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5"/>
  </p:sldMasterIdLst>
  <p:notesMasterIdLst>
    <p:notesMasterId r:id="rId25"/>
  </p:notesMasterIdLst>
  <p:handoutMasterIdLst>
    <p:handoutMasterId r:id="rId26"/>
  </p:handoutMasterIdLst>
  <p:sldIdLst>
    <p:sldId id="473" r:id="rId6"/>
    <p:sldId id="474" r:id="rId7"/>
    <p:sldId id="469" r:id="rId8"/>
    <p:sldId id="475" r:id="rId9"/>
    <p:sldId id="476" r:id="rId10"/>
    <p:sldId id="477" r:id="rId11"/>
    <p:sldId id="478" r:id="rId12"/>
    <p:sldId id="470" r:id="rId13"/>
    <p:sldId id="479" r:id="rId14"/>
    <p:sldId id="467" r:id="rId15"/>
    <p:sldId id="345" r:id="rId16"/>
    <p:sldId id="468" r:id="rId17"/>
    <p:sldId id="480" r:id="rId18"/>
    <p:sldId id="481" r:id="rId19"/>
    <p:sldId id="482" r:id="rId20"/>
    <p:sldId id="465" r:id="rId21"/>
    <p:sldId id="463" r:id="rId22"/>
    <p:sldId id="464" r:id="rId23"/>
    <p:sldId id="483" r:id="rId24"/>
  </p:sldIdLst>
  <p:sldSz cx="9144000" cy="5715000" type="screen16x1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 Munk" initials="MMM" lastIdx="1" clrIdx="0"/>
  <p:cmAuthor id="1" name="Alicia Cianciolo" initials=""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EAEAE"/>
    <a:srgbClr val="66FFFF"/>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539" autoAdjust="0"/>
    <p:restoredTop sz="95701" autoAdjust="0"/>
  </p:normalViewPr>
  <p:slideViewPr>
    <p:cSldViewPr snapToGrid="0" snapToObjects="1">
      <p:cViewPr varScale="1">
        <p:scale>
          <a:sx n="165" d="100"/>
          <a:sy n="165" d="100"/>
        </p:scale>
        <p:origin x="1168" y="176"/>
      </p:cViewPr>
      <p:guideLst>
        <p:guide orient="horz" pos="1800"/>
        <p:guide pos="2880"/>
      </p:guideLst>
    </p:cSldViewPr>
  </p:slideViewPr>
  <p:notesTextViewPr>
    <p:cViewPr>
      <p:scale>
        <a:sx n="3" d="2"/>
        <a:sy n="3" d="2"/>
      </p:scale>
      <p:origin x="0" y="0"/>
    </p:cViewPr>
  </p:notesTextViewPr>
  <p:sorterViewPr>
    <p:cViewPr varScale="1">
      <p:scale>
        <a:sx n="100" d="100"/>
        <a:sy n="100" d="100"/>
      </p:scale>
      <p:origin x="0" y="-9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2CB89EC-E2DB-1D44-8FC4-A34157F02E47}" type="datetimeFigureOut">
              <a:rPr lang="en-US" smtClean="0"/>
              <a:t>11/24/20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65B3529-2712-D44D-92B8-F099BD412A46}" type="slidenum">
              <a:rPr lang="en-US" smtClean="0"/>
              <a:t>‹#›</a:t>
            </a:fld>
            <a:endParaRPr lang="en-US"/>
          </a:p>
        </p:txBody>
      </p:sp>
    </p:spTree>
    <p:extLst>
      <p:ext uri="{BB962C8B-B14F-4D97-AF65-F5344CB8AC3E}">
        <p14:creationId xmlns:p14="http://schemas.microsoft.com/office/powerpoint/2010/main" val="376934541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E248D9-5A64-5540-B09B-5D72F84D25A2}" type="datetimeFigureOut">
              <a:rPr lang="en-US" smtClean="0"/>
              <a:t>11/24/20</a:t>
            </a:fld>
            <a:endParaRPr lang="en-US"/>
          </a:p>
        </p:txBody>
      </p:sp>
      <p:sp>
        <p:nvSpPr>
          <p:cNvPr id="4" name="Slide Image Placeholder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7B98B74-21AB-D149-A437-F433EE3FE1B7}" type="slidenum">
              <a:rPr lang="en-US" smtClean="0"/>
              <a:t>‹#›</a:t>
            </a:fld>
            <a:endParaRPr lang="en-US"/>
          </a:p>
        </p:txBody>
      </p:sp>
    </p:spTree>
    <p:extLst>
      <p:ext uri="{BB962C8B-B14F-4D97-AF65-F5344CB8AC3E}">
        <p14:creationId xmlns:p14="http://schemas.microsoft.com/office/powerpoint/2010/main" val="271639756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ext Box 74"/>
          <p:cNvSpPr txBox="1">
            <a:spLocks noChangeArrowheads="1"/>
          </p:cNvSpPr>
          <p:nvPr userDrawn="1"/>
        </p:nvSpPr>
        <p:spPr bwMode="auto">
          <a:xfrm>
            <a:off x="-29932" y="594491"/>
            <a:ext cx="2443449" cy="215444"/>
          </a:xfrm>
          <a:prstGeom prst="rect">
            <a:avLst/>
          </a:prstGeom>
          <a:noFill/>
          <a:ln w="9525">
            <a:noFill/>
            <a:miter lim="800000"/>
            <a:headEnd/>
            <a:tailEnd/>
          </a:ln>
        </p:spPr>
        <p:txBody>
          <a:bodyPr wrap="square">
            <a:prstTxWarp prst="textNoShape">
              <a:avLst/>
            </a:prstTxWarp>
            <a:spAutoFit/>
          </a:bodyPr>
          <a:lstStyle/>
          <a:p>
            <a:pPr defTabSz="457200" eaLnBrk="0" fontAlgn="auto" hangingPunct="0">
              <a:spcBef>
                <a:spcPct val="50000"/>
              </a:spcBef>
              <a:spcAft>
                <a:spcPts val="0"/>
              </a:spcAft>
              <a:defRPr/>
            </a:pPr>
            <a:r>
              <a:rPr lang="en-US" sz="800" dirty="0">
                <a:solidFill>
                  <a:prstClr val="white"/>
                </a:solidFill>
                <a:latin typeface="Arial"/>
                <a:ea typeface="ヒラギノ角ゴ Pro W3" charset="-128"/>
                <a:cs typeface="Arial"/>
              </a:rPr>
              <a:t>National Aeronautics and Space Administration</a:t>
            </a:r>
          </a:p>
        </p:txBody>
      </p:sp>
      <p:sp>
        <p:nvSpPr>
          <p:cNvPr id="9" name="Rectangle 162"/>
          <p:cNvSpPr>
            <a:spLocks noGrp="1" noChangeArrowheads="1"/>
          </p:cNvSpPr>
          <p:nvPr>
            <p:ph type="ctrTitle"/>
          </p:nvPr>
        </p:nvSpPr>
        <p:spPr>
          <a:xfrm>
            <a:off x="458792" y="1139827"/>
            <a:ext cx="4867275" cy="1090613"/>
          </a:xfrm>
          <a:prstGeom prst="rect">
            <a:avLst/>
          </a:prstGeom>
          <a:ln>
            <a:noFill/>
          </a:ln>
        </p:spPr>
        <p:txBody>
          <a:bodyPr/>
          <a:lstStyle/>
          <a:p>
            <a:pPr eaLnBrk="1" hangingPunct="1"/>
            <a:r>
              <a:rPr lang="en-US" sz="3600" dirty="0"/>
              <a:t>[Title]</a:t>
            </a:r>
          </a:p>
        </p:txBody>
      </p:sp>
      <p:sp>
        <p:nvSpPr>
          <p:cNvPr id="10" name="Rectangle 163"/>
          <p:cNvSpPr>
            <a:spLocks noGrp="1" noChangeArrowheads="1"/>
          </p:cNvSpPr>
          <p:nvPr>
            <p:ph type="subTitle" idx="1"/>
          </p:nvPr>
        </p:nvSpPr>
        <p:spPr>
          <a:xfrm>
            <a:off x="458788" y="2479487"/>
            <a:ext cx="7313612" cy="1917287"/>
          </a:xfrm>
          <a:prstGeom prst="rect">
            <a:avLst/>
          </a:prstGeom>
          <a:ln>
            <a:noFill/>
          </a:ln>
        </p:spPr>
        <p:txBody>
          <a:bodyPr/>
          <a:lstStyle>
            <a:lvl1pPr>
              <a:buNone/>
              <a:defRPr/>
            </a:lvl1pPr>
          </a:lstStyle>
          <a:p>
            <a:pPr eaLnBrk="1" hangingPunct="1"/>
            <a:r>
              <a:rPr lang="en-US" sz="1800" dirty="0">
                <a:solidFill>
                  <a:schemeClr val="bg1"/>
                </a:solidFill>
              </a:rPr>
              <a:t>[Presenter]</a:t>
            </a:r>
          </a:p>
          <a:p>
            <a:pPr eaLnBrk="1" hangingPunct="1"/>
            <a:r>
              <a:rPr lang="en-US" sz="1800" dirty="0">
                <a:solidFill>
                  <a:schemeClr val="bg1"/>
                </a:solidFill>
              </a:rPr>
              <a:t>[Date]</a:t>
            </a:r>
          </a:p>
        </p:txBody>
      </p:sp>
      <p:pic>
        <p:nvPicPr>
          <p:cNvPr id="6" name="Picture 5"/>
          <p:cNvPicPr>
            <a:picLocks noChangeAspect="1"/>
          </p:cNvPicPr>
          <p:nvPr userDrawn="1"/>
        </p:nvPicPr>
        <p:blipFill rotWithShape="1">
          <a:blip r:embed="rId2" cstate="email">
            <a:extLst>
              <a:ext uri="{BEBA8EAE-BF5A-486C-A8C5-ECC9F3942E4B}">
                <a14:imgProps xmlns:a14="http://schemas.microsoft.com/office/drawing/2010/main">
                  <a14:imgLayer r:embed="rId3">
                    <a14:imgEffect>
                      <a14:sharpenSoften amount="15000"/>
                    </a14:imgEffect>
                    <a14:imgEffect>
                      <a14:colorTemperature colorTemp="8800"/>
                    </a14:imgEffect>
                    <a14:imgEffect>
                      <a14:saturation sat="111000"/>
                    </a14:imgEffect>
                    <a14:imgEffect>
                      <a14:brightnessContrast bright="10000" contrast="15000"/>
                    </a14:imgEffect>
                  </a14:imgLayer>
                </a14:imgProps>
              </a:ext>
              <a:ext uri="{28A0092B-C50C-407E-A947-70E740481C1C}">
                <a14:useLocalDpi xmlns:a14="http://schemas.microsoft.com/office/drawing/2010/main"/>
              </a:ext>
            </a:extLst>
          </a:blip>
          <a:srcRect/>
          <a:stretch/>
        </p:blipFill>
        <p:spPr>
          <a:xfrm>
            <a:off x="0" y="847632"/>
            <a:ext cx="9147457" cy="4859592"/>
          </a:xfrm>
          <a:prstGeom prst="rect">
            <a:avLst/>
          </a:prstGeom>
        </p:spPr>
      </p:pic>
    </p:spTree>
    <p:extLst>
      <p:ext uri="{BB962C8B-B14F-4D97-AF65-F5344CB8AC3E}">
        <p14:creationId xmlns:p14="http://schemas.microsoft.com/office/powerpoint/2010/main" val="18515135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Rectangle 6"/>
          <p:cNvSpPr/>
          <p:nvPr userDrawn="1"/>
        </p:nvSpPr>
        <p:spPr bwMode="auto">
          <a:xfrm>
            <a:off x="0" y="1"/>
            <a:ext cx="9144000" cy="846139"/>
          </a:xfrm>
          <a:prstGeom prst="rect">
            <a:avLst/>
          </a:prstGeom>
          <a:solidFill>
            <a:srgbClr val="000000"/>
          </a:solidFill>
          <a:ln w="9525" cap="flat" cmpd="sng" algn="ctr">
            <a:noFill/>
            <a:prstDash val="solid"/>
            <a:round/>
            <a:headEnd type="none" w="med" len="med"/>
            <a:tailEnd type="none" w="med" len="med"/>
          </a:ln>
          <a:effectLst/>
        </p:spPr>
        <p:txBody>
          <a:bodyPr/>
          <a:lstStyle/>
          <a:p>
            <a:pPr defTabSz="457200">
              <a:spcBef>
                <a:spcPct val="20000"/>
              </a:spcBef>
              <a:defRPr/>
            </a:pPr>
            <a:endParaRPr lang="en-US" dirty="0">
              <a:solidFill>
                <a:prstClr val="black"/>
              </a:solidFill>
              <a:ea typeface="ＭＳ Ｐゴシック" pitchFamily="-80" charset="-128"/>
              <a:cs typeface="ＭＳ Ｐゴシック" pitchFamily="-80" charset="-128"/>
            </a:endParaRPr>
          </a:p>
        </p:txBody>
      </p:sp>
      <p:sp>
        <p:nvSpPr>
          <p:cNvPr id="8" name="Title Placeholder 1"/>
          <p:cNvSpPr>
            <a:spLocks noGrp="1"/>
          </p:cNvSpPr>
          <p:nvPr>
            <p:ph type="title"/>
          </p:nvPr>
        </p:nvSpPr>
        <p:spPr bwMode="auto">
          <a:xfrm>
            <a:off x="237330" y="46053"/>
            <a:ext cx="8076408" cy="74364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9" name="Text Placeholder 2"/>
          <p:cNvSpPr>
            <a:spLocks noGrp="1"/>
          </p:cNvSpPr>
          <p:nvPr>
            <p:ph idx="1"/>
          </p:nvPr>
        </p:nvSpPr>
        <p:spPr bwMode="auto">
          <a:xfrm>
            <a:off x="234771" y="1021837"/>
            <a:ext cx="8449470" cy="42894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5"/>
          <p:cNvSpPr>
            <a:spLocks noGrp="1"/>
          </p:cNvSpPr>
          <p:nvPr>
            <p:ph type="sldNum" sz="quarter" idx="4"/>
          </p:nvPr>
        </p:nvSpPr>
        <p:spPr>
          <a:xfrm>
            <a:off x="6911799" y="5311257"/>
            <a:ext cx="2133600" cy="365125"/>
          </a:xfrm>
          <a:prstGeom prst="rect">
            <a:avLst/>
          </a:prstGeom>
        </p:spPr>
        <p:txBody>
          <a:bodyPr vert="horz" lIns="91440" tIns="45720" rIns="91440" bIns="45720" rtlCol="0" anchor="ctr"/>
          <a:lstStyle>
            <a:lvl1pPr algn="r" fontAlgn="auto">
              <a:spcBef>
                <a:spcPts val="0"/>
              </a:spcBef>
              <a:spcAft>
                <a:spcPts val="0"/>
              </a:spcAft>
              <a:defRPr sz="1100">
                <a:solidFill>
                  <a:schemeClr val="tx1"/>
                </a:solidFill>
                <a:latin typeface="Arial"/>
                <a:ea typeface="+mn-ea"/>
                <a:cs typeface="Arial"/>
              </a:defRPr>
            </a:lvl1pPr>
          </a:lstStyle>
          <a:p>
            <a:pPr>
              <a:defRPr/>
            </a:pPr>
            <a:fld id="{A26BEA9D-585B-4D4D-9321-5B86E97EB13F}" type="slidenum">
              <a:rPr lang="en-US" smtClean="0">
                <a:solidFill>
                  <a:prstClr val="black"/>
                </a:solidFill>
              </a:rPr>
              <a:pPr>
                <a:defRPr/>
              </a:pPr>
              <a:t>‹#›</a:t>
            </a:fld>
            <a:endParaRPr lang="en-US" dirty="0">
              <a:solidFill>
                <a:prstClr val="black"/>
              </a:solidFill>
            </a:endParaRPr>
          </a:p>
        </p:txBody>
      </p:sp>
      <p:pic>
        <p:nvPicPr>
          <p:cNvPr id="12" name="Picture 2" descr="Related image"/>
          <p:cNvPicPr>
            <a:picLocks noChangeAspect="1" noChangeArrowheads="1"/>
          </p:cNvPicPr>
          <p:nvPr userDrawn="1"/>
        </p:nvPicPr>
        <p:blipFill rotWithShape="1">
          <a:blip r:embed="rId2" cstate="email">
            <a:lum bright="5000"/>
            <a:extLst>
              <a:ext uri="{28A0092B-C50C-407E-A947-70E740481C1C}">
                <a14:useLocalDpi xmlns:a14="http://schemas.microsoft.com/office/drawing/2010/main"/>
              </a:ext>
            </a:extLst>
          </a:blip>
          <a:srcRect/>
          <a:stretch/>
        </p:blipFill>
        <p:spPr bwMode="auto">
          <a:xfrm>
            <a:off x="7613776" y="54516"/>
            <a:ext cx="1470220" cy="7351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2274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Rectangle 6"/>
          <p:cNvSpPr/>
          <p:nvPr userDrawn="1"/>
        </p:nvSpPr>
        <p:spPr bwMode="auto">
          <a:xfrm>
            <a:off x="0" y="1"/>
            <a:ext cx="9144000" cy="846139"/>
          </a:xfrm>
          <a:prstGeom prst="rect">
            <a:avLst/>
          </a:prstGeom>
          <a:solidFill>
            <a:srgbClr val="000000"/>
          </a:solidFill>
          <a:ln w="9525" cap="flat" cmpd="sng" algn="ctr">
            <a:noFill/>
            <a:prstDash val="solid"/>
            <a:round/>
            <a:headEnd type="none" w="med" len="med"/>
            <a:tailEnd type="none" w="med" len="med"/>
          </a:ln>
          <a:effectLst/>
        </p:spPr>
        <p:txBody>
          <a:bodyPr/>
          <a:lstStyle/>
          <a:p>
            <a:pPr defTabSz="457200">
              <a:spcBef>
                <a:spcPct val="20000"/>
              </a:spcBef>
              <a:defRPr/>
            </a:pPr>
            <a:endParaRPr lang="en-US" dirty="0">
              <a:solidFill>
                <a:prstClr val="black"/>
              </a:solidFill>
              <a:ea typeface="ＭＳ Ｐゴシック" pitchFamily="-80" charset="-128"/>
              <a:cs typeface="ＭＳ Ｐゴシック" pitchFamily="-80" charset="-128"/>
            </a:endParaRPr>
          </a:p>
        </p:txBody>
      </p:sp>
      <p:sp>
        <p:nvSpPr>
          <p:cNvPr id="8" name="Title Placeholder 1"/>
          <p:cNvSpPr>
            <a:spLocks noGrp="1"/>
          </p:cNvSpPr>
          <p:nvPr>
            <p:ph type="title"/>
          </p:nvPr>
        </p:nvSpPr>
        <p:spPr bwMode="auto">
          <a:xfrm>
            <a:off x="237330" y="46053"/>
            <a:ext cx="8076408" cy="74364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9" name="Text Placeholder 2"/>
          <p:cNvSpPr>
            <a:spLocks noGrp="1"/>
          </p:cNvSpPr>
          <p:nvPr>
            <p:ph idx="1"/>
          </p:nvPr>
        </p:nvSpPr>
        <p:spPr bwMode="auto">
          <a:xfrm>
            <a:off x="234771" y="1021837"/>
            <a:ext cx="8449470" cy="42894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5"/>
          <p:cNvSpPr>
            <a:spLocks noGrp="1"/>
          </p:cNvSpPr>
          <p:nvPr>
            <p:ph type="sldNum" sz="quarter" idx="4"/>
          </p:nvPr>
        </p:nvSpPr>
        <p:spPr>
          <a:xfrm>
            <a:off x="6911799" y="5311257"/>
            <a:ext cx="2133600" cy="365125"/>
          </a:xfrm>
          <a:prstGeom prst="rect">
            <a:avLst/>
          </a:prstGeom>
        </p:spPr>
        <p:txBody>
          <a:bodyPr vert="horz" lIns="91440" tIns="45720" rIns="91440" bIns="45720" rtlCol="0" anchor="ctr"/>
          <a:lstStyle>
            <a:lvl1pPr algn="r" fontAlgn="auto">
              <a:spcBef>
                <a:spcPts val="0"/>
              </a:spcBef>
              <a:spcAft>
                <a:spcPts val="0"/>
              </a:spcAft>
              <a:defRPr sz="1100">
                <a:solidFill>
                  <a:schemeClr val="tx1"/>
                </a:solidFill>
                <a:latin typeface="Arial"/>
                <a:ea typeface="+mn-ea"/>
                <a:cs typeface="Arial"/>
              </a:defRPr>
            </a:lvl1pPr>
          </a:lstStyle>
          <a:p>
            <a:pPr>
              <a:defRPr/>
            </a:pPr>
            <a:fld id="{A26BEA9D-585B-4D4D-9321-5B86E97EB13F}" type="slidenum">
              <a:rPr lang="en-US" smtClean="0">
                <a:solidFill>
                  <a:prstClr val="black"/>
                </a:solidFill>
              </a:rPr>
              <a:pPr>
                <a:defRPr/>
              </a:pPr>
              <a:t>‹#›</a:t>
            </a:fld>
            <a:endParaRPr lang="en-US" dirty="0">
              <a:solidFill>
                <a:prstClr val="black"/>
              </a:solidFill>
            </a:endParaRPr>
          </a:p>
        </p:txBody>
      </p:sp>
      <p:pic>
        <p:nvPicPr>
          <p:cNvPr id="11" name="Picture 67" descr="NASA insignia RGB"/>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313738" y="158752"/>
            <a:ext cx="717550" cy="593725"/>
          </a:xfrm>
          <a:prstGeom prst="rect">
            <a:avLst/>
          </a:prstGeom>
          <a:noFill/>
          <a:ln w="9525">
            <a:noFill/>
            <a:miter lim="800000"/>
            <a:headEnd/>
            <a:tailEnd/>
          </a:ln>
        </p:spPr>
      </p:pic>
    </p:spTree>
    <p:extLst>
      <p:ext uri="{BB962C8B-B14F-4D97-AF65-F5344CB8AC3E}">
        <p14:creationId xmlns:p14="http://schemas.microsoft.com/office/powerpoint/2010/main" val="10750360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2417"/>
            <a:ext cx="7772400" cy="1135063"/>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422261"/>
            <a:ext cx="7772400" cy="1250156"/>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5296959"/>
            <a:ext cx="2133600" cy="304271"/>
          </a:xfrm>
          <a:prstGeom prst="rect">
            <a:avLst/>
          </a:prstGeom>
        </p:spPr>
        <p:txBody>
          <a:bodyPr/>
          <a:lstStyle/>
          <a:p>
            <a:endParaRPr lang="en-US"/>
          </a:p>
        </p:txBody>
      </p:sp>
      <p:sp>
        <p:nvSpPr>
          <p:cNvPr id="5" name="Footer Placeholder 4"/>
          <p:cNvSpPr>
            <a:spLocks noGrp="1"/>
          </p:cNvSpPr>
          <p:nvPr>
            <p:ph type="ftr" sz="quarter" idx="11"/>
          </p:nvPr>
        </p:nvSpPr>
        <p:spPr>
          <a:xfrm>
            <a:off x="3124200" y="5296959"/>
            <a:ext cx="2895600" cy="304271"/>
          </a:xfrm>
          <a:prstGeom prst="rect">
            <a:avLst/>
          </a:prstGeom>
        </p:spPr>
        <p:txBody>
          <a:bodyPr/>
          <a:lstStyle/>
          <a:p>
            <a:r>
              <a:rPr lang="en-US"/>
              <a:t>AIAA SciTech 2019</a:t>
            </a:r>
          </a:p>
        </p:txBody>
      </p:sp>
      <p:sp>
        <p:nvSpPr>
          <p:cNvPr id="6" name="Slide Number Placeholder 5"/>
          <p:cNvSpPr>
            <a:spLocks noGrp="1"/>
          </p:cNvSpPr>
          <p:nvPr>
            <p:ph type="sldNum" sz="quarter" idx="12"/>
          </p:nvPr>
        </p:nvSpPr>
        <p:spPr>
          <a:xfrm>
            <a:off x="6553200" y="5296959"/>
            <a:ext cx="2133600" cy="304271"/>
          </a:xfrm>
          <a:prstGeom prst="rect">
            <a:avLst/>
          </a:prstGeom>
        </p:spPr>
        <p:txBody>
          <a:bodyPr/>
          <a:lstStyle/>
          <a:p>
            <a:fld id="{BCF7C54C-9DC9-CF4C-AEA7-11A0F1C94BD6}" type="slidenum">
              <a:rPr lang="en-US" smtClean="0"/>
              <a:t>‹#›</a:t>
            </a:fld>
            <a:endParaRPr lang="en-US"/>
          </a:p>
        </p:txBody>
      </p:sp>
    </p:spTree>
    <p:extLst>
      <p:ext uri="{BB962C8B-B14F-4D97-AF65-F5344CB8AC3E}">
        <p14:creationId xmlns:p14="http://schemas.microsoft.com/office/powerpoint/2010/main" val="2060557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5"/>
            <a:ext cx="8229600" cy="9525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111250"/>
            <a:ext cx="4038600" cy="314325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111250"/>
            <a:ext cx="4038600" cy="314325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5296959"/>
            <a:ext cx="2133600" cy="304271"/>
          </a:xfrm>
          <a:prstGeom prst="rect">
            <a:avLst/>
          </a:prstGeom>
        </p:spPr>
        <p:txBody>
          <a:bodyPr/>
          <a:lstStyle/>
          <a:p>
            <a:endParaRPr lang="en-US"/>
          </a:p>
        </p:txBody>
      </p:sp>
      <p:sp>
        <p:nvSpPr>
          <p:cNvPr id="6" name="Footer Placeholder 5"/>
          <p:cNvSpPr>
            <a:spLocks noGrp="1"/>
          </p:cNvSpPr>
          <p:nvPr>
            <p:ph type="ftr" sz="quarter" idx="11"/>
          </p:nvPr>
        </p:nvSpPr>
        <p:spPr>
          <a:xfrm>
            <a:off x="3124200" y="5296959"/>
            <a:ext cx="2895600" cy="304271"/>
          </a:xfrm>
          <a:prstGeom prst="rect">
            <a:avLst/>
          </a:prstGeom>
        </p:spPr>
        <p:txBody>
          <a:bodyPr/>
          <a:lstStyle/>
          <a:p>
            <a:r>
              <a:rPr lang="en-US"/>
              <a:t>AIAA SciTech 2019</a:t>
            </a:r>
          </a:p>
        </p:txBody>
      </p:sp>
      <p:sp>
        <p:nvSpPr>
          <p:cNvPr id="7" name="Slide Number Placeholder 6"/>
          <p:cNvSpPr>
            <a:spLocks noGrp="1"/>
          </p:cNvSpPr>
          <p:nvPr>
            <p:ph type="sldNum" sz="quarter" idx="12"/>
          </p:nvPr>
        </p:nvSpPr>
        <p:spPr>
          <a:xfrm>
            <a:off x="6553200" y="5296959"/>
            <a:ext cx="2133600" cy="304271"/>
          </a:xfrm>
          <a:prstGeom prst="rect">
            <a:avLst/>
          </a:prstGeom>
        </p:spPr>
        <p:txBody>
          <a:bodyPr/>
          <a:lstStyle/>
          <a:p>
            <a:fld id="{BCF7C54C-9DC9-CF4C-AEA7-11A0F1C94BD6}" type="slidenum">
              <a:rPr lang="en-US" smtClean="0"/>
              <a:t>‹#›</a:t>
            </a:fld>
            <a:endParaRPr lang="en-US"/>
          </a:p>
        </p:txBody>
      </p:sp>
    </p:spTree>
    <p:extLst>
      <p:ext uri="{BB962C8B-B14F-4D97-AF65-F5344CB8AC3E}">
        <p14:creationId xmlns:p14="http://schemas.microsoft.com/office/powerpoint/2010/main" val="20123800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5"/>
            <a:ext cx="8229600" cy="9525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279261"/>
            <a:ext cx="4040188" cy="53313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812396"/>
            <a:ext cx="4040188" cy="329274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279261"/>
            <a:ext cx="4041775" cy="53313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812396"/>
            <a:ext cx="4041775" cy="329274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5296959"/>
            <a:ext cx="2133600" cy="304271"/>
          </a:xfrm>
          <a:prstGeom prst="rect">
            <a:avLst/>
          </a:prstGeom>
        </p:spPr>
        <p:txBody>
          <a:bodyPr/>
          <a:lstStyle/>
          <a:p>
            <a:endParaRPr lang="en-US"/>
          </a:p>
        </p:txBody>
      </p:sp>
      <p:sp>
        <p:nvSpPr>
          <p:cNvPr id="8" name="Footer Placeholder 7"/>
          <p:cNvSpPr>
            <a:spLocks noGrp="1"/>
          </p:cNvSpPr>
          <p:nvPr>
            <p:ph type="ftr" sz="quarter" idx="11"/>
          </p:nvPr>
        </p:nvSpPr>
        <p:spPr>
          <a:xfrm>
            <a:off x="3124200" y="5296959"/>
            <a:ext cx="2895600" cy="304271"/>
          </a:xfrm>
          <a:prstGeom prst="rect">
            <a:avLst/>
          </a:prstGeom>
        </p:spPr>
        <p:txBody>
          <a:bodyPr/>
          <a:lstStyle/>
          <a:p>
            <a:r>
              <a:rPr lang="en-US"/>
              <a:t>AIAA SciTech 2019</a:t>
            </a:r>
          </a:p>
        </p:txBody>
      </p:sp>
      <p:sp>
        <p:nvSpPr>
          <p:cNvPr id="9" name="Slide Number Placeholder 8"/>
          <p:cNvSpPr>
            <a:spLocks noGrp="1"/>
          </p:cNvSpPr>
          <p:nvPr>
            <p:ph type="sldNum" sz="quarter" idx="12"/>
          </p:nvPr>
        </p:nvSpPr>
        <p:spPr>
          <a:xfrm>
            <a:off x="6553200" y="5296959"/>
            <a:ext cx="2133600" cy="304271"/>
          </a:xfrm>
          <a:prstGeom prst="rect">
            <a:avLst/>
          </a:prstGeom>
        </p:spPr>
        <p:txBody>
          <a:bodyPr/>
          <a:lstStyle/>
          <a:p>
            <a:fld id="{BCF7C54C-9DC9-CF4C-AEA7-11A0F1C94BD6}" type="slidenum">
              <a:rPr lang="en-US" smtClean="0"/>
              <a:t>‹#›</a:t>
            </a:fld>
            <a:endParaRPr lang="en-US"/>
          </a:p>
        </p:txBody>
      </p:sp>
    </p:spTree>
    <p:extLst>
      <p:ext uri="{BB962C8B-B14F-4D97-AF65-F5344CB8AC3E}">
        <p14:creationId xmlns:p14="http://schemas.microsoft.com/office/powerpoint/2010/main" val="38155396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5"/>
            <a:ext cx="8229600" cy="9525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5296959"/>
            <a:ext cx="2133600" cy="304271"/>
          </a:xfrm>
          <a:prstGeom prst="rect">
            <a:avLst/>
          </a:prstGeom>
        </p:spPr>
        <p:txBody>
          <a:bodyPr/>
          <a:lstStyle/>
          <a:p>
            <a:endParaRPr lang="en-US"/>
          </a:p>
        </p:txBody>
      </p:sp>
      <p:sp>
        <p:nvSpPr>
          <p:cNvPr id="4" name="Footer Placeholder 3"/>
          <p:cNvSpPr>
            <a:spLocks noGrp="1"/>
          </p:cNvSpPr>
          <p:nvPr>
            <p:ph type="ftr" sz="quarter" idx="11"/>
          </p:nvPr>
        </p:nvSpPr>
        <p:spPr>
          <a:xfrm>
            <a:off x="3124200" y="5296959"/>
            <a:ext cx="2895600" cy="304271"/>
          </a:xfrm>
          <a:prstGeom prst="rect">
            <a:avLst/>
          </a:prstGeom>
        </p:spPr>
        <p:txBody>
          <a:bodyPr/>
          <a:lstStyle/>
          <a:p>
            <a:r>
              <a:rPr lang="en-US"/>
              <a:t>AIAA SciTech 2019</a:t>
            </a:r>
          </a:p>
        </p:txBody>
      </p:sp>
      <p:sp>
        <p:nvSpPr>
          <p:cNvPr id="5" name="Slide Number Placeholder 4"/>
          <p:cNvSpPr>
            <a:spLocks noGrp="1"/>
          </p:cNvSpPr>
          <p:nvPr>
            <p:ph type="sldNum" sz="quarter" idx="12"/>
          </p:nvPr>
        </p:nvSpPr>
        <p:spPr>
          <a:xfrm>
            <a:off x="6553200" y="5296959"/>
            <a:ext cx="2133600" cy="304271"/>
          </a:xfrm>
          <a:prstGeom prst="rect">
            <a:avLst/>
          </a:prstGeom>
        </p:spPr>
        <p:txBody>
          <a:bodyPr/>
          <a:lstStyle/>
          <a:p>
            <a:fld id="{BCF7C54C-9DC9-CF4C-AEA7-11A0F1C94BD6}" type="slidenum">
              <a:rPr lang="en-US" smtClean="0"/>
              <a:t>‹#›</a:t>
            </a:fld>
            <a:endParaRPr lang="en-US"/>
          </a:p>
        </p:txBody>
      </p:sp>
    </p:spTree>
    <p:extLst>
      <p:ext uri="{BB962C8B-B14F-4D97-AF65-F5344CB8AC3E}">
        <p14:creationId xmlns:p14="http://schemas.microsoft.com/office/powerpoint/2010/main" val="3362833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5296959"/>
            <a:ext cx="2133600" cy="304271"/>
          </a:xfrm>
          <a:prstGeom prst="rect">
            <a:avLst/>
          </a:prstGeom>
        </p:spPr>
        <p:txBody>
          <a:bodyPr/>
          <a:lstStyle/>
          <a:p>
            <a:endParaRPr lang="en-US"/>
          </a:p>
        </p:txBody>
      </p:sp>
      <p:sp>
        <p:nvSpPr>
          <p:cNvPr id="3" name="Footer Placeholder 2"/>
          <p:cNvSpPr>
            <a:spLocks noGrp="1"/>
          </p:cNvSpPr>
          <p:nvPr>
            <p:ph type="ftr" sz="quarter" idx="11"/>
          </p:nvPr>
        </p:nvSpPr>
        <p:spPr>
          <a:xfrm>
            <a:off x="3124200" y="5296959"/>
            <a:ext cx="2895600" cy="304271"/>
          </a:xfrm>
          <a:prstGeom prst="rect">
            <a:avLst/>
          </a:prstGeom>
        </p:spPr>
        <p:txBody>
          <a:bodyPr/>
          <a:lstStyle/>
          <a:p>
            <a:r>
              <a:rPr lang="en-US"/>
              <a:t>AIAA SciTech 2019</a:t>
            </a:r>
          </a:p>
        </p:txBody>
      </p:sp>
      <p:sp>
        <p:nvSpPr>
          <p:cNvPr id="4" name="Slide Number Placeholder 3"/>
          <p:cNvSpPr>
            <a:spLocks noGrp="1"/>
          </p:cNvSpPr>
          <p:nvPr>
            <p:ph type="sldNum" sz="quarter" idx="12"/>
          </p:nvPr>
        </p:nvSpPr>
        <p:spPr>
          <a:xfrm>
            <a:off x="6553200" y="5296959"/>
            <a:ext cx="2133600" cy="304271"/>
          </a:xfrm>
          <a:prstGeom prst="rect">
            <a:avLst/>
          </a:prstGeom>
        </p:spPr>
        <p:txBody>
          <a:bodyPr/>
          <a:lstStyle/>
          <a:p>
            <a:fld id="{BCF7C54C-9DC9-CF4C-AEA7-11A0F1C94BD6}" type="slidenum">
              <a:rPr lang="en-US" smtClean="0"/>
              <a:t>‹#›</a:t>
            </a:fld>
            <a:endParaRPr lang="en-US"/>
          </a:p>
        </p:txBody>
      </p:sp>
    </p:spTree>
    <p:extLst>
      <p:ext uri="{BB962C8B-B14F-4D97-AF65-F5344CB8AC3E}">
        <p14:creationId xmlns:p14="http://schemas.microsoft.com/office/powerpoint/2010/main" val="32057057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27542"/>
            <a:ext cx="3008313" cy="968375"/>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27542"/>
            <a:ext cx="5111750" cy="4877594"/>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195917"/>
            <a:ext cx="3008313" cy="3909219"/>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5296959"/>
            <a:ext cx="2133600" cy="304271"/>
          </a:xfrm>
          <a:prstGeom prst="rect">
            <a:avLst/>
          </a:prstGeom>
        </p:spPr>
        <p:txBody>
          <a:bodyPr/>
          <a:lstStyle/>
          <a:p>
            <a:endParaRPr lang="en-US"/>
          </a:p>
        </p:txBody>
      </p:sp>
      <p:sp>
        <p:nvSpPr>
          <p:cNvPr id="6" name="Footer Placeholder 5"/>
          <p:cNvSpPr>
            <a:spLocks noGrp="1"/>
          </p:cNvSpPr>
          <p:nvPr>
            <p:ph type="ftr" sz="quarter" idx="11"/>
          </p:nvPr>
        </p:nvSpPr>
        <p:spPr>
          <a:xfrm>
            <a:off x="3124200" y="5296959"/>
            <a:ext cx="2895600" cy="304271"/>
          </a:xfrm>
          <a:prstGeom prst="rect">
            <a:avLst/>
          </a:prstGeom>
        </p:spPr>
        <p:txBody>
          <a:bodyPr/>
          <a:lstStyle/>
          <a:p>
            <a:r>
              <a:rPr lang="en-US"/>
              <a:t>AIAA SciTech 2019</a:t>
            </a:r>
          </a:p>
        </p:txBody>
      </p:sp>
      <p:sp>
        <p:nvSpPr>
          <p:cNvPr id="7" name="Slide Number Placeholder 6"/>
          <p:cNvSpPr>
            <a:spLocks noGrp="1"/>
          </p:cNvSpPr>
          <p:nvPr>
            <p:ph type="sldNum" sz="quarter" idx="12"/>
          </p:nvPr>
        </p:nvSpPr>
        <p:spPr>
          <a:xfrm>
            <a:off x="6553200" y="5296959"/>
            <a:ext cx="2133600" cy="304271"/>
          </a:xfrm>
          <a:prstGeom prst="rect">
            <a:avLst/>
          </a:prstGeom>
        </p:spPr>
        <p:txBody>
          <a:bodyPr/>
          <a:lstStyle/>
          <a:p>
            <a:fld id="{BCF7C54C-9DC9-CF4C-AEA7-11A0F1C94BD6}" type="slidenum">
              <a:rPr lang="en-US" smtClean="0"/>
              <a:t>‹#›</a:t>
            </a:fld>
            <a:endParaRPr lang="en-US"/>
          </a:p>
        </p:txBody>
      </p:sp>
    </p:spTree>
    <p:extLst>
      <p:ext uri="{BB962C8B-B14F-4D97-AF65-F5344CB8AC3E}">
        <p14:creationId xmlns:p14="http://schemas.microsoft.com/office/powerpoint/2010/main" val="26313254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000500"/>
            <a:ext cx="5486400" cy="472282"/>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510646"/>
            <a:ext cx="5486400" cy="34290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472782"/>
            <a:ext cx="5486400" cy="670718"/>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5296959"/>
            <a:ext cx="2133600" cy="304271"/>
          </a:xfrm>
          <a:prstGeom prst="rect">
            <a:avLst/>
          </a:prstGeom>
        </p:spPr>
        <p:txBody>
          <a:bodyPr/>
          <a:lstStyle/>
          <a:p>
            <a:endParaRPr lang="en-US"/>
          </a:p>
        </p:txBody>
      </p:sp>
      <p:sp>
        <p:nvSpPr>
          <p:cNvPr id="6" name="Footer Placeholder 5"/>
          <p:cNvSpPr>
            <a:spLocks noGrp="1"/>
          </p:cNvSpPr>
          <p:nvPr>
            <p:ph type="ftr" sz="quarter" idx="11"/>
          </p:nvPr>
        </p:nvSpPr>
        <p:spPr>
          <a:xfrm>
            <a:off x="3124200" y="5296959"/>
            <a:ext cx="2895600" cy="304271"/>
          </a:xfrm>
          <a:prstGeom prst="rect">
            <a:avLst/>
          </a:prstGeom>
        </p:spPr>
        <p:txBody>
          <a:bodyPr/>
          <a:lstStyle/>
          <a:p>
            <a:r>
              <a:rPr lang="en-US"/>
              <a:t>AIAA SciTech 2019</a:t>
            </a:r>
          </a:p>
        </p:txBody>
      </p:sp>
      <p:sp>
        <p:nvSpPr>
          <p:cNvPr id="7" name="Slide Number Placeholder 6"/>
          <p:cNvSpPr>
            <a:spLocks noGrp="1"/>
          </p:cNvSpPr>
          <p:nvPr>
            <p:ph type="sldNum" sz="quarter" idx="12"/>
          </p:nvPr>
        </p:nvSpPr>
        <p:spPr>
          <a:xfrm>
            <a:off x="6553200" y="5296959"/>
            <a:ext cx="2133600" cy="304271"/>
          </a:xfrm>
          <a:prstGeom prst="rect">
            <a:avLst/>
          </a:prstGeom>
        </p:spPr>
        <p:txBody>
          <a:bodyPr/>
          <a:lstStyle/>
          <a:p>
            <a:fld id="{BCF7C54C-9DC9-CF4C-AEA7-11A0F1C94BD6}" type="slidenum">
              <a:rPr lang="en-US" smtClean="0"/>
              <a:t>‹#›</a:t>
            </a:fld>
            <a:endParaRPr lang="en-US"/>
          </a:p>
        </p:txBody>
      </p:sp>
    </p:spTree>
    <p:extLst>
      <p:ext uri="{BB962C8B-B14F-4D97-AF65-F5344CB8AC3E}">
        <p14:creationId xmlns:p14="http://schemas.microsoft.com/office/powerpoint/2010/main" val="12016600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5"/>
            <a:ext cx="8229600" cy="9525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333500"/>
            <a:ext cx="8229600" cy="3771636"/>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5296959"/>
            <a:ext cx="2133600" cy="304271"/>
          </a:xfrm>
          <a:prstGeom prst="rect">
            <a:avLst/>
          </a:prstGeom>
        </p:spPr>
        <p:txBody>
          <a:bodyPr/>
          <a:lstStyle/>
          <a:p>
            <a:endParaRPr lang="en-US"/>
          </a:p>
        </p:txBody>
      </p:sp>
      <p:sp>
        <p:nvSpPr>
          <p:cNvPr id="5" name="Footer Placeholder 4"/>
          <p:cNvSpPr>
            <a:spLocks noGrp="1"/>
          </p:cNvSpPr>
          <p:nvPr>
            <p:ph type="ftr" sz="quarter" idx="11"/>
          </p:nvPr>
        </p:nvSpPr>
        <p:spPr>
          <a:xfrm>
            <a:off x="3124200" y="5296959"/>
            <a:ext cx="2895600" cy="304271"/>
          </a:xfrm>
          <a:prstGeom prst="rect">
            <a:avLst/>
          </a:prstGeom>
        </p:spPr>
        <p:txBody>
          <a:bodyPr/>
          <a:lstStyle/>
          <a:p>
            <a:r>
              <a:rPr lang="en-US"/>
              <a:t>AIAA SciTech 2019</a:t>
            </a:r>
          </a:p>
        </p:txBody>
      </p:sp>
      <p:sp>
        <p:nvSpPr>
          <p:cNvPr id="6" name="Slide Number Placeholder 5"/>
          <p:cNvSpPr>
            <a:spLocks noGrp="1"/>
          </p:cNvSpPr>
          <p:nvPr>
            <p:ph type="sldNum" sz="quarter" idx="12"/>
          </p:nvPr>
        </p:nvSpPr>
        <p:spPr>
          <a:xfrm>
            <a:off x="6553200" y="5296959"/>
            <a:ext cx="2133600" cy="304271"/>
          </a:xfrm>
          <a:prstGeom prst="rect">
            <a:avLst/>
          </a:prstGeom>
        </p:spPr>
        <p:txBody>
          <a:bodyPr/>
          <a:lstStyle/>
          <a:p>
            <a:fld id="{BCF7C54C-9DC9-CF4C-AEA7-11A0F1C94BD6}" type="slidenum">
              <a:rPr lang="en-US" smtClean="0"/>
              <a:t>‹#›</a:t>
            </a:fld>
            <a:endParaRPr lang="en-US"/>
          </a:p>
        </p:txBody>
      </p:sp>
    </p:spTree>
    <p:extLst>
      <p:ext uri="{BB962C8B-B14F-4D97-AF65-F5344CB8AC3E}">
        <p14:creationId xmlns:p14="http://schemas.microsoft.com/office/powerpoint/2010/main" val="14391041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90500"/>
            <a:ext cx="2057400" cy="4064000"/>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90500"/>
            <a:ext cx="6019800" cy="4064000"/>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5296959"/>
            <a:ext cx="2133600" cy="304271"/>
          </a:xfrm>
          <a:prstGeom prst="rect">
            <a:avLst/>
          </a:prstGeom>
        </p:spPr>
        <p:txBody>
          <a:bodyPr/>
          <a:lstStyle/>
          <a:p>
            <a:endParaRPr lang="en-US"/>
          </a:p>
        </p:txBody>
      </p:sp>
      <p:sp>
        <p:nvSpPr>
          <p:cNvPr id="5" name="Footer Placeholder 4"/>
          <p:cNvSpPr>
            <a:spLocks noGrp="1"/>
          </p:cNvSpPr>
          <p:nvPr>
            <p:ph type="ftr" sz="quarter" idx="11"/>
          </p:nvPr>
        </p:nvSpPr>
        <p:spPr>
          <a:xfrm>
            <a:off x="3124200" y="5296959"/>
            <a:ext cx="2895600" cy="304271"/>
          </a:xfrm>
          <a:prstGeom prst="rect">
            <a:avLst/>
          </a:prstGeom>
        </p:spPr>
        <p:txBody>
          <a:bodyPr/>
          <a:lstStyle/>
          <a:p>
            <a:r>
              <a:rPr lang="en-US"/>
              <a:t>AIAA SciTech 2019</a:t>
            </a:r>
          </a:p>
        </p:txBody>
      </p:sp>
      <p:sp>
        <p:nvSpPr>
          <p:cNvPr id="6" name="Slide Number Placeholder 5"/>
          <p:cNvSpPr>
            <a:spLocks noGrp="1"/>
          </p:cNvSpPr>
          <p:nvPr>
            <p:ph type="sldNum" sz="quarter" idx="12"/>
          </p:nvPr>
        </p:nvSpPr>
        <p:spPr>
          <a:xfrm>
            <a:off x="6553200" y="5296959"/>
            <a:ext cx="2133600" cy="304271"/>
          </a:xfrm>
          <a:prstGeom prst="rect">
            <a:avLst/>
          </a:prstGeom>
        </p:spPr>
        <p:txBody>
          <a:bodyPr/>
          <a:lstStyle/>
          <a:p>
            <a:fld id="{BCF7C54C-9DC9-CF4C-AEA7-11A0F1C94BD6}" type="slidenum">
              <a:rPr lang="en-US" smtClean="0"/>
              <a:t>‹#›</a:t>
            </a:fld>
            <a:endParaRPr lang="en-US"/>
          </a:p>
        </p:txBody>
      </p:sp>
    </p:spTree>
    <p:extLst>
      <p:ext uri="{BB962C8B-B14F-4D97-AF65-F5344CB8AC3E}">
        <p14:creationId xmlns:p14="http://schemas.microsoft.com/office/powerpoint/2010/main" val="37333379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bwMode="auto">
          <a:xfrm>
            <a:off x="0" y="1"/>
            <a:ext cx="9144000" cy="846139"/>
          </a:xfrm>
          <a:prstGeom prst="rect">
            <a:avLst/>
          </a:prstGeom>
          <a:solidFill>
            <a:srgbClr val="000000"/>
          </a:solidFill>
          <a:ln w="9525" cap="flat" cmpd="sng" algn="ctr">
            <a:noFill/>
            <a:prstDash val="solid"/>
            <a:round/>
            <a:headEnd type="none" w="med" len="med"/>
            <a:tailEnd type="none" w="med" len="med"/>
          </a:ln>
          <a:effectLst/>
        </p:spPr>
        <p:txBody>
          <a:bodyPr/>
          <a:lstStyle/>
          <a:p>
            <a:pPr defTabSz="457200">
              <a:spcBef>
                <a:spcPct val="20000"/>
              </a:spcBef>
              <a:defRPr/>
            </a:pPr>
            <a:endParaRPr lang="en-US" dirty="0">
              <a:solidFill>
                <a:prstClr val="black"/>
              </a:solidFill>
              <a:latin typeface="Arial"/>
              <a:ea typeface="ＭＳ Ｐゴシック" pitchFamily="-80" charset="-128"/>
              <a:cs typeface="Arial"/>
            </a:endParaRPr>
          </a:p>
        </p:txBody>
      </p:sp>
      <p:sp>
        <p:nvSpPr>
          <p:cNvPr id="8" name="Title Placeholder 1"/>
          <p:cNvSpPr>
            <a:spLocks noGrp="1"/>
          </p:cNvSpPr>
          <p:nvPr>
            <p:ph type="title"/>
          </p:nvPr>
        </p:nvSpPr>
        <p:spPr bwMode="auto">
          <a:xfrm>
            <a:off x="237330" y="46053"/>
            <a:ext cx="8076408" cy="74364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9" name="Text Placeholder 2"/>
          <p:cNvSpPr>
            <a:spLocks noGrp="1"/>
          </p:cNvSpPr>
          <p:nvPr>
            <p:ph type="body" idx="1"/>
          </p:nvPr>
        </p:nvSpPr>
        <p:spPr bwMode="auto">
          <a:xfrm>
            <a:off x="234771" y="1021837"/>
            <a:ext cx="8449470" cy="42894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5"/>
          <p:cNvSpPr>
            <a:spLocks noGrp="1"/>
          </p:cNvSpPr>
          <p:nvPr>
            <p:ph type="sldNum" sz="quarter" idx="4"/>
          </p:nvPr>
        </p:nvSpPr>
        <p:spPr>
          <a:xfrm>
            <a:off x="6911799" y="5311257"/>
            <a:ext cx="2133600" cy="365125"/>
          </a:xfrm>
          <a:prstGeom prst="rect">
            <a:avLst/>
          </a:prstGeom>
        </p:spPr>
        <p:txBody>
          <a:bodyPr vert="horz" lIns="91440" tIns="45720" rIns="91440" bIns="45720" rtlCol="0" anchor="ctr"/>
          <a:lstStyle>
            <a:lvl1pPr algn="r" fontAlgn="auto">
              <a:spcBef>
                <a:spcPts val="0"/>
              </a:spcBef>
              <a:spcAft>
                <a:spcPts val="0"/>
              </a:spcAft>
              <a:defRPr sz="1100">
                <a:solidFill>
                  <a:schemeClr val="tx1"/>
                </a:solidFill>
                <a:latin typeface="Arial"/>
                <a:ea typeface="+mn-ea"/>
                <a:cs typeface="Arial"/>
              </a:defRPr>
            </a:lvl1pPr>
          </a:lstStyle>
          <a:p>
            <a:pPr>
              <a:defRPr/>
            </a:pPr>
            <a:fld id="{A26BEA9D-585B-4D4D-9321-5B86E97EB13F}" type="slidenum">
              <a:rPr lang="en-US" smtClean="0">
                <a:solidFill>
                  <a:prstClr val="black"/>
                </a:solidFill>
              </a:rPr>
              <a:pPr>
                <a:defRPr/>
              </a:pPr>
              <a:t>‹#›</a:t>
            </a:fld>
            <a:endParaRPr lang="en-US" dirty="0">
              <a:solidFill>
                <a:prstClr val="black"/>
              </a:solidFill>
            </a:endParaRPr>
          </a:p>
        </p:txBody>
      </p:sp>
      <p:pic>
        <p:nvPicPr>
          <p:cNvPr id="12" name="Picture 2" descr="Related image"/>
          <p:cNvPicPr>
            <a:picLocks noChangeAspect="1" noChangeArrowheads="1"/>
          </p:cNvPicPr>
          <p:nvPr userDrawn="1"/>
        </p:nvPicPr>
        <p:blipFill rotWithShape="1">
          <a:blip r:embed="rId14" cstate="email">
            <a:lum bright="5000"/>
            <a:extLst>
              <a:ext uri="{28A0092B-C50C-407E-A947-70E740481C1C}">
                <a14:useLocalDpi xmlns:a14="http://schemas.microsoft.com/office/drawing/2010/main"/>
              </a:ext>
            </a:extLst>
          </a:blip>
          <a:srcRect/>
          <a:stretch/>
        </p:blipFill>
        <p:spPr bwMode="auto">
          <a:xfrm>
            <a:off x="7613776" y="54516"/>
            <a:ext cx="1470220" cy="7351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8825396"/>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hdr="0" ftr="0" dt="0"/>
  <p:txStyles>
    <p:titleStyle>
      <a:lvl1pPr algn="l" defTabSz="457200" rtl="0" eaLnBrk="1" latinLnBrk="0" hangingPunct="1">
        <a:spcBef>
          <a:spcPct val="0"/>
        </a:spcBef>
        <a:buNone/>
        <a:defRPr sz="2800" b="1" kern="1200">
          <a:solidFill>
            <a:srgbClr val="FFFFFF"/>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2200" b="1"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293F583-893E-C74E-AF2C-AFDBC0779D69}"/>
              </a:ext>
            </a:extLst>
          </p:cNvPr>
          <p:cNvSpPr>
            <a:spLocks noGrp="1"/>
          </p:cNvSpPr>
          <p:nvPr>
            <p:ph type="sldNum" sz="quarter" idx="4"/>
          </p:nvPr>
        </p:nvSpPr>
        <p:spPr/>
        <p:txBody>
          <a:bodyPr/>
          <a:lstStyle/>
          <a:p>
            <a:pPr>
              <a:defRPr/>
            </a:pPr>
            <a:fld id="{A26BEA9D-585B-4D4D-9321-5B86E97EB13F}" type="slidenum">
              <a:rPr lang="en-US" smtClean="0">
                <a:solidFill>
                  <a:prstClr val="black"/>
                </a:solidFill>
              </a:rPr>
              <a:pPr>
                <a:defRPr/>
              </a:pPr>
              <a:t>1</a:t>
            </a:fld>
            <a:endParaRPr lang="en-US" dirty="0">
              <a:solidFill>
                <a:prstClr val="black"/>
              </a:solidFill>
            </a:endParaRPr>
          </a:p>
        </p:txBody>
      </p:sp>
      <p:pic>
        <p:nvPicPr>
          <p:cNvPr id="5" name="Picture 4">
            <a:extLst>
              <a:ext uri="{FF2B5EF4-FFF2-40B4-BE49-F238E27FC236}">
                <a16:creationId xmlns:a16="http://schemas.microsoft.com/office/drawing/2014/main" id="{B6FD265D-ABDE-794D-B509-CF850FFA891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536363"/>
            <a:ext cx="9144000" cy="5174939"/>
          </a:xfrm>
          <a:prstGeom prst="rect">
            <a:avLst/>
          </a:prstGeom>
        </p:spPr>
      </p:pic>
      <p:sp>
        <p:nvSpPr>
          <p:cNvPr id="6" name="Title 1">
            <a:extLst>
              <a:ext uri="{FF2B5EF4-FFF2-40B4-BE49-F238E27FC236}">
                <a16:creationId xmlns:a16="http://schemas.microsoft.com/office/drawing/2014/main" id="{57A04F93-7642-AC44-9140-6228060C5766}"/>
              </a:ext>
            </a:extLst>
          </p:cNvPr>
          <p:cNvSpPr>
            <a:spLocks noGrp="1"/>
          </p:cNvSpPr>
          <p:nvPr>
            <p:ph type="title"/>
          </p:nvPr>
        </p:nvSpPr>
        <p:spPr>
          <a:xfrm>
            <a:off x="2752078" y="46053"/>
            <a:ext cx="3666477" cy="490310"/>
          </a:xfrm>
        </p:spPr>
        <p:txBody>
          <a:bodyPr/>
          <a:lstStyle/>
          <a:p>
            <a:r>
              <a:rPr lang="en-US"/>
              <a:t>AGU Poster Layout</a:t>
            </a:r>
          </a:p>
        </p:txBody>
      </p:sp>
    </p:spTree>
    <p:extLst>
      <p:ext uri="{BB962C8B-B14F-4D97-AF65-F5344CB8AC3E}">
        <p14:creationId xmlns:p14="http://schemas.microsoft.com/office/powerpoint/2010/main" val="1460076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EAC9A-19D0-F447-A5FA-EEBC537036F4}"/>
              </a:ext>
            </a:extLst>
          </p:cNvPr>
          <p:cNvSpPr>
            <a:spLocks noGrp="1"/>
          </p:cNvSpPr>
          <p:nvPr>
            <p:ph type="title"/>
          </p:nvPr>
        </p:nvSpPr>
        <p:spPr/>
        <p:txBody>
          <a:bodyPr/>
          <a:lstStyle/>
          <a:p>
            <a:r>
              <a:rPr lang="en-US" b="0"/>
              <a:t>Background and Description</a:t>
            </a:r>
            <a:endParaRPr lang="en-US"/>
          </a:p>
        </p:txBody>
      </p:sp>
      <p:sp>
        <p:nvSpPr>
          <p:cNvPr id="3" name="Content Placeholder 2">
            <a:extLst>
              <a:ext uri="{FF2B5EF4-FFF2-40B4-BE49-F238E27FC236}">
                <a16:creationId xmlns:a16="http://schemas.microsoft.com/office/drawing/2014/main" id="{6A0EB3FD-40A5-9E43-930A-F895224C67E2}"/>
              </a:ext>
            </a:extLst>
          </p:cNvPr>
          <p:cNvSpPr>
            <a:spLocks noGrp="1"/>
          </p:cNvSpPr>
          <p:nvPr>
            <p:ph idx="1"/>
          </p:nvPr>
        </p:nvSpPr>
        <p:spPr/>
        <p:txBody>
          <a:bodyPr/>
          <a:lstStyle/>
          <a:p>
            <a:pPr marL="0" indent="0">
              <a:buNone/>
            </a:pPr>
            <a:r>
              <a:rPr lang="en-US" sz="1200" b="0"/>
              <a:t>ADEPT is a low ballistic coefficient planetary entry system that employs an umbrella-like deployable structure. The ADEPT aeroshell drag surface is a 3-D woven carbon fabric that serves as a thermal protection system (TPS) and as a structural surface that transfers aerodynamic deceleration forces to the underlying ribs.  The ADEPT structural skeleton is made up of four primary structural elements: main body, nose cap, ribs, and struts. The central nose cap acts is constructed much like a conventional rigid aeroshell. Its shape is a sphere-cone that provides the transition to the faceted pyramid shape of the deployed carbon fabric aeroshell. The nose cap is typically covered with an ablative TPS.  The ribs provide the framework that supports the tensioned carbon fabric. The ribs are hinged at their attachment to the nose cap, and are supported via struts at a point along their span that minimizes overall bending. The struts that support the ribs are installed in pairs to carry the aerodynamic loads transmitted from the carbon fabric and ribs back to the main body lower ring. The pairing of struts also provides lateral stability, torsional stability, and improved folding of the ADEPT structure. The aerodynamic surface is formed by tensioning 3D-woven carbon fabric over the ribs of the structural skeleton. High-purity intermediate modulus carbon fiber yarn is used to create a membrane that serves as the structural surface and the thermal barrier. The high temperature capability of the carbon cloth allows it to operate at high temperatures seen during entry (~2000° C). Several of the top layers of the carbon fabric are allowed to oxidize and recede away during the entry heat pulse, but the construction of the 3D woven fabric allows the deployable aeroshell to maintain its structural integrity.</a:t>
            </a:r>
            <a:endParaRPr lang="en-US" sz="1200"/>
          </a:p>
        </p:txBody>
      </p:sp>
      <p:sp>
        <p:nvSpPr>
          <p:cNvPr id="4" name="Slide Number Placeholder 3">
            <a:extLst>
              <a:ext uri="{FF2B5EF4-FFF2-40B4-BE49-F238E27FC236}">
                <a16:creationId xmlns:a16="http://schemas.microsoft.com/office/drawing/2014/main" id="{F5448CC7-CCF1-AB4F-A010-15E6C1D2191C}"/>
              </a:ext>
            </a:extLst>
          </p:cNvPr>
          <p:cNvSpPr>
            <a:spLocks noGrp="1"/>
          </p:cNvSpPr>
          <p:nvPr>
            <p:ph type="sldNum" sz="quarter" idx="4"/>
          </p:nvPr>
        </p:nvSpPr>
        <p:spPr/>
        <p:txBody>
          <a:bodyPr/>
          <a:lstStyle/>
          <a:p>
            <a:pPr>
              <a:defRPr/>
            </a:pPr>
            <a:fld id="{A26BEA9D-585B-4D4D-9321-5B86E97EB13F}" type="slidenum">
              <a:rPr lang="en-US" smtClean="0">
                <a:solidFill>
                  <a:prstClr val="black"/>
                </a:solidFill>
              </a:rPr>
              <a:pPr>
                <a:defRPr/>
              </a:pPr>
              <a:t>2</a:t>
            </a:fld>
            <a:endParaRPr lang="en-US" dirty="0">
              <a:solidFill>
                <a:prstClr val="black"/>
              </a:solidFill>
            </a:endParaRPr>
          </a:p>
        </p:txBody>
      </p:sp>
    </p:spTree>
    <p:extLst>
      <p:ext uri="{BB962C8B-B14F-4D97-AF65-F5344CB8AC3E}">
        <p14:creationId xmlns:p14="http://schemas.microsoft.com/office/powerpoint/2010/main" val="42070352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39B7408-58B9-2740-B2D7-ABDA9959937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350" y="6350"/>
            <a:ext cx="9131300" cy="5702300"/>
          </a:xfrm>
          <a:prstGeom prst="rect">
            <a:avLst/>
          </a:prstGeom>
        </p:spPr>
      </p:pic>
    </p:spTree>
    <p:extLst>
      <p:ext uri="{BB962C8B-B14F-4D97-AF65-F5344CB8AC3E}">
        <p14:creationId xmlns:p14="http://schemas.microsoft.com/office/powerpoint/2010/main" val="10788202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67A6A-B19A-8E47-A5BC-ABBD5A510A40}"/>
              </a:ext>
            </a:extLst>
          </p:cNvPr>
          <p:cNvSpPr>
            <a:spLocks noGrp="1"/>
          </p:cNvSpPr>
          <p:nvPr>
            <p:ph type="title"/>
          </p:nvPr>
        </p:nvSpPr>
        <p:spPr/>
        <p:txBody>
          <a:bodyPr/>
          <a:lstStyle/>
          <a:p>
            <a:r>
              <a:rPr lang="en-US" b="0"/>
              <a:t>Development and Maturation Testing</a:t>
            </a:r>
            <a:endParaRPr lang="en-US"/>
          </a:p>
        </p:txBody>
      </p:sp>
      <p:sp>
        <p:nvSpPr>
          <p:cNvPr id="3" name="Content Placeholder 2">
            <a:extLst>
              <a:ext uri="{FF2B5EF4-FFF2-40B4-BE49-F238E27FC236}">
                <a16:creationId xmlns:a16="http://schemas.microsoft.com/office/drawing/2014/main" id="{FA065360-FF08-BD44-831E-E38D1CD325B8}"/>
              </a:ext>
            </a:extLst>
          </p:cNvPr>
          <p:cNvSpPr>
            <a:spLocks noGrp="1"/>
          </p:cNvSpPr>
          <p:nvPr>
            <p:ph idx="1"/>
          </p:nvPr>
        </p:nvSpPr>
        <p:spPr/>
        <p:txBody>
          <a:bodyPr/>
          <a:lstStyle/>
          <a:p>
            <a:pPr marL="0" indent="0">
              <a:buNone/>
            </a:pPr>
            <a:r>
              <a:rPr lang="en-US" sz="1000" b="0"/>
              <a:t>The ADEPT technology has been under development since 2011 with early focus on material and component level testing, primarily to develop and test the 3-D woven carbon fabric which is the key feature of the ADEPT technology.  Since 2015, the focus has been on SmallSat, 1m-class development to reach technology maturation for mission infusion.  The system level development and demonstration test strategy is described in the Figure below. ADEPT project had successfully completed all of the development areas shown in the Figure. </a:t>
            </a:r>
            <a:endParaRPr lang="en-US" sz="1000"/>
          </a:p>
        </p:txBody>
      </p:sp>
      <p:sp>
        <p:nvSpPr>
          <p:cNvPr id="4" name="Slide Number Placeholder 3">
            <a:extLst>
              <a:ext uri="{FF2B5EF4-FFF2-40B4-BE49-F238E27FC236}">
                <a16:creationId xmlns:a16="http://schemas.microsoft.com/office/drawing/2014/main" id="{7620B9D3-AA26-584D-90F1-ED34B484D309}"/>
              </a:ext>
            </a:extLst>
          </p:cNvPr>
          <p:cNvSpPr>
            <a:spLocks noGrp="1"/>
          </p:cNvSpPr>
          <p:nvPr>
            <p:ph type="sldNum" sz="quarter" idx="4"/>
          </p:nvPr>
        </p:nvSpPr>
        <p:spPr/>
        <p:txBody>
          <a:bodyPr/>
          <a:lstStyle/>
          <a:p>
            <a:pPr>
              <a:defRPr/>
            </a:pPr>
            <a:fld id="{A26BEA9D-585B-4D4D-9321-5B86E97EB13F}" type="slidenum">
              <a:rPr lang="en-US" smtClean="0">
                <a:solidFill>
                  <a:prstClr val="black"/>
                </a:solidFill>
              </a:rPr>
              <a:pPr>
                <a:defRPr/>
              </a:pPr>
              <a:t>4</a:t>
            </a:fld>
            <a:endParaRPr lang="en-US" dirty="0">
              <a:solidFill>
                <a:prstClr val="black"/>
              </a:solidFill>
            </a:endParaRPr>
          </a:p>
        </p:txBody>
      </p:sp>
      <p:pic>
        <p:nvPicPr>
          <p:cNvPr id="7" name="Picture 6">
            <a:extLst>
              <a:ext uri="{FF2B5EF4-FFF2-40B4-BE49-F238E27FC236}">
                <a16:creationId xmlns:a16="http://schemas.microsoft.com/office/drawing/2014/main" id="{63235EC2-B858-744F-B88B-6A0C61CF97A0}"/>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798547" y="1798440"/>
            <a:ext cx="5546906" cy="3616939"/>
          </a:xfrm>
          <a:prstGeom prst="rect">
            <a:avLst/>
          </a:prstGeom>
        </p:spPr>
      </p:pic>
    </p:spTree>
    <p:extLst>
      <p:ext uri="{BB962C8B-B14F-4D97-AF65-F5344CB8AC3E}">
        <p14:creationId xmlns:p14="http://schemas.microsoft.com/office/powerpoint/2010/main" val="21571845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67A6A-B19A-8E47-A5BC-ABBD5A510A40}"/>
              </a:ext>
            </a:extLst>
          </p:cNvPr>
          <p:cNvSpPr>
            <a:spLocks noGrp="1"/>
          </p:cNvSpPr>
          <p:nvPr>
            <p:ph type="title"/>
          </p:nvPr>
        </p:nvSpPr>
        <p:spPr/>
        <p:txBody>
          <a:bodyPr/>
          <a:lstStyle/>
          <a:p>
            <a:r>
              <a:rPr lang="en-US" b="0"/>
              <a:t>Development and Maturation Testing cont.</a:t>
            </a:r>
            <a:endParaRPr lang="en-US"/>
          </a:p>
        </p:txBody>
      </p:sp>
      <p:sp>
        <p:nvSpPr>
          <p:cNvPr id="3" name="Content Placeholder 2">
            <a:extLst>
              <a:ext uri="{FF2B5EF4-FFF2-40B4-BE49-F238E27FC236}">
                <a16:creationId xmlns:a16="http://schemas.microsoft.com/office/drawing/2014/main" id="{FA065360-FF08-BD44-831E-E38D1CD325B8}"/>
              </a:ext>
            </a:extLst>
          </p:cNvPr>
          <p:cNvSpPr>
            <a:spLocks noGrp="1"/>
          </p:cNvSpPr>
          <p:nvPr>
            <p:ph idx="1"/>
          </p:nvPr>
        </p:nvSpPr>
        <p:spPr/>
        <p:txBody>
          <a:bodyPr/>
          <a:lstStyle/>
          <a:p>
            <a:pPr marL="0" indent="0">
              <a:buNone/>
            </a:pPr>
            <a:r>
              <a:rPr lang="en-US" sz="1000" b="0"/>
              <a:t>1) Nano-ADEPT Aeroloads Wind Tunnel test (2015)</a:t>
            </a:r>
          </a:p>
          <a:p>
            <a:pPr marL="0" indent="0">
              <a:buNone/>
            </a:pPr>
            <a:r>
              <a:rPr lang="en-US" sz="1000" b="0"/>
              <a:t>2) System Level Aerothermal Testing for ADEPT (2016)</a:t>
            </a:r>
          </a:p>
          <a:p>
            <a:pPr marL="0" indent="0">
              <a:buNone/>
            </a:pPr>
            <a:r>
              <a:rPr lang="en-US" sz="1000" b="0"/>
              <a:t>3) Deployment demonstrator testing (2016)</a:t>
            </a:r>
          </a:p>
          <a:p>
            <a:pPr marL="0" indent="0">
              <a:buNone/>
            </a:pPr>
            <a:r>
              <a:rPr lang="en-US" sz="1000" b="0"/>
              <a:t>4) Sub-orbital Flight Test (2018)</a:t>
            </a:r>
          </a:p>
          <a:p>
            <a:pPr marL="0" indent="0">
              <a:buNone/>
            </a:pPr>
            <a:br>
              <a:rPr lang="en-US" sz="1000" b="0"/>
            </a:br>
            <a:endParaRPr lang="en-US" sz="1000" b="0"/>
          </a:p>
          <a:p>
            <a:pPr marL="0" indent="0">
              <a:buNone/>
            </a:pPr>
            <a:r>
              <a:rPr lang="en-US" sz="1000" b="0"/>
              <a:t>The Aeroloads wind tunnel test (2015) was one component of a broader strategy to advance the technology readiness level (TRL) of ADEPT to a maturity level of TRL5. The primary motivation for this wind tunnel test was the generation of deflected shape data as a function of key design parameters for ADEPT missions: aerodynamic load, angle of attack, and the amount of pre-tension put in the fabric prior to atmospheric entry. Testing was completed in May 2015. The test data results are being used to improve structural modeling tools used in the design of ADEPT for multiple mission architectures.</a:t>
            </a:r>
          </a:p>
          <a:p>
            <a:pPr marL="0" indent="0">
              <a:buNone/>
            </a:pPr>
            <a:br>
              <a:rPr lang="en-US" sz="1000" b="0"/>
            </a:br>
            <a:endParaRPr lang="en-US" sz="1000" b="0"/>
          </a:p>
          <a:p>
            <a:pPr marL="0" indent="0">
              <a:buNone/>
            </a:pPr>
            <a:r>
              <a:rPr lang="en-US" sz="1000" b="0"/>
              <a:t>The ADEPT SPRITE-C arcjet test used 4 test articles that were approximately 35cm (14inches) in diameter and were exposed to heating rates and heat loads characteristic of a 1m class ADEPT design reference mission at Mars. Testing took place in September, 2015. Test design allowed for testing at or above the aeroheating environments predicted in flight for the nose TPS, joints (over the ribs), and acreage carbon fabric material. A number of key component features were explored in this test configuration including: rigid nose to carbon fabric transition, fabric joint to rib interface, and trailing edge close-out. The results of the SPRITE-C pathfinder test established the feasibility and thermostructural performance limits for the test article design that encompass the expected environments relevant for Human Mars exploration. The success of this system level aerothermal test methodology will enable more elaborate flight-like designs to be rapidly tested and qualified for aerothermal environments relevant to entries at Mars, Earth, Venus and Titan.</a:t>
            </a:r>
          </a:p>
          <a:p>
            <a:pPr marL="0" indent="0">
              <a:buNone/>
            </a:pPr>
            <a:br>
              <a:rPr lang="en-US" sz="1000" b="0"/>
            </a:br>
            <a:endParaRPr lang="en-US" sz="1000" b="0"/>
          </a:p>
          <a:p>
            <a:pPr marL="0" indent="0">
              <a:buNone/>
            </a:pPr>
            <a:r>
              <a:rPr lang="en-US" sz="1000" b="0"/>
              <a:t>The Deployment Demonstrator testing took place in early 2016 to demonstrate a deployment mechanism for the ADEPT 0.7m configuration that is compatible with the UP Aerospace sounding rocket payload requirements.  The testing also served to demonstrate that a spring-based deployment system can be used to adequately pre-tension the 4-layer carbon fabric aeroshell skirt for earth re-entry. </a:t>
            </a:r>
          </a:p>
          <a:p>
            <a:pPr marL="0" indent="0">
              <a:buNone/>
            </a:pPr>
            <a:endParaRPr lang="en-US" sz="1000"/>
          </a:p>
        </p:txBody>
      </p:sp>
      <p:sp>
        <p:nvSpPr>
          <p:cNvPr id="4" name="Slide Number Placeholder 3">
            <a:extLst>
              <a:ext uri="{FF2B5EF4-FFF2-40B4-BE49-F238E27FC236}">
                <a16:creationId xmlns:a16="http://schemas.microsoft.com/office/drawing/2014/main" id="{7620B9D3-AA26-584D-90F1-ED34B484D309}"/>
              </a:ext>
            </a:extLst>
          </p:cNvPr>
          <p:cNvSpPr>
            <a:spLocks noGrp="1"/>
          </p:cNvSpPr>
          <p:nvPr>
            <p:ph type="sldNum" sz="quarter" idx="4"/>
          </p:nvPr>
        </p:nvSpPr>
        <p:spPr/>
        <p:txBody>
          <a:bodyPr/>
          <a:lstStyle/>
          <a:p>
            <a:pPr>
              <a:defRPr/>
            </a:pPr>
            <a:fld id="{A26BEA9D-585B-4D4D-9321-5B86E97EB13F}" type="slidenum">
              <a:rPr lang="en-US" smtClean="0">
                <a:solidFill>
                  <a:prstClr val="black"/>
                </a:solidFill>
              </a:rPr>
              <a:pPr>
                <a:defRPr/>
              </a:pPr>
              <a:t>5</a:t>
            </a:fld>
            <a:endParaRPr lang="en-US" dirty="0">
              <a:solidFill>
                <a:prstClr val="black"/>
              </a:solidFill>
            </a:endParaRPr>
          </a:p>
        </p:txBody>
      </p:sp>
    </p:spTree>
    <p:extLst>
      <p:ext uri="{BB962C8B-B14F-4D97-AF65-F5344CB8AC3E}">
        <p14:creationId xmlns:p14="http://schemas.microsoft.com/office/powerpoint/2010/main" val="12713571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67A6A-B19A-8E47-A5BC-ABBD5A510A40}"/>
              </a:ext>
            </a:extLst>
          </p:cNvPr>
          <p:cNvSpPr>
            <a:spLocks noGrp="1"/>
          </p:cNvSpPr>
          <p:nvPr>
            <p:ph type="title"/>
          </p:nvPr>
        </p:nvSpPr>
        <p:spPr/>
        <p:txBody>
          <a:bodyPr/>
          <a:lstStyle/>
          <a:p>
            <a:r>
              <a:rPr lang="en-US" b="0"/>
              <a:t>Development and Maturation Testing cont.</a:t>
            </a:r>
            <a:endParaRPr lang="en-US"/>
          </a:p>
        </p:txBody>
      </p:sp>
      <p:sp>
        <p:nvSpPr>
          <p:cNvPr id="3" name="Content Placeholder 2">
            <a:extLst>
              <a:ext uri="{FF2B5EF4-FFF2-40B4-BE49-F238E27FC236}">
                <a16:creationId xmlns:a16="http://schemas.microsoft.com/office/drawing/2014/main" id="{FA065360-FF08-BD44-831E-E38D1CD325B8}"/>
              </a:ext>
            </a:extLst>
          </p:cNvPr>
          <p:cNvSpPr>
            <a:spLocks noGrp="1"/>
          </p:cNvSpPr>
          <p:nvPr>
            <p:ph idx="1"/>
          </p:nvPr>
        </p:nvSpPr>
        <p:spPr/>
        <p:txBody>
          <a:bodyPr/>
          <a:lstStyle/>
          <a:p>
            <a:pPr marL="0" indent="0">
              <a:buNone/>
            </a:pPr>
            <a:r>
              <a:rPr lang="en-US" sz="1000" b="0"/>
              <a:t>1) Nano-ADEPT Aeroloads Wind Tunnel test (2015)</a:t>
            </a:r>
          </a:p>
          <a:p>
            <a:pPr marL="0" indent="0">
              <a:buNone/>
            </a:pPr>
            <a:r>
              <a:rPr lang="en-US" sz="1000" b="0"/>
              <a:t>2) System Level Aerothermal Testing for ADEPT (2016)</a:t>
            </a:r>
          </a:p>
          <a:p>
            <a:pPr marL="0" indent="0">
              <a:buNone/>
            </a:pPr>
            <a:r>
              <a:rPr lang="en-US" sz="1000" b="0"/>
              <a:t>3) Deployment demonstrator testing (2016)</a:t>
            </a:r>
          </a:p>
          <a:p>
            <a:pPr marL="0" indent="0">
              <a:buNone/>
            </a:pPr>
            <a:r>
              <a:rPr lang="en-US" sz="1000" b="0"/>
              <a:t>4) Sub-orbital Flight Test (2018)</a:t>
            </a:r>
          </a:p>
          <a:p>
            <a:pPr marL="0" indent="0">
              <a:buNone/>
            </a:pPr>
            <a:br>
              <a:rPr lang="en-US" sz="1000" b="0"/>
            </a:br>
            <a:endParaRPr lang="en-US" sz="1000" b="0"/>
          </a:p>
          <a:p>
            <a:pPr marL="0" indent="0">
              <a:buNone/>
            </a:pPr>
            <a:r>
              <a:rPr lang="en-US" sz="1000" b="0"/>
              <a:t>The Aeroloads wind tunnel test (2015) was one component of a broader strategy to advance the technology readiness level (TRL) of ADEPT to a maturity level of TRL5. The primary motivation for this wind tunnel test was the generation of deflected shape data as a function of key design parameters for ADEPT missions: aerodynamic load, angle of attack, and the amount of pre-tension put in the fabric prior to atmospheric entry. Testing was completed in May 2015. The test data results are being used to improve structural modeling tools used in the design of ADEPT for multiple mission architectures.</a:t>
            </a:r>
          </a:p>
          <a:p>
            <a:pPr marL="0" indent="0">
              <a:buNone/>
            </a:pPr>
            <a:br>
              <a:rPr lang="en-US" sz="1000" b="0"/>
            </a:br>
            <a:endParaRPr lang="en-US" sz="1000" b="0"/>
          </a:p>
          <a:p>
            <a:pPr marL="0" indent="0">
              <a:buNone/>
            </a:pPr>
            <a:r>
              <a:rPr lang="en-US" sz="1000" b="0"/>
              <a:t>The ADEPT SPRITE-C arcjet test used 4 test articles that were approximately 35cm (14inches) in diameter and were exposed to heating rates and heat loads characteristic of a 1m class ADEPT design reference mission at Mars. Testing took place in September, 2015. Test design allowed for testing at or above the aeroheating environments predicted in flight for the nose TPS, joints (over the ribs), and acreage carbon fabric material. A number of key component features were explored in this test configuration including: rigid nose to carbon fabric transition, fabric joint to rib interface, and trailing edge close-out. The results of the SPRITE-C pathfinder test established the feasibility and thermostructural performance limits for the test article design that encompass the expected environments relevant for Human Mars exploration. The success of this system level aerothermal test methodology will enable more elaborate flight-like designs to be rapidly tested and qualified for aerothermal environments relevant to entries at Mars, Earth, Venus and Titan.</a:t>
            </a:r>
          </a:p>
          <a:p>
            <a:pPr marL="0" indent="0">
              <a:buNone/>
            </a:pPr>
            <a:br>
              <a:rPr lang="en-US" sz="1000" b="0"/>
            </a:br>
            <a:endParaRPr lang="en-US" sz="1000" b="0"/>
          </a:p>
          <a:p>
            <a:pPr marL="0" indent="0">
              <a:buNone/>
            </a:pPr>
            <a:r>
              <a:rPr lang="en-US" sz="1000" b="0"/>
              <a:t>The Deployment Demonstrator testing took place in early 2016 to demonstrate a deployment mechanism for the ADEPT 0.7m configuration that is compatible with the UP Aerospace sounding rocket payload requirements.  The testing also served to demonstrate that a spring-based deployment system can be used to adequately pre-tension the 4-layer carbon fabric aeroshell skirt for earth re-entry. </a:t>
            </a:r>
          </a:p>
          <a:p>
            <a:pPr marL="0" indent="0">
              <a:buNone/>
            </a:pPr>
            <a:endParaRPr lang="en-US" sz="1000"/>
          </a:p>
        </p:txBody>
      </p:sp>
      <p:sp>
        <p:nvSpPr>
          <p:cNvPr id="4" name="Slide Number Placeholder 3">
            <a:extLst>
              <a:ext uri="{FF2B5EF4-FFF2-40B4-BE49-F238E27FC236}">
                <a16:creationId xmlns:a16="http://schemas.microsoft.com/office/drawing/2014/main" id="{7620B9D3-AA26-584D-90F1-ED34B484D309}"/>
              </a:ext>
            </a:extLst>
          </p:cNvPr>
          <p:cNvSpPr>
            <a:spLocks noGrp="1"/>
          </p:cNvSpPr>
          <p:nvPr>
            <p:ph type="sldNum" sz="quarter" idx="4"/>
          </p:nvPr>
        </p:nvSpPr>
        <p:spPr/>
        <p:txBody>
          <a:bodyPr/>
          <a:lstStyle/>
          <a:p>
            <a:pPr>
              <a:defRPr/>
            </a:pPr>
            <a:fld id="{A26BEA9D-585B-4D4D-9321-5B86E97EB13F}" type="slidenum">
              <a:rPr lang="en-US" smtClean="0">
                <a:solidFill>
                  <a:prstClr val="black"/>
                </a:solidFill>
              </a:rPr>
              <a:pPr>
                <a:defRPr/>
              </a:pPr>
              <a:t>6</a:t>
            </a:fld>
            <a:endParaRPr lang="en-US" dirty="0">
              <a:solidFill>
                <a:prstClr val="black"/>
              </a:solidFill>
            </a:endParaRPr>
          </a:p>
        </p:txBody>
      </p:sp>
    </p:spTree>
    <p:extLst>
      <p:ext uri="{BB962C8B-B14F-4D97-AF65-F5344CB8AC3E}">
        <p14:creationId xmlns:p14="http://schemas.microsoft.com/office/powerpoint/2010/main" val="30639912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67A6A-B19A-8E47-A5BC-ABBD5A510A40}"/>
              </a:ext>
            </a:extLst>
          </p:cNvPr>
          <p:cNvSpPr>
            <a:spLocks noGrp="1"/>
          </p:cNvSpPr>
          <p:nvPr>
            <p:ph type="title"/>
          </p:nvPr>
        </p:nvSpPr>
        <p:spPr/>
        <p:txBody>
          <a:bodyPr/>
          <a:lstStyle/>
          <a:p>
            <a:r>
              <a:rPr lang="en-US" b="0"/>
              <a:t>Development and Maturation Testing cont.</a:t>
            </a:r>
            <a:endParaRPr lang="en-US"/>
          </a:p>
        </p:txBody>
      </p:sp>
      <p:sp>
        <p:nvSpPr>
          <p:cNvPr id="4" name="Slide Number Placeholder 3">
            <a:extLst>
              <a:ext uri="{FF2B5EF4-FFF2-40B4-BE49-F238E27FC236}">
                <a16:creationId xmlns:a16="http://schemas.microsoft.com/office/drawing/2014/main" id="{7620B9D3-AA26-584D-90F1-ED34B484D309}"/>
              </a:ext>
            </a:extLst>
          </p:cNvPr>
          <p:cNvSpPr>
            <a:spLocks noGrp="1"/>
          </p:cNvSpPr>
          <p:nvPr>
            <p:ph type="sldNum" sz="quarter" idx="4"/>
          </p:nvPr>
        </p:nvSpPr>
        <p:spPr/>
        <p:txBody>
          <a:bodyPr/>
          <a:lstStyle/>
          <a:p>
            <a:pPr>
              <a:defRPr/>
            </a:pPr>
            <a:fld id="{A26BEA9D-585B-4D4D-9321-5B86E97EB13F}" type="slidenum">
              <a:rPr lang="en-US" smtClean="0">
                <a:solidFill>
                  <a:prstClr val="black"/>
                </a:solidFill>
              </a:rPr>
              <a:pPr>
                <a:defRPr/>
              </a:pPr>
              <a:t>7</a:t>
            </a:fld>
            <a:endParaRPr lang="en-US" dirty="0">
              <a:solidFill>
                <a:prstClr val="black"/>
              </a:solidFill>
            </a:endParaRPr>
          </a:p>
        </p:txBody>
      </p:sp>
      <p:pic>
        <p:nvPicPr>
          <p:cNvPr id="7" name="Picture 6">
            <a:extLst>
              <a:ext uri="{FF2B5EF4-FFF2-40B4-BE49-F238E27FC236}">
                <a16:creationId xmlns:a16="http://schemas.microsoft.com/office/drawing/2014/main" id="{D3004D2C-2E74-974F-B0BC-DD77A9468BE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73693" y="926607"/>
            <a:ext cx="6384524" cy="4788393"/>
          </a:xfrm>
          <a:prstGeom prst="rect">
            <a:avLst/>
          </a:prstGeom>
        </p:spPr>
      </p:pic>
    </p:spTree>
    <p:extLst>
      <p:ext uri="{BB962C8B-B14F-4D97-AF65-F5344CB8AC3E}">
        <p14:creationId xmlns:p14="http://schemas.microsoft.com/office/powerpoint/2010/main" val="11854627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02A0744-3A0F-3343-9D72-9F0510A5C6AB}"/>
              </a:ext>
            </a:extLst>
          </p:cNvPr>
          <p:cNvSpPr>
            <a:spLocks noGrp="1"/>
          </p:cNvSpPr>
          <p:nvPr>
            <p:ph type="title"/>
          </p:nvPr>
        </p:nvSpPr>
        <p:spPr>
          <a:xfrm>
            <a:off x="237330" y="46053"/>
            <a:ext cx="8076408" cy="743644"/>
          </a:xfrm>
        </p:spPr>
        <p:txBody>
          <a:bodyPr/>
          <a:lstStyle/>
          <a:p>
            <a:r>
              <a:rPr lang="en-US" b="0"/>
              <a:t>ADEPT SR-1 Sub-orbital Flight Test</a:t>
            </a:r>
          </a:p>
        </p:txBody>
      </p:sp>
      <p:sp>
        <p:nvSpPr>
          <p:cNvPr id="2" name="Rectangle 1">
            <a:extLst>
              <a:ext uri="{FF2B5EF4-FFF2-40B4-BE49-F238E27FC236}">
                <a16:creationId xmlns:a16="http://schemas.microsoft.com/office/drawing/2014/main" id="{1F9178CF-2DBF-8840-95D5-0FF8A581762C}"/>
              </a:ext>
            </a:extLst>
          </p:cNvPr>
          <p:cNvSpPr/>
          <p:nvPr/>
        </p:nvSpPr>
        <p:spPr>
          <a:xfrm>
            <a:off x="408372" y="1120838"/>
            <a:ext cx="8076408" cy="9633406"/>
          </a:xfrm>
          <a:prstGeom prst="rect">
            <a:avLst/>
          </a:prstGeom>
        </p:spPr>
        <p:txBody>
          <a:bodyPr wrap="square">
            <a:spAutoFit/>
          </a:bodyPr>
          <a:lstStyle/>
          <a:p>
            <a:r>
              <a:rPr lang="en-US" sz="1000" b="0" i="0" u="none" strike="noStrike">
                <a:solidFill>
                  <a:srgbClr val="000000"/>
                </a:solidFill>
                <a:effectLst/>
              </a:rPr>
              <a:t>The ADEPT SR-1 fight test was the first sub-orbital flight of Nano-ADEPT. SR-1 will mature ADEPT in the areas of deployment and structural integrity (for Nano-ADEPT missions), and improve aerodynamic knowledge of the ADEPT open-back configuration. In addition, SR-1 is an integrated system demonstration in a partially relevant environment (SR-1 did not experience significant heating but reached supersonic speeds). When considered with all the previous ground test and analysis products for the ADEPT project, successful demonstration of the SR-1 flight test Key Performance Parameters (KPPs) will support a technology readiness level (TRL) claim of 5 for Nano-ADEPT at the system-level. The KPPs for the ADEPT SR-1 flight experiment are:</a:t>
            </a:r>
          </a:p>
          <a:p>
            <a:br>
              <a:rPr lang="en-US" sz="1000" b="0" i="0" u="none" strike="noStrike">
                <a:solidFill>
                  <a:srgbClr val="000000"/>
                </a:solidFill>
                <a:effectLst/>
              </a:rPr>
            </a:br>
            <a:endParaRPr lang="en-US" sz="1000" b="0" i="0" u="none" strike="noStrike">
              <a:solidFill>
                <a:srgbClr val="000000"/>
              </a:solidFill>
              <a:effectLst/>
            </a:endParaRPr>
          </a:p>
          <a:p>
            <a:r>
              <a:rPr lang="en-US" sz="1000" b="0" i="0" u="none" strike="noStrike">
                <a:solidFill>
                  <a:srgbClr val="000000"/>
                </a:solidFill>
                <a:effectLst/>
              </a:rPr>
              <a:t>1) Exo-atmospheric deployment to the desired entry configuration.</a:t>
            </a:r>
          </a:p>
          <a:p>
            <a:r>
              <a:rPr lang="en-US" sz="1000" b="0" i="0" u="none" strike="noStrike">
                <a:solidFill>
                  <a:srgbClr val="000000"/>
                </a:solidFill>
                <a:effectLst/>
              </a:rPr>
              <a:t>2) Aerodynamic stability without active control of the 1m-class ADEPT deployed flight configuration.</a:t>
            </a:r>
          </a:p>
          <a:p>
            <a:endParaRPr lang="en-US" sz="1000">
              <a:solidFill>
                <a:srgbClr val="000000"/>
              </a:solidFill>
            </a:endParaRPr>
          </a:p>
          <a:p>
            <a:r>
              <a:rPr lang="en-US" sz="1000"/>
              <a:t>As with any new technology requiring in-space deployment, demonstrating deployment in relevant environments significantly increases the reliability for the design. While ADEPT was only exposed to exo-atmospheric conditions for ~ 40 seconds prior to deployment, the test demonstrated design robustness to the launch environments and verified the deployment initiator timer circuit and rib-tip release functionality. Furthermore, achieving and maintaining the desired deployed shape was critical to the aerodynamic performance. On-board full deployment indicator switch and a video camera were used to confirm KPP-1.</a:t>
            </a:r>
          </a:p>
          <a:p>
            <a:br>
              <a:rPr lang="en-US" sz="1000"/>
            </a:br>
            <a:endParaRPr lang="en-US" sz="1000"/>
          </a:p>
          <a:p>
            <a:r>
              <a:rPr lang="en-US" sz="1000"/>
              <a:t>The altitude of apogee determines the total potential energy of the entry vehicle and is correlated to a maximum Mach number experienced during descent. A higher apogee means higher entry velocity and thus higher maximum Mach number. It was a goal to observe the entry vehicle flight dynamics during deceleration from at least Mach 2.8 through Mach 0.8. Mach 2.8 was chosen because flight data from Mars Pathfinder, a 70º sphere-cone with a conical aft body, showed unbounded angle of attack amplitude growth at Mach 2.5 prior to supersonic parachute deployment. The 70° cone angle helps achieve a low ballistic coefficient but has less stability margin than lower cone angle entry configurations. We sought to confirm that ADEPT SR-1 angle of attack oscillations should remain neutrally stable or damped by virtue of its open-back shape and center of gravity location. The open-back configuration was expected to provide some stability benefit over a closed-back design.</a:t>
            </a:r>
          </a:p>
          <a:p>
            <a:br>
              <a:rPr lang="en-US" sz="1000"/>
            </a:br>
            <a:endParaRPr lang="en-US" sz="1000"/>
          </a:p>
          <a:p>
            <a:r>
              <a:rPr lang="en-US" sz="1000"/>
              <a:t>A summary of the SR-1 Flight Experiment Success Criteria is listed below:</a:t>
            </a:r>
          </a:p>
          <a:p>
            <a:br>
              <a:rPr lang="en-US" sz="1000"/>
            </a:br>
            <a:endParaRPr lang="en-US" sz="1000"/>
          </a:p>
          <a:p>
            <a:r>
              <a:rPr lang="en-US" sz="1000"/>
              <a:t>ADEPT SR-1 Success Criteria (A-F) Assessment </a:t>
            </a:r>
          </a:p>
          <a:p>
            <a:r>
              <a:rPr lang="en-US" sz="1000"/>
              <a:t>A. ADEPT separates from the sounding rocket prior to apogee </a:t>
            </a:r>
          </a:p>
          <a:p>
            <a:r>
              <a:rPr lang="en-US" sz="1000"/>
              <a:t>- Pass, confirmed by three independent data sources- AVA IMU, NGIMU, GoPro </a:t>
            </a:r>
          </a:p>
          <a:p>
            <a:br>
              <a:rPr lang="en-US" sz="1000"/>
            </a:br>
            <a:endParaRPr lang="en-US" sz="1000"/>
          </a:p>
          <a:p>
            <a:r>
              <a:rPr lang="en-US" sz="1000"/>
              <a:t>B. ADEPT does not re-contact any part of the launch vehicle after separation </a:t>
            </a:r>
          </a:p>
          <a:p>
            <a:r>
              <a:rPr lang="en-US" sz="1000"/>
              <a:t>- Pass, no evidence of re-contact based upon on-board IMUs and video data provided by LV provider </a:t>
            </a:r>
          </a:p>
          <a:p>
            <a:br>
              <a:rPr lang="en-US" sz="1000"/>
            </a:br>
            <a:endParaRPr lang="en-US" sz="1000"/>
          </a:p>
          <a:p>
            <a:r>
              <a:rPr lang="en-US" sz="1000"/>
              <a:t>C. ADEPT reaches an apogee greater than 100 km </a:t>
            </a:r>
          </a:p>
          <a:p>
            <a:r>
              <a:rPr lang="en-US" sz="1000"/>
              <a:t>- Pass, confirmed by radar tracking and post flight reconstruction </a:t>
            </a:r>
          </a:p>
          <a:p>
            <a:br>
              <a:rPr lang="en-US" sz="1000"/>
            </a:br>
            <a:endParaRPr lang="en-US" sz="1000"/>
          </a:p>
          <a:p>
            <a:r>
              <a:rPr lang="en-US" sz="1000"/>
              <a:t>D. ADEPT achieves fully deployed and locked configuration prior to reaching 80 km altitude on descent </a:t>
            </a:r>
          </a:p>
          <a:p>
            <a:r>
              <a:rPr lang="en-US" sz="1000"/>
              <a:t>- Pass, evidence from GoPro video and LED deployment indicator </a:t>
            </a:r>
          </a:p>
          <a:p>
            <a:br>
              <a:rPr lang="en-US" sz="1000"/>
            </a:br>
            <a:endParaRPr lang="en-US" sz="1000"/>
          </a:p>
          <a:p>
            <a:r>
              <a:rPr lang="en-US" sz="1000"/>
              <a:t>E. Obtain video (on-board data recovery after ground impact) of deployed ADEPT to observe fabric response during entry </a:t>
            </a:r>
          </a:p>
          <a:p>
            <a:br>
              <a:rPr lang="en-US" sz="1000"/>
            </a:br>
            <a:endParaRPr lang="en-US" sz="1000"/>
          </a:p>
          <a:p>
            <a:r>
              <a:rPr lang="en-US" sz="1000"/>
              <a:t>- Pass, GoPro video was obtained from approximately t=130 to t=501 seconds </a:t>
            </a:r>
          </a:p>
          <a:p>
            <a:br>
              <a:rPr lang="en-US" sz="1000"/>
            </a:br>
            <a:endParaRPr lang="en-US" sz="1000"/>
          </a:p>
          <a:p>
            <a:r>
              <a:rPr lang="en-US" sz="1000"/>
              <a:t>F. Obtain data necessary to reconstruct ADEPT 6-DOF descent trajectory between 90 km and 30 km to required accuracy below with 95% confidence from Mach 3.0 while decelerating to ground impact. </a:t>
            </a:r>
          </a:p>
          <a:p>
            <a:r>
              <a:rPr lang="en-US" sz="1000"/>
              <a:t>a. Mach number: 0.1 </a:t>
            </a:r>
          </a:p>
          <a:p>
            <a:r>
              <a:rPr lang="en-US" sz="1000"/>
              <a:t>b. Total angle of attack: 2 deg (if not tumbling) </a:t>
            </a:r>
          </a:p>
          <a:p>
            <a:r>
              <a:rPr lang="en-US" sz="1000"/>
              <a:t>c. Axial force coefficient: larger of 5% or 0.005 (if not tumbling) </a:t>
            </a:r>
          </a:p>
          <a:p>
            <a:br>
              <a:rPr lang="en-US" sz="1000"/>
            </a:br>
            <a:endParaRPr lang="en-US" sz="1000"/>
          </a:p>
          <a:p>
            <a:r>
              <a:rPr lang="en-US" sz="1000"/>
              <a:t>- Incomplete, ADEPT will be able to reconstruct the descent trajectory, but indications are that the desired level of accuracy will not be met due to the lack of GPS data.</a:t>
            </a:r>
          </a:p>
          <a:p>
            <a:endParaRPr lang="en-US" sz="1000" b="0" i="0" u="none" strike="noStrike">
              <a:solidFill>
                <a:srgbClr val="000000"/>
              </a:solidFill>
              <a:effectLst/>
            </a:endParaRPr>
          </a:p>
        </p:txBody>
      </p:sp>
    </p:spTree>
    <p:extLst>
      <p:ext uri="{BB962C8B-B14F-4D97-AF65-F5344CB8AC3E}">
        <p14:creationId xmlns:p14="http://schemas.microsoft.com/office/powerpoint/2010/main" val="32710103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02A0744-3A0F-3343-9D72-9F0510A5C6AB}"/>
              </a:ext>
            </a:extLst>
          </p:cNvPr>
          <p:cNvSpPr>
            <a:spLocks noGrp="1"/>
          </p:cNvSpPr>
          <p:nvPr>
            <p:ph type="title"/>
          </p:nvPr>
        </p:nvSpPr>
        <p:spPr>
          <a:xfrm>
            <a:off x="237330" y="46053"/>
            <a:ext cx="8076408" cy="743644"/>
          </a:xfrm>
        </p:spPr>
        <p:txBody>
          <a:bodyPr/>
          <a:lstStyle/>
          <a:p>
            <a:r>
              <a:rPr lang="en-US" b="0"/>
              <a:t>ADEPT SR-1 Sub-orbital Flight Test cont.</a:t>
            </a:r>
          </a:p>
        </p:txBody>
      </p:sp>
      <p:sp>
        <p:nvSpPr>
          <p:cNvPr id="2" name="Rectangle 1">
            <a:extLst>
              <a:ext uri="{FF2B5EF4-FFF2-40B4-BE49-F238E27FC236}">
                <a16:creationId xmlns:a16="http://schemas.microsoft.com/office/drawing/2014/main" id="{1F9178CF-2DBF-8840-95D5-0FF8A581762C}"/>
              </a:ext>
            </a:extLst>
          </p:cNvPr>
          <p:cNvSpPr/>
          <p:nvPr/>
        </p:nvSpPr>
        <p:spPr>
          <a:xfrm>
            <a:off x="408372" y="1120838"/>
            <a:ext cx="8076408" cy="4401205"/>
          </a:xfrm>
          <a:prstGeom prst="rect">
            <a:avLst/>
          </a:prstGeom>
        </p:spPr>
        <p:txBody>
          <a:bodyPr wrap="square">
            <a:spAutoFit/>
          </a:bodyPr>
          <a:lstStyle/>
          <a:p>
            <a:r>
              <a:rPr lang="en-US" sz="1000"/>
              <a:t>A summary of the SR-1 Flight Experiment Success Criteria is listed below:</a:t>
            </a:r>
            <a:br>
              <a:rPr lang="en-US" sz="1000"/>
            </a:br>
            <a:endParaRPr lang="en-US" sz="1000"/>
          </a:p>
          <a:p>
            <a:r>
              <a:rPr lang="en-US" sz="1000"/>
              <a:t>ADEPT SR-1 Success Criteria (A-F) Assessment </a:t>
            </a:r>
          </a:p>
          <a:p>
            <a:r>
              <a:rPr lang="en-US" sz="1000"/>
              <a:t>A. ADEPT separates from the sounding rocket prior to apogee </a:t>
            </a:r>
          </a:p>
          <a:p>
            <a:r>
              <a:rPr lang="en-US" sz="1000"/>
              <a:t>- Pass, confirmed by three independent data sources- AVA IMU, NGIMU, GoPro </a:t>
            </a:r>
            <a:br>
              <a:rPr lang="en-US" sz="1000"/>
            </a:br>
            <a:endParaRPr lang="en-US" sz="1000"/>
          </a:p>
          <a:p>
            <a:r>
              <a:rPr lang="en-US" sz="1000"/>
              <a:t>B. ADEPT does not re-contact any part of the launch vehicle after separation </a:t>
            </a:r>
          </a:p>
          <a:p>
            <a:r>
              <a:rPr lang="en-US" sz="1000"/>
              <a:t>- Pass, no evidence of re-contact based upon on-board IMUs and video data provided by LV provider </a:t>
            </a:r>
            <a:br>
              <a:rPr lang="en-US" sz="1000"/>
            </a:br>
            <a:endParaRPr lang="en-US" sz="1000"/>
          </a:p>
          <a:p>
            <a:r>
              <a:rPr lang="en-US" sz="1000"/>
              <a:t>C. ADEPT reaches an apogee greater than 100 km </a:t>
            </a:r>
          </a:p>
          <a:p>
            <a:r>
              <a:rPr lang="en-US" sz="1000"/>
              <a:t>- Pass, confirmed by radar tracking and post flight reconstruction </a:t>
            </a:r>
            <a:br>
              <a:rPr lang="en-US" sz="1000"/>
            </a:br>
            <a:endParaRPr lang="en-US" sz="1000"/>
          </a:p>
          <a:p>
            <a:r>
              <a:rPr lang="en-US" sz="1000"/>
              <a:t>D. ADEPT achieves fully deployed and locked configuration prior to reaching 80 km altitude on descent </a:t>
            </a:r>
          </a:p>
          <a:p>
            <a:r>
              <a:rPr lang="en-US" sz="1000"/>
              <a:t>- Pass, evidence from GoPro video and LED deployment indicator </a:t>
            </a:r>
            <a:br>
              <a:rPr lang="en-US" sz="1000"/>
            </a:br>
            <a:endParaRPr lang="en-US" sz="1000"/>
          </a:p>
          <a:p>
            <a:r>
              <a:rPr lang="en-US" sz="1000"/>
              <a:t>E. Obtain video (on-board data recovery after ground impact) of deployed ADEPT to observe fabric response during entry </a:t>
            </a:r>
          </a:p>
          <a:p>
            <a:r>
              <a:rPr lang="en-US" sz="1000"/>
              <a:t>- Pass, GoPro video was obtained from approximately t=130 to t=501 seconds </a:t>
            </a:r>
          </a:p>
          <a:p>
            <a:endParaRPr lang="en-US" sz="1000"/>
          </a:p>
          <a:p>
            <a:r>
              <a:rPr lang="en-US" sz="1000"/>
              <a:t>F. Obtain data necessary to reconstruct ADEPT 6-DOF descent trajectory between 90 km and 30 km to required accuracy below with 95% confidence from Mach 3.0 while decelerating to ground impact. </a:t>
            </a:r>
          </a:p>
          <a:p>
            <a:pPr lvl="1"/>
            <a:r>
              <a:rPr lang="en-US" sz="1000"/>
              <a:t>a. Mach number: 0.1 </a:t>
            </a:r>
          </a:p>
          <a:p>
            <a:pPr lvl="1"/>
            <a:r>
              <a:rPr lang="en-US" sz="1000"/>
              <a:t>b. Total angle of attack: 2 deg (if not tumbling) </a:t>
            </a:r>
          </a:p>
          <a:p>
            <a:pPr lvl="1"/>
            <a:r>
              <a:rPr lang="en-US" sz="1000"/>
              <a:t>c. Axial force coefficient: larger of 5% or 0.005 (if not tumbling) </a:t>
            </a:r>
          </a:p>
          <a:p>
            <a:endParaRPr lang="en-US" sz="1000"/>
          </a:p>
          <a:p>
            <a:r>
              <a:rPr lang="en-US" sz="1000"/>
              <a:t>- Incomplete, ADEPT will be able to reconstruct the descent trajectory, but indications are that the desired level of accuracy will not be met due to the lack of GPS data.</a:t>
            </a:r>
          </a:p>
          <a:p>
            <a:endParaRPr lang="en-US" sz="1000" b="0" i="0" u="none" strike="noStrike">
              <a:solidFill>
                <a:srgbClr val="000000"/>
              </a:solidFill>
              <a:effectLst/>
            </a:endParaRPr>
          </a:p>
        </p:txBody>
      </p:sp>
    </p:spTree>
    <p:extLst>
      <p:ext uri="{BB962C8B-B14F-4D97-AF65-F5344CB8AC3E}">
        <p14:creationId xmlns:p14="http://schemas.microsoft.com/office/powerpoint/2010/main" val="32259095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6D0B45C-59AA-2047-ADEE-EF41F2EEF248}"/>
              </a:ext>
            </a:extLst>
          </p:cNvPr>
          <p:cNvSpPr>
            <a:spLocks noGrp="1"/>
          </p:cNvSpPr>
          <p:nvPr>
            <p:ph type="sldNum" sz="quarter" idx="4"/>
          </p:nvPr>
        </p:nvSpPr>
        <p:spPr/>
        <p:txBody>
          <a:bodyPr/>
          <a:lstStyle/>
          <a:p>
            <a:pPr>
              <a:defRPr/>
            </a:pPr>
            <a:fld id="{A26BEA9D-585B-4D4D-9321-5B86E97EB13F}" type="slidenum">
              <a:rPr lang="en-US" smtClean="0">
                <a:solidFill>
                  <a:prstClr val="black"/>
                </a:solidFill>
              </a:rPr>
              <a:pPr>
                <a:defRPr/>
              </a:pPr>
              <a:t>10</a:t>
            </a:fld>
            <a:endParaRPr lang="en-US" dirty="0">
              <a:solidFill>
                <a:prstClr val="black"/>
              </a:solidFill>
            </a:endParaRPr>
          </a:p>
        </p:txBody>
      </p:sp>
      <p:sp>
        <p:nvSpPr>
          <p:cNvPr id="5" name="Slide Number Placeholder 3">
            <a:extLst>
              <a:ext uri="{FF2B5EF4-FFF2-40B4-BE49-F238E27FC236}">
                <a16:creationId xmlns:a16="http://schemas.microsoft.com/office/drawing/2014/main" id="{BE7D71A3-ED4D-7140-A451-6ABF38B9881F}"/>
              </a:ext>
            </a:extLst>
          </p:cNvPr>
          <p:cNvSpPr txBox="1">
            <a:spLocks/>
          </p:cNvSpPr>
          <p:nvPr/>
        </p:nvSpPr>
        <p:spPr>
          <a:xfrm>
            <a:off x="7010400" y="5358416"/>
            <a:ext cx="2133600" cy="365125"/>
          </a:xfrm>
          <a:prstGeom prst="rect">
            <a:avLst/>
          </a:prstGeom>
        </p:spPr>
        <p:txBody>
          <a:bodyPr/>
          <a:lstStyle>
            <a:defPPr>
              <a:defRPr lang="en-US"/>
            </a:defPPr>
            <a:lvl1pPr marL="0" algn="l" defTabSz="655808" rtl="0" eaLnBrk="1" latinLnBrk="0" hangingPunct="1">
              <a:defRPr sz="2582" kern="1200">
                <a:solidFill>
                  <a:schemeClr val="tx1"/>
                </a:solidFill>
                <a:latin typeface="+mn-lt"/>
                <a:ea typeface="+mn-ea"/>
                <a:cs typeface="+mn-cs"/>
              </a:defRPr>
            </a:lvl1pPr>
            <a:lvl2pPr marL="655808" algn="l" defTabSz="655808" rtl="0" eaLnBrk="1" latinLnBrk="0" hangingPunct="1">
              <a:defRPr sz="2582" kern="1200">
                <a:solidFill>
                  <a:schemeClr val="tx1"/>
                </a:solidFill>
                <a:latin typeface="+mn-lt"/>
                <a:ea typeface="+mn-ea"/>
                <a:cs typeface="+mn-cs"/>
              </a:defRPr>
            </a:lvl2pPr>
            <a:lvl3pPr marL="1311615" algn="l" defTabSz="655808" rtl="0" eaLnBrk="1" latinLnBrk="0" hangingPunct="1">
              <a:defRPr sz="2582" kern="1200">
                <a:solidFill>
                  <a:schemeClr val="tx1"/>
                </a:solidFill>
                <a:latin typeface="+mn-lt"/>
                <a:ea typeface="+mn-ea"/>
                <a:cs typeface="+mn-cs"/>
              </a:defRPr>
            </a:lvl3pPr>
            <a:lvl4pPr marL="1967423" algn="l" defTabSz="655808" rtl="0" eaLnBrk="1" latinLnBrk="0" hangingPunct="1">
              <a:defRPr sz="2582" kern="1200">
                <a:solidFill>
                  <a:schemeClr val="tx1"/>
                </a:solidFill>
                <a:latin typeface="+mn-lt"/>
                <a:ea typeface="+mn-ea"/>
                <a:cs typeface="+mn-cs"/>
              </a:defRPr>
            </a:lvl4pPr>
            <a:lvl5pPr marL="2623231" algn="l" defTabSz="655808" rtl="0" eaLnBrk="1" latinLnBrk="0" hangingPunct="1">
              <a:defRPr sz="2582" kern="1200">
                <a:solidFill>
                  <a:schemeClr val="tx1"/>
                </a:solidFill>
                <a:latin typeface="+mn-lt"/>
                <a:ea typeface="+mn-ea"/>
                <a:cs typeface="+mn-cs"/>
              </a:defRPr>
            </a:lvl5pPr>
            <a:lvl6pPr marL="3279038" algn="l" defTabSz="655808" rtl="0" eaLnBrk="1" latinLnBrk="0" hangingPunct="1">
              <a:defRPr sz="2582" kern="1200">
                <a:solidFill>
                  <a:schemeClr val="tx1"/>
                </a:solidFill>
                <a:latin typeface="+mn-lt"/>
                <a:ea typeface="+mn-ea"/>
                <a:cs typeface="+mn-cs"/>
              </a:defRPr>
            </a:lvl6pPr>
            <a:lvl7pPr marL="3934846" algn="l" defTabSz="655808" rtl="0" eaLnBrk="1" latinLnBrk="0" hangingPunct="1">
              <a:defRPr sz="2582" kern="1200">
                <a:solidFill>
                  <a:schemeClr val="tx1"/>
                </a:solidFill>
                <a:latin typeface="+mn-lt"/>
                <a:ea typeface="+mn-ea"/>
                <a:cs typeface="+mn-cs"/>
              </a:defRPr>
            </a:lvl7pPr>
            <a:lvl8pPr marL="4590654" algn="l" defTabSz="655808" rtl="0" eaLnBrk="1" latinLnBrk="0" hangingPunct="1">
              <a:defRPr sz="2582" kern="1200">
                <a:solidFill>
                  <a:schemeClr val="tx1"/>
                </a:solidFill>
                <a:latin typeface="+mn-lt"/>
                <a:ea typeface="+mn-ea"/>
                <a:cs typeface="+mn-cs"/>
              </a:defRPr>
            </a:lvl8pPr>
            <a:lvl9pPr marL="5246461" algn="l" defTabSz="655808" rtl="0" eaLnBrk="1" latinLnBrk="0" hangingPunct="1">
              <a:defRPr sz="2582" kern="1200">
                <a:solidFill>
                  <a:schemeClr val="tx1"/>
                </a:solidFill>
                <a:latin typeface="+mn-lt"/>
                <a:ea typeface="+mn-ea"/>
                <a:cs typeface="+mn-cs"/>
              </a:defRPr>
            </a:lvl9pPr>
          </a:lstStyle>
          <a:p>
            <a:pPr>
              <a:defRPr/>
            </a:pPr>
            <a:fld id="{A26BEA9D-585B-4D4D-9321-5B86E97EB13F}" type="slidenum">
              <a:rPr lang="en-US">
                <a:solidFill>
                  <a:prstClr val="black"/>
                </a:solidFill>
              </a:rPr>
              <a:pPr>
                <a:defRPr/>
              </a:pPr>
              <a:t>10</a:t>
            </a:fld>
            <a:endParaRPr lang="en-US" dirty="0">
              <a:solidFill>
                <a:prstClr val="black"/>
              </a:solidFill>
            </a:endParaRPr>
          </a:p>
        </p:txBody>
      </p:sp>
      <p:sp>
        <p:nvSpPr>
          <p:cNvPr id="6" name="Content Placeholder 7">
            <a:extLst>
              <a:ext uri="{FF2B5EF4-FFF2-40B4-BE49-F238E27FC236}">
                <a16:creationId xmlns:a16="http://schemas.microsoft.com/office/drawing/2014/main" id="{DE773ADD-7A3D-194A-B3D5-E4296F0D1A7E}"/>
              </a:ext>
            </a:extLst>
          </p:cNvPr>
          <p:cNvSpPr txBox="1">
            <a:spLocks/>
          </p:cNvSpPr>
          <p:nvPr/>
        </p:nvSpPr>
        <p:spPr>
          <a:xfrm>
            <a:off x="30343" y="977438"/>
            <a:ext cx="3886200" cy="923330"/>
          </a:xfrm>
          <a:prstGeom prst="rect">
            <a:avLst/>
          </a:prstGeom>
          <a:noFill/>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71450" indent="-171450" algn="l">
              <a:spcBef>
                <a:spcPts val="0"/>
              </a:spcBef>
              <a:buFont typeface="Arial" panose="020B0604020202020204" pitchFamily="34" charset="0"/>
              <a:buChar char="•"/>
            </a:pPr>
            <a:r>
              <a:rPr lang="en-US" sz="1200" b="1" dirty="0"/>
              <a:t>Rib tip to Rib tip diameter- 0.70 m</a:t>
            </a:r>
          </a:p>
          <a:p>
            <a:pPr marL="171450" indent="-171450" algn="l">
              <a:spcBef>
                <a:spcPts val="0"/>
              </a:spcBef>
              <a:buFont typeface="Arial" panose="020B0604020202020204" pitchFamily="34" charset="0"/>
              <a:buChar char="•"/>
            </a:pPr>
            <a:r>
              <a:rPr lang="en-US" sz="1200" b="1" dirty="0"/>
              <a:t>Half cone angle (ribs)- 70 </a:t>
            </a:r>
            <a:r>
              <a:rPr lang="en-US" sz="1200" b="1" dirty="0" err="1"/>
              <a:t>deg</a:t>
            </a:r>
            <a:endParaRPr lang="en-US" sz="1200" b="1" dirty="0"/>
          </a:p>
          <a:p>
            <a:pPr marL="171450" indent="-171450" algn="l">
              <a:spcBef>
                <a:spcPts val="0"/>
              </a:spcBef>
              <a:buFont typeface="Arial" panose="020B0604020202020204" pitchFamily="34" charset="0"/>
              <a:buChar char="•"/>
            </a:pPr>
            <a:r>
              <a:rPr lang="en-US" sz="1200" b="1" dirty="0"/>
              <a:t>Mass- 11.0 kg (24.3 </a:t>
            </a:r>
            <a:r>
              <a:rPr lang="en-US" sz="1200" b="1" dirty="0" err="1"/>
              <a:t>lb</a:t>
            </a:r>
            <a:r>
              <a:rPr lang="en-US" sz="1200" b="1" dirty="0"/>
              <a:t>)</a:t>
            </a:r>
          </a:p>
          <a:p>
            <a:pPr marL="171450" indent="-171450" algn="l">
              <a:spcBef>
                <a:spcPts val="0"/>
              </a:spcBef>
              <a:buFont typeface="Arial" panose="020B0604020202020204" pitchFamily="34" charset="0"/>
              <a:buChar char="•"/>
            </a:pPr>
            <a:r>
              <a:rPr lang="en-US" sz="1200" b="1" i="1" dirty="0">
                <a:sym typeface="Symbol" panose="05050102010706020507" pitchFamily="18" charset="2"/>
              </a:rPr>
              <a:t></a:t>
            </a:r>
            <a:r>
              <a:rPr lang="en-US" sz="1200" b="1" dirty="0">
                <a:sym typeface="Symbol" panose="05050102010706020507" pitchFamily="18" charset="2"/>
              </a:rPr>
              <a:t> ~ 20 kg/m</a:t>
            </a:r>
            <a:r>
              <a:rPr lang="en-US" sz="1200" b="1" baseline="30000" dirty="0">
                <a:sym typeface="Symbol" panose="05050102010706020507" pitchFamily="18" charset="2"/>
              </a:rPr>
              <a:t>2</a:t>
            </a:r>
            <a:endParaRPr lang="en-US" sz="1200" b="1" i="1" dirty="0"/>
          </a:p>
          <a:p>
            <a:pPr marL="171450" indent="-171450" algn="l">
              <a:spcBef>
                <a:spcPts val="0"/>
              </a:spcBef>
              <a:buFont typeface="Arial" panose="020B0604020202020204" pitchFamily="34" charset="0"/>
              <a:buChar char="•"/>
            </a:pPr>
            <a:r>
              <a:rPr lang="en-US" sz="1200" b="1" dirty="0" err="1"/>
              <a:t>Xcg</a:t>
            </a:r>
            <a:r>
              <a:rPr lang="en-US" sz="1200" b="1" dirty="0"/>
              <a:t>/D= 0.15</a:t>
            </a:r>
          </a:p>
        </p:txBody>
      </p:sp>
      <p:pic>
        <p:nvPicPr>
          <p:cNvPr id="7" name="Picture 6">
            <a:extLst>
              <a:ext uri="{FF2B5EF4-FFF2-40B4-BE49-F238E27FC236}">
                <a16:creationId xmlns:a16="http://schemas.microsoft.com/office/drawing/2014/main" id="{C3DA7DEF-F6DC-7E44-BE0D-55DE67ED22B0}"/>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507369" y="3402992"/>
            <a:ext cx="2438400" cy="2285928"/>
          </a:xfrm>
          <a:prstGeom prst="rect">
            <a:avLst/>
          </a:prstGeom>
        </p:spPr>
      </p:pic>
      <p:pic>
        <p:nvPicPr>
          <p:cNvPr id="8" name="Picture 7">
            <a:extLst>
              <a:ext uri="{FF2B5EF4-FFF2-40B4-BE49-F238E27FC236}">
                <a16:creationId xmlns:a16="http://schemas.microsoft.com/office/drawing/2014/main" id="{744CFD83-9517-2B4D-BFE6-EEF7FDBF2D8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095635" y="1016408"/>
            <a:ext cx="5237946" cy="4190356"/>
          </a:xfrm>
          <a:prstGeom prst="rect">
            <a:avLst/>
          </a:prstGeom>
        </p:spPr>
      </p:pic>
      <p:sp>
        <p:nvSpPr>
          <p:cNvPr id="9" name="Rectangle 8">
            <a:extLst>
              <a:ext uri="{FF2B5EF4-FFF2-40B4-BE49-F238E27FC236}">
                <a16:creationId xmlns:a16="http://schemas.microsoft.com/office/drawing/2014/main" id="{4A63145A-802E-5E46-83FA-240107A6981E}"/>
              </a:ext>
            </a:extLst>
          </p:cNvPr>
          <p:cNvSpPr/>
          <p:nvPr/>
        </p:nvSpPr>
        <p:spPr>
          <a:xfrm rot="210612">
            <a:off x="2504303" y="4898621"/>
            <a:ext cx="1889097" cy="1498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lumMod val="95000"/>
                  <a:lumOff val="5000"/>
                </a:schemeClr>
              </a:solidFill>
            </a:endParaRPr>
          </a:p>
        </p:txBody>
      </p:sp>
      <p:sp>
        <p:nvSpPr>
          <p:cNvPr id="10" name="TextBox 9">
            <a:extLst>
              <a:ext uri="{FF2B5EF4-FFF2-40B4-BE49-F238E27FC236}">
                <a16:creationId xmlns:a16="http://schemas.microsoft.com/office/drawing/2014/main" id="{D73E9680-E719-1C41-9676-8B2BF1E3D105}"/>
              </a:ext>
            </a:extLst>
          </p:cNvPr>
          <p:cNvSpPr txBox="1"/>
          <p:nvPr/>
        </p:nvSpPr>
        <p:spPr>
          <a:xfrm>
            <a:off x="538081" y="4457313"/>
            <a:ext cx="1487240" cy="430887"/>
          </a:xfrm>
          <a:prstGeom prst="rect">
            <a:avLst/>
          </a:prstGeom>
          <a:noFill/>
        </p:spPr>
        <p:txBody>
          <a:bodyPr wrap="square" rtlCol="0">
            <a:spAutoFit/>
          </a:bodyPr>
          <a:lstStyle/>
          <a:p>
            <a:pPr algn="ctr"/>
            <a:r>
              <a:rPr lang="en-US" sz="1100" b="1" dirty="0">
                <a:solidFill>
                  <a:schemeClr val="tx1">
                    <a:lumMod val="95000"/>
                    <a:lumOff val="5000"/>
                  </a:schemeClr>
                </a:solidFill>
              </a:rPr>
              <a:t>Four-Layer 3D Woven Carbon Fabric</a:t>
            </a:r>
          </a:p>
        </p:txBody>
      </p:sp>
      <p:sp>
        <p:nvSpPr>
          <p:cNvPr id="11" name="TextBox 10">
            <a:extLst>
              <a:ext uri="{FF2B5EF4-FFF2-40B4-BE49-F238E27FC236}">
                <a16:creationId xmlns:a16="http://schemas.microsoft.com/office/drawing/2014/main" id="{30044C81-1F05-0B40-8960-7E08E631D4D9}"/>
              </a:ext>
            </a:extLst>
          </p:cNvPr>
          <p:cNvSpPr txBox="1"/>
          <p:nvPr/>
        </p:nvSpPr>
        <p:spPr>
          <a:xfrm>
            <a:off x="207101" y="3049703"/>
            <a:ext cx="737668" cy="430887"/>
          </a:xfrm>
          <a:prstGeom prst="rect">
            <a:avLst/>
          </a:prstGeom>
          <a:noFill/>
        </p:spPr>
        <p:txBody>
          <a:bodyPr wrap="square" rtlCol="0">
            <a:spAutoFit/>
          </a:bodyPr>
          <a:lstStyle/>
          <a:p>
            <a:pPr algn="ctr"/>
            <a:r>
              <a:rPr lang="en-US" sz="1100" b="1" dirty="0">
                <a:solidFill>
                  <a:schemeClr val="tx1">
                    <a:lumMod val="95000"/>
                    <a:lumOff val="5000"/>
                  </a:schemeClr>
                </a:solidFill>
              </a:rPr>
              <a:t>Rib</a:t>
            </a:r>
          </a:p>
          <a:p>
            <a:pPr algn="ctr"/>
            <a:r>
              <a:rPr lang="en-US" sz="1100" b="1" dirty="0">
                <a:solidFill>
                  <a:schemeClr val="tx1">
                    <a:lumMod val="95000"/>
                    <a:lumOff val="5000"/>
                  </a:schemeClr>
                </a:solidFill>
              </a:rPr>
              <a:t>Tips</a:t>
            </a:r>
          </a:p>
        </p:txBody>
      </p:sp>
      <p:sp>
        <p:nvSpPr>
          <p:cNvPr id="12" name="TextBox 11">
            <a:extLst>
              <a:ext uri="{FF2B5EF4-FFF2-40B4-BE49-F238E27FC236}">
                <a16:creationId xmlns:a16="http://schemas.microsoft.com/office/drawing/2014/main" id="{102C7AA2-6AFD-804B-8F69-42F0D27A361E}"/>
              </a:ext>
            </a:extLst>
          </p:cNvPr>
          <p:cNvSpPr txBox="1"/>
          <p:nvPr/>
        </p:nvSpPr>
        <p:spPr>
          <a:xfrm>
            <a:off x="5269043" y="4500157"/>
            <a:ext cx="890877" cy="430887"/>
          </a:xfrm>
          <a:prstGeom prst="rect">
            <a:avLst/>
          </a:prstGeom>
          <a:noFill/>
        </p:spPr>
        <p:txBody>
          <a:bodyPr wrap="square" rtlCol="0">
            <a:spAutoFit/>
          </a:bodyPr>
          <a:lstStyle/>
          <a:p>
            <a:pPr algn="ctr"/>
            <a:r>
              <a:rPr lang="en-US" sz="1100" b="1" dirty="0">
                <a:solidFill>
                  <a:schemeClr val="tx1">
                    <a:lumMod val="95000"/>
                    <a:lumOff val="5000"/>
                  </a:schemeClr>
                </a:solidFill>
              </a:rPr>
              <a:t>Retention Cord Loops</a:t>
            </a:r>
          </a:p>
        </p:txBody>
      </p:sp>
      <p:sp>
        <p:nvSpPr>
          <p:cNvPr id="13" name="TextBox 12">
            <a:extLst>
              <a:ext uri="{FF2B5EF4-FFF2-40B4-BE49-F238E27FC236}">
                <a16:creationId xmlns:a16="http://schemas.microsoft.com/office/drawing/2014/main" id="{97835D7E-1DFD-454A-838F-9E458179325C}"/>
              </a:ext>
            </a:extLst>
          </p:cNvPr>
          <p:cNvSpPr txBox="1"/>
          <p:nvPr/>
        </p:nvSpPr>
        <p:spPr>
          <a:xfrm>
            <a:off x="1724767" y="1404635"/>
            <a:ext cx="776721" cy="430887"/>
          </a:xfrm>
          <a:prstGeom prst="rect">
            <a:avLst/>
          </a:prstGeom>
          <a:noFill/>
        </p:spPr>
        <p:txBody>
          <a:bodyPr wrap="square" rtlCol="0">
            <a:spAutoFit/>
          </a:bodyPr>
          <a:lstStyle/>
          <a:p>
            <a:pPr algn="ctr"/>
            <a:r>
              <a:rPr lang="en-US" sz="1100" b="1" dirty="0">
                <a:solidFill>
                  <a:schemeClr val="tx1">
                    <a:lumMod val="95000"/>
                    <a:lumOff val="5000"/>
                  </a:schemeClr>
                </a:solidFill>
              </a:rPr>
              <a:t>Push-off Springs</a:t>
            </a:r>
          </a:p>
        </p:txBody>
      </p:sp>
      <p:sp>
        <p:nvSpPr>
          <p:cNvPr id="14" name="TextBox 13">
            <a:extLst>
              <a:ext uri="{FF2B5EF4-FFF2-40B4-BE49-F238E27FC236}">
                <a16:creationId xmlns:a16="http://schemas.microsoft.com/office/drawing/2014/main" id="{22DB273A-43FC-9341-98B0-749B05477C04}"/>
              </a:ext>
            </a:extLst>
          </p:cNvPr>
          <p:cNvSpPr txBox="1"/>
          <p:nvPr/>
        </p:nvSpPr>
        <p:spPr>
          <a:xfrm>
            <a:off x="487570" y="3923912"/>
            <a:ext cx="1309151" cy="261610"/>
          </a:xfrm>
          <a:prstGeom prst="rect">
            <a:avLst/>
          </a:prstGeom>
          <a:noFill/>
        </p:spPr>
        <p:txBody>
          <a:bodyPr wrap="square" rtlCol="0">
            <a:spAutoFit/>
          </a:bodyPr>
          <a:lstStyle/>
          <a:p>
            <a:pPr algn="ctr"/>
            <a:r>
              <a:rPr lang="en-US" sz="1100" b="1" dirty="0">
                <a:solidFill>
                  <a:schemeClr val="tx1">
                    <a:lumMod val="95000"/>
                    <a:lumOff val="5000"/>
                  </a:schemeClr>
                </a:solidFill>
              </a:rPr>
              <a:t>Ribs</a:t>
            </a:r>
          </a:p>
        </p:txBody>
      </p:sp>
      <p:sp>
        <p:nvSpPr>
          <p:cNvPr id="15" name="TextBox 14">
            <a:extLst>
              <a:ext uri="{FF2B5EF4-FFF2-40B4-BE49-F238E27FC236}">
                <a16:creationId xmlns:a16="http://schemas.microsoft.com/office/drawing/2014/main" id="{63564CAF-1827-2F47-86A5-2863F68A0927}"/>
              </a:ext>
            </a:extLst>
          </p:cNvPr>
          <p:cNvSpPr txBox="1"/>
          <p:nvPr/>
        </p:nvSpPr>
        <p:spPr>
          <a:xfrm>
            <a:off x="510872" y="2706840"/>
            <a:ext cx="709712" cy="261610"/>
          </a:xfrm>
          <a:prstGeom prst="rect">
            <a:avLst/>
          </a:prstGeom>
          <a:noFill/>
        </p:spPr>
        <p:txBody>
          <a:bodyPr wrap="square" rtlCol="0">
            <a:spAutoFit/>
          </a:bodyPr>
          <a:lstStyle/>
          <a:p>
            <a:pPr algn="ctr"/>
            <a:r>
              <a:rPr lang="en-US" sz="1100" b="1" dirty="0">
                <a:solidFill>
                  <a:schemeClr val="tx1">
                    <a:lumMod val="95000"/>
                    <a:lumOff val="5000"/>
                  </a:schemeClr>
                </a:solidFill>
              </a:rPr>
              <a:t>Struts</a:t>
            </a:r>
          </a:p>
        </p:txBody>
      </p:sp>
      <p:sp>
        <p:nvSpPr>
          <p:cNvPr id="16" name="TextBox 15">
            <a:extLst>
              <a:ext uri="{FF2B5EF4-FFF2-40B4-BE49-F238E27FC236}">
                <a16:creationId xmlns:a16="http://schemas.microsoft.com/office/drawing/2014/main" id="{7BE1B83E-F021-D74B-BF34-A4392591C9CD}"/>
              </a:ext>
            </a:extLst>
          </p:cNvPr>
          <p:cNvSpPr txBox="1"/>
          <p:nvPr/>
        </p:nvSpPr>
        <p:spPr>
          <a:xfrm>
            <a:off x="343646" y="2204990"/>
            <a:ext cx="997559" cy="430887"/>
          </a:xfrm>
          <a:prstGeom prst="rect">
            <a:avLst/>
          </a:prstGeom>
          <a:noFill/>
        </p:spPr>
        <p:txBody>
          <a:bodyPr wrap="square" rtlCol="0">
            <a:spAutoFit/>
          </a:bodyPr>
          <a:lstStyle/>
          <a:p>
            <a:pPr algn="ctr"/>
            <a:r>
              <a:rPr lang="en-US" sz="1100" b="1" dirty="0">
                <a:solidFill>
                  <a:schemeClr val="tx1">
                    <a:lumMod val="95000"/>
                    <a:lumOff val="5000"/>
                  </a:schemeClr>
                </a:solidFill>
              </a:rPr>
              <a:t>First-Stage Springs</a:t>
            </a:r>
          </a:p>
        </p:txBody>
      </p:sp>
      <p:sp>
        <p:nvSpPr>
          <p:cNvPr id="17" name="TextBox 16">
            <a:extLst>
              <a:ext uri="{FF2B5EF4-FFF2-40B4-BE49-F238E27FC236}">
                <a16:creationId xmlns:a16="http://schemas.microsoft.com/office/drawing/2014/main" id="{8907F2B4-F466-904D-8B5F-D9B315DD1602}"/>
              </a:ext>
            </a:extLst>
          </p:cNvPr>
          <p:cNvSpPr txBox="1"/>
          <p:nvPr/>
        </p:nvSpPr>
        <p:spPr>
          <a:xfrm>
            <a:off x="1653586" y="4889964"/>
            <a:ext cx="940388" cy="600164"/>
          </a:xfrm>
          <a:prstGeom prst="rect">
            <a:avLst/>
          </a:prstGeom>
          <a:noFill/>
        </p:spPr>
        <p:txBody>
          <a:bodyPr wrap="square" rtlCol="0">
            <a:spAutoFit/>
          </a:bodyPr>
          <a:lstStyle/>
          <a:p>
            <a:pPr algn="ctr"/>
            <a:r>
              <a:rPr lang="en-US" sz="1100" b="1" dirty="0">
                <a:solidFill>
                  <a:schemeClr val="tx1">
                    <a:lumMod val="95000"/>
                    <a:lumOff val="5000"/>
                  </a:schemeClr>
                </a:solidFill>
              </a:rPr>
              <a:t>Second-Stage Springs </a:t>
            </a:r>
          </a:p>
        </p:txBody>
      </p:sp>
      <p:sp>
        <p:nvSpPr>
          <p:cNvPr id="18" name="TextBox 17">
            <a:extLst>
              <a:ext uri="{FF2B5EF4-FFF2-40B4-BE49-F238E27FC236}">
                <a16:creationId xmlns:a16="http://schemas.microsoft.com/office/drawing/2014/main" id="{D872C817-3516-CB44-9D92-2FD3EE671C3E}"/>
              </a:ext>
            </a:extLst>
          </p:cNvPr>
          <p:cNvSpPr txBox="1"/>
          <p:nvPr/>
        </p:nvSpPr>
        <p:spPr>
          <a:xfrm>
            <a:off x="2666166" y="5142984"/>
            <a:ext cx="940388" cy="430887"/>
          </a:xfrm>
          <a:prstGeom prst="rect">
            <a:avLst/>
          </a:prstGeom>
          <a:noFill/>
        </p:spPr>
        <p:txBody>
          <a:bodyPr wrap="square" rtlCol="0">
            <a:spAutoFit/>
          </a:bodyPr>
          <a:lstStyle/>
          <a:p>
            <a:pPr algn="ctr"/>
            <a:r>
              <a:rPr lang="en-US" sz="1100" b="1" dirty="0" err="1">
                <a:solidFill>
                  <a:schemeClr val="tx1">
                    <a:lumMod val="95000"/>
                    <a:lumOff val="5000"/>
                  </a:schemeClr>
                </a:solidFill>
              </a:rPr>
              <a:t>DeploymentLatches</a:t>
            </a:r>
            <a:endParaRPr lang="en-US" sz="1100" b="1" dirty="0">
              <a:solidFill>
                <a:schemeClr val="tx1">
                  <a:lumMod val="95000"/>
                  <a:lumOff val="5000"/>
                </a:schemeClr>
              </a:solidFill>
            </a:endParaRPr>
          </a:p>
        </p:txBody>
      </p:sp>
      <p:sp>
        <p:nvSpPr>
          <p:cNvPr id="19" name="TextBox 18">
            <a:extLst>
              <a:ext uri="{FF2B5EF4-FFF2-40B4-BE49-F238E27FC236}">
                <a16:creationId xmlns:a16="http://schemas.microsoft.com/office/drawing/2014/main" id="{FDB03589-9025-304B-9F96-B596970CC2BE}"/>
              </a:ext>
            </a:extLst>
          </p:cNvPr>
          <p:cNvSpPr txBox="1"/>
          <p:nvPr/>
        </p:nvSpPr>
        <p:spPr>
          <a:xfrm>
            <a:off x="2215816" y="1223920"/>
            <a:ext cx="692729" cy="261610"/>
          </a:xfrm>
          <a:prstGeom prst="rect">
            <a:avLst/>
          </a:prstGeom>
          <a:noFill/>
        </p:spPr>
        <p:txBody>
          <a:bodyPr wrap="square" rtlCol="0">
            <a:spAutoFit/>
          </a:bodyPr>
          <a:lstStyle/>
          <a:p>
            <a:pPr algn="ctr"/>
            <a:r>
              <a:rPr lang="en-US" sz="1100" b="1" dirty="0">
                <a:solidFill>
                  <a:schemeClr val="tx1">
                    <a:lumMod val="95000"/>
                    <a:lumOff val="5000"/>
                  </a:schemeClr>
                </a:solidFill>
              </a:rPr>
              <a:t>Rails</a:t>
            </a:r>
          </a:p>
        </p:txBody>
      </p:sp>
      <p:cxnSp>
        <p:nvCxnSpPr>
          <p:cNvPr id="20" name="Straight Connector 19">
            <a:extLst>
              <a:ext uri="{FF2B5EF4-FFF2-40B4-BE49-F238E27FC236}">
                <a16:creationId xmlns:a16="http://schemas.microsoft.com/office/drawing/2014/main" id="{7608FB9E-F19A-CC45-B82B-E3A45A3BC36B}"/>
              </a:ext>
            </a:extLst>
          </p:cNvPr>
          <p:cNvCxnSpPr>
            <a:cxnSpLocks/>
            <a:stCxn id="12" idx="3"/>
          </p:cNvCxnSpPr>
          <p:nvPr/>
        </p:nvCxnSpPr>
        <p:spPr>
          <a:xfrm>
            <a:off x="6159919" y="4715601"/>
            <a:ext cx="1027054" cy="215443"/>
          </a:xfrm>
          <a:prstGeom prst="line">
            <a:avLst/>
          </a:prstGeom>
          <a:ln w="6350">
            <a:solidFill>
              <a:srgbClr val="FF0000"/>
            </a:solidFill>
            <a:tailEnd type="oval"/>
          </a:ln>
        </p:spPr>
        <p:style>
          <a:lnRef idx="2">
            <a:schemeClr val="dk1"/>
          </a:lnRef>
          <a:fillRef idx="0">
            <a:schemeClr val="dk1"/>
          </a:fillRef>
          <a:effectRef idx="1">
            <a:schemeClr val="dk1"/>
          </a:effectRef>
          <a:fontRef idx="minor">
            <a:schemeClr val="tx1"/>
          </a:fontRef>
        </p:style>
      </p:cxnSp>
      <p:cxnSp>
        <p:nvCxnSpPr>
          <p:cNvPr id="21" name="Straight Connector 20">
            <a:extLst>
              <a:ext uri="{FF2B5EF4-FFF2-40B4-BE49-F238E27FC236}">
                <a16:creationId xmlns:a16="http://schemas.microsoft.com/office/drawing/2014/main" id="{A7BFA035-41BE-AA40-8D3F-2D578826C05C}"/>
              </a:ext>
            </a:extLst>
          </p:cNvPr>
          <p:cNvCxnSpPr>
            <a:cxnSpLocks/>
          </p:cNvCxnSpPr>
          <p:nvPr/>
        </p:nvCxnSpPr>
        <p:spPr>
          <a:xfrm>
            <a:off x="793262" y="3318424"/>
            <a:ext cx="514915" cy="0"/>
          </a:xfrm>
          <a:prstGeom prst="line">
            <a:avLst/>
          </a:prstGeom>
          <a:ln w="6350">
            <a:solidFill>
              <a:srgbClr val="FF0000"/>
            </a:solidFill>
            <a:tailEnd type="oval"/>
          </a:ln>
        </p:spPr>
        <p:style>
          <a:lnRef idx="2">
            <a:schemeClr val="dk1"/>
          </a:lnRef>
          <a:fillRef idx="0">
            <a:schemeClr val="dk1"/>
          </a:fillRef>
          <a:effectRef idx="1">
            <a:schemeClr val="dk1"/>
          </a:effectRef>
          <a:fontRef idx="minor">
            <a:schemeClr val="tx1"/>
          </a:fontRef>
        </p:style>
      </p:cxnSp>
      <p:cxnSp>
        <p:nvCxnSpPr>
          <p:cNvPr id="22" name="Straight Connector 21">
            <a:extLst>
              <a:ext uri="{FF2B5EF4-FFF2-40B4-BE49-F238E27FC236}">
                <a16:creationId xmlns:a16="http://schemas.microsoft.com/office/drawing/2014/main" id="{BF5E79EC-4D97-8A47-8777-3D0D776C47A4}"/>
              </a:ext>
            </a:extLst>
          </p:cNvPr>
          <p:cNvCxnSpPr>
            <a:cxnSpLocks/>
          </p:cNvCxnSpPr>
          <p:nvPr/>
        </p:nvCxnSpPr>
        <p:spPr>
          <a:xfrm flipV="1">
            <a:off x="1249569" y="3454432"/>
            <a:ext cx="811272" cy="545681"/>
          </a:xfrm>
          <a:prstGeom prst="line">
            <a:avLst/>
          </a:prstGeom>
          <a:ln w="6350">
            <a:solidFill>
              <a:srgbClr val="FF0000"/>
            </a:solidFill>
            <a:tailEnd type="oval"/>
          </a:ln>
        </p:spPr>
        <p:style>
          <a:lnRef idx="2">
            <a:schemeClr val="dk1"/>
          </a:lnRef>
          <a:fillRef idx="0">
            <a:schemeClr val="dk1"/>
          </a:fillRef>
          <a:effectRef idx="1">
            <a:schemeClr val="dk1"/>
          </a:effectRef>
          <a:fontRef idx="minor">
            <a:schemeClr val="tx1"/>
          </a:fontRef>
        </p:style>
      </p:cxnSp>
      <p:cxnSp>
        <p:nvCxnSpPr>
          <p:cNvPr id="23" name="Straight Connector 22">
            <a:extLst>
              <a:ext uri="{FF2B5EF4-FFF2-40B4-BE49-F238E27FC236}">
                <a16:creationId xmlns:a16="http://schemas.microsoft.com/office/drawing/2014/main" id="{54C59213-1CC2-8D4E-AC7C-7BCF42BD6A39}"/>
              </a:ext>
            </a:extLst>
          </p:cNvPr>
          <p:cNvCxnSpPr>
            <a:cxnSpLocks/>
          </p:cNvCxnSpPr>
          <p:nvPr/>
        </p:nvCxnSpPr>
        <p:spPr>
          <a:xfrm flipV="1">
            <a:off x="1554369" y="4178688"/>
            <a:ext cx="558968" cy="278624"/>
          </a:xfrm>
          <a:prstGeom prst="line">
            <a:avLst/>
          </a:prstGeom>
          <a:ln w="6350">
            <a:solidFill>
              <a:srgbClr val="FF0000"/>
            </a:solidFill>
            <a:tailEnd type="oval"/>
          </a:ln>
        </p:spPr>
        <p:style>
          <a:lnRef idx="2">
            <a:schemeClr val="dk1"/>
          </a:lnRef>
          <a:fillRef idx="0">
            <a:schemeClr val="dk1"/>
          </a:fillRef>
          <a:effectRef idx="1">
            <a:schemeClr val="dk1"/>
          </a:effectRef>
          <a:fontRef idx="minor">
            <a:schemeClr val="tx1"/>
          </a:fontRef>
        </p:style>
      </p:cxnSp>
      <p:cxnSp>
        <p:nvCxnSpPr>
          <p:cNvPr id="24" name="Straight Connector 23">
            <a:extLst>
              <a:ext uri="{FF2B5EF4-FFF2-40B4-BE49-F238E27FC236}">
                <a16:creationId xmlns:a16="http://schemas.microsoft.com/office/drawing/2014/main" id="{4D61BE80-A4A3-8C4C-839B-C589F1578359}"/>
              </a:ext>
            </a:extLst>
          </p:cNvPr>
          <p:cNvCxnSpPr>
            <a:cxnSpLocks/>
          </p:cNvCxnSpPr>
          <p:nvPr/>
        </p:nvCxnSpPr>
        <p:spPr>
          <a:xfrm flipV="1">
            <a:off x="2188126" y="3151863"/>
            <a:ext cx="1418428" cy="1748295"/>
          </a:xfrm>
          <a:prstGeom prst="line">
            <a:avLst/>
          </a:prstGeom>
          <a:ln w="6350">
            <a:solidFill>
              <a:srgbClr val="FF0000"/>
            </a:solidFill>
            <a:tailEnd type="oval"/>
          </a:ln>
        </p:spPr>
        <p:style>
          <a:lnRef idx="2">
            <a:schemeClr val="dk1"/>
          </a:lnRef>
          <a:fillRef idx="0">
            <a:schemeClr val="dk1"/>
          </a:fillRef>
          <a:effectRef idx="1">
            <a:schemeClr val="dk1"/>
          </a:effectRef>
          <a:fontRef idx="minor">
            <a:schemeClr val="tx1"/>
          </a:fontRef>
        </p:style>
      </p:cxnSp>
      <p:cxnSp>
        <p:nvCxnSpPr>
          <p:cNvPr id="25" name="Straight Connector 24">
            <a:extLst>
              <a:ext uri="{FF2B5EF4-FFF2-40B4-BE49-F238E27FC236}">
                <a16:creationId xmlns:a16="http://schemas.microsoft.com/office/drawing/2014/main" id="{6C9DA320-B830-4B49-8B6F-273A65F9B4D5}"/>
              </a:ext>
            </a:extLst>
          </p:cNvPr>
          <p:cNvCxnSpPr>
            <a:cxnSpLocks/>
          </p:cNvCxnSpPr>
          <p:nvPr/>
        </p:nvCxnSpPr>
        <p:spPr>
          <a:xfrm>
            <a:off x="1095636" y="2464290"/>
            <a:ext cx="2114761" cy="906468"/>
          </a:xfrm>
          <a:prstGeom prst="line">
            <a:avLst/>
          </a:prstGeom>
          <a:ln w="6350">
            <a:solidFill>
              <a:srgbClr val="FF0000"/>
            </a:solidFill>
            <a:tailEnd type="oval"/>
          </a:ln>
        </p:spPr>
        <p:style>
          <a:lnRef idx="2">
            <a:schemeClr val="dk1"/>
          </a:lnRef>
          <a:fillRef idx="0">
            <a:schemeClr val="dk1"/>
          </a:fillRef>
          <a:effectRef idx="1">
            <a:schemeClr val="dk1"/>
          </a:effectRef>
          <a:fontRef idx="minor">
            <a:schemeClr val="tx1"/>
          </a:fontRef>
        </p:style>
      </p:cxnSp>
      <p:cxnSp>
        <p:nvCxnSpPr>
          <p:cNvPr id="26" name="Straight Connector 25">
            <a:extLst>
              <a:ext uri="{FF2B5EF4-FFF2-40B4-BE49-F238E27FC236}">
                <a16:creationId xmlns:a16="http://schemas.microsoft.com/office/drawing/2014/main" id="{5C9A6184-6816-6642-ACE9-2B8C2A070370}"/>
              </a:ext>
            </a:extLst>
          </p:cNvPr>
          <p:cNvCxnSpPr>
            <a:cxnSpLocks/>
            <a:stCxn id="30" idx="0"/>
          </p:cNvCxnSpPr>
          <p:nvPr/>
        </p:nvCxnSpPr>
        <p:spPr>
          <a:xfrm flipH="1" flipV="1">
            <a:off x="3855440" y="3542527"/>
            <a:ext cx="396189" cy="1579598"/>
          </a:xfrm>
          <a:prstGeom prst="line">
            <a:avLst/>
          </a:prstGeom>
          <a:ln w="6350">
            <a:solidFill>
              <a:srgbClr val="FF0000"/>
            </a:solidFill>
            <a:tailEnd type="oval"/>
          </a:ln>
        </p:spPr>
        <p:style>
          <a:lnRef idx="2">
            <a:schemeClr val="dk1"/>
          </a:lnRef>
          <a:fillRef idx="0">
            <a:schemeClr val="dk1"/>
          </a:fillRef>
          <a:effectRef idx="1">
            <a:schemeClr val="dk1"/>
          </a:effectRef>
          <a:fontRef idx="minor">
            <a:schemeClr val="tx1"/>
          </a:fontRef>
        </p:style>
      </p:cxnSp>
      <p:cxnSp>
        <p:nvCxnSpPr>
          <p:cNvPr id="27" name="Straight Connector 26">
            <a:extLst>
              <a:ext uri="{FF2B5EF4-FFF2-40B4-BE49-F238E27FC236}">
                <a16:creationId xmlns:a16="http://schemas.microsoft.com/office/drawing/2014/main" id="{C1527380-36CF-2342-BD7A-59C428EBA940}"/>
              </a:ext>
            </a:extLst>
          </p:cNvPr>
          <p:cNvCxnSpPr>
            <a:cxnSpLocks/>
            <a:stCxn id="15" idx="2"/>
          </p:cNvCxnSpPr>
          <p:nvPr/>
        </p:nvCxnSpPr>
        <p:spPr>
          <a:xfrm>
            <a:off x="865728" y="2968450"/>
            <a:ext cx="1728246" cy="360488"/>
          </a:xfrm>
          <a:prstGeom prst="line">
            <a:avLst/>
          </a:prstGeom>
          <a:ln w="6350">
            <a:solidFill>
              <a:srgbClr val="FF0000"/>
            </a:solidFill>
            <a:tailEnd type="oval"/>
          </a:ln>
        </p:spPr>
        <p:style>
          <a:lnRef idx="2">
            <a:schemeClr val="dk1"/>
          </a:lnRef>
          <a:fillRef idx="0">
            <a:schemeClr val="dk1"/>
          </a:fillRef>
          <a:effectRef idx="1">
            <a:schemeClr val="dk1"/>
          </a:effectRef>
          <a:fontRef idx="minor">
            <a:schemeClr val="tx1"/>
          </a:fontRef>
        </p:style>
      </p:cxnSp>
      <p:cxnSp>
        <p:nvCxnSpPr>
          <p:cNvPr id="28" name="Straight Connector 27">
            <a:extLst>
              <a:ext uri="{FF2B5EF4-FFF2-40B4-BE49-F238E27FC236}">
                <a16:creationId xmlns:a16="http://schemas.microsoft.com/office/drawing/2014/main" id="{1F5576B9-2C67-B74B-AEDB-1CA41E70F05F}"/>
              </a:ext>
            </a:extLst>
          </p:cNvPr>
          <p:cNvCxnSpPr>
            <a:cxnSpLocks/>
            <a:stCxn id="19" idx="2"/>
          </p:cNvCxnSpPr>
          <p:nvPr/>
        </p:nvCxnSpPr>
        <p:spPr>
          <a:xfrm>
            <a:off x="2562181" y="1485531"/>
            <a:ext cx="965137" cy="1099265"/>
          </a:xfrm>
          <a:prstGeom prst="line">
            <a:avLst/>
          </a:prstGeom>
          <a:ln w="6350">
            <a:solidFill>
              <a:srgbClr val="FF0000"/>
            </a:solidFill>
            <a:tailEnd type="oval"/>
          </a:ln>
        </p:spPr>
        <p:style>
          <a:lnRef idx="2">
            <a:schemeClr val="dk1"/>
          </a:lnRef>
          <a:fillRef idx="0">
            <a:schemeClr val="dk1"/>
          </a:fillRef>
          <a:effectRef idx="1">
            <a:schemeClr val="dk1"/>
          </a:effectRef>
          <a:fontRef idx="minor">
            <a:schemeClr val="tx1"/>
          </a:fontRef>
        </p:style>
      </p:cxnSp>
      <p:cxnSp>
        <p:nvCxnSpPr>
          <p:cNvPr id="29" name="Straight Connector 28">
            <a:extLst>
              <a:ext uri="{FF2B5EF4-FFF2-40B4-BE49-F238E27FC236}">
                <a16:creationId xmlns:a16="http://schemas.microsoft.com/office/drawing/2014/main" id="{E555299A-F5D1-3F40-96C0-783664BF1E6F}"/>
              </a:ext>
            </a:extLst>
          </p:cNvPr>
          <p:cNvCxnSpPr>
            <a:cxnSpLocks/>
            <a:stCxn id="13" idx="2"/>
          </p:cNvCxnSpPr>
          <p:nvPr/>
        </p:nvCxnSpPr>
        <p:spPr>
          <a:xfrm flipH="1">
            <a:off x="1979089" y="1835522"/>
            <a:ext cx="134038" cy="337139"/>
          </a:xfrm>
          <a:prstGeom prst="line">
            <a:avLst/>
          </a:prstGeom>
          <a:ln w="6350">
            <a:solidFill>
              <a:srgbClr val="FF0000"/>
            </a:solidFill>
            <a:tailEnd type="oval"/>
          </a:ln>
        </p:spPr>
        <p:style>
          <a:lnRef idx="2">
            <a:schemeClr val="dk1"/>
          </a:lnRef>
          <a:fillRef idx="0">
            <a:schemeClr val="dk1"/>
          </a:fillRef>
          <a:effectRef idx="1">
            <a:schemeClr val="dk1"/>
          </a:effectRef>
          <a:fontRef idx="minor">
            <a:schemeClr val="tx1"/>
          </a:fontRef>
        </p:style>
      </p:cxnSp>
      <p:sp>
        <p:nvSpPr>
          <p:cNvPr id="30" name="TextBox 29">
            <a:extLst>
              <a:ext uri="{FF2B5EF4-FFF2-40B4-BE49-F238E27FC236}">
                <a16:creationId xmlns:a16="http://schemas.microsoft.com/office/drawing/2014/main" id="{51E34A59-96DA-E34E-A150-22F52FB39548}"/>
              </a:ext>
            </a:extLst>
          </p:cNvPr>
          <p:cNvSpPr txBox="1"/>
          <p:nvPr/>
        </p:nvSpPr>
        <p:spPr>
          <a:xfrm>
            <a:off x="3751805" y="5122125"/>
            <a:ext cx="999647" cy="600164"/>
          </a:xfrm>
          <a:prstGeom prst="rect">
            <a:avLst/>
          </a:prstGeom>
          <a:noFill/>
        </p:spPr>
        <p:txBody>
          <a:bodyPr wrap="square" rtlCol="0">
            <a:spAutoFit/>
          </a:bodyPr>
          <a:lstStyle/>
          <a:p>
            <a:pPr algn="ctr"/>
            <a:r>
              <a:rPr lang="en-US" sz="1100" b="1" dirty="0">
                <a:solidFill>
                  <a:schemeClr val="tx1">
                    <a:lumMod val="95000"/>
                    <a:lumOff val="5000"/>
                  </a:schemeClr>
                </a:solidFill>
              </a:rPr>
              <a:t>Impact Attenuation Foam</a:t>
            </a:r>
          </a:p>
        </p:txBody>
      </p:sp>
      <p:cxnSp>
        <p:nvCxnSpPr>
          <p:cNvPr id="31" name="Straight Connector 30">
            <a:extLst>
              <a:ext uri="{FF2B5EF4-FFF2-40B4-BE49-F238E27FC236}">
                <a16:creationId xmlns:a16="http://schemas.microsoft.com/office/drawing/2014/main" id="{031518BB-1082-B949-8FCB-812232B0E545}"/>
              </a:ext>
            </a:extLst>
          </p:cNvPr>
          <p:cNvCxnSpPr>
            <a:cxnSpLocks/>
          </p:cNvCxnSpPr>
          <p:nvPr/>
        </p:nvCxnSpPr>
        <p:spPr>
          <a:xfrm flipV="1">
            <a:off x="3210396" y="3542528"/>
            <a:ext cx="432284" cy="1563611"/>
          </a:xfrm>
          <a:prstGeom prst="line">
            <a:avLst/>
          </a:prstGeom>
          <a:ln w="6350">
            <a:solidFill>
              <a:srgbClr val="FF0000"/>
            </a:solidFill>
            <a:tailEnd type="oval"/>
          </a:ln>
        </p:spPr>
        <p:style>
          <a:lnRef idx="2">
            <a:schemeClr val="dk1"/>
          </a:lnRef>
          <a:fillRef idx="0">
            <a:schemeClr val="dk1"/>
          </a:fillRef>
          <a:effectRef idx="1">
            <a:schemeClr val="dk1"/>
          </a:effectRef>
          <a:fontRef idx="minor">
            <a:schemeClr val="tx1"/>
          </a:fontRef>
        </p:style>
      </p:cxnSp>
      <p:cxnSp>
        <p:nvCxnSpPr>
          <p:cNvPr id="32" name="Straight Connector 31">
            <a:extLst>
              <a:ext uri="{FF2B5EF4-FFF2-40B4-BE49-F238E27FC236}">
                <a16:creationId xmlns:a16="http://schemas.microsoft.com/office/drawing/2014/main" id="{3A3E160E-7C27-B94F-8831-BDE29338F663}"/>
              </a:ext>
            </a:extLst>
          </p:cNvPr>
          <p:cNvCxnSpPr>
            <a:cxnSpLocks/>
          </p:cNvCxnSpPr>
          <p:nvPr/>
        </p:nvCxnSpPr>
        <p:spPr>
          <a:xfrm>
            <a:off x="1554370" y="2049824"/>
            <a:ext cx="1656027" cy="918626"/>
          </a:xfrm>
          <a:prstGeom prst="line">
            <a:avLst/>
          </a:prstGeom>
          <a:ln w="6350">
            <a:solidFill>
              <a:srgbClr val="FF0000"/>
            </a:solidFill>
            <a:tailEnd type="oval"/>
          </a:ln>
        </p:spPr>
        <p:style>
          <a:lnRef idx="2">
            <a:schemeClr val="dk1"/>
          </a:lnRef>
          <a:fillRef idx="0">
            <a:schemeClr val="dk1"/>
          </a:fillRef>
          <a:effectRef idx="1">
            <a:schemeClr val="dk1"/>
          </a:effectRef>
          <a:fontRef idx="minor">
            <a:schemeClr val="tx1"/>
          </a:fontRef>
        </p:style>
      </p:cxnSp>
      <p:sp>
        <p:nvSpPr>
          <p:cNvPr id="33" name="TextBox 32">
            <a:extLst>
              <a:ext uri="{FF2B5EF4-FFF2-40B4-BE49-F238E27FC236}">
                <a16:creationId xmlns:a16="http://schemas.microsoft.com/office/drawing/2014/main" id="{65E6AAD1-62EC-4649-9836-9CAD43809CF7}"/>
              </a:ext>
            </a:extLst>
          </p:cNvPr>
          <p:cNvSpPr txBox="1"/>
          <p:nvPr/>
        </p:nvSpPr>
        <p:spPr>
          <a:xfrm>
            <a:off x="461848" y="1871572"/>
            <a:ext cx="1309151" cy="261610"/>
          </a:xfrm>
          <a:prstGeom prst="rect">
            <a:avLst/>
          </a:prstGeom>
          <a:noFill/>
        </p:spPr>
        <p:txBody>
          <a:bodyPr wrap="square" rtlCol="0">
            <a:spAutoFit/>
          </a:bodyPr>
          <a:lstStyle/>
          <a:p>
            <a:pPr algn="ctr"/>
            <a:r>
              <a:rPr lang="en-US" sz="1100" b="1" dirty="0">
                <a:solidFill>
                  <a:schemeClr val="tx1">
                    <a:lumMod val="95000"/>
                    <a:lumOff val="5000"/>
                  </a:schemeClr>
                </a:solidFill>
              </a:rPr>
              <a:t>Moving Ring</a:t>
            </a:r>
          </a:p>
        </p:txBody>
      </p:sp>
      <p:sp>
        <p:nvSpPr>
          <p:cNvPr id="34" name="TextBox 33">
            <a:extLst>
              <a:ext uri="{FF2B5EF4-FFF2-40B4-BE49-F238E27FC236}">
                <a16:creationId xmlns:a16="http://schemas.microsoft.com/office/drawing/2014/main" id="{8F3E6D25-1FA3-F645-9B89-F3EF3C7BB9C1}"/>
              </a:ext>
            </a:extLst>
          </p:cNvPr>
          <p:cNvSpPr txBox="1"/>
          <p:nvPr/>
        </p:nvSpPr>
        <p:spPr>
          <a:xfrm>
            <a:off x="7010400" y="3431377"/>
            <a:ext cx="1371600" cy="169277"/>
          </a:xfrm>
          <a:prstGeom prst="rect">
            <a:avLst/>
          </a:prstGeom>
          <a:solidFill>
            <a:schemeClr val="bg1"/>
          </a:solidFill>
        </p:spPr>
        <p:txBody>
          <a:bodyPr wrap="square" lIns="0" tIns="0" rIns="0" bIns="0" rtlCol="0">
            <a:spAutoFit/>
          </a:bodyPr>
          <a:lstStyle/>
          <a:p>
            <a:pPr algn="ctr"/>
            <a:r>
              <a:rPr lang="en-US" sz="1100" b="1" dirty="0"/>
              <a:t>SR-1 Stowed in LV</a:t>
            </a:r>
          </a:p>
        </p:txBody>
      </p:sp>
      <p:cxnSp>
        <p:nvCxnSpPr>
          <p:cNvPr id="35" name="Straight Connector 34">
            <a:extLst>
              <a:ext uri="{FF2B5EF4-FFF2-40B4-BE49-F238E27FC236}">
                <a16:creationId xmlns:a16="http://schemas.microsoft.com/office/drawing/2014/main" id="{3844663B-04A2-A041-A34D-E7407EB81EE2}"/>
              </a:ext>
            </a:extLst>
          </p:cNvPr>
          <p:cNvCxnSpPr>
            <a:cxnSpLocks/>
            <a:stCxn id="12" idx="1"/>
          </p:cNvCxnSpPr>
          <p:nvPr/>
        </p:nvCxnSpPr>
        <p:spPr>
          <a:xfrm flipH="1" flipV="1">
            <a:off x="4585542" y="4597890"/>
            <a:ext cx="683501" cy="117710"/>
          </a:xfrm>
          <a:prstGeom prst="line">
            <a:avLst/>
          </a:prstGeom>
          <a:ln w="6350">
            <a:solidFill>
              <a:srgbClr val="FF0000"/>
            </a:solidFill>
            <a:tailEnd type="oval"/>
          </a:ln>
        </p:spPr>
        <p:style>
          <a:lnRef idx="2">
            <a:schemeClr val="dk1"/>
          </a:lnRef>
          <a:fillRef idx="0">
            <a:schemeClr val="dk1"/>
          </a:fillRef>
          <a:effectRef idx="1">
            <a:schemeClr val="dk1"/>
          </a:effectRef>
          <a:fontRef idx="minor">
            <a:schemeClr val="tx1"/>
          </a:fontRef>
        </p:style>
      </p:cxnSp>
      <p:graphicFrame>
        <p:nvGraphicFramePr>
          <p:cNvPr id="36" name="Table 35">
            <a:extLst>
              <a:ext uri="{FF2B5EF4-FFF2-40B4-BE49-F238E27FC236}">
                <a16:creationId xmlns:a16="http://schemas.microsoft.com/office/drawing/2014/main" id="{03E59A09-8112-E14D-98D6-76CCD51FBFFC}"/>
              </a:ext>
            </a:extLst>
          </p:cNvPr>
          <p:cNvGraphicFramePr>
            <a:graphicFrameLocks noGrp="1"/>
          </p:cNvGraphicFramePr>
          <p:nvPr>
            <p:extLst>
              <p:ext uri="{D42A27DB-BD31-4B8C-83A1-F6EECF244321}">
                <p14:modId xmlns:p14="http://schemas.microsoft.com/office/powerpoint/2010/main" val="4237013122"/>
              </p:ext>
            </p:extLst>
          </p:nvPr>
        </p:nvGraphicFramePr>
        <p:xfrm>
          <a:off x="6507369" y="945560"/>
          <a:ext cx="2438400" cy="2361406"/>
        </p:xfrm>
        <a:graphic>
          <a:graphicData uri="http://schemas.openxmlformats.org/drawingml/2006/table">
            <a:tbl>
              <a:tblPr firstRow="1" bandRow="1">
                <a:tableStyleId>{073A0DAA-6AF3-43AB-8588-CEC1D06C72B9}</a:tableStyleId>
              </a:tblPr>
              <a:tblGrid>
                <a:gridCol w="991839">
                  <a:extLst>
                    <a:ext uri="{9D8B030D-6E8A-4147-A177-3AD203B41FA5}">
                      <a16:colId xmlns:a16="http://schemas.microsoft.com/office/drawing/2014/main" val="20000"/>
                    </a:ext>
                  </a:extLst>
                </a:gridCol>
                <a:gridCol w="1446561">
                  <a:extLst>
                    <a:ext uri="{9D8B030D-6E8A-4147-A177-3AD203B41FA5}">
                      <a16:colId xmlns:a16="http://schemas.microsoft.com/office/drawing/2014/main" val="20001"/>
                    </a:ext>
                  </a:extLst>
                </a:gridCol>
              </a:tblGrid>
              <a:tr h="227498">
                <a:tc>
                  <a:txBody>
                    <a:bodyPr/>
                    <a:lstStyle/>
                    <a:p>
                      <a:pPr algn="ctr"/>
                      <a:r>
                        <a:rPr lang="en-US" sz="1000" dirty="0"/>
                        <a:t>Instrumentation</a:t>
                      </a:r>
                    </a:p>
                  </a:txBody>
                  <a:tcPr marL="8615" marR="8615" marT="43073" marB="43073" anchor="ctr"/>
                </a:tc>
                <a:tc>
                  <a:txBody>
                    <a:bodyPr/>
                    <a:lstStyle/>
                    <a:p>
                      <a:pPr algn="ctr"/>
                      <a:r>
                        <a:rPr lang="en-US" sz="1000" dirty="0"/>
                        <a:t>Data/Function</a:t>
                      </a:r>
                    </a:p>
                  </a:txBody>
                  <a:tcPr marL="8615" marR="8615" marT="43073" marB="43073" anchor="ctr"/>
                </a:tc>
                <a:extLst>
                  <a:ext uri="{0D108BD9-81ED-4DB2-BD59-A6C34878D82A}">
                    <a16:rowId xmlns:a16="http://schemas.microsoft.com/office/drawing/2014/main" val="10000"/>
                  </a:ext>
                </a:extLst>
              </a:tr>
              <a:tr h="287093">
                <a:tc>
                  <a:txBody>
                    <a:bodyPr/>
                    <a:lstStyle/>
                    <a:p>
                      <a:pPr algn="ctr"/>
                      <a:r>
                        <a:rPr lang="en-US" sz="900" b="1" dirty="0"/>
                        <a:t>AVA</a:t>
                      </a:r>
                    </a:p>
                  </a:txBody>
                  <a:tcPr marL="0" marR="0" marT="0" marB="0" anchor="ctr"/>
                </a:tc>
                <a:tc>
                  <a:txBody>
                    <a:bodyPr/>
                    <a:lstStyle/>
                    <a:p>
                      <a:pPr algn="l"/>
                      <a:r>
                        <a:rPr lang="en-US" sz="800" dirty="0"/>
                        <a:t>Accelerometers, Rate Gyros, Magnetometer,</a:t>
                      </a:r>
                      <a:r>
                        <a:rPr lang="en-US" sz="800" baseline="0" dirty="0"/>
                        <a:t> </a:t>
                      </a:r>
                      <a:r>
                        <a:rPr lang="en-US" sz="800" dirty="0"/>
                        <a:t>GPS Tracking</a:t>
                      </a:r>
                    </a:p>
                  </a:txBody>
                  <a:tcPr marL="45720" marR="0" marT="0" marB="0" anchor="ctr"/>
                </a:tc>
                <a:extLst>
                  <a:ext uri="{0D108BD9-81ED-4DB2-BD59-A6C34878D82A}">
                    <a16:rowId xmlns:a16="http://schemas.microsoft.com/office/drawing/2014/main" val="10001"/>
                  </a:ext>
                </a:extLst>
              </a:tr>
              <a:tr h="265409">
                <a:tc>
                  <a:txBody>
                    <a:bodyPr/>
                    <a:lstStyle/>
                    <a:p>
                      <a:pPr algn="ctr"/>
                      <a:r>
                        <a:rPr lang="en-US" sz="900" b="1" dirty="0"/>
                        <a:t>NGIMU</a:t>
                      </a:r>
                    </a:p>
                  </a:txBody>
                  <a:tcPr marL="0" marR="0" marT="0" marB="0" anchor="ctr"/>
                </a:tc>
                <a:tc>
                  <a:txBody>
                    <a:bodyPr/>
                    <a:lstStyle/>
                    <a:p>
                      <a:pPr algn="l"/>
                      <a:r>
                        <a:rPr lang="en-US" sz="800" dirty="0"/>
                        <a:t>Accelerometers, Rate Gyros,</a:t>
                      </a:r>
                      <a:r>
                        <a:rPr lang="en-US" sz="800" baseline="0" dirty="0"/>
                        <a:t> IMU Board Temp Sensors</a:t>
                      </a:r>
                      <a:endParaRPr lang="en-US" sz="800" dirty="0"/>
                    </a:p>
                  </a:txBody>
                  <a:tcPr marL="45720" marR="0" marT="0" marB="0" anchor="ctr"/>
                </a:tc>
                <a:extLst>
                  <a:ext uri="{0D108BD9-81ED-4DB2-BD59-A6C34878D82A}">
                    <a16:rowId xmlns:a16="http://schemas.microsoft.com/office/drawing/2014/main" val="10002"/>
                  </a:ext>
                </a:extLst>
              </a:tr>
              <a:tr h="300070">
                <a:tc>
                  <a:txBody>
                    <a:bodyPr/>
                    <a:lstStyle/>
                    <a:p>
                      <a:pPr algn="ctr"/>
                      <a:r>
                        <a:rPr lang="en-US" sz="900" b="1" dirty="0"/>
                        <a:t>LED</a:t>
                      </a:r>
                    </a:p>
                    <a:p>
                      <a:pPr algn="ctr"/>
                      <a:r>
                        <a:rPr lang="en-US" sz="900" b="1" baseline="0" dirty="0"/>
                        <a:t>Indicator Board</a:t>
                      </a:r>
                      <a:endParaRPr lang="en-US" sz="900" b="1" dirty="0"/>
                    </a:p>
                  </a:txBody>
                  <a:tcPr marL="0" marR="0" marT="0" marB="0" anchor="ctr"/>
                </a:tc>
                <a:tc>
                  <a:txBody>
                    <a:bodyPr/>
                    <a:lstStyle/>
                    <a:p>
                      <a:pPr algn="l"/>
                      <a:r>
                        <a:rPr lang="en-US" sz="800" dirty="0"/>
                        <a:t>System Health Indicator Status </a:t>
                      </a:r>
                    </a:p>
                  </a:txBody>
                  <a:tcPr marL="45720" marR="0" marT="0" marB="0" anchor="ctr"/>
                </a:tc>
                <a:extLst>
                  <a:ext uri="{0D108BD9-81ED-4DB2-BD59-A6C34878D82A}">
                    <a16:rowId xmlns:a16="http://schemas.microsoft.com/office/drawing/2014/main" val="10003"/>
                  </a:ext>
                </a:extLst>
              </a:tr>
              <a:tr h="168354">
                <a:tc>
                  <a:txBody>
                    <a:bodyPr/>
                    <a:lstStyle/>
                    <a:p>
                      <a:pPr algn="ctr"/>
                      <a:r>
                        <a:rPr lang="en-US" sz="900" b="1" dirty="0"/>
                        <a:t>GoPro Video</a:t>
                      </a:r>
                    </a:p>
                  </a:txBody>
                  <a:tcPr marL="0" marR="0" marT="0" marB="0" anchor="ctr"/>
                </a:tc>
                <a:tc>
                  <a:txBody>
                    <a:bodyPr/>
                    <a:lstStyle/>
                    <a:p>
                      <a:pPr algn="l"/>
                      <a:r>
                        <a:rPr lang="en-US" sz="800" dirty="0"/>
                        <a:t>1080p, 60 fps video</a:t>
                      </a:r>
                    </a:p>
                  </a:txBody>
                  <a:tcPr marL="45720" marR="0" marT="0" marB="0" anchor="ctr"/>
                </a:tc>
                <a:extLst>
                  <a:ext uri="{0D108BD9-81ED-4DB2-BD59-A6C34878D82A}">
                    <a16:rowId xmlns:a16="http://schemas.microsoft.com/office/drawing/2014/main" val="10004"/>
                  </a:ext>
                </a:extLst>
              </a:tr>
              <a:tr h="300070">
                <a:tc>
                  <a:txBody>
                    <a:bodyPr/>
                    <a:lstStyle/>
                    <a:p>
                      <a:pPr algn="ctr"/>
                      <a:r>
                        <a:rPr lang="en-US" sz="900" b="1" dirty="0"/>
                        <a:t>C-Band Transponder</a:t>
                      </a:r>
                    </a:p>
                  </a:txBody>
                  <a:tcPr marL="0" marR="0" marT="0" marB="0" anchor="ctr"/>
                </a:tc>
                <a:tc>
                  <a:txBody>
                    <a:bodyPr/>
                    <a:lstStyle/>
                    <a:p>
                      <a:pPr algn="l"/>
                      <a:r>
                        <a:rPr lang="en-US" sz="800" dirty="0"/>
                        <a:t>WSMR Radar Tracking</a:t>
                      </a:r>
                    </a:p>
                  </a:txBody>
                  <a:tcPr marL="45720" marR="0" marT="0" marB="0" anchor="ctr"/>
                </a:tc>
                <a:extLst>
                  <a:ext uri="{0D108BD9-81ED-4DB2-BD59-A6C34878D82A}">
                    <a16:rowId xmlns:a16="http://schemas.microsoft.com/office/drawing/2014/main" val="10005"/>
                  </a:ext>
                </a:extLst>
              </a:tr>
              <a:tr h="221248">
                <a:tc>
                  <a:txBody>
                    <a:bodyPr/>
                    <a:lstStyle/>
                    <a:p>
                      <a:pPr algn="ctr"/>
                      <a:r>
                        <a:rPr lang="en-US" sz="900" b="1" dirty="0"/>
                        <a:t>SPOT Trace</a:t>
                      </a:r>
                    </a:p>
                  </a:txBody>
                  <a:tcPr marL="0" marR="0" marT="0" marB="0" anchor="ctr"/>
                </a:tc>
                <a:tc>
                  <a:txBody>
                    <a:bodyPr/>
                    <a:lstStyle/>
                    <a:p>
                      <a:pPr algn="l"/>
                      <a:r>
                        <a:rPr lang="en-US" sz="800" dirty="0"/>
                        <a:t>GPS Recovery Tracker</a:t>
                      </a:r>
                    </a:p>
                  </a:txBody>
                  <a:tcPr marL="45720" marR="0" marT="0" marB="0" anchor="ctr"/>
                </a:tc>
                <a:extLst>
                  <a:ext uri="{0D108BD9-81ED-4DB2-BD59-A6C34878D82A}">
                    <a16:rowId xmlns:a16="http://schemas.microsoft.com/office/drawing/2014/main" val="10006"/>
                  </a:ext>
                </a:extLst>
              </a:tr>
              <a:tr h="280546">
                <a:tc>
                  <a:txBody>
                    <a:bodyPr/>
                    <a:lstStyle/>
                    <a:p>
                      <a:pPr algn="ctr"/>
                      <a:r>
                        <a:rPr lang="en-US" sz="900" b="1" dirty="0"/>
                        <a:t>Separation</a:t>
                      </a:r>
                      <a:r>
                        <a:rPr lang="en-US" sz="900" b="1" baseline="0" dirty="0"/>
                        <a:t> Sensors</a:t>
                      </a:r>
                      <a:endParaRPr lang="en-US" sz="900" b="1" dirty="0"/>
                    </a:p>
                  </a:txBody>
                  <a:tcPr marL="0" marR="0" marT="0" marB="0" anchor="ctr"/>
                </a:tc>
                <a:tc>
                  <a:txBody>
                    <a:bodyPr/>
                    <a:lstStyle/>
                    <a:p>
                      <a:pPr algn="l"/>
                      <a:r>
                        <a:rPr lang="en-US" sz="800" dirty="0"/>
                        <a:t>Power-on</a:t>
                      </a:r>
                      <a:r>
                        <a:rPr lang="en-US" sz="800" baseline="0" dirty="0"/>
                        <a:t> signal for deployment timer, C-Band &amp; GoPro</a:t>
                      </a:r>
                      <a:endParaRPr lang="en-US" sz="800" dirty="0"/>
                    </a:p>
                  </a:txBody>
                  <a:tcPr marL="45720" marR="0" marT="0" marB="0" anchor="ctr"/>
                </a:tc>
                <a:extLst>
                  <a:ext uri="{0D108BD9-81ED-4DB2-BD59-A6C34878D82A}">
                    <a16:rowId xmlns:a16="http://schemas.microsoft.com/office/drawing/2014/main" val="10007"/>
                  </a:ext>
                </a:extLst>
              </a:tr>
              <a:tr h="300070">
                <a:tc>
                  <a:txBody>
                    <a:bodyPr/>
                    <a:lstStyle/>
                    <a:p>
                      <a:pPr algn="ctr"/>
                      <a:r>
                        <a:rPr lang="en-US" sz="900" b="1" baseline="0" dirty="0"/>
                        <a:t>Deployment Switch</a:t>
                      </a:r>
                      <a:endParaRPr lang="en-US" sz="900" b="1" dirty="0"/>
                    </a:p>
                  </a:txBody>
                  <a:tcPr marL="0" marR="0" marT="0" marB="0" anchor="ctr"/>
                </a:tc>
                <a:tc>
                  <a:txBody>
                    <a:bodyPr/>
                    <a:lstStyle/>
                    <a:p>
                      <a:pPr algn="l"/>
                      <a:r>
                        <a:rPr lang="en-US" sz="800" dirty="0"/>
                        <a:t>Indicates full deployment</a:t>
                      </a:r>
                    </a:p>
                  </a:txBody>
                  <a:tcPr marL="45720" marR="0" marT="0" marB="0" anchor="ctr"/>
                </a:tc>
                <a:extLst>
                  <a:ext uri="{0D108BD9-81ED-4DB2-BD59-A6C34878D82A}">
                    <a16:rowId xmlns:a16="http://schemas.microsoft.com/office/drawing/2014/main" val="10008"/>
                  </a:ext>
                </a:extLst>
              </a:tr>
            </a:tbl>
          </a:graphicData>
        </a:graphic>
      </p:graphicFrame>
      <p:sp>
        <p:nvSpPr>
          <p:cNvPr id="37" name="Rectangle 36">
            <a:extLst>
              <a:ext uri="{FF2B5EF4-FFF2-40B4-BE49-F238E27FC236}">
                <a16:creationId xmlns:a16="http://schemas.microsoft.com/office/drawing/2014/main" id="{9A401BCF-01F5-BA49-B3D4-C14310028765}"/>
              </a:ext>
            </a:extLst>
          </p:cNvPr>
          <p:cNvSpPr/>
          <p:nvPr/>
        </p:nvSpPr>
        <p:spPr>
          <a:xfrm>
            <a:off x="6801709" y="3778325"/>
            <a:ext cx="1768946" cy="276999"/>
          </a:xfrm>
          <a:prstGeom prst="rect">
            <a:avLst/>
          </a:prstGeom>
        </p:spPr>
        <p:txBody>
          <a:bodyPr wrap="none">
            <a:spAutoFit/>
          </a:bodyPr>
          <a:lstStyle/>
          <a:p>
            <a:r>
              <a:rPr lang="en-US" sz="1200" b="1" dirty="0">
                <a:solidFill>
                  <a:schemeClr val="bg1"/>
                </a:solidFill>
              </a:rPr>
              <a:t>Stowed Diameter 0.24 m</a:t>
            </a:r>
          </a:p>
        </p:txBody>
      </p:sp>
      <p:sp>
        <p:nvSpPr>
          <p:cNvPr id="38" name="TextBox 37">
            <a:extLst>
              <a:ext uri="{FF2B5EF4-FFF2-40B4-BE49-F238E27FC236}">
                <a16:creationId xmlns:a16="http://schemas.microsoft.com/office/drawing/2014/main" id="{F0DDB02B-8F5B-6B47-8650-B418D934F87A}"/>
              </a:ext>
            </a:extLst>
          </p:cNvPr>
          <p:cNvSpPr txBox="1"/>
          <p:nvPr/>
        </p:nvSpPr>
        <p:spPr>
          <a:xfrm>
            <a:off x="4705027" y="1206068"/>
            <a:ext cx="1309151" cy="261610"/>
          </a:xfrm>
          <a:prstGeom prst="rect">
            <a:avLst/>
          </a:prstGeom>
          <a:noFill/>
        </p:spPr>
        <p:txBody>
          <a:bodyPr wrap="square" rtlCol="0">
            <a:spAutoFit/>
          </a:bodyPr>
          <a:lstStyle/>
          <a:p>
            <a:pPr algn="ctr"/>
            <a:r>
              <a:rPr lang="en-US" sz="1100" b="1" dirty="0">
                <a:solidFill>
                  <a:schemeClr val="tx1">
                    <a:lumMod val="95000"/>
                    <a:lumOff val="5000"/>
                  </a:schemeClr>
                </a:solidFill>
              </a:rPr>
              <a:t>Rib Release Deck</a:t>
            </a:r>
          </a:p>
        </p:txBody>
      </p:sp>
      <p:sp>
        <p:nvSpPr>
          <p:cNvPr id="39" name="TextBox 38">
            <a:extLst>
              <a:ext uri="{FF2B5EF4-FFF2-40B4-BE49-F238E27FC236}">
                <a16:creationId xmlns:a16="http://schemas.microsoft.com/office/drawing/2014/main" id="{8E8FED94-DC4E-B14B-B355-AD12A864E4F7}"/>
              </a:ext>
            </a:extLst>
          </p:cNvPr>
          <p:cNvSpPr txBox="1"/>
          <p:nvPr/>
        </p:nvSpPr>
        <p:spPr>
          <a:xfrm>
            <a:off x="4083915" y="948242"/>
            <a:ext cx="2249667" cy="261610"/>
          </a:xfrm>
          <a:prstGeom prst="rect">
            <a:avLst/>
          </a:prstGeom>
          <a:noFill/>
        </p:spPr>
        <p:txBody>
          <a:bodyPr wrap="square" rtlCol="0">
            <a:spAutoFit/>
          </a:bodyPr>
          <a:lstStyle/>
          <a:p>
            <a:pPr algn="ctr"/>
            <a:r>
              <a:rPr lang="en-US" sz="1100" b="1" dirty="0">
                <a:solidFill>
                  <a:schemeClr val="tx1">
                    <a:lumMod val="95000"/>
                    <a:lumOff val="5000"/>
                  </a:schemeClr>
                </a:solidFill>
              </a:rPr>
              <a:t>Aft Deck &amp; Late Access Connectors</a:t>
            </a:r>
          </a:p>
        </p:txBody>
      </p:sp>
      <p:sp>
        <p:nvSpPr>
          <p:cNvPr id="40" name="TextBox 39">
            <a:extLst>
              <a:ext uri="{FF2B5EF4-FFF2-40B4-BE49-F238E27FC236}">
                <a16:creationId xmlns:a16="http://schemas.microsoft.com/office/drawing/2014/main" id="{BC40997F-8232-3945-976E-CFC901B2D18A}"/>
              </a:ext>
            </a:extLst>
          </p:cNvPr>
          <p:cNvSpPr txBox="1"/>
          <p:nvPr/>
        </p:nvSpPr>
        <p:spPr>
          <a:xfrm>
            <a:off x="4994810" y="1489273"/>
            <a:ext cx="1604138" cy="261610"/>
          </a:xfrm>
          <a:prstGeom prst="rect">
            <a:avLst/>
          </a:prstGeom>
          <a:noFill/>
        </p:spPr>
        <p:txBody>
          <a:bodyPr wrap="square" rtlCol="0">
            <a:spAutoFit/>
          </a:bodyPr>
          <a:lstStyle/>
          <a:p>
            <a:pPr algn="ctr"/>
            <a:r>
              <a:rPr lang="en-US" sz="1100" b="1" dirty="0">
                <a:solidFill>
                  <a:schemeClr val="tx1">
                    <a:lumMod val="95000"/>
                    <a:lumOff val="5000"/>
                  </a:schemeClr>
                </a:solidFill>
              </a:rPr>
              <a:t>Electrical Power System</a:t>
            </a:r>
          </a:p>
        </p:txBody>
      </p:sp>
      <p:cxnSp>
        <p:nvCxnSpPr>
          <p:cNvPr id="41" name="Straight Connector 40">
            <a:extLst>
              <a:ext uri="{FF2B5EF4-FFF2-40B4-BE49-F238E27FC236}">
                <a16:creationId xmlns:a16="http://schemas.microsoft.com/office/drawing/2014/main" id="{A045954E-F4AD-D045-BBE5-E754FF94FB84}"/>
              </a:ext>
            </a:extLst>
          </p:cNvPr>
          <p:cNvCxnSpPr>
            <a:cxnSpLocks/>
            <a:stCxn id="40" idx="1"/>
          </p:cNvCxnSpPr>
          <p:nvPr/>
        </p:nvCxnSpPr>
        <p:spPr>
          <a:xfrm flipH="1">
            <a:off x="3990118" y="1620078"/>
            <a:ext cx="1004693" cy="429746"/>
          </a:xfrm>
          <a:prstGeom prst="line">
            <a:avLst/>
          </a:prstGeom>
          <a:ln w="6350">
            <a:solidFill>
              <a:srgbClr val="FF0000"/>
            </a:solidFill>
            <a:tailEnd type="oval"/>
          </a:ln>
        </p:spPr>
        <p:style>
          <a:lnRef idx="2">
            <a:schemeClr val="dk1"/>
          </a:lnRef>
          <a:fillRef idx="0">
            <a:schemeClr val="dk1"/>
          </a:fillRef>
          <a:effectRef idx="1">
            <a:schemeClr val="dk1"/>
          </a:effectRef>
          <a:fontRef idx="minor">
            <a:schemeClr val="tx1"/>
          </a:fontRef>
        </p:style>
      </p:cxnSp>
      <p:cxnSp>
        <p:nvCxnSpPr>
          <p:cNvPr id="42" name="Straight Connector 41">
            <a:extLst>
              <a:ext uri="{FF2B5EF4-FFF2-40B4-BE49-F238E27FC236}">
                <a16:creationId xmlns:a16="http://schemas.microsoft.com/office/drawing/2014/main" id="{22F6E888-118B-D547-83CB-9150283FA214}"/>
              </a:ext>
            </a:extLst>
          </p:cNvPr>
          <p:cNvCxnSpPr>
            <a:cxnSpLocks/>
          </p:cNvCxnSpPr>
          <p:nvPr/>
        </p:nvCxnSpPr>
        <p:spPr>
          <a:xfrm flipH="1">
            <a:off x="3642680" y="1441826"/>
            <a:ext cx="1169688" cy="607998"/>
          </a:xfrm>
          <a:prstGeom prst="line">
            <a:avLst/>
          </a:prstGeom>
          <a:ln w="6350">
            <a:solidFill>
              <a:srgbClr val="FF0000"/>
            </a:solidFill>
            <a:tailEnd type="oval"/>
          </a:ln>
        </p:spPr>
        <p:style>
          <a:lnRef idx="2">
            <a:schemeClr val="dk1"/>
          </a:lnRef>
          <a:fillRef idx="0">
            <a:schemeClr val="dk1"/>
          </a:fillRef>
          <a:effectRef idx="1">
            <a:schemeClr val="dk1"/>
          </a:effectRef>
          <a:fontRef idx="minor">
            <a:schemeClr val="tx1"/>
          </a:fontRef>
        </p:style>
      </p:cxnSp>
      <p:cxnSp>
        <p:nvCxnSpPr>
          <p:cNvPr id="43" name="Straight Connector 42">
            <a:extLst>
              <a:ext uri="{FF2B5EF4-FFF2-40B4-BE49-F238E27FC236}">
                <a16:creationId xmlns:a16="http://schemas.microsoft.com/office/drawing/2014/main" id="{D6FCFEA5-55FA-244F-94C2-9EEEC7CF7CB2}"/>
              </a:ext>
            </a:extLst>
          </p:cNvPr>
          <p:cNvCxnSpPr>
            <a:cxnSpLocks/>
          </p:cNvCxnSpPr>
          <p:nvPr/>
        </p:nvCxnSpPr>
        <p:spPr>
          <a:xfrm flipH="1">
            <a:off x="3640171" y="1145853"/>
            <a:ext cx="945370" cy="343421"/>
          </a:xfrm>
          <a:prstGeom prst="line">
            <a:avLst/>
          </a:prstGeom>
          <a:ln w="6350">
            <a:solidFill>
              <a:srgbClr val="FF0000"/>
            </a:solidFill>
            <a:tailEnd type="oval"/>
          </a:ln>
        </p:spPr>
        <p:style>
          <a:lnRef idx="2">
            <a:schemeClr val="dk1"/>
          </a:lnRef>
          <a:fillRef idx="0">
            <a:schemeClr val="dk1"/>
          </a:fillRef>
          <a:effectRef idx="1">
            <a:schemeClr val="dk1"/>
          </a:effectRef>
          <a:fontRef idx="minor">
            <a:schemeClr val="tx1"/>
          </a:fontRef>
        </p:style>
      </p:cxnSp>
      <p:sp>
        <p:nvSpPr>
          <p:cNvPr id="45" name="Title 1">
            <a:extLst>
              <a:ext uri="{FF2B5EF4-FFF2-40B4-BE49-F238E27FC236}">
                <a16:creationId xmlns:a16="http://schemas.microsoft.com/office/drawing/2014/main" id="{C9033E6F-2276-8645-9DF4-1D354CDAC7ED}"/>
              </a:ext>
            </a:extLst>
          </p:cNvPr>
          <p:cNvSpPr>
            <a:spLocks noGrp="1"/>
          </p:cNvSpPr>
          <p:nvPr>
            <p:ph type="title"/>
          </p:nvPr>
        </p:nvSpPr>
        <p:spPr>
          <a:xfrm>
            <a:off x="237330" y="46053"/>
            <a:ext cx="8076408" cy="743644"/>
          </a:xfrm>
        </p:spPr>
        <p:txBody>
          <a:bodyPr/>
          <a:lstStyle/>
          <a:p>
            <a:r>
              <a:rPr lang="en-US" b="0"/>
              <a:t>ADEPT SR-1 Sub-orbital Flight Test cont.</a:t>
            </a:r>
          </a:p>
        </p:txBody>
      </p:sp>
    </p:spTree>
    <p:extLst>
      <p:ext uri="{BB962C8B-B14F-4D97-AF65-F5344CB8AC3E}">
        <p14:creationId xmlns:p14="http://schemas.microsoft.com/office/powerpoint/2010/main" val="27330380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DC9146D-2F25-F341-A286-719E5DDA91F0}"/>
              </a:ext>
            </a:extLst>
          </p:cNvPr>
          <p:cNvSpPr>
            <a:spLocks noGrp="1"/>
          </p:cNvSpPr>
          <p:nvPr>
            <p:ph type="sldNum" sz="quarter" idx="4"/>
          </p:nvPr>
        </p:nvSpPr>
        <p:spPr/>
        <p:txBody>
          <a:bodyPr/>
          <a:lstStyle/>
          <a:p>
            <a:pPr>
              <a:defRPr/>
            </a:pPr>
            <a:fld id="{A26BEA9D-585B-4D4D-9321-5B86E97EB13F}" type="slidenum">
              <a:rPr lang="en-US" smtClean="0">
                <a:solidFill>
                  <a:prstClr val="black"/>
                </a:solidFill>
              </a:rPr>
              <a:pPr>
                <a:defRPr/>
              </a:pPr>
              <a:t>11</a:t>
            </a:fld>
            <a:endParaRPr lang="en-US" dirty="0">
              <a:solidFill>
                <a:prstClr val="black"/>
              </a:solidFill>
            </a:endParaRPr>
          </a:p>
        </p:txBody>
      </p:sp>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16404" y="868756"/>
            <a:ext cx="6335530" cy="4846244"/>
          </a:xfrm>
          <a:prstGeom prst="rect">
            <a:avLst/>
          </a:prstGeom>
        </p:spPr>
      </p:pic>
      <p:sp>
        <p:nvSpPr>
          <p:cNvPr id="7" name="Title 1">
            <a:extLst>
              <a:ext uri="{FF2B5EF4-FFF2-40B4-BE49-F238E27FC236}">
                <a16:creationId xmlns:a16="http://schemas.microsoft.com/office/drawing/2014/main" id="{4D1AAE17-7ECE-D447-B1FA-B58EA48E40F7}"/>
              </a:ext>
            </a:extLst>
          </p:cNvPr>
          <p:cNvSpPr txBox="1">
            <a:spLocks/>
          </p:cNvSpPr>
          <p:nvPr/>
        </p:nvSpPr>
        <p:spPr bwMode="auto">
          <a:xfrm>
            <a:off x="283198" y="54090"/>
            <a:ext cx="8076408" cy="74364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defTabSz="457200" rtl="0" eaLnBrk="1" latinLnBrk="0" hangingPunct="1">
              <a:spcBef>
                <a:spcPct val="0"/>
              </a:spcBef>
              <a:buNone/>
              <a:defRPr sz="2800" b="1" kern="1200">
                <a:solidFill>
                  <a:srgbClr val="FFFFFF"/>
                </a:solidFill>
                <a:latin typeface="Arial"/>
                <a:ea typeface="+mj-ea"/>
                <a:cs typeface="Arial"/>
              </a:defRPr>
            </a:lvl1pPr>
          </a:lstStyle>
          <a:p>
            <a:r>
              <a:rPr lang="en-US" b="0"/>
              <a:t>ADEPT SR-1 Sub-orbital Flight Test cont.</a:t>
            </a:r>
          </a:p>
        </p:txBody>
      </p:sp>
    </p:spTree>
    <p:extLst>
      <p:ext uri="{BB962C8B-B14F-4D97-AF65-F5344CB8AC3E}">
        <p14:creationId xmlns:p14="http://schemas.microsoft.com/office/powerpoint/2010/main" val="13543814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34E78C2-75BC-504D-A3CA-62B8864A198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37330" y="824432"/>
            <a:ext cx="8112000" cy="4890568"/>
          </a:xfrm>
          <a:prstGeom prst="rect">
            <a:avLst/>
          </a:prstGeom>
        </p:spPr>
      </p:pic>
      <p:sp>
        <p:nvSpPr>
          <p:cNvPr id="4" name="Title 1">
            <a:extLst>
              <a:ext uri="{FF2B5EF4-FFF2-40B4-BE49-F238E27FC236}">
                <a16:creationId xmlns:a16="http://schemas.microsoft.com/office/drawing/2014/main" id="{764CE5CE-DD2D-614D-AB2D-00C90A1E8582}"/>
              </a:ext>
            </a:extLst>
          </p:cNvPr>
          <p:cNvSpPr>
            <a:spLocks noGrp="1"/>
          </p:cNvSpPr>
          <p:nvPr>
            <p:ph type="title"/>
          </p:nvPr>
        </p:nvSpPr>
        <p:spPr/>
        <p:txBody>
          <a:bodyPr/>
          <a:lstStyle/>
          <a:p>
            <a:r>
              <a:rPr lang="en-US" b="0"/>
              <a:t>ADEPT SR-1 Sub-orbital Flight Test cont.</a:t>
            </a:r>
          </a:p>
        </p:txBody>
      </p:sp>
    </p:spTree>
    <p:extLst>
      <p:ext uri="{BB962C8B-B14F-4D97-AF65-F5344CB8AC3E}">
        <p14:creationId xmlns:p14="http://schemas.microsoft.com/office/powerpoint/2010/main" val="40613649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64CE5CE-DD2D-614D-AB2D-00C90A1E8582}"/>
              </a:ext>
            </a:extLst>
          </p:cNvPr>
          <p:cNvSpPr>
            <a:spLocks noGrp="1"/>
          </p:cNvSpPr>
          <p:nvPr>
            <p:ph type="title"/>
          </p:nvPr>
        </p:nvSpPr>
        <p:spPr/>
        <p:txBody>
          <a:bodyPr/>
          <a:lstStyle/>
          <a:p>
            <a:r>
              <a:rPr lang="en-US" b="0"/>
              <a:t>Mission Benefits</a:t>
            </a:r>
          </a:p>
        </p:txBody>
      </p:sp>
      <p:sp>
        <p:nvSpPr>
          <p:cNvPr id="2" name="Rectangle 1">
            <a:extLst>
              <a:ext uri="{FF2B5EF4-FFF2-40B4-BE49-F238E27FC236}">
                <a16:creationId xmlns:a16="http://schemas.microsoft.com/office/drawing/2014/main" id="{A84544DB-8357-3D4A-8505-BF7D761EF0B7}"/>
              </a:ext>
            </a:extLst>
          </p:cNvPr>
          <p:cNvSpPr/>
          <p:nvPr/>
        </p:nvSpPr>
        <p:spPr>
          <a:xfrm>
            <a:off x="459419" y="939625"/>
            <a:ext cx="8225161" cy="2246769"/>
          </a:xfrm>
          <a:prstGeom prst="rect">
            <a:avLst/>
          </a:prstGeom>
        </p:spPr>
        <p:txBody>
          <a:bodyPr wrap="square">
            <a:spAutoFit/>
          </a:bodyPr>
          <a:lstStyle/>
          <a:p>
            <a:br>
              <a:rPr lang="en-US" sz="1000" b="0" i="0" u="none" strike="noStrike">
                <a:solidFill>
                  <a:srgbClr val="000000"/>
                </a:solidFill>
                <a:effectLst/>
              </a:rPr>
            </a:br>
            <a:r>
              <a:rPr lang="en-US" sz="1000" b="0" i="0" u="none" strike="noStrike">
                <a:solidFill>
                  <a:srgbClr val="000000"/>
                </a:solidFill>
                <a:effectLst/>
              </a:rPr>
              <a:t>There is growing interest for utilizing Small Satellites beyond low Earth orbit looking towards planetary science and exploration missions. A number of secondary CubeSat payload missions are planned at Mars, cis-Lunar Space, near Earth objects, and moons of the Gas Giants. Use of smaller systems may enable utilization of otherwise unused capacity of larger “host” missions. Development of re-entry systems that leverage and accommodate Small Satellite technology will substantially expand the range of mission applications by offering the capability for high speed entry or aerocapture at destinations with atmospheres.</a:t>
            </a:r>
            <a:br>
              <a:rPr lang="en-US" sz="1000" b="0" i="0" u="none" strike="noStrike">
                <a:solidFill>
                  <a:srgbClr val="000000"/>
                </a:solidFill>
                <a:effectLst/>
              </a:rPr>
            </a:br>
            <a:endParaRPr lang="en-US" sz="1000" b="0" i="0" u="none" strike="noStrike">
              <a:solidFill>
                <a:srgbClr val="000000"/>
              </a:solidFill>
              <a:effectLst/>
            </a:endParaRPr>
          </a:p>
          <a:p>
            <a:r>
              <a:rPr lang="en-US" sz="1000" b="0" i="0" u="none" strike="noStrike">
                <a:solidFill>
                  <a:srgbClr val="000000"/>
                </a:solidFill>
                <a:effectLst/>
              </a:rPr>
              <a:t>The ADEPT hypersonic deployable decelerator offers benefits over traditional rigid aeroshells including volume, mass and payload form factor. The Adaptive Deployable Entry and Placement Technology (ADEPT) offers such a delivery capability for Small Sat or CubeSat orbiter(s), in-situ elements, or landers. The ADEPT system can package with off the shelf CubeSat deployment systems (1U-16U) to offer a delivery capability for a single CubeSat or constellations. Furthermore, ADEPT can deliver the same science payload to a destination with a stowed diameter a factor of 3-4 times smaller than an equivalent rigid aeroshell, alleviating volumetric constraints on the secondary payload accommodation or primary carrier spacecraft bus.  The Figure below shows the stowable volume savings of 3x-4x over a rigid heatshield entry vehicle carrying the same payload.  The ADEPT architecture has been studied over a wide range of scales and for various planetary destinations.</a:t>
            </a:r>
          </a:p>
        </p:txBody>
      </p:sp>
    </p:spTree>
    <p:extLst>
      <p:ext uri="{BB962C8B-B14F-4D97-AF65-F5344CB8AC3E}">
        <p14:creationId xmlns:p14="http://schemas.microsoft.com/office/powerpoint/2010/main" val="20192124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64CE5CE-DD2D-614D-AB2D-00C90A1E8582}"/>
              </a:ext>
            </a:extLst>
          </p:cNvPr>
          <p:cNvSpPr>
            <a:spLocks noGrp="1"/>
          </p:cNvSpPr>
          <p:nvPr>
            <p:ph type="title"/>
          </p:nvPr>
        </p:nvSpPr>
        <p:spPr/>
        <p:txBody>
          <a:bodyPr/>
          <a:lstStyle/>
          <a:p>
            <a:r>
              <a:rPr lang="en-US" b="0"/>
              <a:t>Mission Benefits cont.</a:t>
            </a:r>
          </a:p>
        </p:txBody>
      </p:sp>
      <p:pic>
        <p:nvPicPr>
          <p:cNvPr id="3" name="Picture 2">
            <a:extLst>
              <a:ext uri="{FF2B5EF4-FFF2-40B4-BE49-F238E27FC236}">
                <a16:creationId xmlns:a16="http://schemas.microsoft.com/office/drawing/2014/main" id="{326E42BC-DDDE-CF40-B391-C65E89CDB1FB}"/>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789696"/>
            <a:ext cx="9118600" cy="4830053"/>
          </a:xfrm>
          <a:prstGeom prst="rect">
            <a:avLst/>
          </a:prstGeom>
        </p:spPr>
      </p:pic>
    </p:spTree>
    <p:extLst>
      <p:ext uri="{BB962C8B-B14F-4D97-AF65-F5344CB8AC3E}">
        <p14:creationId xmlns:p14="http://schemas.microsoft.com/office/powerpoint/2010/main" val="21851034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64CE5CE-DD2D-614D-AB2D-00C90A1E8582}"/>
              </a:ext>
            </a:extLst>
          </p:cNvPr>
          <p:cNvSpPr>
            <a:spLocks noGrp="1"/>
          </p:cNvSpPr>
          <p:nvPr>
            <p:ph type="title"/>
          </p:nvPr>
        </p:nvSpPr>
        <p:spPr/>
        <p:txBody>
          <a:bodyPr/>
          <a:lstStyle/>
          <a:p>
            <a:r>
              <a:rPr lang="en-US" sz="1800" b="0"/>
              <a:t>Enabling Small-Sat Drag Modulated Aerocapture (DMA) with ADEPT</a:t>
            </a:r>
          </a:p>
        </p:txBody>
      </p:sp>
      <p:sp>
        <p:nvSpPr>
          <p:cNvPr id="2" name="Rectangle 1">
            <a:extLst>
              <a:ext uri="{FF2B5EF4-FFF2-40B4-BE49-F238E27FC236}">
                <a16:creationId xmlns:a16="http://schemas.microsoft.com/office/drawing/2014/main" id="{A84544DB-8357-3D4A-8505-BF7D761EF0B7}"/>
              </a:ext>
            </a:extLst>
          </p:cNvPr>
          <p:cNvSpPr/>
          <p:nvPr/>
        </p:nvSpPr>
        <p:spPr>
          <a:xfrm>
            <a:off x="459419" y="939625"/>
            <a:ext cx="8225161" cy="3477875"/>
          </a:xfrm>
          <a:prstGeom prst="rect">
            <a:avLst/>
          </a:prstGeom>
        </p:spPr>
        <p:txBody>
          <a:bodyPr wrap="square">
            <a:spAutoFit/>
          </a:bodyPr>
          <a:lstStyle/>
          <a:p>
            <a:r>
              <a:rPr lang="en-US" sz="1000"/>
              <a:t>SmallSat aerocapture has been the focus of significant research and technology development in the last five years, focused on developing a simple and cost-effective atmospheric control method that is implementable on a small spacecraft within the constraints of a SIMPLEx-class mission. The simplest form of drag modulation aerocapture is the single-stage discrete-event architecture as shown in the Figures below. The spacecraft enters the atmosphere in a high-drag/low-ballistic coefficient configuration with its drag skirt deployed, and then transitions to a low-drag/high-ballistic coefficient by jettisoning the drag skirt. The timing of the drag skirt jettison event is determined by a control algorithm with input from an onboard inertial measurement unit. The algorithm monitors the deceleration of the vehicle and triggers the release of the drag skirt based on predicted atmospheric exit conditions that result in capture to the target orbit. By keeping the drag skirt attached longer, the system can slow down more, or it can be released sooner to slow down less. This form of drag modulation flight control provides the control authority needed for an interplanetary science mission with a simple enough implementation to be integrated as part of a small spacecraft. </a:t>
            </a:r>
          </a:p>
          <a:p>
            <a:br>
              <a:rPr lang="en-US" sz="1000"/>
            </a:br>
            <a:endParaRPr lang="en-US" sz="1000"/>
          </a:p>
          <a:p>
            <a:r>
              <a:rPr lang="en-US" sz="1000"/>
              <a:t>The deployable drag skirt technology is the Adaptable, Deployable Entry and Placement Technology (ADEPT). ADEPT employs an umbrella-like deployable structure with a “skin” that is a 3-D woven carbon fabric to serve as a thermal protection system (TPS) and as a structural surface that transfers aerodynamic deceleration forces to the underlying ribs. The ADEPT structure is folded during launch and then deployed prior to atmospheric entry, enabling the entire flight system to be packaged into an ESPA compatible volume which meets SIMPLEx launch and configuration constraints. The ADEPT system is uniquely capable as it can tolerate the high heating environment at Venus.  ADEPT benefits from significant recent development, culminating in a successful suborbital flight test which demonstrated key aspects of the technology, including the ability to deploy in space and withstand aerodynamic loading during reentry. This has given a comprehensive understanding of the aerocapture flight system and requirements, with the next step to prepare for technology demonstration and mission infusion to enable small satellite orbiter missions across the solar system.</a:t>
            </a:r>
          </a:p>
          <a:p>
            <a:endParaRPr lang="en-US" sz="1000"/>
          </a:p>
          <a:p>
            <a:r>
              <a:rPr lang="en-US" sz="1000"/>
              <a:t>Ref: Austin, A. et al., “SmallSat Aerocapture: Breaking the Rocket Equation to Enable a New Class of Planetary Missions”, 70th International Astronautical Congress, 21-25 October 2019. </a:t>
            </a:r>
          </a:p>
        </p:txBody>
      </p:sp>
    </p:spTree>
    <p:extLst>
      <p:ext uri="{BB962C8B-B14F-4D97-AF65-F5344CB8AC3E}">
        <p14:creationId xmlns:p14="http://schemas.microsoft.com/office/powerpoint/2010/main" val="39632509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E6ABF-0BAD-DE4C-A0AB-A8C6DA33F5B7}"/>
              </a:ext>
            </a:extLst>
          </p:cNvPr>
          <p:cNvSpPr>
            <a:spLocks noGrp="1"/>
          </p:cNvSpPr>
          <p:nvPr>
            <p:ph type="title"/>
          </p:nvPr>
        </p:nvSpPr>
        <p:spPr/>
        <p:txBody>
          <a:bodyPr/>
          <a:lstStyle/>
          <a:p>
            <a:endParaRPr lang="en-US"/>
          </a:p>
        </p:txBody>
      </p:sp>
      <p:sp>
        <p:nvSpPr>
          <p:cNvPr id="4" name="Slide Number Placeholder 3">
            <a:extLst>
              <a:ext uri="{FF2B5EF4-FFF2-40B4-BE49-F238E27FC236}">
                <a16:creationId xmlns:a16="http://schemas.microsoft.com/office/drawing/2014/main" id="{D62A9100-C5D3-E545-8354-34C945ACD245}"/>
              </a:ext>
            </a:extLst>
          </p:cNvPr>
          <p:cNvSpPr>
            <a:spLocks noGrp="1"/>
          </p:cNvSpPr>
          <p:nvPr>
            <p:ph type="sldNum" sz="quarter" idx="4"/>
          </p:nvPr>
        </p:nvSpPr>
        <p:spPr/>
        <p:txBody>
          <a:bodyPr/>
          <a:lstStyle/>
          <a:p>
            <a:pPr>
              <a:defRPr/>
            </a:pPr>
            <a:fld id="{A26BEA9D-585B-4D4D-9321-5B86E97EB13F}" type="slidenum">
              <a:rPr lang="en-US" smtClean="0">
                <a:solidFill>
                  <a:prstClr val="black"/>
                </a:solidFill>
              </a:rPr>
              <a:pPr>
                <a:defRPr/>
              </a:pPr>
              <a:t>16</a:t>
            </a:fld>
            <a:endParaRPr lang="en-US" dirty="0">
              <a:solidFill>
                <a:prstClr val="black"/>
              </a:solidFill>
            </a:endParaRPr>
          </a:p>
        </p:txBody>
      </p:sp>
      <p:pic>
        <p:nvPicPr>
          <p:cNvPr id="5" name="Picture 4">
            <a:extLst>
              <a:ext uri="{FF2B5EF4-FFF2-40B4-BE49-F238E27FC236}">
                <a16:creationId xmlns:a16="http://schemas.microsoft.com/office/drawing/2014/main" id="{A7E6E72A-AF7D-AC49-BD2F-2507AFCFF1A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52169"/>
            <a:ext cx="9143999" cy="5867170"/>
          </a:xfrm>
          <a:prstGeom prst="rect">
            <a:avLst/>
          </a:prstGeom>
        </p:spPr>
      </p:pic>
    </p:spTree>
    <p:extLst>
      <p:ext uri="{BB962C8B-B14F-4D97-AF65-F5344CB8AC3E}">
        <p14:creationId xmlns:p14="http://schemas.microsoft.com/office/powerpoint/2010/main" val="1069133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2C5DA-7023-7844-9699-D0FEF3A95F03}"/>
              </a:ext>
            </a:extLst>
          </p:cNvPr>
          <p:cNvSpPr>
            <a:spLocks noGrp="1"/>
          </p:cNvSpPr>
          <p:nvPr>
            <p:ph type="title"/>
          </p:nvPr>
        </p:nvSpPr>
        <p:spPr/>
        <p:txBody>
          <a:bodyPr/>
          <a:lstStyle/>
          <a:p>
            <a:endParaRPr lang="en-US"/>
          </a:p>
        </p:txBody>
      </p:sp>
      <p:sp>
        <p:nvSpPr>
          <p:cNvPr id="4" name="Slide Number Placeholder 3">
            <a:extLst>
              <a:ext uri="{FF2B5EF4-FFF2-40B4-BE49-F238E27FC236}">
                <a16:creationId xmlns:a16="http://schemas.microsoft.com/office/drawing/2014/main" id="{A632F9FB-5970-3E4A-AA6B-C011DDFC86BD}"/>
              </a:ext>
            </a:extLst>
          </p:cNvPr>
          <p:cNvSpPr>
            <a:spLocks noGrp="1"/>
          </p:cNvSpPr>
          <p:nvPr>
            <p:ph type="sldNum" sz="quarter" idx="4"/>
          </p:nvPr>
        </p:nvSpPr>
        <p:spPr/>
        <p:txBody>
          <a:bodyPr/>
          <a:lstStyle/>
          <a:p>
            <a:pPr>
              <a:defRPr/>
            </a:pPr>
            <a:fld id="{A26BEA9D-585B-4D4D-9321-5B86E97EB13F}" type="slidenum">
              <a:rPr lang="en-US" smtClean="0">
                <a:solidFill>
                  <a:prstClr val="black"/>
                </a:solidFill>
              </a:rPr>
              <a:pPr>
                <a:defRPr/>
              </a:pPr>
              <a:t>17</a:t>
            </a:fld>
            <a:endParaRPr lang="en-US" dirty="0">
              <a:solidFill>
                <a:prstClr val="black"/>
              </a:solidFill>
            </a:endParaRPr>
          </a:p>
        </p:txBody>
      </p:sp>
      <p:pic>
        <p:nvPicPr>
          <p:cNvPr id="9" name="Picture 8">
            <a:extLst>
              <a:ext uri="{FF2B5EF4-FFF2-40B4-BE49-F238E27FC236}">
                <a16:creationId xmlns:a16="http://schemas.microsoft.com/office/drawing/2014/main" id="{2EB9573F-29D6-B842-AEE3-4DB7076EE2A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92963" y="-10713"/>
            <a:ext cx="9436963" cy="5563705"/>
          </a:xfrm>
          <a:prstGeom prst="rect">
            <a:avLst/>
          </a:prstGeom>
        </p:spPr>
      </p:pic>
    </p:spTree>
    <p:extLst>
      <p:ext uri="{BB962C8B-B14F-4D97-AF65-F5344CB8AC3E}">
        <p14:creationId xmlns:p14="http://schemas.microsoft.com/office/powerpoint/2010/main" val="17765754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E6D8323-DB3E-F948-85BF-51A772E4B2D0}"/>
              </a:ext>
            </a:extLst>
          </p:cNvPr>
          <p:cNvSpPr>
            <a:spLocks noGrp="1"/>
          </p:cNvSpPr>
          <p:nvPr>
            <p:ph type="sldNum" sz="quarter" idx="4"/>
          </p:nvPr>
        </p:nvSpPr>
        <p:spPr/>
        <p:txBody>
          <a:bodyPr/>
          <a:lstStyle/>
          <a:p>
            <a:pPr>
              <a:defRPr/>
            </a:pPr>
            <a:fld id="{A26BEA9D-585B-4D4D-9321-5B86E97EB13F}" type="slidenum">
              <a:rPr lang="en-US" smtClean="0">
                <a:solidFill>
                  <a:prstClr val="black"/>
                </a:solidFill>
              </a:rPr>
              <a:pPr>
                <a:defRPr/>
              </a:pPr>
              <a:t>18</a:t>
            </a:fld>
            <a:endParaRPr lang="en-US" dirty="0">
              <a:solidFill>
                <a:prstClr val="black"/>
              </a:solidFill>
            </a:endParaRPr>
          </a:p>
        </p:txBody>
      </p:sp>
      <p:pic>
        <p:nvPicPr>
          <p:cNvPr id="5" name="Picture 4">
            <a:extLst>
              <a:ext uri="{FF2B5EF4-FFF2-40B4-BE49-F238E27FC236}">
                <a16:creationId xmlns:a16="http://schemas.microsoft.com/office/drawing/2014/main" id="{3693A7BA-BB81-ED4F-ADC8-69A272849AE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17378" y="-248575"/>
            <a:ext cx="9452035" cy="6338977"/>
          </a:xfrm>
          <a:prstGeom prst="rect">
            <a:avLst/>
          </a:prstGeom>
        </p:spPr>
      </p:pic>
    </p:spTree>
    <p:extLst>
      <p:ext uri="{BB962C8B-B14F-4D97-AF65-F5344CB8AC3E}">
        <p14:creationId xmlns:p14="http://schemas.microsoft.com/office/powerpoint/2010/main" val="26822429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36895-111E-3045-882E-9C492FDBAE52}"/>
              </a:ext>
            </a:extLst>
          </p:cNvPr>
          <p:cNvSpPr>
            <a:spLocks noGrp="1"/>
          </p:cNvSpPr>
          <p:nvPr>
            <p:ph type="title"/>
          </p:nvPr>
        </p:nvSpPr>
        <p:spPr/>
        <p:txBody>
          <a:bodyPr/>
          <a:lstStyle/>
          <a:p>
            <a:r>
              <a:rPr lang="en-US"/>
              <a:t>ADEPT Overview Video</a:t>
            </a:r>
          </a:p>
        </p:txBody>
      </p:sp>
      <p:sp>
        <p:nvSpPr>
          <p:cNvPr id="3" name="Content Placeholder 2">
            <a:extLst>
              <a:ext uri="{FF2B5EF4-FFF2-40B4-BE49-F238E27FC236}">
                <a16:creationId xmlns:a16="http://schemas.microsoft.com/office/drawing/2014/main" id="{C50D4D4C-3164-594C-9A25-72A5804CEF28}"/>
              </a:ext>
            </a:extLst>
          </p:cNvPr>
          <p:cNvSpPr>
            <a:spLocks noGrp="1"/>
          </p:cNvSpPr>
          <p:nvPr>
            <p:ph idx="1"/>
          </p:nvPr>
        </p:nvSpPr>
        <p:spPr>
          <a:xfrm>
            <a:off x="237330" y="1242235"/>
            <a:ext cx="7318094" cy="679555"/>
          </a:xfrm>
        </p:spPr>
        <p:txBody>
          <a:bodyPr/>
          <a:lstStyle/>
          <a:p>
            <a:pPr marL="0" indent="0">
              <a:buNone/>
            </a:pPr>
            <a:r>
              <a:rPr lang="en-US" sz="1600"/>
              <a:t>https://www.youtube.com/watch?v=fYVNd06A_T8&amp;feature=emb_title</a:t>
            </a:r>
          </a:p>
        </p:txBody>
      </p:sp>
      <p:sp>
        <p:nvSpPr>
          <p:cNvPr id="4" name="Slide Number Placeholder 3">
            <a:extLst>
              <a:ext uri="{FF2B5EF4-FFF2-40B4-BE49-F238E27FC236}">
                <a16:creationId xmlns:a16="http://schemas.microsoft.com/office/drawing/2014/main" id="{000CED84-3FD4-BE41-AA90-560452BBCDB2}"/>
              </a:ext>
            </a:extLst>
          </p:cNvPr>
          <p:cNvSpPr>
            <a:spLocks noGrp="1"/>
          </p:cNvSpPr>
          <p:nvPr>
            <p:ph type="sldNum" sz="quarter" idx="4"/>
          </p:nvPr>
        </p:nvSpPr>
        <p:spPr/>
        <p:txBody>
          <a:bodyPr/>
          <a:lstStyle/>
          <a:p>
            <a:pPr>
              <a:defRPr/>
            </a:pPr>
            <a:fld id="{A26BEA9D-585B-4D4D-9321-5B86E97EB13F}" type="slidenum">
              <a:rPr lang="en-US" smtClean="0">
                <a:solidFill>
                  <a:prstClr val="black"/>
                </a:solidFill>
              </a:rPr>
              <a:pPr>
                <a:defRPr/>
              </a:pPr>
              <a:t>19</a:t>
            </a:fld>
            <a:endParaRPr lang="en-US" dirty="0">
              <a:solidFill>
                <a:prstClr val="black"/>
              </a:solidFill>
            </a:endParaRPr>
          </a:p>
        </p:txBody>
      </p:sp>
    </p:spTree>
    <p:extLst>
      <p:ext uri="{BB962C8B-B14F-4D97-AF65-F5344CB8AC3E}">
        <p14:creationId xmlns:p14="http://schemas.microsoft.com/office/powerpoint/2010/main" val="15720478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f3ec2f79-f415-450d-a94e-47d8ad81a929">ADY5CRWUJY4X-111359490-11</_dlc_DocId>
    <_dlc_DocIdUrl xmlns="f3ec2f79-f415-450d-a94e-47d8ad81a929">
      <Url>https://sharepoint.msfc.nasa.gov/sites/fppo/FP30/AES/HEMC/EDLA17/_layouts/15/DocIdRedir.aspx?ID=ADY5CRWUJY4X-111359490-11</Url>
      <Description>ADY5CRWUJY4X-111359490-11</Description>
    </_dlc_DocIdUrl>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1FB6172E26FA2B4896001F8C90E0F7EE" ma:contentTypeVersion="0" ma:contentTypeDescription="Create a new document." ma:contentTypeScope="" ma:versionID="db14f9a2386136d0de22a659a0fc4363">
  <xsd:schema xmlns:xsd="http://www.w3.org/2001/XMLSchema" xmlns:xs="http://www.w3.org/2001/XMLSchema" xmlns:p="http://schemas.microsoft.com/office/2006/metadata/properties" xmlns:ns2="f3ec2f79-f415-450d-a94e-47d8ad81a929" targetNamespace="http://schemas.microsoft.com/office/2006/metadata/properties" ma:root="true" ma:fieldsID="ae6465398b5cc908f4fb494968910495" ns2:_="">
    <xsd:import namespace="f3ec2f79-f415-450d-a94e-47d8ad81a929"/>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3ec2f79-f415-450d-a94e-47d8ad81a929"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F46B8BF-AB1E-456A-B97B-3BAF041B5AC6}">
  <ds:schemaRefs>
    <ds:schemaRef ds:uri="http://schemas.microsoft.com/sharepoint/v3/contenttype/forms"/>
  </ds:schemaRefs>
</ds:datastoreItem>
</file>

<file path=customXml/itemProps2.xml><?xml version="1.0" encoding="utf-8"?>
<ds:datastoreItem xmlns:ds="http://schemas.openxmlformats.org/officeDocument/2006/customXml" ds:itemID="{F9808070-9CF9-4727-8CDE-157A241AF506}">
  <ds:schemaRefs>
    <ds:schemaRef ds:uri="http://schemas.microsoft.com/office/2006/metadata/properties"/>
    <ds:schemaRef ds:uri="http://schemas.microsoft.com/office/2006/documentManagement/types"/>
    <ds:schemaRef ds:uri="http://purl.org/dc/elements/1.1/"/>
    <ds:schemaRef ds:uri="http://purl.org/dc/dcmitype/"/>
    <ds:schemaRef ds:uri="http://purl.org/dc/terms/"/>
    <ds:schemaRef ds:uri="http://schemas.openxmlformats.org/package/2006/metadata/core-properties"/>
    <ds:schemaRef ds:uri="http://www.w3.org/XML/1998/namespace"/>
    <ds:schemaRef ds:uri="http://schemas.microsoft.com/office/infopath/2007/PartnerControls"/>
    <ds:schemaRef ds:uri="f3ec2f79-f415-450d-a94e-47d8ad81a929"/>
  </ds:schemaRefs>
</ds:datastoreItem>
</file>

<file path=customXml/itemProps3.xml><?xml version="1.0" encoding="utf-8"?>
<ds:datastoreItem xmlns:ds="http://schemas.openxmlformats.org/officeDocument/2006/customXml" ds:itemID="{28685942-427E-4C1D-A6AF-68ADC765668E}">
  <ds:schemaRefs>
    <ds:schemaRef ds:uri="http://schemas.microsoft.com/sharepoint/events"/>
  </ds:schemaRefs>
</ds:datastoreItem>
</file>

<file path=customXml/itemProps4.xml><?xml version="1.0" encoding="utf-8"?>
<ds:datastoreItem xmlns:ds="http://schemas.openxmlformats.org/officeDocument/2006/customXml" ds:itemID="{85D9233D-0C1C-4281-ACB2-1FBF91C71AB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3ec2f79-f415-450d-a94e-47d8ad81a92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37731</TotalTime>
  <Words>3077</Words>
  <Application>Microsoft Macintosh PowerPoint</Application>
  <PresentationFormat>On-screen Show (16:10)</PresentationFormat>
  <Paragraphs>153</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AGU Poster Layout</vt:lpstr>
      <vt:lpstr>Background and Description</vt:lpstr>
      <vt:lpstr>PowerPoint Presentation</vt:lpstr>
      <vt:lpstr>Development and Maturation Testing</vt:lpstr>
      <vt:lpstr>Development and Maturation Testing cont.</vt:lpstr>
      <vt:lpstr>Development and Maturation Testing cont.</vt:lpstr>
      <vt:lpstr>Development and Maturation Testing cont.</vt:lpstr>
      <vt:lpstr>ADEPT SR-1 Sub-orbital Flight Test</vt:lpstr>
      <vt:lpstr>ADEPT SR-1 Sub-orbital Flight Test cont.</vt:lpstr>
      <vt:lpstr>ADEPT SR-1 Sub-orbital Flight Test cont.</vt:lpstr>
      <vt:lpstr>PowerPoint Presentation</vt:lpstr>
      <vt:lpstr>ADEPT SR-1 Sub-orbital Flight Test cont.</vt:lpstr>
      <vt:lpstr>Mission Benefits</vt:lpstr>
      <vt:lpstr>Mission Benefits cont.</vt:lpstr>
      <vt:lpstr>Enabling Small-Sat Drag Modulated Aerocapture (DMA) with ADEPT</vt:lpstr>
      <vt:lpstr>PowerPoint Presentation</vt:lpstr>
      <vt:lpstr>PowerPoint Presentation</vt:lpstr>
      <vt:lpstr>PowerPoint Presentation</vt:lpstr>
      <vt:lpstr>ADEPT Overview Video</vt:lpstr>
    </vt:vector>
  </TitlesOfParts>
  <Company>NASA LaRC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Alicia Cianciolo</dc:creator>
  <cp:lastModifiedBy>Wercinski, Paul F. (ARC-TSS)</cp:lastModifiedBy>
  <cp:revision>628</cp:revision>
  <dcterms:created xsi:type="dcterms:W3CDTF">2015-10-31T03:28:11Z</dcterms:created>
  <dcterms:modified xsi:type="dcterms:W3CDTF">2020-11-24T21:47:56Z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0x0101001FB6172E26FA2B4896001F8C90E0F7EE</vt:lpwstr>
  </property>
  <property fmtid="{D5CDD505-2E9C-101B-9397-08002B2CF9AE}" pid="3" name="_dlc_DocIdItemGuid">
    <vt:lpwstr>7c365ce2-bea1-47ff-8b03-9487437ba820</vt:lpwstr>
  </property>
</Properties>
</file>