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7" r:id="rId2"/>
    <p:sldId id="258" r:id="rId3"/>
    <p:sldId id="276" r:id="rId4"/>
    <p:sldId id="279" r:id="rId5"/>
    <p:sldId id="288" r:id="rId6"/>
    <p:sldId id="280" r:id="rId7"/>
    <p:sldId id="286" r:id="rId8"/>
    <p:sldId id="283" r:id="rId9"/>
    <p:sldId id="282" r:id="rId10"/>
    <p:sldId id="28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27FC92C-F37A-1A4A-A949-882D123698A8}">
          <p14:sldIdLst>
            <p14:sldId id="277"/>
            <p14:sldId id="258"/>
            <p14:sldId id="276"/>
            <p14:sldId id="279"/>
            <p14:sldId id="288"/>
            <p14:sldId id="280"/>
            <p14:sldId id="286"/>
            <p14:sldId id="283"/>
            <p14:sldId id="282"/>
            <p14:sldId id="284"/>
          </p14:sldIdLst>
        </p14:section>
        <p14:section name="Supplemental" id="{65792B4F-EA74-5B44-97B3-13F57FC85563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15"/>
    <p:restoredTop sz="89600"/>
  </p:normalViewPr>
  <p:slideViewPr>
    <p:cSldViewPr snapToGrid="0" snapToObjects="1">
      <p:cViewPr varScale="1">
        <p:scale>
          <a:sx n="71" d="100"/>
          <a:sy n="71" d="100"/>
        </p:scale>
        <p:origin x="5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0" d="100"/>
          <a:sy n="130" d="100"/>
        </p:scale>
        <p:origin x="703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DBE87B-38EC-5F42-B4DC-C4A057027F4C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BEC583-F4B1-834B-9486-C22126F4F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03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BEC583-F4B1-834B-9486-C22126F4F18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05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403973"/>
            <a:ext cx="10515600" cy="469741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705006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pPr/>
              <a:t>11/19/20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135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435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Subtitle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18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Text and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461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23151" y="733777"/>
            <a:ext cx="3932237" cy="1133856"/>
          </a:xfrm>
        </p:spPr>
        <p:txBody>
          <a:bodyPr anchor="t" anchorCtr="0">
            <a:normAutofit/>
          </a:bodyPr>
          <a:lstStyle>
            <a:lvl1pPr algn="l">
              <a:defRPr sz="200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675919" y="733778"/>
            <a:ext cx="6172200" cy="51352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Image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23151" y="1960474"/>
            <a:ext cx="3932237" cy="390851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740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A0F2B-E692-5549-89C0-DEF97C653501}" type="datetimeFigureOut">
              <a:rPr lang="en-US" smtClean="0"/>
              <a:t>11/19/20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8D1E3-1DAE-664E-B350-75CA63E753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084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49786"/>
            <a:ext cx="10515600" cy="820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06555"/>
            <a:ext cx="10515600" cy="46021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6388947"/>
            <a:ext cx="12192000" cy="469076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extBox 8"/>
          <p:cNvSpPr txBox="1"/>
          <p:nvPr userDrawn="1"/>
        </p:nvSpPr>
        <p:spPr>
          <a:xfrm>
            <a:off x="1353099" y="6464945"/>
            <a:ext cx="2581079" cy="2354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90000"/>
              </a:lnSpc>
            </a:pP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Global Modeling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and</a:t>
            </a:r>
            <a:r>
              <a:rPr lang="en-US" sz="900" b="1" i="0" baseline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 </a:t>
            </a:r>
            <a:r>
              <a:rPr lang="en-US" sz="900" b="1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Assimilation Office</a:t>
            </a:r>
          </a:p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>
                <a:solidFill>
                  <a:schemeClr val="tx1">
                    <a:lumMod val="95000"/>
                  </a:schemeClr>
                </a:solidFill>
                <a:ea typeface="Arial Regular" charset="0"/>
              </a:rPr>
              <a:t>gmao.gsfc.nasa.gov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206226" y="6449580"/>
            <a:ext cx="1052957" cy="311817"/>
          </a:xfrm>
          <a:prstGeom prst="rect">
            <a:avLst/>
          </a:prstGeom>
          <a:noFill/>
          <a:ln w="6350">
            <a:solidFill>
              <a:schemeClr val="tx1">
                <a:lumMod val="95000"/>
              </a:schemeClr>
            </a:solidFill>
          </a:ln>
        </p:spPr>
        <p:txBody>
          <a:bodyPr wrap="square" lIns="0" tIns="0" rIns="0" bIns="0" rtlCol="0" anchor="ctr" anchorCtr="0">
            <a:spAutoFit/>
          </a:bodyPr>
          <a:lstStyle/>
          <a:p>
            <a:pPr algn="ctr">
              <a:lnSpc>
                <a:spcPct val="95000"/>
              </a:lnSpc>
            </a:pPr>
            <a:r>
              <a:rPr lang="en-US" sz="2133" b="1" i="0" dirty="0">
                <a:solidFill>
                  <a:schemeClr val="tx1">
                    <a:lumMod val="95000"/>
                  </a:schemeClr>
                </a:solidFill>
                <a:latin typeface="Arial" charset="0"/>
                <a:ea typeface="Arial" charset="0"/>
                <a:cs typeface="Arial" charset="0"/>
              </a:rPr>
              <a:t>GMAO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50700" y="6440922"/>
            <a:ext cx="5312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8D1E3-1DAE-664E-B350-75CA63E753F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14695" y="6449580"/>
            <a:ext cx="14828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0A0F2B-E692-5549-89C0-DEF97C653501}" type="datetimeFigureOut">
              <a:rPr lang="en-US" smtClean="0"/>
              <a:pPr/>
              <a:t>11/19/20</a:t>
            </a:fld>
            <a:endParaRPr lang="en-US" dirty="0"/>
          </a:p>
        </p:txBody>
      </p:sp>
      <p:sp>
        <p:nvSpPr>
          <p:cNvPr id="11" name="Rectangle 10"/>
          <p:cNvSpPr>
            <a:spLocks noChangeArrowheads="1"/>
          </p:cNvSpPr>
          <p:nvPr userDrawn="1"/>
        </p:nvSpPr>
        <p:spPr bwMode="auto">
          <a:xfrm>
            <a:off x="143107" y="127916"/>
            <a:ext cx="3571124" cy="308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135844" tIns="67921" rIns="135844" bIns="67921"/>
          <a:lstStyle>
            <a:lvl1pPr defTabSz="1019175">
              <a:defRPr sz="4000">
                <a:solidFill>
                  <a:srgbClr val="939BA8"/>
                </a:solidFill>
                <a:latin typeface="Arial" charset="0"/>
              </a:defRPr>
            </a:lvl1pPr>
            <a:lvl2pPr defTabSz="1019175">
              <a:defRPr sz="4000">
                <a:solidFill>
                  <a:srgbClr val="939BA8"/>
                </a:solidFill>
                <a:latin typeface="Arial" charset="0"/>
              </a:defRPr>
            </a:lvl2pPr>
            <a:lvl3pPr defTabSz="1019175">
              <a:defRPr sz="4000">
                <a:solidFill>
                  <a:srgbClr val="939BA8"/>
                </a:solidFill>
                <a:latin typeface="Arial" charset="0"/>
              </a:defRPr>
            </a:lvl3pPr>
            <a:lvl4pPr defTabSz="1019175">
              <a:defRPr sz="4000">
                <a:solidFill>
                  <a:srgbClr val="939BA8"/>
                </a:solidFill>
                <a:latin typeface="Arial" charset="0"/>
              </a:defRPr>
            </a:lvl4pPr>
            <a:lvl5pPr defTabSz="1019175">
              <a:defRPr sz="4000">
                <a:solidFill>
                  <a:srgbClr val="939BA8"/>
                </a:solidFill>
                <a:latin typeface="Arial" charset="0"/>
              </a:defRPr>
            </a:lvl5pPr>
            <a:lvl6pPr marL="4572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6pPr>
            <a:lvl7pPr marL="9144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7pPr>
            <a:lvl8pPr marL="13716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8pPr>
            <a:lvl9pPr marL="1828800" defTabSz="1019175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939BA8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933" b="0" i="0" dirty="0">
                <a:solidFill>
                  <a:schemeClr val="bg2">
                    <a:lumMod val="50000"/>
                  </a:schemeClr>
                </a:solidFill>
                <a:ea typeface="Arial Regular" charset="0"/>
              </a:rPr>
              <a:t>National Aeronautics and Space Administration</a:t>
            </a:r>
          </a:p>
        </p:txBody>
      </p:sp>
      <p:pic>
        <p:nvPicPr>
          <p:cNvPr id="12" name="Picture 25" descr="NASA insigniaCMYK"/>
          <p:cNvPicPr preferRelativeResize="0"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58222" y="127916"/>
            <a:ext cx="575446" cy="481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515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8" r:id="rId2"/>
    <p:sldLayoutId id="2147483655" r:id="rId3"/>
    <p:sldLayoutId id="2147483649" r:id="rId4"/>
    <p:sldLayoutId id="2147483650" r:id="rId5"/>
    <p:sldLayoutId id="2147483657" r:id="rId6"/>
    <p:sldLayoutId id="2147483652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1pPr>
      <a:lvl2pPr marL="27432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8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2pPr>
      <a:lvl3pPr marL="65151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6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3pPr>
      <a:lvl4pPr marL="1291590" indent="-19431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4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4pPr>
      <a:lvl5pPr marL="1634490" indent="-171450" algn="ctr" defTabSz="914400" rtl="0" eaLnBrk="1" latinLnBrk="0" hangingPunct="1">
        <a:lnSpc>
          <a:spcPct val="90000"/>
        </a:lnSpc>
        <a:spcBef>
          <a:spcPts val="500"/>
        </a:spcBef>
        <a:buFont typeface="Arial" charset="0"/>
        <a:buChar char="•"/>
        <a:defRPr sz="1200" kern="1200">
          <a:solidFill>
            <a:schemeClr val="bg2">
              <a:lumMod val="1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12F4A-C730-B541-8CA0-E2CE548160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/>
              <a:t>Configurable Model I/O </a:t>
            </a:r>
            <a:br>
              <a:rPr lang="en-US" b="0" dirty="0"/>
            </a:br>
            <a:r>
              <a:rPr lang="en-US" b="0" dirty="0"/>
              <a:t>through </a:t>
            </a:r>
            <a:br>
              <a:rPr lang="en-US" b="0" dirty="0"/>
            </a:br>
            <a:r>
              <a:rPr lang="en-US" b="0" dirty="0" err="1"/>
              <a:t>ExtData</a:t>
            </a:r>
            <a:r>
              <a:rPr lang="en-US" b="0" dirty="0"/>
              <a:t> and History Gridded Components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B97894-039B-734F-9EA5-780EA5B667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Tom Clune</a:t>
            </a:r>
            <a:r>
              <a:rPr lang="en-US"/>
              <a:t>, 610.1</a:t>
            </a:r>
            <a:endParaRPr lang="en-US" dirty="0"/>
          </a:p>
          <a:p>
            <a:r>
              <a:rPr lang="en-US" sz="1800" dirty="0"/>
              <a:t>Ben Auer, 610.1/SSAI</a:t>
            </a:r>
          </a:p>
          <a:p>
            <a:r>
              <a:rPr lang="en-US" sz="1800" dirty="0"/>
              <a:t>Atanas </a:t>
            </a:r>
            <a:r>
              <a:rPr lang="en-US" sz="1800" dirty="0" err="1"/>
              <a:t>Trayanov</a:t>
            </a:r>
            <a:r>
              <a:rPr lang="en-US" sz="1800" dirty="0"/>
              <a:t>, 610.1/SSAI</a:t>
            </a:r>
          </a:p>
          <a:p>
            <a:r>
              <a:rPr lang="en-US" sz="1800" dirty="0" err="1"/>
              <a:t>Weiyuan</a:t>
            </a:r>
            <a:r>
              <a:rPr lang="en-US" sz="1800" dirty="0"/>
              <a:t> Jiang, 610.1/SSAI</a:t>
            </a:r>
          </a:p>
          <a:p>
            <a:r>
              <a:rPr lang="en-US" sz="1800" dirty="0"/>
              <a:t>William Jamieson, 610.1/SSAI</a:t>
            </a:r>
          </a:p>
        </p:txBody>
      </p:sp>
    </p:spTree>
    <p:extLst>
      <p:ext uri="{BB962C8B-B14F-4D97-AF65-F5344CB8AC3E}">
        <p14:creationId xmlns:p14="http://schemas.microsoft.com/office/powerpoint/2010/main" val="3708470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3DF15516-8177-B643-8188-7915F07EC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585" y="2323277"/>
            <a:ext cx="5315415" cy="24749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6948CF1-93ED-8346-AED5-2815271EB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MAPL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B8C236-19D5-F64C-B80A-DD38FB73B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1800" dirty="0"/>
              <a:t>MAPL: a </a:t>
            </a:r>
            <a:r>
              <a:rPr lang="en-US" sz="1800" i="1" dirty="0"/>
              <a:t>usability</a:t>
            </a:r>
            <a:r>
              <a:rPr lang="en-US" sz="1800" dirty="0"/>
              <a:t> </a:t>
            </a:r>
            <a:r>
              <a:rPr lang="en-US" sz="1800" i="1" dirty="0"/>
              <a:t>layer</a:t>
            </a:r>
            <a:r>
              <a:rPr lang="en-US" sz="1800" dirty="0"/>
              <a:t> on top of ESMF to simplify the creation and use of ESMF gridded components in a hierarchical architecture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sz="1600" dirty="0"/>
              <a:t>Easy specification of import, export, and internal states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sz="1600" dirty="0"/>
              <a:t>Easy addition of child components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sz="1600" dirty="0"/>
              <a:t>Default implementation for checkpoint/restart.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sz="1600" dirty="0"/>
              <a:t>Framework standard gridded components: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sz="1400" b="1" dirty="0"/>
              <a:t>History – run time configurable output 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sz="1400" b="1" dirty="0" err="1"/>
              <a:t>ExtData</a:t>
            </a:r>
            <a:r>
              <a:rPr lang="en-US" sz="1400" b="1" dirty="0"/>
              <a:t> - configurable input – imports of last resort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sz="1400" dirty="0"/>
              <a:t>Cap – drives hierarchy; manages </a:t>
            </a:r>
            <a:r>
              <a:rPr lang="en-US" sz="1400" dirty="0" err="1"/>
              <a:t>History+ExtData</a:t>
            </a:r>
            <a:endParaRPr lang="en-US" sz="1400" dirty="0"/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sz="1600" dirty="0"/>
              <a:t>Wrap user-specified ESMF entry points to 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sz="1400" dirty="0"/>
              <a:t>Manage instantiation of  fields, esp. field connections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sz="1400" dirty="0"/>
              <a:t>Profile (time and memory)</a:t>
            </a:r>
          </a:p>
          <a:p>
            <a:pPr marL="994410" lvl="2" indent="-342900" algn="l">
              <a:buFont typeface="Wingdings" pitchFamily="2" charset="2"/>
              <a:buChar char="Ø"/>
            </a:pPr>
            <a:r>
              <a:rPr lang="en-US" sz="1400" dirty="0"/>
              <a:t>Insert couplers (when needed)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sz="1600" dirty="0"/>
              <a:t>Enforce conventions</a:t>
            </a:r>
          </a:p>
          <a:p>
            <a:pPr algn="l"/>
            <a:endParaRPr lang="en-US" sz="1800" dirty="0"/>
          </a:p>
          <a:p>
            <a:pPr algn="l"/>
            <a:r>
              <a:rPr lang="en-US" i="1" u="sng" dirty="0"/>
              <a:t>Similar motivations have led to NUOPC but unfortunately the details diverged.</a:t>
            </a:r>
          </a:p>
        </p:txBody>
      </p:sp>
    </p:spTree>
    <p:extLst>
      <p:ext uri="{BB962C8B-B14F-4D97-AF65-F5344CB8AC3E}">
        <p14:creationId xmlns:p14="http://schemas.microsoft.com/office/powerpoint/2010/main" val="2650700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8315E0C-C327-0041-87CE-8E718B87D8C1}"/>
              </a:ext>
            </a:extLst>
          </p:cNvPr>
          <p:cNvSpPr/>
          <p:nvPr/>
        </p:nvSpPr>
        <p:spPr>
          <a:xfrm>
            <a:off x="755009" y="1503028"/>
            <a:ext cx="4085440" cy="46894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200" dirty="0">
                <a:solidFill>
                  <a:schemeClr val="tx2"/>
                </a:solidFill>
              </a:rPr>
              <a:t>NUOPC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7051B241-6A30-2F4B-91E5-400C75B32614}"/>
              </a:ext>
            </a:extLst>
          </p:cNvPr>
          <p:cNvSpPr/>
          <p:nvPr/>
        </p:nvSpPr>
        <p:spPr>
          <a:xfrm>
            <a:off x="5914239" y="1484851"/>
            <a:ext cx="5863904" cy="468944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3200" dirty="0">
                <a:solidFill>
                  <a:schemeClr val="tx2"/>
                </a:solidFill>
              </a:rPr>
              <a:t>MAPL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B0B163-B989-8041-A990-E68B49983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NUOPC vs MAPL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6C12EF2-B453-D149-8C0F-BE93EF62F37F}"/>
              </a:ext>
            </a:extLst>
          </p:cNvPr>
          <p:cNvGrpSpPr/>
          <p:nvPr/>
        </p:nvGrpSpPr>
        <p:grpSpPr>
          <a:xfrm>
            <a:off x="6132957" y="2088858"/>
            <a:ext cx="5355296" cy="3689234"/>
            <a:chOff x="5797398" y="1518407"/>
            <a:chExt cx="5355296" cy="3689234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01258804-AE27-A149-880A-94D6291BCC46}"/>
                </a:ext>
              </a:extLst>
            </p:cNvPr>
            <p:cNvSpPr/>
            <p:nvPr/>
          </p:nvSpPr>
          <p:spPr>
            <a:xfrm>
              <a:off x="7871263" y="1518407"/>
              <a:ext cx="1184366" cy="680425"/>
            </a:xfrm>
            <a:prstGeom prst="roundRect">
              <a:avLst/>
            </a:prstGeom>
            <a:solidFill>
              <a:srgbClr val="7030A0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MAPL Cap</a:t>
              </a: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3510F36-4721-324E-9C75-3A9EE1D21481}"/>
                </a:ext>
              </a:extLst>
            </p:cNvPr>
            <p:cNvGrpSpPr/>
            <p:nvPr/>
          </p:nvGrpSpPr>
          <p:grpSpPr>
            <a:xfrm>
              <a:off x="5797398" y="2598273"/>
              <a:ext cx="5355296" cy="795131"/>
              <a:chOff x="3351575" y="4277961"/>
              <a:chExt cx="5355296" cy="795131"/>
            </a:xfrm>
          </p:grpSpPr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C4A63509-673F-EB4B-9F2F-44BDEA667DBF}"/>
                  </a:ext>
                </a:extLst>
              </p:cNvPr>
              <p:cNvSpPr/>
              <p:nvPr/>
            </p:nvSpPr>
            <p:spPr>
              <a:xfrm>
                <a:off x="7243831" y="4277961"/>
                <a:ext cx="1463040" cy="795131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History</a:t>
                </a:r>
              </a:p>
            </p:txBody>
          </p:sp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43BC0E20-2291-9740-9272-EF6F1AE7BC55}"/>
                  </a:ext>
                </a:extLst>
              </p:cNvPr>
              <p:cNvSpPr/>
              <p:nvPr/>
            </p:nvSpPr>
            <p:spPr>
              <a:xfrm>
                <a:off x="3351575" y="4277961"/>
                <a:ext cx="1463040" cy="795131"/>
              </a:xfrm>
              <a:prstGeom prst="roundRect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/>
                  <a:t>ExtData</a:t>
                </a:r>
                <a:endParaRPr lang="en-US" dirty="0"/>
              </a:p>
            </p:txBody>
          </p:sp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9A9D09AD-9BFE-0A4D-AEEA-DDFA60BE8633}"/>
                  </a:ext>
                </a:extLst>
              </p:cNvPr>
              <p:cNvSpPr/>
              <p:nvPr/>
            </p:nvSpPr>
            <p:spPr>
              <a:xfrm>
                <a:off x="4995211" y="4277961"/>
                <a:ext cx="2045283" cy="795131"/>
              </a:xfrm>
              <a:prstGeom prst="roundRect">
                <a:avLst/>
              </a:prstGeom>
              <a:solidFill>
                <a:srgbClr val="00B050"/>
              </a:solidFill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GCM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0C42228-7C20-6C4B-8B42-0C7C7FD922BE}"/>
                </a:ext>
              </a:extLst>
            </p:cNvPr>
            <p:cNvGrpSpPr/>
            <p:nvPr/>
          </p:nvGrpSpPr>
          <p:grpSpPr>
            <a:xfrm>
              <a:off x="6793870" y="3862510"/>
              <a:ext cx="3286852" cy="601443"/>
              <a:chOff x="4348046" y="5542198"/>
              <a:chExt cx="3286852" cy="601443"/>
            </a:xfrm>
            <a:solidFill>
              <a:srgbClr val="00B0F0"/>
            </a:solidFill>
          </p:grpSpPr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3581CD5F-4061-2F4A-914C-51CFB12A3D1F}"/>
                  </a:ext>
                </a:extLst>
              </p:cNvPr>
              <p:cNvSpPr/>
              <p:nvPr/>
            </p:nvSpPr>
            <p:spPr>
              <a:xfrm>
                <a:off x="4348046" y="5542198"/>
                <a:ext cx="1525583" cy="601443"/>
              </a:xfrm>
              <a:prstGeom prst="roundRect">
                <a:avLst/>
              </a:prstGeom>
              <a:solidFill>
                <a:srgbClr val="00B050"/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AGCM</a:t>
                </a:r>
              </a:p>
            </p:txBody>
          </p:sp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208C2D27-774E-DD41-9983-F1CCD0537ACE}"/>
                  </a:ext>
                </a:extLst>
              </p:cNvPr>
              <p:cNvSpPr/>
              <p:nvPr/>
            </p:nvSpPr>
            <p:spPr>
              <a:xfrm>
                <a:off x="6109315" y="5542198"/>
                <a:ext cx="1525583" cy="601443"/>
              </a:xfrm>
              <a:prstGeom prst="roundRect">
                <a:avLst/>
              </a:prstGeom>
              <a:solidFill>
                <a:srgbClr val="00B050"/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bg1"/>
                    </a:solidFill>
                  </a:rPr>
                  <a:t>OGCM</a:t>
                </a:r>
              </a:p>
            </p:txBody>
          </p:sp>
        </p:grpSp>
        <p:cxnSp>
          <p:nvCxnSpPr>
            <p:cNvPr id="12" name="Elbow Connector 11">
              <a:extLst>
                <a:ext uri="{FF2B5EF4-FFF2-40B4-BE49-F238E27FC236}">
                  <a16:creationId xmlns:a16="http://schemas.microsoft.com/office/drawing/2014/main" id="{15818577-7571-8E47-AF86-1E8394C31D12}"/>
                </a:ext>
              </a:extLst>
            </p:cNvPr>
            <p:cNvCxnSpPr>
              <a:cxnSpLocks/>
              <a:stCxn id="7" idx="2"/>
              <a:endCxn id="9" idx="0"/>
            </p:cNvCxnSpPr>
            <p:nvPr/>
          </p:nvCxnSpPr>
          <p:spPr>
            <a:xfrm rot="5400000">
              <a:off x="7775616" y="3174450"/>
              <a:ext cx="469106" cy="907014"/>
            </a:xfrm>
            <a:prstGeom prst="bentConnector3">
              <a:avLst/>
            </a:prstGeom>
            <a:ln w="222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lbow Connector 12">
              <a:extLst>
                <a:ext uri="{FF2B5EF4-FFF2-40B4-BE49-F238E27FC236}">
                  <a16:creationId xmlns:a16="http://schemas.microsoft.com/office/drawing/2014/main" id="{873D25E9-0E62-AD4C-94A6-AAC13FA319BB}"/>
                </a:ext>
              </a:extLst>
            </p:cNvPr>
            <p:cNvCxnSpPr>
              <a:cxnSpLocks/>
              <a:stCxn id="7" idx="2"/>
              <a:endCxn id="11" idx="0"/>
            </p:cNvCxnSpPr>
            <p:nvPr/>
          </p:nvCxnSpPr>
          <p:spPr>
            <a:xfrm rot="16200000" flipH="1">
              <a:off x="8656250" y="3200829"/>
              <a:ext cx="469106" cy="854255"/>
            </a:xfrm>
            <a:prstGeom prst="bentConnector3">
              <a:avLst>
                <a:gd name="adj1" fmla="val 50000"/>
              </a:avLst>
            </a:prstGeom>
            <a:ln w="222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Elbow Connector 14">
              <a:extLst>
                <a:ext uri="{FF2B5EF4-FFF2-40B4-BE49-F238E27FC236}">
                  <a16:creationId xmlns:a16="http://schemas.microsoft.com/office/drawing/2014/main" id="{61BBCF64-A5AE-A64F-AC51-80941F4DFBE6}"/>
                </a:ext>
              </a:extLst>
            </p:cNvPr>
            <p:cNvCxnSpPr>
              <a:cxnSpLocks/>
              <a:stCxn id="3" idx="2"/>
              <a:endCxn id="6" idx="0"/>
            </p:cNvCxnSpPr>
            <p:nvPr/>
          </p:nvCxnSpPr>
          <p:spPr>
            <a:xfrm rot="5400000">
              <a:off x="7296462" y="1431288"/>
              <a:ext cx="399441" cy="1934528"/>
            </a:xfrm>
            <a:prstGeom prst="bentConnector3">
              <a:avLst>
                <a:gd name="adj1" fmla="val 50000"/>
              </a:avLst>
            </a:prstGeom>
            <a:ln w="222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96ED84DA-65DB-5D4C-B0EA-0AAB28DCBB63}"/>
                </a:ext>
              </a:extLst>
            </p:cNvPr>
            <p:cNvCxnSpPr>
              <a:cxnSpLocks/>
              <a:stCxn id="3" idx="2"/>
              <a:endCxn id="5" idx="0"/>
            </p:cNvCxnSpPr>
            <p:nvPr/>
          </p:nvCxnSpPr>
          <p:spPr>
            <a:xfrm rot="16200000" flipH="1">
              <a:off x="9242590" y="1419688"/>
              <a:ext cx="399441" cy="1957728"/>
            </a:xfrm>
            <a:prstGeom prst="bentConnector3">
              <a:avLst>
                <a:gd name="adj1" fmla="val 50000"/>
              </a:avLst>
            </a:prstGeom>
            <a:ln w="222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Elbow Connector 16">
              <a:extLst>
                <a:ext uri="{FF2B5EF4-FFF2-40B4-BE49-F238E27FC236}">
                  <a16:creationId xmlns:a16="http://schemas.microsoft.com/office/drawing/2014/main" id="{DF3D5F31-FE44-C34B-BF75-64E76B2BF225}"/>
                </a:ext>
              </a:extLst>
            </p:cNvPr>
            <p:cNvCxnSpPr>
              <a:cxnSpLocks/>
              <a:stCxn id="3" idx="2"/>
              <a:endCxn id="7" idx="0"/>
            </p:cNvCxnSpPr>
            <p:nvPr/>
          </p:nvCxnSpPr>
          <p:spPr>
            <a:xfrm rot="16200000" flipH="1">
              <a:off x="8263841" y="2398437"/>
              <a:ext cx="399441" cy="230"/>
            </a:xfrm>
            <a:prstGeom prst="bentConnector3">
              <a:avLst>
                <a:gd name="adj1" fmla="val 50000"/>
              </a:avLst>
            </a:prstGeom>
            <a:ln w="2222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6337DC54-1348-4641-9955-05E699D79226}"/>
                </a:ext>
              </a:extLst>
            </p:cNvPr>
            <p:cNvSpPr/>
            <p:nvPr/>
          </p:nvSpPr>
          <p:spPr>
            <a:xfrm>
              <a:off x="6286303" y="4690629"/>
              <a:ext cx="4423954" cy="517012"/>
            </a:xfrm>
            <a:prstGeom prst="roundRect">
              <a:avLst/>
            </a:prstGeom>
            <a:solidFill>
              <a:srgbClr val="7030A0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MAPL Generic Services</a:t>
              </a:r>
            </a:p>
          </p:txBody>
        </p:sp>
      </p:grp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321D95F-4DAF-7C4F-86FA-6F44CCF54B92}"/>
              </a:ext>
            </a:extLst>
          </p:cNvPr>
          <p:cNvSpPr/>
          <p:nvPr/>
        </p:nvSpPr>
        <p:spPr>
          <a:xfrm>
            <a:off x="3427719" y="3002129"/>
            <a:ext cx="1135893" cy="185396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OGCM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4439D4F-EE3A-6E46-AC2B-8432A138FE0D}"/>
              </a:ext>
            </a:extLst>
          </p:cNvPr>
          <p:cNvSpPr/>
          <p:nvPr/>
        </p:nvSpPr>
        <p:spPr>
          <a:xfrm rot="16200000">
            <a:off x="1622279" y="3790694"/>
            <a:ext cx="2390863" cy="276836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Mediator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522F41F-DD09-F440-A9DF-E14676A0317E}"/>
              </a:ext>
            </a:extLst>
          </p:cNvPr>
          <p:cNvSpPr/>
          <p:nvPr/>
        </p:nvSpPr>
        <p:spPr>
          <a:xfrm>
            <a:off x="1071810" y="3002129"/>
            <a:ext cx="1135893" cy="185396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AGCM</a:t>
            </a:r>
          </a:p>
        </p:txBody>
      </p:sp>
      <p:sp>
        <p:nvSpPr>
          <p:cNvPr id="38" name="Right Arrow 37">
            <a:extLst>
              <a:ext uri="{FF2B5EF4-FFF2-40B4-BE49-F238E27FC236}">
                <a16:creationId xmlns:a16="http://schemas.microsoft.com/office/drawing/2014/main" id="{B0379D18-BF03-D443-B34D-BD830B8D4888}"/>
              </a:ext>
            </a:extLst>
          </p:cNvPr>
          <p:cNvSpPr/>
          <p:nvPr/>
        </p:nvSpPr>
        <p:spPr>
          <a:xfrm>
            <a:off x="2265027" y="3733101"/>
            <a:ext cx="369116" cy="2097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ight Arrow 38">
            <a:extLst>
              <a:ext uri="{FF2B5EF4-FFF2-40B4-BE49-F238E27FC236}">
                <a16:creationId xmlns:a16="http://schemas.microsoft.com/office/drawing/2014/main" id="{0E0E7477-E68A-4E43-88B7-03ADDF402B51}"/>
              </a:ext>
            </a:extLst>
          </p:cNvPr>
          <p:cNvSpPr/>
          <p:nvPr/>
        </p:nvSpPr>
        <p:spPr>
          <a:xfrm>
            <a:off x="3038213" y="3742888"/>
            <a:ext cx="369116" cy="2097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Arrow 39">
            <a:extLst>
              <a:ext uri="{FF2B5EF4-FFF2-40B4-BE49-F238E27FC236}">
                <a16:creationId xmlns:a16="http://schemas.microsoft.com/office/drawing/2014/main" id="{E4844726-90F6-554D-BFCB-6E917CB0C9B0}"/>
              </a:ext>
            </a:extLst>
          </p:cNvPr>
          <p:cNvSpPr/>
          <p:nvPr/>
        </p:nvSpPr>
        <p:spPr>
          <a:xfrm rot="10800000">
            <a:off x="2234267" y="3995956"/>
            <a:ext cx="369116" cy="2097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>
            <a:extLst>
              <a:ext uri="{FF2B5EF4-FFF2-40B4-BE49-F238E27FC236}">
                <a16:creationId xmlns:a16="http://schemas.microsoft.com/office/drawing/2014/main" id="{5635C4BC-E644-424C-A3C2-DD130DFE31DC}"/>
              </a:ext>
            </a:extLst>
          </p:cNvPr>
          <p:cNvSpPr/>
          <p:nvPr/>
        </p:nvSpPr>
        <p:spPr>
          <a:xfrm rot="10800000">
            <a:off x="3015841" y="4005744"/>
            <a:ext cx="369116" cy="209725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327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7FE13-E53D-4C47-949B-59C87745B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ExtData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F83032-2DA0-C240-AD22-1FC4958E83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Attempts to satisfy any </a:t>
            </a:r>
            <a:r>
              <a:rPr lang="en-US" i="1" u="sng" dirty="0"/>
              <a:t>unresolved</a:t>
            </a:r>
            <a:r>
              <a:rPr lang="en-US" dirty="0"/>
              <a:t> imports at the Cap level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Configuration file --  one-line per quantity  (see next slide)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Automatically maintains time bracket containing current model time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Source ESMF grid is automatically</a:t>
            </a:r>
            <a:r>
              <a:rPr lang="en-US" baseline="30000" dirty="0"/>
              <a:t>*</a:t>
            </a:r>
            <a:r>
              <a:rPr lang="en-US" dirty="0"/>
              <a:t> determined from file metadata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Currently supported grids:   </a:t>
            </a:r>
            <a:r>
              <a:rPr lang="en-US" dirty="0" err="1"/>
              <a:t>LatLon</a:t>
            </a:r>
            <a:r>
              <a:rPr lang="en-US" dirty="0"/>
              <a:t>, </a:t>
            </a:r>
            <a:r>
              <a:rPr lang="en-US" dirty="0" err="1"/>
              <a:t>CubedSphere</a:t>
            </a:r>
            <a:r>
              <a:rPr lang="en-US" dirty="0"/>
              <a:t>, and ???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Data are read into an ESMF Field 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Data then </a:t>
            </a:r>
            <a:r>
              <a:rPr lang="en-US" dirty="0" err="1"/>
              <a:t>regridded</a:t>
            </a:r>
            <a:r>
              <a:rPr lang="en-US" dirty="0"/>
              <a:t> to the grid of the unresolved import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ESMF </a:t>
            </a:r>
            <a:r>
              <a:rPr lang="en-US" dirty="0" err="1"/>
              <a:t>RouteHandle</a:t>
            </a:r>
            <a:r>
              <a:rPr lang="en-US" dirty="0"/>
              <a:t> is automatically constructed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Supports </a:t>
            </a:r>
            <a:r>
              <a:rPr lang="en-US" dirty="0" err="1"/>
              <a:t>regridding</a:t>
            </a:r>
            <a:r>
              <a:rPr lang="en-US" dirty="0"/>
              <a:t> of tangent vectors   (U; V)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Can skip </a:t>
            </a:r>
            <a:r>
              <a:rPr lang="en-US" dirty="0" err="1"/>
              <a:t>regridding</a:t>
            </a:r>
            <a:r>
              <a:rPr lang="en-US" dirty="0"/>
              <a:t> for identical grids</a:t>
            </a:r>
          </a:p>
          <a:p>
            <a:pPr algn="l"/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sz="2400" dirty="0"/>
              <a:t>*</a:t>
            </a:r>
            <a:r>
              <a:rPr lang="en-US" sz="1600" dirty="0"/>
              <a:t>Only knows about some grid type; but is extensible.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19737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445ADE-C345-764C-AB9D-051079E948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8174" y="1861173"/>
            <a:ext cx="11797747" cy="4460114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en-US" dirty="0"/>
              <a:t>Import name – name of field delivered to </a:t>
            </a:r>
            <a:r>
              <a:rPr lang="en-US" dirty="0" err="1"/>
              <a:t>ExtData</a:t>
            </a:r>
            <a:r>
              <a:rPr lang="en-US" dirty="0"/>
              <a:t> this rules applies to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Units – unused entry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Climatology – treat as a climatology. Can also use single year of a </a:t>
            </a:r>
            <a:r>
              <a:rPr lang="en-US" dirty="0" err="1"/>
              <a:t>mutli</a:t>
            </a:r>
            <a:r>
              <a:rPr lang="en-US" dirty="0"/>
              <a:t>-year dataset (N, Y, year)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 err="1"/>
              <a:t>Regridding</a:t>
            </a:r>
            <a:r>
              <a:rPr lang="en-US" dirty="0"/>
              <a:t> – </a:t>
            </a:r>
            <a:r>
              <a:rPr lang="en-US" dirty="0" err="1"/>
              <a:t>regridding</a:t>
            </a:r>
            <a:r>
              <a:rPr lang="en-US" dirty="0"/>
              <a:t> method to use available options bilinear (N), conservative(Y), voting (V)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Refresh template – update frequency: once, every timestep, interval, or relative to the last eval.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Offset – offset applied to field (for example 2.0) or none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Scaling – scaling applied to field (for example 2.0) or none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File variable – name of the variable in the file to use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File template – grads style file template or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/dev/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null:constant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/>
              <a:t>to set the field to a constant</a:t>
            </a:r>
          </a:p>
          <a:p>
            <a:pPr marL="457200" indent="-457200" algn="l">
              <a:buFont typeface="+mj-lt"/>
              <a:buAutoNum type="arabicPeriod"/>
            </a:pPr>
            <a:r>
              <a:rPr lang="en-US" dirty="0"/>
              <a:t>File reference time/frequency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YYYY-MM-DDThh:mm:ssPYYYY-MM-DDThh:mm:ss</a:t>
            </a:r>
            <a:r>
              <a:rPr lang="en-US" dirty="0"/>
              <a:t> </a:t>
            </a:r>
          </a:p>
          <a:p>
            <a:pPr marL="731520" lvl="1" indent="-457200" algn="l">
              <a:buFont typeface="Wingdings" pitchFamily="2" charset="2"/>
              <a:buChar char="Ø"/>
            </a:pPr>
            <a:r>
              <a:rPr lang="en-US" dirty="0"/>
              <a:t>Needed if this cannot be “guessed” from the file template. If not provided frequency assumed to be rightmost token, relative to initial clock time.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D4702B-BF1D-DA4D-80EA-F751EF492543}"/>
              </a:ext>
            </a:extLst>
          </p:cNvPr>
          <p:cNvSpPr txBox="1"/>
          <p:nvPr/>
        </p:nvSpPr>
        <p:spPr>
          <a:xfrm>
            <a:off x="705059" y="560820"/>
            <a:ext cx="11382557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0070C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1        2            3    4 5                    6    7    8       9                                      10  </a:t>
            </a:r>
          </a:p>
          <a:p>
            <a:endParaRPr lang="en-US" sz="1200" b="1" dirty="0">
              <a:solidFill>
                <a:schemeClr val="tx2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200" b="1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        ‘m/s’        N    N 0                    none none U       winds_%y4%m2%d2_%h2z.nc4</a:t>
            </a:r>
          </a:p>
          <a:p>
            <a:r>
              <a:rPr lang="en-US" sz="1200" b="1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BIOMASS  'kg m-2 s-1’ N    Y %y4-%m2-%d2t00:00:00 none 0.25 biomass </a:t>
            </a:r>
            <a:r>
              <a:rPr lang="en-US" sz="1200" b="1" dirty="0" err="1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biomass_file</a:t>
            </a:r>
            <a:r>
              <a:rPr lang="en-US" sz="1200" b="1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_%y4%m2%d2.nc4</a:t>
            </a:r>
          </a:p>
          <a:p>
            <a:r>
              <a:rPr lang="en-US" sz="1200" b="1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BIOCLIMS 'kg m-2 s-1’ 2005 Y 0                    none 0.25 biomass </a:t>
            </a:r>
            <a:r>
              <a:rPr lang="en-US" sz="1200" b="1" dirty="0" err="1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biomass_file</a:t>
            </a:r>
            <a:r>
              <a:rPr lang="en-US" sz="1200" b="1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_%y4%m2%d2.nc4</a:t>
            </a:r>
          </a:p>
          <a:p>
            <a:r>
              <a:rPr lang="en-US" sz="1200" b="1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DUST_SRC NA           N    Y -                    none none </a:t>
            </a:r>
            <a:r>
              <a:rPr lang="en-US" sz="1200" b="1" dirty="0" err="1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du_src</a:t>
            </a:r>
            <a:r>
              <a:rPr lang="en-US" sz="1200" b="1" dirty="0">
                <a:solidFill>
                  <a:schemeClr val="tx2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gocart.dust_source.v5a.x1152_y721.nc</a:t>
            </a:r>
          </a:p>
        </p:txBody>
      </p:sp>
    </p:spTree>
    <p:extLst>
      <p:ext uri="{BB962C8B-B14F-4D97-AF65-F5344CB8AC3E}">
        <p14:creationId xmlns:p14="http://schemas.microsoft.com/office/powerpoint/2010/main" val="1161516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04E0F-9682-6949-B60E-8EC2906C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26AD0-A4BF-0F44-BF83-22DD411AE1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Can output any Field from the export state of any component in the hierarchy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Output files are grouped into “collections”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List of quantities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Output grid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Output frequency, averaging, …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Also supports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Time averaging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Vector </a:t>
            </a:r>
            <a:r>
              <a:rPr lang="en-US" dirty="0" err="1"/>
              <a:t>regridding</a:t>
            </a:r>
            <a:endParaRPr lang="en-US" dirty="0"/>
          </a:p>
          <a:p>
            <a:pPr marL="617220" lvl="1" indent="-342900" algn="l"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4211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6DAB8-7DBF-CA42-B848-B6ED8D83BE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375920"/>
            <a:ext cx="4638040" cy="5943600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 numCol="1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VERSION: 1</a:t>
            </a: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EXPID:  TEST_split4d</a:t>
            </a: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EXPDSC: TEST_split4d</a:t>
            </a: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EXPSRC: GEOSgcm-v10.12.3</a:t>
            </a:r>
          </a:p>
          <a:p>
            <a:pPr algn="l">
              <a:lnSpc>
                <a:spcPct val="100000"/>
              </a:lnSpc>
            </a:pPr>
            <a:endParaRPr lang="en-US" sz="1200" b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COLLECTIONS: '</a:t>
            </a:r>
            <a:r>
              <a:rPr lang="en-US" sz="12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geosgcm_prog</a:t>
            </a: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</a:t>
            </a: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::</a:t>
            </a:r>
          </a:p>
          <a:p>
            <a:pPr algn="l">
              <a:lnSpc>
                <a:spcPct val="100000"/>
              </a:lnSpc>
            </a:pPr>
            <a:endParaRPr lang="en-US" sz="1200" b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GRID_LABELS: PC48x25-DC</a:t>
            </a: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::</a:t>
            </a:r>
          </a:p>
          <a:p>
            <a:pPr algn="l">
              <a:lnSpc>
                <a:spcPct val="100000"/>
              </a:lnSpc>
            </a:pPr>
            <a:endParaRPr lang="en-US" sz="1200" b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PC48x25-DC.GRID_TYPE: </a:t>
            </a:r>
            <a:r>
              <a:rPr lang="en-US" sz="12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LatLon</a:t>
            </a:r>
            <a:endParaRPr lang="en-US" sz="1200" b="1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PC48x25-DC.IM_WORLD: 48</a:t>
            </a: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PC48x25-DC.JM_WORLD: 25</a:t>
            </a: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PC48x25-DC.POLE: PC</a:t>
            </a: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PC48x25-DC.DATELINE: DC</a:t>
            </a:r>
          </a:p>
          <a:p>
            <a:pPr algn="l">
              <a:lnSpc>
                <a:spcPct val="100000"/>
              </a:lnSpc>
            </a:pPr>
            <a:r>
              <a:rPr lang="en-US" sz="12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PC48x25-DC.LM: 72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29775A3-A88B-F649-A447-9B259A1379BB}"/>
              </a:ext>
            </a:extLst>
          </p:cNvPr>
          <p:cNvSpPr txBox="1">
            <a:spLocks/>
          </p:cNvSpPr>
          <p:nvPr/>
        </p:nvSpPr>
        <p:spPr>
          <a:xfrm>
            <a:off x="5963920" y="375920"/>
            <a:ext cx="5689600" cy="5943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numCol="1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0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7432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8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5151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6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91590" indent="-19431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4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34490" indent="-17145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1200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1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geosgcm_prog.template</a:t>
            </a: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'%y4%m2%d2_%h2%n2z.nc4',</a:t>
            </a:r>
          </a:p>
          <a:p>
            <a:pPr algn="l">
              <a:lnSpc>
                <a:spcPct val="100000"/>
              </a:lnSpc>
            </a:pPr>
            <a:r>
              <a:rPr lang="en-US" sz="11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geosgcm_prog.archive</a:t>
            </a: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'%c/Y%y4',</a:t>
            </a:r>
          </a:p>
          <a:p>
            <a:pPr algn="l">
              <a:lnSpc>
                <a:spcPct val="100000"/>
              </a:lnSpc>
            </a:pPr>
            <a:r>
              <a:rPr lang="en-US" sz="11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geosgcm_prog.format</a:t>
            </a: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'CFIO',</a:t>
            </a:r>
          </a:p>
          <a:p>
            <a:pPr algn="l">
              <a:lnSpc>
                <a:spcPct val="100000"/>
              </a:lnSpc>
            </a:pPr>
            <a:r>
              <a:rPr lang="en-US" sz="11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geosgcm_prog.frequency</a:t>
            </a: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060000,</a:t>
            </a:r>
          </a:p>
          <a:p>
            <a:pPr algn="l">
              <a:lnSpc>
                <a:spcPct val="100000"/>
              </a:lnSpc>
            </a:pPr>
            <a:r>
              <a:rPr lang="en-US" sz="11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geosgcm_prog.grid_label</a:t>
            </a: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PC48x25-DC</a:t>
            </a:r>
          </a:p>
          <a:p>
            <a:pPr algn="l">
              <a:lnSpc>
                <a:spcPct val="100000"/>
              </a:lnSpc>
            </a:pPr>
            <a:r>
              <a:rPr lang="en-US" sz="11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geosgcm_prog.vscale</a:t>
            </a: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100.0,</a:t>
            </a:r>
          </a:p>
          <a:p>
            <a:pPr algn="l">
              <a:lnSpc>
                <a:spcPct val="100000"/>
              </a:lnSpc>
            </a:pPr>
            <a:r>
              <a:rPr lang="en-US" sz="11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geosgcm_prog.vunit</a:t>
            </a: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'</a:t>
            </a:r>
            <a:r>
              <a:rPr lang="en-US" sz="11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hPa</a:t>
            </a: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',</a:t>
            </a:r>
          </a:p>
          <a:p>
            <a:pPr algn="l">
              <a:lnSpc>
                <a:spcPct val="100000"/>
              </a:lnSpc>
            </a:pPr>
            <a:r>
              <a:rPr lang="en-US" sz="11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geosgcm_prog.vvars</a:t>
            </a: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'log(PLE)', 'DYN',</a:t>
            </a:r>
          </a:p>
          <a:p>
            <a:pPr algn="l">
              <a:lnSpc>
                <a:spcPct val="100000"/>
              </a:lnSpc>
            </a:pPr>
            <a:r>
              <a:rPr lang="en-US" sz="11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geosgcm_prog.levels</a:t>
            </a: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1000 975 950 925 900 875 850 825 800</a:t>
            </a:r>
          </a:p>
          <a:p>
            <a:pPr algn="l">
              <a:lnSpc>
                <a:spcPct val="100000"/>
              </a:lnSpc>
            </a:pP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         775 750 725 700 650 600 550 500 450</a:t>
            </a:r>
          </a:p>
          <a:p>
            <a:pPr algn="l">
              <a:lnSpc>
                <a:spcPct val="100000"/>
              </a:lnSpc>
            </a:pP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         400 350 300 250 200 150 100  70  50</a:t>
            </a:r>
          </a:p>
          <a:p>
            <a:pPr algn="l">
              <a:lnSpc>
                <a:spcPct val="100000"/>
              </a:lnSpc>
            </a:pP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          40  30  20  10   7   5   4   3   2</a:t>
            </a:r>
          </a:p>
          <a:p>
            <a:pPr algn="l">
              <a:lnSpc>
                <a:spcPct val="100000"/>
              </a:lnSpc>
            </a:pP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         1 0.7 0.5 0.4 0.3 0.2 0.1 0.07 0.05</a:t>
            </a:r>
          </a:p>
          <a:p>
            <a:pPr algn="l">
              <a:lnSpc>
                <a:spcPct val="100000"/>
              </a:lnSpc>
            </a:pP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         0.04 0.03 0.02,</a:t>
            </a:r>
          </a:p>
          <a:p>
            <a:pPr algn="l">
              <a:lnSpc>
                <a:spcPct val="100000"/>
              </a:lnSpc>
            </a:pPr>
            <a:r>
              <a:rPr lang="en-US" sz="1100" b="1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geosgcm_prog.fields</a:t>
            </a: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'PHIS'     , 'AGCM'         ,</a:t>
            </a:r>
          </a:p>
          <a:p>
            <a:pPr algn="l">
              <a:lnSpc>
                <a:spcPct val="100000"/>
              </a:lnSpc>
            </a:pP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       'U;V'      , 'DYN'          ,</a:t>
            </a:r>
          </a:p>
          <a:p>
            <a:pPr algn="l">
              <a:lnSpc>
                <a:spcPct val="100000"/>
              </a:lnSpc>
            </a:pP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       'T'        , 'DYN'          ,</a:t>
            </a:r>
          </a:p>
          <a:p>
            <a:pPr algn="l">
              <a:lnSpc>
                <a:spcPct val="100000"/>
              </a:lnSpc>
            </a:pP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       'PS'       , 'DYN'          ,</a:t>
            </a:r>
          </a:p>
          <a:p>
            <a:pPr algn="l">
              <a:lnSpc>
                <a:spcPct val="100000"/>
              </a:lnSpc>
            </a:pP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       'Q'        , 'MOIST'        , 'QV'  ,</a:t>
            </a:r>
          </a:p>
          <a:p>
            <a:pPr algn="l">
              <a:lnSpc>
                <a:spcPct val="100000"/>
              </a:lnSpc>
            </a:pPr>
            <a:r>
              <a:rPr lang="en-US" sz="11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                ::</a:t>
            </a:r>
          </a:p>
        </p:txBody>
      </p:sp>
    </p:spTree>
    <p:extLst>
      <p:ext uri="{BB962C8B-B14F-4D97-AF65-F5344CB8AC3E}">
        <p14:creationId xmlns:p14="http://schemas.microsoft.com/office/powerpoint/2010/main" val="2510507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0FAC5-383A-9347-87CA-E2FCED4CF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Client-Server File I/O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8FEFA3-2CD2-3645-8F08-825B435A4B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Disk access for History and </a:t>
            </a:r>
            <a:r>
              <a:rPr lang="en-US" dirty="0" err="1"/>
              <a:t>ExtData</a:t>
            </a:r>
            <a:r>
              <a:rPr lang="en-US" dirty="0"/>
              <a:t> is through an asynchronous client server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Extensible set of file formats, but only NetCDF4 currently implemented.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Server layer can run on application PETs or on a separate partition of MPI processes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ESMF not used except for splitting the VM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 err="1"/>
              <a:t>ExtData</a:t>
            </a:r>
            <a:r>
              <a:rPr lang="en-US" dirty="0"/>
              <a:t> manages a single Client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Corresponding Server runs on same set of processes as the application</a:t>
            </a:r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History manages a list of clients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Workaround for    BIG-small-BIG-small pattern in real configurations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New Server subclass being developed that we hope will allow a single client</a:t>
            </a:r>
          </a:p>
        </p:txBody>
      </p:sp>
    </p:spTree>
    <p:extLst>
      <p:ext uri="{BB962C8B-B14F-4D97-AF65-F5344CB8AC3E}">
        <p14:creationId xmlns:p14="http://schemas.microsoft.com/office/powerpoint/2010/main" val="2768305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66F60-522B-894E-BCC2-D2AF6CF59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Plans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EDB93-F620-6140-9E97-D6694ADA5D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Refactor </a:t>
            </a:r>
            <a:r>
              <a:rPr lang="en-US" dirty="0" err="1"/>
              <a:t>ExtData</a:t>
            </a:r>
            <a:r>
              <a:rPr lang="en-US" dirty="0"/>
              <a:t> and History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Considerable progress has been made on </a:t>
            </a:r>
            <a:r>
              <a:rPr lang="en-US" dirty="0" err="1"/>
              <a:t>ExtData</a:t>
            </a: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Convert to YAML configuration files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Become NUOPC compliant</a:t>
            </a:r>
          </a:p>
          <a:p>
            <a:pPr marL="617220" lvl="1" indent="-342900" algn="l">
              <a:buFont typeface="Wingdings" pitchFamily="2" charset="2"/>
              <a:buChar char="Ø"/>
            </a:pPr>
            <a:r>
              <a:rPr lang="en-US" dirty="0"/>
              <a:t>Major redesign of MAPL underway</a:t>
            </a:r>
          </a:p>
          <a:p>
            <a:pPr marL="342900" indent="-342900" algn="l">
              <a:buFont typeface="Wingdings" pitchFamily="2" charset="2"/>
              <a:buChar char="Ø"/>
            </a:pPr>
            <a:endParaRPr lang="en-US" dirty="0"/>
          </a:p>
          <a:p>
            <a:pPr marL="342900" indent="-342900" algn="l">
              <a:buFont typeface="Wingdings" pitchFamily="2" charset="2"/>
              <a:buChar char="Ø"/>
            </a:pPr>
            <a:r>
              <a:rPr lang="en-US" dirty="0"/>
              <a:t>Replace I/O server mechanism with NUOPC concurrent execution (PI Rocky Dunlap)</a:t>
            </a:r>
          </a:p>
          <a:p>
            <a:pPr algn="l"/>
            <a:endParaRPr lang="en-US" dirty="0"/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304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A1C07-1788-F044-96B6-62B8AE442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1084673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FFFFFF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20309</TotalTime>
  <Words>1000</Words>
  <Application>Microsoft Macintosh PowerPoint</Application>
  <PresentationFormat>Widescreen</PresentationFormat>
  <Paragraphs>134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Menlo</vt:lpstr>
      <vt:lpstr>Wingdings</vt:lpstr>
      <vt:lpstr>Office Theme</vt:lpstr>
      <vt:lpstr>Configurable Model I/O  through  ExtData and History Gridded Components</vt:lpstr>
      <vt:lpstr>What is MAPL </vt:lpstr>
      <vt:lpstr>NUOPC vs MAPL</vt:lpstr>
      <vt:lpstr>ExtData</vt:lpstr>
      <vt:lpstr>PowerPoint Presentation</vt:lpstr>
      <vt:lpstr>History</vt:lpstr>
      <vt:lpstr>PowerPoint Presentation</vt:lpstr>
      <vt:lpstr>Client-Server File I/O</vt:lpstr>
      <vt:lpstr>Future Plans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Sterling Spangler</dc:creator>
  <cp:lastModifiedBy>Weir, Heather (GSFC-610.1)[SCIENCE SYSTEMS AND APPLICATIONS INC]</cp:lastModifiedBy>
  <cp:revision>144</cp:revision>
  <dcterms:created xsi:type="dcterms:W3CDTF">2017-09-25T14:06:05Z</dcterms:created>
  <dcterms:modified xsi:type="dcterms:W3CDTF">2020-11-19T16:59:29Z</dcterms:modified>
</cp:coreProperties>
</file>