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258" r:id="rId2"/>
    <p:sldId id="264" r:id="rId3"/>
    <p:sldId id="261" r:id="rId4"/>
    <p:sldId id="262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2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144658" indent="0" algn="ctr">
              <a:buNone/>
              <a:defRPr/>
            </a:lvl2pPr>
            <a:lvl3pPr marL="289315" indent="0" algn="ctr">
              <a:buNone/>
              <a:defRPr/>
            </a:lvl3pPr>
            <a:lvl4pPr marL="433973" indent="0" algn="ctr">
              <a:buNone/>
              <a:defRPr/>
            </a:lvl4pPr>
            <a:lvl5pPr marL="578630" indent="0" algn="ctr">
              <a:buNone/>
              <a:defRPr/>
            </a:lvl5pPr>
            <a:lvl6pPr marL="723287" indent="0" algn="ctr">
              <a:buNone/>
              <a:defRPr/>
            </a:lvl6pPr>
            <a:lvl7pPr marL="867944" indent="0" algn="ctr">
              <a:buNone/>
              <a:defRPr/>
            </a:lvl7pPr>
            <a:lvl8pPr marL="1012601" indent="0" algn="ctr">
              <a:buNone/>
              <a:defRPr/>
            </a:lvl8pPr>
            <a:lvl9pPr marL="115725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9051556-48B5-466A-B033-A828CE3E2992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9A357C7B-8696-4F5D-9250-224AFFCE87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862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55619528-6208-4BEE-835F-5BA4234944CF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2D62EE30-7278-4E9F-AB02-0D0413D0E9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52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1266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33"/>
            </a:lvl1pPr>
            <a:lvl2pPr marL="144658" indent="0">
              <a:buNone/>
              <a:defRPr sz="570"/>
            </a:lvl2pPr>
            <a:lvl3pPr marL="289315" indent="0">
              <a:buNone/>
              <a:defRPr sz="506"/>
            </a:lvl3pPr>
            <a:lvl4pPr marL="433973" indent="0">
              <a:buNone/>
              <a:defRPr sz="443"/>
            </a:lvl4pPr>
            <a:lvl5pPr marL="578630" indent="0">
              <a:buNone/>
              <a:defRPr sz="443"/>
            </a:lvl5pPr>
            <a:lvl6pPr marL="723287" indent="0">
              <a:buNone/>
              <a:defRPr sz="443"/>
            </a:lvl6pPr>
            <a:lvl7pPr marL="867944" indent="0">
              <a:buNone/>
              <a:defRPr sz="443"/>
            </a:lvl7pPr>
            <a:lvl8pPr marL="1012601" indent="0">
              <a:buNone/>
              <a:defRPr sz="443"/>
            </a:lvl8pPr>
            <a:lvl9pPr marL="1157259" indent="0">
              <a:buNone/>
              <a:defRPr sz="44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97C65D2-B13B-4F88-B5DB-D5EA5F77907E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954E91B1-0969-4924-91CC-6F1A6C7ECB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768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886"/>
            </a:lvl1pPr>
            <a:lvl2pPr>
              <a:defRPr sz="760"/>
            </a:lvl2pPr>
            <a:lvl3pPr>
              <a:defRPr sz="633"/>
            </a:lvl3pPr>
            <a:lvl4pPr>
              <a:defRPr sz="570"/>
            </a:lvl4pPr>
            <a:lvl5pPr>
              <a:defRPr sz="570"/>
            </a:lvl5pPr>
            <a:lvl6pPr>
              <a:defRPr sz="570"/>
            </a:lvl6pPr>
            <a:lvl7pPr>
              <a:defRPr sz="570"/>
            </a:lvl7pPr>
            <a:lvl8pPr>
              <a:defRPr sz="570"/>
            </a:lvl8pPr>
            <a:lvl9pPr>
              <a:defRPr sz="57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886"/>
            </a:lvl1pPr>
            <a:lvl2pPr>
              <a:defRPr sz="760"/>
            </a:lvl2pPr>
            <a:lvl3pPr>
              <a:defRPr sz="633"/>
            </a:lvl3pPr>
            <a:lvl4pPr>
              <a:defRPr sz="570"/>
            </a:lvl4pPr>
            <a:lvl5pPr>
              <a:defRPr sz="570"/>
            </a:lvl5pPr>
            <a:lvl6pPr>
              <a:defRPr sz="570"/>
            </a:lvl6pPr>
            <a:lvl7pPr>
              <a:defRPr sz="570"/>
            </a:lvl7pPr>
            <a:lvl8pPr>
              <a:defRPr sz="570"/>
            </a:lvl8pPr>
            <a:lvl9pPr>
              <a:defRPr sz="57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10FC9F33-970B-4CB3-8551-D98D09388490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8ED590F5-509E-4604-8360-FA3884E1CF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46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760" b="1"/>
            </a:lvl1pPr>
            <a:lvl2pPr marL="144658" indent="0">
              <a:buNone/>
              <a:defRPr sz="633" b="1"/>
            </a:lvl2pPr>
            <a:lvl3pPr marL="289315" indent="0">
              <a:buNone/>
              <a:defRPr sz="570" b="1"/>
            </a:lvl3pPr>
            <a:lvl4pPr marL="433973" indent="0">
              <a:buNone/>
              <a:defRPr sz="506" b="1"/>
            </a:lvl4pPr>
            <a:lvl5pPr marL="578630" indent="0">
              <a:buNone/>
              <a:defRPr sz="506" b="1"/>
            </a:lvl5pPr>
            <a:lvl6pPr marL="723287" indent="0">
              <a:buNone/>
              <a:defRPr sz="506" b="1"/>
            </a:lvl6pPr>
            <a:lvl7pPr marL="867944" indent="0">
              <a:buNone/>
              <a:defRPr sz="506" b="1"/>
            </a:lvl7pPr>
            <a:lvl8pPr marL="1012601" indent="0">
              <a:buNone/>
              <a:defRPr sz="506" b="1"/>
            </a:lvl8pPr>
            <a:lvl9pPr marL="1157259" indent="0">
              <a:buNone/>
              <a:defRPr sz="50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760"/>
            </a:lvl1pPr>
            <a:lvl2pPr>
              <a:defRPr sz="633"/>
            </a:lvl2pPr>
            <a:lvl3pPr>
              <a:defRPr sz="570"/>
            </a:lvl3pPr>
            <a:lvl4pPr>
              <a:defRPr sz="506"/>
            </a:lvl4pPr>
            <a:lvl5pPr>
              <a:defRPr sz="506"/>
            </a:lvl5pPr>
            <a:lvl6pPr>
              <a:defRPr sz="506"/>
            </a:lvl6pPr>
            <a:lvl7pPr>
              <a:defRPr sz="506"/>
            </a:lvl7pPr>
            <a:lvl8pPr>
              <a:defRPr sz="506"/>
            </a:lvl8pPr>
            <a:lvl9pPr>
              <a:defRPr sz="50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760" b="1"/>
            </a:lvl1pPr>
            <a:lvl2pPr marL="144658" indent="0">
              <a:buNone/>
              <a:defRPr sz="633" b="1"/>
            </a:lvl2pPr>
            <a:lvl3pPr marL="289315" indent="0">
              <a:buNone/>
              <a:defRPr sz="570" b="1"/>
            </a:lvl3pPr>
            <a:lvl4pPr marL="433973" indent="0">
              <a:buNone/>
              <a:defRPr sz="506" b="1"/>
            </a:lvl4pPr>
            <a:lvl5pPr marL="578630" indent="0">
              <a:buNone/>
              <a:defRPr sz="506" b="1"/>
            </a:lvl5pPr>
            <a:lvl6pPr marL="723287" indent="0">
              <a:buNone/>
              <a:defRPr sz="506" b="1"/>
            </a:lvl6pPr>
            <a:lvl7pPr marL="867944" indent="0">
              <a:buNone/>
              <a:defRPr sz="506" b="1"/>
            </a:lvl7pPr>
            <a:lvl8pPr marL="1012601" indent="0">
              <a:buNone/>
              <a:defRPr sz="506" b="1"/>
            </a:lvl8pPr>
            <a:lvl9pPr marL="1157259" indent="0">
              <a:buNone/>
              <a:defRPr sz="50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760"/>
            </a:lvl1pPr>
            <a:lvl2pPr>
              <a:defRPr sz="633"/>
            </a:lvl2pPr>
            <a:lvl3pPr>
              <a:defRPr sz="570"/>
            </a:lvl3pPr>
            <a:lvl4pPr>
              <a:defRPr sz="506"/>
            </a:lvl4pPr>
            <a:lvl5pPr>
              <a:defRPr sz="506"/>
            </a:lvl5pPr>
            <a:lvl6pPr>
              <a:defRPr sz="506"/>
            </a:lvl6pPr>
            <a:lvl7pPr>
              <a:defRPr sz="506"/>
            </a:lvl7pPr>
            <a:lvl8pPr>
              <a:defRPr sz="506"/>
            </a:lvl8pPr>
            <a:lvl9pPr>
              <a:defRPr sz="50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B94F5D7-A7D6-4168-AE34-251A72ED857C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A9693B48-A217-4EA3-91BF-5C6A595C63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51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C2F6764-C5A1-4B43-8B67-E751C476FBF1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87FE2819-2D14-486C-8E75-0784CE1E82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674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B5C2CBB-6FE3-40CD-B6F3-4DAA46243002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139CD5CF-BF62-45D9-9836-76138A8760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057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63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1013"/>
            </a:lvl1pPr>
            <a:lvl2pPr>
              <a:defRPr sz="886"/>
            </a:lvl2pPr>
            <a:lvl3pPr>
              <a:defRPr sz="760"/>
            </a:lvl3pPr>
            <a:lvl4pPr>
              <a:defRPr sz="633"/>
            </a:lvl4pPr>
            <a:lvl5pPr>
              <a:defRPr sz="633"/>
            </a:lvl5pPr>
            <a:lvl6pPr>
              <a:defRPr sz="633"/>
            </a:lvl6pPr>
            <a:lvl7pPr>
              <a:defRPr sz="633"/>
            </a:lvl7pPr>
            <a:lvl8pPr>
              <a:defRPr sz="633"/>
            </a:lvl8pPr>
            <a:lvl9pPr>
              <a:defRPr sz="633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3"/>
            </a:lvl1pPr>
            <a:lvl2pPr marL="144658" indent="0">
              <a:buNone/>
              <a:defRPr sz="380"/>
            </a:lvl2pPr>
            <a:lvl3pPr marL="289315" indent="0">
              <a:buNone/>
              <a:defRPr sz="316"/>
            </a:lvl3pPr>
            <a:lvl4pPr marL="433973" indent="0">
              <a:buNone/>
              <a:defRPr sz="285"/>
            </a:lvl4pPr>
            <a:lvl5pPr marL="578630" indent="0">
              <a:buNone/>
              <a:defRPr sz="285"/>
            </a:lvl5pPr>
            <a:lvl6pPr marL="723287" indent="0">
              <a:buNone/>
              <a:defRPr sz="285"/>
            </a:lvl6pPr>
            <a:lvl7pPr marL="867944" indent="0">
              <a:buNone/>
              <a:defRPr sz="285"/>
            </a:lvl7pPr>
            <a:lvl8pPr marL="1012601" indent="0">
              <a:buNone/>
              <a:defRPr sz="285"/>
            </a:lvl8pPr>
            <a:lvl9pPr marL="1157259" indent="0">
              <a:buNone/>
              <a:defRPr sz="28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B9562AB-1BD6-4CE1-B2FB-1552AD15FA98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B3549856-F04E-4FFA-B9BA-30DA52BBB9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2014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633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13"/>
            </a:lvl1pPr>
            <a:lvl2pPr marL="144658" indent="0">
              <a:buNone/>
              <a:defRPr sz="886"/>
            </a:lvl2pPr>
            <a:lvl3pPr marL="289315" indent="0">
              <a:buNone/>
              <a:defRPr sz="760"/>
            </a:lvl3pPr>
            <a:lvl4pPr marL="433973" indent="0">
              <a:buNone/>
              <a:defRPr sz="633"/>
            </a:lvl4pPr>
            <a:lvl5pPr marL="578630" indent="0">
              <a:buNone/>
              <a:defRPr sz="633"/>
            </a:lvl5pPr>
            <a:lvl6pPr marL="723287" indent="0">
              <a:buNone/>
              <a:defRPr sz="633"/>
            </a:lvl6pPr>
            <a:lvl7pPr marL="867944" indent="0">
              <a:buNone/>
              <a:defRPr sz="633"/>
            </a:lvl7pPr>
            <a:lvl8pPr marL="1012601" indent="0">
              <a:buNone/>
              <a:defRPr sz="633"/>
            </a:lvl8pPr>
            <a:lvl9pPr marL="1157259" indent="0">
              <a:buNone/>
              <a:defRPr sz="633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3"/>
            </a:lvl1pPr>
            <a:lvl2pPr marL="144658" indent="0">
              <a:buNone/>
              <a:defRPr sz="380"/>
            </a:lvl2pPr>
            <a:lvl3pPr marL="289315" indent="0">
              <a:buNone/>
              <a:defRPr sz="316"/>
            </a:lvl3pPr>
            <a:lvl4pPr marL="433973" indent="0">
              <a:buNone/>
              <a:defRPr sz="285"/>
            </a:lvl4pPr>
            <a:lvl5pPr marL="578630" indent="0">
              <a:buNone/>
              <a:defRPr sz="285"/>
            </a:lvl5pPr>
            <a:lvl6pPr marL="723287" indent="0">
              <a:buNone/>
              <a:defRPr sz="285"/>
            </a:lvl6pPr>
            <a:lvl7pPr marL="867944" indent="0">
              <a:buNone/>
              <a:defRPr sz="285"/>
            </a:lvl7pPr>
            <a:lvl8pPr marL="1012601" indent="0">
              <a:buNone/>
              <a:defRPr sz="285"/>
            </a:lvl8pPr>
            <a:lvl9pPr marL="1157259" indent="0">
              <a:buNone/>
              <a:defRPr sz="28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C3456AF9-79BF-427A-B711-0F5EDB0BC149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0D1FB677-5E41-4DFC-B66E-3E81FC985F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41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EA886F0E-ED88-44D1-8829-C2F722424764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D22A5EF8-6150-43A8-A110-E7D5F2721F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9971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533412"/>
            <a:ext cx="207645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533412"/>
            <a:ext cx="6076950" cy="5592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900990E2-88AF-4320-A160-08057DAB9DFE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79F2D68D-DD86-43E9-8861-48723EDF18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704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76958-F463-4007-8ED8-93A54A323C25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750C12B0-9724-40BD-BC10-1B5C07728E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135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40386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FF278-36C4-4BBB-81E4-B5186ACF754B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cs typeface="+mn-cs"/>
              </a:defRPr>
            </a:lvl1pPr>
          </a:lstStyle>
          <a:p>
            <a:pPr>
              <a:defRPr/>
            </a:pPr>
            <a:fld id="{DE1E53A8-4664-48FD-8B13-D4DA954F2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612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172200"/>
            <a:ext cx="259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443" b="1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A55F263B-88C0-4196-B08C-8BFB4F51D57B}" type="datetime1">
              <a:rPr lang="en-US" smtClean="0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auto">
          <a:xfrm flipH="1">
            <a:off x="423868" y="1196975"/>
            <a:ext cx="8295085" cy="0"/>
          </a:xfrm>
          <a:prstGeom prst="line">
            <a:avLst/>
          </a:prstGeom>
          <a:noFill/>
          <a:ln w="762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570">
              <a:solidFill>
                <a:srgbClr val="000000"/>
              </a:solidFill>
            </a:endParaRP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398865" y="6054725"/>
            <a:ext cx="8311753" cy="0"/>
          </a:xfrm>
          <a:prstGeom prst="line">
            <a:avLst/>
          </a:prstGeom>
          <a:noFill/>
          <a:ln w="12700">
            <a:solidFill>
              <a:srgbClr val="CF0E3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570">
              <a:solidFill>
                <a:srgbClr val="000000"/>
              </a:solidFill>
            </a:endParaRPr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533400"/>
            <a:ext cx="441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pic>
        <p:nvPicPr>
          <p:cNvPr id="1030" name="Picture 7" descr="meatball3d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42" y="6086486"/>
            <a:ext cx="804863" cy="695325"/>
          </a:xfrm>
          <a:prstGeom prst="rect">
            <a:avLst/>
          </a:prstGeom>
          <a:solidFill>
            <a:srgbClr val="BDFF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5200" y="61722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4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7DB42B-E264-4A30-A7A3-E1C818544D60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7275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5pPr>
      <a:lvl6pPr marL="144658" algn="l" rtl="0" eaLnBrk="1" fontAlgn="base" hangingPunct="1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6pPr>
      <a:lvl7pPr marL="289315" algn="l" rtl="0" eaLnBrk="1" fontAlgn="base" hangingPunct="1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7pPr>
      <a:lvl8pPr marL="433973" algn="l" rtl="0" eaLnBrk="1" fontAlgn="base" hangingPunct="1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8pPr>
      <a:lvl9pPr marL="578630" algn="l" rtl="0" eaLnBrk="1" fontAlgn="base" hangingPunct="1">
        <a:spcBef>
          <a:spcPct val="0"/>
        </a:spcBef>
        <a:spcAft>
          <a:spcPct val="0"/>
        </a:spcAft>
        <a:defRPr sz="1013" b="1">
          <a:solidFill>
            <a:schemeClr val="tx2"/>
          </a:solidFill>
          <a:latin typeface="Arial" charset="0"/>
        </a:defRPr>
      </a:lvl9pPr>
    </p:titleStyle>
    <p:bodyStyle>
      <a:lvl1pPr marL="108493" indent="-108493" algn="l" rtl="0" eaLnBrk="0" fontAlgn="base" hangingPunct="0">
        <a:spcBef>
          <a:spcPct val="20000"/>
        </a:spcBef>
        <a:spcAft>
          <a:spcPct val="0"/>
        </a:spcAft>
        <a:buChar char="•"/>
        <a:defRPr sz="1013">
          <a:solidFill>
            <a:schemeClr val="tx1"/>
          </a:solidFill>
          <a:latin typeface="+mn-lt"/>
          <a:ea typeface="+mn-ea"/>
          <a:cs typeface="+mn-cs"/>
        </a:defRPr>
      </a:lvl1pPr>
      <a:lvl2pPr marL="235068" indent="-90411" algn="l" rtl="0" eaLnBrk="0" fontAlgn="base" hangingPunct="0">
        <a:spcBef>
          <a:spcPct val="20000"/>
        </a:spcBef>
        <a:spcAft>
          <a:spcPct val="0"/>
        </a:spcAft>
        <a:buChar char="–"/>
        <a:defRPr sz="886">
          <a:solidFill>
            <a:schemeClr val="tx1"/>
          </a:solidFill>
          <a:latin typeface="+mn-lt"/>
        </a:defRPr>
      </a:lvl2pPr>
      <a:lvl3pPr marL="361643" indent="-72329" algn="l" rtl="0" eaLnBrk="0" fontAlgn="base" hangingPunct="0">
        <a:spcBef>
          <a:spcPct val="20000"/>
        </a:spcBef>
        <a:spcAft>
          <a:spcPct val="0"/>
        </a:spcAft>
        <a:buChar char="•"/>
        <a:defRPr sz="760">
          <a:solidFill>
            <a:schemeClr val="tx1"/>
          </a:solidFill>
          <a:latin typeface="+mn-lt"/>
        </a:defRPr>
      </a:lvl3pPr>
      <a:lvl4pPr marL="506301" indent="-72329" algn="l" rtl="0" eaLnBrk="0" fontAlgn="base" hangingPunct="0">
        <a:spcBef>
          <a:spcPct val="20000"/>
        </a:spcBef>
        <a:spcAft>
          <a:spcPct val="0"/>
        </a:spcAft>
        <a:buChar char="–"/>
        <a:defRPr sz="633">
          <a:solidFill>
            <a:schemeClr val="tx1"/>
          </a:solidFill>
          <a:latin typeface="+mn-lt"/>
        </a:defRPr>
      </a:lvl4pPr>
      <a:lvl5pPr marL="650958" indent="-72329" algn="l" rtl="0" eaLnBrk="0" fontAlgn="base" hangingPunct="0">
        <a:spcBef>
          <a:spcPct val="20000"/>
        </a:spcBef>
        <a:spcAft>
          <a:spcPct val="0"/>
        </a:spcAft>
        <a:buChar char="»"/>
        <a:defRPr sz="633">
          <a:solidFill>
            <a:schemeClr val="tx1"/>
          </a:solidFill>
          <a:latin typeface="+mn-lt"/>
        </a:defRPr>
      </a:lvl5pPr>
      <a:lvl6pPr marL="795615" indent="-72329" algn="l" rtl="0" eaLnBrk="1" fontAlgn="base" hangingPunct="1">
        <a:spcBef>
          <a:spcPct val="20000"/>
        </a:spcBef>
        <a:spcAft>
          <a:spcPct val="0"/>
        </a:spcAft>
        <a:buChar char="»"/>
        <a:defRPr sz="633">
          <a:solidFill>
            <a:schemeClr val="tx1"/>
          </a:solidFill>
          <a:latin typeface="+mn-lt"/>
        </a:defRPr>
      </a:lvl6pPr>
      <a:lvl7pPr marL="940273" indent="-72329" algn="l" rtl="0" eaLnBrk="1" fontAlgn="base" hangingPunct="1">
        <a:spcBef>
          <a:spcPct val="20000"/>
        </a:spcBef>
        <a:spcAft>
          <a:spcPct val="0"/>
        </a:spcAft>
        <a:buChar char="»"/>
        <a:defRPr sz="633">
          <a:solidFill>
            <a:schemeClr val="tx1"/>
          </a:solidFill>
          <a:latin typeface="+mn-lt"/>
        </a:defRPr>
      </a:lvl7pPr>
      <a:lvl8pPr marL="1084931" indent="-72329" algn="l" rtl="0" eaLnBrk="1" fontAlgn="base" hangingPunct="1">
        <a:spcBef>
          <a:spcPct val="20000"/>
        </a:spcBef>
        <a:spcAft>
          <a:spcPct val="0"/>
        </a:spcAft>
        <a:buChar char="»"/>
        <a:defRPr sz="633">
          <a:solidFill>
            <a:schemeClr val="tx1"/>
          </a:solidFill>
          <a:latin typeface="+mn-lt"/>
        </a:defRPr>
      </a:lvl8pPr>
      <a:lvl9pPr marL="1229588" indent="-72329" algn="l" rtl="0" eaLnBrk="1" fontAlgn="base" hangingPunct="1">
        <a:spcBef>
          <a:spcPct val="20000"/>
        </a:spcBef>
        <a:spcAft>
          <a:spcPct val="0"/>
        </a:spcAft>
        <a:buChar char="»"/>
        <a:defRPr sz="6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1pPr>
      <a:lvl2pPr marL="144658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2pPr>
      <a:lvl3pPr marL="289315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3pPr>
      <a:lvl4pPr marL="433973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4pPr>
      <a:lvl5pPr marL="578630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5pPr>
      <a:lvl6pPr marL="723287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6pPr>
      <a:lvl7pPr marL="867944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7pPr>
      <a:lvl8pPr marL="1012601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8pPr>
      <a:lvl9pPr marL="1157259" algn="l" defTabSz="289315" rtl="0" eaLnBrk="1" latinLnBrk="0" hangingPunct="1">
        <a:defRPr sz="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oftware.nasa.gov/software/MFS-32780-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oftware.nasa.gov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58900" y="1539797"/>
            <a:ext cx="7215447" cy="826889"/>
          </a:xfrm>
        </p:spPr>
        <p:txBody>
          <a:bodyPr/>
          <a:lstStyle/>
          <a:p>
            <a:pPr algn="ctr"/>
            <a:r>
              <a:rPr lang="en-US" sz="2400" dirty="0"/>
              <a:t>Earth Global Reference Atmospheric Model (GRAM) </a:t>
            </a:r>
            <a:r>
              <a:rPr lang="en-US" sz="2400" dirty="0" smtClean="0"/>
              <a:t>Overview and Future Improvements</a:t>
            </a:r>
            <a:endParaRPr lang="en-US" sz="24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48182" y="3779606"/>
            <a:ext cx="6236882" cy="985838"/>
          </a:xfrm>
        </p:spPr>
        <p:txBody>
          <a:bodyPr/>
          <a:lstStyle/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/>
              <a:t>Patrick White</a:t>
            </a:r>
          </a:p>
          <a:p>
            <a:r>
              <a:rPr lang="en-US" sz="2000" dirty="0" smtClean="0"/>
              <a:t>NASA, Marshall Space Flight Center, Huntsville, AL </a:t>
            </a:r>
            <a:r>
              <a:rPr lang="en-US" sz="2000" dirty="0"/>
              <a:t>Natural Environments </a:t>
            </a:r>
          </a:p>
          <a:p>
            <a:r>
              <a:rPr lang="en-US" sz="2000" dirty="0"/>
              <a:t>Earth-GRAM Lead</a:t>
            </a:r>
          </a:p>
        </p:txBody>
      </p:sp>
    </p:spTree>
    <p:extLst>
      <p:ext uri="{BB962C8B-B14F-4D97-AF65-F5344CB8AC3E}">
        <p14:creationId xmlns:p14="http://schemas.microsoft.com/office/powerpoint/2010/main" val="368444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Earth-GRAM Overview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76" y="1394618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en-US" sz="2000" dirty="0" smtClean="0"/>
              <a:t> </a:t>
            </a:r>
            <a:r>
              <a:rPr lang="en-US" altLang="en-US" sz="2000" dirty="0"/>
              <a:t>Earth Global Reference Atmospheric Model (Earth-GRAM) provides monthly mean and standard deviation for any point in the atmosphere</a:t>
            </a:r>
          </a:p>
          <a:p>
            <a:pPr lvl="1">
              <a:defRPr/>
            </a:pPr>
            <a:r>
              <a:rPr lang="en-US" altLang="en-US" sz="2000" dirty="0"/>
              <a:t>Includes Monthly, Geographic, and Altitude Variation</a:t>
            </a:r>
          </a:p>
          <a:p>
            <a:pPr>
              <a:defRPr/>
            </a:pPr>
            <a:r>
              <a:rPr lang="en-US" altLang="en-US" sz="2000" dirty="0" smtClean="0"/>
              <a:t>Atmospheric </a:t>
            </a:r>
            <a:r>
              <a:rPr lang="en-US" altLang="en-US" sz="2000" dirty="0"/>
              <a:t>variables output included:  pressure, density, temperature, horizontal and vertical winds, speed of sound, and atmospheric constituents</a:t>
            </a:r>
          </a:p>
          <a:p>
            <a:pPr>
              <a:defRPr/>
            </a:pPr>
            <a:r>
              <a:rPr lang="en-US" altLang="en-US" sz="2000" dirty="0"/>
              <a:t>Used by engineering community because of ability to create dispersions in the atmosphere at a rapid runtime</a:t>
            </a:r>
          </a:p>
          <a:p>
            <a:pPr lvl="1">
              <a:defRPr/>
            </a:pPr>
            <a:r>
              <a:rPr lang="en-US" altLang="en-US" sz="2000" dirty="0"/>
              <a:t>Often embedded in trajectory simulation software </a:t>
            </a:r>
          </a:p>
          <a:p>
            <a:pPr>
              <a:defRPr/>
            </a:pPr>
            <a:r>
              <a:rPr lang="en-US" altLang="en-US" sz="2000" dirty="0"/>
              <a:t>Earth-GRAM is not a forecast model</a:t>
            </a:r>
          </a:p>
          <a:p>
            <a:pPr>
              <a:defRPr/>
            </a:pPr>
            <a:r>
              <a:rPr lang="en-US" altLang="en-US" sz="2000" dirty="0"/>
              <a:t>Does not readily capture localized atmospheric effects</a:t>
            </a:r>
          </a:p>
          <a:p>
            <a:pPr marL="0" indent="0">
              <a:buNone/>
            </a:pPr>
            <a:r>
              <a:rPr lang="en-US" sz="2000" dirty="0" smtClean="0"/>
              <a:t> 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93776" y="6172200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2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521790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Earth-GRAM Status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4618"/>
            <a:ext cx="8229600" cy="4525963"/>
          </a:xfrm>
        </p:spPr>
        <p:txBody>
          <a:bodyPr/>
          <a:lstStyle/>
          <a:p>
            <a:r>
              <a:rPr lang="en-US" sz="2000" dirty="0" smtClean="0"/>
              <a:t> Currently Releasing Earth-GRAM 2016 Version 2.0</a:t>
            </a:r>
          </a:p>
          <a:p>
            <a:pPr lvl="1"/>
            <a:r>
              <a:rPr lang="en-US" sz="1873" dirty="0" smtClean="0"/>
              <a:t>C++ object oriented software</a:t>
            </a:r>
          </a:p>
          <a:p>
            <a:pPr lvl="1"/>
            <a:r>
              <a:rPr lang="en-US" sz="1873" dirty="0" smtClean="0"/>
              <a:t>Ability to incorporate code in multi-body trajectory simulations</a:t>
            </a:r>
          </a:p>
          <a:p>
            <a:pPr lvl="1"/>
            <a:r>
              <a:rPr lang="en-US" sz="1873" dirty="0" smtClean="0"/>
              <a:t>Includes ability to produce hourly atmosphere dispersions</a:t>
            </a:r>
          </a:p>
          <a:p>
            <a:pPr lvl="1"/>
            <a:r>
              <a:rPr lang="en-US" sz="1873" dirty="0" smtClean="0"/>
              <a:t>Software </a:t>
            </a:r>
            <a:r>
              <a:rPr lang="en-US" sz="1873" dirty="0"/>
              <a:t>Request Link:  </a:t>
            </a:r>
            <a:r>
              <a:rPr lang="en-US" sz="1873" dirty="0">
                <a:hlinkClick r:id="rId2"/>
              </a:rPr>
              <a:t>https://</a:t>
            </a:r>
            <a:r>
              <a:rPr lang="en-US" sz="1873" dirty="0" smtClean="0">
                <a:hlinkClick r:id="rId2"/>
              </a:rPr>
              <a:t>software.nasa.gov/software/MFS-32780-2</a:t>
            </a:r>
            <a:endParaRPr lang="en-US" sz="1873" dirty="0" smtClean="0"/>
          </a:p>
          <a:p>
            <a:r>
              <a:rPr lang="en-US" sz="1873" dirty="0" smtClean="0"/>
              <a:t> </a:t>
            </a:r>
            <a:r>
              <a:rPr lang="en-US" sz="2000" dirty="0" smtClean="0"/>
              <a:t>Featured in NASA SPINOFF 2018 for use in Commercial Crew Program</a:t>
            </a:r>
          </a:p>
          <a:p>
            <a:r>
              <a:rPr lang="en-US" sz="2000" dirty="0" smtClean="0"/>
              <a:t> Conducted comparison of Earth-GRAM hourly wind dispersions to hourly wind pairs databases</a:t>
            </a:r>
          </a:p>
          <a:p>
            <a:r>
              <a:rPr lang="en-US" sz="2000" dirty="0" smtClean="0"/>
              <a:t> Conducted comparisons of Earth-GRAM to </a:t>
            </a:r>
            <a:r>
              <a:rPr lang="en-US" sz="2000" dirty="0"/>
              <a:t>Modern-Era Retrospective Analysis for Research and Applications, Version 2 (MERRA-2</a:t>
            </a:r>
            <a:r>
              <a:rPr lang="en-US" sz="2000" dirty="0" smtClean="0"/>
              <a:t>)</a:t>
            </a:r>
          </a:p>
          <a:p>
            <a:pPr lvl="1"/>
            <a:r>
              <a:rPr lang="en-US" sz="1873" dirty="0" smtClean="0"/>
              <a:t>Conducted comparison of wind and thermodynamic monthly statistics</a:t>
            </a:r>
          </a:p>
          <a:p>
            <a:pPr lvl="1"/>
            <a:r>
              <a:rPr lang="en-US" sz="1873" dirty="0" smtClean="0"/>
              <a:t>Conducted comparison of boundary layer variables </a:t>
            </a:r>
            <a:endParaRPr lang="en-US" sz="1873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57200" y="6172199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3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63550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Earth-GRAM Upgrade Plans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9864"/>
            <a:ext cx="8229600" cy="4525963"/>
          </a:xfrm>
        </p:spPr>
        <p:txBody>
          <a:bodyPr/>
          <a:lstStyle/>
          <a:p>
            <a:r>
              <a:rPr lang="en-US" sz="2000" dirty="0" smtClean="0"/>
              <a:t> Plan to implement Earth-GRAM in GRAM Suite Software</a:t>
            </a:r>
          </a:p>
          <a:p>
            <a:pPr lvl="1"/>
            <a:r>
              <a:rPr lang="en-US" sz="1873" dirty="0" smtClean="0"/>
              <a:t>Common C++ framework of GRAM Planetary Models</a:t>
            </a:r>
          </a:p>
          <a:p>
            <a:pPr lvl="1"/>
            <a:r>
              <a:rPr lang="en-US" sz="1873" dirty="0" smtClean="0"/>
              <a:t>GRAM Suite is available through NASA </a:t>
            </a:r>
            <a:r>
              <a:rPr lang="en-US" sz="1873" dirty="0"/>
              <a:t>Software Catalog </a:t>
            </a:r>
            <a:r>
              <a:rPr lang="en-US" sz="1873" dirty="0">
                <a:hlinkClick r:id="rId2"/>
              </a:rPr>
              <a:t>https://</a:t>
            </a:r>
            <a:r>
              <a:rPr lang="en-US" sz="1873" dirty="0" smtClean="0">
                <a:hlinkClick r:id="rId2"/>
              </a:rPr>
              <a:t>software.nasa.gov</a:t>
            </a:r>
            <a:endParaRPr lang="en-US" sz="1873" dirty="0" smtClean="0"/>
          </a:p>
          <a:p>
            <a:r>
              <a:rPr lang="en-US" sz="2000" dirty="0" smtClean="0"/>
              <a:t> Improve boundary layer capabilities in Earth-GRAM </a:t>
            </a:r>
          </a:p>
          <a:p>
            <a:r>
              <a:rPr lang="en-US" sz="2000" dirty="0" smtClean="0"/>
              <a:t> Incorporate MERRA-2 as global atmosphere option in Earth-GRAM</a:t>
            </a:r>
          </a:p>
          <a:p>
            <a:pPr lvl="1"/>
            <a:r>
              <a:rPr lang="en-US" sz="1873" dirty="0" smtClean="0"/>
              <a:t>Have developed global monthly wind statistics on 42 pressure levels</a:t>
            </a:r>
          </a:p>
          <a:p>
            <a:pPr lvl="1"/>
            <a:r>
              <a:rPr lang="en-US" sz="1873" dirty="0" smtClean="0"/>
              <a:t>Next step develop global monthly thermodynamic statistics</a:t>
            </a:r>
          </a:p>
          <a:p>
            <a:pPr marL="144657" lvl="1" indent="0">
              <a:buNone/>
            </a:pPr>
            <a:r>
              <a:rPr lang="en-US" sz="1873" dirty="0" smtClean="0"/>
              <a:t>  </a:t>
            </a:r>
            <a:endParaRPr lang="en-US" sz="1873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381000" y="6173615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4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42802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Coming to COSPAR2021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09864"/>
            <a:ext cx="8229600" cy="4525963"/>
          </a:xfrm>
        </p:spPr>
        <p:txBody>
          <a:bodyPr/>
          <a:lstStyle/>
          <a:p>
            <a:r>
              <a:rPr lang="en-US" sz="2000" dirty="0" smtClean="0"/>
              <a:t> Benefits to using Earth-GRAM!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Provide overview of features in Earth-GRAM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Plan to work with COSPAR community to identify available data sources to implement and compare to Earth-GRAM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Details and benefits of MERRA-2 implementation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Options to improve boundary layer capabilities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25113" y="6172200"/>
            <a:ext cx="2133600" cy="476250"/>
          </a:xfrm>
        </p:spPr>
        <p:txBody>
          <a:bodyPr/>
          <a:lstStyle/>
          <a:p>
            <a:pPr>
              <a:defRPr/>
            </a:pPr>
            <a:fld id="{2D62EE30-7278-4E9F-AB02-0D0413D0E9A5}" type="slidenum">
              <a:rPr lang="en-US" altLang="en-US" sz="1000" smtClean="0"/>
              <a:pPr>
                <a:defRPr/>
              </a:pPr>
              <a:t>5</a:t>
            </a:fld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69073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V13">
  <a:themeElements>
    <a:clrScheme name="EV1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V1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1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>
            <a:latin typeface="Arial" pitchFamily="34" charset="0"/>
            <a:cs typeface="Arial" pitchFamily="34" charset="0"/>
          </a:defRPr>
        </a:defPPr>
      </a:lstStyle>
    </a:txDef>
  </a:objectDefaults>
  <a:extraClrSchemeLst>
    <a:extraClrScheme>
      <a:clrScheme name="EV1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1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1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330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1_EV13</vt:lpstr>
      <vt:lpstr>Earth Global Reference Atmospheric Model (GRAM) Overview and Future Improvements</vt:lpstr>
      <vt:lpstr>Earth-GRAM Overview</vt:lpstr>
      <vt:lpstr>Earth-GRAM Status</vt:lpstr>
      <vt:lpstr>Earth-GRAM Upgrade Plans</vt:lpstr>
      <vt:lpstr>Coming to COSPAR2021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White, Patrick W. (MSFC-EV44)</dc:creator>
  <cp:lastModifiedBy>White, Patrick W. (MSFC-EV44)</cp:lastModifiedBy>
  <cp:revision>55</cp:revision>
  <dcterms:created xsi:type="dcterms:W3CDTF">2020-11-18T21:15:16Z</dcterms:created>
  <dcterms:modified xsi:type="dcterms:W3CDTF">2020-11-19T20:38:58Z</dcterms:modified>
</cp:coreProperties>
</file>