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2"/>
  </p:notesMasterIdLst>
  <p:handoutMasterIdLst>
    <p:handoutMasterId r:id="rId43"/>
  </p:handoutMasterIdLst>
  <p:sldIdLst>
    <p:sldId id="266" r:id="rId2"/>
    <p:sldId id="310" r:id="rId3"/>
    <p:sldId id="309" r:id="rId4"/>
    <p:sldId id="296" r:id="rId5"/>
    <p:sldId id="297" r:id="rId6"/>
    <p:sldId id="471" r:id="rId7"/>
    <p:sldId id="472" r:id="rId8"/>
    <p:sldId id="473" r:id="rId9"/>
    <p:sldId id="298" r:id="rId10"/>
    <p:sldId id="393" r:id="rId11"/>
    <p:sldId id="394" r:id="rId12"/>
    <p:sldId id="474" r:id="rId13"/>
    <p:sldId id="407" r:id="rId14"/>
    <p:sldId id="317" r:id="rId15"/>
    <p:sldId id="326" r:id="rId16"/>
    <p:sldId id="356" r:id="rId17"/>
    <p:sldId id="411" r:id="rId18"/>
    <p:sldId id="444" r:id="rId19"/>
    <p:sldId id="292" r:id="rId20"/>
    <p:sldId id="447" r:id="rId21"/>
    <p:sldId id="448" r:id="rId22"/>
    <p:sldId id="449" r:id="rId23"/>
    <p:sldId id="450" r:id="rId24"/>
    <p:sldId id="451" r:id="rId25"/>
    <p:sldId id="452" r:id="rId26"/>
    <p:sldId id="476" r:id="rId27"/>
    <p:sldId id="458" r:id="rId28"/>
    <p:sldId id="459" r:id="rId29"/>
    <p:sldId id="460" r:id="rId30"/>
    <p:sldId id="461" r:id="rId31"/>
    <p:sldId id="475" r:id="rId32"/>
    <p:sldId id="462" r:id="rId33"/>
    <p:sldId id="463" r:id="rId34"/>
    <p:sldId id="464" r:id="rId35"/>
    <p:sldId id="465" r:id="rId36"/>
    <p:sldId id="466" r:id="rId37"/>
    <p:sldId id="467" r:id="rId38"/>
    <p:sldId id="468" r:id="rId39"/>
    <p:sldId id="469" r:id="rId40"/>
    <p:sldId id="470" r:id="rId41"/>
  </p:sldIdLst>
  <p:sldSz cx="12188825" cy="6858000"/>
  <p:notesSz cx="6858000" cy="9144000"/>
  <p:custDataLst>
    <p:tags r:id="rId4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own, Nelson A. (AFRC-510)" initials="BNA(" lastIdx="5" clrIdx="2">
    <p:extLst>
      <p:ext uri="{19B8F6BF-5375-455C-9EA6-DF929625EA0E}">
        <p15:presenceInfo xmlns:p15="http://schemas.microsoft.com/office/powerpoint/2012/main" userId="S::nabrown@ndc.nasa.gov::58c7b726-6b7f-4d3b-92cf-6fd1e4c498e0" providerId="AD"/>
      </p:ext>
    </p:extLst>
  </p:cmAuthor>
  <p:cmAuthor id="2" name="Skoog, Mark A. (AFRC-330)" initials="SMA(" lastIdx="11" clrIdx="1">
    <p:extLst>
      <p:ext uri="{19B8F6BF-5375-455C-9EA6-DF929625EA0E}">
        <p15:presenceInfo xmlns:p15="http://schemas.microsoft.com/office/powerpoint/2012/main" userId="S-1-5-21-330711430-3775241029-4075259233-537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A4"/>
    <a:srgbClr val="D55201"/>
    <a:srgbClr val="175F1A"/>
    <a:srgbClr val="37AEFF"/>
    <a:srgbClr val="5BBDFF"/>
    <a:srgbClr val="FE9758"/>
    <a:srgbClr val="004D86"/>
    <a:srgbClr val="FE6202"/>
    <a:srgbClr val="000B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29" autoAdjust="0"/>
  </p:normalViewPr>
  <p:slideViewPr>
    <p:cSldViewPr showGuides="1">
      <p:cViewPr varScale="1">
        <p:scale>
          <a:sx n="98" d="100"/>
          <a:sy n="98" d="100"/>
        </p:scale>
        <p:origin x="654" y="90"/>
      </p:cViewPr>
      <p:guideLst>
        <p:guide pos="3839"/>
        <p:guide orient="horz" pos="2160"/>
      </p:guideLst>
    </p:cSldViewPr>
  </p:slideViewPr>
  <p:outlineViewPr>
    <p:cViewPr>
      <p:scale>
        <a:sx n="33" d="100"/>
        <a:sy n="33" d="100"/>
      </p:scale>
      <p:origin x="0" y="0"/>
    </p:cViewPr>
  </p:outlineViewPr>
  <p:notesTextViewPr>
    <p:cViewPr>
      <p:scale>
        <a:sx n="3" d="2"/>
        <a:sy n="3" d="2"/>
      </p:scale>
      <p:origin x="0" y="0"/>
    </p:cViewPr>
  </p:notesTextViewPr>
  <p:notesViewPr>
    <p:cSldViewPr showGuides="1">
      <p:cViewPr varScale="1">
        <p:scale>
          <a:sx n="80" d="100"/>
          <a:sy n="80" d="100"/>
        </p:scale>
        <p:origin x="3918"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12/1/2020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12/1/2020</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771E4-1A52-4918-935C-18A9CE39248E}" type="slidenum">
              <a:rPr lang="en-US" smtClean="0"/>
              <a:t>1</a:t>
            </a:fld>
            <a:endParaRPr lang="en-US" dirty="0"/>
          </a:p>
        </p:txBody>
      </p:sp>
    </p:spTree>
    <p:extLst>
      <p:ext uri="{BB962C8B-B14F-4D97-AF65-F5344CB8AC3E}">
        <p14:creationId xmlns:p14="http://schemas.microsoft.com/office/powerpoint/2010/main" val="3673469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Resilient Autonomy research has two primary thrusts:</a:t>
            </a:r>
          </a:p>
          <a:p>
            <a:pPr marL="171450" indent="-171450">
              <a:buFont typeface="Arial" panose="020B0604020202020204" pitchFamily="34" charset="0"/>
              <a:buChar char="•"/>
            </a:pPr>
            <a:r>
              <a:rPr lang="en-US" dirty="0" smtClean="0"/>
              <a:t>Performance Based Certification</a:t>
            </a:r>
          </a:p>
          <a:p>
            <a:pPr marL="171450" indent="-171450">
              <a:buFont typeface="Arial" panose="020B0604020202020204" pitchFamily="34" charset="0"/>
              <a:buChar char="•"/>
            </a:pPr>
            <a:r>
              <a:rPr lang="en-US" dirty="0" smtClean="0"/>
              <a:t>Reference Implementation Development</a:t>
            </a:r>
          </a:p>
          <a:p>
            <a:endParaRPr lang="en-US" dirty="0"/>
          </a:p>
          <a:p>
            <a:r>
              <a:rPr lang="en-US" dirty="0" smtClean="0"/>
              <a:t>Performance based certification is focused on the aggregate safety of the system as opposed to the more common prescriptive certification which looks at each individual component for safety.  Performance base certification is a relatively new approach to certification being used for Part 23 aircraft.  Resilient Autonomy is expanding on its former standards development with the FAA and ASTM International that culminated in the publishing of the first industry standard for safely bounding complex behavior in UAVs.  This standard is based on a software architecture that leverages run-time assurance (RTA).  This work is being done through a tight collaboration with the FAA.</a:t>
            </a:r>
          </a:p>
          <a:p>
            <a:endParaRPr lang="en-US" dirty="0"/>
          </a:p>
          <a:p>
            <a:r>
              <a:rPr lang="en-US" dirty="0"/>
              <a:t>A</a:t>
            </a:r>
            <a:r>
              <a:rPr lang="en-US" dirty="0" smtClean="0"/>
              <a:t> reference implementation of the software architecture is being developed that highly leverages RTA.  This architecture is being integrated onto a UAV and evaluated for airworthiness as a means of validating the use of RTA as a means of compliance to the above certification approach being developed.  This reference implementation leverages decades of work that went into the development of the F-16 automatic ground collision avoidance system (Auto GCAS).</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2</a:t>
            </a:fld>
            <a:endParaRPr lang="en-US"/>
          </a:p>
        </p:txBody>
      </p:sp>
    </p:spTree>
    <p:extLst>
      <p:ext uri="{BB962C8B-B14F-4D97-AF65-F5344CB8AC3E}">
        <p14:creationId xmlns:p14="http://schemas.microsoft.com/office/powerpoint/2010/main" val="2538159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Certification of autonomy is considered very challenging, if not impossible, using conventional methods such as DO-178. The problem being with such a complex system, you can’t guarantee that the system can’t get to a state from which there are possible bad outcomes.</a:t>
            </a:r>
          </a:p>
          <a:p>
            <a:endParaRPr lang="en-US" dirty="0"/>
          </a:p>
          <a:p>
            <a:r>
              <a:rPr lang="en-US" dirty="0" smtClean="0"/>
              <a:t> Our project posed the question, </a:t>
            </a:r>
          </a:p>
          <a:p>
            <a:pPr marL="457200"/>
            <a:r>
              <a:rPr lang="en-US" i="1" dirty="0" smtClean="0"/>
              <a:t>“What if you could stretch a safety net across just the bad outcomes?  And, you only certified that safety net, not trying to certify the complex system?  That safety net could be made less complex (or more deterministic) and thus much easier to certify.”  </a:t>
            </a:r>
          </a:p>
          <a:p>
            <a:r>
              <a:rPr lang="en-US" dirty="0" smtClean="0"/>
              <a:t>This concept is part of an approach called run-time assurance or RTA.</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3</a:t>
            </a:fld>
            <a:endParaRPr lang="en-US"/>
          </a:p>
        </p:txBody>
      </p:sp>
    </p:spTree>
    <p:extLst>
      <p:ext uri="{BB962C8B-B14F-4D97-AF65-F5344CB8AC3E}">
        <p14:creationId xmlns:p14="http://schemas.microsoft.com/office/powerpoint/2010/main" val="574691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Auto GCAS basically stretches this safety net across the ground, preventing the aircraft from crossing to the bad outcome of ground impact.  </a:t>
            </a:r>
            <a:r>
              <a:rPr lang="en-US" dirty="0"/>
              <a:t>O</a:t>
            </a:r>
            <a:r>
              <a:rPr lang="en-US" dirty="0" smtClean="0"/>
              <a:t>ur previous research has shown that one basic architecture can be easily adapted to a wide variety of aircraft.</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4</a:t>
            </a:fld>
            <a:endParaRPr lang="en-US"/>
          </a:p>
        </p:txBody>
      </p:sp>
    </p:spTree>
    <p:extLst>
      <p:ext uri="{BB962C8B-B14F-4D97-AF65-F5344CB8AC3E}">
        <p14:creationId xmlns:p14="http://schemas.microsoft.com/office/powerpoint/2010/main" val="1044943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if you developed a software framework of multiple safety nets, each protecting the aircraft from the various hazards it may encounter in flight?  In the RTA vernacular these safety nets are called monitors..  Although not previously considered in RTA research, this sort of framework would contain multiple monitors, each focused on a separate category of flight hazard.</a:t>
            </a:r>
          </a:p>
          <a:p>
            <a:endParaRPr lang="en-US" dirty="0"/>
          </a:p>
          <a:p>
            <a:r>
              <a:rPr lang="en-US" dirty="0" smtClean="0"/>
              <a:t>Our reference implementation is a multi-monitor RTA (MM-RTA) framework and the monitor control/switching is controlled with risk-based decision making.  We call this reference implementation of an MM-RTA, the expandable variable-autonomy architecture or EVAA (pronounced Eva) for short.</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5</a:t>
            </a:fld>
            <a:endParaRPr lang="en-US"/>
          </a:p>
        </p:txBody>
      </p:sp>
    </p:spTree>
    <p:extLst>
      <p:ext uri="{BB962C8B-B14F-4D97-AF65-F5344CB8AC3E}">
        <p14:creationId xmlns:p14="http://schemas.microsoft.com/office/powerpoint/2010/main" val="3347634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Shown is the RTA framework covered in the ASTM standard.  The orange boxes are the certified safety net wrapping around the untrusted or complex system.  The switch is controlled by the monitor.  Under normal circumstances, the untrusted system is allowed to send commands to the flight controls of the aircraft.  If the monitor determines that the boundary is about to breeched, control is switched from the untrusted system and gives it to a trusted controller.  When breech of the boundary is no longer imminent, control is returned to the untrusted controller.</a:t>
            </a:r>
          </a:p>
          <a:p>
            <a:endParaRPr lang="en-US" dirty="0"/>
          </a:p>
          <a:p>
            <a:r>
              <a:rPr lang="en-US" dirty="0" smtClean="0"/>
              <a:t>For Auto GCAS, the pilot is the untrusted system and Auto GCAS is the monitor, evaluating if the aircraft is in imminent breech of the safety boundary (hitting the ground).</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6</a:t>
            </a:fld>
            <a:endParaRPr lang="en-US"/>
          </a:p>
        </p:txBody>
      </p:sp>
    </p:spTree>
    <p:extLst>
      <p:ext uri="{BB962C8B-B14F-4D97-AF65-F5344CB8AC3E}">
        <p14:creationId xmlns:p14="http://schemas.microsoft.com/office/powerpoint/2010/main" val="1198001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Shown is the RTA framework covered in the ASTM standard.  The orange boxes are the certified safety net wrapping around the untrusted or complex system.  The switch is controlled by the monitor.  Under normal circumstances, the untrusted system is allowed to send commands to the flight controls of the aircraft.  If the monitor determines that the boundary is about to breeched, control is switched from the untrusted system and gives it to a trusted controller.  When breech of the boundary is no longer imminent, control is returned to the untrusted controller.</a:t>
            </a:r>
          </a:p>
          <a:p>
            <a:endParaRPr lang="en-US" dirty="0"/>
          </a:p>
          <a:p>
            <a:r>
              <a:rPr lang="en-US" dirty="0" smtClean="0"/>
              <a:t>For Auto GCAS, the pilot is the untrusted system and Auto GCAS is the monitor, evaluating if the aircraft is in imminent breech of the safety boundary (hitting the ground).</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7</a:t>
            </a:fld>
            <a:endParaRPr lang="en-US"/>
          </a:p>
        </p:txBody>
      </p:sp>
    </p:spTree>
    <p:extLst>
      <p:ext uri="{BB962C8B-B14F-4D97-AF65-F5344CB8AC3E}">
        <p14:creationId xmlns:p14="http://schemas.microsoft.com/office/powerpoint/2010/main" val="2594604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Shown is the RTA framework covered in the ASTM standard.  The orange boxes are the certified safety net wrapping around the untrusted or complex system.  The switch is controlled by the monitor.  Under normal circumstances, the untrusted system is allowed to send commands to the flight controls of the aircraft.  If the monitor determines that the boundary is about to breeched, control is switched from the untrusted system and gives it to a trusted controller.  When breech of the boundary is no longer imminent, control is returned to the untrusted controller.</a:t>
            </a:r>
          </a:p>
          <a:p>
            <a:endParaRPr lang="en-US" dirty="0"/>
          </a:p>
          <a:p>
            <a:r>
              <a:rPr lang="en-US" dirty="0" smtClean="0"/>
              <a:t>For Auto GCAS, the pilot is the untrusted system and Auto GCAS is the monitor, evaluating if the aircraft is in imminent breech of the safety boundary (hitting the ground).</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8</a:t>
            </a:fld>
            <a:endParaRPr lang="en-US"/>
          </a:p>
        </p:txBody>
      </p:sp>
    </p:spTree>
    <p:extLst>
      <p:ext uri="{BB962C8B-B14F-4D97-AF65-F5344CB8AC3E}">
        <p14:creationId xmlns:p14="http://schemas.microsoft.com/office/powerpoint/2010/main" val="3970808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EVAA (an MM-RTA), we determine what monitors are needed by deconstructing the responsibilities of piloting.  We begin with the three commonly known categories: aviate, navigate and communicate.  We further break these down until we reach the fundamental functional categories that we can develop specific monitors for.  EVAA addresses the piloting responsibilities under aviate that do not fall under aircraft control.  The Resilient Autonomy</a:t>
            </a:r>
            <a:r>
              <a:rPr lang="en-US" dirty="0"/>
              <a:t> </a:t>
            </a:r>
            <a:r>
              <a:rPr lang="en-US" dirty="0" smtClean="0"/>
              <a:t>project is developing monitors for most, though not all of these responsibilities.</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9</a:t>
            </a:fld>
            <a:endParaRPr lang="en-US"/>
          </a:p>
        </p:txBody>
      </p:sp>
    </p:spTree>
    <p:extLst>
      <p:ext uri="{BB962C8B-B14F-4D97-AF65-F5344CB8AC3E}">
        <p14:creationId xmlns:p14="http://schemas.microsoft.com/office/powerpoint/2010/main" val="3196684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10</a:t>
            </a:fld>
            <a:endParaRPr lang="en-US"/>
          </a:p>
        </p:txBody>
      </p:sp>
    </p:spTree>
    <p:extLst>
      <p:ext uri="{BB962C8B-B14F-4D97-AF65-F5344CB8AC3E}">
        <p14:creationId xmlns:p14="http://schemas.microsoft.com/office/powerpoint/2010/main" val="4280618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Resilient Autonomy is developing two things:</a:t>
            </a:r>
          </a:p>
          <a:p>
            <a:pPr marL="228600" indent="-228600">
              <a:buAutoNum type="arabicParenR"/>
            </a:pPr>
            <a:r>
              <a:rPr lang="en-US" dirty="0" smtClean="0"/>
              <a:t>A software architecture that can be adapted to any vehicle</a:t>
            </a:r>
          </a:p>
          <a:p>
            <a:pPr marL="228600" indent="-228600">
              <a:buAutoNum type="arabicParenR"/>
            </a:pPr>
            <a:r>
              <a:rPr lang="en-US" dirty="0" smtClean="0"/>
              <a:t>That architecture adapted to an HQ-90</a:t>
            </a:r>
          </a:p>
          <a:p>
            <a:endParaRPr lang="en-US" dirty="0"/>
          </a:p>
          <a:p>
            <a:r>
              <a:rPr lang="en-US" dirty="0" smtClean="0"/>
              <a:t>The software architecture is envisioned to be used by many users wishing to adapt it to a vehicle other than an HQ-90 UAV.  The HQ-90 adaptation can be used for a wide array of missions/</a:t>
            </a:r>
            <a:r>
              <a:rPr lang="en-US" dirty="0" err="1" smtClean="0"/>
              <a:t>ConOps</a:t>
            </a:r>
            <a:r>
              <a:rPr lang="en-US" dirty="0" smtClean="0"/>
              <a:t>.  US SOUTHERN COMMAND is looking to use it for drug </a:t>
            </a:r>
            <a:r>
              <a:rPr lang="en-US" dirty="0"/>
              <a:t>i</a:t>
            </a:r>
            <a:r>
              <a:rPr lang="en-US" dirty="0" smtClean="0"/>
              <a:t>nterdiction missions over the Gulf of Mexico and Eastern Pacific.</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11</a:t>
            </a:fld>
            <a:endParaRPr lang="en-US"/>
          </a:p>
        </p:txBody>
      </p:sp>
    </p:spTree>
    <p:extLst>
      <p:ext uri="{BB962C8B-B14F-4D97-AF65-F5344CB8AC3E}">
        <p14:creationId xmlns:p14="http://schemas.microsoft.com/office/powerpoint/2010/main" val="190925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12</a:t>
            </a:fld>
            <a:endParaRPr lang="en-US"/>
          </a:p>
        </p:txBody>
      </p:sp>
    </p:spTree>
    <p:extLst>
      <p:ext uri="{BB962C8B-B14F-4D97-AF65-F5344CB8AC3E}">
        <p14:creationId xmlns:p14="http://schemas.microsoft.com/office/powerpoint/2010/main" val="4103943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EVAA is hosted on an Up2 processor.  A wide variety of sensors feed the monitors within EVAA and the EVAA commands are sent to a Piccolo 2 autopilot used by the HQ-90.  Although a wide variety and spectrum of sensors are used, the Resilient Autonomy project is really about the software that makes up EVAA.</a:t>
            </a:r>
            <a:endParaRPr lang="en-US" dirty="0"/>
          </a:p>
        </p:txBody>
      </p:sp>
      <p:sp>
        <p:nvSpPr>
          <p:cNvPr id="4" name="Slide Number Placeholder 3"/>
          <p:cNvSpPr>
            <a:spLocks noGrp="1"/>
          </p:cNvSpPr>
          <p:nvPr>
            <p:ph type="sldNum" sz="quarter" idx="5"/>
          </p:nvPr>
        </p:nvSpPr>
        <p:spPr/>
        <p:txBody>
          <a:bodyPr/>
          <a:lstStyle/>
          <a:p>
            <a:fld id="{BC791AE2-B8B5-4BF8-84BC-C66A1DC19ECB}" type="slidenum">
              <a:rPr lang="en-US" smtClean="0"/>
              <a:t>13</a:t>
            </a:fld>
            <a:endParaRPr lang="en-US"/>
          </a:p>
        </p:txBody>
      </p:sp>
    </p:spTree>
    <p:extLst>
      <p:ext uri="{BB962C8B-B14F-4D97-AF65-F5344CB8AC3E}">
        <p14:creationId xmlns:p14="http://schemas.microsoft.com/office/powerpoint/2010/main" val="1543451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14</a:t>
            </a:fld>
            <a:endParaRPr lang="en-US"/>
          </a:p>
        </p:txBody>
      </p:sp>
    </p:spTree>
    <p:extLst>
      <p:ext uri="{BB962C8B-B14F-4D97-AF65-F5344CB8AC3E}">
        <p14:creationId xmlns:p14="http://schemas.microsoft.com/office/powerpoint/2010/main" val="3649052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6994" y="758952"/>
            <a:ext cx="10055781" cy="3566160"/>
          </a:xfrm>
        </p:spPr>
        <p:txBody>
          <a:bodyPr anchor="b">
            <a:normAutofit/>
          </a:bodyPr>
          <a:lstStyle>
            <a:lvl1pPr algn="l">
              <a:lnSpc>
                <a:spcPct val="85000"/>
              </a:lnSpc>
              <a:defRPr sz="7998"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099764" y="4455620"/>
            <a:ext cx="10055781" cy="1143000"/>
          </a:xfrm>
        </p:spPr>
        <p:txBody>
          <a:bodyPr lIns="91440" rIns="91440">
            <a:normAutofit/>
          </a:bodyPr>
          <a:lstStyle>
            <a:lvl1pPr marL="0" indent="0" algn="l">
              <a:buNone/>
              <a:defRPr sz="2399" cap="all" spc="200" baseline="0">
                <a:solidFill>
                  <a:schemeClr val="tx2"/>
                </a:solidFill>
                <a:latin typeface="+mj-lt"/>
              </a:defRPr>
            </a:lvl1pPr>
            <a:lvl2pPr marL="457063" indent="0" algn="ctr">
              <a:buNone/>
              <a:defRPr sz="2399"/>
            </a:lvl2pPr>
            <a:lvl3pPr marL="914126" indent="0" algn="ctr">
              <a:buNone/>
              <a:defRPr sz="23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344"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69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b="1"/>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F41C87-7AD9-4845-A077-840E4A0F3F06}"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275916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994" y="758952"/>
            <a:ext cx="10055781" cy="3566160"/>
          </a:xfrm>
        </p:spPr>
        <p:txBody>
          <a:bodyPr anchor="b" anchorCtr="0">
            <a:normAutofit/>
          </a:bodyPr>
          <a:lstStyle>
            <a:lvl1pPr>
              <a:lnSpc>
                <a:spcPct val="85000"/>
              </a:lnSpc>
              <a:defRPr sz="7998"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6994" y="4453128"/>
            <a:ext cx="10055781" cy="1143000"/>
          </a:xfrm>
        </p:spPr>
        <p:txBody>
          <a:bodyPr lIns="91440" rIns="91440" anchor="t" anchorCtr="0">
            <a:normAutofit/>
          </a:bodyPr>
          <a:lstStyle>
            <a:lvl1pPr marL="0" indent="0">
              <a:buNone/>
              <a:defRPr sz="2399" cap="all" spc="200" baseline="0">
                <a:solidFill>
                  <a:schemeClr val="tx2"/>
                </a:solidFill>
                <a:latin typeface="+mj-lt"/>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3F41C87-7AD9-4845-A077-840E4A0F3F06}"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cxnSp>
        <p:nvCxnSpPr>
          <p:cNvPr id="9" name="Straight Connector 8"/>
          <p:cNvCxnSpPr/>
          <p:nvPr/>
        </p:nvCxnSpPr>
        <p:spPr>
          <a:xfrm>
            <a:off x="1207344"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6180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6994" y="286604"/>
            <a:ext cx="10055781"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6993" y="1845734"/>
            <a:ext cx="4936474"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6301" y="1845735"/>
            <a:ext cx="4936474"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3F41C87-7AD9-4845-A077-840E4A0F3F06}" type="datetimeFigureOut">
              <a:rPr lang="en-US" smtClean="0"/>
              <a:t>12/1/2020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3601360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6994" y="286604"/>
            <a:ext cx="10055781"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6994" y="1846052"/>
            <a:ext cx="4936474"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6994" y="2582334"/>
            <a:ext cx="4936474"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6301" y="1846052"/>
            <a:ext cx="4936474"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6301" y="2582334"/>
            <a:ext cx="4936474"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3F41C87-7AD9-4845-A077-840E4A0F3F06}" type="datetimeFigureOut">
              <a:rPr lang="en-US" smtClean="0"/>
              <a:t>12/1/2020</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2451686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3F41C87-7AD9-4845-A077-840E4A0F3F06}" type="datetimeFigureOut">
              <a:rPr lang="en-US" smtClean="0"/>
              <a:t>12/1/2020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1977915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3F41C87-7AD9-4845-A077-840E4A0F3F06}" type="datetimeFigureOut">
              <a:rPr lang="en-US" smtClean="0"/>
              <a:t>12/1/2020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1084186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7" y="0"/>
            <a:ext cx="404973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39019" y="0"/>
            <a:ext cx="639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081" y="594359"/>
            <a:ext cx="3199567" cy="2286000"/>
          </a:xfrm>
        </p:spPr>
        <p:txBody>
          <a:bodyPr anchor="b">
            <a:normAutofit/>
          </a:bodyPr>
          <a:lstStyle>
            <a:lvl1pPr>
              <a:defRPr sz="3599"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799350" y="731520"/>
            <a:ext cx="6490549"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081" y="2926080"/>
            <a:ext cx="3199567" cy="3379124"/>
          </a:xfrm>
        </p:spPr>
        <p:txBody>
          <a:bodyPr lIns="91440" rIns="91440">
            <a:normAutofit/>
          </a:bodyPr>
          <a:lstStyle>
            <a:lvl1pPr marL="0" indent="0">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391" y="6459786"/>
            <a:ext cx="2617828" cy="365125"/>
          </a:xfrm>
        </p:spPr>
        <p:txBody>
          <a:bodyPr/>
          <a:lstStyle>
            <a:lvl1pPr algn="l">
              <a:defRPr/>
            </a:lvl1pPr>
          </a:lstStyle>
          <a:p>
            <a:fld id="{03F41C87-7AD9-4845-A077-840E4A0F3F06}" type="datetimeFigureOut">
              <a:rPr lang="en-US" smtClean="0"/>
              <a:t>12/1/2020</a:t>
            </a:fld>
            <a:endParaRPr lang="en-US"/>
          </a:p>
        </p:txBody>
      </p:sp>
      <p:sp>
        <p:nvSpPr>
          <p:cNvPr id="6" name="Footer Placeholder 5"/>
          <p:cNvSpPr>
            <a:spLocks noGrp="1"/>
          </p:cNvSpPr>
          <p:nvPr>
            <p:ph type="ftr" sz="quarter" idx="11"/>
          </p:nvPr>
        </p:nvSpPr>
        <p:spPr>
          <a:xfrm>
            <a:off x="4799350" y="6459786"/>
            <a:ext cx="464699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A013F82-EE5E-44EE-A61D-E31C6657F26F}" type="slidenum">
              <a:rPr lang="en-US" smtClean="0"/>
              <a:t>‹#›</a:t>
            </a:fld>
            <a:endParaRPr lang="en-US"/>
          </a:p>
        </p:txBody>
      </p:sp>
    </p:spTree>
    <p:extLst>
      <p:ext uri="{BB962C8B-B14F-4D97-AF65-F5344CB8AC3E}">
        <p14:creationId xmlns:p14="http://schemas.microsoft.com/office/powerpoint/2010/main" val="3995517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5651"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994" y="5074920"/>
            <a:ext cx="10110630" cy="822960"/>
          </a:xfrm>
        </p:spPr>
        <p:txBody>
          <a:bodyPr lIns="91440" tIns="0" rIns="91440" bIns="0" anchor="b">
            <a:noAutofit/>
          </a:bodyPr>
          <a:lstStyle>
            <a:lvl1pPr>
              <a:defRPr sz="3599"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88810" cy="4915076"/>
          </a:xfrm>
          <a:blipFill>
            <a:blip r:embed="rId2"/>
            <a:stretch>
              <a:fillRect/>
            </a:stretch>
          </a:blipFill>
        </p:spPr>
        <p:txBody>
          <a:bodyPr lIns="457200" tIns="457200" anchor="t"/>
          <a:lstStyle>
            <a:lvl1pPr marL="0" indent="0">
              <a:buNone/>
              <a:defRPr sz="3199">
                <a:solidFill>
                  <a:schemeClr val="bg1"/>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smtClean="0"/>
              <a:t>Click icon to add picture</a:t>
            </a:r>
            <a:endParaRPr lang="en-US" dirty="0"/>
          </a:p>
        </p:txBody>
      </p:sp>
      <p:sp>
        <p:nvSpPr>
          <p:cNvPr id="4" name="Text Placeholder 3"/>
          <p:cNvSpPr>
            <a:spLocks noGrp="1"/>
          </p:cNvSpPr>
          <p:nvPr>
            <p:ph type="body" sz="half" idx="2"/>
          </p:nvPr>
        </p:nvSpPr>
        <p:spPr>
          <a:xfrm>
            <a:off x="1096994" y="5907023"/>
            <a:ext cx="1011063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3F41C87-7AD9-4845-A077-840E4A0F3F06}" type="datetimeFigureOut">
              <a:rPr lang="en-US" smtClean="0"/>
              <a:pPr/>
              <a:t>12/1/2020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A013F82-EE5E-44EE-A61D-E31C6657F26F}" type="slidenum">
              <a:rPr lang="en-US" smtClean="0"/>
              <a:pPr/>
              <a:t>‹#›</a:t>
            </a:fld>
            <a:endParaRPr lang="en-US"/>
          </a:p>
        </p:txBody>
      </p:sp>
    </p:spTree>
    <p:extLst>
      <p:ext uri="{BB962C8B-B14F-4D97-AF65-F5344CB8AC3E}">
        <p14:creationId xmlns:p14="http://schemas.microsoft.com/office/powerpoint/2010/main" val="2397351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F41C87-7AD9-4845-A077-840E4A0F3F06}"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3279805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2628" y="414779"/>
            <a:ext cx="262821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7982" y="414778"/>
            <a:ext cx="7732286"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F41C87-7AD9-4845-A077-840E4A0F3F06}"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013F82-EE5E-44EE-A61D-E31C6657F26F}" type="slidenum">
              <a:rPr lang="en-US" smtClean="0"/>
              <a:t>‹#›</a:t>
            </a:fld>
            <a:endParaRPr lang="en-US"/>
          </a:p>
        </p:txBody>
      </p:sp>
    </p:spTree>
    <p:extLst>
      <p:ext uri="{BB962C8B-B14F-4D97-AF65-F5344CB8AC3E}">
        <p14:creationId xmlns:p14="http://schemas.microsoft.com/office/powerpoint/2010/main" val="460585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FRC Inside Content Page 1">
    <p:spTree>
      <p:nvGrpSpPr>
        <p:cNvPr id="1" name=""/>
        <p:cNvGrpSpPr/>
        <p:nvPr/>
      </p:nvGrpSpPr>
      <p:grpSpPr>
        <a:xfrm>
          <a:off x="0" y="0"/>
          <a:ext cx="0" cy="0"/>
          <a:chOff x="0" y="0"/>
          <a:chExt cx="0" cy="0"/>
        </a:xfrm>
      </p:grpSpPr>
      <p:sp>
        <p:nvSpPr>
          <p:cNvPr id="21" name="Content Placeholder 36"/>
          <p:cNvSpPr>
            <a:spLocks noGrp="1"/>
          </p:cNvSpPr>
          <p:nvPr>
            <p:ph sz="quarter" idx="31" hasCustomPrompt="1"/>
          </p:nvPr>
        </p:nvSpPr>
        <p:spPr>
          <a:xfrm>
            <a:off x="6509949" y="4961361"/>
            <a:ext cx="4770878" cy="307777"/>
          </a:xfrm>
        </p:spPr>
        <p:txBody>
          <a:bodyPr/>
          <a:lstStyle>
            <a:lvl1pPr marL="0" indent="0" algn="ctr">
              <a:buFontTx/>
              <a:buNone/>
              <a:defRPr sz="1050" b="0" i="0"/>
            </a:lvl1pPr>
            <a:lvl2pPr marL="342797" indent="0">
              <a:buFontTx/>
              <a:buNone/>
              <a:defRPr sz="1050"/>
            </a:lvl2pPr>
            <a:lvl3pPr marL="685594" indent="0">
              <a:buFontTx/>
              <a:buNone/>
              <a:defRPr sz="1050"/>
            </a:lvl3pPr>
            <a:lvl4pPr marL="1028391" indent="0">
              <a:buFontTx/>
              <a:buNone/>
              <a:defRPr sz="1050"/>
            </a:lvl4pPr>
            <a:lvl5pPr marL="1371189" indent="0">
              <a:buFontTx/>
              <a:buNone/>
              <a:defRPr sz="1050"/>
            </a:lvl5pPr>
          </a:lstStyle>
          <a:p>
            <a:pPr lvl="0"/>
            <a:r>
              <a:rPr lang="en-US" dirty="0" smtClean="0"/>
              <a:t>Caption</a:t>
            </a:r>
            <a:endParaRPr lang="en-US" dirty="0"/>
          </a:p>
        </p:txBody>
      </p:sp>
      <p:sp>
        <p:nvSpPr>
          <p:cNvPr id="23" name="Picture Placeholder 21"/>
          <p:cNvSpPr>
            <a:spLocks noGrp="1"/>
          </p:cNvSpPr>
          <p:nvPr>
            <p:ph type="pic" sz="quarter" idx="23" hasCustomPrompt="1"/>
          </p:nvPr>
        </p:nvSpPr>
        <p:spPr>
          <a:xfrm>
            <a:off x="6509949" y="1204610"/>
            <a:ext cx="4770878" cy="3647855"/>
          </a:xfrm>
          <a:prstGeom prst="rect">
            <a:avLst/>
          </a:prstGeom>
          <a:ln>
            <a:solidFill>
              <a:srgbClr val="7F7F7F"/>
            </a:solidFill>
          </a:ln>
          <a:effectLst>
            <a:outerShdw blurRad="76200" dist="22987" dir="2700000" algn="tl" rotWithShape="0">
              <a:srgbClr val="000000">
                <a:alpha val="35000"/>
              </a:srgbClr>
            </a:outerShdw>
          </a:effectLst>
        </p:spPr>
        <p:txBody>
          <a:bodyPr anchor="ctr">
            <a:normAutofit/>
          </a:bodyPr>
          <a:lstStyle>
            <a:lvl1pPr marL="0" indent="0" algn="ctr">
              <a:buNone/>
              <a:defRPr sz="1500">
                <a:latin typeface="Helvetica"/>
                <a:cs typeface="Helvetica"/>
              </a:defRPr>
            </a:lvl1pPr>
          </a:lstStyle>
          <a:p>
            <a:r>
              <a:rPr lang="en-US" dirty="0" smtClean="0"/>
              <a:t>Picture</a:t>
            </a:r>
            <a:endParaRPr lang="en-US" dirty="0"/>
          </a:p>
        </p:txBody>
      </p:sp>
      <p:sp>
        <p:nvSpPr>
          <p:cNvPr id="9" name="Title Placeholder 1"/>
          <p:cNvSpPr>
            <a:spLocks noGrp="1"/>
          </p:cNvSpPr>
          <p:nvPr>
            <p:ph type="title" hasCustomPrompt="1"/>
          </p:nvPr>
        </p:nvSpPr>
        <p:spPr>
          <a:xfrm>
            <a:off x="323289" y="220458"/>
            <a:ext cx="11120663" cy="692201"/>
          </a:xfrm>
          <a:prstGeom prst="rect">
            <a:avLst/>
          </a:prstGeom>
        </p:spPr>
        <p:txBody>
          <a:bodyPr vert="horz" lIns="91440" tIns="45720" rIns="91440" bIns="45720" rtlCol="0" anchor="ctr">
            <a:normAutofit/>
          </a:bodyPr>
          <a:lstStyle>
            <a:lvl1pPr>
              <a:defRPr sz="1799" b="0" u="none">
                <a:solidFill>
                  <a:srgbClr val="9F5F32"/>
                </a:solidFill>
                <a:latin typeface="Helvetica Light"/>
                <a:cs typeface="Helvetica Light"/>
              </a:defRPr>
            </a:lvl1pPr>
          </a:lstStyle>
          <a:p>
            <a:r>
              <a:rPr lang="en-US" dirty="0" smtClean="0"/>
              <a:t>Click to Edit Master Title Style</a:t>
            </a:r>
            <a:endParaRPr lang="en-US" dirty="0"/>
          </a:p>
        </p:txBody>
      </p:sp>
      <p:sp>
        <p:nvSpPr>
          <p:cNvPr id="3" name="Content Placeholder 2"/>
          <p:cNvSpPr>
            <a:spLocks noGrp="1"/>
          </p:cNvSpPr>
          <p:nvPr>
            <p:ph sz="quarter" idx="32"/>
          </p:nvPr>
        </p:nvSpPr>
        <p:spPr>
          <a:xfrm>
            <a:off x="448616" y="1224282"/>
            <a:ext cx="5137929" cy="2359620"/>
          </a:xfrm>
        </p:spPr>
        <p:txBody>
          <a:bodyPr/>
          <a:lstStyle>
            <a:lvl1pPr>
              <a:defRPr b="1">
                <a:solidFill>
                  <a:srgbClr val="00B0F0"/>
                </a:solidFill>
              </a:defRPr>
            </a:lvl1pPr>
            <a:lvl2pPr>
              <a:defRPr>
                <a:solidFill>
                  <a:schemeClr val="bg2"/>
                </a:solidFill>
              </a:defRPr>
            </a:lvl2pPr>
            <a:lvl3pPr>
              <a:defRPr>
                <a:solidFill>
                  <a:schemeClr val="bg2"/>
                </a:solidFill>
              </a:defRPr>
            </a:lvl3pPr>
            <a:lvl4pPr>
              <a:defRPr>
                <a:solidFill>
                  <a:schemeClr val="bg2"/>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3" name="Slide Number Placeholder 5"/>
          <p:cNvSpPr>
            <a:spLocks noGrp="1"/>
          </p:cNvSpPr>
          <p:nvPr>
            <p:ph type="sldNum" sz="quarter" idx="4"/>
          </p:nvPr>
        </p:nvSpPr>
        <p:spPr>
          <a:xfrm>
            <a:off x="11105376" y="6487460"/>
            <a:ext cx="965521" cy="365125"/>
          </a:xfrm>
          <a:prstGeom prst="rect">
            <a:avLst/>
          </a:prstGeom>
        </p:spPr>
        <p:txBody>
          <a:bodyPr vert="horz" lIns="91440" tIns="45720" rIns="91440" bIns="45720" rtlCol="0" anchor="ctr"/>
          <a:lstStyle>
            <a:lvl1pPr algn="r">
              <a:defRPr sz="900">
                <a:solidFill>
                  <a:srgbClr val="4973B4"/>
                </a:solidFill>
                <a:latin typeface="Helvetica"/>
                <a:cs typeface="Helvetica"/>
              </a:defRPr>
            </a:lvl1pPr>
          </a:lstStyle>
          <a:p>
            <a:fld id="{951609CC-B4C0-EB48-8A97-5DEC2430C126}" type="slidenum">
              <a:rPr lang="en-US" smtClean="0"/>
              <a:pPr/>
              <a:t>‹#›</a:t>
            </a:fld>
            <a:endParaRPr lang="en-US" dirty="0"/>
          </a:p>
        </p:txBody>
      </p:sp>
      <p:sp>
        <p:nvSpPr>
          <p:cNvPr id="14" name="Footer Placeholder 1"/>
          <p:cNvSpPr>
            <a:spLocks noGrp="1"/>
          </p:cNvSpPr>
          <p:nvPr>
            <p:ph type="ftr" sz="quarter" idx="3"/>
          </p:nvPr>
        </p:nvSpPr>
        <p:spPr>
          <a:xfrm>
            <a:off x="3331612" y="6471503"/>
            <a:ext cx="8369660" cy="365125"/>
          </a:xfrm>
          <a:prstGeom prst="rect">
            <a:avLst/>
          </a:prstGeom>
        </p:spPr>
        <p:txBody>
          <a:bodyPr vert="horz" lIns="91440" tIns="45720" rIns="91440" bIns="45720" rtlCol="0" anchor="ctr"/>
          <a:lstStyle>
            <a:lvl1pPr algn="ctr">
              <a:defRPr sz="900">
                <a:solidFill>
                  <a:srgbClr val="4973B4"/>
                </a:solidFill>
                <a:latin typeface="Helvetica"/>
                <a:cs typeface="Helvetica"/>
              </a:defRPr>
            </a:lvl1pPr>
          </a:lstStyle>
          <a:p>
            <a:endParaRPr lang="en-US" dirty="0"/>
          </a:p>
        </p:txBody>
      </p:sp>
    </p:spTree>
    <p:extLst>
      <p:ext uri="{BB962C8B-B14F-4D97-AF65-F5344CB8AC3E}">
        <p14:creationId xmlns:p14="http://schemas.microsoft.com/office/powerpoint/2010/main" val="16885735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88826"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6994" y="286605"/>
            <a:ext cx="10055781" cy="703996"/>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6994" y="1219200"/>
            <a:ext cx="10055781" cy="4649894"/>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6995" y="6459786"/>
            <a:ext cx="2471627" cy="365125"/>
          </a:xfrm>
          <a:prstGeom prst="rect">
            <a:avLst/>
          </a:prstGeom>
        </p:spPr>
        <p:txBody>
          <a:bodyPr vert="horz" lIns="91440" tIns="45720" rIns="91440" bIns="45720" rtlCol="0" anchor="ctr"/>
          <a:lstStyle>
            <a:lvl1pPr algn="l">
              <a:defRPr sz="900">
                <a:solidFill>
                  <a:srgbClr val="FFFFFF"/>
                </a:solidFill>
              </a:defRPr>
            </a:lvl1pPr>
          </a:lstStyle>
          <a:p>
            <a:fld id="{03F41C87-7AD9-4845-A077-840E4A0F3F06}" type="datetimeFigureOut">
              <a:rPr lang="en-US" smtClean="0"/>
              <a:pPr/>
              <a:t>12/1/2020</a:t>
            </a:fld>
            <a:endParaRPr lang="en-US"/>
          </a:p>
        </p:txBody>
      </p:sp>
      <p:sp>
        <p:nvSpPr>
          <p:cNvPr id="5" name="Footer Placeholder 4"/>
          <p:cNvSpPr>
            <a:spLocks noGrp="1"/>
          </p:cNvSpPr>
          <p:nvPr>
            <p:ph type="ftr" sz="quarter" idx="3"/>
          </p:nvPr>
        </p:nvSpPr>
        <p:spPr>
          <a:xfrm>
            <a:off x="3685225" y="6459786"/>
            <a:ext cx="4821548"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897880" y="6459786"/>
            <a:ext cx="1311683" cy="365125"/>
          </a:xfrm>
          <a:prstGeom prst="rect">
            <a:avLst/>
          </a:prstGeom>
        </p:spPr>
        <p:txBody>
          <a:bodyPr vert="horz" lIns="91440" tIns="45720" rIns="91440" bIns="45720" rtlCol="0" anchor="ctr"/>
          <a:lstStyle>
            <a:lvl1pPr algn="r">
              <a:defRPr sz="1050">
                <a:solidFill>
                  <a:srgbClr val="FFFFFF"/>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4785461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r" defTabSz="914126" rtl="0" eaLnBrk="1" latinLnBrk="0" hangingPunct="1">
        <a:lnSpc>
          <a:spcPct val="85000"/>
        </a:lnSpc>
        <a:spcBef>
          <a:spcPct val="0"/>
        </a:spcBef>
        <a:buNone/>
        <a:defRPr sz="4799" b="1" kern="1200" spc="-50" baseline="0">
          <a:solidFill>
            <a:schemeClr val="tx1">
              <a:lumMod val="75000"/>
              <a:lumOff val="25000"/>
            </a:schemeClr>
          </a:solidFill>
          <a:latin typeface="+mj-lt"/>
          <a:ea typeface="+mj-ea"/>
          <a:cs typeface="+mj-cs"/>
        </a:defRPr>
      </a:lvl1pPr>
    </p:titleStyle>
    <p:body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jpeg"/><Relationship Id="rId7" Type="http://schemas.openxmlformats.org/officeDocument/2006/relationships/image" Target="../media/image10.gi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8.gif"/><Relationship Id="rId4" Type="http://schemas.openxmlformats.org/officeDocument/2006/relationships/image" Target="../media/image17.jpeg"/><Relationship Id="rId9" Type="http://schemas.openxmlformats.org/officeDocument/2006/relationships/image" Target="../media/image20.gif"/></Relationships>
</file>

<file path=ppt/slides/_rels/slide6.xml.rels><?xml version="1.0" encoding="UTF-8" standalone="yes"?>
<Relationships xmlns="http://schemas.openxmlformats.org/package/2006/relationships"><Relationship Id="rId3" Type="http://schemas.openxmlformats.org/officeDocument/2006/relationships/hyperlink" Target="https://www.astm.org/Standards/F3269.htm"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jpeg"/><Relationship Id="rId18" Type="http://schemas.openxmlformats.org/officeDocument/2006/relationships/image" Target="../media/image37.png"/><Relationship Id="rId3" Type="http://schemas.openxmlformats.org/officeDocument/2006/relationships/image" Target="../media/image22.png"/><Relationship Id="rId21" Type="http://schemas.openxmlformats.org/officeDocument/2006/relationships/image" Target="../media/image40.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notesSlide" Target="../notesSlides/notesSlide13.xml"/><Relationship Id="rId16" Type="http://schemas.openxmlformats.org/officeDocument/2006/relationships/image" Target="../media/image35.png"/><Relationship Id="rId20" Type="http://schemas.openxmlformats.org/officeDocument/2006/relationships/image" Target="../media/image39.jpeg"/><Relationship Id="rId1" Type="http://schemas.openxmlformats.org/officeDocument/2006/relationships/slideLayout" Target="../slideLayouts/slideLayout6.xml"/><Relationship Id="rId6" Type="http://schemas.openxmlformats.org/officeDocument/2006/relationships/image" Target="../media/image25.jpe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tiff"/><Relationship Id="rId19" Type="http://schemas.openxmlformats.org/officeDocument/2006/relationships/image" Target="../media/image38.png"/><Relationship Id="rId4" Type="http://schemas.openxmlformats.org/officeDocument/2006/relationships/image" Target="../media/image23.jpeg"/><Relationship Id="rId9" Type="http://schemas.openxmlformats.org/officeDocument/2006/relationships/image" Target="../media/image28.png"/><Relationship Id="rId14" Type="http://schemas.openxmlformats.org/officeDocument/2006/relationships/image" Target="../media/image3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7.png"/><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55.gif"/><Relationship Id="rId3" Type="http://schemas.openxmlformats.org/officeDocument/2006/relationships/image" Target="../media/image47.png"/><Relationship Id="rId7"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microsoft.com/office/2007/relationships/hdphoto" Target="../media/hdphoto1.wdp"/><Relationship Id="rId9"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2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67.png"/><Relationship Id="rId5" Type="http://schemas.openxmlformats.org/officeDocument/2006/relationships/image" Target="../media/image73.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55.gif"/><Relationship Id="rId3" Type="http://schemas.microsoft.com/office/2007/relationships/hdphoto" Target="../media/hdphoto1.wdp"/><Relationship Id="rId7"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82.jpeg"/><Relationship Id="rId3" Type="http://schemas.microsoft.com/office/2007/relationships/hdphoto" Target="../media/hdphoto1.wdp"/><Relationship Id="rId7" Type="http://schemas.openxmlformats.org/officeDocument/2006/relationships/image" Target="../media/image81.png"/><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70.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3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4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9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9465" y="2438400"/>
            <a:ext cx="11010608" cy="1318624"/>
          </a:xfrm>
        </p:spPr>
        <p:txBody>
          <a:bodyPr anchor="ctr">
            <a:normAutofit fontScale="90000"/>
          </a:bodyPr>
          <a:lstStyle/>
          <a:p>
            <a:r>
              <a:rPr lang="en-US" sz="4899" dirty="0">
                <a:effectLst>
                  <a:outerShdw blurRad="38100" dist="38100" dir="2700000" algn="tl">
                    <a:srgbClr val="000000">
                      <a:alpha val="43137"/>
                    </a:srgbClr>
                  </a:outerShdw>
                </a:effectLst>
              </a:rPr>
              <a:t>EVAA RTA Research Update</a:t>
            </a:r>
            <a:r>
              <a:rPr lang="en-US" sz="3599" dirty="0">
                <a:effectLst>
                  <a:outerShdw blurRad="38100" dist="38100" dir="2700000" algn="tl">
                    <a:srgbClr val="000000">
                      <a:alpha val="43137"/>
                    </a:srgbClr>
                  </a:outerShdw>
                </a:effectLst>
              </a:rPr>
              <a:t/>
            </a:r>
            <a:br>
              <a:rPr lang="en-US" sz="3599" dirty="0">
                <a:effectLst>
                  <a:outerShdw blurRad="38100" dist="38100" dir="2700000" algn="tl">
                    <a:srgbClr val="000000">
                      <a:alpha val="43137"/>
                    </a:srgbClr>
                  </a:outerShdw>
                </a:effectLst>
              </a:rPr>
            </a:br>
            <a:r>
              <a:rPr lang="en-US" sz="3599" dirty="0">
                <a:effectLst>
                  <a:outerShdw blurRad="38100" dist="38100" dir="2700000" algn="tl">
                    <a:srgbClr val="000000">
                      <a:alpha val="43137"/>
                    </a:srgbClr>
                  </a:outerShdw>
                </a:effectLst>
              </a:rPr>
              <a:t/>
            </a:r>
            <a:br>
              <a:rPr lang="en-US" sz="3599" dirty="0">
                <a:effectLst>
                  <a:outerShdw blurRad="38100" dist="38100" dir="2700000" algn="tl">
                    <a:srgbClr val="000000">
                      <a:alpha val="43137"/>
                    </a:srgbClr>
                  </a:outerShdw>
                </a:effectLst>
              </a:rPr>
            </a:br>
            <a:r>
              <a:rPr lang="en-US" sz="4899" dirty="0">
                <a:effectLst>
                  <a:outerShdw blurRad="38100" dist="38100" dir="2700000" algn="tl">
                    <a:srgbClr val="000000">
                      <a:alpha val="43137"/>
                    </a:srgbClr>
                  </a:outerShdw>
                </a:effectLst>
              </a:rPr>
              <a:t/>
            </a:r>
            <a:br>
              <a:rPr lang="en-US" sz="4899" dirty="0">
                <a:effectLst>
                  <a:outerShdw blurRad="38100" dist="38100" dir="2700000" algn="tl">
                    <a:srgbClr val="000000">
                      <a:alpha val="43137"/>
                    </a:srgbClr>
                  </a:outerShdw>
                </a:effectLst>
              </a:rPr>
            </a:br>
            <a:r>
              <a:rPr lang="en-US" sz="3599" dirty="0" smtClean="0">
                <a:effectLst>
                  <a:outerShdw blurRad="38100" dist="38100" dir="2700000" algn="tl">
                    <a:srgbClr val="000000">
                      <a:alpha val="43137"/>
                    </a:srgbClr>
                  </a:outerShdw>
                </a:effectLst>
              </a:rPr>
              <a:t>Expandable Variable Autonomy Architecture (</a:t>
            </a:r>
            <a:r>
              <a:rPr lang="en-US" sz="3599"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EVAA</a:t>
            </a:r>
            <a:r>
              <a:rPr lang="en-US" sz="3599" dirty="0" smtClean="0">
                <a:effectLst>
                  <a:outerShdw blurRad="38100" dist="38100" dir="2700000" algn="tl">
                    <a:srgbClr val="000000">
                      <a:alpha val="43137"/>
                    </a:srgbClr>
                  </a:outerShdw>
                </a:effectLst>
              </a:rPr>
              <a:t>)</a:t>
            </a:r>
            <a:br>
              <a:rPr lang="en-US" sz="3599" dirty="0" smtClean="0">
                <a:effectLst>
                  <a:outerShdw blurRad="38100" dist="38100" dir="2700000" algn="tl">
                    <a:srgbClr val="000000">
                      <a:alpha val="43137"/>
                    </a:srgbClr>
                  </a:outerShdw>
                </a:effectLst>
              </a:rPr>
            </a:br>
            <a:r>
              <a:rPr lang="en-US" sz="3599" dirty="0" smtClean="0">
                <a:effectLst>
                  <a:outerShdw blurRad="38100" dist="38100" dir="2700000" algn="tl">
                    <a:srgbClr val="000000">
                      <a:alpha val="43137"/>
                    </a:srgbClr>
                  </a:outerShdw>
                </a:effectLst>
              </a:rPr>
              <a:t>&amp; HQ-90 Reference Implementation</a:t>
            </a:r>
            <a:endParaRPr lang="en-US" sz="3599" b="0" dirty="0">
              <a:effectLst>
                <a:outerShdw blurRad="38100" dist="38100" dir="2700000" algn="tl">
                  <a:srgbClr val="000000">
                    <a:alpha val="43137"/>
                  </a:srgbClr>
                </a:outerShdw>
              </a:effectLst>
            </a:endParaRPr>
          </a:p>
        </p:txBody>
      </p:sp>
      <p:sp>
        <p:nvSpPr>
          <p:cNvPr id="5" name="TextBox 4"/>
          <p:cNvSpPr txBox="1"/>
          <p:nvPr/>
        </p:nvSpPr>
        <p:spPr>
          <a:xfrm>
            <a:off x="629465" y="5410200"/>
            <a:ext cx="5467430" cy="861646"/>
          </a:xfrm>
          <a:prstGeom prst="rect">
            <a:avLst/>
          </a:prstGeom>
          <a:noFill/>
        </p:spPr>
        <p:txBody>
          <a:bodyPr wrap="square" rtlCol="0">
            <a:spAutoFit/>
          </a:bodyPr>
          <a:lstStyle/>
          <a:p>
            <a:r>
              <a:rPr lang="en-US" sz="1799" dirty="0" smtClean="0">
                <a:latin typeface="Arial" panose="020B0604020202020204" pitchFamily="34" charset="0"/>
                <a:cs typeface="Arial" panose="020B0604020202020204" pitchFamily="34" charset="0"/>
              </a:rPr>
              <a:t>Mark Skoog</a:t>
            </a:r>
          </a:p>
          <a:p>
            <a:r>
              <a:rPr lang="en-US" sz="1600" i="1" dirty="0" smtClean="0">
                <a:latin typeface="Arial" panose="020B0604020202020204" pitchFamily="34" charset="0"/>
                <a:cs typeface="Arial" panose="020B0604020202020204" pitchFamily="34" charset="0"/>
              </a:rPr>
              <a:t>Principal Investigator for Autonomy</a:t>
            </a:r>
            <a:endParaRPr lang="en-US" sz="1600" i="1" dirty="0">
              <a:latin typeface="Arial" panose="020B0604020202020204" pitchFamily="34" charset="0"/>
              <a:cs typeface="Arial" panose="020B0604020202020204" pitchFamily="34" charset="0"/>
            </a:endParaRPr>
          </a:p>
          <a:p>
            <a:r>
              <a:rPr lang="en-US" sz="1600" i="1" dirty="0" smtClean="0">
                <a:latin typeface="Arial" panose="020B0604020202020204" pitchFamily="34" charset="0"/>
                <a:cs typeface="Arial" panose="020B0604020202020204" pitchFamily="34" charset="0"/>
              </a:rPr>
              <a:t>NASA / Armstrong </a:t>
            </a:r>
            <a:r>
              <a:rPr lang="en-US" sz="1600" i="1" dirty="0">
                <a:latin typeface="Arial" panose="020B0604020202020204" pitchFamily="34" charset="0"/>
                <a:cs typeface="Arial" panose="020B0604020202020204" pitchFamily="34" charset="0"/>
              </a:rPr>
              <a:t>Flight Research Center</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15728" y="444661"/>
            <a:ext cx="2041701" cy="1698212"/>
          </a:xfrm>
          <a:prstGeom prst="rect">
            <a:avLst/>
          </a:prstGeom>
          <a:noFill/>
          <a:effectLst>
            <a:outerShdw blurRad="38100" dist="50800" dir="2700000" algn="tl" rotWithShape="0">
              <a:prstClr val="black">
                <a:alpha val="64000"/>
              </a:prstClr>
            </a:outerShdw>
          </a:effectLst>
        </p:spPr>
      </p:pic>
    </p:spTree>
    <p:extLst>
      <p:ext uri="{BB962C8B-B14F-4D97-AF65-F5344CB8AC3E}">
        <p14:creationId xmlns:p14="http://schemas.microsoft.com/office/powerpoint/2010/main" val="744376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867895" y="4096853"/>
            <a:ext cx="1725538" cy="1003302"/>
          </a:xfrm>
          <a:prstGeom prst="rect">
            <a:avLst/>
          </a:prstGeom>
          <a:solidFill>
            <a:srgbClr val="0070C0"/>
          </a:solidFill>
          <a:ln>
            <a:noFill/>
          </a:ln>
          <a:effectLst>
            <a:outerShdw blurRad="50800" dist="38100" dir="2700000" algn="tl"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USAF</a:t>
            </a:r>
          </a:p>
          <a:p>
            <a:pPr algn="ctr"/>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F-16 &amp; F-35</a:t>
            </a: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5" name="Rectangle 44"/>
          <p:cNvSpPr/>
          <p:nvPr/>
        </p:nvSpPr>
        <p:spPr>
          <a:xfrm>
            <a:off x="8734316" y="5190362"/>
            <a:ext cx="1725538" cy="1141429"/>
          </a:xfrm>
          <a:prstGeom prst="rect">
            <a:avLst/>
          </a:prstGeom>
          <a:solidFill>
            <a:srgbClr val="0070C0"/>
          </a:solidFill>
          <a:ln>
            <a:noFill/>
          </a:ln>
          <a:effectLst>
            <a:outerShdw blurRad="50800" dist="38100" dir="2700000" algn="tl"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Army</a:t>
            </a:r>
          </a:p>
          <a:p>
            <a:pPr algn="ctr"/>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Future Vertical-Lift &amp; UAS</a:t>
            </a: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3" name="Rectangle 42"/>
          <p:cNvSpPr/>
          <p:nvPr/>
        </p:nvSpPr>
        <p:spPr>
          <a:xfrm>
            <a:off x="9987272" y="4572289"/>
            <a:ext cx="1725538" cy="1003302"/>
          </a:xfrm>
          <a:prstGeom prst="rect">
            <a:avLst/>
          </a:prstGeom>
          <a:solidFill>
            <a:srgbClr val="0070C0"/>
          </a:solidFill>
          <a:ln>
            <a:noFill/>
          </a:ln>
          <a:effectLst>
            <a:outerShdw blurRad="50800" dist="38100" dir="2700000" algn="tl"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USAF</a:t>
            </a:r>
          </a:p>
          <a:p>
            <a:pPr algn="ctr"/>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Future Attack UAS</a:t>
            </a: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1" name="Rectangle 40"/>
          <p:cNvSpPr/>
          <p:nvPr/>
        </p:nvSpPr>
        <p:spPr>
          <a:xfrm>
            <a:off x="10386426" y="3360168"/>
            <a:ext cx="1725538" cy="1003302"/>
          </a:xfrm>
          <a:prstGeom prst="rect">
            <a:avLst/>
          </a:prstGeom>
          <a:solidFill>
            <a:srgbClr val="0070C0"/>
          </a:solidFill>
          <a:ln>
            <a:noFill/>
          </a:ln>
          <a:effectLst>
            <a:outerShdw blurRad="50800" dist="38100" dir="2700000" algn="tl"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Drone Package Delivery</a:t>
            </a: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Rectangle 4"/>
          <p:cNvSpPr/>
          <p:nvPr/>
        </p:nvSpPr>
        <p:spPr>
          <a:xfrm>
            <a:off x="9425543" y="1856283"/>
            <a:ext cx="2106825" cy="1122589"/>
          </a:xfrm>
          <a:prstGeom prst="rect">
            <a:avLst/>
          </a:prstGeom>
          <a:solidFill>
            <a:srgbClr val="0070C0"/>
          </a:solidFill>
          <a:ln>
            <a:noFill/>
          </a:ln>
          <a:effectLst>
            <a:outerShdw blurRad="50800" dist="38100" dir="2700000" algn="tl"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UAM</a:t>
            </a:r>
            <a:endPar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5" name="Right Arrow 34"/>
          <p:cNvSpPr/>
          <p:nvPr/>
        </p:nvSpPr>
        <p:spPr>
          <a:xfrm>
            <a:off x="1543856" y="1414511"/>
            <a:ext cx="6459358" cy="1198929"/>
          </a:xfrm>
          <a:prstGeom prst="rightArrow">
            <a:avLst>
              <a:gd name="adj1" fmla="val 50000"/>
              <a:gd name="adj2" fmla="val 9563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Performance Based Certification</a:t>
            </a:r>
            <a:endParaRPr lang="en-US" sz="24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2" name="Right Arrow 21"/>
          <p:cNvSpPr/>
          <p:nvPr/>
        </p:nvSpPr>
        <p:spPr>
          <a:xfrm>
            <a:off x="9223391" y="3451941"/>
            <a:ext cx="1394321" cy="762000"/>
          </a:xfrm>
          <a:prstGeom prst="rightArrow">
            <a:avLst/>
          </a:prstGeom>
          <a:solidFill>
            <a:srgbClr val="5BBDFF"/>
          </a:solidFill>
          <a:ln>
            <a:solidFill>
              <a:srgbClr val="37A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rotWithShape="1">
          <a:blip r:embed="rId3" cstate="print">
            <a:extLst>
              <a:ext uri="{28A0092B-C50C-407E-A947-70E740481C1C}">
                <a14:useLocalDpi xmlns:a14="http://schemas.microsoft.com/office/drawing/2010/main"/>
              </a:ext>
            </a:extLst>
          </a:blip>
          <a:srcRect l="60259"/>
          <a:stretch/>
        </p:blipFill>
        <p:spPr>
          <a:xfrm rot="20068852" flipV="1">
            <a:off x="8336658" y="3334195"/>
            <a:ext cx="1771081" cy="1694835"/>
          </a:xfrm>
          <a:prstGeom prst="rect">
            <a:avLst/>
          </a:prstGeom>
        </p:spPr>
      </p:pic>
      <p:pic>
        <p:nvPicPr>
          <p:cNvPr id="20" name="Picture 19"/>
          <p:cNvPicPr>
            <a:picLocks noChangeAspect="1"/>
          </p:cNvPicPr>
          <p:nvPr/>
        </p:nvPicPr>
        <p:blipFill rotWithShape="1">
          <a:blip r:embed="rId3" cstate="print">
            <a:extLst>
              <a:ext uri="{28A0092B-C50C-407E-A947-70E740481C1C}">
                <a14:useLocalDpi xmlns:a14="http://schemas.microsoft.com/office/drawing/2010/main"/>
              </a:ext>
            </a:extLst>
          </a:blip>
          <a:srcRect l="60259"/>
          <a:stretch/>
        </p:blipFill>
        <p:spPr>
          <a:xfrm rot="1531148">
            <a:off x="8342857" y="2624018"/>
            <a:ext cx="1771081" cy="1694835"/>
          </a:xfrm>
          <a:prstGeom prst="rect">
            <a:avLst/>
          </a:prstGeom>
        </p:spPr>
      </p:pic>
      <p:sp>
        <p:nvSpPr>
          <p:cNvPr id="9" name="Title 8"/>
          <p:cNvSpPr>
            <a:spLocks noGrp="1"/>
          </p:cNvSpPr>
          <p:nvPr>
            <p:ph type="title"/>
          </p:nvPr>
        </p:nvSpPr>
        <p:spPr>
          <a:xfrm>
            <a:off x="455612" y="457200"/>
            <a:ext cx="10058399" cy="762000"/>
          </a:xfrm>
        </p:spPr>
        <p:txBody>
          <a:bodyPr>
            <a:normAutofit fontScale="90000"/>
          </a:bodyPr>
          <a:lstStyle/>
          <a:p>
            <a:pPr algn="l"/>
            <a:r>
              <a:rPr lang="en-US" dirty="0" smtClean="0"/>
              <a:t>Resilient Autonomy</a:t>
            </a:r>
            <a:br>
              <a:rPr lang="en-US" dirty="0" smtClean="0"/>
            </a:br>
            <a:r>
              <a:rPr lang="en-US" sz="2700" dirty="0" smtClean="0"/>
              <a:t>Technology &amp; Airworthiness Development &amp; Transition</a:t>
            </a:r>
            <a:endParaRPr lang="en-US" dirty="0"/>
          </a:p>
        </p:txBody>
      </p:sp>
      <p:pic>
        <p:nvPicPr>
          <p:cNvPr id="10" name="Picture 9"/>
          <p:cNvPicPr preferRelativeResize="0">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4651" y="2674455"/>
            <a:ext cx="2390434" cy="1303873"/>
          </a:xfrm>
          <a:prstGeom prst="rect">
            <a:avLst/>
          </a:prstGeom>
          <a:effectLst>
            <a:outerShdw blurRad="50800" dist="38100" dir="2700000" algn="tl" rotWithShape="0">
              <a:prstClr val="black">
                <a:alpha val="53000"/>
              </a:prstClr>
            </a:outerShdw>
          </a:effectLst>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075485" y="3430447"/>
            <a:ext cx="1476465" cy="817169"/>
          </a:xfrm>
          <a:prstGeom prst="rect">
            <a:avLst/>
          </a:prstGeom>
          <a:effectLst>
            <a:outerShdw blurRad="50800" dist="38100" dir="2700000" algn="tl" rotWithShape="0">
              <a:prstClr val="black">
                <a:alpha val="53000"/>
              </a:prstClr>
            </a:outerShdw>
          </a:effectLst>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275012" y="3627507"/>
            <a:ext cx="1557028" cy="671530"/>
          </a:xfrm>
          <a:prstGeom prst="rect">
            <a:avLst/>
          </a:prstGeom>
          <a:effectLst>
            <a:outerShdw blurRad="50800" dist="38100" dir="2700000" algn="tl" rotWithShape="0">
              <a:prstClr val="black">
                <a:alpha val="53000"/>
              </a:prstClr>
            </a:outerShdw>
          </a:effectLst>
        </p:spPr>
      </p:pic>
      <p:sp>
        <p:nvSpPr>
          <p:cNvPr id="14" name="TextBox 13"/>
          <p:cNvSpPr txBox="1"/>
          <p:nvPr/>
        </p:nvSpPr>
        <p:spPr>
          <a:xfrm>
            <a:off x="210872" y="2433061"/>
            <a:ext cx="1864613" cy="261610"/>
          </a:xfrm>
          <a:prstGeom prst="rect">
            <a:avLst/>
          </a:prstGeom>
          <a:noFill/>
        </p:spPr>
        <p:txBody>
          <a:bodyPr wrap="none" rtlCol="0">
            <a:spAutoFit/>
          </a:bodyPr>
          <a:lstStyle/>
          <a:p>
            <a:r>
              <a:rPr lang="en-US" sz="1100" b="1" i="1" dirty="0" smtClean="0">
                <a:latin typeface="Arial" panose="020B0604020202020204" pitchFamily="34" charset="0"/>
                <a:cs typeface="Arial" panose="020B0604020202020204" pitchFamily="34" charset="0"/>
              </a:rPr>
              <a:t>F-16 Auto GCAS &amp; ACAS</a:t>
            </a:r>
            <a:endParaRPr lang="en-US" sz="1100" b="1" i="1" dirty="0">
              <a:latin typeface="Arial" panose="020B0604020202020204" pitchFamily="34" charset="0"/>
              <a:cs typeface="Arial" panose="020B0604020202020204" pitchFamily="34" charset="0"/>
            </a:endParaRPr>
          </a:p>
        </p:txBody>
      </p:sp>
      <p:sp>
        <p:nvSpPr>
          <p:cNvPr id="15" name="TextBox 14"/>
          <p:cNvSpPr txBox="1"/>
          <p:nvPr/>
        </p:nvSpPr>
        <p:spPr>
          <a:xfrm>
            <a:off x="3274470" y="3209533"/>
            <a:ext cx="554960" cy="261610"/>
          </a:xfrm>
          <a:prstGeom prst="rect">
            <a:avLst/>
          </a:prstGeom>
          <a:noFill/>
        </p:spPr>
        <p:txBody>
          <a:bodyPr wrap="none" rtlCol="0">
            <a:spAutoFit/>
          </a:bodyPr>
          <a:lstStyle/>
          <a:p>
            <a:r>
              <a:rPr lang="en-US" sz="1100" b="1" i="1" dirty="0" err="1" smtClean="0">
                <a:latin typeface="Arial" panose="020B0604020202020204" pitchFamily="34" charset="0"/>
                <a:cs typeface="Arial" panose="020B0604020202020204" pitchFamily="34" charset="0"/>
              </a:rPr>
              <a:t>AvSP</a:t>
            </a:r>
            <a:endParaRPr lang="en-US" sz="1100" b="1" i="1" dirty="0">
              <a:latin typeface="Arial" panose="020B0604020202020204" pitchFamily="34" charset="0"/>
              <a:cs typeface="Arial" panose="020B0604020202020204" pitchFamily="34" charset="0"/>
            </a:endParaRPr>
          </a:p>
        </p:txBody>
      </p:sp>
      <p:sp>
        <p:nvSpPr>
          <p:cNvPr id="18" name="TextBox 17"/>
          <p:cNvSpPr txBox="1"/>
          <p:nvPr/>
        </p:nvSpPr>
        <p:spPr>
          <a:xfrm>
            <a:off x="5891737" y="2754188"/>
            <a:ext cx="2343334" cy="369332"/>
          </a:xfrm>
          <a:prstGeom prst="rect">
            <a:avLst/>
          </a:prstGeom>
          <a:noFill/>
        </p:spPr>
        <p:txBody>
          <a:bodyPr wrap="none" rtlCol="0">
            <a:spAutoFit/>
          </a:bodyPr>
          <a:lstStyle/>
          <a:p>
            <a:pPr algn="ctr"/>
            <a:r>
              <a:rPr lang="en-US" b="1" i="1" dirty="0" smtClean="0">
                <a:solidFill>
                  <a:srgbClr val="D55201"/>
                </a:solidFill>
                <a:latin typeface="Arial" panose="020B0604020202020204" pitchFamily="34" charset="0"/>
                <a:cs typeface="Arial" panose="020B0604020202020204" pitchFamily="34" charset="0"/>
              </a:rPr>
              <a:t>Resilient Autonomy</a:t>
            </a:r>
            <a:endParaRPr lang="en-US" b="1" i="1" dirty="0">
              <a:solidFill>
                <a:srgbClr val="D55201"/>
              </a:solidFill>
              <a:latin typeface="Arial" panose="020B0604020202020204" pitchFamily="34" charset="0"/>
              <a:cs typeface="Arial" panose="020B0604020202020204" pitchFamily="34" charset="0"/>
            </a:endParaRPr>
          </a:p>
        </p:txBody>
      </p:sp>
      <p:sp>
        <p:nvSpPr>
          <p:cNvPr id="25" name="TextBox 24"/>
          <p:cNvSpPr txBox="1"/>
          <p:nvPr/>
        </p:nvSpPr>
        <p:spPr>
          <a:xfrm>
            <a:off x="8990012" y="1607321"/>
            <a:ext cx="587020" cy="261610"/>
          </a:xfrm>
          <a:prstGeom prst="rect">
            <a:avLst/>
          </a:prstGeom>
          <a:noFill/>
        </p:spPr>
        <p:txBody>
          <a:bodyPr wrap="none" rtlCol="0">
            <a:spAutoFit/>
          </a:bodyPr>
          <a:lstStyle/>
          <a:p>
            <a:r>
              <a:rPr lang="en-US" sz="1100" b="1" i="1" dirty="0" smtClean="0">
                <a:latin typeface="Arial" panose="020B0604020202020204" pitchFamily="34" charset="0"/>
                <a:cs typeface="Arial" panose="020B0604020202020204" pitchFamily="34" charset="0"/>
              </a:rPr>
              <a:t>NASA</a:t>
            </a:r>
            <a:endParaRPr lang="en-US" sz="1100" b="1" i="1" dirty="0">
              <a:latin typeface="Arial" panose="020B0604020202020204" pitchFamily="34" charset="0"/>
              <a:cs typeface="Arial" panose="020B0604020202020204" pitchFamily="34" charset="0"/>
            </a:endParaRPr>
          </a:p>
        </p:txBody>
      </p:sp>
      <p:sp>
        <p:nvSpPr>
          <p:cNvPr id="26" name="TextBox 25"/>
          <p:cNvSpPr txBox="1"/>
          <p:nvPr/>
        </p:nvSpPr>
        <p:spPr>
          <a:xfrm>
            <a:off x="10398824" y="3112848"/>
            <a:ext cx="740908" cy="261610"/>
          </a:xfrm>
          <a:prstGeom prst="rect">
            <a:avLst/>
          </a:prstGeom>
          <a:noFill/>
        </p:spPr>
        <p:txBody>
          <a:bodyPr wrap="none" rtlCol="0">
            <a:spAutoFit/>
          </a:bodyPr>
          <a:lstStyle/>
          <a:p>
            <a:r>
              <a:rPr lang="en-US" sz="1100" b="1" i="1" dirty="0" smtClean="0">
                <a:latin typeface="Arial" panose="020B0604020202020204" pitchFamily="34" charset="0"/>
                <a:cs typeface="Arial" panose="020B0604020202020204" pitchFamily="34" charset="0"/>
              </a:rPr>
              <a:t>Industry</a:t>
            </a:r>
            <a:endParaRPr lang="en-US" sz="1100" b="1" i="1" dirty="0">
              <a:latin typeface="Arial" panose="020B0604020202020204" pitchFamily="34" charset="0"/>
              <a:cs typeface="Arial" panose="020B0604020202020204" pitchFamily="34" charset="0"/>
            </a:endParaRPr>
          </a:p>
        </p:txBody>
      </p:sp>
      <p:sp>
        <p:nvSpPr>
          <p:cNvPr id="27" name="TextBox 26"/>
          <p:cNvSpPr txBox="1"/>
          <p:nvPr/>
        </p:nvSpPr>
        <p:spPr>
          <a:xfrm>
            <a:off x="9426115" y="4814914"/>
            <a:ext cx="476412" cy="261610"/>
          </a:xfrm>
          <a:prstGeom prst="rect">
            <a:avLst/>
          </a:prstGeom>
          <a:noFill/>
        </p:spPr>
        <p:txBody>
          <a:bodyPr wrap="none" rtlCol="0">
            <a:spAutoFit/>
          </a:bodyPr>
          <a:lstStyle/>
          <a:p>
            <a:r>
              <a:rPr lang="en-US" sz="11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DoD</a:t>
            </a:r>
            <a:endParaRPr lang="en-US" sz="11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3" name="TextBox 32"/>
          <p:cNvSpPr txBox="1"/>
          <p:nvPr/>
        </p:nvSpPr>
        <p:spPr>
          <a:xfrm>
            <a:off x="8576523" y="3344693"/>
            <a:ext cx="1326004" cy="923330"/>
          </a:xfrm>
          <a:prstGeom prst="rect">
            <a:avLst/>
          </a:prstGeom>
          <a:noFill/>
        </p:spPr>
        <p:txBody>
          <a:bodyPr wrap="none" rtlCol="0">
            <a:spAutoFit/>
          </a:bodyPr>
          <a:lstStyle/>
          <a:p>
            <a:pPr algn="ctr"/>
            <a:r>
              <a:rPr lang="en-US"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Autonomy</a:t>
            </a:r>
          </a:p>
          <a:p>
            <a:pPr algn="ctr"/>
            <a:r>
              <a:rPr lang="en-US"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Safety</a:t>
            </a:r>
          </a:p>
          <a:p>
            <a:pPr algn="ctr"/>
            <a:r>
              <a:rPr lang="en-US"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Standards</a:t>
            </a:r>
            <a:endParaRPr lang="en-US"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6" name="Right Arrow 35"/>
          <p:cNvSpPr/>
          <p:nvPr/>
        </p:nvSpPr>
        <p:spPr>
          <a:xfrm>
            <a:off x="1543855" y="5341121"/>
            <a:ext cx="6459359" cy="827853"/>
          </a:xfrm>
          <a:prstGeom prst="rightArrow">
            <a:avLst>
              <a:gd name="adj1" fmla="val 50000"/>
              <a:gd name="adj2" fmla="val 9563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Reference Implementation Development</a:t>
            </a:r>
            <a:endParaRPr lang="en-US" sz="20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8" name="TextBox 37"/>
          <p:cNvSpPr txBox="1"/>
          <p:nvPr/>
        </p:nvSpPr>
        <p:spPr>
          <a:xfrm>
            <a:off x="4113212" y="3104172"/>
            <a:ext cx="1337226" cy="230832"/>
          </a:xfrm>
          <a:prstGeom prst="rect">
            <a:avLst/>
          </a:prstGeom>
          <a:noFill/>
        </p:spPr>
        <p:txBody>
          <a:bodyPr wrap="none" rtlCol="0">
            <a:spAutoFit/>
          </a:bodyPr>
          <a:lstStyle/>
          <a:p>
            <a:r>
              <a:rPr lang="en-US" sz="900" b="1" i="1" dirty="0" smtClean="0">
                <a:solidFill>
                  <a:srgbClr val="D5520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en-US" sz="900" b="1" i="1" baseline="30000" dirty="0" smtClean="0">
                <a:solidFill>
                  <a:srgbClr val="D5520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
            </a:r>
            <a:r>
              <a:rPr lang="en-US" sz="900" b="1" i="1" dirty="0" smtClean="0">
                <a:solidFill>
                  <a:srgbClr val="D5520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Industry Standard</a:t>
            </a:r>
            <a:endParaRPr lang="en-US" sz="900" b="1" i="1" dirty="0">
              <a:solidFill>
                <a:srgbClr val="D5520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9" name="TextBox 38"/>
          <p:cNvSpPr txBox="1"/>
          <p:nvPr/>
        </p:nvSpPr>
        <p:spPr>
          <a:xfrm>
            <a:off x="4750069" y="5340428"/>
            <a:ext cx="832279" cy="230832"/>
          </a:xfrm>
          <a:prstGeom prst="rect">
            <a:avLst/>
          </a:prstGeom>
          <a:noFill/>
        </p:spPr>
        <p:txBody>
          <a:bodyPr wrap="none" rtlCol="0">
            <a:spAutoFit/>
          </a:bodyPr>
          <a:lstStyle/>
          <a:p>
            <a:r>
              <a:rPr lang="en-US" sz="900" b="1" i="1" dirty="0">
                <a:solidFill>
                  <a:srgbClr val="D5520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2018 Collier</a:t>
            </a:r>
          </a:p>
        </p:txBody>
      </p:sp>
      <p:pic>
        <p:nvPicPr>
          <p:cNvPr id="4" name="Picture 3"/>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539467" y="3108539"/>
            <a:ext cx="3029069" cy="1881694"/>
          </a:xfrm>
          <a:prstGeom prst="rect">
            <a:avLst/>
          </a:prstGeom>
          <a:effectLst>
            <a:outerShdw blurRad="50800" dist="38100" dir="2700000" algn="tl" rotWithShape="0">
              <a:prstClr val="black">
                <a:alpha val="53000"/>
              </a:prstClr>
            </a:outerShdw>
          </a:effectLst>
        </p:spPr>
      </p:pic>
      <p:pic>
        <p:nvPicPr>
          <p:cNvPr id="13" name="Picture 12"/>
          <p:cNvPicPr preferRelativeResize="0">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666285" y="3535554"/>
            <a:ext cx="1143000" cy="705971"/>
          </a:xfrm>
          <a:prstGeom prst="rect">
            <a:avLst/>
          </a:prstGeom>
          <a:effectLst>
            <a:outerShdw blurRad="50800" dist="38100" dir="2700000" algn="tl" rotWithShape="0">
              <a:prstClr val="black">
                <a:alpha val="53000"/>
              </a:prstClr>
            </a:outerShdw>
          </a:effectLst>
        </p:spPr>
      </p:pic>
      <p:sp>
        <p:nvSpPr>
          <p:cNvPr id="16" name="TextBox 15"/>
          <p:cNvSpPr txBox="1"/>
          <p:nvPr/>
        </p:nvSpPr>
        <p:spPr>
          <a:xfrm>
            <a:off x="4832040" y="3273944"/>
            <a:ext cx="1071127" cy="261610"/>
          </a:xfrm>
          <a:prstGeom prst="rect">
            <a:avLst/>
          </a:prstGeom>
          <a:noFill/>
        </p:spPr>
        <p:txBody>
          <a:bodyPr wrap="none" rtlCol="0">
            <a:spAutoFit/>
          </a:bodyPr>
          <a:lstStyle/>
          <a:p>
            <a:r>
              <a:rPr lang="en-US" sz="11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UTM &amp; SASO</a:t>
            </a:r>
            <a:endParaRPr lang="en-US" sz="11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31" name="Picture 30"/>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768234" y="4385119"/>
            <a:ext cx="820679" cy="983496"/>
          </a:xfrm>
          <a:prstGeom prst="rect">
            <a:avLst/>
          </a:prstGeom>
        </p:spPr>
      </p:pic>
      <p:sp>
        <p:nvSpPr>
          <p:cNvPr id="2" name="TextBox 1"/>
          <p:cNvSpPr txBox="1"/>
          <p:nvPr/>
        </p:nvSpPr>
        <p:spPr>
          <a:xfrm>
            <a:off x="5477598" y="3100546"/>
            <a:ext cx="3098925" cy="261610"/>
          </a:xfrm>
          <a:prstGeom prst="rect">
            <a:avLst/>
          </a:prstGeom>
          <a:noFill/>
        </p:spPr>
        <p:txBody>
          <a:bodyPr wrap="none" rtlCol="0">
            <a:spAutoFit/>
          </a:bodyPr>
          <a:lstStyle/>
          <a:p>
            <a:pPr algn="ctr"/>
            <a:r>
              <a:rPr lang="en-US" sz="1100" b="1" dirty="0" smtClean="0">
                <a:solidFill>
                  <a:schemeClr val="bg1"/>
                </a:solidFill>
                <a:latin typeface="Arial" panose="020B0604020202020204" pitchFamily="34" charset="0"/>
                <a:cs typeface="Arial" panose="020B0604020202020204" pitchFamily="34" charset="0"/>
              </a:rPr>
              <a:t>Joint Capability Technology Demonstration</a:t>
            </a:r>
            <a:endParaRPr lang="en-US" sz="1100" b="1" dirty="0">
              <a:solidFill>
                <a:schemeClr val="bg1"/>
              </a:solidFill>
              <a:latin typeface="Arial" panose="020B0604020202020204" pitchFamily="34" charset="0"/>
              <a:cs typeface="Arial" panose="020B0604020202020204" pitchFamily="34" charset="0"/>
            </a:endParaRPr>
          </a:p>
        </p:txBody>
      </p:sp>
      <p:sp>
        <p:nvSpPr>
          <p:cNvPr id="47" name="Rectangle 46"/>
          <p:cNvSpPr/>
          <p:nvPr/>
        </p:nvSpPr>
        <p:spPr>
          <a:xfrm>
            <a:off x="4230289" y="2570140"/>
            <a:ext cx="1111717" cy="68026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rgbClr val="005EA4"/>
                </a:solidFill>
                <a:latin typeface="Arial" panose="020B0604020202020204" pitchFamily="34" charset="0"/>
                <a:cs typeface="Arial" panose="020B0604020202020204" pitchFamily="34" charset="0"/>
              </a:rPr>
              <a:t>ASTM</a:t>
            </a:r>
            <a:r>
              <a:rPr lang="en-US" sz="1100" b="1" dirty="0" smtClean="0">
                <a:solidFill>
                  <a:srgbClr val="005EA4"/>
                </a:solidFill>
                <a:latin typeface="Arial" panose="020B0604020202020204" pitchFamily="34" charset="0"/>
                <a:cs typeface="Arial" panose="020B0604020202020204" pitchFamily="34" charset="0"/>
              </a:rPr>
              <a:t> </a:t>
            </a:r>
            <a:r>
              <a:rPr lang="en-US" sz="1100" dirty="0" smtClean="0">
                <a:solidFill>
                  <a:srgbClr val="005EA4"/>
                </a:solidFill>
                <a:latin typeface="Arial" panose="020B0604020202020204" pitchFamily="34" charset="0"/>
                <a:cs typeface="Arial" panose="020B0604020202020204" pitchFamily="34" charset="0"/>
              </a:rPr>
              <a:t>International</a:t>
            </a:r>
            <a:endParaRPr lang="en-US" sz="1100" dirty="0">
              <a:solidFill>
                <a:srgbClr val="005EA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416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94" y="286604"/>
            <a:ext cx="10055781" cy="655083"/>
          </a:xfrm>
        </p:spPr>
        <p:txBody>
          <a:bodyPr>
            <a:normAutofit fontScale="90000"/>
          </a:bodyPr>
          <a:lstStyle/>
          <a:p>
            <a:r>
              <a:rPr lang="en-US" dirty="0" smtClean="0"/>
              <a:t>The Challenge of Autonomy</a:t>
            </a:r>
            <a:endParaRPr lang="en-US" dirty="0"/>
          </a:p>
        </p:txBody>
      </p:sp>
      <p:sp>
        <p:nvSpPr>
          <p:cNvPr id="5" name="Slide Number Placeholder 4"/>
          <p:cNvSpPr>
            <a:spLocks noGrp="1"/>
          </p:cNvSpPr>
          <p:nvPr>
            <p:ph type="sldNum" sz="quarter" idx="12"/>
          </p:nvPr>
        </p:nvSpPr>
        <p:spPr>
          <a:xfrm>
            <a:off x="11469444" y="6303366"/>
            <a:ext cx="551023" cy="377727"/>
          </a:xfrm>
        </p:spPr>
        <p:txBody>
          <a:bodyPr/>
          <a:lstStyle/>
          <a:p>
            <a:fld id="{D57F1E4F-1CFF-5643-939E-217C01CDF565}" type="slidenum">
              <a:rPr lang="en-US" smtClean="0"/>
              <a:pPr/>
              <a:t>3</a:t>
            </a:fld>
            <a:endParaRPr lang="en-US" dirty="0"/>
          </a:p>
        </p:txBody>
      </p:sp>
      <p:sp>
        <p:nvSpPr>
          <p:cNvPr id="9" name="TextBox 8"/>
          <p:cNvSpPr txBox="1"/>
          <p:nvPr/>
        </p:nvSpPr>
        <p:spPr>
          <a:xfrm>
            <a:off x="8127825" y="1066800"/>
            <a:ext cx="2281074" cy="646074"/>
          </a:xfrm>
          <a:prstGeom prst="rect">
            <a:avLst/>
          </a:prstGeom>
          <a:noFill/>
        </p:spPr>
        <p:txBody>
          <a:bodyPr wrap="none" rtlCol="0">
            <a:spAutoFit/>
          </a:bodyPr>
          <a:lstStyle/>
          <a:p>
            <a:pPr algn="ctr"/>
            <a:r>
              <a:rPr lang="en-US" sz="1799" dirty="0" smtClean="0"/>
              <a:t>Complex or Untrusted</a:t>
            </a:r>
            <a:endParaRPr lang="en-US" sz="1799" dirty="0"/>
          </a:p>
          <a:p>
            <a:pPr algn="ctr"/>
            <a:r>
              <a:rPr lang="en-US" sz="1799" dirty="0"/>
              <a:t>System</a:t>
            </a:r>
          </a:p>
        </p:txBody>
      </p:sp>
      <p:sp>
        <p:nvSpPr>
          <p:cNvPr id="10" name="Oval 9"/>
          <p:cNvSpPr/>
          <p:nvPr/>
        </p:nvSpPr>
        <p:spPr>
          <a:xfrm>
            <a:off x="9031194" y="1728898"/>
            <a:ext cx="474329" cy="465705"/>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1" name="Oval 20"/>
          <p:cNvSpPr/>
          <p:nvPr/>
        </p:nvSpPr>
        <p:spPr>
          <a:xfrm>
            <a:off x="10995114" y="5337964"/>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4" name="Oval 23"/>
          <p:cNvSpPr/>
          <p:nvPr/>
        </p:nvSpPr>
        <p:spPr>
          <a:xfrm>
            <a:off x="10441729" y="5337964"/>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cxnSp>
        <p:nvCxnSpPr>
          <p:cNvPr id="26" name="Straight Connector 25"/>
          <p:cNvCxnSpPr>
            <a:stCxn id="10" idx="3"/>
            <a:endCxn id="11" idx="7"/>
          </p:cNvCxnSpPr>
          <p:nvPr/>
        </p:nvCxnSpPr>
        <p:spPr>
          <a:xfrm flipH="1">
            <a:off x="8576541" y="2126402"/>
            <a:ext cx="524116" cy="711348"/>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10" idx="5"/>
            <a:endCxn id="12" idx="1"/>
          </p:cNvCxnSpPr>
          <p:nvPr/>
        </p:nvCxnSpPr>
        <p:spPr>
          <a:xfrm>
            <a:off x="9436059" y="2126402"/>
            <a:ext cx="567309" cy="711348"/>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11" idx="3"/>
            <a:endCxn id="15" idx="0"/>
          </p:cNvCxnSpPr>
          <p:nvPr/>
        </p:nvCxnSpPr>
        <p:spPr>
          <a:xfrm flipH="1">
            <a:off x="7934511" y="3167052"/>
            <a:ext cx="306628" cy="643146"/>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12" idx="5"/>
            <a:endCxn id="14" idx="0"/>
          </p:cNvCxnSpPr>
          <p:nvPr/>
        </p:nvCxnSpPr>
        <p:spPr>
          <a:xfrm>
            <a:off x="10338770" y="3167052"/>
            <a:ext cx="306629" cy="643146"/>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12" idx="3"/>
            <a:endCxn id="13" idx="0"/>
          </p:cNvCxnSpPr>
          <p:nvPr/>
        </p:nvCxnSpPr>
        <p:spPr>
          <a:xfrm flipH="1">
            <a:off x="9696740" y="3167052"/>
            <a:ext cx="306628" cy="643146"/>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11" idx="5"/>
            <a:endCxn id="16" idx="0"/>
          </p:cNvCxnSpPr>
          <p:nvPr/>
        </p:nvCxnSpPr>
        <p:spPr>
          <a:xfrm>
            <a:off x="8576541" y="3167052"/>
            <a:ext cx="306629" cy="643146"/>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5" idx="3"/>
            <a:endCxn id="19" idx="0"/>
          </p:cNvCxnSpPr>
          <p:nvPr/>
        </p:nvCxnSpPr>
        <p:spPr>
          <a:xfrm flipH="1">
            <a:off x="7290561" y="4207701"/>
            <a:ext cx="476249" cy="1108851"/>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5" idx="4"/>
            <a:endCxn id="18" idx="0"/>
          </p:cNvCxnSpPr>
          <p:nvPr/>
        </p:nvCxnSpPr>
        <p:spPr>
          <a:xfrm flipH="1">
            <a:off x="7843944" y="4275903"/>
            <a:ext cx="90566" cy="104065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16" idx="3"/>
            <a:endCxn id="20" idx="0"/>
          </p:cNvCxnSpPr>
          <p:nvPr/>
        </p:nvCxnSpPr>
        <p:spPr>
          <a:xfrm flipH="1">
            <a:off x="8397329" y="4207701"/>
            <a:ext cx="318140" cy="1108851"/>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16" idx="4"/>
            <a:endCxn id="17" idx="0"/>
          </p:cNvCxnSpPr>
          <p:nvPr/>
        </p:nvCxnSpPr>
        <p:spPr>
          <a:xfrm>
            <a:off x="8883170" y="4275903"/>
            <a:ext cx="67543" cy="104065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14" idx="5"/>
            <a:endCxn id="21" idx="0"/>
          </p:cNvCxnSpPr>
          <p:nvPr/>
        </p:nvCxnSpPr>
        <p:spPr>
          <a:xfrm>
            <a:off x="10813099" y="4207702"/>
            <a:ext cx="419180" cy="1130263"/>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14" idx="4"/>
            <a:endCxn id="24" idx="0"/>
          </p:cNvCxnSpPr>
          <p:nvPr/>
        </p:nvCxnSpPr>
        <p:spPr>
          <a:xfrm>
            <a:off x="10645399" y="4275903"/>
            <a:ext cx="33495" cy="1062061"/>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13" idx="5"/>
            <a:endCxn id="22" idx="0"/>
          </p:cNvCxnSpPr>
          <p:nvPr/>
        </p:nvCxnSpPr>
        <p:spPr>
          <a:xfrm>
            <a:off x="9864440" y="4207702"/>
            <a:ext cx="261070" cy="1130263"/>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13" idx="4"/>
            <a:endCxn id="23" idx="0"/>
          </p:cNvCxnSpPr>
          <p:nvPr/>
        </p:nvCxnSpPr>
        <p:spPr>
          <a:xfrm flipH="1">
            <a:off x="9572126" y="4275903"/>
            <a:ext cx="124614" cy="1062061"/>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16" idx="5"/>
            <a:endCxn id="23" idx="1"/>
          </p:cNvCxnSpPr>
          <p:nvPr/>
        </p:nvCxnSpPr>
        <p:spPr>
          <a:xfrm>
            <a:off x="9050870" y="4207701"/>
            <a:ext cx="353555" cy="1198464"/>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stCxn id="11" idx="7"/>
            <a:endCxn id="10" idx="3"/>
          </p:cNvCxnSpPr>
          <p:nvPr/>
        </p:nvCxnSpPr>
        <p:spPr>
          <a:xfrm flipV="1">
            <a:off x="8576541" y="2126402"/>
            <a:ext cx="524116" cy="711348"/>
          </a:xfrm>
          <a:prstGeom prst="line">
            <a:avLst/>
          </a:prstGeom>
          <a:ln w="38100">
            <a:prstDash val="soli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stCxn id="16" idx="0"/>
            <a:endCxn id="73" idx="5"/>
          </p:cNvCxnSpPr>
          <p:nvPr/>
        </p:nvCxnSpPr>
        <p:spPr>
          <a:xfrm flipH="1" flipV="1">
            <a:off x="8576540" y="3167052"/>
            <a:ext cx="306630" cy="643146"/>
          </a:xfrm>
          <a:prstGeom prst="line">
            <a:avLst/>
          </a:prstGeom>
          <a:ln w="38100">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23" idx="1"/>
            <a:endCxn id="16" idx="5"/>
          </p:cNvCxnSpPr>
          <p:nvPr/>
        </p:nvCxnSpPr>
        <p:spPr>
          <a:xfrm flipH="1" flipV="1">
            <a:off x="9050870" y="4207701"/>
            <a:ext cx="353555" cy="1198464"/>
          </a:xfrm>
          <a:prstGeom prst="line">
            <a:avLst/>
          </a:prstGeom>
          <a:ln w="38100">
            <a:prstDash val="solid"/>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5313681" y="5131934"/>
            <a:ext cx="1473097" cy="645906"/>
          </a:xfrm>
          <a:prstGeom prst="rect">
            <a:avLst/>
          </a:prstGeom>
          <a:noFill/>
        </p:spPr>
        <p:txBody>
          <a:bodyPr wrap="none" rtlCol="0">
            <a:spAutoFit/>
          </a:bodyPr>
          <a:lstStyle/>
          <a:p>
            <a:pPr algn="ctr"/>
            <a:r>
              <a:rPr lang="en-US" sz="1799" dirty="0"/>
              <a:t>Deterministic</a:t>
            </a:r>
          </a:p>
          <a:p>
            <a:pPr algn="ctr"/>
            <a:r>
              <a:rPr lang="en-US" sz="1799" dirty="0"/>
              <a:t>Safety Net</a:t>
            </a:r>
          </a:p>
        </p:txBody>
      </p:sp>
      <p:sp>
        <p:nvSpPr>
          <p:cNvPr id="83" name="Content Placeholder 2"/>
          <p:cNvSpPr txBox="1">
            <a:spLocks/>
          </p:cNvSpPr>
          <p:nvPr/>
        </p:nvSpPr>
        <p:spPr>
          <a:xfrm>
            <a:off x="682986" y="1905000"/>
            <a:ext cx="6584552" cy="4383852"/>
          </a:xfrm>
          <a:prstGeom prst="rect">
            <a:avLst/>
          </a:prstGeom>
        </p:spPr>
        <p:txBody>
          <a:bodyPr vert="horz" lIns="91440" tIns="45720" rIns="91440" bIns="45720" rtlCol="0">
            <a:normAutofit/>
          </a:bodyPr>
          <a:lstStyle>
            <a:lvl1pPr marL="223838" indent="-223838">
              <a:lnSpc>
                <a:spcPct val="90000"/>
              </a:lnSpc>
              <a:spcBef>
                <a:spcPts val="1800"/>
              </a:spcBef>
              <a:buClr>
                <a:schemeClr val="accent1"/>
              </a:buClr>
              <a:buSzPct val="100000"/>
              <a:buFont typeface="Arial" pitchFamily="34" charset="0"/>
              <a:buChar char="•"/>
              <a:defRPr sz="2799" b="1">
                <a:latin typeface="Arial" panose="020B0604020202020204" pitchFamily="34" charset="0"/>
                <a:cs typeface="Arial" panose="020B0604020202020204" pitchFamily="34" charset="0"/>
              </a:defRPr>
            </a:lvl1pPr>
            <a:lvl2pPr marL="463550" indent="-231775">
              <a:lnSpc>
                <a:spcPct val="90000"/>
              </a:lnSpc>
              <a:spcBef>
                <a:spcPts val="1200"/>
              </a:spcBef>
              <a:buClr>
                <a:schemeClr val="accent1"/>
              </a:buClr>
              <a:buSzPct val="100000"/>
              <a:buFont typeface="Arial" pitchFamily="34" charset="0"/>
              <a:buChar char="•"/>
              <a:defRPr sz="2000"/>
            </a:lvl2pPr>
            <a:lvl3pPr marL="682625" indent="-219075">
              <a:lnSpc>
                <a:spcPct val="90000"/>
              </a:lnSpc>
              <a:spcBef>
                <a:spcPts val="600"/>
              </a:spcBef>
              <a:buClr>
                <a:schemeClr val="accent1"/>
              </a:buClr>
              <a:buSzPct val="100000"/>
              <a:buFont typeface="Arial" pitchFamily="34" charset="0"/>
              <a:buChar char="•"/>
            </a:lvl3pPr>
            <a:lvl4pPr marL="857250" indent="-174625">
              <a:lnSpc>
                <a:spcPct val="90000"/>
              </a:lnSpc>
              <a:spcBef>
                <a:spcPts val="600"/>
              </a:spcBef>
              <a:buClr>
                <a:schemeClr val="accent1"/>
              </a:buClr>
              <a:buSzPct val="100000"/>
              <a:buFont typeface="Arial" pitchFamily="34" charset="0"/>
              <a:buChar char="•"/>
              <a:defRPr sz="1600"/>
            </a:lvl4pPr>
            <a:lvl5pPr marL="1030288" indent="-173038">
              <a:lnSpc>
                <a:spcPct val="90000"/>
              </a:lnSpc>
              <a:spcBef>
                <a:spcPts val="600"/>
              </a:spcBef>
              <a:buClr>
                <a:schemeClr val="accent1"/>
              </a:buClr>
              <a:buSzPct val="100000"/>
              <a:buFont typeface="Arial" pitchFamily="34" charset="0"/>
              <a:buChar char="•"/>
              <a:defRPr sz="1600"/>
            </a:lvl5pPr>
            <a:lvl6pPr marL="1207008" indent="-173736">
              <a:spcBef>
                <a:spcPts val="600"/>
              </a:spcBef>
              <a:buClr>
                <a:schemeClr val="accent1"/>
              </a:buClr>
              <a:buFont typeface="Arial" pitchFamily="34" charset="0"/>
              <a:buChar char="•"/>
              <a:defRPr sz="1600"/>
            </a:lvl6pPr>
            <a:lvl7pPr marL="1380744" indent="-173736">
              <a:spcBef>
                <a:spcPts val="600"/>
              </a:spcBef>
              <a:buClr>
                <a:schemeClr val="accent1"/>
              </a:buClr>
              <a:buFont typeface="Arial" pitchFamily="34" charset="0"/>
              <a:buChar char="•"/>
              <a:defRPr sz="1600"/>
            </a:lvl7pPr>
            <a:lvl8pPr marL="1554480" indent="-173736">
              <a:spcBef>
                <a:spcPts val="600"/>
              </a:spcBef>
              <a:buClr>
                <a:schemeClr val="accent1"/>
              </a:buClr>
              <a:buFont typeface="Arial" pitchFamily="34" charset="0"/>
              <a:buChar char="•"/>
              <a:defRPr sz="1600"/>
            </a:lvl8pPr>
            <a:lvl9pPr marL="1728216" indent="-173736">
              <a:spcBef>
                <a:spcPts val="600"/>
              </a:spcBef>
              <a:buClr>
                <a:schemeClr val="accent1"/>
              </a:buClr>
              <a:buFont typeface="Arial" pitchFamily="34" charset="0"/>
              <a:buChar char="•"/>
              <a:defRPr sz="1600"/>
            </a:lvl9pPr>
          </a:lstStyle>
          <a:p>
            <a:r>
              <a:rPr lang="en-US" dirty="0"/>
              <a:t>Verification &amp; Certification of a Complex System</a:t>
            </a:r>
          </a:p>
          <a:p>
            <a:r>
              <a:rPr lang="en-US" dirty="0"/>
              <a:t>A Possible Solution – Run-Time Assurance (RTA)</a:t>
            </a:r>
          </a:p>
        </p:txBody>
      </p:sp>
      <p:sp>
        <p:nvSpPr>
          <p:cNvPr id="88" name="Oval 87"/>
          <p:cNvSpPr/>
          <p:nvPr/>
        </p:nvSpPr>
        <p:spPr>
          <a:xfrm>
            <a:off x="8713548" y="5316552"/>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9" name="Oval 88"/>
          <p:cNvSpPr/>
          <p:nvPr/>
        </p:nvSpPr>
        <p:spPr>
          <a:xfrm>
            <a:off x="7606780" y="5316552"/>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0" name="Oval 89"/>
          <p:cNvSpPr/>
          <p:nvPr/>
        </p:nvSpPr>
        <p:spPr>
          <a:xfrm>
            <a:off x="7053396" y="5316552"/>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1" name="Oval 90"/>
          <p:cNvSpPr/>
          <p:nvPr/>
        </p:nvSpPr>
        <p:spPr>
          <a:xfrm>
            <a:off x="8160164" y="5316552"/>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3" name="Oval 92"/>
          <p:cNvSpPr/>
          <p:nvPr/>
        </p:nvSpPr>
        <p:spPr>
          <a:xfrm>
            <a:off x="7697346" y="3810198"/>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94" name="Group 93"/>
          <p:cNvGrpSpPr/>
          <p:nvPr/>
        </p:nvGrpSpPr>
        <p:grpSpPr>
          <a:xfrm>
            <a:off x="7053395" y="3810198"/>
            <a:ext cx="2134482" cy="1972059"/>
            <a:chOff x="7055233" y="3971050"/>
            <a:chExt cx="2135038" cy="1972572"/>
          </a:xfrm>
          <a:solidFill>
            <a:srgbClr val="FF0000">
              <a:alpha val="56863"/>
            </a:srgbClr>
          </a:solidFill>
        </p:grpSpPr>
        <p:grpSp>
          <p:nvGrpSpPr>
            <p:cNvPr id="92" name="Group 91"/>
            <p:cNvGrpSpPr/>
            <p:nvPr/>
          </p:nvGrpSpPr>
          <p:grpSpPr>
            <a:xfrm>
              <a:off x="7055233" y="5477796"/>
              <a:ext cx="2135038" cy="465826"/>
              <a:chOff x="7055233" y="5477796"/>
              <a:chExt cx="2135038" cy="465826"/>
            </a:xfrm>
            <a:grpFill/>
          </p:grpSpPr>
          <p:sp>
            <p:nvSpPr>
              <p:cNvPr id="17" name="Oval 16"/>
              <p:cNvSpPr/>
              <p:nvPr/>
            </p:nvSpPr>
            <p:spPr>
              <a:xfrm>
                <a:off x="8715818" y="5477796"/>
                <a:ext cx="474453" cy="465826"/>
              </a:xfrm>
              <a:prstGeom prst="ellipse">
                <a:avLst/>
              </a:prstGeom>
              <a:grp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8" name="Oval 17"/>
              <p:cNvSpPr/>
              <p:nvPr/>
            </p:nvSpPr>
            <p:spPr>
              <a:xfrm>
                <a:off x="7608761" y="5477796"/>
                <a:ext cx="474453" cy="465826"/>
              </a:xfrm>
              <a:prstGeom prst="ellipse">
                <a:avLst/>
              </a:prstGeom>
              <a:grp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9" name="Oval 18"/>
              <p:cNvSpPr/>
              <p:nvPr/>
            </p:nvSpPr>
            <p:spPr>
              <a:xfrm>
                <a:off x="7055233" y="5477796"/>
                <a:ext cx="474453" cy="465826"/>
              </a:xfrm>
              <a:prstGeom prst="ellipse">
                <a:avLst/>
              </a:prstGeom>
              <a:grp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0" name="Oval 19"/>
              <p:cNvSpPr/>
              <p:nvPr/>
            </p:nvSpPr>
            <p:spPr>
              <a:xfrm>
                <a:off x="8162289" y="5477796"/>
                <a:ext cx="474453" cy="465826"/>
              </a:xfrm>
              <a:prstGeom prst="ellipse">
                <a:avLst/>
              </a:prstGeom>
              <a:grp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15" name="Oval 14"/>
            <p:cNvSpPr/>
            <p:nvPr/>
          </p:nvSpPr>
          <p:spPr>
            <a:xfrm>
              <a:off x="7699351" y="3971050"/>
              <a:ext cx="474453" cy="465826"/>
            </a:xfrm>
            <a:prstGeom prst="ellipse">
              <a:avLst/>
            </a:prstGeom>
            <a:grp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pic>
        <p:nvPicPr>
          <p:cNvPr id="7" name="Picture 6"/>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rot="14632275">
            <a:off x="6203531" y="3818695"/>
            <a:ext cx="3230132" cy="2220204"/>
          </a:xfrm>
          <a:prstGeom prst="rect">
            <a:avLst/>
          </a:prstGeom>
        </p:spPr>
      </p:pic>
      <p:sp>
        <p:nvSpPr>
          <p:cNvPr id="22" name="Oval 21"/>
          <p:cNvSpPr/>
          <p:nvPr/>
        </p:nvSpPr>
        <p:spPr>
          <a:xfrm>
            <a:off x="9888345" y="5337964"/>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Oval 11"/>
          <p:cNvSpPr/>
          <p:nvPr/>
        </p:nvSpPr>
        <p:spPr>
          <a:xfrm>
            <a:off x="9933905" y="2769548"/>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Oval 12"/>
          <p:cNvSpPr/>
          <p:nvPr/>
        </p:nvSpPr>
        <p:spPr>
          <a:xfrm>
            <a:off x="9459575" y="3810198"/>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4" name="Oval 13"/>
          <p:cNvSpPr/>
          <p:nvPr/>
        </p:nvSpPr>
        <p:spPr>
          <a:xfrm>
            <a:off x="10408234" y="3810198"/>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 name="Oval 10"/>
          <p:cNvSpPr/>
          <p:nvPr/>
        </p:nvSpPr>
        <p:spPr>
          <a:xfrm>
            <a:off x="8171676" y="2769548"/>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3" name="Oval 72"/>
          <p:cNvSpPr/>
          <p:nvPr/>
        </p:nvSpPr>
        <p:spPr>
          <a:xfrm>
            <a:off x="8171675" y="2769548"/>
            <a:ext cx="474329" cy="465705"/>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Oval 15"/>
          <p:cNvSpPr/>
          <p:nvPr/>
        </p:nvSpPr>
        <p:spPr>
          <a:xfrm>
            <a:off x="8646005" y="3810198"/>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0" name="Oval 79"/>
          <p:cNvSpPr/>
          <p:nvPr/>
        </p:nvSpPr>
        <p:spPr>
          <a:xfrm>
            <a:off x="8644086" y="3810198"/>
            <a:ext cx="474329" cy="465705"/>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3" name="Oval 22"/>
          <p:cNvSpPr/>
          <p:nvPr/>
        </p:nvSpPr>
        <p:spPr>
          <a:xfrm>
            <a:off x="9334962" y="5337964"/>
            <a:ext cx="474329" cy="4657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1" name="Oval 80"/>
          <p:cNvSpPr/>
          <p:nvPr/>
        </p:nvSpPr>
        <p:spPr>
          <a:xfrm>
            <a:off x="9334498" y="5339776"/>
            <a:ext cx="474329" cy="465705"/>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cxnSp>
        <p:nvCxnSpPr>
          <p:cNvPr id="53" name="Straight Connector 52"/>
          <p:cNvCxnSpPr/>
          <p:nvPr/>
        </p:nvCxnSpPr>
        <p:spPr>
          <a:xfrm>
            <a:off x="1193221" y="914400"/>
            <a:ext cx="996436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559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up)">
                                      <p:cBhvr>
                                        <p:cTn id="7" dur="500"/>
                                        <p:tgtEl>
                                          <p:spTgt spid="7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500"/>
                                  </p:stCondLst>
                                  <p:childTnLst>
                                    <p:set>
                                      <p:cBhvr>
                                        <p:cTn id="13" dur="1" fill="hold">
                                          <p:stCondLst>
                                            <p:cond delay="0"/>
                                          </p:stCondLst>
                                        </p:cTn>
                                        <p:tgtEl>
                                          <p:spTgt spid="9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500" fill="hold"/>
                                        <p:tgtEl>
                                          <p:spTgt spid="7"/>
                                        </p:tgtEl>
                                        <p:attrNameLst>
                                          <p:attrName>ppt_w</p:attrName>
                                        </p:attrNameLst>
                                      </p:cBhvr>
                                      <p:tavLst>
                                        <p:tav tm="0">
                                          <p:val>
                                            <p:fltVal val="0"/>
                                          </p:val>
                                        </p:tav>
                                        <p:tav tm="100000">
                                          <p:val>
                                            <p:strVal val="#ppt_w"/>
                                          </p:val>
                                        </p:tav>
                                      </p:tavLst>
                                    </p:anim>
                                    <p:anim calcmode="lin" valueType="num">
                                      <p:cBhvr>
                                        <p:cTn id="19" dur="1500" fill="hold"/>
                                        <p:tgtEl>
                                          <p:spTgt spid="7"/>
                                        </p:tgtEl>
                                        <p:attrNameLst>
                                          <p:attrName>ppt_h</p:attrName>
                                        </p:attrNameLst>
                                      </p:cBhvr>
                                      <p:tavLst>
                                        <p:tav tm="0">
                                          <p:val>
                                            <p:fltVal val="0"/>
                                          </p:val>
                                        </p:tav>
                                        <p:tav tm="100000">
                                          <p:val>
                                            <p:strVal val="#ppt_h"/>
                                          </p:val>
                                        </p:tav>
                                      </p:tavLst>
                                    </p:anim>
                                    <p:animEffect transition="in" filter="fade">
                                      <p:cBhvr>
                                        <p:cTn id="20" dur="1500"/>
                                        <p:tgtEl>
                                          <p:spTgt spid="7"/>
                                        </p:tgtEl>
                                      </p:cBhvr>
                                    </p:animEffect>
                                  </p:childTnLst>
                                </p:cTn>
                              </p:par>
                            </p:childTnLst>
                          </p:cTn>
                        </p:par>
                        <p:par>
                          <p:cTn id="21" fill="hold">
                            <p:stCondLst>
                              <p:cond delay="1500"/>
                            </p:stCondLst>
                            <p:childTnLst>
                              <p:par>
                                <p:cTn id="22" presetID="22" presetClass="entr" presetSubtype="1" fill="hold" nodeType="afterEffect">
                                  <p:stCondLst>
                                    <p:cond delay="1000"/>
                                  </p:stCondLst>
                                  <p:childTnLst>
                                    <p:set>
                                      <p:cBhvr>
                                        <p:cTn id="23" dur="1" fill="hold">
                                          <p:stCondLst>
                                            <p:cond delay="0"/>
                                          </p:stCondLst>
                                        </p:cTn>
                                        <p:tgtEl>
                                          <p:spTgt spid="74"/>
                                        </p:tgtEl>
                                        <p:attrNameLst>
                                          <p:attrName>style.visibility</p:attrName>
                                        </p:attrNameLst>
                                      </p:cBhvr>
                                      <p:to>
                                        <p:strVal val="visible"/>
                                      </p:to>
                                    </p:set>
                                    <p:animEffect transition="in" filter="wipe(up)">
                                      <p:cBhvr>
                                        <p:cTn id="24" dur="500"/>
                                        <p:tgtEl>
                                          <p:spTgt spid="74"/>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childTnLst>
                          </p:cTn>
                        </p:par>
                        <p:par>
                          <p:cTn id="27" fill="hold">
                            <p:stCondLst>
                              <p:cond delay="3000"/>
                            </p:stCondLst>
                            <p:childTnLst>
                              <p:par>
                                <p:cTn id="28" presetID="1" presetClass="entr" presetSubtype="0" fill="hold" grpId="0" nodeType="afterEffect">
                                  <p:stCondLst>
                                    <p:cond delay="0"/>
                                  </p:stCondLst>
                                  <p:childTnLst>
                                    <p:set>
                                      <p:cBhvr>
                                        <p:cTn id="29" dur="1" fill="hold">
                                          <p:stCondLst>
                                            <p:cond delay="0"/>
                                          </p:stCondLst>
                                        </p:cTn>
                                        <p:tgtEl>
                                          <p:spTgt spid="80"/>
                                        </p:tgtEl>
                                        <p:attrNameLst>
                                          <p:attrName>style.visibility</p:attrName>
                                        </p:attrNameLst>
                                      </p:cBhvr>
                                      <p:to>
                                        <p:strVal val="visible"/>
                                      </p:to>
                                    </p:set>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wipe(up)">
                                      <p:cBhvr>
                                        <p:cTn id="33" dur="500"/>
                                        <p:tgtEl>
                                          <p:spTgt spid="77"/>
                                        </p:tgtEl>
                                      </p:cBhvr>
                                    </p:animEffect>
                                  </p:childTnLst>
                                </p:cTn>
                              </p:par>
                            </p:childTnLst>
                          </p:cTn>
                        </p:par>
                        <p:par>
                          <p:cTn id="34" fill="hold">
                            <p:stCondLst>
                              <p:cond delay="3500"/>
                            </p:stCondLst>
                            <p:childTnLst>
                              <p:par>
                                <p:cTn id="35" presetID="1" presetClass="entr" presetSubtype="0" fill="hold" grpId="0" nodeType="after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childTnLst>
                          </p:cTn>
                        </p:par>
                        <p:par>
                          <p:cTn id="37" fill="hold">
                            <p:stCondLst>
                              <p:cond delay="3500"/>
                            </p:stCondLst>
                            <p:childTnLst>
                              <p:par>
                                <p:cTn id="38" presetID="10" presetClass="entr" presetSubtype="0" fill="hold" grpId="0" nodeType="afterEffect">
                                  <p:stCondLst>
                                    <p:cond delay="100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73" grpId="0" animBg="1"/>
      <p:bldP spid="80" grpId="0" animBg="1"/>
      <p:bldP spid="8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304800"/>
            <a:ext cx="10058399" cy="762000"/>
          </a:xfrm>
        </p:spPr>
        <p:txBody>
          <a:bodyPr>
            <a:noAutofit/>
          </a:bodyPr>
          <a:lstStyle/>
          <a:p>
            <a:r>
              <a:rPr lang="en-US" sz="3600" b="1" dirty="0" smtClean="0"/>
              <a:t>Ground Collision Avoidance System</a:t>
            </a:r>
            <a:br>
              <a:rPr lang="en-US" sz="3600" b="1" dirty="0" smtClean="0"/>
            </a:br>
            <a:r>
              <a:rPr lang="en-US" sz="3600" b="1" dirty="0" smtClean="0"/>
              <a:t>(GCAS)</a:t>
            </a:r>
            <a:endParaRPr lang="en-US" sz="3600" b="1" dirty="0"/>
          </a:p>
        </p:txBody>
      </p:sp>
      <p:sp>
        <p:nvSpPr>
          <p:cNvPr id="14" name="Slide Number Placeholder 13"/>
          <p:cNvSpPr>
            <a:spLocks noGrp="1"/>
          </p:cNvSpPr>
          <p:nvPr>
            <p:ph type="sldNum" sz="quarter" idx="12"/>
          </p:nvPr>
        </p:nvSpPr>
        <p:spPr>
          <a:xfrm>
            <a:off x="11522575" y="6388765"/>
            <a:ext cx="551023" cy="377727"/>
          </a:xfrm>
        </p:spPr>
        <p:txBody>
          <a:bodyPr/>
          <a:lstStyle/>
          <a:p>
            <a:fld id="{D57F1E4F-1CFF-5643-939E-217C01CDF565}" type="slidenum">
              <a:rPr lang="en-US" smtClean="0"/>
              <a:pPr/>
              <a:t>4</a:t>
            </a:fld>
            <a:endParaRPr lang="en-US" dirty="0"/>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0981" y="1199067"/>
            <a:ext cx="4886046" cy="2872393"/>
          </a:xfrm>
          <a:prstGeom prst="rect">
            <a:avLst/>
          </a:prstGeom>
          <a:noFill/>
          <a:effectLst>
            <a:outerShdw blurRad="38100" dist="50800" dir="2700000" algn="tl" rotWithShape="0">
              <a:prstClr val="black">
                <a:alpha val="64000"/>
              </a:prstClr>
            </a:outerShdw>
          </a:effectLst>
        </p:spPr>
      </p:pic>
      <p:pic>
        <p:nvPicPr>
          <p:cNvPr id="5"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02215" y="3965385"/>
            <a:ext cx="3747800" cy="2285593"/>
          </a:xfrm>
          <a:prstGeom prst="rect">
            <a:avLst/>
          </a:prstGeom>
          <a:noFill/>
          <a:effectLst>
            <a:outerShdw blurRad="38100" dist="50800" dir="2700000" algn="tl" rotWithShape="0">
              <a:prstClr val="black">
                <a:alpha val="64000"/>
              </a:prstClr>
            </a:outerShdw>
          </a:effectLst>
        </p:spPr>
      </p:pic>
      <p:pic>
        <p:nvPicPr>
          <p:cNvPr id="6"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230435" y="2624141"/>
            <a:ext cx="3135182" cy="1615061"/>
          </a:xfrm>
          <a:prstGeom prst="rect">
            <a:avLst/>
          </a:prstGeom>
          <a:noFill/>
          <a:effectLst>
            <a:outerShdw blurRad="38100" dist="50800" dir="2700000" algn="tl" rotWithShape="0">
              <a:prstClr val="black">
                <a:alpha val="64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 6"/>
          <p:cNvGrpSpPr/>
          <p:nvPr/>
        </p:nvGrpSpPr>
        <p:grpSpPr>
          <a:xfrm>
            <a:off x="7107784" y="1177252"/>
            <a:ext cx="4778143" cy="3013748"/>
            <a:chOff x="2830700" y="2589683"/>
            <a:chExt cx="3320719" cy="2052177"/>
          </a:xfrm>
          <a:effectLst>
            <a:outerShdw blurRad="50800" dist="38100" dir="2700000" algn="tl" rotWithShape="0">
              <a:prstClr val="black">
                <a:alpha val="40000"/>
              </a:prstClr>
            </a:outerShdw>
          </a:effectLst>
        </p:grpSpPr>
        <p:pic>
          <p:nvPicPr>
            <p:cNvPr id="8"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b="6253"/>
            <a:stretch>
              <a:fillRect/>
            </a:stretch>
          </p:blipFill>
          <p:spPr bwMode="auto">
            <a:xfrm>
              <a:off x="2830700" y="2589683"/>
              <a:ext cx="3320719" cy="2052177"/>
            </a:xfrm>
            <a:prstGeom prst="rect">
              <a:avLst/>
            </a:prstGeom>
            <a:noFill/>
            <a:ln w="9525" cap="flat" cmpd="sng" algn="ctr">
              <a:noFill/>
              <a:prstDash val="solid"/>
              <a:miter lim="800000"/>
              <a:headEnd/>
              <a:tailEnd/>
            </a:ln>
            <a:effectLst/>
          </p:spPr>
        </p:pic>
        <p:cxnSp>
          <p:nvCxnSpPr>
            <p:cNvPr id="9" name="Straight Arrow Connector 8"/>
            <p:cNvCxnSpPr/>
            <p:nvPr/>
          </p:nvCxnSpPr>
          <p:spPr>
            <a:xfrm>
              <a:off x="4072890" y="3649980"/>
              <a:ext cx="0" cy="140970"/>
            </a:xfrm>
            <a:prstGeom prst="straightConnector1">
              <a:avLst/>
            </a:prstGeom>
            <a:ln w="28575">
              <a:solidFill>
                <a:schemeClr val="tx1"/>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052060" y="3265170"/>
              <a:ext cx="201930" cy="807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 name="Rectangle 10"/>
            <p:cNvSpPr/>
            <p:nvPr/>
          </p:nvSpPr>
          <p:spPr>
            <a:xfrm flipV="1">
              <a:off x="5730240" y="2994660"/>
              <a:ext cx="201930" cy="2514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Rectangle 11"/>
            <p:cNvSpPr/>
            <p:nvPr/>
          </p:nvSpPr>
          <p:spPr>
            <a:xfrm flipV="1">
              <a:off x="5730240" y="4164330"/>
              <a:ext cx="201930" cy="2514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Rectangle 12"/>
            <p:cNvSpPr/>
            <p:nvPr/>
          </p:nvSpPr>
          <p:spPr>
            <a:xfrm flipV="1">
              <a:off x="5386648" y="3524250"/>
              <a:ext cx="201930" cy="2514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pic>
        <p:nvPicPr>
          <p:cNvPr id="16" name="Picture 15"/>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399132" y="5285702"/>
            <a:ext cx="5590339" cy="1239798"/>
          </a:xfrm>
          <a:prstGeom prst="rect">
            <a:avLst/>
          </a:prstGeom>
        </p:spPr>
      </p:pic>
      <p:pic>
        <p:nvPicPr>
          <p:cNvPr id="17" name="Picture 16"/>
          <p:cNvPicPr>
            <a:picLocks noChangeAspect="1"/>
          </p:cNvPicPr>
          <p:nvPr/>
        </p:nvPicPr>
        <p:blipFill>
          <a:blip r:embed="rId8">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rot="21008577">
            <a:off x="6163554" y="4817745"/>
            <a:ext cx="5892330" cy="1697917"/>
          </a:xfrm>
          <a:prstGeom prst="rect">
            <a:avLst/>
          </a:prstGeom>
        </p:spPr>
      </p:pic>
    </p:spTree>
    <p:extLst>
      <p:ext uri="{BB962C8B-B14F-4D97-AF65-F5344CB8AC3E}">
        <p14:creationId xmlns:p14="http://schemas.microsoft.com/office/powerpoint/2010/main" val="864295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500" fill="hold"/>
                                        <p:tgtEl>
                                          <p:spTgt spid="17"/>
                                        </p:tgtEl>
                                        <p:attrNameLst>
                                          <p:attrName>ppt_w</p:attrName>
                                        </p:attrNameLst>
                                      </p:cBhvr>
                                      <p:tavLst>
                                        <p:tav tm="0">
                                          <p:val>
                                            <p:fltVal val="0"/>
                                          </p:val>
                                        </p:tav>
                                        <p:tav tm="100000">
                                          <p:val>
                                            <p:strVal val="#ppt_w"/>
                                          </p:val>
                                        </p:tav>
                                      </p:tavLst>
                                    </p:anim>
                                    <p:anim calcmode="lin" valueType="num">
                                      <p:cBhvr>
                                        <p:cTn id="8" dur="1500" fill="hold"/>
                                        <p:tgtEl>
                                          <p:spTgt spid="17"/>
                                        </p:tgtEl>
                                        <p:attrNameLst>
                                          <p:attrName>ppt_h</p:attrName>
                                        </p:attrNameLst>
                                      </p:cBhvr>
                                      <p:tavLst>
                                        <p:tav tm="0">
                                          <p:val>
                                            <p:fltVal val="0"/>
                                          </p:val>
                                        </p:tav>
                                        <p:tav tm="100000">
                                          <p:val>
                                            <p:strVal val="#ppt_h"/>
                                          </p:val>
                                        </p:tav>
                                      </p:tavLst>
                                    </p:anim>
                                    <p:animEffect transition="in" filter="fade">
                                      <p:cBhvr>
                                        <p:cTn id="9" dur="1500"/>
                                        <p:tgtEl>
                                          <p:spTgt spid="17"/>
                                        </p:tgtEl>
                                      </p:cBhvr>
                                    </p:animEffect>
                                  </p:childTnLst>
                                </p:cTn>
                              </p:par>
                            </p:childTnLst>
                          </p:cTn>
                        </p:par>
                        <p:par>
                          <p:cTn id="10" fill="hold">
                            <p:stCondLst>
                              <p:cond delay="1500"/>
                            </p:stCondLst>
                            <p:childTnLst>
                              <p:par>
                                <p:cTn id="11" presetID="53" presetClass="entr" presetSubtype="16" fill="hold" nodeType="afterEffect">
                                  <p:stCondLst>
                                    <p:cond delay="100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406612" y="2075815"/>
            <a:ext cx="4675074" cy="287166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8750" y="4474447"/>
            <a:ext cx="4343825" cy="2171912"/>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flipH="1">
            <a:off x="352635" y="1242790"/>
            <a:ext cx="3332882" cy="1352198"/>
          </a:xfrm>
          <a:prstGeom prst="rect">
            <a:avLst/>
          </a:prstGeom>
        </p:spPr>
      </p:pic>
      <p:sp>
        <p:nvSpPr>
          <p:cNvPr id="2" name="Title 1"/>
          <p:cNvSpPr>
            <a:spLocks noGrp="1"/>
          </p:cNvSpPr>
          <p:nvPr>
            <p:ph type="title"/>
          </p:nvPr>
        </p:nvSpPr>
        <p:spPr>
          <a:xfrm>
            <a:off x="588371" y="246445"/>
            <a:ext cx="10128787" cy="952622"/>
          </a:xfrm>
        </p:spPr>
        <p:txBody>
          <a:bodyPr>
            <a:normAutofit fontScale="90000"/>
          </a:bodyPr>
          <a:lstStyle/>
          <a:p>
            <a:pPr algn="l"/>
            <a:r>
              <a:rPr lang="en-US" b="1" dirty="0" smtClean="0"/>
              <a:t>Multi-Monitor RTA  (MM-RTA)</a:t>
            </a:r>
            <a:br>
              <a:rPr lang="en-US" b="1" dirty="0" smtClean="0"/>
            </a:br>
            <a:r>
              <a:rPr lang="en-US" sz="2699" b="1" dirty="0"/>
              <a:t>with Risk-Based Decision Making</a:t>
            </a:r>
            <a:endParaRPr lang="en-US" b="1" dirty="0"/>
          </a:p>
        </p:txBody>
      </p:sp>
      <p:sp>
        <p:nvSpPr>
          <p:cNvPr id="7" name="Slide Number Placeholder 6"/>
          <p:cNvSpPr>
            <a:spLocks noGrp="1"/>
          </p:cNvSpPr>
          <p:nvPr>
            <p:ph type="sldNum" sz="quarter" idx="12"/>
          </p:nvPr>
        </p:nvSpPr>
        <p:spPr>
          <a:xfrm>
            <a:off x="11522575" y="6388765"/>
            <a:ext cx="551023" cy="377727"/>
          </a:xfrm>
        </p:spPr>
        <p:txBody>
          <a:bodyPr/>
          <a:lstStyle/>
          <a:p>
            <a:fld id="{D57F1E4F-1CFF-5643-939E-217C01CDF565}" type="slidenum">
              <a:rPr lang="en-US" smtClean="0"/>
              <a:pPr/>
              <a:t>5</a:t>
            </a:fld>
            <a:endParaRPr lang="en-US" dirty="0"/>
          </a:p>
        </p:txBody>
      </p:sp>
      <p:pic>
        <p:nvPicPr>
          <p:cNvPr id="16" name="Picture 15"/>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399132" y="5285702"/>
            <a:ext cx="5590339" cy="1239798"/>
          </a:xfrm>
          <a:prstGeom prst="rect">
            <a:avLst/>
          </a:prstGeom>
        </p:spPr>
      </p:pic>
      <p:pic>
        <p:nvPicPr>
          <p:cNvPr id="17" name="Picture 16"/>
          <p:cNvPicPr>
            <a:picLocks noChangeAspect="1"/>
          </p:cNvPicPr>
          <p:nvPr/>
        </p:nvPicPr>
        <p:blipFill>
          <a:blip r:embed="rId7">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rot="21008577">
            <a:off x="6163554" y="4817745"/>
            <a:ext cx="5892330" cy="1697917"/>
          </a:xfrm>
          <a:prstGeom prst="rect">
            <a:avLst/>
          </a:prstGeom>
        </p:spPr>
      </p:pic>
      <p:pic>
        <p:nvPicPr>
          <p:cNvPr id="3" name="Picture 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833548" y="1415426"/>
            <a:ext cx="5032391" cy="3863250"/>
          </a:xfrm>
          <a:prstGeom prst="rect">
            <a:avLst/>
          </a:prstGeom>
          <a:effectLst>
            <a:outerShdw blurRad="50800" dist="38100" dir="2700000" algn="tl" rotWithShape="0">
              <a:prstClr val="black">
                <a:alpha val="40000"/>
              </a:prstClr>
            </a:outerShdw>
          </a:effectLst>
        </p:spPr>
      </p:pic>
      <p:pic>
        <p:nvPicPr>
          <p:cNvPr id="85" name="Picture 84"/>
          <p:cNvPicPr>
            <a:picLocks noChangeAspect="1"/>
          </p:cNvPicPr>
          <p:nvPr/>
        </p:nvPicPr>
        <p:blipFill>
          <a:blip r:embed="rId7">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rot="10800000">
            <a:off x="285356" y="1524517"/>
            <a:ext cx="3501003" cy="950536"/>
          </a:xfrm>
          <a:prstGeom prst="rect">
            <a:avLst/>
          </a:prstGeom>
        </p:spPr>
      </p:pic>
      <p:pic>
        <p:nvPicPr>
          <p:cNvPr id="86" name="Picture 85"/>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7909050" y="539069"/>
            <a:ext cx="3028161" cy="1504558"/>
          </a:xfrm>
          <a:prstGeom prst="rect">
            <a:avLst/>
          </a:prstGeom>
        </p:spPr>
      </p:pic>
      <p:pic>
        <p:nvPicPr>
          <p:cNvPr id="89" name="Picture 88"/>
          <p:cNvPicPr>
            <a:picLocks noChangeAspect="1"/>
          </p:cNvPicPr>
          <p:nvPr/>
        </p:nvPicPr>
        <p:blipFill>
          <a:blip r:embed="rId7">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7793937" y="462805"/>
            <a:ext cx="3223128" cy="1696043"/>
          </a:xfrm>
          <a:prstGeom prst="rect">
            <a:avLst/>
          </a:prstGeom>
        </p:spPr>
      </p:pic>
      <p:pic>
        <p:nvPicPr>
          <p:cNvPr id="90" name="Picture 89"/>
          <p:cNvPicPr>
            <a:picLocks noChangeAspect="1"/>
          </p:cNvPicPr>
          <p:nvPr/>
        </p:nvPicPr>
        <p:blipFill>
          <a:blip r:embed="rId7">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95639" y="4795515"/>
            <a:ext cx="4223724" cy="1729984"/>
          </a:xfrm>
          <a:prstGeom prst="rect">
            <a:avLst/>
          </a:prstGeom>
          <a:effectLst>
            <a:outerShdw blurRad="50800" dist="38100" dir="2700000" algn="tl" rotWithShape="0">
              <a:prstClr val="black">
                <a:alpha val="40000"/>
              </a:prstClr>
            </a:outerShdw>
          </a:effectLst>
        </p:spPr>
      </p:pic>
      <p:sp>
        <p:nvSpPr>
          <p:cNvPr id="4" name="TextBox 3"/>
          <p:cNvSpPr txBox="1"/>
          <p:nvPr/>
        </p:nvSpPr>
        <p:spPr>
          <a:xfrm>
            <a:off x="1804819" y="3087963"/>
            <a:ext cx="8194679" cy="1323439"/>
          </a:xfrm>
          <a:prstGeom prst="rect">
            <a:avLst/>
          </a:prstGeom>
          <a:solidFill>
            <a:srgbClr val="FFC000"/>
          </a:solidFill>
        </p:spPr>
        <p:txBody>
          <a:bodyPr wrap="none" rtlCol="0">
            <a:spAutoFit/>
          </a:bodyPr>
          <a:lstStyle/>
          <a:p>
            <a:pPr algn="ctr"/>
            <a:r>
              <a:rPr lang="en-US" sz="4800" b="1" i="1" dirty="0" smtClean="0">
                <a:latin typeface="Arial" panose="020B0604020202020204" pitchFamily="34" charset="0"/>
                <a:cs typeface="Arial" panose="020B0604020202020204" pitchFamily="34" charset="0"/>
              </a:rPr>
              <a:t>EVAA</a:t>
            </a:r>
            <a:endParaRPr lang="en-US" sz="2400" b="1" i="1" dirty="0" smtClean="0">
              <a:latin typeface="Arial" panose="020B0604020202020204" pitchFamily="34" charset="0"/>
              <a:cs typeface="Arial" panose="020B0604020202020204" pitchFamily="34" charset="0"/>
            </a:endParaRPr>
          </a:p>
          <a:p>
            <a:pPr algn="ctr"/>
            <a:r>
              <a:rPr lang="en-US" sz="3200" dirty="0" smtClean="0">
                <a:latin typeface="Arial" panose="020B0604020202020204" pitchFamily="34" charset="0"/>
                <a:cs typeface="Arial" panose="020B0604020202020204" pitchFamily="34" charset="0"/>
              </a:rPr>
              <a:t>Expandable Variable-Autonomy Architecture</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782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5"/>
                                        </p:tgtEl>
                                        <p:attrNameLst>
                                          <p:attrName>style.visibility</p:attrName>
                                        </p:attrNameLst>
                                      </p:cBhvr>
                                      <p:to>
                                        <p:strVal val="visible"/>
                                      </p:to>
                                    </p:set>
                                    <p:anim calcmode="lin" valueType="num">
                                      <p:cBhvr>
                                        <p:cTn id="13" dur="1500" fill="hold"/>
                                        <p:tgtEl>
                                          <p:spTgt spid="85"/>
                                        </p:tgtEl>
                                        <p:attrNameLst>
                                          <p:attrName>ppt_w</p:attrName>
                                        </p:attrNameLst>
                                      </p:cBhvr>
                                      <p:tavLst>
                                        <p:tav tm="0">
                                          <p:val>
                                            <p:fltVal val="0"/>
                                          </p:val>
                                        </p:tav>
                                        <p:tav tm="100000">
                                          <p:val>
                                            <p:strVal val="#ppt_w"/>
                                          </p:val>
                                        </p:tav>
                                      </p:tavLst>
                                    </p:anim>
                                    <p:anim calcmode="lin" valueType="num">
                                      <p:cBhvr>
                                        <p:cTn id="14" dur="1500" fill="hold"/>
                                        <p:tgtEl>
                                          <p:spTgt spid="85"/>
                                        </p:tgtEl>
                                        <p:attrNameLst>
                                          <p:attrName>ppt_h</p:attrName>
                                        </p:attrNameLst>
                                      </p:cBhvr>
                                      <p:tavLst>
                                        <p:tav tm="0">
                                          <p:val>
                                            <p:fltVal val="0"/>
                                          </p:val>
                                        </p:tav>
                                        <p:tav tm="100000">
                                          <p:val>
                                            <p:strVal val="#ppt_h"/>
                                          </p:val>
                                        </p:tav>
                                      </p:tavLst>
                                    </p:anim>
                                    <p:animEffect transition="in" filter="fade">
                                      <p:cBhvr>
                                        <p:cTn id="15" dur="1500"/>
                                        <p:tgtEl>
                                          <p:spTgt spid="85"/>
                                        </p:tgtEl>
                                      </p:cBhvr>
                                    </p:animEffect>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89"/>
                                        </p:tgtEl>
                                        <p:attrNameLst>
                                          <p:attrName>style.visibility</p:attrName>
                                        </p:attrNameLst>
                                      </p:cBhvr>
                                      <p:to>
                                        <p:strVal val="visible"/>
                                      </p:to>
                                    </p:set>
                                    <p:anim calcmode="lin" valueType="num">
                                      <p:cBhvr>
                                        <p:cTn id="19" dur="1500" fill="hold"/>
                                        <p:tgtEl>
                                          <p:spTgt spid="89"/>
                                        </p:tgtEl>
                                        <p:attrNameLst>
                                          <p:attrName>ppt_w</p:attrName>
                                        </p:attrNameLst>
                                      </p:cBhvr>
                                      <p:tavLst>
                                        <p:tav tm="0">
                                          <p:val>
                                            <p:fltVal val="0"/>
                                          </p:val>
                                        </p:tav>
                                        <p:tav tm="100000">
                                          <p:val>
                                            <p:strVal val="#ppt_w"/>
                                          </p:val>
                                        </p:tav>
                                      </p:tavLst>
                                    </p:anim>
                                    <p:anim calcmode="lin" valueType="num">
                                      <p:cBhvr>
                                        <p:cTn id="20" dur="1500" fill="hold"/>
                                        <p:tgtEl>
                                          <p:spTgt spid="89"/>
                                        </p:tgtEl>
                                        <p:attrNameLst>
                                          <p:attrName>ppt_h</p:attrName>
                                        </p:attrNameLst>
                                      </p:cBhvr>
                                      <p:tavLst>
                                        <p:tav tm="0">
                                          <p:val>
                                            <p:fltVal val="0"/>
                                          </p:val>
                                        </p:tav>
                                        <p:tav tm="100000">
                                          <p:val>
                                            <p:strVal val="#ppt_h"/>
                                          </p:val>
                                        </p:tav>
                                      </p:tavLst>
                                    </p:anim>
                                    <p:animEffect transition="in" filter="fade">
                                      <p:cBhvr>
                                        <p:cTn id="21" dur="1500"/>
                                        <p:tgtEl>
                                          <p:spTgt spid="89"/>
                                        </p:tgtEl>
                                      </p:cBhvr>
                                    </p:animEffect>
                                  </p:childTnLst>
                                </p:cTn>
                              </p:par>
                            </p:childTnLst>
                          </p:cTn>
                        </p:par>
                        <p:par>
                          <p:cTn id="22" fill="hold">
                            <p:stCondLst>
                              <p:cond delay="3500"/>
                            </p:stCondLst>
                            <p:childTnLst>
                              <p:par>
                                <p:cTn id="23" presetID="53" presetClass="entr" presetSubtype="16" fill="hold" nodeType="after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1500" fill="hold"/>
                                        <p:tgtEl>
                                          <p:spTgt spid="90"/>
                                        </p:tgtEl>
                                        <p:attrNameLst>
                                          <p:attrName>ppt_w</p:attrName>
                                        </p:attrNameLst>
                                      </p:cBhvr>
                                      <p:tavLst>
                                        <p:tav tm="0">
                                          <p:val>
                                            <p:fltVal val="0"/>
                                          </p:val>
                                        </p:tav>
                                        <p:tav tm="100000">
                                          <p:val>
                                            <p:strVal val="#ppt_w"/>
                                          </p:val>
                                        </p:tav>
                                      </p:tavLst>
                                    </p:anim>
                                    <p:anim calcmode="lin" valueType="num">
                                      <p:cBhvr>
                                        <p:cTn id="26" dur="1500" fill="hold"/>
                                        <p:tgtEl>
                                          <p:spTgt spid="90"/>
                                        </p:tgtEl>
                                        <p:attrNameLst>
                                          <p:attrName>ppt_h</p:attrName>
                                        </p:attrNameLst>
                                      </p:cBhvr>
                                      <p:tavLst>
                                        <p:tav tm="0">
                                          <p:val>
                                            <p:fltVal val="0"/>
                                          </p:val>
                                        </p:tav>
                                        <p:tav tm="100000">
                                          <p:val>
                                            <p:strVal val="#ppt_h"/>
                                          </p:val>
                                        </p:tav>
                                      </p:tavLst>
                                    </p:anim>
                                    <p:animEffect transition="in" filter="fade">
                                      <p:cBhvr>
                                        <p:cTn id="27" dur="1500"/>
                                        <p:tgtEl>
                                          <p:spTgt spid="90"/>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5297238" y="5315682"/>
            <a:ext cx="1481085" cy="646074"/>
          </a:xfrm>
          <a:prstGeom prst="rect">
            <a:avLst/>
          </a:prstGeom>
          <a:solidFill>
            <a:srgbClr val="FF990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Recovery</a:t>
            </a:r>
          </a:p>
          <a:p>
            <a:pPr algn="ctr"/>
            <a:r>
              <a:rPr lang="en-US" sz="1799"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Controllers</a:t>
            </a:r>
            <a:endPar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4" name="TextBox 53"/>
          <p:cNvSpPr txBox="1"/>
          <p:nvPr/>
        </p:nvSpPr>
        <p:spPr>
          <a:xfrm>
            <a:off x="5227427" y="5238341"/>
            <a:ext cx="1481085" cy="646074"/>
          </a:xfrm>
          <a:prstGeom prst="rect">
            <a:avLst/>
          </a:prstGeom>
          <a:solidFill>
            <a:srgbClr val="FF990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Recovery</a:t>
            </a:r>
          </a:p>
          <a:p>
            <a:pPr algn="ctr"/>
            <a:r>
              <a:rPr lang="en-US" sz="1799"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Controllers</a:t>
            </a:r>
            <a:endPar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35" name="Straight Arrow Connector 34"/>
          <p:cNvCxnSpPr>
            <a:endCxn id="82" idx="0"/>
          </p:cNvCxnSpPr>
          <p:nvPr/>
        </p:nvCxnSpPr>
        <p:spPr>
          <a:xfrm flipV="1">
            <a:off x="7658261" y="3704183"/>
            <a:ext cx="1366885" cy="1375"/>
          </a:xfrm>
          <a:prstGeom prst="straightConnector1">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0" name="Elbow Connector 69"/>
          <p:cNvCxnSpPr>
            <a:stCxn id="21" idx="3"/>
            <a:endCxn id="22" idx="4"/>
          </p:cNvCxnSpPr>
          <p:nvPr/>
        </p:nvCxnSpPr>
        <p:spPr>
          <a:xfrm flipV="1">
            <a:off x="6527094" y="4333862"/>
            <a:ext cx="1268195" cy="1143361"/>
          </a:xfrm>
          <a:prstGeom prst="bentConnector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5" name="Elbow Connector 24"/>
          <p:cNvCxnSpPr>
            <a:stCxn id="9" idx="3"/>
            <a:endCxn id="11" idx="1"/>
          </p:cNvCxnSpPr>
          <p:nvPr/>
        </p:nvCxnSpPr>
        <p:spPr>
          <a:xfrm flipV="1">
            <a:off x="2652841" y="3706476"/>
            <a:ext cx="741707" cy="76180"/>
          </a:xfrm>
          <a:prstGeom prst="bentConnector3">
            <a:avLst>
              <a:gd name="adj1" fmla="val 60173"/>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8" idx="3"/>
            <a:endCxn id="11" idx="1"/>
          </p:cNvCxnSpPr>
          <p:nvPr/>
        </p:nvCxnSpPr>
        <p:spPr>
          <a:xfrm>
            <a:off x="2500481" y="3630296"/>
            <a:ext cx="894067" cy="76180"/>
          </a:xfrm>
          <a:prstGeom prst="bentConnector3">
            <a:avLst>
              <a:gd name="adj1" fmla="val 66879"/>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Elbow Connector 26"/>
          <p:cNvCxnSpPr>
            <a:stCxn id="7" idx="3"/>
            <a:endCxn id="11" idx="1"/>
          </p:cNvCxnSpPr>
          <p:nvPr/>
        </p:nvCxnSpPr>
        <p:spPr>
          <a:xfrm>
            <a:off x="2348121" y="3477935"/>
            <a:ext cx="1046427" cy="228540"/>
          </a:xfrm>
          <a:prstGeom prst="bentConnector3">
            <a:avLst>
              <a:gd name="adj1" fmla="val 7163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10" idx="3"/>
            <a:endCxn id="11" idx="1"/>
          </p:cNvCxnSpPr>
          <p:nvPr/>
        </p:nvCxnSpPr>
        <p:spPr>
          <a:xfrm flipV="1">
            <a:off x="2805202" y="3706476"/>
            <a:ext cx="589346" cy="228540"/>
          </a:xfrm>
          <a:prstGeom prst="bentConnector3">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146726" y="5154141"/>
            <a:ext cx="1481085" cy="646074"/>
          </a:xfrm>
          <a:prstGeom prst="rect">
            <a:avLst/>
          </a:prstGeom>
          <a:solidFill>
            <a:srgbClr val="FF990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Recovery</a:t>
            </a:r>
          </a:p>
          <a:p>
            <a:pPr algn="ctr"/>
            <a:r>
              <a:rPr lang="en-US" sz="1799"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Controllers</a:t>
            </a:r>
            <a:endPar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56" name="Elbow Connector 55"/>
          <p:cNvCxnSpPr>
            <a:stCxn id="11" idx="2"/>
            <a:endCxn id="21" idx="1"/>
          </p:cNvCxnSpPr>
          <p:nvPr/>
        </p:nvCxnSpPr>
        <p:spPr>
          <a:xfrm rot="16200000" flipH="1">
            <a:off x="3906869" y="4237364"/>
            <a:ext cx="1309202" cy="1170514"/>
          </a:xfrm>
          <a:prstGeom prst="bentConnector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8" name="Elbow Connector 87"/>
          <p:cNvCxnSpPr>
            <a:stCxn id="82" idx="1"/>
            <a:endCxn id="10" idx="2"/>
          </p:cNvCxnSpPr>
          <p:nvPr/>
        </p:nvCxnSpPr>
        <p:spPr>
          <a:xfrm rot="5400000" flipH="1">
            <a:off x="4830207" y="1476791"/>
            <a:ext cx="1736714" cy="7022399"/>
          </a:xfrm>
          <a:prstGeom prst="bentConnector3">
            <a:avLst>
              <a:gd name="adj1" fmla="val -11978"/>
            </a:avLst>
          </a:prstGeom>
          <a:ln w="57150">
            <a:solidFill>
              <a:srgbClr val="92D05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4" name="Elbow Connector 123"/>
          <p:cNvCxnSpPr>
            <a:stCxn id="11" idx="0"/>
            <a:endCxn id="18" idx="1"/>
          </p:cNvCxnSpPr>
          <p:nvPr/>
        </p:nvCxnSpPr>
        <p:spPr>
          <a:xfrm rot="5400000" flipH="1" flipV="1">
            <a:off x="4848617" y="1010148"/>
            <a:ext cx="1362380" cy="3107188"/>
          </a:xfrm>
          <a:prstGeom prst="bentConnector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394549" y="3244931"/>
            <a:ext cx="1163328" cy="923090"/>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a:effectLst>
                  <a:outerShdw blurRad="38100" dist="38100" dir="2700000" algn="tl">
                    <a:srgbClr val="000000">
                      <a:alpha val="43137"/>
                    </a:srgbClr>
                  </a:outerShdw>
                </a:effectLst>
              </a:defRPr>
            </a:lvl1pPr>
          </a:lstStyle>
          <a:p>
            <a:r>
              <a:rPr lang="en-US" sz="1799" b="1" dirty="0">
                <a:latin typeface="Arial" panose="020B0604020202020204" pitchFamily="34" charset="0"/>
                <a:cs typeface="Arial" panose="020B0604020202020204" pitchFamily="34" charset="0"/>
              </a:rPr>
              <a:t>RTA Input Manager</a:t>
            </a:r>
          </a:p>
        </p:txBody>
      </p:sp>
      <p:sp>
        <p:nvSpPr>
          <p:cNvPr id="82" name="TextBox 81"/>
          <p:cNvSpPr txBox="1"/>
          <p:nvPr/>
        </p:nvSpPr>
        <p:spPr>
          <a:xfrm rot="16200000">
            <a:off x="7057598" y="3519564"/>
            <a:ext cx="4304330" cy="369236"/>
          </a:xfrm>
          <a:prstGeom prst="rect">
            <a:avLst/>
          </a:prstGeom>
          <a:solidFill>
            <a:schemeClr val="bg1">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b="1">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sz="1799" dirty="0"/>
              <a:t>Vehicle Management System</a:t>
            </a:r>
          </a:p>
        </p:txBody>
      </p:sp>
      <p:cxnSp>
        <p:nvCxnSpPr>
          <p:cNvPr id="79" name="Elbow Connector 78"/>
          <p:cNvCxnSpPr>
            <a:stCxn id="18" idx="2"/>
            <a:endCxn id="22" idx="0"/>
          </p:cNvCxnSpPr>
          <p:nvPr/>
        </p:nvCxnSpPr>
        <p:spPr>
          <a:xfrm rot="16200000" flipH="1">
            <a:off x="7336923" y="2663995"/>
            <a:ext cx="916727" cy="1"/>
          </a:xfrm>
          <a:prstGeom prst="bentConnector3">
            <a:avLst>
              <a:gd name="adj1" fmla="val 50000"/>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083400" y="1559469"/>
            <a:ext cx="1423773" cy="646163"/>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Safety Monitor</a:t>
            </a:r>
          </a:p>
        </p:txBody>
      </p:sp>
      <p:grpSp>
        <p:nvGrpSpPr>
          <p:cNvPr id="2" name="Group 1"/>
          <p:cNvGrpSpPr/>
          <p:nvPr/>
        </p:nvGrpSpPr>
        <p:grpSpPr>
          <a:xfrm>
            <a:off x="1112446" y="3293317"/>
            <a:ext cx="1692756" cy="826317"/>
            <a:chOff x="1112736" y="3568460"/>
            <a:chExt cx="1693197" cy="826532"/>
          </a:xfrm>
          <a:solidFill>
            <a:srgbClr val="175F1A"/>
          </a:solidFill>
        </p:grpSpPr>
        <p:sp>
          <p:nvSpPr>
            <p:cNvPr id="7" name="TextBox 6"/>
            <p:cNvSpPr txBox="1"/>
            <p:nvPr/>
          </p:nvSpPr>
          <p:spPr>
            <a:xfrm>
              <a:off x="1112736" y="35684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8" name="TextBox 7"/>
            <p:cNvSpPr txBox="1"/>
            <p:nvPr/>
          </p:nvSpPr>
          <p:spPr>
            <a:xfrm>
              <a:off x="1265136" y="37208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9" name="TextBox 8"/>
            <p:cNvSpPr txBox="1"/>
            <p:nvPr/>
          </p:nvSpPr>
          <p:spPr>
            <a:xfrm>
              <a:off x="1417536" y="38732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10" name="TextBox 9"/>
            <p:cNvSpPr txBox="1"/>
            <p:nvPr/>
          </p:nvSpPr>
          <p:spPr>
            <a:xfrm>
              <a:off x="1569936" y="40256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grpSp>
      <p:cxnSp>
        <p:nvCxnSpPr>
          <p:cNvPr id="48" name="Straight Arrow Connector 47"/>
          <p:cNvCxnSpPr/>
          <p:nvPr/>
        </p:nvCxnSpPr>
        <p:spPr>
          <a:xfrm>
            <a:off x="6526161" y="3705963"/>
            <a:ext cx="644352" cy="1027"/>
          </a:xfrm>
          <a:prstGeom prst="straightConnector1">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170513" y="3122359"/>
            <a:ext cx="1249550" cy="1211502"/>
          </a:xfrm>
          <a:prstGeom prst="ellipse">
            <a:avLst/>
          </a:prstGeom>
          <a:solidFill>
            <a:srgbClr val="FF9900"/>
          </a:solidFill>
        </p:spPr>
        <p:style>
          <a:lnRef idx="0">
            <a:schemeClr val="accent2"/>
          </a:lnRef>
          <a:fillRef idx="3">
            <a:schemeClr val="accent2"/>
          </a:fillRef>
          <a:effectRef idx="3">
            <a:schemeClr val="accent2"/>
          </a:effectRef>
          <a:fontRef idx="minor">
            <a:schemeClr val="lt1"/>
          </a:fontRef>
        </p:style>
        <p:txBody>
          <a:bodyPr wrap="square" lIns="0" tIns="0" rIns="0" bIns="0" rtlCol="0">
            <a:spAutoFit/>
          </a:bodyPr>
          <a:lstStyle/>
          <a:p>
            <a:pPr algn="ct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RTA</a:t>
            </a:r>
          </a:p>
          <a:p>
            <a:pPr algn="ct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Switch</a:t>
            </a:r>
          </a:p>
        </p:txBody>
      </p:sp>
      <p:cxnSp>
        <p:nvCxnSpPr>
          <p:cNvPr id="128" name="Straight Connector 127"/>
          <p:cNvCxnSpPr>
            <a:stCxn id="22" idx="6"/>
          </p:cNvCxnSpPr>
          <p:nvPr/>
        </p:nvCxnSpPr>
        <p:spPr>
          <a:xfrm flipH="1" flipV="1">
            <a:off x="7795290" y="3694680"/>
            <a:ext cx="624773" cy="33430"/>
          </a:xfrm>
          <a:prstGeom prst="line">
            <a:avLst/>
          </a:prstGeom>
          <a:ln w="57150">
            <a:solidFill>
              <a:srgbClr val="EFD2A3"/>
            </a:solidFill>
            <a:headEnd type="oval"/>
            <a:tailEnd type="non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7189366" y="3694676"/>
            <a:ext cx="605921" cy="249522"/>
          </a:xfrm>
          <a:prstGeom prst="line">
            <a:avLst/>
          </a:prstGeom>
          <a:ln w="57150">
            <a:solidFill>
              <a:srgbClr val="EFD2A3"/>
            </a:solidFill>
            <a:headEnd type="triangle"/>
            <a:tailEnd type="ova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22" idx="0"/>
          </p:cNvCxnSpPr>
          <p:nvPr/>
        </p:nvCxnSpPr>
        <p:spPr>
          <a:xfrm rot="16200000" flipH="1" flipV="1">
            <a:off x="7230955" y="3402943"/>
            <a:ext cx="844917" cy="283748"/>
          </a:xfrm>
          <a:prstGeom prst="bentConnector3">
            <a:avLst>
              <a:gd name="adj1" fmla="val 42196"/>
            </a:avLst>
          </a:prstGeom>
          <a:ln w="28575">
            <a:solidFill>
              <a:srgbClr val="EFD2A3"/>
            </a:solidFill>
            <a:prstDash val="sysDash"/>
            <a:tailEnd type="none"/>
          </a:ln>
          <a:effectLst>
            <a:outerShdw blurRad="25400" dist="38100" dir="2700000" algn="tl" rotWithShape="0">
              <a:prstClr val="black">
                <a:alpha val="54000"/>
              </a:prstClr>
            </a:outerShdw>
          </a:effectLst>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218139" y="3383395"/>
            <a:ext cx="1308021" cy="646163"/>
          </a:xfrm>
          <a:prstGeom prst="rect">
            <a:avLst/>
          </a:prstGeom>
          <a:solidFill>
            <a:srgbClr val="7030A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Untrusted System</a:t>
            </a:r>
          </a:p>
        </p:txBody>
      </p:sp>
      <p:cxnSp>
        <p:nvCxnSpPr>
          <p:cNvPr id="55" name="Straight Arrow Connector 54"/>
          <p:cNvCxnSpPr>
            <a:stCxn id="11" idx="3"/>
            <a:endCxn id="12" idx="1"/>
          </p:cNvCxnSpPr>
          <p:nvPr/>
        </p:nvCxnSpPr>
        <p:spPr>
          <a:xfrm>
            <a:off x="4557877" y="3706476"/>
            <a:ext cx="660263" cy="1"/>
          </a:xfrm>
          <a:prstGeom prst="straightConnector1">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Title 6"/>
          <p:cNvSpPr txBox="1">
            <a:spLocks/>
          </p:cNvSpPr>
          <p:nvPr/>
        </p:nvSpPr>
        <p:spPr>
          <a:xfrm>
            <a:off x="1858789" y="267944"/>
            <a:ext cx="9659456" cy="700015"/>
          </a:xfrm>
          <a:prstGeom prst="rect">
            <a:avLst/>
          </a:prstGeom>
          <a:effectLst/>
        </p:spPr>
        <p:txBody>
          <a:bodyPr vert="horz" lIns="91416" tIns="45708" rIns="91416" bIns="45708" rtlCol="0" anchor="ctr">
            <a:noAutofit/>
          </a:bodyPr>
          <a:lstStyle>
            <a:lvl1pPr algn="l" defTabSz="457200" rtl="0" eaLnBrk="1" latinLnBrk="0" hangingPunct="1">
              <a:spcBef>
                <a:spcPct val="0"/>
              </a:spcBef>
              <a:buNone/>
              <a:defRPr sz="1800" b="0" u="none" kern="1200" cap="none" baseline="0">
                <a:ln w="3175" cmpd="sng">
                  <a:noFill/>
                </a:ln>
                <a:solidFill>
                  <a:srgbClr val="9F5F32"/>
                </a:solidFill>
                <a:effectLst/>
                <a:latin typeface="Helvetica Light"/>
                <a:ea typeface="+mj-ea"/>
                <a:cs typeface="Helvetica Light"/>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3999" b="1" i="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Traditional RTA Framework</a:t>
            </a:r>
            <a:endParaRPr lang="en-US" sz="3999" i="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nvGrpSpPr>
          <p:cNvPr id="4" name="Group 3"/>
          <p:cNvGrpSpPr/>
          <p:nvPr/>
        </p:nvGrpSpPr>
        <p:grpSpPr>
          <a:xfrm>
            <a:off x="9582409" y="4272060"/>
            <a:ext cx="1935836" cy="1501145"/>
            <a:chOff x="10092906" y="4774861"/>
            <a:chExt cx="1936340" cy="1501536"/>
          </a:xfrm>
        </p:grpSpPr>
        <p:grpSp>
          <p:nvGrpSpPr>
            <p:cNvPr id="39" name="Group 38"/>
            <p:cNvGrpSpPr/>
            <p:nvPr/>
          </p:nvGrpSpPr>
          <p:grpSpPr>
            <a:xfrm>
              <a:off x="10092906" y="5072006"/>
              <a:ext cx="1936340" cy="897123"/>
              <a:chOff x="107149" y="44807"/>
              <a:chExt cx="1936340" cy="897123"/>
            </a:xfrm>
          </p:grpSpPr>
          <p:sp>
            <p:nvSpPr>
              <p:cNvPr id="42" name="Rounded Rectangle 41"/>
              <p:cNvSpPr/>
              <p:nvPr/>
            </p:nvSpPr>
            <p:spPr>
              <a:xfrm>
                <a:off x="107149" y="651359"/>
                <a:ext cx="1936340" cy="290571"/>
              </a:xfrm>
              <a:prstGeom prst="roundRect">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Baseline Aircraft</a:t>
                </a:r>
              </a:p>
            </p:txBody>
          </p:sp>
          <p:sp>
            <p:nvSpPr>
              <p:cNvPr id="43" name="Rounded Rectangle 42"/>
              <p:cNvSpPr/>
              <p:nvPr/>
            </p:nvSpPr>
            <p:spPr>
              <a:xfrm>
                <a:off x="107149" y="44807"/>
                <a:ext cx="1936340" cy="289674"/>
              </a:xfrm>
              <a:prstGeom prst="roundRect">
                <a:avLst/>
              </a:prstGeom>
              <a:solidFill>
                <a:srgbClr val="EA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effectLst>
                      <a:outerShdw blurRad="38100" dist="38100" dir="2700000" algn="tl">
                        <a:srgbClr val="000000">
                          <a:alpha val="43137"/>
                        </a:srgbClr>
                      </a:outerShdw>
                    </a:effectLst>
                  </a:rPr>
                  <a:t>RTA Trusted Functions</a:t>
                </a:r>
              </a:p>
            </p:txBody>
          </p:sp>
          <p:sp>
            <p:nvSpPr>
              <p:cNvPr id="44" name="Rounded Rectangle 43"/>
              <p:cNvSpPr/>
              <p:nvPr/>
            </p:nvSpPr>
            <p:spPr>
              <a:xfrm>
                <a:off x="107149" y="348083"/>
                <a:ext cx="1936340" cy="289674"/>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Untrusted Controllers</a:t>
                </a:r>
              </a:p>
            </p:txBody>
          </p:sp>
        </p:grpSp>
        <p:sp>
          <p:nvSpPr>
            <p:cNvPr id="40" name="TextBox 39"/>
            <p:cNvSpPr txBox="1"/>
            <p:nvPr/>
          </p:nvSpPr>
          <p:spPr>
            <a:xfrm>
              <a:off x="10645697" y="4774861"/>
              <a:ext cx="819455" cy="307777"/>
            </a:xfrm>
            <a:prstGeom prst="rect">
              <a:avLst/>
            </a:prstGeom>
            <a:noFill/>
          </p:spPr>
          <p:txBody>
            <a:bodyPr wrap="none" rtlCol="0">
              <a:spAutoFit/>
            </a:bodyPr>
            <a:lstStyle/>
            <a:p>
              <a:pPr algn="ctr"/>
              <a:r>
                <a:rPr lang="en-US" sz="1400" b="1" dirty="0">
                  <a:latin typeface="Arial" panose="020B0604020202020204" pitchFamily="34" charset="0"/>
                  <a:cs typeface="Arial" panose="020B0604020202020204" pitchFamily="34" charset="0"/>
                </a:rPr>
                <a:t>Legend</a:t>
              </a:r>
            </a:p>
          </p:txBody>
        </p:sp>
        <p:sp>
          <p:nvSpPr>
            <p:cNvPr id="45" name="Rounded Rectangle 44"/>
            <p:cNvSpPr/>
            <p:nvPr/>
          </p:nvSpPr>
          <p:spPr>
            <a:xfrm>
              <a:off x="10092906" y="5985826"/>
              <a:ext cx="1936340" cy="290571"/>
            </a:xfrm>
            <a:prstGeom prst="roundRect">
              <a:avLst/>
            </a:prstGeom>
            <a:solidFill>
              <a:srgbClr val="175F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effectLst>
                    <a:outerShdw blurRad="38100" dist="38100" dir="2700000" algn="tl">
                      <a:srgbClr val="000000">
                        <a:alpha val="43137"/>
                      </a:srgbClr>
                    </a:outerShdw>
                  </a:effectLst>
                </a:rPr>
                <a:t>Sensors</a:t>
              </a:r>
            </a:p>
          </p:txBody>
        </p:sp>
      </p:grpSp>
      <p:sp>
        <p:nvSpPr>
          <p:cNvPr id="5" name="Slide Number Placeholder 4"/>
          <p:cNvSpPr>
            <a:spLocks noGrp="1"/>
          </p:cNvSpPr>
          <p:nvPr>
            <p:ph type="sldNum" sz="quarter" idx="4"/>
          </p:nvPr>
        </p:nvSpPr>
        <p:spPr/>
        <p:txBody>
          <a:bodyPr/>
          <a:lstStyle/>
          <a:p>
            <a:fld id="{951609CC-B4C0-EB48-8A97-5DEC2430C126}" type="slidenum">
              <a:rPr lang="en-US" smtClean="0"/>
              <a:pPr/>
              <a:t>6</a:t>
            </a:fld>
            <a:endParaRPr lang="en-US" dirty="0"/>
          </a:p>
        </p:txBody>
      </p:sp>
      <p:sp>
        <p:nvSpPr>
          <p:cNvPr id="38" name="Rectangle 37"/>
          <p:cNvSpPr/>
          <p:nvPr/>
        </p:nvSpPr>
        <p:spPr>
          <a:xfrm>
            <a:off x="4784919" y="880094"/>
            <a:ext cx="4458849" cy="369332"/>
          </a:xfrm>
          <a:prstGeom prst="rect">
            <a:avLst/>
          </a:prstGeom>
        </p:spPr>
        <p:txBody>
          <a:bodyPr wrap="none">
            <a:spAutoFit/>
          </a:bodyPr>
          <a:lstStyle/>
          <a:p>
            <a:r>
              <a:rPr lang="en-US" i="1" dirty="0">
                <a:solidFill>
                  <a:srgbClr val="1F497D"/>
                </a:solidFill>
                <a:latin typeface="Calibri" panose="020F0502020204030204" pitchFamily="34" charset="0"/>
                <a:ea typeface="Times New Roman" panose="02020603050405020304" pitchFamily="18" charset="0"/>
              </a:rPr>
              <a:t> </a:t>
            </a:r>
            <a:r>
              <a:rPr lang="en-US" i="1" u="sng" dirty="0">
                <a:solidFill>
                  <a:srgbClr val="1F497D"/>
                </a:solidFill>
                <a:latin typeface="Calibri" panose="020F0502020204030204" pitchFamily="34" charset="0"/>
                <a:ea typeface="Times New Roman" panose="02020603050405020304" pitchFamily="18" charset="0"/>
                <a:hlinkClick r:id="rId3"/>
              </a:rPr>
              <a:t>https://www.astm.org/Standards/F3269.htm</a:t>
            </a:r>
            <a:endParaRPr lang="en-US" i="1" dirty="0"/>
          </a:p>
        </p:txBody>
      </p:sp>
      <p:sp>
        <p:nvSpPr>
          <p:cNvPr id="6" name="TextBox 5"/>
          <p:cNvSpPr txBox="1"/>
          <p:nvPr/>
        </p:nvSpPr>
        <p:spPr>
          <a:xfrm>
            <a:off x="276730" y="1050479"/>
            <a:ext cx="4138262" cy="1384995"/>
          </a:xfrm>
          <a:prstGeom prst="rect">
            <a:avLst/>
          </a:prstGeom>
          <a:noFill/>
        </p:spPr>
        <p:txBody>
          <a:bodyPr wrap="square" rtlCol="0">
            <a:spAutoFit/>
          </a:bodyPr>
          <a:lstStyle/>
          <a:p>
            <a:r>
              <a:rPr lang="en-US" sz="2800" b="1" i="1" dirty="0" smtClean="0"/>
              <a:t>This illustration represents what is in the published industry standard</a:t>
            </a:r>
            <a:endParaRPr lang="en-US" sz="2800" b="1" i="1" dirty="0"/>
          </a:p>
        </p:txBody>
      </p:sp>
      <p:sp>
        <p:nvSpPr>
          <p:cNvPr id="13" name="TextBox 12"/>
          <p:cNvSpPr txBox="1"/>
          <p:nvPr/>
        </p:nvSpPr>
        <p:spPr>
          <a:xfrm>
            <a:off x="4822150" y="1139111"/>
            <a:ext cx="1148071" cy="261610"/>
          </a:xfrm>
          <a:prstGeom prst="rect">
            <a:avLst/>
          </a:prstGeom>
          <a:noFill/>
        </p:spPr>
        <p:txBody>
          <a:bodyPr wrap="none" rtlCol="0">
            <a:spAutoFit/>
          </a:bodyPr>
          <a:lstStyle/>
          <a:p>
            <a:r>
              <a:rPr lang="en-US" sz="1100" i="1" dirty="0" smtClean="0"/>
              <a:t>Publish Oct 2017</a:t>
            </a:r>
            <a:endParaRPr lang="en-US" sz="1100" i="1" dirty="0"/>
          </a:p>
        </p:txBody>
      </p:sp>
    </p:spTree>
    <p:extLst>
      <p:ext uri="{BB962C8B-B14F-4D97-AF65-F5344CB8AC3E}">
        <p14:creationId xmlns:p14="http://schemas.microsoft.com/office/powerpoint/2010/main" val="39278520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Arrow Connector 34"/>
          <p:cNvCxnSpPr>
            <a:endCxn id="82" idx="0"/>
          </p:cNvCxnSpPr>
          <p:nvPr/>
        </p:nvCxnSpPr>
        <p:spPr>
          <a:xfrm flipV="1">
            <a:off x="7658261" y="3704183"/>
            <a:ext cx="1366885" cy="1375"/>
          </a:xfrm>
          <a:prstGeom prst="straightConnector1">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5" name="Elbow Connector 24"/>
          <p:cNvCxnSpPr>
            <a:stCxn id="9" idx="3"/>
            <a:endCxn id="11" idx="1"/>
          </p:cNvCxnSpPr>
          <p:nvPr/>
        </p:nvCxnSpPr>
        <p:spPr>
          <a:xfrm flipV="1">
            <a:off x="2652841" y="3706476"/>
            <a:ext cx="741707" cy="76180"/>
          </a:xfrm>
          <a:prstGeom prst="bentConnector3">
            <a:avLst>
              <a:gd name="adj1" fmla="val 60173"/>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8" idx="3"/>
            <a:endCxn id="11" idx="1"/>
          </p:cNvCxnSpPr>
          <p:nvPr/>
        </p:nvCxnSpPr>
        <p:spPr>
          <a:xfrm>
            <a:off x="2500481" y="3630296"/>
            <a:ext cx="894067" cy="76180"/>
          </a:xfrm>
          <a:prstGeom prst="bentConnector3">
            <a:avLst>
              <a:gd name="adj1" fmla="val 66879"/>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Elbow Connector 26"/>
          <p:cNvCxnSpPr>
            <a:stCxn id="7" idx="3"/>
            <a:endCxn id="11" idx="1"/>
          </p:cNvCxnSpPr>
          <p:nvPr/>
        </p:nvCxnSpPr>
        <p:spPr>
          <a:xfrm>
            <a:off x="2348121" y="3477935"/>
            <a:ext cx="1046427" cy="228540"/>
          </a:xfrm>
          <a:prstGeom prst="bentConnector3">
            <a:avLst>
              <a:gd name="adj1" fmla="val 7163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10" idx="3"/>
            <a:endCxn id="11" idx="1"/>
          </p:cNvCxnSpPr>
          <p:nvPr/>
        </p:nvCxnSpPr>
        <p:spPr>
          <a:xfrm flipV="1">
            <a:off x="2805202" y="3706476"/>
            <a:ext cx="589346" cy="228540"/>
          </a:xfrm>
          <a:prstGeom prst="bentConnector3">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rot="16200000">
            <a:off x="8056523" y="3399429"/>
            <a:ext cx="2511534" cy="584647"/>
          </a:xfrm>
          <a:prstGeom prst="rect">
            <a:avLst/>
          </a:prstGeom>
          <a:gradFill flip="none" rotWithShape="1">
            <a:gsLst>
              <a:gs pos="38000">
                <a:schemeClr val="tx1">
                  <a:lumMod val="50000"/>
                  <a:lumOff val="50000"/>
                </a:schemeClr>
              </a:gs>
              <a:gs pos="0">
                <a:schemeClr val="bg1">
                  <a:lumMod val="50000"/>
                </a:schemeClr>
              </a:gs>
              <a:gs pos="56000">
                <a:schemeClr val="accent1"/>
              </a:gs>
              <a:gs pos="100000">
                <a:srgbClr val="FF9900">
                  <a:shade val="100000"/>
                  <a:satMod val="115000"/>
                </a:srgbClr>
              </a:gs>
            </a:gsLst>
            <a:lin ang="18900000" scaled="1"/>
            <a:tileRect/>
          </a:gra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799"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Recovery Controller</a:t>
            </a:r>
          </a:p>
          <a:p>
            <a:pPr algn="ctr"/>
            <a:r>
              <a:rPr lang="en-US" sz="1400"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Autopilot</a:t>
            </a:r>
            <a:endParaRPr lang="en-US" sz="1799"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88" name="Elbow Connector 87"/>
          <p:cNvCxnSpPr>
            <a:stCxn id="82" idx="1"/>
            <a:endCxn id="10" idx="2"/>
          </p:cNvCxnSpPr>
          <p:nvPr/>
        </p:nvCxnSpPr>
        <p:spPr>
          <a:xfrm rot="5400000" flipH="1">
            <a:off x="5146652" y="1160348"/>
            <a:ext cx="1713301" cy="7631875"/>
          </a:xfrm>
          <a:prstGeom prst="bentConnector3">
            <a:avLst>
              <a:gd name="adj1" fmla="val -12612"/>
            </a:avLst>
          </a:prstGeom>
          <a:ln w="57150">
            <a:solidFill>
              <a:srgbClr val="92D05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394549" y="3244931"/>
            <a:ext cx="1163328" cy="922945"/>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a:effectLst>
                  <a:outerShdw blurRad="38100" dist="38100" dir="2700000" algn="tl">
                    <a:srgbClr val="000000">
                      <a:alpha val="43137"/>
                    </a:srgbClr>
                  </a:outerShdw>
                </a:effectLst>
              </a:defRPr>
            </a:lvl1pPr>
          </a:lstStyle>
          <a:p>
            <a:r>
              <a:rPr lang="en-US" sz="1799" b="1" dirty="0">
                <a:latin typeface="Arial" panose="020B0604020202020204" pitchFamily="34" charset="0"/>
                <a:cs typeface="Arial" panose="020B0604020202020204" pitchFamily="34" charset="0"/>
              </a:rPr>
              <a:t>RTA </a:t>
            </a:r>
            <a:r>
              <a:rPr lang="en-US" sz="1799" b="1" dirty="0" smtClean="0">
                <a:latin typeface="Arial" panose="020B0604020202020204" pitchFamily="34" charset="0"/>
                <a:cs typeface="Arial" panose="020B0604020202020204" pitchFamily="34" charset="0"/>
              </a:rPr>
              <a:t>Integrity </a:t>
            </a:r>
            <a:r>
              <a:rPr lang="en-US" sz="1799" b="1" dirty="0">
                <a:latin typeface="Arial" panose="020B0604020202020204" pitchFamily="34" charset="0"/>
                <a:cs typeface="Arial" panose="020B0604020202020204" pitchFamily="34" charset="0"/>
              </a:rPr>
              <a:t>Manager</a:t>
            </a:r>
          </a:p>
        </p:txBody>
      </p:sp>
      <p:sp>
        <p:nvSpPr>
          <p:cNvPr id="82" name="TextBox 81"/>
          <p:cNvSpPr txBox="1"/>
          <p:nvPr/>
        </p:nvSpPr>
        <p:spPr>
          <a:xfrm rot="16200000">
            <a:off x="7667075" y="3496152"/>
            <a:ext cx="4304330" cy="369236"/>
          </a:xfrm>
          <a:prstGeom prst="rect">
            <a:avLst/>
          </a:prstGeom>
          <a:solidFill>
            <a:schemeClr val="bg1">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b="1">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sz="1799" dirty="0"/>
              <a:t>Vehicle Management System</a:t>
            </a:r>
          </a:p>
        </p:txBody>
      </p:sp>
      <p:grpSp>
        <p:nvGrpSpPr>
          <p:cNvPr id="2" name="Group 1"/>
          <p:cNvGrpSpPr/>
          <p:nvPr/>
        </p:nvGrpSpPr>
        <p:grpSpPr>
          <a:xfrm>
            <a:off x="1112446" y="3293317"/>
            <a:ext cx="1692756" cy="826317"/>
            <a:chOff x="1112736" y="3568460"/>
            <a:chExt cx="1693197" cy="826532"/>
          </a:xfrm>
          <a:solidFill>
            <a:srgbClr val="175F1A"/>
          </a:solidFill>
        </p:grpSpPr>
        <p:sp>
          <p:nvSpPr>
            <p:cNvPr id="7" name="TextBox 6"/>
            <p:cNvSpPr txBox="1"/>
            <p:nvPr/>
          </p:nvSpPr>
          <p:spPr>
            <a:xfrm>
              <a:off x="1112736" y="35684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8" name="TextBox 7"/>
            <p:cNvSpPr txBox="1"/>
            <p:nvPr/>
          </p:nvSpPr>
          <p:spPr>
            <a:xfrm>
              <a:off x="1265136" y="37208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9" name="TextBox 8"/>
            <p:cNvSpPr txBox="1"/>
            <p:nvPr/>
          </p:nvSpPr>
          <p:spPr>
            <a:xfrm>
              <a:off x="1417536" y="38732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10" name="TextBox 9"/>
            <p:cNvSpPr txBox="1"/>
            <p:nvPr/>
          </p:nvSpPr>
          <p:spPr>
            <a:xfrm>
              <a:off x="1569936" y="40256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grpSp>
      <p:cxnSp>
        <p:nvCxnSpPr>
          <p:cNvPr id="48" name="Straight Arrow Connector 47"/>
          <p:cNvCxnSpPr>
            <a:stCxn id="112" idx="3"/>
            <a:endCxn id="22" idx="2"/>
          </p:cNvCxnSpPr>
          <p:nvPr/>
        </p:nvCxnSpPr>
        <p:spPr>
          <a:xfrm>
            <a:off x="6526160" y="3706477"/>
            <a:ext cx="644353" cy="21633"/>
          </a:xfrm>
          <a:prstGeom prst="straightConnector1">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170513" y="3122359"/>
            <a:ext cx="1249550" cy="1211502"/>
          </a:xfrm>
          <a:prstGeom prst="ellipse">
            <a:avLst/>
          </a:prstGeom>
          <a:solidFill>
            <a:srgbClr val="FF9900"/>
          </a:solidFill>
        </p:spPr>
        <p:style>
          <a:lnRef idx="0">
            <a:schemeClr val="accent2"/>
          </a:lnRef>
          <a:fillRef idx="3">
            <a:schemeClr val="accent2"/>
          </a:fillRef>
          <a:effectRef idx="3">
            <a:schemeClr val="accent2"/>
          </a:effectRef>
          <a:fontRef idx="minor">
            <a:schemeClr val="lt1"/>
          </a:fontRef>
        </p:style>
        <p:txBody>
          <a:bodyPr wrap="square" lIns="0" tIns="0" rIns="0" bIns="0" rtlCol="0">
            <a:spAutoFit/>
          </a:bodyPr>
          <a:lstStyle/>
          <a:p>
            <a:pPr algn="ct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RTA</a:t>
            </a:r>
          </a:p>
          <a:p>
            <a:pPr algn="ct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Switch</a:t>
            </a:r>
          </a:p>
        </p:txBody>
      </p:sp>
      <p:cxnSp>
        <p:nvCxnSpPr>
          <p:cNvPr id="128" name="Straight Connector 127"/>
          <p:cNvCxnSpPr>
            <a:stCxn id="22" idx="6"/>
          </p:cNvCxnSpPr>
          <p:nvPr/>
        </p:nvCxnSpPr>
        <p:spPr>
          <a:xfrm flipH="1" flipV="1">
            <a:off x="7795290" y="3694680"/>
            <a:ext cx="624773" cy="33430"/>
          </a:xfrm>
          <a:prstGeom prst="line">
            <a:avLst/>
          </a:prstGeom>
          <a:ln w="57150">
            <a:solidFill>
              <a:srgbClr val="EFD2A3"/>
            </a:solidFill>
            <a:headEnd type="oval"/>
            <a:tailEnd type="non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7225389" y="3516967"/>
            <a:ext cx="569898" cy="177709"/>
          </a:xfrm>
          <a:prstGeom prst="line">
            <a:avLst/>
          </a:prstGeom>
          <a:ln w="57150">
            <a:solidFill>
              <a:srgbClr val="EFD2A3"/>
            </a:solidFill>
            <a:headEnd type="triangle"/>
            <a:tailEnd type="ova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22" idx="0"/>
          </p:cNvCxnSpPr>
          <p:nvPr/>
        </p:nvCxnSpPr>
        <p:spPr>
          <a:xfrm rot="16200000" flipH="1" flipV="1">
            <a:off x="7230955" y="3402943"/>
            <a:ext cx="844917" cy="283748"/>
          </a:xfrm>
          <a:prstGeom prst="bentConnector3">
            <a:avLst>
              <a:gd name="adj1" fmla="val 42196"/>
            </a:avLst>
          </a:prstGeom>
          <a:ln w="28575">
            <a:solidFill>
              <a:srgbClr val="EFD2A3"/>
            </a:solidFill>
            <a:prstDash val="sysDash"/>
            <a:tailEnd type="none"/>
          </a:ln>
          <a:effectLst>
            <a:outerShdw blurRad="25400" dist="38100" dir="2700000" algn="tl" rotWithShape="0">
              <a:prstClr val="black">
                <a:alpha val="54000"/>
              </a:prstClr>
            </a:outerShdw>
          </a:effectLst>
        </p:spPr>
        <p:style>
          <a:lnRef idx="1">
            <a:schemeClr val="accent1"/>
          </a:lnRef>
          <a:fillRef idx="0">
            <a:schemeClr val="accent1"/>
          </a:fillRef>
          <a:effectRef idx="0">
            <a:schemeClr val="accent1"/>
          </a:effectRef>
          <a:fontRef idx="minor">
            <a:schemeClr val="tx1"/>
          </a:fontRef>
        </p:style>
      </p:cxnSp>
      <p:sp>
        <p:nvSpPr>
          <p:cNvPr id="28" name="Title 6"/>
          <p:cNvSpPr txBox="1">
            <a:spLocks/>
          </p:cNvSpPr>
          <p:nvPr/>
        </p:nvSpPr>
        <p:spPr>
          <a:xfrm>
            <a:off x="1929571" y="505509"/>
            <a:ext cx="9659456" cy="700015"/>
          </a:xfrm>
          <a:prstGeom prst="rect">
            <a:avLst/>
          </a:prstGeom>
          <a:effectLst/>
        </p:spPr>
        <p:txBody>
          <a:bodyPr vert="horz" lIns="91416" tIns="45708" rIns="91416" bIns="45708" rtlCol="0" anchor="ctr">
            <a:noAutofit/>
          </a:bodyPr>
          <a:lstStyle>
            <a:lvl1pPr algn="l" defTabSz="457200" rtl="0" eaLnBrk="1" latinLnBrk="0" hangingPunct="1">
              <a:spcBef>
                <a:spcPct val="0"/>
              </a:spcBef>
              <a:buNone/>
              <a:defRPr sz="1800" b="0" u="none" kern="1200" cap="none" baseline="0">
                <a:ln w="3175" cmpd="sng">
                  <a:noFill/>
                </a:ln>
                <a:solidFill>
                  <a:srgbClr val="9F5F32"/>
                </a:solidFill>
                <a:effectLst/>
                <a:latin typeface="Helvetica Light"/>
                <a:ea typeface="+mj-ea"/>
                <a:cs typeface="Helvetica Light"/>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3999" b="1" i="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Multi-Monitor RTA (MM-RTA) </a:t>
            </a:r>
            <a:r>
              <a:rPr lang="en-US" sz="3999" b="1" i="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Framework</a:t>
            </a:r>
            <a:endParaRPr lang="en-US" sz="3999" i="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4"/>
          </p:nvPr>
        </p:nvSpPr>
        <p:spPr/>
        <p:txBody>
          <a:bodyPr/>
          <a:lstStyle/>
          <a:p>
            <a:fld id="{951609CC-B4C0-EB48-8A97-5DEC2430C126}" type="slidenum">
              <a:rPr lang="en-US" smtClean="0"/>
              <a:pPr/>
              <a:t>7</a:t>
            </a:fld>
            <a:endParaRPr lang="en-US" dirty="0"/>
          </a:p>
        </p:txBody>
      </p:sp>
      <p:cxnSp>
        <p:nvCxnSpPr>
          <p:cNvPr id="65" name="Elbow Connector 64"/>
          <p:cNvCxnSpPr/>
          <p:nvPr/>
        </p:nvCxnSpPr>
        <p:spPr>
          <a:xfrm rot="16200000" flipH="1">
            <a:off x="6565346" y="2357788"/>
            <a:ext cx="1548674" cy="170944"/>
          </a:xfrm>
          <a:prstGeom prst="bentConnector3">
            <a:avLst>
              <a:gd name="adj1" fmla="val 93693"/>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6" name="Elbow Connector 65"/>
          <p:cNvCxnSpPr>
            <a:stCxn id="73" idx="2"/>
          </p:cNvCxnSpPr>
          <p:nvPr/>
        </p:nvCxnSpPr>
        <p:spPr>
          <a:xfrm rot="16200000" flipH="1">
            <a:off x="6852413" y="2484335"/>
            <a:ext cx="1249810" cy="141495"/>
          </a:xfrm>
          <a:prstGeom prst="bentConnector3">
            <a:avLst>
              <a:gd name="adj1" fmla="val 63169"/>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8" name="Elbow Connector 67"/>
          <p:cNvCxnSpPr>
            <a:endCxn id="22" idx="1"/>
          </p:cNvCxnSpPr>
          <p:nvPr/>
        </p:nvCxnSpPr>
        <p:spPr>
          <a:xfrm rot="16200000" flipH="1">
            <a:off x="6377335" y="2323608"/>
            <a:ext cx="1714473" cy="237868"/>
          </a:xfrm>
          <a:prstGeom prst="bentConnector3">
            <a:avLst>
              <a:gd name="adj1" fmla="val 99601"/>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6356609" y="1133143"/>
            <a:ext cx="1490482" cy="430887"/>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sz="1100" b="1">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Safety/Behavioral</a:t>
            </a:r>
          </a:p>
          <a:p>
            <a:r>
              <a:rPr lang="en-US" dirty="0"/>
              <a:t>Monitor</a:t>
            </a:r>
          </a:p>
        </p:txBody>
      </p:sp>
      <p:sp>
        <p:nvSpPr>
          <p:cNvPr id="72" name="TextBox 71"/>
          <p:cNvSpPr txBox="1"/>
          <p:nvPr/>
        </p:nvSpPr>
        <p:spPr>
          <a:xfrm>
            <a:off x="6508969" y="1285503"/>
            <a:ext cx="1490482" cy="430887"/>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sz="1100" b="1">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Safety/Behavioral</a:t>
            </a:r>
          </a:p>
          <a:p>
            <a:r>
              <a:rPr lang="en-US" dirty="0"/>
              <a:t>Monitor</a:t>
            </a:r>
          </a:p>
        </p:txBody>
      </p:sp>
      <p:sp>
        <p:nvSpPr>
          <p:cNvPr id="73" name="TextBox 72"/>
          <p:cNvSpPr txBox="1"/>
          <p:nvPr/>
        </p:nvSpPr>
        <p:spPr>
          <a:xfrm>
            <a:off x="6661330" y="1437863"/>
            <a:ext cx="1490482" cy="430887"/>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sz="1100" b="1">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Safety/Behavioral</a:t>
            </a:r>
          </a:p>
          <a:p>
            <a:r>
              <a:rPr lang="en-US" dirty="0"/>
              <a:t>Monitor</a:t>
            </a:r>
          </a:p>
        </p:txBody>
      </p:sp>
      <p:cxnSp>
        <p:nvCxnSpPr>
          <p:cNvPr id="75" name="Elbow Connector 74"/>
          <p:cNvCxnSpPr>
            <a:stCxn id="11" idx="0"/>
            <a:endCxn id="71" idx="1"/>
          </p:cNvCxnSpPr>
          <p:nvPr/>
        </p:nvCxnSpPr>
        <p:spPr>
          <a:xfrm rot="5400000" flipH="1" flipV="1">
            <a:off x="4225904" y="1114226"/>
            <a:ext cx="1881015" cy="2380396"/>
          </a:xfrm>
          <a:prstGeom prst="bentConnector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6" name="Elbow Connector 75"/>
          <p:cNvCxnSpPr>
            <a:stCxn id="11" idx="0"/>
            <a:endCxn id="72" idx="1"/>
          </p:cNvCxnSpPr>
          <p:nvPr/>
        </p:nvCxnSpPr>
        <p:spPr>
          <a:xfrm rot="5400000" flipH="1" flipV="1">
            <a:off x="4385956" y="1121918"/>
            <a:ext cx="1713270" cy="2532756"/>
          </a:xfrm>
          <a:prstGeom prst="bentConnector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7" name="Elbow Connector 76"/>
          <p:cNvCxnSpPr>
            <a:stCxn id="11" idx="0"/>
            <a:endCxn id="73" idx="1"/>
          </p:cNvCxnSpPr>
          <p:nvPr/>
        </p:nvCxnSpPr>
        <p:spPr>
          <a:xfrm rot="5400000" flipH="1" flipV="1">
            <a:off x="4538316" y="1121918"/>
            <a:ext cx="1560910" cy="2685117"/>
          </a:xfrm>
          <a:prstGeom prst="bentConnector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7379350" y="2183711"/>
            <a:ext cx="1392754" cy="461665"/>
          </a:xfrm>
          <a:prstGeom prst="rect">
            <a:avLst/>
          </a:prstGeom>
          <a:noFill/>
        </p:spPr>
        <p:txBody>
          <a:bodyPr wrap="none" rtlCol="0">
            <a:spAutoFit/>
          </a:bodyPr>
          <a:lstStyle/>
          <a:p>
            <a:r>
              <a:rPr lang="en-US" sz="1200" b="1" dirty="0" smtClean="0"/>
              <a:t>Maneuver Request</a:t>
            </a:r>
          </a:p>
          <a:p>
            <a:r>
              <a:rPr lang="en-US" sz="1200" b="1" dirty="0" smtClean="0"/>
              <a:t>Consequence</a:t>
            </a:r>
            <a:endParaRPr lang="en-US" sz="1200" b="1" dirty="0"/>
          </a:p>
        </p:txBody>
      </p:sp>
      <p:sp>
        <p:nvSpPr>
          <p:cNvPr id="112" name="TextBox 111"/>
          <p:cNvSpPr txBox="1"/>
          <p:nvPr/>
        </p:nvSpPr>
        <p:spPr>
          <a:xfrm>
            <a:off x="5218139" y="3383395"/>
            <a:ext cx="1308021" cy="646163"/>
          </a:xfrm>
          <a:prstGeom prst="rect">
            <a:avLst/>
          </a:prstGeom>
          <a:solidFill>
            <a:srgbClr val="7030A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Untrusted System</a:t>
            </a:r>
          </a:p>
        </p:txBody>
      </p:sp>
      <p:sp>
        <p:nvSpPr>
          <p:cNvPr id="116" name="TextBox 115"/>
          <p:cNvSpPr txBox="1"/>
          <p:nvPr/>
        </p:nvSpPr>
        <p:spPr>
          <a:xfrm>
            <a:off x="7680787" y="2929776"/>
            <a:ext cx="1234734" cy="261610"/>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a:effectLst>
                  <a:outerShdw blurRad="38100" dist="38100" dir="2700000" algn="tl">
                    <a:srgbClr val="000000">
                      <a:alpha val="43137"/>
                    </a:srgbClr>
                  </a:outerShdw>
                </a:effectLst>
              </a:defRPr>
            </a:lvl1pPr>
          </a:lstStyle>
          <a:p>
            <a:r>
              <a:rPr lang="en-US" sz="1100" b="1" dirty="0" smtClean="0">
                <a:latin typeface="Arial" panose="020B0604020202020204" pitchFamily="34" charset="0"/>
                <a:cs typeface="Arial" panose="020B0604020202020204" pitchFamily="34" charset="0"/>
              </a:rPr>
              <a:t>Moral Compass</a:t>
            </a:r>
            <a:endParaRPr lang="en-US" sz="1100" b="1" dirty="0">
              <a:latin typeface="Arial" panose="020B0604020202020204" pitchFamily="34" charset="0"/>
              <a:cs typeface="Arial" panose="020B0604020202020204" pitchFamily="34" charset="0"/>
            </a:endParaRPr>
          </a:p>
        </p:txBody>
      </p:sp>
      <p:sp>
        <p:nvSpPr>
          <p:cNvPr id="37" name="TextBox 36"/>
          <p:cNvSpPr txBox="1"/>
          <p:nvPr/>
        </p:nvSpPr>
        <p:spPr>
          <a:xfrm>
            <a:off x="110290" y="665201"/>
            <a:ext cx="4312123" cy="2554545"/>
          </a:xfrm>
          <a:prstGeom prst="rect">
            <a:avLst/>
          </a:prstGeom>
          <a:noFill/>
        </p:spPr>
        <p:txBody>
          <a:bodyPr wrap="square" rtlCol="0">
            <a:spAutoFit/>
          </a:bodyPr>
          <a:lstStyle/>
          <a:p>
            <a:pPr marL="339725" indent="-339725">
              <a:buFont typeface="Arial" panose="020B0604020202020204" pitchFamily="34" charset="0"/>
              <a:buChar char="•"/>
            </a:pPr>
            <a:r>
              <a:rPr lang="en-US" sz="2000" b="1" i="1" dirty="0" smtClean="0"/>
              <a:t>One monitor to protect against all hazards is similarly a complex system</a:t>
            </a:r>
          </a:p>
          <a:p>
            <a:pPr marL="339725" indent="-339725">
              <a:buFont typeface="Arial" panose="020B0604020202020204" pitchFamily="34" charset="0"/>
              <a:buChar char="•"/>
            </a:pPr>
            <a:r>
              <a:rPr lang="en-US" sz="2000" b="1" i="1" dirty="0" smtClean="0"/>
              <a:t>We partition the monitors into separate functions &amp; govern      their selection through a               risk-based switch                             (the Moral Compass)</a:t>
            </a:r>
            <a:endParaRPr lang="en-US" sz="2000" b="1" i="1" dirty="0"/>
          </a:p>
        </p:txBody>
      </p:sp>
      <p:pic>
        <p:nvPicPr>
          <p:cNvPr id="3" name="Picture 2"/>
          <p:cNvPicPr>
            <a:picLocks noChangeAspect="1"/>
          </p:cNvPicPr>
          <p:nvPr/>
        </p:nvPicPr>
        <p:blipFill>
          <a:blip r:embed="rId3"/>
          <a:stretch>
            <a:fillRect/>
          </a:stretch>
        </p:blipFill>
        <p:spPr>
          <a:xfrm>
            <a:off x="10361612" y="4849466"/>
            <a:ext cx="1701256" cy="1371637"/>
          </a:xfrm>
          <a:prstGeom prst="rect">
            <a:avLst/>
          </a:prstGeom>
        </p:spPr>
      </p:pic>
      <p:sp>
        <p:nvSpPr>
          <p:cNvPr id="46" name="TextBox 45"/>
          <p:cNvSpPr txBox="1"/>
          <p:nvPr/>
        </p:nvSpPr>
        <p:spPr>
          <a:xfrm>
            <a:off x="10225262" y="1454500"/>
            <a:ext cx="1362874" cy="261610"/>
          </a:xfrm>
          <a:prstGeom prst="rect">
            <a:avLst/>
          </a:prstGeom>
          <a:noFill/>
        </p:spPr>
        <p:txBody>
          <a:bodyPr wrap="none" rtlCol="0">
            <a:spAutoFit/>
          </a:bodyPr>
          <a:lstStyle/>
          <a:p>
            <a:pPr algn="r"/>
            <a:r>
              <a:rPr lang="en-US" sz="1100" i="1" dirty="0" smtClean="0"/>
              <a:t>EVAA Phase 1 : 2017</a:t>
            </a:r>
            <a:endParaRPr lang="en-US" sz="1100" i="1" dirty="0"/>
          </a:p>
        </p:txBody>
      </p:sp>
    </p:spTree>
    <p:extLst>
      <p:ext uri="{BB962C8B-B14F-4D97-AF65-F5344CB8AC3E}">
        <p14:creationId xmlns:p14="http://schemas.microsoft.com/office/powerpoint/2010/main" val="20352562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Arrow Connector 34"/>
          <p:cNvCxnSpPr>
            <a:endCxn id="82" idx="0"/>
          </p:cNvCxnSpPr>
          <p:nvPr/>
        </p:nvCxnSpPr>
        <p:spPr>
          <a:xfrm flipV="1">
            <a:off x="7658261" y="3704183"/>
            <a:ext cx="1366885" cy="1375"/>
          </a:xfrm>
          <a:prstGeom prst="straightConnector1">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5" name="Elbow Connector 24"/>
          <p:cNvCxnSpPr>
            <a:stCxn id="9" idx="3"/>
            <a:endCxn id="11" idx="1"/>
          </p:cNvCxnSpPr>
          <p:nvPr/>
        </p:nvCxnSpPr>
        <p:spPr>
          <a:xfrm flipV="1">
            <a:off x="2652841" y="3706476"/>
            <a:ext cx="741707" cy="76180"/>
          </a:xfrm>
          <a:prstGeom prst="bentConnector3">
            <a:avLst>
              <a:gd name="adj1" fmla="val 60173"/>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8" idx="3"/>
            <a:endCxn id="11" idx="1"/>
          </p:cNvCxnSpPr>
          <p:nvPr/>
        </p:nvCxnSpPr>
        <p:spPr>
          <a:xfrm>
            <a:off x="2500481" y="3630296"/>
            <a:ext cx="894067" cy="76180"/>
          </a:xfrm>
          <a:prstGeom prst="bentConnector3">
            <a:avLst>
              <a:gd name="adj1" fmla="val 66879"/>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Elbow Connector 26"/>
          <p:cNvCxnSpPr>
            <a:stCxn id="7" idx="3"/>
            <a:endCxn id="11" idx="1"/>
          </p:cNvCxnSpPr>
          <p:nvPr/>
        </p:nvCxnSpPr>
        <p:spPr>
          <a:xfrm>
            <a:off x="2348121" y="3477935"/>
            <a:ext cx="1046427" cy="228540"/>
          </a:xfrm>
          <a:prstGeom prst="bentConnector3">
            <a:avLst>
              <a:gd name="adj1" fmla="val 7163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10" idx="3"/>
            <a:endCxn id="11" idx="1"/>
          </p:cNvCxnSpPr>
          <p:nvPr/>
        </p:nvCxnSpPr>
        <p:spPr>
          <a:xfrm flipV="1">
            <a:off x="2805202" y="3706476"/>
            <a:ext cx="589346" cy="228540"/>
          </a:xfrm>
          <a:prstGeom prst="bentConnector3">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8" name="Elbow Connector 87"/>
          <p:cNvCxnSpPr>
            <a:stCxn id="82" idx="1"/>
            <a:endCxn id="10" idx="2"/>
          </p:cNvCxnSpPr>
          <p:nvPr/>
        </p:nvCxnSpPr>
        <p:spPr>
          <a:xfrm rot="5400000" flipH="1">
            <a:off x="5146652" y="1160348"/>
            <a:ext cx="1713301" cy="7631875"/>
          </a:xfrm>
          <a:prstGeom prst="bentConnector3">
            <a:avLst>
              <a:gd name="adj1" fmla="val -12612"/>
            </a:avLst>
          </a:prstGeom>
          <a:ln w="57150">
            <a:solidFill>
              <a:srgbClr val="92D05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rot="16200000">
            <a:off x="7667075" y="3496152"/>
            <a:ext cx="4304330" cy="369236"/>
          </a:xfrm>
          <a:prstGeom prst="rect">
            <a:avLst/>
          </a:prstGeom>
          <a:solidFill>
            <a:schemeClr val="bg1">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b="1">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sz="1799" dirty="0"/>
              <a:t>Vehicle Management System</a:t>
            </a:r>
          </a:p>
        </p:txBody>
      </p:sp>
      <p:grpSp>
        <p:nvGrpSpPr>
          <p:cNvPr id="2" name="Group 1"/>
          <p:cNvGrpSpPr/>
          <p:nvPr/>
        </p:nvGrpSpPr>
        <p:grpSpPr>
          <a:xfrm>
            <a:off x="1112446" y="3293317"/>
            <a:ext cx="1692756" cy="826317"/>
            <a:chOff x="1112736" y="3568460"/>
            <a:chExt cx="1693197" cy="826532"/>
          </a:xfrm>
          <a:solidFill>
            <a:srgbClr val="175F1A"/>
          </a:solidFill>
        </p:grpSpPr>
        <p:sp>
          <p:nvSpPr>
            <p:cNvPr id="7" name="TextBox 6"/>
            <p:cNvSpPr txBox="1"/>
            <p:nvPr/>
          </p:nvSpPr>
          <p:spPr>
            <a:xfrm>
              <a:off x="1112736" y="35684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8" name="TextBox 7"/>
            <p:cNvSpPr txBox="1"/>
            <p:nvPr/>
          </p:nvSpPr>
          <p:spPr>
            <a:xfrm>
              <a:off x="1265136" y="37208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9" name="TextBox 8"/>
            <p:cNvSpPr txBox="1"/>
            <p:nvPr/>
          </p:nvSpPr>
          <p:spPr>
            <a:xfrm>
              <a:off x="1417536" y="38732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10" name="TextBox 9"/>
            <p:cNvSpPr txBox="1"/>
            <p:nvPr/>
          </p:nvSpPr>
          <p:spPr>
            <a:xfrm>
              <a:off x="1569936" y="4025660"/>
              <a:ext cx="1235997" cy="369332"/>
            </a:xfrm>
            <a:prstGeom prst="rect">
              <a:avLst/>
            </a:prstGeom>
            <a:grp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grpSp>
      <p:sp>
        <p:nvSpPr>
          <p:cNvPr id="22" name="Oval 21"/>
          <p:cNvSpPr/>
          <p:nvPr/>
        </p:nvSpPr>
        <p:spPr>
          <a:xfrm>
            <a:off x="7170513" y="3122359"/>
            <a:ext cx="1249550" cy="1211502"/>
          </a:xfrm>
          <a:prstGeom prst="ellipse">
            <a:avLst/>
          </a:prstGeom>
          <a:solidFill>
            <a:srgbClr val="FF9900"/>
          </a:solidFill>
        </p:spPr>
        <p:style>
          <a:lnRef idx="0">
            <a:schemeClr val="accent2"/>
          </a:lnRef>
          <a:fillRef idx="3">
            <a:schemeClr val="accent2"/>
          </a:fillRef>
          <a:effectRef idx="3">
            <a:schemeClr val="accent2"/>
          </a:effectRef>
          <a:fontRef idx="minor">
            <a:schemeClr val="lt1"/>
          </a:fontRef>
        </p:style>
        <p:txBody>
          <a:bodyPr wrap="square" lIns="0" tIns="0" rIns="0" bIns="0" rtlCol="0">
            <a:spAutoFit/>
          </a:bodyPr>
          <a:lstStyle/>
          <a:p>
            <a:pPr algn="ct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RTA</a:t>
            </a:r>
          </a:p>
          <a:p>
            <a:pPr algn="ct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Switch</a:t>
            </a:r>
          </a:p>
        </p:txBody>
      </p:sp>
      <p:cxnSp>
        <p:nvCxnSpPr>
          <p:cNvPr id="128" name="Straight Connector 127"/>
          <p:cNvCxnSpPr>
            <a:stCxn id="22" idx="6"/>
          </p:cNvCxnSpPr>
          <p:nvPr/>
        </p:nvCxnSpPr>
        <p:spPr>
          <a:xfrm flipH="1" flipV="1">
            <a:off x="7795290" y="3694680"/>
            <a:ext cx="624773" cy="33430"/>
          </a:xfrm>
          <a:prstGeom prst="line">
            <a:avLst/>
          </a:prstGeom>
          <a:ln w="57150">
            <a:solidFill>
              <a:srgbClr val="EFD2A3"/>
            </a:solidFill>
            <a:headEnd type="oval"/>
            <a:tailEnd type="non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7225389" y="3516967"/>
            <a:ext cx="569898" cy="177709"/>
          </a:xfrm>
          <a:prstGeom prst="line">
            <a:avLst/>
          </a:prstGeom>
          <a:ln w="57150">
            <a:solidFill>
              <a:srgbClr val="EFD2A3"/>
            </a:solidFill>
            <a:headEnd type="triangle"/>
            <a:tailEnd type="ova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22" idx="0"/>
          </p:cNvCxnSpPr>
          <p:nvPr/>
        </p:nvCxnSpPr>
        <p:spPr>
          <a:xfrm rot="16200000" flipH="1" flipV="1">
            <a:off x="7230955" y="3402943"/>
            <a:ext cx="844917" cy="283748"/>
          </a:xfrm>
          <a:prstGeom prst="bentConnector3">
            <a:avLst>
              <a:gd name="adj1" fmla="val 42196"/>
            </a:avLst>
          </a:prstGeom>
          <a:ln w="28575">
            <a:solidFill>
              <a:srgbClr val="EFD2A3"/>
            </a:solidFill>
            <a:prstDash val="sysDash"/>
            <a:tailEnd type="none"/>
          </a:ln>
          <a:effectLst>
            <a:outerShdw blurRad="25400" dist="38100" dir="2700000" algn="tl" rotWithShape="0">
              <a:prstClr val="black">
                <a:alpha val="54000"/>
              </a:prstClr>
            </a:outerShdw>
          </a:effectLst>
        </p:spPr>
        <p:style>
          <a:lnRef idx="1">
            <a:schemeClr val="accent1"/>
          </a:lnRef>
          <a:fillRef idx="0">
            <a:schemeClr val="accent1"/>
          </a:fillRef>
          <a:effectRef idx="0">
            <a:schemeClr val="accent1"/>
          </a:effectRef>
          <a:fontRef idx="minor">
            <a:schemeClr val="tx1"/>
          </a:fontRef>
        </p:style>
      </p:cxnSp>
      <p:sp>
        <p:nvSpPr>
          <p:cNvPr id="28" name="Title 6"/>
          <p:cNvSpPr txBox="1">
            <a:spLocks/>
          </p:cNvSpPr>
          <p:nvPr/>
        </p:nvSpPr>
        <p:spPr>
          <a:xfrm>
            <a:off x="1929571" y="313589"/>
            <a:ext cx="9659456" cy="700015"/>
          </a:xfrm>
          <a:prstGeom prst="rect">
            <a:avLst/>
          </a:prstGeom>
          <a:effectLst/>
        </p:spPr>
        <p:txBody>
          <a:bodyPr vert="horz" lIns="91416" tIns="45708" rIns="91416" bIns="45708" rtlCol="0" anchor="ctr">
            <a:noAutofit/>
          </a:bodyPr>
          <a:lstStyle>
            <a:lvl1pPr algn="l" defTabSz="457200" rtl="0" eaLnBrk="1" latinLnBrk="0" hangingPunct="1">
              <a:spcBef>
                <a:spcPct val="0"/>
              </a:spcBef>
              <a:buNone/>
              <a:defRPr sz="1800" b="0" u="none" kern="1200" cap="none" baseline="0">
                <a:ln w="3175" cmpd="sng">
                  <a:noFill/>
                </a:ln>
                <a:solidFill>
                  <a:srgbClr val="9F5F32"/>
                </a:solidFill>
                <a:effectLst/>
                <a:latin typeface="Helvetica Light"/>
                <a:ea typeface="+mj-ea"/>
                <a:cs typeface="Helvetica Light"/>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3999" b="1" i="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RTA Network</a:t>
            </a:r>
            <a:endParaRPr lang="en-US" sz="3999" i="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4"/>
          </p:nvPr>
        </p:nvSpPr>
        <p:spPr/>
        <p:txBody>
          <a:bodyPr/>
          <a:lstStyle/>
          <a:p>
            <a:fld id="{951609CC-B4C0-EB48-8A97-5DEC2430C126}" type="slidenum">
              <a:rPr lang="en-US" smtClean="0"/>
              <a:pPr/>
              <a:t>8</a:t>
            </a:fld>
            <a:endParaRPr lang="en-US" dirty="0"/>
          </a:p>
        </p:txBody>
      </p:sp>
      <p:cxnSp>
        <p:nvCxnSpPr>
          <p:cNvPr id="65" name="Elbow Connector 64"/>
          <p:cNvCxnSpPr/>
          <p:nvPr/>
        </p:nvCxnSpPr>
        <p:spPr>
          <a:xfrm rot="16200000" flipH="1">
            <a:off x="6565346" y="2357788"/>
            <a:ext cx="1548674" cy="170944"/>
          </a:xfrm>
          <a:prstGeom prst="bentConnector3">
            <a:avLst>
              <a:gd name="adj1" fmla="val 93693"/>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6" name="Elbow Connector 65"/>
          <p:cNvCxnSpPr>
            <a:stCxn id="73" idx="2"/>
          </p:cNvCxnSpPr>
          <p:nvPr/>
        </p:nvCxnSpPr>
        <p:spPr>
          <a:xfrm rot="16200000" flipH="1">
            <a:off x="6852413" y="2484335"/>
            <a:ext cx="1249810" cy="141495"/>
          </a:xfrm>
          <a:prstGeom prst="bentConnector3">
            <a:avLst>
              <a:gd name="adj1" fmla="val 63169"/>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8" name="Elbow Connector 67"/>
          <p:cNvCxnSpPr>
            <a:endCxn id="22" idx="1"/>
          </p:cNvCxnSpPr>
          <p:nvPr/>
        </p:nvCxnSpPr>
        <p:spPr>
          <a:xfrm rot="16200000" flipH="1">
            <a:off x="6377335" y="2323608"/>
            <a:ext cx="1714473" cy="237868"/>
          </a:xfrm>
          <a:prstGeom prst="bentConnector3">
            <a:avLst>
              <a:gd name="adj1" fmla="val 99601"/>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6356609" y="1133143"/>
            <a:ext cx="1490482" cy="430887"/>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sz="1100" b="1">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Safety/Behavioral</a:t>
            </a:r>
          </a:p>
          <a:p>
            <a:r>
              <a:rPr lang="en-US" dirty="0"/>
              <a:t>Monitor</a:t>
            </a:r>
          </a:p>
        </p:txBody>
      </p:sp>
      <p:sp>
        <p:nvSpPr>
          <p:cNvPr id="72" name="TextBox 71"/>
          <p:cNvSpPr txBox="1"/>
          <p:nvPr/>
        </p:nvSpPr>
        <p:spPr>
          <a:xfrm>
            <a:off x="6508969" y="1285503"/>
            <a:ext cx="1490482" cy="430887"/>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sz="1100" b="1">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Safety/Behavioral</a:t>
            </a:r>
          </a:p>
          <a:p>
            <a:r>
              <a:rPr lang="en-US" dirty="0"/>
              <a:t>Monitor</a:t>
            </a:r>
          </a:p>
        </p:txBody>
      </p:sp>
      <p:sp>
        <p:nvSpPr>
          <p:cNvPr id="73" name="TextBox 72"/>
          <p:cNvSpPr txBox="1"/>
          <p:nvPr/>
        </p:nvSpPr>
        <p:spPr>
          <a:xfrm>
            <a:off x="6661330" y="1437863"/>
            <a:ext cx="1490482" cy="430887"/>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sz="1100" b="1">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Safety/Behavioral</a:t>
            </a:r>
          </a:p>
          <a:p>
            <a:r>
              <a:rPr lang="en-US" dirty="0"/>
              <a:t>Monitor</a:t>
            </a:r>
          </a:p>
        </p:txBody>
      </p:sp>
      <p:cxnSp>
        <p:nvCxnSpPr>
          <p:cNvPr id="75" name="Elbow Connector 74"/>
          <p:cNvCxnSpPr>
            <a:stCxn id="11" idx="0"/>
            <a:endCxn id="71" idx="1"/>
          </p:cNvCxnSpPr>
          <p:nvPr/>
        </p:nvCxnSpPr>
        <p:spPr>
          <a:xfrm rot="5400000" flipH="1" flipV="1">
            <a:off x="4225904" y="1114226"/>
            <a:ext cx="1881015" cy="2380396"/>
          </a:xfrm>
          <a:prstGeom prst="bentConnector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6" name="Elbow Connector 75"/>
          <p:cNvCxnSpPr>
            <a:stCxn id="11" idx="0"/>
            <a:endCxn id="72" idx="1"/>
          </p:cNvCxnSpPr>
          <p:nvPr/>
        </p:nvCxnSpPr>
        <p:spPr>
          <a:xfrm rot="5400000" flipH="1" flipV="1">
            <a:off x="4385956" y="1121918"/>
            <a:ext cx="1713270" cy="2532756"/>
          </a:xfrm>
          <a:prstGeom prst="bentConnector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7" name="Elbow Connector 76"/>
          <p:cNvCxnSpPr>
            <a:stCxn id="11" idx="0"/>
            <a:endCxn id="73" idx="1"/>
          </p:cNvCxnSpPr>
          <p:nvPr/>
        </p:nvCxnSpPr>
        <p:spPr>
          <a:xfrm rot="5400000" flipH="1" flipV="1">
            <a:off x="4538316" y="1121918"/>
            <a:ext cx="1560910" cy="2685117"/>
          </a:xfrm>
          <a:prstGeom prst="bentConnector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7379350" y="2183711"/>
            <a:ext cx="1392754" cy="461665"/>
          </a:xfrm>
          <a:prstGeom prst="rect">
            <a:avLst/>
          </a:prstGeom>
          <a:noFill/>
        </p:spPr>
        <p:txBody>
          <a:bodyPr wrap="none" rtlCol="0">
            <a:spAutoFit/>
          </a:bodyPr>
          <a:lstStyle/>
          <a:p>
            <a:r>
              <a:rPr lang="en-US" sz="1200" b="1" dirty="0" smtClean="0"/>
              <a:t>Maneuver Request</a:t>
            </a:r>
          </a:p>
          <a:p>
            <a:r>
              <a:rPr lang="en-US" sz="1200" b="1" dirty="0" smtClean="0"/>
              <a:t>Consequence</a:t>
            </a:r>
            <a:endParaRPr lang="en-US" sz="1200" b="1" dirty="0"/>
          </a:p>
        </p:txBody>
      </p:sp>
      <p:sp>
        <p:nvSpPr>
          <p:cNvPr id="36" name="Oval 35"/>
          <p:cNvSpPr/>
          <p:nvPr/>
        </p:nvSpPr>
        <p:spPr>
          <a:xfrm>
            <a:off x="6114479" y="4205093"/>
            <a:ext cx="1249550" cy="1211502"/>
          </a:xfrm>
          <a:prstGeom prst="ellipse">
            <a:avLst/>
          </a:prstGeom>
          <a:solidFill>
            <a:srgbClr val="FF9900"/>
          </a:solidFill>
        </p:spPr>
        <p:style>
          <a:lnRef idx="0">
            <a:schemeClr val="accent2"/>
          </a:lnRef>
          <a:fillRef idx="3">
            <a:schemeClr val="accent2"/>
          </a:fillRef>
          <a:effectRef idx="3">
            <a:schemeClr val="accent2"/>
          </a:effectRef>
          <a:fontRef idx="minor">
            <a:schemeClr val="lt1"/>
          </a:fontRef>
        </p:style>
        <p:txBody>
          <a:bodyPr wrap="square" lIns="0" tIns="0" rIns="0" bIns="0" rtlCol="0">
            <a:spAutoFit/>
          </a:bodyPr>
          <a:lstStyle/>
          <a:p>
            <a:pPr algn="ct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RTA</a:t>
            </a:r>
          </a:p>
          <a:p>
            <a:pPr algn="ct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Switch</a:t>
            </a:r>
          </a:p>
        </p:txBody>
      </p:sp>
      <p:cxnSp>
        <p:nvCxnSpPr>
          <p:cNvPr id="37" name="Straight Connector 36"/>
          <p:cNvCxnSpPr>
            <a:stCxn id="36" idx="6"/>
          </p:cNvCxnSpPr>
          <p:nvPr/>
        </p:nvCxnSpPr>
        <p:spPr>
          <a:xfrm flipH="1" flipV="1">
            <a:off x="6739256" y="4777414"/>
            <a:ext cx="624773" cy="33430"/>
          </a:xfrm>
          <a:prstGeom prst="line">
            <a:avLst/>
          </a:prstGeom>
          <a:ln w="57150">
            <a:solidFill>
              <a:srgbClr val="EFD2A3"/>
            </a:solidFill>
            <a:headEnd type="oval"/>
            <a:tailEnd type="non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169355" y="4599701"/>
            <a:ext cx="569898" cy="177709"/>
          </a:xfrm>
          <a:prstGeom prst="line">
            <a:avLst/>
          </a:prstGeom>
          <a:ln w="57150">
            <a:solidFill>
              <a:srgbClr val="EFD2A3"/>
            </a:solidFill>
            <a:headEnd type="triangle"/>
            <a:tailEnd type="ova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36" idx="0"/>
          </p:cNvCxnSpPr>
          <p:nvPr/>
        </p:nvCxnSpPr>
        <p:spPr>
          <a:xfrm rot="16200000" flipH="1" flipV="1">
            <a:off x="6174921" y="4485677"/>
            <a:ext cx="844917" cy="283748"/>
          </a:xfrm>
          <a:prstGeom prst="bentConnector3">
            <a:avLst>
              <a:gd name="adj1" fmla="val 42196"/>
            </a:avLst>
          </a:prstGeom>
          <a:ln w="28575">
            <a:solidFill>
              <a:srgbClr val="EFD2A3"/>
            </a:solidFill>
            <a:prstDash val="sysDash"/>
            <a:tailEnd type="none"/>
          </a:ln>
          <a:effectLst>
            <a:outerShdw blurRad="25400" dist="38100" dir="2700000" algn="tl" rotWithShape="0">
              <a:prstClr val="black">
                <a:alpha val="54000"/>
              </a:prstClr>
            </a:outerShdw>
          </a:effectLst>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36" idx="6"/>
            <a:endCxn id="22" idx="4"/>
          </p:cNvCxnSpPr>
          <p:nvPr/>
        </p:nvCxnSpPr>
        <p:spPr>
          <a:xfrm flipV="1">
            <a:off x="7364029" y="4333861"/>
            <a:ext cx="431259" cy="476983"/>
          </a:xfrm>
          <a:prstGeom prst="bentConnector2">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0" name="Elbow Connector 49"/>
          <p:cNvCxnSpPr>
            <a:stCxn id="12" idx="2"/>
            <a:endCxn id="36" idx="1"/>
          </p:cNvCxnSpPr>
          <p:nvPr/>
        </p:nvCxnSpPr>
        <p:spPr>
          <a:xfrm rot="16200000" flipH="1">
            <a:off x="5855691" y="3940732"/>
            <a:ext cx="496313" cy="387248"/>
          </a:xfrm>
          <a:prstGeom prst="bentConnector3">
            <a:avLst>
              <a:gd name="adj1" fmla="val 50000"/>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1" name="Elbow Connector 50"/>
          <p:cNvCxnSpPr>
            <a:stCxn id="40" idx="3"/>
            <a:endCxn id="36" idx="2"/>
          </p:cNvCxnSpPr>
          <p:nvPr/>
        </p:nvCxnSpPr>
        <p:spPr>
          <a:xfrm flipV="1">
            <a:off x="4693593" y="4810844"/>
            <a:ext cx="1420886" cy="420495"/>
          </a:xfrm>
          <a:prstGeom prst="bentConnector3">
            <a:avLst>
              <a:gd name="adj1" fmla="val 50000"/>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275012" y="4908302"/>
            <a:ext cx="1418581" cy="646074"/>
          </a:xfrm>
          <a:prstGeom prst="rect">
            <a:avLst/>
          </a:prstGeom>
          <a:solidFill>
            <a:srgbClr val="7030A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1799"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Emergency Functions</a:t>
            </a:r>
            <a:endPar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4" name="TextBox 53"/>
          <p:cNvSpPr txBox="1"/>
          <p:nvPr/>
        </p:nvSpPr>
        <p:spPr>
          <a:xfrm>
            <a:off x="3959319" y="4250874"/>
            <a:ext cx="1296893" cy="461665"/>
          </a:xfrm>
          <a:prstGeom prst="rect">
            <a:avLst/>
          </a:prstGeom>
          <a:noFill/>
        </p:spPr>
        <p:txBody>
          <a:bodyPr wrap="none" rtlCol="0">
            <a:spAutoFit/>
          </a:bodyPr>
          <a:lstStyle/>
          <a:p>
            <a:r>
              <a:rPr lang="en-US" sz="1200" b="1" dirty="0" smtClean="0"/>
              <a:t>Emergency Mode</a:t>
            </a:r>
          </a:p>
          <a:p>
            <a:r>
              <a:rPr lang="en-US" sz="1200" b="1" dirty="0" smtClean="0"/>
              <a:t>Consequence</a:t>
            </a:r>
            <a:endParaRPr lang="en-US" sz="1200" b="1" dirty="0"/>
          </a:p>
        </p:txBody>
      </p:sp>
      <p:cxnSp>
        <p:nvCxnSpPr>
          <p:cNvPr id="59" name="Straight Arrow Connector 58"/>
          <p:cNvCxnSpPr>
            <a:stCxn id="11" idx="2"/>
            <a:endCxn id="40" idx="0"/>
          </p:cNvCxnSpPr>
          <p:nvPr/>
        </p:nvCxnSpPr>
        <p:spPr>
          <a:xfrm>
            <a:off x="3976213" y="4167876"/>
            <a:ext cx="8090" cy="740426"/>
          </a:xfrm>
          <a:prstGeom prst="straightConnector1">
            <a:avLst/>
          </a:prstGeom>
          <a:ln w="57150">
            <a:solidFill>
              <a:srgbClr val="EFD2A3"/>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394549" y="3244931"/>
            <a:ext cx="1163328" cy="922945"/>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a:effectLst>
                  <a:outerShdw blurRad="38100" dist="38100" dir="2700000" algn="tl">
                    <a:srgbClr val="000000">
                      <a:alpha val="43137"/>
                    </a:srgbClr>
                  </a:outerShdw>
                </a:effectLst>
              </a:defRPr>
            </a:lvl1pPr>
          </a:lstStyle>
          <a:p>
            <a:r>
              <a:rPr lang="en-US" sz="1799" b="1" dirty="0">
                <a:latin typeface="Arial" panose="020B0604020202020204" pitchFamily="34" charset="0"/>
                <a:cs typeface="Arial" panose="020B0604020202020204" pitchFamily="34" charset="0"/>
              </a:rPr>
              <a:t>RTA </a:t>
            </a:r>
            <a:r>
              <a:rPr lang="en-US" sz="1799" b="1" dirty="0" smtClean="0">
                <a:latin typeface="Arial" panose="020B0604020202020204" pitchFamily="34" charset="0"/>
                <a:cs typeface="Arial" panose="020B0604020202020204" pitchFamily="34" charset="0"/>
              </a:rPr>
              <a:t>Integrity </a:t>
            </a:r>
            <a:r>
              <a:rPr lang="en-US" sz="1799" b="1" dirty="0">
                <a:latin typeface="Arial" panose="020B0604020202020204" pitchFamily="34" charset="0"/>
                <a:cs typeface="Arial" panose="020B0604020202020204" pitchFamily="34" charset="0"/>
              </a:rPr>
              <a:t>Manager</a:t>
            </a:r>
          </a:p>
        </p:txBody>
      </p:sp>
      <p:sp>
        <p:nvSpPr>
          <p:cNvPr id="12" name="TextBox 11"/>
          <p:cNvSpPr txBox="1"/>
          <p:nvPr/>
        </p:nvSpPr>
        <p:spPr>
          <a:xfrm>
            <a:off x="5256212" y="3240037"/>
            <a:ext cx="1308021" cy="646163"/>
          </a:xfrm>
          <a:prstGeom prst="rect">
            <a:avLst/>
          </a:prstGeom>
          <a:solidFill>
            <a:srgbClr val="7030A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Untrusted System</a:t>
            </a:r>
          </a:p>
        </p:txBody>
      </p:sp>
      <p:sp>
        <p:nvSpPr>
          <p:cNvPr id="31" name="TextBox 30"/>
          <p:cNvSpPr txBox="1"/>
          <p:nvPr/>
        </p:nvSpPr>
        <p:spPr>
          <a:xfrm>
            <a:off x="369761" y="168421"/>
            <a:ext cx="5810501" cy="1046440"/>
          </a:xfrm>
          <a:prstGeom prst="rect">
            <a:avLst/>
          </a:prstGeom>
          <a:noFill/>
        </p:spPr>
        <p:txBody>
          <a:bodyPr wrap="square" rtlCol="0">
            <a:spAutoFit/>
          </a:bodyPr>
          <a:lstStyle/>
          <a:p>
            <a:r>
              <a:rPr lang="en-US" sz="4400" b="1" i="1" dirty="0" smtClean="0"/>
              <a:t>EVAA </a:t>
            </a:r>
            <a:r>
              <a:rPr lang="en-US" sz="1100" i="1" dirty="0" smtClean="0"/>
              <a:t> Phase 2 : Current Work</a:t>
            </a:r>
            <a:endParaRPr lang="en-US" sz="1100" i="1" dirty="0"/>
          </a:p>
          <a:p>
            <a:r>
              <a:rPr lang="en-US" dirty="0" smtClean="0"/>
              <a:t>Expandable Variable-Autonomy Architecture</a:t>
            </a:r>
          </a:p>
        </p:txBody>
      </p:sp>
      <p:sp>
        <p:nvSpPr>
          <p:cNvPr id="63" name="TextBox 62"/>
          <p:cNvSpPr txBox="1"/>
          <p:nvPr/>
        </p:nvSpPr>
        <p:spPr>
          <a:xfrm>
            <a:off x="7680787" y="2929776"/>
            <a:ext cx="1234734" cy="261610"/>
          </a:xfrm>
          <a:prstGeom prst="rect">
            <a:avLst/>
          </a:prstGeom>
          <a:solidFill>
            <a:srgbClr val="FF9900"/>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a:effectLst>
                  <a:outerShdw blurRad="38100" dist="38100" dir="2700000" algn="tl">
                    <a:srgbClr val="000000">
                      <a:alpha val="43137"/>
                    </a:srgbClr>
                  </a:outerShdw>
                </a:effectLst>
              </a:defRPr>
            </a:lvl1pPr>
          </a:lstStyle>
          <a:p>
            <a:r>
              <a:rPr lang="en-US" sz="1100" b="1" dirty="0" smtClean="0">
                <a:latin typeface="Arial" panose="020B0604020202020204" pitchFamily="34" charset="0"/>
                <a:cs typeface="Arial" panose="020B0604020202020204" pitchFamily="34" charset="0"/>
              </a:rPr>
              <a:t>Moral Compass</a:t>
            </a:r>
            <a:endParaRPr lang="en-US" sz="1100" b="1" dirty="0">
              <a:latin typeface="Arial" panose="020B0604020202020204" pitchFamily="34" charset="0"/>
              <a:cs typeface="Arial" panose="020B0604020202020204" pitchFamily="34" charset="0"/>
            </a:endParaRPr>
          </a:p>
        </p:txBody>
      </p:sp>
      <p:sp>
        <p:nvSpPr>
          <p:cNvPr id="48" name="TextBox 47"/>
          <p:cNvSpPr txBox="1"/>
          <p:nvPr/>
        </p:nvSpPr>
        <p:spPr>
          <a:xfrm>
            <a:off x="192060" y="1337608"/>
            <a:ext cx="3792244" cy="1938992"/>
          </a:xfrm>
          <a:prstGeom prst="rect">
            <a:avLst/>
          </a:prstGeom>
          <a:noFill/>
        </p:spPr>
        <p:txBody>
          <a:bodyPr wrap="square" rtlCol="0">
            <a:spAutoFit/>
          </a:bodyPr>
          <a:lstStyle/>
          <a:p>
            <a:pPr marL="339725" indent="-339725">
              <a:buFont typeface="Arial" panose="020B0604020202020204" pitchFamily="34" charset="0"/>
              <a:buChar char="•"/>
            </a:pPr>
            <a:r>
              <a:rPr lang="en-US" sz="2000" b="1" i="1" dirty="0" smtClean="0"/>
              <a:t>In-flight emergencies are coordinated through an additional RTA switch</a:t>
            </a:r>
          </a:p>
          <a:p>
            <a:pPr marL="339725" indent="-339725">
              <a:buFont typeface="Arial" panose="020B0604020202020204" pitchFamily="34" charset="0"/>
              <a:buChar char="•"/>
            </a:pPr>
            <a:r>
              <a:rPr lang="en-US" sz="2000" b="1" i="1" dirty="0" smtClean="0"/>
              <a:t>This switch feeds into the Moral Compass so safety monitors can still protect</a:t>
            </a:r>
            <a:endParaRPr lang="en-US" sz="2000" b="1" i="1" dirty="0"/>
          </a:p>
        </p:txBody>
      </p:sp>
      <p:pic>
        <p:nvPicPr>
          <p:cNvPr id="52" name="Picture 51"/>
          <p:cNvPicPr>
            <a:picLocks noChangeAspect="1"/>
          </p:cNvPicPr>
          <p:nvPr/>
        </p:nvPicPr>
        <p:blipFill>
          <a:blip r:embed="rId3"/>
          <a:stretch>
            <a:fillRect/>
          </a:stretch>
        </p:blipFill>
        <p:spPr>
          <a:xfrm>
            <a:off x="10361612" y="4849466"/>
            <a:ext cx="1701256" cy="1371637"/>
          </a:xfrm>
          <a:prstGeom prst="rect">
            <a:avLst/>
          </a:prstGeom>
        </p:spPr>
      </p:pic>
      <p:sp>
        <p:nvSpPr>
          <p:cNvPr id="55" name="TextBox 54"/>
          <p:cNvSpPr txBox="1"/>
          <p:nvPr/>
        </p:nvSpPr>
        <p:spPr>
          <a:xfrm rot="16200000">
            <a:off x="8056523" y="3399429"/>
            <a:ext cx="2511534" cy="584647"/>
          </a:xfrm>
          <a:prstGeom prst="rect">
            <a:avLst/>
          </a:prstGeom>
          <a:gradFill flip="none" rotWithShape="1">
            <a:gsLst>
              <a:gs pos="38000">
                <a:schemeClr val="tx1">
                  <a:lumMod val="50000"/>
                  <a:lumOff val="50000"/>
                </a:schemeClr>
              </a:gs>
              <a:gs pos="0">
                <a:schemeClr val="bg1">
                  <a:lumMod val="50000"/>
                </a:schemeClr>
              </a:gs>
              <a:gs pos="56000">
                <a:schemeClr val="accent1"/>
              </a:gs>
              <a:gs pos="100000">
                <a:srgbClr val="FF9900">
                  <a:shade val="100000"/>
                  <a:satMod val="115000"/>
                </a:srgbClr>
              </a:gs>
            </a:gsLst>
            <a:lin ang="18900000" scaled="1"/>
            <a:tileRect/>
          </a:gra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799"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Recovery Controller</a:t>
            </a:r>
          </a:p>
          <a:p>
            <a:pPr algn="ctr"/>
            <a:r>
              <a:rPr lang="en-US" sz="1400"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Autopilot</a:t>
            </a:r>
            <a:endParaRPr lang="en-US" sz="1799"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6" name="TextBox 55"/>
          <p:cNvSpPr txBox="1"/>
          <p:nvPr/>
        </p:nvSpPr>
        <p:spPr>
          <a:xfrm>
            <a:off x="9992826" y="990600"/>
            <a:ext cx="1595310" cy="430887"/>
          </a:xfrm>
          <a:prstGeom prst="rect">
            <a:avLst/>
          </a:prstGeom>
          <a:noFill/>
        </p:spPr>
        <p:txBody>
          <a:bodyPr wrap="none" rtlCol="0">
            <a:spAutoFit/>
          </a:bodyPr>
          <a:lstStyle/>
          <a:p>
            <a:pPr algn="r"/>
            <a:r>
              <a:rPr lang="en-US" sz="1100" i="1" dirty="0" smtClean="0"/>
              <a:t>EVAA Phase 2 : 2020-21</a:t>
            </a:r>
          </a:p>
          <a:p>
            <a:pPr algn="r"/>
            <a:r>
              <a:rPr lang="en-US" sz="1100" i="1" dirty="0" smtClean="0"/>
              <a:t>Resilient Autonomy JCTD</a:t>
            </a:r>
            <a:endParaRPr lang="en-US" sz="1100" i="1" dirty="0"/>
          </a:p>
        </p:txBody>
      </p:sp>
    </p:spTree>
    <p:extLst>
      <p:ext uri="{BB962C8B-B14F-4D97-AF65-F5344CB8AC3E}">
        <p14:creationId xmlns:p14="http://schemas.microsoft.com/office/powerpoint/2010/main" val="41372351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3" name="Group 182"/>
          <p:cNvGrpSpPr/>
          <p:nvPr/>
        </p:nvGrpSpPr>
        <p:grpSpPr>
          <a:xfrm>
            <a:off x="1065213" y="2179368"/>
            <a:ext cx="1371600" cy="3314701"/>
            <a:chOff x="912813" y="2476499"/>
            <a:chExt cx="1371600" cy="3314701"/>
          </a:xfrm>
          <a:solidFill>
            <a:srgbClr val="0070C0"/>
          </a:solidFill>
        </p:grpSpPr>
        <p:sp>
          <p:nvSpPr>
            <p:cNvPr id="18" name="Rectangle 17"/>
            <p:cNvSpPr/>
            <p:nvPr/>
          </p:nvSpPr>
          <p:spPr>
            <a:xfrm>
              <a:off x="912813" y="4080535"/>
              <a:ext cx="1371600" cy="601931"/>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Observe Airmanship Rules</a:t>
              </a:r>
              <a:endPar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9" name="Rectangle 18"/>
            <p:cNvSpPr/>
            <p:nvPr/>
          </p:nvSpPr>
          <p:spPr>
            <a:xfrm>
              <a:off x="912813" y="5189269"/>
              <a:ext cx="1371600" cy="601931"/>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Contingency Management</a:t>
              </a:r>
              <a:endPar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0" name="Rectangle 19"/>
            <p:cNvSpPr/>
            <p:nvPr/>
          </p:nvSpPr>
          <p:spPr>
            <a:xfrm>
              <a:off x="912813" y="2971800"/>
              <a:ext cx="1371600" cy="601931"/>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A/C Control</a:t>
              </a:r>
              <a:endPar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24" name="Elbow Connector 23"/>
            <p:cNvCxnSpPr>
              <a:stCxn id="11" idx="1"/>
              <a:endCxn id="20" idx="1"/>
            </p:cNvCxnSpPr>
            <p:nvPr/>
          </p:nvCxnSpPr>
          <p:spPr>
            <a:xfrm rot="10800000" flipV="1">
              <a:off x="912813" y="2476500"/>
              <a:ext cx="583224" cy="796266"/>
            </a:xfrm>
            <a:prstGeom prst="bentConnector3">
              <a:avLst>
                <a:gd name="adj1" fmla="val 139196"/>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11" idx="1"/>
              <a:endCxn id="18" idx="1"/>
            </p:cNvCxnSpPr>
            <p:nvPr/>
          </p:nvCxnSpPr>
          <p:spPr>
            <a:xfrm rot="10800000" flipV="1">
              <a:off x="912813" y="2476499"/>
              <a:ext cx="583224" cy="1905001"/>
            </a:xfrm>
            <a:prstGeom prst="bentConnector3">
              <a:avLst>
                <a:gd name="adj1" fmla="val 139196"/>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11" idx="1"/>
              <a:endCxn id="19" idx="1"/>
            </p:cNvCxnSpPr>
            <p:nvPr/>
          </p:nvCxnSpPr>
          <p:spPr>
            <a:xfrm rot="10800000" flipV="1">
              <a:off x="912813" y="2476499"/>
              <a:ext cx="583224" cy="3013735"/>
            </a:xfrm>
            <a:prstGeom prst="bentConnector3">
              <a:avLst>
                <a:gd name="adj1" fmla="val 139196"/>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4862809" y="2179368"/>
            <a:ext cx="1371600" cy="3314701"/>
            <a:chOff x="4429736" y="2476499"/>
            <a:chExt cx="1371600" cy="3314701"/>
          </a:xfrm>
          <a:solidFill>
            <a:srgbClr val="0070C0"/>
          </a:solidFill>
        </p:grpSpPr>
        <p:sp>
          <p:nvSpPr>
            <p:cNvPr id="22" name="Rectangle 21"/>
            <p:cNvSpPr/>
            <p:nvPr/>
          </p:nvSpPr>
          <p:spPr>
            <a:xfrm>
              <a:off x="4429736" y="2971800"/>
              <a:ext cx="1371600" cy="601931"/>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Plan Mission</a:t>
              </a:r>
              <a:endPar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9" name="Rectangle 28"/>
            <p:cNvSpPr/>
            <p:nvPr/>
          </p:nvSpPr>
          <p:spPr>
            <a:xfrm>
              <a:off x="4429736" y="4080534"/>
              <a:ext cx="1371600" cy="601931"/>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Follow Mission Plan</a:t>
              </a:r>
              <a:endPar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0" name="Rectangle 29"/>
            <p:cNvSpPr/>
            <p:nvPr/>
          </p:nvSpPr>
          <p:spPr>
            <a:xfrm>
              <a:off x="4429736" y="5189269"/>
              <a:ext cx="1371600" cy="601931"/>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Coordinate Mission with other Agents</a:t>
              </a:r>
              <a:endPar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32" name="Elbow Connector 31"/>
            <p:cNvCxnSpPr>
              <a:stCxn id="9" idx="1"/>
              <a:endCxn id="22" idx="1"/>
            </p:cNvCxnSpPr>
            <p:nvPr/>
          </p:nvCxnSpPr>
          <p:spPr>
            <a:xfrm rot="10800000" flipV="1">
              <a:off x="4429737" y="2476500"/>
              <a:ext cx="481327" cy="796266"/>
            </a:xfrm>
            <a:prstGeom prst="bentConnector3">
              <a:avLst>
                <a:gd name="adj1" fmla="val 147494"/>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9" idx="1"/>
              <a:endCxn id="29" idx="1"/>
            </p:cNvCxnSpPr>
            <p:nvPr/>
          </p:nvCxnSpPr>
          <p:spPr>
            <a:xfrm rot="10800000" flipV="1">
              <a:off x="4429737" y="2476500"/>
              <a:ext cx="481327" cy="1905000"/>
            </a:xfrm>
            <a:prstGeom prst="bentConnector3">
              <a:avLst>
                <a:gd name="adj1" fmla="val 147494"/>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9" idx="1"/>
              <a:endCxn id="30" idx="1"/>
            </p:cNvCxnSpPr>
            <p:nvPr/>
          </p:nvCxnSpPr>
          <p:spPr>
            <a:xfrm rot="10800000" flipV="1">
              <a:off x="4429737" y="2476499"/>
              <a:ext cx="481327" cy="3013735"/>
            </a:xfrm>
            <a:prstGeom prst="bentConnector3">
              <a:avLst>
                <a:gd name="adj1" fmla="val 147494"/>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p:nvGrpSpPr>
        <p:grpSpPr>
          <a:xfrm>
            <a:off x="8342835" y="2179368"/>
            <a:ext cx="1371600" cy="3322370"/>
            <a:chOff x="7999412" y="2476499"/>
            <a:chExt cx="1371600" cy="3322370"/>
          </a:xfrm>
          <a:solidFill>
            <a:srgbClr val="0070C0"/>
          </a:solidFill>
        </p:grpSpPr>
        <p:sp>
          <p:nvSpPr>
            <p:cNvPr id="37" name="Rectangle 36"/>
            <p:cNvSpPr/>
            <p:nvPr/>
          </p:nvSpPr>
          <p:spPr>
            <a:xfrm>
              <a:off x="7999412" y="2979469"/>
              <a:ext cx="1371600" cy="601931"/>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Aircraft Controlling Entity</a:t>
              </a:r>
              <a:endPar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8" name="Rectangle 37"/>
            <p:cNvSpPr/>
            <p:nvPr/>
          </p:nvSpPr>
          <p:spPr>
            <a:xfrm>
              <a:off x="7999412" y="4088203"/>
              <a:ext cx="1371600" cy="601931"/>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Agents in Near Vicinity</a:t>
              </a:r>
              <a:endPar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9" name="Rectangle 38"/>
            <p:cNvSpPr/>
            <p:nvPr/>
          </p:nvSpPr>
          <p:spPr>
            <a:xfrm>
              <a:off x="7999412" y="5196938"/>
              <a:ext cx="1371600" cy="601931"/>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Airspace Control Authority</a:t>
              </a:r>
              <a:endPar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40" name="Elbow Connector 39"/>
            <p:cNvCxnSpPr>
              <a:stCxn id="10" idx="1"/>
              <a:endCxn id="37" idx="1"/>
            </p:cNvCxnSpPr>
            <p:nvPr/>
          </p:nvCxnSpPr>
          <p:spPr>
            <a:xfrm rot="10800000" flipV="1">
              <a:off x="7999413" y="2476499"/>
              <a:ext cx="570977" cy="803935"/>
            </a:xfrm>
            <a:prstGeom prst="bentConnector3">
              <a:avLst>
                <a:gd name="adj1" fmla="val 140037"/>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Elbow Connector 40"/>
            <p:cNvCxnSpPr>
              <a:stCxn id="10" idx="1"/>
              <a:endCxn id="38" idx="1"/>
            </p:cNvCxnSpPr>
            <p:nvPr/>
          </p:nvCxnSpPr>
          <p:spPr>
            <a:xfrm rot="10800000" flipV="1">
              <a:off x="7999413" y="2476499"/>
              <a:ext cx="570977" cy="1912669"/>
            </a:xfrm>
            <a:prstGeom prst="bentConnector3">
              <a:avLst>
                <a:gd name="adj1" fmla="val 140037"/>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10" idx="1"/>
              <a:endCxn id="39" idx="1"/>
            </p:cNvCxnSpPr>
            <p:nvPr/>
          </p:nvCxnSpPr>
          <p:spPr>
            <a:xfrm rot="10800000" flipV="1">
              <a:off x="7999413" y="2476500"/>
              <a:ext cx="570977" cy="3021404"/>
            </a:xfrm>
            <a:prstGeom prst="bentConnector3">
              <a:avLst>
                <a:gd name="adj1" fmla="val 140037"/>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5457252" y="762000"/>
            <a:ext cx="1371600" cy="6858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Piloting</a:t>
            </a: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nvGrpSpPr>
          <p:cNvPr id="182" name="Group 181"/>
          <p:cNvGrpSpPr/>
          <p:nvPr/>
        </p:nvGrpSpPr>
        <p:grpSpPr>
          <a:xfrm>
            <a:off x="1572237" y="1447799"/>
            <a:ext cx="9017975" cy="1074470"/>
            <a:chOff x="1419837" y="1744930"/>
            <a:chExt cx="9017975" cy="1074470"/>
          </a:xfrm>
          <a:solidFill>
            <a:srgbClr val="0070C0"/>
          </a:solidFill>
        </p:grpSpPr>
        <p:sp>
          <p:nvSpPr>
            <p:cNvPr id="9" name="Rectangle 8"/>
            <p:cNvSpPr/>
            <p:nvPr/>
          </p:nvSpPr>
          <p:spPr>
            <a:xfrm>
              <a:off x="5115536" y="2133600"/>
              <a:ext cx="1752600" cy="685800"/>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Navigate</a:t>
              </a: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 name="Rectangle 9"/>
            <p:cNvSpPr/>
            <p:nvPr/>
          </p:nvSpPr>
          <p:spPr>
            <a:xfrm>
              <a:off x="8685212" y="2133600"/>
              <a:ext cx="1752600" cy="685800"/>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Communicate</a:t>
              </a: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Rectangle 10"/>
            <p:cNvSpPr/>
            <p:nvPr/>
          </p:nvSpPr>
          <p:spPr>
            <a:xfrm>
              <a:off x="1419837" y="2133600"/>
              <a:ext cx="1752600" cy="685800"/>
            </a:xfrm>
            <a:prstGeom prst="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Aviate</a:t>
              </a: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13" name="Elbow Connector 12"/>
            <p:cNvCxnSpPr>
              <a:stCxn id="8" idx="2"/>
              <a:endCxn id="11" idx="0"/>
            </p:cNvCxnSpPr>
            <p:nvPr/>
          </p:nvCxnSpPr>
          <p:spPr>
            <a:xfrm rot="5400000">
              <a:off x="3949061" y="92008"/>
              <a:ext cx="388669" cy="3694515"/>
            </a:xfrm>
            <a:prstGeom prst="bentConnector3">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8" idx="2"/>
              <a:endCxn id="10" idx="0"/>
            </p:cNvCxnSpPr>
            <p:nvPr/>
          </p:nvCxnSpPr>
          <p:spPr>
            <a:xfrm rot="16200000" flipH="1">
              <a:off x="7581748" y="153835"/>
              <a:ext cx="388669" cy="3570860"/>
            </a:xfrm>
            <a:prstGeom prst="bentConnector3">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8" idx="2"/>
              <a:endCxn id="9" idx="0"/>
            </p:cNvCxnSpPr>
            <p:nvPr/>
          </p:nvCxnSpPr>
          <p:spPr>
            <a:xfrm>
              <a:off x="5990652" y="1744931"/>
              <a:ext cx="1184" cy="388669"/>
            </a:xfrm>
            <a:prstGeom prst="straightConnector1">
              <a:avLst/>
            </a:prstGeom>
            <a:grpFill/>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0" name="Group 179"/>
          <p:cNvGrpSpPr/>
          <p:nvPr/>
        </p:nvGrpSpPr>
        <p:grpSpPr>
          <a:xfrm>
            <a:off x="6246812" y="2743678"/>
            <a:ext cx="1749834" cy="3041455"/>
            <a:chOff x="5967186" y="3040809"/>
            <a:chExt cx="1749834" cy="3041455"/>
          </a:xfrm>
        </p:grpSpPr>
        <p:sp>
          <p:nvSpPr>
            <p:cNvPr id="95" name="TextBox 94"/>
            <p:cNvSpPr txBox="1"/>
            <p:nvPr/>
          </p:nvSpPr>
          <p:spPr>
            <a:xfrm>
              <a:off x="6169688" y="3040809"/>
              <a:ext cx="1266693" cy="461665"/>
            </a:xfrm>
            <a:prstGeom prst="rect">
              <a:avLst/>
            </a:prstGeom>
            <a:noFill/>
          </p:spPr>
          <p:txBody>
            <a:bodyPr wrap="none" rtlCol="0">
              <a:spAutoFit/>
            </a:bodyPr>
            <a:lstStyle/>
            <a:p>
              <a:r>
                <a:rPr lang="en-US" sz="1200" dirty="0" smtClean="0"/>
                <a:t>Interpret mission</a:t>
              </a:r>
            </a:p>
            <a:p>
              <a:r>
                <a:rPr lang="en-US" sz="1200" dirty="0"/>
                <a:t> </a:t>
              </a:r>
              <a:r>
                <a:rPr lang="en-US" sz="1200" dirty="0" smtClean="0"/>
                <a:t>             objectives</a:t>
              </a:r>
              <a:endParaRPr lang="en-US" sz="1200" dirty="0"/>
            </a:p>
          </p:txBody>
        </p:sp>
        <p:sp>
          <p:nvSpPr>
            <p:cNvPr id="96" name="TextBox 95"/>
            <p:cNvSpPr txBox="1"/>
            <p:nvPr/>
          </p:nvSpPr>
          <p:spPr>
            <a:xfrm>
              <a:off x="6169688" y="3587714"/>
              <a:ext cx="320922" cy="276999"/>
            </a:xfrm>
            <a:prstGeom prst="rect">
              <a:avLst/>
            </a:prstGeom>
            <a:noFill/>
          </p:spPr>
          <p:txBody>
            <a:bodyPr wrap="none" rtlCol="0">
              <a:spAutoFit/>
            </a:bodyPr>
            <a:lstStyle/>
            <a:p>
              <a:r>
                <a:rPr lang="en-US" sz="1200" dirty="0" smtClean="0"/>
                <a:t>AI</a:t>
              </a:r>
              <a:endParaRPr lang="en-US" sz="1200" dirty="0"/>
            </a:p>
          </p:txBody>
        </p:sp>
        <p:cxnSp>
          <p:nvCxnSpPr>
            <p:cNvPr id="99" name="Elbow Connector 98"/>
            <p:cNvCxnSpPr>
              <a:stCxn id="22" idx="3"/>
              <a:endCxn id="95" idx="1"/>
            </p:cNvCxnSpPr>
            <p:nvPr/>
          </p:nvCxnSpPr>
          <p:spPr>
            <a:xfrm flipV="1">
              <a:off x="5967186" y="3271642"/>
              <a:ext cx="202502" cy="1124"/>
            </a:xfrm>
            <a:prstGeom prst="bentConnector3">
              <a:avLst>
                <a:gd name="adj1" fmla="val 50000"/>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6169688" y="3423906"/>
              <a:ext cx="960519" cy="276999"/>
            </a:xfrm>
            <a:prstGeom prst="rect">
              <a:avLst/>
            </a:prstGeom>
            <a:noFill/>
          </p:spPr>
          <p:txBody>
            <a:bodyPr wrap="none" rtlCol="0">
              <a:spAutoFit/>
            </a:bodyPr>
            <a:lstStyle/>
            <a:p>
              <a:r>
                <a:rPr lang="en-US" sz="1200" dirty="0" smtClean="0"/>
                <a:t>Path finding</a:t>
              </a:r>
              <a:endParaRPr lang="en-US" sz="1200" dirty="0"/>
            </a:p>
          </p:txBody>
        </p:sp>
        <p:cxnSp>
          <p:nvCxnSpPr>
            <p:cNvPr id="107" name="Elbow Connector 106"/>
            <p:cNvCxnSpPr>
              <a:stCxn id="22" idx="3"/>
              <a:endCxn id="104" idx="1"/>
            </p:cNvCxnSpPr>
            <p:nvPr/>
          </p:nvCxnSpPr>
          <p:spPr>
            <a:xfrm>
              <a:off x="5967186" y="3272766"/>
              <a:ext cx="202502" cy="289640"/>
            </a:xfrm>
            <a:prstGeom prst="bentConnector3">
              <a:avLst>
                <a:gd name="adj1" fmla="val 50000"/>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Elbow Connector 99"/>
            <p:cNvCxnSpPr>
              <a:stCxn id="22" idx="3"/>
              <a:endCxn id="96" idx="1"/>
            </p:cNvCxnSpPr>
            <p:nvPr/>
          </p:nvCxnSpPr>
          <p:spPr>
            <a:xfrm>
              <a:off x="5967186" y="3272766"/>
              <a:ext cx="202502" cy="453448"/>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7" name="TextBox 126"/>
            <p:cNvSpPr txBox="1"/>
            <p:nvPr/>
          </p:nvSpPr>
          <p:spPr>
            <a:xfrm>
              <a:off x="6177816" y="4236617"/>
              <a:ext cx="1215397" cy="276999"/>
            </a:xfrm>
            <a:prstGeom prst="rect">
              <a:avLst/>
            </a:prstGeom>
            <a:noFill/>
          </p:spPr>
          <p:txBody>
            <a:bodyPr wrap="none" rtlCol="0">
              <a:spAutoFit/>
            </a:bodyPr>
            <a:lstStyle/>
            <a:p>
              <a:r>
                <a:rPr lang="en-US" sz="1200" dirty="0" smtClean="0"/>
                <a:t>Pilot commands</a:t>
              </a:r>
              <a:endParaRPr lang="en-US" sz="1200" dirty="0"/>
            </a:p>
          </p:txBody>
        </p:sp>
        <p:sp>
          <p:nvSpPr>
            <p:cNvPr id="128" name="TextBox 127"/>
            <p:cNvSpPr txBox="1"/>
            <p:nvPr/>
          </p:nvSpPr>
          <p:spPr>
            <a:xfrm>
              <a:off x="6177816" y="4386860"/>
              <a:ext cx="1425390" cy="276999"/>
            </a:xfrm>
            <a:prstGeom prst="rect">
              <a:avLst/>
            </a:prstGeom>
            <a:noFill/>
          </p:spPr>
          <p:txBody>
            <a:bodyPr wrap="none" rtlCol="0">
              <a:spAutoFit/>
            </a:bodyPr>
            <a:lstStyle/>
            <a:p>
              <a:r>
                <a:rPr lang="en-US" sz="1200" dirty="0" smtClean="0"/>
                <a:t>Waypoint following</a:t>
              </a:r>
              <a:endParaRPr lang="en-US" sz="1200" dirty="0"/>
            </a:p>
          </p:txBody>
        </p:sp>
        <p:sp>
          <p:nvSpPr>
            <p:cNvPr id="129" name="TextBox 128"/>
            <p:cNvSpPr txBox="1"/>
            <p:nvPr/>
          </p:nvSpPr>
          <p:spPr>
            <a:xfrm>
              <a:off x="6177816" y="4698336"/>
              <a:ext cx="429926" cy="276999"/>
            </a:xfrm>
            <a:prstGeom prst="rect">
              <a:avLst/>
            </a:prstGeom>
            <a:noFill/>
          </p:spPr>
          <p:txBody>
            <a:bodyPr wrap="none" rtlCol="0">
              <a:spAutoFit/>
            </a:bodyPr>
            <a:lstStyle/>
            <a:p>
              <a:r>
                <a:rPr lang="en-US" sz="1200" dirty="0" smtClean="0"/>
                <a:t>Etc.</a:t>
              </a:r>
              <a:endParaRPr lang="en-US" sz="1200" dirty="0"/>
            </a:p>
          </p:txBody>
        </p:sp>
        <p:cxnSp>
          <p:nvCxnSpPr>
            <p:cNvPr id="130" name="Elbow Connector 129"/>
            <p:cNvCxnSpPr>
              <a:stCxn id="29" idx="3"/>
              <a:endCxn id="127" idx="1"/>
            </p:cNvCxnSpPr>
            <p:nvPr/>
          </p:nvCxnSpPr>
          <p:spPr>
            <a:xfrm flipV="1">
              <a:off x="5967186" y="4375117"/>
              <a:ext cx="210630" cy="6383"/>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Elbow Connector 130"/>
            <p:cNvCxnSpPr>
              <a:stCxn id="29" idx="3"/>
              <a:endCxn id="128" idx="1"/>
            </p:cNvCxnSpPr>
            <p:nvPr/>
          </p:nvCxnSpPr>
          <p:spPr>
            <a:xfrm>
              <a:off x="5967186" y="4381500"/>
              <a:ext cx="210630" cy="143860"/>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Elbow Connector 131"/>
            <p:cNvCxnSpPr>
              <a:stCxn id="29" idx="3"/>
              <a:endCxn id="129" idx="1"/>
            </p:cNvCxnSpPr>
            <p:nvPr/>
          </p:nvCxnSpPr>
          <p:spPr>
            <a:xfrm>
              <a:off x="5967186" y="4381500"/>
              <a:ext cx="210630" cy="455336"/>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33" name="TextBox 132"/>
            <p:cNvSpPr txBox="1"/>
            <p:nvPr/>
          </p:nvSpPr>
          <p:spPr>
            <a:xfrm>
              <a:off x="6177816" y="4537103"/>
              <a:ext cx="1370888" cy="276999"/>
            </a:xfrm>
            <a:prstGeom prst="rect">
              <a:avLst/>
            </a:prstGeom>
            <a:noFill/>
          </p:spPr>
          <p:txBody>
            <a:bodyPr wrap="none" rtlCol="0">
              <a:spAutoFit/>
            </a:bodyPr>
            <a:lstStyle/>
            <a:p>
              <a:r>
                <a:rPr lang="en-US" sz="1200" dirty="0" smtClean="0"/>
                <a:t>Intelligent routing</a:t>
              </a:r>
              <a:endParaRPr lang="en-US" sz="1200" dirty="0"/>
            </a:p>
          </p:txBody>
        </p:sp>
        <p:cxnSp>
          <p:nvCxnSpPr>
            <p:cNvPr id="137" name="Elbow Connector 136"/>
            <p:cNvCxnSpPr>
              <a:stCxn id="29" idx="3"/>
              <a:endCxn id="133" idx="1"/>
            </p:cNvCxnSpPr>
            <p:nvPr/>
          </p:nvCxnSpPr>
          <p:spPr>
            <a:xfrm>
              <a:off x="5967186" y="4381500"/>
              <a:ext cx="210630" cy="294103"/>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6177816" y="5343546"/>
              <a:ext cx="1237839" cy="276999"/>
            </a:xfrm>
            <a:prstGeom prst="rect">
              <a:avLst/>
            </a:prstGeom>
            <a:noFill/>
          </p:spPr>
          <p:txBody>
            <a:bodyPr wrap="none" rtlCol="0">
              <a:spAutoFit/>
            </a:bodyPr>
            <a:lstStyle/>
            <a:p>
              <a:r>
                <a:rPr lang="en-US" sz="1200" dirty="0" smtClean="0"/>
                <a:t>Formation flying</a:t>
              </a:r>
              <a:endParaRPr lang="en-US" sz="1200" dirty="0"/>
            </a:p>
          </p:txBody>
        </p:sp>
        <p:sp>
          <p:nvSpPr>
            <p:cNvPr id="141" name="TextBox 140"/>
            <p:cNvSpPr txBox="1"/>
            <p:nvPr/>
          </p:nvSpPr>
          <p:spPr>
            <a:xfrm>
              <a:off x="6177816" y="5493789"/>
              <a:ext cx="1539204" cy="276999"/>
            </a:xfrm>
            <a:prstGeom prst="rect">
              <a:avLst/>
            </a:prstGeom>
            <a:noFill/>
          </p:spPr>
          <p:txBody>
            <a:bodyPr wrap="none" rtlCol="0">
              <a:spAutoFit/>
            </a:bodyPr>
            <a:lstStyle/>
            <a:p>
              <a:r>
                <a:rPr lang="en-US" sz="1200" dirty="0" smtClean="0"/>
                <a:t>Interactive re-routing</a:t>
              </a:r>
              <a:endParaRPr lang="en-US" sz="1200" dirty="0"/>
            </a:p>
          </p:txBody>
        </p:sp>
        <p:sp>
          <p:nvSpPr>
            <p:cNvPr id="142" name="TextBox 141"/>
            <p:cNvSpPr txBox="1"/>
            <p:nvPr/>
          </p:nvSpPr>
          <p:spPr>
            <a:xfrm>
              <a:off x="6177816" y="5805265"/>
              <a:ext cx="429926" cy="276999"/>
            </a:xfrm>
            <a:prstGeom prst="rect">
              <a:avLst/>
            </a:prstGeom>
            <a:noFill/>
          </p:spPr>
          <p:txBody>
            <a:bodyPr wrap="none" rtlCol="0">
              <a:spAutoFit/>
            </a:bodyPr>
            <a:lstStyle/>
            <a:p>
              <a:r>
                <a:rPr lang="en-US" sz="1200" dirty="0" smtClean="0"/>
                <a:t>Etc.</a:t>
              </a:r>
              <a:endParaRPr lang="en-US" sz="1200" dirty="0"/>
            </a:p>
          </p:txBody>
        </p:sp>
        <p:cxnSp>
          <p:nvCxnSpPr>
            <p:cNvPr id="143" name="Elbow Connector 142"/>
            <p:cNvCxnSpPr>
              <a:stCxn id="30" idx="3"/>
              <a:endCxn id="140" idx="1"/>
            </p:cNvCxnSpPr>
            <p:nvPr/>
          </p:nvCxnSpPr>
          <p:spPr>
            <a:xfrm flipV="1">
              <a:off x="5967186" y="5482046"/>
              <a:ext cx="210630" cy="8189"/>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Elbow Connector 143"/>
            <p:cNvCxnSpPr>
              <a:stCxn id="30" idx="3"/>
              <a:endCxn id="141" idx="1"/>
            </p:cNvCxnSpPr>
            <p:nvPr/>
          </p:nvCxnSpPr>
          <p:spPr>
            <a:xfrm>
              <a:off x="5967186" y="5490235"/>
              <a:ext cx="210630" cy="142054"/>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Elbow Connector 144"/>
            <p:cNvCxnSpPr>
              <a:stCxn id="30" idx="3"/>
              <a:endCxn id="142" idx="1"/>
            </p:cNvCxnSpPr>
            <p:nvPr/>
          </p:nvCxnSpPr>
          <p:spPr>
            <a:xfrm>
              <a:off x="5967186" y="5490235"/>
              <a:ext cx="210630" cy="453530"/>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6177816" y="5644032"/>
              <a:ext cx="1518364" cy="276999"/>
            </a:xfrm>
            <a:prstGeom prst="rect">
              <a:avLst/>
            </a:prstGeom>
            <a:noFill/>
          </p:spPr>
          <p:txBody>
            <a:bodyPr wrap="none" rtlCol="0">
              <a:spAutoFit/>
            </a:bodyPr>
            <a:lstStyle/>
            <a:p>
              <a:r>
                <a:rPr lang="en-US" sz="1200" dirty="0" smtClean="0"/>
                <a:t>Surveillance/tracking</a:t>
              </a:r>
              <a:endParaRPr lang="en-US" sz="1200" dirty="0"/>
            </a:p>
          </p:txBody>
        </p:sp>
        <p:cxnSp>
          <p:nvCxnSpPr>
            <p:cNvPr id="150" name="Elbow Connector 149"/>
            <p:cNvCxnSpPr>
              <a:stCxn id="30" idx="3"/>
              <a:endCxn id="146" idx="1"/>
            </p:cNvCxnSpPr>
            <p:nvPr/>
          </p:nvCxnSpPr>
          <p:spPr>
            <a:xfrm>
              <a:off x="5967186" y="5490235"/>
              <a:ext cx="210630" cy="292297"/>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8" name="Group 177"/>
          <p:cNvGrpSpPr/>
          <p:nvPr/>
        </p:nvGrpSpPr>
        <p:grpSpPr>
          <a:xfrm>
            <a:off x="9722828" y="2845926"/>
            <a:ext cx="2171177" cy="2793278"/>
            <a:chOff x="9523412" y="3143057"/>
            <a:chExt cx="2171177" cy="2793278"/>
          </a:xfrm>
        </p:grpSpPr>
        <p:sp>
          <p:nvSpPr>
            <p:cNvPr id="120" name="TextBox 119"/>
            <p:cNvSpPr txBox="1"/>
            <p:nvPr/>
          </p:nvSpPr>
          <p:spPr>
            <a:xfrm>
              <a:off x="9754443" y="5358850"/>
              <a:ext cx="485774" cy="276999"/>
            </a:xfrm>
            <a:prstGeom prst="rect">
              <a:avLst/>
            </a:prstGeom>
            <a:noFill/>
          </p:spPr>
          <p:txBody>
            <a:bodyPr wrap="none" rtlCol="0">
              <a:spAutoFit/>
            </a:bodyPr>
            <a:lstStyle/>
            <a:p>
              <a:r>
                <a:rPr lang="en-US" sz="1200" dirty="0" smtClean="0"/>
                <a:t>ATM</a:t>
              </a:r>
              <a:endParaRPr lang="en-US" sz="1200" dirty="0"/>
            </a:p>
          </p:txBody>
        </p:sp>
        <p:sp>
          <p:nvSpPr>
            <p:cNvPr id="121" name="TextBox 120"/>
            <p:cNvSpPr txBox="1"/>
            <p:nvPr/>
          </p:nvSpPr>
          <p:spPr>
            <a:xfrm>
              <a:off x="9754443" y="5509093"/>
              <a:ext cx="498855" cy="276999"/>
            </a:xfrm>
            <a:prstGeom prst="rect">
              <a:avLst/>
            </a:prstGeom>
            <a:noFill/>
          </p:spPr>
          <p:txBody>
            <a:bodyPr wrap="none" rtlCol="0">
              <a:spAutoFit/>
            </a:bodyPr>
            <a:lstStyle/>
            <a:p>
              <a:r>
                <a:rPr lang="en-US" sz="1200" dirty="0" smtClean="0"/>
                <a:t>UTM</a:t>
              </a:r>
              <a:endParaRPr lang="en-US" sz="1200" dirty="0"/>
            </a:p>
          </p:txBody>
        </p:sp>
        <p:cxnSp>
          <p:nvCxnSpPr>
            <p:cNvPr id="123" name="Elbow Connector 122"/>
            <p:cNvCxnSpPr>
              <a:stCxn id="39" idx="3"/>
              <a:endCxn id="120" idx="1"/>
            </p:cNvCxnSpPr>
            <p:nvPr/>
          </p:nvCxnSpPr>
          <p:spPr>
            <a:xfrm flipV="1">
              <a:off x="9523412" y="5497350"/>
              <a:ext cx="231031" cy="554"/>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Elbow Connector 123"/>
            <p:cNvCxnSpPr>
              <a:stCxn id="39" idx="3"/>
              <a:endCxn id="121" idx="1"/>
            </p:cNvCxnSpPr>
            <p:nvPr/>
          </p:nvCxnSpPr>
          <p:spPr>
            <a:xfrm>
              <a:off x="9523412" y="5497904"/>
              <a:ext cx="231031" cy="149689"/>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Elbow Connector 124"/>
            <p:cNvCxnSpPr>
              <a:stCxn id="39" idx="3"/>
              <a:endCxn id="126" idx="1"/>
            </p:cNvCxnSpPr>
            <p:nvPr/>
          </p:nvCxnSpPr>
          <p:spPr>
            <a:xfrm>
              <a:off x="9523412" y="5497904"/>
              <a:ext cx="231031" cy="299932"/>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9754443" y="5659336"/>
              <a:ext cx="429926" cy="276999"/>
            </a:xfrm>
            <a:prstGeom prst="rect">
              <a:avLst/>
            </a:prstGeom>
            <a:noFill/>
          </p:spPr>
          <p:txBody>
            <a:bodyPr wrap="none" rtlCol="0">
              <a:spAutoFit/>
            </a:bodyPr>
            <a:lstStyle/>
            <a:p>
              <a:r>
                <a:rPr lang="en-US" sz="1200" dirty="0" smtClean="0"/>
                <a:t>Etc.</a:t>
              </a:r>
              <a:endParaRPr lang="en-US" sz="1200" dirty="0"/>
            </a:p>
          </p:txBody>
        </p:sp>
        <p:sp>
          <p:nvSpPr>
            <p:cNvPr id="153" name="TextBox 152"/>
            <p:cNvSpPr txBox="1"/>
            <p:nvPr/>
          </p:nvSpPr>
          <p:spPr>
            <a:xfrm>
              <a:off x="9746620" y="3143057"/>
              <a:ext cx="1107996" cy="276999"/>
            </a:xfrm>
            <a:prstGeom prst="rect">
              <a:avLst/>
            </a:prstGeom>
            <a:noFill/>
          </p:spPr>
          <p:txBody>
            <a:bodyPr wrap="none" rtlCol="0">
              <a:spAutoFit/>
            </a:bodyPr>
            <a:lstStyle/>
            <a:p>
              <a:r>
                <a:rPr lang="en-US" sz="1200" dirty="0" smtClean="0"/>
                <a:t>Pilot in control</a:t>
              </a:r>
              <a:endParaRPr lang="en-US" sz="1200" dirty="0"/>
            </a:p>
          </p:txBody>
        </p:sp>
        <p:sp>
          <p:nvSpPr>
            <p:cNvPr id="154" name="TextBox 153"/>
            <p:cNvSpPr txBox="1"/>
            <p:nvPr/>
          </p:nvSpPr>
          <p:spPr>
            <a:xfrm>
              <a:off x="9746620" y="3293300"/>
              <a:ext cx="1947969" cy="276999"/>
            </a:xfrm>
            <a:prstGeom prst="rect">
              <a:avLst/>
            </a:prstGeom>
            <a:noFill/>
          </p:spPr>
          <p:txBody>
            <a:bodyPr wrap="none" rtlCol="0">
              <a:spAutoFit/>
            </a:bodyPr>
            <a:lstStyle/>
            <a:p>
              <a:r>
                <a:rPr lang="en-US" sz="1200" dirty="0" smtClean="0"/>
                <a:t>Company operations center</a:t>
              </a:r>
              <a:endParaRPr lang="en-US" sz="1200" dirty="0"/>
            </a:p>
          </p:txBody>
        </p:sp>
        <p:cxnSp>
          <p:nvCxnSpPr>
            <p:cNvPr id="156" name="Elbow Connector 155"/>
            <p:cNvCxnSpPr>
              <a:stCxn id="37" idx="3"/>
              <a:endCxn id="153" idx="1"/>
            </p:cNvCxnSpPr>
            <p:nvPr/>
          </p:nvCxnSpPr>
          <p:spPr>
            <a:xfrm>
              <a:off x="9523412" y="3280435"/>
              <a:ext cx="223208" cy="1122"/>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Elbow Connector 156"/>
            <p:cNvCxnSpPr>
              <a:stCxn id="37" idx="3"/>
              <a:endCxn id="154" idx="1"/>
            </p:cNvCxnSpPr>
            <p:nvPr/>
          </p:nvCxnSpPr>
          <p:spPr>
            <a:xfrm>
              <a:off x="9523412" y="3280435"/>
              <a:ext cx="223208" cy="151365"/>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Elbow Connector 157"/>
            <p:cNvCxnSpPr>
              <a:stCxn id="37" idx="3"/>
              <a:endCxn id="159" idx="1"/>
            </p:cNvCxnSpPr>
            <p:nvPr/>
          </p:nvCxnSpPr>
          <p:spPr>
            <a:xfrm>
              <a:off x="9523412" y="3280435"/>
              <a:ext cx="223208" cy="301608"/>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9746620" y="3443543"/>
              <a:ext cx="429926" cy="276999"/>
            </a:xfrm>
            <a:prstGeom prst="rect">
              <a:avLst/>
            </a:prstGeom>
            <a:noFill/>
          </p:spPr>
          <p:txBody>
            <a:bodyPr wrap="none" rtlCol="0">
              <a:spAutoFit/>
            </a:bodyPr>
            <a:lstStyle/>
            <a:p>
              <a:r>
                <a:rPr lang="en-US" sz="1200" dirty="0" smtClean="0"/>
                <a:t>Etc.</a:t>
              </a:r>
              <a:endParaRPr lang="en-US" sz="1200" dirty="0"/>
            </a:p>
          </p:txBody>
        </p:sp>
        <p:sp>
          <p:nvSpPr>
            <p:cNvPr id="164" name="TextBox 163"/>
            <p:cNvSpPr txBox="1"/>
            <p:nvPr/>
          </p:nvSpPr>
          <p:spPr>
            <a:xfrm>
              <a:off x="9746620" y="4252685"/>
              <a:ext cx="1140056" cy="276999"/>
            </a:xfrm>
            <a:prstGeom prst="rect">
              <a:avLst/>
            </a:prstGeom>
            <a:noFill/>
          </p:spPr>
          <p:txBody>
            <a:bodyPr wrap="none" rtlCol="0">
              <a:spAutoFit/>
            </a:bodyPr>
            <a:lstStyle/>
            <a:p>
              <a:r>
                <a:rPr lang="en-US" sz="1200" dirty="0" smtClean="0"/>
                <a:t>Nearby aircraft</a:t>
              </a:r>
              <a:endParaRPr lang="en-US" sz="1200" dirty="0"/>
            </a:p>
          </p:txBody>
        </p:sp>
        <p:sp>
          <p:nvSpPr>
            <p:cNvPr id="165" name="TextBox 164"/>
            <p:cNvSpPr txBox="1"/>
            <p:nvPr/>
          </p:nvSpPr>
          <p:spPr>
            <a:xfrm>
              <a:off x="9746620" y="4402928"/>
              <a:ext cx="1947969" cy="276999"/>
            </a:xfrm>
            <a:prstGeom prst="rect">
              <a:avLst/>
            </a:prstGeom>
            <a:noFill/>
          </p:spPr>
          <p:txBody>
            <a:bodyPr wrap="none" rtlCol="0">
              <a:spAutoFit/>
            </a:bodyPr>
            <a:lstStyle/>
            <a:p>
              <a:r>
                <a:rPr lang="en-US" sz="1200" dirty="0" smtClean="0"/>
                <a:t>Launch &amp; recovery operator</a:t>
              </a:r>
              <a:endParaRPr lang="en-US" sz="1200" dirty="0"/>
            </a:p>
          </p:txBody>
        </p:sp>
        <p:cxnSp>
          <p:nvCxnSpPr>
            <p:cNvPr id="166" name="Elbow Connector 165"/>
            <p:cNvCxnSpPr>
              <a:stCxn id="38" idx="3"/>
              <a:endCxn id="164" idx="1"/>
            </p:cNvCxnSpPr>
            <p:nvPr/>
          </p:nvCxnSpPr>
          <p:spPr>
            <a:xfrm>
              <a:off x="9523412" y="4389169"/>
              <a:ext cx="223208" cy="2016"/>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Elbow Connector 166"/>
            <p:cNvCxnSpPr>
              <a:stCxn id="38" idx="3"/>
              <a:endCxn id="165" idx="1"/>
            </p:cNvCxnSpPr>
            <p:nvPr/>
          </p:nvCxnSpPr>
          <p:spPr>
            <a:xfrm>
              <a:off x="9523412" y="4389169"/>
              <a:ext cx="223208" cy="152259"/>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9746620" y="4572373"/>
              <a:ext cx="688009" cy="276999"/>
            </a:xfrm>
            <a:prstGeom prst="rect">
              <a:avLst/>
            </a:prstGeom>
            <a:noFill/>
          </p:spPr>
          <p:txBody>
            <a:bodyPr wrap="none" rtlCol="0">
              <a:spAutoFit/>
            </a:bodyPr>
            <a:lstStyle/>
            <a:p>
              <a:r>
                <a:rPr lang="en-US" sz="1200" dirty="0" smtClean="0"/>
                <a:t>Others?</a:t>
              </a:r>
              <a:endParaRPr lang="en-US" sz="1200" dirty="0"/>
            </a:p>
          </p:txBody>
        </p:sp>
        <p:cxnSp>
          <p:nvCxnSpPr>
            <p:cNvPr id="169" name="Elbow Connector 168"/>
            <p:cNvCxnSpPr>
              <a:stCxn id="38" idx="3"/>
              <a:endCxn id="168" idx="1"/>
            </p:cNvCxnSpPr>
            <p:nvPr/>
          </p:nvCxnSpPr>
          <p:spPr>
            <a:xfrm>
              <a:off x="9523412" y="4389169"/>
              <a:ext cx="223208" cy="321704"/>
            </a:xfrm>
            <a:prstGeom prst="bentConnector3">
              <a:avLst>
                <a:gd name="adj1" fmla="val 50000"/>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1" name="Group 190"/>
          <p:cNvGrpSpPr/>
          <p:nvPr/>
        </p:nvGrpSpPr>
        <p:grpSpPr>
          <a:xfrm>
            <a:off x="2436812" y="2837134"/>
            <a:ext cx="1938974" cy="3543534"/>
            <a:chOff x="2360613" y="3134265"/>
            <a:chExt cx="1938974" cy="3543534"/>
          </a:xfrm>
        </p:grpSpPr>
        <p:grpSp>
          <p:nvGrpSpPr>
            <p:cNvPr id="118" name="Group 117"/>
            <p:cNvGrpSpPr/>
            <p:nvPr/>
          </p:nvGrpSpPr>
          <p:grpSpPr>
            <a:xfrm>
              <a:off x="2360613" y="3134265"/>
              <a:ext cx="1938974" cy="3543534"/>
              <a:chOff x="2360613" y="3134265"/>
              <a:chExt cx="1938974" cy="3543534"/>
            </a:xfrm>
          </p:grpSpPr>
          <p:sp>
            <p:nvSpPr>
              <p:cNvPr id="46" name="TextBox 45"/>
              <p:cNvSpPr txBox="1"/>
              <p:nvPr/>
            </p:nvSpPr>
            <p:spPr>
              <a:xfrm>
                <a:off x="2669931" y="3134265"/>
                <a:ext cx="712054" cy="276999"/>
              </a:xfrm>
              <a:prstGeom prst="rect">
                <a:avLst/>
              </a:prstGeom>
              <a:noFill/>
            </p:spPr>
            <p:txBody>
              <a:bodyPr wrap="none" rtlCol="0">
                <a:spAutoFit/>
              </a:bodyPr>
              <a:lstStyle/>
              <a:p>
                <a:r>
                  <a:rPr lang="en-US" sz="1200" dirty="0" smtClean="0"/>
                  <a:t>Stability</a:t>
                </a:r>
                <a:endParaRPr lang="en-US" sz="1200" dirty="0"/>
              </a:p>
            </p:txBody>
          </p:sp>
          <p:sp>
            <p:nvSpPr>
              <p:cNvPr id="47" name="TextBox 46"/>
              <p:cNvSpPr txBox="1"/>
              <p:nvPr/>
            </p:nvSpPr>
            <p:spPr>
              <a:xfrm>
                <a:off x="2667062" y="3584994"/>
                <a:ext cx="468398" cy="276999"/>
              </a:xfrm>
              <a:prstGeom prst="rect">
                <a:avLst/>
              </a:prstGeom>
              <a:noFill/>
            </p:spPr>
            <p:txBody>
              <a:bodyPr wrap="none" rtlCol="0">
                <a:spAutoFit/>
              </a:bodyPr>
              <a:lstStyle/>
              <a:p>
                <a:r>
                  <a:rPr lang="en-US" sz="1200" i="1" dirty="0" smtClean="0"/>
                  <a:t>Stall</a:t>
                </a:r>
                <a:endParaRPr lang="en-US" sz="1200" i="1" dirty="0"/>
              </a:p>
            </p:txBody>
          </p:sp>
          <p:sp>
            <p:nvSpPr>
              <p:cNvPr id="48" name="TextBox 47"/>
              <p:cNvSpPr txBox="1"/>
              <p:nvPr/>
            </p:nvSpPr>
            <p:spPr>
              <a:xfrm>
                <a:off x="2665412" y="3284508"/>
                <a:ext cx="1196161" cy="276999"/>
              </a:xfrm>
              <a:prstGeom prst="rect">
                <a:avLst/>
              </a:prstGeom>
              <a:noFill/>
            </p:spPr>
            <p:txBody>
              <a:bodyPr wrap="none" rtlCol="0">
                <a:spAutoFit/>
              </a:bodyPr>
              <a:lstStyle/>
              <a:p>
                <a:r>
                  <a:rPr lang="en-US" sz="1200" dirty="0" smtClean="0"/>
                  <a:t>Structural limits</a:t>
                </a:r>
                <a:endParaRPr lang="en-US" sz="1200" dirty="0"/>
              </a:p>
            </p:txBody>
          </p:sp>
          <p:sp>
            <p:nvSpPr>
              <p:cNvPr id="49" name="TextBox 48"/>
              <p:cNvSpPr txBox="1"/>
              <p:nvPr/>
            </p:nvSpPr>
            <p:spPr>
              <a:xfrm>
                <a:off x="2672801" y="3434751"/>
                <a:ext cx="1340816" cy="276999"/>
              </a:xfrm>
              <a:prstGeom prst="rect">
                <a:avLst/>
              </a:prstGeom>
              <a:noFill/>
            </p:spPr>
            <p:txBody>
              <a:bodyPr wrap="none" rtlCol="0">
                <a:spAutoFit/>
              </a:bodyPr>
              <a:lstStyle/>
              <a:p>
                <a:r>
                  <a:rPr lang="en-US" sz="1200" dirty="0" smtClean="0"/>
                  <a:t>Flightpath control</a:t>
                </a:r>
                <a:endParaRPr lang="en-US" sz="1200" dirty="0"/>
              </a:p>
            </p:txBody>
          </p:sp>
          <p:sp>
            <p:nvSpPr>
              <p:cNvPr id="50" name="TextBox 49"/>
              <p:cNvSpPr txBox="1"/>
              <p:nvPr/>
            </p:nvSpPr>
            <p:spPr>
              <a:xfrm>
                <a:off x="2672800" y="3735237"/>
                <a:ext cx="429926" cy="276999"/>
              </a:xfrm>
              <a:prstGeom prst="rect">
                <a:avLst/>
              </a:prstGeom>
              <a:noFill/>
            </p:spPr>
            <p:txBody>
              <a:bodyPr wrap="none" rtlCol="0">
                <a:spAutoFit/>
              </a:bodyPr>
              <a:lstStyle/>
              <a:p>
                <a:r>
                  <a:rPr lang="en-US" sz="1200" dirty="0" smtClean="0"/>
                  <a:t>Etc.</a:t>
                </a:r>
                <a:endParaRPr lang="en-US" sz="1200" dirty="0"/>
              </a:p>
            </p:txBody>
          </p:sp>
          <p:cxnSp>
            <p:nvCxnSpPr>
              <p:cNvPr id="53" name="Elbow Connector 52"/>
              <p:cNvCxnSpPr>
                <a:stCxn id="20" idx="3"/>
                <a:endCxn id="46" idx="1"/>
              </p:cNvCxnSpPr>
              <p:nvPr/>
            </p:nvCxnSpPr>
            <p:spPr>
              <a:xfrm flipV="1">
                <a:off x="2360613" y="3272765"/>
                <a:ext cx="309318" cy="1"/>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Elbow Connector 54"/>
              <p:cNvCxnSpPr>
                <a:stCxn id="20" idx="3"/>
                <a:endCxn id="47" idx="1"/>
              </p:cNvCxnSpPr>
              <p:nvPr/>
            </p:nvCxnSpPr>
            <p:spPr>
              <a:xfrm>
                <a:off x="2360613" y="3272766"/>
                <a:ext cx="306449" cy="450728"/>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20" idx="3"/>
                <a:endCxn id="48" idx="1"/>
              </p:cNvCxnSpPr>
              <p:nvPr/>
            </p:nvCxnSpPr>
            <p:spPr>
              <a:xfrm>
                <a:off x="2360613" y="3272766"/>
                <a:ext cx="304799" cy="150242"/>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Elbow Connector 58"/>
              <p:cNvCxnSpPr>
                <a:stCxn id="20" idx="3"/>
                <a:endCxn id="49" idx="1"/>
              </p:cNvCxnSpPr>
              <p:nvPr/>
            </p:nvCxnSpPr>
            <p:spPr>
              <a:xfrm>
                <a:off x="2360613" y="3272766"/>
                <a:ext cx="312188" cy="300485"/>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Elbow Connector 60"/>
              <p:cNvCxnSpPr>
                <a:stCxn id="20" idx="3"/>
                <a:endCxn id="50" idx="1"/>
              </p:cNvCxnSpPr>
              <p:nvPr/>
            </p:nvCxnSpPr>
            <p:spPr>
              <a:xfrm>
                <a:off x="2360613" y="3272766"/>
                <a:ext cx="312187" cy="600971"/>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2679278" y="4244102"/>
                <a:ext cx="799386" cy="276999"/>
              </a:xfrm>
              <a:prstGeom prst="rect">
                <a:avLst/>
              </a:prstGeom>
              <a:noFill/>
            </p:spPr>
            <p:txBody>
              <a:bodyPr wrap="none" rtlCol="0">
                <a:spAutoFit/>
              </a:bodyPr>
              <a:lstStyle/>
              <a:p>
                <a:r>
                  <a:rPr lang="en-US" sz="1200" dirty="0" smtClean="0"/>
                  <a:t>Well clear</a:t>
                </a:r>
                <a:endParaRPr lang="en-US" sz="1200" dirty="0"/>
              </a:p>
            </p:txBody>
          </p:sp>
          <p:sp>
            <p:nvSpPr>
              <p:cNvPr id="63" name="TextBox 62"/>
              <p:cNvSpPr txBox="1"/>
              <p:nvPr/>
            </p:nvSpPr>
            <p:spPr>
              <a:xfrm>
                <a:off x="2679278" y="4394345"/>
                <a:ext cx="1554465" cy="276999"/>
              </a:xfrm>
              <a:prstGeom prst="rect">
                <a:avLst/>
              </a:prstGeom>
              <a:noFill/>
            </p:spPr>
            <p:txBody>
              <a:bodyPr wrap="none" rtlCol="0">
                <a:spAutoFit/>
              </a:bodyPr>
              <a:lstStyle/>
              <a:p>
                <a:r>
                  <a:rPr lang="en-US" sz="1200" dirty="0" smtClean="0"/>
                  <a:t>Minimum flight levels</a:t>
                </a:r>
                <a:endParaRPr lang="en-US" sz="1200" dirty="0"/>
              </a:p>
            </p:txBody>
          </p:sp>
          <p:sp>
            <p:nvSpPr>
              <p:cNvPr id="64" name="TextBox 63"/>
              <p:cNvSpPr txBox="1"/>
              <p:nvPr/>
            </p:nvSpPr>
            <p:spPr>
              <a:xfrm>
                <a:off x="2679278" y="4706816"/>
                <a:ext cx="429926" cy="276999"/>
              </a:xfrm>
              <a:prstGeom prst="rect">
                <a:avLst/>
              </a:prstGeom>
              <a:noFill/>
            </p:spPr>
            <p:txBody>
              <a:bodyPr wrap="none" rtlCol="0">
                <a:spAutoFit/>
              </a:bodyPr>
              <a:lstStyle/>
              <a:p>
                <a:r>
                  <a:rPr lang="en-US" sz="1200" dirty="0" smtClean="0"/>
                  <a:t>Etc.</a:t>
                </a:r>
                <a:endParaRPr lang="en-US" sz="1200" dirty="0"/>
              </a:p>
            </p:txBody>
          </p:sp>
          <p:cxnSp>
            <p:nvCxnSpPr>
              <p:cNvPr id="67" name="Elbow Connector 66"/>
              <p:cNvCxnSpPr>
                <a:stCxn id="18" idx="3"/>
                <a:endCxn id="62" idx="1"/>
              </p:cNvCxnSpPr>
              <p:nvPr/>
            </p:nvCxnSpPr>
            <p:spPr>
              <a:xfrm>
                <a:off x="2360613" y="4381501"/>
                <a:ext cx="318665" cy="1101"/>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Elbow Connector 67"/>
              <p:cNvCxnSpPr>
                <a:stCxn id="18" idx="3"/>
                <a:endCxn id="63" idx="1"/>
              </p:cNvCxnSpPr>
              <p:nvPr/>
            </p:nvCxnSpPr>
            <p:spPr>
              <a:xfrm>
                <a:off x="2360613" y="4381501"/>
                <a:ext cx="318665" cy="151344"/>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Elbow Connector 68"/>
              <p:cNvCxnSpPr>
                <a:stCxn id="18" idx="3"/>
                <a:endCxn id="64" idx="1"/>
              </p:cNvCxnSpPr>
              <p:nvPr/>
            </p:nvCxnSpPr>
            <p:spPr>
              <a:xfrm>
                <a:off x="2360613" y="4381501"/>
                <a:ext cx="318665" cy="463815"/>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046412" y="5368272"/>
                <a:ext cx="792781" cy="276999"/>
              </a:xfrm>
              <a:prstGeom prst="rect">
                <a:avLst/>
              </a:prstGeom>
              <a:noFill/>
            </p:spPr>
            <p:txBody>
              <a:bodyPr wrap="none" rtlCol="0">
                <a:spAutoFit/>
              </a:bodyPr>
              <a:lstStyle/>
              <a:p>
                <a:r>
                  <a:rPr lang="en-US" sz="1200" dirty="0" smtClean="0"/>
                  <a:t>Air Traffic</a:t>
                </a:r>
                <a:endParaRPr lang="en-US" sz="1200" dirty="0"/>
              </a:p>
            </p:txBody>
          </p:sp>
          <p:sp>
            <p:nvSpPr>
              <p:cNvPr id="73" name="TextBox 72"/>
              <p:cNvSpPr txBox="1"/>
              <p:nvPr/>
            </p:nvSpPr>
            <p:spPr>
              <a:xfrm>
                <a:off x="3046412" y="5518515"/>
                <a:ext cx="663964" cy="276999"/>
              </a:xfrm>
              <a:prstGeom prst="rect">
                <a:avLst/>
              </a:prstGeom>
              <a:noFill/>
            </p:spPr>
            <p:txBody>
              <a:bodyPr wrap="none" rtlCol="0">
                <a:spAutoFit/>
              </a:bodyPr>
              <a:lstStyle/>
              <a:p>
                <a:r>
                  <a:rPr lang="en-US" sz="1200" dirty="0" smtClean="0"/>
                  <a:t>Ground</a:t>
                </a:r>
                <a:endParaRPr lang="en-US" sz="1200" dirty="0"/>
              </a:p>
            </p:txBody>
          </p:sp>
          <p:sp>
            <p:nvSpPr>
              <p:cNvPr id="74" name="TextBox 73"/>
              <p:cNvSpPr txBox="1"/>
              <p:nvPr/>
            </p:nvSpPr>
            <p:spPr>
              <a:xfrm>
                <a:off x="3046412" y="5668758"/>
                <a:ext cx="811441" cy="276999"/>
              </a:xfrm>
              <a:prstGeom prst="rect">
                <a:avLst/>
              </a:prstGeom>
              <a:noFill/>
            </p:spPr>
            <p:txBody>
              <a:bodyPr wrap="none" rtlCol="0">
                <a:spAutoFit/>
              </a:bodyPr>
              <a:lstStyle/>
              <a:p>
                <a:r>
                  <a:rPr lang="en-US" sz="1200" dirty="0" smtClean="0"/>
                  <a:t>Obstacles</a:t>
                </a:r>
                <a:endParaRPr lang="en-US" sz="1200" dirty="0"/>
              </a:p>
            </p:txBody>
          </p:sp>
          <p:sp>
            <p:nvSpPr>
              <p:cNvPr id="75" name="TextBox 74"/>
              <p:cNvSpPr txBox="1"/>
              <p:nvPr/>
            </p:nvSpPr>
            <p:spPr>
              <a:xfrm>
                <a:off x="3046412" y="5819001"/>
                <a:ext cx="506870" cy="276999"/>
              </a:xfrm>
              <a:prstGeom prst="rect">
                <a:avLst/>
              </a:prstGeom>
              <a:noFill/>
            </p:spPr>
            <p:txBody>
              <a:bodyPr wrap="none" rtlCol="0">
                <a:spAutoFit/>
              </a:bodyPr>
              <a:lstStyle/>
              <a:p>
                <a:r>
                  <a:rPr lang="en-US" sz="1200" dirty="0"/>
                  <a:t>B</a:t>
                </a:r>
                <a:r>
                  <a:rPr lang="en-US" sz="1200" dirty="0" smtClean="0"/>
                  <a:t>irds</a:t>
                </a:r>
                <a:endParaRPr lang="en-US" sz="1200" dirty="0"/>
              </a:p>
            </p:txBody>
          </p:sp>
          <p:cxnSp>
            <p:nvCxnSpPr>
              <p:cNvPr id="77" name="Elbow Connector 76"/>
              <p:cNvCxnSpPr>
                <a:endCxn id="72" idx="1"/>
              </p:cNvCxnSpPr>
              <p:nvPr/>
            </p:nvCxnSpPr>
            <p:spPr>
              <a:xfrm rot="16200000" flipH="1">
                <a:off x="2912997" y="5373356"/>
                <a:ext cx="48173" cy="218658"/>
              </a:xfrm>
              <a:prstGeom prst="bentConnector2">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Elbow Connector 77"/>
              <p:cNvCxnSpPr>
                <a:endCxn id="73" idx="1"/>
              </p:cNvCxnSpPr>
              <p:nvPr/>
            </p:nvCxnSpPr>
            <p:spPr>
              <a:xfrm rot="16200000" flipH="1">
                <a:off x="2837875" y="5448478"/>
                <a:ext cx="198416" cy="218658"/>
              </a:xfrm>
              <a:prstGeom prst="bentConnector2">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Elbow Connector 78"/>
              <p:cNvCxnSpPr>
                <a:endCxn id="74" idx="1"/>
              </p:cNvCxnSpPr>
              <p:nvPr/>
            </p:nvCxnSpPr>
            <p:spPr>
              <a:xfrm rot="16200000" flipH="1">
                <a:off x="2762754" y="5523599"/>
                <a:ext cx="348659" cy="218658"/>
              </a:xfrm>
              <a:prstGeom prst="bentConnector2">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Elbow Connector 79"/>
              <p:cNvCxnSpPr>
                <a:endCxn id="75" idx="1"/>
              </p:cNvCxnSpPr>
              <p:nvPr/>
            </p:nvCxnSpPr>
            <p:spPr>
              <a:xfrm rot="16200000" flipH="1">
                <a:off x="2687632" y="5598721"/>
                <a:ext cx="498902" cy="218658"/>
              </a:xfrm>
              <a:prstGeom prst="bentConnector2">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2570401" y="5181600"/>
                <a:ext cx="667106" cy="276999"/>
              </a:xfrm>
              <a:prstGeom prst="rect">
                <a:avLst/>
              </a:prstGeom>
              <a:noFill/>
            </p:spPr>
            <p:txBody>
              <a:bodyPr wrap="none" rtlCol="0">
                <a:spAutoFit/>
              </a:bodyPr>
              <a:lstStyle/>
              <a:p>
                <a:r>
                  <a:rPr lang="en-US" sz="1200" i="1" dirty="0" smtClean="0"/>
                  <a:t>Tactical</a:t>
                </a:r>
                <a:endParaRPr lang="en-US" sz="1200" i="1" dirty="0"/>
              </a:p>
            </p:txBody>
          </p:sp>
          <p:sp>
            <p:nvSpPr>
              <p:cNvPr id="83" name="TextBox 82"/>
              <p:cNvSpPr txBox="1"/>
              <p:nvPr/>
            </p:nvSpPr>
            <p:spPr>
              <a:xfrm>
                <a:off x="2572146" y="6019800"/>
                <a:ext cx="763351" cy="276999"/>
              </a:xfrm>
              <a:prstGeom prst="rect">
                <a:avLst/>
              </a:prstGeom>
              <a:noFill/>
            </p:spPr>
            <p:txBody>
              <a:bodyPr wrap="none" rtlCol="0">
                <a:spAutoFit/>
              </a:bodyPr>
              <a:lstStyle/>
              <a:p>
                <a:r>
                  <a:rPr lang="en-US" sz="1200" i="1" dirty="0" smtClean="0"/>
                  <a:t>Strategic</a:t>
                </a:r>
                <a:endParaRPr lang="en-US" sz="1200" i="1" dirty="0"/>
              </a:p>
            </p:txBody>
          </p:sp>
          <p:cxnSp>
            <p:nvCxnSpPr>
              <p:cNvPr id="85" name="Elbow Connector 84"/>
              <p:cNvCxnSpPr>
                <a:stCxn id="19" idx="3"/>
                <a:endCxn id="82" idx="1"/>
              </p:cNvCxnSpPr>
              <p:nvPr/>
            </p:nvCxnSpPr>
            <p:spPr>
              <a:xfrm flipV="1">
                <a:off x="2360613" y="5320100"/>
                <a:ext cx="209788" cy="170135"/>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19" idx="3"/>
                <a:endCxn id="83" idx="1"/>
              </p:cNvCxnSpPr>
              <p:nvPr/>
            </p:nvCxnSpPr>
            <p:spPr>
              <a:xfrm>
                <a:off x="2360613" y="5490235"/>
                <a:ext cx="211533" cy="668065"/>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3052130" y="6233561"/>
                <a:ext cx="1247457" cy="276999"/>
              </a:xfrm>
              <a:prstGeom prst="rect">
                <a:avLst/>
              </a:prstGeom>
              <a:noFill/>
            </p:spPr>
            <p:txBody>
              <a:bodyPr wrap="none" rtlCol="0">
                <a:spAutoFit/>
              </a:bodyPr>
              <a:lstStyle/>
              <a:p>
                <a:r>
                  <a:rPr lang="en-US" sz="1200" dirty="0" smtClean="0"/>
                  <a:t>Onboard failures</a:t>
                </a:r>
                <a:endParaRPr lang="en-US" sz="1200" dirty="0"/>
              </a:p>
            </p:txBody>
          </p:sp>
          <p:sp>
            <p:nvSpPr>
              <p:cNvPr id="97" name="TextBox 96"/>
              <p:cNvSpPr txBox="1"/>
              <p:nvPr/>
            </p:nvSpPr>
            <p:spPr>
              <a:xfrm>
                <a:off x="3052130" y="6400800"/>
                <a:ext cx="730456" cy="276999"/>
              </a:xfrm>
              <a:prstGeom prst="rect">
                <a:avLst/>
              </a:prstGeom>
              <a:noFill/>
            </p:spPr>
            <p:txBody>
              <a:bodyPr wrap="none" rtlCol="0">
                <a:spAutoFit/>
              </a:bodyPr>
              <a:lstStyle/>
              <a:p>
                <a:r>
                  <a:rPr lang="en-US" sz="1200" dirty="0"/>
                  <a:t>W</a:t>
                </a:r>
                <a:r>
                  <a:rPr lang="en-US" sz="1200" dirty="0" smtClean="0"/>
                  <a:t>eather</a:t>
                </a:r>
                <a:endParaRPr lang="en-US" sz="1200" dirty="0"/>
              </a:p>
            </p:txBody>
          </p:sp>
          <p:cxnSp>
            <p:nvCxnSpPr>
              <p:cNvPr id="98" name="Elbow Connector 97"/>
              <p:cNvCxnSpPr>
                <a:endCxn id="94" idx="1"/>
              </p:cNvCxnSpPr>
              <p:nvPr/>
            </p:nvCxnSpPr>
            <p:spPr>
              <a:xfrm rot="16200000" flipH="1">
                <a:off x="2906132" y="6226063"/>
                <a:ext cx="75262" cy="21673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Elbow Connector 100"/>
              <p:cNvCxnSpPr>
                <a:endCxn id="97" idx="1"/>
              </p:cNvCxnSpPr>
              <p:nvPr/>
            </p:nvCxnSpPr>
            <p:spPr>
              <a:xfrm rot="16200000" flipH="1">
                <a:off x="2822513" y="6309682"/>
                <a:ext cx="242501" cy="216733"/>
              </a:xfrm>
              <a:prstGeom prst="bentConnector2">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sp>
          <p:nvSpPr>
            <p:cNvPr id="184" name="TextBox 183"/>
            <p:cNvSpPr txBox="1"/>
            <p:nvPr/>
          </p:nvSpPr>
          <p:spPr>
            <a:xfrm>
              <a:off x="2679278" y="4544588"/>
              <a:ext cx="1471878" cy="276999"/>
            </a:xfrm>
            <a:prstGeom prst="rect">
              <a:avLst/>
            </a:prstGeom>
            <a:noFill/>
          </p:spPr>
          <p:txBody>
            <a:bodyPr wrap="none" rtlCol="0">
              <a:spAutoFit/>
            </a:bodyPr>
            <a:lstStyle/>
            <a:p>
              <a:r>
                <a:rPr lang="en-US" sz="1200" dirty="0"/>
                <a:t>A</a:t>
              </a:r>
              <a:r>
                <a:rPr lang="en-US" sz="1200" dirty="0" smtClean="0"/>
                <a:t>irspace boundaries</a:t>
              </a:r>
              <a:endParaRPr lang="en-US" sz="1200" dirty="0"/>
            </a:p>
          </p:txBody>
        </p:sp>
        <p:cxnSp>
          <p:nvCxnSpPr>
            <p:cNvPr id="188" name="Elbow Connector 187"/>
            <p:cNvCxnSpPr>
              <a:stCxn id="18" idx="3"/>
              <a:endCxn id="184" idx="1"/>
            </p:cNvCxnSpPr>
            <p:nvPr/>
          </p:nvCxnSpPr>
          <p:spPr>
            <a:xfrm>
              <a:off x="2360613" y="4381501"/>
              <a:ext cx="318665" cy="301587"/>
            </a:xfrm>
            <a:prstGeom prst="bentConnector3">
              <a:avLst>
                <a:gd name="adj1" fmla="val 50000"/>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3" name="Group 212"/>
          <p:cNvGrpSpPr/>
          <p:nvPr/>
        </p:nvGrpSpPr>
        <p:grpSpPr>
          <a:xfrm>
            <a:off x="2942484" y="2136570"/>
            <a:ext cx="1633375" cy="4310459"/>
            <a:chOff x="2790084" y="2433701"/>
            <a:chExt cx="1633375" cy="4310459"/>
          </a:xfrm>
        </p:grpSpPr>
        <p:sp>
          <p:nvSpPr>
            <p:cNvPr id="199" name="Curved Left Arrow 198"/>
            <p:cNvSpPr/>
            <p:nvPr/>
          </p:nvSpPr>
          <p:spPr>
            <a:xfrm rot="12578589">
              <a:off x="2857894" y="2433701"/>
              <a:ext cx="1025393" cy="4053750"/>
            </a:xfrm>
            <a:prstGeom prst="curvedLeftArrow">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chemeClr val="tx1"/>
                </a:solidFill>
              </a:endParaRPr>
            </a:p>
          </p:txBody>
        </p:sp>
        <p:sp>
          <p:nvSpPr>
            <p:cNvPr id="198" name="Oval 197"/>
            <p:cNvSpPr/>
            <p:nvPr/>
          </p:nvSpPr>
          <p:spPr>
            <a:xfrm>
              <a:off x="2790084" y="6143914"/>
              <a:ext cx="1633375" cy="600246"/>
            </a:xfrm>
            <a:prstGeom prst="ellipse">
              <a:avLst/>
            </a:prstGeom>
            <a:noFill/>
            <a:ln w="762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200" name="TextBox 199"/>
          <p:cNvSpPr txBox="1"/>
          <p:nvPr/>
        </p:nvSpPr>
        <p:spPr>
          <a:xfrm>
            <a:off x="4560263" y="5699906"/>
            <a:ext cx="1552420" cy="830781"/>
          </a:xfrm>
          <a:prstGeom prst="rect">
            <a:avLst/>
          </a:prstGeom>
          <a:noFill/>
        </p:spPr>
        <p:txBody>
          <a:bodyPr wrap="square" rtlCol="0">
            <a:spAutoFit/>
          </a:bodyPr>
          <a:lstStyle/>
          <a:p>
            <a:r>
              <a:rPr lang="en-US" sz="1200" b="1" dirty="0">
                <a:effectLst>
                  <a:outerShdw blurRad="38100" dist="38100" dir="2700000" algn="tl">
                    <a:srgbClr val="000000">
                      <a:alpha val="43137"/>
                    </a:srgbClr>
                  </a:outerShdw>
                </a:effectLst>
              </a:rPr>
              <a:t>Action in one category can initiate </a:t>
            </a:r>
            <a:r>
              <a:rPr lang="en-US" sz="1200" b="1" dirty="0" smtClean="0">
                <a:effectLst>
                  <a:outerShdw blurRad="38100" dist="38100" dir="2700000" algn="tl">
                    <a:srgbClr val="000000">
                      <a:alpha val="43137"/>
                    </a:srgbClr>
                  </a:outerShdw>
                </a:effectLst>
              </a:rPr>
              <a:t>other </a:t>
            </a:r>
            <a:r>
              <a:rPr lang="en-US" sz="1200" b="1" dirty="0">
                <a:effectLst>
                  <a:outerShdw blurRad="38100" dist="38100" dir="2700000" algn="tl">
                    <a:srgbClr val="000000">
                      <a:alpha val="43137"/>
                    </a:srgbClr>
                  </a:outerShdw>
                </a:effectLst>
              </a:rPr>
              <a:t>functional processes</a:t>
            </a:r>
          </a:p>
        </p:txBody>
      </p:sp>
      <p:grpSp>
        <p:nvGrpSpPr>
          <p:cNvPr id="202" name="Group 201"/>
          <p:cNvGrpSpPr/>
          <p:nvPr/>
        </p:nvGrpSpPr>
        <p:grpSpPr>
          <a:xfrm>
            <a:off x="2579807" y="3684148"/>
            <a:ext cx="1881627" cy="2696520"/>
            <a:chOff x="2427407" y="3981279"/>
            <a:chExt cx="1881627" cy="2696520"/>
          </a:xfrm>
        </p:grpSpPr>
        <p:sp>
          <p:nvSpPr>
            <p:cNvPr id="192" name="Rectangle 191"/>
            <p:cNvSpPr/>
            <p:nvPr/>
          </p:nvSpPr>
          <p:spPr>
            <a:xfrm>
              <a:off x="2427407" y="3983366"/>
              <a:ext cx="1872180" cy="2694433"/>
            </a:xfrm>
            <a:prstGeom prst="rect">
              <a:avLst/>
            </a:prstGeom>
            <a:noFill/>
            <a:ln w="57150">
              <a:solidFill>
                <a:srgbClr val="FDA4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TextBox 195"/>
            <p:cNvSpPr txBox="1"/>
            <p:nvPr/>
          </p:nvSpPr>
          <p:spPr>
            <a:xfrm>
              <a:off x="3451107" y="3981279"/>
              <a:ext cx="857927" cy="477054"/>
            </a:xfrm>
            <a:prstGeom prst="rect">
              <a:avLst/>
            </a:prstGeom>
            <a:noFill/>
          </p:spPr>
          <p:txBody>
            <a:bodyPr wrap="none" rtlCol="0">
              <a:spAutoFit/>
            </a:bodyPr>
            <a:lstStyle/>
            <a:p>
              <a:pPr algn="r"/>
              <a:r>
                <a:rPr lang="en-US" sz="1400" b="1" dirty="0" smtClean="0">
                  <a:solidFill>
                    <a:srgbClr val="D5520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EVAA</a:t>
              </a:r>
            </a:p>
            <a:p>
              <a:pPr algn="r"/>
              <a:r>
                <a:rPr lang="en-US" sz="1100" dirty="0" smtClean="0">
                  <a:solidFill>
                    <a:srgbClr val="D5520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 Safety</a:t>
              </a:r>
              <a:endParaRPr lang="en-US" sz="1400" dirty="0">
                <a:solidFill>
                  <a:srgbClr val="D5520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214" name="Group 213"/>
          <p:cNvGrpSpPr/>
          <p:nvPr/>
        </p:nvGrpSpPr>
        <p:grpSpPr>
          <a:xfrm>
            <a:off x="5634656" y="1716947"/>
            <a:ext cx="4201977" cy="3848554"/>
            <a:chOff x="5482256" y="2014078"/>
            <a:chExt cx="4201977" cy="3848554"/>
          </a:xfrm>
        </p:grpSpPr>
        <p:sp>
          <p:nvSpPr>
            <p:cNvPr id="209" name="Curved Left Arrow 208"/>
            <p:cNvSpPr/>
            <p:nvPr/>
          </p:nvSpPr>
          <p:spPr>
            <a:xfrm rot="16731866">
              <a:off x="7823569" y="1178807"/>
              <a:ext cx="1025393" cy="2695935"/>
            </a:xfrm>
            <a:prstGeom prst="curvedLeftArrow">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chemeClr val="tx1"/>
                </a:solidFill>
              </a:endParaRPr>
            </a:p>
          </p:txBody>
        </p:sp>
        <p:sp>
          <p:nvSpPr>
            <p:cNvPr id="211" name="Curved Left Arrow 210"/>
            <p:cNvSpPr/>
            <p:nvPr/>
          </p:nvSpPr>
          <p:spPr>
            <a:xfrm rot="18505121" flipH="1">
              <a:off x="6433944" y="3579556"/>
              <a:ext cx="1331388" cy="3234763"/>
            </a:xfrm>
            <a:prstGeom prst="curvedLeftArrow">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chemeClr val="tx1"/>
                </a:solidFill>
              </a:endParaRPr>
            </a:p>
          </p:txBody>
        </p:sp>
        <p:sp>
          <p:nvSpPr>
            <p:cNvPr id="210" name="Oval 209"/>
            <p:cNvSpPr/>
            <p:nvPr/>
          </p:nvSpPr>
          <p:spPr>
            <a:xfrm>
              <a:off x="6151866" y="2846482"/>
              <a:ext cx="1509752" cy="1091304"/>
            </a:xfrm>
            <a:prstGeom prst="ellipse">
              <a:avLst/>
            </a:prstGeom>
            <a:noFill/>
            <a:ln w="76200">
              <a:solidFill>
                <a:srgbClr val="00B0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2" name="Title 1"/>
          <p:cNvSpPr>
            <a:spLocks noGrp="1"/>
          </p:cNvSpPr>
          <p:nvPr>
            <p:ph type="title"/>
          </p:nvPr>
        </p:nvSpPr>
        <p:spPr>
          <a:xfrm>
            <a:off x="242797" y="916608"/>
            <a:ext cx="4941276" cy="703996"/>
          </a:xfrm>
        </p:spPr>
        <p:txBody>
          <a:bodyPr>
            <a:noAutofit/>
          </a:bodyPr>
          <a:lstStyle/>
          <a:p>
            <a:pPr algn="l" defTabSz="914400">
              <a:lnSpc>
                <a:spcPct val="70000"/>
              </a:lnSpc>
            </a:pPr>
            <a:r>
              <a:rPr lang="en-US" sz="4100" i="1" spc="100" dirty="0">
                <a:solidFill>
                  <a:schemeClr val="tx1"/>
                </a:solidFill>
                <a:latin typeface="Arial" panose="020B0604020202020204" pitchFamily="34" charset="0"/>
                <a:cs typeface="Arial" panose="020B0604020202020204" pitchFamily="34" charset="0"/>
              </a:rPr>
              <a:t>Functional Deconstruction of </a:t>
            </a:r>
            <a:r>
              <a:rPr lang="en-US" sz="4100" i="1" spc="100" dirty="0" smtClean="0">
                <a:solidFill>
                  <a:schemeClr val="tx1"/>
                </a:solidFill>
                <a:latin typeface="Arial" panose="020B0604020202020204" pitchFamily="34" charset="0"/>
                <a:cs typeface="Arial" panose="020B0604020202020204" pitchFamily="34" charset="0"/>
              </a:rPr>
              <a:t>Piloting</a:t>
            </a:r>
            <a:endParaRPr lang="en-US" sz="4100" i="1" spc="1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972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82"/>
                                        </p:tgtEl>
                                        <p:attrNameLst>
                                          <p:attrName>style.visibility</p:attrName>
                                        </p:attrNameLst>
                                      </p:cBhvr>
                                      <p:to>
                                        <p:strVal val="visible"/>
                                      </p:to>
                                    </p:set>
                                    <p:animEffect transition="in" filter="wipe(up)">
                                      <p:cBhvr>
                                        <p:cTn id="11" dur="500"/>
                                        <p:tgtEl>
                                          <p:spTgt spid="18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83"/>
                                        </p:tgtEl>
                                        <p:attrNameLst>
                                          <p:attrName>style.visibility</p:attrName>
                                        </p:attrNameLst>
                                      </p:cBhvr>
                                      <p:to>
                                        <p:strVal val="visible"/>
                                      </p:to>
                                    </p:set>
                                    <p:animEffect transition="in" filter="wipe(up)">
                                      <p:cBhvr>
                                        <p:cTn id="16" dur="500"/>
                                        <p:tgtEl>
                                          <p:spTgt spid="183"/>
                                        </p:tgtEl>
                                      </p:cBhvr>
                                    </p:animEffect>
                                  </p:childTnLst>
                                </p:cTn>
                              </p:par>
                              <p:par>
                                <p:cTn id="17" presetID="22" presetClass="entr" presetSubtype="1" fill="hold" nodeType="withEffect">
                                  <p:stCondLst>
                                    <p:cond delay="0"/>
                                  </p:stCondLst>
                                  <p:childTnLst>
                                    <p:set>
                                      <p:cBhvr>
                                        <p:cTn id="18" dur="1" fill="hold">
                                          <p:stCondLst>
                                            <p:cond delay="0"/>
                                          </p:stCondLst>
                                        </p:cTn>
                                        <p:tgtEl>
                                          <p:spTgt spid="181"/>
                                        </p:tgtEl>
                                        <p:attrNameLst>
                                          <p:attrName>style.visibility</p:attrName>
                                        </p:attrNameLst>
                                      </p:cBhvr>
                                      <p:to>
                                        <p:strVal val="visible"/>
                                      </p:to>
                                    </p:set>
                                    <p:animEffect transition="in" filter="wipe(up)">
                                      <p:cBhvr>
                                        <p:cTn id="19" dur="500"/>
                                        <p:tgtEl>
                                          <p:spTgt spid="181"/>
                                        </p:tgtEl>
                                      </p:cBhvr>
                                    </p:animEffect>
                                  </p:childTnLst>
                                </p:cTn>
                              </p:par>
                              <p:par>
                                <p:cTn id="20" presetID="22" presetClass="entr" presetSubtype="1" fill="hold" nodeType="withEffect">
                                  <p:stCondLst>
                                    <p:cond delay="0"/>
                                  </p:stCondLst>
                                  <p:childTnLst>
                                    <p:set>
                                      <p:cBhvr>
                                        <p:cTn id="21" dur="1" fill="hold">
                                          <p:stCondLst>
                                            <p:cond delay="0"/>
                                          </p:stCondLst>
                                        </p:cTn>
                                        <p:tgtEl>
                                          <p:spTgt spid="179"/>
                                        </p:tgtEl>
                                        <p:attrNameLst>
                                          <p:attrName>style.visibility</p:attrName>
                                        </p:attrNameLst>
                                      </p:cBhvr>
                                      <p:to>
                                        <p:strVal val="visible"/>
                                      </p:to>
                                    </p:set>
                                    <p:animEffect transition="in" filter="wipe(up)">
                                      <p:cBhvr>
                                        <p:cTn id="22" dur="500"/>
                                        <p:tgtEl>
                                          <p:spTgt spid="17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80"/>
                                        </p:tgtEl>
                                        <p:attrNameLst>
                                          <p:attrName>style.visibility</p:attrName>
                                        </p:attrNameLst>
                                      </p:cBhvr>
                                      <p:to>
                                        <p:strVal val="visible"/>
                                      </p:to>
                                    </p:set>
                                    <p:animEffect transition="in" filter="wipe(up)">
                                      <p:cBhvr>
                                        <p:cTn id="27" dur="500"/>
                                        <p:tgtEl>
                                          <p:spTgt spid="180"/>
                                        </p:tgtEl>
                                      </p:cBhvr>
                                    </p:animEffect>
                                  </p:childTnLst>
                                </p:cTn>
                              </p:par>
                              <p:par>
                                <p:cTn id="28" presetID="22" presetClass="entr" presetSubtype="1" fill="hold" nodeType="withEffect">
                                  <p:stCondLst>
                                    <p:cond delay="0"/>
                                  </p:stCondLst>
                                  <p:childTnLst>
                                    <p:set>
                                      <p:cBhvr>
                                        <p:cTn id="29" dur="1" fill="hold">
                                          <p:stCondLst>
                                            <p:cond delay="0"/>
                                          </p:stCondLst>
                                        </p:cTn>
                                        <p:tgtEl>
                                          <p:spTgt spid="178"/>
                                        </p:tgtEl>
                                        <p:attrNameLst>
                                          <p:attrName>style.visibility</p:attrName>
                                        </p:attrNameLst>
                                      </p:cBhvr>
                                      <p:to>
                                        <p:strVal val="visible"/>
                                      </p:to>
                                    </p:set>
                                    <p:animEffect transition="in" filter="wipe(up)">
                                      <p:cBhvr>
                                        <p:cTn id="30" dur="500"/>
                                        <p:tgtEl>
                                          <p:spTgt spid="178"/>
                                        </p:tgtEl>
                                      </p:cBhvr>
                                    </p:animEffect>
                                  </p:childTnLst>
                                </p:cTn>
                              </p:par>
                              <p:par>
                                <p:cTn id="31" presetID="22" presetClass="entr" presetSubtype="1" fill="hold" nodeType="withEffect">
                                  <p:stCondLst>
                                    <p:cond delay="0"/>
                                  </p:stCondLst>
                                  <p:childTnLst>
                                    <p:set>
                                      <p:cBhvr>
                                        <p:cTn id="32" dur="1" fill="hold">
                                          <p:stCondLst>
                                            <p:cond delay="0"/>
                                          </p:stCondLst>
                                        </p:cTn>
                                        <p:tgtEl>
                                          <p:spTgt spid="191"/>
                                        </p:tgtEl>
                                        <p:attrNameLst>
                                          <p:attrName>style.visibility</p:attrName>
                                        </p:attrNameLst>
                                      </p:cBhvr>
                                      <p:to>
                                        <p:strVal val="visible"/>
                                      </p:to>
                                    </p:set>
                                    <p:animEffect transition="in" filter="wipe(up)">
                                      <p:cBhvr>
                                        <p:cTn id="33" dur="500"/>
                                        <p:tgtEl>
                                          <p:spTgt spid="191"/>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0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00"/>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13"/>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2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Resilient Autonomy</a:t>
            </a:r>
            <a:endParaRPr lang="en-US" dirty="0"/>
          </a:p>
        </p:txBody>
      </p:sp>
      <p:sp>
        <p:nvSpPr>
          <p:cNvPr id="3" name="Text Placeholder 2"/>
          <p:cNvSpPr>
            <a:spLocks noGrp="1"/>
          </p:cNvSpPr>
          <p:nvPr>
            <p:ph type="body" idx="1"/>
          </p:nvPr>
        </p:nvSpPr>
        <p:spPr/>
        <p:txBody>
          <a:bodyPr/>
          <a:lstStyle/>
          <a:p>
            <a:r>
              <a:rPr lang="en-US" dirty="0" smtClean="0"/>
              <a:t>Project Goals &amp; Status</a:t>
            </a:r>
            <a:endParaRPr lang="en-US" dirty="0"/>
          </a:p>
        </p:txBody>
      </p:sp>
    </p:spTree>
    <p:extLst>
      <p:ext uri="{BB962C8B-B14F-4D97-AF65-F5344CB8AC3E}">
        <p14:creationId xmlns:p14="http://schemas.microsoft.com/office/powerpoint/2010/main" val="314372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RA JCTD Proposal</a:t>
            </a:r>
            <a:endParaRPr lang="en-US" dirty="0"/>
          </a:p>
        </p:txBody>
      </p:sp>
      <p:sp>
        <p:nvSpPr>
          <p:cNvPr id="5" name="Content Placeholder 4"/>
          <p:cNvSpPr>
            <a:spLocks noGrp="1"/>
          </p:cNvSpPr>
          <p:nvPr>
            <p:ph idx="1"/>
          </p:nvPr>
        </p:nvSpPr>
        <p:spPr>
          <a:xfrm>
            <a:off x="1096994" y="990600"/>
            <a:ext cx="10055781" cy="5105399"/>
          </a:xfrm>
        </p:spPr>
        <p:txBody>
          <a:bodyPr>
            <a:normAutofit lnSpcReduction="10000"/>
          </a:bodyPr>
          <a:lstStyle/>
          <a:p>
            <a:r>
              <a:rPr lang="en-US" b="1" dirty="0"/>
              <a:t>What is the need?</a:t>
            </a:r>
          </a:p>
          <a:p>
            <a:pPr lvl="1">
              <a:spcAft>
                <a:spcPts val="100"/>
              </a:spcAft>
            </a:pPr>
            <a:r>
              <a:rPr lang="en-US" dirty="0"/>
              <a:t>Effectively &amp; affordably </a:t>
            </a:r>
            <a:r>
              <a:rPr lang="en-US" dirty="0" smtClean="0"/>
              <a:t>counter </a:t>
            </a:r>
            <a:r>
              <a:rPr lang="en-US" dirty="0"/>
              <a:t>threat networks (CTN</a:t>
            </a:r>
            <a:r>
              <a:rPr lang="en-US" dirty="0" smtClean="0"/>
              <a:t>)</a:t>
            </a:r>
          </a:p>
          <a:p>
            <a:pPr lvl="2">
              <a:spcAft>
                <a:spcPts val="100"/>
              </a:spcAft>
            </a:pPr>
            <a:r>
              <a:rPr lang="en-US" i="1" dirty="0" smtClean="0"/>
              <a:t>Extend current capability which is limited to 35nm &amp; 5k for Due Regard</a:t>
            </a:r>
            <a:endParaRPr lang="en-US" i="1" dirty="0"/>
          </a:p>
          <a:p>
            <a:r>
              <a:rPr lang="en-US" b="1" dirty="0"/>
              <a:t>What is it? </a:t>
            </a:r>
          </a:p>
          <a:p>
            <a:pPr lvl="1">
              <a:spcAft>
                <a:spcPts val="100"/>
              </a:spcAft>
            </a:pPr>
            <a:r>
              <a:rPr lang="en-US" b="1" dirty="0">
                <a:solidFill>
                  <a:srgbClr val="D55201"/>
                </a:solidFill>
              </a:rPr>
              <a:t>Airworthy, Safe, Scalable Autonomy Framework for an Airborne Agent that can react to unanticipated events and </a:t>
            </a:r>
            <a:r>
              <a:rPr lang="en-US" b="1" dirty="0" smtClean="0">
                <a:solidFill>
                  <a:srgbClr val="D55201"/>
                </a:solidFill>
              </a:rPr>
              <a:t>situations</a:t>
            </a:r>
            <a:endParaRPr lang="en-US" dirty="0"/>
          </a:p>
          <a:p>
            <a:r>
              <a:rPr lang="en-US" b="1" dirty="0"/>
              <a:t>What will </a:t>
            </a:r>
            <a:r>
              <a:rPr lang="en-US" b="1" dirty="0" smtClean="0"/>
              <a:t>the project </a:t>
            </a:r>
            <a:r>
              <a:rPr lang="en-US" b="1" dirty="0"/>
              <a:t>do</a:t>
            </a:r>
            <a:r>
              <a:rPr lang="en-US" b="1" dirty="0" smtClean="0"/>
              <a:t>?   </a:t>
            </a:r>
            <a:r>
              <a:rPr lang="en-US" dirty="0" smtClean="0"/>
              <a:t>-  </a:t>
            </a:r>
            <a:r>
              <a:rPr lang="en-US" i="1" dirty="0" smtClean="0"/>
              <a:t>The Reference Implementations</a:t>
            </a:r>
          </a:p>
          <a:p>
            <a:pPr marL="544008" lvl="1" indent="-342900">
              <a:spcAft>
                <a:spcPts val="100"/>
              </a:spcAft>
              <a:buFont typeface="+mj-lt"/>
              <a:buAutoNum type="arabicPeriod"/>
            </a:pPr>
            <a:r>
              <a:rPr lang="en-US" b="1" dirty="0">
                <a:solidFill>
                  <a:srgbClr val="D55201"/>
                </a:solidFill>
              </a:rPr>
              <a:t>Develop a Government Owned System that can be Adapted to any Vehicle </a:t>
            </a:r>
            <a:r>
              <a:rPr lang="en-US" dirty="0"/>
              <a:t>and allow </a:t>
            </a:r>
            <a:r>
              <a:rPr lang="en-US" dirty="0" smtClean="0"/>
              <a:t>Link-less </a:t>
            </a:r>
            <a:r>
              <a:rPr lang="en-US" dirty="0"/>
              <a:t>&amp; Multi-Aircraft to One Operator Capability DoD-wide</a:t>
            </a:r>
          </a:p>
          <a:p>
            <a:pPr marL="544008" lvl="1" indent="-342900">
              <a:spcAft>
                <a:spcPts val="100"/>
              </a:spcAft>
              <a:buFont typeface="+mj-lt"/>
              <a:buAutoNum type="arabicPeriod"/>
            </a:pPr>
            <a:r>
              <a:rPr lang="en-US" b="1" dirty="0" smtClean="0">
                <a:solidFill>
                  <a:srgbClr val="D55201"/>
                </a:solidFill>
              </a:rPr>
              <a:t>Develop </a:t>
            </a:r>
            <a:r>
              <a:rPr lang="en-US" b="1" dirty="0">
                <a:solidFill>
                  <a:srgbClr val="D55201"/>
                </a:solidFill>
              </a:rPr>
              <a:t>and Evaluate </a:t>
            </a:r>
            <a:r>
              <a:rPr lang="en-US" b="1" dirty="0" smtClean="0">
                <a:solidFill>
                  <a:srgbClr val="D55201"/>
                </a:solidFill>
              </a:rPr>
              <a:t>an Airworthy </a:t>
            </a:r>
            <a:r>
              <a:rPr lang="en-US" b="1" dirty="0">
                <a:solidFill>
                  <a:srgbClr val="D55201"/>
                </a:solidFill>
              </a:rPr>
              <a:t>System for the HQ-90 </a:t>
            </a:r>
            <a:r>
              <a:rPr lang="en-US" dirty="0"/>
              <a:t>UAS that will allow beyond line-of-sight (BLOS) operations in Domestic and International </a:t>
            </a:r>
            <a:r>
              <a:rPr lang="en-US" dirty="0" smtClean="0"/>
              <a:t>Airspace</a:t>
            </a:r>
          </a:p>
          <a:p>
            <a:r>
              <a:rPr lang="en-US" b="1" dirty="0"/>
              <a:t>Operational value to the warfighter:</a:t>
            </a:r>
          </a:p>
          <a:p>
            <a:pPr lvl="1">
              <a:spcAft>
                <a:spcPts val="100"/>
              </a:spcAft>
            </a:pPr>
            <a:r>
              <a:rPr lang="en-US" dirty="0"/>
              <a:t>Greatly increased mission capability, flexibility and </a:t>
            </a:r>
            <a:r>
              <a:rPr lang="en-US" dirty="0" smtClean="0"/>
              <a:t>reactivity</a:t>
            </a:r>
          </a:p>
          <a:p>
            <a:pPr lvl="1">
              <a:spcAft>
                <a:spcPts val="100"/>
              </a:spcAft>
            </a:pPr>
            <a:r>
              <a:rPr lang="en-US" dirty="0"/>
              <a:t>Significant support cost reductions of UAS performing DoD ISR </a:t>
            </a:r>
            <a:r>
              <a:rPr lang="en-US" dirty="0" smtClean="0"/>
              <a:t>missions</a:t>
            </a:r>
          </a:p>
          <a:p>
            <a:pPr lvl="2">
              <a:spcAft>
                <a:spcPts val="100"/>
              </a:spcAft>
            </a:pPr>
            <a:r>
              <a:rPr lang="en-US" dirty="0" smtClean="0"/>
              <a:t>Eliminate </a:t>
            </a:r>
            <a:r>
              <a:rPr lang="en-US" dirty="0"/>
              <a:t>need for AWACS mission support</a:t>
            </a:r>
          </a:p>
          <a:p>
            <a:pPr lvl="2">
              <a:spcAft>
                <a:spcPts val="100"/>
              </a:spcAft>
            </a:pPr>
            <a:r>
              <a:rPr lang="en-US" dirty="0" smtClean="0"/>
              <a:t>Eliminate </a:t>
            </a:r>
            <a:r>
              <a:rPr lang="en-US" dirty="0"/>
              <a:t>need for continuous operator oversight of vehicle, can continue mission with lost link</a:t>
            </a:r>
          </a:p>
          <a:p>
            <a:pPr lvl="2">
              <a:spcAft>
                <a:spcPts val="100"/>
              </a:spcAft>
            </a:pPr>
            <a:r>
              <a:rPr lang="en-US" dirty="0"/>
              <a:t>Greatly </a:t>
            </a:r>
            <a:r>
              <a:rPr lang="en-US" dirty="0" smtClean="0"/>
              <a:t>reduce </a:t>
            </a:r>
            <a:r>
              <a:rPr lang="en-US" dirty="0"/>
              <a:t>crew support &amp; training needs</a:t>
            </a:r>
          </a:p>
          <a:p>
            <a:pPr lvl="2">
              <a:spcAft>
                <a:spcPts val="100"/>
              </a:spcAft>
            </a:pPr>
            <a:r>
              <a:rPr lang="en-US" dirty="0"/>
              <a:t>Enables multi-vehicle to single operator</a:t>
            </a:r>
          </a:p>
          <a:p>
            <a:pPr lvl="2">
              <a:spcAft>
                <a:spcPts val="100"/>
              </a:spcAft>
            </a:pPr>
            <a:r>
              <a:rPr lang="en-US" dirty="0"/>
              <a:t>System can be easily be tailored to evolving mission </a:t>
            </a:r>
            <a:r>
              <a:rPr lang="en-US" dirty="0" smtClean="0"/>
              <a:t>requirements</a:t>
            </a:r>
            <a:endParaRPr lang="en-US" dirty="0"/>
          </a:p>
        </p:txBody>
      </p:sp>
    </p:spTree>
    <p:extLst>
      <p:ext uri="{BB962C8B-B14F-4D97-AF65-F5344CB8AC3E}">
        <p14:creationId xmlns:p14="http://schemas.microsoft.com/office/powerpoint/2010/main" val="209558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Rounded Rectangle 115"/>
          <p:cNvSpPr/>
          <p:nvPr/>
        </p:nvSpPr>
        <p:spPr>
          <a:xfrm>
            <a:off x="2727771" y="1325864"/>
            <a:ext cx="7045014" cy="4859173"/>
          </a:xfrm>
          <a:prstGeom prst="roundRect">
            <a:avLst>
              <a:gd name="adj" fmla="val 7862"/>
            </a:avLst>
          </a:prstGeom>
          <a:solidFill>
            <a:srgbClr val="FE7402"/>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3199"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RTA Network</a:t>
            </a:r>
          </a:p>
        </p:txBody>
      </p:sp>
      <p:sp>
        <p:nvSpPr>
          <p:cNvPr id="4" name="Title 3"/>
          <p:cNvSpPr>
            <a:spLocks noGrp="1"/>
          </p:cNvSpPr>
          <p:nvPr>
            <p:ph type="title"/>
          </p:nvPr>
        </p:nvSpPr>
        <p:spPr>
          <a:xfrm>
            <a:off x="1293812" y="187378"/>
            <a:ext cx="10512862" cy="803222"/>
          </a:xfrm>
        </p:spPr>
        <p:txBody>
          <a:bodyPr anchor="t">
            <a:normAutofit fontScale="90000"/>
          </a:bodyPr>
          <a:lstStyle/>
          <a:p>
            <a:pPr algn="r"/>
            <a:r>
              <a:rPr lang="en-US" sz="3999" b="1" dirty="0" smtClean="0"/>
              <a:t>The </a:t>
            </a:r>
            <a:r>
              <a:rPr lang="en-US" sz="3999" b="1" i="1" dirty="0" smtClean="0">
                <a:latin typeface="Arial" panose="020B0604020202020204" pitchFamily="34" charset="0"/>
                <a:cs typeface="Arial" panose="020B0604020202020204" pitchFamily="34" charset="0"/>
              </a:rPr>
              <a:t>EVAA</a:t>
            </a:r>
            <a:r>
              <a:rPr lang="en-US" sz="3999" b="1" dirty="0" smtClean="0"/>
              <a:t> Reference Implementation</a:t>
            </a:r>
            <a:br>
              <a:rPr lang="en-US" sz="3999" b="1" dirty="0" smtClean="0"/>
            </a:br>
            <a:r>
              <a:rPr lang="en-US" sz="3100" b="0" dirty="0" smtClean="0"/>
              <a:t>(Expandable Variable-Autonomy Architecture) v2</a:t>
            </a:r>
            <a:endParaRPr lang="en-US" sz="3999" b="0" dirty="0"/>
          </a:p>
        </p:txBody>
      </p:sp>
      <p:sp>
        <p:nvSpPr>
          <p:cNvPr id="5" name="Rounded Rectangle 4"/>
          <p:cNvSpPr/>
          <p:nvPr/>
        </p:nvSpPr>
        <p:spPr>
          <a:xfrm>
            <a:off x="6999708" y="1981200"/>
            <a:ext cx="1424102" cy="1834421"/>
          </a:xfrm>
          <a:prstGeom prst="roundRect">
            <a:avLst/>
          </a:prstGeom>
          <a:solidFill>
            <a:srgbClr val="DEC86C"/>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10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Moral Compass</a:t>
            </a:r>
          </a:p>
        </p:txBody>
      </p:sp>
      <p:sp>
        <p:nvSpPr>
          <p:cNvPr id="6" name="Isosceles Triangle 5"/>
          <p:cNvSpPr/>
          <p:nvPr/>
        </p:nvSpPr>
        <p:spPr>
          <a:xfrm rot="10800000">
            <a:off x="7813687" y="3622627"/>
            <a:ext cx="84970" cy="137742"/>
          </a:xfrm>
          <a:prstGeom prst="triangl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grpSp>
        <p:nvGrpSpPr>
          <p:cNvPr id="7" name="Group 6"/>
          <p:cNvGrpSpPr/>
          <p:nvPr/>
        </p:nvGrpSpPr>
        <p:grpSpPr>
          <a:xfrm rot="198127" flipV="1">
            <a:off x="7347356" y="2771317"/>
            <a:ext cx="146454" cy="230155"/>
            <a:chOff x="5600961" y="3668636"/>
            <a:chExt cx="146530" cy="230275"/>
          </a:xfrm>
        </p:grpSpPr>
        <p:sp>
          <p:nvSpPr>
            <p:cNvPr id="8" name="Isosceles Triangle 7"/>
            <p:cNvSpPr/>
            <p:nvPr/>
          </p:nvSpPr>
          <p:spPr>
            <a:xfrm rot="14959350">
              <a:off x="5600961" y="3668636"/>
              <a:ext cx="45719" cy="45719"/>
            </a:xfrm>
            <a:prstGeom prst="triangl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sp>
          <p:nvSpPr>
            <p:cNvPr id="9" name="Isosceles Triangle 8"/>
            <p:cNvSpPr/>
            <p:nvPr/>
          </p:nvSpPr>
          <p:spPr>
            <a:xfrm rot="14614278">
              <a:off x="5630420" y="3734390"/>
              <a:ext cx="45719" cy="45719"/>
            </a:xfrm>
            <a:prstGeom prst="triangl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sp>
          <p:nvSpPr>
            <p:cNvPr id="10" name="Isosceles Triangle 9"/>
            <p:cNvSpPr/>
            <p:nvPr/>
          </p:nvSpPr>
          <p:spPr>
            <a:xfrm rot="14337002">
              <a:off x="5661065" y="3800064"/>
              <a:ext cx="45719" cy="45719"/>
            </a:xfrm>
            <a:prstGeom prst="triangl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sp>
          <p:nvSpPr>
            <p:cNvPr id="11" name="Isosceles Triangle 10"/>
            <p:cNvSpPr/>
            <p:nvPr/>
          </p:nvSpPr>
          <p:spPr>
            <a:xfrm rot="13542175">
              <a:off x="5701772" y="3853192"/>
              <a:ext cx="45719" cy="45719"/>
            </a:xfrm>
            <a:prstGeom prst="triangl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grpSp>
      <p:sp>
        <p:nvSpPr>
          <p:cNvPr id="17" name="Oval 16"/>
          <p:cNvSpPr/>
          <p:nvPr/>
        </p:nvSpPr>
        <p:spPr>
          <a:xfrm>
            <a:off x="7356414" y="2656590"/>
            <a:ext cx="983083" cy="990472"/>
          </a:xfrm>
          <a:prstGeom prst="ellipse">
            <a:avLst/>
          </a:prstGeom>
          <a:solidFill>
            <a:srgbClr val="FFD03B"/>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cxnSp>
        <p:nvCxnSpPr>
          <p:cNvPr id="18" name="Straight Connector 17"/>
          <p:cNvCxnSpPr/>
          <p:nvPr/>
        </p:nvCxnSpPr>
        <p:spPr>
          <a:xfrm>
            <a:off x="7391963" y="2945407"/>
            <a:ext cx="455991" cy="206418"/>
          </a:xfrm>
          <a:prstGeom prst="line">
            <a:avLst/>
          </a:prstGeom>
          <a:ln w="31750">
            <a:solidFill>
              <a:schemeClr val="tx1">
                <a:lumMod val="95000"/>
                <a:lumOff val="5000"/>
              </a:schemeClr>
            </a:solidFill>
            <a:headEnd type="stealth"/>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733422" y="2577980"/>
            <a:ext cx="0" cy="704054"/>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451076" y="3268100"/>
            <a:ext cx="558205" cy="252245"/>
          </a:xfrm>
          <a:prstGeom prst="rect">
            <a:avLst/>
          </a:prstGeom>
          <a:noFill/>
          <a:ln>
            <a:noFill/>
          </a:ln>
        </p:spPr>
        <p:txBody>
          <a:bodyPr vert="horz" wrap="square" lIns="45696" tIns="18278" rIns="45696" bIns="18278" rtlCol="0">
            <a:spAutoFit/>
          </a:bodyPr>
          <a:lstStyle>
            <a:defPPr>
              <a:defRPr lang="en-US"/>
            </a:defPPr>
            <a:lvl1pPr algn="ctr">
              <a:defRPr sz="700" b="1">
                <a:latin typeface="Arial" panose="020B0604020202020204" pitchFamily="34" charset="0"/>
                <a:cs typeface="Arial" panose="020B0604020202020204" pitchFamily="34" charset="0"/>
              </a:defRPr>
            </a:lvl1pPr>
          </a:lstStyle>
          <a:p>
            <a:r>
              <a:rPr lang="en-US" dirty="0">
                <a:solidFill>
                  <a:schemeClr val="tx1">
                    <a:lumMod val="95000"/>
                    <a:lumOff val="5000"/>
                  </a:schemeClr>
                </a:solidFill>
              </a:rPr>
              <a:t>Maneuver</a:t>
            </a:r>
          </a:p>
          <a:p>
            <a:r>
              <a:rPr lang="en-US" dirty="0">
                <a:solidFill>
                  <a:schemeClr val="tx1">
                    <a:lumMod val="95000"/>
                    <a:lumOff val="5000"/>
                  </a:schemeClr>
                </a:solidFill>
              </a:rPr>
              <a:t>Selection</a:t>
            </a:r>
          </a:p>
        </p:txBody>
      </p:sp>
      <p:sp>
        <p:nvSpPr>
          <p:cNvPr id="21" name="TextBox 20"/>
          <p:cNvSpPr txBox="1"/>
          <p:nvPr/>
        </p:nvSpPr>
        <p:spPr>
          <a:xfrm flipH="1">
            <a:off x="7055677" y="2274294"/>
            <a:ext cx="1321131" cy="144607"/>
          </a:xfrm>
          <a:prstGeom prst="rect">
            <a:avLst/>
          </a:prstGeom>
          <a:noFill/>
          <a:ln>
            <a:noFill/>
          </a:ln>
        </p:spPr>
        <p:txBody>
          <a:bodyPr vert="horz" wrap="square" lIns="45696" tIns="18278" rIns="45696" bIns="18278" rtlCol="0">
            <a:spAutoFit/>
          </a:bodyPr>
          <a:lstStyle>
            <a:defPPr>
              <a:defRPr lang="en-US"/>
            </a:defPPr>
            <a:lvl1pPr algn="ctr">
              <a:defRPr sz="700" b="1">
                <a:latin typeface="Arial" panose="020B0604020202020204" pitchFamily="34" charset="0"/>
                <a:cs typeface="Arial" panose="020B0604020202020204" pitchFamily="34" charset="0"/>
              </a:defRPr>
            </a:lvl1pPr>
          </a:lstStyle>
          <a:p>
            <a:r>
              <a:rPr lang="en-US" dirty="0">
                <a:solidFill>
                  <a:schemeClr val="tx1">
                    <a:lumMod val="95000"/>
                    <a:lumOff val="5000"/>
                  </a:schemeClr>
                </a:solidFill>
                <a:effectLst>
                  <a:outerShdw blurRad="38100" dist="38100" dir="2700000" algn="tl">
                    <a:srgbClr val="000000">
                      <a:alpha val="43137"/>
                    </a:srgbClr>
                  </a:outerShdw>
                </a:effectLst>
              </a:rPr>
              <a:t>Select Highest Consequence</a:t>
            </a:r>
          </a:p>
        </p:txBody>
      </p:sp>
      <p:sp>
        <p:nvSpPr>
          <p:cNvPr id="24" name="Rectangle 23"/>
          <p:cNvSpPr/>
          <p:nvPr/>
        </p:nvSpPr>
        <p:spPr>
          <a:xfrm>
            <a:off x="7212688" y="2417974"/>
            <a:ext cx="1047140" cy="198474"/>
          </a:xfrm>
          <a:prstGeom prst="rect">
            <a:avLst/>
          </a:prstGeom>
          <a:solidFill>
            <a:srgbClr val="FFD03B"/>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lumMod val="95000"/>
                    <a:lumOff val="5000"/>
                  </a:schemeClr>
                </a:solidFill>
                <a:latin typeface="Arial" panose="020B0604020202020204" pitchFamily="34" charset="0"/>
                <a:cs typeface="Arial" panose="020B0604020202020204" pitchFamily="34" charset="0"/>
              </a:rPr>
              <a:t>Switch Controller</a:t>
            </a:r>
          </a:p>
        </p:txBody>
      </p:sp>
      <p:sp>
        <p:nvSpPr>
          <p:cNvPr id="28" name="Rounded Rectangle 27"/>
          <p:cNvSpPr/>
          <p:nvPr/>
        </p:nvSpPr>
        <p:spPr>
          <a:xfrm>
            <a:off x="4668661" y="1600200"/>
            <a:ext cx="831205" cy="265703"/>
          </a:xfrm>
          <a:prstGeom prst="roundRect">
            <a:avLst/>
          </a:prstGeom>
          <a:solidFill>
            <a:schemeClr val="bg1"/>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Geo-Fence</a:t>
            </a:r>
            <a:endParaRPr lang="en-US" sz="9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0" name="Rounded Rectangle 29"/>
          <p:cNvSpPr/>
          <p:nvPr/>
        </p:nvSpPr>
        <p:spPr>
          <a:xfrm>
            <a:off x="3313672" y="3124201"/>
            <a:ext cx="2248595" cy="1457343"/>
          </a:xfrm>
          <a:prstGeom prst="roundRect">
            <a:avLst/>
          </a:prstGeom>
          <a:solidFill>
            <a:srgbClr val="DEC86C"/>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10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Integrity Manager</a:t>
            </a:r>
          </a:p>
        </p:txBody>
      </p:sp>
      <p:sp>
        <p:nvSpPr>
          <p:cNvPr id="31" name="Rectangle 30"/>
          <p:cNvSpPr/>
          <p:nvPr/>
        </p:nvSpPr>
        <p:spPr>
          <a:xfrm>
            <a:off x="3546693" y="3759359"/>
            <a:ext cx="1795818" cy="246300"/>
          </a:xfrm>
          <a:prstGeom prst="rect">
            <a:avLst/>
          </a:prstGeom>
          <a:solidFill>
            <a:schemeClr val="bg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dirty="0">
                <a:solidFill>
                  <a:schemeClr val="tx1"/>
                </a:solidFill>
                <a:latin typeface="Arial" panose="020B0604020202020204" pitchFamily="34" charset="0"/>
                <a:cs typeface="Arial" panose="020B0604020202020204" pitchFamily="34" charset="0"/>
              </a:rPr>
              <a:t>Dynamic Consistency Checks</a:t>
            </a:r>
          </a:p>
        </p:txBody>
      </p:sp>
      <p:sp>
        <p:nvSpPr>
          <p:cNvPr id="32" name="Rectangle 31"/>
          <p:cNvSpPr/>
          <p:nvPr/>
        </p:nvSpPr>
        <p:spPr>
          <a:xfrm>
            <a:off x="3549075" y="4006643"/>
            <a:ext cx="1793661" cy="415087"/>
          </a:xfrm>
          <a:prstGeom prst="rect">
            <a:avLst/>
          </a:prstGeom>
          <a:solidFill>
            <a:schemeClr val="bg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latin typeface="Arial" panose="020B0604020202020204" pitchFamily="34" charset="0"/>
                <a:cs typeface="Arial" panose="020B0604020202020204" pitchFamily="34" charset="0"/>
              </a:rPr>
              <a:t>Outer Loop Integrity Verifier</a:t>
            </a:r>
          </a:p>
        </p:txBody>
      </p:sp>
      <p:sp>
        <p:nvSpPr>
          <p:cNvPr id="34" name="Rectangle 33"/>
          <p:cNvSpPr/>
          <p:nvPr/>
        </p:nvSpPr>
        <p:spPr>
          <a:xfrm>
            <a:off x="3549075" y="3498035"/>
            <a:ext cx="1793437" cy="257416"/>
          </a:xfrm>
          <a:prstGeom prst="rect">
            <a:avLst/>
          </a:prstGeom>
          <a:solidFill>
            <a:schemeClr val="bg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Arial" panose="020B0604020202020204" pitchFamily="34" charset="0"/>
                <a:cs typeface="Arial" panose="020B0604020202020204" pitchFamily="34" charset="0"/>
              </a:rPr>
              <a:t>Self-Health Checks</a:t>
            </a:r>
          </a:p>
        </p:txBody>
      </p:sp>
      <p:sp>
        <p:nvSpPr>
          <p:cNvPr id="39" name="Rounded Rectangle 38"/>
          <p:cNvSpPr/>
          <p:nvPr/>
        </p:nvSpPr>
        <p:spPr>
          <a:xfrm>
            <a:off x="7261045" y="4306643"/>
            <a:ext cx="1241701" cy="1560757"/>
          </a:xfrm>
          <a:prstGeom prst="roundRect">
            <a:avLst/>
          </a:prstGeom>
          <a:solidFill>
            <a:srgbClr val="DEC86C"/>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10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In-Flight            Re-Planner</a:t>
            </a:r>
          </a:p>
        </p:txBody>
      </p:sp>
      <p:sp>
        <p:nvSpPr>
          <p:cNvPr id="40" name="Isosceles Triangle 39"/>
          <p:cNvSpPr/>
          <p:nvPr/>
        </p:nvSpPr>
        <p:spPr>
          <a:xfrm rot="16200000">
            <a:off x="8119517" y="5244998"/>
            <a:ext cx="45695" cy="45695"/>
          </a:xfrm>
          <a:prstGeom prst="triangle">
            <a:avLst/>
          </a:prstGeom>
          <a:noFill/>
          <a:ln w="31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grpSp>
        <p:nvGrpSpPr>
          <p:cNvPr id="43" name="Group 42"/>
          <p:cNvGrpSpPr/>
          <p:nvPr/>
        </p:nvGrpSpPr>
        <p:grpSpPr>
          <a:xfrm flipV="1">
            <a:off x="7314588" y="4744508"/>
            <a:ext cx="60891" cy="123028"/>
            <a:chOff x="5585757" y="3591263"/>
            <a:chExt cx="60923" cy="123092"/>
          </a:xfrm>
        </p:grpSpPr>
        <p:sp>
          <p:nvSpPr>
            <p:cNvPr id="44" name="Isosceles Triangle 43"/>
            <p:cNvSpPr/>
            <p:nvPr/>
          </p:nvSpPr>
          <p:spPr>
            <a:xfrm rot="14959350">
              <a:off x="5600961" y="3668636"/>
              <a:ext cx="45719" cy="45719"/>
            </a:xfrm>
            <a:prstGeom prst="triangl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sp>
          <p:nvSpPr>
            <p:cNvPr id="46" name="Isosceles Triangle 45"/>
            <p:cNvSpPr/>
            <p:nvPr/>
          </p:nvSpPr>
          <p:spPr>
            <a:xfrm rot="15575522">
              <a:off x="5585757" y="3591263"/>
              <a:ext cx="45719" cy="45719"/>
            </a:xfrm>
            <a:prstGeom prst="triangl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grpSp>
      <p:sp>
        <p:nvSpPr>
          <p:cNvPr id="47" name="Oval 46"/>
          <p:cNvSpPr/>
          <p:nvPr/>
        </p:nvSpPr>
        <p:spPr>
          <a:xfrm flipH="1">
            <a:off x="7360651" y="4409948"/>
            <a:ext cx="983083" cy="990472"/>
          </a:xfrm>
          <a:prstGeom prst="ellipse">
            <a:avLst/>
          </a:prstGeom>
          <a:solidFill>
            <a:srgbClr val="FFD03B"/>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sp>
        <p:nvSpPr>
          <p:cNvPr id="48" name="TextBox 47"/>
          <p:cNvSpPr txBox="1"/>
          <p:nvPr/>
        </p:nvSpPr>
        <p:spPr>
          <a:xfrm>
            <a:off x="7759134" y="4934329"/>
            <a:ext cx="558205" cy="252245"/>
          </a:xfrm>
          <a:prstGeom prst="rect">
            <a:avLst/>
          </a:prstGeom>
          <a:noFill/>
          <a:ln>
            <a:noFill/>
          </a:ln>
        </p:spPr>
        <p:txBody>
          <a:bodyPr vert="horz" wrap="square" lIns="45696" tIns="18278" rIns="45696" bIns="18278" rtlCol="0">
            <a:spAutoFit/>
          </a:bodyPr>
          <a:lstStyle>
            <a:defPPr>
              <a:defRPr lang="en-US"/>
            </a:defPPr>
            <a:lvl1pPr algn="ctr">
              <a:defRPr sz="700" b="1">
                <a:latin typeface="Arial" panose="020B0604020202020204" pitchFamily="34" charset="0"/>
                <a:cs typeface="Arial" panose="020B0604020202020204" pitchFamily="34" charset="0"/>
              </a:defRPr>
            </a:lvl1pPr>
          </a:lstStyle>
          <a:p>
            <a:r>
              <a:rPr lang="en-US" dirty="0">
                <a:solidFill>
                  <a:schemeClr val="tx1">
                    <a:lumMod val="95000"/>
                    <a:lumOff val="5000"/>
                  </a:schemeClr>
                </a:solidFill>
              </a:rPr>
              <a:t>Re-Route</a:t>
            </a:r>
          </a:p>
          <a:p>
            <a:r>
              <a:rPr lang="en-US" dirty="0">
                <a:solidFill>
                  <a:schemeClr val="tx1">
                    <a:lumMod val="95000"/>
                    <a:lumOff val="5000"/>
                  </a:schemeClr>
                </a:solidFill>
              </a:rPr>
              <a:t>Selection</a:t>
            </a:r>
          </a:p>
        </p:txBody>
      </p:sp>
      <p:cxnSp>
        <p:nvCxnSpPr>
          <p:cNvPr id="51" name="Straight Connector 50"/>
          <p:cNvCxnSpPr/>
          <p:nvPr/>
        </p:nvCxnSpPr>
        <p:spPr>
          <a:xfrm flipV="1">
            <a:off x="7400759" y="4905184"/>
            <a:ext cx="451428" cy="142228"/>
          </a:xfrm>
          <a:prstGeom prst="line">
            <a:avLst/>
          </a:prstGeom>
          <a:ln w="31750">
            <a:solidFill>
              <a:schemeClr val="tx1">
                <a:lumMod val="95000"/>
                <a:lumOff val="5000"/>
              </a:schemeClr>
            </a:solidFill>
            <a:headEnd type="stealth"/>
            <a:tailEnd type="ova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7628566" y="4343400"/>
            <a:ext cx="0" cy="704054"/>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7091933" y="4100680"/>
            <a:ext cx="694162" cy="325126"/>
          </a:xfrm>
          <a:prstGeom prst="rect">
            <a:avLst/>
          </a:prstGeom>
          <a:solidFill>
            <a:srgbClr val="FFD03B"/>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lumMod val="95000"/>
                    <a:lumOff val="5000"/>
                  </a:schemeClr>
                </a:solidFill>
                <a:latin typeface="Arial" panose="020B0604020202020204" pitchFamily="34" charset="0"/>
                <a:cs typeface="Arial" panose="020B0604020202020204" pitchFamily="34" charset="0"/>
              </a:rPr>
              <a:t>Switch</a:t>
            </a:r>
          </a:p>
          <a:p>
            <a:pPr algn="ctr"/>
            <a:r>
              <a:rPr lang="en-US" sz="900" dirty="0" smtClean="0">
                <a:solidFill>
                  <a:schemeClr val="tx1">
                    <a:lumMod val="95000"/>
                    <a:lumOff val="5000"/>
                  </a:schemeClr>
                </a:solidFill>
                <a:latin typeface="Arial" panose="020B0604020202020204" pitchFamily="34" charset="0"/>
                <a:cs typeface="Arial" panose="020B0604020202020204" pitchFamily="34" charset="0"/>
              </a:rPr>
              <a:t>Controller</a:t>
            </a:r>
            <a:endParaRPr lang="en-US" sz="900" dirty="0">
              <a:solidFill>
                <a:schemeClr val="tx1">
                  <a:lumMod val="95000"/>
                  <a:lumOff val="5000"/>
                </a:schemeClr>
              </a:solidFill>
              <a:latin typeface="Arial" panose="020B0604020202020204" pitchFamily="34" charset="0"/>
              <a:cs typeface="Arial" panose="020B0604020202020204" pitchFamily="34" charset="0"/>
            </a:endParaRPr>
          </a:p>
        </p:txBody>
      </p:sp>
      <p:cxnSp>
        <p:nvCxnSpPr>
          <p:cNvPr id="81" name="Elbow Connector 80"/>
          <p:cNvCxnSpPr>
            <a:endCxn id="6" idx="0"/>
          </p:cNvCxnSpPr>
          <p:nvPr/>
        </p:nvCxnSpPr>
        <p:spPr>
          <a:xfrm rot="5400000" flipH="1" flipV="1">
            <a:off x="7295782" y="4320703"/>
            <a:ext cx="1120724" cy="56"/>
          </a:xfrm>
          <a:prstGeom prst="bentConnector3">
            <a:avLst>
              <a:gd name="adj1" fmla="val 50000"/>
            </a:avLst>
          </a:prstGeom>
          <a:ln w="57150">
            <a:solidFill>
              <a:srgbClr val="7030A0"/>
            </a:solidFill>
            <a:tailEnd type="stealth"/>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94" name="Rounded Rectangle 93"/>
          <p:cNvSpPr/>
          <p:nvPr/>
        </p:nvSpPr>
        <p:spPr>
          <a:xfrm>
            <a:off x="4692827" y="2558380"/>
            <a:ext cx="831205" cy="272082"/>
          </a:xfrm>
          <a:prstGeom prst="roundRect">
            <a:avLst/>
          </a:prstGeom>
          <a:solidFill>
            <a:schemeClr val="bg1"/>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err="1"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iACAS</a:t>
            </a:r>
            <a:endParaRPr lang="en-US" sz="9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4" name="Rounded Rectangle 113"/>
          <p:cNvSpPr/>
          <p:nvPr/>
        </p:nvSpPr>
        <p:spPr>
          <a:xfrm>
            <a:off x="989013" y="5431881"/>
            <a:ext cx="1499550" cy="740319"/>
          </a:xfrm>
          <a:prstGeom prst="roundRect">
            <a:avLst/>
          </a:prstGeom>
          <a:solidFill>
            <a:srgbClr val="7030A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AI/Guidance/Pilot</a:t>
            </a: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5" name="Rounded Rectangle 114"/>
          <p:cNvSpPr/>
          <p:nvPr/>
        </p:nvSpPr>
        <p:spPr>
          <a:xfrm rot="16200000">
            <a:off x="8819395" y="2673983"/>
            <a:ext cx="1534828" cy="338576"/>
          </a:xfrm>
          <a:prstGeom prst="roundRect">
            <a:avLst>
              <a:gd name="adj" fmla="val 27454"/>
            </a:avLst>
          </a:prstGeom>
          <a:solidFill>
            <a:srgbClr val="DEC86C"/>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Command Coupler</a:t>
            </a:r>
          </a:p>
        </p:txBody>
      </p:sp>
      <p:cxnSp>
        <p:nvCxnSpPr>
          <p:cNvPr id="117" name="Elbow Connector 116"/>
          <p:cNvCxnSpPr>
            <a:stCxn id="123" idx="3"/>
            <a:endCxn id="135" idx="2"/>
          </p:cNvCxnSpPr>
          <p:nvPr/>
        </p:nvCxnSpPr>
        <p:spPr>
          <a:xfrm>
            <a:off x="1919807" y="3707608"/>
            <a:ext cx="790759" cy="340917"/>
          </a:xfrm>
          <a:prstGeom prst="bentConnector3">
            <a:avLst>
              <a:gd name="adj1" fmla="val 50000"/>
            </a:avLst>
          </a:prstGeom>
          <a:ln w="31750">
            <a:solidFill>
              <a:schemeClr val="tx1">
                <a:lumMod val="9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18" name="Elbow Connector 117"/>
          <p:cNvCxnSpPr>
            <a:stCxn id="122" idx="3"/>
            <a:endCxn id="135" idx="2"/>
          </p:cNvCxnSpPr>
          <p:nvPr/>
        </p:nvCxnSpPr>
        <p:spPr>
          <a:xfrm>
            <a:off x="1767447" y="3877798"/>
            <a:ext cx="943119" cy="170727"/>
          </a:xfrm>
          <a:prstGeom prst="bentConnector3">
            <a:avLst>
              <a:gd name="adj1" fmla="val 50000"/>
            </a:avLst>
          </a:prstGeom>
          <a:ln w="31750">
            <a:solidFill>
              <a:schemeClr val="tx1">
                <a:lumMod val="9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19" name="Elbow Connector 118"/>
          <p:cNvCxnSpPr>
            <a:stCxn id="121" idx="3"/>
            <a:endCxn id="135" idx="2"/>
          </p:cNvCxnSpPr>
          <p:nvPr/>
        </p:nvCxnSpPr>
        <p:spPr>
          <a:xfrm>
            <a:off x="1615087" y="4047987"/>
            <a:ext cx="1095479" cy="538"/>
          </a:xfrm>
          <a:prstGeom prst="bentConnector3">
            <a:avLst>
              <a:gd name="adj1" fmla="val 50000"/>
            </a:avLst>
          </a:prstGeom>
          <a:ln w="31750">
            <a:solidFill>
              <a:schemeClr val="tx1">
                <a:lumMod val="9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20" name="Elbow Connector 119"/>
          <p:cNvCxnSpPr>
            <a:stCxn id="124" idx="3"/>
            <a:endCxn id="135" idx="2"/>
          </p:cNvCxnSpPr>
          <p:nvPr/>
        </p:nvCxnSpPr>
        <p:spPr>
          <a:xfrm>
            <a:off x="2072168" y="3537418"/>
            <a:ext cx="638398" cy="511107"/>
          </a:xfrm>
          <a:prstGeom prst="bentConnector3">
            <a:avLst>
              <a:gd name="adj1" fmla="val 50000"/>
            </a:avLst>
          </a:prstGeom>
          <a:ln w="31750">
            <a:solidFill>
              <a:schemeClr val="tx1">
                <a:lumMod val="9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121" name="TextBox 120"/>
          <p:cNvSpPr txBox="1"/>
          <p:nvPr/>
        </p:nvSpPr>
        <p:spPr>
          <a:xfrm>
            <a:off x="379412" y="3863369"/>
            <a:ext cx="1235675" cy="369236"/>
          </a:xfrm>
          <a:prstGeom prst="rect">
            <a:avLst/>
          </a:prstGeom>
          <a:solidFill>
            <a:srgbClr val="175F1A"/>
          </a:solidFill>
          <a:scene3d>
            <a:camera prst="orthographicFront"/>
            <a:lightRig rig="threePt" dir="t"/>
          </a:scene3d>
          <a:sp3d>
            <a:bevelT/>
          </a:sp3d>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122" name="TextBox 121"/>
          <p:cNvSpPr txBox="1"/>
          <p:nvPr/>
        </p:nvSpPr>
        <p:spPr>
          <a:xfrm>
            <a:off x="531772" y="3693180"/>
            <a:ext cx="1235675" cy="369236"/>
          </a:xfrm>
          <a:prstGeom prst="rect">
            <a:avLst/>
          </a:prstGeom>
          <a:solidFill>
            <a:srgbClr val="175F1A"/>
          </a:solidFill>
          <a:scene3d>
            <a:camera prst="orthographicFront"/>
            <a:lightRig rig="threePt" dir="t"/>
          </a:scene3d>
          <a:sp3d>
            <a:bevelT/>
          </a:sp3d>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123" name="TextBox 122"/>
          <p:cNvSpPr txBox="1"/>
          <p:nvPr/>
        </p:nvSpPr>
        <p:spPr>
          <a:xfrm>
            <a:off x="684132" y="3522990"/>
            <a:ext cx="1235675" cy="369236"/>
          </a:xfrm>
          <a:prstGeom prst="rect">
            <a:avLst/>
          </a:prstGeom>
          <a:solidFill>
            <a:srgbClr val="175F1A"/>
          </a:solidFill>
          <a:scene3d>
            <a:camera prst="orthographicFront"/>
            <a:lightRig rig="threePt" dir="t"/>
          </a:scene3d>
          <a:sp3d>
            <a:bevelT/>
          </a:sp3d>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sp>
        <p:nvSpPr>
          <p:cNvPr id="124" name="TextBox 123"/>
          <p:cNvSpPr txBox="1"/>
          <p:nvPr/>
        </p:nvSpPr>
        <p:spPr>
          <a:xfrm>
            <a:off x="836493" y="3352800"/>
            <a:ext cx="1235675" cy="369236"/>
          </a:xfrm>
          <a:prstGeom prst="rect">
            <a:avLst/>
          </a:prstGeom>
          <a:solidFill>
            <a:srgbClr val="175F1A"/>
          </a:solidFill>
          <a:scene3d>
            <a:camera prst="orthographicFront"/>
            <a:lightRig rig="threePt" dir="t"/>
          </a:scene3d>
          <a:sp3d>
            <a:bevelT/>
          </a:sp3d>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799"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Sensors</a:t>
            </a:r>
          </a:p>
        </p:txBody>
      </p:sp>
      <p:cxnSp>
        <p:nvCxnSpPr>
          <p:cNvPr id="138" name="Straight Arrow Connector 137"/>
          <p:cNvCxnSpPr>
            <a:stCxn id="28" idx="3"/>
            <a:endCxn id="11" idx="0"/>
          </p:cNvCxnSpPr>
          <p:nvPr/>
        </p:nvCxnSpPr>
        <p:spPr>
          <a:xfrm>
            <a:off x="5499866" y="1733052"/>
            <a:ext cx="1960919" cy="1047296"/>
          </a:xfrm>
          <a:prstGeom prst="straightConnector1">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39" name="Straight Arrow Connector 138"/>
          <p:cNvCxnSpPr>
            <a:stCxn id="94" idx="3"/>
            <a:endCxn id="8" idx="0"/>
          </p:cNvCxnSpPr>
          <p:nvPr/>
        </p:nvCxnSpPr>
        <p:spPr>
          <a:xfrm>
            <a:off x="5524032" y="2694421"/>
            <a:ext cx="1820067" cy="271863"/>
          </a:xfrm>
          <a:prstGeom prst="straightConnector1">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a:stCxn id="133" idx="3"/>
            <a:endCxn id="98" idx="0"/>
          </p:cNvCxnSpPr>
          <p:nvPr/>
        </p:nvCxnSpPr>
        <p:spPr>
          <a:xfrm>
            <a:off x="5582752" y="2904727"/>
            <a:ext cx="1739641" cy="134554"/>
          </a:xfrm>
          <a:prstGeom prst="straightConnector1">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stCxn id="95" idx="3"/>
            <a:endCxn id="9" idx="0"/>
          </p:cNvCxnSpPr>
          <p:nvPr/>
        </p:nvCxnSpPr>
        <p:spPr>
          <a:xfrm>
            <a:off x="5676432" y="2112192"/>
            <a:ext cx="1701883" cy="788132"/>
          </a:xfrm>
          <a:prstGeom prst="straightConnector1">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25" name="Elbow Connector 124"/>
          <p:cNvCxnSpPr>
            <a:endCxn id="37" idx="2"/>
          </p:cNvCxnSpPr>
          <p:nvPr/>
        </p:nvCxnSpPr>
        <p:spPr>
          <a:xfrm rot="5400000" flipH="1" flipV="1">
            <a:off x="4267714" y="2362491"/>
            <a:ext cx="779470" cy="740325"/>
          </a:xfrm>
          <a:prstGeom prst="bentConnector2">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28" name="Elbow Connector 127"/>
          <p:cNvCxnSpPr>
            <a:stCxn id="30" idx="0"/>
            <a:endCxn id="133" idx="1"/>
          </p:cNvCxnSpPr>
          <p:nvPr/>
        </p:nvCxnSpPr>
        <p:spPr>
          <a:xfrm rot="5400000" flipH="1" flipV="1">
            <a:off x="4409680" y="2782335"/>
            <a:ext cx="219474" cy="464259"/>
          </a:xfrm>
          <a:prstGeom prst="bentConnector2">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31" name="Elbow Connector 130"/>
          <p:cNvCxnSpPr>
            <a:stCxn id="30" idx="0"/>
            <a:endCxn id="94" idx="1"/>
          </p:cNvCxnSpPr>
          <p:nvPr/>
        </p:nvCxnSpPr>
        <p:spPr>
          <a:xfrm rot="5400000" flipH="1" flipV="1">
            <a:off x="4275167" y="2706542"/>
            <a:ext cx="429780" cy="405539"/>
          </a:xfrm>
          <a:prstGeom prst="bentConnector2">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151" name="TextBox 150"/>
          <p:cNvSpPr txBox="1"/>
          <p:nvPr/>
        </p:nvSpPr>
        <p:spPr>
          <a:xfrm rot="16200000">
            <a:off x="9093986" y="2520189"/>
            <a:ext cx="3552940" cy="646163"/>
          </a:xfrm>
          <a:prstGeom prst="rect">
            <a:avLst/>
          </a:prstGeom>
          <a:solidFill>
            <a:schemeClr val="bg1">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b="1">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endParaRPr lang="en-US" sz="1799" dirty="0"/>
          </a:p>
          <a:p>
            <a:r>
              <a:rPr lang="en-US" sz="1799" dirty="0"/>
              <a:t>Flight Management System</a:t>
            </a:r>
          </a:p>
        </p:txBody>
      </p:sp>
      <p:cxnSp>
        <p:nvCxnSpPr>
          <p:cNvPr id="152" name="Elbow Connector 151"/>
          <p:cNvCxnSpPr>
            <a:endCxn id="115" idx="0"/>
          </p:cNvCxnSpPr>
          <p:nvPr/>
        </p:nvCxnSpPr>
        <p:spPr>
          <a:xfrm flipV="1">
            <a:off x="7885478" y="2843271"/>
            <a:ext cx="1532043" cy="308554"/>
          </a:xfrm>
          <a:prstGeom prst="bentConnector3">
            <a:avLst>
              <a:gd name="adj1" fmla="val 50000"/>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162" name="Rounded Rectangle 161"/>
          <p:cNvSpPr/>
          <p:nvPr/>
        </p:nvSpPr>
        <p:spPr>
          <a:xfrm rot="16200000">
            <a:off x="10164400" y="2693193"/>
            <a:ext cx="938353" cy="302745"/>
          </a:xfrm>
          <a:prstGeom prst="roundRect">
            <a:avLst>
              <a:gd name="adj" fmla="val 27454"/>
            </a:avLst>
          </a:prstGeom>
          <a:solidFill>
            <a:schemeClr val="bg1">
              <a:lumMod val="50000"/>
            </a:schemeClr>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Autopilot</a:t>
            </a:r>
          </a:p>
        </p:txBody>
      </p:sp>
      <p:cxnSp>
        <p:nvCxnSpPr>
          <p:cNvPr id="165" name="Straight Arrow Connector 164"/>
          <p:cNvCxnSpPr>
            <a:stCxn id="115" idx="2"/>
            <a:endCxn id="162" idx="0"/>
          </p:cNvCxnSpPr>
          <p:nvPr/>
        </p:nvCxnSpPr>
        <p:spPr>
          <a:xfrm>
            <a:off x="9756097" y="2843271"/>
            <a:ext cx="726107" cy="1295"/>
          </a:xfrm>
          <a:prstGeom prst="straightConnector1">
            <a:avLst/>
          </a:prstGeom>
          <a:ln w="31750">
            <a:solidFill>
              <a:schemeClr val="tx1">
                <a:lumMod val="9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127" name="TextBox 126"/>
          <p:cNvSpPr txBox="1"/>
          <p:nvPr/>
        </p:nvSpPr>
        <p:spPr>
          <a:xfrm>
            <a:off x="6013277" y="1712543"/>
            <a:ext cx="809866" cy="307697"/>
          </a:xfrm>
          <a:prstGeom prst="rect">
            <a:avLst/>
          </a:prstGeom>
          <a:noFill/>
          <a:ln w="3175">
            <a:noFill/>
          </a:ln>
          <a:effectLst/>
        </p:spPr>
        <p:txBody>
          <a:bodyPr wrap="square" rtlCol="0">
            <a:spAutoFit/>
          </a:bodyPr>
          <a:lstStyle/>
          <a:p>
            <a:r>
              <a:rPr lang="en-US" sz="700" i="1" dirty="0">
                <a:solidFill>
                  <a:schemeClr val="bg1"/>
                </a:solidFill>
              </a:rPr>
              <a:t>Maneuver type </a:t>
            </a:r>
            <a:r>
              <a:rPr lang="en-US" sz="700" i="1" dirty="0" smtClean="0">
                <a:solidFill>
                  <a:schemeClr val="bg1"/>
                </a:solidFill>
              </a:rPr>
              <a:t>&amp; </a:t>
            </a:r>
            <a:r>
              <a:rPr lang="en-US" sz="700" i="1" dirty="0">
                <a:solidFill>
                  <a:schemeClr val="bg1"/>
                </a:solidFill>
              </a:rPr>
              <a:t>Consequence</a:t>
            </a:r>
          </a:p>
        </p:txBody>
      </p:sp>
      <p:sp>
        <p:nvSpPr>
          <p:cNvPr id="129" name="TextBox 128"/>
          <p:cNvSpPr txBox="1"/>
          <p:nvPr/>
        </p:nvSpPr>
        <p:spPr>
          <a:xfrm>
            <a:off x="8631429" y="2636305"/>
            <a:ext cx="858477" cy="200003"/>
          </a:xfrm>
          <a:prstGeom prst="rect">
            <a:avLst/>
          </a:prstGeom>
          <a:noFill/>
          <a:ln w="3175">
            <a:noFill/>
          </a:ln>
          <a:effectLst/>
        </p:spPr>
        <p:txBody>
          <a:bodyPr wrap="square" rtlCol="0">
            <a:spAutoFit/>
          </a:bodyPr>
          <a:lstStyle/>
          <a:p>
            <a:r>
              <a:rPr lang="en-US" sz="700" i="1" dirty="0">
                <a:solidFill>
                  <a:schemeClr val="bg1"/>
                </a:solidFill>
              </a:rPr>
              <a:t>Maneuver type</a:t>
            </a:r>
          </a:p>
        </p:txBody>
      </p:sp>
      <p:sp>
        <p:nvSpPr>
          <p:cNvPr id="130" name="TextBox 129"/>
          <p:cNvSpPr txBox="1"/>
          <p:nvPr/>
        </p:nvSpPr>
        <p:spPr>
          <a:xfrm>
            <a:off x="9768492" y="2640476"/>
            <a:ext cx="858477" cy="200003"/>
          </a:xfrm>
          <a:prstGeom prst="rect">
            <a:avLst/>
          </a:prstGeom>
          <a:noFill/>
          <a:ln w="3175">
            <a:noFill/>
          </a:ln>
          <a:effectLst/>
        </p:spPr>
        <p:txBody>
          <a:bodyPr wrap="square" rtlCol="0">
            <a:spAutoFit/>
          </a:bodyPr>
          <a:lstStyle/>
          <a:p>
            <a:r>
              <a:rPr lang="en-US" sz="700" i="1" dirty="0">
                <a:solidFill>
                  <a:schemeClr val="bg1"/>
                </a:solidFill>
              </a:rPr>
              <a:t>Capture values</a:t>
            </a:r>
          </a:p>
        </p:txBody>
      </p:sp>
      <p:sp>
        <p:nvSpPr>
          <p:cNvPr id="132" name="TextBox 131"/>
          <p:cNvSpPr txBox="1"/>
          <p:nvPr/>
        </p:nvSpPr>
        <p:spPr>
          <a:xfrm>
            <a:off x="8465246" y="4790894"/>
            <a:ext cx="858477" cy="307777"/>
          </a:xfrm>
          <a:prstGeom prst="rect">
            <a:avLst/>
          </a:prstGeom>
          <a:noFill/>
          <a:ln w="3175">
            <a:noFill/>
          </a:ln>
          <a:effectLst/>
        </p:spPr>
        <p:txBody>
          <a:bodyPr wrap="square" rtlCol="0">
            <a:spAutoFit/>
          </a:bodyPr>
          <a:lstStyle/>
          <a:p>
            <a:pPr algn="r"/>
            <a:r>
              <a:rPr lang="en-US" sz="700" i="1" dirty="0" smtClean="0">
                <a:solidFill>
                  <a:schemeClr val="bg1"/>
                </a:solidFill>
              </a:rPr>
              <a:t>Mission Guidance and </a:t>
            </a:r>
            <a:r>
              <a:rPr lang="en-US" sz="700" i="1" dirty="0">
                <a:solidFill>
                  <a:schemeClr val="bg1"/>
                </a:solidFill>
              </a:rPr>
              <a:t>Consequence</a:t>
            </a:r>
          </a:p>
        </p:txBody>
      </p:sp>
      <p:sp>
        <p:nvSpPr>
          <p:cNvPr id="133" name="Rounded Rectangle 132"/>
          <p:cNvSpPr/>
          <p:nvPr/>
        </p:nvSpPr>
        <p:spPr>
          <a:xfrm>
            <a:off x="4751547" y="2768686"/>
            <a:ext cx="831205" cy="272082"/>
          </a:xfrm>
          <a:prstGeom prst="roundRect">
            <a:avLst/>
          </a:prstGeom>
          <a:solidFill>
            <a:schemeClr val="bg1"/>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err="1"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iGCAS</a:t>
            </a:r>
            <a:endParaRPr lang="en-US" sz="9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4" name="TextBox 153"/>
          <p:cNvSpPr txBox="1"/>
          <p:nvPr/>
        </p:nvSpPr>
        <p:spPr>
          <a:xfrm>
            <a:off x="3430602" y="2676762"/>
            <a:ext cx="858477" cy="415390"/>
          </a:xfrm>
          <a:prstGeom prst="rect">
            <a:avLst/>
          </a:prstGeom>
          <a:noFill/>
          <a:ln w="3175">
            <a:noFill/>
          </a:ln>
          <a:effectLst/>
        </p:spPr>
        <p:txBody>
          <a:bodyPr wrap="square" rtlCol="0">
            <a:spAutoFit/>
          </a:bodyPr>
          <a:lstStyle/>
          <a:p>
            <a:pPr algn="r"/>
            <a:r>
              <a:rPr lang="en-US" sz="700" i="1" dirty="0">
                <a:solidFill>
                  <a:schemeClr val="bg1"/>
                </a:solidFill>
              </a:rPr>
              <a:t>Input data &amp; associated uncertainty</a:t>
            </a:r>
          </a:p>
        </p:txBody>
      </p:sp>
      <p:cxnSp>
        <p:nvCxnSpPr>
          <p:cNvPr id="175" name="Elbow Connector 174"/>
          <p:cNvCxnSpPr>
            <a:stCxn id="30" idx="3"/>
            <a:endCxn id="53" idx="1"/>
          </p:cNvCxnSpPr>
          <p:nvPr/>
        </p:nvCxnSpPr>
        <p:spPr>
          <a:xfrm>
            <a:off x="5562267" y="3852873"/>
            <a:ext cx="386164" cy="751167"/>
          </a:xfrm>
          <a:prstGeom prst="bentConnector3">
            <a:avLst>
              <a:gd name="adj1" fmla="val 50000"/>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a:stCxn id="53" idx="3"/>
            <a:endCxn id="44" idx="0"/>
          </p:cNvCxnSpPr>
          <p:nvPr/>
        </p:nvCxnSpPr>
        <p:spPr>
          <a:xfrm>
            <a:off x="6866566" y="4604040"/>
            <a:ext cx="464690" cy="155248"/>
          </a:xfrm>
          <a:prstGeom prst="straightConnector1">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a:endCxn id="46" idx="0"/>
          </p:cNvCxnSpPr>
          <p:nvPr/>
        </p:nvCxnSpPr>
        <p:spPr>
          <a:xfrm flipV="1">
            <a:off x="6964872" y="4840561"/>
            <a:ext cx="350092" cy="33560"/>
          </a:xfrm>
          <a:prstGeom prst="straightConnector1">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5948431" y="4453244"/>
            <a:ext cx="918135" cy="301591"/>
          </a:xfrm>
          <a:prstGeom prst="roundRect">
            <a:avLst/>
          </a:prstGeom>
          <a:solidFill>
            <a:srgbClr val="7030A0"/>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FLS</a:t>
            </a:r>
            <a:endParaRPr lang="en-US" sz="9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4" name="Rounded Rectangle 53"/>
          <p:cNvSpPr/>
          <p:nvPr/>
        </p:nvSpPr>
        <p:spPr>
          <a:xfrm>
            <a:off x="6046737" y="4712177"/>
            <a:ext cx="918135" cy="335235"/>
          </a:xfrm>
          <a:prstGeom prst="roundRect">
            <a:avLst/>
          </a:prstGeom>
          <a:solidFill>
            <a:srgbClr val="7030A0"/>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Geo-Recovery</a:t>
            </a:r>
            <a:endParaRPr lang="en-US" sz="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157" name="Elbow Connector 156"/>
          <p:cNvCxnSpPr>
            <a:stCxn id="30" idx="3"/>
            <a:endCxn id="54" idx="1"/>
          </p:cNvCxnSpPr>
          <p:nvPr/>
        </p:nvCxnSpPr>
        <p:spPr>
          <a:xfrm>
            <a:off x="5562267" y="3852873"/>
            <a:ext cx="484470" cy="1026922"/>
          </a:xfrm>
          <a:prstGeom prst="bentConnector3">
            <a:avLst>
              <a:gd name="adj1" fmla="val 39569"/>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97" name="Rounded Rectangle 96"/>
          <p:cNvSpPr/>
          <p:nvPr/>
        </p:nvSpPr>
        <p:spPr>
          <a:xfrm>
            <a:off x="4769027" y="1786648"/>
            <a:ext cx="831205" cy="265703"/>
          </a:xfrm>
          <a:prstGeom prst="roundRect">
            <a:avLst/>
          </a:prstGeom>
          <a:solidFill>
            <a:schemeClr val="bg1"/>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Well Clear</a:t>
            </a:r>
            <a:endParaRPr lang="en-US" sz="9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5" name="Rounded Rectangle 94"/>
          <p:cNvSpPr/>
          <p:nvPr/>
        </p:nvSpPr>
        <p:spPr>
          <a:xfrm>
            <a:off x="4845227" y="1976151"/>
            <a:ext cx="831205" cy="272082"/>
          </a:xfrm>
          <a:prstGeom prst="roundRect">
            <a:avLst/>
          </a:prstGeom>
          <a:solidFill>
            <a:schemeClr val="bg1"/>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Obstacle Spacing</a:t>
            </a:r>
            <a:endParaRPr lang="en-US" sz="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8" name="Isosceles Triangle 97"/>
          <p:cNvSpPr/>
          <p:nvPr/>
        </p:nvSpPr>
        <p:spPr>
          <a:xfrm rot="6120000" flipV="1">
            <a:off x="7321894" y="3021183"/>
            <a:ext cx="45695" cy="45695"/>
          </a:xfrm>
          <a:prstGeom prst="triangl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cxnSp>
        <p:nvCxnSpPr>
          <p:cNvPr id="102" name="Straight Arrow Connector 101"/>
          <p:cNvCxnSpPr>
            <a:stCxn id="97" idx="3"/>
            <a:endCxn id="10" idx="0"/>
          </p:cNvCxnSpPr>
          <p:nvPr/>
        </p:nvCxnSpPr>
        <p:spPr>
          <a:xfrm>
            <a:off x="5600232" y="1919500"/>
            <a:ext cx="1813420" cy="915497"/>
          </a:xfrm>
          <a:prstGeom prst="straightConnector1">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106" name="Rounded Rectangle 105"/>
          <p:cNvSpPr/>
          <p:nvPr/>
        </p:nvSpPr>
        <p:spPr>
          <a:xfrm>
            <a:off x="8724088" y="4139503"/>
            <a:ext cx="1032010" cy="501465"/>
          </a:xfrm>
          <a:prstGeom prst="roundRect">
            <a:avLst/>
          </a:prstGeom>
          <a:solidFill>
            <a:srgbClr val="0070C0"/>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Intent Manager</a:t>
            </a:r>
          </a:p>
        </p:txBody>
      </p:sp>
      <p:cxnSp>
        <p:nvCxnSpPr>
          <p:cNvPr id="107" name="Elbow Connector 106"/>
          <p:cNvCxnSpPr>
            <a:endCxn id="106" idx="0"/>
          </p:cNvCxnSpPr>
          <p:nvPr/>
        </p:nvCxnSpPr>
        <p:spPr>
          <a:xfrm>
            <a:off x="7885478" y="3151825"/>
            <a:ext cx="1354615" cy="987678"/>
          </a:xfrm>
          <a:prstGeom prst="bentConnector2">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106" idx="3"/>
            <a:endCxn id="113" idx="1"/>
          </p:cNvCxnSpPr>
          <p:nvPr/>
        </p:nvCxnSpPr>
        <p:spPr>
          <a:xfrm>
            <a:off x="9756098" y="4390236"/>
            <a:ext cx="598353" cy="1103910"/>
          </a:xfrm>
          <a:prstGeom prst="bentConnector3">
            <a:avLst>
              <a:gd name="adj1" fmla="val 50000"/>
            </a:avLst>
          </a:prstGeom>
          <a:ln w="31750">
            <a:solidFill>
              <a:schemeClr val="tx1">
                <a:lumMod val="9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113" name="Rounded Rectangle 112"/>
          <p:cNvSpPr/>
          <p:nvPr/>
        </p:nvSpPr>
        <p:spPr>
          <a:xfrm>
            <a:off x="10354451" y="4724400"/>
            <a:ext cx="1032010" cy="1539492"/>
          </a:xfrm>
          <a:prstGeom prst="roundRect">
            <a:avLst/>
          </a:prstGeom>
          <a:solidFill>
            <a:srgbClr val="0070C0"/>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lumMod val="6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Voice</a:t>
            </a:r>
          </a:p>
          <a:p>
            <a:pPr algn="ctr"/>
            <a:r>
              <a:rPr lang="en-US" sz="1400" b="1" dirty="0" smtClean="0">
                <a:solidFill>
                  <a:schemeClr val="bg1">
                    <a:lumMod val="6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Sound</a:t>
            </a:r>
          </a:p>
          <a:p>
            <a:pPr algn="ctr"/>
            <a:r>
              <a:rPr lang="en-US" sz="1400" b="1" dirty="0">
                <a:solidFill>
                  <a:schemeClr val="bg1">
                    <a:lumMod val="6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Lighting</a:t>
            </a:r>
          </a:p>
          <a:p>
            <a:pPr algn="ctr"/>
            <a:r>
              <a:rPr lang="en-US" sz="1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GCS</a:t>
            </a:r>
          </a:p>
          <a:p>
            <a:pPr algn="ctr"/>
            <a:r>
              <a:rPr lang="en-US" sz="1400" b="1" dirty="0" err="1">
                <a:solidFill>
                  <a:schemeClr val="bg1">
                    <a:lumMod val="6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VComm</a:t>
            </a:r>
            <a:endParaRPr lang="en-US" sz="1400" b="1" dirty="0">
              <a:solidFill>
                <a:schemeClr val="bg1">
                  <a:lumMod val="6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1100" b="1" dirty="0" err="1"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FltMngmnt</a:t>
            </a:r>
            <a:endParaRPr lang="en-US" sz="11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2" name="Rounded Rectangle 91"/>
          <p:cNvSpPr/>
          <p:nvPr/>
        </p:nvSpPr>
        <p:spPr>
          <a:xfrm>
            <a:off x="2977626" y="1698043"/>
            <a:ext cx="964928" cy="335507"/>
          </a:xfrm>
          <a:prstGeom prst="roundRect">
            <a:avLst/>
          </a:prstGeom>
          <a:solidFill>
            <a:schemeClr val="accent3">
              <a:lumMod val="75000"/>
            </a:schemeClr>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Map Manager</a:t>
            </a:r>
            <a:endParaRPr lang="en-US" sz="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3" name="Rounded Rectangle 92"/>
          <p:cNvSpPr/>
          <p:nvPr/>
        </p:nvSpPr>
        <p:spPr>
          <a:xfrm>
            <a:off x="2977626" y="2014177"/>
            <a:ext cx="964928" cy="335507"/>
          </a:xfrm>
          <a:prstGeom prst="roundRect">
            <a:avLst/>
          </a:prstGeom>
          <a:solidFill>
            <a:schemeClr val="accent3">
              <a:lumMod val="75000"/>
            </a:schemeClr>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Trajectory Manager</a:t>
            </a:r>
            <a:endParaRPr lang="en-US" sz="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6" name="Rounded Rectangle 95"/>
          <p:cNvSpPr/>
          <p:nvPr/>
        </p:nvSpPr>
        <p:spPr>
          <a:xfrm>
            <a:off x="2977626" y="2324261"/>
            <a:ext cx="964928" cy="335507"/>
          </a:xfrm>
          <a:prstGeom prst="roundRect">
            <a:avLst/>
          </a:prstGeom>
          <a:solidFill>
            <a:schemeClr val="accent3">
              <a:lumMod val="75000"/>
            </a:schemeClr>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Consequence Calculator</a:t>
            </a:r>
            <a:endParaRPr lang="en-US" sz="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TextBox 1"/>
          <p:cNvSpPr txBox="1"/>
          <p:nvPr/>
        </p:nvSpPr>
        <p:spPr>
          <a:xfrm>
            <a:off x="2917381" y="1440568"/>
            <a:ext cx="1337226" cy="261610"/>
          </a:xfrm>
          <a:prstGeom prst="rect">
            <a:avLst/>
          </a:prstGeom>
          <a:noFill/>
        </p:spPr>
        <p:txBody>
          <a:bodyPr wrap="none" rtlCol="0">
            <a:spAutoFit/>
          </a:bodyPr>
          <a:lstStyle/>
          <a:p>
            <a:r>
              <a:rPr lang="en-US" sz="1100" b="1" dirty="0" smtClean="0">
                <a:solidFill>
                  <a:schemeClr val="bg1"/>
                </a:solidFill>
                <a:latin typeface="Arial" panose="020B0604020202020204" pitchFamily="34" charset="0"/>
                <a:cs typeface="Arial" panose="020B0604020202020204" pitchFamily="34" charset="0"/>
              </a:rPr>
              <a:t>Helper Functions</a:t>
            </a:r>
            <a:endParaRPr lang="en-US" sz="1100" b="1" dirty="0">
              <a:solidFill>
                <a:schemeClr val="bg1"/>
              </a:solidFill>
              <a:latin typeface="Arial" panose="020B0604020202020204" pitchFamily="34" charset="0"/>
              <a:cs typeface="Arial" panose="020B0604020202020204" pitchFamily="34" charset="0"/>
            </a:endParaRPr>
          </a:p>
        </p:txBody>
      </p:sp>
      <p:cxnSp>
        <p:nvCxnSpPr>
          <p:cNvPr id="12" name="Elbow Connector 11"/>
          <p:cNvCxnSpPr>
            <a:stCxn id="92" idx="3"/>
            <a:endCxn id="95" idx="1"/>
          </p:cNvCxnSpPr>
          <p:nvPr/>
        </p:nvCxnSpPr>
        <p:spPr>
          <a:xfrm>
            <a:off x="3942554" y="1865797"/>
            <a:ext cx="902673" cy="246395"/>
          </a:xfrm>
          <a:prstGeom prst="bentConnector3">
            <a:avLst>
              <a:gd name="adj1" fmla="val 38394"/>
            </a:avLst>
          </a:prstGeom>
          <a:ln w="31750">
            <a:solidFill>
              <a:schemeClr val="accent2">
                <a:lumMod val="50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01" name="Elbow Connector 100"/>
          <p:cNvCxnSpPr>
            <a:stCxn id="93" idx="3"/>
            <a:endCxn id="97" idx="1"/>
          </p:cNvCxnSpPr>
          <p:nvPr/>
        </p:nvCxnSpPr>
        <p:spPr>
          <a:xfrm flipV="1">
            <a:off x="3942554" y="1919500"/>
            <a:ext cx="826473" cy="262431"/>
          </a:xfrm>
          <a:prstGeom prst="bentConnector3">
            <a:avLst>
              <a:gd name="adj1" fmla="val 41644"/>
            </a:avLst>
          </a:prstGeom>
          <a:ln w="31750">
            <a:solidFill>
              <a:schemeClr val="accent2">
                <a:lumMod val="50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04" name="Elbow Connector 103"/>
          <p:cNvCxnSpPr>
            <a:stCxn id="96" idx="3"/>
            <a:endCxn id="28" idx="1"/>
          </p:cNvCxnSpPr>
          <p:nvPr/>
        </p:nvCxnSpPr>
        <p:spPr>
          <a:xfrm flipV="1">
            <a:off x="3942554" y="1733052"/>
            <a:ext cx="726107" cy="758963"/>
          </a:xfrm>
          <a:prstGeom prst="bentConnector3">
            <a:avLst>
              <a:gd name="adj1" fmla="val 47376"/>
            </a:avLst>
          </a:prstGeom>
          <a:ln w="31750">
            <a:solidFill>
              <a:schemeClr val="accent2">
                <a:lumMod val="50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135" name="Rounded Rectangle 134"/>
          <p:cNvSpPr/>
          <p:nvPr/>
        </p:nvSpPr>
        <p:spPr>
          <a:xfrm rot="5400000">
            <a:off x="2165184" y="3440983"/>
            <a:ext cx="1693870" cy="603106"/>
          </a:xfrm>
          <a:prstGeom prst="roundRect">
            <a:avLst>
              <a:gd name="adj" fmla="val 27454"/>
            </a:avLst>
          </a:prstGeom>
          <a:solidFill>
            <a:srgbClr val="DEC86C"/>
          </a:solidFill>
          <a:ln w="28575">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n-US" sz="1100" b="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Sensor </a:t>
            </a:r>
            <a:r>
              <a:rPr lang="en-US" sz="110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Coupler</a:t>
            </a:r>
          </a:p>
        </p:txBody>
      </p:sp>
      <p:sp>
        <p:nvSpPr>
          <p:cNvPr id="146" name="Isosceles Triangle 145"/>
          <p:cNvSpPr/>
          <p:nvPr/>
        </p:nvSpPr>
        <p:spPr>
          <a:xfrm rot="13959632">
            <a:off x="7339166" y="5143399"/>
            <a:ext cx="84970" cy="137742"/>
          </a:xfrm>
          <a:prstGeom prst="triangl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tx1"/>
              </a:solidFill>
            </a:endParaRPr>
          </a:p>
        </p:txBody>
      </p:sp>
      <p:sp>
        <p:nvSpPr>
          <p:cNvPr id="169" name="TextBox 168"/>
          <p:cNvSpPr txBox="1"/>
          <p:nvPr/>
        </p:nvSpPr>
        <p:spPr>
          <a:xfrm>
            <a:off x="3007219" y="5813435"/>
            <a:ext cx="1685564" cy="369332"/>
          </a:xfrm>
          <a:prstGeom prst="rect">
            <a:avLst/>
          </a:prstGeom>
          <a:noFill/>
          <a:ln w="3175">
            <a:noFill/>
          </a:ln>
          <a:effectLst/>
        </p:spPr>
        <p:txBody>
          <a:bodyPr wrap="square" rtlCol="0">
            <a:spAutoFit/>
          </a:bodyPr>
          <a:lstStyle/>
          <a:p>
            <a:pPr algn="r"/>
            <a:r>
              <a:rPr lang="en-US" sz="900" i="1" dirty="0" smtClean="0">
                <a:solidFill>
                  <a:schemeClr val="bg1"/>
                </a:solidFill>
              </a:rPr>
              <a:t>Untrusted Guidance Commands</a:t>
            </a:r>
          </a:p>
          <a:p>
            <a:pPr algn="r"/>
            <a:r>
              <a:rPr lang="en-US" sz="900" i="1" dirty="0" smtClean="0">
                <a:solidFill>
                  <a:schemeClr val="bg1"/>
                </a:solidFill>
              </a:rPr>
              <a:t>&amp; Priority</a:t>
            </a:r>
            <a:endParaRPr lang="en-US" sz="900" i="1" dirty="0">
              <a:solidFill>
                <a:schemeClr val="bg1"/>
              </a:solidFill>
            </a:endParaRPr>
          </a:p>
        </p:txBody>
      </p:sp>
      <p:sp>
        <p:nvSpPr>
          <p:cNvPr id="37" name="TextBox 36"/>
          <p:cNvSpPr txBox="1"/>
          <p:nvPr/>
        </p:nvSpPr>
        <p:spPr>
          <a:xfrm rot="5400000">
            <a:off x="5040596" y="2158252"/>
            <a:ext cx="343364" cy="369332"/>
          </a:xfrm>
          <a:prstGeom prst="rect">
            <a:avLst/>
          </a:prstGeom>
          <a:noFill/>
        </p:spPr>
        <p:txBody>
          <a:bodyPr wrap="none" rtlCol="0">
            <a:spAutoFit/>
          </a:bodyPr>
          <a:lstStyle/>
          <a:p>
            <a:r>
              <a:rPr lang="en-US" dirty="0" smtClean="0">
                <a:solidFill>
                  <a:schemeClr val="bg1">
                    <a:lumMod val="95000"/>
                  </a:schemeClr>
                </a:solidFill>
                <a:effectLst>
                  <a:outerShdw blurRad="38100" dist="38100" dir="2700000" algn="tl">
                    <a:srgbClr val="000000">
                      <a:alpha val="43137"/>
                    </a:srgbClr>
                  </a:outerShdw>
                </a:effectLst>
              </a:rPr>
              <a:t>…</a:t>
            </a:r>
            <a:endParaRPr lang="en-US" dirty="0">
              <a:solidFill>
                <a:schemeClr val="bg1">
                  <a:lumMod val="95000"/>
                </a:schemeClr>
              </a:solidFill>
              <a:effectLst>
                <a:outerShdw blurRad="38100" dist="38100" dir="2700000" algn="tl">
                  <a:srgbClr val="000000">
                    <a:alpha val="43137"/>
                  </a:srgbClr>
                </a:outerShdw>
              </a:effectLst>
            </a:endParaRPr>
          </a:p>
        </p:txBody>
      </p:sp>
      <p:sp>
        <p:nvSpPr>
          <p:cNvPr id="36" name="Rectangle 35"/>
          <p:cNvSpPr/>
          <p:nvPr/>
        </p:nvSpPr>
        <p:spPr>
          <a:xfrm>
            <a:off x="2779816" y="4153274"/>
            <a:ext cx="463835" cy="286309"/>
          </a:xfrm>
          <a:prstGeom prst="rect">
            <a:avLst/>
          </a:prstGeom>
          <a:solidFill>
            <a:srgbClr val="175F1A"/>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800" dirty="0">
                <a:solidFill>
                  <a:schemeClr val="bg1"/>
                </a:solidFill>
                <a:latin typeface="Arial" panose="020B0604020202020204" pitchFamily="34" charset="0"/>
                <a:cs typeface="Arial" panose="020B0604020202020204" pitchFamily="34" charset="0"/>
              </a:rPr>
              <a:t>Derived Data</a:t>
            </a:r>
          </a:p>
        </p:txBody>
      </p:sp>
      <p:sp>
        <p:nvSpPr>
          <p:cNvPr id="140" name="TextBox 139"/>
          <p:cNvSpPr txBox="1"/>
          <p:nvPr/>
        </p:nvSpPr>
        <p:spPr>
          <a:xfrm>
            <a:off x="5708124" y="3912275"/>
            <a:ext cx="894638" cy="307777"/>
          </a:xfrm>
          <a:prstGeom prst="rect">
            <a:avLst/>
          </a:prstGeom>
          <a:noFill/>
          <a:ln w="3175">
            <a:noFill/>
          </a:ln>
          <a:effectLst/>
        </p:spPr>
        <p:txBody>
          <a:bodyPr wrap="square" rtlCol="0">
            <a:spAutoFit/>
          </a:bodyPr>
          <a:lstStyle/>
          <a:p>
            <a:r>
              <a:rPr lang="en-US" sz="700" i="1" dirty="0" smtClean="0">
                <a:solidFill>
                  <a:schemeClr val="bg1"/>
                </a:solidFill>
              </a:rPr>
              <a:t>Emergency Re-Plan &amp; Consequence</a:t>
            </a:r>
            <a:endParaRPr lang="en-US" sz="700" i="1" dirty="0">
              <a:solidFill>
                <a:schemeClr val="bg1"/>
              </a:solidFill>
            </a:endParaRPr>
          </a:p>
        </p:txBody>
      </p:sp>
      <p:sp>
        <p:nvSpPr>
          <p:cNvPr id="64" name="Freeform 63"/>
          <p:cNvSpPr/>
          <p:nvPr/>
        </p:nvSpPr>
        <p:spPr>
          <a:xfrm>
            <a:off x="2488563" y="5238690"/>
            <a:ext cx="4855536" cy="568718"/>
          </a:xfrm>
          <a:custGeom>
            <a:avLst/>
            <a:gdLst>
              <a:gd name="connsiteX0" fmla="*/ 0 w 4854804"/>
              <a:gd name="connsiteY0" fmla="*/ 377072 h 386499"/>
              <a:gd name="connsiteX1" fmla="*/ 4260916 w 4854804"/>
              <a:gd name="connsiteY1" fmla="*/ 386499 h 386499"/>
              <a:gd name="connsiteX2" fmla="*/ 4854804 w 4854804"/>
              <a:gd name="connsiteY2" fmla="*/ 0 h 386499"/>
              <a:gd name="connsiteX3" fmla="*/ 4854804 w 4854804"/>
              <a:gd name="connsiteY3" fmla="*/ 0 h 386499"/>
              <a:gd name="connsiteX0" fmla="*/ 0 w 5133171"/>
              <a:gd name="connsiteY0" fmla="*/ 575035 h 584462"/>
              <a:gd name="connsiteX1" fmla="*/ 4260916 w 5133171"/>
              <a:gd name="connsiteY1" fmla="*/ 584462 h 584462"/>
              <a:gd name="connsiteX2" fmla="*/ 4854804 w 5133171"/>
              <a:gd name="connsiteY2" fmla="*/ 197963 h 584462"/>
              <a:gd name="connsiteX3" fmla="*/ 5133171 w 5133171"/>
              <a:gd name="connsiteY3" fmla="*/ 0 h 584462"/>
            </a:gdLst>
            <a:ahLst/>
            <a:cxnLst>
              <a:cxn ang="0">
                <a:pos x="connsiteX0" y="connsiteY0"/>
              </a:cxn>
              <a:cxn ang="0">
                <a:pos x="connsiteX1" y="connsiteY1"/>
              </a:cxn>
              <a:cxn ang="0">
                <a:pos x="connsiteX2" y="connsiteY2"/>
              </a:cxn>
              <a:cxn ang="0">
                <a:pos x="connsiteX3" y="connsiteY3"/>
              </a:cxn>
            </a:cxnLst>
            <a:rect l="l" t="t" r="r" b="b"/>
            <a:pathLst>
              <a:path w="5133171" h="584462">
                <a:moveTo>
                  <a:pt x="0" y="575035"/>
                </a:moveTo>
                <a:lnTo>
                  <a:pt x="4260916" y="584462"/>
                </a:lnTo>
                <a:lnTo>
                  <a:pt x="4854804" y="197963"/>
                </a:lnTo>
                <a:cubicBezTo>
                  <a:pt x="5000180" y="100553"/>
                  <a:pt x="5040382" y="65988"/>
                  <a:pt x="5133171" y="0"/>
                </a:cubicBezTo>
              </a:path>
            </a:pathLst>
          </a:custGeom>
          <a:ln w="57150">
            <a:solidFill>
              <a:srgbClr val="7030A0"/>
            </a:solidFill>
            <a:tailEnd type="stealth"/>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5" name="Elbow Connector 154"/>
          <p:cNvCxnSpPr>
            <a:stCxn id="30" idx="3"/>
            <a:endCxn id="156" idx="2"/>
          </p:cNvCxnSpPr>
          <p:nvPr/>
        </p:nvCxnSpPr>
        <p:spPr>
          <a:xfrm>
            <a:off x="5562267" y="3852873"/>
            <a:ext cx="662871" cy="1310301"/>
          </a:xfrm>
          <a:prstGeom prst="bentConnector3">
            <a:avLst>
              <a:gd name="adj1" fmla="val 28805"/>
            </a:avLst>
          </a:prstGeom>
          <a:ln w="31750">
            <a:solidFill>
              <a:schemeClr val="tx1">
                <a:lumMod val="95000"/>
                <a:lumOff val="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156" name="TextBox 155"/>
          <p:cNvSpPr txBox="1"/>
          <p:nvPr/>
        </p:nvSpPr>
        <p:spPr>
          <a:xfrm rot="5400000">
            <a:off x="6238122" y="4978508"/>
            <a:ext cx="343364" cy="369332"/>
          </a:xfrm>
          <a:prstGeom prst="rect">
            <a:avLst/>
          </a:prstGeom>
          <a:noFill/>
        </p:spPr>
        <p:txBody>
          <a:bodyPr wrap="none" rtlCol="0">
            <a:spAutoFit/>
          </a:bodyPr>
          <a:lstStyle/>
          <a:p>
            <a:r>
              <a:rPr lang="en-US" dirty="0" smtClean="0">
                <a:solidFill>
                  <a:schemeClr val="bg1">
                    <a:lumMod val="95000"/>
                  </a:schemeClr>
                </a:solidFill>
                <a:effectLst>
                  <a:outerShdw blurRad="38100" dist="38100" dir="2700000" algn="tl">
                    <a:srgbClr val="000000">
                      <a:alpha val="43137"/>
                    </a:srgbClr>
                  </a:outerShdw>
                </a:effectLst>
              </a:rPr>
              <a:t>…</a:t>
            </a:r>
            <a:endParaRPr lang="en-US" dirty="0">
              <a:solidFill>
                <a:schemeClr val="bg1">
                  <a:lumMod val="95000"/>
                </a:schemeClr>
              </a:solidFill>
              <a:effectLst>
                <a:outerShdw blurRad="38100" dist="38100" dir="2700000" algn="tl">
                  <a:srgbClr val="000000">
                    <a:alpha val="43137"/>
                  </a:srgbClr>
                </a:outerShdw>
              </a:effectLst>
            </a:endParaRPr>
          </a:p>
        </p:txBody>
      </p:sp>
      <p:sp>
        <p:nvSpPr>
          <p:cNvPr id="158" name="TextBox 157"/>
          <p:cNvSpPr txBox="1"/>
          <p:nvPr/>
        </p:nvSpPr>
        <p:spPr>
          <a:xfrm>
            <a:off x="9753458" y="2438400"/>
            <a:ext cx="858477" cy="415498"/>
          </a:xfrm>
          <a:prstGeom prst="rect">
            <a:avLst/>
          </a:prstGeom>
          <a:noFill/>
          <a:ln w="3175">
            <a:noFill/>
          </a:ln>
          <a:effectLst/>
        </p:spPr>
        <p:txBody>
          <a:bodyPr wrap="square" rtlCol="0">
            <a:spAutoFit/>
          </a:bodyPr>
          <a:lstStyle/>
          <a:p>
            <a:r>
              <a:rPr lang="en-US" sz="700" i="1" dirty="0" smtClean="0">
                <a:solidFill>
                  <a:schemeClr val="tx1">
                    <a:lumMod val="95000"/>
                    <a:lumOff val="5000"/>
                  </a:schemeClr>
                </a:solidFill>
              </a:rPr>
              <a:t>Autopilot engagement &amp; capture values</a:t>
            </a:r>
            <a:endParaRPr lang="en-US" sz="700" i="1" dirty="0">
              <a:solidFill>
                <a:schemeClr val="tx1">
                  <a:lumMod val="95000"/>
                  <a:lumOff val="5000"/>
                </a:schemeClr>
              </a:solidFill>
            </a:endParaRPr>
          </a:p>
        </p:txBody>
      </p:sp>
      <p:sp>
        <p:nvSpPr>
          <p:cNvPr id="99" name="Rounded Rectangle 98"/>
          <p:cNvSpPr/>
          <p:nvPr/>
        </p:nvSpPr>
        <p:spPr>
          <a:xfrm>
            <a:off x="5780506" y="4210585"/>
            <a:ext cx="1242802" cy="1300952"/>
          </a:xfrm>
          <a:prstGeom prst="roundRect">
            <a:avLst/>
          </a:prstGeom>
          <a:solidFill>
            <a:srgbClr val="00B0F0">
              <a:alpha val="78000"/>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Contingency Functions</a:t>
            </a:r>
          </a:p>
          <a:p>
            <a:pPr algn="ct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Strategic Contingencies</a:t>
            </a:r>
          </a:p>
        </p:txBody>
      </p:sp>
      <p:sp>
        <p:nvSpPr>
          <p:cNvPr id="100" name="Rounded Rectangle 99"/>
          <p:cNvSpPr/>
          <p:nvPr/>
        </p:nvSpPr>
        <p:spPr>
          <a:xfrm>
            <a:off x="3321446" y="3461555"/>
            <a:ext cx="2233047" cy="1025531"/>
          </a:xfrm>
          <a:prstGeom prst="roundRect">
            <a:avLst/>
          </a:prstGeom>
          <a:solidFill>
            <a:srgbClr val="00B0F0">
              <a:alpha val="78000"/>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System Health</a:t>
            </a:r>
            <a:endParaRPr lang="en-US" sz="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105" name="Straight Arrow Connector 104"/>
          <p:cNvCxnSpPr>
            <a:stCxn id="110" idx="3"/>
          </p:cNvCxnSpPr>
          <p:nvPr/>
        </p:nvCxnSpPr>
        <p:spPr>
          <a:xfrm>
            <a:off x="3430602" y="750473"/>
            <a:ext cx="5986919" cy="1515933"/>
          </a:xfrm>
          <a:prstGeom prst="straightConnector1">
            <a:avLst/>
          </a:prstGeom>
          <a:ln w="76200">
            <a:solidFill>
              <a:srgbClr val="0070C0"/>
            </a:solidFill>
            <a:tailEnd type="stealt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a:stCxn id="110" idx="2"/>
          </p:cNvCxnSpPr>
          <p:nvPr/>
        </p:nvCxnSpPr>
        <p:spPr>
          <a:xfrm>
            <a:off x="2698585" y="1175087"/>
            <a:ext cx="211733" cy="1841845"/>
          </a:xfrm>
          <a:prstGeom prst="straightConnector1">
            <a:avLst/>
          </a:prstGeom>
          <a:ln w="76200">
            <a:solidFill>
              <a:srgbClr val="0070C0"/>
            </a:solidFill>
            <a:tailEnd type="stealt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a:stCxn id="110" idx="2"/>
          </p:cNvCxnSpPr>
          <p:nvPr/>
        </p:nvCxnSpPr>
        <p:spPr>
          <a:xfrm>
            <a:off x="2698585" y="1175087"/>
            <a:ext cx="504420" cy="949437"/>
          </a:xfrm>
          <a:prstGeom prst="straightConnector1">
            <a:avLst/>
          </a:prstGeom>
          <a:ln w="76200">
            <a:solidFill>
              <a:srgbClr val="0070C0"/>
            </a:solidFill>
            <a:tailEnd type="stealt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0" name="Rounded Rectangle 109"/>
          <p:cNvSpPr/>
          <p:nvPr/>
        </p:nvSpPr>
        <p:spPr>
          <a:xfrm>
            <a:off x="1966568" y="325858"/>
            <a:ext cx="1464034" cy="849229"/>
          </a:xfrm>
          <a:prstGeom prst="roundRect">
            <a:avLst/>
          </a:prstGeom>
          <a:solidFill>
            <a:srgbClr val="00B0F0">
              <a:alpha val="78000"/>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Vehicle Unique Elements</a:t>
            </a:r>
            <a:endParaRPr lang="en-US" sz="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1" name="Rounded Rectangle 110"/>
          <p:cNvSpPr/>
          <p:nvPr/>
        </p:nvSpPr>
        <p:spPr>
          <a:xfrm>
            <a:off x="4421934" y="1450185"/>
            <a:ext cx="1358069" cy="1665575"/>
          </a:xfrm>
          <a:prstGeom prst="roundRect">
            <a:avLst/>
          </a:prstGeom>
          <a:solidFill>
            <a:srgbClr val="00B0F0">
              <a:alpha val="78000"/>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Safety Monitors</a:t>
            </a:r>
          </a:p>
          <a:p>
            <a:pPr algn="ctr"/>
            <a:endPar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1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Airmanship &amp; Tactical </a:t>
            </a:r>
            <a:r>
              <a:rPr lang="en-US" sz="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Contingencies</a:t>
            </a:r>
          </a:p>
        </p:txBody>
      </p:sp>
    </p:spTree>
    <p:extLst>
      <p:ext uri="{BB962C8B-B14F-4D97-AF65-F5344CB8AC3E}">
        <p14:creationId xmlns:p14="http://schemas.microsoft.com/office/powerpoint/2010/main" val="85841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10" grpId="0" animBg="1"/>
      <p:bldP spid="1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ABD02873-52C3-4B4F-8E99-8882E873595D}"/>
              </a:ext>
            </a:extLst>
          </p:cNvPr>
          <p:cNvGrpSpPr/>
          <p:nvPr/>
        </p:nvGrpSpPr>
        <p:grpSpPr>
          <a:xfrm>
            <a:off x="7454477" y="2408520"/>
            <a:ext cx="4362004" cy="4433297"/>
            <a:chOff x="5506854" y="4742401"/>
            <a:chExt cx="8130395" cy="1808923"/>
          </a:xfrm>
        </p:grpSpPr>
        <p:sp>
          <p:nvSpPr>
            <p:cNvPr id="62" name="Rounded Rectangle 13">
              <a:extLst>
                <a:ext uri="{FF2B5EF4-FFF2-40B4-BE49-F238E27FC236}">
                  <a16:creationId xmlns:a16="http://schemas.microsoft.com/office/drawing/2014/main" id="{5C2EABD2-A840-49EC-B6E5-27B2160C02CE}"/>
                </a:ext>
              </a:extLst>
            </p:cNvPr>
            <p:cNvSpPr/>
            <p:nvPr/>
          </p:nvSpPr>
          <p:spPr>
            <a:xfrm>
              <a:off x="5514481" y="4742401"/>
              <a:ext cx="8122768" cy="1626415"/>
            </a:xfrm>
            <a:prstGeom prst="roundRect">
              <a:avLst/>
            </a:prstGeom>
            <a:solidFill>
              <a:srgbClr val="005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92" tIns="45696" rIns="91392" bIns="45696" numCol="1" spcCol="0" rtlCol="0" fromWordArt="0" anchor="t" anchorCtr="0" forceAA="0" compatLnSpc="1">
              <a:prstTxWarp prst="textNoShape">
                <a:avLst/>
              </a:prstTxWarp>
              <a:noAutofit/>
            </a:bodyPr>
            <a:lstStyle/>
            <a:p>
              <a:r>
                <a:rPr lang="en-US"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Aircraft</a:t>
              </a:r>
              <a:endParaRPr lang="en-US" sz="1999"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A3E460AC-DB54-47C9-BD93-D305197FF2CD}"/>
                </a:ext>
              </a:extLst>
            </p:cNvPr>
            <p:cNvSpPr txBox="1"/>
            <p:nvPr/>
          </p:nvSpPr>
          <p:spPr>
            <a:xfrm>
              <a:off x="5506854" y="6425774"/>
              <a:ext cx="344233" cy="125550"/>
            </a:xfrm>
            <a:prstGeom prst="rect">
              <a:avLst/>
            </a:prstGeom>
            <a:noFill/>
          </p:spPr>
          <p:txBody>
            <a:bodyPr wrap="none" rtlCol="0">
              <a:spAutoFit/>
            </a:bodyPr>
            <a:lstStyle/>
            <a:p>
              <a:pPr algn="ctr"/>
              <a:endParaRPr lang="en-US" sz="1400" b="1" dirty="0">
                <a:solidFill>
                  <a:prstClr val="white"/>
                </a:solidFill>
                <a:latin typeface="Arial" panose="020B060402020202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EA7CDB75-FFD4-4B3A-8915-3DFED853F5F7}"/>
              </a:ext>
            </a:extLst>
          </p:cNvPr>
          <p:cNvGrpSpPr/>
          <p:nvPr/>
        </p:nvGrpSpPr>
        <p:grpSpPr>
          <a:xfrm>
            <a:off x="4972663" y="2634670"/>
            <a:ext cx="2152549" cy="4147130"/>
            <a:chOff x="4973959" y="2455622"/>
            <a:chExt cx="2153110" cy="4148210"/>
          </a:xfrm>
        </p:grpSpPr>
        <p:grpSp>
          <p:nvGrpSpPr>
            <p:cNvPr id="52" name="Group 51">
              <a:extLst>
                <a:ext uri="{FF2B5EF4-FFF2-40B4-BE49-F238E27FC236}">
                  <a16:creationId xmlns:a16="http://schemas.microsoft.com/office/drawing/2014/main" id="{ABD02873-52C3-4B4F-8E99-8882E873595D}"/>
                </a:ext>
              </a:extLst>
            </p:cNvPr>
            <p:cNvGrpSpPr/>
            <p:nvPr/>
          </p:nvGrpSpPr>
          <p:grpSpPr>
            <a:xfrm>
              <a:off x="4973959" y="2455622"/>
              <a:ext cx="2153110" cy="4148210"/>
              <a:chOff x="4083089" y="4859166"/>
              <a:chExt cx="4012164" cy="1692158"/>
            </a:xfrm>
          </p:grpSpPr>
          <p:sp>
            <p:nvSpPr>
              <p:cNvPr id="54" name="Rounded Rectangle 13">
                <a:extLst>
                  <a:ext uri="{FF2B5EF4-FFF2-40B4-BE49-F238E27FC236}">
                    <a16:creationId xmlns:a16="http://schemas.microsoft.com/office/drawing/2014/main" id="{5C2EABD2-A840-49EC-B6E5-27B2160C02CE}"/>
                  </a:ext>
                </a:extLst>
              </p:cNvPr>
              <p:cNvSpPr/>
              <p:nvPr/>
            </p:nvSpPr>
            <p:spPr>
              <a:xfrm>
                <a:off x="4083089" y="4859166"/>
                <a:ext cx="4012164" cy="1598645"/>
              </a:xfrm>
              <a:prstGeom prst="roundRect">
                <a:avLst/>
              </a:prstGeom>
              <a:solidFill>
                <a:srgbClr val="005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92" tIns="45696" rIns="91392" bIns="45696" numCol="1" spcCol="0" rtlCol="0" fromWordArt="0" anchor="t" anchorCtr="0" forceAA="0" compatLnSpc="1">
                <a:prstTxWarp prst="textNoShape">
                  <a:avLst/>
                </a:prstTxWarp>
                <a:noAutofit/>
              </a:bodyPr>
              <a:lstStyle/>
              <a:p>
                <a:r>
                  <a:rPr lang="en-US"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Aircraft Control</a:t>
                </a:r>
              </a:p>
            </p:txBody>
          </p:sp>
          <p:sp>
            <p:nvSpPr>
              <p:cNvPr id="57" name="TextBox 56">
                <a:extLst>
                  <a:ext uri="{FF2B5EF4-FFF2-40B4-BE49-F238E27FC236}">
                    <a16:creationId xmlns:a16="http://schemas.microsoft.com/office/drawing/2014/main" id="{A3E460AC-DB54-47C9-BD93-D305197FF2CD}"/>
                  </a:ext>
                </a:extLst>
              </p:cNvPr>
              <p:cNvSpPr txBox="1"/>
              <p:nvPr/>
            </p:nvSpPr>
            <p:spPr>
              <a:xfrm>
                <a:off x="5506854" y="6425774"/>
                <a:ext cx="344233" cy="125550"/>
              </a:xfrm>
              <a:prstGeom prst="rect">
                <a:avLst/>
              </a:prstGeom>
              <a:noFill/>
            </p:spPr>
            <p:txBody>
              <a:bodyPr wrap="none" rtlCol="0">
                <a:spAutoFit/>
              </a:bodyPr>
              <a:lstStyle/>
              <a:p>
                <a:pPr algn="ctr"/>
                <a:endParaRPr lang="en-US" sz="1400" b="1" dirty="0">
                  <a:solidFill>
                    <a:prstClr val="white"/>
                  </a:solidFill>
                  <a:latin typeface="Arial" panose="020B0604020202020204" pitchFamily="34" charset="0"/>
                  <a:cs typeface="Arial" panose="020B0604020202020204" pitchFamily="34" charset="0"/>
                </a:endParaRPr>
              </a:p>
            </p:txBody>
          </p:sp>
        </p:grpSp>
        <p:pic>
          <p:nvPicPr>
            <p:cNvPr id="23" name="Picture 22">
              <a:extLst>
                <a:ext uri="{FF2B5EF4-FFF2-40B4-BE49-F238E27FC236}">
                  <a16:creationId xmlns:a16="http://schemas.microsoft.com/office/drawing/2014/main" id="{A5A4A9A6-489F-4147-8A70-F523542483BA}"/>
                </a:ext>
              </a:extLst>
            </p:cNvPr>
            <p:cNvPicPr>
              <a:picLocks noChangeAspect="1"/>
            </p:cNvPicPr>
            <p:nvPr/>
          </p:nvPicPr>
          <p:blipFill>
            <a:blip r:embed="rId3"/>
            <a:stretch>
              <a:fillRect/>
            </a:stretch>
          </p:blipFill>
          <p:spPr>
            <a:xfrm>
              <a:off x="5532071" y="5046614"/>
              <a:ext cx="1127858" cy="910372"/>
            </a:xfrm>
            <a:prstGeom prst="rect">
              <a:avLst/>
            </a:prstGeom>
          </p:spPr>
        </p:pic>
        <p:sp>
          <p:nvSpPr>
            <p:cNvPr id="69" name="TextBox 68">
              <a:extLst>
                <a:ext uri="{FF2B5EF4-FFF2-40B4-BE49-F238E27FC236}">
                  <a16:creationId xmlns:a16="http://schemas.microsoft.com/office/drawing/2014/main" id="{F901CD8C-A051-4911-B4D0-419FBBBF7A7B}"/>
                </a:ext>
              </a:extLst>
            </p:cNvPr>
            <p:cNvSpPr txBox="1"/>
            <p:nvPr/>
          </p:nvSpPr>
          <p:spPr>
            <a:xfrm>
              <a:off x="5623558" y="6009418"/>
              <a:ext cx="968535" cy="307777"/>
            </a:xfrm>
            <a:prstGeom prst="rect">
              <a:avLst/>
            </a:prstGeom>
            <a:noFill/>
          </p:spPr>
          <p:txBody>
            <a:bodyPr wrap="none" rtlCol="0">
              <a:spAutoFit/>
            </a:bodyPr>
            <a:lstStyle/>
            <a:p>
              <a:pPr algn="ctr"/>
              <a:r>
                <a:rPr lang="en-US" sz="1400" b="1" dirty="0">
                  <a:solidFill>
                    <a:prstClr val="white"/>
                  </a:solidFill>
                  <a:latin typeface="Arial" panose="020B0604020202020204" pitchFamily="34" charset="0"/>
                  <a:cs typeface="Arial" panose="020B0604020202020204" pitchFamily="34" charset="0"/>
                </a:rPr>
                <a:t>Autopilot</a:t>
              </a:r>
            </a:p>
          </p:txBody>
        </p:sp>
      </p:grpSp>
      <p:grpSp>
        <p:nvGrpSpPr>
          <p:cNvPr id="48" name="Group 47"/>
          <p:cNvGrpSpPr/>
          <p:nvPr/>
        </p:nvGrpSpPr>
        <p:grpSpPr>
          <a:xfrm>
            <a:off x="364117" y="3271789"/>
            <a:ext cx="4278801" cy="1617288"/>
            <a:chOff x="4075247" y="5134948"/>
            <a:chExt cx="4012164" cy="1618130"/>
          </a:xfrm>
        </p:grpSpPr>
        <p:sp>
          <p:nvSpPr>
            <p:cNvPr id="14" name="Rounded Rectangle 13"/>
            <p:cNvSpPr/>
            <p:nvPr/>
          </p:nvSpPr>
          <p:spPr>
            <a:xfrm>
              <a:off x="4075247" y="5134948"/>
              <a:ext cx="4012164" cy="1598645"/>
            </a:xfrm>
            <a:prstGeom prst="roundRect">
              <a:avLst/>
            </a:prstGeom>
            <a:solidFill>
              <a:srgbClr val="005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92" tIns="45696" rIns="91392" bIns="45696" numCol="1" spcCol="0" rtlCol="0" fromWordArt="0" anchor="t" anchorCtr="0" forceAA="0" compatLnSpc="1">
              <a:prstTxWarp prst="textNoShape">
                <a:avLst/>
              </a:prstTxWarp>
              <a:noAutofit/>
            </a:bodyPr>
            <a:lstStyle/>
            <a:p>
              <a:r>
                <a:rPr lang="en-US"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Navigation</a:t>
              </a:r>
              <a:endParaRPr lang="en-US" sz="1798"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 name="TextBox 14"/>
            <p:cNvSpPr txBox="1"/>
            <p:nvPr/>
          </p:nvSpPr>
          <p:spPr>
            <a:xfrm>
              <a:off x="4189204" y="6425813"/>
              <a:ext cx="529257" cy="307857"/>
            </a:xfrm>
            <a:prstGeom prst="rect">
              <a:avLst/>
            </a:prstGeom>
            <a:noFill/>
          </p:spPr>
          <p:txBody>
            <a:bodyPr wrap="none" rtlCol="0">
              <a:spAutoFit/>
            </a:bodyPr>
            <a:lstStyle/>
            <a:p>
              <a:pPr algn="ctr"/>
              <a:r>
                <a:rPr lang="en-US" sz="1400" b="1" dirty="0">
                  <a:solidFill>
                    <a:prstClr val="white"/>
                  </a:solidFill>
                  <a:latin typeface="Arial" panose="020B0604020202020204" pitchFamily="34" charset="0"/>
                  <a:cs typeface="Arial" panose="020B0604020202020204" pitchFamily="34" charset="0"/>
                </a:rPr>
                <a:t>GPS</a:t>
              </a:r>
            </a:p>
          </p:txBody>
        </p:sp>
        <p:sp>
          <p:nvSpPr>
            <p:cNvPr id="16" name="TextBox 15"/>
            <p:cNvSpPr txBox="1"/>
            <p:nvPr/>
          </p:nvSpPr>
          <p:spPr>
            <a:xfrm>
              <a:off x="4856973" y="6425813"/>
              <a:ext cx="454121" cy="307857"/>
            </a:xfrm>
            <a:prstGeom prst="rect">
              <a:avLst/>
            </a:prstGeom>
            <a:noFill/>
          </p:spPr>
          <p:txBody>
            <a:bodyPr wrap="none" rtlCol="0">
              <a:spAutoFit/>
            </a:bodyPr>
            <a:lstStyle/>
            <a:p>
              <a:pPr algn="ctr"/>
              <a:r>
                <a:rPr lang="en-US" sz="1400" b="1" dirty="0">
                  <a:solidFill>
                    <a:prstClr val="white"/>
                  </a:solidFill>
                  <a:latin typeface="Arial" panose="020B0604020202020204" pitchFamily="34" charset="0"/>
                  <a:cs typeface="Arial" panose="020B0604020202020204" pitchFamily="34" charset="0"/>
                </a:rPr>
                <a:t>INS</a:t>
              </a:r>
            </a:p>
          </p:txBody>
        </p:sp>
        <p:sp>
          <p:nvSpPr>
            <p:cNvPr id="18" name="TextBox 17"/>
            <p:cNvSpPr txBox="1"/>
            <p:nvPr/>
          </p:nvSpPr>
          <p:spPr>
            <a:xfrm>
              <a:off x="5513973" y="6014029"/>
              <a:ext cx="1280218" cy="739049"/>
            </a:xfrm>
            <a:prstGeom prst="rect">
              <a:avLst/>
            </a:prstGeom>
            <a:noFill/>
          </p:spPr>
          <p:txBody>
            <a:bodyPr wrap="square" rtlCol="0">
              <a:spAutoFit/>
            </a:bodyPr>
            <a:lstStyle/>
            <a:p>
              <a:pPr algn="ctr"/>
              <a:r>
                <a:rPr lang="en-US" sz="1400" b="1" dirty="0" smtClean="0">
                  <a:solidFill>
                    <a:prstClr val="white"/>
                  </a:solidFill>
                  <a:latin typeface="Arial" panose="020B0604020202020204" pitchFamily="34" charset="0"/>
                  <a:cs typeface="Arial" panose="020B0604020202020204" pitchFamily="34" charset="0"/>
                </a:rPr>
                <a:t>Image Referenced Navigation</a:t>
              </a:r>
              <a:endParaRPr lang="en-US" sz="1400" b="1" dirty="0">
                <a:solidFill>
                  <a:prstClr val="white"/>
                </a:solidFill>
                <a:latin typeface="Arial" panose="020B0604020202020204" pitchFamily="34" charset="0"/>
                <a:cs typeface="Arial" panose="020B0604020202020204" pitchFamily="34" charset="0"/>
              </a:endParaRPr>
            </a:p>
          </p:txBody>
        </p:sp>
        <p:sp>
          <p:nvSpPr>
            <p:cNvPr id="20" name="TextBox 19"/>
            <p:cNvSpPr txBox="1"/>
            <p:nvPr/>
          </p:nvSpPr>
          <p:spPr>
            <a:xfrm>
              <a:off x="6759773" y="6181425"/>
              <a:ext cx="1261350" cy="523492"/>
            </a:xfrm>
            <a:prstGeom prst="rect">
              <a:avLst/>
            </a:prstGeom>
            <a:noFill/>
          </p:spPr>
          <p:txBody>
            <a:bodyPr wrap="none" rtlCol="0">
              <a:spAutoFit/>
            </a:bodyPr>
            <a:lstStyle/>
            <a:p>
              <a:pPr algn="ctr"/>
              <a:r>
                <a:rPr lang="en-US" sz="1400" b="1" dirty="0" smtClean="0">
                  <a:solidFill>
                    <a:prstClr val="white"/>
                  </a:solidFill>
                  <a:latin typeface="Arial" panose="020B0604020202020204" pitchFamily="34" charset="0"/>
                  <a:cs typeface="Arial" panose="020B0604020202020204" pitchFamily="34" charset="0"/>
                </a:rPr>
                <a:t>Visual Inertial</a:t>
              </a:r>
              <a:endParaRPr lang="en-US" sz="1400" b="1" dirty="0">
                <a:solidFill>
                  <a:prstClr val="white"/>
                </a:solidFill>
                <a:latin typeface="Arial" panose="020B0604020202020204" pitchFamily="34" charset="0"/>
                <a:cs typeface="Arial" panose="020B0604020202020204" pitchFamily="34" charset="0"/>
              </a:endParaRPr>
            </a:p>
            <a:p>
              <a:pPr algn="ctr"/>
              <a:r>
                <a:rPr lang="en-US" sz="1400" b="1" dirty="0" err="1" smtClean="0">
                  <a:solidFill>
                    <a:prstClr val="white"/>
                  </a:solidFill>
                  <a:latin typeface="Arial" panose="020B0604020202020204" pitchFamily="34" charset="0"/>
                  <a:cs typeface="Arial" panose="020B0604020202020204" pitchFamily="34" charset="0"/>
                </a:rPr>
                <a:t>Odometry</a:t>
              </a:r>
              <a:endParaRPr lang="en-US" sz="1400" b="1" dirty="0">
                <a:solidFill>
                  <a:prstClr val="white"/>
                </a:solidFill>
                <a:latin typeface="Arial" panose="020B0604020202020204" pitchFamily="34" charset="0"/>
                <a:cs typeface="Arial" panose="020B0604020202020204" pitchFamily="34" charset="0"/>
              </a:endParaRPr>
            </a:p>
          </p:txBody>
        </p:sp>
        <p:pic>
          <p:nvPicPr>
            <p:cNvPr id="32" name="Picture 31"/>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235886" y="5210063"/>
              <a:ext cx="376867" cy="354026"/>
            </a:xfrm>
            <a:prstGeom prst="rect">
              <a:avLst/>
            </a:prstGeom>
          </p:spPr>
        </p:pic>
        <p:pic>
          <p:nvPicPr>
            <p:cNvPr id="33" name="Picture 32"/>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978979" y="5210063"/>
              <a:ext cx="376867" cy="354026"/>
            </a:xfrm>
            <a:prstGeom prst="rect">
              <a:avLst/>
            </a:prstGeom>
          </p:spPr>
        </p:pic>
        <p:pic>
          <p:nvPicPr>
            <p:cNvPr id="36" name="Picture 3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771421" y="5592711"/>
              <a:ext cx="674799" cy="544268"/>
            </a:xfrm>
            <a:prstGeom prst="rect">
              <a:avLst/>
            </a:prstGeom>
          </p:spPr>
        </p:pic>
        <p:pic>
          <p:nvPicPr>
            <p:cNvPr id="37" name="Picture 3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004183" y="5592711"/>
              <a:ext cx="674799" cy="544268"/>
            </a:xfrm>
            <a:prstGeom prst="rect">
              <a:avLst/>
            </a:prstGeom>
          </p:spPr>
        </p:pic>
        <p:pic>
          <p:nvPicPr>
            <p:cNvPr id="41" name="Picture 40"/>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391846" y="5781443"/>
              <a:ext cx="786258" cy="549487"/>
            </a:xfrm>
            <a:prstGeom prst="rect">
              <a:avLst/>
            </a:prstGeom>
          </p:spPr>
        </p:pic>
      </p:grpSp>
      <p:sp>
        <p:nvSpPr>
          <p:cNvPr id="10" name="Rounded Rectangle 9"/>
          <p:cNvSpPr/>
          <p:nvPr/>
        </p:nvSpPr>
        <p:spPr>
          <a:xfrm>
            <a:off x="372343" y="5086646"/>
            <a:ext cx="4283672" cy="1404091"/>
          </a:xfrm>
          <a:prstGeom prst="roundRect">
            <a:avLst/>
          </a:prstGeom>
          <a:solidFill>
            <a:srgbClr val="005E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92" tIns="45696" rIns="91392" bIns="45696" numCol="1" spcCol="0" rtlCol="0" fromWordArt="0" anchor="t" anchorCtr="0" forceAA="0" compatLnSpc="1">
            <a:prstTxWarp prst="textNoShape">
              <a:avLst/>
            </a:prstTxWarp>
            <a:noAutofit/>
          </a:bodyPr>
          <a:lstStyle/>
          <a:p>
            <a:r>
              <a:rPr lang="en-US"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Ground/Obstacle/Risk Detection</a:t>
            </a:r>
          </a:p>
        </p:txBody>
      </p:sp>
      <p:sp>
        <p:nvSpPr>
          <p:cNvPr id="11" name="TextBox 10"/>
          <p:cNvSpPr txBox="1"/>
          <p:nvPr/>
        </p:nvSpPr>
        <p:spPr>
          <a:xfrm>
            <a:off x="1280819" y="6201727"/>
            <a:ext cx="1237516" cy="307697"/>
          </a:xfrm>
          <a:prstGeom prst="rect">
            <a:avLst/>
          </a:prstGeom>
          <a:noFill/>
        </p:spPr>
        <p:txBody>
          <a:bodyPr wrap="none" rtlCol="0">
            <a:spAutoFit/>
          </a:bodyPr>
          <a:lstStyle/>
          <a:p>
            <a:pPr algn="ctr"/>
            <a:r>
              <a:rPr lang="en-US" sz="1400" b="1" dirty="0">
                <a:solidFill>
                  <a:prstClr val="white"/>
                </a:solidFill>
                <a:latin typeface="Arial" panose="020B0604020202020204" pitchFamily="34" charset="0"/>
                <a:cs typeface="Arial" panose="020B0604020202020204" pitchFamily="34" charset="0"/>
              </a:rPr>
              <a:t>Digital Maps</a:t>
            </a:r>
          </a:p>
        </p:txBody>
      </p:sp>
      <p:grpSp>
        <p:nvGrpSpPr>
          <p:cNvPr id="13" name="Group 12">
            <a:extLst>
              <a:ext uri="{FF2B5EF4-FFF2-40B4-BE49-F238E27FC236}">
                <a16:creationId xmlns:a16="http://schemas.microsoft.com/office/drawing/2014/main" id="{BAD766E0-D349-4B5B-B063-FF94F07EE640}"/>
              </a:ext>
            </a:extLst>
          </p:cNvPr>
          <p:cNvGrpSpPr/>
          <p:nvPr/>
        </p:nvGrpSpPr>
        <p:grpSpPr>
          <a:xfrm>
            <a:off x="372342" y="714218"/>
            <a:ext cx="7552847" cy="2420941"/>
            <a:chOff x="4596711" y="347473"/>
            <a:chExt cx="7280949" cy="2147005"/>
          </a:xfrm>
        </p:grpSpPr>
        <p:sp>
          <p:nvSpPr>
            <p:cNvPr id="6" name="Rounded Rectangle 5"/>
            <p:cNvSpPr/>
            <p:nvPr/>
          </p:nvSpPr>
          <p:spPr>
            <a:xfrm>
              <a:off x="4596711" y="1070530"/>
              <a:ext cx="4116838" cy="1386790"/>
            </a:xfrm>
            <a:prstGeom prst="roundRect">
              <a:avLst/>
            </a:prstGeom>
            <a:solidFill>
              <a:srgbClr val="005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Air Traffic Detection</a:t>
              </a:r>
            </a:p>
          </p:txBody>
        </p:sp>
        <p:sp>
          <p:nvSpPr>
            <p:cNvPr id="7" name="TextBox 6"/>
            <p:cNvSpPr txBox="1"/>
            <p:nvPr/>
          </p:nvSpPr>
          <p:spPr>
            <a:xfrm>
              <a:off x="4640490" y="2170101"/>
              <a:ext cx="1431931" cy="272880"/>
            </a:xfrm>
            <a:prstGeom prst="rect">
              <a:avLst/>
            </a:prstGeom>
            <a:noFill/>
          </p:spPr>
          <p:txBody>
            <a:bodyPr wrap="none" rtlCol="0">
              <a:spAutoFit/>
            </a:bodyPr>
            <a:lstStyle>
              <a:defPPr>
                <a:defRPr lang="en-US"/>
              </a:defPPr>
              <a:lvl1pPr algn="ctr">
                <a:defRPr sz="1400" b="1">
                  <a:solidFill>
                    <a:schemeClr val="bg2">
                      <a:lumMod val="90000"/>
                    </a:schemeClr>
                  </a:solidFill>
                  <a:latin typeface="Arial" panose="020B0604020202020204" pitchFamily="34" charset="0"/>
                  <a:cs typeface="Arial" panose="020B0604020202020204" pitchFamily="34" charset="0"/>
                </a:defRPr>
              </a:lvl1pPr>
            </a:lstStyle>
            <a:p>
              <a:r>
                <a:rPr lang="en-US" dirty="0">
                  <a:solidFill>
                    <a:prstClr val="white"/>
                  </a:solidFill>
                </a:rPr>
                <a:t>SARA Acoustic</a:t>
              </a:r>
            </a:p>
          </p:txBody>
        </p:sp>
        <p:sp>
          <p:nvSpPr>
            <p:cNvPr id="8" name="TextBox 7"/>
            <p:cNvSpPr txBox="1"/>
            <p:nvPr/>
          </p:nvSpPr>
          <p:spPr>
            <a:xfrm>
              <a:off x="6388030" y="2170101"/>
              <a:ext cx="726408" cy="272880"/>
            </a:xfrm>
            <a:prstGeom prst="rect">
              <a:avLst/>
            </a:prstGeom>
            <a:noFill/>
          </p:spPr>
          <p:txBody>
            <a:bodyPr wrap="none" rtlCol="0">
              <a:spAutoFit/>
            </a:bodyPr>
            <a:lstStyle/>
            <a:p>
              <a:pPr algn="ctr"/>
              <a:r>
                <a:rPr lang="en-US" sz="1400" b="1" dirty="0">
                  <a:solidFill>
                    <a:prstClr val="white"/>
                  </a:solidFill>
                  <a:latin typeface="Arial" panose="020B0604020202020204" pitchFamily="34" charset="0"/>
                  <a:cs typeface="Arial" panose="020B0604020202020204" pitchFamily="34" charset="0"/>
                </a:rPr>
                <a:t>ADS-B</a:t>
              </a:r>
            </a:p>
          </p:txBody>
        </p:sp>
        <p:sp>
          <p:nvSpPr>
            <p:cNvPr id="9" name="TextBox 8"/>
            <p:cNvSpPr txBox="1"/>
            <p:nvPr/>
          </p:nvSpPr>
          <p:spPr>
            <a:xfrm>
              <a:off x="7229511" y="2030462"/>
              <a:ext cx="1384751" cy="464016"/>
            </a:xfrm>
            <a:prstGeom prst="rect">
              <a:avLst/>
            </a:prstGeom>
            <a:noFill/>
          </p:spPr>
          <p:txBody>
            <a:bodyPr wrap="square" rtlCol="0">
              <a:spAutoFit/>
            </a:bodyPr>
            <a:lstStyle/>
            <a:p>
              <a:pPr algn="ctr"/>
              <a:r>
                <a:rPr lang="en-US" sz="1400" b="1" dirty="0" err="1" smtClean="0">
                  <a:solidFill>
                    <a:prstClr val="white"/>
                  </a:solidFill>
                  <a:latin typeface="Arial" panose="020B0604020202020204" pitchFamily="34" charset="0"/>
                  <a:cs typeface="Arial" panose="020B0604020202020204" pitchFamily="34" charset="0"/>
                </a:rPr>
                <a:t>Echodyne</a:t>
              </a:r>
              <a:r>
                <a:rPr lang="en-US" sz="1400" b="1" dirty="0" smtClean="0">
                  <a:solidFill>
                    <a:prstClr val="white"/>
                  </a:solidFill>
                  <a:latin typeface="Arial" panose="020B0604020202020204" pitchFamily="34" charset="0"/>
                  <a:cs typeface="Arial" panose="020B0604020202020204" pitchFamily="34" charset="0"/>
                </a:rPr>
                <a:t> </a:t>
              </a:r>
              <a:r>
                <a:rPr lang="en-US" sz="1400" b="1" dirty="0">
                  <a:solidFill>
                    <a:prstClr val="white"/>
                  </a:solidFill>
                  <a:latin typeface="Arial" panose="020B0604020202020204" pitchFamily="34" charset="0"/>
                  <a:cs typeface="Arial" panose="020B0604020202020204" pitchFamily="34" charset="0"/>
                </a:rPr>
                <a:t>Radar</a:t>
              </a:r>
            </a:p>
          </p:txBody>
        </p:sp>
        <p:pic>
          <p:nvPicPr>
            <p:cNvPr id="30" name="Picture 29"/>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408947" y="1226413"/>
              <a:ext cx="1129182" cy="731402"/>
            </a:xfrm>
            <a:prstGeom prst="rect">
              <a:avLst/>
            </a:prstGeom>
          </p:spPr>
        </p:pic>
        <p:pic>
          <p:nvPicPr>
            <p:cNvPr id="81" name="Picture 80"/>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20436503">
              <a:off x="8432185" y="808333"/>
              <a:ext cx="1305538" cy="1195763"/>
            </a:xfrm>
            <a:prstGeom prst="rect">
              <a:avLst/>
            </a:prstGeom>
          </p:spPr>
        </p:pic>
        <p:pic>
          <p:nvPicPr>
            <p:cNvPr id="78" name="Picture 77"/>
            <p:cNvPicPr>
              <a:picLocks noChangeAspect="1"/>
            </p:cNvPicPr>
            <p:nvPr/>
          </p:nvPicPr>
          <p:blipFill rotWithShape="1">
            <a:blip r:embed="rId9" cstate="email">
              <a:extLst>
                <a:ext uri="{28A0092B-C50C-407E-A947-70E740481C1C}">
                  <a14:useLocalDpi xmlns:a14="http://schemas.microsoft.com/office/drawing/2010/main"/>
                </a:ext>
              </a:extLst>
            </a:blip>
            <a:srcRect l="14621" t="20980" r="16604" b="25752"/>
            <a:stretch/>
          </p:blipFill>
          <p:spPr>
            <a:xfrm flipH="1">
              <a:off x="9171583" y="731193"/>
              <a:ext cx="1597267" cy="707934"/>
            </a:xfrm>
            <a:prstGeom prst="rect">
              <a:avLst/>
            </a:prstGeom>
            <a:ln>
              <a:noFill/>
            </a:ln>
            <a:effectLst>
              <a:outerShdw blurRad="292100" dist="139700" dir="2700000" algn="tl" rotWithShape="0">
                <a:srgbClr val="333333">
                  <a:alpha val="65000"/>
                </a:srgbClr>
              </a:outerShdw>
            </a:effectLst>
          </p:spPr>
        </p:pic>
        <p:sp>
          <p:nvSpPr>
            <p:cNvPr id="80" name="TextBox 79"/>
            <p:cNvSpPr txBox="1"/>
            <p:nvPr/>
          </p:nvSpPr>
          <p:spPr>
            <a:xfrm>
              <a:off x="10094219" y="347473"/>
              <a:ext cx="1783441" cy="409320"/>
            </a:xfrm>
            <a:prstGeom prst="rect">
              <a:avLst/>
            </a:prstGeom>
            <a:noFill/>
          </p:spPr>
          <p:txBody>
            <a:bodyPr wrap="square" rtlCol="0">
              <a:spAutoFit/>
            </a:bodyPr>
            <a:lstStyle/>
            <a:p>
              <a:r>
                <a:rPr lang="en-US" sz="1200" b="1" i="1" dirty="0">
                  <a:solidFill>
                    <a:prstClr val="white"/>
                  </a:solidFill>
                  <a:latin typeface="Corbel"/>
                </a:rPr>
                <a:t>Cooperative &amp; Non-Cooperative Targets</a:t>
              </a:r>
            </a:p>
          </p:txBody>
        </p:sp>
        <p:pic>
          <p:nvPicPr>
            <p:cNvPr id="94" name="Picture 93"/>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691722" y="1661614"/>
              <a:ext cx="1563979" cy="347008"/>
            </a:xfrm>
            <a:prstGeom prst="rect">
              <a:avLst/>
            </a:prstGeom>
          </p:spPr>
        </p:pic>
        <p:pic>
          <p:nvPicPr>
            <p:cNvPr id="95" name="Picture 9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511814" y="1826308"/>
              <a:ext cx="548410" cy="342529"/>
            </a:xfrm>
            <a:prstGeom prst="rect">
              <a:avLst/>
            </a:prstGeom>
          </p:spPr>
        </p:pic>
        <p:pic>
          <p:nvPicPr>
            <p:cNvPr id="103" name="Picture 102"/>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476172" y="1456090"/>
              <a:ext cx="550125" cy="314357"/>
            </a:xfrm>
            <a:prstGeom prst="rect">
              <a:avLst/>
            </a:prstGeom>
          </p:spPr>
        </p:pic>
        <p:pic>
          <p:nvPicPr>
            <p:cNvPr id="110" name="Picture 109"/>
            <p:cNvPicPr>
              <a:picLocks noChangeAspect="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14194" y="1620684"/>
              <a:ext cx="492710" cy="429938"/>
            </a:xfrm>
            <a:prstGeom prst="rect">
              <a:avLst/>
            </a:prstGeom>
          </p:spPr>
        </p:pic>
      </p:grpSp>
      <p:sp>
        <p:nvSpPr>
          <p:cNvPr id="49" name="Title 1">
            <a:extLst>
              <a:ext uri="{FF2B5EF4-FFF2-40B4-BE49-F238E27FC236}">
                <a16:creationId xmlns:a16="http://schemas.microsoft.com/office/drawing/2014/main" id="{853B5561-CB14-4DE5-8980-7525141E4C1B}"/>
              </a:ext>
            </a:extLst>
          </p:cNvPr>
          <p:cNvSpPr>
            <a:spLocks noGrp="1"/>
          </p:cNvSpPr>
          <p:nvPr>
            <p:ph type="title"/>
          </p:nvPr>
        </p:nvSpPr>
        <p:spPr>
          <a:xfrm>
            <a:off x="1915621" y="115292"/>
            <a:ext cx="10123514" cy="949689"/>
          </a:xfrm>
        </p:spPr>
        <p:txBody>
          <a:bodyPr>
            <a:normAutofit fontScale="90000"/>
          </a:bodyPr>
          <a:lstStyle/>
          <a:p>
            <a:r>
              <a:rPr lang="en-US" dirty="0" smtClean="0"/>
              <a:t>The HQ-90/EVAA Reference </a:t>
            </a:r>
            <a:r>
              <a:rPr lang="en-US" dirty="0"/>
              <a:t>Implementation</a:t>
            </a:r>
          </a:p>
        </p:txBody>
      </p:sp>
      <p:sp>
        <p:nvSpPr>
          <p:cNvPr id="50" name="TextBox 49">
            <a:extLst>
              <a:ext uri="{FF2B5EF4-FFF2-40B4-BE49-F238E27FC236}">
                <a16:creationId xmlns:a16="http://schemas.microsoft.com/office/drawing/2014/main" id="{8AAB6530-6200-4F54-BE32-A642F6DC7CE2}"/>
              </a:ext>
            </a:extLst>
          </p:cNvPr>
          <p:cNvSpPr txBox="1"/>
          <p:nvPr/>
        </p:nvSpPr>
        <p:spPr>
          <a:xfrm>
            <a:off x="10257455" y="3305154"/>
            <a:ext cx="841678" cy="307697"/>
          </a:xfrm>
          <a:prstGeom prst="rect">
            <a:avLst/>
          </a:prstGeom>
          <a:noFill/>
        </p:spPr>
        <p:txBody>
          <a:bodyPr wrap="none" rtlCol="0">
            <a:spAutoFit/>
          </a:bodyPr>
          <a:lstStyle/>
          <a:p>
            <a:pPr algn="ctr"/>
            <a:r>
              <a:rPr lang="en-US" sz="1400" b="1" dirty="0">
                <a:solidFill>
                  <a:prstClr val="white"/>
                </a:solidFill>
                <a:latin typeface="Arial" panose="020B0604020202020204" pitchFamily="34" charset="0"/>
                <a:cs typeface="Arial" panose="020B0604020202020204" pitchFamily="34" charset="0"/>
              </a:rPr>
              <a:t>HQ-90C</a:t>
            </a:r>
          </a:p>
        </p:txBody>
      </p:sp>
      <p:sp>
        <p:nvSpPr>
          <p:cNvPr id="56" name="Content Placeholder 2"/>
          <p:cNvSpPr txBox="1">
            <a:spLocks/>
          </p:cNvSpPr>
          <p:nvPr/>
        </p:nvSpPr>
        <p:spPr>
          <a:xfrm>
            <a:off x="7925188" y="5410200"/>
            <a:ext cx="3274624" cy="1037955"/>
          </a:xfrm>
          <a:prstGeom prst="rect">
            <a:avLst/>
          </a:prstGeom>
        </p:spPr>
        <p:txBody>
          <a:bodyPr>
            <a:no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b="1" kern="1200">
                <a:solidFill>
                  <a:schemeClr val="tx1"/>
                </a:solidFill>
                <a:latin typeface="Arial" panose="020B0604020202020204" pitchFamily="34" charset="0"/>
                <a:ea typeface="+mn-ea"/>
                <a:cs typeface="Arial" panose="020B0604020202020204" pitchFamily="34" charset="0"/>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166688" indent="-166688">
              <a:spcBef>
                <a:spcPts val="300"/>
              </a:spcBef>
              <a:buClr>
                <a:schemeClr val="bg2"/>
              </a:buClr>
            </a:pPr>
            <a:r>
              <a:rPr lang="en-US" sz="1200" dirty="0" smtClean="0">
                <a:solidFill>
                  <a:schemeClr val="bg1"/>
                </a:solidFill>
              </a:rPr>
              <a:t>117 Lbs. Max Gross Takeoff Weight</a:t>
            </a:r>
          </a:p>
          <a:p>
            <a:pPr marL="166688" indent="-166688">
              <a:spcBef>
                <a:spcPts val="300"/>
              </a:spcBef>
              <a:buClr>
                <a:schemeClr val="bg2"/>
              </a:buClr>
            </a:pPr>
            <a:r>
              <a:rPr lang="en-US" sz="1200" dirty="0" smtClean="0">
                <a:solidFill>
                  <a:schemeClr val="bg1"/>
                </a:solidFill>
              </a:rPr>
              <a:t>14’ 8” Wingspan</a:t>
            </a:r>
          </a:p>
          <a:p>
            <a:pPr marL="166688" indent="-166688">
              <a:spcBef>
                <a:spcPts val="300"/>
              </a:spcBef>
              <a:buClr>
                <a:schemeClr val="bg2"/>
              </a:buClr>
            </a:pPr>
            <a:r>
              <a:rPr lang="en-US" sz="1200" dirty="0" smtClean="0">
                <a:solidFill>
                  <a:schemeClr val="bg1"/>
                </a:solidFill>
              </a:rPr>
              <a:t>11 pounds of Payload</a:t>
            </a:r>
          </a:p>
          <a:p>
            <a:pPr marL="166688" indent="-166688">
              <a:spcBef>
                <a:spcPts val="300"/>
              </a:spcBef>
              <a:buClr>
                <a:schemeClr val="bg2"/>
              </a:buClr>
            </a:pPr>
            <a:r>
              <a:rPr lang="en-US" sz="1200" dirty="0" smtClean="0">
                <a:solidFill>
                  <a:schemeClr val="bg1"/>
                </a:solidFill>
              </a:rPr>
              <a:t>Up to 15 Hours Endurance</a:t>
            </a:r>
            <a:endParaRPr lang="en-US" sz="1200" dirty="0">
              <a:solidFill>
                <a:schemeClr val="bg1"/>
              </a:solidFill>
            </a:endParaRPr>
          </a:p>
        </p:txBody>
      </p:sp>
      <p:pic>
        <p:nvPicPr>
          <p:cNvPr id="29" name="Picture 28"/>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2674208" y="5510268"/>
            <a:ext cx="981804" cy="483121"/>
          </a:xfrm>
          <a:prstGeom prst="rect">
            <a:avLst/>
          </a:prstGeom>
        </p:spPr>
      </p:pic>
      <p:pic>
        <p:nvPicPr>
          <p:cNvPr id="51" name="Picture 50"/>
          <p:cNvPicPr>
            <a:picLocks noChangeAspect="1"/>
          </p:cNvPicPr>
          <p:nvPr/>
        </p:nvPicPr>
        <p:blipFill rotWithShape="1">
          <a:blip r:embed="rId15" cstate="email">
            <a:extLst>
              <a:ext uri="{28A0092B-C50C-407E-A947-70E740481C1C}">
                <a14:useLocalDpi xmlns:a14="http://schemas.microsoft.com/office/drawing/2010/main"/>
              </a:ext>
            </a:extLst>
          </a:blip>
          <a:srcRect r="2087"/>
          <a:stretch/>
        </p:blipFill>
        <p:spPr>
          <a:xfrm flipH="1">
            <a:off x="576651" y="5492907"/>
            <a:ext cx="1055508" cy="762318"/>
          </a:xfrm>
          <a:prstGeom prst="rect">
            <a:avLst/>
          </a:prstGeom>
        </p:spPr>
      </p:pic>
      <p:pic>
        <p:nvPicPr>
          <p:cNvPr id="21" name="Picture 20"/>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3521175" y="5638800"/>
            <a:ext cx="896837" cy="782534"/>
          </a:xfrm>
          <a:prstGeom prst="rect">
            <a:avLst/>
          </a:prstGeom>
        </p:spPr>
      </p:pic>
      <p:sp>
        <p:nvSpPr>
          <p:cNvPr id="64" name="TextBox 63"/>
          <p:cNvSpPr txBox="1"/>
          <p:nvPr/>
        </p:nvSpPr>
        <p:spPr>
          <a:xfrm>
            <a:off x="682156" y="5528070"/>
            <a:ext cx="367921" cy="123111"/>
          </a:xfrm>
          <a:prstGeom prst="rect">
            <a:avLst/>
          </a:prstGeom>
          <a:solidFill>
            <a:schemeClr val="bg1">
              <a:lumMod val="95000"/>
            </a:schemeClr>
          </a:solidFill>
        </p:spPr>
        <p:txBody>
          <a:bodyPr wrap="none" lIns="9144" tIns="0" rIns="9144" bIns="0" rtlCol="0">
            <a:spAutoFit/>
          </a:bodyPr>
          <a:lstStyle/>
          <a:p>
            <a:pPr algn="ctr"/>
            <a:r>
              <a:rPr lang="en-US" sz="800" b="1" i="1" dirty="0" smtClean="0">
                <a:solidFill>
                  <a:schemeClr val="tx1">
                    <a:lumMod val="95000"/>
                    <a:lumOff val="5000"/>
                  </a:schemeClr>
                </a:solidFill>
                <a:latin typeface="Arial" panose="020B0604020202020204" pitchFamily="34" charset="0"/>
                <a:cs typeface="Arial" panose="020B0604020202020204" pitchFamily="34" charset="0"/>
              </a:rPr>
              <a:t>Terrain</a:t>
            </a:r>
            <a:endParaRPr lang="en-US" sz="800" b="1" i="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65" name="TextBox 64"/>
          <p:cNvSpPr txBox="1"/>
          <p:nvPr/>
        </p:nvSpPr>
        <p:spPr>
          <a:xfrm>
            <a:off x="2850434" y="5457844"/>
            <a:ext cx="512193" cy="123111"/>
          </a:xfrm>
          <a:prstGeom prst="rect">
            <a:avLst/>
          </a:prstGeom>
          <a:solidFill>
            <a:schemeClr val="bg1">
              <a:lumMod val="95000"/>
            </a:schemeClr>
          </a:solidFill>
        </p:spPr>
        <p:txBody>
          <a:bodyPr wrap="none" lIns="9144" tIns="0" rIns="9144" bIns="0" rtlCol="0">
            <a:spAutoFit/>
          </a:bodyPr>
          <a:lstStyle/>
          <a:p>
            <a:pPr algn="ctr"/>
            <a:r>
              <a:rPr lang="en-US" sz="800" b="1" i="1" dirty="0" smtClean="0">
                <a:solidFill>
                  <a:schemeClr val="tx1">
                    <a:lumMod val="95000"/>
                    <a:lumOff val="5000"/>
                  </a:schemeClr>
                </a:solidFill>
                <a:latin typeface="Arial" panose="020B0604020202020204" pitchFamily="34" charset="0"/>
                <a:cs typeface="Arial" panose="020B0604020202020204" pitchFamily="34" charset="0"/>
              </a:rPr>
              <a:t>Obstacles</a:t>
            </a:r>
            <a:endParaRPr lang="en-US" sz="800" b="1" i="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66" name="TextBox 65"/>
          <p:cNvSpPr txBox="1"/>
          <p:nvPr/>
        </p:nvSpPr>
        <p:spPr>
          <a:xfrm>
            <a:off x="4136835" y="5670094"/>
            <a:ext cx="236476" cy="123111"/>
          </a:xfrm>
          <a:prstGeom prst="rect">
            <a:avLst/>
          </a:prstGeom>
          <a:solidFill>
            <a:schemeClr val="bg1">
              <a:lumMod val="95000"/>
            </a:schemeClr>
          </a:solidFill>
        </p:spPr>
        <p:txBody>
          <a:bodyPr wrap="none" lIns="9144" tIns="0" rIns="9144" bIns="0" rtlCol="0">
            <a:spAutoFit/>
          </a:bodyPr>
          <a:lstStyle/>
          <a:p>
            <a:pPr algn="ctr"/>
            <a:r>
              <a:rPr lang="en-US" sz="800" b="1" i="1" dirty="0" smtClean="0">
                <a:solidFill>
                  <a:schemeClr val="tx1">
                    <a:lumMod val="95000"/>
                    <a:lumOff val="5000"/>
                  </a:schemeClr>
                </a:solidFill>
                <a:latin typeface="Arial" panose="020B0604020202020204" pitchFamily="34" charset="0"/>
                <a:cs typeface="Arial" panose="020B0604020202020204" pitchFamily="34" charset="0"/>
              </a:rPr>
              <a:t>Risk</a:t>
            </a:r>
            <a:endParaRPr lang="en-US" sz="800" b="1" i="1" dirty="0">
              <a:solidFill>
                <a:schemeClr val="tx1">
                  <a:lumMod val="95000"/>
                  <a:lumOff val="5000"/>
                </a:schemeClr>
              </a:solidFill>
              <a:latin typeface="Arial" panose="020B0604020202020204" pitchFamily="34" charset="0"/>
              <a:cs typeface="Arial" panose="020B0604020202020204" pitchFamily="34" charset="0"/>
            </a:endParaRPr>
          </a:p>
        </p:txBody>
      </p:sp>
      <p:pic>
        <p:nvPicPr>
          <p:cNvPr id="27" name="Picture 26"/>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1761932" y="5455436"/>
            <a:ext cx="591801" cy="591801"/>
          </a:xfrm>
          <a:prstGeom prst="rect">
            <a:avLst/>
          </a:prstGeom>
        </p:spPr>
      </p:pic>
      <p:pic>
        <p:nvPicPr>
          <p:cNvPr id="26" name="Picture 25"/>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1819237" y="5874065"/>
            <a:ext cx="411319" cy="390993"/>
          </a:xfrm>
          <a:prstGeom prst="rect">
            <a:avLst/>
          </a:prstGeom>
        </p:spPr>
      </p:pic>
      <p:pic>
        <p:nvPicPr>
          <p:cNvPr id="28" name="Picture 27"/>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rot="16200000">
            <a:off x="2172549" y="5676534"/>
            <a:ext cx="448361" cy="688183"/>
          </a:xfrm>
          <a:prstGeom prst="rect">
            <a:avLst/>
          </a:prstGeom>
        </p:spPr>
      </p:pic>
      <p:sp>
        <p:nvSpPr>
          <p:cNvPr id="70" name="TextBox 69"/>
          <p:cNvSpPr txBox="1"/>
          <p:nvPr/>
        </p:nvSpPr>
        <p:spPr>
          <a:xfrm>
            <a:off x="1964395" y="6086536"/>
            <a:ext cx="417615" cy="123111"/>
          </a:xfrm>
          <a:prstGeom prst="rect">
            <a:avLst/>
          </a:prstGeom>
          <a:solidFill>
            <a:schemeClr val="bg1">
              <a:lumMod val="95000"/>
            </a:schemeClr>
          </a:solidFill>
        </p:spPr>
        <p:txBody>
          <a:bodyPr wrap="none" lIns="9144" tIns="0" rIns="9144" bIns="0" rtlCol="0">
            <a:spAutoFit/>
          </a:bodyPr>
          <a:lstStyle/>
          <a:p>
            <a:pPr algn="ctr"/>
            <a:r>
              <a:rPr lang="en-US" sz="800" b="1" i="1" dirty="0" smtClean="0">
                <a:solidFill>
                  <a:schemeClr val="tx1">
                    <a:lumMod val="95000"/>
                    <a:lumOff val="5000"/>
                  </a:schemeClr>
                </a:solidFill>
                <a:latin typeface="Arial" panose="020B0604020202020204" pitchFamily="34" charset="0"/>
                <a:cs typeface="Arial" panose="020B0604020202020204" pitchFamily="34" charset="0"/>
              </a:rPr>
              <a:t>Landing</a:t>
            </a:r>
            <a:endParaRPr lang="en-US" sz="800" b="1" i="1"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25" name="Group 24">
            <a:extLst>
              <a:ext uri="{FF2B5EF4-FFF2-40B4-BE49-F238E27FC236}">
                <a16:creationId xmlns:a16="http://schemas.microsoft.com/office/drawing/2014/main" id="{A6894082-6824-453C-970F-5F7D41F35371}"/>
              </a:ext>
            </a:extLst>
          </p:cNvPr>
          <p:cNvGrpSpPr/>
          <p:nvPr/>
        </p:nvGrpSpPr>
        <p:grpSpPr>
          <a:xfrm>
            <a:off x="4942003" y="3429000"/>
            <a:ext cx="2201120" cy="1600199"/>
            <a:chOff x="4984386" y="3232570"/>
            <a:chExt cx="2201693" cy="1600616"/>
          </a:xfrm>
        </p:grpSpPr>
        <p:sp>
          <p:nvSpPr>
            <p:cNvPr id="108" name="TextBox 107"/>
            <p:cNvSpPr txBox="1"/>
            <p:nvPr/>
          </p:nvSpPr>
          <p:spPr>
            <a:xfrm>
              <a:off x="4984386" y="4433076"/>
              <a:ext cx="2201693" cy="400110"/>
            </a:xfrm>
            <a:prstGeom prst="rect">
              <a:avLst/>
            </a:prstGeom>
            <a:solidFill>
              <a:schemeClr val="bg1">
                <a:alpha val="71000"/>
              </a:schemeClr>
            </a:solidFill>
          </p:spPr>
          <p:txBody>
            <a:bodyPr wrap="none" rtlCol="0">
              <a:spAutoFit/>
            </a:bodyPr>
            <a:lstStyle/>
            <a:p>
              <a:pPr algn="ctr"/>
              <a:r>
                <a:rPr lang="en-US" sz="1999" b="1" dirty="0">
                  <a:solidFill>
                    <a:srgbClr val="175F1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EVAA Autonomy</a:t>
              </a:r>
            </a:p>
          </p:txBody>
        </p:sp>
        <p:pic>
          <p:nvPicPr>
            <p:cNvPr id="2" name="Picture 1"/>
            <p:cNvPicPr>
              <a:picLocks noChangeAspect="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527336" y="3232570"/>
              <a:ext cx="1207074" cy="1053292"/>
            </a:xfrm>
            <a:prstGeom prst="rect">
              <a:avLst/>
            </a:prstGeom>
          </p:spPr>
        </p:pic>
      </p:grpSp>
      <p:sp>
        <p:nvSpPr>
          <p:cNvPr id="4" name="Rectangle 3"/>
          <p:cNvSpPr/>
          <p:nvPr/>
        </p:nvSpPr>
        <p:spPr>
          <a:xfrm>
            <a:off x="10883107" y="3363532"/>
            <a:ext cx="152400" cy="196753"/>
          </a:xfrm>
          <a:prstGeom prst="rect">
            <a:avLst/>
          </a:prstGeom>
          <a:solidFill>
            <a:srgbClr val="005E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7805782" y="2927766"/>
            <a:ext cx="3663486" cy="2387272"/>
          </a:xfrm>
          <a:prstGeom prst="rect">
            <a:avLst/>
          </a:prstGeom>
        </p:spPr>
      </p:pic>
    </p:spTree>
    <p:extLst>
      <p:ext uri="{BB962C8B-B14F-4D97-AF65-F5344CB8AC3E}">
        <p14:creationId xmlns:p14="http://schemas.microsoft.com/office/powerpoint/2010/main" val="48361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3212" y="152400"/>
            <a:ext cx="2699778" cy="800219"/>
          </a:xfrm>
          <a:prstGeom prst="rect">
            <a:avLst/>
          </a:prstGeom>
          <a:solidFill>
            <a:schemeClr val="bg1">
              <a:alpha val="63000"/>
            </a:schemeClr>
          </a:solidFill>
        </p:spPr>
        <p:txBody>
          <a:bodyPr wrap="none" rtlCol="0">
            <a:spAutoFit/>
          </a:bodyPr>
          <a:lstStyle/>
          <a:p>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Whitney Portal</a:t>
            </a:r>
          </a:p>
          <a:p>
            <a:r>
              <a:rPr lang="en-US" i="1" dirty="0" smtClean="0">
                <a:latin typeface="Arial" panose="020B0604020202020204" pitchFamily="34" charset="0"/>
                <a:cs typeface="Arial" panose="020B0604020202020204" pitchFamily="34" charset="0"/>
              </a:rPr>
              <a:t>X-Plane Cessna 172SP</a:t>
            </a:r>
            <a:endParaRPr 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354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0412" y="228600"/>
            <a:ext cx="7391400" cy="703996"/>
          </a:xfrm>
        </p:spPr>
        <p:txBody>
          <a:bodyPr>
            <a:normAutofit fontScale="90000"/>
          </a:bodyPr>
          <a:lstStyle/>
          <a:p>
            <a:r>
              <a:rPr lang="en-US" dirty="0" err="1" smtClean="0"/>
              <a:t>iACAS</a:t>
            </a:r>
            <a:r>
              <a:rPr lang="en-US" dirty="0" smtClean="0"/>
              <a:t>/GA</a:t>
            </a:r>
            <a:endParaRPr lang="en-US" i="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92547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94" y="286605"/>
            <a:ext cx="10055781" cy="780196"/>
          </a:xfrm>
        </p:spPr>
        <p:txBody>
          <a:bodyPr anchor="t">
            <a:normAutofit fontScale="90000"/>
          </a:bodyPr>
          <a:lstStyle/>
          <a:p>
            <a:r>
              <a:rPr lang="en-US" dirty="0" smtClean="0"/>
              <a:t>EVAA Tech Transition</a:t>
            </a:r>
            <a:br>
              <a:rPr lang="en-US" dirty="0" smtClean="0"/>
            </a:br>
            <a:r>
              <a:rPr lang="en-US" sz="4000" dirty="0" smtClean="0"/>
              <a:t>Early Out-of-Cycle Beta Release</a:t>
            </a:r>
            <a:endParaRPr lang="en-US" dirty="0"/>
          </a:p>
        </p:txBody>
      </p:sp>
      <p:sp>
        <p:nvSpPr>
          <p:cNvPr id="3" name="Content Placeholder 2"/>
          <p:cNvSpPr>
            <a:spLocks noGrp="1"/>
          </p:cNvSpPr>
          <p:nvPr>
            <p:ph sz="half" idx="1"/>
          </p:nvPr>
        </p:nvSpPr>
        <p:spPr>
          <a:xfrm>
            <a:off x="1096993" y="1447800"/>
            <a:ext cx="4936474" cy="4421294"/>
          </a:xfrm>
        </p:spPr>
        <p:txBody>
          <a:bodyPr>
            <a:normAutofit fontScale="92500" lnSpcReduction="20000"/>
          </a:bodyPr>
          <a:lstStyle/>
          <a:p>
            <a:r>
              <a:rPr lang="en-US" b="1" dirty="0" smtClean="0"/>
              <a:t>Who</a:t>
            </a:r>
          </a:p>
          <a:p>
            <a:pPr lvl="1">
              <a:spcBef>
                <a:spcPts val="300"/>
              </a:spcBef>
            </a:pPr>
            <a:r>
              <a:rPr lang="en-US" b="1" dirty="0" smtClean="0"/>
              <a:t>160</a:t>
            </a:r>
            <a:r>
              <a:rPr lang="en-US" b="1" baseline="30000" dirty="0" smtClean="0"/>
              <a:t>th</a:t>
            </a:r>
            <a:r>
              <a:rPr lang="en-US" b="1" dirty="0" smtClean="0"/>
              <a:t> SOAR</a:t>
            </a:r>
          </a:p>
          <a:p>
            <a:pPr lvl="2">
              <a:spcBef>
                <a:spcPts val="300"/>
              </a:spcBef>
            </a:pPr>
            <a:r>
              <a:rPr lang="en-US" dirty="0" smtClean="0"/>
              <a:t>MQ-1ER Integration</a:t>
            </a:r>
          </a:p>
          <a:p>
            <a:pPr lvl="2">
              <a:spcBef>
                <a:spcPts val="300"/>
              </a:spcBef>
            </a:pPr>
            <a:r>
              <a:rPr lang="en-US" dirty="0" smtClean="0"/>
              <a:t>Noel Khan is the transition Lead</a:t>
            </a:r>
          </a:p>
          <a:p>
            <a:pPr lvl="3">
              <a:spcBef>
                <a:spcPts val="300"/>
              </a:spcBef>
            </a:pPr>
            <a:r>
              <a:rPr lang="en-US" dirty="0"/>
              <a:t>H</a:t>
            </a:r>
            <a:r>
              <a:rPr lang="en-US" dirty="0" smtClean="0"/>
              <a:t>as been imbedded in the RA software team since before JCTD start</a:t>
            </a:r>
          </a:p>
          <a:p>
            <a:pPr lvl="1">
              <a:spcBef>
                <a:spcPts val="300"/>
              </a:spcBef>
            </a:pPr>
            <a:r>
              <a:rPr lang="en-US" b="1" dirty="0" err="1" smtClean="0"/>
              <a:t>Skyborg</a:t>
            </a:r>
            <a:endParaRPr lang="en-US" b="1" dirty="0"/>
          </a:p>
          <a:p>
            <a:pPr lvl="2">
              <a:spcBef>
                <a:spcPts val="300"/>
              </a:spcBef>
            </a:pPr>
            <a:r>
              <a:rPr lang="en-US" dirty="0" smtClean="0"/>
              <a:t>Brian Krumheuer is the transition Lead</a:t>
            </a:r>
          </a:p>
          <a:p>
            <a:pPr lvl="3">
              <a:spcBef>
                <a:spcPts val="300"/>
              </a:spcBef>
            </a:pPr>
            <a:r>
              <a:rPr lang="en-US" dirty="0" smtClean="0"/>
              <a:t>Has been imbedded in the RA software team for a number of months</a:t>
            </a:r>
          </a:p>
          <a:p>
            <a:pPr lvl="1">
              <a:spcBef>
                <a:spcPts val="300"/>
              </a:spcBef>
            </a:pPr>
            <a:r>
              <a:rPr lang="en-US" b="1" dirty="0" smtClean="0"/>
              <a:t>FAA</a:t>
            </a:r>
          </a:p>
          <a:p>
            <a:pPr lvl="2">
              <a:spcBef>
                <a:spcPts val="300"/>
              </a:spcBef>
            </a:pPr>
            <a:r>
              <a:rPr lang="en-US" dirty="0" smtClean="0"/>
              <a:t>General aviation flight test project</a:t>
            </a:r>
          </a:p>
          <a:p>
            <a:pPr lvl="1">
              <a:spcBef>
                <a:spcPts val="300"/>
              </a:spcBef>
            </a:pPr>
            <a:r>
              <a:rPr lang="en-US" sz="1800" b="1" dirty="0"/>
              <a:t>US Army </a:t>
            </a:r>
            <a:r>
              <a:rPr lang="en-US" sz="1800" b="1" dirty="0" smtClean="0"/>
              <a:t>PM UAS</a:t>
            </a:r>
            <a:endParaRPr lang="en-US" sz="1800" b="1" dirty="0"/>
          </a:p>
          <a:p>
            <a:pPr lvl="2">
              <a:spcBef>
                <a:spcPts val="300"/>
              </a:spcBef>
            </a:pPr>
            <a:r>
              <a:rPr lang="en-US" dirty="0" smtClean="0"/>
              <a:t>Evaluation in consideration for inclusion upcoming platform development</a:t>
            </a:r>
          </a:p>
          <a:p>
            <a:pPr lvl="2">
              <a:spcBef>
                <a:spcPts val="300"/>
              </a:spcBef>
            </a:pPr>
            <a:r>
              <a:rPr lang="en-US" dirty="0" smtClean="0"/>
              <a:t>Future Vertical Lift</a:t>
            </a:r>
          </a:p>
          <a:p>
            <a:pPr lvl="2">
              <a:spcBef>
                <a:spcPts val="300"/>
              </a:spcBef>
            </a:pPr>
            <a:r>
              <a:rPr lang="en-US" dirty="0" smtClean="0"/>
              <a:t>Future UAS Programs</a:t>
            </a:r>
          </a:p>
          <a:p>
            <a:pPr lvl="1">
              <a:spcBef>
                <a:spcPts val="300"/>
              </a:spcBef>
            </a:pPr>
            <a:r>
              <a:rPr lang="en-US" sz="1800" b="1" dirty="0"/>
              <a:t>A-10 Program</a:t>
            </a:r>
          </a:p>
          <a:p>
            <a:pPr lvl="2">
              <a:spcBef>
                <a:spcPts val="300"/>
              </a:spcBef>
            </a:pPr>
            <a:r>
              <a:rPr lang="en-US" dirty="0" smtClean="0"/>
              <a:t>Evaluation to replace current GPWS</a:t>
            </a:r>
          </a:p>
        </p:txBody>
      </p:sp>
      <p:sp>
        <p:nvSpPr>
          <p:cNvPr id="4" name="Content Placeholder 3"/>
          <p:cNvSpPr>
            <a:spLocks noGrp="1"/>
          </p:cNvSpPr>
          <p:nvPr>
            <p:ph sz="half" idx="2"/>
          </p:nvPr>
        </p:nvSpPr>
        <p:spPr>
          <a:xfrm>
            <a:off x="6216301" y="1447801"/>
            <a:ext cx="4936474" cy="4421294"/>
          </a:xfrm>
        </p:spPr>
        <p:txBody>
          <a:bodyPr>
            <a:normAutofit fontScale="92500" lnSpcReduction="20000"/>
          </a:bodyPr>
          <a:lstStyle/>
          <a:p>
            <a:r>
              <a:rPr lang="en-US" b="1" dirty="0"/>
              <a:t>What</a:t>
            </a:r>
          </a:p>
          <a:p>
            <a:pPr lvl="1">
              <a:spcBef>
                <a:spcPts val="300"/>
              </a:spcBef>
            </a:pPr>
            <a:r>
              <a:rPr lang="en-US" dirty="0"/>
              <a:t>Full hardware and software list for a working simulation</a:t>
            </a:r>
          </a:p>
          <a:p>
            <a:pPr lvl="1">
              <a:spcBef>
                <a:spcPts val="300"/>
              </a:spcBef>
            </a:pPr>
            <a:r>
              <a:rPr lang="en-US" dirty="0"/>
              <a:t>EVAA Software</a:t>
            </a:r>
          </a:p>
          <a:p>
            <a:pPr lvl="1">
              <a:spcBef>
                <a:spcPts val="300"/>
              </a:spcBef>
            </a:pPr>
            <a:r>
              <a:rPr lang="en-US" dirty="0"/>
              <a:t>Simulation Interface Software</a:t>
            </a:r>
          </a:p>
          <a:p>
            <a:pPr lvl="1">
              <a:spcBef>
                <a:spcPts val="300"/>
              </a:spcBef>
            </a:pPr>
            <a:r>
              <a:rPr lang="en-US" dirty="0"/>
              <a:t>Analysis Software</a:t>
            </a:r>
          </a:p>
          <a:p>
            <a:r>
              <a:rPr lang="en-US" b="1" dirty="0" smtClean="0"/>
              <a:t>How</a:t>
            </a:r>
          </a:p>
          <a:p>
            <a:pPr lvl="1">
              <a:spcBef>
                <a:spcPts val="300"/>
              </a:spcBef>
            </a:pPr>
            <a:r>
              <a:rPr lang="en-US" dirty="0" smtClean="0"/>
              <a:t>NASA </a:t>
            </a:r>
            <a:r>
              <a:rPr lang="en-US" dirty="0"/>
              <a:t>Software Release</a:t>
            </a:r>
          </a:p>
          <a:p>
            <a:pPr lvl="1">
              <a:spcBef>
                <a:spcPts val="300"/>
              </a:spcBef>
            </a:pPr>
            <a:r>
              <a:rPr lang="en-US" dirty="0"/>
              <a:t>Interagency Software Use Agreement</a:t>
            </a:r>
          </a:p>
          <a:p>
            <a:r>
              <a:rPr lang="en-US" b="1" dirty="0" smtClean="0"/>
              <a:t>When</a:t>
            </a:r>
            <a:endParaRPr lang="en-US" b="1" dirty="0"/>
          </a:p>
          <a:p>
            <a:pPr lvl="1">
              <a:spcBef>
                <a:spcPts val="300"/>
              </a:spcBef>
            </a:pPr>
            <a:r>
              <a:rPr lang="en-US" dirty="0" smtClean="0"/>
              <a:t>This fall</a:t>
            </a:r>
            <a:endParaRPr lang="en-US" dirty="0"/>
          </a:p>
          <a:p>
            <a:pPr lvl="1">
              <a:spcBef>
                <a:spcPts val="300"/>
              </a:spcBef>
            </a:pPr>
            <a:r>
              <a:rPr lang="en-US" dirty="0"/>
              <a:t>Status</a:t>
            </a:r>
            <a:r>
              <a:rPr lang="en-US" dirty="0" smtClean="0"/>
              <a:t>:</a:t>
            </a:r>
          </a:p>
          <a:p>
            <a:pPr lvl="2">
              <a:spcBef>
                <a:spcPts val="300"/>
              </a:spcBef>
            </a:pPr>
            <a:r>
              <a:rPr lang="en-US" dirty="0" smtClean="0"/>
              <a:t>Basic software documentation completed</a:t>
            </a:r>
          </a:p>
          <a:p>
            <a:pPr lvl="2">
              <a:spcBef>
                <a:spcPts val="300"/>
              </a:spcBef>
            </a:pPr>
            <a:r>
              <a:rPr lang="en-US" dirty="0" smtClean="0"/>
              <a:t>Additional software design documentation completed</a:t>
            </a:r>
          </a:p>
          <a:p>
            <a:pPr lvl="2">
              <a:spcBef>
                <a:spcPts val="300"/>
              </a:spcBef>
            </a:pPr>
            <a:r>
              <a:rPr lang="en-US" dirty="0" smtClean="0"/>
              <a:t>Software V&amp;V completed</a:t>
            </a:r>
          </a:p>
          <a:p>
            <a:pPr lvl="2">
              <a:spcBef>
                <a:spcPts val="300"/>
              </a:spcBef>
            </a:pPr>
            <a:r>
              <a:rPr lang="en-US" dirty="0" smtClean="0"/>
              <a:t>Software Use Agreements in Work</a:t>
            </a:r>
            <a:endParaRPr lang="en-US" dirty="0"/>
          </a:p>
          <a:p>
            <a:endParaRPr lang="en-US"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96071" y="5131167"/>
            <a:ext cx="368707" cy="367644"/>
          </a:xfrm>
          <a:prstGeom prst="rect">
            <a:avLst/>
          </a:prstGeom>
        </p:spPr>
      </p:pic>
      <p:pic>
        <p:nvPicPr>
          <p:cNvPr id="16" name="Picture 1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96071" y="2667000"/>
            <a:ext cx="368707" cy="367644"/>
          </a:xfrm>
          <a:prstGeom prst="rect">
            <a:avLst/>
          </a:prstGeom>
        </p:spPr>
      </p:pic>
      <p:pic>
        <p:nvPicPr>
          <p:cNvPr id="17" name="Picture 1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96071" y="4049085"/>
            <a:ext cx="368707" cy="367644"/>
          </a:xfrm>
          <a:prstGeom prst="rect">
            <a:avLst/>
          </a:prstGeom>
        </p:spPr>
      </p:pic>
      <p:pic>
        <p:nvPicPr>
          <p:cNvPr id="18" name="Picture 1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96071" y="3505200"/>
            <a:ext cx="368707" cy="367644"/>
          </a:xfrm>
          <a:prstGeom prst="rect">
            <a:avLst/>
          </a:prstGeom>
        </p:spPr>
      </p:pic>
    </p:spTree>
    <p:extLst>
      <p:ext uri="{BB962C8B-B14F-4D97-AF65-F5344CB8AC3E}">
        <p14:creationId xmlns:p14="http://schemas.microsoft.com/office/powerpoint/2010/main" val="702510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HQ-90 </a:t>
            </a:r>
            <a:r>
              <a:rPr lang="en-US" sz="4800" dirty="0"/>
              <a:t>Ref. Imp. Status</a:t>
            </a:r>
            <a:endParaRPr lang="en-US" dirty="0"/>
          </a:p>
        </p:txBody>
      </p:sp>
      <p:sp>
        <p:nvSpPr>
          <p:cNvPr id="3" name="Content Placeholder 2"/>
          <p:cNvSpPr>
            <a:spLocks noGrp="1"/>
          </p:cNvSpPr>
          <p:nvPr>
            <p:ph idx="1"/>
          </p:nvPr>
        </p:nvSpPr>
        <p:spPr>
          <a:xfrm>
            <a:off x="1096994" y="1752600"/>
            <a:ext cx="10055781" cy="4116494"/>
          </a:xfrm>
        </p:spPr>
        <p:txBody>
          <a:bodyPr/>
          <a:lstStyle/>
          <a:p>
            <a:r>
              <a:rPr lang="en-US" b="1" dirty="0" smtClean="0"/>
              <a:t>Ship 1 – Lewis</a:t>
            </a:r>
          </a:p>
          <a:p>
            <a:pPr lvl="1"/>
            <a:r>
              <a:rPr lang="en-US" dirty="0" smtClean="0"/>
              <a:t>Built with JCTD unique hardware installed &amp; integrated</a:t>
            </a:r>
          </a:p>
          <a:p>
            <a:pPr lvl="2"/>
            <a:r>
              <a:rPr lang="en-US" dirty="0" smtClean="0"/>
              <a:t>Does not include Amazon Prime Air vision sensor</a:t>
            </a:r>
          </a:p>
          <a:p>
            <a:pPr lvl="1"/>
            <a:r>
              <a:rPr lang="en-US" dirty="0" smtClean="0"/>
              <a:t>Baseline acceptance &amp; acoustic characterization flights flown</a:t>
            </a:r>
          </a:p>
          <a:p>
            <a:pPr lvl="1"/>
            <a:r>
              <a:rPr lang="en-US" dirty="0" smtClean="0"/>
              <a:t>Arrived at Armstrong 30 Sep</a:t>
            </a:r>
          </a:p>
          <a:p>
            <a:pPr lvl="1"/>
            <a:r>
              <a:rPr lang="en-US" dirty="0" smtClean="0"/>
              <a:t>Aircraft personnel on site prepping for functional check flights</a:t>
            </a:r>
          </a:p>
          <a:p>
            <a:r>
              <a:rPr lang="en-US" b="1" dirty="0" smtClean="0"/>
              <a:t>Ship 2 – Clark</a:t>
            </a:r>
          </a:p>
          <a:p>
            <a:pPr lvl="1"/>
            <a:r>
              <a:rPr lang="en-US" dirty="0" smtClean="0"/>
              <a:t>Aircraft build beginning</a:t>
            </a:r>
          </a:p>
          <a:p>
            <a:pPr lvl="2"/>
            <a:r>
              <a:rPr lang="en-US" dirty="0" smtClean="0"/>
              <a:t>Will include Amazon Prime Air sensor if project collaboration is successful</a:t>
            </a:r>
          </a:p>
          <a:p>
            <a:pPr lvl="2"/>
            <a:r>
              <a:rPr lang="en-US" dirty="0" smtClean="0"/>
              <a:t>Lewis to be retrofitted at Armstrong following Clark readiness to begin flight test</a:t>
            </a:r>
          </a:p>
          <a:p>
            <a:pPr lvl="1"/>
            <a:r>
              <a:rPr lang="en-US" dirty="0" smtClean="0"/>
              <a:t>Arrives at Armstrong in November</a:t>
            </a:r>
            <a:endParaRPr lang="en-US" dirty="0"/>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951412" y="4953000"/>
            <a:ext cx="5505143" cy="1876753"/>
          </a:xfrm>
          <a:prstGeom prst="rect">
            <a:avLst/>
          </a:prstGeom>
        </p:spPr>
      </p:pic>
      <p:pic>
        <p:nvPicPr>
          <p:cNvPr id="6" name="Picture 5">
            <a:extLst>
              <a:ext uri="{FF2B5EF4-FFF2-40B4-BE49-F238E27FC236}">
                <a16:creationId xmlns:a16="http://schemas.microsoft.com/office/drawing/2014/main" id="{3047A15E-4C3E-41E3-996A-129BF4201591}"/>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b="6666"/>
          <a:stretch/>
        </p:blipFill>
        <p:spPr>
          <a:xfrm>
            <a:off x="6551612" y="1288917"/>
            <a:ext cx="5565520" cy="2902084"/>
          </a:xfrm>
          <a:prstGeom prst="rect">
            <a:avLst/>
          </a:prstGeom>
        </p:spPr>
      </p:pic>
    </p:spTree>
    <p:extLst>
      <p:ext uri="{BB962C8B-B14F-4D97-AF65-F5344CB8AC3E}">
        <p14:creationId xmlns:p14="http://schemas.microsoft.com/office/powerpoint/2010/main" val="274426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Airworthiness Status</a:t>
            </a:r>
            <a:endParaRPr lang="en-US" dirty="0"/>
          </a:p>
        </p:txBody>
      </p:sp>
      <p:sp>
        <p:nvSpPr>
          <p:cNvPr id="3" name="Content Placeholder 2"/>
          <p:cNvSpPr>
            <a:spLocks noGrp="1"/>
          </p:cNvSpPr>
          <p:nvPr>
            <p:ph idx="1"/>
          </p:nvPr>
        </p:nvSpPr>
        <p:spPr>
          <a:xfrm>
            <a:off x="1096994" y="1219200"/>
            <a:ext cx="10055781" cy="4876800"/>
          </a:xfrm>
        </p:spPr>
        <p:txBody>
          <a:bodyPr/>
          <a:lstStyle/>
          <a:p>
            <a:r>
              <a:rPr lang="en-US" b="1" dirty="0"/>
              <a:t>Project Specific Certification Plan </a:t>
            </a:r>
            <a:r>
              <a:rPr lang="en-US" b="1" dirty="0" smtClean="0"/>
              <a:t>for </a:t>
            </a:r>
            <a:r>
              <a:rPr lang="en-US" b="1" dirty="0"/>
              <a:t>EVAA/General </a:t>
            </a:r>
            <a:r>
              <a:rPr lang="en-US" b="1" dirty="0" smtClean="0"/>
              <a:t>Aviation</a:t>
            </a:r>
          </a:p>
          <a:p>
            <a:pPr lvl="1"/>
            <a:r>
              <a:rPr lang="en-US" dirty="0" smtClean="0"/>
              <a:t>First critical step in certification</a:t>
            </a:r>
          </a:p>
          <a:p>
            <a:pPr lvl="1"/>
            <a:r>
              <a:rPr lang="en-US" dirty="0" smtClean="0"/>
              <a:t>Addresses multiple levels of automation</a:t>
            </a:r>
          </a:p>
          <a:p>
            <a:pPr lvl="2"/>
            <a:r>
              <a:rPr lang="en-US" dirty="0" smtClean="0"/>
              <a:t>Pilot cuing only</a:t>
            </a:r>
          </a:p>
          <a:p>
            <a:pPr lvl="2"/>
            <a:r>
              <a:rPr lang="en-US" dirty="0" smtClean="0"/>
              <a:t>Various level of automated maneuvering</a:t>
            </a:r>
          </a:p>
          <a:p>
            <a:pPr lvl="1"/>
            <a:r>
              <a:rPr lang="en-US" dirty="0" smtClean="0"/>
              <a:t>Shows how accepted certification practices can be used to certify autonomy</a:t>
            </a:r>
          </a:p>
          <a:p>
            <a:pPr lvl="1"/>
            <a:r>
              <a:rPr lang="en-US" dirty="0" smtClean="0"/>
              <a:t>Completed on time</a:t>
            </a:r>
          </a:p>
          <a:p>
            <a:r>
              <a:rPr lang="en-US" b="1" dirty="0" smtClean="0"/>
              <a:t>Project </a:t>
            </a:r>
            <a:r>
              <a:rPr lang="en-US" b="1" dirty="0"/>
              <a:t>Specific Certification </a:t>
            </a:r>
            <a:r>
              <a:rPr lang="en-US" b="1" dirty="0" smtClean="0"/>
              <a:t>Plan </a:t>
            </a:r>
            <a:r>
              <a:rPr lang="en-US" b="1" dirty="0"/>
              <a:t>for </a:t>
            </a:r>
            <a:r>
              <a:rPr lang="en-US" b="1" dirty="0" smtClean="0"/>
              <a:t>EVAA/HQ-90</a:t>
            </a:r>
          </a:p>
          <a:p>
            <a:pPr lvl="1"/>
            <a:r>
              <a:rPr lang="en-US" dirty="0" smtClean="0"/>
              <a:t>Builds on GA approach</a:t>
            </a:r>
          </a:p>
          <a:p>
            <a:pPr lvl="1"/>
            <a:r>
              <a:rPr lang="en-US" dirty="0" smtClean="0"/>
              <a:t>Will address multiple </a:t>
            </a:r>
            <a:r>
              <a:rPr lang="en-US" dirty="0" err="1" smtClean="0"/>
              <a:t>ConOps</a:t>
            </a:r>
            <a:endParaRPr lang="en-US" dirty="0" smtClean="0"/>
          </a:p>
          <a:p>
            <a:pPr lvl="2"/>
            <a:r>
              <a:rPr lang="en-US" dirty="0" smtClean="0"/>
              <a:t>US SOUTHCOM ISR mission</a:t>
            </a:r>
          </a:p>
          <a:p>
            <a:pPr lvl="2"/>
            <a:r>
              <a:rPr lang="en-US" dirty="0"/>
              <a:t>Long-range low-altitude rural mission within national airspace</a:t>
            </a:r>
          </a:p>
          <a:p>
            <a:pPr lvl="2"/>
            <a:r>
              <a:rPr lang="en-US" dirty="0"/>
              <a:t>Long-range </a:t>
            </a:r>
            <a:r>
              <a:rPr lang="en-US" dirty="0" smtClean="0"/>
              <a:t>medium-altitude </a:t>
            </a:r>
            <a:r>
              <a:rPr lang="en-US" dirty="0"/>
              <a:t>rural mission within national airspace</a:t>
            </a:r>
          </a:p>
          <a:p>
            <a:pPr lvl="1"/>
            <a:r>
              <a:rPr lang="en-US" dirty="0" smtClean="0"/>
              <a:t>Currently under development</a:t>
            </a:r>
          </a:p>
          <a:p>
            <a:pPr lvl="2"/>
            <a:r>
              <a:rPr lang="en-US" dirty="0" smtClean="0"/>
              <a:t>Scheduled completion at end of project</a:t>
            </a:r>
            <a:endParaRPr lang="en-US" dirty="0"/>
          </a:p>
          <a:p>
            <a:endParaRPr lang="en-US" dirty="0"/>
          </a:p>
        </p:txBody>
      </p:sp>
    </p:spTree>
    <p:extLst>
      <p:ext uri="{BB962C8B-B14F-4D97-AF65-F5344CB8AC3E}">
        <p14:creationId xmlns:p14="http://schemas.microsoft.com/office/powerpoint/2010/main" val="3252934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2812" y="745896"/>
            <a:ext cx="10053162" cy="5654904"/>
          </a:xfrm>
          <a:prstGeom prst="rect">
            <a:avLst/>
          </a:prstGeom>
        </p:spPr>
      </p:pic>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8191" y="205867"/>
            <a:ext cx="2364184" cy="2954157"/>
          </a:xfrm>
          <a:prstGeom prst="rect">
            <a:avLst/>
          </a:prstGeom>
          <a:effectLst>
            <a:outerShdw blurRad="38100" dist="38100" dir="2700000" algn="tl" rotWithShape="0">
              <a:prstClr val="black">
                <a:alpha val="72000"/>
              </a:prstClr>
            </a:outerShdw>
          </a:effectLst>
        </p:spPr>
      </p:pic>
      <p:pic>
        <p:nvPicPr>
          <p:cNvPr id="10" name="Picture 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277127" y="108861"/>
            <a:ext cx="1778694" cy="1479452"/>
          </a:xfrm>
          <a:prstGeom prst="rect">
            <a:avLst/>
          </a:prstGeom>
          <a:effectLst>
            <a:outerShdw blurRad="38100" dist="38100" dir="2700000" algn="tl" rotWithShape="0">
              <a:prstClr val="black">
                <a:alpha val="72000"/>
              </a:prstClr>
            </a:outerShdw>
          </a:effectLst>
        </p:spPr>
      </p:pic>
      <p:sp>
        <p:nvSpPr>
          <p:cNvPr id="13" name="Title 1"/>
          <p:cNvSpPr>
            <a:spLocks noGrp="1"/>
          </p:cNvSpPr>
          <p:nvPr>
            <p:ph type="title"/>
          </p:nvPr>
        </p:nvSpPr>
        <p:spPr>
          <a:xfrm>
            <a:off x="1452569" y="5168132"/>
            <a:ext cx="2984533" cy="660584"/>
          </a:xfrm>
        </p:spPr>
        <p:txBody>
          <a:bodyPr>
            <a:normAutofit/>
          </a:bodyPr>
          <a:lstStyle/>
          <a:p>
            <a:r>
              <a:rPr lang="en-US" sz="3598" b="1" spc="10" dirty="0">
                <a:solidFill>
                  <a:schemeClr val="bg1"/>
                </a:solidFill>
                <a:effectLst>
                  <a:outerShdw blurRad="12700" dist="12700" dir="2700000" algn="tl" rotWithShape="0">
                    <a:prstClr val="black">
                      <a:alpha val="40000"/>
                    </a:prstClr>
                  </a:outerShdw>
                  <a:reflection stA="25000" endPos="75000" dist="12700" dir="5400000" sy="-100000" algn="bl" rotWithShape="0"/>
                </a:effectLst>
              </a:rPr>
              <a:t>Questions</a:t>
            </a:r>
          </a:p>
        </p:txBody>
      </p:sp>
      <p:sp>
        <p:nvSpPr>
          <p:cNvPr id="12" name="Slide Number Placeholder 11"/>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212712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6994" y="1868424"/>
            <a:ext cx="10055781" cy="3566160"/>
          </a:xfrm>
        </p:spPr>
        <p:txBody>
          <a:bodyPr/>
          <a:lstStyle/>
          <a:p>
            <a:r>
              <a:rPr lang="en-US" dirty="0" smtClean="0"/>
              <a:t>The Algorithms</a:t>
            </a:r>
            <a:endParaRPr lang="en-US" dirty="0"/>
          </a:p>
        </p:txBody>
      </p:sp>
      <p:sp>
        <p:nvSpPr>
          <p:cNvPr id="4" name="Text Placeholder 3"/>
          <p:cNvSpPr>
            <a:spLocks noGrp="1"/>
          </p:cNvSpPr>
          <p:nvPr>
            <p:ph type="body" idx="1"/>
          </p:nvPr>
        </p:nvSpPr>
        <p:spPr>
          <a:xfrm>
            <a:off x="1096994" y="5562600"/>
            <a:ext cx="10055781" cy="1143000"/>
          </a:xfrm>
        </p:spPr>
        <p:txBody>
          <a:bodyPr/>
          <a:lstStyle/>
          <a:p>
            <a:r>
              <a:rPr lang="en-US" dirty="0" smtClean="0"/>
              <a:t>Monitors &amp; Emergency Re-planners</a:t>
            </a:r>
            <a:endParaRPr lang="en-US" dirty="0"/>
          </a:p>
        </p:txBody>
      </p:sp>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5000"/>
                    </a14:imgEffect>
                  </a14:imgLayer>
                </a14:imgProps>
              </a:ext>
              <a:ext uri="{28A0092B-C50C-407E-A947-70E740481C1C}">
                <a14:useLocalDpi xmlns:a14="http://schemas.microsoft.com/office/drawing/2010/main"/>
              </a:ext>
            </a:extLst>
          </a:blip>
          <a:stretch>
            <a:fillRect/>
          </a:stretch>
        </p:blipFill>
        <p:spPr>
          <a:xfrm>
            <a:off x="659343" y="603259"/>
            <a:ext cx="7187669" cy="363500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50544" y="1100380"/>
            <a:ext cx="1464422" cy="2308983"/>
          </a:xfrm>
          <a:prstGeom prst="rect">
            <a:avLst/>
          </a:prstGeom>
        </p:spPr>
      </p:pic>
      <p:sp>
        <p:nvSpPr>
          <p:cNvPr id="7" name="Oval 6"/>
          <p:cNvSpPr/>
          <p:nvPr/>
        </p:nvSpPr>
        <p:spPr>
          <a:xfrm rot="3907093">
            <a:off x="2530602" y="1687854"/>
            <a:ext cx="3196608" cy="1066800"/>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368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Algorithms</a:t>
            </a:r>
            <a:endParaRPr lang="en-US" dirty="0"/>
          </a:p>
        </p:txBody>
      </p:sp>
      <p:sp>
        <p:nvSpPr>
          <p:cNvPr id="5" name="Content Placeholder 4"/>
          <p:cNvSpPr>
            <a:spLocks noGrp="1"/>
          </p:cNvSpPr>
          <p:nvPr>
            <p:ph idx="1"/>
          </p:nvPr>
        </p:nvSpPr>
        <p:spPr>
          <a:xfrm>
            <a:off x="1096994" y="533400"/>
            <a:ext cx="10055781" cy="6019800"/>
          </a:xfrm>
        </p:spPr>
        <p:txBody>
          <a:bodyPr>
            <a:normAutofit fontScale="85000" lnSpcReduction="20000"/>
          </a:bodyPr>
          <a:lstStyle/>
          <a:p>
            <a:pPr>
              <a:spcAft>
                <a:spcPts val="600"/>
              </a:spcAft>
            </a:pPr>
            <a:r>
              <a:rPr lang="en-US" sz="1900" dirty="0"/>
              <a:t>4 Categories of EVAA Algorithms</a:t>
            </a:r>
          </a:p>
          <a:p>
            <a:pPr marL="544008" lvl="1" indent="-342900">
              <a:buFont typeface="+mj-lt"/>
              <a:buAutoNum type="arabicPeriod"/>
            </a:pPr>
            <a:r>
              <a:rPr lang="en-US" sz="1700" dirty="0"/>
              <a:t>Tactical monitors for </a:t>
            </a:r>
            <a:r>
              <a:rPr lang="en-US" sz="1700" b="1" dirty="0"/>
              <a:t>stationary collision threats</a:t>
            </a:r>
          </a:p>
          <a:p>
            <a:pPr marL="544008" lvl="1" indent="-342900">
              <a:buFont typeface="+mj-lt"/>
              <a:buAutoNum type="arabicPeriod"/>
            </a:pPr>
            <a:r>
              <a:rPr lang="en-US" sz="1700" dirty="0"/>
              <a:t>Tactical monitors for </a:t>
            </a:r>
            <a:r>
              <a:rPr lang="en-US" sz="1700" b="1" dirty="0"/>
              <a:t>moving collision threats</a:t>
            </a:r>
          </a:p>
          <a:p>
            <a:pPr marL="544008" lvl="1" indent="-342900">
              <a:buFont typeface="+mj-lt"/>
              <a:buAutoNum type="arabicPeriod"/>
            </a:pPr>
            <a:r>
              <a:rPr lang="en-US" sz="1700" dirty="0" smtClean="0"/>
              <a:t>Strategic algorithms for </a:t>
            </a:r>
            <a:r>
              <a:rPr lang="en-US" sz="1700" b="1" dirty="0" smtClean="0"/>
              <a:t>re-planning</a:t>
            </a:r>
            <a:r>
              <a:rPr lang="en-US" sz="1700" dirty="0" smtClean="0"/>
              <a:t> some portion of the mission</a:t>
            </a:r>
          </a:p>
          <a:p>
            <a:pPr marL="544008" lvl="1" indent="-342900">
              <a:buFont typeface="+mj-lt"/>
              <a:buAutoNum type="arabicPeriod"/>
            </a:pPr>
            <a:r>
              <a:rPr lang="en-US" sz="1700" dirty="0" smtClean="0"/>
              <a:t>Integrity </a:t>
            </a:r>
            <a:r>
              <a:rPr lang="en-US" sz="1700" dirty="0"/>
              <a:t>Monitors for </a:t>
            </a:r>
            <a:r>
              <a:rPr lang="en-US" sz="1700" b="1" dirty="0"/>
              <a:t>triggering mission re-planning</a:t>
            </a:r>
          </a:p>
          <a:p>
            <a:r>
              <a:rPr lang="en-US" dirty="0" smtClean="0"/>
              <a:t>General Description of Tactical Monitors</a:t>
            </a:r>
          </a:p>
          <a:p>
            <a:pPr lvl="1"/>
            <a:r>
              <a:rPr lang="en-US" b="1" dirty="0" smtClean="0"/>
              <a:t>Sense</a:t>
            </a:r>
          </a:p>
          <a:p>
            <a:pPr lvl="2"/>
            <a:r>
              <a:rPr lang="en-US" b="1" i="1" dirty="0" smtClean="0">
                <a:solidFill>
                  <a:srgbClr val="D55201"/>
                </a:solidFill>
              </a:rPr>
              <a:t>Sensor Coupler</a:t>
            </a:r>
          </a:p>
          <a:p>
            <a:pPr lvl="2"/>
            <a:r>
              <a:rPr lang="en-US" dirty="0" smtClean="0"/>
              <a:t>Own State</a:t>
            </a:r>
          </a:p>
          <a:p>
            <a:pPr lvl="3"/>
            <a:r>
              <a:rPr lang="en-US" dirty="0" err="1" smtClean="0"/>
              <a:t>Nav</a:t>
            </a:r>
            <a:r>
              <a:rPr lang="en-US" dirty="0" smtClean="0"/>
              <a:t> Data</a:t>
            </a:r>
          </a:p>
          <a:p>
            <a:pPr lvl="3"/>
            <a:r>
              <a:rPr lang="en-US" dirty="0" smtClean="0"/>
              <a:t>Air Data</a:t>
            </a:r>
          </a:p>
          <a:p>
            <a:pPr lvl="2"/>
            <a:r>
              <a:rPr lang="en-US" dirty="0" smtClean="0"/>
              <a:t>Collision Threat</a:t>
            </a:r>
          </a:p>
          <a:p>
            <a:pPr lvl="3"/>
            <a:r>
              <a:rPr lang="en-US" dirty="0" smtClean="0"/>
              <a:t>Terrain</a:t>
            </a:r>
          </a:p>
          <a:p>
            <a:pPr lvl="3"/>
            <a:r>
              <a:rPr lang="en-US" dirty="0" smtClean="0"/>
              <a:t>Obstacles</a:t>
            </a:r>
          </a:p>
          <a:p>
            <a:pPr lvl="3"/>
            <a:r>
              <a:rPr lang="en-US" dirty="0" smtClean="0"/>
              <a:t>Aircraft</a:t>
            </a:r>
          </a:p>
          <a:p>
            <a:pPr lvl="3"/>
            <a:r>
              <a:rPr lang="en-US" dirty="0" smtClean="0"/>
              <a:t>Etc.</a:t>
            </a:r>
          </a:p>
          <a:p>
            <a:pPr lvl="1"/>
            <a:r>
              <a:rPr lang="en-US" b="1" dirty="0" smtClean="0"/>
              <a:t>Evaluate</a:t>
            </a:r>
          </a:p>
          <a:p>
            <a:pPr lvl="2"/>
            <a:r>
              <a:rPr lang="en-US" dirty="0" smtClean="0"/>
              <a:t>Predict Escape Trajectories</a:t>
            </a:r>
          </a:p>
          <a:p>
            <a:pPr lvl="3"/>
            <a:r>
              <a:rPr lang="en-US" b="1" i="1" dirty="0" smtClean="0">
                <a:solidFill>
                  <a:srgbClr val="D55201"/>
                </a:solidFill>
              </a:rPr>
              <a:t>Trajectory Manager</a:t>
            </a:r>
          </a:p>
          <a:p>
            <a:pPr lvl="3"/>
            <a:r>
              <a:rPr lang="en-US" dirty="0" smtClean="0"/>
              <a:t>Any number of maneuvers</a:t>
            </a:r>
          </a:p>
          <a:p>
            <a:pPr lvl="2"/>
            <a:r>
              <a:rPr lang="en-US" dirty="0" smtClean="0"/>
              <a:t>Predict Future Collision Threat</a:t>
            </a:r>
          </a:p>
          <a:p>
            <a:pPr lvl="2"/>
            <a:r>
              <a:rPr lang="en-US" dirty="0" smtClean="0"/>
              <a:t>Determine Need to Avoid</a:t>
            </a:r>
          </a:p>
          <a:p>
            <a:pPr lvl="1"/>
            <a:r>
              <a:rPr lang="en-US" b="1" dirty="0" smtClean="0"/>
              <a:t>Act</a:t>
            </a:r>
          </a:p>
          <a:p>
            <a:pPr lvl="2"/>
            <a:r>
              <a:rPr lang="en-US" dirty="0" smtClean="0"/>
              <a:t>Execute Avoidance</a:t>
            </a:r>
          </a:p>
          <a:p>
            <a:pPr lvl="3"/>
            <a:r>
              <a:rPr lang="en-US" b="1" i="1" dirty="0" smtClean="0">
                <a:solidFill>
                  <a:srgbClr val="D55201"/>
                </a:solidFill>
              </a:rPr>
              <a:t>Command Coupler</a:t>
            </a:r>
          </a:p>
          <a:p>
            <a:pPr lvl="3"/>
            <a:r>
              <a:rPr lang="en-US" b="1" i="1" dirty="0" smtClean="0">
                <a:solidFill>
                  <a:srgbClr val="D55201"/>
                </a:solidFill>
              </a:rPr>
              <a:t>Autopilot</a:t>
            </a:r>
          </a:p>
        </p:txBody>
      </p:sp>
      <p:pic>
        <p:nvPicPr>
          <p:cNvPr id="49" name="Picture 48"/>
          <p:cNvPicPr>
            <a:picLocks noChangeAspect="1"/>
          </p:cNvPicPr>
          <p:nvPr/>
        </p:nvPicPr>
        <p:blipFill>
          <a:blip r:embed="rId2"/>
          <a:stretch>
            <a:fillRect/>
          </a:stretch>
        </p:blipFill>
        <p:spPr>
          <a:xfrm>
            <a:off x="4479262" y="1752600"/>
            <a:ext cx="7060472" cy="4434994"/>
          </a:xfrm>
          <a:prstGeom prst="rect">
            <a:avLst/>
          </a:prstGeom>
        </p:spPr>
      </p:pic>
      <p:sp>
        <p:nvSpPr>
          <p:cNvPr id="50" name="TextBox 49"/>
          <p:cNvSpPr txBox="1"/>
          <p:nvPr/>
        </p:nvSpPr>
        <p:spPr>
          <a:xfrm>
            <a:off x="6780212" y="1676400"/>
            <a:ext cx="4812600" cy="369332"/>
          </a:xfrm>
          <a:prstGeom prst="rect">
            <a:avLst/>
          </a:prstGeom>
          <a:noFill/>
        </p:spPr>
        <p:txBody>
          <a:bodyPr wrap="none" rtlCol="0">
            <a:spAutoFit/>
          </a:bodyPr>
          <a:lstStyle/>
          <a:p>
            <a:r>
              <a:rPr lang="en-US" b="1" i="1" dirty="0" smtClean="0">
                <a:solidFill>
                  <a:srgbClr val="D55201"/>
                </a:solidFill>
              </a:rPr>
              <a:t>Tactical Monitor Common Algorithm Framework</a:t>
            </a:r>
            <a:endParaRPr lang="en-US" b="1" i="1" dirty="0">
              <a:solidFill>
                <a:srgbClr val="D55201"/>
              </a:solidFill>
            </a:endParaRPr>
          </a:p>
        </p:txBody>
      </p:sp>
      <p:grpSp>
        <p:nvGrpSpPr>
          <p:cNvPr id="22" name="Group 21"/>
          <p:cNvGrpSpPr/>
          <p:nvPr/>
        </p:nvGrpSpPr>
        <p:grpSpPr>
          <a:xfrm>
            <a:off x="2360612" y="2045732"/>
            <a:ext cx="3124200" cy="2145268"/>
            <a:chOff x="2360612" y="2045732"/>
            <a:chExt cx="3124200" cy="2145268"/>
          </a:xfrm>
        </p:grpSpPr>
        <p:cxnSp>
          <p:nvCxnSpPr>
            <p:cNvPr id="6" name="Straight Arrow Connector 5">
              <a:extLst>
                <a:ext uri="{FF2B5EF4-FFF2-40B4-BE49-F238E27FC236}">
                  <a16:creationId xmlns:a16="http://schemas.microsoft.com/office/drawing/2014/main" id="{2190DB16-6D35-0C40-87D8-38F30E3274CB}"/>
                </a:ext>
              </a:extLst>
            </p:cNvPr>
            <p:cNvCxnSpPr>
              <a:cxnSpLocks/>
            </p:cNvCxnSpPr>
            <p:nvPr/>
          </p:nvCxnSpPr>
          <p:spPr>
            <a:xfrm>
              <a:off x="2360612" y="2590801"/>
              <a:ext cx="2118650" cy="152399"/>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2190DB16-6D35-0C40-87D8-38F30E3274CB}"/>
                </a:ext>
              </a:extLst>
            </p:cNvPr>
            <p:cNvCxnSpPr>
              <a:cxnSpLocks/>
            </p:cNvCxnSpPr>
            <p:nvPr/>
          </p:nvCxnSpPr>
          <p:spPr>
            <a:xfrm flipV="1">
              <a:off x="2665412" y="2045732"/>
              <a:ext cx="2819400" cy="316469"/>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190DB16-6D35-0C40-87D8-38F30E3274CB}"/>
                </a:ext>
              </a:extLst>
            </p:cNvPr>
            <p:cNvCxnSpPr>
              <a:cxnSpLocks/>
            </p:cNvCxnSpPr>
            <p:nvPr/>
          </p:nvCxnSpPr>
          <p:spPr>
            <a:xfrm>
              <a:off x="2665412" y="3200401"/>
              <a:ext cx="1600200" cy="990599"/>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2612" y="3657600"/>
            <a:ext cx="5334000" cy="1676401"/>
            <a:chOff x="3122612" y="3657600"/>
            <a:chExt cx="5334000" cy="1676401"/>
          </a:xfrm>
        </p:grpSpPr>
        <p:cxnSp>
          <p:nvCxnSpPr>
            <p:cNvPr id="15" name="Straight Arrow Connector 14">
              <a:extLst>
                <a:ext uri="{FF2B5EF4-FFF2-40B4-BE49-F238E27FC236}">
                  <a16:creationId xmlns:a16="http://schemas.microsoft.com/office/drawing/2014/main" id="{2190DB16-6D35-0C40-87D8-38F30E3274CB}"/>
                </a:ext>
              </a:extLst>
            </p:cNvPr>
            <p:cNvCxnSpPr>
              <a:cxnSpLocks/>
            </p:cNvCxnSpPr>
            <p:nvPr/>
          </p:nvCxnSpPr>
          <p:spPr>
            <a:xfrm flipV="1">
              <a:off x="3122612" y="3657600"/>
              <a:ext cx="2895600" cy="990601"/>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190DB16-6D35-0C40-87D8-38F30E3274CB}"/>
                </a:ext>
              </a:extLst>
            </p:cNvPr>
            <p:cNvCxnSpPr>
              <a:cxnSpLocks/>
            </p:cNvCxnSpPr>
            <p:nvPr/>
          </p:nvCxnSpPr>
          <p:spPr>
            <a:xfrm flipV="1">
              <a:off x="3503612" y="4495800"/>
              <a:ext cx="2514600" cy="533401"/>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190DB16-6D35-0C40-87D8-38F30E3274CB}"/>
                </a:ext>
              </a:extLst>
            </p:cNvPr>
            <p:cNvCxnSpPr>
              <a:cxnSpLocks/>
            </p:cNvCxnSpPr>
            <p:nvPr/>
          </p:nvCxnSpPr>
          <p:spPr>
            <a:xfrm flipV="1">
              <a:off x="3275012" y="4495800"/>
              <a:ext cx="5181600" cy="838201"/>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2735653" y="2655333"/>
            <a:ext cx="8006959" cy="3438411"/>
            <a:chOff x="2735653" y="2655333"/>
            <a:chExt cx="8006959" cy="3438411"/>
          </a:xfrm>
        </p:grpSpPr>
        <p:cxnSp>
          <p:nvCxnSpPr>
            <p:cNvPr id="25" name="Straight Arrow Connector 24">
              <a:extLst>
                <a:ext uri="{FF2B5EF4-FFF2-40B4-BE49-F238E27FC236}">
                  <a16:creationId xmlns:a16="http://schemas.microsoft.com/office/drawing/2014/main" id="{2190DB16-6D35-0C40-87D8-38F30E3274CB}"/>
                </a:ext>
              </a:extLst>
            </p:cNvPr>
            <p:cNvCxnSpPr>
              <a:cxnSpLocks/>
            </p:cNvCxnSpPr>
            <p:nvPr/>
          </p:nvCxnSpPr>
          <p:spPr>
            <a:xfrm flipV="1">
              <a:off x="3046412" y="4191000"/>
              <a:ext cx="7696200" cy="1640556"/>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190DB16-6D35-0C40-87D8-38F30E3274CB}"/>
                </a:ext>
              </a:extLst>
            </p:cNvPr>
            <p:cNvCxnSpPr>
              <a:cxnSpLocks/>
            </p:cNvCxnSpPr>
            <p:nvPr/>
          </p:nvCxnSpPr>
          <p:spPr>
            <a:xfrm flipV="1">
              <a:off x="2735653" y="2655333"/>
              <a:ext cx="7625959" cy="3438411"/>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808766" y="4539964"/>
            <a:ext cx="886094" cy="369883"/>
          </a:xfrm>
          <a:prstGeom prst="rect">
            <a:avLst/>
          </a:prstGeom>
          <a:noFill/>
          <a:ln w="9525" algn="ctr">
            <a:noFill/>
            <a:miter lim="800000"/>
            <a:headEnd/>
            <a:tailEnd/>
          </a:ln>
          <a:effectLst/>
        </p:spPr>
      </p:pic>
    </p:spTree>
    <p:extLst>
      <p:ext uri="{BB962C8B-B14F-4D97-AF65-F5344CB8AC3E}">
        <p14:creationId xmlns:p14="http://schemas.microsoft.com/office/powerpoint/2010/main" val="1403592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22"/>
                                        </p:tgtEl>
                                        <p:attrNameLst>
                                          <p:attrName>style.visibility</p:attrName>
                                        </p:attrNameLst>
                                      </p:cBhvr>
                                      <p:to>
                                        <p:strVal val="hidden"/>
                                      </p:to>
                                    </p:set>
                                  </p:childTnLst>
                                </p:cTn>
                              </p:par>
                              <p:par>
                                <p:cTn id="12" presetID="22" presetClass="entr" presetSubtype="8"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3"/>
                                        </p:tgtEl>
                                        <p:attrNameLst>
                                          <p:attrName>style.visibility</p:attrName>
                                        </p:attrNameLst>
                                      </p:cBhvr>
                                      <p:to>
                                        <p:strVal val="hidden"/>
                                      </p:to>
                                    </p:set>
                                  </p:childTnLst>
                                </p:cTn>
                              </p:par>
                              <p:par>
                                <p:cTn id="19" presetID="22" presetClass="entr" presetSubtype="8"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441479" y="152400"/>
            <a:ext cx="4378352" cy="2750236"/>
          </a:xfrm>
          <a:prstGeom prst="rect">
            <a:avLst/>
          </a:prstGeom>
        </p:spPr>
      </p:pic>
      <p:sp>
        <p:nvSpPr>
          <p:cNvPr id="3" name="Title 2"/>
          <p:cNvSpPr>
            <a:spLocks noGrp="1"/>
          </p:cNvSpPr>
          <p:nvPr>
            <p:ph type="title"/>
          </p:nvPr>
        </p:nvSpPr>
        <p:spPr/>
        <p:txBody>
          <a:bodyPr/>
          <a:lstStyle/>
          <a:p>
            <a:r>
              <a:rPr lang="en-US" dirty="0" err="1" smtClean="0"/>
              <a:t>iGCAS</a:t>
            </a:r>
            <a:endParaRPr lang="en-US" dirty="0"/>
          </a:p>
        </p:txBody>
      </p:sp>
      <p:sp>
        <p:nvSpPr>
          <p:cNvPr id="4" name="Text Placeholder 3"/>
          <p:cNvSpPr>
            <a:spLocks noGrp="1"/>
          </p:cNvSpPr>
          <p:nvPr>
            <p:ph type="body" idx="1"/>
          </p:nvPr>
        </p:nvSpPr>
        <p:spPr>
          <a:xfrm>
            <a:off x="1096994" y="4453128"/>
            <a:ext cx="10055781" cy="1795272"/>
          </a:xfrm>
        </p:spPr>
        <p:txBody>
          <a:bodyPr/>
          <a:lstStyle/>
          <a:p>
            <a:r>
              <a:rPr lang="en-US" dirty="0" smtClean="0"/>
              <a:t>Improved Ground Collision Avoidance System</a:t>
            </a:r>
          </a:p>
          <a:p>
            <a:pPr marL="342900" indent="-342900">
              <a:buFont typeface="Arial" panose="020B0604020202020204" pitchFamily="34" charset="0"/>
              <a:buChar char="•"/>
            </a:pPr>
            <a:r>
              <a:rPr lang="en-US" dirty="0"/>
              <a:t>Trajectory Manager</a:t>
            </a:r>
          </a:p>
          <a:p>
            <a:pPr marL="342900" indent="-342900">
              <a:buFont typeface="Arial" panose="020B0604020202020204" pitchFamily="34" charset="0"/>
              <a:buChar char="•"/>
            </a:pPr>
            <a:r>
              <a:rPr lang="en-US" dirty="0" smtClean="0"/>
              <a:t>Map Manager</a:t>
            </a:r>
          </a:p>
          <a:p>
            <a:pPr marL="342900" indent="-342900">
              <a:buFont typeface="Arial" panose="020B0604020202020204" pitchFamily="34" charset="0"/>
              <a:buChar char="•"/>
            </a:pPr>
            <a:endParaRPr lang="en-US" dirty="0"/>
          </a:p>
        </p:txBody>
      </p:sp>
      <p:grpSp>
        <p:nvGrpSpPr>
          <p:cNvPr id="2" name="Group 1"/>
          <p:cNvGrpSpPr/>
          <p:nvPr/>
        </p:nvGrpSpPr>
        <p:grpSpPr>
          <a:xfrm>
            <a:off x="150813" y="1295399"/>
            <a:ext cx="6019800" cy="2942867"/>
            <a:chOff x="506943" y="603259"/>
            <a:chExt cx="7187669" cy="3635008"/>
          </a:xfrm>
        </p:grpSpPr>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5000"/>
                      </a14:imgEffect>
                    </a14:imgLayer>
                  </a14:imgProps>
                </a:ext>
                <a:ext uri="{28A0092B-C50C-407E-A947-70E740481C1C}">
                  <a14:useLocalDpi xmlns:a14="http://schemas.microsoft.com/office/drawing/2010/main"/>
                </a:ext>
              </a:extLst>
            </a:blip>
            <a:stretch>
              <a:fillRect/>
            </a:stretch>
          </p:blipFill>
          <p:spPr>
            <a:xfrm>
              <a:off x="506943" y="603259"/>
              <a:ext cx="7187669" cy="363500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351212" y="1676400"/>
              <a:ext cx="762000" cy="332772"/>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208213" y="1219200"/>
              <a:ext cx="685800" cy="312420"/>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08214" y="1005840"/>
              <a:ext cx="685800" cy="289560"/>
            </a:xfrm>
            <a:prstGeom prst="rect">
              <a:avLst/>
            </a:prstGeom>
          </p:spPr>
        </p:pic>
        <p:sp>
          <p:nvSpPr>
            <p:cNvPr id="8" name="Oval 7"/>
            <p:cNvSpPr/>
            <p:nvPr/>
          </p:nvSpPr>
          <p:spPr>
            <a:xfrm rot="1302739">
              <a:off x="1941333" y="957920"/>
              <a:ext cx="2345672" cy="1066800"/>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996703" y="2173168"/>
            <a:ext cx="4171536" cy="2279960"/>
          </a:xfrm>
          <a:prstGeom prst="rect">
            <a:avLst/>
          </a:prstGeom>
          <a:effectLst>
            <a:outerShdw blurRad="50800" dist="38100" dir="2700000" algn="tl" rotWithShape="0">
              <a:prstClr val="black">
                <a:alpha val="40000"/>
              </a:prstClr>
            </a:outerShdw>
          </a:effectLst>
        </p:spPr>
      </p:pic>
      <p:pic>
        <p:nvPicPr>
          <p:cNvPr id="14" name="Picture 13"/>
          <p:cNvPicPr>
            <a:picLocks noChangeAspect="1"/>
          </p:cNvPicPr>
          <p:nvPr/>
        </p:nvPicPr>
        <p:blipFill rotWithShape="1">
          <a:blip r:embed="rId9" cstate="print">
            <a:extLst>
              <a:ext uri="{28A0092B-C50C-407E-A947-70E740481C1C}">
                <a14:useLocalDpi xmlns:a14="http://schemas.microsoft.com/office/drawing/2010/main"/>
              </a:ext>
            </a:extLst>
          </a:blip>
          <a:srcRect l="34588" r="16415" b="20831"/>
          <a:stretch/>
        </p:blipFill>
        <p:spPr>
          <a:xfrm>
            <a:off x="4393479" y="30319"/>
            <a:ext cx="3048000" cy="2100435"/>
          </a:xfrm>
          <a:prstGeom prst="rect">
            <a:avLst/>
          </a:prstGeom>
        </p:spPr>
      </p:pic>
    </p:spTree>
    <p:extLst>
      <p:ext uri="{BB962C8B-B14F-4D97-AF65-F5344CB8AC3E}">
        <p14:creationId xmlns:p14="http://schemas.microsoft.com/office/powerpoint/2010/main" val="375967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nodeType="withEffect">
                                  <p:stCondLst>
                                    <p:cond delay="100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73571" y="2657690"/>
            <a:ext cx="4283241" cy="2625213"/>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p:nvPr>
        </p:nvSpPr>
        <p:spPr>
          <a:xfrm>
            <a:off x="1522413" y="228600"/>
            <a:ext cx="10058399" cy="914400"/>
          </a:xfrm>
        </p:spPr>
        <p:txBody>
          <a:bodyPr>
            <a:normAutofit fontScale="90000"/>
          </a:bodyPr>
          <a:lstStyle/>
          <a:p>
            <a:r>
              <a:rPr lang="en-US" dirty="0" err="1" smtClean="0"/>
              <a:t>iGCAS</a:t>
            </a:r>
            <a:r>
              <a:rPr lang="en-US" dirty="0" smtClean="0"/>
              <a:t/>
            </a:r>
            <a:br>
              <a:rPr lang="en-US" dirty="0" smtClean="0"/>
            </a:br>
            <a:r>
              <a:rPr lang="en-US" sz="2200" dirty="0" smtClean="0"/>
              <a:t>Design</a:t>
            </a:r>
            <a:endParaRPr lang="en-US" dirty="0"/>
          </a:p>
        </p:txBody>
      </p:sp>
      <p:sp>
        <p:nvSpPr>
          <p:cNvPr id="3" name="Content Placeholder 2"/>
          <p:cNvSpPr>
            <a:spLocks noGrp="1"/>
          </p:cNvSpPr>
          <p:nvPr>
            <p:ph idx="1"/>
          </p:nvPr>
        </p:nvSpPr>
        <p:spPr>
          <a:xfrm>
            <a:off x="770021" y="914400"/>
            <a:ext cx="5171991" cy="5181599"/>
          </a:xfrm>
        </p:spPr>
        <p:txBody>
          <a:bodyPr>
            <a:normAutofit fontScale="62500" lnSpcReduction="20000"/>
          </a:bodyPr>
          <a:lstStyle/>
          <a:p>
            <a:r>
              <a:rPr lang="en-US" b="1" dirty="0"/>
              <a:t>Software Structure</a:t>
            </a:r>
          </a:p>
          <a:p>
            <a:pPr lvl="1">
              <a:spcBef>
                <a:spcPts val="300"/>
              </a:spcBef>
            </a:pPr>
            <a:r>
              <a:rPr lang="en-US" dirty="0"/>
              <a:t>Easily adjusts to new aircraft performance</a:t>
            </a:r>
          </a:p>
          <a:p>
            <a:pPr lvl="1">
              <a:spcBef>
                <a:spcPts val="300"/>
              </a:spcBef>
            </a:pPr>
            <a:r>
              <a:rPr lang="en-US" dirty="0"/>
              <a:t>Easily adjusts to evolving requirements</a:t>
            </a:r>
          </a:p>
          <a:p>
            <a:r>
              <a:rPr lang="en-US" b="1" dirty="0"/>
              <a:t>Higher Fidelity Terrain Maps</a:t>
            </a:r>
          </a:p>
          <a:p>
            <a:pPr lvl="1">
              <a:spcBef>
                <a:spcPts val="300"/>
              </a:spcBef>
            </a:pPr>
            <a:r>
              <a:rPr lang="en-US" sz="2100" dirty="0" smtClean="0"/>
              <a:t>NASA-unique terrain encoding with ~2,000:1 file size reduction</a:t>
            </a:r>
          </a:p>
          <a:p>
            <a:pPr lvl="1">
              <a:spcBef>
                <a:spcPts val="300"/>
              </a:spcBef>
            </a:pPr>
            <a:r>
              <a:rPr lang="en-US" sz="2100" dirty="0" smtClean="0"/>
              <a:t>81x finer </a:t>
            </a:r>
            <a:r>
              <a:rPr lang="en-US" sz="2100" dirty="0"/>
              <a:t>resolution than </a:t>
            </a:r>
            <a:r>
              <a:rPr lang="en-US" sz="2100" dirty="0" smtClean="0"/>
              <a:t>F-16/F-35		</a:t>
            </a:r>
            <a:r>
              <a:rPr lang="en-US" sz="2100" b="1" dirty="0" smtClean="0">
                <a:latin typeface="Arial" panose="020B0604020202020204" pitchFamily="34" charset="0"/>
                <a:cs typeface="Arial" panose="020B0604020202020204" pitchFamily="34" charset="0"/>
              </a:rPr>
              <a:t>1/3</a:t>
            </a:r>
            <a:r>
              <a:rPr lang="en-US" sz="2100" b="1" baseline="30000" dirty="0" smtClean="0">
                <a:latin typeface="Arial" panose="020B0604020202020204" pitchFamily="34" charset="0"/>
                <a:cs typeface="Arial" panose="020B0604020202020204" pitchFamily="34" charset="0"/>
              </a:rPr>
              <a:t>rd</a:t>
            </a:r>
            <a:r>
              <a:rPr lang="en-US" sz="2100" b="1" dirty="0" smtClean="0">
                <a:latin typeface="Arial" panose="020B0604020202020204" pitchFamily="34" charset="0"/>
                <a:cs typeface="Arial" panose="020B0604020202020204" pitchFamily="34" charset="0"/>
              </a:rPr>
              <a:t> AS (10m)</a:t>
            </a:r>
            <a:endParaRPr lang="en-US" sz="2100" b="1" dirty="0">
              <a:latin typeface="Arial" panose="020B0604020202020204" pitchFamily="34" charset="0"/>
              <a:cs typeface="Arial" panose="020B0604020202020204" pitchFamily="34" charset="0"/>
            </a:endParaRPr>
          </a:p>
          <a:p>
            <a:pPr lvl="1">
              <a:spcBef>
                <a:spcPts val="300"/>
              </a:spcBef>
            </a:pPr>
            <a:r>
              <a:rPr lang="en-US" sz="2100" dirty="0"/>
              <a:t>Obstacle </a:t>
            </a:r>
            <a:r>
              <a:rPr lang="en-US" sz="2100" dirty="0" smtClean="0"/>
              <a:t>map</a:t>
            </a:r>
            <a:r>
              <a:rPr lang="en-US" sz="2100" dirty="0"/>
              <a:t> </a:t>
            </a:r>
            <a:r>
              <a:rPr lang="en-US" sz="2100" dirty="0" smtClean="0"/>
              <a:t>			</a:t>
            </a:r>
            <a:r>
              <a:rPr lang="en-US" sz="2100" b="1" dirty="0" smtClean="0">
                <a:latin typeface="Arial" panose="020B0604020202020204" pitchFamily="34" charset="0"/>
                <a:cs typeface="Arial" panose="020B0604020202020204" pitchFamily="34" charset="0"/>
              </a:rPr>
              <a:t>1/9</a:t>
            </a:r>
            <a:r>
              <a:rPr lang="en-US" sz="2100" b="1" baseline="30000" dirty="0" smtClean="0">
                <a:latin typeface="Arial" panose="020B0604020202020204" pitchFamily="34" charset="0"/>
                <a:cs typeface="Arial" panose="020B0604020202020204" pitchFamily="34" charset="0"/>
              </a:rPr>
              <a:t>th</a:t>
            </a:r>
            <a:r>
              <a:rPr lang="en-US" sz="2100" b="1" dirty="0" smtClean="0">
                <a:latin typeface="Arial" panose="020B0604020202020204" pitchFamily="34" charset="0"/>
                <a:cs typeface="Arial" panose="020B0604020202020204" pitchFamily="34" charset="0"/>
              </a:rPr>
              <a:t> AS (3m)</a:t>
            </a:r>
            <a:endParaRPr lang="en-US" sz="2100" b="1" dirty="0">
              <a:latin typeface="Arial" panose="020B0604020202020204" pitchFamily="34" charset="0"/>
              <a:cs typeface="Arial" panose="020B0604020202020204" pitchFamily="34" charset="0"/>
            </a:endParaRPr>
          </a:p>
          <a:p>
            <a:pPr lvl="1">
              <a:spcBef>
                <a:spcPts val="300"/>
              </a:spcBef>
            </a:pPr>
            <a:r>
              <a:rPr lang="en-US" sz="2100" dirty="0"/>
              <a:t>In-flight switchable acceptable landing map</a:t>
            </a:r>
          </a:p>
          <a:p>
            <a:r>
              <a:rPr lang="en-US" b="1" dirty="0"/>
              <a:t>More Accurate Aircraft Performance Modeling</a:t>
            </a:r>
          </a:p>
          <a:p>
            <a:pPr lvl="1">
              <a:spcBef>
                <a:spcPts val="300"/>
              </a:spcBef>
            </a:pPr>
            <a:r>
              <a:rPr lang="en-US" sz="2100" dirty="0"/>
              <a:t>Easily tuned to specific aircraft/autopilot flight dynamics</a:t>
            </a:r>
          </a:p>
          <a:p>
            <a:pPr lvl="1">
              <a:spcBef>
                <a:spcPts val="300"/>
              </a:spcBef>
            </a:pPr>
            <a:r>
              <a:rPr lang="en-US" sz="2100" dirty="0"/>
              <a:t>Performance can switch in-flight with aircraft configuration changes</a:t>
            </a:r>
          </a:p>
          <a:p>
            <a:r>
              <a:rPr lang="en-US" b="1" dirty="0"/>
              <a:t>Multiple Avoidance Options Evaluated</a:t>
            </a:r>
          </a:p>
          <a:p>
            <a:pPr lvl="1">
              <a:spcBef>
                <a:spcPts val="300"/>
              </a:spcBef>
            </a:pPr>
            <a:r>
              <a:rPr lang="en-US" sz="2100" dirty="0"/>
              <a:t>Normal = left, straight &amp; right climbs at max climb rate of aircraft</a:t>
            </a:r>
          </a:p>
          <a:p>
            <a:pPr lvl="1">
              <a:spcBef>
                <a:spcPts val="300"/>
              </a:spcBef>
            </a:pPr>
            <a:r>
              <a:rPr lang="en-US" sz="2100" dirty="0"/>
              <a:t>No-Climb = Bush pilot mode for scud-running under weather</a:t>
            </a:r>
          </a:p>
          <a:p>
            <a:r>
              <a:rPr lang="en-US" b="1" dirty="0"/>
              <a:t>New </a:t>
            </a:r>
            <a:r>
              <a:rPr lang="en-US" b="1" dirty="0" smtClean="0"/>
              <a:t>Advanced Features</a:t>
            </a:r>
            <a:endParaRPr lang="en-US" b="1" dirty="0"/>
          </a:p>
          <a:p>
            <a:pPr lvl="1">
              <a:spcBef>
                <a:spcPts val="300"/>
              </a:spcBef>
            </a:pPr>
            <a:r>
              <a:rPr lang="en-US" sz="2100" dirty="0"/>
              <a:t>Activation suppression on landing</a:t>
            </a:r>
          </a:p>
          <a:p>
            <a:pPr lvl="1">
              <a:spcBef>
                <a:spcPts val="300"/>
              </a:spcBef>
            </a:pPr>
            <a:r>
              <a:rPr lang="en-US" sz="2100" dirty="0"/>
              <a:t>Leeward ridgeline downdraft protection</a:t>
            </a:r>
          </a:p>
          <a:p>
            <a:r>
              <a:rPr lang="en-US" b="1" dirty="0"/>
              <a:t>Avoidance Director Cuing</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42012" y="609600"/>
            <a:ext cx="3426176" cy="1916883"/>
          </a:xfrm>
          <a:prstGeom prst="rect">
            <a:avLst/>
          </a:prstGeom>
          <a:effectLst>
            <a:outerShdw blurRad="50800" dist="38100" dir="2700000" algn="tl" rotWithShape="0">
              <a:prstClr val="black">
                <a:alpha val="40000"/>
              </a:prst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294812" y="2341408"/>
            <a:ext cx="2581305" cy="1618456"/>
          </a:xfrm>
          <a:prstGeom prst="rect">
            <a:avLst/>
          </a:prstGeom>
          <a:effectLst>
            <a:outerShdw blurRad="50800" dist="38100" dir="2700000" algn="tl" rotWithShape="0">
              <a:prstClr val="black">
                <a:alpha val="40000"/>
              </a:prstClr>
            </a:outerShdw>
          </a:effectLst>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780496">
            <a:off x="2525087" y="5141930"/>
            <a:ext cx="806274" cy="1585177"/>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780496">
            <a:off x="3250314" y="5143725"/>
            <a:ext cx="799351" cy="1572495"/>
          </a:xfrm>
          <a:prstGeom prst="rect">
            <a:avLst/>
          </a:prstGeom>
        </p:spPr>
      </p:pic>
      <p:sp>
        <p:nvSpPr>
          <p:cNvPr id="10" name="TextBox 9"/>
          <p:cNvSpPr txBox="1"/>
          <p:nvPr/>
        </p:nvSpPr>
        <p:spPr>
          <a:xfrm>
            <a:off x="4407398" y="5410200"/>
            <a:ext cx="6422028" cy="1200329"/>
          </a:xfrm>
          <a:prstGeom prst="rect">
            <a:avLst/>
          </a:prstGeom>
          <a:solidFill>
            <a:srgbClr val="FFC000"/>
          </a:solidFill>
          <a:ln>
            <a:solidFill>
              <a:schemeClr val="accent1">
                <a:lumMod val="60000"/>
                <a:lumOff val="40000"/>
              </a:schemeClr>
            </a:solidFill>
          </a:ln>
          <a:effectLst>
            <a:outerShdw blurRad="50800" dist="38100" dir="2700000" algn="tl" rotWithShape="0">
              <a:prstClr val="black">
                <a:alpha val="40000"/>
              </a:prstClr>
            </a:outerShdw>
          </a:effectLst>
        </p:spPr>
        <p:txBody>
          <a:bodyPr wrap="square" rtlCol="0">
            <a:spAutoFit/>
          </a:bodyPr>
          <a:lstStyle/>
          <a:p>
            <a:r>
              <a:rPr lang="en-US" sz="1600" b="1" i="1" dirty="0" smtClean="0"/>
              <a:t>System Status</a:t>
            </a:r>
          </a:p>
          <a:p>
            <a:pPr marL="285750" indent="-285750">
              <a:buFont typeface="Arial" panose="020B0604020202020204" pitchFamily="34" charset="0"/>
              <a:buChar char="•"/>
            </a:pPr>
            <a:r>
              <a:rPr lang="en-US" sz="1400" dirty="0" smtClean="0"/>
              <a:t>Fully mechanized</a:t>
            </a:r>
          </a:p>
          <a:p>
            <a:pPr marL="285750" indent="-285750">
              <a:buFont typeface="Arial" panose="020B0604020202020204" pitchFamily="34" charset="0"/>
              <a:buChar char="•"/>
            </a:pPr>
            <a:r>
              <a:rPr lang="en-US" sz="1400" dirty="0" smtClean="0"/>
              <a:t>Included in latest release</a:t>
            </a:r>
          </a:p>
          <a:p>
            <a:pPr marL="285750" indent="-285750">
              <a:buFont typeface="Arial" panose="020B0604020202020204" pitchFamily="34" charset="0"/>
              <a:buChar char="•"/>
            </a:pPr>
            <a:r>
              <a:rPr lang="en-US" sz="1400" dirty="0" smtClean="0"/>
              <a:t>ICD, Documentation included with release</a:t>
            </a:r>
          </a:p>
          <a:p>
            <a:pPr marL="285750" indent="-285750">
              <a:buFont typeface="Arial" panose="020B0604020202020204" pitchFamily="34" charset="0"/>
              <a:buChar char="•"/>
            </a:pPr>
            <a:r>
              <a:rPr lang="en-US" sz="1400" dirty="0" smtClean="0"/>
              <a:t>Computational Agility enabling beneficial emergent behavior during hard landings </a:t>
            </a:r>
            <a:endParaRPr lang="en-US" sz="1400" dirty="0"/>
          </a:p>
        </p:txBody>
      </p:sp>
    </p:spTree>
    <p:extLst>
      <p:ext uri="{BB962C8B-B14F-4D97-AF65-F5344CB8AC3E}">
        <p14:creationId xmlns:p14="http://schemas.microsoft.com/office/powerpoint/2010/main" val="923253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152400"/>
            <a:ext cx="10058399" cy="914400"/>
          </a:xfrm>
        </p:spPr>
        <p:txBody>
          <a:bodyPr>
            <a:normAutofit fontScale="90000"/>
          </a:bodyPr>
          <a:lstStyle/>
          <a:p>
            <a:r>
              <a:rPr lang="en-US" dirty="0" smtClean="0"/>
              <a:t>Map Manager</a:t>
            </a:r>
            <a:r>
              <a:rPr lang="en-US" dirty="0"/>
              <a:t/>
            </a:r>
            <a:br>
              <a:rPr lang="en-US" dirty="0"/>
            </a:br>
            <a:r>
              <a:rPr lang="en-US" sz="2200" dirty="0"/>
              <a:t>Design</a:t>
            </a:r>
            <a:endParaRPr lang="en-US" dirty="0"/>
          </a:p>
        </p:txBody>
      </p:sp>
      <p:sp>
        <p:nvSpPr>
          <p:cNvPr id="3" name="Content Placeholder 2"/>
          <p:cNvSpPr>
            <a:spLocks noGrp="1"/>
          </p:cNvSpPr>
          <p:nvPr>
            <p:ph idx="1"/>
          </p:nvPr>
        </p:nvSpPr>
        <p:spPr>
          <a:xfrm>
            <a:off x="433662" y="609601"/>
            <a:ext cx="5279750" cy="4412784"/>
          </a:xfrm>
        </p:spPr>
        <p:txBody>
          <a:bodyPr>
            <a:noAutofit/>
          </a:bodyPr>
          <a:lstStyle/>
          <a:p>
            <a:r>
              <a:rPr lang="en-US" sz="2000" b="1" dirty="0" smtClean="0"/>
              <a:t>Purpose</a:t>
            </a:r>
          </a:p>
          <a:p>
            <a:pPr lvl="1">
              <a:spcBef>
                <a:spcPts val="300"/>
              </a:spcBef>
            </a:pPr>
            <a:r>
              <a:rPr lang="en-US" sz="1800" dirty="0" smtClean="0"/>
              <a:t>Provide common interface method for data bases</a:t>
            </a:r>
            <a:endParaRPr lang="en-US" sz="1800" dirty="0"/>
          </a:p>
          <a:p>
            <a:r>
              <a:rPr lang="en-US" sz="2000" b="1" dirty="0" smtClean="0"/>
              <a:t>Basic Concepts</a:t>
            </a:r>
          </a:p>
          <a:p>
            <a:pPr lvl="1">
              <a:spcBef>
                <a:spcPts val="300"/>
              </a:spcBef>
            </a:pPr>
            <a:r>
              <a:rPr lang="en-US" sz="1800" dirty="0" smtClean="0"/>
              <a:t>Manage any number of data base products</a:t>
            </a:r>
          </a:p>
          <a:p>
            <a:pPr lvl="1">
              <a:spcBef>
                <a:spcPts val="300"/>
              </a:spcBef>
            </a:pPr>
            <a:r>
              <a:rPr lang="en-US" sz="1800" dirty="0" smtClean="0"/>
              <a:t>Access data in non-volatile memory</a:t>
            </a:r>
          </a:p>
          <a:p>
            <a:pPr lvl="1">
              <a:spcBef>
                <a:spcPts val="300"/>
              </a:spcBef>
            </a:pPr>
            <a:r>
              <a:rPr lang="en-US" sz="1800" dirty="0" smtClean="0"/>
              <a:t>Store subset of data in RAM</a:t>
            </a:r>
          </a:p>
          <a:p>
            <a:pPr lvl="2">
              <a:spcBef>
                <a:spcPts val="300"/>
              </a:spcBef>
            </a:pPr>
            <a:r>
              <a:rPr lang="en-US" sz="1100" dirty="0" smtClean="0"/>
              <a:t>Update this Local Map with data surrounding the aircraft position as the aircraft moves</a:t>
            </a:r>
          </a:p>
          <a:p>
            <a:pPr lvl="1">
              <a:spcBef>
                <a:spcPts val="300"/>
              </a:spcBef>
            </a:pPr>
            <a:r>
              <a:rPr lang="en-US" sz="1800" dirty="0" smtClean="0"/>
              <a:t>Provide a standard set of interface calls for monitors to access data for their use</a:t>
            </a:r>
            <a:endParaRPr lang="en-US" sz="1800" dirty="0"/>
          </a:p>
          <a:p>
            <a:r>
              <a:rPr lang="en-US" sz="2000" b="1" dirty="0"/>
              <a:t>Capability</a:t>
            </a:r>
          </a:p>
          <a:p>
            <a:pPr lvl="1">
              <a:spcBef>
                <a:spcPts val="300"/>
              </a:spcBef>
            </a:pPr>
            <a:r>
              <a:rPr lang="en-US" sz="1800" dirty="0" smtClean="0"/>
              <a:t>Supports a wide variety of resolutions</a:t>
            </a:r>
          </a:p>
          <a:p>
            <a:pPr lvl="1">
              <a:spcBef>
                <a:spcPts val="300"/>
              </a:spcBef>
            </a:pPr>
            <a:r>
              <a:rPr lang="en-US" sz="1800" dirty="0" smtClean="0"/>
              <a:t>Supports a multiple formats</a:t>
            </a:r>
            <a:endParaRPr lang="en-US" sz="1600" dirty="0"/>
          </a:p>
        </p:txBody>
      </p:sp>
      <p:sp>
        <p:nvSpPr>
          <p:cNvPr id="28" name="TextBox 27"/>
          <p:cNvSpPr txBox="1"/>
          <p:nvPr/>
        </p:nvSpPr>
        <p:spPr>
          <a:xfrm>
            <a:off x="431718" y="5011499"/>
            <a:ext cx="5486399" cy="1631216"/>
          </a:xfrm>
          <a:prstGeom prst="rect">
            <a:avLst/>
          </a:prstGeom>
          <a:solidFill>
            <a:srgbClr val="FFC000"/>
          </a:solidFill>
          <a:ln>
            <a:solidFill>
              <a:schemeClr val="accent1">
                <a:lumMod val="60000"/>
                <a:lumOff val="40000"/>
              </a:schemeClr>
            </a:solidFill>
          </a:ln>
          <a:effectLst>
            <a:outerShdw blurRad="50800" dist="38100" dir="2700000" algn="tl" rotWithShape="0">
              <a:prstClr val="black">
                <a:alpha val="40000"/>
              </a:prstClr>
            </a:outerShdw>
          </a:effectLst>
        </p:spPr>
        <p:txBody>
          <a:bodyPr wrap="square" rtlCol="0">
            <a:spAutoFit/>
          </a:bodyPr>
          <a:lstStyle/>
          <a:p>
            <a:r>
              <a:rPr lang="en-US" sz="1600" b="1" i="1" dirty="0" smtClean="0"/>
              <a:t>System Status</a:t>
            </a:r>
          </a:p>
          <a:p>
            <a:pPr marL="285750" indent="-285750">
              <a:buFont typeface="Arial" panose="020B0604020202020204" pitchFamily="34" charset="0"/>
              <a:buChar char="•"/>
            </a:pPr>
            <a:r>
              <a:rPr lang="en-US" sz="1400" dirty="0" smtClean="0"/>
              <a:t>Multi-Resolution &amp; Multi-Format terrain data supported</a:t>
            </a:r>
          </a:p>
          <a:p>
            <a:pPr marL="285750" indent="-285750">
              <a:buFont typeface="Arial" panose="020B0604020202020204" pitchFamily="34" charset="0"/>
              <a:buChar char="•"/>
            </a:pPr>
            <a:r>
              <a:rPr lang="en-US" sz="1400" dirty="0" smtClean="0"/>
              <a:t>Raster Obstacle data supported at resolution as low as 1/9</a:t>
            </a:r>
            <a:r>
              <a:rPr lang="en-US" sz="1400" baseline="30000" dirty="0" smtClean="0"/>
              <a:t>th</a:t>
            </a:r>
            <a:r>
              <a:rPr lang="en-US" sz="1400" dirty="0" smtClean="0"/>
              <a:t> arc-sec</a:t>
            </a:r>
          </a:p>
          <a:p>
            <a:pPr marL="285750" indent="-285750">
              <a:buFont typeface="Arial" panose="020B0604020202020204" pitchFamily="34" charset="0"/>
              <a:buChar char="•"/>
            </a:pPr>
            <a:r>
              <a:rPr lang="en-US" sz="1400" dirty="0" smtClean="0"/>
              <a:t>Multiple landing data bases supported</a:t>
            </a:r>
          </a:p>
          <a:p>
            <a:pPr marL="285750" indent="-285750">
              <a:buFont typeface="Arial" panose="020B0604020202020204" pitchFamily="34" charset="0"/>
              <a:buChar char="•"/>
            </a:pPr>
            <a:r>
              <a:rPr lang="en-US" sz="1400" dirty="0" smtClean="0"/>
              <a:t>Can switch landing data base in-flight</a:t>
            </a:r>
          </a:p>
          <a:p>
            <a:pPr marL="285750" indent="-285750">
              <a:buFont typeface="Arial" panose="020B0604020202020204" pitchFamily="34" charset="0"/>
              <a:buChar char="•"/>
            </a:pPr>
            <a:r>
              <a:rPr lang="en-US" sz="1400" dirty="0" smtClean="0"/>
              <a:t>Risk data base will be added as part of Spiral 2 to support </a:t>
            </a:r>
            <a:r>
              <a:rPr lang="en-US" sz="1400" b="1" i="1" dirty="0" smtClean="0">
                <a:solidFill>
                  <a:srgbClr val="D55201"/>
                </a:solidFill>
              </a:rPr>
              <a:t>FLS</a:t>
            </a:r>
            <a:r>
              <a:rPr lang="en-US" sz="1400" dirty="0" smtClean="0"/>
              <a:t> and </a:t>
            </a:r>
            <a:r>
              <a:rPr lang="en-US" sz="1400" b="1" i="1" dirty="0" smtClean="0">
                <a:solidFill>
                  <a:srgbClr val="D55201"/>
                </a:solidFill>
              </a:rPr>
              <a:t>Rules of Behavior</a:t>
            </a:r>
          </a:p>
        </p:txBody>
      </p:sp>
      <p:grpSp>
        <p:nvGrpSpPr>
          <p:cNvPr id="115" name="Group 114"/>
          <p:cNvGrpSpPr/>
          <p:nvPr/>
        </p:nvGrpSpPr>
        <p:grpSpPr>
          <a:xfrm>
            <a:off x="5637213" y="1264764"/>
            <a:ext cx="5206816" cy="2120099"/>
            <a:chOff x="5637213" y="1264764"/>
            <a:chExt cx="5206816" cy="2120099"/>
          </a:xfrm>
        </p:grpSpPr>
        <p:pic>
          <p:nvPicPr>
            <p:cNvPr id="12" name="Picture 11"/>
            <p:cNvPicPr>
              <a:picLocks noChangeAspect="1"/>
            </p:cNvPicPr>
            <p:nvPr/>
          </p:nvPicPr>
          <p:blipFill rotWithShape="1">
            <a:blip r:embed="rId2" cstate="print">
              <a:extLst>
                <a:ext uri="{28A0092B-C50C-407E-A947-70E740481C1C}">
                  <a14:useLocalDpi xmlns:a14="http://schemas.microsoft.com/office/drawing/2010/main"/>
                </a:ext>
              </a:extLst>
            </a:blip>
            <a:srcRect l="-1105" r="-1"/>
            <a:stretch/>
          </p:blipFill>
          <p:spPr>
            <a:xfrm>
              <a:off x="5689043" y="2075887"/>
              <a:ext cx="5154986" cy="1308976"/>
            </a:xfrm>
            <a:prstGeom prst="rect">
              <a:avLst/>
            </a:prstGeom>
          </p:spPr>
        </p:pic>
        <p:cxnSp>
          <p:nvCxnSpPr>
            <p:cNvPr id="17" name="Straight Connector 16"/>
            <p:cNvCxnSpPr/>
            <p:nvPr/>
          </p:nvCxnSpPr>
          <p:spPr>
            <a:xfrm flipH="1" flipV="1">
              <a:off x="7046086" y="1264764"/>
              <a:ext cx="3750141" cy="8688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flipV="1">
              <a:off x="5637213" y="2024528"/>
              <a:ext cx="76199" cy="1099672"/>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09" name="Picture 10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37211" y="475457"/>
            <a:ext cx="2571279" cy="1578613"/>
          </a:xfrm>
          <a:prstGeom prst="rect">
            <a:avLst/>
          </a:prstGeom>
        </p:spPr>
      </p:pic>
      <p:grpSp>
        <p:nvGrpSpPr>
          <p:cNvPr id="125" name="Group 124"/>
          <p:cNvGrpSpPr/>
          <p:nvPr/>
        </p:nvGrpSpPr>
        <p:grpSpPr>
          <a:xfrm>
            <a:off x="7694612" y="2252034"/>
            <a:ext cx="3886200" cy="4490789"/>
            <a:chOff x="7694612" y="2252034"/>
            <a:chExt cx="3886200" cy="4490789"/>
          </a:xfrm>
        </p:grpSpPr>
        <p:pic>
          <p:nvPicPr>
            <p:cNvPr id="104" name="Picture 10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741610" y="3422570"/>
              <a:ext cx="2839202" cy="3320252"/>
            </a:xfrm>
            <a:prstGeom prst="rect">
              <a:avLst/>
            </a:prstGeom>
          </p:spPr>
        </p:pic>
        <p:sp>
          <p:nvSpPr>
            <p:cNvPr id="116" name="Oval 115"/>
            <p:cNvSpPr/>
            <p:nvPr/>
          </p:nvSpPr>
          <p:spPr>
            <a:xfrm>
              <a:off x="7694612" y="2252034"/>
              <a:ext cx="1981200" cy="1179871"/>
            </a:xfrm>
            <a:prstGeom prst="ellipse">
              <a:avLst/>
            </a:prstGeom>
            <a:noFill/>
            <a:ln w="76200">
              <a:solidFill>
                <a:srgbClr val="FFED09"/>
              </a:solidFill>
            </a:ln>
            <a:effectLst>
              <a:outerShdw blurRad="50800" dist="63500" dir="2700000" algn="tl"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7" name="Straight Connector 116"/>
            <p:cNvCxnSpPr/>
            <p:nvPr/>
          </p:nvCxnSpPr>
          <p:spPr>
            <a:xfrm flipH="1" flipV="1">
              <a:off x="9599612" y="2539103"/>
              <a:ext cx="1828800" cy="111849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flipH="1" flipV="1">
              <a:off x="7694612" y="3048000"/>
              <a:ext cx="1143003" cy="3694823"/>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45041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500" fill="hold"/>
                                        <p:tgtEl>
                                          <p:spTgt spid="115"/>
                                        </p:tgtEl>
                                        <p:attrNameLst>
                                          <p:attrName>ppt_w</p:attrName>
                                        </p:attrNameLst>
                                      </p:cBhvr>
                                      <p:tavLst>
                                        <p:tav tm="0">
                                          <p:val>
                                            <p:fltVal val="0"/>
                                          </p:val>
                                        </p:tav>
                                        <p:tav tm="100000">
                                          <p:val>
                                            <p:strVal val="#ppt_w"/>
                                          </p:val>
                                        </p:tav>
                                      </p:tavLst>
                                    </p:anim>
                                    <p:anim calcmode="lin" valueType="num">
                                      <p:cBhvr>
                                        <p:cTn id="8" dur="500" fill="hold"/>
                                        <p:tgtEl>
                                          <p:spTgt spid="115"/>
                                        </p:tgtEl>
                                        <p:attrNameLst>
                                          <p:attrName>ppt_h</p:attrName>
                                        </p:attrNameLst>
                                      </p:cBhvr>
                                      <p:tavLst>
                                        <p:tav tm="0">
                                          <p:val>
                                            <p:fltVal val="0"/>
                                          </p:val>
                                        </p:tav>
                                        <p:tav tm="100000">
                                          <p:val>
                                            <p:strVal val="#ppt_h"/>
                                          </p:val>
                                        </p:tav>
                                      </p:tavLst>
                                    </p:anim>
                                    <p:animEffect transition="in" filter="fade">
                                      <p:cBhvr>
                                        <p:cTn id="9" dur="500"/>
                                        <p:tgtEl>
                                          <p:spTgt spid="1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5"/>
                                        </p:tgtEl>
                                        <p:attrNameLst>
                                          <p:attrName>style.visibility</p:attrName>
                                        </p:attrNameLst>
                                      </p:cBhvr>
                                      <p:to>
                                        <p:strVal val="visible"/>
                                      </p:to>
                                    </p:set>
                                    <p:anim calcmode="lin" valueType="num">
                                      <p:cBhvr>
                                        <p:cTn id="14" dur="500" fill="hold"/>
                                        <p:tgtEl>
                                          <p:spTgt spid="125"/>
                                        </p:tgtEl>
                                        <p:attrNameLst>
                                          <p:attrName>ppt_w</p:attrName>
                                        </p:attrNameLst>
                                      </p:cBhvr>
                                      <p:tavLst>
                                        <p:tav tm="0">
                                          <p:val>
                                            <p:fltVal val="0"/>
                                          </p:val>
                                        </p:tav>
                                        <p:tav tm="100000">
                                          <p:val>
                                            <p:strVal val="#ppt_w"/>
                                          </p:val>
                                        </p:tav>
                                      </p:tavLst>
                                    </p:anim>
                                    <p:anim calcmode="lin" valueType="num">
                                      <p:cBhvr>
                                        <p:cTn id="15" dur="500" fill="hold"/>
                                        <p:tgtEl>
                                          <p:spTgt spid="125"/>
                                        </p:tgtEl>
                                        <p:attrNameLst>
                                          <p:attrName>ppt_h</p:attrName>
                                        </p:attrNameLst>
                                      </p:cBhvr>
                                      <p:tavLst>
                                        <p:tav tm="0">
                                          <p:val>
                                            <p:fltVal val="0"/>
                                          </p:val>
                                        </p:tav>
                                        <p:tav tm="100000">
                                          <p:val>
                                            <p:strVal val="#ppt_h"/>
                                          </p:val>
                                        </p:tav>
                                      </p:tavLst>
                                    </p:anim>
                                    <p:animEffect transition="in" filter="fade">
                                      <p:cBhvr>
                                        <p:cTn id="16"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152400"/>
            <a:ext cx="10058399" cy="914400"/>
          </a:xfrm>
        </p:spPr>
        <p:txBody>
          <a:bodyPr>
            <a:normAutofit fontScale="90000"/>
          </a:bodyPr>
          <a:lstStyle/>
          <a:p>
            <a:r>
              <a:rPr lang="en-US" dirty="0" smtClean="0"/>
              <a:t>Trajectory Manager</a:t>
            </a:r>
            <a:r>
              <a:rPr lang="en-US" dirty="0"/>
              <a:t/>
            </a:r>
            <a:br>
              <a:rPr lang="en-US" dirty="0"/>
            </a:br>
            <a:r>
              <a:rPr lang="en-US" sz="2200" dirty="0"/>
              <a:t>Design</a:t>
            </a:r>
            <a:endParaRPr lang="en-US" dirty="0"/>
          </a:p>
        </p:txBody>
      </p:sp>
      <p:sp>
        <p:nvSpPr>
          <p:cNvPr id="3" name="Content Placeholder 2"/>
          <p:cNvSpPr>
            <a:spLocks noGrp="1"/>
          </p:cNvSpPr>
          <p:nvPr>
            <p:ph idx="1"/>
          </p:nvPr>
        </p:nvSpPr>
        <p:spPr>
          <a:xfrm>
            <a:off x="1190916" y="1172108"/>
            <a:ext cx="8256296" cy="5257799"/>
          </a:xfrm>
        </p:spPr>
        <p:txBody>
          <a:bodyPr>
            <a:noAutofit/>
          </a:bodyPr>
          <a:lstStyle/>
          <a:p>
            <a:r>
              <a:rPr lang="en-US" sz="2000" b="1" dirty="0" smtClean="0"/>
              <a:t>Purpose</a:t>
            </a:r>
          </a:p>
          <a:p>
            <a:pPr lvl="1">
              <a:spcBef>
                <a:spcPts val="300"/>
              </a:spcBef>
            </a:pPr>
            <a:r>
              <a:rPr lang="en-US" sz="1800" dirty="0" err="1" smtClean="0"/>
              <a:t>Prefict</a:t>
            </a:r>
            <a:r>
              <a:rPr lang="en-US" sz="1800" dirty="0" smtClean="0"/>
              <a:t> the future flight path trajectory </a:t>
            </a:r>
            <a:r>
              <a:rPr lang="en-US" sz="1800" dirty="0"/>
              <a:t>o</a:t>
            </a:r>
            <a:r>
              <a:rPr lang="en-US" sz="1800" dirty="0" smtClean="0"/>
              <a:t>f various maneuvers</a:t>
            </a:r>
            <a:endParaRPr lang="en-US" sz="1800" dirty="0"/>
          </a:p>
          <a:p>
            <a:r>
              <a:rPr lang="en-US" sz="2000" b="1" dirty="0" smtClean="0"/>
              <a:t>Basic Concepts</a:t>
            </a:r>
          </a:p>
          <a:p>
            <a:pPr lvl="1">
              <a:spcBef>
                <a:spcPts val="300"/>
              </a:spcBef>
            </a:pPr>
            <a:r>
              <a:rPr lang="en-US" sz="1800" dirty="0" smtClean="0"/>
              <a:t>Kinematic modeling:  </a:t>
            </a:r>
            <a:r>
              <a:rPr lang="en-US" sz="1800" b="1" dirty="0" smtClean="0"/>
              <a:t>F = Ma</a:t>
            </a:r>
          </a:p>
          <a:p>
            <a:pPr lvl="1">
              <a:spcBef>
                <a:spcPts val="300"/>
              </a:spcBef>
            </a:pPr>
            <a:r>
              <a:rPr lang="en-US" sz="1800" dirty="0" smtClean="0"/>
              <a:t>3 control loops modeled</a:t>
            </a:r>
          </a:p>
          <a:p>
            <a:pPr lvl="2">
              <a:spcBef>
                <a:spcPts val="300"/>
              </a:spcBef>
            </a:pPr>
            <a:r>
              <a:rPr lang="en-US" sz="1002" dirty="0" smtClean="0"/>
              <a:t>Climb rate</a:t>
            </a:r>
          </a:p>
          <a:p>
            <a:pPr lvl="2">
              <a:spcBef>
                <a:spcPts val="300"/>
              </a:spcBef>
            </a:pPr>
            <a:r>
              <a:rPr lang="en-US" sz="1002" dirty="0" smtClean="0"/>
              <a:t>Roll rate</a:t>
            </a:r>
          </a:p>
          <a:p>
            <a:pPr lvl="2">
              <a:spcBef>
                <a:spcPts val="300"/>
              </a:spcBef>
            </a:pPr>
            <a:r>
              <a:rPr lang="en-US" sz="1002" dirty="0" smtClean="0"/>
              <a:t>Speed</a:t>
            </a:r>
            <a:endParaRPr lang="en-US" sz="1002" dirty="0"/>
          </a:p>
          <a:p>
            <a:r>
              <a:rPr lang="en-US" sz="2000" b="1" dirty="0"/>
              <a:t>Capability</a:t>
            </a:r>
          </a:p>
          <a:p>
            <a:pPr lvl="1">
              <a:spcBef>
                <a:spcPts val="300"/>
              </a:spcBef>
            </a:pPr>
            <a:r>
              <a:rPr lang="en-US" sz="1800" dirty="0" smtClean="0"/>
              <a:t>Models an extremely wide variety of potential escape maneuvers</a:t>
            </a:r>
          </a:p>
          <a:p>
            <a:pPr lvl="1">
              <a:spcBef>
                <a:spcPts val="300"/>
              </a:spcBef>
            </a:pPr>
            <a:r>
              <a:rPr lang="en-US" sz="1800" dirty="0" smtClean="0"/>
              <a:t>Supports low-speed, climb-limited aircraft</a:t>
            </a:r>
          </a:p>
          <a:p>
            <a:pPr lvl="2">
              <a:spcBef>
                <a:spcPts val="300"/>
              </a:spcBef>
            </a:pPr>
            <a:r>
              <a:rPr lang="en-US" sz="1401" dirty="0" smtClean="0"/>
              <a:t>&lt;300 KCAS</a:t>
            </a:r>
          </a:p>
          <a:p>
            <a:pPr lvl="2">
              <a:spcBef>
                <a:spcPts val="300"/>
              </a:spcBef>
            </a:pPr>
            <a:r>
              <a:rPr lang="en-US" sz="1401" dirty="0" smtClean="0"/>
              <a:t>&lt;3,000 FPM climb rate</a:t>
            </a:r>
          </a:p>
          <a:p>
            <a:pPr marL="201108" lvl="1" indent="0">
              <a:spcBef>
                <a:spcPts val="300"/>
              </a:spcBef>
              <a:buNone/>
            </a:pPr>
            <a:endParaRPr lang="en-US" sz="1600" dirty="0"/>
          </a:p>
        </p:txBody>
      </p:sp>
      <p:sp>
        <p:nvSpPr>
          <p:cNvPr id="28" name="TextBox 27"/>
          <p:cNvSpPr txBox="1"/>
          <p:nvPr/>
        </p:nvSpPr>
        <p:spPr>
          <a:xfrm>
            <a:off x="3808412" y="5105400"/>
            <a:ext cx="4452562" cy="984885"/>
          </a:xfrm>
          <a:prstGeom prst="rect">
            <a:avLst/>
          </a:prstGeom>
          <a:solidFill>
            <a:srgbClr val="FFC000"/>
          </a:solidFill>
          <a:ln>
            <a:solidFill>
              <a:schemeClr val="accent1">
                <a:lumMod val="60000"/>
                <a:lumOff val="40000"/>
              </a:schemeClr>
            </a:solidFill>
          </a:ln>
          <a:effectLst>
            <a:outerShdw blurRad="50800" dist="38100" dir="2700000" algn="tl" rotWithShape="0">
              <a:prstClr val="black">
                <a:alpha val="40000"/>
              </a:prstClr>
            </a:outerShdw>
          </a:effectLst>
        </p:spPr>
        <p:txBody>
          <a:bodyPr wrap="square" rtlCol="0">
            <a:spAutoFit/>
          </a:bodyPr>
          <a:lstStyle/>
          <a:p>
            <a:r>
              <a:rPr lang="en-US" sz="1600" b="1" i="1" dirty="0" smtClean="0"/>
              <a:t>System Status</a:t>
            </a:r>
          </a:p>
          <a:p>
            <a:pPr marL="285750" indent="-285750">
              <a:buFont typeface="Arial" panose="020B0604020202020204" pitchFamily="34" charset="0"/>
              <a:buChar char="•"/>
            </a:pPr>
            <a:r>
              <a:rPr lang="en-US" sz="1400" dirty="0" smtClean="0"/>
              <a:t>Fully functional in current release</a:t>
            </a:r>
          </a:p>
          <a:p>
            <a:pPr marL="285750" indent="-285750">
              <a:buFont typeface="Arial" panose="020B0604020202020204" pitchFamily="34" charset="0"/>
              <a:buChar char="•"/>
            </a:pPr>
            <a:r>
              <a:rPr lang="en-US" sz="1400" dirty="0" smtClean="0"/>
              <a:t>Developing tuning guide for users</a:t>
            </a:r>
          </a:p>
          <a:p>
            <a:pPr marL="285750" indent="-285750">
              <a:buFont typeface="Arial" panose="020B0604020202020204" pitchFamily="34" charset="0"/>
              <a:buChar char="•"/>
            </a:pPr>
            <a:r>
              <a:rPr lang="en-US" sz="1400" dirty="0" smtClean="0"/>
              <a:t>Developing generic PID auto-tuning mechanization</a:t>
            </a:r>
          </a:p>
        </p:txBody>
      </p:sp>
    </p:spTree>
    <p:extLst>
      <p:ext uri="{BB962C8B-B14F-4D97-AF65-F5344CB8AC3E}">
        <p14:creationId xmlns:p14="http://schemas.microsoft.com/office/powerpoint/2010/main" val="26808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iGCAS</a:t>
            </a:r>
            <a:r>
              <a:rPr lang="en-US" dirty="0" smtClean="0"/>
              <a:t>/GA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80719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iACAS</a:t>
            </a:r>
            <a:endParaRPr lang="en-US" dirty="0"/>
          </a:p>
        </p:txBody>
      </p:sp>
      <p:sp>
        <p:nvSpPr>
          <p:cNvPr id="4" name="Text Placeholder 3"/>
          <p:cNvSpPr>
            <a:spLocks noGrp="1"/>
          </p:cNvSpPr>
          <p:nvPr>
            <p:ph type="body" idx="1"/>
          </p:nvPr>
        </p:nvSpPr>
        <p:spPr/>
        <p:txBody>
          <a:bodyPr/>
          <a:lstStyle/>
          <a:p>
            <a:r>
              <a:rPr lang="en-US" dirty="0" smtClean="0"/>
              <a:t>Improved Air Collision Avoidance System</a:t>
            </a:r>
          </a:p>
          <a:p>
            <a:pPr marL="342900" indent="-342900">
              <a:buFont typeface="Arial" panose="020B0604020202020204" pitchFamily="34" charset="0"/>
              <a:buChar char="•"/>
            </a:pPr>
            <a:r>
              <a:rPr lang="en-US" dirty="0" smtClean="0"/>
              <a:t>Trajectory Manager</a:t>
            </a:r>
            <a:endParaRPr lang="en-US" dirty="0"/>
          </a:p>
        </p:txBody>
      </p:sp>
      <p:grpSp>
        <p:nvGrpSpPr>
          <p:cNvPr id="8" name="Group 7"/>
          <p:cNvGrpSpPr/>
          <p:nvPr/>
        </p:nvGrpSpPr>
        <p:grpSpPr>
          <a:xfrm>
            <a:off x="150812" y="1219199"/>
            <a:ext cx="6197069" cy="3019067"/>
            <a:chOff x="506943" y="603259"/>
            <a:chExt cx="7187669" cy="3635008"/>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5000"/>
                      </a14:imgEffect>
                    </a14:imgLayer>
                  </a14:imgProps>
                </a:ext>
                <a:ext uri="{28A0092B-C50C-407E-A947-70E740481C1C}">
                  <a14:useLocalDpi xmlns:a14="http://schemas.microsoft.com/office/drawing/2010/main"/>
                </a:ext>
              </a:extLst>
            </a:blip>
            <a:stretch>
              <a:fillRect/>
            </a:stretch>
          </p:blipFill>
          <p:spPr>
            <a:xfrm>
              <a:off x="506943" y="603259"/>
              <a:ext cx="7187669" cy="3635008"/>
            </a:xfrm>
            <a:prstGeom prst="rect">
              <a:avLst/>
            </a:prstGeom>
          </p:spPr>
        </p:pic>
        <p:pic>
          <p:nvPicPr>
            <p:cNvPr id="2" name="Picture 1"/>
            <p:cNvPicPr>
              <a:picLocks noChangeAspect="1"/>
            </p:cNvPicPr>
            <p:nvPr/>
          </p:nvPicPr>
          <p:blipFill>
            <a:blip r:embed="rId4"/>
            <a:stretch>
              <a:fillRect/>
            </a:stretch>
          </p:blipFill>
          <p:spPr>
            <a:xfrm>
              <a:off x="3305738" y="1566968"/>
              <a:ext cx="768312" cy="33277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208213" y="1219200"/>
              <a:ext cx="685800" cy="312420"/>
            </a:xfrm>
            <a:prstGeom prst="rect">
              <a:avLst/>
            </a:prstGeom>
          </p:spPr>
        </p:pic>
      </p:grpSp>
      <p:pic>
        <p:nvPicPr>
          <p:cNvPr id="11" name="Pictur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08811" y="175105"/>
            <a:ext cx="5090145" cy="3197345"/>
          </a:xfrm>
          <a:prstGeom prst="rect">
            <a:avLst/>
          </a:prstGeom>
        </p:spPr>
      </p:pic>
    </p:spTree>
    <p:extLst>
      <p:ext uri="{BB962C8B-B14F-4D97-AF65-F5344CB8AC3E}">
        <p14:creationId xmlns:p14="http://schemas.microsoft.com/office/powerpoint/2010/main" val="466545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228600"/>
            <a:ext cx="10058399" cy="914400"/>
          </a:xfrm>
        </p:spPr>
        <p:txBody>
          <a:bodyPr>
            <a:normAutofit fontScale="90000"/>
          </a:bodyPr>
          <a:lstStyle/>
          <a:p>
            <a:r>
              <a:rPr lang="en-US" dirty="0" err="1" smtClean="0"/>
              <a:t>iACAS</a:t>
            </a:r>
            <a:r>
              <a:rPr lang="en-US" dirty="0"/>
              <a:t/>
            </a:r>
            <a:br>
              <a:rPr lang="en-US" dirty="0"/>
            </a:br>
            <a:r>
              <a:rPr lang="en-US" sz="2200" dirty="0"/>
              <a:t>Design</a:t>
            </a:r>
            <a:endParaRPr lang="en-US" dirty="0"/>
          </a:p>
        </p:txBody>
      </p:sp>
      <p:sp>
        <p:nvSpPr>
          <p:cNvPr id="3" name="Content Placeholder 2"/>
          <p:cNvSpPr>
            <a:spLocks noGrp="1"/>
          </p:cNvSpPr>
          <p:nvPr>
            <p:ph idx="1"/>
          </p:nvPr>
        </p:nvSpPr>
        <p:spPr>
          <a:xfrm>
            <a:off x="1522412" y="1447800"/>
            <a:ext cx="8762999" cy="5257799"/>
          </a:xfrm>
        </p:spPr>
        <p:txBody>
          <a:bodyPr>
            <a:noAutofit/>
          </a:bodyPr>
          <a:lstStyle/>
          <a:p>
            <a:r>
              <a:rPr lang="en-US" sz="2000" b="1" dirty="0" smtClean="0"/>
              <a:t>Purpose</a:t>
            </a:r>
          </a:p>
          <a:p>
            <a:pPr lvl="1">
              <a:spcBef>
                <a:spcPts val="600"/>
              </a:spcBef>
            </a:pPr>
            <a:r>
              <a:rPr lang="en-US" sz="1800" dirty="0"/>
              <a:t>Avoid midair collisions and request an </a:t>
            </a:r>
            <a:r>
              <a:rPr lang="en-US" sz="1800" dirty="0" smtClean="0"/>
              <a:t>aggressive </a:t>
            </a:r>
            <a:r>
              <a:rPr lang="en-US" sz="1800" dirty="0"/>
              <a:t>escape </a:t>
            </a:r>
            <a:r>
              <a:rPr lang="en-US" sz="1800" dirty="0" smtClean="0"/>
              <a:t>maneuver</a:t>
            </a:r>
          </a:p>
          <a:p>
            <a:pPr lvl="2">
              <a:spcBef>
                <a:spcPts val="600"/>
              </a:spcBef>
            </a:pPr>
            <a:r>
              <a:rPr lang="en-US" sz="1401" dirty="0" smtClean="0"/>
              <a:t>“Don’t scrape paint”</a:t>
            </a:r>
            <a:endParaRPr lang="en-US" sz="1401" dirty="0"/>
          </a:p>
        </p:txBody>
      </p:sp>
      <p:cxnSp>
        <p:nvCxnSpPr>
          <p:cNvPr id="5" name="Straight Connector 4"/>
          <p:cNvCxnSpPr>
            <a:stCxn id="11" idx="2"/>
          </p:cNvCxnSpPr>
          <p:nvPr/>
        </p:nvCxnSpPr>
        <p:spPr>
          <a:xfrm>
            <a:off x="8380412" y="1295400"/>
            <a:ext cx="3429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9828212" y="990600"/>
            <a:ext cx="1143000" cy="1295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16200000">
            <a:off x="7866062" y="1066800"/>
            <a:ext cx="571500" cy="457200"/>
          </a:xfrm>
          <a:prstGeom prst="rect">
            <a:avLst/>
          </a:prstGeom>
        </p:spPr>
      </p:pic>
      <p:pic>
        <p:nvPicPr>
          <p:cNvPr id="12" name="Picture 11"/>
          <p:cNvPicPr>
            <a:picLocks noChangeAspect="1"/>
          </p:cNvPicPr>
          <p:nvPr/>
        </p:nvPicPr>
        <p:blipFill>
          <a:blip r:embed="rId3" cstate="print">
            <a:clrChange>
              <a:clrFrom>
                <a:srgbClr val="F5F5F5"/>
              </a:clrFrom>
              <a:clrTo>
                <a:srgbClr val="F5F5F5">
                  <a:alpha val="0"/>
                </a:srgbClr>
              </a:clrTo>
            </a:clrChange>
            <a:extLst>
              <a:ext uri="{28A0092B-C50C-407E-A947-70E740481C1C}">
                <a14:useLocalDpi xmlns:a14="http://schemas.microsoft.com/office/drawing/2010/main"/>
              </a:ext>
            </a:extLst>
          </a:blip>
          <a:stretch>
            <a:fillRect/>
          </a:stretch>
        </p:blipFill>
        <p:spPr>
          <a:xfrm>
            <a:off x="10454197" y="1061187"/>
            <a:ext cx="457200" cy="4572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401537">
            <a:off x="9563155" y="2275445"/>
            <a:ext cx="352729" cy="229852"/>
          </a:xfrm>
          <a:prstGeom prst="rect">
            <a:avLst/>
          </a:prstGeom>
        </p:spPr>
      </p:pic>
    </p:spTree>
    <p:extLst>
      <p:ext uri="{BB962C8B-B14F-4D97-AF65-F5344CB8AC3E}">
        <p14:creationId xmlns:p14="http://schemas.microsoft.com/office/powerpoint/2010/main" val="1984867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750"/>
                            </p:stCondLst>
                            <p:childTnLst>
                              <p:par>
                                <p:cTn id="9" presetID="22" presetClass="entr" presetSubtype="4" fill="hold" nodeType="after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500"/>
                            </p:stCondLst>
                            <p:childTnLst>
                              <p:par>
                                <p:cTn id="13" presetID="53" presetClass="entr" presetSubtype="16" fill="hold" nodeType="afterEffect">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228600"/>
            <a:ext cx="10058399" cy="914400"/>
          </a:xfrm>
        </p:spPr>
        <p:txBody>
          <a:bodyPr>
            <a:normAutofit fontScale="90000"/>
          </a:bodyPr>
          <a:lstStyle/>
          <a:p>
            <a:r>
              <a:rPr lang="en-US" dirty="0" err="1" smtClean="0"/>
              <a:t>iACAS</a:t>
            </a:r>
            <a:r>
              <a:rPr lang="en-US" dirty="0"/>
              <a:t/>
            </a:r>
            <a:br>
              <a:rPr lang="en-US" dirty="0"/>
            </a:br>
            <a:r>
              <a:rPr lang="en-US" sz="2200" dirty="0"/>
              <a:t>Design</a:t>
            </a:r>
            <a:endParaRPr lang="en-US" dirty="0"/>
          </a:p>
        </p:txBody>
      </p:sp>
      <p:sp>
        <p:nvSpPr>
          <p:cNvPr id="3" name="Content Placeholder 2"/>
          <p:cNvSpPr>
            <a:spLocks noGrp="1"/>
          </p:cNvSpPr>
          <p:nvPr>
            <p:ph idx="1"/>
          </p:nvPr>
        </p:nvSpPr>
        <p:spPr>
          <a:xfrm>
            <a:off x="1522412" y="1447800"/>
            <a:ext cx="8762999" cy="5257799"/>
          </a:xfrm>
        </p:spPr>
        <p:txBody>
          <a:bodyPr>
            <a:noAutofit/>
          </a:bodyPr>
          <a:lstStyle/>
          <a:p>
            <a:r>
              <a:rPr lang="en-US" sz="2000" b="1" dirty="0" smtClean="0"/>
              <a:t>Purpose</a:t>
            </a:r>
          </a:p>
          <a:p>
            <a:pPr lvl="1">
              <a:spcBef>
                <a:spcPts val="600"/>
              </a:spcBef>
            </a:pPr>
            <a:r>
              <a:rPr lang="en-US" sz="1800" dirty="0" smtClean="0"/>
              <a:t>Avoid midair collisions and request an aggressive escape maneuver</a:t>
            </a:r>
          </a:p>
          <a:p>
            <a:pPr lvl="2">
              <a:spcBef>
                <a:spcPts val="600"/>
              </a:spcBef>
            </a:pPr>
            <a:r>
              <a:rPr lang="en-US" sz="1401" dirty="0" smtClean="0"/>
              <a:t>“Don’t scrape paint”</a:t>
            </a:r>
          </a:p>
          <a:p>
            <a:r>
              <a:rPr lang="en-US" sz="2000" b="1" dirty="0" smtClean="0"/>
              <a:t>Basic Concepts</a:t>
            </a:r>
          </a:p>
          <a:p>
            <a:pPr lvl="1">
              <a:spcBef>
                <a:spcPts val="600"/>
              </a:spcBef>
            </a:pPr>
            <a:r>
              <a:rPr lang="en-US" sz="1800" dirty="0" smtClean="0"/>
              <a:t>Generates multiple Escape Trajectory Options</a:t>
            </a:r>
          </a:p>
          <a:p>
            <a:pPr lvl="1">
              <a:spcBef>
                <a:spcPts val="600"/>
              </a:spcBef>
            </a:pPr>
            <a:r>
              <a:rPr lang="en-US" sz="1800" dirty="0" smtClean="0"/>
              <a:t>Evaluates Separation of Each</a:t>
            </a:r>
          </a:p>
          <a:p>
            <a:pPr lvl="1">
              <a:spcBef>
                <a:spcPts val="600"/>
              </a:spcBef>
            </a:pPr>
            <a:r>
              <a:rPr lang="en-US" sz="1800" dirty="0" smtClean="0"/>
              <a:t>Waits Until Last Maneuver can Barely Avoid to Request that Maneuver</a:t>
            </a:r>
          </a:p>
          <a:p>
            <a:pPr lvl="2">
              <a:spcBef>
                <a:spcPts val="600"/>
              </a:spcBef>
            </a:pPr>
            <a:r>
              <a:rPr lang="en-US" sz="1401" dirty="0" smtClean="0"/>
              <a:t>Do nearly everything you can with the maneuverability of the aircraft to avoid collision</a:t>
            </a:r>
          </a:p>
        </p:txBody>
      </p:sp>
      <p:cxnSp>
        <p:nvCxnSpPr>
          <p:cNvPr id="5" name="Straight Connector 4"/>
          <p:cNvCxnSpPr>
            <a:stCxn id="11" idx="2"/>
          </p:cNvCxnSpPr>
          <p:nvPr/>
        </p:nvCxnSpPr>
        <p:spPr>
          <a:xfrm>
            <a:off x="8380412" y="1295400"/>
            <a:ext cx="3429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9828212" y="990600"/>
            <a:ext cx="1143000" cy="1295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16200000">
            <a:off x="7866062" y="1066800"/>
            <a:ext cx="571500" cy="457200"/>
          </a:xfrm>
          <a:prstGeom prst="rect">
            <a:avLst/>
          </a:prstGeom>
        </p:spPr>
      </p:pic>
      <p:pic>
        <p:nvPicPr>
          <p:cNvPr id="12" name="Picture 11"/>
          <p:cNvPicPr>
            <a:picLocks noChangeAspect="1"/>
          </p:cNvPicPr>
          <p:nvPr/>
        </p:nvPicPr>
        <p:blipFill>
          <a:blip r:embed="rId3" cstate="print">
            <a:clrChange>
              <a:clrFrom>
                <a:srgbClr val="F5F5F5"/>
              </a:clrFrom>
              <a:clrTo>
                <a:srgbClr val="F5F5F5">
                  <a:alpha val="0"/>
                </a:srgbClr>
              </a:clrTo>
            </a:clrChange>
            <a:extLst>
              <a:ext uri="{28A0092B-C50C-407E-A947-70E740481C1C}">
                <a14:useLocalDpi xmlns:a14="http://schemas.microsoft.com/office/drawing/2010/main"/>
              </a:ext>
            </a:extLst>
          </a:blip>
          <a:stretch>
            <a:fillRect/>
          </a:stretch>
        </p:blipFill>
        <p:spPr>
          <a:xfrm>
            <a:off x="10454197" y="1061187"/>
            <a:ext cx="457200" cy="4572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401537">
            <a:off x="9563155" y="2275445"/>
            <a:ext cx="352729" cy="229852"/>
          </a:xfrm>
          <a:prstGeom prst="rect">
            <a:avLst/>
          </a:prstGeom>
        </p:spPr>
      </p:pic>
      <p:cxnSp>
        <p:nvCxnSpPr>
          <p:cNvPr id="21" name="Straight Connector 20"/>
          <p:cNvCxnSpPr>
            <a:stCxn id="23" idx="2"/>
          </p:cNvCxnSpPr>
          <p:nvPr/>
        </p:nvCxnSpPr>
        <p:spPr>
          <a:xfrm>
            <a:off x="8363306" y="2938113"/>
            <a:ext cx="3429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9811106" y="2633313"/>
            <a:ext cx="1143000" cy="1295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16200000">
            <a:off x="7848956" y="2709513"/>
            <a:ext cx="571500" cy="457200"/>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401537">
            <a:off x="9546049" y="3918158"/>
            <a:ext cx="352729" cy="229852"/>
          </a:xfrm>
          <a:prstGeom prst="rect">
            <a:avLst/>
          </a:prstGeom>
        </p:spPr>
      </p:pic>
      <p:sp>
        <p:nvSpPr>
          <p:cNvPr id="27" name="Freeform 26"/>
          <p:cNvSpPr/>
          <p:nvPr/>
        </p:nvSpPr>
        <p:spPr>
          <a:xfrm rot="15797546" flipV="1">
            <a:off x="9550822" y="3129317"/>
            <a:ext cx="965117" cy="597801"/>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5797546" flipV="1">
            <a:off x="9617969" y="3408732"/>
            <a:ext cx="661032" cy="367836"/>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0133012" y="2950784"/>
            <a:ext cx="533400" cy="551773"/>
          </a:xfrm>
          <a:prstGeom prst="ellipse">
            <a:avLst/>
          </a:prstGeom>
          <a:solidFill>
            <a:schemeClr val="accent1">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Uncertainty</a:t>
            </a:r>
            <a:endParaRPr lang="en-US" sz="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6" name="Freeform 25"/>
          <p:cNvSpPr/>
          <p:nvPr/>
        </p:nvSpPr>
        <p:spPr>
          <a:xfrm>
            <a:off x="9803444" y="3510486"/>
            <a:ext cx="687122" cy="426155"/>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514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0" grpId="0" animBg="1"/>
      <p:bldP spid="2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152400"/>
            <a:ext cx="10058399" cy="914400"/>
          </a:xfrm>
        </p:spPr>
        <p:txBody>
          <a:bodyPr>
            <a:normAutofit fontScale="90000"/>
          </a:bodyPr>
          <a:lstStyle/>
          <a:p>
            <a:r>
              <a:rPr lang="en-US" dirty="0" err="1" smtClean="0"/>
              <a:t>iACAS</a:t>
            </a:r>
            <a:r>
              <a:rPr lang="en-US" dirty="0"/>
              <a:t/>
            </a:r>
            <a:br>
              <a:rPr lang="en-US" dirty="0"/>
            </a:br>
            <a:r>
              <a:rPr lang="en-US" sz="2200" dirty="0"/>
              <a:t>Design</a:t>
            </a:r>
            <a:endParaRPr lang="en-US" dirty="0"/>
          </a:p>
        </p:txBody>
      </p:sp>
      <p:sp>
        <p:nvSpPr>
          <p:cNvPr id="3" name="Content Placeholder 2"/>
          <p:cNvSpPr>
            <a:spLocks noGrp="1"/>
          </p:cNvSpPr>
          <p:nvPr>
            <p:ph idx="1"/>
          </p:nvPr>
        </p:nvSpPr>
        <p:spPr>
          <a:xfrm>
            <a:off x="1293812" y="323850"/>
            <a:ext cx="8762999" cy="5257799"/>
          </a:xfrm>
        </p:spPr>
        <p:txBody>
          <a:bodyPr>
            <a:noAutofit/>
          </a:bodyPr>
          <a:lstStyle/>
          <a:p>
            <a:r>
              <a:rPr lang="en-US" sz="2000" b="1" dirty="0" smtClean="0"/>
              <a:t>Purpose</a:t>
            </a:r>
          </a:p>
          <a:p>
            <a:pPr lvl="1">
              <a:spcBef>
                <a:spcPts val="600"/>
              </a:spcBef>
            </a:pPr>
            <a:r>
              <a:rPr lang="en-US" sz="1800" dirty="0"/>
              <a:t>Avoid midair collisions and request an </a:t>
            </a:r>
            <a:r>
              <a:rPr lang="en-US" sz="1800" dirty="0" smtClean="0"/>
              <a:t>aggressive </a:t>
            </a:r>
            <a:r>
              <a:rPr lang="en-US" sz="1800" dirty="0"/>
              <a:t>escape maneuver</a:t>
            </a:r>
          </a:p>
          <a:p>
            <a:r>
              <a:rPr lang="en-US" sz="2000" b="1" dirty="0" smtClean="0"/>
              <a:t>Basic Concepts</a:t>
            </a:r>
          </a:p>
          <a:p>
            <a:pPr lvl="1">
              <a:spcBef>
                <a:spcPts val="300"/>
              </a:spcBef>
            </a:pPr>
            <a:r>
              <a:rPr lang="en-US" sz="1800" dirty="0"/>
              <a:t>Generates multiple Escape Trajectory Options</a:t>
            </a:r>
          </a:p>
          <a:p>
            <a:pPr lvl="1">
              <a:spcBef>
                <a:spcPts val="300"/>
              </a:spcBef>
            </a:pPr>
            <a:r>
              <a:rPr lang="en-US" sz="1800" dirty="0"/>
              <a:t>Evaluates Separation of Each</a:t>
            </a:r>
          </a:p>
          <a:p>
            <a:pPr lvl="1">
              <a:spcBef>
                <a:spcPts val="300"/>
              </a:spcBef>
            </a:pPr>
            <a:r>
              <a:rPr lang="en-US" sz="1800" dirty="0"/>
              <a:t>Waits Until Last Maneuver can Barely Avoid to Request that Maneuver</a:t>
            </a:r>
          </a:p>
          <a:p>
            <a:r>
              <a:rPr lang="en-US" sz="2000" b="1" dirty="0"/>
              <a:t>Capability</a:t>
            </a:r>
          </a:p>
          <a:p>
            <a:pPr lvl="1">
              <a:spcBef>
                <a:spcPts val="300"/>
              </a:spcBef>
            </a:pPr>
            <a:r>
              <a:rPr lang="en-US" sz="1800" dirty="0" smtClean="0"/>
              <a:t>Any Number of Intruder Aircraft</a:t>
            </a:r>
          </a:p>
          <a:p>
            <a:pPr lvl="1">
              <a:spcBef>
                <a:spcPts val="300"/>
              </a:spcBef>
            </a:pPr>
            <a:r>
              <a:rPr lang="en-US" sz="1800" dirty="0" smtClean="0"/>
              <a:t>Any Type and Number of Avoidance Options</a:t>
            </a:r>
          </a:p>
          <a:p>
            <a:pPr lvl="2">
              <a:spcBef>
                <a:spcPts val="300"/>
              </a:spcBef>
            </a:pPr>
            <a:r>
              <a:rPr lang="en-US" sz="1600" dirty="0" smtClean="0"/>
              <a:t>We are currently using 7 avoidance options</a:t>
            </a:r>
          </a:p>
          <a:p>
            <a:pPr lvl="2">
              <a:spcBef>
                <a:spcPts val="300"/>
              </a:spcBef>
            </a:pPr>
            <a:r>
              <a:rPr lang="en-US" sz="1600" dirty="0" smtClean="0"/>
              <a:t>Maneuvers are aggressive &amp; the same or similar to                                                                                           those used by </a:t>
            </a:r>
            <a:r>
              <a:rPr lang="en-US" sz="1600" dirty="0" err="1" smtClean="0"/>
              <a:t>iGCAS</a:t>
            </a:r>
            <a:endParaRPr lang="en-US" sz="1600" dirty="0" smtClean="0"/>
          </a:p>
          <a:p>
            <a:pPr lvl="2">
              <a:spcBef>
                <a:spcPts val="300"/>
              </a:spcBef>
            </a:pPr>
            <a:r>
              <a:rPr lang="en-US" sz="1600" dirty="0" smtClean="0"/>
              <a:t>Maneuver profiles are generated by the Trajectory Manager</a:t>
            </a:r>
          </a:p>
          <a:p>
            <a:pPr lvl="1">
              <a:spcBef>
                <a:spcPts val="300"/>
              </a:spcBef>
            </a:pPr>
            <a:r>
              <a:rPr lang="en-US" sz="1800" dirty="0" smtClean="0"/>
              <a:t>Easily Tailors to Aircraft Dynamics</a:t>
            </a:r>
            <a:endParaRPr lang="en-US" sz="1800" dirty="0"/>
          </a:p>
          <a:p>
            <a:pPr lvl="1">
              <a:spcBef>
                <a:spcPts val="300"/>
              </a:spcBef>
            </a:pPr>
            <a:r>
              <a:rPr lang="en-US" sz="1800" dirty="0"/>
              <a:t>Additional DAA Sensors Easily </a:t>
            </a:r>
            <a:r>
              <a:rPr lang="en-US" sz="1800" dirty="0" smtClean="0"/>
              <a:t>Added</a:t>
            </a:r>
          </a:p>
          <a:p>
            <a:pPr lvl="2">
              <a:spcBef>
                <a:spcPts val="300"/>
              </a:spcBef>
            </a:pPr>
            <a:r>
              <a:rPr lang="en-US" sz="1600" dirty="0" smtClean="0"/>
              <a:t>ADS-B</a:t>
            </a:r>
          </a:p>
          <a:p>
            <a:pPr lvl="2">
              <a:spcBef>
                <a:spcPts val="300"/>
              </a:spcBef>
            </a:pPr>
            <a:r>
              <a:rPr lang="en-US" sz="1600" dirty="0" err="1" smtClean="0"/>
              <a:t>Echodyne</a:t>
            </a:r>
            <a:r>
              <a:rPr lang="en-US" sz="1600" dirty="0" smtClean="0"/>
              <a:t> Radar	1 to 2 km (only detects aircraft @±60</a:t>
            </a:r>
            <a:r>
              <a:rPr lang="en-US" sz="1600" baseline="40000" dirty="0" smtClean="0"/>
              <a:t>o</a:t>
            </a:r>
            <a:r>
              <a:rPr lang="en-US" sz="1600" dirty="0" smtClean="0"/>
              <a:t>Az</a:t>
            </a:r>
          </a:p>
          <a:p>
            <a:pPr lvl="2">
              <a:spcBef>
                <a:spcPts val="300"/>
              </a:spcBef>
            </a:pPr>
            <a:r>
              <a:rPr lang="en-US" sz="1600" dirty="0" smtClean="0"/>
              <a:t>Sara Acoustic Sensor	2 to 10 km (only detects propeller aircraft to include helicopters)</a:t>
            </a:r>
            <a:endParaRPr lang="en-US" sz="1600" dirty="0"/>
          </a:p>
        </p:txBody>
      </p:sp>
      <p:cxnSp>
        <p:nvCxnSpPr>
          <p:cNvPr id="5" name="Straight Connector 4"/>
          <p:cNvCxnSpPr>
            <a:stCxn id="11" idx="2"/>
          </p:cNvCxnSpPr>
          <p:nvPr/>
        </p:nvCxnSpPr>
        <p:spPr>
          <a:xfrm>
            <a:off x="8380412" y="1219200"/>
            <a:ext cx="3429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9828212" y="914400"/>
            <a:ext cx="1143000" cy="1295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16200000">
            <a:off x="7866062" y="990600"/>
            <a:ext cx="571500" cy="457200"/>
          </a:xfrm>
          <a:prstGeom prst="rect">
            <a:avLst/>
          </a:prstGeom>
        </p:spPr>
      </p:pic>
      <p:pic>
        <p:nvPicPr>
          <p:cNvPr id="12" name="Picture 11"/>
          <p:cNvPicPr>
            <a:picLocks noChangeAspect="1"/>
          </p:cNvPicPr>
          <p:nvPr/>
        </p:nvPicPr>
        <p:blipFill>
          <a:blip r:embed="rId3" cstate="print">
            <a:clrChange>
              <a:clrFrom>
                <a:srgbClr val="F5F5F5"/>
              </a:clrFrom>
              <a:clrTo>
                <a:srgbClr val="F5F5F5">
                  <a:alpha val="0"/>
                </a:srgbClr>
              </a:clrTo>
            </a:clrChange>
            <a:extLst>
              <a:ext uri="{28A0092B-C50C-407E-A947-70E740481C1C}">
                <a14:useLocalDpi xmlns:a14="http://schemas.microsoft.com/office/drawing/2010/main"/>
              </a:ext>
            </a:extLst>
          </a:blip>
          <a:stretch>
            <a:fillRect/>
          </a:stretch>
        </p:blipFill>
        <p:spPr>
          <a:xfrm>
            <a:off x="10454197" y="984987"/>
            <a:ext cx="457200" cy="4572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401537">
            <a:off x="9563155" y="2199245"/>
            <a:ext cx="352729" cy="229852"/>
          </a:xfrm>
          <a:prstGeom prst="rect">
            <a:avLst/>
          </a:prstGeom>
        </p:spPr>
      </p:pic>
      <p:cxnSp>
        <p:nvCxnSpPr>
          <p:cNvPr id="21" name="Straight Connector 20"/>
          <p:cNvCxnSpPr>
            <a:stCxn id="23" idx="2"/>
          </p:cNvCxnSpPr>
          <p:nvPr/>
        </p:nvCxnSpPr>
        <p:spPr>
          <a:xfrm>
            <a:off x="8363306" y="2667000"/>
            <a:ext cx="3429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9811106" y="2362200"/>
            <a:ext cx="1143000" cy="1295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16200000">
            <a:off x="7848956" y="2438400"/>
            <a:ext cx="571500" cy="457200"/>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401537">
            <a:off x="9546049" y="3647045"/>
            <a:ext cx="352729" cy="229852"/>
          </a:xfrm>
          <a:prstGeom prst="rect">
            <a:avLst/>
          </a:prstGeom>
        </p:spPr>
      </p:pic>
      <p:sp>
        <p:nvSpPr>
          <p:cNvPr id="26" name="Freeform 25"/>
          <p:cNvSpPr/>
          <p:nvPr/>
        </p:nvSpPr>
        <p:spPr>
          <a:xfrm>
            <a:off x="9803444" y="3239373"/>
            <a:ext cx="687122" cy="426155"/>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5797546" flipV="1">
            <a:off x="9550822" y="2858204"/>
            <a:ext cx="965117" cy="597801"/>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5797546" flipV="1">
            <a:off x="9617969" y="3137619"/>
            <a:ext cx="661032" cy="367836"/>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0133012" y="2679671"/>
            <a:ext cx="533400" cy="551773"/>
          </a:xfrm>
          <a:prstGeom prst="ellipse">
            <a:avLst/>
          </a:prstGeom>
          <a:solidFill>
            <a:schemeClr val="accent1">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Uncertainty</a:t>
            </a:r>
            <a:endParaRPr lang="en-US" sz="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31" name="Picture 30"/>
          <p:cNvPicPr>
            <a:picLocks noChangeAspect="1"/>
          </p:cNvPicPr>
          <p:nvPr/>
        </p:nvPicPr>
        <p:blipFill rotWithShape="1">
          <a:blip r:embed="rId5" cstate="print">
            <a:extLst>
              <a:ext uri="{28A0092B-C50C-407E-A947-70E740481C1C}">
                <a14:useLocalDpi xmlns:a14="http://schemas.microsoft.com/office/drawing/2010/main"/>
              </a:ext>
            </a:extLst>
          </a:blip>
          <a:srcRect r="-1069"/>
          <a:stretch/>
        </p:blipFill>
        <p:spPr>
          <a:xfrm>
            <a:off x="7542212" y="4014190"/>
            <a:ext cx="4463815" cy="1994471"/>
          </a:xfrm>
          <a:prstGeom prst="rect">
            <a:avLst/>
          </a:prstGeom>
        </p:spPr>
      </p:pic>
      <p:sp>
        <p:nvSpPr>
          <p:cNvPr id="18" name="TextBox 17"/>
          <p:cNvSpPr txBox="1"/>
          <p:nvPr/>
        </p:nvSpPr>
        <p:spPr>
          <a:xfrm>
            <a:off x="4113212" y="5856748"/>
            <a:ext cx="4495800" cy="769441"/>
          </a:xfrm>
          <a:prstGeom prst="rect">
            <a:avLst/>
          </a:prstGeom>
          <a:solidFill>
            <a:srgbClr val="FFC000"/>
          </a:solidFill>
          <a:ln>
            <a:solidFill>
              <a:schemeClr val="accent1">
                <a:lumMod val="60000"/>
                <a:lumOff val="40000"/>
              </a:schemeClr>
            </a:solidFill>
          </a:ln>
          <a:effectLst>
            <a:outerShdw blurRad="50800" dist="38100" dir="2700000" algn="tl" rotWithShape="0">
              <a:prstClr val="black">
                <a:alpha val="40000"/>
              </a:prstClr>
            </a:outerShdw>
          </a:effectLst>
        </p:spPr>
        <p:txBody>
          <a:bodyPr wrap="square" rtlCol="0">
            <a:spAutoFit/>
          </a:bodyPr>
          <a:lstStyle/>
          <a:p>
            <a:r>
              <a:rPr lang="en-US" sz="1600" b="1" i="1" dirty="0" smtClean="0"/>
              <a:t>System Status</a:t>
            </a:r>
          </a:p>
          <a:p>
            <a:pPr marL="285750" indent="-285750">
              <a:buFont typeface="Arial" panose="020B0604020202020204" pitchFamily="34" charset="0"/>
              <a:buChar char="•"/>
            </a:pPr>
            <a:r>
              <a:rPr lang="en-US" sz="1400" dirty="0" smtClean="0"/>
              <a:t>Initial mechanization completed &amp; running within EVAA</a:t>
            </a:r>
          </a:p>
          <a:p>
            <a:pPr marL="285750" indent="-285750">
              <a:buFont typeface="Arial" panose="020B0604020202020204" pitchFamily="34" charset="0"/>
              <a:buChar char="•"/>
            </a:pPr>
            <a:r>
              <a:rPr lang="en-US" sz="1400" dirty="0" smtClean="0"/>
              <a:t>The current focus of our software development </a:t>
            </a:r>
          </a:p>
        </p:txBody>
      </p:sp>
    </p:spTree>
    <p:extLst>
      <p:ext uri="{BB962C8B-B14F-4D97-AF65-F5344CB8AC3E}">
        <p14:creationId xmlns:p14="http://schemas.microsoft.com/office/powerpoint/2010/main" val="124038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iACAS</a:t>
            </a:r>
            <a:r>
              <a:rPr lang="en-US" dirty="0" smtClean="0"/>
              <a:t>/GA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0929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6994" y="1868424"/>
            <a:ext cx="10055781" cy="3566160"/>
          </a:xfrm>
        </p:spPr>
        <p:txBody>
          <a:bodyPr/>
          <a:lstStyle/>
          <a:p>
            <a:r>
              <a:rPr lang="en-US" dirty="0" smtClean="0"/>
              <a:t>Well Clear</a:t>
            </a:r>
            <a:endParaRPr lang="en-US" dirty="0"/>
          </a:p>
        </p:txBody>
      </p:sp>
      <p:sp>
        <p:nvSpPr>
          <p:cNvPr id="4" name="Text Placeholder 3"/>
          <p:cNvSpPr>
            <a:spLocks noGrp="1"/>
          </p:cNvSpPr>
          <p:nvPr>
            <p:ph type="body" idx="1"/>
          </p:nvPr>
        </p:nvSpPr>
        <p:spPr>
          <a:xfrm>
            <a:off x="1096993" y="4510190"/>
            <a:ext cx="10055781" cy="1143000"/>
          </a:xfrm>
        </p:spPr>
        <p:txBody>
          <a:bodyPr/>
          <a:lstStyle/>
          <a:p>
            <a:r>
              <a:rPr lang="en-US" dirty="0" smtClean="0"/>
              <a:t>Observing Airmanship Rules</a:t>
            </a:r>
          </a:p>
          <a:p>
            <a:pPr marL="342900" indent="-342900">
              <a:buFont typeface="Arial" panose="020B0604020202020204" pitchFamily="34" charset="0"/>
              <a:buChar char="•"/>
            </a:pPr>
            <a:r>
              <a:rPr lang="en-US" dirty="0" smtClean="0"/>
              <a:t>Trajectory Manager</a:t>
            </a:r>
            <a:endParaRPr lang="en-US" dirty="0"/>
          </a:p>
        </p:txBody>
      </p:sp>
      <p:grpSp>
        <p:nvGrpSpPr>
          <p:cNvPr id="6" name="Group 5"/>
          <p:cNvGrpSpPr/>
          <p:nvPr/>
        </p:nvGrpSpPr>
        <p:grpSpPr>
          <a:xfrm>
            <a:off x="506943" y="761999"/>
            <a:ext cx="6425669" cy="3476267"/>
            <a:chOff x="506943" y="603259"/>
            <a:chExt cx="7187669" cy="3635008"/>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5000"/>
                      </a14:imgEffect>
                    </a14:imgLayer>
                  </a14:imgProps>
                </a:ext>
                <a:ext uri="{28A0092B-C50C-407E-A947-70E740481C1C}">
                  <a14:useLocalDpi xmlns:a14="http://schemas.microsoft.com/office/drawing/2010/main"/>
                </a:ext>
              </a:extLst>
            </a:blip>
            <a:stretch>
              <a:fillRect/>
            </a:stretch>
          </p:blipFill>
          <p:spPr>
            <a:xfrm>
              <a:off x="506943" y="603259"/>
              <a:ext cx="7187669" cy="3635008"/>
            </a:xfrm>
            <a:prstGeom prst="rect">
              <a:avLst/>
            </a:prstGeom>
          </p:spPr>
        </p:pic>
        <p:grpSp>
          <p:nvGrpSpPr>
            <p:cNvPr id="2" name="Group 1"/>
            <p:cNvGrpSpPr/>
            <p:nvPr/>
          </p:nvGrpSpPr>
          <p:grpSpPr>
            <a:xfrm>
              <a:off x="2208213" y="1219200"/>
              <a:ext cx="1911311" cy="335528"/>
              <a:chOff x="2208213" y="1219200"/>
              <a:chExt cx="1911311" cy="335528"/>
            </a:xfrm>
          </p:grpSpPr>
          <p:pic>
            <p:nvPicPr>
              <p:cNvPr id="9" name="Picture 8"/>
              <p:cNvPicPr>
                <a:picLocks noChangeAspect="1"/>
              </p:cNvPicPr>
              <p:nvPr/>
            </p:nvPicPr>
            <p:blipFill>
              <a:blip r:embed="rId4"/>
              <a:stretch>
                <a:fillRect/>
              </a:stretch>
            </p:blipFill>
            <p:spPr>
              <a:xfrm>
                <a:off x="3351212" y="1219200"/>
                <a:ext cx="768312" cy="33552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208213" y="1219200"/>
                <a:ext cx="685800" cy="312420"/>
              </a:xfrm>
              <a:prstGeom prst="rect">
                <a:avLst/>
              </a:prstGeom>
            </p:spPr>
          </p:pic>
        </p:grpSp>
      </p:grpSp>
      <p:pic>
        <p:nvPicPr>
          <p:cNvPr id="11" name="Pictur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08811" y="175105"/>
            <a:ext cx="5090145" cy="3197345"/>
          </a:xfrm>
          <a:prstGeom prst="rect">
            <a:avLst/>
          </a:prstGeom>
        </p:spPr>
      </p:pic>
    </p:spTree>
    <p:extLst>
      <p:ext uri="{BB962C8B-B14F-4D97-AF65-F5344CB8AC3E}">
        <p14:creationId xmlns:p14="http://schemas.microsoft.com/office/powerpoint/2010/main" val="1566384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36"/>
          <p:cNvSpPr/>
          <p:nvPr/>
        </p:nvSpPr>
        <p:spPr>
          <a:xfrm rot="17390361" flipV="1">
            <a:off x="8111028" y="4172490"/>
            <a:ext cx="2595900" cy="1736953"/>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7390361" flipV="1">
            <a:off x="8113077" y="4816110"/>
            <a:ext cx="1677404" cy="1096249"/>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592815">
            <a:off x="8406371" y="5031114"/>
            <a:ext cx="3029794" cy="1703012"/>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a:xfrm rot="1592815">
            <a:off x="8326807" y="5368072"/>
            <a:ext cx="1975404" cy="1098230"/>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2413" y="152400"/>
            <a:ext cx="10058399" cy="914400"/>
          </a:xfrm>
        </p:spPr>
        <p:txBody>
          <a:bodyPr>
            <a:normAutofit fontScale="90000"/>
          </a:bodyPr>
          <a:lstStyle/>
          <a:p>
            <a:r>
              <a:rPr lang="en-US" dirty="0" smtClean="0"/>
              <a:t>Well Clear</a:t>
            </a:r>
            <a:r>
              <a:rPr lang="en-US" dirty="0"/>
              <a:t/>
            </a:r>
            <a:br>
              <a:rPr lang="en-US" dirty="0"/>
            </a:br>
            <a:r>
              <a:rPr lang="en-US" sz="2200" dirty="0"/>
              <a:t>Design</a:t>
            </a:r>
            <a:endParaRPr lang="en-US" dirty="0"/>
          </a:p>
        </p:txBody>
      </p:sp>
      <p:sp>
        <p:nvSpPr>
          <p:cNvPr id="3" name="Content Placeholder 2"/>
          <p:cNvSpPr>
            <a:spLocks noGrp="1"/>
          </p:cNvSpPr>
          <p:nvPr>
            <p:ph idx="1"/>
          </p:nvPr>
        </p:nvSpPr>
        <p:spPr>
          <a:xfrm>
            <a:off x="1190916" y="1172108"/>
            <a:ext cx="5279750" cy="5257799"/>
          </a:xfrm>
        </p:spPr>
        <p:txBody>
          <a:bodyPr>
            <a:noAutofit/>
          </a:bodyPr>
          <a:lstStyle/>
          <a:p>
            <a:r>
              <a:rPr lang="en-US" sz="2000" b="1" dirty="0" smtClean="0"/>
              <a:t>Purpose</a:t>
            </a:r>
          </a:p>
          <a:p>
            <a:pPr lvl="1">
              <a:spcBef>
                <a:spcPts val="300"/>
              </a:spcBef>
            </a:pPr>
            <a:r>
              <a:rPr lang="en-US" sz="1800" dirty="0" smtClean="0"/>
              <a:t>Observe appropriate airmanship behavior</a:t>
            </a:r>
            <a:endParaRPr lang="en-US" sz="1800" dirty="0"/>
          </a:p>
          <a:p>
            <a:r>
              <a:rPr lang="en-US" sz="2000" b="1" dirty="0" smtClean="0"/>
              <a:t>Basic Concepts</a:t>
            </a:r>
          </a:p>
          <a:p>
            <a:pPr lvl="1">
              <a:spcBef>
                <a:spcPts val="300"/>
              </a:spcBef>
            </a:pPr>
            <a:r>
              <a:rPr lang="en-US" sz="1800" dirty="0" smtClean="0"/>
              <a:t>Detune </a:t>
            </a:r>
            <a:r>
              <a:rPr lang="en-US" sz="1800" dirty="0" err="1" smtClean="0"/>
              <a:t>iACAS</a:t>
            </a:r>
            <a:endParaRPr lang="en-US" sz="1800" dirty="0" smtClean="0"/>
          </a:p>
          <a:p>
            <a:pPr lvl="2">
              <a:spcBef>
                <a:spcPts val="300"/>
              </a:spcBef>
            </a:pPr>
            <a:r>
              <a:rPr lang="en-US" sz="1401" dirty="0" smtClean="0"/>
              <a:t>Larger separation</a:t>
            </a:r>
          </a:p>
          <a:p>
            <a:pPr lvl="2">
              <a:spcBef>
                <a:spcPts val="300"/>
              </a:spcBef>
            </a:pPr>
            <a:r>
              <a:rPr lang="en-US" sz="1401" dirty="0" smtClean="0"/>
              <a:t>Less aggressive maneuvers</a:t>
            </a:r>
          </a:p>
          <a:p>
            <a:pPr lvl="3">
              <a:spcBef>
                <a:spcPts val="300"/>
              </a:spcBef>
            </a:pPr>
            <a:r>
              <a:rPr lang="en-US" sz="1401" dirty="0" smtClean="0"/>
              <a:t>Less bank angle used</a:t>
            </a:r>
          </a:p>
          <a:p>
            <a:pPr lvl="3">
              <a:spcBef>
                <a:spcPts val="300"/>
              </a:spcBef>
            </a:pPr>
            <a:r>
              <a:rPr lang="en-US" sz="1401" dirty="0" smtClean="0"/>
              <a:t>Will increase bank angle used if still not maintaining appropriate separation</a:t>
            </a:r>
          </a:p>
          <a:p>
            <a:pPr lvl="2">
              <a:spcBef>
                <a:spcPts val="300"/>
              </a:spcBef>
            </a:pPr>
            <a:r>
              <a:rPr lang="en-US" sz="1401" dirty="0" smtClean="0"/>
              <a:t>Favor horizontal maneuvers over vertical</a:t>
            </a:r>
          </a:p>
          <a:p>
            <a:pPr lvl="3">
              <a:spcBef>
                <a:spcPts val="300"/>
              </a:spcBef>
            </a:pPr>
            <a:r>
              <a:rPr lang="en-US" sz="1401" dirty="0" smtClean="0"/>
              <a:t>Will coordinate appropriate maneuvers with FAA</a:t>
            </a:r>
            <a:endParaRPr lang="en-US" sz="1401" dirty="0"/>
          </a:p>
          <a:p>
            <a:r>
              <a:rPr lang="en-US" sz="2000" b="1" dirty="0"/>
              <a:t>Capability</a:t>
            </a:r>
          </a:p>
          <a:p>
            <a:pPr lvl="1">
              <a:spcBef>
                <a:spcPts val="300"/>
              </a:spcBef>
            </a:pPr>
            <a:r>
              <a:rPr lang="en-US" sz="1800" dirty="0" smtClean="0"/>
              <a:t>Acts before </a:t>
            </a:r>
            <a:r>
              <a:rPr lang="en-US" sz="1800" dirty="0" err="1" smtClean="0"/>
              <a:t>iACAS</a:t>
            </a:r>
            <a:r>
              <a:rPr lang="en-US" sz="1800" dirty="0" smtClean="0"/>
              <a:t> if intruder is sensed early enough</a:t>
            </a:r>
            <a:endParaRPr lang="en-US" sz="1600" dirty="0"/>
          </a:p>
        </p:txBody>
      </p:sp>
      <p:grpSp>
        <p:nvGrpSpPr>
          <p:cNvPr id="10" name="Group 9"/>
          <p:cNvGrpSpPr/>
          <p:nvPr/>
        </p:nvGrpSpPr>
        <p:grpSpPr>
          <a:xfrm>
            <a:off x="6034553" y="698927"/>
            <a:ext cx="3886200" cy="571500"/>
            <a:chOff x="7923212" y="933450"/>
            <a:chExt cx="3886200" cy="571500"/>
          </a:xfrm>
        </p:grpSpPr>
        <p:cxnSp>
          <p:nvCxnSpPr>
            <p:cNvPr id="5" name="Straight Connector 4"/>
            <p:cNvCxnSpPr>
              <a:stCxn id="11" idx="2"/>
            </p:cNvCxnSpPr>
            <p:nvPr/>
          </p:nvCxnSpPr>
          <p:spPr>
            <a:xfrm>
              <a:off x="8380412" y="1219200"/>
              <a:ext cx="3429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16200000">
              <a:off x="7866062" y="990600"/>
              <a:ext cx="571500" cy="457200"/>
            </a:xfrm>
            <a:prstGeom prst="rect">
              <a:avLst/>
            </a:prstGeom>
          </p:spPr>
        </p:pic>
      </p:grpSp>
      <p:grpSp>
        <p:nvGrpSpPr>
          <p:cNvPr id="4" name="Group 3"/>
          <p:cNvGrpSpPr/>
          <p:nvPr/>
        </p:nvGrpSpPr>
        <p:grpSpPr>
          <a:xfrm rot="1574663">
            <a:off x="6280537" y="1898632"/>
            <a:ext cx="1408057" cy="1514697"/>
            <a:chOff x="9563155" y="914400"/>
            <a:chExt cx="1408057" cy="1514697"/>
          </a:xfrm>
        </p:grpSpPr>
        <p:cxnSp>
          <p:nvCxnSpPr>
            <p:cNvPr id="7" name="Straight Connector 6"/>
            <p:cNvCxnSpPr/>
            <p:nvPr/>
          </p:nvCxnSpPr>
          <p:spPr>
            <a:xfrm flipV="1">
              <a:off x="9828212" y="914400"/>
              <a:ext cx="1143000" cy="1295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401537">
              <a:off x="9563155" y="2199245"/>
              <a:ext cx="352729" cy="229852"/>
            </a:xfrm>
            <a:prstGeom prst="rect">
              <a:avLst/>
            </a:prstGeom>
          </p:spPr>
        </p:pic>
      </p:grpSp>
      <p:cxnSp>
        <p:nvCxnSpPr>
          <p:cNvPr id="21" name="Straight Connector 20"/>
          <p:cNvCxnSpPr>
            <a:stCxn id="23" idx="2"/>
          </p:cNvCxnSpPr>
          <p:nvPr/>
        </p:nvCxnSpPr>
        <p:spPr>
          <a:xfrm>
            <a:off x="7713230" y="3866743"/>
            <a:ext cx="3429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16200000">
            <a:off x="7198880" y="3638143"/>
            <a:ext cx="571500" cy="457200"/>
          </a:xfrm>
          <a:prstGeom prst="rect">
            <a:avLst/>
          </a:prstGeom>
        </p:spPr>
      </p:pic>
      <p:grpSp>
        <p:nvGrpSpPr>
          <p:cNvPr id="9" name="Group 8"/>
          <p:cNvGrpSpPr/>
          <p:nvPr/>
        </p:nvGrpSpPr>
        <p:grpSpPr>
          <a:xfrm rot="1592815">
            <a:off x="8363761" y="3739872"/>
            <a:ext cx="2966138" cy="3116704"/>
            <a:chOff x="8690874" y="3402401"/>
            <a:chExt cx="2966138" cy="3116704"/>
          </a:xfrm>
        </p:grpSpPr>
        <p:pic>
          <p:nvPicPr>
            <p:cNvPr id="25" name="Picture 2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401537">
              <a:off x="8690874" y="6289253"/>
              <a:ext cx="352729" cy="229852"/>
            </a:xfrm>
            <a:prstGeom prst="rect">
              <a:avLst/>
            </a:prstGeom>
          </p:spPr>
        </p:pic>
        <p:grpSp>
          <p:nvGrpSpPr>
            <p:cNvPr id="8" name="Group 7"/>
            <p:cNvGrpSpPr/>
            <p:nvPr/>
          </p:nvGrpSpPr>
          <p:grpSpPr>
            <a:xfrm>
              <a:off x="8826632" y="3402401"/>
              <a:ext cx="2830380" cy="2899083"/>
              <a:chOff x="8826632" y="4998156"/>
              <a:chExt cx="1219626" cy="1303328"/>
            </a:xfrm>
          </p:grpSpPr>
          <p:cxnSp>
            <p:nvCxnSpPr>
              <p:cNvPr id="22" name="Straight Connector 21"/>
              <p:cNvCxnSpPr/>
              <p:nvPr/>
            </p:nvCxnSpPr>
            <p:spPr>
              <a:xfrm flipV="1">
                <a:off x="8903258" y="4998156"/>
                <a:ext cx="1143000" cy="1295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6" name="Freeform 25"/>
              <p:cNvSpPr/>
              <p:nvPr/>
            </p:nvSpPr>
            <p:spPr>
              <a:xfrm>
                <a:off x="8895596" y="5660995"/>
                <a:ext cx="1066404" cy="640489"/>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5797546" flipV="1">
                <a:off x="8642974" y="5494160"/>
                <a:ext cx="965117" cy="597801"/>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Oval 18"/>
          <p:cNvSpPr/>
          <p:nvPr/>
        </p:nvSpPr>
        <p:spPr>
          <a:xfrm>
            <a:off x="6799206" y="990578"/>
            <a:ext cx="1561236" cy="1550040"/>
          </a:xfrm>
          <a:prstGeom prst="ellipse">
            <a:avLst/>
          </a:prstGeom>
          <a:solidFill>
            <a:schemeClr val="accent1">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050" b="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Larger</a:t>
            </a:r>
          </a:p>
          <a:p>
            <a:pPr algn="ctr"/>
            <a:r>
              <a:rPr lang="en-US" sz="1050" b="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Separation</a:t>
            </a:r>
          </a:p>
          <a:p>
            <a:pPr algn="ctr"/>
            <a:r>
              <a:rPr lang="en-US" sz="1050" b="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Bubbles</a:t>
            </a:r>
            <a:endParaRPr lang="en-US" sz="105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0" name="Oval 19"/>
          <p:cNvSpPr/>
          <p:nvPr/>
        </p:nvSpPr>
        <p:spPr>
          <a:xfrm>
            <a:off x="9066212" y="3882802"/>
            <a:ext cx="1561236" cy="1550040"/>
          </a:xfrm>
          <a:prstGeom prst="ellipse">
            <a:avLst/>
          </a:prstGeom>
          <a:solidFill>
            <a:schemeClr val="accent1">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050" b="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Larger</a:t>
            </a:r>
          </a:p>
          <a:p>
            <a:pPr algn="ctr"/>
            <a:r>
              <a:rPr lang="en-US" sz="1050" b="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Separation</a:t>
            </a:r>
          </a:p>
          <a:p>
            <a:pPr algn="ctr"/>
            <a:r>
              <a:rPr lang="en-US" sz="1050" b="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Bubbles</a:t>
            </a:r>
            <a:endParaRPr lang="en-US" sz="105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3" name="TextBox 12"/>
          <p:cNvSpPr txBox="1"/>
          <p:nvPr/>
        </p:nvSpPr>
        <p:spPr>
          <a:xfrm>
            <a:off x="8896400" y="5720106"/>
            <a:ext cx="1251009" cy="415498"/>
          </a:xfrm>
          <a:prstGeom prst="rect">
            <a:avLst/>
          </a:prstGeom>
          <a:noFill/>
        </p:spPr>
        <p:txBody>
          <a:bodyPr wrap="square" rtlCol="0">
            <a:spAutoFit/>
          </a:bodyPr>
          <a:lstStyle/>
          <a:p>
            <a:pPr algn="ctr"/>
            <a:r>
              <a:rPr lang="en-US" sz="105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Less Aggressive Maneuvers</a:t>
            </a:r>
          </a:p>
        </p:txBody>
      </p:sp>
      <p:sp>
        <p:nvSpPr>
          <p:cNvPr id="28" name="TextBox 27"/>
          <p:cNvSpPr txBox="1"/>
          <p:nvPr/>
        </p:nvSpPr>
        <p:spPr>
          <a:xfrm>
            <a:off x="3318250" y="5452721"/>
            <a:ext cx="4096611" cy="769441"/>
          </a:xfrm>
          <a:prstGeom prst="rect">
            <a:avLst/>
          </a:prstGeom>
          <a:solidFill>
            <a:srgbClr val="FFC000"/>
          </a:solidFill>
          <a:ln>
            <a:solidFill>
              <a:schemeClr val="accent1">
                <a:lumMod val="60000"/>
                <a:lumOff val="40000"/>
              </a:schemeClr>
            </a:solidFill>
          </a:ln>
          <a:effectLst>
            <a:outerShdw blurRad="50800" dist="38100" dir="2700000" algn="tl" rotWithShape="0">
              <a:prstClr val="black">
                <a:alpha val="40000"/>
              </a:prstClr>
            </a:outerShdw>
          </a:effectLst>
        </p:spPr>
        <p:txBody>
          <a:bodyPr wrap="square" rtlCol="0">
            <a:spAutoFit/>
          </a:bodyPr>
          <a:lstStyle/>
          <a:p>
            <a:r>
              <a:rPr lang="en-US" sz="1600" b="1" i="1" dirty="0" smtClean="0"/>
              <a:t>System Status</a:t>
            </a:r>
          </a:p>
          <a:p>
            <a:pPr marL="285750" indent="-285750">
              <a:buFont typeface="Arial" panose="020B0604020202020204" pitchFamily="34" charset="0"/>
              <a:buChar char="•"/>
            </a:pPr>
            <a:r>
              <a:rPr lang="en-US" sz="1400" dirty="0" smtClean="0"/>
              <a:t>Spiral 2 work</a:t>
            </a:r>
          </a:p>
          <a:p>
            <a:pPr marL="285750" indent="-285750">
              <a:buFont typeface="Arial" panose="020B0604020202020204" pitchFamily="34" charset="0"/>
              <a:buChar char="•"/>
            </a:pPr>
            <a:r>
              <a:rPr lang="en-US" sz="1400" dirty="0" smtClean="0"/>
              <a:t>Beginning coordination of maneuvers with FAA</a:t>
            </a:r>
          </a:p>
        </p:txBody>
      </p:sp>
      <p:sp>
        <p:nvSpPr>
          <p:cNvPr id="38" name="TextBox 37"/>
          <p:cNvSpPr txBox="1"/>
          <p:nvPr/>
        </p:nvSpPr>
        <p:spPr>
          <a:xfrm>
            <a:off x="11265047" y="5797943"/>
            <a:ext cx="865075" cy="230832"/>
          </a:xfrm>
          <a:prstGeom prst="rect">
            <a:avLst/>
          </a:prstGeom>
          <a:noFill/>
        </p:spPr>
        <p:txBody>
          <a:bodyPr wrap="square" rtlCol="0">
            <a:spAutoFit/>
          </a:bodyPr>
          <a:lstStyle/>
          <a:p>
            <a:pPr algn="ctr"/>
            <a:r>
              <a:rPr lang="en-US" sz="900" i="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Low Bank</a:t>
            </a:r>
            <a:endParaRPr lang="en-US" sz="900" i="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9" name="TextBox 38"/>
          <p:cNvSpPr txBox="1"/>
          <p:nvPr/>
        </p:nvSpPr>
        <p:spPr>
          <a:xfrm>
            <a:off x="10591245" y="5825405"/>
            <a:ext cx="865075" cy="369332"/>
          </a:xfrm>
          <a:prstGeom prst="rect">
            <a:avLst/>
          </a:prstGeom>
          <a:noFill/>
        </p:spPr>
        <p:txBody>
          <a:bodyPr wrap="square" rtlCol="0">
            <a:spAutoFit/>
          </a:bodyPr>
          <a:lstStyle/>
          <a:p>
            <a:pPr algn="ctr"/>
            <a:r>
              <a:rPr lang="en-US" sz="900" i="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Medium Bank</a:t>
            </a:r>
            <a:endParaRPr lang="en-US" sz="900" i="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0" name="TextBox 39"/>
          <p:cNvSpPr txBox="1"/>
          <p:nvPr/>
        </p:nvSpPr>
        <p:spPr>
          <a:xfrm>
            <a:off x="10037995" y="5859000"/>
            <a:ext cx="735611" cy="369332"/>
          </a:xfrm>
          <a:prstGeom prst="rect">
            <a:avLst/>
          </a:prstGeom>
          <a:noFill/>
        </p:spPr>
        <p:txBody>
          <a:bodyPr wrap="square" rtlCol="0">
            <a:spAutoFit/>
          </a:bodyPr>
          <a:lstStyle/>
          <a:p>
            <a:pPr algn="ctr"/>
            <a:r>
              <a:rPr lang="en-US" sz="900" i="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Higher Bank</a:t>
            </a:r>
            <a:endParaRPr lang="en-US" sz="900" i="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417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6994" y="1868424"/>
            <a:ext cx="10055781" cy="3694176"/>
          </a:xfrm>
        </p:spPr>
        <p:txBody>
          <a:bodyPr/>
          <a:lstStyle/>
          <a:p>
            <a:r>
              <a:rPr lang="en-US" dirty="0" smtClean="0"/>
              <a:t>Obstacle Spacing</a:t>
            </a:r>
            <a:endParaRPr lang="en-US" dirty="0"/>
          </a:p>
        </p:txBody>
      </p:sp>
      <p:sp>
        <p:nvSpPr>
          <p:cNvPr id="4" name="Text Placeholder 3"/>
          <p:cNvSpPr>
            <a:spLocks noGrp="1"/>
          </p:cNvSpPr>
          <p:nvPr>
            <p:ph type="body" idx="1"/>
          </p:nvPr>
        </p:nvSpPr>
        <p:spPr>
          <a:xfrm>
            <a:off x="1096994" y="5562600"/>
            <a:ext cx="10055781" cy="1143000"/>
          </a:xfrm>
        </p:spPr>
        <p:txBody>
          <a:bodyPr/>
          <a:lstStyle/>
          <a:p>
            <a:endParaRPr lang="en-US" dirty="0"/>
          </a:p>
        </p:txBody>
      </p:sp>
      <p:grpSp>
        <p:nvGrpSpPr>
          <p:cNvPr id="2" name="Group 1"/>
          <p:cNvGrpSpPr/>
          <p:nvPr/>
        </p:nvGrpSpPr>
        <p:grpSpPr>
          <a:xfrm>
            <a:off x="227012" y="1066799"/>
            <a:ext cx="6349469" cy="3171467"/>
            <a:chOff x="506943" y="603259"/>
            <a:chExt cx="7187669" cy="3635008"/>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5000"/>
                      </a14:imgEffect>
                    </a14:imgLayer>
                  </a14:imgProps>
                </a:ext>
                <a:ext uri="{28A0092B-C50C-407E-A947-70E740481C1C}">
                  <a14:useLocalDpi xmlns:a14="http://schemas.microsoft.com/office/drawing/2010/main"/>
                </a:ext>
              </a:extLst>
            </a:blip>
            <a:stretch>
              <a:fillRect/>
            </a:stretch>
          </p:blipFill>
          <p:spPr>
            <a:xfrm>
              <a:off x="506943" y="603259"/>
              <a:ext cx="7187669" cy="3635008"/>
            </a:xfrm>
            <a:prstGeom prst="rect">
              <a:avLst/>
            </a:prstGeom>
          </p:spPr>
        </p:pic>
        <p:pic>
          <p:nvPicPr>
            <p:cNvPr id="9" name="Picture 8"/>
            <p:cNvPicPr>
              <a:picLocks noChangeAspect="1"/>
            </p:cNvPicPr>
            <p:nvPr/>
          </p:nvPicPr>
          <p:blipFill>
            <a:blip r:embed="rId4"/>
            <a:stretch>
              <a:fillRect/>
            </a:stretch>
          </p:blipFill>
          <p:spPr>
            <a:xfrm>
              <a:off x="3382608" y="1295400"/>
              <a:ext cx="768312" cy="391496"/>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208213" y="1219200"/>
              <a:ext cx="685800" cy="312420"/>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208214" y="1005840"/>
              <a:ext cx="685800" cy="289560"/>
            </a:xfrm>
            <a:prstGeom prst="rect">
              <a:avLst/>
            </a:prstGeom>
          </p:spPr>
        </p:pic>
      </p:grpSp>
      <p:pic>
        <p:nvPicPr>
          <p:cNvPr id="14" name="Picture 1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441479" y="152400"/>
            <a:ext cx="4378352" cy="2750236"/>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996703" y="2173168"/>
            <a:ext cx="4171536" cy="2279960"/>
          </a:xfrm>
          <a:prstGeom prst="rect">
            <a:avLst/>
          </a:prstGeom>
          <a:effectLst>
            <a:outerShdw blurRad="50800" dist="38100" dir="2700000" algn="tl" rotWithShape="0">
              <a:prstClr val="black">
                <a:alpha val="40000"/>
              </a:prstClr>
            </a:outerShdw>
          </a:effectLst>
        </p:spPr>
      </p:pic>
      <p:pic>
        <p:nvPicPr>
          <p:cNvPr id="16" name="Picture 15"/>
          <p:cNvPicPr>
            <a:picLocks noChangeAspect="1"/>
          </p:cNvPicPr>
          <p:nvPr/>
        </p:nvPicPr>
        <p:blipFill rotWithShape="1">
          <a:blip r:embed="rId9" cstate="print">
            <a:extLst>
              <a:ext uri="{28A0092B-C50C-407E-A947-70E740481C1C}">
                <a14:useLocalDpi xmlns:a14="http://schemas.microsoft.com/office/drawing/2010/main"/>
              </a:ext>
            </a:extLst>
          </a:blip>
          <a:srcRect l="34588" r="16415" b="20831"/>
          <a:stretch/>
        </p:blipFill>
        <p:spPr>
          <a:xfrm>
            <a:off x="4393479" y="30319"/>
            <a:ext cx="3048000" cy="2100435"/>
          </a:xfrm>
          <a:prstGeom prst="rect">
            <a:avLst/>
          </a:prstGeom>
        </p:spPr>
      </p:pic>
    </p:spTree>
    <p:extLst>
      <p:ext uri="{BB962C8B-B14F-4D97-AF65-F5344CB8AC3E}">
        <p14:creationId xmlns:p14="http://schemas.microsoft.com/office/powerpoint/2010/main" val="625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100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10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152400"/>
            <a:ext cx="10058399" cy="914400"/>
          </a:xfrm>
        </p:spPr>
        <p:txBody>
          <a:bodyPr>
            <a:normAutofit fontScale="90000"/>
          </a:bodyPr>
          <a:lstStyle/>
          <a:p>
            <a:r>
              <a:rPr lang="en-US" dirty="0" smtClean="0"/>
              <a:t>Obstacle Spacing</a:t>
            </a:r>
            <a:r>
              <a:rPr lang="en-US" dirty="0"/>
              <a:t/>
            </a:r>
            <a:br>
              <a:rPr lang="en-US" dirty="0"/>
            </a:br>
            <a:r>
              <a:rPr lang="en-US" sz="2200" dirty="0"/>
              <a:t>Design</a:t>
            </a:r>
            <a:endParaRPr lang="en-US" dirty="0"/>
          </a:p>
        </p:txBody>
      </p:sp>
      <p:sp>
        <p:nvSpPr>
          <p:cNvPr id="3" name="Content Placeholder 2"/>
          <p:cNvSpPr>
            <a:spLocks noGrp="1"/>
          </p:cNvSpPr>
          <p:nvPr>
            <p:ph idx="1"/>
          </p:nvPr>
        </p:nvSpPr>
        <p:spPr>
          <a:xfrm>
            <a:off x="1190915" y="1172108"/>
            <a:ext cx="5300837" cy="5257799"/>
          </a:xfrm>
        </p:spPr>
        <p:txBody>
          <a:bodyPr>
            <a:noAutofit/>
          </a:bodyPr>
          <a:lstStyle/>
          <a:p>
            <a:r>
              <a:rPr lang="en-US" sz="2000" b="1" dirty="0" smtClean="0"/>
              <a:t>Purpose</a:t>
            </a:r>
          </a:p>
          <a:p>
            <a:pPr lvl="1">
              <a:spcBef>
                <a:spcPts val="300"/>
              </a:spcBef>
            </a:pPr>
            <a:r>
              <a:rPr lang="en-US" sz="1800" dirty="0" smtClean="0"/>
              <a:t>Observe appropriate airmanship behavior near structures</a:t>
            </a:r>
            <a:endParaRPr lang="en-US" sz="1800" dirty="0"/>
          </a:p>
          <a:p>
            <a:r>
              <a:rPr lang="en-US" sz="2000" b="1" dirty="0" smtClean="0"/>
              <a:t>Basic Concepts</a:t>
            </a:r>
          </a:p>
          <a:p>
            <a:pPr lvl="1">
              <a:spcBef>
                <a:spcPts val="300"/>
              </a:spcBef>
            </a:pPr>
            <a:r>
              <a:rPr lang="en-US" sz="1800" dirty="0" smtClean="0"/>
              <a:t>Detune </a:t>
            </a:r>
            <a:r>
              <a:rPr lang="en-US" sz="1800" dirty="0" err="1" smtClean="0"/>
              <a:t>iGCAS</a:t>
            </a:r>
            <a:endParaRPr lang="en-US" sz="1800" dirty="0" smtClean="0"/>
          </a:p>
          <a:p>
            <a:pPr lvl="2">
              <a:spcBef>
                <a:spcPts val="300"/>
              </a:spcBef>
            </a:pPr>
            <a:r>
              <a:rPr lang="en-US" sz="1401" dirty="0" smtClean="0"/>
              <a:t>Larger horizontal separation distances</a:t>
            </a:r>
          </a:p>
          <a:p>
            <a:pPr lvl="2">
              <a:spcBef>
                <a:spcPts val="300"/>
              </a:spcBef>
            </a:pPr>
            <a:r>
              <a:rPr lang="en-US" sz="1401" dirty="0" smtClean="0"/>
              <a:t>Less aggressive maneuvers</a:t>
            </a:r>
          </a:p>
          <a:p>
            <a:pPr lvl="3">
              <a:spcBef>
                <a:spcPts val="300"/>
              </a:spcBef>
            </a:pPr>
            <a:r>
              <a:rPr lang="en-US" sz="1401" dirty="0" smtClean="0"/>
              <a:t>Less bank angle used</a:t>
            </a:r>
          </a:p>
          <a:p>
            <a:pPr lvl="3">
              <a:spcBef>
                <a:spcPts val="300"/>
              </a:spcBef>
            </a:pPr>
            <a:r>
              <a:rPr lang="en-US" sz="1401" dirty="0" smtClean="0"/>
              <a:t>Will increase bank angle used if still not maintaining appropriate separation</a:t>
            </a:r>
          </a:p>
          <a:p>
            <a:pPr lvl="2">
              <a:spcBef>
                <a:spcPts val="300"/>
              </a:spcBef>
            </a:pPr>
            <a:r>
              <a:rPr lang="en-US" sz="1401" dirty="0" smtClean="0"/>
              <a:t>Favor horizontal maneuvers over vertical</a:t>
            </a:r>
          </a:p>
          <a:p>
            <a:pPr lvl="3">
              <a:spcBef>
                <a:spcPts val="300"/>
              </a:spcBef>
            </a:pPr>
            <a:r>
              <a:rPr lang="en-US" sz="1401" dirty="0" smtClean="0"/>
              <a:t>Will coordinate appropriate maneuvers with FAA</a:t>
            </a:r>
            <a:endParaRPr lang="en-US" sz="1401" dirty="0"/>
          </a:p>
          <a:p>
            <a:r>
              <a:rPr lang="en-US" sz="2000" b="1" dirty="0"/>
              <a:t>Capability</a:t>
            </a:r>
          </a:p>
          <a:p>
            <a:pPr lvl="1">
              <a:spcBef>
                <a:spcPts val="300"/>
              </a:spcBef>
            </a:pPr>
            <a:r>
              <a:rPr lang="en-US" sz="1800" dirty="0" smtClean="0"/>
              <a:t>Acts before </a:t>
            </a:r>
            <a:r>
              <a:rPr lang="en-US" sz="1800" dirty="0" err="1" smtClean="0"/>
              <a:t>iGCAS</a:t>
            </a:r>
            <a:r>
              <a:rPr lang="en-US" sz="1800" dirty="0" smtClean="0"/>
              <a:t> if obstacle is sensed early enough</a:t>
            </a:r>
            <a:endParaRPr lang="en-US" sz="1600" dirty="0"/>
          </a:p>
        </p:txBody>
      </p:sp>
      <p:grpSp>
        <p:nvGrpSpPr>
          <p:cNvPr id="4" name="Group 3"/>
          <p:cNvGrpSpPr/>
          <p:nvPr/>
        </p:nvGrpSpPr>
        <p:grpSpPr>
          <a:xfrm rot="1574663">
            <a:off x="6280537" y="1898632"/>
            <a:ext cx="1408057" cy="1514697"/>
            <a:chOff x="9563155" y="914400"/>
            <a:chExt cx="1408057" cy="1514697"/>
          </a:xfrm>
        </p:grpSpPr>
        <p:cxnSp>
          <p:nvCxnSpPr>
            <p:cNvPr id="7" name="Straight Connector 6"/>
            <p:cNvCxnSpPr/>
            <p:nvPr/>
          </p:nvCxnSpPr>
          <p:spPr>
            <a:xfrm flipV="1">
              <a:off x="9828212" y="914400"/>
              <a:ext cx="1143000" cy="1295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2401537">
              <a:off x="9563155" y="2199245"/>
              <a:ext cx="352729" cy="229852"/>
            </a:xfrm>
            <a:prstGeom prst="rect">
              <a:avLst/>
            </a:prstGeom>
          </p:spPr>
        </p:pic>
      </p:grpSp>
      <p:sp>
        <p:nvSpPr>
          <p:cNvPr id="19" name="Oval 18"/>
          <p:cNvSpPr/>
          <p:nvPr/>
        </p:nvSpPr>
        <p:spPr>
          <a:xfrm>
            <a:off x="6799206" y="990578"/>
            <a:ext cx="1561236" cy="1550040"/>
          </a:xfrm>
          <a:prstGeom prst="ellipse">
            <a:avLst/>
          </a:prstGeom>
          <a:solidFill>
            <a:schemeClr val="accent1">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wrap="none" bIns="0" rtlCol="0" anchor="b"/>
          <a:lstStyle/>
          <a:p>
            <a:pPr algn="ctr"/>
            <a:r>
              <a:rPr lang="en-US" sz="900" b="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Larger</a:t>
            </a:r>
          </a:p>
          <a:p>
            <a:pPr algn="ctr"/>
            <a:r>
              <a:rPr lang="en-US" sz="900" b="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Separation</a:t>
            </a:r>
          </a:p>
          <a:p>
            <a:pPr algn="ctr"/>
            <a:r>
              <a:rPr lang="en-US" sz="900" b="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Bubbles</a:t>
            </a:r>
            <a:endParaRPr lang="en-US" sz="90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0" name="Oval 19"/>
          <p:cNvSpPr/>
          <p:nvPr/>
        </p:nvSpPr>
        <p:spPr>
          <a:xfrm>
            <a:off x="9066212" y="3882802"/>
            <a:ext cx="1561236" cy="1550040"/>
          </a:xfrm>
          <a:prstGeom prst="ellipse">
            <a:avLst/>
          </a:prstGeom>
          <a:solidFill>
            <a:schemeClr val="accent1">
              <a:alpha val="49000"/>
            </a:schemeClr>
          </a:solidFill>
        </p:spPr>
        <p:style>
          <a:lnRef idx="2">
            <a:schemeClr val="accent1">
              <a:shade val="50000"/>
            </a:schemeClr>
          </a:lnRef>
          <a:fillRef idx="1">
            <a:schemeClr val="accent1"/>
          </a:fillRef>
          <a:effectRef idx="0">
            <a:schemeClr val="accent1"/>
          </a:effectRef>
          <a:fontRef idx="minor">
            <a:schemeClr val="lt1"/>
          </a:fontRef>
        </p:style>
        <p:txBody>
          <a:bodyPr wrap="none" bIns="0" rtlCol="0" anchor="b"/>
          <a:lstStyle/>
          <a:p>
            <a:pPr algn="ctr"/>
            <a:r>
              <a:rPr lang="en-US" sz="90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Larger</a:t>
            </a:r>
          </a:p>
          <a:p>
            <a:pPr algn="ctr"/>
            <a:r>
              <a:rPr lang="en-US" sz="90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Separation</a:t>
            </a:r>
          </a:p>
          <a:p>
            <a:pPr algn="ctr"/>
            <a:r>
              <a:rPr lang="en-US" sz="90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Bubbles</a:t>
            </a:r>
          </a:p>
        </p:txBody>
      </p:sp>
      <p:sp>
        <p:nvSpPr>
          <p:cNvPr id="13" name="TextBox 12"/>
          <p:cNvSpPr txBox="1"/>
          <p:nvPr/>
        </p:nvSpPr>
        <p:spPr>
          <a:xfrm>
            <a:off x="9166783" y="5629693"/>
            <a:ext cx="1251009" cy="415498"/>
          </a:xfrm>
          <a:prstGeom prst="rect">
            <a:avLst/>
          </a:prstGeom>
          <a:noFill/>
        </p:spPr>
        <p:txBody>
          <a:bodyPr wrap="square" rtlCol="0">
            <a:spAutoFit/>
          </a:bodyPr>
          <a:lstStyle/>
          <a:p>
            <a:pPr algn="ctr"/>
            <a:r>
              <a:rPr lang="en-US" sz="105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Less Aggressive Maneuvers</a:t>
            </a:r>
          </a:p>
        </p:txBody>
      </p:sp>
      <p:sp>
        <p:nvSpPr>
          <p:cNvPr id="24" name="TextBox 23"/>
          <p:cNvSpPr txBox="1"/>
          <p:nvPr/>
        </p:nvSpPr>
        <p:spPr>
          <a:xfrm>
            <a:off x="3230592" y="5612059"/>
            <a:ext cx="4096611" cy="769441"/>
          </a:xfrm>
          <a:prstGeom prst="rect">
            <a:avLst/>
          </a:prstGeom>
          <a:solidFill>
            <a:srgbClr val="FFC000"/>
          </a:solidFill>
          <a:ln>
            <a:solidFill>
              <a:schemeClr val="accent1">
                <a:lumMod val="60000"/>
                <a:lumOff val="40000"/>
              </a:schemeClr>
            </a:solidFill>
          </a:ln>
          <a:effectLst>
            <a:outerShdw blurRad="50800" dist="38100" dir="2700000" algn="tl" rotWithShape="0">
              <a:prstClr val="black">
                <a:alpha val="40000"/>
              </a:prstClr>
            </a:outerShdw>
          </a:effectLst>
        </p:spPr>
        <p:txBody>
          <a:bodyPr wrap="square" rtlCol="0">
            <a:spAutoFit/>
          </a:bodyPr>
          <a:lstStyle/>
          <a:p>
            <a:r>
              <a:rPr lang="en-US" sz="1600" b="1" i="1" dirty="0" smtClean="0"/>
              <a:t>System Status</a:t>
            </a:r>
          </a:p>
          <a:p>
            <a:pPr marL="285750" indent="-285750">
              <a:buFont typeface="Arial" panose="020B0604020202020204" pitchFamily="34" charset="0"/>
              <a:buChar char="•"/>
            </a:pPr>
            <a:r>
              <a:rPr lang="en-US" sz="1400" dirty="0" smtClean="0"/>
              <a:t>Spiral 2 work</a:t>
            </a:r>
          </a:p>
          <a:p>
            <a:pPr marL="285750" indent="-285750">
              <a:buFont typeface="Arial" panose="020B0604020202020204" pitchFamily="34" charset="0"/>
              <a:buChar char="•"/>
            </a:pPr>
            <a:r>
              <a:rPr lang="en-US" sz="1400" dirty="0" smtClean="0"/>
              <a:t>Beginning coordination of maneuvers with FAA</a:t>
            </a:r>
          </a:p>
        </p:txBody>
      </p:sp>
      <p:pic>
        <p:nvPicPr>
          <p:cNvPr id="12" name="Picture 11"/>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7484630" y="1227478"/>
            <a:ext cx="256835" cy="623742"/>
          </a:xfrm>
          <a:prstGeom prst="rect">
            <a:avLst/>
          </a:prstGeom>
        </p:spPr>
      </p:pic>
      <p:pic>
        <p:nvPicPr>
          <p:cNvPr id="28" name="Picture 2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9718412" y="4152493"/>
            <a:ext cx="256835" cy="623742"/>
          </a:xfrm>
          <a:prstGeom prst="rect">
            <a:avLst/>
          </a:prstGeom>
        </p:spPr>
      </p:pic>
      <p:sp>
        <p:nvSpPr>
          <p:cNvPr id="29" name="Freeform 28"/>
          <p:cNvSpPr/>
          <p:nvPr/>
        </p:nvSpPr>
        <p:spPr>
          <a:xfrm rot="1645445">
            <a:off x="8409838" y="4916585"/>
            <a:ext cx="3016037" cy="1866140"/>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rot="1592815">
            <a:off x="8363761" y="3739872"/>
            <a:ext cx="2966138" cy="3116704"/>
            <a:chOff x="8690874" y="3402401"/>
            <a:chExt cx="2966138" cy="3116704"/>
          </a:xfrm>
        </p:grpSpPr>
        <p:pic>
          <p:nvPicPr>
            <p:cNvPr id="25" name="Picture 2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2401537">
              <a:off x="8690874" y="6289253"/>
              <a:ext cx="352729" cy="229852"/>
            </a:xfrm>
            <a:prstGeom prst="rect">
              <a:avLst/>
            </a:prstGeom>
          </p:spPr>
        </p:pic>
        <p:grpSp>
          <p:nvGrpSpPr>
            <p:cNvPr id="8" name="Group 7"/>
            <p:cNvGrpSpPr/>
            <p:nvPr/>
          </p:nvGrpSpPr>
          <p:grpSpPr>
            <a:xfrm>
              <a:off x="8826632" y="3402401"/>
              <a:ext cx="2830380" cy="2899083"/>
              <a:chOff x="8826632" y="4998156"/>
              <a:chExt cx="1219626" cy="1303328"/>
            </a:xfrm>
          </p:grpSpPr>
          <p:cxnSp>
            <p:nvCxnSpPr>
              <p:cNvPr id="22" name="Straight Connector 21"/>
              <p:cNvCxnSpPr/>
              <p:nvPr/>
            </p:nvCxnSpPr>
            <p:spPr>
              <a:xfrm flipV="1">
                <a:off x="8903258" y="4998156"/>
                <a:ext cx="1143000" cy="129540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Freeform 26"/>
              <p:cNvSpPr/>
              <p:nvPr/>
            </p:nvSpPr>
            <p:spPr>
              <a:xfrm rot="15797546" flipV="1">
                <a:off x="8642974" y="5494160"/>
                <a:ext cx="965117" cy="597801"/>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a:off x="8895596" y="5660995"/>
                <a:ext cx="1066404" cy="640489"/>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11194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6994" y="1868424"/>
            <a:ext cx="10055781" cy="2704207"/>
          </a:xfrm>
        </p:spPr>
        <p:txBody>
          <a:bodyPr/>
          <a:lstStyle/>
          <a:p>
            <a:r>
              <a:rPr lang="en-US" dirty="0" smtClean="0"/>
              <a:t>Geo-Fence</a:t>
            </a:r>
            <a:endParaRPr lang="en-US" dirty="0"/>
          </a:p>
        </p:txBody>
      </p:sp>
      <p:sp>
        <p:nvSpPr>
          <p:cNvPr id="4" name="Text Placeholder 3"/>
          <p:cNvSpPr>
            <a:spLocks noGrp="1"/>
          </p:cNvSpPr>
          <p:nvPr>
            <p:ph type="body" idx="1"/>
          </p:nvPr>
        </p:nvSpPr>
        <p:spPr>
          <a:xfrm>
            <a:off x="1096993" y="4433307"/>
            <a:ext cx="10055781" cy="1779148"/>
          </a:xfrm>
        </p:spPr>
        <p:txBody>
          <a:bodyPr/>
          <a:lstStyle/>
          <a:p>
            <a:r>
              <a:rPr lang="en-US" dirty="0" smtClean="0"/>
              <a:t>Airspace &amp; Other Restricted Boundaries</a:t>
            </a:r>
          </a:p>
          <a:p>
            <a:pPr marL="342900" indent="-342900">
              <a:buFont typeface="Arial" panose="020B0604020202020204" pitchFamily="34" charset="0"/>
              <a:buChar char="•"/>
            </a:pPr>
            <a:r>
              <a:rPr lang="en-US" dirty="0" smtClean="0"/>
              <a:t>Map Manager</a:t>
            </a:r>
          </a:p>
          <a:p>
            <a:pPr marL="342900" indent="-342900">
              <a:buFont typeface="Arial" panose="020B0604020202020204" pitchFamily="34" charset="0"/>
              <a:buChar char="•"/>
            </a:pPr>
            <a:r>
              <a:rPr lang="en-US" dirty="0" smtClean="0"/>
              <a:t>Trajectory Manager</a:t>
            </a:r>
            <a:endParaRPr lang="en-US" dirty="0"/>
          </a:p>
        </p:txBody>
      </p:sp>
      <p:grpSp>
        <p:nvGrpSpPr>
          <p:cNvPr id="2" name="Group 1"/>
          <p:cNvGrpSpPr/>
          <p:nvPr/>
        </p:nvGrpSpPr>
        <p:grpSpPr>
          <a:xfrm>
            <a:off x="150812" y="1219199"/>
            <a:ext cx="5892269" cy="3019067"/>
            <a:chOff x="506943" y="603259"/>
            <a:chExt cx="7187669" cy="3635008"/>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5000"/>
                      </a14:imgEffect>
                    </a14:imgLayer>
                  </a14:imgProps>
                </a:ext>
                <a:ext uri="{28A0092B-C50C-407E-A947-70E740481C1C}">
                  <a14:useLocalDpi xmlns:a14="http://schemas.microsoft.com/office/drawing/2010/main"/>
                </a:ext>
              </a:extLst>
            </a:blip>
            <a:stretch>
              <a:fillRect/>
            </a:stretch>
          </p:blipFill>
          <p:spPr>
            <a:xfrm>
              <a:off x="506943" y="603259"/>
              <a:ext cx="7187669" cy="3635008"/>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75012" y="1066800"/>
              <a:ext cx="768312" cy="33766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208213" y="1219200"/>
              <a:ext cx="685800" cy="312420"/>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208214" y="1005840"/>
              <a:ext cx="685800" cy="289560"/>
            </a:xfrm>
            <a:prstGeom prst="rect">
              <a:avLst/>
            </a:prstGeom>
          </p:spPr>
        </p:pic>
      </p:grpSp>
      <p:pic>
        <p:nvPicPr>
          <p:cNvPr id="6" name="Picture 5"/>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491556" y="228600"/>
            <a:ext cx="5659821" cy="3301241"/>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265612" y="1883639"/>
            <a:ext cx="2362200" cy="2416561"/>
          </a:xfrm>
          <a:prstGeom prst="rect">
            <a:avLst/>
          </a:prstGeom>
        </p:spPr>
      </p:pic>
    </p:spTree>
    <p:extLst>
      <p:ext uri="{BB962C8B-B14F-4D97-AF65-F5344CB8AC3E}">
        <p14:creationId xmlns:p14="http://schemas.microsoft.com/office/powerpoint/2010/main" val="2124539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39842" r="35084"/>
          <a:stretch/>
        </p:blipFill>
        <p:spPr>
          <a:xfrm>
            <a:off x="5847545" y="1013394"/>
            <a:ext cx="4971267" cy="4712934"/>
          </a:xfrm>
          <a:prstGeom prst="rect">
            <a:avLst/>
          </a:prstGeom>
        </p:spPr>
      </p:pic>
      <p:sp>
        <p:nvSpPr>
          <p:cNvPr id="2" name="Title 1"/>
          <p:cNvSpPr>
            <a:spLocks noGrp="1"/>
          </p:cNvSpPr>
          <p:nvPr>
            <p:ph type="title"/>
          </p:nvPr>
        </p:nvSpPr>
        <p:spPr>
          <a:xfrm>
            <a:off x="1522413" y="152400"/>
            <a:ext cx="10058399" cy="914400"/>
          </a:xfrm>
        </p:spPr>
        <p:txBody>
          <a:bodyPr>
            <a:normAutofit fontScale="90000"/>
          </a:bodyPr>
          <a:lstStyle/>
          <a:p>
            <a:r>
              <a:rPr lang="en-US" dirty="0" smtClean="0"/>
              <a:t>Geo-Fence</a:t>
            </a:r>
            <a:r>
              <a:rPr lang="en-US" dirty="0"/>
              <a:t/>
            </a:r>
            <a:br>
              <a:rPr lang="en-US" dirty="0"/>
            </a:br>
            <a:r>
              <a:rPr lang="en-US" sz="2200" dirty="0"/>
              <a:t>Design</a:t>
            </a:r>
            <a:endParaRPr lang="en-US" dirty="0"/>
          </a:p>
        </p:txBody>
      </p:sp>
      <p:sp>
        <p:nvSpPr>
          <p:cNvPr id="3" name="Content Placeholder 2"/>
          <p:cNvSpPr>
            <a:spLocks noGrp="1"/>
          </p:cNvSpPr>
          <p:nvPr>
            <p:ph idx="1"/>
          </p:nvPr>
        </p:nvSpPr>
        <p:spPr>
          <a:xfrm>
            <a:off x="1190916" y="762000"/>
            <a:ext cx="4719654" cy="4953001"/>
          </a:xfrm>
        </p:spPr>
        <p:txBody>
          <a:bodyPr>
            <a:normAutofit lnSpcReduction="10000"/>
          </a:bodyPr>
          <a:lstStyle/>
          <a:p>
            <a:r>
              <a:rPr lang="en-US" sz="2000" b="1" dirty="0" smtClean="0"/>
              <a:t>Purpose</a:t>
            </a:r>
          </a:p>
          <a:p>
            <a:pPr lvl="1">
              <a:spcBef>
                <a:spcPts val="300"/>
              </a:spcBef>
            </a:pPr>
            <a:r>
              <a:rPr lang="en-US" sz="1800" dirty="0"/>
              <a:t>Observe appropriate airmanship behavior </a:t>
            </a:r>
            <a:r>
              <a:rPr lang="en-US" sz="1800" dirty="0" smtClean="0"/>
              <a:t>by staying out of restricted airspace</a:t>
            </a:r>
            <a:endParaRPr lang="en-US" sz="1800" dirty="0"/>
          </a:p>
          <a:p>
            <a:r>
              <a:rPr lang="en-US" sz="2000" b="1" dirty="0" smtClean="0"/>
              <a:t>Basic Concepts</a:t>
            </a:r>
          </a:p>
          <a:p>
            <a:pPr lvl="1">
              <a:spcBef>
                <a:spcPts val="300"/>
              </a:spcBef>
            </a:pPr>
            <a:r>
              <a:rPr lang="en-US" sz="1800" dirty="0" smtClean="0"/>
              <a:t>Repurpose </a:t>
            </a:r>
            <a:r>
              <a:rPr lang="en-US" sz="1800" dirty="0" err="1" smtClean="0"/>
              <a:t>iGCAS</a:t>
            </a:r>
            <a:r>
              <a:rPr lang="en-US" sz="1800" dirty="0" smtClean="0"/>
              <a:t> by substituting airspace boundaries for terrain and obstacles</a:t>
            </a:r>
          </a:p>
          <a:p>
            <a:pPr lvl="2">
              <a:spcBef>
                <a:spcPts val="300"/>
              </a:spcBef>
            </a:pPr>
            <a:r>
              <a:rPr lang="en-US" sz="1401" dirty="0" smtClean="0"/>
              <a:t>MSL &amp; AGL floor values</a:t>
            </a:r>
          </a:p>
          <a:p>
            <a:pPr lvl="2">
              <a:spcBef>
                <a:spcPts val="300"/>
              </a:spcBef>
            </a:pPr>
            <a:r>
              <a:rPr lang="en-US" sz="1401" dirty="0" smtClean="0"/>
              <a:t>MSL &amp; AGL ceiling values</a:t>
            </a:r>
          </a:p>
          <a:p>
            <a:pPr lvl="2">
              <a:spcBef>
                <a:spcPts val="300"/>
              </a:spcBef>
            </a:pPr>
            <a:r>
              <a:rPr lang="en-US" sz="1401" dirty="0" smtClean="0"/>
              <a:t>Airspace boundaries equivalent to obstacle walls</a:t>
            </a:r>
          </a:p>
          <a:p>
            <a:pPr lvl="1">
              <a:spcBef>
                <a:spcPts val="300"/>
              </a:spcBef>
            </a:pPr>
            <a:r>
              <a:rPr lang="en-US" sz="1800" dirty="0" smtClean="0"/>
              <a:t>Boundaries will be stored as separate data base</a:t>
            </a:r>
          </a:p>
          <a:p>
            <a:pPr lvl="2">
              <a:spcBef>
                <a:spcPts val="300"/>
              </a:spcBef>
            </a:pPr>
            <a:r>
              <a:rPr lang="en-US" sz="1401" dirty="0" smtClean="0"/>
              <a:t>Loaded as part of pre-flight</a:t>
            </a:r>
            <a:endParaRPr lang="en-US" sz="1401" dirty="0"/>
          </a:p>
          <a:p>
            <a:r>
              <a:rPr lang="en-US" sz="2000" b="1" dirty="0"/>
              <a:t>Capability</a:t>
            </a:r>
          </a:p>
          <a:p>
            <a:pPr lvl="1">
              <a:spcBef>
                <a:spcPts val="300"/>
              </a:spcBef>
            </a:pPr>
            <a:r>
              <a:rPr lang="en-US" sz="1800" dirty="0" smtClean="0"/>
              <a:t>Pulls up to avoid floor penetration</a:t>
            </a:r>
          </a:p>
          <a:p>
            <a:pPr lvl="1">
              <a:spcBef>
                <a:spcPts val="300"/>
              </a:spcBef>
            </a:pPr>
            <a:r>
              <a:rPr lang="en-US" sz="1800" dirty="0" smtClean="0"/>
              <a:t>Pushes over to avoid ceiling breech</a:t>
            </a:r>
          </a:p>
          <a:p>
            <a:pPr lvl="1">
              <a:spcBef>
                <a:spcPts val="300"/>
              </a:spcBef>
            </a:pPr>
            <a:r>
              <a:rPr lang="en-US" sz="1800" dirty="0" smtClean="0"/>
              <a:t>Maneuvers horizontally to avoid wall boundaries</a:t>
            </a:r>
            <a:endParaRPr lang="en-US" sz="1600" dirty="0"/>
          </a:p>
        </p:txBody>
      </p:sp>
      <p:sp>
        <p:nvSpPr>
          <p:cNvPr id="28" name="TextBox 27"/>
          <p:cNvSpPr txBox="1"/>
          <p:nvPr/>
        </p:nvSpPr>
        <p:spPr>
          <a:xfrm>
            <a:off x="467634" y="5707559"/>
            <a:ext cx="5233350" cy="769441"/>
          </a:xfrm>
          <a:prstGeom prst="rect">
            <a:avLst/>
          </a:prstGeom>
          <a:solidFill>
            <a:srgbClr val="FFC000"/>
          </a:solidFill>
          <a:ln>
            <a:solidFill>
              <a:schemeClr val="accent1">
                <a:lumMod val="60000"/>
                <a:lumOff val="40000"/>
              </a:schemeClr>
            </a:solidFill>
          </a:ln>
          <a:effectLst>
            <a:outerShdw blurRad="50800" dist="38100" dir="2700000" algn="tl" rotWithShape="0">
              <a:prstClr val="black">
                <a:alpha val="40000"/>
              </a:prstClr>
            </a:outerShdw>
          </a:effectLst>
        </p:spPr>
        <p:txBody>
          <a:bodyPr wrap="square" rtlCol="0">
            <a:spAutoFit/>
          </a:bodyPr>
          <a:lstStyle/>
          <a:p>
            <a:r>
              <a:rPr lang="en-US" sz="1600" b="1" i="1" dirty="0" smtClean="0"/>
              <a:t>System Status</a:t>
            </a:r>
          </a:p>
          <a:p>
            <a:pPr marL="285750" indent="-285750">
              <a:buFont typeface="Arial" panose="020B0604020202020204" pitchFamily="34" charset="0"/>
              <a:buChar char="•"/>
            </a:pPr>
            <a:r>
              <a:rPr lang="en-US" sz="1400" dirty="0" smtClean="0"/>
              <a:t>An extremely similar version of this flew on our previous program</a:t>
            </a:r>
          </a:p>
          <a:p>
            <a:pPr marL="285750" indent="-285750">
              <a:buFont typeface="Arial" panose="020B0604020202020204" pitchFamily="34" charset="0"/>
              <a:buChar char="•"/>
            </a:pPr>
            <a:r>
              <a:rPr lang="en-US" sz="1400" dirty="0" smtClean="0"/>
              <a:t>Ready to add a modified instance of </a:t>
            </a:r>
            <a:r>
              <a:rPr lang="en-US" sz="1400" dirty="0" err="1" smtClean="0"/>
              <a:t>iGCAS</a:t>
            </a:r>
            <a:r>
              <a:rPr lang="en-US" sz="1400" dirty="0" smtClean="0"/>
              <a:t> as part of Spiral 2 work</a:t>
            </a:r>
          </a:p>
        </p:txBody>
      </p:sp>
      <p:grpSp>
        <p:nvGrpSpPr>
          <p:cNvPr id="12" name="Group 11"/>
          <p:cNvGrpSpPr/>
          <p:nvPr/>
        </p:nvGrpSpPr>
        <p:grpSpPr>
          <a:xfrm>
            <a:off x="5865812" y="990599"/>
            <a:ext cx="4974908" cy="4724402"/>
            <a:chOff x="5865812" y="990599"/>
            <a:chExt cx="4974908" cy="4724402"/>
          </a:xfrm>
        </p:grpSpPr>
        <p:sp>
          <p:nvSpPr>
            <p:cNvPr id="4" name="Oval 3"/>
            <p:cNvSpPr/>
            <p:nvPr/>
          </p:nvSpPr>
          <p:spPr>
            <a:xfrm>
              <a:off x="6482080" y="1564640"/>
              <a:ext cx="3346132" cy="3388360"/>
            </a:xfrm>
            <a:prstGeom prst="ellipse">
              <a:avLst/>
            </a:prstGeom>
            <a:gradFill flip="none" rotWithShape="1">
              <a:gsLst>
                <a:gs pos="59000">
                  <a:srgbClr val="FE6202">
                    <a:shade val="30000"/>
                    <a:satMod val="115000"/>
                    <a:alpha val="0"/>
                  </a:srgbClr>
                </a:gs>
                <a:gs pos="72000">
                  <a:srgbClr val="FE6202">
                    <a:shade val="67500"/>
                    <a:satMod val="115000"/>
                  </a:srgbClr>
                </a:gs>
                <a:gs pos="100000">
                  <a:srgbClr val="FE620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786951" y="990599"/>
              <a:ext cx="3053769" cy="2227000"/>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a:ext>
              </a:extLst>
            </a:blip>
            <a:srcRect l="23233" b="35136"/>
            <a:stretch/>
          </p:blipFill>
          <p:spPr>
            <a:xfrm>
              <a:off x="5865812" y="3716245"/>
              <a:ext cx="609599" cy="703355"/>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865812" y="4288155"/>
              <a:ext cx="1254074" cy="1426846"/>
            </a:xfrm>
            <a:prstGeom prst="rect">
              <a:avLst/>
            </a:prstGeom>
          </p:spPr>
        </p:pic>
      </p:grpSp>
      <p:grpSp>
        <p:nvGrpSpPr>
          <p:cNvPr id="9" name="Group 8"/>
          <p:cNvGrpSpPr/>
          <p:nvPr/>
        </p:nvGrpSpPr>
        <p:grpSpPr>
          <a:xfrm rot="21242666">
            <a:off x="7470388" y="3007717"/>
            <a:ext cx="2966138" cy="3116704"/>
            <a:chOff x="8690874" y="3402401"/>
            <a:chExt cx="2966138" cy="3116704"/>
          </a:xfrm>
          <a:effectLst>
            <a:outerShdw blurRad="38100" dist="38100" dir="2700000" algn="tl" rotWithShape="0">
              <a:prstClr val="black">
                <a:alpha val="95000"/>
              </a:prstClr>
            </a:outerShdw>
          </a:effectLst>
        </p:grpSpPr>
        <p:pic>
          <p:nvPicPr>
            <p:cNvPr id="25" name="Picture 24"/>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2401537">
              <a:off x="8690874" y="6289253"/>
              <a:ext cx="352729" cy="229852"/>
            </a:xfrm>
            <a:prstGeom prst="rect">
              <a:avLst/>
            </a:prstGeom>
          </p:spPr>
        </p:pic>
        <p:grpSp>
          <p:nvGrpSpPr>
            <p:cNvPr id="8" name="Group 7"/>
            <p:cNvGrpSpPr/>
            <p:nvPr/>
          </p:nvGrpSpPr>
          <p:grpSpPr>
            <a:xfrm>
              <a:off x="8826632" y="3402401"/>
              <a:ext cx="2830380" cy="2899083"/>
              <a:chOff x="8826632" y="4998156"/>
              <a:chExt cx="1219626" cy="1303328"/>
            </a:xfrm>
          </p:grpSpPr>
          <p:cxnSp>
            <p:nvCxnSpPr>
              <p:cNvPr id="22" name="Straight Connector 21"/>
              <p:cNvCxnSpPr/>
              <p:nvPr/>
            </p:nvCxnSpPr>
            <p:spPr>
              <a:xfrm flipV="1">
                <a:off x="8903258" y="4998156"/>
                <a:ext cx="1143000" cy="129540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27" name="Freeform 26"/>
              <p:cNvSpPr/>
              <p:nvPr/>
            </p:nvSpPr>
            <p:spPr>
              <a:xfrm rot="15797546" flipV="1">
                <a:off x="8642974" y="5494160"/>
                <a:ext cx="965117" cy="597801"/>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a:off x="8895596" y="5660995"/>
                <a:ext cx="1066404" cy="640489"/>
              </a:xfrm>
              <a:custGeom>
                <a:avLst/>
                <a:gdLst>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0201 h 420201"/>
                  <a:gd name="connsiteX1" fmla="*/ 132139 w 687122"/>
                  <a:gd name="connsiteY1" fmla="*/ 269563 h 420201"/>
                  <a:gd name="connsiteX2" fmla="*/ 351489 w 687122"/>
                  <a:gd name="connsiteY2" fmla="*/ 71355 h 420201"/>
                  <a:gd name="connsiteX3" fmla="*/ 687122 w 687122"/>
                  <a:gd name="connsiteY3" fmla="*/ 0 h 420201"/>
                  <a:gd name="connsiteX0" fmla="*/ 0 w 687122"/>
                  <a:gd name="connsiteY0" fmla="*/ 426155 h 426155"/>
                  <a:gd name="connsiteX1" fmla="*/ 132139 w 687122"/>
                  <a:gd name="connsiteY1" fmla="*/ 275517 h 426155"/>
                  <a:gd name="connsiteX2" fmla="*/ 351489 w 687122"/>
                  <a:gd name="connsiteY2" fmla="*/ 77309 h 426155"/>
                  <a:gd name="connsiteX3" fmla="*/ 687122 w 687122"/>
                  <a:gd name="connsiteY3" fmla="*/ 5954 h 426155"/>
                </a:gdLst>
                <a:ahLst/>
                <a:cxnLst>
                  <a:cxn ang="0">
                    <a:pos x="connsiteX0" y="connsiteY0"/>
                  </a:cxn>
                  <a:cxn ang="0">
                    <a:pos x="connsiteX1" y="connsiteY1"/>
                  </a:cxn>
                  <a:cxn ang="0">
                    <a:pos x="connsiteX2" y="connsiteY2"/>
                  </a:cxn>
                  <a:cxn ang="0">
                    <a:pos x="connsiteX3" y="connsiteY3"/>
                  </a:cxn>
                </a:cxnLst>
                <a:rect l="l" t="t" r="r" b="b"/>
                <a:pathLst>
                  <a:path w="687122" h="426155">
                    <a:moveTo>
                      <a:pt x="0" y="426155"/>
                    </a:moveTo>
                    <a:cubicBezTo>
                      <a:pt x="36779" y="379906"/>
                      <a:pt x="73558" y="333658"/>
                      <a:pt x="132139" y="275517"/>
                    </a:cubicBezTo>
                    <a:cubicBezTo>
                      <a:pt x="190720" y="217376"/>
                      <a:pt x="221994" y="151307"/>
                      <a:pt x="351489" y="77309"/>
                    </a:cubicBezTo>
                    <a:cubicBezTo>
                      <a:pt x="480984" y="3311"/>
                      <a:pt x="581411" y="-9902"/>
                      <a:pt x="687122" y="5954"/>
                    </a:cubicBezTo>
                  </a:path>
                </a:pathLst>
              </a:custGeom>
              <a:noFill/>
              <a:ln w="38100">
                <a:solidFill>
                  <a:srgbClr val="175F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24850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fltVal val="0"/>
                                          </p:val>
                                        </p:tav>
                                        <p:tav tm="100000">
                                          <p:val>
                                            <p:strVal val="#ppt_w"/>
                                          </p:val>
                                        </p:tav>
                                      </p:tavLst>
                                    </p:anim>
                                    <p:anim calcmode="lin" valueType="num">
                                      <p:cBhvr>
                                        <p:cTn id="8" dur="2000" fill="hold"/>
                                        <p:tgtEl>
                                          <p:spTgt spid="12"/>
                                        </p:tgtEl>
                                        <p:attrNameLst>
                                          <p:attrName>ppt_h</p:attrName>
                                        </p:attrNameLst>
                                      </p:cBhvr>
                                      <p:tavLst>
                                        <p:tav tm="0">
                                          <p:val>
                                            <p:fltVal val="0"/>
                                          </p:val>
                                        </p:tav>
                                        <p:tav tm="100000">
                                          <p:val>
                                            <p:strVal val="#ppt_h"/>
                                          </p:val>
                                        </p:tav>
                                      </p:tavLst>
                                    </p:anim>
                                    <p:animEffect transition="in" filter="fade">
                                      <p:cBhvr>
                                        <p:cTn id="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6994" y="1868424"/>
            <a:ext cx="10055781" cy="2627376"/>
          </a:xfrm>
        </p:spPr>
        <p:txBody>
          <a:bodyPr/>
          <a:lstStyle/>
          <a:p>
            <a:r>
              <a:rPr lang="en-US" dirty="0" smtClean="0"/>
              <a:t>FLS</a:t>
            </a:r>
            <a:endParaRPr lang="en-US" dirty="0"/>
          </a:p>
        </p:txBody>
      </p:sp>
      <p:sp>
        <p:nvSpPr>
          <p:cNvPr id="4" name="Text Placeholder 3"/>
          <p:cNvSpPr>
            <a:spLocks noGrp="1"/>
          </p:cNvSpPr>
          <p:nvPr>
            <p:ph type="body" idx="1"/>
          </p:nvPr>
        </p:nvSpPr>
        <p:spPr>
          <a:xfrm>
            <a:off x="1096994" y="4575698"/>
            <a:ext cx="10055781" cy="1721470"/>
          </a:xfrm>
        </p:spPr>
        <p:txBody>
          <a:bodyPr/>
          <a:lstStyle/>
          <a:p>
            <a:r>
              <a:rPr lang="en-US" dirty="0" smtClean="0"/>
              <a:t>Forced Landing System</a:t>
            </a:r>
          </a:p>
          <a:p>
            <a:pPr marL="342900" indent="-342900">
              <a:buFont typeface="Arial" panose="020B0604020202020204" pitchFamily="34" charset="0"/>
              <a:buChar char="•"/>
            </a:pPr>
            <a:r>
              <a:rPr lang="en-US" dirty="0" smtClean="0"/>
              <a:t>Integrity Manager</a:t>
            </a:r>
          </a:p>
          <a:p>
            <a:pPr marL="342900" indent="-342900">
              <a:buFont typeface="Arial" panose="020B0604020202020204" pitchFamily="34" charset="0"/>
              <a:buChar char="•"/>
            </a:pPr>
            <a:r>
              <a:rPr lang="en-US" dirty="0" smtClean="0"/>
              <a:t>Map Manager</a:t>
            </a:r>
            <a:endParaRPr lang="en-US" dirty="0"/>
          </a:p>
        </p:txBody>
      </p:sp>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5000"/>
                    </a14:imgEffect>
                  </a14:imgLayer>
                </a14:imgProps>
              </a:ext>
              <a:ext uri="{28A0092B-C50C-407E-A947-70E740481C1C}">
                <a14:useLocalDpi xmlns:a14="http://schemas.microsoft.com/office/drawing/2010/main"/>
              </a:ext>
            </a:extLst>
          </a:blip>
          <a:stretch>
            <a:fillRect/>
          </a:stretch>
        </p:blipFill>
        <p:spPr>
          <a:xfrm>
            <a:off x="506943" y="603259"/>
            <a:ext cx="7187669" cy="363500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08214" y="1005840"/>
            <a:ext cx="685800" cy="28956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208120" y="1005840"/>
            <a:ext cx="2503837" cy="2707274"/>
          </a:xfrm>
          <a:prstGeom prst="rect">
            <a:avLst/>
          </a:prstGeom>
        </p:spPr>
      </p:pic>
      <p:pic>
        <p:nvPicPr>
          <p:cNvPr id="10" name="Picture 9"/>
          <p:cNvPicPr>
            <a:picLocks noChangeAspect="1"/>
          </p:cNvPicPr>
          <p:nvPr/>
        </p:nvPicPr>
        <p:blipFill>
          <a:blip r:embed="rId6"/>
          <a:stretch>
            <a:fillRect/>
          </a:stretch>
        </p:blipFill>
        <p:spPr>
          <a:xfrm>
            <a:off x="2360612" y="3352800"/>
            <a:ext cx="731564" cy="221686"/>
          </a:xfrm>
          <a:prstGeom prst="rect">
            <a:avLst/>
          </a:prstGeom>
        </p:spPr>
      </p:pic>
    </p:spTree>
    <p:extLst>
      <p:ext uri="{BB962C8B-B14F-4D97-AF65-F5344CB8AC3E}">
        <p14:creationId xmlns:p14="http://schemas.microsoft.com/office/powerpoint/2010/main" val="724737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152400"/>
            <a:ext cx="10058399" cy="914400"/>
          </a:xfrm>
        </p:spPr>
        <p:txBody>
          <a:bodyPr>
            <a:normAutofit fontScale="90000"/>
          </a:bodyPr>
          <a:lstStyle/>
          <a:p>
            <a:r>
              <a:rPr lang="en-US" dirty="0" smtClean="0"/>
              <a:t>FLS</a:t>
            </a:r>
            <a:r>
              <a:rPr lang="en-US" dirty="0"/>
              <a:t/>
            </a:r>
            <a:br>
              <a:rPr lang="en-US" dirty="0"/>
            </a:br>
            <a:r>
              <a:rPr lang="en-US" sz="2200" dirty="0"/>
              <a:t>Design</a:t>
            </a:r>
            <a:endParaRPr lang="en-US" dirty="0"/>
          </a:p>
        </p:txBody>
      </p:sp>
      <p:sp>
        <p:nvSpPr>
          <p:cNvPr id="3" name="Content Placeholder 2"/>
          <p:cNvSpPr>
            <a:spLocks noGrp="1"/>
          </p:cNvSpPr>
          <p:nvPr>
            <p:ph idx="1"/>
          </p:nvPr>
        </p:nvSpPr>
        <p:spPr>
          <a:xfrm>
            <a:off x="765158" y="685800"/>
            <a:ext cx="4719654" cy="5009097"/>
          </a:xfrm>
        </p:spPr>
        <p:txBody>
          <a:bodyPr>
            <a:normAutofit fontScale="85000" lnSpcReduction="20000"/>
          </a:bodyPr>
          <a:lstStyle/>
          <a:p>
            <a:r>
              <a:rPr lang="en-US" sz="2000" b="1" dirty="0" smtClean="0"/>
              <a:t>Purpose</a:t>
            </a:r>
          </a:p>
          <a:p>
            <a:pPr lvl="1">
              <a:spcBef>
                <a:spcPts val="300"/>
              </a:spcBef>
            </a:pPr>
            <a:r>
              <a:rPr lang="en-US" sz="1800" dirty="0" smtClean="0"/>
              <a:t>Generate a flight plan for an emergency landing when contingencies arise that compromise safely continuing the remaining mission</a:t>
            </a:r>
            <a:endParaRPr lang="en-US" sz="1800" dirty="0"/>
          </a:p>
          <a:p>
            <a:r>
              <a:rPr lang="en-US" sz="2000" b="1" dirty="0" smtClean="0"/>
              <a:t>Basic Concepts</a:t>
            </a:r>
          </a:p>
          <a:p>
            <a:pPr lvl="1">
              <a:spcBef>
                <a:spcPts val="300"/>
              </a:spcBef>
            </a:pPr>
            <a:r>
              <a:rPr lang="en-US" sz="1800" dirty="0" smtClean="0"/>
              <a:t>Integrity Management</a:t>
            </a:r>
          </a:p>
          <a:p>
            <a:pPr lvl="2">
              <a:spcBef>
                <a:spcPts val="300"/>
              </a:spcBef>
            </a:pPr>
            <a:r>
              <a:rPr lang="en-US" sz="1401" dirty="0"/>
              <a:t>I</a:t>
            </a:r>
            <a:r>
              <a:rPr lang="en-US" sz="1401" dirty="0" smtClean="0"/>
              <a:t>dentifies the need for an emergency landing</a:t>
            </a:r>
          </a:p>
          <a:p>
            <a:pPr lvl="2">
              <a:spcBef>
                <a:spcPts val="300"/>
              </a:spcBef>
            </a:pPr>
            <a:r>
              <a:rPr lang="en-US" sz="1401" dirty="0" smtClean="0"/>
              <a:t>Identifies constraints for and how soon the aircraft must land</a:t>
            </a:r>
          </a:p>
          <a:p>
            <a:pPr lvl="1">
              <a:spcBef>
                <a:spcPts val="300"/>
              </a:spcBef>
            </a:pPr>
            <a:r>
              <a:rPr lang="en-US" sz="1800" dirty="0" smtClean="0"/>
              <a:t>FLS</a:t>
            </a:r>
          </a:p>
          <a:p>
            <a:pPr lvl="2">
              <a:spcBef>
                <a:spcPts val="300"/>
              </a:spcBef>
            </a:pPr>
            <a:r>
              <a:rPr lang="en-US" sz="1401" dirty="0"/>
              <a:t>C</a:t>
            </a:r>
            <a:r>
              <a:rPr lang="en-US" sz="1401" dirty="0" smtClean="0"/>
              <a:t>omputes the reachable landing areas</a:t>
            </a:r>
          </a:p>
          <a:p>
            <a:pPr lvl="2">
              <a:spcBef>
                <a:spcPts val="300"/>
              </a:spcBef>
            </a:pPr>
            <a:r>
              <a:rPr lang="en-US" sz="1401" dirty="0" smtClean="0"/>
              <a:t>Requests risk data from the </a:t>
            </a:r>
            <a:r>
              <a:rPr lang="en-US" sz="1401" b="1" dirty="0" smtClean="0">
                <a:solidFill>
                  <a:srgbClr val="D55201"/>
                </a:solidFill>
              </a:rPr>
              <a:t>Map Manager</a:t>
            </a:r>
          </a:p>
          <a:p>
            <a:pPr lvl="3">
              <a:spcBef>
                <a:spcPts val="300"/>
              </a:spcBef>
            </a:pPr>
            <a:r>
              <a:rPr lang="en-US" sz="1401" dirty="0" smtClean="0"/>
              <a:t>Provides the lowest risk location for each reachable area</a:t>
            </a:r>
          </a:p>
          <a:p>
            <a:pPr lvl="2">
              <a:spcBef>
                <a:spcPts val="300"/>
              </a:spcBef>
            </a:pPr>
            <a:r>
              <a:rPr lang="en-US" sz="1401" dirty="0" smtClean="0"/>
              <a:t>Sends the landing location to the flight control system and requests landing initiation</a:t>
            </a:r>
            <a:endParaRPr lang="en-US" sz="1401" dirty="0"/>
          </a:p>
          <a:p>
            <a:r>
              <a:rPr lang="en-US" sz="2000" b="1" dirty="0"/>
              <a:t>Capability</a:t>
            </a:r>
          </a:p>
          <a:p>
            <a:pPr lvl="1">
              <a:spcBef>
                <a:spcPts val="300"/>
              </a:spcBef>
            </a:pPr>
            <a:r>
              <a:rPr lang="en-US" sz="1800" dirty="0" smtClean="0"/>
              <a:t>Risk map allows significant flexibility</a:t>
            </a:r>
          </a:p>
          <a:p>
            <a:pPr lvl="2">
              <a:spcBef>
                <a:spcPts val="300"/>
              </a:spcBef>
            </a:pPr>
            <a:r>
              <a:rPr lang="en-US" sz="1201" dirty="0" smtClean="0"/>
              <a:t>Currently configured to generate landing risk from LiDAR data</a:t>
            </a:r>
          </a:p>
          <a:p>
            <a:pPr lvl="3">
              <a:spcBef>
                <a:spcPts val="300"/>
              </a:spcBef>
            </a:pPr>
            <a:r>
              <a:rPr lang="en-US" sz="1201" dirty="0" smtClean="0"/>
              <a:t>Terrain slope &amp; small obstructions</a:t>
            </a:r>
          </a:p>
          <a:p>
            <a:pPr lvl="3">
              <a:spcBef>
                <a:spcPts val="300"/>
              </a:spcBef>
            </a:pPr>
            <a:r>
              <a:rPr lang="en-US" sz="1201" dirty="0" smtClean="0"/>
              <a:t>Road/highway data from available vector maps</a:t>
            </a:r>
          </a:p>
          <a:p>
            <a:pPr lvl="3">
              <a:spcBef>
                <a:spcPts val="300"/>
              </a:spcBef>
            </a:pPr>
            <a:r>
              <a:rPr lang="en-US" sz="1201" dirty="0" smtClean="0"/>
              <a:t>Population data</a:t>
            </a:r>
          </a:p>
          <a:p>
            <a:pPr lvl="1">
              <a:spcBef>
                <a:spcPts val="300"/>
              </a:spcBef>
            </a:pPr>
            <a:r>
              <a:rPr lang="en-US" sz="1600" dirty="0" smtClean="0"/>
              <a:t>FLS leverages the inherent landing capability of the Piccolo</a:t>
            </a:r>
            <a:endParaRPr lang="en-US" sz="1600" dirty="0"/>
          </a:p>
        </p:txBody>
      </p:sp>
      <p:sp>
        <p:nvSpPr>
          <p:cNvPr id="28" name="TextBox 27"/>
          <p:cNvSpPr txBox="1"/>
          <p:nvPr/>
        </p:nvSpPr>
        <p:spPr>
          <a:xfrm>
            <a:off x="303212" y="5562600"/>
            <a:ext cx="5791200" cy="984885"/>
          </a:xfrm>
          <a:prstGeom prst="rect">
            <a:avLst/>
          </a:prstGeom>
          <a:solidFill>
            <a:srgbClr val="FFC000"/>
          </a:solidFill>
          <a:ln>
            <a:solidFill>
              <a:schemeClr val="accent1">
                <a:lumMod val="60000"/>
                <a:lumOff val="40000"/>
              </a:schemeClr>
            </a:solidFill>
          </a:ln>
          <a:effectLst>
            <a:outerShdw blurRad="50800" dist="38100" dir="2700000" algn="tl" rotWithShape="0">
              <a:prstClr val="black">
                <a:alpha val="40000"/>
              </a:prstClr>
            </a:outerShdw>
          </a:effectLst>
        </p:spPr>
        <p:txBody>
          <a:bodyPr wrap="square" rtlCol="0">
            <a:spAutoFit/>
          </a:bodyPr>
          <a:lstStyle/>
          <a:p>
            <a:r>
              <a:rPr lang="en-US" sz="1600" b="1" i="1" dirty="0" smtClean="0"/>
              <a:t>System Status</a:t>
            </a:r>
          </a:p>
          <a:p>
            <a:pPr marL="285750" indent="-285750">
              <a:buFont typeface="Arial" panose="020B0604020202020204" pitchFamily="34" charset="0"/>
              <a:buChar char="•"/>
            </a:pPr>
            <a:r>
              <a:rPr lang="en-US" sz="1400" dirty="0" smtClean="0"/>
              <a:t>FLS has been developed over previous programs &amp; flown on a similar UAV</a:t>
            </a:r>
          </a:p>
          <a:p>
            <a:pPr marL="285750" indent="-285750">
              <a:buFont typeface="Arial" panose="020B0604020202020204" pitchFamily="34" charset="0"/>
              <a:buChar char="•"/>
            </a:pPr>
            <a:r>
              <a:rPr lang="en-US" sz="1400" dirty="0" smtClean="0"/>
              <a:t>We have initial software to automatically generate risk maps</a:t>
            </a:r>
          </a:p>
          <a:p>
            <a:pPr marL="285750" indent="-285750">
              <a:buFont typeface="Arial" panose="020B0604020202020204" pitchFamily="34" charset="0"/>
              <a:buChar char="•"/>
            </a:pPr>
            <a:r>
              <a:rPr lang="en-US" sz="1400" dirty="0" smtClean="0"/>
              <a:t>We currently expanding this auto-generate software capability</a:t>
            </a:r>
          </a:p>
        </p:txBody>
      </p:sp>
      <p:grpSp>
        <p:nvGrpSpPr>
          <p:cNvPr id="97" name="Group 96"/>
          <p:cNvGrpSpPr/>
          <p:nvPr/>
        </p:nvGrpSpPr>
        <p:grpSpPr>
          <a:xfrm>
            <a:off x="6018212" y="3317592"/>
            <a:ext cx="3391797" cy="2702208"/>
            <a:chOff x="5866098" y="569031"/>
            <a:chExt cx="3391797" cy="2702208"/>
          </a:xfrm>
        </p:grpSpPr>
        <p:grpSp>
          <p:nvGrpSpPr>
            <p:cNvPr id="19" name="Group 18"/>
            <p:cNvGrpSpPr/>
            <p:nvPr/>
          </p:nvGrpSpPr>
          <p:grpSpPr>
            <a:xfrm rot="2931673">
              <a:off x="6381753" y="486587"/>
              <a:ext cx="2268997" cy="3300307"/>
              <a:chOff x="8818595" y="2840163"/>
              <a:chExt cx="2268997" cy="3300307"/>
            </a:xfrm>
          </p:grpSpPr>
          <p:pic>
            <p:nvPicPr>
              <p:cNvPr id="20" name="Picture 1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21496328">
                <a:off x="9762436" y="5910618"/>
                <a:ext cx="352729" cy="229852"/>
              </a:xfrm>
              <a:prstGeom prst="rect">
                <a:avLst/>
              </a:prstGeom>
              <a:ln>
                <a:noFill/>
              </a:ln>
            </p:spPr>
          </p:pic>
          <p:cxnSp>
            <p:nvCxnSpPr>
              <p:cNvPr id="21" name="Straight Connector 20"/>
              <p:cNvCxnSpPr>
                <a:stCxn id="20" idx="0"/>
              </p:cNvCxnSpPr>
              <p:nvPr/>
            </p:nvCxnSpPr>
            <p:spPr>
              <a:xfrm rot="18668327" flipV="1">
                <a:off x="8627377" y="3031381"/>
                <a:ext cx="2651434" cy="2268997"/>
              </a:xfrm>
              <a:prstGeom prst="line">
                <a:avLst/>
              </a:prstGeom>
              <a:ln w="28575">
                <a:solidFill>
                  <a:srgbClr val="0070C0"/>
                </a:solidFill>
                <a:prstDash val="dash"/>
              </a:ln>
            </p:spPr>
            <p:style>
              <a:lnRef idx="1">
                <a:schemeClr val="accent1"/>
              </a:lnRef>
              <a:fillRef idx="0">
                <a:schemeClr val="accent1"/>
              </a:fillRef>
              <a:effectRef idx="0">
                <a:schemeClr val="accent1"/>
              </a:effectRef>
              <a:fontRef idx="minor">
                <a:schemeClr val="tx1"/>
              </a:fontRef>
            </p:style>
          </p:cxnSp>
        </p:grpSp>
        <p:cxnSp>
          <p:nvCxnSpPr>
            <p:cNvPr id="29" name="Straight Arrow Connector 28">
              <a:extLst>
                <a:ext uri="{FF2B5EF4-FFF2-40B4-BE49-F238E27FC236}">
                  <a16:creationId xmlns:a16="http://schemas.microsoft.com/office/drawing/2014/main" id="{2190DB16-6D35-0C40-87D8-38F30E3274CB}"/>
                </a:ext>
              </a:extLst>
            </p:cNvPr>
            <p:cNvCxnSpPr>
              <a:cxnSpLocks/>
            </p:cNvCxnSpPr>
            <p:nvPr/>
          </p:nvCxnSpPr>
          <p:spPr>
            <a:xfrm flipV="1">
              <a:off x="6503425" y="1711398"/>
              <a:ext cx="1859874" cy="1557346"/>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144099" y="2377019"/>
              <a:ext cx="782587" cy="215444"/>
            </a:xfrm>
            <a:prstGeom prst="rect">
              <a:avLst/>
            </a:prstGeom>
            <a:solidFill>
              <a:schemeClr val="bg1"/>
            </a:solidFill>
          </p:spPr>
          <p:txBody>
            <a:bodyPr wrap="none" rtlCol="0">
              <a:spAutoFit/>
            </a:bodyPr>
            <a:lstStyle/>
            <a:p>
              <a:r>
                <a:rPr lang="en-US" sz="800" b="1" i="1" dirty="0" smtClean="0">
                  <a:latin typeface="Arial" panose="020B0604020202020204" pitchFamily="34" charset="0"/>
                  <a:cs typeface="Arial" panose="020B0604020202020204" pitchFamily="34" charset="0"/>
                </a:rPr>
                <a:t>X</a:t>
              </a:r>
              <a:r>
                <a:rPr lang="en-US" sz="800" b="1" dirty="0" smtClean="0">
                  <a:latin typeface="Arial" panose="020B0604020202020204" pitchFamily="34" charset="0"/>
                  <a:cs typeface="Arial" panose="020B0604020202020204" pitchFamily="34" charset="0"/>
                </a:rPr>
                <a:t> sec ahead</a:t>
              </a:r>
              <a:endParaRPr lang="en-US" sz="800" b="1" dirty="0">
                <a:latin typeface="Arial" panose="020B0604020202020204" pitchFamily="34" charset="0"/>
                <a:cs typeface="Arial" panose="020B0604020202020204" pitchFamily="34" charset="0"/>
              </a:endParaRPr>
            </a:p>
          </p:txBody>
        </p:sp>
        <p:sp>
          <p:nvSpPr>
            <p:cNvPr id="13" name="Oval 12"/>
            <p:cNvSpPr/>
            <p:nvPr/>
          </p:nvSpPr>
          <p:spPr>
            <a:xfrm>
              <a:off x="7589022" y="839863"/>
              <a:ext cx="1295400" cy="1371600"/>
            </a:xfrm>
            <a:prstGeom prst="ellipse">
              <a:avLst/>
            </a:prstGeom>
            <a:solidFill>
              <a:srgbClr val="FE6202">
                <a:alpha val="10000"/>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218042" y="1511377"/>
              <a:ext cx="45719" cy="4571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6275276" y="569031"/>
              <a:ext cx="1410964" cy="369332"/>
            </a:xfrm>
            <a:prstGeom prst="rect">
              <a:avLst/>
            </a:prstGeom>
            <a:solidFill>
              <a:srgbClr val="FFC000"/>
            </a:solidFill>
          </p:spPr>
          <p:txBody>
            <a:bodyPr wrap="none" rtlCol="0">
              <a:spAutoFit/>
            </a:bodyPr>
            <a:lstStyle/>
            <a:p>
              <a:r>
                <a:rPr lang="en-US" b="1" dirty="0" smtClean="0"/>
                <a:t>Land in </a:t>
              </a:r>
              <a:r>
                <a:rPr lang="en-US" b="1" i="1" dirty="0" smtClean="0"/>
                <a:t>X</a:t>
              </a:r>
              <a:r>
                <a:rPr lang="en-US" b="1" dirty="0" smtClean="0"/>
                <a:t> sec</a:t>
              </a:r>
              <a:endParaRPr lang="en-US" b="1" dirty="0"/>
            </a:p>
          </p:txBody>
        </p:sp>
        <p:cxnSp>
          <p:nvCxnSpPr>
            <p:cNvPr id="23" name="Straight Connector 22"/>
            <p:cNvCxnSpPr>
              <a:stCxn id="14" idx="5"/>
            </p:cNvCxnSpPr>
            <p:nvPr/>
          </p:nvCxnSpPr>
          <p:spPr>
            <a:xfrm>
              <a:off x="8257066" y="1550401"/>
              <a:ext cx="155446" cy="189575"/>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851039" y="938363"/>
              <a:ext cx="771365" cy="215444"/>
            </a:xfrm>
            <a:prstGeom prst="rect">
              <a:avLst/>
            </a:prstGeom>
            <a:noFill/>
          </p:spPr>
          <p:txBody>
            <a:bodyPr wrap="none" rtlCol="0">
              <a:spAutoFit/>
            </a:bodyPr>
            <a:lstStyle/>
            <a:p>
              <a:r>
                <a:rPr lang="en-US" sz="800" b="1" i="1" dirty="0" smtClean="0">
                  <a:latin typeface="Arial" panose="020B0604020202020204" pitchFamily="34" charset="0"/>
                  <a:cs typeface="Arial" panose="020B0604020202020204" pitchFamily="34" charset="0"/>
                </a:rPr>
                <a:t>Search area</a:t>
              </a:r>
              <a:endParaRPr lang="en-US" sz="800" b="1" dirty="0">
                <a:latin typeface="Arial" panose="020B0604020202020204" pitchFamily="34" charset="0"/>
                <a:cs typeface="Arial" panose="020B0604020202020204" pitchFamily="34" charset="0"/>
              </a:endParaRPr>
            </a:p>
          </p:txBody>
        </p:sp>
        <p:sp>
          <p:nvSpPr>
            <p:cNvPr id="31" name="Rectangle 30"/>
            <p:cNvSpPr/>
            <p:nvPr/>
          </p:nvSpPr>
          <p:spPr>
            <a:xfrm>
              <a:off x="7829899" y="1375165"/>
              <a:ext cx="96787" cy="145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6529857" y="1058415"/>
              <a:ext cx="1015289" cy="338554"/>
            </a:xfrm>
            <a:prstGeom prst="rect">
              <a:avLst/>
            </a:prstGeom>
            <a:noFill/>
          </p:spPr>
          <p:txBody>
            <a:bodyPr wrap="square" rtlCol="0">
              <a:spAutoFit/>
            </a:bodyPr>
            <a:lstStyle/>
            <a:p>
              <a:r>
                <a:rPr lang="en-US" sz="800" b="1" i="1" dirty="0" smtClean="0">
                  <a:latin typeface="Arial" panose="020B0604020202020204" pitchFamily="34" charset="0"/>
                  <a:cs typeface="Arial" panose="020B0604020202020204" pitchFamily="34" charset="0"/>
                </a:rPr>
                <a:t>Lowest risk landing location</a:t>
              </a:r>
              <a:endParaRPr lang="en-US" sz="800" b="1" dirty="0">
                <a:latin typeface="Arial" panose="020B0604020202020204" pitchFamily="34" charset="0"/>
                <a:cs typeface="Arial" panose="020B0604020202020204" pitchFamily="34" charset="0"/>
              </a:endParaRPr>
            </a:p>
          </p:txBody>
        </p:sp>
        <p:cxnSp>
          <p:nvCxnSpPr>
            <p:cNvPr id="33" name="Straight Arrow Connector 32">
              <a:extLst>
                <a:ext uri="{FF2B5EF4-FFF2-40B4-BE49-F238E27FC236}">
                  <a16:creationId xmlns:a16="http://schemas.microsoft.com/office/drawing/2014/main" id="{2190DB16-6D35-0C40-87D8-38F30E3274CB}"/>
                </a:ext>
              </a:extLst>
            </p:cNvPr>
            <p:cNvCxnSpPr>
              <a:cxnSpLocks/>
              <a:endCxn id="31" idx="1"/>
            </p:cNvCxnSpPr>
            <p:nvPr/>
          </p:nvCxnSpPr>
          <p:spPr>
            <a:xfrm>
              <a:off x="7431830" y="1340888"/>
              <a:ext cx="398069" cy="107144"/>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6" name="Freeform 35"/>
            <p:cNvSpPr/>
            <p:nvPr/>
          </p:nvSpPr>
          <p:spPr>
            <a:xfrm>
              <a:off x="6453955" y="1568084"/>
              <a:ext cx="1423880" cy="1467151"/>
            </a:xfrm>
            <a:custGeom>
              <a:avLst/>
              <a:gdLst>
                <a:gd name="connsiteX0" fmla="*/ 0 w 1432874"/>
                <a:gd name="connsiteY0" fmla="*/ 1461154 h 1461154"/>
                <a:gd name="connsiteX1" fmla="*/ 707011 w 1432874"/>
                <a:gd name="connsiteY1" fmla="*/ 895546 h 1461154"/>
                <a:gd name="connsiteX2" fmla="*/ 1432874 w 1432874"/>
                <a:gd name="connsiteY2" fmla="*/ 0 h 1461154"/>
                <a:gd name="connsiteX0" fmla="*/ 0 w 1432874"/>
                <a:gd name="connsiteY0" fmla="*/ 1461154 h 1461154"/>
                <a:gd name="connsiteX1" fmla="*/ 707011 w 1432874"/>
                <a:gd name="connsiteY1" fmla="*/ 895546 h 1461154"/>
                <a:gd name="connsiteX2" fmla="*/ 1432874 w 1432874"/>
                <a:gd name="connsiteY2" fmla="*/ 0 h 1461154"/>
                <a:gd name="connsiteX0" fmla="*/ 0 w 1423880"/>
                <a:gd name="connsiteY0" fmla="*/ 1479143 h 1479143"/>
                <a:gd name="connsiteX1" fmla="*/ 698017 w 1423880"/>
                <a:gd name="connsiteY1" fmla="*/ 895546 h 1479143"/>
                <a:gd name="connsiteX2" fmla="*/ 1423880 w 1423880"/>
                <a:gd name="connsiteY2" fmla="*/ 0 h 1479143"/>
                <a:gd name="connsiteX0" fmla="*/ 0 w 1423880"/>
                <a:gd name="connsiteY0" fmla="*/ 1467151 h 1467151"/>
                <a:gd name="connsiteX1" fmla="*/ 698017 w 1423880"/>
                <a:gd name="connsiteY1" fmla="*/ 895546 h 1467151"/>
                <a:gd name="connsiteX2" fmla="*/ 1423880 w 1423880"/>
                <a:gd name="connsiteY2" fmla="*/ 0 h 1467151"/>
                <a:gd name="connsiteX0" fmla="*/ 0 w 1423880"/>
                <a:gd name="connsiteY0" fmla="*/ 1467151 h 1467151"/>
                <a:gd name="connsiteX1" fmla="*/ 698017 w 1423880"/>
                <a:gd name="connsiteY1" fmla="*/ 883554 h 1467151"/>
                <a:gd name="connsiteX2" fmla="*/ 1423880 w 1423880"/>
                <a:gd name="connsiteY2" fmla="*/ 0 h 1467151"/>
                <a:gd name="connsiteX0" fmla="*/ 0 w 1423880"/>
                <a:gd name="connsiteY0" fmla="*/ 1467151 h 1467151"/>
                <a:gd name="connsiteX1" fmla="*/ 698017 w 1423880"/>
                <a:gd name="connsiteY1" fmla="*/ 883554 h 1467151"/>
                <a:gd name="connsiteX2" fmla="*/ 1423880 w 1423880"/>
                <a:gd name="connsiteY2" fmla="*/ 0 h 1467151"/>
                <a:gd name="connsiteX0" fmla="*/ 0 w 1423880"/>
                <a:gd name="connsiteY0" fmla="*/ 1467151 h 1467151"/>
                <a:gd name="connsiteX1" fmla="*/ 698017 w 1423880"/>
                <a:gd name="connsiteY1" fmla="*/ 883554 h 1467151"/>
                <a:gd name="connsiteX2" fmla="*/ 1423880 w 1423880"/>
                <a:gd name="connsiteY2" fmla="*/ 0 h 1467151"/>
              </a:gdLst>
              <a:ahLst/>
              <a:cxnLst>
                <a:cxn ang="0">
                  <a:pos x="connsiteX0" y="connsiteY0"/>
                </a:cxn>
                <a:cxn ang="0">
                  <a:pos x="connsiteX1" y="connsiteY1"/>
                </a:cxn>
                <a:cxn ang="0">
                  <a:pos x="connsiteX2" y="connsiteY2"/>
                </a:cxn>
              </a:cxnLst>
              <a:rect l="l" t="t" r="r" b="b"/>
              <a:pathLst>
                <a:path w="1423880" h="1467151">
                  <a:moveTo>
                    <a:pt x="0" y="1467151"/>
                  </a:moveTo>
                  <a:lnTo>
                    <a:pt x="698017" y="883554"/>
                  </a:lnTo>
                  <a:cubicBezTo>
                    <a:pt x="1146835" y="486104"/>
                    <a:pt x="1421768" y="184589"/>
                    <a:pt x="1423880" y="0"/>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8681846" y="2013756"/>
              <a:ext cx="576049" cy="461665"/>
            </a:xfrm>
            <a:prstGeom prst="rect">
              <a:avLst/>
            </a:prstGeom>
            <a:noFill/>
          </p:spPr>
          <p:txBody>
            <a:bodyPr wrap="square" rtlCol="0">
              <a:spAutoFit/>
            </a:bodyPr>
            <a:lstStyle/>
            <a:p>
              <a:r>
                <a:rPr lang="en-US" sz="800" b="1" i="1" dirty="0" smtClean="0">
                  <a:latin typeface="Arial" panose="020B0604020202020204" pitchFamily="34" charset="0"/>
                  <a:cs typeface="Arial" panose="020B0604020202020204" pitchFamily="34" charset="0"/>
                </a:rPr>
                <a:t>Current Flight Path</a:t>
              </a:r>
              <a:endParaRPr lang="en-US" sz="800" b="1" dirty="0">
                <a:latin typeface="Arial" panose="020B0604020202020204" pitchFamily="34" charset="0"/>
                <a:cs typeface="Arial" panose="020B0604020202020204" pitchFamily="34" charset="0"/>
              </a:endParaRPr>
            </a:p>
          </p:txBody>
        </p:sp>
        <p:sp>
          <p:nvSpPr>
            <p:cNvPr id="41" name="TextBox 40"/>
            <p:cNvSpPr txBox="1"/>
            <p:nvPr/>
          </p:nvSpPr>
          <p:spPr>
            <a:xfrm>
              <a:off x="6628259" y="1595693"/>
              <a:ext cx="758876" cy="338554"/>
            </a:xfrm>
            <a:prstGeom prst="rect">
              <a:avLst/>
            </a:prstGeom>
            <a:noFill/>
          </p:spPr>
          <p:txBody>
            <a:bodyPr wrap="square" rtlCol="0">
              <a:spAutoFit/>
            </a:bodyPr>
            <a:lstStyle/>
            <a:p>
              <a:r>
                <a:rPr lang="en-US" sz="800" b="1" i="1" dirty="0" smtClean="0">
                  <a:latin typeface="Arial" panose="020B0604020202020204" pitchFamily="34" charset="0"/>
                  <a:cs typeface="Arial" panose="020B0604020202020204" pitchFamily="34" charset="0"/>
                </a:rPr>
                <a:t>Emergency Flight Path</a:t>
              </a:r>
              <a:endParaRPr lang="en-US" sz="800" b="1" dirty="0">
                <a:latin typeface="Arial" panose="020B0604020202020204" pitchFamily="34" charset="0"/>
                <a:cs typeface="Arial" panose="020B0604020202020204" pitchFamily="34" charset="0"/>
              </a:endParaRPr>
            </a:p>
          </p:txBody>
        </p:sp>
        <p:cxnSp>
          <p:nvCxnSpPr>
            <p:cNvPr id="43" name="Straight Arrow Connector 42">
              <a:extLst>
                <a:ext uri="{FF2B5EF4-FFF2-40B4-BE49-F238E27FC236}">
                  <a16:creationId xmlns:a16="http://schemas.microsoft.com/office/drawing/2014/main" id="{2190DB16-6D35-0C40-87D8-38F30E3274CB}"/>
                </a:ext>
              </a:extLst>
            </p:cNvPr>
            <p:cNvCxnSpPr>
              <a:cxnSpLocks/>
              <a:stCxn id="40" idx="0"/>
            </p:cNvCxnSpPr>
            <p:nvPr/>
          </p:nvCxnSpPr>
          <p:spPr>
            <a:xfrm flipH="1" flipV="1">
              <a:off x="8466784" y="1365371"/>
              <a:ext cx="503087" cy="648385"/>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2190DB16-6D35-0C40-87D8-38F30E3274CB}"/>
                </a:ext>
              </a:extLst>
            </p:cNvPr>
            <p:cNvCxnSpPr>
              <a:cxnSpLocks/>
              <a:stCxn id="41" idx="3"/>
            </p:cNvCxnSpPr>
            <p:nvPr/>
          </p:nvCxnSpPr>
          <p:spPr>
            <a:xfrm>
              <a:off x="7387135" y="1764970"/>
              <a:ext cx="393850" cy="2031"/>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a:off x="9226324" y="2244588"/>
            <a:ext cx="2804815" cy="4066554"/>
            <a:chOff x="9249301" y="2116993"/>
            <a:chExt cx="2804815" cy="4066554"/>
          </a:xfrm>
        </p:grpSpPr>
        <p:grpSp>
          <p:nvGrpSpPr>
            <p:cNvPr id="11" name="Group 10"/>
            <p:cNvGrpSpPr/>
            <p:nvPr/>
          </p:nvGrpSpPr>
          <p:grpSpPr>
            <a:xfrm>
              <a:off x="9780283" y="2743200"/>
              <a:ext cx="352729" cy="3440347"/>
              <a:chOff x="9762436" y="2700123"/>
              <a:chExt cx="352729" cy="3440347"/>
            </a:xfrm>
          </p:grpSpPr>
          <p:pic>
            <p:nvPicPr>
              <p:cNvPr id="25" name="Picture 2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21496328">
                <a:off x="9762436" y="5910618"/>
                <a:ext cx="352729" cy="229852"/>
              </a:xfrm>
              <a:prstGeom prst="rect">
                <a:avLst/>
              </a:prstGeom>
            </p:spPr>
          </p:pic>
          <p:cxnSp>
            <p:nvCxnSpPr>
              <p:cNvPr id="22" name="Straight Connector 21"/>
              <p:cNvCxnSpPr>
                <a:stCxn id="25" idx="0"/>
              </p:cNvCxnSpPr>
              <p:nvPr/>
            </p:nvCxnSpPr>
            <p:spPr>
              <a:xfrm flipV="1">
                <a:off x="9935336" y="2700123"/>
                <a:ext cx="0" cy="3210547"/>
              </a:xfrm>
              <a:prstGeom prst="line">
                <a:avLst/>
              </a:prstGeom>
              <a:ln w="28575">
                <a:solidFill>
                  <a:srgbClr val="0070C0"/>
                </a:solidFill>
                <a:prstDash val="dash"/>
              </a:ln>
            </p:spPr>
            <p:style>
              <a:lnRef idx="1">
                <a:schemeClr val="accent1"/>
              </a:lnRef>
              <a:fillRef idx="0">
                <a:schemeClr val="accent1"/>
              </a:fillRef>
              <a:effectRef idx="0">
                <a:schemeClr val="accent1"/>
              </a:effectRef>
              <a:fontRef idx="minor">
                <a:schemeClr val="tx1"/>
              </a:fontRef>
            </p:style>
          </p:cxnSp>
        </p:grpSp>
        <p:pic>
          <p:nvPicPr>
            <p:cNvPr id="39" name="Picture 3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36874" y="3623571"/>
              <a:ext cx="543938" cy="358999"/>
            </a:xfrm>
            <a:prstGeom prst="rect">
              <a:avLst/>
            </a:prstGeom>
          </p:spPr>
        </p:pic>
        <p:sp>
          <p:nvSpPr>
            <p:cNvPr id="51" name="TextBox 50"/>
            <p:cNvSpPr txBox="1"/>
            <p:nvPr/>
          </p:nvSpPr>
          <p:spPr>
            <a:xfrm>
              <a:off x="9249301" y="5233232"/>
              <a:ext cx="576049" cy="461665"/>
            </a:xfrm>
            <a:prstGeom prst="rect">
              <a:avLst/>
            </a:prstGeom>
            <a:noFill/>
          </p:spPr>
          <p:txBody>
            <a:bodyPr wrap="square" rtlCol="0">
              <a:spAutoFit/>
            </a:bodyPr>
            <a:lstStyle/>
            <a:p>
              <a:r>
                <a:rPr lang="en-US" sz="800" b="1" i="1" dirty="0" smtClean="0">
                  <a:latin typeface="Arial" panose="020B0604020202020204" pitchFamily="34" charset="0"/>
                  <a:cs typeface="Arial" panose="020B0604020202020204" pitchFamily="34" charset="0"/>
                </a:rPr>
                <a:t>Current Flight Path</a:t>
              </a:r>
              <a:endParaRPr lang="en-US" sz="800" b="1" dirty="0">
                <a:latin typeface="Arial" panose="020B0604020202020204" pitchFamily="34" charset="0"/>
                <a:cs typeface="Arial" panose="020B0604020202020204" pitchFamily="34" charset="0"/>
              </a:endParaRPr>
            </a:p>
          </p:txBody>
        </p:sp>
        <p:cxnSp>
          <p:nvCxnSpPr>
            <p:cNvPr id="52" name="Straight Arrow Connector 51">
              <a:extLst>
                <a:ext uri="{FF2B5EF4-FFF2-40B4-BE49-F238E27FC236}">
                  <a16:creationId xmlns:a16="http://schemas.microsoft.com/office/drawing/2014/main" id="{2190DB16-6D35-0C40-87D8-38F30E3274CB}"/>
                </a:ext>
              </a:extLst>
            </p:cNvPr>
            <p:cNvCxnSpPr>
              <a:cxnSpLocks/>
              <a:stCxn id="51" idx="0"/>
            </p:cNvCxnSpPr>
            <p:nvPr/>
          </p:nvCxnSpPr>
          <p:spPr>
            <a:xfrm flipV="1">
              <a:off x="9537326" y="4724400"/>
              <a:ext cx="415857" cy="508832"/>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11095040" y="3057797"/>
              <a:ext cx="427605" cy="407556"/>
            </a:xfrm>
            <a:prstGeom prst="ellipse">
              <a:avLst/>
            </a:prstGeom>
            <a:solidFill>
              <a:srgbClr val="FE6202">
                <a:alpha val="10000"/>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11095040" y="4140788"/>
              <a:ext cx="427605" cy="407556"/>
            </a:xfrm>
            <a:prstGeom prst="ellipse">
              <a:avLst/>
            </a:prstGeom>
            <a:solidFill>
              <a:srgbClr val="FE6202">
                <a:alpha val="10000"/>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rot="16200000">
              <a:off x="10553544" y="3599293"/>
              <a:ext cx="427605" cy="407556"/>
            </a:xfrm>
            <a:prstGeom prst="ellipse">
              <a:avLst/>
            </a:prstGeom>
            <a:solidFill>
              <a:srgbClr val="FE6202">
                <a:alpha val="10000"/>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rot="16200000">
              <a:off x="11636535" y="3599293"/>
              <a:ext cx="427605" cy="407556"/>
            </a:xfrm>
            <a:prstGeom prst="ellipse">
              <a:avLst/>
            </a:prstGeom>
            <a:solidFill>
              <a:srgbClr val="FE6202">
                <a:alpha val="10000"/>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Arrow Connector 59"/>
            <p:cNvCxnSpPr>
              <a:stCxn id="56" idx="4"/>
              <a:endCxn id="57" idx="0"/>
            </p:cNvCxnSpPr>
            <p:nvPr/>
          </p:nvCxnSpPr>
          <p:spPr>
            <a:xfrm>
              <a:off x="10971125" y="3803071"/>
              <a:ext cx="67543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54" idx="4"/>
              <a:endCxn id="55" idx="0"/>
            </p:cNvCxnSpPr>
            <p:nvPr/>
          </p:nvCxnSpPr>
          <p:spPr>
            <a:xfrm>
              <a:off x="11308843" y="3465353"/>
              <a:ext cx="0" cy="67543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11357001" y="4310359"/>
              <a:ext cx="96787" cy="145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p:cNvSpPr txBox="1"/>
            <p:nvPr/>
          </p:nvSpPr>
          <p:spPr>
            <a:xfrm>
              <a:off x="10709436" y="4997656"/>
              <a:ext cx="1015289" cy="338554"/>
            </a:xfrm>
            <a:prstGeom prst="rect">
              <a:avLst/>
            </a:prstGeom>
            <a:noFill/>
          </p:spPr>
          <p:txBody>
            <a:bodyPr wrap="square" rtlCol="0">
              <a:spAutoFit/>
            </a:bodyPr>
            <a:lstStyle/>
            <a:p>
              <a:r>
                <a:rPr lang="en-US" sz="800" b="1" i="1" dirty="0" smtClean="0">
                  <a:latin typeface="Arial" panose="020B0604020202020204" pitchFamily="34" charset="0"/>
                  <a:cs typeface="Arial" panose="020B0604020202020204" pitchFamily="34" charset="0"/>
                </a:rPr>
                <a:t>Lowest risk landing location</a:t>
              </a:r>
              <a:endParaRPr lang="en-US" sz="800" b="1" dirty="0">
                <a:latin typeface="Arial" panose="020B0604020202020204" pitchFamily="34" charset="0"/>
                <a:cs typeface="Arial" panose="020B0604020202020204" pitchFamily="34" charset="0"/>
              </a:endParaRPr>
            </a:p>
          </p:txBody>
        </p:sp>
        <p:cxnSp>
          <p:nvCxnSpPr>
            <p:cNvPr id="66" name="Straight Arrow Connector 65">
              <a:extLst>
                <a:ext uri="{FF2B5EF4-FFF2-40B4-BE49-F238E27FC236}">
                  <a16:creationId xmlns:a16="http://schemas.microsoft.com/office/drawing/2014/main" id="{2190DB16-6D35-0C40-87D8-38F30E3274CB}"/>
                </a:ext>
              </a:extLst>
            </p:cNvPr>
            <p:cNvCxnSpPr>
              <a:cxnSpLocks/>
              <a:stCxn id="65" idx="0"/>
              <a:endCxn id="64" idx="2"/>
            </p:cNvCxnSpPr>
            <p:nvPr/>
          </p:nvCxnSpPr>
          <p:spPr>
            <a:xfrm flipV="1">
              <a:off x="11217081" y="4456092"/>
              <a:ext cx="188314" cy="541564"/>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10663617" y="2590716"/>
              <a:ext cx="829073" cy="215444"/>
            </a:xfrm>
            <a:prstGeom prst="rect">
              <a:avLst/>
            </a:prstGeom>
            <a:noFill/>
          </p:spPr>
          <p:txBody>
            <a:bodyPr wrap="none" rtlCol="0">
              <a:spAutoFit/>
            </a:bodyPr>
            <a:lstStyle/>
            <a:p>
              <a:r>
                <a:rPr lang="en-US" sz="800" b="1" i="1" dirty="0" smtClean="0">
                  <a:latin typeface="Arial" panose="020B0604020202020204" pitchFamily="34" charset="0"/>
                  <a:cs typeface="Arial" panose="020B0604020202020204" pitchFamily="34" charset="0"/>
                </a:rPr>
                <a:t>Search areas</a:t>
              </a:r>
              <a:endParaRPr lang="en-US" sz="800" b="1" dirty="0">
                <a:latin typeface="Arial" panose="020B0604020202020204" pitchFamily="34" charset="0"/>
                <a:cs typeface="Arial" panose="020B0604020202020204" pitchFamily="34" charset="0"/>
              </a:endParaRPr>
            </a:p>
          </p:txBody>
        </p:sp>
        <p:sp>
          <p:nvSpPr>
            <p:cNvPr id="70" name="TextBox 69"/>
            <p:cNvSpPr txBox="1"/>
            <p:nvPr/>
          </p:nvSpPr>
          <p:spPr>
            <a:xfrm>
              <a:off x="10178091" y="2116993"/>
              <a:ext cx="1129476" cy="369332"/>
            </a:xfrm>
            <a:prstGeom prst="rect">
              <a:avLst/>
            </a:prstGeom>
            <a:solidFill>
              <a:srgbClr val="FFC000"/>
            </a:solidFill>
          </p:spPr>
          <p:txBody>
            <a:bodyPr wrap="none" rtlCol="0">
              <a:spAutoFit/>
            </a:bodyPr>
            <a:lstStyle/>
            <a:p>
              <a:r>
                <a:rPr lang="en-US" b="1" dirty="0" smtClean="0"/>
                <a:t>Land here</a:t>
              </a:r>
              <a:endParaRPr lang="en-US" b="1" dirty="0"/>
            </a:p>
          </p:txBody>
        </p:sp>
        <p:sp>
          <p:nvSpPr>
            <p:cNvPr id="72" name="Freeform 71"/>
            <p:cNvSpPr/>
            <p:nvPr/>
          </p:nvSpPr>
          <p:spPr>
            <a:xfrm>
              <a:off x="9954705" y="4364610"/>
              <a:ext cx="1461155" cy="1536569"/>
            </a:xfrm>
            <a:custGeom>
              <a:avLst/>
              <a:gdLst>
                <a:gd name="connsiteX0" fmla="*/ 0 w 1461155"/>
                <a:gd name="connsiteY0" fmla="*/ 1536569 h 1536569"/>
                <a:gd name="connsiteX1" fmla="*/ 9427 w 1461155"/>
                <a:gd name="connsiteY1" fmla="*/ 1178351 h 1536569"/>
                <a:gd name="connsiteX2" fmla="*/ 1461155 w 1461155"/>
                <a:gd name="connsiteY2" fmla="*/ 0 h 1536569"/>
                <a:gd name="connsiteX0" fmla="*/ 0 w 1461155"/>
                <a:gd name="connsiteY0" fmla="*/ 1536569 h 1536569"/>
                <a:gd name="connsiteX1" fmla="*/ 4664 w 1461155"/>
                <a:gd name="connsiteY1" fmla="*/ 1175970 h 1536569"/>
                <a:gd name="connsiteX2" fmla="*/ 1461155 w 1461155"/>
                <a:gd name="connsiteY2" fmla="*/ 0 h 1536569"/>
                <a:gd name="connsiteX0" fmla="*/ 0 w 1461155"/>
                <a:gd name="connsiteY0" fmla="*/ 1536569 h 1536569"/>
                <a:gd name="connsiteX1" fmla="*/ 2283 w 1461155"/>
                <a:gd name="connsiteY1" fmla="*/ 1225976 h 1536569"/>
                <a:gd name="connsiteX2" fmla="*/ 1461155 w 1461155"/>
                <a:gd name="connsiteY2" fmla="*/ 0 h 1536569"/>
                <a:gd name="connsiteX0" fmla="*/ 0 w 1461155"/>
                <a:gd name="connsiteY0" fmla="*/ 1536569 h 1536569"/>
                <a:gd name="connsiteX1" fmla="*/ 2283 w 1461155"/>
                <a:gd name="connsiteY1" fmla="*/ 1225976 h 1536569"/>
                <a:gd name="connsiteX2" fmla="*/ 1461155 w 1461155"/>
                <a:gd name="connsiteY2" fmla="*/ 0 h 1536569"/>
              </a:gdLst>
              <a:ahLst/>
              <a:cxnLst>
                <a:cxn ang="0">
                  <a:pos x="connsiteX0" y="connsiteY0"/>
                </a:cxn>
                <a:cxn ang="0">
                  <a:pos x="connsiteX1" y="connsiteY1"/>
                </a:cxn>
                <a:cxn ang="0">
                  <a:pos x="connsiteX2" y="connsiteY2"/>
                </a:cxn>
              </a:cxnLst>
              <a:rect l="l" t="t" r="r" b="b"/>
              <a:pathLst>
                <a:path w="1461155" h="1536569">
                  <a:moveTo>
                    <a:pt x="0" y="1536569"/>
                  </a:moveTo>
                  <a:cubicBezTo>
                    <a:pt x="1555" y="1416369"/>
                    <a:pt x="728" y="1346176"/>
                    <a:pt x="2283" y="1225976"/>
                  </a:cubicBezTo>
                  <a:cubicBezTo>
                    <a:pt x="-1963" y="733973"/>
                    <a:pt x="974864" y="408659"/>
                    <a:pt x="1461155" y="0"/>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p:cNvSpPr txBox="1"/>
            <p:nvPr/>
          </p:nvSpPr>
          <p:spPr>
            <a:xfrm>
              <a:off x="10109518" y="5446968"/>
              <a:ext cx="758876" cy="338554"/>
            </a:xfrm>
            <a:prstGeom prst="rect">
              <a:avLst/>
            </a:prstGeom>
            <a:noFill/>
          </p:spPr>
          <p:txBody>
            <a:bodyPr wrap="square" rtlCol="0">
              <a:spAutoFit/>
            </a:bodyPr>
            <a:lstStyle/>
            <a:p>
              <a:r>
                <a:rPr lang="en-US" sz="800" b="1" i="1" dirty="0" smtClean="0">
                  <a:latin typeface="Arial" panose="020B0604020202020204" pitchFamily="34" charset="0"/>
                  <a:cs typeface="Arial" panose="020B0604020202020204" pitchFamily="34" charset="0"/>
                </a:rPr>
                <a:t>Emergency Flight Path</a:t>
              </a:r>
              <a:endParaRPr lang="en-US" sz="800" b="1" dirty="0">
                <a:latin typeface="Arial" panose="020B0604020202020204" pitchFamily="34" charset="0"/>
                <a:cs typeface="Arial" panose="020B0604020202020204" pitchFamily="34" charset="0"/>
              </a:endParaRPr>
            </a:p>
          </p:txBody>
        </p:sp>
        <p:cxnSp>
          <p:nvCxnSpPr>
            <p:cNvPr id="74" name="Straight Arrow Connector 73">
              <a:extLst>
                <a:ext uri="{FF2B5EF4-FFF2-40B4-BE49-F238E27FC236}">
                  <a16:creationId xmlns:a16="http://schemas.microsoft.com/office/drawing/2014/main" id="{2190DB16-6D35-0C40-87D8-38F30E3274CB}"/>
                </a:ext>
              </a:extLst>
            </p:cNvPr>
            <p:cNvCxnSpPr>
              <a:cxnSpLocks/>
              <a:stCxn id="73" idx="0"/>
            </p:cNvCxnSpPr>
            <p:nvPr/>
          </p:nvCxnSpPr>
          <p:spPr>
            <a:xfrm flipV="1">
              <a:off x="10488956" y="4881999"/>
              <a:ext cx="112190" cy="564969"/>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2190DB16-6D35-0C40-87D8-38F30E3274CB}"/>
                </a:ext>
              </a:extLst>
            </p:cNvPr>
            <p:cNvCxnSpPr>
              <a:cxnSpLocks/>
              <a:endCxn id="56" idx="6"/>
            </p:cNvCxnSpPr>
            <p:nvPr/>
          </p:nvCxnSpPr>
          <p:spPr>
            <a:xfrm flipH="1">
              <a:off x="10767347" y="2787243"/>
              <a:ext cx="203778" cy="802026"/>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2190DB16-6D35-0C40-87D8-38F30E3274CB}"/>
                </a:ext>
              </a:extLst>
            </p:cNvPr>
            <p:cNvCxnSpPr>
              <a:cxnSpLocks/>
              <a:endCxn id="54" idx="0"/>
            </p:cNvCxnSpPr>
            <p:nvPr/>
          </p:nvCxnSpPr>
          <p:spPr>
            <a:xfrm>
              <a:off x="11214140" y="2787243"/>
              <a:ext cx="94703" cy="270554"/>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2190DB16-6D35-0C40-87D8-38F30E3274CB}"/>
                </a:ext>
              </a:extLst>
            </p:cNvPr>
            <p:cNvCxnSpPr>
              <a:cxnSpLocks/>
            </p:cNvCxnSpPr>
            <p:nvPr/>
          </p:nvCxnSpPr>
          <p:spPr>
            <a:xfrm>
              <a:off x="11352212" y="2781952"/>
              <a:ext cx="433076" cy="789314"/>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1" name="Oval 90"/>
            <p:cNvSpPr/>
            <p:nvPr/>
          </p:nvSpPr>
          <p:spPr>
            <a:xfrm>
              <a:off x="11285980" y="3776781"/>
              <a:ext cx="45719" cy="4571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p:cNvSpPr txBox="1"/>
            <p:nvPr/>
          </p:nvSpPr>
          <p:spPr>
            <a:xfrm>
              <a:off x="10286460" y="4175596"/>
              <a:ext cx="848912" cy="338554"/>
            </a:xfrm>
            <a:prstGeom prst="rect">
              <a:avLst/>
            </a:prstGeom>
            <a:noFill/>
          </p:spPr>
          <p:txBody>
            <a:bodyPr wrap="square" rtlCol="0">
              <a:spAutoFit/>
            </a:bodyPr>
            <a:lstStyle/>
            <a:p>
              <a:r>
                <a:rPr lang="en-US" sz="800" b="1" i="1" dirty="0" smtClean="0">
                  <a:latin typeface="Arial" panose="020B0604020202020204" pitchFamily="34" charset="0"/>
                  <a:cs typeface="Arial" panose="020B0604020202020204" pitchFamily="34" charset="0"/>
                </a:rPr>
                <a:t>Command Location</a:t>
              </a:r>
              <a:endParaRPr lang="en-US" sz="800" b="1" dirty="0">
                <a:latin typeface="Arial" panose="020B0604020202020204" pitchFamily="34" charset="0"/>
                <a:cs typeface="Arial" panose="020B0604020202020204" pitchFamily="34" charset="0"/>
              </a:endParaRPr>
            </a:p>
          </p:txBody>
        </p:sp>
        <p:cxnSp>
          <p:nvCxnSpPr>
            <p:cNvPr id="93" name="Straight Arrow Connector 92">
              <a:extLst>
                <a:ext uri="{FF2B5EF4-FFF2-40B4-BE49-F238E27FC236}">
                  <a16:creationId xmlns:a16="http://schemas.microsoft.com/office/drawing/2014/main" id="{2190DB16-6D35-0C40-87D8-38F30E3274CB}"/>
                </a:ext>
              </a:extLst>
            </p:cNvPr>
            <p:cNvCxnSpPr>
              <a:cxnSpLocks/>
            </p:cNvCxnSpPr>
            <p:nvPr/>
          </p:nvCxnSpPr>
          <p:spPr>
            <a:xfrm flipV="1">
              <a:off x="10882290" y="3842605"/>
              <a:ext cx="376936" cy="375380"/>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98" name="Freeform 97"/>
          <p:cNvSpPr/>
          <p:nvPr/>
        </p:nvSpPr>
        <p:spPr>
          <a:xfrm>
            <a:off x="8408709" y="2450969"/>
            <a:ext cx="1197204" cy="3657600"/>
          </a:xfrm>
          <a:custGeom>
            <a:avLst/>
            <a:gdLst>
              <a:gd name="connsiteX0" fmla="*/ 1197204 w 1197204"/>
              <a:gd name="connsiteY0" fmla="*/ 0 h 3657600"/>
              <a:gd name="connsiteX1" fmla="*/ 1197204 w 1197204"/>
              <a:gd name="connsiteY1" fmla="*/ 2469823 h 3657600"/>
              <a:gd name="connsiteX2" fmla="*/ 0 w 1197204"/>
              <a:gd name="connsiteY2" fmla="*/ 3657600 h 3657600"/>
            </a:gdLst>
            <a:ahLst/>
            <a:cxnLst>
              <a:cxn ang="0">
                <a:pos x="connsiteX0" y="connsiteY0"/>
              </a:cxn>
              <a:cxn ang="0">
                <a:pos x="connsiteX1" y="connsiteY1"/>
              </a:cxn>
              <a:cxn ang="0">
                <a:pos x="connsiteX2" y="connsiteY2"/>
              </a:cxn>
            </a:cxnLst>
            <a:rect l="l" t="t" r="r" b="b"/>
            <a:pathLst>
              <a:path w="1197204" h="3657600">
                <a:moveTo>
                  <a:pt x="1197204" y="0"/>
                </a:moveTo>
                <a:lnTo>
                  <a:pt x="1197204" y="2469823"/>
                </a:lnTo>
                <a:lnTo>
                  <a:pt x="0" y="3657600"/>
                </a:lnTo>
              </a:path>
            </a:pathLst>
          </a:custGeom>
          <a:noFill/>
          <a:ln w="63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1" name="Group 100"/>
          <p:cNvGrpSpPr/>
          <p:nvPr/>
        </p:nvGrpSpPr>
        <p:grpSpPr>
          <a:xfrm>
            <a:off x="5484812" y="381000"/>
            <a:ext cx="2320500" cy="2772009"/>
            <a:chOff x="5561012" y="275991"/>
            <a:chExt cx="2320500" cy="2772009"/>
          </a:xfrm>
        </p:grpSpPr>
        <p:pic>
          <p:nvPicPr>
            <p:cNvPr id="12" name="Picture 11"/>
            <p:cNvPicPr/>
            <p:nvPr/>
          </p:nvPicPr>
          <p:blipFill rotWithShape="1">
            <a:blip r:embed="rId4" cstate="print">
              <a:extLst>
                <a:ext uri="{28A0092B-C50C-407E-A947-70E740481C1C}">
                  <a14:useLocalDpi xmlns:a14="http://schemas.microsoft.com/office/drawing/2010/main"/>
                </a:ext>
              </a:extLst>
            </a:blip>
            <a:srcRect/>
            <a:stretch/>
          </p:blipFill>
          <p:spPr bwMode="auto">
            <a:xfrm>
              <a:off x="5658158" y="478963"/>
              <a:ext cx="2223354" cy="2569037"/>
            </a:xfrm>
            <a:prstGeom prst="rect">
              <a:avLst/>
            </a:prstGeom>
            <a:noFill/>
            <a:ln>
              <a:noFill/>
            </a:ln>
          </p:spPr>
        </p:pic>
        <p:sp>
          <p:nvSpPr>
            <p:cNvPr id="100" name="TextBox 99"/>
            <p:cNvSpPr txBox="1"/>
            <p:nvPr/>
          </p:nvSpPr>
          <p:spPr>
            <a:xfrm>
              <a:off x="5561012" y="275991"/>
              <a:ext cx="1488908" cy="215444"/>
            </a:xfrm>
            <a:prstGeom prst="rect">
              <a:avLst/>
            </a:prstGeom>
            <a:noFill/>
          </p:spPr>
          <p:txBody>
            <a:bodyPr wrap="square" rtlCol="0">
              <a:spAutoFit/>
            </a:bodyPr>
            <a:lstStyle/>
            <a:p>
              <a:r>
                <a:rPr lang="en-US" sz="800" b="1" i="1" dirty="0" smtClean="0">
                  <a:latin typeface="Arial" panose="020B0604020202020204" pitchFamily="34" charset="0"/>
                  <a:cs typeface="Arial" panose="020B0604020202020204" pitchFamily="34" charset="0"/>
                </a:rPr>
                <a:t>Risk map of New York city</a:t>
              </a:r>
              <a:endParaRPr lang="en-US" sz="8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80768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94" y="286605"/>
            <a:ext cx="10560018" cy="703996"/>
          </a:xfrm>
        </p:spPr>
        <p:txBody>
          <a:bodyPr>
            <a:normAutofit/>
          </a:bodyPr>
          <a:lstStyle/>
          <a:p>
            <a:r>
              <a:rPr lang="en-US" sz="4000" dirty="0" smtClean="0"/>
              <a:t>Example of Landing Risk Generation </a:t>
            </a:r>
            <a:endParaRPr lang="en-US" sz="4000"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541075" y="0"/>
            <a:ext cx="2683565" cy="6829720"/>
          </a:xfrm>
          <a:prstGeom prst="rect">
            <a:avLst/>
          </a:prstGeom>
        </p:spPr>
      </p:pic>
      <p:pic>
        <p:nvPicPr>
          <p:cNvPr id="5" name="Picture 4" descr="A picture containing light, sitting, couple, group&#10;&#10;Description automatically generated">
            <a:extLst>
              <a:ext uri="{FF2B5EF4-FFF2-40B4-BE49-F238E27FC236}">
                <a16:creationId xmlns:a16="http://schemas.microsoft.com/office/drawing/2014/main" id="{E4135367-0C80-4815-8820-7A2AF8966F0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310423" y="-28280"/>
            <a:ext cx="1316999" cy="6513922"/>
          </a:xfrm>
          <a:prstGeom prst="rect">
            <a:avLst/>
          </a:prstGeom>
        </p:spPr>
      </p:pic>
      <p:cxnSp>
        <p:nvCxnSpPr>
          <p:cNvPr id="12" name="Straight Connector 11"/>
          <p:cNvCxnSpPr/>
          <p:nvPr/>
        </p:nvCxnSpPr>
        <p:spPr>
          <a:xfrm flipV="1">
            <a:off x="2379275" y="1170401"/>
            <a:ext cx="2791770" cy="3229605"/>
          </a:xfrm>
          <a:prstGeom prst="line">
            <a:avLst/>
          </a:prstGeom>
          <a:ln w="28575"/>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379275" y="5122933"/>
            <a:ext cx="2784618" cy="571642"/>
          </a:xfrm>
          <a:prstGeom prst="line">
            <a:avLst/>
          </a:prstGeom>
          <a:ln w="28575"/>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Rectangle 16"/>
          <p:cNvSpPr>
            <a:spLocks noChangeAspect="1"/>
          </p:cNvSpPr>
          <p:nvPr/>
        </p:nvSpPr>
        <p:spPr>
          <a:xfrm>
            <a:off x="2379275" y="4402067"/>
            <a:ext cx="524266" cy="720866"/>
          </a:xfrm>
          <a:prstGeom prst="rect">
            <a:avLst/>
          </a:prstGeom>
          <a:noFill/>
          <a:ln>
            <a:solidFill>
              <a:srgbClr val="FE6202"/>
            </a:solidFill>
          </a:ln>
          <a:effectLst>
            <a:outerShdw blurRad="25400" dist="38100" dir="2700000" algn="tl"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673544" y="5917893"/>
            <a:ext cx="867531" cy="338554"/>
          </a:xfrm>
          <a:prstGeom prst="rect">
            <a:avLst/>
          </a:prstGeom>
          <a:noFill/>
        </p:spPr>
        <p:txBody>
          <a:bodyPr wrap="square" rtlCol="0">
            <a:spAutoFit/>
          </a:bodyPr>
          <a:lstStyle/>
          <a:p>
            <a:r>
              <a:rPr lang="en-US" sz="800" b="1" i="1" dirty="0" smtClean="0">
                <a:latin typeface="Arial" panose="020B0604020202020204" pitchFamily="34" charset="0"/>
                <a:cs typeface="Arial" panose="020B0604020202020204" pitchFamily="34" charset="0"/>
              </a:rPr>
              <a:t>Area on Edwards AFB</a:t>
            </a:r>
            <a:endParaRPr lang="en-US" sz="800" b="1" dirty="0">
              <a:latin typeface="Arial" panose="020B0604020202020204" pitchFamily="34" charset="0"/>
              <a:cs typeface="Arial" panose="020B0604020202020204" pitchFamily="34" charset="0"/>
            </a:endParaRPr>
          </a:p>
        </p:txBody>
      </p:sp>
      <p:sp>
        <p:nvSpPr>
          <p:cNvPr id="31" name="TextBox 30"/>
          <p:cNvSpPr txBox="1"/>
          <p:nvPr/>
        </p:nvSpPr>
        <p:spPr>
          <a:xfrm>
            <a:off x="303212" y="1854418"/>
            <a:ext cx="1015289" cy="338554"/>
          </a:xfrm>
          <a:prstGeom prst="rect">
            <a:avLst/>
          </a:prstGeom>
          <a:noFill/>
        </p:spPr>
        <p:txBody>
          <a:bodyPr wrap="square" rtlCol="0">
            <a:spAutoFit/>
          </a:bodyPr>
          <a:lstStyle/>
          <a:p>
            <a:r>
              <a:rPr lang="en-US" sz="800" b="1" i="1" dirty="0" smtClean="0">
                <a:latin typeface="Arial" panose="020B0604020202020204" pitchFamily="34" charset="0"/>
                <a:cs typeface="Arial" panose="020B0604020202020204" pitchFamily="34" charset="0"/>
              </a:rPr>
              <a:t>Landing risk map</a:t>
            </a:r>
            <a:endParaRPr lang="en-US" sz="800" b="1" dirty="0">
              <a:latin typeface="Arial" panose="020B0604020202020204" pitchFamily="34" charset="0"/>
              <a:cs typeface="Arial" panose="020B0604020202020204" pitchFamily="34" charset="0"/>
            </a:endParaRPr>
          </a:p>
        </p:txBody>
      </p:sp>
      <p:cxnSp>
        <p:nvCxnSpPr>
          <p:cNvPr id="32" name="Straight Arrow Connector 31">
            <a:extLst>
              <a:ext uri="{FF2B5EF4-FFF2-40B4-BE49-F238E27FC236}">
                <a16:creationId xmlns:a16="http://schemas.microsoft.com/office/drawing/2014/main" id="{2190DB16-6D35-0C40-87D8-38F30E3274CB}"/>
              </a:ext>
            </a:extLst>
          </p:cNvPr>
          <p:cNvCxnSpPr>
            <a:cxnSpLocks/>
          </p:cNvCxnSpPr>
          <p:nvPr/>
        </p:nvCxnSpPr>
        <p:spPr>
          <a:xfrm>
            <a:off x="900805" y="2069331"/>
            <a:ext cx="1630870" cy="270082"/>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4305351" y="3595555"/>
            <a:ext cx="529417" cy="461665"/>
          </a:xfrm>
          <a:prstGeom prst="rect">
            <a:avLst/>
          </a:prstGeom>
          <a:noFill/>
        </p:spPr>
        <p:txBody>
          <a:bodyPr wrap="square" rtlCol="0">
            <a:spAutoFit/>
          </a:bodyPr>
          <a:lstStyle/>
          <a:p>
            <a:r>
              <a:rPr lang="en-US" sz="800" b="1" i="1" dirty="0" smtClean="0">
                <a:latin typeface="Arial" panose="020B0604020202020204" pitchFamily="34" charset="0"/>
                <a:cs typeface="Arial" panose="020B0604020202020204" pitchFamily="34" charset="0"/>
              </a:rPr>
              <a:t>Road vector data</a:t>
            </a:r>
            <a:endParaRPr lang="en-US" sz="800" b="1" dirty="0">
              <a:latin typeface="Arial" panose="020B0604020202020204" pitchFamily="34" charset="0"/>
              <a:cs typeface="Arial" panose="020B0604020202020204" pitchFamily="34" charset="0"/>
            </a:endParaRPr>
          </a:p>
        </p:txBody>
      </p:sp>
      <p:cxnSp>
        <p:nvCxnSpPr>
          <p:cNvPr id="34" name="Straight Arrow Connector 33">
            <a:extLst>
              <a:ext uri="{FF2B5EF4-FFF2-40B4-BE49-F238E27FC236}">
                <a16:creationId xmlns:a16="http://schemas.microsoft.com/office/drawing/2014/main" id="{2190DB16-6D35-0C40-87D8-38F30E3274CB}"/>
              </a:ext>
            </a:extLst>
          </p:cNvPr>
          <p:cNvCxnSpPr>
            <a:cxnSpLocks/>
          </p:cNvCxnSpPr>
          <p:nvPr/>
        </p:nvCxnSpPr>
        <p:spPr>
          <a:xfrm flipH="1">
            <a:off x="3101433" y="3860479"/>
            <a:ext cx="1242569" cy="1034843"/>
          </a:xfrm>
          <a:prstGeom prst="straightConnector1">
            <a:avLst/>
          </a:prstGeom>
          <a:ln w="31750">
            <a:solidFill>
              <a:schemeClr val="accent1">
                <a:lumMod val="60000"/>
                <a:lumOff val="40000"/>
              </a:schemeClr>
            </a:solidFill>
            <a:headEnd w="lg" len="lg"/>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9694C92-3EAC-40D2-B5F1-3B4DA55F19B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901427" y="2192972"/>
            <a:ext cx="2831785" cy="2702350"/>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163893" y="1151016"/>
            <a:ext cx="3304403" cy="4543559"/>
          </a:xfrm>
          <a:prstGeom prst="rect">
            <a:avLst/>
          </a:prstGeom>
        </p:spPr>
      </p:pic>
      <p:cxnSp>
        <p:nvCxnSpPr>
          <p:cNvPr id="21" name="Straight Connector 20"/>
          <p:cNvCxnSpPr/>
          <p:nvPr/>
        </p:nvCxnSpPr>
        <p:spPr>
          <a:xfrm flipV="1">
            <a:off x="6849434" y="3352800"/>
            <a:ext cx="3066071" cy="457201"/>
          </a:xfrm>
          <a:prstGeom prst="line">
            <a:avLst/>
          </a:prstGeom>
          <a:ln w="28575">
            <a:tailEnd type="triangle" w="med"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142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1" grpId="0"/>
      <p:bldP spid="33"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53834</TotalTime>
  <Words>3374</Words>
  <Application>Microsoft Office PowerPoint</Application>
  <PresentationFormat>Custom</PresentationFormat>
  <Paragraphs>664</Paragraphs>
  <Slides>40</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Calibri</vt:lpstr>
      <vt:lpstr>Calibri Light</vt:lpstr>
      <vt:lpstr>Corbel</vt:lpstr>
      <vt:lpstr>Helvetica</vt:lpstr>
      <vt:lpstr>Helvetica Light</vt:lpstr>
      <vt:lpstr>Times New Roman</vt:lpstr>
      <vt:lpstr>Retrospect</vt:lpstr>
      <vt:lpstr>EVAA RTA Research Update   Expandable Variable Autonomy Architecture (EVAA) &amp; HQ-90 Reference Implementation</vt:lpstr>
      <vt:lpstr>Resilient Autonomy Technology &amp; Airworthiness Development &amp; Transition</vt:lpstr>
      <vt:lpstr>The Challenge of Autonomy</vt:lpstr>
      <vt:lpstr>Ground Collision Avoidance System (GCAS)</vt:lpstr>
      <vt:lpstr>Multi-Monitor RTA  (MM-RTA) with Risk-Based Decision Making</vt:lpstr>
      <vt:lpstr>PowerPoint Presentation</vt:lpstr>
      <vt:lpstr>PowerPoint Presentation</vt:lpstr>
      <vt:lpstr>PowerPoint Presentation</vt:lpstr>
      <vt:lpstr>Functional Deconstruction of Piloting</vt:lpstr>
      <vt:lpstr>Resilient Autonomy</vt:lpstr>
      <vt:lpstr>RA JCTD Proposal</vt:lpstr>
      <vt:lpstr>The EVAA Reference Implementation (Expandable Variable-Autonomy Architecture) v2</vt:lpstr>
      <vt:lpstr>The HQ-90/EVAA Reference Implementation</vt:lpstr>
      <vt:lpstr>PowerPoint Presentation</vt:lpstr>
      <vt:lpstr>iACAS/GA</vt:lpstr>
      <vt:lpstr>EVAA Tech Transition Early Out-of-Cycle Beta Release</vt:lpstr>
      <vt:lpstr>HQ-90 Ref. Imp. Status</vt:lpstr>
      <vt:lpstr>Airworthiness Status</vt:lpstr>
      <vt:lpstr>Questions</vt:lpstr>
      <vt:lpstr>The Algorithms</vt:lpstr>
      <vt:lpstr>Algorithms</vt:lpstr>
      <vt:lpstr>iGCAS</vt:lpstr>
      <vt:lpstr>iGCAS Design</vt:lpstr>
      <vt:lpstr>Map Manager Design</vt:lpstr>
      <vt:lpstr>Trajectory Manager Design</vt:lpstr>
      <vt:lpstr>iGCAS/GA</vt:lpstr>
      <vt:lpstr>iACAS</vt:lpstr>
      <vt:lpstr>iACAS Design</vt:lpstr>
      <vt:lpstr>iACAS Design</vt:lpstr>
      <vt:lpstr>iACAS Design</vt:lpstr>
      <vt:lpstr>iACAS/GA</vt:lpstr>
      <vt:lpstr>Well Clear</vt:lpstr>
      <vt:lpstr>Well Clear Design</vt:lpstr>
      <vt:lpstr>Obstacle Spacing</vt:lpstr>
      <vt:lpstr>Obstacle Spacing Design</vt:lpstr>
      <vt:lpstr>Geo-Fence</vt:lpstr>
      <vt:lpstr>Geo-Fence Design</vt:lpstr>
      <vt:lpstr>FLS</vt:lpstr>
      <vt:lpstr>FLS Design</vt:lpstr>
      <vt:lpstr>Example of Landing Risk Generation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Traveler Resilient Autonomy</dc:title>
  <dc:creator>mskoog</dc:creator>
  <cp:lastModifiedBy>Skoog, Mark A. (AFRC-330)</cp:lastModifiedBy>
  <cp:revision>586</cp:revision>
  <dcterms:created xsi:type="dcterms:W3CDTF">2018-01-20T18:19:13Z</dcterms:created>
  <dcterms:modified xsi:type="dcterms:W3CDTF">2020-12-02T16:26:27Z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