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5"/>
    <p:sldMasterId id="2147483673" r:id="rId6"/>
  </p:sldMasterIdLst>
  <p:sldIdLst>
    <p:sldId id="256" r:id="rId7"/>
    <p:sldId id="257" r:id="rId8"/>
    <p:sldId id="258" r:id="rId9"/>
    <p:sldId id="259" r:id="rId10"/>
    <p:sldId id="260" r:id="rId11"/>
    <p:sldId id="261" r:id="rId12"/>
    <p:sldId id="266" r:id="rId13"/>
    <p:sldId id="263" r:id="rId14"/>
    <p:sldId id="265" r:id="rId15"/>
    <p:sldId id="264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308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9.xml"/><Relationship Id="rId10" Type="http://schemas.openxmlformats.org/officeDocument/2006/relationships/slide" Target="slides/slide4.xml"/><Relationship Id="rId19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" Target="slides/slide3.xml"/><Relationship Id="rId14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F451DD-F8E6-4B33-A998-AA60D06FCB55}" type="doc">
      <dgm:prSet loTypeId="urn:microsoft.com/office/officeart/2005/8/layout/cycle4" loCatId="matrix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4F1846D-0267-4F9C-9738-762CADEA23A1}">
      <dgm:prSet phldrT="[Text]"/>
      <dgm:spPr/>
      <dgm:t>
        <a:bodyPr/>
        <a:lstStyle/>
        <a:p>
          <a:pPr marL="0" indent="0"/>
          <a:endParaRPr lang="en-US" dirty="0"/>
        </a:p>
      </dgm:t>
    </dgm:pt>
    <dgm:pt modelId="{CA99A2BB-61FF-4DDC-846C-3FD7A60A5F66}" type="parTrans" cxnId="{9ED73A2C-EC87-48C8-A2F5-6671B7A4EB5B}">
      <dgm:prSet/>
      <dgm:spPr/>
      <dgm:t>
        <a:bodyPr/>
        <a:lstStyle/>
        <a:p>
          <a:endParaRPr lang="en-US"/>
        </a:p>
      </dgm:t>
    </dgm:pt>
    <dgm:pt modelId="{B410A86A-C3F0-4A8A-A660-015169D59298}" type="sibTrans" cxnId="{9ED73A2C-EC87-48C8-A2F5-6671B7A4EB5B}">
      <dgm:prSet/>
      <dgm:spPr/>
      <dgm:t>
        <a:bodyPr/>
        <a:lstStyle/>
        <a:p>
          <a:endParaRPr lang="en-US"/>
        </a:p>
      </dgm:t>
    </dgm:pt>
    <dgm:pt modelId="{CC59E626-9944-4B4C-A850-68D682FAFEE1}">
      <dgm:prSet phldrT="[Text]" custT="1"/>
      <dgm:spPr/>
      <dgm:t>
        <a:bodyPr/>
        <a:lstStyle/>
        <a:p>
          <a:r>
            <a:rPr lang="en-US" sz="1050" dirty="0"/>
            <a:t> 8 science objectives</a:t>
          </a:r>
        </a:p>
      </dgm:t>
    </dgm:pt>
    <dgm:pt modelId="{EBB34DD3-F4E7-4A74-9DCE-A3BC4E5BCE31}" type="parTrans" cxnId="{703BC645-8739-4839-BF85-398B824142FB}">
      <dgm:prSet/>
      <dgm:spPr/>
      <dgm:t>
        <a:bodyPr/>
        <a:lstStyle/>
        <a:p>
          <a:endParaRPr lang="en-US"/>
        </a:p>
      </dgm:t>
    </dgm:pt>
    <dgm:pt modelId="{6947C5FB-1B49-4757-AAAC-7388D59BF9AD}" type="sibTrans" cxnId="{703BC645-8739-4839-BF85-398B824142FB}">
      <dgm:prSet/>
      <dgm:spPr/>
      <dgm:t>
        <a:bodyPr/>
        <a:lstStyle/>
        <a:p>
          <a:endParaRPr lang="en-US"/>
        </a:p>
      </dgm:t>
    </dgm:pt>
    <dgm:pt modelId="{E430B5E7-963F-4B20-8C1C-6D47EE733055}">
      <dgm:prSet phldrT="[Text]"/>
      <dgm:spPr/>
      <dgm:t>
        <a:bodyPr/>
        <a:lstStyle/>
        <a:p>
          <a:endParaRPr lang="en-US" dirty="0"/>
        </a:p>
      </dgm:t>
    </dgm:pt>
    <dgm:pt modelId="{DCB7CDC8-5B2F-460C-8B70-8E4CA49F5B3B}" type="parTrans" cxnId="{4740F713-FEF8-43C6-BC6F-73623E2D2C92}">
      <dgm:prSet/>
      <dgm:spPr/>
      <dgm:t>
        <a:bodyPr/>
        <a:lstStyle/>
        <a:p>
          <a:endParaRPr lang="en-US"/>
        </a:p>
      </dgm:t>
    </dgm:pt>
    <dgm:pt modelId="{345E5293-B988-42EB-9F32-E852BE180511}" type="sibTrans" cxnId="{4740F713-FEF8-43C6-BC6F-73623E2D2C92}">
      <dgm:prSet/>
      <dgm:spPr/>
      <dgm:t>
        <a:bodyPr/>
        <a:lstStyle/>
        <a:p>
          <a:endParaRPr lang="en-US"/>
        </a:p>
      </dgm:t>
    </dgm:pt>
    <dgm:pt modelId="{55BA7398-85AB-4842-8D4A-3F9EE7B4A0D1}">
      <dgm:prSet phldrT="[Text]"/>
      <dgm:spPr/>
      <dgm:t>
        <a:bodyPr/>
        <a:lstStyle/>
        <a:p>
          <a:endParaRPr lang="en-US" dirty="0"/>
        </a:p>
      </dgm:t>
    </dgm:pt>
    <dgm:pt modelId="{EBE5F452-2F8E-4B83-B9AA-88550AF283DD}" type="parTrans" cxnId="{BC89A5F1-8CC2-4817-A05E-51E0A150CB58}">
      <dgm:prSet/>
      <dgm:spPr/>
      <dgm:t>
        <a:bodyPr/>
        <a:lstStyle/>
        <a:p>
          <a:endParaRPr lang="en-US"/>
        </a:p>
      </dgm:t>
    </dgm:pt>
    <dgm:pt modelId="{A4F78890-367D-4592-BA00-5EAF38E36252}" type="sibTrans" cxnId="{BC89A5F1-8CC2-4817-A05E-51E0A150CB58}">
      <dgm:prSet/>
      <dgm:spPr/>
      <dgm:t>
        <a:bodyPr/>
        <a:lstStyle/>
        <a:p>
          <a:endParaRPr lang="en-US"/>
        </a:p>
      </dgm:t>
    </dgm:pt>
    <dgm:pt modelId="{1E0926E5-1877-42C4-83CA-2A34F3926A31}">
      <dgm:prSet phldrT="[Text]" custT="1"/>
      <dgm:spPr/>
      <dgm:t>
        <a:bodyPr/>
        <a:lstStyle/>
        <a:p>
          <a:pPr marL="57150" indent="0" algn="l"/>
          <a:endParaRPr lang="en-US" sz="1050" dirty="0"/>
        </a:p>
      </dgm:t>
    </dgm:pt>
    <dgm:pt modelId="{5A9F31DF-997A-4EBD-94D2-2582BD55C6C4}" type="parTrans" cxnId="{F7CAB727-4D5E-4A68-9A9E-2F98C2E2BEEA}">
      <dgm:prSet/>
      <dgm:spPr/>
      <dgm:t>
        <a:bodyPr/>
        <a:lstStyle/>
        <a:p>
          <a:endParaRPr lang="en-US"/>
        </a:p>
      </dgm:t>
    </dgm:pt>
    <dgm:pt modelId="{4D2C2519-9B51-4BB4-A4D9-B4B5B80B2C76}" type="sibTrans" cxnId="{F7CAB727-4D5E-4A68-9A9E-2F98C2E2BEEA}">
      <dgm:prSet/>
      <dgm:spPr/>
      <dgm:t>
        <a:bodyPr/>
        <a:lstStyle/>
        <a:p>
          <a:endParaRPr lang="en-US"/>
        </a:p>
      </dgm:t>
    </dgm:pt>
    <dgm:pt modelId="{216A0630-85E0-45EC-ADE5-6DA9AC4FBD6E}">
      <dgm:prSet phldrT="[Text]" custT="1"/>
      <dgm:spPr/>
      <dgm:t>
        <a:bodyPr/>
        <a:lstStyle/>
        <a:p>
          <a:endParaRPr lang="en-US" sz="1600" dirty="0"/>
        </a:p>
      </dgm:t>
    </dgm:pt>
    <dgm:pt modelId="{CCCB6D7C-7E70-4351-BFC3-F2A42964539D}" type="parTrans" cxnId="{0F4275BD-A9E5-4C5E-9771-E899E3F72371}">
      <dgm:prSet/>
      <dgm:spPr/>
      <dgm:t>
        <a:bodyPr/>
        <a:lstStyle/>
        <a:p>
          <a:endParaRPr lang="en-US"/>
        </a:p>
      </dgm:t>
    </dgm:pt>
    <dgm:pt modelId="{307ABDFE-5507-49CD-9912-E3304379D896}" type="sibTrans" cxnId="{0F4275BD-A9E5-4C5E-9771-E899E3F72371}">
      <dgm:prSet/>
      <dgm:spPr/>
      <dgm:t>
        <a:bodyPr/>
        <a:lstStyle/>
        <a:p>
          <a:endParaRPr lang="en-US"/>
        </a:p>
      </dgm:t>
    </dgm:pt>
    <dgm:pt modelId="{80C69B50-8036-4529-A549-DC186543C6F3}">
      <dgm:prSet phldrT="[Text]" custT="1"/>
      <dgm:spPr/>
      <dgm:t>
        <a:bodyPr/>
        <a:lstStyle/>
        <a:p>
          <a:endParaRPr lang="en-US" sz="1000" dirty="0"/>
        </a:p>
      </dgm:t>
    </dgm:pt>
    <dgm:pt modelId="{8E963EF7-30DE-46C1-B491-45A236B93DCD}" type="parTrans" cxnId="{9033807D-4BAA-4DC4-AE35-5E578247D5C9}">
      <dgm:prSet/>
      <dgm:spPr/>
      <dgm:t>
        <a:bodyPr/>
        <a:lstStyle/>
        <a:p>
          <a:endParaRPr lang="en-US"/>
        </a:p>
      </dgm:t>
    </dgm:pt>
    <dgm:pt modelId="{A75BAC61-B17E-4271-9EC5-7D17C6BFDB90}" type="sibTrans" cxnId="{9033807D-4BAA-4DC4-AE35-5E578247D5C9}">
      <dgm:prSet/>
      <dgm:spPr/>
      <dgm:t>
        <a:bodyPr/>
        <a:lstStyle/>
        <a:p>
          <a:endParaRPr lang="en-US"/>
        </a:p>
      </dgm:t>
    </dgm:pt>
    <dgm:pt modelId="{30D86F5D-DAB9-48FE-AEA1-652813495DAA}">
      <dgm:prSet phldrT="[Text]" custT="1"/>
      <dgm:spPr/>
      <dgm:t>
        <a:bodyPr/>
        <a:lstStyle/>
        <a:p>
          <a:r>
            <a:rPr lang="en-US" sz="1050" dirty="0"/>
            <a:t> 27 applications</a:t>
          </a:r>
        </a:p>
      </dgm:t>
    </dgm:pt>
    <dgm:pt modelId="{C9F53334-8AED-4F94-8206-5F417AC3745A}" type="parTrans" cxnId="{2B50ADA6-8183-4920-B75A-97FA2F025BDB}">
      <dgm:prSet/>
      <dgm:spPr/>
      <dgm:t>
        <a:bodyPr/>
        <a:lstStyle/>
        <a:p>
          <a:endParaRPr lang="en-US"/>
        </a:p>
      </dgm:t>
    </dgm:pt>
    <dgm:pt modelId="{5595CC1E-AD96-4385-9B5D-0BDF194FEA1E}" type="sibTrans" cxnId="{2B50ADA6-8183-4920-B75A-97FA2F025BDB}">
      <dgm:prSet/>
      <dgm:spPr/>
      <dgm:t>
        <a:bodyPr/>
        <a:lstStyle/>
        <a:p>
          <a:endParaRPr lang="en-US"/>
        </a:p>
      </dgm:t>
    </dgm:pt>
    <dgm:pt modelId="{C6339F1D-310C-4202-9E36-862F76B2C846}">
      <dgm:prSet phldrT="[Text]" custT="1"/>
      <dgm:spPr/>
      <dgm:t>
        <a:bodyPr/>
        <a:lstStyle/>
        <a:p>
          <a:r>
            <a:rPr lang="en-US" sz="1050" dirty="0"/>
            <a:t> Multiple programmatic considerations</a:t>
          </a:r>
        </a:p>
      </dgm:t>
    </dgm:pt>
    <dgm:pt modelId="{93D19077-0CF7-468D-ACA4-399147A181FC}" type="parTrans" cxnId="{8919F0B1-E1AC-49A9-AB60-64AAAFEE4A6E}">
      <dgm:prSet/>
      <dgm:spPr/>
      <dgm:t>
        <a:bodyPr/>
        <a:lstStyle/>
        <a:p>
          <a:endParaRPr lang="en-US"/>
        </a:p>
      </dgm:t>
    </dgm:pt>
    <dgm:pt modelId="{3FDA19BC-AE23-41F8-9895-E755400B6166}" type="sibTrans" cxnId="{8919F0B1-E1AC-49A9-AB60-64AAAFEE4A6E}">
      <dgm:prSet/>
      <dgm:spPr/>
      <dgm:t>
        <a:bodyPr/>
        <a:lstStyle/>
        <a:p>
          <a:endParaRPr lang="en-US"/>
        </a:p>
      </dgm:t>
    </dgm:pt>
    <dgm:pt modelId="{28A468BD-A111-4762-ADBF-DEF4804A2245}">
      <dgm:prSet phldrT="[Text]" custT="1"/>
      <dgm:spPr/>
      <dgm:t>
        <a:bodyPr/>
        <a:lstStyle/>
        <a:p>
          <a:endParaRPr lang="en-US" sz="1400" dirty="0"/>
        </a:p>
      </dgm:t>
    </dgm:pt>
    <dgm:pt modelId="{E2B36178-0E4B-4AD7-A2B2-44709B7AE408}" type="sibTrans" cxnId="{9569D89D-990B-4C86-8AE3-EEB3021533B4}">
      <dgm:prSet/>
      <dgm:spPr/>
      <dgm:t>
        <a:bodyPr/>
        <a:lstStyle/>
        <a:p>
          <a:endParaRPr lang="en-US"/>
        </a:p>
      </dgm:t>
    </dgm:pt>
    <dgm:pt modelId="{650E69CE-C35A-486E-B596-AE74FF732659}" type="parTrans" cxnId="{9569D89D-990B-4C86-8AE3-EEB3021533B4}">
      <dgm:prSet/>
      <dgm:spPr/>
      <dgm:t>
        <a:bodyPr/>
        <a:lstStyle/>
        <a:p>
          <a:endParaRPr lang="en-US"/>
        </a:p>
      </dgm:t>
    </dgm:pt>
    <dgm:pt modelId="{534EC298-A89C-4B2F-9AFD-B048B5832AC6}" type="pres">
      <dgm:prSet presAssocID="{DFF451DD-F8E6-4B33-A998-AA60D06FCB55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549522A-7B48-4A4F-9708-6D32B5F84389}" type="pres">
      <dgm:prSet presAssocID="{DFF451DD-F8E6-4B33-A998-AA60D06FCB55}" presName="children" presStyleCnt="0"/>
      <dgm:spPr/>
    </dgm:pt>
    <dgm:pt modelId="{3FA7C5DC-54A3-4F7E-8556-453B455B134E}" type="pres">
      <dgm:prSet presAssocID="{DFF451DD-F8E6-4B33-A998-AA60D06FCB55}" presName="child1group" presStyleCnt="0"/>
      <dgm:spPr/>
    </dgm:pt>
    <dgm:pt modelId="{AD00DF99-44D5-4764-85AD-FC4D2E1DDF77}" type="pres">
      <dgm:prSet presAssocID="{DFF451DD-F8E6-4B33-A998-AA60D06FCB55}" presName="child1" presStyleLbl="bgAcc1" presStyleIdx="0" presStyleCnt="4" custLinFactNeighborX="-2079"/>
      <dgm:spPr/>
      <dgm:t>
        <a:bodyPr/>
        <a:lstStyle/>
        <a:p>
          <a:endParaRPr lang="en-US"/>
        </a:p>
      </dgm:t>
    </dgm:pt>
    <dgm:pt modelId="{7141B5ED-FCB8-4E9B-AD71-854196395C64}" type="pres">
      <dgm:prSet presAssocID="{DFF451DD-F8E6-4B33-A998-AA60D06FCB55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EC53417-5BC3-4C0F-A646-261ED8B24FFD}" type="pres">
      <dgm:prSet presAssocID="{DFF451DD-F8E6-4B33-A998-AA60D06FCB55}" presName="child2group" presStyleCnt="0"/>
      <dgm:spPr/>
    </dgm:pt>
    <dgm:pt modelId="{A69471B6-233E-499E-AF26-2EAC4840B8CC}" type="pres">
      <dgm:prSet presAssocID="{DFF451DD-F8E6-4B33-A998-AA60D06FCB55}" presName="child2" presStyleLbl="bgAcc1" presStyleIdx="1" presStyleCnt="4"/>
      <dgm:spPr/>
      <dgm:t>
        <a:bodyPr/>
        <a:lstStyle/>
        <a:p>
          <a:endParaRPr lang="en-US"/>
        </a:p>
      </dgm:t>
    </dgm:pt>
    <dgm:pt modelId="{5A3985CE-8242-414F-BE72-00DBBC4B9B2E}" type="pres">
      <dgm:prSet presAssocID="{DFF451DD-F8E6-4B33-A998-AA60D06FCB55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D88E864-006C-4073-9171-113CC05D3E63}" type="pres">
      <dgm:prSet presAssocID="{DFF451DD-F8E6-4B33-A998-AA60D06FCB55}" presName="child3group" presStyleCnt="0"/>
      <dgm:spPr/>
    </dgm:pt>
    <dgm:pt modelId="{D4829272-4080-41CA-9310-3D13B9AEA977}" type="pres">
      <dgm:prSet presAssocID="{DFF451DD-F8E6-4B33-A998-AA60D06FCB55}" presName="child3" presStyleLbl="bgAcc1" presStyleIdx="2" presStyleCnt="4"/>
      <dgm:spPr/>
      <dgm:t>
        <a:bodyPr/>
        <a:lstStyle/>
        <a:p>
          <a:endParaRPr lang="en-US"/>
        </a:p>
      </dgm:t>
    </dgm:pt>
    <dgm:pt modelId="{7A53E704-F0FA-4E0D-B9A4-20A502982C8E}" type="pres">
      <dgm:prSet presAssocID="{DFF451DD-F8E6-4B33-A998-AA60D06FCB55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4A26A31-3CCE-4A4E-8341-030E86864ABB}" type="pres">
      <dgm:prSet presAssocID="{DFF451DD-F8E6-4B33-A998-AA60D06FCB55}" presName="child4group" presStyleCnt="0"/>
      <dgm:spPr/>
    </dgm:pt>
    <dgm:pt modelId="{F0C6C5A8-ABEC-4FC1-9026-FBDE409E9BFD}" type="pres">
      <dgm:prSet presAssocID="{DFF451DD-F8E6-4B33-A998-AA60D06FCB55}" presName="child4" presStyleLbl="bgAcc1" presStyleIdx="3" presStyleCnt="4" custLinFactNeighborX="-1764" custLinFactNeighborY="721"/>
      <dgm:spPr/>
      <dgm:t>
        <a:bodyPr/>
        <a:lstStyle/>
        <a:p>
          <a:endParaRPr lang="en-US"/>
        </a:p>
      </dgm:t>
    </dgm:pt>
    <dgm:pt modelId="{D9742051-13E3-42B6-8DE8-CB479DF858F7}" type="pres">
      <dgm:prSet presAssocID="{DFF451DD-F8E6-4B33-A998-AA60D06FCB55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756CD0B-FEF8-4E7B-BDF9-8AE22ABD2C0B}" type="pres">
      <dgm:prSet presAssocID="{DFF451DD-F8E6-4B33-A998-AA60D06FCB55}" presName="childPlaceholder" presStyleCnt="0"/>
      <dgm:spPr/>
    </dgm:pt>
    <dgm:pt modelId="{3CF11E76-005F-408F-9987-D97783245AE3}" type="pres">
      <dgm:prSet presAssocID="{DFF451DD-F8E6-4B33-A998-AA60D06FCB55}" presName="circle" presStyleCnt="0"/>
      <dgm:spPr/>
    </dgm:pt>
    <dgm:pt modelId="{85E4B25A-B236-4DBE-A103-D0041B3B85F1}" type="pres">
      <dgm:prSet presAssocID="{DFF451DD-F8E6-4B33-A998-AA60D06FCB55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8BA8F2C-415D-4AB3-994E-3C2AAAB5D303}" type="pres">
      <dgm:prSet presAssocID="{DFF451DD-F8E6-4B33-A998-AA60D06FCB55}" presName="quadrant2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237A4EF-8AA2-4D7B-83D8-B3F43D41E487}" type="pres">
      <dgm:prSet presAssocID="{DFF451DD-F8E6-4B33-A998-AA60D06FCB55}" presName="quadrant3" presStyleLbl="node1" presStyleIdx="2" presStyleCnt="4" custScaleX="99602" custScaleY="99377" custLinFactNeighborY="488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1E1F423-EC82-43E0-B8EC-A28F63589E11}" type="pres">
      <dgm:prSet presAssocID="{DFF451DD-F8E6-4B33-A998-AA60D06FCB55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E255282-2E4A-4B97-98B4-DFB682F861E2}" type="pres">
      <dgm:prSet presAssocID="{DFF451DD-F8E6-4B33-A998-AA60D06FCB55}" presName="quadrantPlaceholder" presStyleCnt="0"/>
      <dgm:spPr/>
    </dgm:pt>
    <dgm:pt modelId="{E2FE932A-AD62-45C5-A87C-40CBE92EB123}" type="pres">
      <dgm:prSet presAssocID="{DFF451DD-F8E6-4B33-A998-AA60D06FCB55}" presName="center1" presStyleLbl="fgShp" presStyleIdx="0" presStyleCnt="2"/>
      <dgm:spPr/>
    </dgm:pt>
    <dgm:pt modelId="{7001761E-8AA7-453F-AEC7-1EA8ECAE2A83}" type="pres">
      <dgm:prSet presAssocID="{DFF451DD-F8E6-4B33-A998-AA60D06FCB55}" presName="center2" presStyleLbl="fgShp" presStyleIdx="1" presStyleCnt="2"/>
      <dgm:spPr/>
    </dgm:pt>
  </dgm:ptLst>
  <dgm:cxnLst>
    <dgm:cxn modelId="{AF937970-8A3D-4D24-8389-91F6ADB18EA3}" type="presOf" srcId="{1E0926E5-1877-42C4-83CA-2A34F3926A31}" destId="{D4829272-4080-41CA-9310-3D13B9AEA977}" srcOrd="0" destOrd="0" presId="urn:microsoft.com/office/officeart/2005/8/layout/cycle4"/>
    <dgm:cxn modelId="{F0F6FB70-E9BD-4C23-8C45-3FFD0356E707}" type="presOf" srcId="{28A468BD-A111-4762-ADBF-DEF4804A2245}" destId="{78BA8F2C-415D-4AB3-994E-3C2AAAB5D303}" srcOrd="0" destOrd="0" presId="urn:microsoft.com/office/officeart/2005/8/layout/cycle4"/>
    <dgm:cxn modelId="{9033807D-4BAA-4DC4-AE35-5E578247D5C9}" srcId="{216A0630-85E0-45EC-ADE5-6DA9AC4FBD6E}" destId="{80C69B50-8036-4529-A549-DC186543C6F3}" srcOrd="0" destOrd="0" parTransId="{8E963EF7-30DE-46C1-B491-45A236B93DCD}" sibTransId="{A75BAC61-B17E-4271-9EC5-7D17C6BFDB90}"/>
    <dgm:cxn modelId="{0E674CA1-E1F4-4C62-AA67-0E3F4FA89406}" type="presOf" srcId="{C6339F1D-310C-4202-9E36-862F76B2C846}" destId="{7141B5ED-FCB8-4E9B-AD71-854196395C64}" srcOrd="1" destOrd="2" presId="urn:microsoft.com/office/officeart/2005/8/layout/cycle4"/>
    <dgm:cxn modelId="{2766E2D8-5F5C-40C8-8CD6-172846F9C121}" type="presOf" srcId="{216A0630-85E0-45EC-ADE5-6DA9AC4FBD6E}" destId="{81E1F423-EC82-43E0-B8EC-A28F63589E11}" srcOrd="0" destOrd="0" presId="urn:microsoft.com/office/officeart/2005/8/layout/cycle4"/>
    <dgm:cxn modelId="{9569D89D-990B-4C86-8AE3-EEB3021533B4}" srcId="{DFF451DD-F8E6-4B33-A998-AA60D06FCB55}" destId="{28A468BD-A111-4762-ADBF-DEF4804A2245}" srcOrd="1" destOrd="0" parTransId="{650E69CE-C35A-486E-B596-AE74FF732659}" sibTransId="{E2B36178-0E4B-4AD7-A2B2-44709B7AE408}"/>
    <dgm:cxn modelId="{401095D5-DED6-481E-AAB3-BD01EE600639}" type="presOf" srcId="{80C69B50-8036-4529-A549-DC186543C6F3}" destId="{F0C6C5A8-ABEC-4FC1-9026-FBDE409E9BFD}" srcOrd="0" destOrd="0" presId="urn:microsoft.com/office/officeart/2005/8/layout/cycle4"/>
    <dgm:cxn modelId="{41BF47D9-BFFA-4B7D-A368-DF6A038B9C56}" type="presOf" srcId="{55BA7398-85AB-4842-8D4A-3F9EE7B4A0D1}" destId="{1237A4EF-8AA2-4D7B-83D8-B3F43D41E487}" srcOrd="0" destOrd="0" presId="urn:microsoft.com/office/officeart/2005/8/layout/cycle4"/>
    <dgm:cxn modelId="{125F422B-3838-457E-9C63-0FC3229BBBE4}" type="presOf" srcId="{80C69B50-8036-4529-A549-DC186543C6F3}" destId="{D9742051-13E3-42B6-8DE8-CB479DF858F7}" srcOrd="1" destOrd="0" presId="urn:microsoft.com/office/officeart/2005/8/layout/cycle4"/>
    <dgm:cxn modelId="{4E43B3F0-D3D1-45FE-8695-FFE472F4CC95}" type="presOf" srcId="{C6339F1D-310C-4202-9E36-862F76B2C846}" destId="{AD00DF99-44D5-4764-85AD-FC4D2E1DDF77}" srcOrd="0" destOrd="2" presId="urn:microsoft.com/office/officeart/2005/8/layout/cycle4"/>
    <dgm:cxn modelId="{93035F74-4423-4761-8BC2-F8B2B760BFE6}" type="presOf" srcId="{CC59E626-9944-4B4C-A850-68D682FAFEE1}" destId="{AD00DF99-44D5-4764-85AD-FC4D2E1DDF77}" srcOrd="0" destOrd="0" presId="urn:microsoft.com/office/officeart/2005/8/layout/cycle4"/>
    <dgm:cxn modelId="{035CB7E6-402E-40CF-BC44-56B06487EB4F}" type="presOf" srcId="{E430B5E7-963F-4B20-8C1C-6D47EE733055}" destId="{5A3985CE-8242-414F-BE72-00DBBC4B9B2E}" srcOrd="1" destOrd="0" presId="urn:microsoft.com/office/officeart/2005/8/layout/cycle4"/>
    <dgm:cxn modelId="{0FFB45CB-8C82-4FCE-B86D-A77EAD4F4A98}" type="presOf" srcId="{CC59E626-9944-4B4C-A850-68D682FAFEE1}" destId="{7141B5ED-FCB8-4E9B-AD71-854196395C64}" srcOrd="1" destOrd="0" presId="urn:microsoft.com/office/officeart/2005/8/layout/cycle4"/>
    <dgm:cxn modelId="{0F4275BD-A9E5-4C5E-9771-E899E3F72371}" srcId="{DFF451DD-F8E6-4B33-A998-AA60D06FCB55}" destId="{216A0630-85E0-45EC-ADE5-6DA9AC4FBD6E}" srcOrd="3" destOrd="0" parTransId="{CCCB6D7C-7E70-4351-BFC3-F2A42964539D}" sibTransId="{307ABDFE-5507-49CD-9912-E3304379D896}"/>
    <dgm:cxn modelId="{4740F713-FEF8-43C6-BC6F-73623E2D2C92}" srcId="{28A468BD-A111-4762-ADBF-DEF4804A2245}" destId="{E430B5E7-963F-4B20-8C1C-6D47EE733055}" srcOrd="0" destOrd="0" parTransId="{DCB7CDC8-5B2F-460C-8B70-8E4CA49F5B3B}" sibTransId="{345E5293-B988-42EB-9F32-E852BE180511}"/>
    <dgm:cxn modelId="{2B50ADA6-8183-4920-B75A-97FA2F025BDB}" srcId="{44F1846D-0267-4F9C-9738-762CADEA23A1}" destId="{30D86F5D-DAB9-48FE-AEA1-652813495DAA}" srcOrd="1" destOrd="0" parTransId="{C9F53334-8AED-4F94-8206-5F417AC3745A}" sibTransId="{5595CC1E-AD96-4385-9B5D-0BDF194FEA1E}"/>
    <dgm:cxn modelId="{A5E58F2B-B3FB-453D-AD39-AF6E2FF64514}" type="presOf" srcId="{E430B5E7-963F-4B20-8C1C-6D47EE733055}" destId="{A69471B6-233E-499E-AF26-2EAC4840B8CC}" srcOrd="0" destOrd="0" presId="urn:microsoft.com/office/officeart/2005/8/layout/cycle4"/>
    <dgm:cxn modelId="{F7CAB727-4D5E-4A68-9A9E-2F98C2E2BEEA}" srcId="{55BA7398-85AB-4842-8D4A-3F9EE7B4A0D1}" destId="{1E0926E5-1877-42C4-83CA-2A34F3926A31}" srcOrd="0" destOrd="0" parTransId="{5A9F31DF-997A-4EBD-94D2-2582BD55C6C4}" sibTransId="{4D2C2519-9B51-4BB4-A4D9-B4B5B80B2C76}"/>
    <dgm:cxn modelId="{BC89A5F1-8CC2-4817-A05E-51E0A150CB58}" srcId="{DFF451DD-F8E6-4B33-A998-AA60D06FCB55}" destId="{55BA7398-85AB-4842-8D4A-3F9EE7B4A0D1}" srcOrd="2" destOrd="0" parTransId="{EBE5F452-2F8E-4B83-B9AA-88550AF283DD}" sibTransId="{A4F78890-367D-4592-BA00-5EAF38E36252}"/>
    <dgm:cxn modelId="{2053E0A9-8565-4032-AC0C-FD53E7AD41E2}" type="presOf" srcId="{DFF451DD-F8E6-4B33-A998-AA60D06FCB55}" destId="{534EC298-A89C-4B2F-9AFD-B048B5832AC6}" srcOrd="0" destOrd="0" presId="urn:microsoft.com/office/officeart/2005/8/layout/cycle4"/>
    <dgm:cxn modelId="{8919F0B1-E1AC-49A9-AB60-64AAAFEE4A6E}" srcId="{44F1846D-0267-4F9C-9738-762CADEA23A1}" destId="{C6339F1D-310C-4202-9E36-862F76B2C846}" srcOrd="2" destOrd="0" parTransId="{93D19077-0CF7-468D-ACA4-399147A181FC}" sibTransId="{3FDA19BC-AE23-41F8-9895-E755400B6166}"/>
    <dgm:cxn modelId="{703BC645-8739-4839-BF85-398B824142FB}" srcId="{44F1846D-0267-4F9C-9738-762CADEA23A1}" destId="{CC59E626-9944-4B4C-A850-68D682FAFEE1}" srcOrd="0" destOrd="0" parTransId="{EBB34DD3-F4E7-4A74-9DCE-A3BC4E5BCE31}" sibTransId="{6947C5FB-1B49-4757-AAAC-7388D59BF9AD}"/>
    <dgm:cxn modelId="{AF369DB6-64C6-4C1E-901C-51921035F373}" type="presOf" srcId="{44F1846D-0267-4F9C-9738-762CADEA23A1}" destId="{85E4B25A-B236-4DBE-A103-D0041B3B85F1}" srcOrd="0" destOrd="0" presId="urn:microsoft.com/office/officeart/2005/8/layout/cycle4"/>
    <dgm:cxn modelId="{9ED73A2C-EC87-48C8-A2F5-6671B7A4EB5B}" srcId="{DFF451DD-F8E6-4B33-A998-AA60D06FCB55}" destId="{44F1846D-0267-4F9C-9738-762CADEA23A1}" srcOrd="0" destOrd="0" parTransId="{CA99A2BB-61FF-4DDC-846C-3FD7A60A5F66}" sibTransId="{B410A86A-C3F0-4A8A-A660-015169D59298}"/>
    <dgm:cxn modelId="{F95F2A4B-3D42-48C5-94EE-78469CC85EFD}" type="presOf" srcId="{1E0926E5-1877-42C4-83CA-2A34F3926A31}" destId="{7A53E704-F0FA-4E0D-B9A4-20A502982C8E}" srcOrd="1" destOrd="0" presId="urn:microsoft.com/office/officeart/2005/8/layout/cycle4"/>
    <dgm:cxn modelId="{2B2B9229-F7E1-4A91-84B2-CA9CBF088EE9}" type="presOf" srcId="{30D86F5D-DAB9-48FE-AEA1-652813495DAA}" destId="{AD00DF99-44D5-4764-85AD-FC4D2E1DDF77}" srcOrd="0" destOrd="1" presId="urn:microsoft.com/office/officeart/2005/8/layout/cycle4"/>
    <dgm:cxn modelId="{E2E663BE-F36E-45C2-AFF4-C331E230C864}" type="presOf" srcId="{30D86F5D-DAB9-48FE-AEA1-652813495DAA}" destId="{7141B5ED-FCB8-4E9B-AD71-854196395C64}" srcOrd="1" destOrd="1" presId="urn:microsoft.com/office/officeart/2005/8/layout/cycle4"/>
    <dgm:cxn modelId="{BFBFAC12-66DC-4627-AF89-030CBBCC53F7}" type="presParOf" srcId="{534EC298-A89C-4B2F-9AFD-B048B5832AC6}" destId="{8549522A-7B48-4A4F-9708-6D32B5F84389}" srcOrd="0" destOrd="0" presId="urn:microsoft.com/office/officeart/2005/8/layout/cycle4"/>
    <dgm:cxn modelId="{8BC618AE-9E18-459E-B144-7D193835E135}" type="presParOf" srcId="{8549522A-7B48-4A4F-9708-6D32B5F84389}" destId="{3FA7C5DC-54A3-4F7E-8556-453B455B134E}" srcOrd="0" destOrd="0" presId="urn:microsoft.com/office/officeart/2005/8/layout/cycle4"/>
    <dgm:cxn modelId="{441E5F1D-280C-4E79-B35F-5C16CE22D873}" type="presParOf" srcId="{3FA7C5DC-54A3-4F7E-8556-453B455B134E}" destId="{AD00DF99-44D5-4764-85AD-FC4D2E1DDF77}" srcOrd="0" destOrd="0" presId="urn:microsoft.com/office/officeart/2005/8/layout/cycle4"/>
    <dgm:cxn modelId="{AACFD1BB-12E7-41E0-B767-BA7C0FCD6BA3}" type="presParOf" srcId="{3FA7C5DC-54A3-4F7E-8556-453B455B134E}" destId="{7141B5ED-FCB8-4E9B-AD71-854196395C64}" srcOrd="1" destOrd="0" presId="urn:microsoft.com/office/officeart/2005/8/layout/cycle4"/>
    <dgm:cxn modelId="{1EBD8D0F-FB1D-41CE-BA54-D9D27AB73EB4}" type="presParOf" srcId="{8549522A-7B48-4A4F-9708-6D32B5F84389}" destId="{FEC53417-5BC3-4C0F-A646-261ED8B24FFD}" srcOrd="1" destOrd="0" presId="urn:microsoft.com/office/officeart/2005/8/layout/cycle4"/>
    <dgm:cxn modelId="{BC8FDE6D-DA43-463C-94E6-B7E9E4E6C115}" type="presParOf" srcId="{FEC53417-5BC3-4C0F-A646-261ED8B24FFD}" destId="{A69471B6-233E-499E-AF26-2EAC4840B8CC}" srcOrd="0" destOrd="0" presId="urn:microsoft.com/office/officeart/2005/8/layout/cycle4"/>
    <dgm:cxn modelId="{F15B2C31-C180-41E0-A4D6-944AD01CDFE0}" type="presParOf" srcId="{FEC53417-5BC3-4C0F-A646-261ED8B24FFD}" destId="{5A3985CE-8242-414F-BE72-00DBBC4B9B2E}" srcOrd="1" destOrd="0" presId="urn:microsoft.com/office/officeart/2005/8/layout/cycle4"/>
    <dgm:cxn modelId="{FCA333AD-2831-4E30-9784-A1565BEFAD4B}" type="presParOf" srcId="{8549522A-7B48-4A4F-9708-6D32B5F84389}" destId="{AD88E864-006C-4073-9171-113CC05D3E63}" srcOrd="2" destOrd="0" presId="urn:microsoft.com/office/officeart/2005/8/layout/cycle4"/>
    <dgm:cxn modelId="{81F0D9A5-2250-41CD-AEE3-F6466FFE6D93}" type="presParOf" srcId="{AD88E864-006C-4073-9171-113CC05D3E63}" destId="{D4829272-4080-41CA-9310-3D13B9AEA977}" srcOrd="0" destOrd="0" presId="urn:microsoft.com/office/officeart/2005/8/layout/cycle4"/>
    <dgm:cxn modelId="{9F4EE749-3DCC-4EE8-9840-40ACA68D2C89}" type="presParOf" srcId="{AD88E864-006C-4073-9171-113CC05D3E63}" destId="{7A53E704-F0FA-4E0D-B9A4-20A502982C8E}" srcOrd="1" destOrd="0" presId="urn:microsoft.com/office/officeart/2005/8/layout/cycle4"/>
    <dgm:cxn modelId="{E188ADA6-0144-4535-B228-93A0E29F9A60}" type="presParOf" srcId="{8549522A-7B48-4A4F-9708-6D32B5F84389}" destId="{34A26A31-3CCE-4A4E-8341-030E86864ABB}" srcOrd="3" destOrd="0" presId="urn:microsoft.com/office/officeart/2005/8/layout/cycle4"/>
    <dgm:cxn modelId="{1ED1E4F5-757B-4017-85D5-265ED80E4487}" type="presParOf" srcId="{34A26A31-3CCE-4A4E-8341-030E86864ABB}" destId="{F0C6C5A8-ABEC-4FC1-9026-FBDE409E9BFD}" srcOrd="0" destOrd="0" presId="urn:microsoft.com/office/officeart/2005/8/layout/cycle4"/>
    <dgm:cxn modelId="{D1636AE0-3C49-43DD-8C4D-FC86F595887A}" type="presParOf" srcId="{34A26A31-3CCE-4A4E-8341-030E86864ABB}" destId="{D9742051-13E3-42B6-8DE8-CB479DF858F7}" srcOrd="1" destOrd="0" presId="urn:microsoft.com/office/officeart/2005/8/layout/cycle4"/>
    <dgm:cxn modelId="{7488E6F1-495B-4934-9774-7604F1F8F8EA}" type="presParOf" srcId="{8549522A-7B48-4A4F-9708-6D32B5F84389}" destId="{5756CD0B-FEF8-4E7B-BDF9-8AE22ABD2C0B}" srcOrd="4" destOrd="0" presId="urn:microsoft.com/office/officeart/2005/8/layout/cycle4"/>
    <dgm:cxn modelId="{53EA74A6-F4A4-460D-81D4-463B9E0071A4}" type="presParOf" srcId="{534EC298-A89C-4B2F-9AFD-B048B5832AC6}" destId="{3CF11E76-005F-408F-9987-D97783245AE3}" srcOrd="1" destOrd="0" presId="urn:microsoft.com/office/officeart/2005/8/layout/cycle4"/>
    <dgm:cxn modelId="{2D3A85EC-615C-4F87-802A-09C4BE04CA02}" type="presParOf" srcId="{3CF11E76-005F-408F-9987-D97783245AE3}" destId="{85E4B25A-B236-4DBE-A103-D0041B3B85F1}" srcOrd="0" destOrd="0" presId="urn:microsoft.com/office/officeart/2005/8/layout/cycle4"/>
    <dgm:cxn modelId="{6B8E4AD6-CBDB-4F29-B0FB-309764EB9B78}" type="presParOf" srcId="{3CF11E76-005F-408F-9987-D97783245AE3}" destId="{78BA8F2C-415D-4AB3-994E-3C2AAAB5D303}" srcOrd="1" destOrd="0" presId="urn:microsoft.com/office/officeart/2005/8/layout/cycle4"/>
    <dgm:cxn modelId="{34C0BCA9-04F8-4A3D-88FE-B31C0B03D247}" type="presParOf" srcId="{3CF11E76-005F-408F-9987-D97783245AE3}" destId="{1237A4EF-8AA2-4D7B-83D8-B3F43D41E487}" srcOrd="2" destOrd="0" presId="urn:microsoft.com/office/officeart/2005/8/layout/cycle4"/>
    <dgm:cxn modelId="{4915DB14-6ABF-4962-9D89-135BEB4B700D}" type="presParOf" srcId="{3CF11E76-005F-408F-9987-D97783245AE3}" destId="{81E1F423-EC82-43E0-B8EC-A28F63589E11}" srcOrd="3" destOrd="0" presId="urn:microsoft.com/office/officeart/2005/8/layout/cycle4"/>
    <dgm:cxn modelId="{5B865B36-03D6-4A60-A93A-1EB970A81E17}" type="presParOf" srcId="{3CF11E76-005F-408F-9987-D97783245AE3}" destId="{7E255282-2E4A-4B97-98B4-DFB682F861E2}" srcOrd="4" destOrd="0" presId="urn:microsoft.com/office/officeart/2005/8/layout/cycle4"/>
    <dgm:cxn modelId="{AD65D547-BC1E-4E08-B7B2-C6F787A18D01}" type="presParOf" srcId="{534EC298-A89C-4B2F-9AFD-B048B5832AC6}" destId="{E2FE932A-AD62-45C5-A87C-40CBE92EB123}" srcOrd="2" destOrd="0" presId="urn:microsoft.com/office/officeart/2005/8/layout/cycle4"/>
    <dgm:cxn modelId="{35BC7A7B-D7B5-43AE-B620-7BA0186221F5}" type="presParOf" srcId="{534EC298-A89C-4B2F-9AFD-B048B5832AC6}" destId="{7001761E-8AA7-453F-AEC7-1EA8ECAE2A83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829272-4080-41CA-9310-3D13B9AEA977}">
      <dsp:nvSpPr>
        <dsp:cNvPr id="0" name=""/>
        <dsp:cNvSpPr/>
      </dsp:nvSpPr>
      <dsp:spPr>
        <a:xfrm>
          <a:off x="2863632" y="2325587"/>
          <a:ext cx="1689470" cy="10943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50" kern="1200" dirty="0"/>
        </a:p>
      </dsp:txBody>
      <dsp:txXfrm>
        <a:off x="3394513" y="2623225"/>
        <a:ext cx="1134549" cy="772715"/>
      </dsp:txXfrm>
    </dsp:sp>
    <dsp:sp modelId="{F0C6C5A8-ABEC-4FC1-9026-FBDE409E9BFD}">
      <dsp:nvSpPr>
        <dsp:cNvPr id="0" name=""/>
        <dsp:cNvSpPr/>
      </dsp:nvSpPr>
      <dsp:spPr>
        <a:xfrm>
          <a:off x="77325" y="2325587"/>
          <a:ext cx="1689470" cy="10943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8100" tIns="38100" rIns="38100" bIns="38100" numCol="1" spcCol="1270" anchor="t" anchorCtr="0">
          <a:noAutofit/>
        </a:bodyPr>
        <a:lstStyle/>
        <a:p>
          <a:pPr marL="57150" lvl="1" indent="-57150" algn="l" defTabSz="4445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1000" kern="1200" dirty="0"/>
        </a:p>
      </dsp:txBody>
      <dsp:txXfrm>
        <a:off x="101365" y="2623225"/>
        <a:ext cx="1134549" cy="772715"/>
      </dsp:txXfrm>
    </dsp:sp>
    <dsp:sp modelId="{A69471B6-233E-499E-AF26-2EAC4840B8CC}">
      <dsp:nvSpPr>
        <dsp:cNvPr id="0" name=""/>
        <dsp:cNvSpPr/>
      </dsp:nvSpPr>
      <dsp:spPr>
        <a:xfrm>
          <a:off x="2863632" y="0"/>
          <a:ext cx="1689470" cy="10943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210" tIns="156210" rIns="156210" bIns="156210" numCol="1" spcCol="1270" anchor="t" anchorCtr="0">
          <a:noAutofit/>
        </a:bodyPr>
        <a:lstStyle/>
        <a:p>
          <a:pPr marL="285750" lvl="1" indent="-285750" algn="l" defTabSz="1422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n-US" sz="3200" kern="1200" dirty="0"/>
        </a:p>
      </dsp:txBody>
      <dsp:txXfrm>
        <a:off x="3394513" y="24040"/>
        <a:ext cx="1134549" cy="772715"/>
      </dsp:txXfrm>
    </dsp:sp>
    <dsp:sp modelId="{AD00DF99-44D5-4764-85AD-FC4D2E1DDF77}">
      <dsp:nvSpPr>
        <dsp:cNvPr id="0" name=""/>
        <dsp:cNvSpPr/>
      </dsp:nvSpPr>
      <dsp:spPr>
        <a:xfrm>
          <a:off x="72003" y="0"/>
          <a:ext cx="1689470" cy="109439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1910" tIns="41910" rIns="41910" bIns="41910" numCol="1" spcCol="1270" anchor="t" anchorCtr="0">
          <a:noAutofit/>
        </a:bodyPr>
        <a:lstStyle/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/>
            <a:t> 8 science objectives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/>
            <a:t> 27 applications</a:t>
          </a:r>
        </a:p>
        <a:p>
          <a:pPr marL="57150" lvl="1" indent="-57150" algn="l" defTabSz="466725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1050" kern="1200" dirty="0"/>
            <a:t> Multiple programmatic considerations</a:t>
          </a:r>
        </a:p>
      </dsp:txBody>
      <dsp:txXfrm>
        <a:off x="96043" y="24040"/>
        <a:ext cx="1134549" cy="772715"/>
      </dsp:txXfrm>
    </dsp:sp>
    <dsp:sp modelId="{85E4B25A-B236-4DBE-A103-D0041B3B85F1}">
      <dsp:nvSpPr>
        <dsp:cNvPr id="0" name=""/>
        <dsp:cNvSpPr/>
      </dsp:nvSpPr>
      <dsp:spPr>
        <a:xfrm>
          <a:off x="815063" y="194938"/>
          <a:ext cx="1480851" cy="14808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63144" tIns="263144" rIns="263144" bIns="263144" numCol="1" spcCol="1270" anchor="ctr" anchorCtr="0">
          <a:noAutofit/>
        </a:bodyPr>
        <a:lstStyle/>
        <a:p>
          <a:pPr marL="0" lvl="0" indent="0" algn="ctr" defTabSz="1644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700" kern="1200" dirty="0"/>
        </a:p>
      </dsp:txBody>
      <dsp:txXfrm>
        <a:off x="1248794" y="628669"/>
        <a:ext cx="1047120" cy="1047120"/>
      </dsp:txXfrm>
    </dsp:sp>
    <dsp:sp modelId="{78BA8F2C-415D-4AB3-994E-3C2AAAB5D303}">
      <dsp:nvSpPr>
        <dsp:cNvPr id="0" name=""/>
        <dsp:cNvSpPr/>
      </dsp:nvSpPr>
      <dsp:spPr>
        <a:xfrm rot="5400000">
          <a:off x="2364314" y="194938"/>
          <a:ext cx="1480851" cy="14808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9568" tIns="99568" rIns="99568" bIns="99568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400" kern="1200" dirty="0"/>
        </a:p>
      </dsp:txBody>
      <dsp:txXfrm rot="-5400000">
        <a:off x="2364314" y="628669"/>
        <a:ext cx="1047120" cy="1047120"/>
      </dsp:txXfrm>
    </dsp:sp>
    <dsp:sp modelId="{1237A4EF-8AA2-4D7B-83D8-B3F43D41E487}">
      <dsp:nvSpPr>
        <dsp:cNvPr id="0" name=""/>
        <dsp:cNvSpPr/>
      </dsp:nvSpPr>
      <dsp:spPr>
        <a:xfrm rot="10800000">
          <a:off x="2367261" y="1756029"/>
          <a:ext cx="1474957" cy="1471626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6032" tIns="256032" rIns="256032" bIns="256032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3600" kern="1200" dirty="0"/>
        </a:p>
      </dsp:txBody>
      <dsp:txXfrm rot="10800000">
        <a:off x="2367261" y="1756029"/>
        <a:ext cx="1042952" cy="1040597"/>
      </dsp:txXfrm>
    </dsp:sp>
    <dsp:sp modelId="{81E1F423-EC82-43E0-B8EC-A28F63589E11}">
      <dsp:nvSpPr>
        <dsp:cNvPr id="0" name=""/>
        <dsp:cNvSpPr/>
      </dsp:nvSpPr>
      <dsp:spPr>
        <a:xfrm rot="16200000">
          <a:off x="815063" y="1744190"/>
          <a:ext cx="1480851" cy="1480851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dirty="0"/>
        </a:p>
      </dsp:txBody>
      <dsp:txXfrm rot="5400000">
        <a:off x="1248794" y="1744190"/>
        <a:ext cx="1047120" cy="1047120"/>
      </dsp:txXfrm>
    </dsp:sp>
    <dsp:sp modelId="{E2FE932A-AD62-45C5-A87C-40CBE92EB123}">
      <dsp:nvSpPr>
        <dsp:cNvPr id="0" name=""/>
        <dsp:cNvSpPr/>
      </dsp:nvSpPr>
      <dsp:spPr>
        <a:xfrm>
          <a:off x="2074471" y="1402192"/>
          <a:ext cx="511287" cy="44459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001761E-8AA7-453F-AEC7-1EA8ECAE2A83}">
      <dsp:nvSpPr>
        <dsp:cNvPr id="0" name=""/>
        <dsp:cNvSpPr/>
      </dsp:nvSpPr>
      <dsp:spPr>
        <a:xfrm rot="10800000">
          <a:off x="2074471" y="1573191"/>
          <a:ext cx="511287" cy="444597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215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355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524000" y="3474243"/>
            <a:ext cx="9144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87330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45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18" y="1065321"/>
            <a:ext cx="12031249" cy="4749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0" y="89452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9448800" y="6498529"/>
            <a:ext cx="2743200" cy="365125"/>
          </a:xfrm>
        </p:spPr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6992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45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18" y="1065321"/>
            <a:ext cx="12031249" cy="4749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0" y="89452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9448800" y="6498529"/>
            <a:ext cx="2743200" cy="365125"/>
          </a:xfrm>
        </p:spPr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412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6558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6112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2119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0859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5517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8978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33842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608507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03853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021556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4635500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5B1BAB-252E-48B3-8629-10FD942F705C}" type="datetime1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1524000" y="3474243"/>
            <a:ext cx="9144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33684377"/>
      </p:ext>
    </p:extLst>
  </p:cSld>
  <p:clrMapOvr>
    <a:masterClrMapping/>
  </p:clrMapOvr>
  <p:hf sldNum="0"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4525"/>
          </a:xfrm>
        </p:spPr>
        <p:txBody>
          <a:bodyPr>
            <a:normAutofit/>
          </a:bodyPr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418" y="1065321"/>
            <a:ext cx="12031249" cy="474907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cxnSp>
        <p:nvCxnSpPr>
          <p:cNvPr id="11" name="Straight Connector 10"/>
          <p:cNvCxnSpPr/>
          <p:nvPr/>
        </p:nvCxnSpPr>
        <p:spPr>
          <a:xfrm flipV="1">
            <a:off x="0" y="894526"/>
            <a:ext cx="12192000" cy="0"/>
          </a:xfrm>
          <a:prstGeom prst="line">
            <a:avLst/>
          </a:prstGeom>
          <a:ln w="635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BDDC2C-B0F3-4C9E-A886-6224567BB2F4}" type="datetime1">
              <a:rPr lang="en-US" smtClean="0"/>
              <a:t>11/23/2020</a:t>
            </a:fld>
            <a:endParaRPr lang="en-US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9448800" y="6498529"/>
            <a:ext cx="2743200" cy="365125"/>
          </a:xfrm>
        </p:spPr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69070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A45582-AAF6-4AE7-8FBD-D3B7966C7F95}" type="datetime1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75539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1054E-C575-43AC-B5E5-FB42D4C9E40F}" type="datetime1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051518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870D22-2C5D-4897-8243-AE2D5351C5C2}" type="datetime1">
              <a:rPr lang="en-US" smtClean="0"/>
              <a:t>11/23/2020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34857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6B044-1B37-4BA3-A599-2C56E6343023}" type="datetime1">
              <a:rPr lang="en-US" smtClean="0"/>
              <a:t>11/23/2020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683442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FBF175-4F66-49A8-902E-C770B2A7DAE7}" type="datetime1">
              <a:rPr lang="en-US" smtClean="0"/>
              <a:t>11/23/2020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71838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8ECEFA-6937-4AFD-9507-51C0C05C960F}" type="datetime1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933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0501A3-5FA1-4402-B9E5-DDFA55509AD3}" type="datetime1">
              <a:rPr lang="en-US" smtClean="0"/>
              <a:t>11/23/2020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9035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E2D1D6-351E-44C9-9671-C566BAB062C0}" type="datetime1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546363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86851-640B-42DA-8DE4-C02EBFA55054}" type="datetime1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44112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37F899-5C89-46E2-AA04-61BFAC2FD6A5}" type="datetimeFigureOut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A6D58-809C-4A25-8608-BEBB3B91E9DE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456" y="105877"/>
            <a:ext cx="825535" cy="6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1526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19F79BB-8FA9-4C17-8CD1-7844C6855579}" type="datetime1">
              <a:rPr lang="en-US" smtClean="0"/>
              <a:t>11/23/2020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C7A367-6FB6-401D-987E-F9B6AE9F551B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2456" y="105877"/>
            <a:ext cx="825535" cy="683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0262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65C660-100E-4F06-892F-814D5C3C533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Visualizations to Aid Decision-Making in the ACCP Value Framework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6AA2CE-3D3C-48D5-82AC-A61ABC1C08D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Christopher A. Jones, Marie L. Ivanco, Shaun A. Deacon</a:t>
            </a:r>
          </a:p>
          <a:p>
            <a:r>
              <a:rPr lang="en-US" dirty="0"/>
              <a:t>Space Mission Analysis Branch, NASA Langley Research Center</a:t>
            </a:r>
          </a:p>
        </p:txBody>
      </p:sp>
    </p:spTree>
    <p:extLst>
      <p:ext uri="{BB962C8B-B14F-4D97-AF65-F5344CB8AC3E}">
        <p14:creationId xmlns:p14="http://schemas.microsoft.com/office/powerpoint/2010/main" val="2899443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35A00-9707-4021-AF48-9B536658BD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2017 Earth Science Decadal Survey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DE322-2917-4E3A-995E-EE1517BFFE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11F7A6F-030C-409A-8F42-D06888423EC3}"/>
              </a:ext>
            </a:extLst>
          </p:cNvPr>
          <p:cNvSpPr txBox="1"/>
          <p:nvPr/>
        </p:nvSpPr>
        <p:spPr>
          <a:xfrm>
            <a:off x="6525397" y="1041156"/>
            <a:ext cx="540105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Released in January 2018. Effort started in 2015 with study panels and a steering committee.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Published by the National Academy of Sciences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Objective of ESAS 2017 is: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1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“to generate recommendations for the environmental monitoring and Earth science and applications communities for an integrated and sustainable approach to the conduct of the U.S. government’s civilian space-based Earth-system science programs.”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ESAS 2017 recommended 22 Targeted Observables: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290 Community RFI responses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35 Science and Applications Questions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103 Science and Applications Objectives, organized in tiers (Most Important, Very Important, Important)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1600" dirty="0"/>
              <a:t>22 Targeted Observables, with suggested measurement approaches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D7A1361-7DF2-4D10-90E6-752458C706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37" y="1580968"/>
            <a:ext cx="6168137" cy="451789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4635E4DB-B263-4963-A26D-986D5FE50CAB}"/>
              </a:ext>
            </a:extLst>
          </p:cNvPr>
          <p:cNvSpPr/>
          <p:nvPr/>
        </p:nvSpPr>
        <p:spPr>
          <a:xfrm>
            <a:off x="8637" y="6098858"/>
            <a:ext cx="6096000" cy="24622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000" dirty="0"/>
              <a:t>https://www.nationalacademies.org/our-work-decadal-survey-for-earth-science-and-applications-from-space</a:t>
            </a:r>
          </a:p>
        </p:txBody>
      </p:sp>
    </p:spTree>
    <p:extLst>
      <p:ext uri="{BB962C8B-B14F-4D97-AF65-F5344CB8AC3E}">
        <p14:creationId xmlns:p14="http://schemas.microsoft.com/office/powerpoint/2010/main" val="2024856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BB54E3-6F91-4C12-BB9C-9D6500FAA9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800" dirty="0"/>
              <a:t>The Aerosols, Clouds, Convection, and Precipitation Study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5856289-1BEB-48EC-BB98-9B69A5E76814}"/>
              </a:ext>
            </a:extLst>
          </p:cNvPr>
          <p:cNvSpPr txBox="1"/>
          <p:nvPr/>
        </p:nvSpPr>
        <p:spPr>
          <a:xfrm>
            <a:off x="111025" y="2268619"/>
            <a:ext cx="562853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A </a:t>
            </a:r>
            <a:r>
              <a:rPr lang="en-US" sz="2000" b="1" dirty="0">
                <a:solidFill>
                  <a:prstClr val="black"/>
                </a:solidFill>
              </a:rPr>
              <a:t>structured</a:t>
            </a:r>
            <a:r>
              <a:rPr lang="en-US" sz="2000" dirty="0">
                <a:solidFill>
                  <a:prstClr val="black"/>
                </a:solidFill>
              </a:rPr>
              <a:t>, </a:t>
            </a:r>
            <a:r>
              <a:rPr lang="en-US" sz="2000" b="1" dirty="0">
                <a:solidFill>
                  <a:prstClr val="black"/>
                </a:solidFill>
              </a:rPr>
              <a:t>traceable</a:t>
            </a:r>
            <a:r>
              <a:rPr lang="en-US" sz="2000" dirty="0">
                <a:solidFill>
                  <a:prstClr val="black"/>
                </a:solidFill>
              </a:rPr>
              <a:t>, and </a:t>
            </a:r>
            <a:r>
              <a:rPr lang="en-US" sz="2000" b="1" dirty="0">
                <a:solidFill>
                  <a:prstClr val="black"/>
                </a:solidFill>
              </a:rPr>
              <a:t>transparent</a:t>
            </a:r>
            <a:r>
              <a:rPr lang="en-US" sz="2000" dirty="0">
                <a:solidFill>
                  <a:prstClr val="black"/>
                </a:solidFill>
              </a:rPr>
              <a:t> approach to be responsive to a </a:t>
            </a:r>
            <a:r>
              <a:rPr lang="en-US" sz="2000" b="1" dirty="0">
                <a:solidFill>
                  <a:prstClr val="black"/>
                </a:solidFill>
              </a:rPr>
              <a:t>complex</a:t>
            </a:r>
            <a:r>
              <a:rPr lang="en-US" sz="2000" dirty="0">
                <a:solidFill>
                  <a:prstClr val="black"/>
                </a:solidFill>
              </a:rPr>
              <a:t> decision landscape:</a:t>
            </a:r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A9E0917-0E86-47F0-AFCB-336984547037}"/>
              </a:ext>
            </a:extLst>
          </p:cNvPr>
          <p:cNvSpPr txBox="1"/>
          <p:nvPr/>
        </p:nvSpPr>
        <p:spPr>
          <a:xfrm>
            <a:off x="6401634" y="2268619"/>
            <a:ext cx="5654238" cy="41596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lvl="0" indent="-228600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prstClr val="black"/>
                </a:solidFill>
              </a:rPr>
              <a:t>A </a:t>
            </a:r>
            <a:r>
              <a:rPr lang="en-US" sz="2000" b="1" dirty="0">
                <a:solidFill>
                  <a:prstClr val="black"/>
                </a:solidFill>
              </a:rPr>
              <a:t>holistic</a:t>
            </a:r>
            <a:r>
              <a:rPr lang="en-US" sz="2000" dirty="0">
                <a:solidFill>
                  <a:prstClr val="black"/>
                </a:solidFill>
              </a:rPr>
              <a:t> approach that </a:t>
            </a:r>
            <a:r>
              <a:rPr lang="en-US" sz="2000" b="1" dirty="0">
                <a:solidFill>
                  <a:prstClr val="black"/>
                </a:solidFill>
              </a:rPr>
              <a:t>informs</a:t>
            </a:r>
            <a:r>
              <a:rPr lang="en-US" sz="2000" dirty="0">
                <a:solidFill>
                  <a:prstClr val="black"/>
                </a:solidFill>
              </a:rPr>
              <a:t> the decision-making process: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endParaRPr lang="en-US" sz="1600" dirty="0">
              <a:solidFill>
                <a:prstClr val="black"/>
              </a:solidFill>
            </a:endParaRPr>
          </a:p>
          <a:p>
            <a:pPr marL="630238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prstClr val="black"/>
                </a:solidFill>
              </a:rPr>
              <a:t>Comprehensive examination of all elements of the decision space to </a:t>
            </a:r>
            <a:r>
              <a:rPr lang="en-US" sz="1600" b="1" dirty="0">
                <a:solidFill>
                  <a:prstClr val="black"/>
                </a:solidFill>
              </a:rPr>
              <a:t>enable trade-offs </a:t>
            </a:r>
            <a:r>
              <a:rPr lang="en-US" sz="1600" dirty="0">
                <a:solidFill>
                  <a:prstClr val="black"/>
                </a:solidFill>
              </a:rPr>
              <a:t>(science, applications, programmatic factors, cost, and risk)</a:t>
            </a:r>
          </a:p>
          <a:p>
            <a:pPr marL="401638" lvl="2">
              <a:lnSpc>
                <a:spcPct val="90000"/>
              </a:lnSpc>
              <a:spcBef>
                <a:spcPts val="500"/>
              </a:spcBef>
            </a:pPr>
            <a:endParaRPr lang="en-US" sz="1600" dirty="0">
              <a:solidFill>
                <a:prstClr val="black"/>
              </a:solidFill>
            </a:endParaRPr>
          </a:p>
          <a:p>
            <a:pPr marL="630238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Common terminology </a:t>
            </a:r>
            <a:r>
              <a:rPr lang="en-US" sz="1600" dirty="0">
                <a:solidFill>
                  <a:prstClr val="black"/>
                </a:solidFill>
              </a:rPr>
              <a:t>to enable productive conversations across a large, diverse group</a:t>
            </a:r>
          </a:p>
          <a:p>
            <a:pPr marL="401638" lvl="2">
              <a:lnSpc>
                <a:spcPct val="90000"/>
              </a:lnSpc>
              <a:spcBef>
                <a:spcPts val="500"/>
              </a:spcBef>
            </a:pPr>
            <a:endParaRPr lang="en-US" sz="1600" dirty="0">
              <a:solidFill>
                <a:prstClr val="black"/>
              </a:solidFill>
            </a:endParaRPr>
          </a:p>
          <a:p>
            <a:pPr marL="630238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Data-driven</a:t>
            </a:r>
            <a:r>
              <a:rPr lang="en-US" sz="1600" dirty="0">
                <a:solidFill>
                  <a:prstClr val="black"/>
                </a:solidFill>
              </a:rPr>
              <a:t>, consistent evaluations augmented by structured </a:t>
            </a:r>
            <a:r>
              <a:rPr lang="en-US" sz="1600" b="1" dirty="0">
                <a:solidFill>
                  <a:prstClr val="black"/>
                </a:solidFill>
              </a:rPr>
              <a:t>expert judgement </a:t>
            </a:r>
          </a:p>
          <a:p>
            <a:pPr marL="401638" lvl="2">
              <a:lnSpc>
                <a:spcPct val="90000"/>
              </a:lnSpc>
              <a:spcBef>
                <a:spcPts val="500"/>
              </a:spcBef>
            </a:pPr>
            <a:endParaRPr lang="en-US" sz="1600" dirty="0">
              <a:solidFill>
                <a:prstClr val="black"/>
              </a:solidFill>
            </a:endParaRPr>
          </a:p>
          <a:p>
            <a:pPr marL="630238" lvl="2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prstClr val="black"/>
                </a:solidFill>
              </a:rPr>
              <a:t>Independent</a:t>
            </a:r>
            <a:r>
              <a:rPr lang="en-US" sz="1600" dirty="0">
                <a:solidFill>
                  <a:prstClr val="black"/>
                </a:solidFill>
              </a:rPr>
              <a:t> team that facilitates but does not provide input into the assessment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572A5AD-9DD1-47EA-8EDF-BB76406C06B8}"/>
              </a:ext>
            </a:extLst>
          </p:cNvPr>
          <p:cNvSpPr txBox="1"/>
          <p:nvPr/>
        </p:nvSpPr>
        <p:spPr>
          <a:xfrm>
            <a:off x="98607" y="1079267"/>
            <a:ext cx="116573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sz="2000" dirty="0"/>
              <a:t>The Aerosols, Clouds, Convection, and Precipitation study was tasked with defining and evaluating candidate observing system concepts. A Value Framework was developed to enable scientists and engineers across multiple NASA centers, academia, and international partners to collaborate on the study team.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260BA46-CF98-46D8-81E1-7A54DEDE5B37}"/>
              </a:ext>
            </a:extLst>
          </p:cNvPr>
          <p:cNvGrpSpPr/>
          <p:nvPr/>
        </p:nvGrpSpPr>
        <p:grpSpPr>
          <a:xfrm>
            <a:off x="702531" y="3249556"/>
            <a:ext cx="4771073" cy="3673486"/>
            <a:chOff x="702531" y="3249556"/>
            <a:chExt cx="4771073" cy="3673486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8EBAD2CD-FAA3-48BE-9FC4-A52C840B0B9D}"/>
                </a:ext>
              </a:extLst>
            </p:cNvPr>
            <p:cNvSpPr txBox="1"/>
            <p:nvPr/>
          </p:nvSpPr>
          <p:spPr>
            <a:xfrm>
              <a:off x="1734379" y="5832839"/>
              <a:ext cx="273326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Integrated Value Analysis</a:t>
              </a:r>
            </a:p>
          </p:txBody>
        </p:sp>
        <p:graphicFrame>
          <p:nvGraphicFramePr>
            <p:cNvPr id="9" name="Diagram 8">
              <a:extLst>
                <a:ext uri="{FF2B5EF4-FFF2-40B4-BE49-F238E27FC236}">
                  <a16:creationId xmlns:a16="http://schemas.microsoft.com/office/drawing/2014/main" id="{BA970CB9-E6C0-413E-83B1-4947D3E0F484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683198359"/>
                </p:ext>
              </p:extLst>
            </p:nvPr>
          </p:nvGraphicFramePr>
          <p:xfrm>
            <a:off x="702531" y="3249556"/>
            <a:ext cx="4660230" cy="3419981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748420C-9341-4273-A967-B2FAE636BC85}"/>
                </a:ext>
              </a:extLst>
            </p:cNvPr>
            <p:cNvSpPr txBox="1"/>
            <p:nvPr/>
          </p:nvSpPr>
          <p:spPr>
            <a:xfrm>
              <a:off x="3567427" y="3256251"/>
              <a:ext cx="511908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Lidars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0A84BB-CAC9-437D-A28A-6D02023326D9}"/>
                </a:ext>
              </a:extLst>
            </p:cNvPr>
            <p:cNvSpPr txBox="1"/>
            <p:nvPr/>
          </p:nvSpPr>
          <p:spPr>
            <a:xfrm>
              <a:off x="4595999" y="3427434"/>
              <a:ext cx="5822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Radars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C4334BD4-CB43-45FE-9E6F-4D9E41323EE8}"/>
                </a:ext>
              </a:extLst>
            </p:cNvPr>
            <p:cNvSpPr txBox="1"/>
            <p:nvPr/>
          </p:nvSpPr>
          <p:spPr>
            <a:xfrm>
              <a:off x="3711491" y="3432734"/>
              <a:ext cx="9886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Radiometers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13CE9DB-E751-49A2-924D-FC7BC3294C2F}"/>
                </a:ext>
              </a:extLst>
            </p:cNvPr>
            <p:cNvSpPr txBox="1"/>
            <p:nvPr/>
          </p:nvSpPr>
          <p:spPr>
            <a:xfrm>
              <a:off x="4089421" y="3253601"/>
              <a:ext cx="9886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Polarimeters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8383286-6849-4BC1-AA5A-34145C5ABE06}"/>
                </a:ext>
              </a:extLst>
            </p:cNvPr>
            <p:cNvSpPr txBox="1"/>
            <p:nvPr/>
          </p:nvSpPr>
          <p:spPr>
            <a:xfrm>
              <a:off x="4028471" y="3614454"/>
              <a:ext cx="134815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Spectrometers</a:t>
              </a:r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66753757-FEF7-4AE6-821A-4CCF2F16B2F0}"/>
                </a:ext>
              </a:extLst>
            </p:cNvPr>
            <p:cNvSpPr txBox="1"/>
            <p:nvPr/>
          </p:nvSpPr>
          <p:spPr>
            <a:xfrm>
              <a:off x="4302686" y="3983949"/>
              <a:ext cx="1016422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050" dirty="0"/>
                <a:t>Mission-level Trades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D84D208-AB23-45F1-AF56-5C2BBDCCDED7}"/>
                </a:ext>
              </a:extLst>
            </p:cNvPr>
            <p:cNvSpPr txBox="1"/>
            <p:nvPr/>
          </p:nvSpPr>
          <p:spPr>
            <a:xfrm>
              <a:off x="4205814" y="3806000"/>
              <a:ext cx="98864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050" dirty="0"/>
                <a:t>Cameras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7008AF00-FA7D-4DB4-89E3-65A949C183A1}"/>
                </a:ext>
              </a:extLst>
            </p:cNvPr>
            <p:cNvSpPr txBox="1"/>
            <p:nvPr/>
          </p:nvSpPr>
          <p:spPr>
            <a:xfrm>
              <a:off x="728415" y="5584214"/>
              <a:ext cx="1457964" cy="13388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" indent="-57150">
                <a:buSzPct val="121000"/>
                <a:buFont typeface="Arial" panose="020B0604020202020204" pitchFamily="34" charset="0"/>
                <a:buChar char="•"/>
              </a:pPr>
              <a:r>
                <a:rPr lang="en-US" sz="1050" dirty="0"/>
                <a:t>Aerosols</a:t>
              </a:r>
            </a:p>
            <a:p>
              <a:pPr marL="57150" indent="-57150">
                <a:buSzPct val="121000"/>
                <a:buFont typeface="Arial" panose="020B0604020202020204" pitchFamily="34" charset="0"/>
                <a:buChar char="•"/>
              </a:pPr>
              <a:r>
                <a:rPr lang="en-US" sz="1050" dirty="0"/>
                <a:t>CCP</a:t>
              </a:r>
            </a:p>
            <a:p>
              <a:pPr marL="57150" indent="-57150">
                <a:buSzPct val="121000"/>
                <a:buFont typeface="Arial" panose="020B0604020202020204" pitchFamily="34" charset="0"/>
                <a:buChar char="•"/>
              </a:pPr>
              <a:r>
                <a:rPr lang="en-US" sz="1050" dirty="0"/>
                <a:t>Different communities and priorities, leveraging synergies</a:t>
              </a:r>
            </a:p>
            <a:p>
              <a:endParaRPr lang="en-US" dirty="0"/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889AF20-2282-44D1-9115-6844EA8F8ADD}"/>
                </a:ext>
              </a:extLst>
            </p:cNvPr>
            <p:cNvSpPr txBox="1"/>
            <p:nvPr/>
          </p:nvSpPr>
          <p:spPr>
            <a:xfrm>
              <a:off x="4187415" y="5840091"/>
              <a:ext cx="1286189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57150" indent="-57150">
                <a:buSzPct val="120000"/>
                <a:buFont typeface="Arial" panose="020B0604020202020204" pitchFamily="34" charset="0"/>
                <a:buChar char="•"/>
              </a:pPr>
              <a:r>
                <a:rPr lang="en-US" sz="1050" dirty="0"/>
                <a:t>6 NASA Centers</a:t>
              </a:r>
            </a:p>
            <a:p>
              <a:pPr marL="57150" indent="-57150">
                <a:buSzPct val="120000"/>
                <a:buFont typeface="Arial" panose="020B0604020202020204" pitchFamily="34" charset="0"/>
                <a:buChar char="•"/>
              </a:pPr>
              <a:r>
                <a:rPr lang="en-US" sz="1050" dirty="0"/>
                <a:t>4 International Partners</a:t>
              </a:r>
            </a:p>
            <a:p>
              <a:pPr marL="57150" indent="-57150">
                <a:buSzPct val="120000"/>
                <a:buFont typeface="Arial" panose="020B0604020202020204" pitchFamily="34" charset="0"/>
                <a:buChar char="•"/>
              </a:pPr>
              <a:r>
                <a:rPr lang="en-US" sz="1050" dirty="0"/>
                <a:t>Academia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0D5AB42-CDF7-409F-B049-B3774382A7A5}"/>
                </a:ext>
              </a:extLst>
            </p:cNvPr>
            <p:cNvSpPr txBox="1"/>
            <p:nvPr/>
          </p:nvSpPr>
          <p:spPr>
            <a:xfrm>
              <a:off x="1911408" y="3983949"/>
              <a:ext cx="144975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Multi-Objective Decision</a:t>
              </a:r>
            </a:p>
            <a:p>
              <a:endParaRPr lang="en-US" sz="2400" dirty="0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7C80D16-617D-42AE-81EA-6355C9CEFAD1}"/>
                </a:ext>
              </a:extLst>
            </p:cNvPr>
            <p:cNvSpPr txBox="1"/>
            <p:nvPr/>
          </p:nvSpPr>
          <p:spPr>
            <a:xfrm>
              <a:off x="3204834" y="4026167"/>
              <a:ext cx="1262805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Many Alternatives</a:t>
              </a:r>
            </a:p>
            <a:p>
              <a:endParaRPr lang="en-US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4A4C0E6A-124D-4430-8718-8F45C6A4EC88}"/>
                </a:ext>
              </a:extLst>
            </p:cNvPr>
            <p:cNvSpPr txBox="1"/>
            <p:nvPr/>
          </p:nvSpPr>
          <p:spPr>
            <a:xfrm>
              <a:off x="1711190" y="5233665"/>
              <a:ext cx="1689852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2 Science Communities</a:t>
              </a:r>
            </a:p>
            <a:p>
              <a:endParaRPr lang="en-US" dirty="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1B992CB-0D8E-4626-8F11-7A1FB7F1B86F}"/>
                </a:ext>
              </a:extLst>
            </p:cNvPr>
            <p:cNvSpPr txBox="1"/>
            <p:nvPr/>
          </p:nvSpPr>
          <p:spPr>
            <a:xfrm>
              <a:off x="3081500" y="5233665"/>
              <a:ext cx="1422400" cy="86177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600" dirty="0">
                  <a:solidFill>
                    <a:schemeClr val="bg1"/>
                  </a:solidFill>
                </a:rPr>
                <a:t>Many Stakeholders</a:t>
              </a:r>
            </a:p>
            <a:p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12698945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D1694-3354-4A2F-BD89-4A942DFED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894525"/>
          </a:xfrm>
        </p:spPr>
        <p:txBody>
          <a:bodyPr/>
          <a:lstStyle/>
          <a:p>
            <a:r>
              <a:rPr lang="en-US" dirty="0"/>
              <a:t>Guiding Principles of Visualization Design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BD59590-88E2-4511-B96E-FBAA6056A489}"/>
              </a:ext>
            </a:extLst>
          </p:cNvPr>
          <p:cNvSpPr/>
          <p:nvPr/>
        </p:nvSpPr>
        <p:spPr>
          <a:xfrm>
            <a:off x="381000" y="1454040"/>
            <a:ext cx="1143000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2A43E7-5139-4968-8920-AF9A7A0F5916}"/>
              </a:ext>
            </a:extLst>
          </p:cNvPr>
          <p:cNvCxnSpPr>
            <a:cxnSpLocks/>
          </p:cNvCxnSpPr>
          <p:nvPr/>
        </p:nvCxnSpPr>
        <p:spPr>
          <a:xfrm>
            <a:off x="2752825" y="1454040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115F3506-5924-4BAB-AFB2-002943A1C1D0}"/>
              </a:ext>
            </a:extLst>
          </p:cNvPr>
          <p:cNvSpPr txBox="1"/>
          <p:nvPr/>
        </p:nvSpPr>
        <p:spPr>
          <a:xfrm>
            <a:off x="380992" y="1680408"/>
            <a:ext cx="23718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Relevance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7D92A71-5F74-434C-8F5E-52C5B86332E0}"/>
              </a:ext>
            </a:extLst>
          </p:cNvPr>
          <p:cNvSpPr txBox="1"/>
          <p:nvPr/>
        </p:nvSpPr>
        <p:spPr>
          <a:xfrm>
            <a:off x="2752825" y="1557297"/>
            <a:ext cx="905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Visualizations should be helpful in supporting conversations; if they are not used by the intended audience, they have failed.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A9501EF-B1A0-4FCA-A918-C926717EBDC6}"/>
              </a:ext>
            </a:extLst>
          </p:cNvPr>
          <p:cNvSpPr/>
          <p:nvPr/>
        </p:nvSpPr>
        <p:spPr>
          <a:xfrm>
            <a:off x="381000" y="2692588"/>
            <a:ext cx="1143000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89CE0D3D-DAC5-4061-820A-D7E98269FCC3}"/>
              </a:ext>
            </a:extLst>
          </p:cNvPr>
          <p:cNvCxnSpPr>
            <a:cxnSpLocks/>
          </p:cNvCxnSpPr>
          <p:nvPr/>
        </p:nvCxnSpPr>
        <p:spPr>
          <a:xfrm>
            <a:off x="2752825" y="2692588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2683DBE0-8120-4620-AB65-050BA0BC9CA8}"/>
              </a:ext>
            </a:extLst>
          </p:cNvPr>
          <p:cNvSpPr txBox="1"/>
          <p:nvPr/>
        </p:nvSpPr>
        <p:spPr>
          <a:xfrm>
            <a:off x="380992" y="2918956"/>
            <a:ext cx="23718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Balance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BEC3868-3314-4179-8C55-CF5CC7A1D93D}"/>
              </a:ext>
            </a:extLst>
          </p:cNvPr>
          <p:cNvSpPr txBox="1"/>
          <p:nvPr/>
        </p:nvSpPr>
        <p:spPr>
          <a:xfrm>
            <a:off x="2752825" y="2791380"/>
            <a:ext cx="905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Visualizations should be tailored to an appropriate level of fidelity, which depends on the information that is needed by the intended audience to do their job successfully.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9885FD9-2142-44E7-95D8-4DB237AB140B}"/>
              </a:ext>
            </a:extLst>
          </p:cNvPr>
          <p:cNvSpPr/>
          <p:nvPr/>
        </p:nvSpPr>
        <p:spPr>
          <a:xfrm>
            <a:off x="381000" y="3931136"/>
            <a:ext cx="1143000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4D2C677-22E1-4128-BDF0-A5ED43435479}"/>
              </a:ext>
            </a:extLst>
          </p:cNvPr>
          <p:cNvCxnSpPr>
            <a:cxnSpLocks/>
          </p:cNvCxnSpPr>
          <p:nvPr/>
        </p:nvCxnSpPr>
        <p:spPr>
          <a:xfrm>
            <a:off x="2752825" y="3931136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8BC6485A-153C-46C7-BA78-1F6F412BDD61}"/>
              </a:ext>
            </a:extLst>
          </p:cNvPr>
          <p:cNvSpPr txBox="1"/>
          <p:nvPr/>
        </p:nvSpPr>
        <p:spPr>
          <a:xfrm>
            <a:off x="380992" y="4157504"/>
            <a:ext cx="23718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Focus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FA2219C-0E8E-4B0E-85F0-DF66B745D66A}"/>
              </a:ext>
            </a:extLst>
          </p:cNvPr>
          <p:cNvSpPr txBox="1"/>
          <p:nvPr/>
        </p:nvSpPr>
        <p:spPr>
          <a:xfrm>
            <a:off x="2752825" y="4028693"/>
            <a:ext cx="905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Visualizations should have a simple and clear purpose that decomposes complexity by isolating and focusing on individual dimensions of a conversation.</a:t>
            </a:r>
          </a:p>
        </p:txBody>
      </p:sp>
    </p:spTree>
    <p:extLst>
      <p:ext uri="{BB962C8B-B14F-4D97-AF65-F5344CB8AC3E}">
        <p14:creationId xmlns:p14="http://schemas.microsoft.com/office/powerpoint/2010/main" val="1194558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3ECCC-B8D3-4384-9559-DBB422D2EB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 Functions of Visualizations in ACCP VF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4C4125F1-75F6-4A98-8947-612AE781CC57}"/>
              </a:ext>
            </a:extLst>
          </p:cNvPr>
          <p:cNvSpPr/>
          <p:nvPr/>
        </p:nvSpPr>
        <p:spPr>
          <a:xfrm>
            <a:off x="381000" y="1156708"/>
            <a:ext cx="3429000" cy="914400"/>
          </a:xfrm>
          <a:prstGeom prst="roundRect">
            <a:avLst/>
          </a:prstGeom>
          <a:solidFill>
            <a:schemeClr val="tx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Structuring communications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55EB897D-1284-4280-ADAE-5A2CACC5B9DB}"/>
              </a:ext>
            </a:extLst>
          </p:cNvPr>
          <p:cNvSpPr/>
          <p:nvPr/>
        </p:nvSpPr>
        <p:spPr>
          <a:xfrm>
            <a:off x="4381500" y="1156708"/>
            <a:ext cx="3429000" cy="914400"/>
          </a:xfrm>
          <a:prstGeom prst="roundRect">
            <a:avLst/>
          </a:prstGeom>
          <a:solidFill>
            <a:schemeClr val="tx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Facilitating elicitation and aggregation of data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B261B70-49BE-4E98-B9BA-71C794E4625A}"/>
              </a:ext>
            </a:extLst>
          </p:cNvPr>
          <p:cNvSpPr/>
          <p:nvPr/>
        </p:nvSpPr>
        <p:spPr>
          <a:xfrm>
            <a:off x="8382000" y="1156708"/>
            <a:ext cx="3429000" cy="914400"/>
          </a:xfrm>
          <a:prstGeom prst="roundRect">
            <a:avLst/>
          </a:prstGeom>
          <a:solidFill>
            <a:schemeClr val="tx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Summarizing complex information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8CA5BB0-7E4E-478F-A877-B690A67D56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775686"/>
            <a:ext cx="3429000" cy="3429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1BA777E-E2C0-4EC8-AC98-C83F6D58B3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0" y="3504943"/>
            <a:ext cx="3429000" cy="197048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E552D4D2-9941-4EEA-8B2D-C254D7472D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395" b="2354"/>
          <a:stretch/>
        </p:blipFill>
        <p:spPr bwMode="auto">
          <a:xfrm>
            <a:off x="4381500" y="2333291"/>
            <a:ext cx="3429000" cy="431378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94071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261D74-9F70-46C2-A594-F003FC60B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Structuring Communications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25685AC-FA94-4E0D-91CB-CABD5539A5C9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878" y="2727325"/>
            <a:ext cx="5943600" cy="1403350"/>
          </a:xfrm>
          <a:prstGeom prst="rect">
            <a:avLst/>
          </a:prstGeom>
          <a:noFill/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9F9FA4A7-B356-4E09-8E78-9FAA73DC514D}"/>
              </a:ext>
            </a:extLst>
          </p:cNvPr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28973" y="1506281"/>
            <a:ext cx="3867150" cy="3867150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58CF1767-F79E-479A-9635-DA894770C118}"/>
              </a:ext>
            </a:extLst>
          </p:cNvPr>
          <p:cNvSpPr/>
          <p:nvPr/>
        </p:nvSpPr>
        <p:spPr>
          <a:xfrm>
            <a:off x="2683530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Focus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FB1AAADE-CAFC-4FE6-8E9B-555536601F5D}"/>
              </a:ext>
            </a:extLst>
          </p:cNvPr>
          <p:cNvSpPr/>
          <p:nvPr/>
        </p:nvSpPr>
        <p:spPr>
          <a:xfrm>
            <a:off x="137481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Relevance</a:t>
            </a:r>
          </a:p>
        </p:txBody>
      </p:sp>
    </p:spTree>
    <p:extLst>
      <p:ext uri="{BB962C8B-B14F-4D97-AF65-F5344CB8AC3E}">
        <p14:creationId xmlns:p14="http://schemas.microsoft.com/office/powerpoint/2010/main" val="11636505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3250F-0713-4C61-9097-4AC42E347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Facilitating Elicitation and Aggregation of Data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CE27B-132B-4D1F-B4AD-21CF10CF14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570B1C6-7018-4603-BCBA-6893F71E2EE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727" b="5945"/>
          <a:stretch/>
        </p:blipFill>
        <p:spPr bwMode="auto">
          <a:xfrm>
            <a:off x="0" y="972152"/>
            <a:ext cx="4361101" cy="509176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02E5EF5-7A44-4CFE-98D3-B5BF6CA738C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654" t="15517" r="-153" b="-104"/>
          <a:stretch/>
        </p:blipFill>
        <p:spPr bwMode="auto">
          <a:xfrm>
            <a:off x="5456777" y="972152"/>
            <a:ext cx="6735223" cy="4572000"/>
          </a:xfrm>
          <a:prstGeom prst="rect">
            <a:avLst/>
          </a:prstGeom>
          <a:ln w="9525" cap="flat" cmpd="sng" algn="ctr">
            <a:solidFill>
              <a:sysClr val="windowText" lastClr="000000"/>
            </a:solidFill>
            <a:prstDash val="solid"/>
            <a:round/>
            <a:headEnd type="none" w="med" len="med"/>
            <a:tailEnd type="none" w="med" len="med"/>
            <a:extLst>
              <a:ext uri="{C807C97D-BFC1-408E-A445-0C87EB9F89A2}">
                <ask:lineSketchStyleProps xmlns="" xmlns:ask="http://schemas.microsoft.com/office/drawing/2018/sketchyshapes" sd="0">
                  <a:custGeom>
                    <a:avLst/>
                    <a:gdLst/>
                    <a:ahLst/>
                    <a:cxnLst/>
                    <a:rect l="0" t="0" r="0" b="0"/>
                    <a:pathLst/>
                  </a:custGeom>
                  <ask:type/>
                </ask:lineSketchStyleProps>
              </a:ext>
            </a:extLst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6" name="Arrow: Right 5">
            <a:extLst>
              <a:ext uri="{FF2B5EF4-FFF2-40B4-BE49-F238E27FC236}">
                <a16:creationId xmlns:a16="http://schemas.microsoft.com/office/drawing/2014/main" id="{95E9216F-A5C1-4701-9B2D-75CC2BE2CE0B}"/>
              </a:ext>
            </a:extLst>
          </p:cNvPr>
          <p:cNvSpPr/>
          <p:nvPr/>
        </p:nvSpPr>
        <p:spPr>
          <a:xfrm>
            <a:off x="4442519" y="3200400"/>
            <a:ext cx="914400" cy="457200"/>
          </a:xfrm>
          <a:prstGeom prst="rightArrow">
            <a:avLst/>
          </a:prstGeom>
          <a:solidFill>
            <a:schemeClr val="tx1"/>
          </a:solidFill>
          <a:ln w="381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1E26E58B-FFD4-44B9-878B-48743D3DDECD}"/>
              </a:ext>
            </a:extLst>
          </p:cNvPr>
          <p:cNvSpPr/>
          <p:nvPr/>
        </p:nvSpPr>
        <p:spPr>
          <a:xfrm>
            <a:off x="2683530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Focus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23B30DA-4A35-4927-A45E-6DF5B3031149}"/>
              </a:ext>
            </a:extLst>
          </p:cNvPr>
          <p:cNvSpPr/>
          <p:nvPr/>
        </p:nvSpPr>
        <p:spPr>
          <a:xfrm>
            <a:off x="137481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Balance</a:t>
            </a:r>
          </a:p>
        </p:txBody>
      </p:sp>
    </p:spTree>
    <p:extLst>
      <p:ext uri="{BB962C8B-B14F-4D97-AF65-F5344CB8AC3E}">
        <p14:creationId xmlns:p14="http://schemas.microsoft.com/office/powerpoint/2010/main" val="19786277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5F86-E717-42D2-883B-D4D78F9B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Summarizing Complex Information—Initial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D23F91-760B-41C9-9F32-CF2E7D252F8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292" y="938464"/>
            <a:ext cx="9305417" cy="502920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295AC4B-BFC0-490B-8C40-B023D57BD58F}"/>
              </a:ext>
            </a:extLst>
          </p:cNvPr>
          <p:cNvSpPr/>
          <p:nvPr/>
        </p:nvSpPr>
        <p:spPr>
          <a:xfrm>
            <a:off x="2683530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Balance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4C2260-F5B5-466A-873A-E1185CE78183}"/>
              </a:ext>
            </a:extLst>
          </p:cNvPr>
          <p:cNvSpPr/>
          <p:nvPr/>
        </p:nvSpPr>
        <p:spPr>
          <a:xfrm>
            <a:off x="137481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Relevance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62A4993-8BE5-489A-9C3A-FF1C5BB228DD}"/>
              </a:ext>
            </a:extLst>
          </p:cNvPr>
          <p:cNvSpPr/>
          <p:nvPr/>
        </p:nvSpPr>
        <p:spPr>
          <a:xfrm>
            <a:off x="5229579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20777255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005F86-E717-42D2-883B-D4D78F9B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Summarizing Complex Information—Current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09F4CAB-2BA3-4439-8460-9FBEAB4E9F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0141" y="962525"/>
            <a:ext cx="8751718" cy="5029200"/>
          </a:xfrm>
          <a:prstGeom prst="rect">
            <a:avLst/>
          </a:prstGeom>
        </p:spPr>
      </p:pic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2E7D3B9-5F0E-48CA-9194-F3205BBD1AD7}"/>
              </a:ext>
            </a:extLst>
          </p:cNvPr>
          <p:cNvSpPr/>
          <p:nvPr/>
        </p:nvSpPr>
        <p:spPr>
          <a:xfrm>
            <a:off x="2683530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Balance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15C14684-1166-41FF-AAFF-F9A814DD56B5}"/>
              </a:ext>
            </a:extLst>
          </p:cNvPr>
          <p:cNvSpPr/>
          <p:nvPr/>
        </p:nvSpPr>
        <p:spPr>
          <a:xfrm>
            <a:off x="137481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Relevance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BF5028DB-65D9-498E-B8E0-91BA24CAEC06}"/>
              </a:ext>
            </a:extLst>
          </p:cNvPr>
          <p:cNvSpPr/>
          <p:nvPr/>
        </p:nvSpPr>
        <p:spPr>
          <a:xfrm>
            <a:off x="5229579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Focus</a:t>
            </a:r>
          </a:p>
        </p:txBody>
      </p:sp>
    </p:spTree>
    <p:extLst>
      <p:ext uri="{BB962C8B-B14F-4D97-AF65-F5344CB8AC3E}">
        <p14:creationId xmlns:p14="http://schemas.microsoft.com/office/powerpoint/2010/main" val="15911631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F8C06-4932-4424-AB4F-3366E90DC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Another Key Lesson—Speed vs Perfection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F57CC73-4E56-428E-BEAA-77429B729C08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4200" y="1215156"/>
            <a:ext cx="5943600" cy="5236210"/>
          </a:xfrm>
          <a:prstGeom prst="rect">
            <a:avLst/>
          </a:prstGeom>
          <a:noFill/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39268BB7-F621-4BCA-A94F-9DF26CA8E95B}"/>
              </a:ext>
            </a:extLst>
          </p:cNvPr>
          <p:cNvSpPr/>
          <p:nvPr/>
        </p:nvSpPr>
        <p:spPr>
          <a:xfrm>
            <a:off x="2683530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Balance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44798ED-6093-4A84-811A-5680E3B2AF8B}"/>
              </a:ext>
            </a:extLst>
          </p:cNvPr>
          <p:cNvSpPr/>
          <p:nvPr/>
        </p:nvSpPr>
        <p:spPr>
          <a:xfrm>
            <a:off x="137481" y="6159855"/>
            <a:ext cx="2368296" cy="54864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</a:rPr>
              <a:t>Relevance</a:t>
            </a:r>
          </a:p>
        </p:txBody>
      </p:sp>
    </p:spTree>
    <p:extLst>
      <p:ext uri="{BB962C8B-B14F-4D97-AF65-F5344CB8AC3E}">
        <p14:creationId xmlns:p14="http://schemas.microsoft.com/office/powerpoint/2010/main" val="13403614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2F72DB-6EB7-4A75-9CA6-DA2CE56649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7044B3F-8E52-4C51-9232-8CAC79CBB8CF}"/>
              </a:ext>
            </a:extLst>
          </p:cNvPr>
          <p:cNvSpPr/>
          <p:nvPr/>
        </p:nvSpPr>
        <p:spPr>
          <a:xfrm>
            <a:off x="381000" y="1454040"/>
            <a:ext cx="1143000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AE5C94D-3916-49A8-BB10-BF53BA75C36D}"/>
              </a:ext>
            </a:extLst>
          </p:cNvPr>
          <p:cNvCxnSpPr>
            <a:cxnSpLocks/>
          </p:cNvCxnSpPr>
          <p:nvPr/>
        </p:nvCxnSpPr>
        <p:spPr>
          <a:xfrm>
            <a:off x="2752825" y="1454040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3A16004C-FBCD-4078-AB2E-3BE4588432E9}"/>
              </a:ext>
            </a:extLst>
          </p:cNvPr>
          <p:cNvSpPr txBox="1"/>
          <p:nvPr/>
        </p:nvSpPr>
        <p:spPr>
          <a:xfrm>
            <a:off x="380992" y="1680408"/>
            <a:ext cx="23718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Relevance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925BA7E-CE3E-4CBE-92CF-41E9E79C7EA8}"/>
              </a:ext>
            </a:extLst>
          </p:cNvPr>
          <p:cNvSpPr txBox="1"/>
          <p:nvPr/>
        </p:nvSpPr>
        <p:spPr>
          <a:xfrm>
            <a:off x="2752825" y="1557297"/>
            <a:ext cx="905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Visualizations should be helpful in supporting conversations; if they are not used by the intended audience, they have failed.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34B89E9E-9A92-44B0-968E-BE6F2B694D2A}"/>
              </a:ext>
            </a:extLst>
          </p:cNvPr>
          <p:cNvSpPr/>
          <p:nvPr/>
        </p:nvSpPr>
        <p:spPr>
          <a:xfrm>
            <a:off x="381000" y="2692588"/>
            <a:ext cx="1143000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4271D90B-FD6E-4BB1-A152-07FBC6BA17DC}"/>
              </a:ext>
            </a:extLst>
          </p:cNvPr>
          <p:cNvCxnSpPr>
            <a:cxnSpLocks/>
          </p:cNvCxnSpPr>
          <p:nvPr/>
        </p:nvCxnSpPr>
        <p:spPr>
          <a:xfrm>
            <a:off x="2752825" y="2692588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70AB58C4-3319-45E6-848F-F3CDDF8392E2}"/>
              </a:ext>
            </a:extLst>
          </p:cNvPr>
          <p:cNvSpPr txBox="1"/>
          <p:nvPr/>
        </p:nvSpPr>
        <p:spPr>
          <a:xfrm>
            <a:off x="380992" y="2918956"/>
            <a:ext cx="23718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Balance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765C53A-98C7-4120-9DB0-74482B416D33}"/>
              </a:ext>
            </a:extLst>
          </p:cNvPr>
          <p:cNvSpPr txBox="1"/>
          <p:nvPr/>
        </p:nvSpPr>
        <p:spPr>
          <a:xfrm>
            <a:off x="2752825" y="2791380"/>
            <a:ext cx="905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Visualizations should be tailored to an appropriate level of fidelity, which depends on the information that is needed by the intended audience to do their job successfully.</a:t>
            </a: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D9C77FDB-0200-4E4B-B234-19D21C6B2653}"/>
              </a:ext>
            </a:extLst>
          </p:cNvPr>
          <p:cNvSpPr/>
          <p:nvPr/>
        </p:nvSpPr>
        <p:spPr>
          <a:xfrm>
            <a:off x="381000" y="3931136"/>
            <a:ext cx="11430000" cy="914400"/>
          </a:xfrm>
          <a:prstGeom prst="roundRect">
            <a:avLst/>
          </a:prstGeom>
          <a:solidFill>
            <a:schemeClr val="tx2">
              <a:lumMod val="20000"/>
              <a:lumOff val="80000"/>
            </a:schemeClr>
          </a:solidFill>
          <a:ln w="635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sz="2400" b="1" dirty="0">
              <a:solidFill>
                <a:schemeClr val="tx1"/>
              </a:solidFill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C92B481-01AF-4B08-8735-1FF6B2EDDE0D}"/>
              </a:ext>
            </a:extLst>
          </p:cNvPr>
          <p:cNvCxnSpPr>
            <a:cxnSpLocks/>
          </p:cNvCxnSpPr>
          <p:nvPr/>
        </p:nvCxnSpPr>
        <p:spPr>
          <a:xfrm>
            <a:off x="2752825" y="3931136"/>
            <a:ext cx="0" cy="91440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>
            <a:extLst>
              <a:ext uri="{FF2B5EF4-FFF2-40B4-BE49-F238E27FC236}">
                <a16:creationId xmlns:a16="http://schemas.microsoft.com/office/drawing/2014/main" id="{27C15C86-D139-4EB1-90CB-132555C48E5B}"/>
              </a:ext>
            </a:extLst>
          </p:cNvPr>
          <p:cNvSpPr txBox="1"/>
          <p:nvPr/>
        </p:nvSpPr>
        <p:spPr>
          <a:xfrm>
            <a:off x="380992" y="4157504"/>
            <a:ext cx="2371824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400" b="1" dirty="0"/>
              <a:t>Focus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422F7B3-C7AC-456F-81A0-AB3837B6067D}"/>
              </a:ext>
            </a:extLst>
          </p:cNvPr>
          <p:cNvSpPr txBox="1"/>
          <p:nvPr/>
        </p:nvSpPr>
        <p:spPr>
          <a:xfrm>
            <a:off x="2752825" y="4028693"/>
            <a:ext cx="905816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Visualizations should have a simple and clear purpose that decomposes complexity by isolating and focusing on individual dimensions of a conversation.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E881317-5358-42D9-AD27-B52A80E403F5}"/>
              </a:ext>
            </a:extLst>
          </p:cNvPr>
          <p:cNvSpPr/>
          <p:nvPr/>
        </p:nvSpPr>
        <p:spPr>
          <a:xfrm>
            <a:off x="381000" y="5396052"/>
            <a:ext cx="3429000" cy="914400"/>
          </a:xfrm>
          <a:prstGeom prst="roundRect">
            <a:avLst/>
          </a:prstGeom>
          <a:solidFill>
            <a:schemeClr val="tx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Structuring communications</a:t>
            </a:r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7B4D980E-0860-4375-817C-46BFFF04C543}"/>
              </a:ext>
            </a:extLst>
          </p:cNvPr>
          <p:cNvSpPr/>
          <p:nvPr/>
        </p:nvSpPr>
        <p:spPr>
          <a:xfrm>
            <a:off x="4381500" y="5396052"/>
            <a:ext cx="3429000" cy="914400"/>
          </a:xfrm>
          <a:prstGeom prst="roundRect">
            <a:avLst/>
          </a:prstGeom>
          <a:solidFill>
            <a:schemeClr val="tx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Facilitating elicitation and aggregation of data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E93E877A-7B8D-4908-A3C5-39EAC9A36064}"/>
              </a:ext>
            </a:extLst>
          </p:cNvPr>
          <p:cNvSpPr/>
          <p:nvPr/>
        </p:nvSpPr>
        <p:spPr>
          <a:xfrm>
            <a:off x="8382000" y="5396052"/>
            <a:ext cx="3429000" cy="914400"/>
          </a:xfrm>
          <a:prstGeom prst="roundRect">
            <a:avLst/>
          </a:prstGeom>
          <a:solidFill>
            <a:schemeClr val="tx1"/>
          </a:solidFill>
          <a:ln w="63500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400" b="1" dirty="0">
                <a:solidFill>
                  <a:schemeClr val="bg1"/>
                </a:solidFill>
              </a:rPr>
              <a:t>Summarizing complex information</a:t>
            </a:r>
          </a:p>
        </p:txBody>
      </p:sp>
    </p:spTree>
    <p:extLst>
      <p:ext uri="{BB962C8B-B14F-4D97-AF65-F5344CB8AC3E}">
        <p14:creationId xmlns:p14="http://schemas.microsoft.com/office/powerpoint/2010/main" val="3925252882"/>
      </p:ext>
    </p:extLst>
  </p:cSld>
  <p:clrMapOvr>
    <a:masterClrMapping/>
  </p:clrMapOvr>
</p:sld>
</file>

<file path=ppt/theme/theme1.xml><?xml version="1.0" encoding="utf-8"?>
<a:theme xmlns:a="http://schemas.openxmlformats.org/drawingml/2006/main" name="Decisio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ecision" id="{D906AB3D-6958-4222-ABA6-C15076AE99CC}" vid="{65D99E21-0350-452B-9687-B4F6144A4066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508029C6A07F4DA71EF474745E0DDB" ma:contentTypeVersion="1" ma:contentTypeDescription="Create a new document." ma:contentTypeScope="" ma:versionID="55904e269671010f30d3b5f125ee9c7c">
  <xsd:schema xmlns:xsd="http://www.w3.org/2001/XMLSchema" xmlns:xs="http://www.w3.org/2001/XMLSchema" xmlns:p="http://schemas.microsoft.com/office/2006/metadata/properties" xmlns:ns2="a4b93535-0cdd-43f4-b8a9-7a9cd88179fe" xmlns:ns3="de60177c-b03b-4b5d-b49e-0923c7677602" targetNamespace="http://schemas.microsoft.com/office/2006/metadata/properties" ma:root="true" ma:fieldsID="314e9e6c251be827260700398403ecdf" ns2:_="" ns3:_="">
    <xsd:import namespace="a4b93535-0cdd-43f4-b8a9-7a9cd88179fe"/>
    <xsd:import namespace="de60177c-b03b-4b5d-b49e-0923c7677602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SharedWithUser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4b93535-0cdd-43f4-b8a9-7a9cd88179fe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9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60177c-b03b-4b5d-b49e-0923c7677602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a4b93535-0cdd-43f4-b8a9-7a9cd88179fe">X225UN74UFEK-1439218403-99</_dlc_DocId>
    <_dlc_DocIdUrl xmlns="a4b93535-0cdd-43f4-b8a9-7a9cd88179fe">
      <Url>https://larced.sp.jsc.nasa.gov/Sites/SACD/SMAB/DA/_layouts/15/DocIdRedir.aspx?ID=X225UN74UFEK-1439218403-99</Url>
      <Description>X225UN74UFEK-1439218403-99</Description>
    </_dlc_DocIdUrl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Version=15.0.0.0,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Version=15.0.0.0, Culture=neutral, PublicKeyToken=71e9bce111e9429c</Assembly>
    <Class>Microsoft.Office.DocumentManagement.Internal.DocIdHandler</Class>
    <Data/>
    <Filter/>
  </Receiver>
</spe:Receivers>
</file>

<file path=customXml/itemProps1.xml><?xml version="1.0" encoding="utf-8"?>
<ds:datastoreItem xmlns:ds="http://schemas.openxmlformats.org/officeDocument/2006/customXml" ds:itemID="{78ABDB5A-C274-4883-B8C0-A8130D2837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4b93535-0cdd-43f4-b8a9-7a9cd88179fe"/>
    <ds:schemaRef ds:uri="de60177c-b03b-4b5d-b49e-0923c767760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DC707D1-053D-4CCC-BD2F-2DE7826DE19C}">
  <ds:schemaRefs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de60177c-b03b-4b5d-b49e-0923c7677602"/>
    <ds:schemaRef ds:uri="a4b93535-0cdd-43f4-b8a9-7a9cd88179f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2202B765-8592-429B-AA80-D30C908E0249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26122D7C-0FA8-42FE-8310-81140A8E377C}">
  <ds:schemaRefs>
    <ds:schemaRef ds:uri="http://schemas.microsoft.com/sharepoint/event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Decision</Template>
  <TotalTime>754</TotalTime>
  <Words>553</Words>
  <Application>Microsoft Office PowerPoint</Application>
  <PresentationFormat>Widescreen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Decision</vt:lpstr>
      <vt:lpstr>1_Office Theme</vt:lpstr>
      <vt:lpstr>Visualizations to Aid Decision-Making in the ACCP Value Framework</vt:lpstr>
      <vt:lpstr>2017 Earth Science Decadal Survey</vt:lpstr>
      <vt:lpstr>The Aerosols, Clouds, Convection, and Precipitation Study</vt:lpstr>
      <vt:lpstr>Guiding Principles of Visualization Design</vt:lpstr>
      <vt:lpstr>Three Functions of Visualizations in ACCP VF</vt:lpstr>
      <vt:lpstr>Structuring Communications</vt:lpstr>
      <vt:lpstr>Facilitating Elicitation and Aggregation of Data</vt:lpstr>
      <vt:lpstr>Summarizing Complex Information—Initial</vt:lpstr>
      <vt:lpstr>Summarizing Complex Information—Current</vt:lpstr>
      <vt:lpstr>Another Key Lesson—Speed vs Perfection</vt:lpstr>
      <vt:lpstr>Summary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Visualizations to Aid Decision-Making in the ACCP Value Framework</dc:title>
  <dc:creator>Jones, Christopher A. (LARC-E402)</dc:creator>
  <cp:lastModifiedBy>JJK</cp:lastModifiedBy>
  <cp:revision>19</cp:revision>
  <dcterms:created xsi:type="dcterms:W3CDTF">2020-11-09T12:42:41Z</dcterms:created>
  <dcterms:modified xsi:type="dcterms:W3CDTF">2020-11-23T18:33:48Z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0x01010006508029C6A07F4DA71EF474745E0DDB</vt:lpwstr>
  </property>
  <property fmtid="{D5CDD505-2E9C-101B-9397-08002B2CF9AE}" pid="3" name="_dlc_DocIdItemGuid">
    <vt:lpwstr>c86c3d74-41f7-46fd-8c47-efea91c3f316</vt:lpwstr>
  </property>
</Properties>
</file>