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0"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2C7C"/>
    <a:srgbClr val="032D79"/>
    <a:srgbClr val="5C77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14" d="100"/>
          <a:sy n="114" d="100"/>
        </p:scale>
        <p:origin x="31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C5E88B-3F1F-47CA-BA8F-455F4063809B}"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2925843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C5E88B-3F1F-47CA-BA8F-455F4063809B}"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5783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C5E88B-3F1F-47CA-BA8F-455F4063809B}"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110441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C5E88B-3F1F-47CA-BA8F-455F4063809B}"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33658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C5E88B-3F1F-47CA-BA8F-455F4063809B}" type="datetimeFigureOut">
              <a:rPr lang="en-US" smtClean="0"/>
              <a:t>11/20/2020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299603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C5E88B-3F1F-47CA-BA8F-455F4063809B}" type="datetimeFigureOut">
              <a:rPr lang="en-US" smtClean="0"/>
              <a:t>11/20/2020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1461246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C5E88B-3F1F-47CA-BA8F-455F4063809B}" type="datetimeFigureOut">
              <a:rPr lang="en-US" smtClean="0"/>
              <a:t>11/20/2020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370034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C5E88B-3F1F-47CA-BA8F-455F4063809B}"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180297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C5E88B-3F1F-47CA-BA8F-455F4063809B}"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1976234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C5E88B-3F1F-47CA-BA8F-455F4063809B}"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3314831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C5E88B-3F1F-47CA-BA8F-455F4063809B}"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56222-9F6B-4C9B-9126-1DB5E1412A38}" type="slidenum">
              <a:rPr lang="en-US" smtClean="0"/>
              <a:t>‹#›</a:t>
            </a:fld>
            <a:endParaRPr lang="en-US"/>
          </a:p>
        </p:txBody>
      </p:sp>
    </p:spTree>
    <p:extLst>
      <p:ext uri="{BB962C8B-B14F-4D97-AF65-F5344CB8AC3E}">
        <p14:creationId xmlns:p14="http://schemas.microsoft.com/office/powerpoint/2010/main" val="1647557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C5E88B-3F1F-47CA-BA8F-455F4063809B}" type="datetimeFigureOut">
              <a:rPr lang="en-US" smtClean="0"/>
              <a:t>11/20/2020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56222-9F6B-4C9B-9126-1DB5E1412A38}" type="slidenum">
              <a:rPr lang="en-US" smtClean="0"/>
              <a:t>‹#›</a:t>
            </a:fld>
            <a:endParaRPr lang="en-US"/>
          </a:p>
        </p:txBody>
      </p:sp>
    </p:spTree>
    <p:extLst>
      <p:ext uri="{BB962C8B-B14F-4D97-AF65-F5344CB8AC3E}">
        <p14:creationId xmlns:p14="http://schemas.microsoft.com/office/powerpoint/2010/main" val="1830122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8062A-1F7F-4829-AA27-13768BB53647}"/>
              </a:ext>
            </a:extLst>
          </p:cNvPr>
          <p:cNvSpPr>
            <a:spLocks noGrp="1"/>
          </p:cNvSpPr>
          <p:nvPr>
            <p:ph type="ctrTitle"/>
          </p:nvPr>
        </p:nvSpPr>
        <p:spPr>
          <a:xfrm>
            <a:off x="280289" y="279267"/>
            <a:ext cx="8640572" cy="615963"/>
          </a:xfrm>
        </p:spPr>
        <p:txBody>
          <a:bodyPr>
            <a:noAutofit/>
          </a:bodyPr>
          <a:lstStyle/>
          <a:p>
            <a:r>
              <a:rPr lang="en-US" sz="2800" b="1" dirty="0">
                <a:latin typeface="Cambria" panose="02040503050406030204" pitchFamily="18" charset="0"/>
                <a:ea typeface="Cambria" panose="02040503050406030204" pitchFamily="18" charset="0"/>
              </a:rPr>
              <a:t>IV&amp;V Finalized Challenge Problems from NASA</a:t>
            </a:r>
          </a:p>
        </p:txBody>
      </p:sp>
      <p:sp>
        <p:nvSpPr>
          <p:cNvPr id="4" name="Subtitle 2">
            <a:extLst>
              <a:ext uri="{FF2B5EF4-FFF2-40B4-BE49-F238E27FC236}">
                <a16:creationId xmlns:a16="http://schemas.microsoft.com/office/drawing/2014/main" id="{D2D92220-0ACA-47D6-889A-790761552788}"/>
              </a:ext>
            </a:extLst>
          </p:cNvPr>
          <p:cNvSpPr>
            <a:spLocks noGrp="1"/>
          </p:cNvSpPr>
          <p:nvPr>
            <p:ph type="subTitle" idx="1"/>
          </p:nvPr>
        </p:nvSpPr>
        <p:spPr>
          <a:xfrm>
            <a:off x="362939" y="1338438"/>
            <a:ext cx="8360971" cy="4492278"/>
          </a:xfrm>
        </p:spPr>
        <p:txBody>
          <a:bodyPr>
            <a:noAutofit/>
          </a:bodyPr>
          <a:lstStyle/>
          <a:p>
            <a:pPr>
              <a:spcBef>
                <a:spcPts val="200"/>
              </a:spcBef>
            </a:pPr>
            <a:r>
              <a:rPr lang="en-US" sz="1800" dirty="0">
                <a:latin typeface="Cambria" panose="02040503050406030204" pitchFamily="18" charset="0"/>
                <a:ea typeface="Cambria" panose="02040503050406030204" pitchFamily="18" charset="0"/>
              </a:rPr>
              <a:t>Nathaniel Hildebrand and Matthew O'Connell</a:t>
            </a:r>
          </a:p>
          <a:p>
            <a:pPr>
              <a:spcBef>
                <a:spcPts val="200"/>
              </a:spcBef>
            </a:pPr>
            <a:r>
              <a:rPr lang="en-US" sz="1800" dirty="0">
                <a:latin typeface="Cambria" panose="02040503050406030204" pitchFamily="18" charset="0"/>
                <a:ea typeface="Cambria" panose="02040503050406030204" pitchFamily="18" charset="0"/>
              </a:rPr>
              <a:t>Computational AeroSciences Branch</a:t>
            </a:r>
          </a:p>
          <a:p>
            <a:pPr>
              <a:spcBef>
                <a:spcPts val="200"/>
              </a:spcBef>
            </a:pPr>
            <a:endParaRPr lang="en-US" sz="1800" dirty="0">
              <a:latin typeface="Cambria" panose="02040503050406030204" pitchFamily="18" charset="0"/>
              <a:ea typeface="Cambria" panose="02040503050406030204" pitchFamily="18" charset="0"/>
            </a:endParaRPr>
          </a:p>
          <a:p>
            <a:pPr>
              <a:spcBef>
                <a:spcPts val="200"/>
              </a:spcBef>
            </a:pPr>
            <a:r>
              <a:rPr lang="en-US" sz="1800" dirty="0">
                <a:latin typeface="Cambria" panose="02040503050406030204" pitchFamily="18" charset="0"/>
                <a:ea typeface="Cambria" panose="02040503050406030204" pitchFamily="18" charset="0"/>
              </a:rPr>
              <a:t>David Wagner, Nelson Carvalho, Vesselin Yamakov, and Edward Glaessgen</a:t>
            </a:r>
          </a:p>
          <a:p>
            <a:pPr>
              <a:spcBef>
                <a:spcPts val="200"/>
              </a:spcBef>
            </a:pPr>
            <a:r>
              <a:rPr lang="en-US" sz="1800" dirty="0">
                <a:latin typeface="Cambria" panose="02040503050406030204" pitchFamily="18" charset="0"/>
                <a:ea typeface="Cambria" panose="02040503050406030204" pitchFamily="18" charset="0"/>
              </a:rPr>
              <a:t>Durability, Damage Tolerance, and Reliability Branch</a:t>
            </a:r>
          </a:p>
          <a:p>
            <a:pPr>
              <a:spcBef>
                <a:spcPts val="200"/>
              </a:spcBef>
            </a:pPr>
            <a:endParaRPr lang="en-US" sz="1800" dirty="0">
              <a:latin typeface="Cambria" panose="02040503050406030204" pitchFamily="18" charset="0"/>
              <a:ea typeface="Cambria" panose="02040503050406030204" pitchFamily="18" charset="0"/>
            </a:endParaRPr>
          </a:p>
          <a:p>
            <a:pPr>
              <a:lnSpc>
                <a:spcPct val="60000"/>
              </a:lnSpc>
              <a:spcBef>
                <a:spcPts val="600"/>
              </a:spcBef>
            </a:pPr>
            <a:r>
              <a:rPr lang="en-US" sz="1800" dirty="0">
                <a:latin typeface="Cambria" panose="02040503050406030204" pitchFamily="18" charset="0"/>
                <a:ea typeface="Cambria" panose="02040503050406030204" pitchFamily="18" charset="0"/>
              </a:rPr>
              <a:t>NASA Langley Research Center</a:t>
            </a:r>
          </a:p>
          <a:p>
            <a:pPr>
              <a:spcBef>
                <a:spcPts val="200"/>
              </a:spcBef>
            </a:pPr>
            <a:r>
              <a:rPr lang="en-US" sz="1800" dirty="0">
                <a:latin typeface="Cambria" panose="02040503050406030204" pitchFamily="18" charset="0"/>
                <a:ea typeface="Cambria" panose="02040503050406030204" pitchFamily="18" charset="0"/>
              </a:rPr>
              <a:t>Hampton, Virginia</a:t>
            </a:r>
          </a:p>
          <a:p>
            <a:pPr>
              <a:spcBef>
                <a:spcPts val="400"/>
              </a:spcBef>
            </a:pPr>
            <a:endParaRPr lang="en-US" sz="1800" dirty="0">
              <a:latin typeface="Cambria" panose="02040503050406030204" pitchFamily="18" charset="0"/>
              <a:ea typeface="Cambria" panose="02040503050406030204" pitchFamily="18" charset="0"/>
            </a:endParaRPr>
          </a:p>
          <a:p>
            <a:pPr>
              <a:spcBef>
                <a:spcPts val="200"/>
              </a:spcBef>
            </a:pPr>
            <a:endParaRPr lang="en-US" sz="1800" dirty="0">
              <a:latin typeface="Cambria" panose="02040503050406030204" pitchFamily="18" charset="0"/>
              <a:ea typeface="Cambria" panose="02040503050406030204" pitchFamily="18" charset="0"/>
            </a:endParaRPr>
          </a:p>
          <a:p>
            <a:pPr>
              <a:spcBef>
                <a:spcPts val="200"/>
              </a:spcBef>
            </a:pPr>
            <a:r>
              <a:rPr lang="en-US" sz="1800" dirty="0">
                <a:latin typeface="Cambria" panose="02040503050406030204" pitchFamily="18" charset="0"/>
                <a:ea typeface="Cambria" panose="02040503050406030204" pitchFamily="18" charset="0"/>
              </a:rPr>
              <a:t>DARPA Computable Models Phase II Kickoff</a:t>
            </a:r>
          </a:p>
          <a:p>
            <a:pPr>
              <a:spcBef>
                <a:spcPts val="200"/>
              </a:spcBef>
            </a:pPr>
            <a:r>
              <a:rPr lang="en-US" sz="1800" dirty="0">
                <a:latin typeface="Cambria" panose="02040503050406030204" pitchFamily="18" charset="0"/>
                <a:ea typeface="Cambria" panose="02040503050406030204" pitchFamily="18" charset="0"/>
              </a:rPr>
              <a:t>December 3-4, 2020</a:t>
            </a:r>
          </a:p>
        </p:txBody>
      </p:sp>
      <p:sp>
        <p:nvSpPr>
          <p:cNvPr id="10" name="TextBox 9">
            <a:extLst>
              <a:ext uri="{FF2B5EF4-FFF2-40B4-BE49-F238E27FC236}">
                <a16:creationId xmlns:a16="http://schemas.microsoft.com/office/drawing/2014/main" id="{EA50CD1B-9DF1-45BF-A362-C86ECFEA37DC}"/>
              </a:ext>
            </a:extLst>
          </p:cNvPr>
          <p:cNvSpPr txBox="1"/>
          <p:nvPr/>
        </p:nvSpPr>
        <p:spPr>
          <a:xfrm>
            <a:off x="6535033" y="6581005"/>
            <a:ext cx="2608975" cy="276999"/>
          </a:xfrm>
          <a:prstGeom prst="rect">
            <a:avLst/>
          </a:prstGeom>
          <a:noFill/>
        </p:spPr>
        <p:txBody>
          <a:bodyPr wrap="square" rtlCol="0">
            <a:spAutoFit/>
          </a:bodyPr>
          <a:lstStyle/>
          <a:p>
            <a:r>
              <a:rPr lang="en-US" sz="1200" dirty="0">
                <a:solidFill>
                  <a:schemeClr val="bg1"/>
                </a:solidFill>
                <a:latin typeface="Cambria" panose="02040503050406030204" pitchFamily="18" charset="0"/>
                <a:ea typeface="Cambria" panose="02040503050406030204" pitchFamily="18" charset="0"/>
              </a:rPr>
              <a:t> Computational AeroSciences Branch</a:t>
            </a:r>
          </a:p>
        </p:txBody>
      </p:sp>
      <p:pic>
        <p:nvPicPr>
          <p:cNvPr id="6" name="Picture 5">
            <a:extLst>
              <a:ext uri="{FF2B5EF4-FFF2-40B4-BE49-F238E27FC236}">
                <a16:creationId xmlns:a16="http://schemas.microsoft.com/office/drawing/2014/main" id="{BEAEF120-092D-473B-980E-DD7DB7D1BFB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5119258" y="5221427"/>
            <a:ext cx="1451880" cy="1158688"/>
          </a:xfrm>
          <a:prstGeom prst="rect">
            <a:avLst/>
          </a:prstGeom>
        </p:spPr>
      </p:pic>
      <p:pic>
        <p:nvPicPr>
          <p:cNvPr id="1028" name="Picture 4" descr="DARPA - Wikipedia">
            <a:extLst>
              <a:ext uri="{FF2B5EF4-FFF2-40B4-BE49-F238E27FC236}">
                <a16:creationId xmlns:a16="http://schemas.microsoft.com/office/drawing/2014/main" id="{25EFB7E2-5FB9-4917-92EA-E8F45F15AC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0858" y="5221427"/>
            <a:ext cx="2128882" cy="1158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79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2/22</a:t>
            </a:r>
          </a:p>
        </p:txBody>
      </p:sp>
      <p:sp>
        <p:nvSpPr>
          <p:cNvPr id="6" name="TextBox 5">
            <a:extLst>
              <a:ext uri="{FF2B5EF4-FFF2-40B4-BE49-F238E27FC236}">
                <a16:creationId xmlns:a16="http://schemas.microsoft.com/office/drawing/2014/main" id="{44CA3F60-1726-45DE-A286-27F2CC33FBC4}"/>
              </a:ext>
            </a:extLst>
          </p:cNvPr>
          <p:cNvSpPr txBox="1"/>
          <p:nvPr/>
        </p:nvSpPr>
        <p:spPr>
          <a:xfrm>
            <a:off x="277527" y="353589"/>
            <a:ext cx="82859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Outline</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2" name="TextBox 11">
            <a:extLst>
              <a:ext uri="{FF2B5EF4-FFF2-40B4-BE49-F238E27FC236}">
                <a16:creationId xmlns:a16="http://schemas.microsoft.com/office/drawing/2014/main" id="{A5065A42-808F-41D6-AFE2-C4C7996756B4}"/>
              </a:ext>
            </a:extLst>
          </p:cNvPr>
          <p:cNvSpPr txBox="1"/>
          <p:nvPr/>
        </p:nvSpPr>
        <p:spPr>
          <a:xfrm>
            <a:off x="298189" y="1016984"/>
            <a:ext cx="8641513" cy="5144998"/>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Cambria" panose="02040503050406030204" pitchFamily="18" charset="0"/>
                <a:ea typeface="Cambria" panose="02040503050406030204" pitchFamily="18" charset="0"/>
              </a:rPr>
              <a:t>Modeling flow instabilities in hypersonic boundary layers with finite-rate chemistry using machine learning</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Performer: Brown University</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Monitor: Nathaniel Hildebrand</a:t>
            </a:r>
            <a:endParaRPr lang="en-US" dirty="0">
              <a:latin typeface="Cambria" panose="02040503050406030204" pitchFamily="18" charset="0"/>
              <a:ea typeface="Cambria" panose="02040503050406030204" pitchFamily="18" charset="0"/>
            </a:endParaRPr>
          </a:p>
          <a:p>
            <a:pPr marL="800100" lvl="1" indent="-342900">
              <a:lnSpc>
                <a:spcPts val="1200"/>
              </a:lnSpc>
              <a:spcBef>
                <a:spcPts val="200"/>
              </a:spcBef>
              <a:buFont typeface="Arial" panose="020B0604020202020204" pitchFamily="34" charset="0"/>
              <a:buChar char="•"/>
            </a:pPr>
            <a:endParaRPr lang="en-US" sz="1600" b="1" dirty="0">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1600" b="1" dirty="0">
                <a:latin typeface="Cambria" panose="02040503050406030204" pitchFamily="18" charset="0"/>
                <a:ea typeface="Cambria" panose="02040503050406030204" pitchFamily="18" charset="0"/>
              </a:rPr>
              <a:t>Computational conjugate heat transfer simulation of wind tunnel model of Aerobraking for planetary (re)entry</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Performer: Galois</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Monitor: Matthew O’Connell</a:t>
            </a:r>
          </a:p>
          <a:p>
            <a:pPr marL="800100" lvl="1" indent="-342900">
              <a:lnSpc>
                <a:spcPts val="1200"/>
              </a:lnSpc>
              <a:spcBef>
                <a:spcPts val="200"/>
              </a:spcBef>
              <a:buFont typeface="Arial" panose="020B0604020202020204" pitchFamily="34" charset="0"/>
              <a:buChar char="•"/>
            </a:pPr>
            <a:endParaRPr lang="en-US" sz="1500" dirty="0">
              <a:latin typeface="Cambria" panose="02040503050406030204" pitchFamily="18" charset="0"/>
              <a:ea typeface="Cambria" panose="02040503050406030204" pitchFamily="18" charset="0"/>
            </a:endParaRPr>
          </a:p>
          <a:p>
            <a:pPr marL="285750" indent="-285750">
              <a:spcBef>
                <a:spcPts val="200"/>
              </a:spcBef>
              <a:buFont typeface="Arial" panose="020B0604020202020204" pitchFamily="34" charset="0"/>
              <a:buChar char="•"/>
            </a:pPr>
            <a:r>
              <a:rPr lang="en-US" sz="1600" b="1" dirty="0">
                <a:latin typeface="Cambria" panose="02040503050406030204" pitchFamily="18" charset="0"/>
                <a:ea typeface="Cambria" panose="02040503050406030204" pitchFamily="18" charset="0"/>
              </a:rPr>
              <a:t>Laminated composites challenge problem</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Performer: MIT</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Monitors: </a:t>
            </a:r>
            <a:r>
              <a:rPr lang="pt-BR" sz="1400" dirty="0">
                <a:latin typeface="Cambria" panose="02040503050406030204" pitchFamily="18" charset="0"/>
                <a:ea typeface="Cambria" panose="02040503050406030204" pitchFamily="18" charset="0"/>
              </a:rPr>
              <a:t>Nelson V. De Carvalho &amp; Vesselin Yamakov</a:t>
            </a:r>
            <a:endParaRPr lang="en-US" sz="1400" dirty="0">
              <a:latin typeface="Cambria" panose="02040503050406030204" pitchFamily="18" charset="0"/>
              <a:ea typeface="Cambria" panose="02040503050406030204" pitchFamily="18" charset="0"/>
            </a:endParaRPr>
          </a:p>
          <a:p>
            <a:pPr marL="800100" lvl="1" indent="-342900">
              <a:lnSpc>
                <a:spcPts val="1200"/>
              </a:lnSpc>
              <a:spcBef>
                <a:spcPts val="200"/>
              </a:spcBef>
              <a:buFont typeface="Arial" panose="020B0604020202020204" pitchFamily="34" charset="0"/>
              <a:buChar char="•"/>
            </a:pPr>
            <a:endParaRPr lang="en-US" dirty="0">
              <a:latin typeface="Cambria" panose="02040503050406030204" pitchFamily="18" charset="0"/>
              <a:ea typeface="Cambria" panose="02040503050406030204" pitchFamily="18" charset="0"/>
            </a:endParaRPr>
          </a:p>
          <a:p>
            <a:pPr marL="285750" indent="-285750">
              <a:spcBef>
                <a:spcPts val="200"/>
              </a:spcBef>
              <a:buFont typeface="Arial" panose="020B0604020202020204" pitchFamily="34" charset="0"/>
              <a:buChar char="•"/>
            </a:pPr>
            <a:r>
              <a:rPr lang="en-US" sz="1600" b="1" dirty="0">
                <a:latin typeface="Cambria" panose="02040503050406030204" pitchFamily="18" charset="0"/>
              </a:rPr>
              <a:t>Modeling Ti-6Al-4V anisotropy, hysteresis, and fracture with an inferred particle system</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Performer: MIT</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Monitor: Vesselin Yamakov</a:t>
            </a:r>
          </a:p>
          <a:p>
            <a:pPr marL="800100" lvl="1" indent="-342900">
              <a:lnSpc>
                <a:spcPts val="1200"/>
              </a:lnSpc>
              <a:spcBef>
                <a:spcPts val="200"/>
              </a:spcBef>
              <a:buFont typeface="Arial" panose="020B0604020202020204" pitchFamily="34" charset="0"/>
              <a:buChar char="•"/>
            </a:pPr>
            <a:endParaRPr lang="en-US" dirty="0">
              <a:latin typeface="Cambria" panose="02040503050406030204" pitchFamily="18" charset="0"/>
              <a:ea typeface="Cambria" panose="02040503050406030204" pitchFamily="18" charset="0"/>
            </a:endParaRPr>
          </a:p>
          <a:p>
            <a:pPr marL="285750" indent="-285750">
              <a:spcBef>
                <a:spcPts val="200"/>
              </a:spcBef>
              <a:buFont typeface="Arial" panose="020B0604020202020204" pitchFamily="34" charset="0"/>
              <a:buChar char="•"/>
            </a:pPr>
            <a:r>
              <a:rPr lang="en-US" sz="1600" b="1" dirty="0">
                <a:latin typeface="Cambria" panose="02040503050406030204" pitchFamily="18" charset="0"/>
                <a:ea typeface="Cambria" panose="02040503050406030204" pitchFamily="18" charset="0"/>
              </a:rPr>
              <a:t>Integrating applications to solve multiscale multiphysics problems</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Performer: U.S. Naval Research Laboratory</a:t>
            </a:r>
          </a:p>
          <a:p>
            <a:pPr marL="800100" lvl="1" indent="-342900">
              <a:spcBef>
                <a:spcPts val="200"/>
              </a:spcBef>
              <a:buFont typeface="Arial" panose="020B0604020202020204" pitchFamily="34" charset="0"/>
              <a:buChar char="•"/>
            </a:pPr>
            <a:r>
              <a:rPr lang="en-US" sz="1400" dirty="0">
                <a:latin typeface="Cambria" panose="02040503050406030204" pitchFamily="18" charset="0"/>
                <a:ea typeface="Cambria" panose="02040503050406030204" pitchFamily="18" charset="0"/>
              </a:rPr>
              <a:t>Monitor: David Wagner</a:t>
            </a:r>
          </a:p>
        </p:txBody>
      </p:sp>
    </p:spTree>
    <p:extLst>
      <p:ext uri="{BB962C8B-B14F-4D97-AF65-F5344CB8AC3E}">
        <p14:creationId xmlns:p14="http://schemas.microsoft.com/office/powerpoint/2010/main" val="1463329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3/22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1825" y="304596"/>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Modeling flow instabilities in hypersonic boundary layers with finite-rate chemistry using machine learning</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69085"/>
            <a:ext cx="8036933" cy="4334520"/>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Relevance to NASA’s Mission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High-speed boundary-layer transition increases skin-friction drag and heat flux, and hence, it is critically important for the design of hypersonic vehicles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Modeling laminar-turbulent transition is a pacing item for the foreseeable future according to the NASA CFD Vision 2030 Study (Slotnick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2014)</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Research in transition modeling (Paredes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2020) is currently supported by the NASA Tools, Technologies, and Techniques Project</a:t>
            </a: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b="1"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Background Information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Planar second-mode waves (Mack 1984) initiate transition to turbulence in hypersonic axisymmetric and 2D boundary layers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Logarithmic amplification ratio (N-factor) of the most amplified instability mode is frequently used to estimate the transition location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N-factor methods require significant user expertise, relatively-high computational cost, and accurate basic states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Machine learning could dramatically simplify transition modeling in practical applications and reduce the time required for transition prediction</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8" name="TextBox 7">
            <a:extLst>
              <a:ext uri="{FF2B5EF4-FFF2-40B4-BE49-F238E27FC236}">
                <a16:creationId xmlns:a16="http://schemas.microsoft.com/office/drawing/2014/main" id="{2960A9FD-E5DE-4BEE-8B1D-E24DB0CD2AFE}"/>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Brown University: George Karniadakis, Tamer Zaki, &amp; Zhongqiang Zhang </a:t>
            </a:r>
          </a:p>
        </p:txBody>
      </p:sp>
      <p:sp>
        <p:nvSpPr>
          <p:cNvPr id="11" name="TextBox 10">
            <a:extLst>
              <a:ext uri="{FF2B5EF4-FFF2-40B4-BE49-F238E27FC236}">
                <a16:creationId xmlns:a16="http://schemas.microsoft.com/office/drawing/2014/main" id="{41CD24FD-6C30-4ACA-9A38-9652A8CBB145}"/>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Nathaniel Hildebrand</a:t>
            </a:r>
            <a:endParaRPr lang="en-US" sz="1400" dirty="0">
              <a:solidFill>
                <a:srgbClr val="032D79"/>
              </a:solidFill>
            </a:endParaRPr>
          </a:p>
        </p:txBody>
      </p:sp>
    </p:spTree>
    <p:extLst>
      <p:ext uri="{BB962C8B-B14F-4D97-AF65-F5344CB8AC3E}">
        <p14:creationId xmlns:p14="http://schemas.microsoft.com/office/powerpoint/2010/main" val="86256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4/22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1825" y="304596"/>
            <a:ext cx="8343393"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Modeling flow instabilities in hypersonic boundary layers with finite-rate chemistry using machine learning</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69085"/>
            <a:ext cx="7903583" cy="4308872"/>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Scope of the Challenge Problem</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Verify DeepM&amp;Mnet and CPINNs can accurately model canonical boundary-layer solutions with finite-rate chemistry </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Apply DeepM&amp;Mnet and CPINNs to model spatial linear and nonlinear instability waves (e.g., second mode)</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Use DeepM&amp;Mnet and CPINNs to study receptivity of transitional boundary layers due to freestream disturbances</a:t>
            </a:r>
          </a:p>
          <a:p>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Benchmarks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Reproduce hypersonic boundary-layer profiles from a well-established code with finite-rate chemistry (Marxen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2011) using DeepM&amp;Mnet and CPINNs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Use machine-learning codes to reproduce a few selected results based on linear stability theory for both nonreacting hypersonic flows with shocks (Paredes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2020) and boundary layers with finite-rate chemistry</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Extend the DeepM&amp;Mnet and CPINNs tools to study nonlinear development of Mack-mode instability waves at finite amplitudes and the receptivity of transitional boundary layers (Li </a:t>
            </a:r>
            <a:r>
              <a:rPr lang="en-US" sz="1500" i="1" dirty="0">
                <a:latin typeface="Cambria" panose="02040503050406030204" pitchFamily="18" charset="0"/>
                <a:ea typeface="Cambria" panose="02040503050406030204" pitchFamily="18" charset="0"/>
              </a:rPr>
              <a:t>et al.</a:t>
            </a:r>
            <a:r>
              <a:rPr lang="en-US" sz="1500" dirty="0">
                <a:latin typeface="Cambria" panose="02040503050406030204" pitchFamily="18" charset="0"/>
                <a:ea typeface="Cambria" panose="02040503050406030204" pitchFamily="18" charset="0"/>
              </a:rPr>
              <a:t> 2012)</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1F692279-48A4-47D5-85E9-614EDFBD7368}"/>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Brown University: George Karniadakis, Tamer Zaki, &amp; Zhongqiang Zhang </a:t>
            </a:r>
          </a:p>
        </p:txBody>
      </p:sp>
      <p:sp>
        <p:nvSpPr>
          <p:cNvPr id="12" name="TextBox 11">
            <a:extLst>
              <a:ext uri="{FF2B5EF4-FFF2-40B4-BE49-F238E27FC236}">
                <a16:creationId xmlns:a16="http://schemas.microsoft.com/office/drawing/2014/main" id="{34A010C1-7F20-48AF-ACDA-9925A3FDF050}"/>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a:t>
            </a:r>
            <a:r>
              <a:rPr lang="en-US" sz="1400" dirty="0">
                <a:solidFill>
                  <a:srgbClr val="032D79"/>
                </a:solidFill>
                <a:latin typeface="Cambria" panose="02040503050406030204" pitchFamily="18" charset="0"/>
                <a:ea typeface="Cambria" panose="02040503050406030204" pitchFamily="18" charset="0"/>
              </a:rPr>
              <a:t> Nathaniel Hildebrand</a:t>
            </a:r>
            <a:endParaRPr lang="en-US" sz="1400" dirty="0">
              <a:solidFill>
                <a:srgbClr val="032D79"/>
              </a:solidFill>
            </a:endParaRPr>
          </a:p>
        </p:txBody>
      </p:sp>
    </p:spTree>
    <p:extLst>
      <p:ext uri="{BB962C8B-B14F-4D97-AF65-F5344CB8AC3E}">
        <p14:creationId xmlns:p14="http://schemas.microsoft.com/office/powerpoint/2010/main" val="3880335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5/22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1825" y="304596"/>
            <a:ext cx="8301448"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Modeling flow instabilities in hypersonic boundary layers with finite-rate chemistry using machine learning</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69085"/>
            <a:ext cx="8064477" cy="4396075"/>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Metrics</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Computability</a:t>
            </a:r>
            <a:r>
              <a:rPr lang="en-US" sz="1500" dirty="0">
                <a:latin typeface="Cambria" panose="02040503050406030204" pitchFamily="18" charset="0"/>
                <a:ea typeface="Cambria" panose="02040503050406030204" pitchFamily="18" charset="0"/>
              </a:rPr>
              <a:t> – The level of effort with using DeepM&amp;Mnet and CPINNs is closely tied to the amount of training that is needed for an accurate solution. A comparison with results from machine-learning efforts at NASA will be made in terms of research hours, computing time, and ease of use.</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Conservation &amp; Accuracy </a:t>
            </a:r>
            <a:r>
              <a:rPr lang="en-US" sz="1500" dirty="0">
                <a:latin typeface="Cambria" panose="02040503050406030204" pitchFamily="18" charset="0"/>
                <a:ea typeface="Cambria" panose="02040503050406030204" pitchFamily="18" charset="0"/>
              </a:rPr>
              <a:t>–Brown has shown that DeepM&amp;Mnet and CPINNs can successfully model flat-plate boundary-layer solutions with finite-rate chemistry. The performers need to show that these tools can also model the linear and nonlinear growth of  instability waves. These results will be verified by the monitor.</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Composability &amp; Scale Range </a:t>
            </a:r>
            <a:r>
              <a:rPr lang="en-US" sz="1500" dirty="0">
                <a:latin typeface="Cambria" panose="02040503050406030204" pitchFamily="18" charset="0"/>
                <a:ea typeface="Cambria" panose="02040503050406030204" pitchFamily="18" charset="0"/>
              </a:rPr>
              <a:t>– The problems encapsulate multiple aspects of hypersonic aerothermodynamics including shocks, nonequilibrium flow, finite-rate chemistry, interactions between acoustic, vorticity, and entropy modes, and viscous/inviscid flow phenomena across a broad range of length scales from boundary-layer thickness to instability wavelength to the overall vehicle dimensions. The time and effort to integrate new multiphysics will be provided by the performer. </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Computational Speed </a:t>
            </a:r>
            <a:r>
              <a:rPr lang="en-US" sz="1500" dirty="0">
                <a:latin typeface="Cambria" panose="02040503050406030204" pitchFamily="18" charset="0"/>
                <a:ea typeface="Cambria" panose="02040503050406030204" pitchFamily="18" charset="0"/>
              </a:rPr>
              <a:t>– DeepM&amp;Mnet and CPINNs could dramatically speed up the overall time to perform transition modeling. A benchmark will be provided by the performer and verified by the monitor.</a:t>
            </a: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F24BEDD3-6A71-4A44-AADB-C7100FD1511A}"/>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Brown University: George Karniadakis, Tamer Zaki, &amp; Zhongqiang Zhang </a:t>
            </a:r>
          </a:p>
        </p:txBody>
      </p:sp>
      <p:sp>
        <p:nvSpPr>
          <p:cNvPr id="12" name="TextBox 11">
            <a:extLst>
              <a:ext uri="{FF2B5EF4-FFF2-40B4-BE49-F238E27FC236}">
                <a16:creationId xmlns:a16="http://schemas.microsoft.com/office/drawing/2014/main" id="{B9751A35-B1B2-43D0-9461-79483B87C65A}"/>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a:t>
            </a:r>
            <a:r>
              <a:rPr lang="en-US" sz="1400" dirty="0">
                <a:solidFill>
                  <a:srgbClr val="032D79"/>
                </a:solidFill>
                <a:latin typeface="Cambria" panose="02040503050406030204" pitchFamily="18" charset="0"/>
                <a:ea typeface="Cambria" panose="02040503050406030204" pitchFamily="18" charset="0"/>
              </a:rPr>
              <a:t> Nathaniel Hildebrand</a:t>
            </a:r>
            <a:endParaRPr lang="en-US" sz="1400" dirty="0">
              <a:solidFill>
                <a:srgbClr val="032D79"/>
              </a:solidFill>
            </a:endParaRPr>
          </a:p>
        </p:txBody>
      </p:sp>
    </p:spTree>
    <p:extLst>
      <p:ext uri="{BB962C8B-B14F-4D97-AF65-F5344CB8AC3E}">
        <p14:creationId xmlns:p14="http://schemas.microsoft.com/office/powerpoint/2010/main" val="92092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6/22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1825" y="304596"/>
            <a:ext cx="8301448"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Modeling flow instabilities in hypersonic boundary layers with finite-rate chemistry using machine learning</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69085"/>
            <a:ext cx="8064477" cy="4185761"/>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Tech Transfer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Allow the monitor and other NASA researchers access to the machine-learning tools DeepM&amp;Mnet and CPINNs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monitor will run DeepM&amp;Mnet and CPINNs with help from the performers to duplicate results from the challenge problems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performers can help the monitor and other NASA researchers setup DeepM&amp;Mnet and CPINNs on NASA supercomputers (including the local K cluster and Pleiades)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NASA researchers and the monitor will apply DeepM&amp;Mnet and CPINNs to other problems of interest to gain a fuller understanding of how their capability would could impact current and future NASA projects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performers and monitor will determine if any other pre- or post-processing scripts apart from DeepM&amp;Mnet and CPINNs are needed for NASA to effectively perform a transition analysis with machine learning</a:t>
            </a:r>
          </a:p>
          <a:p>
            <a:pPr marL="800100" lvl="1" indent="-342900">
              <a:spcBef>
                <a:spcPts val="20"/>
              </a:spcBef>
              <a:buFont typeface="Arial" panose="020B0604020202020204" pitchFamily="34" charset="0"/>
              <a:buChar char="•"/>
            </a:pPr>
            <a:r>
              <a:rPr lang="en-US" sz="1600" dirty="0">
                <a:latin typeface="Cambria" panose="02040503050406030204" pitchFamily="18" charset="0"/>
                <a:ea typeface="Cambria" panose="02040503050406030204" pitchFamily="18" charset="0"/>
              </a:rPr>
              <a:t>NASA researchers and the monitor will provide Navier-Stokes solutions and basic states from in-house codes if they are needed by the performers</a:t>
            </a: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79FBADFA-15B0-4A45-8B44-D1F769F48AE2}"/>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Brown University: George Karniadakis, Tamer Zaki, &amp; Zhongqiang Zhang </a:t>
            </a:r>
          </a:p>
        </p:txBody>
      </p:sp>
      <p:sp>
        <p:nvSpPr>
          <p:cNvPr id="12" name="TextBox 11">
            <a:extLst>
              <a:ext uri="{FF2B5EF4-FFF2-40B4-BE49-F238E27FC236}">
                <a16:creationId xmlns:a16="http://schemas.microsoft.com/office/drawing/2014/main" id="{9A112EB1-6663-41B3-A535-0A4CAB4B1498}"/>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Nathaniel Hildebrand</a:t>
            </a:r>
            <a:endParaRPr lang="en-US" sz="1400" dirty="0">
              <a:solidFill>
                <a:srgbClr val="032D79"/>
              </a:solidFill>
            </a:endParaRPr>
          </a:p>
        </p:txBody>
      </p:sp>
    </p:spTree>
    <p:extLst>
      <p:ext uri="{BB962C8B-B14F-4D97-AF65-F5344CB8AC3E}">
        <p14:creationId xmlns:p14="http://schemas.microsoft.com/office/powerpoint/2010/main" val="355157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7/22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1825" y="296207"/>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Computational conjugate heat transfer simulation of wind tunnel model of aerobraking for planetary (re)entry</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52307"/>
            <a:ext cx="8036933" cy="4591000"/>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Relevance to NASA’s Mission</a:t>
            </a:r>
            <a:endParaRPr lang="en-US" sz="1500" dirty="0">
              <a:latin typeface="Cambria" panose="02040503050406030204" pitchFamily="18" charset="0"/>
              <a:ea typeface="Cambria" panose="02040503050406030204" pitchFamily="18" charset="0"/>
            </a:endParaRP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Non-thermally conductive materials used in thermal protection systems can be difficult to rapidly fabricate and instrument for wind tunnel experiments; while materials easier to use for experiments, such as steel, are thermally conductive</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Quantifying body heat transfer can help validate experiments using metals instead of ceramics or help put temporal and spatial bounds on confidence of these tests. </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Model fabrication from metals may help reduce fabrication lead time or allow more complex instrumentation at a lower cost</a:t>
            </a:r>
          </a:p>
          <a:p>
            <a:pPr marL="800100" lvl="1" indent="-342900">
              <a:buFont typeface="Arial" panose="020B0604020202020204" pitchFamily="34" charset="0"/>
              <a:buChar char="•"/>
            </a:pP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Background Information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Historical aerobraking wind tunnel experiments were conducted with models built out of chromel, nickel and chromium (Horvath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1996, 1997, &amp; 1998) </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Short duration experiments used to measure heating rates observed temperature increased near the vehicle payload (behind the thermal protection system)</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If heat was conducted from the thermal protection system to the payload region the experiment would have under-predicted surface heating rates near the payload</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Simulation has been performed for fluid only region but has not included both fluid simulation and body heat transfer</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5" name="TextBox 4">
            <a:extLst>
              <a:ext uri="{FF2B5EF4-FFF2-40B4-BE49-F238E27FC236}">
                <a16:creationId xmlns:a16="http://schemas.microsoft.com/office/drawing/2014/main" id="{5B73B816-7FA9-4962-8914-F2FEE96A8BEF}"/>
              </a:ext>
            </a:extLst>
          </p:cNvPr>
          <p:cNvSpPr txBox="1"/>
          <p:nvPr/>
        </p:nvSpPr>
        <p:spPr>
          <a:xfrm>
            <a:off x="490214" y="1186030"/>
            <a:ext cx="4720164" cy="307777"/>
          </a:xfrm>
          <a:prstGeom prst="rect">
            <a:avLst/>
          </a:prstGeom>
          <a:noFill/>
        </p:spPr>
        <p:txBody>
          <a:bodyPr wrap="square" rtlCol="0">
            <a:spAutoFit/>
          </a:bodyPr>
          <a:lstStyle/>
          <a:p>
            <a:r>
              <a:rPr lang="en-US" sz="1400" dirty="0">
                <a:solidFill>
                  <a:srgbClr val="032D79"/>
                </a:solidFill>
              </a:rPr>
              <a:t>Galois: Charisee Chiw &amp; Eric Davis</a:t>
            </a:r>
          </a:p>
        </p:txBody>
      </p:sp>
      <p:sp>
        <p:nvSpPr>
          <p:cNvPr id="11" name="TextBox 10">
            <a:extLst>
              <a:ext uri="{FF2B5EF4-FFF2-40B4-BE49-F238E27FC236}">
                <a16:creationId xmlns:a16="http://schemas.microsoft.com/office/drawing/2014/main" id="{A6D1040F-9BFA-4EFD-8E7B-DE3AD3DCA819}"/>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Matthew O’Connell</a:t>
            </a:r>
            <a:endParaRPr lang="en-US" sz="1400" dirty="0">
              <a:solidFill>
                <a:srgbClr val="032D79"/>
              </a:solidFill>
            </a:endParaRPr>
          </a:p>
        </p:txBody>
      </p:sp>
    </p:spTree>
    <p:extLst>
      <p:ext uri="{BB962C8B-B14F-4D97-AF65-F5344CB8AC3E}">
        <p14:creationId xmlns:p14="http://schemas.microsoft.com/office/powerpoint/2010/main" val="363881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8/22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52307"/>
            <a:ext cx="7903583" cy="3616375"/>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Scope of the Challenge Problem</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Simulate fluid flow and body heat transfer for an axisymmetric aerobraking wind tunnel model assuming an ideal gas at Mach 10 in laminar flow over a 7 second duration</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Use an automatically generated simulator with a low level of development effort</a:t>
            </a:r>
          </a:p>
          <a:p>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Benchmarks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Reproduce surface heating rates obtained from fluid-only simulations that were performed with a fixed surface temperature</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Quantify any discrepancy in surface heating rates with and without body heat transfer.</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Compare with experimental results from wind tunnel test performed at NASA for a model made of chromel (Horvath </a:t>
            </a:r>
            <a:r>
              <a:rPr lang="en-US" sz="1500" i="1" dirty="0">
                <a:latin typeface="Cambria" panose="02040503050406030204" pitchFamily="18" charset="0"/>
                <a:ea typeface="Cambria" panose="02040503050406030204" pitchFamily="18" charset="0"/>
              </a:rPr>
              <a:t>et al. </a:t>
            </a:r>
            <a:r>
              <a:rPr lang="en-US" sz="1500" dirty="0">
                <a:latin typeface="Cambria" panose="02040503050406030204" pitchFamily="18" charset="0"/>
                <a:ea typeface="Cambria" panose="02040503050406030204" pitchFamily="18" charset="0"/>
              </a:rPr>
              <a:t>1996, 1997, &amp; 1998) </a:t>
            </a:r>
          </a:p>
          <a:p>
            <a:pPr marL="800100" lvl="1" indent="-342900">
              <a:spcBef>
                <a:spcPts val="200"/>
              </a:spcBef>
              <a:buFont typeface="Arial" panose="020B0604020202020204" pitchFamily="34" charset="0"/>
              <a:buChar char="•"/>
            </a:pPr>
            <a:endParaRPr lang="en-US" sz="1500"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8" name="TextBox 7">
            <a:extLst>
              <a:ext uri="{FF2B5EF4-FFF2-40B4-BE49-F238E27FC236}">
                <a16:creationId xmlns:a16="http://schemas.microsoft.com/office/drawing/2014/main" id="{77DDE250-0573-4D4A-8F12-85FB0DD1C358}"/>
              </a:ext>
            </a:extLst>
          </p:cNvPr>
          <p:cNvSpPr txBox="1"/>
          <p:nvPr/>
        </p:nvSpPr>
        <p:spPr>
          <a:xfrm>
            <a:off x="481825" y="296207"/>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Computational conjugate heat transfer simulation of wind tunnel model of Aerobraking for planetary (re)entry</a:t>
            </a:r>
          </a:p>
        </p:txBody>
      </p:sp>
      <p:sp>
        <p:nvSpPr>
          <p:cNvPr id="12" name="TextBox 11">
            <a:extLst>
              <a:ext uri="{FF2B5EF4-FFF2-40B4-BE49-F238E27FC236}">
                <a16:creationId xmlns:a16="http://schemas.microsoft.com/office/drawing/2014/main" id="{C3F37554-3830-F64D-A8EF-9520C5E8444D}"/>
              </a:ext>
            </a:extLst>
          </p:cNvPr>
          <p:cNvSpPr txBox="1"/>
          <p:nvPr/>
        </p:nvSpPr>
        <p:spPr>
          <a:xfrm>
            <a:off x="490214" y="1186030"/>
            <a:ext cx="4720164" cy="307777"/>
          </a:xfrm>
          <a:prstGeom prst="rect">
            <a:avLst/>
          </a:prstGeom>
          <a:noFill/>
        </p:spPr>
        <p:txBody>
          <a:bodyPr wrap="square" rtlCol="0">
            <a:spAutoFit/>
          </a:bodyPr>
          <a:lstStyle/>
          <a:p>
            <a:r>
              <a:rPr lang="en-US" sz="1400" dirty="0">
                <a:solidFill>
                  <a:srgbClr val="032D79"/>
                </a:solidFill>
              </a:rPr>
              <a:t>Galois: Charisee Chiw &amp; Eric Davis</a:t>
            </a:r>
          </a:p>
        </p:txBody>
      </p:sp>
      <p:sp>
        <p:nvSpPr>
          <p:cNvPr id="11" name="TextBox 10">
            <a:extLst>
              <a:ext uri="{FF2B5EF4-FFF2-40B4-BE49-F238E27FC236}">
                <a16:creationId xmlns:a16="http://schemas.microsoft.com/office/drawing/2014/main" id="{9512AD29-524F-4454-83F3-7D5DD688AE66}"/>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a:t>
            </a:r>
            <a:r>
              <a:rPr lang="en-US" sz="1400" dirty="0">
                <a:solidFill>
                  <a:srgbClr val="032D79"/>
                </a:solidFill>
                <a:latin typeface="Cambria" panose="02040503050406030204" pitchFamily="18" charset="0"/>
                <a:ea typeface="Cambria" panose="02040503050406030204" pitchFamily="18" charset="0"/>
              </a:rPr>
              <a:t> Matthew O’Connell</a:t>
            </a:r>
            <a:endParaRPr lang="en-US" sz="1400" dirty="0">
              <a:solidFill>
                <a:srgbClr val="032D79"/>
              </a:solidFill>
            </a:endParaRPr>
          </a:p>
        </p:txBody>
      </p:sp>
    </p:spTree>
    <p:extLst>
      <p:ext uri="{BB962C8B-B14F-4D97-AF65-F5344CB8AC3E}">
        <p14:creationId xmlns:p14="http://schemas.microsoft.com/office/powerpoint/2010/main" val="1663391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9/22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52307"/>
            <a:ext cx="7890389" cy="3934410"/>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Metrics</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Computability</a:t>
            </a:r>
            <a:r>
              <a:rPr lang="en-US" sz="1500" dirty="0">
                <a:latin typeface="Cambria" panose="02040503050406030204" pitchFamily="18" charset="0"/>
                <a:ea typeface="Cambria" panose="02040503050406030204" pitchFamily="18" charset="0"/>
              </a:rPr>
              <a:t> – Creating a simulator capable of such coupled simulations would likely take months to years of full-time equivalent development. The manual nature of this kind of coupling may be error prone due to the challenges in coupling two legacy simulation tools not intended to work together.</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Conservation &amp; Accuracy </a:t>
            </a:r>
            <a:r>
              <a:rPr lang="en-US" sz="1500" dirty="0">
                <a:latin typeface="Cambria" panose="02040503050406030204" pitchFamily="18" charset="0"/>
                <a:ea typeface="Cambria" panose="02040503050406030204" pitchFamily="18" charset="0"/>
              </a:rPr>
              <a:t>–The simulator is expected to be fully conservative in mass momentum and energy for in each respective physics zone – by construction.  The simulator will be relying on proven numerical techniques. These results will be verified by the monitor.</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Composability &amp; Scale Range </a:t>
            </a:r>
            <a:r>
              <a:rPr lang="en-US" sz="1500" dirty="0">
                <a:latin typeface="Cambria" panose="02040503050406030204" pitchFamily="18" charset="0"/>
                <a:ea typeface="Cambria" panose="02040503050406030204" pitchFamily="18" charset="0"/>
              </a:rPr>
              <a:t>– Two physical regions will be included; modeling the heat conduction within the wind tunnel model and modeling the fluid flow around the model.  The interface between the two regions must be included.  There is expected to be </a:t>
            </a:r>
            <a:r>
              <a:rPr lang="en-US" sz="1500" b="1" dirty="0">
                <a:latin typeface="Cambria" panose="02040503050406030204" pitchFamily="18" charset="0"/>
                <a:ea typeface="Cambria" panose="02040503050406030204" pitchFamily="18" charset="0"/>
              </a:rPr>
              <a:t>4 orders of magnitude of separation</a:t>
            </a:r>
            <a:r>
              <a:rPr lang="en-US" sz="1500" dirty="0">
                <a:latin typeface="Cambria" panose="02040503050406030204" pitchFamily="18" charset="0"/>
                <a:ea typeface="Cambria" panose="02040503050406030204" pitchFamily="18" charset="0"/>
              </a:rPr>
              <a:t> between the time and spatial scales of the fluid and structural domain. </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Computational Speed </a:t>
            </a:r>
            <a:r>
              <a:rPr lang="en-US" sz="1500" dirty="0">
                <a:latin typeface="Cambria" panose="02040503050406030204" pitchFamily="18" charset="0"/>
                <a:ea typeface="Cambria" panose="02040503050406030204" pitchFamily="18" charset="0"/>
              </a:rPr>
              <a:t>– Due to increased physics; computational cost is expected to increase compared to baseline fluids only simulation.  </a:t>
            </a: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8" name="TextBox 7">
            <a:extLst>
              <a:ext uri="{FF2B5EF4-FFF2-40B4-BE49-F238E27FC236}">
                <a16:creationId xmlns:a16="http://schemas.microsoft.com/office/drawing/2014/main" id="{3437B75C-11A4-9D4B-8873-B436880E6FB0}"/>
              </a:ext>
            </a:extLst>
          </p:cNvPr>
          <p:cNvSpPr txBox="1"/>
          <p:nvPr/>
        </p:nvSpPr>
        <p:spPr>
          <a:xfrm>
            <a:off x="481825" y="296207"/>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Computational conjugate heat transfer simulation of wind tunnel model of Aerobraking for planetary (re)entry</a:t>
            </a:r>
          </a:p>
        </p:txBody>
      </p:sp>
      <p:sp>
        <p:nvSpPr>
          <p:cNvPr id="12" name="TextBox 11">
            <a:extLst>
              <a:ext uri="{FF2B5EF4-FFF2-40B4-BE49-F238E27FC236}">
                <a16:creationId xmlns:a16="http://schemas.microsoft.com/office/drawing/2014/main" id="{9EA41646-9AF8-3D40-B2BC-C9DCF38120BF}"/>
              </a:ext>
            </a:extLst>
          </p:cNvPr>
          <p:cNvSpPr txBox="1"/>
          <p:nvPr/>
        </p:nvSpPr>
        <p:spPr>
          <a:xfrm>
            <a:off x="490214" y="1186030"/>
            <a:ext cx="4720164" cy="307777"/>
          </a:xfrm>
          <a:prstGeom prst="rect">
            <a:avLst/>
          </a:prstGeom>
          <a:noFill/>
        </p:spPr>
        <p:txBody>
          <a:bodyPr wrap="square" rtlCol="0">
            <a:spAutoFit/>
          </a:bodyPr>
          <a:lstStyle/>
          <a:p>
            <a:r>
              <a:rPr lang="en-US" sz="1400" dirty="0">
                <a:solidFill>
                  <a:srgbClr val="032D79"/>
                </a:solidFill>
              </a:rPr>
              <a:t>Galois: Charisee Chiw &amp; Eric Davis</a:t>
            </a:r>
          </a:p>
        </p:txBody>
      </p:sp>
      <p:sp>
        <p:nvSpPr>
          <p:cNvPr id="11" name="TextBox 10">
            <a:extLst>
              <a:ext uri="{FF2B5EF4-FFF2-40B4-BE49-F238E27FC236}">
                <a16:creationId xmlns:a16="http://schemas.microsoft.com/office/drawing/2014/main" id="{D8237FC5-5CA8-44B9-B72F-E0AED29DE268}"/>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Matthew O’Connell</a:t>
            </a:r>
            <a:endParaRPr lang="en-US" sz="1400" dirty="0">
              <a:solidFill>
                <a:srgbClr val="032D79"/>
              </a:solidFill>
            </a:endParaRPr>
          </a:p>
        </p:txBody>
      </p:sp>
    </p:spTree>
    <p:extLst>
      <p:ext uri="{BB962C8B-B14F-4D97-AF65-F5344CB8AC3E}">
        <p14:creationId xmlns:p14="http://schemas.microsoft.com/office/powerpoint/2010/main" val="266034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C56107-0DB2-A045-9B28-874C14781206}"/>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10/22</a:t>
            </a:r>
          </a:p>
        </p:txBody>
      </p:sp>
      <p:sp>
        <p:nvSpPr>
          <p:cNvPr id="6" name="TextBox 5">
            <a:extLst>
              <a:ext uri="{FF2B5EF4-FFF2-40B4-BE49-F238E27FC236}">
                <a16:creationId xmlns:a16="http://schemas.microsoft.com/office/drawing/2014/main" id="{AB24371D-6A84-4C43-B53C-87C0F51EB54D}"/>
              </a:ext>
            </a:extLst>
          </p:cNvPr>
          <p:cNvSpPr txBox="1"/>
          <p:nvPr/>
        </p:nvSpPr>
        <p:spPr>
          <a:xfrm>
            <a:off x="506992" y="1652307"/>
            <a:ext cx="7949112" cy="3908762"/>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Tech Transfer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Allow the monitor and other NASA researchers access to the developed multiphysics simulator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monitor will run the simulator with help from the performers to duplicate results from the challenge problems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performers can help the monitor, and other NASA researchers, setup the simulator on NASA supercomputers (including the local K cluster and Pleiades)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NASA researchers and the monitor will apply the simulator to other problems of interest to gain a fuller understanding of how their capability would could impact current and future NASA projects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performers and monitor will determine if any other pre- or post-processing scripts apart from the simulator are needed for NASA to effectively perform conjugate heat transfer analysis</a:t>
            </a:r>
          </a:p>
          <a:p>
            <a:pPr marL="800100" lvl="1" indent="-342900">
              <a:spcBef>
                <a:spcPts val="20"/>
              </a:spcBef>
              <a:buFont typeface="Arial" panose="020B0604020202020204" pitchFamily="34" charset="0"/>
              <a:buChar char="•"/>
            </a:pPr>
            <a:r>
              <a:rPr lang="en-US" sz="1600" dirty="0">
                <a:latin typeface="Cambria" panose="02040503050406030204" pitchFamily="18" charset="0"/>
                <a:ea typeface="Cambria" panose="02040503050406030204" pitchFamily="18" charset="0"/>
              </a:rPr>
              <a:t>NASA researchers and the monitor will provide application specific grids (unstructured or multi-block structured) as needed to the performers</a:t>
            </a: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a typeface="Cambria" panose="02040503050406030204" pitchFamily="18" charset="0"/>
            </a:endParaRPr>
          </a:p>
        </p:txBody>
      </p:sp>
      <p:cxnSp>
        <p:nvCxnSpPr>
          <p:cNvPr id="7" name="Straight Connector 6">
            <a:extLst>
              <a:ext uri="{FF2B5EF4-FFF2-40B4-BE49-F238E27FC236}">
                <a16:creationId xmlns:a16="http://schemas.microsoft.com/office/drawing/2014/main" id="{9793E1B3-3105-F245-8A6E-71B811746C0E}"/>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7A3E215-8600-8F47-8745-01831827037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68D30236-728A-7C4C-9D29-88E984A50124}"/>
              </a:ext>
            </a:extLst>
          </p:cNvPr>
          <p:cNvSpPr txBox="1"/>
          <p:nvPr/>
        </p:nvSpPr>
        <p:spPr>
          <a:xfrm>
            <a:off x="490214" y="1186030"/>
            <a:ext cx="4720164" cy="307777"/>
          </a:xfrm>
          <a:prstGeom prst="rect">
            <a:avLst/>
          </a:prstGeom>
          <a:noFill/>
        </p:spPr>
        <p:txBody>
          <a:bodyPr wrap="square" rtlCol="0">
            <a:spAutoFit/>
          </a:bodyPr>
          <a:lstStyle/>
          <a:p>
            <a:r>
              <a:rPr lang="en-US" sz="1400" dirty="0">
                <a:solidFill>
                  <a:srgbClr val="032D79"/>
                </a:solidFill>
              </a:rPr>
              <a:t>Galois: Charisee Chiw &amp; Eric Davis</a:t>
            </a:r>
          </a:p>
        </p:txBody>
      </p:sp>
      <p:sp>
        <p:nvSpPr>
          <p:cNvPr id="13" name="TextBox 12">
            <a:extLst>
              <a:ext uri="{FF2B5EF4-FFF2-40B4-BE49-F238E27FC236}">
                <a16:creationId xmlns:a16="http://schemas.microsoft.com/office/drawing/2014/main" id="{172B390D-AD5B-6F44-AB90-1A6383B83320}"/>
              </a:ext>
            </a:extLst>
          </p:cNvPr>
          <p:cNvSpPr txBox="1"/>
          <p:nvPr/>
        </p:nvSpPr>
        <p:spPr>
          <a:xfrm>
            <a:off x="481825" y="296207"/>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Computational conjugate heat transfer simulation of wind tunnel model of Aerobraking for planetary (re)entry</a:t>
            </a:r>
          </a:p>
        </p:txBody>
      </p:sp>
      <p:sp>
        <p:nvSpPr>
          <p:cNvPr id="9" name="TextBox 8">
            <a:extLst>
              <a:ext uri="{FF2B5EF4-FFF2-40B4-BE49-F238E27FC236}">
                <a16:creationId xmlns:a16="http://schemas.microsoft.com/office/drawing/2014/main" id="{43E98898-A14D-4043-BC22-46873EAF0398}"/>
              </a:ext>
            </a:extLst>
          </p:cNvPr>
          <p:cNvSpPr txBox="1"/>
          <p:nvPr/>
        </p:nvSpPr>
        <p:spPr>
          <a:xfrm>
            <a:off x="1010331" y="6483111"/>
            <a:ext cx="3771394"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Matthew O’Connell</a:t>
            </a:r>
            <a:endParaRPr lang="en-US" sz="1400" dirty="0">
              <a:solidFill>
                <a:srgbClr val="032D79"/>
              </a:solidFill>
            </a:endParaRPr>
          </a:p>
        </p:txBody>
      </p:sp>
    </p:spTree>
    <p:extLst>
      <p:ext uri="{BB962C8B-B14F-4D97-AF65-F5344CB8AC3E}">
        <p14:creationId xmlns:p14="http://schemas.microsoft.com/office/powerpoint/2010/main" val="3331302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11/22</a:t>
            </a:r>
          </a:p>
        </p:txBody>
      </p:sp>
      <p:sp>
        <p:nvSpPr>
          <p:cNvPr id="6" name="TextBox 5">
            <a:extLst>
              <a:ext uri="{FF2B5EF4-FFF2-40B4-BE49-F238E27FC236}">
                <a16:creationId xmlns:a16="http://schemas.microsoft.com/office/drawing/2014/main" id="{44CA3F60-1726-45DE-A286-27F2CC33FBC4}"/>
              </a:ext>
            </a:extLst>
          </p:cNvPr>
          <p:cNvSpPr txBox="1"/>
          <p:nvPr/>
        </p:nvSpPr>
        <p:spPr>
          <a:xfrm>
            <a:off x="487886" y="322706"/>
            <a:ext cx="82859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Laminated composites challenge problem</a:t>
            </a:r>
            <a:endParaRPr lang="en-US" sz="2400"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8" name="TextBox 7">
            <a:extLst>
              <a:ext uri="{FF2B5EF4-FFF2-40B4-BE49-F238E27FC236}">
                <a16:creationId xmlns:a16="http://schemas.microsoft.com/office/drawing/2014/main" id="{2960A9FD-E5DE-4BEE-8B1D-E24DB0CD2AFE}"/>
              </a:ext>
            </a:extLst>
          </p:cNvPr>
          <p:cNvSpPr txBox="1"/>
          <p:nvPr/>
        </p:nvSpPr>
        <p:spPr>
          <a:xfrm>
            <a:off x="515976" y="866547"/>
            <a:ext cx="5860253" cy="307777"/>
          </a:xfrm>
          <a:prstGeom prst="rect">
            <a:avLst/>
          </a:prstGeom>
          <a:noFill/>
        </p:spPr>
        <p:txBody>
          <a:bodyPr wrap="square" rtlCol="0">
            <a:spAutoFit/>
          </a:bodyPr>
          <a:lstStyle/>
          <a:p>
            <a:r>
              <a:rPr lang="en-US" sz="1400" dirty="0">
                <a:solidFill>
                  <a:srgbClr val="032D79"/>
                </a:solidFill>
              </a:rPr>
              <a:t>MIT: Neil Gershenfeld</a:t>
            </a:r>
          </a:p>
        </p:txBody>
      </p:sp>
      <p:sp>
        <p:nvSpPr>
          <p:cNvPr id="15" name="TextBox 14">
            <a:extLst>
              <a:ext uri="{FF2B5EF4-FFF2-40B4-BE49-F238E27FC236}">
                <a16:creationId xmlns:a16="http://schemas.microsoft.com/office/drawing/2014/main" id="{1471F084-DC42-4170-947E-50F6A946426B}"/>
              </a:ext>
            </a:extLst>
          </p:cNvPr>
          <p:cNvSpPr txBox="1"/>
          <p:nvPr/>
        </p:nvSpPr>
        <p:spPr>
          <a:xfrm>
            <a:off x="507587" y="1280704"/>
            <a:ext cx="8085663" cy="4852610"/>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Relevance to NASA’s Mission</a:t>
            </a:r>
          </a:p>
          <a:p>
            <a:pPr marL="800100" lvl="1"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Advanced composite materials are applied across the range of NASA missions, from aeronautics to space </a:t>
            </a:r>
          </a:p>
          <a:p>
            <a:pPr marL="800100" lvl="1"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Damage tolerance assessments are gaining increased relevance, e.g.:</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Simulate micro-meteor impacts in lower earth orbit</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Develop durable urban mobility concepts</a:t>
            </a:r>
          </a:p>
          <a:p>
            <a:pPr marL="800100" lvl="1"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Effective tools are needed that:</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Simulate complex loading conditions (thermal + mechanical + …)</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Predict complex interacting failure modes in various composite topologies</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Are scalable</a:t>
            </a:r>
          </a:p>
          <a:p>
            <a:pPr marL="1257300" lvl="2" indent="-342900">
              <a:buFont typeface="Arial" panose="020B0604020202020204" pitchFamily="34" charset="0"/>
              <a:buChar char="•"/>
            </a:pPr>
            <a:endParaRPr lang="en-US" sz="1500"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Background Information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Matrix failure modes, (e.g. delamination, matrix cracks) and their interaction are typically the first failure modes observed in a composite structures </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High-fidelity models that can capture these mechanisms are:</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Computationally expensive and require judicious use of global/local strategies</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Accuracy tends decreases beyond the first stages of growth</a:t>
            </a:r>
          </a:p>
          <a:p>
            <a:pPr marL="1257300" lvl="2" indent="-342900">
              <a:buFont typeface="Arial" panose="020B0604020202020204" pitchFamily="34" charset="0"/>
              <a:buChar char="•"/>
            </a:pPr>
            <a:r>
              <a:rPr lang="en-US" sz="1500" dirty="0">
                <a:latin typeface="Cambria" panose="02040503050406030204" pitchFamily="18" charset="0"/>
                <a:ea typeface="Cambria" panose="02040503050406030204" pitchFamily="18" charset="0"/>
              </a:rPr>
              <a:t>Non-trivial to assemble and cannot easily be extended to material topologies other than Uni-Directional Laminates (e.g. 2D/3D woven) while preserving accuracy/generality</a:t>
            </a:r>
          </a:p>
        </p:txBody>
      </p:sp>
      <p:sp>
        <p:nvSpPr>
          <p:cNvPr id="11" name="TextBox 10">
            <a:extLst>
              <a:ext uri="{FF2B5EF4-FFF2-40B4-BE49-F238E27FC236}">
                <a16:creationId xmlns:a16="http://schemas.microsoft.com/office/drawing/2014/main" id="{3C126544-527A-4985-B66B-CB0FBC657BB8}"/>
              </a:ext>
            </a:extLst>
          </p:cNvPr>
          <p:cNvSpPr txBox="1"/>
          <p:nvPr/>
        </p:nvSpPr>
        <p:spPr>
          <a:xfrm>
            <a:off x="1010330" y="6483111"/>
            <a:ext cx="4425735" cy="307777"/>
          </a:xfrm>
          <a:prstGeom prst="rect">
            <a:avLst/>
          </a:prstGeom>
          <a:noFill/>
        </p:spPr>
        <p:txBody>
          <a:bodyPr wrap="square" rtlCol="0">
            <a:spAutoFit/>
          </a:bodyPr>
          <a:lstStyle/>
          <a:p>
            <a:r>
              <a:rPr lang="en-US" sz="1400" dirty="0">
                <a:solidFill>
                  <a:srgbClr val="032D79"/>
                </a:solidFill>
              </a:rPr>
              <a:t>Monitors: </a:t>
            </a:r>
            <a:r>
              <a:rPr lang="en-US" sz="1400" dirty="0">
                <a:solidFill>
                  <a:srgbClr val="032D79"/>
                </a:solidFill>
                <a:latin typeface="Cambria" panose="02040503050406030204" pitchFamily="18" charset="0"/>
                <a:ea typeface="Cambria" panose="02040503050406030204" pitchFamily="18" charset="0"/>
              </a:rPr>
              <a:t>Nelson V. De Carvalho &amp; Vesselin Yamakov</a:t>
            </a:r>
            <a:endParaRPr lang="en-US" sz="1400" dirty="0">
              <a:solidFill>
                <a:srgbClr val="032D79"/>
              </a:solidFill>
            </a:endParaRPr>
          </a:p>
        </p:txBody>
      </p:sp>
    </p:spTree>
    <p:extLst>
      <p:ext uri="{BB962C8B-B14F-4D97-AF65-F5344CB8AC3E}">
        <p14:creationId xmlns:p14="http://schemas.microsoft.com/office/powerpoint/2010/main" val="2277678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12/22</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2" name="Rectangle 1">
            <a:extLst>
              <a:ext uri="{FF2B5EF4-FFF2-40B4-BE49-F238E27FC236}">
                <a16:creationId xmlns:a16="http://schemas.microsoft.com/office/drawing/2014/main" id="{545FE009-7855-43D2-A88C-61F36AC0FC42}"/>
              </a:ext>
            </a:extLst>
          </p:cNvPr>
          <p:cNvSpPr/>
          <p:nvPr/>
        </p:nvSpPr>
        <p:spPr>
          <a:xfrm>
            <a:off x="507588" y="1278089"/>
            <a:ext cx="7948516" cy="5006499"/>
          </a:xfrm>
          <a:prstGeom prst="rect">
            <a:avLst/>
          </a:prstGeom>
        </p:spPr>
        <p:txBody>
          <a:bodyPr wrap="square">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Scope of the Challenge Problem</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cs typeface="Times New Roman" panose="02020603050405020304" pitchFamily="18" charset="0"/>
              </a:rPr>
              <a:t>Verify the approach can simulate Mixed-Mode fracture with application to delamination and matrix crack growth</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cs typeface="Times New Roman" panose="02020603050405020304" pitchFamily="18" charset="0"/>
              </a:rPr>
              <a:t>Apply the approach to validation exercise(s) involving delamination, matrix crack growth and their interaction</a:t>
            </a:r>
          </a:p>
          <a:p>
            <a:pPr marL="800100" lvl="1" indent="-342900">
              <a:spcBef>
                <a:spcPts val="200"/>
              </a:spcBef>
              <a:buFont typeface="Arial" panose="020B0604020202020204" pitchFamily="34" charset="0"/>
              <a:buChar char="•"/>
            </a:pPr>
            <a:endParaRPr lang="en-US" sz="1500" dirty="0">
              <a:latin typeface="Cambria" panose="02040503050406030204" pitchFamily="18" charset="0"/>
              <a:ea typeface="Cambria" panose="02040503050406030204" pitchFamily="18" charset="0"/>
              <a:cs typeface="Times New Roman" panose="020206030504050203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Benchmarks</a:t>
            </a:r>
          </a:p>
          <a:p>
            <a:pPr marL="742950" lvl="1" indent="-285750">
              <a:spcBef>
                <a:spcPts val="200"/>
              </a:spcBef>
              <a:buFont typeface="Arial" panose="020B0604020202020204" pitchFamily="34" charset="0"/>
              <a:buChar char="•"/>
            </a:pPr>
            <a:r>
              <a:rPr lang="en-US" sz="1500" i="1" dirty="0">
                <a:latin typeface="Cambria" panose="02040503050406030204" pitchFamily="18" charset="0"/>
                <a:ea typeface="Cambria" panose="02040503050406030204" pitchFamily="18" charset="0"/>
              </a:rPr>
              <a:t>Elasticity:</a:t>
            </a:r>
            <a:r>
              <a:rPr lang="en-US" sz="1500" dirty="0">
                <a:latin typeface="Cambria" panose="02040503050406030204" pitchFamily="18" charset="0"/>
                <a:ea typeface="Cambria" panose="02040503050406030204" pitchFamily="18" charset="0"/>
              </a:rPr>
              <a:t> Following [1] consider different ply orientations and laminates. Use FE results as benchmark. Establish that the approach can accurately predict the deformation of anisotropic layered materials.</a:t>
            </a:r>
          </a:p>
          <a:p>
            <a:pPr marL="742950" lvl="1" indent="-285750">
              <a:spcBef>
                <a:spcPts val="200"/>
              </a:spcBef>
              <a:buFont typeface="Arial" panose="020B0604020202020204" pitchFamily="34" charset="0"/>
              <a:buChar char="•"/>
            </a:pPr>
            <a:r>
              <a:rPr lang="en-US" sz="1500" i="1" dirty="0">
                <a:latin typeface="Cambria" panose="02040503050406030204" pitchFamily="18" charset="0"/>
                <a:ea typeface="Cambria" panose="02040503050406030204" pitchFamily="18" charset="0"/>
              </a:rPr>
              <a:t>Fracture, Plate-like benchmarks:</a:t>
            </a:r>
            <a:r>
              <a:rPr lang="en-US" sz="1500" dirty="0">
                <a:latin typeface="Cambria" panose="02040503050406030204" pitchFamily="18" charset="0"/>
                <a:ea typeface="Cambria" panose="02040503050406030204" pitchFamily="18" charset="0"/>
              </a:rPr>
              <a:t>  Using the benchmarks and analytical solutions summarized in [2] determine whether the approach can predict growth onset for Mode I, Mixed Mode I/II and Mode II loadings</a:t>
            </a:r>
          </a:p>
          <a:p>
            <a:pPr marL="742950" lvl="1" indent="-285750">
              <a:spcBef>
                <a:spcPts val="200"/>
              </a:spcBef>
              <a:buFont typeface="Arial" panose="020B0604020202020204" pitchFamily="34" charset="0"/>
              <a:buChar char="•"/>
            </a:pPr>
            <a:r>
              <a:rPr lang="en-US" sz="1500" i="1" dirty="0">
                <a:latin typeface="Cambria" panose="02040503050406030204" pitchFamily="18" charset="0"/>
                <a:ea typeface="Cambria" panose="02040503050406030204" pitchFamily="18" charset="0"/>
              </a:rPr>
              <a:t>Fracture, Beam-like benchmarks:</a:t>
            </a:r>
            <a:r>
              <a:rPr lang="en-US" sz="1500" dirty="0">
                <a:latin typeface="Cambria" panose="02040503050406030204" pitchFamily="18" charset="0"/>
                <a:ea typeface="Cambria" panose="02040503050406030204" pitchFamily="18" charset="0"/>
              </a:rPr>
              <a:t> Using the benchmarks summarized in [3] determine whether the approach is capable of reproducing mixed-mode fracture and understand eventual discrepancies</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Reproduce the experimental results obtained in [4, 5] which provide validation data for delamination growth and delamination/matrix crack interaction, namely delamination migration</a:t>
            </a:r>
          </a:p>
          <a:p>
            <a:pPr lvl="2">
              <a:spcBef>
                <a:spcPts val="200"/>
              </a:spcBef>
            </a:pPr>
            <a:endParaRPr lang="en-US" sz="1500" dirty="0">
              <a:latin typeface="Cambria" panose="02040503050406030204" pitchFamily="18" charset="0"/>
              <a:ea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83A8722-DF71-417E-A5C8-22EF171454FE}"/>
              </a:ext>
            </a:extLst>
          </p:cNvPr>
          <p:cNvSpPr txBox="1"/>
          <p:nvPr/>
        </p:nvSpPr>
        <p:spPr>
          <a:xfrm>
            <a:off x="1010331" y="6483111"/>
            <a:ext cx="4417346" cy="307777"/>
          </a:xfrm>
          <a:prstGeom prst="rect">
            <a:avLst/>
          </a:prstGeom>
          <a:noFill/>
        </p:spPr>
        <p:txBody>
          <a:bodyPr wrap="square" rtlCol="0">
            <a:spAutoFit/>
          </a:bodyPr>
          <a:lstStyle/>
          <a:p>
            <a:r>
              <a:rPr lang="en-US" sz="1400" dirty="0">
                <a:solidFill>
                  <a:srgbClr val="032D79"/>
                </a:solidFill>
              </a:rPr>
              <a:t>Monitors: </a:t>
            </a:r>
            <a:r>
              <a:rPr lang="en-US" sz="1400" dirty="0">
                <a:solidFill>
                  <a:srgbClr val="032D79"/>
                </a:solidFill>
                <a:latin typeface="Cambria" panose="02040503050406030204" pitchFamily="18" charset="0"/>
                <a:ea typeface="Cambria" panose="02040503050406030204" pitchFamily="18" charset="0"/>
              </a:rPr>
              <a:t>Nelson V. De Carvalho &amp; Vesselin Yamakov</a:t>
            </a:r>
            <a:endParaRPr lang="en-US" sz="1400" dirty="0">
              <a:solidFill>
                <a:srgbClr val="032D79"/>
              </a:solidFill>
            </a:endParaRPr>
          </a:p>
        </p:txBody>
      </p:sp>
      <p:sp>
        <p:nvSpPr>
          <p:cNvPr id="12" name="TextBox 11">
            <a:extLst>
              <a:ext uri="{FF2B5EF4-FFF2-40B4-BE49-F238E27FC236}">
                <a16:creationId xmlns:a16="http://schemas.microsoft.com/office/drawing/2014/main" id="{9B0A2849-ACBE-408C-AD60-E3A9C2815F00}"/>
              </a:ext>
            </a:extLst>
          </p:cNvPr>
          <p:cNvSpPr txBox="1"/>
          <p:nvPr/>
        </p:nvSpPr>
        <p:spPr>
          <a:xfrm>
            <a:off x="487886" y="322706"/>
            <a:ext cx="82859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Laminated composites challenge problem</a:t>
            </a:r>
            <a:endParaRPr lang="en-US" sz="24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70E29900-3231-4169-A9D8-C478FF23DC60}"/>
              </a:ext>
            </a:extLst>
          </p:cNvPr>
          <p:cNvSpPr txBox="1"/>
          <p:nvPr/>
        </p:nvSpPr>
        <p:spPr>
          <a:xfrm>
            <a:off x="515976" y="866547"/>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36513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13/22</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DE0496E8-5CEB-4F9C-92A7-B3641A6BFE69}"/>
              </a:ext>
            </a:extLst>
          </p:cNvPr>
          <p:cNvSpPr txBox="1"/>
          <p:nvPr/>
        </p:nvSpPr>
        <p:spPr>
          <a:xfrm>
            <a:off x="507588" y="1278977"/>
            <a:ext cx="7445176" cy="3472746"/>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Metrics</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Computability</a:t>
            </a:r>
            <a:r>
              <a:rPr lang="en-US" sz="1500" dirty="0">
                <a:latin typeface="Cambria" panose="02040503050406030204" pitchFamily="18" charset="0"/>
                <a:ea typeface="Cambria" panose="02040503050406030204" pitchFamily="18" charset="0"/>
              </a:rPr>
              <a:t> – </a:t>
            </a:r>
            <a:r>
              <a:rPr lang="en-US" sz="1500" dirty="0">
                <a:latin typeface="Cambria" panose="02040503050406030204" pitchFamily="18" charset="0"/>
              </a:rPr>
              <a:t>Time and effort from design to simulation to be provided by the performer. Estimate of time/effort to perform similar analysis with SOA tools to be provided by the IV&amp;V team.</a:t>
            </a:r>
            <a:endParaRPr lang="en-US" sz="800" dirty="0">
              <a:latin typeface="Cambria" panose="02040503050406030204" pitchFamily="18" charset="0"/>
              <a:ea typeface="Cambria" panose="02040503050406030204" pitchFamily="18" charset="0"/>
            </a:endParaRP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Conservation &amp; Accuracy </a:t>
            </a:r>
            <a:r>
              <a:rPr lang="en-US" sz="1500" dirty="0">
                <a:latin typeface="Cambria" panose="02040503050406030204" pitchFamily="18" charset="0"/>
                <a:ea typeface="Cambria" panose="02040503050406030204" pitchFamily="18" charset="0"/>
              </a:rPr>
              <a:t>– Level of accuracy assessed by comparing the results obtained by the performer to published data as described in the challenge problem definition.</a:t>
            </a:r>
            <a:endParaRPr lang="en-US" sz="800" dirty="0">
              <a:latin typeface="Cambria" panose="02040503050406030204" pitchFamily="18" charset="0"/>
              <a:ea typeface="Cambria" panose="02040503050406030204" pitchFamily="18" charset="0"/>
            </a:endParaRP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Composability &amp; Scale Range </a:t>
            </a:r>
            <a:r>
              <a:rPr lang="en-US" sz="1500" dirty="0">
                <a:latin typeface="Cambria" panose="02040503050406030204" pitchFamily="18" charset="0"/>
                <a:ea typeface="Cambria" panose="02040503050406030204" pitchFamily="18" charset="0"/>
              </a:rPr>
              <a:t>– Fracture in composites is inherently multi-scale (fiber/matrix  – layer – laminate - component). The scale range considered will depend on the idealization chosen by the performer and can span from micron to meter.</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Computational Speed:</a:t>
            </a:r>
            <a:r>
              <a:rPr lang="en-US" sz="1500" dirty="0">
                <a:latin typeface="Cambria" panose="02040503050406030204" pitchFamily="18" charset="0"/>
                <a:ea typeface="Cambria" panose="02040503050406030204" pitchFamily="18" charset="0"/>
              </a:rPr>
              <a:t> –  Computational speed will be compared to estimates (extrapolations) based on the performance of similar (spanning the same scale range) SOA tools available.</a:t>
            </a:r>
          </a:p>
        </p:txBody>
      </p:sp>
      <p:sp>
        <p:nvSpPr>
          <p:cNvPr id="12" name="TextBox 11">
            <a:extLst>
              <a:ext uri="{FF2B5EF4-FFF2-40B4-BE49-F238E27FC236}">
                <a16:creationId xmlns:a16="http://schemas.microsoft.com/office/drawing/2014/main" id="{55DB5FFE-51C2-4C7D-AC00-E5CFA5B5E1F7}"/>
              </a:ext>
            </a:extLst>
          </p:cNvPr>
          <p:cNvSpPr txBox="1"/>
          <p:nvPr/>
        </p:nvSpPr>
        <p:spPr>
          <a:xfrm>
            <a:off x="1010330" y="6483111"/>
            <a:ext cx="4341845" cy="307777"/>
          </a:xfrm>
          <a:prstGeom prst="rect">
            <a:avLst/>
          </a:prstGeom>
          <a:noFill/>
        </p:spPr>
        <p:txBody>
          <a:bodyPr wrap="square" rtlCol="0">
            <a:spAutoFit/>
          </a:bodyPr>
          <a:lstStyle/>
          <a:p>
            <a:r>
              <a:rPr lang="en-US" sz="1400" dirty="0">
                <a:solidFill>
                  <a:srgbClr val="032D79"/>
                </a:solidFill>
              </a:rPr>
              <a:t>Monitors: </a:t>
            </a:r>
            <a:r>
              <a:rPr lang="en-US" sz="1400" dirty="0">
                <a:solidFill>
                  <a:srgbClr val="032D79"/>
                </a:solidFill>
                <a:latin typeface="Cambria" panose="02040503050406030204" pitchFamily="18" charset="0"/>
                <a:ea typeface="Cambria" panose="02040503050406030204" pitchFamily="18" charset="0"/>
              </a:rPr>
              <a:t>Nelson V. De Carvalho &amp; Vesselin Yamakov</a:t>
            </a:r>
            <a:endParaRPr lang="en-US" sz="1400" dirty="0">
              <a:solidFill>
                <a:srgbClr val="032D79"/>
              </a:solidFill>
            </a:endParaRPr>
          </a:p>
        </p:txBody>
      </p:sp>
      <p:sp>
        <p:nvSpPr>
          <p:cNvPr id="16" name="TextBox 15">
            <a:extLst>
              <a:ext uri="{FF2B5EF4-FFF2-40B4-BE49-F238E27FC236}">
                <a16:creationId xmlns:a16="http://schemas.microsoft.com/office/drawing/2014/main" id="{2EE94A7C-BF45-44E8-883E-0AA462BFF4EE}"/>
              </a:ext>
            </a:extLst>
          </p:cNvPr>
          <p:cNvSpPr txBox="1"/>
          <p:nvPr/>
        </p:nvSpPr>
        <p:spPr>
          <a:xfrm>
            <a:off x="487886" y="322706"/>
            <a:ext cx="82859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Laminated composites challenge problem</a:t>
            </a:r>
            <a:endParaRPr lang="en-US" sz="2400"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4198FC65-E1B6-4B0C-B170-EA9F8CD6F2B8}"/>
              </a:ext>
            </a:extLst>
          </p:cNvPr>
          <p:cNvSpPr txBox="1"/>
          <p:nvPr/>
        </p:nvSpPr>
        <p:spPr>
          <a:xfrm>
            <a:off x="515976" y="866547"/>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1711993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14/22</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8" name="TextBox 7">
            <a:extLst>
              <a:ext uri="{FF2B5EF4-FFF2-40B4-BE49-F238E27FC236}">
                <a16:creationId xmlns:a16="http://schemas.microsoft.com/office/drawing/2014/main" id="{2E6D72EA-D140-46A1-9F46-D8431C9B1281}"/>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Monitors: </a:t>
            </a:r>
            <a:r>
              <a:rPr lang="en-US" sz="1400" dirty="0">
                <a:solidFill>
                  <a:srgbClr val="032D79"/>
                </a:solidFill>
                <a:latin typeface="Cambria" panose="02040503050406030204" pitchFamily="18" charset="0"/>
                <a:ea typeface="Cambria" panose="02040503050406030204" pitchFamily="18" charset="0"/>
              </a:rPr>
              <a:t>Nelson V. De Carvalho &amp; Vesselin Yamakov</a:t>
            </a:r>
            <a:endParaRPr lang="en-US" sz="1400" dirty="0">
              <a:solidFill>
                <a:srgbClr val="032D79"/>
              </a:solidFill>
            </a:endParaRPr>
          </a:p>
        </p:txBody>
      </p:sp>
      <p:sp>
        <p:nvSpPr>
          <p:cNvPr id="17" name="TextBox 16">
            <a:extLst>
              <a:ext uri="{FF2B5EF4-FFF2-40B4-BE49-F238E27FC236}">
                <a16:creationId xmlns:a16="http://schemas.microsoft.com/office/drawing/2014/main" id="{19B1062E-737C-4C4D-A8D6-81B93431EA9D}"/>
              </a:ext>
            </a:extLst>
          </p:cNvPr>
          <p:cNvSpPr txBox="1"/>
          <p:nvPr/>
        </p:nvSpPr>
        <p:spPr>
          <a:xfrm>
            <a:off x="506205" y="1283640"/>
            <a:ext cx="7891175" cy="2215991"/>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Tech Transfer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NASA IV&amp;V team will access the code and run it internally</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Select challenge problem benchmarks will be re-run by the IV&amp;V team under the performer’s guidance</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Performance of the code will be further evaluated via application to additional problems of interest and comparison to experimental results in the NASA Advanced Composites Project validation database</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Follow on publications and dissemination of capability will be pursued as deemed fit</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Integration with existent tools and in current and future projects will be assessed</a:t>
            </a:r>
            <a:endParaRPr lang="en-US" dirty="0">
              <a:latin typeface="Cambria" panose="02040503050406030204" pitchFamily="18" charset="0"/>
              <a:ea typeface="Cambria" panose="02040503050406030204" pitchFamily="18" charset="0"/>
            </a:endParaRPr>
          </a:p>
        </p:txBody>
      </p:sp>
      <p:sp>
        <p:nvSpPr>
          <p:cNvPr id="2" name="Rectangle 1">
            <a:extLst>
              <a:ext uri="{FF2B5EF4-FFF2-40B4-BE49-F238E27FC236}">
                <a16:creationId xmlns:a16="http://schemas.microsoft.com/office/drawing/2014/main" id="{727D979D-1EA5-499F-8AE1-D637A529E41E}"/>
              </a:ext>
            </a:extLst>
          </p:cNvPr>
          <p:cNvSpPr/>
          <p:nvPr/>
        </p:nvSpPr>
        <p:spPr>
          <a:xfrm>
            <a:off x="336882" y="3837017"/>
            <a:ext cx="8354112" cy="2154436"/>
          </a:xfrm>
          <a:prstGeom prst="rect">
            <a:avLst/>
          </a:prstGeom>
        </p:spPr>
        <p:txBody>
          <a:bodyPr wrap="square">
            <a:spAutoFit/>
          </a:bodyPr>
          <a:lstStyle/>
          <a:p>
            <a:r>
              <a:rPr lang="en-US" sz="1400" b="1" dirty="0">
                <a:latin typeface="Cambria" panose="02040503050406030204" pitchFamily="18" charset="0"/>
                <a:ea typeface="Cambria" panose="02040503050406030204" pitchFamily="18" charset="0"/>
              </a:rPr>
              <a:t>References:</a:t>
            </a:r>
          </a:p>
          <a:p>
            <a:r>
              <a:rPr lang="en-US" sz="1200" dirty="0"/>
              <a:t>[1] </a:t>
            </a:r>
            <a:r>
              <a:rPr lang="en-US" sz="1200" dirty="0" err="1"/>
              <a:t>Madenci</a:t>
            </a:r>
            <a:r>
              <a:rPr lang="en-US" sz="1200" dirty="0"/>
              <a:t>, Erdogan, </a:t>
            </a:r>
            <a:r>
              <a:rPr lang="en-US" sz="1200" dirty="0" err="1"/>
              <a:t>Cagan</a:t>
            </a:r>
            <a:r>
              <a:rPr lang="en-US" sz="1200" dirty="0"/>
              <a:t> </a:t>
            </a:r>
            <a:r>
              <a:rPr lang="en-US" sz="1200" dirty="0" err="1"/>
              <a:t>Diyaroglu</a:t>
            </a:r>
            <a:r>
              <a:rPr lang="en-US" sz="1200" dirty="0"/>
              <a:t>, and Nam D. Phan. "ANSYS implementation of </a:t>
            </a:r>
            <a:r>
              <a:rPr lang="en-US" sz="1200" dirty="0" err="1"/>
              <a:t>peridynamics</a:t>
            </a:r>
            <a:r>
              <a:rPr lang="en-US" sz="1200" dirty="0"/>
              <a:t> for deformation of orthotropic materials." </a:t>
            </a:r>
            <a:r>
              <a:rPr lang="en-US" sz="1200" i="1" dirty="0"/>
              <a:t>2018 AIAA/ASCE/AHS/ASC Structures, Structural Dynamics, and Materials Conference</a:t>
            </a:r>
            <a:r>
              <a:rPr lang="en-US" sz="1200" dirty="0"/>
              <a:t> (2018)</a:t>
            </a:r>
          </a:p>
          <a:p>
            <a:r>
              <a:rPr lang="en-US" sz="1200" dirty="0"/>
              <a:t>[2] Leone, Frank, et al. "Benchmarking Mixed Mode Failure in Progressive Damage and Failure Analysis Methods.", Proceedings of the American Society for Composites (2018).</a:t>
            </a:r>
          </a:p>
          <a:p>
            <a:r>
              <a:rPr lang="en-US" sz="1200" dirty="0"/>
              <a:t>[3] Krueger, Ronald. "A summary of benchmark examples to assess the performance of quasi-static delamination propagation prediction capabilities in finite element codes." </a:t>
            </a:r>
            <a:r>
              <a:rPr lang="en-US" sz="1200" i="1" dirty="0"/>
              <a:t>Journal of Composite Materials</a:t>
            </a:r>
            <a:r>
              <a:rPr lang="en-US" sz="1200" dirty="0"/>
              <a:t> 49.26 (2015): 3297-3316.</a:t>
            </a:r>
          </a:p>
          <a:p>
            <a:r>
              <a:rPr lang="en-US" sz="1200" dirty="0"/>
              <a:t>[4] Ratcliffe, James G., Michael W. Czabaj, and Thomas K. O'Brien. "A test for characterizing delamination migration in carbon/epoxy tape laminates." NASA/TM–2013-218028 (2013).</a:t>
            </a:r>
          </a:p>
          <a:p>
            <a:r>
              <a:rPr lang="en-US" sz="1200" dirty="0"/>
              <a:t>[5] De Carvalho, N. V., et al. "Modeling delamination migration in cross-ply tape laminates." </a:t>
            </a:r>
            <a:r>
              <a:rPr lang="en-US" sz="1200" i="1" dirty="0"/>
              <a:t>Composites Part A: Applied Science and Manufacturing</a:t>
            </a:r>
            <a:r>
              <a:rPr lang="en-US" sz="1200" dirty="0"/>
              <a:t> 71 (2015): 192-203.</a:t>
            </a:r>
            <a:endParaRPr lang="en-US" sz="1200" b="1" dirty="0">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40082942-CDE8-4FA2-8042-FF1DB776D78F}"/>
              </a:ext>
            </a:extLst>
          </p:cNvPr>
          <p:cNvSpPr txBox="1"/>
          <p:nvPr/>
        </p:nvSpPr>
        <p:spPr>
          <a:xfrm>
            <a:off x="487886" y="322706"/>
            <a:ext cx="82859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Laminated composites challenge problem</a:t>
            </a:r>
            <a:endParaRPr lang="en-US" sz="2400"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38237A89-EBA5-4BDB-A137-C0CD0D740C19}"/>
              </a:ext>
            </a:extLst>
          </p:cNvPr>
          <p:cNvSpPr txBox="1"/>
          <p:nvPr/>
        </p:nvSpPr>
        <p:spPr>
          <a:xfrm>
            <a:off x="515976" y="866547"/>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2862472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15/22</a:t>
            </a:r>
          </a:p>
        </p:txBody>
      </p:sp>
      <p:sp>
        <p:nvSpPr>
          <p:cNvPr id="7" name="TextBox 6">
            <a:extLst>
              <a:ext uri="{FF2B5EF4-FFF2-40B4-BE49-F238E27FC236}">
                <a16:creationId xmlns:a16="http://schemas.microsoft.com/office/drawing/2014/main" id="{8C0F657C-772C-421A-9FC4-4FBF74F5FBFC}"/>
              </a:ext>
            </a:extLst>
          </p:cNvPr>
          <p:cNvSpPr txBox="1"/>
          <p:nvPr/>
        </p:nvSpPr>
        <p:spPr>
          <a:xfrm>
            <a:off x="498602" y="1621701"/>
            <a:ext cx="8083336" cy="4565352"/>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Relevance to NASA’s Mission</a:t>
            </a:r>
          </a:p>
          <a:p>
            <a:pPr marL="800100" lvl="1" indent="-342900">
              <a:spcBef>
                <a:spcPts val="200"/>
              </a:spcBef>
              <a:buFont typeface="Arial" panose="020B0604020202020204" pitchFamily="34" charset="0"/>
              <a:buChar char="•"/>
            </a:pPr>
            <a:r>
              <a:rPr lang="en-US" sz="1500" dirty="0">
                <a:latin typeface="Cambria" panose="02040503050406030204" pitchFamily="18" charset="0"/>
              </a:rPr>
              <a:t>Ti-6Al-4V aerospace alloy, known for short as Ti64, has been identified by NASA LaRC as key material produced through additive manufacturing (AM) in aerospace industry </a:t>
            </a:r>
          </a:p>
          <a:p>
            <a:pPr marL="800100" lvl="1" indent="-342900">
              <a:spcBef>
                <a:spcPts val="200"/>
              </a:spcBef>
              <a:buFont typeface="Arial" panose="020B0604020202020204" pitchFamily="34" charset="0"/>
              <a:buChar char="•"/>
            </a:pPr>
            <a:r>
              <a:rPr lang="en-US" sz="1500" dirty="0">
                <a:latin typeface="Cambria" panose="02040503050406030204" pitchFamily="18" charset="0"/>
              </a:rPr>
              <a:t>A central issue for introduction of AM process in aerospace industry is the lack of suitable certification and validation procedures for AM materials as requested by FAA </a:t>
            </a:r>
          </a:p>
          <a:p>
            <a:pPr marL="800100" lvl="1" indent="-342900">
              <a:spcBef>
                <a:spcPts val="200"/>
              </a:spcBef>
              <a:buFont typeface="Arial" panose="020B0604020202020204" pitchFamily="34" charset="0"/>
              <a:buChar char="•"/>
            </a:pPr>
            <a:r>
              <a:rPr lang="en-US" sz="1500" dirty="0">
                <a:latin typeface="Cambria" panose="02040503050406030204" pitchFamily="18" charset="0"/>
              </a:rPr>
              <a:t>NASA has helped develop such procedures based on detailed investigation of Ti64 mechanical properties, which include fatigue resistance and fracture toughness</a:t>
            </a:r>
            <a:endParaRPr lang="en-US" sz="800" dirty="0">
              <a:latin typeface="Cambria" panose="02040503050406030204" pitchFamily="18" charset="0"/>
            </a:endParaRPr>
          </a:p>
          <a:p>
            <a:pPr lvl="1">
              <a:spcBef>
                <a:spcPts val="200"/>
              </a:spcBef>
            </a:pPr>
            <a:endParaRPr lang="en-US" sz="800"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Background Information</a:t>
            </a:r>
          </a:p>
          <a:p>
            <a:pPr marL="800100" lvl="1" indent="-342900">
              <a:spcBef>
                <a:spcPts val="200"/>
              </a:spcBef>
              <a:buFont typeface="Arial" panose="020B0604020202020204" pitchFamily="34" charset="0"/>
              <a:buChar char="•"/>
            </a:pPr>
            <a:r>
              <a:rPr lang="en-US" sz="1500" dirty="0">
                <a:latin typeface="Cambria" panose="02040503050406030204" pitchFamily="18" charset="0"/>
              </a:rPr>
              <a:t>Ti64 is a light-weight alloy, characterized with superior strength, </a:t>
            </a:r>
          </a:p>
          <a:p>
            <a:pPr lvl="1">
              <a:spcBef>
                <a:spcPts val="200"/>
              </a:spcBef>
            </a:pPr>
            <a:r>
              <a:rPr lang="en-US" sz="1500" dirty="0">
                <a:latin typeface="Cambria" panose="02040503050406030204" pitchFamily="18" charset="0"/>
              </a:rPr>
              <a:t>         thermal and corrosion stability. Still, its processing remains </a:t>
            </a:r>
          </a:p>
          <a:p>
            <a:pPr lvl="1">
              <a:spcBef>
                <a:spcPts val="200"/>
              </a:spcBef>
            </a:pPr>
            <a:r>
              <a:rPr lang="en-US" sz="1500" dirty="0">
                <a:latin typeface="Cambria" panose="02040503050406030204" pitchFamily="18" charset="0"/>
              </a:rPr>
              <a:t>         challenging and expensive </a:t>
            </a:r>
          </a:p>
          <a:p>
            <a:pPr marL="800100" lvl="1" indent="-342900">
              <a:spcBef>
                <a:spcPts val="200"/>
              </a:spcBef>
              <a:buFont typeface="Arial" panose="020B0604020202020204" pitchFamily="34" charset="0"/>
              <a:buChar char="•"/>
            </a:pPr>
            <a:r>
              <a:rPr lang="en-US" sz="1500" dirty="0">
                <a:latin typeface="Cambria" panose="02040503050406030204" pitchFamily="18" charset="0"/>
              </a:rPr>
              <a:t>AM is a promising method for decreasing the cost and improving </a:t>
            </a:r>
          </a:p>
          <a:p>
            <a:pPr lvl="1">
              <a:spcBef>
                <a:spcPts val="200"/>
              </a:spcBef>
            </a:pPr>
            <a:r>
              <a:rPr lang="en-US" sz="1500" dirty="0">
                <a:latin typeface="Cambria" panose="02040503050406030204" pitchFamily="18" charset="0"/>
              </a:rPr>
              <a:t>        reliability of the components made of Ti64 </a:t>
            </a:r>
          </a:p>
          <a:p>
            <a:pPr marL="800100" lvl="1" indent="-342900">
              <a:spcBef>
                <a:spcPts val="200"/>
              </a:spcBef>
              <a:buFont typeface="Arial" panose="020B0604020202020204" pitchFamily="34" charset="0"/>
              <a:buChar char="•"/>
            </a:pPr>
            <a:r>
              <a:rPr lang="en-US" sz="1500" dirty="0">
                <a:latin typeface="Cambria" panose="02040503050406030204" pitchFamily="18" charset="0"/>
              </a:rPr>
              <a:t>Structurally, Ti64 is a </a:t>
            </a:r>
            <a:r>
              <a:rPr lang="en-US" sz="1500" dirty="0" err="1">
                <a:latin typeface="Cambria" panose="02040503050406030204" pitchFamily="18" charset="0"/>
              </a:rPr>
              <a:t>Ti</a:t>
            </a:r>
            <a:r>
              <a:rPr lang="en-US" sz="1500" dirty="0">
                <a:latin typeface="Cambria" panose="02040503050406030204" pitchFamily="18" charset="0"/>
              </a:rPr>
              <a:t>-based alloy, which typically exists as a </a:t>
            </a:r>
          </a:p>
          <a:p>
            <a:pPr lvl="1">
              <a:spcBef>
                <a:spcPts val="200"/>
              </a:spcBef>
            </a:pPr>
            <a:r>
              <a:rPr lang="en-US" sz="1500" dirty="0">
                <a:latin typeface="Cambria" panose="02040503050406030204" pitchFamily="18" charset="0"/>
              </a:rPr>
              <a:t>        mixture of two phases - alpha, and beta phase. Their relative content and mixing   </a:t>
            </a:r>
          </a:p>
          <a:p>
            <a:pPr lvl="1">
              <a:spcBef>
                <a:spcPts val="200"/>
              </a:spcBef>
            </a:pPr>
            <a:r>
              <a:rPr lang="en-US" sz="1500" dirty="0">
                <a:latin typeface="Cambria" panose="02040503050406030204" pitchFamily="18" charset="0"/>
              </a:rPr>
              <a:t>        depends strongly on the processing history of the material and affects significantly the    </a:t>
            </a:r>
          </a:p>
          <a:p>
            <a:pPr lvl="1">
              <a:spcBef>
                <a:spcPts val="200"/>
              </a:spcBef>
            </a:pPr>
            <a:r>
              <a:rPr lang="en-US" sz="1500" dirty="0">
                <a:latin typeface="Cambria" panose="02040503050406030204" pitchFamily="18" charset="0"/>
              </a:rPr>
              <a:t>        mechanical and other physical properties of the alloy</a:t>
            </a:r>
            <a:endParaRPr lang="en-US" sz="1500"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pic>
        <p:nvPicPr>
          <p:cNvPr id="2" name="Picture 1">
            <a:extLst>
              <a:ext uri="{FF2B5EF4-FFF2-40B4-BE49-F238E27FC236}">
                <a16:creationId xmlns:a16="http://schemas.microsoft.com/office/drawing/2014/main" id="{80C2BD72-138C-7341-9A22-4D827602866B}"/>
              </a:ext>
            </a:extLst>
          </p:cNvPr>
          <p:cNvPicPr>
            <a:picLocks noChangeAspect="1"/>
          </p:cNvPicPr>
          <p:nvPr/>
        </p:nvPicPr>
        <p:blipFill>
          <a:blip r:embed="rId4"/>
          <a:stretch>
            <a:fillRect/>
          </a:stretch>
        </p:blipFill>
        <p:spPr>
          <a:xfrm>
            <a:off x="6791867" y="3583693"/>
            <a:ext cx="1944724" cy="1704685"/>
          </a:xfrm>
          <a:prstGeom prst="rect">
            <a:avLst/>
          </a:prstGeom>
        </p:spPr>
      </p:pic>
      <p:sp>
        <p:nvSpPr>
          <p:cNvPr id="11" name="TextBox 10">
            <a:extLst>
              <a:ext uri="{FF2B5EF4-FFF2-40B4-BE49-F238E27FC236}">
                <a16:creationId xmlns:a16="http://schemas.microsoft.com/office/drawing/2014/main" id="{5A36A1D9-099A-41FC-AB44-E29EAD3F94A3}"/>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Vesselin Yamakov</a:t>
            </a:r>
            <a:endParaRPr lang="en-US" sz="1400" dirty="0">
              <a:solidFill>
                <a:srgbClr val="032D79"/>
              </a:solidFill>
            </a:endParaRPr>
          </a:p>
        </p:txBody>
      </p:sp>
      <p:sp>
        <p:nvSpPr>
          <p:cNvPr id="12" name="TextBox 11">
            <a:extLst>
              <a:ext uri="{FF2B5EF4-FFF2-40B4-BE49-F238E27FC236}">
                <a16:creationId xmlns:a16="http://schemas.microsoft.com/office/drawing/2014/main" id="{F6E6C1A4-EB4F-4FEE-B8CF-B08FA47A1B7C}"/>
              </a:ext>
            </a:extLst>
          </p:cNvPr>
          <p:cNvSpPr txBox="1"/>
          <p:nvPr/>
        </p:nvSpPr>
        <p:spPr>
          <a:xfrm>
            <a:off x="481825" y="304596"/>
            <a:ext cx="8285944" cy="830997"/>
          </a:xfrm>
          <a:prstGeom prst="rect">
            <a:avLst/>
          </a:prstGeom>
          <a:noFill/>
        </p:spPr>
        <p:txBody>
          <a:bodyPr wrap="square" rtlCol="0">
            <a:spAutoFit/>
          </a:bodyPr>
          <a:lstStyle/>
          <a:p>
            <a:r>
              <a:rPr lang="en-US" sz="2400" b="1" dirty="0">
                <a:latin typeface="Cambria" panose="02040503050406030204" pitchFamily="18" charset="0"/>
              </a:rPr>
              <a:t>Modeling Ti-6Al-4V anisotropy, hysteresis, and fracture with an inferred particle system</a:t>
            </a:r>
            <a:r>
              <a:rPr lang="en-US" sz="2400" dirty="0">
                <a:latin typeface="Cambria" panose="02040503050406030204" pitchFamily="18" charset="0"/>
              </a:rPr>
              <a:t> </a:t>
            </a:r>
            <a:endParaRPr lang="en-US" sz="2400" b="1"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1304F3D4-CB8A-48C1-8CCB-387AC4679B28}"/>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631351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16/22</a:t>
            </a:r>
          </a:p>
        </p:txBody>
      </p:sp>
      <p:sp>
        <p:nvSpPr>
          <p:cNvPr id="7" name="TextBox 6">
            <a:extLst>
              <a:ext uri="{FF2B5EF4-FFF2-40B4-BE49-F238E27FC236}">
                <a16:creationId xmlns:a16="http://schemas.microsoft.com/office/drawing/2014/main" id="{8C0F657C-772C-421A-9FC4-4FBF74F5FBFC}"/>
              </a:ext>
            </a:extLst>
          </p:cNvPr>
          <p:cNvSpPr txBox="1"/>
          <p:nvPr/>
        </p:nvSpPr>
        <p:spPr>
          <a:xfrm>
            <a:off x="498602" y="1627140"/>
            <a:ext cx="7903583" cy="3847207"/>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Scope of the Challenge Problem</a:t>
            </a:r>
          </a:p>
          <a:p>
            <a:pPr marL="742950" lvl="1" indent="-285750">
              <a:spcBef>
                <a:spcPts val="200"/>
              </a:spcBef>
              <a:buFont typeface="Arial" panose="020B0604020202020204" pitchFamily="34" charset="0"/>
              <a:buChar char="•"/>
            </a:pPr>
            <a:r>
              <a:rPr lang="en-US" sz="1500" dirty="0">
                <a:latin typeface="Cambria" panose="02040503050406030204" pitchFamily="18" charset="0"/>
              </a:rPr>
              <a:t>Verify that the Discrete Inverse Methods approach, developed by MIT, can reproduce the elastic and plastic anisotropy, and the tension–compression asymmetry behavior of </a:t>
            </a:r>
            <a:r>
              <a:rPr lang="en-US" sz="1500" dirty="0" err="1">
                <a:latin typeface="Cambria" panose="02040503050406030204" pitchFamily="18" charset="0"/>
              </a:rPr>
              <a:t>Ti</a:t>
            </a:r>
            <a:r>
              <a:rPr lang="en-US" sz="1500" dirty="0">
                <a:latin typeface="Cambria" panose="02040503050406030204" pitchFamily="18" charset="0"/>
              </a:rPr>
              <a:t>–6Al–4V alloy</a:t>
            </a:r>
            <a:r>
              <a:rPr lang="en-US" sz="1500" dirty="0">
                <a:latin typeface="Cambria" panose="02040503050406030204" pitchFamily="18" charset="0"/>
                <a:ea typeface="Cambria" panose="02040503050406030204" pitchFamily="18" charset="0"/>
              </a:rPr>
              <a:t> </a:t>
            </a:r>
          </a:p>
          <a:p>
            <a:pPr marL="742950" lvl="1" indent="-285750">
              <a:spcBef>
                <a:spcPts val="200"/>
              </a:spcBef>
              <a:buFont typeface="Arial" panose="020B0604020202020204" pitchFamily="34" charset="0"/>
              <a:buChar char="•"/>
            </a:pPr>
            <a:r>
              <a:rPr lang="en-US" sz="1500" dirty="0">
                <a:latin typeface="Cambria" panose="02040503050406030204" pitchFamily="18" charset="0"/>
              </a:rPr>
              <a:t>Verify the effect of microstructure on the elasto-viscoplastic deformation of dual phase titanium structures of </a:t>
            </a:r>
            <a:r>
              <a:rPr lang="en-US" sz="1500" dirty="0" err="1">
                <a:latin typeface="Cambria" panose="02040503050406030204" pitchFamily="18" charset="0"/>
              </a:rPr>
              <a:t>Ti</a:t>
            </a:r>
            <a:r>
              <a:rPr lang="en-US" sz="1500" dirty="0">
                <a:latin typeface="Cambria" panose="02040503050406030204" pitchFamily="18" charset="0"/>
              </a:rPr>
              <a:t>–6Al–4V </a:t>
            </a:r>
          </a:p>
          <a:p>
            <a:pPr marL="742950" lvl="1" indent="-285750">
              <a:spcBef>
                <a:spcPts val="200"/>
              </a:spcBef>
              <a:buFont typeface="Arial" panose="020B0604020202020204" pitchFamily="34" charset="0"/>
              <a:buChar char="•"/>
            </a:pPr>
            <a:r>
              <a:rPr lang="en-US" sz="1500" dirty="0">
                <a:latin typeface="Cambria" panose="02040503050406030204" pitchFamily="18" charset="0"/>
              </a:rPr>
              <a:t>Verify the ductile fracture in tension and torsion of </a:t>
            </a:r>
            <a:r>
              <a:rPr lang="en-US" sz="1500" dirty="0" err="1">
                <a:latin typeface="Cambria" panose="02040503050406030204" pitchFamily="18" charset="0"/>
              </a:rPr>
              <a:t>Ti</a:t>
            </a:r>
            <a:r>
              <a:rPr lang="en-US" sz="1500" dirty="0">
                <a:latin typeface="Cambria" panose="02040503050406030204" pitchFamily="18" charset="0"/>
              </a:rPr>
              <a:t>–6Al–4V titanium alloy </a:t>
            </a:r>
            <a:endParaRPr lang="en-US" sz="800"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b="1"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Benchmarks</a:t>
            </a:r>
          </a:p>
          <a:p>
            <a:pPr marL="800100" lvl="1" indent="-342900">
              <a:spcBef>
                <a:spcPts val="200"/>
              </a:spcBef>
              <a:buFont typeface="Arial" panose="020B0604020202020204" pitchFamily="34" charset="0"/>
              <a:buChar char="•"/>
            </a:pPr>
            <a:r>
              <a:rPr lang="en-US" sz="1500" dirty="0">
                <a:latin typeface="Cambria" panose="02040503050406030204" pitchFamily="18" charset="0"/>
              </a:rPr>
              <a:t>Reproducing anisotropy and tension–compression asymmetry of the room temperature plastic response of </a:t>
            </a:r>
            <a:r>
              <a:rPr lang="en-US" sz="1500" dirty="0" err="1">
                <a:latin typeface="Cambria" panose="02040503050406030204" pitchFamily="18" charset="0"/>
              </a:rPr>
              <a:t>Ti</a:t>
            </a:r>
            <a:r>
              <a:rPr lang="en-US" sz="1500" dirty="0">
                <a:latin typeface="Cambria" panose="02040503050406030204" pitchFamily="18" charset="0"/>
              </a:rPr>
              <a:t>–6Al-4V as given in (</a:t>
            </a:r>
            <a:r>
              <a:rPr lang="en-US" sz="1500" dirty="0" err="1">
                <a:latin typeface="Cambria" panose="02040503050406030204" pitchFamily="18" charset="0"/>
              </a:rPr>
              <a:t>Tuninetti</a:t>
            </a:r>
            <a:r>
              <a:rPr lang="en-US" sz="1500" i="1" dirty="0">
                <a:latin typeface="Cambria" panose="02040503050406030204" pitchFamily="18" charset="0"/>
              </a:rPr>
              <a:t> et al. </a:t>
            </a:r>
            <a:r>
              <a:rPr lang="en-US" sz="1500" dirty="0">
                <a:latin typeface="Cambria" panose="02040503050406030204" pitchFamily="18" charset="0"/>
              </a:rPr>
              <a:t>2015)</a:t>
            </a:r>
          </a:p>
          <a:p>
            <a:pPr marL="800100" lvl="1" indent="-342900">
              <a:spcBef>
                <a:spcPts val="200"/>
              </a:spcBef>
              <a:buFont typeface="Arial" panose="020B0604020202020204" pitchFamily="34" charset="0"/>
              <a:buChar char="•"/>
            </a:pPr>
            <a:r>
              <a:rPr lang="en-US" sz="1500" dirty="0">
                <a:latin typeface="Cambria" panose="02040503050406030204" pitchFamily="18" charset="0"/>
              </a:rPr>
              <a:t>Reproducing the effect of microstructure on the elasto-viscoplastic deformation of dual phase titanium structures as given in </a:t>
            </a:r>
            <a:r>
              <a:rPr lang="en-US" sz="1500" dirty="0">
                <a:latin typeface="Cambria" panose="02040503050406030204" pitchFamily="18" charset="0"/>
                <a:ea typeface="Cambria" panose="02040503050406030204" pitchFamily="18" charset="0"/>
              </a:rPr>
              <a:t>(</a:t>
            </a:r>
            <a:r>
              <a:rPr lang="en-US" sz="1500" dirty="0">
                <a:latin typeface="Cambria" panose="02040503050406030204" pitchFamily="18" charset="0"/>
              </a:rPr>
              <a:t>Ozturk</a:t>
            </a:r>
            <a:r>
              <a:rPr lang="en-US" sz="1500" i="1" dirty="0">
                <a:latin typeface="Cambria" panose="02040503050406030204" pitchFamily="18" charset="0"/>
                <a:ea typeface="Cambria" panose="02040503050406030204" pitchFamily="18" charset="0"/>
              </a:rPr>
              <a:t> et al. </a:t>
            </a:r>
            <a:r>
              <a:rPr lang="en-US" sz="1500" dirty="0">
                <a:latin typeface="Cambria" panose="02040503050406030204" pitchFamily="18" charset="0"/>
                <a:ea typeface="Cambria" panose="02040503050406030204" pitchFamily="18" charset="0"/>
              </a:rPr>
              <a:t>2018)</a:t>
            </a:r>
          </a:p>
          <a:p>
            <a:pPr marL="800100" lvl="1" indent="-342900">
              <a:spcBef>
                <a:spcPts val="200"/>
              </a:spcBef>
              <a:buFont typeface="Arial" panose="020B0604020202020204" pitchFamily="34" charset="0"/>
              <a:buChar char="•"/>
            </a:pPr>
            <a:r>
              <a:rPr lang="en-US" sz="1500" dirty="0">
                <a:latin typeface="Cambria" panose="02040503050406030204" pitchFamily="18" charset="0"/>
              </a:rPr>
              <a:t>Reproducing fracture mechanisms in ductile fracture in tension and torsion of </a:t>
            </a:r>
            <a:r>
              <a:rPr lang="en-US" sz="1500" dirty="0" err="1">
                <a:latin typeface="Cambria" panose="02040503050406030204" pitchFamily="18" charset="0"/>
              </a:rPr>
              <a:t>Ti</a:t>
            </a:r>
            <a:r>
              <a:rPr lang="en-US" sz="1500" dirty="0">
                <a:latin typeface="Cambria" panose="02040503050406030204" pitchFamily="18" charset="0"/>
              </a:rPr>
              <a:t>–6Al-4V as given in </a:t>
            </a:r>
            <a:r>
              <a:rPr lang="en-US" sz="1500" dirty="0">
                <a:latin typeface="Cambria" panose="02040503050406030204" pitchFamily="18" charset="0"/>
                <a:ea typeface="Cambria" panose="02040503050406030204" pitchFamily="18" charset="0"/>
              </a:rPr>
              <a:t>(</a:t>
            </a:r>
            <a:r>
              <a:rPr lang="en-US" sz="1500" dirty="0">
                <a:latin typeface="Cambria" panose="02040503050406030204" pitchFamily="18" charset="0"/>
              </a:rPr>
              <a:t>Giglio</a:t>
            </a:r>
            <a:r>
              <a:rPr lang="en-US" sz="1500" i="1" dirty="0">
                <a:latin typeface="Cambria" panose="02040503050406030204" pitchFamily="18" charset="0"/>
                <a:ea typeface="Cambria" panose="02040503050406030204" pitchFamily="18" charset="0"/>
              </a:rPr>
              <a:t> et al.</a:t>
            </a:r>
            <a:r>
              <a:rPr lang="en-US" sz="1500" dirty="0">
                <a:latin typeface="Cambria" panose="02040503050406030204" pitchFamily="18" charset="0"/>
                <a:ea typeface="Cambria" panose="02040503050406030204" pitchFamily="18" charset="0"/>
              </a:rPr>
              <a:t> 2012)</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2F357040-EF00-443B-B67F-071C8C87A5EC}"/>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Vesselin Yamakov</a:t>
            </a:r>
            <a:endParaRPr lang="en-US" sz="1400" dirty="0">
              <a:solidFill>
                <a:srgbClr val="032D79"/>
              </a:solidFill>
            </a:endParaRPr>
          </a:p>
        </p:txBody>
      </p:sp>
      <p:sp>
        <p:nvSpPr>
          <p:cNvPr id="15" name="TextBox 14">
            <a:extLst>
              <a:ext uri="{FF2B5EF4-FFF2-40B4-BE49-F238E27FC236}">
                <a16:creationId xmlns:a16="http://schemas.microsoft.com/office/drawing/2014/main" id="{5F84393F-91DA-431D-908C-C0D03250F6DA}"/>
              </a:ext>
            </a:extLst>
          </p:cNvPr>
          <p:cNvSpPr txBox="1"/>
          <p:nvPr/>
        </p:nvSpPr>
        <p:spPr>
          <a:xfrm>
            <a:off x="481825" y="304596"/>
            <a:ext cx="8285944" cy="830997"/>
          </a:xfrm>
          <a:prstGeom prst="rect">
            <a:avLst/>
          </a:prstGeom>
          <a:noFill/>
        </p:spPr>
        <p:txBody>
          <a:bodyPr wrap="square" rtlCol="0">
            <a:spAutoFit/>
          </a:bodyPr>
          <a:lstStyle/>
          <a:p>
            <a:r>
              <a:rPr lang="en-US" sz="2400" b="1" dirty="0">
                <a:latin typeface="Cambria" panose="02040503050406030204" pitchFamily="18" charset="0"/>
              </a:rPr>
              <a:t>Modeling Ti-6Al-4V anisotropy, hysteresis, and fracture with an inferred particle system</a:t>
            </a:r>
            <a:r>
              <a:rPr lang="en-US" sz="2400" dirty="0">
                <a:latin typeface="Cambria" panose="02040503050406030204" pitchFamily="18" charset="0"/>
              </a:rPr>
              <a:t> </a:t>
            </a:r>
            <a:endParaRPr lang="en-US" sz="2400" b="1"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836AD304-A291-450B-9AF0-D97ABB398716}"/>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1294112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17/22</a:t>
            </a:r>
          </a:p>
        </p:txBody>
      </p:sp>
      <p:sp>
        <p:nvSpPr>
          <p:cNvPr id="7" name="TextBox 6">
            <a:extLst>
              <a:ext uri="{FF2B5EF4-FFF2-40B4-BE49-F238E27FC236}">
                <a16:creationId xmlns:a16="http://schemas.microsoft.com/office/drawing/2014/main" id="{8C0F657C-772C-421A-9FC4-4FBF74F5FBFC}"/>
              </a:ext>
            </a:extLst>
          </p:cNvPr>
          <p:cNvSpPr txBox="1"/>
          <p:nvPr/>
        </p:nvSpPr>
        <p:spPr>
          <a:xfrm>
            <a:off x="497816" y="1624549"/>
            <a:ext cx="8064477" cy="4493538"/>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Metrics</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Computability</a:t>
            </a:r>
            <a:r>
              <a:rPr lang="en-US" sz="1500" dirty="0">
                <a:latin typeface="Cambria" panose="02040503050406030204" pitchFamily="18" charset="0"/>
                <a:ea typeface="Cambria" panose="02040503050406030204" pitchFamily="18" charset="0"/>
              </a:rPr>
              <a:t> – </a:t>
            </a:r>
          </a:p>
          <a:p>
            <a:pPr marL="1200150" lvl="2" indent="-285750">
              <a:spcBef>
                <a:spcPts val="200"/>
              </a:spcBef>
              <a:buFont typeface="Arial" panose="020B0604020202020204" pitchFamily="34" charset="0"/>
              <a:buChar char="•"/>
            </a:pPr>
            <a:r>
              <a:rPr lang="en-US" sz="1500" dirty="0">
                <a:latin typeface="Cambria" panose="02040503050406030204" pitchFamily="18" charset="0"/>
              </a:rPr>
              <a:t>Time and effort from design to simulation</a:t>
            </a:r>
          </a:p>
          <a:p>
            <a:pPr marL="1200150" lvl="2" indent="-285750">
              <a:spcBef>
                <a:spcPts val="200"/>
              </a:spcBef>
              <a:buFont typeface="Arial" panose="020B0604020202020204" pitchFamily="34" charset="0"/>
              <a:buChar char="•"/>
            </a:pPr>
            <a:r>
              <a:rPr lang="en-US" sz="1500" dirty="0">
                <a:latin typeface="Cambria" panose="02040503050406030204" pitchFamily="18" charset="0"/>
              </a:rPr>
              <a:t>Time and effort to integrate </a:t>
            </a:r>
            <a:r>
              <a:rPr lang="en-US" sz="1500" dirty="0" err="1">
                <a:latin typeface="Cambria" panose="02040503050406030204" pitchFamily="18" charset="0"/>
              </a:rPr>
              <a:t>multiphysics</a:t>
            </a:r>
            <a:endParaRPr lang="en-US" sz="1500" dirty="0">
              <a:latin typeface="Cambria" panose="02040503050406030204" pitchFamily="18" charset="0"/>
            </a:endParaRPr>
          </a:p>
          <a:p>
            <a:pPr marL="1200150" lvl="2" indent="-285750">
              <a:spcBef>
                <a:spcPts val="200"/>
              </a:spcBef>
              <a:buFont typeface="Arial" panose="020B0604020202020204" pitchFamily="34" charset="0"/>
              <a:buChar char="•"/>
            </a:pPr>
            <a:r>
              <a:rPr lang="en-US" sz="1500" dirty="0">
                <a:latin typeface="Cambria" panose="02040503050406030204" pitchFamily="18" charset="0"/>
              </a:rPr>
              <a:t>Time and effort to develop new force laws</a:t>
            </a:r>
          </a:p>
          <a:p>
            <a:pPr marL="1200150" lvl="2" indent="-285750">
              <a:spcBef>
                <a:spcPts val="200"/>
              </a:spcBef>
              <a:buFont typeface="Arial" panose="020B0604020202020204" pitchFamily="34" charset="0"/>
              <a:buChar char="•"/>
            </a:pPr>
            <a:r>
              <a:rPr lang="en-US" sz="1500" dirty="0">
                <a:latin typeface="Cambria" panose="02040503050406030204" pitchFamily="18" charset="0"/>
              </a:rPr>
              <a:t>Simulation speed and scaling</a:t>
            </a:r>
          </a:p>
          <a:p>
            <a:pPr lvl="2">
              <a:spcBef>
                <a:spcPts val="200"/>
              </a:spcBef>
            </a:pPr>
            <a:endParaRPr lang="en-US" sz="800" dirty="0">
              <a:latin typeface="Cambria" panose="02040503050406030204" pitchFamily="18" charset="0"/>
              <a:ea typeface="Cambria" panose="02040503050406030204" pitchFamily="18" charset="0"/>
            </a:endParaRP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Conservation &amp; Accuracy </a:t>
            </a:r>
            <a:r>
              <a:rPr lang="en-US" sz="1500" dirty="0">
                <a:latin typeface="Cambria" panose="02040503050406030204" pitchFamily="18" charset="0"/>
                <a:ea typeface="Cambria" panose="02040503050406030204" pitchFamily="18" charset="0"/>
              </a:rPr>
              <a:t>–</a:t>
            </a:r>
          </a:p>
          <a:p>
            <a:pPr marL="1200150" lvl="2"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Level of satisfying the appropriate for each system conservation laws, such as conservation of energy and/or momentum where relevant.</a:t>
            </a:r>
          </a:p>
          <a:p>
            <a:pPr marL="1200150" lvl="2"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Level of accuracy in reproducing the published data as listed as Benchmarks. </a:t>
            </a:r>
          </a:p>
          <a:p>
            <a:pPr lvl="2">
              <a:spcBef>
                <a:spcPts val="200"/>
              </a:spcBef>
            </a:pPr>
            <a:endParaRPr lang="en-US" sz="800" dirty="0">
              <a:latin typeface="Cambria" panose="02040503050406030204" pitchFamily="18" charset="0"/>
              <a:ea typeface="Cambria" panose="02040503050406030204" pitchFamily="18" charset="0"/>
            </a:endParaRP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Composability &amp; Scale Range </a:t>
            </a:r>
            <a:r>
              <a:rPr lang="en-US" sz="1500" dirty="0">
                <a:latin typeface="Cambria" panose="02040503050406030204" pitchFamily="18" charset="0"/>
                <a:ea typeface="Cambria" panose="02040503050406030204" pitchFamily="18" charset="0"/>
              </a:rPr>
              <a:t>– The problems encapsulate multiple aspects of the mechanical properties and behavior of Ti64 alloy, including </a:t>
            </a:r>
            <a:r>
              <a:rPr lang="en-US" sz="1500" dirty="0" err="1">
                <a:latin typeface="Cambria" panose="02040503050406030204" pitchFamily="18" charset="0"/>
                <a:ea typeface="Cambria" panose="02040503050406030204" pitchFamily="18" charset="0"/>
              </a:rPr>
              <a:t>elasto</a:t>
            </a:r>
            <a:r>
              <a:rPr lang="en-US" sz="1500" dirty="0">
                <a:latin typeface="Cambria" panose="02040503050406030204" pitchFamily="18" charset="0"/>
                <a:ea typeface="Cambria" panose="02040503050406030204" pitchFamily="18" charset="0"/>
              </a:rPr>
              <a:t>-plastic anisotropic </a:t>
            </a:r>
            <a:r>
              <a:rPr lang="en-US" sz="1500" dirty="0" err="1">
                <a:latin typeface="Cambria" panose="02040503050406030204" pitchFamily="18" charset="0"/>
                <a:ea typeface="Cambria" panose="02040503050406030204" pitchFamily="18" charset="0"/>
              </a:rPr>
              <a:t>rfesponse</a:t>
            </a:r>
            <a:r>
              <a:rPr lang="en-US" sz="1500" dirty="0">
                <a:latin typeface="Cambria" panose="02040503050406030204" pitchFamily="18" charset="0"/>
                <a:ea typeface="Cambria" panose="02040503050406030204" pitchFamily="18" charset="0"/>
              </a:rPr>
              <a:t>, tension-compression asymmetry, ductile fracture in tension and torsion. The scale range varies from submicron microscale to millimeter part scale range. </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Computational Speed </a:t>
            </a:r>
            <a:r>
              <a:rPr lang="en-US" sz="1500" dirty="0">
                <a:latin typeface="Cambria" panose="02040503050406030204" pitchFamily="18" charset="0"/>
                <a:ea typeface="Cambria" panose="02040503050406030204" pitchFamily="18" charset="0"/>
              </a:rPr>
              <a:t>– A benchmark will be provided by the performer on SOA supercomputer centers, such as Summit at Oak Ridge Nat. Lab. </a:t>
            </a: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1F0FE512-FB81-42DA-A6B9-C3604FBC4B31}"/>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Vesselin Yamakov</a:t>
            </a:r>
            <a:endParaRPr lang="en-US" sz="1400" dirty="0">
              <a:solidFill>
                <a:srgbClr val="032D79"/>
              </a:solidFill>
            </a:endParaRPr>
          </a:p>
        </p:txBody>
      </p:sp>
      <p:sp>
        <p:nvSpPr>
          <p:cNvPr id="15" name="TextBox 14">
            <a:extLst>
              <a:ext uri="{FF2B5EF4-FFF2-40B4-BE49-F238E27FC236}">
                <a16:creationId xmlns:a16="http://schemas.microsoft.com/office/drawing/2014/main" id="{85E1BA34-1D06-435B-90E4-2158CA2A22EF}"/>
              </a:ext>
            </a:extLst>
          </p:cNvPr>
          <p:cNvSpPr txBox="1"/>
          <p:nvPr/>
        </p:nvSpPr>
        <p:spPr>
          <a:xfrm>
            <a:off x="481825" y="304596"/>
            <a:ext cx="8285944" cy="830997"/>
          </a:xfrm>
          <a:prstGeom prst="rect">
            <a:avLst/>
          </a:prstGeom>
          <a:noFill/>
        </p:spPr>
        <p:txBody>
          <a:bodyPr wrap="square" rtlCol="0">
            <a:spAutoFit/>
          </a:bodyPr>
          <a:lstStyle/>
          <a:p>
            <a:r>
              <a:rPr lang="en-US" sz="2400" b="1" dirty="0">
                <a:latin typeface="Cambria" panose="02040503050406030204" pitchFamily="18" charset="0"/>
              </a:rPr>
              <a:t>Modeling Ti-6Al-4V anisotropy, hysteresis, and fracture with an inferred particle system</a:t>
            </a:r>
            <a:r>
              <a:rPr lang="en-US" sz="2400" dirty="0">
                <a:latin typeface="Cambria" panose="02040503050406030204" pitchFamily="18" charset="0"/>
              </a:rPr>
              <a:t> </a:t>
            </a:r>
            <a:endParaRPr lang="en-US" sz="2400" b="1"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5D8AB4E7-4E08-4E1F-BF3D-126A6DCF87CE}"/>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2467793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18/22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69085"/>
            <a:ext cx="8064477" cy="1754326"/>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Tech Transfer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Allow the monitor and other NASA researchers access to the software tools developed by the performer</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monitor will run the developed software tools on NASA computing clusters, K-cluster at </a:t>
            </a:r>
            <a:r>
              <a:rPr lang="en-US" sz="1500" dirty="0" err="1">
                <a:latin typeface="Cambria" panose="02040503050406030204" pitchFamily="18" charset="0"/>
                <a:ea typeface="Cambria" panose="02040503050406030204" pitchFamily="18" charset="0"/>
              </a:rPr>
              <a:t>LaRC</a:t>
            </a:r>
            <a:r>
              <a:rPr lang="en-US" sz="1500" dirty="0">
                <a:latin typeface="Cambria" panose="02040503050406030204" pitchFamily="18" charset="0"/>
                <a:ea typeface="Cambria" panose="02040503050406030204" pitchFamily="18" charset="0"/>
              </a:rPr>
              <a:t>, and Pleiades at NAS - AMES</a:t>
            </a:r>
          </a:p>
          <a:p>
            <a:pPr marL="800100" lvl="1" indent="-342900">
              <a:spcBef>
                <a:spcPts val="2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NASA researchers and the monitor will apply the developed methodology and tools to the AM program at NASA </a:t>
            </a:r>
            <a:r>
              <a:rPr lang="en-US" sz="1500" dirty="0" err="1">
                <a:latin typeface="Cambria" panose="02040503050406030204" pitchFamily="18" charset="0"/>
                <a:ea typeface="Cambria" panose="02040503050406030204" pitchFamily="18" charset="0"/>
              </a:rPr>
              <a:t>LaRC</a:t>
            </a:r>
            <a:r>
              <a:rPr lang="en-US" sz="1500" dirty="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2" name="Rectangle 1">
            <a:extLst>
              <a:ext uri="{FF2B5EF4-FFF2-40B4-BE49-F238E27FC236}">
                <a16:creationId xmlns:a16="http://schemas.microsoft.com/office/drawing/2014/main" id="{B79F030F-E5F4-3C4A-AC84-FEB3999B2241}"/>
              </a:ext>
            </a:extLst>
          </p:cNvPr>
          <p:cNvSpPr/>
          <p:nvPr/>
        </p:nvSpPr>
        <p:spPr>
          <a:xfrm>
            <a:off x="398163" y="3769033"/>
            <a:ext cx="8386155" cy="1415772"/>
          </a:xfrm>
          <a:prstGeom prst="rect">
            <a:avLst/>
          </a:prstGeom>
        </p:spPr>
        <p:txBody>
          <a:bodyPr wrap="square">
            <a:spAutoFit/>
          </a:bodyPr>
          <a:lstStyle/>
          <a:p>
            <a:r>
              <a:rPr lang="en-US" sz="1400" b="1" dirty="0">
                <a:solidFill>
                  <a:srgbClr val="000000"/>
                </a:solidFill>
                <a:latin typeface="Cambria" panose="02040503050406030204" pitchFamily="18" charset="0"/>
                <a:ea typeface="Times New Roman" panose="02020603050405020304" pitchFamily="18" charset="0"/>
              </a:rPr>
              <a:t>References:</a:t>
            </a:r>
            <a:endParaRPr lang="en-US" sz="800" dirty="0">
              <a:latin typeface="Times New Roman" panose="02020603050405020304" pitchFamily="18" charset="0"/>
              <a:ea typeface="Times New Roman" panose="02020603050405020304" pitchFamily="18" charset="0"/>
            </a:endParaRPr>
          </a:p>
          <a:p>
            <a:r>
              <a:rPr lang="en-US" sz="1200" dirty="0">
                <a:latin typeface="Cambria" panose="02040503050406030204" pitchFamily="18" charset="0"/>
              </a:rPr>
              <a:t>Giglio, M., Manes, A., Vigano, F., “Ductile fracture locus of Ti-6Al-4V titanium alloy”, </a:t>
            </a:r>
            <a:r>
              <a:rPr lang="en-US" sz="1200" i="1" dirty="0">
                <a:latin typeface="Cambria" panose="02040503050406030204" pitchFamily="18" charset="0"/>
              </a:rPr>
              <a:t>International Journal of Mechanical Sciences</a:t>
            </a:r>
            <a:r>
              <a:rPr lang="en-US" sz="1200" dirty="0">
                <a:latin typeface="Cambria" panose="02040503050406030204" pitchFamily="18" charset="0"/>
              </a:rPr>
              <a:t>, 54 (2012) 121-135. </a:t>
            </a:r>
          </a:p>
          <a:p>
            <a:r>
              <a:rPr lang="en-US" sz="1200" dirty="0">
                <a:latin typeface="Cambria" panose="02040503050406030204" pitchFamily="18" charset="0"/>
              </a:rPr>
              <a:t>Ozturk, T., </a:t>
            </a:r>
            <a:r>
              <a:rPr lang="en-US" sz="1200" dirty="0" err="1">
                <a:latin typeface="Cambria" panose="02040503050406030204" pitchFamily="18" charset="0"/>
              </a:rPr>
              <a:t>Rollett</a:t>
            </a:r>
            <a:r>
              <a:rPr lang="en-US" sz="1200" dirty="0">
                <a:latin typeface="Cambria" panose="02040503050406030204" pitchFamily="18" charset="0"/>
              </a:rPr>
              <a:t>, D., “Effect of microstructure on the elasto-viscoplastic deformation of dual phase titanium structures”, </a:t>
            </a:r>
            <a:r>
              <a:rPr lang="en-US" sz="1200" i="1" dirty="0" err="1">
                <a:latin typeface="Cambria" panose="02040503050406030204" pitchFamily="18" charset="0"/>
              </a:rPr>
              <a:t>Comput</a:t>
            </a:r>
            <a:r>
              <a:rPr lang="en-US" sz="1200" i="1" dirty="0">
                <a:latin typeface="Cambria" panose="02040503050406030204" pitchFamily="18" charset="0"/>
              </a:rPr>
              <a:t> Mech</a:t>
            </a:r>
            <a:r>
              <a:rPr lang="en-US" sz="1200" dirty="0">
                <a:latin typeface="Cambria" panose="02040503050406030204" pitchFamily="18" charset="0"/>
              </a:rPr>
              <a:t> 61 (2018) 55–70.</a:t>
            </a:r>
          </a:p>
          <a:p>
            <a:r>
              <a:rPr lang="en-US" sz="1200" dirty="0" err="1">
                <a:latin typeface="Cambria" panose="02040503050406030204" pitchFamily="18" charset="0"/>
              </a:rPr>
              <a:t>Tuninetti</a:t>
            </a:r>
            <a:r>
              <a:rPr lang="en-US" sz="1200" dirty="0">
                <a:latin typeface="Cambria" panose="02040503050406030204" pitchFamily="18" charset="0"/>
              </a:rPr>
              <a:t>, V., Gilles, G., </a:t>
            </a:r>
            <a:r>
              <a:rPr lang="en-US" sz="1200" dirty="0" err="1">
                <a:latin typeface="Cambria" panose="02040503050406030204" pitchFamily="18" charset="0"/>
              </a:rPr>
              <a:t>Milis</a:t>
            </a:r>
            <a:r>
              <a:rPr lang="en-US" sz="1200" dirty="0">
                <a:latin typeface="Cambria" panose="02040503050406030204" pitchFamily="18" charset="0"/>
              </a:rPr>
              <a:t>, O., </a:t>
            </a:r>
            <a:r>
              <a:rPr lang="en-US" sz="1200" dirty="0" err="1">
                <a:latin typeface="Cambria" panose="02040503050406030204" pitchFamily="18" charset="0"/>
              </a:rPr>
              <a:t>Pardoen</a:t>
            </a:r>
            <a:r>
              <a:rPr lang="en-US" sz="1200" dirty="0">
                <a:latin typeface="Cambria" panose="02040503050406030204" pitchFamily="18" charset="0"/>
              </a:rPr>
              <a:t>, T., </a:t>
            </a:r>
            <a:r>
              <a:rPr lang="en-US" sz="1200" dirty="0" err="1">
                <a:latin typeface="Cambria" panose="02040503050406030204" pitchFamily="18" charset="0"/>
              </a:rPr>
              <a:t>Habraken</a:t>
            </a:r>
            <a:r>
              <a:rPr lang="en-US" sz="1200" dirty="0">
                <a:latin typeface="Cambria" panose="02040503050406030204" pitchFamily="18" charset="0"/>
              </a:rPr>
              <a:t>, A.M., “Anisotropy and tension–compression asymmetry modeling of the room temperature plastic response of </a:t>
            </a:r>
            <a:r>
              <a:rPr lang="en-US" sz="1200" dirty="0" err="1">
                <a:latin typeface="Cambria" panose="02040503050406030204" pitchFamily="18" charset="0"/>
              </a:rPr>
              <a:t>Ti</a:t>
            </a:r>
            <a:r>
              <a:rPr lang="en-US" sz="1200" dirty="0">
                <a:latin typeface="Cambria" panose="02040503050406030204" pitchFamily="18" charset="0"/>
              </a:rPr>
              <a:t>–6Al-4V” </a:t>
            </a:r>
            <a:r>
              <a:rPr lang="en-US" sz="1200" i="1" dirty="0">
                <a:latin typeface="Cambria" panose="02040503050406030204" pitchFamily="18" charset="0"/>
              </a:rPr>
              <a:t>International Journal of Plasticity</a:t>
            </a:r>
            <a:r>
              <a:rPr lang="en-US" sz="1200" dirty="0">
                <a:latin typeface="Cambria" panose="02040503050406030204" pitchFamily="18" charset="0"/>
              </a:rPr>
              <a:t>, 67 (2015) 53-68.</a:t>
            </a:r>
          </a:p>
        </p:txBody>
      </p:sp>
      <p:sp>
        <p:nvSpPr>
          <p:cNvPr id="11" name="TextBox 10">
            <a:extLst>
              <a:ext uri="{FF2B5EF4-FFF2-40B4-BE49-F238E27FC236}">
                <a16:creationId xmlns:a16="http://schemas.microsoft.com/office/drawing/2014/main" id="{B2531FE4-6FF7-4368-A7E4-003EA63355FA}"/>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Vesselin Yamakov</a:t>
            </a:r>
            <a:endParaRPr lang="en-US" sz="1400" dirty="0">
              <a:solidFill>
                <a:srgbClr val="032D79"/>
              </a:solidFill>
            </a:endParaRPr>
          </a:p>
        </p:txBody>
      </p:sp>
      <p:sp>
        <p:nvSpPr>
          <p:cNvPr id="15" name="TextBox 14">
            <a:extLst>
              <a:ext uri="{FF2B5EF4-FFF2-40B4-BE49-F238E27FC236}">
                <a16:creationId xmlns:a16="http://schemas.microsoft.com/office/drawing/2014/main" id="{7B174B03-C469-472F-A192-2D7563AD6D4D}"/>
              </a:ext>
            </a:extLst>
          </p:cNvPr>
          <p:cNvSpPr txBox="1"/>
          <p:nvPr/>
        </p:nvSpPr>
        <p:spPr>
          <a:xfrm>
            <a:off x="481825" y="304596"/>
            <a:ext cx="8285944" cy="830997"/>
          </a:xfrm>
          <a:prstGeom prst="rect">
            <a:avLst/>
          </a:prstGeom>
          <a:noFill/>
        </p:spPr>
        <p:txBody>
          <a:bodyPr wrap="square" rtlCol="0">
            <a:spAutoFit/>
          </a:bodyPr>
          <a:lstStyle/>
          <a:p>
            <a:r>
              <a:rPr lang="en-US" sz="2400" b="1" dirty="0">
                <a:latin typeface="Cambria" panose="02040503050406030204" pitchFamily="18" charset="0"/>
              </a:rPr>
              <a:t>Modeling Ti-6Al-4V anisotropy, hysteresis, and fracture with an inferred particle system</a:t>
            </a:r>
            <a:r>
              <a:rPr lang="en-US" sz="2400" dirty="0">
                <a:latin typeface="Cambria" panose="02040503050406030204" pitchFamily="18" charset="0"/>
              </a:rPr>
              <a:t> </a:t>
            </a:r>
            <a:endParaRPr lang="en-US" sz="2400" b="1" dirty="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03240BDA-F9D4-45CA-AEC4-CC6B14737D34}"/>
              </a:ext>
            </a:extLst>
          </p:cNvPr>
          <p:cNvSpPr txBox="1"/>
          <p:nvPr/>
        </p:nvSpPr>
        <p:spPr>
          <a:xfrm>
            <a:off x="498602" y="1194419"/>
            <a:ext cx="5860253" cy="307777"/>
          </a:xfrm>
          <a:prstGeom prst="rect">
            <a:avLst/>
          </a:prstGeom>
          <a:noFill/>
        </p:spPr>
        <p:txBody>
          <a:bodyPr wrap="square" rtlCol="0">
            <a:spAutoFit/>
          </a:bodyPr>
          <a:lstStyle/>
          <a:p>
            <a:r>
              <a:rPr lang="en-US" sz="1400" dirty="0">
                <a:solidFill>
                  <a:srgbClr val="032D79"/>
                </a:solidFill>
              </a:rPr>
              <a:t>MIT: Neil Gershenfeld</a:t>
            </a:r>
          </a:p>
        </p:txBody>
      </p:sp>
    </p:spTree>
    <p:extLst>
      <p:ext uri="{BB962C8B-B14F-4D97-AF65-F5344CB8AC3E}">
        <p14:creationId xmlns:p14="http://schemas.microsoft.com/office/powerpoint/2010/main" val="3013860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19/22</a:t>
            </a:r>
          </a:p>
        </p:txBody>
      </p:sp>
      <p:sp>
        <p:nvSpPr>
          <p:cNvPr id="6" name="TextBox 5">
            <a:extLst>
              <a:ext uri="{FF2B5EF4-FFF2-40B4-BE49-F238E27FC236}">
                <a16:creationId xmlns:a16="http://schemas.microsoft.com/office/drawing/2014/main" id="{44CA3F60-1726-45DE-A286-27F2CC33FBC4}"/>
              </a:ext>
            </a:extLst>
          </p:cNvPr>
          <p:cNvSpPr txBox="1"/>
          <p:nvPr/>
        </p:nvSpPr>
        <p:spPr>
          <a:xfrm>
            <a:off x="506992" y="304596"/>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Integrating applications to solve multiscale multiphysics problems</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77474"/>
            <a:ext cx="7974279" cy="3821559"/>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Relevance to NASA Missions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The need to integrate numerical solution applications, each chosen by a different subject mater expert as appropriate to solve a specific part of a multiscale/multiphysics problem, is common to many NASA projects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Multiphysics integration is currently supported by many projects, including the NASA Tools, Technologies, and Techniques project, and NASA Project Innovation Concepts</a:t>
            </a:r>
          </a:p>
          <a:p>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Background Information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Lower-level (low TRL) NASA research is typically done by independent team experts, each using or creating a tool specific to one domain, but only part of a larger multiscale/multiphysics problem</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Integrating individual applications into a larger framework at the current </a:t>
            </a:r>
            <a:r>
              <a:rPr lang="en-US" sz="1500" dirty="0" err="1">
                <a:latin typeface="Cambria" panose="02040503050406030204" pitchFamily="18" charset="0"/>
                <a:ea typeface="Cambria" panose="02040503050406030204" pitchFamily="18" charset="0"/>
              </a:rPr>
              <a:t>SoA</a:t>
            </a:r>
            <a:r>
              <a:rPr lang="en-US" sz="1500" dirty="0">
                <a:latin typeface="Cambria" panose="02040503050406030204" pitchFamily="18" charset="0"/>
                <a:ea typeface="Cambria" panose="02040503050406030204" pitchFamily="18" charset="0"/>
              </a:rPr>
              <a:t> is cumbersome and time-consuming, often relegated to a higher-TRL follow-on project</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An efficient, robust, and reliable framework to integrate applications prior to project close could reduce time to mission deployment by an entire budget cycle</a:t>
            </a: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5" name="TextBox 4">
            <a:extLst>
              <a:ext uri="{FF2B5EF4-FFF2-40B4-BE49-F238E27FC236}">
                <a16:creationId xmlns:a16="http://schemas.microsoft.com/office/drawing/2014/main" id="{5B73B816-7FA9-4962-8914-F2FEE96A8BEF}"/>
              </a:ext>
            </a:extLst>
          </p:cNvPr>
          <p:cNvSpPr txBox="1"/>
          <p:nvPr/>
        </p:nvSpPr>
        <p:spPr>
          <a:xfrm>
            <a:off x="506992" y="1194419"/>
            <a:ext cx="4720164" cy="307777"/>
          </a:xfrm>
          <a:prstGeom prst="rect">
            <a:avLst/>
          </a:prstGeom>
          <a:noFill/>
        </p:spPr>
        <p:txBody>
          <a:bodyPr wrap="square" rtlCol="0">
            <a:spAutoFit/>
          </a:bodyPr>
          <a:lstStyle/>
          <a:p>
            <a:r>
              <a:rPr lang="en-US" sz="1400" dirty="0">
                <a:solidFill>
                  <a:srgbClr val="032D79"/>
                </a:solidFill>
              </a:rPr>
              <a:t>U.S. Naval Research Laboratory: John Michopoulos </a:t>
            </a:r>
          </a:p>
        </p:txBody>
      </p:sp>
      <p:sp>
        <p:nvSpPr>
          <p:cNvPr id="8" name="TextBox 7">
            <a:extLst>
              <a:ext uri="{FF2B5EF4-FFF2-40B4-BE49-F238E27FC236}">
                <a16:creationId xmlns:a16="http://schemas.microsoft.com/office/drawing/2014/main" id="{8B7C9153-73E5-4C4B-885A-496AD7E1104F}"/>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David Wagner</a:t>
            </a:r>
            <a:endParaRPr lang="en-US" sz="1400" dirty="0">
              <a:solidFill>
                <a:srgbClr val="032D79"/>
              </a:solidFill>
            </a:endParaRPr>
          </a:p>
        </p:txBody>
      </p:sp>
    </p:spTree>
    <p:extLst>
      <p:ext uri="{BB962C8B-B14F-4D97-AF65-F5344CB8AC3E}">
        <p14:creationId xmlns:p14="http://schemas.microsoft.com/office/powerpoint/2010/main" val="224315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20/22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06991" y="1677474"/>
            <a:ext cx="7903583" cy="3667671"/>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Scope of the Challenge Problem</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Problem selected from among large-scale </a:t>
            </a:r>
            <a:r>
              <a:rPr lang="en-US" sz="1500" dirty="0" err="1">
                <a:latin typeface="Cambria" panose="02040503050406030204" pitchFamily="18" charset="0"/>
                <a:ea typeface="Cambria" panose="02040503050406030204" pitchFamily="18" charset="0"/>
              </a:rPr>
              <a:t>multicscale</a:t>
            </a:r>
            <a:r>
              <a:rPr lang="en-US" sz="1500" dirty="0">
                <a:latin typeface="Cambria" panose="02040503050406030204" pitchFamily="18" charset="0"/>
                <a:ea typeface="Cambria" panose="02040503050406030204" pitchFamily="18" charset="0"/>
              </a:rPr>
              <a:t> multiphysics problems previously solved by manual composition of components</a:t>
            </a:r>
            <a:endParaRPr lang="en-US" b="1"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b="1"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Benchmarks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Set up framework-component linkages</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Verify that the framework composes two models correctly</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Verify that the framework composes several models with a lower level-of-effort compared to manual composition</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Verify that the framework reproduces the accuracy of the manually-composed effort</a:t>
            </a:r>
          </a:p>
          <a:p>
            <a:pPr marL="800100" lvl="1" indent="-34290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Verify that the framework reproduces computational speed of the manually-composed effort</a:t>
            </a:r>
          </a:p>
          <a:p>
            <a:pPr marL="800100" lvl="1" indent="-342900">
              <a:spcBef>
                <a:spcPts val="200"/>
              </a:spcBef>
              <a:buFont typeface="Arial" panose="020B0604020202020204" pitchFamily="34" charset="0"/>
              <a:buChar char="•"/>
            </a:pPr>
            <a:endParaRPr lang="en-US" sz="1500" dirty="0">
              <a:latin typeface="Cambria" panose="02040503050406030204" pitchFamily="18" charset="0"/>
              <a:ea typeface="Cambria" panose="02040503050406030204" pitchFamily="18" charset="0"/>
            </a:endParaRPr>
          </a:p>
          <a:p>
            <a:pPr marL="800100" lvl="1" indent="-342900">
              <a:spcBef>
                <a:spcPts val="200"/>
              </a:spcBef>
              <a:buFont typeface="Arial" panose="020B0604020202020204" pitchFamily="34" charset="0"/>
              <a:buChar char="•"/>
            </a:pPr>
            <a:endParaRPr lang="en-US" sz="1500"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E14CF437-414E-4F12-B146-D07CA29A0995}"/>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David Wagner</a:t>
            </a:r>
            <a:endParaRPr lang="en-US" sz="1400" dirty="0">
              <a:solidFill>
                <a:srgbClr val="032D79"/>
              </a:solidFill>
            </a:endParaRPr>
          </a:p>
        </p:txBody>
      </p:sp>
      <p:sp>
        <p:nvSpPr>
          <p:cNvPr id="12" name="TextBox 11">
            <a:extLst>
              <a:ext uri="{FF2B5EF4-FFF2-40B4-BE49-F238E27FC236}">
                <a16:creationId xmlns:a16="http://schemas.microsoft.com/office/drawing/2014/main" id="{ABFBC4D2-CCC8-4757-8FD5-B0368CA73747}"/>
              </a:ext>
            </a:extLst>
          </p:cNvPr>
          <p:cNvSpPr txBox="1"/>
          <p:nvPr/>
        </p:nvSpPr>
        <p:spPr>
          <a:xfrm>
            <a:off x="506992" y="1194419"/>
            <a:ext cx="4720164" cy="307777"/>
          </a:xfrm>
          <a:prstGeom prst="rect">
            <a:avLst/>
          </a:prstGeom>
          <a:noFill/>
        </p:spPr>
        <p:txBody>
          <a:bodyPr wrap="square" rtlCol="0">
            <a:spAutoFit/>
          </a:bodyPr>
          <a:lstStyle/>
          <a:p>
            <a:r>
              <a:rPr lang="en-US" sz="1400" dirty="0">
                <a:solidFill>
                  <a:srgbClr val="032D79"/>
                </a:solidFill>
              </a:rPr>
              <a:t>U.S. Naval Research Laboratory: John Michopoulos </a:t>
            </a:r>
          </a:p>
        </p:txBody>
      </p:sp>
      <p:sp>
        <p:nvSpPr>
          <p:cNvPr id="13" name="TextBox 12">
            <a:extLst>
              <a:ext uri="{FF2B5EF4-FFF2-40B4-BE49-F238E27FC236}">
                <a16:creationId xmlns:a16="http://schemas.microsoft.com/office/drawing/2014/main" id="{6DEAF7FF-D7BF-4898-986A-28D26E9F0529}"/>
              </a:ext>
            </a:extLst>
          </p:cNvPr>
          <p:cNvSpPr txBox="1"/>
          <p:nvPr/>
        </p:nvSpPr>
        <p:spPr>
          <a:xfrm>
            <a:off x="506992" y="304596"/>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Integrating applications to solve multiscale multiphysics problems</a:t>
            </a:r>
          </a:p>
        </p:txBody>
      </p:sp>
    </p:spTree>
    <p:extLst>
      <p:ext uri="{BB962C8B-B14F-4D97-AF65-F5344CB8AC3E}">
        <p14:creationId xmlns:p14="http://schemas.microsoft.com/office/powerpoint/2010/main" val="1541029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21/22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15381" y="1669085"/>
            <a:ext cx="7623758" cy="2985433"/>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Metrics</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Computability</a:t>
            </a:r>
            <a:r>
              <a:rPr lang="en-US" sz="1500" dirty="0">
                <a:latin typeface="Cambria" panose="02040503050406030204" pitchFamily="18" charset="0"/>
                <a:ea typeface="Cambria" panose="02040503050406030204" pitchFamily="18" charset="0"/>
              </a:rPr>
              <a:t> – Assess the level of effort necessary to integrate commercial and NASA applications into the NRL framework to solve current NASA problems in additive manufacturing.</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Composability &amp; Scale Range </a:t>
            </a:r>
            <a:r>
              <a:rPr lang="en-US" sz="1500" dirty="0">
                <a:latin typeface="Cambria" panose="02040503050406030204" pitchFamily="18" charset="0"/>
                <a:ea typeface="Cambria" panose="02040503050406030204" pitchFamily="18" charset="0"/>
              </a:rPr>
              <a:t>– Assess the level of effort to increase the scale range, the number of interacting physics, and the number and type (FEM, FD, MD) of  different applications necessary for anticipated NASA problems of interest. </a:t>
            </a:r>
          </a:p>
          <a:p>
            <a:pPr marL="742950" lvl="1" indent="-285750">
              <a:spcBef>
                <a:spcPts val="200"/>
              </a:spcBef>
              <a:buFont typeface="Arial" panose="020B0604020202020204" pitchFamily="34" charset="0"/>
              <a:buChar char="•"/>
            </a:pPr>
            <a:r>
              <a:rPr lang="en-US" sz="1500" u="sng" dirty="0">
                <a:latin typeface="Cambria" panose="02040503050406030204" pitchFamily="18" charset="0"/>
                <a:ea typeface="Cambria" panose="02040503050406030204" pitchFamily="18" charset="0"/>
              </a:rPr>
              <a:t>Conservation &amp; Accuracy</a:t>
            </a:r>
            <a:r>
              <a:rPr lang="en-US" sz="1500" dirty="0">
                <a:latin typeface="Cambria" panose="02040503050406030204" pitchFamily="18" charset="0"/>
                <a:ea typeface="Cambria" panose="02040503050406030204" pitchFamily="18" charset="0"/>
              </a:rPr>
              <a:t> and </a:t>
            </a:r>
            <a:r>
              <a:rPr lang="en-US" sz="1500" u="sng" dirty="0">
                <a:latin typeface="Cambria" panose="02040503050406030204" pitchFamily="18" charset="0"/>
                <a:ea typeface="Cambria" panose="02040503050406030204" pitchFamily="18" charset="0"/>
              </a:rPr>
              <a:t>Computational Speed</a:t>
            </a:r>
            <a:r>
              <a:rPr lang="en-US" sz="1500" dirty="0">
                <a:latin typeface="Cambria" panose="02040503050406030204" pitchFamily="18" charset="0"/>
                <a:ea typeface="Cambria" panose="02040503050406030204" pitchFamily="18" charset="0"/>
              </a:rPr>
              <a:t> – Verify that composed solutions maintain </a:t>
            </a:r>
            <a:r>
              <a:rPr lang="en-US" sz="1500" dirty="0" err="1">
                <a:latin typeface="Cambria" panose="02040503050406030204" pitchFamily="18" charset="0"/>
                <a:ea typeface="Cambria" panose="02040503050406030204" pitchFamily="18" charset="0"/>
              </a:rPr>
              <a:t>SoA</a:t>
            </a:r>
            <a:r>
              <a:rPr lang="en-US" sz="1500" dirty="0">
                <a:latin typeface="Cambria" panose="02040503050406030204" pitchFamily="18" charset="0"/>
                <a:ea typeface="Cambria" panose="02040503050406030204" pitchFamily="18" charset="0"/>
              </a:rPr>
              <a:t> for NRL’s selected challenge problem(s). If the level of effort assessed above is sufficiently low, such that it can be completed before project close, also verify these for a current NASA application to additive manufacturing analysis.</a:t>
            </a: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1" name="TextBox 10">
            <a:extLst>
              <a:ext uri="{FF2B5EF4-FFF2-40B4-BE49-F238E27FC236}">
                <a16:creationId xmlns:a16="http://schemas.microsoft.com/office/drawing/2014/main" id="{BA8F227E-0934-465F-8D5C-2A3559D805AF}"/>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David Wagner</a:t>
            </a:r>
            <a:endParaRPr lang="en-US" sz="1400" dirty="0">
              <a:solidFill>
                <a:srgbClr val="032D79"/>
              </a:solidFill>
            </a:endParaRPr>
          </a:p>
        </p:txBody>
      </p:sp>
      <p:sp>
        <p:nvSpPr>
          <p:cNvPr id="12" name="TextBox 11">
            <a:extLst>
              <a:ext uri="{FF2B5EF4-FFF2-40B4-BE49-F238E27FC236}">
                <a16:creationId xmlns:a16="http://schemas.microsoft.com/office/drawing/2014/main" id="{EB789397-88B2-4BE9-B0D0-738110182E3F}"/>
              </a:ext>
            </a:extLst>
          </p:cNvPr>
          <p:cNvSpPr txBox="1"/>
          <p:nvPr/>
        </p:nvSpPr>
        <p:spPr>
          <a:xfrm>
            <a:off x="506992" y="1194419"/>
            <a:ext cx="4720164" cy="307777"/>
          </a:xfrm>
          <a:prstGeom prst="rect">
            <a:avLst/>
          </a:prstGeom>
          <a:noFill/>
        </p:spPr>
        <p:txBody>
          <a:bodyPr wrap="square" rtlCol="0">
            <a:spAutoFit/>
          </a:bodyPr>
          <a:lstStyle/>
          <a:p>
            <a:r>
              <a:rPr lang="en-US" sz="1400" dirty="0">
                <a:solidFill>
                  <a:srgbClr val="032D79"/>
                </a:solidFill>
              </a:rPr>
              <a:t>U.S. Naval Research Laboratory: John Michopoulos </a:t>
            </a:r>
          </a:p>
        </p:txBody>
      </p:sp>
      <p:sp>
        <p:nvSpPr>
          <p:cNvPr id="13" name="TextBox 12">
            <a:extLst>
              <a:ext uri="{FF2B5EF4-FFF2-40B4-BE49-F238E27FC236}">
                <a16:creationId xmlns:a16="http://schemas.microsoft.com/office/drawing/2014/main" id="{D15BBE37-E3F9-4C43-8FE8-51D10FA8064D}"/>
              </a:ext>
            </a:extLst>
          </p:cNvPr>
          <p:cNvSpPr txBox="1"/>
          <p:nvPr/>
        </p:nvSpPr>
        <p:spPr>
          <a:xfrm>
            <a:off x="506992" y="304596"/>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Integrating applications to solve multiscale multiphysics problems</a:t>
            </a:r>
          </a:p>
        </p:txBody>
      </p:sp>
    </p:spTree>
    <p:extLst>
      <p:ext uri="{BB962C8B-B14F-4D97-AF65-F5344CB8AC3E}">
        <p14:creationId xmlns:p14="http://schemas.microsoft.com/office/powerpoint/2010/main" val="2173425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1A6CA7F-2633-4560-B61D-8B63C57BF9F9}"/>
              </a:ext>
            </a:extLst>
          </p:cNvPr>
          <p:cNvSpPr txBox="1"/>
          <p:nvPr/>
        </p:nvSpPr>
        <p:spPr>
          <a:xfrm>
            <a:off x="260059" y="6452334"/>
            <a:ext cx="788425" cy="338554"/>
          </a:xfrm>
          <a:prstGeom prst="rect">
            <a:avLst/>
          </a:prstGeom>
          <a:noFill/>
        </p:spPr>
        <p:txBody>
          <a:bodyPr wrap="square" rtlCol="0">
            <a:spAutoFit/>
          </a:bodyPr>
          <a:lstStyle/>
          <a:p>
            <a:r>
              <a:rPr lang="en-US" sz="1600" dirty="0">
                <a:latin typeface="Cambria" panose="02040503050406030204" pitchFamily="18" charset="0"/>
                <a:ea typeface="Cambria" panose="02040503050406030204" pitchFamily="18" charset="0"/>
              </a:rPr>
              <a:t>22/22</a:t>
            </a:r>
          </a:p>
        </p:txBody>
      </p:sp>
      <p:sp>
        <p:nvSpPr>
          <p:cNvPr id="7" name="TextBox 6">
            <a:extLst>
              <a:ext uri="{FF2B5EF4-FFF2-40B4-BE49-F238E27FC236}">
                <a16:creationId xmlns:a16="http://schemas.microsoft.com/office/drawing/2014/main" id="{8C0F657C-772C-421A-9FC4-4FBF74F5FBFC}"/>
              </a:ext>
            </a:extLst>
          </p:cNvPr>
          <p:cNvSpPr txBox="1"/>
          <p:nvPr/>
        </p:nvSpPr>
        <p:spPr>
          <a:xfrm>
            <a:off x="515381" y="1669085"/>
            <a:ext cx="7822122" cy="1877437"/>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Cambria" panose="02040503050406030204" pitchFamily="18" charset="0"/>
                <a:ea typeface="Cambria" panose="02040503050406030204" pitchFamily="18" charset="0"/>
              </a:rPr>
              <a:t>Tech Transfer</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If successful, integrate some or all of the modular framework developed for this project with NASA applications</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Apply or adapt framework modules, alone or in combination, to NASA applications</a:t>
            </a:r>
          </a:p>
          <a:p>
            <a:pPr marL="742950" lvl="1" indent="-285750">
              <a:spcBef>
                <a:spcPts val="200"/>
              </a:spcBef>
              <a:buFont typeface="Arial" panose="020B0604020202020204" pitchFamily="34" charset="0"/>
              <a:buChar char="•"/>
            </a:pPr>
            <a:r>
              <a:rPr lang="en-US" sz="1500" dirty="0">
                <a:latin typeface="Cambria" panose="02040503050406030204" pitchFamily="18" charset="0"/>
                <a:ea typeface="Cambria" panose="02040503050406030204" pitchFamily="18" charset="0"/>
              </a:rPr>
              <a:t>Explore extending NRL’s hypercomplex algebraic simplification technique to direct numerical analysis by integration with a NASA hypercomplex solver in development</a:t>
            </a:r>
            <a:endParaRPr lang="en-US" dirty="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endParaRPr lang="en-US"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90FF778-50C0-4270-B3FA-D661AF5AFF6A}"/>
              </a:ext>
            </a:extLst>
          </p:cNvPr>
          <p:cNvCxnSpPr>
            <a:cxnSpLocks/>
          </p:cNvCxnSpPr>
          <p:nvPr/>
        </p:nvCxnSpPr>
        <p:spPr>
          <a:xfrm>
            <a:off x="226503" y="6442745"/>
            <a:ext cx="7822122" cy="0"/>
          </a:xfrm>
          <a:prstGeom prst="line">
            <a:avLst/>
          </a:prstGeom>
          <a:ln w="19050">
            <a:solidFill>
              <a:srgbClr val="032D79"/>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7940F5D-EF67-4329-B84A-A9E4136D2FC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5641" t="11435" r="1692" b="11883"/>
          <a:stretch/>
        </p:blipFill>
        <p:spPr>
          <a:xfrm>
            <a:off x="8130749" y="6056851"/>
            <a:ext cx="817342" cy="671950"/>
          </a:xfrm>
          <a:prstGeom prst="rect">
            <a:avLst/>
          </a:prstGeom>
        </p:spPr>
      </p:pic>
      <p:sp>
        <p:nvSpPr>
          <p:cNvPr id="15" name="TextBox 14">
            <a:extLst>
              <a:ext uri="{FF2B5EF4-FFF2-40B4-BE49-F238E27FC236}">
                <a16:creationId xmlns:a16="http://schemas.microsoft.com/office/drawing/2014/main" id="{83BE991C-13E3-41DA-9538-E2EC6FEF2258}"/>
              </a:ext>
            </a:extLst>
          </p:cNvPr>
          <p:cNvSpPr txBox="1"/>
          <p:nvPr/>
        </p:nvSpPr>
        <p:spPr>
          <a:xfrm>
            <a:off x="1010331" y="6483111"/>
            <a:ext cx="4367012" cy="307777"/>
          </a:xfrm>
          <a:prstGeom prst="rect">
            <a:avLst/>
          </a:prstGeom>
          <a:noFill/>
        </p:spPr>
        <p:txBody>
          <a:bodyPr wrap="square" rtlCol="0">
            <a:spAutoFit/>
          </a:bodyPr>
          <a:lstStyle/>
          <a:p>
            <a:r>
              <a:rPr lang="en-US" sz="1400" dirty="0">
                <a:solidFill>
                  <a:srgbClr val="032D79"/>
                </a:solidFill>
              </a:rPr>
              <a:t>Monitor: </a:t>
            </a:r>
            <a:r>
              <a:rPr lang="en-US" sz="1400" dirty="0">
                <a:solidFill>
                  <a:srgbClr val="032D79"/>
                </a:solidFill>
                <a:latin typeface="Cambria" panose="02040503050406030204" pitchFamily="18" charset="0"/>
                <a:ea typeface="Cambria" panose="02040503050406030204" pitchFamily="18" charset="0"/>
              </a:rPr>
              <a:t>David Wagner</a:t>
            </a:r>
            <a:endParaRPr lang="en-US" sz="1400" dirty="0">
              <a:solidFill>
                <a:srgbClr val="032D79"/>
              </a:solidFill>
            </a:endParaRPr>
          </a:p>
        </p:txBody>
      </p:sp>
      <p:sp>
        <p:nvSpPr>
          <p:cNvPr id="16" name="TextBox 15">
            <a:extLst>
              <a:ext uri="{FF2B5EF4-FFF2-40B4-BE49-F238E27FC236}">
                <a16:creationId xmlns:a16="http://schemas.microsoft.com/office/drawing/2014/main" id="{61EE70CC-CEF8-4D7E-AC8B-CD48F3CB25C6}"/>
              </a:ext>
            </a:extLst>
          </p:cNvPr>
          <p:cNvSpPr txBox="1"/>
          <p:nvPr/>
        </p:nvSpPr>
        <p:spPr>
          <a:xfrm>
            <a:off x="506992" y="1194419"/>
            <a:ext cx="4720164" cy="307777"/>
          </a:xfrm>
          <a:prstGeom prst="rect">
            <a:avLst/>
          </a:prstGeom>
          <a:noFill/>
        </p:spPr>
        <p:txBody>
          <a:bodyPr wrap="square" rtlCol="0">
            <a:spAutoFit/>
          </a:bodyPr>
          <a:lstStyle/>
          <a:p>
            <a:r>
              <a:rPr lang="en-US" sz="1400" dirty="0">
                <a:solidFill>
                  <a:srgbClr val="032D79"/>
                </a:solidFill>
              </a:rPr>
              <a:t>U.S. Naval Research Laboratory: John Michopoulos </a:t>
            </a:r>
          </a:p>
        </p:txBody>
      </p:sp>
      <p:sp>
        <p:nvSpPr>
          <p:cNvPr id="17" name="TextBox 16">
            <a:extLst>
              <a:ext uri="{FF2B5EF4-FFF2-40B4-BE49-F238E27FC236}">
                <a16:creationId xmlns:a16="http://schemas.microsoft.com/office/drawing/2014/main" id="{828775FC-2F24-4275-9076-566472E79009}"/>
              </a:ext>
            </a:extLst>
          </p:cNvPr>
          <p:cNvSpPr txBox="1"/>
          <p:nvPr/>
        </p:nvSpPr>
        <p:spPr>
          <a:xfrm>
            <a:off x="506992" y="304596"/>
            <a:ext cx="8285944" cy="830997"/>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Integrating applications to solve multiscale multiphysics problems</a:t>
            </a:r>
          </a:p>
        </p:txBody>
      </p:sp>
    </p:spTree>
    <p:extLst>
      <p:ext uri="{BB962C8B-B14F-4D97-AF65-F5344CB8AC3E}">
        <p14:creationId xmlns:p14="http://schemas.microsoft.com/office/powerpoint/2010/main" val="20332891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300</TotalTime>
  <Words>3565</Words>
  <Application>Microsoft Office PowerPoint</Application>
  <PresentationFormat>On-screen Show (4:3)</PresentationFormat>
  <Paragraphs>288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Cambria</vt:lpstr>
      <vt:lpstr>Times New Roman</vt:lpstr>
      <vt:lpstr>Office Theme</vt:lpstr>
      <vt:lpstr>IV&amp;V Finalized Challenge Problems from NASA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Numerical Simulations of Acoustic Disturbances in Various Rectangular Nozzle Configurations</dc:title>
  <dc:creator>Nathaniel Hildebrand</dc:creator>
  <cp:lastModifiedBy>Nathaniel Hildebrand</cp:lastModifiedBy>
  <cp:revision>41</cp:revision>
  <dcterms:created xsi:type="dcterms:W3CDTF">2020-11-12T20:45:24Z</dcterms:created>
  <dcterms:modified xsi:type="dcterms:W3CDTF">2020-11-20T21:20:46Z</dcterms:modified>
</cp:coreProperties>
</file>