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0" r:id="rId6"/>
    <p:sldId id="265" r:id="rId7"/>
    <p:sldId id="261" r:id="rId8"/>
    <p:sldId id="263" r:id="rId9"/>
    <p:sldId id="264" r:id="rId10"/>
    <p:sldId id="262" r:id="rId11"/>
    <p:sldId id="268" r:id="rId12"/>
    <p:sldId id="266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54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17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2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5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5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5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7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4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6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0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2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411E5-C510-411F-8A1B-9B3B4F54471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13A12-F2C8-4A8A-9FBB-5D2F608FA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2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4433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Comparison of Evaluation Techniques for in-School Programs </a:t>
            </a: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Adult-Oriented 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Planetarium Programs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1788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ED053-08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Mitzi Adams, </a:t>
            </a:r>
            <a:r>
              <a:rPr lang="en-US" dirty="0" err="1" smtClean="0">
                <a:solidFill>
                  <a:schemeClr val="bg1"/>
                </a:solidFill>
              </a:rPr>
              <a:t>Heliophysicist</a:t>
            </a:r>
            <a:r>
              <a:rPr lang="en-US" dirty="0" smtClean="0">
                <a:solidFill>
                  <a:schemeClr val="bg1"/>
                </a:solidFill>
              </a:rPr>
              <a:t> and Elizabeth Bero, Gifted Specialist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NASA/MSFC and Horizon Elementary School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Hunstville</a:t>
            </a:r>
            <a:r>
              <a:rPr lang="en-US" dirty="0" smtClean="0">
                <a:solidFill>
                  <a:schemeClr val="bg1"/>
                </a:solidFill>
              </a:rPr>
              <a:t> and Madison, Alabama </a:t>
            </a:r>
          </a:p>
        </p:txBody>
      </p:sp>
    </p:spTree>
    <p:extLst>
      <p:ext uri="{BB962C8B-B14F-4D97-AF65-F5344CB8AC3E}">
        <p14:creationId xmlns:p14="http://schemas.microsoft.com/office/powerpoint/2010/main" val="328965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194" y="327742"/>
            <a:ext cx="121574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The Issue</a:t>
            </a:r>
            <a:r>
              <a:rPr lang="en-US" sz="2800" dirty="0" smtClean="0">
                <a:solidFill>
                  <a:schemeClr val="bg1"/>
                </a:solidFill>
              </a:rPr>
              <a:t>: </a:t>
            </a:r>
            <a:r>
              <a:rPr lang="en-US" sz="2800" dirty="0" smtClean="0">
                <a:solidFill>
                  <a:schemeClr val="bg1"/>
                </a:solidFill>
              </a:rPr>
              <a:t>Relying on Adults to Self Report Interests and Educational Outcomes in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an Informal Educational Setting Results In an Incomplete Assessment of “Success”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of the Presentation.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5001" y="1932045"/>
            <a:ext cx="1092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Problem: Survey response from adults in informal settings is low. 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201" y="4934155"/>
            <a:ext cx="1092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Problem: </a:t>
            </a:r>
            <a:r>
              <a:rPr lang="en-US" sz="3200" dirty="0" err="1" smtClean="0">
                <a:solidFill>
                  <a:srgbClr val="FF0000"/>
                </a:solidFill>
              </a:rPr>
              <a:t>Covid</a:t>
            </a:r>
            <a:r>
              <a:rPr lang="en-US" sz="3200" dirty="0" smtClean="0">
                <a:solidFill>
                  <a:srgbClr val="FF0000"/>
                </a:solidFill>
              </a:rPr>
              <a:t> issues have impacted the ability to gather data from formal groups and informal groups. 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0504" y="3186879"/>
            <a:ext cx="12393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Problem: Without the incentive of grades, response from school children 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is also low (from one data point 50%).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9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08000"/>
            <a:ext cx="4485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What are We Comparing?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400" y="1828800"/>
            <a:ext cx="11892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We </a:t>
            </a:r>
            <a:r>
              <a:rPr lang="en-US" sz="2800" dirty="0">
                <a:solidFill>
                  <a:schemeClr val="bg1"/>
                </a:solidFill>
              </a:rPr>
              <a:t>c</a:t>
            </a:r>
            <a:r>
              <a:rPr lang="en-US" sz="2800" dirty="0" smtClean="0">
                <a:solidFill>
                  <a:schemeClr val="bg1"/>
                </a:solidFill>
              </a:rPr>
              <a:t>ompare results from presentations that were surveyed twice, pre and post,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with those surveyed once at the end of the presentation.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622800"/>
            <a:ext cx="119990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The intent was also to compare results of surveys given during classroom settings</a:t>
            </a:r>
          </a:p>
          <a:p>
            <a:r>
              <a:rPr lang="en-US" sz="2800" dirty="0">
                <a:solidFill>
                  <a:schemeClr val="bg1"/>
                </a:solidFill>
              </a:rPr>
              <a:t>w</a:t>
            </a:r>
            <a:r>
              <a:rPr lang="en-US" sz="2800" dirty="0" smtClean="0">
                <a:solidFill>
                  <a:schemeClr val="bg1"/>
                </a:solidFill>
              </a:rPr>
              <a:t>ith those given after hours or to adults in informal settings.  But…</a:t>
            </a:r>
            <a:r>
              <a:rPr lang="en-US" sz="2800" dirty="0" err="1" smtClean="0">
                <a:solidFill>
                  <a:schemeClr val="bg1"/>
                </a:solidFill>
              </a:rPr>
              <a:t>Covid</a:t>
            </a:r>
            <a:r>
              <a:rPr lang="en-US" sz="2800" dirty="0" smtClean="0">
                <a:solidFill>
                  <a:schemeClr val="bg1"/>
                </a:solidFill>
              </a:rPr>
              <a:t>…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6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006" y="5359400"/>
            <a:ext cx="64418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Dr. Alphonse Sterling (NASA/MSFC) speaks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about the Sun to Monrovia Elementary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Students for their STEM night.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88200" y="152400"/>
            <a:ext cx="4827540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Example Survey Questions: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On  </a:t>
            </a:r>
            <a:r>
              <a:rPr lang="en-US" sz="2800" dirty="0">
                <a:solidFill>
                  <a:schemeClr val="bg1"/>
                </a:solidFill>
              </a:rPr>
              <a:t>a scale from 1 to 10, please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rate </a:t>
            </a:r>
            <a:r>
              <a:rPr lang="en-US" sz="2800" dirty="0">
                <a:solidFill>
                  <a:schemeClr val="bg1"/>
                </a:solidFill>
              </a:rPr>
              <a:t>your interest in astronomy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and </a:t>
            </a:r>
            <a:r>
              <a:rPr lang="en-US" sz="2800" dirty="0">
                <a:solidFill>
                  <a:schemeClr val="bg1"/>
                </a:solidFill>
              </a:rPr>
              <a:t>space science. 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 </a:t>
            </a:r>
            <a:r>
              <a:rPr lang="en-US" sz="2800" dirty="0">
                <a:solidFill>
                  <a:schemeClr val="bg1"/>
                </a:solidFill>
              </a:rPr>
              <a:t>is not very interested,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10 </a:t>
            </a:r>
            <a:r>
              <a:rPr lang="en-US" sz="2800" dirty="0">
                <a:solidFill>
                  <a:schemeClr val="bg1"/>
                </a:solidFill>
              </a:rPr>
              <a:t>is very </a:t>
            </a:r>
            <a:r>
              <a:rPr lang="en-US" sz="2800" dirty="0" smtClean="0">
                <a:solidFill>
                  <a:schemeClr val="bg1"/>
                </a:solidFill>
              </a:rPr>
              <a:t>interested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Pre-average: 6.1,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Post-average: 8.0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Is a sunspot cooler than its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surroundings? (Yes, No) 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Pre: 11 Yes, 26 No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Post: 24 Yes, 12 No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Totals: 27 Pre, 36 Post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694944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55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00" y="5588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Problems for After-School Hours Programming: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7374" y="3048000"/>
            <a:ext cx="10244279" cy="255454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informal settings, some students leave early or arrive late.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Attention is not as focused as in formal settings.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Students arrive without writing utensils.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6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6138" y="2819400"/>
            <a:ext cx="1095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Is There a Better Way to Assess Learning and Interest in Informal Settings?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2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1" y="28448"/>
            <a:ext cx="10166819" cy="6766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000" y="254000"/>
            <a:ext cx="120675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 the Planetarium: There are no tables and often no desks, so paper assessments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are difficult, so we have tried the electronic option via QR code along with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“bribes”, such as solar lenticulars or solar-system trading cards.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55492" y="1752600"/>
            <a:ext cx="32239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120 in audience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61 viewed survey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24 started survey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24 completed survey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0200" y="4123967"/>
            <a:ext cx="502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Please rate your interest in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astronomy and space science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before the presentation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   = Not interested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10 = Very interested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Average 8.62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9471" y="4247822"/>
            <a:ext cx="355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solidFill>
                  <a:prstClr val="white"/>
                </a:solidFill>
              </a:rPr>
              <a:t>Please rate your interest in astronomy and space science after the presentation. </a:t>
            </a:r>
          </a:p>
          <a:p>
            <a:pPr lvl="0" algn="ctr"/>
            <a:r>
              <a:rPr lang="en-US" sz="2800" dirty="0">
                <a:solidFill>
                  <a:prstClr val="white"/>
                </a:solidFill>
              </a:rPr>
              <a:t>Average </a:t>
            </a:r>
            <a:r>
              <a:rPr lang="en-US" sz="2800" dirty="0" smtClean="0">
                <a:solidFill>
                  <a:prstClr val="white"/>
                </a:solidFill>
              </a:rPr>
              <a:t>8.92 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789" y="1752600"/>
            <a:ext cx="430541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From Oct </a:t>
            </a:r>
            <a:r>
              <a:rPr lang="en-US" sz="2800" dirty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1, 2020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at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Von Braun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Astronomical Society (VBAS)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Huntsville, AL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6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1" y="28448"/>
            <a:ext cx="10166819" cy="6766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693" y="2717800"/>
            <a:ext cx="315240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From Jan 11, 2020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at </a:t>
            </a: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Fernbank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Science Center (FSC)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Atlanta, Georgia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38092" y="609600"/>
            <a:ext cx="322395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190 in audience</a:t>
            </a:r>
          </a:p>
          <a:p>
            <a:r>
              <a:rPr lang="en-US" sz="2800" dirty="0">
                <a:solidFill>
                  <a:schemeClr val="bg1"/>
                </a:solidFill>
              </a:rPr>
              <a:t>5</a:t>
            </a:r>
            <a:r>
              <a:rPr lang="en-US" sz="2800" dirty="0" smtClean="0">
                <a:solidFill>
                  <a:schemeClr val="bg1"/>
                </a:solidFill>
              </a:rPr>
              <a:t>1 viewed survey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24 started survey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21 completed survey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336" y="0"/>
            <a:ext cx="528532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5342" y="635000"/>
            <a:ext cx="26938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Survey Tools: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Online Surveys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66692" y="3276600"/>
            <a:ext cx="268220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Interest in Space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Science Before: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8.1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Interest in Space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Science After: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8.7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3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821" y="0"/>
            <a:ext cx="615737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" y="381000"/>
            <a:ext cx="5875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Individual Responses Can Be Examined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1600" y="1346200"/>
            <a:ext cx="565507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Example: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Did you learn anything new from this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Presentation, and if so, what was it?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Answer in order of the topic most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Important to you.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Parker probe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Coronal mass ejections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Solar Storms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54" y="0"/>
            <a:ext cx="1030417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200" y="145850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Problems for Planetarium Programming: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442" y="1789483"/>
            <a:ext cx="11538928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informal settings, some participants arrive late and/or leave early.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774" y="2898330"/>
            <a:ext cx="11970265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informal settings, there may be no access to writing utensils or hard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surfaces for writing.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748" y="4499620"/>
            <a:ext cx="11930317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informal settings, the electronic option may get responses, but only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if assessments are completed on site.  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231" y="6100910"/>
            <a:ext cx="11627350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informal settings, attention </a:t>
            </a:r>
            <a:r>
              <a:rPr lang="en-US" sz="3200" dirty="0">
                <a:solidFill>
                  <a:schemeClr val="bg1"/>
                </a:solidFill>
              </a:rPr>
              <a:t>is not as focused as in formal settings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54" y="0"/>
            <a:ext cx="1030417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200" y="145850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Problems for Planetarium Programming: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2858" y="5521628"/>
            <a:ext cx="8206285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In informal settings involving volunteers,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reminders about assessments may be forgotten.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7392" y="1166211"/>
            <a:ext cx="11137216" cy="156966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In informal settings, the electronic option </a:t>
            </a:r>
            <a:r>
              <a:rPr lang="en-US" sz="3200" dirty="0" smtClean="0">
                <a:solidFill>
                  <a:schemeClr val="bg1"/>
                </a:solidFill>
              </a:rPr>
              <a:t>works best</a:t>
            </a:r>
            <a:r>
              <a:rPr lang="en-US" sz="3200" dirty="0" smtClean="0">
                <a:solidFill>
                  <a:schemeClr val="bg1"/>
                </a:solidFill>
              </a:rPr>
              <a:t>, </a:t>
            </a:r>
            <a:r>
              <a:rPr lang="en-US" sz="3200" dirty="0" smtClean="0">
                <a:solidFill>
                  <a:schemeClr val="bg1"/>
                </a:solidFill>
              </a:rPr>
              <a:t>but </a:t>
            </a:r>
            <a:r>
              <a:rPr lang="en-US" sz="3200" dirty="0" smtClean="0">
                <a:solidFill>
                  <a:schemeClr val="bg1"/>
                </a:solidFill>
              </a:rPr>
              <a:t>may be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limited to those who have electronics, biasing against older or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</a:t>
            </a:r>
            <a:r>
              <a:rPr lang="en-US" sz="3200" dirty="0" smtClean="0">
                <a:solidFill>
                  <a:schemeClr val="bg1"/>
                </a:solidFill>
              </a:rPr>
              <a:t>conomically-</a:t>
            </a:r>
            <a:r>
              <a:rPr lang="en-US" sz="3200" dirty="0" smtClean="0">
                <a:solidFill>
                  <a:schemeClr val="bg1"/>
                </a:solidFill>
              </a:rPr>
              <a:t>disadvantaged populations.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05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8200" y="1473200"/>
            <a:ext cx="4827540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Using Pre and Post Surveys: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On  </a:t>
            </a:r>
            <a:r>
              <a:rPr lang="en-US" sz="2800" dirty="0">
                <a:solidFill>
                  <a:schemeClr val="bg1"/>
                </a:solidFill>
              </a:rPr>
              <a:t>a scale from 1 to 10, please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rate </a:t>
            </a:r>
            <a:r>
              <a:rPr lang="en-US" sz="2800" dirty="0">
                <a:solidFill>
                  <a:schemeClr val="bg1"/>
                </a:solidFill>
              </a:rPr>
              <a:t>your interest in astronomy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and </a:t>
            </a:r>
            <a:r>
              <a:rPr lang="en-US" sz="2800" dirty="0">
                <a:solidFill>
                  <a:schemeClr val="bg1"/>
                </a:solidFill>
              </a:rPr>
              <a:t>space science. 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 </a:t>
            </a:r>
            <a:r>
              <a:rPr lang="en-US" sz="2800" dirty="0">
                <a:solidFill>
                  <a:schemeClr val="bg1"/>
                </a:solidFill>
              </a:rPr>
              <a:t>is not very interested, </a:t>
            </a:r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10 </a:t>
            </a:r>
            <a:r>
              <a:rPr lang="en-US" sz="2800" dirty="0">
                <a:solidFill>
                  <a:schemeClr val="bg1"/>
                </a:solidFill>
              </a:rPr>
              <a:t>is very </a:t>
            </a:r>
            <a:r>
              <a:rPr lang="en-US" sz="2800" dirty="0" smtClean="0">
                <a:solidFill>
                  <a:schemeClr val="bg1"/>
                </a:solidFill>
              </a:rPr>
              <a:t>interested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Pre-average: 6.1,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Post-average: 8.0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Total Respondents: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27 Pre, 36 Post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200" y="1473200"/>
            <a:ext cx="558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Using Only One Survey: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VBAS Space Science Interest Pre: 8.6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VBAS Space Science Interest Post: 8.9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(out of 24 respondents)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200" y="205992"/>
            <a:ext cx="110720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Example Result from After School Presentation  Compared to the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General Public in the Planetarium: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400" y="4784367"/>
            <a:ext cx="543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FSC Space Science Interest Pre: 8.1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FSC Space Science Interest Post: 8.7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(out of 21 respondents)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79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806" y="0"/>
            <a:ext cx="6858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9310" y="5249974"/>
            <a:ext cx="117378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Future work will compare interest and content-knowledge gains between informal groups and formal in-school groups, using identical survey tools.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110" y="121265"/>
            <a:ext cx="5897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Summary and Work for the Future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310" y="746433"/>
            <a:ext cx="6920612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There is a larger gain in interest in </a:t>
            </a:r>
            <a:endParaRPr lang="en-US" sz="3200" dirty="0" smtClean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the </a:t>
            </a:r>
            <a:r>
              <a:rPr lang="en-US" sz="3200" dirty="0" smtClean="0">
                <a:solidFill>
                  <a:srgbClr val="C00000"/>
                </a:solidFill>
              </a:rPr>
              <a:t>after-school group.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Is </a:t>
            </a:r>
            <a:r>
              <a:rPr lang="en-US" sz="3200" dirty="0" smtClean="0">
                <a:solidFill>
                  <a:schemeClr val="bg1"/>
                </a:solidFill>
              </a:rPr>
              <a:t>this real or due to survey differences; 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that </a:t>
            </a:r>
            <a:r>
              <a:rPr lang="en-US" sz="3200" dirty="0" smtClean="0">
                <a:solidFill>
                  <a:schemeClr val="bg1"/>
                </a:solidFill>
              </a:rPr>
              <a:t>is, giving both pre- and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post-surveys to the </a:t>
            </a:r>
            <a:r>
              <a:rPr lang="en-US" sz="3200" dirty="0" smtClean="0">
                <a:solidFill>
                  <a:schemeClr val="bg1"/>
                </a:solidFill>
              </a:rPr>
              <a:t>after-school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groups  vs. presenting only one 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survey to </a:t>
            </a:r>
            <a:r>
              <a:rPr lang="en-US" sz="3200" dirty="0" smtClean="0">
                <a:solidFill>
                  <a:schemeClr val="bg1"/>
                </a:solidFill>
              </a:rPr>
              <a:t>the planetarium </a:t>
            </a:r>
            <a:r>
              <a:rPr lang="en-US" sz="3200" dirty="0" smtClean="0">
                <a:solidFill>
                  <a:schemeClr val="bg1"/>
                </a:solidFill>
              </a:rPr>
              <a:t>group,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post </a:t>
            </a:r>
            <a:r>
              <a:rPr lang="en-US" sz="3200" dirty="0" smtClean="0">
                <a:solidFill>
                  <a:schemeClr val="bg1"/>
                </a:solidFill>
              </a:rPr>
              <a:t>presentation?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44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812</Words>
  <Application>Microsoft Office PowerPoint</Application>
  <PresentationFormat>Widescreen</PresentationFormat>
  <Paragraphs>136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Office Theme</vt:lpstr>
      <vt:lpstr>A Comparison of Evaluation Techniques for in-School Programs  vs.  Adult-Oriented Planetarium Programs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Evaluation Techniques for in-School Programs vs. Adult-Oriented Planetarium Programs</dc:title>
  <dc:creator>Adams, Mitzi L. (MSFC-ST13)</dc:creator>
  <cp:lastModifiedBy>Adams, Mitzi L. (MSFC-ST13)</cp:lastModifiedBy>
  <cp:revision>31</cp:revision>
  <dcterms:created xsi:type="dcterms:W3CDTF">2020-11-20T15:42:47Z</dcterms:created>
  <dcterms:modified xsi:type="dcterms:W3CDTF">2020-11-23T14:49:54Z</dcterms:modified>
</cp:coreProperties>
</file>