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notesMasterIdLst>
    <p:notesMasterId r:id="rId22"/>
  </p:notesMasterIdLst>
  <p:handoutMasterIdLst>
    <p:handoutMasterId r:id="rId23"/>
  </p:handoutMasterIdLst>
  <p:sldIdLst>
    <p:sldId id="7847" r:id="rId3"/>
    <p:sldId id="7841" r:id="rId4"/>
    <p:sldId id="7842" r:id="rId5"/>
    <p:sldId id="7843" r:id="rId6"/>
    <p:sldId id="7640" r:id="rId7"/>
    <p:sldId id="7636" r:id="rId8"/>
    <p:sldId id="7638" r:id="rId9"/>
    <p:sldId id="7850" r:id="rId10"/>
    <p:sldId id="7823" r:id="rId11"/>
    <p:sldId id="7820" r:id="rId12"/>
    <p:sldId id="7643" r:id="rId13"/>
    <p:sldId id="7642" r:id="rId14"/>
    <p:sldId id="7824" r:id="rId15"/>
    <p:sldId id="7827" r:id="rId16"/>
    <p:sldId id="7828" r:id="rId17"/>
    <p:sldId id="7829" r:id="rId18"/>
    <p:sldId id="7844" r:id="rId19"/>
    <p:sldId id="7849" r:id="rId20"/>
    <p:sldId id="784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 Erin" initials="WE" lastIdx="62" clrIdx="0">
    <p:extLst>
      <p:ext uri="{19B8F6BF-5375-455C-9EA6-DF929625EA0E}">
        <p15:presenceInfo xmlns:p15="http://schemas.microsoft.com/office/powerpoint/2012/main" userId="S::ewolf@ballaerospace.com::8cd2aa53-e64f-418e-92bc-606a74218eda" providerId="AD"/>
      </p:ext>
    </p:extLst>
  </p:cmAuthor>
  <p:cmAuthor id="2" name="Ochs, William R. (GSFC-1000)" initials="OWR(" lastIdx="1" clrIdx="1">
    <p:extLst>
      <p:ext uri="{19B8F6BF-5375-455C-9EA6-DF929625EA0E}">
        <p15:presenceInfo xmlns:p15="http://schemas.microsoft.com/office/powerpoint/2012/main" userId="S::wochs@ndc.nasa.gov::ea5ff3fa-8135-4101-9e28-2a87412175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CC00"/>
    <a:srgbClr val="CECEEF"/>
    <a:srgbClr val="FF3399"/>
    <a:srgbClr val="F3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4" autoAdjust="0"/>
    <p:restoredTop sz="92718" autoAdjust="0"/>
  </p:normalViewPr>
  <p:slideViewPr>
    <p:cSldViewPr snapToGrid="0" snapToObjects="1">
      <p:cViewPr varScale="1">
        <p:scale>
          <a:sx n="106" d="100"/>
          <a:sy n="106" d="100"/>
        </p:scale>
        <p:origin x="1864" y="184"/>
      </p:cViewPr>
      <p:guideLst/>
    </p:cSldViewPr>
  </p:slideViewPr>
  <p:notesTextViewPr>
    <p:cViewPr>
      <p:scale>
        <a:sx n="1" d="1"/>
        <a:sy n="1" d="1"/>
      </p:scale>
      <p:origin x="0" y="0"/>
    </p:cViewPr>
  </p:notesTextViewPr>
  <p:notesViewPr>
    <p:cSldViewPr snapToGrid="0" snapToObjects="1">
      <p:cViewPr varScale="1">
        <p:scale>
          <a:sx n="65" d="100"/>
          <a:sy n="65" d="100"/>
        </p:scale>
        <p:origin x="315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95AA49-FC02-4550-85B3-78E3A78702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34AB65-5A0C-4540-85EE-9F3AC1509D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F60BD7-2CB3-459D-B8EF-9DA7FD638893}" type="datetimeFigureOut">
              <a:rPr lang="en-US" smtClean="0"/>
              <a:t>11/24/20</a:t>
            </a:fld>
            <a:endParaRPr lang="en-US" dirty="0"/>
          </a:p>
        </p:txBody>
      </p:sp>
      <p:sp>
        <p:nvSpPr>
          <p:cNvPr id="4" name="Footer Placeholder 3">
            <a:extLst>
              <a:ext uri="{FF2B5EF4-FFF2-40B4-BE49-F238E27FC236}">
                <a16:creationId xmlns:a16="http://schemas.microsoft.com/office/drawing/2014/main" id="{12C07DC0-3C40-47EF-B386-362FAAFEA5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578AFE-92F3-4664-88ED-E1733AE51E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695E63-4899-48EB-98BC-1591D65A802A}" type="slidenum">
              <a:rPr lang="en-US" smtClean="0"/>
              <a:t>‹#›</a:t>
            </a:fld>
            <a:endParaRPr lang="en-US" dirty="0"/>
          </a:p>
        </p:txBody>
      </p:sp>
    </p:spTree>
    <p:extLst>
      <p:ext uri="{BB962C8B-B14F-4D97-AF65-F5344CB8AC3E}">
        <p14:creationId xmlns:p14="http://schemas.microsoft.com/office/powerpoint/2010/main" val="708872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60820-1D10-4B4A-BB86-3CCFC8767BBC}" type="datetimeFigureOut">
              <a:rPr lang="en-US" smtClean="0"/>
              <a:t>11/24/20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7BD4F-0A39-A140-9FB6-57AB8796F8B6}" type="slidenum">
              <a:rPr lang="en-US" smtClean="0"/>
              <a:t>‹#›</a:t>
            </a:fld>
            <a:endParaRPr lang="en-US" dirty="0"/>
          </a:p>
        </p:txBody>
      </p:sp>
    </p:spTree>
    <p:extLst>
      <p:ext uri="{BB962C8B-B14F-4D97-AF65-F5344CB8AC3E}">
        <p14:creationId xmlns:p14="http://schemas.microsoft.com/office/powerpoint/2010/main" val="222919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Grp="1" noChangeArrowheads="1"/>
          </p:cNvSpPr>
          <p:nvPr>
            <p:ph type="sldNum" sz="quarter" idx="5"/>
          </p:nvPr>
        </p:nvSpPr>
        <p:spPr>
          <a:noFill/>
        </p:spPr>
        <p:txBody>
          <a:bodyPr/>
          <a:lstStyle/>
          <a:p>
            <a:fld id="{79CCE57D-A78B-412E-A730-6C71C9F8A709}" type="slidenum">
              <a:rPr lang="en-US" smtClean="0"/>
              <a:pPr/>
              <a:t>1</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83929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1182688" y="696913"/>
            <a:ext cx="4629150" cy="3471862"/>
          </a:xfrm>
          <a:ln/>
        </p:spPr>
      </p:sp>
      <p:sp>
        <p:nvSpPr>
          <p:cNvPr id="46082" name="Rectangle 3"/>
          <p:cNvSpPr>
            <a:spLocks noGrp="1" noChangeArrowheads="1"/>
          </p:cNvSpPr>
          <p:nvPr>
            <p:ph type="body" idx="1"/>
          </p:nvPr>
        </p:nvSpPr>
        <p:spPr>
          <a:xfrm>
            <a:off x="930275" y="4403725"/>
            <a:ext cx="5137150" cy="4171950"/>
          </a:xfrm>
          <a:noFill/>
          <a:ln/>
        </p:spPr>
        <p:txBody>
          <a:bodyPr/>
          <a:lstStyle/>
          <a:p>
            <a:endParaRPr lang="en-US" dirty="0">
              <a:latin typeface="Times"/>
            </a:endParaRPr>
          </a:p>
        </p:txBody>
      </p:sp>
    </p:spTree>
    <p:extLst>
      <p:ext uri="{BB962C8B-B14F-4D97-AF65-F5344CB8AC3E}">
        <p14:creationId xmlns:p14="http://schemas.microsoft.com/office/powerpoint/2010/main" val="721247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39CE7B-FB61-4F57-BC0B-8A5AC6D99CD4}" type="slidenum">
              <a:rPr lang="en-US" altLang="en-US"/>
              <a:pPr/>
              <a:t>10</a:t>
            </a:fld>
            <a:endParaRPr lang="en-US" altLang="en-US" dirty="0"/>
          </a:p>
        </p:txBody>
      </p:sp>
      <p:sp>
        <p:nvSpPr>
          <p:cNvPr id="495618" name="Rectangle 2"/>
          <p:cNvSpPr>
            <a:spLocks noGrp="1" noRot="1" noChangeAspect="1" noChangeArrowheads="1" noTextEdit="1"/>
          </p:cNvSpPr>
          <p:nvPr>
            <p:ph type="sldImg"/>
          </p:nvPr>
        </p:nvSpPr>
        <p:spPr>
          <a:xfrm>
            <a:off x="1179513" y="696913"/>
            <a:ext cx="4640262" cy="3479800"/>
          </a:xfrm>
          <a:ln/>
        </p:spPr>
      </p:sp>
      <p:sp>
        <p:nvSpPr>
          <p:cNvPr id="495619" name="Rectangle 3"/>
          <p:cNvSpPr>
            <a:spLocks noGrp="1" noChangeArrowheads="1"/>
          </p:cNvSpPr>
          <p:nvPr>
            <p:ph type="body" idx="1"/>
          </p:nvPr>
        </p:nvSpPr>
        <p:spPr>
          <a:xfrm>
            <a:off x="700088" y="4410075"/>
            <a:ext cx="5597525" cy="4176713"/>
          </a:xfrm>
        </p:spPr>
        <p:txBody>
          <a:bodyPr/>
          <a:lstStyle/>
          <a:p>
            <a:endParaRPr lang="en-US" altLang="en-US" dirty="0"/>
          </a:p>
        </p:txBody>
      </p:sp>
    </p:spTree>
    <p:extLst>
      <p:ext uri="{BB962C8B-B14F-4D97-AF65-F5344CB8AC3E}">
        <p14:creationId xmlns:p14="http://schemas.microsoft.com/office/powerpoint/2010/main" val="3198989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4D695D-6F9C-4B9F-91A7-DEBF5F9C31D5}" type="slidenum">
              <a:rPr lang="en-US" altLang="en-US"/>
              <a:pPr/>
              <a:t>11</a:t>
            </a:fld>
            <a:endParaRPr lang="en-US" altLang="en-US" dirty="0"/>
          </a:p>
        </p:txBody>
      </p:sp>
      <p:sp>
        <p:nvSpPr>
          <p:cNvPr id="491522" name="Rectangle 2"/>
          <p:cNvSpPr>
            <a:spLocks noGrp="1" noRot="1" noChangeAspect="1" noChangeArrowheads="1" noTextEdit="1"/>
          </p:cNvSpPr>
          <p:nvPr>
            <p:ph type="sldImg"/>
          </p:nvPr>
        </p:nvSpPr>
        <p:spPr>
          <a:xfrm>
            <a:off x="1182688" y="700088"/>
            <a:ext cx="4632325" cy="3473450"/>
          </a:xfrm>
          <a:ln/>
        </p:spPr>
      </p:sp>
      <p:sp>
        <p:nvSpPr>
          <p:cNvPr id="491523" name="Rectangle 3"/>
          <p:cNvSpPr>
            <a:spLocks noGrp="1" noChangeArrowheads="1"/>
          </p:cNvSpPr>
          <p:nvPr>
            <p:ph type="body" idx="1"/>
          </p:nvPr>
        </p:nvSpPr>
        <p:spPr>
          <a:xfrm>
            <a:off x="930275" y="4408488"/>
            <a:ext cx="5137150" cy="4176712"/>
          </a:xfrm>
        </p:spPr>
        <p:txBody>
          <a:bodyPr/>
          <a:lstStyle/>
          <a:p>
            <a:pPr lvl="1">
              <a:buFont typeface="Courier New" panose="02070309020205020404" pitchFamily="49" charset="0"/>
              <a:buNone/>
            </a:pPr>
            <a:endParaRPr lang="en-US" altLang="en-US" dirty="0"/>
          </a:p>
        </p:txBody>
      </p:sp>
    </p:spTree>
    <p:extLst>
      <p:ext uri="{BB962C8B-B14F-4D97-AF65-F5344CB8AC3E}">
        <p14:creationId xmlns:p14="http://schemas.microsoft.com/office/powerpoint/2010/main" val="173881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endParaRPr lang="en-US" dirty="0">
              <a:latin typeface="Times"/>
            </a:endParaRPr>
          </a:p>
        </p:txBody>
      </p:sp>
    </p:spTree>
    <p:extLst>
      <p:ext uri="{BB962C8B-B14F-4D97-AF65-F5344CB8AC3E}">
        <p14:creationId xmlns:p14="http://schemas.microsoft.com/office/powerpoint/2010/main" val="127657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923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319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1">
            <a:extLst>
              <a:ext uri="{FF2B5EF4-FFF2-40B4-BE49-F238E27FC236}">
                <a16:creationId xmlns:a16="http://schemas.microsoft.com/office/drawing/2014/main" id="{F974C518-C706-4912-981A-3E20307390EA}"/>
              </a:ext>
            </a:extLst>
          </p:cNvPr>
          <p:cNvSpPr>
            <a:spLocks noGrp="1"/>
          </p:cNvSpPr>
          <p:nvPr>
            <p:ph type="ftr" sz="quarter" idx="3"/>
          </p:nvPr>
        </p:nvSpPr>
        <p:spPr>
          <a:xfrm>
            <a:off x="157164" y="6436939"/>
            <a:ext cx="8829672" cy="284536"/>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b="1" dirty="0">
                <a:solidFill>
                  <a:srgbClr val="FF0000"/>
                </a:solidFill>
                <a:latin typeface="Calibri" panose="020F0502020204030204" pitchFamily="34" charset="0"/>
              </a:rPr>
              <a:t>EAR RESTRICTED DATA. </a:t>
            </a:r>
            <a:r>
              <a:rPr lang="en-US" dirty="0">
                <a:latin typeface="Calibri" panose="020F0502020204030204" pitchFamily="34" charset="0"/>
              </a:rPr>
              <a:t>Destination Country(s):  European Space Agency (ESA) Member &amp; Cooperating States and Canadian Space Agency (CSA) Canada.  End User:   ESA (and related entities) and CSA (and related entities). Export Classification Control Number:  9E002.  License Exception:  NLR to CSA (and related entities) and GOV Exception to ESA (and related entities).  These items are controlled and authorized by the U.S. government for export only to the country of ultimate destination for use by the end-user herein identified.  They may not be resold, transferred, or otherwise be disposed of, to any other country or to any person other than the authorized end-user or consignee(s), either in their original form or after being incorporated into other items, without first obtaining approval from the U.S. government or as otherwise authorized by U.S. law and regulations.</a:t>
            </a:r>
          </a:p>
          <a:p>
            <a:endParaRPr lang="en-US" dirty="0"/>
          </a:p>
        </p:txBody>
      </p:sp>
    </p:spTree>
    <p:extLst>
      <p:ext uri="{BB962C8B-B14F-4D97-AF65-F5344CB8AC3E}">
        <p14:creationId xmlns:p14="http://schemas.microsoft.com/office/powerpoint/2010/main" val="209780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a:extLst>
              <a:ext uri="{FF2B5EF4-FFF2-40B4-BE49-F238E27FC236}">
                <a16:creationId xmlns:a16="http://schemas.microsoft.com/office/drawing/2014/main" id="{3B79575D-8107-4BDE-8DF4-7F876B7673DE}"/>
              </a:ext>
            </a:extLst>
          </p:cNvPr>
          <p:cNvSpPr>
            <a:spLocks noGrp="1"/>
          </p:cNvSpPr>
          <p:nvPr>
            <p:ph type="ftr" sz="quarter" idx="3"/>
          </p:nvPr>
        </p:nvSpPr>
        <p:spPr>
          <a:xfrm>
            <a:off x="157164" y="6436939"/>
            <a:ext cx="8829672" cy="284536"/>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b="1" dirty="0">
                <a:solidFill>
                  <a:srgbClr val="FF0000"/>
                </a:solidFill>
                <a:latin typeface="Calibri" panose="020F0502020204030204" pitchFamily="34" charset="0"/>
              </a:rPr>
              <a:t>EAR RESTRICTED DATA. </a:t>
            </a:r>
            <a:r>
              <a:rPr lang="en-US" dirty="0">
                <a:latin typeface="Calibri" panose="020F0502020204030204" pitchFamily="34" charset="0"/>
              </a:rPr>
              <a:t>Destination Country(s):  European Space Agency (ESA) Member &amp; Cooperating States and Canadian Space Agency (CSA) Canada.  End User:   ESA (and related entities) and CSA (and related entities). Export Classification Control Number:  9E002.  License Exception:  NLR to CSA (and related entities) and GOV Exception to ESA (and related entities).  These items are controlled and authorized by the U.S. government for export only to the country of ultimate destination for use by the end-user herein identified.  They may not be resold, transferred, or otherwise be disposed of, to any other country or to any person other than the authorized end-user or consignee(s), either in their original form or after being incorporated into other items, without first obtaining approval from the U.S. government or as otherwise authorized by U.S. law and regulations.</a:t>
            </a:r>
          </a:p>
          <a:p>
            <a:endParaRPr lang="en-US" dirty="0"/>
          </a:p>
        </p:txBody>
      </p:sp>
    </p:spTree>
    <p:extLst>
      <p:ext uri="{BB962C8B-B14F-4D97-AF65-F5344CB8AC3E}">
        <p14:creationId xmlns:p14="http://schemas.microsoft.com/office/powerpoint/2010/main" val="4062903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4" y="152400"/>
            <a:ext cx="2198687" cy="637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7164" y="152400"/>
            <a:ext cx="6445250" cy="637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a:extLst>
              <a:ext uri="{FF2B5EF4-FFF2-40B4-BE49-F238E27FC236}">
                <a16:creationId xmlns:a16="http://schemas.microsoft.com/office/drawing/2014/main" id="{C7A18ED6-0E5A-4627-B3E0-7B90B767C691}"/>
              </a:ext>
            </a:extLst>
          </p:cNvPr>
          <p:cNvSpPr>
            <a:spLocks noGrp="1"/>
          </p:cNvSpPr>
          <p:nvPr>
            <p:ph type="ftr" sz="quarter" idx="3"/>
          </p:nvPr>
        </p:nvSpPr>
        <p:spPr>
          <a:xfrm>
            <a:off x="157164" y="6385532"/>
            <a:ext cx="8829672" cy="284536"/>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b="1" dirty="0">
                <a:solidFill>
                  <a:srgbClr val="FF0000"/>
                </a:solidFill>
                <a:latin typeface="Calibri" panose="020F0502020204030204" pitchFamily="34" charset="0"/>
              </a:rPr>
              <a:t>EAR RESTRICTED DATA. </a:t>
            </a:r>
            <a:r>
              <a:rPr lang="en-US" dirty="0">
                <a:latin typeface="Calibri" panose="020F0502020204030204" pitchFamily="34" charset="0"/>
              </a:rPr>
              <a:t>Destination Country(s):  European Space Agency (ESA) Member &amp; Cooperating States and Canadian Space Agency (CSA) Canada.  End User:   ESA (and related entities) and CSA (and related entities). Export Classification Control Number:  9E002.  License Exception:  NLR to CSA (and related entities) and GOV Exception to ESA (and related entities).  These items are controlled and authorized by the U.S. government for export only to the country of ultimate destination for use by the end-user herein identified.  They may not be resold, transferred, or otherwise be disposed of, to any other country or to any person other than the authorized end-user or consignee(s), either in their original form or after being incorporated into other items, without first obtaining approval from the U.S. government or as otherwise authorized by U.S. law and regulations.</a:t>
            </a:r>
          </a:p>
          <a:p>
            <a:endParaRPr lang="en-US" dirty="0"/>
          </a:p>
        </p:txBody>
      </p:sp>
    </p:spTree>
    <p:extLst>
      <p:ext uri="{BB962C8B-B14F-4D97-AF65-F5344CB8AC3E}">
        <p14:creationId xmlns:p14="http://schemas.microsoft.com/office/powerpoint/2010/main" val="3819511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3"/>
          <p:cNvSpPr txBox="1">
            <a:spLocks noGrp="1"/>
          </p:cNvSpPr>
          <p:nvPr>
            <p:ph type="ftr" idx="11"/>
          </p:nvPr>
        </p:nvSpPr>
        <p:spPr>
          <a:xfrm>
            <a:off x="643270" y="6438014"/>
            <a:ext cx="7857460" cy="59456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JWST Thermal Stability Audit - Use or disclosure of data contained on this page is subject to the restriction(s) on the title page of this document.</a:t>
            </a:r>
          </a:p>
        </p:txBody>
      </p:sp>
      <p:sp>
        <p:nvSpPr>
          <p:cNvPr id="28" name="Google Shape;28;p3"/>
          <p:cNvSpPr txBox="1">
            <a:spLocks noGrp="1"/>
          </p:cNvSpPr>
          <p:nvPr>
            <p:ph type="sldNum" idx="12"/>
          </p:nvPr>
        </p:nvSpPr>
        <p:spPr>
          <a:xfrm>
            <a:off x="8362507" y="6488396"/>
            <a:ext cx="46251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78361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ftr" sz="quarter" idx="4"/>
          </p:nvPr>
        </p:nvSpPr>
        <p:spPr bwMode="auto">
          <a:xfrm>
            <a:off x="286327" y="6507333"/>
            <a:ext cx="8515927" cy="350668"/>
          </a:xfrm>
          <a:prstGeom prst="rect">
            <a:avLst/>
          </a:prstGeom>
          <a:noFill/>
          <a:ln w="9525">
            <a:noFill/>
            <a:miter lim="800000"/>
            <a:headEnd/>
            <a:tailEnd/>
          </a:ln>
          <a:effectLst/>
        </p:spPr>
        <p:txBody>
          <a:bodyPr vert="horz" wrap="square" lIns="19001" tIns="0" rIns="19001" bIns="0" numCol="1" anchor="b" anchorCtr="0" compatLnSpc="1">
            <a:prstTxWarp prst="textNoShape">
              <a:avLst/>
            </a:prstTxWarp>
          </a:bodyPr>
          <a:lstStyle>
            <a:lvl1pPr algn="l" defTabSz="907675" eaLnBrk="0" hangingPunct="0">
              <a:defRPr sz="1100" i="1">
                <a:latin typeface="Times New Roman" pitchFamily="18" charset="0"/>
              </a:defRPr>
            </a:lvl1pPr>
          </a:lstStyle>
          <a:p>
            <a:pPr>
              <a:defRPr/>
            </a:pPr>
            <a:r>
              <a:rPr lang="en-US" dirty="0"/>
              <a:t>ITAR-Controlled Technical Data - Use or disclosure of data contained on this page is subject to the restriction(s) on the title page of this document</a:t>
            </a:r>
          </a:p>
        </p:txBody>
      </p:sp>
    </p:spTree>
    <p:extLst>
      <p:ext uri="{BB962C8B-B14F-4D97-AF65-F5344CB8AC3E}">
        <p14:creationId xmlns:p14="http://schemas.microsoft.com/office/powerpoint/2010/main" val="2097804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194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97804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7574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164" y="1041400"/>
            <a:ext cx="4321175" cy="54864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0738" y="1041400"/>
            <a:ext cx="4322762" cy="54864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6608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1550" y="130175"/>
            <a:ext cx="5405438" cy="733425"/>
          </a:xfrm>
        </p:spPr>
        <p:txBody>
          <a:bodyPr/>
          <a:lstStyle/>
          <a:p>
            <a:r>
              <a:rPr lang="en-US"/>
              <a:t>Click to edit Master title style</a:t>
            </a:r>
          </a:p>
        </p:txBody>
      </p:sp>
      <p:sp>
        <p:nvSpPr>
          <p:cNvPr id="3" name="Table Placeholder 2"/>
          <p:cNvSpPr>
            <a:spLocks noGrp="1"/>
          </p:cNvSpPr>
          <p:nvPr>
            <p:ph type="tbl" idx="1"/>
          </p:nvPr>
        </p:nvSpPr>
        <p:spPr>
          <a:xfrm>
            <a:off x="311150" y="887413"/>
            <a:ext cx="8474075" cy="5464175"/>
          </a:xfrm>
        </p:spPr>
        <p:txBody>
          <a:bodyPr/>
          <a:lstStyle/>
          <a:p>
            <a:pPr lvl="0"/>
            <a:endParaRPr lang="en-US" noProof="0" dirty="0"/>
          </a:p>
        </p:txBody>
      </p:sp>
    </p:spTree>
    <p:extLst>
      <p:ext uri="{BB962C8B-B14F-4D97-AF65-F5344CB8AC3E}">
        <p14:creationId xmlns:p14="http://schemas.microsoft.com/office/powerpoint/2010/main" val="366357745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402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Footer Placeholder 1">
            <a:extLst>
              <a:ext uri="{FF2B5EF4-FFF2-40B4-BE49-F238E27FC236}">
                <a16:creationId xmlns:a16="http://schemas.microsoft.com/office/drawing/2014/main" id="{E4F79071-AF19-4F5B-9971-B16A2DC9065A}"/>
              </a:ext>
            </a:extLst>
          </p:cNvPr>
          <p:cNvSpPr>
            <a:spLocks noGrp="1"/>
          </p:cNvSpPr>
          <p:nvPr>
            <p:ph type="ftr" sz="quarter" idx="3"/>
          </p:nvPr>
        </p:nvSpPr>
        <p:spPr>
          <a:xfrm>
            <a:off x="157164" y="6436939"/>
            <a:ext cx="8829672" cy="284536"/>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b="1" dirty="0">
                <a:solidFill>
                  <a:srgbClr val="FF0000"/>
                </a:solidFill>
                <a:latin typeface="Calibri" panose="020F0502020204030204" pitchFamily="34" charset="0"/>
              </a:rPr>
              <a:t>EAR RESTRICTED DATA. </a:t>
            </a:r>
            <a:r>
              <a:rPr lang="en-US" dirty="0">
                <a:latin typeface="Calibri" panose="020F0502020204030204" pitchFamily="34" charset="0"/>
              </a:rPr>
              <a:t>Destination Country(s):  European Space Agency (ESA) Member &amp; Cooperating States and Canadian Space Agency (CSA) Canada.  End User:   ESA (and related entities) and CSA (and related entities). Export Classification Control Number:  9E002.  License Exception:  NLR to CSA (and related entities) and GOV Exception to ESA (and related entities).  These items are controlled and authorized by the U.S. government for export only to the country of ultimate destination for use by the end-user herein identified.  They may not be resold, transferred, or otherwise be disposed of, to any other country or to any person other than the authorized end-user or consignee(s), either in their original form or after being incorporated into other items, without first obtaining approval from the U.S. government or as otherwise authorized by U.S. law and regulations.</a:t>
            </a:r>
          </a:p>
          <a:p>
            <a:endParaRPr lang="en-US" dirty="0"/>
          </a:p>
        </p:txBody>
      </p:sp>
    </p:spTree>
    <p:extLst>
      <p:ext uri="{BB962C8B-B14F-4D97-AF65-F5344CB8AC3E}">
        <p14:creationId xmlns:p14="http://schemas.microsoft.com/office/powerpoint/2010/main" val="3794028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892236"/>
            <a:ext cx="7772400" cy="1362075"/>
          </a:xfrm>
        </p:spPr>
        <p:txBody>
          <a:bodyPr anchor="t"/>
          <a:lstStyle>
            <a:lvl1pPr algn="ctr">
              <a:defRPr sz="4000" b="1" cap="all"/>
            </a:lvl1pPr>
          </a:lstStyle>
          <a:p>
            <a:r>
              <a:rPr lang="en-US"/>
              <a:t>Click to edit Master title style</a:t>
            </a:r>
          </a:p>
        </p:txBody>
      </p:sp>
      <p:sp>
        <p:nvSpPr>
          <p:cNvPr id="3" name="Footer Placeholder 1">
            <a:extLst>
              <a:ext uri="{FF2B5EF4-FFF2-40B4-BE49-F238E27FC236}">
                <a16:creationId xmlns:a16="http://schemas.microsoft.com/office/drawing/2014/main" id="{104B7EB4-1A76-48C6-B539-63C31857A514}"/>
              </a:ext>
            </a:extLst>
          </p:cNvPr>
          <p:cNvSpPr>
            <a:spLocks noGrp="1"/>
          </p:cNvSpPr>
          <p:nvPr>
            <p:ph type="ftr" sz="quarter" idx="3"/>
          </p:nvPr>
        </p:nvSpPr>
        <p:spPr>
          <a:xfrm>
            <a:off x="157164" y="6436939"/>
            <a:ext cx="8829672" cy="284536"/>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b="1" dirty="0">
                <a:solidFill>
                  <a:srgbClr val="FF0000"/>
                </a:solidFill>
                <a:latin typeface="Calibri" panose="020F0502020204030204" pitchFamily="34" charset="0"/>
              </a:rPr>
              <a:t>EAR RESTRICTED DATA. </a:t>
            </a:r>
            <a:r>
              <a:rPr lang="en-US" dirty="0">
                <a:latin typeface="Calibri" panose="020F0502020204030204" pitchFamily="34" charset="0"/>
              </a:rPr>
              <a:t>Destination Country(s):  European Space Agency (ESA) Member &amp; Cooperating States and Canadian Space Agency (CSA) Canada.  End User:   ESA (and related entities) and CSA (and related entities). Export Classification Control Number:  9E002.  License Exception:  NLR to CSA (and related entities) and GOV Exception to ESA (and related entities).  These items are controlled and authorized by the U.S. government for export only to the country of ultimate destination for use by the end-user herein identified.  They may not be resold, transferred, or otherwise be disposed of, to any other country or to any person other than the authorized end-user or consignee(s), either in their original form or after being incorporated into other items, without first obtaining approval from the U.S. government or as otherwise authorized by U.S. law and regulations.</a:t>
            </a:r>
          </a:p>
          <a:p>
            <a:endParaRPr lang="en-US" dirty="0"/>
          </a:p>
        </p:txBody>
      </p:sp>
    </p:spTree>
    <p:extLst>
      <p:ext uri="{BB962C8B-B14F-4D97-AF65-F5344CB8AC3E}">
        <p14:creationId xmlns:p14="http://schemas.microsoft.com/office/powerpoint/2010/main" val="435520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164" y="1041400"/>
            <a:ext cx="4321175" cy="54864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0738" y="1041400"/>
            <a:ext cx="4322762" cy="54864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1">
            <a:extLst>
              <a:ext uri="{FF2B5EF4-FFF2-40B4-BE49-F238E27FC236}">
                <a16:creationId xmlns:a16="http://schemas.microsoft.com/office/drawing/2014/main" id="{12880779-EDB1-414C-9CCE-4F34B0280B47}"/>
              </a:ext>
            </a:extLst>
          </p:cNvPr>
          <p:cNvSpPr>
            <a:spLocks noGrp="1"/>
          </p:cNvSpPr>
          <p:nvPr>
            <p:ph type="ftr" sz="quarter" idx="3"/>
          </p:nvPr>
        </p:nvSpPr>
        <p:spPr>
          <a:xfrm>
            <a:off x="157164" y="6436939"/>
            <a:ext cx="8829672" cy="284536"/>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b="1" dirty="0">
                <a:solidFill>
                  <a:srgbClr val="FF0000"/>
                </a:solidFill>
                <a:latin typeface="Calibri" panose="020F0502020204030204" pitchFamily="34" charset="0"/>
              </a:rPr>
              <a:t>EAR RESTRICTED DATA. </a:t>
            </a:r>
            <a:r>
              <a:rPr lang="en-US" dirty="0">
                <a:latin typeface="Calibri" panose="020F0502020204030204" pitchFamily="34" charset="0"/>
              </a:rPr>
              <a:t>Destination Country(s):  European Space Agency (ESA) Member &amp; Cooperating States and Canadian Space Agency (CSA) Canada.  End User:   ESA (and related entities) and CSA (and related entities). Export Classification Control Number:  9E002.  License Exception:  NLR to CSA (and related entities) and GOV Exception to ESA (and related entities).  These items are controlled and authorized by the U.S. government for export only to the country of ultimate destination for use by the end-user herein identified.  They may not be resold, transferred, or otherwise be disposed of, to any other country or to any person other than the authorized end-user or consignee(s), either in their original form or after being incorporated into other items, without first obtaining approval from the U.S. government or as otherwise authorized by U.S. law and regulations.</a:t>
            </a:r>
          </a:p>
          <a:p>
            <a:endParaRPr lang="en-US" dirty="0"/>
          </a:p>
        </p:txBody>
      </p:sp>
    </p:spTree>
    <p:extLst>
      <p:ext uri="{BB962C8B-B14F-4D97-AF65-F5344CB8AC3E}">
        <p14:creationId xmlns:p14="http://schemas.microsoft.com/office/powerpoint/2010/main" val="309660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009D5EB2-5C69-42FA-BCBF-BDAA58D2E932}"/>
              </a:ext>
            </a:extLst>
          </p:cNvPr>
          <p:cNvSpPr>
            <a:spLocks noGrp="1"/>
          </p:cNvSpPr>
          <p:nvPr>
            <p:ph type="ftr" sz="quarter" idx="10"/>
          </p:nvPr>
        </p:nvSpPr>
        <p:spPr>
          <a:xfrm>
            <a:off x="157164" y="6436939"/>
            <a:ext cx="8829672" cy="284536"/>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b="1" dirty="0">
                <a:solidFill>
                  <a:srgbClr val="FF0000"/>
                </a:solidFill>
                <a:latin typeface="Calibri" panose="020F0502020204030204" pitchFamily="34" charset="0"/>
              </a:rPr>
              <a:t>EAR RESTRICTED DATA. </a:t>
            </a:r>
            <a:r>
              <a:rPr lang="en-US" dirty="0">
                <a:latin typeface="Calibri" panose="020F0502020204030204" pitchFamily="34" charset="0"/>
              </a:rPr>
              <a:t>Destination Country(s):  European Space Agency (ESA) Member &amp; Cooperating States and Canadian Space Agency (CSA) Canada.  End User:   ESA (and related entities) and CSA (and related entities). Export Classification Control Number:  9E002.  License Exception:  NLR to CSA (and related entities) and GOV Exception to ESA (and related entities).  These items are controlled and authorized by the U.S. government for export only to the country of ultimate destination for use by the end-user herein identified.  They may not be resold, transferred, or otherwise be disposed of, to any other country or to any person other than the authorized end-user or consignee(s), either in their original form or after being incorporated into other items, without first obtaining approval from the U.S. government or as otherwise authorized by U.S. law and regulations.</a:t>
            </a:r>
          </a:p>
          <a:p>
            <a:endParaRPr lang="en-US" dirty="0"/>
          </a:p>
        </p:txBody>
      </p:sp>
    </p:spTree>
    <p:extLst>
      <p:ext uri="{BB962C8B-B14F-4D97-AF65-F5344CB8AC3E}">
        <p14:creationId xmlns:p14="http://schemas.microsoft.com/office/powerpoint/2010/main" val="150646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1">
            <a:extLst>
              <a:ext uri="{FF2B5EF4-FFF2-40B4-BE49-F238E27FC236}">
                <a16:creationId xmlns:a16="http://schemas.microsoft.com/office/drawing/2014/main" id="{44C4D590-DAD3-46E9-9B78-EF0ECEAC1792}"/>
              </a:ext>
            </a:extLst>
          </p:cNvPr>
          <p:cNvSpPr>
            <a:spLocks noGrp="1"/>
          </p:cNvSpPr>
          <p:nvPr>
            <p:ph type="ftr" sz="quarter" idx="3"/>
          </p:nvPr>
        </p:nvSpPr>
        <p:spPr>
          <a:xfrm>
            <a:off x="157164" y="6436939"/>
            <a:ext cx="8829672" cy="284536"/>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b="1" dirty="0">
                <a:solidFill>
                  <a:srgbClr val="FF0000"/>
                </a:solidFill>
                <a:latin typeface="Calibri" panose="020F0502020204030204" pitchFamily="34" charset="0"/>
              </a:rPr>
              <a:t>EAR RESTRICTED DATA. </a:t>
            </a:r>
            <a:r>
              <a:rPr lang="en-US" dirty="0">
                <a:latin typeface="Calibri" panose="020F0502020204030204" pitchFamily="34" charset="0"/>
              </a:rPr>
              <a:t>Destination Country(s):  European Space Agency (ESA) Member &amp; Cooperating States and Canadian Space Agency (CSA) Canada.  End User:   ESA (and related entities) and CSA (and related entities). Export Classification Control Number:  9E002.  License Exception:  NLR to CSA (and related entities) and GOV Exception to ESA (and related entities).  These items are controlled and authorized by the U.S. government for export only to the country of ultimate destination for use by the end-user herein identified.  They may not be resold, transferred, or otherwise be disposed of, to any other country or to any person other than the authorized end-user or consignee(s), either in their original form or after being incorporated into other items, without first obtaining approval from the U.S. government or as otherwise authorized by U.S. law and regulations.</a:t>
            </a:r>
          </a:p>
          <a:p>
            <a:endParaRPr lang="en-US" dirty="0"/>
          </a:p>
        </p:txBody>
      </p:sp>
    </p:spTree>
    <p:extLst>
      <p:ext uri="{BB962C8B-B14F-4D97-AF65-F5344CB8AC3E}">
        <p14:creationId xmlns:p14="http://schemas.microsoft.com/office/powerpoint/2010/main" val="263757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0A8307-8173-42B6-977F-F0E18E2E41E9}"/>
              </a:ext>
            </a:extLst>
          </p:cNvPr>
          <p:cNvSpPr>
            <a:spLocks noGrp="1"/>
          </p:cNvSpPr>
          <p:nvPr>
            <p:ph type="ftr" sz="quarter" idx="3"/>
          </p:nvPr>
        </p:nvSpPr>
        <p:spPr>
          <a:xfrm>
            <a:off x="157164" y="6436939"/>
            <a:ext cx="8829672" cy="284536"/>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b="1" dirty="0">
                <a:solidFill>
                  <a:srgbClr val="FF0000"/>
                </a:solidFill>
                <a:latin typeface="Calibri" panose="020F0502020204030204" pitchFamily="34" charset="0"/>
              </a:rPr>
              <a:t>EAR RESTRICTED DATA. </a:t>
            </a:r>
            <a:r>
              <a:rPr lang="en-US" dirty="0">
                <a:latin typeface="Calibri" panose="020F0502020204030204" pitchFamily="34" charset="0"/>
              </a:rPr>
              <a:t>Destination Country(s):  European Space Agency (ESA) Member &amp; Cooperating States and Canadian Space Agency (CSA) Canada.  End User:   ESA (and related entities) and CSA (and related entities). Export Classification Control Number:  9E002.  License Exception:  NLR to CSA (and related entities) and GOV Exception to ESA (and related entities).  These items are controlled and authorized by the U.S. government for export only to the country of ultimate destination for use by the end-user herein identified.  They may not be resold, transferred, or otherwise be disposed of, to any other country or to any person other than the authorized end-user or consignee(s), either in their original form or after being incorporated into other items, without first obtaining approval from the U.S. government or as otherwise authorized by U.S. law and regulations.</a:t>
            </a:r>
          </a:p>
          <a:p>
            <a:endParaRPr lang="en-US" dirty="0"/>
          </a:p>
        </p:txBody>
      </p:sp>
    </p:spTree>
    <p:extLst>
      <p:ext uri="{BB962C8B-B14F-4D97-AF65-F5344CB8AC3E}">
        <p14:creationId xmlns:p14="http://schemas.microsoft.com/office/powerpoint/2010/main" val="234019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
            <a:extLst>
              <a:ext uri="{FF2B5EF4-FFF2-40B4-BE49-F238E27FC236}">
                <a16:creationId xmlns:a16="http://schemas.microsoft.com/office/drawing/2014/main" id="{E8154392-3BE9-4F14-9A3B-7F118EA9551A}"/>
              </a:ext>
            </a:extLst>
          </p:cNvPr>
          <p:cNvSpPr>
            <a:spLocks noGrp="1"/>
          </p:cNvSpPr>
          <p:nvPr>
            <p:ph type="ftr" sz="quarter" idx="3"/>
          </p:nvPr>
        </p:nvSpPr>
        <p:spPr>
          <a:xfrm>
            <a:off x="157164" y="6436939"/>
            <a:ext cx="8829672" cy="284536"/>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b="1" dirty="0">
                <a:solidFill>
                  <a:srgbClr val="FF0000"/>
                </a:solidFill>
                <a:latin typeface="Calibri" panose="020F0502020204030204" pitchFamily="34" charset="0"/>
              </a:rPr>
              <a:t>EAR RESTRICTED DATA. </a:t>
            </a:r>
            <a:r>
              <a:rPr lang="en-US" dirty="0">
                <a:latin typeface="Calibri" panose="020F0502020204030204" pitchFamily="34" charset="0"/>
              </a:rPr>
              <a:t>Destination Country(s):  European Space Agency (ESA) Member &amp; Cooperating States and Canadian Space Agency (CSA) Canada.  End User:   ESA (and related entities) and CSA (and related entities). Export Classification Control Number:  9E002.  License Exception:  NLR to CSA (and related entities) and GOV Exception to ESA (and related entities).  These items are controlled and authorized by the U.S. government for export only to the country of ultimate destination for use by the end-user herein identified.  They may not be resold, transferred, or otherwise be disposed of, to any other country or to any person other than the authorized end-user or consignee(s), either in their original form or after being incorporated into other items, without first obtaining approval from the U.S. government or as otherwise authorized by U.S. law and regulations.</a:t>
            </a:r>
          </a:p>
          <a:p>
            <a:endParaRPr lang="en-US" dirty="0"/>
          </a:p>
        </p:txBody>
      </p:sp>
    </p:spTree>
    <p:extLst>
      <p:ext uri="{BB962C8B-B14F-4D97-AF65-F5344CB8AC3E}">
        <p14:creationId xmlns:p14="http://schemas.microsoft.com/office/powerpoint/2010/main" val="335953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
            <a:extLst>
              <a:ext uri="{FF2B5EF4-FFF2-40B4-BE49-F238E27FC236}">
                <a16:creationId xmlns:a16="http://schemas.microsoft.com/office/drawing/2014/main" id="{9FAAEB55-5CC0-440D-97E9-D09FF0CB8744}"/>
              </a:ext>
            </a:extLst>
          </p:cNvPr>
          <p:cNvSpPr>
            <a:spLocks noGrp="1"/>
          </p:cNvSpPr>
          <p:nvPr>
            <p:ph type="ftr" sz="quarter" idx="3"/>
          </p:nvPr>
        </p:nvSpPr>
        <p:spPr>
          <a:xfrm>
            <a:off x="157164" y="6436939"/>
            <a:ext cx="8829672" cy="284536"/>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b="1" dirty="0">
                <a:solidFill>
                  <a:srgbClr val="FF0000"/>
                </a:solidFill>
                <a:latin typeface="Calibri" panose="020F0502020204030204" pitchFamily="34" charset="0"/>
              </a:rPr>
              <a:t>EAR RESTRICTED DATA. </a:t>
            </a:r>
            <a:r>
              <a:rPr lang="en-US" dirty="0">
                <a:latin typeface="Calibri" panose="020F0502020204030204" pitchFamily="34" charset="0"/>
              </a:rPr>
              <a:t>Destination Country(s):  European Space Agency (ESA) Member &amp; Cooperating States and Canadian Space Agency (CSA) Canada.  End User:   ESA (and related entities) and CSA (and related entities). Export Classification Control Number:  9E002.  License Exception:  NLR to CSA (and related entities) and GOV Exception to ESA (and related entities).  These items are controlled and authorized by the U.S. government for export only to the country of ultimate destination for use by the end-user herein identified.  They may not be resold, transferred, or otherwise be disposed of, to any other country or to any person other than the authorized end-user or consignee(s), either in their original form or after being incorporated into other items, without first obtaining approval from the U.S. government or as otherwise authorized by U.S. law and regulations.</a:t>
            </a:r>
          </a:p>
          <a:p>
            <a:endParaRPr lang="en-US" dirty="0"/>
          </a:p>
        </p:txBody>
      </p:sp>
    </p:spTree>
    <p:extLst>
      <p:ext uri="{BB962C8B-B14F-4D97-AF65-F5344CB8AC3E}">
        <p14:creationId xmlns:p14="http://schemas.microsoft.com/office/powerpoint/2010/main" val="625214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image" Target="../media/image2.jpeg"/><Relationship Id="rId4" Type="http://schemas.openxmlformats.org/officeDocument/2006/relationships/slideLayout" Target="../slideLayouts/slideLayout16.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auto">
          <a:xfrm>
            <a:off x="914401" y="152400"/>
            <a:ext cx="6208713" cy="40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5" name="Rectangle 11"/>
          <p:cNvSpPr>
            <a:spLocks noChangeArrowheads="1"/>
          </p:cNvSpPr>
          <p:nvPr userDrawn="1"/>
        </p:nvSpPr>
        <p:spPr bwMode="auto">
          <a:xfrm>
            <a:off x="8697465" y="6592888"/>
            <a:ext cx="341760" cy="231538"/>
          </a:xfrm>
          <a:prstGeom prst="rect">
            <a:avLst/>
          </a:prstGeom>
          <a:noFill/>
          <a:ln w="12700">
            <a:noFill/>
            <a:miter lim="800000"/>
            <a:headEnd/>
            <a:tailEnd/>
          </a:ln>
          <a:effectLst/>
        </p:spPr>
        <p:txBody>
          <a:bodyPr wrap="none">
            <a:spAutoFit/>
          </a:bodyPr>
          <a:lstStyle/>
          <a:p>
            <a:pPr algn="r">
              <a:lnSpc>
                <a:spcPct val="90000"/>
              </a:lnSpc>
            </a:pPr>
            <a:fld id="{A78509EA-5206-4BEE-9460-3C901424C67E}" type="slidenum">
              <a:rPr lang="en-US" sz="1000" smtClean="0">
                <a:latin typeface="Helvetica" pitchFamily="34" charset="0"/>
              </a:rPr>
              <a:pPr algn="r">
                <a:lnSpc>
                  <a:spcPct val="90000"/>
                </a:lnSpc>
              </a:pPr>
              <a:t>‹#›</a:t>
            </a:fld>
            <a:endParaRPr lang="en-US" sz="1000" dirty="0">
              <a:latin typeface="Helvetica" pitchFamily="34" charset="0"/>
            </a:endParaRPr>
          </a:p>
        </p:txBody>
      </p:sp>
      <p:sp>
        <p:nvSpPr>
          <p:cNvPr id="1037" name="Line 13"/>
          <p:cNvSpPr>
            <a:spLocks noChangeShapeType="1"/>
          </p:cNvSpPr>
          <p:nvPr userDrawn="1"/>
        </p:nvSpPr>
        <p:spPr bwMode="auto">
          <a:xfrm>
            <a:off x="838201" y="685800"/>
            <a:ext cx="7312025" cy="0"/>
          </a:xfrm>
          <a:prstGeom prst="line">
            <a:avLst/>
          </a:prstGeom>
          <a:noFill/>
          <a:ln w="38100">
            <a:solidFill>
              <a:schemeClr val="tx1"/>
            </a:solidFill>
            <a:round/>
            <a:headEnd/>
            <a:tailEnd/>
          </a:ln>
          <a:effectLst/>
        </p:spPr>
        <p:txBody>
          <a:bodyPr wrap="none" anchor="ctr"/>
          <a:lstStyle/>
          <a:p>
            <a:endParaRPr lang="en-US" sz="1800" dirty="0"/>
          </a:p>
        </p:txBody>
      </p:sp>
      <p:pic>
        <p:nvPicPr>
          <p:cNvPr id="1038" name="Picture 14" descr="jwst_circle_design3"/>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25399" y="52619"/>
            <a:ext cx="795337" cy="795338"/>
          </a:xfrm>
          <a:prstGeom prst="rect">
            <a:avLst/>
          </a:prstGeom>
          <a:noFill/>
        </p:spPr>
      </p:pic>
      <p:sp>
        <p:nvSpPr>
          <p:cNvPr id="1039" name="Rectangle 15"/>
          <p:cNvSpPr>
            <a:spLocks noGrp="1" noChangeArrowheads="1"/>
          </p:cNvSpPr>
          <p:nvPr>
            <p:ph type="body" idx="1"/>
          </p:nvPr>
        </p:nvSpPr>
        <p:spPr bwMode="auto">
          <a:xfrm>
            <a:off x="157164" y="1041400"/>
            <a:ext cx="8796337"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40" name="Picture 16"/>
          <p:cNvPicPr>
            <a:picLocks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8236270" y="37537"/>
            <a:ext cx="825500" cy="731838"/>
          </a:xfrm>
          <a:prstGeom prst="rect">
            <a:avLst/>
          </a:prstGeom>
          <a:noFill/>
          <a:ln w="12700">
            <a:noFill/>
            <a:miter lim="800000"/>
            <a:headEnd/>
            <a:tailEnd/>
          </a:ln>
          <a:effectLst/>
        </p:spPr>
      </p:pic>
      <p:pic>
        <p:nvPicPr>
          <p:cNvPr id="8" name="Picture 7" descr="stsci_pri_combo_mark_white_bkgd-1.png">
            <a:extLst>
              <a:ext uri="{FF2B5EF4-FFF2-40B4-BE49-F238E27FC236}">
                <a16:creationId xmlns:a16="http://schemas.microsoft.com/office/drawing/2014/main" id="{371A367C-081C-479C-A211-0CC21D32FAC5}"/>
              </a:ext>
            </a:extLst>
          </p:cNvPr>
          <p:cNvPicPr>
            <a:picLocks/>
          </p:cNvPicPr>
          <p:nvPr userDrawn="1"/>
        </p:nvPicPr>
        <p:blipFill rotWithShape="1">
          <a:blip r:embed="rId16">
            <a:extLst>
              <a:ext uri="{28A0092B-C50C-407E-A947-70E740481C1C}">
                <a14:useLocalDpi xmlns:a14="http://schemas.microsoft.com/office/drawing/2010/main" val="0"/>
              </a:ext>
            </a:extLst>
          </a:blip>
          <a:srcRect l="27143" r="23510" b="25543"/>
          <a:stretch/>
        </p:blipFill>
        <p:spPr>
          <a:xfrm>
            <a:off x="7730366" y="117181"/>
            <a:ext cx="539931" cy="502113"/>
          </a:xfrm>
          <a:prstGeom prst="rect">
            <a:avLst/>
          </a:prstGeom>
        </p:spPr>
      </p:pic>
      <p:pic>
        <p:nvPicPr>
          <p:cNvPr id="9" name="Picture 8" descr="Ball_Color_HEX-1-1.png">
            <a:extLst>
              <a:ext uri="{FF2B5EF4-FFF2-40B4-BE49-F238E27FC236}">
                <a16:creationId xmlns:a16="http://schemas.microsoft.com/office/drawing/2014/main" id="{3BD1A577-4033-4AB5-971B-B7574D40EC0A}"/>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7243967" y="121113"/>
            <a:ext cx="471379" cy="492313"/>
          </a:xfrm>
          <a:prstGeom prst="rect">
            <a:avLst/>
          </a:prstGeom>
        </p:spPr>
      </p:pic>
      <p:sp>
        <p:nvSpPr>
          <p:cNvPr id="2" name="Footer Placeholder 1">
            <a:extLst>
              <a:ext uri="{FF2B5EF4-FFF2-40B4-BE49-F238E27FC236}">
                <a16:creationId xmlns:a16="http://schemas.microsoft.com/office/drawing/2014/main" id="{F6CF5D5A-D9C0-4744-BF5A-EF2A04085716}"/>
              </a:ext>
            </a:extLst>
          </p:cNvPr>
          <p:cNvSpPr>
            <a:spLocks noGrp="1"/>
          </p:cNvSpPr>
          <p:nvPr>
            <p:ph type="ftr" sz="quarter" idx="3"/>
          </p:nvPr>
        </p:nvSpPr>
        <p:spPr>
          <a:xfrm>
            <a:off x="157164" y="6436939"/>
            <a:ext cx="8829672" cy="284536"/>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b="1" dirty="0">
                <a:solidFill>
                  <a:srgbClr val="FF0000"/>
                </a:solidFill>
                <a:latin typeface="Calibri" panose="020F0502020204030204" pitchFamily="34" charset="0"/>
              </a:rPr>
              <a:t>EAR RESTRICTED DATA. </a:t>
            </a:r>
            <a:r>
              <a:rPr lang="en-US" dirty="0">
                <a:latin typeface="Calibri" panose="020F0502020204030204" pitchFamily="34" charset="0"/>
              </a:rPr>
              <a:t>Destination Country(s):  European Space Agency (ESA) Member &amp; Cooperating States and Canadian Space Agency (CSA) Canada.  End User:   ESA (and related entities) and CSA (and related entities). Export Classification Control Number:  9E002.  License Exception:  NLR to CSA (and related entities) and GOV Exception to ESA (and related entities).  These items are controlled and authorized by the U.S. government for export only to the country of ultimate destination for use by the end-user herein identified.  They may not be resold, transferred, or otherwise be disposed of, to any other country or to any person other than the authorized end-user or consignee(s), either in their original form or after being incorporated into other items, without first obtaining approval from the U.S. government or as otherwise authorized by U.S. law and regulations.</a:t>
            </a:r>
          </a:p>
          <a:p>
            <a:endParaRPr lang="en-US" dirty="0"/>
          </a:p>
        </p:txBody>
      </p:sp>
    </p:spTree>
    <p:extLst>
      <p:ext uri="{BB962C8B-B14F-4D97-AF65-F5344CB8AC3E}">
        <p14:creationId xmlns:p14="http://schemas.microsoft.com/office/powerpoint/2010/main" val="2482009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hf sldNum="0" hdr="0" dt="0"/>
  <p:txStyles>
    <p:title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Helvetica" pitchFamily="34" charset="0"/>
        </a:defRPr>
      </a:lvl2pPr>
      <a:lvl3pPr algn="l" rtl="0" fontAlgn="base">
        <a:spcBef>
          <a:spcPct val="0"/>
        </a:spcBef>
        <a:spcAft>
          <a:spcPct val="0"/>
        </a:spcAft>
        <a:defRPr sz="2400" b="1">
          <a:solidFill>
            <a:schemeClr val="tx1"/>
          </a:solidFill>
          <a:latin typeface="Helvetica" pitchFamily="34" charset="0"/>
        </a:defRPr>
      </a:lvl3pPr>
      <a:lvl4pPr algn="l" rtl="0" fontAlgn="base">
        <a:spcBef>
          <a:spcPct val="0"/>
        </a:spcBef>
        <a:spcAft>
          <a:spcPct val="0"/>
        </a:spcAft>
        <a:defRPr sz="2400" b="1">
          <a:solidFill>
            <a:schemeClr val="tx1"/>
          </a:solidFill>
          <a:latin typeface="Helvetica" pitchFamily="34" charset="0"/>
        </a:defRPr>
      </a:lvl4pPr>
      <a:lvl5pPr algn="l" rtl="0" fontAlgn="base">
        <a:spcBef>
          <a:spcPct val="0"/>
        </a:spcBef>
        <a:spcAft>
          <a:spcPct val="0"/>
        </a:spcAft>
        <a:defRPr sz="2400" b="1">
          <a:solidFill>
            <a:schemeClr val="tx1"/>
          </a:solidFill>
          <a:latin typeface="Helvetica" pitchFamily="34" charset="0"/>
        </a:defRPr>
      </a:lvl5pPr>
      <a:lvl6pPr marL="457200" algn="l" rtl="0" fontAlgn="base">
        <a:spcBef>
          <a:spcPct val="0"/>
        </a:spcBef>
        <a:spcAft>
          <a:spcPct val="0"/>
        </a:spcAft>
        <a:defRPr sz="2400" b="1">
          <a:solidFill>
            <a:schemeClr val="tx1"/>
          </a:solidFill>
          <a:latin typeface="Helvetica" pitchFamily="34" charset="0"/>
        </a:defRPr>
      </a:lvl6pPr>
      <a:lvl7pPr marL="914400" algn="l" rtl="0" fontAlgn="base">
        <a:spcBef>
          <a:spcPct val="0"/>
        </a:spcBef>
        <a:spcAft>
          <a:spcPct val="0"/>
        </a:spcAft>
        <a:defRPr sz="2400" b="1">
          <a:solidFill>
            <a:schemeClr val="tx1"/>
          </a:solidFill>
          <a:latin typeface="Helvetica" pitchFamily="34" charset="0"/>
        </a:defRPr>
      </a:lvl7pPr>
      <a:lvl8pPr marL="1371600" algn="l" rtl="0" fontAlgn="base">
        <a:spcBef>
          <a:spcPct val="0"/>
        </a:spcBef>
        <a:spcAft>
          <a:spcPct val="0"/>
        </a:spcAft>
        <a:defRPr sz="2400" b="1">
          <a:solidFill>
            <a:schemeClr val="tx1"/>
          </a:solidFill>
          <a:latin typeface="Helvetica" pitchFamily="34" charset="0"/>
        </a:defRPr>
      </a:lvl8pPr>
      <a:lvl9pPr marL="1828800" algn="l" rtl="0" fontAlgn="base">
        <a:spcBef>
          <a:spcPct val="0"/>
        </a:spcBef>
        <a:spcAft>
          <a:spcPct val="0"/>
        </a:spcAft>
        <a:defRPr sz="2400" b="1">
          <a:solidFill>
            <a:schemeClr val="tx1"/>
          </a:solidFill>
          <a:latin typeface="Helvetica" pitchFamily="34" charset="0"/>
        </a:defRPr>
      </a:lvl9pPr>
    </p:titleStyle>
    <p:bodyStyle>
      <a:lvl1pPr marL="342900" indent="-342900" algn="l" rtl="0" eaLnBrk="0" fontAlgn="base" hangingPunct="0">
        <a:spcBef>
          <a:spcPct val="20000"/>
        </a:spcBef>
        <a:spcAft>
          <a:spcPct val="40000"/>
        </a:spcAft>
        <a:buClrTx/>
        <a:buFont typeface="Wingdings" pitchFamily="2" charset="2"/>
        <a:buChar char="l"/>
        <a:defRPr b="1">
          <a:solidFill>
            <a:schemeClr val="tx1"/>
          </a:solidFill>
          <a:latin typeface="+mn-lt"/>
          <a:ea typeface="+mn-ea"/>
          <a:cs typeface="+mn-cs"/>
        </a:defRPr>
      </a:lvl1pPr>
      <a:lvl2pPr marL="742950" indent="-285750" algn="l" rtl="0" eaLnBrk="0" fontAlgn="base" hangingPunct="0">
        <a:spcBef>
          <a:spcPct val="0"/>
        </a:spcBef>
        <a:spcAft>
          <a:spcPct val="35000"/>
        </a:spcAft>
        <a:buClrTx/>
        <a:buSzPct val="75000"/>
        <a:buFont typeface="Wingdings" pitchFamily="2" charset="2"/>
        <a:buChar char="n"/>
        <a:defRPr>
          <a:solidFill>
            <a:schemeClr val="tx1"/>
          </a:solidFill>
          <a:latin typeface="+mn-lt"/>
        </a:defRPr>
      </a:lvl2pPr>
      <a:lvl3pPr marL="1143000" indent="-228600" algn="l" rtl="0" eaLnBrk="0" fontAlgn="base" hangingPunct="0">
        <a:spcBef>
          <a:spcPct val="0"/>
        </a:spcBef>
        <a:spcAft>
          <a:spcPct val="35000"/>
        </a:spcAft>
        <a:buClrTx/>
        <a:buChar char="•"/>
        <a:defRPr sz="1600">
          <a:solidFill>
            <a:schemeClr val="tx1"/>
          </a:solidFill>
          <a:latin typeface="+mn-lt"/>
        </a:defRPr>
      </a:lvl3pPr>
      <a:lvl4pPr marL="1600200" indent="-228600" algn="l" rtl="0" eaLnBrk="0" fontAlgn="base" hangingPunct="0">
        <a:spcBef>
          <a:spcPct val="0"/>
        </a:spcBef>
        <a:spcAft>
          <a:spcPct val="35000"/>
        </a:spcAft>
        <a:buClrTx/>
        <a:buChar char="–"/>
        <a:defRPr sz="1400">
          <a:solidFill>
            <a:schemeClr val="tx1"/>
          </a:solidFill>
          <a:latin typeface="+mn-lt"/>
        </a:defRPr>
      </a:lvl4pPr>
      <a:lvl5pPr marL="2057400" indent="-228600" algn="l" rtl="0" eaLnBrk="0" fontAlgn="base" hangingPunct="0">
        <a:spcBef>
          <a:spcPct val="0"/>
        </a:spcBef>
        <a:spcAft>
          <a:spcPct val="35000"/>
        </a:spcAft>
        <a:buClrTx/>
        <a:buChar char="»"/>
        <a:defRPr sz="1400">
          <a:solidFill>
            <a:schemeClr val="tx1"/>
          </a:solidFill>
          <a:latin typeface="+mn-lt"/>
        </a:defRPr>
      </a:lvl5pPr>
      <a:lvl6pPr marL="2514600" indent="-228600" algn="l" rtl="0" eaLnBrk="0" fontAlgn="base" hangingPunct="0">
        <a:spcBef>
          <a:spcPct val="0"/>
        </a:spcBef>
        <a:spcAft>
          <a:spcPct val="35000"/>
        </a:spcAft>
        <a:buClr>
          <a:srgbClr val="BB0018"/>
        </a:buClr>
        <a:buChar char="»"/>
        <a:defRPr sz="1400">
          <a:solidFill>
            <a:schemeClr val="tx1"/>
          </a:solidFill>
          <a:latin typeface="+mn-lt"/>
        </a:defRPr>
      </a:lvl6pPr>
      <a:lvl7pPr marL="2971800" indent="-228600" algn="l" rtl="0" eaLnBrk="0" fontAlgn="base" hangingPunct="0">
        <a:spcBef>
          <a:spcPct val="0"/>
        </a:spcBef>
        <a:spcAft>
          <a:spcPct val="35000"/>
        </a:spcAft>
        <a:buClr>
          <a:srgbClr val="BB0018"/>
        </a:buClr>
        <a:buChar char="»"/>
        <a:defRPr sz="1400">
          <a:solidFill>
            <a:schemeClr val="tx1"/>
          </a:solidFill>
          <a:latin typeface="+mn-lt"/>
        </a:defRPr>
      </a:lvl7pPr>
      <a:lvl8pPr marL="3429000" indent="-228600" algn="l" rtl="0" eaLnBrk="0" fontAlgn="base" hangingPunct="0">
        <a:spcBef>
          <a:spcPct val="0"/>
        </a:spcBef>
        <a:spcAft>
          <a:spcPct val="35000"/>
        </a:spcAft>
        <a:buClr>
          <a:srgbClr val="BB0018"/>
        </a:buClr>
        <a:buChar char="»"/>
        <a:defRPr sz="1400">
          <a:solidFill>
            <a:schemeClr val="tx1"/>
          </a:solidFill>
          <a:latin typeface="+mn-lt"/>
        </a:defRPr>
      </a:lvl8pPr>
      <a:lvl9pPr marL="3886200" indent="-228600" algn="l" rtl="0" eaLnBrk="0" fontAlgn="base" hangingPunct="0">
        <a:spcBef>
          <a:spcPct val="0"/>
        </a:spcBef>
        <a:spcAft>
          <a:spcPct val="35000"/>
        </a:spcAft>
        <a:buClr>
          <a:srgbClr val="BB0018"/>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auto">
          <a:xfrm>
            <a:off x="914401" y="152400"/>
            <a:ext cx="6208713" cy="40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5" name="Rectangle 11"/>
          <p:cNvSpPr>
            <a:spLocks noChangeArrowheads="1"/>
          </p:cNvSpPr>
          <p:nvPr userDrawn="1"/>
        </p:nvSpPr>
        <p:spPr bwMode="auto">
          <a:xfrm>
            <a:off x="8697465" y="6592888"/>
            <a:ext cx="341760" cy="231538"/>
          </a:xfrm>
          <a:prstGeom prst="rect">
            <a:avLst/>
          </a:prstGeom>
          <a:noFill/>
          <a:ln w="12700">
            <a:noFill/>
            <a:miter lim="800000"/>
            <a:headEnd/>
            <a:tailEnd/>
          </a:ln>
          <a:effectLst/>
        </p:spPr>
        <p:txBody>
          <a:bodyPr wrap="none">
            <a:spAutoFit/>
          </a:bodyPr>
          <a:lstStyle/>
          <a:p>
            <a:pPr algn="r">
              <a:lnSpc>
                <a:spcPct val="90000"/>
              </a:lnSpc>
            </a:pPr>
            <a:fld id="{A78509EA-5206-4BEE-9460-3C901424C67E}" type="slidenum">
              <a:rPr lang="en-US" sz="1000" smtClean="0">
                <a:latin typeface="Helvetica" pitchFamily="34" charset="0"/>
              </a:rPr>
              <a:pPr algn="r">
                <a:lnSpc>
                  <a:spcPct val="90000"/>
                </a:lnSpc>
              </a:pPr>
              <a:t>‹#›</a:t>
            </a:fld>
            <a:endParaRPr lang="en-US" sz="1000" dirty="0">
              <a:latin typeface="Helvetica" pitchFamily="34" charset="0"/>
            </a:endParaRPr>
          </a:p>
        </p:txBody>
      </p:sp>
      <p:sp>
        <p:nvSpPr>
          <p:cNvPr id="1037" name="Line 13"/>
          <p:cNvSpPr>
            <a:spLocks noChangeShapeType="1"/>
          </p:cNvSpPr>
          <p:nvPr userDrawn="1"/>
        </p:nvSpPr>
        <p:spPr bwMode="auto">
          <a:xfrm>
            <a:off x="838201" y="685800"/>
            <a:ext cx="7312025" cy="0"/>
          </a:xfrm>
          <a:prstGeom prst="line">
            <a:avLst/>
          </a:prstGeom>
          <a:noFill/>
          <a:ln w="38100">
            <a:solidFill>
              <a:schemeClr val="tx1"/>
            </a:solidFill>
            <a:round/>
            <a:headEnd/>
            <a:tailEnd/>
          </a:ln>
          <a:effectLst/>
        </p:spPr>
        <p:txBody>
          <a:bodyPr wrap="none" anchor="ctr"/>
          <a:lstStyle/>
          <a:p>
            <a:endParaRPr lang="en-US" sz="1800" dirty="0"/>
          </a:p>
        </p:txBody>
      </p:sp>
      <p:pic>
        <p:nvPicPr>
          <p:cNvPr id="1038" name="Picture 14" descr="jwst_circle_design3"/>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25399" y="52619"/>
            <a:ext cx="795337" cy="795338"/>
          </a:xfrm>
          <a:prstGeom prst="rect">
            <a:avLst/>
          </a:prstGeom>
          <a:noFill/>
        </p:spPr>
      </p:pic>
      <p:sp>
        <p:nvSpPr>
          <p:cNvPr id="1039" name="Rectangle 15"/>
          <p:cNvSpPr>
            <a:spLocks noGrp="1" noChangeArrowheads="1"/>
          </p:cNvSpPr>
          <p:nvPr>
            <p:ph type="body" idx="1"/>
          </p:nvPr>
        </p:nvSpPr>
        <p:spPr bwMode="auto">
          <a:xfrm>
            <a:off x="157164" y="1041400"/>
            <a:ext cx="8796337"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40" name="Picture 16"/>
          <p:cNvPicPr>
            <a:picLocks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8236270" y="37537"/>
            <a:ext cx="825500" cy="731838"/>
          </a:xfrm>
          <a:prstGeom prst="rect">
            <a:avLst/>
          </a:prstGeom>
          <a:noFill/>
          <a:ln w="12700">
            <a:noFill/>
            <a:miter lim="800000"/>
            <a:headEnd/>
            <a:tailEnd/>
          </a:ln>
          <a:effectLst/>
        </p:spPr>
      </p:pic>
      <p:pic>
        <p:nvPicPr>
          <p:cNvPr id="8" name="Picture 7" descr="stsci_pri_combo_mark_white_bkgd-1.png">
            <a:extLst>
              <a:ext uri="{FF2B5EF4-FFF2-40B4-BE49-F238E27FC236}">
                <a16:creationId xmlns:a16="http://schemas.microsoft.com/office/drawing/2014/main" id="{371A367C-081C-479C-A211-0CC21D32FAC5}"/>
              </a:ext>
            </a:extLst>
          </p:cNvPr>
          <p:cNvPicPr>
            <a:picLocks/>
          </p:cNvPicPr>
          <p:nvPr userDrawn="1"/>
        </p:nvPicPr>
        <p:blipFill rotWithShape="1">
          <a:blip r:embed="rId11">
            <a:extLst>
              <a:ext uri="{28A0092B-C50C-407E-A947-70E740481C1C}">
                <a14:useLocalDpi xmlns:a14="http://schemas.microsoft.com/office/drawing/2010/main" val="0"/>
              </a:ext>
            </a:extLst>
          </a:blip>
          <a:srcRect l="27143" r="23510" b="25543"/>
          <a:stretch/>
        </p:blipFill>
        <p:spPr>
          <a:xfrm>
            <a:off x="7730366" y="117181"/>
            <a:ext cx="539931" cy="502113"/>
          </a:xfrm>
          <a:prstGeom prst="rect">
            <a:avLst/>
          </a:prstGeom>
        </p:spPr>
      </p:pic>
      <p:pic>
        <p:nvPicPr>
          <p:cNvPr id="9" name="Picture 8" descr="Ball_Color_HEX-1-1.png">
            <a:extLst>
              <a:ext uri="{FF2B5EF4-FFF2-40B4-BE49-F238E27FC236}">
                <a16:creationId xmlns:a16="http://schemas.microsoft.com/office/drawing/2014/main" id="{3BD1A577-4033-4AB5-971B-B7574D40EC0A}"/>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7243967" y="121113"/>
            <a:ext cx="471379" cy="492313"/>
          </a:xfrm>
          <a:prstGeom prst="rect">
            <a:avLst/>
          </a:prstGeom>
        </p:spPr>
      </p:pic>
    </p:spTree>
    <p:extLst>
      <p:ext uri="{BB962C8B-B14F-4D97-AF65-F5344CB8AC3E}">
        <p14:creationId xmlns:p14="http://schemas.microsoft.com/office/powerpoint/2010/main" val="2482009282"/>
      </p:ext>
    </p:extLst>
  </p:cSld>
  <p:clrMap bg1="lt1" tx1="dk1" bg2="lt2" tx2="dk2" accent1="accent1" accent2="accent2" accent3="accent3" accent4="accent4" accent5="accent5" accent6="accent6" hlink="hlink" folHlink="folHlink"/>
  <p:sldLayoutIdLst>
    <p:sldLayoutId id="2147483686" r:id="rId1"/>
    <p:sldLayoutId id="2147483680" r:id="rId2"/>
    <p:sldLayoutId id="2147483679" r:id="rId3"/>
    <p:sldLayoutId id="2147483678" r:id="rId4"/>
    <p:sldLayoutId id="2147483677" r:id="rId5"/>
    <p:sldLayoutId id="2147483673" r:id="rId6"/>
    <p:sldLayoutId id="2147483675" r:id="rId7"/>
  </p:sldLayoutIdLst>
  <p:hf sldNum="0" hdr="0" ftr="0" dt="0"/>
  <p:txStyles>
    <p:title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Helvetica" pitchFamily="34" charset="0"/>
        </a:defRPr>
      </a:lvl2pPr>
      <a:lvl3pPr algn="l" rtl="0" fontAlgn="base">
        <a:spcBef>
          <a:spcPct val="0"/>
        </a:spcBef>
        <a:spcAft>
          <a:spcPct val="0"/>
        </a:spcAft>
        <a:defRPr sz="2400" b="1">
          <a:solidFill>
            <a:schemeClr val="tx1"/>
          </a:solidFill>
          <a:latin typeface="Helvetica" pitchFamily="34" charset="0"/>
        </a:defRPr>
      </a:lvl3pPr>
      <a:lvl4pPr algn="l" rtl="0" fontAlgn="base">
        <a:spcBef>
          <a:spcPct val="0"/>
        </a:spcBef>
        <a:spcAft>
          <a:spcPct val="0"/>
        </a:spcAft>
        <a:defRPr sz="2400" b="1">
          <a:solidFill>
            <a:schemeClr val="tx1"/>
          </a:solidFill>
          <a:latin typeface="Helvetica" pitchFamily="34" charset="0"/>
        </a:defRPr>
      </a:lvl4pPr>
      <a:lvl5pPr algn="l" rtl="0" fontAlgn="base">
        <a:spcBef>
          <a:spcPct val="0"/>
        </a:spcBef>
        <a:spcAft>
          <a:spcPct val="0"/>
        </a:spcAft>
        <a:defRPr sz="2400" b="1">
          <a:solidFill>
            <a:schemeClr val="tx1"/>
          </a:solidFill>
          <a:latin typeface="Helvetica" pitchFamily="34" charset="0"/>
        </a:defRPr>
      </a:lvl5pPr>
      <a:lvl6pPr marL="457200" algn="l" rtl="0" fontAlgn="base">
        <a:spcBef>
          <a:spcPct val="0"/>
        </a:spcBef>
        <a:spcAft>
          <a:spcPct val="0"/>
        </a:spcAft>
        <a:defRPr sz="2400" b="1">
          <a:solidFill>
            <a:schemeClr val="tx1"/>
          </a:solidFill>
          <a:latin typeface="Helvetica" pitchFamily="34" charset="0"/>
        </a:defRPr>
      </a:lvl6pPr>
      <a:lvl7pPr marL="914400" algn="l" rtl="0" fontAlgn="base">
        <a:spcBef>
          <a:spcPct val="0"/>
        </a:spcBef>
        <a:spcAft>
          <a:spcPct val="0"/>
        </a:spcAft>
        <a:defRPr sz="2400" b="1">
          <a:solidFill>
            <a:schemeClr val="tx1"/>
          </a:solidFill>
          <a:latin typeface="Helvetica" pitchFamily="34" charset="0"/>
        </a:defRPr>
      </a:lvl7pPr>
      <a:lvl8pPr marL="1371600" algn="l" rtl="0" fontAlgn="base">
        <a:spcBef>
          <a:spcPct val="0"/>
        </a:spcBef>
        <a:spcAft>
          <a:spcPct val="0"/>
        </a:spcAft>
        <a:defRPr sz="2400" b="1">
          <a:solidFill>
            <a:schemeClr val="tx1"/>
          </a:solidFill>
          <a:latin typeface="Helvetica" pitchFamily="34" charset="0"/>
        </a:defRPr>
      </a:lvl8pPr>
      <a:lvl9pPr marL="1828800" algn="l" rtl="0" fontAlgn="base">
        <a:spcBef>
          <a:spcPct val="0"/>
        </a:spcBef>
        <a:spcAft>
          <a:spcPct val="0"/>
        </a:spcAft>
        <a:defRPr sz="2400" b="1">
          <a:solidFill>
            <a:schemeClr val="tx1"/>
          </a:solidFill>
          <a:latin typeface="Helvetica" pitchFamily="34" charset="0"/>
        </a:defRPr>
      </a:lvl9pPr>
    </p:titleStyle>
    <p:bodyStyle>
      <a:lvl1pPr marL="342900" indent="-342900" algn="l" rtl="0" eaLnBrk="0" fontAlgn="base" hangingPunct="0">
        <a:spcBef>
          <a:spcPct val="20000"/>
        </a:spcBef>
        <a:spcAft>
          <a:spcPct val="40000"/>
        </a:spcAft>
        <a:buClrTx/>
        <a:buFont typeface="Wingdings" pitchFamily="2" charset="2"/>
        <a:buChar char="l"/>
        <a:defRPr b="1">
          <a:solidFill>
            <a:schemeClr val="tx1"/>
          </a:solidFill>
          <a:latin typeface="+mn-lt"/>
          <a:ea typeface="+mn-ea"/>
          <a:cs typeface="+mn-cs"/>
        </a:defRPr>
      </a:lvl1pPr>
      <a:lvl2pPr marL="742950" indent="-285750" algn="l" rtl="0" eaLnBrk="0" fontAlgn="base" hangingPunct="0">
        <a:spcBef>
          <a:spcPct val="0"/>
        </a:spcBef>
        <a:spcAft>
          <a:spcPct val="35000"/>
        </a:spcAft>
        <a:buClrTx/>
        <a:buSzPct val="75000"/>
        <a:buFont typeface="Wingdings" pitchFamily="2" charset="2"/>
        <a:buChar char="n"/>
        <a:defRPr>
          <a:solidFill>
            <a:schemeClr val="tx1"/>
          </a:solidFill>
          <a:latin typeface="+mn-lt"/>
        </a:defRPr>
      </a:lvl2pPr>
      <a:lvl3pPr marL="1143000" indent="-228600" algn="l" rtl="0" eaLnBrk="0" fontAlgn="base" hangingPunct="0">
        <a:spcBef>
          <a:spcPct val="0"/>
        </a:spcBef>
        <a:spcAft>
          <a:spcPct val="35000"/>
        </a:spcAft>
        <a:buClrTx/>
        <a:buChar char="•"/>
        <a:defRPr sz="1600">
          <a:solidFill>
            <a:schemeClr val="tx1"/>
          </a:solidFill>
          <a:latin typeface="+mn-lt"/>
        </a:defRPr>
      </a:lvl3pPr>
      <a:lvl4pPr marL="1600200" indent="-228600" algn="l" rtl="0" eaLnBrk="0" fontAlgn="base" hangingPunct="0">
        <a:spcBef>
          <a:spcPct val="0"/>
        </a:spcBef>
        <a:spcAft>
          <a:spcPct val="35000"/>
        </a:spcAft>
        <a:buClrTx/>
        <a:buChar char="–"/>
        <a:defRPr sz="1400">
          <a:solidFill>
            <a:schemeClr val="tx1"/>
          </a:solidFill>
          <a:latin typeface="+mn-lt"/>
        </a:defRPr>
      </a:lvl4pPr>
      <a:lvl5pPr marL="2057400" indent="-228600" algn="l" rtl="0" eaLnBrk="0" fontAlgn="base" hangingPunct="0">
        <a:spcBef>
          <a:spcPct val="0"/>
        </a:spcBef>
        <a:spcAft>
          <a:spcPct val="35000"/>
        </a:spcAft>
        <a:buClrTx/>
        <a:buChar char="»"/>
        <a:defRPr sz="1400">
          <a:solidFill>
            <a:schemeClr val="tx1"/>
          </a:solidFill>
          <a:latin typeface="+mn-lt"/>
        </a:defRPr>
      </a:lvl5pPr>
      <a:lvl6pPr marL="2514600" indent="-228600" algn="l" rtl="0" eaLnBrk="0" fontAlgn="base" hangingPunct="0">
        <a:spcBef>
          <a:spcPct val="0"/>
        </a:spcBef>
        <a:spcAft>
          <a:spcPct val="35000"/>
        </a:spcAft>
        <a:buClr>
          <a:srgbClr val="BB0018"/>
        </a:buClr>
        <a:buChar char="»"/>
        <a:defRPr sz="1400">
          <a:solidFill>
            <a:schemeClr val="tx1"/>
          </a:solidFill>
          <a:latin typeface="+mn-lt"/>
        </a:defRPr>
      </a:lvl6pPr>
      <a:lvl7pPr marL="2971800" indent="-228600" algn="l" rtl="0" eaLnBrk="0" fontAlgn="base" hangingPunct="0">
        <a:spcBef>
          <a:spcPct val="0"/>
        </a:spcBef>
        <a:spcAft>
          <a:spcPct val="35000"/>
        </a:spcAft>
        <a:buClr>
          <a:srgbClr val="BB0018"/>
        </a:buClr>
        <a:buChar char="»"/>
        <a:defRPr sz="1400">
          <a:solidFill>
            <a:schemeClr val="tx1"/>
          </a:solidFill>
          <a:latin typeface="+mn-lt"/>
        </a:defRPr>
      </a:lvl7pPr>
      <a:lvl8pPr marL="3429000" indent="-228600" algn="l" rtl="0" eaLnBrk="0" fontAlgn="base" hangingPunct="0">
        <a:spcBef>
          <a:spcPct val="0"/>
        </a:spcBef>
        <a:spcAft>
          <a:spcPct val="35000"/>
        </a:spcAft>
        <a:buClr>
          <a:srgbClr val="BB0018"/>
        </a:buClr>
        <a:buChar char="»"/>
        <a:defRPr sz="1400">
          <a:solidFill>
            <a:schemeClr val="tx1"/>
          </a:solidFill>
          <a:latin typeface="+mn-lt"/>
        </a:defRPr>
      </a:lvl8pPr>
      <a:lvl9pPr marL="3886200" indent="-228600" algn="l" rtl="0" eaLnBrk="0" fontAlgn="base" hangingPunct="0">
        <a:spcBef>
          <a:spcPct val="0"/>
        </a:spcBef>
        <a:spcAft>
          <a:spcPct val="35000"/>
        </a:spcAft>
        <a:buClr>
          <a:srgbClr val="BB0018"/>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emf"/><Relationship Id="rId18" Type="http://schemas.microsoft.com/office/2007/relationships/hdphoto" Target="../media/hdphoto1.wdp"/><Relationship Id="rId3" Type="http://schemas.openxmlformats.org/officeDocument/2006/relationships/notesSlide" Target="../notesSlides/notesSlide3.xml"/><Relationship Id="rId7" Type="http://schemas.openxmlformats.org/officeDocument/2006/relationships/image" Target="../media/image15.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slideLayout" Target="../slideLayouts/slideLayout16.xml"/><Relationship Id="rId16" Type="http://schemas.openxmlformats.org/officeDocument/2006/relationships/image" Target="../media/image25.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0.png"/><Relationship Id="rId5" Type="http://schemas.openxmlformats.org/officeDocument/2006/relationships/image" Target="../media/image18.jpeg"/><Relationship Id="rId15" Type="http://schemas.openxmlformats.org/officeDocument/2006/relationships/image" Target="../media/image24.png"/><Relationship Id="rId10" Type="http://schemas.openxmlformats.org/officeDocument/2006/relationships/image" Target="../media/image16.png"/><Relationship Id="rId4" Type="http://schemas.openxmlformats.org/officeDocument/2006/relationships/image" Target="../media/image17.jpeg"/><Relationship Id="rId9" Type="http://schemas.openxmlformats.org/officeDocument/2006/relationships/oleObject" Target="../embeddings/oleObject2.bin"/><Relationship Id="rId1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9.jpeg"/><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6" descr="Observatory front view_update.jpg"/>
          <p:cNvPicPr>
            <a:picLocks noChangeAspect="1"/>
          </p:cNvPicPr>
          <p:nvPr/>
        </p:nvPicPr>
        <p:blipFill>
          <a:blip r:embed="rId3" cstate="print"/>
          <a:srcRect/>
          <a:stretch>
            <a:fillRect/>
          </a:stretch>
        </p:blipFill>
        <p:spPr bwMode="auto">
          <a:xfrm>
            <a:off x="1154111" y="1208265"/>
            <a:ext cx="6835775" cy="5434013"/>
          </a:xfrm>
          <a:prstGeom prst="rect">
            <a:avLst/>
          </a:prstGeom>
          <a:noFill/>
          <a:ln w="9525">
            <a:noFill/>
            <a:miter lim="800000"/>
            <a:headEnd/>
            <a:tailEnd/>
          </a:ln>
        </p:spPr>
      </p:pic>
      <p:sp>
        <p:nvSpPr>
          <p:cNvPr id="3" name="Rectangle 3"/>
          <p:cNvSpPr>
            <a:spLocks noGrp="1" noChangeArrowheads="1"/>
          </p:cNvSpPr>
          <p:nvPr>
            <p:ph type="ctrTitle"/>
          </p:nvPr>
        </p:nvSpPr>
        <p:spPr>
          <a:xfrm>
            <a:off x="261297" y="1352111"/>
            <a:ext cx="8621401" cy="1143000"/>
          </a:xfrm>
        </p:spPr>
        <p:txBody>
          <a:bodyPr/>
          <a:lstStyle/>
          <a:p>
            <a:pPr algn="ctr">
              <a:defRPr/>
            </a:pPr>
            <a:br>
              <a:rPr lang="en-US" sz="2000" dirty="0"/>
            </a:br>
            <a:br>
              <a:rPr lang="en-US" sz="2000" dirty="0"/>
            </a:br>
            <a:br>
              <a:rPr lang="en-US" sz="2000" dirty="0"/>
            </a:br>
            <a:r>
              <a:rPr lang="en-US" sz="2800" dirty="0"/>
              <a:t>Commissioning The James Webb Space Telescope Observatory</a:t>
            </a:r>
            <a:endParaRPr lang="en-US" dirty="0"/>
          </a:p>
        </p:txBody>
      </p:sp>
      <p:sp>
        <p:nvSpPr>
          <p:cNvPr id="17411" name="Rectangle 4"/>
          <p:cNvSpPr>
            <a:spLocks noGrp="1" noChangeArrowheads="1"/>
          </p:cNvSpPr>
          <p:nvPr>
            <p:ph type="subTitle" idx="1"/>
          </p:nvPr>
        </p:nvSpPr>
        <p:spPr>
          <a:xfrm>
            <a:off x="1154110" y="3198136"/>
            <a:ext cx="6835775" cy="1872437"/>
          </a:xfrm>
        </p:spPr>
        <p:txBody>
          <a:bodyPr/>
          <a:lstStyle/>
          <a:p>
            <a:br>
              <a:rPr lang="en-US" sz="1600" dirty="0"/>
            </a:br>
            <a:r>
              <a:rPr lang="en-US" sz="1600" dirty="0"/>
              <a:t>Paper 11443-23</a:t>
            </a:r>
            <a:br>
              <a:rPr lang="en-US" sz="1600" dirty="0"/>
            </a:br>
            <a:r>
              <a:rPr lang="en-US" dirty="0"/>
              <a:t>Author(s): Lee D. Feinberg, NASA Goddard Space Flight Center (GSFC; United States); </a:t>
            </a:r>
          </a:p>
          <a:p>
            <a:r>
              <a:rPr lang="en-US" sz="1600" dirty="0"/>
              <a:t>Carl Starr, NASA GSFC (United States); Carl Reis, ATA Aerospace, LLC (United States); Keith Parrish, Randy A. Kimble, Michael W. McElwain, NASA GSFC (United States); J. Scott Knight, Ball Aerospace (United States); Marshall D. Perrin, Space Telescope Science Institute (United States); Shaun Thomson, NASA GSFC (United States) </a:t>
            </a:r>
            <a:endParaRPr lang="en-US" sz="1600" i="1" dirty="0">
              <a:latin typeface="Arial" charset="0"/>
            </a:endParaRPr>
          </a:p>
        </p:txBody>
      </p:sp>
    </p:spTree>
    <p:extLst>
      <p:ext uri="{BB962C8B-B14F-4D97-AF65-F5344CB8AC3E}">
        <p14:creationId xmlns:p14="http://schemas.microsoft.com/office/powerpoint/2010/main" val="172480069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26336" y="738638"/>
            <a:ext cx="7458469" cy="5917717"/>
            <a:chOff x="-225122" y="53502"/>
            <a:chExt cx="9369122" cy="6734512"/>
          </a:xfrm>
        </p:grpSpPr>
        <p:sp>
          <p:nvSpPr>
            <p:cNvPr id="494711" name="Freeform 119" descr="ABL"/>
            <p:cNvSpPr>
              <a:spLocks/>
            </p:cNvSpPr>
            <p:nvPr/>
          </p:nvSpPr>
          <p:spPr bwMode="auto">
            <a:xfrm flipH="1">
              <a:off x="3124200" y="457200"/>
              <a:ext cx="1066800" cy="457200"/>
            </a:xfrm>
            <a:custGeom>
              <a:avLst/>
              <a:gdLst>
                <a:gd name="T0" fmla="*/ 117 w 117"/>
                <a:gd name="T1" fmla="*/ 0 h 75"/>
                <a:gd name="T2" fmla="*/ 0 w 117"/>
                <a:gd name="T3" fmla="*/ 75 h 75"/>
              </a:gdLst>
              <a:ahLst/>
              <a:cxnLst>
                <a:cxn ang="0">
                  <a:pos x="T0" y="T1"/>
                </a:cxn>
                <a:cxn ang="0">
                  <a:pos x="T2" y="T3"/>
                </a:cxn>
              </a:cxnLst>
              <a:rect l="0" t="0" r="r" b="b"/>
              <a:pathLst>
                <a:path w="117" h="75">
                  <a:moveTo>
                    <a:pt x="117" y="0"/>
                  </a:moveTo>
                  <a:cubicBezTo>
                    <a:pt x="117" y="0"/>
                    <a:pt x="58" y="37"/>
                    <a:pt x="0" y="75"/>
                  </a:cubicBez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blipFill dpi="0" rotWithShape="0">
                    <a:blip r:embed="rId4"/>
                    <a:srcRect/>
                    <a:stretch>
                      <a:fillRect/>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12" name="Freeform 120" descr="ABL"/>
            <p:cNvSpPr>
              <a:spLocks/>
            </p:cNvSpPr>
            <p:nvPr/>
          </p:nvSpPr>
          <p:spPr bwMode="auto">
            <a:xfrm rot="18547356" flipH="1">
              <a:off x="4642047" y="1769954"/>
              <a:ext cx="2206507" cy="1353463"/>
            </a:xfrm>
            <a:custGeom>
              <a:avLst/>
              <a:gdLst>
                <a:gd name="T0" fmla="*/ 117 w 117"/>
                <a:gd name="T1" fmla="*/ 0 h 75"/>
                <a:gd name="T2" fmla="*/ 0 w 117"/>
                <a:gd name="T3" fmla="*/ 75 h 75"/>
              </a:gdLst>
              <a:ahLst/>
              <a:cxnLst>
                <a:cxn ang="0">
                  <a:pos x="T0" y="T1"/>
                </a:cxn>
                <a:cxn ang="0">
                  <a:pos x="T2" y="T3"/>
                </a:cxn>
              </a:cxnLst>
              <a:rect l="0" t="0" r="r" b="b"/>
              <a:pathLst>
                <a:path w="117" h="75">
                  <a:moveTo>
                    <a:pt x="117" y="0"/>
                  </a:moveTo>
                  <a:cubicBezTo>
                    <a:pt x="117" y="0"/>
                    <a:pt x="58" y="37"/>
                    <a:pt x="0" y="75"/>
                  </a:cubicBezTo>
                </a:path>
              </a:pathLst>
            </a:custGeom>
            <a:noFill/>
            <a:ln w="3810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blipFill dpi="0" rotWithShape="0">
                    <a:blip r:embed="rId4"/>
                    <a:srcRect/>
                    <a:stretch>
                      <a:fillRect/>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13" name="Line 121"/>
            <p:cNvSpPr>
              <a:spLocks noChangeShapeType="1"/>
            </p:cNvSpPr>
            <p:nvPr/>
          </p:nvSpPr>
          <p:spPr bwMode="auto">
            <a:xfrm flipV="1">
              <a:off x="4283076" y="1997868"/>
              <a:ext cx="1436687" cy="46463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494714" name="Group 122"/>
            <p:cNvGrpSpPr>
              <a:grpSpLocks/>
            </p:cNvGrpSpPr>
            <p:nvPr/>
          </p:nvGrpSpPr>
          <p:grpSpPr bwMode="auto">
            <a:xfrm>
              <a:off x="6523406" y="4288631"/>
              <a:ext cx="1081087" cy="1328738"/>
              <a:chOff x="4125" y="3167"/>
              <a:chExt cx="681" cy="837"/>
            </a:xfrm>
          </p:grpSpPr>
          <p:pic>
            <p:nvPicPr>
              <p:cNvPr id="494715" name="Picture 123" descr="ngstpsfnom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 y="3167"/>
                <a:ext cx="681" cy="614"/>
              </a:xfrm>
              <a:prstGeom prst="rect">
                <a:avLst/>
              </a:prstGeom>
              <a:noFill/>
              <a:extLst>
                <a:ext uri="{909E8E84-426E-40DD-AFC4-6F175D3DCCD1}">
                  <a14:hiddenFill xmlns:a14="http://schemas.microsoft.com/office/drawing/2010/main">
                    <a:solidFill>
                      <a:srgbClr val="FFFFFF"/>
                    </a:solidFill>
                  </a14:hiddenFill>
                </a:ext>
              </a:extLst>
            </p:spPr>
          </p:pic>
          <p:sp>
            <p:nvSpPr>
              <p:cNvPr id="494716" name="Text Box 124"/>
              <p:cNvSpPr txBox="1">
                <a:spLocks noChangeArrowheads="1"/>
              </p:cNvSpPr>
              <p:nvPr/>
            </p:nvSpPr>
            <p:spPr bwMode="auto">
              <a:xfrm>
                <a:off x="4128" y="3738"/>
                <a:ext cx="67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216" tIns="42108" rIns="84216" bIns="42108">
                <a:spAutoFit/>
              </a:bodyPr>
              <a:lstStyle>
                <a:lvl1pPr algn="l" defTabSz="841375">
                  <a:defRPr sz="2400">
                    <a:solidFill>
                      <a:schemeClr val="tx1"/>
                    </a:solidFill>
                    <a:latin typeface="Times" panose="02020603050405020304" pitchFamily="18" charset="0"/>
                  </a:defRPr>
                </a:lvl1pPr>
                <a:lvl2pPr marL="420688" algn="l" defTabSz="841375">
                  <a:defRPr sz="2400">
                    <a:solidFill>
                      <a:schemeClr val="tx1"/>
                    </a:solidFill>
                    <a:latin typeface="Times" panose="02020603050405020304" pitchFamily="18" charset="0"/>
                  </a:defRPr>
                </a:lvl2pPr>
                <a:lvl3pPr marL="841375" algn="l" defTabSz="841375">
                  <a:defRPr sz="2400">
                    <a:solidFill>
                      <a:schemeClr val="tx1"/>
                    </a:solidFill>
                    <a:latin typeface="Times" panose="02020603050405020304" pitchFamily="18" charset="0"/>
                  </a:defRPr>
                </a:lvl3pPr>
                <a:lvl4pPr marL="1263650" algn="l" defTabSz="841375">
                  <a:defRPr sz="2400">
                    <a:solidFill>
                      <a:schemeClr val="tx1"/>
                    </a:solidFill>
                    <a:latin typeface="Times" panose="02020603050405020304" pitchFamily="18" charset="0"/>
                  </a:defRPr>
                </a:lvl4pPr>
                <a:lvl5pPr marL="1684338" algn="l" defTabSz="841375">
                  <a:defRPr sz="2400">
                    <a:solidFill>
                      <a:schemeClr val="tx1"/>
                    </a:solidFill>
                    <a:latin typeface="Times" panose="02020603050405020304" pitchFamily="18" charset="0"/>
                  </a:defRPr>
                </a:lvl5pPr>
                <a:lvl6pPr marL="2141538" defTabSz="841375" eaLnBrk="0" fontAlgn="base" hangingPunct="0">
                  <a:spcBef>
                    <a:spcPct val="0"/>
                  </a:spcBef>
                  <a:spcAft>
                    <a:spcPct val="0"/>
                  </a:spcAft>
                  <a:defRPr sz="2400">
                    <a:solidFill>
                      <a:schemeClr val="tx1"/>
                    </a:solidFill>
                    <a:latin typeface="Times" panose="02020603050405020304" pitchFamily="18" charset="0"/>
                  </a:defRPr>
                </a:lvl6pPr>
                <a:lvl7pPr marL="2598738" defTabSz="841375" eaLnBrk="0" fontAlgn="base" hangingPunct="0">
                  <a:spcBef>
                    <a:spcPct val="0"/>
                  </a:spcBef>
                  <a:spcAft>
                    <a:spcPct val="0"/>
                  </a:spcAft>
                  <a:defRPr sz="2400">
                    <a:solidFill>
                      <a:schemeClr val="tx1"/>
                    </a:solidFill>
                    <a:latin typeface="Times" panose="02020603050405020304" pitchFamily="18" charset="0"/>
                  </a:defRPr>
                </a:lvl7pPr>
                <a:lvl8pPr marL="3055938" defTabSz="841375" eaLnBrk="0" fontAlgn="base" hangingPunct="0">
                  <a:spcBef>
                    <a:spcPct val="0"/>
                  </a:spcBef>
                  <a:spcAft>
                    <a:spcPct val="0"/>
                  </a:spcAft>
                  <a:defRPr sz="2400">
                    <a:solidFill>
                      <a:schemeClr val="tx1"/>
                    </a:solidFill>
                    <a:latin typeface="Times" panose="02020603050405020304" pitchFamily="18" charset="0"/>
                  </a:defRPr>
                </a:lvl8pPr>
                <a:lvl9pPr marL="3513138" defTabSz="841375"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100" dirty="0">
                    <a:latin typeface="Arial Narrow" panose="020B0606020202030204" pitchFamily="34" charset="0"/>
                  </a:rPr>
                  <a:t>After SF Fine Phasing</a:t>
                </a:r>
              </a:p>
            </p:txBody>
          </p:sp>
        </p:grpSp>
        <p:sp>
          <p:nvSpPr>
            <p:cNvPr id="494717" name="Line 125"/>
            <p:cNvSpPr>
              <a:spLocks noChangeShapeType="1"/>
            </p:cNvSpPr>
            <p:nvPr/>
          </p:nvSpPr>
          <p:spPr bwMode="auto">
            <a:xfrm flipV="1">
              <a:off x="4928834" y="2819399"/>
              <a:ext cx="1573566" cy="68907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18" name="Line 126"/>
            <p:cNvSpPr>
              <a:spLocks noChangeShapeType="1"/>
            </p:cNvSpPr>
            <p:nvPr/>
          </p:nvSpPr>
          <p:spPr bwMode="auto">
            <a:xfrm flipV="1">
              <a:off x="5410199" y="3517577"/>
              <a:ext cx="2439151" cy="643259"/>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19" name="Line 127"/>
            <p:cNvSpPr>
              <a:spLocks noChangeShapeType="1"/>
            </p:cNvSpPr>
            <p:nvPr/>
          </p:nvSpPr>
          <p:spPr bwMode="auto">
            <a:xfrm flipV="1">
              <a:off x="6095999" y="5237855"/>
              <a:ext cx="807445" cy="248545"/>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20" name="Line 128"/>
            <p:cNvSpPr>
              <a:spLocks noChangeShapeType="1"/>
            </p:cNvSpPr>
            <p:nvPr/>
          </p:nvSpPr>
          <p:spPr bwMode="auto">
            <a:xfrm flipV="1">
              <a:off x="6502400" y="6070600"/>
              <a:ext cx="963613" cy="1746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21" name="Rectangle 129"/>
            <p:cNvSpPr>
              <a:spLocks noChangeArrowheads="1"/>
            </p:cNvSpPr>
            <p:nvPr/>
          </p:nvSpPr>
          <p:spPr bwMode="auto">
            <a:xfrm>
              <a:off x="4191000" y="5648539"/>
              <a:ext cx="2286000" cy="504825"/>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lstStyle/>
            <a:p>
              <a:pPr eaLnBrk="1" hangingPunct="1"/>
              <a:r>
                <a:rPr lang="en-US" altLang="en-US" sz="1600" b="0" dirty="0"/>
                <a:t>Multi-Field Fine Phasing</a:t>
              </a:r>
            </a:p>
          </p:txBody>
        </p:sp>
        <p:sp>
          <p:nvSpPr>
            <p:cNvPr id="494722" name="Rectangle 130"/>
            <p:cNvSpPr>
              <a:spLocks noChangeArrowheads="1"/>
            </p:cNvSpPr>
            <p:nvPr/>
          </p:nvSpPr>
          <p:spPr bwMode="auto">
            <a:xfrm>
              <a:off x="1512717" y="2038028"/>
              <a:ext cx="2983082" cy="46556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lstStyle/>
            <a:p>
              <a:pPr eaLnBrk="1" hangingPunct="1"/>
              <a:r>
                <a:rPr lang="en-US" altLang="en-US" sz="1600" b="0" dirty="0"/>
                <a:t>Segment-Image Array</a:t>
              </a:r>
            </a:p>
          </p:txBody>
        </p:sp>
        <p:sp>
          <p:nvSpPr>
            <p:cNvPr id="494723" name="Rectangle 131"/>
            <p:cNvSpPr>
              <a:spLocks noChangeArrowheads="1"/>
            </p:cNvSpPr>
            <p:nvPr/>
          </p:nvSpPr>
          <p:spPr bwMode="auto">
            <a:xfrm>
              <a:off x="1724025" y="1322632"/>
              <a:ext cx="2286000" cy="50616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lstStyle/>
            <a:p>
              <a:pPr eaLnBrk="1" hangingPunct="1"/>
              <a:r>
                <a:rPr lang="en-US" altLang="en-US" sz="1600" b="0" dirty="0"/>
                <a:t>Segment Identification</a:t>
              </a:r>
            </a:p>
          </p:txBody>
        </p:sp>
        <p:sp>
          <p:nvSpPr>
            <p:cNvPr id="494725" name="Rectangle 133"/>
            <p:cNvSpPr>
              <a:spLocks noChangeArrowheads="1"/>
            </p:cNvSpPr>
            <p:nvPr/>
          </p:nvSpPr>
          <p:spPr bwMode="auto">
            <a:xfrm>
              <a:off x="2252486" y="2670277"/>
              <a:ext cx="2286000" cy="3810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lstStyle/>
            <a:p>
              <a:pPr eaLnBrk="1" hangingPunct="1"/>
              <a:r>
                <a:rPr lang="en-US" altLang="en-US" sz="1600" b="0" dirty="0"/>
                <a:t>Global Alignment</a:t>
              </a:r>
            </a:p>
          </p:txBody>
        </p:sp>
        <p:sp>
          <p:nvSpPr>
            <p:cNvPr id="494726" name="Rectangle 134"/>
            <p:cNvSpPr>
              <a:spLocks noChangeArrowheads="1"/>
            </p:cNvSpPr>
            <p:nvPr/>
          </p:nvSpPr>
          <p:spPr bwMode="auto">
            <a:xfrm>
              <a:off x="2604911" y="3279877"/>
              <a:ext cx="2286000" cy="3810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lstStyle/>
            <a:p>
              <a:pPr eaLnBrk="1" hangingPunct="1"/>
              <a:r>
                <a:rPr lang="en-US" altLang="en-US" sz="1600" b="0" dirty="0"/>
                <a:t>Image Stacking</a:t>
              </a:r>
            </a:p>
          </p:txBody>
        </p:sp>
        <p:sp>
          <p:nvSpPr>
            <p:cNvPr id="494727" name="Rectangle 135"/>
            <p:cNvSpPr>
              <a:spLocks noChangeArrowheads="1"/>
            </p:cNvSpPr>
            <p:nvPr/>
          </p:nvSpPr>
          <p:spPr bwMode="auto">
            <a:xfrm>
              <a:off x="2957336" y="3832271"/>
              <a:ext cx="2286000" cy="47450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lstStyle/>
            <a:p>
              <a:pPr eaLnBrk="1" hangingPunct="1"/>
              <a:r>
                <a:rPr lang="en-US" altLang="en-US" sz="1600" b="0" dirty="0"/>
                <a:t>Coarse Phasing (DHS)</a:t>
              </a:r>
            </a:p>
          </p:txBody>
        </p:sp>
        <p:sp>
          <p:nvSpPr>
            <p:cNvPr id="494728" name="Rectangle 136"/>
            <p:cNvSpPr>
              <a:spLocks noChangeArrowheads="1"/>
            </p:cNvSpPr>
            <p:nvPr/>
          </p:nvSpPr>
          <p:spPr bwMode="auto">
            <a:xfrm>
              <a:off x="3768725" y="4989598"/>
              <a:ext cx="2373312" cy="533400"/>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lstStyle/>
            <a:p>
              <a:pPr eaLnBrk="1" hangingPunct="1"/>
              <a:r>
                <a:rPr lang="en-US" altLang="en-US" sz="1600" b="0" dirty="0"/>
                <a:t>Single Field Fine Phasing</a:t>
              </a:r>
            </a:p>
          </p:txBody>
        </p:sp>
        <p:sp>
          <p:nvSpPr>
            <p:cNvPr id="494729" name="Line 137"/>
            <p:cNvSpPr>
              <a:spLocks noChangeShapeType="1"/>
            </p:cNvSpPr>
            <p:nvPr/>
          </p:nvSpPr>
          <p:spPr bwMode="auto">
            <a:xfrm>
              <a:off x="2438402" y="1143000"/>
              <a:ext cx="184150" cy="2154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4730" name="Line 138"/>
            <p:cNvSpPr>
              <a:spLocks noChangeShapeType="1"/>
            </p:cNvSpPr>
            <p:nvPr/>
          </p:nvSpPr>
          <p:spPr bwMode="auto">
            <a:xfrm>
              <a:off x="2895600" y="1828800"/>
              <a:ext cx="1524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4731" name="Line 139"/>
            <p:cNvSpPr>
              <a:spLocks noChangeShapeType="1"/>
            </p:cNvSpPr>
            <p:nvPr/>
          </p:nvSpPr>
          <p:spPr bwMode="auto">
            <a:xfrm>
              <a:off x="3200400" y="2438400"/>
              <a:ext cx="1524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4732" name="Line 140"/>
            <p:cNvSpPr>
              <a:spLocks noChangeShapeType="1"/>
            </p:cNvSpPr>
            <p:nvPr/>
          </p:nvSpPr>
          <p:spPr bwMode="auto">
            <a:xfrm>
              <a:off x="3581400" y="3048000"/>
              <a:ext cx="1524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4733" name="Line 141"/>
            <p:cNvSpPr>
              <a:spLocks noChangeShapeType="1"/>
            </p:cNvSpPr>
            <p:nvPr/>
          </p:nvSpPr>
          <p:spPr bwMode="auto">
            <a:xfrm>
              <a:off x="3962400" y="3657600"/>
              <a:ext cx="1524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4734" name="Line 142"/>
            <p:cNvSpPr>
              <a:spLocks noChangeShapeType="1"/>
            </p:cNvSpPr>
            <p:nvPr/>
          </p:nvSpPr>
          <p:spPr bwMode="auto">
            <a:xfrm>
              <a:off x="4343400" y="4267200"/>
              <a:ext cx="1524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4735" name="Line 143"/>
            <p:cNvSpPr>
              <a:spLocks noChangeShapeType="1"/>
            </p:cNvSpPr>
            <p:nvPr/>
          </p:nvSpPr>
          <p:spPr bwMode="auto">
            <a:xfrm>
              <a:off x="4599037" y="4807976"/>
              <a:ext cx="1524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4736" name="Line 144"/>
            <p:cNvSpPr>
              <a:spLocks noChangeShapeType="1"/>
            </p:cNvSpPr>
            <p:nvPr/>
          </p:nvSpPr>
          <p:spPr bwMode="auto">
            <a:xfrm>
              <a:off x="5029200" y="5486400"/>
              <a:ext cx="1524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4737" name="Rectangle 145"/>
            <p:cNvSpPr>
              <a:spLocks noChangeArrowheads="1"/>
            </p:cNvSpPr>
            <p:nvPr/>
          </p:nvSpPr>
          <p:spPr bwMode="auto">
            <a:xfrm rot="16200000">
              <a:off x="-2701622" y="3354574"/>
              <a:ext cx="5334000" cy="3810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lstStyle/>
            <a:p>
              <a:pPr eaLnBrk="1" hangingPunct="1"/>
              <a:r>
                <a:rPr lang="en-US" altLang="en-US" sz="1600" b="0" dirty="0"/>
                <a:t>Commissioning</a:t>
              </a:r>
            </a:p>
          </p:txBody>
        </p:sp>
        <p:sp>
          <p:nvSpPr>
            <p:cNvPr id="494738" name="Rectangle 146"/>
            <p:cNvSpPr>
              <a:spLocks noChangeArrowheads="1"/>
            </p:cNvSpPr>
            <p:nvPr/>
          </p:nvSpPr>
          <p:spPr bwMode="auto">
            <a:xfrm>
              <a:off x="155879" y="53502"/>
              <a:ext cx="3304872" cy="507326"/>
            </a:xfrm>
            <a:prstGeom prst="rect">
              <a:avLst/>
            </a:prstGeom>
            <a:solidFill>
              <a:srgbClr val="FFFFCC"/>
            </a:solidFill>
            <a:ln w="9525">
              <a:solidFill>
                <a:schemeClr val="tx1"/>
              </a:solidFill>
              <a:miter lim="800000"/>
              <a:headEnd/>
              <a:tailEnd/>
            </a:ln>
            <a:effectLst/>
          </p:spPr>
          <p:txBody>
            <a:bodyPr anchor="ctr"/>
            <a:lstStyle/>
            <a:p>
              <a:pPr eaLnBrk="1" hangingPunct="1"/>
              <a:r>
                <a:rPr lang="en-US" altLang="en-US" sz="1600" dirty="0"/>
                <a:t>OTE Deployment / First Light (Image Mosaic)</a:t>
              </a:r>
            </a:p>
          </p:txBody>
        </p:sp>
        <p:sp>
          <p:nvSpPr>
            <p:cNvPr id="494739" name="Rectangle 147"/>
            <p:cNvSpPr>
              <a:spLocks noChangeArrowheads="1"/>
            </p:cNvSpPr>
            <p:nvPr/>
          </p:nvSpPr>
          <p:spPr bwMode="auto">
            <a:xfrm>
              <a:off x="1295400" y="762000"/>
              <a:ext cx="2286000" cy="3810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lstStyle/>
            <a:p>
              <a:pPr eaLnBrk="1" hangingPunct="1"/>
              <a:r>
                <a:rPr lang="en-US" altLang="en-US" sz="1600" b="0" dirty="0"/>
                <a:t>SM Focus Sweep</a:t>
              </a:r>
            </a:p>
          </p:txBody>
        </p:sp>
        <p:sp>
          <p:nvSpPr>
            <p:cNvPr id="494740" name="Line 148"/>
            <p:cNvSpPr>
              <a:spLocks noChangeShapeType="1"/>
            </p:cNvSpPr>
            <p:nvPr/>
          </p:nvSpPr>
          <p:spPr bwMode="auto">
            <a:xfrm>
              <a:off x="2060117" y="544972"/>
              <a:ext cx="178257" cy="21702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94742" name="Group 150"/>
            <p:cNvGrpSpPr>
              <a:grpSpLocks/>
            </p:cNvGrpSpPr>
            <p:nvPr/>
          </p:nvGrpSpPr>
          <p:grpSpPr bwMode="auto">
            <a:xfrm>
              <a:off x="6483429" y="2148925"/>
              <a:ext cx="1209675" cy="1489075"/>
              <a:chOff x="4224" y="1824"/>
              <a:chExt cx="762" cy="938"/>
            </a:xfrm>
          </p:grpSpPr>
          <p:graphicFrame>
            <p:nvGraphicFramePr>
              <p:cNvPr id="494743" name="Object 151"/>
              <p:cNvGraphicFramePr>
                <a:graphicFrameLocks noChangeAspect="1"/>
              </p:cNvGraphicFramePr>
              <p:nvPr/>
            </p:nvGraphicFramePr>
            <p:xfrm>
              <a:off x="4224" y="1824"/>
              <a:ext cx="762" cy="609"/>
            </p:xfrm>
            <a:graphic>
              <a:graphicData uri="http://schemas.openxmlformats.org/presentationml/2006/ole">
                <mc:AlternateContent xmlns:mc="http://schemas.openxmlformats.org/markup-compatibility/2006">
                  <mc:Choice xmlns:v="urn:schemas-microsoft-com:vml" Requires="v">
                    <p:oleObj spid="_x0000_s21665" name="Photo Editor Photo" r:id="rId6" imgW="4780952" imgH="4401164" progId="MSPhotoEd.3">
                      <p:embed/>
                    </p:oleObj>
                  </mc:Choice>
                  <mc:Fallback>
                    <p:oleObj name="Photo Editor Photo" r:id="rId6" imgW="4780952" imgH="4401164" progId="MSPhotoEd.3">
                      <p:embed/>
                      <p:pic>
                        <p:nvPicPr>
                          <p:cNvPr id="494743" name="Object 151"/>
                          <p:cNvPicPr>
                            <a:picLocks noChangeAspect="1" noChangeArrowheads="1"/>
                          </p:cNvPicPr>
                          <p:nvPr/>
                        </p:nvPicPr>
                        <p:blipFill>
                          <a:blip r:embed="rId7">
                            <a:extLst>
                              <a:ext uri="{28A0092B-C50C-407E-A947-70E740481C1C}">
                                <a14:useLocalDpi xmlns:a14="http://schemas.microsoft.com/office/drawing/2010/main" val="0"/>
                              </a:ext>
                            </a:extLst>
                          </a:blip>
                          <a:srcRect t="12257" b="6233"/>
                          <a:stretch>
                            <a:fillRect/>
                          </a:stretch>
                        </p:blipFill>
                        <p:spPr bwMode="auto">
                          <a:xfrm>
                            <a:off x="4224" y="1824"/>
                            <a:ext cx="762" cy="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4744" name="Text Box 152"/>
              <p:cNvSpPr txBox="1">
                <a:spLocks noChangeArrowheads="1"/>
              </p:cNvSpPr>
              <p:nvPr/>
            </p:nvSpPr>
            <p:spPr bwMode="auto">
              <a:xfrm>
                <a:off x="4272" y="2496"/>
                <a:ext cx="67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216" tIns="42108" rIns="84216" bIns="42108">
                <a:spAutoFit/>
              </a:bodyPr>
              <a:lstStyle>
                <a:lvl1pPr algn="l" defTabSz="841375">
                  <a:defRPr sz="2400">
                    <a:solidFill>
                      <a:schemeClr val="tx1"/>
                    </a:solidFill>
                    <a:latin typeface="Times" panose="02020603050405020304" pitchFamily="18" charset="0"/>
                  </a:defRPr>
                </a:lvl1pPr>
                <a:lvl2pPr marL="420688" algn="l" defTabSz="841375">
                  <a:defRPr sz="2400">
                    <a:solidFill>
                      <a:schemeClr val="tx1"/>
                    </a:solidFill>
                    <a:latin typeface="Times" panose="02020603050405020304" pitchFamily="18" charset="0"/>
                  </a:defRPr>
                </a:lvl2pPr>
                <a:lvl3pPr marL="841375" algn="l" defTabSz="841375">
                  <a:defRPr sz="2400">
                    <a:solidFill>
                      <a:schemeClr val="tx1"/>
                    </a:solidFill>
                    <a:latin typeface="Times" panose="02020603050405020304" pitchFamily="18" charset="0"/>
                  </a:defRPr>
                </a:lvl3pPr>
                <a:lvl4pPr marL="1263650" algn="l" defTabSz="841375">
                  <a:defRPr sz="2400">
                    <a:solidFill>
                      <a:schemeClr val="tx1"/>
                    </a:solidFill>
                    <a:latin typeface="Times" panose="02020603050405020304" pitchFamily="18" charset="0"/>
                  </a:defRPr>
                </a:lvl4pPr>
                <a:lvl5pPr marL="1684338" algn="l" defTabSz="841375">
                  <a:defRPr sz="2400">
                    <a:solidFill>
                      <a:schemeClr val="tx1"/>
                    </a:solidFill>
                    <a:latin typeface="Times" panose="02020603050405020304" pitchFamily="18" charset="0"/>
                  </a:defRPr>
                </a:lvl5pPr>
                <a:lvl6pPr marL="2141538" defTabSz="841375" eaLnBrk="0" fontAlgn="base" hangingPunct="0">
                  <a:spcBef>
                    <a:spcPct val="0"/>
                  </a:spcBef>
                  <a:spcAft>
                    <a:spcPct val="0"/>
                  </a:spcAft>
                  <a:defRPr sz="2400">
                    <a:solidFill>
                      <a:schemeClr val="tx1"/>
                    </a:solidFill>
                    <a:latin typeface="Times" panose="02020603050405020304" pitchFamily="18" charset="0"/>
                  </a:defRPr>
                </a:lvl6pPr>
                <a:lvl7pPr marL="2598738" defTabSz="841375" eaLnBrk="0" fontAlgn="base" hangingPunct="0">
                  <a:spcBef>
                    <a:spcPct val="0"/>
                  </a:spcBef>
                  <a:spcAft>
                    <a:spcPct val="0"/>
                  </a:spcAft>
                  <a:defRPr sz="2400">
                    <a:solidFill>
                      <a:schemeClr val="tx1"/>
                    </a:solidFill>
                    <a:latin typeface="Times" panose="02020603050405020304" pitchFamily="18" charset="0"/>
                  </a:defRPr>
                </a:lvl7pPr>
                <a:lvl8pPr marL="3055938" defTabSz="841375" eaLnBrk="0" fontAlgn="base" hangingPunct="0">
                  <a:spcBef>
                    <a:spcPct val="0"/>
                  </a:spcBef>
                  <a:spcAft>
                    <a:spcPct val="0"/>
                  </a:spcAft>
                  <a:defRPr sz="2400">
                    <a:solidFill>
                      <a:schemeClr val="tx1"/>
                    </a:solidFill>
                    <a:latin typeface="Times" panose="02020603050405020304" pitchFamily="18" charset="0"/>
                  </a:defRPr>
                </a:lvl8pPr>
                <a:lvl9pPr marL="3513138" defTabSz="841375"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100" dirty="0">
                    <a:latin typeface="Arial Narrow" panose="020B0606020202030204" pitchFamily="34" charset="0"/>
                  </a:rPr>
                  <a:t>After Image Stacking</a:t>
                </a:r>
              </a:p>
            </p:txBody>
          </p:sp>
        </p:grpSp>
        <p:grpSp>
          <p:nvGrpSpPr>
            <p:cNvPr id="494745" name="Group 153"/>
            <p:cNvGrpSpPr>
              <a:grpSpLocks/>
            </p:cNvGrpSpPr>
            <p:nvPr/>
          </p:nvGrpSpPr>
          <p:grpSpPr bwMode="auto">
            <a:xfrm>
              <a:off x="4283075" y="609600"/>
              <a:ext cx="1050925" cy="1495425"/>
              <a:chOff x="2688" y="480"/>
              <a:chExt cx="662" cy="942"/>
            </a:xfrm>
          </p:grpSpPr>
          <p:sp>
            <p:nvSpPr>
              <p:cNvPr id="494746" name="Text Box 154"/>
              <p:cNvSpPr txBox="1">
                <a:spLocks noChangeAspect="1" noChangeArrowheads="1"/>
              </p:cNvSpPr>
              <p:nvPr/>
            </p:nvSpPr>
            <p:spPr bwMode="auto">
              <a:xfrm>
                <a:off x="2705" y="1152"/>
                <a:ext cx="598"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p>
                <a:r>
                  <a:rPr lang="en-US" altLang="en-US" sz="1100" i="1" dirty="0"/>
                  <a:t>NIRCam First Light</a:t>
                </a:r>
              </a:p>
            </p:txBody>
          </p:sp>
          <p:pic>
            <p:nvPicPr>
              <p:cNvPr id="494747" name="Picture 1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8" y="480"/>
                <a:ext cx="662" cy="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4748" name="Group 156"/>
            <p:cNvGrpSpPr>
              <a:grpSpLocks/>
            </p:cNvGrpSpPr>
            <p:nvPr/>
          </p:nvGrpSpPr>
          <p:grpSpPr bwMode="auto">
            <a:xfrm>
              <a:off x="7693028" y="2555877"/>
              <a:ext cx="1171576" cy="1368426"/>
              <a:chOff x="4558" y="1754"/>
              <a:chExt cx="738" cy="862"/>
            </a:xfrm>
          </p:grpSpPr>
          <p:graphicFrame>
            <p:nvGraphicFramePr>
              <p:cNvPr id="494749" name="Object 157"/>
              <p:cNvGraphicFramePr>
                <a:graphicFrameLocks noChangeAspect="1"/>
              </p:cNvGraphicFramePr>
              <p:nvPr/>
            </p:nvGraphicFramePr>
            <p:xfrm>
              <a:off x="4558" y="1754"/>
              <a:ext cx="694" cy="552"/>
            </p:xfrm>
            <a:graphic>
              <a:graphicData uri="http://schemas.openxmlformats.org/presentationml/2006/ole">
                <mc:AlternateContent xmlns:mc="http://schemas.openxmlformats.org/markup-compatibility/2006">
                  <mc:Choice xmlns:v="urn:schemas-microsoft-com:vml" Requires="v">
                    <p:oleObj spid="_x0000_s21666" name="Photo Editor Photo" r:id="rId9" imgW="4877481" imgH="3657143" progId="MSPhotoEd.3">
                      <p:embed/>
                    </p:oleObj>
                  </mc:Choice>
                  <mc:Fallback>
                    <p:oleObj name="Photo Editor Photo" r:id="rId9" imgW="4877481" imgH="3657143" progId="MSPhotoEd.3">
                      <p:embed/>
                      <p:pic>
                        <p:nvPicPr>
                          <p:cNvPr id="494749" name="Object 157"/>
                          <p:cNvPicPr>
                            <a:picLocks noChangeAspect="1" noChangeArrowheads="1"/>
                          </p:cNvPicPr>
                          <p:nvPr/>
                        </p:nvPicPr>
                        <p:blipFill>
                          <a:blip r:embed="rId10">
                            <a:extLst>
                              <a:ext uri="{28A0092B-C50C-407E-A947-70E740481C1C}">
                                <a14:useLocalDpi xmlns:a14="http://schemas.microsoft.com/office/drawing/2010/main" val="0"/>
                              </a:ext>
                            </a:extLst>
                          </a:blip>
                          <a:srcRect l="16685" t="31503" r="11810" b="9251"/>
                          <a:stretch>
                            <a:fillRect/>
                          </a:stretch>
                        </p:blipFill>
                        <p:spPr bwMode="auto">
                          <a:xfrm>
                            <a:off x="4558" y="1754"/>
                            <a:ext cx="694" cy="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4750" name="Text Box 158"/>
              <p:cNvSpPr txBox="1">
                <a:spLocks noChangeArrowheads="1"/>
              </p:cNvSpPr>
              <p:nvPr/>
            </p:nvSpPr>
            <p:spPr bwMode="auto">
              <a:xfrm>
                <a:off x="4624" y="2350"/>
                <a:ext cx="672"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216" tIns="42108" rIns="84216" bIns="42108">
                <a:spAutoFit/>
              </a:bodyPr>
              <a:lstStyle>
                <a:lvl1pPr algn="l" defTabSz="841375">
                  <a:defRPr sz="2400">
                    <a:solidFill>
                      <a:schemeClr val="tx1"/>
                    </a:solidFill>
                    <a:latin typeface="Times" panose="02020603050405020304" pitchFamily="18" charset="0"/>
                  </a:defRPr>
                </a:lvl1pPr>
                <a:lvl2pPr marL="420688" algn="l" defTabSz="841375">
                  <a:defRPr sz="2400">
                    <a:solidFill>
                      <a:schemeClr val="tx1"/>
                    </a:solidFill>
                    <a:latin typeface="Times" panose="02020603050405020304" pitchFamily="18" charset="0"/>
                  </a:defRPr>
                </a:lvl2pPr>
                <a:lvl3pPr marL="841375" algn="l" defTabSz="841375">
                  <a:defRPr sz="2400">
                    <a:solidFill>
                      <a:schemeClr val="tx1"/>
                    </a:solidFill>
                    <a:latin typeface="Times" panose="02020603050405020304" pitchFamily="18" charset="0"/>
                  </a:defRPr>
                </a:lvl3pPr>
                <a:lvl4pPr marL="1263650" algn="l" defTabSz="841375">
                  <a:defRPr sz="2400">
                    <a:solidFill>
                      <a:schemeClr val="tx1"/>
                    </a:solidFill>
                    <a:latin typeface="Times" panose="02020603050405020304" pitchFamily="18" charset="0"/>
                  </a:defRPr>
                </a:lvl4pPr>
                <a:lvl5pPr marL="1684338" algn="l" defTabSz="841375">
                  <a:defRPr sz="2400">
                    <a:solidFill>
                      <a:schemeClr val="tx1"/>
                    </a:solidFill>
                    <a:latin typeface="Times" panose="02020603050405020304" pitchFamily="18" charset="0"/>
                  </a:defRPr>
                </a:lvl5pPr>
                <a:lvl6pPr marL="2141538" defTabSz="841375" eaLnBrk="0" fontAlgn="base" hangingPunct="0">
                  <a:spcBef>
                    <a:spcPct val="0"/>
                  </a:spcBef>
                  <a:spcAft>
                    <a:spcPct val="0"/>
                  </a:spcAft>
                  <a:defRPr sz="2400">
                    <a:solidFill>
                      <a:schemeClr val="tx1"/>
                    </a:solidFill>
                    <a:latin typeface="Times" panose="02020603050405020304" pitchFamily="18" charset="0"/>
                  </a:defRPr>
                </a:lvl6pPr>
                <a:lvl7pPr marL="2598738" defTabSz="841375" eaLnBrk="0" fontAlgn="base" hangingPunct="0">
                  <a:spcBef>
                    <a:spcPct val="0"/>
                  </a:spcBef>
                  <a:spcAft>
                    <a:spcPct val="0"/>
                  </a:spcAft>
                  <a:defRPr sz="2400">
                    <a:solidFill>
                      <a:schemeClr val="tx1"/>
                    </a:solidFill>
                    <a:latin typeface="Times" panose="02020603050405020304" pitchFamily="18" charset="0"/>
                  </a:defRPr>
                </a:lvl7pPr>
                <a:lvl8pPr marL="3055938" defTabSz="841375" eaLnBrk="0" fontAlgn="base" hangingPunct="0">
                  <a:spcBef>
                    <a:spcPct val="0"/>
                  </a:spcBef>
                  <a:spcAft>
                    <a:spcPct val="0"/>
                  </a:spcAft>
                  <a:defRPr sz="2400">
                    <a:solidFill>
                      <a:schemeClr val="tx1"/>
                    </a:solidFill>
                    <a:latin typeface="Times" panose="02020603050405020304" pitchFamily="18" charset="0"/>
                  </a:defRPr>
                </a:lvl8pPr>
                <a:lvl9pPr marL="3513138" defTabSz="841375"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100" dirty="0">
                    <a:latin typeface="Arial Narrow" panose="020B0606020202030204" pitchFamily="34" charset="0"/>
                  </a:rPr>
                  <a:t>After Coarse Phasing</a:t>
                </a:r>
              </a:p>
            </p:txBody>
          </p:sp>
        </p:grpSp>
        <p:grpSp>
          <p:nvGrpSpPr>
            <p:cNvPr id="494751" name="Group 159"/>
            <p:cNvGrpSpPr>
              <a:grpSpLocks/>
            </p:cNvGrpSpPr>
            <p:nvPr/>
          </p:nvGrpSpPr>
          <p:grpSpPr bwMode="auto">
            <a:xfrm>
              <a:off x="7086600" y="914400"/>
              <a:ext cx="1054100" cy="1485900"/>
              <a:chOff x="4253" y="849"/>
              <a:chExt cx="664" cy="936"/>
            </a:xfrm>
          </p:grpSpPr>
          <p:pic>
            <p:nvPicPr>
              <p:cNvPr id="494752" name="Picture 16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53" y="849"/>
                <a:ext cx="664" cy="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4753" name="Text Box 161"/>
              <p:cNvSpPr txBox="1">
                <a:spLocks noChangeArrowheads="1"/>
              </p:cNvSpPr>
              <p:nvPr/>
            </p:nvSpPr>
            <p:spPr bwMode="auto">
              <a:xfrm>
                <a:off x="4259" y="1519"/>
                <a:ext cx="65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216" tIns="42108" rIns="84216" bIns="42108">
                <a:spAutoFit/>
              </a:bodyPr>
              <a:lstStyle>
                <a:lvl1pPr algn="l" defTabSz="841375">
                  <a:defRPr sz="2400">
                    <a:solidFill>
                      <a:schemeClr val="tx1"/>
                    </a:solidFill>
                    <a:latin typeface="Times" panose="02020603050405020304" pitchFamily="18" charset="0"/>
                  </a:defRPr>
                </a:lvl1pPr>
                <a:lvl2pPr marL="420688" algn="l" defTabSz="841375">
                  <a:defRPr sz="2400">
                    <a:solidFill>
                      <a:schemeClr val="tx1"/>
                    </a:solidFill>
                    <a:latin typeface="Times" panose="02020603050405020304" pitchFamily="18" charset="0"/>
                  </a:defRPr>
                </a:lvl2pPr>
                <a:lvl3pPr marL="841375" algn="l" defTabSz="841375">
                  <a:defRPr sz="2400">
                    <a:solidFill>
                      <a:schemeClr val="tx1"/>
                    </a:solidFill>
                    <a:latin typeface="Times" panose="02020603050405020304" pitchFamily="18" charset="0"/>
                  </a:defRPr>
                </a:lvl3pPr>
                <a:lvl4pPr marL="1263650" algn="l" defTabSz="841375">
                  <a:defRPr sz="2400">
                    <a:solidFill>
                      <a:schemeClr val="tx1"/>
                    </a:solidFill>
                    <a:latin typeface="Times" panose="02020603050405020304" pitchFamily="18" charset="0"/>
                  </a:defRPr>
                </a:lvl4pPr>
                <a:lvl5pPr marL="1684338" algn="l" defTabSz="841375">
                  <a:defRPr sz="2400">
                    <a:solidFill>
                      <a:schemeClr val="tx1"/>
                    </a:solidFill>
                    <a:latin typeface="Times" panose="02020603050405020304" pitchFamily="18" charset="0"/>
                  </a:defRPr>
                </a:lvl5pPr>
                <a:lvl6pPr marL="2141538" defTabSz="841375" eaLnBrk="0" fontAlgn="base" hangingPunct="0">
                  <a:spcBef>
                    <a:spcPct val="0"/>
                  </a:spcBef>
                  <a:spcAft>
                    <a:spcPct val="0"/>
                  </a:spcAft>
                  <a:defRPr sz="2400">
                    <a:solidFill>
                      <a:schemeClr val="tx1"/>
                    </a:solidFill>
                    <a:latin typeface="Times" panose="02020603050405020304" pitchFamily="18" charset="0"/>
                  </a:defRPr>
                </a:lvl6pPr>
                <a:lvl7pPr marL="2598738" defTabSz="841375" eaLnBrk="0" fontAlgn="base" hangingPunct="0">
                  <a:spcBef>
                    <a:spcPct val="0"/>
                  </a:spcBef>
                  <a:spcAft>
                    <a:spcPct val="0"/>
                  </a:spcAft>
                  <a:defRPr sz="2400">
                    <a:solidFill>
                      <a:schemeClr val="tx1"/>
                    </a:solidFill>
                    <a:latin typeface="Times" panose="02020603050405020304" pitchFamily="18" charset="0"/>
                  </a:defRPr>
                </a:lvl7pPr>
                <a:lvl8pPr marL="3055938" defTabSz="841375" eaLnBrk="0" fontAlgn="base" hangingPunct="0">
                  <a:spcBef>
                    <a:spcPct val="0"/>
                  </a:spcBef>
                  <a:spcAft>
                    <a:spcPct val="0"/>
                  </a:spcAft>
                  <a:defRPr sz="2400">
                    <a:solidFill>
                      <a:schemeClr val="tx1"/>
                    </a:solidFill>
                    <a:latin typeface="Times" panose="02020603050405020304" pitchFamily="18" charset="0"/>
                  </a:defRPr>
                </a:lvl8pPr>
                <a:lvl9pPr marL="3513138" defTabSz="841375"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100" dirty="0">
                    <a:latin typeface="Arial Narrow" panose="020B0606020202030204" pitchFamily="34" charset="0"/>
                  </a:rPr>
                  <a:t>After Global Alignment</a:t>
                </a:r>
              </a:p>
            </p:txBody>
          </p:sp>
        </p:grpSp>
        <p:grpSp>
          <p:nvGrpSpPr>
            <p:cNvPr id="494754" name="Group 162"/>
            <p:cNvGrpSpPr>
              <a:grpSpLocks/>
            </p:cNvGrpSpPr>
            <p:nvPr/>
          </p:nvGrpSpPr>
          <p:grpSpPr bwMode="auto">
            <a:xfrm>
              <a:off x="5486400" y="685800"/>
              <a:ext cx="1358900" cy="1428750"/>
              <a:chOff x="3224" y="703"/>
              <a:chExt cx="809" cy="973"/>
            </a:xfrm>
          </p:grpSpPr>
          <p:pic>
            <p:nvPicPr>
              <p:cNvPr id="494755" name="Picture 16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0" y="703"/>
                <a:ext cx="636" cy="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4756" name="Text Box 164"/>
              <p:cNvSpPr txBox="1">
                <a:spLocks noChangeArrowheads="1"/>
              </p:cNvSpPr>
              <p:nvPr/>
            </p:nvSpPr>
            <p:spPr bwMode="auto">
              <a:xfrm>
                <a:off x="3224" y="1388"/>
                <a:ext cx="8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solidFill>
                      <a:schemeClr val="tx1"/>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216" tIns="42108" rIns="84216" bIns="42108">
                <a:spAutoFit/>
              </a:bodyPr>
              <a:lstStyle>
                <a:lvl1pPr algn="l" defTabSz="841375">
                  <a:defRPr sz="2400">
                    <a:solidFill>
                      <a:schemeClr val="tx1"/>
                    </a:solidFill>
                    <a:latin typeface="Times" panose="02020603050405020304" pitchFamily="18" charset="0"/>
                  </a:defRPr>
                </a:lvl1pPr>
                <a:lvl2pPr marL="420688" algn="l" defTabSz="841375">
                  <a:defRPr sz="2400">
                    <a:solidFill>
                      <a:schemeClr val="tx1"/>
                    </a:solidFill>
                    <a:latin typeface="Times" panose="02020603050405020304" pitchFamily="18" charset="0"/>
                  </a:defRPr>
                </a:lvl2pPr>
                <a:lvl3pPr marL="841375" algn="l" defTabSz="841375">
                  <a:defRPr sz="2400">
                    <a:solidFill>
                      <a:schemeClr val="tx1"/>
                    </a:solidFill>
                    <a:latin typeface="Times" panose="02020603050405020304" pitchFamily="18" charset="0"/>
                  </a:defRPr>
                </a:lvl3pPr>
                <a:lvl4pPr marL="1263650" algn="l" defTabSz="841375">
                  <a:defRPr sz="2400">
                    <a:solidFill>
                      <a:schemeClr val="tx1"/>
                    </a:solidFill>
                    <a:latin typeface="Times" panose="02020603050405020304" pitchFamily="18" charset="0"/>
                  </a:defRPr>
                </a:lvl4pPr>
                <a:lvl5pPr marL="1684338" algn="l" defTabSz="841375">
                  <a:defRPr sz="2400">
                    <a:solidFill>
                      <a:schemeClr val="tx1"/>
                    </a:solidFill>
                    <a:latin typeface="Times" panose="02020603050405020304" pitchFamily="18" charset="0"/>
                  </a:defRPr>
                </a:lvl5pPr>
                <a:lvl6pPr marL="2141538" defTabSz="841375" eaLnBrk="0" fontAlgn="base" hangingPunct="0">
                  <a:spcBef>
                    <a:spcPct val="0"/>
                  </a:spcBef>
                  <a:spcAft>
                    <a:spcPct val="0"/>
                  </a:spcAft>
                  <a:defRPr sz="2400">
                    <a:solidFill>
                      <a:schemeClr val="tx1"/>
                    </a:solidFill>
                    <a:latin typeface="Times" panose="02020603050405020304" pitchFamily="18" charset="0"/>
                  </a:defRPr>
                </a:lvl6pPr>
                <a:lvl7pPr marL="2598738" defTabSz="841375" eaLnBrk="0" fontAlgn="base" hangingPunct="0">
                  <a:spcBef>
                    <a:spcPct val="0"/>
                  </a:spcBef>
                  <a:spcAft>
                    <a:spcPct val="0"/>
                  </a:spcAft>
                  <a:defRPr sz="2400">
                    <a:solidFill>
                      <a:schemeClr val="tx1"/>
                    </a:solidFill>
                    <a:latin typeface="Times" panose="02020603050405020304" pitchFamily="18" charset="0"/>
                  </a:defRPr>
                </a:lvl7pPr>
                <a:lvl8pPr marL="3055938" defTabSz="841375" eaLnBrk="0" fontAlgn="base" hangingPunct="0">
                  <a:spcBef>
                    <a:spcPct val="0"/>
                  </a:spcBef>
                  <a:spcAft>
                    <a:spcPct val="0"/>
                  </a:spcAft>
                  <a:defRPr sz="2400">
                    <a:solidFill>
                      <a:schemeClr val="tx1"/>
                    </a:solidFill>
                    <a:latin typeface="Times" panose="02020603050405020304" pitchFamily="18" charset="0"/>
                  </a:defRPr>
                </a:lvl8pPr>
                <a:lvl9pPr marL="3513138" defTabSz="841375"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100" dirty="0">
                    <a:latin typeface="Arial Narrow" panose="020B0606020202030204" pitchFamily="34" charset="0"/>
                  </a:rPr>
                  <a:t>After Segment-Image Array</a:t>
                </a:r>
              </a:p>
            </p:txBody>
          </p:sp>
        </p:grpSp>
        <p:sp>
          <p:nvSpPr>
            <p:cNvPr id="494758" name="Line 166"/>
            <p:cNvSpPr>
              <a:spLocks noChangeShapeType="1"/>
            </p:cNvSpPr>
            <p:nvPr/>
          </p:nvSpPr>
          <p:spPr bwMode="auto">
            <a:xfrm flipV="1">
              <a:off x="5410200" y="3505200"/>
              <a:ext cx="1371600" cy="762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en-US" dirty="0"/>
            </a:p>
          </p:txBody>
        </p:sp>
        <p:sp>
          <p:nvSpPr>
            <p:cNvPr id="494759" name="Rectangle 167"/>
            <p:cNvSpPr>
              <a:spLocks noChangeArrowheads="1"/>
            </p:cNvSpPr>
            <p:nvPr/>
          </p:nvSpPr>
          <p:spPr bwMode="auto">
            <a:xfrm>
              <a:off x="3980878" y="6271162"/>
              <a:ext cx="4142509" cy="516852"/>
            </a:xfrm>
            <a:prstGeom prst="rect">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lstStyle/>
            <a:p>
              <a:pPr eaLnBrk="1" hangingPunct="1"/>
              <a:r>
                <a:rPr lang="en-US" altLang="en-US" sz="1600" b="0" dirty="0"/>
                <a:t>Wavefront  Monitoring &amp; Maintenance</a:t>
              </a:r>
            </a:p>
          </p:txBody>
        </p:sp>
        <p:sp>
          <p:nvSpPr>
            <p:cNvPr id="494760" name="Line 168"/>
            <p:cNvSpPr>
              <a:spLocks noChangeShapeType="1"/>
            </p:cNvSpPr>
            <p:nvPr/>
          </p:nvSpPr>
          <p:spPr bwMode="auto">
            <a:xfrm>
              <a:off x="5380704" y="6027176"/>
              <a:ext cx="152400"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4761" name="Line 169"/>
            <p:cNvSpPr>
              <a:spLocks noChangeShapeType="1"/>
            </p:cNvSpPr>
            <p:nvPr/>
          </p:nvSpPr>
          <p:spPr bwMode="auto">
            <a:xfrm flipV="1">
              <a:off x="6477000" y="5867400"/>
              <a:ext cx="238125"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sp>
          <p:nvSpPr>
            <p:cNvPr id="494762" name="Line 170"/>
            <p:cNvSpPr>
              <a:spLocks noChangeShapeType="1"/>
            </p:cNvSpPr>
            <p:nvPr/>
          </p:nvSpPr>
          <p:spPr bwMode="auto">
            <a:xfrm rot="1694651">
              <a:off x="5207372" y="4346498"/>
              <a:ext cx="1856923" cy="1084652"/>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sp>
          <p:nvSpPr>
            <p:cNvPr id="494765" name="Line 173"/>
            <p:cNvSpPr>
              <a:spLocks noChangeShapeType="1"/>
            </p:cNvSpPr>
            <p:nvPr/>
          </p:nvSpPr>
          <p:spPr bwMode="auto">
            <a:xfrm flipV="1">
              <a:off x="6102709" y="5237855"/>
              <a:ext cx="238125" cy="0"/>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dirty="0"/>
            </a:p>
          </p:txBody>
        </p:sp>
        <p:grpSp>
          <p:nvGrpSpPr>
            <p:cNvPr id="494773" name="Group 181"/>
            <p:cNvGrpSpPr>
              <a:grpSpLocks/>
            </p:cNvGrpSpPr>
            <p:nvPr/>
          </p:nvGrpSpPr>
          <p:grpSpPr bwMode="auto">
            <a:xfrm>
              <a:off x="297742" y="2926097"/>
              <a:ext cx="2778862" cy="2413876"/>
              <a:chOff x="170" y="2052"/>
              <a:chExt cx="2095" cy="1681"/>
            </a:xfrm>
          </p:grpSpPr>
          <p:sp>
            <p:nvSpPr>
              <p:cNvPr id="494774" name="Rectangle 182"/>
              <p:cNvSpPr>
                <a:spLocks noChangeArrowheads="1"/>
              </p:cNvSpPr>
              <p:nvPr/>
            </p:nvSpPr>
            <p:spPr bwMode="auto">
              <a:xfrm>
                <a:off x="170" y="2062"/>
                <a:ext cx="1546" cy="1671"/>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37160" bIns="137160" anchor="ctr">
                <a:spAutoFit/>
              </a:bodyPr>
              <a:lstStyle/>
              <a:p>
                <a:endParaRPr lang="en-US" dirty="0"/>
              </a:p>
            </p:txBody>
          </p:sp>
          <p:grpSp>
            <p:nvGrpSpPr>
              <p:cNvPr id="494775" name="Group 183"/>
              <p:cNvGrpSpPr>
                <a:grpSpLocks noChangeAspect="1"/>
              </p:cNvGrpSpPr>
              <p:nvPr/>
            </p:nvGrpSpPr>
            <p:grpSpPr bwMode="auto">
              <a:xfrm>
                <a:off x="612" y="2254"/>
                <a:ext cx="486" cy="495"/>
                <a:chOff x="3498" y="2759"/>
                <a:chExt cx="967" cy="1054"/>
              </a:xfrm>
            </p:grpSpPr>
            <p:sp>
              <p:nvSpPr>
                <p:cNvPr id="494776" name="AutoShape 184"/>
                <p:cNvSpPr>
                  <a:spLocks noChangeAspect="1" noChangeArrowheads="1"/>
                </p:cNvSpPr>
                <p:nvPr/>
              </p:nvSpPr>
              <p:spPr bwMode="auto">
                <a:xfrm>
                  <a:off x="3862" y="3393"/>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77" name="AutoShape 185"/>
                <p:cNvSpPr>
                  <a:spLocks noChangeAspect="1" noChangeArrowheads="1"/>
                </p:cNvSpPr>
                <p:nvPr/>
              </p:nvSpPr>
              <p:spPr bwMode="auto">
                <a:xfrm>
                  <a:off x="3861" y="3608"/>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78" name="AutoShape 186"/>
                <p:cNvSpPr>
                  <a:spLocks noChangeAspect="1" noChangeArrowheads="1"/>
                </p:cNvSpPr>
                <p:nvPr/>
              </p:nvSpPr>
              <p:spPr bwMode="auto">
                <a:xfrm>
                  <a:off x="4047" y="3291"/>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79" name="AutoShape 187"/>
                <p:cNvSpPr>
                  <a:spLocks noChangeAspect="1" noChangeArrowheads="1"/>
                </p:cNvSpPr>
                <p:nvPr/>
              </p:nvSpPr>
              <p:spPr bwMode="auto">
                <a:xfrm>
                  <a:off x="3862" y="2969"/>
                  <a:ext cx="236" cy="204"/>
                </a:xfrm>
                <a:prstGeom prst="hexagon">
                  <a:avLst>
                    <a:gd name="adj" fmla="val 28922"/>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80" name="AutoShape 188"/>
                <p:cNvSpPr>
                  <a:spLocks noChangeAspect="1" noChangeArrowheads="1"/>
                </p:cNvSpPr>
                <p:nvPr/>
              </p:nvSpPr>
              <p:spPr bwMode="auto">
                <a:xfrm>
                  <a:off x="4046" y="3076"/>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81" name="AutoShape 189"/>
                <p:cNvSpPr>
                  <a:spLocks noChangeAspect="1" noChangeArrowheads="1"/>
                </p:cNvSpPr>
                <p:nvPr/>
              </p:nvSpPr>
              <p:spPr bwMode="auto">
                <a:xfrm>
                  <a:off x="4046" y="3502"/>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82" name="AutoShape 190"/>
                <p:cNvSpPr>
                  <a:spLocks noChangeAspect="1" noChangeArrowheads="1"/>
                </p:cNvSpPr>
                <p:nvPr/>
              </p:nvSpPr>
              <p:spPr bwMode="auto">
                <a:xfrm>
                  <a:off x="4229" y="3181"/>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83" name="AutoShape 191"/>
                <p:cNvSpPr>
                  <a:spLocks noChangeAspect="1" noChangeArrowheads="1"/>
                </p:cNvSpPr>
                <p:nvPr/>
              </p:nvSpPr>
              <p:spPr bwMode="auto">
                <a:xfrm>
                  <a:off x="4229" y="3397"/>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84" name="AutoShape 192"/>
                <p:cNvSpPr>
                  <a:spLocks noChangeAspect="1" noChangeArrowheads="1"/>
                </p:cNvSpPr>
                <p:nvPr/>
              </p:nvSpPr>
              <p:spPr bwMode="auto">
                <a:xfrm>
                  <a:off x="4046" y="2864"/>
                  <a:ext cx="236" cy="204"/>
                </a:xfrm>
                <a:prstGeom prst="hexagon">
                  <a:avLst>
                    <a:gd name="adj" fmla="val 28922"/>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85" name="AutoShape 193"/>
                <p:cNvSpPr>
                  <a:spLocks noChangeAspect="1" noChangeArrowheads="1"/>
                </p:cNvSpPr>
                <p:nvPr/>
              </p:nvSpPr>
              <p:spPr bwMode="auto">
                <a:xfrm>
                  <a:off x="4227" y="2969"/>
                  <a:ext cx="235" cy="204"/>
                </a:xfrm>
                <a:prstGeom prst="hexagon">
                  <a:avLst>
                    <a:gd name="adj" fmla="val 28799"/>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86" name="AutoShape 194"/>
                <p:cNvSpPr>
                  <a:spLocks noChangeAspect="1" noChangeArrowheads="1"/>
                </p:cNvSpPr>
                <p:nvPr/>
              </p:nvSpPr>
              <p:spPr bwMode="auto">
                <a:xfrm>
                  <a:off x="3865" y="2759"/>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87" name="AutoShape 195"/>
                <p:cNvSpPr>
                  <a:spLocks noChangeAspect="1" noChangeArrowheads="1"/>
                </p:cNvSpPr>
                <p:nvPr/>
              </p:nvSpPr>
              <p:spPr bwMode="auto">
                <a:xfrm>
                  <a:off x="3498" y="2966"/>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88" name="AutoShape 196"/>
                <p:cNvSpPr>
                  <a:spLocks noChangeAspect="1" noChangeArrowheads="1"/>
                </p:cNvSpPr>
                <p:nvPr/>
              </p:nvSpPr>
              <p:spPr bwMode="auto">
                <a:xfrm>
                  <a:off x="3498" y="3181"/>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89" name="AutoShape 197"/>
                <p:cNvSpPr>
                  <a:spLocks noChangeAspect="1" noChangeArrowheads="1"/>
                </p:cNvSpPr>
                <p:nvPr/>
              </p:nvSpPr>
              <p:spPr bwMode="auto">
                <a:xfrm>
                  <a:off x="3498" y="3397"/>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90" name="AutoShape 198"/>
                <p:cNvSpPr>
                  <a:spLocks noChangeAspect="1" noChangeArrowheads="1"/>
                </p:cNvSpPr>
                <p:nvPr/>
              </p:nvSpPr>
              <p:spPr bwMode="auto">
                <a:xfrm>
                  <a:off x="3678" y="3291"/>
                  <a:ext cx="235" cy="203"/>
                </a:xfrm>
                <a:prstGeom prst="hexagon">
                  <a:avLst>
                    <a:gd name="adj" fmla="val 28941"/>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91" name="AutoShape 199"/>
                <p:cNvSpPr>
                  <a:spLocks noChangeAspect="1" noChangeArrowheads="1"/>
                </p:cNvSpPr>
                <p:nvPr/>
              </p:nvSpPr>
              <p:spPr bwMode="auto">
                <a:xfrm>
                  <a:off x="3679" y="3074"/>
                  <a:ext cx="236" cy="204"/>
                </a:xfrm>
                <a:prstGeom prst="hexagon">
                  <a:avLst>
                    <a:gd name="adj" fmla="val 28922"/>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92" name="AutoShape 200"/>
                <p:cNvSpPr>
                  <a:spLocks noChangeAspect="1" noChangeArrowheads="1"/>
                </p:cNvSpPr>
                <p:nvPr/>
              </p:nvSpPr>
              <p:spPr bwMode="auto">
                <a:xfrm>
                  <a:off x="3681" y="3500"/>
                  <a:ext cx="236" cy="204"/>
                </a:xfrm>
                <a:prstGeom prst="hexagon">
                  <a:avLst>
                    <a:gd name="adj" fmla="val 28922"/>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93" name="AutoShape 201"/>
                <p:cNvSpPr>
                  <a:spLocks noChangeAspect="1" noChangeArrowheads="1"/>
                </p:cNvSpPr>
                <p:nvPr/>
              </p:nvSpPr>
              <p:spPr bwMode="auto">
                <a:xfrm>
                  <a:off x="3681" y="2861"/>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94" name="Rectangle 202"/>
                <p:cNvSpPr>
                  <a:spLocks noChangeAspect="1" noChangeArrowheads="1"/>
                </p:cNvSpPr>
                <p:nvPr/>
              </p:nvSpPr>
              <p:spPr bwMode="auto">
                <a:xfrm>
                  <a:off x="3561" y="2992"/>
                  <a:ext cx="111" cy="285"/>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95" name="Rectangle 203"/>
                <p:cNvSpPr>
                  <a:spLocks noChangeAspect="1" noChangeArrowheads="1"/>
                </p:cNvSpPr>
                <p:nvPr/>
              </p:nvSpPr>
              <p:spPr bwMode="auto">
                <a:xfrm>
                  <a:off x="3736" y="2885"/>
                  <a:ext cx="112" cy="375"/>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96" name="Rectangle 204"/>
                <p:cNvSpPr>
                  <a:spLocks noChangeAspect="1" noChangeArrowheads="1"/>
                </p:cNvSpPr>
                <p:nvPr/>
              </p:nvSpPr>
              <p:spPr bwMode="auto">
                <a:xfrm>
                  <a:off x="3742" y="3304"/>
                  <a:ext cx="110" cy="375"/>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97" name="Rectangle 205"/>
                <p:cNvSpPr>
                  <a:spLocks noChangeAspect="1" noChangeArrowheads="1"/>
                </p:cNvSpPr>
                <p:nvPr/>
              </p:nvSpPr>
              <p:spPr bwMode="auto">
                <a:xfrm>
                  <a:off x="3925" y="2783"/>
                  <a:ext cx="110" cy="373"/>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98" name="Rectangle 206"/>
                <p:cNvSpPr>
                  <a:spLocks noChangeAspect="1" noChangeArrowheads="1"/>
                </p:cNvSpPr>
                <p:nvPr/>
              </p:nvSpPr>
              <p:spPr bwMode="auto">
                <a:xfrm rot="-10800000">
                  <a:off x="4285" y="3293"/>
                  <a:ext cx="112" cy="280"/>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799" name="Rectangle 207"/>
                <p:cNvSpPr>
                  <a:spLocks noChangeAspect="1" noChangeArrowheads="1"/>
                </p:cNvSpPr>
                <p:nvPr/>
              </p:nvSpPr>
              <p:spPr bwMode="auto">
                <a:xfrm rot="-10800000">
                  <a:off x="4110" y="3307"/>
                  <a:ext cx="110" cy="374"/>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00" name="Rectangle 208"/>
                <p:cNvSpPr>
                  <a:spLocks noChangeAspect="1" noChangeArrowheads="1"/>
                </p:cNvSpPr>
                <p:nvPr/>
              </p:nvSpPr>
              <p:spPr bwMode="auto">
                <a:xfrm rot="-10800000">
                  <a:off x="4106" y="2887"/>
                  <a:ext cx="110" cy="374"/>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01" name="Rectangle 209"/>
                <p:cNvSpPr>
                  <a:spLocks noChangeAspect="1" noChangeArrowheads="1"/>
                </p:cNvSpPr>
                <p:nvPr/>
              </p:nvSpPr>
              <p:spPr bwMode="auto">
                <a:xfrm rot="-10800000">
                  <a:off x="3923" y="3409"/>
                  <a:ext cx="110" cy="374"/>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02" name="Rectangle 210"/>
                <p:cNvSpPr>
                  <a:spLocks noChangeAspect="1" noChangeArrowheads="1"/>
                </p:cNvSpPr>
                <p:nvPr/>
              </p:nvSpPr>
              <p:spPr bwMode="auto">
                <a:xfrm>
                  <a:off x="3560" y="3289"/>
                  <a:ext cx="110" cy="284"/>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03" name="Rectangle 211"/>
                <p:cNvSpPr>
                  <a:spLocks noChangeAspect="1" noChangeArrowheads="1"/>
                </p:cNvSpPr>
                <p:nvPr/>
              </p:nvSpPr>
              <p:spPr bwMode="auto">
                <a:xfrm>
                  <a:off x="4285" y="2990"/>
                  <a:ext cx="112" cy="286"/>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94804" name="Text Box 212"/>
              <p:cNvSpPr txBox="1">
                <a:spLocks noChangeArrowheads="1"/>
              </p:cNvSpPr>
              <p:nvPr/>
            </p:nvSpPr>
            <p:spPr bwMode="auto">
              <a:xfrm>
                <a:off x="272" y="2052"/>
                <a:ext cx="1993"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pPr>
                <a:r>
                  <a:rPr lang="en-US" altLang="en-US" sz="1400" dirty="0">
                    <a:solidFill>
                      <a:srgbClr val="E02B00"/>
                    </a:solidFill>
                    <a:effectLst>
                      <a:outerShdw blurRad="38100" dist="38100" dir="2700000" algn="tl">
                        <a:srgbClr val="C0C0C0"/>
                      </a:outerShdw>
                    </a:effectLst>
                  </a:rPr>
                  <a:t>DHS (20 edges)</a:t>
                </a:r>
              </a:p>
            </p:txBody>
          </p:sp>
          <p:pic>
            <p:nvPicPr>
              <p:cNvPr id="494805" name="Picture 2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5" y="2790"/>
                <a:ext cx="1003"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4806" name="Group 214"/>
              <p:cNvGrpSpPr>
                <a:grpSpLocks noChangeAspect="1"/>
              </p:cNvGrpSpPr>
              <p:nvPr/>
            </p:nvGrpSpPr>
            <p:grpSpPr bwMode="auto">
              <a:xfrm rot="3460162">
                <a:off x="1188" y="2254"/>
                <a:ext cx="486" cy="495"/>
                <a:chOff x="3498" y="2759"/>
                <a:chExt cx="967" cy="1054"/>
              </a:xfrm>
            </p:grpSpPr>
            <p:sp>
              <p:nvSpPr>
                <p:cNvPr id="494807" name="AutoShape 215"/>
                <p:cNvSpPr>
                  <a:spLocks noChangeAspect="1" noChangeArrowheads="1"/>
                </p:cNvSpPr>
                <p:nvPr/>
              </p:nvSpPr>
              <p:spPr bwMode="auto">
                <a:xfrm>
                  <a:off x="3862" y="3393"/>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08" name="AutoShape 216"/>
                <p:cNvSpPr>
                  <a:spLocks noChangeAspect="1" noChangeArrowheads="1"/>
                </p:cNvSpPr>
                <p:nvPr/>
              </p:nvSpPr>
              <p:spPr bwMode="auto">
                <a:xfrm>
                  <a:off x="3861" y="3608"/>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09" name="AutoShape 217"/>
                <p:cNvSpPr>
                  <a:spLocks noChangeAspect="1" noChangeArrowheads="1"/>
                </p:cNvSpPr>
                <p:nvPr/>
              </p:nvSpPr>
              <p:spPr bwMode="auto">
                <a:xfrm>
                  <a:off x="4047" y="3291"/>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10" name="AutoShape 218"/>
                <p:cNvSpPr>
                  <a:spLocks noChangeAspect="1" noChangeArrowheads="1"/>
                </p:cNvSpPr>
                <p:nvPr/>
              </p:nvSpPr>
              <p:spPr bwMode="auto">
                <a:xfrm>
                  <a:off x="3862" y="2969"/>
                  <a:ext cx="236" cy="204"/>
                </a:xfrm>
                <a:prstGeom prst="hexagon">
                  <a:avLst>
                    <a:gd name="adj" fmla="val 28922"/>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11" name="AutoShape 219"/>
                <p:cNvSpPr>
                  <a:spLocks noChangeAspect="1" noChangeArrowheads="1"/>
                </p:cNvSpPr>
                <p:nvPr/>
              </p:nvSpPr>
              <p:spPr bwMode="auto">
                <a:xfrm>
                  <a:off x="4046" y="3076"/>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12" name="AutoShape 220"/>
                <p:cNvSpPr>
                  <a:spLocks noChangeAspect="1" noChangeArrowheads="1"/>
                </p:cNvSpPr>
                <p:nvPr/>
              </p:nvSpPr>
              <p:spPr bwMode="auto">
                <a:xfrm>
                  <a:off x="4046" y="3502"/>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13" name="AutoShape 221"/>
                <p:cNvSpPr>
                  <a:spLocks noChangeAspect="1" noChangeArrowheads="1"/>
                </p:cNvSpPr>
                <p:nvPr/>
              </p:nvSpPr>
              <p:spPr bwMode="auto">
                <a:xfrm>
                  <a:off x="4229" y="3181"/>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14" name="AutoShape 222"/>
                <p:cNvSpPr>
                  <a:spLocks noChangeAspect="1" noChangeArrowheads="1"/>
                </p:cNvSpPr>
                <p:nvPr/>
              </p:nvSpPr>
              <p:spPr bwMode="auto">
                <a:xfrm>
                  <a:off x="4229" y="3397"/>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15" name="AutoShape 223"/>
                <p:cNvSpPr>
                  <a:spLocks noChangeAspect="1" noChangeArrowheads="1"/>
                </p:cNvSpPr>
                <p:nvPr/>
              </p:nvSpPr>
              <p:spPr bwMode="auto">
                <a:xfrm>
                  <a:off x="4046" y="2864"/>
                  <a:ext cx="236" cy="204"/>
                </a:xfrm>
                <a:prstGeom prst="hexagon">
                  <a:avLst>
                    <a:gd name="adj" fmla="val 28922"/>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16" name="AutoShape 224"/>
                <p:cNvSpPr>
                  <a:spLocks noChangeAspect="1" noChangeArrowheads="1"/>
                </p:cNvSpPr>
                <p:nvPr/>
              </p:nvSpPr>
              <p:spPr bwMode="auto">
                <a:xfrm>
                  <a:off x="4227" y="2969"/>
                  <a:ext cx="235" cy="204"/>
                </a:xfrm>
                <a:prstGeom prst="hexagon">
                  <a:avLst>
                    <a:gd name="adj" fmla="val 28799"/>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17" name="AutoShape 225"/>
                <p:cNvSpPr>
                  <a:spLocks noChangeAspect="1" noChangeArrowheads="1"/>
                </p:cNvSpPr>
                <p:nvPr/>
              </p:nvSpPr>
              <p:spPr bwMode="auto">
                <a:xfrm>
                  <a:off x="3865" y="2759"/>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18" name="AutoShape 226"/>
                <p:cNvSpPr>
                  <a:spLocks noChangeAspect="1" noChangeArrowheads="1"/>
                </p:cNvSpPr>
                <p:nvPr/>
              </p:nvSpPr>
              <p:spPr bwMode="auto">
                <a:xfrm>
                  <a:off x="3498" y="2966"/>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19" name="AutoShape 227"/>
                <p:cNvSpPr>
                  <a:spLocks noChangeAspect="1" noChangeArrowheads="1"/>
                </p:cNvSpPr>
                <p:nvPr/>
              </p:nvSpPr>
              <p:spPr bwMode="auto">
                <a:xfrm>
                  <a:off x="3498" y="3181"/>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20" name="AutoShape 228"/>
                <p:cNvSpPr>
                  <a:spLocks noChangeAspect="1" noChangeArrowheads="1"/>
                </p:cNvSpPr>
                <p:nvPr/>
              </p:nvSpPr>
              <p:spPr bwMode="auto">
                <a:xfrm>
                  <a:off x="3498" y="3397"/>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21" name="AutoShape 229"/>
                <p:cNvSpPr>
                  <a:spLocks noChangeAspect="1" noChangeArrowheads="1"/>
                </p:cNvSpPr>
                <p:nvPr/>
              </p:nvSpPr>
              <p:spPr bwMode="auto">
                <a:xfrm>
                  <a:off x="3678" y="3291"/>
                  <a:ext cx="235" cy="203"/>
                </a:xfrm>
                <a:prstGeom prst="hexagon">
                  <a:avLst>
                    <a:gd name="adj" fmla="val 28941"/>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22" name="AutoShape 230"/>
                <p:cNvSpPr>
                  <a:spLocks noChangeAspect="1" noChangeArrowheads="1"/>
                </p:cNvSpPr>
                <p:nvPr/>
              </p:nvSpPr>
              <p:spPr bwMode="auto">
                <a:xfrm>
                  <a:off x="3679" y="3074"/>
                  <a:ext cx="236" cy="204"/>
                </a:xfrm>
                <a:prstGeom prst="hexagon">
                  <a:avLst>
                    <a:gd name="adj" fmla="val 28922"/>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23" name="AutoShape 231"/>
                <p:cNvSpPr>
                  <a:spLocks noChangeAspect="1" noChangeArrowheads="1"/>
                </p:cNvSpPr>
                <p:nvPr/>
              </p:nvSpPr>
              <p:spPr bwMode="auto">
                <a:xfrm>
                  <a:off x="3681" y="3500"/>
                  <a:ext cx="236" cy="204"/>
                </a:xfrm>
                <a:prstGeom prst="hexagon">
                  <a:avLst>
                    <a:gd name="adj" fmla="val 28922"/>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24" name="AutoShape 232"/>
                <p:cNvSpPr>
                  <a:spLocks noChangeAspect="1" noChangeArrowheads="1"/>
                </p:cNvSpPr>
                <p:nvPr/>
              </p:nvSpPr>
              <p:spPr bwMode="auto">
                <a:xfrm>
                  <a:off x="3681" y="2861"/>
                  <a:ext cx="236" cy="205"/>
                </a:xfrm>
                <a:prstGeom prst="hexagon">
                  <a:avLst>
                    <a:gd name="adj" fmla="val 28780"/>
                    <a:gd name="vf" fmla="val 115470"/>
                  </a:avLst>
                </a:prstGeom>
                <a:solidFill>
                  <a:srgbClr val="FF66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25" name="Rectangle 233"/>
                <p:cNvSpPr>
                  <a:spLocks noChangeAspect="1" noChangeArrowheads="1"/>
                </p:cNvSpPr>
                <p:nvPr/>
              </p:nvSpPr>
              <p:spPr bwMode="auto">
                <a:xfrm>
                  <a:off x="3561" y="2992"/>
                  <a:ext cx="111" cy="285"/>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26" name="Rectangle 234"/>
                <p:cNvSpPr>
                  <a:spLocks noChangeAspect="1" noChangeArrowheads="1"/>
                </p:cNvSpPr>
                <p:nvPr/>
              </p:nvSpPr>
              <p:spPr bwMode="auto">
                <a:xfrm>
                  <a:off x="3736" y="2885"/>
                  <a:ext cx="112" cy="375"/>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27" name="Rectangle 235"/>
                <p:cNvSpPr>
                  <a:spLocks noChangeAspect="1" noChangeArrowheads="1"/>
                </p:cNvSpPr>
                <p:nvPr/>
              </p:nvSpPr>
              <p:spPr bwMode="auto">
                <a:xfrm>
                  <a:off x="3742" y="3304"/>
                  <a:ext cx="110" cy="375"/>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28" name="Rectangle 236"/>
                <p:cNvSpPr>
                  <a:spLocks noChangeAspect="1" noChangeArrowheads="1"/>
                </p:cNvSpPr>
                <p:nvPr/>
              </p:nvSpPr>
              <p:spPr bwMode="auto">
                <a:xfrm>
                  <a:off x="3925" y="2783"/>
                  <a:ext cx="110" cy="373"/>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29" name="Rectangle 237"/>
                <p:cNvSpPr>
                  <a:spLocks noChangeAspect="1" noChangeArrowheads="1"/>
                </p:cNvSpPr>
                <p:nvPr/>
              </p:nvSpPr>
              <p:spPr bwMode="auto">
                <a:xfrm rot="-10800000">
                  <a:off x="4285" y="3293"/>
                  <a:ext cx="112" cy="280"/>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30" name="Rectangle 238"/>
                <p:cNvSpPr>
                  <a:spLocks noChangeAspect="1" noChangeArrowheads="1"/>
                </p:cNvSpPr>
                <p:nvPr/>
              </p:nvSpPr>
              <p:spPr bwMode="auto">
                <a:xfrm rot="-10800000">
                  <a:off x="4110" y="3307"/>
                  <a:ext cx="110" cy="374"/>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31" name="Rectangle 239"/>
                <p:cNvSpPr>
                  <a:spLocks noChangeAspect="1" noChangeArrowheads="1"/>
                </p:cNvSpPr>
                <p:nvPr/>
              </p:nvSpPr>
              <p:spPr bwMode="auto">
                <a:xfrm rot="-10800000">
                  <a:off x="4106" y="2887"/>
                  <a:ext cx="110" cy="374"/>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32" name="Rectangle 240"/>
                <p:cNvSpPr>
                  <a:spLocks noChangeAspect="1" noChangeArrowheads="1"/>
                </p:cNvSpPr>
                <p:nvPr/>
              </p:nvSpPr>
              <p:spPr bwMode="auto">
                <a:xfrm rot="-10800000">
                  <a:off x="3923" y="3409"/>
                  <a:ext cx="110" cy="374"/>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33" name="Rectangle 241"/>
                <p:cNvSpPr>
                  <a:spLocks noChangeAspect="1" noChangeArrowheads="1"/>
                </p:cNvSpPr>
                <p:nvPr/>
              </p:nvSpPr>
              <p:spPr bwMode="auto">
                <a:xfrm>
                  <a:off x="3560" y="3289"/>
                  <a:ext cx="110" cy="284"/>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834" name="Rectangle 242"/>
                <p:cNvSpPr>
                  <a:spLocks noChangeAspect="1" noChangeArrowheads="1"/>
                </p:cNvSpPr>
                <p:nvPr/>
              </p:nvSpPr>
              <p:spPr bwMode="auto">
                <a:xfrm>
                  <a:off x="4285" y="2990"/>
                  <a:ext cx="112" cy="286"/>
                </a:xfrm>
                <a:prstGeom prst="rect">
                  <a:avLst/>
                </a:prstGeom>
                <a:solidFill>
                  <a:srgbClr val="0000FF">
                    <a:alpha val="5000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94835" name="AutoShape 243"/>
              <p:cNvSpPr>
                <a:spLocks/>
              </p:cNvSpPr>
              <p:nvPr/>
            </p:nvSpPr>
            <p:spPr bwMode="auto">
              <a:xfrm>
                <a:off x="1764" y="2395"/>
                <a:ext cx="192" cy="1104"/>
              </a:xfrm>
              <a:prstGeom prst="rightBrace">
                <a:avLst>
                  <a:gd name="adj1" fmla="val 4791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dirty="0"/>
              </a:p>
            </p:txBody>
          </p:sp>
          <p:pic>
            <p:nvPicPr>
              <p:cNvPr id="494836" name="Picture 244" descr="DSCN1438"/>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 y="3307"/>
                <a:ext cx="459" cy="344"/>
              </a:xfrm>
              <a:prstGeom prst="rect">
                <a:avLst/>
              </a:prstGeom>
              <a:noFill/>
              <a:extLst>
                <a:ext uri="{909E8E84-426E-40DD-AFC4-6F175D3DCCD1}">
                  <a14:hiddenFill xmlns:a14="http://schemas.microsoft.com/office/drawing/2010/main">
                    <a:solidFill>
                      <a:srgbClr val="FFFFFF"/>
                    </a:solidFill>
                  </a14:hiddenFill>
                </a:ext>
              </a:extLst>
            </p:spPr>
          </p:pic>
        </p:grpSp>
        <p:pic>
          <p:nvPicPr>
            <p:cNvPr id="494842" name="Picture 250"/>
            <p:cNvPicPr>
              <a:picLocks noChangeAspect="1" noChangeArrowheads="1"/>
            </p:cNvPicPr>
            <p:nvPr/>
          </p:nvPicPr>
          <p:blipFill>
            <a:blip r:embed="rId15">
              <a:lum contrast="36000"/>
              <a:extLst>
                <a:ext uri="{28A0092B-C50C-407E-A947-70E740481C1C}">
                  <a14:useLocalDpi xmlns:a14="http://schemas.microsoft.com/office/drawing/2010/main" val="0"/>
                </a:ext>
              </a:extLst>
            </a:blip>
            <a:srcRect/>
            <a:stretch>
              <a:fillRect/>
            </a:stretch>
          </p:blipFill>
          <p:spPr bwMode="auto">
            <a:xfrm>
              <a:off x="7530386" y="5476487"/>
              <a:ext cx="1534528" cy="745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94972" name="Group 380"/>
            <p:cNvGrpSpPr>
              <a:grpSpLocks/>
            </p:cNvGrpSpPr>
            <p:nvPr/>
          </p:nvGrpSpPr>
          <p:grpSpPr bwMode="auto">
            <a:xfrm>
              <a:off x="2430463" y="4953000"/>
              <a:ext cx="1411288" cy="1828800"/>
              <a:chOff x="1531" y="3120"/>
              <a:chExt cx="889" cy="1152"/>
            </a:xfrm>
          </p:grpSpPr>
          <p:sp>
            <p:nvSpPr>
              <p:cNvPr id="494767" name="Rectangle 175"/>
              <p:cNvSpPr>
                <a:spLocks noChangeArrowheads="1"/>
              </p:cNvSpPr>
              <p:nvPr/>
            </p:nvSpPr>
            <p:spPr bwMode="auto">
              <a:xfrm>
                <a:off x="1564" y="3600"/>
                <a:ext cx="616" cy="672"/>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37160" bIns="137160" anchor="ctr">
                <a:spAutoFit/>
              </a:bodyPr>
              <a:lstStyle/>
              <a:p>
                <a:endParaRPr lang="en-US" dirty="0"/>
              </a:p>
            </p:txBody>
          </p:sp>
          <p:sp>
            <p:nvSpPr>
              <p:cNvPr id="494768" name="Text Box 176"/>
              <p:cNvSpPr txBox="1">
                <a:spLocks noChangeArrowheads="1"/>
              </p:cNvSpPr>
              <p:nvPr/>
            </p:nvSpPr>
            <p:spPr bwMode="auto">
              <a:xfrm>
                <a:off x="1531" y="3570"/>
                <a:ext cx="664"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pPr>
                <a:r>
                  <a:rPr lang="en-US" altLang="en-US" sz="1400" dirty="0">
                    <a:solidFill>
                      <a:srgbClr val="E02B00"/>
                    </a:solidFill>
                    <a:effectLst>
                      <a:outerShdw blurRad="38100" dist="38100" dir="2700000" algn="tl">
                        <a:srgbClr val="C0C0C0"/>
                      </a:outerShdw>
                    </a:effectLst>
                  </a:rPr>
                  <a:t>Pupil Imaging</a:t>
                </a:r>
              </a:p>
            </p:txBody>
          </p:sp>
          <p:sp>
            <p:nvSpPr>
              <p:cNvPr id="494769" name="AutoShape 177"/>
              <p:cNvSpPr>
                <a:spLocks/>
              </p:cNvSpPr>
              <p:nvPr/>
            </p:nvSpPr>
            <p:spPr bwMode="auto">
              <a:xfrm rot="10800000">
                <a:off x="2228" y="3120"/>
                <a:ext cx="192" cy="1104"/>
              </a:xfrm>
              <a:prstGeom prst="rightBrace">
                <a:avLst>
                  <a:gd name="adj1" fmla="val 4791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dirty="0"/>
              </a:p>
            </p:txBody>
          </p:sp>
          <p:pic>
            <p:nvPicPr>
              <p:cNvPr id="494971" name="Picture 379" descr="AB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46" y="3872"/>
                <a:ext cx="356"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0" name="Rectangle 136">
              <a:extLst>
                <a:ext uri="{FF2B5EF4-FFF2-40B4-BE49-F238E27FC236}">
                  <a16:creationId xmlns:a16="http://schemas.microsoft.com/office/drawing/2014/main" id="{55467761-196F-462A-BA4B-6150E03F6318}"/>
                </a:ext>
              </a:extLst>
            </p:cNvPr>
            <p:cNvSpPr>
              <a:spLocks noChangeArrowheads="1"/>
            </p:cNvSpPr>
            <p:nvPr/>
          </p:nvSpPr>
          <p:spPr bwMode="auto">
            <a:xfrm>
              <a:off x="3289301" y="4460024"/>
              <a:ext cx="2373312" cy="364723"/>
            </a:xfrm>
            <a:prstGeom prst="rect">
              <a:avLst/>
            </a:prstGeom>
            <a:solidFill>
              <a:srgbClr val="FFFFCC"/>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lstStyle/>
            <a:p>
              <a:pPr eaLnBrk="1" hangingPunct="1"/>
              <a:r>
                <a:rPr lang="en-US" altLang="en-US" sz="1600" b="0" dirty="0"/>
                <a:t>Coarse Multi-Field</a:t>
              </a:r>
            </a:p>
          </p:txBody>
        </p:sp>
        <p:pic>
          <p:nvPicPr>
            <p:cNvPr id="2" name="Picture 1">
              <a:extLst>
                <a:ext uri="{FF2B5EF4-FFF2-40B4-BE49-F238E27FC236}">
                  <a16:creationId xmlns:a16="http://schemas.microsoft.com/office/drawing/2014/main" id="{675DC877-2628-4B76-B5B3-1455DFE7B1CD}"/>
                </a:ext>
              </a:extLst>
            </p:cNvPr>
            <p:cNvPicPr>
              <a:picLocks noChangeAspect="1"/>
            </p:cNvPicPr>
            <p:nvPr/>
          </p:nvPicPr>
          <p:blipFill>
            <a:blip r:embed="rId17">
              <a:extLst>
                <a:ext uri="{BEBA8EAE-BF5A-486C-A8C5-ECC9F3942E4B}">
                  <a14:imgProps xmlns:a14="http://schemas.microsoft.com/office/drawing/2010/main">
                    <a14:imgLayer r:embed="rId18">
                      <a14:imgEffect>
                        <a14:brightnessContrast bright="40000" contrast="40000"/>
                      </a14:imgEffect>
                    </a14:imgLayer>
                  </a14:imgProps>
                </a:ext>
              </a:extLst>
            </a:blip>
            <a:stretch>
              <a:fillRect/>
            </a:stretch>
          </p:blipFill>
          <p:spPr>
            <a:xfrm>
              <a:off x="7656279" y="3876332"/>
              <a:ext cx="1487721" cy="1463880"/>
            </a:xfrm>
            <a:prstGeom prst="rect">
              <a:avLst/>
            </a:prstGeom>
          </p:spPr>
        </p:pic>
        <p:sp>
          <p:nvSpPr>
            <p:cNvPr id="132" name="Line 126">
              <a:extLst>
                <a:ext uri="{FF2B5EF4-FFF2-40B4-BE49-F238E27FC236}">
                  <a16:creationId xmlns:a16="http://schemas.microsoft.com/office/drawing/2014/main" id="{886C0A9E-C71F-4656-9D79-7D357DDFC843}"/>
                </a:ext>
              </a:extLst>
            </p:cNvPr>
            <p:cNvSpPr>
              <a:spLocks noChangeShapeType="1"/>
            </p:cNvSpPr>
            <p:nvPr/>
          </p:nvSpPr>
          <p:spPr bwMode="auto">
            <a:xfrm flipV="1">
              <a:off x="5714274" y="4117979"/>
              <a:ext cx="2015411" cy="508549"/>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8" name="Line 173"/>
            <p:cNvSpPr>
              <a:spLocks noChangeShapeType="1"/>
            </p:cNvSpPr>
            <p:nvPr/>
          </p:nvSpPr>
          <p:spPr bwMode="auto">
            <a:xfrm flipV="1">
              <a:off x="5281195" y="3998866"/>
              <a:ext cx="251909" cy="5936"/>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dirty="0"/>
            </a:p>
          </p:txBody>
        </p:sp>
      </p:grpSp>
      <p:sp>
        <p:nvSpPr>
          <p:cNvPr id="134" name="Rectangle 10"/>
          <p:cNvSpPr txBox="1">
            <a:spLocks noChangeArrowheads="1"/>
          </p:cNvSpPr>
          <p:nvPr/>
        </p:nvSpPr>
        <p:spPr bwMode="auto">
          <a:xfrm>
            <a:off x="884272" y="79963"/>
            <a:ext cx="6661802" cy="529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Helvetica" pitchFamily="34" charset="0"/>
              </a:defRPr>
            </a:lvl2pPr>
            <a:lvl3pPr algn="l" rtl="0" fontAlgn="base">
              <a:spcBef>
                <a:spcPct val="0"/>
              </a:spcBef>
              <a:spcAft>
                <a:spcPct val="0"/>
              </a:spcAft>
              <a:defRPr sz="2400" b="1">
                <a:solidFill>
                  <a:schemeClr val="tx1"/>
                </a:solidFill>
                <a:latin typeface="Helvetica" pitchFamily="34" charset="0"/>
              </a:defRPr>
            </a:lvl3pPr>
            <a:lvl4pPr algn="l" rtl="0" fontAlgn="base">
              <a:spcBef>
                <a:spcPct val="0"/>
              </a:spcBef>
              <a:spcAft>
                <a:spcPct val="0"/>
              </a:spcAft>
              <a:defRPr sz="2400" b="1">
                <a:solidFill>
                  <a:schemeClr val="tx1"/>
                </a:solidFill>
                <a:latin typeface="Helvetica" pitchFamily="34" charset="0"/>
              </a:defRPr>
            </a:lvl4pPr>
            <a:lvl5pPr algn="l" rtl="0" fontAlgn="base">
              <a:spcBef>
                <a:spcPct val="0"/>
              </a:spcBef>
              <a:spcAft>
                <a:spcPct val="0"/>
              </a:spcAft>
              <a:defRPr sz="2400" b="1">
                <a:solidFill>
                  <a:schemeClr val="tx1"/>
                </a:solidFill>
                <a:latin typeface="Helvetica" pitchFamily="34" charset="0"/>
              </a:defRPr>
            </a:lvl5pPr>
            <a:lvl6pPr marL="457200" algn="l" rtl="0" fontAlgn="base">
              <a:spcBef>
                <a:spcPct val="0"/>
              </a:spcBef>
              <a:spcAft>
                <a:spcPct val="0"/>
              </a:spcAft>
              <a:defRPr sz="2400" b="1">
                <a:solidFill>
                  <a:schemeClr val="tx1"/>
                </a:solidFill>
                <a:latin typeface="Helvetica" pitchFamily="34" charset="0"/>
              </a:defRPr>
            </a:lvl6pPr>
            <a:lvl7pPr marL="914400" algn="l" rtl="0" fontAlgn="base">
              <a:spcBef>
                <a:spcPct val="0"/>
              </a:spcBef>
              <a:spcAft>
                <a:spcPct val="0"/>
              </a:spcAft>
              <a:defRPr sz="2400" b="1">
                <a:solidFill>
                  <a:schemeClr val="tx1"/>
                </a:solidFill>
                <a:latin typeface="Helvetica" pitchFamily="34" charset="0"/>
              </a:defRPr>
            </a:lvl7pPr>
            <a:lvl8pPr marL="1371600" algn="l" rtl="0" fontAlgn="base">
              <a:spcBef>
                <a:spcPct val="0"/>
              </a:spcBef>
              <a:spcAft>
                <a:spcPct val="0"/>
              </a:spcAft>
              <a:defRPr sz="2400" b="1">
                <a:solidFill>
                  <a:schemeClr val="tx1"/>
                </a:solidFill>
                <a:latin typeface="Helvetica" pitchFamily="34" charset="0"/>
              </a:defRPr>
            </a:lvl8pPr>
            <a:lvl9pPr marL="1828800" algn="l" rtl="0" fontAlgn="base">
              <a:spcBef>
                <a:spcPct val="0"/>
              </a:spcBef>
              <a:spcAft>
                <a:spcPct val="0"/>
              </a:spcAft>
              <a:defRPr sz="2400" b="1">
                <a:solidFill>
                  <a:schemeClr val="tx1"/>
                </a:solidFill>
                <a:latin typeface="Helvetica" pitchFamily="34" charset="0"/>
              </a:defRPr>
            </a:lvl9pPr>
          </a:lstStyle>
          <a:p>
            <a:r>
              <a:rPr lang="en-US" kern="0" dirty="0"/>
              <a:t>High Level  WFSC Commissioning Process</a:t>
            </a:r>
          </a:p>
        </p:txBody>
      </p:sp>
    </p:spTree>
    <p:extLst>
      <p:ext uri="{BB962C8B-B14F-4D97-AF65-F5344CB8AC3E}">
        <p14:creationId xmlns:p14="http://schemas.microsoft.com/office/powerpoint/2010/main" val="17183512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0506" name="Object 10"/>
          <p:cNvGraphicFramePr>
            <a:graphicFrameLocks noChangeAspect="1"/>
          </p:cNvGraphicFramePr>
          <p:nvPr>
            <p:extLst>
              <p:ext uri="{D42A27DB-BD31-4B8C-83A1-F6EECF244321}">
                <p14:modId xmlns:p14="http://schemas.microsoft.com/office/powerpoint/2010/main" val="1629389843"/>
              </p:ext>
            </p:extLst>
          </p:nvPr>
        </p:nvGraphicFramePr>
        <p:xfrm>
          <a:off x="454025" y="542215"/>
          <a:ext cx="8499475" cy="5861050"/>
        </p:xfrm>
        <a:graphic>
          <a:graphicData uri="http://schemas.openxmlformats.org/presentationml/2006/ole">
            <mc:AlternateContent xmlns:mc="http://schemas.openxmlformats.org/markup-compatibility/2006">
              <mc:Choice xmlns:v="urn:schemas-microsoft-com:vml" Requires="v">
                <p:oleObj spid="_x0000_s20666" name="Visio" r:id="rId4" imgW="9742077" imgH="6718755" progId="Visio.Drawing.11">
                  <p:embed/>
                </p:oleObj>
              </mc:Choice>
              <mc:Fallback>
                <p:oleObj name="Visio" r:id="rId4" imgW="9742077" imgH="6718755" progId="Visio.Drawing.11">
                  <p:embed/>
                  <p:pic>
                    <p:nvPicPr>
                      <p:cNvPr id="490506"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25" y="542215"/>
                        <a:ext cx="8499475" cy="586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0499" name="Rectangle 3"/>
          <p:cNvSpPr>
            <a:spLocks noGrp="1" noChangeArrowheads="1"/>
          </p:cNvSpPr>
          <p:nvPr>
            <p:ph type="title"/>
          </p:nvPr>
        </p:nvSpPr>
        <p:spPr>
          <a:xfrm>
            <a:off x="795265" y="51613"/>
            <a:ext cx="7389813" cy="406400"/>
          </a:xfrm>
        </p:spPr>
        <p:txBody>
          <a:bodyPr/>
          <a:lstStyle/>
          <a:p>
            <a:pPr algn="ctr"/>
            <a:r>
              <a:rPr lang="de-DE" altLang="en-US" sz="2000" dirty="0"/>
              <a:t>WFS&amp;C Operational Architecture</a:t>
            </a:r>
            <a:endParaRPr lang="en-US" altLang="en-US" sz="2000" dirty="0"/>
          </a:p>
        </p:txBody>
      </p:sp>
      <p:sp>
        <p:nvSpPr>
          <p:cNvPr id="490500" name="Rectangle 4"/>
          <p:cNvSpPr>
            <a:spLocks noGrp="1" noChangeArrowheads="1"/>
          </p:cNvSpPr>
          <p:nvPr>
            <p:ph type="body" sz="half" idx="1"/>
          </p:nvPr>
        </p:nvSpPr>
        <p:spPr>
          <a:xfrm>
            <a:off x="128588" y="2759107"/>
            <a:ext cx="3600450" cy="3970337"/>
          </a:xfrm>
        </p:spPr>
        <p:txBody>
          <a:bodyPr/>
          <a:lstStyle/>
          <a:p>
            <a:pPr marL="304800" indent="-304800">
              <a:lnSpc>
                <a:spcPct val="80000"/>
              </a:lnSpc>
              <a:buFont typeface="Wingdings" panose="05000000000000000000" pitchFamily="2" charset="2"/>
              <a:buAutoNum type="arabicPeriod"/>
            </a:pPr>
            <a:r>
              <a:rPr lang="en-US" altLang="en-US" sz="1200" dirty="0"/>
              <a:t>OTE Mirror Actuation</a:t>
            </a:r>
          </a:p>
          <a:p>
            <a:pPr marL="593725" lvl="1" indent="-304800">
              <a:lnSpc>
                <a:spcPct val="80000"/>
              </a:lnSpc>
            </a:pPr>
            <a:r>
              <a:rPr lang="en-US" altLang="en-US" sz="1200" dirty="0"/>
              <a:t>PMSA/SMA adjustment</a:t>
            </a:r>
          </a:p>
          <a:p>
            <a:pPr marL="593725" lvl="1" indent="-304800">
              <a:lnSpc>
                <a:spcPct val="80000"/>
              </a:lnSpc>
            </a:pPr>
            <a:r>
              <a:rPr lang="en-US" altLang="en-US" sz="1200" dirty="0"/>
              <a:t>Hexapod actuators</a:t>
            </a:r>
          </a:p>
          <a:p>
            <a:pPr marL="593725" lvl="1" indent="-304800">
              <a:lnSpc>
                <a:spcPct val="80000"/>
              </a:lnSpc>
            </a:pPr>
            <a:r>
              <a:rPr lang="en-US" altLang="en-US" sz="1200" dirty="0"/>
              <a:t>Mirror position telemetry</a:t>
            </a:r>
          </a:p>
          <a:p>
            <a:pPr marL="593725" lvl="1" indent="-304800">
              <a:lnSpc>
                <a:spcPct val="80000"/>
              </a:lnSpc>
            </a:pPr>
            <a:r>
              <a:rPr lang="en-US" altLang="en-US" sz="1200" dirty="0"/>
              <a:t>WFE Alignment </a:t>
            </a:r>
          </a:p>
          <a:p>
            <a:pPr marL="304800" indent="-304800">
              <a:lnSpc>
                <a:spcPct val="80000"/>
              </a:lnSpc>
              <a:buFont typeface="Wingdings" panose="05000000000000000000" pitchFamily="2" charset="2"/>
              <a:buAutoNum type="arabicPeriod"/>
            </a:pPr>
            <a:r>
              <a:rPr lang="en-US" altLang="en-US" sz="1200" dirty="0"/>
              <a:t>ISIM Imagery</a:t>
            </a:r>
          </a:p>
          <a:p>
            <a:pPr marL="593725" lvl="1" indent="-304800">
              <a:lnSpc>
                <a:spcPct val="80000"/>
              </a:lnSpc>
            </a:pPr>
            <a:r>
              <a:rPr lang="en-US" altLang="en-US" sz="1200" dirty="0"/>
              <a:t>NIRCam Optics/Functionality for WFS</a:t>
            </a:r>
          </a:p>
          <a:p>
            <a:pPr marL="841375" lvl="2" indent="-266700">
              <a:lnSpc>
                <a:spcPct val="80000"/>
              </a:lnSpc>
              <a:buSzPct val="75000"/>
              <a:buFont typeface="Wingdings" panose="05000000000000000000" pitchFamily="2" charset="2"/>
              <a:buChar char="n"/>
            </a:pPr>
            <a:r>
              <a:rPr lang="en-US" altLang="en-US" sz="1200" dirty="0"/>
              <a:t>Bandpass filters</a:t>
            </a:r>
          </a:p>
          <a:p>
            <a:pPr marL="841375" lvl="2" indent="-266700">
              <a:lnSpc>
                <a:spcPct val="80000"/>
              </a:lnSpc>
              <a:buSzPct val="75000"/>
              <a:buFont typeface="Wingdings" panose="05000000000000000000" pitchFamily="2" charset="2"/>
              <a:buChar char="n"/>
            </a:pPr>
            <a:r>
              <a:rPr lang="en-US" altLang="en-US" sz="1200" dirty="0"/>
              <a:t>DHS for coarse phasing PM</a:t>
            </a:r>
          </a:p>
          <a:p>
            <a:pPr marL="841375" lvl="2" indent="-266700">
              <a:lnSpc>
                <a:spcPct val="80000"/>
              </a:lnSpc>
              <a:buSzPct val="75000"/>
              <a:buFont typeface="Wingdings" panose="05000000000000000000" pitchFamily="2" charset="2"/>
              <a:buChar char="n"/>
            </a:pPr>
            <a:r>
              <a:rPr lang="en-US" altLang="en-US" sz="1200" dirty="0"/>
              <a:t>3 weak lenses for focus diversity</a:t>
            </a:r>
          </a:p>
          <a:p>
            <a:pPr marL="841375" lvl="2" indent="-266700">
              <a:lnSpc>
                <a:spcPct val="80000"/>
              </a:lnSpc>
              <a:buSzPct val="75000"/>
              <a:buFont typeface="Wingdings" panose="05000000000000000000" pitchFamily="2" charset="2"/>
              <a:buChar char="n"/>
            </a:pPr>
            <a:r>
              <a:rPr lang="en-US" altLang="en-US" sz="1200" dirty="0"/>
              <a:t>DFS (backup for DHS)</a:t>
            </a:r>
          </a:p>
          <a:p>
            <a:pPr marL="593725" lvl="1" indent="-304800">
              <a:lnSpc>
                <a:spcPct val="80000"/>
              </a:lnSpc>
            </a:pPr>
            <a:r>
              <a:rPr lang="en-US" altLang="en-US" sz="1200" dirty="0"/>
              <a:t>Imagery as needed from other SI’s</a:t>
            </a:r>
          </a:p>
          <a:p>
            <a:pPr marL="841375" lvl="2" indent="-266700">
              <a:lnSpc>
                <a:spcPct val="80000"/>
              </a:lnSpc>
              <a:buSzPct val="75000"/>
              <a:buFont typeface="Wingdings" panose="05000000000000000000" pitchFamily="2" charset="2"/>
              <a:buChar char="n"/>
            </a:pPr>
            <a:r>
              <a:rPr lang="en-US" altLang="en-US" sz="1200" dirty="0"/>
              <a:t>Internal focus mechanisms</a:t>
            </a:r>
          </a:p>
          <a:p>
            <a:pPr marL="841375" lvl="2" indent="-266700">
              <a:lnSpc>
                <a:spcPct val="80000"/>
              </a:lnSpc>
              <a:buSzPct val="75000"/>
              <a:buFont typeface="Wingdings" panose="05000000000000000000" pitchFamily="2" charset="2"/>
              <a:buChar char="n"/>
            </a:pPr>
            <a:r>
              <a:rPr lang="en-US" altLang="en-US" sz="1200" dirty="0"/>
              <a:t>MIRI pupil Imaging</a:t>
            </a:r>
          </a:p>
          <a:p>
            <a:pPr marL="304800" indent="-304800">
              <a:lnSpc>
                <a:spcPct val="80000"/>
              </a:lnSpc>
              <a:buFont typeface="Wingdings" panose="05000000000000000000" pitchFamily="2" charset="2"/>
              <a:buAutoNum type="arabicPeriod"/>
            </a:pPr>
            <a:r>
              <a:rPr lang="en-US" altLang="en-US" sz="1200" dirty="0"/>
              <a:t>LOS Stability for WFS&amp;C</a:t>
            </a:r>
          </a:p>
          <a:p>
            <a:pPr marL="593725" lvl="1" indent="-304800">
              <a:lnSpc>
                <a:spcPct val="80000"/>
              </a:lnSpc>
            </a:pPr>
            <a:r>
              <a:rPr lang="en-US" altLang="en-US" sz="1200" dirty="0"/>
              <a:t>LOS stability using only ACS</a:t>
            </a:r>
          </a:p>
          <a:p>
            <a:pPr marL="593725" lvl="1" indent="-304800">
              <a:lnSpc>
                <a:spcPct val="80000"/>
              </a:lnSpc>
            </a:pPr>
            <a:r>
              <a:rPr lang="en-US" altLang="en-US" sz="1200" dirty="0"/>
              <a:t>FGS use during WFS&amp;C Commissioning</a:t>
            </a:r>
          </a:p>
          <a:p>
            <a:pPr marL="593725" lvl="1" indent="-304800">
              <a:lnSpc>
                <a:spcPct val="80000"/>
              </a:lnSpc>
            </a:pPr>
            <a:r>
              <a:rPr lang="en-US" altLang="en-US" sz="1200" dirty="0"/>
              <a:t>FGS use during nominal operations</a:t>
            </a:r>
          </a:p>
        </p:txBody>
      </p:sp>
      <p:sp>
        <p:nvSpPr>
          <p:cNvPr id="490501" name="Rectangle 5"/>
          <p:cNvSpPr>
            <a:spLocks noGrp="1" noChangeArrowheads="1"/>
          </p:cNvSpPr>
          <p:nvPr>
            <p:ph type="body" sz="half" idx="2"/>
          </p:nvPr>
        </p:nvSpPr>
        <p:spPr>
          <a:xfrm>
            <a:off x="5254625" y="795338"/>
            <a:ext cx="3698875" cy="2303462"/>
          </a:xfrm>
        </p:spPr>
        <p:txBody>
          <a:bodyPr/>
          <a:lstStyle/>
          <a:p>
            <a:pPr>
              <a:lnSpc>
                <a:spcPct val="80000"/>
              </a:lnSpc>
              <a:buFont typeface="Wingdings" panose="05000000000000000000" pitchFamily="2" charset="2"/>
              <a:buAutoNum type="arabicPeriod" startAt="4"/>
            </a:pPr>
            <a:r>
              <a:rPr lang="en-US" altLang="en-US" sz="1400" dirty="0"/>
              <a:t>S&amp;OC/Software</a:t>
            </a:r>
          </a:p>
          <a:p>
            <a:pPr lvl="1">
              <a:lnSpc>
                <a:spcPct val="80000"/>
              </a:lnSpc>
            </a:pPr>
            <a:r>
              <a:rPr lang="en-US" altLang="en-US" sz="1400" dirty="0"/>
              <a:t>Software to align &amp; maintain the OTE</a:t>
            </a:r>
          </a:p>
          <a:p>
            <a:pPr lvl="2">
              <a:lnSpc>
                <a:spcPct val="80000"/>
              </a:lnSpc>
              <a:buSzPct val="75000"/>
              <a:buFont typeface="Wingdings" panose="05000000000000000000" pitchFamily="2" charset="2"/>
              <a:buChar char="n"/>
            </a:pPr>
            <a:r>
              <a:rPr lang="en-US" altLang="en-US" sz="1400" dirty="0"/>
              <a:t>WFS&amp;C Executive</a:t>
            </a:r>
          </a:p>
          <a:p>
            <a:pPr lvl="2">
              <a:lnSpc>
                <a:spcPct val="80000"/>
              </a:lnSpc>
              <a:buSzPct val="75000"/>
              <a:buFont typeface="Wingdings" panose="05000000000000000000" pitchFamily="2" charset="2"/>
              <a:buChar char="n"/>
            </a:pPr>
            <a:r>
              <a:rPr lang="en-US" altLang="en-US" sz="1400" dirty="0"/>
              <a:t>WFS&amp;C Analysis Software</a:t>
            </a:r>
          </a:p>
          <a:p>
            <a:pPr lvl="2">
              <a:lnSpc>
                <a:spcPct val="80000"/>
              </a:lnSpc>
              <a:buSzPct val="75000"/>
              <a:buFont typeface="Wingdings" panose="05000000000000000000" pitchFamily="2" charset="2"/>
              <a:buChar char="n"/>
            </a:pPr>
            <a:r>
              <a:rPr lang="en-US" altLang="en-US" sz="1400" dirty="0"/>
              <a:t>Mirror Control Software</a:t>
            </a:r>
          </a:p>
        </p:txBody>
      </p:sp>
      <p:sp>
        <p:nvSpPr>
          <p:cNvPr id="490502" name="Text Box 6"/>
          <p:cNvSpPr txBox="1">
            <a:spLocks noChangeArrowheads="1"/>
          </p:cNvSpPr>
          <p:nvPr/>
        </p:nvSpPr>
        <p:spPr bwMode="auto">
          <a:xfrm>
            <a:off x="2562225" y="1356098"/>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dirty="0">
                <a:solidFill>
                  <a:schemeClr val="bg1"/>
                </a:solidFill>
              </a:rPr>
              <a:t>1.</a:t>
            </a:r>
          </a:p>
        </p:txBody>
      </p:sp>
      <p:sp>
        <p:nvSpPr>
          <p:cNvPr id="490503" name="Text Box 7"/>
          <p:cNvSpPr txBox="1">
            <a:spLocks noChangeArrowheads="1"/>
          </p:cNvSpPr>
          <p:nvPr/>
        </p:nvSpPr>
        <p:spPr bwMode="auto">
          <a:xfrm>
            <a:off x="2562225" y="2176974"/>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dirty="0">
                <a:solidFill>
                  <a:schemeClr val="bg1"/>
                </a:solidFill>
              </a:rPr>
              <a:t>2.</a:t>
            </a:r>
          </a:p>
        </p:txBody>
      </p:sp>
      <p:sp>
        <p:nvSpPr>
          <p:cNvPr id="490504" name="Text Box 8"/>
          <p:cNvSpPr txBox="1">
            <a:spLocks noChangeArrowheads="1"/>
          </p:cNvSpPr>
          <p:nvPr/>
        </p:nvSpPr>
        <p:spPr bwMode="auto">
          <a:xfrm>
            <a:off x="4645025" y="1050925"/>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dirty="0">
                <a:solidFill>
                  <a:schemeClr val="bg1"/>
                </a:solidFill>
              </a:rPr>
              <a:t>3.</a:t>
            </a:r>
          </a:p>
        </p:txBody>
      </p:sp>
      <p:sp>
        <p:nvSpPr>
          <p:cNvPr id="490505" name="Text Box 9"/>
          <p:cNvSpPr txBox="1">
            <a:spLocks noChangeArrowheads="1"/>
          </p:cNvSpPr>
          <p:nvPr/>
        </p:nvSpPr>
        <p:spPr bwMode="auto">
          <a:xfrm>
            <a:off x="7026275" y="436245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dirty="0">
                <a:solidFill>
                  <a:schemeClr val="bg1"/>
                </a:solidFill>
              </a:rPr>
              <a:t>4.</a:t>
            </a:r>
          </a:p>
        </p:txBody>
      </p:sp>
    </p:spTree>
    <p:extLst>
      <p:ext uri="{BB962C8B-B14F-4D97-AF65-F5344CB8AC3E}">
        <p14:creationId xmlns:p14="http://schemas.microsoft.com/office/powerpoint/2010/main" val="390333366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0500">
                                            <p:txEl>
                                              <p:pRg st="0" end="0"/>
                                            </p:txEl>
                                          </p:spTgt>
                                        </p:tgtEl>
                                        <p:attrNameLst>
                                          <p:attrName>style.visibility</p:attrName>
                                        </p:attrNameLst>
                                      </p:cBhvr>
                                      <p:to>
                                        <p:strVal val="visible"/>
                                      </p:to>
                                    </p:set>
                                    <p:animEffect transition="in" filter="fade">
                                      <p:cBhvr>
                                        <p:cTn id="7" dur="500"/>
                                        <p:tgtEl>
                                          <p:spTgt spid="49050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90500">
                                            <p:txEl>
                                              <p:pRg st="1" end="1"/>
                                            </p:txEl>
                                          </p:spTgt>
                                        </p:tgtEl>
                                        <p:attrNameLst>
                                          <p:attrName>style.visibility</p:attrName>
                                        </p:attrNameLst>
                                      </p:cBhvr>
                                      <p:to>
                                        <p:strVal val="visible"/>
                                      </p:to>
                                    </p:set>
                                    <p:animEffect transition="in" filter="fade">
                                      <p:cBhvr>
                                        <p:cTn id="10" dur="500"/>
                                        <p:tgtEl>
                                          <p:spTgt spid="49050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90500">
                                            <p:txEl>
                                              <p:pRg st="2" end="2"/>
                                            </p:txEl>
                                          </p:spTgt>
                                        </p:tgtEl>
                                        <p:attrNameLst>
                                          <p:attrName>style.visibility</p:attrName>
                                        </p:attrNameLst>
                                      </p:cBhvr>
                                      <p:to>
                                        <p:strVal val="visible"/>
                                      </p:to>
                                    </p:set>
                                    <p:animEffect transition="in" filter="fade">
                                      <p:cBhvr>
                                        <p:cTn id="13" dur="500"/>
                                        <p:tgtEl>
                                          <p:spTgt spid="49050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0500">
                                            <p:txEl>
                                              <p:pRg st="3" end="3"/>
                                            </p:txEl>
                                          </p:spTgt>
                                        </p:tgtEl>
                                        <p:attrNameLst>
                                          <p:attrName>style.visibility</p:attrName>
                                        </p:attrNameLst>
                                      </p:cBhvr>
                                      <p:to>
                                        <p:strVal val="visible"/>
                                      </p:to>
                                    </p:set>
                                    <p:animEffect transition="in" filter="fade">
                                      <p:cBhvr>
                                        <p:cTn id="16" dur="500"/>
                                        <p:tgtEl>
                                          <p:spTgt spid="49050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90500">
                                            <p:txEl>
                                              <p:pRg st="4" end="4"/>
                                            </p:txEl>
                                          </p:spTgt>
                                        </p:tgtEl>
                                        <p:attrNameLst>
                                          <p:attrName>style.visibility</p:attrName>
                                        </p:attrNameLst>
                                      </p:cBhvr>
                                      <p:to>
                                        <p:strVal val="visible"/>
                                      </p:to>
                                    </p:set>
                                    <p:animEffect transition="in" filter="fade">
                                      <p:cBhvr>
                                        <p:cTn id="19" dur="500"/>
                                        <p:tgtEl>
                                          <p:spTgt spid="49050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0502"/>
                                        </p:tgtEl>
                                        <p:attrNameLst>
                                          <p:attrName>style.visibility</p:attrName>
                                        </p:attrNameLst>
                                      </p:cBhvr>
                                      <p:to>
                                        <p:strVal val="visible"/>
                                      </p:to>
                                    </p:set>
                                    <p:animEffect transition="in" filter="fade">
                                      <p:cBhvr>
                                        <p:cTn id="22" dur="500"/>
                                        <p:tgtEl>
                                          <p:spTgt spid="4905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90500">
                                            <p:txEl>
                                              <p:pRg st="5" end="5"/>
                                            </p:txEl>
                                          </p:spTgt>
                                        </p:tgtEl>
                                        <p:attrNameLst>
                                          <p:attrName>style.visibility</p:attrName>
                                        </p:attrNameLst>
                                      </p:cBhvr>
                                      <p:to>
                                        <p:strVal val="visible"/>
                                      </p:to>
                                    </p:set>
                                    <p:animEffect transition="in" filter="fade">
                                      <p:cBhvr>
                                        <p:cTn id="27" dur="500"/>
                                        <p:tgtEl>
                                          <p:spTgt spid="490500">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90500">
                                            <p:txEl>
                                              <p:pRg st="6" end="6"/>
                                            </p:txEl>
                                          </p:spTgt>
                                        </p:tgtEl>
                                        <p:attrNameLst>
                                          <p:attrName>style.visibility</p:attrName>
                                        </p:attrNameLst>
                                      </p:cBhvr>
                                      <p:to>
                                        <p:strVal val="visible"/>
                                      </p:to>
                                    </p:set>
                                    <p:animEffect transition="in" filter="fade">
                                      <p:cBhvr>
                                        <p:cTn id="30" dur="500"/>
                                        <p:tgtEl>
                                          <p:spTgt spid="490500">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90500">
                                            <p:txEl>
                                              <p:pRg st="7" end="7"/>
                                            </p:txEl>
                                          </p:spTgt>
                                        </p:tgtEl>
                                        <p:attrNameLst>
                                          <p:attrName>style.visibility</p:attrName>
                                        </p:attrNameLst>
                                      </p:cBhvr>
                                      <p:to>
                                        <p:strVal val="visible"/>
                                      </p:to>
                                    </p:set>
                                    <p:animEffect transition="in" filter="fade">
                                      <p:cBhvr>
                                        <p:cTn id="33" dur="500"/>
                                        <p:tgtEl>
                                          <p:spTgt spid="490500">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90500">
                                            <p:txEl>
                                              <p:pRg st="8" end="8"/>
                                            </p:txEl>
                                          </p:spTgt>
                                        </p:tgtEl>
                                        <p:attrNameLst>
                                          <p:attrName>style.visibility</p:attrName>
                                        </p:attrNameLst>
                                      </p:cBhvr>
                                      <p:to>
                                        <p:strVal val="visible"/>
                                      </p:to>
                                    </p:set>
                                    <p:animEffect transition="in" filter="fade">
                                      <p:cBhvr>
                                        <p:cTn id="36" dur="500"/>
                                        <p:tgtEl>
                                          <p:spTgt spid="490500">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90500">
                                            <p:txEl>
                                              <p:pRg st="9" end="9"/>
                                            </p:txEl>
                                          </p:spTgt>
                                        </p:tgtEl>
                                        <p:attrNameLst>
                                          <p:attrName>style.visibility</p:attrName>
                                        </p:attrNameLst>
                                      </p:cBhvr>
                                      <p:to>
                                        <p:strVal val="visible"/>
                                      </p:to>
                                    </p:set>
                                    <p:animEffect transition="in" filter="fade">
                                      <p:cBhvr>
                                        <p:cTn id="39" dur="500"/>
                                        <p:tgtEl>
                                          <p:spTgt spid="490500">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90500">
                                            <p:txEl>
                                              <p:pRg st="10" end="10"/>
                                            </p:txEl>
                                          </p:spTgt>
                                        </p:tgtEl>
                                        <p:attrNameLst>
                                          <p:attrName>style.visibility</p:attrName>
                                        </p:attrNameLst>
                                      </p:cBhvr>
                                      <p:to>
                                        <p:strVal val="visible"/>
                                      </p:to>
                                    </p:set>
                                    <p:animEffect transition="in" filter="fade">
                                      <p:cBhvr>
                                        <p:cTn id="42" dur="500"/>
                                        <p:tgtEl>
                                          <p:spTgt spid="490500">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90500">
                                            <p:txEl>
                                              <p:pRg st="11" end="11"/>
                                            </p:txEl>
                                          </p:spTgt>
                                        </p:tgtEl>
                                        <p:attrNameLst>
                                          <p:attrName>style.visibility</p:attrName>
                                        </p:attrNameLst>
                                      </p:cBhvr>
                                      <p:to>
                                        <p:strVal val="visible"/>
                                      </p:to>
                                    </p:set>
                                    <p:animEffect transition="in" filter="fade">
                                      <p:cBhvr>
                                        <p:cTn id="45" dur="500"/>
                                        <p:tgtEl>
                                          <p:spTgt spid="490500">
                                            <p:txEl>
                                              <p:pRg st="11" end="1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490500">
                                            <p:txEl>
                                              <p:pRg st="12" end="12"/>
                                            </p:txEl>
                                          </p:spTgt>
                                        </p:tgtEl>
                                        <p:attrNameLst>
                                          <p:attrName>style.visibility</p:attrName>
                                        </p:attrNameLst>
                                      </p:cBhvr>
                                      <p:to>
                                        <p:strVal val="visible"/>
                                      </p:to>
                                    </p:set>
                                    <p:animEffect transition="in" filter="fade">
                                      <p:cBhvr>
                                        <p:cTn id="48" dur="500"/>
                                        <p:tgtEl>
                                          <p:spTgt spid="490500">
                                            <p:txEl>
                                              <p:pRg st="12" end="1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90500">
                                            <p:txEl>
                                              <p:pRg st="13" end="13"/>
                                            </p:txEl>
                                          </p:spTgt>
                                        </p:tgtEl>
                                        <p:attrNameLst>
                                          <p:attrName>style.visibility</p:attrName>
                                        </p:attrNameLst>
                                      </p:cBhvr>
                                      <p:to>
                                        <p:strVal val="visible"/>
                                      </p:to>
                                    </p:set>
                                    <p:animEffect transition="in" filter="fade">
                                      <p:cBhvr>
                                        <p:cTn id="51" dur="500"/>
                                        <p:tgtEl>
                                          <p:spTgt spid="490500">
                                            <p:txEl>
                                              <p:pRg st="13" end="13"/>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90503"/>
                                        </p:tgtEl>
                                        <p:attrNameLst>
                                          <p:attrName>style.visibility</p:attrName>
                                        </p:attrNameLst>
                                      </p:cBhvr>
                                      <p:to>
                                        <p:strVal val="visible"/>
                                      </p:to>
                                    </p:set>
                                    <p:animEffect transition="in" filter="fade">
                                      <p:cBhvr>
                                        <p:cTn id="54" dur="500"/>
                                        <p:tgtEl>
                                          <p:spTgt spid="49050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490500">
                                            <p:txEl>
                                              <p:pRg st="14" end="14"/>
                                            </p:txEl>
                                          </p:spTgt>
                                        </p:tgtEl>
                                        <p:attrNameLst>
                                          <p:attrName>style.visibility</p:attrName>
                                        </p:attrNameLst>
                                      </p:cBhvr>
                                      <p:to>
                                        <p:strVal val="visible"/>
                                      </p:to>
                                    </p:set>
                                    <p:animEffect transition="in" filter="fade">
                                      <p:cBhvr>
                                        <p:cTn id="59" dur="500"/>
                                        <p:tgtEl>
                                          <p:spTgt spid="490500">
                                            <p:txEl>
                                              <p:pRg st="14" end="14"/>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490500">
                                            <p:txEl>
                                              <p:pRg st="15" end="15"/>
                                            </p:txEl>
                                          </p:spTgt>
                                        </p:tgtEl>
                                        <p:attrNameLst>
                                          <p:attrName>style.visibility</p:attrName>
                                        </p:attrNameLst>
                                      </p:cBhvr>
                                      <p:to>
                                        <p:strVal val="visible"/>
                                      </p:to>
                                    </p:set>
                                    <p:animEffect transition="in" filter="fade">
                                      <p:cBhvr>
                                        <p:cTn id="62" dur="500"/>
                                        <p:tgtEl>
                                          <p:spTgt spid="490500">
                                            <p:txEl>
                                              <p:pRg st="15" end="15"/>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490500">
                                            <p:txEl>
                                              <p:pRg st="16" end="16"/>
                                            </p:txEl>
                                          </p:spTgt>
                                        </p:tgtEl>
                                        <p:attrNameLst>
                                          <p:attrName>style.visibility</p:attrName>
                                        </p:attrNameLst>
                                      </p:cBhvr>
                                      <p:to>
                                        <p:strVal val="visible"/>
                                      </p:to>
                                    </p:set>
                                    <p:animEffect transition="in" filter="fade">
                                      <p:cBhvr>
                                        <p:cTn id="65" dur="500"/>
                                        <p:tgtEl>
                                          <p:spTgt spid="490500">
                                            <p:txEl>
                                              <p:pRg st="16" end="16"/>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490500">
                                            <p:txEl>
                                              <p:pRg st="17" end="17"/>
                                            </p:txEl>
                                          </p:spTgt>
                                        </p:tgtEl>
                                        <p:attrNameLst>
                                          <p:attrName>style.visibility</p:attrName>
                                        </p:attrNameLst>
                                      </p:cBhvr>
                                      <p:to>
                                        <p:strVal val="visible"/>
                                      </p:to>
                                    </p:set>
                                    <p:animEffect transition="in" filter="fade">
                                      <p:cBhvr>
                                        <p:cTn id="68" dur="500"/>
                                        <p:tgtEl>
                                          <p:spTgt spid="490500">
                                            <p:txEl>
                                              <p:pRg st="17" end="17"/>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90504"/>
                                        </p:tgtEl>
                                        <p:attrNameLst>
                                          <p:attrName>style.visibility</p:attrName>
                                        </p:attrNameLst>
                                      </p:cBhvr>
                                      <p:to>
                                        <p:strVal val="visible"/>
                                      </p:to>
                                    </p:set>
                                    <p:animEffect transition="in" filter="fade">
                                      <p:cBhvr>
                                        <p:cTn id="71" dur="500"/>
                                        <p:tgtEl>
                                          <p:spTgt spid="49050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490501">
                                            <p:txEl>
                                              <p:pRg st="0" end="0"/>
                                            </p:txEl>
                                          </p:spTgt>
                                        </p:tgtEl>
                                        <p:attrNameLst>
                                          <p:attrName>style.visibility</p:attrName>
                                        </p:attrNameLst>
                                      </p:cBhvr>
                                      <p:to>
                                        <p:strVal val="visible"/>
                                      </p:to>
                                    </p:set>
                                    <p:animEffect transition="in" filter="fade">
                                      <p:cBhvr>
                                        <p:cTn id="76" dur="500"/>
                                        <p:tgtEl>
                                          <p:spTgt spid="490501">
                                            <p:txEl>
                                              <p:pRg st="0" end="0"/>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490501">
                                            <p:txEl>
                                              <p:pRg st="1" end="1"/>
                                            </p:txEl>
                                          </p:spTgt>
                                        </p:tgtEl>
                                        <p:attrNameLst>
                                          <p:attrName>style.visibility</p:attrName>
                                        </p:attrNameLst>
                                      </p:cBhvr>
                                      <p:to>
                                        <p:strVal val="visible"/>
                                      </p:to>
                                    </p:set>
                                    <p:animEffect transition="in" filter="fade">
                                      <p:cBhvr>
                                        <p:cTn id="79" dur="500"/>
                                        <p:tgtEl>
                                          <p:spTgt spid="490501">
                                            <p:txEl>
                                              <p:pRg st="1" end="1"/>
                                            </p:txEl>
                                          </p:spTgt>
                                        </p:tgtEl>
                                      </p:cBhvr>
                                    </p:animEffect>
                                  </p:childTnLst>
                                </p:cTn>
                              </p:par>
                              <p:par>
                                <p:cTn id="80" presetID="10" presetClass="entr" presetSubtype="0" fill="hold" nodeType="withEffect">
                                  <p:stCondLst>
                                    <p:cond delay="0"/>
                                  </p:stCondLst>
                                  <p:childTnLst>
                                    <p:set>
                                      <p:cBhvr>
                                        <p:cTn id="81" dur="1" fill="hold">
                                          <p:stCondLst>
                                            <p:cond delay="0"/>
                                          </p:stCondLst>
                                        </p:cTn>
                                        <p:tgtEl>
                                          <p:spTgt spid="490501">
                                            <p:txEl>
                                              <p:pRg st="2" end="2"/>
                                            </p:txEl>
                                          </p:spTgt>
                                        </p:tgtEl>
                                        <p:attrNameLst>
                                          <p:attrName>style.visibility</p:attrName>
                                        </p:attrNameLst>
                                      </p:cBhvr>
                                      <p:to>
                                        <p:strVal val="visible"/>
                                      </p:to>
                                    </p:set>
                                    <p:animEffect transition="in" filter="fade">
                                      <p:cBhvr>
                                        <p:cTn id="82" dur="500"/>
                                        <p:tgtEl>
                                          <p:spTgt spid="490501">
                                            <p:txEl>
                                              <p:pRg st="2" end="2"/>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490501">
                                            <p:txEl>
                                              <p:pRg st="3" end="3"/>
                                            </p:txEl>
                                          </p:spTgt>
                                        </p:tgtEl>
                                        <p:attrNameLst>
                                          <p:attrName>style.visibility</p:attrName>
                                        </p:attrNameLst>
                                      </p:cBhvr>
                                      <p:to>
                                        <p:strVal val="visible"/>
                                      </p:to>
                                    </p:set>
                                    <p:animEffect transition="in" filter="fade">
                                      <p:cBhvr>
                                        <p:cTn id="85" dur="500"/>
                                        <p:tgtEl>
                                          <p:spTgt spid="490501">
                                            <p:txEl>
                                              <p:pRg st="3" end="3"/>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490501">
                                            <p:txEl>
                                              <p:pRg st="4" end="4"/>
                                            </p:txEl>
                                          </p:spTgt>
                                        </p:tgtEl>
                                        <p:attrNameLst>
                                          <p:attrName>style.visibility</p:attrName>
                                        </p:attrNameLst>
                                      </p:cBhvr>
                                      <p:to>
                                        <p:strVal val="visible"/>
                                      </p:to>
                                    </p:set>
                                    <p:animEffect transition="in" filter="fade">
                                      <p:cBhvr>
                                        <p:cTn id="88" dur="500"/>
                                        <p:tgtEl>
                                          <p:spTgt spid="490501">
                                            <p:txEl>
                                              <p:pRg st="4" end="4"/>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90505"/>
                                        </p:tgtEl>
                                        <p:attrNameLst>
                                          <p:attrName>style.visibility</p:attrName>
                                        </p:attrNameLst>
                                      </p:cBhvr>
                                      <p:to>
                                        <p:strVal val="visible"/>
                                      </p:to>
                                    </p:set>
                                    <p:animEffect transition="in" filter="fade">
                                      <p:cBhvr>
                                        <p:cTn id="91" dur="500"/>
                                        <p:tgtEl>
                                          <p:spTgt spid="490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2" grpId="0"/>
      <p:bldP spid="490503" grpId="0"/>
      <p:bldP spid="490504" grpId="0"/>
      <p:bldP spid="4905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1280160" y="41217"/>
            <a:ext cx="6208713" cy="558800"/>
          </a:xfrm>
        </p:spPr>
        <p:txBody>
          <a:bodyPr/>
          <a:lstStyle/>
          <a:p>
            <a:r>
              <a:rPr lang="en-US" dirty="0"/>
              <a:t>How WFSC Was Validated and Tested</a:t>
            </a:r>
          </a:p>
        </p:txBody>
      </p:sp>
      <p:pic>
        <p:nvPicPr>
          <p:cNvPr id="49154" name="Picture 5" descr="05-2136d"/>
          <p:cNvPicPr>
            <a:picLocks noChangeAspect="1" noChangeArrowheads="1"/>
          </p:cNvPicPr>
          <p:nvPr/>
        </p:nvPicPr>
        <p:blipFill>
          <a:blip r:embed="rId3" cstate="print"/>
          <a:srcRect/>
          <a:stretch>
            <a:fillRect/>
          </a:stretch>
        </p:blipFill>
        <p:spPr bwMode="auto">
          <a:xfrm>
            <a:off x="1280160" y="808789"/>
            <a:ext cx="1276311" cy="1964421"/>
          </a:xfrm>
          <a:prstGeom prst="rect">
            <a:avLst/>
          </a:prstGeom>
          <a:noFill/>
          <a:ln w="9525">
            <a:solidFill>
              <a:schemeClr val="tx1"/>
            </a:solidFill>
            <a:miter lim="800000"/>
            <a:headEnd/>
            <a:tailEnd/>
          </a:ln>
        </p:spPr>
      </p:pic>
      <p:pic>
        <p:nvPicPr>
          <p:cNvPr id="49155" name="Picture 4" descr="tbt2"/>
          <p:cNvPicPr>
            <a:picLocks noChangeAspect="1" noChangeArrowheads="1"/>
          </p:cNvPicPr>
          <p:nvPr/>
        </p:nvPicPr>
        <p:blipFill>
          <a:blip r:embed="rId4" cstate="print"/>
          <a:srcRect/>
          <a:stretch>
            <a:fillRect/>
          </a:stretch>
        </p:blipFill>
        <p:spPr bwMode="auto">
          <a:xfrm>
            <a:off x="2902688" y="781622"/>
            <a:ext cx="2751322" cy="1964421"/>
          </a:xfrm>
          <a:prstGeom prst="rect">
            <a:avLst/>
          </a:prstGeom>
          <a:noFill/>
          <a:ln w="9525">
            <a:solidFill>
              <a:schemeClr val="tx1"/>
            </a:solidFill>
            <a:miter lim="800000"/>
            <a:headEnd/>
            <a:tailEnd/>
          </a:ln>
        </p:spPr>
      </p:pic>
      <p:sp>
        <p:nvSpPr>
          <p:cNvPr id="49156" name="Text Box 9"/>
          <p:cNvSpPr txBox="1">
            <a:spLocks noChangeArrowheads="1"/>
          </p:cNvSpPr>
          <p:nvPr/>
        </p:nvSpPr>
        <p:spPr bwMode="auto">
          <a:xfrm>
            <a:off x="198529" y="2798934"/>
            <a:ext cx="8114770" cy="3933384"/>
          </a:xfrm>
          <a:prstGeom prst="rect">
            <a:avLst/>
          </a:prstGeom>
          <a:noFill/>
          <a:ln w="9525">
            <a:noFill/>
            <a:miter lim="800000"/>
            <a:headEnd/>
            <a:tailEnd/>
          </a:ln>
        </p:spPr>
        <p:txBody>
          <a:bodyPr wrap="square">
            <a:spAutoFit/>
          </a:bodyPr>
          <a:lstStyle/>
          <a:p>
            <a:pPr marL="166688" indent="-166688">
              <a:spcBef>
                <a:spcPct val="20000"/>
              </a:spcBef>
              <a:buFontTx/>
              <a:buChar char="•"/>
            </a:pPr>
            <a:r>
              <a:rPr lang="en-US" sz="1600" dirty="0"/>
              <a:t>WFSC Testbed Telescope is a 1/6th scale, fully functional model of the JWST telescope with performance traceable to JWST (TMA, 18 7-dof segments, etc.).</a:t>
            </a:r>
          </a:p>
          <a:p>
            <a:pPr marL="166688" indent="-166688">
              <a:spcBef>
                <a:spcPct val="20000"/>
              </a:spcBef>
              <a:buFontTx/>
              <a:buChar char="•"/>
            </a:pPr>
            <a:r>
              <a:rPr lang="en-US" sz="1600" dirty="0"/>
              <a:t>TBT primary use was in validation of Flight Algorithms and software</a:t>
            </a:r>
          </a:p>
          <a:p>
            <a:pPr marL="623888" lvl="1" indent="-166688">
              <a:spcBef>
                <a:spcPct val="20000"/>
              </a:spcBef>
              <a:buFontTx/>
              <a:buChar char="•"/>
            </a:pPr>
            <a:r>
              <a:rPr lang="en-US" sz="1600" dirty="0"/>
              <a:t>We were able to validate algorithms to the limits of the environment, close to flight requirements</a:t>
            </a:r>
          </a:p>
          <a:p>
            <a:pPr marL="623888" lvl="1" indent="-166688">
              <a:spcBef>
                <a:spcPct val="20000"/>
              </a:spcBef>
              <a:buFontTx/>
              <a:buChar char="•"/>
            </a:pPr>
            <a:r>
              <a:rPr lang="en-US" sz="1600" dirty="0"/>
              <a:t>Allowed us to build confidence in the Integrated Telescope Model (ITM) that was then used to verify the flight software and algorithms </a:t>
            </a:r>
          </a:p>
          <a:p>
            <a:pPr marL="623888" lvl="1" indent="-166688">
              <a:spcBef>
                <a:spcPct val="20000"/>
              </a:spcBef>
              <a:buFontTx/>
              <a:buChar char="•"/>
            </a:pPr>
            <a:r>
              <a:rPr lang="en-US" sz="1600" dirty="0"/>
              <a:t>TBT has been realigned and is near ready for use in training and contingency work</a:t>
            </a:r>
          </a:p>
          <a:p>
            <a:pPr marL="166688" indent="-166688">
              <a:spcBef>
                <a:spcPct val="20000"/>
              </a:spcBef>
              <a:buFontTx/>
              <a:buChar char="•"/>
            </a:pPr>
            <a:r>
              <a:rPr lang="en-US" sz="1600" dirty="0"/>
              <a:t>JSC </a:t>
            </a:r>
            <a:r>
              <a:rPr lang="en-US" sz="1600" dirty="0" err="1"/>
              <a:t>cryotesting</a:t>
            </a:r>
            <a:r>
              <a:rPr lang="en-US" sz="1600" dirty="0"/>
              <a:t> allowed us to test key algorithms end to end with operations using the full telescope and science instruments</a:t>
            </a:r>
          </a:p>
          <a:p>
            <a:pPr marL="623888" lvl="1" indent="-166688">
              <a:spcBef>
                <a:spcPct val="20000"/>
              </a:spcBef>
              <a:buFontTx/>
              <a:buChar char="•"/>
            </a:pPr>
            <a:r>
              <a:rPr lang="en-US" sz="1600" dirty="0"/>
              <a:t>Coarse phasing, fine phasing demo</a:t>
            </a:r>
          </a:p>
          <a:p>
            <a:pPr marL="623888" lvl="1" indent="-166688">
              <a:spcBef>
                <a:spcPct val="20000"/>
              </a:spcBef>
              <a:buFontTx/>
              <a:buChar char="•"/>
            </a:pPr>
            <a:r>
              <a:rPr lang="en-US" sz="1600" dirty="0"/>
              <a:t>Global alignment demo</a:t>
            </a:r>
          </a:p>
          <a:p>
            <a:pPr marL="623888" lvl="1" indent="-166688">
              <a:spcBef>
                <a:spcPct val="20000"/>
              </a:spcBef>
              <a:buFontTx/>
              <a:buChar char="•"/>
            </a:pPr>
            <a:r>
              <a:rPr lang="en-US" sz="1600" dirty="0"/>
              <a:t>Used OSS scripts, end to end</a:t>
            </a:r>
          </a:p>
        </p:txBody>
      </p:sp>
      <p:pic>
        <p:nvPicPr>
          <p:cNvPr id="7" name="Picture 2" descr="C:\Users\matthews\Documents\JWST\OGSE Status\0695-5300-01-v6.jpg"/>
          <p:cNvPicPr>
            <a:picLocks noChangeAspect="1" noChangeArrowheads="1"/>
          </p:cNvPicPr>
          <p:nvPr/>
        </p:nvPicPr>
        <p:blipFill>
          <a:blip r:embed="rId5" cstate="print">
            <a:clrChange>
              <a:clrFrom>
                <a:srgbClr val="FFFFFF"/>
              </a:clrFrom>
              <a:clrTo>
                <a:srgbClr val="FFFFFF">
                  <a:alpha val="0"/>
                </a:srgbClr>
              </a:clrTo>
            </a:clrChange>
          </a:blip>
          <a:srcRect l="31111" t="6667" r="28535" b="6667"/>
          <a:stretch>
            <a:fillRect/>
          </a:stretch>
        </p:blipFill>
        <p:spPr bwMode="auto">
          <a:xfrm>
            <a:off x="7425373" y="781622"/>
            <a:ext cx="1625826" cy="2698178"/>
          </a:xfrm>
          <a:prstGeom prst="rect">
            <a:avLst/>
          </a:prstGeom>
          <a:noFill/>
        </p:spPr>
      </p:pic>
    </p:spTree>
    <p:extLst>
      <p:ext uri="{BB962C8B-B14F-4D97-AF65-F5344CB8AC3E}">
        <p14:creationId xmlns:p14="http://schemas.microsoft.com/office/powerpoint/2010/main" val="1333882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Multi-Instrument Multi-Field Alignment</a:t>
            </a:r>
          </a:p>
        </p:txBody>
      </p:sp>
      <p:sp>
        <p:nvSpPr>
          <p:cNvPr id="3" name="Content Placeholder 2"/>
          <p:cNvSpPr>
            <a:spLocks noGrp="1"/>
          </p:cNvSpPr>
          <p:nvPr>
            <p:ph sz="half" idx="1"/>
          </p:nvPr>
        </p:nvSpPr>
        <p:spPr>
          <a:xfrm>
            <a:off x="210845" y="782956"/>
            <a:ext cx="8335483" cy="5486400"/>
          </a:xfrm>
        </p:spPr>
        <p:txBody>
          <a:bodyPr/>
          <a:lstStyle/>
          <a:p>
            <a:r>
              <a:rPr lang="en-US" sz="1600" dirty="0"/>
              <a:t>Early in the program, we recognized that certain Primary Mirror alignments could look like a misaligned secondary mirror at a single field point creating an ambiguity (degeneracy)</a:t>
            </a:r>
          </a:p>
          <a:p>
            <a:pPr lvl="1"/>
            <a:r>
              <a:rPr lang="en-US" sz="1600" dirty="0"/>
              <a:t>Key is that the primary mirror shape does not vary with field (it is at a pupil) but a misaligned secondary creates field dependent aberrations</a:t>
            </a:r>
          </a:p>
          <a:p>
            <a:r>
              <a:rPr lang="en-US" sz="1600" dirty="0"/>
              <a:t>To address this, we recognized that using field points in each SI over the field would allow us to break this degeneracy</a:t>
            </a:r>
          </a:p>
          <a:p>
            <a:r>
              <a:rPr lang="en-US" sz="1600" dirty="0"/>
              <a:t>We developed the MIMF algorithm to address this degeneracy and carefully calibrated SIs at key field points used in this algorithm </a:t>
            </a:r>
          </a:p>
          <a:p>
            <a:r>
              <a:rPr lang="en-US" sz="1600" dirty="0"/>
              <a:t>Realigning the secondary can be time consuming (several days to a week) so we carefully evaluate if it is needed each iteration working closely with the Science Community</a:t>
            </a:r>
          </a:p>
          <a:p>
            <a:endParaRPr lang="en-US" sz="16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59621" y="4030631"/>
            <a:ext cx="4527571" cy="2238725"/>
          </a:xfrm>
        </p:spPr>
      </p:pic>
      <p:pic>
        <p:nvPicPr>
          <p:cNvPr id="7" name="Picture 6">
            <a:extLst>
              <a:ext uri="{FF2B5EF4-FFF2-40B4-BE49-F238E27FC236}">
                <a16:creationId xmlns:a16="http://schemas.microsoft.com/office/drawing/2014/main" id="{78FE08FF-C90E-40E0-BB48-77B34CC8E66B}"/>
              </a:ext>
            </a:extLst>
          </p:cNvPr>
          <p:cNvPicPr>
            <a:picLocks noChangeAspect="1"/>
          </p:cNvPicPr>
          <p:nvPr/>
        </p:nvPicPr>
        <p:blipFill>
          <a:blip r:embed="rId3"/>
          <a:stretch>
            <a:fillRect/>
          </a:stretch>
        </p:blipFill>
        <p:spPr>
          <a:xfrm>
            <a:off x="-1" y="4357383"/>
            <a:ext cx="3900485" cy="1989349"/>
          </a:xfrm>
          <a:prstGeom prst="rect">
            <a:avLst/>
          </a:prstGeom>
        </p:spPr>
      </p:pic>
      <p:sp>
        <p:nvSpPr>
          <p:cNvPr id="8" name="TextBox 7"/>
          <p:cNvSpPr txBox="1"/>
          <p:nvPr/>
        </p:nvSpPr>
        <p:spPr>
          <a:xfrm>
            <a:off x="947742" y="4462490"/>
            <a:ext cx="2274982" cy="369332"/>
          </a:xfrm>
          <a:prstGeom prst="rect">
            <a:avLst/>
          </a:prstGeom>
          <a:noFill/>
        </p:spPr>
        <p:txBody>
          <a:bodyPr wrap="none" rtlCol="0">
            <a:spAutoFit/>
          </a:bodyPr>
          <a:lstStyle/>
          <a:p>
            <a:r>
              <a:rPr lang="en-US" dirty="0"/>
              <a:t>SI Calibration Points</a:t>
            </a:r>
          </a:p>
        </p:txBody>
      </p:sp>
      <p:sp>
        <p:nvSpPr>
          <p:cNvPr id="9" name="TextBox 8"/>
          <p:cNvSpPr txBox="1"/>
          <p:nvPr/>
        </p:nvSpPr>
        <p:spPr>
          <a:xfrm>
            <a:off x="4910528" y="4332331"/>
            <a:ext cx="2826415" cy="369332"/>
          </a:xfrm>
          <a:prstGeom prst="rect">
            <a:avLst/>
          </a:prstGeom>
          <a:noFill/>
        </p:spPr>
        <p:txBody>
          <a:bodyPr wrap="none" rtlCol="0">
            <a:spAutoFit/>
          </a:bodyPr>
          <a:lstStyle/>
          <a:p>
            <a:r>
              <a:rPr lang="en-US" dirty="0"/>
              <a:t>Simulation of Degeneracy</a:t>
            </a:r>
          </a:p>
        </p:txBody>
      </p:sp>
    </p:spTree>
    <p:extLst>
      <p:ext uri="{BB962C8B-B14F-4D97-AF65-F5344CB8AC3E}">
        <p14:creationId xmlns:p14="http://schemas.microsoft.com/office/powerpoint/2010/main" val="342898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8E9244B-BB64-4AF5-B3F0-96E3ADD06295}"/>
              </a:ext>
            </a:extLst>
          </p:cNvPr>
          <p:cNvGrpSpPr/>
          <p:nvPr/>
        </p:nvGrpSpPr>
        <p:grpSpPr>
          <a:xfrm>
            <a:off x="1490047" y="2468305"/>
            <a:ext cx="496111" cy="503407"/>
            <a:chOff x="885217" y="2101174"/>
            <a:chExt cx="661481" cy="671209"/>
          </a:xfrm>
        </p:grpSpPr>
        <p:cxnSp>
          <p:nvCxnSpPr>
            <p:cNvPr id="20" name="Straight Connector 19">
              <a:extLst>
                <a:ext uri="{FF2B5EF4-FFF2-40B4-BE49-F238E27FC236}">
                  <a16:creationId xmlns:a16="http://schemas.microsoft.com/office/drawing/2014/main" id="{715C3185-06CA-4B41-B28A-635D7F0F1B0F}"/>
                </a:ext>
              </a:extLst>
            </p:cNvPr>
            <p:cNvCxnSpPr/>
            <p:nvPr/>
          </p:nvCxnSpPr>
          <p:spPr>
            <a:xfrm>
              <a:off x="1215957" y="2101174"/>
              <a:ext cx="0" cy="671209"/>
            </a:xfrm>
            <a:prstGeom prst="line">
              <a:avLst/>
            </a:prstGeom>
            <a:ln w="9525">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1D3A095-AF95-4D4F-8572-18E818C0716D}"/>
                </a:ext>
              </a:extLst>
            </p:cNvPr>
            <p:cNvCxnSpPr/>
            <p:nvPr/>
          </p:nvCxnSpPr>
          <p:spPr>
            <a:xfrm>
              <a:off x="885217" y="2436778"/>
              <a:ext cx="661481" cy="0"/>
            </a:xfrm>
            <a:prstGeom prst="line">
              <a:avLst/>
            </a:prstGeom>
            <a:ln w="9525">
              <a:solidFill>
                <a:srgbClr val="FFFF00"/>
              </a:solidFill>
              <a:prstDash val="dash"/>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5DDFC5F-7356-458F-971C-33F21962102A}"/>
              </a:ext>
            </a:extLst>
          </p:cNvPr>
          <p:cNvSpPr txBox="1"/>
          <p:nvPr/>
        </p:nvSpPr>
        <p:spPr>
          <a:xfrm>
            <a:off x="4558906" y="1230519"/>
            <a:ext cx="4486372" cy="3539430"/>
          </a:xfrm>
          <a:prstGeom prst="rect">
            <a:avLst/>
          </a:prstGeom>
          <a:noFill/>
        </p:spPr>
        <p:txBody>
          <a:bodyPr wrap="square" rtlCol="0">
            <a:spAutoFit/>
          </a:bodyPr>
          <a:lstStyle/>
          <a:p>
            <a:r>
              <a:rPr lang="en-US" sz="1600" b="1" dirty="0"/>
              <a:t>Baseline plan to establish initial boresight:</a:t>
            </a:r>
          </a:p>
          <a:p>
            <a:pPr marL="214313" indent="-214313">
              <a:buFont typeface="Arial" panose="020B0604020202020204" pitchFamily="34" charset="0"/>
              <a:buChar char="•"/>
            </a:pPr>
            <a:r>
              <a:rPr lang="en-US" sz="1600" dirty="0"/>
              <a:t>Slew to a bright isolated star </a:t>
            </a:r>
          </a:p>
          <a:p>
            <a:pPr marL="214313" indent="-214313">
              <a:buFont typeface="Arial" panose="020B0604020202020204" pitchFamily="34" charset="0"/>
              <a:buChar char="•"/>
            </a:pPr>
            <a:r>
              <a:rPr lang="en-US" sz="1600" dirty="0"/>
              <a:t>Execute a large mosaic observation</a:t>
            </a:r>
          </a:p>
          <a:p>
            <a:pPr marL="214313" indent="-214313">
              <a:buFont typeface="Arial" panose="020B0604020202020204" pitchFamily="34" charset="0"/>
              <a:buChar char="•"/>
            </a:pPr>
            <a:r>
              <a:rPr lang="en-US" sz="1600" dirty="0"/>
              <a:t>Add additional observations as needed until 18 spots are seen</a:t>
            </a:r>
          </a:p>
          <a:p>
            <a:pPr marL="214313" indent="-214313">
              <a:buFont typeface="Arial" panose="020B0604020202020204" pitchFamily="34" charset="0"/>
              <a:buChar char="•"/>
            </a:pPr>
            <a:r>
              <a:rPr lang="en-US" sz="1600" dirty="0"/>
              <a:t>Plan for nominal 40x40 </a:t>
            </a:r>
            <a:r>
              <a:rPr lang="en-US" sz="1600" dirty="0" err="1"/>
              <a:t>arcmin</a:t>
            </a:r>
            <a:r>
              <a:rPr lang="en-US" sz="1600" dirty="0"/>
              <a:t> swath that happens incrementally (can end early)</a:t>
            </a:r>
          </a:p>
          <a:p>
            <a:pPr marL="214313" indent="-214313">
              <a:buFont typeface="Arial" panose="020B0604020202020204" pitchFamily="34" charset="0"/>
              <a:buChar char="•"/>
            </a:pPr>
            <a:r>
              <a:rPr lang="en-US" sz="1600" dirty="0"/>
              <a:t>Geometric centroid of spots yields boresight location</a:t>
            </a:r>
          </a:p>
          <a:p>
            <a:r>
              <a:rPr lang="en-US" sz="1600" b="1" dirty="0"/>
              <a:t>Contingency Approach if initial boresight error exceeds requirements:</a:t>
            </a:r>
          </a:p>
          <a:p>
            <a:pPr marL="214313" indent="-214313">
              <a:buFont typeface="Arial" panose="020B0604020202020204" pitchFamily="34" charset="0"/>
              <a:buChar char="•"/>
            </a:pPr>
            <a:r>
              <a:rPr lang="en-US" sz="1600" dirty="0"/>
              <a:t>We have several options ranging from increasing the field size to using a bright globular cluster to pattern recognition.</a:t>
            </a:r>
          </a:p>
        </p:txBody>
      </p:sp>
      <p:sp>
        <p:nvSpPr>
          <p:cNvPr id="5" name="Title 4">
            <a:extLst>
              <a:ext uri="{FF2B5EF4-FFF2-40B4-BE49-F238E27FC236}">
                <a16:creationId xmlns:a16="http://schemas.microsoft.com/office/drawing/2014/main" id="{824F1047-92EF-4039-96C1-15FEB34C1142}"/>
              </a:ext>
            </a:extLst>
          </p:cNvPr>
          <p:cNvSpPr>
            <a:spLocks noGrp="1"/>
          </p:cNvSpPr>
          <p:nvPr>
            <p:ph type="title"/>
          </p:nvPr>
        </p:nvSpPr>
        <p:spPr>
          <a:xfrm>
            <a:off x="791548" y="142299"/>
            <a:ext cx="6208713" cy="406400"/>
          </a:xfrm>
        </p:spPr>
        <p:txBody>
          <a:bodyPr/>
          <a:lstStyle/>
          <a:p>
            <a:pPr algn="ctr"/>
            <a:r>
              <a:rPr lang="en-US" dirty="0"/>
              <a:t>Initial Boresight Offset</a:t>
            </a:r>
          </a:p>
        </p:txBody>
      </p:sp>
      <p:grpSp>
        <p:nvGrpSpPr>
          <p:cNvPr id="18" name="Group 17">
            <a:extLst>
              <a:ext uri="{FF2B5EF4-FFF2-40B4-BE49-F238E27FC236}">
                <a16:creationId xmlns:a16="http://schemas.microsoft.com/office/drawing/2014/main" id="{473536A3-27A2-49CD-B738-9498781C72E4}"/>
              </a:ext>
            </a:extLst>
          </p:cNvPr>
          <p:cNvGrpSpPr/>
          <p:nvPr/>
        </p:nvGrpSpPr>
        <p:grpSpPr>
          <a:xfrm>
            <a:off x="1776313" y="4116266"/>
            <a:ext cx="2203288" cy="1472452"/>
            <a:chOff x="1607024" y="3159457"/>
            <a:chExt cx="1615591" cy="767686"/>
          </a:xfrm>
        </p:grpSpPr>
        <p:sp>
          <p:nvSpPr>
            <p:cNvPr id="19" name="Rectangle 18">
              <a:extLst>
                <a:ext uri="{FF2B5EF4-FFF2-40B4-BE49-F238E27FC236}">
                  <a16:creationId xmlns:a16="http://schemas.microsoft.com/office/drawing/2014/main" id="{7A56C7EE-0BA5-4361-BC16-AD2649647A24}"/>
                </a:ext>
              </a:extLst>
            </p:cNvPr>
            <p:cNvSpPr/>
            <p:nvPr/>
          </p:nvSpPr>
          <p:spPr bwMode="auto">
            <a:xfrm>
              <a:off x="1607024" y="3159457"/>
              <a:ext cx="368489" cy="3684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sp>
          <p:nvSpPr>
            <p:cNvPr id="21" name="Rectangle 20">
              <a:extLst>
                <a:ext uri="{FF2B5EF4-FFF2-40B4-BE49-F238E27FC236}">
                  <a16:creationId xmlns:a16="http://schemas.microsoft.com/office/drawing/2014/main" id="{44E06F39-5751-4616-B363-5C670D96EE02}"/>
                </a:ext>
              </a:extLst>
            </p:cNvPr>
            <p:cNvSpPr/>
            <p:nvPr/>
          </p:nvSpPr>
          <p:spPr bwMode="auto">
            <a:xfrm>
              <a:off x="2009633" y="3159457"/>
              <a:ext cx="368489" cy="3684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sp>
          <p:nvSpPr>
            <p:cNvPr id="24" name="Rectangle 23">
              <a:extLst>
                <a:ext uri="{FF2B5EF4-FFF2-40B4-BE49-F238E27FC236}">
                  <a16:creationId xmlns:a16="http://schemas.microsoft.com/office/drawing/2014/main" id="{1D78520E-529B-4012-BEE2-E2B3367D035C}"/>
                </a:ext>
              </a:extLst>
            </p:cNvPr>
            <p:cNvSpPr/>
            <p:nvPr/>
          </p:nvSpPr>
          <p:spPr bwMode="auto">
            <a:xfrm>
              <a:off x="1607024" y="3558654"/>
              <a:ext cx="368489" cy="3684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sp>
          <p:nvSpPr>
            <p:cNvPr id="25" name="Rectangle 24">
              <a:extLst>
                <a:ext uri="{FF2B5EF4-FFF2-40B4-BE49-F238E27FC236}">
                  <a16:creationId xmlns:a16="http://schemas.microsoft.com/office/drawing/2014/main" id="{8D3487CE-7055-489E-80C1-CA8808A8976F}"/>
                </a:ext>
              </a:extLst>
            </p:cNvPr>
            <p:cNvSpPr/>
            <p:nvPr/>
          </p:nvSpPr>
          <p:spPr bwMode="auto">
            <a:xfrm>
              <a:off x="2009633" y="3558654"/>
              <a:ext cx="368489" cy="3684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sp>
          <p:nvSpPr>
            <p:cNvPr id="26" name="Rectangle 25">
              <a:extLst>
                <a:ext uri="{FF2B5EF4-FFF2-40B4-BE49-F238E27FC236}">
                  <a16:creationId xmlns:a16="http://schemas.microsoft.com/office/drawing/2014/main" id="{CCAC9146-67F6-4A34-9323-5308A1E803B4}"/>
                </a:ext>
              </a:extLst>
            </p:cNvPr>
            <p:cNvSpPr/>
            <p:nvPr/>
          </p:nvSpPr>
          <p:spPr bwMode="auto">
            <a:xfrm>
              <a:off x="2451517" y="3159457"/>
              <a:ext cx="368489" cy="3684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sp>
          <p:nvSpPr>
            <p:cNvPr id="27" name="Rectangle 26">
              <a:extLst>
                <a:ext uri="{FF2B5EF4-FFF2-40B4-BE49-F238E27FC236}">
                  <a16:creationId xmlns:a16="http://schemas.microsoft.com/office/drawing/2014/main" id="{1FEC020A-3344-4AF2-931F-EFC3303117CE}"/>
                </a:ext>
              </a:extLst>
            </p:cNvPr>
            <p:cNvSpPr/>
            <p:nvPr/>
          </p:nvSpPr>
          <p:spPr bwMode="auto">
            <a:xfrm>
              <a:off x="2854126" y="3159457"/>
              <a:ext cx="368489" cy="3684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sp>
          <p:nvSpPr>
            <p:cNvPr id="28" name="Rectangle 27">
              <a:extLst>
                <a:ext uri="{FF2B5EF4-FFF2-40B4-BE49-F238E27FC236}">
                  <a16:creationId xmlns:a16="http://schemas.microsoft.com/office/drawing/2014/main" id="{F57B5749-A0AD-4077-889E-5CC72E2640AC}"/>
                </a:ext>
              </a:extLst>
            </p:cNvPr>
            <p:cNvSpPr/>
            <p:nvPr/>
          </p:nvSpPr>
          <p:spPr bwMode="auto">
            <a:xfrm>
              <a:off x="2451517" y="3558654"/>
              <a:ext cx="368489" cy="3684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sp>
          <p:nvSpPr>
            <p:cNvPr id="29" name="Rectangle 28">
              <a:extLst>
                <a:ext uri="{FF2B5EF4-FFF2-40B4-BE49-F238E27FC236}">
                  <a16:creationId xmlns:a16="http://schemas.microsoft.com/office/drawing/2014/main" id="{4D9A136B-2F04-42FE-8A0F-507F70C6730B}"/>
                </a:ext>
              </a:extLst>
            </p:cNvPr>
            <p:cNvSpPr/>
            <p:nvPr/>
          </p:nvSpPr>
          <p:spPr bwMode="auto">
            <a:xfrm>
              <a:off x="2854126" y="3558654"/>
              <a:ext cx="368489" cy="3684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grpSp>
      <p:grpSp>
        <p:nvGrpSpPr>
          <p:cNvPr id="30" name="Group 29">
            <a:extLst>
              <a:ext uri="{FF2B5EF4-FFF2-40B4-BE49-F238E27FC236}">
                <a16:creationId xmlns:a16="http://schemas.microsoft.com/office/drawing/2014/main" id="{D75BE1FF-9AF7-4FFB-BEC1-2D52B190127E}"/>
              </a:ext>
            </a:extLst>
          </p:cNvPr>
          <p:cNvGrpSpPr/>
          <p:nvPr/>
        </p:nvGrpSpPr>
        <p:grpSpPr>
          <a:xfrm>
            <a:off x="1595791" y="4158560"/>
            <a:ext cx="2203288" cy="1472452"/>
            <a:chOff x="1607024" y="3159457"/>
            <a:chExt cx="1615591" cy="767686"/>
          </a:xfrm>
          <a:solidFill>
            <a:srgbClr val="FF0000">
              <a:alpha val="25882"/>
            </a:srgbClr>
          </a:solidFill>
        </p:grpSpPr>
        <p:sp>
          <p:nvSpPr>
            <p:cNvPr id="31" name="Rectangle 30">
              <a:extLst>
                <a:ext uri="{FF2B5EF4-FFF2-40B4-BE49-F238E27FC236}">
                  <a16:creationId xmlns:a16="http://schemas.microsoft.com/office/drawing/2014/main" id="{FD26AECE-F190-444B-AF40-C771BF56C452}"/>
                </a:ext>
              </a:extLst>
            </p:cNvPr>
            <p:cNvSpPr/>
            <p:nvPr/>
          </p:nvSpPr>
          <p:spPr bwMode="auto">
            <a:xfrm>
              <a:off x="1607024" y="3159457"/>
              <a:ext cx="368489" cy="36848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sp>
          <p:nvSpPr>
            <p:cNvPr id="32" name="Rectangle 31">
              <a:extLst>
                <a:ext uri="{FF2B5EF4-FFF2-40B4-BE49-F238E27FC236}">
                  <a16:creationId xmlns:a16="http://schemas.microsoft.com/office/drawing/2014/main" id="{0178827E-B976-495A-BBF7-EE32648B1152}"/>
                </a:ext>
              </a:extLst>
            </p:cNvPr>
            <p:cNvSpPr/>
            <p:nvPr/>
          </p:nvSpPr>
          <p:spPr bwMode="auto">
            <a:xfrm>
              <a:off x="2009633" y="3159457"/>
              <a:ext cx="368489" cy="36848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sp>
          <p:nvSpPr>
            <p:cNvPr id="33" name="Rectangle 32">
              <a:extLst>
                <a:ext uri="{FF2B5EF4-FFF2-40B4-BE49-F238E27FC236}">
                  <a16:creationId xmlns:a16="http://schemas.microsoft.com/office/drawing/2014/main" id="{38213F7B-3C78-4140-980A-6868C7CBE5AE}"/>
                </a:ext>
              </a:extLst>
            </p:cNvPr>
            <p:cNvSpPr/>
            <p:nvPr/>
          </p:nvSpPr>
          <p:spPr bwMode="auto">
            <a:xfrm>
              <a:off x="1607024" y="3558654"/>
              <a:ext cx="368489" cy="36848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sp>
          <p:nvSpPr>
            <p:cNvPr id="34" name="Rectangle 33">
              <a:extLst>
                <a:ext uri="{FF2B5EF4-FFF2-40B4-BE49-F238E27FC236}">
                  <a16:creationId xmlns:a16="http://schemas.microsoft.com/office/drawing/2014/main" id="{D6896696-F46E-4B14-9C5B-4D663E14C5FF}"/>
                </a:ext>
              </a:extLst>
            </p:cNvPr>
            <p:cNvSpPr/>
            <p:nvPr/>
          </p:nvSpPr>
          <p:spPr bwMode="auto">
            <a:xfrm>
              <a:off x="2009633" y="3558654"/>
              <a:ext cx="368489" cy="36848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sp>
          <p:nvSpPr>
            <p:cNvPr id="35" name="Rectangle 34">
              <a:extLst>
                <a:ext uri="{FF2B5EF4-FFF2-40B4-BE49-F238E27FC236}">
                  <a16:creationId xmlns:a16="http://schemas.microsoft.com/office/drawing/2014/main" id="{FE17DBC3-FDAD-4EB8-A23C-572302A8BE71}"/>
                </a:ext>
              </a:extLst>
            </p:cNvPr>
            <p:cNvSpPr/>
            <p:nvPr/>
          </p:nvSpPr>
          <p:spPr bwMode="auto">
            <a:xfrm>
              <a:off x="2451517" y="3159457"/>
              <a:ext cx="368489" cy="36848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sp>
          <p:nvSpPr>
            <p:cNvPr id="36" name="Rectangle 35">
              <a:extLst>
                <a:ext uri="{FF2B5EF4-FFF2-40B4-BE49-F238E27FC236}">
                  <a16:creationId xmlns:a16="http://schemas.microsoft.com/office/drawing/2014/main" id="{60B8CBBF-C50C-4F60-B9D5-E4FA6D4DF023}"/>
                </a:ext>
              </a:extLst>
            </p:cNvPr>
            <p:cNvSpPr/>
            <p:nvPr/>
          </p:nvSpPr>
          <p:spPr bwMode="auto">
            <a:xfrm>
              <a:off x="2854126" y="3159457"/>
              <a:ext cx="368489" cy="36848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sp>
          <p:nvSpPr>
            <p:cNvPr id="37" name="Rectangle 36">
              <a:extLst>
                <a:ext uri="{FF2B5EF4-FFF2-40B4-BE49-F238E27FC236}">
                  <a16:creationId xmlns:a16="http://schemas.microsoft.com/office/drawing/2014/main" id="{1FA07672-BFAB-4291-A6E5-C0354B98786B}"/>
                </a:ext>
              </a:extLst>
            </p:cNvPr>
            <p:cNvSpPr/>
            <p:nvPr/>
          </p:nvSpPr>
          <p:spPr bwMode="auto">
            <a:xfrm>
              <a:off x="2451517" y="3558654"/>
              <a:ext cx="368489" cy="36848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sp>
          <p:nvSpPr>
            <p:cNvPr id="38" name="Rectangle 37">
              <a:extLst>
                <a:ext uri="{FF2B5EF4-FFF2-40B4-BE49-F238E27FC236}">
                  <a16:creationId xmlns:a16="http://schemas.microsoft.com/office/drawing/2014/main" id="{F8023A35-2272-4F9A-99C7-F21A24B48B87}"/>
                </a:ext>
              </a:extLst>
            </p:cNvPr>
            <p:cNvSpPr/>
            <p:nvPr/>
          </p:nvSpPr>
          <p:spPr bwMode="auto">
            <a:xfrm>
              <a:off x="2854126" y="3558654"/>
              <a:ext cx="368489" cy="368489"/>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Narrow" pitchFamily="34" charset="0"/>
              </a:endParaRPr>
            </a:p>
          </p:txBody>
        </p:sp>
      </p:grpSp>
      <p:sp>
        <p:nvSpPr>
          <p:cNvPr id="3" name="TextBox 2">
            <a:extLst>
              <a:ext uri="{FF2B5EF4-FFF2-40B4-BE49-F238E27FC236}">
                <a16:creationId xmlns:a16="http://schemas.microsoft.com/office/drawing/2014/main" id="{2B0DD942-48F0-487C-A1C7-E45971079631}"/>
              </a:ext>
            </a:extLst>
          </p:cNvPr>
          <p:cNvSpPr txBox="1"/>
          <p:nvPr/>
        </p:nvSpPr>
        <p:spPr>
          <a:xfrm>
            <a:off x="629876" y="5595029"/>
            <a:ext cx="4128245" cy="646331"/>
          </a:xfrm>
          <a:prstGeom prst="rect">
            <a:avLst/>
          </a:prstGeom>
          <a:noFill/>
        </p:spPr>
        <p:txBody>
          <a:bodyPr wrap="square" rtlCol="0">
            <a:spAutoFit/>
          </a:bodyPr>
          <a:lstStyle/>
          <a:p>
            <a:r>
              <a:rPr lang="en-US" sz="1200" b="1" dirty="0"/>
              <a:t>Scan pattern overlaps left-right; leaves small gaps between </a:t>
            </a:r>
            <a:r>
              <a:rPr lang="en-US" sz="1200" b="1" dirty="0" err="1"/>
              <a:t>NIRCam</a:t>
            </a:r>
            <a:r>
              <a:rPr lang="en-US" sz="1200" b="1" dirty="0"/>
              <a:t> SCA’s, but gaps are smaller than expected size of initial defocused segment PSFs</a:t>
            </a:r>
          </a:p>
        </p:txBody>
      </p:sp>
      <p:grpSp>
        <p:nvGrpSpPr>
          <p:cNvPr id="41" name="Group 40"/>
          <p:cNvGrpSpPr/>
          <p:nvPr/>
        </p:nvGrpSpPr>
        <p:grpSpPr>
          <a:xfrm>
            <a:off x="739010" y="739751"/>
            <a:ext cx="3644581" cy="3061477"/>
            <a:chOff x="739529" y="994454"/>
            <a:chExt cx="6831724" cy="4869092"/>
          </a:xfrm>
        </p:grpSpPr>
        <p:pic>
          <p:nvPicPr>
            <p:cNvPr id="42" name="Picture 41">
              <a:extLst>
                <a:ext uri="{FF2B5EF4-FFF2-40B4-BE49-F238E27FC236}">
                  <a16:creationId xmlns:a16="http://schemas.microsoft.com/office/drawing/2014/main" id="{1529D4EE-4DEB-4438-851E-A3A1C9CEF9EA}"/>
                </a:ext>
              </a:extLst>
            </p:cNvPr>
            <p:cNvPicPr>
              <a:picLocks noChangeAspect="1"/>
            </p:cNvPicPr>
            <p:nvPr/>
          </p:nvPicPr>
          <p:blipFill>
            <a:blip r:embed="rId2"/>
            <a:stretch>
              <a:fillRect/>
            </a:stretch>
          </p:blipFill>
          <p:spPr>
            <a:xfrm>
              <a:off x="739529" y="994454"/>
              <a:ext cx="6831724" cy="4869092"/>
            </a:xfrm>
            <a:prstGeom prst="rect">
              <a:avLst/>
            </a:prstGeom>
          </p:spPr>
        </p:pic>
        <p:pic>
          <p:nvPicPr>
            <p:cNvPr id="43" name="Picture 42" descr="A screen shot of a computer&#10;&#10;Description automatically generated">
              <a:extLst>
                <a:ext uri="{FF2B5EF4-FFF2-40B4-BE49-F238E27FC236}">
                  <a16:creationId xmlns:a16="http://schemas.microsoft.com/office/drawing/2014/main" id="{76094929-C40B-4D92-AAF5-F43D5A3C150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6000" contrast="81000"/>
                      </a14:imgEffect>
                    </a14:imgLayer>
                  </a14:imgProps>
                </a:ext>
                <a:ext uri="{28A0092B-C50C-407E-A947-70E740481C1C}">
                  <a14:useLocalDpi xmlns:a14="http://schemas.microsoft.com/office/drawing/2010/main" val="0"/>
                </a:ext>
              </a:extLst>
            </a:blip>
            <a:srcRect l="1808" b="15586"/>
            <a:stretch/>
          </p:blipFill>
          <p:spPr>
            <a:xfrm>
              <a:off x="781569" y="1356482"/>
              <a:ext cx="4620747" cy="2399434"/>
            </a:xfrm>
            <a:prstGeom prst="rect">
              <a:avLst/>
            </a:prstGeom>
          </p:spPr>
        </p:pic>
      </p:grpSp>
      <p:sp>
        <p:nvSpPr>
          <p:cNvPr id="44" name="Title 1">
            <a:extLst>
              <a:ext uri="{FF2B5EF4-FFF2-40B4-BE49-F238E27FC236}">
                <a16:creationId xmlns:a16="http://schemas.microsoft.com/office/drawing/2014/main" id="{3743E64B-E051-46DE-914F-C9471F6FC7B7}"/>
              </a:ext>
            </a:extLst>
          </p:cNvPr>
          <p:cNvSpPr txBox="1">
            <a:spLocks/>
          </p:cNvSpPr>
          <p:nvPr/>
        </p:nvSpPr>
        <p:spPr bwMode="auto">
          <a:xfrm>
            <a:off x="1009614" y="3660862"/>
            <a:ext cx="3368770" cy="535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Helvetica" pitchFamily="34" charset="0"/>
              </a:defRPr>
            </a:lvl2pPr>
            <a:lvl3pPr algn="l" rtl="0" fontAlgn="base">
              <a:spcBef>
                <a:spcPct val="0"/>
              </a:spcBef>
              <a:spcAft>
                <a:spcPct val="0"/>
              </a:spcAft>
              <a:defRPr sz="2400" b="1">
                <a:solidFill>
                  <a:schemeClr val="tx1"/>
                </a:solidFill>
                <a:latin typeface="Helvetica" pitchFamily="34" charset="0"/>
              </a:defRPr>
            </a:lvl3pPr>
            <a:lvl4pPr algn="l" rtl="0" fontAlgn="base">
              <a:spcBef>
                <a:spcPct val="0"/>
              </a:spcBef>
              <a:spcAft>
                <a:spcPct val="0"/>
              </a:spcAft>
              <a:defRPr sz="2400" b="1">
                <a:solidFill>
                  <a:schemeClr val="tx1"/>
                </a:solidFill>
                <a:latin typeface="Helvetica" pitchFamily="34" charset="0"/>
              </a:defRPr>
            </a:lvl4pPr>
            <a:lvl5pPr algn="l" rtl="0" fontAlgn="base">
              <a:spcBef>
                <a:spcPct val="0"/>
              </a:spcBef>
              <a:spcAft>
                <a:spcPct val="0"/>
              </a:spcAft>
              <a:defRPr sz="2400" b="1">
                <a:solidFill>
                  <a:schemeClr val="tx1"/>
                </a:solidFill>
                <a:latin typeface="Helvetica" pitchFamily="34" charset="0"/>
              </a:defRPr>
            </a:lvl5pPr>
            <a:lvl6pPr marL="457200" algn="l" rtl="0" fontAlgn="base">
              <a:spcBef>
                <a:spcPct val="0"/>
              </a:spcBef>
              <a:spcAft>
                <a:spcPct val="0"/>
              </a:spcAft>
              <a:defRPr sz="2400" b="1">
                <a:solidFill>
                  <a:schemeClr val="tx1"/>
                </a:solidFill>
                <a:latin typeface="Helvetica" pitchFamily="34" charset="0"/>
              </a:defRPr>
            </a:lvl6pPr>
            <a:lvl7pPr marL="914400" algn="l" rtl="0" fontAlgn="base">
              <a:spcBef>
                <a:spcPct val="0"/>
              </a:spcBef>
              <a:spcAft>
                <a:spcPct val="0"/>
              </a:spcAft>
              <a:defRPr sz="2400" b="1">
                <a:solidFill>
                  <a:schemeClr val="tx1"/>
                </a:solidFill>
                <a:latin typeface="Helvetica" pitchFamily="34" charset="0"/>
              </a:defRPr>
            </a:lvl7pPr>
            <a:lvl8pPr marL="1371600" algn="l" rtl="0" fontAlgn="base">
              <a:spcBef>
                <a:spcPct val="0"/>
              </a:spcBef>
              <a:spcAft>
                <a:spcPct val="0"/>
              </a:spcAft>
              <a:defRPr sz="2400" b="1">
                <a:solidFill>
                  <a:schemeClr val="tx1"/>
                </a:solidFill>
                <a:latin typeface="Helvetica" pitchFamily="34" charset="0"/>
              </a:defRPr>
            </a:lvl8pPr>
            <a:lvl9pPr marL="1828800" algn="l" rtl="0" fontAlgn="base">
              <a:spcBef>
                <a:spcPct val="0"/>
              </a:spcBef>
              <a:spcAft>
                <a:spcPct val="0"/>
              </a:spcAft>
              <a:defRPr sz="2400" b="1">
                <a:solidFill>
                  <a:schemeClr val="tx1"/>
                </a:solidFill>
                <a:latin typeface="Helvetica" pitchFamily="34" charset="0"/>
              </a:defRPr>
            </a:lvl9pPr>
          </a:lstStyle>
          <a:p>
            <a:r>
              <a:rPr lang="en-US" sz="1400" kern="0" dirty="0" err="1"/>
              <a:t>MIRaGe</a:t>
            </a:r>
            <a:r>
              <a:rPr lang="en-US" sz="1400" kern="0" dirty="0"/>
              <a:t> mosaic from Team Practice 4</a:t>
            </a:r>
          </a:p>
        </p:txBody>
      </p:sp>
    </p:spTree>
    <p:extLst>
      <p:ext uri="{BB962C8B-B14F-4D97-AF65-F5344CB8AC3E}">
        <p14:creationId xmlns:p14="http://schemas.microsoft.com/office/powerpoint/2010/main" val="101925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Guiding During WFSC</a:t>
            </a:r>
          </a:p>
        </p:txBody>
      </p:sp>
      <p:sp>
        <p:nvSpPr>
          <p:cNvPr id="3" name="Content Placeholder 2"/>
          <p:cNvSpPr>
            <a:spLocks noGrp="1"/>
          </p:cNvSpPr>
          <p:nvPr>
            <p:ph sz="half" idx="1"/>
          </p:nvPr>
        </p:nvSpPr>
        <p:spPr>
          <a:xfrm>
            <a:off x="464970" y="994699"/>
            <a:ext cx="8050403" cy="5486400"/>
          </a:xfrm>
        </p:spPr>
        <p:txBody>
          <a:bodyPr/>
          <a:lstStyle/>
          <a:p>
            <a:r>
              <a:rPr lang="en-US" sz="1600" dirty="0"/>
              <a:t>One of the key risks we have carefully managed for Wavefront Sensing and Control is Guiding. Requires integrated functionality of FGS, FSM, and ACS.</a:t>
            </a:r>
          </a:p>
          <a:p>
            <a:r>
              <a:rPr lang="en-US" sz="1600" dirty="0"/>
              <a:t>Unusual PSFs (single segments, aberrated, defocused) make guiding more challenging, and require use of special setups developed for this purpose.</a:t>
            </a:r>
          </a:p>
          <a:p>
            <a:r>
              <a:rPr lang="en-US" sz="1600" dirty="0"/>
              <a:t>Guiding is first used in flight during initial Line of Sight checkout, immediately before OTE Global Alignment. This is guiding off one segment which has a larger Point Spread Function.</a:t>
            </a:r>
          </a:p>
          <a:p>
            <a:r>
              <a:rPr lang="en-US" sz="1600" dirty="0"/>
              <a:t>The WFSC and Guiding teams have worked closely together for many years to assure guiding can be implemented smoothly</a:t>
            </a:r>
          </a:p>
          <a:p>
            <a:pPr lvl="1"/>
            <a:r>
              <a:rPr lang="en-US" sz="1600" dirty="0"/>
              <a:t>OTE WFSC has provided Point Spread Functions that simulate guiding at the various stages of WFSC, including realistic variations</a:t>
            </a:r>
          </a:p>
          <a:p>
            <a:pPr lvl="1"/>
            <a:r>
              <a:rPr lang="en-US" sz="1600" dirty="0"/>
              <a:t>On top of our simulations, during JSC </a:t>
            </a:r>
            <a:r>
              <a:rPr lang="en-US" sz="1600" dirty="0" err="1"/>
              <a:t>cryotesting</a:t>
            </a:r>
            <a:r>
              <a:rPr lang="en-US" sz="1600" dirty="0"/>
              <a:t> we closed the guiding loop using a highly aberrated half pass source</a:t>
            </a:r>
          </a:p>
          <a:p>
            <a:r>
              <a:rPr lang="en-US" sz="1600" dirty="0"/>
              <a:t>In addition to all of these efforts, the team has looked at the case where guiding is not initially working and has shown that we can get all the way to Fine Phasing</a:t>
            </a:r>
          </a:p>
        </p:txBody>
      </p:sp>
    </p:spTree>
    <p:extLst>
      <p:ext uri="{BB962C8B-B14F-4D97-AF65-F5344CB8AC3E}">
        <p14:creationId xmlns:p14="http://schemas.microsoft.com/office/powerpoint/2010/main" val="160539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0900F-072E-4458-BE0A-57ED6F0633C5}"/>
              </a:ext>
            </a:extLst>
          </p:cNvPr>
          <p:cNvPicPr>
            <a:picLocks noChangeAspect="1"/>
          </p:cNvPicPr>
          <p:nvPr/>
        </p:nvPicPr>
        <p:blipFill>
          <a:blip r:embed="rId2"/>
          <a:stretch>
            <a:fillRect/>
          </a:stretch>
        </p:blipFill>
        <p:spPr>
          <a:xfrm>
            <a:off x="250822" y="897223"/>
            <a:ext cx="5091755" cy="2529238"/>
          </a:xfrm>
          <a:prstGeom prst="rect">
            <a:avLst/>
          </a:prstGeom>
        </p:spPr>
      </p:pic>
      <p:pic>
        <p:nvPicPr>
          <p:cNvPr id="5" name="Picture 4">
            <a:extLst>
              <a:ext uri="{FF2B5EF4-FFF2-40B4-BE49-F238E27FC236}">
                <a16:creationId xmlns:a16="http://schemas.microsoft.com/office/drawing/2014/main" id="{6D7D00E1-24EA-42B2-A265-BA6A81852D8B}"/>
              </a:ext>
            </a:extLst>
          </p:cNvPr>
          <p:cNvPicPr>
            <a:picLocks noChangeAspect="1"/>
          </p:cNvPicPr>
          <p:nvPr/>
        </p:nvPicPr>
        <p:blipFill>
          <a:blip r:embed="rId3"/>
          <a:stretch>
            <a:fillRect/>
          </a:stretch>
        </p:blipFill>
        <p:spPr>
          <a:xfrm>
            <a:off x="1249192" y="4185099"/>
            <a:ext cx="6324800" cy="894755"/>
          </a:xfrm>
          <a:prstGeom prst="rect">
            <a:avLst/>
          </a:prstGeom>
        </p:spPr>
      </p:pic>
      <p:pic>
        <p:nvPicPr>
          <p:cNvPr id="6" name="Picture 5">
            <a:extLst>
              <a:ext uri="{FF2B5EF4-FFF2-40B4-BE49-F238E27FC236}">
                <a16:creationId xmlns:a16="http://schemas.microsoft.com/office/drawing/2014/main" id="{844AEFD0-C3B3-485B-B72B-011FD899FF78}"/>
              </a:ext>
            </a:extLst>
          </p:cNvPr>
          <p:cNvPicPr>
            <a:picLocks noChangeAspect="1"/>
          </p:cNvPicPr>
          <p:nvPr/>
        </p:nvPicPr>
        <p:blipFill>
          <a:blip r:embed="rId4"/>
          <a:stretch>
            <a:fillRect/>
          </a:stretch>
        </p:blipFill>
        <p:spPr>
          <a:xfrm>
            <a:off x="1249192" y="5237631"/>
            <a:ext cx="6324800" cy="900348"/>
          </a:xfrm>
          <a:prstGeom prst="rect">
            <a:avLst/>
          </a:prstGeom>
        </p:spPr>
      </p:pic>
      <p:sp>
        <p:nvSpPr>
          <p:cNvPr id="7" name="TextBox 6">
            <a:extLst>
              <a:ext uri="{FF2B5EF4-FFF2-40B4-BE49-F238E27FC236}">
                <a16:creationId xmlns:a16="http://schemas.microsoft.com/office/drawing/2014/main" id="{3A7CCB0C-BF66-4542-AFA3-5DF2D7F92AE8}"/>
              </a:ext>
            </a:extLst>
          </p:cNvPr>
          <p:cNvSpPr txBox="1"/>
          <p:nvPr/>
        </p:nvSpPr>
        <p:spPr>
          <a:xfrm>
            <a:off x="108556" y="4401054"/>
            <a:ext cx="793807" cy="369332"/>
          </a:xfrm>
          <a:prstGeom prst="rect">
            <a:avLst/>
          </a:prstGeom>
          <a:noFill/>
        </p:spPr>
        <p:txBody>
          <a:bodyPr wrap="none" rtlCol="0">
            <a:spAutoFit/>
          </a:bodyPr>
          <a:lstStyle/>
          <a:p>
            <a:r>
              <a:rPr lang="en-US" dirty="0"/>
              <a:t>Case 1</a:t>
            </a:r>
          </a:p>
        </p:txBody>
      </p:sp>
      <p:sp>
        <p:nvSpPr>
          <p:cNvPr id="8" name="TextBox 7">
            <a:extLst>
              <a:ext uri="{FF2B5EF4-FFF2-40B4-BE49-F238E27FC236}">
                <a16:creationId xmlns:a16="http://schemas.microsoft.com/office/drawing/2014/main" id="{FA0F8F3A-CB84-4206-A891-6C6AFFE33ECF}"/>
              </a:ext>
            </a:extLst>
          </p:cNvPr>
          <p:cNvSpPr txBox="1"/>
          <p:nvPr/>
        </p:nvSpPr>
        <p:spPr>
          <a:xfrm>
            <a:off x="108556" y="5537974"/>
            <a:ext cx="846707" cy="369332"/>
          </a:xfrm>
          <a:prstGeom prst="rect">
            <a:avLst/>
          </a:prstGeom>
          <a:noFill/>
        </p:spPr>
        <p:txBody>
          <a:bodyPr wrap="none" rtlCol="0">
            <a:spAutoFit/>
          </a:bodyPr>
          <a:lstStyle/>
          <a:p>
            <a:r>
              <a:rPr lang="en-US" dirty="0"/>
              <a:t>Case 2 </a:t>
            </a:r>
          </a:p>
        </p:txBody>
      </p:sp>
      <p:sp>
        <p:nvSpPr>
          <p:cNvPr id="9" name="TextBox 8">
            <a:extLst>
              <a:ext uri="{FF2B5EF4-FFF2-40B4-BE49-F238E27FC236}">
                <a16:creationId xmlns:a16="http://schemas.microsoft.com/office/drawing/2014/main" id="{11B68B41-E542-4915-AA19-BE218FF316F8}"/>
              </a:ext>
            </a:extLst>
          </p:cNvPr>
          <p:cNvSpPr txBox="1"/>
          <p:nvPr/>
        </p:nvSpPr>
        <p:spPr>
          <a:xfrm>
            <a:off x="5481077" y="939010"/>
            <a:ext cx="3599663" cy="3139321"/>
          </a:xfrm>
          <a:prstGeom prst="rect">
            <a:avLst/>
          </a:prstGeom>
          <a:noFill/>
        </p:spPr>
        <p:txBody>
          <a:bodyPr wrap="square" rtlCol="0">
            <a:spAutoFit/>
          </a:bodyPr>
          <a:lstStyle/>
          <a:p>
            <a:r>
              <a:rPr lang="en-US" dirty="0"/>
              <a:t>Recent sims of observatory pointing in ACS coarse mode</a:t>
            </a:r>
            <a:br>
              <a:rPr lang="en-US" dirty="0"/>
            </a:br>
            <a:r>
              <a:rPr lang="en-US" dirty="0"/>
              <a:t>(i.e. without closed loop guiding) predict </a:t>
            </a:r>
            <a:r>
              <a:rPr lang="en-US" dirty="0" err="1"/>
              <a:t>jitter+drift</a:t>
            </a:r>
            <a:r>
              <a:rPr lang="en-US" dirty="0"/>
              <a:t> &lt; 0.25 arcsec for exposure times &lt; 100 s. </a:t>
            </a:r>
          </a:p>
          <a:p>
            <a:endParaRPr lang="en-US" dirty="0"/>
          </a:p>
          <a:p>
            <a:r>
              <a:rPr lang="en-US" dirty="0"/>
              <a:t>Based on this expectation of coarse pointing, we could execute commissioning activities without guiding until </a:t>
            </a:r>
            <a:br>
              <a:rPr lang="en-US" dirty="0"/>
            </a:br>
            <a:r>
              <a:rPr lang="en-US" dirty="0"/>
              <a:t>Fine Phasing 1</a:t>
            </a:r>
          </a:p>
        </p:txBody>
      </p:sp>
      <p:sp>
        <p:nvSpPr>
          <p:cNvPr id="11" name="Title 1"/>
          <p:cNvSpPr>
            <a:spLocks noGrp="1"/>
          </p:cNvSpPr>
          <p:nvPr>
            <p:ph type="title"/>
          </p:nvPr>
        </p:nvSpPr>
        <p:spPr>
          <a:xfrm>
            <a:off x="955263" y="181963"/>
            <a:ext cx="7130951" cy="330196"/>
          </a:xfrm>
        </p:spPr>
        <p:txBody>
          <a:bodyPr/>
          <a:lstStyle/>
          <a:p>
            <a:r>
              <a:rPr lang="en-US" sz="2000" dirty="0"/>
              <a:t>Contingency:  Closed Loop Guiding Not Working</a:t>
            </a:r>
          </a:p>
        </p:txBody>
      </p:sp>
      <p:sp>
        <p:nvSpPr>
          <p:cNvPr id="2" name="Rectangle 1">
            <a:extLst>
              <a:ext uri="{FF2B5EF4-FFF2-40B4-BE49-F238E27FC236}">
                <a16:creationId xmlns:a16="http://schemas.microsoft.com/office/drawing/2014/main" id="{BAE9F889-06C1-8046-A579-7B49F515C7E5}"/>
              </a:ext>
            </a:extLst>
          </p:cNvPr>
          <p:cNvSpPr/>
          <p:nvPr/>
        </p:nvSpPr>
        <p:spPr>
          <a:xfrm>
            <a:off x="1063925" y="3452092"/>
            <a:ext cx="3847381" cy="307777"/>
          </a:xfrm>
          <a:prstGeom prst="rect">
            <a:avLst/>
          </a:prstGeom>
        </p:spPr>
        <p:txBody>
          <a:bodyPr wrap="square">
            <a:spAutoFit/>
          </a:bodyPr>
          <a:lstStyle/>
          <a:p>
            <a:r>
              <a:rPr lang="en-US" sz="1400" dirty="0"/>
              <a:t>Monte-Carlo simulations over 2-hour period.</a:t>
            </a:r>
          </a:p>
        </p:txBody>
      </p:sp>
      <p:sp>
        <p:nvSpPr>
          <p:cNvPr id="10" name="TextBox 9">
            <a:extLst>
              <a:ext uri="{FF2B5EF4-FFF2-40B4-BE49-F238E27FC236}">
                <a16:creationId xmlns:a16="http://schemas.microsoft.com/office/drawing/2014/main" id="{1ED39BF7-0386-F840-89DD-FD6137AAECAE}"/>
              </a:ext>
            </a:extLst>
          </p:cNvPr>
          <p:cNvSpPr txBox="1"/>
          <p:nvPr/>
        </p:nvSpPr>
        <p:spPr>
          <a:xfrm rot="16200000">
            <a:off x="-67535" y="1989799"/>
            <a:ext cx="636713" cy="276999"/>
          </a:xfrm>
          <a:prstGeom prst="rect">
            <a:avLst/>
          </a:prstGeom>
          <a:noFill/>
        </p:spPr>
        <p:txBody>
          <a:bodyPr wrap="none" rtlCol="0">
            <a:spAutoFit/>
          </a:bodyPr>
          <a:lstStyle/>
          <a:p>
            <a:r>
              <a:rPr lang="en-US" sz="1200" dirty="0"/>
              <a:t>arcsec</a:t>
            </a:r>
          </a:p>
        </p:txBody>
      </p:sp>
    </p:spTree>
    <p:extLst>
      <p:ext uri="{BB962C8B-B14F-4D97-AF65-F5344CB8AC3E}">
        <p14:creationId xmlns:p14="http://schemas.microsoft.com/office/powerpoint/2010/main" val="2214729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8"/>
          <p:cNvSpPr txBox="1">
            <a:spLocks noGrp="1"/>
          </p:cNvSpPr>
          <p:nvPr>
            <p:ph type="title"/>
          </p:nvPr>
        </p:nvSpPr>
        <p:spPr>
          <a:xfrm>
            <a:off x="358581" y="-274301"/>
            <a:ext cx="7134445"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2800" dirty="0"/>
              <a:t>Thermal Stability Activity Plan</a:t>
            </a:r>
            <a:endParaRPr sz="2800" dirty="0"/>
          </a:p>
        </p:txBody>
      </p:sp>
      <p:sp>
        <p:nvSpPr>
          <p:cNvPr id="151" name="Google Shape;151;p18"/>
          <p:cNvSpPr/>
          <p:nvPr/>
        </p:nvSpPr>
        <p:spPr>
          <a:xfrm>
            <a:off x="159025" y="984275"/>
            <a:ext cx="8985000" cy="722100"/>
          </a:xfrm>
          <a:prstGeom prst="rect">
            <a:avLst/>
          </a:prstGeom>
          <a:noFill/>
          <a:ln>
            <a:noFill/>
          </a:ln>
        </p:spPr>
        <p:txBody>
          <a:bodyPr spcFirstLastPara="1" wrap="square" lIns="91425" tIns="45700" rIns="91425" bIns="45700" anchor="t" anchorCtr="0">
            <a:noAutofit/>
          </a:bodyPr>
          <a:lstStyle/>
          <a:p>
            <a:pPr marL="342900" indent="-342900">
              <a:lnSpc>
                <a:spcPct val="80000"/>
              </a:lnSpc>
              <a:buSzPts val="2100"/>
              <a:buFont typeface="Arial" panose="020B0604020202020204" pitchFamily="34" charset="0"/>
              <a:buChar char="•"/>
            </a:pPr>
            <a:r>
              <a:rPr lang="en-US" sz="2000" b="1" u="none" strike="noStrike" cap="none" dirty="0">
                <a:latin typeface="+mj-lt"/>
                <a:ea typeface="Calibri"/>
                <a:cs typeface="Calibri"/>
                <a:sym typeface="Calibri"/>
              </a:rPr>
              <a:t>After the telescope is aligned over the full field, </a:t>
            </a:r>
            <a:r>
              <a:rPr lang="en-US" sz="2000" b="1" dirty="0">
                <a:latin typeface="+mj-lt"/>
                <a:ea typeface="Calibri"/>
                <a:cs typeface="Calibri"/>
                <a:sym typeface="Calibri"/>
              </a:rPr>
              <a:t>it will continue to cool to its operational temperatures.</a:t>
            </a:r>
            <a:endParaRPr lang="en-US" sz="2000" b="1" u="none" strike="noStrike" cap="none" dirty="0">
              <a:latin typeface="+mj-lt"/>
              <a:ea typeface="Calibri"/>
              <a:cs typeface="Calibri"/>
              <a:sym typeface="Calibri"/>
            </a:endParaRPr>
          </a:p>
          <a:p>
            <a:pPr>
              <a:lnSpc>
                <a:spcPct val="80000"/>
              </a:lnSpc>
              <a:buSzPts val="2100"/>
            </a:pPr>
            <a:endParaRPr lang="en-US" sz="2000" b="1" dirty="0">
              <a:latin typeface="+mj-lt"/>
              <a:ea typeface="Calibri"/>
              <a:cs typeface="Calibri"/>
              <a:sym typeface="Calibri"/>
            </a:endParaRPr>
          </a:p>
          <a:p>
            <a:pPr marL="342900" indent="-342900">
              <a:lnSpc>
                <a:spcPct val="80000"/>
              </a:lnSpc>
              <a:buSzPts val="2100"/>
              <a:buFont typeface="Arial" panose="020B0604020202020204" pitchFamily="34" charset="0"/>
              <a:buChar char="•"/>
            </a:pPr>
            <a:r>
              <a:rPr lang="en-US" sz="2000" b="1" dirty="0">
                <a:latin typeface="+mj-lt"/>
                <a:ea typeface="Calibri"/>
                <a:cs typeface="Calibri"/>
                <a:sym typeface="Calibri"/>
              </a:rPr>
              <a:t>The optical next step will be to assess the thermal stability of the observatory:</a:t>
            </a:r>
            <a:endParaRPr lang="en-US" sz="2000" b="1" u="none" strike="noStrike" cap="none" dirty="0">
              <a:latin typeface="+mj-lt"/>
              <a:ea typeface="Calibri"/>
              <a:cs typeface="Calibri"/>
              <a:sym typeface="Calibri"/>
            </a:endParaRPr>
          </a:p>
          <a:p>
            <a:pPr>
              <a:lnSpc>
                <a:spcPct val="80000"/>
              </a:lnSpc>
              <a:buSzPts val="2100"/>
            </a:pPr>
            <a:endParaRPr lang="en-US" sz="2000" b="1" u="none" strike="noStrike" cap="none" dirty="0">
              <a:latin typeface="+mj-lt"/>
              <a:ea typeface="Calibri"/>
              <a:cs typeface="Calibri"/>
              <a:sym typeface="Calibri"/>
            </a:endParaRPr>
          </a:p>
          <a:p>
            <a:pPr>
              <a:lnSpc>
                <a:spcPct val="80000"/>
              </a:lnSpc>
              <a:buSzPts val="2100"/>
            </a:pPr>
            <a:r>
              <a:rPr lang="en-US" sz="2000" b="1" i="1" u="none" strike="noStrike" cap="none" dirty="0">
                <a:latin typeface="+mj-lt"/>
                <a:ea typeface="Calibri"/>
                <a:cs typeface="Calibri"/>
                <a:sym typeface="Calibri"/>
              </a:rPr>
              <a:t>Thermally stabilize at hot attitude</a:t>
            </a:r>
            <a:r>
              <a:rPr lang="en-US" sz="2000" b="1" i="1" dirty="0">
                <a:latin typeface="+mj-lt"/>
                <a:ea typeface="Calibri"/>
                <a:cs typeface="Calibri"/>
                <a:sym typeface="Calibri"/>
              </a:rPr>
              <a:t> </a:t>
            </a:r>
            <a:endParaRPr lang="en-US" sz="2000" b="1" i="1" dirty="0">
              <a:latin typeface="+mj-lt"/>
              <a:ea typeface="Calibri"/>
            </a:endParaRPr>
          </a:p>
          <a:p>
            <a:pPr marL="457200" indent="-457200">
              <a:lnSpc>
                <a:spcPct val="80000"/>
              </a:lnSpc>
              <a:buSzPts val="2100"/>
              <a:buChar char="•"/>
            </a:pPr>
            <a:r>
              <a:rPr lang="en-US" sz="2000" b="1" dirty="0">
                <a:latin typeface="+mj-lt"/>
                <a:ea typeface="Calibri"/>
                <a:cs typeface="Calibri"/>
                <a:sym typeface="Calibri"/>
              </a:rPr>
              <a:t>Assess</a:t>
            </a:r>
            <a:r>
              <a:rPr lang="en-US" sz="2000" b="1" i="0" u="none" strike="noStrike" cap="none" dirty="0">
                <a:latin typeface="+mj-lt"/>
                <a:ea typeface="Calibri"/>
                <a:cs typeface="Calibri"/>
                <a:sym typeface="Calibri"/>
              </a:rPr>
              <a:t> </a:t>
            </a:r>
            <a:r>
              <a:rPr lang="en-US" sz="2000" b="1" dirty="0">
                <a:latin typeface="+mj-lt"/>
                <a:ea typeface="Calibri"/>
                <a:cs typeface="Calibri"/>
                <a:sym typeface="Calibri"/>
              </a:rPr>
              <a:t>instrument electronics</a:t>
            </a:r>
            <a:r>
              <a:rPr lang="en-US" sz="2000" b="1" i="0" u="none" strike="noStrike" cap="none" dirty="0">
                <a:latin typeface="+mj-lt"/>
                <a:ea typeface="Calibri"/>
                <a:cs typeface="Calibri"/>
                <a:sym typeface="Calibri"/>
              </a:rPr>
              <a:t> cyclic </a:t>
            </a:r>
            <a:r>
              <a:rPr lang="en-US" sz="2000" b="1" i="0" u="none" strike="noStrike" cap="none" dirty="0" err="1">
                <a:latin typeface="+mj-lt"/>
                <a:ea typeface="Calibri"/>
                <a:cs typeface="Calibri"/>
                <a:sym typeface="Calibri"/>
              </a:rPr>
              <a:t>wavefront</a:t>
            </a:r>
            <a:r>
              <a:rPr lang="en-US" sz="2000" b="1" i="0" u="none" strike="noStrike" cap="none" dirty="0">
                <a:latin typeface="+mj-lt"/>
                <a:ea typeface="Calibri"/>
                <a:cs typeface="Calibri"/>
                <a:sym typeface="Calibri"/>
              </a:rPr>
              <a:t> or </a:t>
            </a:r>
            <a:r>
              <a:rPr lang="en-US" sz="2000" b="1" dirty="0">
                <a:latin typeface="+mj-lt"/>
                <a:ea typeface="Calibri"/>
                <a:cs typeface="Calibri"/>
                <a:sym typeface="Calibri"/>
              </a:rPr>
              <a:t>other short timescale</a:t>
            </a:r>
            <a:r>
              <a:rPr lang="en-US" sz="2000" b="1" i="0" u="none" strike="noStrike" cap="none" dirty="0">
                <a:latin typeface="+mj-lt"/>
                <a:ea typeface="Calibri"/>
                <a:cs typeface="Calibri"/>
                <a:sym typeface="Calibri"/>
              </a:rPr>
              <a:t> drifts and establish warm stable baseline performance for pointing s</a:t>
            </a:r>
            <a:r>
              <a:rPr lang="en-US" sz="2000" b="1" dirty="0">
                <a:latin typeface="+mj-lt"/>
                <a:ea typeface="Calibri"/>
                <a:cs typeface="Calibri"/>
                <a:sym typeface="Calibri"/>
              </a:rPr>
              <a:t>tability and WFE stability.  </a:t>
            </a:r>
          </a:p>
          <a:p>
            <a:pPr marL="457200" indent="-457200">
              <a:lnSpc>
                <a:spcPct val="80000"/>
              </a:lnSpc>
              <a:buSzPts val="2100"/>
              <a:buChar char="•"/>
            </a:pPr>
            <a:endParaRPr lang="en-US" sz="2000" b="1" dirty="0">
              <a:latin typeface="+mj-lt"/>
              <a:ea typeface="Calibri"/>
              <a:cs typeface="Calibri"/>
              <a:sym typeface="Calibri"/>
            </a:endParaRPr>
          </a:p>
          <a:p>
            <a:pPr>
              <a:lnSpc>
                <a:spcPct val="80000"/>
              </a:lnSpc>
              <a:buSzPts val="2100"/>
            </a:pPr>
            <a:r>
              <a:rPr lang="en-US" sz="2000" b="1" i="1" dirty="0">
                <a:latin typeface="+mj-lt"/>
                <a:ea typeface="Calibri"/>
                <a:cs typeface="Calibri"/>
                <a:sym typeface="Calibri"/>
              </a:rPr>
              <a:t>Slew</a:t>
            </a:r>
            <a:r>
              <a:rPr lang="en-US" sz="2000" b="1" i="1" strike="noStrike" cap="none" dirty="0">
                <a:latin typeface="+mj-lt"/>
                <a:ea typeface="Calibri"/>
                <a:cs typeface="Calibri"/>
                <a:sym typeface="Calibri"/>
              </a:rPr>
              <a:t> to cold </a:t>
            </a:r>
            <a:r>
              <a:rPr lang="en-US" sz="2000" b="1" i="1" dirty="0">
                <a:latin typeface="+mj-lt"/>
                <a:ea typeface="Calibri"/>
                <a:cs typeface="Calibri"/>
                <a:sym typeface="Calibri"/>
              </a:rPr>
              <a:t>attitude</a:t>
            </a:r>
            <a:endParaRPr lang="en-US" sz="2000" b="1" i="1" dirty="0">
              <a:latin typeface="+mj-lt"/>
              <a:ea typeface="Calibri"/>
              <a:cs typeface="Calibri"/>
            </a:endParaRPr>
          </a:p>
          <a:p>
            <a:pPr marL="457200" lvl="2" indent="-457200">
              <a:lnSpc>
                <a:spcPct val="80000"/>
              </a:lnSpc>
              <a:buSzPts val="2100"/>
              <a:buChar char="•"/>
            </a:pPr>
            <a:r>
              <a:rPr lang="en-US" sz="2000" b="1" dirty="0">
                <a:latin typeface="+mj-lt"/>
                <a:ea typeface="Calibri"/>
                <a:cs typeface="Calibri"/>
                <a:sym typeface="Calibri"/>
              </a:rPr>
              <a:t>Assess</a:t>
            </a:r>
            <a:r>
              <a:rPr lang="en-US" sz="2000" b="1" i="0" u="none" strike="noStrike" cap="none" dirty="0">
                <a:latin typeface="+mj-lt"/>
                <a:ea typeface="Calibri"/>
                <a:cs typeface="Calibri"/>
                <a:sym typeface="Calibri"/>
              </a:rPr>
              <a:t> frill/primary mirror, telescope </a:t>
            </a:r>
            <a:r>
              <a:rPr lang="en-US" sz="2000" b="1" i="0" u="none" strike="noStrike" cap="none" dirty="0" err="1">
                <a:latin typeface="+mj-lt"/>
                <a:ea typeface="Calibri"/>
                <a:cs typeface="Calibri"/>
                <a:sym typeface="Calibri"/>
              </a:rPr>
              <a:t>wavefront</a:t>
            </a:r>
            <a:r>
              <a:rPr lang="en-US" sz="2000" b="1" i="0" u="none" strike="noStrike" cap="none" dirty="0">
                <a:latin typeface="+mj-lt"/>
                <a:ea typeface="Calibri"/>
                <a:cs typeface="Calibri"/>
                <a:sym typeface="Calibri"/>
              </a:rPr>
              <a:t> drifts and pointing stability </a:t>
            </a:r>
            <a:r>
              <a:rPr lang="en-US" sz="2000" b="1" dirty="0">
                <a:latin typeface="+mj-lt"/>
                <a:ea typeface="Calibri"/>
                <a:cs typeface="Calibri"/>
                <a:sym typeface="Calibri"/>
              </a:rPr>
              <a:t>over 14 days. </a:t>
            </a:r>
          </a:p>
          <a:p>
            <a:pPr marL="457200" lvl="2" indent="-457200">
              <a:lnSpc>
                <a:spcPct val="80000"/>
              </a:lnSpc>
              <a:buSzPts val="2100"/>
              <a:buChar char="•"/>
            </a:pPr>
            <a:endParaRPr lang="en-US" sz="2000" b="1" dirty="0">
              <a:solidFill>
                <a:schemeClr val="dk1"/>
              </a:solidFill>
              <a:latin typeface="+mj-lt"/>
              <a:ea typeface="Calibri"/>
              <a:cs typeface="Calibri"/>
              <a:sym typeface="Calibri"/>
            </a:endParaRPr>
          </a:p>
          <a:p>
            <a:pPr>
              <a:lnSpc>
                <a:spcPct val="80000"/>
              </a:lnSpc>
              <a:buSzPts val="2100"/>
            </a:pPr>
            <a:r>
              <a:rPr lang="en-US" sz="2000" b="1" i="1" u="none" strike="noStrike" cap="none" dirty="0">
                <a:latin typeface="+mj-lt"/>
                <a:ea typeface="Calibri"/>
                <a:cs typeface="Calibri"/>
                <a:sym typeface="Calibri"/>
              </a:rPr>
              <a:t>Slew back to hot </a:t>
            </a:r>
            <a:r>
              <a:rPr lang="en-US" sz="2000" b="1" i="1" dirty="0">
                <a:latin typeface="+mj-lt"/>
                <a:ea typeface="Calibri"/>
                <a:cs typeface="Calibri"/>
                <a:sym typeface="Calibri"/>
              </a:rPr>
              <a:t>attitude</a:t>
            </a:r>
            <a:endParaRPr lang="en-US" sz="2000" b="1" i="1" dirty="0">
              <a:latin typeface="+mj-lt"/>
              <a:ea typeface="Calibri"/>
            </a:endParaRPr>
          </a:p>
          <a:p>
            <a:pPr marL="457200" indent="-457200">
              <a:lnSpc>
                <a:spcPct val="80000"/>
              </a:lnSpc>
              <a:buSzPts val="2100"/>
              <a:buChar char="•"/>
            </a:pPr>
            <a:r>
              <a:rPr lang="en-US" sz="2000" b="1" dirty="0">
                <a:latin typeface="+mj-lt"/>
                <a:ea typeface="Calibri"/>
                <a:cs typeface="Calibri"/>
                <a:sym typeface="Calibri"/>
              </a:rPr>
              <a:t>Verify consistency with prior hot to cold</a:t>
            </a:r>
            <a:r>
              <a:rPr lang="en-US" sz="2000" b="1" i="0" u="none" strike="noStrike" cap="none" dirty="0">
                <a:latin typeface="+mj-lt"/>
                <a:ea typeface="Calibri"/>
                <a:cs typeface="Calibri"/>
                <a:sym typeface="Calibri"/>
              </a:rPr>
              <a:t> pointing </a:t>
            </a:r>
            <a:r>
              <a:rPr lang="en-US" sz="2000" b="1" dirty="0">
                <a:latin typeface="+mj-lt"/>
                <a:ea typeface="Calibri"/>
                <a:cs typeface="Calibri"/>
                <a:sym typeface="Calibri"/>
              </a:rPr>
              <a:t>stability</a:t>
            </a:r>
            <a:endParaRPr lang="en-US" sz="2000" b="1" dirty="0">
              <a:latin typeface="+mj-lt"/>
              <a:ea typeface="Calibri"/>
            </a:endParaRPr>
          </a:p>
          <a:p>
            <a:pPr marL="457200" indent="-457200">
              <a:lnSpc>
                <a:spcPct val="80000"/>
              </a:lnSpc>
              <a:buSzPts val="2100"/>
              <a:buAutoNum type="arabicPeriod"/>
            </a:pPr>
            <a:endParaRPr lang="en-US" sz="2000" b="1" dirty="0">
              <a:solidFill>
                <a:schemeClr val="dk1"/>
              </a:solidFill>
              <a:latin typeface="+mj-lt"/>
              <a:ea typeface="Calibri"/>
              <a:cs typeface="Calibri"/>
            </a:endParaRPr>
          </a:p>
          <a:p>
            <a:pPr marL="457200" indent="-457200">
              <a:lnSpc>
                <a:spcPct val="80000"/>
              </a:lnSpc>
              <a:buSzPts val="2100"/>
              <a:buChar char="•"/>
            </a:pPr>
            <a:r>
              <a:rPr lang="en-US" sz="2000" b="1" dirty="0">
                <a:solidFill>
                  <a:schemeClr val="dk1"/>
                </a:solidFill>
                <a:latin typeface="+mj-lt"/>
                <a:ea typeface="Calibri"/>
                <a:cs typeface="Calibri"/>
                <a:sym typeface="Calibri"/>
              </a:rPr>
              <a:t>All</a:t>
            </a:r>
            <a:r>
              <a:rPr lang="en-US" sz="2000" b="1" dirty="0">
                <a:solidFill>
                  <a:schemeClr val="dk1"/>
                </a:solidFill>
                <a:latin typeface="+mj-lt"/>
                <a:ea typeface="Calibri"/>
                <a:cs typeface="Calibri"/>
              </a:rPr>
              <a:t> thermal stability measurements take ~4.6 days over a 20 day time period</a:t>
            </a:r>
            <a:endParaRPr lang="en-US" sz="2000" b="1" dirty="0">
              <a:solidFill>
                <a:schemeClr val="dk1"/>
              </a:solidFill>
              <a:latin typeface="+mj-lt"/>
              <a:ea typeface="Calibri"/>
              <a:cs typeface="Calibri"/>
              <a:sym typeface="Calibri"/>
            </a:endParaRPr>
          </a:p>
        </p:txBody>
      </p:sp>
    </p:spTree>
    <p:extLst>
      <p:ext uri="{BB962C8B-B14F-4D97-AF65-F5344CB8AC3E}">
        <p14:creationId xmlns:p14="http://schemas.microsoft.com/office/powerpoint/2010/main" val="2987711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8"/>
          <p:cNvSpPr txBox="1">
            <a:spLocks noGrp="1"/>
          </p:cNvSpPr>
          <p:nvPr>
            <p:ph type="title"/>
          </p:nvPr>
        </p:nvSpPr>
        <p:spPr>
          <a:xfrm>
            <a:off x="358581" y="-274301"/>
            <a:ext cx="7134445"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2800" dirty="0"/>
              <a:t>Science Instrument Commissioning</a:t>
            </a:r>
            <a:endParaRPr sz="2800" dirty="0"/>
          </a:p>
        </p:txBody>
      </p:sp>
      <p:sp>
        <p:nvSpPr>
          <p:cNvPr id="151" name="Google Shape;151;p18"/>
          <p:cNvSpPr/>
          <p:nvPr/>
        </p:nvSpPr>
        <p:spPr>
          <a:xfrm>
            <a:off x="79500" y="868699"/>
            <a:ext cx="8985000" cy="5785802"/>
          </a:xfrm>
          <a:prstGeom prst="rect">
            <a:avLst/>
          </a:prstGeom>
          <a:noFill/>
          <a:ln>
            <a:noFill/>
          </a:ln>
        </p:spPr>
        <p:txBody>
          <a:bodyPr spcFirstLastPara="1" wrap="square" lIns="91425" tIns="45700" rIns="91425" bIns="45700" anchor="t" anchorCtr="0">
            <a:noAutofit/>
          </a:bodyPr>
          <a:lstStyle/>
          <a:p>
            <a:pPr marL="342900" indent="-342900">
              <a:buSzPct val="120000"/>
              <a:buFont typeface="Arial" panose="020B0604020202020204" pitchFamily="34" charset="0"/>
              <a:buChar char="•"/>
            </a:pPr>
            <a:r>
              <a:rPr lang="en-US" sz="2000" b="1" u="none" strike="noStrike" cap="none" dirty="0">
                <a:latin typeface="+mj-lt"/>
                <a:ea typeface="Calibri"/>
                <a:cs typeface="Calibri"/>
                <a:sym typeface="Calibri"/>
              </a:rPr>
              <a:t>Science Instrument (SI) commissioning brings the science modes to readiness for use in scientific observations</a:t>
            </a:r>
          </a:p>
          <a:p>
            <a:pPr>
              <a:buSzPct val="120000"/>
            </a:pPr>
            <a:endParaRPr lang="en-US" sz="2000" b="1" u="none" strike="noStrike" cap="none" dirty="0">
              <a:latin typeface="+mj-lt"/>
              <a:ea typeface="Calibri"/>
              <a:cs typeface="Calibri"/>
              <a:sym typeface="Calibri"/>
            </a:endParaRPr>
          </a:p>
          <a:p>
            <a:pPr marL="285750" indent="-285750">
              <a:buSzPct val="120000"/>
              <a:buFont typeface="Arial" panose="020B0604020202020204" pitchFamily="34" charset="0"/>
              <a:buChar char="•"/>
            </a:pPr>
            <a:r>
              <a:rPr lang="en-US" sz="2000" b="1" dirty="0">
                <a:latin typeface="+mj-lt"/>
                <a:ea typeface="Calibri"/>
                <a:cs typeface="Calibri"/>
                <a:sym typeface="Calibri"/>
              </a:rPr>
              <a:t>This process involves obtaining suitable preliminary calibrations and executing operational demonstrations to ensure that we know how to take science-quality data</a:t>
            </a:r>
          </a:p>
          <a:p>
            <a:pPr marL="742950" lvl="1" indent="-285750">
              <a:buSzPts val="2100"/>
              <a:buFont typeface="Wingdings" panose="05000000000000000000" pitchFamily="2" charset="2"/>
              <a:buChar char="§"/>
            </a:pPr>
            <a:r>
              <a:rPr lang="en-US" dirty="0">
                <a:latin typeface="+mj-lt"/>
                <a:ea typeface="Calibri"/>
                <a:cs typeface="Calibri"/>
                <a:sym typeface="Calibri"/>
              </a:rPr>
              <a:t>This will involve assessments of the contributors to sensitivity (throughput, image quality, backgrounds, detector noise) as well as the astrometric calibrations necessary to put targets in slits or centered on coronagraphic spots, etc.</a:t>
            </a:r>
          </a:p>
          <a:p>
            <a:pPr marL="742950" lvl="1" indent="-285750">
              <a:buSzPts val="2100"/>
              <a:buFont typeface="Wingdings" panose="05000000000000000000" pitchFamily="2" charset="2"/>
              <a:buChar char="§"/>
            </a:pPr>
            <a:r>
              <a:rPr lang="en-US" dirty="0">
                <a:latin typeface="+mj-lt"/>
                <a:ea typeface="Calibri"/>
                <a:cs typeface="Calibri"/>
                <a:sym typeface="Calibri"/>
              </a:rPr>
              <a:t>Operational demonstrations will include target acquisition, dithers, mosaics</a:t>
            </a:r>
          </a:p>
          <a:p>
            <a:pPr>
              <a:buSzPts val="2100"/>
            </a:pPr>
            <a:endParaRPr lang="en-US" u="none" strike="noStrike" cap="none" dirty="0">
              <a:latin typeface="+mj-lt"/>
              <a:ea typeface="Calibri"/>
              <a:cs typeface="Calibri"/>
              <a:sym typeface="Calibri"/>
            </a:endParaRPr>
          </a:p>
          <a:p>
            <a:pPr marL="342900" indent="-342900">
              <a:buSzPct val="120000"/>
              <a:buFont typeface="Arial" panose="020B0604020202020204" pitchFamily="34" charset="0"/>
              <a:buChar char="•"/>
            </a:pPr>
            <a:r>
              <a:rPr lang="en-US" sz="2000" b="1" u="none" strike="noStrike" cap="none" dirty="0">
                <a:latin typeface="+mj-lt"/>
                <a:ea typeface="Calibri"/>
                <a:cs typeface="Calibri"/>
                <a:sym typeface="Calibri"/>
              </a:rPr>
              <a:t>The SI’s are commissioned mode by mode, not SI by SI</a:t>
            </a:r>
          </a:p>
          <a:p>
            <a:pPr marL="742950" lvl="1" indent="-285750">
              <a:buSzPts val="2100"/>
              <a:buFont typeface="Wingdings" panose="05000000000000000000" pitchFamily="2" charset="2"/>
              <a:buChar char="§"/>
            </a:pPr>
            <a:r>
              <a:rPr lang="en-US" dirty="0">
                <a:latin typeface="+mj-lt"/>
                <a:ea typeface="Calibri"/>
                <a:cs typeface="Calibri"/>
                <a:sym typeface="Calibri"/>
              </a:rPr>
              <a:t>For example, no reason to hold up on “point and shoot” imaging observations because of an issue with the coronagraphic target acquisition algorithm</a:t>
            </a:r>
          </a:p>
          <a:p>
            <a:pPr marL="742950" lvl="1" indent="-285750">
              <a:buSzPts val="2100"/>
              <a:buFont typeface="Wingdings" panose="05000000000000000000" pitchFamily="2" charset="2"/>
              <a:buChar char="§"/>
            </a:pPr>
            <a:endParaRPr lang="en-US" sz="2000" b="1" u="none" strike="noStrike" cap="none" dirty="0">
              <a:latin typeface="+mj-lt"/>
              <a:ea typeface="Calibri"/>
              <a:cs typeface="Calibri"/>
              <a:sym typeface="Calibri"/>
            </a:endParaRPr>
          </a:p>
          <a:p>
            <a:pPr marL="342900" indent="-342900">
              <a:buSzPct val="120000"/>
              <a:buFont typeface="Arial" panose="020B0604020202020204" pitchFamily="34" charset="0"/>
              <a:buChar char="•"/>
            </a:pPr>
            <a:r>
              <a:rPr lang="en-US" sz="2000" b="1" dirty="0">
                <a:latin typeface="+mj-lt"/>
                <a:ea typeface="Calibri"/>
                <a:cs typeface="Calibri"/>
                <a:sym typeface="Calibri"/>
              </a:rPr>
              <a:t>SI c</a:t>
            </a:r>
            <a:r>
              <a:rPr lang="en-US" sz="2000" b="1" u="none" strike="noStrike" cap="none" dirty="0">
                <a:latin typeface="+mj-lt"/>
                <a:ea typeface="Calibri"/>
                <a:cs typeface="Calibri"/>
                <a:sym typeface="Calibri"/>
              </a:rPr>
              <a:t>ommissioning will flow seamlessly into Cycle 1 observing</a:t>
            </a:r>
          </a:p>
          <a:p>
            <a:pPr marL="742950" lvl="1" indent="-285750">
              <a:buSzPts val="2100"/>
              <a:buFont typeface="Wingdings" panose="05000000000000000000" pitchFamily="2" charset="2"/>
              <a:buChar char="§"/>
            </a:pPr>
            <a:r>
              <a:rPr lang="en-US" dirty="0">
                <a:latin typeface="+mj-lt"/>
                <a:ea typeface="Calibri"/>
                <a:cs typeface="Calibri"/>
                <a:sym typeface="Calibri"/>
              </a:rPr>
              <a:t>The commissioning observations will have exercised the same planning tools and data pipelines that will be used by all observers</a:t>
            </a:r>
            <a:endParaRPr lang="en-US" sz="2000" b="1" u="none" strike="noStrike" cap="none" dirty="0">
              <a:latin typeface="+mj-lt"/>
              <a:ea typeface="Calibri"/>
              <a:cs typeface="Calibri"/>
              <a:sym typeface="Calibri"/>
            </a:endParaRPr>
          </a:p>
        </p:txBody>
      </p:sp>
    </p:spTree>
    <p:extLst>
      <p:ext uri="{BB962C8B-B14F-4D97-AF65-F5344CB8AC3E}">
        <p14:creationId xmlns:p14="http://schemas.microsoft.com/office/powerpoint/2010/main" val="3165869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Conclusion</a:t>
            </a:r>
          </a:p>
        </p:txBody>
      </p:sp>
      <p:sp>
        <p:nvSpPr>
          <p:cNvPr id="3" name="Content Placeholder 2"/>
          <p:cNvSpPr>
            <a:spLocks noGrp="1"/>
          </p:cNvSpPr>
          <p:nvPr>
            <p:ph sz="half" idx="1"/>
          </p:nvPr>
        </p:nvSpPr>
        <p:spPr>
          <a:xfrm>
            <a:off x="411480" y="824230"/>
            <a:ext cx="8403906" cy="6033770"/>
          </a:xfrm>
        </p:spPr>
        <p:txBody>
          <a:bodyPr/>
          <a:lstStyle/>
          <a:p>
            <a:r>
              <a:rPr lang="en-US" dirty="0"/>
              <a:t>Preparations for JWST commissioning are going well</a:t>
            </a:r>
          </a:p>
          <a:p>
            <a:pPr lvl="0"/>
            <a:r>
              <a:rPr lang="en-US" dirty="0"/>
              <a:t>Once power and communications are established, the first phase of commissioning includes the large deployments of the sunshield, tower, and wings</a:t>
            </a:r>
          </a:p>
          <a:p>
            <a:pPr lvl="0"/>
            <a:r>
              <a:rPr lang="en-US" dirty="0"/>
              <a:t>The second phase is the mirror deployments and telescope alignment.</a:t>
            </a:r>
          </a:p>
          <a:p>
            <a:pPr lvl="1"/>
            <a:r>
              <a:rPr lang="en-US" dirty="0"/>
              <a:t>Begins with mirror deployments</a:t>
            </a:r>
          </a:p>
          <a:p>
            <a:pPr lvl="1"/>
            <a:r>
              <a:rPr lang="en-US" dirty="0" err="1"/>
              <a:t>Wavefront</a:t>
            </a:r>
            <a:r>
              <a:rPr lang="en-US" dirty="0"/>
              <a:t> Sensing and Control through an aligned telescope</a:t>
            </a:r>
          </a:p>
          <a:p>
            <a:pPr lvl="0"/>
            <a:r>
              <a:rPr lang="en-US" dirty="0"/>
              <a:t>Final phase is Science Instrument Calibration</a:t>
            </a:r>
          </a:p>
          <a:p>
            <a:r>
              <a:rPr lang="en-US" dirty="0"/>
              <a:t>Optical commissioning uses </a:t>
            </a:r>
            <a:r>
              <a:rPr lang="en-US" dirty="0" err="1"/>
              <a:t>WaveFront</a:t>
            </a:r>
            <a:r>
              <a:rPr lang="en-US" dirty="0"/>
              <a:t> Sensing and Control (WFSC) algorithms that have been extensively tested and optimized</a:t>
            </a:r>
          </a:p>
          <a:p>
            <a:r>
              <a:rPr lang="en-US" dirty="0"/>
              <a:t>The Guider and NIRCAM instruments will be used to support WFSC</a:t>
            </a:r>
          </a:p>
          <a:p>
            <a:r>
              <a:rPr lang="en-US" dirty="0"/>
              <a:t>Once in space, it will be several months before we have confidence the telescope meets all optical requirements but we will build confidence as we go through WFSC</a:t>
            </a:r>
          </a:p>
        </p:txBody>
      </p:sp>
    </p:spTree>
    <p:extLst>
      <p:ext uri="{BB962C8B-B14F-4D97-AF65-F5344CB8AC3E}">
        <p14:creationId xmlns:p14="http://schemas.microsoft.com/office/powerpoint/2010/main" val="363977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259" y="174749"/>
            <a:ext cx="6208713" cy="406400"/>
          </a:xfrm>
        </p:spPr>
        <p:txBody>
          <a:bodyPr/>
          <a:lstStyle/>
          <a:p>
            <a:r>
              <a:rPr lang="en-US" dirty="0"/>
              <a:t>Overall Commissioning Timeline</a:t>
            </a:r>
          </a:p>
        </p:txBody>
      </p:sp>
      <p:sp>
        <p:nvSpPr>
          <p:cNvPr id="4" name="Rectangle 3"/>
          <p:cNvSpPr/>
          <p:nvPr/>
        </p:nvSpPr>
        <p:spPr bwMode="auto">
          <a:xfrm>
            <a:off x="205739" y="3808493"/>
            <a:ext cx="1600200" cy="67437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Narrow" pitchFamily="34" charset="0"/>
              </a:rPr>
              <a:t>Spacecraft</a:t>
            </a:r>
            <a:r>
              <a:rPr kumimoji="0" lang="en-US" b="1" i="0" u="none" strike="noStrike" cap="none" normalizeH="0" dirty="0">
                <a:ln>
                  <a:noFill/>
                </a:ln>
                <a:solidFill>
                  <a:schemeClr val="tx1"/>
                </a:solidFill>
                <a:effectLst/>
                <a:latin typeface="Arial Narrow" pitchFamily="34" charset="0"/>
              </a:rPr>
              <a:t> Commissioning</a:t>
            </a:r>
            <a:endParaRPr kumimoji="0" lang="en-US" b="1" i="0" u="none" strike="noStrike" cap="none" normalizeH="0" baseline="0" dirty="0">
              <a:ln>
                <a:noFill/>
              </a:ln>
              <a:solidFill>
                <a:schemeClr val="tx1"/>
              </a:solidFill>
              <a:effectLst/>
              <a:latin typeface="Arial Narrow" pitchFamily="34" charset="0"/>
            </a:endParaRPr>
          </a:p>
        </p:txBody>
      </p:sp>
      <p:sp>
        <p:nvSpPr>
          <p:cNvPr id="5" name="Rectangle 4"/>
          <p:cNvSpPr/>
          <p:nvPr/>
        </p:nvSpPr>
        <p:spPr bwMode="auto">
          <a:xfrm>
            <a:off x="1805939" y="3808493"/>
            <a:ext cx="4789170" cy="67437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Narrow" pitchFamily="34" charset="0"/>
              </a:rPr>
              <a:t>OTE Commissioning</a:t>
            </a:r>
          </a:p>
        </p:txBody>
      </p:sp>
      <p:sp>
        <p:nvSpPr>
          <p:cNvPr id="8" name="Rectangle 7"/>
          <p:cNvSpPr/>
          <p:nvPr/>
        </p:nvSpPr>
        <p:spPr bwMode="auto">
          <a:xfrm>
            <a:off x="6595109" y="3808493"/>
            <a:ext cx="2423160" cy="67437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Narrow" pitchFamily="34" charset="0"/>
              </a:rPr>
              <a:t>SI Commissioning</a:t>
            </a:r>
          </a:p>
        </p:txBody>
      </p:sp>
      <p:sp>
        <p:nvSpPr>
          <p:cNvPr id="9" name="TextBox 8"/>
          <p:cNvSpPr txBox="1"/>
          <p:nvPr/>
        </p:nvSpPr>
        <p:spPr>
          <a:xfrm rot="16200000">
            <a:off x="-300319" y="4637315"/>
            <a:ext cx="1048373" cy="369332"/>
          </a:xfrm>
          <a:prstGeom prst="rect">
            <a:avLst/>
          </a:prstGeom>
          <a:noFill/>
        </p:spPr>
        <p:txBody>
          <a:bodyPr wrap="square" rtlCol="0">
            <a:spAutoFit/>
          </a:bodyPr>
          <a:lstStyle/>
          <a:p>
            <a:r>
              <a:rPr lang="en-US" dirty="0"/>
              <a:t>Launch</a:t>
            </a:r>
          </a:p>
        </p:txBody>
      </p:sp>
      <p:sp>
        <p:nvSpPr>
          <p:cNvPr id="10" name="TextBox 9"/>
          <p:cNvSpPr txBox="1"/>
          <p:nvPr/>
        </p:nvSpPr>
        <p:spPr>
          <a:xfrm rot="17675220">
            <a:off x="-581740" y="1991025"/>
            <a:ext cx="2509054" cy="369332"/>
          </a:xfrm>
          <a:prstGeom prst="rect">
            <a:avLst/>
          </a:prstGeom>
          <a:noFill/>
        </p:spPr>
        <p:txBody>
          <a:bodyPr wrap="square" rtlCol="0">
            <a:spAutoFit/>
          </a:bodyPr>
          <a:lstStyle/>
          <a:p>
            <a:r>
              <a:rPr lang="en-US" dirty="0"/>
              <a:t>Solar Array and </a:t>
            </a:r>
            <a:r>
              <a:rPr lang="en-US" dirty="0" err="1"/>
              <a:t>Comm</a:t>
            </a:r>
            <a:endParaRPr lang="en-US" dirty="0"/>
          </a:p>
        </p:txBody>
      </p:sp>
      <p:sp>
        <p:nvSpPr>
          <p:cNvPr id="16" name="TextBox 15"/>
          <p:cNvSpPr txBox="1"/>
          <p:nvPr/>
        </p:nvSpPr>
        <p:spPr>
          <a:xfrm rot="17611023">
            <a:off x="-552568" y="4573180"/>
            <a:ext cx="2509054" cy="646331"/>
          </a:xfrm>
          <a:prstGeom prst="rect">
            <a:avLst/>
          </a:prstGeom>
          <a:noFill/>
        </p:spPr>
        <p:txBody>
          <a:bodyPr wrap="square" rtlCol="0">
            <a:spAutoFit/>
          </a:bodyPr>
          <a:lstStyle/>
          <a:p>
            <a:r>
              <a:rPr lang="en-US" dirty="0"/>
              <a:t>Telescope Deployments</a:t>
            </a:r>
          </a:p>
        </p:txBody>
      </p:sp>
      <p:sp>
        <p:nvSpPr>
          <p:cNvPr id="18" name="TextBox 17"/>
          <p:cNvSpPr txBox="1"/>
          <p:nvPr/>
        </p:nvSpPr>
        <p:spPr>
          <a:xfrm rot="17620339">
            <a:off x="-113486" y="1809688"/>
            <a:ext cx="2710853" cy="646331"/>
          </a:xfrm>
          <a:prstGeom prst="rect">
            <a:avLst/>
          </a:prstGeom>
          <a:noFill/>
        </p:spPr>
        <p:txBody>
          <a:bodyPr wrap="square" rtlCol="0">
            <a:spAutoFit/>
          </a:bodyPr>
          <a:lstStyle/>
          <a:p>
            <a:r>
              <a:rPr lang="en-US" dirty="0"/>
              <a:t>Sunshield and Other Spacecraft Deployments</a:t>
            </a:r>
          </a:p>
        </p:txBody>
      </p:sp>
      <p:sp>
        <p:nvSpPr>
          <p:cNvPr id="21" name="Right Brace 20"/>
          <p:cNvSpPr/>
          <p:nvPr/>
        </p:nvSpPr>
        <p:spPr bwMode="auto">
          <a:xfrm rot="5400000">
            <a:off x="406722" y="4512755"/>
            <a:ext cx="449785" cy="428413"/>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22" name="Right Brace 21"/>
          <p:cNvSpPr/>
          <p:nvPr/>
        </p:nvSpPr>
        <p:spPr bwMode="auto">
          <a:xfrm rot="16200000">
            <a:off x="475901" y="3395210"/>
            <a:ext cx="512454" cy="314112"/>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23" name="Right Brace 22"/>
          <p:cNvSpPr/>
          <p:nvPr/>
        </p:nvSpPr>
        <p:spPr bwMode="auto">
          <a:xfrm rot="16200000">
            <a:off x="65727" y="3446636"/>
            <a:ext cx="512454" cy="17316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24" name="Right Brace 23"/>
          <p:cNvSpPr/>
          <p:nvPr/>
        </p:nvSpPr>
        <p:spPr bwMode="auto">
          <a:xfrm rot="5400000">
            <a:off x="837914" y="4575280"/>
            <a:ext cx="449785" cy="287811"/>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25" name="TextBox 24"/>
          <p:cNvSpPr txBox="1"/>
          <p:nvPr/>
        </p:nvSpPr>
        <p:spPr>
          <a:xfrm rot="17627722">
            <a:off x="106967" y="4620912"/>
            <a:ext cx="2509054" cy="646331"/>
          </a:xfrm>
          <a:prstGeom prst="rect">
            <a:avLst/>
          </a:prstGeom>
          <a:noFill/>
        </p:spPr>
        <p:txBody>
          <a:bodyPr wrap="square" rtlCol="0">
            <a:spAutoFit/>
          </a:bodyPr>
          <a:lstStyle/>
          <a:p>
            <a:r>
              <a:rPr lang="en-US" dirty="0"/>
              <a:t>Mirror</a:t>
            </a:r>
          </a:p>
          <a:p>
            <a:r>
              <a:rPr lang="en-US" dirty="0"/>
              <a:t>Deployments</a:t>
            </a:r>
          </a:p>
        </p:txBody>
      </p:sp>
      <p:sp>
        <p:nvSpPr>
          <p:cNvPr id="26" name="TextBox 25"/>
          <p:cNvSpPr txBox="1"/>
          <p:nvPr/>
        </p:nvSpPr>
        <p:spPr>
          <a:xfrm rot="17630279">
            <a:off x="6778905" y="5282994"/>
            <a:ext cx="2509054" cy="584775"/>
          </a:xfrm>
          <a:prstGeom prst="rect">
            <a:avLst/>
          </a:prstGeom>
          <a:noFill/>
        </p:spPr>
        <p:txBody>
          <a:bodyPr wrap="square" rtlCol="0">
            <a:spAutoFit/>
          </a:bodyPr>
          <a:lstStyle/>
          <a:p>
            <a:r>
              <a:rPr lang="en-US" sz="1600" dirty="0"/>
              <a:t>NIRCam, NIRISS, FGS On</a:t>
            </a:r>
          </a:p>
        </p:txBody>
      </p:sp>
      <p:sp>
        <p:nvSpPr>
          <p:cNvPr id="27" name="Right Brace 26"/>
          <p:cNvSpPr/>
          <p:nvPr/>
        </p:nvSpPr>
        <p:spPr bwMode="auto">
          <a:xfrm rot="16200000">
            <a:off x="1308377" y="3450637"/>
            <a:ext cx="469765" cy="156029"/>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28" name="TextBox 27"/>
          <p:cNvSpPr txBox="1"/>
          <p:nvPr/>
        </p:nvSpPr>
        <p:spPr>
          <a:xfrm rot="16200000">
            <a:off x="1384213" y="3837479"/>
            <a:ext cx="1091434" cy="307777"/>
          </a:xfrm>
          <a:prstGeom prst="rect">
            <a:avLst/>
          </a:prstGeom>
          <a:noFill/>
        </p:spPr>
        <p:txBody>
          <a:bodyPr wrap="square" rtlCol="0">
            <a:spAutoFit/>
          </a:bodyPr>
          <a:lstStyle/>
          <a:p>
            <a:r>
              <a:rPr lang="en-US" sz="1400" dirty="0"/>
              <a:t>Day 40</a:t>
            </a:r>
          </a:p>
        </p:txBody>
      </p:sp>
      <p:sp>
        <p:nvSpPr>
          <p:cNvPr id="29" name="TextBox 28"/>
          <p:cNvSpPr txBox="1"/>
          <p:nvPr/>
        </p:nvSpPr>
        <p:spPr>
          <a:xfrm rot="16200000">
            <a:off x="6159954" y="3855703"/>
            <a:ext cx="1091434" cy="276999"/>
          </a:xfrm>
          <a:prstGeom prst="rect">
            <a:avLst/>
          </a:prstGeom>
          <a:noFill/>
        </p:spPr>
        <p:txBody>
          <a:bodyPr wrap="square" rtlCol="0">
            <a:spAutoFit/>
          </a:bodyPr>
          <a:lstStyle/>
          <a:p>
            <a:r>
              <a:rPr lang="en-US" sz="1200" dirty="0"/>
              <a:t>Day 120</a:t>
            </a:r>
          </a:p>
        </p:txBody>
      </p:sp>
      <p:sp>
        <p:nvSpPr>
          <p:cNvPr id="30" name="TextBox 29"/>
          <p:cNvSpPr txBox="1"/>
          <p:nvPr/>
        </p:nvSpPr>
        <p:spPr>
          <a:xfrm rot="17395536">
            <a:off x="3025331" y="1879032"/>
            <a:ext cx="2509054" cy="369332"/>
          </a:xfrm>
          <a:prstGeom prst="rect">
            <a:avLst/>
          </a:prstGeom>
          <a:noFill/>
        </p:spPr>
        <p:txBody>
          <a:bodyPr wrap="square" rtlCol="0">
            <a:spAutoFit/>
          </a:bodyPr>
          <a:lstStyle/>
          <a:p>
            <a:r>
              <a:rPr lang="en-US" dirty="0"/>
              <a:t>Final Cooler Transition </a:t>
            </a:r>
          </a:p>
        </p:txBody>
      </p:sp>
      <p:sp>
        <p:nvSpPr>
          <p:cNvPr id="31" name="TextBox 30"/>
          <p:cNvSpPr txBox="1"/>
          <p:nvPr/>
        </p:nvSpPr>
        <p:spPr>
          <a:xfrm rot="16200000">
            <a:off x="3447287" y="3786499"/>
            <a:ext cx="1091434" cy="461665"/>
          </a:xfrm>
          <a:prstGeom prst="rect">
            <a:avLst/>
          </a:prstGeom>
          <a:noFill/>
        </p:spPr>
        <p:txBody>
          <a:bodyPr wrap="square" rtlCol="0">
            <a:spAutoFit/>
          </a:bodyPr>
          <a:lstStyle/>
          <a:p>
            <a:r>
              <a:rPr lang="en-US" sz="1200" dirty="0"/>
              <a:t>Day</a:t>
            </a:r>
          </a:p>
          <a:p>
            <a:r>
              <a:rPr lang="en-US" sz="1200" dirty="0"/>
              <a:t> 80</a:t>
            </a:r>
          </a:p>
        </p:txBody>
      </p:sp>
      <p:sp>
        <p:nvSpPr>
          <p:cNvPr id="32" name="TextBox 31"/>
          <p:cNvSpPr txBox="1"/>
          <p:nvPr/>
        </p:nvSpPr>
        <p:spPr>
          <a:xfrm>
            <a:off x="2483534" y="5083626"/>
            <a:ext cx="3871546" cy="369332"/>
          </a:xfrm>
          <a:prstGeom prst="rect">
            <a:avLst/>
          </a:prstGeom>
          <a:noFill/>
        </p:spPr>
        <p:txBody>
          <a:bodyPr wrap="square" rtlCol="0">
            <a:spAutoFit/>
          </a:bodyPr>
          <a:lstStyle/>
          <a:p>
            <a:r>
              <a:rPr lang="en-US" dirty="0" err="1"/>
              <a:t>Wavefront</a:t>
            </a:r>
            <a:r>
              <a:rPr lang="en-US" dirty="0"/>
              <a:t> Sensing and Control</a:t>
            </a:r>
          </a:p>
        </p:txBody>
      </p:sp>
      <p:sp>
        <p:nvSpPr>
          <p:cNvPr id="33" name="Right Brace 32"/>
          <p:cNvSpPr/>
          <p:nvPr/>
        </p:nvSpPr>
        <p:spPr bwMode="auto">
          <a:xfrm rot="5400000">
            <a:off x="3758106" y="2313685"/>
            <a:ext cx="566045" cy="4973836"/>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cxnSp>
        <p:nvCxnSpPr>
          <p:cNvPr id="35" name="Straight Connector 34"/>
          <p:cNvCxnSpPr/>
          <p:nvPr/>
        </p:nvCxnSpPr>
        <p:spPr bwMode="auto">
          <a:xfrm flipV="1">
            <a:off x="4210174" y="4145678"/>
            <a:ext cx="4995" cy="32805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7" name="TextBox 36"/>
          <p:cNvSpPr txBox="1"/>
          <p:nvPr/>
        </p:nvSpPr>
        <p:spPr>
          <a:xfrm rot="16200000">
            <a:off x="8374832" y="3819907"/>
            <a:ext cx="1091434" cy="276999"/>
          </a:xfrm>
          <a:prstGeom prst="rect">
            <a:avLst/>
          </a:prstGeom>
          <a:noFill/>
        </p:spPr>
        <p:txBody>
          <a:bodyPr wrap="square" rtlCol="0">
            <a:spAutoFit/>
          </a:bodyPr>
          <a:lstStyle/>
          <a:p>
            <a:r>
              <a:rPr lang="en-US" sz="1200" dirty="0"/>
              <a:t>Day 180</a:t>
            </a:r>
          </a:p>
        </p:txBody>
      </p:sp>
      <p:sp>
        <p:nvSpPr>
          <p:cNvPr id="38" name="Right Brace 37"/>
          <p:cNvSpPr/>
          <p:nvPr/>
        </p:nvSpPr>
        <p:spPr bwMode="auto">
          <a:xfrm rot="16200000">
            <a:off x="3756404" y="3453683"/>
            <a:ext cx="469765" cy="156029"/>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39" name="TextBox 38"/>
          <p:cNvSpPr txBox="1"/>
          <p:nvPr/>
        </p:nvSpPr>
        <p:spPr>
          <a:xfrm rot="16200000">
            <a:off x="7712188" y="1857622"/>
            <a:ext cx="2509054" cy="369332"/>
          </a:xfrm>
          <a:prstGeom prst="rect">
            <a:avLst/>
          </a:prstGeom>
          <a:noFill/>
        </p:spPr>
        <p:txBody>
          <a:bodyPr wrap="square" rtlCol="0">
            <a:spAutoFit/>
          </a:bodyPr>
          <a:lstStyle/>
          <a:p>
            <a:r>
              <a:rPr lang="en-US" dirty="0"/>
              <a:t>Ready for Science </a:t>
            </a:r>
          </a:p>
        </p:txBody>
      </p:sp>
      <p:sp>
        <p:nvSpPr>
          <p:cNvPr id="40" name="Right Brace 39"/>
          <p:cNvSpPr/>
          <p:nvPr/>
        </p:nvSpPr>
        <p:spPr bwMode="auto">
          <a:xfrm rot="16200000">
            <a:off x="8718406" y="3451413"/>
            <a:ext cx="469765" cy="156029"/>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43" name="TextBox 42"/>
          <p:cNvSpPr txBox="1"/>
          <p:nvPr/>
        </p:nvSpPr>
        <p:spPr>
          <a:xfrm rot="17496455">
            <a:off x="6215275" y="1525109"/>
            <a:ext cx="2561306" cy="923330"/>
          </a:xfrm>
          <a:prstGeom prst="rect">
            <a:avLst/>
          </a:prstGeom>
          <a:noFill/>
        </p:spPr>
        <p:txBody>
          <a:bodyPr wrap="square" rtlCol="0">
            <a:spAutoFit/>
          </a:bodyPr>
          <a:lstStyle/>
          <a:p>
            <a:r>
              <a:rPr lang="en-US" dirty="0"/>
              <a:t>Thermal Slew and Stability Characterization</a:t>
            </a:r>
          </a:p>
        </p:txBody>
      </p:sp>
      <p:sp>
        <p:nvSpPr>
          <p:cNvPr id="44" name="Right Brace 43"/>
          <p:cNvSpPr/>
          <p:nvPr/>
        </p:nvSpPr>
        <p:spPr bwMode="auto">
          <a:xfrm rot="16200000">
            <a:off x="6890892" y="3254843"/>
            <a:ext cx="525093" cy="539683"/>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cxnSp>
        <p:nvCxnSpPr>
          <p:cNvPr id="6" name="Straight Connector 5"/>
          <p:cNvCxnSpPr/>
          <p:nvPr/>
        </p:nvCxnSpPr>
        <p:spPr bwMode="auto">
          <a:xfrm>
            <a:off x="1062806" y="4951854"/>
            <a:ext cx="0" cy="31643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04073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1337" y="156347"/>
            <a:ext cx="6208713" cy="406400"/>
          </a:xfrm>
        </p:spPr>
        <p:txBody>
          <a:bodyPr/>
          <a:lstStyle/>
          <a:p>
            <a:r>
              <a:rPr lang="en-US" dirty="0"/>
              <a:t>Nominal </a:t>
            </a:r>
            <a:r>
              <a:rPr lang="en-US" dirty="0" err="1"/>
              <a:t>Cooldown</a:t>
            </a:r>
            <a:r>
              <a:rPr lang="en-US" dirty="0"/>
              <a:t> Profile</a:t>
            </a:r>
          </a:p>
        </p:txBody>
      </p:sp>
      <p:grpSp>
        <p:nvGrpSpPr>
          <p:cNvPr id="10" name="Group 9"/>
          <p:cNvGrpSpPr/>
          <p:nvPr/>
        </p:nvGrpSpPr>
        <p:grpSpPr>
          <a:xfrm>
            <a:off x="521970" y="739503"/>
            <a:ext cx="7955280" cy="5770380"/>
            <a:chOff x="617220" y="739503"/>
            <a:chExt cx="7955280" cy="5770380"/>
          </a:xfrm>
        </p:grpSpPr>
        <p:pic>
          <p:nvPicPr>
            <p:cNvPr id="4" name="Picture 3"/>
            <p:cNvPicPr>
              <a:picLocks noChangeAspect="1"/>
            </p:cNvPicPr>
            <p:nvPr/>
          </p:nvPicPr>
          <p:blipFill>
            <a:blip r:embed="rId2"/>
            <a:stretch>
              <a:fillRect/>
            </a:stretch>
          </p:blipFill>
          <p:spPr>
            <a:xfrm>
              <a:off x="617220" y="739503"/>
              <a:ext cx="7955280" cy="5770380"/>
            </a:xfrm>
            <a:prstGeom prst="rect">
              <a:avLst/>
            </a:prstGeom>
          </p:spPr>
        </p:pic>
        <p:sp>
          <p:nvSpPr>
            <p:cNvPr id="2" name="Rectangle 1"/>
            <p:cNvSpPr/>
            <p:nvPr/>
          </p:nvSpPr>
          <p:spPr bwMode="auto">
            <a:xfrm>
              <a:off x="2011680" y="1417320"/>
              <a:ext cx="1348740" cy="148590"/>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5" name="Rectangle 4"/>
            <p:cNvSpPr/>
            <p:nvPr/>
          </p:nvSpPr>
          <p:spPr bwMode="auto">
            <a:xfrm>
              <a:off x="2449830" y="2061210"/>
              <a:ext cx="1348740" cy="148590"/>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6" name="Rectangle 5"/>
            <p:cNvSpPr/>
            <p:nvPr/>
          </p:nvSpPr>
          <p:spPr bwMode="auto">
            <a:xfrm>
              <a:off x="4499610" y="2270760"/>
              <a:ext cx="1078230" cy="148590"/>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7" name="Rectangle 6"/>
            <p:cNvSpPr/>
            <p:nvPr/>
          </p:nvSpPr>
          <p:spPr bwMode="auto">
            <a:xfrm>
              <a:off x="6659880" y="2316480"/>
              <a:ext cx="1348740" cy="148590"/>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8" name="Rectangle 7"/>
            <p:cNvSpPr/>
            <p:nvPr/>
          </p:nvSpPr>
          <p:spPr bwMode="auto">
            <a:xfrm>
              <a:off x="7123114" y="4560570"/>
              <a:ext cx="992186" cy="148590"/>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9" name="Rectangle 8"/>
            <p:cNvSpPr/>
            <p:nvPr/>
          </p:nvSpPr>
          <p:spPr bwMode="auto">
            <a:xfrm>
              <a:off x="1234440" y="1152707"/>
              <a:ext cx="7109460" cy="1485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grpSp>
      <p:sp>
        <p:nvSpPr>
          <p:cNvPr id="11" name="Rectangle 10"/>
          <p:cNvSpPr/>
          <p:nvPr/>
        </p:nvSpPr>
        <p:spPr bwMode="auto">
          <a:xfrm>
            <a:off x="521970" y="6137910"/>
            <a:ext cx="3512820" cy="37197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1590034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7163" y="755650"/>
            <a:ext cx="8889183" cy="5486400"/>
          </a:xfrm>
        </p:spPr>
        <p:txBody>
          <a:bodyPr/>
          <a:lstStyle/>
          <a:p>
            <a:r>
              <a:rPr lang="en-US" sz="2000" dirty="0"/>
              <a:t>A key consideration as the observatory cools down is to make sure that outgassing water does not form ice on optical surfaces</a:t>
            </a:r>
          </a:p>
          <a:p>
            <a:pPr lvl="1"/>
            <a:r>
              <a:rPr lang="en-US" sz="2000" dirty="0"/>
              <a:t>Key is to carefully control surfaces &lt;140-160K while water is outgassing</a:t>
            </a:r>
          </a:p>
          <a:p>
            <a:r>
              <a:rPr lang="en-US" sz="2000" dirty="0"/>
              <a:t>Secondary Mirror - A lot of work has been done to assure that outgassing from heaters near motors can get ice on the Secondary Mirror </a:t>
            </a:r>
          </a:p>
          <a:p>
            <a:pPr lvl="2"/>
            <a:r>
              <a:rPr lang="en-US" sz="1800" dirty="0"/>
              <a:t>Both by design – control of venting</a:t>
            </a:r>
          </a:p>
          <a:p>
            <a:pPr lvl="2"/>
            <a:r>
              <a:rPr lang="en-US" sz="1800" dirty="0"/>
              <a:t>And by early heater outgassing while secondary mirror is warm</a:t>
            </a:r>
          </a:p>
          <a:p>
            <a:r>
              <a:rPr lang="en-US" sz="2000" dirty="0"/>
              <a:t>Fine Steering Mirror – Fine Steering Mirror has a heater that will stay on until we are confident it is safe to begin cooling from a moisture perspective</a:t>
            </a:r>
          </a:p>
          <a:p>
            <a:pPr lvl="1"/>
            <a:r>
              <a:rPr lang="en-US" sz="2000" dirty="0"/>
              <a:t>Have developed observing programs to take series of NIRCam and NIRSpec spectroscopic measurements when each reaches operational temp</a:t>
            </a:r>
          </a:p>
          <a:p>
            <a:pPr lvl="2"/>
            <a:r>
              <a:rPr lang="en-US" dirty="0"/>
              <a:t>Each observation analyzed for the equivalent width (EW) of the 3.1 </a:t>
            </a:r>
            <a:r>
              <a:rPr lang="en-US" dirty="0">
                <a:latin typeface="Symbol" panose="05050102010706020507" pitchFamily="18" charset="2"/>
              </a:rPr>
              <a:t>m</a:t>
            </a:r>
            <a:r>
              <a:rPr lang="en-US" dirty="0"/>
              <a:t>m water-ice feature </a:t>
            </a:r>
          </a:p>
        </p:txBody>
      </p:sp>
      <p:sp>
        <p:nvSpPr>
          <p:cNvPr id="3" name="Title 2"/>
          <p:cNvSpPr>
            <a:spLocks noGrp="1"/>
          </p:cNvSpPr>
          <p:nvPr>
            <p:ph type="title"/>
          </p:nvPr>
        </p:nvSpPr>
        <p:spPr>
          <a:xfrm>
            <a:off x="1268731" y="179070"/>
            <a:ext cx="6208713" cy="406400"/>
          </a:xfrm>
        </p:spPr>
        <p:txBody>
          <a:bodyPr/>
          <a:lstStyle/>
          <a:p>
            <a:r>
              <a:rPr lang="en-US" dirty="0"/>
              <a:t>Water-Ice Measurement Philosophy</a:t>
            </a:r>
          </a:p>
        </p:txBody>
      </p:sp>
    </p:spTree>
    <p:extLst>
      <p:ext uri="{BB962C8B-B14F-4D97-AF65-F5344CB8AC3E}">
        <p14:creationId xmlns:p14="http://schemas.microsoft.com/office/powerpoint/2010/main" val="354362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fk18"/>
          <p:cNvPicPr>
            <a:picLocks noChangeAspect="1" noChangeArrowheads="1"/>
          </p:cNvPicPr>
          <p:nvPr/>
        </p:nvPicPr>
        <p:blipFill>
          <a:blip r:embed="rId3" cstate="print"/>
          <a:srcRect/>
          <a:stretch>
            <a:fillRect/>
          </a:stretch>
        </p:blipFill>
        <p:spPr bwMode="auto">
          <a:xfrm>
            <a:off x="368300" y="979488"/>
            <a:ext cx="3481388" cy="2871787"/>
          </a:xfrm>
          <a:prstGeom prst="rect">
            <a:avLst/>
          </a:prstGeom>
          <a:noFill/>
          <a:ln w="9525">
            <a:noFill/>
            <a:miter lim="800000"/>
            <a:headEnd/>
            <a:tailEnd/>
          </a:ln>
        </p:spPr>
      </p:pic>
      <p:sp>
        <p:nvSpPr>
          <p:cNvPr id="75779" name="Text Box 3" descr="JWST Color Square"/>
          <p:cNvSpPr txBox="1">
            <a:spLocks noChangeArrowheads="1"/>
          </p:cNvSpPr>
          <p:nvPr/>
        </p:nvSpPr>
        <p:spPr bwMode="auto">
          <a:xfrm>
            <a:off x="6750050" y="3459163"/>
            <a:ext cx="1593850" cy="730250"/>
          </a:xfrm>
          <a:prstGeom prst="rect">
            <a:avLst/>
          </a:prstGeom>
          <a:noFill/>
          <a:ln w="9525">
            <a:noFill/>
            <a:miter lim="800000"/>
            <a:headEnd/>
            <a:tailEnd/>
          </a:ln>
        </p:spPr>
        <p:txBody>
          <a:bodyPr>
            <a:spAutoFit/>
          </a:bodyPr>
          <a:lstStyle/>
          <a:p>
            <a:pPr eaLnBrk="0" hangingPunct="0">
              <a:spcBef>
                <a:spcPct val="50000"/>
              </a:spcBef>
            </a:pPr>
            <a:r>
              <a:rPr lang="en-US" sz="1400" b="1" dirty="0">
                <a:latin typeface="Arial Narrow" pitchFamily="34" charset="0"/>
              </a:rPr>
              <a:t>Downlink Eng. Data and NIRCam Images</a:t>
            </a:r>
          </a:p>
        </p:txBody>
      </p:sp>
      <p:sp>
        <p:nvSpPr>
          <p:cNvPr id="75780" name="Text Box 4"/>
          <p:cNvSpPr txBox="1">
            <a:spLocks noChangeArrowheads="1"/>
          </p:cNvSpPr>
          <p:nvPr/>
        </p:nvSpPr>
        <p:spPr bwMode="auto">
          <a:xfrm>
            <a:off x="3306763" y="4613275"/>
            <a:ext cx="4926012" cy="2027238"/>
          </a:xfrm>
          <a:prstGeom prst="rect">
            <a:avLst/>
          </a:prstGeom>
          <a:solidFill>
            <a:srgbClr val="FFFF99"/>
          </a:solidFill>
          <a:ln w="9525">
            <a:solidFill>
              <a:schemeClr val="tx1"/>
            </a:solidFill>
            <a:miter lim="800000"/>
            <a:headEnd/>
            <a:tailEnd/>
          </a:ln>
        </p:spPr>
        <p:txBody>
          <a:bodyPr>
            <a:spAutoFit/>
          </a:bodyPr>
          <a:lstStyle/>
          <a:p>
            <a:pPr algn="ctr" eaLnBrk="0" hangingPunct="0">
              <a:spcBef>
                <a:spcPct val="50000"/>
              </a:spcBef>
            </a:pPr>
            <a:r>
              <a:rPr lang="en-US" b="1" dirty="0">
                <a:latin typeface="Arial Narrow" pitchFamily="34" charset="0"/>
              </a:rPr>
              <a:t>Ground Segment (S&amp;OC)</a:t>
            </a:r>
          </a:p>
          <a:p>
            <a:pPr algn="ctr" eaLnBrk="0" hangingPunct="0">
              <a:spcBef>
                <a:spcPct val="50000"/>
              </a:spcBef>
            </a:pPr>
            <a:endParaRPr lang="en-US" b="1" dirty="0">
              <a:latin typeface="Arial Narrow" pitchFamily="34" charset="0"/>
            </a:endParaRPr>
          </a:p>
          <a:p>
            <a:pPr algn="ctr" eaLnBrk="0" hangingPunct="0">
              <a:spcBef>
                <a:spcPct val="50000"/>
              </a:spcBef>
            </a:pPr>
            <a:endParaRPr lang="en-US" b="1" dirty="0">
              <a:latin typeface="Arial Narrow" pitchFamily="34" charset="0"/>
            </a:endParaRPr>
          </a:p>
          <a:p>
            <a:pPr algn="ctr" eaLnBrk="0" hangingPunct="0">
              <a:spcBef>
                <a:spcPct val="50000"/>
              </a:spcBef>
            </a:pPr>
            <a:endParaRPr lang="en-US" b="1" dirty="0">
              <a:latin typeface="Arial Narrow" pitchFamily="34" charset="0"/>
            </a:endParaRPr>
          </a:p>
          <a:p>
            <a:pPr algn="ctr" eaLnBrk="0" hangingPunct="0">
              <a:spcBef>
                <a:spcPct val="50000"/>
              </a:spcBef>
            </a:pPr>
            <a:endParaRPr lang="en-US" b="1" dirty="0">
              <a:latin typeface="Arial Narrow" pitchFamily="34" charset="0"/>
            </a:endParaRPr>
          </a:p>
        </p:txBody>
      </p:sp>
      <p:sp>
        <p:nvSpPr>
          <p:cNvPr id="75781" name="Text Box 5"/>
          <p:cNvSpPr txBox="1">
            <a:spLocks noChangeArrowheads="1"/>
          </p:cNvSpPr>
          <p:nvPr/>
        </p:nvSpPr>
        <p:spPr bwMode="auto">
          <a:xfrm>
            <a:off x="3543300" y="5038725"/>
            <a:ext cx="4406900" cy="1201738"/>
          </a:xfrm>
          <a:prstGeom prst="rect">
            <a:avLst/>
          </a:prstGeom>
          <a:solidFill>
            <a:srgbClr val="FFCC99"/>
          </a:solidFill>
          <a:ln w="9525">
            <a:solidFill>
              <a:schemeClr val="tx1"/>
            </a:solidFill>
            <a:miter lim="800000"/>
            <a:headEnd/>
            <a:tailEnd/>
          </a:ln>
        </p:spPr>
        <p:txBody>
          <a:bodyPr>
            <a:spAutoFit/>
          </a:bodyPr>
          <a:lstStyle/>
          <a:p>
            <a:pPr algn="ctr" eaLnBrk="0" hangingPunct="0">
              <a:spcBef>
                <a:spcPct val="50000"/>
              </a:spcBef>
            </a:pPr>
            <a:r>
              <a:rPr lang="en-US" b="1" dirty="0">
                <a:latin typeface="Arial Narrow" pitchFamily="34" charset="0"/>
              </a:rPr>
              <a:t>WFS&amp;C Software Subsystem (incl. Executive)</a:t>
            </a:r>
          </a:p>
          <a:p>
            <a:pPr algn="ctr" eaLnBrk="0" hangingPunct="0">
              <a:spcBef>
                <a:spcPct val="50000"/>
              </a:spcBef>
            </a:pPr>
            <a:endParaRPr lang="en-US" b="1" dirty="0">
              <a:latin typeface="Arial Narrow" pitchFamily="34" charset="0"/>
            </a:endParaRPr>
          </a:p>
          <a:p>
            <a:pPr algn="ctr" eaLnBrk="0" hangingPunct="0">
              <a:spcBef>
                <a:spcPct val="50000"/>
              </a:spcBef>
            </a:pPr>
            <a:endParaRPr lang="en-US" b="1" dirty="0">
              <a:latin typeface="Arial Narrow" pitchFamily="34" charset="0"/>
            </a:endParaRPr>
          </a:p>
        </p:txBody>
      </p:sp>
      <p:sp>
        <p:nvSpPr>
          <p:cNvPr id="75782" name="Text Box 6"/>
          <p:cNvSpPr txBox="1">
            <a:spLocks noChangeArrowheads="1"/>
          </p:cNvSpPr>
          <p:nvPr/>
        </p:nvSpPr>
        <p:spPr bwMode="auto">
          <a:xfrm>
            <a:off x="3748088" y="5394325"/>
            <a:ext cx="1838325" cy="590550"/>
          </a:xfrm>
          <a:prstGeom prst="rect">
            <a:avLst/>
          </a:prstGeom>
          <a:solidFill>
            <a:srgbClr val="84D6AD"/>
          </a:solidFill>
          <a:ln w="9525">
            <a:solidFill>
              <a:schemeClr val="tx1"/>
            </a:solidFill>
            <a:miter lim="800000"/>
            <a:headEnd/>
            <a:tailEnd/>
          </a:ln>
        </p:spPr>
        <p:txBody>
          <a:bodyPr>
            <a:spAutoFit/>
          </a:bodyPr>
          <a:lstStyle/>
          <a:p>
            <a:pPr algn="ctr" eaLnBrk="0" hangingPunct="0">
              <a:spcBef>
                <a:spcPct val="50000"/>
              </a:spcBef>
            </a:pPr>
            <a:r>
              <a:rPr lang="en-US" sz="1600" b="1" dirty="0">
                <a:latin typeface="Arial Narrow" pitchFamily="34" charset="0"/>
              </a:rPr>
              <a:t>Mirror Control Software</a:t>
            </a:r>
          </a:p>
        </p:txBody>
      </p:sp>
      <p:sp>
        <p:nvSpPr>
          <p:cNvPr id="75783" name="Text Box 7"/>
          <p:cNvSpPr txBox="1">
            <a:spLocks noChangeArrowheads="1"/>
          </p:cNvSpPr>
          <p:nvPr/>
        </p:nvSpPr>
        <p:spPr bwMode="auto">
          <a:xfrm>
            <a:off x="6207125" y="5394325"/>
            <a:ext cx="1538288" cy="590550"/>
          </a:xfrm>
          <a:prstGeom prst="rect">
            <a:avLst/>
          </a:prstGeom>
          <a:solidFill>
            <a:srgbClr val="84D6AD"/>
          </a:solidFill>
          <a:ln w="9525">
            <a:solidFill>
              <a:schemeClr val="tx1"/>
            </a:solidFill>
            <a:miter lim="800000"/>
            <a:headEnd/>
            <a:tailEnd/>
          </a:ln>
        </p:spPr>
        <p:txBody>
          <a:bodyPr>
            <a:spAutoFit/>
          </a:bodyPr>
          <a:lstStyle/>
          <a:p>
            <a:pPr algn="ctr" eaLnBrk="0" hangingPunct="0">
              <a:spcBef>
                <a:spcPct val="50000"/>
              </a:spcBef>
            </a:pPr>
            <a:r>
              <a:rPr lang="en-US" sz="1600" b="1" dirty="0">
                <a:latin typeface="Arial Narrow" pitchFamily="34" charset="0"/>
              </a:rPr>
              <a:t>WFS&amp;C Analysis Software</a:t>
            </a:r>
          </a:p>
        </p:txBody>
      </p:sp>
      <p:sp>
        <p:nvSpPr>
          <p:cNvPr id="75784" name="AutoShape 8"/>
          <p:cNvSpPr>
            <a:spLocks noChangeArrowheads="1"/>
          </p:cNvSpPr>
          <p:nvPr/>
        </p:nvSpPr>
        <p:spPr bwMode="auto">
          <a:xfrm rot="10800000">
            <a:off x="5662613" y="5519738"/>
            <a:ext cx="461962" cy="323850"/>
          </a:xfrm>
          <a:prstGeom prst="notchedRightArrow">
            <a:avLst>
              <a:gd name="adj1" fmla="val 50000"/>
              <a:gd name="adj2" fmla="val 35662"/>
            </a:avLst>
          </a:prstGeom>
          <a:solidFill>
            <a:schemeClr val="folHlink"/>
          </a:solidFill>
          <a:ln w="9525">
            <a:solidFill>
              <a:schemeClr val="tx1"/>
            </a:solidFill>
            <a:miter lim="800000"/>
            <a:headEnd/>
            <a:tailEnd/>
          </a:ln>
        </p:spPr>
        <p:txBody>
          <a:bodyPr wrap="none" anchor="ctr"/>
          <a:lstStyle/>
          <a:p>
            <a:endParaRPr lang="en-US" b="1" dirty="0">
              <a:solidFill>
                <a:srgbClr val="FF99CC"/>
              </a:solidFill>
              <a:latin typeface="Helvetica"/>
            </a:endParaRPr>
          </a:p>
        </p:txBody>
      </p:sp>
      <p:pic>
        <p:nvPicPr>
          <p:cNvPr id="75785" name="Picture 9" descr="BD20013_"/>
          <p:cNvPicPr>
            <a:picLocks noChangeAspect="1" noChangeArrowheads="1"/>
          </p:cNvPicPr>
          <p:nvPr/>
        </p:nvPicPr>
        <p:blipFill>
          <a:blip r:embed="rId4" cstate="print"/>
          <a:srcRect/>
          <a:stretch>
            <a:fillRect/>
          </a:stretch>
        </p:blipFill>
        <p:spPr bwMode="auto">
          <a:xfrm flipH="1">
            <a:off x="7716838" y="3768725"/>
            <a:ext cx="385762" cy="447675"/>
          </a:xfrm>
          <a:prstGeom prst="rect">
            <a:avLst/>
          </a:prstGeom>
          <a:noFill/>
          <a:ln w="9525">
            <a:noFill/>
            <a:miter lim="800000"/>
            <a:headEnd/>
            <a:tailEnd/>
          </a:ln>
        </p:spPr>
      </p:pic>
      <p:sp>
        <p:nvSpPr>
          <p:cNvPr id="45065" name="Rectangle 10"/>
          <p:cNvSpPr>
            <a:spLocks noGrp="1" noChangeArrowheads="1"/>
          </p:cNvSpPr>
          <p:nvPr>
            <p:ph type="title"/>
          </p:nvPr>
        </p:nvSpPr>
        <p:spPr/>
        <p:txBody>
          <a:bodyPr/>
          <a:lstStyle/>
          <a:p>
            <a:r>
              <a:rPr lang="en-US" dirty="0"/>
              <a:t>OTE Alignment Via Image Based WFS&amp;C</a:t>
            </a:r>
          </a:p>
        </p:txBody>
      </p:sp>
      <p:pic>
        <p:nvPicPr>
          <p:cNvPr id="75787" name="Picture 11" descr="Dean1"/>
          <p:cNvPicPr>
            <a:picLocks noChangeAspect="1" noChangeArrowheads="1"/>
          </p:cNvPicPr>
          <p:nvPr/>
        </p:nvPicPr>
        <p:blipFill>
          <a:blip r:embed="rId5" cstate="print"/>
          <a:srcRect/>
          <a:stretch>
            <a:fillRect/>
          </a:stretch>
        </p:blipFill>
        <p:spPr bwMode="auto">
          <a:xfrm>
            <a:off x="3825875" y="992188"/>
            <a:ext cx="2046288" cy="2519362"/>
          </a:xfrm>
          <a:prstGeom prst="rect">
            <a:avLst/>
          </a:prstGeom>
          <a:noFill/>
          <a:ln w="9525">
            <a:noFill/>
            <a:miter lim="800000"/>
            <a:headEnd/>
            <a:tailEnd/>
          </a:ln>
        </p:spPr>
      </p:pic>
      <p:sp>
        <p:nvSpPr>
          <p:cNvPr id="75788" name="Text Box 12" descr="JWST Color Square"/>
          <p:cNvSpPr txBox="1">
            <a:spLocks noChangeArrowheads="1"/>
          </p:cNvSpPr>
          <p:nvPr/>
        </p:nvSpPr>
        <p:spPr bwMode="auto">
          <a:xfrm>
            <a:off x="4084638" y="3805238"/>
            <a:ext cx="2271712" cy="517525"/>
          </a:xfrm>
          <a:prstGeom prst="rect">
            <a:avLst/>
          </a:prstGeom>
          <a:noFill/>
          <a:ln w="9525">
            <a:noFill/>
            <a:miter lim="800000"/>
            <a:headEnd/>
            <a:tailEnd/>
          </a:ln>
        </p:spPr>
        <p:txBody>
          <a:bodyPr>
            <a:spAutoFit/>
          </a:bodyPr>
          <a:lstStyle/>
          <a:p>
            <a:pPr eaLnBrk="0" hangingPunct="0">
              <a:spcBef>
                <a:spcPct val="50000"/>
              </a:spcBef>
            </a:pPr>
            <a:r>
              <a:rPr lang="en-US" sz="1400" b="1" dirty="0">
                <a:latin typeface="Arial Narrow" pitchFamily="34" charset="0"/>
              </a:rPr>
              <a:t>Uplink NIRCam commands and OTE mirror commands</a:t>
            </a:r>
          </a:p>
        </p:txBody>
      </p:sp>
      <p:sp>
        <p:nvSpPr>
          <p:cNvPr id="75789" name="Text Box 13"/>
          <p:cNvSpPr txBox="1">
            <a:spLocks noChangeArrowheads="1"/>
          </p:cNvSpPr>
          <p:nvPr/>
        </p:nvSpPr>
        <p:spPr bwMode="auto">
          <a:xfrm>
            <a:off x="6251575" y="1120775"/>
            <a:ext cx="2566988" cy="1909763"/>
          </a:xfrm>
          <a:prstGeom prst="rect">
            <a:avLst/>
          </a:prstGeom>
          <a:solidFill>
            <a:srgbClr val="AEE4C9"/>
          </a:solidFill>
          <a:ln w="9525">
            <a:solidFill>
              <a:schemeClr val="tx1"/>
            </a:solidFill>
            <a:miter lim="800000"/>
            <a:headEnd/>
            <a:tailEnd/>
          </a:ln>
        </p:spPr>
        <p:txBody>
          <a:bodyPr>
            <a:spAutoFit/>
          </a:bodyPr>
          <a:lstStyle/>
          <a:p>
            <a:pPr eaLnBrk="0" hangingPunct="0">
              <a:spcBef>
                <a:spcPct val="50000"/>
              </a:spcBef>
            </a:pPr>
            <a:r>
              <a:rPr lang="en-US" sz="1400" b="1" dirty="0">
                <a:latin typeface="Arial Narrow" pitchFamily="34" charset="0"/>
              </a:rPr>
              <a:t>In NIRCam pupil and filter wheels:</a:t>
            </a:r>
          </a:p>
          <a:p>
            <a:pPr marL="227013" lvl="1" indent="117475" eaLnBrk="0" hangingPunct="0">
              <a:spcBef>
                <a:spcPct val="50000"/>
              </a:spcBef>
              <a:buFontTx/>
              <a:buChar char="•"/>
            </a:pPr>
            <a:r>
              <a:rPr lang="en-US" sz="1400" b="1" dirty="0">
                <a:latin typeface="Arial Narrow" pitchFamily="34" charset="0"/>
              </a:rPr>
              <a:t>DHS Filter (F.W.)</a:t>
            </a:r>
          </a:p>
          <a:p>
            <a:pPr marL="227013" lvl="1" indent="117475" eaLnBrk="0" hangingPunct="0">
              <a:spcBef>
                <a:spcPct val="50000"/>
              </a:spcBef>
              <a:buFontTx/>
              <a:buChar char="•"/>
            </a:pPr>
            <a:r>
              <a:rPr lang="en-US" sz="1400" b="1" dirty="0">
                <a:latin typeface="Arial Narrow" pitchFamily="34" charset="0"/>
              </a:rPr>
              <a:t>0 deg and 60 deg DHS (P.W.)</a:t>
            </a:r>
          </a:p>
          <a:p>
            <a:pPr marL="227013" lvl="1" indent="117475" eaLnBrk="0" hangingPunct="0">
              <a:spcBef>
                <a:spcPct val="50000"/>
              </a:spcBef>
              <a:buFontTx/>
              <a:buChar char="•"/>
            </a:pPr>
            <a:r>
              <a:rPr lang="en-US" sz="1400" b="1" dirty="0">
                <a:latin typeface="Arial Narrow" pitchFamily="34" charset="0"/>
              </a:rPr>
              <a:t>+8 wave weak lens (P.W.)</a:t>
            </a:r>
          </a:p>
          <a:p>
            <a:pPr marL="227013" lvl="1" indent="117475" eaLnBrk="0" hangingPunct="0">
              <a:spcBef>
                <a:spcPct val="50000"/>
              </a:spcBef>
              <a:buFontTx/>
              <a:buChar char="•"/>
            </a:pPr>
            <a:r>
              <a:rPr lang="en-US" sz="1400" b="1" dirty="0">
                <a:latin typeface="Arial Narrow" pitchFamily="34" charset="0"/>
              </a:rPr>
              <a:t>-8 wave weak lens (P.W.)</a:t>
            </a:r>
          </a:p>
          <a:p>
            <a:pPr marL="227013" lvl="1" indent="117475" eaLnBrk="0" hangingPunct="0">
              <a:spcBef>
                <a:spcPct val="50000"/>
              </a:spcBef>
              <a:buFontTx/>
              <a:buChar char="•"/>
            </a:pPr>
            <a:r>
              <a:rPr lang="en-US" sz="1400" b="1" dirty="0">
                <a:latin typeface="Arial Narrow" pitchFamily="34" charset="0"/>
              </a:rPr>
              <a:t>+4 wave weak lens (F.W.)</a:t>
            </a:r>
          </a:p>
        </p:txBody>
      </p:sp>
      <p:sp>
        <p:nvSpPr>
          <p:cNvPr id="75790" name="Line 14"/>
          <p:cNvSpPr>
            <a:spLocks noChangeShapeType="1"/>
          </p:cNvSpPr>
          <p:nvPr/>
        </p:nvSpPr>
        <p:spPr bwMode="auto">
          <a:xfrm flipV="1">
            <a:off x="3441700" y="1635125"/>
            <a:ext cx="768350" cy="176213"/>
          </a:xfrm>
          <a:prstGeom prst="line">
            <a:avLst/>
          </a:prstGeom>
          <a:noFill/>
          <a:ln w="19050">
            <a:solidFill>
              <a:schemeClr val="hlink"/>
            </a:solidFill>
            <a:round/>
            <a:headEnd/>
            <a:tailEnd/>
          </a:ln>
        </p:spPr>
        <p:txBody>
          <a:bodyPr wrap="none" anchor="ctr"/>
          <a:lstStyle/>
          <a:p>
            <a:endParaRPr lang="en-US" dirty="0"/>
          </a:p>
        </p:txBody>
      </p:sp>
      <p:sp>
        <p:nvSpPr>
          <p:cNvPr id="75791" name="Line 15"/>
          <p:cNvSpPr>
            <a:spLocks noChangeShapeType="1"/>
          </p:cNvSpPr>
          <p:nvPr/>
        </p:nvSpPr>
        <p:spPr bwMode="auto">
          <a:xfrm>
            <a:off x="3378200" y="2571750"/>
            <a:ext cx="614363" cy="263525"/>
          </a:xfrm>
          <a:prstGeom prst="line">
            <a:avLst/>
          </a:prstGeom>
          <a:noFill/>
          <a:ln w="19050">
            <a:solidFill>
              <a:schemeClr val="hlink"/>
            </a:solidFill>
            <a:round/>
            <a:headEnd/>
            <a:tailEnd/>
          </a:ln>
        </p:spPr>
        <p:txBody>
          <a:bodyPr wrap="none" anchor="ctr"/>
          <a:lstStyle/>
          <a:p>
            <a:endParaRPr lang="en-US" dirty="0"/>
          </a:p>
        </p:txBody>
      </p:sp>
      <p:sp>
        <p:nvSpPr>
          <p:cNvPr id="75792" name="Line 16"/>
          <p:cNvSpPr>
            <a:spLocks noChangeShapeType="1"/>
          </p:cNvSpPr>
          <p:nvPr/>
        </p:nvSpPr>
        <p:spPr bwMode="auto">
          <a:xfrm flipV="1">
            <a:off x="5715000" y="1309688"/>
            <a:ext cx="455613" cy="207962"/>
          </a:xfrm>
          <a:prstGeom prst="line">
            <a:avLst/>
          </a:prstGeom>
          <a:noFill/>
          <a:ln w="19050">
            <a:solidFill>
              <a:schemeClr val="hlink"/>
            </a:solidFill>
            <a:round/>
            <a:headEnd/>
            <a:tailEnd/>
          </a:ln>
        </p:spPr>
        <p:txBody>
          <a:bodyPr wrap="none" anchor="ctr"/>
          <a:lstStyle/>
          <a:p>
            <a:endParaRPr lang="en-US" dirty="0"/>
          </a:p>
        </p:txBody>
      </p:sp>
      <p:sp>
        <p:nvSpPr>
          <p:cNvPr id="75793" name="Line 17"/>
          <p:cNvSpPr>
            <a:spLocks noChangeShapeType="1"/>
          </p:cNvSpPr>
          <p:nvPr/>
        </p:nvSpPr>
        <p:spPr bwMode="auto">
          <a:xfrm>
            <a:off x="5867400" y="2667000"/>
            <a:ext cx="327025" cy="184150"/>
          </a:xfrm>
          <a:prstGeom prst="line">
            <a:avLst/>
          </a:prstGeom>
          <a:noFill/>
          <a:ln w="19050">
            <a:solidFill>
              <a:schemeClr val="hlink"/>
            </a:solidFill>
            <a:round/>
            <a:headEnd/>
            <a:tailEnd/>
          </a:ln>
        </p:spPr>
        <p:txBody>
          <a:bodyPr wrap="none" anchor="ctr"/>
          <a:lstStyle/>
          <a:p>
            <a:endParaRPr lang="en-US" dirty="0"/>
          </a:p>
        </p:txBody>
      </p:sp>
      <p:sp>
        <p:nvSpPr>
          <p:cNvPr id="75794" name="AutoShape 18"/>
          <p:cNvSpPr>
            <a:spLocks noChangeArrowheads="1"/>
          </p:cNvSpPr>
          <p:nvPr/>
        </p:nvSpPr>
        <p:spPr bwMode="auto">
          <a:xfrm rot="-7355609">
            <a:off x="2560637" y="4025901"/>
            <a:ext cx="2079625" cy="323850"/>
          </a:xfrm>
          <a:prstGeom prst="notchedRightArrow">
            <a:avLst>
              <a:gd name="adj1" fmla="val 50000"/>
              <a:gd name="adj2" fmla="val 160539"/>
            </a:avLst>
          </a:prstGeom>
          <a:solidFill>
            <a:schemeClr val="folHlink"/>
          </a:solidFill>
          <a:ln w="9525">
            <a:solidFill>
              <a:schemeClr val="tx1"/>
            </a:solidFill>
            <a:miter lim="800000"/>
            <a:headEnd/>
            <a:tailEnd/>
          </a:ln>
        </p:spPr>
        <p:txBody>
          <a:bodyPr wrap="none" anchor="ctr"/>
          <a:lstStyle/>
          <a:p>
            <a:endParaRPr lang="en-US" b="1" dirty="0">
              <a:solidFill>
                <a:srgbClr val="FF99CC"/>
              </a:solidFill>
              <a:latin typeface="Helvetica"/>
            </a:endParaRPr>
          </a:p>
        </p:txBody>
      </p:sp>
      <p:sp>
        <p:nvSpPr>
          <p:cNvPr id="75795" name="Text Box 19" descr="JWST Color Square"/>
          <p:cNvSpPr txBox="1">
            <a:spLocks noChangeArrowheads="1"/>
          </p:cNvSpPr>
          <p:nvPr/>
        </p:nvSpPr>
        <p:spPr bwMode="auto">
          <a:xfrm>
            <a:off x="3311525" y="739775"/>
            <a:ext cx="2401888" cy="304800"/>
          </a:xfrm>
          <a:prstGeom prst="rect">
            <a:avLst/>
          </a:prstGeom>
          <a:noFill/>
          <a:ln w="9525">
            <a:noFill/>
            <a:miter lim="800000"/>
            <a:headEnd/>
            <a:tailEnd/>
          </a:ln>
        </p:spPr>
        <p:txBody>
          <a:bodyPr wrap="none">
            <a:spAutoFit/>
          </a:bodyPr>
          <a:lstStyle/>
          <a:p>
            <a:pPr algn="ctr" eaLnBrk="0" hangingPunct="0"/>
            <a:r>
              <a:rPr lang="en-US" sz="1400" b="1" dirty="0">
                <a:latin typeface="Arial Narrow" pitchFamily="34" charset="0"/>
              </a:rPr>
              <a:t>NIRCam Pupil and Filter Wheels</a:t>
            </a:r>
          </a:p>
        </p:txBody>
      </p:sp>
      <p:sp>
        <p:nvSpPr>
          <p:cNvPr id="75796" name="Line 20"/>
          <p:cNvSpPr>
            <a:spLocks noChangeShapeType="1"/>
          </p:cNvSpPr>
          <p:nvPr/>
        </p:nvSpPr>
        <p:spPr bwMode="auto">
          <a:xfrm>
            <a:off x="4310063" y="1044575"/>
            <a:ext cx="741362" cy="914400"/>
          </a:xfrm>
          <a:prstGeom prst="line">
            <a:avLst/>
          </a:prstGeom>
          <a:noFill/>
          <a:ln w="28575">
            <a:solidFill>
              <a:srgbClr val="E9052B"/>
            </a:solidFill>
            <a:round/>
            <a:headEnd/>
            <a:tailEnd type="triangle" w="med" len="med"/>
          </a:ln>
        </p:spPr>
        <p:txBody>
          <a:bodyPr wrap="none" anchor="ctr"/>
          <a:lstStyle/>
          <a:p>
            <a:endParaRPr lang="en-US" dirty="0"/>
          </a:p>
        </p:txBody>
      </p:sp>
      <p:sp>
        <p:nvSpPr>
          <p:cNvPr id="75797" name="AutoShape 21"/>
          <p:cNvSpPr>
            <a:spLocks noChangeArrowheads="1"/>
          </p:cNvSpPr>
          <p:nvPr/>
        </p:nvSpPr>
        <p:spPr bwMode="auto">
          <a:xfrm rot="3511770">
            <a:off x="5443537" y="3881438"/>
            <a:ext cx="2378075" cy="323850"/>
          </a:xfrm>
          <a:prstGeom prst="notchedRightArrow">
            <a:avLst>
              <a:gd name="adj1" fmla="val 50000"/>
              <a:gd name="adj2" fmla="val 183578"/>
            </a:avLst>
          </a:prstGeom>
          <a:solidFill>
            <a:schemeClr val="folHlink"/>
          </a:solidFill>
          <a:ln w="9525">
            <a:solidFill>
              <a:schemeClr val="tx1"/>
            </a:solidFill>
            <a:miter lim="800000"/>
            <a:headEnd/>
            <a:tailEnd/>
          </a:ln>
        </p:spPr>
        <p:txBody>
          <a:bodyPr wrap="none" anchor="ctr"/>
          <a:lstStyle/>
          <a:p>
            <a:endParaRPr lang="en-US" b="1" dirty="0">
              <a:solidFill>
                <a:srgbClr val="FF99CC"/>
              </a:solidFill>
              <a:latin typeface="Helvetica"/>
            </a:endParaRPr>
          </a:p>
        </p:txBody>
      </p:sp>
      <p:sp>
        <p:nvSpPr>
          <p:cNvPr id="45077" name="Text Box 22" descr="JWST Color Square"/>
          <p:cNvSpPr txBox="1">
            <a:spLocks noChangeArrowheads="1"/>
          </p:cNvSpPr>
          <p:nvPr/>
        </p:nvSpPr>
        <p:spPr bwMode="auto">
          <a:xfrm>
            <a:off x="546100" y="3657600"/>
            <a:ext cx="2132013" cy="517525"/>
          </a:xfrm>
          <a:prstGeom prst="rect">
            <a:avLst/>
          </a:prstGeom>
          <a:noFill/>
          <a:ln w="9525">
            <a:noFill/>
            <a:miter lim="800000"/>
            <a:headEnd/>
            <a:tailEnd/>
          </a:ln>
        </p:spPr>
        <p:txBody>
          <a:bodyPr wrap="none">
            <a:spAutoFit/>
          </a:bodyPr>
          <a:lstStyle/>
          <a:p>
            <a:pPr eaLnBrk="0" hangingPunct="0"/>
            <a:r>
              <a:rPr lang="en-US" sz="1400" b="1" dirty="0">
                <a:latin typeface="Arial Narrow" pitchFamily="34" charset="0"/>
              </a:rPr>
              <a:t>PMSA:   7 DOF Adjustments</a:t>
            </a:r>
          </a:p>
          <a:p>
            <a:pPr eaLnBrk="0" hangingPunct="0"/>
            <a:r>
              <a:rPr lang="en-US" sz="1400" b="1" dirty="0">
                <a:latin typeface="Arial Narrow" pitchFamily="34" charset="0"/>
              </a:rPr>
              <a:t>SMA:     6 DOF Adjustments</a:t>
            </a:r>
          </a:p>
        </p:txBody>
      </p:sp>
      <p:sp>
        <p:nvSpPr>
          <p:cNvPr id="75799" name="Text Box 23"/>
          <p:cNvSpPr txBox="1">
            <a:spLocks noChangeArrowheads="1"/>
          </p:cNvSpPr>
          <p:nvPr/>
        </p:nvSpPr>
        <p:spPr bwMode="auto">
          <a:xfrm>
            <a:off x="363538" y="5087938"/>
            <a:ext cx="1790700" cy="739775"/>
          </a:xfrm>
          <a:prstGeom prst="rect">
            <a:avLst/>
          </a:prstGeom>
          <a:solidFill>
            <a:srgbClr val="AEE4C9"/>
          </a:solidFill>
          <a:ln w="9525">
            <a:solidFill>
              <a:schemeClr val="tx1"/>
            </a:solidFill>
            <a:miter lim="800000"/>
            <a:headEnd/>
            <a:tailEnd/>
          </a:ln>
        </p:spPr>
        <p:txBody>
          <a:bodyPr>
            <a:spAutoFit/>
          </a:bodyPr>
          <a:lstStyle/>
          <a:p>
            <a:pPr algn="ctr" eaLnBrk="0" hangingPunct="0">
              <a:spcBef>
                <a:spcPct val="50000"/>
              </a:spcBef>
            </a:pPr>
            <a:r>
              <a:rPr lang="en-US" sz="1400" b="1" dirty="0">
                <a:latin typeface="Arial Narrow" pitchFamily="34" charset="0"/>
              </a:rPr>
              <a:t>Green boxes indicate the components of the WFS&amp;C subsystem</a:t>
            </a:r>
          </a:p>
        </p:txBody>
      </p:sp>
      <p:pic>
        <p:nvPicPr>
          <p:cNvPr id="75800" name="Picture 24" descr="BD20013_"/>
          <p:cNvPicPr>
            <a:picLocks noChangeAspect="1" noChangeArrowheads="1"/>
          </p:cNvPicPr>
          <p:nvPr/>
        </p:nvPicPr>
        <p:blipFill>
          <a:blip r:embed="rId4" cstate="print"/>
          <a:srcRect/>
          <a:stretch>
            <a:fillRect/>
          </a:stretch>
        </p:blipFill>
        <p:spPr bwMode="auto">
          <a:xfrm flipH="1">
            <a:off x="3724275" y="3836988"/>
            <a:ext cx="385763" cy="447675"/>
          </a:xfrm>
          <a:prstGeom prst="rect">
            <a:avLst/>
          </a:prstGeom>
          <a:noFill/>
          <a:ln w="9525">
            <a:noFill/>
            <a:miter lim="800000"/>
            <a:headEnd/>
            <a:tailEnd/>
          </a:ln>
        </p:spPr>
      </p:pic>
    </p:spTree>
    <p:extLst>
      <p:ext uri="{BB962C8B-B14F-4D97-AF65-F5344CB8AC3E}">
        <p14:creationId xmlns:p14="http://schemas.microsoft.com/office/powerpoint/2010/main" val="37857054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90"/>
                                        </p:tgtEl>
                                        <p:attrNameLst>
                                          <p:attrName>style.visibility</p:attrName>
                                        </p:attrNameLst>
                                      </p:cBhvr>
                                      <p:to>
                                        <p:strVal val="visible"/>
                                      </p:to>
                                    </p:set>
                                    <p:animEffect transition="in" filter="fade">
                                      <p:cBhvr>
                                        <p:cTn id="7" dur="2000"/>
                                        <p:tgtEl>
                                          <p:spTgt spid="757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791"/>
                                        </p:tgtEl>
                                        <p:attrNameLst>
                                          <p:attrName>style.visibility</p:attrName>
                                        </p:attrNameLst>
                                      </p:cBhvr>
                                      <p:to>
                                        <p:strVal val="visible"/>
                                      </p:to>
                                    </p:set>
                                    <p:animEffect transition="in" filter="fade">
                                      <p:cBhvr>
                                        <p:cTn id="10" dur="2000"/>
                                        <p:tgtEl>
                                          <p:spTgt spid="75791"/>
                                        </p:tgtEl>
                                      </p:cBhvr>
                                    </p:animEffect>
                                  </p:childTnLst>
                                </p:cTn>
                              </p:par>
                              <p:par>
                                <p:cTn id="11" presetID="10" presetClass="entr" presetSubtype="0" fill="hold" nodeType="withEffect">
                                  <p:stCondLst>
                                    <p:cond delay="0"/>
                                  </p:stCondLst>
                                  <p:childTnLst>
                                    <p:set>
                                      <p:cBhvr>
                                        <p:cTn id="12" dur="1" fill="hold">
                                          <p:stCondLst>
                                            <p:cond delay="0"/>
                                          </p:stCondLst>
                                        </p:cTn>
                                        <p:tgtEl>
                                          <p:spTgt spid="75787"/>
                                        </p:tgtEl>
                                        <p:attrNameLst>
                                          <p:attrName>style.visibility</p:attrName>
                                        </p:attrNameLst>
                                      </p:cBhvr>
                                      <p:to>
                                        <p:strVal val="visible"/>
                                      </p:to>
                                    </p:set>
                                    <p:animEffect transition="in" filter="fade">
                                      <p:cBhvr>
                                        <p:cTn id="13" dur="2000"/>
                                        <p:tgtEl>
                                          <p:spTgt spid="75787"/>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75795"/>
                                        </p:tgtEl>
                                        <p:attrNameLst>
                                          <p:attrName>style.visibility</p:attrName>
                                        </p:attrNameLst>
                                      </p:cBhvr>
                                      <p:to>
                                        <p:strVal val="visible"/>
                                      </p:to>
                                    </p:set>
                                    <p:animEffect transition="in" filter="fade">
                                      <p:cBhvr>
                                        <p:cTn id="17" dur="2000"/>
                                        <p:tgtEl>
                                          <p:spTgt spid="7579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5796"/>
                                        </p:tgtEl>
                                        <p:attrNameLst>
                                          <p:attrName>style.visibility</p:attrName>
                                        </p:attrNameLst>
                                      </p:cBhvr>
                                      <p:to>
                                        <p:strVal val="visible"/>
                                      </p:to>
                                    </p:set>
                                    <p:animEffect transition="in" filter="fade">
                                      <p:cBhvr>
                                        <p:cTn id="20" dur="2000"/>
                                        <p:tgtEl>
                                          <p:spTgt spid="7579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5792"/>
                                        </p:tgtEl>
                                        <p:attrNameLst>
                                          <p:attrName>style.visibility</p:attrName>
                                        </p:attrNameLst>
                                      </p:cBhvr>
                                      <p:to>
                                        <p:strVal val="visible"/>
                                      </p:to>
                                    </p:set>
                                    <p:animEffect transition="in" filter="fade">
                                      <p:cBhvr>
                                        <p:cTn id="23" dur="2000"/>
                                        <p:tgtEl>
                                          <p:spTgt spid="7579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5793"/>
                                        </p:tgtEl>
                                        <p:attrNameLst>
                                          <p:attrName>style.visibility</p:attrName>
                                        </p:attrNameLst>
                                      </p:cBhvr>
                                      <p:to>
                                        <p:strVal val="visible"/>
                                      </p:to>
                                    </p:set>
                                    <p:animEffect transition="in" filter="fade">
                                      <p:cBhvr>
                                        <p:cTn id="26" dur="2000"/>
                                        <p:tgtEl>
                                          <p:spTgt spid="7579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5789"/>
                                        </p:tgtEl>
                                        <p:attrNameLst>
                                          <p:attrName>style.visibility</p:attrName>
                                        </p:attrNameLst>
                                      </p:cBhvr>
                                      <p:to>
                                        <p:strVal val="visible"/>
                                      </p:to>
                                    </p:set>
                                    <p:animEffect transition="in" filter="fade">
                                      <p:cBhvr>
                                        <p:cTn id="29" dur="2000"/>
                                        <p:tgtEl>
                                          <p:spTgt spid="75789"/>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75797"/>
                                        </p:tgtEl>
                                        <p:attrNameLst>
                                          <p:attrName>style.visibility</p:attrName>
                                        </p:attrNameLst>
                                      </p:cBhvr>
                                      <p:to>
                                        <p:strVal val="visible"/>
                                      </p:to>
                                    </p:set>
                                    <p:animEffect transition="in" filter="fade">
                                      <p:cBhvr>
                                        <p:cTn id="34" dur="1000"/>
                                        <p:tgtEl>
                                          <p:spTgt spid="75797"/>
                                        </p:tgtEl>
                                      </p:cBhvr>
                                    </p:animEffect>
                                    <p:anim calcmode="lin" valueType="num">
                                      <p:cBhvr>
                                        <p:cTn id="35" dur="1000" fill="hold"/>
                                        <p:tgtEl>
                                          <p:spTgt spid="75797"/>
                                        </p:tgtEl>
                                        <p:attrNameLst>
                                          <p:attrName>ppt_x</p:attrName>
                                        </p:attrNameLst>
                                      </p:cBhvr>
                                      <p:tavLst>
                                        <p:tav tm="0">
                                          <p:val>
                                            <p:strVal val="#ppt_x"/>
                                          </p:val>
                                        </p:tav>
                                        <p:tav tm="100000">
                                          <p:val>
                                            <p:strVal val="#ppt_x"/>
                                          </p:val>
                                        </p:tav>
                                      </p:tavLst>
                                    </p:anim>
                                    <p:anim calcmode="lin" valueType="num">
                                      <p:cBhvr>
                                        <p:cTn id="36" dur="1000" fill="hold"/>
                                        <p:tgtEl>
                                          <p:spTgt spid="7579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75779"/>
                                        </p:tgtEl>
                                        <p:attrNameLst>
                                          <p:attrName>style.visibility</p:attrName>
                                        </p:attrNameLst>
                                      </p:cBhvr>
                                      <p:to>
                                        <p:strVal val="visible"/>
                                      </p:to>
                                    </p:set>
                                    <p:animEffect transition="in" filter="fade">
                                      <p:cBhvr>
                                        <p:cTn id="39" dur="1000"/>
                                        <p:tgtEl>
                                          <p:spTgt spid="75779"/>
                                        </p:tgtEl>
                                      </p:cBhvr>
                                    </p:animEffect>
                                    <p:anim calcmode="lin" valueType="num">
                                      <p:cBhvr>
                                        <p:cTn id="40" dur="1000" fill="hold"/>
                                        <p:tgtEl>
                                          <p:spTgt spid="75779"/>
                                        </p:tgtEl>
                                        <p:attrNameLst>
                                          <p:attrName>ppt_x</p:attrName>
                                        </p:attrNameLst>
                                      </p:cBhvr>
                                      <p:tavLst>
                                        <p:tav tm="0">
                                          <p:val>
                                            <p:strVal val="#ppt_x"/>
                                          </p:val>
                                        </p:tav>
                                        <p:tav tm="100000">
                                          <p:val>
                                            <p:strVal val="#ppt_x"/>
                                          </p:val>
                                        </p:tav>
                                      </p:tavLst>
                                    </p:anim>
                                    <p:anim calcmode="lin" valueType="num">
                                      <p:cBhvr>
                                        <p:cTn id="41" dur="1000" fill="hold"/>
                                        <p:tgtEl>
                                          <p:spTgt spid="75779"/>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75785"/>
                                        </p:tgtEl>
                                        <p:attrNameLst>
                                          <p:attrName>style.visibility</p:attrName>
                                        </p:attrNameLst>
                                      </p:cBhvr>
                                      <p:to>
                                        <p:strVal val="visible"/>
                                      </p:to>
                                    </p:set>
                                    <p:animEffect transition="in" filter="fade">
                                      <p:cBhvr>
                                        <p:cTn id="44" dur="1000"/>
                                        <p:tgtEl>
                                          <p:spTgt spid="75785"/>
                                        </p:tgtEl>
                                      </p:cBhvr>
                                    </p:animEffect>
                                    <p:anim calcmode="lin" valueType="num">
                                      <p:cBhvr>
                                        <p:cTn id="45" dur="1000" fill="hold"/>
                                        <p:tgtEl>
                                          <p:spTgt spid="75785"/>
                                        </p:tgtEl>
                                        <p:attrNameLst>
                                          <p:attrName>ppt_x</p:attrName>
                                        </p:attrNameLst>
                                      </p:cBhvr>
                                      <p:tavLst>
                                        <p:tav tm="0">
                                          <p:val>
                                            <p:strVal val="#ppt_x"/>
                                          </p:val>
                                        </p:tav>
                                        <p:tav tm="100000">
                                          <p:val>
                                            <p:strVal val="#ppt_x"/>
                                          </p:val>
                                        </p:tav>
                                      </p:tavLst>
                                    </p:anim>
                                    <p:anim calcmode="lin" valueType="num">
                                      <p:cBhvr>
                                        <p:cTn id="46" dur="1000" fill="hold"/>
                                        <p:tgtEl>
                                          <p:spTgt spid="75785"/>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29" presetClass="entr" presetSubtype="0" fill="hold" grpId="0" nodeType="afterEffect">
                                  <p:stCondLst>
                                    <p:cond delay="0"/>
                                  </p:stCondLst>
                                  <p:childTnLst>
                                    <p:set>
                                      <p:cBhvr>
                                        <p:cTn id="49" dur="1" fill="hold">
                                          <p:stCondLst>
                                            <p:cond delay="0"/>
                                          </p:stCondLst>
                                        </p:cTn>
                                        <p:tgtEl>
                                          <p:spTgt spid="75780"/>
                                        </p:tgtEl>
                                        <p:attrNameLst>
                                          <p:attrName>style.visibility</p:attrName>
                                        </p:attrNameLst>
                                      </p:cBhvr>
                                      <p:to>
                                        <p:strVal val="visible"/>
                                      </p:to>
                                    </p:set>
                                    <p:anim calcmode="lin" valueType="num">
                                      <p:cBhvr>
                                        <p:cTn id="50" dur="1000" fill="hold"/>
                                        <p:tgtEl>
                                          <p:spTgt spid="75780"/>
                                        </p:tgtEl>
                                        <p:attrNameLst>
                                          <p:attrName>ppt_x</p:attrName>
                                        </p:attrNameLst>
                                      </p:cBhvr>
                                      <p:tavLst>
                                        <p:tav tm="0">
                                          <p:val>
                                            <p:strVal val="#ppt_x-.2"/>
                                          </p:val>
                                        </p:tav>
                                        <p:tav tm="100000">
                                          <p:val>
                                            <p:strVal val="#ppt_x"/>
                                          </p:val>
                                        </p:tav>
                                      </p:tavLst>
                                    </p:anim>
                                    <p:anim calcmode="lin" valueType="num">
                                      <p:cBhvr>
                                        <p:cTn id="51" dur="1000" fill="hold"/>
                                        <p:tgtEl>
                                          <p:spTgt spid="75780"/>
                                        </p:tgtEl>
                                        <p:attrNameLst>
                                          <p:attrName>ppt_y</p:attrName>
                                        </p:attrNameLst>
                                      </p:cBhvr>
                                      <p:tavLst>
                                        <p:tav tm="0">
                                          <p:val>
                                            <p:strVal val="#ppt_y"/>
                                          </p:val>
                                        </p:tav>
                                        <p:tav tm="100000">
                                          <p:val>
                                            <p:strVal val="#ppt_y"/>
                                          </p:val>
                                        </p:tav>
                                      </p:tavLst>
                                    </p:anim>
                                    <p:animEffect transition="in" filter="wipe(right)" prLst="gradientSize: 0.1">
                                      <p:cBhvr>
                                        <p:cTn id="52" dur="1000"/>
                                        <p:tgtEl>
                                          <p:spTgt spid="75780"/>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75781"/>
                                        </p:tgtEl>
                                        <p:attrNameLst>
                                          <p:attrName>style.visibility</p:attrName>
                                        </p:attrNameLst>
                                      </p:cBhvr>
                                      <p:to>
                                        <p:strVal val="visible"/>
                                      </p:to>
                                    </p:set>
                                    <p:anim calcmode="lin" valueType="num">
                                      <p:cBhvr>
                                        <p:cTn id="55" dur="1000" fill="hold"/>
                                        <p:tgtEl>
                                          <p:spTgt spid="75781"/>
                                        </p:tgtEl>
                                        <p:attrNameLst>
                                          <p:attrName>ppt_x</p:attrName>
                                        </p:attrNameLst>
                                      </p:cBhvr>
                                      <p:tavLst>
                                        <p:tav tm="0">
                                          <p:val>
                                            <p:strVal val="#ppt_x-.2"/>
                                          </p:val>
                                        </p:tav>
                                        <p:tav tm="100000">
                                          <p:val>
                                            <p:strVal val="#ppt_x"/>
                                          </p:val>
                                        </p:tav>
                                      </p:tavLst>
                                    </p:anim>
                                    <p:anim calcmode="lin" valueType="num">
                                      <p:cBhvr>
                                        <p:cTn id="56" dur="1000" fill="hold"/>
                                        <p:tgtEl>
                                          <p:spTgt spid="75781"/>
                                        </p:tgtEl>
                                        <p:attrNameLst>
                                          <p:attrName>ppt_y</p:attrName>
                                        </p:attrNameLst>
                                      </p:cBhvr>
                                      <p:tavLst>
                                        <p:tav tm="0">
                                          <p:val>
                                            <p:strVal val="#ppt_y"/>
                                          </p:val>
                                        </p:tav>
                                        <p:tav tm="100000">
                                          <p:val>
                                            <p:strVal val="#ppt_y"/>
                                          </p:val>
                                        </p:tav>
                                      </p:tavLst>
                                    </p:anim>
                                    <p:animEffect transition="in" filter="wipe(right)" prLst="gradientSize: 0.1">
                                      <p:cBhvr>
                                        <p:cTn id="57" dur="1000"/>
                                        <p:tgtEl>
                                          <p:spTgt spid="75781"/>
                                        </p:tgtEl>
                                      </p:cBhvr>
                                    </p:animEffect>
                                  </p:childTnLst>
                                </p:cTn>
                              </p:par>
                              <p:par>
                                <p:cTn id="58" presetID="29" presetClass="entr" presetSubtype="0" fill="hold" grpId="0" nodeType="withEffect">
                                  <p:stCondLst>
                                    <p:cond delay="0"/>
                                  </p:stCondLst>
                                  <p:childTnLst>
                                    <p:set>
                                      <p:cBhvr>
                                        <p:cTn id="59" dur="1" fill="hold">
                                          <p:stCondLst>
                                            <p:cond delay="0"/>
                                          </p:stCondLst>
                                        </p:cTn>
                                        <p:tgtEl>
                                          <p:spTgt spid="75782"/>
                                        </p:tgtEl>
                                        <p:attrNameLst>
                                          <p:attrName>style.visibility</p:attrName>
                                        </p:attrNameLst>
                                      </p:cBhvr>
                                      <p:to>
                                        <p:strVal val="visible"/>
                                      </p:to>
                                    </p:set>
                                    <p:anim calcmode="lin" valueType="num">
                                      <p:cBhvr>
                                        <p:cTn id="60" dur="1000" fill="hold"/>
                                        <p:tgtEl>
                                          <p:spTgt spid="75782"/>
                                        </p:tgtEl>
                                        <p:attrNameLst>
                                          <p:attrName>ppt_x</p:attrName>
                                        </p:attrNameLst>
                                      </p:cBhvr>
                                      <p:tavLst>
                                        <p:tav tm="0">
                                          <p:val>
                                            <p:strVal val="#ppt_x-.2"/>
                                          </p:val>
                                        </p:tav>
                                        <p:tav tm="100000">
                                          <p:val>
                                            <p:strVal val="#ppt_x"/>
                                          </p:val>
                                        </p:tav>
                                      </p:tavLst>
                                    </p:anim>
                                    <p:anim calcmode="lin" valueType="num">
                                      <p:cBhvr>
                                        <p:cTn id="61" dur="1000" fill="hold"/>
                                        <p:tgtEl>
                                          <p:spTgt spid="75782"/>
                                        </p:tgtEl>
                                        <p:attrNameLst>
                                          <p:attrName>ppt_y</p:attrName>
                                        </p:attrNameLst>
                                      </p:cBhvr>
                                      <p:tavLst>
                                        <p:tav tm="0">
                                          <p:val>
                                            <p:strVal val="#ppt_y"/>
                                          </p:val>
                                        </p:tav>
                                        <p:tav tm="100000">
                                          <p:val>
                                            <p:strVal val="#ppt_y"/>
                                          </p:val>
                                        </p:tav>
                                      </p:tavLst>
                                    </p:anim>
                                    <p:animEffect transition="in" filter="wipe(right)" prLst="gradientSize: 0.1">
                                      <p:cBhvr>
                                        <p:cTn id="62" dur="1000"/>
                                        <p:tgtEl>
                                          <p:spTgt spid="75782"/>
                                        </p:tgtEl>
                                      </p:cBhvr>
                                    </p:animEffect>
                                  </p:childTnLst>
                                </p:cTn>
                              </p:par>
                              <p:par>
                                <p:cTn id="63" presetID="29" presetClass="entr" presetSubtype="0" fill="hold" grpId="0" nodeType="withEffect">
                                  <p:stCondLst>
                                    <p:cond delay="0"/>
                                  </p:stCondLst>
                                  <p:childTnLst>
                                    <p:set>
                                      <p:cBhvr>
                                        <p:cTn id="64" dur="1" fill="hold">
                                          <p:stCondLst>
                                            <p:cond delay="0"/>
                                          </p:stCondLst>
                                        </p:cTn>
                                        <p:tgtEl>
                                          <p:spTgt spid="75783"/>
                                        </p:tgtEl>
                                        <p:attrNameLst>
                                          <p:attrName>style.visibility</p:attrName>
                                        </p:attrNameLst>
                                      </p:cBhvr>
                                      <p:to>
                                        <p:strVal val="visible"/>
                                      </p:to>
                                    </p:set>
                                    <p:anim calcmode="lin" valueType="num">
                                      <p:cBhvr>
                                        <p:cTn id="65" dur="1000" fill="hold"/>
                                        <p:tgtEl>
                                          <p:spTgt spid="75783"/>
                                        </p:tgtEl>
                                        <p:attrNameLst>
                                          <p:attrName>ppt_x</p:attrName>
                                        </p:attrNameLst>
                                      </p:cBhvr>
                                      <p:tavLst>
                                        <p:tav tm="0">
                                          <p:val>
                                            <p:strVal val="#ppt_x-.2"/>
                                          </p:val>
                                        </p:tav>
                                        <p:tav tm="100000">
                                          <p:val>
                                            <p:strVal val="#ppt_x"/>
                                          </p:val>
                                        </p:tav>
                                      </p:tavLst>
                                    </p:anim>
                                    <p:anim calcmode="lin" valueType="num">
                                      <p:cBhvr>
                                        <p:cTn id="66" dur="1000" fill="hold"/>
                                        <p:tgtEl>
                                          <p:spTgt spid="75783"/>
                                        </p:tgtEl>
                                        <p:attrNameLst>
                                          <p:attrName>ppt_y</p:attrName>
                                        </p:attrNameLst>
                                      </p:cBhvr>
                                      <p:tavLst>
                                        <p:tav tm="0">
                                          <p:val>
                                            <p:strVal val="#ppt_y"/>
                                          </p:val>
                                        </p:tav>
                                        <p:tav tm="100000">
                                          <p:val>
                                            <p:strVal val="#ppt_y"/>
                                          </p:val>
                                        </p:tav>
                                      </p:tavLst>
                                    </p:anim>
                                    <p:animEffect transition="in" filter="wipe(right)" prLst="gradientSize: 0.1">
                                      <p:cBhvr>
                                        <p:cTn id="67" dur="1000"/>
                                        <p:tgtEl>
                                          <p:spTgt spid="75783"/>
                                        </p:tgtEl>
                                      </p:cBhvr>
                                    </p:animEffect>
                                  </p:childTnLst>
                                </p:cTn>
                              </p:par>
                              <p:par>
                                <p:cTn id="68" presetID="29" presetClass="entr" presetSubtype="0" fill="hold" grpId="0" nodeType="withEffect">
                                  <p:stCondLst>
                                    <p:cond delay="0"/>
                                  </p:stCondLst>
                                  <p:childTnLst>
                                    <p:set>
                                      <p:cBhvr>
                                        <p:cTn id="69" dur="1" fill="hold">
                                          <p:stCondLst>
                                            <p:cond delay="0"/>
                                          </p:stCondLst>
                                        </p:cTn>
                                        <p:tgtEl>
                                          <p:spTgt spid="75784"/>
                                        </p:tgtEl>
                                        <p:attrNameLst>
                                          <p:attrName>style.visibility</p:attrName>
                                        </p:attrNameLst>
                                      </p:cBhvr>
                                      <p:to>
                                        <p:strVal val="visible"/>
                                      </p:to>
                                    </p:set>
                                    <p:anim calcmode="lin" valueType="num">
                                      <p:cBhvr>
                                        <p:cTn id="70" dur="1000" fill="hold"/>
                                        <p:tgtEl>
                                          <p:spTgt spid="75784"/>
                                        </p:tgtEl>
                                        <p:attrNameLst>
                                          <p:attrName>ppt_x</p:attrName>
                                        </p:attrNameLst>
                                      </p:cBhvr>
                                      <p:tavLst>
                                        <p:tav tm="0">
                                          <p:val>
                                            <p:strVal val="#ppt_x-.2"/>
                                          </p:val>
                                        </p:tav>
                                        <p:tav tm="100000">
                                          <p:val>
                                            <p:strVal val="#ppt_x"/>
                                          </p:val>
                                        </p:tav>
                                      </p:tavLst>
                                    </p:anim>
                                    <p:anim calcmode="lin" valueType="num">
                                      <p:cBhvr>
                                        <p:cTn id="71" dur="1000" fill="hold"/>
                                        <p:tgtEl>
                                          <p:spTgt spid="75784"/>
                                        </p:tgtEl>
                                        <p:attrNameLst>
                                          <p:attrName>ppt_y</p:attrName>
                                        </p:attrNameLst>
                                      </p:cBhvr>
                                      <p:tavLst>
                                        <p:tav tm="0">
                                          <p:val>
                                            <p:strVal val="#ppt_y"/>
                                          </p:val>
                                        </p:tav>
                                        <p:tav tm="100000">
                                          <p:val>
                                            <p:strVal val="#ppt_y"/>
                                          </p:val>
                                        </p:tav>
                                      </p:tavLst>
                                    </p:anim>
                                    <p:animEffect transition="in" filter="wipe(right)" prLst="gradientSize: 0.1">
                                      <p:cBhvr>
                                        <p:cTn id="72" dur="1000"/>
                                        <p:tgtEl>
                                          <p:spTgt spid="75784"/>
                                        </p:tgtEl>
                                      </p:cBhvr>
                                    </p:animEffect>
                                  </p:childTnLst>
                                </p:cTn>
                              </p:par>
                            </p:childTnLst>
                          </p:cTn>
                        </p:par>
                        <p:par>
                          <p:cTn id="73" fill="hold">
                            <p:stCondLst>
                              <p:cond delay="2000"/>
                            </p:stCondLst>
                            <p:childTnLst>
                              <p:par>
                                <p:cTn id="74" presetID="42" presetClass="entr" presetSubtype="0" fill="hold" grpId="0" nodeType="afterEffect">
                                  <p:stCondLst>
                                    <p:cond delay="0"/>
                                  </p:stCondLst>
                                  <p:childTnLst>
                                    <p:set>
                                      <p:cBhvr>
                                        <p:cTn id="75" dur="1" fill="hold">
                                          <p:stCondLst>
                                            <p:cond delay="0"/>
                                          </p:stCondLst>
                                        </p:cTn>
                                        <p:tgtEl>
                                          <p:spTgt spid="75794"/>
                                        </p:tgtEl>
                                        <p:attrNameLst>
                                          <p:attrName>style.visibility</p:attrName>
                                        </p:attrNameLst>
                                      </p:cBhvr>
                                      <p:to>
                                        <p:strVal val="visible"/>
                                      </p:to>
                                    </p:set>
                                    <p:animEffect transition="in" filter="fade">
                                      <p:cBhvr>
                                        <p:cTn id="76" dur="1000"/>
                                        <p:tgtEl>
                                          <p:spTgt spid="75794"/>
                                        </p:tgtEl>
                                      </p:cBhvr>
                                    </p:animEffect>
                                    <p:anim calcmode="lin" valueType="num">
                                      <p:cBhvr>
                                        <p:cTn id="77" dur="1000" fill="hold"/>
                                        <p:tgtEl>
                                          <p:spTgt spid="75794"/>
                                        </p:tgtEl>
                                        <p:attrNameLst>
                                          <p:attrName>ppt_x</p:attrName>
                                        </p:attrNameLst>
                                      </p:cBhvr>
                                      <p:tavLst>
                                        <p:tav tm="0">
                                          <p:val>
                                            <p:strVal val="#ppt_x"/>
                                          </p:val>
                                        </p:tav>
                                        <p:tav tm="100000">
                                          <p:val>
                                            <p:strVal val="#ppt_x"/>
                                          </p:val>
                                        </p:tav>
                                      </p:tavLst>
                                    </p:anim>
                                    <p:anim calcmode="lin" valueType="num">
                                      <p:cBhvr>
                                        <p:cTn id="78" dur="1000" fill="hold"/>
                                        <p:tgtEl>
                                          <p:spTgt spid="75794"/>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75800"/>
                                        </p:tgtEl>
                                        <p:attrNameLst>
                                          <p:attrName>style.visibility</p:attrName>
                                        </p:attrNameLst>
                                      </p:cBhvr>
                                      <p:to>
                                        <p:strVal val="visible"/>
                                      </p:to>
                                    </p:set>
                                    <p:animEffect transition="in" filter="fade">
                                      <p:cBhvr>
                                        <p:cTn id="81" dur="1000"/>
                                        <p:tgtEl>
                                          <p:spTgt spid="75800"/>
                                        </p:tgtEl>
                                      </p:cBhvr>
                                    </p:animEffect>
                                    <p:anim calcmode="lin" valueType="num">
                                      <p:cBhvr>
                                        <p:cTn id="82" dur="1000" fill="hold"/>
                                        <p:tgtEl>
                                          <p:spTgt spid="75800"/>
                                        </p:tgtEl>
                                        <p:attrNameLst>
                                          <p:attrName>ppt_x</p:attrName>
                                        </p:attrNameLst>
                                      </p:cBhvr>
                                      <p:tavLst>
                                        <p:tav tm="0">
                                          <p:val>
                                            <p:strVal val="#ppt_x"/>
                                          </p:val>
                                        </p:tav>
                                        <p:tav tm="100000">
                                          <p:val>
                                            <p:strVal val="#ppt_x"/>
                                          </p:val>
                                        </p:tav>
                                      </p:tavLst>
                                    </p:anim>
                                    <p:anim calcmode="lin" valueType="num">
                                      <p:cBhvr>
                                        <p:cTn id="83" dur="1000" fill="hold"/>
                                        <p:tgtEl>
                                          <p:spTgt spid="75800"/>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5788"/>
                                        </p:tgtEl>
                                        <p:attrNameLst>
                                          <p:attrName>style.visibility</p:attrName>
                                        </p:attrNameLst>
                                      </p:cBhvr>
                                      <p:to>
                                        <p:strVal val="visible"/>
                                      </p:to>
                                    </p:set>
                                    <p:animEffect transition="in" filter="fade">
                                      <p:cBhvr>
                                        <p:cTn id="86" dur="1000"/>
                                        <p:tgtEl>
                                          <p:spTgt spid="75788"/>
                                        </p:tgtEl>
                                      </p:cBhvr>
                                    </p:animEffect>
                                    <p:anim calcmode="lin" valueType="num">
                                      <p:cBhvr>
                                        <p:cTn id="87" dur="1000" fill="hold"/>
                                        <p:tgtEl>
                                          <p:spTgt spid="75788"/>
                                        </p:tgtEl>
                                        <p:attrNameLst>
                                          <p:attrName>ppt_x</p:attrName>
                                        </p:attrNameLst>
                                      </p:cBhvr>
                                      <p:tavLst>
                                        <p:tav tm="0">
                                          <p:val>
                                            <p:strVal val="#ppt_x"/>
                                          </p:val>
                                        </p:tav>
                                        <p:tav tm="100000">
                                          <p:val>
                                            <p:strVal val="#ppt_x"/>
                                          </p:val>
                                        </p:tav>
                                      </p:tavLst>
                                    </p:anim>
                                    <p:anim calcmode="lin" valueType="num">
                                      <p:cBhvr>
                                        <p:cTn id="88" dur="1000" fill="hold"/>
                                        <p:tgtEl>
                                          <p:spTgt spid="75788"/>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9" presetClass="entr" presetSubtype="0" fill="hold" grpId="1" nodeType="clickEffect">
                                  <p:stCondLst>
                                    <p:cond delay="0"/>
                                  </p:stCondLst>
                                  <p:childTnLst>
                                    <p:set>
                                      <p:cBhvr>
                                        <p:cTn id="92" dur="1" fill="hold">
                                          <p:stCondLst>
                                            <p:cond delay="0"/>
                                          </p:stCondLst>
                                        </p:cTn>
                                        <p:tgtEl>
                                          <p:spTgt spid="75799"/>
                                        </p:tgtEl>
                                        <p:attrNameLst>
                                          <p:attrName>style.visibility</p:attrName>
                                        </p:attrNameLst>
                                      </p:cBhvr>
                                      <p:to>
                                        <p:strVal val="visible"/>
                                      </p:to>
                                    </p:set>
                                    <p:anim calcmode="lin" valueType="num">
                                      <p:cBhvr>
                                        <p:cTn id="93" dur="1000" fill="hold"/>
                                        <p:tgtEl>
                                          <p:spTgt spid="75799"/>
                                        </p:tgtEl>
                                        <p:attrNameLst>
                                          <p:attrName>ppt_x</p:attrName>
                                        </p:attrNameLst>
                                      </p:cBhvr>
                                      <p:tavLst>
                                        <p:tav tm="0">
                                          <p:val>
                                            <p:strVal val="#ppt_x-.2"/>
                                          </p:val>
                                        </p:tav>
                                        <p:tav tm="100000">
                                          <p:val>
                                            <p:strVal val="#ppt_x"/>
                                          </p:val>
                                        </p:tav>
                                      </p:tavLst>
                                    </p:anim>
                                    <p:anim calcmode="lin" valueType="num">
                                      <p:cBhvr>
                                        <p:cTn id="94" dur="1000" fill="hold"/>
                                        <p:tgtEl>
                                          <p:spTgt spid="75799"/>
                                        </p:tgtEl>
                                        <p:attrNameLst>
                                          <p:attrName>ppt_y</p:attrName>
                                        </p:attrNameLst>
                                      </p:cBhvr>
                                      <p:tavLst>
                                        <p:tav tm="0">
                                          <p:val>
                                            <p:strVal val="#ppt_y"/>
                                          </p:val>
                                        </p:tav>
                                        <p:tav tm="100000">
                                          <p:val>
                                            <p:strVal val="#ppt_y"/>
                                          </p:val>
                                        </p:tav>
                                      </p:tavLst>
                                    </p:anim>
                                    <p:animEffect transition="in" filter="wipe(right)" prLst="gradientSize: 0.1">
                                      <p:cBhvr>
                                        <p:cTn id="95" dur="1000"/>
                                        <p:tgtEl>
                                          <p:spTgt spid="75799"/>
                                        </p:tgtEl>
                                      </p:cBhvr>
                                    </p:animEffect>
                                  </p:childTnLst>
                                </p:cTn>
                              </p:par>
                            </p:childTnLst>
                          </p:cTn>
                        </p:par>
                        <p:par>
                          <p:cTn id="96" fill="hold">
                            <p:stCondLst>
                              <p:cond delay="1000"/>
                            </p:stCondLst>
                            <p:childTnLst>
                              <p:par>
                                <p:cTn id="97" presetID="26" presetClass="emph" presetSubtype="0" fill="hold" grpId="0" nodeType="afterEffect">
                                  <p:stCondLst>
                                    <p:cond delay="0"/>
                                  </p:stCondLst>
                                  <p:childTnLst>
                                    <p:animEffect transition="out" filter="fade">
                                      <p:cBhvr>
                                        <p:cTn id="98" dur="500" tmFilter="0, 0; .2, .5; .8, .5; 1, 0"/>
                                        <p:tgtEl>
                                          <p:spTgt spid="75799"/>
                                        </p:tgtEl>
                                      </p:cBhvr>
                                    </p:animEffect>
                                    <p:animScale>
                                      <p:cBhvr>
                                        <p:cTn id="99" dur="250" autoRev="1" fill="hold"/>
                                        <p:tgtEl>
                                          <p:spTgt spid="75799"/>
                                        </p:tgtEl>
                                      </p:cBhvr>
                                      <p:by x="105000" y="105000"/>
                                    </p:animScale>
                                  </p:childTnLst>
                                </p:cTn>
                              </p:par>
                              <p:par>
                                <p:cTn id="100" presetID="26" presetClass="emph" presetSubtype="0" fill="hold" grpId="1" nodeType="withEffect">
                                  <p:stCondLst>
                                    <p:cond delay="0"/>
                                  </p:stCondLst>
                                  <p:childTnLst>
                                    <p:animEffect transition="out" filter="fade">
                                      <p:cBhvr>
                                        <p:cTn id="101" dur="500" tmFilter="0, 0; .2, .5; .8, .5; 1, 0"/>
                                        <p:tgtEl>
                                          <p:spTgt spid="75782"/>
                                        </p:tgtEl>
                                      </p:cBhvr>
                                    </p:animEffect>
                                    <p:animScale>
                                      <p:cBhvr>
                                        <p:cTn id="102" dur="250" autoRev="1" fill="hold"/>
                                        <p:tgtEl>
                                          <p:spTgt spid="75782"/>
                                        </p:tgtEl>
                                      </p:cBhvr>
                                      <p:by x="105000" y="105000"/>
                                    </p:animScale>
                                  </p:childTnLst>
                                </p:cTn>
                              </p:par>
                              <p:par>
                                <p:cTn id="103" presetID="26" presetClass="emph" presetSubtype="0" fill="hold" grpId="1" nodeType="withEffect">
                                  <p:stCondLst>
                                    <p:cond delay="0"/>
                                  </p:stCondLst>
                                  <p:childTnLst>
                                    <p:animEffect transition="out" filter="fade">
                                      <p:cBhvr>
                                        <p:cTn id="104" dur="500" tmFilter="0, 0; .2, .5; .8, .5; 1, 0"/>
                                        <p:tgtEl>
                                          <p:spTgt spid="75783"/>
                                        </p:tgtEl>
                                      </p:cBhvr>
                                    </p:animEffect>
                                    <p:animScale>
                                      <p:cBhvr>
                                        <p:cTn id="105" dur="250" autoRev="1" fill="hold"/>
                                        <p:tgtEl>
                                          <p:spTgt spid="75783"/>
                                        </p:tgtEl>
                                      </p:cBhvr>
                                      <p:by x="105000" y="105000"/>
                                    </p:animScale>
                                  </p:childTnLst>
                                </p:cTn>
                              </p:par>
                              <p:par>
                                <p:cTn id="106" presetID="26" presetClass="emph" presetSubtype="0" fill="hold" grpId="1" nodeType="withEffect">
                                  <p:stCondLst>
                                    <p:cond delay="0"/>
                                  </p:stCondLst>
                                  <p:childTnLst>
                                    <p:animEffect transition="out" filter="fade">
                                      <p:cBhvr>
                                        <p:cTn id="107" dur="500" tmFilter="0, 0; .2, .5; .8, .5; 1, 0"/>
                                        <p:tgtEl>
                                          <p:spTgt spid="75789"/>
                                        </p:tgtEl>
                                      </p:cBhvr>
                                    </p:animEffect>
                                    <p:animScale>
                                      <p:cBhvr>
                                        <p:cTn id="108" dur="250" autoRev="1" fill="hold"/>
                                        <p:tgtEl>
                                          <p:spTgt spid="7578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animBg="1"/>
      <p:bldP spid="75781" grpId="0" animBg="1"/>
      <p:bldP spid="75782" grpId="0" animBg="1"/>
      <p:bldP spid="75782" grpId="1" animBg="1"/>
      <p:bldP spid="75783" grpId="0" animBg="1"/>
      <p:bldP spid="75783" grpId="1" animBg="1"/>
      <p:bldP spid="75784" grpId="0" animBg="1"/>
      <p:bldP spid="75788" grpId="0"/>
      <p:bldP spid="75789" grpId="0" animBg="1"/>
      <p:bldP spid="75789" grpId="1" animBg="1"/>
      <p:bldP spid="75790" grpId="0" animBg="1"/>
      <p:bldP spid="75791" grpId="0" animBg="1"/>
      <p:bldP spid="75792" grpId="0" animBg="1"/>
      <p:bldP spid="75793" grpId="0" animBg="1"/>
      <p:bldP spid="75794" grpId="0" animBg="1"/>
      <p:bldP spid="75795" grpId="0"/>
      <p:bldP spid="75796" grpId="0" animBg="1"/>
      <p:bldP spid="75797" grpId="0" animBg="1"/>
      <p:bldP spid="75799" grpId="0" animBg="1"/>
      <p:bldP spid="7579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38624" y="-36828"/>
            <a:ext cx="5405438" cy="733425"/>
          </a:xfrm>
        </p:spPr>
        <p:txBody>
          <a:bodyPr/>
          <a:lstStyle/>
          <a:p>
            <a:pPr algn="ctr"/>
            <a:r>
              <a:rPr lang="en-US" altLang="en-US" dirty="0"/>
              <a:t>Primary Mirror Segment Assembly (PMSA) Design Description</a:t>
            </a:r>
          </a:p>
        </p:txBody>
      </p:sp>
      <p:sp>
        <p:nvSpPr>
          <p:cNvPr id="9219" name="Text Box 125" descr="JWST Color Square"/>
          <p:cNvSpPr txBox="1">
            <a:spLocks noChangeArrowheads="1"/>
          </p:cNvSpPr>
          <p:nvPr/>
        </p:nvSpPr>
        <p:spPr bwMode="auto">
          <a:xfrm>
            <a:off x="508793" y="2811072"/>
            <a:ext cx="1503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Narrow" panose="020B0606020202030204" pitchFamily="34" charset="0"/>
              </a:defRPr>
            </a:lvl1pPr>
            <a:lvl2pPr marL="742950" indent="-285750">
              <a:defRPr sz="1600">
                <a:solidFill>
                  <a:schemeClr val="tx1"/>
                </a:solidFill>
                <a:latin typeface="Arial Narrow" panose="020B0606020202030204" pitchFamily="34" charset="0"/>
              </a:defRPr>
            </a:lvl2pPr>
            <a:lvl3pPr marL="1143000" indent="-228600">
              <a:defRPr sz="1600">
                <a:solidFill>
                  <a:schemeClr val="tx1"/>
                </a:solidFill>
                <a:latin typeface="Arial Narrow" panose="020B0606020202030204" pitchFamily="34" charset="0"/>
              </a:defRPr>
            </a:lvl3pPr>
            <a:lvl4pPr marL="1600200" indent="-228600">
              <a:defRPr sz="1600">
                <a:solidFill>
                  <a:schemeClr val="tx1"/>
                </a:solidFill>
                <a:latin typeface="Arial Narrow" panose="020B0606020202030204" pitchFamily="34" charset="0"/>
              </a:defRPr>
            </a:lvl4pPr>
            <a:lvl5pPr marL="2057400" indent="-228600">
              <a:defRPr sz="16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16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16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16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1600">
                <a:solidFill>
                  <a:schemeClr val="tx1"/>
                </a:solidFill>
                <a:latin typeface="Arial Narrow" panose="020B0606020202030204" pitchFamily="34" charset="0"/>
              </a:defRPr>
            </a:lvl9pPr>
          </a:lstStyle>
          <a:p>
            <a:pPr>
              <a:spcBef>
                <a:spcPct val="50000"/>
              </a:spcBef>
            </a:pPr>
            <a:r>
              <a:rPr lang="en-US" altLang="en-US" b="1" dirty="0"/>
              <a:t>Bipod Actuator (3 Places)</a:t>
            </a:r>
          </a:p>
        </p:txBody>
      </p:sp>
      <p:pic>
        <p:nvPicPr>
          <p:cNvPr id="9220" name="Picture 1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1993265"/>
            <a:ext cx="53340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Line 136"/>
          <p:cNvSpPr>
            <a:spLocks noChangeShapeType="1"/>
          </p:cNvSpPr>
          <p:nvPr/>
        </p:nvSpPr>
        <p:spPr bwMode="auto">
          <a:xfrm flipV="1">
            <a:off x="1855787" y="3063240"/>
            <a:ext cx="1276350" cy="1587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225" name="Line 138"/>
          <p:cNvSpPr>
            <a:spLocks noChangeShapeType="1"/>
          </p:cNvSpPr>
          <p:nvPr/>
        </p:nvSpPr>
        <p:spPr bwMode="auto">
          <a:xfrm flipH="1">
            <a:off x="5994400" y="2078990"/>
            <a:ext cx="563562" cy="331788"/>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226" name="Line 139"/>
          <p:cNvSpPr>
            <a:spLocks noChangeShapeType="1"/>
          </p:cNvSpPr>
          <p:nvPr/>
        </p:nvSpPr>
        <p:spPr bwMode="auto">
          <a:xfrm>
            <a:off x="3970337" y="1810703"/>
            <a:ext cx="517525" cy="6731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227" name="Text Box 140"/>
          <p:cNvSpPr txBox="1">
            <a:spLocks noChangeArrowheads="1"/>
          </p:cNvSpPr>
          <p:nvPr/>
        </p:nvSpPr>
        <p:spPr bwMode="auto">
          <a:xfrm>
            <a:off x="2595562" y="1507490"/>
            <a:ext cx="16208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1600">
                <a:solidFill>
                  <a:schemeClr val="tx1"/>
                </a:solidFill>
                <a:latin typeface="Arial Narrow" panose="020B0606020202030204" pitchFamily="34" charset="0"/>
              </a:defRPr>
            </a:lvl1pPr>
            <a:lvl2pPr marL="742950" indent="-285750">
              <a:defRPr sz="1600">
                <a:solidFill>
                  <a:schemeClr val="tx1"/>
                </a:solidFill>
                <a:latin typeface="Arial Narrow" panose="020B0606020202030204" pitchFamily="34" charset="0"/>
              </a:defRPr>
            </a:lvl2pPr>
            <a:lvl3pPr marL="1143000" indent="-228600">
              <a:defRPr sz="1600">
                <a:solidFill>
                  <a:schemeClr val="tx1"/>
                </a:solidFill>
                <a:latin typeface="Arial Narrow" panose="020B0606020202030204" pitchFamily="34" charset="0"/>
              </a:defRPr>
            </a:lvl3pPr>
            <a:lvl4pPr marL="1600200" indent="-228600">
              <a:defRPr sz="1600">
                <a:solidFill>
                  <a:schemeClr val="tx1"/>
                </a:solidFill>
                <a:latin typeface="Arial Narrow" panose="020B0606020202030204" pitchFamily="34" charset="0"/>
              </a:defRPr>
            </a:lvl4pPr>
            <a:lvl5pPr marL="2057400" indent="-228600">
              <a:defRPr sz="16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16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16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16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1600">
                <a:solidFill>
                  <a:schemeClr val="tx1"/>
                </a:solidFill>
                <a:latin typeface="Arial Narrow" panose="020B0606020202030204" pitchFamily="34" charset="0"/>
              </a:defRPr>
            </a:lvl9pPr>
          </a:lstStyle>
          <a:p>
            <a:r>
              <a:rPr lang="en-US" altLang="en-US" sz="1400" b="1" dirty="0"/>
              <a:t>Radius of Curvature </a:t>
            </a:r>
          </a:p>
          <a:p>
            <a:r>
              <a:rPr lang="en-US" altLang="en-US" sz="1400" b="1" dirty="0"/>
              <a:t>Actuator</a:t>
            </a:r>
          </a:p>
        </p:txBody>
      </p:sp>
      <p:sp>
        <p:nvSpPr>
          <p:cNvPr id="9228" name="Text Box 141" descr="JWST Color Square"/>
          <p:cNvSpPr txBox="1">
            <a:spLocks noChangeArrowheads="1"/>
          </p:cNvSpPr>
          <p:nvPr/>
        </p:nvSpPr>
        <p:spPr bwMode="auto">
          <a:xfrm>
            <a:off x="6559550" y="1731328"/>
            <a:ext cx="16208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Narrow" panose="020B0606020202030204" pitchFamily="34" charset="0"/>
              </a:defRPr>
            </a:lvl1pPr>
            <a:lvl2pPr marL="742950" indent="-285750">
              <a:defRPr sz="1600">
                <a:solidFill>
                  <a:schemeClr val="tx1"/>
                </a:solidFill>
                <a:latin typeface="Arial Narrow" panose="020B0606020202030204" pitchFamily="34" charset="0"/>
              </a:defRPr>
            </a:lvl2pPr>
            <a:lvl3pPr marL="1143000" indent="-228600">
              <a:defRPr sz="1600">
                <a:solidFill>
                  <a:schemeClr val="tx1"/>
                </a:solidFill>
                <a:latin typeface="Arial Narrow" panose="020B0606020202030204" pitchFamily="34" charset="0"/>
              </a:defRPr>
            </a:lvl3pPr>
            <a:lvl4pPr marL="1600200" indent="-228600">
              <a:defRPr sz="1600">
                <a:solidFill>
                  <a:schemeClr val="tx1"/>
                </a:solidFill>
                <a:latin typeface="Arial Narrow" panose="020B0606020202030204" pitchFamily="34" charset="0"/>
              </a:defRPr>
            </a:lvl4pPr>
            <a:lvl5pPr marL="2057400" indent="-228600">
              <a:defRPr sz="16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16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16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16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1600">
                <a:solidFill>
                  <a:schemeClr val="tx1"/>
                </a:solidFill>
                <a:latin typeface="Arial Narrow" panose="020B0606020202030204" pitchFamily="34" charset="0"/>
              </a:defRPr>
            </a:lvl9pPr>
          </a:lstStyle>
          <a:p>
            <a:r>
              <a:rPr lang="en-US" altLang="en-US" sz="1400" b="1" dirty="0"/>
              <a:t>Radius of Curvature </a:t>
            </a:r>
          </a:p>
          <a:p>
            <a:r>
              <a:rPr lang="en-US" altLang="en-US" sz="1400" b="1" dirty="0"/>
              <a:t>Strongback Struts</a:t>
            </a:r>
          </a:p>
        </p:txBody>
      </p:sp>
      <p:sp>
        <p:nvSpPr>
          <p:cNvPr id="9229" name="Text Box 142" descr="JWST Color Square"/>
          <p:cNvSpPr txBox="1">
            <a:spLocks noChangeArrowheads="1"/>
          </p:cNvSpPr>
          <p:nvPr/>
        </p:nvSpPr>
        <p:spPr bwMode="auto">
          <a:xfrm>
            <a:off x="5903912" y="3190240"/>
            <a:ext cx="26209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Narrow" panose="020B0606020202030204" pitchFamily="34" charset="0"/>
              </a:defRPr>
            </a:lvl1pPr>
            <a:lvl2pPr marL="742950" indent="-285750">
              <a:defRPr sz="1600">
                <a:solidFill>
                  <a:schemeClr val="tx1"/>
                </a:solidFill>
                <a:latin typeface="Arial Narrow" panose="020B0606020202030204" pitchFamily="34" charset="0"/>
              </a:defRPr>
            </a:lvl2pPr>
            <a:lvl3pPr marL="1143000" indent="-228600">
              <a:defRPr sz="1600">
                <a:solidFill>
                  <a:schemeClr val="tx1"/>
                </a:solidFill>
                <a:latin typeface="Arial Narrow" panose="020B0606020202030204" pitchFamily="34" charset="0"/>
              </a:defRPr>
            </a:lvl3pPr>
            <a:lvl4pPr marL="1600200" indent="-228600">
              <a:defRPr sz="1600">
                <a:solidFill>
                  <a:schemeClr val="tx1"/>
                </a:solidFill>
                <a:latin typeface="Arial Narrow" panose="020B0606020202030204" pitchFamily="34" charset="0"/>
              </a:defRPr>
            </a:lvl4pPr>
            <a:lvl5pPr marL="2057400" indent="-228600">
              <a:defRPr sz="16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16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16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16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1600">
                <a:solidFill>
                  <a:schemeClr val="tx1"/>
                </a:solidFill>
                <a:latin typeface="Arial Narrow" panose="020B0606020202030204" pitchFamily="34" charset="0"/>
              </a:defRPr>
            </a:lvl9pPr>
          </a:lstStyle>
          <a:p>
            <a:r>
              <a:rPr lang="en-US" altLang="en-US" sz="1400" b="1" dirty="0"/>
              <a:t>Hexapod Assembly</a:t>
            </a:r>
          </a:p>
          <a:p>
            <a:r>
              <a:rPr lang="en-US" altLang="en-US" sz="1400" b="1" dirty="0"/>
              <a:t>(Housed on Beryllium Delta Frame)</a:t>
            </a:r>
          </a:p>
        </p:txBody>
      </p:sp>
      <p:sp>
        <p:nvSpPr>
          <p:cNvPr id="9230" name="Text Box 143" descr="JWST Color Square"/>
          <p:cNvSpPr txBox="1">
            <a:spLocks noChangeArrowheads="1"/>
          </p:cNvSpPr>
          <p:nvPr/>
        </p:nvSpPr>
        <p:spPr bwMode="auto">
          <a:xfrm>
            <a:off x="5762122" y="5618186"/>
            <a:ext cx="1816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Narrow" panose="020B0606020202030204" pitchFamily="34" charset="0"/>
              </a:defRPr>
            </a:lvl1pPr>
            <a:lvl2pPr marL="742950" indent="-285750">
              <a:defRPr sz="1600">
                <a:solidFill>
                  <a:schemeClr val="tx1"/>
                </a:solidFill>
                <a:latin typeface="Arial Narrow" panose="020B0606020202030204" pitchFamily="34" charset="0"/>
              </a:defRPr>
            </a:lvl2pPr>
            <a:lvl3pPr marL="1143000" indent="-228600">
              <a:defRPr sz="1600">
                <a:solidFill>
                  <a:schemeClr val="tx1"/>
                </a:solidFill>
                <a:latin typeface="Arial Narrow" panose="020B0606020202030204" pitchFamily="34" charset="0"/>
              </a:defRPr>
            </a:lvl3pPr>
            <a:lvl4pPr marL="1600200" indent="-228600">
              <a:defRPr sz="1600">
                <a:solidFill>
                  <a:schemeClr val="tx1"/>
                </a:solidFill>
                <a:latin typeface="Arial Narrow" panose="020B0606020202030204" pitchFamily="34" charset="0"/>
              </a:defRPr>
            </a:lvl4pPr>
            <a:lvl5pPr marL="2057400" indent="-228600">
              <a:defRPr sz="16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16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16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16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1600">
                <a:solidFill>
                  <a:schemeClr val="tx1"/>
                </a:solidFill>
                <a:latin typeface="Arial Narrow" panose="020B0606020202030204" pitchFamily="34" charset="0"/>
              </a:defRPr>
            </a:lvl9pPr>
          </a:lstStyle>
          <a:p>
            <a:r>
              <a:rPr lang="en-US" altLang="en-US" sz="1400" b="1" dirty="0"/>
              <a:t>Mirror Substrate</a:t>
            </a:r>
          </a:p>
        </p:txBody>
      </p:sp>
      <p:sp>
        <p:nvSpPr>
          <p:cNvPr id="9233" name="Line 146"/>
          <p:cNvSpPr>
            <a:spLocks noChangeShapeType="1"/>
          </p:cNvSpPr>
          <p:nvPr/>
        </p:nvSpPr>
        <p:spPr bwMode="auto">
          <a:xfrm flipH="1">
            <a:off x="5460497" y="3536315"/>
            <a:ext cx="603250" cy="6985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236" name="Line 149"/>
          <p:cNvSpPr>
            <a:spLocks noChangeShapeType="1"/>
          </p:cNvSpPr>
          <p:nvPr/>
        </p:nvSpPr>
        <p:spPr bwMode="auto">
          <a:xfrm flipH="1" flipV="1">
            <a:off x="5507638" y="5573871"/>
            <a:ext cx="312640" cy="184944"/>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237" name="Text Box 150" descr="JWST Color Square"/>
          <p:cNvSpPr txBox="1">
            <a:spLocks noChangeArrowheads="1"/>
          </p:cNvSpPr>
          <p:nvPr/>
        </p:nvSpPr>
        <p:spPr bwMode="auto">
          <a:xfrm>
            <a:off x="1944687" y="3706178"/>
            <a:ext cx="11811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Narrow" panose="020B0606020202030204" pitchFamily="34" charset="0"/>
              </a:defRPr>
            </a:lvl1pPr>
            <a:lvl2pPr marL="742950" indent="-285750">
              <a:defRPr sz="1600">
                <a:solidFill>
                  <a:schemeClr val="tx1"/>
                </a:solidFill>
                <a:latin typeface="Arial Narrow" panose="020B0606020202030204" pitchFamily="34" charset="0"/>
              </a:defRPr>
            </a:lvl2pPr>
            <a:lvl3pPr marL="1143000" indent="-228600">
              <a:defRPr sz="1600">
                <a:solidFill>
                  <a:schemeClr val="tx1"/>
                </a:solidFill>
                <a:latin typeface="Arial Narrow" panose="020B0606020202030204" pitchFamily="34" charset="0"/>
              </a:defRPr>
            </a:lvl3pPr>
            <a:lvl4pPr marL="1600200" indent="-228600">
              <a:defRPr sz="1600">
                <a:solidFill>
                  <a:schemeClr val="tx1"/>
                </a:solidFill>
                <a:latin typeface="Arial Narrow" panose="020B0606020202030204" pitchFamily="34" charset="0"/>
              </a:defRPr>
            </a:lvl4pPr>
            <a:lvl5pPr marL="2057400" indent="-228600">
              <a:defRPr sz="16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16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16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16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1600">
                <a:solidFill>
                  <a:schemeClr val="tx1"/>
                </a:solidFill>
                <a:latin typeface="Arial Narrow" panose="020B0606020202030204" pitchFamily="34" charset="0"/>
              </a:defRPr>
            </a:lvl9pPr>
          </a:lstStyle>
          <a:p>
            <a:r>
              <a:rPr lang="en-US" altLang="en-US" sz="1400" b="1" dirty="0"/>
              <a:t>PMBSS Mount</a:t>
            </a:r>
          </a:p>
          <a:p>
            <a:r>
              <a:rPr lang="en-US" altLang="en-US" sz="1400" b="1" dirty="0"/>
              <a:t>(3 places)</a:t>
            </a:r>
          </a:p>
        </p:txBody>
      </p:sp>
      <p:sp>
        <p:nvSpPr>
          <p:cNvPr id="9238" name="Line 151"/>
          <p:cNvSpPr>
            <a:spLocks noChangeShapeType="1"/>
          </p:cNvSpPr>
          <p:nvPr/>
        </p:nvSpPr>
        <p:spPr bwMode="auto">
          <a:xfrm flipV="1">
            <a:off x="2574925" y="3380740"/>
            <a:ext cx="306387" cy="3683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39665627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en-US" altLang="en-US" dirty="0"/>
              <a:t>Secondary Mirror Assembly Design Description</a:t>
            </a:r>
          </a:p>
        </p:txBody>
      </p:sp>
      <p:sp>
        <p:nvSpPr>
          <p:cNvPr id="32771" name="Rectangle 3"/>
          <p:cNvSpPr>
            <a:spLocks noGrp="1" noChangeArrowheads="1"/>
          </p:cNvSpPr>
          <p:nvPr>
            <p:ph type="body" idx="1"/>
          </p:nvPr>
        </p:nvSpPr>
        <p:spPr>
          <a:xfrm>
            <a:off x="887270" y="5037194"/>
            <a:ext cx="7745412" cy="863600"/>
          </a:xfrm>
        </p:spPr>
        <p:txBody>
          <a:bodyPr/>
          <a:lstStyle/>
          <a:p>
            <a:pPr marL="285750" indent="-285750">
              <a:buFont typeface="Arial" panose="020B0604020202020204" pitchFamily="34" charset="0"/>
              <a:buChar char="•"/>
            </a:pPr>
            <a:r>
              <a:rPr lang="en-US" sz="1600" dirty="0"/>
              <a:t>Actuators have coarse and fine mode of operation</a:t>
            </a:r>
          </a:p>
          <a:p>
            <a:pPr marL="285750" indent="-285750">
              <a:buFont typeface="Arial" panose="020B0604020202020204" pitchFamily="34" charset="0"/>
              <a:buChar char="•"/>
            </a:pPr>
            <a:r>
              <a:rPr lang="en-US" sz="1600" dirty="0"/>
              <a:t>Thermistors, LVDT’s on both sides of actuators, resolvers on A side only</a:t>
            </a:r>
          </a:p>
          <a:p>
            <a:pPr marL="285750" indent="-285750">
              <a:buFont typeface="Arial" panose="020B0604020202020204" pitchFamily="34" charset="0"/>
              <a:buChar char="•"/>
            </a:pPr>
            <a:r>
              <a:rPr lang="en-US" sz="1600" dirty="0"/>
              <a:t>Hexapod actuators are snubbed for launch</a:t>
            </a:r>
          </a:p>
          <a:p>
            <a:pPr marL="285750" indent="-285750">
              <a:buFont typeface="Arial" panose="020B0604020202020204" pitchFamily="34" charset="0"/>
              <a:buChar char="•"/>
            </a:pPr>
            <a:r>
              <a:rPr lang="en-US" sz="1600" dirty="0"/>
              <a:t>Hexapod deploys off snubber 12.5mm to nominal locations</a:t>
            </a:r>
          </a:p>
        </p:txBody>
      </p:sp>
      <p:pic>
        <p:nvPicPr>
          <p:cNvPr id="3277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1004888"/>
            <a:ext cx="4344988"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235075"/>
            <a:ext cx="4141788"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12" descr="JWST Color Square"/>
          <p:cNvSpPr txBox="1">
            <a:spLocks noChangeArrowheads="1"/>
          </p:cNvSpPr>
          <p:nvPr/>
        </p:nvSpPr>
        <p:spPr bwMode="auto">
          <a:xfrm>
            <a:off x="4510088" y="776288"/>
            <a:ext cx="13858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Narrow" panose="020B0606020202030204" pitchFamily="34" charset="0"/>
              </a:defRPr>
            </a:lvl1pPr>
            <a:lvl2pPr marL="742950" indent="-285750">
              <a:defRPr sz="1600">
                <a:solidFill>
                  <a:schemeClr val="tx1"/>
                </a:solidFill>
                <a:latin typeface="Arial Narrow" panose="020B0606020202030204" pitchFamily="34" charset="0"/>
              </a:defRPr>
            </a:lvl2pPr>
            <a:lvl3pPr marL="1143000" indent="-228600">
              <a:defRPr sz="1600">
                <a:solidFill>
                  <a:schemeClr val="tx1"/>
                </a:solidFill>
                <a:latin typeface="Arial Narrow" panose="020B0606020202030204" pitchFamily="34" charset="0"/>
              </a:defRPr>
            </a:lvl3pPr>
            <a:lvl4pPr marL="1600200" indent="-228600">
              <a:defRPr sz="1600">
                <a:solidFill>
                  <a:schemeClr val="tx1"/>
                </a:solidFill>
                <a:latin typeface="Arial Narrow" panose="020B0606020202030204" pitchFamily="34" charset="0"/>
              </a:defRPr>
            </a:lvl4pPr>
            <a:lvl5pPr marL="2057400" indent="-228600">
              <a:defRPr sz="16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16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16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16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1600">
                <a:solidFill>
                  <a:schemeClr val="tx1"/>
                </a:solidFill>
                <a:latin typeface="Arial Narrow" panose="020B0606020202030204" pitchFamily="34" charset="0"/>
              </a:defRPr>
            </a:lvl9pPr>
          </a:lstStyle>
          <a:p>
            <a:r>
              <a:rPr lang="en-US" altLang="en-US" b="1" dirty="0"/>
              <a:t>Bipod Actuator</a:t>
            </a:r>
          </a:p>
          <a:p>
            <a:r>
              <a:rPr lang="en-US" altLang="en-US" b="1" dirty="0"/>
              <a:t>(3 PL)</a:t>
            </a:r>
          </a:p>
        </p:txBody>
      </p:sp>
      <p:sp>
        <p:nvSpPr>
          <p:cNvPr id="32775" name="Text Box 13" descr="JWST Color Square"/>
          <p:cNvSpPr txBox="1">
            <a:spLocks noChangeArrowheads="1"/>
          </p:cNvSpPr>
          <p:nvPr/>
        </p:nvSpPr>
        <p:spPr bwMode="auto">
          <a:xfrm>
            <a:off x="644525" y="4495800"/>
            <a:ext cx="987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Narrow" panose="020B0606020202030204" pitchFamily="34" charset="0"/>
              </a:defRPr>
            </a:lvl1pPr>
            <a:lvl2pPr marL="742950" indent="-285750">
              <a:defRPr sz="1600">
                <a:solidFill>
                  <a:schemeClr val="tx1"/>
                </a:solidFill>
                <a:latin typeface="Arial Narrow" panose="020B0606020202030204" pitchFamily="34" charset="0"/>
              </a:defRPr>
            </a:lvl2pPr>
            <a:lvl3pPr marL="1143000" indent="-228600">
              <a:defRPr sz="1600">
                <a:solidFill>
                  <a:schemeClr val="tx1"/>
                </a:solidFill>
                <a:latin typeface="Arial Narrow" panose="020B0606020202030204" pitchFamily="34" charset="0"/>
              </a:defRPr>
            </a:lvl3pPr>
            <a:lvl4pPr marL="1600200" indent="-228600">
              <a:defRPr sz="1600">
                <a:solidFill>
                  <a:schemeClr val="tx1"/>
                </a:solidFill>
                <a:latin typeface="Arial Narrow" panose="020B0606020202030204" pitchFamily="34" charset="0"/>
              </a:defRPr>
            </a:lvl4pPr>
            <a:lvl5pPr marL="2057400" indent="-228600">
              <a:defRPr sz="16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16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16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16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1600">
                <a:solidFill>
                  <a:schemeClr val="tx1"/>
                </a:solidFill>
                <a:latin typeface="Arial Narrow" panose="020B0606020202030204" pitchFamily="34" charset="0"/>
              </a:defRPr>
            </a:lvl9pPr>
          </a:lstStyle>
          <a:p>
            <a:r>
              <a:rPr lang="en-US" altLang="en-US" b="1" dirty="0"/>
              <a:t>Beryllium </a:t>
            </a:r>
          </a:p>
          <a:p>
            <a:r>
              <a:rPr lang="en-US" altLang="en-US" b="1" dirty="0"/>
              <a:t>Substrate</a:t>
            </a:r>
          </a:p>
        </p:txBody>
      </p:sp>
      <p:sp>
        <p:nvSpPr>
          <p:cNvPr id="32777" name="Text Box 15" descr="JWST Color Square"/>
          <p:cNvSpPr txBox="1">
            <a:spLocks noChangeArrowheads="1"/>
          </p:cNvSpPr>
          <p:nvPr/>
        </p:nvSpPr>
        <p:spPr bwMode="auto">
          <a:xfrm>
            <a:off x="563563" y="1028700"/>
            <a:ext cx="1190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Narrow" panose="020B0606020202030204" pitchFamily="34" charset="0"/>
              </a:defRPr>
            </a:lvl1pPr>
            <a:lvl2pPr marL="742950" indent="-285750">
              <a:defRPr sz="1600">
                <a:solidFill>
                  <a:schemeClr val="tx1"/>
                </a:solidFill>
                <a:latin typeface="Arial Narrow" panose="020B0606020202030204" pitchFamily="34" charset="0"/>
              </a:defRPr>
            </a:lvl2pPr>
            <a:lvl3pPr marL="1143000" indent="-228600">
              <a:defRPr sz="1600">
                <a:solidFill>
                  <a:schemeClr val="tx1"/>
                </a:solidFill>
                <a:latin typeface="Arial Narrow" panose="020B0606020202030204" pitchFamily="34" charset="0"/>
              </a:defRPr>
            </a:lvl3pPr>
            <a:lvl4pPr marL="1600200" indent="-228600">
              <a:defRPr sz="1600">
                <a:solidFill>
                  <a:schemeClr val="tx1"/>
                </a:solidFill>
                <a:latin typeface="Arial Narrow" panose="020B0606020202030204" pitchFamily="34" charset="0"/>
              </a:defRPr>
            </a:lvl4pPr>
            <a:lvl5pPr marL="2057400" indent="-228600">
              <a:defRPr sz="16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16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16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16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1600">
                <a:solidFill>
                  <a:schemeClr val="tx1"/>
                </a:solidFill>
                <a:latin typeface="Arial Narrow" panose="020B0606020202030204" pitchFamily="34" charset="0"/>
              </a:defRPr>
            </a:lvl9pPr>
          </a:lstStyle>
          <a:p>
            <a:r>
              <a:rPr lang="en-US" altLang="en-US" b="1" dirty="0"/>
              <a:t>Beryllium</a:t>
            </a:r>
          </a:p>
          <a:p>
            <a:r>
              <a:rPr lang="en-US" altLang="en-US" b="1" dirty="0"/>
              <a:t>Delta-Frame</a:t>
            </a:r>
          </a:p>
        </p:txBody>
      </p:sp>
      <p:sp>
        <p:nvSpPr>
          <p:cNvPr id="32779" name="Line 17"/>
          <p:cNvSpPr>
            <a:spLocks noChangeShapeType="1"/>
          </p:cNvSpPr>
          <p:nvPr/>
        </p:nvSpPr>
        <p:spPr bwMode="auto">
          <a:xfrm>
            <a:off x="1589088" y="1616075"/>
            <a:ext cx="563562" cy="4064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2780" name="Line 18"/>
          <p:cNvSpPr>
            <a:spLocks noChangeShapeType="1"/>
          </p:cNvSpPr>
          <p:nvPr/>
        </p:nvSpPr>
        <p:spPr bwMode="auto">
          <a:xfrm flipV="1">
            <a:off x="1627188" y="4497388"/>
            <a:ext cx="414337" cy="23177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2781" name="Line 19"/>
          <p:cNvSpPr>
            <a:spLocks noChangeShapeType="1"/>
          </p:cNvSpPr>
          <p:nvPr/>
        </p:nvSpPr>
        <p:spPr bwMode="auto">
          <a:xfrm flipV="1">
            <a:off x="4895850" y="3621088"/>
            <a:ext cx="581025" cy="9144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2783" name="Line 21"/>
          <p:cNvSpPr>
            <a:spLocks noChangeShapeType="1"/>
          </p:cNvSpPr>
          <p:nvPr/>
        </p:nvSpPr>
        <p:spPr bwMode="auto">
          <a:xfrm>
            <a:off x="5624513" y="1154113"/>
            <a:ext cx="701675" cy="249237"/>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2784" name="AutoShape 23" descr="JWST Color Square"/>
          <p:cNvSpPr>
            <a:spLocks/>
          </p:cNvSpPr>
          <p:nvPr/>
        </p:nvSpPr>
        <p:spPr bwMode="auto">
          <a:xfrm>
            <a:off x="7747000" y="1231900"/>
            <a:ext cx="439738" cy="1503363"/>
          </a:xfrm>
          <a:prstGeom prst="rightBrace">
            <a:avLst>
              <a:gd name="adj1" fmla="val 2849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Arial Narrow" panose="020B0606020202030204" pitchFamily="34" charset="0"/>
              </a:defRPr>
            </a:lvl1pPr>
            <a:lvl2pPr marL="742950" indent="-285750">
              <a:defRPr sz="1600">
                <a:solidFill>
                  <a:schemeClr val="tx1"/>
                </a:solidFill>
                <a:latin typeface="Arial Narrow" panose="020B0606020202030204" pitchFamily="34" charset="0"/>
              </a:defRPr>
            </a:lvl2pPr>
            <a:lvl3pPr marL="1143000" indent="-228600">
              <a:defRPr sz="1600">
                <a:solidFill>
                  <a:schemeClr val="tx1"/>
                </a:solidFill>
                <a:latin typeface="Arial Narrow" panose="020B0606020202030204" pitchFamily="34" charset="0"/>
              </a:defRPr>
            </a:lvl3pPr>
            <a:lvl4pPr marL="1600200" indent="-228600">
              <a:defRPr sz="1600">
                <a:solidFill>
                  <a:schemeClr val="tx1"/>
                </a:solidFill>
                <a:latin typeface="Arial Narrow" panose="020B0606020202030204" pitchFamily="34" charset="0"/>
              </a:defRPr>
            </a:lvl4pPr>
            <a:lvl5pPr marL="2057400" indent="-228600">
              <a:defRPr sz="16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16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16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16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1600">
                <a:solidFill>
                  <a:schemeClr val="tx1"/>
                </a:solidFill>
                <a:latin typeface="Arial Narrow" panose="020B0606020202030204" pitchFamily="34" charset="0"/>
              </a:defRPr>
            </a:lvl9pPr>
          </a:lstStyle>
          <a:p>
            <a:endParaRPr lang="en-US" altLang="en-US" dirty="0"/>
          </a:p>
        </p:txBody>
      </p:sp>
      <p:sp>
        <p:nvSpPr>
          <p:cNvPr id="32785" name="Text Box 24" descr="JWST Color Square"/>
          <p:cNvSpPr txBox="1">
            <a:spLocks noChangeArrowheads="1"/>
          </p:cNvSpPr>
          <p:nvPr/>
        </p:nvSpPr>
        <p:spPr bwMode="auto">
          <a:xfrm>
            <a:off x="8066088" y="1466850"/>
            <a:ext cx="968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Narrow" panose="020B0606020202030204" pitchFamily="34" charset="0"/>
              </a:defRPr>
            </a:lvl1pPr>
            <a:lvl2pPr marL="742950" indent="-285750">
              <a:defRPr sz="1600">
                <a:solidFill>
                  <a:schemeClr val="tx1"/>
                </a:solidFill>
                <a:latin typeface="Arial Narrow" panose="020B0606020202030204" pitchFamily="34" charset="0"/>
              </a:defRPr>
            </a:lvl2pPr>
            <a:lvl3pPr marL="1143000" indent="-228600">
              <a:defRPr sz="1600">
                <a:solidFill>
                  <a:schemeClr val="tx1"/>
                </a:solidFill>
                <a:latin typeface="Arial Narrow" panose="020B0606020202030204" pitchFamily="34" charset="0"/>
              </a:defRPr>
            </a:lvl3pPr>
            <a:lvl4pPr marL="1600200" indent="-228600">
              <a:defRPr sz="1600">
                <a:solidFill>
                  <a:schemeClr val="tx1"/>
                </a:solidFill>
                <a:latin typeface="Arial Narrow" panose="020B0606020202030204" pitchFamily="34" charset="0"/>
              </a:defRPr>
            </a:lvl4pPr>
            <a:lvl5pPr marL="2057400" indent="-228600">
              <a:defRPr sz="1600">
                <a:solidFill>
                  <a:schemeClr val="tx1"/>
                </a:solidFill>
                <a:latin typeface="Arial Narrow" panose="020B0606020202030204" pitchFamily="34" charset="0"/>
              </a:defRPr>
            </a:lvl5pPr>
            <a:lvl6pPr marL="2514600" indent="-228600" algn="ctr" eaLnBrk="0" fontAlgn="base" hangingPunct="0">
              <a:spcBef>
                <a:spcPct val="0"/>
              </a:spcBef>
              <a:spcAft>
                <a:spcPct val="0"/>
              </a:spcAft>
              <a:defRPr sz="1600">
                <a:solidFill>
                  <a:schemeClr val="tx1"/>
                </a:solidFill>
                <a:latin typeface="Arial Narrow" panose="020B0606020202030204" pitchFamily="34" charset="0"/>
              </a:defRPr>
            </a:lvl6pPr>
            <a:lvl7pPr marL="2971800" indent="-228600" algn="ctr" eaLnBrk="0" fontAlgn="base" hangingPunct="0">
              <a:spcBef>
                <a:spcPct val="0"/>
              </a:spcBef>
              <a:spcAft>
                <a:spcPct val="0"/>
              </a:spcAft>
              <a:defRPr sz="1600">
                <a:solidFill>
                  <a:schemeClr val="tx1"/>
                </a:solidFill>
                <a:latin typeface="Arial Narrow" panose="020B0606020202030204" pitchFamily="34" charset="0"/>
              </a:defRPr>
            </a:lvl7pPr>
            <a:lvl8pPr marL="3429000" indent="-228600" algn="ctr" eaLnBrk="0" fontAlgn="base" hangingPunct="0">
              <a:spcBef>
                <a:spcPct val="0"/>
              </a:spcBef>
              <a:spcAft>
                <a:spcPct val="0"/>
              </a:spcAft>
              <a:defRPr sz="1600">
                <a:solidFill>
                  <a:schemeClr val="tx1"/>
                </a:solidFill>
                <a:latin typeface="Arial Narrow" panose="020B0606020202030204" pitchFamily="34" charset="0"/>
              </a:defRPr>
            </a:lvl8pPr>
            <a:lvl9pPr marL="3886200" indent="-228600" algn="ctr" eaLnBrk="0" fontAlgn="base" hangingPunct="0">
              <a:spcBef>
                <a:spcPct val="0"/>
              </a:spcBef>
              <a:spcAft>
                <a:spcPct val="0"/>
              </a:spcAft>
              <a:defRPr sz="1600">
                <a:solidFill>
                  <a:schemeClr val="tx1"/>
                </a:solidFill>
                <a:latin typeface="Arial Narrow" panose="020B0606020202030204" pitchFamily="34" charset="0"/>
              </a:defRPr>
            </a:lvl9pPr>
          </a:lstStyle>
          <a:p>
            <a:r>
              <a:rPr lang="en-US" altLang="en-US" b="1" dirty="0"/>
              <a:t>Hexapod</a:t>
            </a:r>
          </a:p>
          <a:p>
            <a:r>
              <a:rPr lang="en-US" altLang="en-US" b="1" dirty="0"/>
              <a:t>Assembly</a:t>
            </a:r>
          </a:p>
        </p:txBody>
      </p:sp>
    </p:spTree>
    <p:extLst>
      <p:ext uri="{BB962C8B-B14F-4D97-AF65-F5344CB8AC3E}">
        <p14:creationId xmlns:p14="http://schemas.microsoft.com/office/powerpoint/2010/main" val="1036506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a:t>Fine Steering Mirror Design Description</a:t>
            </a:r>
          </a:p>
        </p:txBody>
      </p:sp>
      <p:sp>
        <p:nvSpPr>
          <p:cNvPr id="51203" name="Rectangle 3"/>
          <p:cNvSpPr>
            <a:spLocks noGrp="1" noChangeArrowheads="1"/>
          </p:cNvSpPr>
          <p:nvPr>
            <p:ph type="body" idx="1"/>
          </p:nvPr>
        </p:nvSpPr>
        <p:spPr>
          <a:xfrm>
            <a:off x="0" y="1211580"/>
            <a:ext cx="5694362" cy="2586038"/>
          </a:xfrm>
          <a:noFill/>
        </p:spPr>
        <p:txBody>
          <a:bodyPr anchor="ctr" anchorCtr="1"/>
          <a:lstStyle/>
          <a:p>
            <a:pPr>
              <a:lnSpc>
                <a:spcPct val="80000"/>
              </a:lnSpc>
            </a:pPr>
            <a:r>
              <a:rPr lang="en-US" altLang="en-US" dirty="0"/>
              <a:t>Fine Steering Mirror (FSM)</a:t>
            </a:r>
          </a:p>
          <a:p>
            <a:pPr lvl="1">
              <a:lnSpc>
                <a:spcPct val="80000"/>
              </a:lnSpc>
            </a:pPr>
            <a:r>
              <a:rPr lang="en-US" altLang="en-US" dirty="0"/>
              <a:t>Flat optic mounted to fixed base via a tip-tilt flexure</a:t>
            </a:r>
          </a:p>
          <a:p>
            <a:pPr lvl="1">
              <a:lnSpc>
                <a:spcPct val="80000"/>
              </a:lnSpc>
            </a:pPr>
            <a:r>
              <a:rPr lang="en-US" altLang="en-US" dirty="0"/>
              <a:t>Differential Impedance Transducer Position Sensors used as feedback to control voice coil actuators</a:t>
            </a:r>
          </a:p>
          <a:p>
            <a:pPr lvl="2">
              <a:lnSpc>
                <a:spcPct val="80000"/>
              </a:lnSpc>
            </a:pPr>
            <a:r>
              <a:rPr lang="en-US" altLang="en-US" dirty="0"/>
              <a:t>Provides line of sight steering in two orthogonal axes</a:t>
            </a:r>
          </a:p>
          <a:p>
            <a:pPr lvl="1">
              <a:lnSpc>
                <a:spcPct val="80000"/>
              </a:lnSpc>
            </a:pPr>
            <a:r>
              <a:rPr lang="en-US" altLang="en-US" dirty="0"/>
              <a:t>Decontamination Heater to maintain temperature above ISIM during </a:t>
            </a:r>
            <a:r>
              <a:rPr lang="en-US" altLang="en-US" dirty="0" err="1"/>
              <a:t>cooldown</a:t>
            </a:r>
            <a:endParaRPr lang="en-US" altLang="en-US" dirty="0"/>
          </a:p>
          <a:p>
            <a:pPr>
              <a:lnSpc>
                <a:spcPct val="80000"/>
              </a:lnSpc>
            </a:pPr>
            <a:endParaRPr lang="en-US" altLang="en-US" dirty="0"/>
          </a:p>
        </p:txBody>
      </p:sp>
      <p:pic>
        <p:nvPicPr>
          <p:cNvPr id="6" name="Picture 2">
            <a:extLst>
              <a:ext uri="{FF2B5EF4-FFF2-40B4-BE49-F238E27FC236}">
                <a16:creationId xmlns:a16="http://schemas.microsoft.com/office/drawing/2014/main" id="{D6CDA005-BBD4-486D-8750-B50182A741E0}"/>
              </a:ext>
            </a:extLst>
          </p:cNvPr>
          <p:cNvPicPr>
            <a:picLocks noChangeAspect="1" noChangeArrowheads="1"/>
          </p:cNvPicPr>
          <p:nvPr/>
        </p:nvPicPr>
        <p:blipFill>
          <a:blip r:embed="rId2" cstate="print"/>
          <a:srcRect/>
          <a:stretch>
            <a:fillRect/>
          </a:stretch>
        </p:blipFill>
        <p:spPr bwMode="auto">
          <a:xfrm>
            <a:off x="6482573" y="1127546"/>
            <a:ext cx="1817654" cy="1569042"/>
          </a:xfrm>
          <a:prstGeom prst="rect">
            <a:avLst/>
          </a:prstGeom>
          <a:noFill/>
          <a:ln w="9525">
            <a:solidFill>
              <a:srgbClr val="FC0128"/>
            </a:solidFill>
            <a:miter lim="800000"/>
            <a:headEnd/>
            <a:tailEnd/>
          </a:ln>
          <a:effectLst>
            <a:outerShdw blurRad="50800" dist="50800" dir="2220000" algn="ctr" rotWithShape="0">
              <a:srgbClr val="C00000"/>
            </a:outerShdw>
          </a:effectLst>
        </p:spPr>
      </p:pic>
      <p:pic>
        <p:nvPicPr>
          <p:cNvPr id="7" name="Picture 3">
            <a:extLst>
              <a:ext uri="{FF2B5EF4-FFF2-40B4-BE49-F238E27FC236}">
                <a16:creationId xmlns:a16="http://schemas.microsoft.com/office/drawing/2014/main" id="{1A07AFF7-6AC7-4B5C-AC75-D9843D855386}"/>
              </a:ext>
            </a:extLst>
          </p:cNvPr>
          <p:cNvPicPr>
            <a:picLocks noChangeAspect="1" noChangeArrowheads="1"/>
          </p:cNvPicPr>
          <p:nvPr/>
        </p:nvPicPr>
        <p:blipFill>
          <a:blip r:embed="rId3" cstate="print"/>
          <a:srcRect/>
          <a:stretch>
            <a:fillRect/>
          </a:stretch>
        </p:blipFill>
        <p:spPr bwMode="auto">
          <a:xfrm>
            <a:off x="5378081" y="3108959"/>
            <a:ext cx="3395829" cy="3424573"/>
          </a:xfrm>
          <a:prstGeom prst="rect">
            <a:avLst/>
          </a:prstGeom>
          <a:noFill/>
          <a:ln w="9525">
            <a:solidFill>
              <a:srgbClr val="FC0128"/>
            </a:solidFill>
            <a:miter lim="800000"/>
            <a:headEnd/>
            <a:tailEnd/>
          </a:ln>
          <a:effectLst>
            <a:outerShdw blurRad="50800" dist="50800" dir="5400000" algn="ctr" rotWithShape="0">
              <a:srgbClr val="A50021"/>
            </a:outerShdw>
          </a:effectLst>
        </p:spPr>
      </p:pic>
    </p:spTree>
    <p:extLst>
      <p:ext uri="{BB962C8B-B14F-4D97-AF65-F5344CB8AC3E}">
        <p14:creationId xmlns:p14="http://schemas.microsoft.com/office/powerpoint/2010/main" val="34780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543" y="152399"/>
            <a:ext cx="6208713" cy="406400"/>
          </a:xfrm>
        </p:spPr>
        <p:txBody>
          <a:bodyPr/>
          <a:lstStyle/>
          <a:p>
            <a:r>
              <a:rPr lang="en-US" dirty="0" err="1"/>
              <a:t>Wavefront</a:t>
            </a:r>
            <a:r>
              <a:rPr lang="en-US" dirty="0"/>
              <a:t> Sensing and Control Goal</a:t>
            </a:r>
          </a:p>
        </p:txBody>
      </p:sp>
      <p:sp>
        <p:nvSpPr>
          <p:cNvPr id="3" name="Content Placeholder 2"/>
          <p:cNvSpPr>
            <a:spLocks noGrp="1"/>
          </p:cNvSpPr>
          <p:nvPr>
            <p:ph sz="half" idx="1"/>
          </p:nvPr>
        </p:nvSpPr>
        <p:spPr>
          <a:xfrm>
            <a:off x="69700" y="766955"/>
            <a:ext cx="8584443" cy="5486400"/>
          </a:xfrm>
        </p:spPr>
        <p:txBody>
          <a:bodyPr/>
          <a:lstStyle/>
          <a:p>
            <a:r>
              <a:rPr lang="en-US" sz="1400" dirty="0"/>
              <a:t>Wavefront Sensing and Control is the sensing, control and algorithms that </a:t>
            </a:r>
            <a:r>
              <a:rPr lang="en-US" sz="1400" u="sng" dirty="0"/>
              <a:t>align</a:t>
            </a:r>
            <a:r>
              <a:rPr lang="en-US" sz="1400" dirty="0"/>
              <a:t> the OTE mirrors </a:t>
            </a:r>
            <a:br>
              <a:rPr lang="en-US" sz="1400" dirty="0"/>
            </a:br>
            <a:r>
              <a:rPr lang="en-US" sz="1400" dirty="0"/>
              <a:t>(PM Segments, SM) together, and align the OTE relative to the science instruments in ISIM</a:t>
            </a:r>
          </a:p>
          <a:p>
            <a:r>
              <a:rPr lang="en-US" sz="1400" dirty="0"/>
              <a:t>The goal is to take a post deployed telescope with wing and secondary mirror misalignments and align it to meet image quality requirements </a:t>
            </a:r>
          </a:p>
          <a:p>
            <a:pPr lvl="1"/>
            <a:r>
              <a:rPr lang="en-US" altLang="en-US" sz="1400" dirty="0">
                <a:latin typeface="Arial" panose="020B0604020202020204" pitchFamily="34" charset="0"/>
                <a:cs typeface="Arial" panose="020B0604020202020204" pitchFamily="34" charset="0"/>
              </a:rPr>
              <a:t>The image quality for JWST is specified by the </a:t>
            </a:r>
            <a:r>
              <a:rPr lang="en-US" altLang="en-US" sz="1400" dirty="0" err="1">
                <a:latin typeface="Arial" panose="020B0604020202020204" pitchFamily="34" charset="0"/>
                <a:cs typeface="Arial" panose="020B0604020202020204" pitchFamily="34" charset="0"/>
              </a:rPr>
              <a:t>Strehl</a:t>
            </a:r>
            <a:r>
              <a:rPr lang="en-US" altLang="en-US" sz="1400" dirty="0">
                <a:latin typeface="Arial" panose="020B0604020202020204" pitchFamily="34" charset="0"/>
                <a:cs typeface="Arial" panose="020B0604020202020204" pitchFamily="34" charset="0"/>
              </a:rPr>
              <a:t> Ratio which can be equated to a total WFE that has allocations that are the driver for WFSC</a:t>
            </a:r>
          </a:p>
          <a:p>
            <a:pPr lvl="2"/>
            <a:r>
              <a:rPr lang="en-US" altLang="en-US" sz="1400" dirty="0">
                <a:latin typeface="Arial" panose="020B0604020202020204" pitchFamily="34" charset="0"/>
                <a:ea typeface="Palatino" pitchFamily="2" charset="77"/>
                <a:cs typeface="Arial" panose="020B0604020202020204" pitchFamily="34" charset="0"/>
              </a:rPr>
              <a:t>MR-110: </a:t>
            </a:r>
            <a:r>
              <a:rPr lang="en-US" altLang="en-US" sz="1400" dirty="0" err="1">
                <a:latin typeface="Arial" panose="020B0604020202020204" pitchFamily="34" charset="0"/>
                <a:cs typeface="Arial" panose="020B0604020202020204" pitchFamily="34" charset="0"/>
              </a:rPr>
              <a:t>Strehl</a:t>
            </a:r>
            <a:r>
              <a:rPr lang="en-US" altLang="en-US" sz="1400" dirty="0">
                <a:latin typeface="Arial" panose="020B0604020202020204" pitchFamily="34" charset="0"/>
                <a:cs typeface="Arial" panose="020B0604020202020204" pitchFamily="34" charset="0"/>
              </a:rPr>
              <a:t> Ratio of 0.8 at 2 µm wavelength (</a:t>
            </a:r>
            <a:r>
              <a:rPr lang="en-US" altLang="en-US" sz="1400" dirty="0" err="1">
                <a:latin typeface="Arial" panose="020B0604020202020204" pitchFamily="34" charset="0"/>
                <a:cs typeface="Arial" panose="020B0604020202020204" pitchFamily="34" charset="0"/>
              </a:rPr>
              <a:t>NIRCam</a:t>
            </a:r>
            <a:r>
              <a:rPr lang="en-US" altLang="en-US" sz="1400" dirty="0">
                <a:latin typeface="Arial" panose="020B0604020202020204" pitchFamily="34" charset="0"/>
                <a:cs typeface="Arial" panose="020B0604020202020204" pitchFamily="34" charset="0"/>
              </a:rPr>
              <a:t>)</a:t>
            </a:r>
          </a:p>
          <a:p>
            <a:pPr lvl="3"/>
            <a:r>
              <a:rPr lang="en-US" altLang="en-US" dirty="0">
                <a:latin typeface="Arial" panose="020B0604020202020204" pitchFamily="34" charset="0"/>
                <a:cs typeface="Arial" panose="020B0604020202020204" pitchFamily="34" charset="0"/>
              </a:rPr>
              <a:t>Equivalent to 150 nm </a:t>
            </a:r>
            <a:r>
              <a:rPr lang="en-US" altLang="en-US" dirty="0" err="1">
                <a:latin typeface="Arial" panose="020B0604020202020204" pitchFamily="34" charset="0"/>
                <a:cs typeface="Arial" panose="020B0604020202020204" pitchFamily="34" charset="0"/>
              </a:rPr>
              <a:t>rms</a:t>
            </a:r>
            <a:r>
              <a:rPr lang="en-US" altLang="en-US" dirty="0">
                <a:latin typeface="Arial" panose="020B0604020202020204" pitchFamily="34" charset="0"/>
                <a:cs typeface="Arial" panose="020B0604020202020204" pitchFamily="34" charset="0"/>
              </a:rPr>
              <a:t> WFE</a:t>
            </a:r>
          </a:p>
          <a:p>
            <a:pPr lvl="2"/>
            <a:r>
              <a:rPr lang="en-US" sz="1400" dirty="0">
                <a:latin typeface="Arial" panose="020B0604020202020204" pitchFamily="34" charset="0"/>
                <a:ea typeface="Palatino" pitchFamily="2" charset="77"/>
                <a:cs typeface="Arial" panose="020B0604020202020204" pitchFamily="34" charset="0"/>
              </a:rPr>
              <a:t>MR-116: </a:t>
            </a:r>
            <a:r>
              <a:rPr lang="en-US" altLang="en-US" sz="1400" dirty="0" err="1">
                <a:latin typeface="Arial" panose="020B0604020202020204" pitchFamily="34" charset="0"/>
                <a:cs typeface="Arial" panose="020B0604020202020204" pitchFamily="34" charset="0"/>
              </a:rPr>
              <a:t>Strehl</a:t>
            </a:r>
            <a:r>
              <a:rPr lang="en-US" altLang="en-US" sz="1400" dirty="0">
                <a:latin typeface="Arial" panose="020B0604020202020204" pitchFamily="34" charset="0"/>
                <a:cs typeface="Arial" panose="020B0604020202020204" pitchFamily="34" charset="0"/>
              </a:rPr>
              <a:t> Ratio of 0.8 at 5.6 µm wavelength (MIRI)</a:t>
            </a:r>
          </a:p>
          <a:p>
            <a:pPr lvl="3"/>
            <a:r>
              <a:rPr lang="en-US" altLang="en-US" dirty="0">
                <a:latin typeface="Arial" panose="020B0604020202020204" pitchFamily="34" charset="0"/>
                <a:cs typeface="Arial" panose="020B0604020202020204" pitchFamily="34" charset="0"/>
              </a:rPr>
              <a:t>Equivalent to 420 nm </a:t>
            </a:r>
            <a:r>
              <a:rPr lang="en-US" altLang="en-US" dirty="0" err="1">
                <a:latin typeface="Arial" panose="020B0604020202020204" pitchFamily="34" charset="0"/>
                <a:cs typeface="Arial" panose="020B0604020202020204" pitchFamily="34" charset="0"/>
              </a:rPr>
              <a:t>rms</a:t>
            </a:r>
            <a:r>
              <a:rPr lang="en-US" altLang="en-US" dirty="0">
                <a:latin typeface="Arial" panose="020B0604020202020204" pitchFamily="34" charset="0"/>
                <a:cs typeface="Arial" panose="020B0604020202020204" pitchFamily="34" charset="0"/>
              </a:rPr>
              <a:t> WFE</a:t>
            </a:r>
          </a:p>
          <a:p>
            <a:pPr lvl="2"/>
            <a:r>
              <a:rPr lang="en-US" altLang="en-US" sz="1400" dirty="0">
                <a:latin typeface="Arial" panose="020B0604020202020204" pitchFamily="34" charset="0"/>
                <a:ea typeface="Palatino" pitchFamily="2" charset="77"/>
                <a:cs typeface="Arial" panose="020B0604020202020204" pitchFamily="34" charset="0"/>
              </a:rPr>
              <a:t>MR-228: Error Budget f</a:t>
            </a:r>
            <a:r>
              <a:rPr lang="en-US" altLang="en-US" sz="1400" dirty="0">
                <a:latin typeface="Arial" panose="020B0604020202020204" pitchFamily="34" charset="0"/>
                <a:cs typeface="Arial" panose="020B0604020202020204" pitchFamily="34" charset="0"/>
              </a:rPr>
              <a:t>low down to </a:t>
            </a:r>
            <a:r>
              <a:rPr lang="en-US" altLang="en-US" sz="1400" b="1" dirty="0">
                <a:latin typeface="Arial" panose="020B0604020202020204" pitchFamily="34" charset="0"/>
                <a:cs typeface="Arial" panose="020B0604020202020204" pitchFamily="34" charset="0"/>
              </a:rPr>
              <a:t>OTE allocates 131 nm </a:t>
            </a:r>
            <a:r>
              <a:rPr lang="en-US" altLang="en-US" sz="1400" b="1" dirty="0" err="1">
                <a:latin typeface="Arial" panose="020B0604020202020204" pitchFamily="34" charset="0"/>
                <a:cs typeface="Arial" panose="020B0604020202020204" pitchFamily="34" charset="0"/>
              </a:rPr>
              <a:t>rms</a:t>
            </a:r>
            <a:r>
              <a:rPr lang="en-US" altLang="en-US" sz="1400" b="1" dirty="0">
                <a:latin typeface="Arial" panose="020B0604020202020204" pitchFamily="34" charset="0"/>
                <a:cs typeface="Arial" panose="020B0604020202020204" pitchFamily="34" charset="0"/>
              </a:rPr>
              <a:t> WFE </a:t>
            </a:r>
            <a:r>
              <a:rPr lang="en-US" altLang="en-US" sz="1400" dirty="0">
                <a:latin typeface="Arial" panose="020B0604020202020204" pitchFamily="34" charset="0"/>
                <a:ea typeface="Palatino" pitchFamily="2" charset="77"/>
                <a:cs typeface="Arial" panose="020B0604020202020204" pitchFamily="34" charset="0"/>
              </a:rPr>
              <a:t>over the fields of view of </a:t>
            </a:r>
            <a:r>
              <a:rPr lang="en-US" altLang="en-US" sz="1400" dirty="0" err="1">
                <a:latin typeface="Arial" panose="020B0604020202020204" pitchFamily="34" charset="0"/>
                <a:ea typeface="Palatino" pitchFamily="2" charset="77"/>
                <a:cs typeface="Arial" panose="020B0604020202020204" pitchFamily="34" charset="0"/>
              </a:rPr>
              <a:t>NIRCam</a:t>
            </a:r>
            <a:r>
              <a:rPr lang="en-US" altLang="en-US" sz="1400" dirty="0">
                <a:latin typeface="Arial" panose="020B0604020202020204" pitchFamily="34" charset="0"/>
                <a:ea typeface="Palatino" pitchFamily="2" charset="77"/>
                <a:cs typeface="Arial" panose="020B0604020202020204" pitchFamily="34" charset="0"/>
              </a:rPr>
              <a:t>, </a:t>
            </a:r>
            <a:r>
              <a:rPr lang="en-US" altLang="en-US" sz="1400" dirty="0" err="1">
                <a:latin typeface="Arial" panose="020B0604020202020204" pitchFamily="34" charset="0"/>
                <a:ea typeface="Palatino" pitchFamily="2" charset="77"/>
                <a:cs typeface="Arial" panose="020B0604020202020204" pitchFamily="34" charset="0"/>
              </a:rPr>
              <a:t>NIRSpec</a:t>
            </a:r>
            <a:r>
              <a:rPr lang="en-US" altLang="en-US" sz="1400" dirty="0">
                <a:latin typeface="Arial" panose="020B0604020202020204" pitchFamily="34" charset="0"/>
                <a:ea typeface="Palatino" pitchFamily="2" charset="77"/>
                <a:cs typeface="Arial" panose="020B0604020202020204" pitchFamily="34" charset="0"/>
              </a:rPr>
              <a:t>, and MIRI</a:t>
            </a:r>
          </a:p>
          <a:p>
            <a:pPr>
              <a:lnSpc>
                <a:spcPct val="80000"/>
              </a:lnSpc>
            </a:pPr>
            <a:r>
              <a:rPr lang="en-US" altLang="en-US" sz="1400" dirty="0"/>
              <a:t>The WFSC alignment affects the </a:t>
            </a:r>
            <a:r>
              <a:rPr lang="en-US" altLang="en-US" sz="1400" dirty="0" err="1"/>
              <a:t>Strehl</a:t>
            </a:r>
            <a:r>
              <a:rPr lang="en-US" altLang="en-US" sz="1400" dirty="0"/>
              <a:t> Ratio through the Wave Front Error (WFE)</a:t>
            </a:r>
          </a:p>
          <a:p>
            <a:pPr lvl="1">
              <a:lnSpc>
                <a:spcPct val="80000"/>
              </a:lnSpc>
            </a:pPr>
            <a:r>
              <a:rPr lang="en-US" altLang="en-US" sz="1400" dirty="0"/>
              <a:t>The allocation to WFE is divided into:</a:t>
            </a:r>
          </a:p>
          <a:p>
            <a:pPr lvl="2">
              <a:lnSpc>
                <a:spcPct val="80000"/>
              </a:lnSpc>
            </a:pPr>
            <a:r>
              <a:rPr lang="en-US" altLang="en-US" sz="1400" dirty="0"/>
              <a:t>The very small design residual for a perfectly aligned and fabricated optics</a:t>
            </a:r>
          </a:p>
          <a:p>
            <a:pPr lvl="2">
              <a:lnSpc>
                <a:spcPct val="80000"/>
              </a:lnSpc>
            </a:pPr>
            <a:r>
              <a:rPr lang="en-US" altLang="en-US" sz="1400" b="1" i="1" dirty="0"/>
              <a:t>Errors in the alignment of the optical elements relative to each other</a:t>
            </a:r>
          </a:p>
          <a:p>
            <a:pPr lvl="3">
              <a:lnSpc>
                <a:spcPct val="80000"/>
              </a:lnSpc>
            </a:pPr>
            <a:r>
              <a:rPr lang="en-US" altLang="en-US" b="1" i="1" dirty="0"/>
              <a:t>Including alignment of Science Instruments to OTE</a:t>
            </a:r>
          </a:p>
          <a:p>
            <a:pPr lvl="2">
              <a:lnSpc>
                <a:spcPct val="80000"/>
              </a:lnSpc>
            </a:pPr>
            <a:r>
              <a:rPr lang="en-US" altLang="en-US" sz="1400" dirty="0"/>
              <a:t>Errors in the fabrication of the WFE of optical elements</a:t>
            </a:r>
          </a:p>
          <a:p>
            <a:pPr lvl="1">
              <a:lnSpc>
                <a:spcPct val="80000"/>
              </a:lnSpc>
            </a:pPr>
            <a:r>
              <a:rPr lang="en-US" altLang="en-US" sz="1400" dirty="0"/>
              <a:t>Alignments also affect </a:t>
            </a:r>
            <a:r>
              <a:rPr lang="en-US" altLang="en-US" sz="1400" b="1" dirty="0"/>
              <a:t>Radiometric Sensitivity</a:t>
            </a:r>
            <a:r>
              <a:rPr lang="en-US" altLang="en-US" sz="1400" dirty="0"/>
              <a:t> through potential </a:t>
            </a:r>
            <a:r>
              <a:rPr lang="en-US" altLang="en-US" sz="1400" dirty="0" err="1"/>
              <a:t>vignetting</a:t>
            </a:r>
            <a:r>
              <a:rPr lang="en-US" altLang="en-US" sz="1400" dirty="0"/>
              <a:t> and stray light</a:t>
            </a:r>
          </a:p>
          <a:p>
            <a:pPr lvl="2">
              <a:lnSpc>
                <a:spcPct val="80000"/>
              </a:lnSpc>
            </a:pPr>
            <a:r>
              <a:rPr lang="en-US" altLang="en-US" sz="1400" dirty="0"/>
              <a:t>A key driver here is that the image of the primary can move around at the Fine Steering Mask and we need to assure that we do not vignette the mask as we align the telescope</a:t>
            </a:r>
          </a:p>
          <a:p>
            <a:pPr lvl="1">
              <a:lnSpc>
                <a:spcPct val="80000"/>
              </a:lnSpc>
            </a:pPr>
            <a:endParaRPr lang="en-US" altLang="en-US" sz="1400" dirty="0"/>
          </a:p>
          <a:p>
            <a:endParaRPr lang="en-US" altLang="en-US" sz="1400" dirty="0">
              <a:latin typeface="Arial" panose="020B0604020202020204" pitchFamily="34" charset="0"/>
              <a:cs typeface="Arial" panose="020B0604020202020204" pitchFamily="34" charset="0"/>
            </a:endParaRPr>
          </a:p>
          <a:p>
            <a:pPr lvl="1"/>
            <a:endParaRPr lang="en-US" sz="1400" dirty="0"/>
          </a:p>
        </p:txBody>
      </p:sp>
    </p:spTree>
    <p:extLst>
      <p:ext uri="{BB962C8B-B14F-4D97-AF65-F5344CB8AC3E}">
        <p14:creationId xmlns:p14="http://schemas.microsoft.com/office/powerpoint/2010/main" val="3988729101"/>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42506</TotalTime>
  <Words>2066</Words>
  <Application>Microsoft Macintosh PowerPoint</Application>
  <PresentationFormat>On-screen Show (4:3)</PresentationFormat>
  <Paragraphs>234</Paragraphs>
  <Slides>19</Slides>
  <Notes>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32" baseType="lpstr">
      <vt:lpstr>Arial</vt:lpstr>
      <vt:lpstr>Arial Narrow</vt:lpstr>
      <vt:lpstr>Calibri</vt:lpstr>
      <vt:lpstr>Courier New</vt:lpstr>
      <vt:lpstr>Helvetica</vt:lpstr>
      <vt:lpstr>Symbol</vt:lpstr>
      <vt:lpstr>Times</vt:lpstr>
      <vt:lpstr>Times New Roman</vt:lpstr>
      <vt:lpstr>Wingdings</vt:lpstr>
      <vt:lpstr>1_Blank Presentation</vt:lpstr>
      <vt:lpstr>1_Blank Presentation</vt:lpstr>
      <vt:lpstr>Photo Editor Photo</vt:lpstr>
      <vt:lpstr>Visio</vt:lpstr>
      <vt:lpstr>   Commissioning The James Webb Space Telescope Observatory</vt:lpstr>
      <vt:lpstr>Overall Commissioning Timeline</vt:lpstr>
      <vt:lpstr>Nominal Cooldown Profile</vt:lpstr>
      <vt:lpstr>Water-Ice Measurement Philosophy</vt:lpstr>
      <vt:lpstr>OTE Alignment Via Image Based WFS&amp;C</vt:lpstr>
      <vt:lpstr>Primary Mirror Segment Assembly (PMSA) Design Description</vt:lpstr>
      <vt:lpstr>Secondary Mirror Assembly Design Description</vt:lpstr>
      <vt:lpstr>Fine Steering Mirror Design Description</vt:lpstr>
      <vt:lpstr>Wavefront Sensing and Control Goal</vt:lpstr>
      <vt:lpstr>PowerPoint Presentation</vt:lpstr>
      <vt:lpstr>WFS&amp;C Operational Architecture</vt:lpstr>
      <vt:lpstr>How WFSC Was Validated and Tested</vt:lpstr>
      <vt:lpstr>Multi-Instrument Multi-Field Alignment</vt:lpstr>
      <vt:lpstr>Initial Boresight Offset</vt:lpstr>
      <vt:lpstr>Guiding During WFSC</vt:lpstr>
      <vt:lpstr>Contingency:  Closed Loop Guiding Not Working</vt:lpstr>
      <vt:lpstr>Thermal Stability Activity Plan</vt:lpstr>
      <vt:lpstr>Science Instrument Commissioning</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Parrish, Keith A. (GSFC-4430)</dc:creator>
  <cp:lastModifiedBy>Stanley, Marcia K. (GSFC-443.0)[ASRC FEDERAL SYSTEM SOLUTIONS]</cp:lastModifiedBy>
  <cp:revision>762</cp:revision>
  <dcterms:created xsi:type="dcterms:W3CDTF">2019-07-09T16:31:50Z</dcterms:created>
  <dcterms:modified xsi:type="dcterms:W3CDTF">2020-11-24T16:51:44Z</dcterms:modified>
</cp:coreProperties>
</file>