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9" r:id="rId5"/>
    <p:sldId id="354" r:id="rId6"/>
    <p:sldId id="348" r:id="rId7"/>
    <p:sldId id="350" r:id="rId8"/>
    <p:sldId id="351" r:id="rId9"/>
    <p:sldId id="352" r:id="rId10"/>
    <p:sldId id="332" r:id="rId11"/>
    <p:sldId id="364" r:id="rId12"/>
    <p:sldId id="365" r:id="rId13"/>
    <p:sldId id="311" r:id="rId14"/>
    <p:sldId id="312" r:id="rId15"/>
    <p:sldId id="347" r:id="rId16"/>
    <p:sldId id="359" r:id="rId17"/>
    <p:sldId id="313" r:id="rId18"/>
    <p:sldId id="307" r:id="rId19"/>
    <p:sldId id="356" r:id="rId20"/>
    <p:sldId id="353" r:id="rId21"/>
    <p:sldId id="260" r:id="rId22"/>
    <p:sldId id="318" r:id="rId23"/>
    <p:sldId id="308" r:id="rId24"/>
    <p:sldId id="360" r:id="rId25"/>
    <p:sldId id="319" r:id="rId26"/>
    <p:sldId id="362" r:id="rId27"/>
    <p:sldId id="309" r:id="rId28"/>
    <p:sldId id="357" r:id="rId29"/>
    <p:sldId id="314" r:id="rId30"/>
    <p:sldId id="330" r:id="rId31"/>
    <p:sldId id="320" r:id="rId32"/>
    <p:sldId id="358" r:id="rId33"/>
    <p:sldId id="335" r:id="rId34"/>
    <p:sldId id="306" r:id="rId35"/>
    <p:sldId id="326" r:id="rId36"/>
    <p:sldId id="363" r:id="rId37"/>
    <p:sldId id="32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B86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2E12C-4966-8BC9-A68C-A863ED504ED0}" v="109" dt="2020-03-10T16:37:38.654"/>
    <p1510:client id="{6B095908-C577-AFC5-285D-94640F3C7B42}" v="53" dt="2020-03-13T22:09:59.425"/>
    <p1510:client id="{796E483D-4D82-B885-61C5-C5441C06B475}" v="291" dt="2020-03-09T12:51:49.036"/>
    <p1510:client id="{7F0FDE2F-DA55-4811-5A5E-A687C107DD80}" v="8" dt="2020-03-13T23:06:16.655"/>
    <p1510:client id="{F56275F5-F4D0-BC65-F11F-7DDB0A2CEA2B}" v="194" dt="2020-03-13T22:48:23.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33" autoAdjust="0"/>
    <p:restoredTop sz="96395" autoAdjust="0"/>
  </p:normalViewPr>
  <p:slideViewPr>
    <p:cSldViewPr snapToGrid="0">
      <p:cViewPr varScale="1">
        <p:scale>
          <a:sx n="39" d="100"/>
          <a:sy n="39" d="100"/>
        </p:scale>
        <p:origin x="464" y="32"/>
      </p:cViewPr>
      <p:guideLst/>
    </p:cSldViewPr>
  </p:slideViewPr>
  <p:notesTextViewPr>
    <p:cViewPr>
      <p:scale>
        <a:sx n="1" d="1"/>
        <a:sy n="1" d="1"/>
      </p:scale>
      <p:origin x="0" y="0"/>
    </p:cViewPr>
  </p:notesTextViewPr>
  <p:sorterViewPr>
    <p:cViewPr>
      <p:scale>
        <a:sx n="150" d="100"/>
        <a:sy n="150" d="100"/>
      </p:scale>
      <p:origin x="0" y="-65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63"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6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6E2E12C-4966-8BC9-A68C-A863ED504ED0}"/>
    <pc:docChg chg="modSld">
      <pc:chgData name="" userId="" providerId="" clId="Web-{46E2E12C-4966-8BC9-A68C-A863ED504ED0}" dt="2020-03-10T16:37:38.654" v="107" actId="20577"/>
      <pc:docMkLst>
        <pc:docMk/>
      </pc:docMkLst>
      <pc:sldChg chg="modSp">
        <pc:chgData name="" userId="" providerId="" clId="Web-{46E2E12C-4966-8BC9-A68C-A863ED504ED0}" dt="2020-03-10T16:05:53.419" v="96" actId="20577"/>
        <pc:sldMkLst>
          <pc:docMk/>
          <pc:sldMk cId="2691904053" sldId="277"/>
        </pc:sldMkLst>
        <pc:spChg chg="mod">
          <ac:chgData name="" userId="" providerId="" clId="Web-{46E2E12C-4966-8BC9-A68C-A863ED504ED0}" dt="2020-03-10T16:05:53.419" v="96" actId="20577"/>
          <ac:spMkLst>
            <pc:docMk/>
            <pc:sldMk cId="2691904053" sldId="277"/>
            <ac:spMk id="3" creationId="{00000000-0000-0000-0000-000000000000}"/>
          </ac:spMkLst>
        </pc:spChg>
      </pc:sldChg>
      <pc:sldChg chg="modSp">
        <pc:chgData name="" userId="" providerId="" clId="Web-{46E2E12C-4966-8BC9-A68C-A863ED504ED0}" dt="2020-03-10T16:37:38.654" v="106" actId="20577"/>
        <pc:sldMkLst>
          <pc:docMk/>
          <pc:sldMk cId="440183736" sldId="281"/>
        </pc:sldMkLst>
        <pc:spChg chg="mod">
          <ac:chgData name="" userId="" providerId="" clId="Web-{46E2E12C-4966-8BC9-A68C-A863ED504ED0}" dt="2020-03-10T16:37:38.654" v="106" actId="20577"/>
          <ac:spMkLst>
            <pc:docMk/>
            <pc:sldMk cId="440183736" sldId="281"/>
            <ac:spMk id="3" creationId="{00000000-0000-0000-0000-000000000000}"/>
          </ac:spMkLst>
        </pc:spChg>
      </pc:sldChg>
      <pc:sldChg chg="modSp">
        <pc:chgData name="" userId="" providerId="" clId="Web-{46E2E12C-4966-8BC9-A68C-A863ED504ED0}" dt="2020-03-10T15:52:49.056" v="6" actId="20577"/>
        <pc:sldMkLst>
          <pc:docMk/>
          <pc:sldMk cId="3505763622" sldId="286"/>
        </pc:sldMkLst>
        <pc:spChg chg="mod">
          <ac:chgData name="" userId="" providerId="" clId="Web-{46E2E12C-4966-8BC9-A68C-A863ED504ED0}" dt="2020-03-10T15:52:49.056" v="6" actId="20577"/>
          <ac:spMkLst>
            <pc:docMk/>
            <pc:sldMk cId="3505763622" sldId="286"/>
            <ac:spMk id="15" creationId="{00000000-0000-0000-0000-000000000000}"/>
          </ac:spMkLst>
        </pc:spChg>
      </pc:sldChg>
      <pc:sldChg chg="modSp">
        <pc:chgData name="" userId="" providerId="" clId="Web-{46E2E12C-4966-8BC9-A68C-A863ED504ED0}" dt="2020-03-10T15:53:21.181" v="14" actId="20577"/>
        <pc:sldMkLst>
          <pc:docMk/>
          <pc:sldMk cId="154446990" sldId="287"/>
        </pc:sldMkLst>
        <pc:spChg chg="mod">
          <ac:chgData name="" userId="" providerId="" clId="Web-{46E2E12C-4966-8BC9-A68C-A863ED504ED0}" dt="2020-03-10T15:53:21.181" v="14" actId="20577"/>
          <ac:spMkLst>
            <pc:docMk/>
            <pc:sldMk cId="154446990" sldId="287"/>
            <ac:spMk id="13" creationId="{00000000-0000-0000-0000-000000000000}"/>
          </ac:spMkLst>
        </pc:spChg>
      </pc:sldChg>
      <pc:sldChg chg="modSp">
        <pc:chgData name="" userId="" providerId="" clId="Web-{46E2E12C-4966-8BC9-A68C-A863ED504ED0}" dt="2020-03-10T15:55:45.229" v="26" actId="20577"/>
        <pc:sldMkLst>
          <pc:docMk/>
          <pc:sldMk cId="4019402344" sldId="292"/>
        </pc:sldMkLst>
        <pc:spChg chg="mod">
          <ac:chgData name="" userId="" providerId="" clId="Web-{46E2E12C-4966-8BC9-A68C-A863ED504ED0}" dt="2020-03-10T15:55:45.229" v="26" actId="20577"/>
          <ac:spMkLst>
            <pc:docMk/>
            <pc:sldMk cId="4019402344" sldId="292"/>
            <ac:spMk id="3" creationId="{00000000-0000-0000-0000-000000000000}"/>
          </ac:spMkLst>
        </pc:spChg>
      </pc:sldChg>
    </pc:docChg>
  </pc:docChgLst>
  <pc:docChgLst>
    <pc:chgData clId="Web-{796E483D-4D82-B885-61C5-C5441C06B475}"/>
    <pc:docChg chg="modSld">
      <pc:chgData name="" userId="" providerId="" clId="Web-{796E483D-4D82-B885-61C5-C5441C06B475}" dt="2020-03-09T12:51:48.973" v="289"/>
      <pc:docMkLst>
        <pc:docMk/>
      </pc:docMkLst>
      <pc:sldChg chg="modSp">
        <pc:chgData name="" userId="" providerId="" clId="Web-{796E483D-4D82-B885-61C5-C5441C06B475}" dt="2020-03-09T12:51:48.973" v="289"/>
        <pc:sldMkLst>
          <pc:docMk/>
          <pc:sldMk cId="270667740" sldId="259"/>
        </pc:sldMkLst>
        <pc:spChg chg="mod">
          <ac:chgData name="" userId="" providerId="" clId="Web-{796E483D-4D82-B885-61C5-C5441C06B475}" dt="2020-03-09T12:51:13.314" v="285" actId="20577"/>
          <ac:spMkLst>
            <pc:docMk/>
            <pc:sldMk cId="270667740" sldId="259"/>
            <ac:spMk id="2" creationId="{00000000-0000-0000-0000-000000000000}"/>
          </ac:spMkLst>
        </pc:spChg>
        <pc:spChg chg="mod">
          <ac:chgData name="" userId="" providerId="" clId="Web-{796E483D-4D82-B885-61C5-C5441C06B475}" dt="2020-03-09T12:51:48.973" v="289"/>
          <ac:spMkLst>
            <pc:docMk/>
            <pc:sldMk cId="270667740" sldId="259"/>
            <ac:spMk id="3" creationId="{00000000-0000-0000-0000-000000000000}"/>
          </ac:spMkLst>
        </pc:spChg>
      </pc:sldChg>
      <pc:sldChg chg="modSp">
        <pc:chgData name="" userId="" providerId="" clId="Web-{796E483D-4D82-B885-61C5-C5441C06B475}" dt="2020-03-09T12:31:36.751" v="2" actId="14100"/>
        <pc:sldMkLst>
          <pc:docMk/>
          <pc:sldMk cId="759708609" sldId="261"/>
        </pc:sldMkLst>
        <pc:spChg chg="mod">
          <ac:chgData name="" userId="" providerId="" clId="Web-{796E483D-4D82-B885-61C5-C5441C06B475}" dt="2020-03-09T12:31:36.751" v="2" actId="14100"/>
          <ac:spMkLst>
            <pc:docMk/>
            <pc:sldMk cId="759708609" sldId="261"/>
            <ac:spMk id="3" creationId="{00000000-0000-0000-0000-000000000000}"/>
          </ac:spMkLst>
        </pc:spChg>
      </pc:sldChg>
      <pc:sldChg chg="modSp">
        <pc:chgData name="" userId="" providerId="" clId="Web-{796E483D-4D82-B885-61C5-C5441C06B475}" dt="2020-03-09T12:28:44.840" v="0" actId="1076"/>
        <pc:sldMkLst>
          <pc:docMk/>
          <pc:sldMk cId="3631293297" sldId="265"/>
        </pc:sldMkLst>
        <pc:spChg chg="mod">
          <ac:chgData name="" userId="" providerId="" clId="Web-{796E483D-4D82-B885-61C5-C5441C06B475}" dt="2020-03-09T12:28:44.840" v="0" actId="1076"/>
          <ac:spMkLst>
            <pc:docMk/>
            <pc:sldMk cId="3631293297" sldId="265"/>
            <ac:spMk id="73" creationId="{00000000-0000-0000-0000-000000000000}"/>
          </ac:spMkLst>
        </pc:spChg>
        <pc:cxnChg chg="mod">
          <ac:chgData name="" userId="" providerId="" clId="Web-{796E483D-4D82-B885-61C5-C5441C06B475}" dt="2020-03-09T12:28:44.840" v="0" actId="1076"/>
          <ac:cxnSpMkLst>
            <pc:docMk/>
            <pc:sldMk cId="3631293297" sldId="265"/>
            <ac:cxnSpMk id="77" creationId="{00000000-0000-0000-0000-000000000000}"/>
          </ac:cxnSpMkLst>
        </pc:cxnChg>
        <pc:cxnChg chg="mod">
          <ac:chgData name="" userId="" providerId="" clId="Web-{796E483D-4D82-B885-61C5-C5441C06B475}" dt="2020-03-09T12:28:44.840" v="0" actId="1076"/>
          <ac:cxnSpMkLst>
            <pc:docMk/>
            <pc:sldMk cId="3631293297" sldId="265"/>
            <ac:cxnSpMk id="81" creationId="{00000000-0000-0000-0000-000000000000}"/>
          </ac:cxnSpMkLst>
        </pc:cxnChg>
        <pc:cxnChg chg="mod">
          <ac:chgData name="" userId="" providerId="" clId="Web-{796E483D-4D82-B885-61C5-C5441C06B475}" dt="2020-03-09T12:28:44.840" v="0" actId="1076"/>
          <ac:cxnSpMkLst>
            <pc:docMk/>
            <pc:sldMk cId="3631293297" sldId="265"/>
            <ac:cxnSpMk id="87" creationId="{00000000-0000-0000-0000-000000000000}"/>
          </ac:cxnSpMkLst>
        </pc:cxnChg>
      </pc:sldChg>
      <pc:sldChg chg="modSp">
        <pc:chgData name="" userId="" providerId="" clId="Web-{796E483D-4D82-B885-61C5-C5441C06B475}" dt="2020-03-09T12:50:49.499" v="283" actId="20577"/>
        <pc:sldMkLst>
          <pc:docMk/>
          <pc:sldMk cId="2691904053" sldId="277"/>
        </pc:sldMkLst>
        <pc:spChg chg="mod">
          <ac:chgData name="" userId="" providerId="" clId="Web-{796E483D-4D82-B885-61C5-C5441C06B475}" dt="2020-03-09T12:50:49.499" v="283" actId="20577"/>
          <ac:spMkLst>
            <pc:docMk/>
            <pc:sldMk cId="2691904053" sldId="277"/>
            <ac:spMk id="3" creationId="{00000000-0000-0000-0000-000000000000}"/>
          </ac:spMkLst>
        </pc:spChg>
      </pc:sldChg>
      <pc:sldChg chg="modSp">
        <pc:chgData name="" userId="" providerId="" clId="Web-{796E483D-4D82-B885-61C5-C5441C06B475}" dt="2020-03-09T12:47:48.701" v="45" actId="20577"/>
        <pc:sldMkLst>
          <pc:docMk/>
          <pc:sldMk cId="3887600466" sldId="297"/>
        </pc:sldMkLst>
        <pc:spChg chg="mod">
          <ac:chgData name="" userId="" providerId="" clId="Web-{796E483D-4D82-B885-61C5-C5441C06B475}" dt="2020-03-09T12:47:48.701" v="45" actId="20577"/>
          <ac:spMkLst>
            <pc:docMk/>
            <pc:sldMk cId="3887600466" sldId="297"/>
            <ac:spMk id="3" creationId="{00000000-0000-0000-0000-000000000000}"/>
          </ac:spMkLst>
        </pc:spChg>
      </pc:sldChg>
    </pc:docChg>
  </pc:docChgLst>
  <pc:docChgLst>
    <pc:chgData clId="Web-{7F0FDE2F-DA55-4811-5A5E-A687C107DD80}"/>
    <pc:docChg chg="modSld">
      <pc:chgData name="" userId="" providerId="" clId="Web-{7F0FDE2F-DA55-4811-5A5E-A687C107DD80}" dt="2020-03-13T23:06:16.655" v="7" actId="14100"/>
      <pc:docMkLst>
        <pc:docMk/>
      </pc:docMkLst>
      <pc:sldChg chg="modSp">
        <pc:chgData name="" userId="" providerId="" clId="Web-{7F0FDE2F-DA55-4811-5A5E-A687C107DD80}" dt="2020-03-13T23:06:16.655" v="7" actId="14100"/>
        <pc:sldMkLst>
          <pc:docMk/>
          <pc:sldMk cId="1121351693" sldId="262"/>
        </pc:sldMkLst>
        <pc:spChg chg="mod">
          <ac:chgData name="" userId="" providerId="" clId="Web-{7F0FDE2F-DA55-4811-5A5E-A687C107DD80}" dt="2020-03-13T23:06:12.201" v="6" actId="14100"/>
          <ac:spMkLst>
            <pc:docMk/>
            <pc:sldMk cId="1121351693" sldId="262"/>
            <ac:spMk id="3" creationId="{00000000-0000-0000-0000-000000000000}"/>
          </ac:spMkLst>
        </pc:spChg>
        <pc:picChg chg="mod">
          <ac:chgData name="" userId="" providerId="" clId="Web-{7F0FDE2F-DA55-4811-5A5E-A687C107DD80}" dt="2020-03-13T23:06:16.655" v="7" actId="14100"/>
          <ac:picMkLst>
            <pc:docMk/>
            <pc:sldMk cId="1121351693" sldId="262"/>
            <ac:picMk id="5" creationId="{00000000-0000-0000-0000-000000000000}"/>
          </ac:picMkLst>
        </pc:picChg>
      </pc:sldChg>
      <pc:sldChg chg="addSp delSp modSp">
        <pc:chgData name="" userId="" providerId="" clId="Web-{7F0FDE2F-DA55-4811-5A5E-A687C107DD80}" dt="2020-03-13T23:05:29.431" v="5"/>
        <pc:sldMkLst>
          <pc:docMk/>
          <pc:sldMk cId="1490825903" sldId="309"/>
        </pc:sldMkLst>
        <pc:spChg chg="add del mod">
          <ac:chgData name="" userId="" providerId="" clId="Web-{7F0FDE2F-DA55-4811-5A5E-A687C107DD80}" dt="2020-03-13T23:05:29.431" v="5"/>
          <ac:spMkLst>
            <pc:docMk/>
            <pc:sldMk cId="1490825903" sldId="309"/>
            <ac:spMk id="3" creationId="{52F7C952-B0F8-4F82-B338-869E050218D8}"/>
          </ac:spMkLst>
        </pc:spChg>
      </pc:sldChg>
    </pc:docChg>
  </pc:docChgLst>
  <pc:docChgLst>
    <pc:chgData clId="Web-{6B095908-C577-AFC5-285D-94640F3C7B42}"/>
    <pc:docChg chg="addSld modSld sldOrd">
      <pc:chgData name="" userId="" providerId="" clId="Web-{6B095908-C577-AFC5-285D-94640F3C7B42}" dt="2020-03-13T22:09:59.425" v="52"/>
      <pc:docMkLst>
        <pc:docMk/>
      </pc:docMkLst>
      <pc:sldChg chg="new ord">
        <pc:chgData name="" userId="" providerId="" clId="Web-{6B095908-C577-AFC5-285D-94640F3C7B42}" dt="2020-03-13T22:04:46.659" v="1"/>
        <pc:sldMkLst>
          <pc:docMk/>
          <pc:sldMk cId="1289685630" sldId="320"/>
        </pc:sldMkLst>
      </pc:sldChg>
      <pc:sldChg chg="addSp modSp new">
        <pc:chgData name="" userId="" providerId="" clId="Web-{6B095908-C577-AFC5-285D-94640F3C7B42}" dt="2020-03-13T22:09:59.425" v="52"/>
        <pc:sldMkLst>
          <pc:docMk/>
          <pc:sldMk cId="2195254208" sldId="321"/>
        </pc:sldMkLst>
        <pc:spChg chg="add mod">
          <ac:chgData name="" userId="" providerId="" clId="Web-{6B095908-C577-AFC5-285D-94640F3C7B42}" dt="2020-03-13T22:06:08.018" v="5"/>
          <ac:spMkLst>
            <pc:docMk/>
            <pc:sldMk cId="2195254208" sldId="321"/>
            <ac:spMk id="5" creationId="{B83F30A3-4C8D-4DD7-A7AB-73797B4A1A2C}"/>
          </ac:spMkLst>
        </pc:spChg>
        <pc:graphicFrameChg chg="add mod modGraphic">
          <ac:chgData name="" userId="" providerId="" clId="Web-{6B095908-C577-AFC5-285D-94640F3C7B42}" dt="2020-03-13T22:09:59.425" v="52"/>
          <ac:graphicFrameMkLst>
            <pc:docMk/>
            <pc:sldMk cId="2195254208" sldId="321"/>
            <ac:graphicFrameMk id="4" creationId="{CA15BADB-D284-4147-B817-64FD2C38DBB5}"/>
          </ac:graphicFrameMkLst>
        </pc:graphicFrameChg>
      </pc:sldChg>
    </pc:docChg>
  </pc:docChgLst>
  <pc:docChgLst>
    <pc:chgData clId="Web-{F56275F5-F4D0-BC65-F11F-7DDB0A2CEA2B}"/>
    <pc:docChg chg="modSld">
      <pc:chgData name="" userId="" providerId="" clId="Web-{F56275F5-F4D0-BC65-F11F-7DDB0A2CEA2B}" dt="2020-03-13T22:48:23.811" v="191" actId="1076"/>
      <pc:docMkLst>
        <pc:docMk/>
      </pc:docMkLst>
      <pc:sldChg chg="modSp">
        <pc:chgData name="" userId="" providerId="" clId="Web-{F56275F5-F4D0-BC65-F11F-7DDB0A2CEA2B}" dt="2020-03-13T22:48:23.811" v="191" actId="1076"/>
        <pc:sldMkLst>
          <pc:docMk/>
          <pc:sldMk cId="3046842821" sldId="260"/>
        </pc:sldMkLst>
        <pc:spChg chg="mod">
          <ac:chgData name="" userId="" providerId="" clId="Web-{F56275F5-F4D0-BC65-F11F-7DDB0A2CEA2B}" dt="2020-03-13T22:48:02.840" v="190" actId="1076"/>
          <ac:spMkLst>
            <pc:docMk/>
            <pc:sldMk cId="3046842821" sldId="260"/>
            <ac:spMk id="8" creationId="{00000000-0000-0000-0000-000000000000}"/>
          </ac:spMkLst>
        </pc:spChg>
        <pc:picChg chg="mod">
          <ac:chgData name="" userId="" providerId="" clId="Web-{F56275F5-F4D0-BC65-F11F-7DDB0A2CEA2B}" dt="2020-03-13T22:48:23.811" v="191" actId="1076"/>
          <ac:picMkLst>
            <pc:docMk/>
            <pc:sldMk cId="3046842821" sldId="260"/>
            <ac:picMk id="14" creationId="{00000000-0000-0000-0000-000000000000}"/>
          </ac:picMkLst>
        </pc:picChg>
      </pc:sldChg>
      <pc:sldChg chg="modSp">
        <pc:chgData name="" userId="" providerId="" clId="Web-{F56275F5-F4D0-BC65-F11F-7DDB0A2CEA2B}" dt="2020-03-13T22:46:32.144" v="159" actId="20577"/>
        <pc:sldMkLst>
          <pc:docMk/>
          <pc:sldMk cId="2612879515" sldId="267"/>
        </pc:sldMkLst>
        <pc:spChg chg="mod">
          <ac:chgData name="" userId="" providerId="" clId="Web-{F56275F5-F4D0-BC65-F11F-7DDB0A2CEA2B}" dt="2020-03-13T22:46:32.144" v="159" actId="20577"/>
          <ac:spMkLst>
            <pc:docMk/>
            <pc:sldMk cId="2612879515" sldId="267"/>
            <ac:spMk id="3" creationId="{00000000-0000-0000-0000-000000000000}"/>
          </ac:spMkLst>
        </pc:spChg>
      </pc:sldChg>
      <pc:sldChg chg="addSp modSp">
        <pc:chgData name="" userId="" providerId="" clId="Web-{F56275F5-F4D0-BC65-F11F-7DDB0A2CEA2B}" dt="2020-03-13T22:46:56.131" v="164" actId="1076"/>
        <pc:sldMkLst>
          <pc:docMk/>
          <pc:sldMk cId="3555128011" sldId="272"/>
        </pc:sldMkLst>
        <pc:picChg chg="add mod">
          <ac:chgData name="" userId="" providerId="" clId="Web-{F56275F5-F4D0-BC65-F11F-7DDB0A2CEA2B}" dt="2020-03-13T22:46:56.131" v="164" actId="1076"/>
          <ac:picMkLst>
            <pc:docMk/>
            <pc:sldMk cId="3555128011" sldId="272"/>
            <ac:picMk id="8" creationId="{67F45BBD-608F-4508-87FE-892F7D589D14}"/>
          </ac:picMkLst>
        </pc:picChg>
      </pc:sldChg>
      <pc:sldChg chg="addSp modSp">
        <pc:chgData name="" userId="" providerId="" clId="Web-{F56275F5-F4D0-BC65-F11F-7DDB0A2CEA2B}" dt="2020-03-13T22:47:09.007" v="166" actId="1076"/>
        <pc:sldMkLst>
          <pc:docMk/>
          <pc:sldMk cId="1306130771" sldId="273"/>
        </pc:sldMkLst>
        <pc:picChg chg="add mod">
          <ac:chgData name="" userId="" providerId="" clId="Web-{F56275F5-F4D0-BC65-F11F-7DDB0A2CEA2B}" dt="2020-03-13T22:47:09.007" v="166" actId="1076"/>
          <ac:picMkLst>
            <pc:docMk/>
            <pc:sldMk cId="1306130771" sldId="273"/>
            <ac:picMk id="8" creationId="{CA7A8760-39DF-41FA-BF43-821A6140AC55}"/>
          </ac:picMkLst>
        </pc:picChg>
      </pc:sldChg>
      <pc:sldChg chg="addSp delSp modSp">
        <pc:chgData name="" userId="" providerId="" clId="Web-{F56275F5-F4D0-BC65-F11F-7DDB0A2CEA2B}" dt="2020-03-13T22:42:43.415" v="17"/>
        <pc:sldMkLst>
          <pc:docMk/>
          <pc:sldMk cId="2691904053" sldId="277"/>
        </pc:sldMkLst>
        <pc:spChg chg="mod">
          <ac:chgData name="" userId="" providerId="" clId="Web-{F56275F5-F4D0-BC65-F11F-7DDB0A2CEA2B}" dt="2020-03-13T22:40:30.004" v="12" actId="14100"/>
          <ac:spMkLst>
            <pc:docMk/>
            <pc:sldMk cId="2691904053" sldId="277"/>
            <ac:spMk id="3" creationId="{00000000-0000-0000-0000-000000000000}"/>
          </ac:spMkLst>
        </pc:spChg>
        <pc:picChg chg="add mod">
          <ac:chgData name="" userId="" providerId="" clId="Web-{F56275F5-F4D0-BC65-F11F-7DDB0A2CEA2B}" dt="2020-03-13T22:40:33.552" v="14" actId="1076"/>
          <ac:picMkLst>
            <pc:docMk/>
            <pc:sldMk cId="2691904053" sldId="277"/>
            <ac:picMk id="4" creationId="{3056A4ED-0BCA-4A41-AFD8-3C484F428F48}"/>
          </ac:picMkLst>
        </pc:picChg>
        <pc:picChg chg="add del mod">
          <ac:chgData name="" userId="" providerId="" clId="Web-{F56275F5-F4D0-BC65-F11F-7DDB0A2CEA2B}" dt="2020-03-13T22:42:43.415" v="17"/>
          <ac:picMkLst>
            <pc:docMk/>
            <pc:sldMk cId="2691904053" sldId="277"/>
            <ac:picMk id="6" creationId="{FF291721-2356-4789-9351-53DA3970383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23314053841262E-2"/>
          <c:y val="3.881189137748188E-2"/>
          <c:w val="0.68796914511522622"/>
          <c:h val="0.86187465418974307"/>
        </c:manualLayout>
      </c:layout>
      <c:pieChart>
        <c:varyColors val="1"/>
        <c:ser>
          <c:idx val="0"/>
          <c:order val="0"/>
          <c:tx>
            <c:strRef>
              <c:f>Sheet1!$B$1</c:f>
              <c:strCache>
                <c:ptCount val="1"/>
                <c:pt idx="0">
                  <c:v>NDE Method Utilization</c:v>
                </c:pt>
              </c:strCache>
            </c:strRef>
          </c:tx>
          <c:spPr>
            <a:ln>
              <a:solidFill>
                <a:srgbClr val="000000"/>
              </a:solidFill>
            </a:ln>
          </c:spPr>
          <c:dPt>
            <c:idx val="0"/>
            <c:bubble3D val="0"/>
            <c:spPr>
              <a:solidFill>
                <a:srgbClr val="00B050"/>
              </a:solidFill>
              <a:ln w="19050">
                <a:solidFill>
                  <a:srgbClr val="000000"/>
                </a:solidFill>
              </a:ln>
              <a:effectLst/>
            </c:spPr>
            <c:extLst>
              <c:ext xmlns:c16="http://schemas.microsoft.com/office/drawing/2014/chart" uri="{C3380CC4-5D6E-409C-BE32-E72D297353CC}">
                <c16:uniqueId val="{00000001-8A21-49ED-A395-137A9D51D713}"/>
              </c:ext>
            </c:extLst>
          </c:dPt>
          <c:dPt>
            <c:idx val="1"/>
            <c:bubble3D val="0"/>
            <c:spPr>
              <a:solidFill>
                <a:schemeClr val="accent2"/>
              </a:solidFill>
              <a:ln w="19050">
                <a:solidFill>
                  <a:srgbClr val="000000"/>
                </a:solidFill>
              </a:ln>
              <a:effectLst/>
            </c:spPr>
            <c:extLst>
              <c:ext xmlns:c16="http://schemas.microsoft.com/office/drawing/2014/chart" uri="{C3380CC4-5D6E-409C-BE32-E72D297353CC}">
                <c16:uniqueId val="{00000003-8A21-49ED-A395-137A9D51D713}"/>
              </c:ext>
            </c:extLst>
          </c:dPt>
          <c:dPt>
            <c:idx val="2"/>
            <c:bubble3D val="0"/>
            <c:spPr>
              <a:solidFill>
                <a:schemeClr val="accent3"/>
              </a:solidFill>
              <a:ln w="19050">
                <a:solidFill>
                  <a:srgbClr val="000000"/>
                </a:solidFill>
              </a:ln>
              <a:effectLst/>
            </c:spPr>
            <c:extLst>
              <c:ext xmlns:c16="http://schemas.microsoft.com/office/drawing/2014/chart" uri="{C3380CC4-5D6E-409C-BE32-E72D297353CC}">
                <c16:uniqueId val="{00000005-8A21-49ED-A395-137A9D51D713}"/>
              </c:ext>
            </c:extLst>
          </c:dPt>
          <c:dPt>
            <c:idx val="3"/>
            <c:bubble3D val="0"/>
            <c:spPr>
              <a:solidFill>
                <a:schemeClr val="tx1">
                  <a:lumMod val="75000"/>
                  <a:lumOff val="25000"/>
                </a:schemeClr>
              </a:solidFill>
              <a:ln w="19050">
                <a:solidFill>
                  <a:srgbClr val="000000"/>
                </a:solidFill>
              </a:ln>
              <a:effectLst/>
            </c:spPr>
            <c:extLst>
              <c:ext xmlns:c16="http://schemas.microsoft.com/office/drawing/2014/chart" uri="{C3380CC4-5D6E-409C-BE32-E72D297353CC}">
                <c16:uniqueId val="{00000007-8A21-49ED-A395-137A9D51D713}"/>
              </c:ext>
            </c:extLst>
          </c:dPt>
          <c:dPt>
            <c:idx val="4"/>
            <c:bubble3D val="0"/>
            <c:spPr>
              <a:solidFill>
                <a:schemeClr val="accent5"/>
              </a:solidFill>
              <a:ln w="19050">
                <a:solidFill>
                  <a:srgbClr val="000000"/>
                </a:solidFill>
              </a:ln>
              <a:effectLst/>
            </c:spPr>
            <c:extLst>
              <c:ext xmlns:c16="http://schemas.microsoft.com/office/drawing/2014/chart" uri="{C3380CC4-5D6E-409C-BE32-E72D297353CC}">
                <c16:uniqueId val="{00000009-8A21-49ED-A395-137A9D51D713}"/>
              </c:ext>
            </c:extLst>
          </c:dPt>
          <c:dPt>
            <c:idx val="5"/>
            <c:bubble3D val="0"/>
            <c:spPr>
              <a:solidFill>
                <a:srgbClr val="00B0F0"/>
              </a:solidFill>
              <a:ln w="19050">
                <a:solidFill>
                  <a:srgbClr val="000000"/>
                </a:solidFill>
              </a:ln>
              <a:effectLst/>
            </c:spPr>
            <c:extLst>
              <c:ext xmlns:c16="http://schemas.microsoft.com/office/drawing/2014/chart" uri="{C3380CC4-5D6E-409C-BE32-E72D297353CC}">
                <c16:uniqueId val="{0000000B-8A21-49ED-A395-137A9D51D713}"/>
              </c:ext>
            </c:extLst>
          </c:dPt>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X-ray, CT</c:v>
                </c:pt>
                <c:pt idx="1">
                  <c:v>X-ray, 2D</c:v>
                </c:pt>
                <c:pt idx="2">
                  <c:v>IR</c:v>
                </c:pt>
                <c:pt idx="3">
                  <c:v>UT</c:v>
                </c:pt>
                <c:pt idx="4">
                  <c:v>PT</c:v>
                </c:pt>
                <c:pt idx="5">
                  <c:v>ET, other</c:v>
                </c:pt>
              </c:strCache>
            </c:strRef>
          </c:cat>
          <c:val>
            <c:numRef>
              <c:f>Sheet1!$B$2:$B$7</c:f>
              <c:numCache>
                <c:formatCode>General</c:formatCode>
                <c:ptCount val="6"/>
                <c:pt idx="0">
                  <c:v>30</c:v>
                </c:pt>
                <c:pt idx="1">
                  <c:v>25</c:v>
                </c:pt>
                <c:pt idx="2">
                  <c:v>15</c:v>
                </c:pt>
                <c:pt idx="3">
                  <c:v>15</c:v>
                </c:pt>
                <c:pt idx="4">
                  <c:v>10</c:v>
                </c:pt>
                <c:pt idx="5">
                  <c:v>5</c:v>
                </c:pt>
              </c:numCache>
            </c:numRef>
          </c:val>
          <c:extLst>
            <c:ext xmlns:c16="http://schemas.microsoft.com/office/drawing/2014/chart" uri="{C3380CC4-5D6E-409C-BE32-E72D297353CC}">
              <c16:uniqueId val="{0000000C-8A21-49ED-A395-137A9D51D71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l"/>
      <c:layout>
        <c:manualLayout>
          <c:xMode val="edge"/>
          <c:yMode val="edge"/>
          <c:x val="0.71928320052638273"/>
          <c:y val="1.8536769279291369E-2"/>
          <c:w val="0.27302506529404164"/>
          <c:h val="0.80581577994726861"/>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rgbClr val="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65720768474493E-2"/>
          <c:y val="5.4230657452245166E-2"/>
          <c:w val="0.63971744637227834"/>
          <c:h val="0.55207890634730716"/>
        </c:manualLayout>
      </c:layout>
      <c:pieChart>
        <c:varyColors val="1"/>
        <c:ser>
          <c:idx val="0"/>
          <c:order val="0"/>
          <c:tx>
            <c:strRef>
              <c:f>Sheet1!$B$1</c:f>
              <c:strCache>
                <c:ptCount val="1"/>
                <c:pt idx="0">
                  <c:v>NDE Breakdown</c:v>
                </c:pt>
              </c:strCache>
            </c:strRef>
          </c:tx>
          <c:spPr>
            <a:ln>
              <a:solidFill>
                <a:srgbClr val="000000"/>
              </a:solidFill>
            </a:ln>
          </c:spPr>
          <c:explosion val="2"/>
          <c:dPt>
            <c:idx val="0"/>
            <c:bubble3D val="0"/>
            <c:explosion val="20"/>
            <c:spPr>
              <a:solidFill>
                <a:srgbClr val="00B050"/>
              </a:solidFill>
              <a:ln w="19050">
                <a:solidFill>
                  <a:srgbClr val="000000"/>
                </a:solidFill>
              </a:ln>
              <a:effectLst/>
            </c:spPr>
            <c:extLst>
              <c:ext xmlns:c16="http://schemas.microsoft.com/office/drawing/2014/chart" uri="{C3380CC4-5D6E-409C-BE32-E72D297353CC}">
                <c16:uniqueId val="{00000001-531E-4827-90C8-69DF0080649B}"/>
              </c:ext>
            </c:extLst>
          </c:dPt>
          <c:dPt>
            <c:idx val="1"/>
            <c:bubble3D val="0"/>
            <c:explosion val="0"/>
            <c:spPr>
              <a:solidFill>
                <a:schemeClr val="accent2"/>
              </a:solidFill>
              <a:ln w="19050">
                <a:solidFill>
                  <a:srgbClr val="000000"/>
                </a:solidFill>
              </a:ln>
              <a:effectLst/>
            </c:spPr>
            <c:extLst>
              <c:ext xmlns:c16="http://schemas.microsoft.com/office/drawing/2014/chart" uri="{C3380CC4-5D6E-409C-BE32-E72D297353CC}">
                <c16:uniqueId val="{00000003-531E-4827-90C8-69DF0080649B}"/>
              </c:ext>
            </c:extLst>
          </c:dPt>
          <c:dPt>
            <c:idx val="2"/>
            <c:bubble3D val="0"/>
            <c:explosion val="0"/>
            <c:spPr>
              <a:solidFill>
                <a:schemeClr val="accent3"/>
              </a:solidFill>
              <a:ln w="19050">
                <a:solidFill>
                  <a:srgbClr val="000000"/>
                </a:solidFill>
              </a:ln>
              <a:effectLst/>
            </c:spPr>
            <c:extLst>
              <c:ext xmlns:c16="http://schemas.microsoft.com/office/drawing/2014/chart" uri="{C3380CC4-5D6E-409C-BE32-E72D297353CC}">
                <c16:uniqueId val="{00000005-531E-4827-90C8-69DF0080649B}"/>
              </c:ext>
            </c:extLst>
          </c:dPt>
          <c:dPt>
            <c:idx val="3"/>
            <c:bubble3D val="0"/>
            <c:explosion val="0"/>
            <c:spPr>
              <a:solidFill>
                <a:schemeClr val="tx2">
                  <a:lumMod val="60000"/>
                  <a:lumOff val="40000"/>
                </a:schemeClr>
              </a:solidFill>
              <a:ln w="19050">
                <a:solidFill>
                  <a:srgbClr val="000000"/>
                </a:solidFill>
              </a:ln>
              <a:effectLst/>
            </c:spPr>
            <c:extLst>
              <c:ext xmlns:c16="http://schemas.microsoft.com/office/drawing/2014/chart" uri="{C3380CC4-5D6E-409C-BE32-E72D297353CC}">
                <c16:uniqueId val="{00000007-531E-4827-90C8-69DF0080649B}"/>
              </c:ext>
            </c:extLst>
          </c:dPt>
          <c:dPt>
            <c:idx val="4"/>
            <c:bubble3D val="0"/>
            <c:spPr>
              <a:solidFill>
                <a:schemeClr val="accent5"/>
              </a:solidFill>
              <a:ln w="19050">
                <a:solidFill>
                  <a:srgbClr val="000000"/>
                </a:solidFill>
              </a:ln>
              <a:effectLst/>
            </c:spPr>
            <c:extLst>
              <c:ext xmlns:c16="http://schemas.microsoft.com/office/drawing/2014/chart" uri="{C3380CC4-5D6E-409C-BE32-E72D297353CC}">
                <c16:uniqueId val="{00000009-531E-4827-90C8-69DF0080649B}"/>
              </c:ext>
            </c:extLst>
          </c:dPt>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GSFC Project Support</c:v>
                </c:pt>
                <c:pt idx="1">
                  <c:v>OSMA/NESC Efforts</c:v>
                </c:pt>
                <c:pt idx="2">
                  <c:v>Science Support</c:v>
                </c:pt>
                <c:pt idx="3">
                  <c:v>Other</c:v>
                </c:pt>
              </c:strCache>
            </c:strRef>
          </c:cat>
          <c:val>
            <c:numRef>
              <c:f>Sheet1!$B$2:$B$5</c:f>
              <c:numCache>
                <c:formatCode>General</c:formatCode>
                <c:ptCount val="4"/>
                <c:pt idx="0">
                  <c:v>50</c:v>
                </c:pt>
                <c:pt idx="1">
                  <c:v>30</c:v>
                </c:pt>
                <c:pt idx="2">
                  <c:v>15</c:v>
                </c:pt>
                <c:pt idx="3">
                  <c:v>5</c:v>
                </c:pt>
              </c:numCache>
            </c:numRef>
          </c:val>
          <c:extLst>
            <c:ext xmlns:c16="http://schemas.microsoft.com/office/drawing/2014/chart" uri="{C3380CC4-5D6E-409C-BE32-E72D297353CC}">
              <c16:uniqueId val="{0000000A-531E-4827-90C8-69DF0080649B}"/>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1.6431533715396265E-2"/>
          <c:y val="0.65539803749489178"/>
          <c:w val="0.50928397305325768"/>
          <c:h val="0.34460196250510816"/>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rgbClr val="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69454773352673"/>
          <c:y val="3.1152847985230388E-2"/>
          <c:w val="0.3582879320053115"/>
          <c:h val="0.91169162746701027"/>
        </c:manualLayout>
      </c:layout>
      <c:pieChart>
        <c:varyColors val="1"/>
        <c:ser>
          <c:idx val="0"/>
          <c:order val="0"/>
          <c:tx>
            <c:strRef>
              <c:f>Sheet1!$B$1</c:f>
              <c:strCache>
                <c:ptCount val="1"/>
                <c:pt idx="0">
                  <c:v>NDE Breakdown</c:v>
                </c:pt>
              </c:strCache>
            </c:strRef>
          </c:tx>
          <c:spPr>
            <a:ln>
              <a:solidFill>
                <a:srgbClr val="000000"/>
              </a:solidFill>
            </a:ln>
          </c:spPr>
          <c:explosion val="2"/>
          <c:dPt>
            <c:idx val="0"/>
            <c:bubble3D val="0"/>
            <c:explosion val="0"/>
            <c:spPr>
              <a:solidFill>
                <a:srgbClr val="00B050"/>
              </a:solidFill>
              <a:ln w="19050">
                <a:solidFill>
                  <a:srgbClr val="000000"/>
                </a:solidFill>
              </a:ln>
              <a:effectLst/>
            </c:spPr>
            <c:extLst>
              <c:ext xmlns:c16="http://schemas.microsoft.com/office/drawing/2014/chart" uri="{C3380CC4-5D6E-409C-BE32-E72D297353CC}">
                <c16:uniqueId val="{00000001-784B-4DE4-A012-3176216CD57D}"/>
              </c:ext>
            </c:extLst>
          </c:dPt>
          <c:dPt>
            <c:idx val="1"/>
            <c:bubble3D val="0"/>
            <c:explosion val="35"/>
            <c:spPr>
              <a:solidFill>
                <a:schemeClr val="accent2"/>
              </a:solidFill>
              <a:ln w="19050">
                <a:solidFill>
                  <a:srgbClr val="000000"/>
                </a:solidFill>
              </a:ln>
              <a:effectLst/>
            </c:spPr>
            <c:extLst>
              <c:ext xmlns:c16="http://schemas.microsoft.com/office/drawing/2014/chart" uri="{C3380CC4-5D6E-409C-BE32-E72D297353CC}">
                <c16:uniqueId val="{00000003-784B-4DE4-A012-3176216CD57D}"/>
              </c:ext>
            </c:extLst>
          </c:dPt>
          <c:dPt>
            <c:idx val="2"/>
            <c:bubble3D val="0"/>
            <c:explosion val="0"/>
            <c:spPr>
              <a:solidFill>
                <a:schemeClr val="accent3"/>
              </a:solidFill>
              <a:ln w="19050">
                <a:solidFill>
                  <a:srgbClr val="000000"/>
                </a:solidFill>
              </a:ln>
              <a:effectLst/>
            </c:spPr>
            <c:extLst>
              <c:ext xmlns:c16="http://schemas.microsoft.com/office/drawing/2014/chart" uri="{C3380CC4-5D6E-409C-BE32-E72D297353CC}">
                <c16:uniqueId val="{00000005-784B-4DE4-A012-3176216CD57D}"/>
              </c:ext>
            </c:extLst>
          </c:dPt>
          <c:dPt>
            <c:idx val="3"/>
            <c:bubble3D val="0"/>
            <c:explosion val="0"/>
            <c:spPr>
              <a:solidFill>
                <a:schemeClr val="tx2">
                  <a:lumMod val="60000"/>
                  <a:lumOff val="40000"/>
                </a:schemeClr>
              </a:solidFill>
              <a:ln w="19050">
                <a:solidFill>
                  <a:srgbClr val="000000"/>
                </a:solidFill>
              </a:ln>
              <a:effectLst/>
            </c:spPr>
            <c:extLst>
              <c:ext xmlns:c16="http://schemas.microsoft.com/office/drawing/2014/chart" uri="{C3380CC4-5D6E-409C-BE32-E72D297353CC}">
                <c16:uniqueId val="{00000007-784B-4DE4-A012-3176216CD57D}"/>
              </c:ext>
            </c:extLst>
          </c:dPt>
          <c:dPt>
            <c:idx val="4"/>
            <c:bubble3D val="0"/>
            <c:spPr>
              <a:solidFill>
                <a:schemeClr val="accent5"/>
              </a:solidFill>
              <a:ln w="19050">
                <a:solidFill>
                  <a:srgbClr val="000000"/>
                </a:solidFill>
              </a:ln>
              <a:effectLst/>
            </c:spPr>
            <c:extLst>
              <c:ext xmlns:c16="http://schemas.microsoft.com/office/drawing/2014/chart" uri="{C3380CC4-5D6E-409C-BE32-E72D297353CC}">
                <c16:uniqueId val="{00000009-784B-4DE4-A012-3176216CD57D}"/>
              </c:ext>
            </c:extLst>
          </c:dPt>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GSFC Project Support</c:v>
                </c:pt>
                <c:pt idx="1">
                  <c:v>OSMA/NESC Efforts</c:v>
                </c:pt>
                <c:pt idx="2">
                  <c:v>Science Support</c:v>
                </c:pt>
                <c:pt idx="3">
                  <c:v>Other</c:v>
                </c:pt>
              </c:strCache>
            </c:strRef>
          </c:cat>
          <c:val>
            <c:numRef>
              <c:f>Sheet1!$B$2:$B$5</c:f>
              <c:numCache>
                <c:formatCode>General</c:formatCode>
                <c:ptCount val="4"/>
                <c:pt idx="0">
                  <c:v>50</c:v>
                </c:pt>
                <c:pt idx="1">
                  <c:v>30</c:v>
                </c:pt>
                <c:pt idx="2">
                  <c:v>15</c:v>
                </c:pt>
                <c:pt idx="3">
                  <c:v>5</c:v>
                </c:pt>
              </c:numCache>
            </c:numRef>
          </c:val>
          <c:extLst>
            <c:ext xmlns:c16="http://schemas.microsoft.com/office/drawing/2014/chart" uri="{C3380CC4-5D6E-409C-BE32-E72D297353CC}">
              <c16:uniqueId val="{0000000A-784B-4DE4-A012-3176216CD57D}"/>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4372992734887204"/>
          <c:y val="0.14321426572487214"/>
          <c:w val="0.43684908657452154"/>
          <c:h val="0.77953007287340625"/>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rgbClr val="00000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99765092401861"/>
          <c:y val="0.18467858873072257"/>
          <c:w val="0.73878473334349137"/>
          <c:h val="0.73676797151244411"/>
        </c:manualLayout>
      </c:layout>
      <c:pieChart>
        <c:varyColors val="1"/>
        <c:ser>
          <c:idx val="0"/>
          <c:order val="0"/>
          <c:tx>
            <c:strRef>
              <c:f>Sheet1!$B$1</c:f>
              <c:strCache>
                <c:ptCount val="1"/>
                <c:pt idx="0">
                  <c:v>NDE Breakdown</c:v>
                </c:pt>
              </c:strCache>
            </c:strRef>
          </c:tx>
          <c:spPr>
            <a:ln>
              <a:solidFill>
                <a:srgbClr val="000000"/>
              </a:solidFill>
            </a:ln>
          </c:spPr>
          <c:dPt>
            <c:idx val="0"/>
            <c:bubble3D val="0"/>
            <c:spPr>
              <a:solidFill>
                <a:srgbClr val="00B050"/>
              </a:solidFill>
              <a:ln w="19050">
                <a:solidFill>
                  <a:srgbClr val="000000"/>
                </a:solidFill>
              </a:ln>
              <a:effectLst/>
            </c:spPr>
            <c:extLst>
              <c:ext xmlns:c16="http://schemas.microsoft.com/office/drawing/2014/chart" uri="{C3380CC4-5D6E-409C-BE32-E72D297353CC}">
                <c16:uniqueId val="{00000001-061F-493B-A09E-BBCFC46BA527}"/>
              </c:ext>
            </c:extLst>
          </c:dPt>
          <c:dPt>
            <c:idx val="1"/>
            <c:bubble3D val="0"/>
            <c:spPr>
              <a:solidFill>
                <a:schemeClr val="accent2"/>
              </a:solidFill>
              <a:ln w="19050">
                <a:solidFill>
                  <a:srgbClr val="000000"/>
                </a:solidFill>
              </a:ln>
              <a:effectLst/>
            </c:spPr>
            <c:extLst>
              <c:ext xmlns:c16="http://schemas.microsoft.com/office/drawing/2014/chart" uri="{C3380CC4-5D6E-409C-BE32-E72D297353CC}">
                <c16:uniqueId val="{00000003-061F-493B-A09E-BBCFC46BA527}"/>
              </c:ext>
            </c:extLst>
          </c:dPt>
          <c:dPt>
            <c:idx val="2"/>
            <c:bubble3D val="0"/>
            <c:explosion val="51"/>
            <c:spPr>
              <a:solidFill>
                <a:schemeClr val="accent3"/>
              </a:solidFill>
              <a:ln w="19050">
                <a:solidFill>
                  <a:srgbClr val="000000"/>
                </a:solidFill>
              </a:ln>
              <a:effectLst/>
            </c:spPr>
            <c:extLst>
              <c:ext xmlns:c16="http://schemas.microsoft.com/office/drawing/2014/chart" uri="{C3380CC4-5D6E-409C-BE32-E72D297353CC}">
                <c16:uniqueId val="{00000005-061F-493B-A09E-BBCFC46BA527}"/>
              </c:ext>
            </c:extLst>
          </c:dPt>
          <c:dPt>
            <c:idx val="3"/>
            <c:bubble3D val="0"/>
            <c:spPr>
              <a:solidFill>
                <a:schemeClr val="tx2">
                  <a:lumMod val="60000"/>
                  <a:lumOff val="40000"/>
                </a:schemeClr>
              </a:solidFill>
              <a:ln w="19050">
                <a:solidFill>
                  <a:srgbClr val="000000"/>
                </a:solidFill>
              </a:ln>
              <a:effectLst/>
            </c:spPr>
            <c:extLst>
              <c:ext xmlns:c16="http://schemas.microsoft.com/office/drawing/2014/chart" uri="{C3380CC4-5D6E-409C-BE32-E72D297353CC}">
                <c16:uniqueId val="{00000007-061F-493B-A09E-BBCFC46BA527}"/>
              </c:ext>
            </c:extLst>
          </c:dPt>
          <c:dPt>
            <c:idx val="4"/>
            <c:bubble3D val="0"/>
            <c:spPr>
              <a:solidFill>
                <a:schemeClr val="accent5"/>
              </a:solidFill>
              <a:ln w="19050">
                <a:solidFill>
                  <a:srgbClr val="000000"/>
                </a:solidFill>
              </a:ln>
              <a:effectLst/>
            </c:spPr>
            <c:extLst>
              <c:ext xmlns:c16="http://schemas.microsoft.com/office/drawing/2014/chart" uri="{C3380CC4-5D6E-409C-BE32-E72D297353CC}">
                <c16:uniqueId val="{00000009-061F-493B-A09E-BBCFC46BA527}"/>
              </c:ext>
            </c:extLst>
          </c:dPt>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GSFC Project Support</c:v>
                </c:pt>
                <c:pt idx="1">
                  <c:v>OSMA/NESC Efforts</c:v>
                </c:pt>
                <c:pt idx="2">
                  <c:v>Science Support</c:v>
                </c:pt>
                <c:pt idx="3">
                  <c:v>Other</c:v>
                </c:pt>
              </c:strCache>
            </c:strRef>
          </c:cat>
          <c:val>
            <c:numRef>
              <c:f>Sheet1!$B$2:$B$5</c:f>
              <c:numCache>
                <c:formatCode>General</c:formatCode>
                <c:ptCount val="4"/>
                <c:pt idx="0">
                  <c:v>50</c:v>
                </c:pt>
                <c:pt idx="1">
                  <c:v>30</c:v>
                </c:pt>
                <c:pt idx="2">
                  <c:v>15</c:v>
                </c:pt>
                <c:pt idx="3">
                  <c:v>5</c:v>
                </c:pt>
              </c:numCache>
            </c:numRef>
          </c:val>
          <c:extLst>
            <c:ext xmlns:c16="http://schemas.microsoft.com/office/drawing/2014/chart" uri="{C3380CC4-5D6E-409C-BE32-E72D297353CC}">
              <c16:uniqueId val="{0000000A-061F-493B-A09E-BBCFC46BA527}"/>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
          <c:y val="0.34399192435822995"/>
          <c:w val="0.33861541132122636"/>
          <c:h val="0.60786620287450133"/>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rgbClr val="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7C8E9-51A5-4CCA-85BE-5DA4AABDE47E}" type="datetimeFigureOut">
              <a:rPr lang="en-US" smtClean="0"/>
              <a:t>11/25/2020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88AE2-09AB-4CE7-9652-8CA26C97289C}" type="slidenum">
              <a:rPr lang="en-US" smtClean="0"/>
              <a:t>‹#›</a:t>
            </a:fld>
            <a:endParaRPr lang="en-US"/>
          </a:p>
        </p:txBody>
      </p:sp>
    </p:spTree>
    <p:extLst>
      <p:ext uri="{BB962C8B-B14F-4D97-AF65-F5344CB8AC3E}">
        <p14:creationId xmlns:p14="http://schemas.microsoft.com/office/powerpoint/2010/main" val="289671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88AE2-09AB-4CE7-9652-8CA26C97289C}" type="slidenum">
              <a:rPr lang="en-US" smtClean="0"/>
              <a:t>1</a:t>
            </a:fld>
            <a:endParaRPr lang="en-US"/>
          </a:p>
        </p:txBody>
      </p:sp>
    </p:spTree>
    <p:extLst>
      <p:ext uri="{BB962C8B-B14F-4D97-AF65-F5344CB8AC3E}">
        <p14:creationId xmlns:p14="http://schemas.microsoft.com/office/powerpoint/2010/main" val="108973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F0B595-5B6A-4D39-B2DF-8AB69A81BEEA}" type="slidenum">
              <a:rPr lang="ko-KR" altLang="en-US" smtClean="0"/>
              <a:pPr/>
              <a:t>3</a:t>
            </a:fld>
            <a:endParaRPr lang="en-US" altLang="ko-KR"/>
          </a:p>
        </p:txBody>
      </p:sp>
    </p:spTree>
    <p:extLst>
      <p:ext uri="{BB962C8B-B14F-4D97-AF65-F5344CB8AC3E}">
        <p14:creationId xmlns:p14="http://schemas.microsoft.com/office/powerpoint/2010/main" val="3188190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F0B595-5B6A-4D39-B2DF-8AB69A81BEEA}" type="slidenum">
              <a:rPr lang="ko-KR" altLang="en-US" smtClean="0"/>
              <a:pPr/>
              <a:t>4</a:t>
            </a:fld>
            <a:endParaRPr lang="en-US" altLang="ko-KR"/>
          </a:p>
        </p:txBody>
      </p:sp>
    </p:spTree>
    <p:extLst>
      <p:ext uri="{BB962C8B-B14F-4D97-AF65-F5344CB8AC3E}">
        <p14:creationId xmlns:p14="http://schemas.microsoft.com/office/powerpoint/2010/main" val="4215964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F0B595-5B6A-4D39-B2DF-8AB69A81BEEA}" type="slidenum">
              <a:rPr lang="ko-KR" altLang="en-US" smtClean="0"/>
              <a:pPr/>
              <a:t>5</a:t>
            </a:fld>
            <a:endParaRPr lang="en-US" altLang="ko-KR"/>
          </a:p>
        </p:txBody>
      </p:sp>
    </p:spTree>
    <p:extLst>
      <p:ext uri="{BB962C8B-B14F-4D97-AF65-F5344CB8AC3E}">
        <p14:creationId xmlns:p14="http://schemas.microsoft.com/office/powerpoint/2010/main" val="2707786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F0B595-5B6A-4D39-B2DF-8AB69A81BEEA}" type="slidenum">
              <a:rPr lang="ko-KR" altLang="en-US" smtClean="0"/>
              <a:pPr/>
              <a:t>6</a:t>
            </a:fld>
            <a:endParaRPr lang="en-US" altLang="ko-KR"/>
          </a:p>
        </p:txBody>
      </p:sp>
    </p:spTree>
    <p:extLst>
      <p:ext uri="{BB962C8B-B14F-4D97-AF65-F5344CB8AC3E}">
        <p14:creationId xmlns:p14="http://schemas.microsoft.com/office/powerpoint/2010/main" val="1061950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523875"/>
            <a:ext cx="4654550" cy="26193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9FDD82-8C78-4D70-8464-5A195D4B1636}" type="slidenum">
              <a:rPr lang="en-US" smtClean="0"/>
              <a:pPr/>
              <a:t>16</a:t>
            </a:fld>
            <a:endParaRPr lang="en-US"/>
          </a:p>
        </p:txBody>
      </p:sp>
    </p:spTree>
    <p:extLst>
      <p:ext uri="{BB962C8B-B14F-4D97-AF65-F5344CB8AC3E}">
        <p14:creationId xmlns:p14="http://schemas.microsoft.com/office/powerpoint/2010/main" val="3538816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88AE2-09AB-4CE7-9652-8CA26C97289C}" type="slidenum">
              <a:rPr lang="en-US" smtClean="0"/>
              <a:t>22</a:t>
            </a:fld>
            <a:endParaRPr lang="en-US"/>
          </a:p>
        </p:txBody>
      </p:sp>
    </p:spTree>
    <p:extLst>
      <p:ext uri="{BB962C8B-B14F-4D97-AF65-F5344CB8AC3E}">
        <p14:creationId xmlns:p14="http://schemas.microsoft.com/office/powerpoint/2010/main" val="232816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B88AE2-09AB-4CE7-9652-8CA26C97289C}" type="slidenum">
              <a:rPr lang="en-US" smtClean="0"/>
              <a:t>26</a:t>
            </a:fld>
            <a:endParaRPr lang="en-US"/>
          </a:p>
        </p:txBody>
      </p:sp>
    </p:spTree>
    <p:extLst>
      <p:ext uri="{BB962C8B-B14F-4D97-AF65-F5344CB8AC3E}">
        <p14:creationId xmlns:p14="http://schemas.microsoft.com/office/powerpoint/2010/main" val="2743904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t="14993" b="28710"/>
          <a:stretch/>
        </p:blipFill>
        <p:spPr>
          <a:xfrm>
            <a:off x="0" y="0"/>
            <a:ext cx="12192000" cy="6858000"/>
          </a:xfrm>
          <a:prstGeom prst="rect">
            <a:avLst/>
          </a:prstGeom>
        </p:spPr>
      </p:pic>
      <p:sp>
        <p:nvSpPr>
          <p:cNvPr id="9" name="Rectangle 8"/>
          <p:cNvSpPr/>
          <p:nvPr userDrawn="1"/>
        </p:nvSpPr>
        <p:spPr>
          <a:xfrm>
            <a:off x="0" y="0"/>
            <a:ext cx="12192000" cy="6858000"/>
          </a:xfrm>
          <a:prstGeom prst="rect">
            <a:avLst/>
          </a:prstGeom>
          <a:gradFill flip="none" rotWithShape="1">
            <a:gsLst>
              <a:gs pos="59000">
                <a:schemeClr val="tx2">
                  <a:lumMod val="48000"/>
                  <a:lumOff val="52000"/>
                  <a:alpha val="83000"/>
                </a:schemeClr>
              </a:gs>
              <a:gs pos="29000">
                <a:srgbClr val="A4A5A6">
                  <a:lumMod val="62000"/>
                  <a:alpha val="66000"/>
                </a:srgbClr>
              </a:gs>
            </a:gsLst>
            <a:lin ang="10800000" scaled="1"/>
            <a:tileRect/>
          </a:gradFill>
          <a:ln w="38100">
            <a:noFill/>
          </a:ln>
        </p:spPr>
        <p:txBody>
          <a:bodyPr wrap="square" rtlCol="0" anchor="ctr">
            <a:spAutoFit/>
          </a:bodyPr>
          <a:lstStyle/>
          <a:p>
            <a:pPr algn="ctr"/>
            <a:endParaRPr lang="en-US" sz="1400" dirty="0">
              <a:latin typeface="+mn-lt"/>
            </a:endParaRPr>
          </a:p>
        </p:txBody>
      </p: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F6C1690-368E-46B2-9A0E-0120ACDC8DBB}"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E2F00-6E61-45DE-A0B1-DC915D5FC59A}" type="slidenum">
              <a:rPr lang="en-US" smtClean="0"/>
              <a:t>‹#›</a:t>
            </a:fld>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26600" y="0"/>
            <a:ext cx="3225800" cy="1612900"/>
          </a:xfrm>
          <a:prstGeom prst="rect">
            <a:avLst/>
          </a:prstGeom>
        </p:spPr>
      </p:pic>
    </p:spTree>
    <p:extLst>
      <p:ext uri="{BB962C8B-B14F-4D97-AF65-F5344CB8AC3E}">
        <p14:creationId xmlns:p14="http://schemas.microsoft.com/office/powerpoint/2010/main" val="114924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7293" y="223459"/>
            <a:ext cx="10515600" cy="832610"/>
          </a:xfrm>
        </p:spPr>
        <p:txBody>
          <a:bodyPr/>
          <a:lstStyle>
            <a:lvl1pPr>
              <a:defRPr i="0">
                <a:latin typeface="3ds" panose="02000503020000020004" pitchFamily="2" charset="0"/>
              </a:defRPr>
            </a:lvl1pPr>
          </a:lstStyle>
          <a:p>
            <a:r>
              <a:rPr lang="en-US"/>
              <a:t>Click to edit Master title style</a:t>
            </a:r>
          </a:p>
        </p:txBody>
      </p:sp>
      <p:sp>
        <p:nvSpPr>
          <p:cNvPr id="3" name="Content Placeholder 2"/>
          <p:cNvSpPr>
            <a:spLocks noGrp="1"/>
          </p:cNvSpPr>
          <p:nvPr>
            <p:ph idx="1"/>
          </p:nvPr>
        </p:nvSpPr>
        <p:spPr>
          <a:xfrm>
            <a:off x="838200" y="1558344"/>
            <a:ext cx="10515600" cy="4618619"/>
          </a:xfrm>
        </p:spPr>
        <p:txBody>
          <a:bodyPr/>
          <a:lstStyle>
            <a:lvl1pPr>
              <a:defRPr>
                <a:latin typeface="3ds" panose="02000503020000020004" pitchFamily="2" charset="0"/>
              </a:defRPr>
            </a:lvl1pPr>
            <a:lvl2pPr>
              <a:defRPr>
                <a:latin typeface="3ds" panose="02000503020000020004" pitchFamily="2" charset="0"/>
              </a:defRPr>
            </a:lvl2pPr>
            <a:lvl3pPr>
              <a:defRPr>
                <a:latin typeface="3ds" panose="02000503020000020004" pitchFamily="2" charset="0"/>
              </a:defRPr>
            </a:lvl3pPr>
            <a:lvl4pPr>
              <a:defRPr>
                <a:latin typeface="3ds" panose="02000503020000020004" pitchFamily="2" charset="0"/>
              </a:defRPr>
            </a:lvl4pPr>
            <a:lvl5pPr>
              <a:defRPr>
                <a:latin typeface="3ds" panose="0200050302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45771" y="6356350"/>
            <a:ext cx="2743200" cy="365125"/>
          </a:xfrm>
        </p:spPr>
        <p:txBody>
          <a:bodyPr/>
          <a:lstStyle/>
          <a:p>
            <a:fld id="{8F6C1690-368E-46B2-9A0E-0120ACDC8DBB}"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236253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6C1690-368E-46B2-9A0E-0120ACDC8DBB}"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285823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F6C1690-368E-46B2-9A0E-0120ACDC8DBB}"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105511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6C1690-368E-46B2-9A0E-0120ACDC8DBB}" type="datetimeFigureOut">
              <a:rPr lang="en-US" smtClean="0"/>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978713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F6C1690-368E-46B2-9A0E-0120ACDC8DBB}"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686126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6C1690-368E-46B2-9A0E-0120ACDC8DBB}" type="datetimeFigureOut">
              <a:rPr lang="en-US" smtClean="0"/>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262873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6C1690-368E-46B2-9A0E-0120ACDC8DBB}"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2753279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F6C1690-368E-46B2-9A0E-0120ACDC8DBB}"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73331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6C1690-368E-46B2-9A0E-0120ACDC8DBB}"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341376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6C1690-368E-46B2-9A0E-0120ACDC8DBB}"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2E2F00-6E61-45DE-A0B1-DC915D5FC59A}" type="slidenum">
              <a:rPr lang="en-US" smtClean="0"/>
              <a:t>‹#›</a:t>
            </a:fld>
            <a:endParaRPr lang="en-US"/>
          </a:p>
        </p:txBody>
      </p:sp>
    </p:spTree>
    <p:extLst>
      <p:ext uri="{BB962C8B-B14F-4D97-AF65-F5344CB8AC3E}">
        <p14:creationId xmlns:p14="http://schemas.microsoft.com/office/powerpoint/2010/main" val="547066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6C1690-368E-46B2-9A0E-0120ACDC8DBB}" type="datetimeFigureOut">
              <a:rPr lang="en-US" smtClean="0"/>
              <a:t>11/25/2020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2108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E2F00-6E61-45DE-A0B1-DC915D5FC59A}" type="slidenum">
              <a:rPr lang="en-US" smtClean="0"/>
              <a:t>‹#›</a:t>
            </a:fld>
            <a:endParaRPr lang="en-US"/>
          </a:p>
        </p:txBody>
      </p:sp>
      <p:sp>
        <p:nvSpPr>
          <p:cNvPr id="7" name="Rectangle 8"/>
          <p:cNvSpPr>
            <a:spLocks noChangeArrowheads="1"/>
          </p:cNvSpPr>
          <p:nvPr userDrawn="1"/>
        </p:nvSpPr>
        <p:spPr bwMode="auto">
          <a:xfrm>
            <a:off x="0" y="0"/>
            <a:ext cx="12192000" cy="1143000"/>
          </a:xfrm>
          <a:prstGeom prst="rect">
            <a:avLst/>
          </a:prstGeom>
          <a:gradFill rotWithShape="0">
            <a:gsLst>
              <a:gs pos="0">
                <a:srgbClr val="A9BDFF"/>
              </a:gs>
              <a:gs pos="100000">
                <a:srgbClr val="FFFFFF"/>
              </a:gs>
            </a:gsLst>
            <a:lin ang="0" scaled="1"/>
          </a:gradFill>
          <a:ln w="9525">
            <a:noFill/>
            <a:miter lim="800000"/>
            <a:headEnd/>
            <a:tailEnd/>
          </a:ln>
          <a:effectLst/>
        </p:spPr>
        <p:txBody>
          <a:bodyPr wrap="none" anchor="ctr"/>
          <a:lstStyle/>
          <a:p>
            <a:pPr algn="ctr" eaLnBrk="0" hangingPunct="0">
              <a:lnSpc>
                <a:spcPct val="85000"/>
              </a:lnSpc>
              <a:defRPr/>
            </a:pPr>
            <a:endParaRPr lang="en-US" sz="2800" i="1" dirty="0">
              <a:solidFill>
                <a:srgbClr val="000099"/>
              </a:solidFill>
              <a:effectLst>
                <a:outerShdw blurRad="38100" dist="38100" dir="2700000" algn="tl">
                  <a:srgbClr val="000000">
                    <a:alpha val="43137"/>
                  </a:srgbClr>
                </a:outerShdw>
              </a:effectLst>
              <a:latin typeface="Arial Black" pitchFamily="34" charset="0"/>
              <a:cs typeface="+mn-cs"/>
            </a:endParaRPr>
          </a:p>
        </p:txBody>
      </p:sp>
      <p:pic>
        <p:nvPicPr>
          <p:cNvPr id="8" name="Picture 9" descr="meatball best"/>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6200" y="76200"/>
            <a:ext cx="1066800" cy="936625"/>
          </a:xfrm>
          <a:prstGeom prst="rect">
            <a:avLst/>
          </a:prstGeom>
          <a:noFill/>
          <a:ln w="9525">
            <a:noFill/>
            <a:miter lim="800000"/>
            <a:headEnd/>
            <a:tailEnd/>
          </a:ln>
        </p:spPr>
      </p:pic>
      <p:sp>
        <p:nvSpPr>
          <p:cNvPr id="2" name="Title Placeholder 1"/>
          <p:cNvSpPr>
            <a:spLocks noGrp="1"/>
          </p:cNvSpPr>
          <p:nvPr>
            <p:ph type="title"/>
          </p:nvPr>
        </p:nvSpPr>
        <p:spPr>
          <a:xfrm>
            <a:off x="1288026" y="4251"/>
            <a:ext cx="9987116"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797227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3ds" panose="0200050302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3ds" panose="0200050302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3ds" panose="0200050302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3ds" panose="0200050302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3ds" panose="0200050302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3ds" panose="0200050302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stin.s.jones@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chart" Target="../charts/chart2.xml"/><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chart" Target="../charts/chart3.xml"/><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chart" Target="../charts/chart4.xml"/><Relationship Id="rId7"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jsjones3\Desktop\CT%20in%20Space%20Images%20and%20Videos\RoboCT.avi" TargetMode="External"/><Relationship Id="rId1" Type="http://schemas.microsoft.com/office/2007/relationships/media" Target="file:///C:\Users\jsjones3\Desktop\CT%20in%20Space%20Images%20and%20Videos\RoboCT.avi"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16.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64.jpeg"/><Relationship Id="rId9" Type="http://schemas.openxmlformats.org/officeDocument/2006/relationships/image" Target="../media/image69.jpeg"/></Relationships>
</file>

<file path=ppt/slides/_rels/slide1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4.jpeg"/><Relationship Id="rId7" Type="http://schemas.openxmlformats.org/officeDocument/2006/relationships/image" Target="../media/image76.jpeg"/><Relationship Id="rId2" Type="http://schemas.openxmlformats.org/officeDocument/2006/relationships/image" Target="../media/image72.jpeg"/><Relationship Id="rId1" Type="http://schemas.openxmlformats.org/officeDocument/2006/relationships/slideLayout" Target="../slideLayouts/slideLayout7.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1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2.jpeg"/><Relationship Id="rId5" Type="http://schemas.microsoft.com/office/2007/relationships/hdphoto" Target="../media/hdphoto1.wdp"/><Relationship Id="rId4" Type="http://schemas.openxmlformats.org/officeDocument/2006/relationships/image" Target="../media/image91.png"/></Relationships>
</file>

<file path=ppt/slides/_rels/slide2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jsjones3\Desktop\CT%20in%20Space%20Images%20and%20Videos\60095_0.9344um%20movie.avi" TargetMode="External"/><Relationship Id="rId1" Type="http://schemas.microsoft.com/office/2007/relationships/media" Target="file:///C:\Users\jsjones3\Desktop\CT%20in%20Space%20Images%20and%20Videos\60095_0.9344um%20movie.avi" TargetMode="External"/><Relationship Id="rId5" Type="http://schemas.openxmlformats.org/officeDocument/2006/relationships/image" Target="../media/image95.png"/><Relationship Id="rId4"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2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4.png"/><Relationship Id="rId7" Type="http://schemas.microsoft.com/office/2007/relationships/hdphoto" Target="../media/hdphoto3.wdp"/><Relationship Id="rId2" Type="http://schemas.openxmlformats.org/officeDocument/2006/relationships/image" Target="../media/image103.png"/><Relationship Id="rId1" Type="http://schemas.openxmlformats.org/officeDocument/2006/relationships/slideLayout" Target="../slideLayouts/slideLayout6.xml"/><Relationship Id="rId6" Type="http://schemas.openxmlformats.org/officeDocument/2006/relationships/image" Target="../media/image106.png"/><Relationship Id="rId5" Type="http://schemas.microsoft.com/office/2007/relationships/hdphoto" Target="../media/hdphoto2.wdp"/><Relationship Id="rId4" Type="http://schemas.openxmlformats.org/officeDocument/2006/relationships/image" Target="../media/image105.png"/></Relationships>
</file>

<file path=ppt/slides/_rels/slide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image" Target="../media/image10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file:///C:\Users\jsjones3\Desktop\CT%20in%20Space%20Images%20and%20Videos\181210_nwa-7034_blackbeauty_50micron8bit_Comp95.avi" TargetMode="External"/><Relationship Id="rId1" Type="http://schemas.openxmlformats.org/officeDocument/2006/relationships/video" Target="NULL" TargetMode="External"/><Relationship Id="rId4" Type="http://schemas.openxmlformats.org/officeDocument/2006/relationships/image" Target="../media/image110.png"/></Relationships>
</file>

<file path=ppt/slides/_rels/slide28.xml.rels><?xml version="1.0" encoding="UTF-8" standalone="yes"?>
<Relationships xmlns="http://schemas.openxmlformats.org/package/2006/relationships"><Relationship Id="rId2" Type="http://schemas.openxmlformats.org/officeDocument/2006/relationships/hyperlink" Target="https://www.nasa.gov/sites/default/files/atoms/files/2020_nasa_technology_taxonomy_lowres.pdf"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501" y="177800"/>
            <a:ext cx="9982199" cy="2159000"/>
          </a:xfrm>
        </p:spPr>
        <p:txBody>
          <a:bodyPr>
            <a:noAutofit/>
          </a:bodyPr>
          <a:lstStyle/>
          <a:p>
            <a:pPr algn="l"/>
            <a:r>
              <a:rPr lang="en-US" sz="4400" i="1" dirty="0" smtClean="0">
                <a:latin typeface="Arial" panose="020B0604020202020204" pitchFamily="34" charset="0"/>
                <a:cs typeface="Arial" panose="020B0604020202020204" pitchFamily="34" charset="0"/>
              </a:rPr>
              <a:t>X-ray Computed Tomography for Space: Applications and Implications for Future Exploration</a:t>
            </a:r>
            <a:endParaRPr lang="en-US" sz="4400" i="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317501" y="2967319"/>
            <a:ext cx="7329393" cy="2890870"/>
          </a:xfrm>
          <a:noFill/>
        </p:spPr>
        <p:txBody>
          <a:bodyPr>
            <a:noAutofit/>
          </a:bodyPr>
          <a:lstStyle/>
          <a:p>
            <a:pPr algn="l"/>
            <a:r>
              <a:rPr lang="en-US" sz="2000" b="1" dirty="0" smtClean="0">
                <a:latin typeface="Arial" panose="020B0604020202020204" pitchFamily="34" charset="0"/>
                <a:cs typeface="Arial" panose="020B0604020202020204" pitchFamily="34" charset="0"/>
              </a:rPr>
              <a:t>Justin S. Jones, Ph.D.</a:t>
            </a:r>
          </a:p>
          <a:p>
            <a:pPr lvl="1" algn="l"/>
            <a:r>
              <a:rPr lang="en-US" sz="1600" b="1" dirty="0" smtClean="0">
                <a:latin typeface="Arial" panose="020B0604020202020204" pitchFamily="34" charset="0"/>
                <a:cs typeface="Arial" panose="020B0604020202020204" pitchFamily="34" charset="0"/>
              </a:rPr>
              <a:t>NDE Lead and Subject Matter Expert</a:t>
            </a:r>
          </a:p>
          <a:p>
            <a:pPr lvl="1" algn="l"/>
            <a:r>
              <a:rPr lang="en-US" sz="1600" b="1" dirty="0" smtClean="0">
                <a:latin typeface="Arial" panose="020B0604020202020204" pitchFamily="34" charset="0"/>
                <a:cs typeface="Arial" panose="020B0604020202020204" pitchFamily="34" charset="0"/>
              </a:rPr>
              <a:t>NASA Goddard Space Flight Center</a:t>
            </a:r>
          </a:p>
          <a:p>
            <a:pPr lvl="1" algn="l"/>
            <a:r>
              <a:rPr lang="en-US" sz="1600" b="1" dirty="0">
                <a:latin typeface="Arial" panose="020B0604020202020204" pitchFamily="34" charset="0"/>
                <a:cs typeface="Arial" panose="020B0604020202020204" pitchFamily="34" charset="0"/>
                <a:hlinkClick r:id="rId3"/>
              </a:rPr>
              <a:t>j</a:t>
            </a:r>
            <a:r>
              <a:rPr lang="en-US" sz="1600" b="1" dirty="0" smtClean="0">
                <a:latin typeface="Arial" panose="020B0604020202020204" pitchFamily="34" charset="0"/>
                <a:cs typeface="Arial" panose="020B0604020202020204" pitchFamily="34" charset="0"/>
                <a:hlinkClick r:id="rId3"/>
              </a:rPr>
              <a:t>ustin.s.jones@nasa.gov</a:t>
            </a:r>
            <a:endParaRPr lang="en-US" sz="1600" b="1" dirty="0" smtClean="0">
              <a:latin typeface="Arial" panose="020B0604020202020204" pitchFamily="34" charset="0"/>
              <a:cs typeface="Arial" panose="020B0604020202020204" pitchFamily="34" charset="0"/>
            </a:endParaRPr>
          </a:p>
          <a:p>
            <a:pPr algn="l"/>
            <a:endParaRPr lang="en-US" sz="2000" b="1" dirty="0" smtClean="0">
              <a:latin typeface="Arial" panose="020B0604020202020204" pitchFamily="34" charset="0"/>
              <a:cs typeface="Arial" panose="020B0604020202020204" pitchFamily="34" charset="0"/>
            </a:endParaRPr>
          </a:p>
          <a:p>
            <a:pPr algn="l"/>
            <a:r>
              <a:rPr lang="en-US" sz="2000" b="1" dirty="0" smtClean="0">
                <a:latin typeface="Arial" panose="020B0604020202020204" pitchFamily="34" charset="0"/>
                <a:cs typeface="Arial" panose="020B0604020202020204" pitchFamily="34" charset="0"/>
              </a:rPr>
              <a:t>Collaborators: Dr. James B. Garvin/GSFC Chief Scientist, Ryan Kent/GSFC, Nathan Smith/GSFC, Dr. Jenny Sietins/ARL</a:t>
            </a:r>
            <a:endParaRPr lang="en-US" sz="2000" b="1" dirty="0">
              <a:latin typeface="Arial" panose="020B0604020202020204" pitchFamily="34" charset="0"/>
              <a:cs typeface="Arial" panose="020B0604020202020204" pitchFamily="34" charset="0"/>
            </a:endParaRPr>
          </a:p>
          <a:p>
            <a:pPr algn="l"/>
            <a:endParaRPr lang="en-US" sz="2000" b="1" dirty="0">
              <a:latin typeface="Arial" panose="020B0604020202020204" pitchFamily="34" charset="0"/>
              <a:cs typeface="Arial" panose="020B0604020202020204" pitchFamily="34" charset="0"/>
            </a:endParaRPr>
          </a:p>
          <a:p>
            <a:pPr algn="l"/>
            <a:r>
              <a:rPr lang="en-US" sz="2000" b="1" dirty="0" smtClean="0">
                <a:latin typeface="Arial" panose="020B0604020202020204" pitchFamily="34" charset="0"/>
                <a:cs typeface="Arial" panose="020B0604020202020204" pitchFamily="34" charset="0"/>
              </a:rPr>
              <a:t>North Star Imaging: “NDT Talks” Webinar</a:t>
            </a:r>
          </a:p>
          <a:p>
            <a:pPr algn="l"/>
            <a:r>
              <a:rPr lang="en-US" sz="2000" b="1" dirty="0" smtClean="0">
                <a:latin typeface="Arial" panose="020B0604020202020204" pitchFamily="34" charset="0"/>
                <a:cs typeface="Arial" panose="020B0604020202020204" pitchFamily="34" charset="0"/>
              </a:rPr>
              <a:t>Thursday, December 10, 2020</a:t>
            </a:r>
            <a:endParaRPr lang="en-US" sz="2000"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p:blipFill>
        <p:spPr>
          <a:xfrm>
            <a:off x="7914938" y="2209311"/>
            <a:ext cx="3883362" cy="43241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667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Quick Intro to NASA Goddard</a:t>
            </a:r>
            <a:endParaRPr lang="en-US" dirty="0">
              <a:latin typeface="Arial" panose="020B0604020202020204" pitchFamily="34" charset="0"/>
              <a:cs typeface="Arial" panose="020B0604020202020204" pitchFamily="34" charset="0"/>
            </a:endParaRPr>
          </a:p>
        </p:txBody>
      </p:sp>
      <p:sp>
        <p:nvSpPr>
          <p:cNvPr id="4" name="Rectangle 3"/>
          <p:cNvSpPr/>
          <p:nvPr/>
        </p:nvSpPr>
        <p:spPr>
          <a:xfrm>
            <a:off x="5411067" y="6458993"/>
            <a:ext cx="5643340" cy="369332"/>
          </a:xfrm>
          <a:prstGeom prst="rect">
            <a:avLst/>
          </a:prstGeom>
        </p:spPr>
        <p:txBody>
          <a:bodyPr wrap="none">
            <a:spAutoFit/>
          </a:bodyPr>
          <a:lstStyle/>
          <a:p>
            <a:r>
              <a:rPr lang="en-US" dirty="0"/>
              <a:t>https://www.nasa.gov/centers/goddard/about/index.html</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010" t="1365" r="1449" b="4125"/>
          <a:stretch/>
        </p:blipFill>
        <p:spPr>
          <a:xfrm>
            <a:off x="177800" y="2235200"/>
            <a:ext cx="6946900" cy="4216400"/>
          </a:xfrm>
          <a:prstGeom prst="rect">
            <a:avLst/>
          </a:prstGeom>
        </p:spPr>
      </p:pic>
      <p:sp>
        <p:nvSpPr>
          <p:cNvPr id="10" name="5-Point Star 9"/>
          <p:cNvSpPr/>
          <p:nvPr/>
        </p:nvSpPr>
        <p:spPr>
          <a:xfrm>
            <a:off x="5070035" y="4128381"/>
            <a:ext cx="230500" cy="215019"/>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3608" y="4590456"/>
            <a:ext cx="2784140" cy="1865375"/>
          </a:xfrm>
          <a:prstGeom prst="rect">
            <a:avLst/>
          </a:prstGeom>
        </p:spPr>
      </p:pic>
      <p:sp>
        <p:nvSpPr>
          <p:cNvPr id="13" name="Rounded Rectangle 12"/>
          <p:cNvSpPr/>
          <p:nvPr/>
        </p:nvSpPr>
        <p:spPr>
          <a:xfrm>
            <a:off x="3873500" y="2119146"/>
            <a:ext cx="2032000" cy="776131"/>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ounded Rectangle 13"/>
          <p:cNvSpPr/>
          <p:nvPr/>
        </p:nvSpPr>
        <p:spPr>
          <a:xfrm>
            <a:off x="5753119" y="2160149"/>
            <a:ext cx="1474773" cy="577784"/>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Rounded Rectangle 15"/>
          <p:cNvSpPr/>
          <p:nvPr/>
        </p:nvSpPr>
        <p:spPr>
          <a:xfrm>
            <a:off x="5753118" y="3266613"/>
            <a:ext cx="1474773" cy="459000"/>
          </a:xfrm>
          <a:prstGeom prst="roundRect">
            <a:avLst/>
          </a:prstGeom>
          <a:noFill/>
          <a:ln w="57150">
            <a:solidFill>
              <a:srgbClr val="19B8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p:cNvPicPr>
            <a:picLocks noChangeAspect="1"/>
          </p:cNvPicPr>
          <p:nvPr/>
        </p:nvPicPr>
        <p:blipFill>
          <a:blip r:embed="rId4"/>
          <a:stretch>
            <a:fillRect/>
          </a:stretch>
        </p:blipFill>
        <p:spPr>
          <a:xfrm>
            <a:off x="7394887" y="1407126"/>
            <a:ext cx="4621583" cy="3106018"/>
          </a:xfrm>
          <a:prstGeom prst="rect">
            <a:avLst/>
          </a:prstGeom>
        </p:spPr>
      </p:pic>
      <p:sp>
        <p:nvSpPr>
          <p:cNvPr id="20"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a:t>
            </a:fld>
            <a:endParaRPr lang="en-US" altLang="x-none" sz="1200" dirty="0">
              <a:latin typeface="Arial" panose="020B0604020202020204" pitchFamily="34" charset="0"/>
              <a:cs typeface="Arial" panose="020B0604020202020204" pitchFamily="34" charset="0"/>
            </a:endParaRPr>
          </a:p>
        </p:txBody>
      </p:sp>
      <p:sp>
        <p:nvSpPr>
          <p:cNvPr id="15" name="Rounded Rectangle 14"/>
          <p:cNvSpPr/>
          <p:nvPr/>
        </p:nvSpPr>
        <p:spPr>
          <a:xfrm>
            <a:off x="5801480" y="2662813"/>
            <a:ext cx="1474773" cy="6128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69015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005" y="1177899"/>
            <a:ext cx="7928489" cy="5152328"/>
          </a:xfrm>
        </p:spPr>
        <p:txBody>
          <a:bodyPr>
            <a:noAutofit/>
          </a:bodyPr>
          <a:lstStyle/>
          <a:p>
            <a:pPr marL="225425" indent="-225425">
              <a:spcBef>
                <a:spcPts val="600"/>
              </a:spcBef>
            </a:pPr>
            <a:r>
              <a:rPr lang="en-US" sz="900" b="1" dirty="0">
                <a:solidFill>
                  <a:srgbClr val="000000"/>
                </a:solidFill>
                <a:latin typeface="Arial" panose="020B0604020202020204" pitchFamily="34" charset="0"/>
                <a:cs typeface="Arial" panose="020B0604020202020204" pitchFamily="34" charset="0"/>
              </a:rPr>
              <a:t>Radiography</a:t>
            </a:r>
          </a:p>
          <a:p>
            <a:pPr lvl="1"/>
            <a:r>
              <a:rPr lang="en-US" sz="900" b="1" dirty="0">
                <a:solidFill>
                  <a:srgbClr val="000000"/>
                </a:solidFill>
                <a:latin typeface="Arial" panose="020B0604020202020204" pitchFamily="34" charset="0"/>
                <a:cs typeface="Arial" panose="020B0604020202020204" pitchFamily="34" charset="0"/>
              </a:rPr>
              <a:t>X-ray Computed Tomography system</a:t>
            </a:r>
          </a:p>
          <a:p>
            <a:pPr marL="1085850" lvl="2" indent="-171450"/>
            <a:r>
              <a:rPr lang="en-US" sz="1000" b="1" dirty="0" smtClean="0">
                <a:solidFill>
                  <a:srgbClr val="000000"/>
                </a:solidFill>
                <a:latin typeface="Arial" panose="020B0604020202020204" pitchFamily="34" charset="0"/>
                <a:cs typeface="Arial" panose="020B0604020202020204" pitchFamily="34" charset="0"/>
              </a:rPr>
              <a:t>North </a:t>
            </a:r>
            <a:r>
              <a:rPr lang="en-US" sz="1000" b="1" dirty="0">
                <a:solidFill>
                  <a:srgbClr val="000000"/>
                </a:solidFill>
                <a:latin typeface="Arial" panose="020B0604020202020204" pitchFamily="34" charset="0"/>
                <a:cs typeface="Arial" panose="020B0604020202020204" pitchFamily="34" charset="0"/>
              </a:rPr>
              <a:t>Star Imaging </a:t>
            </a:r>
            <a:r>
              <a:rPr lang="en-US" sz="1000" b="1" dirty="0" smtClean="0">
                <a:solidFill>
                  <a:srgbClr val="000000"/>
                </a:solidFill>
                <a:latin typeface="Arial" panose="020B0604020202020204" pitchFamily="34" charset="0"/>
                <a:cs typeface="Arial" panose="020B0604020202020204" pitchFamily="34" charset="0"/>
              </a:rPr>
              <a:t>X5000 custom system</a:t>
            </a:r>
          </a:p>
          <a:p>
            <a:pPr marL="1543050" lvl="3" indent="-171450"/>
            <a:r>
              <a:rPr lang="en-US" sz="900" dirty="0" smtClean="0">
                <a:solidFill>
                  <a:srgbClr val="000000"/>
                </a:solidFill>
                <a:latin typeface="Arial" panose="020B0604020202020204" pitchFamily="34" charset="0"/>
                <a:cs typeface="Arial" panose="020B0604020202020204" pitchFamily="34" charset="0"/>
              </a:rPr>
              <a:t>Source</a:t>
            </a:r>
            <a:r>
              <a:rPr lang="en-US" sz="900" dirty="0">
                <a:solidFill>
                  <a:srgbClr val="000000"/>
                </a:solidFill>
                <a:latin typeface="Arial" panose="020B0604020202020204" pitchFamily="34" charset="0"/>
                <a:cs typeface="Arial" panose="020B0604020202020204" pitchFamily="34" charset="0"/>
              </a:rPr>
              <a:t>: Yxlon, model FXE-225.99, 225 kVp, Dual-Head </a:t>
            </a:r>
            <a:r>
              <a:rPr lang="en-US" sz="900" dirty="0" smtClean="0">
                <a:solidFill>
                  <a:srgbClr val="000000"/>
                </a:solidFill>
                <a:latin typeface="Arial" panose="020B0604020202020204" pitchFamily="34" charset="0"/>
                <a:cs typeface="Arial" panose="020B0604020202020204" pitchFamily="34" charset="0"/>
              </a:rPr>
              <a:t>Micro-focus</a:t>
            </a:r>
            <a:endParaRPr lang="en-US" sz="900" dirty="0">
              <a:solidFill>
                <a:srgbClr val="000000"/>
              </a:solidFill>
              <a:latin typeface="Arial" panose="020B0604020202020204" pitchFamily="34" charset="0"/>
              <a:cs typeface="Arial" panose="020B0604020202020204" pitchFamily="34" charset="0"/>
            </a:endParaRPr>
          </a:p>
          <a:p>
            <a:pPr marL="1543050" lvl="3" indent="-171450"/>
            <a:r>
              <a:rPr lang="en-US" sz="900" dirty="0" smtClean="0">
                <a:solidFill>
                  <a:srgbClr val="000000"/>
                </a:solidFill>
                <a:latin typeface="Arial" panose="020B0604020202020204" pitchFamily="34" charset="0"/>
                <a:cs typeface="Arial" panose="020B0604020202020204" pitchFamily="34" charset="0"/>
              </a:rPr>
              <a:t>1</a:t>
            </a:r>
            <a:r>
              <a:rPr lang="en-US" sz="900" baseline="30000" dirty="0" smtClean="0">
                <a:solidFill>
                  <a:srgbClr val="000000"/>
                </a:solidFill>
                <a:latin typeface="Arial" panose="020B0604020202020204" pitchFamily="34" charset="0"/>
                <a:cs typeface="Arial" panose="020B0604020202020204" pitchFamily="34" charset="0"/>
              </a:rPr>
              <a:t>st</a:t>
            </a:r>
            <a:r>
              <a:rPr lang="en-US" sz="900" dirty="0" smtClean="0">
                <a:solidFill>
                  <a:srgbClr val="000000"/>
                </a:solidFill>
                <a:latin typeface="Arial" panose="020B0604020202020204" pitchFamily="34" charset="0"/>
                <a:cs typeface="Arial" panose="020B0604020202020204" pitchFamily="34" charset="0"/>
              </a:rPr>
              <a:t> Detector</a:t>
            </a:r>
            <a:r>
              <a:rPr lang="en-US" sz="900" dirty="0">
                <a:solidFill>
                  <a:srgbClr val="000000"/>
                </a:solidFill>
                <a:latin typeface="Arial" panose="020B0604020202020204" pitchFamily="34" charset="0"/>
                <a:cs typeface="Arial" panose="020B0604020202020204" pitchFamily="34" charset="0"/>
              </a:rPr>
              <a:t>: </a:t>
            </a:r>
            <a:r>
              <a:rPr lang="en-US" sz="900" dirty="0" err="1">
                <a:solidFill>
                  <a:srgbClr val="000000"/>
                </a:solidFill>
                <a:latin typeface="Arial" panose="020B0604020202020204" pitchFamily="34" charset="0"/>
                <a:cs typeface="Arial" panose="020B0604020202020204" pitchFamily="34" charset="0"/>
              </a:rPr>
              <a:t>Dexela</a:t>
            </a:r>
            <a:r>
              <a:rPr lang="en-US" sz="900" dirty="0">
                <a:solidFill>
                  <a:srgbClr val="000000"/>
                </a:solidFill>
                <a:latin typeface="Arial" panose="020B0604020202020204" pitchFamily="34" charset="0"/>
                <a:cs typeface="Arial" panose="020B0604020202020204" pitchFamily="34" charset="0"/>
              </a:rPr>
              <a:t> 7529 CMOS panel w/75 µm pitch, 3888 x 3072 pixel resolution</a:t>
            </a:r>
          </a:p>
          <a:p>
            <a:pPr marL="1543050" lvl="3" indent="-171450"/>
            <a:r>
              <a:rPr lang="en-US" sz="900" dirty="0">
                <a:solidFill>
                  <a:srgbClr val="00B050"/>
                </a:solidFill>
                <a:latin typeface="Arial" panose="020B0604020202020204" pitchFamily="34" charset="0"/>
                <a:cs typeface="Arial" panose="020B0604020202020204" pitchFamily="34" charset="0"/>
              </a:rPr>
              <a:t>2</a:t>
            </a:r>
            <a:r>
              <a:rPr lang="en-US" sz="900" baseline="30000" dirty="0">
                <a:solidFill>
                  <a:srgbClr val="00B050"/>
                </a:solidFill>
                <a:latin typeface="Arial" panose="020B0604020202020204" pitchFamily="34" charset="0"/>
                <a:cs typeface="Arial" panose="020B0604020202020204" pitchFamily="34" charset="0"/>
              </a:rPr>
              <a:t>nd</a:t>
            </a:r>
            <a:r>
              <a:rPr lang="en-US" sz="900" dirty="0">
                <a:solidFill>
                  <a:srgbClr val="00B050"/>
                </a:solidFill>
                <a:latin typeface="Arial" panose="020B0604020202020204" pitchFamily="34" charset="0"/>
                <a:cs typeface="Arial" panose="020B0604020202020204" pitchFamily="34" charset="0"/>
              </a:rPr>
              <a:t> Detector: </a:t>
            </a:r>
            <a:r>
              <a:rPr lang="en-US" sz="900" dirty="0" err="1">
                <a:solidFill>
                  <a:srgbClr val="00B050"/>
                </a:solidFill>
                <a:latin typeface="Arial" panose="020B0604020202020204" pitchFamily="34" charset="0"/>
                <a:cs typeface="Arial" panose="020B0604020202020204" pitchFamily="34" charset="0"/>
              </a:rPr>
              <a:t>Varex</a:t>
            </a:r>
            <a:r>
              <a:rPr lang="en-US" sz="900" dirty="0">
                <a:solidFill>
                  <a:srgbClr val="00B050"/>
                </a:solidFill>
                <a:latin typeface="Arial" panose="020B0604020202020204" pitchFamily="34" charset="0"/>
                <a:cs typeface="Arial" panose="020B0604020202020204" pitchFamily="34" charset="0"/>
              </a:rPr>
              <a:t> XRD 1611xP CMOS panel w/100 µm pitch, 4096 x 4096 pixel resolution</a:t>
            </a:r>
          </a:p>
          <a:p>
            <a:pPr marL="1543050" lvl="3" indent="-171450"/>
            <a:r>
              <a:rPr lang="en-US" sz="900" dirty="0">
                <a:solidFill>
                  <a:srgbClr val="000000"/>
                </a:solidFill>
                <a:latin typeface="Arial" panose="020B0604020202020204" pitchFamily="34" charset="0"/>
                <a:cs typeface="Arial" panose="020B0604020202020204" pitchFamily="34" charset="0"/>
              </a:rPr>
              <a:t>7-axis part manipulation capability</a:t>
            </a:r>
          </a:p>
          <a:p>
            <a:pPr marL="1543050" lvl="3" indent="-171450"/>
            <a:r>
              <a:rPr lang="en-US" sz="900" dirty="0">
                <a:solidFill>
                  <a:srgbClr val="000000"/>
                </a:solidFill>
                <a:latin typeface="Arial" panose="020B0604020202020204" pitchFamily="34" charset="0"/>
                <a:cs typeface="Arial" panose="020B0604020202020204" pitchFamily="34" charset="0"/>
              </a:rPr>
              <a:t>Secondary Super Fast Reconstruction and Analysis Workstation</a:t>
            </a:r>
          </a:p>
          <a:p>
            <a:pPr lvl="1"/>
            <a:r>
              <a:rPr lang="en-US" sz="900" b="1" dirty="0">
                <a:solidFill>
                  <a:srgbClr val="000000"/>
                </a:solidFill>
                <a:latin typeface="Arial" panose="020B0604020202020204" pitchFamily="34" charset="0"/>
                <a:cs typeface="Arial" panose="020B0604020202020204" pitchFamily="34" charset="0"/>
              </a:rPr>
              <a:t>Real Time X-ray system </a:t>
            </a:r>
          </a:p>
          <a:p>
            <a:pPr marL="1085850" lvl="2" indent="-171450"/>
            <a:r>
              <a:rPr lang="en-US" sz="900" dirty="0">
                <a:solidFill>
                  <a:srgbClr val="00B050"/>
                </a:solidFill>
                <a:latin typeface="Arial" panose="020B0604020202020204" pitchFamily="34" charset="0"/>
                <a:cs typeface="Arial" panose="020B0604020202020204" pitchFamily="34" charset="0"/>
              </a:rPr>
              <a:t>Source: </a:t>
            </a:r>
            <a:r>
              <a:rPr lang="en-US" sz="900" dirty="0" err="1">
                <a:solidFill>
                  <a:srgbClr val="00B050"/>
                </a:solidFill>
                <a:latin typeface="Arial" panose="020B0604020202020204" pitchFamily="34" charset="0"/>
                <a:cs typeface="Arial" panose="020B0604020202020204" pitchFamily="34" charset="0"/>
              </a:rPr>
              <a:t>Xray</a:t>
            </a:r>
            <a:r>
              <a:rPr lang="en-US" sz="900" dirty="0">
                <a:solidFill>
                  <a:srgbClr val="00B050"/>
                </a:solidFill>
                <a:latin typeface="Arial" panose="020B0604020202020204" pitchFamily="34" charset="0"/>
                <a:cs typeface="Arial" panose="020B0604020202020204" pitchFamily="34" charset="0"/>
              </a:rPr>
              <a:t> </a:t>
            </a:r>
            <a:r>
              <a:rPr lang="en-US" sz="900" dirty="0" err="1">
                <a:solidFill>
                  <a:srgbClr val="00B050"/>
                </a:solidFill>
                <a:latin typeface="Arial" panose="020B0604020202020204" pitchFamily="34" charset="0"/>
                <a:cs typeface="Arial" panose="020B0604020202020204" pitchFamily="34" charset="0"/>
              </a:rPr>
              <a:t>Worx</a:t>
            </a:r>
            <a:r>
              <a:rPr lang="en-US" sz="900" dirty="0">
                <a:solidFill>
                  <a:srgbClr val="00B050"/>
                </a:solidFill>
                <a:latin typeface="Arial" panose="020B0604020202020204" pitchFamily="34" charset="0"/>
                <a:cs typeface="Arial" panose="020B0604020202020204" pitchFamily="34" charset="0"/>
              </a:rPr>
              <a:t> XWT-225-CT micro-focus directional x-ray tube, 225 </a:t>
            </a:r>
            <a:r>
              <a:rPr lang="en-US" sz="900" dirty="0" err="1">
                <a:solidFill>
                  <a:srgbClr val="00B050"/>
                </a:solidFill>
                <a:latin typeface="Arial" panose="020B0604020202020204" pitchFamily="34" charset="0"/>
                <a:cs typeface="Arial" panose="020B0604020202020204" pitchFamily="34" charset="0"/>
              </a:rPr>
              <a:t>kVp</a:t>
            </a:r>
            <a:endParaRPr lang="en-US" sz="900" dirty="0">
              <a:solidFill>
                <a:srgbClr val="00B050"/>
              </a:solidFill>
              <a:latin typeface="Arial" panose="020B0604020202020204" pitchFamily="34" charset="0"/>
              <a:cs typeface="Arial" panose="020B0604020202020204" pitchFamily="34" charset="0"/>
            </a:endParaRPr>
          </a:p>
          <a:p>
            <a:pPr marL="1085850" lvl="2" indent="-171450"/>
            <a:r>
              <a:rPr lang="en-US" sz="900" dirty="0">
                <a:solidFill>
                  <a:srgbClr val="000000"/>
                </a:solidFill>
                <a:latin typeface="Arial" panose="020B0604020202020204" pitchFamily="34" charset="0"/>
                <a:cs typeface="Arial" panose="020B0604020202020204" pitchFamily="34" charset="0"/>
              </a:rPr>
              <a:t>Detector: Varian PaxScan 2520V, Am. Si panel w/127 µm pitch, 1516 x 1900 pixel resolution</a:t>
            </a:r>
          </a:p>
          <a:p>
            <a:pPr marL="1085850" lvl="2" indent="-171450"/>
            <a:r>
              <a:rPr lang="en-US" sz="900" dirty="0">
                <a:solidFill>
                  <a:srgbClr val="000000"/>
                </a:solidFill>
                <a:latin typeface="Arial" panose="020B0604020202020204" pitchFamily="34" charset="0"/>
                <a:cs typeface="Arial" panose="020B0604020202020204" pitchFamily="34" charset="0"/>
              </a:rPr>
              <a:t>5-axis part manipulation capability</a:t>
            </a:r>
          </a:p>
          <a:p>
            <a:pPr marL="225425" indent="-225425">
              <a:spcBef>
                <a:spcPts val="600"/>
              </a:spcBef>
            </a:pPr>
            <a:r>
              <a:rPr lang="en-US" sz="900" b="1" dirty="0">
                <a:solidFill>
                  <a:srgbClr val="000000"/>
                </a:solidFill>
                <a:latin typeface="Arial" panose="020B0604020202020204" pitchFamily="34" charset="0"/>
                <a:cs typeface="Arial" panose="020B0604020202020204" pitchFamily="34" charset="0"/>
              </a:rPr>
              <a:t>Infrared Thermography</a:t>
            </a:r>
          </a:p>
          <a:p>
            <a:pPr lvl="1"/>
            <a:r>
              <a:rPr lang="en-US" sz="900" dirty="0">
                <a:solidFill>
                  <a:srgbClr val="000000"/>
                </a:solidFill>
                <a:latin typeface="Arial" panose="020B0604020202020204" pitchFamily="34" charset="0"/>
                <a:cs typeface="Arial" panose="020B0604020202020204" pitchFamily="34" charset="0"/>
              </a:rPr>
              <a:t>TWI </a:t>
            </a:r>
            <a:r>
              <a:rPr lang="en-US" sz="900" dirty="0" err="1">
                <a:solidFill>
                  <a:srgbClr val="000000"/>
                </a:solidFill>
                <a:latin typeface="Arial" panose="020B0604020202020204" pitchFamily="34" charset="0"/>
                <a:cs typeface="Arial" panose="020B0604020202020204" pitchFamily="34" charset="0"/>
              </a:rPr>
              <a:t>EchoTherm</a:t>
            </a:r>
            <a:r>
              <a:rPr lang="en-US" sz="900" dirty="0">
                <a:solidFill>
                  <a:srgbClr val="000000"/>
                </a:solidFill>
                <a:latin typeface="Arial" panose="020B0604020202020204" pitchFamily="34" charset="0"/>
                <a:cs typeface="Arial" panose="020B0604020202020204" pitchFamily="34" charset="0"/>
              </a:rPr>
              <a:t> lite flash IR system</a:t>
            </a:r>
          </a:p>
          <a:p>
            <a:pPr marL="1185863" lvl="2"/>
            <a:r>
              <a:rPr lang="en-US" sz="900" dirty="0">
                <a:solidFill>
                  <a:srgbClr val="19B861"/>
                </a:solidFill>
                <a:latin typeface="Arial" panose="020B0604020202020204" pitchFamily="34" charset="0"/>
                <a:cs typeface="Arial" panose="020B0604020202020204" pitchFamily="34" charset="0"/>
              </a:rPr>
              <a:t>Hensel </a:t>
            </a:r>
            <a:r>
              <a:rPr lang="en-US" sz="900" dirty="0" err="1">
                <a:solidFill>
                  <a:srgbClr val="19B861"/>
                </a:solidFill>
                <a:latin typeface="Arial" panose="020B0604020202020204" pitchFamily="34" charset="0"/>
                <a:cs typeface="Arial" panose="020B0604020202020204" pitchFamily="34" charset="0"/>
              </a:rPr>
              <a:t>Tria</a:t>
            </a:r>
            <a:r>
              <a:rPr lang="en-US" sz="900" dirty="0">
                <a:solidFill>
                  <a:srgbClr val="19B861"/>
                </a:solidFill>
                <a:latin typeface="Arial" panose="020B0604020202020204" pitchFamily="34" charset="0"/>
                <a:cs typeface="Arial" panose="020B0604020202020204" pitchFamily="34" charset="0"/>
              </a:rPr>
              <a:t> 6000 Flash Packs and Lamps</a:t>
            </a:r>
          </a:p>
          <a:p>
            <a:pPr marL="1185863" lvl="2"/>
            <a:r>
              <a:rPr lang="en-US" sz="900" dirty="0">
                <a:solidFill>
                  <a:srgbClr val="000000"/>
                </a:solidFill>
                <a:latin typeface="Arial" panose="020B0604020202020204" pitchFamily="34" charset="0"/>
                <a:cs typeface="Arial" panose="020B0604020202020204" pitchFamily="34" charset="0"/>
              </a:rPr>
              <a:t>FLIR SC8200 detector w/ 18µm pitch, 1024 x 1024 resolution, 3-5µm spectral range</a:t>
            </a:r>
          </a:p>
          <a:p>
            <a:pPr marL="225425" indent="-225425">
              <a:spcBef>
                <a:spcPts val="600"/>
              </a:spcBef>
            </a:pPr>
            <a:r>
              <a:rPr lang="en-US" sz="900" b="1" dirty="0">
                <a:solidFill>
                  <a:srgbClr val="000000"/>
                </a:solidFill>
                <a:latin typeface="Arial" panose="020B0604020202020204" pitchFamily="34" charset="0"/>
                <a:cs typeface="Arial" panose="020B0604020202020204" pitchFamily="34" charset="0"/>
              </a:rPr>
              <a:t>Ultrasound</a:t>
            </a:r>
          </a:p>
          <a:p>
            <a:pPr lvl="1"/>
            <a:r>
              <a:rPr lang="en-US" sz="900" b="1" dirty="0" err="1" smtClean="0">
                <a:solidFill>
                  <a:srgbClr val="00B050"/>
                </a:solidFill>
                <a:latin typeface="Arial" panose="020B0604020202020204" pitchFamily="34" charset="0"/>
                <a:cs typeface="Arial" panose="020B0604020202020204" pitchFamily="34" charset="0"/>
              </a:rPr>
              <a:t>TecScan</a:t>
            </a:r>
            <a:r>
              <a:rPr lang="en-US" sz="900" b="1" dirty="0" smtClean="0">
                <a:solidFill>
                  <a:srgbClr val="00B050"/>
                </a:solidFill>
                <a:latin typeface="Arial" panose="020B0604020202020204" pitchFamily="34" charset="0"/>
                <a:cs typeface="Arial" panose="020B0604020202020204" pitchFamily="34" charset="0"/>
              </a:rPr>
              <a:t> </a:t>
            </a:r>
            <a:r>
              <a:rPr lang="en-US" sz="900" b="1" dirty="0">
                <a:solidFill>
                  <a:srgbClr val="00B050"/>
                </a:solidFill>
                <a:latin typeface="Arial" panose="020B0604020202020204" pitchFamily="34" charset="0"/>
                <a:cs typeface="Arial" panose="020B0604020202020204" pitchFamily="34" charset="0"/>
              </a:rPr>
              <a:t>TS-1000 3 axis immersion </a:t>
            </a:r>
            <a:r>
              <a:rPr lang="en-US" sz="900" b="1" dirty="0" smtClean="0">
                <a:solidFill>
                  <a:srgbClr val="00B050"/>
                </a:solidFill>
                <a:latin typeface="Arial" panose="020B0604020202020204" pitchFamily="34" charset="0"/>
                <a:cs typeface="Arial" panose="020B0604020202020204" pitchFamily="34" charset="0"/>
              </a:rPr>
              <a:t>system</a:t>
            </a:r>
            <a:endParaRPr lang="en-US" sz="900" b="1" dirty="0">
              <a:solidFill>
                <a:srgbClr val="00B050"/>
              </a:solidFill>
              <a:latin typeface="Arial" panose="020B0604020202020204" pitchFamily="34" charset="0"/>
              <a:cs typeface="Arial" panose="020B0604020202020204" pitchFamily="34" charset="0"/>
            </a:endParaRPr>
          </a:p>
          <a:p>
            <a:pPr lvl="1"/>
            <a:r>
              <a:rPr lang="en-US" sz="900" dirty="0" smtClean="0">
                <a:solidFill>
                  <a:srgbClr val="000000"/>
                </a:solidFill>
                <a:latin typeface="Arial" panose="020B0604020202020204" pitchFamily="34" charset="0"/>
                <a:cs typeface="Arial" panose="020B0604020202020204" pitchFamily="34" charset="0"/>
              </a:rPr>
              <a:t>Olympus </a:t>
            </a:r>
            <a:r>
              <a:rPr lang="en-US" sz="900" dirty="0">
                <a:solidFill>
                  <a:srgbClr val="000000"/>
                </a:solidFill>
                <a:latin typeface="Arial" panose="020B0604020202020204" pitchFamily="34" charset="0"/>
                <a:cs typeface="Arial" panose="020B0604020202020204" pitchFamily="34" charset="0"/>
              </a:rPr>
              <a:t>Epoch 1000i portable/handheld system, Phased Array Equipped</a:t>
            </a:r>
          </a:p>
          <a:p>
            <a:pPr lvl="1"/>
            <a:r>
              <a:rPr lang="en-US" sz="900" dirty="0">
                <a:solidFill>
                  <a:srgbClr val="000000"/>
                </a:solidFill>
                <a:latin typeface="Arial" panose="020B0604020202020204" pitchFamily="34" charset="0"/>
                <a:cs typeface="Arial" panose="020B0604020202020204" pitchFamily="34" charset="0"/>
              </a:rPr>
              <a:t>NDT Systems Raptor/</a:t>
            </a:r>
            <a:r>
              <a:rPr lang="en-US" sz="900" dirty="0" err="1">
                <a:solidFill>
                  <a:srgbClr val="000000"/>
                </a:solidFill>
                <a:latin typeface="Arial" panose="020B0604020202020204" pitchFamily="34" charset="0"/>
                <a:cs typeface="Arial" panose="020B0604020202020204" pitchFamily="34" charset="0"/>
              </a:rPr>
              <a:t>StringScan</a:t>
            </a:r>
            <a:r>
              <a:rPr lang="en-US" sz="900" dirty="0">
                <a:solidFill>
                  <a:srgbClr val="000000"/>
                </a:solidFill>
                <a:latin typeface="Arial" panose="020B0604020202020204" pitchFamily="34" charset="0"/>
                <a:cs typeface="Arial" panose="020B0604020202020204" pitchFamily="34" charset="0"/>
              </a:rPr>
              <a:t> portable/handheld C-scan system</a:t>
            </a:r>
          </a:p>
          <a:p>
            <a:pPr marL="225425" indent="-225425">
              <a:spcBef>
                <a:spcPts val="600"/>
              </a:spcBef>
            </a:pPr>
            <a:r>
              <a:rPr lang="en-US" sz="900" b="1" dirty="0">
                <a:solidFill>
                  <a:srgbClr val="000000"/>
                </a:solidFill>
                <a:latin typeface="Arial" panose="020B0604020202020204" pitchFamily="34" charset="0"/>
                <a:cs typeface="Arial" panose="020B0604020202020204" pitchFamily="34" charset="0"/>
              </a:rPr>
              <a:t>Fluorescent Penetrant</a:t>
            </a:r>
          </a:p>
          <a:p>
            <a:pPr lvl="1"/>
            <a:r>
              <a:rPr lang="en-US" sz="900" dirty="0">
                <a:solidFill>
                  <a:srgbClr val="000000"/>
                </a:solidFill>
                <a:latin typeface="Arial" panose="020B0604020202020204" pitchFamily="34" charset="0"/>
                <a:cs typeface="Arial" panose="020B0604020202020204" pitchFamily="34" charset="0"/>
              </a:rPr>
              <a:t>Methods: A, C, D</a:t>
            </a:r>
          </a:p>
          <a:p>
            <a:pPr marL="225425" indent="-225425">
              <a:spcBef>
                <a:spcPts val="600"/>
              </a:spcBef>
            </a:pPr>
            <a:r>
              <a:rPr lang="en-US" sz="900" b="1" dirty="0">
                <a:solidFill>
                  <a:srgbClr val="000000"/>
                </a:solidFill>
                <a:latin typeface="Arial" panose="020B0604020202020204" pitchFamily="34" charset="0"/>
                <a:cs typeface="Arial" panose="020B0604020202020204" pitchFamily="34" charset="0"/>
              </a:rPr>
              <a:t>Eddy Current</a:t>
            </a:r>
          </a:p>
          <a:p>
            <a:pPr lvl="1"/>
            <a:r>
              <a:rPr lang="en-US" sz="900" dirty="0" err="1">
                <a:solidFill>
                  <a:srgbClr val="000000"/>
                </a:solidFill>
                <a:latin typeface="Arial" panose="020B0604020202020204" pitchFamily="34" charset="0"/>
                <a:cs typeface="Arial" panose="020B0604020202020204" pitchFamily="34" charset="0"/>
              </a:rPr>
              <a:t>Zetec</a:t>
            </a:r>
            <a:r>
              <a:rPr lang="en-US" sz="900" dirty="0">
                <a:solidFill>
                  <a:srgbClr val="000000"/>
                </a:solidFill>
                <a:latin typeface="Arial" panose="020B0604020202020204" pitchFamily="34" charset="0"/>
                <a:cs typeface="Arial" panose="020B0604020202020204" pitchFamily="34" charset="0"/>
              </a:rPr>
              <a:t> MIZ-21B portable system</a:t>
            </a:r>
          </a:p>
          <a:p>
            <a:pPr marL="225425" indent="-225425">
              <a:spcBef>
                <a:spcPts val="600"/>
              </a:spcBef>
            </a:pPr>
            <a:r>
              <a:rPr lang="en-US" sz="900" b="1" dirty="0">
                <a:latin typeface="Arial" panose="020B0604020202020204" pitchFamily="34" charset="0"/>
                <a:cs typeface="Arial" panose="020B0604020202020204" pitchFamily="34" charset="0"/>
              </a:rPr>
              <a:t>Dimensional Tools:</a:t>
            </a:r>
          </a:p>
          <a:p>
            <a:pPr marL="461962" lvl="1" indent="-225425">
              <a:spcBef>
                <a:spcPts val="600"/>
              </a:spcBef>
            </a:pPr>
            <a:r>
              <a:rPr lang="en-US" sz="900" b="1" dirty="0">
                <a:latin typeface="Arial" panose="020B0604020202020204" pitchFamily="34" charset="0"/>
                <a:cs typeface="Arial" panose="020B0604020202020204" pitchFamily="34" charset="0"/>
              </a:rPr>
              <a:t>Digital Image Correlation, </a:t>
            </a:r>
            <a:r>
              <a:rPr lang="en-US" sz="900" dirty="0">
                <a:latin typeface="Arial" panose="020B0604020202020204" pitchFamily="34" charset="0"/>
                <a:cs typeface="Arial" panose="020B0604020202020204" pitchFamily="34" charset="0"/>
              </a:rPr>
              <a:t>GOM Aramis 5M</a:t>
            </a:r>
          </a:p>
          <a:p>
            <a:pPr marL="461962" lvl="1" indent="-225425">
              <a:spcBef>
                <a:spcPts val="600"/>
              </a:spcBef>
            </a:pPr>
            <a:r>
              <a:rPr lang="en-US" sz="900" dirty="0">
                <a:solidFill>
                  <a:srgbClr val="19B861"/>
                </a:solidFill>
                <a:latin typeface="Arial" panose="020B0604020202020204" pitchFamily="34" charset="0"/>
                <a:cs typeface="Arial" panose="020B0604020202020204" pitchFamily="34" charset="0"/>
              </a:rPr>
              <a:t>Laser Confocal Microscope: Keyence VK-x250</a:t>
            </a:r>
          </a:p>
          <a:p>
            <a:pPr marL="461962" lvl="1" indent="-225425">
              <a:spcBef>
                <a:spcPts val="600"/>
              </a:spcBef>
            </a:pPr>
            <a:r>
              <a:rPr lang="en-US" sz="900" dirty="0">
                <a:solidFill>
                  <a:srgbClr val="19B861"/>
                </a:solidFill>
                <a:latin typeface="Arial" panose="020B0604020202020204" pitchFamily="34" charset="0"/>
                <a:cs typeface="Arial" panose="020B0604020202020204" pitchFamily="34" charset="0"/>
              </a:rPr>
              <a:t>3D EDOF Microscope: Keyence VHX-5000</a:t>
            </a:r>
          </a:p>
          <a:p>
            <a:pPr marL="461962" lvl="1" indent="-225425">
              <a:spcBef>
                <a:spcPts val="600"/>
              </a:spcBef>
            </a:pPr>
            <a:r>
              <a:rPr lang="en-US" sz="900" dirty="0">
                <a:solidFill>
                  <a:srgbClr val="19B861"/>
                </a:solidFill>
                <a:latin typeface="Arial" panose="020B0604020202020204" pitchFamily="34" charset="0"/>
                <a:cs typeface="Arial" panose="020B0604020202020204" pitchFamily="34" charset="0"/>
              </a:rPr>
              <a:t>Handheld Structured Light Scanner: </a:t>
            </a:r>
            <a:r>
              <a:rPr lang="en-US" sz="900" dirty="0" err="1">
                <a:solidFill>
                  <a:srgbClr val="19B861"/>
                </a:solidFill>
                <a:latin typeface="Arial" panose="020B0604020202020204" pitchFamily="34" charset="0"/>
                <a:cs typeface="Arial" panose="020B0604020202020204" pitchFamily="34" charset="0"/>
              </a:rPr>
              <a:t>Creaform</a:t>
            </a:r>
            <a:r>
              <a:rPr lang="en-US" sz="900" dirty="0">
                <a:solidFill>
                  <a:srgbClr val="19B861"/>
                </a:solidFill>
                <a:latin typeface="Arial" panose="020B0604020202020204" pitchFamily="34" charset="0"/>
                <a:cs typeface="Arial" panose="020B0604020202020204" pitchFamily="34" charset="0"/>
              </a:rPr>
              <a:t> GoScan20</a:t>
            </a:r>
          </a:p>
          <a:p>
            <a:pPr marL="461962" lvl="1" indent="-225425">
              <a:spcBef>
                <a:spcPts val="600"/>
              </a:spcBef>
            </a:pPr>
            <a:endParaRPr lang="en-US" sz="900" dirty="0">
              <a:solidFill>
                <a:schemeClr val="accent6">
                  <a:lumMod val="60000"/>
                  <a:lumOff val="40000"/>
                </a:schemeClr>
              </a:solidFill>
              <a:latin typeface="Arial" panose="020B0604020202020204" pitchFamily="34" charset="0"/>
              <a:cs typeface="Arial" panose="020B0604020202020204" pitchFamily="34" charset="0"/>
            </a:endParaRPr>
          </a:p>
          <a:p>
            <a:pPr marL="461962" lvl="1" indent="-225425">
              <a:spcBef>
                <a:spcPts val="600"/>
              </a:spcBef>
            </a:pPr>
            <a:endParaRPr lang="en-US" sz="900" dirty="0">
              <a:solidFill>
                <a:schemeClr val="accent6">
                  <a:lumMod val="60000"/>
                  <a:lumOff val="40000"/>
                </a:schemeClr>
              </a:solidFill>
              <a:latin typeface="Arial" panose="020B0604020202020204" pitchFamily="34" charset="0"/>
              <a:cs typeface="Arial" panose="020B0604020202020204" pitchFamily="34" charset="0"/>
            </a:endParaRPr>
          </a:p>
        </p:txBody>
      </p:sp>
      <p:sp>
        <p:nvSpPr>
          <p:cNvPr id="7" name="Title 6"/>
          <p:cNvSpPr>
            <a:spLocks noGrp="1"/>
          </p:cNvSpPr>
          <p:nvPr>
            <p:ph type="title"/>
          </p:nvPr>
        </p:nvSpPr>
        <p:spPr>
          <a:xfrm>
            <a:off x="1371600" y="254000"/>
            <a:ext cx="10045700" cy="820738"/>
          </a:xfrm>
        </p:spPr>
        <p:txBody>
          <a:bodyPr>
            <a:normAutofit fontScale="90000"/>
          </a:bodyPr>
          <a:lstStyle/>
          <a:p>
            <a:r>
              <a:rPr lang="en-US" dirty="0" smtClean="0">
                <a:latin typeface="Arial" panose="020B0604020202020204" pitchFamily="34" charset="0"/>
                <a:cs typeface="Arial" panose="020B0604020202020204" pitchFamily="34" charset="0"/>
              </a:rPr>
              <a:t>Non-Destructive Evaluation (NDE) at GSFC</a:t>
            </a:r>
            <a:endParaRPr lang="en-US" dirty="0">
              <a:solidFill>
                <a:srgbClr val="FE0802"/>
              </a:solidFill>
              <a:latin typeface="Arial" panose="020B0604020202020204" pitchFamily="34" charset="0"/>
              <a:cs typeface="Arial" panose="020B0604020202020204" pitchFamily="34" charset="0"/>
            </a:endParaRPr>
          </a:p>
        </p:txBody>
      </p:sp>
      <p:graphicFrame>
        <p:nvGraphicFramePr>
          <p:cNvPr id="5" name="Chart 4"/>
          <p:cNvGraphicFramePr/>
          <p:nvPr>
            <p:extLst>
              <p:ext uri="{D42A27DB-BD31-4B8C-83A1-F6EECF244321}">
                <p14:modId xmlns:p14="http://schemas.microsoft.com/office/powerpoint/2010/main" val="40063499"/>
              </p:ext>
            </p:extLst>
          </p:nvPr>
        </p:nvGraphicFramePr>
        <p:xfrm>
          <a:off x="6108700" y="2286001"/>
          <a:ext cx="5641522" cy="386183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630556" y="6519446"/>
            <a:ext cx="1813438" cy="338554"/>
          </a:xfrm>
          <a:prstGeom prst="rect">
            <a:avLst/>
          </a:prstGeom>
          <a:noFill/>
        </p:spPr>
        <p:txBody>
          <a:bodyPr wrap="square" rtlCol="0">
            <a:spAutoFit/>
          </a:bodyPr>
          <a:lstStyle/>
          <a:p>
            <a:r>
              <a:rPr lang="en-US" sz="1600" i="1" dirty="0" smtClean="0">
                <a:solidFill>
                  <a:srgbClr val="19B861"/>
                </a:solidFill>
              </a:rPr>
              <a:t>*New Equipment</a:t>
            </a:r>
            <a:endParaRPr lang="en-US" sz="1600" i="1" dirty="0">
              <a:solidFill>
                <a:srgbClr val="19B861"/>
              </a:solidFill>
            </a:endParaRPr>
          </a:p>
        </p:txBody>
      </p:sp>
      <p:sp>
        <p:nvSpPr>
          <p:cNvPr id="8"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3</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3405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anose="020B0604020202020204" pitchFamily="34" charset="0"/>
                <a:cs typeface="Arial" panose="020B0604020202020204" pitchFamily="34" charset="0"/>
              </a:rPr>
              <a:t>Breakdown of GSFC NDE Activities, by Type</a:t>
            </a:r>
            <a:endParaRPr lang="en-US" dirty="0">
              <a:latin typeface="Arial" panose="020B0604020202020204" pitchFamily="34" charset="0"/>
              <a:cs typeface="Arial" panose="020B0604020202020204" pitchFamily="34" charset="0"/>
            </a:endParaRPr>
          </a:p>
        </p:txBody>
      </p:sp>
      <p:sp>
        <p:nvSpPr>
          <p:cNvPr id="6" name="Rectangle 5"/>
          <p:cNvSpPr/>
          <p:nvPr/>
        </p:nvSpPr>
        <p:spPr>
          <a:xfrm>
            <a:off x="5144162" y="1349142"/>
            <a:ext cx="4465006" cy="1415772"/>
          </a:xfrm>
          <a:prstGeom prst="rect">
            <a:avLst/>
          </a:prstGeom>
          <a:ln>
            <a:solidFill>
              <a:srgbClr val="000000"/>
            </a:solidFill>
          </a:ln>
        </p:spPr>
        <p:txBody>
          <a:bodyPr wrap="square">
            <a:spAutoFit/>
          </a:bodyPr>
          <a:lstStyle/>
          <a:p>
            <a:pPr marL="182880">
              <a:spcAft>
                <a:spcPts val="1200"/>
              </a:spcAft>
            </a:pPr>
            <a:r>
              <a:rPr lang="en-US" u="sng" dirty="0">
                <a:solidFill>
                  <a:srgbClr val="000000"/>
                </a:solidFill>
                <a:latin typeface="Times New Roman" panose="02020603050405020304" pitchFamily="18" charset="0"/>
                <a:ea typeface="Times New Roman" panose="02020603050405020304" pitchFamily="18" charset="0"/>
              </a:rPr>
              <a:t>GSFC Project Support </a:t>
            </a:r>
          </a:p>
          <a:p>
            <a:pPr marL="457200" indent="-274320">
              <a:spcAft>
                <a:spcPts val="1200"/>
              </a:spcAft>
              <a:buFont typeface="Arial" panose="020B0604020202020204" pitchFamily="34" charset="0"/>
              <a:buChar char="•"/>
            </a:pPr>
            <a:r>
              <a:rPr lang="en-US" sz="1200" dirty="0" smtClean="0">
                <a:solidFill>
                  <a:srgbClr val="000000"/>
                </a:solidFill>
                <a:latin typeface="Times New Roman" panose="02020603050405020304" pitchFamily="18" charset="0"/>
                <a:ea typeface="Times New Roman" panose="02020603050405020304" pitchFamily="18" charset="0"/>
              </a:rPr>
              <a:t>Provide inspection support </a:t>
            </a:r>
            <a:r>
              <a:rPr lang="en-US" sz="1200" dirty="0">
                <a:solidFill>
                  <a:srgbClr val="000000"/>
                </a:solidFill>
                <a:latin typeface="Times New Roman" panose="02020603050405020304" pitchFamily="18" charset="0"/>
                <a:ea typeface="Times New Roman" panose="02020603050405020304" pitchFamily="18" charset="0"/>
              </a:rPr>
              <a:t>to several active flight project/program offices: including </a:t>
            </a:r>
            <a:r>
              <a:rPr lang="en-US" sz="1200" dirty="0" smtClean="0">
                <a:solidFill>
                  <a:srgbClr val="000000"/>
                </a:solidFill>
                <a:latin typeface="Times New Roman" panose="02020603050405020304" pitchFamily="18" charset="0"/>
                <a:ea typeface="Times New Roman" panose="02020603050405020304" pitchFamily="18" charset="0"/>
              </a:rPr>
              <a:t>James Webb Space Telescope, Roman Space Telescope, PACE, and many others</a:t>
            </a:r>
            <a:endParaRPr lang="en-US" sz="1200" dirty="0">
              <a:solidFill>
                <a:srgbClr val="000000"/>
              </a:solidFill>
              <a:latin typeface="Times New Roman" panose="02020603050405020304" pitchFamily="18" charset="0"/>
              <a:ea typeface="Times New Roman" panose="02020603050405020304" pitchFamily="18" charset="0"/>
            </a:endParaRPr>
          </a:p>
          <a:p>
            <a:pPr marL="457200" indent="-274320">
              <a:spcAft>
                <a:spcPts val="1200"/>
              </a:spcAft>
              <a:buFont typeface="Arial" panose="020B0604020202020204" pitchFamily="34" charset="0"/>
              <a:buChar char="•"/>
            </a:pPr>
            <a:r>
              <a:rPr lang="en-US" sz="1200" dirty="0">
                <a:solidFill>
                  <a:srgbClr val="000000"/>
                </a:solidFill>
                <a:latin typeface="Times New Roman" panose="02020603050405020304" pitchFamily="18" charset="0"/>
                <a:ea typeface="Times New Roman" panose="02020603050405020304" pitchFamily="18" charset="0"/>
              </a:rPr>
              <a:t>Typically Short Duration (few </a:t>
            </a:r>
            <a:r>
              <a:rPr lang="en-US" sz="1200" dirty="0" smtClean="0">
                <a:solidFill>
                  <a:srgbClr val="000000"/>
                </a:solidFill>
                <a:latin typeface="Times New Roman" panose="02020603050405020304" pitchFamily="18" charset="0"/>
                <a:ea typeface="Times New Roman" panose="02020603050405020304" pitchFamily="18" charset="0"/>
              </a:rPr>
              <a:t>days/weeks typically) </a:t>
            </a:r>
            <a:endParaRPr lang="en-US" sz="1200" dirty="0">
              <a:solidFill>
                <a:srgbClr val="000000"/>
              </a:solidFill>
              <a:latin typeface="Times New Roman" panose="02020603050405020304" pitchFamily="18" charset="0"/>
              <a:ea typeface="Times New Roman" panose="02020603050405020304" pitchFamily="18" charset="0"/>
            </a:endParaRPr>
          </a:p>
        </p:txBody>
      </p:sp>
      <p:cxnSp>
        <p:nvCxnSpPr>
          <p:cNvPr id="8" name="Straight Connector 7"/>
          <p:cNvCxnSpPr/>
          <p:nvPr/>
        </p:nvCxnSpPr>
        <p:spPr bwMode="auto">
          <a:xfrm flipH="1">
            <a:off x="3009367" y="1444591"/>
            <a:ext cx="1902488" cy="70341"/>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flipH="1">
            <a:off x="3263900" y="2954215"/>
            <a:ext cx="1647956" cy="559072"/>
          </a:xfrm>
          <a:prstGeom prst="line">
            <a:avLst/>
          </a:prstGeom>
          <a:solidFill>
            <a:schemeClr val="bg1"/>
          </a:solidFill>
          <a:ln w="9525" cap="flat" cmpd="sng" algn="ctr">
            <a:solidFill>
              <a:schemeClr val="tx1"/>
            </a:solidFill>
            <a:prstDash val="solid"/>
            <a:round/>
            <a:headEnd type="none" w="med" len="med"/>
            <a:tailEnd type="none" w="med" len="med"/>
          </a:ln>
          <a:effectLst/>
        </p:spPr>
      </p:cxnSp>
      <p:graphicFrame>
        <p:nvGraphicFramePr>
          <p:cNvPr id="11" name="Chart 10"/>
          <p:cNvGraphicFramePr/>
          <p:nvPr>
            <p:extLst>
              <p:ext uri="{D42A27DB-BD31-4B8C-83A1-F6EECF244321}">
                <p14:modId xmlns:p14="http://schemas.microsoft.com/office/powerpoint/2010/main" val="1172754942"/>
              </p:ext>
            </p:extLst>
          </p:nvPr>
        </p:nvGraphicFramePr>
        <p:xfrm>
          <a:off x="150872" y="1086351"/>
          <a:ext cx="4241799" cy="478593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27272" y="4051300"/>
            <a:ext cx="2277642" cy="2675117"/>
          </a:xfrm>
          <a:prstGeom prst="rect">
            <a:avLst/>
          </a:prstGeom>
        </p:spPr>
      </p:pic>
      <p:pic>
        <p:nvPicPr>
          <p:cNvPr id="15" name="Picture 14"/>
          <p:cNvPicPr>
            <a:picLocks noChangeAspect="1"/>
          </p:cNvPicPr>
          <p:nvPr/>
        </p:nvPicPr>
        <p:blipFill>
          <a:blip r:embed="rId5"/>
          <a:stretch>
            <a:fillRect/>
          </a:stretch>
        </p:blipFill>
        <p:spPr>
          <a:xfrm>
            <a:off x="4934549" y="4734121"/>
            <a:ext cx="1494222" cy="1992296"/>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775704" y="5152706"/>
            <a:ext cx="1664739" cy="1573711"/>
          </a:xfrm>
          <a:prstGeom prst="rect">
            <a:avLst/>
          </a:prstGeom>
        </p:spPr>
      </p:pic>
      <p:pic>
        <p:nvPicPr>
          <p:cNvPr id="23" name="Picture 22"/>
          <p:cNvPicPr>
            <a:picLocks noChangeAspect="1"/>
          </p:cNvPicPr>
          <p:nvPr/>
        </p:nvPicPr>
        <p:blipFill>
          <a:blip r:embed="rId7"/>
          <a:stretch>
            <a:fillRect/>
          </a:stretch>
        </p:blipFill>
        <p:spPr>
          <a:xfrm>
            <a:off x="8471102" y="2875656"/>
            <a:ext cx="3543733" cy="1993350"/>
          </a:xfrm>
          <a:prstGeom prst="rect">
            <a:avLst/>
          </a:prstGeom>
        </p:spPr>
      </p:pic>
      <p:pic>
        <p:nvPicPr>
          <p:cNvPr id="25" name="Picture 24"/>
          <p:cNvPicPr>
            <a:picLocks noChangeAspect="1"/>
          </p:cNvPicPr>
          <p:nvPr/>
        </p:nvPicPr>
        <p:blipFill rotWithShape="1">
          <a:blip r:embed="rId8"/>
          <a:srcRect l="7080"/>
          <a:stretch/>
        </p:blipFill>
        <p:spPr>
          <a:xfrm rot="16200000">
            <a:off x="8575996" y="5257693"/>
            <a:ext cx="1830633" cy="1348373"/>
          </a:xfrm>
          <a:prstGeom prst="rect">
            <a:avLst/>
          </a:prstGeom>
        </p:spPr>
      </p:pic>
      <p:pic>
        <p:nvPicPr>
          <p:cNvPr id="29" name="Picture 28"/>
          <p:cNvPicPr>
            <a:picLocks noChangeAspect="1"/>
          </p:cNvPicPr>
          <p:nvPr/>
        </p:nvPicPr>
        <p:blipFill>
          <a:blip r:embed="rId9"/>
          <a:stretch>
            <a:fillRect/>
          </a:stretch>
        </p:blipFill>
        <p:spPr>
          <a:xfrm>
            <a:off x="10360659" y="5016563"/>
            <a:ext cx="1431286" cy="1690352"/>
          </a:xfrm>
          <a:prstGeom prst="rect">
            <a:avLst/>
          </a:prstGeom>
        </p:spPr>
      </p:pic>
      <p:pic>
        <p:nvPicPr>
          <p:cNvPr id="31" name="Picture 30"/>
          <p:cNvPicPr>
            <a:picLocks noChangeAspect="1"/>
          </p:cNvPicPr>
          <p:nvPr/>
        </p:nvPicPr>
        <p:blipFill>
          <a:blip r:embed="rId10"/>
          <a:stretch>
            <a:fillRect/>
          </a:stretch>
        </p:blipFill>
        <p:spPr>
          <a:xfrm>
            <a:off x="6455689" y="2871043"/>
            <a:ext cx="1841952" cy="2175534"/>
          </a:xfrm>
          <a:prstGeom prst="rect">
            <a:avLst/>
          </a:prstGeom>
        </p:spPr>
      </p:pic>
      <p:sp>
        <p:nvSpPr>
          <p:cNvPr id="24"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4</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5947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Breakdown of </a:t>
            </a:r>
            <a:r>
              <a:rPr lang="en-US" dirty="0" smtClean="0">
                <a:latin typeface="Arial" panose="020B0604020202020204" pitchFamily="34" charset="0"/>
                <a:cs typeface="Arial" panose="020B0604020202020204" pitchFamily="34" charset="0"/>
              </a:rPr>
              <a:t>GSFC NDE </a:t>
            </a:r>
            <a:r>
              <a:rPr lang="en-US" dirty="0">
                <a:latin typeface="Arial" panose="020B0604020202020204" pitchFamily="34" charset="0"/>
                <a:cs typeface="Arial" panose="020B0604020202020204" pitchFamily="34" charset="0"/>
              </a:rPr>
              <a:t>Activities, by Type</a:t>
            </a:r>
          </a:p>
        </p:txBody>
      </p:sp>
      <p:graphicFrame>
        <p:nvGraphicFramePr>
          <p:cNvPr id="20" name="Chart 19"/>
          <p:cNvGraphicFramePr/>
          <p:nvPr>
            <p:extLst>
              <p:ext uri="{D42A27DB-BD31-4B8C-83A1-F6EECF244321}">
                <p14:modId xmlns:p14="http://schemas.microsoft.com/office/powerpoint/2010/main" val="4149085334"/>
              </p:ext>
            </p:extLst>
          </p:nvPr>
        </p:nvGraphicFramePr>
        <p:xfrm>
          <a:off x="4626231" y="4164220"/>
          <a:ext cx="7133969" cy="249058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433308" y="5127403"/>
            <a:ext cx="4295711" cy="1600438"/>
          </a:xfrm>
          <a:prstGeom prst="rect">
            <a:avLst/>
          </a:prstGeom>
          <a:ln>
            <a:solidFill>
              <a:srgbClr val="000000"/>
            </a:solidFill>
          </a:ln>
        </p:spPr>
        <p:txBody>
          <a:bodyPr wrap="square">
            <a:spAutoFit/>
          </a:bodyPr>
          <a:lstStyle/>
          <a:p>
            <a:pPr marL="182880"/>
            <a:r>
              <a:rPr lang="en-US" sz="1400" u="sng" dirty="0">
                <a:solidFill>
                  <a:srgbClr val="000000"/>
                </a:solidFill>
                <a:latin typeface="Times New Roman" panose="02020603050405020304" pitchFamily="18" charset="0"/>
                <a:ea typeface="Times New Roman" panose="02020603050405020304" pitchFamily="18" charset="0"/>
              </a:rPr>
              <a:t>OSMA/NESC </a:t>
            </a:r>
            <a:r>
              <a:rPr lang="en-US" sz="1400" u="sng" dirty="0" smtClean="0">
                <a:solidFill>
                  <a:srgbClr val="000000"/>
                </a:solidFill>
                <a:latin typeface="Times New Roman" panose="02020603050405020304" pitchFamily="18" charset="0"/>
                <a:ea typeface="Times New Roman" panose="02020603050405020304" pitchFamily="18" charset="0"/>
              </a:rPr>
              <a:t>Efforts</a:t>
            </a:r>
          </a:p>
          <a:p>
            <a:pPr marL="354330" indent="-171450">
              <a:buFont typeface="Arial" panose="020B0604020202020204" pitchFamily="34" charset="0"/>
              <a:buChar char="•"/>
            </a:pPr>
            <a:r>
              <a:rPr lang="en-US" sz="1050" dirty="0" smtClean="0">
                <a:solidFill>
                  <a:srgbClr val="000000"/>
                </a:solidFill>
                <a:latin typeface="Times New Roman" panose="02020603050405020304" pitchFamily="18" charset="0"/>
                <a:ea typeface="Times New Roman" panose="02020603050405020304" pitchFamily="18" charset="0"/>
              </a:rPr>
              <a:t>NDE Dependence on Additive Manufacturing Material Parameters</a:t>
            </a:r>
            <a:endParaRPr lang="en-US" sz="1050" dirty="0">
              <a:solidFill>
                <a:srgbClr val="000000"/>
              </a:solidFill>
              <a:latin typeface="Times New Roman" panose="02020603050405020304" pitchFamily="18" charset="0"/>
              <a:ea typeface="Times New Roman" panose="02020603050405020304" pitchFamily="18" charset="0"/>
            </a:endParaRPr>
          </a:p>
          <a:p>
            <a:pPr marL="354330" indent="-171450">
              <a:buFont typeface="Arial" panose="020B0604020202020204" pitchFamily="34" charset="0"/>
              <a:buChar char="•"/>
            </a:pPr>
            <a:r>
              <a:rPr lang="en-US" sz="1050" dirty="0">
                <a:solidFill>
                  <a:srgbClr val="000000"/>
                </a:solidFill>
                <a:latin typeface="Times New Roman" panose="02020603050405020304" pitchFamily="18" charset="0"/>
                <a:ea typeface="Times New Roman" panose="02020603050405020304" pitchFamily="18" charset="0"/>
              </a:rPr>
              <a:t>Development of X-Ray Computed Tomography Performance Standards using Additive Manufacturing</a:t>
            </a:r>
          </a:p>
          <a:p>
            <a:pPr marL="354330" indent="-171450">
              <a:buFont typeface="Arial" panose="020B0604020202020204" pitchFamily="34" charset="0"/>
              <a:buChar char="•"/>
            </a:pPr>
            <a:r>
              <a:rPr lang="en-US" sz="1050" dirty="0">
                <a:solidFill>
                  <a:srgbClr val="000000"/>
                </a:solidFill>
                <a:latin typeface="Times New Roman" panose="02020603050405020304" pitchFamily="18" charset="0"/>
                <a:ea typeface="Times New Roman" panose="02020603050405020304" pitchFamily="18" charset="0"/>
              </a:rPr>
              <a:t>Cryogenic CT Scan System </a:t>
            </a:r>
          </a:p>
          <a:p>
            <a:pPr marL="354330" indent="-171450">
              <a:buFont typeface="Arial" panose="020B0604020202020204" pitchFamily="34" charset="0"/>
              <a:buChar char="•"/>
            </a:pPr>
            <a:r>
              <a:rPr lang="en-US" sz="1050" dirty="0" smtClean="0">
                <a:solidFill>
                  <a:srgbClr val="000000"/>
                </a:solidFill>
                <a:latin typeface="Times New Roman" panose="02020603050405020304" pitchFamily="18" charset="0"/>
                <a:ea typeface="Times New Roman" panose="02020603050405020304" pitchFamily="18" charset="0"/>
              </a:rPr>
              <a:t>Portable X-ray Source Miniaturization</a:t>
            </a:r>
          </a:p>
          <a:p>
            <a:pPr marL="354330" indent="-171450">
              <a:buFont typeface="Arial" panose="020B0604020202020204" pitchFamily="34" charset="0"/>
              <a:buChar char="•"/>
            </a:pPr>
            <a:r>
              <a:rPr lang="en-US" sz="1050" dirty="0" smtClean="0">
                <a:solidFill>
                  <a:srgbClr val="000000"/>
                </a:solidFill>
                <a:latin typeface="Times New Roman" panose="02020603050405020304" pitchFamily="18" charset="0"/>
                <a:ea typeface="Times New Roman" panose="02020603050405020304" pitchFamily="18" charset="0"/>
              </a:rPr>
              <a:t>COPV Damage Assessment</a:t>
            </a:r>
          </a:p>
          <a:p>
            <a:pPr marL="354330" indent="-171450">
              <a:buFont typeface="Arial" panose="020B0604020202020204" pitchFamily="34" charset="0"/>
              <a:buChar char="•"/>
            </a:pPr>
            <a:r>
              <a:rPr lang="en-US" sz="1050" dirty="0" smtClean="0">
                <a:solidFill>
                  <a:srgbClr val="000000"/>
                </a:solidFill>
                <a:latin typeface="Times New Roman" panose="02020603050405020304" pitchFamily="18" charset="0"/>
                <a:ea typeface="Times New Roman" panose="02020603050405020304" pitchFamily="18" charset="0"/>
              </a:rPr>
              <a:t>Radiometric Parameters for Tube and Pressure Vessel Systems</a:t>
            </a:r>
          </a:p>
          <a:p>
            <a:pPr marL="354330" indent="-171450">
              <a:buFont typeface="Arial" panose="020B0604020202020204" pitchFamily="34" charset="0"/>
              <a:buChar char="•"/>
            </a:pPr>
            <a:r>
              <a:rPr lang="en-US" sz="1050" dirty="0" smtClean="0">
                <a:solidFill>
                  <a:srgbClr val="000000"/>
                </a:solidFill>
                <a:latin typeface="Times New Roman" panose="02020603050405020304" pitchFamily="18" charset="0"/>
                <a:ea typeface="Times New Roman" panose="02020603050405020304" pitchFamily="18" charset="0"/>
              </a:rPr>
              <a:t>Emergency Project Support</a:t>
            </a:r>
            <a:endParaRPr lang="en-US" sz="1050" dirty="0">
              <a:solidFill>
                <a:srgbClr val="000000"/>
              </a:solidFill>
              <a:latin typeface="Times New Roman" panose="02020603050405020304" pitchFamily="18" charset="0"/>
              <a:ea typeface="Times New Roman" panose="02020603050405020304" pitchFamily="18" charset="0"/>
            </a:endParaRPr>
          </a:p>
        </p:txBody>
      </p:sp>
      <p:cxnSp>
        <p:nvCxnSpPr>
          <p:cNvPr id="8" name="Straight Connector 7"/>
          <p:cNvCxnSpPr/>
          <p:nvPr/>
        </p:nvCxnSpPr>
        <p:spPr bwMode="auto">
          <a:xfrm flipH="1" flipV="1">
            <a:off x="4744656" y="5082312"/>
            <a:ext cx="1182064" cy="238988"/>
          </a:xfrm>
          <a:prstGeom prst="line">
            <a:avLst/>
          </a:prstGeom>
          <a:solidFill>
            <a:schemeClr val="bg1"/>
          </a:solidFill>
          <a:ln w="9525" cap="flat" cmpd="sng" algn="ctr">
            <a:solidFill>
              <a:schemeClr val="tx1"/>
            </a:solidFill>
            <a:prstDash val="solid"/>
            <a:round/>
            <a:headEnd type="none" w="med" len="med"/>
            <a:tailEnd type="none" w="med" len="med"/>
          </a:ln>
          <a:effectLst/>
        </p:spPr>
      </p:cxnSp>
      <p:cxnSp>
        <p:nvCxnSpPr>
          <p:cNvPr id="10" name="Straight Connector 9"/>
          <p:cNvCxnSpPr/>
          <p:nvPr/>
        </p:nvCxnSpPr>
        <p:spPr bwMode="auto">
          <a:xfrm flipH="1">
            <a:off x="4983102" y="6479045"/>
            <a:ext cx="1096069" cy="78052"/>
          </a:xfrm>
          <a:prstGeom prst="line">
            <a:avLst/>
          </a:prstGeom>
          <a:solidFill>
            <a:schemeClr val="bg1"/>
          </a:solidFill>
          <a:ln w="9525" cap="flat" cmpd="sng" algn="ctr">
            <a:solidFill>
              <a:schemeClr val="tx1"/>
            </a:solidFill>
            <a:prstDash val="solid"/>
            <a:round/>
            <a:headEnd type="none" w="med" len="med"/>
            <a:tailEnd type="none" w="med" len="med"/>
          </a:ln>
          <a:effectLst/>
        </p:spPr>
      </p:cxnSp>
      <p:pic>
        <p:nvPicPr>
          <p:cNvPr id="11" name="Picture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281368" y="1213129"/>
            <a:ext cx="1473134" cy="1315770"/>
          </a:xfrm>
          <a:prstGeom prst="rect">
            <a:avLst/>
          </a:prstGeom>
        </p:spPr>
      </p:pic>
      <p:pic>
        <p:nvPicPr>
          <p:cNvPr id="21" name="Picture 20"/>
          <p:cNvPicPr>
            <a:picLocks noChangeAspect="1"/>
          </p:cNvPicPr>
          <p:nvPr/>
        </p:nvPicPr>
        <p:blipFill>
          <a:blip r:embed="rId5"/>
          <a:stretch>
            <a:fillRect/>
          </a:stretch>
        </p:blipFill>
        <p:spPr>
          <a:xfrm>
            <a:off x="1174717" y="1218327"/>
            <a:ext cx="1922425" cy="1328802"/>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157" y="2761713"/>
            <a:ext cx="2836985" cy="2127739"/>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56259" y="2723714"/>
            <a:ext cx="1472760" cy="2165738"/>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75228" y="1213129"/>
            <a:ext cx="2439930" cy="2108630"/>
          </a:xfrm>
          <a:prstGeom prst="rect">
            <a:avLst/>
          </a:prstGeom>
        </p:spPr>
      </p:pic>
      <p:pic>
        <p:nvPicPr>
          <p:cNvPr id="19" name="Picture 18"/>
          <p:cNvPicPr>
            <a:picLocks noChangeAspect="1"/>
          </p:cNvPicPr>
          <p:nvPr/>
        </p:nvPicPr>
        <p:blipFill>
          <a:blip r:embed="rId9"/>
          <a:stretch>
            <a:fillRect/>
          </a:stretch>
        </p:blipFill>
        <p:spPr>
          <a:xfrm>
            <a:off x="7435884" y="1213129"/>
            <a:ext cx="1877877" cy="2218072"/>
          </a:xfrm>
          <a:prstGeom prst="rect">
            <a:avLst/>
          </a:prstGeom>
        </p:spPr>
      </p:pic>
      <p:pic>
        <p:nvPicPr>
          <p:cNvPr id="24" name="Pictur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10744" y="1213129"/>
            <a:ext cx="2633549" cy="2692100"/>
          </a:xfrm>
          <a:prstGeom prst="rect">
            <a:avLst/>
          </a:prstGeom>
        </p:spPr>
      </p:pic>
      <p:sp>
        <p:nvSpPr>
          <p:cNvPr id="34"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5</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5599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anose="020B0604020202020204" pitchFamily="34" charset="0"/>
                <a:cs typeface="Arial" panose="020B0604020202020204" pitchFamily="34" charset="0"/>
              </a:rPr>
              <a:t>Breakdown of GSFC NDE Activities, by Type</a:t>
            </a:r>
            <a:endParaRPr lang="en-US" dirty="0">
              <a:latin typeface="Arial" panose="020B0604020202020204" pitchFamily="34" charset="0"/>
              <a:cs typeface="Arial" panose="020B0604020202020204" pitchFamily="34" charset="0"/>
            </a:endParaRPr>
          </a:p>
        </p:txBody>
      </p:sp>
      <p:sp>
        <p:nvSpPr>
          <p:cNvPr id="6" name="Rectangle 5"/>
          <p:cNvSpPr/>
          <p:nvPr/>
        </p:nvSpPr>
        <p:spPr>
          <a:xfrm>
            <a:off x="7752951" y="1364878"/>
            <a:ext cx="3643496" cy="1600438"/>
          </a:xfrm>
          <a:prstGeom prst="rect">
            <a:avLst/>
          </a:prstGeom>
          <a:ln>
            <a:solidFill>
              <a:srgbClr val="000000"/>
            </a:solidFill>
          </a:ln>
        </p:spPr>
        <p:txBody>
          <a:bodyPr wrap="square">
            <a:spAutoFit/>
          </a:bodyPr>
          <a:lstStyle/>
          <a:p>
            <a:pPr marL="182880">
              <a:spcAft>
                <a:spcPts val="1200"/>
              </a:spcAft>
            </a:pPr>
            <a:r>
              <a:rPr lang="en-US" u="sng" dirty="0" smtClean="0">
                <a:solidFill>
                  <a:srgbClr val="000000"/>
                </a:solidFill>
                <a:latin typeface="Times New Roman" panose="02020603050405020304" pitchFamily="18" charset="0"/>
                <a:ea typeface="Times New Roman" panose="02020603050405020304" pitchFamily="18" charset="0"/>
              </a:rPr>
              <a:t>GSFC Science Support</a:t>
            </a:r>
            <a:endParaRPr lang="en-US" u="sng" dirty="0">
              <a:solidFill>
                <a:srgbClr val="000000"/>
              </a:solidFill>
              <a:latin typeface="Times New Roman" panose="02020603050405020304" pitchFamily="18" charset="0"/>
              <a:ea typeface="Times New Roman" panose="02020603050405020304" pitchFamily="18" charset="0"/>
            </a:endParaRPr>
          </a:p>
          <a:p>
            <a:pPr marL="457200" indent="-274320">
              <a:spcAft>
                <a:spcPts val="1200"/>
              </a:spcAft>
              <a:buFont typeface="Arial" panose="020B0604020202020204" pitchFamily="34" charset="0"/>
              <a:buChar char="•"/>
            </a:pPr>
            <a:r>
              <a:rPr lang="en-US" sz="1200" dirty="0">
                <a:solidFill>
                  <a:srgbClr val="000000"/>
                </a:solidFill>
                <a:latin typeface="Times New Roman" panose="02020603050405020304" pitchFamily="18" charset="0"/>
                <a:ea typeface="Times New Roman" panose="02020603050405020304" pitchFamily="18" charset="0"/>
              </a:rPr>
              <a:t>Investigating merits of CT for extraterrestrial sample return applications </a:t>
            </a:r>
            <a:r>
              <a:rPr lang="en-US" sz="1200" dirty="0" smtClean="0">
                <a:solidFill>
                  <a:srgbClr val="000000"/>
                </a:solidFill>
                <a:latin typeface="Times New Roman" panose="02020603050405020304" pitchFamily="18" charset="0"/>
                <a:ea typeface="Times New Roman" panose="02020603050405020304" pitchFamily="18" charset="0"/>
              </a:rPr>
              <a:t>(Lunar</a:t>
            </a:r>
            <a:r>
              <a:rPr lang="en-US" sz="1200" dirty="0">
                <a:solidFill>
                  <a:srgbClr val="000000"/>
                </a:solidFill>
                <a:latin typeface="Times New Roman" panose="02020603050405020304" pitchFamily="18" charset="0"/>
                <a:ea typeface="Times New Roman" panose="02020603050405020304" pitchFamily="18" charset="0"/>
              </a:rPr>
              <a:t>, </a:t>
            </a:r>
            <a:r>
              <a:rPr lang="en-US" sz="1200" dirty="0" smtClean="0">
                <a:solidFill>
                  <a:srgbClr val="000000"/>
                </a:solidFill>
                <a:latin typeface="Times New Roman" panose="02020603050405020304" pitchFamily="18" charset="0"/>
                <a:ea typeface="Times New Roman" panose="02020603050405020304" pitchFamily="18" charset="0"/>
              </a:rPr>
              <a:t>Martian</a:t>
            </a:r>
            <a:r>
              <a:rPr lang="en-US" sz="1200" dirty="0">
                <a:solidFill>
                  <a:srgbClr val="000000"/>
                </a:solidFill>
                <a:latin typeface="Times New Roman" panose="02020603050405020304" pitchFamily="18" charset="0"/>
                <a:ea typeface="Times New Roman" panose="02020603050405020304" pitchFamily="18" charset="0"/>
              </a:rPr>
              <a:t>, asteroid samples)</a:t>
            </a:r>
          </a:p>
          <a:p>
            <a:pPr marL="457200" indent="-274320">
              <a:spcAft>
                <a:spcPts val="1200"/>
              </a:spcAft>
              <a:buFont typeface="Arial" panose="020B0604020202020204" pitchFamily="34" charset="0"/>
              <a:buChar char="•"/>
            </a:pPr>
            <a:r>
              <a:rPr lang="en-US" sz="1200" dirty="0" smtClean="0">
                <a:solidFill>
                  <a:srgbClr val="000000"/>
                </a:solidFill>
                <a:latin typeface="Times New Roman" panose="02020603050405020304" pitchFamily="18" charset="0"/>
                <a:ea typeface="Times New Roman" panose="02020603050405020304" pitchFamily="18" charset="0"/>
              </a:rPr>
              <a:t>Base-lining </a:t>
            </a:r>
            <a:r>
              <a:rPr lang="en-US" sz="1200" dirty="0">
                <a:solidFill>
                  <a:srgbClr val="000000"/>
                </a:solidFill>
                <a:latin typeface="Times New Roman" panose="02020603050405020304" pitchFamily="18" charset="0"/>
                <a:ea typeface="Times New Roman" panose="02020603050405020304" pitchFamily="18" charset="0"/>
              </a:rPr>
              <a:t>system parameters to ultimately build a CT System for In-Space Use</a:t>
            </a:r>
          </a:p>
        </p:txBody>
      </p:sp>
      <p:cxnSp>
        <p:nvCxnSpPr>
          <p:cNvPr id="8" name="Straight Connector 7"/>
          <p:cNvCxnSpPr/>
          <p:nvPr/>
        </p:nvCxnSpPr>
        <p:spPr bwMode="auto">
          <a:xfrm>
            <a:off x="7867859" y="3179807"/>
            <a:ext cx="582805" cy="956072"/>
          </a:xfrm>
          <a:prstGeom prst="line">
            <a:avLst/>
          </a:prstGeom>
          <a:solidFill>
            <a:schemeClr val="bg1"/>
          </a:solidFill>
          <a:ln w="9525" cap="flat" cmpd="sng" algn="ctr">
            <a:solidFill>
              <a:schemeClr val="tx1"/>
            </a:solidFill>
            <a:prstDash val="solid"/>
            <a:round/>
            <a:headEnd type="none" w="med" len="med"/>
            <a:tailEnd type="none" w="med" len="med"/>
          </a:ln>
          <a:effectLst/>
        </p:spPr>
      </p:cxnSp>
      <p:graphicFrame>
        <p:nvGraphicFramePr>
          <p:cNvPr id="11" name="Chart 10"/>
          <p:cNvGraphicFramePr/>
          <p:nvPr>
            <p:extLst>
              <p:ext uri="{D42A27DB-BD31-4B8C-83A1-F6EECF244321}">
                <p14:modId xmlns:p14="http://schemas.microsoft.com/office/powerpoint/2010/main" val="472910514"/>
              </p:ext>
            </p:extLst>
          </p:nvPr>
        </p:nvGraphicFramePr>
        <p:xfrm>
          <a:off x="6323680" y="3426233"/>
          <a:ext cx="5955699" cy="3577177"/>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13"/>
          <p:cNvPicPr>
            <a:picLocks noChangeAspect="1"/>
          </p:cNvPicPr>
          <p:nvPr/>
        </p:nvPicPr>
        <p:blipFill>
          <a:blip r:embed="rId4"/>
          <a:stretch>
            <a:fillRect/>
          </a:stretch>
        </p:blipFill>
        <p:spPr>
          <a:xfrm>
            <a:off x="3541207" y="4716291"/>
            <a:ext cx="1823776" cy="1823776"/>
          </a:xfrm>
          <a:prstGeom prst="rect">
            <a:avLst/>
          </a:prstGeom>
        </p:spPr>
      </p:pic>
      <p:pic>
        <p:nvPicPr>
          <p:cNvPr id="18" name="Picture 17"/>
          <p:cNvPicPr>
            <a:picLocks noChangeAspect="1"/>
          </p:cNvPicPr>
          <p:nvPr/>
        </p:nvPicPr>
        <p:blipFill>
          <a:blip r:embed="rId5"/>
          <a:stretch>
            <a:fillRect/>
          </a:stretch>
        </p:blipFill>
        <p:spPr>
          <a:xfrm>
            <a:off x="1309275" y="4188840"/>
            <a:ext cx="1973575" cy="2460058"/>
          </a:xfrm>
          <a:prstGeom prst="rect">
            <a:avLst/>
          </a:prstGeom>
        </p:spPr>
      </p:pic>
      <p:pic>
        <p:nvPicPr>
          <p:cNvPr id="24" name="Picture 23"/>
          <p:cNvPicPr>
            <a:picLocks noChangeAspect="1"/>
          </p:cNvPicPr>
          <p:nvPr/>
        </p:nvPicPr>
        <p:blipFill>
          <a:blip r:embed="rId6"/>
          <a:stretch>
            <a:fillRect/>
          </a:stretch>
        </p:blipFill>
        <p:spPr>
          <a:xfrm>
            <a:off x="4241547" y="1434873"/>
            <a:ext cx="3435640" cy="2902614"/>
          </a:xfrm>
          <a:prstGeom prst="rect">
            <a:avLst/>
          </a:prstGeom>
        </p:spPr>
      </p:pic>
      <p:pic>
        <p:nvPicPr>
          <p:cNvPr id="22" name="Picture 21"/>
          <p:cNvPicPr>
            <a:picLocks noChangeAspect="1"/>
          </p:cNvPicPr>
          <p:nvPr/>
        </p:nvPicPr>
        <p:blipFill>
          <a:blip r:embed="rId7"/>
          <a:stretch>
            <a:fillRect/>
          </a:stretch>
        </p:blipFill>
        <p:spPr>
          <a:xfrm>
            <a:off x="2447480" y="2143595"/>
            <a:ext cx="1903644" cy="1912143"/>
          </a:xfrm>
          <a:prstGeom prst="rect">
            <a:avLst/>
          </a:prstGeom>
        </p:spPr>
      </p:pic>
      <p:pic>
        <p:nvPicPr>
          <p:cNvPr id="28" name="Picture 27"/>
          <p:cNvPicPr>
            <a:picLocks noChangeAspect="1"/>
          </p:cNvPicPr>
          <p:nvPr/>
        </p:nvPicPr>
        <p:blipFill>
          <a:blip r:embed="rId8"/>
          <a:stretch>
            <a:fillRect/>
          </a:stretch>
        </p:blipFill>
        <p:spPr>
          <a:xfrm>
            <a:off x="252012" y="1246584"/>
            <a:ext cx="2114527" cy="2433599"/>
          </a:xfrm>
          <a:prstGeom prst="rect">
            <a:avLst/>
          </a:prstGeom>
        </p:spPr>
      </p:pic>
      <p:cxnSp>
        <p:nvCxnSpPr>
          <p:cNvPr id="16" name="Straight Connector 15"/>
          <p:cNvCxnSpPr/>
          <p:nvPr/>
        </p:nvCxnSpPr>
        <p:spPr bwMode="auto">
          <a:xfrm flipH="1">
            <a:off x="9574698" y="3099666"/>
            <a:ext cx="1016266" cy="658418"/>
          </a:xfrm>
          <a:prstGeom prst="line">
            <a:avLst/>
          </a:prstGeom>
          <a:solidFill>
            <a:schemeClr val="bg1"/>
          </a:solidFill>
          <a:ln w="9525" cap="flat" cmpd="sng" algn="ctr">
            <a:solidFill>
              <a:schemeClr val="tx1"/>
            </a:solidFill>
            <a:prstDash val="solid"/>
            <a:round/>
            <a:headEnd type="none" w="med" len="med"/>
            <a:tailEnd type="none" w="med" len="med"/>
          </a:ln>
          <a:effectLst/>
        </p:spPr>
      </p:cxnSp>
      <p:sp>
        <p:nvSpPr>
          <p:cNvPr id="19"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6</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678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Background on X-ray CT</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31113" y="1668146"/>
            <a:ext cx="6035217" cy="5106406"/>
          </a:xfrm>
        </p:spPr>
        <p:txBody>
          <a:bodyPr>
            <a:normAutofit/>
          </a:bodyPr>
          <a:lstStyle/>
          <a:p>
            <a:pPr lvl="0"/>
            <a:r>
              <a:rPr lang="en-US" sz="2000" u="sng" dirty="0">
                <a:latin typeface="Arial" panose="020B0604020202020204" pitchFamily="34" charset="0"/>
                <a:cs typeface="Arial" panose="020B0604020202020204" pitchFamily="34" charset="0"/>
              </a:rPr>
              <a:t>X-ray Cone Beam Computed Tomography (CT)</a:t>
            </a:r>
            <a:r>
              <a:rPr lang="en-US" sz="2000" dirty="0">
                <a:latin typeface="Arial" panose="020B0604020202020204" pitchFamily="34" charset="0"/>
                <a:cs typeface="Arial" panose="020B0604020202020204" pitchFamily="34" charset="0"/>
              </a:rPr>
              <a:t> is used to create 3D, volumetric images of samples/parts </a:t>
            </a:r>
          </a:p>
          <a:p>
            <a:pPr lvl="1"/>
            <a:r>
              <a:rPr lang="en-US" sz="1800" dirty="0">
                <a:latin typeface="Arial" panose="020B0604020202020204" pitchFamily="34" charset="0"/>
                <a:cs typeface="Arial" panose="020B0604020202020204" pitchFamily="34" charset="0"/>
              </a:rPr>
              <a:t>Raw data consists of a series of 2D x-ray images, or radiographs, taken at different angle views, known as </a:t>
            </a:r>
            <a:r>
              <a:rPr lang="en-US" sz="1800" u="sng" dirty="0">
                <a:latin typeface="Arial" panose="020B0604020202020204" pitchFamily="34" charset="0"/>
                <a:cs typeface="Arial" panose="020B0604020202020204" pitchFamily="34" charset="0"/>
              </a:rPr>
              <a:t>projections</a:t>
            </a:r>
            <a:r>
              <a:rPr lang="en-US" sz="1800" dirty="0">
                <a:latin typeface="Arial" panose="020B0604020202020204" pitchFamily="34" charset="0"/>
                <a:cs typeface="Arial" panose="020B0604020202020204" pitchFamily="34" charset="0"/>
              </a:rPr>
              <a:t>. </a:t>
            </a:r>
          </a:p>
          <a:p>
            <a:pPr lvl="1"/>
            <a:r>
              <a:rPr lang="en-US" sz="1800" dirty="0">
                <a:latin typeface="Arial" panose="020B0604020202020204" pitchFamily="34" charset="0"/>
                <a:cs typeface="Arial" panose="020B0604020202020204" pitchFamily="34" charset="0"/>
              </a:rPr>
              <a:t>Similar to medical CT scan, but for </a:t>
            </a:r>
            <a:r>
              <a:rPr lang="en-US" sz="1800" i="1" dirty="0">
                <a:latin typeface="Arial" panose="020B0604020202020204" pitchFamily="34" charset="0"/>
                <a:cs typeface="Arial" panose="020B0604020202020204" pitchFamily="34" charset="0"/>
              </a:rPr>
              <a:t>industrial</a:t>
            </a:r>
            <a:r>
              <a:rPr lang="en-US" sz="1800" dirty="0">
                <a:latin typeface="Arial" panose="020B0604020202020204" pitchFamily="34" charset="0"/>
                <a:cs typeface="Arial" panose="020B0604020202020204" pitchFamily="34" charset="0"/>
              </a:rPr>
              <a:t> CT, the sample rotates as opposed to a rotating x-ray gantry.</a:t>
            </a:r>
          </a:p>
          <a:p>
            <a:pPr lvl="1"/>
            <a:r>
              <a:rPr lang="en-US" sz="1800" dirty="0">
                <a:latin typeface="Arial" panose="020B0604020202020204" pitchFamily="34" charset="0"/>
                <a:cs typeface="Arial" panose="020B0604020202020204" pitchFamily="34" charset="0"/>
              </a:rPr>
              <a:t>Radiographs are processed into a 3D volume with commercial software </a:t>
            </a:r>
            <a:r>
              <a:rPr lang="en-US" sz="1800" dirty="0" smtClean="0">
                <a:latin typeface="Arial" panose="020B0604020202020204" pitchFamily="34" charset="0"/>
                <a:cs typeface="Arial" panose="020B0604020202020204" pitchFamily="34" charset="0"/>
              </a:rPr>
              <a:t>through a process called </a:t>
            </a:r>
            <a:r>
              <a:rPr lang="en-US" sz="1800" u="sng" dirty="0" smtClean="0">
                <a:latin typeface="Arial" panose="020B0604020202020204" pitchFamily="34" charset="0"/>
                <a:cs typeface="Arial" panose="020B0604020202020204" pitchFamily="34" charset="0"/>
              </a:rPr>
              <a:t>reconstruction</a:t>
            </a:r>
            <a:r>
              <a:rPr lang="en-US" sz="1800" dirty="0" smtClean="0">
                <a:latin typeface="Arial" panose="020B0604020202020204" pitchFamily="34" charset="0"/>
                <a:cs typeface="Arial" panose="020B0604020202020204" pitchFamily="34" charset="0"/>
              </a:rPr>
              <a:t> (e.g. </a:t>
            </a:r>
            <a:r>
              <a:rPr lang="en-US" sz="1800" dirty="0" err="1" smtClean="0">
                <a:latin typeface="Arial" panose="020B0604020202020204" pitchFamily="34" charset="0"/>
                <a:cs typeface="Arial" panose="020B0604020202020204" pitchFamily="34" charset="0"/>
              </a:rPr>
              <a:t>Feldkamp</a:t>
            </a:r>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back-projection </a:t>
            </a:r>
            <a:r>
              <a:rPr lang="en-US" sz="1800" dirty="0" smtClean="0">
                <a:latin typeface="Arial" panose="020B0604020202020204" pitchFamily="34" charset="0"/>
                <a:cs typeface="Arial" panose="020B0604020202020204" pitchFamily="34" charset="0"/>
              </a:rPr>
              <a:t>or similar method). </a:t>
            </a:r>
            <a:endParaRPr lang="en-US" sz="1800" dirty="0">
              <a:latin typeface="Arial" panose="020B0604020202020204" pitchFamily="34" charset="0"/>
              <a:cs typeface="Arial" panose="020B0604020202020204" pitchFamily="34" charset="0"/>
            </a:endParaRPr>
          </a:p>
          <a:p>
            <a:pPr lvl="1"/>
            <a:r>
              <a:rPr lang="en-US" sz="1800" dirty="0">
                <a:latin typeface="Arial" panose="020B0604020202020204" pitchFamily="34" charset="0"/>
                <a:cs typeface="Arial" panose="020B0604020202020204" pitchFamily="34" charset="0"/>
              </a:rPr>
              <a:t>Volume data consists of generally 12- to 16-bit grey scale data (14 for our study) distributed through the volume as </a:t>
            </a:r>
            <a:r>
              <a:rPr lang="en-US" sz="1800" u="sng" dirty="0">
                <a:latin typeface="Arial" panose="020B0604020202020204" pitchFamily="34" charset="0"/>
                <a:cs typeface="Arial" panose="020B0604020202020204" pitchFamily="34" charset="0"/>
              </a:rPr>
              <a:t>voxels</a:t>
            </a:r>
            <a:r>
              <a:rPr lang="en-US" sz="1800" dirty="0">
                <a:latin typeface="Arial" panose="020B0604020202020204" pitchFamily="34" charset="0"/>
                <a:cs typeface="Arial" panose="020B0604020202020204" pitchFamily="34" charset="0"/>
              </a:rPr>
              <a:t> (volume pixels).</a:t>
            </a:r>
          </a:p>
          <a:p>
            <a:endParaRPr lang="en-US" sz="2000" dirty="0">
              <a:latin typeface="Arial" panose="020B0604020202020204" pitchFamily="34" charset="0"/>
              <a:cs typeface="Arial" panose="020B0604020202020204" pitchFamily="34" charset="0"/>
            </a:endParaRP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9802" y="3909776"/>
            <a:ext cx="5172635" cy="2948224"/>
          </a:xfrm>
          <a:prstGeom prst="rect">
            <a:avLst/>
          </a:prstGeom>
        </p:spPr>
      </p:pic>
      <p:pic>
        <p:nvPicPr>
          <p:cNvPr id="5" name="Content Placeholder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1885" y="1373827"/>
            <a:ext cx="4901008" cy="2438414"/>
          </a:xfrm>
          <a:prstGeom prst="rect">
            <a:avLst/>
          </a:prstGeom>
        </p:spPr>
      </p:pic>
      <p:sp>
        <p:nvSpPr>
          <p:cNvPr id="8" name="Slide Number Placeholder 3"/>
          <p:cNvSpPr>
            <a:spLocks noGrp="1"/>
          </p:cNvSpPr>
          <p:nvPr>
            <p:ph type="sldNum" sz="quarter" idx="10"/>
          </p:nvPr>
        </p:nvSpPr>
        <p:spPr>
          <a:xfrm>
            <a:off x="11868623" y="6409427"/>
            <a:ext cx="287629"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7</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0799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CT Form Factors and Sizing for Space</a:t>
            </a:r>
            <a:endParaRPr lang="en-US" dirty="0">
              <a:latin typeface="Arial" panose="020B0604020202020204" pitchFamily="34" charset="0"/>
              <a:cs typeface="Arial" panose="020B0604020202020204"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89191" y="1962659"/>
            <a:ext cx="2867434" cy="2150575"/>
          </a:xfrm>
        </p:spPr>
      </p:pic>
      <p:pic>
        <p:nvPicPr>
          <p:cNvPr id="7" name="Picture 6"/>
          <p:cNvPicPr>
            <a:picLocks noChangeAspect="1"/>
          </p:cNvPicPr>
          <p:nvPr/>
        </p:nvPicPr>
        <p:blipFill>
          <a:blip r:embed="rId3"/>
          <a:stretch>
            <a:fillRect/>
          </a:stretch>
        </p:blipFill>
        <p:spPr>
          <a:xfrm>
            <a:off x="772441" y="5060407"/>
            <a:ext cx="3022787" cy="159878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4599" y="1541731"/>
            <a:ext cx="5694553" cy="158688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62683" y="2752149"/>
            <a:ext cx="1941944" cy="1213272"/>
          </a:xfrm>
          <a:prstGeom prst="rect">
            <a:avLst/>
          </a:prstGeom>
          <a:ln w="28575">
            <a:solidFill>
              <a:srgbClr val="FF0000"/>
            </a:solidFill>
          </a:ln>
        </p:spPr>
      </p:pic>
      <p:sp>
        <p:nvSpPr>
          <p:cNvPr id="10" name="Flowchart: Process 9"/>
          <p:cNvSpPr/>
          <p:nvPr/>
        </p:nvSpPr>
        <p:spPr>
          <a:xfrm>
            <a:off x="6858880" y="1837952"/>
            <a:ext cx="1233577" cy="914197"/>
          </a:xfrm>
          <a:prstGeom prst="flowChart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12" name="Straight Connector 11"/>
          <p:cNvCxnSpPr/>
          <p:nvPr/>
        </p:nvCxnSpPr>
        <p:spPr>
          <a:xfrm>
            <a:off x="8092457" y="1837952"/>
            <a:ext cx="2312170" cy="91419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858880" y="2752149"/>
            <a:ext cx="1603803" cy="121327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92814" y="1204109"/>
            <a:ext cx="4460189" cy="738664"/>
          </a:xfrm>
          <a:prstGeom prst="rect">
            <a:avLst/>
          </a:prstGeom>
          <a:noFill/>
        </p:spPr>
        <p:txBody>
          <a:bodyPr wrap="square" rtlCol="0">
            <a:spAutoFit/>
          </a:bodyPr>
          <a:lstStyle/>
          <a:p>
            <a:pPr algn="ctr"/>
            <a:r>
              <a:rPr lang="en-US" sz="1400" b="1" u="sng" dirty="0" smtClean="0">
                <a:latin typeface="Arial" panose="020B0604020202020204" pitchFamily="34" charset="0"/>
                <a:cs typeface="Arial" panose="020B0604020202020204" pitchFamily="34" charset="0"/>
              </a:rPr>
              <a:t>Industrial</a:t>
            </a:r>
            <a:r>
              <a:rPr lang="en-US" sz="1400" dirty="0" smtClean="0">
                <a:latin typeface="Arial" panose="020B0604020202020204" pitchFamily="34" charset="0"/>
                <a:cs typeface="Arial" panose="020B0604020202020204" pitchFamily="34" charset="0"/>
              </a:rPr>
              <a:t> Scale: GSFC </a:t>
            </a:r>
            <a:r>
              <a:rPr lang="en-US" sz="1400" dirty="0">
                <a:latin typeface="Arial" panose="020B0604020202020204" pitchFamily="34" charset="0"/>
                <a:cs typeface="Arial" panose="020B0604020202020204" pitchFamily="34" charset="0"/>
              </a:rPr>
              <a:t>Code 541 CT </a:t>
            </a:r>
            <a:r>
              <a:rPr lang="en-US" sz="1400" dirty="0" smtClean="0">
                <a:latin typeface="Arial" panose="020B0604020202020204" pitchFamily="34" charset="0"/>
                <a:cs typeface="Arial" panose="020B0604020202020204" pitchFamily="34" charset="0"/>
              </a:rPr>
              <a:t>System--North </a:t>
            </a:r>
            <a:r>
              <a:rPr lang="en-US" sz="1400" dirty="0">
                <a:latin typeface="Arial" panose="020B0604020202020204" pitchFamily="34" charset="0"/>
                <a:cs typeface="Arial" panose="020B0604020202020204" pitchFamily="34" charset="0"/>
              </a:rPr>
              <a:t>Star Imaging </a:t>
            </a:r>
            <a:r>
              <a:rPr lang="en-US" sz="1400" dirty="0" smtClean="0">
                <a:latin typeface="Arial" panose="020B0604020202020204" pitchFamily="34" charset="0"/>
                <a:cs typeface="Arial" panose="020B0604020202020204" pitchFamily="34" charset="0"/>
              </a:rPr>
              <a:t>X5000 (</a:t>
            </a:r>
            <a:r>
              <a:rPr lang="en-US" sz="1400" i="1" dirty="0" smtClean="0">
                <a:latin typeface="Arial" panose="020B0604020202020204" pitchFamily="34" charset="0"/>
                <a:cs typeface="Arial" panose="020B0604020202020204" pitchFamily="34" charset="0"/>
              </a:rPr>
              <a:t>possibly the size of future permanent Lunar habitat system</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
        <p:nvSpPr>
          <p:cNvPr id="20" name="TextBox 19"/>
          <p:cNvSpPr txBox="1"/>
          <p:nvPr/>
        </p:nvSpPr>
        <p:spPr>
          <a:xfrm>
            <a:off x="394646" y="4488728"/>
            <a:ext cx="3545731" cy="523220"/>
          </a:xfrm>
          <a:prstGeom prst="rect">
            <a:avLst/>
          </a:prstGeom>
          <a:noFill/>
        </p:spPr>
        <p:txBody>
          <a:bodyPr wrap="square" rtlCol="0">
            <a:spAutoFit/>
          </a:bodyPr>
          <a:lstStyle/>
          <a:p>
            <a:pPr algn="ctr"/>
            <a:r>
              <a:rPr lang="en-US" sz="1400" b="1" u="sng" dirty="0" smtClean="0">
                <a:latin typeface="Arial" panose="020B0604020202020204" pitchFamily="34" charset="0"/>
                <a:cs typeface="Arial" panose="020B0604020202020204" pitchFamily="34" charset="0"/>
              </a:rPr>
              <a:t>Laptop</a:t>
            </a:r>
            <a:r>
              <a:rPr lang="en-US" sz="1400" dirty="0" smtClean="0">
                <a:latin typeface="Arial" panose="020B0604020202020204" pitchFamily="34" charset="0"/>
                <a:cs typeface="Arial" panose="020B0604020202020204" pitchFamily="34" charset="0"/>
              </a:rPr>
              <a:t> Scale: </a:t>
            </a:r>
            <a:r>
              <a:rPr lang="en-US" sz="1400" dirty="0">
                <a:latin typeface="Arial" panose="020B0604020202020204" pitchFamily="34" charset="0"/>
                <a:cs typeface="Arial" panose="020B0604020202020204" pitchFamily="34" charset="0"/>
              </a:rPr>
              <a:t>Fraunhofer CT </a:t>
            </a:r>
            <a:r>
              <a:rPr lang="en-US" sz="1400" dirty="0" smtClean="0">
                <a:latin typeface="Arial" panose="020B0604020202020204" pitchFamily="34" charset="0"/>
                <a:cs typeface="Arial" panose="020B0604020202020204" pitchFamily="34" charset="0"/>
              </a:rPr>
              <a:t>(</a:t>
            </a:r>
            <a:r>
              <a:rPr lang="en-US" sz="1400" i="1" dirty="0" smtClean="0">
                <a:latin typeface="Arial" panose="020B0604020202020204" pitchFamily="34" charset="0"/>
                <a:cs typeface="Arial" panose="020B0604020202020204" pitchFamily="34" charset="0"/>
              </a:rPr>
              <a:t>similar size to what might work for Mars</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sp>
        <p:nvSpPr>
          <p:cNvPr id="21" name="TextBox 20"/>
          <p:cNvSpPr txBox="1"/>
          <p:nvPr/>
        </p:nvSpPr>
        <p:spPr>
          <a:xfrm>
            <a:off x="5267375" y="1233954"/>
            <a:ext cx="6601248" cy="307777"/>
          </a:xfrm>
          <a:prstGeom prst="rect">
            <a:avLst/>
          </a:prstGeom>
          <a:noFill/>
        </p:spPr>
        <p:txBody>
          <a:bodyPr wrap="square" rtlCol="0">
            <a:spAutoFit/>
          </a:bodyPr>
          <a:lstStyle/>
          <a:p>
            <a:pPr algn="ctr"/>
            <a:r>
              <a:rPr lang="en-US" sz="1400" b="1" u="sng" dirty="0" smtClean="0">
                <a:latin typeface="Arial" panose="020B0604020202020204" pitchFamily="34" charset="0"/>
                <a:cs typeface="Arial" panose="020B0604020202020204" pitchFamily="34" charset="0"/>
              </a:rPr>
              <a:t>Desktop</a:t>
            </a:r>
            <a:r>
              <a:rPr lang="en-US" sz="1400" dirty="0" smtClean="0">
                <a:latin typeface="Arial" panose="020B0604020202020204" pitchFamily="34" charset="0"/>
                <a:cs typeface="Arial" panose="020B0604020202020204" pitchFamily="34" charset="0"/>
              </a:rPr>
              <a:t> Scale: </a:t>
            </a:r>
            <a:r>
              <a:rPr lang="en-US" sz="1400" dirty="0">
                <a:latin typeface="Arial" panose="020B0604020202020204" pitchFamily="34" charset="0"/>
                <a:cs typeface="Arial" panose="020B0604020202020204" pitchFamily="34" charset="0"/>
              </a:rPr>
              <a:t>Bruker CT </a:t>
            </a:r>
            <a:r>
              <a:rPr lang="en-US" sz="1400" dirty="0" smtClean="0">
                <a:latin typeface="Arial" panose="020B0604020202020204" pitchFamily="34" charset="0"/>
                <a:cs typeface="Arial" panose="020B0604020202020204" pitchFamily="34" charset="0"/>
              </a:rPr>
              <a:t>(</a:t>
            </a:r>
            <a:r>
              <a:rPr lang="en-US" sz="1400" i="1" dirty="0" smtClean="0">
                <a:latin typeface="Arial" panose="020B0604020202020204" pitchFamily="34" charset="0"/>
                <a:cs typeface="Arial" panose="020B0604020202020204" pitchFamily="34" charset="0"/>
              </a:rPr>
              <a:t>similar size to what might work for ISS</a:t>
            </a:r>
            <a:r>
              <a:rPr lang="en-U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6"/>
          <a:stretch>
            <a:fillRect/>
          </a:stretch>
        </p:blipFill>
        <p:spPr>
          <a:xfrm>
            <a:off x="7350162" y="4318527"/>
            <a:ext cx="2841464" cy="2539473"/>
          </a:xfrm>
          <a:prstGeom prst="rect">
            <a:avLst/>
          </a:prstGeom>
        </p:spPr>
      </p:pic>
      <p:sp>
        <p:nvSpPr>
          <p:cNvPr id="26" name="TextBox 25"/>
          <p:cNvSpPr txBox="1"/>
          <p:nvPr/>
        </p:nvSpPr>
        <p:spPr>
          <a:xfrm>
            <a:off x="5737549" y="4183141"/>
            <a:ext cx="2075830" cy="2246769"/>
          </a:xfrm>
          <a:prstGeom prst="rect">
            <a:avLst/>
          </a:prstGeom>
          <a:noFill/>
        </p:spPr>
        <p:txBody>
          <a:bodyPr wrap="square" rtlCol="0">
            <a:spAutoFit/>
          </a:bodyPr>
          <a:lstStyle/>
          <a:p>
            <a:pPr algn="ctr"/>
            <a:r>
              <a:rPr lang="en-US" sz="1400" dirty="0" smtClean="0">
                <a:latin typeface="Arial" panose="020B0604020202020204" pitchFamily="34" charset="0"/>
                <a:cs typeface="Arial" panose="020B0604020202020204" pitchFamily="34" charset="0"/>
              </a:rPr>
              <a:t>Non-traditional, </a:t>
            </a:r>
            <a:r>
              <a:rPr lang="en-US" sz="1400" b="1" u="sng" dirty="0" smtClean="0">
                <a:latin typeface="Arial" panose="020B0604020202020204" pitchFamily="34" charset="0"/>
                <a:cs typeface="Arial" panose="020B0604020202020204" pitchFamily="34" charset="0"/>
              </a:rPr>
              <a:t>foldable, compact form factor</a:t>
            </a:r>
            <a:r>
              <a:rPr lang="en-US" sz="1400" dirty="0" smtClean="0">
                <a:latin typeface="Arial" panose="020B0604020202020204" pitchFamily="34" charset="0"/>
                <a:cs typeface="Arial" panose="020B0604020202020204" pitchFamily="34" charset="0"/>
              </a:rPr>
              <a:t>: Turner Imaging Systems Smart-C</a:t>
            </a:r>
            <a:r>
              <a:rPr lang="en-US" sz="1400" baseline="30000" dirty="0" smtClean="0">
                <a:latin typeface="Arial" panose="020B0604020202020204" pitchFamily="34" charset="0"/>
                <a:cs typeface="Arial" panose="020B0604020202020204" pitchFamily="34" charset="0"/>
              </a:rPr>
              <a:t>TM</a:t>
            </a:r>
            <a:r>
              <a:rPr lang="en-US" sz="1400" dirty="0" smtClean="0">
                <a:latin typeface="Arial" panose="020B0604020202020204" pitchFamily="34" charset="0"/>
                <a:cs typeface="Arial" panose="020B0604020202020204" pitchFamily="34" charset="0"/>
              </a:rPr>
              <a:t> </a:t>
            </a:r>
            <a:r>
              <a:rPr lang="en-US" sz="1400" dirty="0" err="1" smtClean="0">
                <a:latin typeface="Arial" panose="020B0604020202020204" pitchFamily="34" charset="0"/>
                <a:cs typeface="Arial" panose="020B0604020202020204" pitchFamily="34" charset="0"/>
              </a:rPr>
              <a:t>Flouroscopy</a:t>
            </a:r>
            <a:r>
              <a:rPr lang="en-US" sz="1400" dirty="0" smtClean="0">
                <a:latin typeface="Arial" panose="020B0604020202020204" pitchFamily="34" charset="0"/>
                <a:cs typeface="Arial" panose="020B0604020202020204" pitchFamily="34" charset="0"/>
              </a:rPr>
              <a:t> System </a:t>
            </a:r>
          </a:p>
          <a:p>
            <a:pPr algn="ctr"/>
            <a:endParaRPr lang="en-US" sz="1400" dirty="0">
              <a:latin typeface="Arial" panose="020B0604020202020204" pitchFamily="34" charset="0"/>
              <a:cs typeface="Arial" panose="020B0604020202020204" pitchFamily="34" charset="0"/>
            </a:endParaRPr>
          </a:p>
          <a:p>
            <a:pPr algn="ctr"/>
            <a:r>
              <a:rPr lang="en-US" sz="1400" dirty="0" smtClean="0">
                <a:latin typeface="Arial" panose="020B0604020202020204" pitchFamily="34" charset="0"/>
                <a:cs typeface="Arial" panose="020B0604020202020204" pitchFamily="34" charset="0"/>
              </a:rPr>
              <a:t>(not a CT system, but </a:t>
            </a:r>
            <a:r>
              <a:rPr lang="en-US" sz="1400" i="1" dirty="0" smtClean="0">
                <a:latin typeface="Arial" panose="020B0604020202020204" pitchFamily="34" charset="0"/>
                <a:cs typeface="Arial" panose="020B0604020202020204" pitchFamily="34" charset="0"/>
              </a:rPr>
              <a:t>could</a:t>
            </a:r>
            <a:r>
              <a:rPr lang="en-US" sz="1400" dirty="0" smtClean="0">
                <a:latin typeface="Arial" panose="020B0604020202020204" pitchFamily="34" charset="0"/>
                <a:cs typeface="Arial" panose="020B0604020202020204" pitchFamily="34" charset="0"/>
              </a:rPr>
              <a:t> be with some robotic assistance…)</a:t>
            </a:r>
            <a:endParaRPr lang="en-US" sz="1400" dirty="0">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85249" y="4183141"/>
            <a:ext cx="1934149" cy="2226286"/>
          </a:xfrm>
          <a:prstGeom prst="rect">
            <a:avLst/>
          </a:prstGeom>
        </p:spPr>
      </p:pic>
      <p:sp>
        <p:nvSpPr>
          <p:cNvPr id="28"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8</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150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smtClean="0">
                <a:latin typeface="Arial" panose="020B0604020202020204" pitchFamily="34" charset="0"/>
                <a:cs typeface="Arial" panose="020B0604020202020204" pitchFamily="34" charset="0"/>
              </a:rPr>
              <a:t>Forward-Thinking Concepts…(</a:t>
            </a:r>
            <a:r>
              <a:rPr lang="en-US" dirty="0" err="1" smtClean="0">
                <a:latin typeface="Arial" panose="020B0604020202020204" pitchFamily="34" charset="0"/>
                <a:cs typeface="Arial" panose="020B0604020202020204" pitchFamily="34" charset="0"/>
              </a:rPr>
              <a:t>RoboCT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pic>
        <p:nvPicPr>
          <p:cNvPr id="3" name="RoboCT">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5430184" y="1661925"/>
            <a:ext cx="6355417" cy="4764908"/>
          </a:xfrm>
          <a:prstGeom prst="rect">
            <a:avLst/>
          </a:prstGeom>
        </p:spPr>
      </p:pic>
      <p:sp>
        <p:nvSpPr>
          <p:cNvPr id="5" name="TextBox 4"/>
          <p:cNvSpPr txBox="1"/>
          <p:nvPr/>
        </p:nvSpPr>
        <p:spPr>
          <a:xfrm>
            <a:off x="5308600" y="1261815"/>
            <a:ext cx="6477001"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Sometime in the near future, on some other world…</a:t>
            </a:r>
          </a:p>
        </p:txBody>
      </p:sp>
      <p:sp>
        <p:nvSpPr>
          <p:cNvPr id="8"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9</a:t>
            </a:fld>
            <a:endParaRPr lang="en-US" altLang="x-none" sz="12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a:stretch>
            <a:fillRect/>
          </a:stretch>
        </p:blipFill>
        <p:spPr>
          <a:xfrm>
            <a:off x="233052" y="2260879"/>
            <a:ext cx="4916903" cy="2866493"/>
          </a:xfrm>
          <a:prstGeom prst="rect">
            <a:avLst/>
          </a:prstGeom>
        </p:spPr>
      </p:pic>
      <p:sp>
        <p:nvSpPr>
          <p:cNvPr id="10" name="Rectangle 9"/>
          <p:cNvSpPr/>
          <p:nvPr/>
        </p:nvSpPr>
        <p:spPr>
          <a:xfrm>
            <a:off x="233052" y="5247951"/>
            <a:ext cx="4916903" cy="415498"/>
          </a:xfrm>
          <a:prstGeom prst="rect">
            <a:avLst/>
          </a:prstGeom>
        </p:spPr>
        <p:txBody>
          <a:bodyPr wrap="square">
            <a:spAutoFit/>
          </a:bodyPr>
          <a:lstStyle/>
          <a:p>
            <a:r>
              <a:rPr lang="en-US" sz="1050" dirty="0" smtClean="0"/>
              <a:t>https</a:t>
            </a:r>
            <a:r>
              <a:rPr lang="en-US" sz="1050" dirty="0"/>
              <a:t>://www.vet.upenn.edu/veterinary-hospitals/NBC-hospital/news-events/patient-stories/new-bolton-center-story/innovating-diagnostics-for-equine-arthritis</a:t>
            </a:r>
          </a:p>
        </p:txBody>
      </p:sp>
      <p:sp>
        <p:nvSpPr>
          <p:cNvPr id="4" name="Rectangle 3"/>
          <p:cNvSpPr/>
          <p:nvPr/>
        </p:nvSpPr>
        <p:spPr>
          <a:xfrm>
            <a:off x="142617" y="1940245"/>
            <a:ext cx="2244525" cy="400110"/>
          </a:xfrm>
          <a:prstGeom prst="rect">
            <a:avLst/>
          </a:prstGeom>
        </p:spPr>
        <p:txBody>
          <a:bodyPr wrap="none">
            <a:spAutoFit/>
          </a:bodyPr>
          <a:lstStyle/>
          <a:p>
            <a:r>
              <a:rPr lang="en-US" sz="2000" dirty="0"/>
              <a:t>Tandem Robotic </a:t>
            </a:r>
            <a:r>
              <a:rPr lang="en-US" sz="2000" dirty="0" smtClean="0"/>
              <a:t>CT </a:t>
            </a:r>
            <a:endParaRPr lang="en-US" sz="2000" dirty="0"/>
          </a:p>
        </p:txBody>
      </p:sp>
    </p:spTree>
    <p:extLst>
      <p:ext uri="{BB962C8B-B14F-4D97-AF65-F5344CB8AC3E}">
        <p14:creationId xmlns:p14="http://schemas.microsoft.com/office/powerpoint/2010/main" val="22663923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Motivation…Engineering</a:t>
            </a:r>
          </a:p>
        </p:txBody>
      </p:sp>
      <p:sp>
        <p:nvSpPr>
          <p:cNvPr id="20" name="Content Placeholder 2"/>
          <p:cNvSpPr>
            <a:spLocks noGrp="1"/>
          </p:cNvSpPr>
          <p:nvPr>
            <p:ph idx="1"/>
          </p:nvPr>
        </p:nvSpPr>
        <p:spPr>
          <a:xfrm>
            <a:off x="219235" y="1343763"/>
            <a:ext cx="7715090" cy="846988"/>
          </a:xfrm>
        </p:spPr>
        <p:txBody>
          <a:bodyPr>
            <a:normAutofit/>
          </a:bodyPr>
          <a:lstStyle/>
          <a:p>
            <a:pPr lvl="0"/>
            <a:r>
              <a:rPr lang="en-US" dirty="0">
                <a:latin typeface="Arial" panose="020B0604020202020204" pitchFamily="34" charset="0"/>
                <a:cs typeface="Arial" panose="020B0604020202020204" pitchFamily="34" charset="0"/>
              </a:rPr>
              <a:t>Quality Assurance (QA) for </a:t>
            </a:r>
            <a:r>
              <a:rPr lang="en-US" dirty="0" smtClean="0">
                <a:latin typeface="Arial" panose="020B0604020202020204" pitchFamily="34" charset="0"/>
                <a:cs typeface="Arial" panose="020B0604020202020204" pitchFamily="34" charset="0"/>
              </a:rPr>
              <a:t>Flight </a:t>
            </a:r>
            <a:r>
              <a:rPr lang="en-US" dirty="0">
                <a:latin typeface="Arial" panose="020B0604020202020204" pitchFamily="34" charset="0"/>
                <a:cs typeface="Arial" panose="020B0604020202020204" pitchFamily="34" charset="0"/>
              </a:rPr>
              <a:t>H</a:t>
            </a:r>
            <a:r>
              <a:rPr lang="en-US" dirty="0" smtClean="0">
                <a:latin typeface="Arial" panose="020B0604020202020204" pitchFamily="34" charset="0"/>
                <a:cs typeface="Arial" panose="020B0604020202020204" pitchFamily="34" charset="0"/>
              </a:rPr>
              <a:t>ardware</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5265" y="1902871"/>
            <a:ext cx="3658728" cy="425800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958" y="1902871"/>
            <a:ext cx="3699367" cy="425800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678" y="1902872"/>
            <a:ext cx="3625340" cy="4258003"/>
          </a:xfrm>
          <a:prstGeom prst="rect">
            <a:avLst/>
          </a:prstGeom>
        </p:spPr>
      </p:pic>
      <p:sp>
        <p:nvSpPr>
          <p:cNvPr id="11" name="TextBox 10"/>
          <p:cNvSpPr txBox="1"/>
          <p:nvPr/>
        </p:nvSpPr>
        <p:spPr>
          <a:xfrm>
            <a:off x="8835830" y="6187430"/>
            <a:ext cx="2576240"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Articulating borescope camera failure</a:t>
            </a:r>
            <a:endParaRPr lang="en-US" sz="1600" dirty="0">
              <a:latin typeface="Arial" panose="020B0604020202020204" pitchFamily="34" charset="0"/>
              <a:cs typeface="Arial" panose="020B0604020202020204" pitchFamily="34" charset="0"/>
            </a:endParaRPr>
          </a:p>
        </p:txBody>
      </p:sp>
      <p:sp>
        <p:nvSpPr>
          <p:cNvPr id="22" name="TextBox 21"/>
          <p:cNvSpPr txBox="1"/>
          <p:nvPr/>
        </p:nvSpPr>
        <p:spPr>
          <a:xfrm>
            <a:off x="482302" y="6187431"/>
            <a:ext cx="3336666"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Deployment release mechanism wire assembly</a:t>
            </a:r>
            <a:endParaRPr lang="en-US" sz="1600" dirty="0">
              <a:latin typeface="Arial" panose="020B0604020202020204" pitchFamily="34" charset="0"/>
              <a:cs typeface="Arial" panose="020B0604020202020204" pitchFamily="34" charset="0"/>
            </a:endParaRPr>
          </a:p>
        </p:txBody>
      </p:sp>
      <p:sp>
        <p:nvSpPr>
          <p:cNvPr id="23" name="TextBox 22"/>
          <p:cNvSpPr txBox="1"/>
          <p:nvPr/>
        </p:nvSpPr>
        <p:spPr>
          <a:xfrm>
            <a:off x="4412334" y="6199955"/>
            <a:ext cx="3216632"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Pyrotechnic </a:t>
            </a:r>
            <a:r>
              <a:rPr lang="en-US" sz="1600" dirty="0">
                <a:latin typeface="Arial" panose="020B0604020202020204" pitchFamily="34" charset="0"/>
                <a:cs typeface="Arial" panose="020B0604020202020204" pitchFamily="34" charset="0"/>
              </a:rPr>
              <a:t>bellows </a:t>
            </a:r>
            <a:r>
              <a:rPr lang="en-US" sz="1600" dirty="0" smtClean="0">
                <a:latin typeface="Arial" panose="020B0604020202020204" pitchFamily="34" charset="0"/>
                <a:cs typeface="Arial" panose="020B0604020202020204" pitchFamily="34" charset="0"/>
              </a:rPr>
              <a:t>actuator braze joint</a:t>
            </a:r>
            <a:endParaRPr lang="en-US" sz="1600" dirty="0">
              <a:latin typeface="Arial" panose="020B0604020202020204" pitchFamily="34" charset="0"/>
              <a:cs typeface="Arial" panose="020B0604020202020204" pitchFamily="34" charset="0"/>
            </a:endParaRPr>
          </a:p>
        </p:txBody>
      </p:sp>
      <p:sp>
        <p:nvSpPr>
          <p:cNvPr id="14"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10</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645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Motivation…Engineering</a:t>
            </a:r>
          </a:p>
        </p:txBody>
      </p:sp>
      <p:sp>
        <p:nvSpPr>
          <p:cNvPr id="20" name="Content Placeholder 2"/>
          <p:cNvSpPr>
            <a:spLocks noGrp="1"/>
          </p:cNvSpPr>
          <p:nvPr>
            <p:ph idx="1"/>
          </p:nvPr>
        </p:nvSpPr>
        <p:spPr>
          <a:xfrm>
            <a:off x="219234" y="1343763"/>
            <a:ext cx="11434884" cy="846988"/>
          </a:xfrm>
        </p:spPr>
        <p:txBody>
          <a:bodyPr>
            <a:normAutofit/>
          </a:bodyPr>
          <a:lstStyle/>
          <a:p>
            <a:pPr lvl="0"/>
            <a:r>
              <a:rPr lang="en-US" dirty="0">
                <a:latin typeface="Arial" panose="020B0604020202020204" pitchFamily="34" charset="0"/>
                <a:cs typeface="Arial" panose="020B0604020202020204" pitchFamily="34" charset="0"/>
              </a:rPr>
              <a:t>Additive Manufacturing (AM) </a:t>
            </a:r>
            <a:r>
              <a:rPr lang="en-US" dirty="0" smtClean="0">
                <a:latin typeface="Arial" panose="020B0604020202020204" pitchFamily="34" charset="0"/>
                <a:cs typeface="Arial" panose="020B0604020202020204" pitchFamily="34" charset="0"/>
              </a:rPr>
              <a:t>Parts and In-Space Manufacturing (ISM)</a:t>
            </a: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42" y="1975207"/>
            <a:ext cx="3497560" cy="3575319"/>
          </a:xfrm>
          <a:prstGeom prst="rect">
            <a:avLst/>
          </a:prstGeom>
        </p:spPr>
      </p:pic>
      <p:sp>
        <p:nvSpPr>
          <p:cNvPr id="14"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11</a:t>
            </a:fld>
            <a:endParaRPr lang="en-US" altLang="x-none" sz="1200" dirty="0">
              <a:latin typeface="Arial" panose="020B0604020202020204" pitchFamily="34" charset="0"/>
              <a:cs typeface="Arial" panose="020B0604020202020204" pitchFamily="34" charset="0"/>
            </a:endParaRPr>
          </a:p>
        </p:txBody>
      </p:sp>
      <p:sp>
        <p:nvSpPr>
          <p:cNvPr id="4" name="Rectangle 3"/>
          <p:cNvSpPr/>
          <p:nvPr/>
        </p:nvSpPr>
        <p:spPr>
          <a:xfrm>
            <a:off x="672353" y="5637882"/>
            <a:ext cx="10771817" cy="954107"/>
          </a:xfrm>
          <a:prstGeom prst="rect">
            <a:avLst/>
          </a:prstGeom>
        </p:spPr>
        <p:txBody>
          <a:bodyPr wrap="square">
            <a:spAutoFit/>
          </a:bodyPr>
          <a:lstStyle/>
          <a:p>
            <a:pPr algn="ctr"/>
            <a:r>
              <a:rPr lang="en-US" sz="1400" dirty="0">
                <a:latin typeface="Arial" panose="020B0604020202020204" pitchFamily="34" charset="0"/>
                <a:ea typeface="Calibri" panose="020F0502020204030204" pitchFamily="34" charset="0"/>
                <a:cs typeface="Arial" panose="020B0604020202020204" pitchFamily="34" charset="0"/>
              </a:rPr>
              <a:t>This </a:t>
            </a:r>
            <a:r>
              <a:rPr lang="en-US" sz="1400" dirty="0" smtClean="0">
                <a:latin typeface="Arial" panose="020B0604020202020204" pitchFamily="34" charset="0"/>
                <a:ea typeface="Calibri" panose="020F0502020204030204" pitchFamily="34" charset="0"/>
                <a:cs typeface="Arial" panose="020B0604020202020204" pitchFamily="34" charset="0"/>
              </a:rPr>
              <a:t>AM part was </a:t>
            </a:r>
            <a:r>
              <a:rPr lang="en-US" sz="1400" dirty="0">
                <a:latin typeface="Arial" panose="020B0604020202020204" pitchFamily="34" charset="0"/>
                <a:ea typeface="Calibri" panose="020F0502020204030204" pitchFamily="34" charset="0"/>
                <a:cs typeface="Arial" panose="020B0604020202020204" pitchFamily="34" charset="0"/>
              </a:rPr>
              <a:t>fatigued such that a crack was grown from a starter notch and allowed to penetrate to the outer wall.  Our goal here is to create scores of these with varying degrees of surface roughness and varied internal microstructure, then see how those two process variables affect NDE signal response.  The two images in the upper left were created by inverting the image contrast such that the bulk material is clear while pores and surfaces of the crack are revealed. </a:t>
            </a:r>
            <a:endParaRPr lang="en-US" sz="1400" dirty="0">
              <a:latin typeface="Arial" panose="020B0604020202020204" pitchFamily="34" charset="0"/>
              <a:cs typeface="Arial" panose="020B0604020202020204" pitchFamily="34"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8694" y="1975207"/>
            <a:ext cx="3995508" cy="3573946"/>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2894" y="1975207"/>
            <a:ext cx="3727493" cy="3573946"/>
          </a:xfrm>
          <a:prstGeom prst="rect">
            <a:avLst/>
          </a:prstGeom>
        </p:spPr>
      </p:pic>
    </p:spTree>
    <p:extLst>
      <p:ext uri="{BB962C8B-B14F-4D97-AF65-F5344CB8AC3E}">
        <p14:creationId xmlns:p14="http://schemas.microsoft.com/office/powerpoint/2010/main" val="2536205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Motivation…Engineering</a:t>
            </a:r>
          </a:p>
        </p:txBody>
      </p:sp>
      <p:sp>
        <p:nvSpPr>
          <p:cNvPr id="20" name="Content Placeholder 2"/>
          <p:cNvSpPr>
            <a:spLocks noGrp="1"/>
          </p:cNvSpPr>
          <p:nvPr>
            <p:ph idx="1"/>
          </p:nvPr>
        </p:nvSpPr>
        <p:spPr>
          <a:xfrm>
            <a:off x="219235" y="1343763"/>
            <a:ext cx="11566366" cy="846988"/>
          </a:xfrm>
        </p:spPr>
        <p:txBody>
          <a:bodyPr>
            <a:normAutofit/>
          </a:bodyPr>
          <a:lstStyle/>
          <a:p>
            <a:pPr lvl="0"/>
            <a:r>
              <a:rPr lang="en-US" dirty="0">
                <a:latin typeface="Arial" panose="020B0604020202020204" pitchFamily="34" charset="0"/>
                <a:cs typeface="Arial" panose="020B0604020202020204" pitchFamily="34" charset="0"/>
              </a:rPr>
              <a:t>Additive Manufacturing (AM) Parts and In-Space Manufacturing (ISM)</a:t>
            </a:r>
          </a:p>
        </p:txBody>
      </p:sp>
      <p:sp>
        <p:nvSpPr>
          <p:cNvPr id="11" name="TextBox 10"/>
          <p:cNvSpPr txBox="1"/>
          <p:nvPr/>
        </p:nvSpPr>
        <p:spPr>
          <a:xfrm>
            <a:off x="618645" y="6099583"/>
            <a:ext cx="10694814"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Ti6Al4V AM </a:t>
            </a:r>
            <a:r>
              <a:rPr lang="en-US" sz="1400" dirty="0" smtClean="0">
                <a:latin typeface="Arial" panose="020B0604020202020204" pitchFamily="34" charset="0"/>
                <a:cs typeface="Arial" panose="020B0604020202020204" pitchFamily="34" charset="0"/>
              </a:rPr>
              <a:t>flow device with clearly </a:t>
            </a:r>
            <a:r>
              <a:rPr lang="en-US" sz="1400" dirty="0">
                <a:latin typeface="Arial" panose="020B0604020202020204" pitchFamily="34" charset="0"/>
                <a:cs typeface="Arial" panose="020B0604020202020204" pitchFamily="34" charset="0"/>
              </a:rPr>
              <a:t>defined crack that breaks the surface.  This crack occurred during fabrication—likely stress relief.  The interesting thing is that from the surface, this crack is completely hidden from view both to the eye and also under microscope due to the inherent surface roughness from fabrication.  Without CT, cracks like these could easily be </a:t>
            </a:r>
            <a:r>
              <a:rPr lang="en-US" sz="1400" dirty="0" smtClean="0">
                <a:latin typeface="Arial" panose="020B0604020202020204" pitchFamily="34" charset="0"/>
                <a:cs typeface="Arial" panose="020B0604020202020204" pitchFamily="34" charset="0"/>
              </a:rPr>
              <a:t>missed.</a:t>
            </a:r>
            <a:endParaRPr lang="en-US" sz="1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276" y="1906668"/>
            <a:ext cx="3718652" cy="419291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2176" y="1906668"/>
            <a:ext cx="3296765" cy="4192915"/>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0346" y="1906668"/>
            <a:ext cx="3296765" cy="4192915"/>
          </a:xfrm>
          <a:prstGeom prst="rect">
            <a:avLst/>
          </a:prstGeom>
        </p:spPr>
      </p:pic>
      <p:sp>
        <p:nvSpPr>
          <p:cNvPr id="12"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12</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8436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Motivation…Engineering</a:t>
            </a:r>
          </a:p>
        </p:txBody>
      </p:sp>
      <p:sp>
        <p:nvSpPr>
          <p:cNvPr id="20" name="Content Placeholder 2"/>
          <p:cNvSpPr>
            <a:spLocks noGrp="1"/>
          </p:cNvSpPr>
          <p:nvPr>
            <p:ph idx="1"/>
          </p:nvPr>
        </p:nvSpPr>
        <p:spPr>
          <a:xfrm>
            <a:off x="219235" y="1343763"/>
            <a:ext cx="11730718" cy="846988"/>
          </a:xfrm>
        </p:spPr>
        <p:txBody>
          <a:bodyPr>
            <a:normAutofit/>
          </a:bodyPr>
          <a:lstStyle/>
          <a:p>
            <a:pPr lvl="0"/>
            <a:r>
              <a:rPr lang="en-US" dirty="0">
                <a:latin typeface="Arial" panose="020B0604020202020204" pitchFamily="34" charset="0"/>
                <a:cs typeface="Arial" panose="020B0604020202020204" pitchFamily="34" charset="0"/>
              </a:rPr>
              <a:t>Additive Manufacturing (AM) Parts and In-Space Manufacturing (ISM)</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428" y="2190751"/>
            <a:ext cx="3393822" cy="3709738"/>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3841" y="2190751"/>
            <a:ext cx="3888549" cy="3709738"/>
          </a:xfrm>
          <a:prstGeom prst="rect">
            <a:avLst/>
          </a:prstGeom>
        </p:spPr>
      </p:pic>
      <p:sp>
        <p:nvSpPr>
          <p:cNvPr id="10" name="TextBox 9"/>
          <p:cNvSpPr txBox="1"/>
          <p:nvPr/>
        </p:nvSpPr>
        <p:spPr>
          <a:xfrm>
            <a:off x="4543505" y="5967657"/>
            <a:ext cx="2705100"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3D </a:t>
            </a:r>
            <a:r>
              <a:rPr lang="en-US" sz="1600" dirty="0">
                <a:latin typeface="Arial" panose="020B0604020202020204" pitchFamily="34" charset="0"/>
                <a:cs typeface="Arial" panose="020B0604020202020204" pitchFamily="34" charset="0"/>
              </a:rPr>
              <a:t>printed </a:t>
            </a:r>
            <a:r>
              <a:rPr lang="en-US" sz="1600" dirty="0" smtClean="0">
                <a:latin typeface="Arial" panose="020B0604020202020204" pitchFamily="34" charset="0"/>
                <a:cs typeface="Arial" panose="020B0604020202020204" pitchFamily="34" charset="0"/>
              </a:rPr>
              <a:t>dog bone part (with surface rendering)</a:t>
            </a:r>
            <a:endParaRPr lang="en-US" sz="1600" dirty="0">
              <a:latin typeface="Arial" panose="020B0604020202020204" pitchFamily="34" charset="0"/>
              <a:cs typeface="Arial" panose="020B0604020202020204" pitchFamily="34" charset="0"/>
            </a:endParaRPr>
          </a:p>
        </p:txBody>
      </p:sp>
      <p:sp>
        <p:nvSpPr>
          <p:cNvPr id="14"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13</a:t>
            </a:fld>
            <a:endParaRPr lang="en-US" altLang="x-none" sz="12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7271" y="1959140"/>
            <a:ext cx="2099929" cy="2263236"/>
          </a:xfrm>
          <a:prstGeom prst="rect">
            <a:avLst/>
          </a:prstGeom>
        </p:spPr>
      </p:pic>
      <p:sp>
        <p:nvSpPr>
          <p:cNvPr id="13" name="TextBox 12"/>
          <p:cNvSpPr txBox="1"/>
          <p:nvPr/>
        </p:nvSpPr>
        <p:spPr>
          <a:xfrm>
            <a:off x="296343" y="5967658"/>
            <a:ext cx="3172934"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3D </a:t>
            </a:r>
            <a:r>
              <a:rPr lang="en-US" sz="1600" dirty="0">
                <a:latin typeface="Arial" panose="020B0604020202020204" pitchFamily="34" charset="0"/>
                <a:cs typeface="Arial" panose="020B0604020202020204" pitchFamily="34" charset="0"/>
              </a:rPr>
              <a:t>printed </a:t>
            </a:r>
            <a:r>
              <a:rPr lang="en-US" sz="1600" dirty="0" smtClean="0">
                <a:latin typeface="Arial" panose="020B0604020202020204" pitchFamily="34" charset="0"/>
                <a:cs typeface="Arial" panose="020B0604020202020204" pitchFamily="34" charset="0"/>
              </a:rPr>
              <a:t>prototype “re-entrant tube” concept</a:t>
            </a:r>
            <a:endParaRPr lang="en-US" sz="1600" dirty="0">
              <a:latin typeface="Arial" panose="020B0604020202020204" pitchFamily="34" charset="0"/>
              <a:cs typeface="Arial" panose="020B0604020202020204" pitchFamily="34" charset="0"/>
            </a:endParaRPr>
          </a:p>
        </p:txBody>
      </p:sp>
      <p:sp>
        <p:nvSpPr>
          <p:cNvPr id="16" name="TextBox 15"/>
          <p:cNvSpPr txBox="1"/>
          <p:nvPr/>
        </p:nvSpPr>
        <p:spPr>
          <a:xfrm>
            <a:off x="8721058" y="5967656"/>
            <a:ext cx="2705100" cy="584775"/>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3D printed prototype mirror back-shell</a:t>
            </a:r>
            <a:endParaRPr lang="en-US" sz="16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7060" y="3576137"/>
            <a:ext cx="2168540" cy="2324352"/>
          </a:xfrm>
          <a:prstGeom prst="rect">
            <a:avLst/>
          </a:prstGeom>
        </p:spPr>
      </p:pic>
    </p:spTree>
    <p:extLst>
      <p:ext uri="{BB962C8B-B14F-4D97-AF65-F5344CB8AC3E}">
        <p14:creationId xmlns:p14="http://schemas.microsoft.com/office/powerpoint/2010/main" val="112053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Motivation…Safety/Mission Assurance</a:t>
            </a:r>
          </a:p>
        </p:txBody>
      </p:sp>
      <p:sp>
        <p:nvSpPr>
          <p:cNvPr id="20" name="Content Placeholder 2"/>
          <p:cNvSpPr>
            <a:spLocks noGrp="1"/>
          </p:cNvSpPr>
          <p:nvPr>
            <p:ph idx="1"/>
          </p:nvPr>
        </p:nvSpPr>
        <p:spPr>
          <a:xfrm>
            <a:off x="219235" y="1343763"/>
            <a:ext cx="9086690" cy="846988"/>
          </a:xfrm>
        </p:spPr>
        <p:txBody>
          <a:bodyPr>
            <a:normAutofit/>
          </a:bodyPr>
          <a:lstStyle/>
          <a:p>
            <a:pPr lvl="0"/>
            <a:r>
              <a:rPr lang="en-US" dirty="0">
                <a:latin typeface="Arial" panose="020B0604020202020204" pitchFamily="34" charset="0"/>
                <a:cs typeface="Arial" panose="020B0604020202020204" pitchFamily="34" charset="0"/>
              </a:rPr>
              <a:t>Structural </a:t>
            </a:r>
            <a:r>
              <a:rPr lang="en-US" dirty="0" smtClean="0">
                <a:latin typeface="Arial" panose="020B0604020202020204" pitchFamily="34" charset="0"/>
                <a:cs typeface="Arial" panose="020B0604020202020204" pitchFamily="34" charset="0"/>
              </a:rPr>
              <a:t>Damage </a:t>
            </a:r>
            <a:r>
              <a:rPr lang="en-US" dirty="0">
                <a:latin typeface="Arial" panose="020B0604020202020204" pitchFamily="34" charset="0"/>
                <a:cs typeface="Arial" panose="020B0604020202020204" pitchFamily="34" charset="0"/>
              </a:rPr>
              <a:t>D</a:t>
            </a:r>
            <a:r>
              <a:rPr lang="en-US" dirty="0" smtClean="0">
                <a:latin typeface="Arial" panose="020B0604020202020204" pitchFamily="34" charset="0"/>
                <a:cs typeface="Arial" panose="020B0604020202020204" pitchFamily="34" charset="0"/>
              </a:rPr>
              <a:t>etection </a:t>
            </a:r>
            <a:r>
              <a:rPr lang="en-US" dirty="0">
                <a:latin typeface="Arial" panose="020B0604020202020204" pitchFamily="34" charset="0"/>
                <a:cs typeface="Arial" panose="020B0604020202020204" pitchFamily="34" charset="0"/>
              </a:rPr>
              <a:t>and Human Safety</a:t>
            </a:r>
          </a:p>
          <a:p>
            <a:endParaRPr lang="en-US" dirty="0">
              <a:latin typeface="Arial" panose="020B0604020202020204" pitchFamily="34" charset="0"/>
              <a:cs typeface="Arial" panose="020B0604020202020204" pitchFamily="34" charset="0"/>
            </a:endParaRP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186" y="2130536"/>
            <a:ext cx="4309708" cy="3796796"/>
          </a:xfrm>
          <a:prstGeom prst="rect">
            <a:avLst/>
          </a:prstGeom>
        </p:spPr>
      </p:pic>
      <p:sp>
        <p:nvSpPr>
          <p:cNvPr id="7" name="TextBox 6"/>
          <p:cNvSpPr txBox="1"/>
          <p:nvPr/>
        </p:nvSpPr>
        <p:spPr>
          <a:xfrm>
            <a:off x="731220" y="5927332"/>
            <a:ext cx="4219673"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ISS type Composite Overwrap Pressure Vessel (COPV) impact </a:t>
            </a:r>
            <a:r>
              <a:rPr lang="en-US" sz="1600" dirty="0" smtClean="0">
                <a:latin typeface="Arial" panose="020B0604020202020204" pitchFamily="34" charset="0"/>
                <a:cs typeface="Arial" panose="020B0604020202020204" pitchFamily="34" charset="0"/>
              </a:rPr>
              <a:t>damage assessment</a:t>
            </a:r>
            <a:endParaRPr lang="en-US" sz="1600" dirty="0">
              <a:latin typeface="Arial" panose="020B0604020202020204" pitchFamily="34" charset="0"/>
              <a:cs typeface="Arial" panose="020B0604020202020204" pitchFamily="34" charset="0"/>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46167" y="4738099"/>
            <a:ext cx="2835309" cy="1943941"/>
          </a:xfrm>
          <a:prstGeom prst="rect">
            <a:avLst/>
          </a:prstGeom>
          <a:noFill/>
          <a:ln w="9525">
            <a:noFill/>
            <a:miter lim="800000"/>
            <a:headEnd/>
            <a:tailEnd/>
          </a:ln>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2882" y="1992266"/>
            <a:ext cx="2611696" cy="2611696"/>
          </a:xfrm>
          <a:prstGeom prst="rect">
            <a:avLst/>
          </a:prstGeom>
          <a:noFill/>
          <a:ln w="9525">
            <a:noFill/>
            <a:miter lim="800000"/>
            <a:headEnd/>
            <a:tailEnd/>
          </a:ln>
        </p:spPr>
      </p:pic>
      <p:pic>
        <p:nvPicPr>
          <p:cNvPr id="1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8846167" y="1992266"/>
            <a:ext cx="2835309" cy="2660108"/>
          </a:xfrm>
          <a:prstGeom prst="rect">
            <a:avLst/>
          </a:prstGeom>
          <a:noFill/>
          <a:ln w="9525">
            <a:noFill/>
            <a:miter lim="800000"/>
            <a:headEnd/>
            <a:tailEnd/>
          </a:ln>
        </p:spPr>
      </p:pic>
      <p:cxnSp>
        <p:nvCxnSpPr>
          <p:cNvPr id="11" name="Straight Arrow Connector 10"/>
          <p:cNvCxnSpPr/>
          <p:nvPr/>
        </p:nvCxnSpPr>
        <p:spPr bwMode="auto">
          <a:xfrm flipH="1" flipV="1">
            <a:off x="10226902" y="2497676"/>
            <a:ext cx="160499" cy="592594"/>
          </a:xfrm>
          <a:prstGeom prst="straightConnector1">
            <a:avLst/>
          </a:prstGeom>
          <a:noFill/>
          <a:ln w="28575" cap="flat" cmpd="sng" algn="ctr">
            <a:solidFill>
              <a:srgbClr val="00FF00"/>
            </a:solidFill>
            <a:prstDash val="solid"/>
            <a:round/>
            <a:headEnd type="none" w="med" len="med"/>
            <a:tailEnd type="arrow"/>
          </a:ln>
          <a:effectLst/>
        </p:spPr>
      </p:cxnSp>
      <p:sp>
        <p:nvSpPr>
          <p:cNvPr id="3" name="Rectangle 2"/>
          <p:cNvSpPr/>
          <p:nvPr/>
        </p:nvSpPr>
        <p:spPr>
          <a:xfrm>
            <a:off x="5757863" y="4652374"/>
            <a:ext cx="2905125" cy="1323439"/>
          </a:xfrm>
          <a:prstGeom prst="rect">
            <a:avLst/>
          </a:prstGeom>
        </p:spPr>
        <p:txBody>
          <a:bodyPr wrap="square">
            <a:spAutoFit/>
          </a:bodyPr>
          <a:lstStyle/>
          <a:p>
            <a:pPr algn="r"/>
            <a:r>
              <a:rPr lang="en-US" sz="1600" dirty="0">
                <a:latin typeface="Arial" panose="020B0604020202020204" pitchFamily="34" charset="0"/>
                <a:cs typeface="Arial" panose="020B0604020202020204" pitchFamily="34" charset="0"/>
              </a:rPr>
              <a:t>International Space Station (ISS) Extravehicular Activity (EVA) 23 Suit Water Intrusion High Visibility Close Call (HVCC) Mishap Investigation</a:t>
            </a:r>
          </a:p>
        </p:txBody>
      </p:sp>
      <p:sp>
        <p:nvSpPr>
          <p:cNvPr id="14"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14</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405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Motivation…Earth Geology</a:t>
            </a:r>
            <a:endParaRPr lang="en-US"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02957" y="4163835"/>
            <a:ext cx="1816850" cy="2246103"/>
          </a:xfrm>
          <a:prstGeom prst="rect">
            <a:avLst/>
          </a:prstGeom>
        </p:spPr>
      </p:pic>
      <p:sp>
        <p:nvSpPr>
          <p:cNvPr id="11" name="Rectangle 10"/>
          <p:cNvSpPr/>
          <p:nvPr/>
        </p:nvSpPr>
        <p:spPr>
          <a:xfrm>
            <a:off x="5566110" y="6439285"/>
            <a:ext cx="1447832" cy="215444"/>
          </a:xfrm>
          <a:prstGeom prst="rect">
            <a:avLst/>
          </a:prstGeom>
        </p:spPr>
        <p:txBody>
          <a:bodyPr wrap="none">
            <a:spAutoFit/>
          </a:bodyPr>
          <a:lstStyle/>
          <a:p>
            <a:r>
              <a:rPr lang="en-US" sz="800" dirty="0" err="1" smtClean="0">
                <a:latin typeface="Arial" panose="020B0604020202020204" pitchFamily="34" charset="0"/>
                <a:cs typeface="Arial" panose="020B0604020202020204" pitchFamily="34" charset="0"/>
              </a:rPr>
              <a:t>HTHH_Sample</a:t>
            </a:r>
            <a:r>
              <a:rPr lang="en-US" sz="800" dirty="0" smtClean="0">
                <a:latin typeface="Arial" panose="020B0604020202020204" pitchFamily="34" charset="0"/>
                <a:cs typeface="Arial" panose="020B0604020202020204" pitchFamily="34" charset="0"/>
              </a:rPr>
              <a:t> N, </a:t>
            </a:r>
            <a:r>
              <a:rPr lang="en-US" sz="800" dirty="0" err="1" smtClean="0">
                <a:latin typeface="Arial" panose="020B0604020202020204" pitchFamily="34" charset="0"/>
                <a:cs typeface="Arial" panose="020B0604020202020204" pitchFamily="34" charset="0"/>
              </a:rPr>
              <a:t>Reefrock</a:t>
            </a:r>
            <a:endParaRPr lang="en-US" sz="8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67367" y="4151493"/>
            <a:ext cx="2051439" cy="2246103"/>
          </a:xfrm>
          <a:prstGeom prst="rect">
            <a:avLst/>
          </a:prstGeom>
        </p:spPr>
      </p:pic>
      <p:sp>
        <p:nvSpPr>
          <p:cNvPr id="13" name="Rectangle 12"/>
          <p:cNvSpPr/>
          <p:nvPr/>
        </p:nvSpPr>
        <p:spPr>
          <a:xfrm>
            <a:off x="7691799" y="6426144"/>
            <a:ext cx="1255472" cy="215444"/>
          </a:xfrm>
          <a:prstGeom prst="rect">
            <a:avLst/>
          </a:prstGeom>
        </p:spPr>
        <p:txBody>
          <a:bodyPr wrap="none">
            <a:spAutoFit/>
          </a:bodyPr>
          <a:lstStyle/>
          <a:p>
            <a:r>
              <a:rPr lang="en-US" sz="800" dirty="0" err="1" smtClean="0">
                <a:latin typeface="Arial" panose="020B0604020202020204" pitchFamily="34" charset="0"/>
                <a:cs typeface="Arial" panose="020B0604020202020204" pitchFamily="34" charset="0"/>
              </a:rPr>
              <a:t>HTHH_Sample</a:t>
            </a:r>
            <a:r>
              <a:rPr lang="en-US" sz="800" dirty="0" smtClean="0">
                <a:latin typeface="Arial" panose="020B0604020202020204" pitchFamily="34" charset="0"/>
                <a:cs typeface="Arial" panose="020B0604020202020204" pitchFamily="34" charset="0"/>
              </a:rPr>
              <a:t> K, Lava</a:t>
            </a:r>
            <a:endParaRPr lang="en-US" sz="800" dirty="0">
              <a:latin typeface="Arial" panose="020B0604020202020204" pitchFamily="34" charset="0"/>
              <a:cs typeface="Arial" panose="020B0604020202020204"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08066" y="4163836"/>
            <a:ext cx="1986558" cy="2246103"/>
          </a:xfrm>
          <a:prstGeom prst="rect">
            <a:avLst/>
          </a:prstGeom>
        </p:spPr>
      </p:pic>
      <p:sp>
        <p:nvSpPr>
          <p:cNvPr id="15" name="Rectangle 14"/>
          <p:cNvSpPr/>
          <p:nvPr/>
        </p:nvSpPr>
        <p:spPr>
          <a:xfrm>
            <a:off x="9838343" y="6426144"/>
            <a:ext cx="1436612" cy="215444"/>
          </a:xfrm>
          <a:prstGeom prst="rect">
            <a:avLst/>
          </a:prstGeom>
        </p:spPr>
        <p:txBody>
          <a:bodyPr wrap="none">
            <a:spAutoFit/>
          </a:bodyPr>
          <a:lstStyle/>
          <a:p>
            <a:r>
              <a:rPr lang="en-US" sz="800" dirty="0" err="1" smtClean="0">
                <a:latin typeface="Arial" panose="020B0604020202020204" pitchFamily="34" charset="0"/>
                <a:cs typeface="Arial" panose="020B0604020202020204" pitchFamily="34" charset="0"/>
              </a:rPr>
              <a:t>HTHH_Sample</a:t>
            </a:r>
            <a:r>
              <a:rPr lang="en-US" sz="800" dirty="0" smtClean="0">
                <a:latin typeface="Arial" panose="020B0604020202020204" pitchFamily="34" charset="0"/>
                <a:cs typeface="Arial" panose="020B0604020202020204" pitchFamily="34" charset="0"/>
              </a:rPr>
              <a:t> H, 1Pumice</a:t>
            </a:r>
            <a:endParaRPr lang="en-US" sz="800"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32615" y="1318532"/>
            <a:ext cx="2145180" cy="2468880"/>
          </a:xfrm>
          <a:prstGeom prst="rect">
            <a:avLst/>
          </a:prstGeom>
        </p:spPr>
      </p:pic>
      <p:sp>
        <p:nvSpPr>
          <p:cNvPr id="17" name="Rectangle 16"/>
          <p:cNvSpPr/>
          <p:nvPr/>
        </p:nvSpPr>
        <p:spPr>
          <a:xfrm>
            <a:off x="3172420" y="3813123"/>
            <a:ext cx="1268296" cy="215444"/>
          </a:xfrm>
          <a:prstGeom prst="rect">
            <a:avLst/>
          </a:prstGeom>
        </p:spPr>
        <p:txBody>
          <a:bodyPr wrap="none">
            <a:spAutoFit/>
          </a:bodyPr>
          <a:lstStyle/>
          <a:p>
            <a:r>
              <a:rPr lang="en-US" sz="800" dirty="0" err="1" smtClean="0">
                <a:latin typeface="Arial" panose="020B0604020202020204" pitchFamily="34" charset="0"/>
                <a:cs typeface="Arial" panose="020B0604020202020204" pitchFamily="34" charset="0"/>
              </a:rPr>
              <a:t>Surtsey</a:t>
            </a:r>
            <a:r>
              <a:rPr lang="en-US" sz="800" dirty="0" smtClean="0">
                <a:latin typeface="Arial" panose="020B0604020202020204" pitchFamily="34" charset="0"/>
                <a:cs typeface="Arial" panose="020B0604020202020204" pitchFamily="34" charset="0"/>
              </a:rPr>
              <a:t> Volcanic Basalt</a:t>
            </a:r>
            <a:endParaRPr lang="en-US" sz="800"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2243" y="1318532"/>
            <a:ext cx="2145180" cy="2468880"/>
          </a:xfrm>
          <a:prstGeom prst="rect">
            <a:avLst/>
          </a:prstGeom>
        </p:spPr>
      </p:pic>
      <p:sp>
        <p:nvSpPr>
          <p:cNvPr id="19" name="Rectangle 18"/>
          <p:cNvSpPr/>
          <p:nvPr/>
        </p:nvSpPr>
        <p:spPr>
          <a:xfrm>
            <a:off x="896975" y="3815673"/>
            <a:ext cx="1426994" cy="215444"/>
          </a:xfrm>
          <a:prstGeom prst="rect">
            <a:avLst/>
          </a:prstGeom>
        </p:spPr>
        <p:txBody>
          <a:bodyPr wrap="none">
            <a:spAutoFit/>
          </a:bodyPr>
          <a:lstStyle/>
          <a:p>
            <a:r>
              <a:rPr lang="en-US" sz="800" dirty="0" smtClean="0">
                <a:latin typeface="Arial" panose="020B0604020202020204" pitchFamily="34" charset="0"/>
                <a:cs typeface="Arial" panose="020B0604020202020204" pitchFamily="34" charset="0"/>
              </a:rPr>
              <a:t>Ultra Mafic Icelandic Basalt</a:t>
            </a:r>
            <a:endParaRPr lang="en-US" sz="800" dirty="0">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22987" y="1318532"/>
            <a:ext cx="1969620" cy="2468880"/>
          </a:xfrm>
          <a:prstGeom prst="rect">
            <a:avLst/>
          </a:prstGeom>
        </p:spPr>
      </p:pic>
      <p:sp>
        <p:nvSpPr>
          <p:cNvPr id="21" name="Rectangle 20"/>
          <p:cNvSpPr/>
          <p:nvPr/>
        </p:nvSpPr>
        <p:spPr>
          <a:xfrm>
            <a:off x="5476058" y="3813123"/>
            <a:ext cx="814647" cy="215444"/>
          </a:xfrm>
          <a:prstGeom prst="rect">
            <a:avLst/>
          </a:prstGeom>
        </p:spPr>
        <p:txBody>
          <a:bodyPr wrap="none">
            <a:spAutoFit/>
          </a:bodyPr>
          <a:lstStyle/>
          <a:p>
            <a:r>
              <a:rPr lang="en-US" sz="800" dirty="0" smtClean="0">
                <a:latin typeface="Arial" panose="020B0604020202020204" pitchFamily="34" charset="0"/>
                <a:cs typeface="Arial" panose="020B0604020202020204" pitchFamily="34" charset="0"/>
              </a:rPr>
              <a:t>Olivine Basalt</a:t>
            </a:r>
            <a:endParaRPr lang="en-US" sz="800" dirty="0">
              <a:latin typeface="Arial" panose="020B0604020202020204" pitchFamily="34" charset="0"/>
              <a:cs typeface="Arial" panose="020B0604020202020204" pitchFamily="34" charset="0"/>
            </a:endParaRPr>
          </a:p>
        </p:txBody>
      </p:sp>
      <p:pic>
        <p:nvPicPr>
          <p:cNvPr id="22" name="Picture 2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937799" y="1318532"/>
            <a:ext cx="2221992" cy="2468880"/>
          </a:xfrm>
          <a:prstGeom prst="rect">
            <a:avLst/>
          </a:prstGeom>
        </p:spPr>
      </p:pic>
      <p:sp>
        <p:nvSpPr>
          <p:cNvPr id="23" name="Rectangle 22"/>
          <p:cNvSpPr/>
          <p:nvPr/>
        </p:nvSpPr>
        <p:spPr>
          <a:xfrm>
            <a:off x="7469933" y="3813123"/>
            <a:ext cx="1170513" cy="215444"/>
          </a:xfrm>
          <a:prstGeom prst="rect">
            <a:avLst/>
          </a:prstGeom>
        </p:spPr>
        <p:txBody>
          <a:bodyPr wrap="none">
            <a:spAutoFit/>
          </a:bodyPr>
          <a:lstStyle/>
          <a:p>
            <a:r>
              <a:rPr lang="en-US" sz="800" dirty="0" err="1">
                <a:latin typeface="Arial" panose="020B0604020202020204" pitchFamily="34" charset="0"/>
                <a:cs typeface="Arial" panose="020B0604020202020204" pitchFamily="34" charset="0"/>
              </a:rPr>
              <a:t>ZhamanshiniteTektite</a:t>
            </a:r>
            <a:endParaRPr lang="en-US" sz="800" dirty="0">
              <a:latin typeface="Arial" panose="020B0604020202020204" pitchFamily="34" charset="0"/>
              <a:cs typeface="Arial" panose="020B0604020202020204" pitchFamily="34" charset="0"/>
            </a:endParaRPr>
          </a:p>
        </p:txBody>
      </p:sp>
      <p:pic>
        <p:nvPicPr>
          <p:cNvPr id="24" name="Picture 2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204981" y="1318532"/>
            <a:ext cx="2457912" cy="2468880"/>
          </a:xfrm>
          <a:prstGeom prst="rect">
            <a:avLst/>
          </a:prstGeom>
        </p:spPr>
      </p:pic>
      <p:sp>
        <p:nvSpPr>
          <p:cNvPr id="25" name="Rectangle 24"/>
          <p:cNvSpPr/>
          <p:nvPr/>
        </p:nvSpPr>
        <p:spPr>
          <a:xfrm>
            <a:off x="9976222" y="3787412"/>
            <a:ext cx="1061509" cy="215444"/>
          </a:xfrm>
          <a:prstGeom prst="rect">
            <a:avLst/>
          </a:prstGeom>
        </p:spPr>
        <p:txBody>
          <a:bodyPr wrap="none">
            <a:spAutoFit/>
          </a:bodyPr>
          <a:lstStyle/>
          <a:p>
            <a:r>
              <a:rPr lang="en-US" sz="800" dirty="0" err="1" smtClean="0">
                <a:latin typeface="Arial" panose="020B0604020202020204" pitchFamily="34" charset="0"/>
                <a:cs typeface="Arial" panose="020B0604020202020204" pitchFamily="34" charset="0"/>
              </a:rPr>
              <a:t>Elgygytgyn</a:t>
            </a:r>
            <a:r>
              <a:rPr lang="en-US" sz="800" dirty="0" smtClean="0">
                <a:latin typeface="Arial" panose="020B0604020202020204" pitchFamily="34" charset="0"/>
                <a:cs typeface="Arial" panose="020B0604020202020204" pitchFamily="34" charset="0"/>
              </a:rPr>
              <a:t> Breccia</a:t>
            </a:r>
            <a:endParaRPr lang="en-US" sz="800" dirty="0">
              <a:latin typeface="Arial" panose="020B0604020202020204" pitchFamily="34" charset="0"/>
              <a:cs typeface="Arial" panose="020B0604020202020204" pitchFamily="34" charset="0"/>
            </a:endParaRPr>
          </a:p>
        </p:txBody>
      </p:sp>
      <p:sp>
        <p:nvSpPr>
          <p:cNvPr id="30"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15</a:t>
            </a:fld>
            <a:endParaRPr lang="en-US" altLang="x-none" sz="12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2243" y="4225339"/>
            <a:ext cx="3935905" cy="2213946"/>
          </a:xfrm>
          <a:prstGeom prst="rect">
            <a:avLst/>
          </a:prstGeom>
        </p:spPr>
      </p:pic>
      <p:sp>
        <p:nvSpPr>
          <p:cNvPr id="31" name="Rectangle 30"/>
          <p:cNvSpPr/>
          <p:nvPr/>
        </p:nvSpPr>
        <p:spPr>
          <a:xfrm>
            <a:off x="327152" y="6485310"/>
            <a:ext cx="4330032" cy="246221"/>
          </a:xfrm>
          <a:prstGeom prst="rect">
            <a:avLst/>
          </a:prstGeom>
        </p:spPr>
        <p:txBody>
          <a:bodyPr wrap="none">
            <a:spAutoFit/>
          </a:bodyPr>
          <a:lstStyle/>
          <a:p>
            <a:r>
              <a:rPr lang="en-US" sz="1000" dirty="0" err="1">
                <a:latin typeface="Arial" panose="020B0604020202020204" pitchFamily="34" charset="0"/>
                <a:cs typeface="Arial" panose="020B0604020202020204" pitchFamily="34" charset="0"/>
              </a:rPr>
              <a:t>Hunga</a:t>
            </a:r>
            <a:r>
              <a:rPr lang="en-US" sz="1000" dirty="0">
                <a:latin typeface="Arial" panose="020B0604020202020204" pitchFamily="34" charset="0"/>
                <a:cs typeface="Arial" panose="020B0604020202020204" pitchFamily="34" charset="0"/>
              </a:rPr>
              <a:t> Tonga </a:t>
            </a:r>
            <a:r>
              <a:rPr lang="en-US" sz="1000" dirty="0" err="1">
                <a:latin typeface="Arial" panose="020B0604020202020204" pitchFamily="34" charset="0"/>
                <a:cs typeface="Arial" panose="020B0604020202020204" pitchFamily="34" charset="0"/>
              </a:rPr>
              <a:t>Hunga</a:t>
            </a:r>
            <a:r>
              <a:rPr lang="en-US" sz="1000" dirty="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Ha’apai</a:t>
            </a:r>
            <a:r>
              <a:rPr lang="en-US" sz="1000" dirty="0" smtClean="0">
                <a:latin typeface="Arial" panose="020B0604020202020204" pitchFamily="34" charset="0"/>
                <a:cs typeface="Arial" panose="020B0604020202020204" pitchFamily="34" charset="0"/>
              </a:rPr>
              <a:t>; Newest Landmass on Earth (P.I. J. Garvin)</a:t>
            </a:r>
            <a:endParaRPr lang="en-US" sz="1000" dirty="0">
              <a:latin typeface="Arial" panose="020B0604020202020204" pitchFamily="34" charset="0"/>
              <a:cs typeface="Arial" panose="020B0604020202020204" pitchFamily="34" charset="0"/>
            </a:endParaRPr>
          </a:p>
        </p:txBody>
      </p:sp>
      <p:sp>
        <p:nvSpPr>
          <p:cNvPr id="6" name="Rectangle 5"/>
          <p:cNvSpPr/>
          <p:nvPr/>
        </p:nvSpPr>
        <p:spPr>
          <a:xfrm>
            <a:off x="5143767" y="4118449"/>
            <a:ext cx="6588869" cy="260231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p:cNvSpPr txBox="1"/>
          <p:nvPr/>
        </p:nvSpPr>
        <p:spPr>
          <a:xfrm rot="10800000" flipH="1" flipV="1">
            <a:off x="3794216" y="5169859"/>
            <a:ext cx="238941" cy="369332"/>
          </a:xfrm>
          <a:prstGeom prst="rect">
            <a:avLst/>
          </a:prstGeom>
          <a:noFill/>
        </p:spPr>
        <p:txBody>
          <a:bodyPr wrap="square" rtlCol="0">
            <a:spAutoFit/>
          </a:bodyPr>
          <a:lstStyle/>
          <a:p>
            <a:r>
              <a:rPr lang="en-US" dirty="0" smtClean="0">
                <a:solidFill>
                  <a:srgbClr val="FFFF00"/>
                </a:solidFill>
              </a:rPr>
              <a:t>H</a:t>
            </a:r>
            <a:endParaRPr lang="en-US" dirty="0">
              <a:solidFill>
                <a:srgbClr val="FFFF00"/>
              </a:solidFill>
            </a:endParaRPr>
          </a:p>
        </p:txBody>
      </p:sp>
      <p:sp>
        <p:nvSpPr>
          <p:cNvPr id="32" name="TextBox 31"/>
          <p:cNvSpPr txBox="1"/>
          <p:nvPr/>
        </p:nvSpPr>
        <p:spPr>
          <a:xfrm rot="10800000" flipH="1" flipV="1">
            <a:off x="3556203" y="5245831"/>
            <a:ext cx="238941" cy="369332"/>
          </a:xfrm>
          <a:prstGeom prst="rect">
            <a:avLst/>
          </a:prstGeom>
          <a:noFill/>
        </p:spPr>
        <p:txBody>
          <a:bodyPr wrap="square" rtlCol="0">
            <a:spAutoFit/>
          </a:bodyPr>
          <a:lstStyle/>
          <a:p>
            <a:r>
              <a:rPr lang="en-US" dirty="0" smtClean="0">
                <a:solidFill>
                  <a:srgbClr val="FFFF00"/>
                </a:solidFill>
              </a:rPr>
              <a:t>K</a:t>
            </a:r>
            <a:endParaRPr lang="en-US" dirty="0">
              <a:solidFill>
                <a:srgbClr val="FFFF00"/>
              </a:solidFill>
            </a:endParaRPr>
          </a:p>
        </p:txBody>
      </p:sp>
      <p:sp>
        <p:nvSpPr>
          <p:cNvPr id="33" name="TextBox 32"/>
          <p:cNvSpPr txBox="1"/>
          <p:nvPr/>
        </p:nvSpPr>
        <p:spPr>
          <a:xfrm rot="10800000" flipH="1" flipV="1">
            <a:off x="1929288" y="4876499"/>
            <a:ext cx="238941" cy="369332"/>
          </a:xfrm>
          <a:prstGeom prst="rect">
            <a:avLst/>
          </a:prstGeom>
          <a:noFill/>
        </p:spPr>
        <p:txBody>
          <a:bodyPr wrap="square" rtlCol="0">
            <a:spAutoFit/>
          </a:bodyPr>
          <a:lstStyle/>
          <a:p>
            <a:r>
              <a:rPr lang="en-US" dirty="0" smtClean="0">
                <a:solidFill>
                  <a:srgbClr val="FFFF00"/>
                </a:solidFill>
              </a:rPr>
              <a:t>N</a:t>
            </a:r>
            <a:endParaRPr lang="en-US" dirty="0">
              <a:solidFill>
                <a:srgbClr val="FFFF00"/>
              </a:solidFill>
            </a:endParaRPr>
          </a:p>
        </p:txBody>
      </p:sp>
      <p:cxnSp>
        <p:nvCxnSpPr>
          <p:cNvPr id="39" name="Straight Connector 38"/>
          <p:cNvCxnSpPr>
            <a:stCxn id="6" idx="1"/>
          </p:cNvCxnSpPr>
          <p:nvPr/>
        </p:nvCxnSpPr>
        <p:spPr bwMode="auto">
          <a:xfrm flipH="1" flipV="1">
            <a:off x="4524599" y="5354525"/>
            <a:ext cx="619168" cy="0"/>
          </a:xfrm>
          <a:prstGeom prst="line">
            <a:avLst/>
          </a:prstGeom>
          <a:solidFill>
            <a:schemeClr val="bg1"/>
          </a:solidFill>
          <a:ln w="57150" cap="flat" cmpd="sng" algn="ctr">
            <a:solidFill>
              <a:srgbClr val="19B861"/>
            </a:solidFill>
            <a:prstDash val="solid"/>
            <a:round/>
            <a:headEnd type="none" w="med" len="med"/>
            <a:tailEnd type="none" w="med" len="med"/>
          </a:ln>
          <a:effectLst/>
        </p:spPr>
      </p:cxnSp>
    </p:spTree>
    <p:extLst>
      <p:ext uri="{BB962C8B-B14F-4D97-AF65-F5344CB8AC3E}">
        <p14:creationId xmlns:p14="http://schemas.microsoft.com/office/powerpoint/2010/main" val="59141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a:spLocks noGrp="1"/>
          </p:cNvSpPr>
          <p:nvPr>
            <p:ph type="title"/>
          </p:nvPr>
        </p:nvSpPr>
        <p:spPr>
          <a:xfrm>
            <a:off x="1299883" y="110068"/>
            <a:ext cx="9260541" cy="983736"/>
          </a:xfrm>
        </p:spPr>
        <p:txBody>
          <a:bodyPr>
            <a:noAutofit/>
          </a:bodyPr>
          <a:lstStyle/>
          <a:p>
            <a:r>
              <a:rPr lang="en-US" sz="3200" i="1" dirty="0" smtClean="0">
                <a:latin typeface="Arial" panose="020B0604020202020204" pitchFamily="34" charset="0"/>
                <a:cs typeface="Arial" panose="020B0604020202020204" pitchFamily="34" charset="0"/>
              </a:rPr>
              <a:t>Complimentary Tools Showcase: </a:t>
            </a:r>
            <a:r>
              <a:rPr lang="en-US" sz="3200" i="1" dirty="0">
                <a:latin typeface="Arial" panose="020B0604020202020204" pitchFamily="34" charset="0"/>
                <a:cs typeface="Arial" panose="020B0604020202020204" pitchFamily="34" charset="0"/>
              </a:rPr>
              <a:t>HTHH </a:t>
            </a:r>
            <a:r>
              <a:rPr lang="en-US" sz="3200" i="1" dirty="0" smtClean="0">
                <a:latin typeface="Arial" panose="020B0604020202020204" pitchFamily="34" charset="0"/>
                <a:cs typeface="Arial" panose="020B0604020202020204" pitchFamily="34" charset="0"/>
              </a:rPr>
              <a:t>volcanic island sample, multi-method </a:t>
            </a:r>
            <a:r>
              <a:rPr lang="en-US" sz="3200" i="1" dirty="0">
                <a:latin typeface="Arial" panose="020B0604020202020204" pitchFamily="34" charset="0"/>
                <a:cs typeface="Arial" panose="020B0604020202020204" pitchFamily="34" charset="0"/>
              </a:rPr>
              <a:t>analysis</a:t>
            </a:r>
          </a:p>
        </p:txBody>
      </p:sp>
      <p:sp>
        <p:nvSpPr>
          <p:cNvPr id="8" name="TextBox 7"/>
          <p:cNvSpPr txBox="1"/>
          <p:nvPr/>
        </p:nvSpPr>
        <p:spPr>
          <a:xfrm>
            <a:off x="108746" y="6548246"/>
            <a:ext cx="5189600" cy="242374"/>
          </a:xfrm>
          <a:prstGeom prst="rect">
            <a:avLst/>
          </a:prstGeom>
          <a:noFill/>
        </p:spPr>
        <p:txBody>
          <a:bodyPr wrap="square" rtlCol="0">
            <a:spAutoFit/>
          </a:bodyPr>
          <a:lstStyle/>
          <a:p>
            <a:r>
              <a:rPr lang="en-US" sz="975" i="1" dirty="0">
                <a:latin typeface="Arial" panose="020B0604020202020204" pitchFamily="34" charset="0"/>
                <a:cs typeface="Arial" panose="020B0604020202020204" pitchFamily="34" charset="0"/>
              </a:rPr>
              <a:t>GFIC FY17 Year End Review (P.I. </a:t>
            </a:r>
            <a:r>
              <a:rPr lang="en-US" sz="975" i="1" dirty="0" smtClean="0">
                <a:latin typeface="Arial" panose="020B0604020202020204" pitchFamily="34" charset="0"/>
                <a:cs typeface="Arial" panose="020B0604020202020204" pitchFamily="34" charset="0"/>
              </a:rPr>
              <a:t>Jones, with J. Garvin and R. Kent): </a:t>
            </a:r>
            <a:r>
              <a:rPr lang="en-US" sz="975" i="1" dirty="0">
                <a:latin typeface="Arial" panose="020B0604020202020204" pitchFamily="34" charset="0"/>
                <a:cs typeface="Arial" panose="020B0604020202020204" pitchFamily="34" charset="0"/>
              </a:rPr>
              <a:t>11/16/2017</a:t>
            </a:r>
          </a:p>
        </p:txBody>
      </p:sp>
      <p:grpSp>
        <p:nvGrpSpPr>
          <p:cNvPr id="4" name="Group 3"/>
          <p:cNvGrpSpPr>
            <a:grpSpLocks noChangeAspect="1"/>
          </p:cNvGrpSpPr>
          <p:nvPr/>
        </p:nvGrpSpPr>
        <p:grpSpPr>
          <a:xfrm>
            <a:off x="8438975" y="1225402"/>
            <a:ext cx="1495436" cy="1783080"/>
            <a:chOff x="381000" y="830660"/>
            <a:chExt cx="3505200" cy="4198620"/>
          </a:xfrm>
        </p:grpSpPr>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000" y="830660"/>
              <a:ext cx="3505200" cy="4198620"/>
            </a:xfrm>
            <a:prstGeom prst="rect">
              <a:avLst/>
            </a:prstGeom>
          </p:spPr>
        </p:pic>
        <p:cxnSp>
          <p:nvCxnSpPr>
            <p:cNvPr id="13" name="Straight Connector 12"/>
            <p:cNvCxnSpPr/>
            <p:nvPr/>
          </p:nvCxnSpPr>
          <p:spPr bwMode="auto">
            <a:xfrm>
              <a:off x="1763617" y="1954629"/>
              <a:ext cx="217585" cy="975341"/>
            </a:xfrm>
            <a:prstGeom prst="line">
              <a:avLst/>
            </a:prstGeom>
            <a:noFill/>
            <a:ln w="12700" cap="flat" cmpd="sng" algn="ctr">
              <a:solidFill>
                <a:srgbClr val="FF0000"/>
              </a:solidFill>
              <a:prstDash val="dash"/>
              <a:round/>
              <a:headEnd type="none" w="med" len="med"/>
              <a:tailEnd type="none" w="med" len="med"/>
            </a:ln>
            <a:effectLst/>
          </p:spPr>
        </p:cxnSp>
        <p:cxnSp>
          <p:nvCxnSpPr>
            <p:cNvPr id="14" name="Straight Connector 13"/>
            <p:cNvCxnSpPr/>
            <p:nvPr/>
          </p:nvCxnSpPr>
          <p:spPr bwMode="auto">
            <a:xfrm flipH="1">
              <a:off x="2030950" y="2950397"/>
              <a:ext cx="1057341" cy="105914"/>
            </a:xfrm>
            <a:prstGeom prst="line">
              <a:avLst/>
            </a:prstGeom>
            <a:noFill/>
            <a:ln w="12700" cap="flat" cmpd="sng" algn="ctr">
              <a:solidFill>
                <a:srgbClr val="FF0000"/>
              </a:solidFill>
              <a:prstDash val="dash"/>
              <a:round/>
              <a:headEnd type="none" w="med" len="med"/>
              <a:tailEnd type="none" w="med" len="med"/>
            </a:ln>
            <a:effectLst/>
          </p:spPr>
        </p:cxnSp>
      </p:grpSp>
      <p:grpSp>
        <p:nvGrpSpPr>
          <p:cNvPr id="7" name="Group 6"/>
          <p:cNvGrpSpPr>
            <a:grpSpLocks noChangeAspect="1"/>
          </p:cNvGrpSpPr>
          <p:nvPr/>
        </p:nvGrpSpPr>
        <p:grpSpPr>
          <a:xfrm>
            <a:off x="10088573" y="1225455"/>
            <a:ext cx="1426464" cy="1783080"/>
            <a:chOff x="4236027" y="756710"/>
            <a:chExt cx="3657600" cy="4572000"/>
          </a:xfrm>
        </p:grpSpPr>
        <p:pic>
          <p:nvPicPr>
            <p:cNvPr id="15" name="Picture 1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36027" y="756710"/>
              <a:ext cx="3657600" cy="4572000"/>
            </a:xfrm>
            <a:prstGeom prst="rect">
              <a:avLst/>
            </a:prstGeom>
          </p:spPr>
        </p:pic>
        <p:cxnSp>
          <p:nvCxnSpPr>
            <p:cNvPr id="17" name="Straight Arrow Connector 16"/>
            <p:cNvCxnSpPr/>
            <p:nvPr/>
          </p:nvCxnSpPr>
          <p:spPr bwMode="auto">
            <a:xfrm flipH="1">
              <a:off x="6750627" y="1605314"/>
              <a:ext cx="755476" cy="606993"/>
            </a:xfrm>
            <a:prstGeom prst="straightConnector1">
              <a:avLst/>
            </a:prstGeom>
            <a:noFill/>
            <a:ln w="28575" cap="flat" cmpd="sng" algn="ctr">
              <a:solidFill>
                <a:srgbClr val="00FF00"/>
              </a:solidFill>
              <a:prstDash val="solid"/>
              <a:round/>
              <a:headEnd type="none" w="med" len="med"/>
              <a:tailEnd type="triangle"/>
            </a:ln>
            <a:effectLst/>
          </p:spPr>
        </p:cxnSp>
      </p:grpSp>
      <p:grpSp>
        <p:nvGrpSpPr>
          <p:cNvPr id="6" name="Group 5"/>
          <p:cNvGrpSpPr>
            <a:grpSpLocks noChangeAspect="1"/>
          </p:cNvGrpSpPr>
          <p:nvPr/>
        </p:nvGrpSpPr>
        <p:grpSpPr>
          <a:xfrm>
            <a:off x="6918282" y="1207649"/>
            <a:ext cx="1375521" cy="1783080"/>
            <a:chOff x="46090" y="2359498"/>
            <a:chExt cx="3810000" cy="5029200"/>
          </a:xfrm>
        </p:grpSpPr>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090" y="2359498"/>
              <a:ext cx="3810000" cy="5029200"/>
            </a:xfrm>
            <a:prstGeom prst="rect">
              <a:avLst/>
            </a:prstGeom>
          </p:spPr>
        </p:pic>
        <p:cxnSp>
          <p:nvCxnSpPr>
            <p:cNvPr id="21" name="Straight Arrow Connector 20"/>
            <p:cNvCxnSpPr/>
            <p:nvPr/>
          </p:nvCxnSpPr>
          <p:spPr bwMode="auto">
            <a:xfrm>
              <a:off x="1072805" y="3401412"/>
              <a:ext cx="609599" cy="914399"/>
            </a:xfrm>
            <a:prstGeom prst="straightConnector1">
              <a:avLst/>
            </a:prstGeom>
            <a:noFill/>
            <a:ln w="28575" cap="flat" cmpd="sng" algn="ctr">
              <a:solidFill>
                <a:srgbClr val="00FF00"/>
              </a:solidFill>
              <a:prstDash val="solid"/>
              <a:round/>
              <a:headEnd type="none" w="med" len="med"/>
              <a:tailEnd type="triangle"/>
            </a:ln>
            <a:effectLst/>
          </p:spPr>
        </p:cxnSp>
      </p:grpSp>
      <p:pic>
        <p:nvPicPr>
          <p:cNvPr id="25" name="Picture 24"/>
          <p:cNvPicPr>
            <a:picLocks noChangeAspect="1"/>
          </p:cNvPicPr>
          <p:nvPr/>
        </p:nvPicPr>
        <p:blipFill rotWithShape="1">
          <a:blip r:embed="rId6" cstate="print">
            <a:extLst>
              <a:ext uri="{28A0092B-C50C-407E-A947-70E740481C1C}">
                <a14:useLocalDpi xmlns:a14="http://schemas.microsoft.com/office/drawing/2010/main"/>
              </a:ext>
            </a:extLst>
          </a:blip>
          <a:srcRect r="-62"/>
          <a:stretch/>
        </p:blipFill>
        <p:spPr>
          <a:xfrm>
            <a:off x="2159516" y="1230325"/>
            <a:ext cx="1898113" cy="1840483"/>
          </a:xfrm>
          <a:prstGeom prst="rect">
            <a:avLst/>
          </a:prstGeom>
        </p:spPr>
      </p:pic>
      <p:sp>
        <p:nvSpPr>
          <p:cNvPr id="26" name="TextBox 25"/>
          <p:cNvSpPr txBox="1"/>
          <p:nvPr/>
        </p:nvSpPr>
        <p:spPr>
          <a:xfrm>
            <a:off x="891987" y="5230161"/>
            <a:ext cx="5248098" cy="646331"/>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Corresponding </a:t>
            </a:r>
            <a:r>
              <a:rPr lang="en-US" sz="1200" dirty="0" smtClean="0">
                <a:latin typeface="Arial" panose="020B0604020202020204" pitchFamily="34" charset="0"/>
                <a:cs typeface="Arial" panose="020B0604020202020204" pitchFamily="34" charset="0"/>
              </a:rPr>
              <a:t>field of view images, </a:t>
            </a:r>
            <a:r>
              <a:rPr lang="en-US" sz="1200" dirty="0">
                <a:latin typeface="Arial" panose="020B0604020202020204" pitchFamily="34" charset="0"/>
                <a:cs typeface="Arial" panose="020B0604020202020204" pitchFamily="34" charset="0"/>
              </a:rPr>
              <a:t>showing putative zeolite feature</a:t>
            </a:r>
            <a:r>
              <a:rPr lang="en-US" sz="1200" dirty="0" smtClean="0">
                <a:latin typeface="Arial" panose="020B0604020202020204" pitchFamily="34" charset="0"/>
                <a:cs typeface="Arial" panose="020B0604020202020204" pitchFamily="34" charset="0"/>
              </a:rPr>
              <a:t>: from Left to Right (</a:t>
            </a:r>
            <a:r>
              <a:rPr lang="en-US" sz="1200" i="1" dirty="0">
                <a:latin typeface="Arial" panose="020B0604020202020204" pitchFamily="34" charset="0"/>
                <a:cs typeface="Arial" panose="020B0604020202020204" pitchFamily="34" charset="0"/>
              </a:rPr>
              <a:t>Cross-sectioned x-ray CT, </a:t>
            </a:r>
            <a:r>
              <a:rPr lang="en-US" sz="1200" i="1" dirty="0" smtClean="0">
                <a:latin typeface="Arial" panose="020B0604020202020204" pitchFamily="34" charset="0"/>
                <a:cs typeface="Arial" panose="020B0604020202020204" pitchFamily="34" charset="0"/>
              </a:rPr>
              <a:t>EDOF </a:t>
            </a:r>
            <a:r>
              <a:rPr lang="en-US" sz="1200" i="1" dirty="0">
                <a:latin typeface="Arial" panose="020B0604020202020204" pitchFamily="34" charset="0"/>
                <a:cs typeface="Arial" panose="020B0604020202020204" pitchFamily="34" charset="0"/>
              </a:rPr>
              <a:t>optical micrograph, </a:t>
            </a:r>
            <a:r>
              <a:rPr lang="en-US" sz="1200" i="1" dirty="0" smtClean="0">
                <a:latin typeface="Arial" panose="020B0604020202020204" pitchFamily="34" charset="0"/>
                <a:cs typeface="Arial" panose="020B0604020202020204" pitchFamily="34" charset="0"/>
              </a:rPr>
              <a:t>Surface </a:t>
            </a:r>
            <a:r>
              <a:rPr lang="en-US" sz="1200" i="1" dirty="0">
                <a:latin typeface="Arial" panose="020B0604020202020204" pitchFamily="34" charset="0"/>
                <a:cs typeface="Arial" panose="020B0604020202020204" pitchFamily="34" charset="0"/>
              </a:rPr>
              <a:t>SEM, inset SEM/EDS of single high absorber, layered SEM/EDS</a:t>
            </a:r>
            <a:r>
              <a:rPr lang="en-US" sz="1200" dirty="0">
                <a:latin typeface="Arial" panose="020B0604020202020204" pitchFamily="34" charset="0"/>
                <a:cs typeface="Arial" panose="020B0604020202020204" pitchFamily="34" charset="0"/>
              </a:rPr>
              <a:t>). </a:t>
            </a:r>
            <a:endParaRPr lang="en-US" sz="1200" dirty="0">
              <a:solidFill>
                <a:srgbClr val="FF0000"/>
              </a:solidFill>
              <a:latin typeface="Arial" panose="020B0604020202020204" pitchFamily="34" charset="0"/>
              <a:cs typeface="Arial" panose="020B0604020202020204" pitchFamily="34" charset="0"/>
            </a:endParaRPr>
          </a:p>
        </p:txBody>
      </p:sp>
      <p:sp>
        <p:nvSpPr>
          <p:cNvPr id="46" name="TextBox 45"/>
          <p:cNvSpPr txBox="1"/>
          <p:nvPr/>
        </p:nvSpPr>
        <p:spPr>
          <a:xfrm>
            <a:off x="562708" y="1378384"/>
            <a:ext cx="1596809" cy="1384995"/>
          </a:xfrm>
          <a:prstGeom prst="rect">
            <a:avLst/>
          </a:prstGeom>
          <a:noFill/>
        </p:spPr>
        <p:txBody>
          <a:bodyPr wrap="square" rtlCol="0">
            <a:spAutoFit/>
          </a:bodyPr>
          <a:lstStyle/>
          <a:p>
            <a:pPr algn="r"/>
            <a:r>
              <a:rPr lang="en-US" sz="1200" i="1" dirty="0">
                <a:latin typeface="Arial" panose="020B0604020202020204" pitchFamily="34" charset="0"/>
                <a:cs typeface="Arial" panose="020B0604020202020204" pitchFamily="34" charset="0"/>
              </a:rPr>
              <a:t>X-ray CT of HTHH Sample K (Tonga Lava) revealed fascinating cluster of high </a:t>
            </a:r>
            <a:r>
              <a:rPr lang="en-US" sz="1200" i="1" dirty="0" smtClean="0">
                <a:latin typeface="Arial" panose="020B0604020202020204" pitchFamily="34" charset="0"/>
                <a:cs typeface="Arial" panose="020B0604020202020204" pitchFamily="34" charset="0"/>
              </a:rPr>
              <a:t>absorbers (black), </a:t>
            </a:r>
            <a:r>
              <a:rPr lang="en-US" sz="1200" i="1" dirty="0">
                <a:latin typeface="Arial" panose="020B0604020202020204" pitchFamily="34" charset="0"/>
                <a:cs typeface="Arial" panose="020B0604020202020204" pitchFamily="34" charset="0"/>
              </a:rPr>
              <a:t>possibly a </a:t>
            </a:r>
            <a:r>
              <a:rPr lang="en-US" sz="1200" i="1" dirty="0" smtClean="0">
                <a:latin typeface="Arial" panose="020B0604020202020204" pitchFamily="34" charset="0"/>
                <a:cs typeface="Arial" panose="020B0604020202020204" pitchFamily="34" charset="0"/>
              </a:rPr>
              <a:t>zeolite</a:t>
            </a:r>
            <a:endParaRPr lang="en-US" sz="1200" i="1" dirty="0">
              <a:latin typeface="Arial" panose="020B0604020202020204" pitchFamily="34" charset="0"/>
              <a:cs typeface="Arial" panose="020B0604020202020204" pitchFamily="34" charset="0"/>
            </a:endParaRPr>
          </a:p>
        </p:txBody>
      </p:sp>
      <p:sp>
        <p:nvSpPr>
          <p:cNvPr id="47" name="TextBox 46"/>
          <p:cNvSpPr txBox="1"/>
          <p:nvPr/>
        </p:nvSpPr>
        <p:spPr>
          <a:xfrm flipH="1">
            <a:off x="5298346" y="1357991"/>
            <a:ext cx="1605458" cy="1384995"/>
          </a:xfrm>
          <a:prstGeom prst="rect">
            <a:avLst/>
          </a:prstGeom>
          <a:noFill/>
        </p:spPr>
        <p:txBody>
          <a:bodyPr wrap="square" rtlCol="0">
            <a:spAutoFit/>
          </a:bodyPr>
          <a:lstStyle/>
          <a:p>
            <a:pPr algn="r"/>
            <a:r>
              <a:rPr lang="en-US" sz="1200" i="1" dirty="0">
                <a:latin typeface="Arial" panose="020B0604020202020204" pitchFamily="34" charset="0"/>
                <a:cs typeface="Arial" panose="020B0604020202020204" pitchFamily="34" charset="0"/>
              </a:rPr>
              <a:t>Volumetric triangulation using CT data </a:t>
            </a:r>
            <a:r>
              <a:rPr lang="en-US" sz="1200" i="1" dirty="0" smtClean="0">
                <a:latin typeface="Arial" panose="020B0604020202020204" pitchFamily="34" charset="0"/>
                <a:cs typeface="Arial" panose="020B0604020202020204" pitchFamily="34" charset="0"/>
              </a:rPr>
              <a:t>used </a:t>
            </a:r>
            <a:r>
              <a:rPr lang="en-US" sz="1200" i="1" dirty="0">
                <a:latin typeface="Arial" panose="020B0604020202020204" pitchFamily="34" charset="0"/>
                <a:cs typeface="Arial" panose="020B0604020202020204" pitchFamily="34" charset="0"/>
              </a:rPr>
              <a:t>to guide destructive cross-section of the sample to expose the </a:t>
            </a:r>
            <a:r>
              <a:rPr lang="en-US" sz="1200" i="1" dirty="0" smtClean="0">
                <a:latin typeface="Arial" panose="020B0604020202020204" pitchFamily="34" charset="0"/>
                <a:cs typeface="Arial" panose="020B0604020202020204" pitchFamily="34" charset="0"/>
              </a:rPr>
              <a:t>feature.</a:t>
            </a:r>
            <a:endParaRPr lang="en-US" sz="1200" i="1" dirty="0">
              <a:latin typeface="Arial" panose="020B0604020202020204" pitchFamily="34" charset="0"/>
              <a:cs typeface="Arial" panose="020B0604020202020204" pitchFamily="34" charset="0"/>
            </a:endParaRPr>
          </a:p>
        </p:txBody>
      </p:sp>
      <p:grpSp>
        <p:nvGrpSpPr>
          <p:cNvPr id="64" name="Group 63"/>
          <p:cNvGrpSpPr/>
          <p:nvPr/>
        </p:nvGrpSpPr>
        <p:grpSpPr>
          <a:xfrm>
            <a:off x="2733054" y="3400844"/>
            <a:ext cx="2245363" cy="1572457"/>
            <a:chOff x="608912" y="3340224"/>
            <a:chExt cx="2302936" cy="1612776"/>
          </a:xfrm>
        </p:grpSpPr>
        <p:pic>
          <p:nvPicPr>
            <p:cNvPr id="27" name="Picture 26"/>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08912" y="3348923"/>
              <a:ext cx="2302936" cy="1604077"/>
            </a:xfrm>
            <a:prstGeom prst="rect">
              <a:avLst/>
            </a:prstGeom>
          </p:spPr>
        </p:pic>
        <p:cxnSp>
          <p:nvCxnSpPr>
            <p:cNvPr id="33" name="Straight Arrow Connector 32"/>
            <p:cNvCxnSpPr/>
            <p:nvPr/>
          </p:nvCxnSpPr>
          <p:spPr bwMode="auto">
            <a:xfrm>
              <a:off x="990600" y="3641384"/>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48" name="Straight Arrow Connector 47"/>
            <p:cNvCxnSpPr/>
            <p:nvPr/>
          </p:nvCxnSpPr>
          <p:spPr bwMode="auto">
            <a:xfrm>
              <a:off x="1411970" y="3340224"/>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50" name="Straight Arrow Connector 49"/>
            <p:cNvCxnSpPr/>
            <p:nvPr/>
          </p:nvCxnSpPr>
          <p:spPr bwMode="auto">
            <a:xfrm>
              <a:off x="2161909" y="3404141"/>
              <a:ext cx="91440" cy="274320"/>
            </a:xfrm>
            <a:prstGeom prst="straightConnector1">
              <a:avLst/>
            </a:prstGeom>
            <a:noFill/>
            <a:ln w="28575" cap="flat" cmpd="sng" algn="ctr">
              <a:solidFill>
                <a:srgbClr val="00FF00"/>
              </a:solidFill>
              <a:prstDash val="solid"/>
              <a:round/>
              <a:headEnd type="none" w="med" len="med"/>
              <a:tailEnd type="triangle"/>
            </a:ln>
            <a:effectLst/>
          </p:spPr>
        </p:cxnSp>
      </p:grpSp>
      <p:grpSp>
        <p:nvGrpSpPr>
          <p:cNvPr id="65" name="Group 64"/>
          <p:cNvGrpSpPr/>
          <p:nvPr/>
        </p:nvGrpSpPr>
        <p:grpSpPr>
          <a:xfrm>
            <a:off x="298953" y="3317753"/>
            <a:ext cx="2237455" cy="1650301"/>
            <a:chOff x="3245645" y="3260384"/>
            <a:chExt cx="2294825" cy="1692616"/>
          </a:xfrm>
        </p:grpSpPr>
        <p:pic>
          <p:nvPicPr>
            <p:cNvPr id="28" name="Picture 2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245645" y="3345606"/>
              <a:ext cx="2294825" cy="1607394"/>
            </a:xfrm>
            <a:prstGeom prst="rect">
              <a:avLst/>
            </a:prstGeom>
          </p:spPr>
        </p:pic>
        <p:cxnSp>
          <p:nvCxnSpPr>
            <p:cNvPr id="53" name="Straight Arrow Connector 52"/>
            <p:cNvCxnSpPr/>
            <p:nvPr/>
          </p:nvCxnSpPr>
          <p:spPr bwMode="auto">
            <a:xfrm>
              <a:off x="3686235" y="3616758"/>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54" name="Straight Arrow Connector 53"/>
            <p:cNvCxnSpPr/>
            <p:nvPr/>
          </p:nvCxnSpPr>
          <p:spPr bwMode="auto">
            <a:xfrm>
              <a:off x="4074025" y="3260384"/>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55" name="Straight Arrow Connector 54"/>
            <p:cNvCxnSpPr/>
            <p:nvPr/>
          </p:nvCxnSpPr>
          <p:spPr bwMode="auto">
            <a:xfrm>
              <a:off x="4823964" y="3367064"/>
              <a:ext cx="91440" cy="274320"/>
            </a:xfrm>
            <a:prstGeom prst="straightConnector1">
              <a:avLst/>
            </a:prstGeom>
            <a:noFill/>
            <a:ln w="28575" cap="flat" cmpd="sng" algn="ctr">
              <a:solidFill>
                <a:srgbClr val="00FF00"/>
              </a:solidFill>
              <a:prstDash val="solid"/>
              <a:round/>
              <a:headEnd type="none" w="med" len="med"/>
              <a:tailEnd type="triangle"/>
            </a:ln>
            <a:effectLst/>
          </p:spPr>
        </p:cxnSp>
      </p:grpSp>
      <p:grpSp>
        <p:nvGrpSpPr>
          <p:cNvPr id="67" name="Group 66"/>
          <p:cNvGrpSpPr/>
          <p:nvPr/>
        </p:nvGrpSpPr>
        <p:grpSpPr>
          <a:xfrm>
            <a:off x="5153919" y="3326447"/>
            <a:ext cx="2288537" cy="1658331"/>
            <a:chOff x="5891183" y="3252148"/>
            <a:chExt cx="2347217" cy="1700852"/>
          </a:xfrm>
        </p:grpSpPr>
        <p:pic>
          <p:nvPicPr>
            <p:cNvPr id="39" name="Picture 38"/>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891183" y="3346070"/>
              <a:ext cx="2347217" cy="1606930"/>
            </a:xfrm>
            <a:prstGeom prst="rect">
              <a:avLst/>
            </a:prstGeom>
            <a:ln>
              <a:noFill/>
            </a:ln>
          </p:spPr>
        </p:pic>
        <p:cxnSp>
          <p:nvCxnSpPr>
            <p:cNvPr id="56" name="Straight Arrow Connector 55"/>
            <p:cNvCxnSpPr/>
            <p:nvPr/>
          </p:nvCxnSpPr>
          <p:spPr bwMode="auto">
            <a:xfrm>
              <a:off x="6246795" y="3637913"/>
              <a:ext cx="91440" cy="274320"/>
            </a:xfrm>
            <a:prstGeom prst="straightConnector1">
              <a:avLst/>
            </a:prstGeom>
            <a:noFill/>
            <a:ln w="28575" cap="flat" cmpd="sng" algn="ctr">
              <a:noFill/>
              <a:prstDash val="solid"/>
              <a:round/>
              <a:headEnd type="none" w="med" len="med"/>
              <a:tailEnd type="triangle"/>
            </a:ln>
            <a:effectLst/>
          </p:spPr>
        </p:cxnSp>
        <p:cxnSp>
          <p:nvCxnSpPr>
            <p:cNvPr id="57" name="Straight Arrow Connector 56"/>
            <p:cNvCxnSpPr/>
            <p:nvPr/>
          </p:nvCxnSpPr>
          <p:spPr bwMode="auto">
            <a:xfrm>
              <a:off x="6715541" y="3252148"/>
              <a:ext cx="91440" cy="274320"/>
            </a:xfrm>
            <a:prstGeom prst="straightConnector1">
              <a:avLst/>
            </a:prstGeom>
            <a:noFill/>
            <a:ln w="28575" cap="flat" cmpd="sng" algn="ctr">
              <a:noFill/>
              <a:prstDash val="solid"/>
              <a:round/>
              <a:headEnd type="none" w="med" len="med"/>
              <a:tailEnd type="triangle"/>
            </a:ln>
            <a:effectLst/>
          </p:spPr>
        </p:cxnSp>
        <p:cxnSp>
          <p:nvCxnSpPr>
            <p:cNvPr id="58" name="Straight Arrow Connector 57"/>
            <p:cNvCxnSpPr/>
            <p:nvPr/>
          </p:nvCxnSpPr>
          <p:spPr bwMode="auto">
            <a:xfrm>
              <a:off x="7585619" y="3408214"/>
              <a:ext cx="91440" cy="274320"/>
            </a:xfrm>
            <a:prstGeom prst="straightConnector1">
              <a:avLst/>
            </a:prstGeom>
            <a:noFill/>
            <a:ln w="28575" cap="flat" cmpd="sng" algn="ctr">
              <a:noFill/>
              <a:prstDash val="solid"/>
              <a:round/>
              <a:headEnd type="none" w="med" len="med"/>
              <a:tailEnd type="triangle"/>
            </a:ln>
            <a:effectLst/>
          </p:spPr>
        </p:cxnSp>
      </p:grpSp>
      <p:grpSp>
        <p:nvGrpSpPr>
          <p:cNvPr id="72" name="Group 71"/>
          <p:cNvGrpSpPr/>
          <p:nvPr/>
        </p:nvGrpSpPr>
        <p:grpSpPr>
          <a:xfrm>
            <a:off x="9559224" y="3373724"/>
            <a:ext cx="2217352" cy="1562767"/>
            <a:chOff x="3255953" y="4950363"/>
            <a:chExt cx="2274207" cy="1602838"/>
          </a:xfrm>
        </p:grpSpPr>
        <p:pic>
          <p:nvPicPr>
            <p:cNvPr id="63" name="Picture 62"/>
            <p:cNvPicPr>
              <a:picLocks noChangeAspect="1"/>
            </p:cNvPicPr>
            <p:nvPr/>
          </p:nvPicPr>
          <p:blipFill rotWithShape="1">
            <a:blip r:embed="rId10" cstate="print">
              <a:extLst>
                <a:ext uri="{28A0092B-C50C-407E-A947-70E740481C1C}">
                  <a14:useLocalDpi xmlns:a14="http://schemas.microsoft.com/office/drawing/2010/main"/>
                </a:ext>
              </a:extLst>
            </a:blip>
            <a:srcRect l="-1"/>
            <a:stretch/>
          </p:blipFill>
          <p:spPr>
            <a:xfrm>
              <a:off x="3255953" y="5022163"/>
              <a:ext cx="2274207" cy="1531038"/>
            </a:xfrm>
            <a:prstGeom prst="rect">
              <a:avLst/>
            </a:prstGeom>
          </p:spPr>
        </p:pic>
        <p:cxnSp>
          <p:nvCxnSpPr>
            <p:cNvPr id="68" name="Straight Arrow Connector 67"/>
            <p:cNvCxnSpPr/>
            <p:nvPr/>
          </p:nvCxnSpPr>
          <p:spPr bwMode="auto">
            <a:xfrm>
              <a:off x="3549320" y="5336128"/>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69" name="Straight Arrow Connector 68"/>
            <p:cNvCxnSpPr/>
            <p:nvPr/>
          </p:nvCxnSpPr>
          <p:spPr bwMode="auto">
            <a:xfrm>
              <a:off x="4018066" y="4950363"/>
              <a:ext cx="91440" cy="274320"/>
            </a:xfrm>
            <a:prstGeom prst="straightConnector1">
              <a:avLst/>
            </a:prstGeom>
            <a:noFill/>
            <a:ln w="28575" cap="flat" cmpd="sng" algn="ctr">
              <a:solidFill>
                <a:srgbClr val="00FF00"/>
              </a:solidFill>
              <a:prstDash val="solid"/>
              <a:round/>
              <a:headEnd type="none" w="med" len="med"/>
              <a:tailEnd type="triangle"/>
            </a:ln>
            <a:effectLst/>
          </p:spPr>
        </p:cxnSp>
        <p:cxnSp>
          <p:nvCxnSpPr>
            <p:cNvPr id="70" name="Straight Arrow Connector 69"/>
            <p:cNvCxnSpPr/>
            <p:nvPr/>
          </p:nvCxnSpPr>
          <p:spPr bwMode="auto">
            <a:xfrm>
              <a:off x="4888144" y="5106429"/>
              <a:ext cx="91440" cy="274320"/>
            </a:xfrm>
            <a:prstGeom prst="straightConnector1">
              <a:avLst/>
            </a:prstGeom>
            <a:noFill/>
            <a:ln w="28575" cap="flat" cmpd="sng" algn="ctr">
              <a:solidFill>
                <a:srgbClr val="00FF00"/>
              </a:solidFill>
              <a:prstDash val="solid"/>
              <a:round/>
              <a:headEnd type="none" w="med" len="med"/>
              <a:tailEnd type="triangle"/>
            </a:ln>
            <a:effectLst/>
          </p:spPr>
        </p:cxnSp>
      </p:grpSp>
      <p:pic>
        <p:nvPicPr>
          <p:cNvPr id="74" name="Picture 73"/>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725513" y="4040931"/>
            <a:ext cx="2461886" cy="2461887"/>
          </a:xfrm>
          <a:prstGeom prst="rect">
            <a:avLst/>
          </a:prstGeom>
          <a:ln w="38100">
            <a:solidFill>
              <a:srgbClr val="00FF00"/>
            </a:solidFill>
          </a:ln>
        </p:spPr>
      </p:pic>
      <p:sp>
        <p:nvSpPr>
          <p:cNvPr id="75" name="Rectangle 74"/>
          <p:cNvSpPr/>
          <p:nvPr/>
        </p:nvSpPr>
        <p:spPr>
          <a:xfrm>
            <a:off x="5957667" y="3549619"/>
            <a:ext cx="286817" cy="298062"/>
          </a:xfrm>
          <a:prstGeom prst="rect">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0" dirty="0">
              <a:solidFill>
                <a:schemeClr val="tx1"/>
              </a:solidFill>
              <a:latin typeface="Arial" panose="020B0604020202020204" pitchFamily="34" charset="0"/>
              <a:cs typeface="Arial" panose="020B0604020202020204" pitchFamily="34" charset="0"/>
            </a:endParaRPr>
          </a:p>
        </p:txBody>
      </p:sp>
      <p:cxnSp>
        <p:nvCxnSpPr>
          <p:cNvPr id="77" name="Straight Connector 76"/>
          <p:cNvCxnSpPr/>
          <p:nvPr/>
        </p:nvCxnSpPr>
        <p:spPr>
          <a:xfrm>
            <a:off x="6251237" y="3566132"/>
            <a:ext cx="2936162" cy="446386"/>
          </a:xfrm>
          <a:prstGeom prst="line">
            <a:avLst/>
          </a:prstGeom>
          <a:ln w="19050">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42047" y="3256569"/>
            <a:ext cx="115824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77593" y="4642518"/>
            <a:ext cx="738443" cy="272382"/>
          </a:xfrm>
          <a:prstGeom prst="rect">
            <a:avLst/>
          </a:prstGeom>
          <a:solidFill>
            <a:schemeClr val="bg1"/>
          </a:solidFill>
        </p:spPr>
        <p:txBody>
          <a:bodyPr wrap="square" rtlCol="0">
            <a:spAutoFit/>
          </a:bodyPr>
          <a:lstStyle/>
          <a:p>
            <a:pPr algn="ctr"/>
            <a:r>
              <a:rPr lang="en-US" sz="1170" dirty="0">
                <a:latin typeface="Arial" panose="020B0604020202020204" pitchFamily="34" charset="0"/>
                <a:cs typeface="Arial" panose="020B0604020202020204" pitchFamily="34" charset="0"/>
              </a:rPr>
              <a:t>Optical</a:t>
            </a:r>
          </a:p>
        </p:txBody>
      </p:sp>
      <p:sp>
        <p:nvSpPr>
          <p:cNvPr id="51" name="TextBox 50"/>
          <p:cNvSpPr txBox="1"/>
          <p:nvPr/>
        </p:nvSpPr>
        <p:spPr>
          <a:xfrm>
            <a:off x="367146" y="4645828"/>
            <a:ext cx="738443" cy="272382"/>
          </a:xfrm>
          <a:prstGeom prst="rect">
            <a:avLst/>
          </a:prstGeom>
          <a:solidFill>
            <a:schemeClr val="bg1"/>
          </a:solidFill>
        </p:spPr>
        <p:txBody>
          <a:bodyPr wrap="square" rtlCol="0">
            <a:spAutoFit/>
          </a:bodyPr>
          <a:lstStyle/>
          <a:p>
            <a:pPr algn="ctr"/>
            <a:r>
              <a:rPr lang="en-US" sz="1170" dirty="0">
                <a:latin typeface="Arial" panose="020B0604020202020204" pitchFamily="34" charset="0"/>
                <a:cs typeface="Arial" panose="020B0604020202020204" pitchFamily="34" charset="0"/>
              </a:rPr>
              <a:t>X-ray</a:t>
            </a:r>
          </a:p>
        </p:txBody>
      </p:sp>
      <p:sp>
        <p:nvSpPr>
          <p:cNvPr id="52" name="TextBox 51"/>
          <p:cNvSpPr txBox="1"/>
          <p:nvPr/>
        </p:nvSpPr>
        <p:spPr>
          <a:xfrm>
            <a:off x="5234148" y="4666832"/>
            <a:ext cx="738443" cy="272382"/>
          </a:xfrm>
          <a:prstGeom prst="rect">
            <a:avLst/>
          </a:prstGeom>
          <a:solidFill>
            <a:schemeClr val="bg1"/>
          </a:solidFill>
        </p:spPr>
        <p:txBody>
          <a:bodyPr wrap="square" rtlCol="0">
            <a:spAutoFit/>
          </a:bodyPr>
          <a:lstStyle/>
          <a:p>
            <a:pPr algn="ctr"/>
            <a:r>
              <a:rPr lang="en-US" sz="1170" dirty="0">
                <a:latin typeface="Arial" panose="020B0604020202020204" pitchFamily="34" charset="0"/>
                <a:cs typeface="Arial" panose="020B0604020202020204" pitchFamily="34" charset="0"/>
              </a:rPr>
              <a:t>Electron</a:t>
            </a:r>
          </a:p>
        </p:txBody>
      </p:sp>
      <p:sp>
        <p:nvSpPr>
          <p:cNvPr id="59" name="TextBox 58"/>
          <p:cNvSpPr txBox="1"/>
          <p:nvPr/>
        </p:nvSpPr>
        <p:spPr>
          <a:xfrm>
            <a:off x="9607288" y="4586659"/>
            <a:ext cx="881029" cy="272382"/>
          </a:xfrm>
          <a:prstGeom prst="rect">
            <a:avLst/>
          </a:prstGeom>
          <a:solidFill>
            <a:schemeClr val="bg1"/>
          </a:solidFill>
        </p:spPr>
        <p:txBody>
          <a:bodyPr wrap="square" rtlCol="0">
            <a:spAutoFit/>
          </a:bodyPr>
          <a:lstStyle/>
          <a:p>
            <a:pPr algn="ctr"/>
            <a:r>
              <a:rPr lang="en-US" sz="1170" dirty="0">
                <a:latin typeface="Arial" panose="020B0604020202020204" pitchFamily="34" charset="0"/>
                <a:cs typeface="Arial" panose="020B0604020202020204" pitchFamily="34" charset="0"/>
              </a:rPr>
              <a:t>SEM/EDS</a:t>
            </a:r>
          </a:p>
        </p:txBody>
      </p:sp>
      <p:sp>
        <p:nvSpPr>
          <p:cNvPr id="5" name="Rectangle 4"/>
          <p:cNvSpPr/>
          <p:nvPr/>
        </p:nvSpPr>
        <p:spPr>
          <a:xfrm>
            <a:off x="7000649" y="6566681"/>
            <a:ext cx="2008880" cy="106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80" i="1" dirty="0">
                <a:solidFill>
                  <a:schemeClr val="tx1"/>
                </a:solidFill>
                <a:latin typeface="Arial" panose="020B0604020202020204" pitchFamily="34" charset="0"/>
                <a:cs typeface="Arial" panose="020B0604020202020204" pitchFamily="34" charset="0"/>
              </a:rPr>
              <a:t>Red=Fe, </a:t>
            </a:r>
            <a:r>
              <a:rPr lang="en-US" sz="780" i="1" dirty="0" err="1">
                <a:solidFill>
                  <a:schemeClr val="tx1"/>
                </a:solidFill>
                <a:latin typeface="Arial" panose="020B0604020202020204" pitchFamily="34" charset="0"/>
                <a:cs typeface="Arial" panose="020B0604020202020204" pitchFamily="34" charset="0"/>
              </a:rPr>
              <a:t>Ti</a:t>
            </a:r>
            <a:r>
              <a:rPr lang="en-US" sz="780" i="1" dirty="0">
                <a:solidFill>
                  <a:schemeClr val="tx1"/>
                </a:solidFill>
                <a:latin typeface="Arial" panose="020B0604020202020204" pitchFamily="34" charset="0"/>
                <a:cs typeface="Arial" panose="020B0604020202020204" pitchFamily="34" charset="0"/>
              </a:rPr>
              <a:t>; Blue = Al; Green=Mg</a:t>
            </a:r>
          </a:p>
        </p:txBody>
      </p:sp>
      <p:sp>
        <p:nvSpPr>
          <p:cNvPr id="60"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16</a:t>
            </a:fld>
            <a:endParaRPr lang="en-US" altLang="x-none" sz="1200" dirty="0">
              <a:latin typeface="Arial" panose="020B0604020202020204" pitchFamily="34" charset="0"/>
              <a:cs typeface="Arial" panose="020B0604020202020204" pitchFamily="34" charset="0"/>
            </a:endParaRPr>
          </a:p>
        </p:txBody>
      </p:sp>
      <p:sp>
        <p:nvSpPr>
          <p:cNvPr id="24" name="Rectangle 23"/>
          <p:cNvSpPr/>
          <p:nvPr/>
        </p:nvSpPr>
        <p:spPr>
          <a:xfrm>
            <a:off x="9324873" y="5271874"/>
            <a:ext cx="2471039" cy="1015663"/>
          </a:xfrm>
          <a:prstGeom prst="rect">
            <a:avLst/>
          </a:prstGeom>
        </p:spPr>
        <p:txBody>
          <a:bodyPr wrap="square">
            <a:spAutoFit/>
          </a:bodyPr>
          <a:lstStyle/>
          <a:p>
            <a:pPr algn="ctr"/>
            <a:r>
              <a:rPr lang="en-US" sz="1200" dirty="0">
                <a:solidFill>
                  <a:srgbClr val="FF0000"/>
                </a:solidFill>
                <a:latin typeface="Arial" panose="020B0604020202020204" pitchFamily="34" charset="0"/>
                <a:cs typeface="Arial" panose="020B0604020202020204" pitchFamily="34" charset="0"/>
              </a:rPr>
              <a:t>High density particles in x-ray align with amber colored crystals in optical image and Fe, Ti phase in SEM EDS. Background is Al dominant with Mg grains.</a:t>
            </a:r>
          </a:p>
        </p:txBody>
      </p:sp>
    </p:spTree>
    <p:extLst>
      <p:ext uri="{BB962C8B-B14F-4D97-AF65-F5344CB8AC3E}">
        <p14:creationId xmlns:p14="http://schemas.microsoft.com/office/powerpoint/2010/main" val="25400200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3162" b="12916"/>
          <a:stretch/>
        </p:blipFill>
        <p:spPr>
          <a:xfrm>
            <a:off x="392950" y="1850813"/>
            <a:ext cx="2450966"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rotWithShape="1">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p:blipFill>
        <p:spPr>
          <a:xfrm>
            <a:off x="3101638" y="1850813"/>
            <a:ext cx="1806351"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2500" b="13334"/>
          <a:stretch/>
        </p:blipFill>
        <p:spPr>
          <a:xfrm>
            <a:off x="5165711" y="1847760"/>
            <a:ext cx="2288542"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9348" t="13750" b="12222"/>
          <a:stretch/>
        </p:blipFill>
        <p:spPr>
          <a:xfrm>
            <a:off x="392950" y="4239080"/>
            <a:ext cx="2078517"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2762540" y="4239080"/>
            <a:ext cx="2168503"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t="11111"/>
          <a:stretch/>
        </p:blipFill>
        <p:spPr>
          <a:xfrm>
            <a:off x="9869389" y="1850813"/>
            <a:ext cx="1910330"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t="11250" b="3473"/>
          <a:stretch/>
        </p:blipFill>
        <p:spPr>
          <a:xfrm>
            <a:off x="7434534" y="4239079"/>
            <a:ext cx="2051856"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rotWithShape="1">
          <a:blip r:embed="rId9" cstate="print">
            <a:extLst>
              <a:ext uri="{28A0092B-C50C-407E-A947-70E740481C1C}">
                <a14:useLocalDpi xmlns:a14="http://schemas.microsoft.com/office/drawing/2010/main" val="0"/>
              </a:ext>
            </a:extLst>
          </a:blip>
          <a:srcRect t="15972"/>
          <a:stretch/>
        </p:blipFill>
        <p:spPr>
          <a:xfrm>
            <a:off x="9755401" y="4239080"/>
            <a:ext cx="2024318"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10" cstate="print">
            <a:extLst>
              <a:ext uri="{28A0092B-C50C-407E-A947-70E740481C1C}">
                <a14:useLocalDpi xmlns:a14="http://schemas.microsoft.com/office/drawing/2010/main" val="0"/>
              </a:ext>
            </a:extLst>
          </a:blip>
          <a:srcRect t="11489"/>
          <a:stretch/>
        </p:blipFill>
        <p:spPr>
          <a:xfrm>
            <a:off x="7711975" y="1847759"/>
            <a:ext cx="1899691"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rotWithShape="1">
          <a:blip r:embed="rId11" cstate="print">
            <a:extLst>
              <a:ext uri="{28A0092B-C50C-407E-A947-70E740481C1C}">
                <a14:useLocalDpi xmlns:a14="http://schemas.microsoft.com/office/drawing/2010/main" val="0"/>
              </a:ext>
            </a:extLst>
          </a:blip>
          <a:srcRect l="30762" t="15026" r="1271" b="95"/>
          <a:stretch/>
        </p:blipFill>
        <p:spPr>
          <a:xfrm>
            <a:off x="5266242" y="4239080"/>
            <a:ext cx="1899282" cy="2011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itle 1"/>
          <p:cNvSpPr txBox="1">
            <a:spLocks/>
          </p:cNvSpPr>
          <p:nvPr/>
        </p:nvSpPr>
        <p:spPr>
          <a:xfrm>
            <a:off x="1147293" y="223459"/>
            <a:ext cx="10515600" cy="83261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3ds" panose="02000503020000020004" pitchFamily="2" charset="0"/>
                <a:ea typeface="+mj-ea"/>
                <a:cs typeface="+mj-cs"/>
              </a:defRPr>
            </a:lvl1pPr>
          </a:lstStyle>
          <a:p>
            <a:r>
              <a:rPr lang="en-US" dirty="0" smtClean="0">
                <a:latin typeface="Arial" panose="020B0604020202020204" pitchFamily="34" charset="0"/>
                <a:cs typeface="Arial" panose="020B0604020202020204" pitchFamily="34" charset="0"/>
              </a:rPr>
              <a:t>Motivation…Beyond Earth…</a:t>
            </a:r>
            <a:endParaRPr lang="en-US" dirty="0">
              <a:latin typeface="Arial" panose="020B0604020202020204" pitchFamily="34" charset="0"/>
              <a:cs typeface="Arial" panose="020B0604020202020204" pitchFamily="34" charset="0"/>
            </a:endParaRPr>
          </a:p>
        </p:txBody>
      </p:sp>
      <p:sp>
        <p:nvSpPr>
          <p:cNvPr id="13"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17</a:t>
            </a:fld>
            <a:endParaRPr lang="en-US" altLang="x-none" sz="1200" dirty="0">
              <a:latin typeface="Arial" panose="020B0604020202020204" pitchFamily="34" charset="0"/>
              <a:cs typeface="Arial" panose="020B0604020202020204" pitchFamily="34" charset="0"/>
            </a:endParaRPr>
          </a:p>
        </p:txBody>
      </p:sp>
      <p:sp>
        <p:nvSpPr>
          <p:cNvPr id="14" name="TextBox 13"/>
          <p:cNvSpPr txBox="1"/>
          <p:nvPr/>
        </p:nvSpPr>
        <p:spPr>
          <a:xfrm>
            <a:off x="108745" y="6548246"/>
            <a:ext cx="5468089" cy="242374"/>
          </a:xfrm>
          <a:prstGeom prst="rect">
            <a:avLst/>
          </a:prstGeom>
          <a:noFill/>
        </p:spPr>
        <p:txBody>
          <a:bodyPr wrap="square" rtlCol="0">
            <a:spAutoFit/>
          </a:bodyPr>
          <a:lstStyle/>
          <a:p>
            <a:r>
              <a:rPr lang="en-US" sz="975" i="1" dirty="0" smtClean="0">
                <a:latin typeface="Arial" panose="020B0604020202020204" pitchFamily="34" charset="0"/>
                <a:cs typeface="Arial" panose="020B0604020202020204" pitchFamily="34" charset="0"/>
              </a:rPr>
              <a:t>A collection of recent CT scans of Lunar and Martian samples (Jones, Garvin, Kent, Sietins)</a:t>
            </a:r>
            <a:endParaRPr lang="en-US" sz="975"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3708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Motivation…Return to the Moon (SPD-1)</a:t>
            </a: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78158" y="2540895"/>
            <a:ext cx="5048006" cy="2839503"/>
          </a:xfrm>
          <a:prstGeom prst="rect">
            <a:avLst/>
          </a:prstGeom>
        </p:spPr>
      </p:pic>
      <p:sp>
        <p:nvSpPr>
          <p:cNvPr id="8" name="TextBox 7"/>
          <p:cNvSpPr txBox="1"/>
          <p:nvPr/>
        </p:nvSpPr>
        <p:spPr>
          <a:xfrm>
            <a:off x="3006749" y="5489066"/>
            <a:ext cx="4853320" cy="1077218"/>
          </a:xfrm>
          <a:prstGeom prst="rect">
            <a:avLst/>
          </a:prstGeom>
          <a:noFill/>
        </p:spPr>
        <p:txBody>
          <a:bodyPr wrap="square" rtlCol="0" anchor="t">
            <a:spAutoFit/>
          </a:bodyPr>
          <a:lstStyle/>
          <a:p>
            <a:pPr algn="ctr"/>
            <a:r>
              <a:rPr lang="en-US" sz="1600" dirty="0">
                <a:latin typeface="Arial" panose="020B0604020202020204" pitchFamily="34" charset="0"/>
                <a:cs typeface="Arial" panose="020B0604020202020204" pitchFamily="34" charset="0"/>
              </a:rPr>
              <a:t>GSFC x-ray Computed Tomography (CT) system (NSI X-5000) showing inspection of the lunar display sample 10057.3 and the newly discovered </a:t>
            </a:r>
            <a:r>
              <a:rPr lang="en-US" sz="1600" i="1" dirty="0">
                <a:latin typeface="Arial" panose="020B0604020202020204" pitchFamily="34" charset="0"/>
                <a:cs typeface="Arial" panose="020B0604020202020204" pitchFamily="34" charset="0"/>
              </a:rPr>
              <a:t>large</a:t>
            </a:r>
            <a:r>
              <a:rPr lang="en-US" sz="1600" dirty="0">
                <a:latin typeface="Arial" panose="020B0604020202020204" pitchFamily="34" charset="0"/>
                <a:cs typeface="Arial" panose="020B0604020202020204" pitchFamily="34" charset="0"/>
              </a:rPr>
              <a:t> grained ilmenite (FeTiO</a:t>
            </a:r>
            <a:r>
              <a:rPr lang="en-US" sz="1600" baseline="-25000" dirty="0">
                <a:latin typeface="Arial" panose="020B0604020202020204" pitchFamily="34" charset="0"/>
                <a:cs typeface="Arial" panose="020B0604020202020204" pitchFamily="34" charset="0"/>
              </a:rPr>
              <a:t>3</a:t>
            </a:r>
            <a:r>
              <a:rPr lang="en-US" sz="1600" dirty="0">
                <a:latin typeface="Arial" panose="020B0604020202020204" pitchFamily="34" charset="0"/>
                <a:cs typeface="Arial" panose="020B0604020202020204" pitchFamily="34" charset="0"/>
              </a:rPr>
              <a:t>) crystals</a:t>
            </a:r>
          </a:p>
        </p:txBody>
      </p:sp>
      <p:pic>
        <p:nvPicPr>
          <p:cNvPr id="11" name="Content Placeholder 10"/>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6250" y="1889893"/>
            <a:ext cx="2327540" cy="2341178"/>
          </a:xfr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250" y="4392438"/>
            <a:ext cx="2327540" cy="2327540"/>
          </a:xfrm>
          <a:prstGeom prst="rect">
            <a:avLst/>
          </a:prstGeom>
        </p:spPr>
      </p:pic>
      <p:sp>
        <p:nvSpPr>
          <p:cNvPr id="13" name="Content Placeholder 2"/>
          <p:cNvSpPr txBox="1">
            <a:spLocks/>
          </p:cNvSpPr>
          <p:nvPr/>
        </p:nvSpPr>
        <p:spPr>
          <a:xfrm>
            <a:off x="171609" y="1260578"/>
            <a:ext cx="9957129" cy="8469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3ds" panose="0200050302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3ds" panose="0200050302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3ds" panose="0200050302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3ds" panose="0200050302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3ds" panose="0200050302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Exploration and In Space Resource Utilization (ISRU)</a:t>
            </a:r>
          </a:p>
          <a:p>
            <a:endParaRPr lang="en-US" dirty="0">
              <a:latin typeface="Arial" panose="020B0604020202020204" pitchFamily="34" charset="0"/>
              <a:cs typeface="Arial" panose="020B0604020202020204" pitchFamily="34" charset="0"/>
            </a:endParaRPr>
          </a:p>
        </p:txBody>
      </p:sp>
      <p:sp>
        <p:nvSpPr>
          <p:cNvPr id="15"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18</a:t>
            </a:fld>
            <a:endParaRPr lang="en-US" altLang="x-none" sz="12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2394" y="1889893"/>
            <a:ext cx="3433207" cy="4392706"/>
          </a:xfrm>
          <a:prstGeom prst="rect">
            <a:avLst/>
          </a:prstGeom>
        </p:spPr>
      </p:pic>
    </p:spTree>
    <p:extLst>
      <p:ext uri="{BB962C8B-B14F-4D97-AF65-F5344CB8AC3E}">
        <p14:creationId xmlns:p14="http://schemas.microsoft.com/office/powerpoint/2010/main" val="30468428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Motivation…Return to the Moon (SPD-1)</a:t>
            </a:r>
          </a:p>
        </p:txBody>
      </p:sp>
      <p:sp>
        <p:nvSpPr>
          <p:cNvPr id="13" name="TextBox 12"/>
          <p:cNvSpPr txBox="1"/>
          <p:nvPr/>
        </p:nvSpPr>
        <p:spPr>
          <a:xfrm>
            <a:off x="1622612" y="6011065"/>
            <a:ext cx="9218008" cy="707886"/>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Apollo 11 </a:t>
            </a:r>
            <a:r>
              <a:rPr lang="en-US" sz="2000" dirty="0">
                <a:latin typeface="Arial" panose="020B0604020202020204" pitchFamily="34" charset="0"/>
                <a:cs typeface="Arial" panose="020B0604020202020204" pitchFamily="34" charset="0"/>
              </a:rPr>
              <a:t>return sample </a:t>
            </a:r>
            <a:r>
              <a:rPr lang="en-US" sz="2000" dirty="0" smtClean="0">
                <a:latin typeface="Arial" panose="020B0604020202020204" pitchFamily="34" charset="0"/>
                <a:cs typeface="Arial" panose="020B0604020202020204" pitchFamily="34" charset="0"/>
              </a:rPr>
              <a:t>10057.3, very high </a:t>
            </a:r>
            <a:r>
              <a:rPr lang="en-US" sz="2000" dirty="0">
                <a:latin typeface="Arial" panose="020B0604020202020204" pitchFamily="34" charset="0"/>
                <a:cs typeface="Arial" panose="020B0604020202020204" pitchFamily="34" charset="0"/>
              </a:rPr>
              <a:t>t</a:t>
            </a:r>
            <a:r>
              <a:rPr lang="en-US" sz="2000" dirty="0" smtClean="0">
                <a:latin typeface="Arial" panose="020B0604020202020204" pitchFamily="34" charset="0"/>
                <a:cs typeface="Arial" panose="020B0604020202020204" pitchFamily="34" charset="0"/>
              </a:rPr>
              <a:t>itanium (VHT) basalt with very large grained interspersed ilmenite crystals</a:t>
            </a:r>
            <a:endParaRPr lang="en-US" sz="2000" dirty="0">
              <a:latin typeface="Arial" panose="020B0604020202020204" pitchFamily="34" charset="0"/>
              <a:cs typeface="Arial" panose="020B0604020202020204" pitchFamily="34" charset="0"/>
            </a:endParaRPr>
          </a:p>
        </p:txBody>
      </p:sp>
      <p:sp>
        <p:nvSpPr>
          <p:cNvPr id="7"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19</a:t>
            </a:fld>
            <a:endParaRPr lang="en-US" altLang="x-none" sz="12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5416" y="3736567"/>
            <a:ext cx="1900755" cy="2274498"/>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749" y="1338303"/>
            <a:ext cx="4159934" cy="4672762"/>
          </a:xfrm>
          <a:prstGeom prst="rect">
            <a:avLst/>
          </a:prstGeom>
          <a:ln w="19050">
            <a:solidFill>
              <a:schemeClr val="tx1"/>
            </a:solidFill>
          </a:ln>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88"/>
          <a:stretch/>
        </p:blipFill>
        <p:spPr>
          <a:xfrm>
            <a:off x="4845416" y="1304437"/>
            <a:ext cx="1944404" cy="2380477"/>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566" y="1296003"/>
            <a:ext cx="3787458" cy="4715062"/>
          </a:xfrm>
          <a:prstGeom prst="rect">
            <a:avLst/>
          </a:prstGeom>
          <a:ln w="19050">
            <a:solidFill>
              <a:schemeClr val="tx1"/>
            </a:solidFill>
          </a:ln>
        </p:spPr>
      </p:pic>
    </p:spTree>
    <p:extLst>
      <p:ext uri="{BB962C8B-B14F-4D97-AF65-F5344CB8AC3E}">
        <p14:creationId xmlns:p14="http://schemas.microsoft.com/office/powerpoint/2010/main" val="19417806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Motivation…Return to the Moon (SPD-1)</a:t>
            </a:r>
          </a:p>
        </p:txBody>
      </p:sp>
      <p:pic>
        <p:nvPicPr>
          <p:cNvPr id="11" name="Picture 10"/>
          <p:cNvPicPr>
            <a:picLocks noChangeAspect="1"/>
          </p:cNvPicPr>
          <p:nvPr/>
        </p:nvPicPr>
        <p:blipFill>
          <a:blip r:embed="rId2"/>
          <a:stretch>
            <a:fillRect/>
          </a:stretch>
        </p:blipFill>
        <p:spPr>
          <a:xfrm>
            <a:off x="447755" y="1859589"/>
            <a:ext cx="3629025" cy="3838575"/>
          </a:xfrm>
          <a:prstGeom prst="rect">
            <a:avLst/>
          </a:prstGeom>
        </p:spPr>
      </p:pic>
      <p:pic>
        <p:nvPicPr>
          <p:cNvPr id="12" name="Picture 11"/>
          <p:cNvPicPr>
            <a:picLocks noChangeAspect="1"/>
          </p:cNvPicPr>
          <p:nvPr/>
        </p:nvPicPr>
        <p:blipFill rotWithShape="1">
          <a:blip r:embed="rId3"/>
          <a:srcRect t="13451"/>
          <a:stretch/>
        </p:blipFill>
        <p:spPr>
          <a:xfrm>
            <a:off x="7754454" y="1859589"/>
            <a:ext cx="4227885" cy="3656956"/>
          </a:xfrm>
          <a:prstGeom prst="rect">
            <a:avLst/>
          </a:prstGeom>
          <a:ln w="28575">
            <a:solidFill>
              <a:srgbClr val="FFFF00"/>
            </a:solidFill>
          </a:ln>
        </p:spPr>
      </p:pic>
      <p:pic>
        <p:nvPicPr>
          <p:cNvPr id="13" name="Picture 12"/>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11000"/>
                    </a14:imgEffect>
                  </a14:imgLayer>
                </a14:imgProps>
              </a:ext>
              <a:ext uri="{28A0092B-C50C-407E-A947-70E740481C1C}">
                <a14:useLocalDpi xmlns:a14="http://schemas.microsoft.com/office/drawing/2010/main" val="0"/>
              </a:ext>
            </a:extLst>
          </a:blip>
          <a:srcRect l="7900" t="54367" r="27668" b="5955"/>
          <a:stretch/>
        </p:blipFill>
        <p:spPr bwMode="auto">
          <a:xfrm>
            <a:off x="1147293" y="4512619"/>
            <a:ext cx="3281050" cy="2160013"/>
          </a:xfrm>
          <a:prstGeom prst="rect">
            <a:avLst/>
          </a:prstGeom>
          <a:solidFill>
            <a:srgbClr val="002060"/>
          </a:solidFill>
          <a:ln w="28575">
            <a:solidFill>
              <a:schemeClr val="bg1">
                <a:lumMod val="75000"/>
              </a:schemeClr>
            </a:solidFill>
            <a:miter lim="800000"/>
            <a:headEnd/>
            <a:tailEnd/>
          </a:ln>
        </p:spPr>
      </p:pic>
      <p:sp>
        <p:nvSpPr>
          <p:cNvPr id="15" name="Content Placeholder 2"/>
          <p:cNvSpPr>
            <a:spLocks noGrp="1"/>
          </p:cNvSpPr>
          <p:nvPr>
            <p:ph idx="1"/>
          </p:nvPr>
        </p:nvSpPr>
        <p:spPr>
          <a:xfrm>
            <a:off x="171609" y="1260578"/>
            <a:ext cx="9444664" cy="846988"/>
          </a:xfrm>
        </p:spPr>
        <p:txBody>
          <a:bodyPr>
            <a:normAutofit/>
          </a:bodyPr>
          <a:lstStyle/>
          <a:p>
            <a:pPr lvl="0"/>
            <a:r>
              <a:rPr lang="en-US" dirty="0">
                <a:latin typeface="Arial" panose="020B0604020202020204" pitchFamily="34" charset="0"/>
                <a:cs typeface="Arial" panose="020B0604020202020204" pitchFamily="34" charset="0"/>
              </a:rPr>
              <a:t>Exploration and In Space Resource Utilization (ISRU)</a:t>
            </a:r>
          </a:p>
          <a:p>
            <a:endParaRPr lang="en-US"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2274" y="1859589"/>
            <a:ext cx="3061079" cy="2595864"/>
          </a:xfrm>
          <a:prstGeom prst="rect">
            <a:avLst/>
          </a:prstGeom>
          <a:ln w="28575">
            <a:solidFill>
              <a:srgbClr val="FF0000"/>
            </a:solidFill>
          </a:ln>
        </p:spPr>
      </p:pic>
      <p:sp>
        <p:nvSpPr>
          <p:cNvPr id="17" name="Flowchart: Process 16"/>
          <p:cNvSpPr/>
          <p:nvPr/>
        </p:nvSpPr>
        <p:spPr>
          <a:xfrm>
            <a:off x="3409950" y="4455453"/>
            <a:ext cx="523875" cy="469410"/>
          </a:xfrm>
          <a:prstGeom prst="flowChart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18" name="Straight Connector 17"/>
          <p:cNvCxnSpPr/>
          <p:nvPr/>
        </p:nvCxnSpPr>
        <p:spPr>
          <a:xfrm flipH="1">
            <a:off x="3409950" y="1859589"/>
            <a:ext cx="1122324" cy="259586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3933825" y="4455453"/>
            <a:ext cx="3562350" cy="46941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Flowchart: Process 23"/>
          <p:cNvSpPr/>
          <p:nvPr/>
        </p:nvSpPr>
        <p:spPr>
          <a:xfrm>
            <a:off x="6354563" y="3433455"/>
            <a:ext cx="523875" cy="469410"/>
          </a:xfrm>
          <a:prstGeom prst="flowChartProcess">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25" name="Straight Connector 24"/>
          <p:cNvCxnSpPr/>
          <p:nvPr/>
        </p:nvCxnSpPr>
        <p:spPr>
          <a:xfrm flipH="1">
            <a:off x="6417196" y="1859589"/>
            <a:ext cx="1337258" cy="157386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354563" y="3902865"/>
            <a:ext cx="1399891" cy="157458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047112" y="5781342"/>
            <a:ext cx="5021336"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Apollo 16 impact melt glass </a:t>
            </a:r>
            <a:r>
              <a:rPr lang="en-US" sz="1600" dirty="0" smtClean="0">
                <a:latin typeface="Arial" panose="020B0604020202020204" pitchFamily="34" charset="0"/>
                <a:cs typeface="Arial" panose="020B0604020202020204" pitchFamily="34" charset="0"/>
              </a:rPr>
              <a:t>fragment from sample </a:t>
            </a:r>
            <a:r>
              <a:rPr lang="en-US" sz="1600" dirty="0">
                <a:latin typeface="Arial" panose="020B0604020202020204" pitchFamily="34" charset="0"/>
                <a:cs typeface="Arial" panose="020B0604020202020204" pitchFamily="34" charset="0"/>
              </a:rPr>
              <a:t>60095, with tiny interior metal vugs</a:t>
            </a:r>
          </a:p>
        </p:txBody>
      </p:sp>
      <p:sp>
        <p:nvSpPr>
          <p:cNvPr id="22"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20</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561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7331"/>
          <a:stretch/>
        </p:blipFill>
        <p:spPr>
          <a:xfrm flipH="1">
            <a:off x="633045" y="1859589"/>
            <a:ext cx="5656426" cy="3736449"/>
          </a:xfrm>
          <a:prstGeom prst="rect">
            <a:avLst/>
          </a:prstGeom>
        </p:spPr>
      </p:pic>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Motivation…Return to the Moon (SPD-1)</a:t>
            </a:r>
          </a:p>
        </p:txBody>
      </p:sp>
      <p:pic>
        <p:nvPicPr>
          <p:cNvPr id="6" name="Picture 5"/>
          <p:cNvPicPr>
            <a:picLocks noChangeAspect="1"/>
          </p:cNvPicPr>
          <p:nvPr/>
        </p:nvPicPr>
        <p:blipFill rotWithShape="1">
          <a:blip r:embed="rId3"/>
          <a:srcRect t="14005"/>
          <a:stretch/>
        </p:blipFill>
        <p:spPr>
          <a:xfrm>
            <a:off x="6938259" y="2125463"/>
            <a:ext cx="5032668" cy="4159374"/>
          </a:xfrm>
          <a:prstGeom prst="rect">
            <a:avLst/>
          </a:prstGeom>
          <a:ln w="28575">
            <a:solidFill>
              <a:srgbClr val="FF0000"/>
            </a:solidFill>
          </a:ln>
        </p:spPr>
      </p:pic>
      <p:sp>
        <p:nvSpPr>
          <p:cNvPr id="15" name="Content Placeholder 2"/>
          <p:cNvSpPr>
            <a:spLocks noGrp="1"/>
          </p:cNvSpPr>
          <p:nvPr>
            <p:ph idx="1"/>
          </p:nvPr>
        </p:nvSpPr>
        <p:spPr>
          <a:xfrm>
            <a:off x="171609" y="1260578"/>
            <a:ext cx="9444664" cy="846988"/>
          </a:xfrm>
        </p:spPr>
        <p:txBody>
          <a:bodyPr>
            <a:normAutofit/>
          </a:bodyPr>
          <a:lstStyle/>
          <a:p>
            <a:pPr lvl="0"/>
            <a:r>
              <a:rPr lang="en-US" dirty="0">
                <a:latin typeface="Arial" panose="020B0604020202020204" pitchFamily="34" charset="0"/>
                <a:cs typeface="Arial" panose="020B0604020202020204" pitchFamily="34" charset="0"/>
              </a:rPr>
              <a:t>Exploration and In Space Resource Utilization (ISRU)</a:t>
            </a:r>
          </a:p>
          <a:p>
            <a:endParaRPr lang="en-US" dirty="0">
              <a:latin typeface="Arial" panose="020B0604020202020204" pitchFamily="34" charset="0"/>
              <a:cs typeface="Arial" panose="020B0604020202020204" pitchFamily="34" charset="0"/>
            </a:endParaRPr>
          </a:p>
        </p:txBody>
      </p:sp>
      <p:sp>
        <p:nvSpPr>
          <p:cNvPr id="17" name="Flowchart: Process 16"/>
          <p:cNvSpPr/>
          <p:nvPr/>
        </p:nvSpPr>
        <p:spPr>
          <a:xfrm>
            <a:off x="5695734" y="2483096"/>
            <a:ext cx="523875" cy="469410"/>
          </a:xfrm>
          <a:prstGeom prst="flowChart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18" name="Straight Connector 17"/>
          <p:cNvCxnSpPr/>
          <p:nvPr/>
        </p:nvCxnSpPr>
        <p:spPr>
          <a:xfrm flipH="1">
            <a:off x="5695734" y="2125463"/>
            <a:ext cx="1242525" cy="35763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95734" y="2970403"/>
            <a:ext cx="1242525" cy="333233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88108" y="5575047"/>
            <a:ext cx="6146300" cy="1169551"/>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Apollo 16 impact melt glass </a:t>
            </a:r>
            <a:r>
              <a:rPr lang="en-US" sz="1400" dirty="0" smtClean="0">
                <a:latin typeface="Arial" panose="020B0604020202020204" pitchFamily="34" charset="0"/>
                <a:cs typeface="Arial" panose="020B0604020202020204" pitchFamily="34" charset="0"/>
              </a:rPr>
              <a:t>fragment, (8mm wide) showing highly absorbing metal-filled vesicles, or “vugs”. Close up scan is of a partially exposed 300 micron wide </a:t>
            </a:r>
            <a:r>
              <a:rPr lang="en-US" sz="1400" dirty="0" err="1" smtClean="0">
                <a:latin typeface="Arial" panose="020B0604020202020204" pitchFamily="34" charset="0"/>
                <a:cs typeface="Arial" panose="020B0604020202020204" pitchFamily="34" charset="0"/>
              </a:rPr>
              <a:t>vug</a:t>
            </a:r>
            <a:r>
              <a:rPr lang="en-US" sz="1400" dirty="0" smtClean="0">
                <a:latin typeface="Arial" panose="020B0604020202020204" pitchFamily="34" charset="0"/>
                <a:cs typeface="Arial" panose="020B0604020202020204" pitchFamily="34" charset="0"/>
              </a:rPr>
              <a:t>. Left image is from 225 kV micro-focus system (GSFC); right image is from </a:t>
            </a:r>
            <a:r>
              <a:rPr lang="en-US" sz="1400" dirty="0" err="1" smtClean="0">
                <a:latin typeface="Arial" panose="020B0604020202020204" pitchFamily="34" charset="0"/>
                <a:cs typeface="Arial" panose="020B0604020202020204" pitchFamily="34" charset="0"/>
              </a:rPr>
              <a:t>nano</a:t>
            </a:r>
            <a:r>
              <a:rPr lang="en-US" sz="1400" dirty="0" smtClean="0">
                <a:latin typeface="Arial" panose="020B0604020202020204" pitchFamily="34" charset="0"/>
                <a:cs typeface="Arial" panose="020B0604020202020204" pitchFamily="34" charset="0"/>
              </a:rPr>
              <a:t>-focus Zeiss </a:t>
            </a:r>
            <a:r>
              <a:rPr lang="en-US" sz="1400" dirty="0" err="1" smtClean="0">
                <a:latin typeface="Arial" panose="020B0604020202020204" pitchFamily="34" charset="0"/>
                <a:cs typeface="Arial" panose="020B0604020202020204" pitchFamily="34" charset="0"/>
              </a:rPr>
              <a:t>Xradia</a:t>
            </a:r>
            <a:r>
              <a:rPr lang="en-US" sz="1400" dirty="0" smtClean="0">
                <a:latin typeface="Arial" panose="020B0604020202020204" pitchFamily="34" charset="0"/>
                <a:cs typeface="Arial" panose="020B0604020202020204" pitchFamily="34" charset="0"/>
              </a:rPr>
              <a:t> system (</a:t>
            </a:r>
            <a:r>
              <a:rPr lang="en-US" sz="1400" dirty="0">
                <a:latin typeface="Arial" panose="020B0604020202020204" pitchFamily="34" charset="0"/>
                <a:cs typeface="Arial" panose="020B0604020202020204" pitchFamily="34" charset="0"/>
              </a:rPr>
              <a:t>Army Research Lab; J. Sietins</a:t>
            </a:r>
            <a:r>
              <a:rPr lang="en-US" sz="1400" dirty="0" smtClean="0">
                <a:latin typeface="Arial" panose="020B0604020202020204" pitchFamily="34" charset="0"/>
                <a:cs typeface="Arial" panose="020B0604020202020204" pitchFamily="34" charset="0"/>
              </a:rPr>
              <a:t>), visualized using NSI software (J. Jones).</a:t>
            </a:r>
            <a:endParaRPr lang="en-US" sz="1400" dirty="0">
              <a:latin typeface="Arial" panose="020B0604020202020204" pitchFamily="34" charset="0"/>
              <a:cs typeface="Arial" panose="020B0604020202020204" pitchFamily="34" charset="0"/>
            </a:endParaRPr>
          </a:p>
        </p:txBody>
      </p:sp>
      <p:sp>
        <p:nvSpPr>
          <p:cNvPr id="22"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21</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5210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60095_0.9344um movie">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3270199" y="1329338"/>
            <a:ext cx="7019314" cy="5134344"/>
          </a:xfrm>
          <a:prstGeom prst="rect">
            <a:avLst/>
          </a:prstGeom>
        </p:spPr>
      </p:pic>
      <p:sp>
        <p:nvSpPr>
          <p:cNvPr id="7" name="TextBox 6"/>
          <p:cNvSpPr txBox="1"/>
          <p:nvPr/>
        </p:nvSpPr>
        <p:spPr>
          <a:xfrm>
            <a:off x="427211" y="1588186"/>
            <a:ext cx="2465091" cy="2308324"/>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Apollo </a:t>
            </a:r>
            <a:r>
              <a:rPr lang="en-US" sz="2400" dirty="0" smtClean="0">
                <a:latin typeface="Arial" panose="020B0604020202020204" pitchFamily="34" charset="0"/>
                <a:cs typeface="Arial" panose="020B0604020202020204" pitchFamily="34" charset="0"/>
              </a:rPr>
              <a:t>16 return </a:t>
            </a:r>
            <a:r>
              <a:rPr lang="en-US" sz="2400" dirty="0">
                <a:latin typeface="Arial" panose="020B0604020202020204" pitchFamily="34" charset="0"/>
                <a:cs typeface="Arial" panose="020B0604020202020204" pitchFamily="34" charset="0"/>
              </a:rPr>
              <a:t>sample </a:t>
            </a:r>
            <a:r>
              <a:rPr lang="en-US" sz="2400" dirty="0" smtClean="0">
                <a:latin typeface="Arial" panose="020B0604020202020204" pitchFamily="34" charset="0"/>
                <a:cs typeface="Arial" panose="020B0604020202020204" pitchFamily="34" charset="0"/>
              </a:rPr>
              <a:t>60095: CT </a:t>
            </a:r>
            <a:r>
              <a:rPr lang="en-US" sz="2400" i="1" dirty="0" smtClean="0">
                <a:solidFill>
                  <a:srgbClr val="FF0000"/>
                </a:solidFill>
                <a:latin typeface="Arial" panose="020B0604020202020204" pitchFamily="34" charset="0"/>
                <a:cs typeface="Arial" panose="020B0604020202020204" pitchFamily="34" charset="0"/>
              </a:rPr>
              <a:t>Video</a:t>
            </a:r>
            <a:r>
              <a:rPr lang="en-US" sz="2400" dirty="0" smtClean="0">
                <a:latin typeface="Arial" panose="020B0604020202020204" pitchFamily="34" charset="0"/>
                <a:cs typeface="Arial" panose="020B0604020202020204" pitchFamily="34" charset="0"/>
              </a:rPr>
              <a:t> of metal-filled vesicle, or “VUG”</a:t>
            </a:r>
            <a:endParaRPr lang="en-US" sz="2400" dirty="0">
              <a:latin typeface="Arial" panose="020B0604020202020204" pitchFamily="34" charset="0"/>
              <a:cs typeface="Arial" panose="020B0604020202020204" pitchFamily="34" charset="0"/>
            </a:endParaRPr>
          </a:p>
        </p:txBody>
      </p:sp>
      <p:sp>
        <p:nvSpPr>
          <p:cNvPr id="8"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22</a:t>
            </a:fld>
            <a:endParaRPr lang="en-US" altLang="x-none" sz="1200" dirty="0">
              <a:latin typeface="Arial" panose="020B0604020202020204" pitchFamily="34" charset="0"/>
              <a:cs typeface="Arial" panose="020B0604020202020204" pitchFamily="34" charset="0"/>
            </a:endParaRPr>
          </a:p>
        </p:txBody>
      </p:sp>
      <p:sp>
        <p:nvSpPr>
          <p:cNvPr id="17" name="Rectangle 16"/>
          <p:cNvSpPr/>
          <p:nvPr/>
        </p:nvSpPr>
        <p:spPr>
          <a:xfrm>
            <a:off x="407114" y="4841664"/>
            <a:ext cx="2505284" cy="1477328"/>
          </a:xfrm>
          <a:prstGeom prst="rect">
            <a:avLst/>
          </a:prstGeom>
        </p:spPr>
        <p:txBody>
          <a:bodyPr wrap="square">
            <a:spAutoFit/>
          </a:bodyPr>
          <a:lstStyle/>
          <a:p>
            <a:pPr algn="ctr"/>
            <a:r>
              <a:rPr lang="en-US" dirty="0" smtClean="0">
                <a:latin typeface="Arial" panose="020B0604020202020204" pitchFamily="34" charset="0"/>
                <a:cs typeface="Arial" panose="020B0604020202020204" pitchFamily="34" charset="0"/>
              </a:rPr>
              <a:t>Scan data from Zeiss </a:t>
            </a:r>
            <a:r>
              <a:rPr lang="en-US" dirty="0" err="1">
                <a:latin typeface="Arial" panose="020B0604020202020204" pitchFamily="34" charset="0"/>
                <a:cs typeface="Arial" panose="020B0604020202020204" pitchFamily="34" charset="0"/>
              </a:rPr>
              <a:t>Xradia</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Versa system </a:t>
            </a:r>
            <a:r>
              <a:rPr lang="en-US" dirty="0">
                <a:latin typeface="Arial" panose="020B0604020202020204" pitchFamily="34" charset="0"/>
                <a:cs typeface="Arial" panose="020B0604020202020204" pitchFamily="34" charset="0"/>
              </a:rPr>
              <a:t>(Army Research Lab; J. Sietins</a:t>
            </a:r>
            <a:r>
              <a:rPr lang="en-US" dirty="0" smtClean="0">
                <a:latin typeface="Arial" panose="020B0604020202020204" pitchFamily="34" charset="0"/>
                <a:cs typeface="Arial" panose="020B0604020202020204" pitchFamily="34" charset="0"/>
              </a:rPr>
              <a:t>), visualized using </a:t>
            </a:r>
            <a:r>
              <a:rPr lang="en-US" dirty="0" err="1" smtClean="0">
                <a:latin typeface="Arial" panose="020B0604020202020204" pitchFamily="34" charset="0"/>
                <a:cs typeface="Arial" panose="020B0604020202020204" pitchFamily="34" charset="0"/>
              </a:rPr>
              <a:t>CTVox</a:t>
            </a:r>
            <a:endParaRPr lang="en-US" dirty="0"/>
          </a:p>
        </p:txBody>
      </p:sp>
      <p:sp>
        <p:nvSpPr>
          <p:cNvPr id="20" name="Title 1"/>
          <p:cNvSpPr>
            <a:spLocks noGrp="1"/>
          </p:cNvSpPr>
          <p:nvPr>
            <p:ph type="title"/>
          </p:nvPr>
        </p:nvSpPr>
        <p:spPr>
          <a:xfrm>
            <a:off x="1147293" y="223459"/>
            <a:ext cx="10515600" cy="832610"/>
          </a:xfrm>
        </p:spPr>
        <p:txBody>
          <a:bodyPr/>
          <a:lstStyle/>
          <a:p>
            <a:r>
              <a:rPr lang="en-US" dirty="0">
                <a:latin typeface="Arial" panose="020B0604020202020204" pitchFamily="34" charset="0"/>
                <a:cs typeface="Arial" panose="020B0604020202020204" pitchFamily="34" charset="0"/>
              </a:rPr>
              <a:t>Motivation…Return to the Moon (SPD-1)</a:t>
            </a:r>
          </a:p>
        </p:txBody>
      </p:sp>
    </p:spTree>
    <p:extLst>
      <p:ext uri="{BB962C8B-B14F-4D97-AF65-F5344CB8AC3E}">
        <p14:creationId xmlns:p14="http://schemas.microsoft.com/office/powerpoint/2010/main" val="4120797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0186" y="1193332"/>
            <a:ext cx="4242017" cy="4689440"/>
          </a:xfrm>
          <a:prstGeom prst="rect">
            <a:avLst/>
          </a:prstGeom>
        </p:spPr>
      </p:pic>
      <p:pic>
        <p:nvPicPr>
          <p:cNvPr id="5" name="Picture 4"/>
          <p:cNvPicPr>
            <a:picLocks noChangeAspect="1"/>
          </p:cNvPicPr>
          <p:nvPr/>
        </p:nvPicPr>
        <p:blipFill>
          <a:blip r:embed="rId3"/>
          <a:stretch>
            <a:fillRect/>
          </a:stretch>
        </p:blipFill>
        <p:spPr>
          <a:xfrm>
            <a:off x="8418060" y="3756938"/>
            <a:ext cx="3581203" cy="2716887"/>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3652"/>
          <a:stretch/>
        </p:blipFill>
        <p:spPr>
          <a:xfrm>
            <a:off x="860776" y="4330486"/>
            <a:ext cx="2821223" cy="2181266"/>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155" t="13494" r="-1155" b="13069"/>
          <a:stretch/>
        </p:blipFill>
        <p:spPr>
          <a:xfrm>
            <a:off x="531503" y="1193332"/>
            <a:ext cx="3479771" cy="302827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33979" y="1208146"/>
            <a:ext cx="2149364" cy="2170354"/>
          </a:xfrm>
          <a:prstGeom prst="rect">
            <a:avLst/>
          </a:prstGeom>
        </p:spPr>
      </p:pic>
      <p:sp>
        <p:nvSpPr>
          <p:cNvPr id="9" name="TextBox 8"/>
          <p:cNvSpPr txBox="1"/>
          <p:nvPr/>
        </p:nvSpPr>
        <p:spPr>
          <a:xfrm flipH="1">
            <a:off x="4286607" y="5920815"/>
            <a:ext cx="3641591" cy="830997"/>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The “Brainy </a:t>
            </a:r>
            <a:r>
              <a:rPr lang="en-US" sz="1600" dirty="0" err="1" smtClean="0">
                <a:latin typeface="Arial" panose="020B0604020202020204" pitchFamily="34" charset="0"/>
                <a:cs typeface="Arial" panose="020B0604020202020204" pitchFamily="34" charset="0"/>
              </a:rPr>
              <a:t>Vug</a:t>
            </a:r>
            <a:r>
              <a:rPr lang="en-US" sz="1600" dirty="0" smtClean="0">
                <a:latin typeface="Arial" panose="020B0604020202020204" pitchFamily="34" charset="0"/>
                <a:cs typeface="Arial" panose="020B0604020202020204" pitchFamily="34" charset="0"/>
              </a:rPr>
              <a:t>”: 300 micron metal filled vesicle within Apollo lunar return sample 60095. </a:t>
            </a:r>
            <a:endParaRPr lang="en-US" sz="1600" dirty="0">
              <a:latin typeface="Arial" panose="020B0604020202020204" pitchFamily="34" charset="0"/>
              <a:cs typeface="Arial" panose="020B0604020202020204" pitchFamily="34" charset="0"/>
            </a:endParaRPr>
          </a:p>
        </p:txBody>
      </p:sp>
      <p:sp>
        <p:nvSpPr>
          <p:cNvPr id="10" name="TextBox 9"/>
          <p:cNvSpPr txBox="1"/>
          <p:nvPr/>
        </p:nvSpPr>
        <p:spPr>
          <a:xfrm>
            <a:off x="880872" y="4360630"/>
            <a:ext cx="2222261" cy="430887"/>
          </a:xfrm>
          <a:prstGeom prst="rect">
            <a:avLst/>
          </a:prstGeom>
          <a:solidFill>
            <a:schemeClr val="bg1"/>
          </a:solidFill>
        </p:spPr>
        <p:txBody>
          <a:bodyPr wrap="square" rtlCol="0">
            <a:spAutoFit/>
          </a:bodyPr>
          <a:lstStyle/>
          <a:p>
            <a:pPr algn="ctr"/>
            <a:r>
              <a:rPr lang="en-US" sz="1100" dirty="0" smtClean="0">
                <a:latin typeface="Arial" panose="020B0604020202020204" pitchFamily="34" charset="0"/>
                <a:cs typeface="Arial" panose="020B0604020202020204" pitchFamily="34" charset="0"/>
              </a:rPr>
              <a:t>Nano-focus xCT (Zeiss </a:t>
            </a:r>
            <a:r>
              <a:rPr lang="en-US" sz="1100" dirty="0" err="1" smtClean="0">
                <a:latin typeface="Arial" panose="020B0604020202020204" pitchFamily="34" charset="0"/>
                <a:cs typeface="Arial" panose="020B0604020202020204" pitchFamily="34" charset="0"/>
              </a:rPr>
              <a:t>Xradia</a:t>
            </a:r>
            <a:r>
              <a:rPr lang="en-US" sz="1100" dirty="0" smtClean="0">
                <a:latin typeface="Arial" panose="020B0604020202020204" pitchFamily="34" charset="0"/>
                <a:cs typeface="Arial" panose="020B0604020202020204" pitchFamily="34" charset="0"/>
              </a:rPr>
              <a:t> Versa (ARL/Sietins)</a:t>
            </a:r>
            <a:endParaRPr lang="en-US" sz="1100" dirty="0">
              <a:latin typeface="Arial" panose="020B0604020202020204" pitchFamily="34" charset="0"/>
              <a:cs typeface="Arial" panose="020B0604020202020204" pitchFamily="34" charset="0"/>
            </a:endParaRPr>
          </a:p>
        </p:txBody>
      </p:sp>
      <p:sp>
        <p:nvSpPr>
          <p:cNvPr id="11" name="TextBox 10"/>
          <p:cNvSpPr txBox="1"/>
          <p:nvPr/>
        </p:nvSpPr>
        <p:spPr>
          <a:xfrm>
            <a:off x="579610" y="1231375"/>
            <a:ext cx="2022913" cy="600164"/>
          </a:xfrm>
          <a:prstGeom prst="rect">
            <a:avLst/>
          </a:prstGeom>
          <a:solidFill>
            <a:schemeClr val="bg1"/>
          </a:solidFill>
        </p:spPr>
        <p:txBody>
          <a:bodyPr wrap="square" rtlCol="0">
            <a:spAutoFit/>
          </a:bodyPr>
          <a:lstStyle/>
          <a:p>
            <a:pPr algn="ctr"/>
            <a:r>
              <a:rPr lang="en-US" sz="1100" dirty="0" smtClean="0">
                <a:latin typeface="Arial" panose="020B0604020202020204" pitchFamily="34" charset="0"/>
                <a:cs typeface="Arial" panose="020B0604020202020204" pitchFamily="34" charset="0"/>
              </a:rPr>
              <a:t>Nano-focus xCT (Zeiss </a:t>
            </a:r>
            <a:r>
              <a:rPr lang="en-US" sz="1100" dirty="0" err="1" smtClean="0">
                <a:latin typeface="Arial" panose="020B0604020202020204" pitchFamily="34" charset="0"/>
                <a:cs typeface="Arial" panose="020B0604020202020204" pitchFamily="34" charset="0"/>
              </a:rPr>
              <a:t>Xradia</a:t>
            </a:r>
            <a:r>
              <a:rPr lang="en-US" sz="1100" dirty="0" smtClean="0">
                <a:latin typeface="Arial" panose="020B0604020202020204" pitchFamily="34" charset="0"/>
                <a:cs typeface="Arial" panose="020B0604020202020204" pitchFamily="34" charset="0"/>
              </a:rPr>
              <a:t> Versa (ARL/Sietins and GSFC/Jones)</a:t>
            </a:r>
            <a:endParaRPr lang="en-US" sz="1100" dirty="0">
              <a:latin typeface="Arial" panose="020B0604020202020204" pitchFamily="34" charset="0"/>
              <a:cs typeface="Arial" panose="020B0604020202020204" pitchFamily="34" charset="0"/>
            </a:endParaRPr>
          </a:p>
        </p:txBody>
      </p:sp>
      <p:sp>
        <p:nvSpPr>
          <p:cNvPr id="12" name="TextBox 11"/>
          <p:cNvSpPr txBox="1"/>
          <p:nvPr/>
        </p:nvSpPr>
        <p:spPr>
          <a:xfrm>
            <a:off x="4208740" y="1231375"/>
            <a:ext cx="2111673" cy="430887"/>
          </a:xfrm>
          <a:prstGeom prst="rect">
            <a:avLst/>
          </a:prstGeom>
          <a:solidFill>
            <a:schemeClr val="bg1"/>
          </a:solidFill>
        </p:spPr>
        <p:txBody>
          <a:bodyPr wrap="square" rtlCol="0">
            <a:spAutoFit/>
          </a:bodyPr>
          <a:lstStyle/>
          <a:p>
            <a:pPr algn="ctr"/>
            <a:r>
              <a:rPr lang="en-US" sz="1100" dirty="0" smtClean="0">
                <a:latin typeface="Arial" panose="020B0604020202020204" pitchFamily="34" charset="0"/>
                <a:cs typeface="Arial" panose="020B0604020202020204" pitchFamily="34" charset="0"/>
              </a:rPr>
              <a:t>Scanning Electron Microscopy (GSFC/R. Kent)</a:t>
            </a:r>
            <a:endParaRPr lang="en-US" sz="1100" dirty="0">
              <a:latin typeface="Arial" panose="020B0604020202020204" pitchFamily="34" charset="0"/>
              <a:cs typeface="Arial" panose="020B0604020202020204" pitchFamily="34" charset="0"/>
            </a:endParaRPr>
          </a:p>
        </p:txBody>
      </p:sp>
      <p:sp>
        <p:nvSpPr>
          <p:cNvPr id="13" name="TextBox 12"/>
          <p:cNvSpPr txBox="1"/>
          <p:nvPr/>
        </p:nvSpPr>
        <p:spPr>
          <a:xfrm>
            <a:off x="9785285" y="2732024"/>
            <a:ext cx="1428354" cy="600164"/>
          </a:xfrm>
          <a:prstGeom prst="rect">
            <a:avLst/>
          </a:prstGeom>
          <a:solidFill>
            <a:schemeClr val="bg1"/>
          </a:solidFill>
        </p:spPr>
        <p:txBody>
          <a:bodyPr wrap="square" rtlCol="0">
            <a:spAutoFit/>
          </a:bodyPr>
          <a:lstStyle/>
          <a:p>
            <a:pPr algn="ctr"/>
            <a:r>
              <a:rPr lang="en-US" sz="1100" dirty="0" smtClean="0">
                <a:latin typeface="Arial" panose="020B0604020202020204" pitchFamily="34" charset="0"/>
                <a:cs typeface="Arial" panose="020B0604020202020204" pitchFamily="34" charset="0"/>
              </a:rPr>
              <a:t>Scanning Electron Microscopy (GSFC/R. Kent)</a:t>
            </a:r>
            <a:endParaRPr lang="en-US" sz="1100" dirty="0">
              <a:latin typeface="Arial" panose="020B0604020202020204" pitchFamily="34" charset="0"/>
              <a:cs typeface="Arial" panose="020B0604020202020204" pitchFamily="34" charset="0"/>
            </a:endParaRPr>
          </a:p>
        </p:txBody>
      </p:sp>
      <p:sp>
        <p:nvSpPr>
          <p:cNvPr id="14" name="TextBox 13"/>
          <p:cNvSpPr txBox="1"/>
          <p:nvPr/>
        </p:nvSpPr>
        <p:spPr>
          <a:xfrm>
            <a:off x="10477892" y="3871280"/>
            <a:ext cx="1428354" cy="600164"/>
          </a:xfrm>
          <a:prstGeom prst="rect">
            <a:avLst/>
          </a:prstGeom>
          <a:solidFill>
            <a:schemeClr val="bg1"/>
          </a:solidFill>
        </p:spPr>
        <p:txBody>
          <a:bodyPr wrap="square" rtlCol="0">
            <a:spAutoFit/>
          </a:bodyPr>
          <a:lstStyle/>
          <a:p>
            <a:pPr algn="ctr"/>
            <a:r>
              <a:rPr lang="en-US" sz="1100" dirty="0" smtClean="0">
                <a:latin typeface="Arial" panose="020B0604020202020204" pitchFamily="34" charset="0"/>
                <a:cs typeface="Arial" panose="020B0604020202020204" pitchFamily="34" charset="0"/>
              </a:rPr>
              <a:t>Laser Confocal Microscopy (GSFC/Jones)</a:t>
            </a:r>
            <a:endParaRPr lang="en-US" sz="1100" dirty="0">
              <a:latin typeface="Arial" panose="020B0604020202020204" pitchFamily="34" charset="0"/>
              <a:cs typeface="Arial" panose="020B0604020202020204" pitchFamily="34" charset="0"/>
            </a:endParaRPr>
          </a:p>
        </p:txBody>
      </p:sp>
      <p:sp>
        <p:nvSpPr>
          <p:cNvPr id="16"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23</a:t>
            </a:fld>
            <a:endParaRPr lang="en-US" altLang="x-none" sz="1200" dirty="0">
              <a:latin typeface="Arial" panose="020B0604020202020204" pitchFamily="34" charset="0"/>
              <a:cs typeface="Arial" panose="020B0604020202020204" pitchFamily="34" charset="0"/>
            </a:endParaRPr>
          </a:p>
        </p:txBody>
      </p:sp>
      <p:sp>
        <p:nvSpPr>
          <p:cNvPr id="17" name="Title 1"/>
          <p:cNvSpPr txBox="1">
            <a:spLocks/>
          </p:cNvSpPr>
          <p:nvPr/>
        </p:nvSpPr>
        <p:spPr>
          <a:xfrm>
            <a:off x="1299883" y="110068"/>
            <a:ext cx="9983460" cy="98373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3ds" panose="02000503020000020004" pitchFamily="2" charset="0"/>
                <a:ea typeface="+mj-ea"/>
                <a:cs typeface="+mj-cs"/>
              </a:defRPr>
            </a:lvl1pPr>
          </a:lstStyle>
          <a:p>
            <a:r>
              <a:rPr lang="en-US" sz="3200" i="1" dirty="0" smtClean="0">
                <a:latin typeface="Arial" panose="020B0604020202020204" pitchFamily="34" charset="0"/>
                <a:cs typeface="Arial" panose="020B0604020202020204" pitchFamily="34" charset="0"/>
              </a:rPr>
              <a:t>Complimentary Tools Showcase: Lunar Impact Glass “</a:t>
            </a:r>
            <a:r>
              <a:rPr lang="en-US" sz="3200" i="1" dirty="0" err="1" smtClean="0">
                <a:latin typeface="Arial" panose="020B0604020202020204" pitchFamily="34" charset="0"/>
                <a:cs typeface="Arial" panose="020B0604020202020204" pitchFamily="34" charset="0"/>
              </a:rPr>
              <a:t>Vug</a:t>
            </a:r>
            <a:r>
              <a:rPr lang="en-US" sz="3200" i="1" dirty="0" smtClean="0">
                <a:latin typeface="Arial" panose="020B0604020202020204" pitchFamily="34" charset="0"/>
                <a:cs typeface="Arial" panose="020B0604020202020204" pitchFamily="34" charset="0"/>
              </a:rPr>
              <a:t>” Survey with xCT, LCM and SEM</a:t>
            </a:r>
            <a:endParaRPr lang="en-US" sz="3200" i="1" dirty="0">
              <a:latin typeface="Arial" panose="020B0604020202020204" pitchFamily="34" charset="0"/>
              <a:cs typeface="Arial" panose="020B0604020202020204" pitchFamily="34" charset="0"/>
            </a:endParaRPr>
          </a:p>
        </p:txBody>
      </p:sp>
      <p:sp>
        <p:nvSpPr>
          <p:cNvPr id="19" name="TextBox 18"/>
          <p:cNvSpPr txBox="1"/>
          <p:nvPr/>
        </p:nvSpPr>
        <p:spPr>
          <a:xfrm>
            <a:off x="9533508" y="3341948"/>
            <a:ext cx="1888769" cy="276999"/>
          </a:xfrm>
          <a:prstGeom prst="rect">
            <a:avLst/>
          </a:prstGeom>
          <a:noFill/>
        </p:spPr>
        <p:txBody>
          <a:bodyPr wrap="square" rtlCol="0">
            <a:spAutoFit/>
          </a:bodyPr>
          <a:lstStyle/>
          <a:p>
            <a:r>
              <a:rPr lang="en-US" sz="1200" b="1" dirty="0" smtClean="0">
                <a:solidFill>
                  <a:srgbClr val="FF0000"/>
                </a:solidFill>
              </a:rPr>
              <a:t>Green=Fe, Ni rich</a:t>
            </a:r>
            <a:endParaRPr lang="en-US" sz="1200" b="1" dirty="0">
              <a:solidFill>
                <a:srgbClr val="FF0000"/>
              </a:solidFill>
            </a:endParaRPr>
          </a:p>
        </p:txBody>
      </p:sp>
    </p:spTree>
    <p:extLst>
      <p:ext uri="{BB962C8B-B14F-4D97-AF65-F5344CB8AC3E}">
        <p14:creationId xmlns:p14="http://schemas.microsoft.com/office/powerpoint/2010/main" val="4064708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Motivation…Return to the Moon (SPD-1)</a:t>
            </a: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b="17110"/>
          <a:stretch/>
        </p:blipFill>
        <p:spPr>
          <a:xfrm>
            <a:off x="7063414" y="1903523"/>
            <a:ext cx="4382058" cy="4032476"/>
          </a:xfrm>
          <a:prstGeom prst="rect">
            <a:avLst/>
          </a:prstGeom>
        </p:spPr>
      </p:pic>
      <p:sp>
        <p:nvSpPr>
          <p:cNvPr id="20" name="Content Placeholder 2"/>
          <p:cNvSpPr>
            <a:spLocks noGrp="1"/>
          </p:cNvSpPr>
          <p:nvPr>
            <p:ph idx="1"/>
          </p:nvPr>
        </p:nvSpPr>
        <p:spPr>
          <a:xfrm>
            <a:off x="219235" y="1343763"/>
            <a:ext cx="7715090" cy="846988"/>
          </a:xfrm>
        </p:spPr>
        <p:txBody>
          <a:bodyPr>
            <a:normAutofit/>
          </a:bodyPr>
          <a:lstStyle/>
          <a:p>
            <a:pPr lvl="0"/>
            <a:r>
              <a:rPr lang="en-US" dirty="0">
                <a:latin typeface="Arial" panose="020B0604020202020204" pitchFamily="34" charset="0"/>
                <a:cs typeface="Arial" panose="020B0604020202020204" pitchFamily="34" charset="0"/>
              </a:rPr>
              <a:t>Micro-meteorite impact damage assessment</a:t>
            </a:r>
          </a:p>
          <a:p>
            <a:endParaRPr lang="en-US" dirty="0">
              <a:latin typeface="Arial" panose="020B0604020202020204" pitchFamily="34" charset="0"/>
              <a:cs typeface="Arial" panose="020B0604020202020204" pitchFamily="34" charset="0"/>
            </a:endParaRPr>
          </a:p>
        </p:txBody>
      </p:sp>
      <p:sp>
        <p:nvSpPr>
          <p:cNvPr id="21" name="TextBox 20"/>
          <p:cNvSpPr txBox="1"/>
          <p:nvPr/>
        </p:nvSpPr>
        <p:spPr>
          <a:xfrm>
            <a:off x="7427599" y="5945658"/>
            <a:ext cx="3435977"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Apollo 16 sample 60095 zap pit and interior metal vugs</a:t>
            </a:r>
          </a:p>
        </p:txBody>
      </p:sp>
      <p:sp>
        <p:nvSpPr>
          <p:cNvPr id="10"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24</a:t>
            </a:fld>
            <a:endParaRPr lang="en-US" altLang="x-none" sz="12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088" y="1903523"/>
            <a:ext cx="5308325" cy="4501580"/>
          </a:xfrm>
          <a:prstGeom prst="rect">
            <a:avLst/>
          </a:prstGeom>
        </p:spPr>
      </p:pic>
    </p:spTree>
    <p:extLst>
      <p:ext uri="{BB962C8B-B14F-4D97-AF65-F5344CB8AC3E}">
        <p14:creationId xmlns:p14="http://schemas.microsoft.com/office/powerpoint/2010/main" val="14908259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299883" y="110068"/>
            <a:ext cx="9260541" cy="983736"/>
          </a:xfrm>
        </p:spPr>
        <p:txBody>
          <a:bodyPr>
            <a:noAutofit/>
          </a:bodyPr>
          <a:lstStyle/>
          <a:p>
            <a:r>
              <a:rPr lang="en-US" sz="3200" i="1" dirty="0" smtClean="0">
                <a:latin typeface="Arial" panose="020B0604020202020204" pitchFamily="34" charset="0"/>
                <a:cs typeface="Arial" panose="020B0604020202020204" pitchFamily="34" charset="0"/>
              </a:rPr>
              <a:t>Complimentary Tools Showcase: Lunar Impact Glass “Zap Pit” Survey with xCT, followed by LCM</a:t>
            </a:r>
            <a:endParaRPr lang="en-US" sz="3200" i="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5035850" y="1386752"/>
            <a:ext cx="6614955" cy="5108762"/>
          </a:xfrm>
          <a:prstGeom prst="rect">
            <a:avLst/>
          </a:prstGeom>
        </p:spPr>
      </p:pic>
      <p:pic>
        <p:nvPicPr>
          <p:cNvPr id="4" name="Picture 3"/>
          <p:cNvPicPr>
            <a:picLocks noChangeAspect="1"/>
          </p:cNvPicPr>
          <p:nvPr/>
        </p:nvPicPr>
        <p:blipFill>
          <a:blip r:embed="rId3"/>
          <a:stretch>
            <a:fillRect/>
          </a:stretch>
        </p:blipFill>
        <p:spPr>
          <a:xfrm>
            <a:off x="7598133" y="1479176"/>
            <a:ext cx="4052672" cy="3083859"/>
          </a:xfrm>
          <a:prstGeom prst="rect">
            <a:avLst/>
          </a:prstGeom>
        </p:spPr>
      </p:pic>
      <p:pic>
        <p:nvPicPr>
          <p:cNvPr id="7"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4000" contrast="50000"/>
                    </a14:imgEffect>
                  </a14:imgLayer>
                </a14:imgProps>
              </a:ext>
              <a:ext uri="{28A0092B-C50C-407E-A947-70E740481C1C}">
                <a14:useLocalDpi xmlns:a14="http://schemas.microsoft.com/office/drawing/2010/main" val="0"/>
              </a:ext>
            </a:extLst>
          </a:blip>
          <a:srcRect/>
          <a:stretch>
            <a:fillRect/>
          </a:stretch>
        </p:blipFill>
        <p:spPr bwMode="auto">
          <a:xfrm>
            <a:off x="1067849" y="2428705"/>
            <a:ext cx="3099991" cy="22626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7"/>
          <p:cNvPicPr>
            <a:picLocks noChangeAspect="1" noChangeArrowheads="1"/>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713214" y="4847993"/>
            <a:ext cx="3608291" cy="1927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151222" y="1170049"/>
            <a:ext cx="4613323" cy="1077218"/>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Apollo 16 sample 60095 </a:t>
            </a:r>
            <a:r>
              <a:rPr lang="en-US" sz="1600" dirty="0" smtClean="0">
                <a:latin typeface="Arial" panose="020B0604020202020204" pitchFamily="34" charset="0"/>
                <a:cs typeface="Arial" panose="020B0604020202020204" pitchFamily="34" charset="0"/>
              </a:rPr>
              <a:t>with “zap pit”: Left images show </a:t>
            </a:r>
            <a:r>
              <a:rPr lang="en-US" sz="1600" dirty="0" err="1" smtClean="0">
                <a:latin typeface="Arial" panose="020B0604020202020204" pitchFamily="34" charset="0"/>
                <a:cs typeface="Arial" panose="020B0604020202020204" pitchFamily="34" charset="0"/>
              </a:rPr>
              <a:t>nano</a:t>
            </a:r>
            <a:r>
              <a:rPr lang="en-US" sz="1600" dirty="0" smtClean="0">
                <a:latin typeface="Arial" panose="020B0604020202020204" pitchFamily="34" charset="0"/>
                <a:cs typeface="Arial" panose="020B0604020202020204" pitchFamily="34" charset="0"/>
              </a:rPr>
              <a:t>-focus CT (ARL/</a:t>
            </a:r>
            <a:r>
              <a:rPr lang="en-US" sz="1600" dirty="0" err="1" smtClean="0">
                <a:latin typeface="Arial" panose="020B0604020202020204" pitchFamily="34" charset="0"/>
                <a:cs typeface="Arial" panose="020B0604020202020204" pitchFamily="34" charset="0"/>
              </a:rPr>
              <a:t>Xradia</a:t>
            </a:r>
            <a:r>
              <a:rPr lang="en-US" sz="1600" dirty="0" smtClean="0">
                <a:latin typeface="Arial" panose="020B0604020202020204" pitchFamily="34" charset="0"/>
                <a:cs typeface="Arial" panose="020B0604020202020204" pitchFamily="34" charset="0"/>
              </a:rPr>
              <a:t> Versa/J. Sietins) and Right images show laser confocal microscopy (J. Jones)</a:t>
            </a:r>
            <a:endParaRPr lang="en-US" sz="1600" dirty="0">
              <a:latin typeface="Arial" panose="020B0604020202020204" pitchFamily="34" charset="0"/>
              <a:cs typeface="Arial" panose="020B0604020202020204" pitchFamily="34" charset="0"/>
            </a:endParaRPr>
          </a:p>
        </p:txBody>
      </p:sp>
      <p:sp>
        <p:nvSpPr>
          <p:cNvPr id="10"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25</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3620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Motivation…Mars</a:t>
            </a:r>
          </a:p>
        </p:txBody>
      </p:sp>
      <p:sp>
        <p:nvSpPr>
          <p:cNvPr id="20" name="Content Placeholder 2"/>
          <p:cNvSpPr>
            <a:spLocks noGrp="1"/>
          </p:cNvSpPr>
          <p:nvPr>
            <p:ph idx="1"/>
          </p:nvPr>
        </p:nvSpPr>
        <p:spPr>
          <a:xfrm>
            <a:off x="219235" y="1343763"/>
            <a:ext cx="7715090" cy="846988"/>
          </a:xfrm>
        </p:spPr>
        <p:txBody>
          <a:bodyPr>
            <a:normAutofit/>
          </a:bodyPr>
          <a:lstStyle/>
          <a:p>
            <a:pPr lvl="0"/>
            <a:r>
              <a:rPr lang="en-US" dirty="0" smtClean="0">
                <a:latin typeface="Arial" panose="020B0604020202020204" pitchFamily="34" charset="0"/>
                <a:cs typeface="Arial" panose="020B0604020202020204" pitchFamily="34" charset="0"/>
              </a:rPr>
              <a:t>MSR mission </a:t>
            </a:r>
            <a:r>
              <a:rPr lang="en-US" dirty="0">
                <a:latin typeface="Arial" panose="020B0604020202020204" pitchFamily="34" charset="0"/>
                <a:cs typeface="Arial" panose="020B0604020202020204" pitchFamily="34" charset="0"/>
              </a:rPr>
              <a:t>and future Sample Return</a:t>
            </a:r>
          </a:p>
          <a:p>
            <a:endParaRPr lang="en-US" dirty="0">
              <a:latin typeface="Arial" panose="020B0604020202020204" pitchFamily="34" charset="0"/>
              <a:cs typeface="Arial" panose="020B0604020202020204" pitchFamily="34" charset="0"/>
            </a:endParaRPr>
          </a:p>
        </p:txBody>
      </p:sp>
      <p:sp>
        <p:nvSpPr>
          <p:cNvPr id="21" name="TextBox 20"/>
          <p:cNvSpPr txBox="1"/>
          <p:nvPr/>
        </p:nvSpPr>
        <p:spPr>
          <a:xfrm>
            <a:off x="687057" y="6119672"/>
            <a:ext cx="6517962"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Ultra rare “Black Beauty” Martian meteorite showing interior “blueberries” that contain high percent OH-bearing minerals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0779" y="1840272"/>
            <a:ext cx="3600148" cy="4264392"/>
          </a:xfrm>
          <a:prstGeom prst="rect">
            <a:avLst/>
          </a:prstGeom>
        </p:spPr>
      </p:pic>
      <p:pic>
        <p:nvPicPr>
          <p:cNvPr id="5" name="Picture 4"/>
          <p:cNvPicPr>
            <a:picLocks noChangeAspect="1"/>
          </p:cNvPicPr>
          <p:nvPr/>
        </p:nvPicPr>
        <p:blipFill>
          <a:blip r:embed="rId4"/>
          <a:stretch>
            <a:fillRect/>
          </a:stretch>
        </p:blipFill>
        <p:spPr>
          <a:xfrm>
            <a:off x="4021954" y="2047116"/>
            <a:ext cx="4287880" cy="4049664"/>
          </a:xfrm>
          <a:prstGeom prst="rect">
            <a:avLst/>
          </a:prstGeom>
        </p:spPr>
      </p:pic>
      <p:sp>
        <p:nvSpPr>
          <p:cNvPr id="12" name="TextBox 11"/>
          <p:cNvSpPr txBox="1"/>
          <p:nvPr/>
        </p:nvSpPr>
        <p:spPr>
          <a:xfrm>
            <a:off x="8309833" y="6150449"/>
            <a:ext cx="3846419"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Martian </a:t>
            </a:r>
            <a:r>
              <a:rPr lang="en-US" sz="1600" dirty="0" err="1">
                <a:latin typeface="Arial" panose="020B0604020202020204" pitchFamily="34" charset="0"/>
                <a:cs typeface="Arial" panose="020B0604020202020204" pitchFamily="34" charset="0"/>
              </a:rPr>
              <a:t>Nakhlite</a:t>
            </a:r>
            <a:r>
              <a:rPr lang="en-US" sz="1600" dirty="0">
                <a:latin typeface="Arial" panose="020B0604020202020204" pitchFamily="34" charset="0"/>
                <a:cs typeface="Arial" panose="020B0604020202020204" pitchFamily="34" charset="0"/>
              </a:rPr>
              <a:t> NWA 10153 </a:t>
            </a:r>
            <a:r>
              <a:rPr lang="en-US" sz="1600" dirty="0" smtClean="0">
                <a:latin typeface="Arial" panose="020B0604020202020204" pitchFamily="34" charset="0"/>
                <a:cs typeface="Arial" panose="020B0604020202020204" pitchFamily="34" charset="0"/>
              </a:rPr>
              <a:t>w/ </a:t>
            </a:r>
            <a:r>
              <a:rPr lang="en-US" sz="1600" dirty="0">
                <a:latin typeface="Arial" panose="020B0604020202020204" pitchFamily="34" charset="0"/>
                <a:cs typeface="Arial" panose="020B0604020202020204" pitchFamily="34" charset="0"/>
              </a:rPr>
              <a:t>large interior crystals (not visible </a:t>
            </a:r>
            <a:r>
              <a:rPr lang="en-US" sz="1600" dirty="0" smtClean="0">
                <a:latin typeface="Arial" panose="020B0604020202020204" pitchFamily="34" charset="0"/>
                <a:cs typeface="Arial" panose="020B0604020202020204" pitchFamily="34" charset="0"/>
              </a:rPr>
              <a:t>outside)</a:t>
            </a:r>
            <a:endParaRPr lang="en-US" sz="1600" dirty="0">
              <a:latin typeface="Arial" panose="020B0604020202020204" pitchFamily="34" charset="0"/>
              <a:cs typeface="Arial" panose="020B0604020202020204" pitchFamily="34" charset="0"/>
            </a:endParaRPr>
          </a:p>
        </p:txBody>
      </p:sp>
      <p:sp>
        <p:nvSpPr>
          <p:cNvPr id="13"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26</a:t>
            </a:fld>
            <a:endParaRPr lang="en-US" altLang="x-none" sz="1200" dirty="0">
              <a:latin typeface="Arial" panose="020B0604020202020204" pitchFamily="34" charset="0"/>
              <a:cs typeface="Arial" panose="020B0604020202020204" pitchFamily="34" charset="0"/>
            </a:endParaRPr>
          </a:p>
        </p:txBody>
      </p:sp>
      <p:sp>
        <p:nvSpPr>
          <p:cNvPr id="6" name="TextBox 5"/>
          <p:cNvSpPr txBox="1"/>
          <p:nvPr/>
        </p:nvSpPr>
        <p:spPr>
          <a:xfrm>
            <a:off x="8353556" y="409738"/>
            <a:ext cx="3617371" cy="646331"/>
          </a:xfrm>
          <a:prstGeom prst="rect">
            <a:avLst/>
          </a:prstGeom>
          <a:noFill/>
          <a:ln w="19050">
            <a:solidFill>
              <a:srgbClr val="0070C0"/>
            </a:solidFill>
          </a:ln>
        </p:spPr>
        <p:txBody>
          <a:bodyPr wrap="square" rtlCol="0">
            <a:spAutoFit/>
          </a:bodyPr>
          <a:lstStyle/>
          <a:p>
            <a:pPr algn="ctr"/>
            <a:r>
              <a:rPr lang="en-US" i="1" dirty="0" smtClean="0"/>
              <a:t>Martian meteorites compliments of the Dr. Jay </a:t>
            </a:r>
            <a:r>
              <a:rPr lang="en-US" i="1" dirty="0" err="1" smtClean="0"/>
              <a:t>Piatek</a:t>
            </a:r>
            <a:r>
              <a:rPr lang="en-US" i="1" dirty="0" smtClean="0"/>
              <a:t> Collection</a:t>
            </a:r>
            <a:endParaRPr lang="en-US" i="1"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925" y="2055000"/>
            <a:ext cx="3795084" cy="4049664"/>
          </a:xfrm>
          <a:prstGeom prst="rect">
            <a:avLst/>
          </a:prstGeom>
        </p:spPr>
      </p:pic>
    </p:spTree>
    <p:extLst>
      <p:ext uri="{BB962C8B-B14F-4D97-AF65-F5344CB8AC3E}">
        <p14:creationId xmlns:p14="http://schemas.microsoft.com/office/powerpoint/2010/main" val="32538581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292" y="223459"/>
            <a:ext cx="10739908" cy="832610"/>
          </a:xfrm>
        </p:spPr>
        <p:txBody>
          <a:bodyPr>
            <a:noAutofit/>
          </a:bodyPr>
          <a:lstStyle/>
          <a:p>
            <a:r>
              <a:rPr lang="en-US" dirty="0">
                <a:latin typeface="Arial" panose="020B0604020202020204" pitchFamily="34" charset="0"/>
                <a:cs typeface="Arial" panose="020B0604020202020204" pitchFamily="34" charset="0"/>
              </a:rPr>
              <a:t>Motivation…(Mars Video)</a:t>
            </a:r>
          </a:p>
        </p:txBody>
      </p:sp>
      <p:pic>
        <p:nvPicPr>
          <p:cNvPr id="4" name="181210_nwa-7034_blackbeauty_50micron8bit_Comp95">
            <a:hlinkClick r:id="" action="ppaction://media"/>
          </p:cNvPr>
          <p:cNvPicPr>
            <a:picLocks noChangeAspect="1"/>
          </p:cNvPicPr>
          <p:nvPr>
            <a:videoFile r:link="rId1"/>
            <p:extLst>
              <p:ext uri="{DAA4B4D4-6D71-4841-9C94-3DE7FCFB9230}">
                <p14:media xmlns:p14="http://schemas.microsoft.com/office/powerpoint/2010/main" r:link="rId2">
                  <p14:trim st="664"/>
                </p14:media>
              </p:ext>
            </p:extLst>
          </p:nvPr>
        </p:nvPicPr>
        <p:blipFill>
          <a:blip r:embed="rId4"/>
          <a:stretch>
            <a:fillRect/>
          </a:stretch>
        </p:blipFill>
        <p:spPr>
          <a:xfrm>
            <a:off x="2105025" y="1220691"/>
            <a:ext cx="9378763" cy="5467204"/>
          </a:xfrm>
          <a:prstGeom prst="rect">
            <a:avLst/>
          </a:prstGeom>
        </p:spPr>
      </p:pic>
      <p:sp>
        <p:nvSpPr>
          <p:cNvPr id="13" name="TextBox 12"/>
          <p:cNvSpPr txBox="1"/>
          <p:nvPr/>
        </p:nvSpPr>
        <p:spPr>
          <a:xfrm>
            <a:off x="142875" y="2847975"/>
            <a:ext cx="1571625" cy="2308324"/>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Martian </a:t>
            </a:r>
            <a:r>
              <a:rPr lang="en-US" sz="2400" dirty="0" smtClean="0">
                <a:latin typeface="Arial" panose="020B0604020202020204" pitchFamily="34" charset="0"/>
                <a:cs typeface="Arial" panose="020B0604020202020204" pitchFamily="34" charset="0"/>
              </a:rPr>
              <a:t>“Black Beauty”</a:t>
            </a:r>
          </a:p>
          <a:p>
            <a:pPr algn="ctr"/>
            <a:r>
              <a:rPr lang="en-US" sz="2400" dirty="0" smtClean="0">
                <a:latin typeface="Arial" panose="020B0604020202020204" pitchFamily="34" charset="0"/>
                <a:cs typeface="Arial" panose="020B0604020202020204" pitchFamily="34" charset="0"/>
              </a:rPr>
              <a:t>NWA 7034 </a:t>
            </a:r>
            <a:r>
              <a:rPr lang="en-US" sz="2400" i="1" dirty="0" smtClean="0">
                <a:solidFill>
                  <a:srgbClr val="FF0000"/>
                </a:solidFill>
                <a:latin typeface="Arial" panose="020B0604020202020204" pitchFamily="34" charset="0"/>
                <a:cs typeface="Arial" panose="020B0604020202020204" pitchFamily="34" charset="0"/>
              </a:rPr>
              <a:t>Video</a:t>
            </a:r>
            <a:endParaRPr lang="en-US" sz="2400" i="1" dirty="0">
              <a:solidFill>
                <a:srgbClr val="FF0000"/>
              </a:solidFill>
              <a:latin typeface="Arial" panose="020B0604020202020204" pitchFamily="34" charset="0"/>
              <a:cs typeface="Arial" panose="020B0604020202020204" pitchFamily="34" charset="0"/>
            </a:endParaRPr>
          </a:p>
        </p:txBody>
      </p:sp>
      <p:sp>
        <p:nvSpPr>
          <p:cNvPr id="7"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27</a:t>
            </a:fld>
            <a:endParaRPr lang="en-US" altLang="x-none" sz="1200" dirty="0">
              <a:latin typeface="Arial" panose="020B0604020202020204" pitchFamily="34" charset="0"/>
              <a:cs typeface="Arial" panose="020B0604020202020204" pitchFamily="34" charset="0"/>
            </a:endParaRPr>
          </a:p>
        </p:txBody>
      </p:sp>
      <p:sp>
        <p:nvSpPr>
          <p:cNvPr id="8" name="TextBox 7"/>
          <p:cNvSpPr txBox="1"/>
          <p:nvPr/>
        </p:nvSpPr>
        <p:spPr>
          <a:xfrm>
            <a:off x="8353556" y="409738"/>
            <a:ext cx="3617371" cy="646331"/>
          </a:xfrm>
          <a:prstGeom prst="rect">
            <a:avLst/>
          </a:prstGeom>
          <a:noFill/>
          <a:ln w="19050">
            <a:solidFill>
              <a:srgbClr val="0070C0"/>
            </a:solidFill>
          </a:ln>
        </p:spPr>
        <p:txBody>
          <a:bodyPr wrap="square" rtlCol="0">
            <a:spAutoFit/>
          </a:bodyPr>
          <a:lstStyle/>
          <a:p>
            <a:pPr algn="ctr"/>
            <a:r>
              <a:rPr lang="en-US" i="1" dirty="0" smtClean="0"/>
              <a:t>Martian meteorites compliments of the Dr. Jay </a:t>
            </a:r>
            <a:r>
              <a:rPr lang="en-US" i="1" dirty="0" err="1" smtClean="0"/>
              <a:t>Piatek</a:t>
            </a:r>
            <a:r>
              <a:rPr lang="en-US" i="1" dirty="0" smtClean="0"/>
              <a:t> Collection</a:t>
            </a:r>
            <a:endParaRPr lang="en-US" i="1" dirty="0"/>
          </a:p>
        </p:txBody>
      </p:sp>
    </p:spTree>
    <p:extLst>
      <p:ext uri="{BB962C8B-B14F-4D97-AF65-F5344CB8AC3E}">
        <p14:creationId xmlns:p14="http://schemas.microsoft.com/office/powerpoint/2010/main" val="23755219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09675" y="203200"/>
            <a:ext cx="7213600" cy="1143000"/>
          </a:xfrm>
        </p:spPr>
        <p:txBody>
          <a:bodyPr>
            <a:normAutofit/>
          </a:bodyPr>
          <a:lstStyle/>
          <a:p>
            <a:pPr>
              <a:defRPr/>
            </a:pPr>
            <a:r>
              <a:rPr lang="en-US" dirty="0" smtClean="0">
                <a:latin typeface="Arial" panose="020B0604020202020204" pitchFamily="34" charset="0"/>
                <a:ea typeface="ＭＳ Ｐゴシック" charset="0"/>
                <a:cs typeface="Arial" panose="020B0604020202020204" pitchFamily="34" charset="0"/>
              </a:rPr>
              <a:t>Technology Drivers</a:t>
            </a:r>
            <a:endParaRPr lang="en-US" dirty="0">
              <a:latin typeface="Arial" panose="020B0604020202020204" pitchFamily="34" charset="0"/>
              <a:ea typeface="ＭＳ Ｐゴシック" charset="0"/>
              <a:cs typeface="Arial" panose="020B0604020202020204" pitchFamily="34" charset="0"/>
            </a:endParaRPr>
          </a:p>
        </p:txBody>
      </p:sp>
      <p:sp>
        <p:nvSpPr>
          <p:cNvPr id="16387" name="Rectangle 3"/>
          <p:cNvSpPr>
            <a:spLocks noGrp="1" noChangeArrowheads="1"/>
          </p:cNvSpPr>
          <p:nvPr>
            <p:ph idx="1"/>
          </p:nvPr>
        </p:nvSpPr>
        <p:spPr>
          <a:xfrm>
            <a:off x="580201" y="1498294"/>
            <a:ext cx="10965477" cy="4812071"/>
          </a:xfrm>
        </p:spPr>
        <p:txBody>
          <a:bodyPr>
            <a:noAutofit/>
          </a:bodyPr>
          <a:lstStyle/>
          <a:p>
            <a:r>
              <a:rPr lang="en-US" altLang="x-none" sz="2400" dirty="0" smtClean="0">
                <a:latin typeface="Arial" panose="020B0604020202020204" pitchFamily="34" charset="0"/>
                <a:ea typeface="MS PGothic" charset="-128"/>
                <a:cs typeface="Arial" panose="020B0604020202020204" pitchFamily="34" charset="0"/>
              </a:rPr>
              <a:t>In-space </a:t>
            </a:r>
            <a:r>
              <a:rPr lang="en-US" altLang="x-none" sz="2400" dirty="0">
                <a:latin typeface="Arial" panose="020B0604020202020204" pitchFamily="34" charset="0"/>
                <a:ea typeface="MS PGothic" charset="-128"/>
                <a:cs typeface="Arial" panose="020B0604020202020204" pitchFamily="34" charset="0"/>
              </a:rPr>
              <a:t>3D inspection impacts </a:t>
            </a:r>
            <a:endParaRPr lang="en-US" altLang="x-none" sz="2400" dirty="0" smtClean="0">
              <a:latin typeface="Arial" panose="020B0604020202020204" pitchFamily="34" charset="0"/>
              <a:ea typeface="MS PGothic" charset="-128"/>
              <a:cs typeface="Arial" panose="020B0604020202020204" pitchFamily="34" charset="0"/>
            </a:endParaRPr>
          </a:p>
          <a:p>
            <a:pPr lvl="1"/>
            <a:r>
              <a:rPr lang="en-US" altLang="x-none" sz="2000" u="sng" dirty="0">
                <a:latin typeface="Arial" panose="020B0604020202020204" pitchFamily="34" charset="0"/>
                <a:ea typeface="MS PGothic" charset="-128"/>
                <a:cs typeface="Arial" panose="020B0604020202020204" pitchFamily="34" charset="0"/>
              </a:rPr>
              <a:t>S</a:t>
            </a:r>
            <a:r>
              <a:rPr lang="en-US" altLang="x-none" sz="2000" u="sng" dirty="0" smtClean="0">
                <a:latin typeface="Arial" panose="020B0604020202020204" pitchFamily="34" charset="0"/>
                <a:ea typeface="MS PGothic" charset="-128"/>
                <a:cs typeface="Arial" panose="020B0604020202020204" pitchFamily="34" charset="0"/>
              </a:rPr>
              <a:t>cience </a:t>
            </a:r>
            <a:r>
              <a:rPr lang="en-US" altLang="x-none" sz="2000" u="sng" dirty="0">
                <a:latin typeface="Arial" panose="020B0604020202020204" pitchFamily="34" charset="0"/>
                <a:ea typeface="MS PGothic" charset="-128"/>
                <a:cs typeface="Arial" panose="020B0604020202020204" pitchFamily="34" charset="0"/>
              </a:rPr>
              <a:t>T</a:t>
            </a:r>
            <a:r>
              <a:rPr lang="en-US" altLang="x-none" sz="2000" u="sng" dirty="0" smtClean="0">
                <a:latin typeface="Arial" panose="020B0604020202020204" pitchFamily="34" charset="0"/>
                <a:ea typeface="MS PGothic" charset="-128"/>
                <a:cs typeface="Arial" panose="020B0604020202020204" pitchFamily="34" charset="0"/>
              </a:rPr>
              <a:t>riage </a:t>
            </a:r>
            <a:r>
              <a:rPr lang="en-US" altLang="x-none" sz="2000" dirty="0">
                <a:latin typeface="Arial" panose="020B0604020202020204" pitchFamily="34" charset="0"/>
                <a:ea typeface="MS PGothic" charset="-128"/>
                <a:cs typeface="Arial" panose="020B0604020202020204" pitchFamily="34" charset="0"/>
              </a:rPr>
              <a:t>(rocks, </a:t>
            </a:r>
            <a:r>
              <a:rPr lang="en-US" altLang="x-none" sz="2000" dirty="0" smtClean="0">
                <a:latin typeface="Arial" panose="020B0604020202020204" pitchFamily="34" charset="0"/>
                <a:ea typeface="MS PGothic" charset="-128"/>
                <a:cs typeface="Arial" panose="020B0604020202020204" pitchFamily="34" charset="0"/>
              </a:rPr>
              <a:t>assays, drill cores)</a:t>
            </a:r>
          </a:p>
          <a:p>
            <a:pPr lvl="1"/>
            <a:r>
              <a:rPr lang="en-US" altLang="x-none" sz="2000" u="sng" dirty="0" smtClean="0">
                <a:latin typeface="Arial" panose="020B0604020202020204" pitchFamily="34" charset="0"/>
                <a:ea typeface="MS PGothic" charset="-128"/>
                <a:cs typeface="Arial" panose="020B0604020202020204" pitchFamily="34" charset="0"/>
              </a:rPr>
              <a:t>In-Space </a:t>
            </a:r>
            <a:r>
              <a:rPr lang="en-US" altLang="x-none" sz="2000" u="sng" dirty="0">
                <a:latin typeface="Arial" panose="020B0604020202020204" pitchFamily="34" charset="0"/>
                <a:ea typeface="MS PGothic" charset="-128"/>
                <a:cs typeface="Arial" panose="020B0604020202020204" pitchFamily="34" charset="0"/>
              </a:rPr>
              <a:t>M</a:t>
            </a:r>
            <a:r>
              <a:rPr lang="en-US" altLang="x-none" sz="2000" u="sng" dirty="0" smtClean="0">
                <a:latin typeface="Arial" panose="020B0604020202020204" pitchFamily="34" charset="0"/>
                <a:ea typeface="MS PGothic" charset="-128"/>
                <a:cs typeface="Arial" panose="020B0604020202020204" pitchFamily="34" charset="0"/>
              </a:rPr>
              <a:t>anufacturing</a:t>
            </a:r>
            <a:r>
              <a:rPr lang="en-US" altLang="x-none" sz="2000" dirty="0" smtClean="0">
                <a:latin typeface="Arial" panose="020B0604020202020204" pitchFamily="34" charset="0"/>
                <a:ea typeface="MS PGothic" charset="-128"/>
                <a:cs typeface="Arial" panose="020B0604020202020204" pitchFamily="34" charset="0"/>
              </a:rPr>
              <a:t> </a:t>
            </a:r>
            <a:r>
              <a:rPr lang="en-US" altLang="x-none" sz="2000" dirty="0">
                <a:latin typeface="Arial" panose="020B0604020202020204" pitchFamily="34" charset="0"/>
                <a:ea typeface="MS PGothic" charset="-128"/>
                <a:cs typeface="Arial" panose="020B0604020202020204" pitchFamily="34" charset="0"/>
              </a:rPr>
              <a:t>(e.g. Made In Space, </a:t>
            </a:r>
            <a:r>
              <a:rPr lang="en-US" altLang="x-none" sz="2000" dirty="0" smtClean="0">
                <a:latin typeface="Arial" panose="020B0604020202020204" pitchFamily="34" charset="0"/>
                <a:ea typeface="MS PGothic" charset="-128"/>
                <a:cs typeface="Arial" panose="020B0604020202020204" pitchFamily="34" charset="0"/>
              </a:rPr>
              <a:t>Inc.,  FabLab)</a:t>
            </a:r>
          </a:p>
          <a:p>
            <a:pPr lvl="1"/>
            <a:r>
              <a:rPr lang="en-US" altLang="x-none" sz="2000" u="sng" dirty="0" smtClean="0">
                <a:latin typeface="Arial" panose="020B0604020202020204" pitchFamily="34" charset="0"/>
                <a:ea typeface="MS PGothic" charset="-128"/>
                <a:cs typeface="Arial" panose="020B0604020202020204" pitchFamily="34" charset="0"/>
              </a:rPr>
              <a:t>In-Situ Resource Utilization (ISRU</a:t>
            </a:r>
            <a:r>
              <a:rPr lang="en-US" altLang="x-none" sz="2000" dirty="0" smtClean="0">
                <a:latin typeface="Arial" panose="020B0604020202020204" pitchFamily="34" charset="0"/>
                <a:ea typeface="MS PGothic" charset="-128"/>
                <a:cs typeface="Arial" panose="020B0604020202020204" pitchFamily="34" charset="0"/>
              </a:rPr>
              <a:t>)</a:t>
            </a:r>
          </a:p>
          <a:p>
            <a:pPr lvl="1"/>
            <a:r>
              <a:rPr lang="en-US" altLang="x-none" sz="2000" u="sng" dirty="0" smtClean="0">
                <a:latin typeface="Arial" panose="020B0604020202020204" pitchFamily="34" charset="0"/>
                <a:ea typeface="MS PGothic" charset="-128"/>
                <a:cs typeface="Arial" panose="020B0604020202020204" pitchFamily="34" charset="0"/>
              </a:rPr>
              <a:t>Engineering </a:t>
            </a:r>
            <a:r>
              <a:rPr lang="en-US" altLang="x-none" sz="2000" u="sng" dirty="0">
                <a:latin typeface="Arial" panose="020B0604020202020204" pitchFamily="34" charset="0"/>
                <a:ea typeface="MS PGothic" charset="-128"/>
                <a:cs typeface="Arial" panose="020B0604020202020204" pitchFamily="34" charset="0"/>
              </a:rPr>
              <a:t>QA</a:t>
            </a:r>
            <a:r>
              <a:rPr lang="en-US" altLang="x-none" sz="2000" dirty="0">
                <a:latin typeface="Arial" panose="020B0604020202020204" pitchFamily="34" charset="0"/>
                <a:ea typeface="MS PGothic" charset="-128"/>
                <a:cs typeface="Arial" panose="020B0604020202020204" pitchFamily="34" charset="0"/>
              </a:rPr>
              <a:t> (flaw detection in </a:t>
            </a:r>
            <a:r>
              <a:rPr lang="en-US" altLang="x-none" sz="2000" dirty="0" smtClean="0">
                <a:latin typeface="Arial" panose="020B0604020202020204" pitchFamily="34" charset="0"/>
                <a:ea typeface="MS PGothic" charset="-128"/>
                <a:cs typeface="Arial" panose="020B0604020202020204" pitchFamily="34" charset="0"/>
              </a:rPr>
              <a:t>parts)</a:t>
            </a:r>
          </a:p>
          <a:p>
            <a:pPr lvl="1"/>
            <a:r>
              <a:rPr lang="en-US" altLang="x-none" sz="2000" u="sng" dirty="0">
                <a:latin typeface="Arial" panose="020B0604020202020204" pitchFamily="34" charset="0"/>
                <a:ea typeface="MS PGothic" charset="-128"/>
                <a:cs typeface="Arial" panose="020B0604020202020204" pitchFamily="34" charset="0"/>
              </a:rPr>
              <a:t>H</a:t>
            </a:r>
            <a:r>
              <a:rPr lang="en-US" altLang="x-none" sz="2000" u="sng" dirty="0" smtClean="0">
                <a:latin typeface="Arial" panose="020B0604020202020204" pitchFamily="34" charset="0"/>
                <a:ea typeface="MS PGothic" charset="-128"/>
                <a:cs typeface="Arial" panose="020B0604020202020204" pitchFamily="34" charset="0"/>
              </a:rPr>
              <a:t>uman Safety</a:t>
            </a:r>
            <a:r>
              <a:rPr lang="en-US" altLang="x-none" sz="2000" dirty="0" smtClean="0">
                <a:latin typeface="Arial" panose="020B0604020202020204" pitchFamily="34" charset="0"/>
                <a:ea typeface="MS PGothic" charset="-128"/>
                <a:cs typeface="Arial" panose="020B0604020202020204" pitchFamily="34" charset="0"/>
              </a:rPr>
              <a:t> </a:t>
            </a:r>
            <a:r>
              <a:rPr lang="en-US" altLang="x-none" sz="2000" dirty="0">
                <a:latin typeface="Arial" panose="020B0604020202020204" pitchFamily="34" charset="0"/>
                <a:ea typeface="MS PGothic" charset="-128"/>
                <a:cs typeface="Arial" panose="020B0604020202020204" pitchFamily="34" charset="0"/>
              </a:rPr>
              <a:t>(impact damage </a:t>
            </a:r>
            <a:r>
              <a:rPr lang="en-US" altLang="x-none" sz="2000" dirty="0" smtClean="0">
                <a:latin typeface="Arial" panose="020B0604020202020204" pitchFamily="34" charset="0"/>
                <a:ea typeface="MS PGothic" charset="-128"/>
                <a:cs typeface="Arial" panose="020B0604020202020204" pitchFamily="34" charset="0"/>
              </a:rPr>
              <a:t>detection, protective gear)</a:t>
            </a:r>
            <a:endParaRPr lang="en-US" altLang="x-none" sz="2000" dirty="0">
              <a:latin typeface="Arial" panose="020B0604020202020204" pitchFamily="34" charset="0"/>
              <a:ea typeface="MS PGothic" charset="-128"/>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From </a:t>
            </a:r>
            <a:r>
              <a:rPr lang="en-US" sz="2400" dirty="0">
                <a:latin typeface="Arial" panose="020B0604020202020204" pitchFamily="34" charset="0"/>
                <a:cs typeface="Arial" panose="020B0604020202020204" pitchFamily="34" charset="0"/>
                <a:hlinkClick r:id="rId2"/>
              </a:rPr>
              <a:t>2020 NASA Technology Taxonomy</a:t>
            </a:r>
            <a:r>
              <a:rPr lang="en-US" sz="24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Primary Technical Area: TX 12.4.5 (Non-Destructive Evaluation and Sensors)</a:t>
            </a:r>
          </a:p>
          <a:p>
            <a:pPr lvl="1"/>
            <a:r>
              <a:rPr lang="en-US" sz="2000" dirty="0">
                <a:latin typeface="Arial" panose="020B0604020202020204" pitchFamily="34" charset="0"/>
                <a:cs typeface="Arial" panose="020B0604020202020204" pitchFamily="34" charset="0"/>
              </a:rPr>
              <a:t>Secondary Technical Area: TX 12.3.4 (Reliability, Life Assessment, and Health Monitoring)</a:t>
            </a:r>
          </a:p>
          <a:p>
            <a:pPr lvl="1"/>
            <a:r>
              <a:rPr lang="en-US" sz="2000" dirty="0">
                <a:latin typeface="Arial" panose="020B0604020202020204" pitchFamily="34" charset="0"/>
                <a:cs typeface="Arial" panose="020B0604020202020204" pitchFamily="34" charset="0"/>
              </a:rPr>
              <a:t>Additional Technical Area: TX 12.4.1 (Manufacturing Processes (</a:t>
            </a:r>
            <a:r>
              <a:rPr lang="en-US" sz="2000" i="1" dirty="0">
                <a:latin typeface="Arial" panose="020B0604020202020204" pitchFamily="34" charset="0"/>
                <a:cs typeface="Arial" panose="020B0604020202020204" pitchFamily="34" charset="0"/>
              </a:rPr>
              <a:t>in particular Additive Manufacturing</a:t>
            </a:r>
            <a:r>
              <a:rPr lang="en-US" sz="2000" dirty="0">
                <a:latin typeface="Arial" panose="020B0604020202020204" pitchFamily="34" charset="0"/>
                <a:cs typeface="Arial" panose="020B0604020202020204" pitchFamily="34" charset="0"/>
              </a:rPr>
              <a:t>))</a:t>
            </a:r>
          </a:p>
          <a:p>
            <a:pPr lvl="1"/>
            <a:r>
              <a:rPr lang="en-US" sz="2000" dirty="0">
                <a:latin typeface="Arial" panose="020B0604020202020204" pitchFamily="34" charset="0"/>
                <a:cs typeface="Arial" panose="020B0604020202020204" pitchFamily="34" charset="0"/>
              </a:rPr>
              <a:t>Additional Technical Area: TX 8.3.3 (Sample Handling)</a:t>
            </a:r>
          </a:p>
          <a:p>
            <a:endParaRPr lang="en-US" altLang="x-none" sz="2000" dirty="0">
              <a:latin typeface="Arial" panose="020B0604020202020204" pitchFamily="34" charset="0"/>
              <a:ea typeface="MS PGothic" charset="-128"/>
              <a:cs typeface="Arial" panose="020B0604020202020204" pitchFamily="34" charset="0"/>
            </a:endParaRPr>
          </a:p>
          <a:p>
            <a:pPr lvl="1"/>
            <a:endParaRPr lang="en-US" altLang="x-none" sz="2000" dirty="0">
              <a:latin typeface="Arial" panose="020B0604020202020204" pitchFamily="34" charset="0"/>
              <a:ea typeface="MS PGothic" charset="-128"/>
              <a:cs typeface="Arial" panose="020B0604020202020204" pitchFamily="34" charset="0"/>
            </a:endParaRPr>
          </a:p>
        </p:txBody>
      </p:sp>
      <p:sp>
        <p:nvSpPr>
          <p:cNvPr id="7"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28</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23129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36090" y="1424501"/>
            <a:ext cx="6069106" cy="4524315"/>
          </a:xfrm>
          <a:prstGeom prst="rect">
            <a:avLst/>
          </a:prstGeom>
          <a:noFill/>
        </p:spPr>
        <p:txBody>
          <a:bodyPr wrap="square" rtlCol="0">
            <a:spAutoFit/>
          </a:bodyPr>
          <a:lstStyle/>
          <a:p>
            <a:pPr algn="ctr"/>
            <a:r>
              <a:rPr lang="en-US" sz="4800" i="1" dirty="0" smtClean="0"/>
              <a:t>X-ray CT </a:t>
            </a:r>
            <a:r>
              <a:rPr lang="en-US" sz="4800" i="1" u="sng" dirty="0" smtClean="0"/>
              <a:t>will</a:t>
            </a:r>
            <a:r>
              <a:rPr lang="en-US" sz="4800" i="1" dirty="0" smtClean="0"/>
              <a:t> be a key part of the future </a:t>
            </a:r>
            <a:r>
              <a:rPr lang="en-US" sz="4800" i="1" dirty="0"/>
              <a:t>of In-Space </a:t>
            </a:r>
            <a:r>
              <a:rPr lang="en-US" sz="4800" i="1" dirty="0" smtClean="0"/>
              <a:t>Inspection.</a:t>
            </a:r>
          </a:p>
          <a:p>
            <a:pPr algn="ctr"/>
            <a:endParaRPr lang="en-US" sz="4800" i="1" dirty="0"/>
          </a:p>
          <a:p>
            <a:pPr algn="ctr"/>
            <a:r>
              <a:rPr lang="en-US" sz="4800" i="1" dirty="0" smtClean="0"/>
              <a:t>So where do we go from here? </a:t>
            </a:r>
          </a:p>
        </p:txBody>
      </p:sp>
      <p:sp>
        <p:nvSpPr>
          <p:cNvPr id="3"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29</a:t>
            </a:fld>
            <a:endParaRPr lang="en-US" altLang="x-non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64054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anose="020B0604020202020204" pitchFamily="34" charset="0"/>
                <a:cs typeface="Arial" panose="020B0604020202020204" pitchFamily="34" charset="0"/>
              </a:rPr>
              <a:t>Recent Efforts at GSFC</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487214" y="1474525"/>
            <a:ext cx="10586070" cy="503214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Over past 3-4 years, we have been doing </a:t>
            </a:r>
            <a:r>
              <a:rPr lang="en-US" sz="1600" u="sng" dirty="0" smtClean="0">
                <a:latin typeface="Arial" panose="020B0604020202020204" pitchFamily="34" charset="0"/>
                <a:cs typeface="Arial" panose="020B0604020202020204" pitchFamily="34" charset="0"/>
              </a:rPr>
              <a:t>Early Concept </a:t>
            </a:r>
            <a:r>
              <a:rPr lang="en-US" sz="1600" u="sng" dirty="0">
                <a:latin typeface="Arial" panose="020B0604020202020204" pitchFamily="34" charset="0"/>
                <a:cs typeface="Arial" panose="020B0604020202020204" pitchFamily="34" charset="0"/>
              </a:rPr>
              <a:t>D</a:t>
            </a:r>
            <a:r>
              <a:rPr lang="en-US" sz="1600" u="sng" dirty="0" smtClean="0">
                <a:latin typeface="Arial" panose="020B0604020202020204" pitchFamily="34" charset="0"/>
                <a:cs typeface="Arial" panose="020B0604020202020204" pitchFamily="34" charset="0"/>
              </a:rPr>
              <a:t>evelopment</a:t>
            </a:r>
            <a:r>
              <a:rPr lang="en-US" sz="1600" dirty="0" smtClean="0">
                <a:latin typeface="Arial" panose="020B0604020202020204" pitchFamily="34" charset="0"/>
                <a:cs typeface="Arial" panose="020B0604020202020204" pitchFamily="34" charset="0"/>
              </a:rPr>
              <a:t> and </a:t>
            </a:r>
            <a:r>
              <a:rPr lang="en-US" sz="1600" u="sng" dirty="0" smtClean="0">
                <a:latin typeface="Arial" panose="020B0604020202020204" pitchFamily="34" charset="0"/>
                <a:cs typeface="Arial" panose="020B0604020202020204" pitchFamily="34" charset="0"/>
              </a:rPr>
              <a:t>Trade Studies</a:t>
            </a:r>
            <a:r>
              <a:rPr lang="en-US" sz="1600" dirty="0" smtClean="0">
                <a:latin typeface="Arial" panose="020B0604020202020204" pitchFamily="34" charset="0"/>
                <a:cs typeface="Arial" panose="020B0604020202020204" pitchFamily="34" charset="0"/>
              </a:rPr>
              <a:t> to assess Feasibility for CT in Space</a:t>
            </a:r>
          </a:p>
          <a:p>
            <a:pPr marL="285750"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All efforts thus far suggest </a:t>
            </a:r>
            <a:r>
              <a:rPr lang="en-US" sz="1600" u="sng" dirty="0" smtClean="0">
                <a:latin typeface="Arial" panose="020B0604020202020204" pitchFamily="34" charset="0"/>
                <a:cs typeface="Arial" panose="020B0604020202020204" pitchFamily="34" charset="0"/>
              </a:rPr>
              <a:t>no insurmountable technological challenges</a:t>
            </a:r>
            <a:r>
              <a:rPr lang="en-US" sz="1600" dirty="0" smtClean="0">
                <a:latin typeface="Arial" panose="020B0604020202020204" pitchFamily="34" charset="0"/>
                <a:cs typeface="Arial" panose="020B0604020202020204" pitchFamily="34" charset="0"/>
              </a:rPr>
              <a:t> (now budget challenges…that’s a different story!)</a:t>
            </a:r>
          </a:p>
          <a:p>
            <a:pPr marL="285750" indent="-285750">
              <a:spcAft>
                <a:spcPts val="600"/>
              </a:spcAft>
              <a:buFont typeface="Arial" panose="020B0604020202020204" pitchFamily="34" charset="0"/>
              <a:buChar char="•"/>
            </a:pPr>
            <a:r>
              <a:rPr lang="en-US" sz="1600" u="sng" dirty="0" smtClean="0">
                <a:latin typeface="Arial" panose="020B0604020202020204" pitchFamily="34" charset="0"/>
                <a:cs typeface="Arial" panose="020B0604020202020204" pitchFamily="34" charset="0"/>
              </a:rPr>
              <a:t>Systems Assessed </a:t>
            </a:r>
            <a:r>
              <a:rPr lang="en-US" sz="1600" dirty="0" smtClean="0">
                <a:latin typeface="Arial" panose="020B0604020202020204" pitchFamily="34" charset="0"/>
                <a:cs typeface="Arial" panose="020B0604020202020204" pitchFamily="34" charset="0"/>
              </a:rPr>
              <a:t>thus far</a:t>
            </a:r>
            <a:endParaRPr lang="en-US" sz="1600" dirty="0">
              <a:latin typeface="Arial" panose="020B0604020202020204" pitchFamily="34" charset="0"/>
              <a:cs typeface="Arial" panose="020B0604020202020204" pitchFamily="34" charset="0"/>
            </a:endParaRP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Source and Detector Trade Studies</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Geometric Constraints and Optimization</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Systems </a:t>
            </a:r>
            <a:r>
              <a:rPr lang="en-US" sz="1600" dirty="0">
                <a:latin typeface="Arial" panose="020B0604020202020204" pitchFamily="34" charset="0"/>
                <a:cs typeface="Arial" panose="020B0604020202020204" pitchFamily="34" charset="0"/>
              </a:rPr>
              <a:t>Integration</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Radiometry</a:t>
            </a:r>
            <a:endParaRPr lang="en-US" sz="1600" dirty="0">
              <a:latin typeface="Arial" panose="020B0604020202020204" pitchFamily="34" charset="0"/>
              <a:cs typeface="Arial" panose="020B0604020202020204" pitchFamily="34" charset="0"/>
            </a:endParaRPr>
          </a:p>
          <a:p>
            <a:pPr marL="742950" lvl="1"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Electrical</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Science Data </a:t>
            </a:r>
            <a:r>
              <a:rPr lang="en-US" sz="1600" dirty="0">
                <a:latin typeface="Arial" panose="020B0604020202020204" pitchFamily="34" charset="0"/>
                <a:cs typeface="Arial" panose="020B0604020202020204" pitchFamily="34" charset="0"/>
              </a:rPr>
              <a:t>Processing</a:t>
            </a:r>
          </a:p>
          <a:p>
            <a:pPr marL="742950" lvl="1"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Mechanical Systems</a:t>
            </a:r>
          </a:p>
          <a:p>
            <a:pPr marL="742950" lvl="1"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Mechanisms</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Thermal Loads</a:t>
            </a: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Launch/Environment Loads/Vibration</a:t>
            </a:r>
            <a:endParaRPr lang="en-US" sz="1600" dirty="0">
              <a:latin typeface="Arial" panose="020B0604020202020204" pitchFamily="34" charset="0"/>
              <a:cs typeface="Arial" panose="020B0604020202020204" pitchFamily="34" charset="0"/>
            </a:endParaRPr>
          </a:p>
          <a:p>
            <a:pPr marL="742950" lvl="1" indent="-285750">
              <a:spcAft>
                <a:spcPts val="6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Radiation Transfer and Shielding</a:t>
            </a:r>
            <a:endParaRPr lang="en-US" sz="1600" dirty="0">
              <a:latin typeface="Arial" panose="020B0604020202020204" pitchFamily="34" charset="0"/>
              <a:cs typeface="Arial" panose="020B0604020202020204" pitchFamily="34" charset="0"/>
            </a:endParaRPr>
          </a:p>
        </p:txBody>
      </p:sp>
      <p:sp>
        <p:nvSpPr>
          <p:cNvPr id="11"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30</a:t>
            </a:fld>
            <a:endParaRPr lang="en-US" altLang="x-none" sz="1200"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rotWithShape="1">
          <a:blip r:embed="rId2">
            <a:clrChange>
              <a:clrFrom>
                <a:srgbClr val="FAFAFA"/>
              </a:clrFrom>
              <a:clrTo>
                <a:srgbClr val="FAFAFA">
                  <a:alpha val="0"/>
                </a:srgbClr>
              </a:clrTo>
            </a:clrChange>
          </a:blip>
          <a:srcRect l="9643"/>
          <a:stretch/>
        </p:blipFill>
        <p:spPr>
          <a:xfrm>
            <a:off x="5873322" y="3235569"/>
            <a:ext cx="5058207" cy="2792021"/>
          </a:xfrm>
          <a:prstGeom prst="rect">
            <a:avLst/>
          </a:prstGeom>
        </p:spPr>
      </p:pic>
    </p:spTree>
    <p:extLst>
      <p:ext uri="{BB962C8B-B14F-4D97-AF65-F5344CB8AC3E}">
        <p14:creationId xmlns:p14="http://schemas.microsoft.com/office/powerpoint/2010/main" val="35588782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Critical Near Term Goals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30842" y="1478363"/>
            <a:ext cx="6803488" cy="3374991"/>
          </a:xfrm>
        </p:spPr>
        <p:txBody>
          <a:bodyPr>
            <a:noAutofit/>
          </a:bodyPr>
          <a:lstStyle/>
          <a:p>
            <a:pPr>
              <a:lnSpc>
                <a:spcPct val="120000"/>
              </a:lnSpc>
            </a:pPr>
            <a:r>
              <a:rPr lang="en-US" sz="1800" u="sng" dirty="0" smtClean="0">
                <a:latin typeface="Arial" panose="020B0604020202020204" pitchFamily="34" charset="0"/>
                <a:cs typeface="Arial" panose="020B0604020202020204" pitchFamily="34" charset="0"/>
              </a:rPr>
              <a:t>Solidify funding</a:t>
            </a:r>
            <a:r>
              <a:rPr lang="en-US" sz="1800" dirty="0" smtClean="0">
                <a:latin typeface="Arial" panose="020B0604020202020204" pitchFamily="34" charset="0"/>
                <a:cs typeface="Arial" panose="020B0604020202020204" pitchFamily="34" charset="0"/>
              </a:rPr>
              <a:t> and continue to </a:t>
            </a:r>
            <a:r>
              <a:rPr lang="en-US" sz="1800" u="sng" dirty="0" smtClean="0">
                <a:latin typeface="Arial" panose="020B0604020202020204" pitchFamily="34" charset="0"/>
                <a:cs typeface="Arial" panose="020B0604020202020204" pitchFamily="34" charset="0"/>
              </a:rPr>
              <a:t>communicate</a:t>
            </a:r>
            <a:r>
              <a:rPr lang="en-US" sz="1800" dirty="0" smtClean="0">
                <a:latin typeface="Arial" panose="020B0604020202020204" pitchFamily="34" charset="0"/>
                <a:cs typeface="Arial" panose="020B0604020202020204" pitchFamily="34" charset="0"/>
              </a:rPr>
              <a:t> the need for CT in space to decision makers</a:t>
            </a:r>
          </a:p>
          <a:p>
            <a:pPr>
              <a:lnSpc>
                <a:spcPct val="120000"/>
              </a:lnSpc>
            </a:pPr>
            <a:r>
              <a:rPr lang="en-US" sz="1800" u="sng" dirty="0" smtClean="0">
                <a:latin typeface="Arial" panose="020B0604020202020204" pitchFamily="34" charset="0"/>
                <a:cs typeface="Arial" panose="020B0604020202020204" pitchFamily="34" charset="0"/>
              </a:rPr>
              <a:t>Sustain </a:t>
            </a:r>
            <a:r>
              <a:rPr lang="en-US" sz="1800" u="sng" dirty="0">
                <a:latin typeface="Arial" panose="020B0604020202020204" pitchFamily="34" charset="0"/>
                <a:cs typeface="Arial" panose="020B0604020202020204" pitchFamily="34" charset="0"/>
              </a:rPr>
              <a:t>momentum</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from early concept studies to </a:t>
            </a:r>
            <a:r>
              <a:rPr lang="en-US" sz="1800" dirty="0">
                <a:latin typeface="Arial" panose="020B0604020202020204" pitchFamily="34" charset="0"/>
                <a:cs typeface="Arial" panose="020B0604020202020204" pitchFamily="34" charset="0"/>
              </a:rPr>
              <a:t>build </a:t>
            </a:r>
            <a:r>
              <a:rPr lang="en-US" sz="1800" dirty="0" smtClean="0">
                <a:latin typeface="Arial" panose="020B0604020202020204" pitchFamily="34" charset="0"/>
                <a:cs typeface="Arial" panose="020B0604020202020204" pitchFamily="34" charset="0"/>
              </a:rPr>
              <a:t>functional prototype </a:t>
            </a:r>
            <a:r>
              <a:rPr lang="en-US" sz="1800" dirty="0">
                <a:latin typeface="Arial" panose="020B0604020202020204" pitchFamily="34" charset="0"/>
                <a:cs typeface="Arial" panose="020B0604020202020204" pitchFamily="34" charset="0"/>
              </a:rPr>
              <a:t>and be ready for upcoming </a:t>
            </a:r>
            <a:r>
              <a:rPr lang="en-US" sz="1800" dirty="0" smtClean="0">
                <a:latin typeface="Arial" panose="020B0604020202020204" pitchFamily="34" charset="0"/>
                <a:cs typeface="Arial" panose="020B0604020202020204" pitchFamily="34" charset="0"/>
              </a:rPr>
              <a:t>funding opportunities</a:t>
            </a:r>
            <a:endParaRPr lang="en-US" sz="1800" dirty="0">
              <a:latin typeface="Arial" panose="020B0604020202020204" pitchFamily="34" charset="0"/>
              <a:cs typeface="Arial" panose="020B0604020202020204" pitchFamily="34" charset="0"/>
            </a:endParaRPr>
          </a:p>
          <a:p>
            <a:pPr>
              <a:lnSpc>
                <a:spcPct val="120000"/>
              </a:lnSpc>
            </a:pPr>
            <a:r>
              <a:rPr lang="en-US" sz="1800" dirty="0">
                <a:latin typeface="Arial" panose="020B0604020202020204" pitchFamily="34" charset="0"/>
                <a:cs typeface="Arial" panose="020B0604020202020204" pitchFamily="34" charset="0"/>
              </a:rPr>
              <a:t>Work with GSFC leadership and </a:t>
            </a:r>
            <a:r>
              <a:rPr lang="en-US" sz="1800" dirty="0" smtClean="0">
                <a:latin typeface="Arial" panose="020B0604020202020204" pitchFamily="34" charset="0"/>
                <a:cs typeface="Arial" panose="020B0604020202020204" pitchFamily="34" charset="0"/>
              </a:rPr>
              <a:t>other Centers to </a:t>
            </a:r>
            <a:r>
              <a:rPr lang="en-US" sz="1800" dirty="0">
                <a:latin typeface="Arial" panose="020B0604020202020204" pitchFamily="34" charset="0"/>
                <a:cs typeface="Arial" panose="020B0604020202020204" pitchFamily="34" charset="0"/>
              </a:rPr>
              <a:t>push </a:t>
            </a:r>
            <a:r>
              <a:rPr lang="en-US" sz="1800" dirty="0" smtClean="0">
                <a:latin typeface="Arial" panose="020B0604020202020204" pitchFamily="34" charset="0"/>
                <a:cs typeface="Arial" panose="020B0604020202020204" pitchFamily="34" charset="0"/>
              </a:rPr>
              <a:t>for </a:t>
            </a:r>
            <a:r>
              <a:rPr lang="en-US" sz="1800" u="sng" dirty="0" smtClean="0">
                <a:latin typeface="Arial" panose="020B0604020202020204" pitchFamily="34" charset="0"/>
                <a:cs typeface="Arial" panose="020B0604020202020204" pitchFamily="34" charset="0"/>
              </a:rPr>
              <a:t>early technology demonstration</a:t>
            </a:r>
            <a:r>
              <a:rPr lang="en-US" sz="1800" dirty="0" smtClean="0">
                <a:latin typeface="Arial" panose="020B0604020202020204" pitchFamily="34" charset="0"/>
                <a:cs typeface="Arial" panose="020B0604020202020204" pitchFamily="34" charset="0"/>
              </a:rPr>
              <a:t> (possibly ISS) in next 5 years, </a:t>
            </a:r>
            <a:r>
              <a:rPr lang="en-US" sz="1800" dirty="0">
                <a:latin typeface="Arial" panose="020B0604020202020204" pitchFamily="34" charset="0"/>
                <a:cs typeface="Arial" panose="020B0604020202020204" pitchFamily="34" charset="0"/>
              </a:rPr>
              <a:t>in support of ARTEMIS/GATEWAY and Moon to </a:t>
            </a:r>
            <a:r>
              <a:rPr lang="en-US" sz="1800" dirty="0" smtClean="0">
                <a:latin typeface="Arial" panose="020B0604020202020204" pitchFamily="34" charset="0"/>
                <a:cs typeface="Arial" panose="020B0604020202020204" pitchFamily="34" charset="0"/>
              </a:rPr>
              <a:t>Mars directives</a:t>
            </a:r>
            <a:endParaRPr lang="en-US" sz="1800" dirty="0">
              <a:latin typeface="Arial" panose="020B0604020202020204" pitchFamily="34" charset="0"/>
              <a:cs typeface="Arial" panose="020B0604020202020204" pitchFamily="34" charset="0"/>
            </a:endParaRPr>
          </a:p>
        </p:txBody>
      </p:sp>
      <p:sp>
        <p:nvSpPr>
          <p:cNvPr id="7"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31</a:t>
            </a:fld>
            <a:endParaRPr lang="en-US" altLang="x-none" sz="1200"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rotWithShape="1">
          <a:blip r:embed="rId2">
            <a:clrChange>
              <a:clrFrom>
                <a:srgbClr val="FFFFFF"/>
              </a:clrFrom>
              <a:clrTo>
                <a:srgbClr val="FFFFFF">
                  <a:alpha val="0"/>
                </a:srgbClr>
              </a:clrTo>
            </a:clrChange>
          </a:blip>
          <a:srcRect l="47960" t="19640"/>
          <a:stretch/>
        </p:blipFill>
        <p:spPr>
          <a:xfrm>
            <a:off x="7747279" y="1056069"/>
            <a:ext cx="4146485" cy="4465928"/>
          </a:xfrm>
          <a:prstGeom prst="rect">
            <a:avLst/>
          </a:prstGeom>
        </p:spPr>
      </p:pic>
      <p:pic>
        <p:nvPicPr>
          <p:cNvPr id="11" name="Picture 10"/>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2977"/>
          <a:stretch/>
        </p:blipFill>
        <p:spPr>
          <a:xfrm>
            <a:off x="3996458" y="4555401"/>
            <a:ext cx="4408537" cy="1979534"/>
          </a:xfrm>
          <a:prstGeom prst="snip2DiagRect">
            <a:avLst/>
          </a:prstGeom>
        </p:spPr>
      </p:pic>
      <p:sp>
        <p:nvSpPr>
          <p:cNvPr id="12" name="Rectangle 11"/>
          <p:cNvSpPr/>
          <p:nvPr/>
        </p:nvSpPr>
        <p:spPr>
          <a:xfrm>
            <a:off x="8644437" y="5763096"/>
            <a:ext cx="2901721" cy="646331"/>
          </a:xfrm>
          <a:prstGeom prst="rect">
            <a:avLst/>
          </a:prstGeom>
        </p:spPr>
        <p:txBody>
          <a:bodyPr wrap="square">
            <a:spAutoFit/>
          </a:bodyPr>
          <a:lstStyle/>
          <a:p>
            <a:pPr algn="ctr"/>
            <a:r>
              <a:rPr lang="en-US" i="1" dirty="0">
                <a:latin typeface="Arial" panose="020B0604020202020204" pitchFamily="34" charset="0"/>
                <a:cs typeface="Arial" panose="020B0604020202020204" pitchFamily="34" charset="0"/>
              </a:rPr>
              <a:t>Potential</a:t>
            </a:r>
            <a:r>
              <a:rPr lang="en-US" dirty="0">
                <a:latin typeface="Arial" panose="020B0604020202020204" pitchFamily="34" charset="0"/>
                <a:cs typeface="Arial" panose="020B0604020202020204" pitchFamily="34" charset="0"/>
              </a:rPr>
              <a:t> Proving Ground: ISS or Gateway</a:t>
            </a:r>
            <a:endParaRPr lang="en-US" dirty="0"/>
          </a:p>
        </p:txBody>
      </p:sp>
    </p:spTree>
    <p:extLst>
      <p:ext uri="{BB962C8B-B14F-4D97-AF65-F5344CB8AC3E}">
        <p14:creationId xmlns:p14="http://schemas.microsoft.com/office/powerpoint/2010/main" val="22678330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Long Term Outlook…</a:t>
            </a:r>
            <a:endParaRPr lang="en-US" dirty="0">
              <a:latin typeface="Arial" panose="020B0604020202020204" pitchFamily="34" charset="0"/>
              <a:cs typeface="Arial" panose="020B0604020202020204" pitchFamily="34" charset="0"/>
            </a:endParaRPr>
          </a:p>
        </p:txBody>
      </p:sp>
      <p:sp>
        <p:nvSpPr>
          <p:cNvPr id="5" name="Rectangle 4"/>
          <p:cNvSpPr/>
          <p:nvPr/>
        </p:nvSpPr>
        <p:spPr>
          <a:xfrm>
            <a:off x="333445" y="1575231"/>
            <a:ext cx="7519638" cy="4524315"/>
          </a:xfrm>
          <a:prstGeom prst="rect">
            <a:avLst/>
          </a:prstGeom>
        </p:spPr>
        <p:txBody>
          <a:bodyPr wrap="square">
            <a:spAutoFit/>
          </a:bodyPr>
          <a:lstStyle/>
          <a:p>
            <a:r>
              <a:rPr lang="en-US" b="1" i="1" u="sng" dirty="0" smtClean="0">
                <a:latin typeface="Arial" panose="020B0604020202020204" pitchFamily="34" charset="0"/>
                <a:ea typeface="Calibri" panose="020F0502020204030204" pitchFamily="34" charset="0"/>
                <a:cs typeface="Arial" panose="020B0604020202020204" pitchFamily="34" charset="0"/>
              </a:rPr>
              <a:t>Extended </a:t>
            </a:r>
            <a:r>
              <a:rPr lang="en-US" b="1" i="1" u="sng" dirty="0">
                <a:latin typeface="Arial" panose="020B0604020202020204" pitchFamily="34" charset="0"/>
                <a:ea typeface="Calibri" panose="020F0502020204030204" pitchFamily="34" charset="0"/>
                <a:cs typeface="Arial" panose="020B0604020202020204" pitchFamily="34" charset="0"/>
              </a:rPr>
              <a:t>Pathways for </a:t>
            </a:r>
            <a:r>
              <a:rPr lang="en-US" b="1" i="1" u="sng" dirty="0" smtClean="0">
                <a:latin typeface="Arial" panose="020B0604020202020204" pitchFamily="34" charset="0"/>
                <a:ea typeface="Calibri" panose="020F0502020204030204" pitchFamily="34" charset="0"/>
                <a:cs typeface="Arial" panose="020B0604020202020204" pitchFamily="34" charset="0"/>
              </a:rPr>
              <a:t>CT in Space </a:t>
            </a:r>
            <a:r>
              <a:rPr lang="en-US" b="1" i="1" u="sng" dirty="0">
                <a:latin typeface="Arial" panose="020B0604020202020204" pitchFamily="34" charset="0"/>
                <a:ea typeface="Calibri" panose="020F0502020204030204" pitchFamily="34" charset="0"/>
                <a:cs typeface="Arial" panose="020B0604020202020204" pitchFamily="34" charset="0"/>
              </a:rPr>
              <a:t>Utilization:</a:t>
            </a:r>
          </a:p>
          <a:p>
            <a:r>
              <a:rPr lang="en-US" dirty="0">
                <a:latin typeface="Arial" panose="020B0604020202020204" pitchFamily="34" charset="0"/>
                <a:ea typeface="Calibri" panose="020F0502020204030204" pitchFamily="34" charset="0"/>
                <a:cs typeface="Arial" panose="020B0604020202020204" pitchFamily="34" charset="0"/>
              </a:rPr>
              <a:t> </a:t>
            </a:r>
          </a:p>
          <a:p>
            <a:pPr marL="342900" indent="-342900">
              <a:buFont typeface="Symbol" panose="05050102010706020507" pitchFamily="18" charset="2"/>
              <a:buChar char=""/>
            </a:pPr>
            <a:r>
              <a:rPr lang="en-US" b="1" dirty="0">
                <a:latin typeface="Arial" panose="020B0604020202020204" pitchFamily="34" charset="0"/>
                <a:ea typeface="Calibri" panose="020F0502020204030204" pitchFamily="34" charset="0"/>
                <a:cs typeface="Arial" panose="020B0604020202020204" pitchFamily="34" charset="0"/>
              </a:rPr>
              <a:t>ISS </a:t>
            </a:r>
            <a:r>
              <a:rPr lang="en-US" b="1" dirty="0" smtClean="0">
                <a:latin typeface="Arial" panose="020B0604020202020204" pitchFamily="34" charset="0"/>
                <a:ea typeface="Calibri" panose="020F0502020204030204" pitchFamily="34" charset="0"/>
                <a:cs typeface="Arial" panose="020B0604020202020204" pitchFamily="34" charset="0"/>
              </a:rPr>
              <a:t>concept </a:t>
            </a:r>
            <a:r>
              <a:rPr lang="en-US" b="1" dirty="0">
                <a:latin typeface="Arial" panose="020B0604020202020204" pitchFamily="34" charset="0"/>
                <a:ea typeface="Calibri" panose="020F0502020204030204" pitchFamily="34" charset="0"/>
                <a:cs typeface="Arial" panose="020B0604020202020204" pitchFamily="34" charset="0"/>
              </a:rPr>
              <a:t>as first demonstration</a:t>
            </a:r>
            <a:r>
              <a:rPr lang="en-US" dirty="0">
                <a:latin typeface="Arial" panose="020B0604020202020204" pitchFamily="34" charset="0"/>
                <a:ea typeface="Calibri" panose="020F0502020204030204" pitchFamily="34" charset="0"/>
                <a:cs typeface="Arial" panose="020B0604020202020204" pitchFamily="34" charset="0"/>
              </a:rPr>
              <a:t> of xCT in space for NDE applied to AM samples, planetary samples, and inspection</a:t>
            </a:r>
          </a:p>
          <a:p>
            <a:pPr marL="342900" indent="-342900">
              <a:buFont typeface="Symbol" panose="05050102010706020507" pitchFamily="18" charset="2"/>
              <a:buChar char=""/>
            </a:pPr>
            <a:r>
              <a:rPr lang="en-US" dirty="0">
                <a:latin typeface="Arial" panose="020B0604020202020204" pitchFamily="34" charset="0"/>
                <a:ea typeface="Calibri" panose="020F0502020204030204" pitchFamily="34" charset="0"/>
                <a:cs typeface="Arial" panose="020B0604020202020204" pitchFamily="34" charset="0"/>
              </a:rPr>
              <a:t>From </a:t>
            </a:r>
            <a:r>
              <a:rPr lang="en-US" b="1" dirty="0">
                <a:latin typeface="Arial" panose="020B0604020202020204" pitchFamily="34" charset="0"/>
                <a:ea typeface="Calibri" panose="020F0502020204030204" pitchFamily="34" charset="0"/>
                <a:cs typeface="Arial" panose="020B0604020202020204" pitchFamily="34" charset="0"/>
              </a:rPr>
              <a:t>ISS </a:t>
            </a:r>
            <a:r>
              <a:rPr lang="en-US" b="1" dirty="0" smtClean="0">
                <a:latin typeface="Arial" panose="020B0604020202020204" pitchFamily="34" charset="0"/>
                <a:ea typeface="Calibri" panose="020F0502020204030204" pitchFamily="34" charset="0"/>
                <a:cs typeface="Arial" panose="020B0604020202020204" pitchFamily="34" charset="0"/>
              </a:rPr>
              <a:t>to </a:t>
            </a:r>
            <a:r>
              <a:rPr lang="en-US" b="1" dirty="0">
                <a:latin typeface="Arial" panose="020B0604020202020204" pitchFamily="34" charset="0"/>
                <a:ea typeface="Calibri" panose="020F0502020204030204" pitchFamily="34" charset="0"/>
                <a:cs typeface="Arial" panose="020B0604020202020204" pitchFamily="34" charset="0"/>
              </a:rPr>
              <a:t>the Moon </a:t>
            </a:r>
            <a:r>
              <a:rPr lang="en-US" dirty="0">
                <a:latin typeface="Arial" panose="020B0604020202020204" pitchFamily="34" charset="0"/>
                <a:ea typeface="Calibri" panose="020F0502020204030204" pitchFamily="34" charset="0"/>
                <a:cs typeface="Arial" panose="020B0604020202020204" pitchFamily="34" charset="0"/>
              </a:rPr>
              <a:t>via </a:t>
            </a:r>
            <a:r>
              <a:rPr lang="en-US" b="1" dirty="0" smtClean="0">
                <a:latin typeface="Arial" panose="020B0604020202020204" pitchFamily="34" charset="0"/>
                <a:ea typeface="Calibri" panose="020F0502020204030204" pitchFamily="34" charset="0"/>
                <a:cs typeface="Arial" panose="020B0604020202020204" pitchFamily="34" charset="0"/>
              </a:rPr>
              <a:t>Gateway</a:t>
            </a:r>
            <a:r>
              <a:rPr lang="en-US" dirty="0" smtClean="0">
                <a:latin typeface="Arial" panose="020B0604020202020204" pitchFamily="34" charset="0"/>
                <a:ea typeface="Calibri" panose="020F0502020204030204" pitchFamily="34" charset="0"/>
                <a:cs typeface="Arial" panose="020B0604020202020204" pitchFamily="34" charset="0"/>
              </a:rPr>
              <a:t> or </a:t>
            </a:r>
            <a:r>
              <a:rPr lang="en-US" b="1" dirty="0" smtClean="0">
                <a:latin typeface="Arial" panose="020B0604020202020204" pitchFamily="34" charset="0"/>
                <a:ea typeface="Calibri" panose="020F0502020204030204" pitchFamily="34" charset="0"/>
                <a:cs typeface="Arial" panose="020B0604020202020204" pitchFamily="34" charset="0"/>
              </a:rPr>
              <a:t>Artemis</a:t>
            </a:r>
            <a:r>
              <a:rPr lang="en-US" dirty="0" smtClean="0">
                <a:latin typeface="Arial" panose="020B0604020202020204" pitchFamily="34" charset="0"/>
                <a:ea typeface="Calibri" panose="020F0502020204030204" pitchFamily="34" charset="0"/>
                <a:cs typeface="Arial" panose="020B0604020202020204" pitchFamily="34" charset="0"/>
              </a:rPr>
              <a:t> </a:t>
            </a:r>
            <a:r>
              <a:rPr lang="en-US" dirty="0">
                <a:latin typeface="Arial" panose="020B0604020202020204" pitchFamily="34" charset="0"/>
                <a:ea typeface="Calibri" panose="020F0502020204030204" pitchFamily="34" charset="0"/>
                <a:cs typeface="Arial" panose="020B0604020202020204" pitchFamily="34" charset="0"/>
              </a:rPr>
              <a:t>crewed missions as a fast, in situ NDE tool</a:t>
            </a:r>
          </a:p>
          <a:p>
            <a:pPr marL="342900" indent="-342900">
              <a:buFont typeface="Symbol" panose="05050102010706020507" pitchFamily="18" charset="2"/>
              <a:buChar char=""/>
            </a:pPr>
            <a:r>
              <a:rPr lang="en-US" b="1" dirty="0">
                <a:latin typeface="Arial" panose="020B0604020202020204" pitchFamily="34" charset="0"/>
                <a:ea typeface="Calibri" panose="020F0502020204030204" pitchFamily="34" charset="0"/>
                <a:cs typeface="Arial" panose="020B0604020202020204" pitchFamily="34" charset="0"/>
              </a:rPr>
              <a:t>Autonomous </a:t>
            </a:r>
            <a:r>
              <a:rPr lang="en-US" b="1" dirty="0" smtClean="0">
                <a:latin typeface="Arial" panose="020B0604020202020204" pitchFamily="34" charset="0"/>
                <a:ea typeface="Calibri" panose="020F0502020204030204" pitchFamily="34" charset="0"/>
                <a:cs typeface="Arial" panose="020B0604020202020204" pitchFamily="34" charset="0"/>
              </a:rPr>
              <a:t>mini-CT system </a:t>
            </a:r>
            <a:r>
              <a:rPr lang="en-US" b="1" dirty="0">
                <a:latin typeface="Arial" panose="020B0604020202020204" pitchFamily="34" charset="0"/>
                <a:ea typeface="Calibri" panose="020F0502020204030204" pitchFamily="34" charset="0"/>
                <a:cs typeface="Arial" panose="020B0604020202020204" pitchFamily="34" charset="0"/>
              </a:rPr>
              <a:t>for CLPS </a:t>
            </a:r>
            <a:r>
              <a:rPr lang="en-US" dirty="0">
                <a:latin typeface="Arial" panose="020B0604020202020204" pitchFamily="34" charset="0"/>
                <a:ea typeface="Calibri" panose="020F0502020204030204" pitchFamily="34" charset="0"/>
                <a:cs typeface="Arial" panose="020B0604020202020204" pitchFamily="34" charset="0"/>
              </a:rPr>
              <a:t>Landers/Rovers for in situ small sample assessments </a:t>
            </a:r>
          </a:p>
          <a:p>
            <a:pPr marL="342900" indent="-342900">
              <a:buFont typeface="Symbol" panose="05050102010706020507" pitchFamily="18" charset="2"/>
              <a:buChar char=""/>
            </a:pPr>
            <a:r>
              <a:rPr lang="en-US" dirty="0">
                <a:latin typeface="Arial" panose="020B0604020202020204" pitchFamily="34" charset="0"/>
                <a:ea typeface="Calibri" panose="020F0502020204030204" pitchFamily="34" charset="0"/>
                <a:cs typeface="Arial" panose="020B0604020202020204" pitchFamily="34" charset="0"/>
              </a:rPr>
              <a:t>From the </a:t>
            </a:r>
            <a:r>
              <a:rPr lang="en-US" b="1" dirty="0">
                <a:latin typeface="Arial" panose="020B0604020202020204" pitchFamily="34" charset="0"/>
                <a:ea typeface="Calibri" panose="020F0502020204030204" pitchFamily="34" charset="0"/>
                <a:cs typeface="Arial" panose="020B0604020202020204" pitchFamily="34" charset="0"/>
              </a:rPr>
              <a:t>Moon to Mars</a:t>
            </a:r>
            <a:r>
              <a:rPr lang="en-US" dirty="0">
                <a:latin typeface="Arial" panose="020B0604020202020204" pitchFamily="34" charset="0"/>
                <a:ea typeface="Calibri" panose="020F0502020204030204" pitchFamily="34" charset="0"/>
                <a:cs typeface="Arial" panose="020B0604020202020204" pitchFamily="34" charset="0"/>
              </a:rPr>
              <a:t>, for in situ sample assessment on 2030’s era mobile labs associated with materials for extant life detection, in context for cryogenic drill core sample return</a:t>
            </a:r>
          </a:p>
          <a:p>
            <a:pPr marL="342900" indent="-342900">
              <a:buFont typeface="Symbol" panose="05050102010706020507" pitchFamily="18" charset="2"/>
              <a:buChar char=""/>
            </a:pPr>
            <a:r>
              <a:rPr lang="en-US" b="1" dirty="0">
                <a:latin typeface="Arial" panose="020B0604020202020204" pitchFamily="34" charset="0"/>
                <a:ea typeface="Calibri" panose="020F0502020204030204" pitchFamily="34" charset="0"/>
                <a:cs typeface="Arial" panose="020B0604020202020204" pitchFamily="34" charset="0"/>
              </a:rPr>
              <a:t>Beyond the ISS-Moon-Mars is </a:t>
            </a:r>
            <a:r>
              <a:rPr lang="en-US" b="1" dirty="0" smtClean="0">
                <a:latin typeface="Arial" panose="020B0604020202020204" pitchFamily="34" charset="0"/>
                <a:ea typeface="Calibri" panose="020F0502020204030204" pitchFamily="34" charset="0"/>
                <a:cs typeface="Arial" panose="020B0604020202020204" pitchFamily="34" charset="0"/>
              </a:rPr>
              <a:t>Europa </a:t>
            </a:r>
            <a:r>
              <a:rPr lang="en-US" dirty="0">
                <a:latin typeface="Arial" panose="020B0604020202020204" pitchFamily="34" charset="0"/>
                <a:ea typeface="Calibri" panose="020F0502020204030204" pitchFamily="34" charset="0"/>
                <a:cs typeface="Arial" panose="020B0604020202020204" pitchFamily="34" charset="0"/>
              </a:rPr>
              <a:t>and other ocean worlds – fast </a:t>
            </a:r>
            <a:r>
              <a:rPr lang="en-US" dirty="0" smtClean="0">
                <a:latin typeface="Arial" panose="020B0604020202020204" pitchFamily="34" charset="0"/>
                <a:ea typeface="Calibri" panose="020F0502020204030204" pitchFamily="34" charset="0"/>
                <a:cs typeface="Arial" panose="020B0604020202020204" pitchFamily="34" charset="0"/>
              </a:rPr>
              <a:t>surveys </a:t>
            </a:r>
            <a:r>
              <a:rPr lang="en-US" dirty="0">
                <a:latin typeface="Arial" panose="020B0604020202020204" pitchFamily="34" charset="0"/>
                <a:ea typeface="Calibri" panose="020F0502020204030204" pitchFamily="34" charset="0"/>
                <a:cs typeface="Arial" panose="020B0604020202020204" pitchFamily="34" charset="0"/>
              </a:rPr>
              <a:t>of samples</a:t>
            </a:r>
          </a:p>
          <a:p>
            <a:pPr marL="342900" indent="-342900">
              <a:buFont typeface="Symbol" panose="05050102010706020507" pitchFamily="18" charset="2"/>
              <a:buChar char=""/>
            </a:pPr>
            <a:r>
              <a:rPr lang="en-US" dirty="0">
                <a:latin typeface="Arial" panose="020B0604020202020204" pitchFamily="34" charset="0"/>
                <a:ea typeface="Calibri" panose="020F0502020204030204" pitchFamily="34" charset="0"/>
                <a:cs typeface="Arial" panose="020B0604020202020204" pitchFamily="34" charset="0"/>
              </a:rPr>
              <a:t>Ultimately, the </a:t>
            </a:r>
            <a:r>
              <a:rPr lang="en-US" b="1" dirty="0">
                <a:latin typeface="Arial" panose="020B0604020202020204" pitchFamily="34" charset="0"/>
                <a:ea typeface="Calibri" panose="020F0502020204030204" pitchFamily="34" charset="0"/>
                <a:cs typeface="Arial" panose="020B0604020202020204" pitchFamily="34" charset="0"/>
              </a:rPr>
              <a:t>autonomous “commodity style” </a:t>
            </a:r>
            <a:r>
              <a:rPr lang="en-US" b="1" dirty="0" smtClean="0">
                <a:latin typeface="Arial" panose="020B0604020202020204" pitchFamily="34" charset="0"/>
                <a:ea typeface="Calibri" panose="020F0502020204030204" pitchFamily="34" charset="0"/>
                <a:cs typeface="Arial" panose="020B0604020202020204" pitchFamily="34" charset="0"/>
              </a:rPr>
              <a:t>system</a:t>
            </a:r>
            <a:r>
              <a:rPr lang="en-US" dirty="0" smtClean="0">
                <a:latin typeface="Arial" panose="020B0604020202020204" pitchFamily="34" charset="0"/>
                <a:ea typeface="Calibri" panose="020F0502020204030204" pitchFamily="34" charset="0"/>
                <a:cs typeface="Arial" panose="020B0604020202020204" pitchFamily="34" charset="0"/>
              </a:rPr>
              <a:t> </a:t>
            </a:r>
            <a:r>
              <a:rPr lang="en-US" dirty="0">
                <a:latin typeface="Arial" panose="020B0604020202020204" pitchFamily="34" charset="0"/>
                <a:ea typeface="Calibri" panose="020F0502020204030204" pitchFamily="34" charset="0"/>
                <a:cs typeface="Arial" panose="020B0604020202020204" pitchFamily="34" charset="0"/>
              </a:rPr>
              <a:t>with scalable range of applications</a:t>
            </a:r>
          </a:p>
          <a:p>
            <a:r>
              <a:rPr lang="en-US" dirty="0">
                <a:latin typeface="Arial" panose="020B0604020202020204" pitchFamily="34" charset="0"/>
                <a:ea typeface="Calibri" panose="020F0502020204030204" pitchFamily="34" charset="0"/>
                <a:cs typeface="Arial" panose="020B0604020202020204" pitchFamily="34" charset="0"/>
              </a:rPr>
              <a:t>  </a:t>
            </a:r>
          </a:p>
        </p:txBody>
      </p:sp>
      <p:sp>
        <p:nvSpPr>
          <p:cNvPr id="8"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32</a:t>
            </a:fld>
            <a:endParaRPr lang="en-US" altLang="x-none" sz="12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8385711" y="1384214"/>
            <a:ext cx="3432855" cy="4507044"/>
          </a:xfrm>
          <a:prstGeom prst="rect">
            <a:avLst/>
          </a:prstGeom>
          <a:ln>
            <a:noFill/>
          </a:ln>
          <a:effectLst>
            <a:outerShdw blurRad="190500" algn="tl" rotWithShape="0">
              <a:srgbClr val="000000">
                <a:alpha val="70000"/>
              </a:srgbClr>
            </a:outerShdw>
          </a:effectLst>
        </p:spPr>
      </p:pic>
      <p:sp>
        <p:nvSpPr>
          <p:cNvPr id="4" name="Rectangle 3"/>
          <p:cNvSpPr/>
          <p:nvPr/>
        </p:nvSpPr>
        <p:spPr>
          <a:xfrm>
            <a:off x="8385711" y="5945658"/>
            <a:ext cx="3362536" cy="646331"/>
          </a:xfrm>
          <a:prstGeom prst="rect">
            <a:avLst/>
          </a:prstGeom>
        </p:spPr>
        <p:txBody>
          <a:bodyPr wrap="square">
            <a:spAutoFit/>
          </a:bodyPr>
          <a:lstStyle/>
          <a:p>
            <a:pPr algn="ctr"/>
            <a:r>
              <a:rPr lang="en-US" sz="1200" dirty="0" smtClean="0"/>
              <a:t>White Paper Submitted to the </a:t>
            </a:r>
            <a:r>
              <a:rPr lang="en-US" sz="1200" dirty="0"/>
              <a:t>National Academy of Sciences Planetary Sciences and Astrobiology Decadal </a:t>
            </a:r>
            <a:r>
              <a:rPr lang="en-US" sz="1200" dirty="0" smtClean="0"/>
              <a:t>Survey</a:t>
            </a:r>
            <a:endParaRPr lang="en-US" sz="1200" dirty="0"/>
          </a:p>
        </p:txBody>
      </p:sp>
    </p:spTree>
    <p:extLst>
      <p:ext uri="{BB962C8B-B14F-4D97-AF65-F5344CB8AC3E}">
        <p14:creationId xmlns:p14="http://schemas.microsoft.com/office/powerpoint/2010/main" val="29396821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The Long and Winding Road!</a:t>
            </a:r>
            <a:endParaRPr lang="en-US" dirty="0">
              <a:latin typeface="Arial" panose="020B0604020202020204" pitchFamily="34" charset="0"/>
              <a:cs typeface="Arial" panose="020B0604020202020204" pitchFamily="34" charset="0"/>
            </a:endParaRPr>
          </a:p>
        </p:txBody>
      </p:sp>
      <p:sp>
        <p:nvSpPr>
          <p:cNvPr id="7" name="Slide Number Placeholder 3"/>
          <p:cNvSpPr>
            <a:spLocks noGrp="1"/>
          </p:cNvSpPr>
          <p:nvPr>
            <p:ph type="sldNum" sz="quarter" idx="10"/>
          </p:nvPr>
        </p:nvSpPr>
        <p:spPr>
          <a:xfrm>
            <a:off x="11785601" y="6409427"/>
            <a:ext cx="37065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1F03ED22-6E91-0245-AB3C-B332869387C1}" type="slidenum">
              <a:rPr lang="en-US" altLang="x-none" sz="1200">
                <a:latin typeface="Arial" panose="020B0604020202020204" pitchFamily="34" charset="0"/>
                <a:cs typeface="Arial" panose="020B0604020202020204" pitchFamily="34" charset="0"/>
              </a:rPr>
              <a:pPr/>
              <a:t>33</a:t>
            </a:fld>
            <a:endParaRPr lang="en-US" altLang="x-none" sz="12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1252694" y="1229666"/>
            <a:ext cx="9700009" cy="5456255"/>
          </a:xfrm>
          <a:prstGeom prst="rect">
            <a:avLst/>
          </a:prstGeom>
        </p:spPr>
      </p:pic>
    </p:spTree>
    <p:extLst>
      <p:ext uri="{BB962C8B-B14F-4D97-AF65-F5344CB8AC3E}">
        <p14:creationId xmlns:p14="http://schemas.microsoft.com/office/powerpoint/2010/main" val="42446337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Book Antiqua" charset="0"/>
                <a:ea typeface="MS PGothic" charset="-128"/>
              </a:defRPr>
            </a:lvl1pPr>
            <a:lvl2pPr marL="742950" indent="-285750">
              <a:defRPr sz="1600">
                <a:solidFill>
                  <a:schemeClr val="tx1"/>
                </a:solidFill>
                <a:latin typeface="Book Antiqua" charset="0"/>
                <a:ea typeface="MS PGothic" charset="-128"/>
              </a:defRPr>
            </a:lvl2pPr>
            <a:lvl3pPr marL="1143000" indent="-228600">
              <a:defRPr sz="1600">
                <a:solidFill>
                  <a:schemeClr val="tx1"/>
                </a:solidFill>
                <a:latin typeface="Book Antiqua" charset="0"/>
                <a:ea typeface="MS PGothic" charset="-128"/>
              </a:defRPr>
            </a:lvl3pPr>
            <a:lvl4pPr marL="1600200" indent="-228600">
              <a:defRPr sz="1600">
                <a:solidFill>
                  <a:schemeClr val="tx1"/>
                </a:solidFill>
                <a:latin typeface="Book Antiqua" charset="0"/>
                <a:ea typeface="MS PGothic" charset="-128"/>
              </a:defRPr>
            </a:lvl4pPr>
            <a:lvl5pPr marL="2057400" indent="-228600">
              <a:defRPr sz="1600">
                <a:solidFill>
                  <a:schemeClr val="tx1"/>
                </a:solidFill>
                <a:latin typeface="Book Antiqua" charset="0"/>
                <a:ea typeface="MS PGothic" charset="-128"/>
              </a:defRPr>
            </a:lvl5pPr>
            <a:lvl6pPr marL="2514600" indent="-228600" eaLnBrk="0" fontAlgn="base" hangingPunct="0">
              <a:spcBef>
                <a:spcPct val="0"/>
              </a:spcBef>
              <a:spcAft>
                <a:spcPct val="0"/>
              </a:spcAft>
              <a:defRPr sz="1600">
                <a:solidFill>
                  <a:schemeClr val="tx1"/>
                </a:solidFill>
                <a:latin typeface="Book Antiqua" charset="0"/>
                <a:ea typeface="MS PGothic" charset="-128"/>
              </a:defRPr>
            </a:lvl6pPr>
            <a:lvl7pPr marL="2971800" indent="-228600" eaLnBrk="0" fontAlgn="base" hangingPunct="0">
              <a:spcBef>
                <a:spcPct val="0"/>
              </a:spcBef>
              <a:spcAft>
                <a:spcPct val="0"/>
              </a:spcAft>
              <a:defRPr sz="1600">
                <a:solidFill>
                  <a:schemeClr val="tx1"/>
                </a:solidFill>
                <a:latin typeface="Book Antiqua" charset="0"/>
                <a:ea typeface="MS PGothic" charset="-128"/>
              </a:defRPr>
            </a:lvl7pPr>
            <a:lvl8pPr marL="3429000" indent="-228600" eaLnBrk="0" fontAlgn="base" hangingPunct="0">
              <a:spcBef>
                <a:spcPct val="0"/>
              </a:spcBef>
              <a:spcAft>
                <a:spcPct val="0"/>
              </a:spcAft>
              <a:defRPr sz="1600">
                <a:solidFill>
                  <a:schemeClr val="tx1"/>
                </a:solidFill>
                <a:latin typeface="Book Antiqua" charset="0"/>
                <a:ea typeface="MS PGothic" charset="-128"/>
              </a:defRPr>
            </a:lvl8pPr>
            <a:lvl9pPr marL="3886200" indent="-228600" eaLnBrk="0" fontAlgn="base" hangingPunct="0">
              <a:spcBef>
                <a:spcPct val="0"/>
              </a:spcBef>
              <a:spcAft>
                <a:spcPct val="0"/>
              </a:spcAft>
              <a:defRPr sz="1600">
                <a:solidFill>
                  <a:schemeClr val="tx1"/>
                </a:solidFill>
                <a:latin typeface="Book Antiqua" charset="0"/>
                <a:ea typeface="MS PGothic" charset="-128"/>
              </a:defRPr>
            </a:lvl9pPr>
          </a:lstStyle>
          <a:p>
            <a:fld id="{318FD6AC-D800-F94D-848B-71B3678DBF0E}" type="slidenum">
              <a:rPr lang="en-US" altLang="x-none" sz="1000">
                <a:latin typeface="Arial" panose="020B0604020202020204" pitchFamily="34" charset="0"/>
                <a:cs typeface="Arial" panose="020B0604020202020204" pitchFamily="34" charset="0"/>
              </a:rPr>
              <a:pPr/>
              <a:t>34</a:t>
            </a:fld>
            <a:endParaRPr lang="en-US" altLang="x-none" sz="1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532" name="Rectangle 4"/>
          <p:cNvSpPr>
            <a:spLocks noGrp="1" noChangeArrowheads="1"/>
          </p:cNvSpPr>
          <p:nvPr>
            <p:ph type="title"/>
          </p:nvPr>
        </p:nvSpPr>
        <p:spPr>
          <a:xfrm>
            <a:off x="332045" y="267526"/>
            <a:ext cx="10515600" cy="832610"/>
          </a:xfrm>
        </p:spPr>
        <p:txBody>
          <a:bodyPr>
            <a:normAutofit/>
          </a:bodyPr>
          <a:lstStyle/>
          <a:p>
            <a:pPr>
              <a:defRPr/>
            </a:pPr>
            <a:r>
              <a:rPr lang="en-US" sz="4000" dirty="0" smtClean="0">
                <a:solidFill>
                  <a:schemeClr val="bg1"/>
                </a:solidFill>
                <a:latin typeface="Arial" panose="020B0604020202020204" pitchFamily="34" charset="0"/>
                <a:ea typeface="ＭＳ Ｐゴシック" charset="0"/>
                <a:cs typeface="Arial" panose="020B0604020202020204" pitchFamily="34" charset="0"/>
              </a:rPr>
              <a:t>Questions/Discussion</a:t>
            </a:r>
            <a:endParaRPr lang="en-US" sz="4000" dirty="0">
              <a:solidFill>
                <a:schemeClr val="bg1"/>
              </a:solidFill>
              <a:latin typeface="Arial" panose="020B0604020202020204" pitchFamily="34" charset="0"/>
              <a:ea typeface="ＭＳ Ｐゴシック" charset="0"/>
              <a:cs typeface="Arial" panose="020B0604020202020204" pitchFamily="34" charset="0"/>
            </a:endParaRPr>
          </a:p>
        </p:txBody>
      </p:sp>
      <p:sp>
        <p:nvSpPr>
          <p:cNvPr id="3" name="TextBox 2"/>
          <p:cNvSpPr txBox="1"/>
          <p:nvPr/>
        </p:nvSpPr>
        <p:spPr>
          <a:xfrm>
            <a:off x="7700682" y="3194261"/>
            <a:ext cx="4374777" cy="3600986"/>
          </a:xfrm>
          <a:prstGeom prst="rect">
            <a:avLst/>
          </a:prstGeom>
          <a:noFill/>
        </p:spPr>
        <p:txBody>
          <a:bodyPr wrap="square" rtlCol="0">
            <a:spAutoFit/>
          </a:bodyPr>
          <a:lstStyle/>
          <a:p>
            <a:r>
              <a:rPr lang="en-US" b="1" i="1" u="sng" dirty="0" smtClean="0">
                <a:solidFill>
                  <a:srgbClr val="00B0F0"/>
                </a:solidFill>
              </a:rPr>
              <a:t>Acknowledgments:</a:t>
            </a:r>
          </a:p>
          <a:p>
            <a:endParaRPr lang="en-US" sz="1400" dirty="0">
              <a:solidFill>
                <a:srgbClr val="00B0F0"/>
              </a:solidFill>
            </a:endParaRPr>
          </a:p>
          <a:p>
            <a:pPr marL="285750" indent="-285750">
              <a:buFont typeface="Arial" panose="020B0604020202020204" pitchFamily="34" charset="0"/>
              <a:buChar char="•"/>
            </a:pPr>
            <a:r>
              <a:rPr lang="en-US" sz="1400" dirty="0">
                <a:solidFill>
                  <a:srgbClr val="00B0F0"/>
                </a:solidFill>
              </a:rPr>
              <a:t>Our Hosts: North Star Imaging, in particular Brett </a:t>
            </a:r>
            <a:r>
              <a:rPr lang="en-US" sz="1400" dirty="0" smtClean="0">
                <a:solidFill>
                  <a:srgbClr val="00B0F0"/>
                </a:solidFill>
              </a:rPr>
              <a:t>Muehlhauser and </a:t>
            </a:r>
            <a:r>
              <a:rPr lang="en-US" sz="1400" dirty="0">
                <a:solidFill>
                  <a:srgbClr val="00B0F0"/>
                </a:solidFill>
              </a:rPr>
              <a:t>Rocky </a:t>
            </a:r>
            <a:r>
              <a:rPr lang="en-US" sz="1400" dirty="0" smtClean="0">
                <a:solidFill>
                  <a:srgbClr val="00B0F0"/>
                </a:solidFill>
              </a:rPr>
              <a:t>Buencamino</a:t>
            </a:r>
            <a:endParaRPr lang="en-US" sz="1400" dirty="0">
              <a:solidFill>
                <a:srgbClr val="00B0F0"/>
              </a:solidFill>
            </a:endParaRPr>
          </a:p>
          <a:p>
            <a:pPr marL="285750" indent="-285750">
              <a:buFont typeface="Arial" panose="020B0604020202020204" pitchFamily="34" charset="0"/>
              <a:buChar char="•"/>
            </a:pPr>
            <a:r>
              <a:rPr lang="en-US" sz="1400" dirty="0" smtClean="0">
                <a:solidFill>
                  <a:srgbClr val="00B0F0"/>
                </a:solidFill>
              </a:rPr>
              <a:t>Goddard Fellows Innovative Challenge (GFIC)</a:t>
            </a:r>
          </a:p>
          <a:p>
            <a:pPr marL="285750" indent="-285750">
              <a:buFont typeface="Arial" panose="020B0604020202020204" pitchFamily="34" charset="0"/>
              <a:buChar char="•"/>
            </a:pPr>
            <a:r>
              <a:rPr lang="en-US" sz="1400" dirty="0" smtClean="0">
                <a:solidFill>
                  <a:srgbClr val="00B0F0"/>
                </a:solidFill>
              </a:rPr>
              <a:t>NASA Center Innovation Fund (CIF)</a:t>
            </a:r>
          </a:p>
          <a:p>
            <a:pPr marL="285750" indent="-285750">
              <a:buFont typeface="Arial" panose="020B0604020202020204" pitchFamily="34" charset="0"/>
              <a:buChar char="•"/>
            </a:pPr>
            <a:r>
              <a:rPr lang="en-US" sz="1400" dirty="0" smtClean="0">
                <a:solidFill>
                  <a:srgbClr val="00B0F0"/>
                </a:solidFill>
              </a:rPr>
              <a:t>NASA Office of Safety and Mission Assurance NDE Development Program (OSMA NDE)</a:t>
            </a:r>
          </a:p>
          <a:p>
            <a:pPr marL="285750" indent="-285750">
              <a:buFont typeface="Arial" panose="020B0604020202020204" pitchFamily="34" charset="0"/>
              <a:buChar char="•"/>
            </a:pPr>
            <a:r>
              <a:rPr lang="en-US" sz="1400" dirty="0" smtClean="0">
                <a:solidFill>
                  <a:srgbClr val="00B0F0"/>
                </a:solidFill>
              </a:rPr>
              <a:t>NASA Engineering and Safety Center (NESC)</a:t>
            </a:r>
          </a:p>
          <a:p>
            <a:pPr marL="285750" indent="-285750">
              <a:buFont typeface="Arial" panose="020B0604020202020204" pitchFamily="34" charset="0"/>
              <a:buChar char="•"/>
            </a:pPr>
            <a:r>
              <a:rPr lang="en-US" sz="1400" dirty="0" smtClean="0">
                <a:solidFill>
                  <a:srgbClr val="00B0F0"/>
                </a:solidFill>
              </a:rPr>
              <a:t>GSFC Instrument Development Lab (IDL)</a:t>
            </a:r>
          </a:p>
          <a:p>
            <a:pPr marL="285750" indent="-285750">
              <a:buFont typeface="Arial" panose="020B0604020202020204" pitchFamily="34" charset="0"/>
              <a:buChar char="•"/>
            </a:pPr>
            <a:r>
              <a:rPr lang="en-US" sz="1400" dirty="0" smtClean="0">
                <a:solidFill>
                  <a:srgbClr val="00B0F0"/>
                </a:solidFill>
              </a:rPr>
              <a:t>Dr. Jay </a:t>
            </a:r>
            <a:r>
              <a:rPr lang="en-US" sz="1400" dirty="0" err="1" smtClean="0">
                <a:solidFill>
                  <a:srgbClr val="00B0F0"/>
                </a:solidFill>
              </a:rPr>
              <a:t>Piatek</a:t>
            </a:r>
            <a:r>
              <a:rPr lang="en-US" sz="1400" dirty="0" smtClean="0">
                <a:solidFill>
                  <a:srgbClr val="00B0F0"/>
                </a:solidFill>
              </a:rPr>
              <a:t>, Dr. C. Agee, and the J. </a:t>
            </a:r>
            <a:r>
              <a:rPr lang="en-US" sz="1400" dirty="0" err="1" smtClean="0">
                <a:solidFill>
                  <a:srgbClr val="00B0F0"/>
                </a:solidFill>
              </a:rPr>
              <a:t>Piatek</a:t>
            </a:r>
            <a:r>
              <a:rPr lang="en-US" sz="1400" dirty="0" smtClean="0">
                <a:solidFill>
                  <a:srgbClr val="00B0F0"/>
                </a:solidFill>
              </a:rPr>
              <a:t> Collection</a:t>
            </a:r>
          </a:p>
          <a:p>
            <a:pPr marL="285750" indent="-285750">
              <a:buFont typeface="Arial" panose="020B0604020202020204" pitchFamily="34" charset="0"/>
              <a:buChar char="•"/>
            </a:pPr>
            <a:r>
              <a:rPr lang="en-US" sz="1400" dirty="0" smtClean="0">
                <a:solidFill>
                  <a:srgbClr val="00B0F0"/>
                </a:solidFill>
              </a:rPr>
              <a:t>NASA MSFC, In-Space Manufacturing Group</a:t>
            </a:r>
          </a:p>
          <a:p>
            <a:pPr marL="285750" indent="-285750">
              <a:buFont typeface="Arial" panose="020B0604020202020204" pitchFamily="34" charset="0"/>
              <a:buChar char="•"/>
            </a:pPr>
            <a:r>
              <a:rPr lang="en-US" sz="1400" dirty="0" smtClean="0">
                <a:solidFill>
                  <a:srgbClr val="00B0F0"/>
                </a:solidFill>
              </a:rPr>
              <a:t>GSFC Interns: A. Watson-Jones, J. Harwerth, S. Santoro, N.  Lutes</a:t>
            </a:r>
          </a:p>
          <a:p>
            <a:pPr marL="285750" indent="-285750">
              <a:buFont typeface="Arial" panose="020B0604020202020204" pitchFamily="34" charset="0"/>
              <a:buChar char="•"/>
            </a:pPr>
            <a:r>
              <a:rPr lang="en-US" sz="1400" dirty="0" smtClean="0">
                <a:solidFill>
                  <a:srgbClr val="00B0F0"/>
                </a:solidFill>
              </a:rPr>
              <a:t>Army Research Lab NDE Group (J. Sietins, W. Green, T. Walter, J. Sun)</a:t>
            </a:r>
            <a:endParaRPr lang="en-US" sz="1400" dirty="0">
              <a:solidFill>
                <a:srgbClr val="00B0F0"/>
              </a:solidFill>
            </a:endParaRPr>
          </a:p>
        </p:txBody>
      </p:sp>
    </p:spTree>
    <p:extLst>
      <p:ext uri="{BB962C8B-B14F-4D97-AF65-F5344CB8AC3E}">
        <p14:creationId xmlns:p14="http://schemas.microsoft.com/office/powerpoint/2010/main" val="2551782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7150">
          <a:solidFill>
            <a:srgbClr val="00B05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79B48BCB532F40BF651FFCB8BABD79" ma:contentTypeVersion="4" ma:contentTypeDescription="Create a new document." ma:contentTypeScope="" ma:versionID="91ba60a9f8353c79d8b1116560a6171d">
  <xsd:schema xmlns:xsd="http://www.w3.org/2001/XMLSchema" xmlns:xs="http://www.w3.org/2001/XMLSchema" xmlns:p="http://schemas.microsoft.com/office/2006/metadata/properties" xmlns:ns2="2273b3a9-11ce-43c7-842d-ee108eadf269" xmlns:ns3="04201422-3c0c-47b8-9965-f667ad0fded7" targetNamespace="http://schemas.microsoft.com/office/2006/metadata/properties" ma:root="true" ma:fieldsID="82494847d98bf808e8bb20b0282652e0" ns2:_="" ns3:_="">
    <xsd:import namespace="2273b3a9-11ce-43c7-842d-ee108eadf269"/>
    <xsd:import namespace="04201422-3c0c-47b8-9965-f667ad0fde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73b3a9-11ce-43c7-842d-ee108eadf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201422-3c0c-47b8-9965-f667ad0fde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4201422-3c0c-47b8-9965-f667ad0fded7">
      <UserInfo>
        <DisplayName>Rivera, Rachel B. (GSFC-5500)</DisplayName>
        <AccountId>17</AccountId>
        <AccountType/>
      </UserInfo>
    </SharedWithUsers>
  </documentManagement>
</p:properties>
</file>

<file path=customXml/itemProps1.xml><?xml version="1.0" encoding="utf-8"?>
<ds:datastoreItem xmlns:ds="http://schemas.openxmlformats.org/officeDocument/2006/customXml" ds:itemID="{FFC9EC04-404D-4F59-B22F-73D38B2FA9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73b3a9-11ce-43c7-842d-ee108eadf269"/>
    <ds:schemaRef ds:uri="04201422-3c0c-47b8-9965-f667ad0fde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15DB11-79FC-4546-BE21-DB40576288ED}">
  <ds:schemaRefs>
    <ds:schemaRef ds:uri="http://schemas.microsoft.com/sharepoint/v3/contenttype/forms"/>
  </ds:schemaRefs>
</ds:datastoreItem>
</file>

<file path=customXml/itemProps3.xml><?xml version="1.0" encoding="utf-8"?>
<ds:datastoreItem xmlns:ds="http://schemas.openxmlformats.org/officeDocument/2006/customXml" ds:itemID="{03A3682F-3348-4FCD-996B-C92734BE39B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273b3a9-11ce-43c7-842d-ee108eadf269"/>
    <ds:schemaRef ds:uri="http://purl.org/dc/elements/1.1/"/>
    <ds:schemaRef ds:uri="http://schemas.microsoft.com/office/2006/metadata/properties"/>
    <ds:schemaRef ds:uri="04201422-3c0c-47b8-9965-f667ad0fded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15495</TotalTime>
  <Words>2208</Words>
  <Application>Microsoft Office PowerPoint</Application>
  <PresentationFormat>Widescreen</PresentationFormat>
  <Paragraphs>261</Paragraphs>
  <Slides>34</Slides>
  <Notes>8</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맑은 고딕</vt:lpstr>
      <vt:lpstr>ＭＳ Ｐゴシック</vt:lpstr>
      <vt:lpstr>ＭＳ Ｐゴシック</vt:lpstr>
      <vt:lpstr>3ds</vt:lpstr>
      <vt:lpstr>Arial</vt:lpstr>
      <vt:lpstr>Arial Black</vt:lpstr>
      <vt:lpstr>Calibri</vt:lpstr>
      <vt:lpstr>Symbol</vt:lpstr>
      <vt:lpstr>Times New Roman</vt:lpstr>
      <vt:lpstr>Office Theme</vt:lpstr>
      <vt:lpstr>X-ray Computed Tomography for Space: Applications and Implications for Future Exploration</vt:lpstr>
      <vt:lpstr>Quick Intro to NASA Goddard</vt:lpstr>
      <vt:lpstr>Non-Destructive Evaluation (NDE) at GSFC</vt:lpstr>
      <vt:lpstr>Breakdown of GSFC NDE Activities, by Type</vt:lpstr>
      <vt:lpstr>Breakdown of GSFC NDE Activities, by Type</vt:lpstr>
      <vt:lpstr>Breakdown of GSFC NDE Activities, by Type</vt:lpstr>
      <vt:lpstr>Background on X-ray CT</vt:lpstr>
      <vt:lpstr>CT Form Factors and Sizing for Space</vt:lpstr>
      <vt:lpstr>Forward-Thinking Concepts…(RoboCT)</vt:lpstr>
      <vt:lpstr>Motivation…Engineering</vt:lpstr>
      <vt:lpstr>Motivation…Engineering</vt:lpstr>
      <vt:lpstr>Motivation…Engineering</vt:lpstr>
      <vt:lpstr>Motivation…Engineering</vt:lpstr>
      <vt:lpstr>Motivation…Safety/Mission Assurance</vt:lpstr>
      <vt:lpstr>Motivation…Earth Geology</vt:lpstr>
      <vt:lpstr>Complimentary Tools Showcase: HTHH volcanic island sample, multi-method analysis</vt:lpstr>
      <vt:lpstr>PowerPoint Presentation</vt:lpstr>
      <vt:lpstr>Motivation…Return to the Moon (SPD-1)</vt:lpstr>
      <vt:lpstr>Motivation…Return to the Moon (SPD-1)</vt:lpstr>
      <vt:lpstr>Motivation…Return to the Moon (SPD-1)</vt:lpstr>
      <vt:lpstr>Motivation…Return to the Moon (SPD-1)</vt:lpstr>
      <vt:lpstr>Motivation…Return to the Moon (SPD-1)</vt:lpstr>
      <vt:lpstr>PowerPoint Presentation</vt:lpstr>
      <vt:lpstr>Motivation…Return to the Moon (SPD-1)</vt:lpstr>
      <vt:lpstr>Complimentary Tools Showcase: Lunar Impact Glass “Zap Pit” Survey with xCT, followed by LCM</vt:lpstr>
      <vt:lpstr>Motivation…Mars</vt:lpstr>
      <vt:lpstr>Motivation…(Mars Video)</vt:lpstr>
      <vt:lpstr>Technology Drivers</vt:lpstr>
      <vt:lpstr>PowerPoint Presentation</vt:lpstr>
      <vt:lpstr>Recent Efforts at GSFC</vt:lpstr>
      <vt:lpstr>Critical Near Term Goals</vt:lpstr>
      <vt:lpstr>Long Term Outlook…</vt:lpstr>
      <vt:lpstr>The Long and Winding Road!</vt:lpstr>
      <vt:lpstr>Questions/Discussion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Justin S (GSFC-5410)</dc:creator>
  <cp:lastModifiedBy>Rowe, Skyler S. (GSFC-545.0)[MELWOOD HORTICULTUR TRAIN CTR]</cp:lastModifiedBy>
  <cp:revision>333</cp:revision>
  <dcterms:created xsi:type="dcterms:W3CDTF">2020-03-04T20:52:31Z</dcterms:created>
  <dcterms:modified xsi:type="dcterms:W3CDTF">2020-11-25T14:55:39Z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0x0101006879B48BCB532F40BF651FFCB8BABD79</vt:lpwstr>
  </property>
</Properties>
</file>