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notesMasterIdLst>
    <p:notesMasterId r:id="rId10"/>
  </p:notesMasterIdLst>
  <p:handoutMasterIdLst>
    <p:handoutMasterId r:id="rId11"/>
  </p:handoutMasterIdLst>
  <p:sldIdLst>
    <p:sldId id="266" r:id="rId2"/>
    <p:sldId id="367" r:id="rId3"/>
    <p:sldId id="373" r:id="rId4"/>
    <p:sldId id="372" r:id="rId5"/>
    <p:sldId id="371" r:id="rId6"/>
    <p:sldId id="374" r:id="rId7"/>
    <p:sldId id="369" r:id="rId8"/>
    <p:sldId id="375" r:id="rId9"/>
  </p:sldIdLst>
  <p:sldSz cx="9144000" cy="5143500" type="screen16x9"/>
  <p:notesSz cx="6985000" cy="9283700"/>
  <p:defaultTextStyle>
    <a:defPPr>
      <a:defRPr lang="en-US"/>
    </a:defPPr>
    <a:lvl1pPr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56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28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00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72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Introduction" id="{2F1327CE-AAAE-405C-A114-344E43C6C93C}">
          <p14:sldIdLst>
            <p14:sldId id="266"/>
            <p14:sldId id="367"/>
            <p14:sldId id="373"/>
            <p14:sldId id="372"/>
            <p14:sldId id="371"/>
            <p14:sldId id="374"/>
            <p14:sldId id="369"/>
            <p14:sldId id="375"/>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orient="horz" pos="2087" userDrawn="1">
          <p15:clr>
            <a:srgbClr val="A4A3A4"/>
          </p15:clr>
        </p15:guide>
        <p15:guide id="4" orient="horz" pos="17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FFFFFF"/>
    <a:srgbClr val="00FF00"/>
    <a:srgbClr val="00CCFF"/>
    <a:srgbClr val="0000FF"/>
    <a:srgbClr val="0070C0"/>
    <a:srgbClr val="197EC6"/>
    <a:srgbClr val="00B050"/>
    <a:srgbClr val="D14B12"/>
    <a:srgbClr val="338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86978" autoAdjust="0"/>
  </p:normalViewPr>
  <p:slideViewPr>
    <p:cSldViewPr snapToGrid="0">
      <p:cViewPr>
        <p:scale>
          <a:sx n="75" d="100"/>
          <a:sy n="75" d="100"/>
        </p:scale>
        <p:origin x="706" y="106"/>
      </p:cViewPr>
      <p:guideLst>
        <p:guide orient="horz" pos="1620"/>
        <p:guide pos="2880"/>
        <p:guide orient="horz" pos="2087"/>
        <p:guide orient="horz" pos="1761"/>
      </p:guideLst>
    </p:cSldViewPr>
  </p:slideViewPr>
  <p:outlineViewPr>
    <p:cViewPr>
      <p:scale>
        <a:sx n="33" d="100"/>
        <a:sy n="33" d="100"/>
      </p:scale>
      <p:origin x="0" y="0"/>
    </p:cViewPr>
  </p:outlineViewPr>
  <p:notesTextViewPr>
    <p:cViewPr>
      <p:scale>
        <a:sx n="50" d="100"/>
        <a:sy n="50" d="100"/>
      </p:scale>
      <p:origin x="0" y="0"/>
    </p:cViewPr>
  </p:notesTextViewPr>
  <p:sorterViewPr>
    <p:cViewPr>
      <p:scale>
        <a:sx n="201" d="100"/>
        <a:sy n="201" d="100"/>
      </p:scale>
      <p:origin x="0" y="-5626"/>
    </p:cViewPr>
  </p:sorterViewPr>
  <p:notesViewPr>
    <p:cSldViewPr snapToGrid="0">
      <p:cViewPr varScale="1">
        <p:scale>
          <a:sx n="70" d="100"/>
          <a:sy n="70" d="100"/>
        </p:scale>
        <p:origin x="2323"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sz="quarter"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2C7921DD-AAE5-4092-8349-EACC69FDEFDB}" type="datetimeFigureOut">
              <a:rPr lang="en-US" altLang="en-US"/>
              <a:pPr/>
              <a:t>11/24/2020</a:t>
            </a:fld>
            <a:endParaRPr lang="en-US" altLang="en-US" dirty="0"/>
          </a:p>
        </p:txBody>
      </p:sp>
      <p:sp>
        <p:nvSpPr>
          <p:cNvPr id="4" name="Footer Placeholder 3"/>
          <p:cNvSpPr>
            <a:spLocks noGrp="1"/>
          </p:cNvSpPr>
          <p:nvPr>
            <p:ph type="ftr" sz="quarter" idx="2"/>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F29E17E4-00F5-479B-BD26-147F041D5C11}" type="slidenum">
              <a:rPr lang="en-US" altLang="en-US"/>
              <a:pPr/>
              <a:t>‹#›</a:t>
            </a:fld>
            <a:endParaRPr lang="en-US" altLang="en-US" dirty="0"/>
          </a:p>
        </p:txBody>
      </p:sp>
    </p:spTree>
    <p:extLst>
      <p:ext uri="{BB962C8B-B14F-4D97-AF65-F5344CB8AC3E}">
        <p14:creationId xmlns:p14="http://schemas.microsoft.com/office/powerpoint/2010/main" val="2444419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DEA0C338-0A8D-42BD-B66C-CF13AD5FC728}" type="datetimeFigureOut">
              <a:rPr lang="en-US" altLang="en-US"/>
              <a:pPr/>
              <a:t>11/24/2020</a:t>
            </a:fld>
            <a:endParaRPr lang="en-US" altLang="en-US" dirty="0"/>
          </a:p>
        </p:txBody>
      </p:sp>
      <p:sp>
        <p:nvSpPr>
          <p:cNvPr id="4" name="Slide Image Placeholder 3"/>
          <p:cNvSpPr>
            <a:spLocks noGrp="1" noRot="1" noChangeAspect="1"/>
          </p:cNvSpPr>
          <p:nvPr>
            <p:ph type="sldImg" idx="2"/>
          </p:nvPr>
        </p:nvSpPr>
        <p:spPr>
          <a:xfrm>
            <a:off x="398463" y="695325"/>
            <a:ext cx="6188075" cy="3481388"/>
          </a:xfrm>
          <a:prstGeom prst="rect">
            <a:avLst/>
          </a:prstGeom>
          <a:noFill/>
          <a:ln w="12700">
            <a:solidFill>
              <a:prstClr val="black"/>
            </a:solidFill>
          </a:ln>
        </p:spPr>
        <p:txBody>
          <a:bodyPr vert="horz" lIns="92953" tIns="46477" rIns="92953" bIns="46477" rtlCol="0" anchor="ctr"/>
          <a:lstStyle/>
          <a:p>
            <a:pPr lvl="0"/>
            <a:endParaRPr lang="en-US" noProof="0" dirty="0"/>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2953" tIns="46477" rIns="92953" bIns="4647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DEA0D56B-D0D4-43EF-9403-963A0EE0895A}" type="slidenum">
              <a:rPr lang="en-US" altLang="en-US"/>
              <a:pPr/>
              <a:t>‹#›</a:t>
            </a:fld>
            <a:endParaRPr lang="en-US" altLang="en-US" dirty="0"/>
          </a:p>
        </p:txBody>
      </p:sp>
    </p:spTree>
    <p:extLst>
      <p:ext uri="{BB962C8B-B14F-4D97-AF65-F5344CB8AC3E}">
        <p14:creationId xmlns:p14="http://schemas.microsoft.com/office/powerpoint/2010/main" val="3869695333"/>
      </p:ext>
    </p:extLst>
  </p:cSld>
  <p:clrMap bg1="lt1" tx1="dk1" bg2="lt2" tx2="dk2" accent1="accent1" accent2="accent2" accent3="accent3" accent4="accent4" accent5="accent5" accent6="accent6" hlink="hlink" folHlink="folHlink"/>
  <p:hf hdr="0" ftr="0" dt="0"/>
  <p:notesStyle>
    <a:lvl1pPr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56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28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00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72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5181" algn="l" defTabSz="457035" rtl="0" eaLnBrk="1" latinLnBrk="0" hangingPunct="1">
      <a:defRPr sz="1200" kern="1200">
        <a:solidFill>
          <a:schemeClr val="tx1"/>
        </a:solidFill>
        <a:latin typeface="+mn-lt"/>
        <a:ea typeface="+mn-ea"/>
        <a:cs typeface="+mn-cs"/>
      </a:defRPr>
    </a:lvl6pPr>
    <a:lvl7pPr marL="2742219" algn="l" defTabSz="457035" rtl="0" eaLnBrk="1" latinLnBrk="0" hangingPunct="1">
      <a:defRPr sz="1200" kern="1200">
        <a:solidFill>
          <a:schemeClr val="tx1"/>
        </a:solidFill>
        <a:latin typeface="+mn-lt"/>
        <a:ea typeface="+mn-ea"/>
        <a:cs typeface="+mn-cs"/>
      </a:defRPr>
    </a:lvl7pPr>
    <a:lvl8pPr marL="3199252" algn="l" defTabSz="457035" rtl="0" eaLnBrk="1" latinLnBrk="0" hangingPunct="1">
      <a:defRPr sz="1200" kern="1200">
        <a:solidFill>
          <a:schemeClr val="tx1"/>
        </a:solidFill>
        <a:latin typeface="+mn-lt"/>
        <a:ea typeface="+mn-ea"/>
        <a:cs typeface="+mn-cs"/>
      </a:defRPr>
    </a:lvl8pPr>
    <a:lvl9pPr marL="3656291" algn="l" defTabSz="4570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a:t>
            </a:fld>
            <a:endParaRPr lang="en-US" altLang="en-US" dirty="0"/>
          </a:p>
        </p:txBody>
      </p:sp>
    </p:spTree>
    <p:extLst>
      <p:ext uri="{BB962C8B-B14F-4D97-AF65-F5344CB8AC3E}">
        <p14:creationId xmlns:p14="http://schemas.microsoft.com/office/powerpoint/2010/main" val="377526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3</a:t>
            </a:fld>
            <a:endParaRPr lang="en-US" altLang="en-US" dirty="0"/>
          </a:p>
        </p:txBody>
      </p:sp>
    </p:spTree>
    <p:extLst>
      <p:ext uri="{BB962C8B-B14F-4D97-AF65-F5344CB8AC3E}">
        <p14:creationId xmlns:p14="http://schemas.microsoft.com/office/powerpoint/2010/main" val="336481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4</a:t>
            </a:fld>
            <a:endParaRPr lang="en-US" altLang="en-US" dirty="0"/>
          </a:p>
        </p:txBody>
      </p:sp>
    </p:spTree>
    <p:extLst>
      <p:ext uri="{BB962C8B-B14F-4D97-AF65-F5344CB8AC3E}">
        <p14:creationId xmlns:p14="http://schemas.microsoft.com/office/powerpoint/2010/main" val="81330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6</a:t>
            </a:fld>
            <a:endParaRPr lang="en-US" altLang="en-US" dirty="0"/>
          </a:p>
        </p:txBody>
      </p:sp>
    </p:spTree>
    <p:extLst>
      <p:ext uri="{BB962C8B-B14F-4D97-AF65-F5344CB8AC3E}">
        <p14:creationId xmlns:p14="http://schemas.microsoft.com/office/powerpoint/2010/main" val="127901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SLS Slide Master Aug 2017">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286"/>
            <a:ext cx="9144000" cy="5138928"/>
          </a:xfrm>
          <a:prstGeom prst="rect">
            <a:avLst/>
          </a:prstGeom>
        </p:spPr>
      </p:pic>
      <p:sp>
        <p:nvSpPr>
          <p:cNvPr id="35" name="TextBox 7"/>
          <p:cNvSpPr txBox="1">
            <a:spLocks noChangeArrowheads="1"/>
          </p:cNvSpPr>
          <p:nvPr userDrawn="1"/>
        </p:nvSpPr>
        <p:spPr bwMode="auto">
          <a:xfrm>
            <a:off x="1178620" y="2136637"/>
            <a:ext cx="7863043" cy="791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4400" b="1" dirty="0">
                <a:solidFill>
                  <a:srgbClr val="FFFFFF"/>
                </a:solidFill>
                <a:effectLst>
                  <a:outerShdw blurRad="38100" dist="38100" dir="2700000" algn="tl">
                    <a:srgbClr val="000000">
                      <a:alpha val="43137"/>
                    </a:srgbClr>
                  </a:outerShdw>
                </a:effectLst>
                <a:cs typeface="Arial" charset="0"/>
              </a:rPr>
              <a:t>SPACE LAUNCH SYSTEM</a:t>
            </a:r>
          </a:p>
        </p:txBody>
      </p:sp>
      <p:sp>
        <p:nvSpPr>
          <p:cNvPr id="41" name="Text Placeholder 5"/>
          <p:cNvSpPr>
            <a:spLocks noGrp="1"/>
          </p:cNvSpPr>
          <p:nvPr>
            <p:ph type="body" sz="quarter" idx="10"/>
          </p:nvPr>
        </p:nvSpPr>
        <p:spPr>
          <a:xfrm>
            <a:off x="4634592" y="3330358"/>
            <a:ext cx="4377668" cy="371084"/>
          </a:xfrm>
          <a:prstGeom prst="rect">
            <a:avLst/>
          </a:prstGeom>
        </p:spPr>
        <p:txBody>
          <a:bodyPr vert="horz" anchor="ctr"/>
          <a:lstStyle>
            <a:lvl1pPr marL="0" indent="0" algn="r">
              <a:lnSpc>
                <a:spcPct val="100000"/>
              </a:lnSpc>
              <a:buNone/>
              <a:defRPr sz="2200" b="1" i="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hasCustomPrompt="1"/>
          </p:nvPr>
        </p:nvSpPr>
        <p:spPr>
          <a:xfrm>
            <a:off x="4441357" y="3803008"/>
            <a:ext cx="4563311" cy="954107"/>
          </a:xfrm>
          <a:prstGeom prst="rect">
            <a:avLst/>
          </a:prstGeom>
        </p:spPr>
        <p:txBody>
          <a:bodyPr vert="horz" wrap="square" anchor="b">
            <a:spAutoFit/>
          </a:bodyPr>
          <a:lstStyle>
            <a:lvl1pPr marL="0" indent="0" algn="r">
              <a:buFontTx/>
              <a:buNone/>
              <a:defRPr sz="240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137" indent="0" algn="r">
              <a:buNone/>
              <a:defRPr sz="1600" i="1">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2pPr>
          </a:lstStyle>
          <a:p>
            <a:pPr lvl="0"/>
            <a:r>
              <a:rPr lang="en-US" dirty="0"/>
              <a:t>Click to edit Name</a:t>
            </a:r>
          </a:p>
          <a:p>
            <a:pPr lvl="1"/>
            <a:r>
              <a:rPr lang="en-US" dirty="0"/>
              <a:t>Second level</a:t>
            </a:r>
          </a:p>
          <a:p>
            <a:pPr lvl="1"/>
            <a:r>
              <a:rPr lang="en-US" dirty="0"/>
              <a:t>Third level</a:t>
            </a:r>
          </a:p>
        </p:txBody>
      </p:sp>
      <p:sp>
        <p:nvSpPr>
          <p:cNvPr id="43" name="Text Placeholder 13"/>
          <p:cNvSpPr>
            <a:spLocks noGrp="1"/>
          </p:cNvSpPr>
          <p:nvPr>
            <p:ph type="body" sz="quarter" idx="12"/>
          </p:nvPr>
        </p:nvSpPr>
        <p:spPr>
          <a:xfrm>
            <a:off x="5862579" y="2893105"/>
            <a:ext cx="3142088" cy="307777"/>
          </a:xfrm>
          <a:prstGeom prst="rect">
            <a:avLst/>
          </a:prstGeom>
          <a:noFill/>
        </p:spPr>
        <p:txBody>
          <a:bodyPr wrap="square" rtlCol="0">
            <a:spAutoFit/>
          </a:bodyPr>
          <a:lstStyle>
            <a:lvl1pPr marL="0" indent="0" algn="r">
              <a:buFontTx/>
              <a:buNone/>
              <a:defRPr lang="en-US" sz="1400" kern="1200" smtClean="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pic>
        <p:nvPicPr>
          <p:cNvPr id="11"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221115" y="176656"/>
            <a:ext cx="774192" cy="64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ectangle 8"/>
          <p:cNvSpPr>
            <a:spLocks noChangeArrowheads="1"/>
          </p:cNvSpPr>
          <p:nvPr userDrawn="1"/>
        </p:nvSpPr>
        <p:spPr bwMode="auto">
          <a:xfrm>
            <a:off x="117475" y="360313"/>
            <a:ext cx="2205038"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45697" rIns="91395" bIns="0">
            <a:spAutoFit/>
          </a:bodyPr>
          <a:lstStyle/>
          <a:p>
            <a:r>
              <a:rPr lang="en-US" sz="700" dirty="0">
                <a:solidFill>
                  <a:srgbClr val="F8F8F8"/>
                </a:solidFill>
              </a:rPr>
              <a:t>National Aeronautics and Space Administration </a:t>
            </a:r>
            <a:endParaRPr lang="en-US" dirty="0">
              <a:solidFill>
                <a:srgbClr val="F8F8F8"/>
              </a:solidFill>
            </a:endParaRPr>
          </a:p>
        </p:txBody>
      </p:sp>
      <p:sp>
        <p:nvSpPr>
          <p:cNvPr id="19" name="Rectangle 8"/>
          <p:cNvSpPr>
            <a:spLocks noChangeArrowheads="1"/>
          </p:cNvSpPr>
          <p:nvPr userDrawn="1"/>
        </p:nvSpPr>
        <p:spPr bwMode="auto">
          <a:xfrm>
            <a:off x="1370220" y="4992932"/>
            <a:ext cx="815975"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697" rIns="91395" bIns="0">
            <a:spAutoFit/>
          </a:bodyPr>
          <a:lstStyle/>
          <a:p>
            <a:pPr algn="ctr"/>
            <a:r>
              <a:rPr lang="en-US" sz="700" dirty="0" err="1">
                <a:solidFill>
                  <a:srgbClr val="F8F8F8"/>
                </a:solidFill>
              </a:rPr>
              <a:t>www.nasa.gov</a:t>
            </a:r>
            <a:r>
              <a:rPr lang="en-US" sz="700" dirty="0">
                <a:solidFill>
                  <a:srgbClr val="F8F8F8"/>
                </a:solidFill>
              </a:rPr>
              <a:t>/</a:t>
            </a:r>
            <a:r>
              <a:rPr lang="en-US" sz="700" dirty="0" err="1">
                <a:solidFill>
                  <a:srgbClr val="F8F8F8"/>
                </a:solidFill>
              </a:rPr>
              <a:t>sls</a:t>
            </a:r>
            <a:endParaRPr lang="en-US" dirty="0">
              <a:solidFill>
                <a:srgbClr val="F8F8F8"/>
              </a:solidFill>
            </a:endParaRPr>
          </a:p>
        </p:txBody>
      </p:sp>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91918" y="4757115"/>
            <a:ext cx="498475" cy="371475"/>
          </a:xfrm>
          <a:prstGeom prst="rect">
            <a:avLst/>
          </a:prstGeom>
        </p:spPr>
      </p:pic>
      <p:sp>
        <p:nvSpPr>
          <p:cNvPr id="18" name="TextBox 14"/>
          <p:cNvSpPr txBox="1">
            <a:spLocks noChangeArrowheads="1"/>
          </p:cNvSpPr>
          <p:nvPr userDrawn="1"/>
        </p:nvSpPr>
        <p:spPr bwMode="auto">
          <a:xfrm>
            <a:off x="7391400" y="2118100"/>
            <a:ext cx="173637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1000" dirty="0">
                <a:solidFill>
                  <a:srgbClr val="FFFFFF"/>
                </a:solidFill>
              </a:rPr>
              <a:t>5 . . . 4 . . . 3 . . . 2 . . . 1 . . .</a:t>
            </a:r>
          </a:p>
        </p:txBody>
      </p:sp>
    </p:spTree>
    <p:extLst>
      <p:ext uri="{BB962C8B-B14F-4D97-AF65-F5344CB8AC3E}">
        <p14:creationId xmlns:p14="http://schemas.microsoft.com/office/powerpoint/2010/main" val="1989107021"/>
      </p:ext>
    </p:extLst>
  </p:cSld>
  <p:clrMapOvr>
    <a:masterClrMapping/>
  </p:clrMapOvr>
  <p:extLst>
    <p:ext uri="{DCECCB84-F9BA-43D5-87BE-67443E8EF086}">
      <p15:sldGuideLst xmlns:p15="http://schemas.microsoft.com/office/powerpoint/2012/main">
        <p15:guide id="1" orient="horz" pos="1620" userDrawn="1">
          <p15:clr>
            <a:srgbClr val="FBAE40"/>
          </p15:clr>
        </p15:guide>
        <p15:guide id="3" orient="horz" pos="288" userDrawn="1">
          <p15:clr>
            <a:srgbClr val="FBAE40"/>
          </p15:clr>
        </p15:guide>
        <p15:guide id="4" pos="2880" userDrawn="1">
          <p15:clr>
            <a:srgbClr val="FBAE40"/>
          </p15:clr>
        </p15:guide>
        <p15:guide id="5" pos="56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SLS Slide Master Aug2017">
    <p:spTree>
      <p:nvGrpSpPr>
        <p:cNvPr id="1" name=""/>
        <p:cNvGrpSpPr/>
        <p:nvPr/>
      </p:nvGrpSpPr>
      <p:grpSpPr>
        <a:xfrm>
          <a:off x="0" y="0"/>
          <a:ext cx="0" cy="0"/>
          <a:chOff x="0" y="0"/>
          <a:chExt cx="0" cy="0"/>
        </a:xfrm>
      </p:grpSpPr>
      <p:sp>
        <p:nvSpPr>
          <p:cNvPr id="9"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5" name="Content Placeholder 3">
            <a:extLst>
              <a:ext uri="{FF2B5EF4-FFF2-40B4-BE49-F238E27FC236}">
                <a16:creationId xmlns:a16="http://schemas.microsoft.com/office/drawing/2014/main" id="{1FAF2205-3961-0547-9D24-328443DC7078}"/>
              </a:ext>
            </a:extLst>
          </p:cNvPr>
          <p:cNvSpPr>
            <a:spLocks noGrp="1"/>
          </p:cNvSpPr>
          <p:nvPr>
            <p:ph sz="quarter" idx="10"/>
          </p:nvPr>
        </p:nvSpPr>
        <p:spPr>
          <a:xfrm>
            <a:off x="164663" y="685805"/>
            <a:ext cx="8814673" cy="4089497"/>
          </a:xfrm>
          <a:prstGeom prst="rect">
            <a:avLst/>
          </a:prstGeom>
        </p:spPr>
        <p:txBody>
          <a:bodyPr/>
          <a:lstStyle>
            <a:lvl1pPr marL="173038" indent="-173038">
              <a:buClr>
                <a:schemeClr val="accent2"/>
              </a:buClr>
              <a:buFont typeface="Arial" panose="020B0604020202020204" pitchFamily="34" charset="0"/>
              <a:buChar char="•"/>
              <a:defRPr sz="1800">
                <a:latin typeface="Calibri" panose="020F0502020204030204" pitchFamily="34" charset="0"/>
              </a:defRPr>
            </a:lvl1pPr>
            <a:lvl2pPr marL="511175" indent="-173038">
              <a:buClr>
                <a:schemeClr val="accent2"/>
              </a:buClr>
              <a:buFont typeface="Century Gothic" panose="020B0502020202020204" pitchFamily="34" charset="0"/>
              <a:buChar char="–"/>
              <a:defRPr sz="1600">
                <a:latin typeface="Calibri" panose="020F0502020204030204" pitchFamily="34" charset="0"/>
              </a:defRPr>
            </a:lvl2pPr>
            <a:lvl3pPr marL="679205" indent="-112671">
              <a:buClr>
                <a:schemeClr val="accent2"/>
              </a:buClr>
              <a:buFont typeface="Arial" panose="020B0604020202020204" pitchFamily="34" charset="0"/>
              <a:buChar char="•"/>
              <a:defRPr sz="1400">
                <a:latin typeface="Calibri" panose="020F0502020204030204" pitchFamily="34" charset="0"/>
              </a:defRPr>
            </a:lvl3pPr>
            <a:lvl4pPr marL="852183" indent="-112671">
              <a:buClr>
                <a:schemeClr val="accent2"/>
              </a:buClr>
              <a:buFont typeface="Century Gothic" panose="020B0502020202020204" pitchFamily="34" charset="0"/>
              <a:buChar char="–"/>
              <a:defRPr sz="1200">
                <a:latin typeface="Calibri" panose="020F0502020204030204" pitchFamily="34" charset="0"/>
              </a:defRPr>
            </a:lvl4pPr>
            <a:lvl5pPr marL="1039442" indent="-117433">
              <a:buClr>
                <a:schemeClr val="accent2"/>
              </a:buClr>
              <a:buFont typeface="Arial" panose="020B0604020202020204" pitchFamily="34" charset="0"/>
              <a:buChar char="•"/>
              <a:defRPr sz="110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491F464D-07C1-3C4F-8481-EF08ECF2B211}"/>
              </a:ext>
            </a:extLst>
          </p:cNvPr>
          <p:cNvSpPr>
            <a:spLocks noGrp="1"/>
          </p:cNvSpPr>
          <p:nvPr>
            <p:ph type="title"/>
          </p:nvPr>
        </p:nvSpPr>
        <p:spPr>
          <a:xfrm>
            <a:off x="708917" y="4"/>
            <a:ext cx="8435084" cy="685801"/>
          </a:xfrm>
        </p:spPr>
        <p:txBody>
          <a:bodyPr/>
          <a:lstStyle>
            <a:lvl1pPr>
              <a:defRPr sz="2400">
                <a:latin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5775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 Blank bod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27093"/>
            <a:ext cx="8295154" cy="609522"/>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2831103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Picture under title bar">
    <p:spTree>
      <p:nvGrpSpPr>
        <p:cNvPr id="1" name=""/>
        <p:cNvGrpSpPr/>
        <p:nvPr/>
      </p:nvGrpSpPr>
      <p:grpSpPr>
        <a:xfrm>
          <a:off x="0" y="0"/>
          <a:ext cx="0" cy="0"/>
          <a:chOff x="0" y="0"/>
          <a:chExt cx="0" cy="0"/>
        </a:xfrm>
      </p:grpSpPr>
      <p:sp>
        <p:nvSpPr>
          <p:cNvPr id="2" name="Title 1"/>
          <p:cNvSpPr>
            <a:spLocks noGrp="1"/>
          </p:cNvSpPr>
          <p:nvPr>
            <p:ph type="title"/>
          </p:nvPr>
        </p:nvSpPr>
        <p:spPr>
          <a:xfrm>
            <a:off x="848846" y="20320"/>
            <a:ext cx="8295154" cy="616294"/>
          </a:xfrm>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4" name="Picture Placeholder 3"/>
          <p:cNvSpPr>
            <a:spLocks noGrp="1"/>
          </p:cNvSpPr>
          <p:nvPr>
            <p:ph type="pic" sz="quarter" idx="10"/>
          </p:nvPr>
        </p:nvSpPr>
        <p:spPr>
          <a:xfrm>
            <a:off x="0" y="636985"/>
            <a:ext cx="9144000" cy="4236244"/>
          </a:xfrm>
          <a:prstGeom prst="rect">
            <a:avLst/>
          </a:prstGeom>
        </p:spPr>
        <p:txBody>
          <a:bodyPr/>
          <a:lstStyle>
            <a:lvl1pPr marL="0" indent="0">
              <a:buFontTx/>
              <a:buNone/>
              <a:defRPr/>
            </a:lvl1pPr>
          </a:lstStyle>
          <a:p>
            <a:r>
              <a:rPr lang="en-US"/>
              <a:t>Drag picture to placeholder or click icon to add</a:t>
            </a:r>
            <a:endParaRPr lang="en-US" dirty="0"/>
          </a:p>
        </p:txBody>
      </p:sp>
    </p:spTree>
    <p:extLst>
      <p:ext uri="{BB962C8B-B14F-4D97-AF65-F5344CB8AC3E}">
        <p14:creationId xmlns:p14="http://schemas.microsoft.com/office/powerpoint/2010/main" val="4094124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x2 - SLS Aug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cxnSp>
        <p:nvCxnSpPr>
          <p:cNvPr id="4" name="Straight Connector 3"/>
          <p:cNvCxnSpPr/>
          <p:nvPr userDrawn="1"/>
        </p:nvCxnSpPr>
        <p:spPr bwMode="auto">
          <a:xfrm>
            <a:off x="4572000" y="720098"/>
            <a:ext cx="8092"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10" name="Content Placeholder 12"/>
          <p:cNvSpPr>
            <a:spLocks noGrp="1"/>
          </p:cNvSpPr>
          <p:nvPr>
            <p:ph sz="quarter" idx="16"/>
          </p:nvPr>
        </p:nvSpPr>
        <p:spPr>
          <a:xfrm>
            <a:off x="61848" y="720098"/>
            <a:ext cx="4389120" cy="4232233"/>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2"/>
          <p:cNvSpPr>
            <a:spLocks noGrp="1"/>
          </p:cNvSpPr>
          <p:nvPr>
            <p:ph sz="quarter" idx="17"/>
          </p:nvPr>
        </p:nvSpPr>
        <p:spPr>
          <a:xfrm>
            <a:off x="4701124" y="720098"/>
            <a:ext cx="4351436" cy="4232234"/>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79453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ad- SLS Aug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cxnSp>
        <p:nvCxnSpPr>
          <p:cNvPr id="4" name="Straight Connector 3"/>
          <p:cNvCxnSpPr/>
          <p:nvPr userDrawn="1"/>
        </p:nvCxnSpPr>
        <p:spPr bwMode="auto">
          <a:xfrm>
            <a:off x="4572000" y="720098"/>
            <a:ext cx="8092"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1" y="2749276"/>
            <a:ext cx="9144000" cy="12138"/>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7" name="Text Placeholder 6"/>
          <p:cNvSpPr>
            <a:spLocks noGrp="1"/>
          </p:cNvSpPr>
          <p:nvPr>
            <p:ph type="body" sz="quarter" idx="10"/>
          </p:nvPr>
        </p:nvSpPr>
        <p:spPr>
          <a:xfrm>
            <a:off x="198714" y="745332"/>
            <a:ext cx="4181567" cy="1826419"/>
          </a:xfrm>
          <a:prstGeom prst="rect">
            <a:avLst/>
          </a:prstGeom>
        </p:spPr>
        <p:txBody>
          <a:bodyPr vert="horz"/>
          <a:lstStyle>
            <a:lvl1pPr marL="112713" indent="-112713">
              <a:buClr>
                <a:srgbClr val="DC6115"/>
              </a:buClr>
              <a:buFont typeface="Arial"/>
              <a:buChar char="•"/>
              <a:defRPr/>
            </a:lvl1pPr>
            <a:lvl2pPr marL="404813" indent="-119063">
              <a:buClr>
                <a:srgbClr val="DC6115"/>
              </a:buClr>
              <a:buFont typeface="Lucida Grande"/>
              <a:buChar char="–"/>
              <a:tabLst/>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p:cNvSpPr>
            <a:spLocks noGrp="1"/>
          </p:cNvSpPr>
          <p:nvPr>
            <p:ph type="body" sz="quarter" idx="11"/>
          </p:nvPr>
        </p:nvSpPr>
        <p:spPr>
          <a:xfrm>
            <a:off x="4774619" y="74533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p:cNvSpPr>
            <a:spLocks noGrp="1"/>
          </p:cNvSpPr>
          <p:nvPr>
            <p:ph type="body" sz="quarter" idx="12"/>
          </p:nvPr>
        </p:nvSpPr>
        <p:spPr>
          <a:xfrm>
            <a:off x="198714" y="289021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p:cNvSpPr>
            <a:spLocks noGrp="1"/>
          </p:cNvSpPr>
          <p:nvPr>
            <p:ph type="body" sz="quarter" idx="13"/>
          </p:nvPr>
        </p:nvSpPr>
        <p:spPr>
          <a:xfrm>
            <a:off x="4774619" y="289021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44439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x2 - SLS Aug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cxnSp>
        <p:nvCxnSpPr>
          <p:cNvPr id="4" name="Straight Connector 3"/>
          <p:cNvCxnSpPr/>
          <p:nvPr userDrawn="1"/>
        </p:nvCxnSpPr>
        <p:spPr bwMode="auto">
          <a:xfrm>
            <a:off x="4526280" y="720098"/>
            <a:ext cx="8092"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1" y="2749276"/>
            <a:ext cx="9144000" cy="12138"/>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10" name="Content Placeholder 12"/>
          <p:cNvSpPr>
            <a:spLocks noGrp="1"/>
          </p:cNvSpPr>
          <p:nvPr>
            <p:ph sz="quarter" idx="16"/>
          </p:nvPr>
        </p:nvSpPr>
        <p:spPr>
          <a:xfrm>
            <a:off x="480060" y="898135"/>
            <a:ext cx="3886200" cy="1761764"/>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2"/>
          <p:cNvSpPr>
            <a:spLocks noGrp="1"/>
          </p:cNvSpPr>
          <p:nvPr>
            <p:ph sz="quarter" idx="17"/>
          </p:nvPr>
        </p:nvSpPr>
        <p:spPr>
          <a:xfrm>
            <a:off x="4671357" y="913375"/>
            <a:ext cx="3885903" cy="1746524"/>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2"/>
          <p:cNvSpPr>
            <a:spLocks noGrp="1"/>
          </p:cNvSpPr>
          <p:nvPr>
            <p:ph sz="quarter" idx="19"/>
          </p:nvPr>
        </p:nvSpPr>
        <p:spPr>
          <a:xfrm>
            <a:off x="480867" y="3000736"/>
            <a:ext cx="3886200" cy="1761764"/>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12"/>
          <p:cNvSpPr>
            <a:spLocks noGrp="1"/>
          </p:cNvSpPr>
          <p:nvPr>
            <p:ph sz="quarter" idx="20"/>
          </p:nvPr>
        </p:nvSpPr>
        <p:spPr>
          <a:xfrm>
            <a:off x="4672062" y="3015976"/>
            <a:ext cx="3885277" cy="1746524"/>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37960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2x2 - SLS Aug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cxnSp>
        <p:nvCxnSpPr>
          <p:cNvPr id="4" name="Straight Connector 3"/>
          <p:cNvCxnSpPr/>
          <p:nvPr userDrawn="1"/>
        </p:nvCxnSpPr>
        <p:spPr bwMode="auto">
          <a:xfrm>
            <a:off x="4579620" y="765818"/>
            <a:ext cx="8092"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10" name="Content Placeholder 12"/>
          <p:cNvSpPr>
            <a:spLocks noGrp="1"/>
          </p:cNvSpPr>
          <p:nvPr>
            <p:ph sz="quarter" idx="16"/>
          </p:nvPr>
        </p:nvSpPr>
        <p:spPr>
          <a:xfrm>
            <a:off x="0" y="655870"/>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ntent Placeholder 12"/>
          <p:cNvSpPr>
            <a:spLocks noGrp="1"/>
          </p:cNvSpPr>
          <p:nvPr>
            <p:ph sz="quarter" idx="17"/>
          </p:nvPr>
        </p:nvSpPr>
        <p:spPr>
          <a:xfrm>
            <a:off x="4575574" y="655870"/>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Content Placeholder 12"/>
          <p:cNvSpPr>
            <a:spLocks noGrp="1"/>
          </p:cNvSpPr>
          <p:nvPr>
            <p:ph sz="quarter" idx="19"/>
          </p:nvPr>
        </p:nvSpPr>
        <p:spPr>
          <a:xfrm>
            <a:off x="0" y="2894212"/>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ntent Placeholder 12"/>
          <p:cNvSpPr>
            <a:spLocks noGrp="1"/>
          </p:cNvSpPr>
          <p:nvPr>
            <p:ph sz="quarter" idx="20"/>
          </p:nvPr>
        </p:nvSpPr>
        <p:spPr>
          <a:xfrm>
            <a:off x="4572000" y="2894212"/>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107839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x3 - SLS Aug2017">
    <p:spTree>
      <p:nvGrpSpPr>
        <p:cNvPr id="1" name=""/>
        <p:cNvGrpSpPr/>
        <p:nvPr/>
      </p:nvGrpSpPr>
      <p:grpSpPr>
        <a:xfrm>
          <a:off x="0" y="0"/>
          <a:ext cx="0" cy="0"/>
          <a:chOff x="0" y="0"/>
          <a:chExt cx="0" cy="0"/>
        </a:xfrm>
      </p:grpSpPr>
      <p:sp>
        <p:nvSpPr>
          <p:cNvPr id="3" name="Rectangle 2"/>
          <p:cNvSpPr/>
          <p:nvPr userDrawn="1"/>
        </p:nvSpPr>
        <p:spPr bwMode="auto">
          <a:xfrm>
            <a:off x="10032" y="571500"/>
            <a:ext cx="9111588" cy="4572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10032" y="563879"/>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3071158" y="570475"/>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6125027" y="570475"/>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1092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307186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612375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14" name="Group 13"/>
          <p:cNvGrpSpPr/>
          <p:nvPr userDrawn="1"/>
        </p:nvGrpSpPr>
        <p:grpSpPr>
          <a:xfrm>
            <a:off x="-1" y="720098"/>
            <a:ext cx="9144000" cy="4308818"/>
            <a:chOff x="-1" y="720098"/>
            <a:chExt cx="9144000" cy="4308818"/>
          </a:xfrm>
        </p:grpSpPr>
        <p:cxnSp>
          <p:nvCxnSpPr>
            <p:cNvPr id="4" name="Straight Connector 3"/>
            <p:cNvCxnSpPr/>
            <p:nvPr userDrawn="1"/>
          </p:nvCxnSpPr>
          <p:spPr bwMode="auto">
            <a:xfrm>
              <a:off x="3053880" y="720098"/>
              <a:ext cx="0"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10" name="Straight Connector 9"/>
            <p:cNvCxnSpPr/>
            <p:nvPr userDrawn="1"/>
          </p:nvCxnSpPr>
          <p:spPr bwMode="auto">
            <a:xfrm>
              <a:off x="6124554" y="796682"/>
              <a:ext cx="0"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1" y="2840716"/>
              <a:ext cx="9144000" cy="12138"/>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177849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2x3 - SLS Aug2017">
    <p:spTree>
      <p:nvGrpSpPr>
        <p:cNvPr id="1" name=""/>
        <p:cNvGrpSpPr/>
        <p:nvPr/>
      </p:nvGrpSpPr>
      <p:grpSpPr>
        <a:xfrm>
          <a:off x="0" y="0"/>
          <a:ext cx="0" cy="0"/>
          <a:chOff x="0" y="0"/>
          <a:chExt cx="0" cy="0"/>
        </a:xfrm>
      </p:grpSpPr>
      <p:sp>
        <p:nvSpPr>
          <p:cNvPr id="3" name="Rectangle 2"/>
          <p:cNvSpPr/>
          <p:nvPr userDrawn="1"/>
        </p:nvSpPr>
        <p:spPr bwMode="auto">
          <a:xfrm>
            <a:off x="10032" y="571500"/>
            <a:ext cx="9111588" cy="4572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10032" y="563879"/>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3071158" y="570475"/>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6125027" y="570475"/>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1092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307186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6123753" y="2901676"/>
            <a:ext cx="301752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45959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2x3 - SLS Aug2017">
    <p:spTree>
      <p:nvGrpSpPr>
        <p:cNvPr id="1" name=""/>
        <p:cNvGrpSpPr/>
        <p:nvPr/>
      </p:nvGrpSpPr>
      <p:grpSpPr>
        <a:xfrm>
          <a:off x="0" y="0"/>
          <a:ext cx="0" cy="0"/>
          <a:chOff x="0" y="0"/>
          <a:chExt cx="0" cy="0"/>
        </a:xfrm>
      </p:grpSpPr>
      <p:sp>
        <p:nvSpPr>
          <p:cNvPr id="3" name="Rectangle 2"/>
          <p:cNvSpPr/>
          <p:nvPr userDrawn="1"/>
        </p:nvSpPr>
        <p:spPr bwMode="auto">
          <a:xfrm>
            <a:off x="10032" y="589788"/>
            <a:ext cx="9111588" cy="4572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2231" y="602486"/>
            <a:ext cx="4572000" cy="228600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4560810" y="602486"/>
            <a:ext cx="4572000" cy="228600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2286000" y="2911346"/>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90697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2x3 - SLS Aug2017">
    <p:spTree>
      <p:nvGrpSpPr>
        <p:cNvPr id="1" name=""/>
        <p:cNvGrpSpPr/>
        <p:nvPr/>
      </p:nvGrpSpPr>
      <p:grpSpPr>
        <a:xfrm>
          <a:off x="0" y="0"/>
          <a:ext cx="0" cy="0"/>
          <a:chOff x="0" y="0"/>
          <a:chExt cx="0" cy="0"/>
        </a:xfrm>
      </p:grpSpPr>
      <p:sp>
        <p:nvSpPr>
          <p:cNvPr id="3" name="Rectangle 2"/>
          <p:cNvSpPr/>
          <p:nvPr userDrawn="1"/>
        </p:nvSpPr>
        <p:spPr bwMode="auto">
          <a:xfrm>
            <a:off x="10032" y="589788"/>
            <a:ext cx="9111588" cy="4572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2231" y="2899130"/>
            <a:ext cx="4572000" cy="228600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4560810" y="2899130"/>
            <a:ext cx="4572000" cy="228600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2286000" y="646605"/>
            <a:ext cx="4572000" cy="22402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615410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2x3 - SLS Aug2017">
    <p:spTree>
      <p:nvGrpSpPr>
        <p:cNvPr id="1" name=""/>
        <p:cNvGrpSpPr/>
        <p:nvPr/>
      </p:nvGrpSpPr>
      <p:grpSpPr>
        <a:xfrm>
          <a:off x="0" y="0"/>
          <a:ext cx="0" cy="0"/>
          <a:chOff x="0" y="0"/>
          <a:chExt cx="0" cy="0"/>
        </a:xfrm>
      </p:grpSpPr>
      <p:sp>
        <p:nvSpPr>
          <p:cNvPr id="3" name="Rectangle 2"/>
          <p:cNvSpPr/>
          <p:nvPr userDrawn="1"/>
        </p:nvSpPr>
        <p:spPr bwMode="auto">
          <a:xfrm>
            <a:off x="10032" y="571500"/>
            <a:ext cx="9111588" cy="4572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10032" y="563879"/>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2293918" y="570475"/>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4578167" y="570475"/>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10923" y="2901676"/>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2294623" y="2901676"/>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4576893" y="2901676"/>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14" name="Group 13"/>
          <p:cNvGrpSpPr/>
          <p:nvPr userDrawn="1"/>
        </p:nvGrpSpPr>
        <p:grpSpPr>
          <a:xfrm>
            <a:off x="-1" y="736737"/>
            <a:ext cx="6835621" cy="4256645"/>
            <a:chOff x="-1" y="736737"/>
            <a:chExt cx="6835621" cy="4256645"/>
          </a:xfrm>
        </p:grpSpPr>
        <p:cxnSp>
          <p:nvCxnSpPr>
            <p:cNvPr id="4" name="Straight Connector 3"/>
            <p:cNvCxnSpPr/>
            <p:nvPr userDrawn="1"/>
          </p:nvCxnSpPr>
          <p:spPr bwMode="auto">
            <a:xfrm>
              <a:off x="2263438" y="736737"/>
              <a:ext cx="0"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10" name="Straight Connector 9"/>
            <p:cNvCxnSpPr/>
            <p:nvPr userDrawn="1"/>
          </p:nvCxnSpPr>
          <p:spPr bwMode="auto">
            <a:xfrm>
              <a:off x="4563900" y="761148"/>
              <a:ext cx="0"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a:off x="-1" y="2852854"/>
              <a:ext cx="6835621" cy="1011"/>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sp>
        <p:nvSpPr>
          <p:cNvPr id="15" name="Content Placeholder 12"/>
          <p:cNvSpPr>
            <a:spLocks noGrp="1"/>
          </p:cNvSpPr>
          <p:nvPr>
            <p:ph sz="quarter" idx="22"/>
          </p:nvPr>
        </p:nvSpPr>
        <p:spPr>
          <a:xfrm>
            <a:off x="6835620" y="1761697"/>
            <a:ext cx="2194560" cy="2231136"/>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17" name="Straight Connector 16"/>
          <p:cNvCxnSpPr/>
          <p:nvPr userDrawn="1"/>
        </p:nvCxnSpPr>
        <p:spPr bwMode="auto">
          <a:xfrm>
            <a:off x="6835620" y="761148"/>
            <a:ext cx="0"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33860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x4 - SLS Aug2017">
    <p:spTree>
      <p:nvGrpSpPr>
        <p:cNvPr id="1" name=""/>
        <p:cNvGrpSpPr/>
        <p:nvPr/>
      </p:nvGrpSpPr>
      <p:grpSpPr>
        <a:xfrm>
          <a:off x="0" y="0"/>
          <a:ext cx="0" cy="0"/>
          <a:chOff x="0" y="0"/>
          <a:chExt cx="0" cy="0"/>
        </a:xfrm>
      </p:grpSpPr>
      <p:sp>
        <p:nvSpPr>
          <p:cNvPr id="11" name="Flowchart: Process 10"/>
          <p:cNvSpPr/>
          <p:nvPr userDrawn="1"/>
        </p:nvSpPr>
        <p:spPr bwMode="auto">
          <a:xfrm>
            <a:off x="139413" y="4622551"/>
            <a:ext cx="1104900" cy="502920"/>
          </a:xfrm>
          <a:prstGeom prst="flowChartProcess">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17979" y="557755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13" name="Content Placeholder 12"/>
          <p:cNvSpPr>
            <a:spLocks noGrp="1"/>
          </p:cNvSpPr>
          <p:nvPr>
            <p:ph sz="quarter" idx="16"/>
          </p:nvPr>
        </p:nvSpPr>
        <p:spPr>
          <a:xfrm>
            <a:off x="61848" y="684775"/>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2360974" y="684775"/>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4658939" y="684775"/>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6958416" y="684775"/>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37527" y="2940921"/>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2333513" y="2940921"/>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12"/>
          <p:cNvSpPr>
            <a:spLocks noGrp="1"/>
          </p:cNvSpPr>
          <p:nvPr>
            <p:ph sz="quarter" idx="22"/>
          </p:nvPr>
        </p:nvSpPr>
        <p:spPr>
          <a:xfrm>
            <a:off x="4634070" y="2940921"/>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Content Placeholder 12"/>
          <p:cNvSpPr>
            <a:spLocks noGrp="1"/>
          </p:cNvSpPr>
          <p:nvPr>
            <p:ph sz="quarter" idx="23"/>
          </p:nvPr>
        </p:nvSpPr>
        <p:spPr>
          <a:xfrm>
            <a:off x="6944846" y="2940921"/>
            <a:ext cx="2194560" cy="2011680"/>
          </a:xfrm>
          <a:prstGeom prst="rect">
            <a:avLst/>
          </a:prstGeom>
        </p:spPr>
        <p:txBody>
          <a:bodyPr/>
          <a:lstStyle>
            <a:lvl1pPr marL="109728" indent="-109728">
              <a:buClr>
                <a:srgbClr val="DC6115"/>
              </a:buClr>
              <a:buFont typeface="Arial" panose="020B0604020202020204" pitchFamily="34" charset="0"/>
              <a:buChar char="•"/>
              <a:defRPr/>
            </a:lvl1pPr>
            <a:lvl2pPr marL="455451" indent="-117433">
              <a:buClr>
                <a:srgbClr val="DC6115"/>
              </a:buClr>
              <a:buFont typeface="Arial" panose="020B0604020202020204" pitchFamily="34" charset="0"/>
              <a:buChar char="−"/>
              <a:defRPr/>
            </a:lvl2pPr>
            <a:lvl3pPr marL="679205" indent="-112671">
              <a:buClr>
                <a:srgbClr val="DC6115"/>
              </a:buClr>
              <a:buFont typeface="Arial" panose="020B0604020202020204" pitchFamily="34" charset="0"/>
              <a:buChar char="•"/>
              <a:defRPr/>
            </a:lvl3pPr>
            <a:lvl4pPr marL="852183" indent="-112671">
              <a:buClr>
                <a:srgbClr val="DC6115"/>
              </a:buClr>
              <a:buFont typeface="Arial" panose="020B0604020202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0" name="TextBox 29"/>
          <p:cNvSpPr txBox="1"/>
          <p:nvPr userDrawn="1"/>
        </p:nvSpPr>
        <p:spPr>
          <a:xfrm>
            <a:off x="611853" y="2678268"/>
            <a:ext cx="784860" cy="307777"/>
          </a:xfrm>
          <a:prstGeom prst="rect">
            <a:avLst/>
          </a:prstGeom>
          <a:noFill/>
        </p:spPr>
        <p:txBody>
          <a:bodyPr wrap="square" rtlCol="0">
            <a:spAutoFit/>
          </a:bodyPr>
          <a:lstStyle/>
          <a:p>
            <a:pPr algn="ctr"/>
            <a:r>
              <a:rPr lang="en-US" sz="1400"/>
              <a:t>t23</a:t>
            </a:r>
          </a:p>
        </p:txBody>
      </p:sp>
      <p:sp>
        <p:nvSpPr>
          <p:cNvPr id="31" name="TextBox 30"/>
          <p:cNvSpPr txBox="1"/>
          <p:nvPr userDrawn="1"/>
        </p:nvSpPr>
        <p:spPr>
          <a:xfrm>
            <a:off x="2897853" y="2682473"/>
            <a:ext cx="1163656" cy="307777"/>
          </a:xfrm>
          <a:prstGeom prst="rect">
            <a:avLst/>
          </a:prstGeom>
          <a:noFill/>
        </p:spPr>
        <p:txBody>
          <a:bodyPr wrap="square" rtlCol="0">
            <a:spAutoFit/>
          </a:bodyPr>
          <a:lstStyle/>
          <a:p>
            <a:pPr algn="ctr"/>
            <a:r>
              <a:rPr lang="en-US" sz="1400"/>
              <a:t>t51</a:t>
            </a:r>
          </a:p>
        </p:txBody>
      </p:sp>
      <p:sp>
        <p:nvSpPr>
          <p:cNvPr id="32" name="TextBox 31"/>
          <p:cNvSpPr txBox="1"/>
          <p:nvPr userDrawn="1"/>
        </p:nvSpPr>
        <p:spPr>
          <a:xfrm>
            <a:off x="5126402" y="2678268"/>
            <a:ext cx="1163656" cy="307777"/>
          </a:xfrm>
          <a:prstGeom prst="rect">
            <a:avLst/>
          </a:prstGeom>
          <a:noFill/>
        </p:spPr>
        <p:txBody>
          <a:bodyPr wrap="square" rtlCol="0">
            <a:spAutoFit/>
          </a:bodyPr>
          <a:lstStyle/>
          <a:p>
            <a:pPr algn="ctr"/>
            <a:r>
              <a:rPr lang="en-US" sz="1400"/>
              <a:t>t130</a:t>
            </a:r>
          </a:p>
        </p:txBody>
      </p:sp>
      <p:sp>
        <p:nvSpPr>
          <p:cNvPr id="33" name="TextBox 32"/>
          <p:cNvSpPr txBox="1"/>
          <p:nvPr userDrawn="1"/>
        </p:nvSpPr>
        <p:spPr>
          <a:xfrm>
            <a:off x="7429818" y="2667256"/>
            <a:ext cx="1163656" cy="307777"/>
          </a:xfrm>
          <a:prstGeom prst="rect">
            <a:avLst/>
          </a:prstGeom>
          <a:noFill/>
        </p:spPr>
        <p:txBody>
          <a:bodyPr wrap="square" rtlCol="0">
            <a:spAutoFit/>
          </a:bodyPr>
          <a:lstStyle/>
          <a:p>
            <a:pPr algn="ctr"/>
            <a:r>
              <a:rPr lang="en-US" sz="1400"/>
              <a:t>t200</a:t>
            </a:r>
          </a:p>
        </p:txBody>
      </p:sp>
      <p:sp>
        <p:nvSpPr>
          <p:cNvPr id="9" name="TextBox 8"/>
          <p:cNvSpPr txBox="1"/>
          <p:nvPr userDrawn="1"/>
        </p:nvSpPr>
        <p:spPr>
          <a:xfrm>
            <a:off x="632460" y="554423"/>
            <a:ext cx="784860" cy="307777"/>
          </a:xfrm>
          <a:prstGeom prst="rect">
            <a:avLst/>
          </a:prstGeom>
          <a:noFill/>
        </p:spPr>
        <p:txBody>
          <a:bodyPr wrap="square" rtlCol="0">
            <a:spAutoFit/>
          </a:bodyPr>
          <a:lstStyle/>
          <a:p>
            <a:pPr algn="ctr"/>
            <a:r>
              <a:rPr lang="en-US" sz="1400"/>
              <a:t>t1-t50</a:t>
            </a:r>
          </a:p>
        </p:txBody>
      </p:sp>
      <p:sp>
        <p:nvSpPr>
          <p:cNvPr id="27" name="TextBox 26"/>
          <p:cNvSpPr txBox="1"/>
          <p:nvPr userDrawn="1"/>
        </p:nvSpPr>
        <p:spPr>
          <a:xfrm>
            <a:off x="2918460" y="558628"/>
            <a:ext cx="1163656" cy="307777"/>
          </a:xfrm>
          <a:prstGeom prst="rect">
            <a:avLst/>
          </a:prstGeom>
          <a:noFill/>
        </p:spPr>
        <p:txBody>
          <a:bodyPr wrap="square" rtlCol="0">
            <a:spAutoFit/>
          </a:bodyPr>
          <a:lstStyle/>
          <a:p>
            <a:pPr algn="ctr"/>
            <a:r>
              <a:rPr lang="en-US" sz="1400"/>
              <a:t>t46-t133</a:t>
            </a:r>
          </a:p>
        </p:txBody>
      </p:sp>
      <p:sp>
        <p:nvSpPr>
          <p:cNvPr id="28" name="TextBox 27"/>
          <p:cNvSpPr txBox="1"/>
          <p:nvPr userDrawn="1"/>
        </p:nvSpPr>
        <p:spPr>
          <a:xfrm>
            <a:off x="5147009" y="554423"/>
            <a:ext cx="1163656" cy="307777"/>
          </a:xfrm>
          <a:prstGeom prst="rect">
            <a:avLst/>
          </a:prstGeom>
          <a:noFill/>
        </p:spPr>
        <p:txBody>
          <a:bodyPr wrap="square" rtlCol="0">
            <a:spAutoFit/>
          </a:bodyPr>
          <a:lstStyle/>
          <a:p>
            <a:pPr algn="ctr"/>
            <a:r>
              <a:rPr lang="en-US" sz="1400"/>
              <a:t>t130-t201</a:t>
            </a:r>
          </a:p>
        </p:txBody>
      </p:sp>
      <p:sp>
        <p:nvSpPr>
          <p:cNvPr id="29" name="TextBox 28"/>
          <p:cNvSpPr txBox="1"/>
          <p:nvPr userDrawn="1"/>
        </p:nvSpPr>
        <p:spPr>
          <a:xfrm>
            <a:off x="7450425" y="543411"/>
            <a:ext cx="1163656" cy="307777"/>
          </a:xfrm>
          <a:prstGeom prst="rect">
            <a:avLst/>
          </a:prstGeom>
          <a:noFill/>
        </p:spPr>
        <p:txBody>
          <a:bodyPr wrap="square" rtlCol="0">
            <a:spAutoFit/>
          </a:bodyPr>
          <a:lstStyle/>
          <a:p>
            <a:pPr algn="ctr"/>
            <a:r>
              <a:rPr lang="en-US" sz="1400"/>
              <a:t>t200-t500</a:t>
            </a:r>
          </a:p>
        </p:txBody>
      </p:sp>
      <p:grpSp>
        <p:nvGrpSpPr>
          <p:cNvPr id="18" name="Group 17"/>
          <p:cNvGrpSpPr/>
          <p:nvPr userDrawn="1"/>
        </p:nvGrpSpPr>
        <p:grpSpPr>
          <a:xfrm>
            <a:off x="22224" y="696098"/>
            <a:ext cx="9111588" cy="4072997"/>
            <a:chOff x="22224" y="741818"/>
            <a:chExt cx="9111588" cy="4072997"/>
          </a:xfrm>
        </p:grpSpPr>
        <p:cxnSp>
          <p:nvCxnSpPr>
            <p:cNvPr id="15" name="Straight Connector 14"/>
            <p:cNvCxnSpPr/>
            <p:nvPr userDrawn="1"/>
          </p:nvCxnSpPr>
          <p:spPr bwMode="auto">
            <a:xfrm>
              <a:off x="6879657" y="741818"/>
              <a:ext cx="1203" cy="4066402"/>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nvGrpSpPr>
            <p:cNvPr id="14" name="Group 13"/>
            <p:cNvGrpSpPr/>
            <p:nvPr userDrawn="1"/>
          </p:nvGrpSpPr>
          <p:grpSpPr>
            <a:xfrm>
              <a:off x="22224" y="745734"/>
              <a:ext cx="9111588" cy="4069081"/>
              <a:chOff x="887856" y="720097"/>
              <a:chExt cx="9111588" cy="4069081"/>
            </a:xfrm>
          </p:grpSpPr>
          <p:cxnSp>
            <p:nvCxnSpPr>
              <p:cNvPr id="4" name="Straight Connector 3"/>
              <p:cNvCxnSpPr/>
              <p:nvPr userDrawn="1"/>
            </p:nvCxnSpPr>
            <p:spPr bwMode="auto">
              <a:xfrm>
                <a:off x="3145320" y="720098"/>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10" name="Straight Connector 9"/>
              <p:cNvCxnSpPr/>
              <p:nvPr userDrawn="1"/>
            </p:nvCxnSpPr>
            <p:spPr bwMode="auto">
              <a:xfrm>
                <a:off x="5439957" y="720097"/>
                <a:ext cx="3693"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887856" y="2750433"/>
                <a:ext cx="9111588" cy="11307"/>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grpSp>
      <p:sp>
        <p:nvSpPr>
          <p:cNvPr id="34" name="TextBox 33"/>
          <p:cNvSpPr txBox="1"/>
          <p:nvPr userDrawn="1"/>
        </p:nvSpPr>
        <p:spPr>
          <a:xfrm>
            <a:off x="-43069" y="2431458"/>
            <a:ext cx="1151256" cy="276999"/>
          </a:xfrm>
          <a:prstGeom prst="rect">
            <a:avLst/>
          </a:prstGeom>
          <a:noFill/>
        </p:spPr>
        <p:txBody>
          <a:bodyPr wrap="square" rtlCol="0">
            <a:spAutoFit/>
          </a:bodyPr>
          <a:lstStyle/>
          <a:p>
            <a:pPr algn="ctr"/>
            <a:r>
              <a:rPr lang="en-US" sz="1200"/>
              <a:t>AAC Fixed</a:t>
            </a:r>
          </a:p>
        </p:txBody>
      </p:sp>
      <p:sp>
        <p:nvSpPr>
          <p:cNvPr id="35" name="TextBox 34"/>
          <p:cNvSpPr txBox="1"/>
          <p:nvPr userDrawn="1"/>
        </p:nvSpPr>
        <p:spPr>
          <a:xfrm>
            <a:off x="-43758" y="4919105"/>
            <a:ext cx="1646927" cy="276999"/>
          </a:xfrm>
          <a:prstGeom prst="rect">
            <a:avLst/>
          </a:prstGeom>
          <a:noFill/>
        </p:spPr>
        <p:txBody>
          <a:bodyPr wrap="square" rtlCol="0">
            <a:spAutoFit/>
          </a:bodyPr>
          <a:lstStyle/>
          <a:p>
            <a:pPr algn="ctr"/>
            <a:r>
              <a:rPr lang="en-US" sz="1200"/>
              <a:t>KpKd Gain Multiplier</a:t>
            </a:r>
          </a:p>
        </p:txBody>
      </p:sp>
    </p:spTree>
    <p:extLst>
      <p:ext uri="{BB962C8B-B14F-4D97-AF65-F5344CB8AC3E}">
        <p14:creationId xmlns:p14="http://schemas.microsoft.com/office/powerpoint/2010/main" val="2382770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x6 - SLS Aug2017">
    <p:spTree>
      <p:nvGrpSpPr>
        <p:cNvPr id="1" name=""/>
        <p:cNvGrpSpPr/>
        <p:nvPr/>
      </p:nvGrpSpPr>
      <p:grpSpPr>
        <a:xfrm>
          <a:off x="0" y="0"/>
          <a:ext cx="0" cy="0"/>
          <a:chOff x="0" y="0"/>
          <a:chExt cx="0" cy="0"/>
        </a:xfrm>
      </p:grpSpPr>
      <p:sp>
        <p:nvSpPr>
          <p:cNvPr id="13" name="Content Placeholder 12"/>
          <p:cNvSpPr>
            <a:spLocks noGrp="1"/>
          </p:cNvSpPr>
          <p:nvPr>
            <p:ph sz="quarter" idx="16"/>
          </p:nvPr>
        </p:nvSpPr>
        <p:spPr>
          <a:xfrm>
            <a:off x="-1930" y="86003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1522774" y="86003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3066359" y="86003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4603836" y="86003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6142264" y="860269"/>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7680187" y="867654"/>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12"/>
          <p:cNvSpPr>
            <a:spLocks noGrp="1"/>
          </p:cNvSpPr>
          <p:nvPr>
            <p:ph sz="quarter" idx="22"/>
          </p:nvPr>
        </p:nvSpPr>
        <p:spPr>
          <a:xfrm>
            <a:off x="-1930" y="2940921"/>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Content Placeholder 12"/>
          <p:cNvSpPr>
            <a:spLocks noGrp="1"/>
          </p:cNvSpPr>
          <p:nvPr>
            <p:ph sz="quarter" idx="23"/>
          </p:nvPr>
        </p:nvSpPr>
        <p:spPr>
          <a:xfrm>
            <a:off x="1534646" y="2940921"/>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4" name="TextBox 33"/>
          <p:cNvSpPr txBox="1"/>
          <p:nvPr userDrawn="1"/>
        </p:nvSpPr>
        <p:spPr>
          <a:xfrm>
            <a:off x="-9550" y="2606718"/>
            <a:ext cx="1463040" cy="276999"/>
          </a:xfrm>
          <a:prstGeom prst="rect">
            <a:avLst/>
          </a:prstGeom>
          <a:noFill/>
        </p:spPr>
        <p:txBody>
          <a:bodyPr wrap="square" rtlCol="0">
            <a:spAutoFit/>
          </a:bodyPr>
          <a:lstStyle/>
          <a:p>
            <a:pPr algn="l"/>
            <a:r>
              <a:rPr lang="en-US" sz="1200"/>
              <a:t>AAC Fixed</a:t>
            </a:r>
          </a:p>
        </p:txBody>
      </p:sp>
      <p:sp>
        <p:nvSpPr>
          <p:cNvPr id="37" name="Content Placeholder 12"/>
          <p:cNvSpPr>
            <a:spLocks noGrp="1"/>
          </p:cNvSpPr>
          <p:nvPr>
            <p:ph sz="quarter" idx="24"/>
          </p:nvPr>
        </p:nvSpPr>
        <p:spPr>
          <a:xfrm>
            <a:off x="3073372" y="2940921"/>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8" name="Content Placeholder 12"/>
          <p:cNvSpPr>
            <a:spLocks noGrp="1"/>
          </p:cNvSpPr>
          <p:nvPr>
            <p:ph sz="quarter" idx="25"/>
          </p:nvPr>
        </p:nvSpPr>
        <p:spPr>
          <a:xfrm>
            <a:off x="4598560" y="2949762"/>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9" name="Content Placeholder 12"/>
          <p:cNvSpPr>
            <a:spLocks noGrp="1"/>
          </p:cNvSpPr>
          <p:nvPr>
            <p:ph sz="quarter" idx="26"/>
          </p:nvPr>
        </p:nvSpPr>
        <p:spPr>
          <a:xfrm>
            <a:off x="6126302" y="2956846"/>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0" name="Content Placeholder 12"/>
          <p:cNvSpPr>
            <a:spLocks noGrp="1"/>
          </p:cNvSpPr>
          <p:nvPr>
            <p:ph sz="quarter" idx="27"/>
          </p:nvPr>
        </p:nvSpPr>
        <p:spPr>
          <a:xfrm>
            <a:off x="7661469" y="296491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Flowchart: Process 10"/>
          <p:cNvSpPr/>
          <p:nvPr userDrawn="1"/>
        </p:nvSpPr>
        <p:spPr bwMode="auto">
          <a:xfrm>
            <a:off x="139413" y="4622551"/>
            <a:ext cx="1104900" cy="502920"/>
          </a:xfrm>
          <a:prstGeom prst="flowChartProcess">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17979" y="557755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30" name="TextBox 29"/>
          <p:cNvSpPr txBox="1"/>
          <p:nvPr userDrawn="1"/>
        </p:nvSpPr>
        <p:spPr>
          <a:xfrm>
            <a:off x="341732" y="544668"/>
            <a:ext cx="784860" cy="307777"/>
          </a:xfrm>
          <a:prstGeom prst="rect">
            <a:avLst/>
          </a:prstGeom>
          <a:noFill/>
        </p:spPr>
        <p:txBody>
          <a:bodyPr wrap="square" rtlCol="0">
            <a:spAutoFit/>
          </a:bodyPr>
          <a:lstStyle/>
          <a:p>
            <a:pPr algn="ctr"/>
            <a:r>
              <a:rPr lang="en-US" sz="1400"/>
              <a:t>Seg 1</a:t>
            </a:r>
          </a:p>
        </p:txBody>
      </p:sp>
      <p:sp>
        <p:nvSpPr>
          <p:cNvPr id="31" name="TextBox 30"/>
          <p:cNvSpPr txBox="1"/>
          <p:nvPr userDrawn="1"/>
        </p:nvSpPr>
        <p:spPr>
          <a:xfrm>
            <a:off x="1671033" y="544668"/>
            <a:ext cx="1163656" cy="307777"/>
          </a:xfrm>
          <a:prstGeom prst="rect">
            <a:avLst/>
          </a:prstGeom>
          <a:noFill/>
        </p:spPr>
        <p:txBody>
          <a:bodyPr wrap="square" rtlCol="0">
            <a:spAutoFit/>
          </a:bodyPr>
          <a:lstStyle/>
          <a:p>
            <a:pPr algn="ctr"/>
            <a:r>
              <a:rPr lang="en-US" sz="1400"/>
              <a:t>Seg 2</a:t>
            </a:r>
          </a:p>
        </p:txBody>
      </p:sp>
      <p:sp>
        <p:nvSpPr>
          <p:cNvPr id="32" name="TextBox 31"/>
          <p:cNvSpPr txBox="1"/>
          <p:nvPr userDrawn="1"/>
        </p:nvSpPr>
        <p:spPr>
          <a:xfrm>
            <a:off x="3198450" y="544668"/>
            <a:ext cx="1163656" cy="307777"/>
          </a:xfrm>
          <a:prstGeom prst="rect">
            <a:avLst/>
          </a:prstGeom>
          <a:noFill/>
        </p:spPr>
        <p:txBody>
          <a:bodyPr wrap="square" rtlCol="0">
            <a:spAutoFit/>
          </a:bodyPr>
          <a:lstStyle/>
          <a:p>
            <a:pPr algn="ctr"/>
            <a:r>
              <a:rPr lang="en-US" sz="1400"/>
              <a:t>Seg</a:t>
            </a:r>
            <a:r>
              <a:rPr lang="en-US" sz="1400" baseline="0"/>
              <a:t> 3</a:t>
            </a:r>
          </a:p>
        </p:txBody>
      </p:sp>
      <p:sp>
        <p:nvSpPr>
          <p:cNvPr id="33" name="TextBox 32"/>
          <p:cNvSpPr txBox="1"/>
          <p:nvPr userDrawn="1"/>
        </p:nvSpPr>
        <p:spPr>
          <a:xfrm>
            <a:off x="4764769" y="544668"/>
            <a:ext cx="1163656" cy="307777"/>
          </a:xfrm>
          <a:prstGeom prst="rect">
            <a:avLst/>
          </a:prstGeom>
          <a:noFill/>
        </p:spPr>
        <p:txBody>
          <a:bodyPr wrap="square" rtlCol="0">
            <a:spAutoFit/>
          </a:bodyPr>
          <a:lstStyle/>
          <a:p>
            <a:pPr algn="ctr"/>
            <a:r>
              <a:rPr lang="en-US" sz="1400"/>
              <a:t>Seg 4</a:t>
            </a:r>
          </a:p>
        </p:txBody>
      </p:sp>
      <p:sp>
        <p:nvSpPr>
          <p:cNvPr id="35" name="TextBox 34"/>
          <p:cNvSpPr txBox="1"/>
          <p:nvPr userDrawn="1"/>
        </p:nvSpPr>
        <p:spPr>
          <a:xfrm>
            <a:off x="-43758" y="4919105"/>
            <a:ext cx="1646927" cy="276999"/>
          </a:xfrm>
          <a:prstGeom prst="rect">
            <a:avLst/>
          </a:prstGeom>
          <a:noFill/>
        </p:spPr>
        <p:txBody>
          <a:bodyPr wrap="square" rtlCol="0">
            <a:spAutoFit/>
          </a:bodyPr>
          <a:lstStyle/>
          <a:p>
            <a:pPr algn="ctr"/>
            <a:r>
              <a:rPr lang="en-US" sz="1200"/>
              <a:t>KpKd Gain Multiplier</a:t>
            </a:r>
          </a:p>
        </p:txBody>
      </p:sp>
      <p:sp>
        <p:nvSpPr>
          <p:cNvPr id="43" name="TextBox 42"/>
          <p:cNvSpPr txBox="1"/>
          <p:nvPr userDrawn="1"/>
        </p:nvSpPr>
        <p:spPr>
          <a:xfrm>
            <a:off x="6543984" y="544668"/>
            <a:ext cx="784860" cy="307777"/>
          </a:xfrm>
          <a:prstGeom prst="rect">
            <a:avLst/>
          </a:prstGeom>
          <a:noFill/>
        </p:spPr>
        <p:txBody>
          <a:bodyPr wrap="square" rtlCol="0">
            <a:spAutoFit/>
          </a:bodyPr>
          <a:lstStyle/>
          <a:p>
            <a:pPr algn="ctr"/>
            <a:r>
              <a:rPr lang="en-US" sz="1400"/>
              <a:t>Seg 5</a:t>
            </a:r>
          </a:p>
        </p:txBody>
      </p:sp>
      <p:sp>
        <p:nvSpPr>
          <p:cNvPr id="44" name="TextBox 43"/>
          <p:cNvSpPr txBox="1"/>
          <p:nvPr userDrawn="1"/>
        </p:nvSpPr>
        <p:spPr>
          <a:xfrm>
            <a:off x="7812325" y="544668"/>
            <a:ext cx="1163656" cy="307777"/>
          </a:xfrm>
          <a:prstGeom prst="rect">
            <a:avLst/>
          </a:prstGeom>
          <a:noFill/>
        </p:spPr>
        <p:txBody>
          <a:bodyPr wrap="square" rtlCol="0">
            <a:spAutoFit/>
          </a:bodyPr>
          <a:lstStyle/>
          <a:p>
            <a:pPr algn="ctr"/>
            <a:r>
              <a:rPr lang="en-US" sz="1400"/>
              <a:t>Seg 6</a:t>
            </a:r>
          </a:p>
        </p:txBody>
      </p:sp>
      <p:grpSp>
        <p:nvGrpSpPr>
          <p:cNvPr id="3" name="Group 2"/>
          <p:cNvGrpSpPr/>
          <p:nvPr userDrawn="1"/>
        </p:nvGrpSpPr>
        <p:grpSpPr>
          <a:xfrm>
            <a:off x="13310" y="875069"/>
            <a:ext cx="9111588" cy="4084320"/>
            <a:chOff x="22224" y="860035"/>
            <a:chExt cx="9111588" cy="4084320"/>
          </a:xfrm>
        </p:grpSpPr>
        <p:cxnSp>
          <p:nvCxnSpPr>
            <p:cNvPr id="41" name="Straight Connector 40"/>
            <p:cNvCxnSpPr/>
            <p:nvPr userDrawn="1"/>
          </p:nvCxnSpPr>
          <p:spPr bwMode="auto">
            <a:xfrm>
              <a:off x="3049308" y="860035"/>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42" name="Straight Connector 41"/>
            <p:cNvCxnSpPr/>
            <p:nvPr userDrawn="1"/>
          </p:nvCxnSpPr>
          <p:spPr bwMode="auto">
            <a:xfrm>
              <a:off x="6120168" y="867655"/>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nvGrpSpPr>
            <p:cNvPr id="18" name="Group 17"/>
            <p:cNvGrpSpPr/>
            <p:nvPr userDrawn="1"/>
          </p:nvGrpSpPr>
          <p:grpSpPr>
            <a:xfrm>
              <a:off x="22224" y="871358"/>
              <a:ext cx="9111588" cy="4072997"/>
              <a:chOff x="22224" y="741818"/>
              <a:chExt cx="9111588" cy="4072997"/>
            </a:xfrm>
          </p:grpSpPr>
          <p:cxnSp>
            <p:nvCxnSpPr>
              <p:cNvPr id="15" name="Straight Connector 14"/>
              <p:cNvCxnSpPr/>
              <p:nvPr userDrawn="1"/>
            </p:nvCxnSpPr>
            <p:spPr bwMode="auto">
              <a:xfrm>
                <a:off x="7649277" y="741818"/>
                <a:ext cx="1203" cy="4066402"/>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nvGrpSpPr>
              <p:cNvPr id="14" name="Group 13"/>
              <p:cNvGrpSpPr/>
              <p:nvPr userDrawn="1"/>
            </p:nvGrpSpPr>
            <p:grpSpPr>
              <a:xfrm>
                <a:off x="22224" y="745734"/>
                <a:ext cx="9111588" cy="4069081"/>
                <a:chOff x="887856" y="720097"/>
                <a:chExt cx="9111588" cy="4069081"/>
              </a:xfrm>
            </p:grpSpPr>
            <p:cxnSp>
              <p:nvCxnSpPr>
                <p:cNvPr id="4" name="Straight Connector 3"/>
                <p:cNvCxnSpPr/>
                <p:nvPr userDrawn="1"/>
              </p:nvCxnSpPr>
              <p:spPr bwMode="auto">
                <a:xfrm>
                  <a:off x="2368080" y="720098"/>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10" name="Straight Connector 9"/>
                <p:cNvCxnSpPr/>
                <p:nvPr userDrawn="1"/>
              </p:nvCxnSpPr>
              <p:spPr bwMode="auto">
                <a:xfrm>
                  <a:off x="5439957" y="720097"/>
                  <a:ext cx="3693"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887856" y="2750433"/>
                  <a:ext cx="9111588" cy="11307"/>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2969640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x6 - SLS Aug2017">
    <p:spTree>
      <p:nvGrpSpPr>
        <p:cNvPr id="1" name=""/>
        <p:cNvGrpSpPr/>
        <p:nvPr/>
      </p:nvGrpSpPr>
      <p:grpSpPr>
        <a:xfrm>
          <a:off x="0" y="0"/>
          <a:ext cx="0" cy="0"/>
          <a:chOff x="0" y="0"/>
          <a:chExt cx="0" cy="0"/>
        </a:xfrm>
      </p:grpSpPr>
      <p:sp>
        <p:nvSpPr>
          <p:cNvPr id="13" name="Content Placeholder 12"/>
          <p:cNvSpPr>
            <a:spLocks noGrp="1"/>
          </p:cNvSpPr>
          <p:nvPr>
            <p:ph sz="quarter" idx="16"/>
          </p:nvPr>
        </p:nvSpPr>
        <p:spPr>
          <a:xfrm>
            <a:off x="139412"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6" name="Content Placeholder 12"/>
          <p:cNvSpPr>
            <a:spLocks noGrp="1"/>
          </p:cNvSpPr>
          <p:nvPr>
            <p:ph sz="quarter" idx="22"/>
          </p:nvPr>
        </p:nvSpPr>
        <p:spPr>
          <a:xfrm>
            <a:off x="148545"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0" name="Content Placeholder 12"/>
          <p:cNvSpPr>
            <a:spLocks noGrp="1"/>
          </p:cNvSpPr>
          <p:nvPr>
            <p:ph sz="quarter" idx="17"/>
          </p:nvPr>
        </p:nvSpPr>
        <p:spPr>
          <a:xfrm>
            <a:off x="1589092"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2" name="Content Placeholder 12"/>
          <p:cNvSpPr>
            <a:spLocks noGrp="1"/>
          </p:cNvSpPr>
          <p:nvPr>
            <p:ph sz="quarter" idx="18"/>
          </p:nvPr>
        </p:nvSpPr>
        <p:spPr>
          <a:xfrm>
            <a:off x="3147499"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Content Placeholder 12"/>
          <p:cNvSpPr>
            <a:spLocks noGrp="1"/>
          </p:cNvSpPr>
          <p:nvPr>
            <p:ph sz="quarter" idx="19"/>
          </p:nvPr>
        </p:nvSpPr>
        <p:spPr>
          <a:xfrm>
            <a:off x="4678832"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4" name="Content Placeholder 12"/>
          <p:cNvSpPr>
            <a:spLocks noGrp="1"/>
          </p:cNvSpPr>
          <p:nvPr>
            <p:ph sz="quarter" idx="20"/>
          </p:nvPr>
        </p:nvSpPr>
        <p:spPr>
          <a:xfrm>
            <a:off x="6211917"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5" name="Content Placeholder 12"/>
          <p:cNvSpPr>
            <a:spLocks noGrp="1"/>
          </p:cNvSpPr>
          <p:nvPr>
            <p:ph sz="quarter" idx="21"/>
          </p:nvPr>
        </p:nvSpPr>
        <p:spPr>
          <a:xfrm>
            <a:off x="7731210" y="86003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Content Placeholder 12"/>
          <p:cNvSpPr>
            <a:spLocks noGrp="1"/>
          </p:cNvSpPr>
          <p:nvPr>
            <p:ph sz="quarter" idx="23"/>
          </p:nvPr>
        </p:nvSpPr>
        <p:spPr>
          <a:xfrm>
            <a:off x="1589092"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4" name="TextBox 33"/>
          <p:cNvSpPr txBox="1"/>
          <p:nvPr userDrawn="1"/>
        </p:nvSpPr>
        <p:spPr>
          <a:xfrm>
            <a:off x="-9550" y="2687998"/>
            <a:ext cx="1463040" cy="276999"/>
          </a:xfrm>
          <a:prstGeom prst="rect">
            <a:avLst/>
          </a:prstGeom>
          <a:noFill/>
        </p:spPr>
        <p:txBody>
          <a:bodyPr wrap="square" rtlCol="0">
            <a:spAutoFit/>
          </a:bodyPr>
          <a:lstStyle/>
          <a:p>
            <a:pPr algn="l"/>
            <a:r>
              <a:rPr lang="en-US" sz="1200" dirty="0"/>
              <a:t>AAC Fixed</a:t>
            </a:r>
          </a:p>
        </p:txBody>
      </p:sp>
      <p:sp>
        <p:nvSpPr>
          <p:cNvPr id="37" name="Content Placeholder 12"/>
          <p:cNvSpPr>
            <a:spLocks noGrp="1"/>
          </p:cNvSpPr>
          <p:nvPr>
            <p:ph sz="quarter" idx="24"/>
          </p:nvPr>
        </p:nvSpPr>
        <p:spPr>
          <a:xfrm>
            <a:off x="3147499"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8" name="Content Placeholder 12"/>
          <p:cNvSpPr>
            <a:spLocks noGrp="1"/>
          </p:cNvSpPr>
          <p:nvPr>
            <p:ph sz="quarter" idx="25"/>
          </p:nvPr>
        </p:nvSpPr>
        <p:spPr>
          <a:xfrm>
            <a:off x="4678832"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9" name="Content Placeholder 12"/>
          <p:cNvSpPr>
            <a:spLocks noGrp="1"/>
          </p:cNvSpPr>
          <p:nvPr>
            <p:ph sz="quarter" idx="26"/>
          </p:nvPr>
        </p:nvSpPr>
        <p:spPr>
          <a:xfrm>
            <a:off x="6211917"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0" name="Content Placeholder 12"/>
          <p:cNvSpPr>
            <a:spLocks noGrp="1"/>
          </p:cNvSpPr>
          <p:nvPr>
            <p:ph sz="quarter" idx="27"/>
          </p:nvPr>
        </p:nvSpPr>
        <p:spPr>
          <a:xfrm>
            <a:off x="7731210" y="1808465"/>
            <a:ext cx="1325880" cy="91440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Flowchart: Process 10"/>
          <p:cNvSpPr/>
          <p:nvPr userDrawn="1"/>
        </p:nvSpPr>
        <p:spPr bwMode="auto">
          <a:xfrm>
            <a:off x="139413" y="4622551"/>
            <a:ext cx="1104900" cy="502920"/>
          </a:xfrm>
          <a:prstGeom prst="flowChartProcess">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7017" y="4983420"/>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30" name="TextBox 29"/>
          <p:cNvSpPr txBox="1"/>
          <p:nvPr userDrawn="1"/>
        </p:nvSpPr>
        <p:spPr>
          <a:xfrm>
            <a:off x="341732" y="575148"/>
            <a:ext cx="784860" cy="307777"/>
          </a:xfrm>
          <a:prstGeom prst="rect">
            <a:avLst/>
          </a:prstGeom>
          <a:noFill/>
        </p:spPr>
        <p:txBody>
          <a:bodyPr wrap="square" rtlCol="0">
            <a:spAutoFit/>
          </a:bodyPr>
          <a:lstStyle/>
          <a:p>
            <a:pPr algn="ctr"/>
            <a:r>
              <a:rPr lang="en-US" sz="1400"/>
              <a:t>Seg 1</a:t>
            </a:r>
          </a:p>
        </p:txBody>
      </p:sp>
      <p:sp>
        <p:nvSpPr>
          <p:cNvPr id="31" name="TextBox 30"/>
          <p:cNvSpPr txBox="1"/>
          <p:nvPr userDrawn="1"/>
        </p:nvSpPr>
        <p:spPr>
          <a:xfrm>
            <a:off x="1671033" y="575148"/>
            <a:ext cx="1163656" cy="307777"/>
          </a:xfrm>
          <a:prstGeom prst="rect">
            <a:avLst/>
          </a:prstGeom>
          <a:noFill/>
        </p:spPr>
        <p:txBody>
          <a:bodyPr wrap="square" rtlCol="0">
            <a:spAutoFit/>
          </a:bodyPr>
          <a:lstStyle/>
          <a:p>
            <a:pPr algn="ctr"/>
            <a:r>
              <a:rPr lang="en-US" sz="1400"/>
              <a:t>Seg 2</a:t>
            </a:r>
          </a:p>
        </p:txBody>
      </p:sp>
      <p:sp>
        <p:nvSpPr>
          <p:cNvPr id="32" name="TextBox 31"/>
          <p:cNvSpPr txBox="1"/>
          <p:nvPr userDrawn="1"/>
        </p:nvSpPr>
        <p:spPr>
          <a:xfrm>
            <a:off x="3198450" y="575148"/>
            <a:ext cx="1163656" cy="307777"/>
          </a:xfrm>
          <a:prstGeom prst="rect">
            <a:avLst/>
          </a:prstGeom>
          <a:noFill/>
        </p:spPr>
        <p:txBody>
          <a:bodyPr wrap="square" rtlCol="0">
            <a:spAutoFit/>
          </a:bodyPr>
          <a:lstStyle/>
          <a:p>
            <a:pPr algn="ctr"/>
            <a:r>
              <a:rPr lang="en-US" sz="1400"/>
              <a:t>Seg</a:t>
            </a:r>
            <a:r>
              <a:rPr lang="en-US" sz="1400" baseline="0"/>
              <a:t> 3</a:t>
            </a:r>
          </a:p>
        </p:txBody>
      </p:sp>
      <p:sp>
        <p:nvSpPr>
          <p:cNvPr id="33" name="TextBox 32"/>
          <p:cNvSpPr txBox="1"/>
          <p:nvPr userDrawn="1"/>
        </p:nvSpPr>
        <p:spPr>
          <a:xfrm>
            <a:off x="4764769" y="575148"/>
            <a:ext cx="1163656" cy="307777"/>
          </a:xfrm>
          <a:prstGeom prst="rect">
            <a:avLst/>
          </a:prstGeom>
          <a:noFill/>
        </p:spPr>
        <p:txBody>
          <a:bodyPr wrap="square" rtlCol="0">
            <a:spAutoFit/>
          </a:bodyPr>
          <a:lstStyle/>
          <a:p>
            <a:pPr algn="ctr"/>
            <a:r>
              <a:rPr lang="en-US" sz="1400"/>
              <a:t>Seg 4</a:t>
            </a:r>
          </a:p>
        </p:txBody>
      </p:sp>
      <p:sp>
        <p:nvSpPr>
          <p:cNvPr id="35" name="TextBox 34"/>
          <p:cNvSpPr txBox="1"/>
          <p:nvPr userDrawn="1"/>
        </p:nvSpPr>
        <p:spPr>
          <a:xfrm>
            <a:off x="-43758" y="4919105"/>
            <a:ext cx="1646927" cy="276999"/>
          </a:xfrm>
          <a:prstGeom prst="rect">
            <a:avLst/>
          </a:prstGeom>
          <a:noFill/>
        </p:spPr>
        <p:txBody>
          <a:bodyPr wrap="square" rtlCol="0">
            <a:spAutoFit/>
          </a:bodyPr>
          <a:lstStyle/>
          <a:p>
            <a:pPr algn="ctr"/>
            <a:r>
              <a:rPr lang="en-US" sz="1200"/>
              <a:t>KpKd Gain Multiplier</a:t>
            </a:r>
          </a:p>
        </p:txBody>
      </p:sp>
      <p:sp>
        <p:nvSpPr>
          <p:cNvPr id="43" name="TextBox 42"/>
          <p:cNvSpPr txBox="1"/>
          <p:nvPr userDrawn="1"/>
        </p:nvSpPr>
        <p:spPr>
          <a:xfrm>
            <a:off x="6543984" y="575148"/>
            <a:ext cx="784860" cy="307777"/>
          </a:xfrm>
          <a:prstGeom prst="rect">
            <a:avLst/>
          </a:prstGeom>
          <a:noFill/>
        </p:spPr>
        <p:txBody>
          <a:bodyPr wrap="square" rtlCol="0">
            <a:spAutoFit/>
          </a:bodyPr>
          <a:lstStyle/>
          <a:p>
            <a:pPr algn="ctr"/>
            <a:r>
              <a:rPr lang="en-US" sz="1400"/>
              <a:t>Seg 5</a:t>
            </a:r>
          </a:p>
        </p:txBody>
      </p:sp>
      <p:sp>
        <p:nvSpPr>
          <p:cNvPr id="44" name="TextBox 43"/>
          <p:cNvSpPr txBox="1"/>
          <p:nvPr userDrawn="1"/>
        </p:nvSpPr>
        <p:spPr>
          <a:xfrm>
            <a:off x="7812325" y="575148"/>
            <a:ext cx="1163656" cy="307777"/>
          </a:xfrm>
          <a:prstGeom prst="rect">
            <a:avLst/>
          </a:prstGeom>
          <a:noFill/>
        </p:spPr>
        <p:txBody>
          <a:bodyPr wrap="square" rtlCol="0">
            <a:spAutoFit/>
          </a:bodyPr>
          <a:lstStyle/>
          <a:p>
            <a:pPr algn="ctr"/>
            <a:r>
              <a:rPr lang="en-US" sz="1400"/>
              <a:t>Seg 6</a:t>
            </a:r>
          </a:p>
        </p:txBody>
      </p:sp>
      <p:grpSp>
        <p:nvGrpSpPr>
          <p:cNvPr id="3" name="Group 2"/>
          <p:cNvGrpSpPr/>
          <p:nvPr userDrawn="1"/>
        </p:nvGrpSpPr>
        <p:grpSpPr>
          <a:xfrm>
            <a:off x="12921" y="865010"/>
            <a:ext cx="9111588" cy="4084320"/>
            <a:chOff x="22224" y="860035"/>
            <a:chExt cx="9111588" cy="4084320"/>
          </a:xfrm>
        </p:grpSpPr>
        <p:cxnSp>
          <p:nvCxnSpPr>
            <p:cNvPr id="41" name="Straight Connector 40"/>
            <p:cNvCxnSpPr/>
            <p:nvPr userDrawn="1"/>
          </p:nvCxnSpPr>
          <p:spPr bwMode="auto">
            <a:xfrm>
              <a:off x="3049308" y="860035"/>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42" name="Straight Connector 41"/>
            <p:cNvCxnSpPr/>
            <p:nvPr userDrawn="1"/>
          </p:nvCxnSpPr>
          <p:spPr bwMode="auto">
            <a:xfrm>
              <a:off x="6120168" y="867655"/>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nvGrpSpPr>
            <p:cNvPr id="18" name="Group 17"/>
            <p:cNvGrpSpPr/>
            <p:nvPr userDrawn="1"/>
          </p:nvGrpSpPr>
          <p:grpSpPr>
            <a:xfrm>
              <a:off x="22224" y="871358"/>
              <a:ext cx="9111588" cy="4072997"/>
              <a:chOff x="22224" y="741818"/>
              <a:chExt cx="9111588" cy="4072997"/>
            </a:xfrm>
          </p:grpSpPr>
          <p:cxnSp>
            <p:nvCxnSpPr>
              <p:cNvPr id="15" name="Straight Connector 14"/>
              <p:cNvCxnSpPr/>
              <p:nvPr userDrawn="1"/>
            </p:nvCxnSpPr>
            <p:spPr bwMode="auto">
              <a:xfrm>
                <a:off x="7649277" y="741818"/>
                <a:ext cx="1203" cy="4066402"/>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nvGrpSpPr>
              <p:cNvPr id="14" name="Group 13"/>
              <p:cNvGrpSpPr/>
              <p:nvPr userDrawn="1"/>
            </p:nvGrpSpPr>
            <p:grpSpPr>
              <a:xfrm>
                <a:off x="22224" y="745734"/>
                <a:ext cx="9111588" cy="4069081"/>
                <a:chOff x="887856" y="720097"/>
                <a:chExt cx="9111588" cy="4069081"/>
              </a:xfrm>
            </p:grpSpPr>
            <p:cxnSp>
              <p:nvCxnSpPr>
                <p:cNvPr id="4" name="Straight Connector 3"/>
                <p:cNvCxnSpPr/>
                <p:nvPr userDrawn="1"/>
              </p:nvCxnSpPr>
              <p:spPr bwMode="auto">
                <a:xfrm>
                  <a:off x="2368080" y="720098"/>
                  <a:ext cx="0"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10" name="Straight Connector 9"/>
                <p:cNvCxnSpPr/>
                <p:nvPr userDrawn="1"/>
              </p:nvCxnSpPr>
              <p:spPr bwMode="auto">
                <a:xfrm>
                  <a:off x="5439957" y="720097"/>
                  <a:ext cx="3693" cy="4069080"/>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887856" y="2750433"/>
                  <a:ext cx="9111588" cy="11307"/>
                </a:xfrm>
                <a:prstGeom prst="line">
                  <a:avLst/>
                </a:prstGeom>
                <a:solidFill>
                  <a:srgbClr val="F3F5DD"/>
                </a:solidFill>
                <a:ln w="28575" cap="flat" cmpd="sng" algn="ctr">
                  <a:solidFill>
                    <a:schemeClr val="bg1"/>
                  </a:solidFill>
                  <a:prstDash val="solid"/>
                  <a:round/>
                  <a:headEnd type="none" w="med" len="med"/>
                  <a:tailEnd type="none" w="med" len="med"/>
                </a:ln>
                <a:effectLst/>
              </p:spPr>
            </p:cxnSp>
          </p:grpSp>
        </p:grpSp>
      </p:grpSp>
      <p:sp>
        <p:nvSpPr>
          <p:cNvPr id="36" name="Content Placeholder 12"/>
          <p:cNvSpPr>
            <a:spLocks noGrp="1"/>
          </p:cNvSpPr>
          <p:nvPr>
            <p:ph sz="quarter" idx="28"/>
          </p:nvPr>
        </p:nvSpPr>
        <p:spPr>
          <a:xfrm>
            <a:off x="0" y="2942420"/>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5" name="Content Placeholder 12"/>
          <p:cNvSpPr>
            <a:spLocks noGrp="1"/>
          </p:cNvSpPr>
          <p:nvPr>
            <p:ph sz="quarter" idx="29"/>
          </p:nvPr>
        </p:nvSpPr>
        <p:spPr>
          <a:xfrm>
            <a:off x="1526416" y="2942420"/>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6" name="Content Placeholder 12"/>
          <p:cNvSpPr>
            <a:spLocks noGrp="1"/>
          </p:cNvSpPr>
          <p:nvPr>
            <p:ph sz="quarter" idx="30"/>
          </p:nvPr>
        </p:nvSpPr>
        <p:spPr>
          <a:xfrm>
            <a:off x="3075302" y="2942420"/>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7" name="Content Placeholder 12"/>
          <p:cNvSpPr>
            <a:spLocks noGrp="1"/>
          </p:cNvSpPr>
          <p:nvPr>
            <p:ph sz="quarter" idx="31"/>
          </p:nvPr>
        </p:nvSpPr>
        <p:spPr>
          <a:xfrm>
            <a:off x="4610650" y="2951261"/>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8" name="Content Placeholder 12"/>
          <p:cNvSpPr>
            <a:spLocks noGrp="1"/>
          </p:cNvSpPr>
          <p:nvPr>
            <p:ph sz="quarter" idx="32"/>
          </p:nvPr>
        </p:nvSpPr>
        <p:spPr>
          <a:xfrm>
            <a:off x="6148552" y="2958345"/>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9" name="Content Placeholder 12"/>
          <p:cNvSpPr>
            <a:spLocks noGrp="1"/>
          </p:cNvSpPr>
          <p:nvPr>
            <p:ph sz="quarter" idx="33"/>
          </p:nvPr>
        </p:nvSpPr>
        <p:spPr>
          <a:xfrm>
            <a:off x="7663399" y="2966414"/>
            <a:ext cx="1463040" cy="2011680"/>
          </a:xfrm>
          <a:prstGeom prst="rect">
            <a:avLst/>
          </a:prstGeom>
        </p:spPr>
        <p:txBody>
          <a:bodyPr/>
          <a:lstStyle>
            <a:lvl1pPr marL="109728" indent="-109728">
              <a:buClr>
                <a:srgbClr val="DC6115"/>
              </a:buClr>
              <a:buFont typeface="Arial" panose="020B0604020202020204" pitchFamily="34" charset="0"/>
              <a:buChar char="•"/>
              <a:defRPr sz="800"/>
            </a:lvl1pPr>
            <a:lvl2pPr marL="455451" indent="-117433">
              <a:buClr>
                <a:srgbClr val="DC6115"/>
              </a:buClr>
              <a:buFont typeface="Arial" panose="020B0604020202020204" pitchFamily="34" charset="0"/>
              <a:buChar char="−"/>
              <a:defRPr sz="800"/>
            </a:lvl2pPr>
            <a:lvl3pPr marL="679205" indent="-112671">
              <a:buClr>
                <a:srgbClr val="DC6115"/>
              </a:buClr>
              <a:buFont typeface="Arial" panose="020B0604020202020204" pitchFamily="34" charset="0"/>
              <a:buChar char="•"/>
              <a:defRPr sz="800"/>
            </a:lvl3pPr>
            <a:lvl4pPr marL="852183" indent="-112671">
              <a:buClr>
                <a:srgbClr val="DC6115"/>
              </a:buClr>
              <a:buFont typeface="Arial" panose="020B0604020202020204" pitchFamily="34" charset="0"/>
              <a:buChar char="−"/>
              <a:defRPr sz="8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7" name="Group 6"/>
          <p:cNvGrpSpPr/>
          <p:nvPr userDrawn="1"/>
        </p:nvGrpSpPr>
        <p:grpSpPr>
          <a:xfrm>
            <a:off x="-59890" y="869174"/>
            <a:ext cx="263660" cy="1853690"/>
            <a:chOff x="-151330" y="869174"/>
            <a:chExt cx="263660" cy="1853690"/>
          </a:xfrm>
        </p:grpSpPr>
        <p:sp>
          <p:nvSpPr>
            <p:cNvPr id="51" name="TextBox 50"/>
            <p:cNvSpPr txBox="1"/>
            <p:nvPr userDrawn="1"/>
          </p:nvSpPr>
          <p:spPr>
            <a:xfrm rot="16200000">
              <a:off x="-465550" y="2147035"/>
              <a:ext cx="890049" cy="261610"/>
            </a:xfrm>
            <a:prstGeom prst="rect">
              <a:avLst/>
            </a:prstGeom>
            <a:noFill/>
          </p:spPr>
          <p:txBody>
            <a:bodyPr wrap="square" rtlCol="0">
              <a:spAutoFit/>
            </a:bodyPr>
            <a:lstStyle/>
            <a:p>
              <a:pPr algn="ctr"/>
              <a:r>
                <a:rPr lang="en-US" sz="1050" dirty="0"/>
                <a:t>Rate</a:t>
              </a:r>
            </a:p>
          </p:txBody>
        </p:sp>
        <p:sp>
          <p:nvSpPr>
            <p:cNvPr id="50" name="TextBox 49"/>
            <p:cNvSpPr txBox="1"/>
            <p:nvPr userDrawn="1"/>
          </p:nvSpPr>
          <p:spPr>
            <a:xfrm rot="16200000">
              <a:off x="-477938" y="1197832"/>
              <a:ext cx="918926" cy="261610"/>
            </a:xfrm>
            <a:prstGeom prst="rect">
              <a:avLst/>
            </a:prstGeom>
            <a:noFill/>
          </p:spPr>
          <p:txBody>
            <a:bodyPr wrap="square" rtlCol="0">
              <a:spAutoFit/>
            </a:bodyPr>
            <a:lstStyle/>
            <a:p>
              <a:pPr algn="ctr"/>
              <a:r>
                <a:rPr lang="en-US" sz="1050" dirty="0" err="1"/>
                <a:t>AttErr</a:t>
              </a:r>
              <a:endParaRPr lang="en-US" sz="1050" dirty="0"/>
            </a:p>
          </p:txBody>
        </p:sp>
      </p:grpSp>
    </p:spTree>
    <p:extLst>
      <p:ext uri="{BB962C8B-B14F-4D97-AF65-F5344CB8AC3E}">
        <p14:creationId xmlns:p14="http://schemas.microsoft.com/office/powerpoint/2010/main" val="3054946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Banner TakeAway SLS Aug 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7" name="Text Placeholder 8"/>
          <p:cNvSpPr>
            <a:spLocks noGrp="1"/>
          </p:cNvSpPr>
          <p:nvPr>
            <p:ph type="body" sz="quarter" idx="10"/>
          </p:nvPr>
        </p:nvSpPr>
        <p:spPr>
          <a:xfrm>
            <a:off x="0" y="4634642"/>
            <a:ext cx="9144000" cy="430887"/>
          </a:xfrm>
          <a:prstGeom prst="rect">
            <a:avLst/>
          </a:prstGeom>
        </p:spPr>
        <p:txBody>
          <a:bodyPr vert="horz" anchor="ctr">
            <a:spAutoFit/>
          </a:bodyPr>
          <a:lstStyle>
            <a:lvl1pPr marL="0" indent="0" algn="ctr">
              <a:buNone/>
              <a:defRPr sz="2200" i="1">
                <a:solidFill>
                  <a:srgbClr val="DC6115"/>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dirty="0"/>
              <a:t>Click to edit Master text styles</a:t>
            </a:r>
          </a:p>
        </p:txBody>
      </p:sp>
      <p:sp>
        <p:nvSpPr>
          <p:cNvPr id="8" name="Content Placeholder 3"/>
          <p:cNvSpPr>
            <a:spLocks noGrp="1"/>
          </p:cNvSpPr>
          <p:nvPr>
            <p:ph sz="quarter" idx="11"/>
          </p:nvPr>
        </p:nvSpPr>
        <p:spPr>
          <a:xfrm>
            <a:off x="493713" y="789385"/>
            <a:ext cx="8253412" cy="3886647"/>
          </a:xfrm>
          <a:prstGeom prst="rect">
            <a:avLst/>
          </a:prstGeom>
        </p:spPr>
        <p:txBody>
          <a:bodyPr/>
          <a:lstStyle>
            <a:lvl1pPr marL="173038" indent="-173038">
              <a:buClr>
                <a:srgbClr val="DC6115"/>
              </a:buClr>
              <a:buFont typeface="Arial" panose="020B0604020202020204" pitchFamily="34" charset="0"/>
              <a:buChar char="•"/>
              <a:defRPr>
                <a:latin typeface="Century Gothic" panose="020B0502020202020204" pitchFamily="34" charset="0"/>
              </a:defRPr>
            </a:lvl1pPr>
            <a:lvl2pPr marL="511175" indent="-173038">
              <a:buClr>
                <a:srgbClr val="DC6115"/>
              </a:buClr>
              <a:buFont typeface="LucidaGrande" charset="0"/>
              <a:buChar char="–"/>
              <a:defRPr>
                <a:latin typeface="Century Gothic" panose="020B0502020202020204" pitchFamily="34" charset="0"/>
              </a:defRPr>
            </a:lvl2pPr>
            <a:lvl3pPr marL="679205" indent="-112671">
              <a:buClr>
                <a:srgbClr val="DC6115"/>
              </a:buClr>
              <a:buFont typeface="Arial" panose="020B0604020202020204" pitchFamily="34" charset="0"/>
              <a:buChar char="•"/>
              <a:defRPr>
                <a:latin typeface="Century Gothic" panose="020B0502020202020204" pitchFamily="34" charset="0"/>
              </a:defRPr>
            </a:lvl3pPr>
            <a:lvl4pPr marL="858838" indent="-119063">
              <a:buClr>
                <a:srgbClr val="DC6115"/>
              </a:buClr>
              <a:buFont typeface="Century Gothic" panose="020B0502020202020204" pitchFamily="34" charset="0"/>
              <a:buChar char="–"/>
              <a:tabLst/>
              <a:defRPr>
                <a:latin typeface="Century Gothic" panose="020B0502020202020204" pitchFamily="34" charset="0"/>
              </a:defRPr>
            </a:lvl4pPr>
            <a:lvl5pPr marL="1089025" indent="-112713">
              <a:buClr>
                <a:srgbClr val="DC6115"/>
              </a:buClr>
              <a:buFont typeface="Arial" panose="020B0604020202020204" pitchFamily="34" charset="0"/>
              <a:buChar char="•"/>
              <a:tabLst/>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4312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Movie Black Background SLS Aug 2017">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5" y="4980379"/>
            <a:ext cx="1726445" cy="163122"/>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altLang="en-US" dirty="0"/>
              <a:t>.</a:t>
            </a:r>
            <a:fld id="{AE408AF3-908C-4E41-B625-5FB9A0611A40}"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3264574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C8CD-6B74-2743-A3A5-25E5411CD23B}"/>
              </a:ext>
            </a:extLst>
          </p:cNvPr>
          <p:cNvSpPr/>
          <p:nvPr userDrawn="1"/>
        </p:nvSpPr>
        <p:spPr bwMode="auto">
          <a:xfrm>
            <a:off x="0" y="1"/>
            <a:ext cx="9144000" cy="63661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2" name="Picture 1"/>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47357" y="4775825"/>
            <a:ext cx="471099" cy="343083"/>
          </a:xfrm>
          <a:prstGeom prst="rect">
            <a:avLst/>
          </a:prstGeom>
        </p:spPr>
      </p:pic>
      <p:sp>
        <p:nvSpPr>
          <p:cNvPr id="1026" name="Rectangle 2"/>
          <p:cNvSpPr>
            <a:spLocks noGrp="1" noChangeArrowheads="1"/>
          </p:cNvSpPr>
          <p:nvPr>
            <p:ph type="title"/>
          </p:nvPr>
        </p:nvSpPr>
        <p:spPr bwMode="auto">
          <a:xfrm>
            <a:off x="848846" y="20319"/>
            <a:ext cx="8295154" cy="61629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7" name="Rectangle 8"/>
          <p:cNvSpPr>
            <a:spLocks noChangeArrowheads="1"/>
          </p:cNvSpPr>
          <p:nvPr userDrawn="1"/>
        </p:nvSpPr>
        <p:spPr bwMode="auto">
          <a:xfrm>
            <a:off x="1896172" y="4992932"/>
            <a:ext cx="815975"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697" rIns="91395" bIns="0">
            <a:spAutoFit/>
          </a:bodyPr>
          <a:lstStyle/>
          <a:p>
            <a:pPr algn="ctr"/>
            <a:r>
              <a:rPr lang="en-US" sz="700" dirty="0" err="1">
                <a:solidFill>
                  <a:schemeClr val="bg1"/>
                </a:solidFill>
              </a:rPr>
              <a:t>www.nasa.gov</a:t>
            </a:r>
            <a:r>
              <a:rPr lang="en-US" sz="700" dirty="0">
                <a:solidFill>
                  <a:schemeClr val="bg1"/>
                </a:solidFill>
              </a:rPr>
              <a:t>/</a:t>
            </a:r>
            <a:r>
              <a:rPr lang="en-US" sz="700" dirty="0" err="1">
                <a:solidFill>
                  <a:schemeClr val="bg1"/>
                </a:solidFill>
              </a:rPr>
              <a:t>sls</a:t>
            </a:r>
            <a:endParaRPr lang="en-US" dirty="0">
              <a:solidFill>
                <a:schemeClr val="bg1"/>
              </a:solidFill>
            </a:endParaRPr>
          </a:p>
        </p:txBody>
      </p:sp>
    </p:spTree>
    <p:extLst>
      <p:ext uri="{BB962C8B-B14F-4D97-AF65-F5344CB8AC3E}">
        <p14:creationId xmlns:p14="http://schemas.microsoft.com/office/powerpoint/2010/main" val="3768818255"/>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84" r:id="rId3"/>
    <p:sldLayoutId id="2147483767" r:id="rId4"/>
    <p:sldLayoutId id="2147483788" r:id="rId5"/>
    <p:sldLayoutId id="2147483782" r:id="rId6"/>
    <p:sldLayoutId id="2147483789" r:id="rId7"/>
    <p:sldLayoutId id="2147483794" r:id="rId8"/>
    <p:sldLayoutId id="2147483785" r:id="rId9"/>
    <p:sldLayoutId id="2147483792" r:id="rId10"/>
    <p:sldLayoutId id="2147483793" r:id="rId11"/>
    <p:sldLayoutId id="2147483795" r:id="rId12"/>
    <p:sldLayoutId id="2147483791" r:id="rId13"/>
    <p:sldLayoutId id="2147483786" r:id="rId14"/>
    <p:sldLayoutId id="2147483787" r:id="rId15"/>
    <p:sldLayoutId id="2147483790" r:id="rId16"/>
    <p:sldLayoutId id="2147483778" r:id="rId17"/>
    <p:sldLayoutId id="2147483783" r:id="rId18"/>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Century Gothic" panose="020B0502020202020204" pitchFamily="34" charset="0"/>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2.mp4"/><Relationship Id="rId7" Type="http://schemas.openxmlformats.org/officeDocument/2006/relationships/notesSlide" Target="../notesSlides/notesSlide4.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slideLayout" Target="../slideLayouts/slideLayout2.xml"/><Relationship Id="rId11" Type="http://schemas.openxmlformats.org/officeDocument/2006/relationships/image" Target="../media/image16.png"/><Relationship Id="rId5" Type="http://schemas.microsoft.com/office/2007/relationships/media" Target="../media/media3.mp4"/><Relationship Id="rId10" Type="http://schemas.openxmlformats.org/officeDocument/2006/relationships/image" Target="../media/image15.png"/><Relationship Id="rId4" Type="http://schemas.openxmlformats.org/officeDocument/2006/relationships/video" Target="../media/media2.mp4"/><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5.mp4"/><Relationship Id="rId7"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video" Target="../media/media6.mp4"/><Relationship Id="rId5" Type="http://schemas.microsoft.com/office/2007/relationships/media" Target="../media/media6.mp4"/><Relationship Id="rId10" Type="http://schemas.openxmlformats.org/officeDocument/2006/relationships/image" Target="../media/image19.png"/><Relationship Id="rId4" Type="http://schemas.openxmlformats.org/officeDocument/2006/relationships/video" Target="../media/media5.mp4"/><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hyperlink" Target="mailto:ben.burger@nas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48656" y="928282"/>
            <a:ext cx="8640155" cy="886449"/>
          </a:xfrm>
          <a:solidFill>
            <a:schemeClr val="bg1">
              <a:alpha val="31000"/>
            </a:schemeClr>
          </a:solidFill>
        </p:spPr>
        <p:txBody>
          <a:bodyPr/>
          <a:lstStyle/>
          <a:p>
            <a:pPr algn="l"/>
            <a:r>
              <a:rPr lang="en-US" sz="3200" dirty="0" smtClean="0"/>
              <a:t>Space </a:t>
            </a:r>
            <a:r>
              <a:rPr lang="en-US" sz="3200" dirty="0"/>
              <a:t>Launch System Liftoff and Separation </a:t>
            </a:r>
            <a:r>
              <a:rPr lang="en-US" sz="3200" dirty="0" smtClean="0"/>
              <a:t>Dynamics Analysis </a:t>
            </a:r>
            <a:r>
              <a:rPr lang="en-US" sz="3200" dirty="0"/>
              <a:t>Tool Chain</a:t>
            </a:r>
          </a:p>
        </p:txBody>
      </p:sp>
      <p:sp>
        <p:nvSpPr>
          <p:cNvPr id="3" name="Text Placeholder 2"/>
          <p:cNvSpPr>
            <a:spLocks noGrp="1"/>
          </p:cNvSpPr>
          <p:nvPr>
            <p:ph type="body" sz="quarter" idx="11"/>
          </p:nvPr>
        </p:nvSpPr>
        <p:spPr>
          <a:xfrm>
            <a:off x="4425500" y="3516261"/>
            <a:ext cx="4563311" cy="1107996"/>
          </a:xfrm>
        </p:spPr>
        <p:txBody>
          <a:bodyPr/>
          <a:lstStyle/>
          <a:p>
            <a:r>
              <a:rPr lang="en-US" dirty="0" smtClean="0"/>
              <a:t>Ben Burger</a:t>
            </a:r>
          </a:p>
          <a:p>
            <a:r>
              <a:rPr lang="en-US" sz="1400" dirty="0" smtClean="0"/>
              <a:t>NASA/MSFC/EV42/ESSCA/DCI</a:t>
            </a:r>
          </a:p>
          <a:p>
            <a:r>
              <a:rPr lang="en-US" sz="1400" dirty="0"/>
              <a:t>2021 AIAA SciTech Forum</a:t>
            </a:r>
          </a:p>
          <a:p>
            <a:r>
              <a:rPr lang="en-US" sz="1400" dirty="0" smtClean="0"/>
              <a:t>January 14, 2021</a:t>
            </a:r>
            <a:endParaRPr lang="en-US" sz="1400" dirty="0"/>
          </a:p>
        </p:txBody>
      </p:sp>
      <p:sp>
        <p:nvSpPr>
          <p:cNvPr id="4" name="Text Placeholder 2"/>
          <p:cNvSpPr>
            <a:spLocks noGrp="1"/>
          </p:cNvSpPr>
          <p:nvPr>
            <p:ph type="body" sz="quarter" idx="11"/>
          </p:nvPr>
        </p:nvSpPr>
        <p:spPr>
          <a:xfrm>
            <a:off x="126609" y="4254925"/>
            <a:ext cx="4425500" cy="738664"/>
          </a:xfrm>
          <a:solidFill>
            <a:schemeClr val="bg1">
              <a:alpha val="31000"/>
            </a:schemeClr>
          </a:solidFill>
        </p:spPr>
        <p:txBody>
          <a:bodyPr/>
          <a:lstStyle/>
          <a:p>
            <a:pPr algn="l"/>
            <a:r>
              <a:rPr lang="en-US" sz="1400" dirty="0"/>
              <a:t>Co-Authors: Carole </a:t>
            </a:r>
            <a:r>
              <a:rPr lang="en-US" sz="1400" dirty="0" smtClean="0"/>
              <a:t>Addona, Benjamin Diedrich, </a:t>
            </a:r>
            <a:r>
              <a:rPr lang="en-US" sz="1400" dirty="0"/>
              <a:t>William </a:t>
            </a:r>
            <a:r>
              <a:rPr lang="en-US" sz="1400" dirty="0" smtClean="0"/>
              <a:t>J. Harlin, </a:t>
            </a:r>
            <a:r>
              <a:rPr lang="en-US" sz="1400" dirty="0"/>
              <a:t>Peter </a:t>
            </a:r>
            <a:r>
              <a:rPr lang="en-US" sz="1400" dirty="0" smtClean="0"/>
              <a:t>McDonough, Zachary Muscha, </a:t>
            </a:r>
            <a:r>
              <a:rPr lang="en-US" sz="1400" dirty="0"/>
              <a:t>Ray </a:t>
            </a:r>
            <a:r>
              <a:rPr lang="en-US" sz="1400" dirty="0" smtClean="0"/>
              <a:t>Sells, </a:t>
            </a:r>
            <a:r>
              <a:rPr lang="en-US" sz="1400" dirty="0"/>
              <a:t>Daniel Tyler</a:t>
            </a:r>
            <a:endParaRPr lang="en-US" sz="1000" dirty="0"/>
          </a:p>
        </p:txBody>
      </p:sp>
      <p:sp>
        <p:nvSpPr>
          <p:cNvPr id="5" name="Rectangle 4"/>
          <p:cNvSpPr/>
          <p:nvPr/>
        </p:nvSpPr>
        <p:spPr>
          <a:xfrm>
            <a:off x="0" y="0"/>
            <a:ext cx="9144000" cy="276999"/>
          </a:xfrm>
          <a:prstGeom prst="rect">
            <a:avLst/>
          </a:prstGeom>
        </p:spPr>
        <p:txBody>
          <a:bodyPr wrap="square">
            <a:spAutoFit/>
          </a:bodyPr>
          <a:lstStyle/>
          <a:p>
            <a:pPr algn="ctr"/>
            <a:r>
              <a:rPr lang="en-US" sz="1200" b="1" dirty="0" smtClean="0">
                <a:solidFill>
                  <a:srgbClr val="FFFFFF"/>
                </a:solidFill>
              </a:rPr>
              <a:t>This </a:t>
            </a:r>
            <a:r>
              <a:rPr lang="en-US" sz="1200" b="1" dirty="0">
                <a:solidFill>
                  <a:srgbClr val="FFFFFF"/>
                </a:solidFill>
              </a:rPr>
              <a:t>material is a work of the U.S. Government and is not subject to copyright protection in the United States.</a:t>
            </a:r>
          </a:p>
        </p:txBody>
      </p:sp>
    </p:spTree>
    <p:extLst>
      <p:ext uri="{BB962C8B-B14F-4D97-AF65-F5344CB8AC3E}">
        <p14:creationId xmlns:p14="http://schemas.microsoft.com/office/powerpoint/2010/main" val="2976978273"/>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2</a:t>
            </a:r>
            <a:endParaRPr lang="en-US" altLang="en-US" dirty="0">
              <a:cs typeface="+mn-cs"/>
            </a:endParaRPr>
          </a:p>
        </p:txBody>
      </p:sp>
      <p:sp>
        <p:nvSpPr>
          <p:cNvPr id="3" name="Content Placeholder 2"/>
          <p:cNvSpPr>
            <a:spLocks noGrp="1"/>
          </p:cNvSpPr>
          <p:nvPr>
            <p:ph sz="quarter" idx="10"/>
          </p:nvPr>
        </p:nvSpPr>
        <p:spPr/>
        <p:txBody>
          <a:bodyPr/>
          <a:lstStyle/>
          <a:p>
            <a:r>
              <a:rPr lang="en-US" dirty="0" smtClean="0"/>
              <a:t>Problem Description</a:t>
            </a:r>
          </a:p>
          <a:p>
            <a:r>
              <a:rPr lang="en-US" dirty="0"/>
              <a:t>Liftoff and Separation Dynamics </a:t>
            </a:r>
            <a:r>
              <a:rPr lang="en-US" dirty="0" smtClean="0"/>
              <a:t>Analysis Tool Chain </a:t>
            </a:r>
          </a:p>
          <a:p>
            <a:r>
              <a:rPr lang="en-US" dirty="0" smtClean="0"/>
              <a:t>SLS Liftoff Analysis Data Products</a:t>
            </a:r>
          </a:p>
          <a:p>
            <a:r>
              <a:rPr lang="en-US" dirty="0" smtClean="0"/>
              <a:t>SLS Booster Separation Analysis Data Products</a:t>
            </a:r>
          </a:p>
          <a:p>
            <a:r>
              <a:rPr lang="en-US" dirty="0"/>
              <a:t>Broader </a:t>
            </a:r>
            <a:r>
              <a:rPr lang="en-US" dirty="0" smtClean="0"/>
              <a:t>Applications of the Tool Chain</a:t>
            </a:r>
          </a:p>
          <a:p>
            <a:endParaRPr lang="en-US" dirty="0" smtClean="0"/>
          </a:p>
          <a:p>
            <a:endParaRPr lang="en-US" dirty="0"/>
          </a:p>
          <a:p>
            <a:pPr marL="0" indent="0">
              <a:buNone/>
            </a:pPr>
            <a:endParaRPr lang="en-US" dirty="0" smtClean="0"/>
          </a:p>
          <a:p>
            <a:endParaRPr lang="en-US" dirty="0"/>
          </a:p>
          <a:p>
            <a:endParaRPr lang="en-US" dirty="0" smtClean="0"/>
          </a:p>
          <a:p>
            <a:endParaRPr lang="en-US" dirty="0"/>
          </a:p>
        </p:txBody>
      </p:sp>
      <p:sp>
        <p:nvSpPr>
          <p:cNvPr id="4" name="Title 3"/>
          <p:cNvSpPr>
            <a:spLocks noGrp="1"/>
          </p:cNvSpPr>
          <p:nvPr>
            <p:ph type="title"/>
          </p:nvPr>
        </p:nvSpPr>
        <p:spPr/>
        <p:txBody>
          <a:bodyPr/>
          <a:lstStyle/>
          <a:p>
            <a:r>
              <a:rPr lang="en-US" dirty="0" smtClean="0"/>
              <a:t>Outline</a:t>
            </a:r>
            <a:endParaRPr lang="en-US" dirty="0"/>
          </a:p>
        </p:txBody>
      </p:sp>
    </p:spTree>
    <p:extLst>
      <p:ext uri="{BB962C8B-B14F-4D97-AF65-F5344CB8AC3E}">
        <p14:creationId xmlns:p14="http://schemas.microsoft.com/office/powerpoint/2010/main" val="2061810577"/>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3</a:t>
            </a:r>
            <a:endParaRPr lang="en-US" altLang="en-US" dirty="0">
              <a:cs typeface="+mn-cs"/>
            </a:endParaRPr>
          </a:p>
        </p:txBody>
      </p:sp>
      <p:sp>
        <p:nvSpPr>
          <p:cNvPr id="3" name="Content Placeholder 2"/>
          <p:cNvSpPr>
            <a:spLocks noGrp="1"/>
          </p:cNvSpPr>
          <p:nvPr>
            <p:ph sz="quarter" idx="10"/>
          </p:nvPr>
        </p:nvSpPr>
        <p:spPr/>
        <p:txBody>
          <a:bodyPr/>
          <a:lstStyle/>
          <a:p>
            <a:r>
              <a:rPr lang="en-US" dirty="0" smtClean="0"/>
              <a:t>The SLS Liftoff and Separation Dynamics Team is responsible for simulating and analyzing the SLS liftoff </a:t>
            </a:r>
            <a:r>
              <a:rPr lang="en-US" dirty="0"/>
              <a:t>and </a:t>
            </a:r>
            <a:r>
              <a:rPr lang="en-US" dirty="0" smtClean="0"/>
              <a:t>separation events, which is needed to: </a:t>
            </a:r>
          </a:p>
          <a:p>
            <a:pPr lvl="1"/>
            <a:r>
              <a:rPr lang="en-US" dirty="0" smtClean="0"/>
              <a:t>Ensure no recontact between the vehicle/ground structures and the separating vehicle components during staging events </a:t>
            </a:r>
          </a:p>
          <a:p>
            <a:pPr lvl="1"/>
            <a:r>
              <a:rPr lang="en-US" dirty="0" smtClean="0"/>
              <a:t>Inform launch commit criteria, such as ground wind speed placards</a:t>
            </a:r>
          </a:p>
          <a:p>
            <a:pPr lvl="1"/>
            <a:r>
              <a:rPr lang="en-US" dirty="0" smtClean="0"/>
              <a:t>Set flight software separation timing logic parameters and potential tower fly-away maneuvers </a:t>
            </a:r>
          </a:p>
          <a:p>
            <a:pPr lvl="1"/>
            <a:r>
              <a:rPr lang="en-US" dirty="0" smtClean="0"/>
              <a:t>Certify the vehicle for flight</a:t>
            </a:r>
          </a:p>
          <a:p>
            <a:r>
              <a:rPr lang="en-US" dirty="0" smtClean="0"/>
              <a:t>For the SLS Block-1 crew configuration, the team is responsible for the liftoff and booster separation events</a:t>
            </a:r>
            <a:r>
              <a:rPr lang="en-US" dirty="0"/>
              <a:t>, </a:t>
            </a:r>
            <a:r>
              <a:rPr lang="en-US" dirty="0" smtClean="0"/>
              <a:t>primarily using </a:t>
            </a:r>
            <a:r>
              <a:rPr lang="en-US" dirty="0"/>
              <a:t>Monte Carlo analysis </a:t>
            </a:r>
            <a:r>
              <a:rPr lang="en-US" dirty="0" smtClean="0"/>
              <a:t>with </a:t>
            </a:r>
            <a:r>
              <a:rPr lang="en-US" dirty="0"/>
              <a:t>a </a:t>
            </a:r>
            <a:r>
              <a:rPr lang="en-US" dirty="0" smtClean="0"/>
              <a:t>high-fidelity simulation.</a:t>
            </a:r>
          </a:p>
          <a:p>
            <a:r>
              <a:rPr lang="en-US" dirty="0" smtClean="0"/>
              <a:t>A flexible approach with an emphasis </a:t>
            </a:r>
            <a:r>
              <a:rPr lang="en-US" dirty="0"/>
              <a:t>on analysis </a:t>
            </a:r>
            <a:r>
              <a:rPr lang="en-US" dirty="0" smtClean="0"/>
              <a:t>automation is needed for the rapid</a:t>
            </a:r>
            <a:r>
              <a:rPr lang="en-US" dirty="0"/>
              <a:t>, iterative </a:t>
            </a:r>
            <a:r>
              <a:rPr lang="en-US" dirty="0" smtClean="0"/>
              <a:t>design analysis cycle process to </a:t>
            </a:r>
            <a:r>
              <a:rPr lang="en-US" dirty="0"/>
              <a:t>quickly address issues and pursue </a:t>
            </a:r>
            <a:r>
              <a:rPr lang="en-US" dirty="0" smtClean="0"/>
              <a:t>alternatives. </a:t>
            </a:r>
            <a:endParaRPr lang="en-US" dirty="0"/>
          </a:p>
        </p:txBody>
      </p:sp>
      <p:sp>
        <p:nvSpPr>
          <p:cNvPr id="4" name="Title 3"/>
          <p:cNvSpPr>
            <a:spLocks noGrp="1"/>
          </p:cNvSpPr>
          <p:nvPr>
            <p:ph type="title"/>
          </p:nvPr>
        </p:nvSpPr>
        <p:spPr/>
        <p:txBody>
          <a:bodyPr/>
          <a:lstStyle/>
          <a:p>
            <a:r>
              <a:rPr lang="en-US" dirty="0" smtClean="0"/>
              <a:t>Problem Description</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l="42205" t="17233" r="37601" b="22749"/>
          <a:stretch/>
        </p:blipFill>
        <p:spPr>
          <a:xfrm>
            <a:off x="3893953" y="3586088"/>
            <a:ext cx="747088" cy="152256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bwMode="auto">
          <a:xfrm>
            <a:off x="957267" y="3620932"/>
            <a:ext cx="2235936" cy="1407984"/>
          </a:xfrm>
          <a:prstGeom prst="rect">
            <a:avLst/>
          </a:prstGeom>
          <a:noFill/>
          <a:ln>
            <a:solidFill>
              <a:schemeClr val="tx1"/>
            </a:solidFill>
          </a:ln>
        </p:spPr>
      </p:pic>
      <p:pic>
        <p:nvPicPr>
          <p:cNvPr id="7" name="Picture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0370" y="3620932"/>
            <a:ext cx="3031490" cy="1452880"/>
          </a:xfrm>
          <a:prstGeom prst="rect">
            <a:avLst/>
          </a:prstGeom>
          <a:noFill/>
        </p:spPr>
      </p:pic>
    </p:spTree>
    <p:extLst>
      <p:ext uri="{BB962C8B-B14F-4D97-AF65-F5344CB8AC3E}">
        <p14:creationId xmlns:p14="http://schemas.microsoft.com/office/powerpoint/2010/main" val="359260745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4</a:t>
            </a:r>
            <a:endParaRPr lang="en-US" altLang="en-US" dirty="0">
              <a:cs typeface="+mn-cs"/>
            </a:endParaRPr>
          </a:p>
        </p:txBody>
      </p:sp>
      <p:sp>
        <p:nvSpPr>
          <p:cNvPr id="3" name="Content Placeholder 2"/>
          <p:cNvSpPr>
            <a:spLocks noGrp="1"/>
          </p:cNvSpPr>
          <p:nvPr>
            <p:ph sz="quarter" idx="10"/>
          </p:nvPr>
        </p:nvSpPr>
        <p:spPr>
          <a:xfrm>
            <a:off x="164663" y="685805"/>
            <a:ext cx="5873127" cy="4089497"/>
          </a:xfrm>
        </p:spPr>
        <p:txBody>
          <a:bodyPr/>
          <a:lstStyle/>
          <a:p>
            <a:r>
              <a:rPr lang="en-US" dirty="0" smtClean="0"/>
              <a:t>A Model-View-Controller (MVC) wrapper approach consisting of several open-source tools tied together with scripting languages evolved into the tool chain. </a:t>
            </a:r>
          </a:p>
          <a:p>
            <a:pPr lvl="1"/>
            <a:r>
              <a:rPr lang="en-US" b="1" dirty="0" smtClean="0"/>
              <a:t>Model: </a:t>
            </a:r>
          </a:p>
          <a:p>
            <a:pPr lvl="2"/>
            <a:r>
              <a:rPr lang="en-US" u="sng" dirty="0" smtClean="0"/>
              <a:t>TREETOPS</a:t>
            </a:r>
            <a:r>
              <a:rPr lang="en-US" dirty="0" smtClean="0"/>
              <a:t>: Generic multi-body dynamics simulation tool. </a:t>
            </a:r>
          </a:p>
          <a:p>
            <a:pPr lvl="2"/>
            <a:r>
              <a:rPr lang="en-US" u="sng" dirty="0" smtClean="0"/>
              <a:t>CLVTOPS</a:t>
            </a:r>
            <a:r>
              <a:rPr lang="en-US" dirty="0" smtClean="0"/>
              <a:t>: Wrapper around TREETOPS which includes vehicle and SLS specific input models, including the GN&amp;C Flight Software code. </a:t>
            </a:r>
          </a:p>
          <a:p>
            <a:pPr lvl="1"/>
            <a:r>
              <a:rPr lang="en-US" b="1" dirty="0" smtClean="0"/>
              <a:t>View: </a:t>
            </a:r>
          </a:p>
          <a:p>
            <a:pPr lvl="2"/>
            <a:r>
              <a:rPr lang="en-US" u="sng" dirty="0" smtClean="0"/>
              <a:t>Minimum Distance Tool</a:t>
            </a:r>
            <a:r>
              <a:rPr lang="en-US" dirty="0" smtClean="0"/>
              <a:t>: Post-processing tool that uses CAD models along with CLVTOPS simulation state outputs to calculate clearances (or minimum distances) during the liftoff and separation events. </a:t>
            </a:r>
          </a:p>
          <a:p>
            <a:pPr lvl="2"/>
            <a:r>
              <a:rPr lang="en-US" u="sng" dirty="0" smtClean="0"/>
              <a:t>TREE3D</a:t>
            </a:r>
            <a:r>
              <a:rPr lang="en-US" dirty="0" smtClean="0"/>
              <a:t>: Python tool developed with the Visualization Toolkit (VTK) used to animate the simulation results using CAD models. </a:t>
            </a:r>
          </a:p>
          <a:p>
            <a:pPr lvl="2"/>
            <a:r>
              <a:rPr lang="en-US" u="sng" dirty="0" smtClean="0"/>
              <a:t>Python (</a:t>
            </a:r>
            <a:r>
              <a:rPr lang="en-US" u="sng" dirty="0" err="1" smtClean="0"/>
              <a:t>NumPy</a:t>
            </a:r>
            <a:r>
              <a:rPr lang="en-US" u="sng" dirty="0" smtClean="0"/>
              <a:t>, </a:t>
            </a:r>
            <a:r>
              <a:rPr lang="en-US" u="sng" dirty="0" err="1" smtClean="0"/>
              <a:t>Matplotlib</a:t>
            </a:r>
            <a:r>
              <a:rPr lang="en-US" u="sng" dirty="0" smtClean="0"/>
              <a:t>) and MATLAB post-processing scripts: </a:t>
            </a:r>
            <a:r>
              <a:rPr lang="en-US" dirty="0"/>
              <a:t>U</a:t>
            </a:r>
            <a:r>
              <a:rPr lang="en-US" dirty="0" smtClean="0"/>
              <a:t>sed to create plots and tables of key simulation outputs. </a:t>
            </a:r>
          </a:p>
        </p:txBody>
      </p:sp>
      <p:sp>
        <p:nvSpPr>
          <p:cNvPr id="4" name="Title 3"/>
          <p:cNvSpPr>
            <a:spLocks noGrp="1"/>
          </p:cNvSpPr>
          <p:nvPr>
            <p:ph type="title"/>
          </p:nvPr>
        </p:nvSpPr>
        <p:spPr/>
        <p:txBody>
          <a:bodyPr/>
          <a:lstStyle/>
          <a:p>
            <a:r>
              <a:rPr lang="en-US" dirty="0"/>
              <a:t>Liftoff and Separation Dynamics Analysis Tool Chain</a:t>
            </a:r>
          </a:p>
        </p:txBody>
      </p:sp>
      <p:sp>
        <p:nvSpPr>
          <p:cNvPr id="24" name="Content Placeholder 2"/>
          <p:cNvSpPr txBox="1">
            <a:spLocks/>
          </p:cNvSpPr>
          <p:nvPr/>
        </p:nvSpPr>
        <p:spPr>
          <a:xfrm>
            <a:off x="164663" y="4133203"/>
            <a:ext cx="8919863" cy="1010297"/>
          </a:xfrm>
          <a:prstGeom prst="rect">
            <a:avLst/>
          </a:prstGeom>
        </p:spPr>
        <p:txBody>
          <a:bodyPr/>
          <a:lstStyle>
            <a:lvl1pPr marL="173038" indent="-173038" algn="l" rtl="0" eaLnBrk="1" fontAlgn="base" hangingPunct="1">
              <a:lnSpc>
                <a:spcPct val="100000"/>
              </a:lnSpc>
              <a:spcBef>
                <a:spcPct val="0"/>
              </a:spcBef>
              <a:spcAft>
                <a:spcPts val="0"/>
              </a:spcAft>
              <a:buClr>
                <a:schemeClr val="accent2"/>
              </a:buClr>
              <a:buSzPct val="100000"/>
              <a:buFont typeface="Arial" panose="020B0604020202020204" pitchFamily="34" charset="0"/>
              <a:buChar char="•"/>
              <a:tabLst/>
              <a:defRPr sz="1800" b="1">
                <a:solidFill>
                  <a:schemeClr val="bg2"/>
                </a:solidFill>
                <a:latin typeface="Calibri" panose="020F0502020204030204" pitchFamily="34" charset="0"/>
                <a:ea typeface="ＭＳ Ｐゴシック" pitchFamily="-108" charset="-128"/>
                <a:cs typeface="ＭＳ Ｐゴシック" charset="-128"/>
              </a:defRPr>
            </a:lvl1pPr>
            <a:lvl2pPr marL="511175" indent="-173038" algn="l" rtl="0" eaLnBrk="1" fontAlgn="base" hangingPunct="1">
              <a:lnSpc>
                <a:spcPct val="100000"/>
              </a:lnSpc>
              <a:spcBef>
                <a:spcPct val="0"/>
              </a:spcBef>
              <a:spcAft>
                <a:spcPts val="0"/>
              </a:spcAft>
              <a:buClr>
                <a:schemeClr val="accent2"/>
              </a:buClr>
              <a:buFont typeface="Century Gothic" panose="020B0502020202020204" pitchFamily="34" charset="0"/>
              <a:buChar char="–"/>
              <a:defRPr sz="1600" b="0">
                <a:solidFill>
                  <a:schemeClr val="bg2"/>
                </a:solidFill>
                <a:latin typeface="Calibri" panose="020F0502020204030204" pitchFamily="34" charset="0"/>
                <a:ea typeface="ＭＳ Ｐゴシック" charset="0"/>
                <a:cs typeface="Arial Narrow"/>
              </a:defRPr>
            </a:lvl2pPr>
            <a:lvl3pPr marL="679205" indent="-112671" algn="l" rtl="0" eaLnBrk="1" fontAlgn="base" hangingPunct="1">
              <a:lnSpc>
                <a:spcPct val="100000"/>
              </a:lnSpc>
              <a:spcBef>
                <a:spcPct val="0"/>
              </a:spcBef>
              <a:spcAft>
                <a:spcPts val="0"/>
              </a:spcAft>
              <a:buClr>
                <a:schemeClr val="accent2"/>
              </a:buClr>
              <a:buSzPct val="90000"/>
              <a:buFont typeface="Arial" panose="020B0604020202020204" pitchFamily="34" charset="0"/>
              <a:buChar char="•"/>
              <a:tabLst/>
              <a:defRPr sz="1400">
                <a:solidFill>
                  <a:schemeClr val="bg2"/>
                </a:solidFill>
                <a:latin typeface="Calibri" panose="020F0502020204030204" pitchFamily="34" charset="0"/>
                <a:ea typeface="Arial Narrow" pitchFamily="-112" charset="0"/>
                <a:cs typeface="Arial Narrow"/>
              </a:defRPr>
            </a:lvl3pPr>
            <a:lvl4pPr marL="852183" indent="-112671" algn="l" rtl="0" eaLnBrk="1" fontAlgn="base" hangingPunct="1">
              <a:lnSpc>
                <a:spcPct val="100000"/>
              </a:lnSpc>
              <a:spcBef>
                <a:spcPct val="0"/>
              </a:spcBef>
              <a:spcAft>
                <a:spcPts val="0"/>
              </a:spcAft>
              <a:buClr>
                <a:schemeClr val="accent2"/>
              </a:buClr>
              <a:buFont typeface="Century Gothic" panose="020B0502020202020204" pitchFamily="34" charset="0"/>
              <a:buChar char="–"/>
              <a:defRPr sz="1200">
                <a:solidFill>
                  <a:schemeClr val="bg2"/>
                </a:solidFill>
                <a:latin typeface="Calibri" panose="020F0502020204030204" pitchFamily="34" charset="0"/>
                <a:ea typeface="Arial Narrow" pitchFamily="-112" charset="0"/>
                <a:cs typeface="Arial Narrow"/>
              </a:defRPr>
            </a:lvl4pPr>
            <a:lvl5pPr marL="1039442" indent="-117433" algn="l" rtl="0" eaLnBrk="1" fontAlgn="base" hangingPunct="1">
              <a:lnSpc>
                <a:spcPct val="100000"/>
              </a:lnSpc>
              <a:spcBef>
                <a:spcPct val="0"/>
              </a:spcBef>
              <a:spcAft>
                <a:spcPts val="0"/>
              </a:spcAft>
              <a:buClr>
                <a:schemeClr val="accent2"/>
              </a:buClr>
              <a:buFont typeface="Arial" panose="020B0604020202020204" pitchFamily="34" charset="0"/>
              <a:buChar char="•"/>
              <a:defRPr sz="1100">
                <a:solidFill>
                  <a:schemeClr val="bg2"/>
                </a:solidFill>
                <a:latin typeface="Calibri" panose="020F0502020204030204" pitchFamily="34" charset="0"/>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lvl="1" defTabSz="914400"/>
            <a:r>
              <a:rPr lang="en-US" b="1" kern="0" dirty="0" smtClean="0"/>
              <a:t>Controller: </a:t>
            </a:r>
          </a:p>
          <a:p>
            <a:pPr lvl="2" defTabSz="914400"/>
            <a:r>
              <a:rPr lang="en-US" u="sng" kern="0" dirty="0" smtClean="0"/>
              <a:t>Python and bash shell scripts</a:t>
            </a:r>
            <a:r>
              <a:rPr lang="en-US" kern="0" dirty="0" smtClean="0"/>
              <a:t>: Used to organize input data, execute the CLVTOPS simulation in either nominal or Monte Carlo mode, organize the output data, configure and run the Minimum Distance Tool, create TREE3D input files, and call the various post-processing scripts. </a:t>
            </a:r>
          </a:p>
        </p:txBody>
      </p:sp>
      <p:grpSp>
        <p:nvGrpSpPr>
          <p:cNvPr id="5" name="Group 4"/>
          <p:cNvGrpSpPr/>
          <p:nvPr/>
        </p:nvGrpSpPr>
        <p:grpSpPr>
          <a:xfrm>
            <a:off x="5879640" y="810046"/>
            <a:ext cx="3204886" cy="3418968"/>
            <a:chOff x="5879640" y="871006"/>
            <a:chExt cx="3204886" cy="3418968"/>
          </a:xfrm>
        </p:grpSpPr>
        <p:grpSp>
          <p:nvGrpSpPr>
            <p:cNvPr id="20" name="Group 19"/>
            <p:cNvGrpSpPr/>
            <p:nvPr/>
          </p:nvGrpSpPr>
          <p:grpSpPr>
            <a:xfrm>
              <a:off x="5879640" y="1171132"/>
              <a:ext cx="3204886" cy="3118842"/>
              <a:chOff x="2610895" y="1526574"/>
              <a:chExt cx="3204886" cy="3118842"/>
            </a:xfrm>
          </p:grpSpPr>
          <p:sp>
            <p:nvSpPr>
              <p:cNvPr id="17" name="Rectangle 16"/>
              <p:cNvSpPr/>
              <p:nvPr/>
            </p:nvSpPr>
            <p:spPr bwMode="auto">
              <a:xfrm>
                <a:off x="2733144" y="1532362"/>
                <a:ext cx="3073020" cy="3113054"/>
              </a:xfrm>
              <a:prstGeom prst="rect">
                <a:avLst/>
              </a:prstGeom>
              <a:solidFill>
                <a:schemeClr val="accent2">
                  <a:lumMod val="60000"/>
                  <a:lumOff val="4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4" name="Rectangle 13"/>
              <p:cNvSpPr/>
              <p:nvPr/>
            </p:nvSpPr>
            <p:spPr bwMode="auto">
              <a:xfrm>
                <a:off x="2897808" y="2376648"/>
                <a:ext cx="2565455" cy="2127564"/>
              </a:xfrm>
              <a:prstGeom prst="rect">
                <a:avLst/>
              </a:prstGeom>
              <a:solidFill>
                <a:schemeClr val="accent3">
                  <a:lumMod val="60000"/>
                  <a:lumOff val="4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13" name="Group 12"/>
              <p:cNvGrpSpPr/>
              <p:nvPr/>
            </p:nvGrpSpPr>
            <p:grpSpPr>
              <a:xfrm>
                <a:off x="2610895" y="3076247"/>
                <a:ext cx="2517097" cy="1310858"/>
                <a:chOff x="2610895" y="3076247"/>
                <a:chExt cx="2517097" cy="1310858"/>
              </a:xfrm>
            </p:grpSpPr>
            <p:grpSp>
              <p:nvGrpSpPr>
                <p:cNvPr id="9" name="Group 8"/>
                <p:cNvGrpSpPr/>
                <p:nvPr/>
              </p:nvGrpSpPr>
              <p:grpSpPr>
                <a:xfrm>
                  <a:off x="2610895" y="3076247"/>
                  <a:ext cx="2507045" cy="1310858"/>
                  <a:chOff x="5220440" y="3526733"/>
                  <a:chExt cx="1948606" cy="654050"/>
                </a:xfrm>
              </p:grpSpPr>
              <p:sp>
                <p:nvSpPr>
                  <p:cNvPr id="10" name="Rectangle 9"/>
                  <p:cNvSpPr/>
                  <p:nvPr/>
                </p:nvSpPr>
                <p:spPr bwMode="auto">
                  <a:xfrm>
                    <a:off x="5560178" y="3526733"/>
                    <a:ext cx="1608868" cy="654050"/>
                  </a:xfrm>
                  <a:prstGeom prst="rect">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1" name="TextBox 10"/>
                  <p:cNvSpPr txBox="1"/>
                  <p:nvPr/>
                </p:nvSpPr>
                <p:spPr>
                  <a:xfrm>
                    <a:off x="5220440" y="3526733"/>
                    <a:ext cx="1394460" cy="153565"/>
                  </a:xfrm>
                  <a:prstGeom prst="rect">
                    <a:avLst/>
                  </a:prstGeom>
                  <a:noFill/>
                </p:spPr>
                <p:txBody>
                  <a:bodyPr wrap="square" rtlCol="0">
                    <a:spAutoFit/>
                  </a:bodyPr>
                  <a:lstStyle/>
                  <a:p>
                    <a:pPr algn="ctr"/>
                    <a:r>
                      <a:rPr lang="en-US" sz="1400" b="1" dirty="0" smtClean="0"/>
                      <a:t>CLVTOPS</a:t>
                    </a:r>
                    <a:endParaRPr lang="en-US" sz="1400" b="1" dirty="0"/>
                  </a:p>
                </p:txBody>
              </p:sp>
            </p:grpSp>
            <p:sp>
              <p:nvSpPr>
                <p:cNvPr id="12" name="TextBox 11"/>
                <p:cNvSpPr txBox="1"/>
                <p:nvPr/>
              </p:nvSpPr>
              <p:spPr>
                <a:xfrm>
                  <a:off x="4404985" y="3091636"/>
                  <a:ext cx="723007" cy="276999"/>
                </a:xfrm>
                <a:prstGeom prst="rect">
                  <a:avLst/>
                </a:prstGeom>
                <a:noFill/>
              </p:spPr>
              <p:txBody>
                <a:bodyPr wrap="square" rtlCol="0">
                  <a:spAutoFit/>
                </a:bodyPr>
                <a:lstStyle/>
                <a:p>
                  <a:pPr algn="r"/>
                  <a:r>
                    <a:rPr lang="en-US" sz="1200" b="1" i="1" dirty="0" smtClean="0"/>
                    <a:t>model</a:t>
                  </a:r>
                  <a:endParaRPr lang="en-US" sz="1200" b="1" i="1" dirty="0"/>
                </a:p>
              </p:txBody>
            </p:sp>
          </p:grpSp>
          <p:grpSp>
            <p:nvGrpSpPr>
              <p:cNvPr id="8" name="Group 7"/>
              <p:cNvGrpSpPr/>
              <p:nvPr/>
            </p:nvGrpSpPr>
            <p:grpSpPr>
              <a:xfrm>
                <a:off x="3238500" y="3558540"/>
                <a:ext cx="1687959" cy="654050"/>
                <a:chOff x="3238500" y="3558540"/>
                <a:chExt cx="1687959" cy="654050"/>
              </a:xfrm>
            </p:grpSpPr>
            <p:sp>
              <p:nvSpPr>
                <p:cNvPr id="6" name="Rectangle 5"/>
                <p:cNvSpPr/>
                <p:nvPr/>
              </p:nvSpPr>
              <p:spPr bwMode="auto">
                <a:xfrm>
                  <a:off x="3238500" y="3558540"/>
                  <a:ext cx="1687959" cy="654050"/>
                </a:xfrm>
                <a:prstGeom prst="rect">
                  <a:avLst/>
                </a:prstGeom>
                <a:solidFill>
                  <a:schemeClr val="accent1">
                    <a:lumMod val="60000"/>
                    <a:lumOff val="4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7" name="TextBox 6"/>
                <p:cNvSpPr txBox="1"/>
                <p:nvPr/>
              </p:nvSpPr>
              <p:spPr>
                <a:xfrm>
                  <a:off x="3385249" y="3731676"/>
                  <a:ext cx="1394460" cy="307777"/>
                </a:xfrm>
                <a:prstGeom prst="rect">
                  <a:avLst/>
                </a:prstGeom>
                <a:noFill/>
              </p:spPr>
              <p:txBody>
                <a:bodyPr wrap="square" rtlCol="0">
                  <a:spAutoFit/>
                </a:bodyPr>
                <a:lstStyle/>
                <a:p>
                  <a:pPr algn="ctr"/>
                  <a:r>
                    <a:rPr lang="en-US" sz="1400" b="1" dirty="0" smtClean="0"/>
                    <a:t>TREETOPS</a:t>
                  </a:r>
                  <a:endParaRPr lang="en-US" sz="1400" b="1" dirty="0"/>
                </a:p>
              </p:txBody>
            </p:sp>
          </p:grpSp>
          <p:sp>
            <p:nvSpPr>
              <p:cNvPr id="15" name="TextBox 14"/>
              <p:cNvSpPr txBox="1"/>
              <p:nvPr/>
            </p:nvSpPr>
            <p:spPr>
              <a:xfrm>
                <a:off x="2867961" y="2392425"/>
                <a:ext cx="1896868" cy="523220"/>
              </a:xfrm>
              <a:prstGeom prst="rect">
                <a:avLst/>
              </a:prstGeom>
              <a:noFill/>
            </p:spPr>
            <p:txBody>
              <a:bodyPr wrap="square" rtlCol="0">
                <a:spAutoFit/>
              </a:bodyPr>
              <a:lstStyle/>
              <a:p>
                <a:r>
                  <a:rPr lang="en-US" sz="1400" b="1" dirty="0" smtClean="0"/>
                  <a:t>Runtime Scripting (Python, bash shell)</a:t>
                </a:r>
                <a:endParaRPr lang="en-US" sz="1400" b="1" dirty="0"/>
              </a:p>
            </p:txBody>
          </p:sp>
          <p:sp>
            <p:nvSpPr>
              <p:cNvPr id="16" name="TextBox 15"/>
              <p:cNvSpPr txBox="1"/>
              <p:nvPr/>
            </p:nvSpPr>
            <p:spPr>
              <a:xfrm>
                <a:off x="4573942" y="2376648"/>
                <a:ext cx="889321" cy="276999"/>
              </a:xfrm>
              <a:prstGeom prst="rect">
                <a:avLst/>
              </a:prstGeom>
              <a:noFill/>
            </p:spPr>
            <p:txBody>
              <a:bodyPr wrap="square" rtlCol="0">
                <a:spAutoFit/>
              </a:bodyPr>
              <a:lstStyle/>
              <a:p>
                <a:pPr algn="r"/>
                <a:r>
                  <a:rPr lang="en-US" sz="1200" b="1" i="1" dirty="0" smtClean="0"/>
                  <a:t>controller</a:t>
                </a:r>
                <a:endParaRPr lang="en-US" sz="1200" b="1" i="1" dirty="0"/>
              </a:p>
            </p:txBody>
          </p:sp>
          <p:sp>
            <p:nvSpPr>
              <p:cNvPr id="18" name="TextBox 17"/>
              <p:cNvSpPr txBox="1"/>
              <p:nvPr/>
            </p:nvSpPr>
            <p:spPr>
              <a:xfrm>
                <a:off x="2675131" y="1532362"/>
                <a:ext cx="2544565" cy="738664"/>
              </a:xfrm>
              <a:prstGeom prst="rect">
                <a:avLst/>
              </a:prstGeom>
              <a:noFill/>
            </p:spPr>
            <p:txBody>
              <a:bodyPr wrap="square" rtlCol="0">
                <a:spAutoFit/>
              </a:bodyPr>
              <a:lstStyle/>
              <a:p>
                <a:r>
                  <a:rPr lang="en-US" sz="1400" b="1" dirty="0" smtClean="0"/>
                  <a:t>Post-Processing (Python, TREE3D, Minimum Distance Tool, MATLAB)</a:t>
                </a:r>
                <a:endParaRPr lang="en-US" sz="1400" b="1" dirty="0"/>
              </a:p>
            </p:txBody>
          </p:sp>
          <p:sp>
            <p:nvSpPr>
              <p:cNvPr id="19" name="TextBox 18"/>
              <p:cNvSpPr txBox="1"/>
              <p:nvPr/>
            </p:nvSpPr>
            <p:spPr>
              <a:xfrm>
                <a:off x="4926460" y="1526574"/>
                <a:ext cx="889321" cy="276999"/>
              </a:xfrm>
              <a:prstGeom prst="rect">
                <a:avLst/>
              </a:prstGeom>
              <a:noFill/>
            </p:spPr>
            <p:txBody>
              <a:bodyPr wrap="square" rtlCol="0">
                <a:spAutoFit/>
              </a:bodyPr>
              <a:lstStyle/>
              <a:p>
                <a:pPr algn="r"/>
                <a:r>
                  <a:rPr lang="en-US" sz="1200" b="1" i="1" dirty="0" smtClean="0"/>
                  <a:t>view</a:t>
                </a:r>
                <a:endParaRPr lang="en-US" sz="1200" b="1" i="1" dirty="0"/>
              </a:p>
            </p:txBody>
          </p:sp>
        </p:grpSp>
        <p:sp>
          <p:nvSpPr>
            <p:cNvPr id="25" name="TextBox 24"/>
            <p:cNvSpPr txBox="1"/>
            <p:nvPr/>
          </p:nvSpPr>
          <p:spPr>
            <a:xfrm>
              <a:off x="6266116" y="871006"/>
              <a:ext cx="2544565" cy="307777"/>
            </a:xfrm>
            <a:prstGeom prst="rect">
              <a:avLst/>
            </a:prstGeom>
            <a:noFill/>
          </p:spPr>
          <p:txBody>
            <a:bodyPr wrap="square" rtlCol="0">
              <a:spAutoFit/>
            </a:bodyPr>
            <a:lstStyle/>
            <a:p>
              <a:pPr algn="ctr"/>
              <a:r>
                <a:rPr lang="en-US" sz="1400" b="1" dirty="0" smtClean="0"/>
                <a:t>CLVTOPS Tool Chain</a:t>
              </a:r>
              <a:endParaRPr lang="en-US" sz="1400" b="1" dirty="0"/>
            </a:p>
          </p:txBody>
        </p:sp>
      </p:grpSp>
    </p:spTree>
    <p:extLst>
      <p:ext uri="{BB962C8B-B14F-4D97-AF65-F5344CB8AC3E}">
        <p14:creationId xmlns:p14="http://schemas.microsoft.com/office/powerpoint/2010/main" val="3385673881"/>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5</a:t>
            </a:r>
            <a:endParaRPr lang="en-US" altLang="en-US" dirty="0">
              <a:cs typeface="+mn-cs"/>
            </a:endParaRPr>
          </a:p>
        </p:txBody>
      </p:sp>
      <p:sp>
        <p:nvSpPr>
          <p:cNvPr id="3" name="Content Placeholder 2"/>
          <p:cNvSpPr>
            <a:spLocks noGrp="1"/>
          </p:cNvSpPr>
          <p:nvPr>
            <p:ph sz="quarter" idx="10"/>
          </p:nvPr>
        </p:nvSpPr>
        <p:spPr>
          <a:xfrm>
            <a:off x="164663" y="685805"/>
            <a:ext cx="7452687" cy="2246137"/>
          </a:xfrm>
        </p:spPr>
        <p:txBody>
          <a:bodyPr/>
          <a:lstStyle/>
          <a:p>
            <a:r>
              <a:rPr lang="en-US" dirty="0" smtClean="0"/>
              <a:t>The primary metric of the liftoff analysis is the clearance between the vehicle and keep-out-zone envelopes of the ground </a:t>
            </a:r>
            <a:r>
              <a:rPr lang="en-US" dirty="0"/>
              <a:t>system </a:t>
            </a:r>
            <a:r>
              <a:rPr lang="en-US" dirty="0" smtClean="0"/>
              <a:t>hardware. </a:t>
            </a:r>
          </a:p>
          <a:p>
            <a:r>
              <a:rPr lang="en-US" dirty="0" smtClean="0"/>
              <a:t>Monte Carlo analysis is performed where vehicle and environment input models are dispersed and the resulting clearances are calculated. </a:t>
            </a:r>
          </a:p>
          <a:p>
            <a:r>
              <a:rPr lang="en-US" dirty="0" smtClean="0"/>
              <a:t>Correlation analysis is performed </a:t>
            </a:r>
            <a:r>
              <a:rPr lang="en-US" dirty="0"/>
              <a:t>to </a:t>
            </a:r>
            <a:r>
              <a:rPr lang="en-US" dirty="0" smtClean="0"/>
              <a:t>quantif</a:t>
            </a:r>
            <a:r>
              <a:rPr lang="en-US" dirty="0"/>
              <a:t>y</a:t>
            </a:r>
            <a:r>
              <a:rPr lang="en-US" dirty="0" smtClean="0"/>
              <a:t> </a:t>
            </a:r>
            <a:r>
              <a:rPr lang="en-US" dirty="0"/>
              <a:t>the effects </a:t>
            </a:r>
            <a:r>
              <a:rPr lang="en-US" dirty="0" smtClean="0"/>
              <a:t>of input models.</a:t>
            </a:r>
            <a:endParaRPr lang="en-US" dirty="0"/>
          </a:p>
          <a:p>
            <a:r>
              <a:rPr lang="en-US" dirty="0" smtClean="0"/>
              <a:t>Other key data products include the vehicle actuator control activity and the thrust plume impingement on the ground structures.</a:t>
            </a:r>
            <a:endParaRPr lang="en-US" dirty="0"/>
          </a:p>
          <a:p>
            <a:pPr lvl="1"/>
            <a:endParaRPr lang="en-US" dirty="0" smtClean="0"/>
          </a:p>
        </p:txBody>
      </p:sp>
      <p:sp>
        <p:nvSpPr>
          <p:cNvPr id="4" name="Title 3"/>
          <p:cNvSpPr>
            <a:spLocks noGrp="1"/>
          </p:cNvSpPr>
          <p:nvPr>
            <p:ph type="title"/>
          </p:nvPr>
        </p:nvSpPr>
        <p:spPr/>
        <p:txBody>
          <a:bodyPr/>
          <a:lstStyle/>
          <a:p>
            <a:r>
              <a:rPr lang="en-US" dirty="0" smtClean="0"/>
              <a:t>SLS Liftoff Analysis Data Products</a:t>
            </a:r>
            <a:endParaRPr lang="en-US" dirty="0"/>
          </a:p>
        </p:txBody>
      </p:sp>
      <p:pic>
        <p:nvPicPr>
          <p:cNvPr id="10" name="Picture 9"/>
          <p:cNvPicPr>
            <a:picLocks noChangeAspect="1"/>
          </p:cNvPicPr>
          <p:nvPr/>
        </p:nvPicPr>
        <p:blipFill rotWithShape="1">
          <a:blip r:embed="rId2" cstate="email">
            <a:extLst>
              <a:ext uri="{28A0092B-C50C-407E-A947-70E740481C1C}">
                <a14:useLocalDpi xmlns:a14="http://schemas.microsoft.com/office/drawing/2010/main"/>
              </a:ext>
            </a:extLst>
          </a:blip>
          <a:srcRect l="28342" b="6427"/>
          <a:stretch/>
        </p:blipFill>
        <p:spPr>
          <a:xfrm>
            <a:off x="325120" y="3000429"/>
            <a:ext cx="732907" cy="2119445"/>
          </a:xfrm>
          <a:prstGeom prst="rect">
            <a:avLst/>
          </a:prstGeom>
        </p:spPr>
      </p:pic>
      <p:pic>
        <p:nvPicPr>
          <p:cNvPr id="9" name="Picture 8"/>
          <p:cNvPicPr>
            <a:picLocks noChangeAspect="1"/>
          </p:cNvPicPr>
          <p:nvPr/>
        </p:nvPicPr>
        <p:blipFill>
          <a:blip r:embed="rId3">
            <a:clrChange>
              <a:clrFrom>
                <a:srgbClr val="FFFFFF"/>
              </a:clrFrom>
              <a:clrTo>
                <a:srgbClr val="FFFFFF">
                  <a:alpha val="0"/>
                </a:srgbClr>
              </a:clrTo>
            </a:clrChange>
          </a:blip>
          <a:stretch>
            <a:fillRect/>
          </a:stretch>
        </p:blipFill>
        <p:spPr>
          <a:xfrm>
            <a:off x="7630773" y="1072129"/>
            <a:ext cx="1332206" cy="1639217"/>
          </a:xfrm>
          <a:prstGeom prst="rect">
            <a:avLst/>
          </a:prstGeom>
        </p:spPr>
      </p:pic>
      <p:grpSp>
        <p:nvGrpSpPr>
          <p:cNvPr id="44" name="Group 43"/>
          <p:cNvGrpSpPr/>
          <p:nvPr/>
        </p:nvGrpSpPr>
        <p:grpSpPr>
          <a:xfrm>
            <a:off x="4016971" y="2795078"/>
            <a:ext cx="2679113" cy="2182557"/>
            <a:chOff x="3132697" y="2766368"/>
            <a:chExt cx="2679113" cy="2182557"/>
          </a:xfrm>
        </p:grpSpPr>
        <p:sp>
          <p:nvSpPr>
            <p:cNvPr id="41" name="Rectangle 40"/>
            <p:cNvSpPr/>
            <p:nvPr/>
          </p:nvSpPr>
          <p:spPr bwMode="auto">
            <a:xfrm>
              <a:off x="3132697" y="2766368"/>
              <a:ext cx="2679113" cy="2182557"/>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37" name="Picture 36"/>
            <p:cNvPicPr>
              <a:picLocks noChangeAspect="1"/>
            </p:cNvPicPr>
            <p:nvPr/>
          </p:nvPicPr>
          <p:blipFill rotWithShape="1">
            <a:blip r:embed="rId4"/>
            <a:srcRect l="2238" t="6017" r="6280" b="2612"/>
            <a:stretch/>
          </p:blipFill>
          <p:spPr>
            <a:xfrm>
              <a:off x="3375583" y="2968377"/>
              <a:ext cx="2302619" cy="1924107"/>
            </a:xfrm>
            <a:prstGeom prst="rect">
              <a:avLst/>
            </a:prstGeom>
            <a:noFill/>
            <a:ln>
              <a:noFill/>
            </a:ln>
          </p:spPr>
        </p:pic>
      </p:grpSp>
      <p:grpSp>
        <p:nvGrpSpPr>
          <p:cNvPr id="52" name="Group 51"/>
          <p:cNvGrpSpPr/>
          <p:nvPr/>
        </p:nvGrpSpPr>
        <p:grpSpPr>
          <a:xfrm>
            <a:off x="1301701" y="2795077"/>
            <a:ext cx="2664190" cy="2182557"/>
            <a:chOff x="124908" y="2957637"/>
            <a:chExt cx="2664190" cy="2182557"/>
          </a:xfrm>
        </p:grpSpPr>
        <p:sp>
          <p:nvSpPr>
            <p:cNvPr id="40" name="Rectangle 39"/>
            <p:cNvSpPr/>
            <p:nvPr/>
          </p:nvSpPr>
          <p:spPr bwMode="auto">
            <a:xfrm>
              <a:off x="141489" y="2957637"/>
              <a:ext cx="2536121" cy="2182557"/>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46" name="Group 45">
              <a:extLst>
                <a:ext uri="{FF2B5EF4-FFF2-40B4-BE49-F238E27FC236}">
                  <a16:creationId xmlns:a16="http://schemas.microsoft.com/office/drawing/2014/main" id="{7241237B-5A45-4F1F-AFF9-0AB30742AC17}"/>
                </a:ext>
              </a:extLst>
            </p:cNvPr>
            <p:cNvGrpSpPr>
              <a:grpSpLocks noChangeAspect="1"/>
            </p:cNvGrpSpPr>
            <p:nvPr/>
          </p:nvGrpSpPr>
          <p:grpSpPr>
            <a:xfrm>
              <a:off x="124908" y="3081522"/>
              <a:ext cx="2664190" cy="1982736"/>
              <a:chOff x="1428209" y="1651849"/>
              <a:chExt cx="4083868" cy="3039282"/>
            </a:xfrm>
          </p:grpSpPr>
          <p:sp>
            <p:nvSpPr>
              <p:cNvPr id="47" name="TextBox 46">
                <a:extLst>
                  <a:ext uri="{FF2B5EF4-FFF2-40B4-BE49-F238E27FC236}">
                    <a16:creationId xmlns:a16="http://schemas.microsoft.com/office/drawing/2014/main" id="{29DEC0E2-2453-4A85-96B9-B55FDAEE5663}"/>
                  </a:ext>
                </a:extLst>
              </p:cNvPr>
              <p:cNvSpPr txBox="1"/>
              <p:nvPr/>
            </p:nvSpPr>
            <p:spPr>
              <a:xfrm>
                <a:off x="1826977" y="4414132"/>
                <a:ext cx="3514198" cy="276999"/>
              </a:xfrm>
              <a:prstGeom prst="rect">
                <a:avLst/>
              </a:prstGeom>
              <a:noFill/>
            </p:spPr>
            <p:txBody>
              <a:bodyPr wrap="square" rtlCol="0">
                <a:spAutoFit/>
              </a:bodyPr>
              <a:lstStyle/>
              <a:p>
                <a:pPr algn="ctr">
                  <a:spcAft>
                    <a:spcPts val="600"/>
                  </a:spcAft>
                </a:pPr>
                <a:r>
                  <a:rPr lang="en-US" sz="1200" b="1" dirty="0">
                    <a:solidFill>
                      <a:schemeClr val="bg2"/>
                    </a:solidFill>
                    <a:latin typeface="Calibri" panose="020F0502020204030204" pitchFamily="34" charset="0"/>
                    <a:cs typeface="Calibri" panose="020F0502020204030204" pitchFamily="34" charset="0"/>
                  </a:rPr>
                  <a:t>Time</a:t>
                </a:r>
              </a:p>
            </p:txBody>
          </p:sp>
          <p:sp>
            <p:nvSpPr>
              <p:cNvPr id="48" name="TextBox 47">
                <a:extLst>
                  <a:ext uri="{FF2B5EF4-FFF2-40B4-BE49-F238E27FC236}">
                    <a16:creationId xmlns:a16="http://schemas.microsoft.com/office/drawing/2014/main" id="{F694D466-A4D9-4287-A9B1-61484DE8015A}"/>
                  </a:ext>
                </a:extLst>
              </p:cNvPr>
              <p:cNvSpPr txBox="1"/>
              <p:nvPr/>
            </p:nvSpPr>
            <p:spPr>
              <a:xfrm rot="16200000">
                <a:off x="185567" y="2894491"/>
                <a:ext cx="2762283" cy="277000"/>
              </a:xfrm>
              <a:prstGeom prst="rect">
                <a:avLst/>
              </a:prstGeom>
              <a:noFill/>
            </p:spPr>
            <p:txBody>
              <a:bodyPr wrap="square" rtlCol="0">
                <a:spAutoFit/>
              </a:bodyPr>
              <a:lstStyle/>
              <a:p>
                <a:pPr algn="ctr">
                  <a:spcAft>
                    <a:spcPts val="600"/>
                  </a:spcAft>
                </a:pPr>
                <a:r>
                  <a:rPr lang="en-US" sz="1200" b="1" dirty="0">
                    <a:solidFill>
                      <a:schemeClr val="bg2"/>
                    </a:solidFill>
                    <a:latin typeface="Calibri" panose="020F0502020204030204" pitchFamily="34" charset="0"/>
                    <a:cs typeface="Calibri" panose="020F0502020204030204" pitchFamily="34" charset="0"/>
                  </a:rPr>
                  <a:t>Minimum Distance</a:t>
                </a:r>
              </a:p>
            </p:txBody>
          </p:sp>
          <p:pic>
            <p:nvPicPr>
              <p:cNvPr id="49" name="Picture 48">
                <a:extLst>
                  <a:ext uri="{FF2B5EF4-FFF2-40B4-BE49-F238E27FC236}">
                    <a16:creationId xmlns:a16="http://schemas.microsoft.com/office/drawing/2014/main" id="{D95C8089-59A2-4B52-A7D2-AAC63676AB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25309" y="1762936"/>
                <a:ext cx="3586768" cy="2663616"/>
              </a:xfrm>
              <a:prstGeom prst="rect">
                <a:avLst/>
              </a:prstGeom>
            </p:spPr>
          </p:pic>
        </p:grpSp>
      </p:grpSp>
      <p:grpSp>
        <p:nvGrpSpPr>
          <p:cNvPr id="51" name="Group 50"/>
          <p:cNvGrpSpPr/>
          <p:nvPr/>
        </p:nvGrpSpPr>
        <p:grpSpPr>
          <a:xfrm>
            <a:off x="6934675" y="2931942"/>
            <a:ext cx="2090056" cy="2045692"/>
            <a:chOff x="6235372" y="2957637"/>
            <a:chExt cx="2185060" cy="2182557"/>
          </a:xfrm>
        </p:grpSpPr>
        <p:sp>
          <p:nvSpPr>
            <p:cNvPr id="43" name="Rectangle 42"/>
            <p:cNvSpPr/>
            <p:nvPr/>
          </p:nvSpPr>
          <p:spPr bwMode="auto">
            <a:xfrm>
              <a:off x="6235372" y="2957637"/>
              <a:ext cx="2185060" cy="2182557"/>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50" name="Picture 49"/>
            <p:cNvPicPr>
              <a:picLocks noChangeAspect="1"/>
            </p:cNvPicPr>
            <p:nvPr/>
          </p:nvPicPr>
          <p:blipFill>
            <a:blip r:embed="rId6"/>
            <a:stretch>
              <a:fillRect/>
            </a:stretch>
          </p:blipFill>
          <p:spPr>
            <a:xfrm>
              <a:off x="6297286" y="3093137"/>
              <a:ext cx="2008495" cy="1959507"/>
            </a:xfrm>
            <a:prstGeom prst="rect">
              <a:avLst/>
            </a:prstGeom>
          </p:spPr>
        </p:pic>
      </p:grpSp>
      <p:sp>
        <p:nvSpPr>
          <p:cNvPr id="53" name="TextBox 52"/>
          <p:cNvSpPr txBox="1"/>
          <p:nvPr/>
        </p:nvSpPr>
        <p:spPr>
          <a:xfrm>
            <a:off x="7344649" y="613200"/>
            <a:ext cx="1701726" cy="523220"/>
          </a:xfrm>
          <a:prstGeom prst="rect">
            <a:avLst/>
          </a:prstGeom>
          <a:noFill/>
        </p:spPr>
        <p:txBody>
          <a:bodyPr wrap="square" rtlCol="0">
            <a:spAutoFit/>
          </a:bodyPr>
          <a:lstStyle/>
          <a:p>
            <a:pPr algn="ctr"/>
            <a:r>
              <a:rPr lang="en-US" sz="1400" b="1" dirty="0" smtClean="0"/>
              <a:t>Keep-Out-Zone Envelopes</a:t>
            </a:r>
            <a:endParaRPr lang="en-US" sz="1400" b="1" dirty="0"/>
          </a:p>
        </p:txBody>
      </p:sp>
      <p:sp>
        <p:nvSpPr>
          <p:cNvPr id="54" name="TextBox 53"/>
          <p:cNvSpPr txBox="1"/>
          <p:nvPr/>
        </p:nvSpPr>
        <p:spPr>
          <a:xfrm>
            <a:off x="1625995" y="2746404"/>
            <a:ext cx="2147302" cy="307777"/>
          </a:xfrm>
          <a:prstGeom prst="rect">
            <a:avLst/>
          </a:prstGeom>
          <a:noFill/>
        </p:spPr>
        <p:txBody>
          <a:bodyPr wrap="square" rtlCol="0">
            <a:spAutoFit/>
          </a:bodyPr>
          <a:lstStyle/>
          <a:p>
            <a:pPr algn="ctr"/>
            <a:r>
              <a:rPr lang="en-US" sz="1400" b="1" dirty="0" smtClean="0"/>
              <a:t>Dispersed Clearances</a:t>
            </a:r>
            <a:endParaRPr lang="en-US" sz="1400" b="1" dirty="0"/>
          </a:p>
        </p:txBody>
      </p:sp>
      <p:sp>
        <p:nvSpPr>
          <p:cNvPr id="55" name="TextBox 54"/>
          <p:cNvSpPr txBox="1"/>
          <p:nvPr/>
        </p:nvSpPr>
        <p:spPr>
          <a:xfrm>
            <a:off x="4049289" y="2746404"/>
            <a:ext cx="2706986" cy="307777"/>
          </a:xfrm>
          <a:prstGeom prst="rect">
            <a:avLst/>
          </a:prstGeom>
          <a:noFill/>
        </p:spPr>
        <p:txBody>
          <a:bodyPr wrap="square" rtlCol="0">
            <a:spAutoFit/>
          </a:bodyPr>
          <a:lstStyle/>
          <a:p>
            <a:pPr algn="ctr"/>
            <a:r>
              <a:rPr lang="en-US" sz="1400" b="1" dirty="0" smtClean="0"/>
              <a:t>Clearance Sensitivity to Wind</a:t>
            </a:r>
            <a:endParaRPr lang="en-US" sz="1400" b="1" dirty="0"/>
          </a:p>
        </p:txBody>
      </p:sp>
      <p:sp>
        <p:nvSpPr>
          <p:cNvPr id="56" name="TextBox 55"/>
          <p:cNvSpPr txBox="1"/>
          <p:nvPr/>
        </p:nvSpPr>
        <p:spPr>
          <a:xfrm>
            <a:off x="6633597" y="2746404"/>
            <a:ext cx="2706986" cy="307777"/>
          </a:xfrm>
          <a:prstGeom prst="rect">
            <a:avLst/>
          </a:prstGeom>
          <a:noFill/>
        </p:spPr>
        <p:txBody>
          <a:bodyPr wrap="square" rtlCol="0">
            <a:spAutoFit/>
          </a:bodyPr>
          <a:lstStyle/>
          <a:p>
            <a:pPr algn="ctr"/>
            <a:r>
              <a:rPr lang="en-US" sz="1400" b="1" dirty="0" smtClean="0"/>
              <a:t>Plume Impingement</a:t>
            </a:r>
            <a:endParaRPr lang="en-US" sz="1400" b="1" dirty="0"/>
          </a:p>
        </p:txBody>
      </p:sp>
      <p:sp>
        <p:nvSpPr>
          <p:cNvPr id="57" name="TextBox 56"/>
          <p:cNvSpPr txBox="1"/>
          <p:nvPr/>
        </p:nvSpPr>
        <p:spPr>
          <a:xfrm>
            <a:off x="151240" y="2746404"/>
            <a:ext cx="984617" cy="307777"/>
          </a:xfrm>
          <a:prstGeom prst="rect">
            <a:avLst/>
          </a:prstGeom>
          <a:noFill/>
        </p:spPr>
        <p:txBody>
          <a:bodyPr wrap="square" rtlCol="0">
            <a:spAutoFit/>
          </a:bodyPr>
          <a:lstStyle/>
          <a:p>
            <a:pPr algn="ctr"/>
            <a:r>
              <a:rPr lang="en-US" sz="1400" b="1" dirty="0" smtClean="0"/>
              <a:t>SLS Drift</a:t>
            </a:r>
            <a:endParaRPr lang="en-US" sz="1400" b="1" dirty="0"/>
          </a:p>
        </p:txBody>
      </p:sp>
      <p:sp>
        <p:nvSpPr>
          <p:cNvPr id="25" name="Rectangle 24"/>
          <p:cNvSpPr/>
          <p:nvPr/>
        </p:nvSpPr>
        <p:spPr>
          <a:xfrm>
            <a:off x="3089391" y="4937910"/>
            <a:ext cx="5233483" cy="215444"/>
          </a:xfrm>
          <a:prstGeom prst="rect">
            <a:avLst/>
          </a:prstGeom>
          <a:solidFill>
            <a:srgbClr val="F1F1F1"/>
          </a:solidFill>
          <a:ln>
            <a:solidFill>
              <a:schemeClr val="bg1"/>
            </a:solidFill>
          </a:ln>
        </p:spPr>
        <p:txBody>
          <a:bodyPr wrap="square">
            <a:spAutoFit/>
          </a:bodyPr>
          <a:lstStyle/>
          <a:p>
            <a:pPr algn="ctr"/>
            <a:r>
              <a:rPr lang="en-US" sz="800" dirty="0">
                <a:solidFill>
                  <a:schemeClr val="bg1"/>
                </a:solidFill>
              </a:rPr>
              <a:t>All data products shown herein are </a:t>
            </a:r>
            <a:r>
              <a:rPr lang="en-US" sz="800" dirty="0" smtClean="0">
                <a:solidFill>
                  <a:schemeClr val="bg1"/>
                </a:solidFill>
              </a:rPr>
              <a:t>representative and </a:t>
            </a:r>
            <a:r>
              <a:rPr lang="en-US" sz="800" dirty="0">
                <a:solidFill>
                  <a:schemeClr val="bg1"/>
                </a:solidFill>
              </a:rPr>
              <a:t>do not portray any SLS design qualities or performance</a:t>
            </a:r>
            <a:r>
              <a:rPr lang="en-US" sz="800" dirty="0" smtClean="0">
                <a:solidFill>
                  <a:schemeClr val="bg1"/>
                </a:solidFill>
              </a:rPr>
              <a:t>.</a:t>
            </a:r>
            <a:endParaRPr lang="en-US" sz="800" dirty="0">
              <a:solidFill>
                <a:schemeClr val="bg1"/>
              </a:solidFill>
            </a:endParaRPr>
          </a:p>
        </p:txBody>
      </p:sp>
    </p:spTree>
    <p:extLst>
      <p:ext uri="{BB962C8B-B14F-4D97-AF65-F5344CB8AC3E}">
        <p14:creationId xmlns:p14="http://schemas.microsoft.com/office/powerpoint/2010/main" val="4294184042"/>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6</a:t>
            </a:r>
            <a:endParaRPr lang="en-US" altLang="en-US" dirty="0">
              <a:cs typeface="+mn-cs"/>
            </a:endParaRPr>
          </a:p>
        </p:txBody>
      </p:sp>
      <p:sp>
        <p:nvSpPr>
          <p:cNvPr id="3" name="Content Placeholder 2"/>
          <p:cNvSpPr>
            <a:spLocks noGrp="1"/>
          </p:cNvSpPr>
          <p:nvPr>
            <p:ph sz="quarter" idx="10"/>
          </p:nvPr>
        </p:nvSpPr>
        <p:spPr>
          <a:xfrm>
            <a:off x="164664" y="685805"/>
            <a:ext cx="5249564" cy="2753625"/>
          </a:xfrm>
        </p:spPr>
        <p:txBody>
          <a:bodyPr/>
          <a:lstStyle/>
          <a:p>
            <a:r>
              <a:rPr lang="en-US" dirty="0" smtClean="0"/>
              <a:t>Similar to the liftoff analysis, the dispersed clearances are the primary product of the booster separation analysis. </a:t>
            </a:r>
          </a:p>
          <a:p>
            <a:pPr lvl="1"/>
            <a:r>
              <a:rPr lang="en-US" dirty="0" smtClean="0"/>
              <a:t>Focus is on the forward and aft attach hardware, as well as the overall macro clearances. </a:t>
            </a:r>
          </a:p>
          <a:p>
            <a:r>
              <a:rPr lang="en-US" dirty="0" smtClean="0"/>
              <a:t>In addition to creating engineering-based </a:t>
            </a:r>
            <a:r>
              <a:rPr lang="en-US" dirty="0"/>
              <a:t>realistic </a:t>
            </a:r>
            <a:r>
              <a:rPr lang="en-US" dirty="0" smtClean="0"/>
              <a:t>animations, TREE3D is used for assessing on-board </a:t>
            </a:r>
            <a:r>
              <a:rPr lang="en-US" dirty="0"/>
              <a:t>camera placement, orientation, and </a:t>
            </a:r>
            <a:r>
              <a:rPr lang="en-US" dirty="0" smtClean="0"/>
              <a:t>field-of-view, to support </a:t>
            </a:r>
            <a:r>
              <a:rPr lang="en-US" dirty="0"/>
              <a:t>post-flight </a:t>
            </a:r>
            <a:r>
              <a:rPr lang="en-US" dirty="0" smtClean="0"/>
              <a:t>reconstruction efforts.</a:t>
            </a:r>
            <a:endParaRPr lang="en-US" dirty="0"/>
          </a:p>
        </p:txBody>
      </p:sp>
      <p:sp>
        <p:nvSpPr>
          <p:cNvPr id="4" name="Title 3"/>
          <p:cNvSpPr>
            <a:spLocks noGrp="1"/>
          </p:cNvSpPr>
          <p:nvPr>
            <p:ph type="title"/>
          </p:nvPr>
        </p:nvSpPr>
        <p:spPr/>
        <p:txBody>
          <a:bodyPr/>
          <a:lstStyle/>
          <a:p>
            <a:r>
              <a:rPr lang="en-US" dirty="0" smtClean="0"/>
              <a:t>SLS Booster Separation Analysis Data Products</a:t>
            </a:r>
            <a:endParaRPr lang="en-US" dirty="0"/>
          </a:p>
        </p:txBody>
      </p:sp>
      <p:pic>
        <p:nvPicPr>
          <p:cNvPr id="8" name="test">
            <a:hlinkClick r:id="" action="ppaction://media"/>
          </p:cNvPr>
          <p:cNvPicPr>
            <a:picLocks noChangeAspect="1"/>
          </p:cNvPicPr>
          <p:nvPr>
            <a:videoFile r:link="rId1"/>
            <p:extLst>
              <p:ext uri="{DAA4B4D4-6D71-4841-9C94-3DE7FCFB9230}">
                <p14:media xmlns:p14="http://schemas.microsoft.com/office/powerpoint/2010/main" r:embed="rId2">
                  <p14:trim end="65"/>
                </p14:media>
              </p:ext>
            </p:extLst>
          </p:nvPr>
        </p:nvPicPr>
        <p:blipFill>
          <a:blip r:embed="rId8"/>
          <a:stretch>
            <a:fillRect/>
          </a:stretch>
        </p:blipFill>
        <p:spPr>
          <a:xfrm>
            <a:off x="5414228" y="941314"/>
            <a:ext cx="3565108" cy="2005373"/>
          </a:xfrm>
          <a:prstGeom prst="rect">
            <a:avLst/>
          </a:prstGeom>
        </p:spPr>
      </p:pic>
      <p:pic>
        <p:nvPicPr>
          <p:cNvPr id="13" name="B1B_DAC2_AFT_ATTACH">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20663" t="3711"/>
          <a:stretch/>
        </p:blipFill>
        <p:spPr>
          <a:xfrm>
            <a:off x="3411109" y="3413760"/>
            <a:ext cx="2321783" cy="1640840"/>
          </a:xfrm>
          <a:prstGeom prst="rect">
            <a:avLst/>
          </a:prstGeom>
        </p:spPr>
      </p:pic>
      <p:pic>
        <p:nvPicPr>
          <p:cNvPr id="14" name="B1B_DAC2_FWD_ATTACH">
            <a:hlinkClick r:id="" action="ppaction://media"/>
          </p:cNvPr>
          <p:cNvPicPr>
            <a:picLocks noChangeAspect="1"/>
          </p:cNvPicPr>
          <p:nvPr>
            <a:videoFile r:link="rId1"/>
            <p:extLst>
              <p:ext uri="{DAA4B4D4-6D71-4841-9C94-3DE7FCFB9230}">
                <p14:media xmlns:p14="http://schemas.microsoft.com/office/powerpoint/2010/main" r:embed="rId5">
                  <p14:trim end="16496"/>
                </p14:media>
              </p:ext>
            </p:extLst>
          </p:nvPr>
        </p:nvPicPr>
        <p:blipFill rotWithShape="1">
          <a:blip r:embed="rId10"/>
          <a:srcRect l="20708" t="3983"/>
          <a:stretch/>
        </p:blipFill>
        <p:spPr>
          <a:xfrm>
            <a:off x="594360" y="3429000"/>
            <a:ext cx="2305714" cy="1625600"/>
          </a:xfrm>
          <a:prstGeom prst="rect">
            <a:avLst/>
          </a:prstGeom>
        </p:spPr>
      </p:pic>
      <p:pic>
        <p:nvPicPr>
          <p:cNvPr id="9" name="Picture 8"/>
          <p:cNvPicPr>
            <a:picLocks noChangeAspect="1"/>
          </p:cNvPicPr>
          <p:nvPr/>
        </p:nvPicPr>
        <p:blipFill>
          <a:blip r:embed="rId11"/>
          <a:stretch>
            <a:fillRect/>
          </a:stretch>
        </p:blipFill>
        <p:spPr>
          <a:xfrm>
            <a:off x="6372404" y="3363564"/>
            <a:ext cx="2328600" cy="1773227"/>
          </a:xfrm>
          <a:prstGeom prst="rect">
            <a:avLst/>
          </a:prstGeom>
        </p:spPr>
      </p:pic>
      <p:sp>
        <p:nvSpPr>
          <p:cNvPr id="15" name="TextBox 14"/>
          <p:cNvSpPr txBox="1"/>
          <p:nvPr/>
        </p:nvSpPr>
        <p:spPr>
          <a:xfrm>
            <a:off x="485214" y="3157003"/>
            <a:ext cx="2524006" cy="307777"/>
          </a:xfrm>
          <a:prstGeom prst="rect">
            <a:avLst/>
          </a:prstGeom>
          <a:noFill/>
        </p:spPr>
        <p:txBody>
          <a:bodyPr wrap="square" rtlCol="0">
            <a:spAutoFit/>
          </a:bodyPr>
          <a:lstStyle/>
          <a:p>
            <a:pPr algn="ctr"/>
            <a:r>
              <a:rPr lang="en-US" sz="1400" b="1" dirty="0" smtClean="0"/>
              <a:t>Forward Attach Clearance</a:t>
            </a:r>
            <a:endParaRPr lang="en-US" sz="1400" b="1" dirty="0"/>
          </a:p>
        </p:txBody>
      </p:sp>
      <p:sp>
        <p:nvSpPr>
          <p:cNvPr id="16" name="TextBox 15"/>
          <p:cNvSpPr txBox="1"/>
          <p:nvPr/>
        </p:nvSpPr>
        <p:spPr>
          <a:xfrm>
            <a:off x="3283815" y="3157003"/>
            <a:ext cx="2524006" cy="307777"/>
          </a:xfrm>
          <a:prstGeom prst="rect">
            <a:avLst/>
          </a:prstGeom>
          <a:noFill/>
        </p:spPr>
        <p:txBody>
          <a:bodyPr wrap="square" rtlCol="0">
            <a:spAutoFit/>
          </a:bodyPr>
          <a:lstStyle/>
          <a:p>
            <a:pPr algn="ctr"/>
            <a:r>
              <a:rPr lang="en-US" sz="1400" b="1" dirty="0" smtClean="0"/>
              <a:t>Aft Attach Clearance</a:t>
            </a:r>
            <a:endParaRPr lang="en-US" sz="1400" b="1" dirty="0"/>
          </a:p>
        </p:txBody>
      </p:sp>
      <p:sp>
        <p:nvSpPr>
          <p:cNvPr id="17" name="TextBox 16"/>
          <p:cNvSpPr txBox="1"/>
          <p:nvPr/>
        </p:nvSpPr>
        <p:spPr>
          <a:xfrm>
            <a:off x="5982822" y="3157003"/>
            <a:ext cx="3082611" cy="307777"/>
          </a:xfrm>
          <a:prstGeom prst="rect">
            <a:avLst/>
          </a:prstGeom>
          <a:noFill/>
        </p:spPr>
        <p:txBody>
          <a:bodyPr wrap="square" rtlCol="0">
            <a:spAutoFit/>
          </a:bodyPr>
          <a:lstStyle/>
          <a:p>
            <a:pPr algn="ctr"/>
            <a:r>
              <a:rPr lang="en-US" sz="1400" b="1" dirty="0" smtClean="0"/>
              <a:t>Dispersed Aft Attach Clearances</a:t>
            </a:r>
            <a:endParaRPr lang="en-US" sz="1400" b="1" dirty="0"/>
          </a:p>
        </p:txBody>
      </p:sp>
    </p:spTree>
    <p:extLst>
      <p:ext uri="{BB962C8B-B14F-4D97-AF65-F5344CB8AC3E}">
        <p14:creationId xmlns:p14="http://schemas.microsoft.com/office/powerpoint/2010/main" val="31444843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24" fill="hold"/>
                                        <p:tgtEl>
                                          <p:spTgt spid="13"/>
                                        </p:tgtEl>
                                      </p:cBhvr>
                                    </p:cmd>
                                  </p:childTnLst>
                                </p:cTn>
                              </p:par>
                              <p:par>
                                <p:cTn id="7" presetID="1" presetClass="mediacall" presetSubtype="0" fill="hold" nodeType="withEffect">
                                  <p:stCondLst>
                                    <p:cond delay="0"/>
                                  </p:stCondLst>
                                  <p:childTnLst>
                                    <p:cmd type="call" cmd="playFrom(0.0)">
                                      <p:cBhvr>
                                        <p:cTn id="8" dur="3462" fill="hold"/>
                                        <p:tgtEl>
                                          <p:spTgt spid="14"/>
                                        </p:tgtEl>
                                      </p:cBhvr>
                                    </p:cmd>
                                  </p:childTnLst>
                                </p:cTn>
                              </p:par>
                              <p:par>
                                <p:cTn id="9" presetID="1" presetClass="mediacall" presetSubtype="0" fill="hold" nodeType="withEffect">
                                  <p:stCondLst>
                                    <p:cond delay="0"/>
                                  </p:stCondLst>
                                  <p:childTnLst>
                                    <p:cmd type="call" cmd="playFrom(0.0)">
                                      <p:cBhvr>
                                        <p:cTn id="10" dur="489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0"/>
                                  </p:stCondLst>
                                  <p:childTnLst>
                                    <p:cmd type="call" cmd="togglePause">
                                      <p:cBhvr>
                                        <p:cTn id="15" dur="1" fill="hold"/>
                                        <p:tgtEl>
                                          <p:spTgt spid="13"/>
                                        </p:tgtEl>
                                      </p:cBhvr>
                                    </p:cmd>
                                  </p:childTnLst>
                                </p:cTn>
                              </p:par>
                            </p:childTnLst>
                          </p:cTn>
                        </p:par>
                      </p:childTnLst>
                    </p:cTn>
                  </p:par>
                </p:childTnLst>
              </p:cTn>
              <p:nextCondLst>
                <p:cond evt="onClick" delay="0">
                  <p:tgtEl>
                    <p:spTgt spid="13"/>
                  </p:tgtEl>
                </p:cond>
              </p:nextCondLst>
            </p:seq>
            <p:video>
              <p:cMediaNode vol="80000">
                <p:cTn id="16" repeatCount="indefinite" fill="hold" display="0">
                  <p:stCondLst>
                    <p:cond delay="indefinite"/>
                  </p:stCondLst>
                </p:cTn>
                <p:tgtEl>
                  <p:spTgt spid="13"/>
                </p:tgtEl>
              </p:cMediaNode>
            </p:vide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withEffect">
                                  <p:stCondLst>
                                    <p:cond delay="0"/>
                                  </p:stCondLst>
                                  <p:childTnLst>
                                    <p:cmd type="call" cmd="togglePause">
                                      <p:cBhvr>
                                        <p:cTn id="21" dur="1" fill="hold"/>
                                        <p:tgtEl>
                                          <p:spTgt spid="14"/>
                                        </p:tgtEl>
                                      </p:cBhvr>
                                    </p:cmd>
                                  </p:childTnLst>
                                </p:cTn>
                              </p:par>
                            </p:childTnLst>
                          </p:cTn>
                        </p:par>
                      </p:childTnLst>
                    </p:cTn>
                  </p:par>
                </p:childTnLst>
              </p:cTn>
              <p:nextCondLst>
                <p:cond evt="onClick" delay="0">
                  <p:tgtEl>
                    <p:spTgt spid="14"/>
                  </p:tgtEl>
                </p:cond>
              </p:nextCondLst>
            </p:seq>
            <p:video>
              <p:cMediaNode vol="80000" mute="1">
                <p:cTn id="22" repeatCount="indefinite" fill="hold" display="0">
                  <p:stCondLst>
                    <p:cond delay="indefinite"/>
                  </p:stCondLst>
                </p:cTn>
                <p:tgtEl>
                  <p:spTgt spid="14"/>
                </p:tgtEl>
              </p:cMediaNode>
            </p:video>
            <p:video>
              <p:cMediaNode vol="80000">
                <p:cTn id="23" repeatCount="indefinite" fill="hold" display="0">
                  <p:stCondLst>
                    <p:cond delay="indefinite"/>
                  </p:stCondLst>
                </p:cTn>
                <p:tgtEl>
                  <p:spTgt spid="8"/>
                </p:tgtEl>
              </p:cMediaNode>
            </p:video>
            <p:seq concurrent="1" nextAc="seek">
              <p:cTn id="24" restart="whenNotActive" fill="hold" evtFilter="cancelBubble" nodeType="interactiveSeq">
                <p:stCondLst>
                  <p:cond evt="onClick" delay="0">
                    <p:tgtEl>
                      <p:spTgt spid="8"/>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8"/>
                                        </p:tgtEl>
                                      </p:cBhvr>
                                    </p:cmd>
                                  </p:childTnLst>
                                </p:cTn>
                              </p:par>
                            </p:childTnLst>
                          </p:cTn>
                        </p:par>
                      </p:childTnLst>
                    </p:cTn>
                  </p:par>
                </p:childTnLst>
              </p:cTn>
              <p:nextCondLst>
                <p:cond evt="onClick" delay="0">
                  <p:tgtEl>
                    <p:spTgt spid="8"/>
                  </p:tgtEl>
                </p:cond>
              </p:nextCondLst>
            </p:seq>
          </p:childTnLst>
        </p:cTn>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7</a:t>
            </a:r>
            <a:endParaRPr lang="en-US" altLang="en-US" dirty="0">
              <a:cs typeface="+mn-cs"/>
            </a:endParaRPr>
          </a:p>
        </p:txBody>
      </p:sp>
      <p:sp>
        <p:nvSpPr>
          <p:cNvPr id="3" name="Content Placeholder 2"/>
          <p:cNvSpPr>
            <a:spLocks noGrp="1"/>
          </p:cNvSpPr>
          <p:nvPr>
            <p:ph sz="quarter" idx="10"/>
          </p:nvPr>
        </p:nvSpPr>
        <p:spPr>
          <a:xfrm>
            <a:off x="164663" y="685805"/>
            <a:ext cx="8916820" cy="4089497"/>
          </a:xfrm>
        </p:spPr>
        <p:txBody>
          <a:bodyPr/>
          <a:lstStyle/>
          <a:p>
            <a:r>
              <a:rPr lang="en-US" dirty="0" smtClean="0"/>
              <a:t>The tool chain can also be applied to address other aerospace multi-body problems.</a:t>
            </a:r>
          </a:p>
          <a:p>
            <a:pPr lvl="1"/>
            <a:r>
              <a:rPr lang="en-US" dirty="0" smtClean="0"/>
              <a:t>It has been used to analyze other SLS separation events, including the Block-1B vehicle payload separation events and the payload fairing separation event. </a:t>
            </a:r>
          </a:p>
          <a:p>
            <a:pPr lvl="2"/>
            <a:r>
              <a:rPr lang="en-US" dirty="0" smtClean="0"/>
              <a:t>The payload fairing separation analysis highlights an innovative application where large CAD models can be automatically segmented into smaller pieces that get anchored to individual flex nodes. </a:t>
            </a:r>
            <a:r>
              <a:rPr lang="en-US" dirty="0"/>
              <a:t>The Minimum Distance Tool </a:t>
            </a:r>
            <a:r>
              <a:rPr lang="en-US" dirty="0" smtClean="0"/>
              <a:t>includes these </a:t>
            </a:r>
            <a:r>
              <a:rPr lang="en-US" dirty="0"/>
              <a:t>flex </a:t>
            </a:r>
            <a:r>
              <a:rPr lang="en-US" dirty="0" smtClean="0"/>
              <a:t>deflections and rotations with </a:t>
            </a:r>
            <a:r>
              <a:rPr lang="en-US" dirty="0"/>
              <a:t>the rigid body states in calculating </a:t>
            </a:r>
            <a:r>
              <a:rPr lang="en-US" dirty="0" smtClean="0"/>
              <a:t>clearances. </a:t>
            </a:r>
          </a:p>
          <a:p>
            <a:pPr lvl="1"/>
            <a:r>
              <a:rPr lang="en-US" dirty="0" smtClean="0"/>
              <a:t>The tool chain has also been applied to non-SLS aerospace vehicles, including the Europa Lander De-Orbit Stage separation event. </a:t>
            </a:r>
          </a:p>
          <a:p>
            <a:r>
              <a:rPr lang="en-US" dirty="0" smtClean="0"/>
              <a:t>The </a:t>
            </a:r>
            <a:r>
              <a:rPr lang="en-US" dirty="0"/>
              <a:t>modular</a:t>
            </a:r>
            <a:r>
              <a:rPr lang="en-US" dirty="0" smtClean="0"/>
              <a:t>, data-driven, </a:t>
            </a:r>
            <a:r>
              <a:rPr lang="en-US" dirty="0"/>
              <a:t>MVC architecture of CLVTOPS allows </a:t>
            </a:r>
            <a:r>
              <a:rPr lang="en-US" dirty="0" smtClean="0"/>
              <a:t>it to be </a:t>
            </a:r>
            <a:r>
              <a:rPr lang="en-US" dirty="0"/>
              <a:t>efficiently tailored to address a broad range of </a:t>
            </a:r>
            <a:r>
              <a:rPr lang="en-US" dirty="0" smtClean="0"/>
              <a:t>aerospace analyses and applications.</a:t>
            </a:r>
            <a:endParaRPr lang="en-US" dirty="0"/>
          </a:p>
        </p:txBody>
      </p:sp>
      <p:sp>
        <p:nvSpPr>
          <p:cNvPr id="4" name="Title 3"/>
          <p:cNvSpPr>
            <a:spLocks noGrp="1"/>
          </p:cNvSpPr>
          <p:nvPr>
            <p:ph type="title"/>
          </p:nvPr>
        </p:nvSpPr>
        <p:spPr/>
        <p:txBody>
          <a:bodyPr/>
          <a:lstStyle/>
          <a:p>
            <a:r>
              <a:rPr lang="en-US" dirty="0"/>
              <a:t>Broader Applications of the Tool Chain</a:t>
            </a:r>
          </a:p>
        </p:txBody>
      </p:sp>
      <p:pic>
        <p:nvPicPr>
          <p:cNvPr id="5" name="petal2is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4209" t="15549" r="21818" b="5305"/>
          <a:stretch/>
        </p:blipFill>
        <p:spPr>
          <a:xfrm>
            <a:off x="3246861" y="3465743"/>
            <a:ext cx="2641802" cy="1588776"/>
          </a:xfrm>
          <a:prstGeom prst="rect">
            <a:avLst/>
          </a:prstGeom>
        </p:spPr>
      </p:pic>
      <p:pic>
        <p:nvPicPr>
          <p:cNvPr id="6" name="CPL_9mt_MPCV_nominal">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8706" y="3467983"/>
            <a:ext cx="3054962" cy="1586536"/>
          </a:xfrm>
          <a:prstGeom prst="rect">
            <a:avLst/>
          </a:prstGeom>
        </p:spPr>
      </p:pic>
      <p:sp>
        <p:nvSpPr>
          <p:cNvPr id="7" name="Rectangle 6"/>
          <p:cNvSpPr/>
          <p:nvPr/>
        </p:nvSpPr>
        <p:spPr bwMode="auto">
          <a:xfrm>
            <a:off x="2300129" y="3575749"/>
            <a:ext cx="80426" cy="4945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9" name="Rectangle 8"/>
          <p:cNvSpPr/>
          <p:nvPr/>
        </p:nvSpPr>
        <p:spPr bwMode="auto">
          <a:xfrm>
            <a:off x="62516" y="3558604"/>
            <a:ext cx="513588" cy="11314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11" name="nominal_clearance_4x_worst_case_ver2">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6021856" y="3465744"/>
            <a:ext cx="3059627" cy="1588776"/>
          </a:xfrm>
          <a:prstGeom prst="rect">
            <a:avLst/>
          </a:prstGeom>
        </p:spPr>
      </p:pic>
      <p:sp>
        <p:nvSpPr>
          <p:cNvPr id="12" name="Rectangle 11"/>
          <p:cNvSpPr/>
          <p:nvPr/>
        </p:nvSpPr>
        <p:spPr bwMode="auto">
          <a:xfrm>
            <a:off x="8286193" y="3585990"/>
            <a:ext cx="80426" cy="4945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3" name="TextBox 12"/>
          <p:cNvSpPr txBox="1"/>
          <p:nvPr/>
        </p:nvSpPr>
        <p:spPr>
          <a:xfrm>
            <a:off x="69555" y="3193026"/>
            <a:ext cx="3092007" cy="307777"/>
          </a:xfrm>
          <a:prstGeom prst="rect">
            <a:avLst/>
          </a:prstGeom>
          <a:noFill/>
        </p:spPr>
        <p:txBody>
          <a:bodyPr wrap="square" rtlCol="0">
            <a:spAutoFit/>
          </a:bodyPr>
          <a:lstStyle/>
          <a:p>
            <a:pPr algn="ctr"/>
            <a:r>
              <a:rPr lang="en-US" sz="1400" b="1" dirty="0" smtClean="0"/>
              <a:t>SLS Block-1B Payload Separation</a:t>
            </a:r>
            <a:endParaRPr lang="en-US" sz="1400" b="1" dirty="0"/>
          </a:p>
        </p:txBody>
      </p:sp>
      <p:sp>
        <p:nvSpPr>
          <p:cNvPr id="14" name="TextBox 13"/>
          <p:cNvSpPr txBox="1"/>
          <p:nvPr/>
        </p:nvSpPr>
        <p:spPr>
          <a:xfrm>
            <a:off x="3263709" y="3193026"/>
            <a:ext cx="2634543" cy="307777"/>
          </a:xfrm>
          <a:prstGeom prst="rect">
            <a:avLst/>
          </a:prstGeom>
          <a:noFill/>
        </p:spPr>
        <p:txBody>
          <a:bodyPr wrap="square" rtlCol="0">
            <a:spAutoFit/>
          </a:bodyPr>
          <a:lstStyle/>
          <a:p>
            <a:pPr algn="ctr"/>
            <a:r>
              <a:rPr lang="en-US" sz="1400" b="1" dirty="0" smtClean="0"/>
              <a:t>Payload Fairing Separation</a:t>
            </a:r>
            <a:endParaRPr lang="en-US" sz="1400" b="1" dirty="0"/>
          </a:p>
        </p:txBody>
      </p:sp>
      <p:sp>
        <p:nvSpPr>
          <p:cNvPr id="15" name="TextBox 14"/>
          <p:cNvSpPr txBox="1"/>
          <p:nvPr/>
        </p:nvSpPr>
        <p:spPr>
          <a:xfrm>
            <a:off x="5998872" y="3193026"/>
            <a:ext cx="3082611" cy="307777"/>
          </a:xfrm>
          <a:prstGeom prst="rect">
            <a:avLst/>
          </a:prstGeom>
          <a:noFill/>
        </p:spPr>
        <p:txBody>
          <a:bodyPr wrap="square" rtlCol="0">
            <a:spAutoFit/>
          </a:bodyPr>
          <a:lstStyle/>
          <a:p>
            <a:pPr algn="ctr"/>
            <a:r>
              <a:rPr lang="en-US" sz="1400" b="1" dirty="0" smtClean="0"/>
              <a:t>Europa Lander Separation</a:t>
            </a:r>
            <a:endParaRPr lang="en-US" sz="1400" b="1" dirty="0"/>
          </a:p>
        </p:txBody>
      </p:sp>
    </p:spTree>
    <p:extLst>
      <p:ext uri="{BB962C8B-B14F-4D97-AF65-F5344CB8AC3E}">
        <p14:creationId xmlns:p14="http://schemas.microsoft.com/office/powerpoint/2010/main" val="35489011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9" fill="hold"/>
                                        <p:tgtEl>
                                          <p:spTgt spid="5"/>
                                        </p:tgtEl>
                                      </p:cBhvr>
                                    </p:cmd>
                                  </p:childTnLst>
                                </p:cTn>
                              </p:par>
                              <p:par>
                                <p:cTn id="7" presetID="1" presetClass="mediacall" presetSubtype="0" fill="hold" nodeType="withEffect">
                                  <p:stCondLst>
                                    <p:cond delay="0"/>
                                  </p:stCondLst>
                                  <p:childTnLst>
                                    <p:cmd type="call" cmd="playFrom(0.0)">
                                      <p:cBhvr>
                                        <p:cTn id="8" dur="9999" fill="hold"/>
                                        <p:tgtEl>
                                          <p:spTgt spid="6"/>
                                        </p:tgtEl>
                                      </p:cBhvr>
                                    </p:cmd>
                                  </p:childTnLst>
                                </p:cTn>
                              </p:par>
                              <p:par>
                                <p:cTn id="9" presetID="1" presetClass="mediacall" presetSubtype="0" fill="hold" nodeType="withEffect">
                                  <p:stCondLst>
                                    <p:cond delay="0"/>
                                  </p:stCondLst>
                                  <p:childTnLst>
                                    <p:cmd type="call" cmd="playFrom(0.0)">
                                      <p:cBhvr>
                                        <p:cTn id="10" dur="83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repeatCount="indefinite" fill="hold" display="0">
                  <p:stCondLst>
                    <p:cond delay="indefinite"/>
                  </p:stCondLst>
                </p:cTn>
                <p:tgtEl>
                  <p:spTgt spid="5"/>
                </p:tgtEl>
              </p:cMediaNode>
            </p:video>
            <p:video>
              <p:cMediaNode vol="80000">
                <p:cTn id="17" repeatCount="indefinite" fill="remove"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withEffect">
                                  <p:stCondLst>
                                    <p:cond delay="0"/>
                                  </p:stCondLst>
                                  <p:childTnLst>
                                    <p:cmd type="call" cmd="togglePause">
                                      <p:cBhvr>
                                        <p:cTn id="27" dur="1" fill="hold"/>
                                        <p:tgtEl>
                                          <p:spTgt spid="11"/>
                                        </p:tgtEl>
                                      </p:cBhvr>
                                    </p:cmd>
                                  </p:childTnLst>
                                </p:cTn>
                              </p:par>
                            </p:childTnLst>
                          </p:cTn>
                        </p:par>
                      </p:childTnLst>
                    </p:cTn>
                  </p:par>
                </p:childTnLst>
              </p:cTn>
              <p:nextCondLst>
                <p:cond evt="onClick" delay="0">
                  <p:tgtEl>
                    <p:spTgt spid="11"/>
                  </p:tgtEl>
                </p:cond>
              </p:nextCondLst>
            </p:seq>
            <p:video>
              <p:cMediaNode vol="80000">
                <p:cTn id="28" repeatCount="indefinite" fill="remove" display="0">
                  <p:stCondLst>
                    <p:cond delay="indefinite"/>
                  </p:stCondLst>
                </p:cTn>
                <p:tgtEl>
                  <p:spTgt spid="11"/>
                </p:tgtEl>
              </p:cMediaNode>
            </p:video>
          </p:childTnLst>
        </p:cTn>
      </p:par>
    </p:tn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r>
              <a:rPr lang="en-US" altLang="en-US" dirty="0" smtClean="0"/>
              <a:t>8</a:t>
            </a:r>
            <a:endParaRPr lang="en-US" altLang="en-US" dirty="0">
              <a:cs typeface="+mn-cs"/>
            </a:endParaRPr>
          </a:p>
        </p:txBody>
      </p:sp>
      <p:sp>
        <p:nvSpPr>
          <p:cNvPr id="3" name="Content Placeholder 2"/>
          <p:cNvSpPr>
            <a:spLocks noGrp="1"/>
          </p:cNvSpPr>
          <p:nvPr>
            <p:ph sz="quarter" idx="10"/>
          </p:nvPr>
        </p:nvSpPr>
        <p:spPr/>
        <p:txBody>
          <a:bodyPr/>
          <a:lstStyle/>
          <a:p>
            <a:endParaRPr lang="en-US" dirty="0" smtClean="0"/>
          </a:p>
          <a:p>
            <a:endParaRPr lang="en-US" dirty="0"/>
          </a:p>
          <a:p>
            <a:endParaRPr lang="en-US" dirty="0" smtClean="0"/>
          </a:p>
          <a:p>
            <a:endParaRPr lang="en-US" dirty="0"/>
          </a:p>
          <a:p>
            <a:pPr marL="0" indent="0" algn="ctr">
              <a:buNone/>
            </a:pPr>
            <a:r>
              <a:rPr lang="en-US" sz="2800" dirty="0" smtClean="0"/>
              <a:t>Questions? </a:t>
            </a:r>
          </a:p>
          <a:p>
            <a:pPr marL="0" indent="0" algn="ctr">
              <a:buNone/>
            </a:pPr>
            <a:endParaRPr lang="en-US" sz="2800" dirty="0"/>
          </a:p>
          <a:p>
            <a:pPr marL="0" indent="0" algn="ctr">
              <a:buNone/>
            </a:pPr>
            <a:endParaRPr lang="en-US" sz="2800" dirty="0" smtClean="0"/>
          </a:p>
          <a:p>
            <a:pPr marL="0" indent="0" algn="ctr">
              <a:buNone/>
            </a:pPr>
            <a:r>
              <a:rPr lang="en-US" sz="2800" dirty="0" smtClean="0"/>
              <a:t>Contact info: </a:t>
            </a:r>
            <a:r>
              <a:rPr lang="en-US" sz="2800" dirty="0" smtClean="0">
                <a:hlinkClick r:id="rId2"/>
              </a:rPr>
              <a:t>ben.burger@nasa.gov</a:t>
            </a:r>
            <a:r>
              <a:rPr lang="en-US" sz="2800" dirty="0" smtClean="0"/>
              <a:t> </a:t>
            </a:r>
            <a:endParaRPr lang="en-US" sz="2800" dirty="0"/>
          </a:p>
        </p:txBody>
      </p:sp>
    </p:spTree>
    <p:extLst>
      <p:ext uri="{BB962C8B-B14F-4D97-AF65-F5344CB8AC3E}">
        <p14:creationId xmlns:p14="http://schemas.microsoft.com/office/powerpoint/2010/main" val="3853710479"/>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SLS_Internal_PPT Template_NOV 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S Internal Aug2017.potx" id="{8FF999BE-7285-4880-B10B-DB8DBBB72F74}" vid="{EA2B29C6-6498-4B13-BA9A-1EEEE13B07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SLS Internal Aug2017</Template>
  <TotalTime>55051</TotalTime>
  <Words>797</Words>
  <Application>Microsoft Office PowerPoint</Application>
  <PresentationFormat>On-screen Show (16:9)</PresentationFormat>
  <Paragraphs>92</Paragraphs>
  <Slides>8</Slides>
  <Notes>4</Notes>
  <HiddenSlides>0</HiddenSlides>
  <MMClips>6</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MS PGothic</vt:lpstr>
      <vt:lpstr>MS PGothic</vt:lpstr>
      <vt:lpstr>55 Helvetica Roman</vt:lpstr>
      <vt:lpstr>Arial</vt:lpstr>
      <vt:lpstr>Arial Narrow</vt:lpstr>
      <vt:lpstr>Calibri</vt:lpstr>
      <vt:lpstr>Century Gothic</vt:lpstr>
      <vt:lpstr>Lucida Grande</vt:lpstr>
      <vt:lpstr>LucidaGrande</vt:lpstr>
      <vt:lpstr>Wingdings</vt:lpstr>
      <vt:lpstr>SLS_Internal_PPT Template_NOV 2015</vt:lpstr>
      <vt:lpstr>PowerPoint Presentation</vt:lpstr>
      <vt:lpstr>Outline</vt:lpstr>
      <vt:lpstr>Problem Description</vt:lpstr>
      <vt:lpstr>Liftoff and Separation Dynamics Analysis Tool Chain</vt:lpstr>
      <vt:lpstr>SLS Liftoff Analysis Data Products</vt:lpstr>
      <vt:lpstr>SLS Booster Separation Analysis Data Products</vt:lpstr>
      <vt:lpstr>Broader Applications of the Tool Chain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Approved October 29th by NASA HQ PAO</dc:description>
  <cp:lastModifiedBy>Burger, Benjamin S. (MSFC-EV41)[ESSCA]</cp:lastModifiedBy>
  <cp:revision>597</cp:revision>
  <cp:lastPrinted>2020-11-24T05:03:57Z</cp:lastPrinted>
  <dcterms:created xsi:type="dcterms:W3CDTF">2017-08-29T20:27:30Z</dcterms:created>
  <dcterms:modified xsi:type="dcterms:W3CDTF">2020-11-24T22:10:11Z</dcterms:modified>
  <cp:category/>
</cp:coreProperties>
</file>