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  <p:sldMasterId id="2147484837" r:id="rId5"/>
  </p:sldMasterIdLst>
  <p:notesMasterIdLst>
    <p:notesMasterId r:id="rId19"/>
  </p:notesMasterIdLst>
  <p:handoutMasterIdLst>
    <p:handoutMasterId r:id="rId20"/>
  </p:handoutMasterIdLst>
  <p:sldIdLst>
    <p:sldId id="404" r:id="rId6"/>
    <p:sldId id="407" r:id="rId7"/>
    <p:sldId id="408" r:id="rId8"/>
    <p:sldId id="409" r:id="rId9"/>
    <p:sldId id="410" r:id="rId10"/>
    <p:sldId id="412" r:id="rId11"/>
    <p:sldId id="413" r:id="rId12"/>
    <p:sldId id="414" r:id="rId13"/>
    <p:sldId id="415" r:id="rId14"/>
    <p:sldId id="417" r:id="rId15"/>
    <p:sldId id="416" r:id="rId16"/>
    <p:sldId id="405" r:id="rId17"/>
    <p:sldId id="419" r:id="rId18"/>
  </p:sldIdLst>
  <p:sldSz cx="9144000" cy="5143500" type="screen16x9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1pPr>
    <a:lvl2pPr marL="3429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2pPr>
    <a:lvl3pPr marL="6858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3pPr>
    <a:lvl4pPr marL="10287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4pPr>
    <a:lvl5pPr marL="1371600" algn="l" rtl="0" fontAlgn="base">
      <a:spcBef>
        <a:spcPct val="0"/>
      </a:spcBef>
      <a:spcAft>
        <a:spcPct val="0"/>
      </a:spcAft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Arial" charset="0"/>
        <a:ea typeface="ＭＳ Ｐゴシック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1B3D6C"/>
    <a:srgbClr val="C2D9FA"/>
    <a:srgbClr val="0B3A7F"/>
    <a:srgbClr val="E98B01"/>
    <a:srgbClr val="1380DC"/>
    <a:srgbClr val="4F4F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14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9301CC6A-B4E8-405F-AE79-859651258F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3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579" y="0"/>
            <a:ext cx="2972421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711" y="4416426"/>
            <a:ext cx="5028579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579" y="8831264"/>
            <a:ext cx="2972421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7" rIns="93172" bIns="465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0" charset="-128"/>
                <a:cs typeface="+mn-cs"/>
              </a:defRPr>
            </a:lvl1pPr>
          </a:lstStyle>
          <a:p>
            <a:pPr>
              <a:defRPr/>
            </a:pPr>
            <a:fld id="{B7B05DEF-6DE7-4BF9-8DBB-FF904A788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0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Arial" charset="0"/>
        <a:ea typeface="ＭＳ Ｐゴシック" pitchFamily="80" charset="-128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B05DEF-6DE7-4BF9-8DBB-FF904A788E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861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auto">
          <a:xfrm>
            <a:off x="1555" y="-19050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 bwMode="auto">
          <a:xfrm>
            <a:off x="0" y="264795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Author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>
                <a:solidFill>
                  <a:schemeClr val="bg1"/>
                </a:solidFill>
                <a:latin typeface="+mj-lt"/>
              </a:rPr>
              <a:t>Company/Organization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Name, Conference Dates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>
                <a:solidFill>
                  <a:schemeClr val="bg1"/>
                </a:solidFill>
                <a:latin typeface="+mj-lt"/>
              </a:rPr>
              <a:t>Conference Location</a:t>
            </a: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5400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1B3D6C"/>
              </a:buClr>
              <a:buFont typeface="Wingdings" charset="2"/>
              <a:buChar char="Ø"/>
              <a:defRPr/>
            </a:lvl1pPr>
            <a:lvl2pPr marL="685800" indent="-342900">
              <a:buClr>
                <a:srgbClr val="1B3D6C"/>
              </a:buClr>
              <a:buFont typeface="Wingdings" charset="2"/>
              <a:buChar char="Ø"/>
              <a:defRPr/>
            </a:lvl2pPr>
            <a:lvl3pPr marL="971550" indent="-285750">
              <a:buClr>
                <a:srgbClr val="1B3D6C"/>
              </a:buClr>
              <a:buFont typeface="Wingdings" charset="2"/>
              <a:buChar char="Ø"/>
              <a:defRPr/>
            </a:lvl3pPr>
            <a:lvl4pPr marL="1314450" indent="-285750">
              <a:buClr>
                <a:srgbClr val="1B3D6C"/>
              </a:buClr>
              <a:buFont typeface="Wingdings" charset="2"/>
              <a:buChar char="Ø"/>
              <a:defRPr/>
            </a:lvl4pPr>
            <a:lvl5pPr marL="1657350" indent="-285750">
              <a:buClr>
                <a:srgbClr val="1B3D6C"/>
              </a:buClr>
              <a:buFont typeface="Wingdings" charset="2"/>
              <a:buChar char="Ø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23950"/>
            <a:ext cx="39624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123950"/>
            <a:ext cx="4419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200150" y="4637935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57500" y="4637935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8600" y="4629150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44198"/>
            <a:ext cx="8686800" cy="51435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 and/or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71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2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7FC34-5206-45FA-A6B2-955DFABF1C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F603E2-753D-49F2-B2B1-D76008093D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EFD0B8-A1D4-4313-AC8C-31D5E0DBD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CFA06F-9FF0-4DD3-9CA0-DF2D4EF2E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CD405-43AD-4B88-9D41-03F2E0B3D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21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1123950"/>
            <a:ext cx="8686800" cy="3363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8"/>
          <p:cNvSpPr>
            <a:spLocks noGrp="1" noChangeArrowheads="1"/>
          </p:cNvSpPr>
          <p:nvPr userDrawn="1"/>
        </p:nvSpPr>
        <p:spPr bwMode="auto">
          <a:xfrm>
            <a:off x="1181100" y="4572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0" name="Rectangle 9"/>
          <p:cNvSpPr>
            <a:spLocks noGrp="1" noChangeArrowheads="1"/>
          </p:cNvSpPr>
          <p:nvPr userDrawn="1"/>
        </p:nvSpPr>
        <p:spPr bwMode="auto">
          <a:xfrm>
            <a:off x="3181350" y="45720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pitchFamily="80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pPr>
              <a:defRPr/>
            </a:pPr>
            <a:endParaRPr lang="en-US" sz="105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0"/>
            <a:ext cx="9144000" cy="742950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144198"/>
            <a:ext cx="8686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1" kern="0">
                <a:solidFill>
                  <a:schemeClr val="bg1"/>
                </a:solidFill>
              </a:rPr>
              <a:t>Presentation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0" r:id="rId1"/>
    <p:sldLayoutId id="2147484825" r:id="rId2"/>
    <p:sldLayoutId id="2147484827" r:id="rId3"/>
    <p:sldLayoutId id="2147484836" r:id="rId4"/>
  </p:sldLayoutIdLst>
  <p:hf hdr="0" ftr="0" dt="0"/>
  <p:txStyles>
    <p:titleStyle>
      <a:lvl1pPr marL="0" marR="0" indent="0" algn="ctr" defTabSz="914400" rtl="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Arial" charset="0"/>
          <a:ea typeface="ＭＳ Ｐゴシック" pitchFamily="8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4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21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8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rgbClr val="1B3D6C"/>
        </a:buClr>
        <a:buFont typeface="Wingdings" charset="2"/>
        <a:buChar char="Ø"/>
        <a:defRPr sz="15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Font typeface="Times" pitchFamily="80" charset="0"/>
        <a:buChar char="•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" y="19050"/>
            <a:ext cx="9141714" cy="5143500"/>
          </a:xfrm>
          <a:prstGeom prst="rect">
            <a:avLst/>
          </a:prstGeom>
        </p:spPr>
      </p:pic>
      <p:sp>
        <p:nvSpPr>
          <p:cNvPr id="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0886" y="438150"/>
            <a:ext cx="8686800" cy="4049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200150" y="4629150"/>
            <a:ext cx="160020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857500" y="4638383"/>
            <a:ext cx="2114550" cy="162665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19075" y="4639998"/>
            <a:ext cx="914400" cy="171450"/>
          </a:xfrm>
          <a:prstGeom prst="rect">
            <a:avLst/>
          </a:prstGeom>
          <a:ln/>
        </p:spPr>
        <p:txBody>
          <a:bodyPr/>
          <a:lstStyle>
            <a:lvl1pPr>
              <a:defRPr sz="1050"/>
            </a:lvl1pPr>
          </a:lstStyle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8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1B3D6C"/>
        </a:buClr>
        <a:buFont typeface="Wingdings" charset="2"/>
        <a:buChar char="Ø"/>
        <a:defRPr sz="24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21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8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1B3D6C"/>
        </a:buClr>
        <a:buFont typeface="Wingdings" charset="2"/>
        <a:buChar char="Ø"/>
        <a:defRPr sz="150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14667"/>
            <a:ext cx="9144000" cy="4385883"/>
          </a:xfrm>
          <a:prstGeom prst="rect">
            <a:avLst/>
          </a:prstGeom>
          <a:solidFill>
            <a:srgbClr val="1B3D6C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-60556" y="2019300"/>
            <a:ext cx="91440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98B01"/>
              </a:buClr>
              <a:buFont typeface="Times" pitchFamily="18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380DC"/>
              </a:buClr>
              <a:buFont typeface="Wingdings" pitchFamily="2" charset="2"/>
              <a:buChar char="§"/>
              <a:defRPr sz="2800">
                <a:solidFill>
                  <a:srgbClr val="4F4F4F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4F4F4F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" pitchFamily="18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Font typeface="Times" pitchFamily="80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Aditya S. Acharya, K. Todd Lowe, Wing F. Ng, Paul M. </a:t>
            </a:r>
            <a:r>
              <a:rPr lang="en-US" altLang="en-US" sz="1600" b="1" kern="0" dirty="0" smtClean="0">
                <a:solidFill>
                  <a:schemeClr val="bg1"/>
                </a:solidFill>
                <a:latin typeface="+mj-lt"/>
              </a:rPr>
              <a:t>Danehy*</a:t>
            </a:r>
            <a:endParaRPr lang="en-US" altLang="en-US" sz="1600" b="1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Virginia Tech, </a:t>
            </a:r>
            <a:r>
              <a:rPr lang="en-US" altLang="en-US" sz="1600" b="1" kern="0" dirty="0" smtClean="0">
                <a:solidFill>
                  <a:schemeClr val="bg1"/>
                </a:solidFill>
                <a:latin typeface="+mj-lt"/>
              </a:rPr>
              <a:t>*NASA </a:t>
            </a:r>
            <a:r>
              <a:rPr lang="en-US" altLang="en-US" sz="1600" b="1" kern="0" dirty="0">
                <a:solidFill>
                  <a:schemeClr val="bg1"/>
                </a:solidFill>
                <a:latin typeface="+mj-lt"/>
              </a:rPr>
              <a:t>Langley Research Center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>2021 AIAA SciTech Forum, January 11-21 2021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>
                <a:solidFill>
                  <a:schemeClr val="bg1"/>
                </a:solidFill>
              </a:rPr>
              <a:t>Copyright © </a:t>
            </a:r>
            <a:r>
              <a:rPr lang="en-US" sz="1600" dirty="0" smtClean="0">
                <a:solidFill>
                  <a:schemeClr val="bg1"/>
                </a:solidFill>
              </a:rPr>
              <a:t>2020 </a:t>
            </a:r>
            <a:r>
              <a:rPr lang="en-US" sz="1600" dirty="0">
                <a:solidFill>
                  <a:schemeClr val="bg1"/>
                </a:solidFill>
              </a:rPr>
              <a:t>by Virginia Polytechnic Institute and State University and the U.S.A, as represented by the Administrator of the National Aeronautics and Space and Administration. All rights reserved. </a:t>
            </a:r>
            <a:endParaRPr lang="en-US" sz="1600" dirty="0" smtClean="0">
              <a:solidFill>
                <a:schemeClr val="bg1"/>
              </a:solidFill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600" dirty="0" smtClean="0">
                <a:solidFill>
                  <a:schemeClr val="bg1"/>
                </a:solidFill>
              </a:rPr>
              <a:t>Published </a:t>
            </a:r>
            <a:r>
              <a:rPr lang="en-US" sz="1600" dirty="0">
                <a:solidFill>
                  <a:schemeClr val="bg1"/>
                </a:solidFill>
              </a:rPr>
              <a:t>by the American Institute of Aeronautics and Astronautics, Inc., with permission.</a:t>
            </a:r>
          </a:p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altLang="en-US" sz="1600" kern="0" dirty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en-US" sz="1600" kern="0" dirty="0">
                <a:solidFill>
                  <a:schemeClr val="bg1"/>
                </a:solidFill>
                <a:latin typeface="+mj-lt"/>
              </a:rPr>
            </a:b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 marL="0" indent="0" algn="ctr" eaLnBrk="1" hangingPunct="1">
              <a:buClr>
                <a:srgbClr val="00529B"/>
              </a:buClr>
              <a:buNone/>
            </a:pPr>
            <a:endParaRPr lang="en-US" altLang="en-US" sz="1600" kern="0" dirty="0">
              <a:solidFill>
                <a:schemeClr val="bg1"/>
              </a:solidFill>
              <a:latin typeface="+mj-lt"/>
            </a:endParaRPr>
          </a:p>
          <a:p>
            <a:pPr>
              <a:buClr>
                <a:srgbClr val="00529B"/>
              </a:buClr>
              <a:buFont typeface="Wingdings" charset="2"/>
              <a:buChar char="Ø"/>
            </a:pPr>
            <a:endParaRPr lang="en-US" sz="2400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0" y="74295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  <a:ea typeface="ＭＳ Ｐゴシック" pitchFamily="80" charset="-128"/>
              </a:defRPr>
            </a:lvl9pPr>
          </a:lstStyle>
          <a:p>
            <a:pPr algn="ctr"/>
            <a:r>
              <a:rPr lang="en-US" sz="4000" b="1" kern="0" dirty="0">
                <a:solidFill>
                  <a:schemeClr val="bg1"/>
                </a:solidFill>
              </a:rPr>
              <a:t>Particle Seeding Method for Small-Scale, High-Pressure Nozzles</a:t>
            </a:r>
          </a:p>
        </p:txBody>
      </p:sp>
    </p:spTree>
    <p:extLst>
      <p:ext uri="{BB962C8B-B14F-4D97-AF65-F5344CB8AC3E}">
        <p14:creationId xmlns:p14="http://schemas.microsoft.com/office/powerpoint/2010/main" val="324064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C672C-76CD-41D3-8BE5-CAA0D8BCD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A68F8-CAC9-46C4-904C-DCA633051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Particle-based measurements in wind tunnels difficult near unseeded nozzle plumes</a:t>
            </a:r>
          </a:p>
          <a:p>
            <a:r>
              <a:rPr lang="en-US" dirty="0"/>
              <a:t>Developed Venturi contraction method to seed these small, high-pressure nozzles</a:t>
            </a:r>
          </a:p>
          <a:p>
            <a:r>
              <a:rPr lang="en-US" dirty="0"/>
              <a:t>Achieved spray and showed </a:t>
            </a:r>
            <a:r>
              <a:rPr lang="en-US" dirty="0" smtClean="0"/>
              <a:t>control of </a:t>
            </a:r>
            <a:r>
              <a:rPr lang="en-US" dirty="0"/>
              <a:t>flow rate</a:t>
            </a:r>
          </a:p>
          <a:p>
            <a:r>
              <a:rPr lang="en-US" dirty="0"/>
              <a:t>NASA Langley to use for future </a:t>
            </a:r>
            <a:r>
              <a:rPr lang="en-US" dirty="0" smtClean="0"/>
              <a:t>plume-flow tests in Langley 4’ UPWT; will attempt </a:t>
            </a:r>
            <a:r>
              <a:rPr lang="en-US" dirty="0"/>
              <a:t>more precise flow control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9AB8CF-FE6E-45A6-B423-00719DB08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4787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2555B-51BD-4C4F-8626-26EEA90F8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0BF31-87FE-4E7B-9CA5-38AB92697F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000581"/>
            <a:ext cx="8686800" cy="3363648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Berry, S. A., Rhode, M. N.,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Edquist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K. T., “Supersonic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Retropropulsion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Experimental Results from NASA Ames 9x7 Foot Supersonic Wind Tunnel”,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Spacecraft and Rockets,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Vol. 51, No. 3, 2014, pp. 724-734.</a:t>
            </a:r>
            <a:r>
              <a:rPr lang="en-US" sz="1200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Buck, G. M., Watkins, A. N.,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Danehy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M., Inman, J. A., Alderfer, D. W.,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Dyakonov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A., “Experimental Measurement of RCS Jet Interaction Effects on a Capsule Entry Vehicle”,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46</a:t>
            </a:r>
            <a:r>
              <a:rPr lang="en-US" sz="1200" i="1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AIAA Aerospace Sciences Meeting and Exhibit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Reno, Nevada, 2008.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Edquist, K. T.,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Korzun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M.,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Dyakonov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A. A.,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Studak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 W.,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Kipp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D. M.,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Dupzyk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I. C., “Development of Supersonic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Retropropulsion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Future Mars Entry, Descent, and Landing Systems”,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Journal of Spacecraft and Rockets, 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Vol. 51, No. 3, 2014, pp. 650-663.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Winski, C. S.,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Danehy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P. M., Watkins, A. N., Shea, P.,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Meeroff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J., Lowe, K. T., and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Houlden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H., “Space Launch System Booster Separation Supersonic Powered Testing with Surface and Off-Body Measurements”,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AIAA Aviation 2019 Forum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Dallas, Texas, 2019.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Lowe, K. T., Byun, G., Shea, S.,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Boyda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and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Winski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 S., “Three-Velocity-Component Cross-Correlation Doppler Global Velocimetry for the Space Launch System Booster Separation Test in the NASA Langley Unitary Plan Wind Tunnel”,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AIAA Aviation 2019 Forum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Dallas, Texas, 2019.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Danehy, P. M.,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Wisser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 M.,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Fahringer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T. W.,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Winski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C. S.,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Falman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B. E., Shea, S.,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Boyda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M., and Lowe, K. T., “Laser Light Sheet Flow Visualization of the Space Launch System Booster Separation Test”,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AIAA Aviation 2019 Forum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Dallas, Texas, 2019.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Echols, W.H., Young, J. A., “Studies of Portable Air-Operated Aerosol Generators”, NRL Report 5929, 1963.</a:t>
            </a:r>
          </a:p>
          <a:p>
            <a:pPr marL="0" indent="0">
              <a:buNone/>
            </a:pPr>
            <a:r>
              <a:rPr lang="en-US" sz="12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Bohren, C. F., and Huffman, D. R. </a:t>
            </a:r>
            <a:r>
              <a:rPr lang="en-US" sz="1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Absorption and Scattering of Light by Small Particles,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John Wiley &amp; Sons, 2008.</a:t>
            </a:r>
          </a:p>
          <a:p>
            <a:pPr marL="0" indent="0">
              <a:buNone/>
            </a:pP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17253-3065-48A8-87E6-975D55398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6143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6622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262E-447A-4764-A0F7-F3241121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Laskin</a:t>
            </a:r>
            <a:r>
              <a:rPr lang="en-US" dirty="0" smtClean="0"/>
              <a:t> Nozzle Seeder Concept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D6397-F9C3-4CED-A663-D29AA013B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312318"/>
            <a:ext cx="8079205" cy="3363648"/>
          </a:xfrm>
        </p:spPr>
        <p:txBody>
          <a:bodyPr/>
          <a:lstStyle/>
          <a:p>
            <a:r>
              <a:rPr lang="en-US" sz="1400" dirty="0" smtClean="0"/>
              <a:t>Redrawn from </a:t>
            </a:r>
            <a:r>
              <a:rPr lang="en-US" sz="1400" dirty="0" err="1"/>
              <a:t>Melling</a:t>
            </a:r>
            <a:r>
              <a:rPr lang="en-US" sz="1400" dirty="0"/>
              <a:t>, A., “Tracer Particles and Seeding for Particle Image Velocimetry”, Measurement Science and Technology, Vol. 8, No. 12, 1997, pp. 1406–1416.</a:t>
            </a:r>
            <a:endParaRPr lang="en-US" sz="1400" dirty="0"/>
          </a:p>
        </p:txBody>
      </p:sp>
      <p:sp>
        <p:nvSpPr>
          <p:cNvPr id="13" name="Chord 12"/>
          <p:cNvSpPr/>
          <p:nvPr/>
        </p:nvSpPr>
        <p:spPr>
          <a:xfrm rot="17528050">
            <a:off x="6477160" y="2390718"/>
            <a:ext cx="1731310" cy="1731310"/>
          </a:xfrm>
          <a:prstGeom prst="chord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984642" y="3337678"/>
            <a:ext cx="709507" cy="1563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165372" y="3306971"/>
            <a:ext cx="1556952" cy="7271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825826" y="2287667"/>
            <a:ext cx="1556952" cy="1705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176277" y="1295008"/>
            <a:ext cx="234779" cy="1705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990926" y="1167321"/>
            <a:ext cx="560173" cy="197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2013579" y="2983764"/>
            <a:ext cx="560173" cy="197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4943848" y="1167321"/>
            <a:ext cx="560173" cy="197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165372" y="2328856"/>
            <a:ext cx="1556952" cy="17052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165372" y="3757089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s</a:t>
            </a:r>
            <a:r>
              <a:rPr lang="en-US" sz="1200" b="1" dirty="0" smtClean="0"/>
              <a:t>eed liquid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353717" y="1044481"/>
            <a:ext cx="7387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aerosol out</a:t>
            </a:r>
            <a:endParaRPr lang="en-US" b="1" dirty="0"/>
          </a:p>
        </p:txBody>
      </p:sp>
      <p:sp>
        <p:nvSpPr>
          <p:cNvPr id="27" name="Down Arrow 26"/>
          <p:cNvSpPr/>
          <p:nvPr/>
        </p:nvSpPr>
        <p:spPr>
          <a:xfrm rot="10800000">
            <a:off x="2248463" y="1167321"/>
            <a:ext cx="105254" cy="362464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16200000">
            <a:off x="3656686" y="919028"/>
            <a:ext cx="234779" cy="17052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10800000">
            <a:off x="2921458" y="1654254"/>
            <a:ext cx="234779" cy="160509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0" name="Rectangle 29"/>
          <p:cNvSpPr/>
          <p:nvPr/>
        </p:nvSpPr>
        <p:spPr>
          <a:xfrm>
            <a:off x="3074889" y="1663778"/>
            <a:ext cx="560173" cy="21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 rot="10800000">
            <a:off x="4395063" y="1654254"/>
            <a:ext cx="234779" cy="113677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2" name="Rectangle 31"/>
          <p:cNvSpPr/>
          <p:nvPr/>
        </p:nvSpPr>
        <p:spPr>
          <a:xfrm>
            <a:off x="4014259" y="1666159"/>
            <a:ext cx="560173" cy="21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 flipV="1">
            <a:off x="2958319" y="3438801"/>
            <a:ext cx="167455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 rot="10800000">
            <a:off x="2978587" y="3259280"/>
            <a:ext cx="118287" cy="180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35" name="Down Arrow 34"/>
          <p:cNvSpPr/>
          <p:nvPr/>
        </p:nvSpPr>
        <p:spPr>
          <a:xfrm rot="10800000">
            <a:off x="4472440" y="2142602"/>
            <a:ext cx="105254" cy="362464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261909" y="2722222"/>
            <a:ext cx="560173" cy="21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wn Arrow 36"/>
          <p:cNvSpPr/>
          <p:nvPr/>
        </p:nvSpPr>
        <p:spPr>
          <a:xfrm rot="10800000" flipV="1">
            <a:off x="2992593" y="2222643"/>
            <a:ext cx="105254" cy="362464"/>
          </a:xfrm>
          <a:prstGeom prst="down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116157" y="1295007"/>
            <a:ext cx="152400" cy="22643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 flipV="1">
            <a:off x="5075137" y="3439601"/>
            <a:ext cx="234779" cy="4571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4975769" y="1202246"/>
            <a:ext cx="560173" cy="1977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5269734" y="1078826"/>
            <a:ext cx="458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air in</a:t>
            </a:r>
            <a:endParaRPr lang="en-US" b="1" dirty="0"/>
          </a:p>
        </p:txBody>
      </p:sp>
      <p:sp>
        <p:nvSpPr>
          <p:cNvPr id="42" name="Down Arrow 41"/>
          <p:cNvSpPr/>
          <p:nvPr/>
        </p:nvSpPr>
        <p:spPr>
          <a:xfrm rot="10800000" flipV="1">
            <a:off x="5137658" y="1161778"/>
            <a:ext cx="105254" cy="36246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966243" y="3259280"/>
            <a:ext cx="455678" cy="455678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 flipH="1">
            <a:off x="5406457" y="2447919"/>
            <a:ext cx="1638481" cy="733553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 flipV="1">
            <a:off x="5406457" y="3757089"/>
            <a:ext cx="1763924" cy="354807"/>
          </a:xfrm>
          <a:prstGeom prst="line">
            <a:avLst/>
          </a:prstGeom>
          <a:ln w="95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 flipV="1">
            <a:off x="6937774" y="3337675"/>
            <a:ext cx="63758" cy="15636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 46"/>
          <p:cNvSpPr/>
          <p:nvPr/>
        </p:nvSpPr>
        <p:spPr>
          <a:xfrm rot="21259343">
            <a:off x="7641992" y="3162467"/>
            <a:ext cx="140616" cy="269875"/>
          </a:xfrm>
          <a:custGeom>
            <a:avLst/>
            <a:gdLst>
              <a:gd name="connsiteX0" fmla="*/ 140616 w 140616"/>
              <a:gd name="connsiteY0" fmla="*/ 0 h 269875"/>
              <a:gd name="connsiteX1" fmla="*/ 61241 w 140616"/>
              <a:gd name="connsiteY1" fmla="*/ 57150 h 269875"/>
              <a:gd name="connsiteX2" fmla="*/ 10441 w 140616"/>
              <a:gd name="connsiteY2" fmla="*/ 130175 h 269875"/>
              <a:gd name="connsiteX3" fmla="*/ 916 w 140616"/>
              <a:gd name="connsiteY3" fmla="*/ 212725 h 269875"/>
              <a:gd name="connsiteX4" fmla="*/ 916 w 140616"/>
              <a:gd name="connsiteY4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16" h="269875">
                <a:moveTo>
                  <a:pt x="140616" y="0"/>
                </a:moveTo>
                <a:cubicBezTo>
                  <a:pt x="111776" y="17727"/>
                  <a:pt x="82937" y="35454"/>
                  <a:pt x="61241" y="57150"/>
                </a:cubicBezTo>
                <a:cubicBezTo>
                  <a:pt x="39545" y="78846"/>
                  <a:pt x="20495" y="104246"/>
                  <a:pt x="10441" y="130175"/>
                </a:cubicBezTo>
                <a:cubicBezTo>
                  <a:pt x="387" y="156104"/>
                  <a:pt x="2503" y="189442"/>
                  <a:pt x="916" y="212725"/>
                </a:cubicBezTo>
                <a:cubicBezTo>
                  <a:pt x="-672" y="236008"/>
                  <a:pt x="122" y="252941"/>
                  <a:pt x="916" y="269875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reeform 47"/>
          <p:cNvSpPr/>
          <p:nvPr/>
        </p:nvSpPr>
        <p:spPr>
          <a:xfrm flipH="1">
            <a:off x="6940840" y="3168761"/>
            <a:ext cx="102139" cy="269875"/>
          </a:xfrm>
          <a:custGeom>
            <a:avLst/>
            <a:gdLst>
              <a:gd name="connsiteX0" fmla="*/ 140616 w 140616"/>
              <a:gd name="connsiteY0" fmla="*/ 0 h 269875"/>
              <a:gd name="connsiteX1" fmla="*/ 61241 w 140616"/>
              <a:gd name="connsiteY1" fmla="*/ 57150 h 269875"/>
              <a:gd name="connsiteX2" fmla="*/ 10441 w 140616"/>
              <a:gd name="connsiteY2" fmla="*/ 130175 h 269875"/>
              <a:gd name="connsiteX3" fmla="*/ 916 w 140616"/>
              <a:gd name="connsiteY3" fmla="*/ 212725 h 269875"/>
              <a:gd name="connsiteX4" fmla="*/ 916 w 140616"/>
              <a:gd name="connsiteY4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16" h="269875">
                <a:moveTo>
                  <a:pt x="140616" y="0"/>
                </a:moveTo>
                <a:cubicBezTo>
                  <a:pt x="111776" y="17727"/>
                  <a:pt x="82937" y="35454"/>
                  <a:pt x="61241" y="57150"/>
                </a:cubicBezTo>
                <a:cubicBezTo>
                  <a:pt x="39545" y="78846"/>
                  <a:pt x="20495" y="104246"/>
                  <a:pt x="10441" y="130175"/>
                </a:cubicBezTo>
                <a:cubicBezTo>
                  <a:pt x="387" y="156104"/>
                  <a:pt x="2503" y="189442"/>
                  <a:pt x="916" y="212725"/>
                </a:cubicBezTo>
                <a:cubicBezTo>
                  <a:pt x="-672" y="236008"/>
                  <a:pt x="122" y="252941"/>
                  <a:pt x="916" y="269875"/>
                </a:cubicBezTo>
              </a:path>
            </a:pathLst>
          </a:custGeom>
          <a:noFill/>
          <a:ln>
            <a:solidFill>
              <a:schemeClr val="tx1">
                <a:lumMod val="50000"/>
                <a:lumOff val="50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627377" y="3383186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547793" y="3381188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1" name="Freeform 50"/>
          <p:cNvSpPr/>
          <p:nvPr/>
        </p:nvSpPr>
        <p:spPr>
          <a:xfrm>
            <a:off x="7929581" y="2945394"/>
            <a:ext cx="185590" cy="169115"/>
          </a:xfrm>
          <a:custGeom>
            <a:avLst/>
            <a:gdLst>
              <a:gd name="connsiteX0" fmla="*/ 123825 w 188118"/>
              <a:gd name="connsiteY0" fmla="*/ 2427 h 169115"/>
              <a:gd name="connsiteX1" fmla="*/ 59531 w 188118"/>
              <a:gd name="connsiteY1" fmla="*/ 2427 h 169115"/>
              <a:gd name="connsiteX2" fmla="*/ 50006 w 188118"/>
              <a:gd name="connsiteY2" fmla="*/ 4808 h 169115"/>
              <a:gd name="connsiteX3" fmla="*/ 35718 w 188118"/>
              <a:gd name="connsiteY3" fmla="*/ 7190 h 169115"/>
              <a:gd name="connsiteX4" fmla="*/ 14287 w 188118"/>
              <a:gd name="connsiteY4" fmla="*/ 23858 h 169115"/>
              <a:gd name="connsiteX5" fmla="*/ 7143 w 188118"/>
              <a:gd name="connsiteY5" fmla="*/ 28621 h 169115"/>
              <a:gd name="connsiteX6" fmla="*/ 0 w 188118"/>
              <a:gd name="connsiteY6" fmla="*/ 42908 h 169115"/>
              <a:gd name="connsiteX7" fmla="*/ 2381 w 188118"/>
              <a:gd name="connsiteY7" fmla="*/ 52433 h 169115"/>
              <a:gd name="connsiteX8" fmla="*/ 9525 w 188118"/>
              <a:gd name="connsiteY8" fmla="*/ 66721 h 169115"/>
              <a:gd name="connsiteX9" fmla="*/ 21431 w 188118"/>
              <a:gd name="connsiteY9" fmla="*/ 102440 h 169115"/>
              <a:gd name="connsiteX10" fmla="*/ 23812 w 188118"/>
              <a:gd name="connsiteY10" fmla="*/ 109583 h 169115"/>
              <a:gd name="connsiteX11" fmla="*/ 26193 w 188118"/>
              <a:gd name="connsiteY11" fmla="*/ 116727 h 169115"/>
              <a:gd name="connsiteX12" fmla="*/ 33337 w 188118"/>
              <a:gd name="connsiteY12" fmla="*/ 147683 h 169115"/>
              <a:gd name="connsiteX13" fmla="*/ 38100 w 188118"/>
              <a:gd name="connsiteY13" fmla="*/ 154827 h 169115"/>
              <a:gd name="connsiteX14" fmla="*/ 64293 w 188118"/>
              <a:gd name="connsiteY14" fmla="*/ 166733 h 169115"/>
              <a:gd name="connsiteX15" fmla="*/ 83343 w 188118"/>
              <a:gd name="connsiteY15" fmla="*/ 169115 h 169115"/>
              <a:gd name="connsiteX16" fmla="*/ 119062 w 188118"/>
              <a:gd name="connsiteY16" fmla="*/ 164352 h 169115"/>
              <a:gd name="connsiteX17" fmla="*/ 133350 w 188118"/>
              <a:gd name="connsiteY17" fmla="*/ 159590 h 169115"/>
              <a:gd name="connsiteX18" fmla="*/ 140493 w 188118"/>
              <a:gd name="connsiteY18" fmla="*/ 157208 h 169115"/>
              <a:gd name="connsiteX19" fmla="*/ 154781 w 188118"/>
              <a:gd name="connsiteY19" fmla="*/ 142921 h 169115"/>
              <a:gd name="connsiteX20" fmla="*/ 161925 w 188118"/>
              <a:gd name="connsiteY20" fmla="*/ 135777 h 169115"/>
              <a:gd name="connsiteX21" fmla="*/ 169068 w 188118"/>
              <a:gd name="connsiteY21" fmla="*/ 121490 h 169115"/>
              <a:gd name="connsiteX22" fmla="*/ 173831 w 188118"/>
              <a:gd name="connsiteY22" fmla="*/ 107202 h 169115"/>
              <a:gd name="connsiteX23" fmla="*/ 178593 w 188118"/>
              <a:gd name="connsiteY23" fmla="*/ 100058 h 169115"/>
              <a:gd name="connsiteX24" fmla="*/ 185737 w 188118"/>
              <a:gd name="connsiteY24" fmla="*/ 85771 h 169115"/>
              <a:gd name="connsiteX25" fmla="*/ 188118 w 188118"/>
              <a:gd name="connsiteY25" fmla="*/ 71483 h 169115"/>
              <a:gd name="connsiteX26" fmla="*/ 183356 w 188118"/>
              <a:gd name="connsiteY26" fmla="*/ 45290 h 169115"/>
              <a:gd name="connsiteX27" fmla="*/ 178593 w 188118"/>
              <a:gd name="connsiteY27" fmla="*/ 38146 h 169115"/>
              <a:gd name="connsiteX28" fmla="*/ 171450 w 188118"/>
              <a:gd name="connsiteY28" fmla="*/ 28621 h 169115"/>
              <a:gd name="connsiteX29" fmla="*/ 164306 w 188118"/>
              <a:gd name="connsiteY29" fmla="*/ 23858 h 169115"/>
              <a:gd name="connsiteX30" fmla="*/ 152400 w 188118"/>
              <a:gd name="connsiteY30" fmla="*/ 14333 h 169115"/>
              <a:gd name="connsiteX31" fmla="*/ 145256 w 188118"/>
              <a:gd name="connsiteY31" fmla="*/ 7190 h 169115"/>
              <a:gd name="connsiteX32" fmla="*/ 135731 w 188118"/>
              <a:gd name="connsiteY32" fmla="*/ 46 h 169115"/>
              <a:gd name="connsiteX33" fmla="*/ 123825 w 188118"/>
              <a:gd name="connsiteY33" fmla="*/ 2427 h 169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188118" h="169115">
                <a:moveTo>
                  <a:pt x="123825" y="2427"/>
                </a:moveTo>
                <a:cubicBezTo>
                  <a:pt x="111125" y="2824"/>
                  <a:pt x="102804" y="-1335"/>
                  <a:pt x="59531" y="2427"/>
                </a:cubicBezTo>
                <a:cubicBezTo>
                  <a:pt x="56271" y="2710"/>
                  <a:pt x="53215" y="4166"/>
                  <a:pt x="50006" y="4808"/>
                </a:cubicBezTo>
                <a:cubicBezTo>
                  <a:pt x="45271" y="5755"/>
                  <a:pt x="40481" y="6396"/>
                  <a:pt x="35718" y="7190"/>
                </a:cubicBezTo>
                <a:cubicBezTo>
                  <a:pt x="24527" y="18381"/>
                  <a:pt x="31378" y="12464"/>
                  <a:pt x="14287" y="23858"/>
                </a:cubicBezTo>
                <a:lnTo>
                  <a:pt x="7143" y="28621"/>
                </a:lnTo>
                <a:cubicBezTo>
                  <a:pt x="4736" y="32232"/>
                  <a:pt x="0" y="37980"/>
                  <a:pt x="0" y="42908"/>
                </a:cubicBezTo>
                <a:cubicBezTo>
                  <a:pt x="0" y="46181"/>
                  <a:pt x="1482" y="49286"/>
                  <a:pt x="2381" y="52433"/>
                </a:cubicBezTo>
                <a:cubicBezTo>
                  <a:pt x="4846" y="61060"/>
                  <a:pt x="4306" y="58893"/>
                  <a:pt x="9525" y="66721"/>
                </a:cubicBezTo>
                <a:lnTo>
                  <a:pt x="21431" y="102440"/>
                </a:lnTo>
                <a:lnTo>
                  <a:pt x="23812" y="109583"/>
                </a:lnTo>
                <a:lnTo>
                  <a:pt x="26193" y="116727"/>
                </a:lnTo>
                <a:cubicBezTo>
                  <a:pt x="27291" y="124408"/>
                  <a:pt x="28584" y="140554"/>
                  <a:pt x="33337" y="147683"/>
                </a:cubicBezTo>
                <a:cubicBezTo>
                  <a:pt x="34925" y="150064"/>
                  <a:pt x="35755" y="153186"/>
                  <a:pt x="38100" y="154827"/>
                </a:cubicBezTo>
                <a:cubicBezTo>
                  <a:pt x="39698" y="155946"/>
                  <a:pt x="57378" y="165476"/>
                  <a:pt x="64293" y="166733"/>
                </a:cubicBezTo>
                <a:cubicBezTo>
                  <a:pt x="70589" y="167878"/>
                  <a:pt x="76993" y="168321"/>
                  <a:pt x="83343" y="169115"/>
                </a:cubicBezTo>
                <a:cubicBezTo>
                  <a:pt x="95249" y="167527"/>
                  <a:pt x="107262" y="166600"/>
                  <a:pt x="119062" y="164352"/>
                </a:cubicBezTo>
                <a:cubicBezTo>
                  <a:pt x="123994" y="163413"/>
                  <a:pt x="128587" y="161178"/>
                  <a:pt x="133350" y="159590"/>
                </a:cubicBezTo>
                <a:lnTo>
                  <a:pt x="140493" y="157208"/>
                </a:lnTo>
                <a:lnTo>
                  <a:pt x="154781" y="142921"/>
                </a:lnTo>
                <a:lnTo>
                  <a:pt x="161925" y="135777"/>
                </a:lnTo>
                <a:cubicBezTo>
                  <a:pt x="170606" y="109731"/>
                  <a:pt x="156763" y="149176"/>
                  <a:pt x="169068" y="121490"/>
                </a:cubicBezTo>
                <a:cubicBezTo>
                  <a:pt x="171107" y="116902"/>
                  <a:pt x="171046" y="111379"/>
                  <a:pt x="173831" y="107202"/>
                </a:cubicBezTo>
                <a:cubicBezTo>
                  <a:pt x="175418" y="104821"/>
                  <a:pt x="177313" y="102618"/>
                  <a:pt x="178593" y="100058"/>
                </a:cubicBezTo>
                <a:cubicBezTo>
                  <a:pt x="188452" y="80341"/>
                  <a:pt x="172089" y="106245"/>
                  <a:pt x="185737" y="85771"/>
                </a:cubicBezTo>
                <a:cubicBezTo>
                  <a:pt x="186531" y="81008"/>
                  <a:pt x="188118" y="76311"/>
                  <a:pt x="188118" y="71483"/>
                </a:cubicBezTo>
                <a:cubicBezTo>
                  <a:pt x="188118" y="66559"/>
                  <a:pt x="186705" y="51987"/>
                  <a:pt x="183356" y="45290"/>
                </a:cubicBezTo>
                <a:cubicBezTo>
                  <a:pt x="182076" y="42730"/>
                  <a:pt x="180257" y="40475"/>
                  <a:pt x="178593" y="38146"/>
                </a:cubicBezTo>
                <a:cubicBezTo>
                  <a:pt x="176286" y="34917"/>
                  <a:pt x="174256" y="31427"/>
                  <a:pt x="171450" y="28621"/>
                </a:cubicBezTo>
                <a:cubicBezTo>
                  <a:pt x="169426" y="26597"/>
                  <a:pt x="166687" y="25446"/>
                  <a:pt x="164306" y="23858"/>
                </a:cubicBezTo>
                <a:cubicBezTo>
                  <a:pt x="153654" y="7884"/>
                  <a:pt x="166201" y="23534"/>
                  <a:pt x="152400" y="14333"/>
                </a:cubicBezTo>
                <a:cubicBezTo>
                  <a:pt x="149598" y="12465"/>
                  <a:pt x="147813" y="9381"/>
                  <a:pt x="145256" y="7190"/>
                </a:cubicBezTo>
                <a:cubicBezTo>
                  <a:pt x="142243" y="4607"/>
                  <a:pt x="139134" y="2088"/>
                  <a:pt x="135731" y="46"/>
                </a:cubicBezTo>
                <a:cubicBezTo>
                  <a:pt x="135050" y="-362"/>
                  <a:pt x="136525" y="2030"/>
                  <a:pt x="123825" y="242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7876744" y="2874672"/>
            <a:ext cx="216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955530" y="2897266"/>
            <a:ext cx="216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879021" y="2829097"/>
            <a:ext cx="216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951351" y="2859895"/>
            <a:ext cx="216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7919660" y="2899146"/>
            <a:ext cx="216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35389" y="2818824"/>
            <a:ext cx="2169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 rot="199859" flipH="1">
            <a:off x="6671265" y="3390388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99859" flipH="1">
            <a:off x="6831687" y="3384914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0" name="Freeform 59"/>
          <p:cNvSpPr/>
          <p:nvPr/>
        </p:nvSpPr>
        <p:spPr>
          <a:xfrm>
            <a:off x="6922498" y="2940806"/>
            <a:ext cx="111918" cy="114300"/>
          </a:xfrm>
          <a:custGeom>
            <a:avLst/>
            <a:gdLst>
              <a:gd name="connsiteX0" fmla="*/ 26193 w 111918"/>
              <a:gd name="connsiteY0" fmla="*/ 11906 h 114300"/>
              <a:gd name="connsiteX1" fmla="*/ 14287 w 111918"/>
              <a:gd name="connsiteY1" fmla="*/ 23812 h 114300"/>
              <a:gd name="connsiteX2" fmla="*/ 0 w 111918"/>
              <a:gd name="connsiteY2" fmla="*/ 47625 h 114300"/>
              <a:gd name="connsiteX3" fmla="*/ 2381 w 111918"/>
              <a:gd name="connsiteY3" fmla="*/ 69056 h 114300"/>
              <a:gd name="connsiteX4" fmla="*/ 4762 w 111918"/>
              <a:gd name="connsiteY4" fmla="*/ 78581 h 114300"/>
              <a:gd name="connsiteX5" fmla="*/ 19050 w 111918"/>
              <a:gd name="connsiteY5" fmla="*/ 90487 h 114300"/>
              <a:gd name="connsiteX6" fmla="*/ 38100 w 111918"/>
              <a:gd name="connsiteY6" fmla="*/ 92869 h 114300"/>
              <a:gd name="connsiteX7" fmla="*/ 57150 w 111918"/>
              <a:gd name="connsiteY7" fmla="*/ 97631 h 114300"/>
              <a:gd name="connsiteX8" fmla="*/ 83343 w 111918"/>
              <a:gd name="connsiteY8" fmla="*/ 111919 h 114300"/>
              <a:gd name="connsiteX9" fmla="*/ 90487 w 111918"/>
              <a:gd name="connsiteY9" fmla="*/ 114300 h 114300"/>
              <a:gd name="connsiteX10" fmla="*/ 104775 w 111918"/>
              <a:gd name="connsiteY10" fmla="*/ 111919 h 114300"/>
              <a:gd name="connsiteX11" fmla="*/ 109537 w 111918"/>
              <a:gd name="connsiteY11" fmla="*/ 97631 h 114300"/>
              <a:gd name="connsiteX12" fmla="*/ 111918 w 111918"/>
              <a:gd name="connsiteY12" fmla="*/ 90487 h 114300"/>
              <a:gd name="connsiteX13" fmla="*/ 109537 w 111918"/>
              <a:gd name="connsiteY13" fmla="*/ 47625 h 114300"/>
              <a:gd name="connsiteX14" fmla="*/ 107156 w 111918"/>
              <a:gd name="connsiteY14" fmla="*/ 40481 h 114300"/>
              <a:gd name="connsiteX15" fmla="*/ 104775 w 111918"/>
              <a:gd name="connsiteY15" fmla="*/ 30956 h 114300"/>
              <a:gd name="connsiteX16" fmla="*/ 100012 w 111918"/>
              <a:gd name="connsiteY16" fmla="*/ 16669 h 114300"/>
              <a:gd name="connsiteX17" fmla="*/ 85725 w 111918"/>
              <a:gd name="connsiteY17" fmla="*/ 4762 h 114300"/>
              <a:gd name="connsiteX18" fmla="*/ 71437 w 111918"/>
              <a:gd name="connsiteY18" fmla="*/ 0 h 114300"/>
              <a:gd name="connsiteX19" fmla="*/ 57150 w 111918"/>
              <a:gd name="connsiteY19" fmla="*/ 2381 h 114300"/>
              <a:gd name="connsiteX20" fmla="*/ 50006 w 111918"/>
              <a:gd name="connsiteY20" fmla="*/ 4762 h 114300"/>
              <a:gd name="connsiteX21" fmla="*/ 26193 w 111918"/>
              <a:gd name="connsiteY21" fmla="*/ 11906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11918" h="114300">
                <a:moveTo>
                  <a:pt x="26193" y="11906"/>
                </a:moveTo>
                <a:cubicBezTo>
                  <a:pt x="20240" y="15081"/>
                  <a:pt x="17841" y="19468"/>
                  <a:pt x="14287" y="23812"/>
                </a:cubicBezTo>
                <a:cubicBezTo>
                  <a:pt x="6897" y="32844"/>
                  <a:pt x="4776" y="38071"/>
                  <a:pt x="0" y="47625"/>
                </a:cubicBezTo>
                <a:cubicBezTo>
                  <a:pt x="794" y="54769"/>
                  <a:pt x="1288" y="61952"/>
                  <a:pt x="2381" y="69056"/>
                </a:cubicBezTo>
                <a:cubicBezTo>
                  <a:pt x="2879" y="72291"/>
                  <a:pt x="3138" y="75739"/>
                  <a:pt x="4762" y="78581"/>
                </a:cubicBezTo>
                <a:cubicBezTo>
                  <a:pt x="6155" y="81019"/>
                  <a:pt x="15711" y="89576"/>
                  <a:pt x="19050" y="90487"/>
                </a:cubicBezTo>
                <a:cubicBezTo>
                  <a:pt x="25224" y="92171"/>
                  <a:pt x="31775" y="91896"/>
                  <a:pt x="38100" y="92869"/>
                </a:cubicBezTo>
                <a:cubicBezTo>
                  <a:pt x="48774" y="94511"/>
                  <a:pt x="48457" y="94734"/>
                  <a:pt x="57150" y="97631"/>
                </a:cubicBezTo>
                <a:cubicBezTo>
                  <a:pt x="65846" y="103429"/>
                  <a:pt x="72535" y="108317"/>
                  <a:pt x="83343" y="111919"/>
                </a:cubicBezTo>
                <a:lnTo>
                  <a:pt x="90487" y="114300"/>
                </a:lnTo>
                <a:cubicBezTo>
                  <a:pt x="95250" y="113506"/>
                  <a:pt x="101141" y="115099"/>
                  <a:pt x="104775" y="111919"/>
                </a:cubicBezTo>
                <a:cubicBezTo>
                  <a:pt x="108553" y="108613"/>
                  <a:pt x="107950" y="102394"/>
                  <a:pt x="109537" y="97631"/>
                </a:cubicBezTo>
                <a:lnTo>
                  <a:pt x="111918" y="90487"/>
                </a:lnTo>
                <a:cubicBezTo>
                  <a:pt x="111124" y="76200"/>
                  <a:pt x="110894" y="61870"/>
                  <a:pt x="109537" y="47625"/>
                </a:cubicBezTo>
                <a:cubicBezTo>
                  <a:pt x="109299" y="45126"/>
                  <a:pt x="107846" y="42895"/>
                  <a:pt x="107156" y="40481"/>
                </a:cubicBezTo>
                <a:cubicBezTo>
                  <a:pt x="106257" y="37334"/>
                  <a:pt x="105715" y="34091"/>
                  <a:pt x="104775" y="30956"/>
                </a:cubicBezTo>
                <a:cubicBezTo>
                  <a:pt x="103332" y="26148"/>
                  <a:pt x="103562" y="20219"/>
                  <a:pt x="100012" y="16669"/>
                </a:cubicBezTo>
                <a:cubicBezTo>
                  <a:pt x="95529" y="12186"/>
                  <a:pt x="91690" y="7413"/>
                  <a:pt x="85725" y="4762"/>
                </a:cubicBezTo>
                <a:cubicBezTo>
                  <a:pt x="81137" y="2723"/>
                  <a:pt x="71437" y="0"/>
                  <a:pt x="71437" y="0"/>
                </a:cubicBezTo>
                <a:cubicBezTo>
                  <a:pt x="66675" y="794"/>
                  <a:pt x="61863" y="1334"/>
                  <a:pt x="57150" y="2381"/>
                </a:cubicBezTo>
                <a:cubicBezTo>
                  <a:pt x="54700" y="2925"/>
                  <a:pt x="52504" y="4512"/>
                  <a:pt x="50006" y="4762"/>
                </a:cubicBezTo>
                <a:cubicBezTo>
                  <a:pt x="44477" y="5315"/>
                  <a:pt x="32146" y="8731"/>
                  <a:pt x="26193" y="1190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 rot="199859" flipH="1">
            <a:off x="6904453" y="3365724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2" name="Freeform 61"/>
          <p:cNvSpPr/>
          <p:nvPr/>
        </p:nvSpPr>
        <p:spPr>
          <a:xfrm>
            <a:off x="7841894" y="3182351"/>
            <a:ext cx="88106" cy="131149"/>
          </a:xfrm>
          <a:custGeom>
            <a:avLst/>
            <a:gdLst>
              <a:gd name="connsiteX0" fmla="*/ 4762 w 88106"/>
              <a:gd name="connsiteY0" fmla="*/ 71438 h 131149"/>
              <a:gd name="connsiteX1" fmla="*/ 0 w 88106"/>
              <a:gd name="connsiteY1" fmla="*/ 83345 h 131149"/>
              <a:gd name="connsiteX2" fmla="*/ 4762 w 88106"/>
              <a:gd name="connsiteY2" fmla="*/ 102395 h 131149"/>
              <a:gd name="connsiteX3" fmla="*/ 16668 w 88106"/>
              <a:gd name="connsiteY3" fmla="*/ 107157 h 131149"/>
              <a:gd name="connsiteX4" fmla="*/ 26193 w 88106"/>
              <a:gd name="connsiteY4" fmla="*/ 111920 h 131149"/>
              <a:gd name="connsiteX5" fmla="*/ 59531 w 88106"/>
              <a:gd name="connsiteY5" fmla="*/ 116682 h 131149"/>
              <a:gd name="connsiteX6" fmla="*/ 69056 w 88106"/>
              <a:gd name="connsiteY6" fmla="*/ 130970 h 131149"/>
              <a:gd name="connsiteX7" fmla="*/ 76200 w 88106"/>
              <a:gd name="connsiteY7" fmla="*/ 126207 h 131149"/>
              <a:gd name="connsiteX8" fmla="*/ 88106 w 88106"/>
              <a:gd name="connsiteY8" fmla="*/ 104776 h 131149"/>
              <a:gd name="connsiteX9" fmla="*/ 85725 w 88106"/>
              <a:gd name="connsiteY9" fmla="*/ 64295 h 131149"/>
              <a:gd name="connsiteX10" fmla="*/ 80962 w 88106"/>
              <a:gd name="connsiteY10" fmla="*/ 16670 h 131149"/>
              <a:gd name="connsiteX11" fmla="*/ 76200 w 88106"/>
              <a:gd name="connsiteY11" fmla="*/ 9526 h 131149"/>
              <a:gd name="connsiteX12" fmla="*/ 69056 w 88106"/>
              <a:gd name="connsiteY12" fmla="*/ 7145 h 131149"/>
              <a:gd name="connsiteX13" fmla="*/ 61912 w 88106"/>
              <a:gd name="connsiteY13" fmla="*/ 2382 h 131149"/>
              <a:gd name="connsiteX14" fmla="*/ 33337 w 88106"/>
              <a:gd name="connsiteY14" fmla="*/ 2382 h 131149"/>
              <a:gd name="connsiteX15" fmla="*/ 30956 w 88106"/>
              <a:gd name="connsiteY15" fmla="*/ 9526 h 131149"/>
              <a:gd name="connsiteX16" fmla="*/ 26193 w 88106"/>
              <a:gd name="connsiteY16" fmla="*/ 16670 h 131149"/>
              <a:gd name="connsiteX17" fmla="*/ 14287 w 88106"/>
              <a:gd name="connsiteY17" fmla="*/ 42863 h 131149"/>
              <a:gd name="connsiteX18" fmla="*/ 9525 w 88106"/>
              <a:gd name="connsiteY18" fmla="*/ 50007 h 131149"/>
              <a:gd name="connsiteX19" fmla="*/ 2381 w 88106"/>
              <a:gd name="connsiteY19" fmla="*/ 57151 h 131149"/>
              <a:gd name="connsiteX20" fmla="*/ 4762 w 88106"/>
              <a:gd name="connsiteY20" fmla="*/ 71438 h 131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88106" h="131149">
                <a:moveTo>
                  <a:pt x="4762" y="71438"/>
                </a:moveTo>
                <a:cubicBezTo>
                  <a:pt x="4365" y="75804"/>
                  <a:pt x="0" y="79070"/>
                  <a:pt x="0" y="83345"/>
                </a:cubicBezTo>
                <a:cubicBezTo>
                  <a:pt x="0" y="89890"/>
                  <a:pt x="1009" y="97033"/>
                  <a:pt x="4762" y="102395"/>
                </a:cubicBezTo>
                <a:cubicBezTo>
                  <a:pt x="7213" y="105897"/>
                  <a:pt x="12762" y="105421"/>
                  <a:pt x="16668" y="107157"/>
                </a:cubicBezTo>
                <a:cubicBezTo>
                  <a:pt x="19912" y="108599"/>
                  <a:pt x="22869" y="110674"/>
                  <a:pt x="26193" y="111920"/>
                </a:cubicBezTo>
                <a:cubicBezTo>
                  <a:pt x="35608" y="115451"/>
                  <a:pt x="51594" y="115888"/>
                  <a:pt x="59531" y="116682"/>
                </a:cubicBezTo>
                <a:cubicBezTo>
                  <a:pt x="60690" y="122479"/>
                  <a:pt x="59136" y="132623"/>
                  <a:pt x="69056" y="130970"/>
                </a:cubicBezTo>
                <a:cubicBezTo>
                  <a:pt x="71879" y="130500"/>
                  <a:pt x="73819" y="127795"/>
                  <a:pt x="76200" y="126207"/>
                </a:cubicBezTo>
                <a:cubicBezTo>
                  <a:pt x="87117" y="109831"/>
                  <a:pt x="83915" y="117350"/>
                  <a:pt x="88106" y="104776"/>
                </a:cubicBezTo>
                <a:cubicBezTo>
                  <a:pt x="87312" y="91282"/>
                  <a:pt x="86817" y="77768"/>
                  <a:pt x="85725" y="64295"/>
                </a:cubicBezTo>
                <a:cubicBezTo>
                  <a:pt x="84436" y="48393"/>
                  <a:pt x="89811" y="29945"/>
                  <a:pt x="80962" y="16670"/>
                </a:cubicBezTo>
                <a:cubicBezTo>
                  <a:pt x="79375" y="14289"/>
                  <a:pt x="78435" y="11314"/>
                  <a:pt x="76200" y="9526"/>
                </a:cubicBezTo>
                <a:cubicBezTo>
                  <a:pt x="74240" y="7958"/>
                  <a:pt x="71437" y="7939"/>
                  <a:pt x="69056" y="7145"/>
                </a:cubicBezTo>
                <a:cubicBezTo>
                  <a:pt x="66675" y="5557"/>
                  <a:pt x="64592" y="3387"/>
                  <a:pt x="61912" y="2382"/>
                </a:cubicBezTo>
                <a:cubicBezTo>
                  <a:pt x="50387" y="-1940"/>
                  <a:pt x="45852" y="594"/>
                  <a:pt x="33337" y="2382"/>
                </a:cubicBezTo>
                <a:cubicBezTo>
                  <a:pt x="32543" y="4763"/>
                  <a:pt x="32079" y="7281"/>
                  <a:pt x="30956" y="9526"/>
                </a:cubicBezTo>
                <a:cubicBezTo>
                  <a:pt x="29676" y="12086"/>
                  <a:pt x="27198" y="13990"/>
                  <a:pt x="26193" y="16670"/>
                </a:cubicBezTo>
                <a:cubicBezTo>
                  <a:pt x="15680" y="44704"/>
                  <a:pt x="35970" y="10337"/>
                  <a:pt x="14287" y="42863"/>
                </a:cubicBezTo>
                <a:cubicBezTo>
                  <a:pt x="12700" y="45244"/>
                  <a:pt x="11549" y="47983"/>
                  <a:pt x="9525" y="50007"/>
                </a:cubicBezTo>
                <a:cubicBezTo>
                  <a:pt x="7144" y="52388"/>
                  <a:pt x="4402" y="54457"/>
                  <a:pt x="2381" y="57151"/>
                </a:cubicBezTo>
                <a:cubicBezTo>
                  <a:pt x="1905" y="57786"/>
                  <a:pt x="5159" y="67072"/>
                  <a:pt x="4762" y="71438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6870777" y="2819024"/>
            <a:ext cx="141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6872125" y="2841355"/>
            <a:ext cx="141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918933" y="2838173"/>
            <a:ext cx="141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6903772" y="2809329"/>
            <a:ext cx="141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811575" y="3046039"/>
            <a:ext cx="141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98284" y="3105590"/>
            <a:ext cx="141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821102" y="3093367"/>
            <a:ext cx="141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cxnSp>
        <p:nvCxnSpPr>
          <p:cNvPr id="70" name="Straight Connector 69"/>
          <p:cNvCxnSpPr/>
          <p:nvPr/>
        </p:nvCxnSpPr>
        <p:spPr>
          <a:xfrm>
            <a:off x="6546679" y="2920602"/>
            <a:ext cx="158358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7099635" y="2337907"/>
            <a:ext cx="487572" cy="1419182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7063334" y="2212526"/>
            <a:ext cx="560173" cy="2178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6478727" y="2395076"/>
            <a:ext cx="1726410" cy="1726410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73"/>
          <p:cNvSpPr/>
          <p:nvPr/>
        </p:nvSpPr>
        <p:spPr>
          <a:xfrm>
            <a:off x="7538032" y="3462518"/>
            <a:ext cx="505986" cy="301312"/>
          </a:xfrm>
          <a:custGeom>
            <a:avLst/>
            <a:gdLst>
              <a:gd name="connsiteX0" fmla="*/ 694 w 464244"/>
              <a:gd name="connsiteY0" fmla="*/ 25400 h 260350"/>
              <a:gd name="connsiteX1" fmla="*/ 35619 w 464244"/>
              <a:gd name="connsiteY1" fmla="*/ 28575 h 260350"/>
              <a:gd name="connsiteX2" fmla="*/ 48319 w 464244"/>
              <a:gd name="connsiteY2" fmla="*/ 31750 h 260350"/>
              <a:gd name="connsiteX3" fmla="*/ 73719 w 464244"/>
              <a:gd name="connsiteY3" fmla="*/ 34925 h 260350"/>
              <a:gd name="connsiteX4" fmla="*/ 165794 w 464244"/>
              <a:gd name="connsiteY4" fmla="*/ 31750 h 260350"/>
              <a:gd name="connsiteX5" fmla="*/ 178494 w 464244"/>
              <a:gd name="connsiteY5" fmla="*/ 28575 h 260350"/>
              <a:gd name="connsiteX6" fmla="*/ 197544 w 464244"/>
              <a:gd name="connsiteY6" fmla="*/ 25400 h 260350"/>
              <a:gd name="connsiteX7" fmla="*/ 216594 w 464244"/>
              <a:gd name="connsiteY7" fmla="*/ 19050 h 260350"/>
              <a:gd name="connsiteX8" fmla="*/ 229294 w 464244"/>
              <a:gd name="connsiteY8" fmla="*/ 15875 h 260350"/>
              <a:gd name="connsiteX9" fmla="*/ 248344 w 464244"/>
              <a:gd name="connsiteY9" fmla="*/ 12700 h 260350"/>
              <a:gd name="connsiteX10" fmla="*/ 267394 w 464244"/>
              <a:gd name="connsiteY10" fmla="*/ 6350 h 260350"/>
              <a:gd name="connsiteX11" fmla="*/ 276919 w 464244"/>
              <a:gd name="connsiteY11" fmla="*/ 3175 h 260350"/>
              <a:gd name="connsiteX12" fmla="*/ 289619 w 464244"/>
              <a:gd name="connsiteY12" fmla="*/ 0 h 260350"/>
              <a:gd name="connsiteX13" fmla="*/ 407094 w 464244"/>
              <a:gd name="connsiteY13" fmla="*/ 6350 h 260350"/>
              <a:gd name="connsiteX14" fmla="*/ 416619 w 464244"/>
              <a:gd name="connsiteY14" fmla="*/ 9525 h 260350"/>
              <a:gd name="connsiteX15" fmla="*/ 432494 w 464244"/>
              <a:gd name="connsiteY15" fmla="*/ 12700 h 260350"/>
              <a:gd name="connsiteX16" fmla="*/ 442019 w 464244"/>
              <a:gd name="connsiteY16" fmla="*/ 22225 h 260350"/>
              <a:gd name="connsiteX17" fmla="*/ 448369 w 464244"/>
              <a:gd name="connsiteY17" fmla="*/ 31750 h 260350"/>
              <a:gd name="connsiteX18" fmla="*/ 457894 w 464244"/>
              <a:gd name="connsiteY18" fmla="*/ 44450 h 260350"/>
              <a:gd name="connsiteX19" fmla="*/ 464244 w 464244"/>
              <a:gd name="connsiteY19" fmla="*/ 98425 h 260350"/>
              <a:gd name="connsiteX20" fmla="*/ 461069 w 464244"/>
              <a:gd name="connsiteY20" fmla="*/ 158750 h 260350"/>
              <a:gd name="connsiteX21" fmla="*/ 457894 w 464244"/>
              <a:gd name="connsiteY21" fmla="*/ 180975 h 260350"/>
              <a:gd name="connsiteX22" fmla="*/ 451544 w 464244"/>
              <a:gd name="connsiteY22" fmla="*/ 190500 h 260350"/>
              <a:gd name="connsiteX23" fmla="*/ 435669 w 464244"/>
              <a:gd name="connsiteY23" fmla="*/ 219075 h 260350"/>
              <a:gd name="connsiteX24" fmla="*/ 416619 w 464244"/>
              <a:gd name="connsiteY24" fmla="*/ 238125 h 260350"/>
              <a:gd name="connsiteX25" fmla="*/ 397569 w 464244"/>
              <a:gd name="connsiteY25" fmla="*/ 247650 h 260350"/>
              <a:gd name="connsiteX26" fmla="*/ 378519 w 464244"/>
              <a:gd name="connsiteY26" fmla="*/ 254000 h 260350"/>
              <a:gd name="connsiteX27" fmla="*/ 349944 w 464244"/>
              <a:gd name="connsiteY27" fmla="*/ 260350 h 260350"/>
              <a:gd name="connsiteX28" fmla="*/ 318194 w 464244"/>
              <a:gd name="connsiteY28" fmla="*/ 257175 h 260350"/>
              <a:gd name="connsiteX29" fmla="*/ 308669 w 464244"/>
              <a:gd name="connsiteY29" fmla="*/ 254000 h 260350"/>
              <a:gd name="connsiteX30" fmla="*/ 289619 w 464244"/>
              <a:gd name="connsiteY30" fmla="*/ 250825 h 260350"/>
              <a:gd name="connsiteX31" fmla="*/ 257869 w 464244"/>
              <a:gd name="connsiteY31" fmla="*/ 231775 h 260350"/>
              <a:gd name="connsiteX32" fmla="*/ 248344 w 464244"/>
              <a:gd name="connsiteY32" fmla="*/ 225425 h 260350"/>
              <a:gd name="connsiteX33" fmla="*/ 229294 w 464244"/>
              <a:gd name="connsiteY33" fmla="*/ 209550 h 260350"/>
              <a:gd name="connsiteX34" fmla="*/ 226119 w 464244"/>
              <a:gd name="connsiteY34" fmla="*/ 196850 h 260350"/>
              <a:gd name="connsiteX35" fmla="*/ 216594 w 464244"/>
              <a:gd name="connsiteY35" fmla="*/ 187325 h 260350"/>
              <a:gd name="connsiteX36" fmla="*/ 210244 w 464244"/>
              <a:gd name="connsiteY36" fmla="*/ 177800 h 260350"/>
              <a:gd name="connsiteX37" fmla="*/ 194369 w 464244"/>
              <a:gd name="connsiteY37" fmla="*/ 155575 h 260350"/>
              <a:gd name="connsiteX38" fmla="*/ 188019 w 464244"/>
              <a:gd name="connsiteY38" fmla="*/ 146050 h 260350"/>
              <a:gd name="connsiteX39" fmla="*/ 168969 w 464244"/>
              <a:gd name="connsiteY39" fmla="*/ 133350 h 260350"/>
              <a:gd name="connsiteX40" fmla="*/ 159444 w 464244"/>
              <a:gd name="connsiteY40" fmla="*/ 127000 h 260350"/>
              <a:gd name="connsiteX41" fmla="*/ 143569 w 464244"/>
              <a:gd name="connsiteY41" fmla="*/ 111125 h 260350"/>
              <a:gd name="connsiteX42" fmla="*/ 134044 w 464244"/>
              <a:gd name="connsiteY42" fmla="*/ 101600 h 260350"/>
              <a:gd name="connsiteX43" fmla="*/ 114994 w 464244"/>
              <a:gd name="connsiteY43" fmla="*/ 95250 h 260350"/>
              <a:gd name="connsiteX44" fmla="*/ 102294 w 464244"/>
              <a:gd name="connsiteY44" fmla="*/ 88900 h 260350"/>
              <a:gd name="connsiteX45" fmla="*/ 83244 w 464244"/>
              <a:gd name="connsiteY45" fmla="*/ 82550 h 260350"/>
              <a:gd name="connsiteX46" fmla="*/ 48319 w 464244"/>
              <a:gd name="connsiteY46" fmla="*/ 69850 h 260350"/>
              <a:gd name="connsiteX47" fmla="*/ 32444 w 464244"/>
              <a:gd name="connsiteY47" fmla="*/ 66675 h 260350"/>
              <a:gd name="connsiteX48" fmla="*/ 13394 w 464244"/>
              <a:gd name="connsiteY48" fmla="*/ 63500 h 260350"/>
              <a:gd name="connsiteX49" fmla="*/ 694 w 464244"/>
              <a:gd name="connsiteY49" fmla="*/ 2540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4244" h="260350">
                <a:moveTo>
                  <a:pt x="694" y="25400"/>
                </a:moveTo>
                <a:cubicBezTo>
                  <a:pt x="4398" y="19579"/>
                  <a:pt x="24032" y="27030"/>
                  <a:pt x="35619" y="28575"/>
                </a:cubicBezTo>
                <a:cubicBezTo>
                  <a:pt x="39944" y="29152"/>
                  <a:pt x="44015" y="31033"/>
                  <a:pt x="48319" y="31750"/>
                </a:cubicBezTo>
                <a:cubicBezTo>
                  <a:pt x="56735" y="33153"/>
                  <a:pt x="65252" y="33867"/>
                  <a:pt x="73719" y="34925"/>
                </a:cubicBezTo>
                <a:cubicBezTo>
                  <a:pt x="104411" y="33867"/>
                  <a:pt x="135140" y="33608"/>
                  <a:pt x="165794" y="31750"/>
                </a:cubicBezTo>
                <a:cubicBezTo>
                  <a:pt x="170150" y="31486"/>
                  <a:pt x="174215" y="29431"/>
                  <a:pt x="178494" y="28575"/>
                </a:cubicBezTo>
                <a:cubicBezTo>
                  <a:pt x="184807" y="27312"/>
                  <a:pt x="191299" y="26961"/>
                  <a:pt x="197544" y="25400"/>
                </a:cubicBezTo>
                <a:cubicBezTo>
                  <a:pt x="204038" y="23777"/>
                  <a:pt x="210100" y="20673"/>
                  <a:pt x="216594" y="19050"/>
                </a:cubicBezTo>
                <a:cubicBezTo>
                  <a:pt x="220827" y="17992"/>
                  <a:pt x="225015" y="16731"/>
                  <a:pt x="229294" y="15875"/>
                </a:cubicBezTo>
                <a:cubicBezTo>
                  <a:pt x="235607" y="14612"/>
                  <a:pt x="242099" y="14261"/>
                  <a:pt x="248344" y="12700"/>
                </a:cubicBezTo>
                <a:cubicBezTo>
                  <a:pt x="254838" y="11077"/>
                  <a:pt x="261044" y="8467"/>
                  <a:pt x="267394" y="6350"/>
                </a:cubicBezTo>
                <a:cubicBezTo>
                  <a:pt x="270569" y="5292"/>
                  <a:pt x="273672" y="3987"/>
                  <a:pt x="276919" y="3175"/>
                </a:cubicBezTo>
                <a:lnTo>
                  <a:pt x="289619" y="0"/>
                </a:lnTo>
                <a:cubicBezTo>
                  <a:pt x="312672" y="795"/>
                  <a:pt x="372768" y="109"/>
                  <a:pt x="407094" y="6350"/>
                </a:cubicBezTo>
                <a:cubicBezTo>
                  <a:pt x="410387" y="6949"/>
                  <a:pt x="413372" y="8713"/>
                  <a:pt x="416619" y="9525"/>
                </a:cubicBezTo>
                <a:cubicBezTo>
                  <a:pt x="421854" y="10834"/>
                  <a:pt x="427202" y="11642"/>
                  <a:pt x="432494" y="12700"/>
                </a:cubicBezTo>
                <a:cubicBezTo>
                  <a:pt x="435669" y="15875"/>
                  <a:pt x="439144" y="18776"/>
                  <a:pt x="442019" y="22225"/>
                </a:cubicBezTo>
                <a:cubicBezTo>
                  <a:pt x="444462" y="25156"/>
                  <a:pt x="446151" y="28645"/>
                  <a:pt x="448369" y="31750"/>
                </a:cubicBezTo>
                <a:cubicBezTo>
                  <a:pt x="451445" y="36056"/>
                  <a:pt x="454719" y="40217"/>
                  <a:pt x="457894" y="44450"/>
                </a:cubicBezTo>
                <a:cubicBezTo>
                  <a:pt x="460921" y="62614"/>
                  <a:pt x="464244" y="79636"/>
                  <a:pt x="464244" y="98425"/>
                </a:cubicBezTo>
                <a:cubicBezTo>
                  <a:pt x="464244" y="118561"/>
                  <a:pt x="462613" y="138673"/>
                  <a:pt x="461069" y="158750"/>
                </a:cubicBezTo>
                <a:cubicBezTo>
                  <a:pt x="460495" y="166212"/>
                  <a:pt x="460044" y="173807"/>
                  <a:pt x="457894" y="180975"/>
                </a:cubicBezTo>
                <a:cubicBezTo>
                  <a:pt x="456798" y="184630"/>
                  <a:pt x="453251" y="187087"/>
                  <a:pt x="451544" y="190500"/>
                </a:cubicBezTo>
                <a:cubicBezTo>
                  <a:pt x="443559" y="206470"/>
                  <a:pt x="455691" y="199053"/>
                  <a:pt x="435669" y="219075"/>
                </a:cubicBezTo>
                <a:cubicBezTo>
                  <a:pt x="429319" y="225425"/>
                  <a:pt x="425138" y="235285"/>
                  <a:pt x="416619" y="238125"/>
                </a:cubicBezTo>
                <a:cubicBezTo>
                  <a:pt x="381881" y="249704"/>
                  <a:pt x="434498" y="231237"/>
                  <a:pt x="397569" y="247650"/>
                </a:cubicBezTo>
                <a:cubicBezTo>
                  <a:pt x="391452" y="250368"/>
                  <a:pt x="384869" y="251883"/>
                  <a:pt x="378519" y="254000"/>
                </a:cubicBezTo>
                <a:cubicBezTo>
                  <a:pt x="362887" y="259211"/>
                  <a:pt x="372295" y="256625"/>
                  <a:pt x="349944" y="260350"/>
                </a:cubicBezTo>
                <a:cubicBezTo>
                  <a:pt x="339361" y="259292"/>
                  <a:pt x="328706" y="258792"/>
                  <a:pt x="318194" y="257175"/>
                </a:cubicBezTo>
                <a:cubicBezTo>
                  <a:pt x="314886" y="256666"/>
                  <a:pt x="311936" y="254726"/>
                  <a:pt x="308669" y="254000"/>
                </a:cubicBezTo>
                <a:cubicBezTo>
                  <a:pt x="302385" y="252603"/>
                  <a:pt x="295969" y="251883"/>
                  <a:pt x="289619" y="250825"/>
                </a:cubicBezTo>
                <a:cubicBezTo>
                  <a:pt x="270093" y="241062"/>
                  <a:pt x="280857" y="247100"/>
                  <a:pt x="257869" y="231775"/>
                </a:cubicBezTo>
                <a:cubicBezTo>
                  <a:pt x="254694" y="229658"/>
                  <a:pt x="251042" y="228123"/>
                  <a:pt x="248344" y="225425"/>
                </a:cubicBezTo>
                <a:cubicBezTo>
                  <a:pt x="236121" y="213202"/>
                  <a:pt x="242555" y="218391"/>
                  <a:pt x="229294" y="209550"/>
                </a:cubicBezTo>
                <a:cubicBezTo>
                  <a:pt x="228236" y="205317"/>
                  <a:pt x="228284" y="200639"/>
                  <a:pt x="226119" y="196850"/>
                </a:cubicBezTo>
                <a:cubicBezTo>
                  <a:pt x="223891" y="192951"/>
                  <a:pt x="219469" y="190774"/>
                  <a:pt x="216594" y="187325"/>
                </a:cubicBezTo>
                <a:cubicBezTo>
                  <a:pt x="214151" y="184394"/>
                  <a:pt x="212137" y="181113"/>
                  <a:pt x="210244" y="177800"/>
                </a:cubicBezTo>
                <a:cubicBezTo>
                  <a:pt x="193153" y="147891"/>
                  <a:pt x="215526" y="180963"/>
                  <a:pt x="194369" y="155575"/>
                </a:cubicBezTo>
                <a:cubicBezTo>
                  <a:pt x="191926" y="152644"/>
                  <a:pt x="190891" y="148563"/>
                  <a:pt x="188019" y="146050"/>
                </a:cubicBezTo>
                <a:cubicBezTo>
                  <a:pt x="182276" y="141024"/>
                  <a:pt x="175319" y="137583"/>
                  <a:pt x="168969" y="133350"/>
                </a:cubicBezTo>
                <a:lnTo>
                  <a:pt x="159444" y="127000"/>
                </a:lnTo>
                <a:cubicBezTo>
                  <a:pt x="147802" y="109538"/>
                  <a:pt x="159444" y="124354"/>
                  <a:pt x="143569" y="111125"/>
                </a:cubicBezTo>
                <a:cubicBezTo>
                  <a:pt x="140120" y="108250"/>
                  <a:pt x="137969" y="103781"/>
                  <a:pt x="134044" y="101600"/>
                </a:cubicBezTo>
                <a:cubicBezTo>
                  <a:pt x="128193" y="98349"/>
                  <a:pt x="120981" y="98243"/>
                  <a:pt x="114994" y="95250"/>
                </a:cubicBezTo>
                <a:cubicBezTo>
                  <a:pt x="110761" y="93133"/>
                  <a:pt x="106688" y="90658"/>
                  <a:pt x="102294" y="88900"/>
                </a:cubicBezTo>
                <a:cubicBezTo>
                  <a:pt x="96079" y="86414"/>
                  <a:pt x="88813" y="86263"/>
                  <a:pt x="83244" y="82550"/>
                </a:cubicBezTo>
                <a:cubicBezTo>
                  <a:pt x="67821" y="72268"/>
                  <a:pt x="74303" y="75047"/>
                  <a:pt x="48319" y="69850"/>
                </a:cubicBezTo>
                <a:lnTo>
                  <a:pt x="32444" y="66675"/>
                </a:lnTo>
                <a:cubicBezTo>
                  <a:pt x="26110" y="65523"/>
                  <a:pt x="19707" y="64763"/>
                  <a:pt x="13394" y="63500"/>
                </a:cubicBezTo>
                <a:cubicBezTo>
                  <a:pt x="9115" y="62644"/>
                  <a:pt x="-3010" y="31221"/>
                  <a:pt x="694" y="254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/>
          <p:cNvSpPr txBox="1"/>
          <p:nvPr/>
        </p:nvSpPr>
        <p:spPr>
          <a:xfrm>
            <a:off x="7835033" y="3495479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741988" y="3504218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823325" y="3527357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7817312" y="3428180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761104" y="3434822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7685780" y="3421032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7904978" y="3485349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765743" y="3570936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3" name="Freeform 82"/>
          <p:cNvSpPr/>
          <p:nvPr/>
        </p:nvSpPr>
        <p:spPr>
          <a:xfrm rot="199859" flipH="1">
            <a:off x="6617732" y="3464196"/>
            <a:ext cx="542123" cy="274163"/>
          </a:xfrm>
          <a:custGeom>
            <a:avLst/>
            <a:gdLst>
              <a:gd name="connsiteX0" fmla="*/ 694 w 464244"/>
              <a:gd name="connsiteY0" fmla="*/ 25400 h 260350"/>
              <a:gd name="connsiteX1" fmla="*/ 35619 w 464244"/>
              <a:gd name="connsiteY1" fmla="*/ 28575 h 260350"/>
              <a:gd name="connsiteX2" fmla="*/ 48319 w 464244"/>
              <a:gd name="connsiteY2" fmla="*/ 31750 h 260350"/>
              <a:gd name="connsiteX3" fmla="*/ 73719 w 464244"/>
              <a:gd name="connsiteY3" fmla="*/ 34925 h 260350"/>
              <a:gd name="connsiteX4" fmla="*/ 165794 w 464244"/>
              <a:gd name="connsiteY4" fmla="*/ 31750 h 260350"/>
              <a:gd name="connsiteX5" fmla="*/ 178494 w 464244"/>
              <a:gd name="connsiteY5" fmla="*/ 28575 h 260350"/>
              <a:gd name="connsiteX6" fmla="*/ 197544 w 464244"/>
              <a:gd name="connsiteY6" fmla="*/ 25400 h 260350"/>
              <a:gd name="connsiteX7" fmla="*/ 216594 w 464244"/>
              <a:gd name="connsiteY7" fmla="*/ 19050 h 260350"/>
              <a:gd name="connsiteX8" fmla="*/ 229294 w 464244"/>
              <a:gd name="connsiteY8" fmla="*/ 15875 h 260350"/>
              <a:gd name="connsiteX9" fmla="*/ 248344 w 464244"/>
              <a:gd name="connsiteY9" fmla="*/ 12700 h 260350"/>
              <a:gd name="connsiteX10" fmla="*/ 267394 w 464244"/>
              <a:gd name="connsiteY10" fmla="*/ 6350 h 260350"/>
              <a:gd name="connsiteX11" fmla="*/ 276919 w 464244"/>
              <a:gd name="connsiteY11" fmla="*/ 3175 h 260350"/>
              <a:gd name="connsiteX12" fmla="*/ 289619 w 464244"/>
              <a:gd name="connsiteY12" fmla="*/ 0 h 260350"/>
              <a:gd name="connsiteX13" fmla="*/ 407094 w 464244"/>
              <a:gd name="connsiteY13" fmla="*/ 6350 h 260350"/>
              <a:gd name="connsiteX14" fmla="*/ 416619 w 464244"/>
              <a:gd name="connsiteY14" fmla="*/ 9525 h 260350"/>
              <a:gd name="connsiteX15" fmla="*/ 432494 w 464244"/>
              <a:gd name="connsiteY15" fmla="*/ 12700 h 260350"/>
              <a:gd name="connsiteX16" fmla="*/ 442019 w 464244"/>
              <a:gd name="connsiteY16" fmla="*/ 22225 h 260350"/>
              <a:gd name="connsiteX17" fmla="*/ 448369 w 464244"/>
              <a:gd name="connsiteY17" fmla="*/ 31750 h 260350"/>
              <a:gd name="connsiteX18" fmla="*/ 457894 w 464244"/>
              <a:gd name="connsiteY18" fmla="*/ 44450 h 260350"/>
              <a:gd name="connsiteX19" fmla="*/ 464244 w 464244"/>
              <a:gd name="connsiteY19" fmla="*/ 98425 h 260350"/>
              <a:gd name="connsiteX20" fmla="*/ 461069 w 464244"/>
              <a:gd name="connsiteY20" fmla="*/ 158750 h 260350"/>
              <a:gd name="connsiteX21" fmla="*/ 457894 w 464244"/>
              <a:gd name="connsiteY21" fmla="*/ 180975 h 260350"/>
              <a:gd name="connsiteX22" fmla="*/ 451544 w 464244"/>
              <a:gd name="connsiteY22" fmla="*/ 190500 h 260350"/>
              <a:gd name="connsiteX23" fmla="*/ 435669 w 464244"/>
              <a:gd name="connsiteY23" fmla="*/ 219075 h 260350"/>
              <a:gd name="connsiteX24" fmla="*/ 416619 w 464244"/>
              <a:gd name="connsiteY24" fmla="*/ 238125 h 260350"/>
              <a:gd name="connsiteX25" fmla="*/ 397569 w 464244"/>
              <a:gd name="connsiteY25" fmla="*/ 247650 h 260350"/>
              <a:gd name="connsiteX26" fmla="*/ 378519 w 464244"/>
              <a:gd name="connsiteY26" fmla="*/ 254000 h 260350"/>
              <a:gd name="connsiteX27" fmla="*/ 349944 w 464244"/>
              <a:gd name="connsiteY27" fmla="*/ 260350 h 260350"/>
              <a:gd name="connsiteX28" fmla="*/ 318194 w 464244"/>
              <a:gd name="connsiteY28" fmla="*/ 257175 h 260350"/>
              <a:gd name="connsiteX29" fmla="*/ 308669 w 464244"/>
              <a:gd name="connsiteY29" fmla="*/ 254000 h 260350"/>
              <a:gd name="connsiteX30" fmla="*/ 289619 w 464244"/>
              <a:gd name="connsiteY30" fmla="*/ 250825 h 260350"/>
              <a:gd name="connsiteX31" fmla="*/ 257869 w 464244"/>
              <a:gd name="connsiteY31" fmla="*/ 231775 h 260350"/>
              <a:gd name="connsiteX32" fmla="*/ 248344 w 464244"/>
              <a:gd name="connsiteY32" fmla="*/ 225425 h 260350"/>
              <a:gd name="connsiteX33" fmla="*/ 229294 w 464244"/>
              <a:gd name="connsiteY33" fmla="*/ 209550 h 260350"/>
              <a:gd name="connsiteX34" fmla="*/ 226119 w 464244"/>
              <a:gd name="connsiteY34" fmla="*/ 196850 h 260350"/>
              <a:gd name="connsiteX35" fmla="*/ 216594 w 464244"/>
              <a:gd name="connsiteY35" fmla="*/ 187325 h 260350"/>
              <a:gd name="connsiteX36" fmla="*/ 210244 w 464244"/>
              <a:gd name="connsiteY36" fmla="*/ 177800 h 260350"/>
              <a:gd name="connsiteX37" fmla="*/ 194369 w 464244"/>
              <a:gd name="connsiteY37" fmla="*/ 155575 h 260350"/>
              <a:gd name="connsiteX38" fmla="*/ 188019 w 464244"/>
              <a:gd name="connsiteY38" fmla="*/ 146050 h 260350"/>
              <a:gd name="connsiteX39" fmla="*/ 168969 w 464244"/>
              <a:gd name="connsiteY39" fmla="*/ 133350 h 260350"/>
              <a:gd name="connsiteX40" fmla="*/ 159444 w 464244"/>
              <a:gd name="connsiteY40" fmla="*/ 127000 h 260350"/>
              <a:gd name="connsiteX41" fmla="*/ 143569 w 464244"/>
              <a:gd name="connsiteY41" fmla="*/ 111125 h 260350"/>
              <a:gd name="connsiteX42" fmla="*/ 134044 w 464244"/>
              <a:gd name="connsiteY42" fmla="*/ 101600 h 260350"/>
              <a:gd name="connsiteX43" fmla="*/ 114994 w 464244"/>
              <a:gd name="connsiteY43" fmla="*/ 95250 h 260350"/>
              <a:gd name="connsiteX44" fmla="*/ 102294 w 464244"/>
              <a:gd name="connsiteY44" fmla="*/ 88900 h 260350"/>
              <a:gd name="connsiteX45" fmla="*/ 83244 w 464244"/>
              <a:gd name="connsiteY45" fmla="*/ 82550 h 260350"/>
              <a:gd name="connsiteX46" fmla="*/ 48319 w 464244"/>
              <a:gd name="connsiteY46" fmla="*/ 69850 h 260350"/>
              <a:gd name="connsiteX47" fmla="*/ 32444 w 464244"/>
              <a:gd name="connsiteY47" fmla="*/ 66675 h 260350"/>
              <a:gd name="connsiteX48" fmla="*/ 13394 w 464244"/>
              <a:gd name="connsiteY48" fmla="*/ 63500 h 260350"/>
              <a:gd name="connsiteX49" fmla="*/ 694 w 464244"/>
              <a:gd name="connsiteY49" fmla="*/ 25400 h 260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464244" h="260350">
                <a:moveTo>
                  <a:pt x="694" y="25400"/>
                </a:moveTo>
                <a:cubicBezTo>
                  <a:pt x="4398" y="19579"/>
                  <a:pt x="24032" y="27030"/>
                  <a:pt x="35619" y="28575"/>
                </a:cubicBezTo>
                <a:cubicBezTo>
                  <a:pt x="39944" y="29152"/>
                  <a:pt x="44015" y="31033"/>
                  <a:pt x="48319" y="31750"/>
                </a:cubicBezTo>
                <a:cubicBezTo>
                  <a:pt x="56735" y="33153"/>
                  <a:pt x="65252" y="33867"/>
                  <a:pt x="73719" y="34925"/>
                </a:cubicBezTo>
                <a:cubicBezTo>
                  <a:pt x="104411" y="33867"/>
                  <a:pt x="135140" y="33608"/>
                  <a:pt x="165794" y="31750"/>
                </a:cubicBezTo>
                <a:cubicBezTo>
                  <a:pt x="170150" y="31486"/>
                  <a:pt x="174215" y="29431"/>
                  <a:pt x="178494" y="28575"/>
                </a:cubicBezTo>
                <a:cubicBezTo>
                  <a:pt x="184807" y="27312"/>
                  <a:pt x="191299" y="26961"/>
                  <a:pt x="197544" y="25400"/>
                </a:cubicBezTo>
                <a:cubicBezTo>
                  <a:pt x="204038" y="23777"/>
                  <a:pt x="210100" y="20673"/>
                  <a:pt x="216594" y="19050"/>
                </a:cubicBezTo>
                <a:cubicBezTo>
                  <a:pt x="220827" y="17992"/>
                  <a:pt x="225015" y="16731"/>
                  <a:pt x="229294" y="15875"/>
                </a:cubicBezTo>
                <a:cubicBezTo>
                  <a:pt x="235607" y="14612"/>
                  <a:pt x="242099" y="14261"/>
                  <a:pt x="248344" y="12700"/>
                </a:cubicBezTo>
                <a:cubicBezTo>
                  <a:pt x="254838" y="11077"/>
                  <a:pt x="261044" y="8467"/>
                  <a:pt x="267394" y="6350"/>
                </a:cubicBezTo>
                <a:cubicBezTo>
                  <a:pt x="270569" y="5292"/>
                  <a:pt x="273672" y="3987"/>
                  <a:pt x="276919" y="3175"/>
                </a:cubicBezTo>
                <a:lnTo>
                  <a:pt x="289619" y="0"/>
                </a:lnTo>
                <a:cubicBezTo>
                  <a:pt x="312672" y="795"/>
                  <a:pt x="372768" y="109"/>
                  <a:pt x="407094" y="6350"/>
                </a:cubicBezTo>
                <a:cubicBezTo>
                  <a:pt x="410387" y="6949"/>
                  <a:pt x="413372" y="8713"/>
                  <a:pt x="416619" y="9525"/>
                </a:cubicBezTo>
                <a:cubicBezTo>
                  <a:pt x="421854" y="10834"/>
                  <a:pt x="427202" y="11642"/>
                  <a:pt x="432494" y="12700"/>
                </a:cubicBezTo>
                <a:cubicBezTo>
                  <a:pt x="435669" y="15875"/>
                  <a:pt x="439144" y="18776"/>
                  <a:pt x="442019" y="22225"/>
                </a:cubicBezTo>
                <a:cubicBezTo>
                  <a:pt x="444462" y="25156"/>
                  <a:pt x="446151" y="28645"/>
                  <a:pt x="448369" y="31750"/>
                </a:cubicBezTo>
                <a:cubicBezTo>
                  <a:pt x="451445" y="36056"/>
                  <a:pt x="454719" y="40217"/>
                  <a:pt x="457894" y="44450"/>
                </a:cubicBezTo>
                <a:cubicBezTo>
                  <a:pt x="460921" y="62614"/>
                  <a:pt x="464244" y="79636"/>
                  <a:pt x="464244" y="98425"/>
                </a:cubicBezTo>
                <a:cubicBezTo>
                  <a:pt x="464244" y="118561"/>
                  <a:pt x="462613" y="138673"/>
                  <a:pt x="461069" y="158750"/>
                </a:cubicBezTo>
                <a:cubicBezTo>
                  <a:pt x="460495" y="166212"/>
                  <a:pt x="460044" y="173807"/>
                  <a:pt x="457894" y="180975"/>
                </a:cubicBezTo>
                <a:cubicBezTo>
                  <a:pt x="456798" y="184630"/>
                  <a:pt x="453251" y="187087"/>
                  <a:pt x="451544" y="190500"/>
                </a:cubicBezTo>
                <a:cubicBezTo>
                  <a:pt x="443559" y="206470"/>
                  <a:pt x="455691" y="199053"/>
                  <a:pt x="435669" y="219075"/>
                </a:cubicBezTo>
                <a:cubicBezTo>
                  <a:pt x="429319" y="225425"/>
                  <a:pt x="425138" y="235285"/>
                  <a:pt x="416619" y="238125"/>
                </a:cubicBezTo>
                <a:cubicBezTo>
                  <a:pt x="381881" y="249704"/>
                  <a:pt x="434498" y="231237"/>
                  <a:pt x="397569" y="247650"/>
                </a:cubicBezTo>
                <a:cubicBezTo>
                  <a:pt x="391452" y="250368"/>
                  <a:pt x="384869" y="251883"/>
                  <a:pt x="378519" y="254000"/>
                </a:cubicBezTo>
                <a:cubicBezTo>
                  <a:pt x="362887" y="259211"/>
                  <a:pt x="372295" y="256625"/>
                  <a:pt x="349944" y="260350"/>
                </a:cubicBezTo>
                <a:cubicBezTo>
                  <a:pt x="339361" y="259292"/>
                  <a:pt x="328706" y="258792"/>
                  <a:pt x="318194" y="257175"/>
                </a:cubicBezTo>
                <a:cubicBezTo>
                  <a:pt x="314886" y="256666"/>
                  <a:pt x="311936" y="254726"/>
                  <a:pt x="308669" y="254000"/>
                </a:cubicBezTo>
                <a:cubicBezTo>
                  <a:pt x="302385" y="252603"/>
                  <a:pt x="295969" y="251883"/>
                  <a:pt x="289619" y="250825"/>
                </a:cubicBezTo>
                <a:cubicBezTo>
                  <a:pt x="270093" y="241062"/>
                  <a:pt x="280857" y="247100"/>
                  <a:pt x="257869" y="231775"/>
                </a:cubicBezTo>
                <a:cubicBezTo>
                  <a:pt x="254694" y="229658"/>
                  <a:pt x="251042" y="228123"/>
                  <a:pt x="248344" y="225425"/>
                </a:cubicBezTo>
                <a:cubicBezTo>
                  <a:pt x="236121" y="213202"/>
                  <a:pt x="242555" y="218391"/>
                  <a:pt x="229294" y="209550"/>
                </a:cubicBezTo>
                <a:cubicBezTo>
                  <a:pt x="228236" y="205317"/>
                  <a:pt x="228284" y="200639"/>
                  <a:pt x="226119" y="196850"/>
                </a:cubicBezTo>
                <a:cubicBezTo>
                  <a:pt x="223891" y="192951"/>
                  <a:pt x="219469" y="190774"/>
                  <a:pt x="216594" y="187325"/>
                </a:cubicBezTo>
                <a:cubicBezTo>
                  <a:pt x="214151" y="184394"/>
                  <a:pt x="212137" y="181113"/>
                  <a:pt x="210244" y="177800"/>
                </a:cubicBezTo>
                <a:cubicBezTo>
                  <a:pt x="193153" y="147891"/>
                  <a:pt x="215526" y="180963"/>
                  <a:pt x="194369" y="155575"/>
                </a:cubicBezTo>
                <a:cubicBezTo>
                  <a:pt x="191926" y="152644"/>
                  <a:pt x="190891" y="148563"/>
                  <a:pt x="188019" y="146050"/>
                </a:cubicBezTo>
                <a:cubicBezTo>
                  <a:pt x="182276" y="141024"/>
                  <a:pt x="175319" y="137583"/>
                  <a:pt x="168969" y="133350"/>
                </a:cubicBezTo>
                <a:lnTo>
                  <a:pt x="159444" y="127000"/>
                </a:lnTo>
                <a:cubicBezTo>
                  <a:pt x="147802" y="109538"/>
                  <a:pt x="159444" y="124354"/>
                  <a:pt x="143569" y="111125"/>
                </a:cubicBezTo>
                <a:cubicBezTo>
                  <a:pt x="140120" y="108250"/>
                  <a:pt x="137969" y="103781"/>
                  <a:pt x="134044" y="101600"/>
                </a:cubicBezTo>
                <a:cubicBezTo>
                  <a:pt x="128193" y="98349"/>
                  <a:pt x="120981" y="98243"/>
                  <a:pt x="114994" y="95250"/>
                </a:cubicBezTo>
                <a:cubicBezTo>
                  <a:pt x="110761" y="93133"/>
                  <a:pt x="106688" y="90658"/>
                  <a:pt x="102294" y="88900"/>
                </a:cubicBezTo>
                <a:cubicBezTo>
                  <a:pt x="96079" y="86414"/>
                  <a:pt x="88813" y="86263"/>
                  <a:pt x="83244" y="82550"/>
                </a:cubicBezTo>
                <a:cubicBezTo>
                  <a:pt x="67821" y="72268"/>
                  <a:pt x="74303" y="75047"/>
                  <a:pt x="48319" y="69850"/>
                </a:cubicBezTo>
                <a:lnTo>
                  <a:pt x="32444" y="66675"/>
                </a:lnTo>
                <a:cubicBezTo>
                  <a:pt x="26110" y="65523"/>
                  <a:pt x="19707" y="64763"/>
                  <a:pt x="13394" y="63500"/>
                </a:cubicBezTo>
                <a:cubicBezTo>
                  <a:pt x="9115" y="62644"/>
                  <a:pt x="-3010" y="31221"/>
                  <a:pt x="694" y="2540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 rot="199859" flipH="1">
            <a:off x="6603640" y="3473989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 rot="199859" flipH="1">
            <a:off x="6702699" y="3487719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 rot="199859" flipH="1">
            <a:off x="6614477" y="3503674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 rot="199859" flipH="1">
            <a:off x="6626152" y="3413960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 rot="199859" flipH="1">
            <a:off x="6685921" y="3423493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 rot="199859" flipH="1">
            <a:off x="6767218" y="3415656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 rot="199859" flipH="1">
            <a:off x="6529361" y="3460433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 rot="199859" flipH="1">
            <a:off x="6673764" y="3546845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 flipH="1" flipV="1">
            <a:off x="7131934" y="3480972"/>
            <a:ext cx="420121" cy="777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Freeform 92"/>
          <p:cNvSpPr/>
          <p:nvPr/>
        </p:nvSpPr>
        <p:spPr>
          <a:xfrm rot="3963665" flipH="1">
            <a:off x="7160830" y="3313448"/>
            <a:ext cx="107976" cy="239763"/>
          </a:xfrm>
          <a:custGeom>
            <a:avLst/>
            <a:gdLst>
              <a:gd name="connsiteX0" fmla="*/ 140616 w 140616"/>
              <a:gd name="connsiteY0" fmla="*/ 0 h 269875"/>
              <a:gd name="connsiteX1" fmla="*/ 61241 w 140616"/>
              <a:gd name="connsiteY1" fmla="*/ 57150 h 269875"/>
              <a:gd name="connsiteX2" fmla="*/ 10441 w 140616"/>
              <a:gd name="connsiteY2" fmla="*/ 130175 h 269875"/>
              <a:gd name="connsiteX3" fmla="*/ 916 w 140616"/>
              <a:gd name="connsiteY3" fmla="*/ 212725 h 269875"/>
              <a:gd name="connsiteX4" fmla="*/ 916 w 140616"/>
              <a:gd name="connsiteY4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16" h="269875">
                <a:moveTo>
                  <a:pt x="140616" y="0"/>
                </a:moveTo>
                <a:cubicBezTo>
                  <a:pt x="111776" y="17727"/>
                  <a:pt x="82937" y="35454"/>
                  <a:pt x="61241" y="57150"/>
                </a:cubicBezTo>
                <a:cubicBezTo>
                  <a:pt x="39545" y="78846"/>
                  <a:pt x="20495" y="104246"/>
                  <a:pt x="10441" y="130175"/>
                </a:cubicBezTo>
                <a:cubicBezTo>
                  <a:pt x="387" y="156104"/>
                  <a:pt x="2503" y="189442"/>
                  <a:pt x="916" y="212725"/>
                </a:cubicBezTo>
                <a:cubicBezTo>
                  <a:pt x="-672" y="236008"/>
                  <a:pt x="122" y="252941"/>
                  <a:pt x="916" y="26987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Freeform 93"/>
          <p:cNvSpPr/>
          <p:nvPr/>
        </p:nvSpPr>
        <p:spPr>
          <a:xfrm rot="17726776">
            <a:off x="7408959" y="3308404"/>
            <a:ext cx="112067" cy="239552"/>
          </a:xfrm>
          <a:custGeom>
            <a:avLst/>
            <a:gdLst>
              <a:gd name="connsiteX0" fmla="*/ 140616 w 140616"/>
              <a:gd name="connsiteY0" fmla="*/ 0 h 269875"/>
              <a:gd name="connsiteX1" fmla="*/ 61241 w 140616"/>
              <a:gd name="connsiteY1" fmla="*/ 57150 h 269875"/>
              <a:gd name="connsiteX2" fmla="*/ 10441 w 140616"/>
              <a:gd name="connsiteY2" fmla="*/ 130175 h 269875"/>
              <a:gd name="connsiteX3" fmla="*/ 916 w 140616"/>
              <a:gd name="connsiteY3" fmla="*/ 212725 h 269875"/>
              <a:gd name="connsiteX4" fmla="*/ 916 w 140616"/>
              <a:gd name="connsiteY4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16" h="269875">
                <a:moveTo>
                  <a:pt x="140616" y="0"/>
                </a:moveTo>
                <a:cubicBezTo>
                  <a:pt x="111776" y="17727"/>
                  <a:pt x="82937" y="35454"/>
                  <a:pt x="61241" y="57150"/>
                </a:cubicBezTo>
                <a:cubicBezTo>
                  <a:pt x="39545" y="78846"/>
                  <a:pt x="20495" y="104246"/>
                  <a:pt x="10441" y="130175"/>
                </a:cubicBezTo>
                <a:cubicBezTo>
                  <a:pt x="387" y="156104"/>
                  <a:pt x="2503" y="189442"/>
                  <a:pt x="916" y="212725"/>
                </a:cubicBezTo>
                <a:cubicBezTo>
                  <a:pt x="-672" y="236008"/>
                  <a:pt x="122" y="252941"/>
                  <a:pt x="916" y="269875"/>
                </a:cubicBez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7082560" y="2843278"/>
            <a:ext cx="505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air flow</a:t>
            </a:r>
            <a:endParaRPr lang="en-US" b="1" dirty="0"/>
          </a:p>
        </p:txBody>
      </p:sp>
      <p:sp>
        <p:nvSpPr>
          <p:cNvPr id="96" name="TextBox 95"/>
          <p:cNvSpPr txBox="1"/>
          <p:nvPr/>
        </p:nvSpPr>
        <p:spPr>
          <a:xfrm>
            <a:off x="6699150" y="1971602"/>
            <a:ext cx="1813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Nozzle Detail</a:t>
            </a:r>
            <a:endParaRPr lang="en-US" sz="2400" b="1" dirty="0"/>
          </a:p>
        </p:txBody>
      </p:sp>
      <p:sp>
        <p:nvSpPr>
          <p:cNvPr id="97" name="Freeform 96"/>
          <p:cNvSpPr/>
          <p:nvPr/>
        </p:nvSpPr>
        <p:spPr>
          <a:xfrm>
            <a:off x="6639362" y="3045827"/>
            <a:ext cx="83344" cy="95250"/>
          </a:xfrm>
          <a:custGeom>
            <a:avLst/>
            <a:gdLst>
              <a:gd name="connsiteX0" fmla="*/ 21432 w 83344"/>
              <a:gd name="connsiteY0" fmla="*/ 21431 h 95250"/>
              <a:gd name="connsiteX1" fmla="*/ 11907 w 83344"/>
              <a:gd name="connsiteY1" fmla="*/ 33337 h 95250"/>
              <a:gd name="connsiteX2" fmla="*/ 7144 w 83344"/>
              <a:gd name="connsiteY2" fmla="*/ 47625 h 95250"/>
              <a:gd name="connsiteX3" fmla="*/ 0 w 83344"/>
              <a:gd name="connsiteY3" fmla="*/ 61912 h 95250"/>
              <a:gd name="connsiteX4" fmla="*/ 2382 w 83344"/>
              <a:gd name="connsiteY4" fmla="*/ 71437 h 95250"/>
              <a:gd name="connsiteX5" fmla="*/ 33338 w 83344"/>
              <a:gd name="connsiteY5" fmla="*/ 80962 h 95250"/>
              <a:gd name="connsiteX6" fmla="*/ 40482 w 83344"/>
              <a:gd name="connsiteY6" fmla="*/ 88106 h 95250"/>
              <a:gd name="connsiteX7" fmla="*/ 57150 w 83344"/>
              <a:gd name="connsiteY7" fmla="*/ 95250 h 95250"/>
              <a:gd name="connsiteX8" fmla="*/ 76200 w 83344"/>
              <a:gd name="connsiteY8" fmla="*/ 92869 h 95250"/>
              <a:gd name="connsiteX9" fmla="*/ 83344 w 83344"/>
              <a:gd name="connsiteY9" fmla="*/ 73819 h 95250"/>
              <a:gd name="connsiteX10" fmla="*/ 80963 w 83344"/>
              <a:gd name="connsiteY10" fmla="*/ 54769 h 95250"/>
              <a:gd name="connsiteX11" fmla="*/ 78582 w 83344"/>
              <a:gd name="connsiteY11" fmla="*/ 47625 h 95250"/>
              <a:gd name="connsiteX12" fmla="*/ 76200 w 83344"/>
              <a:gd name="connsiteY12" fmla="*/ 35719 h 95250"/>
              <a:gd name="connsiteX13" fmla="*/ 73819 w 83344"/>
              <a:gd name="connsiteY13" fmla="*/ 28575 h 95250"/>
              <a:gd name="connsiteX14" fmla="*/ 69057 w 83344"/>
              <a:gd name="connsiteY14" fmla="*/ 7144 h 95250"/>
              <a:gd name="connsiteX15" fmla="*/ 54769 w 83344"/>
              <a:gd name="connsiteY15" fmla="*/ 0 h 95250"/>
              <a:gd name="connsiteX16" fmla="*/ 21432 w 83344"/>
              <a:gd name="connsiteY16" fmla="*/ 21431 h 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3344" h="95250">
                <a:moveTo>
                  <a:pt x="21432" y="21431"/>
                </a:moveTo>
                <a:cubicBezTo>
                  <a:pt x="14288" y="26987"/>
                  <a:pt x="14341" y="28875"/>
                  <a:pt x="11907" y="33337"/>
                </a:cubicBezTo>
                <a:cubicBezTo>
                  <a:pt x="9503" y="37744"/>
                  <a:pt x="9929" y="43448"/>
                  <a:pt x="7144" y="47625"/>
                </a:cubicBezTo>
                <a:cubicBezTo>
                  <a:pt x="990" y="56857"/>
                  <a:pt x="3287" y="52054"/>
                  <a:pt x="0" y="61912"/>
                </a:cubicBezTo>
                <a:cubicBezTo>
                  <a:pt x="794" y="65087"/>
                  <a:pt x="480" y="68774"/>
                  <a:pt x="2382" y="71437"/>
                </a:cubicBezTo>
                <a:cubicBezTo>
                  <a:pt x="9954" y="82038"/>
                  <a:pt x="21912" y="79693"/>
                  <a:pt x="33338" y="80962"/>
                </a:cubicBezTo>
                <a:cubicBezTo>
                  <a:pt x="35719" y="83343"/>
                  <a:pt x="37742" y="86148"/>
                  <a:pt x="40482" y="88106"/>
                </a:cubicBezTo>
                <a:cubicBezTo>
                  <a:pt x="45632" y="91785"/>
                  <a:pt x="51319" y="93306"/>
                  <a:pt x="57150" y="95250"/>
                </a:cubicBezTo>
                <a:cubicBezTo>
                  <a:pt x="63500" y="94456"/>
                  <a:pt x="70476" y="95731"/>
                  <a:pt x="76200" y="92869"/>
                </a:cubicBezTo>
                <a:cubicBezTo>
                  <a:pt x="79759" y="91090"/>
                  <a:pt x="82562" y="76948"/>
                  <a:pt x="83344" y="73819"/>
                </a:cubicBezTo>
                <a:cubicBezTo>
                  <a:pt x="82550" y="67469"/>
                  <a:pt x="82108" y="61065"/>
                  <a:pt x="80963" y="54769"/>
                </a:cubicBezTo>
                <a:cubicBezTo>
                  <a:pt x="80514" y="52299"/>
                  <a:pt x="79191" y="50060"/>
                  <a:pt x="78582" y="47625"/>
                </a:cubicBezTo>
                <a:cubicBezTo>
                  <a:pt x="77600" y="43699"/>
                  <a:pt x="77182" y="39645"/>
                  <a:pt x="76200" y="35719"/>
                </a:cubicBezTo>
                <a:cubicBezTo>
                  <a:pt x="75591" y="33284"/>
                  <a:pt x="74428" y="31010"/>
                  <a:pt x="73819" y="28575"/>
                </a:cubicBezTo>
                <a:cubicBezTo>
                  <a:pt x="73746" y="28281"/>
                  <a:pt x="70035" y="8610"/>
                  <a:pt x="69057" y="7144"/>
                </a:cubicBezTo>
                <a:cubicBezTo>
                  <a:pt x="66419" y="3186"/>
                  <a:pt x="58845" y="1358"/>
                  <a:pt x="54769" y="0"/>
                </a:cubicBezTo>
                <a:cubicBezTo>
                  <a:pt x="27785" y="2453"/>
                  <a:pt x="28576" y="15875"/>
                  <a:pt x="21432" y="2143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TextBox 97"/>
          <p:cNvSpPr txBox="1"/>
          <p:nvPr/>
        </p:nvSpPr>
        <p:spPr>
          <a:xfrm>
            <a:off x="6580382" y="2937089"/>
            <a:ext cx="141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6619446" y="2942381"/>
            <a:ext cx="141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597633" y="2922745"/>
            <a:ext cx="14105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 flipV="1">
            <a:off x="7694177" y="3337675"/>
            <a:ext cx="63758" cy="156365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TextBox 101"/>
          <p:cNvSpPr txBox="1"/>
          <p:nvPr/>
        </p:nvSpPr>
        <p:spPr>
          <a:xfrm>
            <a:off x="7887197" y="3390698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810475" y="3361591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783453" y="3400600"/>
            <a:ext cx="23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5" name="TextBox 104"/>
          <p:cNvSpPr txBox="1"/>
          <p:nvPr/>
        </p:nvSpPr>
        <p:spPr>
          <a:xfrm rot="199859" flipH="1">
            <a:off x="6553385" y="3375563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 rot="199859" flipH="1">
            <a:off x="6636986" y="3353899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 rot="199859" flipH="1">
            <a:off x="6683264" y="3375960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 rot="199859" flipH="1">
            <a:off x="6766865" y="3354296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 rot="199859" flipH="1">
            <a:off x="7596317" y="3380234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10" name="TextBox 109"/>
          <p:cNvSpPr txBox="1"/>
          <p:nvPr/>
        </p:nvSpPr>
        <p:spPr>
          <a:xfrm rot="199859" flipH="1">
            <a:off x="7679918" y="3358570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11" name="TextBox 110"/>
          <p:cNvSpPr txBox="1"/>
          <p:nvPr/>
        </p:nvSpPr>
        <p:spPr>
          <a:xfrm rot="199859" flipH="1">
            <a:off x="6834654" y="3399354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  <p:sp>
        <p:nvSpPr>
          <p:cNvPr id="112" name="TextBox 111"/>
          <p:cNvSpPr txBox="1"/>
          <p:nvPr/>
        </p:nvSpPr>
        <p:spPr>
          <a:xfrm rot="199859" flipH="1">
            <a:off x="6918255" y="3377690"/>
            <a:ext cx="248416" cy="2380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7030A0"/>
                </a:solidFill>
              </a:rPr>
              <a:t>.</a:t>
            </a:r>
            <a:endParaRPr lang="en-US" sz="105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15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5738B-9D87-4AAF-845A-6EE0F98E1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0A6D7-15FC-4E43-8A3F-33A5715A9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86" y="1123950"/>
            <a:ext cx="8864988" cy="3363648"/>
          </a:xfrm>
        </p:spPr>
        <p:txBody>
          <a:bodyPr/>
          <a:lstStyle/>
          <a:p>
            <a:r>
              <a:rPr lang="en-US" dirty="0"/>
              <a:t>Wind tunnel models simulate propulsion or reaction control</a:t>
            </a:r>
          </a:p>
          <a:p>
            <a:pPr lvl="1"/>
            <a:r>
              <a:rPr lang="en-US" dirty="0"/>
              <a:t>Small, high-pressure nozzles built into surfaces</a:t>
            </a:r>
            <a:r>
              <a:rPr lang="en-US" baseline="30000" dirty="0"/>
              <a:t>1-3</a:t>
            </a:r>
            <a:endParaRPr lang="en-US" dirty="0"/>
          </a:p>
          <a:p>
            <a:r>
              <a:rPr lang="en-US" dirty="0"/>
              <a:t>Example: SLS models with booster separation motors (BSM)</a:t>
            </a:r>
            <a:r>
              <a:rPr lang="en-US" baseline="30000" dirty="0"/>
              <a:t>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1BA27-D768-47B3-A819-5398A5CE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B31396-20F4-42EC-90BB-434F53C43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885" y="2759204"/>
            <a:ext cx="2917629" cy="1926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F9E80F-AE77-44DB-AD7C-B85461BA9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7849" y="2763418"/>
            <a:ext cx="2379930" cy="192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87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D4D0D-4A80-46D7-B602-129419250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0EF1A-2A78-4EE8-8CF8-367773598B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studied with particle-based diagnostics</a:t>
            </a:r>
          </a:p>
          <a:p>
            <a:pPr lvl="1"/>
            <a:r>
              <a:rPr lang="en-US" dirty="0"/>
              <a:t>Seeded air can be displaced by unseeded plumes from BSMs</a:t>
            </a:r>
          </a:p>
          <a:p>
            <a:pPr lvl="1"/>
            <a:r>
              <a:rPr lang="en-US" dirty="0"/>
              <a:t>Scattered light intensity diminishes near plumes</a:t>
            </a:r>
            <a:r>
              <a:rPr lang="en-US" baseline="30000" dirty="0"/>
              <a:t>5,6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5BA137-9B9E-4CE5-A682-FDBE90D89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F4BA0A1-334B-456B-A298-D27DA75D29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24933"/>
            <a:ext cx="7447171" cy="230421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882BA7-EDEA-4D6C-89A9-0F52EE6CC760}"/>
              </a:ext>
            </a:extLst>
          </p:cNvPr>
          <p:cNvSpPr txBox="1"/>
          <p:nvPr/>
        </p:nvSpPr>
        <p:spPr>
          <a:xfrm>
            <a:off x="7602288" y="2518441"/>
            <a:ext cx="1541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Challenge: </a:t>
            </a:r>
          </a:p>
          <a:p>
            <a:r>
              <a:rPr lang="en-US" dirty="0"/>
              <a:t>Can we seed such small, high-pressure</a:t>
            </a:r>
          </a:p>
          <a:p>
            <a:r>
              <a:rPr lang="en-US" dirty="0"/>
              <a:t>nozzles?</a:t>
            </a:r>
          </a:p>
        </p:txBody>
      </p:sp>
    </p:spTree>
    <p:extLst>
      <p:ext uri="{BB962C8B-B14F-4D97-AF65-F5344CB8AC3E}">
        <p14:creationId xmlns:p14="http://schemas.microsoft.com/office/powerpoint/2010/main" val="3866904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487FF-1B53-453D-A1C2-461317E9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BCF67-DA19-4889-8A95-CDF53CDD0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Inspired by </a:t>
            </a:r>
            <a:r>
              <a:rPr lang="en-US" dirty="0" err="1"/>
              <a:t>Laskin</a:t>
            </a:r>
            <a:r>
              <a:rPr lang="en-US" dirty="0"/>
              <a:t> nozzles (shearing liquid into droplets)</a:t>
            </a:r>
            <a:r>
              <a:rPr lang="en-US" baseline="30000" dirty="0"/>
              <a:t>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915D08-CBDB-40EA-AE5A-E8113307F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67" name="Picture 366">
            <a:extLst>
              <a:ext uri="{FF2B5EF4-FFF2-40B4-BE49-F238E27FC236}">
                <a16:creationId xmlns:a16="http://schemas.microsoft.com/office/drawing/2014/main" id="{256D9DF1-EFD7-4CB0-B7DC-50046600B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71" y="800100"/>
            <a:ext cx="8389257" cy="347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450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683FC-C9FF-499E-B5B8-61CED5606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Design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CEE275-CDF7-4558-8FBC-7E27F8B20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D6B186-36FD-4C79-88DE-1BB66F98C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2" y="1142073"/>
            <a:ext cx="7545016" cy="34870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AFA926-5160-475F-94D5-F1FB16A48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73" y="2571750"/>
            <a:ext cx="2231385" cy="1378317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678EACF-0393-42DF-BD27-6DDAF1B94B5D}"/>
              </a:ext>
            </a:extLst>
          </p:cNvPr>
          <p:cNvCxnSpPr/>
          <p:nvPr/>
        </p:nvCxnSpPr>
        <p:spPr bwMode="auto">
          <a:xfrm flipV="1">
            <a:off x="6818273" y="1963479"/>
            <a:ext cx="369336" cy="608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94F7CC-9C39-48AF-99F9-DE6708EF3218}"/>
              </a:ext>
            </a:extLst>
          </p:cNvPr>
          <p:cNvCxnSpPr/>
          <p:nvPr/>
        </p:nvCxnSpPr>
        <p:spPr bwMode="auto">
          <a:xfrm>
            <a:off x="7279758" y="1963479"/>
            <a:ext cx="1769900" cy="608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046696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A2798B3-7F4B-4C8C-B96D-AE5C2887D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257" y="1553719"/>
            <a:ext cx="3223361" cy="31611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BA29539-89CB-4E50-BA57-C386ABAC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84E0-DF6B-4407-B7BA-1CDFF31E85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712" y="962025"/>
            <a:ext cx="8686800" cy="3363648"/>
          </a:xfrm>
        </p:spPr>
        <p:txBody>
          <a:bodyPr/>
          <a:lstStyle/>
          <a:p>
            <a:r>
              <a:rPr lang="en-US" dirty="0"/>
              <a:t>Performed laser visualization study w/ DEHS – varied valve opening and pressure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0D02C-4D90-4045-83BB-C86434B23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14DA1C-F2E4-41A7-9F8E-714F8D302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4722" y="1623042"/>
            <a:ext cx="4566085" cy="2935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10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5228E-FDDB-43FB-B202-194B5508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DE3EA-72C1-4484-B47F-8B7DF988D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Spray achieved from 100 – 1500 psi</a:t>
            </a:r>
          </a:p>
          <a:p>
            <a:r>
              <a:rPr lang="en-US" dirty="0"/>
              <a:t>Seed </a:t>
            </a:r>
            <a:r>
              <a:rPr lang="en-US" dirty="0" smtClean="0"/>
              <a:t>flowrate controlled by varying valve position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1B0975-90F6-4629-A336-8B593B256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4A5E9-34BE-4B88-BD3F-FFC97163C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14" y="2777652"/>
            <a:ext cx="8825001" cy="126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590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4792B-18F1-4B7E-A97C-D8D4CBCF7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A3C7F-2F92-441D-9DCA-9F7D5AC03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300 psi, mean images: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13366F-7881-433D-AF2D-BAFD719B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6DF4A86-3A71-49CA-8FBC-AAC208FBA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88" y="1572878"/>
            <a:ext cx="9070023" cy="217906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6F8FE02-4093-4A0D-A68D-6D6C80755016}"/>
              </a:ext>
            </a:extLst>
          </p:cNvPr>
          <p:cNvSpPr txBox="1"/>
          <p:nvPr/>
        </p:nvSpPr>
        <p:spPr>
          <a:xfrm>
            <a:off x="-803" y="3719837"/>
            <a:ext cx="1275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Valve State: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5875C8-C45D-49A0-9D2A-02D18CB85355}"/>
              </a:ext>
            </a:extLst>
          </p:cNvPr>
          <p:cNvSpPr txBox="1"/>
          <p:nvPr/>
        </p:nvSpPr>
        <p:spPr>
          <a:xfrm>
            <a:off x="1357611" y="3719837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Open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8679064-0DC6-4F25-BA5A-30F0935C08F7}"/>
              </a:ext>
            </a:extLst>
          </p:cNvPr>
          <p:cNvSpPr txBox="1"/>
          <p:nvPr/>
        </p:nvSpPr>
        <p:spPr>
          <a:xfrm>
            <a:off x="3927431" y="3719837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90% Closed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B8F302A-51C2-4448-AF08-714FFD1B1816}"/>
              </a:ext>
            </a:extLst>
          </p:cNvPr>
          <p:cNvSpPr txBox="1"/>
          <p:nvPr/>
        </p:nvSpPr>
        <p:spPr>
          <a:xfrm>
            <a:off x="6580194" y="3717034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90% Closed / Open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7B6DB2-3865-45BC-A1D5-C47AFE552D67}"/>
              </a:ext>
            </a:extLst>
          </p:cNvPr>
          <p:cNvSpPr txBox="1"/>
          <p:nvPr/>
        </p:nvSpPr>
        <p:spPr>
          <a:xfrm>
            <a:off x="888136" y="4147582"/>
            <a:ext cx="7367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Mie Equation</a:t>
            </a:r>
            <a:r>
              <a:rPr lang="en-US" sz="1200" baseline="30000" dirty="0"/>
              <a:t>8</a:t>
            </a:r>
            <a:r>
              <a:rPr lang="en-US" sz="1200" dirty="0"/>
              <a:t> relates intensity (</a:t>
            </a:r>
            <a:r>
              <a:rPr lang="en-US" sz="1200" i="1" dirty="0"/>
              <a:t>I</a:t>
            </a:r>
            <a:r>
              <a:rPr lang="en-US" sz="1200" dirty="0"/>
              <a:t>) to particles per unit volume (</a:t>
            </a:r>
            <a:r>
              <a:rPr lang="en-US" sz="1200" i="1" dirty="0" err="1"/>
              <a:t>c</a:t>
            </a:r>
            <a:r>
              <a:rPr lang="en-US" sz="1200" i="1" baseline="-25000" dirty="0" err="1"/>
              <a:t>n</a:t>
            </a:r>
            <a:r>
              <a:rPr lang="en-US" sz="1200" dirty="0"/>
              <a:t>) and representative particle diameter (</a:t>
            </a:r>
            <a:r>
              <a:rPr lang="en-US" sz="1200" i="1" dirty="0"/>
              <a:t>D</a:t>
            </a:r>
            <a:r>
              <a:rPr lang="en-US" sz="1200" dirty="0"/>
              <a:t>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BC46B3-F259-432F-8B4C-83B79AD92B1D}"/>
                  </a:ext>
                </a:extLst>
              </p:cNvPr>
              <p:cNvSpPr txBox="1"/>
              <p:nvPr/>
            </p:nvSpPr>
            <p:spPr>
              <a:xfrm>
                <a:off x="4223312" y="4436827"/>
                <a:ext cx="69737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∝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BABC46B3-F259-432F-8B4C-83B79AD92B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312" y="4436827"/>
                <a:ext cx="697370" cy="184666"/>
              </a:xfrm>
              <a:prstGeom prst="rect">
                <a:avLst/>
              </a:prstGeom>
              <a:blipFill>
                <a:blip r:embed="rId3"/>
                <a:stretch>
                  <a:fillRect l="-4386" r="-8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164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0262E-447A-4764-A0F7-F32411211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4D6397-F9C3-4CED-A663-D29AA013B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800 psi, mean images: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650CA8-A5B4-4FA8-B0DD-4830BBD08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6D440-F702-449A-AAC2-9ACFF17038B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2D267D-A716-453E-9BD2-AD55A445B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4" y="1588782"/>
            <a:ext cx="9101725" cy="22067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7CDE9A-73D8-4A6D-BDC3-F35B9FA1DB24}"/>
              </a:ext>
            </a:extLst>
          </p:cNvPr>
          <p:cNvSpPr txBox="1"/>
          <p:nvPr/>
        </p:nvSpPr>
        <p:spPr>
          <a:xfrm>
            <a:off x="-803" y="3719837"/>
            <a:ext cx="1275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Valve State: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699A7E-AD7B-4CC1-946C-BE6072029AED}"/>
              </a:ext>
            </a:extLst>
          </p:cNvPr>
          <p:cNvSpPr txBox="1"/>
          <p:nvPr/>
        </p:nvSpPr>
        <p:spPr>
          <a:xfrm>
            <a:off x="1357611" y="3719837"/>
            <a:ext cx="686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Open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961A83-17B8-4FE5-A7DC-54AFCD3FECB8}"/>
              </a:ext>
            </a:extLst>
          </p:cNvPr>
          <p:cNvSpPr txBox="1"/>
          <p:nvPr/>
        </p:nvSpPr>
        <p:spPr>
          <a:xfrm>
            <a:off x="3927431" y="3719837"/>
            <a:ext cx="12891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90% Closed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5DE8C6-3045-4FE7-BCFC-7504EC8E2382}"/>
              </a:ext>
            </a:extLst>
          </p:cNvPr>
          <p:cNvSpPr txBox="1"/>
          <p:nvPr/>
        </p:nvSpPr>
        <p:spPr>
          <a:xfrm>
            <a:off x="6580194" y="3717034"/>
            <a:ext cx="19639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90% Closed / Open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0DE046-A96B-48BB-973F-B0B34BEC2982}"/>
              </a:ext>
            </a:extLst>
          </p:cNvPr>
          <p:cNvSpPr txBox="1"/>
          <p:nvPr/>
        </p:nvSpPr>
        <p:spPr>
          <a:xfrm>
            <a:off x="888136" y="4147582"/>
            <a:ext cx="74542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Mie Equation</a:t>
            </a:r>
            <a:r>
              <a:rPr lang="en-US" sz="1200" baseline="30000" dirty="0"/>
              <a:t>8</a:t>
            </a:r>
            <a:r>
              <a:rPr lang="en-US" sz="1200" dirty="0"/>
              <a:t> relates intensity (</a:t>
            </a:r>
            <a:r>
              <a:rPr lang="en-US" sz="1200" i="1" dirty="0"/>
              <a:t>I</a:t>
            </a:r>
            <a:r>
              <a:rPr lang="en-US" sz="1200" dirty="0"/>
              <a:t>) to particles per unit volume (</a:t>
            </a:r>
            <a:r>
              <a:rPr lang="en-US" sz="1200" i="1" dirty="0" err="1"/>
              <a:t>c</a:t>
            </a:r>
            <a:r>
              <a:rPr lang="en-US" sz="1200" i="1" baseline="-25000" dirty="0" err="1"/>
              <a:t>n</a:t>
            </a:r>
            <a:r>
              <a:rPr lang="en-US" sz="1200" dirty="0"/>
              <a:t>) and representative particle diameter (</a:t>
            </a:r>
            <a:r>
              <a:rPr lang="en-US" sz="1200" i="1" dirty="0"/>
              <a:t>D</a:t>
            </a:r>
            <a:r>
              <a:rPr lang="en-US" sz="1200" dirty="0"/>
              <a:t>):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46AD14-32D1-47CF-860E-5F53F1A3FE1E}"/>
                  </a:ext>
                </a:extLst>
              </p:cNvPr>
              <p:cNvSpPr txBox="1"/>
              <p:nvPr/>
            </p:nvSpPr>
            <p:spPr>
              <a:xfrm>
                <a:off x="4223312" y="4436827"/>
                <a:ext cx="697370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 ∝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sSup>
                        <m:s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246AD14-32D1-47CF-860E-5F53F1A3F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312" y="4436827"/>
                <a:ext cx="697370" cy="184666"/>
              </a:xfrm>
              <a:prstGeom prst="rect">
                <a:avLst/>
              </a:prstGeom>
              <a:blipFill>
                <a:blip r:embed="rId3"/>
                <a:stretch>
                  <a:fillRect l="-4386" r="-8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6537298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ithout blue bann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8B14FA739404C4C88339245665DF4E3" ma:contentTypeVersion="8" ma:contentTypeDescription="Create a new document." ma:contentTypeScope="" ma:versionID="247aaf519e14abf9f372e3ee9ed11828">
  <xsd:schema xmlns:xsd="http://www.w3.org/2001/XMLSchema" xmlns:xs="http://www.w3.org/2001/XMLSchema" xmlns:p="http://schemas.microsoft.com/office/2006/metadata/properties" xmlns:ns2="db962d0c-5ba1-488e-9617-42eb96731c2f" xmlns:ns3="8840c030-5dde-41b3-9ddd-06e8e0ef51bc" targetNamespace="http://schemas.microsoft.com/office/2006/metadata/properties" ma:root="true" ma:fieldsID="ee35eff953b650d5914e462e8b155702" ns2:_="" ns3:_="">
    <xsd:import namespace="db962d0c-5ba1-488e-9617-42eb96731c2f"/>
    <xsd:import namespace="8840c030-5dde-41b3-9ddd-06e8e0ef51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962d0c-5ba1-488e-9617-42eb96731c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40c030-5dde-41b3-9ddd-06e8e0ef51b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14BE1A-A2C4-4862-8AD0-8BDC37D6A979}">
  <ds:schemaRefs>
    <ds:schemaRef ds:uri="8840c030-5dde-41b3-9ddd-06e8e0ef51bc"/>
    <ds:schemaRef ds:uri="db962d0c-5ba1-488e-9617-42eb96731c2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3F3348E-F4F4-4BE8-8083-AA7D450E2F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FA4D1A-00BC-4F46-AA03-FF605C51BE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962d0c-5ba1-488e-9617-42eb96731c2f"/>
    <ds:schemaRef ds:uri="8840c030-5dde-41b3-9ddd-06e8e0ef51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8259</TotalTime>
  <Words>893</Words>
  <Application>Microsoft Office PowerPoint</Application>
  <PresentationFormat>On-screen Show (16:9)</PresentationFormat>
  <Paragraphs>131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ＭＳ Ｐゴシック</vt:lpstr>
      <vt:lpstr>Arial</vt:lpstr>
      <vt:lpstr>Arial Narrow</vt:lpstr>
      <vt:lpstr>Calibri Light</vt:lpstr>
      <vt:lpstr>Cambria Math</vt:lpstr>
      <vt:lpstr>Helvetica</vt:lpstr>
      <vt:lpstr>Times</vt:lpstr>
      <vt:lpstr>Times New Roman</vt:lpstr>
      <vt:lpstr>Wingdings</vt:lpstr>
      <vt:lpstr>Blank Presentation</vt:lpstr>
      <vt:lpstr>Without blue banner</vt:lpstr>
      <vt:lpstr>PowerPoint Presentation</vt:lpstr>
      <vt:lpstr>Motivation</vt:lpstr>
      <vt:lpstr>Motivation</vt:lpstr>
      <vt:lpstr>Experiment Design</vt:lpstr>
      <vt:lpstr>Experiment Design</vt:lpstr>
      <vt:lpstr>Experiment Design</vt:lpstr>
      <vt:lpstr>Results</vt:lpstr>
      <vt:lpstr>Results</vt:lpstr>
      <vt:lpstr>Results</vt:lpstr>
      <vt:lpstr>Summary</vt:lpstr>
      <vt:lpstr>References</vt:lpstr>
      <vt:lpstr>PowerPoint Presentation</vt:lpstr>
      <vt:lpstr>Laskin Nozzle Seeder Concept</vt:lpstr>
    </vt:vector>
  </TitlesOfParts>
  <Company>Bill Seymore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Seymore</dc:creator>
  <cp:lastModifiedBy>Danehy, Paul M. (LARC-D304)</cp:lastModifiedBy>
  <cp:revision>32</cp:revision>
  <cp:lastPrinted>2018-09-25T14:02:34Z</cp:lastPrinted>
  <dcterms:modified xsi:type="dcterms:W3CDTF">2020-11-26T00:05:22Z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0x010100E8B14FA739404C4C88339245665DF4E3</vt:lpwstr>
  </property>
</Properties>
</file>