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Century Gothic" panose="020B0502020202020204" pitchFamily="34" charset="0"/>
      <p:regular r:id="rId21"/>
      <p:bold r:id="rId22"/>
      <p:italic r:id="rId23"/>
      <p:boldItalic r:id="rId24"/>
    </p:embeddedFont>
    <p:embeddedFont>
      <p:font typeface="Roboto" panose="020B060402020202020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alha Khan" initials="" lastIdx="3" clrIdx="0"/>
  <p:cmAuthor id="1" name="Muthukumaran Ramasubramanian" initials="" lastIdx="1" clrIdx="1"/>
  <p:cmAuthor id="2" name="Nicholas Elmer" initials="" lastIdx="3" clrIdx="2"/>
  <p:cmAuthor id="3" name="Emily Berndt" initials="" lastIdx="15" clrIdx="3"/>
  <p:cmAuthor id="4" name="" initials="" lastIdx="2" clrIdx="4"/>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261634-457F-4579-9632-CB8FC3AFD1D4}">
  <a:tblStyle styleId="{21261634-457F-4579-9632-CB8FC3AFD1D4}" styleName="Table_0">
    <a:wholeTbl>
      <a:tcTxStyle b="off" i="off">
        <a:font>
          <a:latin typeface="Arial"/>
          <a:ea typeface="Arial"/>
          <a:cs typeface="Arial"/>
        </a:font>
        <a:srgbClr val="666666"/>
      </a:tcTxStyle>
      <a:tcStyle>
        <a:tcBdr>
          <a:left>
            <a:ln w="12700" cap="flat" cmpd="sng">
              <a:solidFill>
                <a:srgbClr val="41B6E6"/>
              </a:solidFill>
              <a:prstDash val="solid"/>
              <a:round/>
              <a:headEnd type="none" w="sm" len="sm"/>
              <a:tailEnd type="none" w="sm" len="sm"/>
            </a:ln>
          </a:left>
          <a:right>
            <a:ln w="12700" cap="flat" cmpd="sng">
              <a:solidFill>
                <a:srgbClr val="41B6E6"/>
              </a:solidFill>
              <a:prstDash val="solid"/>
              <a:round/>
              <a:headEnd type="none" w="sm" len="sm"/>
              <a:tailEnd type="none" w="sm" len="sm"/>
            </a:ln>
          </a:right>
          <a:top>
            <a:ln w="12700" cap="flat" cmpd="sng">
              <a:solidFill>
                <a:srgbClr val="41B6E6"/>
              </a:solidFill>
              <a:prstDash val="solid"/>
              <a:round/>
              <a:headEnd type="none" w="sm" len="sm"/>
              <a:tailEnd type="none" w="sm" len="sm"/>
            </a:ln>
          </a:top>
          <a:bottom>
            <a:ln w="12700" cap="flat" cmpd="sng">
              <a:solidFill>
                <a:srgbClr val="41B6E6"/>
              </a:solidFill>
              <a:prstDash val="solid"/>
              <a:round/>
              <a:headEnd type="none" w="sm" len="sm"/>
              <a:tailEnd type="none" w="sm" len="sm"/>
            </a:ln>
          </a:bottom>
          <a:insideH>
            <a:ln w="12700" cap="flat" cmpd="sng">
              <a:solidFill>
                <a:srgbClr val="41B6E6"/>
              </a:solidFill>
              <a:prstDash val="solid"/>
              <a:round/>
              <a:headEnd type="none" w="sm" len="sm"/>
              <a:tailEnd type="none" w="sm" len="sm"/>
            </a:ln>
          </a:insideH>
          <a:insideV>
            <a:ln w="12700" cap="flat" cmpd="sng">
              <a:solidFill>
                <a:srgbClr val="41B6E6"/>
              </a:solidFill>
              <a:prstDash val="solid"/>
              <a:round/>
              <a:headEnd type="none" w="sm" len="sm"/>
              <a:tailEnd type="none" w="sm" len="sm"/>
            </a:ln>
          </a:insideV>
        </a:tcBdr>
        <a:fill>
          <a:solidFill>
            <a:srgbClr val="E8F2FA"/>
          </a:solidFill>
        </a:fill>
      </a:tcStyle>
    </a:wholeTbl>
    <a:band1H>
      <a:tcTxStyle b="off" i="off"/>
      <a:tcStyle>
        <a:tcBdr/>
        <a:fill>
          <a:solidFill>
            <a:srgbClr val="CDE5F5"/>
          </a:solidFill>
        </a:fill>
      </a:tcStyle>
    </a:band1H>
    <a:band2H>
      <a:tcTxStyle b="off" i="off"/>
      <a:tcStyle>
        <a:tcBdr/>
      </a:tcStyle>
    </a:band2H>
    <a:band1V>
      <a:tcTxStyle b="off" i="off"/>
      <a:tcStyle>
        <a:tcBdr/>
        <a:fill>
          <a:solidFill>
            <a:srgbClr val="CDE5F5"/>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rgbClr val="41B6E6"/>
              </a:solidFill>
              <a:prstDash val="solid"/>
              <a:round/>
              <a:headEnd type="none" w="sm" len="sm"/>
              <a:tailEnd type="none" w="sm" len="sm"/>
            </a:ln>
          </a:top>
        </a:tcBdr>
        <a:fill>
          <a:solidFill>
            <a:srgbClr val="E8F2FA"/>
          </a:solidFill>
        </a:fill>
      </a:tcStyle>
    </a:lastRow>
    <a:seCell>
      <a:tcTxStyle b="off" i="off"/>
      <a:tcStyle>
        <a:tcBdr/>
      </a:tcStyle>
    </a:seCell>
    <a:swCell>
      <a:tcTxStyle b="off" i="off"/>
      <a:tcStyle>
        <a:tcBdr/>
      </a:tcStyle>
    </a:swCell>
    <a:firstRow>
      <a:tcTxStyle b="on" i="off"/>
      <a:tcStyle>
        <a:tcBdr/>
        <a:fill>
          <a:solidFill>
            <a:srgbClr val="E8F2FA"/>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4"/>
  </p:normalViewPr>
  <p:slideViewPr>
    <p:cSldViewPr snapToGrid="0">
      <p:cViewPr varScale="1">
        <p:scale>
          <a:sx n="98" d="100"/>
          <a:sy n="98" d="100"/>
        </p:scale>
        <p:origin x="363" y="42"/>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 name="Google Shape;6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dirty="0"/>
              <a:t>Hello everyone, My name is Talha Khan, and I’m excited to present to you all a work in collaboration with my colleagues at NASA,  the SPORT (say it out), UAH, and the NASA Impact team called Deep Convolutional…</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rgbClr val="666666"/>
              </a:buClr>
              <a:buSzPts val="1500"/>
              <a:buFont typeface="Arial"/>
              <a:buChar char="●"/>
            </a:pPr>
            <a:r>
              <a:rPr lang="en" sz="1100">
                <a:solidFill>
                  <a:srgbClr val="666666"/>
                </a:solidFill>
                <a:latin typeface="Arial"/>
                <a:ea typeface="Arial"/>
                <a:cs typeface="Arial"/>
                <a:sym typeface="Arial"/>
              </a:rPr>
              <a:t>Airborne dust, including dust storms and weaker dust traces, can have deleterious and hazardous effects on human health, agriculture, solar power generation, and aviation.</a:t>
            </a:r>
            <a:endParaRPr/>
          </a:p>
          <a:p>
            <a:pPr marL="0" lvl="0" indent="0" algn="l" rtl="0">
              <a:lnSpc>
                <a:spcPct val="115000"/>
              </a:lnSpc>
              <a:spcBef>
                <a:spcPts val="0"/>
              </a:spcBef>
              <a:spcAft>
                <a:spcPts val="0"/>
              </a:spcAft>
              <a:buSzPts val="1100"/>
              <a:buNone/>
            </a:pPr>
            <a:endParaRPr sz="1100">
              <a:solidFill>
                <a:srgbClr val="666666"/>
              </a:solidFill>
              <a:latin typeface="Arial"/>
              <a:ea typeface="Arial"/>
              <a:cs typeface="Arial"/>
              <a:sym typeface="Arial"/>
            </a:endParaRPr>
          </a:p>
          <a:p>
            <a:pPr marL="0" lvl="0" indent="0" algn="l" rtl="0">
              <a:lnSpc>
                <a:spcPct val="115000"/>
              </a:lnSpc>
              <a:spcBef>
                <a:spcPts val="0"/>
              </a:spcBef>
              <a:spcAft>
                <a:spcPts val="0"/>
              </a:spcAft>
              <a:buSzPts val="1100"/>
              <a:buNone/>
            </a:pPr>
            <a:endParaRPr sz="1100">
              <a:solidFill>
                <a:srgbClr val="666666"/>
              </a:solidFill>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rgbClr val="666666"/>
              </a:buClr>
              <a:buSzPts val="1500"/>
              <a:buFont typeface="Arial"/>
              <a:buChar char="●"/>
            </a:pPr>
            <a:r>
              <a:rPr lang="en" sz="1100" dirty="0">
                <a:solidFill>
                  <a:srgbClr val="666666"/>
                </a:solidFill>
                <a:latin typeface="Arial"/>
                <a:ea typeface="Arial"/>
                <a:cs typeface="Arial"/>
                <a:sym typeface="Arial"/>
              </a:rPr>
              <a:t>Earth Observing Satellites can be extremely useful for monitoring Dust within True color and infrared imagery, but limitations can come within True color imagery as you can see on the left in cases where clouds cover dust storms, smoke looking like dust, and more.</a:t>
            </a:r>
            <a:endParaRPr dirty="0"/>
          </a:p>
          <a:p>
            <a:pPr marL="0" lvl="0" indent="0" algn="l" rtl="0">
              <a:lnSpc>
                <a:spcPct val="115000"/>
              </a:lnSpc>
              <a:spcBef>
                <a:spcPts val="0"/>
              </a:spcBef>
              <a:spcAft>
                <a:spcPts val="0"/>
              </a:spcAft>
              <a:buSzPts val="1100"/>
              <a:buNone/>
            </a:pPr>
            <a:endParaRPr sz="1100" dirty="0">
              <a:solidFill>
                <a:srgbClr val="666666"/>
              </a:solidFill>
              <a:latin typeface="Arial"/>
              <a:ea typeface="Arial"/>
              <a:cs typeface="Arial"/>
              <a:sym typeface="Arial"/>
            </a:endParaRPr>
          </a:p>
          <a:p>
            <a:pPr marL="457200" lvl="0" indent="-323850" algn="l" rtl="0">
              <a:lnSpc>
                <a:spcPct val="115000"/>
              </a:lnSpc>
              <a:spcBef>
                <a:spcPts val="0"/>
              </a:spcBef>
              <a:spcAft>
                <a:spcPts val="0"/>
              </a:spcAft>
              <a:buClr>
                <a:srgbClr val="666666"/>
              </a:buClr>
              <a:buSzPts val="1500"/>
              <a:buFont typeface="Arial"/>
              <a:buChar char="●"/>
            </a:pPr>
            <a:r>
              <a:rPr lang="en" sz="1100" dirty="0">
                <a:solidFill>
                  <a:srgbClr val="666666"/>
                </a:solidFill>
                <a:latin typeface="Arial"/>
                <a:ea typeface="Arial"/>
                <a:cs typeface="Arial"/>
                <a:sym typeface="Arial"/>
              </a:rPr>
              <a:t>In order to combat this, Atmospheric Scientists have created False-color red-green-blue (RGB) composite imagery in order to enhance dust detection through combinations of infrared band imagery and band differences. In particular, the EUMETSAT Dust Composite was created using the</a:t>
            </a:r>
            <a:r>
              <a:rPr lang="en" sz="1050" dirty="0">
                <a:solidFill>
                  <a:srgbClr val="3C4043"/>
                </a:solidFill>
                <a:highlight>
                  <a:srgbClr val="FFFFFF"/>
                </a:highlight>
                <a:latin typeface="Roboto"/>
                <a:ea typeface="Roboto"/>
                <a:cs typeface="Roboto"/>
                <a:sym typeface="Roboto"/>
              </a:rPr>
              <a:t> GOES 16 IR bands 11, 13, and 15.</a:t>
            </a:r>
            <a:r>
              <a:rPr lang="en" sz="1100" dirty="0">
                <a:solidFill>
                  <a:srgbClr val="666666"/>
                </a:solidFill>
                <a:latin typeface="Arial"/>
                <a:ea typeface="Arial"/>
                <a:cs typeface="Arial"/>
                <a:sym typeface="Arial"/>
              </a:rPr>
              <a:t>…  in order to identify Dust as magenta based on its spectral and radiative properties</a:t>
            </a:r>
            <a:endParaRPr sz="1100" dirty="0">
              <a:solidFill>
                <a:srgbClr val="666666"/>
              </a:solidFill>
              <a:latin typeface="Arial"/>
              <a:ea typeface="Arial"/>
              <a:cs typeface="Arial"/>
              <a:sym typeface="Arial"/>
            </a:endParaRPr>
          </a:p>
          <a:p>
            <a:pPr marL="457200" lvl="0" indent="-323850" algn="l" rtl="0">
              <a:lnSpc>
                <a:spcPct val="115000"/>
              </a:lnSpc>
              <a:spcBef>
                <a:spcPts val="0"/>
              </a:spcBef>
              <a:spcAft>
                <a:spcPts val="0"/>
              </a:spcAft>
              <a:buClr>
                <a:srgbClr val="666666"/>
              </a:buClr>
              <a:buSzPts val="1500"/>
              <a:buFont typeface="Arial"/>
              <a:buChar char="●"/>
            </a:pPr>
            <a:r>
              <a:rPr lang="en" sz="1100" dirty="0">
                <a:solidFill>
                  <a:srgbClr val="666666"/>
                </a:solidFill>
                <a:latin typeface="Arial"/>
                <a:ea typeface="Arial"/>
                <a:cs typeface="Arial"/>
                <a:sym typeface="Arial"/>
              </a:rPr>
              <a:t>Still difficult to detect dust at night even for experts due to radiative properties of the cooling, underlying surface mimicking those of dust.</a:t>
            </a:r>
            <a:endParaRPr dirty="0"/>
          </a:p>
          <a:p>
            <a:pPr marL="457200" lvl="0" indent="-323850" algn="l" rtl="0">
              <a:lnSpc>
                <a:spcPct val="115000"/>
              </a:lnSpc>
              <a:spcBef>
                <a:spcPts val="0"/>
              </a:spcBef>
              <a:spcAft>
                <a:spcPts val="0"/>
              </a:spcAft>
              <a:buClr>
                <a:srgbClr val="666666"/>
              </a:buClr>
              <a:buSzPts val="1500"/>
              <a:buFont typeface="Arial"/>
              <a:buChar char="●"/>
            </a:pPr>
            <a:r>
              <a:rPr lang="en" sz="1100" dirty="0">
                <a:solidFill>
                  <a:srgbClr val="666666"/>
                </a:solidFill>
                <a:latin typeface="Arial"/>
                <a:ea typeface="Arial"/>
                <a:cs typeface="Arial"/>
                <a:sym typeface="Arial"/>
              </a:rPr>
              <a:t>On top of all this, it can be time consuming for experts to gather the data from the cloud and manually </a:t>
            </a:r>
            <a:r>
              <a:rPr lang="en" sz="1100" dirty="0" err="1">
                <a:solidFill>
                  <a:srgbClr val="666666"/>
                </a:solidFill>
                <a:latin typeface="Arial"/>
                <a:ea typeface="Arial"/>
                <a:cs typeface="Arial"/>
                <a:sym typeface="Arial"/>
              </a:rPr>
              <a:t>anayze</a:t>
            </a:r>
            <a:r>
              <a:rPr lang="en" sz="1100" dirty="0">
                <a:solidFill>
                  <a:srgbClr val="666666"/>
                </a:solidFill>
                <a:latin typeface="Arial"/>
                <a:ea typeface="Arial"/>
                <a:cs typeface="Arial"/>
                <a:sym typeface="Arial"/>
              </a:rPr>
              <a:t> all the images. In a sensitive </a:t>
            </a:r>
            <a:r>
              <a:rPr lang="en" dirty="0">
                <a:solidFill>
                  <a:srgbClr val="666666"/>
                </a:solidFill>
              </a:rPr>
              <a:t>situation Dust Storms</a:t>
            </a:r>
            <a:r>
              <a:rPr lang="en" sz="1100" dirty="0">
                <a:solidFill>
                  <a:srgbClr val="666666"/>
                </a:solidFill>
                <a:latin typeface="Arial"/>
                <a:ea typeface="Arial"/>
                <a:cs typeface="Arial"/>
                <a:sym typeface="Arial"/>
              </a:rPr>
              <a:t>, the faster we can identify them, the more prepared citizens and society can be for their onset, that of which could mitigate economic loss and even save lives.</a:t>
            </a:r>
            <a:endParaRPr dirty="0"/>
          </a:p>
          <a:p>
            <a:pPr marL="457200" lvl="0" indent="-228600" algn="l" rtl="0">
              <a:lnSpc>
                <a:spcPct val="100000"/>
              </a:lnSpc>
              <a:spcBef>
                <a:spcPts val="0"/>
              </a:spcBef>
              <a:spcAft>
                <a:spcPts val="0"/>
              </a:spcAft>
              <a:buSzPts val="110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dirty="0"/>
              <a:t>In order to combat all these </a:t>
            </a:r>
            <a:r>
              <a:rPr lang="en" dirty="0" err="1"/>
              <a:t>inoptimalities</a:t>
            </a:r>
            <a:r>
              <a:rPr lang="en" dirty="0"/>
              <a:t>, we created… Deep learning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Deep Learning in itself has the capability to detect subtle characteristics that cant be as easily detected by the human eye. </a:t>
            </a:r>
            <a:r>
              <a:rPr lang="en-US" sz="1100" b="0" i="0" u="none" strike="noStrike" cap="none" dirty="0">
                <a:solidFill>
                  <a:srgbClr val="000000"/>
                </a:solidFill>
                <a:effectLst/>
                <a:latin typeface="Arial"/>
                <a:ea typeface="Arial"/>
                <a:cs typeface="Arial"/>
                <a:sym typeface="Arial"/>
              </a:rPr>
              <a:t>Our previous work identifying dust with random forest models last year at AGU showed promising results but given the complexities of </a:t>
            </a:r>
            <a:r>
              <a:rPr lang="en-US" sz="1100" b="0" i="0" u="none" strike="noStrike" cap="none" dirty="0" err="1">
                <a:solidFill>
                  <a:srgbClr val="000000"/>
                </a:solidFill>
                <a:effectLst/>
                <a:latin typeface="Arial"/>
                <a:ea typeface="Arial"/>
                <a:cs typeface="Arial"/>
                <a:sym typeface="Arial"/>
              </a:rPr>
              <a:t>nightime</a:t>
            </a:r>
            <a:r>
              <a:rPr lang="en-US" sz="1100" b="0" i="0" u="none" strike="noStrike" cap="none" dirty="0">
                <a:solidFill>
                  <a:srgbClr val="000000"/>
                </a:solidFill>
                <a:effectLst/>
                <a:latin typeface="Arial"/>
                <a:ea typeface="Arial"/>
                <a:cs typeface="Arial"/>
                <a:sym typeface="Arial"/>
              </a:rPr>
              <a:t> detection, the granularity of Deep Learning can provide enhanced detections.</a:t>
            </a:r>
            <a:endParaRPr dirty="0"/>
          </a:p>
          <a:p>
            <a:pPr marL="0" lvl="0" indent="0" algn="l" rtl="0">
              <a:lnSpc>
                <a:spcPct val="100000"/>
              </a:lnSpc>
              <a:spcBef>
                <a:spcPts val="0"/>
              </a:spcBef>
              <a:spcAft>
                <a:spcPts val="0"/>
              </a:spcAft>
              <a:buSzPts val="1100"/>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Before moving forward, </a:t>
            </a:r>
            <a:r>
              <a:rPr lang="en-US" dirty="0" err="1"/>
              <a:t>we’er</a:t>
            </a:r>
            <a:r>
              <a:rPr lang="en-US" dirty="0"/>
              <a:t> going to assume you know on a high level what Supervised Learning and AI are.</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This work highlights dataset creation, model creation, and preliminary model validation</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Ultimately, DL, can </a:t>
            </a: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 name="Google Shape;9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100" dirty="0">
                <a:solidFill>
                  <a:srgbClr val="666666"/>
                </a:solidFill>
              </a:rPr>
              <a:t>Deep Learning can be used to execute. Semantic Segmentation is a pixel based segmentation of objects in an image. Each pixel is carefully labeled with its respective class by a human expert and the AI model learns the pixels associated with each class. Once a DL model is trained on the right classes, you would be able to pass in the image on the left and the output would be the segmentation of the image as you can see on the right.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 sz="1500" dirty="0">
                <a:solidFill>
                  <a:srgbClr val="666666"/>
                </a:solidFill>
              </a:rPr>
              <a:t>So, with any supervised model, you have to … Like we mentioned before, … and in particular, if you look at the image on the far left, here is an example of the EUMETSAT Dust Composite coming straing from GOES. If you look at T</a:t>
            </a:r>
            <a:r>
              <a:rPr lang="en-US" sz="1500" dirty="0">
                <a:solidFill>
                  <a:srgbClr val="666666"/>
                </a:solidFill>
              </a:rPr>
              <a:t>h</a:t>
            </a:r>
            <a:r>
              <a:rPr lang="en" sz="1500" dirty="0">
                <a:solidFill>
                  <a:srgbClr val="666666"/>
                </a:solidFill>
              </a:rPr>
              <a:t>e image on the right of that, outlined in white are the labels crafted by our atmospheric Scientists specifying where the Dust Storms are within the image.</a:t>
            </a:r>
          </a:p>
          <a:p>
            <a:pPr marL="457200" lvl="0" indent="-317500" algn="l" rtl="0">
              <a:lnSpc>
                <a:spcPct val="100000"/>
              </a:lnSpc>
              <a:spcBef>
                <a:spcPts val="0"/>
              </a:spcBef>
              <a:spcAft>
                <a:spcPts val="0"/>
              </a:spcAft>
              <a:buSzPts val="1400"/>
              <a:buChar char="●"/>
            </a:pPr>
            <a:r>
              <a:rPr lang="en" sz="1500" dirty="0">
                <a:solidFill>
                  <a:srgbClr val="666666"/>
                </a:solidFill>
              </a:rPr>
              <a:t>Images gathered from 2017-2020</a:t>
            </a:r>
            <a:endParaRPr dirty="0"/>
          </a:p>
          <a:p>
            <a:pPr marL="457200" lvl="0" indent="-323850" algn="l" rtl="0">
              <a:lnSpc>
                <a:spcPct val="100000"/>
              </a:lnSpc>
              <a:spcBef>
                <a:spcPts val="0"/>
              </a:spcBef>
              <a:spcAft>
                <a:spcPts val="0"/>
              </a:spcAft>
              <a:buClr>
                <a:srgbClr val="666666"/>
              </a:buClr>
              <a:buSzPts val="1500"/>
              <a:buChar char="●"/>
            </a:pPr>
            <a:r>
              <a:rPr lang="en" sz="1500" dirty="0">
                <a:solidFill>
                  <a:srgbClr val="666666"/>
                </a:solidFill>
              </a:rPr>
              <a:t>Spring and Winter images</a:t>
            </a:r>
            <a:endParaRPr dirty="0"/>
          </a:p>
          <a:p>
            <a:pPr marL="457200" lvl="0" indent="-323850" algn="l" rtl="0">
              <a:lnSpc>
                <a:spcPct val="100000"/>
              </a:lnSpc>
              <a:spcBef>
                <a:spcPts val="0"/>
              </a:spcBef>
              <a:spcAft>
                <a:spcPts val="0"/>
              </a:spcAft>
              <a:buClr>
                <a:srgbClr val="666666"/>
              </a:buClr>
              <a:buSzPts val="1500"/>
              <a:buChar char="●"/>
            </a:pPr>
            <a:r>
              <a:rPr lang="en" sz="1500" dirty="0">
                <a:solidFill>
                  <a:srgbClr val="666666"/>
                </a:solidFill>
              </a:rPr>
              <a:t>Night time Images</a:t>
            </a:r>
            <a:endParaRPr dirty="0"/>
          </a:p>
          <a:p>
            <a:pPr marL="457200" lvl="0" indent="-323850" algn="l" rtl="0">
              <a:lnSpc>
                <a:spcPct val="100000"/>
              </a:lnSpc>
              <a:spcBef>
                <a:spcPts val="0"/>
              </a:spcBef>
              <a:spcAft>
                <a:spcPts val="0"/>
              </a:spcAft>
              <a:buClr>
                <a:srgbClr val="666666"/>
              </a:buClr>
              <a:buSzPts val="1500"/>
              <a:buChar char="●"/>
            </a:pPr>
            <a:r>
              <a:rPr lang="en" sz="1500" dirty="0">
                <a:solidFill>
                  <a:srgbClr val="666666"/>
                </a:solidFill>
              </a:rPr>
              <a:t>317 Total images</a:t>
            </a:r>
            <a:endParaRPr dirty="0"/>
          </a:p>
          <a:p>
            <a:pPr marL="457200" lvl="0" indent="-317500" algn="l" rtl="0">
              <a:lnSpc>
                <a:spcPct val="100000"/>
              </a:lnSpc>
              <a:spcBef>
                <a:spcPts val="0"/>
              </a:spcBef>
              <a:spcAft>
                <a:spcPts val="0"/>
              </a:spcAft>
              <a:buSzPts val="1400"/>
              <a:buChar char="●"/>
            </a:pPr>
            <a:r>
              <a:rPr lang="en" sz="1500" dirty="0">
                <a:solidFill>
                  <a:srgbClr val="666666"/>
                </a:solidFill>
              </a:rPr>
              <a:t>Training set: 191 Images</a:t>
            </a:r>
            <a:endParaRPr dirty="0"/>
          </a:p>
          <a:p>
            <a:pPr marL="914400" lvl="1" indent="-323850" algn="l" rtl="0">
              <a:lnSpc>
                <a:spcPct val="100000"/>
              </a:lnSpc>
              <a:spcBef>
                <a:spcPts val="0"/>
              </a:spcBef>
              <a:spcAft>
                <a:spcPts val="0"/>
              </a:spcAft>
              <a:buClr>
                <a:srgbClr val="666666"/>
              </a:buClr>
              <a:buSzPts val="1500"/>
              <a:buChar char="○"/>
            </a:pPr>
            <a:r>
              <a:rPr lang="en" sz="1500" dirty="0">
                <a:solidFill>
                  <a:srgbClr val="666666"/>
                </a:solidFill>
              </a:rPr>
              <a:t>Data Augmentation  </a:t>
            </a:r>
            <a:endParaRPr dirty="0"/>
          </a:p>
          <a:p>
            <a:pPr marL="457200" lvl="0" indent="-317500" algn="l" rtl="0">
              <a:lnSpc>
                <a:spcPct val="100000"/>
              </a:lnSpc>
              <a:spcBef>
                <a:spcPts val="0"/>
              </a:spcBef>
              <a:spcAft>
                <a:spcPts val="0"/>
              </a:spcAft>
              <a:buSzPts val="1400"/>
              <a:buChar char="●"/>
            </a:pPr>
            <a:r>
              <a:rPr lang="en" sz="1500" dirty="0">
                <a:solidFill>
                  <a:srgbClr val="666666"/>
                </a:solidFill>
              </a:rPr>
              <a:t>Validation set: 63 Images</a:t>
            </a:r>
            <a:endParaRPr dirty="0"/>
          </a:p>
          <a:p>
            <a:pPr marL="457200" lvl="0" indent="-317500" algn="l" rtl="0">
              <a:lnSpc>
                <a:spcPct val="100000"/>
              </a:lnSpc>
              <a:spcBef>
                <a:spcPts val="0"/>
              </a:spcBef>
              <a:spcAft>
                <a:spcPts val="0"/>
              </a:spcAft>
              <a:buSzPts val="1400"/>
              <a:buChar char="●"/>
            </a:pPr>
            <a:r>
              <a:rPr lang="en" sz="1500" dirty="0">
                <a:solidFill>
                  <a:srgbClr val="666666"/>
                </a:solidFill>
              </a:rPr>
              <a:t>Test set: 63 Images</a:t>
            </a:r>
            <a:endParaRPr dirty="0"/>
          </a:p>
          <a:p>
            <a:pPr marL="0" marR="0" lvl="0" indent="0" algn="l" rtl="0">
              <a:lnSpc>
                <a:spcPct val="100000"/>
              </a:lnSpc>
              <a:spcBef>
                <a:spcPts val="0"/>
              </a:spcBef>
              <a:spcAft>
                <a:spcPts val="0"/>
              </a:spcAft>
              <a:buClr>
                <a:srgbClr val="000000"/>
              </a:buClr>
              <a:buSzPts val="1100"/>
              <a:buFont typeface="Arial"/>
              <a:buNone/>
            </a:pPr>
            <a:endParaRPr sz="1100" dirty="0">
              <a:solidFill>
                <a:srgbClr val="666666"/>
              </a:solidFill>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ab4648117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ab4648117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 little bit of a background for the less experienced people in Deep Learning, an algorithm within deep learning called </a:t>
            </a:r>
            <a:r>
              <a:rPr lang="en" dirty="0" err="1"/>
              <a:t>COnvolutional</a:t>
            </a:r>
            <a:r>
              <a:rPr lang="en" dirty="0"/>
              <a:t> Neural Networks has gained a large amount of popularity for numerous tasks. CNN’s basically leverage Convolution in order to learn the low level features like lines and edges within an image. As you can see in the animation… a kernel/filter is created, and slid through the image of interest whether </a:t>
            </a:r>
            <a:r>
              <a:rPr lang="en" dirty="0" err="1"/>
              <a:t>thats</a:t>
            </a:r>
            <a:r>
              <a:rPr lang="en" dirty="0"/>
              <a:t> a training image or a testing image, creating a convolved feature map of the image. CNN’s leverage this concept, regardless of the number of image channels, and as you stack more and more convolutional layers, feature maps connect low level features to high level features, in our case, dust storms. Because of the notion of these sliding filters, CNN’s learn features irrespective of the spatial or temporal locations within an image, which makes them scalable for any detection task.</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dirty="0">
                <a:solidFill>
                  <a:srgbClr val="666666"/>
                </a:solidFill>
              </a:rPr>
              <a:t>The UNET Architecture does exactly this! The UNET is a collection of several stacked Convolutional layers! In particular, the UNET is a Conv encode-decode net and on the left side of the image is the encoder side. The </a:t>
            </a:r>
            <a:r>
              <a:rPr lang="en" dirty="0" err="1">
                <a:solidFill>
                  <a:srgbClr val="666666"/>
                </a:solidFill>
              </a:rPr>
              <a:t>ecoder</a:t>
            </a:r>
            <a:r>
              <a:rPr lang="en" dirty="0">
                <a:solidFill>
                  <a:srgbClr val="666666"/>
                </a:solidFill>
              </a:rPr>
              <a:t> portions does what we mentioned before and maps low level features to high level features, but in a segmentation problem, we </a:t>
            </a:r>
            <a:r>
              <a:rPr lang="en" dirty="0" err="1">
                <a:solidFill>
                  <a:srgbClr val="666666"/>
                </a:solidFill>
              </a:rPr>
              <a:t>dont</a:t>
            </a:r>
            <a:r>
              <a:rPr lang="en" dirty="0">
                <a:solidFill>
                  <a:srgbClr val="666666"/>
                </a:solidFill>
              </a:rPr>
              <a:t> want the model to only output a 0 or 1 saying there is or </a:t>
            </a:r>
            <a:r>
              <a:rPr lang="en" dirty="0" err="1">
                <a:solidFill>
                  <a:srgbClr val="666666"/>
                </a:solidFill>
              </a:rPr>
              <a:t>isnt</a:t>
            </a:r>
            <a:r>
              <a:rPr lang="en" dirty="0">
                <a:solidFill>
                  <a:srgbClr val="666666"/>
                </a:solidFill>
              </a:rPr>
              <a:t> a dust storm. We want the model to scale the image back to its original size and create the segmentation map for the classes (in our case dust storms). The decoder portion on the right does exactly that! And scales the image back to its original size, producing our newly formed dust detection. All of this is done within P,T,K, and the final thing to note with the UNET is that the information from the encoder side is concatenated during the upscaling in order to retain the original information from the image. These concatenations as represented by the white lines and are one of the key components of the UNET architecture.</a:t>
            </a:r>
            <a:endParaRPr dirty="0">
              <a:solidFill>
                <a:srgbClr val="666666"/>
              </a:solidFill>
            </a:endParaRPr>
          </a:p>
          <a:p>
            <a:pPr marL="0" lvl="0" indent="0" algn="l" rtl="0">
              <a:lnSpc>
                <a:spcPct val="100000"/>
              </a:lnSpc>
              <a:spcBef>
                <a:spcPts val="0"/>
              </a:spcBef>
              <a:spcAft>
                <a:spcPts val="0"/>
              </a:spcAft>
              <a:buSzPts val="1100"/>
              <a:buNone/>
            </a:pPr>
            <a:endParaRPr dirty="0">
              <a:solidFill>
                <a:srgbClr val="666666"/>
              </a:solidFill>
            </a:endParaRPr>
          </a:p>
          <a:p>
            <a:pPr marL="0" lvl="0" indent="0" algn="l" rtl="0">
              <a:lnSpc>
                <a:spcPct val="100000"/>
              </a:lnSpc>
              <a:spcBef>
                <a:spcPts val="0"/>
              </a:spcBef>
              <a:spcAft>
                <a:spcPts val="0"/>
              </a:spcAft>
              <a:buSzPts val="1100"/>
              <a:buNone/>
            </a:pPr>
            <a:endParaRPr dirty="0">
              <a:solidFill>
                <a:srgbClr val="666666"/>
              </a:solidFill>
            </a:endParaRPr>
          </a:p>
          <a:p>
            <a:pPr marL="0" lvl="0" indent="0" algn="l" rtl="0">
              <a:lnSpc>
                <a:spcPct val="100000"/>
              </a:lnSpc>
              <a:spcBef>
                <a:spcPts val="0"/>
              </a:spcBef>
              <a:spcAft>
                <a:spcPts val="0"/>
              </a:spcAft>
              <a:buSzPts val="1100"/>
              <a:buNone/>
            </a:pPr>
            <a:r>
              <a:rPr lang="en" sz="1100" dirty="0">
                <a:solidFill>
                  <a:srgbClr val="666666"/>
                </a:solidFill>
              </a:rPr>
              <a:t>I am assuming that folks will be somewhat familiar with Convolutional neural Networks before reaching this slide. From there I will discuss the bullet points and some specifics of the model like the encoder side giving info to the Decoder side.</a:t>
            </a:r>
            <a:br>
              <a:rPr lang="en" sz="1100" dirty="0">
                <a:solidFill>
                  <a:srgbClr val="666666"/>
                </a:solidFill>
              </a:rPr>
            </a:br>
            <a:endParaRPr sz="1100" dirty="0">
              <a:solidFill>
                <a:srgbClr val="666666"/>
              </a:solidFill>
            </a:endParaRPr>
          </a:p>
          <a:p>
            <a:pPr marL="0" lvl="0" indent="0" algn="l" rtl="0">
              <a:lnSpc>
                <a:spcPct val="100000"/>
              </a:lnSpc>
              <a:spcBef>
                <a:spcPts val="0"/>
              </a:spcBef>
              <a:spcAft>
                <a:spcPts val="0"/>
              </a:spcAft>
              <a:buSzPts val="1100"/>
              <a:buNone/>
            </a:pPr>
            <a:r>
              <a:rPr lang="en" sz="1100" dirty="0">
                <a:solidFill>
                  <a:srgbClr val="666666"/>
                </a:solidFill>
              </a:rPr>
              <a:t>U-net architecture (example for 32x32 pixels in the lowest resolution). Each blue box corresponds to a multi-channel feature map. The number of channels is denoted on top of the box. The x-y size is provided at the lower left edge of the box. White boxes represent copied feature maps. The arrows denote the different operations.</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 name="Google Shape;12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latin typeface="Avenir"/>
                <a:ea typeface="Avenir"/>
                <a:cs typeface="Avenir"/>
                <a:sym typeface="Avenir"/>
              </a:rPr>
              <a:t>Model IOU:</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Important for Semantic </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Segmentation.</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Overlap of predictions to </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Labels. </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Higher IOU means closer </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predictions to labels.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latin typeface="Avenir"/>
                <a:ea typeface="Avenir"/>
                <a:cs typeface="Avenir"/>
                <a:sym typeface="Avenir"/>
              </a:rPr>
              <a:t>Model Loss:</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Most important metric.</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Want to minimize loss</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So that the model learns.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latin typeface="Avenir"/>
                <a:ea typeface="Avenir"/>
                <a:cs typeface="Avenir"/>
                <a:sym typeface="Avenir"/>
              </a:rPr>
              <a:t>Model Accuracy:</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Number of Correct predictions</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Out of total predictions.</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Pixel level.</a:t>
            </a:r>
            <a:br>
              <a:rPr lang="en">
                <a:latin typeface="Avenir"/>
                <a:ea typeface="Avenir"/>
                <a:cs typeface="Avenir"/>
                <a:sym typeface="Avenir"/>
              </a:rPr>
            </a:br>
            <a:r>
              <a:rPr lang="en">
                <a:latin typeface="Avenir"/>
                <a:ea typeface="Avenir"/>
                <a:cs typeface="Avenir"/>
                <a:sym typeface="Avenir"/>
              </a:rPr>
              <a:t>Want to get as close to 1 as </a:t>
            </a:r>
            <a:endParaRPr/>
          </a:p>
          <a:p>
            <a:pPr marL="0" lvl="0" indent="0" algn="l" rtl="0">
              <a:lnSpc>
                <a:spcPct val="100000"/>
              </a:lnSpc>
              <a:spcBef>
                <a:spcPts val="0"/>
              </a:spcBef>
              <a:spcAft>
                <a:spcPts val="0"/>
              </a:spcAft>
              <a:buSzPts val="1100"/>
              <a:buNone/>
            </a:pPr>
            <a:r>
              <a:rPr lang="en">
                <a:latin typeface="Avenir"/>
                <a:ea typeface="Avenir"/>
                <a:cs typeface="Avenir"/>
                <a:sym typeface="Avenir"/>
              </a:rPr>
              <a:t>possible.</a:t>
            </a:r>
            <a:endParaRPr/>
          </a:p>
          <a:p>
            <a:pPr marL="0" lvl="0" indent="0" algn="l" rtl="0">
              <a:lnSpc>
                <a:spcPct val="100000"/>
              </a:lnSpc>
              <a:spcBef>
                <a:spcPts val="0"/>
              </a:spcBef>
              <a:spcAft>
                <a:spcPts val="0"/>
              </a:spcAft>
              <a:buSzPts val="1100"/>
              <a:buNone/>
            </a:pPr>
            <a:endParaRPr>
              <a:latin typeface="Avenir"/>
              <a:ea typeface="Avenir"/>
              <a:cs typeface="Avenir"/>
              <a:sym typeface="Aveni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a:latin typeface="Avenir"/>
                <a:ea typeface="Avenir"/>
                <a:cs typeface="Avenir"/>
                <a:sym typeface="Avenir"/>
              </a:rPr>
              <a:t>Detections from the model compared to the labels from the dataset.</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100"/>
              <a:t>Statistically across our test set, our model performed well for the most part. </a:t>
            </a:r>
            <a:endParaRPr/>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 sz="1100"/>
              <a:t>Can be improved by expanding the dataset to include more edge cases.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88900" lvl="0" indent="-88900" algn="l" rtl="0">
              <a:lnSpc>
                <a:spcPct val="100000"/>
              </a:lnSpc>
              <a:spcBef>
                <a:spcPts val="0"/>
              </a:spcBef>
              <a:spcAft>
                <a:spcPts val="0"/>
              </a:spcAft>
              <a:buClr>
                <a:schemeClr val="dk1"/>
              </a:buClr>
              <a:buSzPts val="1500"/>
              <a:buAutoNum type="arabicPeriod"/>
            </a:pPr>
            <a:r>
              <a:rPr lang="en" sz="1100" dirty="0">
                <a:solidFill>
                  <a:schemeClr val="dk1"/>
                </a:solidFill>
              </a:rPr>
              <a:t>Future Works</a:t>
            </a:r>
            <a:br>
              <a:rPr lang="en" sz="1100" dirty="0">
                <a:solidFill>
                  <a:schemeClr val="dk1"/>
                </a:solidFill>
              </a:rPr>
            </a:br>
            <a:r>
              <a:rPr lang="en" sz="1100" dirty="0">
                <a:solidFill>
                  <a:schemeClr val="dk1"/>
                </a:solidFill>
              </a:rPr>
              <a:t>Create Benchmark models to compare to Unet Architecture</a:t>
            </a:r>
            <a:endParaRPr dirty="0"/>
          </a:p>
          <a:p>
            <a:pPr marL="88900" lvl="0" indent="0" algn="l" rtl="0">
              <a:lnSpc>
                <a:spcPct val="100000"/>
              </a:lnSpc>
              <a:spcBef>
                <a:spcPts val="0"/>
              </a:spcBef>
              <a:spcAft>
                <a:spcPts val="0"/>
              </a:spcAft>
              <a:buClr>
                <a:schemeClr val="dk1"/>
              </a:buClr>
              <a:buSzPts val="1100"/>
              <a:buFont typeface="Arial"/>
              <a:buNone/>
            </a:pPr>
            <a:endParaRPr sz="1100" dirty="0">
              <a:solidFill>
                <a:schemeClr val="dk1"/>
              </a:solidFill>
            </a:endParaRPr>
          </a:p>
          <a:p>
            <a:pPr marL="88900" lvl="0" indent="-88900" algn="l" rtl="0">
              <a:lnSpc>
                <a:spcPct val="100000"/>
              </a:lnSpc>
              <a:spcBef>
                <a:spcPts val="0"/>
              </a:spcBef>
              <a:spcAft>
                <a:spcPts val="0"/>
              </a:spcAft>
              <a:buClr>
                <a:schemeClr val="dk1"/>
              </a:buClr>
              <a:buSzPts val="1500"/>
              <a:buAutoNum type="arabicPeriod"/>
            </a:pPr>
            <a:r>
              <a:rPr lang="en" sz="1100" dirty="0">
                <a:solidFill>
                  <a:schemeClr val="dk1"/>
                </a:solidFill>
              </a:rPr>
              <a:t>Gather Training data for Daytime Dust within Satellite Imagery</a:t>
            </a:r>
            <a:endParaRPr dirty="0"/>
          </a:p>
          <a:p>
            <a:pPr marL="88900" lvl="0" indent="0" algn="l" rtl="0">
              <a:lnSpc>
                <a:spcPct val="100000"/>
              </a:lnSpc>
              <a:spcBef>
                <a:spcPts val="0"/>
              </a:spcBef>
              <a:spcAft>
                <a:spcPts val="0"/>
              </a:spcAft>
              <a:buClr>
                <a:schemeClr val="dk1"/>
              </a:buClr>
              <a:buSzPts val="1100"/>
              <a:buFont typeface="Arial"/>
              <a:buNone/>
            </a:pPr>
            <a:endParaRPr sz="1100" dirty="0">
              <a:solidFill>
                <a:schemeClr val="dk1"/>
              </a:solidFill>
            </a:endParaRPr>
          </a:p>
          <a:p>
            <a:pPr marL="88900" lvl="0" indent="-88900" algn="l" rtl="0">
              <a:lnSpc>
                <a:spcPct val="100000"/>
              </a:lnSpc>
              <a:spcBef>
                <a:spcPts val="0"/>
              </a:spcBef>
              <a:spcAft>
                <a:spcPts val="0"/>
              </a:spcAft>
              <a:buClr>
                <a:schemeClr val="dk1"/>
              </a:buClr>
              <a:buSzPts val="1500"/>
              <a:buAutoNum type="arabicPeriod"/>
            </a:pPr>
            <a:r>
              <a:rPr lang="en" sz="1100" dirty="0">
                <a:solidFill>
                  <a:schemeClr val="dk1"/>
                </a:solidFill>
              </a:rPr>
              <a:t>Train model on both Night-time and Daytime dataset to create full scale dust detection model</a:t>
            </a:r>
            <a:endParaRPr sz="1600" dirty="0">
              <a:latin typeface="Avenir"/>
              <a:ea typeface="Avenir"/>
              <a:cs typeface="Avenir"/>
              <a:sym typeface="Avenir"/>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type="title">
  <p:cSld name="TITLE">
    <p:bg>
      <p:bgPr>
        <a:blipFill>
          <a:blip r:embed="rId2">
            <a:alphaModFix/>
          </a:blip>
          <a:stretch>
            <a:fillRect/>
          </a:stretch>
        </a:blipFill>
        <a:effectLst/>
      </p:bgPr>
    </p:bg>
    <p:spTree>
      <p:nvGrpSpPr>
        <p:cNvPr id="1" name="Shape 12"/>
        <p:cNvGrpSpPr/>
        <p:nvPr/>
      </p:nvGrpSpPr>
      <p:grpSpPr>
        <a:xfrm>
          <a:off x="0" y="0"/>
          <a:ext cx="0" cy="0"/>
          <a:chOff x="0" y="0"/>
          <a:chExt cx="0" cy="0"/>
        </a:xfrm>
      </p:grpSpPr>
      <p:sp>
        <p:nvSpPr>
          <p:cNvPr id="13" name="Google Shape;13;p2"/>
          <p:cNvSpPr/>
          <p:nvPr/>
        </p:nvSpPr>
        <p:spPr>
          <a:xfrm flipH="1">
            <a:off x="0" y="0"/>
            <a:ext cx="9144000" cy="5143500"/>
          </a:xfrm>
          <a:prstGeom prst="snip1Rect">
            <a:avLst>
              <a:gd name="adj" fmla="val 50000"/>
            </a:avLst>
          </a:prstGeom>
          <a:gradFill>
            <a:gsLst>
              <a:gs pos="0">
                <a:srgbClr val="0C4068">
                  <a:alpha val="80000"/>
                </a:srgbClr>
              </a:gs>
              <a:gs pos="50000">
                <a:srgbClr val="46B688">
                  <a:alpha val="69019"/>
                </a:srgbClr>
              </a:gs>
              <a:gs pos="100000">
                <a:srgbClr val="016AA3"/>
              </a:gs>
            </a:gsLst>
            <a:lin ang="2700000" scaled="0"/>
          </a:gradFill>
          <a:ln>
            <a:noFill/>
          </a:ln>
          <a:effectLst>
            <a:outerShdw blurRad="50800" dist="50800" dir="5400000" algn="ctr" rotWithShape="0">
              <a:srgbClr val="000000"/>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entury Gothic"/>
              <a:ea typeface="Century Gothic"/>
              <a:cs typeface="Century Gothic"/>
              <a:sym typeface="Century Gothic"/>
            </a:endParaRPr>
          </a:p>
        </p:txBody>
      </p:sp>
      <p:sp>
        <p:nvSpPr>
          <p:cNvPr id="14" name="Google Shape;14;p2"/>
          <p:cNvSpPr txBox="1">
            <a:spLocks noGrp="1"/>
          </p:cNvSpPr>
          <p:nvPr>
            <p:ph type="ctrTitle"/>
          </p:nvPr>
        </p:nvSpPr>
        <p:spPr>
          <a:xfrm>
            <a:off x="628650" y="1989768"/>
            <a:ext cx="7886700" cy="480000"/>
          </a:xfrm>
          <a:prstGeom prst="rect">
            <a:avLst/>
          </a:prstGeom>
          <a:no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marR="0" lvl="0" algn="ctr">
              <a:lnSpc>
                <a:spcPct val="90000"/>
              </a:lnSpc>
              <a:spcBef>
                <a:spcPts val="0"/>
              </a:spcBef>
              <a:spcAft>
                <a:spcPts val="0"/>
              </a:spcAft>
              <a:buClr>
                <a:schemeClr val="lt1"/>
              </a:buClr>
              <a:buSzPts val="3300"/>
              <a:buFont typeface="Century Gothic"/>
              <a:buNone/>
              <a:defRPr sz="33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15" name="Google Shape;15;p2"/>
          <p:cNvSpPr txBox="1">
            <a:spLocks noGrp="1"/>
          </p:cNvSpPr>
          <p:nvPr>
            <p:ph type="subTitle" idx="1"/>
          </p:nvPr>
        </p:nvSpPr>
        <p:spPr>
          <a:xfrm>
            <a:off x="628650" y="2849519"/>
            <a:ext cx="7886700" cy="480000"/>
          </a:xfrm>
          <a:prstGeom prst="rect">
            <a:avLst/>
          </a:prstGeom>
          <a:noFill/>
          <a:ln>
            <a:noFill/>
          </a:ln>
          <a:effectLst>
            <a:outerShdw blurRad="50800" dist="38100" dir="5400000" algn="t" rotWithShape="0">
              <a:srgbClr val="000000">
                <a:alpha val="40000"/>
              </a:srgbClr>
            </a:outerShdw>
          </a:effectLst>
        </p:spPr>
        <p:txBody>
          <a:bodyPr spcFirstLastPara="1" wrap="square" lIns="68575" tIns="34275" rIns="68575" bIns="34275" anchor="ctr" anchorCtr="1">
            <a:noAutofit/>
          </a:bodyPr>
          <a:lstStyle>
            <a:lvl1pPr marR="0" lvl="0" algn="ctr">
              <a:lnSpc>
                <a:spcPct val="90000"/>
              </a:lnSpc>
              <a:spcBef>
                <a:spcPts val="0"/>
              </a:spcBef>
              <a:spcAft>
                <a:spcPts val="0"/>
              </a:spcAft>
              <a:buClr>
                <a:srgbClr val="F2F2F2"/>
              </a:buClr>
              <a:buSzPts val="2100"/>
              <a:buFont typeface="Arial"/>
              <a:buNone/>
              <a:defRPr sz="2100" b="0" i="0" u="none" strike="noStrike" cap="none">
                <a:solidFill>
                  <a:srgbClr val="F2F2F2"/>
                </a:solidFill>
                <a:latin typeface="Century Gothic"/>
                <a:ea typeface="Century Gothic"/>
                <a:cs typeface="Century Gothic"/>
                <a:sym typeface="Century Gothic"/>
              </a:defRPr>
            </a:lvl1pPr>
            <a:lvl2pPr marR="0" lvl="1" algn="ctr">
              <a:lnSpc>
                <a:spcPct val="90000"/>
              </a:lnSpc>
              <a:spcBef>
                <a:spcPts val="200"/>
              </a:spcBef>
              <a:spcAft>
                <a:spcPts val="0"/>
              </a:spcAft>
              <a:buClr>
                <a:schemeClr val="dk1"/>
              </a:buClr>
              <a:buSzPts val="1500"/>
              <a:buFont typeface="Arial"/>
              <a:buNone/>
              <a:defRPr sz="1500" b="0" i="0" u="none" strike="noStrike" cap="none">
                <a:solidFill>
                  <a:schemeClr val="dk1"/>
                </a:solidFill>
                <a:latin typeface="Avenir"/>
                <a:ea typeface="Avenir"/>
                <a:cs typeface="Avenir"/>
                <a:sym typeface="Avenir"/>
              </a:defRPr>
            </a:lvl2pPr>
            <a:lvl3pPr marR="0" lvl="2" algn="ctr">
              <a:lnSpc>
                <a:spcPct val="90000"/>
              </a:lnSpc>
              <a:spcBef>
                <a:spcPts val="200"/>
              </a:spcBef>
              <a:spcAft>
                <a:spcPts val="0"/>
              </a:spcAft>
              <a:buClr>
                <a:schemeClr val="dk1"/>
              </a:buClr>
              <a:buSzPts val="1400"/>
              <a:buFont typeface="Arial"/>
              <a:buNone/>
              <a:defRPr sz="1400" b="0" i="0" u="none" strike="noStrike" cap="none">
                <a:solidFill>
                  <a:schemeClr val="dk1"/>
                </a:solidFill>
                <a:latin typeface="Avenir"/>
                <a:ea typeface="Avenir"/>
                <a:cs typeface="Avenir"/>
                <a:sym typeface="Avenir"/>
              </a:defRPr>
            </a:lvl3pPr>
            <a:lvl4pPr marR="0" lvl="3" algn="ctr">
              <a:lnSpc>
                <a:spcPct val="90000"/>
              </a:lnSpc>
              <a:spcBef>
                <a:spcPts val="2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4pPr>
            <a:lvl5pPr marR="0" lvl="4" algn="ctr">
              <a:lnSpc>
                <a:spcPct val="90000"/>
              </a:lnSpc>
              <a:spcBef>
                <a:spcPts val="2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grpSp>
        <p:nvGrpSpPr>
          <p:cNvPr id="16" name="Google Shape;16;p2"/>
          <p:cNvGrpSpPr/>
          <p:nvPr/>
        </p:nvGrpSpPr>
        <p:grpSpPr>
          <a:xfrm>
            <a:off x="-503571" y="5060583"/>
            <a:ext cx="10151203" cy="82850"/>
            <a:chOff x="-170626" y="0"/>
            <a:chExt cx="13534938" cy="166800"/>
          </a:xfrm>
        </p:grpSpPr>
        <p:sp>
          <p:nvSpPr>
            <p:cNvPr id="17" name="Google Shape;17;p2"/>
            <p:cNvSpPr/>
            <p:nvPr/>
          </p:nvSpPr>
          <p:spPr>
            <a:xfrm>
              <a:off x="-170626" y="0"/>
              <a:ext cx="4511700" cy="166800"/>
            </a:xfrm>
            <a:prstGeom prst="parallelogram">
              <a:avLst>
                <a:gd name="adj" fmla="val 114362"/>
              </a:avLst>
            </a:prstGeom>
            <a:solidFill>
              <a:srgbClr val="016AA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entury Gothic"/>
                <a:ea typeface="Century Gothic"/>
                <a:cs typeface="Century Gothic"/>
                <a:sym typeface="Century Gothic"/>
              </a:endParaRPr>
            </a:p>
          </p:txBody>
        </p:sp>
        <p:sp>
          <p:nvSpPr>
            <p:cNvPr id="18" name="Google Shape;18;p2"/>
            <p:cNvSpPr/>
            <p:nvPr/>
          </p:nvSpPr>
          <p:spPr>
            <a:xfrm>
              <a:off x="4340993" y="0"/>
              <a:ext cx="4511700" cy="166800"/>
            </a:xfrm>
            <a:prstGeom prst="parallelogram">
              <a:avLst>
                <a:gd name="adj" fmla="val 114362"/>
              </a:avLst>
            </a:prstGeom>
            <a:solidFill>
              <a:srgbClr val="46B68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entury Gothic"/>
                <a:ea typeface="Century Gothic"/>
                <a:cs typeface="Century Gothic"/>
                <a:sym typeface="Century Gothic"/>
              </a:endParaRPr>
            </a:p>
          </p:txBody>
        </p:sp>
        <p:sp>
          <p:nvSpPr>
            <p:cNvPr id="19" name="Google Shape;19;p2"/>
            <p:cNvSpPr/>
            <p:nvPr/>
          </p:nvSpPr>
          <p:spPr>
            <a:xfrm>
              <a:off x="8852612" y="0"/>
              <a:ext cx="4511700" cy="166800"/>
            </a:xfrm>
            <a:prstGeom prst="parallelogram">
              <a:avLst>
                <a:gd name="adj" fmla="val 114362"/>
              </a:avLst>
            </a:prstGeom>
            <a:solidFill>
              <a:srgbClr val="FEA34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entury Gothic"/>
                <a:ea typeface="Century Gothic"/>
                <a:cs typeface="Century Gothic"/>
                <a:sym typeface="Century Gothic"/>
              </a:endParaRPr>
            </a:p>
          </p:txBody>
        </p:sp>
      </p:grpSp>
      <p:cxnSp>
        <p:nvCxnSpPr>
          <p:cNvPr id="20" name="Google Shape;20;p2"/>
          <p:cNvCxnSpPr/>
          <p:nvPr/>
        </p:nvCxnSpPr>
        <p:spPr>
          <a:xfrm>
            <a:off x="2154115" y="2659673"/>
            <a:ext cx="4835700" cy="0"/>
          </a:xfrm>
          <a:prstGeom prst="straightConnector1">
            <a:avLst/>
          </a:prstGeom>
          <a:noFill/>
          <a:ln w="9525" cap="flat" cmpd="sng">
            <a:solidFill>
              <a:schemeClr val="lt1"/>
            </a:solidFill>
            <a:prstDash val="solid"/>
            <a:miter lim="800000"/>
            <a:headEnd type="none" w="sm" len="sm"/>
            <a:tailEnd type="none" w="sm" len="sm"/>
          </a:ln>
          <a:effectLst>
            <a:outerShdw blurRad="50800" dist="25400" dir="5400000" algn="t" rotWithShape="0">
              <a:srgbClr val="000000">
                <a:alpha val="40000"/>
              </a:srgbClr>
            </a:outerShdw>
          </a:effec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lvl="0" algn="l">
              <a:lnSpc>
                <a:spcPct val="9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3" name="Google Shape;23;p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lvl="0" indent="-361950" algn="l">
              <a:lnSpc>
                <a:spcPct val="90000"/>
              </a:lnSpc>
              <a:spcBef>
                <a:spcPts val="0"/>
              </a:spcBef>
              <a:spcAft>
                <a:spcPts val="0"/>
              </a:spcAft>
              <a:buSzPts val="2100"/>
              <a:buChar char="•"/>
              <a:defRPr/>
            </a:lvl1pPr>
            <a:lvl2pPr marL="914400" lvl="1" indent="-342900" algn="l">
              <a:lnSpc>
                <a:spcPct val="90000"/>
              </a:lnSpc>
              <a:spcBef>
                <a:spcPts val="400"/>
              </a:spcBef>
              <a:spcAft>
                <a:spcPts val="0"/>
              </a:spcAft>
              <a:buSzPts val="1800"/>
              <a:buChar char="•"/>
              <a:defRPr/>
            </a:lvl2pPr>
            <a:lvl3pPr marL="1371600" lvl="2" indent="-323850" algn="l">
              <a:lnSpc>
                <a:spcPct val="90000"/>
              </a:lnSpc>
              <a:spcBef>
                <a:spcPts val="200"/>
              </a:spcBef>
              <a:spcAft>
                <a:spcPts val="0"/>
              </a:spcAft>
              <a:buSzPts val="1500"/>
              <a:buChar char="•"/>
              <a:defRPr/>
            </a:lvl3pPr>
            <a:lvl4pPr marL="1828800" lvl="3" indent="-317500" algn="l">
              <a:lnSpc>
                <a:spcPct val="90000"/>
              </a:lnSpc>
              <a:spcBef>
                <a:spcPts val="200"/>
              </a:spcBef>
              <a:spcAft>
                <a:spcPts val="0"/>
              </a:spcAft>
              <a:buSzPts val="1400"/>
              <a:buChar char="•"/>
              <a:defRPr/>
            </a:lvl4pPr>
            <a:lvl5pPr marL="2286000" lvl="4" indent="-317500" algn="l">
              <a:lnSpc>
                <a:spcPct val="90000"/>
              </a:lnSpc>
              <a:spcBef>
                <a:spcPts val="200"/>
              </a:spcBef>
              <a:spcAft>
                <a:spcPts val="0"/>
              </a:spcAft>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0"/>
              </a:spcAft>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4"/>
        <p:cNvGrpSpPr/>
        <p:nvPr/>
      </p:nvGrpSpPr>
      <p:grpSpPr>
        <a:xfrm>
          <a:off x="0" y="0"/>
          <a:ext cx="0" cy="0"/>
          <a:chOff x="0" y="0"/>
          <a:chExt cx="0" cy="0"/>
        </a:xfrm>
      </p:grpSpPr>
      <p:sp>
        <p:nvSpPr>
          <p:cNvPr id="25" name="Google Shape;25;p4"/>
          <p:cNvSpPr txBox="1">
            <a:spLocks noGrp="1"/>
          </p:cNvSpPr>
          <p:nvPr>
            <p:ph type="ctrTitle"/>
          </p:nvPr>
        </p:nvSpPr>
        <p:spPr>
          <a:xfrm>
            <a:off x="628650" y="243058"/>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marR="0" lvl="0" algn="ctr">
              <a:lnSpc>
                <a:spcPct val="90000"/>
              </a:lnSpc>
              <a:spcBef>
                <a:spcPts val="0"/>
              </a:spcBef>
              <a:spcAft>
                <a:spcPts val="0"/>
              </a:spcAft>
              <a:buClr>
                <a:schemeClr val="lt1"/>
              </a:buClr>
              <a:buSzPts val="3300"/>
              <a:buFont typeface="Century Gothic"/>
              <a:buNone/>
              <a:defRPr sz="33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6" name="Google Shape;26;p4"/>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Autofit/>
          </a:bodyPr>
          <a:lstStyle>
            <a:lvl1pPr marR="0" lvl="0" algn="ctr">
              <a:lnSpc>
                <a:spcPct val="90000"/>
              </a:lnSpc>
              <a:spcBef>
                <a:spcPts val="0"/>
              </a:spcBef>
              <a:spcAft>
                <a:spcPts val="0"/>
              </a:spcAft>
              <a:buClr>
                <a:schemeClr val="dk1"/>
              </a:buClr>
              <a:buSzPts val="2100"/>
              <a:buFont typeface="Arial"/>
              <a:buNone/>
              <a:defRPr sz="2100" b="0" i="0" u="none" strike="noStrike" cap="none">
                <a:solidFill>
                  <a:schemeClr val="dk1"/>
                </a:solidFill>
                <a:latin typeface="Century Gothic"/>
                <a:ea typeface="Century Gothic"/>
                <a:cs typeface="Century Gothic"/>
                <a:sym typeface="Century Gothic"/>
              </a:defRPr>
            </a:lvl1pPr>
            <a:lvl2pPr marR="0" lvl="1" algn="ctr">
              <a:lnSpc>
                <a:spcPct val="90000"/>
              </a:lnSpc>
              <a:spcBef>
                <a:spcPts val="200"/>
              </a:spcBef>
              <a:spcAft>
                <a:spcPts val="0"/>
              </a:spcAft>
              <a:buClr>
                <a:schemeClr val="dk1"/>
              </a:buClr>
              <a:buSzPts val="1500"/>
              <a:buFont typeface="Arial"/>
              <a:buNone/>
              <a:defRPr sz="1500" b="0" i="0" u="none" strike="noStrike" cap="none">
                <a:solidFill>
                  <a:schemeClr val="dk1"/>
                </a:solidFill>
                <a:latin typeface="Avenir"/>
                <a:ea typeface="Avenir"/>
                <a:cs typeface="Avenir"/>
                <a:sym typeface="Avenir"/>
              </a:defRPr>
            </a:lvl2pPr>
            <a:lvl3pPr marR="0" lvl="2" algn="ctr">
              <a:lnSpc>
                <a:spcPct val="90000"/>
              </a:lnSpc>
              <a:spcBef>
                <a:spcPts val="200"/>
              </a:spcBef>
              <a:spcAft>
                <a:spcPts val="0"/>
              </a:spcAft>
              <a:buClr>
                <a:schemeClr val="dk1"/>
              </a:buClr>
              <a:buSzPts val="1400"/>
              <a:buFont typeface="Arial"/>
              <a:buNone/>
              <a:defRPr sz="1400" b="0" i="0" u="none" strike="noStrike" cap="none">
                <a:solidFill>
                  <a:schemeClr val="dk1"/>
                </a:solidFill>
                <a:latin typeface="Avenir"/>
                <a:ea typeface="Avenir"/>
                <a:cs typeface="Avenir"/>
                <a:sym typeface="Avenir"/>
              </a:defRPr>
            </a:lvl3pPr>
            <a:lvl4pPr marR="0" lvl="3" algn="ctr">
              <a:lnSpc>
                <a:spcPct val="90000"/>
              </a:lnSpc>
              <a:spcBef>
                <a:spcPts val="2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4pPr>
            <a:lvl5pPr marR="0" lvl="4" algn="ctr">
              <a:lnSpc>
                <a:spcPct val="90000"/>
              </a:lnSpc>
              <a:spcBef>
                <a:spcPts val="2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marR="0" lvl="0" algn="l">
              <a:lnSpc>
                <a:spcPct val="90000"/>
              </a:lnSpc>
              <a:spcBef>
                <a:spcPts val="0"/>
              </a:spcBef>
              <a:spcAft>
                <a:spcPts val="0"/>
              </a:spcAft>
              <a:buClr>
                <a:schemeClr val="lt1"/>
              </a:buClr>
              <a:buSzPts val="2700"/>
              <a:buFont typeface="Century Gothic"/>
              <a:buNone/>
              <a:defRPr sz="27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29" name="Google Shape;29;p5"/>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0"/>
              </a:spcBef>
              <a:spcAft>
                <a:spcPts val="0"/>
              </a:spcAft>
              <a:buClr>
                <a:schemeClr val="dk1"/>
              </a:buClr>
              <a:buSzPts val="2100"/>
              <a:buFont typeface="Arial"/>
              <a:buChar char="•"/>
              <a:defRPr sz="2100" b="0" i="0" u="none" strike="noStrike" cap="none">
                <a:solidFill>
                  <a:schemeClr val="dk1"/>
                </a:solidFill>
                <a:latin typeface="Avenir"/>
                <a:ea typeface="Avenir"/>
                <a:cs typeface="Avenir"/>
                <a:sym typeface="Avenir"/>
              </a:defRPr>
            </a:lvl1pPr>
            <a:lvl2pPr marL="914400" marR="0" lvl="1" indent="-342900" algn="l">
              <a:lnSpc>
                <a:spcPct val="90000"/>
              </a:lnSpc>
              <a:spcBef>
                <a:spcPts val="2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2pPr>
            <a:lvl3pPr marL="1371600" marR="0" lvl="2" indent="-323850" algn="l">
              <a:lnSpc>
                <a:spcPct val="90000"/>
              </a:lnSpc>
              <a:spcBef>
                <a:spcPts val="200"/>
              </a:spcBef>
              <a:spcAft>
                <a:spcPts val="0"/>
              </a:spcAft>
              <a:buClr>
                <a:schemeClr val="dk1"/>
              </a:buClr>
              <a:buSzPts val="1500"/>
              <a:buFont typeface="Arial"/>
              <a:buChar char="•"/>
              <a:defRPr sz="1500" b="0" i="0" u="none" strike="noStrike" cap="none">
                <a:solidFill>
                  <a:schemeClr val="dk1"/>
                </a:solidFill>
                <a:latin typeface="Avenir"/>
                <a:ea typeface="Avenir"/>
                <a:cs typeface="Avenir"/>
                <a:sym typeface="Avenir"/>
              </a:defRPr>
            </a:lvl3pPr>
            <a:lvl4pPr marL="1828800" marR="0" lvl="3" indent="-317500" algn="l">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4pPr>
            <a:lvl5pPr marL="2286000" marR="0" lvl="4" indent="-317500" algn="l">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30" name="Google Shape;30;p5"/>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0"/>
              </a:spcBef>
              <a:spcAft>
                <a:spcPts val="0"/>
              </a:spcAft>
              <a:buClr>
                <a:schemeClr val="dk1"/>
              </a:buClr>
              <a:buSzPts val="2100"/>
              <a:buFont typeface="Arial"/>
              <a:buChar char="•"/>
              <a:defRPr sz="2100" b="0" i="0" u="none" strike="noStrike" cap="none">
                <a:solidFill>
                  <a:schemeClr val="dk1"/>
                </a:solidFill>
                <a:latin typeface="Avenir"/>
                <a:ea typeface="Avenir"/>
                <a:cs typeface="Avenir"/>
                <a:sym typeface="Avenir"/>
              </a:defRPr>
            </a:lvl1pPr>
            <a:lvl2pPr marL="914400" marR="0" lvl="1" indent="-342900" algn="l">
              <a:lnSpc>
                <a:spcPct val="90000"/>
              </a:lnSpc>
              <a:spcBef>
                <a:spcPts val="2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2pPr>
            <a:lvl3pPr marL="1371600" marR="0" lvl="2" indent="-323850" algn="l">
              <a:lnSpc>
                <a:spcPct val="90000"/>
              </a:lnSpc>
              <a:spcBef>
                <a:spcPts val="200"/>
              </a:spcBef>
              <a:spcAft>
                <a:spcPts val="0"/>
              </a:spcAft>
              <a:buClr>
                <a:schemeClr val="dk1"/>
              </a:buClr>
              <a:buSzPts val="1500"/>
              <a:buFont typeface="Arial"/>
              <a:buChar char="•"/>
              <a:defRPr sz="1500" b="0" i="0" u="none" strike="noStrike" cap="none">
                <a:solidFill>
                  <a:schemeClr val="dk1"/>
                </a:solidFill>
                <a:latin typeface="Avenir"/>
                <a:ea typeface="Avenir"/>
                <a:cs typeface="Avenir"/>
                <a:sym typeface="Avenir"/>
              </a:defRPr>
            </a:lvl3pPr>
            <a:lvl4pPr marL="1828800" marR="0" lvl="3" indent="-317500" algn="l">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4pPr>
            <a:lvl5pPr marL="2286000" marR="0" lvl="4" indent="-317500" algn="l">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629841" y="273843"/>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marR="0" lvl="0" algn="l">
              <a:lnSpc>
                <a:spcPct val="90000"/>
              </a:lnSpc>
              <a:spcBef>
                <a:spcPts val="0"/>
              </a:spcBef>
              <a:spcAft>
                <a:spcPts val="0"/>
              </a:spcAft>
              <a:buClr>
                <a:schemeClr val="lt1"/>
              </a:buClr>
              <a:buSzPts val="2700"/>
              <a:buFont typeface="Century Gothic"/>
              <a:buNone/>
              <a:defRPr sz="27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33" name="Google Shape;33;p6"/>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0"/>
              </a:spcBef>
              <a:spcAft>
                <a:spcPts val="0"/>
              </a:spcAft>
              <a:buClr>
                <a:schemeClr val="dk1"/>
              </a:buClr>
              <a:buSzPts val="2100"/>
              <a:buFont typeface="Arial"/>
              <a:buNone/>
              <a:defRPr sz="2100" b="0" i="0" u="none" strike="noStrike" cap="none">
                <a:solidFill>
                  <a:schemeClr val="dk1"/>
                </a:solidFill>
                <a:latin typeface="Avenir"/>
                <a:ea typeface="Avenir"/>
                <a:cs typeface="Avenir"/>
                <a:sym typeface="Avenir"/>
              </a:defRPr>
            </a:lvl1pPr>
            <a:lvl2pPr marL="914400" marR="0" lvl="1" indent="-228600" algn="l">
              <a:lnSpc>
                <a:spcPct val="90000"/>
              </a:lnSpc>
              <a:spcBef>
                <a:spcPts val="200"/>
              </a:spcBef>
              <a:spcAft>
                <a:spcPts val="0"/>
              </a:spcAft>
              <a:buClr>
                <a:schemeClr val="dk1"/>
              </a:buClr>
              <a:buSzPts val="1500"/>
              <a:buFont typeface="Arial"/>
              <a:buNone/>
              <a:defRPr sz="1500" b="1" i="0" u="none" strike="noStrike" cap="none">
                <a:solidFill>
                  <a:schemeClr val="dk1"/>
                </a:solidFill>
                <a:latin typeface="Avenir"/>
                <a:ea typeface="Avenir"/>
                <a:cs typeface="Avenir"/>
                <a:sym typeface="Avenir"/>
              </a:defRPr>
            </a:lvl2pPr>
            <a:lvl3pPr marL="1371600" marR="0" lvl="2" indent="-228600" algn="l">
              <a:lnSpc>
                <a:spcPct val="90000"/>
              </a:lnSpc>
              <a:spcBef>
                <a:spcPts val="200"/>
              </a:spcBef>
              <a:spcAft>
                <a:spcPts val="0"/>
              </a:spcAft>
              <a:buClr>
                <a:schemeClr val="dk1"/>
              </a:buClr>
              <a:buSzPts val="1400"/>
              <a:buFont typeface="Arial"/>
              <a:buNone/>
              <a:defRPr sz="1400" b="1" i="0" u="none" strike="noStrike" cap="none">
                <a:solidFill>
                  <a:schemeClr val="dk1"/>
                </a:solidFill>
                <a:latin typeface="Avenir"/>
                <a:ea typeface="Avenir"/>
                <a:cs typeface="Avenir"/>
                <a:sym typeface="Avenir"/>
              </a:defRPr>
            </a:lvl3pPr>
            <a:lvl4pPr marL="1828800" marR="0" lvl="3" indent="-228600" algn="l">
              <a:lnSpc>
                <a:spcPct val="90000"/>
              </a:lnSpc>
              <a:spcBef>
                <a:spcPts val="200"/>
              </a:spcBef>
              <a:spcAft>
                <a:spcPts val="0"/>
              </a:spcAft>
              <a:buClr>
                <a:schemeClr val="dk1"/>
              </a:buClr>
              <a:buSzPts val="1200"/>
              <a:buFont typeface="Arial"/>
              <a:buNone/>
              <a:defRPr sz="1200" b="1" i="0" u="none" strike="noStrike" cap="none">
                <a:solidFill>
                  <a:schemeClr val="dk1"/>
                </a:solidFill>
                <a:latin typeface="Avenir"/>
                <a:ea typeface="Avenir"/>
                <a:cs typeface="Avenir"/>
                <a:sym typeface="Avenir"/>
              </a:defRPr>
            </a:lvl4pPr>
            <a:lvl5pPr marL="2286000" marR="0" lvl="4" indent="-228600" algn="l">
              <a:lnSpc>
                <a:spcPct val="90000"/>
              </a:lnSpc>
              <a:spcBef>
                <a:spcPts val="200"/>
              </a:spcBef>
              <a:spcAft>
                <a:spcPts val="0"/>
              </a:spcAft>
              <a:buClr>
                <a:schemeClr val="dk1"/>
              </a:buClr>
              <a:buSzPts val="1200"/>
              <a:buFont typeface="Arial"/>
              <a:buNone/>
              <a:defRPr sz="1200" b="1" i="0" u="none" strike="noStrike" cap="none">
                <a:solidFill>
                  <a:schemeClr val="dk1"/>
                </a:solidFill>
                <a:latin typeface="Avenir"/>
                <a:ea typeface="Avenir"/>
                <a:cs typeface="Avenir"/>
                <a:sym typeface="Avenir"/>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6"/>
          <p:cNvSpPr txBox="1">
            <a:spLocks noGrp="1"/>
          </p:cNvSpPr>
          <p:nvPr>
            <p:ph type="body" idx="2"/>
          </p:nvPr>
        </p:nvSpPr>
        <p:spPr>
          <a:xfrm>
            <a:off x="629841" y="1878806"/>
            <a:ext cx="3868200" cy="27633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0"/>
              </a:spcBef>
              <a:spcAft>
                <a:spcPts val="0"/>
              </a:spcAft>
              <a:buClr>
                <a:schemeClr val="dk1"/>
              </a:buClr>
              <a:buSzPts val="2100"/>
              <a:buFont typeface="Arial"/>
              <a:buChar char="•"/>
              <a:defRPr sz="2100" b="0" i="0" u="none" strike="noStrike" cap="none">
                <a:solidFill>
                  <a:schemeClr val="dk1"/>
                </a:solidFill>
                <a:latin typeface="Avenir"/>
                <a:ea typeface="Avenir"/>
                <a:cs typeface="Avenir"/>
                <a:sym typeface="Avenir"/>
              </a:defRPr>
            </a:lvl1pPr>
            <a:lvl2pPr marL="914400" marR="0" lvl="1" indent="-342900" algn="l">
              <a:lnSpc>
                <a:spcPct val="90000"/>
              </a:lnSpc>
              <a:spcBef>
                <a:spcPts val="2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2pPr>
            <a:lvl3pPr marL="1371600" marR="0" lvl="2" indent="-323850" algn="l">
              <a:lnSpc>
                <a:spcPct val="90000"/>
              </a:lnSpc>
              <a:spcBef>
                <a:spcPts val="200"/>
              </a:spcBef>
              <a:spcAft>
                <a:spcPts val="0"/>
              </a:spcAft>
              <a:buClr>
                <a:schemeClr val="dk1"/>
              </a:buClr>
              <a:buSzPts val="1500"/>
              <a:buFont typeface="Arial"/>
              <a:buChar char="•"/>
              <a:defRPr sz="1500" b="0" i="0" u="none" strike="noStrike" cap="none">
                <a:solidFill>
                  <a:schemeClr val="dk1"/>
                </a:solidFill>
                <a:latin typeface="Avenir"/>
                <a:ea typeface="Avenir"/>
                <a:cs typeface="Avenir"/>
                <a:sym typeface="Avenir"/>
              </a:defRPr>
            </a:lvl3pPr>
            <a:lvl4pPr marL="1828800" marR="0" lvl="3" indent="-317500" algn="l">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4pPr>
            <a:lvl5pPr marL="2286000" marR="0" lvl="4" indent="-304800" algn="l">
              <a:lnSpc>
                <a:spcPct val="90000"/>
              </a:lnSpc>
              <a:spcBef>
                <a:spcPts val="200"/>
              </a:spcBef>
              <a:spcAft>
                <a:spcPts val="0"/>
              </a:spcAft>
              <a:buClr>
                <a:schemeClr val="dk1"/>
              </a:buClr>
              <a:buSzPts val="1200"/>
              <a:buFont typeface="Arial"/>
              <a:buChar char="•"/>
              <a:defRPr sz="1200" b="0" i="0" u="none" strike="noStrike" cap="none">
                <a:solidFill>
                  <a:schemeClr val="dk1"/>
                </a:solidFill>
                <a:latin typeface="Avenir"/>
                <a:ea typeface="Avenir"/>
                <a:cs typeface="Avenir"/>
                <a:sym typeface="Avenir"/>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35" name="Google Shape;35;p6"/>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0"/>
              </a:spcBef>
              <a:spcAft>
                <a:spcPts val="0"/>
              </a:spcAft>
              <a:buClr>
                <a:schemeClr val="dk1"/>
              </a:buClr>
              <a:buSzPts val="2100"/>
              <a:buFont typeface="Arial"/>
              <a:buNone/>
              <a:defRPr sz="2100" b="0" i="0" u="none" strike="noStrike" cap="none">
                <a:solidFill>
                  <a:schemeClr val="dk1"/>
                </a:solidFill>
                <a:latin typeface="Avenir"/>
                <a:ea typeface="Avenir"/>
                <a:cs typeface="Avenir"/>
                <a:sym typeface="Avenir"/>
              </a:defRPr>
            </a:lvl1pPr>
            <a:lvl2pPr marL="914400" marR="0" lvl="1" indent="-228600" algn="l">
              <a:lnSpc>
                <a:spcPct val="90000"/>
              </a:lnSpc>
              <a:spcBef>
                <a:spcPts val="200"/>
              </a:spcBef>
              <a:spcAft>
                <a:spcPts val="0"/>
              </a:spcAft>
              <a:buClr>
                <a:schemeClr val="dk1"/>
              </a:buClr>
              <a:buSzPts val="1500"/>
              <a:buFont typeface="Arial"/>
              <a:buNone/>
              <a:defRPr sz="1500" b="1" i="0" u="none" strike="noStrike" cap="none">
                <a:solidFill>
                  <a:schemeClr val="dk1"/>
                </a:solidFill>
                <a:latin typeface="Avenir"/>
                <a:ea typeface="Avenir"/>
                <a:cs typeface="Avenir"/>
                <a:sym typeface="Avenir"/>
              </a:defRPr>
            </a:lvl2pPr>
            <a:lvl3pPr marL="1371600" marR="0" lvl="2" indent="-228600" algn="l">
              <a:lnSpc>
                <a:spcPct val="90000"/>
              </a:lnSpc>
              <a:spcBef>
                <a:spcPts val="200"/>
              </a:spcBef>
              <a:spcAft>
                <a:spcPts val="0"/>
              </a:spcAft>
              <a:buClr>
                <a:schemeClr val="dk1"/>
              </a:buClr>
              <a:buSzPts val="1400"/>
              <a:buFont typeface="Arial"/>
              <a:buNone/>
              <a:defRPr sz="1400" b="1" i="0" u="none" strike="noStrike" cap="none">
                <a:solidFill>
                  <a:schemeClr val="dk1"/>
                </a:solidFill>
                <a:latin typeface="Avenir"/>
                <a:ea typeface="Avenir"/>
                <a:cs typeface="Avenir"/>
                <a:sym typeface="Avenir"/>
              </a:defRPr>
            </a:lvl3pPr>
            <a:lvl4pPr marL="1828800" marR="0" lvl="3" indent="-228600" algn="l">
              <a:lnSpc>
                <a:spcPct val="90000"/>
              </a:lnSpc>
              <a:spcBef>
                <a:spcPts val="200"/>
              </a:spcBef>
              <a:spcAft>
                <a:spcPts val="0"/>
              </a:spcAft>
              <a:buClr>
                <a:schemeClr val="dk1"/>
              </a:buClr>
              <a:buSzPts val="1200"/>
              <a:buFont typeface="Arial"/>
              <a:buNone/>
              <a:defRPr sz="1200" b="1" i="0" u="none" strike="noStrike" cap="none">
                <a:solidFill>
                  <a:schemeClr val="dk1"/>
                </a:solidFill>
                <a:latin typeface="Avenir"/>
                <a:ea typeface="Avenir"/>
                <a:cs typeface="Avenir"/>
                <a:sym typeface="Avenir"/>
              </a:defRPr>
            </a:lvl4pPr>
            <a:lvl5pPr marL="2286000" marR="0" lvl="4" indent="-228600" algn="l">
              <a:lnSpc>
                <a:spcPct val="90000"/>
              </a:lnSpc>
              <a:spcBef>
                <a:spcPts val="200"/>
              </a:spcBef>
              <a:spcAft>
                <a:spcPts val="0"/>
              </a:spcAft>
              <a:buClr>
                <a:schemeClr val="dk1"/>
              </a:buClr>
              <a:buSzPts val="1200"/>
              <a:buFont typeface="Arial"/>
              <a:buNone/>
              <a:defRPr sz="1200" b="1" i="0" u="none" strike="noStrike" cap="none">
                <a:solidFill>
                  <a:schemeClr val="dk1"/>
                </a:solidFill>
                <a:latin typeface="Avenir"/>
                <a:ea typeface="Avenir"/>
                <a:cs typeface="Avenir"/>
                <a:sym typeface="Avenir"/>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36" name="Google Shape;36;p6"/>
          <p:cNvSpPr txBox="1">
            <a:spLocks noGrp="1"/>
          </p:cNvSpPr>
          <p:nvPr>
            <p:ph type="body" idx="4"/>
          </p:nvPr>
        </p:nvSpPr>
        <p:spPr>
          <a:xfrm>
            <a:off x="4629150" y="1878806"/>
            <a:ext cx="3887400" cy="27633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0"/>
              </a:spcBef>
              <a:spcAft>
                <a:spcPts val="0"/>
              </a:spcAft>
              <a:buClr>
                <a:schemeClr val="dk1"/>
              </a:buClr>
              <a:buSzPts val="2100"/>
              <a:buFont typeface="Arial"/>
              <a:buChar char="•"/>
              <a:defRPr sz="2100" b="0" i="0" u="none" strike="noStrike" cap="none">
                <a:solidFill>
                  <a:schemeClr val="dk1"/>
                </a:solidFill>
                <a:latin typeface="Avenir"/>
                <a:ea typeface="Avenir"/>
                <a:cs typeface="Avenir"/>
                <a:sym typeface="Avenir"/>
              </a:defRPr>
            </a:lvl1pPr>
            <a:lvl2pPr marL="914400" marR="0" lvl="1" indent="-342900" algn="l">
              <a:lnSpc>
                <a:spcPct val="90000"/>
              </a:lnSpc>
              <a:spcBef>
                <a:spcPts val="2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2pPr>
            <a:lvl3pPr marL="1371600" marR="0" lvl="2" indent="-323850" algn="l">
              <a:lnSpc>
                <a:spcPct val="90000"/>
              </a:lnSpc>
              <a:spcBef>
                <a:spcPts val="200"/>
              </a:spcBef>
              <a:spcAft>
                <a:spcPts val="0"/>
              </a:spcAft>
              <a:buClr>
                <a:schemeClr val="dk1"/>
              </a:buClr>
              <a:buSzPts val="1500"/>
              <a:buFont typeface="Arial"/>
              <a:buChar char="•"/>
              <a:defRPr sz="1500" b="0" i="0" u="none" strike="noStrike" cap="none">
                <a:solidFill>
                  <a:schemeClr val="dk1"/>
                </a:solidFill>
                <a:latin typeface="Avenir"/>
                <a:ea typeface="Avenir"/>
                <a:cs typeface="Avenir"/>
                <a:sym typeface="Avenir"/>
              </a:defRPr>
            </a:lvl3pPr>
            <a:lvl4pPr marL="1828800" marR="0" lvl="3" indent="-317500" algn="l">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4pPr>
            <a:lvl5pPr marL="2286000" marR="0" lvl="4" indent="-317500" algn="l">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marR="0" lvl="0" algn="l">
              <a:lnSpc>
                <a:spcPct val="90000"/>
              </a:lnSpc>
              <a:spcBef>
                <a:spcPts val="0"/>
              </a:spcBef>
              <a:spcAft>
                <a:spcPts val="0"/>
              </a:spcAft>
              <a:buClr>
                <a:schemeClr val="lt1"/>
              </a:buClr>
              <a:buSzPts val="2700"/>
              <a:buFont typeface="Century Gothic"/>
              <a:buNone/>
              <a:defRPr sz="27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629841" y="342900"/>
            <a:ext cx="2949300" cy="5487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marR="0" lvl="0" algn="l">
              <a:lnSpc>
                <a:spcPct val="90000"/>
              </a:lnSpc>
              <a:spcBef>
                <a:spcPts val="0"/>
              </a:spcBef>
              <a:spcAft>
                <a:spcPts val="0"/>
              </a:spcAft>
              <a:buClr>
                <a:schemeClr val="lt1"/>
              </a:buClr>
              <a:buSzPts val="2400"/>
              <a:buFont typeface="Century Gothic"/>
              <a:buNone/>
              <a:defRPr sz="24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41" name="Google Shape;41;p8"/>
          <p:cNvSpPr txBox="1">
            <a:spLocks noGrp="1"/>
          </p:cNvSpPr>
          <p:nvPr>
            <p:ph type="body" idx="1"/>
          </p:nvPr>
        </p:nvSpPr>
        <p:spPr>
          <a:xfrm>
            <a:off x="3887391" y="740569"/>
            <a:ext cx="4629000" cy="36552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0"/>
              </a:spcBef>
              <a:spcAft>
                <a:spcPts val="0"/>
              </a:spcAft>
              <a:buClr>
                <a:schemeClr val="dk1"/>
              </a:buClr>
              <a:buSzPts val="2100"/>
              <a:buFont typeface="Arial"/>
              <a:buChar char="•"/>
              <a:defRPr sz="2100" b="0" i="0" u="none" strike="noStrike" cap="none">
                <a:solidFill>
                  <a:schemeClr val="dk1"/>
                </a:solidFill>
                <a:latin typeface="Avenir"/>
                <a:ea typeface="Avenir"/>
                <a:cs typeface="Avenir"/>
                <a:sym typeface="Avenir"/>
              </a:defRPr>
            </a:lvl1pPr>
            <a:lvl2pPr marL="914400" marR="0" lvl="1" indent="-342900" algn="l">
              <a:lnSpc>
                <a:spcPct val="90000"/>
              </a:lnSpc>
              <a:spcBef>
                <a:spcPts val="2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2pPr>
            <a:lvl3pPr marL="1371600" marR="0" lvl="2" indent="-323850" algn="l">
              <a:lnSpc>
                <a:spcPct val="90000"/>
              </a:lnSpc>
              <a:spcBef>
                <a:spcPts val="200"/>
              </a:spcBef>
              <a:spcAft>
                <a:spcPts val="0"/>
              </a:spcAft>
              <a:buClr>
                <a:schemeClr val="dk1"/>
              </a:buClr>
              <a:buSzPts val="1500"/>
              <a:buFont typeface="Arial"/>
              <a:buChar char="•"/>
              <a:defRPr sz="1500" b="0" i="0" u="none" strike="noStrike" cap="none">
                <a:solidFill>
                  <a:schemeClr val="dk1"/>
                </a:solidFill>
                <a:latin typeface="Avenir"/>
                <a:ea typeface="Avenir"/>
                <a:cs typeface="Avenir"/>
                <a:sym typeface="Avenir"/>
              </a:defRPr>
            </a:lvl3pPr>
            <a:lvl4pPr marL="1828800" marR="0" lvl="3" indent="-317500" algn="l">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4pPr>
            <a:lvl5pPr marL="2286000" marR="0" lvl="4" indent="-304800" algn="l">
              <a:lnSpc>
                <a:spcPct val="90000"/>
              </a:lnSpc>
              <a:spcBef>
                <a:spcPts val="200"/>
              </a:spcBef>
              <a:spcAft>
                <a:spcPts val="0"/>
              </a:spcAft>
              <a:buClr>
                <a:schemeClr val="dk1"/>
              </a:buClr>
              <a:buSzPts val="1200"/>
              <a:buFont typeface="Arial"/>
              <a:buChar char="•"/>
              <a:defRPr sz="1200" b="0" i="0" u="none" strike="noStrike" cap="none">
                <a:solidFill>
                  <a:schemeClr val="dk1"/>
                </a:solidFill>
                <a:latin typeface="Avenir"/>
                <a:ea typeface="Avenir"/>
                <a:cs typeface="Avenir"/>
                <a:sym typeface="Avenir"/>
              </a:defRPr>
            </a:lvl5pPr>
            <a:lvl6pPr marL="2743200" marR="0" lvl="5"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42" name="Google Shape;42;p8"/>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1pPr>
            <a:lvl2pPr marL="914400" marR="0" lvl="1" indent="-228600" algn="l">
              <a:lnSpc>
                <a:spcPct val="90000"/>
              </a:lnSpc>
              <a:spcBef>
                <a:spcPts val="200"/>
              </a:spcBef>
              <a:spcAft>
                <a:spcPts val="0"/>
              </a:spcAft>
              <a:buClr>
                <a:schemeClr val="dk1"/>
              </a:buClr>
              <a:buSzPts val="1100"/>
              <a:buFont typeface="Arial"/>
              <a:buNone/>
              <a:defRPr sz="1100" b="0" i="0" u="none" strike="noStrike" cap="none">
                <a:solidFill>
                  <a:schemeClr val="dk1"/>
                </a:solidFill>
                <a:latin typeface="Avenir"/>
                <a:ea typeface="Avenir"/>
                <a:cs typeface="Avenir"/>
                <a:sym typeface="Avenir"/>
              </a:defRPr>
            </a:lvl2pPr>
            <a:lvl3pPr marL="1371600" marR="0" lvl="2" indent="-228600" algn="l">
              <a:lnSpc>
                <a:spcPct val="90000"/>
              </a:lnSpc>
              <a:spcBef>
                <a:spcPts val="200"/>
              </a:spcBef>
              <a:spcAft>
                <a:spcPts val="0"/>
              </a:spcAft>
              <a:buClr>
                <a:schemeClr val="dk1"/>
              </a:buClr>
              <a:buSzPts val="900"/>
              <a:buFont typeface="Arial"/>
              <a:buNone/>
              <a:defRPr sz="900" b="0" i="0" u="none" strike="noStrike" cap="none">
                <a:solidFill>
                  <a:schemeClr val="dk1"/>
                </a:solidFill>
                <a:latin typeface="Avenir"/>
                <a:ea typeface="Avenir"/>
                <a:cs typeface="Avenir"/>
                <a:sym typeface="Avenir"/>
              </a:defRPr>
            </a:lvl3pPr>
            <a:lvl4pPr marL="1828800" marR="0" lvl="3" indent="-228600" algn="l">
              <a:lnSpc>
                <a:spcPct val="90000"/>
              </a:lnSpc>
              <a:spcBef>
                <a:spcPts val="200"/>
              </a:spcBef>
              <a:spcAft>
                <a:spcPts val="0"/>
              </a:spcAft>
              <a:buClr>
                <a:schemeClr val="dk1"/>
              </a:buClr>
              <a:buSzPts val="800"/>
              <a:buFont typeface="Arial"/>
              <a:buNone/>
              <a:defRPr sz="800" b="0" i="0" u="none" strike="noStrike" cap="none">
                <a:solidFill>
                  <a:schemeClr val="dk1"/>
                </a:solidFill>
                <a:latin typeface="Avenir"/>
                <a:ea typeface="Avenir"/>
                <a:cs typeface="Avenir"/>
                <a:sym typeface="Avenir"/>
              </a:defRPr>
            </a:lvl4pPr>
            <a:lvl5pPr marL="2286000" marR="0" lvl="4" indent="-228600" algn="l">
              <a:lnSpc>
                <a:spcPct val="90000"/>
              </a:lnSpc>
              <a:spcBef>
                <a:spcPts val="200"/>
              </a:spcBef>
              <a:spcAft>
                <a:spcPts val="0"/>
              </a:spcAft>
              <a:buClr>
                <a:schemeClr val="dk1"/>
              </a:buClr>
              <a:buSzPts val="800"/>
              <a:buFont typeface="Arial"/>
              <a:buNone/>
              <a:defRPr sz="800" b="0" i="0" u="none" strike="noStrike" cap="none">
                <a:solidFill>
                  <a:schemeClr val="dk1"/>
                </a:solidFill>
                <a:latin typeface="Avenir"/>
                <a:ea typeface="Avenir"/>
                <a:cs typeface="Avenir"/>
                <a:sym typeface="Avenir"/>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9"/>
          <p:cNvSpPr txBox="1">
            <a:spLocks noGrp="1"/>
          </p:cNvSpPr>
          <p:nvPr>
            <p:ph type="title"/>
          </p:nvPr>
        </p:nvSpPr>
        <p:spPr>
          <a:xfrm>
            <a:off x="629841" y="342900"/>
            <a:ext cx="2949300" cy="5487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marR="0" lvl="0" algn="l">
              <a:lnSpc>
                <a:spcPct val="90000"/>
              </a:lnSpc>
              <a:spcBef>
                <a:spcPts val="0"/>
              </a:spcBef>
              <a:spcAft>
                <a:spcPts val="0"/>
              </a:spcAft>
              <a:buClr>
                <a:schemeClr val="lt1"/>
              </a:buClr>
              <a:buSzPts val="2400"/>
              <a:buFont typeface="Century Gothic"/>
              <a:buNone/>
              <a:defRPr sz="24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a:endParaRPr/>
          </a:p>
        </p:txBody>
      </p:sp>
      <p:sp>
        <p:nvSpPr>
          <p:cNvPr id="45" name="Google Shape;45;p9"/>
          <p:cNvSpPr>
            <a:spLocks noGrp="1"/>
          </p:cNvSpPr>
          <p:nvPr>
            <p:ph type="pic" idx="2"/>
          </p:nvPr>
        </p:nvSpPr>
        <p:spPr>
          <a:xfrm>
            <a:off x="3887391" y="740569"/>
            <a:ext cx="4629000" cy="3655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1"/>
              </a:buClr>
              <a:buSzPts val="2400"/>
              <a:buFont typeface="Arial"/>
              <a:buNone/>
              <a:defRPr sz="2400" b="0" i="0" u="none" strike="noStrike" cap="none">
                <a:solidFill>
                  <a:schemeClr val="dk1"/>
                </a:solidFill>
                <a:latin typeface="Avenir"/>
                <a:ea typeface="Avenir"/>
                <a:cs typeface="Avenir"/>
                <a:sym typeface="Avenir"/>
              </a:defRPr>
            </a:lvl1pPr>
            <a:lvl2pPr marR="0" lvl="1" algn="l" rtl="0">
              <a:lnSpc>
                <a:spcPct val="90000"/>
              </a:lnSpc>
              <a:spcBef>
                <a:spcPts val="200"/>
              </a:spcBef>
              <a:spcAft>
                <a:spcPts val="0"/>
              </a:spcAft>
              <a:buClr>
                <a:schemeClr val="dk1"/>
              </a:buClr>
              <a:buSzPts val="2100"/>
              <a:buFont typeface="Arial"/>
              <a:buNone/>
              <a:defRPr sz="2100" b="0" i="0" u="none" strike="noStrike" cap="none">
                <a:solidFill>
                  <a:schemeClr val="dk1"/>
                </a:solidFill>
                <a:latin typeface="Avenir"/>
                <a:ea typeface="Avenir"/>
                <a:cs typeface="Avenir"/>
                <a:sym typeface="Avenir"/>
              </a:defRPr>
            </a:lvl2pPr>
            <a:lvl3pPr marR="0" lvl="2" algn="l" rtl="0">
              <a:lnSpc>
                <a:spcPct val="90000"/>
              </a:lnSpc>
              <a:spcBef>
                <a:spcPts val="20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3pPr>
            <a:lvl4pPr marR="0" lvl="3" algn="l" rtl="0">
              <a:lnSpc>
                <a:spcPct val="90000"/>
              </a:lnSpc>
              <a:spcBef>
                <a:spcPts val="200"/>
              </a:spcBef>
              <a:spcAft>
                <a:spcPts val="0"/>
              </a:spcAft>
              <a:buClr>
                <a:schemeClr val="dk1"/>
              </a:buClr>
              <a:buSzPts val="1500"/>
              <a:buFont typeface="Arial"/>
              <a:buNone/>
              <a:defRPr sz="1500" b="0" i="0" u="none" strike="noStrike" cap="none">
                <a:solidFill>
                  <a:schemeClr val="dk1"/>
                </a:solidFill>
                <a:latin typeface="Avenir"/>
                <a:ea typeface="Avenir"/>
                <a:cs typeface="Avenir"/>
                <a:sym typeface="Avenir"/>
              </a:defRPr>
            </a:lvl4pPr>
            <a:lvl5pPr marR="0" lvl="4" algn="l" rtl="0">
              <a:lnSpc>
                <a:spcPct val="90000"/>
              </a:lnSpc>
              <a:spcBef>
                <a:spcPts val="200"/>
              </a:spcBef>
              <a:spcAft>
                <a:spcPts val="0"/>
              </a:spcAft>
              <a:buClr>
                <a:schemeClr val="dk1"/>
              </a:buClr>
              <a:buSzPts val="1500"/>
              <a:buFont typeface="Arial"/>
              <a:buNone/>
              <a:defRPr sz="1500" b="0" i="0" u="none" strike="noStrike" cap="none">
                <a:solidFill>
                  <a:schemeClr val="dk1"/>
                </a:solidFill>
                <a:latin typeface="Avenir"/>
                <a:ea typeface="Avenir"/>
                <a:cs typeface="Avenir"/>
                <a:sym typeface="Avenir"/>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9"/>
          <p:cNvSpPr txBox="1">
            <a:spLocks noGrp="1"/>
          </p:cNvSpPr>
          <p:nvPr>
            <p:ph type="body" idx="1"/>
          </p:nvPr>
        </p:nvSpPr>
        <p:spPr>
          <a:xfrm>
            <a:off x="629841" y="1543050"/>
            <a:ext cx="29493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dk1"/>
              </a:buClr>
              <a:buSzPts val="1400"/>
              <a:buFont typeface="Arial"/>
              <a:buNone/>
              <a:defRPr sz="1400" b="0" i="0" u="none" strike="noStrike" cap="none">
                <a:solidFill>
                  <a:schemeClr val="dk1"/>
                </a:solidFill>
                <a:latin typeface="Avenir"/>
                <a:ea typeface="Avenir"/>
                <a:cs typeface="Avenir"/>
                <a:sym typeface="Avenir"/>
              </a:defRPr>
            </a:lvl1pPr>
            <a:lvl2pPr marL="914400" marR="0" lvl="1" indent="-228600" algn="l">
              <a:lnSpc>
                <a:spcPct val="90000"/>
              </a:lnSpc>
              <a:spcBef>
                <a:spcPts val="200"/>
              </a:spcBef>
              <a:spcAft>
                <a:spcPts val="0"/>
              </a:spcAft>
              <a:buClr>
                <a:schemeClr val="dk1"/>
              </a:buClr>
              <a:buSzPts val="1100"/>
              <a:buFont typeface="Arial"/>
              <a:buNone/>
              <a:defRPr sz="1100" b="0" i="0" u="none" strike="noStrike" cap="none">
                <a:solidFill>
                  <a:schemeClr val="dk1"/>
                </a:solidFill>
                <a:latin typeface="Avenir"/>
                <a:ea typeface="Avenir"/>
                <a:cs typeface="Avenir"/>
                <a:sym typeface="Avenir"/>
              </a:defRPr>
            </a:lvl2pPr>
            <a:lvl3pPr marL="1371600" marR="0" lvl="2" indent="-228600" algn="l">
              <a:lnSpc>
                <a:spcPct val="90000"/>
              </a:lnSpc>
              <a:spcBef>
                <a:spcPts val="200"/>
              </a:spcBef>
              <a:spcAft>
                <a:spcPts val="0"/>
              </a:spcAft>
              <a:buClr>
                <a:schemeClr val="dk1"/>
              </a:buClr>
              <a:buSzPts val="900"/>
              <a:buFont typeface="Arial"/>
              <a:buNone/>
              <a:defRPr sz="900" b="0" i="0" u="none" strike="noStrike" cap="none">
                <a:solidFill>
                  <a:schemeClr val="dk1"/>
                </a:solidFill>
                <a:latin typeface="Avenir"/>
                <a:ea typeface="Avenir"/>
                <a:cs typeface="Avenir"/>
                <a:sym typeface="Avenir"/>
              </a:defRPr>
            </a:lvl3pPr>
            <a:lvl4pPr marL="1828800" marR="0" lvl="3" indent="-228600" algn="l">
              <a:lnSpc>
                <a:spcPct val="90000"/>
              </a:lnSpc>
              <a:spcBef>
                <a:spcPts val="200"/>
              </a:spcBef>
              <a:spcAft>
                <a:spcPts val="0"/>
              </a:spcAft>
              <a:buClr>
                <a:schemeClr val="dk1"/>
              </a:buClr>
              <a:buSzPts val="800"/>
              <a:buFont typeface="Arial"/>
              <a:buNone/>
              <a:defRPr sz="800" b="0" i="0" u="none" strike="noStrike" cap="none">
                <a:solidFill>
                  <a:schemeClr val="dk1"/>
                </a:solidFill>
                <a:latin typeface="Avenir"/>
                <a:ea typeface="Avenir"/>
                <a:cs typeface="Avenir"/>
                <a:sym typeface="Avenir"/>
              </a:defRPr>
            </a:lvl4pPr>
            <a:lvl5pPr marL="2286000" marR="0" lvl="4" indent="-228600" algn="l">
              <a:lnSpc>
                <a:spcPct val="90000"/>
              </a:lnSpc>
              <a:spcBef>
                <a:spcPts val="200"/>
              </a:spcBef>
              <a:spcAft>
                <a:spcPts val="0"/>
              </a:spcAft>
              <a:buClr>
                <a:schemeClr val="dk1"/>
              </a:buClr>
              <a:buSzPts val="800"/>
              <a:buFont typeface="Arial"/>
              <a:buNone/>
              <a:defRPr sz="800" b="0" i="0" u="none" strike="noStrike" cap="none">
                <a:solidFill>
                  <a:schemeClr val="dk1"/>
                </a:solidFill>
                <a:latin typeface="Avenir"/>
                <a:ea typeface="Avenir"/>
                <a:cs typeface="Avenir"/>
                <a:sym typeface="Avenir"/>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type="blank">
  <p:cSld name="BLANK">
    <p:bg>
      <p:bgPr>
        <a:solidFill>
          <a:schemeClr val="lt1"/>
        </a:solidFill>
        <a:effectLst/>
      </p:bgPr>
    </p:bg>
    <p:spTree>
      <p:nvGrpSpPr>
        <p:cNvPr id="1" name="Shape 47"/>
        <p:cNvGrpSpPr/>
        <p:nvPr/>
      </p:nvGrpSpPr>
      <p:grpSpPr>
        <a:xfrm>
          <a:off x="0" y="0"/>
          <a:ext cx="0" cy="0"/>
          <a:chOff x="0" y="0"/>
          <a:chExt cx="0" cy="0"/>
        </a:xfrm>
      </p:grpSpPr>
      <p:grpSp>
        <p:nvGrpSpPr>
          <p:cNvPr id="48" name="Google Shape;48;p10"/>
          <p:cNvGrpSpPr/>
          <p:nvPr/>
        </p:nvGrpSpPr>
        <p:grpSpPr>
          <a:xfrm>
            <a:off x="-503570" y="5060583"/>
            <a:ext cx="10151203" cy="82850"/>
            <a:chOff x="-170626" y="0"/>
            <a:chExt cx="13534938" cy="166800"/>
          </a:xfrm>
        </p:grpSpPr>
        <p:sp>
          <p:nvSpPr>
            <p:cNvPr id="49" name="Google Shape;49;p10"/>
            <p:cNvSpPr/>
            <p:nvPr/>
          </p:nvSpPr>
          <p:spPr>
            <a:xfrm>
              <a:off x="-170626" y="0"/>
              <a:ext cx="4511700" cy="166800"/>
            </a:xfrm>
            <a:prstGeom prst="parallelogram">
              <a:avLst>
                <a:gd name="adj" fmla="val 114362"/>
              </a:avLst>
            </a:prstGeom>
            <a:solidFill>
              <a:srgbClr val="016AA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chemeClr val="lt1"/>
                </a:solidFill>
                <a:latin typeface="Century Gothic"/>
                <a:ea typeface="Century Gothic"/>
                <a:cs typeface="Century Gothic"/>
                <a:sym typeface="Century Gothic"/>
              </a:endParaRPr>
            </a:p>
          </p:txBody>
        </p:sp>
        <p:sp>
          <p:nvSpPr>
            <p:cNvPr id="50" name="Google Shape;50;p10"/>
            <p:cNvSpPr/>
            <p:nvPr/>
          </p:nvSpPr>
          <p:spPr>
            <a:xfrm>
              <a:off x="4340993" y="0"/>
              <a:ext cx="4511700" cy="166800"/>
            </a:xfrm>
            <a:prstGeom prst="parallelogram">
              <a:avLst>
                <a:gd name="adj" fmla="val 114362"/>
              </a:avLst>
            </a:prstGeom>
            <a:solidFill>
              <a:srgbClr val="46B68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chemeClr val="lt1"/>
                </a:solidFill>
                <a:latin typeface="Century Gothic"/>
                <a:ea typeface="Century Gothic"/>
                <a:cs typeface="Century Gothic"/>
                <a:sym typeface="Century Gothic"/>
              </a:endParaRPr>
            </a:p>
          </p:txBody>
        </p:sp>
        <p:sp>
          <p:nvSpPr>
            <p:cNvPr id="51" name="Google Shape;51;p10"/>
            <p:cNvSpPr/>
            <p:nvPr/>
          </p:nvSpPr>
          <p:spPr>
            <a:xfrm>
              <a:off x="8852612" y="0"/>
              <a:ext cx="4511700" cy="166800"/>
            </a:xfrm>
            <a:prstGeom prst="parallelogram">
              <a:avLst>
                <a:gd name="adj" fmla="val 114362"/>
              </a:avLst>
            </a:prstGeom>
            <a:solidFill>
              <a:srgbClr val="FEA34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chemeClr val="lt1"/>
                </a:solidFill>
                <a:latin typeface="Century Gothic"/>
                <a:ea typeface="Century Gothic"/>
                <a:cs typeface="Century Gothic"/>
                <a:sym typeface="Century Gothic"/>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Background">
  <p:cSld name="Blank Background">
    <p:spTree>
      <p:nvGrpSpPr>
        <p:cNvPr id="1" name="Shape 52"/>
        <p:cNvGrpSpPr/>
        <p:nvPr/>
      </p:nvGrpSpPr>
      <p:grpSpPr>
        <a:xfrm>
          <a:off x="0" y="0"/>
          <a:ext cx="0" cy="0"/>
          <a:chOff x="0" y="0"/>
          <a:chExt cx="0" cy="0"/>
        </a:xfrm>
      </p:grpSpPr>
      <p:sp>
        <p:nvSpPr>
          <p:cNvPr id="53" name="Google Shape;53;p11"/>
          <p:cNvSpPr/>
          <p:nvPr/>
        </p:nvSpPr>
        <p:spPr>
          <a:xfrm>
            <a:off x="0" y="857250"/>
            <a:ext cx="9144000" cy="4286250"/>
          </a:xfrm>
          <a:prstGeom prst="rect">
            <a:avLst/>
          </a:prstGeom>
          <a:solidFill>
            <a:schemeClr val="lt1"/>
          </a:solidFill>
          <a:ln>
            <a:noFill/>
          </a:ln>
        </p:spPr>
        <p:txBody>
          <a:bodyPr spcFirstLastPara="1" wrap="square" lIns="17450" tIns="8725" rIns="17450" bIns="87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54" name="Google Shape;54;p11"/>
          <p:cNvCxnSpPr/>
          <p:nvPr/>
        </p:nvCxnSpPr>
        <p:spPr>
          <a:xfrm>
            <a:off x="2355784" y="1342926"/>
            <a:ext cx="190500" cy="142875"/>
          </a:xfrm>
          <a:prstGeom prst="straightConnector1">
            <a:avLst/>
          </a:prstGeom>
          <a:noFill/>
          <a:ln>
            <a:noFill/>
          </a:ln>
        </p:spPr>
      </p:cxnSp>
      <p:sp>
        <p:nvSpPr>
          <p:cNvPr id="55" name="Google Shape;55;p11"/>
          <p:cNvSpPr txBox="1">
            <a:spLocks noGrp="1"/>
          </p:cNvSpPr>
          <p:nvPr>
            <p:ph type="body" idx="1"/>
          </p:nvPr>
        </p:nvSpPr>
        <p:spPr>
          <a:xfrm>
            <a:off x="190500" y="1208484"/>
            <a:ext cx="2041250" cy="2547094"/>
          </a:xfrm>
          <a:prstGeom prst="rect">
            <a:avLst/>
          </a:prstGeom>
          <a:noFill/>
          <a:ln>
            <a:noFill/>
          </a:ln>
        </p:spPr>
        <p:txBody>
          <a:bodyPr spcFirstLastPara="1" wrap="square" lIns="17450" tIns="8725" rIns="17450" bIns="8725" anchor="t" anchorCtr="0">
            <a:noAutofit/>
          </a:bodyPr>
          <a:lstStyle>
            <a:lvl1pPr marL="457200" marR="0" lvl="0"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1pPr>
            <a:lvl2pPr marL="914400" marR="0" lvl="1"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2pPr>
            <a:lvl3pPr marL="1371600" marR="0" lvl="2"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3pPr>
            <a:lvl4pPr marL="1828800" marR="0" lvl="3"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4pPr>
            <a:lvl5pPr marL="2286000" marR="0" lvl="4" indent="-260350" algn="l">
              <a:lnSpc>
                <a:spcPct val="164285"/>
              </a:lnSpc>
              <a:spcBef>
                <a:spcPts val="0"/>
              </a:spcBef>
              <a:spcAft>
                <a:spcPts val="0"/>
              </a:spcAft>
              <a:buClr>
                <a:srgbClr val="245EAC"/>
              </a:buClr>
              <a:buSzPts val="500"/>
              <a:buFont typeface="Arial"/>
              <a:buChar char="•"/>
              <a:defRPr sz="500" b="0" i="0" u="none" strike="noStrike" cap="none">
                <a:solidFill>
                  <a:srgbClr val="7F7F7F"/>
                </a:solidFill>
                <a:latin typeface="Arial"/>
                <a:ea typeface="Arial"/>
                <a:cs typeface="Arial"/>
                <a:sym typeface="Arial"/>
              </a:defRPr>
            </a:lvl5pPr>
            <a:lvl6pPr marL="2743200" marR="0" lvl="5"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6pPr>
            <a:lvl7pPr marL="3200400" marR="0" lvl="6"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7pPr>
            <a:lvl8pPr marL="3657600" marR="0" lvl="7"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8pPr>
            <a:lvl9pPr marL="4114800" marR="0" lvl="8"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9pPr>
          </a:lstStyle>
          <a:p>
            <a:endParaRPr/>
          </a:p>
        </p:txBody>
      </p:sp>
      <p:sp>
        <p:nvSpPr>
          <p:cNvPr id="56" name="Google Shape;56;p11"/>
          <p:cNvSpPr>
            <a:spLocks noGrp="1"/>
          </p:cNvSpPr>
          <p:nvPr>
            <p:ph type="pic" idx="2"/>
          </p:nvPr>
        </p:nvSpPr>
        <p:spPr>
          <a:xfrm>
            <a:off x="190500" y="3836194"/>
            <a:ext cx="2041250" cy="1164422"/>
          </a:xfrm>
          <a:prstGeom prst="rect">
            <a:avLst/>
          </a:prstGeom>
          <a:solidFill>
            <a:srgbClr val="D8D8D8"/>
          </a:solidFill>
          <a:ln>
            <a:noFill/>
          </a:ln>
        </p:spPr>
        <p:txBody>
          <a:bodyPr spcFirstLastPara="1" wrap="square" lIns="17450" tIns="8725" rIns="17450" bIns="8725" anchor="t" anchorCtr="0">
            <a:noAutofit/>
          </a:bodyPr>
          <a:lstStyle>
            <a:lvl1pPr marR="0" lvl="0" algn="l" rtl="0">
              <a:lnSpc>
                <a:spcPct val="90000"/>
              </a:lnSpc>
              <a:spcBef>
                <a:spcPts val="200"/>
              </a:spcBef>
              <a:spcAft>
                <a:spcPts val="0"/>
              </a:spcAft>
              <a:buClr>
                <a:schemeClr val="dk1"/>
              </a:buClr>
              <a:buSzPts val="500"/>
              <a:buFont typeface="Arial"/>
              <a:buChar char="•"/>
              <a:defRPr sz="500" b="0" i="0" u="none" strike="noStrike" cap="none">
                <a:solidFill>
                  <a:schemeClr val="dk1"/>
                </a:solidFill>
                <a:latin typeface="Arial"/>
                <a:ea typeface="Arial"/>
                <a:cs typeface="Arial"/>
                <a:sym typeface="Arial"/>
              </a:defRPr>
            </a:lvl1pPr>
            <a:lvl2pPr marR="0" lvl="1" algn="l" rtl="0">
              <a:lnSpc>
                <a:spcPct val="90000"/>
              </a:lnSpc>
              <a:spcBef>
                <a:spcPts val="100"/>
              </a:spcBef>
              <a:spcAft>
                <a:spcPts val="0"/>
              </a:spcAft>
              <a:buClr>
                <a:schemeClr val="dk1"/>
              </a:buClr>
              <a:buSzPts val="500"/>
              <a:buFont typeface="Arial"/>
              <a:buChar char="•"/>
              <a:defRPr sz="500" b="0" i="0" u="none" strike="noStrike" cap="none">
                <a:solidFill>
                  <a:schemeClr val="dk1"/>
                </a:solidFill>
                <a:latin typeface="Arial"/>
                <a:ea typeface="Arial"/>
                <a:cs typeface="Arial"/>
                <a:sym typeface="Arial"/>
              </a:defRPr>
            </a:lvl2pPr>
            <a:lvl3pPr marR="0" lvl="2" algn="l" rtl="0">
              <a:lnSpc>
                <a:spcPct val="90000"/>
              </a:lnSpc>
              <a:spcBef>
                <a:spcPts val="100"/>
              </a:spcBef>
              <a:spcAft>
                <a:spcPts val="0"/>
              </a:spcAft>
              <a:buClr>
                <a:schemeClr val="dk1"/>
              </a:buClr>
              <a:buSzPts val="400"/>
              <a:buFont typeface="Arial"/>
              <a:buChar char="•"/>
              <a:defRPr sz="400" b="0" i="0" u="none" strike="noStrike" cap="none">
                <a:solidFill>
                  <a:schemeClr val="dk1"/>
                </a:solidFill>
                <a:latin typeface="Arial"/>
                <a:ea typeface="Arial"/>
                <a:cs typeface="Arial"/>
                <a:sym typeface="Arial"/>
              </a:defRPr>
            </a:lvl3pPr>
            <a:lvl4pPr marR="0" lvl="3"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4pPr>
            <a:lvl5pPr marR="0" lvl="4"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5pPr>
            <a:lvl6pPr marR="0" lvl="5"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6pPr>
            <a:lvl7pPr marR="0" lvl="6"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7pPr>
            <a:lvl8pPr marR="0" lvl="7"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8pPr>
            <a:lvl9pPr marR="0" lvl="8"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9pPr>
          </a:lstStyle>
          <a:p>
            <a:endParaRPr/>
          </a:p>
        </p:txBody>
      </p:sp>
      <p:sp>
        <p:nvSpPr>
          <p:cNvPr id="57" name="Google Shape;57;p11"/>
          <p:cNvSpPr>
            <a:spLocks noGrp="1"/>
          </p:cNvSpPr>
          <p:nvPr>
            <p:ph type="pic" idx="3"/>
          </p:nvPr>
        </p:nvSpPr>
        <p:spPr>
          <a:xfrm>
            <a:off x="6915547" y="3104555"/>
            <a:ext cx="2041250" cy="1164422"/>
          </a:xfrm>
          <a:prstGeom prst="rect">
            <a:avLst/>
          </a:prstGeom>
          <a:solidFill>
            <a:srgbClr val="D8D8D8"/>
          </a:solidFill>
          <a:ln>
            <a:noFill/>
          </a:ln>
        </p:spPr>
        <p:txBody>
          <a:bodyPr spcFirstLastPara="1" wrap="square" lIns="17450" tIns="8725" rIns="17450" bIns="8725" anchor="t" anchorCtr="0">
            <a:noAutofit/>
          </a:bodyPr>
          <a:lstStyle>
            <a:lvl1pPr marR="0" lvl="0" algn="l" rtl="0">
              <a:lnSpc>
                <a:spcPct val="90000"/>
              </a:lnSpc>
              <a:spcBef>
                <a:spcPts val="200"/>
              </a:spcBef>
              <a:spcAft>
                <a:spcPts val="0"/>
              </a:spcAft>
              <a:buClr>
                <a:schemeClr val="dk1"/>
              </a:buClr>
              <a:buSzPts val="500"/>
              <a:buFont typeface="Arial"/>
              <a:buChar char="•"/>
              <a:defRPr sz="500" b="0" i="0" u="none" strike="noStrike" cap="none">
                <a:solidFill>
                  <a:schemeClr val="dk1"/>
                </a:solidFill>
                <a:latin typeface="Arial"/>
                <a:ea typeface="Arial"/>
                <a:cs typeface="Arial"/>
                <a:sym typeface="Arial"/>
              </a:defRPr>
            </a:lvl1pPr>
            <a:lvl2pPr marR="0" lvl="1" algn="l" rtl="0">
              <a:lnSpc>
                <a:spcPct val="90000"/>
              </a:lnSpc>
              <a:spcBef>
                <a:spcPts val="100"/>
              </a:spcBef>
              <a:spcAft>
                <a:spcPts val="0"/>
              </a:spcAft>
              <a:buClr>
                <a:schemeClr val="dk1"/>
              </a:buClr>
              <a:buSzPts val="500"/>
              <a:buFont typeface="Arial"/>
              <a:buChar char="•"/>
              <a:defRPr sz="500" b="0" i="0" u="none" strike="noStrike" cap="none">
                <a:solidFill>
                  <a:schemeClr val="dk1"/>
                </a:solidFill>
                <a:latin typeface="Arial"/>
                <a:ea typeface="Arial"/>
                <a:cs typeface="Arial"/>
                <a:sym typeface="Arial"/>
              </a:defRPr>
            </a:lvl2pPr>
            <a:lvl3pPr marR="0" lvl="2" algn="l" rtl="0">
              <a:lnSpc>
                <a:spcPct val="90000"/>
              </a:lnSpc>
              <a:spcBef>
                <a:spcPts val="100"/>
              </a:spcBef>
              <a:spcAft>
                <a:spcPts val="0"/>
              </a:spcAft>
              <a:buClr>
                <a:schemeClr val="dk1"/>
              </a:buClr>
              <a:buSzPts val="400"/>
              <a:buFont typeface="Arial"/>
              <a:buChar char="•"/>
              <a:defRPr sz="400" b="0" i="0" u="none" strike="noStrike" cap="none">
                <a:solidFill>
                  <a:schemeClr val="dk1"/>
                </a:solidFill>
                <a:latin typeface="Arial"/>
                <a:ea typeface="Arial"/>
                <a:cs typeface="Arial"/>
                <a:sym typeface="Arial"/>
              </a:defRPr>
            </a:lvl3pPr>
            <a:lvl4pPr marR="0" lvl="3"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4pPr>
            <a:lvl5pPr marR="0" lvl="4"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5pPr>
            <a:lvl6pPr marR="0" lvl="5"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6pPr>
            <a:lvl7pPr marR="0" lvl="6"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7pPr>
            <a:lvl8pPr marR="0" lvl="7"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8pPr>
            <a:lvl9pPr marR="0" lvl="8"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9pPr>
          </a:lstStyle>
          <a:p>
            <a:endParaRPr/>
          </a:p>
        </p:txBody>
      </p:sp>
      <p:sp>
        <p:nvSpPr>
          <p:cNvPr id="58" name="Google Shape;58;p11"/>
          <p:cNvSpPr txBox="1">
            <a:spLocks noGrp="1"/>
          </p:cNvSpPr>
          <p:nvPr>
            <p:ph type="body" idx="4"/>
          </p:nvPr>
        </p:nvSpPr>
        <p:spPr>
          <a:xfrm>
            <a:off x="2432182" y="1208484"/>
            <a:ext cx="2041250" cy="3792141"/>
          </a:xfrm>
          <a:prstGeom prst="rect">
            <a:avLst/>
          </a:prstGeom>
          <a:noFill/>
          <a:ln>
            <a:noFill/>
          </a:ln>
        </p:spPr>
        <p:txBody>
          <a:bodyPr spcFirstLastPara="1" wrap="square" lIns="17450" tIns="8725" rIns="17450" bIns="8725" anchor="t" anchorCtr="0">
            <a:noAutofit/>
          </a:bodyPr>
          <a:lstStyle>
            <a:lvl1pPr marL="457200" marR="0" lvl="0"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1pPr>
            <a:lvl2pPr marL="914400" marR="0" lvl="1"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2pPr>
            <a:lvl3pPr marL="1371600" marR="0" lvl="2"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3pPr>
            <a:lvl4pPr marL="1828800" marR="0" lvl="3"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4pPr>
            <a:lvl5pPr marL="2286000" marR="0" lvl="4" indent="-260350" algn="l">
              <a:lnSpc>
                <a:spcPct val="164285"/>
              </a:lnSpc>
              <a:spcBef>
                <a:spcPts val="0"/>
              </a:spcBef>
              <a:spcAft>
                <a:spcPts val="0"/>
              </a:spcAft>
              <a:buClr>
                <a:srgbClr val="245EAC"/>
              </a:buClr>
              <a:buSzPts val="500"/>
              <a:buFont typeface="Arial"/>
              <a:buChar char="•"/>
              <a:defRPr sz="500" b="0" i="0" u="none" strike="noStrike" cap="none">
                <a:solidFill>
                  <a:srgbClr val="7F7F7F"/>
                </a:solidFill>
                <a:latin typeface="Arial"/>
                <a:ea typeface="Arial"/>
                <a:cs typeface="Arial"/>
                <a:sym typeface="Arial"/>
              </a:defRPr>
            </a:lvl5pPr>
            <a:lvl6pPr marL="2743200" marR="0" lvl="5"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6pPr>
            <a:lvl7pPr marL="3200400" marR="0" lvl="6"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7pPr>
            <a:lvl8pPr marL="3657600" marR="0" lvl="7"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8pPr>
            <a:lvl9pPr marL="4114800" marR="0" lvl="8"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9pPr>
          </a:lstStyle>
          <a:p>
            <a:endParaRPr/>
          </a:p>
        </p:txBody>
      </p:sp>
      <p:sp>
        <p:nvSpPr>
          <p:cNvPr id="59" name="Google Shape;59;p11"/>
          <p:cNvSpPr txBox="1">
            <a:spLocks noGrp="1"/>
          </p:cNvSpPr>
          <p:nvPr>
            <p:ph type="body" idx="5"/>
          </p:nvPr>
        </p:nvSpPr>
        <p:spPr>
          <a:xfrm>
            <a:off x="4670558" y="1209026"/>
            <a:ext cx="2041250" cy="1089984"/>
          </a:xfrm>
          <a:prstGeom prst="rect">
            <a:avLst/>
          </a:prstGeom>
          <a:noFill/>
          <a:ln>
            <a:noFill/>
          </a:ln>
        </p:spPr>
        <p:txBody>
          <a:bodyPr spcFirstLastPara="1" wrap="square" lIns="17450" tIns="8725" rIns="17450" bIns="8725" anchor="t" anchorCtr="0">
            <a:noAutofit/>
          </a:bodyPr>
          <a:lstStyle>
            <a:lvl1pPr marL="457200" marR="0" lvl="0"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1pPr>
            <a:lvl2pPr marL="914400" marR="0" lvl="1"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2pPr>
            <a:lvl3pPr marL="1371600" marR="0" lvl="2"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3pPr>
            <a:lvl4pPr marL="1828800" marR="0" lvl="3"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4pPr>
            <a:lvl5pPr marL="2286000" marR="0" lvl="4" indent="-260350" algn="l">
              <a:lnSpc>
                <a:spcPct val="164285"/>
              </a:lnSpc>
              <a:spcBef>
                <a:spcPts val="0"/>
              </a:spcBef>
              <a:spcAft>
                <a:spcPts val="0"/>
              </a:spcAft>
              <a:buClr>
                <a:srgbClr val="245EAC"/>
              </a:buClr>
              <a:buSzPts val="500"/>
              <a:buFont typeface="Arial"/>
              <a:buChar char="•"/>
              <a:defRPr sz="500" b="0" i="0" u="none" strike="noStrike" cap="none">
                <a:solidFill>
                  <a:srgbClr val="7F7F7F"/>
                </a:solidFill>
                <a:latin typeface="Arial"/>
                <a:ea typeface="Arial"/>
                <a:cs typeface="Arial"/>
                <a:sym typeface="Arial"/>
              </a:defRPr>
            </a:lvl5pPr>
            <a:lvl6pPr marL="2743200" marR="0" lvl="5"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6pPr>
            <a:lvl7pPr marL="3200400" marR="0" lvl="6"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7pPr>
            <a:lvl8pPr marL="3657600" marR="0" lvl="7"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8pPr>
            <a:lvl9pPr marL="4114800" marR="0" lvl="8"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9pPr>
          </a:lstStyle>
          <a:p>
            <a:endParaRPr/>
          </a:p>
        </p:txBody>
      </p:sp>
      <p:sp>
        <p:nvSpPr>
          <p:cNvPr id="60" name="Google Shape;60;p11"/>
          <p:cNvSpPr txBox="1">
            <a:spLocks noGrp="1"/>
          </p:cNvSpPr>
          <p:nvPr>
            <p:ph type="body" idx="6"/>
          </p:nvPr>
        </p:nvSpPr>
        <p:spPr>
          <a:xfrm>
            <a:off x="6915547" y="1208484"/>
            <a:ext cx="2041250" cy="1765922"/>
          </a:xfrm>
          <a:prstGeom prst="rect">
            <a:avLst/>
          </a:prstGeom>
          <a:noFill/>
          <a:ln>
            <a:noFill/>
          </a:ln>
        </p:spPr>
        <p:txBody>
          <a:bodyPr spcFirstLastPara="1" wrap="square" lIns="17450" tIns="8725" rIns="17450" bIns="8725" anchor="t" anchorCtr="0">
            <a:noAutofit/>
          </a:bodyPr>
          <a:lstStyle>
            <a:lvl1pPr marL="457200" marR="0" lvl="0"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1pPr>
            <a:lvl2pPr marL="914400" marR="0" lvl="1"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2pPr>
            <a:lvl3pPr marL="1371600" marR="0" lvl="2"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3pPr>
            <a:lvl4pPr marL="1828800" marR="0" lvl="3"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4pPr>
            <a:lvl5pPr marL="2286000" marR="0" lvl="4" indent="-260350" algn="l">
              <a:lnSpc>
                <a:spcPct val="164285"/>
              </a:lnSpc>
              <a:spcBef>
                <a:spcPts val="0"/>
              </a:spcBef>
              <a:spcAft>
                <a:spcPts val="0"/>
              </a:spcAft>
              <a:buClr>
                <a:srgbClr val="245EAC"/>
              </a:buClr>
              <a:buSzPts val="500"/>
              <a:buFont typeface="Arial"/>
              <a:buChar char="•"/>
              <a:defRPr sz="500" b="0" i="0" u="none" strike="noStrike" cap="none">
                <a:solidFill>
                  <a:srgbClr val="7F7F7F"/>
                </a:solidFill>
                <a:latin typeface="Arial"/>
                <a:ea typeface="Arial"/>
                <a:cs typeface="Arial"/>
                <a:sym typeface="Arial"/>
              </a:defRPr>
            </a:lvl5pPr>
            <a:lvl6pPr marL="2743200" marR="0" lvl="5"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6pPr>
            <a:lvl7pPr marL="3200400" marR="0" lvl="6"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7pPr>
            <a:lvl8pPr marL="3657600" marR="0" lvl="7"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8pPr>
            <a:lvl9pPr marL="4114800" marR="0" lvl="8"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9pPr>
          </a:lstStyle>
          <a:p>
            <a:endParaRPr/>
          </a:p>
        </p:txBody>
      </p:sp>
      <p:sp>
        <p:nvSpPr>
          <p:cNvPr id="61" name="Google Shape;61;p11"/>
          <p:cNvSpPr txBox="1">
            <a:spLocks noGrp="1"/>
          </p:cNvSpPr>
          <p:nvPr>
            <p:ph type="body" idx="7"/>
          </p:nvPr>
        </p:nvSpPr>
        <p:spPr>
          <a:xfrm>
            <a:off x="6915547" y="4399143"/>
            <a:ext cx="2041250" cy="601500"/>
          </a:xfrm>
          <a:prstGeom prst="rect">
            <a:avLst/>
          </a:prstGeom>
          <a:noFill/>
          <a:ln>
            <a:noFill/>
          </a:ln>
        </p:spPr>
        <p:txBody>
          <a:bodyPr spcFirstLastPara="1" wrap="square" lIns="17450" tIns="8725" rIns="17450" bIns="8725" anchor="t" anchorCtr="0">
            <a:noAutofit/>
          </a:bodyPr>
          <a:lstStyle>
            <a:lvl1pPr marL="457200" marR="0" lvl="0"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1pPr>
            <a:lvl2pPr marL="914400" marR="0" lvl="1"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2pPr>
            <a:lvl3pPr marL="1371600" marR="0" lvl="2"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3pPr>
            <a:lvl4pPr marL="1828800" marR="0" lvl="3"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4pPr>
            <a:lvl5pPr marL="2286000" marR="0" lvl="4" indent="-260350" algn="l">
              <a:lnSpc>
                <a:spcPct val="164285"/>
              </a:lnSpc>
              <a:spcBef>
                <a:spcPts val="0"/>
              </a:spcBef>
              <a:spcAft>
                <a:spcPts val="0"/>
              </a:spcAft>
              <a:buClr>
                <a:srgbClr val="245EAC"/>
              </a:buClr>
              <a:buSzPts val="500"/>
              <a:buFont typeface="Arial"/>
              <a:buChar char="•"/>
              <a:defRPr sz="500" b="0" i="0" u="none" strike="noStrike" cap="none">
                <a:solidFill>
                  <a:srgbClr val="7F7F7F"/>
                </a:solidFill>
                <a:latin typeface="Arial"/>
                <a:ea typeface="Arial"/>
                <a:cs typeface="Arial"/>
                <a:sym typeface="Arial"/>
              </a:defRPr>
            </a:lvl5pPr>
            <a:lvl6pPr marL="2743200" marR="0" lvl="5"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6pPr>
            <a:lvl7pPr marL="3200400" marR="0" lvl="6"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7pPr>
            <a:lvl8pPr marL="3657600" marR="0" lvl="7"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8pPr>
            <a:lvl9pPr marL="4114800" marR="0" lvl="8"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9pPr>
          </a:lstStyle>
          <a:p>
            <a:endParaRPr/>
          </a:p>
        </p:txBody>
      </p:sp>
      <p:sp>
        <p:nvSpPr>
          <p:cNvPr id="62" name="Google Shape;62;p11"/>
          <p:cNvSpPr>
            <a:spLocks noGrp="1"/>
          </p:cNvSpPr>
          <p:nvPr>
            <p:ph type="chart" idx="8"/>
          </p:nvPr>
        </p:nvSpPr>
        <p:spPr>
          <a:xfrm>
            <a:off x="4698007" y="2432043"/>
            <a:ext cx="2013813" cy="1084688"/>
          </a:xfrm>
          <a:prstGeom prst="rect">
            <a:avLst/>
          </a:prstGeom>
          <a:noFill/>
          <a:ln>
            <a:noFill/>
          </a:ln>
        </p:spPr>
        <p:txBody>
          <a:bodyPr spcFirstLastPara="1" wrap="square" lIns="17450" tIns="8725" rIns="17450" bIns="8725" anchor="t" anchorCtr="0">
            <a:noAutofit/>
          </a:bodyPr>
          <a:lstStyle>
            <a:lvl1pPr marR="0" lvl="0" algn="l" rtl="0">
              <a:lnSpc>
                <a:spcPct val="90000"/>
              </a:lnSpc>
              <a:spcBef>
                <a:spcPts val="200"/>
              </a:spcBef>
              <a:spcAft>
                <a:spcPts val="0"/>
              </a:spcAft>
              <a:buClr>
                <a:schemeClr val="dk1"/>
              </a:buClr>
              <a:buSzPts val="500"/>
              <a:buFont typeface="Arial"/>
              <a:buChar char="•"/>
              <a:defRPr sz="500" b="0" i="0" u="none" strike="noStrike" cap="none">
                <a:solidFill>
                  <a:schemeClr val="dk1"/>
                </a:solidFill>
                <a:latin typeface="Arial"/>
                <a:ea typeface="Arial"/>
                <a:cs typeface="Arial"/>
                <a:sym typeface="Arial"/>
              </a:defRPr>
            </a:lvl1pPr>
            <a:lvl2pPr marR="0" lvl="1" algn="l" rtl="0">
              <a:lnSpc>
                <a:spcPct val="90000"/>
              </a:lnSpc>
              <a:spcBef>
                <a:spcPts val="100"/>
              </a:spcBef>
              <a:spcAft>
                <a:spcPts val="0"/>
              </a:spcAft>
              <a:buClr>
                <a:schemeClr val="dk1"/>
              </a:buClr>
              <a:buSzPts val="500"/>
              <a:buFont typeface="Arial"/>
              <a:buChar char="•"/>
              <a:defRPr sz="500" b="0" i="0" u="none" strike="noStrike" cap="none">
                <a:solidFill>
                  <a:schemeClr val="dk1"/>
                </a:solidFill>
                <a:latin typeface="Arial"/>
                <a:ea typeface="Arial"/>
                <a:cs typeface="Arial"/>
                <a:sym typeface="Arial"/>
              </a:defRPr>
            </a:lvl2pPr>
            <a:lvl3pPr marR="0" lvl="2" algn="l" rtl="0">
              <a:lnSpc>
                <a:spcPct val="90000"/>
              </a:lnSpc>
              <a:spcBef>
                <a:spcPts val="100"/>
              </a:spcBef>
              <a:spcAft>
                <a:spcPts val="0"/>
              </a:spcAft>
              <a:buClr>
                <a:schemeClr val="dk1"/>
              </a:buClr>
              <a:buSzPts val="400"/>
              <a:buFont typeface="Arial"/>
              <a:buChar char="•"/>
              <a:defRPr sz="400" b="0" i="0" u="none" strike="noStrike" cap="none">
                <a:solidFill>
                  <a:schemeClr val="dk1"/>
                </a:solidFill>
                <a:latin typeface="Arial"/>
                <a:ea typeface="Arial"/>
                <a:cs typeface="Arial"/>
                <a:sym typeface="Arial"/>
              </a:defRPr>
            </a:lvl3pPr>
            <a:lvl4pPr marR="0" lvl="3"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4pPr>
            <a:lvl5pPr marR="0" lvl="4"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5pPr>
            <a:lvl6pPr marR="0" lvl="5"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6pPr>
            <a:lvl7pPr marR="0" lvl="6"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7pPr>
            <a:lvl8pPr marR="0" lvl="7"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8pPr>
            <a:lvl9pPr marR="0" lvl="8" algn="l" rtl="0">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9pPr>
          </a:lstStyle>
          <a:p>
            <a:endParaRPr/>
          </a:p>
        </p:txBody>
      </p:sp>
      <p:sp>
        <p:nvSpPr>
          <p:cNvPr id="63" name="Google Shape;63;p11"/>
          <p:cNvSpPr txBox="1">
            <a:spLocks noGrp="1"/>
          </p:cNvSpPr>
          <p:nvPr>
            <p:ph type="body" idx="9"/>
          </p:nvPr>
        </p:nvSpPr>
        <p:spPr>
          <a:xfrm>
            <a:off x="4698007" y="3661334"/>
            <a:ext cx="2041250" cy="1339313"/>
          </a:xfrm>
          <a:prstGeom prst="rect">
            <a:avLst/>
          </a:prstGeom>
          <a:noFill/>
          <a:ln>
            <a:noFill/>
          </a:ln>
        </p:spPr>
        <p:txBody>
          <a:bodyPr spcFirstLastPara="1" wrap="square" lIns="17450" tIns="8725" rIns="17450" bIns="8725" anchor="t" anchorCtr="0">
            <a:noAutofit/>
          </a:bodyPr>
          <a:lstStyle>
            <a:lvl1pPr marL="457200" marR="0" lvl="0"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1pPr>
            <a:lvl2pPr marL="914400" marR="0" lvl="1"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2pPr>
            <a:lvl3pPr marL="1371600" marR="0" lvl="2"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3pPr>
            <a:lvl4pPr marL="1828800" marR="0" lvl="3" indent="-260350" algn="l">
              <a:lnSpc>
                <a:spcPct val="164285"/>
              </a:lnSpc>
              <a:spcBef>
                <a:spcPts val="0"/>
              </a:spcBef>
              <a:spcAft>
                <a:spcPts val="0"/>
              </a:spcAft>
              <a:buClr>
                <a:srgbClr val="7F7F7F"/>
              </a:buClr>
              <a:buSzPts val="500"/>
              <a:buFont typeface="Arial"/>
              <a:buChar char="•"/>
              <a:defRPr sz="500" b="0" i="0" u="none" strike="noStrike" cap="none">
                <a:solidFill>
                  <a:srgbClr val="7F7F7F"/>
                </a:solidFill>
                <a:latin typeface="Arial"/>
                <a:ea typeface="Arial"/>
                <a:cs typeface="Arial"/>
                <a:sym typeface="Arial"/>
              </a:defRPr>
            </a:lvl4pPr>
            <a:lvl5pPr marL="2286000" marR="0" lvl="4" indent="-260350" algn="l">
              <a:lnSpc>
                <a:spcPct val="164285"/>
              </a:lnSpc>
              <a:spcBef>
                <a:spcPts val="0"/>
              </a:spcBef>
              <a:spcAft>
                <a:spcPts val="0"/>
              </a:spcAft>
              <a:buClr>
                <a:srgbClr val="245EAC"/>
              </a:buClr>
              <a:buSzPts val="500"/>
              <a:buFont typeface="Arial"/>
              <a:buChar char="•"/>
              <a:defRPr sz="500" b="0" i="0" u="none" strike="noStrike" cap="none">
                <a:solidFill>
                  <a:srgbClr val="7F7F7F"/>
                </a:solidFill>
                <a:latin typeface="Arial"/>
                <a:ea typeface="Arial"/>
                <a:cs typeface="Arial"/>
                <a:sym typeface="Arial"/>
              </a:defRPr>
            </a:lvl5pPr>
            <a:lvl6pPr marL="2743200" marR="0" lvl="5"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6pPr>
            <a:lvl7pPr marL="3200400" marR="0" lvl="6"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7pPr>
            <a:lvl8pPr marL="3657600" marR="0" lvl="7"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8pPr>
            <a:lvl9pPr marL="4114800" marR="0" lvl="8" indent="-247650" algn="l">
              <a:lnSpc>
                <a:spcPct val="90000"/>
              </a:lnSpc>
              <a:spcBef>
                <a:spcPts val="100"/>
              </a:spcBef>
              <a:spcAft>
                <a:spcPts val="0"/>
              </a:spcAft>
              <a:buClr>
                <a:schemeClr val="dk1"/>
              </a:buClr>
              <a:buSzPts val="300"/>
              <a:buFont typeface="Arial"/>
              <a:buChar char="•"/>
              <a:defRPr sz="3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lvl1pPr marR="0" lvl="0" algn="l" rtl="0">
              <a:lnSpc>
                <a:spcPct val="90000"/>
              </a:lnSpc>
              <a:spcBef>
                <a:spcPts val="0"/>
              </a:spcBef>
              <a:spcAft>
                <a:spcPts val="0"/>
              </a:spcAft>
              <a:buClr>
                <a:schemeClr val="lt1"/>
              </a:buClr>
              <a:buSzPts val="2700"/>
              <a:buFont typeface="Century Gothic"/>
              <a:buNone/>
              <a:defRPr sz="27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0"/>
              </a:spcBef>
              <a:spcAft>
                <a:spcPts val="0"/>
              </a:spcAft>
              <a:buClr>
                <a:schemeClr val="dk1"/>
              </a:buClr>
              <a:buSzPts val="2100"/>
              <a:buFont typeface="Arial"/>
              <a:buChar char="•"/>
              <a:defRPr sz="2100" b="0" i="0" u="none" strike="noStrike" cap="none">
                <a:solidFill>
                  <a:schemeClr val="dk1"/>
                </a:solidFill>
                <a:latin typeface="Avenir"/>
                <a:ea typeface="Avenir"/>
                <a:cs typeface="Avenir"/>
                <a:sym typeface="Avenir"/>
              </a:defRPr>
            </a:lvl1pPr>
            <a:lvl2pPr marL="914400" marR="0" lvl="1" indent="-342900" algn="l" rtl="0">
              <a:lnSpc>
                <a:spcPct val="90000"/>
              </a:lnSpc>
              <a:spcBef>
                <a:spcPts val="2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2pPr>
            <a:lvl3pPr marL="1371600" marR="0" lvl="2" indent="-323850" algn="l" rtl="0">
              <a:lnSpc>
                <a:spcPct val="90000"/>
              </a:lnSpc>
              <a:spcBef>
                <a:spcPts val="200"/>
              </a:spcBef>
              <a:spcAft>
                <a:spcPts val="0"/>
              </a:spcAft>
              <a:buClr>
                <a:schemeClr val="dk1"/>
              </a:buClr>
              <a:buSzPts val="1500"/>
              <a:buFont typeface="Arial"/>
              <a:buChar char="•"/>
              <a:defRPr sz="1500" b="0" i="0" u="none" strike="noStrike" cap="none">
                <a:solidFill>
                  <a:schemeClr val="dk1"/>
                </a:solidFill>
                <a:latin typeface="Avenir"/>
                <a:ea typeface="Avenir"/>
                <a:cs typeface="Avenir"/>
                <a:sym typeface="Avenir"/>
              </a:defRPr>
            </a:lvl3pPr>
            <a:lvl4pPr marL="1828800" marR="0" lvl="3" indent="-317500"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4pPr>
            <a:lvl5pPr marL="2286000" marR="0" lvl="4" indent="-317500" algn="l" rtl="0">
              <a:lnSpc>
                <a:spcPct val="90000"/>
              </a:lnSpc>
              <a:spcBef>
                <a:spcPts val="2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grpSp>
        <p:nvGrpSpPr>
          <p:cNvPr id="8" name="Google Shape;8;p1"/>
          <p:cNvGrpSpPr/>
          <p:nvPr/>
        </p:nvGrpSpPr>
        <p:grpSpPr>
          <a:xfrm>
            <a:off x="-503571" y="5060583"/>
            <a:ext cx="10151203" cy="82850"/>
            <a:chOff x="-170626" y="0"/>
            <a:chExt cx="13534938" cy="166800"/>
          </a:xfrm>
        </p:grpSpPr>
        <p:sp>
          <p:nvSpPr>
            <p:cNvPr id="9" name="Google Shape;9;p1"/>
            <p:cNvSpPr/>
            <p:nvPr/>
          </p:nvSpPr>
          <p:spPr>
            <a:xfrm>
              <a:off x="-170626" y="0"/>
              <a:ext cx="4511700" cy="166800"/>
            </a:xfrm>
            <a:prstGeom prst="parallelogram">
              <a:avLst>
                <a:gd name="adj" fmla="val 114362"/>
              </a:avLst>
            </a:prstGeom>
            <a:solidFill>
              <a:srgbClr val="016AA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entury Gothic"/>
                <a:ea typeface="Century Gothic"/>
                <a:cs typeface="Century Gothic"/>
                <a:sym typeface="Century Gothic"/>
              </a:endParaRPr>
            </a:p>
          </p:txBody>
        </p:sp>
        <p:sp>
          <p:nvSpPr>
            <p:cNvPr id="10" name="Google Shape;10;p1"/>
            <p:cNvSpPr/>
            <p:nvPr/>
          </p:nvSpPr>
          <p:spPr>
            <a:xfrm>
              <a:off x="4340993" y="0"/>
              <a:ext cx="4511700" cy="166800"/>
            </a:xfrm>
            <a:prstGeom prst="parallelogram">
              <a:avLst>
                <a:gd name="adj" fmla="val 114362"/>
              </a:avLst>
            </a:prstGeom>
            <a:solidFill>
              <a:srgbClr val="46B68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entury Gothic"/>
                <a:ea typeface="Century Gothic"/>
                <a:cs typeface="Century Gothic"/>
                <a:sym typeface="Century Gothic"/>
              </a:endParaRPr>
            </a:p>
          </p:txBody>
        </p:sp>
        <p:sp>
          <p:nvSpPr>
            <p:cNvPr id="11" name="Google Shape;11;p1"/>
            <p:cNvSpPr/>
            <p:nvPr/>
          </p:nvSpPr>
          <p:spPr>
            <a:xfrm>
              <a:off x="8852612" y="0"/>
              <a:ext cx="4511700" cy="166800"/>
            </a:xfrm>
            <a:prstGeom prst="parallelogram">
              <a:avLst>
                <a:gd name="adj" fmla="val 114362"/>
              </a:avLst>
            </a:prstGeom>
            <a:solidFill>
              <a:srgbClr val="FEA34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entury Gothic"/>
                <a:ea typeface="Century Gothic"/>
                <a:cs typeface="Century Gothic"/>
                <a:sym typeface="Century Gothic"/>
              </a:endParaRPr>
            </a:p>
          </p:txBody>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pascal-network.org/challenges/VOC/voc2012/workshop/index.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towardsdatascience.com/a-comprehensive-guide-to-convolutional-neural-networks-the-eli5-way-3bd2b1164a53" TargetMode="External"/><Relationship Id="rId5" Type="http://schemas.openxmlformats.org/officeDocument/2006/relationships/hyperlink" Target="https://strangesounds.org/2018/08/wall-of-dust-monsoon-activity-kicks-dust-and-rain-into-phoenix-area-videos-and-pictures.html" TargetMode="External"/><Relationship Id="rId4" Type="http://schemas.openxmlformats.org/officeDocument/2006/relationships/hyperlink" Target="https://www.space.com/massive-sahara-desert-dust-plume-seen-from-spac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2"/>
          <p:cNvSpPr txBox="1">
            <a:spLocks noGrp="1"/>
          </p:cNvSpPr>
          <p:nvPr>
            <p:ph type="ctrTitle"/>
          </p:nvPr>
        </p:nvSpPr>
        <p:spPr>
          <a:xfrm>
            <a:off x="628650" y="1877943"/>
            <a:ext cx="7886700" cy="480000"/>
          </a:xfrm>
          <a:prstGeom prst="rect">
            <a:avLst/>
          </a:prstGeom>
          <a:no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100000"/>
              </a:lnSpc>
              <a:spcBef>
                <a:spcPts val="600"/>
              </a:spcBef>
              <a:spcAft>
                <a:spcPts val="0"/>
              </a:spcAft>
              <a:buClr>
                <a:schemeClr val="dk1"/>
              </a:buClr>
              <a:buSzPts val="3300"/>
              <a:buFont typeface="Arial"/>
              <a:buNone/>
            </a:pPr>
            <a:r>
              <a:rPr lang="en" sz="2500" dirty="0">
                <a:latin typeface="Arial"/>
                <a:ea typeface="Arial"/>
                <a:cs typeface="Arial"/>
                <a:sym typeface="Arial"/>
              </a:rPr>
              <a:t>Deep Convolutional Neural Networks for Automated Dust Detection</a:t>
            </a:r>
            <a:endParaRPr sz="2500" dirty="0"/>
          </a:p>
        </p:txBody>
      </p:sp>
      <p:sp>
        <p:nvSpPr>
          <p:cNvPr id="69" name="Google Shape;69;p12"/>
          <p:cNvSpPr txBox="1">
            <a:spLocks noGrp="1"/>
          </p:cNvSpPr>
          <p:nvPr>
            <p:ph type="subTitle" idx="1"/>
          </p:nvPr>
        </p:nvSpPr>
        <p:spPr>
          <a:xfrm>
            <a:off x="628650" y="2849519"/>
            <a:ext cx="7886700" cy="480000"/>
          </a:xfrm>
          <a:prstGeom prst="rect">
            <a:avLst/>
          </a:prstGeom>
          <a:noFill/>
          <a:ln>
            <a:noFill/>
          </a:ln>
          <a:effectLst>
            <a:outerShdw blurRad="50800" dist="38100" dir="5400000" algn="t" rotWithShape="0">
              <a:srgbClr val="000000">
                <a:alpha val="40000"/>
              </a:srgbClr>
            </a:outerShdw>
          </a:effectLst>
        </p:spPr>
        <p:txBody>
          <a:bodyPr spcFirstLastPara="1" wrap="square" lIns="68575" tIns="34275" rIns="68575" bIns="34275" anchor="ctr" anchorCtr="1">
            <a:noAutofit/>
          </a:bodyPr>
          <a:lstStyle/>
          <a:p>
            <a:pPr marL="0" lvl="0" indent="0" algn="ctr" rtl="0">
              <a:lnSpc>
                <a:spcPct val="90000"/>
              </a:lnSpc>
              <a:spcBef>
                <a:spcPts val="600"/>
              </a:spcBef>
              <a:spcAft>
                <a:spcPts val="0"/>
              </a:spcAft>
              <a:buClr>
                <a:schemeClr val="dk1"/>
              </a:buClr>
              <a:buSzPts val="2100"/>
              <a:buFont typeface="Arial"/>
              <a:buNone/>
            </a:pPr>
            <a:r>
              <a:rPr lang="en" sz="1200" dirty="0">
                <a:solidFill>
                  <a:schemeClr val="lt1"/>
                </a:solidFill>
                <a:latin typeface="Arial"/>
                <a:ea typeface="Arial"/>
                <a:cs typeface="Arial"/>
                <a:sym typeface="Arial"/>
              </a:rPr>
              <a:t>Talha Khan</a:t>
            </a:r>
            <a:r>
              <a:rPr lang="en" sz="1200" baseline="30000" dirty="0">
                <a:solidFill>
                  <a:schemeClr val="lt1"/>
                </a:solidFill>
              </a:rPr>
              <a:t>1,2</a:t>
            </a:r>
            <a:r>
              <a:rPr lang="en" sz="1200" dirty="0">
                <a:solidFill>
                  <a:schemeClr val="lt1"/>
                </a:solidFill>
                <a:latin typeface="Arial"/>
                <a:ea typeface="Arial"/>
                <a:cs typeface="Arial"/>
                <a:sym typeface="Arial"/>
              </a:rPr>
              <a:t>, Nicholas Elmer</a:t>
            </a:r>
            <a:r>
              <a:rPr lang="en" sz="1200" baseline="30000" dirty="0">
                <a:solidFill>
                  <a:schemeClr val="lt1"/>
                </a:solidFill>
                <a:latin typeface="Arial"/>
                <a:ea typeface="Arial"/>
                <a:cs typeface="Arial"/>
                <a:sym typeface="Arial"/>
              </a:rPr>
              <a:t>2</a:t>
            </a:r>
            <a:r>
              <a:rPr lang="en" sz="1200" baseline="30000" dirty="0">
                <a:solidFill>
                  <a:schemeClr val="lt1"/>
                </a:solidFill>
              </a:rPr>
              <a:t>,4</a:t>
            </a:r>
            <a:r>
              <a:rPr lang="en" sz="1200" dirty="0">
                <a:solidFill>
                  <a:schemeClr val="lt1"/>
                </a:solidFill>
                <a:latin typeface="Arial"/>
                <a:ea typeface="Arial"/>
                <a:cs typeface="Arial"/>
                <a:sym typeface="Arial"/>
              </a:rPr>
              <a:t>, Muthukumaran Ramasubramanian</a:t>
            </a:r>
            <a:r>
              <a:rPr lang="en" sz="1200" baseline="30000" dirty="0">
                <a:solidFill>
                  <a:schemeClr val="lt1"/>
                </a:solidFill>
                <a:latin typeface="Arial"/>
                <a:ea typeface="Arial"/>
                <a:cs typeface="Arial"/>
                <a:sym typeface="Arial"/>
              </a:rPr>
              <a:t>3</a:t>
            </a:r>
            <a:r>
              <a:rPr lang="en" sz="1200" dirty="0">
                <a:solidFill>
                  <a:schemeClr val="lt1"/>
                </a:solidFill>
                <a:latin typeface="Arial"/>
                <a:ea typeface="Arial"/>
                <a:cs typeface="Arial"/>
                <a:sym typeface="Arial"/>
              </a:rPr>
              <a:t>, Emily Berndt</a:t>
            </a:r>
            <a:r>
              <a:rPr lang="en" sz="1200" baseline="30000" dirty="0">
                <a:solidFill>
                  <a:schemeClr val="lt1"/>
                </a:solidFill>
                <a:latin typeface="Arial"/>
                <a:ea typeface="Arial"/>
                <a:cs typeface="Arial"/>
                <a:sym typeface="Arial"/>
              </a:rPr>
              <a:t>2</a:t>
            </a:r>
            <a:r>
              <a:rPr lang="en" sz="1200" baseline="30000" dirty="0">
                <a:solidFill>
                  <a:schemeClr val="lt1"/>
                </a:solidFill>
              </a:rPr>
              <a:t>,4</a:t>
            </a:r>
            <a:r>
              <a:rPr lang="en" sz="1200" dirty="0">
                <a:solidFill>
                  <a:schemeClr val="lt1"/>
                </a:solidFill>
                <a:latin typeface="Arial"/>
                <a:ea typeface="Arial"/>
                <a:cs typeface="Arial"/>
                <a:sym typeface="Arial"/>
              </a:rPr>
              <a:t>, Iksha Gurung</a:t>
            </a:r>
            <a:r>
              <a:rPr lang="en" sz="1200" baseline="30000" dirty="0">
                <a:solidFill>
                  <a:schemeClr val="lt1"/>
                </a:solidFill>
                <a:latin typeface="Arial"/>
                <a:ea typeface="Arial"/>
                <a:cs typeface="Arial"/>
                <a:sym typeface="Arial"/>
              </a:rPr>
              <a:t>3</a:t>
            </a:r>
            <a:r>
              <a:rPr lang="en" sz="1200" dirty="0">
                <a:solidFill>
                  <a:schemeClr val="lt1"/>
                </a:solidFill>
                <a:latin typeface="Arial"/>
                <a:ea typeface="Arial"/>
                <a:cs typeface="Arial"/>
                <a:sym typeface="Arial"/>
              </a:rPr>
              <a:t>, Aaron Kaulfus</a:t>
            </a:r>
            <a:r>
              <a:rPr lang="en" sz="1200" baseline="30000" dirty="0">
                <a:solidFill>
                  <a:schemeClr val="lt1"/>
                </a:solidFill>
                <a:latin typeface="Arial"/>
                <a:ea typeface="Arial"/>
                <a:cs typeface="Arial"/>
                <a:sym typeface="Arial"/>
              </a:rPr>
              <a:t>3</a:t>
            </a:r>
            <a:r>
              <a:rPr lang="en" sz="1200" dirty="0">
                <a:solidFill>
                  <a:schemeClr val="lt1"/>
                </a:solidFill>
                <a:latin typeface="Arial"/>
                <a:ea typeface="Arial"/>
                <a:cs typeface="Arial"/>
                <a:sym typeface="Arial"/>
              </a:rPr>
              <a:t>, Manil Maskey</a:t>
            </a:r>
            <a:r>
              <a:rPr lang="en" sz="1200" baseline="30000" dirty="0">
                <a:solidFill>
                  <a:schemeClr val="lt1"/>
                </a:solidFill>
                <a:latin typeface="Arial"/>
                <a:ea typeface="Arial"/>
                <a:cs typeface="Arial"/>
                <a:sym typeface="Arial"/>
              </a:rPr>
              <a:t>2</a:t>
            </a:r>
            <a:r>
              <a:rPr lang="en" sz="1200" dirty="0">
                <a:solidFill>
                  <a:schemeClr val="lt1"/>
                </a:solidFill>
                <a:latin typeface="Arial"/>
                <a:ea typeface="Arial"/>
                <a:cs typeface="Arial"/>
                <a:sym typeface="Arial"/>
              </a:rPr>
              <a:t>, Rahul Ramachandran</a:t>
            </a:r>
            <a:r>
              <a:rPr lang="en" sz="1200" baseline="30000" dirty="0">
                <a:solidFill>
                  <a:schemeClr val="lt1"/>
                </a:solidFill>
                <a:latin typeface="Arial"/>
                <a:ea typeface="Arial"/>
                <a:cs typeface="Arial"/>
                <a:sym typeface="Arial"/>
              </a:rPr>
              <a:t>2</a:t>
            </a:r>
            <a:endParaRPr sz="1200" dirty="0"/>
          </a:p>
        </p:txBody>
      </p:sp>
      <p:pic>
        <p:nvPicPr>
          <p:cNvPr id="70" name="Google Shape;70;p12"/>
          <p:cNvPicPr preferRelativeResize="0"/>
          <p:nvPr/>
        </p:nvPicPr>
        <p:blipFill rotWithShape="1">
          <a:blip r:embed="rId3">
            <a:alphaModFix/>
          </a:blip>
          <a:srcRect/>
          <a:stretch/>
        </p:blipFill>
        <p:spPr>
          <a:xfrm>
            <a:off x="307475" y="4143100"/>
            <a:ext cx="930790" cy="772545"/>
          </a:xfrm>
          <a:prstGeom prst="rect">
            <a:avLst/>
          </a:prstGeom>
          <a:noFill/>
          <a:ln>
            <a:noFill/>
          </a:ln>
          <a:effectLst>
            <a:outerShdw blurRad="50800" dist="38100" dir="5400000" algn="t" rotWithShape="0">
              <a:srgbClr val="000000">
                <a:alpha val="40000"/>
              </a:srgbClr>
            </a:outerShdw>
          </a:effectLst>
        </p:spPr>
      </p:pic>
      <p:pic>
        <p:nvPicPr>
          <p:cNvPr id="71" name="Google Shape;71;p12"/>
          <p:cNvPicPr preferRelativeResize="0"/>
          <p:nvPr/>
        </p:nvPicPr>
        <p:blipFill rotWithShape="1">
          <a:blip r:embed="rId4">
            <a:alphaModFix/>
          </a:blip>
          <a:srcRect/>
          <a:stretch/>
        </p:blipFill>
        <p:spPr>
          <a:xfrm>
            <a:off x="3601951" y="4204032"/>
            <a:ext cx="1601153" cy="784350"/>
          </a:xfrm>
          <a:prstGeom prst="rect">
            <a:avLst/>
          </a:prstGeom>
          <a:noFill/>
          <a:ln>
            <a:noFill/>
          </a:ln>
        </p:spPr>
      </p:pic>
      <p:pic>
        <p:nvPicPr>
          <p:cNvPr id="72" name="Google Shape;72;p12"/>
          <p:cNvPicPr preferRelativeResize="0"/>
          <p:nvPr/>
        </p:nvPicPr>
        <p:blipFill rotWithShape="1">
          <a:blip r:embed="rId5">
            <a:alphaModFix/>
          </a:blip>
          <a:srcRect/>
          <a:stretch/>
        </p:blipFill>
        <p:spPr>
          <a:xfrm>
            <a:off x="7049381" y="4143088"/>
            <a:ext cx="1942454" cy="772548"/>
          </a:xfrm>
          <a:prstGeom prst="rect">
            <a:avLst/>
          </a:prstGeom>
          <a:noFill/>
          <a:ln>
            <a:noFill/>
          </a:ln>
        </p:spPr>
      </p:pic>
      <p:pic>
        <p:nvPicPr>
          <p:cNvPr id="73" name="Google Shape;73;p12"/>
          <p:cNvPicPr preferRelativeResize="0"/>
          <p:nvPr/>
        </p:nvPicPr>
        <p:blipFill rotWithShape="1">
          <a:blip r:embed="rId6">
            <a:alphaModFix/>
          </a:blip>
          <a:srcRect/>
          <a:stretch/>
        </p:blipFill>
        <p:spPr>
          <a:xfrm>
            <a:off x="1663808" y="4349760"/>
            <a:ext cx="1766716" cy="359223"/>
          </a:xfrm>
          <a:prstGeom prst="rect">
            <a:avLst/>
          </a:prstGeom>
          <a:noFill/>
          <a:ln>
            <a:noFill/>
          </a:ln>
        </p:spPr>
      </p:pic>
      <p:sp>
        <p:nvSpPr>
          <p:cNvPr id="74" name="Google Shape;74;p12"/>
          <p:cNvSpPr txBox="1"/>
          <p:nvPr/>
        </p:nvSpPr>
        <p:spPr>
          <a:xfrm>
            <a:off x="904500" y="3329525"/>
            <a:ext cx="7611000" cy="8559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100"/>
              </a:spcBef>
              <a:spcAft>
                <a:spcPts val="0"/>
              </a:spcAft>
              <a:buClr>
                <a:schemeClr val="dk1"/>
              </a:buClr>
              <a:buSzPts val="1000"/>
              <a:buFont typeface="Arial"/>
              <a:buNone/>
            </a:pPr>
            <a:r>
              <a:rPr lang="en" sz="1000" b="0" i="0" u="none" strike="noStrike" cap="none" baseline="30000" dirty="0">
                <a:solidFill>
                  <a:schemeClr val="lt1"/>
                </a:solidFill>
                <a:latin typeface="Arial"/>
                <a:ea typeface="Arial"/>
                <a:cs typeface="Arial"/>
                <a:sym typeface="Arial"/>
              </a:rPr>
              <a:t>1</a:t>
            </a:r>
            <a:r>
              <a:rPr lang="en" sz="1000" b="0" i="0" u="none" strike="noStrike" cap="none" dirty="0">
                <a:solidFill>
                  <a:schemeClr val="lt1"/>
                </a:solidFill>
                <a:latin typeface="Arial"/>
                <a:ea typeface="Arial"/>
                <a:cs typeface="Arial"/>
                <a:sym typeface="Arial"/>
              </a:rPr>
              <a:t>University of Texas at San Antonio, </a:t>
            </a:r>
            <a:r>
              <a:rPr lang="en" sz="1000" b="0" i="0" u="none" strike="noStrike" cap="none" baseline="30000" dirty="0">
                <a:solidFill>
                  <a:schemeClr val="lt1"/>
                </a:solidFill>
                <a:latin typeface="Arial"/>
                <a:ea typeface="Arial"/>
                <a:cs typeface="Arial"/>
                <a:sym typeface="Arial"/>
              </a:rPr>
              <a:t>1</a:t>
            </a:r>
            <a:r>
              <a:rPr lang="en" sz="1000" b="0" i="0" u="none" strike="noStrike" cap="none" dirty="0">
                <a:solidFill>
                  <a:schemeClr val="lt1"/>
                </a:solidFill>
                <a:latin typeface="Arial"/>
                <a:ea typeface="Arial"/>
                <a:cs typeface="Arial"/>
                <a:sym typeface="Arial"/>
              </a:rPr>
              <a:t>NASA Marshall Space Flight Center, </a:t>
            </a:r>
            <a:r>
              <a:rPr lang="en" sz="1000" b="0" i="0" u="none" strike="noStrike" cap="none" baseline="30000" dirty="0">
                <a:solidFill>
                  <a:schemeClr val="lt1"/>
                </a:solidFill>
                <a:latin typeface="Arial"/>
                <a:ea typeface="Arial"/>
                <a:cs typeface="Arial"/>
                <a:sym typeface="Arial"/>
              </a:rPr>
              <a:t>2</a:t>
            </a:r>
            <a:r>
              <a:rPr lang="en" sz="1000" b="0" i="0" u="none" strike="noStrike" cap="none" dirty="0">
                <a:solidFill>
                  <a:schemeClr val="lt1"/>
                </a:solidFill>
                <a:latin typeface="Arial"/>
                <a:ea typeface="Arial"/>
                <a:cs typeface="Arial"/>
                <a:sym typeface="Arial"/>
              </a:rPr>
              <a:t>University of Alabama in Huntsville, </a:t>
            </a:r>
            <a:r>
              <a:rPr lang="en" sz="1000" b="0" i="0" u="none" strike="noStrike" cap="none" baseline="30000" dirty="0">
                <a:solidFill>
                  <a:schemeClr val="lt1"/>
                </a:solidFill>
                <a:latin typeface="Arial"/>
                <a:ea typeface="Arial"/>
                <a:cs typeface="Arial"/>
                <a:sym typeface="Arial"/>
              </a:rPr>
              <a:t>3</a:t>
            </a:r>
            <a:r>
              <a:rPr lang="en" sz="1000" b="0" i="0" u="none" strike="noStrike" cap="none" dirty="0">
                <a:solidFill>
                  <a:schemeClr val="lt1"/>
                </a:solidFill>
                <a:latin typeface="Arial"/>
                <a:ea typeface="Arial"/>
                <a:cs typeface="Arial"/>
                <a:sym typeface="Arial"/>
              </a:rPr>
              <a:t>Short-term Prediction Research and Transition Center</a:t>
            </a:r>
            <a:endParaRPr sz="1000" b="0" i="0" u="none" strike="noStrike" cap="none" dirty="0">
              <a:solidFill>
                <a:schemeClr val="lt1"/>
              </a:solidFill>
              <a:latin typeface="Arial"/>
              <a:ea typeface="Arial"/>
              <a:cs typeface="Arial"/>
              <a:sym typeface="Arial"/>
            </a:endParaRPr>
          </a:p>
        </p:txBody>
      </p:sp>
      <p:pic>
        <p:nvPicPr>
          <p:cNvPr id="14" name="Picture 13" descr="Logo&#10;&#10;Description automatically generated">
            <a:extLst>
              <a:ext uri="{FF2B5EF4-FFF2-40B4-BE49-F238E27FC236}">
                <a16:creationId xmlns:a16="http://schemas.microsoft.com/office/drawing/2014/main" id="{A1B58A47-EA9B-4A7C-B799-226DADAE4E3A}"/>
              </a:ext>
            </a:extLst>
          </p:cNvPr>
          <p:cNvPicPr>
            <a:picLocks noChangeAspect="1"/>
          </p:cNvPicPr>
          <p:nvPr/>
        </p:nvPicPr>
        <p:blipFill>
          <a:blip r:embed="rId7"/>
          <a:stretch>
            <a:fillRect/>
          </a:stretch>
        </p:blipFill>
        <p:spPr>
          <a:xfrm>
            <a:off x="5374531" y="4204032"/>
            <a:ext cx="1699295" cy="6929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2750"/>
    </mc:Choice>
    <mc:Fallback xmlns="">
      <p:transition spd="slow" advTm="2275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a:off x="523330" y="89182"/>
            <a:ext cx="8097339" cy="800272"/>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sz="2600" dirty="0">
                <a:latin typeface="Calibri"/>
                <a:ea typeface="Calibri"/>
                <a:cs typeface="Calibri"/>
                <a:sym typeface="Calibri"/>
              </a:rPr>
              <a:t>Dust Storms can have many harmful effects on the world </a:t>
            </a:r>
            <a:endParaRPr sz="2600" dirty="0">
              <a:latin typeface="Calibri"/>
              <a:ea typeface="Calibri"/>
              <a:cs typeface="Calibri"/>
              <a:sym typeface="Calibri"/>
            </a:endParaRPr>
          </a:p>
        </p:txBody>
      </p:sp>
      <p:pic>
        <p:nvPicPr>
          <p:cNvPr id="80" name="Google Shape;80;p13" descr="Dust Storm hitting Pheonix Arizona in 2018&#10;&#10;&#10;Description automatically generated"/>
          <p:cNvPicPr preferRelativeResize="0"/>
          <p:nvPr/>
        </p:nvPicPr>
        <p:blipFill rotWithShape="1">
          <a:blip r:embed="rId3">
            <a:alphaModFix/>
          </a:blip>
          <a:srcRect/>
          <a:stretch/>
        </p:blipFill>
        <p:spPr>
          <a:xfrm>
            <a:off x="862148" y="1127802"/>
            <a:ext cx="7419703" cy="3626070"/>
          </a:xfrm>
          <a:prstGeom prst="rect">
            <a:avLst/>
          </a:prstGeom>
          <a:noFill/>
          <a:ln>
            <a:noFill/>
          </a:ln>
        </p:spPr>
      </p:pic>
      <p:sp>
        <p:nvSpPr>
          <p:cNvPr id="81" name="Google Shape;81;p13"/>
          <p:cNvSpPr txBox="1"/>
          <p:nvPr/>
        </p:nvSpPr>
        <p:spPr>
          <a:xfrm>
            <a:off x="387279" y="4441332"/>
            <a:ext cx="7335600" cy="85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a:t>
            </a:r>
            <a:r>
              <a:rPr lang="en">
                <a:latin typeface="Avenir"/>
                <a:ea typeface="Avenir"/>
                <a:cs typeface="Avenir"/>
                <a:sym typeface="Avenir"/>
              </a:rPr>
              <a:t>6</a:t>
            </a:r>
            <a:r>
              <a:rPr lang="en" sz="1400" b="0" i="0" u="none" strike="noStrike" cap="none">
                <a:solidFill>
                  <a:srgbClr val="000000"/>
                </a:solidFill>
                <a:latin typeface="Avenir"/>
                <a:ea typeface="Avenir"/>
                <a:cs typeface="Avenir"/>
                <a:sym typeface="Avenir"/>
              </a:rPr>
              <a:t>]</a:t>
            </a:r>
            <a:endParaRPr sz="1400" b="0" i="0" u="none" strike="noStrike" cap="none">
              <a:solidFill>
                <a:srgbClr val="000000"/>
              </a:solidFill>
              <a:latin typeface="Avenir"/>
              <a:ea typeface="Avenir"/>
              <a:cs typeface="Avenir"/>
              <a:sym typeface="Avenir"/>
            </a:endParaRPr>
          </a:p>
        </p:txBody>
      </p:sp>
    </p:spTree>
  </p:cSld>
  <p:clrMapOvr>
    <a:masterClrMapping/>
  </p:clrMapOvr>
  <mc:AlternateContent xmlns:mc="http://schemas.openxmlformats.org/markup-compatibility/2006" xmlns:p14="http://schemas.microsoft.com/office/powerpoint/2010/main">
    <mc:Choice Requires="p14">
      <p:transition spd="slow" p14:dur="2000" advTm="20698"/>
    </mc:Choice>
    <mc:Fallback xmlns="">
      <p:transition spd="slow" advTm="2069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321036" y="294319"/>
            <a:ext cx="8501928" cy="517444"/>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sz="2600" dirty="0">
                <a:latin typeface="Calibri"/>
                <a:ea typeface="Calibri"/>
                <a:cs typeface="Calibri"/>
                <a:sym typeface="Calibri"/>
              </a:rPr>
              <a:t>Detecting Dust Storms is both difficult and time consuming</a:t>
            </a:r>
            <a:endParaRPr dirty="0"/>
          </a:p>
        </p:txBody>
      </p:sp>
      <p:pic>
        <p:nvPicPr>
          <p:cNvPr id="87" name="Google Shape;87;p14" descr="A picture containing nature, outdoor, water, snow&#10;&#10;Description automatically generated"/>
          <p:cNvPicPr preferRelativeResize="0"/>
          <p:nvPr/>
        </p:nvPicPr>
        <p:blipFill rotWithShape="1">
          <a:blip r:embed="rId3">
            <a:alphaModFix/>
          </a:blip>
          <a:srcRect/>
          <a:stretch/>
        </p:blipFill>
        <p:spPr>
          <a:xfrm>
            <a:off x="463630" y="1070876"/>
            <a:ext cx="4671476" cy="2050899"/>
          </a:xfrm>
          <a:prstGeom prst="rect">
            <a:avLst/>
          </a:prstGeom>
          <a:noFill/>
          <a:ln>
            <a:noFill/>
          </a:ln>
        </p:spPr>
      </p:pic>
      <p:sp>
        <p:nvSpPr>
          <p:cNvPr id="88" name="Google Shape;88;p14"/>
          <p:cNvSpPr txBox="1"/>
          <p:nvPr/>
        </p:nvSpPr>
        <p:spPr>
          <a:xfrm>
            <a:off x="2571964" y="3244625"/>
            <a:ext cx="454800" cy="592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a:t>
            </a:r>
            <a:r>
              <a:rPr lang="en">
                <a:latin typeface="Avenir"/>
                <a:ea typeface="Avenir"/>
                <a:cs typeface="Avenir"/>
                <a:sym typeface="Avenir"/>
              </a:rPr>
              <a:t>5</a:t>
            </a:r>
            <a:r>
              <a:rPr lang="en" sz="1400" b="0" i="0" u="none" strike="noStrike" cap="none">
                <a:solidFill>
                  <a:srgbClr val="000000"/>
                </a:solidFill>
                <a:latin typeface="Avenir"/>
                <a:ea typeface="Avenir"/>
                <a:cs typeface="Avenir"/>
                <a:sym typeface="Avenir"/>
              </a:rPr>
              <a:t>]</a:t>
            </a:r>
            <a:endParaRPr sz="1400" b="0" i="0" u="none" strike="noStrike" cap="none">
              <a:solidFill>
                <a:srgbClr val="000000"/>
              </a:solidFill>
              <a:latin typeface="Avenir"/>
              <a:ea typeface="Avenir"/>
              <a:cs typeface="Avenir"/>
              <a:sym typeface="Avenir"/>
            </a:endParaRPr>
          </a:p>
        </p:txBody>
      </p:sp>
      <p:pic>
        <p:nvPicPr>
          <p:cNvPr id="89" name="Google Shape;89;p14"/>
          <p:cNvPicPr preferRelativeResize="0"/>
          <p:nvPr/>
        </p:nvPicPr>
        <p:blipFill>
          <a:blip r:embed="rId4">
            <a:alphaModFix/>
          </a:blip>
          <a:stretch>
            <a:fillRect/>
          </a:stretch>
        </p:blipFill>
        <p:spPr>
          <a:xfrm>
            <a:off x="5442200" y="917950"/>
            <a:ext cx="3416300" cy="40000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93774"/>
    </mc:Choice>
    <mc:Fallback xmlns="">
      <p:transition spd="slow" advTm="9377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dirty="0"/>
              <a:t>Method</a:t>
            </a:r>
            <a:endParaRPr dirty="0"/>
          </a:p>
        </p:txBody>
      </p:sp>
      <p:sp>
        <p:nvSpPr>
          <p:cNvPr id="95" name="Google Shape;95;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p>
            <a:pPr marL="914400" lvl="0" indent="-323850" algn="l" rtl="0">
              <a:lnSpc>
                <a:spcPct val="115000"/>
              </a:lnSpc>
              <a:spcBef>
                <a:spcPts val="0"/>
              </a:spcBef>
              <a:spcAft>
                <a:spcPts val="0"/>
              </a:spcAft>
              <a:buClr>
                <a:srgbClr val="666666"/>
              </a:buClr>
              <a:buSzPts val="1500"/>
              <a:buChar char="●"/>
            </a:pPr>
            <a:r>
              <a:rPr lang="en" sz="1500" dirty="0">
                <a:solidFill>
                  <a:srgbClr val="666666"/>
                </a:solidFill>
                <a:latin typeface="Arial"/>
                <a:ea typeface="Arial"/>
                <a:cs typeface="Arial"/>
                <a:sym typeface="Arial"/>
              </a:rPr>
              <a:t> Deep Learning based semantic image segmentation model (UNET)</a:t>
            </a:r>
          </a:p>
          <a:p>
            <a:pPr marL="914400" lvl="0" indent="-323850" algn="l" rtl="0">
              <a:lnSpc>
                <a:spcPct val="115000"/>
              </a:lnSpc>
              <a:spcBef>
                <a:spcPts val="0"/>
              </a:spcBef>
              <a:spcAft>
                <a:spcPts val="0"/>
              </a:spcAft>
              <a:buClr>
                <a:srgbClr val="666666"/>
              </a:buClr>
              <a:buSzPts val="1500"/>
              <a:buChar char="●"/>
            </a:pPr>
            <a:endParaRPr lang="en" sz="1500" dirty="0">
              <a:solidFill>
                <a:srgbClr val="666666"/>
              </a:solidFill>
              <a:latin typeface="Arial"/>
              <a:ea typeface="Arial"/>
              <a:cs typeface="Arial"/>
              <a:sym typeface="Arial"/>
            </a:endParaRPr>
          </a:p>
          <a:p>
            <a:pPr marL="914400" lvl="0" indent="-323850" algn="l" rtl="0">
              <a:lnSpc>
                <a:spcPct val="115000"/>
              </a:lnSpc>
              <a:spcBef>
                <a:spcPts val="0"/>
              </a:spcBef>
              <a:spcAft>
                <a:spcPts val="0"/>
              </a:spcAft>
              <a:buClr>
                <a:srgbClr val="666666"/>
              </a:buClr>
              <a:buSzPts val="1500"/>
              <a:buChar char="●"/>
            </a:pPr>
            <a:endParaRPr lang="en" sz="1500" dirty="0">
              <a:solidFill>
                <a:srgbClr val="666666"/>
              </a:solidFill>
              <a:latin typeface="Arial"/>
              <a:ea typeface="Arial"/>
              <a:cs typeface="Arial"/>
              <a:sym typeface="Arial"/>
            </a:endParaRPr>
          </a:p>
          <a:p>
            <a:pPr marL="914400" lvl="0" indent="-323850" algn="l" rtl="0">
              <a:lnSpc>
                <a:spcPct val="115000"/>
              </a:lnSpc>
              <a:spcBef>
                <a:spcPts val="0"/>
              </a:spcBef>
              <a:spcAft>
                <a:spcPts val="0"/>
              </a:spcAft>
              <a:buClr>
                <a:srgbClr val="666666"/>
              </a:buClr>
              <a:buSzPts val="1500"/>
              <a:buChar char="●"/>
            </a:pPr>
            <a:endParaRPr lang="en" sz="1500" dirty="0">
              <a:solidFill>
                <a:srgbClr val="666666"/>
              </a:solidFill>
              <a:latin typeface="Arial"/>
              <a:ea typeface="Arial"/>
              <a:cs typeface="Arial"/>
              <a:sym typeface="Arial"/>
            </a:endParaRPr>
          </a:p>
          <a:p>
            <a:pPr marL="914400" indent="-323850">
              <a:lnSpc>
                <a:spcPct val="115000"/>
              </a:lnSpc>
              <a:buClr>
                <a:srgbClr val="666666"/>
              </a:buClr>
              <a:buSzPts val="1500"/>
              <a:buFont typeface="Arial"/>
              <a:buChar char="●"/>
            </a:pPr>
            <a:r>
              <a:rPr lang="en-US" sz="1500" dirty="0">
                <a:solidFill>
                  <a:srgbClr val="666666"/>
                </a:solidFill>
                <a:latin typeface="Arial"/>
                <a:ea typeface="Arial"/>
                <a:cs typeface="Arial"/>
                <a:sym typeface="Arial"/>
              </a:rPr>
              <a:t>Six GOES-16 bands, with a focus on infrared and water vapor bands.</a:t>
            </a:r>
            <a:endParaRPr lang="en-US" sz="1050" dirty="0">
              <a:solidFill>
                <a:srgbClr val="262626"/>
              </a:solidFill>
              <a:latin typeface="Roboto"/>
              <a:ea typeface="Roboto"/>
              <a:cs typeface="Roboto"/>
              <a:sym typeface="Roboto"/>
            </a:endParaRPr>
          </a:p>
          <a:p>
            <a:pPr marL="914400" lvl="0" indent="-323850" algn="l" rtl="0">
              <a:lnSpc>
                <a:spcPct val="115000"/>
              </a:lnSpc>
              <a:spcBef>
                <a:spcPts val="0"/>
              </a:spcBef>
              <a:spcAft>
                <a:spcPts val="0"/>
              </a:spcAft>
              <a:buClr>
                <a:srgbClr val="666666"/>
              </a:buClr>
              <a:buSzPts val="1500"/>
              <a:buChar char="●"/>
            </a:pPr>
            <a:endParaRPr lang="en" sz="1500" dirty="0">
              <a:solidFill>
                <a:srgbClr val="666666"/>
              </a:solidFill>
              <a:latin typeface="Arial"/>
              <a:ea typeface="Arial"/>
              <a:cs typeface="Arial"/>
              <a:sym typeface="Arial"/>
            </a:endParaRPr>
          </a:p>
          <a:p>
            <a:pPr marL="590550" lvl="0" indent="0" algn="l" rtl="0">
              <a:lnSpc>
                <a:spcPct val="115000"/>
              </a:lnSpc>
              <a:spcBef>
                <a:spcPts val="0"/>
              </a:spcBef>
              <a:spcAft>
                <a:spcPts val="0"/>
              </a:spcAft>
              <a:buClr>
                <a:srgbClr val="666666"/>
              </a:buClr>
              <a:buSzPts val="1500"/>
              <a:buNone/>
            </a:pPr>
            <a:endParaRPr sz="1500" dirty="0">
              <a:solidFill>
                <a:srgbClr val="666666"/>
              </a:solidFill>
              <a:latin typeface="Arial"/>
              <a:ea typeface="Arial"/>
              <a:cs typeface="Arial"/>
              <a:sym typeface="Arial"/>
            </a:endParaRPr>
          </a:p>
          <a:p>
            <a:pPr marL="0" lvl="0" indent="0" algn="l" rtl="0">
              <a:lnSpc>
                <a:spcPct val="115000"/>
              </a:lnSpc>
              <a:spcBef>
                <a:spcPts val="0"/>
              </a:spcBef>
              <a:spcAft>
                <a:spcPts val="0"/>
              </a:spcAft>
              <a:buSzPts val="2100"/>
              <a:buNone/>
            </a:pPr>
            <a:endParaRPr sz="1500" dirty="0">
              <a:solidFill>
                <a:srgbClr val="666666"/>
              </a:solidFill>
              <a:latin typeface="Arial"/>
              <a:ea typeface="Arial"/>
              <a:cs typeface="Arial"/>
              <a:sym typeface="Arial"/>
            </a:endParaRPr>
          </a:p>
          <a:p>
            <a:pPr marL="914400" lvl="0" indent="-323850" algn="l" rtl="0">
              <a:lnSpc>
                <a:spcPct val="115000"/>
              </a:lnSpc>
              <a:spcBef>
                <a:spcPts val="0"/>
              </a:spcBef>
              <a:spcAft>
                <a:spcPts val="0"/>
              </a:spcAft>
              <a:buClr>
                <a:srgbClr val="666666"/>
              </a:buClr>
              <a:buSzPts val="1500"/>
              <a:buChar char="●"/>
            </a:pPr>
            <a:r>
              <a:rPr lang="en" sz="1500" dirty="0">
                <a:solidFill>
                  <a:srgbClr val="666666"/>
                </a:solidFill>
                <a:latin typeface="Arial"/>
                <a:ea typeface="Arial"/>
                <a:cs typeface="Arial"/>
                <a:sym typeface="Arial"/>
              </a:rPr>
              <a:t>Automatically identifies airborne dust at night</a:t>
            </a:r>
            <a:endParaRPr sz="1500" dirty="0">
              <a:solidFill>
                <a:srgbClr val="666666"/>
              </a:solidFill>
              <a:latin typeface="Arial"/>
              <a:ea typeface="Arial"/>
              <a:cs typeface="Arial"/>
              <a:sym typeface="Arial"/>
            </a:endParaRPr>
          </a:p>
          <a:p>
            <a:pPr marL="0" lvl="0" indent="0" algn="l" rtl="0">
              <a:lnSpc>
                <a:spcPct val="115000"/>
              </a:lnSpc>
              <a:spcBef>
                <a:spcPts val="0"/>
              </a:spcBef>
              <a:spcAft>
                <a:spcPts val="0"/>
              </a:spcAft>
              <a:buSzPts val="2100"/>
              <a:buNone/>
            </a:pPr>
            <a:endParaRPr sz="1500" dirty="0">
              <a:solidFill>
                <a:srgbClr val="666666"/>
              </a:solidFill>
              <a:latin typeface="Arial"/>
              <a:ea typeface="Arial"/>
              <a:cs typeface="Arial"/>
              <a:sym typeface="Arial"/>
            </a:endParaRPr>
          </a:p>
          <a:p>
            <a:pPr marL="0" lvl="0" indent="0" algn="l" rtl="0">
              <a:lnSpc>
                <a:spcPct val="115000"/>
              </a:lnSpc>
              <a:spcBef>
                <a:spcPts val="0"/>
              </a:spcBef>
              <a:spcAft>
                <a:spcPts val="0"/>
              </a:spcAft>
              <a:buSzPts val="2100"/>
              <a:buNone/>
            </a:pPr>
            <a:endParaRPr sz="1500" dirty="0">
              <a:solidFill>
                <a:srgbClr val="666666"/>
              </a:solidFill>
              <a:latin typeface="Arial"/>
              <a:ea typeface="Arial"/>
              <a:cs typeface="Arial"/>
              <a:sym typeface="Arial"/>
            </a:endParaRPr>
          </a:p>
          <a:p>
            <a:pPr marL="0" lvl="0" indent="0" algn="l" rtl="0">
              <a:lnSpc>
                <a:spcPct val="115000"/>
              </a:lnSpc>
              <a:spcBef>
                <a:spcPts val="0"/>
              </a:spcBef>
              <a:spcAft>
                <a:spcPts val="0"/>
              </a:spcAft>
              <a:buSzPts val="2100"/>
              <a:buNone/>
            </a:pPr>
            <a:endParaRPr sz="1500" dirty="0">
              <a:solidFill>
                <a:srgbClr val="666666"/>
              </a:solidFill>
              <a:latin typeface="Arial"/>
              <a:ea typeface="Arial"/>
              <a:cs typeface="Arial"/>
              <a:sym typeface="Arial"/>
            </a:endParaRPr>
          </a:p>
          <a:p>
            <a:pPr marL="914400" lvl="0" indent="0" algn="l" rtl="0">
              <a:lnSpc>
                <a:spcPct val="115000"/>
              </a:lnSpc>
              <a:spcBef>
                <a:spcPts val="0"/>
              </a:spcBef>
              <a:spcAft>
                <a:spcPts val="0"/>
              </a:spcAft>
              <a:buSzPts val="2100"/>
              <a:buNone/>
            </a:pPr>
            <a:endParaRPr sz="1500" dirty="0">
              <a:solidFill>
                <a:srgbClr val="666666"/>
              </a:solidFill>
              <a:latin typeface="Arial"/>
              <a:ea typeface="Arial"/>
              <a:cs typeface="Arial"/>
              <a:sym typeface="Arial"/>
            </a:endParaRPr>
          </a:p>
          <a:p>
            <a:pPr marL="0" lvl="0" indent="0" algn="l" rtl="0">
              <a:lnSpc>
                <a:spcPct val="115000"/>
              </a:lnSpc>
              <a:spcBef>
                <a:spcPts val="0"/>
              </a:spcBef>
              <a:spcAft>
                <a:spcPts val="0"/>
              </a:spcAft>
              <a:buSzPts val="2100"/>
              <a:buNone/>
            </a:pPr>
            <a:endParaRPr sz="1500" dirty="0">
              <a:solidFill>
                <a:srgbClr val="666666"/>
              </a:solidFill>
              <a:latin typeface="Arial"/>
              <a:ea typeface="Arial"/>
              <a:cs typeface="Arial"/>
              <a:sym typeface="Arial"/>
            </a:endParaRPr>
          </a:p>
          <a:p>
            <a:pPr marL="0" lvl="0" indent="0" algn="l" rtl="0">
              <a:lnSpc>
                <a:spcPct val="115000"/>
              </a:lnSpc>
              <a:spcBef>
                <a:spcPts val="0"/>
              </a:spcBef>
              <a:spcAft>
                <a:spcPts val="0"/>
              </a:spcAft>
              <a:buSzPts val="2100"/>
              <a:buNone/>
            </a:pPr>
            <a:endParaRPr sz="1500" dirty="0">
              <a:solidFill>
                <a:srgbClr val="666666"/>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44147"/>
    </mc:Choice>
    <mc:Fallback xmlns="">
      <p:transition spd="slow" advTm="4414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628649" y="266326"/>
            <a:ext cx="8014607" cy="599723"/>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sz="1800" dirty="0"/>
              <a:t>Deep Learning can be leveraged in order to segment </a:t>
            </a:r>
            <a:br>
              <a:rPr lang="en" sz="1800" dirty="0"/>
            </a:br>
            <a:r>
              <a:rPr lang="en" sz="1800" dirty="0"/>
              <a:t>out objects within an image (A.K.A. Semantic Segmentation)</a:t>
            </a:r>
            <a:endParaRPr sz="1800" dirty="0"/>
          </a:p>
        </p:txBody>
      </p:sp>
      <p:sp>
        <p:nvSpPr>
          <p:cNvPr id="102" name="Google Shape;102;p16"/>
          <p:cNvSpPr txBox="1"/>
          <p:nvPr/>
        </p:nvSpPr>
        <p:spPr>
          <a:xfrm>
            <a:off x="1547854" y="3849501"/>
            <a:ext cx="7335000" cy="85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500" b="0" i="0" u="none" strike="noStrike" cap="none" dirty="0">
                <a:solidFill>
                  <a:srgbClr val="666666"/>
                </a:solidFill>
                <a:latin typeface="Arial"/>
                <a:ea typeface="Arial"/>
                <a:cs typeface="Arial"/>
                <a:sym typeface="Arial"/>
              </a:rPr>
              <a:t>[4].</a:t>
            </a:r>
            <a:r>
              <a:rPr lang="en" sz="2400" b="0" i="0" u="none" strike="noStrike" cap="none" dirty="0">
                <a:solidFill>
                  <a:srgbClr val="666666"/>
                </a:solidFill>
                <a:latin typeface="Arial"/>
                <a:ea typeface="Arial"/>
                <a:cs typeface="Arial"/>
                <a:sym typeface="Arial"/>
              </a:rPr>
              <a:t> </a:t>
            </a:r>
            <a:endParaRPr sz="1400" b="0" i="0" u="none" strike="noStrike" cap="none" dirty="0">
              <a:solidFill>
                <a:srgbClr val="000000"/>
              </a:solidFill>
              <a:latin typeface="Avenir"/>
              <a:ea typeface="Avenir"/>
              <a:cs typeface="Avenir"/>
              <a:sym typeface="Avenir"/>
            </a:endParaRPr>
          </a:p>
        </p:txBody>
      </p:sp>
      <p:pic>
        <p:nvPicPr>
          <p:cNvPr id="4" name="Picture 3">
            <a:extLst>
              <a:ext uri="{FF2B5EF4-FFF2-40B4-BE49-F238E27FC236}">
                <a16:creationId xmlns:a16="http://schemas.microsoft.com/office/drawing/2014/main" id="{22D8A6E0-F92F-451A-943D-65EE9FF1E21A}"/>
              </a:ext>
            </a:extLst>
          </p:cNvPr>
          <p:cNvPicPr>
            <a:picLocks noChangeAspect="1"/>
          </p:cNvPicPr>
          <p:nvPr/>
        </p:nvPicPr>
        <p:blipFill>
          <a:blip r:embed="rId3"/>
          <a:stretch>
            <a:fillRect/>
          </a:stretch>
        </p:blipFill>
        <p:spPr>
          <a:xfrm>
            <a:off x="2189455" y="1380161"/>
            <a:ext cx="2520309" cy="2135855"/>
          </a:xfrm>
          <a:prstGeom prst="rect">
            <a:avLst/>
          </a:prstGeom>
        </p:spPr>
      </p:pic>
      <p:sp>
        <p:nvSpPr>
          <p:cNvPr id="7" name="Arrow: Right 6">
            <a:extLst>
              <a:ext uri="{FF2B5EF4-FFF2-40B4-BE49-F238E27FC236}">
                <a16:creationId xmlns:a16="http://schemas.microsoft.com/office/drawing/2014/main" id="{F3662131-CBCF-4D66-B12D-44B89F6D92B6}"/>
              </a:ext>
            </a:extLst>
          </p:cNvPr>
          <p:cNvSpPr/>
          <p:nvPr/>
        </p:nvSpPr>
        <p:spPr>
          <a:xfrm>
            <a:off x="4781145" y="2324911"/>
            <a:ext cx="1011676" cy="4474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Predict</a:t>
            </a:r>
          </a:p>
        </p:txBody>
      </p:sp>
      <p:pic>
        <p:nvPicPr>
          <p:cNvPr id="19" name="Picture 18" descr="Icon&#10;&#10;Description automatically generated">
            <a:extLst>
              <a:ext uri="{FF2B5EF4-FFF2-40B4-BE49-F238E27FC236}">
                <a16:creationId xmlns:a16="http://schemas.microsoft.com/office/drawing/2014/main" id="{EFB40B44-345E-4A46-AB8E-69C711EE9551}"/>
              </a:ext>
            </a:extLst>
          </p:cNvPr>
          <p:cNvPicPr>
            <a:picLocks noChangeAspect="1"/>
          </p:cNvPicPr>
          <p:nvPr/>
        </p:nvPicPr>
        <p:blipFill>
          <a:blip r:embed="rId4"/>
          <a:stretch>
            <a:fillRect/>
          </a:stretch>
        </p:blipFill>
        <p:spPr>
          <a:xfrm>
            <a:off x="5864202" y="1500863"/>
            <a:ext cx="2598862" cy="2024842"/>
          </a:xfrm>
          <a:prstGeom prst="rect">
            <a:avLst/>
          </a:prstGeom>
        </p:spPr>
      </p:pic>
      <p:sp>
        <p:nvSpPr>
          <p:cNvPr id="20" name="TextBox 19">
            <a:extLst>
              <a:ext uri="{FF2B5EF4-FFF2-40B4-BE49-F238E27FC236}">
                <a16:creationId xmlns:a16="http://schemas.microsoft.com/office/drawing/2014/main" id="{8E1A2172-E1E9-4D79-9042-0019AFC57E2C}"/>
              </a:ext>
            </a:extLst>
          </p:cNvPr>
          <p:cNvSpPr txBox="1"/>
          <p:nvPr/>
        </p:nvSpPr>
        <p:spPr>
          <a:xfrm>
            <a:off x="6259749" y="1243542"/>
            <a:ext cx="2018489" cy="307777"/>
          </a:xfrm>
          <a:prstGeom prst="rect">
            <a:avLst/>
          </a:prstGeom>
          <a:noFill/>
        </p:spPr>
        <p:txBody>
          <a:bodyPr wrap="square" rtlCol="0">
            <a:spAutoFit/>
          </a:bodyPr>
          <a:lstStyle/>
          <a:p>
            <a:r>
              <a:rPr lang="en-US" dirty="0"/>
              <a:t>Class Segmentations</a:t>
            </a:r>
          </a:p>
        </p:txBody>
      </p:sp>
    </p:spTree>
  </p:cSld>
  <p:clrMapOvr>
    <a:masterClrMapping/>
  </p:clrMapOvr>
  <mc:AlternateContent xmlns:mc="http://schemas.openxmlformats.org/markup-compatibility/2006" xmlns:p14="http://schemas.microsoft.com/office/powerpoint/2010/main">
    <mc:Choice Requires="p14">
      <p:transition spd="slow" p14:dur="2000" advTm="57139"/>
    </mc:Choice>
    <mc:Fallback xmlns="">
      <p:transition spd="slow" advTm="5713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557440" y="234795"/>
            <a:ext cx="8029120" cy="537715"/>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sz="1800"/>
              <a:t>Dust Storm labels are handcrafted by experts</a:t>
            </a:r>
            <a:br>
              <a:rPr lang="en" sz="1800"/>
            </a:br>
            <a:r>
              <a:rPr lang="en" sz="1800"/>
              <a:t> and learned by the model</a:t>
            </a:r>
            <a:endParaRPr sz="1800"/>
          </a:p>
        </p:txBody>
      </p:sp>
      <p:pic>
        <p:nvPicPr>
          <p:cNvPr id="108" name="Google Shape;108;p17"/>
          <p:cNvPicPr preferRelativeResize="0"/>
          <p:nvPr/>
        </p:nvPicPr>
        <p:blipFill rotWithShape="1">
          <a:blip r:embed="rId3">
            <a:alphaModFix/>
          </a:blip>
          <a:srcRect/>
          <a:stretch/>
        </p:blipFill>
        <p:spPr>
          <a:xfrm>
            <a:off x="1897412" y="1114221"/>
            <a:ext cx="3249740" cy="1900734"/>
          </a:xfrm>
          <a:prstGeom prst="rect">
            <a:avLst/>
          </a:prstGeom>
          <a:noFill/>
          <a:ln>
            <a:noFill/>
          </a:ln>
        </p:spPr>
      </p:pic>
      <p:pic>
        <p:nvPicPr>
          <p:cNvPr id="109" name="Google Shape;109;p17"/>
          <p:cNvPicPr preferRelativeResize="0"/>
          <p:nvPr/>
        </p:nvPicPr>
        <p:blipFill rotWithShape="1">
          <a:blip r:embed="rId4">
            <a:alphaModFix/>
          </a:blip>
          <a:srcRect/>
          <a:stretch/>
        </p:blipFill>
        <p:spPr>
          <a:xfrm>
            <a:off x="5331329" y="1065436"/>
            <a:ext cx="3355624" cy="1900734"/>
          </a:xfrm>
          <a:prstGeom prst="rect">
            <a:avLst/>
          </a:prstGeom>
          <a:noFill/>
          <a:ln>
            <a:noFill/>
          </a:ln>
        </p:spPr>
      </p:pic>
      <p:pic>
        <p:nvPicPr>
          <p:cNvPr id="110" name="Google Shape;110;p17"/>
          <p:cNvPicPr preferRelativeResize="0"/>
          <p:nvPr/>
        </p:nvPicPr>
        <p:blipFill rotWithShape="1">
          <a:blip r:embed="rId5">
            <a:alphaModFix/>
          </a:blip>
          <a:srcRect/>
          <a:stretch/>
        </p:blipFill>
        <p:spPr>
          <a:xfrm>
            <a:off x="486230" y="1273918"/>
            <a:ext cx="1025568" cy="279700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97576"/>
    </mc:Choice>
    <mc:Fallback xmlns="">
      <p:transition spd="slow" advTm="9757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8"/>
          <p:cNvSpPr txBox="1">
            <a:spLocks noGrp="1"/>
          </p:cNvSpPr>
          <p:nvPr>
            <p:ph type="title"/>
          </p:nvPr>
        </p:nvSpPr>
        <p:spPr>
          <a:xfrm>
            <a:off x="628650" y="266325"/>
            <a:ext cx="7886700" cy="595200"/>
          </a:xfrm>
          <a:prstGeom prst="rect">
            <a:avLst/>
          </a:prstGeom>
        </p:spPr>
        <p:txBody>
          <a:bodyPr spcFirstLastPara="1" wrap="square" lIns="0" tIns="68575" rIns="0" bIns="68575" anchor="ctr" anchorCtr="1">
            <a:noAutofit/>
          </a:bodyPr>
          <a:lstStyle/>
          <a:p>
            <a:pPr marL="0" lvl="0" indent="0" algn="ctr" rtl="0">
              <a:spcBef>
                <a:spcPts val="0"/>
              </a:spcBef>
              <a:spcAft>
                <a:spcPts val="0"/>
              </a:spcAft>
              <a:buNone/>
            </a:pPr>
            <a:r>
              <a:rPr lang="en" sz="1700"/>
              <a:t>Convolutional Neural Networks can be leveraged to learn the features within an image irrespective of Spatial and temporal dependencies.</a:t>
            </a:r>
            <a:endParaRPr sz="1700"/>
          </a:p>
        </p:txBody>
      </p:sp>
      <p:pic>
        <p:nvPicPr>
          <p:cNvPr id="116" name="Google Shape;116;p18"/>
          <p:cNvPicPr preferRelativeResize="0"/>
          <p:nvPr/>
        </p:nvPicPr>
        <p:blipFill>
          <a:blip r:embed="rId3">
            <a:alphaModFix/>
          </a:blip>
          <a:stretch>
            <a:fillRect/>
          </a:stretch>
        </p:blipFill>
        <p:spPr>
          <a:xfrm>
            <a:off x="1218265" y="1050500"/>
            <a:ext cx="4749175" cy="3467075"/>
          </a:xfrm>
          <a:prstGeom prst="rect">
            <a:avLst/>
          </a:prstGeom>
          <a:noFill/>
          <a:ln>
            <a:noFill/>
          </a:ln>
        </p:spPr>
      </p:pic>
      <p:pic>
        <p:nvPicPr>
          <p:cNvPr id="117" name="Google Shape;117;p18"/>
          <p:cNvPicPr preferRelativeResize="0"/>
          <p:nvPr/>
        </p:nvPicPr>
        <p:blipFill>
          <a:blip r:embed="rId4">
            <a:alphaModFix/>
          </a:blip>
          <a:stretch>
            <a:fillRect/>
          </a:stretch>
        </p:blipFill>
        <p:spPr>
          <a:xfrm>
            <a:off x="6092575" y="1963363"/>
            <a:ext cx="1789875" cy="1216775"/>
          </a:xfrm>
          <a:prstGeom prst="rect">
            <a:avLst/>
          </a:prstGeom>
          <a:noFill/>
          <a:ln>
            <a:noFill/>
          </a:ln>
        </p:spPr>
      </p:pic>
      <p:sp>
        <p:nvSpPr>
          <p:cNvPr id="118" name="Google Shape;118;p18"/>
          <p:cNvSpPr txBox="1"/>
          <p:nvPr/>
        </p:nvSpPr>
        <p:spPr>
          <a:xfrm>
            <a:off x="482525" y="4075775"/>
            <a:ext cx="877800" cy="35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rgbClr val="666666"/>
                </a:solidFill>
              </a:rPr>
              <a:t>[7].</a:t>
            </a:r>
            <a:endParaRPr>
              <a:latin typeface="Avenir"/>
              <a:ea typeface="Avenir"/>
              <a:cs typeface="Avenir"/>
              <a:sym typeface="Avenir"/>
            </a:endParaRPr>
          </a:p>
        </p:txBody>
      </p:sp>
    </p:spTree>
  </p:cSld>
  <p:clrMapOvr>
    <a:masterClrMapping/>
  </p:clrMapOvr>
  <mc:AlternateContent xmlns:mc="http://schemas.openxmlformats.org/markup-compatibility/2006" xmlns:p14="http://schemas.microsoft.com/office/powerpoint/2010/main">
    <mc:Choice Requires="p14">
      <p:transition spd="slow" p14:dur="2000" advTm="77612"/>
    </mc:Choice>
    <mc:Fallback xmlns="">
      <p:transition spd="slow" advTm="7761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9"/>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a:t>UNET Architecture</a:t>
            </a:r>
            <a:endParaRPr/>
          </a:p>
        </p:txBody>
      </p:sp>
      <p:pic>
        <p:nvPicPr>
          <p:cNvPr id="124" name="Google Shape;124;p19"/>
          <p:cNvPicPr preferRelativeResize="0"/>
          <p:nvPr/>
        </p:nvPicPr>
        <p:blipFill rotWithShape="1">
          <a:blip r:embed="rId3">
            <a:alphaModFix/>
          </a:blip>
          <a:srcRect/>
          <a:stretch/>
        </p:blipFill>
        <p:spPr>
          <a:xfrm>
            <a:off x="628650" y="1263450"/>
            <a:ext cx="4717375" cy="3223126"/>
          </a:xfrm>
          <a:prstGeom prst="rect">
            <a:avLst/>
          </a:prstGeom>
          <a:noFill/>
          <a:ln>
            <a:noFill/>
          </a:ln>
        </p:spPr>
      </p:pic>
      <p:sp>
        <p:nvSpPr>
          <p:cNvPr id="125" name="Google Shape;125;p19"/>
          <p:cNvSpPr txBox="1"/>
          <p:nvPr/>
        </p:nvSpPr>
        <p:spPr>
          <a:xfrm>
            <a:off x="686400" y="4101823"/>
            <a:ext cx="3885600" cy="1550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500" b="0" i="0" u="none" strike="noStrike" cap="none">
                <a:solidFill>
                  <a:srgbClr val="666666"/>
                </a:solidFill>
                <a:latin typeface="Arial"/>
                <a:ea typeface="Arial"/>
                <a:cs typeface="Arial"/>
                <a:sym typeface="Arial"/>
              </a:rPr>
              <a:t>[1]. </a:t>
            </a:r>
            <a:endParaRPr sz="1400" b="0" i="0" u="none" strike="noStrike" cap="none">
              <a:solidFill>
                <a:srgbClr val="000000"/>
              </a:solidFill>
              <a:latin typeface="Avenir"/>
              <a:ea typeface="Avenir"/>
              <a:cs typeface="Avenir"/>
              <a:sym typeface="Avenir"/>
            </a:endParaRPr>
          </a:p>
        </p:txBody>
      </p:sp>
      <p:sp>
        <p:nvSpPr>
          <p:cNvPr id="126" name="Google Shape;126;p19"/>
          <p:cNvSpPr txBox="1"/>
          <p:nvPr/>
        </p:nvSpPr>
        <p:spPr>
          <a:xfrm>
            <a:off x="4966311" y="1834951"/>
            <a:ext cx="7335000" cy="8559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000000"/>
              </a:buClr>
              <a:buSzPts val="1400"/>
              <a:buFont typeface="Avenir"/>
              <a:buChar char="●"/>
            </a:pPr>
            <a:r>
              <a:rPr lang="en" sz="1400" b="0" i="0" u="none" strike="noStrike" cap="none">
                <a:solidFill>
                  <a:srgbClr val="000000"/>
                </a:solidFill>
                <a:latin typeface="Avenir"/>
                <a:ea typeface="Avenir"/>
                <a:cs typeface="Avenir"/>
                <a:sym typeface="Avenir"/>
              </a:rPr>
              <a:t>Convolutional Encoder-Decoder Network</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a:p>
            <a:pPr marL="457200" marR="0" lvl="0" indent="-317500" algn="l" rtl="0">
              <a:lnSpc>
                <a:spcPct val="100000"/>
              </a:lnSpc>
              <a:spcBef>
                <a:spcPts val="0"/>
              </a:spcBef>
              <a:spcAft>
                <a:spcPts val="0"/>
              </a:spcAft>
              <a:buClr>
                <a:srgbClr val="000000"/>
              </a:buClr>
              <a:buSzPts val="1400"/>
              <a:buFont typeface="Avenir"/>
              <a:buChar char="●"/>
            </a:pPr>
            <a:r>
              <a:rPr lang="en" sz="1400" b="0" i="0" u="none" strike="noStrike" cap="none">
                <a:solidFill>
                  <a:srgbClr val="000000"/>
                </a:solidFill>
                <a:latin typeface="Avenir"/>
                <a:ea typeface="Avenir"/>
                <a:cs typeface="Avenir"/>
                <a:sym typeface="Avenir"/>
              </a:rPr>
              <a:t>Learns low level features using Convolution</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a:p>
            <a:pPr marL="457200" marR="0" lvl="0" indent="-317500" algn="l" rtl="0">
              <a:lnSpc>
                <a:spcPct val="100000"/>
              </a:lnSpc>
              <a:spcBef>
                <a:spcPts val="0"/>
              </a:spcBef>
              <a:spcAft>
                <a:spcPts val="0"/>
              </a:spcAft>
              <a:buClr>
                <a:srgbClr val="000000"/>
              </a:buClr>
              <a:buSzPts val="1400"/>
              <a:buFont typeface="Avenir"/>
              <a:buChar char="●"/>
            </a:pPr>
            <a:r>
              <a:rPr lang="en" sz="1400" b="0" i="0" u="none" strike="noStrike" cap="none">
                <a:solidFill>
                  <a:srgbClr val="000000"/>
                </a:solidFill>
                <a:latin typeface="Avenir"/>
                <a:ea typeface="Avenir"/>
                <a:cs typeface="Avenir"/>
                <a:sym typeface="Avenir"/>
              </a:rPr>
              <a:t>Maps to high level (i.e. Dust Storms)</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a:p>
            <a:pPr marL="457200" marR="0" lvl="0" indent="-317500" algn="l" rtl="0">
              <a:lnSpc>
                <a:spcPct val="100000"/>
              </a:lnSpc>
              <a:spcBef>
                <a:spcPts val="0"/>
              </a:spcBef>
              <a:spcAft>
                <a:spcPts val="0"/>
              </a:spcAft>
              <a:buClr>
                <a:srgbClr val="000000"/>
              </a:buClr>
              <a:buSzPts val="1400"/>
              <a:buFont typeface="Avenir"/>
              <a:buChar char="●"/>
            </a:pPr>
            <a:r>
              <a:rPr lang="en" sz="1400" b="0" i="0" u="none" strike="noStrike" cap="none">
                <a:solidFill>
                  <a:srgbClr val="000000"/>
                </a:solidFill>
                <a:latin typeface="Avenir"/>
                <a:ea typeface="Avenir"/>
                <a:cs typeface="Avenir"/>
                <a:sym typeface="Avenir"/>
              </a:rPr>
              <a:t>Scales image back and creates segmentation</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a:p>
            <a:pPr marL="457200" marR="0" lvl="0" indent="-317500" algn="l" rtl="0">
              <a:lnSpc>
                <a:spcPct val="100000"/>
              </a:lnSpc>
              <a:spcBef>
                <a:spcPts val="0"/>
              </a:spcBef>
              <a:spcAft>
                <a:spcPts val="0"/>
              </a:spcAft>
              <a:buClr>
                <a:srgbClr val="000000"/>
              </a:buClr>
              <a:buSzPts val="1400"/>
              <a:buFont typeface="Avenir"/>
              <a:buChar char="●"/>
            </a:pPr>
            <a:r>
              <a:rPr lang="en" sz="1400" b="0" i="0" u="none" strike="noStrike" cap="none">
                <a:solidFill>
                  <a:srgbClr val="000000"/>
                </a:solidFill>
                <a:latin typeface="Avenir"/>
                <a:ea typeface="Avenir"/>
                <a:cs typeface="Avenir"/>
                <a:sym typeface="Avenir"/>
              </a:rPr>
              <a:t>Python, TensorFlow, Keras implementation.</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p:txBody>
      </p:sp>
    </p:spTree>
  </p:cSld>
  <p:clrMapOvr>
    <a:masterClrMapping/>
  </p:clrMapOvr>
  <mc:AlternateContent xmlns:mc="http://schemas.openxmlformats.org/markup-compatibility/2006" xmlns:p14="http://schemas.microsoft.com/office/powerpoint/2010/main">
    <mc:Choice Requires="p14">
      <p:transition spd="slow" p14:dur="2000" advTm="79401"/>
    </mc:Choice>
    <mc:Fallback xmlns="">
      <p:transition spd="slow" advTm="7940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a:t>Training Results </a:t>
            </a:r>
            <a:endParaRPr/>
          </a:p>
        </p:txBody>
      </p:sp>
      <p:pic>
        <p:nvPicPr>
          <p:cNvPr id="132" name="Google Shape;132;p20"/>
          <p:cNvPicPr preferRelativeResize="0"/>
          <p:nvPr/>
        </p:nvPicPr>
        <p:blipFill rotWithShape="1">
          <a:blip r:embed="rId3">
            <a:alphaModFix/>
          </a:blip>
          <a:srcRect/>
          <a:stretch/>
        </p:blipFill>
        <p:spPr>
          <a:xfrm>
            <a:off x="6056139" y="1286839"/>
            <a:ext cx="3033702" cy="2010509"/>
          </a:xfrm>
          <a:prstGeom prst="rect">
            <a:avLst/>
          </a:prstGeom>
          <a:noFill/>
          <a:ln>
            <a:noFill/>
          </a:ln>
        </p:spPr>
      </p:pic>
      <p:pic>
        <p:nvPicPr>
          <p:cNvPr id="133" name="Google Shape;133;p20"/>
          <p:cNvPicPr preferRelativeResize="0"/>
          <p:nvPr/>
        </p:nvPicPr>
        <p:blipFill rotWithShape="1">
          <a:blip r:embed="rId4">
            <a:alphaModFix/>
          </a:blip>
          <a:srcRect/>
          <a:stretch/>
        </p:blipFill>
        <p:spPr>
          <a:xfrm>
            <a:off x="174740" y="1195789"/>
            <a:ext cx="2940698" cy="2205542"/>
          </a:xfrm>
          <a:prstGeom prst="rect">
            <a:avLst/>
          </a:prstGeom>
          <a:noFill/>
          <a:ln>
            <a:noFill/>
          </a:ln>
        </p:spPr>
      </p:pic>
      <p:pic>
        <p:nvPicPr>
          <p:cNvPr id="134" name="Google Shape;134;p20"/>
          <p:cNvPicPr preferRelativeResize="0"/>
          <p:nvPr/>
        </p:nvPicPr>
        <p:blipFill rotWithShape="1">
          <a:blip r:embed="rId5">
            <a:alphaModFix/>
          </a:blip>
          <a:srcRect/>
          <a:stretch/>
        </p:blipFill>
        <p:spPr>
          <a:xfrm>
            <a:off x="3115448" y="1286864"/>
            <a:ext cx="3033690" cy="2010461"/>
          </a:xfrm>
          <a:prstGeom prst="rect">
            <a:avLst/>
          </a:prstGeom>
          <a:noFill/>
          <a:ln>
            <a:noFill/>
          </a:ln>
        </p:spPr>
      </p:pic>
      <p:sp>
        <p:nvSpPr>
          <p:cNvPr id="135" name="Google Shape;135;p20"/>
          <p:cNvSpPr txBox="1"/>
          <p:nvPr/>
        </p:nvSpPr>
        <p:spPr>
          <a:xfrm>
            <a:off x="3632675" y="3297325"/>
            <a:ext cx="2043000" cy="85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Model Loss:</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Most important metric.</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Want to minimize loss</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So that the model learns.</a:t>
            </a:r>
            <a:endParaRPr sz="1400" b="0" i="0" u="none" strike="noStrike" cap="none">
              <a:solidFill>
                <a:srgbClr val="000000"/>
              </a:solidFill>
              <a:latin typeface="Avenir"/>
              <a:ea typeface="Avenir"/>
              <a:cs typeface="Avenir"/>
              <a:sym typeface="Avenir"/>
            </a:endParaRPr>
          </a:p>
        </p:txBody>
      </p:sp>
      <p:sp>
        <p:nvSpPr>
          <p:cNvPr id="136" name="Google Shape;136;p20"/>
          <p:cNvSpPr txBox="1"/>
          <p:nvPr/>
        </p:nvSpPr>
        <p:spPr>
          <a:xfrm>
            <a:off x="309479" y="3297325"/>
            <a:ext cx="7335600" cy="85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Model IOU:</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Important for Semantic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Segmentation.</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Overlap of predictions to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Labels.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Higher IOU means closer </a:t>
            </a: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predictions to labels.</a:t>
            </a:r>
            <a:endParaRPr sz="1400" b="0" i="0" u="none" strike="noStrike" cap="none">
              <a:solidFill>
                <a:srgbClr val="000000"/>
              </a:solidFill>
              <a:latin typeface="Avenir"/>
              <a:ea typeface="Avenir"/>
              <a:cs typeface="Avenir"/>
              <a:sym typeface="Avenir"/>
            </a:endParaRPr>
          </a:p>
        </p:txBody>
      </p:sp>
      <p:sp>
        <p:nvSpPr>
          <p:cNvPr id="137" name="Google Shape;137;p20"/>
          <p:cNvSpPr txBox="1"/>
          <p:nvPr/>
        </p:nvSpPr>
        <p:spPr>
          <a:xfrm>
            <a:off x="6343400" y="3348100"/>
            <a:ext cx="7335600" cy="85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Model Accuracy:</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Number of Correct predictions</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Out of total predictions.</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Pixel level.</a:t>
            </a:r>
            <a:br>
              <a:rPr lang="en" sz="1400" b="0" i="0" u="none" strike="noStrike" cap="none">
                <a:solidFill>
                  <a:srgbClr val="000000"/>
                </a:solidFill>
                <a:latin typeface="Avenir"/>
                <a:ea typeface="Avenir"/>
                <a:cs typeface="Avenir"/>
                <a:sym typeface="Avenir"/>
              </a:rPr>
            </a:br>
            <a:r>
              <a:rPr lang="en" sz="1400" b="0" i="0" u="none" strike="noStrike" cap="none">
                <a:solidFill>
                  <a:srgbClr val="000000"/>
                </a:solidFill>
                <a:latin typeface="Avenir"/>
                <a:ea typeface="Avenir"/>
                <a:cs typeface="Avenir"/>
                <a:sym typeface="Avenir"/>
              </a:rPr>
              <a:t>Want to get as close to 1 as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venir"/>
                <a:ea typeface="Avenir"/>
                <a:cs typeface="Avenir"/>
                <a:sym typeface="Avenir"/>
              </a:rPr>
              <a:t>possible.</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p:txBody>
      </p:sp>
    </p:spTree>
  </p:cSld>
  <p:clrMapOvr>
    <a:masterClrMapping/>
  </p:clrMapOvr>
  <mc:AlternateContent xmlns:mc="http://schemas.openxmlformats.org/markup-compatibility/2006" xmlns:p14="http://schemas.microsoft.com/office/powerpoint/2010/main">
    <mc:Choice Requires="p14">
      <p:transition spd="slow" p14:dur="2000" advTm="109118"/>
    </mc:Choice>
    <mc:Fallback xmlns="">
      <p:transition spd="slow" advTm="10911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a:t>The UNET performed well for most cases</a:t>
            </a:r>
            <a:endParaRPr/>
          </a:p>
        </p:txBody>
      </p:sp>
      <p:pic>
        <p:nvPicPr>
          <p:cNvPr id="143" name="Google Shape;143;p21"/>
          <p:cNvPicPr preferRelativeResize="0"/>
          <p:nvPr/>
        </p:nvPicPr>
        <p:blipFill rotWithShape="1">
          <a:blip r:embed="rId3">
            <a:alphaModFix/>
          </a:blip>
          <a:srcRect/>
          <a:stretch/>
        </p:blipFill>
        <p:spPr>
          <a:xfrm>
            <a:off x="193220" y="2437158"/>
            <a:ext cx="4300189" cy="2207554"/>
          </a:xfrm>
          <a:prstGeom prst="rect">
            <a:avLst/>
          </a:prstGeom>
          <a:noFill/>
          <a:ln>
            <a:noFill/>
          </a:ln>
        </p:spPr>
      </p:pic>
      <p:pic>
        <p:nvPicPr>
          <p:cNvPr id="144" name="Google Shape;144;p21"/>
          <p:cNvPicPr preferRelativeResize="0"/>
          <p:nvPr/>
        </p:nvPicPr>
        <p:blipFill rotWithShape="1">
          <a:blip r:embed="rId4">
            <a:alphaModFix/>
          </a:blip>
          <a:srcRect/>
          <a:stretch/>
        </p:blipFill>
        <p:spPr>
          <a:xfrm>
            <a:off x="4493409" y="2328738"/>
            <a:ext cx="4593561" cy="2424400"/>
          </a:xfrm>
          <a:prstGeom prst="rect">
            <a:avLst/>
          </a:prstGeom>
          <a:noFill/>
          <a:ln>
            <a:noFill/>
          </a:ln>
        </p:spPr>
      </p:pic>
      <p:sp>
        <p:nvSpPr>
          <p:cNvPr id="145" name="Google Shape;145;p21"/>
          <p:cNvSpPr txBox="1"/>
          <p:nvPr/>
        </p:nvSpPr>
        <p:spPr>
          <a:xfrm>
            <a:off x="1562100" y="3675525"/>
            <a:ext cx="7345800" cy="857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venir"/>
              <a:ea typeface="Avenir"/>
              <a:cs typeface="Avenir"/>
              <a:sym typeface="Avenir"/>
            </a:endParaRPr>
          </a:p>
        </p:txBody>
      </p:sp>
    </p:spTree>
  </p:cSld>
  <p:clrMapOvr>
    <a:masterClrMapping/>
  </p:clrMapOvr>
  <mc:AlternateContent xmlns:mc="http://schemas.openxmlformats.org/markup-compatibility/2006" xmlns:p14="http://schemas.microsoft.com/office/powerpoint/2010/main">
    <mc:Choice Requires="p14">
      <p:transition spd="slow" p14:dur="2000" advTm="30026"/>
    </mc:Choice>
    <mc:Fallback xmlns="">
      <p:transition spd="slow" advTm="3002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2"/>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sz="2400"/>
              <a:t>Some cases of poor predictions did arise</a:t>
            </a:r>
            <a:endParaRPr sz="2400"/>
          </a:p>
        </p:txBody>
      </p:sp>
      <p:pic>
        <p:nvPicPr>
          <p:cNvPr id="151" name="Google Shape;151;p22"/>
          <p:cNvPicPr preferRelativeResize="0"/>
          <p:nvPr/>
        </p:nvPicPr>
        <p:blipFill rotWithShape="1">
          <a:blip r:embed="rId3">
            <a:alphaModFix/>
          </a:blip>
          <a:srcRect/>
          <a:stretch/>
        </p:blipFill>
        <p:spPr>
          <a:xfrm>
            <a:off x="468460" y="2054379"/>
            <a:ext cx="4012125" cy="2246509"/>
          </a:xfrm>
          <a:prstGeom prst="rect">
            <a:avLst/>
          </a:prstGeom>
          <a:noFill/>
          <a:ln>
            <a:noFill/>
          </a:ln>
        </p:spPr>
      </p:pic>
      <p:pic>
        <p:nvPicPr>
          <p:cNvPr id="152" name="Google Shape;152;p22"/>
          <p:cNvPicPr preferRelativeResize="0"/>
          <p:nvPr/>
        </p:nvPicPr>
        <p:blipFill rotWithShape="1">
          <a:blip r:embed="rId4">
            <a:alphaModFix/>
          </a:blip>
          <a:srcRect/>
          <a:stretch/>
        </p:blipFill>
        <p:spPr>
          <a:xfrm>
            <a:off x="4349110" y="1558066"/>
            <a:ext cx="4450325" cy="3337750"/>
          </a:xfrm>
          <a:prstGeom prst="rect">
            <a:avLst/>
          </a:prstGeom>
          <a:noFill/>
          <a:ln>
            <a:noFill/>
          </a:ln>
        </p:spPr>
      </p:pic>
      <p:sp>
        <p:nvSpPr>
          <p:cNvPr id="153" name="Google Shape;153;p22"/>
          <p:cNvSpPr txBox="1"/>
          <p:nvPr/>
        </p:nvSpPr>
        <p:spPr>
          <a:xfrm>
            <a:off x="996613" y="4154267"/>
            <a:ext cx="7335600" cy="85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000000"/>
                </a:solidFill>
                <a:latin typeface="Avenir"/>
                <a:ea typeface="Avenir"/>
                <a:cs typeface="Avenir"/>
                <a:sym typeface="Avenir"/>
              </a:rPr>
              <a:t>Model Predicts poorly in some cases. Left images do not have any dust; the predictions made are on the underlying surface that has similar </a:t>
            </a:r>
            <a:r>
              <a:rPr lang="en" dirty="0">
                <a:latin typeface="Avenir"/>
                <a:ea typeface="Avenir"/>
                <a:cs typeface="Avenir"/>
                <a:sym typeface="Avenir"/>
              </a:rPr>
              <a:t>IR characteristics</a:t>
            </a:r>
            <a:r>
              <a:rPr lang="en" sz="1400" b="0" i="0" u="none" strike="noStrike" cap="none" dirty="0">
                <a:solidFill>
                  <a:srgbClr val="000000"/>
                </a:solidFill>
                <a:latin typeface="Avenir"/>
                <a:ea typeface="Avenir"/>
                <a:cs typeface="Avenir"/>
                <a:sym typeface="Avenir"/>
              </a:rPr>
              <a:t> as dust. Right Image has smoke and a similar underlying surface. </a:t>
            </a:r>
            <a:endParaRPr sz="1400" b="0" i="0" u="none" strike="noStrike" cap="none" dirty="0">
              <a:solidFill>
                <a:srgbClr val="000000"/>
              </a:solidFill>
              <a:latin typeface="Avenir"/>
              <a:ea typeface="Avenir"/>
              <a:cs typeface="Avenir"/>
              <a:sym typeface="Avenir"/>
            </a:endParaRPr>
          </a:p>
        </p:txBody>
      </p:sp>
    </p:spTree>
  </p:cSld>
  <p:clrMapOvr>
    <a:masterClrMapping/>
  </p:clrMapOvr>
  <mc:AlternateContent xmlns:mc="http://schemas.openxmlformats.org/markup-compatibility/2006" xmlns:p14="http://schemas.microsoft.com/office/powerpoint/2010/main">
    <mc:Choice Requires="p14">
      <p:transition spd="slow" p14:dur="2000" advTm="32289"/>
    </mc:Choice>
    <mc:Fallback xmlns="">
      <p:transition spd="slow" advTm="3228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a:t>Test Metrics </a:t>
            </a:r>
            <a:endParaRPr/>
          </a:p>
        </p:txBody>
      </p:sp>
      <p:graphicFrame>
        <p:nvGraphicFramePr>
          <p:cNvPr id="159" name="Google Shape;159;p23"/>
          <p:cNvGraphicFramePr/>
          <p:nvPr>
            <p:extLst>
              <p:ext uri="{D42A27DB-BD31-4B8C-83A1-F6EECF244321}">
                <p14:modId xmlns:p14="http://schemas.microsoft.com/office/powerpoint/2010/main" val="2309089557"/>
              </p:ext>
            </p:extLst>
          </p:nvPr>
        </p:nvGraphicFramePr>
        <p:xfrm>
          <a:off x="628650" y="1206154"/>
          <a:ext cx="3825650" cy="3109020"/>
        </p:xfrm>
        <a:graphic>
          <a:graphicData uri="http://schemas.openxmlformats.org/drawingml/2006/table">
            <a:tbl>
              <a:tblPr firstCol="1" bandCol="1">
                <a:noFill/>
                <a:tableStyleId>{21261634-457F-4579-9632-CB8FC3AFD1D4}</a:tableStyleId>
              </a:tblPr>
              <a:tblGrid>
                <a:gridCol w="2160475">
                  <a:extLst>
                    <a:ext uri="{9D8B030D-6E8A-4147-A177-3AD203B41FA5}">
                      <a16:colId xmlns:a16="http://schemas.microsoft.com/office/drawing/2014/main" val="20000"/>
                    </a:ext>
                  </a:extLst>
                </a:gridCol>
                <a:gridCol w="1665175">
                  <a:extLst>
                    <a:ext uri="{9D8B030D-6E8A-4147-A177-3AD203B41FA5}">
                      <a16:colId xmlns:a16="http://schemas.microsoft.com/office/drawing/2014/main" val="20001"/>
                    </a:ext>
                  </a:extLst>
                </a:gridCol>
              </a:tblGrid>
              <a:tr h="226400">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Accuracy </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0.975</a:t>
                      </a:r>
                      <a:endParaRPr sz="1400" u="none" strike="noStrike" cap="none"/>
                    </a:p>
                  </a:txBody>
                  <a:tcPr marL="91450" marR="91450" marT="45725" marB="45725" anchor="ctr"/>
                </a:tc>
                <a:extLst>
                  <a:ext uri="{0D108BD9-81ED-4DB2-BD59-A6C34878D82A}">
                    <a16:rowId xmlns:a16="http://schemas.microsoft.com/office/drawing/2014/main" val="10000"/>
                  </a:ext>
                </a:extLst>
              </a:tr>
              <a:tr h="226400">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Precision</a:t>
                      </a:r>
                      <a:endParaRPr sz="2800" b="1" u="none" strike="noStrike" cap="none">
                        <a:solidFill>
                          <a:srgbClr val="00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0.729</a:t>
                      </a:r>
                      <a:endParaRPr sz="2800" b="1" u="none" strike="noStrike" cap="none">
                        <a:solidFill>
                          <a:srgbClr val="000000"/>
                        </a:solidFill>
                      </a:endParaRPr>
                    </a:p>
                  </a:txBody>
                  <a:tcPr marL="91450" marR="91450" marT="45725" marB="45725" anchor="ctr"/>
                </a:tc>
                <a:extLst>
                  <a:ext uri="{0D108BD9-81ED-4DB2-BD59-A6C34878D82A}">
                    <a16:rowId xmlns:a16="http://schemas.microsoft.com/office/drawing/2014/main" val="10001"/>
                  </a:ext>
                </a:extLst>
              </a:tr>
              <a:tr h="226400">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F1_score</a:t>
                      </a:r>
                      <a:endParaRPr sz="2800" b="1" u="none" strike="noStrike" cap="none">
                        <a:solidFill>
                          <a:srgbClr val="00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0.747</a:t>
                      </a:r>
                      <a:endParaRPr sz="2800" b="1" u="none" strike="noStrike" cap="none">
                        <a:solidFill>
                          <a:srgbClr val="000000"/>
                        </a:solidFill>
                      </a:endParaRPr>
                    </a:p>
                  </a:txBody>
                  <a:tcPr marL="91450" marR="91450" marT="45725" marB="45725" anchor="ctr"/>
                </a:tc>
                <a:extLst>
                  <a:ext uri="{0D108BD9-81ED-4DB2-BD59-A6C34878D82A}">
                    <a16:rowId xmlns:a16="http://schemas.microsoft.com/office/drawing/2014/main" val="10002"/>
                  </a:ext>
                </a:extLst>
              </a:tr>
              <a:tr h="226400">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Recall</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0.766</a:t>
                      </a:r>
                      <a:endParaRPr sz="1400" u="none" strike="noStrike" cap="none"/>
                    </a:p>
                  </a:txBody>
                  <a:tcPr marL="91450" marR="91450" marT="45725" marB="45725" anchor="ctr"/>
                </a:tc>
                <a:extLst>
                  <a:ext uri="{0D108BD9-81ED-4DB2-BD59-A6C34878D82A}">
                    <a16:rowId xmlns:a16="http://schemas.microsoft.com/office/drawing/2014/main" val="10003"/>
                  </a:ext>
                </a:extLst>
              </a:tr>
              <a:tr h="226400">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Mean IOU</a:t>
                      </a:r>
                      <a:endParaRPr sz="2800" u="none" strike="noStrike" cap="none">
                        <a:solidFill>
                          <a:srgbClr val="00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0.530</a:t>
                      </a:r>
                      <a:endParaRPr sz="2800" u="none" strike="noStrike" cap="none">
                        <a:solidFill>
                          <a:srgbClr val="000000"/>
                        </a:solidFill>
                      </a:endParaRPr>
                    </a:p>
                  </a:txBody>
                  <a:tcPr marL="91450" marR="91450" marT="45725" marB="45725" anchor="ctr"/>
                </a:tc>
                <a:extLst>
                  <a:ext uri="{0D108BD9-81ED-4DB2-BD59-A6C34878D82A}">
                    <a16:rowId xmlns:a16="http://schemas.microsoft.com/office/drawing/2014/main" val="10004"/>
                  </a:ext>
                </a:extLst>
              </a:tr>
              <a:tr h="355600">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Roc Auc</a:t>
                      </a:r>
                      <a:endParaRPr sz="2800" u="none" strike="noStrike" cap="none">
                        <a:solidFill>
                          <a:srgbClr val="000000"/>
                        </a:solidFill>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 sz="2800" u="none" strike="noStrike" cap="none">
                          <a:solidFill>
                            <a:srgbClr val="000000"/>
                          </a:solidFill>
                        </a:rPr>
                        <a:t>0.882</a:t>
                      </a:r>
                      <a:endParaRPr sz="2800" u="none" strike="noStrike" cap="none">
                        <a:solidFill>
                          <a:srgbClr val="000000"/>
                        </a:solidFill>
                      </a:endParaRPr>
                    </a:p>
                  </a:txBody>
                  <a:tcPr marL="91450" marR="91450" marT="45725" marB="45725" anchor="ctr"/>
                </a:tc>
                <a:extLst>
                  <a:ext uri="{0D108BD9-81ED-4DB2-BD59-A6C34878D82A}">
                    <a16:rowId xmlns:a16="http://schemas.microsoft.com/office/drawing/2014/main" val="10005"/>
                  </a:ext>
                </a:extLst>
              </a:tr>
            </a:tbl>
          </a:graphicData>
        </a:graphic>
      </p:graphicFrame>
      <p:sp>
        <p:nvSpPr>
          <p:cNvPr id="160" name="Google Shape;160;p23"/>
          <p:cNvSpPr txBox="1"/>
          <p:nvPr/>
        </p:nvSpPr>
        <p:spPr>
          <a:xfrm>
            <a:off x="4970011" y="1003627"/>
            <a:ext cx="7335600" cy="8559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000000"/>
              </a:buClr>
              <a:buSzPts val="1400"/>
              <a:buFont typeface="Avenir"/>
              <a:buChar char="●"/>
            </a:pPr>
            <a:r>
              <a:rPr lang="en" sz="1400" b="0" i="0" u="none" strike="noStrike" cap="none" dirty="0">
                <a:solidFill>
                  <a:srgbClr val="000000"/>
                </a:solidFill>
                <a:latin typeface="Avenir"/>
                <a:ea typeface="Avenir"/>
                <a:cs typeface="Avenir"/>
                <a:sym typeface="Avenir"/>
              </a:rPr>
              <a:t>High accuracy is good. </a:t>
            </a:r>
            <a:endParaRPr sz="1400" b="0" i="0" u="none" strike="noStrike" cap="none" dirty="0">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venir"/>
              <a:ea typeface="Avenir"/>
              <a:cs typeface="Avenir"/>
              <a:sym typeface="Avenir"/>
            </a:endParaRPr>
          </a:p>
          <a:p>
            <a:pPr marL="457200" marR="0" lvl="0" indent="-317500" algn="l" rtl="0">
              <a:lnSpc>
                <a:spcPct val="100000"/>
              </a:lnSpc>
              <a:spcBef>
                <a:spcPts val="0"/>
              </a:spcBef>
              <a:spcAft>
                <a:spcPts val="0"/>
              </a:spcAft>
              <a:buClr>
                <a:srgbClr val="000000"/>
              </a:buClr>
              <a:buSzPts val="1400"/>
              <a:buFont typeface="Avenir"/>
              <a:buChar char="●"/>
            </a:pPr>
            <a:r>
              <a:rPr lang="en" sz="1400" b="0" i="0" u="none" strike="noStrike" cap="none" dirty="0">
                <a:solidFill>
                  <a:srgbClr val="000000"/>
                </a:solidFill>
                <a:latin typeface="Avenir"/>
                <a:ea typeface="Avenir"/>
                <a:cs typeface="Avenir"/>
                <a:sym typeface="Avenir"/>
              </a:rPr>
              <a:t>Precision shows signs of over classification</a:t>
            </a:r>
            <a:endParaRPr sz="1400" b="0" i="0" u="none" strike="noStrike" cap="none" dirty="0">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venir"/>
              <a:ea typeface="Avenir"/>
              <a:cs typeface="Avenir"/>
              <a:sym typeface="Avenir"/>
            </a:endParaRPr>
          </a:p>
          <a:p>
            <a:pPr marL="457200" marR="0" lvl="0" indent="-317500" algn="l" rtl="0">
              <a:lnSpc>
                <a:spcPct val="100000"/>
              </a:lnSpc>
              <a:spcBef>
                <a:spcPts val="0"/>
              </a:spcBef>
              <a:spcAft>
                <a:spcPts val="0"/>
              </a:spcAft>
              <a:buClr>
                <a:srgbClr val="000000"/>
              </a:buClr>
              <a:buSzPts val="1400"/>
              <a:buFont typeface="Avenir"/>
              <a:buChar char="●"/>
            </a:pPr>
            <a:r>
              <a:rPr lang="en" sz="1400" b="0" i="0" u="none" strike="noStrike" cap="none" dirty="0">
                <a:solidFill>
                  <a:srgbClr val="000000"/>
                </a:solidFill>
                <a:latin typeface="Avenir"/>
                <a:ea typeface="Avenir"/>
                <a:cs typeface="Avenir"/>
                <a:sym typeface="Avenir"/>
              </a:rPr>
              <a:t>Mean IOU could improve.</a:t>
            </a:r>
            <a:endParaRPr sz="1400" b="0" i="0" u="none" strike="noStrike" cap="none" dirty="0">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venir"/>
              <a:ea typeface="Avenir"/>
              <a:cs typeface="Avenir"/>
              <a:sym typeface="Avenir"/>
            </a:endParaRPr>
          </a:p>
          <a:p>
            <a:pPr marL="457200" marR="0" lvl="0" indent="-317500" algn="l" rtl="0">
              <a:lnSpc>
                <a:spcPct val="100000"/>
              </a:lnSpc>
              <a:spcBef>
                <a:spcPts val="0"/>
              </a:spcBef>
              <a:spcAft>
                <a:spcPts val="0"/>
              </a:spcAft>
              <a:buClr>
                <a:srgbClr val="000000"/>
              </a:buClr>
              <a:buSzPts val="1400"/>
              <a:buFont typeface="Avenir"/>
              <a:buChar char="●"/>
            </a:pPr>
            <a:r>
              <a:rPr lang="en" sz="1400" b="0" i="0" u="none" strike="noStrike" cap="none" dirty="0">
                <a:solidFill>
                  <a:srgbClr val="000000"/>
                </a:solidFill>
                <a:latin typeface="Avenir"/>
                <a:ea typeface="Avenir"/>
                <a:cs typeface="Avenir"/>
                <a:sym typeface="Avenir"/>
              </a:rPr>
              <a:t>Likely caused by noisy labelling and/or </a:t>
            </a:r>
            <a:endParaRPr sz="1400" b="0" i="0" u="none" strike="noStrike" cap="none" dirty="0">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rgbClr val="000000"/>
                </a:solidFill>
                <a:latin typeface="Avenir"/>
                <a:ea typeface="Avenir"/>
                <a:cs typeface="Avenir"/>
                <a:sym typeface="Avenir"/>
              </a:rPr>
              <a:t>	Difficult cases to identify dust in.</a:t>
            </a:r>
            <a:endParaRPr sz="1400" b="0" i="0" u="none" strike="noStrike" cap="none" dirty="0">
              <a:solidFill>
                <a:srgbClr val="000000"/>
              </a:solidFill>
              <a:latin typeface="Avenir"/>
              <a:ea typeface="Avenir"/>
              <a:cs typeface="Avenir"/>
              <a:sym typeface="Avenir"/>
            </a:endParaRPr>
          </a:p>
        </p:txBody>
      </p:sp>
    </p:spTree>
  </p:cSld>
  <p:clrMapOvr>
    <a:masterClrMapping/>
  </p:clrMapOvr>
  <mc:AlternateContent xmlns:mc="http://schemas.openxmlformats.org/markup-compatibility/2006" xmlns:p14="http://schemas.microsoft.com/office/powerpoint/2010/main">
    <mc:Choice Requires="p14">
      <p:transition spd="slow" p14:dur="2000" advTm="98793"/>
    </mc:Choice>
    <mc:Fallback xmlns="">
      <p:transition spd="slow" advTm="9879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body" idx="1"/>
          </p:nvPr>
        </p:nvSpPr>
        <p:spPr>
          <a:xfrm>
            <a:off x="628650" y="940050"/>
            <a:ext cx="78867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SzPts val="1100"/>
              <a:buNone/>
            </a:pPr>
            <a:r>
              <a:rPr lang="en" sz="1400">
                <a:latin typeface="Arial"/>
                <a:ea typeface="Arial"/>
                <a:cs typeface="Arial"/>
                <a:sym typeface="Arial"/>
              </a:rPr>
              <a:t>With further model development, validation, and testing in a more representative context, Deep Learning based dust storm prediction could alert weather forecasters, emergency managers, and citizens to the location and extent of impending dust storms much quicker than before.</a:t>
            </a:r>
            <a:endParaRPr/>
          </a:p>
        </p:txBody>
      </p:sp>
      <p:sp>
        <p:nvSpPr>
          <p:cNvPr id="166" name="Google Shape;166;p24"/>
          <p:cNvSpPr txBox="1">
            <a:spLocks noGrp="1"/>
          </p:cNvSpPr>
          <p:nvPr>
            <p:ph type="title"/>
          </p:nvPr>
        </p:nvSpPr>
        <p:spPr>
          <a:xfrm>
            <a:off x="628650" y="2874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a:t>Conclusion</a:t>
            </a:r>
            <a:endParaRPr/>
          </a:p>
        </p:txBody>
      </p:sp>
      <p:pic>
        <p:nvPicPr>
          <p:cNvPr id="167" name="Google Shape;167;p24"/>
          <p:cNvPicPr preferRelativeResize="0"/>
          <p:nvPr/>
        </p:nvPicPr>
        <p:blipFill rotWithShape="1">
          <a:blip r:embed="rId3">
            <a:alphaModFix/>
          </a:blip>
          <a:srcRect/>
          <a:stretch/>
        </p:blipFill>
        <p:spPr>
          <a:xfrm>
            <a:off x="628650" y="1995896"/>
            <a:ext cx="4300189" cy="2207554"/>
          </a:xfrm>
          <a:prstGeom prst="rect">
            <a:avLst/>
          </a:prstGeom>
          <a:noFill/>
          <a:ln>
            <a:noFill/>
          </a:ln>
        </p:spPr>
      </p:pic>
      <p:sp>
        <p:nvSpPr>
          <p:cNvPr id="168" name="Google Shape;168;p24"/>
          <p:cNvSpPr txBox="1"/>
          <p:nvPr/>
        </p:nvSpPr>
        <p:spPr>
          <a:xfrm>
            <a:off x="4572000" y="1995896"/>
            <a:ext cx="3064461" cy="212365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1400" b="0" i="0" u="none" strike="noStrike" cap="none" dirty="0">
                <a:solidFill>
                  <a:srgbClr val="000000"/>
                </a:solidFill>
                <a:latin typeface="Arial"/>
                <a:ea typeface="Arial"/>
                <a:cs typeface="Arial"/>
                <a:sym typeface="Arial"/>
              </a:rPr>
              <a:t>Dataset Creation</a:t>
            </a:r>
            <a:endParaRPr dirty="0"/>
          </a:p>
          <a:p>
            <a:pPr marL="0" marR="0" lvl="0" indent="0" algn="ctr" rtl="0">
              <a:lnSpc>
                <a:spcPct val="100000"/>
              </a:lnSpc>
              <a:spcBef>
                <a:spcPts val="0"/>
              </a:spcBef>
              <a:spcAft>
                <a:spcPts val="0"/>
              </a:spcAft>
              <a:buNone/>
            </a:pPr>
            <a:r>
              <a:rPr lang="en" sz="1400" b="0" i="0" u="none" strike="noStrike" cap="none" dirty="0">
                <a:solidFill>
                  <a:srgbClr val="000000"/>
                </a:solidFill>
                <a:latin typeface="Arial"/>
                <a:ea typeface="Arial"/>
                <a:cs typeface="Arial"/>
                <a:sym typeface="Arial"/>
              </a:rPr>
              <a:t>Semantic Segmentation </a:t>
            </a:r>
            <a:endParaRPr dirty="0"/>
          </a:p>
          <a:p>
            <a:pPr marL="0" marR="0" lvl="0" indent="0" algn="ctr" rtl="0">
              <a:lnSpc>
                <a:spcPct val="100000"/>
              </a:lnSpc>
              <a:spcBef>
                <a:spcPts val="0"/>
              </a:spcBef>
              <a:spcAft>
                <a:spcPts val="0"/>
              </a:spcAft>
              <a:buNone/>
            </a:pPr>
            <a:r>
              <a:rPr lang="en" sz="1400" b="0" i="0" u="none" strike="noStrike" cap="none" dirty="0">
                <a:solidFill>
                  <a:srgbClr val="000000"/>
                </a:solidFill>
                <a:latin typeface="Arial"/>
                <a:ea typeface="Arial"/>
                <a:cs typeface="Arial"/>
                <a:sym typeface="Arial"/>
              </a:rPr>
              <a:t>Statistical Validation</a:t>
            </a:r>
            <a:endParaRPr dirty="0"/>
          </a:p>
          <a:p>
            <a:pPr marL="285750" marR="0" lvl="0" indent="-19685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285750" marR="0" lvl="0" indent="-19685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285750" marR="0" lvl="0" indent="-19685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 sz="2400" b="0" i="0" u="none" strike="noStrike" cap="none" dirty="0">
                <a:solidFill>
                  <a:srgbClr val="000000"/>
                </a:solidFill>
                <a:latin typeface="Arial"/>
                <a:ea typeface="Arial"/>
                <a:cs typeface="Arial"/>
                <a:sym typeface="Arial"/>
              </a:rPr>
              <a:t>Automated Dust Detection</a:t>
            </a:r>
            <a:endParaRPr dirty="0"/>
          </a:p>
        </p:txBody>
      </p:sp>
      <p:cxnSp>
        <p:nvCxnSpPr>
          <p:cNvPr id="169" name="Google Shape;169;p24"/>
          <p:cNvCxnSpPr/>
          <p:nvPr/>
        </p:nvCxnSpPr>
        <p:spPr>
          <a:xfrm>
            <a:off x="6118378" y="2800272"/>
            <a:ext cx="0" cy="514905"/>
          </a:xfrm>
          <a:prstGeom prst="straightConnector1">
            <a:avLst/>
          </a:prstGeom>
          <a:noFill/>
          <a:ln w="9525" cap="flat" cmpd="sng">
            <a:solidFill>
              <a:schemeClr val="dk1"/>
            </a:solidFill>
            <a:prstDash val="solid"/>
            <a:round/>
            <a:headEnd type="none" w="sm" len="sm"/>
            <a:tailEnd type="triangle" w="med" len="med"/>
          </a:ln>
        </p:spPr>
      </p:cxnSp>
      <p:sp>
        <p:nvSpPr>
          <p:cNvPr id="170" name="Google Shape;170;p24"/>
          <p:cNvSpPr txBox="1"/>
          <p:nvPr/>
        </p:nvSpPr>
        <p:spPr>
          <a:xfrm>
            <a:off x="106531" y="4533052"/>
            <a:ext cx="8655600" cy="52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Feel Free to contact </a:t>
            </a:r>
            <a:r>
              <a:rPr lang="en"/>
              <a:t>reach out</a:t>
            </a:r>
            <a:r>
              <a:rPr lang="en" sz="1400" b="0" i="0" u="none" strike="noStrike" cap="none">
                <a:solidFill>
                  <a:srgbClr val="000000"/>
                </a:solidFill>
                <a:latin typeface="Arial"/>
                <a:ea typeface="Arial"/>
                <a:cs typeface="Arial"/>
                <a:sym typeface="Arial"/>
              </a:rPr>
              <a:t> below if there are any questions about our work!</a:t>
            </a:r>
            <a:endParaRPr/>
          </a:p>
          <a:p>
            <a:pPr marL="0" marR="0" lvl="0" indent="0" algn="ctr"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Email: Talha0128@gmail.com</a:t>
            </a:r>
            <a:endParaRPr/>
          </a:p>
        </p:txBody>
      </p:sp>
    </p:spTree>
  </p:cSld>
  <p:clrMapOvr>
    <a:masterClrMapping/>
  </p:clrMapOvr>
  <mc:AlternateContent xmlns:mc="http://schemas.openxmlformats.org/markup-compatibility/2006" xmlns:p14="http://schemas.microsoft.com/office/powerpoint/2010/main">
    <mc:Choice Requires="p14">
      <p:transition spd="slow" p14:dur="2000" advTm="55486"/>
    </mc:Choice>
    <mc:Fallback xmlns="">
      <p:transition spd="slow" advTm="5548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5"/>
          <p:cNvSpPr txBox="1">
            <a:spLocks noGrp="1"/>
          </p:cNvSpPr>
          <p:nvPr>
            <p:ph type="title"/>
          </p:nvPr>
        </p:nvSpPr>
        <p:spPr>
          <a:xfrm>
            <a:off x="628650" y="266327"/>
            <a:ext cx="7886700" cy="4800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68575" rIns="0" bIns="68575" anchor="ctr" anchorCtr="1">
            <a:noAutofit/>
          </a:bodyPr>
          <a:lstStyle/>
          <a:p>
            <a:pPr marL="0" lvl="0" indent="0" algn="ctr" rtl="0">
              <a:lnSpc>
                <a:spcPct val="90000"/>
              </a:lnSpc>
              <a:spcBef>
                <a:spcPts val="0"/>
              </a:spcBef>
              <a:spcAft>
                <a:spcPts val="0"/>
              </a:spcAft>
              <a:buSzPts val="2700"/>
              <a:buNone/>
            </a:pPr>
            <a:r>
              <a:rPr lang="en"/>
              <a:t>References</a:t>
            </a:r>
            <a:endParaRPr/>
          </a:p>
        </p:txBody>
      </p:sp>
      <p:sp>
        <p:nvSpPr>
          <p:cNvPr id="176" name="Google Shape;176;p25"/>
          <p:cNvSpPr txBox="1">
            <a:spLocks noGrp="1"/>
          </p:cNvSpPr>
          <p:nvPr>
            <p:ph type="body" idx="1"/>
          </p:nvPr>
        </p:nvSpPr>
        <p:spPr>
          <a:xfrm>
            <a:off x="628650" y="940050"/>
            <a:ext cx="7886700" cy="3263400"/>
          </a:xfrm>
          <a:prstGeom prst="rect">
            <a:avLst/>
          </a:prstGeom>
          <a:noFill/>
          <a:ln>
            <a:noFill/>
          </a:ln>
        </p:spPr>
        <p:txBody>
          <a:bodyPr spcFirstLastPara="1" wrap="square" lIns="68575" tIns="34275" rIns="68575" bIns="34275" anchor="t" anchorCtr="0">
            <a:noAutofit/>
          </a:bodyPr>
          <a:lstStyle/>
          <a:p>
            <a:pPr marL="88900" lvl="0" indent="0" algn="l" rtl="0">
              <a:lnSpc>
                <a:spcPct val="158333"/>
              </a:lnSpc>
              <a:spcBef>
                <a:spcPts val="0"/>
              </a:spcBef>
              <a:spcAft>
                <a:spcPts val="0"/>
              </a:spcAft>
              <a:buClr>
                <a:schemeClr val="dk1"/>
              </a:buClr>
              <a:buSzPts val="1100"/>
              <a:buFont typeface="Arial"/>
              <a:buNone/>
            </a:pPr>
            <a:r>
              <a:rPr lang="en" sz="1100" dirty="0">
                <a:latin typeface="Arial"/>
                <a:ea typeface="Arial"/>
                <a:cs typeface="Arial"/>
                <a:sym typeface="Arial"/>
              </a:rPr>
              <a:t>1. Ronneberger et al. (2015)  “U-Net: Convolutional Networks for Biomedical Image Segmentation”</a:t>
            </a:r>
            <a:endParaRPr sz="1100" dirty="0">
              <a:latin typeface="Arial"/>
              <a:ea typeface="Arial"/>
              <a:cs typeface="Arial"/>
              <a:sym typeface="Arial"/>
            </a:endParaRPr>
          </a:p>
          <a:p>
            <a:pPr marL="88900" lvl="0" indent="0" algn="l" rtl="0">
              <a:lnSpc>
                <a:spcPct val="158333"/>
              </a:lnSpc>
              <a:spcBef>
                <a:spcPts val="0"/>
              </a:spcBef>
              <a:spcAft>
                <a:spcPts val="0"/>
              </a:spcAft>
              <a:buClr>
                <a:schemeClr val="dk1"/>
              </a:buClr>
              <a:buSzPts val="1100"/>
              <a:buFont typeface="Arial"/>
              <a:buNone/>
            </a:pPr>
            <a:r>
              <a:rPr lang="en" sz="1100" dirty="0">
                <a:latin typeface="Arial"/>
                <a:ea typeface="Arial"/>
                <a:cs typeface="Arial"/>
                <a:sym typeface="Arial"/>
              </a:rPr>
              <a:t>2. Fuell et al. (2016) “Next Generation Satellite RGB Dust Imagery Leads to Operational Changes at NWS Albuquerque”</a:t>
            </a:r>
            <a:endParaRPr sz="1100" dirty="0">
              <a:latin typeface="Arial"/>
              <a:ea typeface="Arial"/>
              <a:cs typeface="Arial"/>
              <a:sym typeface="Arial"/>
            </a:endParaRPr>
          </a:p>
          <a:p>
            <a:pPr marL="88900" lvl="0" indent="0" algn="l" rtl="0">
              <a:lnSpc>
                <a:spcPct val="158333"/>
              </a:lnSpc>
              <a:spcBef>
                <a:spcPts val="0"/>
              </a:spcBef>
              <a:spcAft>
                <a:spcPts val="0"/>
              </a:spcAft>
              <a:buClr>
                <a:schemeClr val="dk1"/>
              </a:buClr>
              <a:buSzPts val="1100"/>
              <a:buFont typeface="Arial"/>
              <a:buNone/>
            </a:pPr>
            <a:r>
              <a:rPr lang="en" sz="1100" dirty="0">
                <a:latin typeface="Arial"/>
                <a:ea typeface="Arial"/>
                <a:cs typeface="Arial"/>
                <a:sym typeface="Arial"/>
              </a:rPr>
              <a:t>3. Terradellas et al. (2015)  “Airborne Dust: A Hazard to Human Health, Environment and Society”</a:t>
            </a:r>
            <a:endParaRPr sz="1100" dirty="0">
              <a:latin typeface="Arial"/>
              <a:ea typeface="Arial"/>
              <a:cs typeface="Arial"/>
              <a:sym typeface="Arial"/>
            </a:endParaRPr>
          </a:p>
          <a:p>
            <a:pPr marL="88900" lvl="0" indent="0" algn="l" rtl="0">
              <a:lnSpc>
                <a:spcPct val="158333"/>
              </a:lnSpc>
              <a:spcBef>
                <a:spcPts val="0"/>
              </a:spcBef>
              <a:spcAft>
                <a:spcPts val="0"/>
              </a:spcAft>
              <a:buSzPts val="2100"/>
              <a:buNone/>
            </a:pPr>
            <a:r>
              <a:rPr lang="en" sz="1100" dirty="0">
                <a:latin typeface="Arial"/>
                <a:ea typeface="Arial"/>
                <a:cs typeface="Arial"/>
                <a:sym typeface="Arial"/>
              </a:rPr>
              <a:t>4. Everingham et al. “The Visual Object Classes Challenge 2012 Results”:</a:t>
            </a:r>
            <a:r>
              <a:rPr lang="en" sz="1100" u="sng" dirty="0">
                <a:solidFill>
                  <a:schemeClr val="hlink"/>
                </a:solidFill>
                <a:latin typeface="Arial"/>
                <a:ea typeface="Arial"/>
                <a:cs typeface="Arial"/>
                <a:sym typeface="Arial"/>
                <a:hlinkClick r:id="rId3"/>
              </a:rPr>
              <a:t>http://www.pascal-network.org/challenges/VOC/voc2012/workshop/index.html</a:t>
            </a:r>
            <a:endParaRPr sz="1100" dirty="0">
              <a:latin typeface="Arial"/>
              <a:ea typeface="Arial"/>
              <a:cs typeface="Arial"/>
              <a:sym typeface="Arial"/>
            </a:endParaRPr>
          </a:p>
          <a:p>
            <a:pPr marL="88900" lvl="0" indent="0" algn="l" rtl="0">
              <a:lnSpc>
                <a:spcPct val="158333"/>
              </a:lnSpc>
              <a:spcBef>
                <a:spcPts val="0"/>
              </a:spcBef>
              <a:spcAft>
                <a:spcPts val="0"/>
              </a:spcAft>
              <a:buSzPts val="1100"/>
              <a:buNone/>
            </a:pPr>
            <a:r>
              <a:rPr lang="en" sz="1100" dirty="0">
                <a:latin typeface="Arial"/>
                <a:ea typeface="Arial"/>
                <a:cs typeface="Arial"/>
                <a:sym typeface="Arial"/>
              </a:rPr>
              <a:t>5. Gohd, (2020), “Massive Saharan dust plume swirling across Atlantic Ocean spotted from space”:</a:t>
            </a:r>
            <a:r>
              <a:rPr lang="en" sz="1100" u="sng" dirty="0">
                <a:solidFill>
                  <a:schemeClr val="hlink"/>
                </a:solidFill>
                <a:latin typeface="Arial"/>
                <a:ea typeface="Arial"/>
                <a:cs typeface="Arial"/>
                <a:sym typeface="Arial"/>
                <a:hlinkClick r:id="rId4"/>
              </a:rPr>
              <a:t>https://www.space.com/massive-sahara-desert-dust-plume-seen-from-space.html</a:t>
            </a:r>
            <a:endParaRPr sz="1100" dirty="0">
              <a:latin typeface="Arial"/>
              <a:ea typeface="Arial"/>
              <a:cs typeface="Arial"/>
              <a:sym typeface="Arial"/>
            </a:endParaRPr>
          </a:p>
          <a:p>
            <a:pPr marL="88900" lvl="0" indent="0" algn="l" rtl="0">
              <a:lnSpc>
                <a:spcPct val="158333"/>
              </a:lnSpc>
              <a:spcBef>
                <a:spcPts val="0"/>
              </a:spcBef>
              <a:spcAft>
                <a:spcPts val="0"/>
              </a:spcAft>
              <a:buSzPts val="1100"/>
              <a:buNone/>
            </a:pPr>
            <a:r>
              <a:rPr lang="en" sz="1100" dirty="0">
                <a:latin typeface="Arial"/>
                <a:ea typeface="Arial"/>
                <a:cs typeface="Arial"/>
                <a:sym typeface="Arial"/>
              </a:rPr>
              <a:t>6. Strange Sounds, (2018), “5,000 feet high WALL OF DUST engulfs Phoenix Area (videos and pictures)”:</a:t>
            </a:r>
            <a:r>
              <a:rPr lang="en" sz="1100" dirty="0">
                <a:solidFill>
                  <a:schemeClr val="hlink"/>
                </a:solidFill>
                <a:uFill>
                  <a:noFill/>
                </a:uFill>
                <a:latin typeface="Arial"/>
                <a:ea typeface="Arial"/>
                <a:cs typeface="Arial"/>
                <a:sym typeface="Arial"/>
                <a:hlinkClick r:id="rId5"/>
              </a:rPr>
              <a:t>https://strangesounds.org/2018/08/wall-of-dust-monsoon-activity-kicks-dust-and-rain-into-phoenix-area-videos-and-pictures.html</a:t>
            </a:r>
            <a:endParaRPr sz="1100" dirty="0">
              <a:latin typeface="Arial"/>
              <a:ea typeface="Arial"/>
              <a:cs typeface="Arial"/>
              <a:sym typeface="Arial"/>
            </a:endParaRPr>
          </a:p>
          <a:p>
            <a:pPr marL="88900" lvl="0" indent="0" algn="l" rtl="0">
              <a:lnSpc>
                <a:spcPct val="158333"/>
              </a:lnSpc>
              <a:spcBef>
                <a:spcPts val="0"/>
              </a:spcBef>
              <a:spcAft>
                <a:spcPts val="0"/>
              </a:spcAft>
              <a:buSzPts val="1100"/>
              <a:buNone/>
            </a:pPr>
            <a:r>
              <a:rPr lang="en" sz="1100" dirty="0">
                <a:latin typeface="Arial"/>
                <a:ea typeface="Arial"/>
                <a:cs typeface="Arial"/>
                <a:sym typeface="Arial"/>
              </a:rPr>
              <a:t>7. Saha, (2018), “A Comprehensive Guide to Convolutional Neural Networks — the ELI5 way”:</a:t>
            </a:r>
            <a:r>
              <a:rPr lang="en" sz="1100" u="sng" dirty="0">
                <a:solidFill>
                  <a:schemeClr val="hlink"/>
                </a:solidFill>
                <a:latin typeface="Arial"/>
                <a:ea typeface="Arial"/>
                <a:cs typeface="Arial"/>
                <a:sym typeface="Arial"/>
                <a:hlinkClick r:id="rId6"/>
              </a:rPr>
              <a:t>https://towardsdatascience.com/a-comprehensive-guide-to-convolutional-neural-networks-the-eli5-way-3bd2b1164a53</a:t>
            </a:r>
            <a:endParaRPr sz="1100" dirty="0">
              <a:latin typeface="Arial"/>
              <a:ea typeface="Arial"/>
              <a:cs typeface="Arial"/>
              <a:sym typeface="Arial"/>
            </a:endParaRPr>
          </a:p>
          <a:p>
            <a:pPr marL="88900" lvl="0" indent="0" algn="l" rtl="0">
              <a:lnSpc>
                <a:spcPct val="158333"/>
              </a:lnSpc>
              <a:spcBef>
                <a:spcPts val="0"/>
              </a:spcBef>
              <a:spcAft>
                <a:spcPts val="0"/>
              </a:spcAft>
              <a:buSzPts val="1100"/>
              <a:buNone/>
            </a:pPr>
            <a:endParaRPr sz="1100" dirty="0">
              <a:latin typeface="Arial"/>
              <a:ea typeface="Arial"/>
              <a:cs typeface="Arial"/>
              <a:sym typeface="Arial"/>
            </a:endParaRPr>
          </a:p>
          <a:p>
            <a:pPr marL="88900" lvl="0" indent="0" algn="l" rtl="0">
              <a:lnSpc>
                <a:spcPct val="158333"/>
              </a:lnSpc>
              <a:spcBef>
                <a:spcPts val="0"/>
              </a:spcBef>
              <a:spcAft>
                <a:spcPts val="0"/>
              </a:spcAft>
              <a:buClr>
                <a:schemeClr val="dk1"/>
              </a:buClr>
              <a:buSzPts val="1100"/>
              <a:buFont typeface="Arial"/>
              <a:buNone/>
            </a:pPr>
            <a:endParaRPr sz="1100" dirty="0">
              <a:latin typeface="Arial"/>
              <a:ea typeface="Arial"/>
              <a:cs typeface="Arial"/>
              <a:sym typeface="Arial"/>
            </a:endParaRPr>
          </a:p>
          <a:p>
            <a:pPr marL="0" lvl="0" indent="0" algn="l" rtl="0">
              <a:lnSpc>
                <a:spcPct val="90000"/>
              </a:lnSpc>
              <a:spcBef>
                <a:spcPts val="0"/>
              </a:spcBef>
              <a:spcAft>
                <a:spcPts val="400"/>
              </a:spcAft>
              <a:buSzPts val="2100"/>
              <a:buNone/>
            </a:pPr>
            <a:endParaRPr sz="1100"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5458</TotalTime>
  <Words>1873</Words>
  <Application>Microsoft Office PowerPoint</Application>
  <PresentationFormat>On-screen Show (16:9)</PresentationFormat>
  <Paragraphs>165</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Roboto</vt:lpstr>
      <vt:lpstr>Arial</vt:lpstr>
      <vt:lpstr>Avenir</vt:lpstr>
      <vt:lpstr>Century Gothic</vt:lpstr>
      <vt:lpstr>Calibri</vt:lpstr>
      <vt:lpstr>Office Theme</vt:lpstr>
      <vt:lpstr>Deep Convolutional Neural Networks for Automated Dust Detection</vt:lpstr>
      <vt:lpstr>Dust Storms can have many harmful effects on the world </vt:lpstr>
      <vt:lpstr>Detecting Dust Storms is both difficult and time consuming</vt:lpstr>
      <vt:lpstr>Method</vt:lpstr>
      <vt:lpstr>Deep Learning can be leveraged in order to segment  out objects within an image (A.K.A. Semantic Segmentation)</vt:lpstr>
      <vt:lpstr>Dust Storm labels are handcrafted by experts  and learned by the model</vt:lpstr>
      <vt:lpstr>Convolutional Neural Networks can be leveraged to learn the features within an image irrespective of Spatial and temporal dependencies.</vt:lpstr>
      <vt:lpstr>UNET Architecture</vt:lpstr>
      <vt:lpstr>Training Results </vt:lpstr>
      <vt:lpstr>The UNET performed well for most cases</vt:lpstr>
      <vt:lpstr>Some cases of poor predictions did arise</vt:lpstr>
      <vt:lpstr>Test Metrics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Convolutional Neural Networks for Automated Dust Detection</dc:title>
  <dc:creator>Talha Khan</dc:creator>
  <cp:lastModifiedBy>Talha Khan</cp:lastModifiedBy>
  <cp:revision>27</cp:revision>
  <dcterms:modified xsi:type="dcterms:W3CDTF">2020-12-10T19:18:54Z</dcterms:modified>
</cp:coreProperties>
</file>