
<file path=[Content_Types].xml><?xml version="1.0" encoding="utf-8"?>
<Types xmlns="http://schemas.openxmlformats.org/package/2006/content-types">
  <Default Extension="PNG" ContentType="image/pn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handoutMasterIdLst>
    <p:handoutMasterId r:id="rId18"/>
  </p:handoutMasterIdLst>
  <p:sldIdLst>
    <p:sldId id="256" r:id="rId2"/>
    <p:sldId id="433" r:id="rId3"/>
    <p:sldId id="442" r:id="rId4"/>
    <p:sldId id="444" r:id="rId5"/>
    <p:sldId id="443" r:id="rId6"/>
    <p:sldId id="436" r:id="rId7"/>
    <p:sldId id="445" r:id="rId8"/>
    <p:sldId id="437" r:id="rId9"/>
    <p:sldId id="438" r:id="rId10"/>
    <p:sldId id="439" r:id="rId11"/>
    <p:sldId id="446" r:id="rId12"/>
    <p:sldId id="448" r:id="rId13"/>
    <p:sldId id="447" r:id="rId14"/>
    <p:sldId id="440" r:id="rId15"/>
    <p:sldId id="383"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33CC33"/>
    <a:srgbClr val="3333FF"/>
    <a:srgbClr val="FF0000"/>
    <a:srgbClr val="FF3300"/>
    <a:srgbClr val="0000CC"/>
    <a:srgbClr val="3333CC"/>
    <a:srgbClr val="9529A7"/>
    <a:srgbClr val="FF999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2162" autoAdjust="0"/>
  </p:normalViewPr>
  <p:slideViewPr>
    <p:cSldViewPr snapToObjects="1">
      <p:cViewPr varScale="1">
        <p:scale>
          <a:sx n="51" d="100"/>
          <a:sy n="51" d="100"/>
        </p:scale>
        <p:origin x="1829" y="43"/>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0"/>
    </p:cViewPr>
  </p:sorterViewPr>
  <p:notesViewPr>
    <p:cSldViewPr snapToObjects="1">
      <p:cViewPr varScale="1">
        <p:scale>
          <a:sx n="98" d="100"/>
          <a:sy n="98" d="100"/>
        </p:scale>
        <p:origin x="3546" y="84"/>
      </p:cViewPr>
      <p:guideLst/>
    </p:cSldViewPr>
  </p:notes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72" cy="465774"/>
          </a:xfrm>
          <a:prstGeom prst="rect">
            <a:avLst/>
          </a:prstGeom>
        </p:spPr>
        <p:txBody>
          <a:bodyPr vert="horz" lIns="91650" tIns="45825" rIns="91650" bIns="45825" rtlCol="0"/>
          <a:lstStyle>
            <a:lvl1pPr algn="l">
              <a:defRPr sz="1200"/>
            </a:lvl1pPr>
          </a:lstStyle>
          <a:p>
            <a:endParaRPr lang="en-US" dirty="0"/>
          </a:p>
        </p:txBody>
      </p:sp>
      <p:sp>
        <p:nvSpPr>
          <p:cNvPr id="3" name="Date Placeholder 2"/>
          <p:cNvSpPr>
            <a:spLocks noGrp="1"/>
          </p:cNvSpPr>
          <p:nvPr>
            <p:ph type="dt" sz="quarter" idx="1"/>
          </p:nvPr>
        </p:nvSpPr>
        <p:spPr>
          <a:xfrm>
            <a:off x="3970436" y="0"/>
            <a:ext cx="3038372" cy="465774"/>
          </a:xfrm>
          <a:prstGeom prst="rect">
            <a:avLst/>
          </a:prstGeom>
        </p:spPr>
        <p:txBody>
          <a:bodyPr vert="horz" lIns="91650" tIns="45825" rIns="91650" bIns="45825" rtlCol="0"/>
          <a:lstStyle>
            <a:lvl1pPr algn="r">
              <a:defRPr sz="1200"/>
            </a:lvl1pPr>
          </a:lstStyle>
          <a:p>
            <a:fld id="{C245B5E2-1BE6-41EB-AFF3-506E0B8B6D79}" type="datetimeFigureOut">
              <a:rPr lang="en-US" smtClean="0"/>
              <a:t>12/1/2020</a:t>
            </a:fld>
            <a:endParaRPr lang="en-US" dirty="0"/>
          </a:p>
        </p:txBody>
      </p:sp>
      <p:sp>
        <p:nvSpPr>
          <p:cNvPr id="4" name="Footer Placeholder 3"/>
          <p:cNvSpPr>
            <a:spLocks noGrp="1"/>
          </p:cNvSpPr>
          <p:nvPr>
            <p:ph type="ftr" sz="quarter" idx="2"/>
          </p:nvPr>
        </p:nvSpPr>
        <p:spPr>
          <a:xfrm>
            <a:off x="0" y="8830627"/>
            <a:ext cx="3038372" cy="465773"/>
          </a:xfrm>
          <a:prstGeom prst="rect">
            <a:avLst/>
          </a:prstGeom>
        </p:spPr>
        <p:txBody>
          <a:bodyPr vert="horz" lIns="91650" tIns="45825" rIns="91650" bIns="4582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436" y="8830627"/>
            <a:ext cx="3038372" cy="465773"/>
          </a:xfrm>
          <a:prstGeom prst="rect">
            <a:avLst/>
          </a:prstGeom>
        </p:spPr>
        <p:txBody>
          <a:bodyPr vert="horz" lIns="91650" tIns="45825" rIns="91650" bIns="45825" rtlCol="0" anchor="b"/>
          <a:lstStyle>
            <a:lvl1pPr algn="r">
              <a:defRPr sz="1200"/>
            </a:lvl1pPr>
          </a:lstStyle>
          <a:p>
            <a:fld id="{99CFF6F7-88FA-4E1A-8E55-1A5A7EB2468C}" type="slidenum">
              <a:rPr lang="en-US" smtClean="0"/>
              <a:t>‹#›</a:t>
            </a:fld>
            <a:endParaRPr lang="en-US" dirty="0"/>
          </a:p>
        </p:txBody>
      </p:sp>
    </p:spTree>
    <p:extLst>
      <p:ext uri="{BB962C8B-B14F-4D97-AF65-F5344CB8AC3E}">
        <p14:creationId xmlns:p14="http://schemas.microsoft.com/office/powerpoint/2010/main" val="36947474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200"/>
            </a:lvl1pPr>
          </a:lstStyle>
          <a:p>
            <a:fld id="{FA0E24AB-8D29-4A3C-9E2C-739A58F0854C}" type="datetimeFigureOut">
              <a:rPr lang="en-US" smtClean="0"/>
              <a:t>12/1/2020</a:t>
            </a:fld>
            <a:endParaRPr lang="en-US" dirty="0"/>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2" tIns="46586" rIns="93172" bIns="465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200"/>
            </a:lvl1pPr>
          </a:lstStyle>
          <a:p>
            <a:fld id="{0F8D1283-D5EE-495B-9C75-FB8A6276C215}" type="slidenum">
              <a:rPr lang="en-US" smtClean="0"/>
              <a:t>‹#›</a:t>
            </a:fld>
            <a:endParaRPr lang="en-US" dirty="0"/>
          </a:p>
        </p:txBody>
      </p:sp>
    </p:spTree>
    <p:extLst>
      <p:ext uri="{BB962C8B-B14F-4D97-AF65-F5344CB8AC3E}">
        <p14:creationId xmlns:p14="http://schemas.microsoft.com/office/powerpoint/2010/main" val="2482682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Good morning.</a:t>
            </a:r>
            <a:r>
              <a:rPr lang="en-US" baseline="0" dirty="0" smtClean="0"/>
              <a:t> My name is Jonathan Kratz. My co-author is Dennis Culley. We are both from the NASA Glenn Research Center. I’ll be presenting a paper we wrote documenting the enhancement of an electrified tilt-wing propulsion system using a controls approach known as Turbine Electrified Energy Management. </a:t>
            </a:r>
            <a:endParaRPr lang="en-US" dirty="0"/>
          </a:p>
        </p:txBody>
      </p:sp>
      <p:sp>
        <p:nvSpPr>
          <p:cNvPr id="4" name="Slide Number Placeholder 3"/>
          <p:cNvSpPr>
            <a:spLocks noGrp="1"/>
          </p:cNvSpPr>
          <p:nvPr>
            <p:ph type="sldNum" sz="quarter" idx="10"/>
          </p:nvPr>
        </p:nvSpPr>
        <p:spPr/>
        <p:txBody>
          <a:bodyPr/>
          <a:lstStyle/>
          <a:p>
            <a:fld id="{0F8D1283-D5EE-495B-9C75-FB8A6276C215}" type="slidenum">
              <a:rPr lang="en-US" smtClean="0"/>
              <a:t>1</a:t>
            </a:fld>
            <a:endParaRPr lang="en-US" dirty="0"/>
          </a:p>
        </p:txBody>
      </p:sp>
    </p:spTree>
    <p:extLst>
      <p:ext uri="{BB962C8B-B14F-4D97-AF65-F5344CB8AC3E}">
        <p14:creationId xmlns:p14="http://schemas.microsoft.com/office/powerpoint/2010/main" val="2177590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The</a:t>
            </a:r>
            <a:r>
              <a:rPr lang="en-US" baseline="0" dirty="0" smtClean="0"/>
              <a:t> results shown in this presentation are for power transients at sea level static conditions. The pilot command is expressed as a power level ranging from 0 to 100 where 100 corresponds to maximum power and 0 corresponds to idle. For the power command shown here, the power turbine and rotor speed responses are shown both with and without TEEM. The major takeaway here is that TEEM results in tighter speed regulation. This is beneficial because it helps prevent over-speeding, it alleviates pilot workload, and it keeps the turbine and rotor blades operating closer to their design incidence angles.</a:t>
            </a:r>
            <a:endParaRPr lang="en-US" dirty="0"/>
          </a:p>
        </p:txBody>
      </p:sp>
      <p:sp>
        <p:nvSpPr>
          <p:cNvPr id="4" name="Slide Number Placeholder 3"/>
          <p:cNvSpPr>
            <a:spLocks noGrp="1"/>
          </p:cNvSpPr>
          <p:nvPr>
            <p:ph type="sldNum" sz="quarter" idx="10"/>
          </p:nvPr>
        </p:nvSpPr>
        <p:spPr/>
        <p:txBody>
          <a:bodyPr/>
          <a:lstStyle/>
          <a:p>
            <a:fld id="{0F8D1283-D5EE-495B-9C75-FB8A6276C215}" type="slidenum">
              <a:rPr lang="en-US" smtClean="0"/>
              <a:t>10</a:t>
            </a:fld>
            <a:endParaRPr lang="en-US" dirty="0"/>
          </a:p>
        </p:txBody>
      </p:sp>
    </p:spTree>
    <p:extLst>
      <p:ext uri="{BB962C8B-B14F-4D97-AF65-F5344CB8AC3E}">
        <p14:creationId xmlns:p14="http://schemas.microsoft.com/office/powerpoint/2010/main" val="1591791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Shown here is the compressor stall margin and the movement of the operating point on the compressor map. </a:t>
            </a:r>
            <a:r>
              <a:rPr lang="en-US" dirty="0" smtClean="0"/>
              <a:t>A </a:t>
            </a:r>
            <a:r>
              <a:rPr lang="en-US" dirty="0" smtClean="0"/>
              <a:t>significantly improved minimum stall margin</a:t>
            </a:r>
            <a:r>
              <a:rPr lang="en-US" baseline="0" dirty="0" smtClean="0"/>
              <a:t> </a:t>
            </a:r>
            <a:r>
              <a:rPr lang="en-US" baseline="0" dirty="0" smtClean="0"/>
              <a:t>is evident during </a:t>
            </a:r>
            <a:r>
              <a:rPr lang="en-US" baseline="0" dirty="0" smtClean="0"/>
              <a:t>the acceleration transient (as </a:t>
            </a:r>
            <a:r>
              <a:rPr lang="en-US" baseline="0" dirty="0" smtClean="0"/>
              <a:t>is shown </a:t>
            </a:r>
            <a:r>
              <a:rPr lang="en-US" baseline="0" dirty="0" smtClean="0"/>
              <a:t>here). On the </a:t>
            </a:r>
            <a:r>
              <a:rPr lang="en-US" baseline="0" dirty="0" smtClean="0"/>
              <a:t>map, the </a:t>
            </a:r>
            <a:r>
              <a:rPr lang="en-US" baseline="0" dirty="0" smtClean="0"/>
              <a:t>baseline operating point </a:t>
            </a:r>
            <a:r>
              <a:rPr lang="en-US" baseline="0" dirty="0" smtClean="0"/>
              <a:t>moves toward </a:t>
            </a:r>
            <a:r>
              <a:rPr lang="en-US" baseline="0" dirty="0" smtClean="0"/>
              <a:t>the stall line, while that excursion is suppressed with application of TEEM.</a:t>
            </a:r>
            <a:endParaRPr lang="en-US" dirty="0"/>
          </a:p>
        </p:txBody>
      </p:sp>
      <p:sp>
        <p:nvSpPr>
          <p:cNvPr id="4" name="Slide Number Placeholder 3"/>
          <p:cNvSpPr>
            <a:spLocks noGrp="1"/>
          </p:cNvSpPr>
          <p:nvPr>
            <p:ph type="sldNum" sz="quarter" idx="10"/>
          </p:nvPr>
        </p:nvSpPr>
        <p:spPr/>
        <p:txBody>
          <a:bodyPr/>
          <a:lstStyle/>
          <a:p>
            <a:fld id="{0F8D1283-D5EE-495B-9C75-FB8A6276C215}" type="slidenum">
              <a:rPr lang="en-US" smtClean="0"/>
              <a:t>11</a:t>
            </a:fld>
            <a:endParaRPr lang="en-US" dirty="0"/>
          </a:p>
        </p:txBody>
      </p:sp>
    </p:spTree>
    <p:extLst>
      <p:ext uri="{BB962C8B-B14F-4D97-AF65-F5344CB8AC3E}">
        <p14:creationId xmlns:p14="http://schemas.microsoft.com/office/powerpoint/2010/main" val="2108409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The off-nominal power inputs of the electric machines are shown here.</a:t>
            </a:r>
            <a:r>
              <a:rPr lang="en-US" baseline="0" dirty="0" smtClean="0"/>
              <a:t> Major takeaways are: (1) the electric machine and energy storage sizes are capable of handling TEEM; (2) application of TEEM to the expanded propulsion system leads to power inputs that tend to offset each other. </a:t>
            </a:r>
            <a:r>
              <a:rPr lang="en-US" baseline="0" dirty="0" smtClean="0"/>
              <a:t>As shown some </a:t>
            </a:r>
            <a:r>
              <a:rPr lang="en-US" baseline="0" dirty="0" smtClean="0"/>
              <a:t>electric machines demand power while other extract power. This reduced the amount of energy storage required; The third observation was that p</a:t>
            </a:r>
            <a:r>
              <a:rPr lang="en-US" dirty="0" smtClean="0"/>
              <a:t>ost-transient</a:t>
            </a:r>
            <a:r>
              <a:rPr lang="en-US" baseline="0" dirty="0" smtClean="0"/>
              <a:t> energy dissipation and re-charging led to a net fuel burn benefit for this simulation scenario. Such fuel savings could add up over the course of numerous missions across an entire fleet of these vehicles.</a:t>
            </a:r>
            <a:endParaRPr lang="en-US" dirty="0"/>
          </a:p>
        </p:txBody>
      </p:sp>
      <p:sp>
        <p:nvSpPr>
          <p:cNvPr id="4" name="Slide Number Placeholder 3"/>
          <p:cNvSpPr>
            <a:spLocks noGrp="1"/>
          </p:cNvSpPr>
          <p:nvPr>
            <p:ph type="sldNum" sz="quarter" idx="10"/>
          </p:nvPr>
        </p:nvSpPr>
        <p:spPr/>
        <p:txBody>
          <a:bodyPr/>
          <a:lstStyle/>
          <a:p>
            <a:fld id="{0F8D1283-D5EE-495B-9C75-FB8A6276C215}" type="slidenum">
              <a:rPr lang="en-US" smtClean="0"/>
              <a:t>12</a:t>
            </a:fld>
            <a:endParaRPr lang="en-US" dirty="0"/>
          </a:p>
        </p:txBody>
      </p:sp>
    </p:spTree>
    <p:extLst>
      <p:ext uri="{BB962C8B-B14F-4D97-AF65-F5344CB8AC3E}">
        <p14:creationId xmlns:p14="http://schemas.microsoft.com/office/powerpoint/2010/main" val="2737429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Finally, shown here is thrust</a:t>
            </a:r>
            <a:r>
              <a:rPr lang="en-US" baseline="0" dirty="0" smtClean="0"/>
              <a:t> augmentation feature. The maximum thrust was increased by 7% while also retaining operability benefits for the turbomachinery that was demonstrated prior. This feature could be used to increase thrust in the case of an emergency. Or the maximum hover weight and or altitude could be increased. It could also be used to address specific mission segments. For instance, the flight dynamic model mentioned prior was used to determine the maximum rotor shaft power requirement during </a:t>
            </a:r>
            <a:r>
              <a:rPr lang="en-US" baseline="0" dirty="0" smtClean="0"/>
              <a:t>the </a:t>
            </a:r>
            <a:r>
              <a:rPr lang="en-US" baseline="0" dirty="0" smtClean="0"/>
              <a:t>transition between hover and forward flight. This analysis suggested that there was a segment of the transition in which the maximum power limit was exceeded (as can be seen in the figure to the right). Rather than increase the size of the turboshaft engine and the power turbine electric machine, electric thrust augmentation could be a solution, utilizing re-usable energy storage that is shared with the TEEM system. </a:t>
            </a:r>
            <a:endParaRPr lang="en-US" dirty="0"/>
          </a:p>
        </p:txBody>
      </p:sp>
      <p:sp>
        <p:nvSpPr>
          <p:cNvPr id="4" name="Slide Number Placeholder 3"/>
          <p:cNvSpPr>
            <a:spLocks noGrp="1"/>
          </p:cNvSpPr>
          <p:nvPr>
            <p:ph type="sldNum" sz="quarter" idx="10"/>
          </p:nvPr>
        </p:nvSpPr>
        <p:spPr/>
        <p:txBody>
          <a:bodyPr/>
          <a:lstStyle/>
          <a:p>
            <a:fld id="{0F8D1283-D5EE-495B-9C75-FB8A6276C215}" type="slidenum">
              <a:rPr lang="en-US" smtClean="0"/>
              <a:t>13</a:t>
            </a:fld>
            <a:endParaRPr lang="en-US" dirty="0"/>
          </a:p>
        </p:txBody>
      </p:sp>
    </p:spTree>
    <p:extLst>
      <p:ext uri="{BB962C8B-B14F-4D97-AF65-F5344CB8AC3E}">
        <p14:creationId xmlns:p14="http://schemas.microsoft.com/office/powerpoint/2010/main" val="1252648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The conclusion</a:t>
            </a:r>
            <a:r>
              <a:rPr lang="en-US" baseline="0" dirty="0" smtClean="0"/>
              <a:t> from these studies is that TEEM is applicable to this smaller class of vehicle and its propulsion system architecture. Not only that, TEEM appears to have increasing potential as the propulsion gets more distributed and electrified, with the caveat that turbomachinery is still at the core of the propulsion system.</a:t>
            </a:r>
            <a:endParaRPr lang="en-US" dirty="0"/>
          </a:p>
        </p:txBody>
      </p:sp>
      <p:sp>
        <p:nvSpPr>
          <p:cNvPr id="4" name="Slide Number Placeholder 3"/>
          <p:cNvSpPr>
            <a:spLocks noGrp="1"/>
          </p:cNvSpPr>
          <p:nvPr>
            <p:ph type="sldNum" sz="quarter" idx="10"/>
          </p:nvPr>
        </p:nvSpPr>
        <p:spPr/>
        <p:txBody>
          <a:bodyPr/>
          <a:lstStyle/>
          <a:p>
            <a:fld id="{0F8D1283-D5EE-495B-9C75-FB8A6276C215}" type="slidenum">
              <a:rPr lang="en-US" smtClean="0"/>
              <a:t>14</a:t>
            </a:fld>
            <a:endParaRPr lang="en-US" dirty="0"/>
          </a:p>
        </p:txBody>
      </p:sp>
    </p:spTree>
    <p:extLst>
      <p:ext uri="{BB962C8B-B14F-4D97-AF65-F5344CB8AC3E}">
        <p14:creationId xmlns:p14="http://schemas.microsoft.com/office/powerpoint/2010/main" val="2984581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I want to acknowledge</a:t>
            </a:r>
            <a:r>
              <a:rPr lang="en-US" baseline="0" dirty="0" smtClean="0"/>
              <a:t> the projects and people who have contributed to this work whom are listed on this </a:t>
            </a:r>
            <a:r>
              <a:rPr lang="en-US" baseline="0" dirty="0" smtClean="0"/>
              <a:t>chart. </a:t>
            </a:r>
            <a:r>
              <a:rPr lang="en-US" baseline="0" dirty="0" smtClean="0"/>
              <a:t>With that, I </a:t>
            </a:r>
            <a:r>
              <a:rPr lang="en-US" baseline="0" dirty="0" smtClean="0"/>
              <a:t>thank </a:t>
            </a:r>
            <a:r>
              <a:rPr lang="en-US" baseline="0" dirty="0" smtClean="0"/>
              <a:t>you for your attention. </a:t>
            </a:r>
            <a:endParaRPr lang="en-US" dirty="0"/>
          </a:p>
        </p:txBody>
      </p:sp>
      <p:sp>
        <p:nvSpPr>
          <p:cNvPr id="4" name="Slide Number Placeholder 3"/>
          <p:cNvSpPr>
            <a:spLocks noGrp="1"/>
          </p:cNvSpPr>
          <p:nvPr>
            <p:ph type="sldNum" sz="quarter" idx="10"/>
          </p:nvPr>
        </p:nvSpPr>
        <p:spPr/>
        <p:txBody>
          <a:bodyPr/>
          <a:lstStyle/>
          <a:p>
            <a:fld id="{0F8D1283-D5EE-495B-9C75-FB8A6276C215}" type="slidenum">
              <a:rPr lang="en-US" smtClean="0"/>
              <a:t>15</a:t>
            </a:fld>
            <a:endParaRPr lang="en-US" dirty="0"/>
          </a:p>
        </p:txBody>
      </p:sp>
    </p:spTree>
    <p:extLst>
      <p:ext uri="{BB962C8B-B14F-4D97-AF65-F5344CB8AC3E}">
        <p14:creationId xmlns:p14="http://schemas.microsoft.com/office/powerpoint/2010/main" val="3567981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In</a:t>
            </a:r>
            <a:r>
              <a:rPr lang="en-US" baseline="0" dirty="0" smtClean="0"/>
              <a:t> the past, w</a:t>
            </a:r>
            <a:r>
              <a:rPr lang="en-US" dirty="0" smtClean="0"/>
              <a:t>e</a:t>
            </a:r>
            <a:r>
              <a:rPr lang="en-US" baseline="0" dirty="0" smtClean="0"/>
              <a:t> have applied the Turbine Electrified Energy Management, or TEEM, control strategy to relatively large turbofan concepts and have shown significant benefits through simulation studies. Particularly when it comes to improving transient operability. However, we suspect some of the benefits could dwindle as the size of the turbomachinery shrinks. In this study we are applying TEEM to the propulsion system of </a:t>
            </a:r>
            <a:r>
              <a:rPr lang="en-US" baseline="0" dirty="0" smtClean="0"/>
              <a:t>a turboelectric </a:t>
            </a:r>
            <a:r>
              <a:rPr lang="en-US" baseline="0" dirty="0" smtClean="0"/>
              <a:t>tilt-wing concept. It has significantly smaller turbomachinery than the previously investigated turbofans and differs in a number of other ways, some of which are listed on this chart. Ultimately we want to determine whether or not TEEM is applicable to this smaller class of vehicle and its propulsion system </a:t>
            </a:r>
            <a:r>
              <a:rPr lang="en-US" baseline="0" dirty="0" smtClean="0"/>
              <a:t>architecture.</a:t>
            </a:r>
            <a:endParaRPr lang="en-US" dirty="0"/>
          </a:p>
        </p:txBody>
      </p:sp>
      <p:sp>
        <p:nvSpPr>
          <p:cNvPr id="4" name="Slide Number Placeholder 3"/>
          <p:cNvSpPr>
            <a:spLocks noGrp="1"/>
          </p:cNvSpPr>
          <p:nvPr>
            <p:ph type="sldNum" sz="quarter" idx="10"/>
          </p:nvPr>
        </p:nvSpPr>
        <p:spPr/>
        <p:txBody>
          <a:bodyPr/>
          <a:lstStyle/>
          <a:p>
            <a:fld id="{0F8D1283-D5EE-495B-9C75-FB8A6276C215}" type="slidenum">
              <a:rPr lang="en-US" smtClean="0"/>
              <a:t>2</a:t>
            </a:fld>
            <a:endParaRPr lang="en-US" dirty="0"/>
          </a:p>
        </p:txBody>
      </p:sp>
    </p:spTree>
    <p:extLst>
      <p:ext uri="{BB962C8B-B14F-4D97-AF65-F5344CB8AC3E}">
        <p14:creationId xmlns:p14="http://schemas.microsoft.com/office/powerpoint/2010/main" val="798031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You might be wondering</a:t>
            </a:r>
            <a:r>
              <a:rPr lang="en-US" baseline="0" dirty="0" smtClean="0"/>
              <a:t> what TEEM is. TEEM is a controls approach to managing energy in an electrified propulsion system that includes turbomachinery. Its goal is to improve operability and ultimately enable a better performing, more efficient, and or lighter-weight propulsion system; or to otherwise enhance the capabilities of the aircraft through energy management.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means of doing this is electric machines coupled to the engine shafts and energy storage that can supply or absorb power as needed. We treat the electric machines as new actuators that can be used to alter the operation of the engine and or the larger propulsion system. In the instance of the tilt-wing we will have an electric machine interfaced with the gas generator and power turbine of a turboshaft engine as shown in the picture here. In addition, we also have access to 4 electric machines interfaced with each of the vehicle’s rotors.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To date, </a:t>
            </a:r>
            <a:r>
              <a:rPr lang="en-US" baseline="0" dirty="0" smtClean="0"/>
              <a:t>emphasis </a:t>
            </a:r>
            <a:r>
              <a:rPr lang="en-US" baseline="0" dirty="0" smtClean="0"/>
              <a:t>has been on improving transient operability by using active control to command off-nominal electric machine torques that supplement the effects of the fuel. The goal is to keep the turbomachinery operating closer to its steady-state operating conditions, even as it experiences a change in engine power level. Tighter control of operability limits alleviates constraints on the engine design that could lead to better performing turbomachinery.</a:t>
            </a:r>
          </a:p>
        </p:txBody>
      </p:sp>
      <p:sp>
        <p:nvSpPr>
          <p:cNvPr id="4" name="Slide Number Placeholder 3"/>
          <p:cNvSpPr>
            <a:spLocks noGrp="1"/>
          </p:cNvSpPr>
          <p:nvPr>
            <p:ph type="sldNum" sz="quarter" idx="10"/>
          </p:nvPr>
        </p:nvSpPr>
        <p:spPr/>
        <p:txBody>
          <a:bodyPr/>
          <a:lstStyle/>
          <a:p>
            <a:fld id="{0F8D1283-D5EE-495B-9C75-FB8A6276C215}" type="slidenum">
              <a:rPr lang="en-US" smtClean="0"/>
              <a:t>3</a:t>
            </a:fld>
            <a:endParaRPr lang="en-US" dirty="0"/>
          </a:p>
        </p:txBody>
      </p:sp>
    </p:spTree>
    <p:extLst>
      <p:ext uri="{BB962C8B-B14F-4D97-AF65-F5344CB8AC3E}">
        <p14:creationId xmlns:p14="http://schemas.microsoft.com/office/powerpoint/2010/main" val="3786053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Tilt-Wing application</a:t>
            </a:r>
            <a:r>
              <a:rPr lang="en-US" baseline="0" dirty="0" smtClean="0"/>
              <a:t> considered in this study is shown here. It is based upon a NASA concept with some minor deviations. It is a commercial transport with a turbo-electric propulsion system. It has 4 wing mounted rotors driven by electric motors that ultimately derive their power from the turboshaft engine. Some basic parameters about the concept are provided here. As the name implies it has a tilting wing that can vary its position from </a:t>
            </a:r>
            <a:r>
              <a:rPr lang="en-US" baseline="0" dirty="0" smtClean="0"/>
              <a:t>90 degrees </a:t>
            </a:r>
            <a:r>
              <a:rPr lang="en-US" baseline="0" dirty="0" smtClean="0"/>
              <a:t>in the vertical position to </a:t>
            </a:r>
            <a:r>
              <a:rPr lang="en-US" baseline="0" dirty="0" smtClean="0"/>
              <a:t>0 degrees </a:t>
            </a:r>
            <a:r>
              <a:rPr lang="en-US" baseline="0" dirty="0" smtClean="0"/>
              <a:t>in the horizontal position. This </a:t>
            </a:r>
            <a:r>
              <a:rPr lang="en-US" baseline="0" dirty="0" smtClean="0"/>
              <a:t>allows </a:t>
            </a:r>
            <a:r>
              <a:rPr lang="en-US" baseline="0" dirty="0" smtClean="0"/>
              <a:t>the aircraft to take-off vertically and fly relatively fast and efficiently compared to other vertical lift vehicles. </a:t>
            </a:r>
            <a:endParaRPr lang="en-US" dirty="0" smtClean="0"/>
          </a:p>
          <a:p>
            <a:endParaRPr lang="en-US" dirty="0"/>
          </a:p>
        </p:txBody>
      </p:sp>
      <p:sp>
        <p:nvSpPr>
          <p:cNvPr id="4" name="Slide Number Placeholder 3"/>
          <p:cNvSpPr>
            <a:spLocks noGrp="1"/>
          </p:cNvSpPr>
          <p:nvPr>
            <p:ph type="sldNum" sz="quarter" idx="10"/>
          </p:nvPr>
        </p:nvSpPr>
        <p:spPr/>
        <p:txBody>
          <a:bodyPr/>
          <a:lstStyle/>
          <a:p>
            <a:fld id="{0F8D1283-D5EE-495B-9C75-FB8A6276C215}" type="slidenum">
              <a:rPr lang="en-US" smtClean="0"/>
              <a:t>4</a:t>
            </a:fld>
            <a:endParaRPr lang="en-US" dirty="0"/>
          </a:p>
        </p:txBody>
      </p:sp>
    </p:spTree>
    <p:extLst>
      <p:ext uri="{BB962C8B-B14F-4D97-AF65-F5344CB8AC3E}">
        <p14:creationId xmlns:p14="http://schemas.microsoft.com/office/powerpoint/2010/main" val="1697689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The diagram</a:t>
            </a:r>
            <a:r>
              <a:rPr lang="en-US" baseline="0" dirty="0" smtClean="0"/>
              <a:t> on the right depicts the major components. The baseline concept includes a turboshaft engine with a free power turbine. A generator connects to the power turbine through a gearbox. Electrical power is transmitted from the generator through a rectifier and DC-DC converter before being put on a DC bus. Power is passed through inverters prior to being applied by electric machines that are connected to the rotors through gearboxes. A single-use battery is also present in the event of a turboshaft failure. To apply TEEM there are a few additions that might be required. This includes an electric machine interfaced with the gas generator through a gearbox, a small mount of re-usable energy storage, and power electronics for handling power flow between the electric machine and the DC bus. It should be noted that such components may already be present for the purpose of starting the engine. </a:t>
            </a:r>
            <a:endParaRPr lang="en-US" dirty="0"/>
          </a:p>
        </p:txBody>
      </p:sp>
      <p:sp>
        <p:nvSpPr>
          <p:cNvPr id="4" name="Slide Number Placeholder 3"/>
          <p:cNvSpPr>
            <a:spLocks noGrp="1"/>
          </p:cNvSpPr>
          <p:nvPr>
            <p:ph type="sldNum" sz="quarter" idx="10"/>
          </p:nvPr>
        </p:nvSpPr>
        <p:spPr/>
        <p:txBody>
          <a:bodyPr/>
          <a:lstStyle/>
          <a:p>
            <a:fld id="{0F8D1283-D5EE-495B-9C75-FB8A6276C215}" type="slidenum">
              <a:rPr lang="en-US" smtClean="0"/>
              <a:t>5</a:t>
            </a:fld>
            <a:endParaRPr lang="en-US" dirty="0"/>
          </a:p>
        </p:txBody>
      </p:sp>
    </p:spTree>
    <p:extLst>
      <p:ext uri="{BB962C8B-B14F-4D97-AF65-F5344CB8AC3E}">
        <p14:creationId xmlns:p14="http://schemas.microsoft.com/office/powerpoint/2010/main" val="281402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The overall</a:t>
            </a:r>
            <a:r>
              <a:rPr lang="en-US" baseline="0" dirty="0" smtClean="0"/>
              <a:t> </a:t>
            </a:r>
            <a:r>
              <a:rPr lang="en-US" dirty="0" smtClean="0"/>
              <a:t>system</a:t>
            </a:r>
            <a:r>
              <a:rPr lang="en-US" baseline="0" dirty="0" smtClean="0"/>
              <a:t> model </a:t>
            </a:r>
            <a:r>
              <a:rPr lang="en-US" baseline="0" dirty="0" smtClean="0"/>
              <a:t>integrates several </a:t>
            </a:r>
            <a:r>
              <a:rPr lang="en-US" baseline="0" dirty="0" smtClean="0"/>
              <a:t>subsystem models. The turboshaft engine depicted on the left is modeled with the Toolbox for Modeling and Analysis of Thermodynamic Systems, also known as T-MATS. It combines bulk component level models to create an overall system model. </a:t>
            </a:r>
          </a:p>
          <a:p>
            <a:endParaRPr lang="en-US" baseline="0" dirty="0" smtClean="0"/>
          </a:p>
          <a:p>
            <a:r>
              <a:rPr lang="en-US" baseline="0" dirty="0" smtClean="0"/>
              <a:t>The rotors were modeled in order to provide realistic predictions of thrust and rotor shaft power </a:t>
            </a:r>
            <a:r>
              <a:rPr lang="en-US" baseline="0" dirty="0" smtClean="0"/>
              <a:t>when coupled </a:t>
            </a:r>
            <a:r>
              <a:rPr lang="en-US" baseline="0" dirty="0" smtClean="0"/>
              <a:t>with the rest of the propulsion system. Modeling techniques were based upon the theory used by the NASA Design and Analysis of </a:t>
            </a:r>
            <a:r>
              <a:rPr lang="en-US" baseline="0" dirty="0" err="1" smtClean="0"/>
              <a:t>RotorCraft</a:t>
            </a:r>
            <a:r>
              <a:rPr lang="en-US" baseline="0" dirty="0" smtClean="0"/>
              <a:t> software, otherwise known as NDARC. The shaft power calculations are highly empirical. Rotor forces are calculated using blade element theory.</a:t>
            </a:r>
            <a:endParaRPr lang="en-US" dirty="0" smtClean="0"/>
          </a:p>
          <a:p>
            <a:endParaRPr lang="en-US" dirty="0"/>
          </a:p>
        </p:txBody>
      </p:sp>
      <p:sp>
        <p:nvSpPr>
          <p:cNvPr id="4" name="Slide Number Placeholder 3"/>
          <p:cNvSpPr>
            <a:spLocks noGrp="1"/>
          </p:cNvSpPr>
          <p:nvPr>
            <p:ph type="sldNum" sz="quarter" idx="10"/>
          </p:nvPr>
        </p:nvSpPr>
        <p:spPr/>
        <p:txBody>
          <a:bodyPr/>
          <a:lstStyle/>
          <a:p>
            <a:fld id="{0F8D1283-D5EE-495B-9C75-FB8A6276C215}" type="slidenum">
              <a:rPr lang="en-US" smtClean="0"/>
              <a:t>6</a:t>
            </a:fld>
            <a:endParaRPr lang="en-US" dirty="0"/>
          </a:p>
        </p:txBody>
      </p:sp>
    </p:spTree>
    <p:extLst>
      <p:ext uri="{BB962C8B-B14F-4D97-AF65-F5344CB8AC3E}">
        <p14:creationId xmlns:p14="http://schemas.microsoft.com/office/powerpoint/2010/main" val="3667741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The electrical system and gearboxes are modeled</a:t>
            </a:r>
            <a:r>
              <a:rPr lang="en-US" baseline="0" dirty="0" smtClean="0"/>
              <a:t> simplistically. Gearboxes and electrical components apply constant efficiencies which are provided on the chart. The generic energy storage device and electric machine sizes are also listed here. </a:t>
            </a:r>
          </a:p>
          <a:p>
            <a:endParaRPr lang="en-US" baseline="0" dirty="0" smtClean="0"/>
          </a:p>
          <a:p>
            <a:r>
              <a:rPr lang="en-US" baseline="0" dirty="0" smtClean="0"/>
              <a:t>A simple flight dynamic model was also developed with guidance from the theory applied in NDARC. The flight dynamic model is only used to determined shaft power requirements for the rotorcraft as it transitions between hover and forward flight. It’s not part of the overall system model used in the dynamic simulations that will be discussed next. The model consists of simple aerodynamic equations to predict lift and drag for each major aircraft component. Forces and moments are used to determine trim conditions required at different tilt-wing angles in order to maintain steady-level flight. </a:t>
            </a:r>
            <a:endParaRPr lang="en-US" dirty="0" smtClean="0"/>
          </a:p>
          <a:p>
            <a:endParaRPr lang="en-US" dirty="0"/>
          </a:p>
        </p:txBody>
      </p:sp>
      <p:sp>
        <p:nvSpPr>
          <p:cNvPr id="4" name="Slide Number Placeholder 3"/>
          <p:cNvSpPr>
            <a:spLocks noGrp="1"/>
          </p:cNvSpPr>
          <p:nvPr>
            <p:ph type="sldNum" sz="quarter" idx="10"/>
          </p:nvPr>
        </p:nvSpPr>
        <p:spPr/>
        <p:txBody>
          <a:bodyPr/>
          <a:lstStyle/>
          <a:p>
            <a:fld id="{0F8D1283-D5EE-495B-9C75-FB8A6276C215}" type="slidenum">
              <a:rPr lang="en-US" smtClean="0"/>
              <a:t>7</a:t>
            </a:fld>
            <a:endParaRPr lang="en-US" dirty="0"/>
          </a:p>
        </p:txBody>
      </p:sp>
    </p:spTree>
    <p:extLst>
      <p:ext uri="{BB962C8B-B14F-4D97-AF65-F5344CB8AC3E}">
        <p14:creationId xmlns:p14="http://schemas.microsoft.com/office/powerpoint/2010/main" val="1324963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baseline</a:t>
            </a:r>
            <a:r>
              <a:rPr lang="en-US" baseline="0" dirty="0" smtClean="0"/>
              <a:t> controller is a gain scheduled linear quadratic regulator with integral action for reference tracking. It has multiple control objectives including maintenance of the power turbine speed and rotor speed as well as the delivery of the desired rotor shaft power as determined by a set-point schedule. The control inputs include the fuel flow rate, power turbine electric machine torque, and the collective pitch of the rotor blades.</a:t>
            </a:r>
            <a:endParaRPr lang="en-US" dirty="0" smtClean="0"/>
          </a:p>
        </p:txBody>
      </p:sp>
      <p:sp>
        <p:nvSpPr>
          <p:cNvPr id="4" name="Slide Number Placeholder 3"/>
          <p:cNvSpPr>
            <a:spLocks noGrp="1"/>
          </p:cNvSpPr>
          <p:nvPr>
            <p:ph type="sldNum" sz="quarter" idx="10"/>
          </p:nvPr>
        </p:nvSpPr>
        <p:spPr/>
        <p:txBody>
          <a:bodyPr/>
          <a:lstStyle/>
          <a:p>
            <a:fld id="{0F8D1283-D5EE-495B-9C75-FB8A6276C215}" type="slidenum">
              <a:rPr lang="en-US" smtClean="0"/>
              <a:t>8</a:t>
            </a:fld>
            <a:endParaRPr lang="en-US" dirty="0"/>
          </a:p>
        </p:txBody>
      </p:sp>
    </p:spTree>
    <p:extLst>
      <p:ext uri="{BB962C8B-B14F-4D97-AF65-F5344CB8AC3E}">
        <p14:creationId xmlns:p14="http://schemas.microsoft.com/office/powerpoint/2010/main" val="511328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TEEM controller augments the existing baseline control and is designed independently from it. It consists of a transient controller that commands off-nominal torques for the electric machines with the objective to more closely match steady-state shaft speed conditions for their respective components. During steady-state there is the issue of recharging energy storage devices and dealing with excess energy gathered during transients. When the state of charge is above its desired value, the excess energy is applied to the rotors, allowing for a temporary decrease in fuel consumption. If the state of charge is below its desired value, a small amount of additional power is extracted from the power turbine until the desired state of charge is reached. A feature has also been added to take advantage of the presence of energy storage to temporarily increase the maximum thrust. </a:t>
            </a:r>
            <a:endParaRPr lang="en-US" dirty="0" smtClean="0"/>
          </a:p>
          <a:p>
            <a:endParaRPr lang="en-US" dirty="0"/>
          </a:p>
        </p:txBody>
      </p:sp>
      <p:sp>
        <p:nvSpPr>
          <p:cNvPr id="4" name="Slide Number Placeholder 3"/>
          <p:cNvSpPr>
            <a:spLocks noGrp="1"/>
          </p:cNvSpPr>
          <p:nvPr>
            <p:ph type="sldNum" sz="quarter" idx="10"/>
          </p:nvPr>
        </p:nvSpPr>
        <p:spPr/>
        <p:txBody>
          <a:bodyPr/>
          <a:lstStyle/>
          <a:p>
            <a:fld id="{0F8D1283-D5EE-495B-9C75-FB8A6276C215}" type="slidenum">
              <a:rPr lang="en-US" smtClean="0"/>
              <a:t>9</a:t>
            </a:fld>
            <a:endParaRPr lang="en-US" dirty="0"/>
          </a:p>
        </p:txBody>
      </p:sp>
    </p:spTree>
    <p:extLst>
      <p:ext uri="{BB962C8B-B14F-4D97-AF65-F5344CB8AC3E}">
        <p14:creationId xmlns:p14="http://schemas.microsoft.com/office/powerpoint/2010/main" val="1045346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1/14/2021</a:t>
            </a:r>
            <a:endParaRPr lang="en-US" dirty="0"/>
          </a:p>
        </p:txBody>
      </p:sp>
      <p:sp>
        <p:nvSpPr>
          <p:cNvPr id="5" name="Footer Placeholder 4"/>
          <p:cNvSpPr>
            <a:spLocks noGrp="1"/>
          </p:cNvSpPr>
          <p:nvPr>
            <p:ph type="ftr" sz="quarter" idx="11"/>
          </p:nvPr>
        </p:nvSpPr>
        <p:spPr/>
        <p:txBody>
          <a:bodyPr/>
          <a:lstStyle/>
          <a:p>
            <a:r>
              <a:rPr lang="en-US" smtClean="0"/>
              <a:t>2021 AIAA SciTech Forum</a:t>
            </a:r>
            <a:endParaRPr lang="en-US" dirty="0"/>
          </a:p>
        </p:txBody>
      </p:sp>
      <p:sp>
        <p:nvSpPr>
          <p:cNvPr id="6" name="Slide Number Placeholder 5"/>
          <p:cNvSpPr>
            <a:spLocks noGrp="1"/>
          </p:cNvSpPr>
          <p:nvPr>
            <p:ph type="sldNum" sz="quarter" idx="12"/>
          </p:nvPr>
        </p:nvSpPr>
        <p:spPr/>
        <p:txBody>
          <a:bodyPr/>
          <a:lstStyle/>
          <a:p>
            <a:fld id="{EB9B7F87-07F6-44D4-9C3C-0C5489403B6C}" type="slidenum">
              <a:rPr lang="en-US" smtClean="0"/>
              <a:t>‹#›</a:t>
            </a:fld>
            <a:endParaRPr lang="en-US" dirty="0"/>
          </a:p>
        </p:txBody>
      </p:sp>
    </p:spTree>
    <p:extLst>
      <p:ext uri="{BB962C8B-B14F-4D97-AF65-F5344CB8AC3E}">
        <p14:creationId xmlns:p14="http://schemas.microsoft.com/office/powerpoint/2010/main" val="73080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1/14/2021</a:t>
            </a:r>
            <a:endParaRPr lang="en-US" dirty="0"/>
          </a:p>
        </p:txBody>
      </p:sp>
      <p:sp>
        <p:nvSpPr>
          <p:cNvPr id="5" name="Footer Placeholder 4"/>
          <p:cNvSpPr>
            <a:spLocks noGrp="1"/>
          </p:cNvSpPr>
          <p:nvPr>
            <p:ph type="ftr" sz="quarter" idx="11"/>
          </p:nvPr>
        </p:nvSpPr>
        <p:spPr/>
        <p:txBody>
          <a:bodyPr/>
          <a:lstStyle/>
          <a:p>
            <a:r>
              <a:rPr lang="en-US" smtClean="0"/>
              <a:t>2021 AIAA SciTech Forum</a:t>
            </a:r>
            <a:endParaRPr lang="en-US" dirty="0"/>
          </a:p>
        </p:txBody>
      </p:sp>
      <p:sp>
        <p:nvSpPr>
          <p:cNvPr id="6" name="Slide Number Placeholder 5"/>
          <p:cNvSpPr>
            <a:spLocks noGrp="1"/>
          </p:cNvSpPr>
          <p:nvPr>
            <p:ph type="sldNum" sz="quarter" idx="12"/>
          </p:nvPr>
        </p:nvSpPr>
        <p:spPr/>
        <p:txBody>
          <a:bodyPr/>
          <a:lstStyle/>
          <a:p>
            <a:fld id="{EB9B7F87-07F6-44D4-9C3C-0C5489403B6C}" type="slidenum">
              <a:rPr lang="en-US" smtClean="0"/>
              <a:t>‹#›</a:t>
            </a:fld>
            <a:endParaRPr lang="en-US" dirty="0"/>
          </a:p>
        </p:txBody>
      </p:sp>
    </p:spTree>
    <p:extLst>
      <p:ext uri="{BB962C8B-B14F-4D97-AF65-F5344CB8AC3E}">
        <p14:creationId xmlns:p14="http://schemas.microsoft.com/office/powerpoint/2010/main" val="2020596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1/14/2021</a:t>
            </a:r>
            <a:endParaRPr lang="en-US" dirty="0"/>
          </a:p>
        </p:txBody>
      </p:sp>
      <p:sp>
        <p:nvSpPr>
          <p:cNvPr id="5" name="Footer Placeholder 4"/>
          <p:cNvSpPr>
            <a:spLocks noGrp="1"/>
          </p:cNvSpPr>
          <p:nvPr>
            <p:ph type="ftr" sz="quarter" idx="11"/>
          </p:nvPr>
        </p:nvSpPr>
        <p:spPr/>
        <p:txBody>
          <a:bodyPr/>
          <a:lstStyle/>
          <a:p>
            <a:r>
              <a:rPr lang="en-US" smtClean="0"/>
              <a:t>2021 AIAA SciTech Forum</a:t>
            </a:r>
            <a:endParaRPr lang="en-US" dirty="0"/>
          </a:p>
        </p:txBody>
      </p:sp>
      <p:sp>
        <p:nvSpPr>
          <p:cNvPr id="6" name="Slide Number Placeholder 5"/>
          <p:cNvSpPr>
            <a:spLocks noGrp="1"/>
          </p:cNvSpPr>
          <p:nvPr>
            <p:ph type="sldNum" sz="quarter" idx="12"/>
          </p:nvPr>
        </p:nvSpPr>
        <p:spPr/>
        <p:txBody>
          <a:bodyPr/>
          <a:lstStyle/>
          <a:p>
            <a:fld id="{EB9B7F87-07F6-44D4-9C3C-0C5489403B6C}" type="slidenum">
              <a:rPr lang="en-US" smtClean="0"/>
              <a:t>‹#›</a:t>
            </a:fld>
            <a:endParaRPr lang="en-US" dirty="0"/>
          </a:p>
        </p:txBody>
      </p:sp>
    </p:spTree>
    <p:extLst>
      <p:ext uri="{BB962C8B-B14F-4D97-AF65-F5344CB8AC3E}">
        <p14:creationId xmlns:p14="http://schemas.microsoft.com/office/powerpoint/2010/main" val="1330942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1/14/2021</a:t>
            </a:r>
            <a:endParaRPr lang="en-US" dirty="0"/>
          </a:p>
        </p:txBody>
      </p:sp>
      <p:sp>
        <p:nvSpPr>
          <p:cNvPr id="6" name="Footer Placeholder 5"/>
          <p:cNvSpPr>
            <a:spLocks noGrp="1"/>
          </p:cNvSpPr>
          <p:nvPr>
            <p:ph type="ftr" sz="quarter" idx="11"/>
          </p:nvPr>
        </p:nvSpPr>
        <p:spPr/>
        <p:txBody>
          <a:bodyPr/>
          <a:lstStyle/>
          <a:p>
            <a:r>
              <a:rPr lang="en-US" smtClean="0"/>
              <a:t>2021 AIAA SciTech Forum</a:t>
            </a:r>
            <a:endParaRPr lang="en-US" dirty="0"/>
          </a:p>
        </p:txBody>
      </p:sp>
      <p:sp>
        <p:nvSpPr>
          <p:cNvPr id="7" name="Slide Number Placeholder 6"/>
          <p:cNvSpPr>
            <a:spLocks noGrp="1"/>
          </p:cNvSpPr>
          <p:nvPr>
            <p:ph type="sldNum" sz="quarter" idx="12"/>
          </p:nvPr>
        </p:nvSpPr>
        <p:spPr/>
        <p:txBody>
          <a:bodyPr/>
          <a:lstStyle/>
          <a:p>
            <a:fld id="{EB9B7F87-07F6-44D4-9C3C-0C5489403B6C}" type="slidenum">
              <a:rPr lang="en-US" smtClean="0"/>
              <a:t>‹#›</a:t>
            </a:fld>
            <a:endParaRPr lang="en-US" dirty="0"/>
          </a:p>
        </p:txBody>
      </p:sp>
    </p:spTree>
    <p:extLst>
      <p:ext uri="{BB962C8B-B14F-4D97-AF65-F5344CB8AC3E}">
        <p14:creationId xmlns:p14="http://schemas.microsoft.com/office/powerpoint/2010/main" val="2855723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1/14/2021</a:t>
            </a:r>
            <a:endParaRPr lang="en-US" dirty="0"/>
          </a:p>
        </p:txBody>
      </p:sp>
      <p:sp>
        <p:nvSpPr>
          <p:cNvPr id="8" name="Footer Placeholder 7"/>
          <p:cNvSpPr>
            <a:spLocks noGrp="1"/>
          </p:cNvSpPr>
          <p:nvPr>
            <p:ph type="ftr" sz="quarter" idx="11"/>
          </p:nvPr>
        </p:nvSpPr>
        <p:spPr/>
        <p:txBody>
          <a:bodyPr/>
          <a:lstStyle/>
          <a:p>
            <a:r>
              <a:rPr lang="en-US" smtClean="0"/>
              <a:t>2021 AIAA SciTech Forum</a:t>
            </a:r>
            <a:endParaRPr lang="en-US" dirty="0"/>
          </a:p>
        </p:txBody>
      </p:sp>
      <p:sp>
        <p:nvSpPr>
          <p:cNvPr id="9" name="Slide Number Placeholder 8"/>
          <p:cNvSpPr>
            <a:spLocks noGrp="1"/>
          </p:cNvSpPr>
          <p:nvPr>
            <p:ph type="sldNum" sz="quarter" idx="12"/>
          </p:nvPr>
        </p:nvSpPr>
        <p:spPr/>
        <p:txBody>
          <a:bodyPr/>
          <a:lstStyle/>
          <a:p>
            <a:fld id="{EB9B7F87-07F6-44D4-9C3C-0C5489403B6C}" type="slidenum">
              <a:rPr lang="en-US" smtClean="0"/>
              <a:t>‹#›</a:t>
            </a:fld>
            <a:endParaRPr lang="en-US" dirty="0"/>
          </a:p>
        </p:txBody>
      </p:sp>
    </p:spTree>
    <p:extLst>
      <p:ext uri="{BB962C8B-B14F-4D97-AF65-F5344CB8AC3E}">
        <p14:creationId xmlns:p14="http://schemas.microsoft.com/office/powerpoint/2010/main" val="1099640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1/14/2021</a:t>
            </a:r>
            <a:endParaRPr lang="en-US" dirty="0"/>
          </a:p>
        </p:txBody>
      </p:sp>
      <p:sp>
        <p:nvSpPr>
          <p:cNvPr id="4" name="Footer Placeholder 3"/>
          <p:cNvSpPr>
            <a:spLocks noGrp="1"/>
          </p:cNvSpPr>
          <p:nvPr>
            <p:ph type="ftr" sz="quarter" idx="11"/>
          </p:nvPr>
        </p:nvSpPr>
        <p:spPr/>
        <p:txBody>
          <a:bodyPr/>
          <a:lstStyle/>
          <a:p>
            <a:r>
              <a:rPr lang="en-US" smtClean="0"/>
              <a:t>2021 AIAA SciTech Forum</a:t>
            </a:r>
            <a:endParaRPr lang="en-US" dirty="0"/>
          </a:p>
        </p:txBody>
      </p:sp>
      <p:sp>
        <p:nvSpPr>
          <p:cNvPr id="5" name="Slide Number Placeholder 4"/>
          <p:cNvSpPr>
            <a:spLocks noGrp="1"/>
          </p:cNvSpPr>
          <p:nvPr>
            <p:ph type="sldNum" sz="quarter" idx="12"/>
          </p:nvPr>
        </p:nvSpPr>
        <p:spPr/>
        <p:txBody>
          <a:bodyPr/>
          <a:lstStyle/>
          <a:p>
            <a:fld id="{EB9B7F87-07F6-44D4-9C3C-0C5489403B6C}" type="slidenum">
              <a:rPr lang="en-US" smtClean="0"/>
              <a:t>‹#›</a:t>
            </a:fld>
            <a:endParaRPr lang="en-US" dirty="0"/>
          </a:p>
        </p:txBody>
      </p:sp>
    </p:spTree>
    <p:extLst>
      <p:ext uri="{BB962C8B-B14F-4D97-AF65-F5344CB8AC3E}">
        <p14:creationId xmlns:p14="http://schemas.microsoft.com/office/powerpoint/2010/main" val="1621840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1/14/2021</a:t>
            </a:r>
            <a:endParaRPr lang="en-US" dirty="0"/>
          </a:p>
        </p:txBody>
      </p:sp>
      <p:sp>
        <p:nvSpPr>
          <p:cNvPr id="3" name="Footer Placeholder 2"/>
          <p:cNvSpPr>
            <a:spLocks noGrp="1"/>
          </p:cNvSpPr>
          <p:nvPr>
            <p:ph type="ftr" sz="quarter" idx="11"/>
          </p:nvPr>
        </p:nvSpPr>
        <p:spPr/>
        <p:txBody>
          <a:bodyPr/>
          <a:lstStyle/>
          <a:p>
            <a:r>
              <a:rPr lang="en-US" smtClean="0"/>
              <a:t>2021 AIAA SciTech Forum</a:t>
            </a:r>
            <a:endParaRPr lang="en-US" dirty="0"/>
          </a:p>
        </p:txBody>
      </p:sp>
      <p:sp>
        <p:nvSpPr>
          <p:cNvPr id="4" name="Slide Number Placeholder 3"/>
          <p:cNvSpPr>
            <a:spLocks noGrp="1"/>
          </p:cNvSpPr>
          <p:nvPr>
            <p:ph type="sldNum" sz="quarter" idx="12"/>
          </p:nvPr>
        </p:nvSpPr>
        <p:spPr/>
        <p:txBody>
          <a:bodyPr/>
          <a:lstStyle/>
          <a:p>
            <a:fld id="{EB9B7F87-07F6-44D4-9C3C-0C5489403B6C}" type="slidenum">
              <a:rPr lang="en-US" smtClean="0"/>
              <a:t>‹#›</a:t>
            </a:fld>
            <a:endParaRPr lang="en-US" dirty="0"/>
          </a:p>
        </p:txBody>
      </p:sp>
    </p:spTree>
    <p:extLst>
      <p:ext uri="{BB962C8B-B14F-4D97-AF65-F5344CB8AC3E}">
        <p14:creationId xmlns:p14="http://schemas.microsoft.com/office/powerpoint/2010/main" val="315114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1/14/2021</a:t>
            </a:r>
            <a:endParaRPr lang="en-US" dirty="0"/>
          </a:p>
        </p:txBody>
      </p:sp>
      <p:sp>
        <p:nvSpPr>
          <p:cNvPr id="6" name="Footer Placeholder 5"/>
          <p:cNvSpPr>
            <a:spLocks noGrp="1"/>
          </p:cNvSpPr>
          <p:nvPr>
            <p:ph type="ftr" sz="quarter" idx="11"/>
          </p:nvPr>
        </p:nvSpPr>
        <p:spPr/>
        <p:txBody>
          <a:bodyPr/>
          <a:lstStyle/>
          <a:p>
            <a:r>
              <a:rPr lang="en-US" smtClean="0"/>
              <a:t>2021 AIAA SciTech Forum</a:t>
            </a:r>
            <a:endParaRPr lang="en-US" dirty="0"/>
          </a:p>
        </p:txBody>
      </p:sp>
      <p:sp>
        <p:nvSpPr>
          <p:cNvPr id="7" name="Slide Number Placeholder 6"/>
          <p:cNvSpPr>
            <a:spLocks noGrp="1"/>
          </p:cNvSpPr>
          <p:nvPr>
            <p:ph type="sldNum" sz="quarter" idx="12"/>
          </p:nvPr>
        </p:nvSpPr>
        <p:spPr/>
        <p:txBody>
          <a:bodyPr/>
          <a:lstStyle/>
          <a:p>
            <a:fld id="{EB9B7F87-07F6-44D4-9C3C-0C5489403B6C}" type="slidenum">
              <a:rPr lang="en-US" smtClean="0"/>
              <a:t>‹#›</a:t>
            </a:fld>
            <a:endParaRPr lang="en-US" dirty="0"/>
          </a:p>
        </p:txBody>
      </p:sp>
    </p:spTree>
    <p:extLst>
      <p:ext uri="{BB962C8B-B14F-4D97-AF65-F5344CB8AC3E}">
        <p14:creationId xmlns:p14="http://schemas.microsoft.com/office/powerpoint/2010/main" val="1290049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1/14/2021</a:t>
            </a:r>
            <a:endParaRPr lang="en-US" dirty="0"/>
          </a:p>
        </p:txBody>
      </p:sp>
      <p:sp>
        <p:nvSpPr>
          <p:cNvPr id="6" name="Footer Placeholder 5"/>
          <p:cNvSpPr>
            <a:spLocks noGrp="1"/>
          </p:cNvSpPr>
          <p:nvPr>
            <p:ph type="ftr" sz="quarter" idx="11"/>
          </p:nvPr>
        </p:nvSpPr>
        <p:spPr/>
        <p:txBody>
          <a:bodyPr/>
          <a:lstStyle/>
          <a:p>
            <a:r>
              <a:rPr lang="en-US" smtClean="0"/>
              <a:t>2021 AIAA SciTech Forum</a:t>
            </a:r>
            <a:endParaRPr lang="en-US" dirty="0"/>
          </a:p>
        </p:txBody>
      </p:sp>
      <p:sp>
        <p:nvSpPr>
          <p:cNvPr id="7" name="Slide Number Placeholder 6"/>
          <p:cNvSpPr>
            <a:spLocks noGrp="1"/>
          </p:cNvSpPr>
          <p:nvPr>
            <p:ph type="sldNum" sz="quarter" idx="12"/>
          </p:nvPr>
        </p:nvSpPr>
        <p:spPr/>
        <p:txBody>
          <a:bodyPr/>
          <a:lstStyle/>
          <a:p>
            <a:fld id="{EB9B7F87-07F6-44D4-9C3C-0C5489403B6C}" type="slidenum">
              <a:rPr lang="en-US" smtClean="0"/>
              <a:t>‹#›</a:t>
            </a:fld>
            <a:endParaRPr lang="en-US" dirty="0"/>
          </a:p>
        </p:txBody>
      </p:sp>
    </p:spTree>
    <p:extLst>
      <p:ext uri="{BB962C8B-B14F-4D97-AF65-F5344CB8AC3E}">
        <p14:creationId xmlns:p14="http://schemas.microsoft.com/office/powerpoint/2010/main" val="294673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77787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371601"/>
            <a:ext cx="10515600" cy="4805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1/14/2021</a:t>
            </a:r>
            <a:endParaRPr lang="en-US" dirty="0"/>
          </a:p>
        </p:txBody>
      </p:sp>
      <p:sp>
        <p:nvSpPr>
          <p:cNvPr id="5" name="Footer Placeholder 4"/>
          <p:cNvSpPr>
            <a:spLocks noGrp="1"/>
          </p:cNvSpPr>
          <p:nvPr>
            <p:ph type="ftr" sz="quarter" idx="3"/>
          </p:nvPr>
        </p:nvSpPr>
        <p:spPr>
          <a:xfrm>
            <a:off x="2885440" y="6356352"/>
            <a:ext cx="646176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2021 AIAA SciTech Forum</a:t>
            </a:r>
            <a:endParaRPr lang="en-US" dirty="0"/>
          </a:p>
        </p:txBody>
      </p:sp>
      <p:sp>
        <p:nvSpPr>
          <p:cNvPr id="6" name="Slide Number Placeholder 5"/>
          <p:cNvSpPr>
            <a:spLocks noGrp="1"/>
          </p:cNvSpPr>
          <p:nvPr>
            <p:ph type="sldNum" sz="quarter" idx="4"/>
          </p:nvPr>
        </p:nvSpPr>
        <p:spPr>
          <a:xfrm>
            <a:off x="9550400" y="6356352"/>
            <a:ext cx="1828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9B7F87-07F6-44D4-9C3C-0C5489403B6C}" type="slidenum">
              <a:rPr lang="en-US" smtClean="0"/>
              <a:t>‹#›</a:t>
            </a:fld>
            <a:endParaRPr lang="en-US" dirty="0"/>
          </a:p>
        </p:txBody>
      </p:sp>
    </p:spTree>
    <p:extLst>
      <p:ext uri="{BB962C8B-B14F-4D97-AF65-F5344CB8AC3E}">
        <p14:creationId xmlns:p14="http://schemas.microsoft.com/office/powerpoint/2010/main" val="2534749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p:txStyles>
    <p:titleStyle>
      <a:lvl1pPr algn="l" defTabSz="914400" rtl="0" eaLnBrk="1" latinLnBrk="0" hangingPunct="1">
        <a:lnSpc>
          <a:spcPct val="90000"/>
        </a:lnSpc>
        <a:spcBef>
          <a:spcPct val="0"/>
        </a:spcBef>
        <a:buNone/>
        <a:defRPr sz="32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mailto:dennis.e.culley@nasa.gov" TargetMode="External"/><Relationship Id="rId5" Type="http://schemas.openxmlformats.org/officeDocument/2006/relationships/hyperlink" Target="mailto:jonathan.kratz@nasa.gov" TargetMode="Externa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25040" y="685800"/>
            <a:ext cx="7772400" cy="2387600"/>
          </a:xfrm>
        </p:spPr>
        <p:txBody>
          <a:bodyPr anchor="ctr">
            <a:noAutofit/>
          </a:bodyPr>
          <a:lstStyle/>
          <a:p>
            <a:r>
              <a:rPr lang="en-US" sz="3600" dirty="0"/>
              <a:t>Enhancement of an Electrified Tilt-Wing Propulsion System using Turbine Electrified Energy Management</a:t>
            </a:r>
            <a:endParaRPr lang="en-US" sz="2800" dirty="0"/>
          </a:p>
        </p:txBody>
      </p:sp>
      <p:sp>
        <p:nvSpPr>
          <p:cNvPr id="3" name="Subtitle 2"/>
          <p:cNvSpPr>
            <a:spLocks noGrp="1"/>
          </p:cNvSpPr>
          <p:nvPr>
            <p:ph type="subTitle" idx="1"/>
          </p:nvPr>
        </p:nvSpPr>
        <p:spPr>
          <a:xfrm>
            <a:off x="2667000" y="4229100"/>
            <a:ext cx="6858000" cy="1806648"/>
          </a:xfrm>
        </p:spPr>
        <p:txBody>
          <a:bodyPr>
            <a:spAutoFit/>
          </a:bodyPr>
          <a:lstStyle/>
          <a:p>
            <a:r>
              <a:rPr lang="en-US" b="1" dirty="0" smtClean="0"/>
              <a:t>2021 AIAA SciTech Forum</a:t>
            </a:r>
          </a:p>
          <a:p>
            <a:r>
              <a:rPr lang="en-US" dirty="0" smtClean="0"/>
              <a:t>Jonathan Kratz and Dennis Culley</a:t>
            </a:r>
          </a:p>
          <a:p>
            <a:r>
              <a:rPr lang="en-US" dirty="0" smtClean="0"/>
              <a:t>NASA Glenn Research Center</a:t>
            </a:r>
          </a:p>
          <a:p>
            <a:r>
              <a:rPr lang="en-US" dirty="0" smtClean="0"/>
              <a:t>January 14</a:t>
            </a:r>
            <a:r>
              <a:rPr lang="en-US" baseline="30000" dirty="0" smtClean="0"/>
              <a:t>th</a:t>
            </a:r>
            <a:r>
              <a:rPr lang="en-US" dirty="0" smtClean="0"/>
              <a:t>, 2021</a:t>
            </a:r>
          </a:p>
        </p:txBody>
      </p:sp>
      <p:sp>
        <p:nvSpPr>
          <p:cNvPr id="4" name="Date Placeholder 3"/>
          <p:cNvSpPr>
            <a:spLocks noGrp="1"/>
          </p:cNvSpPr>
          <p:nvPr>
            <p:ph type="dt" sz="half" idx="10"/>
          </p:nvPr>
        </p:nvSpPr>
        <p:spPr/>
        <p:txBody>
          <a:bodyPr/>
          <a:lstStyle/>
          <a:p>
            <a:r>
              <a:rPr lang="en-US" dirty="0" smtClean="0"/>
              <a:t>1/14/2021</a:t>
            </a:r>
            <a:endParaRPr lang="en-US" dirty="0"/>
          </a:p>
        </p:txBody>
      </p:sp>
      <p:sp>
        <p:nvSpPr>
          <p:cNvPr id="5" name="Slide Number Placeholder 4"/>
          <p:cNvSpPr>
            <a:spLocks noGrp="1"/>
          </p:cNvSpPr>
          <p:nvPr>
            <p:ph type="sldNum" sz="quarter" idx="12"/>
          </p:nvPr>
        </p:nvSpPr>
        <p:spPr/>
        <p:txBody>
          <a:bodyPr/>
          <a:lstStyle/>
          <a:p>
            <a:fld id="{EB9B7F87-07F6-44D4-9C3C-0C5489403B6C}" type="slidenum">
              <a:rPr lang="en-US" smtClean="0"/>
              <a:t>1</a:t>
            </a:fld>
            <a:endParaRPr lang="en-US" dirty="0"/>
          </a:p>
        </p:txBody>
      </p:sp>
      <p:sp>
        <p:nvSpPr>
          <p:cNvPr id="6" name="Footer Placeholder 5"/>
          <p:cNvSpPr>
            <a:spLocks noGrp="1"/>
          </p:cNvSpPr>
          <p:nvPr>
            <p:ph type="ftr" sz="quarter" idx="11"/>
          </p:nvPr>
        </p:nvSpPr>
        <p:spPr/>
        <p:txBody>
          <a:bodyPr/>
          <a:lstStyle/>
          <a:p>
            <a:r>
              <a:rPr lang="en-US" smtClean="0"/>
              <a:t>2021 AIAA SciTech Forum</a:t>
            </a:r>
            <a:endParaRPr lang="en-US" dirty="0"/>
          </a:p>
        </p:txBody>
      </p:sp>
      <p:grpSp>
        <p:nvGrpSpPr>
          <p:cNvPr id="9" name="Group 8"/>
          <p:cNvGrpSpPr/>
          <p:nvPr/>
        </p:nvGrpSpPr>
        <p:grpSpPr>
          <a:xfrm>
            <a:off x="4734899" y="2762669"/>
            <a:ext cx="2610644" cy="1343732"/>
            <a:chOff x="3924300" y="1432560"/>
            <a:chExt cx="2935288" cy="1474470"/>
          </a:xfrm>
        </p:grpSpPr>
        <p:pic>
          <p:nvPicPr>
            <p:cNvPr id="10" name="Picture 9"/>
            <p:cNvPicPr>
              <a:picLocks noChangeAspect="1"/>
            </p:cNvPicPr>
            <p:nvPr/>
          </p:nvPicPr>
          <p:blipFill>
            <a:blip r:embed="rId5"/>
            <a:stretch>
              <a:fillRect/>
            </a:stretch>
          </p:blipFill>
          <p:spPr>
            <a:xfrm>
              <a:off x="3924300" y="1432560"/>
              <a:ext cx="2935288" cy="1474470"/>
            </a:xfrm>
            <a:prstGeom prst="rect">
              <a:avLst/>
            </a:prstGeom>
          </p:spPr>
        </p:pic>
        <p:sp>
          <p:nvSpPr>
            <p:cNvPr id="11" name="Rectangle 10"/>
            <p:cNvSpPr/>
            <p:nvPr/>
          </p:nvSpPr>
          <p:spPr>
            <a:xfrm>
              <a:off x="3924300" y="2286000"/>
              <a:ext cx="114300" cy="41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Audio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3230197491"/>
      </p:ext>
    </p:extLst>
  </p:cSld>
  <p:clrMapOvr>
    <a:masterClrMapping/>
  </p:clrMapOvr>
  <mc:AlternateContent xmlns:mc="http://schemas.openxmlformats.org/markup-compatibility/2006" xmlns:p14="http://schemas.microsoft.com/office/powerpoint/2010/main">
    <mc:Choice Requires="p14">
      <p:transition spd="slow" p14:dur="2000" advTm="16168"/>
    </mc:Choice>
    <mc:Fallback xmlns="">
      <p:transition spd="slow" advTm="16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Results</a:t>
            </a:r>
            <a:endParaRPr lang="en-US" dirty="0"/>
          </a:p>
        </p:txBody>
      </p:sp>
      <p:sp>
        <p:nvSpPr>
          <p:cNvPr id="3" name="Content Placeholder 2"/>
          <p:cNvSpPr>
            <a:spLocks noGrp="1"/>
          </p:cNvSpPr>
          <p:nvPr>
            <p:ph idx="1"/>
          </p:nvPr>
        </p:nvSpPr>
        <p:spPr>
          <a:xfrm>
            <a:off x="952500" y="1226863"/>
            <a:ext cx="5219700" cy="2108640"/>
          </a:xfrm>
        </p:spPr>
        <p:txBody>
          <a:bodyPr>
            <a:normAutofit/>
          </a:bodyPr>
          <a:lstStyle/>
          <a:p>
            <a:r>
              <a:rPr lang="en-US" dirty="0" smtClean="0"/>
              <a:t>Burst and chop transient at sea level static hover conditions</a:t>
            </a:r>
          </a:p>
          <a:p>
            <a:r>
              <a:rPr lang="en-US" dirty="0" smtClean="0"/>
              <a:t>More tightly regulated rotor and power turbine speeds</a:t>
            </a:r>
            <a:endParaRPr lang="en-US" dirty="0"/>
          </a:p>
        </p:txBody>
      </p:sp>
      <p:sp>
        <p:nvSpPr>
          <p:cNvPr id="4" name="Date Placeholder 3"/>
          <p:cNvSpPr>
            <a:spLocks noGrp="1"/>
          </p:cNvSpPr>
          <p:nvPr>
            <p:ph type="dt" sz="half" idx="10"/>
          </p:nvPr>
        </p:nvSpPr>
        <p:spPr/>
        <p:txBody>
          <a:bodyPr/>
          <a:lstStyle/>
          <a:p>
            <a:r>
              <a:rPr lang="en-US" smtClean="0"/>
              <a:t>1/14/2021</a:t>
            </a:r>
            <a:endParaRPr lang="en-US" dirty="0"/>
          </a:p>
        </p:txBody>
      </p:sp>
      <p:sp>
        <p:nvSpPr>
          <p:cNvPr id="5" name="Footer Placeholder 4"/>
          <p:cNvSpPr>
            <a:spLocks noGrp="1"/>
          </p:cNvSpPr>
          <p:nvPr>
            <p:ph type="ftr" sz="quarter" idx="11"/>
          </p:nvPr>
        </p:nvSpPr>
        <p:spPr/>
        <p:txBody>
          <a:bodyPr/>
          <a:lstStyle/>
          <a:p>
            <a:r>
              <a:rPr lang="en-US" smtClean="0"/>
              <a:t>2021 AIAA SciTech Forum</a:t>
            </a:r>
            <a:endParaRPr lang="en-US" dirty="0"/>
          </a:p>
        </p:txBody>
      </p:sp>
      <p:sp>
        <p:nvSpPr>
          <p:cNvPr id="6" name="Slide Number Placeholder 5"/>
          <p:cNvSpPr>
            <a:spLocks noGrp="1"/>
          </p:cNvSpPr>
          <p:nvPr>
            <p:ph type="sldNum" sz="quarter" idx="12"/>
          </p:nvPr>
        </p:nvSpPr>
        <p:spPr/>
        <p:txBody>
          <a:bodyPr/>
          <a:lstStyle/>
          <a:p>
            <a:fld id="{EB9B7F87-07F6-44D4-9C3C-0C5489403B6C}" type="slidenum">
              <a:rPr lang="en-US" smtClean="0"/>
              <a:t>10</a:t>
            </a:fld>
            <a:endParaRPr lang="en-US" dirty="0"/>
          </a:p>
        </p:txBody>
      </p:sp>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6599238" y="533400"/>
            <a:ext cx="3429000" cy="2358706"/>
          </a:xfrm>
          <a:prstGeom prst="rect">
            <a:avLst/>
          </a:prstGeom>
          <a:noFill/>
          <a:ln>
            <a:noFill/>
          </a:ln>
        </p:spPr>
      </p:pic>
      <p:pic>
        <p:nvPicPr>
          <p:cNvPr id="8" name="Picture 7"/>
          <p:cNvPicPr/>
          <p:nvPr/>
        </p:nvPicPr>
        <p:blipFill>
          <a:blip r:embed="rId6"/>
          <a:stretch>
            <a:fillRect/>
          </a:stretch>
        </p:blipFill>
        <p:spPr>
          <a:xfrm>
            <a:off x="1697625" y="3058228"/>
            <a:ext cx="8587741" cy="3229067"/>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28238" y="6218238"/>
            <a:ext cx="487362" cy="487362"/>
          </a:xfrm>
          <a:prstGeom prst="rect">
            <a:avLst/>
          </a:prstGeom>
        </p:spPr>
      </p:pic>
      <p:sp>
        <p:nvSpPr>
          <p:cNvPr id="10" name="Rectangle 9"/>
          <p:cNvSpPr/>
          <p:nvPr/>
        </p:nvSpPr>
        <p:spPr>
          <a:xfrm>
            <a:off x="1697625" y="5981700"/>
            <a:ext cx="321675" cy="3055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86782" y="6016228"/>
            <a:ext cx="321675" cy="3055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6700858"/>
      </p:ext>
    </p:extLst>
  </p:cSld>
  <p:clrMapOvr>
    <a:masterClrMapping/>
  </p:clrMapOvr>
  <mc:AlternateContent xmlns:mc="http://schemas.openxmlformats.org/markup-compatibility/2006" xmlns:p14="http://schemas.microsoft.com/office/powerpoint/2010/main">
    <mc:Choice Requires="p14">
      <p:transition spd="slow" p14:dur="2000" advTm="35674"/>
    </mc:Choice>
    <mc:Fallback xmlns="">
      <p:transition spd="slow" advTm="35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Results</a:t>
            </a:r>
            <a:endParaRPr lang="en-US" dirty="0"/>
          </a:p>
        </p:txBody>
      </p:sp>
      <p:sp>
        <p:nvSpPr>
          <p:cNvPr id="3" name="Content Placeholder 2"/>
          <p:cNvSpPr>
            <a:spLocks noGrp="1"/>
          </p:cNvSpPr>
          <p:nvPr>
            <p:ph idx="1"/>
          </p:nvPr>
        </p:nvSpPr>
        <p:spPr>
          <a:xfrm>
            <a:off x="838200" y="1371601"/>
            <a:ext cx="5372100" cy="2362200"/>
          </a:xfrm>
        </p:spPr>
        <p:txBody>
          <a:bodyPr>
            <a:normAutofit/>
          </a:bodyPr>
          <a:lstStyle/>
          <a:p>
            <a:r>
              <a:rPr lang="en-US" dirty="0" smtClean="0"/>
              <a:t>Superior transient operability</a:t>
            </a:r>
          </a:p>
          <a:p>
            <a:pPr lvl="1"/>
            <a:r>
              <a:rPr lang="en-US" dirty="0" smtClean="0"/>
              <a:t>Improved minimum stall margin during acceleration</a:t>
            </a:r>
          </a:p>
          <a:p>
            <a:pPr lvl="1"/>
            <a:r>
              <a:rPr lang="en-US" dirty="0" smtClean="0"/>
              <a:t>Tighter control of operating point on the map</a:t>
            </a:r>
            <a:endParaRPr lang="en-US" dirty="0"/>
          </a:p>
        </p:txBody>
      </p:sp>
      <p:sp>
        <p:nvSpPr>
          <p:cNvPr id="4" name="Date Placeholder 3"/>
          <p:cNvSpPr>
            <a:spLocks noGrp="1"/>
          </p:cNvSpPr>
          <p:nvPr>
            <p:ph type="dt" sz="half" idx="10"/>
          </p:nvPr>
        </p:nvSpPr>
        <p:spPr/>
        <p:txBody>
          <a:bodyPr/>
          <a:lstStyle/>
          <a:p>
            <a:r>
              <a:rPr lang="en-US" smtClean="0"/>
              <a:t>1/14/2021</a:t>
            </a:r>
            <a:endParaRPr lang="en-US" dirty="0"/>
          </a:p>
        </p:txBody>
      </p:sp>
      <p:sp>
        <p:nvSpPr>
          <p:cNvPr id="5" name="Footer Placeholder 4"/>
          <p:cNvSpPr>
            <a:spLocks noGrp="1"/>
          </p:cNvSpPr>
          <p:nvPr>
            <p:ph type="ftr" sz="quarter" idx="11"/>
          </p:nvPr>
        </p:nvSpPr>
        <p:spPr/>
        <p:txBody>
          <a:bodyPr/>
          <a:lstStyle/>
          <a:p>
            <a:r>
              <a:rPr lang="en-US" smtClean="0"/>
              <a:t>2021 AIAA SciTech Forum</a:t>
            </a:r>
            <a:endParaRPr lang="en-US" dirty="0"/>
          </a:p>
        </p:txBody>
      </p:sp>
      <p:sp>
        <p:nvSpPr>
          <p:cNvPr id="6" name="Slide Number Placeholder 5"/>
          <p:cNvSpPr>
            <a:spLocks noGrp="1"/>
          </p:cNvSpPr>
          <p:nvPr>
            <p:ph type="sldNum" sz="quarter" idx="12"/>
          </p:nvPr>
        </p:nvSpPr>
        <p:spPr/>
        <p:txBody>
          <a:bodyPr/>
          <a:lstStyle/>
          <a:p>
            <a:fld id="{EB9B7F87-07F6-44D4-9C3C-0C5489403B6C}" type="slidenum">
              <a:rPr lang="en-US" smtClean="0"/>
              <a:t>11</a:t>
            </a:fld>
            <a:endParaRPr lang="en-US" dirty="0"/>
          </a:p>
        </p:txBody>
      </p:sp>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839544" y="3314700"/>
            <a:ext cx="5370755" cy="2903538"/>
          </a:xfrm>
          <a:prstGeom prst="rect">
            <a:avLst/>
          </a:prstGeom>
          <a:noFill/>
          <a:ln>
            <a:noFill/>
          </a:ln>
        </p:spPr>
      </p:pic>
      <p:pic>
        <p:nvPicPr>
          <p:cNvPr id="8" name="Picture 7"/>
          <p:cNvPicPr/>
          <p:nvPr/>
        </p:nvPicPr>
        <p:blipFill>
          <a:blip r:embed="rId6">
            <a:extLst>
              <a:ext uri="{28A0092B-C50C-407E-A947-70E740481C1C}">
                <a14:useLocalDpi xmlns:a14="http://schemas.microsoft.com/office/drawing/2010/main" val="0"/>
              </a:ext>
            </a:extLst>
          </a:blip>
          <a:srcRect/>
          <a:stretch>
            <a:fillRect/>
          </a:stretch>
        </p:blipFill>
        <p:spPr bwMode="auto">
          <a:xfrm>
            <a:off x="6117665" y="380208"/>
            <a:ext cx="4550335" cy="6096792"/>
          </a:xfrm>
          <a:prstGeom prst="rect">
            <a:avLst/>
          </a:prstGeom>
          <a:noFill/>
          <a:ln>
            <a:noFill/>
          </a:ln>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52963846"/>
      </p:ext>
    </p:extLst>
  </p:cSld>
  <p:clrMapOvr>
    <a:masterClrMapping/>
  </p:clrMapOvr>
  <mc:AlternateContent xmlns:mc="http://schemas.openxmlformats.org/markup-compatibility/2006">
    <mc:Choice xmlns:p14="http://schemas.microsoft.com/office/powerpoint/2010/main" Requires="p14">
      <p:transition spd="slow" p14:dur="2000" advTm="26430"/>
    </mc:Choice>
    <mc:Fallback>
      <p:transition spd="slow" advTm="26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mod="1">
    <p:ext uri="{3A86A75C-4F4B-4683-9AE1-C65F6400EC91}">
      <p14:laserTraceLst xmlns:p14="http://schemas.microsoft.com/office/powerpoint/2010/main">
        <p14:tracePtLst>
          <p14:tracePt t="125" x="6299200" y="3708400"/>
          <p14:tracePt t="398" x="6451600" y="3740150"/>
          <p14:tracePt t="2157" x="6451600" y="3746500"/>
          <p14:tracePt t="2281" x="6178550" y="3841750"/>
          <p14:tracePt t="6382" x="6172200" y="3841750"/>
          <p14:tracePt t="6531" x="6159500" y="3841750"/>
          <p14:tracePt t="6845" x="6159500" y="3854450"/>
          <p14:tracePt t="6995" x="6159500" y="3937000"/>
          <p14:tracePt t="7290" x="6134100" y="3937000"/>
          <p14:tracePt t="8007" x="6140450" y="3937000"/>
          <p14:tracePt t="8152" x="6146800" y="3930650"/>
          <p14:tracePt t="8461" x="6146800" y="3924300"/>
          <p14:tracePt t="8669" x="6146800" y="3917950"/>
          <p14:tracePt t="8811" x="6146800" y="3911600"/>
          <p14:tracePt t="8989" x="6146800" y="3905250"/>
          <p14:tracePt t="9213" x="6146800" y="3898900"/>
          <p14:tracePt t="9362" x="6146800" y="3892550"/>
          <p14:tracePt t="9506" x="5505450" y="4127500"/>
          <p14:tracePt t="9672" x="3416300" y="5226050"/>
          <p14:tracePt t="9863" x="1676400" y="5499100"/>
          <p14:tracePt t="9934" x="1638300" y="5461000"/>
          <p14:tracePt t="9980" x="1555750" y="5397500"/>
          <p14:tracePt t="10005" x="1422400" y="5365750"/>
          <p14:tracePt t="10029" x="1250950" y="5340350"/>
          <p14:tracePt t="10054" x="1085850" y="5314950"/>
          <p14:tracePt t="10079" x="996950" y="5302250"/>
          <p14:tracePt t="10103" x="920750" y="5302250"/>
          <p14:tracePt t="10128" x="876300" y="5295900"/>
          <p14:tracePt t="10174" x="876300" y="5289550"/>
          <p14:tracePt t="10197" x="882650" y="5245100"/>
          <p14:tracePt t="10221" x="933450" y="5181600"/>
          <p14:tracePt t="10245" x="996950" y="5105400"/>
          <p14:tracePt t="10269" x="1047750" y="5060950"/>
          <p14:tracePt t="10293" x="1092200" y="5022850"/>
          <p14:tracePt t="10318" x="1143000" y="4965700"/>
          <p14:tracePt t="10343" x="1212850" y="4914900"/>
          <p14:tracePt t="10366" x="1257300" y="4876800"/>
          <p14:tracePt t="10390" x="1289050" y="4851400"/>
          <p14:tracePt t="10413" x="1333500" y="4813300"/>
          <p14:tracePt t="10437" x="1390650" y="4768850"/>
          <p14:tracePt t="10461" x="1460500" y="4730750"/>
          <p14:tracePt t="10484" x="1479550" y="4718050"/>
          <p14:tracePt t="10507" x="1485900" y="4705350"/>
          <p14:tracePt t="10531" x="1504950" y="4673600"/>
          <p14:tracePt t="10555" x="1543050" y="4622800"/>
          <p14:tracePt t="10579" x="1606550" y="4578350"/>
          <p14:tracePt t="10602" x="1625600" y="4572000"/>
          <p14:tracePt t="10626" x="1651000" y="4552950"/>
          <p14:tracePt t="10650" x="1689100" y="4540250"/>
          <p14:tracePt t="10672" x="1708150" y="4533900"/>
          <p14:tracePt t="10806" x="1708150" y="4540250"/>
          <p14:tracePt t="10830" x="1708150" y="4578350"/>
          <p14:tracePt t="10854" x="1695450" y="4660900"/>
          <p14:tracePt t="10877" x="1676400" y="4781550"/>
          <p14:tracePt t="10901" x="1657350" y="4895850"/>
          <p14:tracePt t="10927" x="1651000" y="5022850"/>
          <p14:tracePt t="10949" x="1651000" y="5162550"/>
          <p14:tracePt t="10973" x="1657350" y="5276850"/>
          <p14:tracePt t="10996" x="1670050" y="5340350"/>
          <p14:tracePt t="11020" x="1676400" y="5359400"/>
          <p14:tracePt t="11045" x="1695450" y="5391150"/>
          <p14:tracePt t="11069" x="1720850" y="5410200"/>
          <p14:tracePt t="11092" x="1746250" y="5441950"/>
          <p14:tracePt t="11117" x="1765300" y="5467350"/>
          <p14:tracePt t="11141" x="1816100" y="5480050"/>
          <p14:tracePt t="11164" x="1854200" y="5499100"/>
          <p14:tracePt t="11188" x="1924050" y="5505450"/>
          <p14:tracePt t="11212" x="2032000" y="5499100"/>
          <p14:tracePt t="11236" x="2051050" y="5492750"/>
          <p14:tracePt t="11261" x="2101850" y="5441950"/>
          <p14:tracePt t="11286" x="2127250" y="5384800"/>
          <p14:tracePt t="11312" x="2152650" y="5327650"/>
          <p14:tracePt t="11336" x="2171700" y="5276850"/>
          <p14:tracePt t="11361" x="2184400" y="5219700"/>
          <p14:tracePt t="11385" x="2203450" y="5175250"/>
          <p14:tracePt t="11410" x="2203450" y="5130800"/>
          <p14:tracePt t="11434" x="2203450" y="5060950"/>
          <p14:tracePt t="11459" x="2203450" y="5010150"/>
          <p14:tracePt t="11485" x="2197100" y="4927600"/>
          <p14:tracePt t="11509" x="2178050" y="4870450"/>
          <p14:tracePt t="11532" x="2165350" y="4819650"/>
          <p14:tracePt t="11556" x="2133600" y="4737100"/>
          <p14:tracePt t="11581" x="2114550" y="4705350"/>
          <p14:tracePt t="11603" x="2108200" y="4699000"/>
          <p14:tracePt t="11627" x="2108200" y="4692650"/>
          <p14:tracePt t="11650" x="2095500" y="4679950"/>
          <p14:tracePt t="11674" x="2076450" y="4679950"/>
          <p14:tracePt t="11697" x="2025650" y="4679950"/>
          <p14:tracePt t="11721" x="2000250" y="4679950"/>
          <p14:tracePt t="11745" x="1987550" y="4679950"/>
          <p14:tracePt t="11769" x="1974850" y="4679950"/>
          <p14:tracePt t="11791" x="1962150" y="4686300"/>
          <p14:tracePt t="11816" x="1930400" y="4699000"/>
          <p14:tracePt t="11839" x="1892300" y="4724400"/>
          <p14:tracePt t="11863" x="1828800" y="4768850"/>
          <p14:tracePt t="11886" x="1790700" y="4819650"/>
          <p14:tracePt t="11911" x="1758950" y="4889500"/>
          <p14:tracePt t="11935" x="1733550" y="4965700"/>
          <p14:tracePt t="11958" x="1733550" y="5035550"/>
          <p14:tracePt t="11981" x="1733550" y="5099050"/>
          <p14:tracePt t="12005" x="1733550" y="5137150"/>
          <p14:tracePt t="12029" x="1733550" y="5168900"/>
          <p14:tracePt t="12051" x="1733550" y="5187950"/>
          <p14:tracePt t="12077" x="1746250" y="5245100"/>
          <p14:tracePt t="12100" x="1746250" y="5276850"/>
          <p14:tracePt t="12124" x="1790700" y="5340350"/>
          <p14:tracePt t="12147" x="1828800" y="5384800"/>
          <p14:tracePt t="12170" x="1873250" y="5422900"/>
          <p14:tracePt t="12194" x="1917700" y="5441950"/>
          <p14:tracePt t="12217" x="1968500" y="5461000"/>
          <p14:tracePt t="12241" x="2032000" y="5461000"/>
          <p14:tracePt t="12265" x="2076450" y="5461000"/>
          <p14:tracePt t="12288" x="2120900" y="5454650"/>
          <p14:tracePt t="12313" x="2165350" y="5429250"/>
          <p14:tracePt t="12338" x="2228850" y="5384800"/>
          <p14:tracePt t="12362" x="2254250" y="5321300"/>
          <p14:tracePt t="12385" x="2279650" y="5251450"/>
          <p14:tracePt t="12410" x="2298700" y="5194300"/>
          <p14:tracePt t="12433" x="2317750" y="5118100"/>
          <p14:tracePt t="12457" x="2336800" y="5029200"/>
          <p14:tracePt t="12480" x="2336800" y="4965700"/>
          <p14:tracePt t="12504" x="2336800" y="4908550"/>
          <p14:tracePt t="12529" x="2336800" y="4845050"/>
          <p14:tracePt t="12559" x="2336800" y="4787900"/>
          <p14:tracePt t="12584" x="2311400" y="4749800"/>
          <p14:tracePt t="12607" x="2286000" y="4705350"/>
          <p14:tracePt t="12630" x="2273300" y="4667250"/>
          <p14:tracePt t="12655" x="2254250" y="4629150"/>
          <p14:tracePt t="12678" x="2222500" y="4610100"/>
          <p14:tracePt t="12704" x="2197100" y="4597400"/>
          <p14:tracePt t="12727" x="2165350" y="4597400"/>
          <p14:tracePt t="12750" x="2127250" y="4584700"/>
          <p14:tracePt t="12775" x="2114550" y="4584700"/>
          <p14:tracePt t="12798" x="2101850" y="4584700"/>
          <p14:tracePt t="12844" x="2095500" y="4584700"/>
          <p14:tracePt t="12868" x="2070100" y="4584700"/>
          <p14:tracePt t="12892" x="2038350" y="4610100"/>
          <p14:tracePt t="12918" x="2000250" y="4660900"/>
          <p14:tracePt t="12943" x="1955800" y="4730750"/>
          <p14:tracePt t="12967" x="1879600" y="4800600"/>
          <p14:tracePt t="12992" x="1835150" y="4870450"/>
          <p14:tracePt t="13015" x="1803400" y="4914900"/>
          <p14:tracePt t="13039" x="1771650" y="4959350"/>
          <p14:tracePt t="13064" x="1746250" y="5010150"/>
          <p14:tracePt t="13087" x="1733550" y="5041900"/>
          <p14:tracePt t="13111" x="1720850" y="5086350"/>
          <p14:tracePt t="13134" x="1708150" y="5130800"/>
          <p14:tracePt t="13158" x="1695450" y="5175250"/>
          <p14:tracePt t="13183" x="1689100" y="5238750"/>
          <p14:tracePt t="13207" x="1670050" y="5327650"/>
          <p14:tracePt t="13230" x="1670050" y="5384800"/>
          <p14:tracePt t="13254" x="1670050" y="5435600"/>
          <p14:tracePt t="13278" x="1670050" y="5454650"/>
          <p14:tracePt t="13302" x="1682750" y="5480050"/>
          <p14:tracePt t="13328" x="1714500" y="5499100"/>
          <p14:tracePt t="13352" x="1752600" y="5518150"/>
          <p14:tracePt t="13374" x="1803400" y="5524500"/>
          <p14:tracePt t="13399" x="1828800" y="5530850"/>
          <p14:tracePt t="13422" x="1879600" y="5530850"/>
          <p14:tracePt t="13446" x="1930400" y="5530850"/>
          <p14:tracePt t="13470" x="1968500" y="5530850"/>
          <p14:tracePt t="13494" x="2012950" y="5530850"/>
          <p14:tracePt t="13517" x="2051050" y="5518150"/>
          <p14:tracePt t="13541" x="2101850" y="5473700"/>
          <p14:tracePt t="13564" x="2127250" y="5441950"/>
          <p14:tracePt t="13588" x="2146300" y="5410200"/>
          <p14:tracePt t="13612" x="2165350" y="5353050"/>
          <p14:tracePt t="13636" x="2190750" y="5276850"/>
          <p14:tracePt t="13659" x="2203450" y="5194300"/>
          <p14:tracePt t="13683" x="2203450" y="5118100"/>
          <p14:tracePt t="13707" x="2203450" y="5029200"/>
          <p14:tracePt t="13730" x="2197100" y="4953000"/>
          <p14:tracePt t="13755" x="2197100" y="4895850"/>
          <p14:tracePt t="13779" x="2197100" y="4845050"/>
          <p14:tracePt t="13804" x="2197100" y="4826000"/>
          <p14:tracePt t="13830" x="2197100" y="4813300"/>
          <p14:tracePt t="13981" x="2197100" y="4806950"/>
          <p14:tracePt t="14007" x="2197100" y="4775200"/>
          <p14:tracePt t="14031" x="2197100" y="4756150"/>
          <p14:tracePt t="14054" x="2197100" y="4749800"/>
          <p14:tracePt t="14078" x="2197100" y="4737100"/>
          <p14:tracePt t="14102" x="2197100" y="4730750"/>
          <p14:tracePt t="15981" x="2197100" y="4724400"/>
          <p14:tracePt t="16038" x="2203450" y="4724400"/>
          <p14:tracePt t="17230" x="2216150" y="4718050"/>
          <p14:tracePt t="17630" x="2216150" y="4711700"/>
          <p14:tracePt t="17949" x="2222500" y="4711700"/>
          <p14:tracePt t="17974" x="2228850" y="4705350"/>
          <p14:tracePt t="17998" x="2235200" y="4699000"/>
          <p14:tracePt t="18022" x="2266950" y="4692650"/>
          <p14:tracePt t="18046" x="2336800" y="4686300"/>
          <p14:tracePt t="18070" x="2413000" y="4686300"/>
          <p14:tracePt t="18094" x="2495550" y="4686300"/>
          <p14:tracePt t="18118" x="2546350" y="4686300"/>
          <p14:tracePt t="18142" x="2654300" y="4686300"/>
          <p14:tracePt t="18165" x="2838450" y="4686300"/>
          <p14:tracePt t="18189" x="3187700" y="4686300"/>
          <p14:tracePt t="18213" x="3587750" y="4711700"/>
          <p14:tracePt t="18237" x="3854450" y="4718050"/>
          <p14:tracePt t="18261" x="4038600" y="4737100"/>
          <p14:tracePt t="18285" x="4051300" y="4743450"/>
          <p14:tracePt t="18534" x="4057650" y="4743450"/>
          <p14:tracePt t="18563" x="4121150" y="4711700"/>
          <p14:tracePt t="18588" x="4235450" y="4705350"/>
          <p14:tracePt t="18613" x="4381500" y="4705350"/>
          <p14:tracePt t="18637" x="4483100" y="4705350"/>
          <p14:tracePt t="18661" x="4635500" y="4711700"/>
          <p14:tracePt t="18687" x="4806950" y="4718050"/>
          <p14:tracePt t="18711" x="4965700" y="4718050"/>
          <p14:tracePt t="18736" x="5111750" y="4718050"/>
          <p14:tracePt t="18758" x="5251450" y="4718050"/>
          <p14:tracePt t="18782" x="5461000" y="4692650"/>
          <p14:tracePt t="18807" x="5657850" y="4667250"/>
          <p14:tracePt t="18831" x="5816600" y="4648200"/>
          <p14:tracePt t="18857" x="5943600" y="4648200"/>
          <p14:tracePt t="18882" x="6019800" y="4648200"/>
          <p14:tracePt t="19030" x="6985000" y="4527550"/>
          <p14:tracePt t="19300" x="8318500" y="4451350"/>
          <p14:tracePt t="19691" x="8813800" y="4038600"/>
          <p14:tracePt t="20066" x="8794750" y="3943350"/>
          <p14:tracePt t="20313" x="8629650" y="3873500"/>
          <p14:tracePt t="20435" x="8464550" y="3879850"/>
          <p14:tracePt t="20562" x="8420100" y="3879850"/>
          <p14:tracePt t="20684" x="8388350" y="3898900"/>
          <p14:tracePt t="20806" x="8369300" y="3911600"/>
          <p14:tracePt t="20929" x="8337550" y="3956050"/>
          <p14:tracePt t="21054" x="8274050" y="4032250"/>
          <p14:tracePt t="21175" x="8229600" y="4089400"/>
          <p14:tracePt t="21302" x="8172450" y="4191000"/>
          <p14:tracePt t="21428" x="8134350" y="4254500"/>
          <p14:tracePt t="21559" x="8102600" y="4305300"/>
          <p14:tracePt t="21688" x="8096250" y="4311650"/>
          <p14:tracePt t="21808" x="8096250" y="4318000"/>
          <p14:tracePt t="21934" x="8121650" y="4273550"/>
          <p14:tracePt t="22059" x="8166100" y="4210050"/>
          <p14:tracePt t="22182" x="8216900" y="4140200"/>
          <p14:tracePt t="22304" x="8235950" y="4114800"/>
          <p14:tracePt t="22428" x="8267700" y="4064000"/>
          <p14:tracePt t="22550" x="8293100" y="4038600"/>
          <p14:tracePt t="22675" x="8343900" y="3987800"/>
          <p14:tracePt t="22796" x="8369300" y="3956050"/>
          <p14:tracePt t="22921" x="8375650" y="3949700"/>
          <p14:tracePt t="23165" x="8382000" y="3949700"/>
          <p14:tracePt t="23391" x="8388350" y="3949700"/>
          <p14:tracePt t="23511" x="8394700" y="3949700"/>
          <p14:tracePt t="23633" x="8401050" y="3943350"/>
          <p14:tracePt t="23754" x="8407400" y="3943350"/>
          <p14:tracePt t="23877" x="8432800" y="3917950"/>
          <p14:tracePt t="24000" x="8451850" y="3905250"/>
          <p14:tracePt t="24122" x="8458200" y="3898900"/>
          <p14:tracePt t="24462" x="8458200" y="3892550"/>
          <p14:tracePt t="24584" x="8432800" y="3867150"/>
          <p14:tracePt t="24840" x="8477250" y="3867150"/>
          <p14:tracePt t="24961" x="8540750" y="3810000"/>
          <p14:tracePt t="25086" x="8604250" y="3746500"/>
          <p14:tracePt t="25206" x="8629650" y="3727450"/>
          <p14:tracePt t="25330" x="8661400" y="3702050"/>
          <p14:tracePt t="25452" x="8667750" y="3689350"/>
          <p14:tracePt t="25573" x="8674100" y="3676650"/>
          <p14:tracePt t="25696" x="8699500" y="3638550"/>
          <p14:tracePt t="25818" x="8712200" y="3600450"/>
          <p14:tracePt t="25943" x="8705850" y="3524250"/>
          <p14:tracePt t="26066" x="8705850" y="3460750"/>
          <p14:tracePt t="26188" x="8705850" y="343535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Results</a:t>
            </a:r>
            <a:endParaRPr lang="en-US" dirty="0"/>
          </a:p>
        </p:txBody>
      </p:sp>
      <p:sp>
        <p:nvSpPr>
          <p:cNvPr id="3" name="Content Placeholder 2"/>
          <p:cNvSpPr>
            <a:spLocks noGrp="1"/>
          </p:cNvSpPr>
          <p:nvPr>
            <p:ph idx="1"/>
          </p:nvPr>
        </p:nvSpPr>
        <p:spPr>
          <a:xfrm>
            <a:off x="838200" y="4226119"/>
            <a:ext cx="10934700" cy="2279651"/>
          </a:xfrm>
        </p:spPr>
        <p:txBody>
          <a:bodyPr>
            <a:normAutofit fontScale="77500" lnSpcReduction="20000"/>
          </a:bodyPr>
          <a:lstStyle/>
          <a:p>
            <a:r>
              <a:rPr lang="en-US" dirty="0" smtClean="0"/>
              <a:t>Baseline Power turbine EM and rotor EMs should be sufficient to implement TEEM control</a:t>
            </a:r>
          </a:p>
          <a:p>
            <a:r>
              <a:rPr lang="en-US" dirty="0" smtClean="0"/>
              <a:t>Need </a:t>
            </a:r>
            <a:r>
              <a:rPr lang="en-US" dirty="0" smtClean="0"/>
              <a:t>a </a:t>
            </a:r>
            <a:r>
              <a:rPr lang="en-US" dirty="0" smtClean="0"/>
              <a:t>gas generator EM with a peak power capability of ~175 </a:t>
            </a:r>
            <a:r>
              <a:rPr lang="en-US" dirty="0" err="1" smtClean="0"/>
              <a:t>hp</a:t>
            </a:r>
            <a:endParaRPr lang="en-US" dirty="0" smtClean="0"/>
          </a:p>
          <a:p>
            <a:r>
              <a:rPr lang="en-US" dirty="0" smtClean="0"/>
              <a:t>Off-nominal power inputs tend to offset each other </a:t>
            </a:r>
            <a:r>
              <a:rPr lang="en-US" dirty="0" smtClean="0">
                <a:sym typeface="Wingdings" panose="05000000000000000000" pitchFamily="2" charset="2"/>
              </a:rPr>
              <a:t> reduces energy storage needs</a:t>
            </a:r>
            <a:endParaRPr lang="en-US" dirty="0" smtClean="0"/>
          </a:p>
          <a:p>
            <a:r>
              <a:rPr lang="en-US" dirty="0" smtClean="0"/>
              <a:t>A 0.7 kW-hr energy storage device was sufficient</a:t>
            </a:r>
          </a:p>
          <a:p>
            <a:r>
              <a:rPr lang="en-US" dirty="0" smtClean="0"/>
              <a:t>Brief periods of dissipating excess energy and charging</a:t>
            </a:r>
          </a:p>
          <a:p>
            <a:pPr lvl="1"/>
            <a:r>
              <a:rPr lang="en-US" dirty="0" smtClean="0"/>
              <a:t>Resulted in a net decrease in bulk fuel </a:t>
            </a:r>
            <a:r>
              <a:rPr lang="en-US" dirty="0" smtClean="0"/>
              <a:t>consumption (0.3%)</a:t>
            </a:r>
            <a:endParaRPr lang="en-US" dirty="0"/>
          </a:p>
        </p:txBody>
      </p:sp>
      <p:sp>
        <p:nvSpPr>
          <p:cNvPr id="4" name="Date Placeholder 3"/>
          <p:cNvSpPr>
            <a:spLocks noGrp="1"/>
          </p:cNvSpPr>
          <p:nvPr>
            <p:ph type="dt" sz="half" idx="10"/>
          </p:nvPr>
        </p:nvSpPr>
        <p:spPr/>
        <p:txBody>
          <a:bodyPr/>
          <a:lstStyle/>
          <a:p>
            <a:r>
              <a:rPr lang="en-US" smtClean="0"/>
              <a:t>1/14/2021</a:t>
            </a:r>
            <a:endParaRPr lang="en-US" dirty="0"/>
          </a:p>
        </p:txBody>
      </p:sp>
      <p:sp>
        <p:nvSpPr>
          <p:cNvPr id="5" name="Footer Placeholder 4"/>
          <p:cNvSpPr>
            <a:spLocks noGrp="1"/>
          </p:cNvSpPr>
          <p:nvPr>
            <p:ph type="ftr" sz="quarter" idx="11"/>
          </p:nvPr>
        </p:nvSpPr>
        <p:spPr/>
        <p:txBody>
          <a:bodyPr/>
          <a:lstStyle/>
          <a:p>
            <a:r>
              <a:rPr lang="en-US" smtClean="0"/>
              <a:t>2021 AIAA SciTech Forum</a:t>
            </a:r>
            <a:endParaRPr lang="en-US" dirty="0"/>
          </a:p>
        </p:txBody>
      </p:sp>
      <p:sp>
        <p:nvSpPr>
          <p:cNvPr id="6" name="Slide Number Placeholder 5"/>
          <p:cNvSpPr>
            <a:spLocks noGrp="1"/>
          </p:cNvSpPr>
          <p:nvPr>
            <p:ph type="sldNum" sz="quarter" idx="12"/>
          </p:nvPr>
        </p:nvSpPr>
        <p:spPr/>
        <p:txBody>
          <a:bodyPr/>
          <a:lstStyle/>
          <a:p>
            <a:fld id="{EB9B7F87-07F6-44D4-9C3C-0C5489403B6C}" type="slidenum">
              <a:rPr lang="en-US" smtClean="0"/>
              <a:t>12</a:t>
            </a:fld>
            <a:endParaRPr lang="en-US" dirty="0"/>
          </a:p>
        </p:txBody>
      </p:sp>
      <p:pic>
        <p:nvPicPr>
          <p:cNvPr id="7" name="Picture 6"/>
          <p:cNvPicPr/>
          <p:nvPr/>
        </p:nvPicPr>
        <p:blipFill>
          <a:blip r:embed="rId5"/>
          <a:stretch>
            <a:fillRect/>
          </a:stretch>
        </p:blipFill>
        <p:spPr>
          <a:xfrm>
            <a:off x="1639570" y="1155799"/>
            <a:ext cx="8953500" cy="3083117"/>
          </a:xfrm>
          <a:prstGeom prst="rect">
            <a:avLst/>
          </a:prstGeom>
        </p:spPr>
      </p:pic>
      <p:sp>
        <p:nvSpPr>
          <p:cNvPr id="8" name="TextBox 7"/>
          <p:cNvSpPr txBox="1"/>
          <p:nvPr/>
        </p:nvSpPr>
        <p:spPr>
          <a:xfrm>
            <a:off x="3091962" y="765469"/>
            <a:ext cx="6210300" cy="381000"/>
          </a:xfrm>
          <a:prstGeom prst="rect">
            <a:avLst/>
          </a:prstGeom>
          <a:noFill/>
        </p:spPr>
        <p:txBody>
          <a:bodyPr wrap="square" rtlCol="0">
            <a:spAutoFit/>
          </a:bodyPr>
          <a:lstStyle/>
          <a:p>
            <a:pPr algn="ctr"/>
            <a:r>
              <a:rPr lang="en-US" dirty="0"/>
              <a:t>Off-Nominal EM Power Inputs</a:t>
            </a:r>
            <a:endParaRPr lang="en-US"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1604886098"/>
      </p:ext>
    </p:extLst>
  </p:cSld>
  <p:clrMapOvr>
    <a:masterClrMapping/>
  </p:clrMapOvr>
  <mc:AlternateContent xmlns:mc="http://schemas.openxmlformats.org/markup-compatibility/2006" xmlns:p14="http://schemas.microsoft.com/office/powerpoint/2010/main">
    <mc:Choice Requires="p14">
      <p:transition spd="slow" p14:dur="2000" advTm="40617"/>
    </mc:Choice>
    <mc:Fallback xmlns="">
      <p:transition spd="slow" advTm="40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Results</a:t>
            </a:r>
            <a:endParaRPr lang="en-US" dirty="0"/>
          </a:p>
        </p:txBody>
      </p:sp>
      <p:sp>
        <p:nvSpPr>
          <p:cNvPr id="3" name="Content Placeholder 2"/>
          <p:cNvSpPr>
            <a:spLocks noGrp="1"/>
          </p:cNvSpPr>
          <p:nvPr>
            <p:ph idx="1"/>
          </p:nvPr>
        </p:nvSpPr>
        <p:spPr>
          <a:xfrm>
            <a:off x="952500" y="1143001"/>
            <a:ext cx="10287000" cy="1985963"/>
          </a:xfrm>
        </p:spPr>
        <p:txBody>
          <a:bodyPr>
            <a:normAutofit fontScale="92500" lnSpcReduction="10000"/>
          </a:bodyPr>
          <a:lstStyle/>
          <a:p>
            <a:r>
              <a:rPr lang="en-US" dirty="0" smtClean="0"/>
              <a:t>Increased maximum thrust by ~7% while retaining operability benefits</a:t>
            </a:r>
          </a:p>
          <a:p>
            <a:r>
              <a:rPr lang="en-US" dirty="0" smtClean="0"/>
              <a:t>Could be used to …</a:t>
            </a:r>
          </a:p>
          <a:p>
            <a:pPr lvl="1"/>
            <a:r>
              <a:rPr lang="en-US" dirty="0" smtClean="0"/>
              <a:t>Increase thrust during an emergency</a:t>
            </a:r>
          </a:p>
          <a:p>
            <a:pPr lvl="1"/>
            <a:r>
              <a:rPr lang="en-US" dirty="0" smtClean="0"/>
              <a:t>Increase take-off/landing weight and or altitude</a:t>
            </a:r>
          </a:p>
          <a:p>
            <a:pPr lvl="1"/>
            <a:r>
              <a:rPr lang="en-US" dirty="0" smtClean="0"/>
              <a:t>Address certain mission segments</a:t>
            </a:r>
            <a:endParaRPr lang="en-US" dirty="0"/>
          </a:p>
        </p:txBody>
      </p:sp>
      <p:sp>
        <p:nvSpPr>
          <p:cNvPr id="4" name="Date Placeholder 3"/>
          <p:cNvSpPr>
            <a:spLocks noGrp="1"/>
          </p:cNvSpPr>
          <p:nvPr>
            <p:ph type="dt" sz="half" idx="10"/>
          </p:nvPr>
        </p:nvSpPr>
        <p:spPr/>
        <p:txBody>
          <a:bodyPr/>
          <a:lstStyle/>
          <a:p>
            <a:r>
              <a:rPr lang="en-US" smtClean="0"/>
              <a:t>1/14/2021</a:t>
            </a:r>
            <a:endParaRPr lang="en-US" dirty="0"/>
          </a:p>
        </p:txBody>
      </p:sp>
      <p:sp>
        <p:nvSpPr>
          <p:cNvPr id="5" name="Footer Placeholder 4"/>
          <p:cNvSpPr>
            <a:spLocks noGrp="1"/>
          </p:cNvSpPr>
          <p:nvPr>
            <p:ph type="ftr" sz="quarter" idx="11"/>
          </p:nvPr>
        </p:nvSpPr>
        <p:spPr/>
        <p:txBody>
          <a:bodyPr/>
          <a:lstStyle/>
          <a:p>
            <a:r>
              <a:rPr lang="en-US" smtClean="0"/>
              <a:t>2021 AIAA SciTech Forum</a:t>
            </a:r>
            <a:endParaRPr lang="en-US" dirty="0"/>
          </a:p>
        </p:txBody>
      </p:sp>
      <p:sp>
        <p:nvSpPr>
          <p:cNvPr id="6" name="Slide Number Placeholder 5"/>
          <p:cNvSpPr>
            <a:spLocks noGrp="1"/>
          </p:cNvSpPr>
          <p:nvPr>
            <p:ph type="sldNum" sz="quarter" idx="12"/>
          </p:nvPr>
        </p:nvSpPr>
        <p:spPr/>
        <p:txBody>
          <a:bodyPr/>
          <a:lstStyle/>
          <a:p>
            <a:fld id="{EB9B7F87-07F6-44D4-9C3C-0C5489403B6C}" type="slidenum">
              <a:rPr lang="en-US" smtClean="0"/>
              <a:t>13</a:t>
            </a:fld>
            <a:endParaRPr lang="en-US" dirty="0"/>
          </a:p>
        </p:txBody>
      </p:sp>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2209801" y="3048000"/>
            <a:ext cx="3320415" cy="3048000"/>
          </a:xfrm>
          <a:prstGeom prst="rect">
            <a:avLst/>
          </a:prstGeom>
          <a:noFill/>
          <a:ln>
            <a:noFill/>
          </a:ln>
        </p:spPr>
      </p:pic>
      <p:pic>
        <p:nvPicPr>
          <p:cNvPr id="8" name="Picture 7"/>
          <p:cNvPicPr/>
          <p:nvPr/>
        </p:nvPicPr>
        <p:blipFill>
          <a:blip r:embed="rId6"/>
          <a:stretch>
            <a:fillRect/>
          </a:stretch>
        </p:blipFill>
        <p:spPr>
          <a:xfrm>
            <a:off x="5905500" y="3175678"/>
            <a:ext cx="4057650" cy="2958422"/>
          </a:xfrm>
          <a:prstGeom prst="rect">
            <a:avLst/>
          </a:prstGeom>
        </p:spPr>
      </p:pic>
      <p:sp>
        <p:nvSpPr>
          <p:cNvPr id="9" name="TextBox 8"/>
          <p:cNvSpPr txBox="1"/>
          <p:nvPr/>
        </p:nvSpPr>
        <p:spPr>
          <a:xfrm>
            <a:off x="2359269" y="6090784"/>
            <a:ext cx="3314700" cy="369332"/>
          </a:xfrm>
          <a:prstGeom prst="rect">
            <a:avLst/>
          </a:prstGeom>
          <a:noFill/>
        </p:spPr>
        <p:txBody>
          <a:bodyPr wrap="square" rtlCol="0">
            <a:spAutoFit/>
          </a:bodyPr>
          <a:lstStyle/>
          <a:p>
            <a:pPr algn="ctr"/>
            <a:r>
              <a:rPr lang="en-US" dirty="0"/>
              <a:t>Thrust Enhancement</a:t>
            </a:r>
            <a:endParaRPr lang="en-US" dirty="0"/>
          </a:p>
        </p:txBody>
      </p:sp>
      <p:sp>
        <p:nvSpPr>
          <p:cNvPr id="10" name="TextBox 9"/>
          <p:cNvSpPr txBox="1"/>
          <p:nvPr/>
        </p:nvSpPr>
        <p:spPr>
          <a:xfrm>
            <a:off x="6362700" y="6096000"/>
            <a:ext cx="3314700" cy="369332"/>
          </a:xfrm>
          <a:prstGeom prst="rect">
            <a:avLst/>
          </a:prstGeom>
          <a:noFill/>
        </p:spPr>
        <p:txBody>
          <a:bodyPr wrap="square" rtlCol="0">
            <a:spAutoFit/>
          </a:bodyPr>
          <a:lstStyle/>
          <a:p>
            <a:pPr algn="ctr"/>
            <a:r>
              <a:rPr lang="en-US" dirty="0"/>
              <a:t>Required Rotor Shaft Power</a:t>
            </a:r>
            <a:endParaRPr lang="en-US"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51014651"/>
      </p:ext>
    </p:extLst>
  </p:cSld>
  <p:clrMapOvr>
    <a:masterClrMapping/>
  </p:clrMapOvr>
  <mc:AlternateContent xmlns:mc="http://schemas.openxmlformats.org/markup-compatibility/2006">
    <mc:Choice xmlns:p14="http://schemas.microsoft.com/office/powerpoint/2010/main" Requires="p14">
      <p:transition spd="slow" p14:dur="2000" advTm="56448"/>
    </mc:Choice>
    <mc:Fallback>
      <p:transition spd="slow" advTm="56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mod="1">
    <p:ext uri="{3A86A75C-4F4B-4683-9AE1-C65F6400EC91}">
      <p14:laserTraceLst xmlns:p14="http://schemas.microsoft.com/office/powerpoint/2010/main">
        <p14:tracePtLst>
          <p14:tracePt t="6" x="6210300" y="3702050"/>
          <p14:tracePt t="238" x="6216650" y="3702050"/>
          <p14:tracePt t="247" x="6229350" y="3702050"/>
          <p14:tracePt t="264" x="6242050" y="3702050"/>
          <p14:tracePt t="272" x="6254750" y="3702050"/>
          <p14:tracePt t="288" x="6273800" y="3702050"/>
          <p14:tracePt t="40463" x="6280150" y="3702050"/>
          <p14:tracePt t="40470" x="6286500" y="3702050"/>
          <p14:tracePt t="40478" x="6292850" y="3702050"/>
          <p14:tracePt t="40487" x="6299200" y="3708400"/>
          <p14:tracePt t="40503" x="6324600" y="3721100"/>
          <p14:tracePt t="40520" x="6369050" y="3727450"/>
          <p14:tracePt t="40536" x="6432550" y="3752850"/>
          <p14:tracePt t="40553" x="6559550" y="3778250"/>
          <p14:tracePt t="40569" x="6756400" y="3810000"/>
          <p14:tracePt t="40586" x="6946900" y="3835400"/>
          <p14:tracePt t="40603" x="7175500" y="3867150"/>
          <p14:tracePt t="40619" x="7346950" y="3886200"/>
          <p14:tracePt t="40638" x="7600950" y="3930650"/>
          <p14:tracePt t="40653" x="7677150" y="3937000"/>
          <p14:tracePt t="40669" x="7804150" y="3956050"/>
          <p14:tracePt t="40686" x="7969250" y="3975100"/>
          <p14:tracePt t="40703" x="8064500" y="4013200"/>
          <p14:tracePt t="40719" x="8153400" y="4032250"/>
          <p14:tracePt t="40736" x="8223250" y="4032250"/>
          <p14:tracePt t="40752" x="8305800" y="4025900"/>
          <p14:tracePt t="40769" x="8362950" y="4000500"/>
          <p14:tracePt t="40786" x="8401050" y="3968750"/>
          <p14:tracePt t="40803" x="8439150" y="3937000"/>
          <p14:tracePt t="40819" x="8477250" y="3898900"/>
          <p14:tracePt t="40836" x="8521700" y="3860800"/>
          <p14:tracePt t="40853" x="8566150" y="3835400"/>
          <p14:tracePt t="40869" x="8610600" y="3797300"/>
          <p14:tracePt t="40888" x="8648700" y="3778250"/>
          <p14:tracePt t="40902" x="8667750" y="3759200"/>
          <p14:tracePt t="40919" x="8686800" y="3733800"/>
          <p14:tracePt t="40936" x="8705850" y="3714750"/>
          <p14:tracePt t="40952" x="8712200" y="3695700"/>
          <p14:tracePt t="40969" x="8724900" y="3657600"/>
          <p14:tracePt t="40986" x="8737600" y="3613150"/>
          <p14:tracePt t="41002" x="8750300" y="3581400"/>
          <p14:tracePt t="41021" x="8756650" y="3543300"/>
          <p14:tracePt t="41036" x="8763000" y="3517900"/>
          <p14:tracePt t="41052" x="8769350" y="3492500"/>
          <p14:tracePt t="41069" x="8775700" y="3479800"/>
          <p14:tracePt t="41086" x="8782050" y="3473450"/>
          <p14:tracePt t="41103" x="8782050" y="3460750"/>
          <p14:tracePt t="41119" x="8782050" y="3454400"/>
          <p14:tracePt t="41154" x="8782050" y="3441700"/>
          <p14:tracePt t="41170" x="8782050" y="3435350"/>
          <p14:tracePt t="41185" x="8775700" y="3422650"/>
          <p14:tracePt t="41203" x="8756650" y="3409950"/>
          <p14:tracePt t="41219" x="8731250" y="3390900"/>
          <p14:tracePt t="41236" x="8705850" y="3384550"/>
          <p14:tracePt t="41252" x="8655050" y="3371850"/>
          <p14:tracePt t="41270" x="8566150" y="3359150"/>
          <p14:tracePt t="41286" x="8534400" y="3359150"/>
          <p14:tracePt t="41302" x="8458200" y="3346450"/>
          <p14:tracePt t="41319" x="8439150" y="3346450"/>
          <p14:tracePt t="41336" x="8407400" y="3346450"/>
          <p14:tracePt t="41353" x="8388350" y="3346450"/>
          <p14:tracePt t="41369" x="8350250" y="3352800"/>
          <p14:tracePt t="41386" x="8312150" y="3365500"/>
          <p14:tracePt t="41402" x="8293100" y="3371850"/>
          <p14:tracePt t="41419" x="8267700" y="3390900"/>
          <p14:tracePt t="41436" x="8248650" y="3403600"/>
          <p14:tracePt t="41452" x="8229600" y="3422650"/>
          <p14:tracePt t="41469" x="8216900" y="3435350"/>
          <p14:tracePt t="41486" x="8191500" y="3448050"/>
          <p14:tracePt t="41502" x="8185150" y="3454400"/>
          <p14:tracePt t="41519" x="8172450" y="3467100"/>
          <p14:tracePt t="41536" x="8166100" y="3473450"/>
          <p14:tracePt t="41552" x="8159750" y="3498850"/>
          <p14:tracePt t="41569" x="8147050" y="3524250"/>
          <p14:tracePt t="41586" x="8147050" y="3562350"/>
          <p14:tracePt t="41602" x="8147050" y="3581400"/>
          <p14:tracePt t="41619" x="8147050" y="3606800"/>
          <p14:tracePt t="41637" x="8159750" y="3632200"/>
          <p14:tracePt t="41653" x="8191500" y="3657600"/>
          <p14:tracePt t="41669" x="8286750" y="3702050"/>
          <p14:tracePt t="41688" x="8343900" y="3727450"/>
          <p14:tracePt t="41702" x="8401050" y="3752850"/>
          <p14:tracePt t="41719" x="8477250" y="3771900"/>
          <p14:tracePt t="41735" x="8502650" y="3778250"/>
          <p14:tracePt t="41752" x="8521700" y="3778250"/>
          <p14:tracePt t="41769" x="8534400" y="3778250"/>
          <p14:tracePt t="41787" x="8559800" y="3771900"/>
          <p14:tracePt t="41802" x="8591550" y="3752850"/>
          <p14:tracePt t="41819" x="8610600" y="3746500"/>
          <p14:tracePt t="41836" x="8636000" y="3733800"/>
          <p14:tracePt t="41852" x="8667750" y="3721100"/>
          <p14:tracePt t="41869" x="8712200" y="3702050"/>
          <p14:tracePt t="41887" x="8750300" y="3670300"/>
          <p14:tracePt t="41903" x="8763000" y="3657600"/>
          <p14:tracePt t="41919" x="8763000" y="3651250"/>
          <p14:tracePt t="41936" x="8769350" y="3632200"/>
          <p14:tracePt t="41952" x="8769350" y="3619500"/>
          <p14:tracePt t="41968" x="8769350" y="3600450"/>
          <p14:tracePt t="41985" x="8769350" y="3594100"/>
          <p14:tracePt t="42002" x="8769350" y="3587750"/>
          <p14:tracePt t="42019" x="8775700" y="3575050"/>
          <p14:tracePt t="42036" x="8775700" y="3562350"/>
          <p14:tracePt t="42052" x="8775700" y="3556000"/>
          <p14:tracePt t="42069" x="8769350" y="3549650"/>
          <p14:tracePt t="42086" x="8737600" y="3530600"/>
          <p14:tracePt t="42102" x="8693150" y="3530600"/>
          <p14:tracePt t="42118" x="8648700" y="3505200"/>
          <p14:tracePt t="42137" x="8591550" y="3479800"/>
          <p14:tracePt t="42153" x="8547100" y="3460750"/>
          <p14:tracePt t="42168" x="8515350" y="3454400"/>
          <p14:tracePt t="42185" x="8489950" y="3454400"/>
          <p14:tracePt t="42202" x="8458200" y="3454400"/>
          <p14:tracePt t="42218" x="8420100" y="3454400"/>
          <p14:tracePt t="42235" x="8382000" y="3454400"/>
          <p14:tracePt t="42252" x="8324850" y="3460750"/>
          <p14:tracePt t="42268" x="8261350" y="3486150"/>
          <p14:tracePt t="42286" x="8197850" y="3524250"/>
          <p14:tracePt t="42302" x="8166100" y="3549650"/>
          <p14:tracePt t="42318" x="8147050" y="3568700"/>
          <p14:tracePt t="42335" x="8147050" y="3575050"/>
          <p14:tracePt t="42352" x="8147050" y="3600450"/>
          <p14:tracePt t="42368" x="8147050" y="3606800"/>
          <p14:tracePt t="42387" x="8147050" y="3625850"/>
          <p14:tracePt t="42403" x="8147050" y="3644900"/>
          <p14:tracePt t="42418" x="8191500" y="3676650"/>
          <p14:tracePt t="42437" x="8261350" y="3708400"/>
          <p14:tracePt t="42452" x="8356600" y="3740150"/>
          <p14:tracePt t="42468" x="8426450" y="3752850"/>
          <p14:tracePt t="42485" x="8509000" y="3778250"/>
          <p14:tracePt t="42501" x="8566150" y="3778250"/>
          <p14:tracePt t="42518" x="8655050" y="3778250"/>
          <p14:tracePt t="42535" x="8724900" y="3778250"/>
          <p14:tracePt t="42551" x="8794750" y="3765550"/>
          <p14:tracePt t="42568" x="8832850" y="3759200"/>
          <p14:tracePt t="42584" x="8870950" y="3740150"/>
          <p14:tracePt t="42601" x="8890000" y="3727450"/>
          <p14:tracePt t="42618" x="8909050" y="3714750"/>
          <p14:tracePt t="42635" x="8928100" y="3695700"/>
          <p14:tracePt t="42652" x="8947150" y="3670300"/>
          <p14:tracePt t="42668" x="8959850" y="3644900"/>
          <p14:tracePt t="42684" x="8959850" y="3619500"/>
          <p14:tracePt t="42701" x="8966200" y="3587750"/>
          <p14:tracePt t="42718" x="8972550" y="3549650"/>
          <p14:tracePt t="42734" x="8972550" y="3530600"/>
          <p14:tracePt t="42751" x="8972550" y="3517900"/>
          <p14:tracePt t="42768" x="8953500" y="3498850"/>
          <p14:tracePt t="42785" x="8915400" y="3486150"/>
          <p14:tracePt t="42801" x="8851900" y="3460750"/>
          <p14:tracePt t="42818" x="8769350" y="3435350"/>
          <p14:tracePt t="42835" x="8661400" y="3429000"/>
          <p14:tracePt t="42851" x="8547100" y="3416300"/>
          <p14:tracePt t="42868" x="8439150" y="3397250"/>
          <p14:tracePt t="42884" x="8369300" y="3397250"/>
          <p14:tracePt t="42902" x="8286750" y="3397250"/>
          <p14:tracePt t="42919" x="8242300" y="3403600"/>
          <p14:tracePt t="42936" x="8204200" y="3422650"/>
          <p14:tracePt t="42951" x="8185150" y="3448050"/>
          <p14:tracePt t="42967" x="8172450" y="3460750"/>
          <p14:tracePt t="42984" x="8172450" y="3467100"/>
          <p14:tracePt t="43150" x="8172450" y="3473450"/>
          <p14:tracePt t="43190" x="8172450" y="3479800"/>
          <p14:tracePt t="43390" x="8172450" y="3505200"/>
          <p14:tracePt t="43398" x="8096250" y="3638550"/>
          <p14:tracePt t="43406" x="8083550" y="3651250"/>
          <p14:tracePt t="43455" x="7632700" y="3797300"/>
          <p14:tracePt t="43462" x="7575550" y="3854450"/>
          <p14:tracePt t="43470" x="7581900" y="3873500"/>
          <p14:tracePt t="43483" x="7531100" y="3879850"/>
          <p14:tracePt t="43500" x="7404100" y="3898900"/>
          <p14:tracePt t="53622" x="7410450" y="3892550"/>
          <p14:tracePt t="53655" x="7416800" y="3886200"/>
          <p14:tracePt t="53670" x="7423150" y="3879850"/>
          <p14:tracePt t="53687" x="7429500" y="3873500"/>
          <p14:tracePt t="53742" x="7435850" y="3867150"/>
          <p14:tracePt t="53758" x="7435850" y="3860800"/>
          <p14:tracePt t="53782" x="7442200" y="3854450"/>
          <p14:tracePt t="53871" x="7448550" y="3848100"/>
          <p14:tracePt t="54414" x="7461250" y="3848100"/>
          <p14:tracePt t="54422" x="7473950" y="3841750"/>
          <p14:tracePt t="54430" x="7486650" y="3835400"/>
          <p14:tracePt t="54441" x="7518400" y="3822700"/>
          <p14:tracePt t="54457" x="7556500" y="3803650"/>
          <p14:tracePt t="54474" x="7600950" y="3784600"/>
          <p14:tracePt t="54491" x="7651750" y="3752850"/>
          <p14:tracePt t="54508" x="7702550" y="3733800"/>
          <p14:tracePt t="54524" x="7753350" y="3702050"/>
          <p14:tracePt t="54543" x="7810500" y="3670300"/>
          <p14:tracePt t="54558" x="7842250" y="3663950"/>
          <p14:tracePt t="54574" x="7854950" y="3663950"/>
          <p14:tracePt t="54591" x="7867650" y="3651250"/>
          <p14:tracePt t="54607" x="7880350" y="3651250"/>
          <p14:tracePt t="54624" x="7899400" y="3638550"/>
          <p14:tracePt t="54643" x="7943850" y="3619500"/>
          <p14:tracePt t="54657" x="7969250" y="3619500"/>
          <p14:tracePt t="54674" x="7994650" y="3600450"/>
          <p14:tracePt t="54707" x="8007350" y="3600450"/>
          <p14:tracePt t="54894" x="8013700" y="3600450"/>
          <p14:tracePt t="54926" x="8013700" y="3594100"/>
          <p14:tracePt t="54936" x="8020050" y="3581400"/>
          <p14:tracePt t="54943" x="8032750" y="3581400"/>
          <p14:tracePt t="54957" x="8039100" y="3575050"/>
          <p14:tracePt t="54974" x="8045450" y="3575050"/>
          <p14:tracePt t="55031" x="8045450" y="3568700"/>
          <p14:tracePt t="55054" x="8051800" y="3568700"/>
          <p14:tracePt t="55086" x="8058150" y="3568700"/>
          <p14:tracePt t="55094" x="8070850" y="3562350"/>
          <p14:tracePt t="55126" x="8083550" y="3556000"/>
          <p14:tracePt t="55142" x="8096250" y="3543300"/>
          <p14:tracePt t="55158" x="8108950" y="3536950"/>
          <p14:tracePt t="55175" x="8115300" y="3536950"/>
          <p14:tracePt t="55183" x="8134350" y="3524250"/>
          <p14:tracePt t="55190" x="8140700" y="3517900"/>
          <p14:tracePt t="55207" x="8166100" y="3498850"/>
          <p14:tracePt t="55223" x="8185150" y="3492500"/>
          <p14:tracePt t="55240" x="8223250" y="3479800"/>
          <p14:tracePt t="55257" x="8261350" y="3467100"/>
          <p14:tracePt t="55274" x="8312150" y="3441700"/>
          <p14:tracePt t="55290" x="8401050" y="3384550"/>
          <p14:tracePt t="55308" x="8477250" y="3340100"/>
          <p14:tracePt t="55324" x="8591550" y="3289300"/>
          <p14:tracePt t="55340" x="8693150" y="3238500"/>
          <p14:tracePt t="55357" x="8775700" y="3200400"/>
          <p14:tracePt t="55373" x="8877300" y="3155950"/>
          <p14:tracePt t="55390" x="9042400" y="3079750"/>
          <p14:tracePt t="55407" x="9169400" y="3035300"/>
          <p14:tracePt t="55423" x="9277350" y="2984500"/>
          <p14:tracePt t="55440" x="9359900" y="2946400"/>
          <p14:tracePt t="55457" x="9429750" y="2921000"/>
          <p14:tracePt t="55473" x="9493250" y="2889250"/>
          <p14:tracePt t="55490" x="9563100" y="2857500"/>
          <p14:tracePt t="55507" x="9632950" y="2832100"/>
          <p14:tracePt t="55525" x="9696450" y="2806700"/>
          <p14:tracePt t="55540" x="9747250" y="2787650"/>
          <p14:tracePt t="55556" x="9779000" y="2768600"/>
          <p14:tracePt t="55575" x="9855200" y="2743200"/>
          <p14:tracePt t="55590" x="9906000" y="2717800"/>
          <p14:tracePt t="55606" x="9944100" y="2698750"/>
          <p14:tracePt t="55623" x="9982200" y="2686050"/>
          <p14:tracePt t="55639" x="10026650" y="2673350"/>
          <p14:tracePt t="55656" x="10058400" y="2667000"/>
          <p14:tracePt t="55673" x="10096500" y="2654300"/>
          <p14:tracePt t="55690" x="10128250" y="2641600"/>
          <p14:tracePt t="55707" x="10153650" y="2635250"/>
          <p14:tracePt t="55723" x="10185400" y="2635250"/>
          <p14:tracePt t="55740" x="10210800" y="2616200"/>
          <p14:tracePt t="55756" x="10242550" y="2616200"/>
          <p14:tracePt t="55773" x="10274300" y="2609850"/>
          <p14:tracePt t="55790" x="10306050" y="2597150"/>
          <p14:tracePt t="55823" x="10318750" y="2597150"/>
          <p14:tracePt t="55856" x="10331450" y="259715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a:bodyPr>
          <a:lstStyle/>
          <a:p>
            <a:r>
              <a:rPr lang="en-US" dirty="0"/>
              <a:t>Questions?</a:t>
            </a:r>
          </a:p>
          <a:p>
            <a:pPr lvl="1"/>
            <a:r>
              <a:rPr lang="en-US" dirty="0"/>
              <a:t>Is TEEM applicable to the smaller class vehicles</a:t>
            </a:r>
            <a:r>
              <a:rPr lang="en-US" dirty="0" smtClean="0"/>
              <a:t>?</a:t>
            </a:r>
          </a:p>
          <a:p>
            <a:pPr lvl="2"/>
            <a:r>
              <a:rPr lang="en-US" dirty="0" smtClean="0">
                <a:solidFill>
                  <a:srgbClr val="FF0000"/>
                </a:solidFill>
              </a:rPr>
              <a:t>Yes</a:t>
            </a:r>
            <a:endParaRPr lang="en-US" dirty="0">
              <a:solidFill>
                <a:srgbClr val="FF0000"/>
              </a:solidFill>
            </a:endParaRPr>
          </a:p>
          <a:p>
            <a:pPr lvl="1"/>
            <a:r>
              <a:rPr lang="en-US" dirty="0"/>
              <a:t>Is TEEM applicable to this propulsion system architecture</a:t>
            </a:r>
            <a:r>
              <a:rPr lang="en-US" dirty="0" smtClean="0"/>
              <a:t>?</a:t>
            </a:r>
          </a:p>
          <a:p>
            <a:pPr lvl="2"/>
            <a:r>
              <a:rPr lang="en-US" dirty="0" smtClean="0">
                <a:solidFill>
                  <a:srgbClr val="FF0000"/>
                </a:solidFill>
              </a:rPr>
              <a:t>Yes</a:t>
            </a:r>
            <a:endParaRPr lang="en-US" dirty="0">
              <a:solidFill>
                <a:srgbClr val="FF0000"/>
              </a:solidFill>
            </a:endParaRPr>
          </a:p>
        </p:txBody>
      </p:sp>
      <p:sp>
        <p:nvSpPr>
          <p:cNvPr id="4" name="Date Placeholder 3"/>
          <p:cNvSpPr>
            <a:spLocks noGrp="1"/>
          </p:cNvSpPr>
          <p:nvPr>
            <p:ph type="dt" sz="half" idx="10"/>
          </p:nvPr>
        </p:nvSpPr>
        <p:spPr/>
        <p:txBody>
          <a:bodyPr/>
          <a:lstStyle/>
          <a:p>
            <a:r>
              <a:rPr lang="en-US" smtClean="0"/>
              <a:t>1/14/2021</a:t>
            </a:r>
            <a:endParaRPr lang="en-US" dirty="0"/>
          </a:p>
        </p:txBody>
      </p:sp>
      <p:sp>
        <p:nvSpPr>
          <p:cNvPr id="5" name="Footer Placeholder 4"/>
          <p:cNvSpPr>
            <a:spLocks noGrp="1"/>
          </p:cNvSpPr>
          <p:nvPr>
            <p:ph type="ftr" sz="quarter" idx="11"/>
          </p:nvPr>
        </p:nvSpPr>
        <p:spPr/>
        <p:txBody>
          <a:bodyPr/>
          <a:lstStyle/>
          <a:p>
            <a:r>
              <a:rPr lang="en-US" smtClean="0"/>
              <a:t>2021 AIAA SciTech Forum</a:t>
            </a:r>
            <a:endParaRPr lang="en-US" dirty="0"/>
          </a:p>
        </p:txBody>
      </p:sp>
      <p:sp>
        <p:nvSpPr>
          <p:cNvPr id="6" name="Slide Number Placeholder 5"/>
          <p:cNvSpPr>
            <a:spLocks noGrp="1"/>
          </p:cNvSpPr>
          <p:nvPr>
            <p:ph type="sldNum" sz="quarter" idx="12"/>
          </p:nvPr>
        </p:nvSpPr>
        <p:spPr/>
        <p:txBody>
          <a:bodyPr/>
          <a:lstStyle/>
          <a:p>
            <a:fld id="{EB9B7F87-07F6-44D4-9C3C-0C5489403B6C}" type="slidenum">
              <a:rPr lang="en-US" smtClean="0"/>
              <a:t>14</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610574392"/>
      </p:ext>
    </p:extLst>
  </p:cSld>
  <p:clrMapOvr>
    <a:masterClrMapping/>
  </p:clrMapOvr>
  <mc:AlternateContent xmlns:mc="http://schemas.openxmlformats.org/markup-compatibility/2006" xmlns:p14="http://schemas.microsoft.com/office/powerpoint/2010/main">
    <mc:Choice Requires="p14">
      <p:transition spd="slow" p14:dur="2000" advTm="18200"/>
    </mc:Choice>
    <mc:Fallback xmlns="">
      <p:transition spd="slow" advTm="18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838200" y="1066801"/>
            <a:ext cx="10541000" cy="4805363"/>
          </a:xfrm>
        </p:spPr>
        <p:txBody>
          <a:bodyPr>
            <a:normAutofit/>
          </a:bodyPr>
          <a:lstStyle/>
          <a:p>
            <a:r>
              <a:rPr lang="en-US" dirty="0"/>
              <a:t>Funded by the Transformational Tools and Technology (TTT) project under the Aerospace Research Mission Directorate (ARMD)</a:t>
            </a:r>
          </a:p>
          <a:p>
            <a:r>
              <a:rPr lang="en-US" dirty="0" smtClean="0"/>
              <a:t>Special thanks to: Jeff Chapman, Mike Tong, and Chris Snyder from the NASA Glenn Research Center (GRC). Chris Silva and Wayne Johnson from the NASA Ames Research Center (ARC).</a:t>
            </a:r>
            <a:endParaRPr lang="en-US" dirty="0"/>
          </a:p>
        </p:txBody>
      </p:sp>
      <p:sp>
        <p:nvSpPr>
          <p:cNvPr id="4" name="Date Placeholder 3"/>
          <p:cNvSpPr>
            <a:spLocks noGrp="1"/>
          </p:cNvSpPr>
          <p:nvPr>
            <p:ph type="dt" sz="half" idx="10"/>
          </p:nvPr>
        </p:nvSpPr>
        <p:spPr/>
        <p:txBody>
          <a:bodyPr/>
          <a:lstStyle/>
          <a:p>
            <a:r>
              <a:rPr lang="en-US" smtClean="0"/>
              <a:t>1/14/2021</a:t>
            </a:r>
            <a:endParaRPr lang="en-US" dirty="0"/>
          </a:p>
        </p:txBody>
      </p:sp>
      <p:sp>
        <p:nvSpPr>
          <p:cNvPr id="5" name="Footer Placeholder 4"/>
          <p:cNvSpPr>
            <a:spLocks noGrp="1"/>
          </p:cNvSpPr>
          <p:nvPr>
            <p:ph type="ftr" sz="quarter" idx="11"/>
          </p:nvPr>
        </p:nvSpPr>
        <p:spPr/>
        <p:txBody>
          <a:bodyPr/>
          <a:lstStyle/>
          <a:p>
            <a:r>
              <a:rPr lang="en-US" smtClean="0"/>
              <a:t>2021 AIAA SciTech Forum</a:t>
            </a:r>
            <a:endParaRPr lang="en-US" dirty="0"/>
          </a:p>
        </p:txBody>
      </p:sp>
      <p:sp>
        <p:nvSpPr>
          <p:cNvPr id="6" name="Slide Number Placeholder 5"/>
          <p:cNvSpPr>
            <a:spLocks noGrp="1"/>
          </p:cNvSpPr>
          <p:nvPr>
            <p:ph type="sldNum" sz="quarter" idx="12"/>
          </p:nvPr>
        </p:nvSpPr>
        <p:spPr/>
        <p:txBody>
          <a:bodyPr/>
          <a:lstStyle/>
          <a:p>
            <a:fld id="{EB9B7F87-07F6-44D4-9C3C-0C5489403B6C}" type="slidenum">
              <a:rPr lang="en-US" smtClean="0"/>
              <a:t>15</a:t>
            </a:fld>
            <a:endParaRPr lang="en-US" dirty="0"/>
          </a:p>
        </p:txBody>
      </p:sp>
      <p:sp>
        <p:nvSpPr>
          <p:cNvPr id="7" name="Title 1"/>
          <p:cNvSpPr txBox="1">
            <a:spLocks/>
          </p:cNvSpPr>
          <p:nvPr/>
        </p:nvSpPr>
        <p:spPr>
          <a:xfrm>
            <a:off x="832373" y="3248126"/>
            <a:ext cx="7886700" cy="7778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n-lt"/>
                <a:ea typeface="+mj-ea"/>
                <a:cs typeface="+mj-cs"/>
              </a:defRPr>
            </a:lvl1pPr>
          </a:lstStyle>
          <a:p>
            <a:r>
              <a:rPr lang="en-US" dirty="0"/>
              <a:t>Questions/Discussion</a:t>
            </a:r>
            <a:endParaRPr lang="en-US" dirty="0"/>
          </a:p>
        </p:txBody>
      </p:sp>
      <p:sp>
        <p:nvSpPr>
          <p:cNvPr id="8" name="Content Placeholder 2"/>
          <p:cNvSpPr txBox="1">
            <a:spLocks/>
          </p:cNvSpPr>
          <p:nvPr/>
        </p:nvSpPr>
        <p:spPr>
          <a:xfrm>
            <a:off x="1905000" y="4164114"/>
            <a:ext cx="7886700" cy="15621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u="sng" dirty="0"/>
              <a:t>Contact Information</a:t>
            </a:r>
          </a:p>
          <a:p>
            <a:pPr marL="0" indent="0" algn="ctr">
              <a:buNone/>
            </a:pPr>
            <a:r>
              <a:rPr lang="en-US" dirty="0"/>
              <a:t>Jonathan Kratz – </a:t>
            </a:r>
            <a:r>
              <a:rPr lang="en-US" dirty="0">
                <a:hlinkClick r:id="rId5"/>
              </a:rPr>
              <a:t>jonathan.kratz@nasa.gov</a:t>
            </a:r>
            <a:endParaRPr lang="en-US" dirty="0"/>
          </a:p>
          <a:p>
            <a:pPr marL="0" indent="0" algn="ctr">
              <a:buNone/>
            </a:pPr>
            <a:r>
              <a:rPr lang="en-US" dirty="0"/>
              <a:t>Dennis Culley – </a:t>
            </a:r>
            <a:r>
              <a:rPr lang="en-US" dirty="0">
                <a:hlinkClick r:id="rId6"/>
              </a:rPr>
              <a:t>dennis.e.culley@nasa.gov</a:t>
            </a:r>
            <a:endParaRPr lang="en-US" dirty="0"/>
          </a:p>
          <a:p>
            <a:pPr marL="0" indent="0" algn="ctr">
              <a:buNone/>
            </a:pPr>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2833074356"/>
      </p:ext>
    </p:extLst>
  </p:cSld>
  <p:clrMapOvr>
    <a:masterClrMapping/>
  </p:clrMapOvr>
  <mc:AlternateContent xmlns:mc="http://schemas.openxmlformats.org/markup-compatibility/2006" xmlns:p14="http://schemas.microsoft.com/office/powerpoint/2010/main">
    <mc:Choice Requires="p14">
      <p:transition spd="slow" p14:dur="2000" advTm="11490"/>
    </mc:Choice>
    <mc:Fallback xmlns="">
      <p:transition spd="slow" advTm="11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a:t>
            </a:r>
            <a:endParaRPr lang="en-US" dirty="0"/>
          </a:p>
        </p:txBody>
      </p:sp>
      <p:sp>
        <p:nvSpPr>
          <p:cNvPr id="3" name="Content Placeholder 2"/>
          <p:cNvSpPr>
            <a:spLocks noGrp="1"/>
          </p:cNvSpPr>
          <p:nvPr>
            <p:ph idx="1"/>
          </p:nvPr>
        </p:nvSpPr>
        <p:spPr/>
        <p:txBody>
          <a:bodyPr>
            <a:normAutofit/>
          </a:bodyPr>
          <a:lstStyle/>
          <a:p>
            <a:r>
              <a:rPr lang="en-US" dirty="0" smtClean="0"/>
              <a:t>Investigate the applicability of Turbine Electrified Energy Management (TEEM) on a 15 passenger vertical lift concept vehicle</a:t>
            </a:r>
          </a:p>
          <a:p>
            <a:r>
              <a:rPr lang="en-US" dirty="0" smtClean="0"/>
              <a:t>Differences from prior applications of TEEM</a:t>
            </a:r>
          </a:p>
          <a:p>
            <a:pPr lvl="1"/>
            <a:r>
              <a:rPr lang="en-US" dirty="0" smtClean="0"/>
              <a:t>Smaller turbomachinery</a:t>
            </a:r>
          </a:p>
          <a:p>
            <a:pPr lvl="1"/>
            <a:r>
              <a:rPr lang="en-US" dirty="0" smtClean="0"/>
              <a:t>Turboshaft vs. turbofan</a:t>
            </a:r>
          </a:p>
          <a:p>
            <a:pPr lvl="1"/>
            <a:r>
              <a:rPr lang="en-US" dirty="0" smtClean="0"/>
              <a:t>Power producing turbomachinery</a:t>
            </a:r>
          </a:p>
          <a:p>
            <a:pPr lvl="1"/>
            <a:r>
              <a:rPr lang="en-US" dirty="0" smtClean="0"/>
              <a:t>Single spool gas generator vs. dual spool turbofans</a:t>
            </a:r>
          </a:p>
          <a:p>
            <a:pPr lvl="1"/>
            <a:r>
              <a:rPr lang="en-US" dirty="0" smtClean="0"/>
              <a:t>Expanded propulsion system with </a:t>
            </a:r>
            <a:r>
              <a:rPr lang="en-US" dirty="0" err="1" smtClean="0"/>
              <a:t>propulsors</a:t>
            </a:r>
            <a:r>
              <a:rPr lang="en-US" dirty="0" smtClean="0"/>
              <a:t> outside of the engine</a:t>
            </a:r>
          </a:p>
          <a:p>
            <a:r>
              <a:rPr lang="en-US" dirty="0" smtClean="0"/>
              <a:t>Questions?</a:t>
            </a:r>
          </a:p>
          <a:p>
            <a:pPr lvl="1"/>
            <a:r>
              <a:rPr lang="en-US" dirty="0" smtClean="0"/>
              <a:t>Is TEEM applicable to the smaller class vehicles?</a:t>
            </a:r>
          </a:p>
          <a:p>
            <a:pPr lvl="1"/>
            <a:r>
              <a:rPr lang="en-US" dirty="0" smtClean="0"/>
              <a:t>Is TEEM applicable to this propulsion system architecture?</a:t>
            </a:r>
          </a:p>
          <a:p>
            <a:pPr lvl="1"/>
            <a:endParaRPr lang="en-US" dirty="0"/>
          </a:p>
        </p:txBody>
      </p:sp>
      <p:sp>
        <p:nvSpPr>
          <p:cNvPr id="4" name="Date Placeholder 3"/>
          <p:cNvSpPr>
            <a:spLocks noGrp="1"/>
          </p:cNvSpPr>
          <p:nvPr>
            <p:ph type="dt" sz="half" idx="10"/>
          </p:nvPr>
        </p:nvSpPr>
        <p:spPr/>
        <p:txBody>
          <a:bodyPr/>
          <a:lstStyle/>
          <a:p>
            <a:r>
              <a:rPr lang="en-US" smtClean="0"/>
              <a:t>1/14/2021</a:t>
            </a:r>
            <a:endParaRPr lang="en-US" dirty="0"/>
          </a:p>
        </p:txBody>
      </p:sp>
      <p:sp>
        <p:nvSpPr>
          <p:cNvPr id="5" name="Footer Placeholder 4"/>
          <p:cNvSpPr>
            <a:spLocks noGrp="1"/>
          </p:cNvSpPr>
          <p:nvPr>
            <p:ph type="ftr" sz="quarter" idx="11"/>
          </p:nvPr>
        </p:nvSpPr>
        <p:spPr/>
        <p:txBody>
          <a:bodyPr/>
          <a:lstStyle/>
          <a:p>
            <a:r>
              <a:rPr lang="en-US" smtClean="0"/>
              <a:t>2021 AIAA SciTech Forum</a:t>
            </a:r>
            <a:endParaRPr lang="en-US" dirty="0"/>
          </a:p>
        </p:txBody>
      </p:sp>
      <p:sp>
        <p:nvSpPr>
          <p:cNvPr id="6" name="Slide Number Placeholder 5"/>
          <p:cNvSpPr>
            <a:spLocks noGrp="1"/>
          </p:cNvSpPr>
          <p:nvPr>
            <p:ph type="sldNum" sz="quarter" idx="12"/>
          </p:nvPr>
        </p:nvSpPr>
        <p:spPr/>
        <p:txBody>
          <a:bodyPr/>
          <a:lstStyle/>
          <a:p>
            <a:fld id="{EB9B7F87-07F6-44D4-9C3C-0C5489403B6C}" type="slidenum">
              <a:rPr lang="en-US" smtClean="0"/>
              <a:t>2</a:t>
            </a:fld>
            <a:endParaRPr lang="en-US"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1928665936"/>
      </p:ext>
    </p:extLst>
  </p:cSld>
  <p:clrMapOvr>
    <a:masterClrMapping/>
  </p:clrMapOvr>
  <mc:AlternateContent xmlns:mc="http://schemas.openxmlformats.org/markup-compatibility/2006" xmlns:p14="http://schemas.microsoft.com/office/powerpoint/2010/main">
    <mc:Choice Requires="p14">
      <p:transition spd="slow" p14:dur="2000" advTm="42841"/>
    </mc:Choice>
    <mc:Fallback xmlns="">
      <p:transition spd="slow" advTm="42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 TEEM</a:t>
            </a:r>
            <a:endParaRPr lang="en-US" dirty="0"/>
          </a:p>
        </p:txBody>
      </p:sp>
      <p:sp>
        <p:nvSpPr>
          <p:cNvPr id="3" name="Content Placeholder 2"/>
          <p:cNvSpPr>
            <a:spLocks noGrp="1"/>
          </p:cNvSpPr>
          <p:nvPr>
            <p:ph idx="1"/>
          </p:nvPr>
        </p:nvSpPr>
        <p:spPr>
          <a:xfrm>
            <a:off x="838200" y="1252421"/>
            <a:ext cx="10515600" cy="2571270"/>
          </a:xfrm>
        </p:spPr>
        <p:txBody>
          <a:bodyPr>
            <a:normAutofit fontScale="92500" lnSpcReduction="20000"/>
          </a:bodyPr>
          <a:lstStyle/>
          <a:p>
            <a:r>
              <a:rPr lang="en-US" dirty="0" smtClean="0"/>
              <a:t>At its broadest level, TEEM is about </a:t>
            </a:r>
            <a:r>
              <a:rPr lang="en-US" dirty="0">
                <a:solidFill>
                  <a:srgbClr val="3333FF"/>
                </a:solidFill>
              </a:rPr>
              <a:t>managing energy </a:t>
            </a:r>
            <a:r>
              <a:rPr lang="en-US" dirty="0" smtClean="0">
                <a:solidFill>
                  <a:srgbClr val="3333FF"/>
                </a:solidFill>
              </a:rPr>
              <a:t>in an electrified </a:t>
            </a:r>
            <a:r>
              <a:rPr lang="en-US" dirty="0" smtClean="0">
                <a:solidFill>
                  <a:srgbClr val="3333FF"/>
                </a:solidFill>
              </a:rPr>
              <a:t>turbine engine </a:t>
            </a:r>
            <a:r>
              <a:rPr lang="en-US" dirty="0" smtClean="0">
                <a:solidFill>
                  <a:srgbClr val="3333FF"/>
                </a:solidFill>
              </a:rPr>
              <a:t>propulsion system</a:t>
            </a:r>
          </a:p>
          <a:p>
            <a:pPr lvl="1"/>
            <a:r>
              <a:rPr lang="en-US" dirty="0" smtClean="0"/>
              <a:t>Goal: Improve operability of the turbomachinery </a:t>
            </a:r>
            <a:r>
              <a:rPr lang="en-US" dirty="0" smtClean="0">
                <a:sym typeface="Wingdings" panose="05000000000000000000" pitchFamily="2" charset="2"/>
              </a:rPr>
              <a:t> enable better performing </a:t>
            </a:r>
            <a:r>
              <a:rPr lang="en-US" dirty="0" smtClean="0">
                <a:sym typeface="Wingdings" panose="05000000000000000000" pitchFamily="2" charset="2"/>
              </a:rPr>
              <a:t>engine </a:t>
            </a:r>
            <a:r>
              <a:rPr lang="en-US" dirty="0" smtClean="0">
                <a:sym typeface="Wingdings" panose="05000000000000000000" pitchFamily="2" charset="2"/>
              </a:rPr>
              <a:t>designs and/or enhance aircraft capabilities</a:t>
            </a:r>
            <a:endParaRPr lang="en-US" dirty="0" smtClean="0"/>
          </a:p>
          <a:p>
            <a:pPr lvl="1"/>
            <a:r>
              <a:rPr lang="en-US" dirty="0" smtClean="0"/>
              <a:t>The Means: </a:t>
            </a:r>
            <a:r>
              <a:rPr lang="en-US" dirty="0" smtClean="0">
                <a:solidFill>
                  <a:srgbClr val="3333FF"/>
                </a:solidFill>
              </a:rPr>
              <a:t>electric </a:t>
            </a:r>
            <a:r>
              <a:rPr lang="en-US" dirty="0">
                <a:solidFill>
                  <a:srgbClr val="3333FF"/>
                </a:solidFill>
              </a:rPr>
              <a:t>machines (EMs) </a:t>
            </a:r>
            <a:r>
              <a:rPr lang="en-US" dirty="0"/>
              <a:t>coupled to the engine </a:t>
            </a:r>
            <a:r>
              <a:rPr lang="en-US" dirty="0" smtClean="0"/>
              <a:t>shaft(s)</a:t>
            </a:r>
            <a:endParaRPr lang="en-US" dirty="0">
              <a:solidFill>
                <a:srgbClr val="3333FF"/>
              </a:solidFill>
            </a:endParaRPr>
          </a:p>
          <a:p>
            <a:pPr lvl="2"/>
            <a:r>
              <a:rPr lang="en-US" dirty="0" smtClean="0"/>
              <a:t>EMs are new actuators that can </a:t>
            </a:r>
            <a:r>
              <a:rPr lang="en-US" dirty="0" smtClean="0">
                <a:solidFill>
                  <a:srgbClr val="3333FF"/>
                </a:solidFill>
              </a:rPr>
              <a:t>alter engine operation</a:t>
            </a:r>
          </a:p>
          <a:p>
            <a:r>
              <a:rPr lang="en-US" dirty="0" smtClean="0"/>
              <a:t>Transient operability (main focus of this effort)</a:t>
            </a:r>
          </a:p>
          <a:p>
            <a:pPr lvl="1"/>
            <a:r>
              <a:rPr lang="en-US" dirty="0" smtClean="0">
                <a:solidFill>
                  <a:srgbClr val="3333FF"/>
                </a:solidFill>
              </a:rPr>
              <a:t>Supplement fuel flow to </a:t>
            </a:r>
            <a:r>
              <a:rPr lang="en-US" dirty="0" smtClean="0"/>
              <a:t>operate closer to steady-state design conditions</a:t>
            </a:r>
          </a:p>
          <a:p>
            <a:pPr marL="457200" lvl="1" indent="0">
              <a:buNone/>
            </a:pPr>
            <a:endParaRPr lang="en-US" dirty="0" smtClean="0"/>
          </a:p>
          <a:p>
            <a:pPr lvl="1"/>
            <a:endParaRPr lang="en-US" dirty="0"/>
          </a:p>
        </p:txBody>
      </p:sp>
      <p:sp>
        <p:nvSpPr>
          <p:cNvPr id="4" name="Date Placeholder 3"/>
          <p:cNvSpPr>
            <a:spLocks noGrp="1"/>
          </p:cNvSpPr>
          <p:nvPr>
            <p:ph type="dt" sz="half" idx="10"/>
          </p:nvPr>
        </p:nvSpPr>
        <p:spPr/>
        <p:txBody>
          <a:bodyPr/>
          <a:lstStyle/>
          <a:p>
            <a:r>
              <a:rPr lang="en-US" smtClean="0"/>
              <a:t>1/14/2021</a:t>
            </a:r>
            <a:endParaRPr lang="en-US" dirty="0"/>
          </a:p>
        </p:txBody>
      </p:sp>
      <p:sp>
        <p:nvSpPr>
          <p:cNvPr id="5" name="Footer Placeholder 4"/>
          <p:cNvSpPr>
            <a:spLocks noGrp="1"/>
          </p:cNvSpPr>
          <p:nvPr>
            <p:ph type="ftr" sz="quarter" idx="11"/>
          </p:nvPr>
        </p:nvSpPr>
        <p:spPr/>
        <p:txBody>
          <a:bodyPr/>
          <a:lstStyle/>
          <a:p>
            <a:r>
              <a:rPr lang="en-US" smtClean="0"/>
              <a:t>2021 AIAA SciTech Forum</a:t>
            </a:r>
            <a:endParaRPr lang="en-US" dirty="0"/>
          </a:p>
        </p:txBody>
      </p:sp>
      <p:sp>
        <p:nvSpPr>
          <p:cNvPr id="6" name="Slide Number Placeholder 5"/>
          <p:cNvSpPr>
            <a:spLocks noGrp="1"/>
          </p:cNvSpPr>
          <p:nvPr>
            <p:ph type="sldNum" sz="quarter" idx="12"/>
          </p:nvPr>
        </p:nvSpPr>
        <p:spPr/>
        <p:txBody>
          <a:bodyPr/>
          <a:lstStyle/>
          <a:p>
            <a:fld id="{EB9B7F87-07F6-44D4-9C3C-0C5489403B6C}" type="slidenum">
              <a:rPr lang="en-US" smtClean="0"/>
              <a:t>3</a:t>
            </a:fld>
            <a:endParaRPr lang="en-US" dirty="0"/>
          </a:p>
        </p:txBody>
      </p:sp>
      <p:grpSp>
        <p:nvGrpSpPr>
          <p:cNvPr id="70" name="Group 69"/>
          <p:cNvGrpSpPr/>
          <p:nvPr/>
        </p:nvGrpSpPr>
        <p:grpSpPr>
          <a:xfrm>
            <a:off x="3122707" y="3642139"/>
            <a:ext cx="5946586" cy="2816867"/>
            <a:chOff x="1768122" y="3640740"/>
            <a:chExt cx="5946586" cy="2816867"/>
          </a:xfrm>
        </p:grpSpPr>
        <p:grpSp>
          <p:nvGrpSpPr>
            <p:cNvPr id="34" name="Group 33"/>
            <p:cNvGrpSpPr/>
            <p:nvPr/>
          </p:nvGrpSpPr>
          <p:grpSpPr>
            <a:xfrm>
              <a:off x="1768122" y="3640740"/>
              <a:ext cx="5946586" cy="2816867"/>
              <a:chOff x="1172115" y="536361"/>
              <a:chExt cx="6608258" cy="3171555"/>
            </a:xfrm>
          </p:grpSpPr>
          <p:grpSp>
            <p:nvGrpSpPr>
              <p:cNvPr id="35" name="Group 34"/>
              <p:cNvGrpSpPr/>
              <p:nvPr/>
            </p:nvGrpSpPr>
            <p:grpSpPr>
              <a:xfrm>
                <a:off x="1172115" y="536361"/>
                <a:ext cx="6608258" cy="2363792"/>
                <a:chOff x="-29373" y="536361"/>
                <a:chExt cx="6608258" cy="2363792"/>
              </a:xfrm>
            </p:grpSpPr>
            <p:grpSp>
              <p:nvGrpSpPr>
                <p:cNvPr id="43" name="Group 42"/>
                <p:cNvGrpSpPr/>
                <p:nvPr/>
              </p:nvGrpSpPr>
              <p:grpSpPr>
                <a:xfrm>
                  <a:off x="4757343" y="880137"/>
                  <a:ext cx="1821542" cy="1167849"/>
                  <a:chOff x="64455" y="876837"/>
                  <a:chExt cx="1821542" cy="1167849"/>
                </a:xfrm>
              </p:grpSpPr>
              <p:grpSp>
                <p:nvGrpSpPr>
                  <p:cNvPr id="62" name="Group 61"/>
                  <p:cNvGrpSpPr/>
                  <p:nvPr/>
                </p:nvGrpSpPr>
                <p:grpSpPr>
                  <a:xfrm>
                    <a:off x="139145" y="1470198"/>
                    <a:ext cx="765009" cy="574488"/>
                    <a:chOff x="-142211" y="1478668"/>
                    <a:chExt cx="765009" cy="574488"/>
                  </a:xfrm>
                </p:grpSpPr>
                <p:sp>
                  <p:nvSpPr>
                    <p:cNvPr id="64" name="Can 63"/>
                    <p:cNvSpPr/>
                    <p:nvPr/>
                  </p:nvSpPr>
                  <p:spPr>
                    <a:xfrm rot="5400000">
                      <a:off x="-75815" y="1616684"/>
                      <a:ext cx="194984" cy="327775"/>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5" name="Can 64"/>
                    <p:cNvSpPr/>
                    <p:nvPr/>
                  </p:nvSpPr>
                  <p:spPr>
                    <a:xfrm rot="5400000">
                      <a:off x="67675" y="1498033"/>
                      <a:ext cx="574488" cy="535758"/>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63" name="TextBox 62"/>
                  <p:cNvSpPr txBox="1"/>
                  <p:nvPr/>
                </p:nvSpPr>
                <p:spPr>
                  <a:xfrm>
                    <a:off x="64455" y="876837"/>
                    <a:ext cx="1821542" cy="658407"/>
                  </a:xfrm>
                  <a:prstGeom prst="rect">
                    <a:avLst/>
                  </a:prstGeom>
                  <a:noFill/>
                  <a:ln>
                    <a:noFill/>
                  </a:ln>
                </p:spPr>
                <p:txBody>
                  <a:bodyPr wrap="square" rtlCol="0">
                    <a:spAutoFit/>
                  </a:bodyPr>
                  <a:lstStyle/>
                  <a:p>
                    <a:pPr algn="ctr"/>
                    <a:r>
                      <a:rPr lang="en-US" sz="1600" dirty="0"/>
                      <a:t>Power Turbine EM</a:t>
                    </a:r>
                    <a:endParaRPr lang="en-US" sz="1600" dirty="0"/>
                  </a:p>
                </p:txBody>
              </p:sp>
            </p:grpSp>
            <p:grpSp>
              <p:nvGrpSpPr>
                <p:cNvPr id="44" name="Group 43"/>
                <p:cNvGrpSpPr/>
                <p:nvPr/>
              </p:nvGrpSpPr>
              <p:grpSpPr>
                <a:xfrm>
                  <a:off x="-29373" y="882765"/>
                  <a:ext cx="3048166" cy="2017388"/>
                  <a:chOff x="4338204" y="875124"/>
                  <a:chExt cx="3048166" cy="2017388"/>
                </a:xfrm>
              </p:grpSpPr>
              <p:grpSp>
                <p:nvGrpSpPr>
                  <p:cNvPr id="58" name="Group 57"/>
                  <p:cNvGrpSpPr/>
                  <p:nvPr/>
                </p:nvGrpSpPr>
                <p:grpSpPr>
                  <a:xfrm>
                    <a:off x="5257339" y="1479904"/>
                    <a:ext cx="782571" cy="574488"/>
                    <a:chOff x="325918" y="1508367"/>
                    <a:chExt cx="782571" cy="574488"/>
                  </a:xfrm>
                </p:grpSpPr>
                <p:sp>
                  <p:nvSpPr>
                    <p:cNvPr id="60" name="Can 59"/>
                    <p:cNvSpPr/>
                    <p:nvPr/>
                  </p:nvSpPr>
                  <p:spPr>
                    <a:xfrm rot="5400000">
                      <a:off x="306553" y="1527732"/>
                      <a:ext cx="574488" cy="535758"/>
                    </a:xfrm>
                    <a:prstGeom prst="ca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1" name="Can 60"/>
                    <p:cNvSpPr/>
                    <p:nvPr/>
                  </p:nvSpPr>
                  <p:spPr>
                    <a:xfrm rot="5400000">
                      <a:off x="847110" y="1628473"/>
                      <a:ext cx="194984" cy="327775"/>
                    </a:xfrm>
                    <a:prstGeom prst="ca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59" name="TextBox 58"/>
                  <p:cNvSpPr txBox="1"/>
                  <p:nvPr/>
                </p:nvSpPr>
                <p:spPr>
                  <a:xfrm>
                    <a:off x="4338204" y="875124"/>
                    <a:ext cx="1770916" cy="658407"/>
                  </a:xfrm>
                  <a:prstGeom prst="rect">
                    <a:avLst/>
                  </a:prstGeom>
                  <a:noFill/>
                  <a:ln>
                    <a:noFill/>
                  </a:ln>
                </p:spPr>
                <p:txBody>
                  <a:bodyPr wrap="square" rtlCol="0">
                    <a:spAutoFit/>
                  </a:bodyPr>
                  <a:lstStyle/>
                  <a:p>
                    <a:pPr algn="ctr"/>
                    <a:r>
                      <a:rPr lang="en-US" sz="1600" dirty="0"/>
                      <a:t>Gas Generator EM</a:t>
                    </a:r>
                    <a:endParaRPr lang="en-US" sz="1600" dirty="0"/>
                  </a:p>
                </p:txBody>
              </p:sp>
              <p:sp>
                <p:nvSpPr>
                  <p:cNvPr id="69" name="TextBox 68"/>
                  <p:cNvSpPr txBox="1"/>
                  <p:nvPr/>
                </p:nvSpPr>
                <p:spPr>
                  <a:xfrm>
                    <a:off x="5615454" y="2511329"/>
                    <a:ext cx="1770916" cy="381183"/>
                  </a:xfrm>
                  <a:prstGeom prst="rect">
                    <a:avLst/>
                  </a:prstGeom>
                  <a:noFill/>
                  <a:ln>
                    <a:noFill/>
                  </a:ln>
                </p:spPr>
                <p:txBody>
                  <a:bodyPr wrap="square" rtlCol="0">
                    <a:spAutoFit/>
                  </a:bodyPr>
                  <a:lstStyle/>
                  <a:p>
                    <a:pPr algn="ctr"/>
                    <a:r>
                      <a:rPr lang="en-US" sz="1600" dirty="0"/>
                      <a:t>Gas Generator</a:t>
                    </a:r>
                    <a:endParaRPr lang="en-US" sz="1600" dirty="0"/>
                  </a:p>
                </p:txBody>
              </p:sp>
            </p:grpSp>
            <p:grpSp>
              <p:nvGrpSpPr>
                <p:cNvPr id="45" name="Group 44"/>
                <p:cNvGrpSpPr/>
                <p:nvPr/>
              </p:nvGrpSpPr>
              <p:grpSpPr>
                <a:xfrm>
                  <a:off x="1548361" y="536361"/>
                  <a:ext cx="3611447" cy="1819428"/>
                  <a:chOff x="1296547" y="964177"/>
                  <a:chExt cx="3611447" cy="1819428"/>
                </a:xfrm>
              </p:grpSpPr>
              <p:sp>
                <p:nvSpPr>
                  <p:cNvPr id="46" name="Trapezoid 45"/>
                  <p:cNvSpPr/>
                  <p:nvPr/>
                </p:nvSpPr>
                <p:spPr>
                  <a:xfrm rot="5400000">
                    <a:off x="1540344" y="1538963"/>
                    <a:ext cx="962992" cy="1293082"/>
                  </a:xfrm>
                  <a:prstGeom prst="trapezoi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7" name="Trapezoid 46"/>
                  <p:cNvSpPr/>
                  <p:nvPr/>
                </p:nvSpPr>
                <p:spPr>
                  <a:xfrm rot="16200000">
                    <a:off x="3160278" y="1923755"/>
                    <a:ext cx="742877" cy="476768"/>
                  </a:xfrm>
                  <a:prstGeom prst="trapezoid">
                    <a:avLst>
                      <a:gd name="adj" fmla="val 2115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8" name="Rectangle 47"/>
                  <p:cNvSpPr/>
                  <p:nvPr/>
                </p:nvSpPr>
                <p:spPr>
                  <a:xfrm>
                    <a:off x="2667000" y="2058628"/>
                    <a:ext cx="626332" cy="22737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9" name="Trapezoid 48"/>
                  <p:cNvSpPr/>
                  <p:nvPr/>
                </p:nvSpPr>
                <p:spPr>
                  <a:xfrm rot="16200000">
                    <a:off x="3663658" y="1795297"/>
                    <a:ext cx="1242933" cy="733683"/>
                  </a:xfrm>
                  <a:prstGeom prst="trapezoid">
                    <a:avLst>
                      <a:gd name="adj" fmla="val 262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0" name="Flowchart: Alternate Process 49"/>
                  <p:cNvSpPr/>
                  <p:nvPr/>
                </p:nvSpPr>
                <p:spPr>
                  <a:xfrm>
                    <a:off x="2766979" y="1901314"/>
                    <a:ext cx="426374" cy="134851"/>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1" name="Flowchart: Alternate Process 50"/>
                  <p:cNvSpPr/>
                  <p:nvPr/>
                </p:nvSpPr>
                <p:spPr>
                  <a:xfrm>
                    <a:off x="2766979" y="2319356"/>
                    <a:ext cx="426374" cy="134851"/>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2" name="Down Arrow 51"/>
                  <p:cNvSpPr/>
                  <p:nvPr/>
                </p:nvSpPr>
                <p:spPr>
                  <a:xfrm>
                    <a:off x="2864600" y="1632367"/>
                    <a:ext cx="152400" cy="31666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3" name="TextBox 52"/>
                  <p:cNvSpPr txBox="1"/>
                  <p:nvPr/>
                </p:nvSpPr>
                <p:spPr>
                  <a:xfrm>
                    <a:off x="3843715" y="964177"/>
                    <a:ext cx="1064279" cy="658407"/>
                  </a:xfrm>
                  <a:prstGeom prst="rect">
                    <a:avLst/>
                  </a:prstGeom>
                  <a:noFill/>
                </p:spPr>
                <p:txBody>
                  <a:bodyPr wrap="square" rtlCol="0">
                    <a:spAutoFit/>
                  </a:bodyPr>
                  <a:lstStyle/>
                  <a:p>
                    <a:r>
                      <a:rPr lang="en-US" sz="1600" dirty="0"/>
                      <a:t>Power Turbine</a:t>
                    </a:r>
                    <a:endParaRPr lang="en-US" sz="1600" dirty="0"/>
                  </a:p>
                </p:txBody>
              </p:sp>
              <p:sp>
                <p:nvSpPr>
                  <p:cNvPr id="54" name="TextBox 53"/>
                  <p:cNvSpPr txBox="1"/>
                  <p:nvPr/>
                </p:nvSpPr>
                <p:spPr>
                  <a:xfrm>
                    <a:off x="1296547" y="1428346"/>
                    <a:ext cx="1470432" cy="381183"/>
                  </a:xfrm>
                  <a:prstGeom prst="rect">
                    <a:avLst/>
                  </a:prstGeom>
                  <a:noFill/>
                </p:spPr>
                <p:txBody>
                  <a:bodyPr wrap="square" rtlCol="0">
                    <a:spAutoFit/>
                  </a:bodyPr>
                  <a:lstStyle/>
                  <a:p>
                    <a:r>
                      <a:rPr lang="en-US" sz="1600" dirty="0"/>
                      <a:t>Compressor</a:t>
                    </a:r>
                    <a:endParaRPr lang="en-US" sz="1600" dirty="0"/>
                  </a:p>
                </p:txBody>
              </p:sp>
              <p:sp>
                <p:nvSpPr>
                  <p:cNvPr id="55" name="TextBox 54"/>
                  <p:cNvSpPr txBox="1"/>
                  <p:nvPr/>
                </p:nvSpPr>
                <p:spPr>
                  <a:xfrm>
                    <a:off x="3094488" y="1462435"/>
                    <a:ext cx="1038483" cy="381183"/>
                  </a:xfrm>
                  <a:prstGeom prst="rect">
                    <a:avLst/>
                  </a:prstGeom>
                  <a:noFill/>
                </p:spPr>
                <p:txBody>
                  <a:bodyPr wrap="square" rtlCol="0">
                    <a:spAutoFit/>
                  </a:bodyPr>
                  <a:lstStyle/>
                  <a:p>
                    <a:r>
                      <a:rPr lang="en-US" sz="1600" dirty="0"/>
                      <a:t>Turbine</a:t>
                    </a:r>
                    <a:endParaRPr lang="en-US" sz="1600" dirty="0"/>
                  </a:p>
                </p:txBody>
              </p:sp>
              <p:sp>
                <p:nvSpPr>
                  <p:cNvPr id="56" name="TextBox 55"/>
                  <p:cNvSpPr txBox="1"/>
                  <p:nvPr/>
                </p:nvSpPr>
                <p:spPr>
                  <a:xfrm>
                    <a:off x="2590284" y="2351929"/>
                    <a:ext cx="914542" cy="381183"/>
                  </a:xfrm>
                  <a:prstGeom prst="rect">
                    <a:avLst/>
                  </a:prstGeom>
                  <a:noFill/>
                </p:spPr>
                <p:txBody>
                  <a:bodyPr wrap="square" rtlCol="0">
                    <a:spAutoFit/>
                  </a:bodyPr>
                  <a:lstStyle/>
                  <a:p>
                    <a:r>
                      <a:rPr lang="en-US" sz="1600" dirty="0"/>
                      <a:t>Burner</a:t>
                    </a:r>
                    <a:endParaRPr lang="en-US" sz="1600" dirty="0"/>
                  </a:p>
                </p:txBody>
              </p:sp>
              <p:sp>
                <p:nvSpPr>
                  <p:cNvPr id="57" name="TextBox 56"/>
                  <p:cNvSpPr txBox="1"/>
                  <p:nvPr/>
                </p:nvSpPr>
                <p:spPr>
                  <a:xfrm>
                    <a:off x="2638653" y="1311711"/>
                    <a:ext cx="914542" cy="381183"/>
                  </a:xfrm>
                  <a:prstGeom prst="rect">
                    <a:avLst/>
                  </a:prstGeom>
                  <a:noFill/>
                </p:spPr>
                <p:txBody>
                  <a:bodyPr wrap="square" rtlCol="0">
                    <a:spAutoFit/>
                  </a:bodyPr>
                  <a:lstStyle/>
                  <a:p>
                    <a:r>
                      <a:rPr lang="en-US" sz="1600" dirty="0"/>
                      <a:t>Fuel</a:t>
                    </a:r>
                    <a:endParaRPr lang="en-US" sz="1600" dirty="0"/>
                  </a:p>
                </p:txBody>
              </p:sp>
            </p:grpSp>
          </p:grpSp>
          <p:grpSp>
            <p:nvGrpSpPr>
              <p:cNvPr id="36" name="Group 35"/>
              <p:cNvGrpSpPr/>
              <p:nvPr/>
            </p:nvGrpSpPr>
            <p:grpSpPr>
              <a:xfrm>
                <a:off x="4077325" y="2440895"/>
                <a:ext cx="785953" cy="928866"/>
                <a:chOff x="7315200" y="2405791"/>
                <a:chExt cx="1219200" cy="1515993"/>
              </a:xfrm>
            </p:grpSpPr>
            <p:sp>
              <p:nvSpPr>
                <p:cNvPr id="40" name="Can 39"/>
                <p:cNvSpPr/>
                <p:nvPr/>
              </p:nvSpPr>
              <p:spPr>
                <a:xfrm>
                  <a:off x="7315200" y="2405791"/>
                  <a:ext cx="1219200" cy="1515993"/>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1" name="Lightning Bolt 40"/>
                <p:cNvSpPr/>
                <p:nvPr/>
              </p:nvSpPr>
              <p:spPr>
                <a:xfrm>
                  <a:off x="7608513" y="2778853"/>
                  <a:ext cx="632572" cy="997778"/>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2" name="Can 41"/>
                <p:cNvSpPr/>
                <p:nvPr/>
              </p:nvSpPr>
              <p:spPr>
                <a:xfrm>
                  <a:off x="7802367" y="2475754"/>
                  <a:ext cx="244865" cy="130149"/>
                </a:xfrm>
                <a:prstGeom prst="can">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37" name="TextBox 36"/>
              <p:cNvSpPr txBox="1"/>
              <p:nvPr/>
            </p:nvSpPr>
            <p:spPr>
              <a:xfrm>
                <a:off x="2791409" y="3326733"/>
                <a:ext cx="3357785" cy="381183"/>
              </a:xfrm>
              <a:prstGeom prst="rect">
                <a:avLst/>
              </a:prstGeom>
              <a:noFill/>
            </p:spPr>
            <p:txBody>
              <a:bodyPr wrap="square" rtlCol="0">
                <a:spAutoFit/>
              </a:bodyPr>
              <a:lstStyle/>
              <a:p>
                <a:pPr algn="ctr"/>
                <a:r>
                  <a:rPr lang="en-US" sz="1600" dirty="0"/>
                  <a:t>Energy Storage Devices (ESDs)</a:t>
                </a:r>
                <a:endParaRPr lang="en-US" sz="1600" dirty="0"/>
              </a:p>
            </p:txBody>
          </p:sp>
          <p:cxnSp>
            <p:nvCxnSpPr>
              <p:cNvPr id="38" name="Elbow Connector 37"/>
              <p:cNvCxnSpPr>
                <a:stCxn id="60" idx="4"/>
                <a:endCxn id="40" idx="2"/>
              </p:cNvCxnSpPr>
              <p:nvPr/>
            </p:nvCxnSpPr>
            <p:spPr>
              <a:xfrm rot="16200000" flipH="1">
                <a:off x="2796580" y="1624582"/>
                <a:ext cx="843295" cy="1718196"/>
              </a:xfrm>
              <a:prstGeom prst="bentConnector2">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40" idx="4"/>
                <a:endCxn id="65" idx="4"/>
              </p:cNvCxnSpPr>
              <p:nvPr/>
            </p:nvCxnSpPr>
            <p:spPr>
              <a:xfrm flipV="1">
                <a:off x="4863278" y="2047985"/>
                <a:ext cx="1667372" cy="857343"/>
              </a:xfrm>
              <a:prstGeom prst="bentConnector2">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66" name="Rectangle 65"/>
            <p:cNvSpPr/>
            <p:nvPr/>
          </p:nvSpPr>
          <p:spPr>
            <a:xfrm>
              <a:off x="3210686" y="3949408"/>
              <a:ext cx="2306948" cy="1307286"/>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p:cNvCxnSpPr/>
            <p:nvPr/>
          </p:nvCxnSpPr>
          <p:spPr>
            <a:xfrm flipV="1">
              <a:off x="3696973" y="5256694"/>
              <a:ext cx="59879" cy="1844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3561013562"/>
      </p:ext>
    </p:extLst>
  </p:cSld>
  <p:clrMapOvr>
    <a:masterClrMapping/>
  </p:clrMapOvr>
  <mc:AlternateContent xmlns:mc="http://schemas.openxmlformats.org/markup-compatibility/2006" xmlns:p14="http://schemas.microsoft.com/office/powerpoint/2010/main">
    <mc:Choice Requires="p14">
      <p:transition spd="slow" p14:dur="2000" advTm="85393"/>
    </mc:Choice>
    <mc:Fallback xmlns="">
      <p:transition spd="slow" advTm="85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Background – The Tilt-Wing </a:t>
            </a:r>
            <a:r>
              <a:rPr lang="en-US" dirty="0" smtClean="0"/>
              <a:t>Vehicle</a:t>
            </a:r>
            <a:endParaRPr lang="en-US" dirty="0"/>
          </a:p>
        </p:txBody>
      </p:sp>
      <p:sp>
        <p:nvSpPr>
          <p:cNvPr id="4" name="Date Placeholder 3"/>
          <p:cNvSpPr>
            <a:spLocks noGrp="1"/>
          </p:cNvSpPr>
          <p:nvPr>
            <p:ph type="dt" sz="half" idx="10"/>
          </p:nvPr>
        </p:nvSpPr>
        <p:spPr/>
        <p:txBody>
          <a:bodyPr/>
          <a:lstStyle/>
          <a:p>
            <a:r>
              <a:rPr lang="en-US" smtClean="0"/>
              <a:t>5/19/2020</a:t>
            </a:r>
            <a:endParaRPr lang="en-US"/>
          </a:p>
        </p:txBody>
      </p:sp>
      <p:sp>
        <p:nvSpPr>
          <p:cNvPr id="5" name="Slide Number Placeholder 4"/>
          <p:cNvSpPr>
            <a:spLocks noGrp="1"/>
          </p:cNvSpPr>
          <p:nvPr>
            <p:ph type="sldNum" sz="quarter" idx="12"/>
          </p:nvPr>
        </p:nvSpPr>
        <p:spPr/>
        <p:txBody>
          <a:bodyPr/>
          <a:lstStyle/>
          <a:p>
            <a:fld id="{EB9B7F87-07F6-44D4-9C3C-0C5489403B6C}" type="slidenum">
              <a:rPr lang="en-US" smtClean="0"/>
              <a:t>4</a:t>
            </a:fld>
            <a:endParaRPr lang="en-US"/>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00600" y="1129031"/>
            <a:ext cx="6164532" cy="5212080"/>
          </a:xfrm>
          <a:prstGeom prst="rect">
            <a:avLst/>
          </a:prstGeom>
        </p:spPr>
      </p:pic>
      <p:sp>
        <p:nvSpPr>
          <p:cNvPr id="3" name="Content Placeholder 2"/>
          <p:cNvSpPr>
            <a:spLocks noGrp="1"/>
          </p:cNvSpPr>
          <p:nvPr>
            <p:ph idx="1"/>
          </p:nvPr>
        </p:nvSpPr>
        <p:spPr>
          <a:xfrm>
            <a:off x="838200" y="1257300"/>
            <a:ext cx="3688080" cy="4953000"/>
          </a:xfrm>
        </p:spPr>
        <p:txBody>
          <a:bodyPr>
            <a:normAutofit fontScale="85000" lnSpcReduction="10000"/>
          </a:bodyPr>
          <a:lstStyle/>
          <a:p>
            <a:pPr marL="0" indent="0">
              <a:buNone/>
            </a:pPr>
            <a:r>
              <a:rPr lang="en-US" dirty="0" smtClean="0"/>
              <a:t>Mission Type: commercial transport</a:t>
            </a:r>
          </a:p>
          <a:p>
            <a:pPr marL="0" indent="0">
              <a:buNone/>
            </a:pPr>
            <a:r>
              <a:rPr lang="en-US" dirty="0" smtClean="0"/>
              <a:t>Architecture Type: Turbo-electric</a:t>
            </a:r>
          </a:p>
          <a:p>
            <a:pPr marL="0" indent="0">
              <a:buNone/>
            </a:pPr>
            <a:r>
              <a:rPr lang="en-US" dirty="0" smtClean="0"/>
              <a:t>Payload: 3000 </a:t>
            </a:r>
            <a:r>
              <a:rPr lang="en-US" dirty="0" err="1" smtClean="0"/>
              <a:t>lb</a:t>
            </a:r>
            <a:r>
              <a:rPr lang="en-US" dirty="0" smtClean="0"/>
              <a:t> (15 passengers + luggage)</a:t>
            </a:r>
          </a:p>
          <a:p>
            <a:pPr marL="0" indent="0">
              <a:buNone/>
            </a:pPr>
            <a:r>
              <a:rPr lang="en-US" dirty="0" smtClean="0"/>
              <a:t>Max Gross Weight: 13866lb</a:t>
            </a:r>
          </a:p>
          <a:p>
            <a:pPr marL="0" indent="0">
              <a:buNone/>
            </a:pPr>
            <a:r>
              <a:rPr lang="en-US" dirty="0"/>
              <a:t>Max range: 400nm</a:t>
            </a:r>
          </a:p>
          <a:p>
            <a:pPr marL="0" indent="0">
              <a:buNone/>
            </a:pPr>
            <a:r>
              <a:rPr lang="en-US" dirty="0"/>
              <a:t>Cruise speed: </a:t>
            </a:r>
            <a:r>
              <a:rPr lang="en-US" dirty="0" smtClean="0"/>
              <a:t>200kts</a:t>
            </a:r>
          </a:p>
          <a:p>
            <a:pPr marL="0" indent="0">
              <a:buNone/>
            </a:pPr>
            <a:r>
              <a:rPr lang="en-US" dirty="0" smtClean="0"/>
              <a:t>Key Features: performance of fixed wing aircraft with vertical take-off and landing capabilities</a:t>
            </a:r>
            <a:endParaRPr lang="en-US" dirty="0"/>
          </a:p>
          <a:p>
            <a:pPr marL="0" indent="0">
              <a:buNone/>
            </a:pPr>
            <a:endParaRPr lang="en-US" dirty="0" smtClean="0"/>
          </a:p>
          <a:p>
            <a:pPr marL="0" indent="0">
              <a:buNone/>
            </a:pP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902809301"/>
      </p:ext>
    </p:extLst>
  </p:cSld>
  <p:clrMapOvr>
    <a:masterClrMapping/>
  </p:clrMapOvr>
  <mc:AlternateContent xmlns:mc="http://schemas.openxmlformats.org/markup-compatibility/2006" xmlns:p14="http://schemas.microsoft.com/office/powerpoint/2010/main">
    <mc:Choice Requires="p14">
      <p:transition spd="slow" p14:dur="2000" advTm="39993"/>
    </mc:Choice>
    <mc:Fallback xmlns="">
      <p:transition spd="slow" advTm="39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Background – The Tilt-Wing Propulsion System</a:t>
            </a:r>
            <a:endParaRPr lang="en-US" dirty="0"/>
          </a:p>
        </p:txBody>
      </p:sp>
      <p:sp>
        <p:nvSpPr>
          <p:cNvPr id="4" name="Date Placeholder 3"/>
          <p:cNvSpPr>
            <a:spLocks noGrp="1"/>
          </p:cNvSpPr>
          <p:nvPr>
            <p:ph type="dt" sz="half" idx="10"/>
          </p:nvPr>
        </p:nvSpPr>
        <p:spPr/>
        <p:txBody>
          <a:bodyPr/>
          <a:lstStyle/>
          <a:p>
            <a:r>
              <a:rPr lang="en-US" smtClean="0"/>
              <a:t>1/14/2021</a:t>
            </a:r>
            <a:endParaRPr lang="en-US" dirty="0"/>
          </a:p>
        </p:txBody>
      </p:sp>
      <p:sp>
        <p:nvSpPr>
          <p:cNvPr id="5" name="Footer Placeholder 4"/>
          <p:cNvSpPr>
            <a:spLocks noGrp="1"/>
          </p:cNvSpPr>
          <p:nvPr>
            <p:ph type="ftr" sz="quarter" idx="11"/>
          </p:nvPr>
        </p:nvSpPr>
        <p:spPr/>
        <p:txBody>
          <a:bodyPr/>
          <a:lstStyle/>
          <a:p>
            <a:r>
              <a:rPr lang="en-US" smtClean="0"/>
              <a:t>2021 AIAA SciTech Forum</a:t>
            </a:r>
            <a:endParaRPr lang="en-US" dirty="0"/>
          </a:p>
        </p:txBody>
      </p:sp>
      <p:sp>
        <p:nvSpPr>
          <p:cNvPr id="6" name="Slide Number Placeholder 5"/>
          <p:cNvSpPr>
            <a:spLocks noGrp="1"/>
          </p:cNvSpPr>
          <p:nvPr>
            <p:ph type="sldNum" sz="quarter" idx="12"/>
          </p:nvPr>
        </p:nvSpPr>
        <p:spPr/>
        <p:txBody>
          <a:bodyPr/>
          <a:lstStyle/>
          <a:p>
            <a:fld id="{EB9B7F87-07F6-44D4-9C3C-0C5489403B6C}" type="slidenum">
              <a:rPr lang="en-US" smtClean="0"/>
              <a:t>5</a:t>
            </a:fld>
            <a:endParaRPr lang="en-US" dirty="0"/>
          </a:p>
        </p:txBody>
      </p:sp>
      <p:pic>
        <p:nvPicPr>
          <p:cNvPr id="7" name="Picture 6"/>
          <p:cNvPicPr/>
          <p:nvPr/>
        </p:nvPicPr>
        <p:blipFill>
          <a:blip r:embed="rId5"/>
          <a:stretch>
            <a:fillRect/>
          </a:stretch>
        </p:blipFill>
        <p:spPr>
          <a:xfrm>
            <a:off x="7085013" y="1295400"/>
            <a:ext cx="3203575" cy="4669790"/>
          </a:xfrm>
          <a:prstGeom prst="rect">
            <a:avLst/>
          </a:prstGeom>
        </p:spPr>
      </p:pic>
      <p:sp>
        <p:nvSpPr>
          <p:cNvPr id="8" name="Content Placeholder 2"/>
          <p:cNvSpPr>
            <a:spLocks noGrp="1"/>
          </p:cNvSpPr>
          <p:nvPr>
            <p:ph idx="1"/>
          </p:nvPr>
        </p:nvSpPr>
        <p:spPr>
          <a:xfrm>
            <a:off x="1501776" y="1189513"/>
            <a:ext cx="4932362" cy="4881563"/>
          </a:xfrm>
        </p:spPr>
        <p:txBody>
          <a:bodyPr>
            <a:normAutofit fontScale="62500" lnSpcReduction="20000"/>
          </a:bodyPr>
          <a:lstStyle/>
          <a:p>
            <a:pPr marL="0" indent="0">
              <a:buNone/>
            </a:pPr>
            <a:r>
              <a:rPr lang="en-US" u="sng" dirty="0" smtClean="0"/>
              <a:t>Baseline System</a:t>
            </a:r>
          </a:p>
          <a:p>
            <a:r>
              <a:rPr lang="en-US" dirty="0"/>
              <a:t>T</a:t>
            </a:r>
            <a:r>
              <a:rPr lang="en-US" dirty="0" smtClean="0"/>
              <a:t>urboshaft engine (~4000 </a:t>
            </a:r>
            <a:r>
              <a:rPr lang="en-US" dirty="0" err="1" smtClean="0"/>
              <a:t>hp</a:t>
            </a:r>
            <a:r>
              <a:rPr lang="en-US" dirty="0" smtClean="0"/>
              <a:t>)</a:t>
            </a:r>
          </a:p>
          <a:p>
            <a:r>
              <a:rPr lang="en-US" dirty="0"/>
              <a:t>G</a:t>
            </a:r>
            <a:r>
              <a:rPr lang="en-US" dirty="0" smtClean="0"/>
              <a:t>enerator connected to power turbine (PT)</a:t>
            </a:r>
          </a:p>
          <a:p>
            <a:r>
              <a:rPr lang="en-US" dirty="0"/>
              <a:t>R</a:t>
            </a:r>
            <a:r>
              <a:rPr lang="en-US" dirty="0" smtClean="0"/>
              <a:t>ectifier</a:t>
            </a:r>
          </a:p>
          <a:p>
            <a:r>
              <a:rPr lang="en-US" dirty="0" smtClean="0"/>
              <a:t>DC-DC converter</a:t>
            </a:r>
          </a:p>
          <a:p>
            <a:r>
              <a:rPr lang="en-US" dirty="0" smtClean="0"/>
              <a:t>4 inverters</a:t>
            </a:r>
          </a:p>
          <a:p>
            <a:r>
              <a:rPr lang="en-US" dirty="0" smtClean="0"/>
              <a:t>4 motors</a:t>
            </a:r>
          </a:p>
          <a:p>
            <a:r>
              <a:rPr lang="en-US" dirty="0" smtClean="0"/>
              <a:t>5 gearboxes (1 for each EM)</a:t>
            </a:r>
          </a:p>
          <a:p>
            <a:r>
              <a:rPr lang="en-US" dirty="0" smtClean="0"/>
              <a:t>4 rotors</a:t>
            </a:r>
          </a:p>
          <a:p>
            <a:r>
              <a:rPr lang="en-US" dirty="0" smtClean="0"/>
              <a:t>1 single-use battery</a:t>
            </a:r>
          </a:p>
          <a:p>
            <a:pPr marL="0" indent="0">
              <a:buNone/>
            </a:pPr>
            <a:r>
              <a:rPr lang="en-US" u="sng" dirty="0" smtClean="0"/>
              <a:t>TEEM additions*</a:t>
            </a:r>
          </a:p>
          <a:p>
            <a:r>
              <a:rPr lang="en-US" dirty="0" smtClean="0"/>
              <a:t>EM connected to the gas generator (GG)</a:t>
            </a:r>
          </a:p>
          <a:p>
            <a:r>
              <a:rPr lang="en-US" dirty="0" smtClean="0"/>
              <a:t>1 gearbox</a:t>
            </a:r>
          </a:p>
          <a:p>
            <a:r>
              <a:rPr lang="en-US" dirty="0" smtClean="0"/>
              <a:t>Re-usable energy storage</a:t>
            </a:r>
          </a:p>
          <a:p>
            <a:r>
              <a:rPr lang="en-US" dirty="0" smtClean="0"/>
              <a:t>Inverter/rectifier pair</a:t>
            </a:r>
          </a:p>
          <a:p>
            <a:endParaRPr lang="en-US" dirty="0"/>
          </a:p>
        </p:txBody>
      </p:sp>
      <p:sp>
        <p:nvSpPr>
          <p:cNvPr id="9" name="TextBox 8"/>
          <p:cNvSpPr txBox="1"/>
          <p:nvPr/>
        </p:nvSpPr>
        <p:spPr>
          <a:xfrm>
            <a:off x="1486984" y="5980122"/>
            <a:ext cx="8191500" cy="369332"/>
          </a:xfrm>
          <a:prstGeom prst="rect">
            <a:avLst/>
          </a:prstGeom>
          <a:noFill/>
        </p:spPr>
        <p:txBody>
          <a:bodyPr wrap="square" rtlCol="0">
            <a:spAutoFit/>
          </a:bodyPr>
          <a:lstStyle/>
          <a:p>
            <a:r>
              <a:rPr lang="en-US" dirty="0"/>
              <a:t>*May already be present for the purpose of engine starting</a:t>
            </a:r>
            <a:endParaRPr lang="en-US" dirty="0"/>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1979703480"/>
      </p:ext>
    </p:extLst>
  </p:cSld>
  <p:clrMapOvr>
    <a:masterClrMapping/>
  </p:clrMapOvr>
  <mc:AlternateContent xmlns:mc="http://schemas.openxmlformats.org/markup-compatibility/2006" xmlns:p14="http://schemas.microsoft.com/office/powerpoint/2010/main">
    <mc:Choice Requires="p14">
      <p:transition spd="slow" p14:dur="2000" advTm="54162"/>
    </mc:Choice>
    <mc:Fallback xmlns="">
      <p:transition spd="slow" advTm="54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Modeling</a:t>
            </a:r>
            <a:endParaRPr lang="en-US" dirty="0"/>
          </a:p>
        </p:txBody>
      </p:sp>
      <p:sp>
        <p:nvSpPr>
          <p:cNvPr id="3" name="Content Placeholder 2"/>
          <p:cNvSpPr>
            <a:spLocks noGrp="1"/>
          </p:cNvSpPr>
          <p:nvPr>
            <p:ph idx="1"/>
          </p:nvPr>
        </p:nvSpPr>
        <p:spPr>
          <a:xfrm>
            <a:off x="647700" y="2725618"/>
            <a:ext cx="5434143" cy="3522783"/>
          </a:xfrm>
        </p:spPr>
        <p:txBody>
          <a:bodyPr>
            <a:noAutofit/>
          </a:bodyPr>
          <a:lstStyle/>
          <a:p>
            <a:r>
              <a:rPr lang="en-US" sz="1800" dirty="0"/>
              <a:t>Utilizes the Toolbox for Modeling and Analysis of Thermodynamic Systems (T-MATS)</a:t>
            </a:r>
          </a:p>
          <a:p>
            <a:pPr lvl="1"/>
            <a:r>
              <a:rPr lang="en-US" sz="1400" dirty="0"/>
              <a:t>Combines bulk component level models to create an overall system model</a:t>
            </a:r>
          </a:p>
          <a:p>
            <a:pPr lvl="2"/>
            <a:r>
              <a:rPr lang="en-US" sz="1400" dirty="0"/>
              <a:t>Inlet</a:t>
            </a:r>
          </a:p>
          <a:p>
            <a:pPr lvl="2"/>
            <a:r>
              <a:rPr lang="en-US" sz="1400" dirty="0"/>
              <a:t>Compressor</a:t>
            </a:r>
          </a:p>
          <a:p>
            <a:pPr lvl="2"/>
            <a:r>
              <a:rPr lang="en-US" sz="1400" dirty="0"/>
              <a:t>Burner</a:t>
            </a:r>
          </a:p>
          <a:p>
            <a:pPr lvl="2"/>
            <a:r>
              <a:rPr lang="en-US" sz="1400" dirty="0"/>
              <a:t>Turbine</a:t>
            </a:r>
          </a:p>
          <a:p>
            <a:pPr lvl="2"/>
            <a:r>
              <a:rPr lang="en-US" sz="1400" dirty="0"/>
              <a:t>Power Turbine</a:t>
            </a:r>
          </a:p>
          <a:p>
            <a:pPr lvl="2"/>
            <a:r>
              <a:rPr lang="en-US" sz="1400" dirty="0"/>
              <a:t>Nozzle </a:t>
            </a:r>
          </a:p>
          <a:p>
            <a:pPr lvl="2"/>
            <a:r>
              <a:rPr lang="en-US" sz="1400" dirty="0"/>
              <a:t>Bleeds</a:t>
            </a:r>
          </a:p>
          <a:p>
            <a:pPr lvl="1"/>
            <a:r>
              <a:rPr lang="en-US" sz="1400" dirty="0"/>
              <a:t>Compressor and turbine performance is defined by performance maps</a:t>
            </a:r>
          </a:p>
          <a:p>
            <a:pPr lvl="1"/>
            <a:r>
              <a:rPr lang="en-US" sz="1400" dirty="0"/>
              <a:t>Utilizes an iterative solver to satisfy conservation equations</a:t>
            </a:r>
            <a:endParaRPr lang="en-US" sz="1400" dirty="0"/>
          </a:p>
        </p:txBody>
      </p:sp>
      <p:sp>
        <p:nvSpPr>
          <p:cNvPr id="4" name="Date Placeholder 3"/>
          <p:cNvSpPr>
            <a:spLocks noGrp="1"/>
          </p:cNvSpPr>
          <p:nvPr>
            <p:ph type="dt" sz="half" idx="10"/>
          </p:nvPr>
        </p:nvSpPr>
        <p:spPr/>
        <p:txBody>
          <a:bodyPr/>
          <a:lstStyle/>
          <a:p>
            <a:r>
              <a:rPr lang="en-US" smtClean="0"/>
              <a:t>1/14/2021</a:t>
            </a:r>
            <a:endParaRPr lang="en-US" dirty="0"/>
          </a:p>
        </p:txBody>
      </p:sp>
      <p:sp>
        <p:nvSpPr>
          <p:cNvPr id="5" name="Footer Placeholder 4"/>
          <p:cNvSpPr>
            <a:spLocks noGrp="1"/>
          </p:cNvSpPr>
          <p:nvPr>
            <p:ph type="ftr" sz="quarter" idx="11"/>
          </p:nvPr>
        </p:nvSpPr>
        <p:spPr/>
        <p:txBody>
          <a:bodyPr/>
          <a:lstStyle/>
          <a:p>
            <a:r>
              <a:rPr lang="en-US" smtClean="0"/>
              <a:t>2021 AIAA SciTech Forum</a:t>
            </a:r>
            <a:endParaRPr lang="en-US" dirty="0"/>
          </a:p>
        </p:txBody>
      </p:sp>
      <p:sp>
        <p:nvSpPr>
          <p:cNvPr id="6" name="Slide Number Placeholder 5"/>
          <p:cNvSpPr>
            <a:spLocks noGrp="1"/>
          </p:cNvSpPr>
          <p:nvPr>
            <p:ph type="sldNum" sz="quarter" idx="12"/>
          </p:nvPr>
        </p:nvSpPr>
        <p:spPr/>
        <p:txBody>
          <a:bodyPr/>
          <a:lstStyle/>
          <a:p>
            <a:fld id="{EB9B7F87-07F6-44D4-9C3C-0C5489403B6C}" type="slidenum">
              <a:rPr lang="en-US" smtClean="0"/>
              <a:t>6</a:t>
            </a:fld>
            <a:endParaRPr lang="en-US" dirty="0"/>
          </a:p>
        </p:txBody>
      </p:sp>
      <p:pic>
        <p:nvPicPr>
          <p:cNvPr id="7" name="Picture 6"/>
          <p:cNvPicPr/>
          <p:nvPr/>
        </p:nvPicPr>
        <p:blipFill>
          <a:blip r:embed="rId5"/>
          <a:stretch>
            <a:fillRect/>
          </a:stretch>
        </p:blipFill>
        <p:spPr>
          <a:xfrm>
            <a:off x="1344599" y="1382216"/>
            <a:ext cx="4000500" cy="1227137"/>
          </a:xfrm>
          <a:prstGeom prst="rect">
            <a:avLst/>
          </a:prstGeom>
        </p:spPr>
      </p:pic>
      <p:grpSp>
        <p:nvGrpSpPr>
          <p:cNvPr id="112" name="Group 111"/>
          <p:cNvGrpSpPr/>
          <p:nvPr/>
        </p:nvGrpSpPr>
        <p:grpSpPr>
          <a:xfrm>
            <a:off x="6857190" y="1399150"/>
            <a:ext cx="4027178" cy="1499379"/>
            <a:chOff x="4724400" y="3415079"/>
            <a:chExt cx="4027178" cy="1499379"/>
          </a:xfrm>
        </p:grpSpPr>
        <p:sp>
          <p:nvSpPr>
            <p:cNvPr id="16" name="Arc 15"/>
            <p:cNvSpPr/>
            <p:nvPr/>
          </p:nvSpPr>
          <p:spPr>
            <a:xfrm>
              <a:off x="4724400" y="3674768"/>
              <a:ext cx="511907" cy="889417"/>
            </a:xfrm>
            <a:prstGeom prst="arc">
              <a:avLst>
                <a:gd name="adj1" fmla="val 16200000"/>
                <a:gd name="adj2" fmla="val 2154195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1" name="Group 110"/>
            <p:cNvGrpSpPr/>
            <p:nvPr/>
          </p:nvGrpSpPr>
          <p:grpSpPr>
            <a:xfrm>
              <a:off x="4980353" y="3415079"/>
              <a:ext cx="3771225" cy="1499379"/>
              <a:chOff x="4980353" y="3415079"/>
              <a:chExt cx="3771225" cy="1499379"/>
            </a:xfrm>
          </p:grpSpPr>
          <p:sp>
            <p:nvSpPr>
              <p:cNvPr id="34" name="Freeform 33"/>
              <p:cNvSpPr/>
              <p:nvPr/>
            </p:nvSpPr>
            <p:spPr>
              <a:xfrm>
                <a:off x="5092227" y="4039324"/>
                <a:ext cx="3400889" cy="480117"/>
              </a:xfrm>
              <a:custGeom>
                <a:avLst/>
                <a:gdLst>
                  <a:gd name="connsiteX0" fmla="*/ 120635 w 3400889"/>
                  <a:gd name="connsiteY0" fmla="*/ 118461 h 480117"/>
                  <a:gd name="connsiteX1" fmla="*/ 1511773 w 3400889"/>
                  <a:gd name="connsiteY1" fmla="*/ 9045 h 480117"/>
                  <a:gd name="connsiteX2" fmla="*/ 2699711 w 3400889"/>
                  <a:gd name="connsiteY2" fmla="*/ 9045 h 480117"/>
                  <a:gd name="connsiteX3" fmla="*/ 3215527 w 3400889"/>
                  <a:gd name="connsiteY3" fmla="*/ 32491 h 480117"/>
                  <a:gd name="connsiteX4" fmla="*/ 3387465 w 3400889"/>
                  <a:gd name="connsiteY4" fmla="*/ 87199 h 480117"/>
                  <a:gd name="connsiteX5" fmla="*/ 3364019 w 3400889"/>
                  <a:gd name="connsiteY5" fmla="*/ 259138 h 480117"/>
                  <a:gd name="connsiteX6" fmla="*/ 3160819 w 3400889"/>
                  <a:gd name="connsiteY6" fmla="*/ 431076 h 480117"/>
                  <a:gd name="connsiteX7" fmla="*/ 2512142 w 3400889"/>
                  <a:gd name="connsiteY7" fmla="*/ 477968 h 480117"/>
                  <a:gd name="connsiteX8" fmla="*/ 1636819 w 3400889"/>
                  <a:gd name="connsiteY8" fmla="*/ 462338 h 480117"/>
                  <a:gd name="connsiteX9" fmla="*/ 691158 w 3400889"/>
                  <a:gd name="connsiteY9" fmla="*/ 376368 h 480117"/>
                  <a:gd name="connsiteX10" fmla="*/ 136265 w 3400889"/>
                  <a:gd name="connsiteY10" fmla="*/ 251322 h 480117"/>
                  <a:gd name="connsiteX11" fmla="*/ 120635 w 3400889"/>
                  <a:gd name="connsiteY11" fmla="*/ 118461 h 48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00889" h="480117">
                    <a:moveTo>
                      <a:pt x="120635" y="118461"/>
                    </a:moveTo>
                    <a:cubicBezTo>
                      <a:pt x="349886" y="78082"/>
                      <a:pt x="1081927" y="27281"/>
                      <a:pt x="1511773" y="9045"/>
                    </a:cubicBezTo>
                    <a:cubicBezTo>
                      <a:pt x="1941619" y="-9191"/>
                      <a:pt x="2415752" y="5137"/>
                      <a:pt x="2699711" y="9045"/>
                    </a:cubicBezTo>
                    <a:cubicBezTo>
                      <a:pt x="2983670" y="12953"/>
                      <a:pt x="3100901" y="19465"/>
                      <a:pt x="3215527" y="32491"/>
                    </a:cubicBezTo>
                    <a:cubicBezTo>
                      <a:pt x="3330153" y="45517"/>
                      <a:pt x="3362716" y="49424"/>
                      <a:pt x="3387465" y="87199"/>
                    </a:cubicBezTo>
                    <a:cubicBezTo>
                      <a:pt x="3412214" y="124974"/>
                      <a:pt x="3401793" y="201825"/>
                      <a:pt x="3364019" y="259138"/>
                    </a:cubicBezTo>
                    <a:cubicBezTo>
                      <a:pt x="3326245" y="316451"/>
                      <a:pt x="3302799" y="394604"/>
                      <a:pt x="3160819" y="431076"/>
                    </a:cubicBezTo>
                    <a:cubicBezTo>
                      <a:pt x="3018839" y="467548"/>
                      <a:pt x="2512142" y="477968"/>
                      <a:pt x="2512142" y="477968"/>
                    </a:cubicBezTo>
                    <a:cubicBezTo>
                      <a:pt x="2258142" y="483178"/>
                      <a:pt x="1940316" y="479271"/>
                      <a:pt x="1636819" y="462338"/>
                    </a:cubicBezTo>
                    <a:cubicBezTo>
                      <a:pt x="1333322" y="445405"/>
                      <a:pt x="941250" y="411537"/>
                      <a:pt x="691158" y="376368"/>
                    </a:cubicBezTo>
                    <a:cubicBezTo>
                      <a:pt x="441066" y="341199"/>
                      <a:pt x="230050" y="298214"/>
                      <a:pt x="136265" y="251322"/>
                    </a:cubicBezTo>
                    <a:cubicBezTo>
                      <a:pt x="42480" y="204430"/>
                      <a:pt x="-108616" y="158840"/>
                      <a:pt x="120635" y="118461"/>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Elbow Connector 27"/>
              <p:cNvCxnSpPr/>
              <p:nvPr/>
            </p:nvCxnSpPr>
            <p:spPr>
              <a:xfrm rot="16200000" flipH="1">
                <a:off x="4754964" y="3900157"/>
                <a:ext cx="706732" cy="255954"/>
              </a:xfrm>
              <a:prstGeom prst="bentConnector3">
                <a:avLst>
                  <a:gd name="adj1" fmla="val 9976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6" idx="2"/>
              </p:cNvCxnSpPr>
              <p:nvPr/>
            </p:nvCxnSpPr>
            <p:spPr>
              <a:xfrm>
                <a:off x="5236295" y="4115155"/>
                <a:ext cx="12" cy="2663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4980353" y="4381500"/>
                <a:ext cx="111874" cy="4191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006283" y="4084918"/>
                <a:ext cx="217364" cy="228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p:nvCxnSpPr>
            <p:spPr>
              <a:xfrm flipV="1">
                <a:off x="8490957" y="3760982"/>
                <a:ext cx="9974" cy="87647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5380375" y="3760982"/>
                <a:ext cx="9974" cy="87647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734916" y="3760982"/>
                <a:ext cx="9974" cy="87647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8136416" y="3760981"/>
                <a:ext cx="9974" cy="87647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807633" y="3760981"/>
                <a:ext cx="9974" cy="87647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7473779" y="3760981"/>
                <a:ext cx="9974" cy="87647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129727" y="4628749"/>
                <a:ext cx="521243" cy="276999"/>
              </a:xfrm>
              <a:prstGeom prst="rect">
                <a:avLst/>
              </a:prstGeom>
              <a:noFill/>
            </p:spPr>
            <p:txBody>
              <a:bodyPr wrap="square" rtlCol="0">
                <a:spAutoFit/>
              </a:bodyPr>
              <a:lstStyle/>
              <a:p>
                <a:pPr algn="ctr"/>
                <a:r>
                  <a:rPr lang="en-US" sz="1200" dirty="0"/>
                  <a:t>0.1R</a:t>
                </a:r>
                <a:endParaRPr lang="en-US" sz="1200" dirty="0"/>
              </a:p>
            </p:txBody>
          </p:sp>
          <p:sp>
            <p:nvSpPr>
              <p:cNvPr id="47" name="TextBox 46"/>
              <p:cNvSpPr txBox="1"/>
              <p:nvPr/>
            </p:nvSpPr>
            <p:spPr>
              <a:xfrm>
                <a:off x="5484268" y="4628749"/>
                <a:ext cx="521243" cy="276999"/>
              </a:xfrm>
              <a:prstGeom prst="rect">
                <a:avLst/>
              </a:prstGeom>
              <a:noFill/>
            </p:spPr>
            <p:txBody>
              <a:bodyPr wrap="square" rtlCol="0">
                <a:spAutoFit/>
              </a:bodyPr>
              <a:lstStyle/>
              <a:p>
                <a:pPr algn="ctr"/>
                <a:r>
                  <a:rPr lang="en-US" sz="1200" dirty="0"/>
                  <a:t>0.2R</a:t>
                </a:r>
                <a:endParaRPr lang="en-US" sz="1200" dirty="0"/>
              </a:p>
            </p:txBody>
          </p:sp>
          <p:sp>
            <p:nvSpPr>
              <p:cNvPr id="48" name="TextBox 47"/>
              <p:cNvSpPr txBox="1"/>
              <p:nvPr/>
            </p:nvSpPr>
            <p:spPr>
              <a:xfrm>
                <a:off x="7223131" y="4628749"/>
                <a:ext cx="521243" cy="276999"/>
              </a:xfrm>
              <a:prstGeom prst="rect">
                <a:avLst/>
              </a:prstGeom>
              <a:noFill/>
            </p:spPr>
            <p:txBody>
              <a:bodyPr wrap="square" rtlCol="0">
                <a:spAutoFit/>
              </a:bodyPr>
              <a:lstStyle/>
              <a:p>
                <a:pPr algn="ctr"/>
                <a:r>
                  <a:rPr lang="en-US" sz="1200" dirty="0"/>
                  <a:t>0.7R</a:t>
                </a:r>
                <a:endParaRPr lang="en-US" sz="1200" dirty="0"/>
              </a:p>
            </p:txBody>
          </p:sp>
          <p:sp>
            <p:nvSpPr>
              <p:cNvPr id="49" name="TextBox 48"/>
              <p:cNvSpPr txBox="1"/>
              <p:nvPr/>
            </p:nvSpPr>
            <p:spPr>
              <a:xfrm>
                <a:off x="7565120" y="4637459"/>
                <a:ext cx="521243" cy="276999"/>
              </a:xfrm>
              <a:prstGeom prst="rect">
                <a:avLst/>
              </a:prstGeom>
              <a:noFill/>
            </p:spPr>
            <p:txBody>
              <a:bodyPr wrap="square" rtlCol="0">
                <a:spAutoFit/>
              </a:bodyPr>
              <a:lstStyle/>
              <a:p>
                <a:pPr algn="ctr"/>
                <a:r>
                  <a:rPr lang="en-US" sz="1200" dirty="0"/>
                  <a:t>0.8R</a:t>
                </a:r>
                <a:endParaRPr lang="en-US" sz="1200" dirty="0"/>
              </a:p>
            </p:txBody>
          </p:sp>
          <p:sp>
            <p:nvSpPr>
              <p:cNvPr id="50" name="TextBox 49"/>
              <p:cNvSpPr txBox="1"/>
              <p:nvPr/>
            </p:nvSpPr>
            <p:spPr>
              <a:xfrm>
                <a:off x="7898975" y="4637458"/>
                <a:ext cx="521243" cy="276999"/>
              </a:xfrm>
              <a:prstGeom prst="rect">
                <a:avLst/>
              </a:prstGeom>
              <a:noFill/>
            </p:spPr>
            <p:txBody>
              <a:bodyPr wrap="square" rtlCol="0">
                <a:spAutoFit/>
              </a:bodyPr>
              <a:lstStyle/>
              <a:p>
                <a:pPr algn="ctr"/>
                <a:r>
                  <a:rPr lang="en-US" sz="1200" dirty="0"/>
                  <a:t>0.9R</a:t>
                </a:r>
                <a:endParaRPr lang="en-US" sz="1200" dirty="0"/>
              </a:p>
            </p:txBody>
          </p:sp>
          <p:sp>
            <p:nvSpPr>
              <p:cNvPr id="51" name="TextBox 50"/>
              <p:cNvSpPr txBox="1"/>
              <p:nvPr/>
            </p:nvSpPr>
            <p:spPr>
              <a:xfrm>
                <a:off x="8230335" y="4637457"/>
                <a:ext cx="521243" cy="276999"/>
              </a:xfrm>
              <a:prstGeom prst="rect">
                <a:avLst/>
              </a:prstGeom>
              <a:noFill/>
            </p:spPr>
            <p:txBody>
              <a:bodyPr wrap="square" rtlCol="0">
                <a:spAutoFit/>
              </a:bodyPr>
              <a:lstStyle/>
              <a:p>
                <a:pPr algn="ctr"/>
                <a:r>
                  <a:rPr lang="en-US" sz="1200" dirty="0"/>
                  <a:t>R</a:t>
                </a:r>
                <a:endParaRPr lang="en-US" sz="1200" dirty="0"/>
              </a:p>
            </p:txBody>
          </p:sp>
          <p:sp>
            <p:nvSpPr>
              <p:cNvPr id="52" name="TextBox 51"/>
              <p:cNvSpPr txBox="1"/>
              <p:nvPr/>
            </p:nvSpPr>
            <p:spPr>
              <a:xfrm>
                <a:off x="6348427" y="4611699"/>
                <a:ext cx="521243" cy="276999"/>
              </a:xfrm>
              <a:prstGeom prst="rect">
                <a:avLst/>
              </a:prstGeom>
              <a:noFill/>
            </p:spPr>
            <p:txBody>
              <a:bodyPr wrap="square" rtlCol="0">
                <a:spAutoFit/>
              </a:bodyPr>
              <a:lstStyle/>
              <a:p>
                <a:pPr algn="ctr"/>
                <a:r>
                  <a:rPr lang="en-US" sz="1200" dirty="0"/>
                  <a:t>…</a:t>
                </a:r>
                <a:endParaRPr lang="en-US" sz="1200" dirty="0"/>
              </a:p>
            </p:txBody>
          </p:sp>
          <p:cxnSp>
            <p:nvCxnSpPr>
              <p:cNvPr id="54" name="Straight Arrow Connector 53"/>
              <p:cNvCxnSpPr/>
              <p:nvPr/>
            </p:nvCxnSpPr>
            <p:spPr>
              <a:xfrm>
                <a:off x="7817607" y="3924283"/>
                <a:ext cx="328783"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719067" y="3648351"/>
                <a:ext cx="521243" cy="276999"/>
              </a:xfrm>
              <a:prstGeom prst="rect">
                <a:avLst/>
              </a:prstGeom>
              <a:noFill/>
            </p:spPr>
            <p:txBody>
              <a:bodyPr wrap="square" rtlCol="0">
                <a:spAutoFit/>
              </a:bodyPr>
              <a:lstStyle/>
              <a:p>
                <a:pPr algn="ctr"/>
                <a:r>
                  <a:rPr lang="en-US" sz="1200" dirty="0" err="1"/>
                  <a:t>dr</a:t>
                </a:r>
                <a:endParaRPr lang="en-US" sz="1200" dirty="0"/>
              </a:p>
            </p:txBody>
          </p:sp>
          <p:sp>
            <p:nvSpPr>
              <p:cNvPr id="56" name="TextBox 55"/>
              <p:cNvSpPr txBox="1"/>
              <p:nvPr/>
            </p:nvSpPr>
            <p:spPr>
              <a:xfrm>
                <a:off x="5090463" y="3417408"/>
                <a:ext cx="521243" cy="276999"/>
              </a:xfrm>
              <a:prstGeom prst="rect">
                <a:avLst/>
              </a:prstGeom>
              <a:noFill/>
            </p:spPr>
            <p:txBody>
              <a:bodyPr wrap="square" rtlCol="0">
                <a:spAutoFit/>
              </a:bodyPr>
              <a:lstStyle/>
              <a:p>
                <a:pPr algn="ctr"/>
                <a:r>
                  <a:rPr lang="en-US" sz="1200" dirty="0"/>
                  <a:t>Hub</a:t>
                </a:r>
                <a:endParaRPr lang="en-US" sz="1200" dirty="0"/>
              </a:p>
            </p:txBody>
          </p:sp>
          <p:cxnSp>
            <p:nvCxnSpPr>
              <p:cNvPr id="58" name="Straight Arrow Connector 57"/>
              <p:cNvCxnSpPr/>
              <p:nvPr/>
            </p:nvCxnSpPr>
            <p:spPr>
              <a:xfrm flipH="1">
                <a:off x="5090463" y="3648351"/>
                <a:ext cx="133184" cy="2759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348427" y="3415079"/>
                <a:ext cx="661973" cy="276999"/>
              </a:xfrm>
              <a:prstGeom prst="rect">
                <a:avLst/>
              </a:prstGeom>
              <a:noFill/>
            </p:spPr>
            <p:txBody>
              <a:bodyPr wrap="square" rtlCol="0">
                <a:spAutoFit/>
              </a:bodyPr>
              <a:lstStyle/>
              <a:p>
                <a:pPr algn="ctr"/>
                <a:r>
                  <a:rPr lang="en-US" sz="1200" dirty="0"/>
                  <a:t>Blade</a:t>
                </a:r>
                <a:endParaRPr lang="en-US" sz="1200" dirty="0"/>
              </a:p>
            </p:txBody>
          </p:sp>
          <p:cxnSp>
            <p:nvCxnSpPr>
              <p:cNvPr id="60" name="Straight Arrow Connector 59"/>
              <p:cNvCxnSpPr>
                <a:stCxn id="59" idx="2"/>
              </p:cNvCxnSpPr>
              <p:nvPr/>
            </p:nvCxnSpPr>
            <p:spPr>
              <a:xfrm>
                <a:off x="6679414" y="3692078"/>
                <a:ext cx="77758" cy="5562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13" name="Group 112"/>
          <p:cNvGrpSpPr/>
          <p:nvPr/>
        </p:nvGrpSpPr>
        <p:grpSpPr>
          <a:xfrm>
            <a:off x="7116250" y="2834675"/>
            <a:ext cx="2505916" cy="1845051"/>
            <a:chOff x="2450094" y="3274850"/>
            <a:chExt cx="2505916" cy="1845051"/>
          </a:xfrm>
        </p:grpSpPr>
        <p:sp>
          <p:nvSpPr>
            <p:cNvPr id="63" name="Freeform 62"/>
            <p:cNvSpPr/>
            <p:nvPr/>
          </p:nvSpPr>
          <p:spPr>
            <a:xfrm>
              <a:off x="2450094" y="3879283"/>
              <a:ext cx="1511988" cy="715092"/>
            </a:xfrm>
            <a:custGeom>
              <a:avLst/>
              <a:gdLst>
                <a:gd name="connsiteX0" fmla="*/ 286 w 1511988"/>
                <a:gd name="connsiteY0" fmla="*/ 708888 h 715092"/>
                <a:gd name="connsiteX1" fmla="*/ 813086 w 1511988"/>
                <a:gd name="connsiteY1" fmla="*/ 200888 h 715092"/>
                <a:gd name="connsiteX2" fmla="*/ 1196040 w 1511988"/>
                <a:gd name="connsiteY2" fmla="*/ 13319 h 715092"/>
                <a:gd name="connsiteX3" fmla="*/ 1469579 w 1511988"/>
                <a:gd name="connsiteY3" fmla="*/ 21134 h 715092"/>
                <a:gd name="connsiteX4" fmla="*/ 1493025 w 1511988"/>
                <a:gd name="connsiteY4" fmla="*/ 68027 h 715092"/>
                <a:gd name="connsiteX5" fmla="*/ 1289825 w 1511988"/>
                <a:gd name="connsiteY5" fmla="*/ 232150 h 715092"/>
                <a:gd name="connsiteX6" fmla="*/ 727117 w 1511988"/>
                <a:gd name="connsiteY6" fmla="*/ 466611 h 715092"/>
                <a:gd name="connsiteX7" fmla="*/ 286 w 1511988"/>
                <a:gd name="connsiteY7" fmla="*/ 708888 h 71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1988" h="715092">
                  <a:moveTo>
                    <a:pt x="286" y="708888"/>
                  </a:moveTo>
                  <a:cubicBezTo>
                    <a:pt x="14614" y="664601"/>
                    <a:pt x="613794" y="316816"/>
                    <a:pt x="813086" y="200888"/>
                  </a:cubicBezTo>
                  <a:cubicBezTo>
                    <a:pt x="1012378" y="84960"/>
                    <a:pt x="1086625" y="43278"/>
                    <a:pt x="1196040" y="13319"/>
                  </a:cubicBezTo>
                  <a:cubicBezTo>
                    <a:pt x="1305455" y="-16640"/>
                    <a:pt x="1420082" y="12016"/>
                    <a:pt x="1469579" y="21134"/>
                  </a:cubicBezTo>
                  <a:cubicBezTo>
                    <a:pt x="1519076" y="30252"/>
                    <a:pt x="1522984" y="32858"/>
                    <a:pt x="1493025" y="68027"/>
                  </a:cubicBezTo>
                  <a:cubicBezTo>
                    <a:pt x="1463066" y="103196"/>
                    <a:pt x="1417476" y="165719"/>
                    <a:pt x="1289825" y="232150"/>
                  </a:cubicBezTo>
                  <a:cubicBezTo>
                    <a:pt x="1162174" y="298581"/>
                    <a:pt x="942040" y="384550"/>
                    <a:pt x="727117" y="466611"/>
                  </a:cubicBezTo>
                  <a:cubicBezTo>
                    <a:pt x="512194" y="548672"/>
                    <a:pt x="-14042" y="753175"/>
                    <a:pt x="286" y="708888"/>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a:endCxn id="63" idx="0"/>
            </p:cNvCxnSpPr>
            <p:nvPr/>
          </p:nvCxnSpPr>
          <p:spPr>
            <a:xfrm flipH="1">
              <a:off x="2450380" y="4122819"/>
              <a:ext cx="1856269" cy="4653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2454330" y="4584289"/>
              <a:ext cx="1871550" cy="68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4306649" y="4122819"/>
              <a:ext cx="0" cy="4653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63" idx="0"/>
            </p:cNvCxnSpPr>
            <p:nvPr/>
          </p:nvCxnSpPr>
          <p:spPr>
            <a:xfrm flipV="1">
              <a:off x="2450380" y="3692078"/>
              <a:ext cx="2007320" cy="89609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2707833" y="4594375"/>
              <a:ext cx="1427822" cy="276999"/>
            </a:xfrm>
            <a:prstGeom prst="rect">
              <a:avLst/>
            </a:prstGeom>
            <a:noFill/>
          </p:spPr>
          <p:txBody>
            <a:bodyPr wrap="square" rtlCol="0">
              <a:spAutoFit/>
            </a:bodyPr>
            <a:lstStyle/>
            <a:p>
              <a:pPr algn="ctr"/>
              <a:r>
                <a:rPr lang="en-US" sz="1200" dirty="0"/>
                <a:t>Rotational Velocity</a:t>
              </a:r>
              <a:endParaRPr lang="en-US" sz="1200" dirty="0"/>
            </a:p>
          </p:txBody>
        </p:sp>
        <p:sp>
          <p:nvSpPr>
            <p:cNvPr id="80" name="TextBox 79"/>
            <p:cNvSpPr txBox="1"/>
            <p:nvPr/>
          </p:nvSpPr>
          <p:spPr>
            <a:xfrm rot="16200000">
              <a:off x="3809699" y="4175157"/>
              <a:ext cx="1427822" cy="461665"/>
            </a:xfrm>
            <a:prstGeom prst="rect">
              <a:avLst/>
            </a:prstGeom>
            <a:noFill/>
          </p:spPr>
          <p:txBody>
            <a:bodyPr wrap="square" rtlCol="0">
              <a:spAutoFit/>
            </a:bodyPr>
            <a:lstStyle/>
            <a:p>
              <a:pPr algn="ctr"/>
              <a:r>
                <a:rPr lang="en-US" sz="1200" dirty="0"/>
                <a:t>Axial</a:t>
              </a:r>
            </a:p>
            <a:p>
              <a:pPr algn="ctr"/>
              <a:r>
                <a:rPr lang="en-US" sz="1200" dirty="0"/>
                <a:t>Velocity</a:t>
              </a:r>
              <a:endParaRPr lang="en-US" sz="1200" dirty="0"/>
            </a:p>
          </p:txBody>
        </p:sp>
        <p:sp>
          <p:nvSpPr>
            <p:cNvPr id="81" name="TextBox 80"/>
            <p:cNvSpPr txBox="1"/>
            <p:nvPr/>
          </p:nvSpPr>
          <p:spPr>
            <a:xfrm rot="20782075">
              <a:off x="3002443" y="4237155"/>
              <a:ext cx="1427822" cy="276999"/>
            </a:xfrm>
            <a:prstGeom prst="rect">
              <a:avLst/>
            </a:prstGeom>
            <a:noFill/>
          </p:spPr>
          <p:txBody>
            <a:bodyPr wrap="square" rtlCol="0">
              <a:spAutoFit/>
            </a:bodyPr>
            <a:lstStyle/>
            <a:p>
              <a:pPr algn="ctr"/>
              <a:r>
                <a:rPr lang="en-US" sz="1200" dirty="0"/>
                <a:t>Total Velocity</a:t>
              </a:r>
              <a:endParaRPr lang="en-US" sz="1200" dirty="0"/>
            </a:p>
          </p:txBody>
        </p:sp>
        <p:sp>
          <p:nvSpPr>
            <p:cNvPr id="82" name="TextBox 81"/>
            <p:cNvSpPr txBox="1"/>
            <p:nvPr/>
          </p:nvSpPr>
          <p:spPr>
            <a:xfrm>
              <a:off x="4181221" y="3709278"/>
              <a:ext cx="774789" cy="461665"/>
            </a:xfrm>
            <a:prstGeom prst="rect">
              <a:avLst/>
            </a:prstGeom>
            <a:noFill/>
          </p:spPr>
          <p:txBody>
            <a:bodyPr wrap="square" rtlCol="0">
              <a:spAutoFit/>
            </a:bodyPr>
            <a:lstStyle/>
            <a:p>
              <a:pPr algn="ctr"/>
              <a:r>
                <a:rPr lang="en-US" sz="1200" dirty="0"/>
                <a:t>Angle of Attack</a:t>
              </a:r>
              <a:endParaRPr lang="en-US" sz="1200" dirty="0"/>
            </a:p>
          </p:txBody>
        </p:sp>
        <p:cxnSp>
          <p:nvCxnSpPr>
            <p:cNvPr id="84" name="Straight Arrow Connector 83"/>
            <p:cNvCxnSpPr/>
            <p:nvPr/>
          </p:nvCxnSpPr>
          <p:spPr>
            <a:xfrm>
              <a:off x="4081136" y="3835387"/>
              <a:ext cx="122171" cy="31877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4203307" y="3512674"/>
              <a:ext cx="0" cy="2736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3489396" y="3274850"/>
              <a:ext cx="1427822" cy="276999"/>
            </a:xfrm>
            <a:prstGeom prst="rect">
              <a:avLst/>
            </a:prstGeom>
            <a:noFill/>
          </p:spPr>
          <p:txBody>
            <a:bodyPr wrap="square" rtlCol="0">
              <a:spAutoFit/>
            </a:bodyPr>
            <a:lstStyle/>
            <a:p>
              <a:pPr algn="ctr"/>
              <a:r>
                <a:rPr lang="en-US" sz="1200" dirty="0"/>
                <a:t>Zero Lift Line</a:t>
              </a:r>
              <a:endParaRPr lang="en-US" sz="1200" dirty="0"/>
            </a:p>
          </p:txBody>
        </p:sp>
        <p:cxnSp>
          <p:nvCxnSpPr>
            <p:cNvPr id="92" name="Straight Arrow Connector 91"/>
            <p:cNvCxnSpPr/>
            <p:nvPr/>
          </p:nvCxnSpPr>
          <p:spPr>
            <a:xfrm flipH="1" flipV="1">
              <a:off x="3352015" y="3398167"/>
              <a:ext cx="191286" cy="6867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a:off x="3059564" y="4084920"/>
              <a:ext cx="491822" cy="1545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2806405" y="3534111"/>
              <a:ext cx="478677" cy="276999"/>
            </a:xfrm>
            <a:prstGeom prst="rect">
              <a:avLst/>
            </a:prstGeom>
            <a:noFill/>
          </p:spPr>
          <p:txBody>
            <a:bodyPr wrap="square" rtlCol="0">
              <a:spAutoFit/>
            </a:bodyPr>
            <a:lstStyle/>
            <a:p>
              <a:pPr algn="ctr"/>
              <a:r>
                <a:rPr lang="en-US" sz="1200" dirty="0"/>
                <a:t>Lift</a:t>
              </a:r>
              <a:endParaRPr lang="en-US" sz="1200" dirty="0"/>
            </a:p>
          </p:txBody>
        </p:sp>
        <p:sp>
          <p:nvSpPr>
            <p:cNvPr id="103" name="TextBox 102"/>
            <p:cNvSpPr txBox="1"/>
            <p:nvPr/>
          </p:nvSpPr>
          <p:spPr>
            <a:xfrm>
              <a:off x="2546061" y="3830577"/>
              <a:ext cx="478677" cy="276999"/>
            </a:xfrm>
            <a:prstGeom prst="rect">
              <a:avLst/>
            </a:prstGeom>
            <a:noFill/>
          </p:spPr>
          <p:txBody>
            <a:bodyPr wrap="square" rtlCol="0">
              <a:spAutoFit/>
            </a:bodyPr>
            <a:lstStyle/>
            <a:p>
              <a:pPr algn="ctr"/>
              <a:r>
                <a:rPr lang="en-US" sz="1200" dirty="0"/>
                <a:t>Drag</a:t>
              </a:r>
              <a:endParaRPr lang="en-US" sz="1200" dirty="0"/>
            </a:p>
          </p:txBody>
        </p:sp>
        <p:cxnSp>
          <p:nvCxnSpPr>
            <p:cNvPr id="104" name="Straight Arrow Connector 103"/>
            <p:cNvCxnSpPr/>
            <p:nvPr/>
          </p:nvCxnSpPr>
          <p:spPr>
            <a:xfrm>
              <a:off x="3166060" y="3672610"/>
              <a:ext cx="276144" cy="435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stCxn id="103" idx="3"/>
            </p:cNvCxnSpPr>
            <p:nvPr/>
          </p:nvCxnSpPr>
          <p:spPr>
            <a:xfrm>
              <a:off x="3024738" y="3969077"/>
              <a:ext cx="370372" cy="1384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4" name="TextBox 113"/>
          <p:cNvSpPr txBox="1"/>
          <p:nvPr/>
        </p:nvSpPr>
        <p:spPr>
          <a:xfrm>
            <a:off x="1381147" y="1090753"/>
            <a:ext cx="3484343" cy="369332"/>
          </a:xfrm>
          <a:prstGeom prst="rect">
            <a:avLst/>
          </a:prstGeom>
          <a:noFill/>
        </p:spPr>
        <p:txBody>
          <a:bodyPr wrap="square" rtlCol="0">
            <a:spAutoFit/>
          </a:bodyPr>
          <a:lstStyle/>
          <a:p>
            <a:pPr algn="ctr"/>
            <a:r>
              <a:rPr lang="en-US" b="1" u="sng" dirty="0"/>
              <a:t>Turboshaft</a:t>
            </a:r>
            <a:endParaRPr lang="en-US" b="1" u="sng" dirty="0"/>
          </a:p>
        </p:txBody>
      </p:sp>
      <p:sp>
        <p:nvSpPr>
          <p:cNvPr id="115" name="TextBox 114"/>
          <p:cNvSpPr txBox="1"/>
          <p:nvPr/>
        </p:nvSpPr>
        <p:spPr>
          <a:xfrm>
            <a:off x="7055816" y="1089301"/>
            <a:ext cx="3484343" cy="369332"/>
          </a:xfrm>
          <a:prstGeom prst="rect">
            <a:avLst/>
          </a:prstGeom>
          <a:noFill/>
        </p:spPr>
        <p:txBody>
          <a:bodyPr wrap="square" rtlCol="0">
            <a:spAutoFit/>
          </a:bodyPr>
          <a:lstStyle/>
          <a:p>
            <a:pPr algn="ctr"/>
            <a:r>
              <a:rPr lang="en-US" b="1" u="sng" dirty="0"/>
              <a:t>Rotors</a:t>
            </a:r>
            <a:endParaRPr lang="en-US" b="1" u="sng" dirty="0"/>
          </a:p>
        </p:txBody>
      </p:sp>
      <p:sp>
        <p:nvSpPr>
          <p:cNvPr id="121" name="Content Placeholder 2"/>
          <p:cNvSpPr txBox="1">
            <a:spLocks/>
          </p:cNvSpPr>
          <p:nvPr/>
        </p:nvSpPr>
        <p:spPr>
          <a:xfrm>
            <a:off x="6535483" y="4326304"/>
            <a:ext cx="3943350" cy="5602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sp>
        <p:nvSpPr>
          <p:cNvPr id="123" name="Content Placeholder 2"/>
          <p:cNvSpPr txBox="1">
            <a:spLocks/>
          </p:cNvSpPr>
          <p:nvPr/>
        </p:nvSpPr>
        <p:spPr>
          <a:xfrm>
            <a:off x="6399336" y="4326304"/>
            <a:ext cx="3943350" cy="2030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sp>
        <p:nvSpPr>
          <p:cNvPr id="124" name="Content Placeholder 2"/>
          <p:cNvSpPr txBox="1">
            <a:spLocks/>
          </p:cNvSpPr>
          <p:nvPr/>
        </p:nvSpPr>
        <p:spPr>
          <a:xfrm>
            <a:off x="6248400" y="4326305"/>
            <a:ext cx="5257800" cy="19987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Techniques are based on theory used by the NASA Design and Analysis of </a:t>
            </a:r>
            <a:r>
              <a:rPr lang="en-US" sz="1800" dirty="0" err="1"/>
              <a:t>RotorCraft</a:t>
            </a:r>
            <a:r>
              <a:rPr lang="en-US" sz="1800" dirty="0"/>
              <a:t> (NDARC) software</a:t>
            </a:r>
          </a:p>
          <a:p>
            <a:pPr lvl="1"/>
            <a:r>
              <a:rPr lang="en-US" sz="1400" dirty="0"/>
              <a:t>Power calculations are highly empirical</a:t>
            </a:r>
          </a:p>
          <a:p>
            <a:pPr lvl="1"/>
            <a:r>
              <a:rPr lang="en-US" sz="1400" dirty="0"/>
              <a:t>Rotor forces are calculated using blade element theory</a:t>
            </a:r>
          </a:p>
          <a:p>
            <a:pPr lvl="1"/>
            <a:r>
              <a:rPr lang="en-US" sz="1400" dirty="0"/>
              <a:t>Power and thrust calculations are coupled requiring iteration</a:t>
            </a:r>
          </a:p>
          <a:p>
            <a:pPr lvl="1"/>
            <a:r>
              <a:rPr lang="en-US" sz="1400" dirty="0"/>
              <a:t>A solver is utilized to satisfy thrust and rotor flapping and coning equations</a:t>
            </a:r>
            <a:endParaRPr lang="en-US" sz="1400"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2022870560"/>
      </p:ext>
    </p:extLst>
  </p:cSld>
  <p:clrMapOvr>
    <a:masterClrMapping/>
  </p:clrMapOvr>
  <mc:AlternateContent xmlns:mc="http://schemas.openxmlformats.org/markup-compatibility/2006" xmlns:p14="http://schemas.microsoft.com/office/powerpoint/2010/main">
    <mc:Choice Requires="p14">
      <p:transition spd="slow" p14:dur="2000" advTm="48091"/>
    </mc:Choice>
    <mc:Fallback xmlns="">
      <p:transition spd="slow" advTm="48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Modeling</a:t>
            </a:r>
            <a:endParaRPr lang="en-US" dirty="0"/>
          </a:p>
        </p:txBody>
      </p:sp>
      <p:sp>
        <p:nvSpPr>
          <p:cNvPr id="4" name="Date Placeholder 3"/>
          <p:cNvSpPr>
            <a:spLocks noGrp="1"/>
          </p:cNvSpPr>
          <p:nvPr>
            <p:ph type="dt" sz="half" idx="10"/>
          </p:nvPr>
        </p:nvSpPr>
        <p:spPr/>
        <p:txBody>
          <a:bodyPr/>
          <a:lstStyle/>
          <a:p>
            <a:r>
              <a:rPr lang="en-US" smtClean="0"/>
              <a:t>1/14/2021</a:t>
            </a:r>
            <a:endParaRPr lang="en-US" dirty="0"/>
          </a:p>
        </p:txBody>
      </p:sp>
      <p:sp>
        <p:nvSpPr>
          <p:cNvPr id="5" name="Footer Placeholder 4"/>
          <p:cNvSpPr>
            <a:spLocks noGrp="1"/>
          </p:cNvSpPr>
          <p:nvPr>
            <p:ph type="ftr" sz="quarter" idx="11"/>
          </p:nvPr>
        </p:nvSpPr>
        <p:spPr/>
        <p:txBody>
          <a:bodyPr/>
          <a:lstStyle/>
          <a:p>
            <a:r>
              <a:rPr lang="en-US" smtClean="0"/>
              <a:t>2021 AIAA SciTech Forum</a:t>
            </a:r>
            <a:endParaRPr lang="en-US" dirty="0"/>
          </a:p>
        </p:txBody>
      </p:sp>
      <p:sp>
        <p:nvSpPr>
          <p:cNvPr id="6" name="Slide Number Placeholder 5"/>
          <p:cNvSpPr>
            <a:spLocks noGrp="1"/>
          </p:cNvSpPr>
          <p:nvPr>
            <p:ph type="sldNum" sz="quarter" idx="12"/>
          </p:nvPr>
        </p:nvSpPr>
        <p:spPr/>
        <p:txBody>
          <a:bodyPr/>
          <a:lstStyle/>
          <a:p>
            <a:fld id="{EB9B7F87-07F6-44D4-9C3C-0C5489403B6C}" type="slidenum">
              <a:rPr lang="en-US" smtClean="0"/>
              <a:t>7</a:t>
            </a:fld>
            <a:endParaRPr lang="en-US" dirty="0"/>
          </a:p>
        </p:txBody>
      </p:sp>
      <p:sp>
        <p:nvSpPr>
          <p:cNvPr id="116" name="TextBox 115"/>
          <p:cNvSpPr txBox="1"/>
          <p:nvPr/>
        </p:nvSpPr>
        <p:spPr>
          <a:xfrm>
            <a:off x="1746773" y="985640"/>
            <a:ext cx="3484343" cy="369332"/>
          </a:xfrm>
          <a:prstGeom prst="rect">
            <a:avLst/>
          </a:prstGeom>
          <a:noFill/>
        </p:spPr>
        <p:txBody>
          <a:bodyPr wrap="square" rtlCol="0">
            <a:spAutoFit/>
          </a:bodyPr>
          <a:lstStyle/>
          <a:p>
            <a:pPr algn="ctr"/>
            <a:r>
              <a:rPr lang="en-US" b="1" u="sng" dirty="0"/>
              <a:t>Electric System and Gearboxes</a:t>
            </a:r>
            <a:endParaRPr lang="en-US" b="1" u="sng" dirty="0"/>
          </a:p>
        </p:txBody>
      </p:sp>
      <p:sp>
        <p:nvSpPr>
          <p:cNvPr id="117" name="TextBox 116"/>
          <p:cNvSpPr txBox="1"/>
          <p:nvPr/>
        </p:nvSpPr>
        <p:spPr>
          <a:xfrm>
            <a:off x="6794975" y="985640"/>
            <a:ext cx="3484343" cy="369332"/>
          </a:xfrm>
          <a:prstGeom prst="rect">
            <a:avLst/>
          </a:prstGeom>
          <a:noFill/>
        </p:spPr>
        <p:txBody>
          <a:bodyPr wrap="square" rtlCol="0">
            <a:spAutoFit/>
          </a:bodyPr>
          <a:lstStyle/>
          <a:p>
            <a:pPr algn="ctr"/>
            <a:r>
              <a:rPr lang="en-US" b="1" u="sng" dirty="0"/>
              <a:t>Flight Dynamics</a:t>
            </a:r>
            <a:endParaRPr lang="en-US" b="1" u="sng" dirty="0"/>
          </a:p>
        </p:txBody>
      </p:sp>
      <p:grpSp>
        <p:nvGrpSpPr>
          <p:cNvPr id="118" name="Group 117"/>
          <p:cNvGrpSpPr/>
          <p:nvPr/>
        </p:nvGrpSpPr>
        <p:grpSpPr>
          <a:xfrm>
            <a:off x="7020908" y="1439874"/>
            <a:ext cx="3032478" cy="1525751"/>
            <a:chOff x="3924300" y="1432560"/>
            <a:chExt cx="2935288" cy="1474470"/>
          </a:xfrm>
        </p:grpSpPr>
        <p:pic>
          <p:nvPicPr>
            <p:cNvPr id="119" name="Picture 118"/>
            <p:cNvPicPr>
              <a:picLocks noChangeAspect="1"/>
            </p:cNvPicPr>
            <p:nvPr/>
          </p:nvPicPr>
          <p:blipFill>
            <a:blip r:embed="rId5"/>
            <a:stretch>
              <a:fillRect/>
            </a:stretch>
          </p:blipFill>
          <p:spPr>
            <a:xfrm>
              <a:off x="3924300" y="1432560"/>
              <a:ext cx="2935288" cy="1474470"/>
            </a:xfrm>
            <a:prstGeom prst="rect">
              <a:avLst/>
            </a:prstGeom>
          </p:spPr>
        </p:pic>
        <p:sp>
          <p:nvSpPr>
            <p:cNvPr id="120" name="Rectangle 119"/>
            <p:cNvSpPr/>
            <p:nvPr/>
          </p:nvSpPr>
          <p:spPr>
            <a:xfrm>
              <a:off x="3924300" y="2286000"/>
              <a:ext cx="114300" cy="41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Content Placeholder 2"/>
          <p:cNvSpPr>
            <a:spLocks noGrp="1"/>
          </p:cNvSpPr>
          <p:nvPr>
            <p:ph idx="1"/>
          </p:nvPr>
        </p:nvSpPr>
        <p:spPr>
          <a:xfrm>
            <a:off x="6096000" y="3150846"/>
            <a:ext cx="4882295" cy="3079751"/>
          </a:xfrm>
        </p:spPr>
        <p:txBody>
          <a:bodyPr>
            <a:noAutofit/>
          </a:bodyPr>
          <a:lstStyle/>
          <a:p>
            <a:pPr marL="0" indent="0">
              <a:buNone/>
            </a:pPr>
            <a:r>
              <a:rPr lang="en-US" sz="2000" dirty="0"/>
              <a:t>*Only used to determine rotor shaft power requirements for transition</a:t>
            </a:r>
          </a:p>
          <a:p>
            <a:r>
              <a:rPr lang="en-US" sz="2000" dirty="0"/>
              <a:t>Simple aerodynamic models for aircraft components (wing, fuselage, horizontal tail, etc.)</a:t>
            </a:r>
          </a:p>
          <a:p>
            <a:r>
              <a:rPr lang="en-US" sz="2000" dirty="0"/>
              <a:t>Calculates forces and moments</a:t>
            </a:r>
          </a:p>
          <a:p>
            <a:r>
              <a:rPr lang="en-US" sz="2000" dirty="0"/>
              <a:t>Solves for trim conditions (thrust, velocity, cyclic pitch or horizontal tail angle) at different tilt-wing angles</a:t>
            </a:r>
          </a:p>
        </p:txBody>
      </p:sp>
      <p:sp>
        <p:nvSpPr>
          <p:cNvPr id="64" name="Content Placeholder 2"/>
          <p:cNvSpPr txBox="1">
            <a:spLocks/>
          </p:cNvSpPr>
          <p:nvPr/>
        </p:nvSpPr>
        <p:spPr>
          <a:xfrm>
            <a:off x="838200" y="1536421"/>
            <a:ext cx="5241160" cy="35366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Simple model that applies efficiencies for each of the components</a:t>
            </a:r>
          </a:p>
          <a:p>
            <a:pPr lvl="1"/>
            <a:r>
              <a:rPr lang="en-US" sz="1600" dirty="0"/>
              <a:t>Electric Machines – 97%</a:t>
            </a:r>
          </a:p>
          <a:p>
            <a:pPr lvl="1"/>
            <a:r>
              <a:rPr lang="en-US" sz="1600" dirty="0"/>
              <a:t>Inverters/Rectifiers/Converters – 98.6%</a:t>
            </a:r>
          </a:p>
          <a:p>
            <a:pPr lvl="1"/>
            <a:r>
              <a:rPr lang="en-US" sz="1600" dirty="0"/>
              <a:t>Gearboxes – 98%</a:t>
            </a:r>
          </a:p>
          <a:p>
            <a:r>
              <a:rPr lang="en-US" sz="2000" dirty="0"/>
              <a:t>0.7 kW-hr of re-usable energy storage was included</a:t>
            </a:r>
          </a:p>
          <a:p>
            <a:r>
              <a:rPr lang="en-US" sz="2000" dirty="0"/>
              <a:t>EM Sizes:</a:t>
            </a:r>
          </a:p>
          <a:p>
            <a:pPr lvl="1"/>
            <a:r>
              <a:rPr lang="en-US" sz="1600" dirty="0"/>
              <a:t>Power Turbine EM: 3600 </a:t>
            </a:r>
            <a:r>
              <a:rPr lang="en-US" sz="1600" dirty="0" err="1"/>
              <a:t>hp</a:t>
            </a:r>
            <a:endParaRPr lang="en-US" sz="1600" dirty="0"/>
          </a:p>
          <a:p>
            <a:pPr lvl="1"/>
            <a:r>
              <a:rPr lang="en-US" sz="1600" dirty="0"/>
              <a:t>Rotor EMs: 800 </a:t>
            </a:r>
            <a:r>
              <a:rPr lang="en-US" sz="1600" dirty="0" err="1"/>
              <a:t>hp</a:t>
            </a:r>
            <a:endParaRPr lang="en-US" sz="1600" dirty="0"/>
          </a:p>
          <a:p>
            <a:pPr lvl="1"/>
            <a:r>
              <a:rPr lang="en-US" sz="1600" dirty="0"/>
              <a:t>Gas Generator EMs: 200 </a:t>
            </a:r>
            <a:r>
              <a:rPr lang="en-US" sz="1600" dirty="0" err="1"/>
              <a:t>hp</a:t>
            </a:r>
            <a:endParaRPr lang="en-US" sz="1600" dirty="0"/>
          </a:p>
          <a:p>
            <a:endParaRPr lang="en-US" sz="13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1475554213"/>
      </p:ext>
    </p:extLst>
  </p:cSld>
  <p:clrMapOvr>
    <a:masterClrMapping/>
  </p:clrMapOvr>
  <mc:AlternateContent xmlns:mc="http://schemas.openxmlformats.org/markup-compatibility/2006" xmlns:p14="http://schemas.microsoft.com/office/powerpoint/2010/main">
    <mc:Choice Requires="p14">
      <p:transition spd="slow" p14:dur="2000" advTm="47450"/>
    </mc:Choice>
    <mc:Fallback xmlns="">
      <p:transition spd="slow" advTm="47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Baseline Control</a:t>
            </a:r>
            <a:endParaRPr lang="en-US" dirty="0"/>
          </a:p>
        </p:txBody>
      </p:sp>
      <p:sp>
        <p:nvSpPr>
          <p:cNvPr id="3" name="Content Placeholder 2"/>
          <p:cNvSpPr>
            <a:spLocks noGrp="1"/>
          </p:cNvSpPr>
          <p:nvPr>
            <p:ph idx="1"/>
          </p:nvPr>
        </p:nvSpPr>
        <p:spPr/>
        <p:txBody>
          <a:bodyPr>
            <a:normAutofit lnSpcReduction="10000"/>
          </a:bodyPr>
          <a:lstStyle/>
          <a:p>
            <a:r>
              <a:rPr lang="en-US" dirty="0" smtClean="0"/>
              <a:t>Gain schedule Linear Quadratic Regulator (LQR) with integral action for reference tracking</a:t>
            </a:r>
          </a:p>
          <a:p>
            <a:r>
              <a:rPr lang="en-US" dirty="0" smtClean="0"/>
              <a:t>Control objectives</a:t>
            </a:r>
          </a:p>
          <a:p>
            <a:pPr lvl="1"/>
            <a:r>
              <a:rPr lang="en-US" dirty="0" smtClean="0"/>
              <a:t>Maintain power turbine speed of 8000 rpm</a:t>
            </a:r>
          </a:p>
          <a:p>
            <a:pPr lvl="1"/>
            <a:r>
              <a:rPr lang="en-US" dirty="0" smtClean="0"/>
              <a:t>Maintain rotors speed set-point (function of air speed)</a:t>
            </a:r>
          </a:p>
          <a:p>
            <a:pPr lvl="1"/>
            <a:r>
              <a:rPr lang="en-US" dirty="0" smtClean="0"/>
              <a:t>Achieve a desired rotor shaft power</a:t>
            </a:r>
          </a:p>
          <a:p>
            <a:r>
              <a:rPr lang="en-US" dirty="0" smtClean="0"/>
              <a:t>Control Inputs</a:t>
            </a:r>
          </a:p>
          <a:p>
            <a:pPr lvl="1"/>
            <a:r>
              <a:rPr lang="en-US" dirty="0" smtClean="0"/>
              <a:t>Fuel flow rate</a:t>
            </a:r>
          </a:p>
          <a:p>
            <a:pPr lvl="1"/>
            <a:r>
              <a:rPr lang="en-US" dirty="0" smtClean="0"/>
              <a:t>Power turbine EM torque</a:t>
            </a:r>
          </a:p>
          <a:p>
            <a:pPr lvl="1"/>
            <a:r>
              <a:rPr lang="en-US" dirty="0" smtClean="0"/>
              <a:t>Collective pitch</a:t>
            </a:r>
          </a:p>
          <a:p>
            <a:r>
              <a:rPr lang="en-US" dirty="0" smtClean="0"/>
              <a:t>Limit logic is applied to modify the shaft power set-point to prevent violation of operating limits</a:t>
            </a:r>
            <a:endParaRPr lang="en-US" dirty="0"/>
          </a:p>
        </p:txBody>
      </p:sp>
      <p:sp>
        <p:nvSpPr>
          <p:cNvPr id="4" name="Date Placeholder 3"/>
          <p:cNvSpPr>
            <a:spLocks noGrp="1"/>
          </p:cNvSpPr>
          <p:nvPr>
            <p:ph type="dt" sz="half" idx="10"/>
          </p:nvPr>
        </p:nvSpPr>
        <p:spPr/>
        <p:txBody>
          <a:bodyPr/>
          <a:lstStyle/>
          <a:p>
            <a:r>
              <a:rPr lang="en-US" smtClean="0"/>
              <a:t>1/14/2021</a:t>
            </a:r>
            <a:endParaRPr lang="en-US" dirty="0"/>
          </a:p>
        </p:txBody>
      </p:sp>
      <p:sp>
        <p:nvSpPr>
          <p:cNvPr id="5" name="Footer Placeholder 4"/>
          <p:cNvSpPr>
            <a:spLocks noGrp="1"/>
          </p:cNvSpPr>
          <p:nvPr>
            <p:ph type="ftr" sz="quarter" idx="11"/>
          </p:nvPr>
        </p:nvSpPr>
        <p:spPr/>
        <p:txBody>
          <a:bodyPr/>
          <a:lstStyle/>
          <a:p>
            <a:r>
              <a:rPr lang="en-US" smtClean="0"/>
              <a:t>2021 AIAA SciTech Forum</a:t>
            </a:r>
            <a:endParaRPr lang="en-US" dirty="0"/>
          </a:p>
        </p:txBody>
      </p:sp>
      <p:sp>
        <p:nvSpPr>
          <p:cNvPr id="6" name="Slide Number Placeholder 5"/>
          <p:cNvSpPr>
            <a:spLocks noGrp="1"/>
          </p:cNvSpPr>
          <p:nvPr>
            <p:ph type="sldNum" sz="quarter" idx="12"/>
          </p:nvPr>
        </p:nvSpPr>
        <p:spPr/>
        <p:txBody>
          <a:bodyPr/>
          <a:lstStyle/>
          <a:p>
            <a:fld id="{EB9B7F87-07F6-44D4-9C3C-0C5489403B6C}" type="slidenum">
              <a:rPr lang="en-US" smtClean="0"/>
              <a:t>8</a:t>
            </a:fld>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2614544665"/>
      </p:ext>
    </p:extLst>
  </p:cSld>
  <p:clrMapOvr>
    <a:masterClrMapping/>
  </p:clrMapOvr>
  <mc:AlternateContent xmlns:mc="http://schemas.openxmlformats.org/markup-compatibility/2006" xmlns:p14="http://schemas.microsoft.com/office/powerpoint/2010/main">
    <mc:Choice Requires="p14">
      <p:transition spd="slow" p14:dur="2000" advTm="25928"/>
    </mc:Choice>
    <mc:Fallback xmlns="">
      <p:transition spd="slow" advTm="25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TEEM Control</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Augments the existing baseline controller</a:t>
            </a:r>
          </a:p>
          <a:p>
            <a:r>
              <a:rPr lang="en-US" dirty="0" smtClean="0"/>
              <a:t>Transient Control Logic</a:t>
            </a:r>
          </a:p>
          <a:p>
            <a:pPr lvl="1"/>
            <a:r>
              <a:rPr lang="en-US" dirty="0" smtClean="0"/>
              <a:t>Designed independently from the baseline controller</a:t>
            </a:r>
          </a:p>
          <a:p>
            <a:pPr lvl="1"/>
            <a:r>
              <a:rPr lang="en-US" dirty="0" smtClean="0"/>
              <a:t>Controller </a:t>
            </a:r>
            <a:r>
              <a:rPr lang="en-US" dirty="0" smtClean="0"/>
              <a:t>commands </a:t>
            </a:r>
            <a:r>
              <a:rPr lang="en-US" dirty="0" smtClean="0"/>
              <a:t>off-nominal torques to closely match steady-state shaft speed conditions for the rotors, power turbine, and gas generator</a:t>
            </a:r>
          </a:p>
          <a:p>
            <a:pPr lvl="1"/>
            <a:r>
              <a:rPr lang="en-US" dirty="0" smtClean="0"/>
              <a:t>Proportional integral (PI) controllers</a:t>
            </a:r>
          </a:p>
          <a:p>
            <a:pPr lvl="1"/>
            <a:r>
              <a:rPr lang="en-US" dirty="0" smtClean="0"/>
              <a:t>Activated/de-activated based on the rotor shaft power error</a:t>
            </a:r>
          </a:p>
          <a:p>
            <a:r>
              <a:rPr lang="en-US" dirty="0" smtClean="0"/>
              <a:t>Steady-state energy management</a:t>
            </a:r>
          </a:p>
          <a:p>
            <a:pPr lvl="1"/>
            <a:r>
              <a:rPr lang="en-US" dirty="0" smtClean="0"/>
              <a:t>Applies excess power gathered during transients to the rotors (temporarily decreases fuel consumption)</a:t>
            </a:r>
          </a:p>
          <a:p>
            <a:pPr lvl="1"/>
            <a:r>
              <a:rPr lang="en-US" dirty="0" smtClean="0"/>
              <a:t>Charges the ESDs as needed</a:t>
            </a:r>
          </a:p>
          <a:p>
            <a:r>
              <a:rPr lang="en-US" dirty="0" smtClean="0"/>
              <a:t>Thrust augmentation</a:t>
            </a:r>
          </a:p>
          <a:p>
            <a:pPr lvl="1"/>
            <a:r>
              <a:rPr lang="en-US" dirty="0" smtClean="0"/>
              <a:t>Allows for additional energy from ESDs to be sent to the rotors – increase maximum thrust by ~7% at sea level static conditions</a:t>
            </a:r>
          </a:p>
        </p:txBody>
      </p:sp>
      <p:sp>
        <p:nvSpPr>
          <p:cNvPr id="4" name="Date Placeholder 3"/>
          <p:cNvSpPr>
            <a:spLocks noGrp="1"/>
          </p:cNvSpPr>
          <p:nvPr>
            <p:ph type="dt" sz="half" idx="10"/>
          </p:nvPr>
        </p:nvSpPr>
        <p:spPr/>
        <p:txBody>
          <a:bodyPr/>
          <a:lstStyle/>
          <a:p>
            <a:r>
              <a:rPr lang="en-US" smtClean="0"/>
              <a:t>1/14/2021</a:t>
            </a:r>
            <a:endParaRPr lang="en-US" dirty="0"/>
          </a:p>
        </p:txBody>
      </p:sp>
      <p:sp>
        <p:nvSpPr>
          <p:cNvPr id="5" name="Footer Placeholder 4"/>
          <p:cNvSpPr>
            <a:spLocks noGrp="1"/>
          </p:cNvSpPr>
          <p:nvPr>
            <p:ph type="ftr" sz="quarter" idx="11"/>
          </p:nvPr>
        </p:nvSpPr>
        <p:spPr/>
        <p:txBody>
          <a:bodyPr/>
          <a:lstStyle/>
          <a:p>
            <a:r>
              <a:rPr lang="en-US" smtClean="0"/>
              <a:t>2021 AIAA SciTech Forum</a:t>
            </a:r>
            <a:endParaRPr lang="en-US" dirty="0"/>
          </a:p>
        </p:txBody>
      </p:sp>
      <p:sp>
        <p:nvSpPr>
          <p:cNvPr id="6" name="Slide Number Placeholder 5"/>
          <p:cNvSpPr>
            <a:spLocks noGrp="1"/>
          </p:cNvSpPr>
          <p:nvPr>
            <p:ph type="sldNum" sz="quarter" idx="12"/>
          </p:nvPr>
        </p:nvSpPr>
        <p:spPr/>
        <p:txBody>
          <a:bodyPr/>
          <a:lstStyle/>
          <a:p>
            <a:fld id="{EB9B7F87-07F6-44D4-9C3C-0C5489403B6C}" type="slidenum">
              <a:rPr lang="en-US" smtClean="0"/>
              <a:t>9</a:t>
            </a:fld>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921180427"/>
      </p:ext>
    </p:extLst>
  </p:cSld>
  <p:clrMapOvr>
    <a:masterClrMapping/>
  </p:clrMapOvr>
  <mc:AlternateContent xmlns:mc="http://schemas.openxmlformats.org/markup-compatibility/2006" xmlns:p14="http://schemas.microsoft.com/office/powerpoint/2010/main">
    <mc:Choice Requires="p14">
      <p:transition spd="slow" p14:dur="2000" advTm="48361"/>
    </mc:Choice>
    <mc:Fallback xmlns="">
      <p:transition spd="slow" advTm="48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LetterPaper">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8149DDFA-4B18-45B3-9C5A-1F39C5BBB57D}" vid="{E7CC5907-51E4-4B65-8B0C-8CF9C0E690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PCD v2</Template>
  <TotalTime>23153</TotalTime>
  <Words>2769</Words>
  <Application>Microsoft Office PowerPoint</Application>
  <PresentationFormat>Widescreen</PresentationFormat>
  <Paragraphs>251</Paragraphs>
  <Slides>15</Slides>
  <Notes>15</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Wingdings</vt:lpstr>
      <vt:lpstr>LetterPaper</vt:lpstr>
      <vt:lpstr>Enhancement of an Electrified Tilt-Wing Propulsion System using Turbine Electrified Energy Management</vt:lpstr>
      <vt:lpstr>Objectives </vt:lpstr>
      <vt:lpstr>Background – TEEM</vt:lpstr>
      <vt:lpstr>Background – The Tilt-Wing Vehicle</vt:lpstr>
      <vt:lpstr>Background – The Tilt-Wing Propulsion System</vt:lpstr>
      <vt:lpstr>System Modeling</vt:lpstr>
      <vt:lpstr>System Modeling</vt:lpstr>
      <vt:lpstr>Baseline Control</vt:lpstr>
      <vt:lpstr>TEEM Control</vt:lpstr>
      <vt:lpstr>Simulation Results</vt:lpstr>
      <vt:lpstr>Simulation Results</vt:lpstr>
      <vt:lpstr>Simulation Results</vt:lpstr>
      <vt:lpstr>Simulation Results</vt:lpstr>
      <vt:lpstr>Conclusions</vt:lpstr>
      <vt:lpstr>Acknowledgements</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Turbine Electrified Energy Management</dc:title>
  <dc:creator>Culley, Dennis E. (GRC-RHC0)</dc:creator>
  <cp:lastModifiedBy>KRATZ, JONATHAN L. (GRC-LCC0)</cp:lastModifiedBy>
  <cp:revision>611</cp:revision>
  <cp:lastPrinted>2017-10-17T14:30:52Z</cp:lastPrinted>
  <dcterms:created xsi:type="dcterms:W3CDTF">2017-09-26T20:09:09Z</dcterms:created>
  <dcterms:modified xsi:type="dcterms:W3CDTF">2020-12-02T16:19:23Z</dcterms:modified>
</cp:coreProperties>
</file>