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4"/>
  </p:notesMasterIdLst>
  <p:handoutMasterIdLst>
    <p:handoutMasterId r:id="rId15"/>
  </p:handoutMasterIdLst>
  <p:sldIdLst>
    <p:sldId id="272" r:id="rId2"/>
    <p:sldId id="261" r:id="rId3"/>
    <p:sldId id="262" r:id="rId4"/>
    <p:sldId id="27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0058400" cy="7772400"/>
  <p:notesSz cx="70104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666666"/>
        </a:solidFill>
        <a:latin typeface="55 Helvetica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">
          <p15:clr>
            <a:srgbClr val="A4A3A4"/>
          </p15:clr>
        </p15:guide>
        <p15:guide id="2" pos="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6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7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5371" autoAdjust="0"/>
  </p:normalViewPr>
  <p:slideViewPr>
    <p:cSldViewPr snapToGrid="0" showGuides="1">
      <p:cViewPr varScale="1">
        <p:scale>
          <a:sx n="77" d="100"/>
          <a:sy n="77" d="100"/>
        </p:scale>
        <p:origin x="1426" y="72"/>
      </p:cViewPr>
      <p:guideLst>
        <p:guide orient="horz" pos="451"/>
        <p:guide pos="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496" y="184"/>
      </p:cViewPr>
      <p:guideLst>
        <p:guide orient="horz" pos="297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B5AA5FC-C34A-A141-B9C7-0C35871AFB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31EBF2D-4422-664C-BAC5-E54F347E4F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3BB36A3C-26FF-8742-82A6-A1CAF35E58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86155652-88F9-6B4B-B3D8-5493C765B7A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975725"/>
            <a:ext cx="3036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3E9EA694-0E8E-274F-9DB3-A79BBB9430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14581A1-531E-9647-A7A3-9BB801D117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528F1DF-1999-5D4F-A952-EE36CE1043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070D2A01-FF53-F047-903C-6D5B28B597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8025"/>
            <a:ext cx="45847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38B10926-601D-FA4E-8B67-2EB6140201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87863"/>
            <a:ext cx="560705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0422" name="Rectangle 6">
            <a:extLst>
              <a:ext uri="{FF2B5EF4-FFF2-40B4-BE49-F238E27FC236}">
                <a16:creationId xmlns:a16="http://schemas.microsoft.com/office/drawing/2014/main" id="{BD80A3D2-DAFC-4F4F-9966-9001561676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0423" name="Rectangle 7">
            <a:extLst>
              <a:ext uri="{FF2B5EF4-FFF2-40B4-BE49-F238E27FC236}">
                <a16:creationId xmlns:a16="http://schemas.microsoft.com/office/drawing/2014/main" id="{E1621C58-5771-E642-A7C5-5CDA6BBF9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74138"/>
            <a:ext cx="30384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27" tIns="47014" rIns="94027" bIns="47014" numCol="1" anchor="b" anchorCtr="0" compatLnSpc="1">
            <a:prstTxWarp prst="textNoShape">
              <a:avLst/>
            </a:prstTxWarp>
          </a:bodyPr>
          <a:lstStyle>
            <a:lvl1pPr algn="r" defTabSz="939800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64272053-ACEE-244F-95CF-8E89E3E21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55 Helvetica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AEBCAE-0345-1F4B-AF5B-AFC84B023E8C}" type="slidenum">
              <a:rPr lang="en-US" altLang="x-none" smtClean="0"/>
              <a:pPr>
                <a:defRPr/>
              </a:pPr>
              <a:t>3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3434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no mo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79EE38-B0B5-9F4D-AB25-B06C6ABE1F9E}"/>
              </a:ext>
            </a:extLst>
          </p:cNvPr>
          <p:cNvCxnSpPr>
            <a:cxnSpLocks/>
          </p:cNvCxnSpPr>
          <p:nvPr userDrawn="1"/>
        </p:nvCxnSpPr>
        <p:spPr>
          <a:xfrm>
            <a:off x="5172159" y="3873497"/>
            <a:ext cx="4660954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1C9DB4D-EEEF-194A-853F-832B6E48003E}"/>
              </a:ext>
            </a:extLst>
          </p:cNvPr>
          <p:cNvSpPr/>
          <p:nvPr userDrawn="1"/>
        </p:nvSpPr>
        <p:spPr>
          <a:xfrm>
            <a:off x="0" y="6744963"/>
            <a:ext cx="10058400" cy="1027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8E1A9A8D-683A-B844-938B-A7D3FFD594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4065" y="483565"/>
            <a:ext cx="4086225" cy="2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dirty="0">
                <a:solidFill>
                  <a:srgbClr val="677085"/>
                </a:solidFill>
                <a:latin typeface="Arial" panose="020B0604020202020204" pitchFamily="34" charset="0"/>
              </a:rPr>
              <a:t>National Aeronautics and Space Administration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8924925" y="0"/>
            <a:ext cx="1047750" cy="8286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C79D0B-D365-8240-A94C-1FC518AA1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4124" y="104775"/>
            <a:ext cx="1074867" cy="88551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85591" y="7258681"/>
            <a:ext cx="1063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www.nasa.gov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476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ng Stars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D68369B-5AF7-A243-88E8-577C41688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699" y="142875"/>
            <a:ext cx="1074867" cy="885511"/>
          </a:xfrm>
          <a:prstGeom prst="rect">
            <a:avLst/>
          </a:prstGeom>
        </p:spPr>
      </p:pic>
      <p:sp>
        <p:nvSpPr>
          <p:cNvPr id="31" name="Text Box 7">
            <a:extLst>
              <a:ext uri="{FF2B5EF4-FFF2-40B4-BE49-F238E27FC236}">
                <a16:creationId xmlns:a16="http://schemas.microsoft.com/office/drawing/2014/main" id="{FBF27358-6B48-DC4D-8DD0-A8AE771412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050" y="7388431"/>
            <a:ext cx="40862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rgbClr val="677085"/>
                </a:solidFill>
                <a:latin typeface="Arial" panose="020B0604020202020204" pitchFamily="34" charset="0"/>
              </a:rPr>
              <a:t>National Aeronautics and Space Administration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E4FC-10A3-3848-A857-728DAB6E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8559-5441-FE46-B9AC-1CAA26D7F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4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C2719B-1B84-9B4B-827D-EB99EC10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0884" y="7540583"/>
            <a:ext cx="2745558" cy="24137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 txBox="1">
            <a:spLocks/>
          </p:cNvSpPr>
          <p:nvPr userDrawn="1"/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55 Helvetica Roman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9pPr>
          </a:lstStyle>
          <a:p>
            <a:r>
              <a:rPr lang="en-US" smtClean="0"/>
              <a:t> Page </a:t>
            </a:r>
            <a:fld id="{64E252D3-1CC9-3246-851A-BBA6A7ADC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4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PR and CM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6248400"/>
            <a:ext cx="10058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6E4FC-10A3-3848-A857-728DAB6E9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925" y="144149"/>
            <a:ext cx="7800975" cy="457200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MPR and CMC Layout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8559-5441-FE46-B9AC-1CAA26D7F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838200"/>
            <a:ext cx="9136062" cy="64389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1314450" y="666750"/>
            <a:ext cx="7810500" cy="9525"/>
          </a:xfrm>
          <a:prstGeom prst="line">
            <a:avLst/>
          </a:prstGeom>
          <a:ln w="19050"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EC2719B-1B84-9B4B-827D-EB99EC104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0884" y="7540583"/>
            <a:ext cx="2745558" cy="24137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 txBox="1">
            <a:spLocks/>
          </p:cNvSpPr>
          <p:nvPr userDrawn="1"/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55 Helvetica Roman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9pPr>
          </a:lstStyle>
          <a:p>
            <a:r>
              <a:rPr lang="en-US" b="0" cap="none" spc="0" smtClean="0">
                <a:ln>
                  <a:noFill/>
                </a:ln>
                <a:solidFill>
                  <a:schemeClr val="tx1"/>
                </a:solidFill>
                <a:effectLst/>
              </a:rPr>
              <a:t> Page </a:t>
            </a:r>
            <a:fld id="{64E252D3-1CC9-3246-851A-BBA6A7ADC075}" type="slidenum">
              <a:rPr lang="en-US" b="0" cap="none" spc="0" smtClean="0">
                <a:ln>
                  <a:noFill/>
                </a:ln>
                <a:solidFill>
                  <a:schemeClr val="tx1"/>
                </a:solidFill>
                <a:effectLst/>
              </a:rPr>
              <a:pPr/>
              <a:t>‹#›</a:t>
            </a:fld>
            <a:endParaRPr lang="en-US" b="0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283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E9D2-A5F8-FB49-9DDC-FD76804C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0C48-0937-A241-9325-10BB4F6D0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695326"/>
            <a:ext cx="4491037" cy="627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E48EA-39DD-B942-A58E-B344F8809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6675" y="695326"/>
            <a:ext cx="4492625" cy="62726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3448A8-1E84-4B4F-A60D-6CDFCD95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0884" y="7540583"/>
            <a:ext cx="2745558" cy="24137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 txBox="1">
            <a:spLocks/>
          </p:cNvSpPr>
          <p:nvPr userDrawn="1"/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55 Helvetica Roman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9pPr>
          </a:lstStyle>
          <a:p>
            <a:r>
              <a:rPr lang="en-US" smtClean="0"/>
              <a:t> Page </a:t>
            </a:r>
            <a:fld id="{64E252D3-1CC9-3246-851A-BBA6A7ADC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3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3E90C-4F44-144F-A0E1-7E2F41EBC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0884" y="7540583"/>
            <a:ext cx="2745558" cy="24137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 txBox="1">
            <a:spLocks/>
          </p:cNvSpPr>
          <p:nvPr userDrawn="1"/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55 Helvetica Roman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 Page </a:t>
            </a:r>
            <a:fld id="{64E252D3-1CC9-3246-851A-BBA6A7ADC0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mea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619875"/>
            <a:ext cx="10058400" cy="1238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C48898-5F4E-A64C-AEDF-D4BB2353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69430" y="7540947"/>
            <a:ext cx="844791" cy="25093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9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B3E90C-4F44-144F-A0E1-7E2F41EBC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80884" y="7540583"/>
            <a:ext cx="2745558" cy="241376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 txBox="1">
            <a:spLocks/>
          </p:cNvSpPr>
          <p:nvPr userDrawn="1"/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55 Helvetica Roman" pitchFamily="1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rgbClr val="666666"/>
                </a:solidFill>
                <a:latin typeface="55 Helvetica Roman" pitchFamily="1" charset="0"/>
                <a:ea typeface="+mn-ea"/>
                <a:cs typeface="+mn-cs"/>
              </a:defRPr>
            </a:lvl9pPr>
          </a:lstStyle>
          <a:p>
            <a:r>
              <a:rPr lang="en-US" b="1" cap="none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Page </a:t>
            </a:r>
            <a:fld id="{64E252D3-1CC9-3246-851A-BBA6A7ADC075}" type="slidenum">
              <a:rPr lang="en-US" b="1" cap="none" spc="0" smtClean="0">
                <a:ln>
                  <a:noFill/>
                </a:ln>
                <a:solidFill>
                  <a:schemeClr val="tx1"/>
                </a:solidFill>
                <a:effectLst/>
              </a:rPr>
              <a:pPr/>
              <a:t>‹#›</a:t>
            </a:fld>
            <a:endParaRPr lang="en-US" b="1" cap="none" spc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547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ED1E09-09B8-4F49-9A8C-A4EC17AF888E}"/>
              </a:ext>
            </a:extLst>
          </p:cNvPr>
          <p:cNvSpPr/>
          <p:nvPr userDrawn="1"/>
        </p:nvSpPr>
        <p:spPr bwMode="auto">
          <a:xfrm>
            <a:off x="8775700" y="81023"/>
            <a:ext cx="1236400" cy="9954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C82950B-A3B3-474A-A14D-ADD5AB76C668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413" y="2604903"/>
            <a:ext cx="2309690" cy="184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786798" y="4614203"/>
            <a:ext cx="2349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www.nasa.gov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34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47AA79-3E6B-B34A-88F2-2BE7DAB23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50"/>
          <a:stretch/>
        </p:blipFill>
        <p:spPr>
          <a:xfrm>
            <a:off x="-1" y="6915582"/>
            <a:ext cx="10076633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9A3ACA-FEF1-CA4A-ABE4-C42E0C861E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130" y="7038931"/>
            <a:ext cx="813436" cy="673188"/>
          </a:xfrm>
          <a:prstGeom prst="rect">
            <a:avLst/>
          </a:prstGeom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0639C5EE-50DA-684B-AB1E-D81BD7703D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144149"/>
            <a:ext cx="9136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C4A482E-77E3-384A-83E3-1F30ABE7A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685800"/>
            <a:ext cx="9136062" cy="637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48B84-477F-6C47-B69C-21855F12043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826" y="76200"/>
            <a:ext cx="776955" cy="64008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B7769D41-0C18-764B-97FE-4F2C56F84F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049" y="7515635"/>
            <a:ext cx="5354027" cy="25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 anchor="b">
            <a:spAutoFit/>
          </a:bodyPr>
          <a:lstStyle>
            <a:lvl1pPr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1pPr>
            <a:lvl2pPr marL="509588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2pPr>
            <a:lvl3pPr marL="1019175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3pPr>
            <a:lvl4pPr marL="1528763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4pPr>
            <a:lvl5pPr marL="2038350" defTabSz="1019175">
              <a:defRPr sz="2400">
                <a:solidFill>
                  <a:schemeClr val="tx1"/>
                </a:solidFill>
                <a:latin typeface="55 Helvetica Roman" pitchFamily="1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55 Helvetica Roman" pitchFamily="1" charset="0"/>
              </a:defRPr>
            </a:lvl9pPr>
          </a:lstStyle>
          <a:p>
            <a:pPr marL="0" marR="0" lvl="0" indent="0" algn="l" defTabSz="1019175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00" dirty="0" smtClean="0">
                <a:solidFill>
                  <a:schemeClr val="bg1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  <a:latin typeface="+mj-lt"/>
              </a:rPr>
              <a:t>Microwave Sintering Lunar Landing Pads &amp; Horizontal Infrastructure, 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December 14, 2020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C3C7C9D-23A4-B64F-B2E0-CB7EE145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78768" y="7540583"/>
            <a:ext cx="1047673" cy="231817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DE93F5-EE6D-8B43-8F8C-5EC012B8E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7518519"/>
            <a:ext cx="813645" cy="253881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ADB8CC"/>
                </a:solidFill>
                <a:effectLst>
                  <a:glow rad="190500">
                    <a:srgbClr val="0B183D">
                      <a:alpha val="50000"/>
                    </a:srgbClr>
                  </a:glow>
                </a:effectLst>
              </a:defRPr>
            </a:lvl1pPr>
          </a:lstStyle>
          <a:p>
            <a:r>
              <a:rPr lang="en-US" smtClean="0"/>
              <a:t> Page </a:t>
            </a:r>
            <a:fld id="{64E252D3-1CC9-3246-851A-BBA6A7ADC0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7" r:id="rId2"/>
    <p:sldLayoutId id="2147483658" r:id="rId3"/>
    <p:sldLayoutId id="2147483674" r:id="rId4"/>
    <p:sldLayoutId id="2147483660" r:id="rId5"/>
    <p:sldLayoutId id="2147483663" r:id="rId6"/>
    <p:sldLayoutId id="2147483673" r:id="rId7"/>
    <p:sldLayoutId id="2147483670" r:id="rId8"/>
  </p:sldLayoutIdLst>
  <p:hf sldNum="0" hdr="0" ftr="0" dt="0"/>
  <p:txStyles>
    <p:titleStyle>
      <a:lvl1pPr algn="l" defTabSz="1019175" rtl="0" eaLnBrk="1" fontAlgn="base" hangingPunct="1">
        <a:spcBef>
          <a:spcPct val="0"/>
        </a:spcBef>
        <a:spcAft>
          <a:spcPct val="0"/>
        </a:spcAft>
        <a:defRPr sz="2800" b="1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2pPr>
      <a:lvl3pPr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3pPr>
      <a:lvl4pPr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4pPr>
      <a:lvl5pPr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5pPr>
      <a:lvl6pPr marL="457200"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6pPr>
      <a:lvl7pPr marL="914400"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7pPr>
      <a:lvl8pPr marL="1371600"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8pPr>
      <a:lvl9pPr marL="1828800" algn="l" defTabSz="1019175" rtl="0" eaLnBrk="1" fontAlgn="base" hangingPunct="1">
        <a:spcBef>
          <a:spcPct val="0"/>
        </a:spcBef>
        <a:spcAft>
          <a:spcPct val="0"/>
        </a:spcAft>
        <a:defRPr sz="3600">
          <a:solidFill>
            <a:srgbClr val="939BA8"/>
          </a:solidFill>
          <a:latin typeface="Arial" panose="020B0604020202020204" pitchFamily="34" charset="0"/>
        </a:defRPr>
      </a:lvl9pPr>
    </p:titleStyle>
    <p:bodyStyle>
      <a:lvl1pPr marL="250825" indent="-228600" algn="l" defTabSz="1019175" rtl="0" eaLnBrk="1" fontAlgn="base" hangingPunct="1">
        <a:lnSpc>
          <a:spcPct val="90000"/>
        </a:lnSpc>
        <a:spcBef>
          <a:spcPts val="45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31837" indent="-228600" algn="l" defTabSz="1019175" rtl="0" eaLnBrk="1" fontAlgn="base" hangingPunct="1">
        <a:lnSpc>
          <a:spcPct val="90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50938" indent="-228600" algn="l" defTabSz="1019175" rtl="0" eaLnBrk="1" fontAlgn="base" hangingPunct="1">
        <a:lnSpc>
          <a:spcPct val="90000"/>
        </a:lnSpc>
        <a:spcBef>
          <a:spcPts val="450"/>
        </a:spcBef>
        <a:spcAft>
          <a:spcPts val="0"/>
        </a:spcAft>
        <a:buSzPct val="90000"/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14512" indent="-228600" algn="l" defTabSz="1019175" rtl="0" eaLnBrk="1" fontAlgn="base" hangingPunct="1">
        <a:lnSpc>
          <a:spcPct val="90000"/>
        </a:lnSpc>
        <a:spcBef>
          <a:spcPts val="45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324100" indent="-228600" algn="l" defTabSz="1019175" rtl="0" eaLnBrk="1" fontAlgn="base" hangingPunct="1">
        <a:lnSpc>
          <a:spcPct val="90000"/>
        </a:lnSpc>
        <a:spcBef>
          <a:spcPct val="0"/>
        </a:spcBef>
        <a:spcAft>
          <a:spcPts val="0"/>
        </a:spcAft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0388" y="987111"/>
            <a:ext cx="9136062" cy="698814"/>
          </a:xfrm>
          <a:prstGeom prst="rect">
            <a:avLst/>
          </a:prstGeom>
        </p:spPr>
        <p:txBody>
          <a:bodyPr/>
          <a:lstStyle>
            <a:lvl1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  <a:lvl2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2pPr>
            <a:lvl3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3pPr>
            <a:lvl4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4pPr>
            <a:lvl5pPr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5pPr>
            <a:lvl6pPr marL="457200"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6pPr>
            <a:lvl7pPr marL="914400"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7pPr>
            <a:lvl8pPr marL="1371600"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8pPr>
            <a:lvl9pPr marL="1828800" algn="l" defTabSz="1019175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39BA8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Microwave Sintering Lunar Landing Pads &amp; Horizontal Infrastructure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28575" y="2229885"/>
            <a:ext cx="9886950" cy="4760843"/>
          </a:xfrm>
          <a:prstGeom prst="rect">
            <a:avLst/>
          </a:prstGeom>
        </p:spPr>
        <p:txBody>
          <a:bodyPr/>
          <a:lstStyle>
            <a:lvl1pPr marL="250825" indent="-228600" algn="l" defTabSz="1019175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31837" indent="-228600" algn="l" defTabSz="1019175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50938" indent="-228600" algn="l" defTabSz="1019175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ct val="90000"/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14512" indent="-228600" algn="l" defTabSz="1019175" rtl="0" eaLnBrk="1" fontAlgn="base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324100" indent="-228600" algn="l" defTabSz="10191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25" indent="0" algn="ctr">
              <a:buNone/>
            </a:pPr>
            <a:r>
              <a:rPr lang="en-US" sz="2400" dirty="0" smtClean="0"/>
              <a:t>Moon Village Architecture Working Group Workshop</a:t>
            </a:r>
          </a:p>
          <a:p>
            <a:pPr marL="22225" indent="0" algn="ctr">
              <a:buNone/>
            </a:pPr>
            <a:r>
              <a:rPr lang="en-US" sz="2400" dirty="0" smtClean="0"/>
              <a:t>December 14, 2020</a:t>
            </a:r>
          </a:p>
          <a:p>
            <a:pPr marL="22225" indent="0" algn="ctr">
              <a:buNone/>
            </a:pPr>
            <a:endParaRPr lang="en-US" dirty="0" smtClean="0"/>
          </a:p>
          <a:p>
            <a:pPr marL="22225" indent="0" algn="ctr">
              <a:buNone/>
            </a:pPr>
            <a:r>
              <a:rPr lang="en-US" dirty="0" smtClean="0"/>
              <a:t>Michael Effinger*</a:t>
            </a:r>
          </a:p>
          <a:p>
            <a:pPr marL="22225" indent="0" algn="ctr">
              <a:buNone/>
            </a:pPr>
            <a:r>
              <a:rPr lang="en-US" dirty="0" smtClean="0"/>
              <a:t>Moon to Mars Planetary Autonomous Construction Technology’s (MMPACT)</a:t>
            </a:r>
          </a:p>
          <a:p>
            <a:pPr marL="22225" indent="0" algn="ctr">
              <a:buNone/>
            </a:pPr>
            <a:r>
              <a:rPr lang="en-US" dirty="0" smtClean="0"/>
              <a:t> Microwave Structure Construction Capability Element Lead</a:t>
            </a:r>
          </a:p>
          <a:p>
            <a:pPr marL="22225" indent="0" algn="ctr">
              <a:buNone/>
            </a:pPr>
            <a:endParaRPr lang="en-US" dirty="0" smtClean="0"/>
          </a:p>
          <a:p>
            <a:pPr marL="22225" indent="0" algn="ctr">
              <a:buNone/>
            </a:pPr>
            <a:endParaRPr lang="en-US" dirty="0" smtClean="0"/>
          </a:p>
          <a:p>
            <a:pPr marL="22225" indent="0" algn="ctr">
              <a:buNone/>
            </a:pPr>
            <a:endParaRPr lang="en-US" dirty="0" smtClean="0"/>
          </a:p>
          <a:p>
            <a:pPr marL="22225" indent="0" algn="ctr">
              <a:buNone/>
            </a:pPr>
            <a:r>
              <a:rPr lang="en-US" sz="1600" dirty="0" smtClean="0"/>
              <a:t>Special Thanks to these Contributors: </a:t>
            </a:r>
          </a:p>
          <a:p>
            <a:pPr marL="22225" indent="0" algn="ctr">
              <a:buNone/>
            </a:pPr>
            <a:r>
              <a:rPr lang="en-US" sz="1600" dirty="0" smtClean="0"/>
              <a:t>Lee Allen*, Curtis </a:t>
            </a:r>
            <a:r>
              <a:rPr lang="en-US" sz="1600" dirty="0" err="1" smtClean="0"/>
              <a:t>Bahr</a:t>
            </a:r>
            <a:r>
              <a:rPr lang="en-US" sz="1600" baseline="30000" dirty="0" err="1" smtClean="0"/>
              <a:t>Ŧ</a:t>
            </a:r>
            <a:r>
              <a:rPr lang="en-US" sz="1600" dirty="0" smtClean="0"/>
              <a:t>, Martin Barmatz**, Ralph Bruce***, Corky Clinton*, Jennifer Edmunson*, William </a:t>
            </a:r>
            <a:r>
              <a:rPr lang="en-US" sz="1600" dirty="0" err="1" smtClean="0"/>
              <a:t>Kaukler</a:t>
            </a:r>
            <a:r>
              <a:rPr lang="en-US" sz="1600" baseline="30000" dirty="0" err="1" smtClean="0"/>
              <a:t>Ŧ</a:t>
            </a:r>
            <a:r>
              <a:rPr lang="en-US" sz="1600" dirty="0" smtClean="0"/>
              <a:t>, Thomas </a:t>
            </a:r>
            <a:r>
              <a:rPr lang="en-US" sz="1600" dirty="0" err="1" smtClean="0"/>
              <a:t>Meek</a:t>
            </a:r>
            <a:r>
              <a:rPr lang="en-US" sz="1600" baseline="30000" dirty="0" err="1" smtClean="0"/>
              <a:t>ȝ</a:t>
            </a:r>
            <a:r>
              <a:rPr lang="en-US" sz="1600" dirty="0" smtClean="0"/>
              <a:t>, Savannah Metz*, Robert Mueller</a:t>
            </a:r>
            <a:r>
              <a:rPr lang="en-US" sz="1600" baseline="30000" dirty="0" smtClean="0">
                <a:solidFill>
                  <a:prstClr val="black"/>
                </a:solidFill>
              </a:rPr>
              <a:t>Ƚ</a:t>
            </a:r>
            <a:r>
              <a:rPr lang="en-US" sz="1600" dirty="0" smtClean="0"/>
              <a:t>, Doug </a:t>
            </a:r>
            <a:r>
              <a:rPr lang="en-US" sz="1600" dirty="0" err="1" smtClean="0"/>
              <a:t>Rickman</a:t>
            </a:r>
            <a:r>
              <a:rPr lang="en-US" sz="1600" baseline="30000" dirty="0" err="1" smtClean="0"/>
              <a:t>Ŧ</a:t>
            </a:r>
            <a:r>
              <a:rPr lang="en-US" sz="1600" dirty="0" smtClean="0"/>
              <a:t>, Zack Roberts</a:t>
            </a:r>
            <a:r>
              <a:rPr lang="en-US" sz="1600" baseline="30000" dirty="0" smtClean="0"/>
              <a:t>ʯ</a:t>
            </a:r>
            <a:r>
              <a:rPr lang="en-US" sz="1600" dirty="0" smtClean="0"/>
              <a:t>, Holly </a:t>
            </a:r>
            <a:r>
              <a:rPr lang="en-US" sz="1600" dirty="0" err="1" smtClean="0"/>
              <a:t>Shulman</a:t>
            </a:r>
            <a:r>
              <a:rPr lang="en-US" sz="1600" baseline="30000" dirty="0" err="1" smtClean="0"/>
              <a:t>ɸ</a:t>
            </a:r>
            <a:r>
              <a:rPr lang="en-US" sz="1600" dirty="0" smtClean="0"/>
              <a:t>, Laurent Sibille</a:t>
            </a:r>
            <a:r>
              <a:rPr lang="en-US" sz="1600" baseline="30000" dirty="0" smtClean="0">
                <a:solidFill>
                  <a:prstClr val="black"/>
                </a:solidFill>
              </a:rPr>
              <a:t>Ƚ</a:t>
            </a:r>
            <a:r>
              <a:rPr lang="en-US" sz="1600" dirty="0" smtClean="0"/>
              <a:t> </a:t>
            </a:r>
          </a:p>
          <a:p>
            <a:pPr marL="22225" indent="0" algn="ctr">
              <a:buNone/>
            </a:pPr>
            <a:endParaRPr lang="en-US" sz="1600" baseline="30000" dirty="0" smtClean="0"/>
          </a:p>
          <a:p>
            <a:pPr marL="22225" indent="0" algn="ctr">
              <a:buNone/>
            </a:pPr>
            <a:r>
              <a:rPr lang="en-US" sz="1600" dirty="0" smtClean="0"/>
              <a:t>*Marshall Space Flight Center, **Jet Propulsion Laboratory, ***RW Bruce Associates, LLC, </a:t>
            </a:r>
            <a:r>
              <a:rPr lang="en-US" sz="1600" baseline="30000" dirty="0" err="1" smtClean="0"/>
              <a:t>Ŧ</a:t>
            </a:r>
            <a:r>
              <a:rPr lang="en-US" sz="1600" dirty="0" err="1" smtClean="0"/>
              <a:t>Jacobs</a:t>
            </a:r>
            <a:r>
              <a:rPr lang="en-US" sz="1600" dirty="0" smtClean="0"/>
              <a:t>, </a:t>
            </a:r>
            <a:r>
              <a:rPr lang="en-US" sz="1600" baseline="30000" dirty="0" err="1" smtClean="0"/>
              <a:t>ȝ</a:t>
            </a:r>
            <a:r>
              <a:rPr lang="en-US" sz="1600" dirty="0" err="1" smtClean="0"/>
              <a:t>The</a:t>
            </a:r>
            <a:r>
              <a:rPr lang="en-US" sz="1600" dirty="0" smtClean="0"/>
              <a:t> Crown College, </a:t>
            </a:r>
            <a:r>
              <a:rPr lang="en-US" sz="1600" baseline="30000" dirty="0" smtClean="0"/>
              <a:t>Ƚ</a:t>
            </a:r>
            <a:r>
              <a:rPr lang="en-US" sz="1600" dirty="0" smtClean="0"/>
              <a:t>Kennedy Space Center, </a:t>
            </a:r>
            <a:r>
              <a:rPr lang="en-US" sz="1600" baseline="30000" dirty="0" smtClean="0">
                <a:solidFill>
                  <a:prstClr val="black"/>
                </a:solidFill>
              </a:rPr>
              <a:t>ʯ</a:t>
            </a:r>
            <a:r>
              <a:rPr lang="en-US" sz="1600" dirty="0" smtClean="0"/>
              <a:t>Radiance Technologies, </a:t>
            </a:r>
            <a:r>
              <a:rPr lang="en-US" sz="1600" baseline="30000" dirty="0" err="1" smtClean="0"/>
              <a:t>ɸ</a:t>
            </a:r>
            <a:r>
              <a:rPr lang="en-US" sz="1600" dirty="0" err="1" smtClean="0"/>
              <a:t>Dr</a:t>
            </a:r>
            <a:r>
              <a:rPr lang="en-US" sz="1600" dirty="0" smtClean="0"/>
              <a:t> Holly Shulman Sole Proprietorship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152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Known Gaps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Generating process monitoring instrumentation 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Forward leveraging planned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Flight site preparation vehicle (rock removal, leveling, etc.)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Tailor mass spectrometer and other existing flight volatile identification systems to MSCC needs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Tailor microwave radiometer and/or thermography for temperature measurements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Tailor terrain mapping and applicator positioning instruments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Solar power amplification and transmission to solar cells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Flight microwave sintering vehicle PDR, CDR, fabrication, assembly, testing, software, automation, con-ops, mobility system, guidance navigation and control, and delivery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endParaRPr lang="en-US" sz="1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Not required to complete paving job, but useful for increased lunar human sustainability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Integration of any volatile collecting systems from OTHER projects (likely on 2</a:t>
            </a:r>
            <a:r>
              <a:rPr lang="en-US" baseline="300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nd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 generation paver)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Apply principles to the beneficiation/extraction of minerals and other lunar resources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Apply principles to vertical structure fabrication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1543050"/>
            <a:ext cx="9136062" cy="5521318"/>
          </a:xfrm>
        </p:spPr>
        <p:txBody>
          <a:bodyPr/>
          <a:lstStyle/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MSCC is a broad &amp; deep industry, academia, and multi-NASA Center team with extensive microwave and site preparation experience that will enable TRL 6 achievement for process and hardware that will ultimately yield a microwave sintered landing pad on the Moon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endParaRPr lang="en-US" sz="1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MSCC has multiple design and testing paths to achieve optimal solution (i.e., competition within)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endParaRPr lang="en-US" sz="1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MSCC has two design and test cycles for multiple technologies (i.e., design, test, incorporate lessons learned in redesign)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endParaRPr lang="en-US" sz="1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MSCC is developing some ancillary technology necessary to enable landing pad fabrication (i.e., site preparation, volatile characterization on ground, &amp; ceramic landing pad in-situ verification)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endParaRPr lang="en-US" sz="18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64087"/>
            <a:ext cx="10127974" cy="19281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9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199"/>
            <a:ext cx="9029700" cy="436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tabLst/>
              <a:defRPr sz="1800" b="1" i="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279400" indent="-1651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/>
              <a:defRPr sz="18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5715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.AppleSystemUIFont" charset="-120"/>
              <a:buChar char="‒"/>
              <a:tabLst/>
              <a:defRPr sz="18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–"/>
              <a:defRPr sz="18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»"/>
              <a:defRPr sz="1800" kern="1200" baseline="0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Overview</a:t>
            </a: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Technical Challenges</a:t>
            </a: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Current status</a:t>
            </a: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Forward Work</a:t>
            </a: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285750" marR="0" lvl="0" indent="-285750" algn="l" defTabSz="457200" rtl="0" eaLnBrk="0" fontAlgn="base" latin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49147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65" y="115573"/>
            <a:ext cx="7400607" cy="741676"/>
          </a:xfrm>
        </p:spPr>
        <p:txBody>
          <a:bodyPr/>
          <a:lstStyle/>
          <a:p>
            <a:r>
              <a:rPr lang="en-US" dirty="0"/>
              <a:t>Microwave Structure Construction Capability (MSCC)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1943100"/>
            <a:ext cx="9136062" cy="5121268"/>
          </a:xfrm>
        </p:spPr>
        <p:txBody>
          <a:bodyPr/>
          <a:lstStyle/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Goals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Mature the technology and capability to emplace in-situ-based construction materials on the Moon to form infrastructure elements (horizontal infrastructure, e.g., landing pads, roads, etc.)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Develop and demonstrate microwave sintering of lunar simulants that can be used to form infrastructure on the Moon for a mid-sized payload (e.g., 2mT microwave paver vehicle)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sz="18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Objectives 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Develop microwave sintering protocols/processes and horn/applicator designs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Demonstrate microwave sintering construction of subscale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MSCC Team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952"/>
            <a:ext cx="10058400" cy="49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0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97295"/>
            <a:ext cx="9052560" cy="1653406"/>
          </a:xfrm>
        </p:spPr>
        <p:txBody>
          <a:bodyPr/>
          <a:lstStyle/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b="1" dirty="0" err="1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ConOps</a:t>
            </a:r>
            <a:endParaRPr lang="en-US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Initial system concept of operations (</a:t>
            </a:r>
            <a:r>
              <a:rPr lang="en-US" dirty="0" err="1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ConOps</a:t>
            </a: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) definition that have high specific area sintered/power in reasonable time with functional simplicity and robustness 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Simulant &amp; Synthetic Minerals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The number of variables in the lunar regolith that might affect microwave absorption characteristics &amp; resulting ceramic properties is very large (e.g., distributions of particle size, shape, composition, etc.)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Simulants needed to perform the necessary tests are too limited in specifications and availability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Parameter space can not be explored directly and definitively via large scale experiments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Lack of lunar highland type and other simulants</a:t>
            </a:r>
          </a:p>
        </p:txBody>
      </p:sp>
    </p:spTree>
    <p:extLst>
      <p:ext uri="{BB962C8B-B14F-4D97-AF65-F5344CB8AC3E}">
        <p14:creationId xmlns:p14="http://schemas.microsoft.com/office/powerpoint/2010/main" val="6868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Site Prep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Terrain surveying in high light contrast conditions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Lunar regolith typically compacts less than terrestrial simulants, with larger void ratios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Degree of uniformity of prepared regolith layers to meet microwave sintering requirements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Dust generation during site preparation may lead to navigation, positioning errors and consequently construction errors</a:t>
            </a:r>
          </a:p>
          <a:p>
            <a:pPr marL="285750" lvl="0" indent="-285750" defTabSz="457200" eaLnBrk="0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SzTx/>
            </a:pPr>
            <a:r>
              <a:rPr lang="en-US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Design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System that can survive lunar night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Accurate temperature dependence of lunar simulant permittivity and other physical parameters (thermal conductivity and specific heat)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Thermal management system for paver vehicle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Power available with respect to construction time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Design of a applicator that can work continuously in a lunar environment while exposed to an 1100C radiant surface and volatiles 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j-lt"/>
              </a:rPr>
              <a:t>Technical Challenges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238" y="1828800"/>
            <a:ext cx="8897937" cy="5139176"/>
          </a:xfrm>
        </p:spPr>
        <p:txBody>
          <a:bodyPr/>
          <a:lstStyle/>
          <a:p>
            <a:pPr marL="342900" lvl="0" indent="-342900" defTabSz="457200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Microwave Sintering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Regolith is a super insulator that prevents conduction of heat from the surface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Develop accurate method for determining temperature when sintering takes place for ground testing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Gain understanding of the heating profile and depth of penetration of the microwaves into the regolith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Development of procedures for applicator such that it can withstand the heat and volatile generation without significant degradation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Determine (and develop optimized energy efficient process) mass sintered simulant densified per hour with magnetron from -200C to sintering temperature, accounting for porosity, and mitigating thermal runaway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Technical Challenges</a:t>
            </a: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450" y="4447519"/>
            <a:ext cx="3274207" cy="1732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B7453E-3145-4287-B043-85C57E02AA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48" y="4490780"/>
            <a:ext cx="2594636" cy="173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238" y="1314450"/>
            <a:ext cx="8669337" cy="5653526"/>
          </a:xfrm>
        </p:spPr>
        <p:txBody>
          <a:bodyPr/>
          <a:lstStyle/>
          <a:p>
            <a:pPr marL="342900" lvl="0" indent="-342900" defTabSz="457200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  <a:buFont typeface="Arial" charset="0"/>
              <a:buChar char="•"/>
            </a:pPr>
            <a:r>
              <a:rPr lang="en-US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Testing</a:t>
            </a:r>
          </a:p>
          <a:p>
            <a:pPr marL="565150" lvl="1" indent="-285750" defTabSz="457200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Obtaining vacuum capability for certain testing (e.g., thermal &amp; mechanical properties) </a:t>
            </a:r>
          </a:p>
          <a:p>
            <a:pPr marL="565150" lvl="1" indent="-285750" defTabSz="457200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latin typeface="arial" charset="0"/>
              <a:ea typeface="ＭＳ Ｐゴシック" charset="-128"/>
              <a:cs typeface="+mn-cs"/>
            </a:endParaRPr>
          </a:p>
          <a:p>
            <a:pPr marL="165100" lvl="0" indent="-342900" defTabSz="457200" ea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Tx/>
            </a:pPr>
            <a:r>
              <a:rPr lang="en-US" b="1" dirty="0">
                <a:solidFill>
                  <a:prstClr val="black"/>
                </a:solidFill>
                <a:latin typeface="Calibri"/>
                <a:ea typeface="ＭＳ Ｐゴシック" charset="-128"/>
              </a:rPr>
              <a:t>Ancillary Instruments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Ceramic product verification with non-uniform porosity, thickness, and graded density </a:t>
            </a:r>
          </a:p>
          <a:p>
            <a:pPr marL="565150" lvl="1" indent="-285750" defTabSz="457200" eaLnBrk="0" hangingPunct="0">
              <a:lnSpc>
                <a:spcPct val="95000"/>
              </a:lnSpc>
              <a:spcBef>
                <a:spcPts val="50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+mn-cs"/>
              </a:rPr>
              <a:t>High temperature measurement of off-gas products from a sintering operation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59059" y="6250663"/>
            <a:ext cx="2838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2006 1kW microwave heater before </a:t>
            </a:r>
            <a:r>
              <a:rPr lang="en-US" sz="1200" dirty="0" smtClean="0">
                <a:solidFill>
                  <a:schemeClr val="tx1"/>
                </a:solidFill>
              </a:rPr>
              <a:t>vacuum </a:t>
            </a:r>
            <a:r>
              <a:rPr lang="en-US" sz="1200" dirty="0">
                <a:solidFill>
                  <a:schemeClr val="tx1"/>
                </a:solidFill>
              </a:rPr>
              <a:t>chamber </a:t>
            </a:r>
            <a:r>
              <a:rPr lang="en-US" sz="1200" dirty="0" smtClean="0">
                <a:solidFill>
                  <a:schemeClr val="tx1"/>
                </a:solidFill>
              </a:rPr>
              <a:t>testing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Credit: NASA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94" y="6250663"/>
            <a:ext cx="4280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 ft. diameter x 28 ft.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long), Existing vacuum chamber system</a:t>
            </a:r>
          </a:p>
          <a:p>
            <a:pPr lvl="1" algn="ctr"/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Credit: NASA</a:t>
            </a:r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Current Status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6586" y="1829533"/>
            <a:ext cx="9052560" cy="3733919"/>
          </a:xfrm>
        </p:spPr>
        <p:txBody>
          <a:bodyPr/>
          <a:lstStyle/>
          <a:p>
            <a:r>
              <a:rPr lang="en-US" dirty="0" smtClean="0"/>
              <a:t>Three contracts awarded</a:t>
            </a:r>
          </a:p>
          <a:p>
            <a:r>
              <a:rPr lang="en-US" dirty="0" smtClean="0"/>
              <a:t>Building up and activating microwave sintering testing facilities at Alfred University, JPL, Radiance Technologies &amp; MSFC</a:t>
            </a:r>
          </a:p>
          <a:p>
            <a:r>
              <a:rPr lang="en-US" dirty="0" smtClean="0"/>
              <a:t>Initiated simulant heating modeling using HFSS and COMSOL (JPL, </a:t>
            </a:r>
            <a:r>
              <a:rPr lang="en-US" dirty="0"/>
              <a:t>Space Resources Extraction </a:t>
            </a:r>
            <a:r>
              <a:rPr lang="en-US" dirty="0" smtClean="0"/>
              <a:t>Technologies, &amp; MSFC)</a:t>
            </a:r>
          </a:p>
          <a:p>
            <a:r>
              <a:rPr lang="en-US" dirty="0" smtClean="0"/>
              <a:t>Initiated microwave sintering vehicle conceptual design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866" y="4041995"/>
            <a:ext cx="2109918" cy="2292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2345"/>
          <a:stretch/>
        </p:blipFill>
        <p:spPr>
          <a:xfrm>
            <a:off x="7162784" y="3696493"/>
            <a:ext cx="2186558" cy="3018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754" y="6334251"/>
            <a:ext cx="417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4’ diameter TVAC chamber with microwave system</a:t>
            </a:r>
          </a:p>
          <a:p>
            <a:pPr algn="r"/>
            <a:r>
              <a:rPr lang="en-US" sz="1200" dirty="0" smtClean="0">
                <a:solidFill>
                  <a:schemeClr val="tx1"/>
                </a:solidFill>
              </a:rPr>
              <a:t>Credit NASA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 Theme">
  <a:themeElements>
    <a:clrScheme name="STO Template 20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54F72"/>
      </a:accent1>
      <a:accent2>
        <a:srgbClr val="ED7D31"/>
      </a:accent2>
      <a:accent3>
        <a:srgbClr val="003399"/>
      </a:accent3>
      <a:accent4>
        <a:srgbClr val="FFC000"/>
      </a:accent4>
      <a:accent5>
        <a:srgbClr val="A50021"/>
      </a:accent5>
      <a:accent6>
        <a:srgbClr val="008000"/>
      </a:accent6>
      <a:hlink>
        <a:srgbClr val="0563C1"/>
      </a:hlink>
      <a:folHlink>
        <a:srgbClr val="954F7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00" b="0" i="0" u="none" strike="noStrike" cap="none" normalizeH="0" baseline="0" smtClean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89BCA8F7-1565-46CA-99D7-82415B70253C}" vid="{FB0383E9-827E-4482-A7B1-65BA78DF8E2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4x3 STO Template 4x3 July 2020 v3 Final</Template>
  <TotalTime>38</TotalTime>
  <Words>903</Words>
  <Application>Microsoft Office PowerPoint</Application>
  <PresentationFormat>Custom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55 Helvetica Roman</vt:lpstr>
      <vt:lpstr>arial</vt:lpstr>
      <vt:lpstr>arial</vt:lpstr>
      <vt:lpstr>Calibri</vt:lpstr>
      <vt:lpstr>Calibri Light</vt:lpstr>
      <vt:lpstr>Helvetica Neue</vt:lpstr>
      <vt:lpstr>Verdana</vt:lpstr>
      <vt:lpstr>STO Theme</vt:lpstr>
      <vt:lpstr>PowerPoint Presentation</vt:lpstr>
      <vt:lpstr>Agenda</vt:lpstr>
      <vt:lpstr>Microwave Structure Construction Capability (MSCC) Overview</vt:lpstr>
      <vt:lpstr>MSCC Team Partners</vt:lpstr>
      <vt:lpstr>Technical Challenges</vt:lpstr>
      <vt:lpstr>Technical Challenges</vt:lpstr>
      <vt:lpstr>Technical Challenges</vt:lpstr>
      <vt:lpstr>Technical Challenges</vt:lpstr>
      <vt:lpstr>Current Status</vt:lpstr>
      <vt:lpstr>Forward Work</vt:lpstr>
      <vt:lpstr>Summary</vt:lpstr>
      <vt:lpstr>PowerPoint Presentation</vt:lpstr>
    </vt:vector>
  </TitlesOfParts>
  <Manager/>
  <Company>HPES ACES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Sintering Lunar Landing Pads &amp; Horizontal Infrastructure</dc:title>
  <dc:subject/>
  <dc:creator>Effinger, Michael (MSFC-ST14)</dc:creator>
  <cp:keywords/>
  <dc:description/>
  <cp:lastModifiedBy>Rousseau, Jeremy S. (MSFC-ST23)</cp:lastModifiedBy>
  <cp:revision>6</cp:revision>
  <cp:lastPrinted>2006-05-05T11:56:29Z</cp:lastPrinted>
  <dcterms:created xsi:type="dcterms:W3CDTF">2020-12-09T18:21:31Z</dcterms:created>
  <dcterms:modified xsi:type="dcterms:W3CDTF">2020-12-09T20:04:27Z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TC062562941033</vt:lpwstr>
  </property>
</Properties>
</file>