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91" r:id="rId3"/>
    <p:sldId id="297" r:id="rId4"/>
    <p:sldId id="292" r:id="rId5"/>
    <p:sldId id="285" r:id="rId6"/>
    <p:sldId id="301" r:id="rId7"/>
    <p:sldId id="294" r:id="rId8"/>
    <p:sldId id="286" r:id="rId9"/>
    <p:sldId id="293" r:id="rId10"/>
    <p:sldId id="300" r:id="rId1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1pPr>
    <a:lvl2pPr marL="4572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2pPr>
    <a:lvl3pPr marL="9144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3pPr>
    <a:lvl4pPr marL="13716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4pPr>
    <a:lvl5pPr marL="18288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5pPr>
    <a:lvl6pPr marL="2286000" algn="l" defTabSz="457200" rtl="0" eaLnBrk="1" latinLnBrk="0" hangingPunct="1"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6pPr>
    <a:lvl7pPr marL="2743200" algn="l" defTabSz="457200" rtl="0" eaLnBrk="1" latinLnBrk="0" hangingPunct="1"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7pPr>
    <a:lvl8pPr marL="3200400" algn="l" defTabSz="457200" rtl="0" eaLnBrk="1" latinLnBrk="0" hangingPunct="1"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8pPr>
    <a:lvl9pPr marL="3657600" algn="l" defTabSz="457200" rtl="0" eaLnBrk="1" latinLnBrk="0" hangingPunct="1">
      <a:defRPr sz="900" b="1" kern="1200">
        <a:solidFill>
          <a:schemeClr val="tx1"/>
        </a:solidFill>
        <a:latin typeface="Arial" pitchFamily="-109" charset="0"/>
        <a:ea typeface="ＭＳ Ｐゴシック" pitchFamily="-109" charset="-128"/>
        <a:cs typeface="ＭＳ Ｐゴシック" pitchFamily="-109" charset="-128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vitt, Ian M. (LARC-D318)" initials="LIM(" lastIdx="1" clrIdx="0">
    <p:extLst>
      <p:ext uri="{19B8F6BF-5375-455C-9EA6-DF929625EA0E}">
        <p15:presenceInfo xmlns:p15="http://schemas.microsoft.com/office/powerpoint/2012/main" userId="S::ilevitt@ndc.nasa.gov::c62ebd05-bbed-45ad-814d-71595f5151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6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BB42C7-21FB-452E-B34D-AFFC4EF9B8C6}" type="doc">
      <dgm:prSet loTypeId="urn:microsoft.com/office/officeart/2005/8/layout/chart3" loCatId="relationship" qsTypeId="urn:microsoft.com/office/officeart/2005/8/quickstyle/3d5" qsCatId="3D" csTypeId="urn:microsoft.com/office/officeart/2005/8/colors/colorful4" csCatId="colorful" phldr="1"/>
      <dgm:spPr/>
    </dgm:pt>
    <dgm:pt modelId="{4428F6E6-A4B1-44D7-A311-3F13A7CDBD27}">
      <dgm:prSet phldrT="[Text]" custT="1"/>
      <dgm:spPr/>
      <dgm:t>
        <a:bodyPr/>
        <a:lstStyle/>
        <a:p>
          <a:r>
            <a:rPr lang="en-US" sz="1800" b="1" dirty="0"/>
            <a:t>DFR</a:t>
          </a:r>
        </a:p>
        <a:p>
          <a:r>
            <a:rPr lang="en-US" sz="1400" b="1" dirty="0"/>
            <a:t>Greater than IFR Access</a:t>
          </a:r>
        </a:p>
        <a:p>
          <a:r>
            <a:rPr lang="en-US" sz="1400" b="1" dirty="0"/>
            <a:t>Greater than VFR Flexibility</a:t>
          </a:r>
        </a:p>
      </dgm:t>
    </dgm:pt>
    <dgm:pt modelId="{FEEE340A-D40A-4166-B9C3-F10EB3DB5E67}" type="parTrans" cxnId="{E947B9DF-C1D9-4BD2-9467-EE0A380D160B}">
      <dgm:prSet/>
      <dgm:spPr/>
      <dgm:t>
        <a:bodyPr/>
        <a:lstStyle/>
        <a:p>
          <a:endParaRPr lang="en-US" sz="1200" b="1"/>
        </a:p>
      </dgm:t>
    </dgm:pt>
    <dgm:pt modelId="{B8967185-C1A5-4FDB-9C2D-31F1F97ACD0E}" type="sibTrans" cxnId="{E947B9DF-C1D9-4BD2-9467-EE0A380D160B}">
      <dgm:prSet/>
      <dgm:spPr/>
      <dgm:t>
        <a:bodyPr/>
        <a:lstStyle/>
        <a:p>
          <a:endParaRPr lang="en-US" sz="1200" b="1"/>
        </a:p>
      </dgm:t>
    </dgm:pt>
    <dgm:pt modelId="{69FE02DC-CF82-4373-8AD3-EE71C566DBFF}">
      <dgm:prSet phldrT="[Text]" custT="1"/>
      <dgm:spPr/>
      <dgm:t>
        <a:bodyPr/>
        <a:lstStyle/>
        <a:p>
          <a:r>
            <a:rPr lang="en-US" sz="2000" b="1" dirty="0"/>
            <a:t>VFR</a:t>
          </a:r>
        </a:p>
        <a:p>
          <a:r>
            <a:rPr lang="en-US" sz="1400" b="1" dirty="0"/>
            <a:t>Limited </a:t>
          </a:r>
          <a:br>
            <a:rPr lang="en-US" sz="1400" b="1" dirty="0"/>
          </a:br>
          <a:r>
            <a:rPr lang="en-US" sz="1400" b="1" dirty="0"/>
            <a:t>Access</a:t>
          </a:r>
        </a:p>
        <a:p>
          <a:r>
            <a:rPr lang="en-US" sz="1400" b="1" dirty="0"/>
            <a:t>Significant Flexibility</a:t>
          </a:r>
        </a:p>
      </dgm:t>
    </dgm:pt>
    <dgm:pt modelId="{5BC2DC75-95E7-40C5-8E78-3A84917B3285}" type="parTrans" cxnId="{EA3F78B8-9DFC-462D-A35B-CF1CF8C48B88}">
      <dgm:prSet/>
      <dgm:spPr/>
      <dgm:t>
        <a:bodyPr/>
        <a:lstStyle/>
        <a:p>
          <a:endParaRPr lang="en-US" sz="1200" b="1"/>
        </a:p>
      </dgm:t>
    </dgm:pt>
    <dgm:pt modelId="{FDF3B360-61F4-4175-97E8-2195DA7EA938}" type="sibTrans" cxnId="{EA3F78B8-9DFC-462D-A35B-CF1CF8C48B88}">
      <dgm:prSet/>
      <dgm:spPr/>
      <dgm:t>
        <a:bodyPr/>
        <a:lstStyle/>
        <a:p>
          <a:endParaRPr lang="en-US" sz="1200" b="1"/>
        </a:p>
      </dgm:t>
    </dgm:pt>
    <dgm:pt modelId="{8194DA8C-4FA2-4282-991C-C00A423CBD22}">
      <dgm:prSet phldrT="[Text]" custT="1"/>
      <dgm:spPr/>
      <dgm:t>
        <a:bodyPr/>
        <a:lstStyle/>
        <a:p>
          <a:r>
            <a:rPr lang="en-US" sz="2000" b="1" dirty="0"/>
            <a:t>IFR</a:t>
          </a:r>
          <a:endParaRPr lang="en-US" sz="1400" b="1" dirty="0"/>
        </a:p>
        <a:p>
          <a:r>
            <a:rPr lang="en-US" sz="1400" b="1" dirty="0"/>
            <a:t>Greater Access</a:t>
          </a:r>
        </a:p>
        <a:p>
          <a:r>
            <a:rPr lang="en-US" sz="1400" b="1" dirty="0"/>
            <a:t>Limited Flexibility</a:t>
          </a:r>
        </a:p>
      </dgm:t>
    </dgm:pt>
    <dgm:pt modelId="{28DEF445-BE2A-43C9-BF9C-AF927A8FC205}" type="parTrans" cxnId="{8035DE97-8F35-40AE-9C2F-AE0B99D43100}">
      <dgm:prSet/>
      <dgm:spPr/>
      <dgm:t>
        <a:bodyPr/>
        <a:lstStyle/>
        <a:p>
          <a:endParaRPr lang="en-US" sz="1200" b="1"/>
        </a:p>
      </dgm:t>
    </dgm:pt>
    <dgm:pt modelId="{FBD368FA-07D5-4C44-8C4A-EF71845A6A92}" type="sibTrans" cxnId="{8035DE97-8F35-40AE-9C2F-AE0B99D43100}">
      <dgm:prSet/>
      <dgm:spPr/>
      <dgm:t>
        <a:bodyPr/>
        <a:lstStyle/>
        <a:p>
          <a:endParaRPr lang="en-US" sz="1200" b="1"/>
        </a:p>
      </dgm:t>
    </dgm:pt>
    <dgm:pt modelId="{C52D3429-9C11-473F-A03C-1AD8B5178807}" type="pres">
      <dgm:prSet presAssocID="{C7BB42C7-21FB-452E-B34D-AFFC4EF9B8C6}" presName="compositeShape" presStyleCnt="0">
        <dgm:presLayoutVars>
          <dgm:chMax val="7"/>
          <dgm:dir val="rev"/>
          <dgm:resizeHandles val="exact"/>
        </dgm:presLayoutVars>
      </dgm:prSet>
      <dgm:spPr/>
    </dgm:pt>
    <dgm:pt modelId="{284CBBBE-1DA8-4AAC-8C3D-EEDB7722515E}" type="pres">
      <dgm:prSet presAssocID="{C7BB42C7-21FB-452E-B34D-AFFC4EF9B8C6}" presName="wedge1" presStyleLbl="node1" presStyleIdx="0" presStyleCnt="3"/>
      <dgm:spPr/>
    </dgm:pt>
    <dgm:pt modelId="{92E79A31-23F5-4614-8BEF-7A9BC37ECC19}" type="pres">
      <dgm:prSet presAssocID="{C7BB42C7-21FB-452E-B34D-AFFC4EF9B8C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83E97736-8198-491E-871D-2B61D149855F}" type="pres">
      <dgm:prSet presAssocID="{C7BB42C7-21FB-452E-B34D-AFFC4EF9B8C6}" presName="wedge2" presStyleLbl="node1" presStyleIdx="1" presStyleCnt="3"/>
      <dgm:spPr/>
    </dgm:pt>
    <dgm:pt modelId="{542007C8-2E0F-4ABE-876A-0685009BDD18}" type="pres">
      <dgm:prSet presAssocID="{C7BB42C7-21FB-452E-B34D-AFFC4EF9B8C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A5A01EFA-D79B-4A14-999B-2EE3A59DB24C}" type="pres">
      <dgm:prSet presAssocID="{C7BB42C7-21FB-452E-B34D-AFFC4EF9B8C6}" presName="wedge3" presStyleLbl="node1" presStyleIdx="2" presStyleCnt="3"/>
      <dgm:spPr/>
    </dgm:pt>
    <dgm:pt modelId="{3EBE41A4-B9B6-4AC1-9670-CF2CD8AE32B8}" type="pres">
      <dgm:prSet presAssocID="{C7BB42C7-21FB-452E-B34D-AFFC4EF9B8C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7E59A31A-F839-41F1-BBAB-61E6FAD6F102}" type="presOf" srcId="{69FE02DC-CF82-4373-8AD3-EE71C566DBFF}" destId="{83E97736-8198-491E-871D-2B61D149855F}" srcOrd="0" destOrd="0" presId="urn:microsoft.com/office/officeart/2005/8/layout/chart3"/>
    <dgm:cxn modelId="{CC085C61-489C-44F6-8E87-4F349034226C}" type="presOf" srcId="{C7BB42C7-21FB-452E-B34D-AFFC4EF9B8C6}" destId="{C52D3429-9C11-473F-A03C-1AD8B5178807}" srcOrd="0" destOrd="0" presId="urn:microsoft.com/office/officeart/2005/8/layout/chart3"/>
    <dgm:cxn modelId="{A8DB4D49-21C5-474D-82B8-1925147984F6}" type="presOf" srcId="{4428F6E6-A4B1-44D7-A311-3F13A7CDBD27}" destId="{A5A01EFA-D79B-4A14-999B-2EE3A59DB24C}" srcOrd="0" destOrd="0" presId="urn:microsoft.com/office/officeart/2005/8/layout/chart3"/>
    <dgm:cxn modelId="{56F00376-569E-4490-AA95-4E7E29BF7567}" type="presOf" srcId="{8194DA8C-4FA2-4282-991C-C00A423CBD22}" destId="{92E79A31-23F5-4614-8BEF-7A9BC37ECC19}" srcOrd="1" destOrd="0" presId="urn:microsoft.com/office/officeart/2005/8/layout/chart3"/>
    <dgm:cxn modelId="{1CCA6990-3B4C-4167-9C74-CA242D725AA1}" type="presOf" srcId="{8194DA8C-4FA2-4282-991C-C00A423CBD22}" destId="{284CBBBE-1DA8-4AAC-8C3D-EEDB7722515E}" srcOrd="0" destOrd="0" presId="urn:microsoft.com/office/officeart/2005/8/layout/chart3"/>
    <dgm:cxn modelId="{8035DE97-8F35-40AE-9C2F-AE0B99D43100}" srcId="{C7BB42C7-21FB-452E-B34D-AFFC4EF9B8C6}" destId="{8194DA8C-4FA2-4282-991C-C00A423CBD22}" srcOrd="2" destOrd="0" parTransId="{28DEF445-BE2A-43C9-BF9C-AF927A8FC205}" sibTransId="{FBD368FA-07D5-4C44-8C4A-EF71845A6A92}"/>
    <dgm:cxn modelId="{EA3F78B8-9DFC-462D-A35B-CF1CF8C48B88}" srcId="{C7BB42C7-21FB-452E-B34D-AFFC4EF9B8C6}" destId="{69FE02DC-CF82-4373-8AD3-EE71C566DBFF}" srcOrd="1" destOrd="0" parTransId="{5BC2DC75-95E7-40C5-8E78-3A84917B3285}" sibTransId="{FDF3B360-61F4-4175-97E8-2195DA7EA938}"/>
    <dgm:cxn modelId="{4BE2DBDA-C4A4-4B0B-8E79-8AE77D7B0F0E}" type="presOf" srcId="{69FE02DC-CF82-4373-8AD3-EE71C566DBFF}" destId="{542007C8-2E0F-4ABE-876A-0685009BDD18}" srcOrd="1" destOrd="0" presId="urn:microsoft.com/office/officeart/2005/8/layout/chart3"/>
    <dgm:cxn modelId="{E947B9DF-C1D9-4BD2-9467-EE0A380D160B}" srcId="{C7BB42C7-21FB-452E-B34D-AFFC4EF9B8C6}" destId="{4428F6E6-A4B1-44D7-A311-3F13A7CDBD27}" srcOrd="0" destOrd="0" parTransId="{FEEE340A-D40A-4166-B9C3-F10EB3DB5E67}" sibTransId="{B8967185-C1A5-4FDB-9C2D-31F1F97ACD0E}"/>
    <dgm:cxn modelId="{35A2C8FB-09D5-4964-95B0-B6B99F4ED6BA}" type="presOf" srcId="{4428F6E6-A4B1-44D7-A311-3F13A7CDBD27}" destId="{3EBE41A4-B9B6-4AC1-9670-CF2CD8AE32B8}" srcOrd="1" destOrd="0" presId="urn:microsoft.com/office/officeart/2005/8/layout/chart3"/>
    <dgm:cxn modelId="{8861CB42-FA7B-4151-84E2-79A557A2655D}" type="presParOf" srcId="{C52D3429-9C11-473F-A03C-1AD8B5178807}" destId="{284CBBBE-1DA8-4AAC-8C3D-EEDB7722515E}" srcOrd="0" destOrd="0" presId="urn:microsoft.com/office/officeart/2005/8/layout/chart3"/>
    <dgm:cxn modelId="{A768F8D8-32DB-4ACB-B80E-A598F87C9A05}" type="presParOf" srcId="{C52D3429-9C11-473F-A03C-1AD8B5178807}" destId="{92E79A31-23F5-4614-8BEF-7A9BC37ECC19}" srcOrd="1" destOrd="0" presId="urn:microsoft.com/office/officeart/2005/8/layout/chart3"/>
    <dgm:cxn modelId="{25C8A77F-8505-42FB-B9BD-4FE1F14E6AB6}" type="presParOf" srcId="{C52D3429-9C11-473F-A03C-1AD8B5178807}" destId="{83E97736-8198-491E-871D-2B61D149855F}" srcOrd="2" destOrd="0" presId="urn:microsoft.com/office/officeart/2005/8/layout/chart3"/>
    <dgm:cxn modelId="{FAEF8268-202F-472E-B398-B7E14A3DD18E}" type="presParOf" srcId="{C52D3429-9C11-473F-A03C-1AD8B5178807}" destId="{542007C8-2E0F-4ABE-876A-0685009BDD18}" srcOrd="3" destOrd="0" presId="urn:microsoft.com/office/officeart/2005/8/layout/chart3"/>
    <dgm:cxn modelId="{104A7ECF-FFCF-426B-93A7-0DC02715BB38}" type="presParOf" srcId="{C52D3429-9C11-473F-A03C-1AD8B5178807}" destId="{A5A01EFA-D79B-4A14-999B-2EE3A59DB24C}" srcOrd="4" destOrd="0" presId="urn:microsoft.com/office/officeart/2005/8/layout/chart3"/>
    <dgm:cxn modelId="{44D353AB-D9C6-4F07-B79B-EF84463A47A6}" type="presParOf" srcId="{C52D3429-9C11-473F-A03C-1AD8B5178807}" destId="{3EBE41A4-B9B6-4AC1-9670-CF2CD8AE32B8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4CBBBE-1DA8-4AAC-8C3D-EEDB7722515E}">
      <dsp:nvSpPr>
        <dsp:cNvPr id="0" name=""/>
        <dsp:cNvSpPr/>
      </dsp:nvSpPr>
      <dsp:spPr>
        <a:xfrm>
          <a:off x="1416654" y="372644"/>
          <a:ext cx="3384018" cy="3384018"/>
        </a:xfrm>
        <a:prstGeom prst="pie">
          <a:avLst>
            <a:gd name="adj1" fmla="val 16200000"/>
            <a:gd name="adj2" fmla="val 18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IFR</a:t>
          </a:r>
          <a:endParaRPr lang="en-US" sz="14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Greater Access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Limited Flexibility</a:t>
          </a:r>
        </a:p>
      </dsp:txBody>
      <dsp:txXfrm>
        <a:off x="3289950" y="1037362"/>
        <a:ext cx="1148149" cy="1128006"/>
      </dsp:txXfrm>
    </dsp:sp>
    <dsp:sp modelId="{83E97736-8198-491E-871D-2B61D149855F}">
      <dsp:nvSpPr>
        <dsp:cNvPr id="0" name=""/>
        <dsp:cNvSpPr/>
      </dsp:nvSpPr>
      <dsp:spPr>
        <a:xfrm>
          <a:off x="1416654" y="372644"/>
          <a:ext cx="3384018" cy="3384018"/>
        </a:xfrm>
        <a:prstGeom prst="pie">
          <a:avLst>
            <a:gd name="adj1" fmla="val 1800000"/>
            <a:gd name="adj2" fmla="val 900000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VFR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Limited </a:t>
          </a:r>
          <a:br>
            <a:rPr lang="en-US" sz="1400" b="1" kern="1200" dirty="0"/>
          </a:br>
          <a:r>
            <a:rPr lang="en-US" sz="1400" b="1" kern="1200" dirty="0"/>
            <a:t>Access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Significant Flexibility</a:t>
          </a:r>
        </a:p>
      </dsp:txBody>
      <dsp:txXfrm>
        <a:off x="2343231" y="2507799"/>
        <a:ext cx="1530865" cy="1047434"/>
      </dsp:txXfrm>
    </dsp:sp>
    <dsp:sp modelId="{A5A01EFA-D79B-4A14-999B-2EE3A59DB24C}">
      <dsp:nvSpPr>
        <dsp:cNvPr id="0" name=""/>
        <dsp:cNvSpPr/>
      </dsp:nvSpPr>
      <dsp:spPr>
        <a:xfrm>
          <a:off x="1242216" y="271930"/>
          <a:ext cx="3384018" cy="3384018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DFR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Greater than IFR Access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Greater than VFR Flexibility</a:t>
          </a:r>
        </a:p>
      </dsp:txBody>
      <dsp:txXfrm>
        <a:off x="1658370" y="896361"/>
        <a:ext cx="1148149" cy="1128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2F932-58E5-4B7A-995D-7F275ADD927A}" type="datetimeFigureOut">
              <a:rPr lang="en-US" smtClean="0"/>
              <a:t>12/1/2020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7BEA3-3C49-41F7-8F4E-0B9724C45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943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3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83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7014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117600" y="4800600"/>
            <a:ext cx="203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4572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spcAft>
                <a:spcPct val="25000"/>
              </a:spcAft>
              <a:defRPr/>
            </a:pPr>
            <a:endParaRPr lang="en-US" sz="1800" dirty="0">
              <a:latin typeface="Arial" pitchFamily="-110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2"/>
            <a:ext cx="10972800" cy="51750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278" y="189534"/>
            <a:ext cx="9815445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91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1117600" y="4800600"/>
            <a:ext cx="203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45720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  <a:spcAft>
                <a:spcPct val="25000"/>
              </a:spcAft>
              <a:defRPr/>
            </a:pPr>
            <a:endParaRPr lang="en-US" sz="1800" dirty="0">
              <a:latin typeface="Arial" pitchFamily="-110" charset="0"/>
              <a:ea typeface="+mn-ea"/>
              <a:cs typeface="+mn-cs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2297" y="189534"/>
            <a:ext cx="9827406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2635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618" y="189534"/>
            <a:ext cx="9816765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890588"/>
            <a:ext cx="121920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gradFill flip="none" rotWithShape="1">
              <a:gsLst>
                <a:gs pos="0">
                  <a:srgbClr val="C00000"/>
                </a:gs>
                <a:gs pos="100000">
                  <a:srgbClr val="2286BD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Rectangle 6"/>
          <p:cNvSpPr/>
          <p:nvPr/>
        </p:nvSpPr>
        <p:spPr>
          <a:xfrm>
            <a:off x="0" y="6611779"/>
            <a:ext cx="12192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2020 Blue Sky Workshop | Dec 9, 2020</a:t>
            </a:r>
          </a:p>
        </p:txBody>
      </p:sp>
      <p:pic>
        <p:nvPicPr>
          <p:cNvPr id="6" name="Picture 5" descr="https://upload.wikimedia.org/wikipedia/commons/thumb/e/e5/NASA_logo.svg/580px-NASA_logo.svg.png"/>
          <p:cNvPicPr>
            <a:picLocks noChangeAspect="1" noChangeArrowheads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9212" y="189534"/>
            <a:ext cx="750823" cy="62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544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en-US" sz="3600" b="1" i="1" dirty="0">
          <a:solidFill>
            <a:srgbClr val="000000"/>
          </a:solidFill>
          <a:latin typeface="Calibri" panose="020F0502020204030204" pitchFamily="34" charset="0"/>
          <a:ea typeface="ＭＳ Ｐゴシック" charset="-128"/>
          <a:cs typeface="ＭＳ Ｐゴシック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accent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wmf"/><Relationship Id="rId11" Type="http://schemas.openxmlformats.org/officeDocument/2006/relationships/image" Target="../media/image21.jpg"/><Relationship Id="rId5" Type="http://schemas.openxmlformats.org/officeDocument/2006/relationships/image" Target="../media/image15.gif"/><Relationship Id="rId10" Type="http://schemas.openxmlformats.org/officeDocument/2006/relationships/image" Target="../media/image20.wmf"/><Relationship Id="rId4" Type="http://schemas.openxmlformats.org/officeDocument/2006/relationships/image" Target="../media/image14.png"/><Relationship Id="rId9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7.svg"/><Relationship Id="rId3" Type="http://schemas.openxmlformats.org/officeDocument/2006/relationships/image" Target="../media/image3.svg"/><Relationship Id="rId7" Type="http://schemas.openxmlformats.org/officeDocument/2006/relationships/image" Target="../media/image27.svg"/><Relationship Id="rId12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29.svg"/><Relationship Id="rId5" Type="http://schemas.openxmlformats.org/officeDocument/2006/relationships/image" Target="../media/image25.svg"/><Relationship Id="rId15" Type="http://schemas.openxmlformats.org/officeDocument/2006/relationships/image" Target="../media/image5.svg"/><Relationship Id="rId10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9.svg"/><Relationship Id="rId1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C5FA2-0E94-42FB-ACB5-249C16CF23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75376" y="2023550"/>
            <a:ext cx="6641248" cy="1470025"/>
          </a:xfrm>
        </p:spPr>
        <p:txBody>
          <a:bodyPr/>
          <a:lstStyle/>
          <a:p>
            <a:r>
              <a:rPr lang="en-US" sz="5400" dirty="0">
                <a:solidFill>
                  <a:srgbClr val="0070C0"/>
                </a:solidFill>
              </a:rPr>
              <a:t>Digital Flight Rules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6BAF2F-8DCB-411D-AA87-22B42D3D7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5692" y="3564999"/>
            <a:ext cx="4940616" cy="551576"/>
          </a:xfrm>
        </p:spPr>
        <p:txBody>
          <a:bodyPr/>
          <a:lstStyle/>
          <a:p>
            <a:r>
              <a:rPr lang="en-US" sz="2400" dirty="0"/>
              <a:t>Enabling the Era of Aerial Mobility in the National Airspace System</a:t>
            </a:r>
            <a:endParaRPr lang="en-US" sz="16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F396191-1F3F-45FE-AEBC-7B5D88B72E0E}"/>
              </a:ext>
            </a:extLst>
          </p:cNvPr>
          <p:cNvGrpSpPr/>
          <p:nvPr/>
        </p:nvGrpSpPr>
        <p:grpSpPr>
          <a:xfrm>
            <a:off x="4397829" y="1223453"/>
            <a:ext cx="3396342" cy="1028700"/>
            <a:chOff x="7823860" y="4813960"/>
            <a:chExt cx="3396342" cy="1028700"/>
          </a:xfrm>
        </p:grpSpPr>
        <p:pic>
          <p:nvPicPr>
            <p:cNvPr id="7" name="Graphic 6" descr="Head with gears">
              <a:extLst>
                <a:ext uri="{FF2B5EF4-FFF2-40B4-BE49-F238E27FC236}">
                  <a16:creationId xmlns:a16="http://schemas.microsoft.com/office/drawing/2014/main" id="{27F5BB6F-F330-48FB-A5E0-D340C62A90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823860" y="4928260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Internet">
              <a:extLst>
                <a:ext uri="{FF2B5EF4-FFF2-40B4-BE49-F238E27FC236}">
                  <a16:creationId xmlns:a16="http://schemas.microsoft.com/office/drawing/2014/main" id="{D54B0538-2295-4A02-AA55-284887C6B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064831" y="4928260"/>
              <a:ext cx="914400" cy="914400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D9EEE18-CEC6-426C-B06E-2A62533B8DCB}"/>
                </a:ext>
              </a:extLst>
            </p:cNvPr>
            <p:cNvGrpSpPr/>
            <p:nvPr/>
          </p:nvGrpSpPr>
          <p:grpSpPr>
            <a:xfrm>
              <a:off x="10305802" y="4813960"/>
              <a:ext cx="914400" cy="1028700"/>
              <a:chOff x="10305802" y="4813960"/>
              <a:chExt cx="914400" cy="1028700"/>
            </a:xfrm>
          </p:grpSpPr>
          <p:pic>
            <p:nvPicPr>
              <p:cNvPr id="10" name="Graphic 9" descr="Rainy scene">
                <a:extLst>
                  <a:ext uri="{FF2B5EF4-FFF2-40B4-BE49-F238E27FC236}">
                    <a16:creationId xmlns:a16="http://schemas.microsoft.com/office/drawing/2014/main" id="{6A10B659-78C0-4958-A70E-D71A28CDC1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305802" y="492826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1" name="Graphic 10" descr="Airplane">
                <a:extLst>
                  <a:ext uri="{FF2B5EF4-FFF2-40B4-BE49-F238E27FC236}">
                    <a16:creationId xmlns:a16="http://schemas.microsoft.com/office/drawing/2014/main" id="{8883257C-89FD-40C4-8F56-D42A178D73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5400000">
                <a:off x="10704446" y="4813960"/>
                <a:ext cx="228600" cy="228600"/>
              </a:xfrm>
              <a:prstGeom prst="rect">
                <a:avLst/>
              </a:prstGeom>
            </p:spPr>
          </p:pic>
        </p:grpSp>
      </p:grpSp>
      <p:sp>
        <p:nvSpPr>
          <p:cNvPr id="12" name="Subtitle 2">
            <a:extLst>
              <a:ext uri="{FF2B5EF4-FFF2-40B4-BE49-F238E27FC236}">
                <a16:creationId xmlns:a16="http://schemas.microsoft.com/office/drawing/2014/main" id="{036A6B57-78C7-42E6-8006-14D752C7DB54}"/>
              </a:ext>
            </a:extLst>
          </p:cNvPr>
          <p:cNvSpPr txBox="1">
            <a:spLocks/>
          </p:cNvSpPr>
          <p:nvPr/>
        </p:nvSpPr>
        <p:spPr>
          <a:xfrm>
            <a:off x="3625692" y="4954978"/>
            <a:ext cx="4940616" cy="1517074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Tx/>
              <a:buNone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2000" b="0" kern="0"/>
              <a:t>David Wing</a:t>
            </a:r>
            <a:endParaRPr lang="en-US" sz="2000" b="0" kern="0" dirty="0"/>
          </a:p>
          <a:p>
            <a:r>
              <a:rPr lang="en-US" sz="2000" b="0" kern="0" dirty="0"/>
              <a:t>Blue Sky Workshop</a:t>
            </a:r>
          </a:p>
          <a:p>
            <a:r>
              <a:rPr lang="en-US" sz="2000" b="0" kern="0" dirty="0"/>
              <a:t>Langley Research Center</a:t>
            </a:r>
          </a:p>
          <a:p>
            <a:r>
              <a:rPr lang="en-US" sz="2000" b="0" kern="0" dirty="0"/>
              <a:t>Dec 9, 2020</a:t>
            </a:r>
            <a:endParaRPr lang="en-US" sz="1400" b="0" kern="0" dirty="0"/>
          </a:p>
        </p:txBody>
      </p:sp>
    </p:spTree>
    <p:extLst>
      <p:ext uri="{BB962C8B-B14F-4D97-AF65-F5344CB8AC3E}">
        <p14:creationId xmlns:p14="http://schemas.microsoft.com/office/powerpoint/2010/main" val="334371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Oval 130"/>
          <p:cNvSpPr/>
          <p:nvPr/>
        </p:nvSpPr>
        <p:spPr bwMode="auto">
          <a:xfrm>
            <a:off x="352137" y="1062182"/>
            <a:ext cx="11476021" cy="5667643"/>
          </a:xfrm>
          <a:prstGeom prst="ellipse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5000"/>
              </a:spcAft>
              <a:buClrTx/>
              <a:buSzTx/>
              <a:buFontTx/>
              <a:buNone/>
              <a:tabLst/>
            </a:pPr>
            <a:endParaRPr kumimoji="0" lang="en-US" sz="900" b="1" i="0" u="none" strike="noStrike" cap="none" normalizeH="0" baseline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38A165-BEAC-4903-9258-6A0BB5C9D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Future of Aviation is Mobility</a:t>
            </a:r>
          </a:p>
        </p:txBody>
      </p:sp>
      <p:sp>
        <p:nvSpPr>
          <p:cNvPr id="99" name="Rectangle 98"/>
          <p:cNvSpPr/>
          <p:nvPr/>
        </p:nvSpPr>
        <p:spPr>
          <a:xfrm>
            <a:off x="6757550" y="5759227"/>
            <a:ext cx="35590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Anyone Anywhere Anytime 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886742" y="2541657"/>
            <a:ext cx="21563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Spontaneous Flight 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1281839" y="5241657"/>
            <a:ext cx="32768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Proactively Managing the Flight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1759257" y="1924202"/>
            <a:ext cx="20553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Operator in Charge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756823" y="3296497"/>
            <a:ext cx="20776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Weather Access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694356" y="4569534"/>
            <a:ext cx="24224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Continually Optimizing</a:t>
            </a:r>
          </a:p>
        </p:txBody>
      </p:sp>
      <p:sp>
        <p:nvSpPr>
          <p:cNvPr id="117" name="Rectangle 116"/>
          <p:cNvSpPr/>
          <p:nvPr/>
        </p:nvSpPr>
        <p:spPr>
          <a:xfrm>
            <a:off x="8126271" y="1922076"/>
            <a:ext cx="21339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Freedom of Routing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540505" y="3233670"/>
            <a:ext cx="21900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Expedited Departure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416025" y="3901532"/>
            <a:ext cx="19287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Preferred Routing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5225776" y="1050431"/>
            <a:ext cx="17287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Authority to Act</a:t>
            </a:r>
          </a:p>
        </p:txBody>
      </p:sp>
      <p:sp>
        <p:nvSpPr>
          <p:cNvPr id="122" name="Rectangle 121"/>
          <p:cNvSpPr/>
          <p:nvPr/>
        </p:nvSpPr>
        <p:spPr>
          <a:xfrm>
            <a:off x="7285936" y="1388985"/>
            <a:ext cx="12682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Easy to Fly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8402156" y="5226100"/>
            <a:ext cx="25010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Self-Scaling Operations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2569376" y="5848100"/>
            <a:ext cx="30175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 from Airspace Structure</a:t>
            </a:r>
          </a:p>
        </p:txBody>
      </p:sp>
      <p:sp>
        <p:nvSpPr>
          <p:cNvPr id="125" name="Rectangle 124"/>
          <p:cNvSpPr/>
          <p:nvPr/>
        </p:nvSpPr>
        <p:spPr>
          <a:xfrm>
            <a:off x="4673543" y="6351603"/>
            <a:ext cx="28332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Empowered by Automation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8965615" y="2671063"/>
            <a:ext cx="24264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 Neighbor Aviator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3088050" y="1356920"/>
            <a:ext cx="164256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Available to All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9458025" y="3999713"/>
            <a:ext cx="24288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Consistent Procedures</a:t>
            </a:r>
          </a:p>
        </p:txBody>
      </p:sp>
      <p:sp>
        <p:nvSpPr>
          <p:cNvPr id="132" name="Rectangle 131"/>
          <p:cNvSpPr/>
          <p:nvPr/>
        </p:nvSpPr>
        <p:spPr>
          <a:xfrm>
            <a:off x="8847987" y="4670355"/>
            <a:ext cx="26003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Connected and Informed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A64ABBB4-559A-4E65-94E0-9A3B59732D51}"/>
              </a:ext>
            </a:extLst>
          </p:cNvPr>
          <p:cNvSpPr/>
          <p:nvPr/>
        </p:nvSpPr>
        <p:spPr>
          <a:xfrm>
            <a:off x="4208211" y="4657390"/>
            <a:ext cx="3918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Uninhibited Flexibility</a:t>
            </a: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F71CA540-4904-4632-A64B-C53A0025E1B7}"/>
              </a:ext>
            </a:extLst>
          </p:cNvPr>
          <p:cNvSpPr/>
          <p:nvPr/>
        </p:nvSpPr>
        <p:spPr>
          <a:xfrm>
            <a:off x="4462542" y="2211710"/>
            <a:ext cx="34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Ubiquitous Access</a:t>
            </a:r>
          </a:p>
        </p:txBody>
      </p:sp>
      <p:pic>
        <p:nvPicPr>
          <p:cNvPr id="134" name="Picture 133" descr="A picture containing airplane, knife&#10;&#10;Description automatically generated">
            <a:extLst>
              <a:ext uri="{FF2B5EF4-FFF2-40B4-BE49-F238E27FC236}">
                <a16:creationId xmlns:a16="http://schemas.microsoft.com/office/drawing/2014/main" id="{795808FD-3F65-45BB-8E7B-5D4E2A3E0E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28" y="2874396"/>
            <a:ext cx="4705224" cy="164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33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25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25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0" grpId="0"/>
      <p:bldP spid="104" grpId="0"/>
      <p:bldP spid="114" grpId="0"/>
      <p:bldP spid="115" grpId="0"/>
      <p:bldP spid="116" grpId="0"/>
      <p:bldP spid="117" grpId="0"/>
      <p:bldP spid="118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9" grpId="0"/>
      <p:bldP spid="130" grpId="0"/>
      <p:bldP spid="1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15" y="1568535"/>
            <a:ext cx="7510943" cy="4547257"/>
          </a:xfrm>
        </p:spPr>
        <p:txBody>
          <a:bodyPr>
            <a:normAutofit/>
          </a:bodyPr>
          <a:lstStyle/>
          <a:p>
            <a:r>
              <a:rPr lang="en-US" dirty="0"/>
              <a:t>Mobility is the ability to move freely and easily</a:t>
            </a:r>
          </a:p>
          <a:p>
            <a:pPr lvl="1"/>
            <a:r>
              <a:rPr lang="en-US" dirty="0"/>
              <a:t>Requires both access and flexibility</a:t>
            </a:r>
          </a:p>
          <a:p>
            <a:pPr lvl="1"/>
            <a:r>
              <a:rPr lang="en-US" dirty="0"/>
              <a:t>VFR and IFR necessarily trade these two off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Digital Flight Rules will increase both access and flexibility</a:t>
            </a:r>
          </a:p>
          <a:p>
            <a:pPr lvl="1"/>
            <a:r>
              <a:rPr lang="en-US" dirty="0"/>
              <a:t>Unifying rules available to all users</a:t>
            </a:r>
          </a:p>
          <a:p>
            <a:pPr lvl="1"/>
            <a:r>
              <a:rPr lang="en-US" dirty="0"/>
              <a:t>Designed to meet the mobility needs of all emerging operations</a:t>
            </a:r>
          </a:p>
          <a:p>
            <a:pPr lvl="1"/>
            <a:r>
              <a:rPr lang="en-US" dirty="0"/>
              <a:t>Putting the user fully in charge</a:t>
            </a:r>
          </a:p>
          <a:p>
            <a:pPr lvl="1"/>
            <a:endParaRPr lang="en-US" dirty="0"/>
          </a:p>
          <a:p>
            <a:r>
              <a:rPr lang="en-US" dirty="0"/>
              <a:t>Enabled by an increasingly complex and evolving </a:t>
            </a:r>
            <a:r>
              <a:rPr lang="en-US" i="1" dirty="0"/>
              <a:t>digital layer</a:t>
            </a:r>
          </a:p>
          <a:p>
            <a:pPr lvl="1"/>
            <a:r>
              <a:rPr lang="en-US" dirty="0"/>
              <a:t>Information-rich, digital communications, advanced computations</a:t>
            </a:r>
          </a:p>
          <a:p>
            <a:pPr lvl="1"/>
            <a:r>
              <a:rPr lang="en-US" dirty="0"/>
              <a:t>Leverages evolving technology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Flight Rules (DFR)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85777573"/>
              </p:ext>
            </p:extLst>
          </p:nvPr>
        </p:nvGraphicFramePr>
        <p:xfrm>
          <a:off x="7102763" y="1123067"/>
          <a:ext cx="6042890" cy="4028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240A431-DFE6-48D1-AA31-6AA1ED408D60}"/>
              </a:ext>
            </a:extLst>
          </p:cNvPr>
          <p:cNvSpPr txBox="1"/>
          <p:nvPr/>
        </p:nvSpPr>
        <p:spPr>
          <a:xfrm>
            <a:off x="8506531" y="4874661"/>
            <a:ext cx="3235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 new, third set of </a:t>
            </a:r>
            <a:br>
              <a:rPr lang="en-US" sz="1600" dirty="0"/>
            </a:br>
            <a:r>
              <a:rPr lang="en-US" sz="1600" dirty="0"/>
              <a:t>flight rules for the NAS</a:t>
            </a:r>
          </a:p>
        </p:txBody>
      </p:sp>
    </p:spTree>
    <p:extLst>
      <p:ext uri="{BB962C8B-B14F-4D97-AF65-F5344CB8AC3E}">
        <p14:creationId xmlns:p14="http://schemas.microsoft.com/office/powerpoint/2010/main" val="104186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</a:t>
            </a:r>
            <a:r>
              <a:rPr lang="en-US" baseline="30000" dirty="0"/>
              <a:t>th</a:t>
            </a:r>
            <a:r>
              <a:rPr lang="en-US" dirty="0"/>
              <a:t> Century Evolution</a:t>
            </a:r>
          </a:p>
        </p:txBody>
      </p:sp>
      <p:sp>
        <p:nvSpPr>
          <p:cNvPr id="60" name="Freeform 59"/>
          <p:cNvSpPr/>
          <p:nvPr/>
        </p:nvSpPr>
        <p:spPr bwMode="auto">
          <a:xfrm>
            <a:off x="963177" y="1352623"/>
            <a:ext cx="8536268" cy="4325170"/>
          </a:xfrm>
          <a:custGeom>
            <a:avLst/>
            <a:gdLst>
              <a:gd name="connsiteX0" fmla="*/ 507599 w 9348663"/>
              <a:gd name="connsiteY0" fmla="*/ 674275 h 4464821"/>
              <a:gd name="connsiteX1" fmla="*/ 3795744 w 9348663"/>
              <a:gd name="connsiteY1" fmla="*/ 20 h 4464821"/>
              <a:gd name="connsiteX2" fmla="*/ 9226726 w 9348663"/>
              <a:gd name="connsiteY2" fmla="*/ 692748 h 4464821"/>
              <a:gd name="connsiteX3" fmla="*/ 7139308 w 9348663"/>
              <a:gd name="connsiteY3" fmla="*/ 2373766 h 4464821"/>
              <a:gd name="connsiteX4" fmla="*/ 2160908 w 9348663"/>
              <a:gd name="connsiteY4" fmla="*/ 2410711 h 4464821"/>
              <a:gd name="connsiteX5" fmla="*/ 18071 w 9348663"/>
              <a:gd name="connsiteY5" fmla="*/ 3694566 h 4464821"/>
              <a:gd name="connsiteX6" fmla="*/ 3213853 w 9348663"/>
              <a:gd name="connsiteY6" fmla="*/ 4442711 h 4464821"/>
              <a:gd name="connsiteX7" fmla="*/ 8210726 w 9348663"/>
              <a:gd name="connsiteY7" fmla="*/ 4193329 h 4464821"/>
              <a:gd name="connsiteX0" fmla="*/ 507599 w 9356035"/>
              <a:gd name="connsiteY0" fmla="*/ 674275 h 4451562"/>
              <a:gd name="connsiteX1" fmla="*/ 3795744 w 9356035"/>
              <a:gd name="connsiteY1" fmla="*/ 20 h 4451562"/>
              <a:gd name="connsiteX2" fmla="*/ 9226726 w 9356035"/>
              <a:gd name="connsiteY2" fmla="*/ 692748 h 4451562"/>
              <a:gd name="connsiteX3" fmla="*/ 7139308 w 9356035"/>
              <a:gd name="connsiteY3" fmla="*/ 2373766 h 4451562"/>
              <a:gd name="connsiteX4" fmla="*/ 2160908 w 9356035"/>
              <a:gd name="connsiteY4" fmla="*/ 2410711 h 4451562"/>
              <a:gd name="connsiteX5" fmla="*/ 18071 w 9356035"/>
              <a:gd name="connsiteY5" fmla="*/ 3694566 h 4451562"/>
              <a:gd name="connsiteX6" fmla="*/ 3213853 w 9356035"/>
              <a:gd name="connsiteY6" fmla="*/ 4442711 h 4451562"/>
              <a:gd name="connsiteX7" fmla="*/ 9356035 w 9356035"/>
              <a:gd name="connsiteY7" fmla="*/ 4064020 h 4451562"/>
              <a:gd name="connsiteX0" fmla="*/ 507599 w 9356035"/>
              <a:gd name="connsiteY0" fmla="*/ 674275 h 4466722"/>
              <a:gd name="connsiteX1" fmla="*/ 3795744 w 9356035"/>
              <a:gd name="connsiteY1" fmla="*/ 20 h 4466722"/>
              <a:gd name="connsiteX2" fmla="*/ 9226726 w 9356035"/>
              <a:gd name="connsiteY2" fmla="*/ 692748 h 4466722"/>
              <a:gd name="connsiteX3" fmla="*/ 7139308 w 9356035"/>
              <a:gd name="connsiteY3" fmla="*/ 2373766 h 4466722"/>
              <a:gd name="connsiteX4" fmla="*/ 2160908 w 9356035"/>
              <a:gd name="connsiteY4" fmla="*/ 2410711 h 4466722"/>
              <a:gd name="connsiteX5" fmla="*/ 18071 w 9356035"/>
              <a:gd name="connsiteY5" fmla="*/ 3694566 h 4466722"/>
              <a:gd name="connsiteX6" fmla="*/ 3213853 w 9356035"/>
              <a:gd name="connsiteY6" fmla="*/ 4442711 h 4466722"/>
              <a:gd name="connsiteX7" fmla="*/ 9356035 w 9356035"/>
              <a:gd name="connsiteY7" fmla="*/ 4064020 h 4466722"/>
              <a:gd name="connsiteX0" fmla="*/ 507599 w 9382409"/>
              <a:gd name="connsiteY0" fmla="*/ 674275 h 4466722"/>
              <a:gd name="connsiteX1" fmla="*/ 3795744 w 9382409"/>
              <a:gd name="connsiteY1" fmla="*/ 20 h 4466722"/>
              <a:gd name="connsiteX2" fmla="*/ 9226726 w 9382409"/>
              <a:gd name="connsiteY2" fmla="*/ 692748 h 4466722"/>
              <a:gd name="connsiteX3" fmla="*/ 7139308 w 9382409"/>
              <a:gd name="connsiteY3" fmla="*/ 2373766 h 4466722"/>
              <a:gd name="connsiteX4" fmla="*/ 2160908 w 9382409"/>
              <a:gd name="connsiteY4" fmla="*/ 2410711 h 4466722"/>
              <a:gd name="connsiteX5" fmla="*/ 18071 w 9382409"/>
              <a:gd name="connsiteY5" fmla="*/ 3694566 h 4466722"/>
              <a:gd name="connsiteX6" fmla="*/ 3213853 w 9382409"/>
              <a:gd name="connsiteY6" fmla="*/ 4442711 h 4466722"/>
              <a:gd name="connsiteX7" fmla="*/ 9356035 w 9382409"/>
              <a:gd name="connsiteY7" fmla="*/ 4064020 h 4466722"/>
              <a:gd name="connsiteX0" fmla="*/ 507599 w 9381736"/>
              <a:gd name="connsiteY0" fmla="*/ 674275 h 4466722"/>
              <a:gd name="connsiteX1" fmla="*/ 3795744 w 9381736"/>
              <a:gd name="connsiteY1" fmla="*/ 20 h 4466722"/>
              <a:gd name="connsiteX2" fmla="*/ 9226726 w 9381736"/>
              <a:gd name="connsiteY2" fmla="*/ 692748 h 4466722"/>
              <a:gd name="connsiteX3" fmla="*/ 7139308 w 9381736"/>
              <a:gd name="connsiteY3" fmla="*/ 2373766 h 4466722"/>
              <a:gd name="connsiteX4" fmla="*/ 2160908 w 9381736"/>
              <a:gd name="connsiteY4" fmla="*/ 2410711 h 4466722"/>
              <a:gd name="connsiteX5" fmla="*/ 18071 w 9381736"/>
              <a:gd name="connsiteY5" fmla="*/ 3694566 h 4466722"/>
              <a:gd name="connsiteX6" fmla="*/ 3213853 w 9381736"/>
              <a:gd name="connsiteY6" fmla="*/ 4442711 h 4466722"/>
              <a:gd name="connsiteX7" fmla="*/ 9356035 w 9381736"/>
              <a:gd name="connsiteY7" fmla="*/ 4064020 h 4466722"/>
              <a:gd name="connsiteX0" fmla="*/ 507897 w 9364304"/>
              <a:gd name="connsiteY0" fmla="*/ 674275 h 4466722"/>
              <a:gd name="connsiteX1" fmla="*/ 3796042 w 9364304"/>
              <a:gd name="connsiteY1" fmla="*/ 20 h 4466722"/>
              <a:gd name="connsiteX2" fmla="*/ 9227024 w 9364304"/>
              <a:gd name="connsiteY2" fmla="*/ 692748 h 4466722"/>
              <a:gd name="connsiteX3" fmla="*/ 7270572 w 9364304"/>
              <a:gd name="connsiteY3" fmla="*/ 2182354 h 4466722"/>
              <a:gd name="connsiteX4" fmla="*/ 2161206 w 9364304"/>
              <a:gd name="connsiteY4" fmla="*/ 2410711 h 4466722"/>
              <a:gd name="connsiteX5" fmla="*/ 18369 w 9364304"/>
              <a:gd name="connsiteY5" fmla="*/ 3694566 h 4466722"/>
              <a:gd name="connsiteX6" fmla="*/ 3214151 w 9364304"/>
              <a:gd name="connsiteY6" fmla="*/ 4442711 h 4466722"/>
              <a:gd name="connsiteX7" fmla="*/ 9356333 w 9364304"/>
              <a:gd name="connsiteY7" fmla="*/ 4064020 h 4466722"/>
              <a:gd name="connsiteX0" fmla="*/ 507897 w 9356333"/>
              <a:gd name="connsiteY0" fmla="*/ 674275 h 4466722"/>
              <a:gd name="connsiteX1" fmla="*/ 3796042 w 9356333"/>
              <a:gd name="connsiteY1" fmla="*/ 20 h 4466722"/>
              <a:gd name="connsiteX2" fmla="*/ 9227024 w 9356333"/>
              <a:gd name="connsiteY2" fmla="*/ 692748 h 4466722"/>
              <a:gd name="connsiteX3" fmla="*/ 7270572 w 9356333"/>
              <a:gd name="connsiteY3" fmla="*/ 2182354 h 4466722"/>
              <a:gd name="connsiteX4" fmla="*/ 2161206 w 9356333"/>
              <a:gd name="connsiteY4" fmla="*/ 2410711 h 4466722"/>
              <a:gd name="connsiteX5" fmla="*/ 18369 w 9356333"/>
              <a:gd name="connsiteY5" fmla="*/ 3694566 h 4466722"/>
              <a:gd name="connsiteX6" fmla="*/ 3214151 w 9356333"/>
              <a:gd name="connsiteY6" fmla="*/ 4442711 h 4466722"/>
              <a:gd name="connsiteX7" fmla="*/ 9356333 w 9356333"/>
              <a:gd name="connsiteY7" fmla="*/ 4064020 h 4466722"/>
              <a:gd name="connsiteX0" fmla="*/ 489688 w 9338124"/>
              <a:gd name="connsiteY0" fmla="*/ 674275 h 4466722"/>
              <a:gd name="connsiteX1" fmla="*/ 3777833 w 9338124"/>
              <a:gd name="connsiteY1" fmla="*/ 20 h 4466722"/>
              <a:gd name="connsiteX2" fmla="*/ 9208815 w 9338124"/>
              <a:gd name="connsiteY2" fmla="*/ 692748 h 4466722"/>
              <a:gd name="connsiteX3" fmla="*/ 7252363 w 9338124"/>
              <a:gd name="connsiteY3" fmla="*/ 2182354 h 4466722"/>
              <a:gd name="connsiteX4" fmla="*/ 2142997 w 9338124"/>
              <a:gd name="connsiteY4" fmla="*/ 2410711 h 4466722"/>
              <a:gd name="connsiteX5" fmla="*/ 160 w 9338124"/>
              <a:gd name="connsiteY5" fmla="*/ 3694566 h 4466722"/>
              <a:gd name="connsiteX6" fmla="*/ 3195942 w 9338124"/>
              <a:gd name="connsiteY6" fmla="*/ 4442711 h 4466722"/>
              <a:gd name="connsiteX7" fmla="*/ 9338124 w 9338124"/>
              <a:gd name="connsiteY7" fmla="*/ 4064020 h 4466722"/>
              <a:gd name="connsiteX0" fmla="*/ 489688 w 9338124"/>
              <a:gd name="connsiteY0" fmla="*/ 674275 h 4466722"/>
              <a:gd name="connsiteX1" fmla="*/ 3777833 w 9338124"/>
              <a:gd name="connsiteY1" fmla="*/ 20 h 4466722"/>
              <a:gd name="connsiteX2" fmla="*/ 9208815 w 9338124"/>
              <a:gd name="connsiteY2" fmla="*/ 692748 h 4466722"/>
              <a:gd name="connsiteX3" fmla="*/ 7252363 w 9338124"/>
              <a:gd name="connsiteY3" fmla="*/ 2182354 h 4466722"/>
              <a:gd name="connsiteX4" fmla="*/ 2142997 w 9338124"/>
              <a:gd name="connsiteY4" fmla="*/ 2410711 h 4466722"/>
              <a:gd name="connsiteX5" fmla="*/ 160 w 9338124"/>
              <a:gd name="connsiteY5" fmla="*/ 3694566 h 4466722"/>
              <a:gd name="connsiteX6" fmla="*/ 3195942 w 9338124"/>
              <a:gd name="connsiteY6" fmla="*/ 4442711 h 4466722"/>
              <a:gd name="connsiteX7" fmla="*/ 9338124 w 9338124"/>
              <a:gd name="connsiteY7" fmla="*/ 4064020 h 4466722"/>
              <a:gd name="connsiteX0" fmla="*/ 489688 w 9348198"/>
              <a:gd name="connsiteY0" fmla="*/ 674275 h 4468953"/>
              <a:gd name="connsiteX1" fmla="*/ 3777833 w 9348198"/>
              <a:gd name="connsiteY1" fmla="*/ 20 h 4468953"/>
              <a:gd name="connsiteX2" fmla="*/ 9208815 w 9348198"/>
              <a:gd name="connsiteY2" fmla="*/ 692748 h 4468953"/>
              <a:gd name="connsiteX3" fmla="*/ 7252363 w 9348198"/>
              <a:gd name="connsiteY3" fmla="*/ 2182354 h 4468953"/>
              <a:gd name="connsiteX4" fmla="*/ 2142997 w 9348198"/>
              <a:gd name="connsiteY4" fmla="*/ 2410711 h 4468953"/>
              <a:gd name="connsiteX5" fmla="*/ 160 w 9348198"/>
              <a:gd name="connsiteY5" fmla="*/ 3694566 h 4468953"/>
              <a:gd name="connsiteX6" fmla="*/ 3195942 w 9348198"/>
              <a:gd name="connsiteY6" fmla="*/ 4442711 h 4468953"/>
              <a:gd name="connsiteX7" fmla="*/ 9348198 w 9348198"/>
              <a:gd name="connsiteY7" fmla="*/ 4074095 h 4468953"/>
              <a:gd name="connsiteX0" fmla="*/ 489688 w 9348198"/>
              <a:gd name="connsiteY0" fmla="*/ 674275 h 4447334"/>
              <a:gd name="connsiteX1" fmla="*/ 3777833 w 9348198"/>
              <a:gd name="connsiteY1" fmla="*/ 20 h 4447334"/>
              <a:gd name="connsiteX2" fmla="*/ 9208815 w 9348198"/>
              <a:gd name="connsiteY2" fmla="*/ 692748 h 4447334"/>
              <a:gd name="connsiteX3" fmla="*/ 7252363 w 9348198"/>
              <a:gd name="connsiteY3" fmla="*/ 2182354 h 4447334"/>
              <a:gd name="connsiteX4" fmla="*/ 2142997 w 9348198"/>
              <a:gd name="connsiteY4" fmla="*/ 2410711 h 4447334"/>
              <a:gd name="connsiteX5" fmla="*/ 160 w 9348198"/>
              <a:gd name="connsiteY5" fmla="*/ 3694566 h 4447334"/>
              <a:gd name="connsiteX6" fmla="*/ 3195942 w 9348198"/>
              <a:gd name="connsiteY6" fmla="*/ 4442711 h 4447334"/>
              <a:gd name="connsiteX7" fmla="*/ 9348198 w 9348198"/>
              <a:gd name="connsiteY7" fmla="*/ 4074095 h 4447334"/>
              <a:gd name="connsiteX0" fmla="*/ 489688 w 9348198"/>
              <a:gd name="connsiteY0" fmla="*/ 674275 h 4498232"/>
              <a:gd name="connsiteX1" fmla="*/ 3777833 w 9348198"/>
              <a:gd name="connsiteY1" fmla="*/ 20 h 4498232"/>
              <a:gd name="connsiteX2" fmla="*/ 9208815 w 9348198"/>
              <a:gd name="connsiteY2" fmla="*/ 692748 h 4498232"/>
              <a:gd name="connsiteX3" fmla="*/ 7252363 w 9348198"/>
              <a:gd name="connsiteY3" fmla="*/ 2182354 h 4498232"/>
              <a:gd name="connsiteX4" fmla="*/ 2142997 w 9348198"/>
              <a:gd name="connsiteY4" fmla="*/ 2410711 h 4498232"/>
              <a:gd name="connsiteX5" fmla="*/ 160 w 9348198"/>
              <a:gd name="connsiteY5" fmla="*/ 3694566 h 4498232"/>
              <a:gd name="connsiteX6" fmla="*/ 3195942 w 9348198"/>
              <a:gd name="connsiteY6" fmla="*/ 4442711 h 4498232"/>
              <a:gd name="connsiteX7" fmla="*/ 9348198 w 9348198"/>
              <a:gd name="connsiteY7" fmla="*/ 4074095 h 4498232"/>
              <a:gd name="connsiteX0" fmla="*/ 368795 w 9348198"/>
              <a:gd name="connsiteY0" fmla="*/ 307704 h 4534636"/>
              <a:gd name="connsiteX1" fmla="*/ 3777833 w 9348198"/>
              <a:gd name="connsiteY1" fmla="*/ 36424 h 4534636"/>
              <a:gd name="connsiteX2" fmla="*/ 9208815 w 9348198"/>
              <a:gd name="connsiteY2" fmla="*/ 729152 h 4534636"/>
              <a:gd name="connsiteX3" fmla="*/ 7252363 w 9348198"/>
              <a:gd name="connsiteY3" fmla="*/ 2218758 h 4534636"/>
              <a:gd name="connsiteX4" fmla="*/ 2142997 w 9348198"/>
              <a:gd name="connsiteY4" fmla="*/ 2447115 h 4534636"/>
              <a:gd name="connsiteX5" fmla="*/ 160 w 9348198"/>
              <a:gd name="connsiteY5" fmla="*/ 3730970 h 4534636"/>
              <a:gd name="connsiteX6" fmla="*/ 3195942 w 9348198"/>
              <a:gd name="connsiteY6" fmla="*/ 4479115 h 4534636"/>
              <a:gd name="connsiteX7" fmla="*/ 9348198 w 9348198"/>
              <a:gd name="connsiteY7" fmla="*/ 4110499 h 4534636"/>
              <a:gd name="connsiteX0" fmla="*/ 368795 w 9348198"/>
              <a:gd name="connsiteY0" fmla="*/ 281465 h 4508397"/>
              <a:gd name="connsiteX1" fmla="*/ 3777833 w 9348198"/>
              <a:gd name="connsiteY1" fmla="*/ 10185 h 4508397"/>
              <a:gd name="connsiteX2" fmla="*/ 9208815 w 9348198"/>
              <a:gd name="connsiteY2" fmla="*/ 702913 h 4508397"/>
              <a:gd name="connsiteX3" fmla="*/ 7252363 w 9348198"/>
              <a:gd name="connsiteY3" fmla="*/ 2192519 h 4508397"/>
              <a:gd name="connsiteX4" fmla="*/ 2142997 w 9348198"/>
              <a:gd name="connsiteY4" fmla="*/ 2420876 h 4508397"/>
              <a:gd name="connsiteX5" fmla="*/ 160 w 9348198"/>
              <a:gd name="connsiteY5" fmla="*/ 3704731 h 4508397"/>
              <a:gd name="connsiteX6" fmla="*/ 3195942 w 9348198"/>
              <a:gd name="connsiteY6" fmla="*/ 4452876 h 4508397"/>
              <a:gd name="connsiteX7" fmla="*/ 9348198 w 9348198"/>
              <a:gd name="connsiteY7" fmla="*/ 4084260 h 4508397"/>
              <a:gd name="connsiteX0" fmla="*/ 167308 w 9348198"/>
              <a:gd name="connsiteY0" fmla="*/ 7850 h 4657904"/>
              <a:gd name="connsiteX1" fmla="*/ 3777833 w 9348198"/>
              <a:gd name="connsiteY1" fmla="*/ 159692 h 4657904"/>
              <a:gd name="connsiteX2" fmla="*/ 9208815 w 9348198"/>
              <a:gd name="connsiteY2" fmla="*/ 852420 h 4657904"/>
              <a:gd name="connsiteX3" fmla="*/ 7252363 w 9348198"/>
              <a:gd name="connsiteY3" fmla="*/ 2342026 h 4657904"/>
              <a:gd name="connsiteX4" fmla="*/ 2142997 w 9348198"/>
              <a:gd name="connsiteY4" fmla="*/ 2570383 h 4657904"/>
              <a:gd name="connsiteX5" fmla="*/ 160 w 9348198"/>
              <a:gd name="connsiteY5" fmla="*/ 3854238 h 4657904"/>
              <a:gd name="connsiteX6" fmla="*/ 3195942 w 9348198"/>
              <a:gd name="connsiteY6" fmla="*/ 4602383 h 4657904"/>
              <a:gd name="connsiteX7" fmla="*/ 9348198 w 9348198"/>
              <a:gd name="connsiteY7" fmla="*/ 4233767 h 4657904"/>
              <a:gd name="connsiteX0" fmla="*/ 167308 w 9348198"/>
              <a:gd name="connsiteY0" fmla="*/ 0 h 4650054"/>
              <a:gd name="connsiteX1" fmla="*/ 3777833 w 9348198"/>
              <a:gd name="connsiteY1" fmla="*/ 151842 h 4650054"/>
              <a:gd name="connsiteX2" fmla="*/ 9208815 w 9348198"/>
              <a:gd name="connsiteY2" fmla="*/ 844570 h 4650054"/>
              <a:gd name="connsiteX3" fmla="*/ 7252363 w 9348198"/>
              <a:gd name="connsiteY3" fmla="*/ 2334176 h 4650054"/>
              <a:gd name="connsiteX4" fmla="*/ 2142997 w 9348198"/>
              <a:gd name="connsiteY4" fmla="*/ 2562533 h 4650054"/>
              <a:gd name="connsiteX5" fmla="*/ 160 w 9348198"/>
              <a:gd name="connsiteY5" fmla="*/ 3846388 h 4650054"/>
              <a:gd name="connsiteX6" fmla="*/ 3195942 w 9348198"/>
              <a:gd name="connsiteY6" fmla="*/ 4594533 h 4650054"/>
              <a:gd name="connsiteX7" fmla="*/ 9348198 w 9348198"/>
              <a:gd name="connsiteY7" fmla="*/ 4225917 h 4650054"/>
              <a:gd name="connsiteX0" fmla="*/ 167308 w 9348198"/>
              <a:gd name="connsiteY0" fmla="*/ 0 h 4650054"/>
              <a:gd name="connsiteX1" fmla="*/ 3777833 w 9348198"/>
              <a:gd name="connsiteY1" fmla="*/ 151842 h 4650054"/>
              <a:gd name="connsiteX2" fmla="*/ 9208815 w 9348198"/>
              <a:gd name="connsiteY2" fmla="*/ 844570 h 4650054"/>
              <a:gd name="connsiteX3" fmla="*/ 7252363 w 9348198"/>
              <a:gd name="connsiteY3" fmla="*/ 2334176 h 4650054"/>
              <a:gd name="connsiteX4" fmla="*/ 2142997 w 9348198"/>
              <a:gd name="connsiteY4" fmla="*/ 2562533 h 4650054"/>
              <a:gd name="connsiteX5" fmla="*/ 160 w 9348198"/>
              <a:gd name="connsiteY5" fmla="*/ 3846388 h 4650054"/>
              <a:gd name="connsiteX6" fmla="*/ 3195942 w 9348198"/>
              <a:gd name="connsiteY6" fmla="*/ 4594533 h 4650054"/>
              <a:gd name="connsiteX7" fmla="*/ 9348198 w 9348198"/>
              <a:gd name="connsiteY7" fmla="*/ 4225917 h 4650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48198" h="4650054">
                <a:moveTo>
                  <a:pt x="167308" y="0"/>
                </a:moveTo>
                <a:cubicBezTo>
                  <a:pt x="1104934" y="437059"/>
                  <a:pt x="2240692" y="222640"/>
                  <a:pt x="3777833" y="151842"/>
                </a:cubicBezTo>
                <a:cubicBezTo>
                  <a:pt x="5314974" y="81044"/>
                  <a:pt x="8760694" y="148394"/>
                  <a:pt x="9208815" y="844570"/>
                </a:cubicBezTo>
                <a:cubicBezTo>
                  <a:pt x="9656936" y="1540746"/>
                  <a:pt x="8419924" y="2078072"/>
                  <a:pt x="7252363" y="2334176"/>
                </a:cubicBezTo>
                <a:cubicBezTo>
                  <a:pt x="6084802" y="2590280"/>
                  <a:pt x="3351698" y="2391092"/>
                  <a:pt x="2142997" y="2562533"/>
                </a:cubicBezTo>
                <a:cubicBezTo>
                  <a:pt x="934296" y="2733974"/>
                  <a:pt x="-14141" y="3276010"/>
                  <a:pt x="160" y="3846388"/>
                </a:cubicBezTo>
                <a:cubicBezTo>
                  <a:pt x="14461" y="4416766"/>
                  <a:pt x="1637936" y="4531278"/>
                  <a:pt x="3195942" y="4594533"/>
                </a:cubicBezTo>
                <a:cubicBezTo>
                  <a:pt x="4753948" y="4657788"/>
                  <a:pt x="7728962" y="4773356"/>
                  <a:pt x="9348198" y="4225917"/>
                </a:cubicBezTo>
              </a:path>
            </a:pathLst>
          </a:custGeom>
          <a:noFill/>
          <a:ln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/>
          </a:p>
        </p:txBody>
      </p:sp>
      <p:grpSp>
        <p:nvGrpSpPr>
          <p:cNvPr id="263" name="Group 262"/>
          <p:cNvGrpSpPr/>
          <p:nvPr/>
        </p:nvGrpSpPr>
        <p:grpSpPr>
          <a:xfrm>
            <a:off x="1545284" y="1008841"/>
            <a:ext cx="1582218" cy="1229819"/>
            <a:chOff x="1448555" y="1264534"/>
            <a:chExt cx="1582218" cy="1229819"/>
          </a:xfrm>
        </p:grpSpPr>
        <p:grpSp>
          <p:nvGrpSpPr>
            <p:cNvPr id="75" name="Group 74"/>
            <p:cNvGrpSpPr/>
            <p:nvPr/>
          </p:nvGrpSpPr>
          <p:grpSpPr>
            <a:xfrm>
              <a:off x="1448555" y="1836837"/>
              <a:ext cx="921066" cy="657516"/>
              <a:chOff x="1312313" y="1095375"/>
              <a:chExt cx="1540281" cy="1099552"/>
            </a:xfrm>
          </p:grpSpPr>
          <p:sp>
            <p:nvSpPr>
              <p:cNvPr id="68" name="Arc 67"/>
              <p:cNvSpPr/>
              <p:nvPr/>
            </p:nvSpPr>
            <p:spPr bwMode="auto">
              <a:xfrm flipH="1">
                <a:off x="1730971" y="1279481"/>
                <a:ext cx="450468" cy="915446"/>
              </a:xfrm>
              <a:prstGeom prst="arc">
                <a:avLst>
                  <a:gd name="adj1" fmla="val 15186264"/>
                  <a:gd name="adj2" fmla="val 17151310"/>
                </a:avLst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0"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74" name="Group 73"/>
              <p:cNvGrpSpPr/>
              <p:nvPr/>
            </p:nvGrpSpPr>
            <p:grpSpPr>
              <a:xfrm>
                <a:off x="1312313" y="1095375"/>
                <a:ext cx="1540281" cy="511731"/>
                <a:chOff x="1312313" y="1095375"/>
                <a:chExt cx="1540281" cy="511731"/>
              </a:xfrm>
            </p:grpSpPr>
            <p:sp>
              <p:nvSpPr>
                <p:cNvPr id="65" name="Oval 64"/>
                <p:cNvSpPr/>
                <p:nvPr/>
              </p:nvSpPr>
              <p:spPr bwMode="auto">
                <a:xfrm>
                  <a:off x="1312313" y="1257299"/>
                  <a:ext cx="620642" cy="349807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headEnd type="none" w="med" len="med"/>
                  <a:tailEnd type="none" w="med" len="med"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4572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2500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9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charset="0"/>
                  </a:endParaRPr>
                </a:p>
              </p:txBody>
            </p:sp>
            <p:sp>
              <p:nvSpPr>
                <p:cNvPr id="66" name="Oval 65"/>
                <p:cNvSpPr/>
                <p:nvPr/>
              </p:nvSpPr>
              <p:spPr bwMode="auto">
                <a:xfrm>
                  <a:off x="1991762" y="1257299"/>
                  <a:ext cx="620642" cy="349807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headEnd type="none" w="med" len="med"/>
                  <a:tailEnd type="none" w="med" len="med"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4572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25000"/>
                    </a:spcAft>
                    <a:buClrTx/>
                    <a:buSzTx/>
                    <a:buFontTx/>
                    <a:buNone/>
                    <a:tabLst/>
                  </a:pPr>
                  <a:endParaRPr kumimoji="0" lang="en-US" sz="9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charset="0"/>
                  </a:endParaRPr>
                </a:p>
              </p:txBody>
            </p:sp>
            <p:sp>
              <p:nvSpPr>
                <p:cNvPr id="71" name="Freeform 70"/>
                <p:cNvSpPr/>
                <p:nvPr/>
              </p:nvSpPr>
              <p:spPr bwMode="auto">
                <a:xfrm>
                  <a:off x="1369886" y="1095375"/>
                  <a:ext cx="363381" cy="231885"/>
                </a:xfrm>
                <a:custGeom>
                  <a:avLst/>
                  <a:gdLst>
                    <a:gd name="connsiteX0" fmla="*/ 0 w 292100"/>
                    <a:gd name="connsiteY0" fmla="*/ 114356 h 127056"/>
                    <a:gd name="connsiteX1" fmla="*/ 228600 w 292100"/>
                    <a:gd name="connsiteY1" fmla="*/ 56 h 127056"/>
                    <a:gd name="connsiteX2" fmla="*/ 292100 w 292100"/>
                    <a:gd name="connsiteY2" fmla="*/ 127056 h 127056"/>
                    <a:gd name="connsiteX0" fmla="*/ 0 w 294476"/>
                    <a:gd name="connsiteY0" fmla="*/ 114356 h 127056"/>
                    <a:gd name="connsiteX1" fmla="*/ 228600 w 294476"/>
                    <a:gd name="connsiteY1" fmla="*/ 56 h 127056"/>
                    <a:gd name="connsiteX2" fmla="*/ 292100 w 294476"/>
                    <a:gd name="connsiteY2" fmla="*/ 127056 h 127056"/>
                    <a:gd name="connsiteX0" fmla="*/ 0 w 315911"/>
                    <a:gd name="connsiteY0" fmla="*/ 116309 h 116309"/>
                    <a:gd name="connsiteX1" fmla="*/ 228600 w 315911"/>
                    <a:gd name="connsiteY1" fmla="*/ 2009 h 116309"/>
                    <a:gd name="connsiteX2" fmla="*/ 314325 w 315911"/>
                    <a:gd name="connsiteY2" fmla="*/ 63778 h 116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15911" h="116309">
                      <a:moveTo>
                        <a:pt x="0" y="116309"/>
                      </a:moveTo>
                      <a:cubicBezTo>
                        <a:pt x="89958" y="58100"/>
                        <a:pt x="176213" y="10764"/>
                        <a:pt x="228600" y="2009"/>
                      </a:cubicBezTo>
                      <a:cubicBezTo>
                        <a:pt x="280987" y="-6746"/>
                        <a:pt x="324908" y="12978"/>
                        <a:pt x="314325" y="63778"/>
                      </a:cubicBezTo>
                    </a:path>
                  </a:pathLst>
                </a:custGeom>
                <a:noFill/>
                <a:ln>
                  <a:headEnd type="none" w="med" len="med"/>
                  <a:tailEnd type="none" w="med" len="med"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0"/>
                </a:p>
              </p:txBody>
            </p:sp>
            <p:sp>
              <p:nvSpPr>
                <p:cNvPr id="73" name="Freeform 72"/>
                <p:cNvSpPr/>
                <p:nvPr/>
              </p:nvSpPr>
              <p:spPr bwMode="auto">
                <a:xfrm>
                  <a:off x="2568897" y="1152670"/>
                  <a:ext cx="283697" cy="208485"/>
                </a:xfrm>
                <a:custGeom>
                  <a:avLst/>
                  <a:gdLst>
                    <a:gd name="connsiteX0" fmla="*/ 0 w 292100"/>
                    <a:gd name="connsiteY0" fmla="*/ 114356 h 127056"/>
                    <a:gd name="connsiteX1" fmla="*/ 228600 w 292100"/>
                    <a:gd name="connsiteY1" fmla="*/ 56 h 127056"/>
                    <a:gd name="connsiteX2" fmla="*/ 292100 w 292100"/>
                    <a:gd name="connsiteY2" fmla="*/ 127056 h 127056"/>
                    <a:gd name="connsiteX0" fmla="*/ 0 w 294476"/>
                    <a:gd name="connsiteY0" fmla="*/ 114356 h 127056"/>
                    <a:gd name="connsiteX1" fmla="*/ 228600 w 294476"/>
                    <a:gd name="connsiteY1" fmla="*/ 56 h 127056"/>
                    <a:gd name="connsiteX2" fmla="*/ 292100 w 294476"/>
                    <a:gd name="connsiteY2" fmla="*/ 127056 h 127056"/>
                    <a:gd name="connsiteX0" fmla="*/ 0 w 315911"/>
                    <a:gd name="connsiteY0" fmla="*/ 116309 h 116309"/>
                    <a:gd name="connsiteX1" fmla="*/ 228600 w 315911"/>
                    <a:gd name="connsiteY1" fmla="*/ 2009 h 116309"/>
                    <a:gd name="connsiteX2" fmla="*/ 314325 w 315911"/>
                    <a:gd name="connsiteY2" fmla="*/ 63778 h 116309"/>
                    <a:gd name="connsiteX0" fmla="*/ 0 w 246636"/>
                    <a:gd name="connsiteY0" fmla="*/ 104572 h 104572"/>
                    <a:gd name="connsiteX1" fmla="*/ 159594 w 246636"/>
                    <a:gd name="connsiteY1" fmla="*/ 1420 h 104572"/>
                    <a:gd name="connsiteX2" fmla="*/ 245319 w 246636"/>
                    <a:gd name="connsiteY2" fmla="*/ 63189 h 1045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46636" h="104572">
                      <a:moveTo>
                        <a:pt x="0" y="104572"/>
                      </a:moveTo>
                      <a:cubicBezTo>
                        <a:pt x="89958" y="46363"/>
                        <a:pt x="118708" y="8317"/>
                        <a:pt x="159594" y="1420"/>
                      </a:cubicBezTo>
                      <a:cubicBezTo>
                        <a:pt x="200480" y="-5477"/>
                        <a:pt x="255902" y="12389"/>
                        <a:pt x="245319" y="63189"/>
                      </a:cubicBezTo>
                    </a:path>
                  </a:pathLst>
                </a:custGeom>
                <a:noFill/>
                <a:ln>
                  <a:headEnd type="none" w="med" len="med"/>
                  <a:tailEnd type="none" w="med" len="med"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0"/>
                </a:p>
              </p:txBody>
            </p:sp>
          </p:grpSp>
        </p:grpSp>
        <p:sp>
          <p:nvSpPr>
            <p:cNvPr id="91" name="Rectangle 90"/>
            <p:cNvSpPr/>
            <p:nvPr/>
          </p:nvSpPr>
          <p:spPr>
            <a:xfrm>
              <a:off x="1487389" y="1264534"/>
              <a:ext cx="1543384" cy="4796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400" dirty="0"/>
                <a:t>Visual Separation</a:t>
              </a:r>
            </a:p>
            <a:p>
              <a:pPr algn="ctr"/>
              <a:r>
                <a:rPr lang="en-US" sz="1400" b="0" dirty="0"/>
                <a:t>in VMC</a:t>
              </a:r>
            </a:p>
          </p:txBody>
        </p:sp>
      </p:grpSp>
      <p:grpSp>
        <p:nvGrpSpPr>
          <p:cNvPr id="242" name="Group 241"/>
          <p:cNvGrpSpPr/>
          <p:nvPr/>
        </p:nvGrpSpPr>
        <p:grpSpPr>
          <a:xfrm>
            <a:off x="8426805" y="2411801"/>
            <a:ext cx="2501034" cy="1526235"/>
            <a:chOff x="9092664" y="2231648"/>
            <a:chExt cx="2727947" cy="1664707"/>
          </a:xfrm>
        </p:grpSpPr>
        <p:sp>
          <p:nvSpPr>
            <p:cNvPr id="92" name="Rectangle 91"/>
            <p:cNvSpPr/>
            <p:nvPr/>
          </p:nvSpPr>
          <p:spPr>
            <a:xfrm>
              <a:off x="10206620" y="2231648"/>
              <a:ext cx="1613991" cy="8056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/>
                <a:t>ATC Procedural Separation</a:t>
              </a: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9092664" y="2806670"/>
              <a:ext cx="2086407" cy="1089685"/>
              <a:chOff x="4997198" y="4164136"/>
              <a:chExt cx="1450834" cy="757739"/>
            </a:xfrm>
          </p:grpSpPr>
          <p:cxnSp>
            <p:nvCxnSpPr>
              <p:cNvPr id="105" name="Straight Connector 104"/>
              <p:cNvCxnSpPr/>
              <p:nvPr/>
            </p:nvCxnSpPr>
            <p:spPr>
              <a:xfrm>
                <a:off x="4997198" y="4376255"/>
                <a:ext cx="1127288" cy="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flipV="1">
                <a:off x="5303698" y="4164136"/>
                <a:ext cx="477632" cy="757739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7" name="Picture 2" descr="C:\Users\dwing\Documents\Downloads\air_plane_airport_2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 rot="5400000">
                <a:off x="5571601" y="4302940"/>
                <a:ext cx="152400" cy="152400"/>
              </a:xfrm>
              <a:prstGeom prst="rect">
                <a:avLst/>
              </a:prstGeom>
              <a:noFill/>
            </p:spPr>
          </p:pic>
          <p:pic>
            <p:nvPicPr>
              <p:cNvPr id="108" name="Picture 2" descr="C:\Users\dwing\Documents\Downloads\air_plane_airport_2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 rot="1912380">
                <a:off x="5371748" y="4636487"/>
                <a:ext cx="152400" cy="152400"/>
              </a:xfrm>
              <a:prstGeom prst="rect">
                <a:avLst/>
              </a:prstGeom>
              <a:noFill/>
            </p:spPr>
          </p:pic>
          <p:cxnSp>
            <p:nvCxnSpPr>
              <p:cNvPr id="117" name="Straight Arrow Connector 116"/>
              <p:cNvCxnSpPr/>
              <p:nvPr/>
            </p:nvCxnSpPr>
            <p:spPr>
              <a:xfrm flipH="1">
                <a:off x="5520482" y="4449571"/>
                <a:ext cx="165412" cy="274376"/>
              </a:xfrm>
              <a:prstGeom prst="straightConnector1">
                <a:avLst/>
              </a:prstGeom>
              <a:ln>
                <a:solidFill>
                  <a:srgbClr val="00B050"/>
                </a:solidFill>
                <a:headEnd type="diamond" w="med" len="med"/>
                <a:tailEnd type="diamond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Rectangle 1"/>
              <p:cNvSpPr>
                <a:spLocks noChangeArrowheads="1"/>
              </p:cNvSpPr>
              <p:nvPr/>
            </p:nvSpPr>
            <p:spPr bwMode="auto">
              <a:xfrm>
                <a:off x="5535993" y="4490394"/>
                <a:ext cx="912039" cy="3151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10 minutes or </a:t>
                </a:r>
                <a:br>
                  <a: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</a:br>
                <a:r>
                  <a: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different altitudes</a:t>
                </a:r>
                <a:endPara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241" name="Group 240"/>
          <p:cNvGrpSpPr/>
          <p:nvPr/>
        </p:nvGrpSpPr>
        <p:grpSpPr>
          <a:xfrm>
            <a:off x="2385110" y="2834823"/>
            <a:ext cx="1479738" cy="1627331"/>
            <a:chOff x="3236273" y="2977979"/>
            <a:chExt cx="1613991" cy="1774975"/>
          </a:xfrm>
        </p:grpSpPr>
        <p:pic>
          <p:nvPicPr>
            <p:cNvPr id="147" name="Picture 3" descr="C:\Users\dwing\Documents\Briefings and demos\2011\2011-09 ATIO\dsr_nexrad_warp.jpg"/>
            <p:cNvPicPr>
              <a:picLocks noChangeAspect="1" noChangeArrowheads="1"/>
            </p:cNvPicPr>
            <p:nvPr/>
          </p:nvPicPr>
          <p:blipFill>
            <a:blip r:embed="rId3" cstate="print">
              <a:lum bright="10000" contrast="20000"/>
            </a:blip>
            <a:srcRect l="38748"/>
            <a:stretch>
              <a:fillRect/>
            </a:stretch>
          </p:blipFill>
          <p:spPr bwMode="auto">
            <a:xfrm>
              <a:off x="3480948" y="3493540"/>
              <a:ext cx="1102027" cy="1259414"/>
            </a:xfrm>
            <a:prstGeom prst="rect">
              <a:avLst/>
            </a:prstGeom>
            <a:noFill/>
          </p:spPr>
        </p:pic>
        <p:sp>
          <p:nvSpPr>
            <p:cNvPr id="148" name="Rectangle 147"/>
            <p:cNvSpPr/>
            <p:nvPr/>
          </p:nvSpPr>
          <p:spPr>
            <a:xfrm>
              <a:off x="3236273" y="2977979"/>
              <a:ext cx="1613991" cy="570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/>
                <a:t>ATC Radar</a:t>
              </a:r>
            </a:p>
            <a:p>
              <a:pPr algn="ctr"/>
              <a:r>
                <a:rPr lang="en-US" sz="1400" dirty="0"/>
                <a:t>Separation</a:t>
              </a:r>
            </a:p>
          </p:txBody>
        </p:sp>
      </p:grpSp>
      <p:grpSp>
        <p:nvGrpSpPr>
          <p:cNvPr id="266" name="Group 265"/>
          <p:cNvGrpSpPr/>
          <p:nvPr/>
        </p:nvGrpSpPr>
        <p:grpSpPr>
          <a:xfrm>
            <a:off x="682537" y="3703024"/>
            <a:ext cx="1564922" cy="1112617"/>
            <a:chOff x="682537" y="3703024"/>
            <a:chExt cx="1564922" cy="1112617"/>
          </a:xfrm>
        </p:grpSpPr>
        <p:pic>
          <p:nvPicPr>
            <p:cNvPr id="149" name="Picture 5" descr="C:\Users\dwing\AppData\Local\Microsoft\Windows\Temporary Internet Files\Content.IE5\2SMS2W4E\MC900434857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2537" y="3703024"/>
              <a:ext cx="789622" cy="800599"/>
            </a:xfrm>
            <a:prstGeom prst="rect">
              <a:avLst/>
            </a:prstGeom>
            <a:noFill/>
          </p:spPr>
        </p:pic>
        <p:sp>
          <p:nvSpPr>
            <p:cNvPr id="151" name="Rectangle 150"/>
            <p:cNvSpPr/>
            <p:nvPr/>
          </p:nvSpPr>
          <p:spPr>
            <a:xfrm>
              <a:off x="1051881" y="4292421"/>
              <a:ext cx="119557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0" dirty="0"/>
                <a:t>Precision</a:t>
              </a:r>
            </a:p>
            <a:p>
              <a:pPr algn="ctr"/>
              <a:r>
                <a:rPr lang="en-US" sz="1400" b="0" dirty="0"/>
                <a:t>Navigation</a:t>
              </a:r>
            </a:p>
          </p:txBody>
        </p:sp>
      </p:grpSp>
      <p:grpSp>
        <p:nvGrpSpPr>
          <p:cNvPr id="192" name="Group 42"/>
          <p:cNvGrpSpPr>
            <a:grpSpLocks/>
          </p:cNvGrpSpPr>
          <p:nvPr/>
        </p:nvGrpSpPr>
        <p:grpSpPr bwMode="auto">
          <a:xfrm>
            <a:off x="9446619" y="4859410"/>
            <a:ext cx="1267563" cy="384974"/>
            <a:chOff x="297" y="1221"/>
            <a:chExt cx="2667" cy="810"/>
          </a:xfrm>
        </p:grpSpPr>
        <p:sp>
          <p:nvSpPr>
            <p:cNvPr id="193" name="Freeform 43"/>
            <p:cNvSpPr>
              <a:spLocks/>
            </p:cNvSpPr>
            <p:nvPr/>
          </p:nvSpPr>
          <p:spPr bwMode="auto">
            <a:xfrm>
              <a:off x="297" y="1221"/>
              <a:ext cx="2662" cy="805"/>
            </a:xfrm>
            <a:custGeom>
              <a:avLst/>
              <a:gdLst>
                <a:gd name="T0" fmla="*/ 502 w 2910"/>
                <a:gd name="T1" fmla="*/ 432 h 878"/>
                <a:gd name="T2" fmla="*/ 545 w 2910"/>
                <a:gd name="T3" fmla="*/ 432 h 878"/>
                <a:gd name="T4" fmla="*/ 1106 w 2910"/>
                <a:gd name="T5" fmla="*/ 488 h 878"/>
                <a:gd name="T6" fmla="*/ 2180 w 2910"/>
                <a:gd name="T7" fmla="*/ 75 h 878"/>
                <a:gd name="T8" fmla="*/ 2389 w 2910"/>
                <a:gd name="T9" fmla="*/ 33 h 878"/>
                <a:gd name="T10" fmla="*/ 2574 w 2910"/>
                <a:gd name="T11" fmla="*/ 0 h 878"/>
                <a:gd name="T12" fmla="*/ 2705 w 2910"/>
                <a:gd name="T13" fmla="*/ 41 h 878"/>
                <a:gd name="T14" fmla="*/ 2811 w 2910"/>
                <a:gd name="T15" fmla="*/ 84 h 878"/>
                <a:gd name="T16" fmla="*/ 2882 w 2910"/>
                <a:gd name="T17" fmla="*/ 118 h 878"/>
                <a:gd name="T18" fmla="*/ 2909 w 2910"/>
                <a:gd name="T19" fmla="*/ 165 h 878"/>
                <a:gd name="T20" fmla="*/ 2884 w 2910"/>
                <a:gd name="T21" fmla="*/ 219 h 878"/>
                <a:gd name="T22" fmla="*/ 2804 w 2910"/>
                <a:gd name="T23" fmla="*/ 272 h 878"/>
                <a:gd name="T24" fmla="*/ 2493 w 2910"/>
                <a:gd name="T25" fmla="*/ 373 h 878"/>
                <a:gd name="T26" fmla="*/ 2475 w 2910"/>
                <a:gd name="T27" fmla="*/ 406 h 878"/>
                <a:gd name="T28" fmla="*/ 2461 w 2910"/>
                <a:gd name="T29" fmla="*/ 382 h 878"/>
                <a:gd name="T30" fmla="*/ 2006 w 2910"/>
                <a:gd name="T31" fmla="*/ 536 h 878"/>
                <a:gd name="T32" fmla="*/ 2074 w 2910"/>
                <a:gd name="T33" fmla="*/ 825 h 878"/>
                <a:gd name="T34" fmla="*/ 2059 w 2910"/>
                <a:gd name="T35" fmla="*/ 841 h 878"/>
                <a:gd name="T36" fmla="*/ 2030 w 2910"/>
                <a:gd name="T37" fmla="*/ 846 h 878"/>
                <a:gd name="T38" fmla="*/ 1809 w 2910"/>
                <a:gd name="T39" fmla="*/ 798 h 878"/>
                <a:gd name="T40" fmla="*/ 1749 w 2910"/>
                <a:gd name="T41" fmla="*/ 777 h 878"/>
                <a:gd name="T42" fmla="*/ 1728 w 2910"/>
                <a:gd name="T43" fmla="*/ 789 h 878"/>
                <a:gd name="T44" fmla="*/ 1653 w 2910"/>
                <a:gd name="T45" fmla="*/ 762 h 878"/>
                <a:gd name="T46" fmla="*/ 1625 w 2910"/>
                <a:gd name="T47" fmla="*/ 749 h 878"/>
                <a:gd name="T48" fmla="*/ 1592 w 2910"/>
                <a:gd name="T49" fmla="*/ 754 h 878"/>
                <a:gd name="T50" fmla="*/ 1554 w 2910"/>
                <a:gd name="T51" fmla="*/ 740 h 878"/>
                <a:gd name="T52" fmla="*/ 1239 w 2910"/>
                <a:gd name="T53" fmla="*/ 767 h 878"/>
                <a:gd name="T54" fmla="*/ 1042 w 2910"/>
                <a:gd name="T55" fmla="*/ 835 h 878"/>
                <a:gd name="T56" fmla="*/ 926 w 2910"/>
                <a:gd name="T57" fmla="*/ 864 h 878"/>
                <a:gd name="T58" fmla="*/ 835 w 2910"/>
                <a:gd name="T59" fmla="*/ 857 h 878"/>
                <a:gd name="T60" fmla="*/ 745 w 2910"/>
                <a:gd name="T61" fmla="*/ 877 h 878"/>
                <a:gd name="T62" fmla="*/ 660 w 2910"/>
                <a:gd name="T63" fmla="*/ 865 h 878"/>
                <a:gd name="T64" fmla="*/ 478 w 2910"/>
                <a:gd name="T65" fmla="*/ 829 h 878"/>
                <a:gd name="T66" fmla="*/ 461 w 2910"/>
                <a:gd name="T67" fmla="*/ 810 h 878"/>
                <a:gd name="T68" fmla="*/ 457 w 2910"/>
                <a:gd name="T69" fmla="*/ 768 h 878"/>
                <a:gd name="T70" fmla="*/ 455 w 2910"/>
                <a:gd name="T71" fmla="*/ 748 h 878"/>
                <a:gd name="T72" fmla="*/ 397 w 2910"/>
                <a:gd name="T73" fmla="*/ 543 h 878"/>
                <a:gd name="T74" fmla="*/ 353 w 2910"/>
                <a:gd name="T75" fmla="*/ 537 h 878"/>
                <a:gd name="T76" fmla="*/ 41 w 2910"/>
                <a:gd name="T77" fmla="*/ 501 h 878"/>
                <a:gd name="T78" fmla="*/ 131 w 2910"/>
                <a:gd name="T79" fmla="*/ 458 h 878"/>
                <a:gd name="T80" fmla="*/ 8 w 2910"/>
                <a:gd name="T81" fmla="*/ 448 h 878"/>
                <a:gd name="T82" fmla="*/ 0 w 2910"/>
                <a:gd name="T83" fmla="*/ 445 h 878"/>
                <a:gd name="T84" fmla="*/ 38 w 2910"/>
                <a:gd name="T85" fmla="*/ 417 h 878"/>
                <a:gd name="T86" fmla="*/ 619 w 2910"/>
                <a:gd name="T87" fmla="*/ 558 h 878"/>
                <a:gd name="T88" fmla="*/ 663 w 2910"/>
                <a:gd name="T89" fmla="*/ 618 h 878"/>
                <a:gd name="T90" fmla="*/ 67 w 2910"/>
                <a:gd name="T91" fmla="*/ 413 h 878"/>
                <a:gd name="T92" fmla="*/ 792 w 2910"/>
                <a:gd name="T93" fmla="*/ 600 h 878"/>
                <a:gd name="T94" fmla="*/ 753 w 2910"/>
                <a:gd name="T95" fmla="*/ 586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0" h="878">
                  <a:moveTo>
                    <a:pt x="67" y="413"/>
                  </a:moveTo>
                  <a:lnTo>
                    <a:pt x="481" y="443"/>
                  </a:lnTo>
                  <a:lnTo>
                    <a:pt x="502" y="432"/>
                  </a:lnTo>
                  <a:lnTo>
                    <a:pt x="525" y="428"/>
                  </a:lnTo>
                  <a:lnTo>
                    <a:pt x="536" y="429"/>
                  </a:lnTo>
                  <a:lnTo>
                    <a:pt x="545" y="432"/>
                  </a:lnTo>
                  <a:lnTo>
                    <a:pt x="553" y="439"/>
                  </a:lnTo>
                  <a:lnTo>
                    <a:pt x="558" y="449"/>
                  </a:lnTo>
                  <a:lnTo>
                    <a:pt x="1106" y="488"/>
                  </a:lnTo>
                  <a:lnTo>
                    <a:pt x="2182" y="105"/>
                  </a:lnTo>
                  <a:lnTo>
                    <a:pt x="2167" y="80"/>
                  </a:lnTo>
                  <a:lnTo>
                    <a:pt x="2180" y="75"/>
                  </a:lnTo>
                  <a:lnTo>
                    <a:pt x="2203" y="98"/>
                  </a:lnTo>
                  <a:lnTo>
                    <a:pt x="2313" y="59"/>
                  </a:lnTo>
                  <a:lnTo>
                    <a:pt x="2389" y="33"/>
                  </a:lnTo>
                  <a:lnTo>
                    <a:pt x="2458" y="15"/>
                  </a:lnTo>
                  <a:lnTo>
                    <a:pt x="2519" y="4"/>
                  </a:lnTo>
                  <a:lnTo>
                    <a:pt x="2574" y="0"/>
                  </a:lnTo>
                  <a:lnTo>
                    <a:pt x="2623" y="5"/>
                  </a:lnTo>
                  <a:lnTo>
                    <a:pt x="2666" y="19"/>
                  </a:lnTo>
                  <a:lnTo>
                    <a:pt x="2705" y="41"/>
                  </a:lnTo>
                  <a:lnTo>
                    <a:pt x="2740" y="73"/>
                  </a:lnTo>
                  <a:lnTo>
                    <a:pt x="2777" y="76"/>
                  </a:lnTo>
                  <a:lnTo>
                    <a:pt x="2811" y="84"/>
                  </a:lnTo>
                  <a:lnTo>
                    <a:pt x="2839" y="93"/>
                  </a:lnTo>
                  <a:lnTo>
                    <a:pt x="2863" y="105"/>
                  </a:lnTo>
                  <a:lnTo>
                    <a:pt x="2882" y="118"/>
                  </a:lnTo>
                  <a:lnTo>
                    <a:pt x="2897" y="132"/>
                  </a:lnTo>
                  <a:lnTo>
                    <a:pt x="2905" y="148"/>
                  </a:lnTo>
                  <a:lnTo>
                    <a:pt x="2909" y="165"/>
                  </a:lnTo>
                  <a:lnTo>
                    <a:pt x="2906" y="183"/>
                  </a:lnTo>
                  <a:lnTo>
                    <a:pt x="2898" y="201"/>
                  </a:lnTo>
                  <a:lnTo>
                    <a:pt x="2884" y="219"/>
                  </a:lnTo>
                  <a:lnTo>
                    <a:pt x="2864" y="236"/>
                  </a:lnTo>
                  <a:lnTo>
                    <a:pt x="2837" y="255"/>
                  </a:lnTo>
                  <a:lnTo>
                    <a:pt x="2804" y="272"/>
                  </a:lnTo>
                  <a:lnTo>
                    <a:pt x="2764" y="289"/>
                  </a:lnTo>
                  <a:lnTo>
                    <a:pt x="2717" y="305"/>
                  </a:lnTo>
                  <a:lnTo>
                    <a:pt x="2493" y="373"/>
                  </a:lnTo>
                  <a:lnTo>
                    <a:pt x="2485" y="394"/>
                  </a:lnTo>
                  <a:lnTo>
                    <a:pt x="2481" y="401"/>
                  </a:lnTo>
                  <a:lnTo>
                    <a:pt x="2475" y="406"/>
                  </a:lnTo>
                  <a:lnTo>
                    <a:pt x="2439" y="411"/>
                  </a:lnTo>
                  <a:lnTo>
                    <a:pt x="2458" y="402"/>
                  </a:lnTo>
                  <a:lnTo>
                    <a:pt x="2461" y="382"/>
                  </a:lnTo>
                  <a:lnTo>
                    <a:pt x="2031" y="513"/>
                  </a:lnTo>
                  <a:lnTo>
                    <a:pt x="2018" y="532"/>
                  </a:lnTo>
                  <a:lnTo>
                    <a:pt x="2006" y="536"/>
                  </a:lnTo>
                  <a:lnTo>
                    <a:pt x="2010" y="519"/>
                  </a:lnTo>
                  <a:lnTo>
                    <a:pt x="1737" y="602"/>
                  </a:lnTo>
                  <a:lnTo>
                    <a:pt x="2074" y="825"/>
                  </a:lnTo>
                  <a:lnTo>
                    <a:pt x="2076" y="829"/>
                  </a:lnTo>
                  <a:lnTo>
                    <a:pt x="2072" y="834"/>
                  </a:lnTo>
                  <a:lnTo>
                    <a:pt x="2059" y="841"/>
                  </a:lnTo>
                  <a:lnTo>
                    <a:pt x="2032" y="849"/>
                  </a:lnTo>
                  <a:lnTo>
                    <a:pt x="2026" y="849"/>
                  </a:lnTo>
                  <a:lnTo>
                    <a:pt x="2030" y="846"/>
                  </a:lnTo>
                  <a:lnTo>
                    <a:pt x="1981" y="828"/>
                  </a:lnTo>
                  <a:lnTo>
                    <a:pt x="1817" y="793"/>
                  </a:lnTo>
                  <a:lnTo>
                    <a:pt x="1809" y="798"/>
                  </a:lnTo>
                  <a:lnTo>
                    <a:pt x="1802" y="800"/>
                  </a:lnTo>
                  <a:lnTo>
                    <a:pt x="1799" y="789"/>
                  </a:lnTo>
                  <a:lnTo>
                    <a:pt x="1749" y="777"/>
                  </a:lnTo>
                  <a:lnTo>
                    <a:pt x="1745" y="783"/>
                  </a:lnTo>
                  <a:lnTo>
                    <a:pt x="1738" y="787"/>
                  </a:lnTo>
                  <a:lnTo>
                    <a:pt x="1728" y="789"/>
                  </a:lnTo>
                  <a:lnTo>
                    <a:pt x="1723" y="771"/>
                  </a:lnTo>
                  <a:lnTo>
                    <a:pt x="1658" y="757"/>
                  </a:lnTo>
                  <a:lnTo>
                    <a:pt x="1653" y="762"/>
                  </a:lnTo>
                  <a:lnTo>
                    <a:pt x="1645" y="766"/>
                  </a:lnTo>
                  <a:lnTo>
                    <a:pt x="1632" y="770"/>
                  </a:lnTo>
                  <a:lnTo>
                    <a:pt x="1625" y="749"/>
                  </a:lnTo>
                  <a:lnTo>
                    <a:pt x="1607" y="745"/>
                  </a:lnTo>
                  <a:lnTo>
                    <a:pt x="1599" y="745"/>
                  </a:lnTo>
                  <a:lnTo>
                    <a:pt x="1592" y="754"/>
                  </a:lnTo>
                  <a:lnTo>
                    <a:pt x="1580" y="760"/>
                  </a:lnTo>
                  <a:lnTo>
                    <a:pt x="1564" y="765"/>
                  </a:lnTo>
                  <a:lnTo>
                    <a:pt x="1554" y="740"/>
                  </a:lnTo>
                  <a:lnTo>
                    <a:pt x="1432" y="730"/>
                  </a:lnTo>
                  <a:lnTo>
                    <a:pt x="1336" y="753"/>
                  </a:lnTo>
                  <a:lnTo>
                    <a:pt x="1239" y="767"/>
                  </a:lnTo>
                  <a:lnTo>
                    <a:pt x="1184" y="784"/>
                  </a:lnTo>
                  <a:lnTo>
                    <a:pt x="1138" y="794"/>
                  </a:lnTo>
                  <a:lnTo>
                    <a:pt x="1042" y="835"/>
                  </a:lnTo>
                  <a:lnTo>
                    <a:pt x="1000" y="849"/>
                  </a:lnTo>
                  <a:lnTo>
                    <a:pt x="961" y="859"/>
                  </a:lnTo>
                  <a:lnTo>
                    <a:pt x="926" y="864"/>
                  </a:lnTo>
                  <a:lnTo>
                    <a:pt x="893" y="865"/>
                  </a:lnTo>
                  <a:lnTo>
                    <a:pt x="862" y="863"/>
                  </a:lnTo>
                  <a:lnTo>
                    <a:pt x="835" y="857"/>
                  </a:lnTo>
                  <a:lnTo>
                    <a:pt x="754" y="864"/>
                  </a:lnTo>
                  <a:lnTo>
                    <a:pt x="752" y="873"/>
                  </a:lnTo>
                  <a:lnTo>
                    <a:pt x="745" y="877"/>
                  </a:lnTo>
                  <a:lnTo>
                    <a:pt x="737" y="875"/>
                  </a:lnTo>
                  <a:lnTo>
                    <a:pt x="730" y="866"/>
                  </a:lnTo>
                  <a:lnTo>
                    <a:pt x="660" y="865"/>
                  </a:lnTo>
                  <a:lnTo>
                    <a:pt x="594" y="858"/>
                  </a:lnTo>
                  <a:lnTo>
                    <a:pt x="533" y="846"/>
                  </a:lnTo>
                  <a:lnTo>
                    <a:pt x="478" y="829"/>
                  </a:lnTo>
                  <a:lnTo>
                    <a:pt x="463" y="823"/>
                  </a:lnTo>
                  <a:lnTo>
                    <a:pt x="457" y="817"/>
                  </a:lnTo>
                  <a:lnTo>
                    <a:pt x="461" y="810"/>
                  </a:lnTo>
                  <a:lnTo>
                    <a:pt x="473" y="801"/>
                  </a:lnTo>
                  <a:lnTo>
                    <a:pt x="464" y="786"/>
                  </a:lnTo>
                  <a:lnTo>
                    <a:pt x="457" y="768"/>
                  </a:lnTo>
                  <a:lnTo>
                    <a:pt x="431" y="773"/>
                  </a:lnTo>
                  <a:lnTo>
                    <a:pt x="442" y="759"/>
                  </a:lnTo>
                  <a:lnTo>
                    <a:pt x="455" y="748"/>
                  </a:lnTo>
                  <a:lnTo>
                    <a:pt x="458" y="738"/>
                  </a:lnTo>
                  <a:lnTo>
                    <a:pt x="474" y="727"/>
                  </a:lnTo>
                  <a:lnTo>
                    <a:pt x="397" y="543"/>
                  </a:lnTo>
                  <a:lnTo>
                    <a:pt x="372" y="546"/>
                  </a:lnTo>
                  <a:lnTo>
                    <a:pt x="358" y="543"/>
                  </a:lnTo>
                  <a:lnTo>
                    <a:pt x="353" y="537"/>
                  </a:lnTo>
                  <a:lnTo>
                    <a:pt x="356" y="529"/>
                  </a:lnTo>
                  <a:lnTo>
                    <a:pt x="4" y="521"/>
                  </a:lnTo>
                  <a:lnTo>
                    <a:pt x="41" y="501"/>
                  </a:lnTo>
                  <a:lnTo>
                    <a:pt x="59" y="497"/>
                  </a:lnTo>
                  <a:lnTo>
                    <a:pt x="261" y="485"/>
                  </a:lnTo>
                  <a:lnTo>
                    <a:pt x="131" y="458"/>
                  </a:lnTo>
                  <a:lnTo>
                    <a:pt x="71" y="454"/>
                  </a:lnTo>
                  <a:lnTo>
                    <a:pt x="12" y="445"/>
                  </a:lnTo>
                  <a:lnTo>
                    <a:pt x="8" y="448"/>
                  </a:lnTo>
                  <a:lnTo>
                    <a:pt x="5" y="450"/>
                  </a:lnTo>
                  <a:lnTo>
                    <a:pt x="1" y="448"/>
                  </a:lnTo>
                  <a:lnTo>
                    <a:pt x="0" y="445"/>
                  </a:lnTo>
                  <a:lnTo>
                    <a:pt x="2" y="441"/>
                  </a:lnTo>
                  <a:lnTo>
                    <a:pt x="22" y="426"/>
                  </a:lnTo>
                  <a:lnTo>
                    <a:pt x="38" y="417"/>
                  </a:lnTo>
                  <a:lnTo>
                    <a:pt x="52" y="413"/>
                  </a:lnTo>
                  <a:lnTo>
                    <a:pt x="67" y="413"/>
                  </a:lnTo>
                  <a:lnTo>
                    <a:pt x="619" y="558"/>
                  </a:lnTo>
                  <a:lnTo>
                    <a:pt x="718" y="579"/>
                  </a:lnTo>
                  <a:lnTo>
                    <a:pt x="722" y="594"/>
                  </a:lnTo>
                  <a:lnTo>
                    <a:pt x="663" y="618"/>
                  </a:lnTo>
                  <a:lnTo>
                    <a:pt x="636" y="587"/>
                  </a:lnTo>
                  <a:lnTo>
                    <a:pt x="619" y="558"/>
                  </a:lnTo>
                  <a:lnTo>
                    <a:pt x="67" y="413"/>
                  </a:lnTo>
                  <a:lnTo>
                    <a:pt x="753" y="586"/>
                  </a:lnTo>
                  <a:lnTo>
                    <a:pt x="803" y="596"/>
                  </a:lnTo>
                  <a:lnTo>
                    <a:pt x="792" y="600"/>
                  </a:lnTo>
                  <a:lnTo>
                    <a:pt x="773" y="591"/>
                  </a:lnTo>
                  <a:lnTo>
                    <a:pt x="752" y="588"/>
                  </a:lnTo>
                  <a:lnTo>
                    <a:pt x="753" y="586"/>
                  </a:lnTo>
                  <a:lnTo>
                    <a:pt x="67" y="413"/>
                  </a:lnTo>
                </a:path>
              </a:pathLst>
            </a:custGeom>
            <a:solidFill>
              <a:srgbClr val="00FFFF"/>
            </a:solidFill>
            <a:ln w="31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194" name="Freeform 44"/>
            <p:cNvSpPr>
              <a:spLocks/>
            </p:cNvSpPr>
            <p:nvPr/>
          </p:nvSpPr>
          <p:spPr bwMode="auto">
            <a:xfrm>
              <a:off x="297" y="1221"/>
              <a:ext cx="2667" cy="810"/>
            </a:xfrm>
            <a:custGeom>
              <a:avLst/>
              <a:gdLst>
                <a:gd name="T0" fmla="*/ 503 w 2916"/>
                <a:gd name="T1" fmla="*/ 435 h 884"/>
                <a:gd name="T2" fmla="*/ 546 w 2916"/>
                <a:gd name="T3" fmla="*/ 435 h 884"/>
                <a:gd name="T4" fmla="*/ 1108 w 2916"/>
                <a:gd name="T5" fmla="*/ 491 h 884"/>
                <a:gd name="T6" fmla="*/ 2184 w 2916"/>
                <a:gd name="T7" fmla="*/ 76 h 884"/>
                <a:gd name="T8" fmla="*/ 2394 w 2916"/>
                <a:gd name="T9" fmla="*/ 33 h 884"/>
                <a:gd name="T10" fmla="*/ 2579 w 2916"/>
                <a:gd name="T11" fmla="*/ 0 h 884"/>
                <a:gd name="T12" fmla="*/ 2711 w 2916"/>
                <a:gd name="T13" fmla="*/ 41 h 884"/>
                <a:gd name="T14" fmla="*/ 2817 w 2916"/>
                <a:gd name="T15" fmla="*/ 85 h 884"/>
                <a:gd name="T16" fmla="*/ 2888 w 2916"/>
                <a:gd name="T17" fmla="*/ 119 h 884"/>
                <a:gd name="T18" fmla="*/ 2915 w 2916"/>
                <a:gd name="T19" fmla="*/ 166 h 884"/>
                <a:gd name="T20" fmla="*/ 2890 w 2916"/>
                <a:gd name="T21" fmla="*/ 220 h 884"/>
                <a:gd name="T22" fmla="*/ 2810 w 2916"/>
                <a:gd name="T23" fmla="*/ 274 h 884"/>
                <a:gd name="T24" fmla="*/ 2498 w 2916"/>
                <a:gd name="T25" fmla="*/ 376 h 884"/>
                <a:gd name="T26" fmla="*/ 2480 w 2916"/>
                <a:gd name="T27" fmla="*/ 409 h 884"/>
                <a:gd name="T28" fmla="*/ 2466 w 2916"/>
                <a:gd name="T29" fmla="*/ 385 h 884"/>
                <a:gd name="T30" fmla="*/ 2010 w 2916"/>
                <a:gd name="T31" fmla="*/ 540 h 884"/>
                <a:gd name="T32" fmla="*/ 2078 w 2916"/>
                <a:gd name="T33" fmla="*/ 831 h 884"/>
                <a:gd name="T34" fmla="*/ 2063 w 2916"/>
                <a:gd name="T35" fmla="*/ 847 h 884"/>
                <a:gd name="T36" fmla="*/ 2034 w 2916"/>
                <a:gd name="T37" fmla="*/ 852 h 884"/>
                <a:gd name="T38" fmla="*/ 1813 w 2916"/>
                <a:gd name="T39" fmla="*/ 803 h 884"/>
                <a:gd name="T40" fmla="*/ 1753 w 2916"/>
                <a:gd name="T41" fmla="*/ 782 h 884"/>
                <a:gd name="T42" fmla="*/ 1732 w 2916"/>
                <a:gd name="T43" fmla="*/ 794 h 884"/>
                <a:gd name="T44" fmla="*/ 1656 w 2916"/>
                <a:gd name="T45" fmla="*/ 767 h 884"/>
                <a:gd name="T46" fmla="*/ 1628 w 2916"/>
                <a:gd name="T47" fmla="*/ 754 h 884"/>
                <a:gd name="T48" fmla="*/ 1595 w 2916"/>
                <a:gd name="T49" fmla="*/ 759 h 884"/>
                <a:gd name="T50" fmla="*/ 1557 w 2916"/>
                <a:gd name="T51" fmla="*/ 745 h 884"/>
                <a:gd name="T52" fmla="*/ 1242 w 2916"/>
                <a:gd name="T53" fmla="*/ 772 h 884"/>
                <a:gd name="T54" fmla="*/ 1044 w 2916"/>
                <a:gd name="T55" fmla="*/ 841 h 884"/>
                <a:gd name="T56" fmla="*/ 928 w 2916"/>
                <a:gd name="T57" fmla="*/ 870 h 884"/>
                <a:gd name="T58" fmla="*/ 837 w 2916"/>
                <a:gd name="T59" fmla="*/ 863 h 884"/>
                <a:gd name="T60" fmla="*/ 747 w 2916"/>
                <a:gd name="T61" fmla="*/ 883 h 884"/>
                <a:gd name="T62" fmla="*/ 661 w 2916"/>
                <a:gd name="T63" fmla="*/ 871 h 884"/>
                <a:gd name="T64" fmla="*/ 479 w 2916"/>
                <a:gd name="T65" fmla="*/ 835 h 884"/>
                <a:gd name="T66" fmla="*/ 462 w 2916"/>
                <a:gd name="T67" fmla="*/ 816 h 884"/>
                <a:gd name="T68" fmla="*/ 458 w 2916"/>
                <a:gd name="T69" fmla="*/ 773 h 884"/>
                <a:gd name="T70" fmla="*/ 456 w 2916"/>
                <a:gd name="T71" fmla="*/ 753 h 884"/>
                <a:gd name="T72" fmla="*/ 398 w 2916"/>
                <a:gd name="T73" fmla="*/ 547 h 884"/>
                <a:gd name="T74" fmla="*/ 354 w 2916"/>
                <a:gd name="T75" fmla="*/ 541 h 884"/>
                <a:gd name="T76" fmla="*/ 41 w 2916"/>
                <a:gd name="T77" fmla="*/ 504 h 884"/>
                <a:gd name="T78" fmla="*/ 131 w 2916"/>
                <a:gd name="T79" fmla="*/ 461 h 884"/>
                <a:gd name="T80" fmla="*/ 8 w 2916"/>
                <a:gd name="T81" fmla="*/ 451 h 884"/>
                <a:gd name="T82" fmla="*/ 0 w 2916"/>
                <a:gd name="T83" fmla="*/ 448 h 884"/>
                <a:gd name="T84" fmla="*/ 38 w 2916"/>
                <a:gd name="T85" fmla="*/ 42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16" h="884">
                  <a:moveTo>
                    <a:pt x="67" y="416"/>
                  </a:moveTo>
                  <a:lnTo>
                    <a:pt x="482" y="446"/>
                  </a:lnTo>
                  <a:lnTo>
                    <a:pt x="503" y="435"/>
                  </a:lnTo>
                  <a:lnTo>
                    <a:pt x="526" y="431"/>
                  </a:lnTo>
                  <a:lnTo>
                    <a:pt x="537" y="432"/>
                  </a:lnTo>
                  <a:lnTo>
                    <a:pt x="546" y="435"/>
                  </a:lnTo>
                  <a:lnTo>
                    <a:pt x="554" y="442"/>
                  </a:lnTo>
                  <a:lnTo>
                    <a:pt x="559" y="452"/>
                  </a:lnTo>
                  <a:lnTo>
                    <a:pt x="1108" y="491"/>
                  </a:lnTo>
                  <a:lnTo>
                    <a:pt x="2187" y="106"/>
                  </a:lnTo>
                  <a:lnTo>
                    <a:pt x="2171" y="81"/>
                  </a:lnTo>
                  <a:lnTo>
                    <a:pt x="2184" y="76"/>
                  </a:lnTo>
                  <a:lnTo>
                    <a:pt x="2208" y="99"/>
                  </a:lnTo>
                  <a:lnTo>
                    <a:pt x="2318" y="59"/>
                  </a:lnTo>
                  <a:lnTo>
                    <a:pt x="2394" y="33"/>
                  </a:lnTo>
                  <a:lnTo>
                    <a:pt x="2463" y="15"/>
                  </a:lnTo>
                  <a:lnTo>
                    <a:pt x="2524" y="4"/>
                  </a:lnTo>
                  <a:lnTo>
                    <a:pt x="2579" y="0"/>
                  </a:lnTo>
                  <a:lnTo>
                    <a:pt x="2628" y="5"/>
                  </a:lnTo>
                  <a:lnTo>
                    <a:pt x="2671" y="19"/>
                  </a:lnTo>
                  <a:lnTo>
                    <a:pt x="2711" y="41"/>
                  </a:lnTo>
                  <a:lnTo>
                    <a:pt x="2746" y="73"/>
                  </a:lnTo>
                  <a:lnTo>
                    <a:pt x="2783" y="77"/>
                  </a:lnTo>
                  <a:lnTo>
                    <a:pt x="2817" y="85"/>
                  </a:lnTo>
                  <a:lnTo>
                    <a:pt x="2845" y="94"/>
                  </a:lnTo>
                  <a:lnTo>
                    <a:pt x="2869" y="106"/>
                  </a:lnTo>
                  <a:lnTo>
                    <a:pt x="2888" y="119"/>
                  </a:lnTo>
                  <a:lnTo>
                    <a:pt x="2903" y="133"/>
                  </a:lnTo>
                  <a:lnTo>
                    <a:pt x="2911" y="149"/>
                  </a:lnTo>
                  <a:lnTo>
                    <a:pt x="2915" y="166"/>
                  </a:lnTo>
                  <a:lnTo>
                    <a:pt x="2912" y="184"/>
                  </a:lnTo>
                  <a:lnTo>
                    <a:pt x="2904" y="202"/>
                  </a:lnTo>
                  <a:lnTo>
                    <a:pt x="2890" y="220"/>
                  </a:lnTo>
                  <a:lnTo>
                    <a:pt x="2870" y="238"/>
                  </a:lnTo>
                  <a:lnTo>
                    <a:pt x="2843" y="257"/>
                  </a:lnTo>
                  <a:lnTo>
                    <a:pt x="2810" y="274"/>
                  </a:lnTo>
                  <a:lnTo>
                    <a:pt x="2770" y="291"/>
                  </a:lnTo>
                  <a:lnTo>
                    <a:pt x="2723" y="307"/>
                  </a:lnTo>
                  <a:lnTo>
                    <a:pt x="2498" y="376"/>
                  </a:lnTo>
                  <a:lnTo>
                    <a:pt x="2490" y="397"/>
                  </a:lnTo>
                  <a:lnTo>
                    <a:pt x="2486" y="404"/>
                  </a:lnTo>
                  <a:lnTo>
                    <a:pt x="2480" y="409"/>
                  </a:lnTo>
                  <a:lnTo>
                    <a:pt x="2444" y="414"/>
                  </a:lnTo>
                  <a:lnTo>
                    <a:pt x="2463" y="405"/>
                  </a:lnTo>
                  <a:lnTo>
                    <a:pt x="2466" y="385"/>
                  </a:lnTo>
                  <a:lnTo>
                    <a:pt x="2035" y="517"/>
                  </a:lnTo>
                  <a:lnTo>
                    <a:pt x="2022" y="536"/>
                  </a:lnTo>
                  <a:lnTo>
                    <a:pt x="2010" y="540"/>
                  </a:lnTo>
                  <a:lnTo>
                    <a:pt x="2014" y="523"/>
                  </a:lnTo>
                  <a:lnTo>
                    <a:pt x="1741" y="606"/>
                  </a:lnTo>
                  <a:lnTo>
                    <a:pt x="2078" y="831"/>
                  </a:lnTo>
                  <a:lnTo>
                    <a:pt x="2080" y="835"/>
                  </a:lnTo>
                  <a:lnTo>
                    <a:pt x="2076" y="840"/>
                  </a:lnTo>
                  <a:lnTo>
                    <a:pt x="2063" y="847"/>
                  </a:lnTo>
                  <a:lnTo>
                    <a:pt x="2036" y="855"/>
                  </a:lnTo>
                  <a:lnTo>
                    <a:pt x="2030" y="855"/>
                  </a:lnTo>
                  <a:lnTo>
                    <a:pt x="2034" y="852"/>
                  </a:lnTo>
                  <a:lnTo>
                    <a:pt x="1985" y="834"/>
                  </a:lnTo>
                  <a:lnTo>
                    <a:pt x="1821" y="798"/>
                  </a:lnTo>
                  <a:lnTo>
                    <a:pt x="1813" y="803"/>
                  </a:lnTo>
                  <a:lnTo>
                    <a:pt x="1806" y="805"/>
                  </a:lnTo>
                  <a:lnTo>
                    <a:pt x="1803" y="794"/>
                  </a:lnTo>
                  <a:lnTo>
                    <a:pt x="1753" y="782"/>
                  </a:lnTo>
                  <a:lnTo>
                    <a:pt x="1749" y="788"/>
                  </a:lnTo>
                  <a:lnTo>
                    <a:pt x="1742" y="792"/>
                  </a:lnTo>
                  <a:lnTo>
                    <a:pt x="1732" y="794"/>
                  </a:lnTo>
                  <a:lnTo>
                    <a:pt x="1727" y="776"/>
                  </a:lnTo>
                  <a:lnTo>
                    <a:pt x="1661" y="762"/>
                  </a:lnTo>
                  <a:lnTo>
                    <a:pt x="1656" y="767"/>
                  </a:lnTo>
                  <a:lnTo>
                    <a:pt x="1648" y="771"/>
                  </a:lnTo>
                  <a:lnTo>
                    <a:pt x="1635" y="775"/>
                  </a:lnTo>
                  <a:lnTo>
                    <a:pt x="1628" y="754"/>
                  </a:lnTo>
                  <a:lnTo>
                    <a:pt x="1610" y="750"/>
                  </a:lnTo>
                  <a:lnTo>
                    <a:pt x="1602" y="750"/>
                  </a:lnTo>
                  <a:lnTo>
                    <a:pt x="1595" y="759"/>
                  </a:lnTo>
                  <a:lnTo>
                    <a:pt x="1583" y="765"/>
                  </a:lnTo>
                  <a:lnTo>
                    <a:pt x="1567" y="770"/>
                  </a:lnTo>
                  <a:lnTo>
                    <a:pt x="1557" y="745"/>
                  </a:lnTo>
                  <a:lnTo>
                    <a:pt x="1435" y="735"/>
                  </a:lnTo>
                  <a:lnTo>
                    <a:pt x="1339" y="758"/>
                  </a:lnTo>
                  <a:lnTo>
                    <a:pt x="1242" y="772"/>
                  </a:lnTo>
                  <a:lnTo>
                    <a:pt x="1186" y="789"/>
                  </a:lnTo>
                  <a:lnTo>
                    <a:pt x="1140" y="799"/>
                  </a:lnTo>
                  <a:lnTo>
                    <a:pt x="1044" y="841"/>
                  </a:lnTo>
                  <a:lnTo>
                    <a:pt x="1002" y="855"/>
                  </a:lnTo>
                  <a:lnTo>
                    <a:pt x="963" y="865"/>
                  </a:lnTo>
                  <a:lnTo>
                    <a:pt x="928" y="870"/>
                  </a:lnTo>
                  <a:lnTo>
                    <a:pt x="895" y="871"/>
                  </a:lnTo>
                  <a:lnTo>
                    <a:pt x="864" y="869"/>
                  </a:lnTo>
                  <a:lnTo>
                    <a:pt x="837" y="863"/>
                  </a:lnTo>
                  <a:lnTo>
                    <a:pt x="756" y="870"/>
                  </a:lnTo>
                  <a:lnTo>
                    <a:pt x="754" y="879"/>
                  </a:lnTo>
                  <a:lnTo>
                    <a:pt x="747" y="883"/>
                  </a:lnTo>
                  <a:lnTo>
                    <a:pt x="739" y="881"/>
                  </a:lnTo>
                  <a:lnTo>
                    <a:pt x="732" y="872"/>
                  </a:lnTo>
                  <a:lnTo>
                    <a:pt x="661" y="871"/>
                  </a:lnTo>
                  <a:lnTo>
                    <a:pt x="595" y="864"/>
                  </a:lnTo>
                  <a:lnTo>
                    <a:pt x="534" y="852"/>
                  </a:lnTo>
                  <a:lnTo>
                    <a:pt x="479" y="835"/>
                  </a:lnTo>
                  <a:lnTo>
                    <a:pt x="464" y="829"/>
                  </a:lnTo>
                  <a:lnTo>
                    <a:pt x="458" y="823"/>
                  </a:lnTo>
                  <a:lnTo>
                    <a:pt x="462" y="816"/>
                  </a:lnTo>
                  <a:lnTo>
                    <a:pt x="474" y="806"/>
                  </a:lnTo>
                  <a:lnTo>
                    <a:pt x="465" y="791"/>
                  </a:lnTo>
                  <a:lnTo>
                    <a:pt x="458" y="773"/>
                  </a:lnTo>
                  <a:lnTo>
                    <a:pt x="432" y="778"/>
                  </a:lnTo>
                  <a:lnTo>
                    <a:pt x="443" y="764"/>
                  </a:lnTo>
                  <a:lnTo>
                    <a:pt x="456" y="753"/>
                  </a:lnTo>
                  <a:lnTo>
                    <a:pt x="459" y="743"/>
                  </a:lnTo>
                  <a:lnTo>
                    <a:pt x="475" y="732"/>
                  </a:lnTo>
                  <a:lnTo>
                    <a:pt x="398" y="547"/>
                  </a:lnTo>
                  <a:lnTo>
                    <a:pt x="373" y="550"/>
                  </a:lnTo>
                  <a:lnTo>
                    <a:pt x="359" y="547"/>
                  </a:lnTo>
                  <a:lnTo>
                    <a:pt x="354" y="541"/>
                  </a:lnTo>
                  <a:lnTo>
                    <a:pt x="357" y="533"/>
                  </a:lnTo>
                  <a:lnTo>
                    <a:pt x="4" y="525"/>
                  </a:lnTo>
                  <a:lnTo>
                    <a:pt x="41" y="504"/>
                  </a:lnTo>
                  <a:lnTo>
                    <a:pt x="59" y="500"/>
                  </a:lnTo>
                  <a:lnTo>
                    <a:pt x="262" y="488"/>
                  </a:lnTo>
                  <a:lnTo>
                    <a:pt x="131" y="461"/>
                  </a:lnTo>
                  <a:lnTo>
                    <a:pt x="71" y="457"/>
                  </a:lnTo>
                  <a:lnTo>
                    <a:pt x="12" y="448"/>
                  </a:lnTo>
                  <a:lnTo>
                    <a:pt x="8" y="451"/>
                  </a:lnTo>
                  <a:lnTo>
                    <a:pt x="5" y="453"/>
                  </a:lnTo>
                  <a:lnTo>
                    <a:pt x="1" y="451"/>
                  </a:lnTo>
                  <a:lnTo>
                    <a:pt x="0" y="448"/>
                  </a:lnTo>
                  <a:lnTo>
                    <a:pt x="2" y="444"/>
                  </a:lnTo>
                  <a:lnTo>
                    <a:pt x="22" y="429"/>
                  </a:lnTo>
                  <a:lnTo>
                    <a:pt x="38" y="420"/>
                  </a:lnTo>
                  <a:lnTo>
                    <a:pt x="52" y="416"/>
                  </a:lnTo>
                  <a:lnTo>
                    <a:pt x="67" y="416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195" name="Freeform 45"/>
            <p:cNvSpPr>
              <a:spLocks/>
            </p:cNvSpPr>
            <p:nvPr/>
          </p:nvSpPr>
          <p:spPr bwMode="auto">
            <a:xfrm>
              <a:off x="864" y="1736"/>
              <a:ext cx="95" cy="56"/>
            </a:xfrm>
            <a:custGeom>
              <a:avLst/>
              <a:gdLst>
                <a:gd name="T0" fmla="*/ 0 w 104"/>
                <a:gd name="T1" fmla="*/ 0 h 61"/>
                <a:gd name="T2" fmla="*/ 99 w 104"/>
                <a:gd name="T3" fmla="*/ 21 h 61"/>
                <a:gd name="T4" fmla="*/ 103 w 104"/>
                <a:gd name="T5" fmla="*/ 36 h 61"/>
                <a:gd name="T6" fmla="*/ 44 w 104"/>
                <a:gd name="T7" fmla="*/ 60 h 61"/>
                <a:gd name="T8" fmla="*/ 17 w 104"/>
                <a:gd name="T9" fmla="*/ 29 h 61"/>
                <a:gd name="T10" fmla="*/ 0 w 104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61">
                  <a:moveTo>
                    <a:pt x="0" y="0"/>
                  </a:moveTo>
                  <a:lnTo>
                    <a:pt x="99" y="21"/>
                  </a:lnTo>
                  <a:lnTo>
                    <a:pt x="103" y="36"/>
                  </a:lnTo>
                  <a:lnTo>
                    <a:pt x="44" y="60"/>
                  </a:lnTo>
                  <a:lnTo>
                    <a:pt x="17" y="29"/>
                  </a:lnTo>
                  <a:lnTo>
                    <a:pt x="0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196" name="Freeform 46"/>
            <p:cNvSpPr>
              <a:spLocks/>
            </p:cNvSpPr>
            <p:nvPr/>
          </p:nvSpPr>
          <p:spPr bwMode="auto">
            <a:xfrm>
              <a:off x="987" y="1762"/>
              <a:ext cx="47" cy="13"/>
            </a:xfrm>
            <a:custGeom>
              <a:avLst/>
              <a:gdLst>
                <a:gd name="T0" fmla="*/ 1 w 52"/>
                <a:gd name="T1" fmla="*/ 0 h 15"/>
                <a:gd name="T2" fmla="*/ 51 w 52"/>
                <a:gd name="T3" fmla="*/ 10 h 15"/>
                <a:gd name="T4" fmla="*/ 40 w 52"/>
                <a:gd name="T5" fmla="*/ 14 h 15"/>
                <a:gd name="T6" fmla="*/ 21 w 52"/>
                <a:gd name="T7" fmla="*/ 5 h 15"/>
                <a:gd name="T8" fmla="*/ 0 w 52"/>
                <a:gd name="T9" fmla="*/ 2 h 15"/>
                <a:gd name="T10" fmla="*/ 1 w 52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15">
                  <a:moveTo>
                    <a:pt x="1" y="0"/>
                  </a:moveTo>
                  <a:lnTo>
                    <a:pt x="51" y="10"/>
                  </a:lnTo>
                  <a:lnTo>
                    <a:pt x="40" y="14"/>
                  </a:lnTo>
                  <a:lnTo>
                    <a:pt x="21" y="5"/>
                  </a:lnTo>
                  <a:lnTo>
                    <a:pt x="0" y="2"/>
                  </a:lnTo>
                  <a:lnTo>
                    <a:pt x="1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197" name="Line 47"/>
            <p:cNvSpPr>
              <a:spLocks noChangeShapeType="1"/>
            </p:cNvSpPr>
            <p:nvPr/>
          </p:nvSpPr>
          <p:spPr bwMode="auto">
            <a:xfrm flipH="1" flipV="1">
              <a:off x="734" y="1626"/>
              <a:ext cx="78" cy="13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198" name="Freeform 48"/>
            <p:cNvSpPr>
              <a:spLocks/>
            </p:cNvSpPr>
            <p:nvPr/>
          </p:nvSpPr>
          <p:spPr bwMode="auto">
            <a:xfrm>
              <a:off x="308" y="1609"/>
              <a:ext cx="958" cy="103"/>
            </a:xfrm>
            <a:custGeom>
              <a:avLst/>
              <a:gdLst>
                <a:gd name="T0" fmla="*/ 0 w 1048"/>
                <a:gd name="T1" fmla="*/ 25 h 113"/>
                <a:gd name="T2" fmla="*/ 28 w 1048"/>
                <a:gd name="T3" fmla="*/ 5 h 113"/>
                <a:gd name="T4" fmla="*/ 39 w 1048"/>
                <a:gd name="T5" fmla="*/ 1 h 113"/>
                <a:gd name="T6" fmla="*/ 49 w 1048"/>
                <a:gd name="T7" fmla="*/ 0 h 113"/>
                <a:gd name="T8" fmla="*/ 1047 w 1048"/>
                <a:gd name="T9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113">
                  <a:moveTo>
                    <a:pt x="0" y="25"/>
                  </a:moveTo>
                  <a:lnTo>
                    <a:pt x="28" y="5"/>
                  </a:lnTo>
                  <a:lnTo>
                    <a:pt x="39" y="1"/>
                  </a:lnTo>
                  <a:lnTo>
                    <a:pt x="49" y="0"/>
                  </a:lnTo>
                  <a:lnTo>
                    <a:pt x="1047" y="112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199" name="Freeform 49"/>
            <p:cNvSpPr>
              <a:spLocks/>
            </p:cNvSpPr>
            <p:nvPr/>
          </p:nvSpPr>
          <p:spPr bwMode="auto">
            <a:xfrm>
              <a:off x="1178" y="1696"/>
              <a:ext cx="145" cy="46"/>
            </a:xfrm>
            <a:custGeom>
              <a:avLst/>
              <a:gdLst>
                <a:gd name="T0" fmla="*/ 0 w 159"/>
                <a:gd name="T1" fmla="*/ 50 h 51"/>
                <a:gd name="T2" fmla="*/ 143 w 159"/>
                <a:gd name="T3" fmla="*/ 0 h 51"/>
                <a:gd name="T4" fmla="*/ 155 w 159"/>
                <a:gd name="T5" fmla="*/ 5 h 51"/>
                <a:gd name="T6" fmla="*/ 158 w 159"/>
                <a:gd name="T7" fmla="*/ 9 h 51"/>
                <a:gd name="T8" fmla="*/ 107 w 159"/>
                <a:gd name="T9" fmla="*/ 32 h 51"/>
                <a:gd name="T10" fmla="*/ 65 w 159"/>
                <a:gd name="T11" fmla="*/ 45 h 51"/>
                <a:gd name="T12" fmla="*/ 31 w 159"/>
                <a:gd name="T13" fmla="*/ 50 h 51"/>
                <a:gd name="T14" fmla="*/ 0 w 159"/>
                <a:gd name="T15" fmla="*/ 5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51">
                  <a:moveTo>
                    <a:pt x="0" y="50"/>
                  </a:moveTo>
                  <a:lnTo>
                    <a:pt x="143" y="0"/>
                  </a:lnTo>
                  <a:lnTo>
                    <a:pt x="155" y="5"/>
                  </a:lnTo>
                  <a:lnTo>
                    <a:pt x="158" y="9"/>
                  </a:lnTo>
                  <a:lnTo>
                    <a:pt x="107" y="32"/>
                  </a:lnTo>
                  <a:lnTo>
                    <a:pt x="65" y="45"/>
                  </a:lnTo>
                  <a:lnTo>
                    <a:pt x="31" y="50"/>
                  </a:lnTo>
                  <a:lnTo>
                    <a:pt x="0" y="5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00" name="Line 50"/>
            <p:cNvSpPr>
              <a:spLocks noChangeShapeType="1"/>
            </p:cNvSpPr>
            <p:nvPr/>
          </p:nvSpPr>
          <p:spPr bwMode="auto">
            <a:xfrm>
              <a:off x="1304" y="1719"/>
              <a:ext cx="319" cy="29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01" name="Freeform 51"/>
            <p:cNvSpPr>
              <a:spLocks/>
            </p:cNvSpPr>
            <p:nvPr/>
          </p:nvSpPr>
          <p:spPr bwMode="auto">
            <a:xfrm>
              <a:off x="1277" y="1671"/>
              <a:ext cx="402" cy="185"/>
            </a:xfrm>
            <a:custGeom>
              <a:avLst/>
              <a:gdLst>
                <a:gd name="T0" fmla="*/ 37 w 440"/>
                <a:gd name="T1" fmla="*/ 0 h 202"/>
                <a:gd name="T2" fmla="*/ 424 w 440"/>
                <a:gd name="T3" fmla="*/ 28 h 202"/>
                <a:gd name="T4" fmla="*/ 435 w 440"/>
                <a:gd name="T5" fmla="*/ 30 h 202"/>
                <a:gd name="T6" fmla="*/ 439 w 440"/>
                <a:gd name="T7" fmla="*/ 35 h 202"/>
                <a:gd name="T8" fmla="*/ 439 w 440"/>
                <a:gd name="T9" fmla="*/ 41 h 202"/>
                <a:gd name="T10" fmla="*/ 433 w 440"/>
                <a:gd name="T11" fmla="*/ 48 h 202"/>
                <a:gd name="T12" fmla="*/ 402 w 440"/>
                <a:gd name="T13" fmla="*/ 74 h 202"/>
                <a:gd name="T14" fmla="*/ 368 w 440"/>
                <a:gd name="T15" fmla="*/ 98 h 202"/>
                <a:gd name="T16" fmla="*/ 331 w 440"/>
                <a:gd name="T17" fmla="*/ 119 h 202"/>
                <a:gd name="T18" fmla="*/ 291 w 440"/>
                <a:gd name="T19" fmla="*/ 138 h 202"/>
                <a:gd name="T20" fmla="*/ 246 w 440"/>
                <a:gd name="T21" fmla="*/ 156 h 202"/>
                <a:gd name="T22" fmla="*/ 196 w 440"/>
                <a:gd name="T23" fmla="*/ 172 h 202"/>
                <a:gd name="T24" fmla="*/ 78 w 440"/>
                <a:gd name="T25" fmla="*/ 201 h 202"/>
                <a:gd name="T26" fmla="*/ 40 w 440"/>
                <a:gd name="T27" fmla="*/ 185 h 202"/>
                <a:gd name="T28" fmla="*/ 0 w 440"/>
                <a:gd name="T29" fmla="*/ 17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0" h="202">
                  <a:moveTo>
                    <a:pt x="37" y="0"/>
                  </a:moveTo>
                  <a:lnTo>
                    <a:pt x="424" y="28"/>
                  </a:lnTo>
                  <a:lnTo>
                    <a:pt x="435" y="30"/>
                  </a:lnTo>
                  <a:lnTo>
                    <a:pt x="439" y="35"/>
                  </a:lnTo>
                  <a:lnTo>
                    <a:pt x="439" y="41"/>
                  </a:lnTo>
                  <a:lnTo>
                    <a:pt x="433" y="48"/>
                  </a:lnTo>
                  <a:lnTo>
                    <a:pt x="402" y="74"/>
                  </a:lnTo>
                  <a:lnTo>
                    <a:pt x="368" y="98"/>
                  </a:lnTo>
                  <a:lnTo>
                    <a:pt x="331" y="119"/>
                  </a:lnTo>
                  <a:lnTo>
                    <a:pt x="291" y="138"/>
                  </a:lnTo>
                  <a:lnTo>
                    <a:pt x="246" y="156"/>
                  </a:lnTo>
                  <a:lnTo>
                    <a:pt x="196" y="172"/>
                  </a:lnTo>
                  <a:lnTo>
                    <a:pt x="78" y="201"/>
                  </a:lnTo>
                  <a:lnTo>
                    <a:pt x="40" y="185"/>
                  </a:lnTo>
                  <a:lnTo>
                    <a:pt x="0" y="171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02" name="Line 52"/>
            <p:cNvSpPr>
              <a:spLocks noChangeShapeType="1"/>
            </p:cNvSpPr>
            <p:nvPr/>
          </p:nvSpPr>
          <p:spPr bwMode="auto">
            <a:xfrm flipH="1" flipV="1">
              <a:off x="1174" y="1797"/>
              <a:ext cx="74" cy="24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03" name="Freeform 53"/>
            <p:cNvSpPr>
              <a:spLocks/>
            </p:cNvSpPr>
            <p:nvPr/>
          </p:nvSpPr>
          <p:spPr bwMode="auto">
            <a:xfrm>
              <a:off x="1033" y="1771"/>
              <a:ext cx="115" cy="25"/>
            </a:xfrm>
            <a:custGeom>
              <a:avLst/>
              <a:gdLst>
                <a:gd name="T0" fmla="*/ 124 w 125"/>
                <a:gd name="T1" fmla="*/ 26 h 27"/>
                <a:gd name="T2" fmla="*/ 111 w 125"/>
                <a:gd name="T3" fmla="*/ 23 h 27"/>
                <a:gd name="T4" fmla="*/ 0 w 125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" h="27">
                  <a:moveTo>
                    <a:pt x="124" y="26"/>
                  </a:moveTo>
                  <a:lnTo>
                    <a:pt x="111" y="23"/>
                  </a:lnTo>
                  <a:lnTo>
                    <a:pt x="0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04" name="Line 54"/>
            <p:cNvSpPr>
              <a:spLocks noChangeShapeType="1"/>
            </p:cNvSpPr>
            <p:nvPr/>
          </p:nvSpPr>
          <p:spPr bwMode="auto">
            <a:xfrm flipH="1" flipV="1">
              <a:off x="533" y="1664"/>
              <a:ext cx="277" cy="64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05" name="Freeform 55"/>
            <p:cNvSpPr>
              <a:spLocks/>
            </p:cNvSpPr>
            <p:nvPr/>
          </p:nvSpPr>
          <p:spPr bwMode="auto">
            <a:xfrm>
              <a:off x="624" y="1699"/>
              <a:ext cx="64" cy="11"/>
            </a:xfrm>
            <a:custGeom>
              <a:avLst/>
              <a:gdLst>
                <a:gd name="T0" fmla="*/ 70 w 71"/>
                <a:gd name="T1" fmla="*/ 0 h 12"/>
                <a:gd name="T2" fmla="*/ 44 w 71"/>
                <a:gd name="T3" fmla="*/ 9 h 12"/>
                <a:gd name="T4" fmla="*/ 24 w 71"/>
                <a:gd name="T5" fmla="*/ 11 h 12"/>
                <a:gd name="T6" fmla="*/ 0 w 71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12">
                  <a:moveTo>
                    <a:pt x="70" y="0"/>
                  </a:moveTo>
                  <a:lnTo>
                    <a:pt x="44" y="9"/>
                  </a:lnTo>
                  <a:lnTo>
                    <a:pt x="24" y="11"/>
                  </a:lnTo>
                  <a:lnTo>
                    <a:pt x="0" y="11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06" name="Line 56"/>
            <p:cNvSpPr>
              <a:spLocks noChangeShapeType="1"/>
            </p:cNvSpPr>
            <p:nvPr/>
          </p:nvSpPr>
          <p:spPr bwMode="auto">
            <a:xfrm flipV="1">
              <a:off x="355" y="1666"/>
              <a:ext cx="190" cy="17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07" name="Freeform 57"/>
            <p:cNvSpPr>
              <a:spLocks/>
            </p:cNvSpPr>
            <p:nvPr/>
          </p:nvSpPr>
          <p:spPr bwMode="auto">
            <a:xfrm>
              <a:off x="731" y="1791"/>
              <a:ext cx="174" cy="102"/>
            </a:xfrm>
            <a:custGeom>
              <a:avLst/>
              <a:gdLst>
                <a:gd name="T0" fmla="*/ 0 w 190"/>
                <a:gd name="T1" fmla="*/ 110 h 111"/>
                <a:gd name="T2" fmla="*/ 90 w 190"/>
                <a:gd name="T3" fmla="*/ 51 h 111"/>
                <a:gd name="T4" fmla="*/ 138 w 190"/>
                <a:gd name="T5" fmla="*/ 25 h 111"/>
                <a:gd name="T6" fmla="*/ 189 w 190"/>
                <a:gd name="T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0" h="111">
                  <a:moveTo>
                    <a:pt x="0" y="110"/>
                  </a:moveTo>
                  <a:lnTo>
                    <a:pt x="90" y="51"/>
                  </a:lnTo>
                  <a:lnTo>
                    <a:pt x="138" y="25"/>
                  </a:lnTo>
                  <a:lnTo>
                    <a:pt x="189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08" name="Freeform 58"/>
            <p:cNvSpPr>
              <a:spLocks/>
            </p:cNvSpPr>
            <p:nvPr/>
          </p:nvSpPr>
          <p:spPr bwMode="auto">
            <a:xfrm>
              <a:off x="731" y="1774"/>
              <a:ext cx="326" cy="195"/>
            </a:xfrm>
            <a:custGeom>
              <a:avLst/>
              <a:gdLst>
                <a:gd name="T0" fmla="*/ 320 w 357"/>
                <a:gd name="T1" fmla="*/ 0 h 212"/>
                <a:gd name="T2" fmla="*/ 333 w 357"/>
                <a:gd name="T3" fmla="*/ 11 h 212"/>
                <a:gd name="T4" fmla="*/ 343 w 357"/>
                <a:gd name="T5" fmla="*/ 24 h 212"/>
                <a:gd name="T6" fmla="*/ 351 w 357"/>
                <a:gd name="T7" fmla="*/ 38 h 212"/>
                <a:gd name="T8" fmla="*/ 355 w 357"/>
                <a:gd name="T9" fmla="*/ 54 h 212"/>
                <a:gd name="T10" fmla="*/ 356 w 357"/>
                <a:gd name="T11" fmla="*/ 70 h 212"/>
                <a:gd name="T12" fmla="*/ 353 w 357"/>
                <a:gd name="T13" fmla="*/ 85 h 212"/>
                <a:gd name="T14" fmla="*/ 346 w 357"/>
                <a:gd name="T15" fmla="*/ 99 h 212"/>
                <a:gd name="T16" fmla="*/ 334 w 357"/>
                <a:gd name="T17" fmla="*/ 111 h 212"/>
                <a:gd name="T18" fmla="*/ 294 w 357"/>
                <a:gd name="T19" fmla="*/ 139 h 212"/>
                <a:gd name="T20" fmla="*/ 254 w 357"/>
                <a:gd name="T21" fmla="*/ 162 h 212"/>
                <a:gd name="T22" fmla="*/ 214 w 357"/>
                <a:gd name="T23" fmla="*/ 180 h 212"/>
                <a:gd name="T24" fmla="*/ 175 w 357"/>
                <a:gd name="T25" fmla="*/ 194 h 212"/>
                <a:gd name="T26" fmla="*/ 135 w 357"/>
                <a:gd name="T27" fmla="*/ 204 h 212"/>
                <a:gd name="T28" fmla="*/ 95 w 357"/>
                <a:gd name="T29" fmla="*/ 209 h 212"/>
                <a:gd name="T30" fmla="*/ 55 w 357"/>
                <a:gd name="T31" fmla="*/ 211 h 212"/>
                <a:gd name="T32" fmla="*/ 14 w 357"/>
                <a:gd name="T33" fmla="*/ 210 h 212"/>
                <a:gd name="T34" fmla="*/ 7 w 357"/>
                <a:gd name="T35" fmla="*/ 208 h 212"/>
                <a:gd name="T36" fmla="*/ 0 w 357"/>
                <a:gd name="T37" fmla="*/ 20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7" h="212">
                  <a:moveTo>
                    <a:pt x="320" y="0"/>
                  </a:moveTo>
                  <a:lnTo>
                    <a:pt x="333" y="11"/>
                  </a:lnTo>
                  <a:lnTo>
                    <a:pt x="343" y="24"/>
                  </a:lnTo>
                  <a:lnTo>
                    <a:pt x="351" y="38"/>
                  </a:lnTo>
                  <a:lnTo>
                    <a:pt x="355" y="54"/>
                  </a:lnTo>
                  <a:lnTo>
                    <a:pt x="356" y="70"/>
                  </a:lnTo>
                  <a:lnTo>
                    <a:pt x="353" y="85"/>
                  </a:lnTo>
                  <a:lnTo>
                    <a:pt x="346" y="99"/>
                  </a:lnTo>
                  <a:lnTo>
                    <a:pt x="334" y="111"/>
                  </a:lnTo>
                  <a:lnTo>
                    <a:pt x="294" y="139"/>
                  </a:lnTo>
                  <a:lnTo>
                    <a:pt x="254" y="162"/>
                  </a:lnTo>
                  <a:lnTo>
                    <a:pt x="214" y="180"/>
                  </a:lnTo>
                  <a:lnTo>
                    <a:pt x="175" y="194"/>
                  </a:lnTo>
                  <a:lnTo>
                    <a:pt x="135" y="204"/>
                  </a:lnTo>
                  <a:lnTo>
                    <a:pt x="95" y="209"/>
                  </a:lnTo>
                  <a:lnTo>
                    <a:pt x="55" y="211"/>
                  </a:lnTo>
                  <a:lnTo>
                    <a:pt x="14" y="210"/>
                  </a:lnTo>
                  <a:lnTo>
                    <a:pt x="7" y="208"/>
                  </a:lnTo>
                  <a:lnTo>
                    <a:pt x="0" y="202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09" name="Freeform 59"/>
            <p:cNvSpPr>
              <a:spLocks/>
            </p:cNvSpPr>
            <p:nvPr/>
          </p:nvSpPr>
          <p:spPr bwMode="auto">
            <a:xfrm>
              <a:off x="742" y="1920"/>
              <a:ext cx="31" cy="49"/>
            </a:xfrm>
            <a:custGeom>
              <a:avLst/>
              <a:gdLst>
                <a:gd name="T0" fmla="*/ 32 w 33"/>
                <a:gd name="T1" fmla="*/ 52 h 53"/>
                <a:gd name="T2" fmla="*/ 24 w 33"/>
                <a:gd name="T3" fmla="*/ 48 h 53"/>
                <a:gd name="T4" fmla="*/ 15 w 33"/>
                <a:gd name="T5" fmla="*/ 35 h 53"/>
                <a:gd name="T6" fmla="*/ 0 w 33"/>
                <a:gd name="T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53">
                  <a:moveTo>
                    <a:pt x="32" y="52"/>
                  </a:moveTo>
                  <a:lnTo>
                    <a:pt x="24" y="48"/>
                  </a:lnTo>
                  <a:lnTo>
                    <a:pt x="15" y="35"/>
                  </a:lnTo>
                  <a:lnTo>
                    <a:pt x="0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0" name="Freeform 60"/>
            <p:cNvSpPr>
              <a:spLocks/>
            </p:cNvSpPr>
            <p:nvPr/>
          </p:nvSpPr>
          <p:spPr bwMode="auto">
            <a:xfrm>
              <a:off x="714" y="1899"/>
              <a:ext cx="41" cy="31"/>
            </a:xfrm>
            <a:custGeom>
              <a:avLst/>
              <a:gdLst>
                <a:gd name="T0" fmla="*/ 0 w 45"/>
                <a:gd name="T1" fmla="*/ 13 h 34"/>
                <a:gd name="T2" fmla="*/ 15 w 45"/>
                <a:gd name="T3" fmla="*/ 4 h 34"/>
                <a:gd name="T4" fmla="*/ 28 w 45"/>
                <a:gd name="T5" fmla="*/ 0 h 34"/>
                <a:gd name="T6" fmla="*/ 39 w 45"/>
                <a:gd name="T7" fmla="*/ 0 h 34"/>
                <a:gd name="T8" fmla="*/ 44 w 45"/>
                <a:gd name="T9" fmla="*/ 5 h 34"/>
                <a:gd name="T10" fmla="*/ 43 w 45"/>
                <a:gd name="T11" fmla="*/ 13 h 34"/>
                <a:gd name="T12" fmla="*/ 35 w 45"/>
                <a:gd name="T13" fmla="*/ 20 h 34"/>
                <a:gd name="T14" fmla="*/ 21 w 45"/>
                <a:gd name="T15" fmla="*/ 27 h 34"/>
                <a:gd name="T16" fmla="*/ 2 w 45"/>
                <a:gd name="T17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34">
                  <a:moveTo>
                    <a:pt x="0" y="13"/>
                  </a:moveTo>
                  <a:lnTo>
                    <a:pt x="15" y="4"/>
                  </a:lnTo>
                  <a:lnTo>
                    <a:pt x="28" y="0"/>
                  </a:lnTo>
                  <a:lnTo>
                    <a:pt x="39" y="0"/>
                  </a:lnTo>
                  <a:lnTo>
                    <a:pt x="44" y="5"/>
                  </a:lnTo>
                  <a:lnTo>
                    <a:pt x="43" y="13"/>
                  </a:lnTo>
                  <a:lnTo>
                    <a:pt x="35" y="20"/>
                  </a:lnTo>
                  <a:lnTo>
                    <a:pt x="21" y="27"/>
                  </a:lnTo>
                  <a:lnTo>
                    <a:pt x="2" y="33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1" name="Freeform 61"/>
            <p:cNvSpPr>
              <a:spLocks/>
            </p:cNvSpPr>
            <p:nvPr/>
          </p:nvSpPr>
          <p:spPr bwMode="auto">
            <a:xfrm>
              <a:off x="746" y="1866"/>
              <a:ext cx="154" cy="65"/>
            </a:xfrm>
            <a:custGeom>
              <a:avLst/>
              <a:gdLst>
                <a:gd name="T0" fmla="*/ 0 w 168"/>
                <a:gd name="T1" fmla="*/ 70 h 71"/>
                <a:gd name="T2" fmla="*/ 84 w 168"/>
                <a:gd name="T3" fmla="*/ 37 h 71"/>
                <a:gd name="T4" fmla="*/ 167 w 168"/>
                <a:gd name="T5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8" h="71">
                  <a:moveTo>
                    <a:pt x="0" y="70"/>
                  </a:moveTo>
                  <a:lnTo>
                    <a:pt x="84" y="37"/>
                  </a:lnTo>
                  <a:lnTo>
                    <a:pt x="167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2" name="Freeform 62"/>
            <p:cNvSpPr>
              <a:spLocks/>
            </p:cNvSpPr>
            <p:nvPr/>
          </p:nvSpPr>
          <p:spPr bwMode="auto">
            <a:xfrm>
              <a:off x="893" y="1785"/>
              <a:ext cx="85" cy="136"/>
            </a:xfrm>
            <a:custGeom>
              <a:avLst/>
              <a:gdLst>
                <a:gd name="T0" fmla="*/ 27 w 93"/>
                <a:gd name="T1" fmla="*/ 0 h 148"/>
                <a:gd name="T2" fmla="*/ 16 w 93"/>
                <a:gd name="T3" fmla="*/ 6 h 148"/>
                <a:gd name="T4" fmla="*/ 8 w 93"/>
                <a:gd name="T5" fmla="*/ 16 h 148"/>
                <a:gd name="T6" fmla="*/ 3 w 93"/>
                <a:gd name="T7" fmla="*/ 27 h 148"/>
                <a:gd name="T8" fmla="*/ 0 w 93"/>
                <a:gd name="T9" fmla="*/ 39 h 148"/>
                <a:gd name="T10" fmla="*/ 1 w 93"/>
                <a:gd name="T11" fmla="*/ 67 h 148"/>
                <a:gd name="T12" fmla="*/ 10 w 93"/>
                <a:gd name="T13" fmla="*/ 95 h 148"/>
                <a:gd name="T14" fmla="*/ 25 w 93"/>
                <a:gd name="T15" fmla="*/ 120 h 148"/>
                <a:gd name="T16" fmla="*/ 45 w 93"/>
                <a:gd name="T17" fmla="*/ 139 h 148"/>
                <a:gd name="T18" fmla="*/ 56 w 93"/>
                <a:gd name="T19" fmla="*/ 145 h 148"/>
                <a:gd name="T20" fmla="*/ 67 w 93"/>
                <a:gd name="T21" fmla="*/ 147 h 148"/>
                <a:gd name="T22" fmla="*/ 80 w 93"/>
                <a:gd name="T23" fmla="*/ 146 h 148"/>
                <a:gd name="T24" fmla="*/ 92 w 93"/>
                <a:gd name="T25" fmla="*/ 14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148">
                  <a:moveTo>
                    <a:pt x="27" y="0"/>
                  </a:moveTo>
                  <a:lnTo>
                    <a:pt x="16" y="6"/>
                  </a:lnTo>
                  <a:lnTo>
                    <a:pt x="8" y="16"/>
                  </a:lnTo>
                  <a:lnTo>
                    <a:pt x="3" y="27"/>
                  </a:lnTo>
                  <a:lnTo>
                    <a:pt x="0" y="39"/>
                  </a:lnTo>
                  <a:lnTo>
                    <a:pt x="1" y="67"/>
                  </a:lnTo>
                  <a:lnTo>
                    <a:pt x="10" y="95"/>
                  </a:lnTo>
                  <a:lnTo>
                    <a:pt x="25" y="120"/>
                  </a:lnTo>
                  <a:lnTo>
                    <a:pt x="45" y="139"/>
                  </a:lnTo>
                  <a:lnTo>
                    <a:pt x="56" y="145"/>
                  </a:lnTo>
                  <a:lnTo>
                    <a:pt x="67" y="147"/>
                  </a:lnTo>
                  <a:lnTo>
                    <a:pt x="80" y="146"/>
                  </a:lnTo>
                  <a:lnTo>
                    <a:pt x="92" y="141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3" name="Freeform 63"/>
            <p:cNvSpPr>
              <a:spLocks/>
            </p:cNvSpPr>
            <p:nvPr/>
          </p:nvSpPr>
          <p:spPr bwMode="auto">
            <a:xfrm>
              <a:off x="940" y="1769"/>
              <a:ext cx="84" cy="126"/>
            </a:xfrm>
            <a:custGeom>
              <a:avLst/>
              <a:gdLst>
                <a:gd name="T0" fmla="*/ 91 w 92"/>
                <a:gd name="T1" fmla="*/ 127 h 138"/>
                <a:gd name="T2" fmla="*/ 79 w 92"/>
                <a:gd name="T3" fmla="*/ 134 h 138"/>
                <a:gd name="T4" fmla="*/ 67 w 92"/>
                <a:gd name="T5" fmla="*/ 137 h 138"/>
                <a:gd name="T6" fmla="*/ 56 w 92"/>
                <a:gd name="T7" fmla="*/ 136 h 138"/>
                <a:gd name="T8" fmla="*/ 45 w 92"/>
                <a:gd name="T9" fmla="*/ 132 h 138"/>
                <a:gd name="T10" fmla="*/ 26 w 92"/>
                <a:gd name="T11" fmla="*/ 117 h 138"/>
                <a:gd name="T12" fmla="*/ 11 w 92"/>
                <a:gd name="T13" fmla="*/ 94 h 138"/>
                <a:gd name="T14" fmla="*/ 2 w 92"/>
                <a:gd name="T15" fmla="*/ 68 h 138"/>
                <a:gd name="T16" fmla="*/ 0 w 92"/>
                <a:gd name="T17" fmla="*/ 41 h 138"/>
                <a:gd name="T18" fmla="*/ 6 w 92"/>
                <a:gd name="T19" fmla="*/ 17 h 138"/>
                <a:gd name="T20" fmla="*/ 12 w 92"/>
                <a:gd name="T21" fmla="*/ 8 h 138"/>
                <a:gd name="T22" fmla="*/ 20 w 92"/>
                <a:gd name="T2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2" h="138">
                  <a:moveTo>
                    <a:pt x="91" y="127"/>
                  </a:moveTo>
                  <a:lnTo>
                    <a:pt x="79" y="134"/>
                  </a:lnTo>
                  <a:lnTo>
                    <a:pt x="67" y="137"/>
                  </a:lnTo>
                  <a:lnTo>
                    <a:pt x="56" y="136"/>
                  </a:lnTo>
                  <a:lnTo>
                    <a:pt x="45" y="132"/>
                  </a:lnTo>
                  <a:lnTo>
                    <a:pt x="26" y="117"/>
                  </a:lnTo>
                  <a:lnTo>
                    <a:pt x="11" y="94"/>
                  </a:lnTo>
                  <a:lnTo>
                    <a:pt x="2" y="68"/>
                  </a:lnTo>
                  <a:lnTo>
                    <a:pt x="0" y="41"/>
                  </a:lnTo>
                  <a:lnTo>
                    <a:pt x="6" y="17"/>
                  </a:lnTo>
                  <a:lnTo>
                    <a:pt x="12" y="8"/>
                  </a:lnTo>
                  <a:lnTo>
                    <a:pt x="20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4" name="Freeform 64"/>
            <p:cNvSpPr>
              <a:spLocks/>
            </p:cNvSpPr>
            <p:nvPr/>
          </p:nvSpPr>
          <p:spPr bwMode="auto">
            <a:xfrm>
              <a:off x="981" y="1776"/>
              <a:ext cx="71" cy="89"/>
            </a:xfrm>
            <a:custGeom>
              <a:avLst/>
              <a:gdLst>
                <a:gd name="T0" fmla="*/ 52 w 78"/>
                <a:gd name="T1" fmla="*/ 96 h 97"/>
                <a:gd name="T2" fmla="*/ 39 w 78"/>
                <a:gd name="T3" fmla="*/ 96 h 97"/>
                <a:gd name="T4" fmla="*/ 25 w 78"/>
                <a:gd name="T5" fmla="*/ 91 h 97"/>
                <a:gd name="T6" fmla="*/ 12 w 78"/>
                <a:gd name="T7" fmla="*/ 79 h 97"/>
                <a:gd name="T8" fmla="*/ 3 w 78"/>
                <a:gd name="T9" fmla="*/ 58 h 97"/>
                <a:gd name="T10" fmla="*/ 0 w 78"/>
                <a:gd name="T11" fmla="*/ 36 h 97"/>
                <a:gd name="T12" fmla="*/ 4 w 78"/>
                <a:gd name="T13" fmla="*/ 19 h 97"/>
                <a:gd name="T14" fmla="*/ 13 w 78"/>
                <a:gd name="T15" fmla="*/ 7 h 97"/>
                <a:gd name="T16" fmla="*/ 25 w 78"/>
                <a:gd name="T17" fmla="*/ 1 h 97"/>
                <a:gd name="T18" fmla="*/ 38 w 78"/>
                <a:gd name="T19" fmla="*/ 0 h 97"/>
                <a:gd name="T20" fmla="*/ 52 w 78"/>
                <a:gd name="T21" fmla="*/ 5 h 97"/>
                <a:gd name="T22" fmla="*/ 65 w 78"/>
                <a:gd name="T23" fmla="*/ 18 h 97"/>
                <a:gd name="T24" fmla="*/ 74 w 78"/>
                <a:gd name="T25" fmla="*/ 38 h 97"/>
                <a:gd name="T26" fmla="*/ 77 w 78"/>
                <a:gd name="T27" fmla="*/ 60 h 97"/>
                <a:gd name="T28" fmla="*/ 73 w 78"/>
                <a:gd name="T29" fmla="*/ 78 h 97"/>
                <a:gd name="T30" fmla="*/ 64 w 78"/>
                <a:gd name="T31" fmla="*/ 89 h 97"/>
                <a:gd name="T32" fmla="*/ 52 w 78"/>
                <a:gd name="T33" fmla="*/ 96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97">
                  <a:moveTo>
                    <a:pt x="52" y="96"/>
                  </a:moveTo>
                  <a:lnTo>
                    <a:pt x="39" y="96"/>
                  </a:lnTo>
                  <a:lnTo>
                    <a:pt x="25" y="91"/>
                  </a:lnTo>
                  <a:lnTo>
                    <a:pt x="12" y="79"/>
                  </a:lnTo>
                  <a:lnTo>
                    <a:pt x="3" y="58"/>
                  </a:lnTo>
                  <a:lnTo>
                    <a:pt x="0" y="36"/>
                  </a:lnTo>
                  <a:lnTo>
                    <a:pt x="4" y="19"/>
                  </a:lnTo>
                  <a:lnTo>
                    <a:pt x="13" y="7"/>
                  </a:lnTo>
                  <a:lnTo>
                    <a:pt x="25" y="1"/>
                  </a:lnTo>
                  <a:lnTo>
                    <a:pt x="38" y="0"/>
                  </a:lnTo>
                  <a:lnTo>
                    <a:pt x="52" y="5"/>
                  </a:lnTo>
                  <a:lnTo>
                    <a:pt x="65" y="18"/>
                  </a:lnTo>
                  <a:lnTo>
                    <a:pt x="74" y="38"/>
                  </a:lnTo>
                  <a:lnTo>
                    <a:pt x="77" y="60"/>
                  </a:lnTo>
                  <a:lnTo>
                    <a:pt x="73" y="78"/>
                  </a:lnTo>
                  <a:lnTo>
                    <a:pt x="64" y="89"/>
                  </a:lnTo>
                  <a:lnTo>
                    <a:pt x="52" y="96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5" name="Freeform 65"/>
            <p:cNvSpPr>
              <a:spLocks/>
            </p:cNvSpPr>
            <p:nvPr/>
          </p:nvSpPr>
          <p:spPr bwMode="auto">
            <a:xfrm>
              <a:off x="983" y="1797"/>
              <a:ext cx="37" cy="60"/>
            </a:xfrm>
            <a:custGeom>
              <a:avLst/>
              <a:gdLst>
                <a:gd name="T0" fmla="*/ 0 w 40"/>
                <a:gd name="T1" fmla="*/ 1 h 65"/>
                <a:gd name="T2" fmla="*/ 14 w 40"/>
                <a:gd name="T3" fmla="*/ 0 h 65"/>
                <a:gd name="T4" fmla="*/ 25 w 40"/>
                <a:gd name="T5" fmla="*/ 4 h 65"/>
                <a:gd name="T6" fmla="*/ 33 w 40"/>
                <a:gd name="T7" fmla="*/ 13 h 65"/>
                <a:gd name="T8" fmla="*/ 38 w 40"/>
                <a:gd name="T9" fmla="*/ 24 h 65"/>
                <a:gd name="T10" fmla="*/ 39 w 40"/>
                <a:gd name="T11" fmla="*/ 36 h 65"/>
                <a:gd name="T12" fmla="*/ 36 w 40"/>
                <a:gd name="T13" fmla="*/ 48 h 65"/>
                <a:gd name="T14" fmla="*/ 29 w 40"/>
                <a:gd name="T15" fmla="*/ 57 h 65"/>
                <a:gd name="T16" fmla="*/ 17 w 40"/>
                <a:gd name="T17" fmla="*/ 6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65">
                  <a:moveTo>
                    <a:pt x="0" y="1"/>
                  </a:moveTo>
                  <a:lnTo>
                    <a:pt x="14" y="0"/>
                  </a:lnTo>
                  <a:lnTo>
                    <a:pt x="25" y="4"/>
                  </a:lnTo>
                  <a:lnTo>
                    <a:pt x="33" y="13"/>
                  </a:lnTo>
                  <a:lnTo>
                    <a:pt x="38" y="24"/>
                  </a:lnTo>
                  <a:lnTo>
                    <a:pt x="39" y="36"/>
                  </a:lnTo>
                  <a:lnTo>
                    <a:pt x="36" y="48"/>
                  </a:lnTo>
                  <a:lnTo>
                    <a:pt x="29" y="57"/>
                  </a:lnTo>
                  <a:lnTo>
                    <a:pt x="17" y="64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6" name="Line 66"/>
            <p:cNvSpPr>
              <a:spLocks noChangeShapeType="1"/>
            </p:cNvSpPr>
            <p:nvPr/>
          </p:nvSpPr>
          <p:spPr bwMode="auto">
            <a:xfrm flipH="1" flipV="1">
              <a:off x="709" y="1704"/>
              <a:ext cx="75" cy="15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17" name="Freeform 67"/>
            <p:cNvSpPr>
              <a:spLocks/>
            </p:cNvSpPr>
            <p:nvPr/>
          </p:nvSpPr>
          <p:spPr bwMode="auto">
            <a:xfrm>
              <a:off x="661" y="1706"/>
              <a:ext cx="58" cy="17"/>
            </a:xfrm>
            <a:custGeom>
              <a:avLst/>
              <a:gdLst>
                <a:gd name="T0" fmla="*/ 0 w 63"/>
                <a:gd name="T1" fmla="*/ 18 h 19"/>
                <a:gd name="T2" fmla="*/ 27 w 63"/>
                <a:gd name="T3" fmla="*/ 12 h 19"/>
                <a:gd name="T4" fmla="*/ 62 w 63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" h="19">
                  <a:moveTo>
                    <a:pt x="0" y="18"/>
                  </a:moveTo>
                  <a:lnTo>
                    <a:pt x="27" y="12"/>
                  </a:lnTo>
                  <a:lnTo>
                    <a:pt x="62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8" name="Freeform 68"/>
            <p:cNvSpPr>
              <a:spLocks/>
            </p:cNvSpPr>
            <p:nvPr/>
          </p:nvSpPr>
          <p:spPr bwMode="auto">
            <a:xfrm>
              <a:off x="846" y="1732"/>
              <a:ext cx="47" cy="66"/>
            </a:xfrm>
            <a:custGeom>
              <a:avLst/>
              <a:gdLst>
                <a:gd name="T0" fmla="*/ 0 w 52"/>
                <a:gd name="T1" fmla="*/ 0 h 72"/>
                <a:gd name="T2" fmla="*/ 26 w 52"/>
                <a:gd name="T3" fmla="*/ 41 h 72"/>
                <a:gd name="T4" fmla="*/ 51 w 52"/>
                <a:gd name="T5" fmla="*/ 7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72">
                  <a:moveTo>
                    <a:pt x="0" y="0"/>
                  </a:moveTo>
                  <a:lnTo>
                    <a:pt x="26" y="41"/>
                  </a:lnTo>
                  <a:lnTo>
                    <a:pt x="51" y="71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19" name="Freeform 69"/>
            <p:cNvSpPr>
              <a:spLocks/>
            </p:cNvSpPr>
            <p:nvPr/>
          </p:nvSpPr>
          <p:spPr bwMode="auto">
            <a:xfrm>
              <a:off x="958" y="1763"/>
              <a:ext cx="30" cy="17"/>
            </a:xfrm>
            <a:custGeom>
              <a:avLst/>
              <a:gdLst>
                <a:gd name="T0" fmla="*/ 31 w 32"/>
                <a:gd name="T1" fmla="*/ 0 h 18"/>
                <a:gd name="T2" fmla="*/ 23 w 32"/>
                <a:gd name="T3" fmla="*/ 8 h 18"/>
                <a:gd name="T4" fmla="*/ 12 w 32"/>
                <a:gd name="T5" fmla="*/ 14 h 18"/>
                <a:gd name="T6" fmla="*/ 3 w 32"/>
                <a:gd name="T7" fmla="*/ 17 h 18"/>
                <a:gd name="T8" fmla="*/ 0 w 32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8">
                  <a:moveTo>
                    <a:pt x="31" y="0"/>
                  </a:moveTo>
                  <a:lnTo>
                    <a:pt x="23" y="8"/>
                  </a:lnTo>
                  <a:lnTo>
                    <a:pt x="12" y="14"/>
                  </a:lnTo>
                  <a:lnTo>
                    <a:pt x="3" y="17"/>
                  </a:lnTo>
                  <a:lnTo>
                    <a:pt x="0" y="6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0" name="Line 70"/>
            <p:cNvSpPr>
              <a:spLocks noChangeShapeType="1"/>
            </p:cNvSpPr>
            <p:nvPr/>
          </p:nvSpPr>
          <p:spPr bwMode="auto">
            <a:xfrm flipH="1">
              <a:off x="1049" y="1808"/>
              <a:ext cx="151" cy="42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21" name="Freeform 71"/>
            <p:cNvSpPr>
              <a:spLocks/>
            </p:cNvSpPr>
            <p:nvPr/>
          </p:nvSpPr>
          <p:spPr bwMode="auto">
            <a:xfrm>
              <a:off x="1063" y="1973"/>
              <a:ext cx="180" cy="40"/>
            </a:xfrm>
            <a:custGeom>
              <a:avLst/>
              <a:gdLst>
                <a:gd name="T0" fmla="*/ 0 w 197"/>
                <a:gd name="T1" fmla="*/ 42 h 43"/>
                <a:gd name="T2" fmla="*/ 95 w 197"/>
                <a:gd name="T3" fmla="*/ 25 h 43"/>
                <a:gd name="T4" fmla="*/ 196 w 197"/>
                <a:gd name="T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7" h="43">
                  <a:moveTo>
                    <a:pt x="0" y="42"/>
                  </a:moveTo>
                  <a:lnTo>
                    <a:pt x="95" y="25"/>
                  </a:lnTo>
                  <a:lnTo>
                    <a:pt x="196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2" name="Freeform 72"/>
            <p:cNvSpPr>
              <a:spLocks/>
            </p:cNvSpPr>
            <p:nvPr/>
          </p:nvSpPr>
          <p:spPr bwMode="auto">
            <a:xfrm>
              <a:off x="1199" y="1930"/>
              <a:ext cx="87" cy="44"/>
            </a:xfrm>
            <a:custGeom>
              <a:avLst/>
              <a:gdLst>
                <a:gd name="T0" fmla="*/ 47 w 95"/>
                <a:gd name="T1" fmla="*/ 47 h 48"/>
                <a:gd name="T2" fmla="*/ 28 w 95"/>
                <a:gd name="T3" fmla="*/ 44 h 48"/>
                <a:gd name="T4" fmla="*/ 0 w 95"/>
                <a:gd name="T5" fmla="*/ 29 h 48"/>
                <a:gd name="T6" fmla="*/ 94 w 95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48">
                  <a:moveTo>
                    <a:pt x="47" y="47"/>
                  </a:moveTo>
                  <a:lnTo>
                    <a:pt x="28" y="44"/>
                  </a:lnTo>
                  <a:lnTo>
                    <a:pt x="0" y="29"/>
                  </a:lnTo>
                  <a:lnTo>
                    <a:pt x="94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3" name="Freeform 73"/>
            <p:cNvSpPr>
              <a:spLocks/>
            </p:cNvSpPr>
            <p:nvPr/>
          </p:nvSpPr>
          <p:spPr bwMode="auto">
            <a:xfrm>
              <a:off x="1214" y="1825"/>
              <a:ext cx="188" cy="108"/>
            </a:xfrm>
            <a:custGeom>
              <a:avLst/>
              <a:gdLst>
                <a:gd name="T0" fmla="*/ 37 w 205"/>
                <a:gd name="T1" fmla="*/ 0 h 118"/>
                <a:gd name="T2" fmla="*/ 21 w 205"/>
                <a:gd name="T3" fmla="*/ 16 h 118"/>
                <a:gd name="T4" fmla="*/ 10 w 205"/>
                <a:gd name="T5" fmla="*/ 31 h 118"/>
                <a:gd name="T6" fmla="*/ 3 w 205"/>
                <a:gd name="T7" fmla="*/ 45 h 118"/>
                <a:gd name="T8" fmla="*/ 0 w 205"/>
                <a:gd name="T9" fmla="*/ 58 h 118"/>
                <a:gd name="T10" fmla="*/ 1 w 205"/>
                <a:gd name="T11" fmla="*/ 71 h 118"/>
                <a:gd name="T12" fmla="*/ 5 w 205"/>
                <a:gd name="T13" fmla="*/ 82 h 118"/>
                <a:gd name="T14" fmla="*/ 13 w 205"/>
                <a:gd name="T15" fmla="*/ 91 h 118"/>
                <a:gd name="T16" fmla="*/ 24 w 205"/>
                <a:gd name="T17" fmla="*/ 99 h 118"/>
                <a:gd name="T18" fmla="*/ 54 w 205"/>
                <a:gd name="T19" fmla="*/ 112 h 118"/>
                <a:gd name="T20" fmla="*/ 95 w 205"/>
                <a:gd name="T21" fmla="*/ 117 h 118"/>
                <a:gd name="T22" fmla="*/ 146 w 205"/>
                <a:gd name="T23" fmla="*/ 115 h 118"/>
                <a:gd name="T24" fmla="*/ 204 w 205"/>
                <a:gd name="T25" fmla="*/ 10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5" h="118">
                  <a:moveTo>
                    <a:pt x="37" y="0"/>
                  </a:moveTo>
                  <a:lnTo>
                    <a:pt x="21" y="16"/>
                  </a:lnTo>
                  <a:lnTo>
                    <a:pt x="10" y="31"/>
                  </a:lnTo>
                  <a:lnTo>
                    <a:pt x="3" y="45"/>
                  </a:lnTo>
                  <a:lnTo>
                    <a:pt x="0" y="58"/>
                  </a:lnTo>
                  <a:lnTo>
                    <a:pt x="1" y="71"/>
                  </a:lnTo>
                  <a:lnTo>
                    <a:pt x="5" y="82"/>
                  </a:lnTo>
                  <a:lnTo>
                    <a:pt x="13" y="91"/>
                  </a:lnTo>
                  <a:lnTo>
                    <a:pt x="24" y="99"/>
                  </a:lnTo>
                  <a:lnTo>
                    <a:pt x="54" y="112"/>
                  </a:lnTo>
                  <a:lnTo>
                    <a:pt x="95" y="117"/>
                  </a:lnTo>
                  <a:lnTo>
                    <a:pt x="146" y="115"/>
                  </a:lnTo>
                  <a:lnTo>
                    <a:pt x="204" y="104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4" name="Freeform 74"/>
            <p:cNvSpPr>
              <a:spLocks/>
            </p:cNvSpPr>
            <p:nvPr/>
          </p:nvSpPr>
          <p:spPr bwMode="auto">
            <a:xfrm>
              <a:off x="1609" y="1783"/>
              <a:ext cx="257" cy="112"/>
            </a:xfrm>
            <a:custGeom>
              <a:avLst/>
              <a:gdLst>
                <a:gd name="T0" fmla="*/ 0 w 281"/>
                <a:gd name="T1" fmla="*/ 122 h 123"/>
                <a:gd name="T2" fmla="*/ 73 w 281"/>
                <a:gd name="T3" fmla="*/ 99 h 123"/>
                <a:gd name="T4" fmla="*/ 143 w 281"/>
                <a:gd name="T5" fmla="*/ 71 h 123"/>
                <a:gd name="T6" fmla="*/ 212 w 281"/>
                <a:gd name="T7" fmla="*/ 39 h 123"/>
                <a:gd name="T8" fmla="*/ 280 w 281"/>
                <a:gd name="T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123">
                  <a:moveTo>
                    <a:pt x="0" y="122"/>
                  </a:moveTo>
                  <a:lnTo>
                    <a:pt x="73" y="99"/>
                  </a:lnTo>
                  <a:lnTo>
                    <a:pt x="143" y="71"/>
                  </a:lnTo>
                  <a:lnTo>
                    <a:pt x="212" y="39"/>
                  </a:lnTo>
                  <a:lnTo>
                    <a:pt x="280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5" name="Freeform 75"/>
            <p:cNvSpPr>
              <a:spLocks/>
            </p:cNvSpPr>
            <p:nvPr/>
          </p:nvSpPr>
          <p:spPr bwMode="auto">
            <a:xfrm>
              <a:off x="1761" y="1658"/>
              <a:ext cx="129" cy="136"/>
            </a:xfrm>
            <a:custGeom>
              <a:avLst/>
              <a:gdLst>
                <a:gd name="T0" fmla="*/ 1 w 141"/>
                <a:gd name="T1" fmla="*/ 0 h 148"/>
                <a:gd name="T2" fmla="*/ 10 w 141"/>
                <a:gd name="T3" fmla="*/ 9 h 148"/>
                <a:gd name="T4" fmla="*/ 16 w 141"/>
                <a:gd name="T5" fmla="*/ 19 h 148"/>
                <a:gd name="T6" fmla="*/ 24 w 141"/>
                <a:gd name="T7" fmla="*/ 44 h 148"/>
                <a:gd name="T8" fmla="*/ 24 w 141"/>
                <a:gd name="T9" fmla="*/ 69 h 148"/>
                <a:gd name="T10" fmla="*/ 17 w 141"/>
                <a:gd name="T11" fmla="*/ 88 h 148"/>
                <a:gd name="T12" fmla="*/ 4 w 141"/>
                <a:gd name="T13" fmla="*/ 108 h 148"/>
                <a:gd name="T14" fmla="*/ 0 w 141"/>
                <a:gd name="T15" fmla="*/ 124 h 148"/>
                <a:gd name="T16" fmla="*/ 4 w 141"/>
                <a:gd name="T17" fmla="*/ 136 h 148"/>
                <a:gd name="T18" fmla="*/ 16 w 141"/>
                <a:gd name="T19" fmla="*/ 144 h 148"/>
                <a:gd name="T20" fmla="*/ 36 w 141"/>
                <a:gd name="T21" fmla="*/ 147 h 148"/>
                <a:gd name="T22" fmla="*/ 63 w 141"/>
                <a:gd name="T23" fmla="*/ 146 h 148"/>
                <a:gd name="T24" fmla="*/ 98 w 141"/>
                <a:gd name="T25" fmla="*/ 140 h 148"/>
                <a:gd name="T26" fmla="*/ 140 w 141"/>
                <a:gd name="T27" fmla="*/ 12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1" h="148">
                  <a:moveTo>
                    <a:pt x="1" y="0"/>
                  </a:moveTo>
                  <a:lnTo>
                    <a:pt x="10" y="9"/>
                  </a:lnTo>
                  <a:lnTo>
                    <a:pt x="16" y="19"/>
                  </a:lnTo>
                  <a:lnTo>
                    <a:pt x="24" y="44"/>
                  </a:lnTo>
                  <a:lnTo>
                    <a:pt x="24" y="69"/>
                  </a:lnTo>
                  <a:lnTo>
                    <a:pt x="17" y="88"/>
                  </a:lnTo>
                  <a:lnTo>
                    <a:pt x="4" y="108"/>
                  </a:lnTo>
                  <a:lnTo>
                    <a:pt x="0" y="124"/>
                  </a:lnTo>
                  <a:lnTo>
                    <a:pt x="4" y="136"/>
                  </a:lnTo>
                  <a:lnTo>
                    <a:pt x="16" y="144"/>
                  </a:lnTo>
                  <a:lnTo>
                    <a:pt x="36" y="147"/>
                  </a:lnTo>
                  <a:lnTo>
                    <a:pt x="63" y="146"/>
                  </a:lnTo>
                  <a:lnTo>
                    <a:pt x="98" y="140"/>
                  </a:lnTo>
                  <a:lnTo>
                    <a:pt x="140" y="129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6" name="Freeform 76"/>
            <p:cNvSpPr>
              <a:spLocks/>
            </p:cNvSpPr>
            <p:nvPr/>
          </p:nvSpPr>
          <p:spPr bwMode="auto">
            <a:xfrm>
              <a:off x="1838" y="1849"/>
              <a:ext cx="141" cy="36"/>
            </a:xfrm>
            <a:custGeom>
              <a:avLst/>
              <a:gdLst>
                <a:gd name="T0" fmla="*/ 153 w 154"/>
                <a:gd name="T1" fmla="*/ 5 h 40"/>
                <a:gd name="T2" fmla="*/ 117 w 154"/>
                <a:gd name="T3" fmla="*/ 21 h 40"/>
                <a:gd name="T4" fmla="*/ 79 w 154"/>
                <a:gd name="T5" fmla="*/ 33 h 40"/>
                <a:gd name="T6" fmla="*/ 40 w 154"/>
                <a:gd name="T7" fmla="*/ 39 h 40"/>
                <a:gd name="T8" fmla="*/ 0 w 154"/>
                <a:gd name="T9" fmla="*/ 38 h 40"/>
                <a:gd name="T10" fmla="*/ 135 w 154"/>
                <a:gd name="T11" fmla="*/ 0 h 40"/>
                <a:gd name="T12" fmla="*/ 151 w 154"/>
                <a:gd name="T13" fmla="*/ 2 h 40"/>
                <a:gd name="T14" fmla="*/ 153 w 154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4" h="40">
                  <a:moveTo>
                    <a:pt x="153" y="5"/>
                  </a:moveTo>
                  <a:lnTo>
                    <a:pt x="117" y="21"/>
                  </a:lnTo>
                  <a:lnTo>
                    <a:pt x="79" y="33"/>
                  </a:lnTo>
                  <a:lnTo>
                    <a:pt x="40" y="39"/>
                  </a:lnTo>
                  <a:lnTo>
                    <a:pt x="0" y="38"/>
                  </a:lnTo>
                  <a:lnTo>
                    <a:pt x="135" y="0"/>
                  </a:lnTo>
                  <a:lnTo>
                    <a:pt x="151" y="2"/>
                  </a:lnTo>
                  <a:lnTo>
                    <a:pt x="153" y="5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7" name="Freeform 77"/>
            <p:cNvSpPr>
              <a:spLocks/>
            </p:cNvSpPr>
            <p:nvPr/>
          </p:nvSpPr>
          <p:spPr bwMode="auto">
            <a:xfrm>
              <a:off x="1953" y="1865"/>
              <a:ext cx="245" cy="138"/>
            </a:xfrm>
            <a:custGeom>
              <a:avLst/>
              <a:gdLst>
                <a:gd name="T0" fmla="*/ 223 w 267"/>
                <a:gd name="T1" fmla="*/ 149 h 150"/>
                <a:gd name="T2" fmla="*/ 261 w 267"/>
                <a:gd name="T3" fmla="*/ 137 h 150"/>
                <a:gd name="T4" fmla="*/ 266 w 267"/>
                <a:gd name="T5" fmla="*/ 132 h 150"/>
                <a:gd name="T6" fmla="*/ 266 w 267"/>
                <a:gd name="T7" fmla="*/ 130 h 150"/>
                <a:gd name="T8" fmla="*/ 263 w 267"/>
                <a:gd name="T9" fmla="*/ 128 h 150"/>
                <a:gd name="T10" fmla="*/ 0 w 267"/>
                <a:gd name="T11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7" h="150">
                  <a:moveTo>
                    <a:pt x="223" y="149"/>
                  </a:moveTo>
                  <a:lnTo>
                    <a:pt x="261" y="137"/>
                  </a:lnTo>
                  <a:lnTo>
                    <a:pt x="266" y="132"/>
                  </a:lnTo>
                  <a:lnTo>
                    <a:pt x="266" y="130"/>
                  </a:lnTo>
                  <a:lnTo>
                    <a:pt x="263" y="128"/>
                  </a:lnTo>
                  <a:lnTo>
                    <a:pt x="0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28" name="Line 78"/>
            <p:cNvSpPr>
              <a:spLocks noChangeShapeType="1"/>
            </p:cNvSpPr>
            <p:nvPr/>
          </p:nvSpPr>
          <p:spPr bwMode="auto">
            <a:xfrm flipH="1" flipV="1">
              <a:off x="1825" y="1801"/>
              <a:ext cx="114" cy="59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0"/>
            </a:p>
          </p:txBody>
        </p:sp>
        <p:sp>
          <p:nvSpPr>
            <p:cNvPr id="229" name="Freeform 79"/>
            <p:cNvSpPr>
              <a:spLocks/>
            </p:cNvSpPr>
            <p:nvPr/>
          </p:nvSpPr>
          <p:spPr bwMode="auto">
            <a:xfrm>
              <a:off x="2139" y="1670"/>
              <a:ext cx="37" cy="31"/>
            </a:xfrm>
            <a:custGeom>
              <a:avLst/>
              <a:gdLst>
                <a:gd name="T0" fmla="*/ 0 w 40"/>
                <a:gd name="T1" fmla="*/ 33 h 34"/>
                <a:gd name="T2" fmla="*/ 6 w 40"/>
                <a:gd name="T3" fmla="*/ 10 h 34"/>
                <a:gd name="T4" fmla="*/ 39 w 40"/>
                <a:gd name="T5" fmla="*/ 0 h 34"/>
                <a:gd name="T6" fmla="*/ 21 w 40"/>
                <a:gd name="T7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4">
                  <a:moveTo>
                    <a:pt x="0" y="33"/>
                  </a:moveTo>
                  <a:lnTo>
                    <a:pt x="6" y="10"/>
                  </a:lnTo>
                  <a:lnTo>
                    <a:pt x="39" y="0"/>
                  </a:lnTo>
                  <a:lnTo>
                    <a:pt x="21" y="27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0" name="Freeform 80"/>
            <p:cNvSpPr>
              <a:spLocks/>
            </p:cNvSpPr>
            <p:nvPr/>
          </p:nvSpPr>
          <p:spPr bwMode="auto">
            <a:xfrm>
              <a:off x="2552" y="1553"/>
              <a:ext cx="35" cy="22"/>
            </a:xfrm>
            <a:custGeom>
              <a:avLst/>
              <a:gdLst>
                <a:gd name="T0" fmla="*/ 0 w 38"/>
                <a:gd name="T1" fmla="*/ 23 h 24"/>
                <a:gd name="T2" fmla="*/ 3 w 38"/>
                <a:gd name="T3" fmla="*/ 10 h 24"/>
                <a:gd name="T4" fmla="*/ 37 w 38"/>
                <a:gd name="T5" fmla="*/ 0 h 24"/>
                <a:gd name="T6" fmla="*/ 32 w 38"/>
                <a:gd name="T7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4">
                  <a:moveTo>
                    <a:pt x="0" y="23"/>
                  </a:moveTo>
                  <a:lnTo>
                    <a:pt x="3" y="10"/>
                  </a:lnTo>
                  <a:lnTo>
                    <a:pt x="37" y="0"/>
                  </a:lnTo>
                  <a:lnTo>
                    <a:pt x="32" y="14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1" name="Freeform 81"/>
            <p:cNvSpPr>
              <a:spLocks/>
            </p:cNvSpPr>
            <p:nvPr/>
          </p:nvSpPr>
          <p:spPr bwMode="auto">
            <a:xfrm>
              <a:off x="1602" y="1323"/>
              <a:ext cx="1328" cy="370"/>
            </a:xfrm>
            <a:custGeom>
              <a:avLst/>
              <a:gdLst>
                <a:gd name="T0" fmla="*/ 0 w 1452"/>
                <a:gd name="T1" fmla="*/ 403 h 404"/>
                <a:gd name="T2" fmla="*/ 900 w 1452"/>
                <a:gd name="T3" fmla="*/ 102 h 404"/>
                <a:gd name="T4" fmla="*/ 968 w 1452"/>
                <a:gd name="T5" fmla="*/ 81 h 404"/>
                <a:gd name="T6" fmla="*/ 1041 w 1452"/>
                <a:gd name="T7" fmla="*/ 62 h 404"/>
                <a:gd name="T8" fmla="*/ 1192 w 1452"/>
                <a:gd name="T9" fmla="*/ 30 h 404"/>
                <a:gd name="T10" fmla="*/ 1335 w 1452"/>
                <a:gd name="T11" fmla="*/ 9 h 404"/>
                <a:gd name="T12" fmla="*/ 1397 w 1452"/>
                <a:gd name="T13" fmla="*/ 3 h 404"/>
                <a:gd name="T14" fmla="*/ 1451 w 1452"/>
                <a:gd name="T15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52" h="404">
                  <a:moveTo>
                    <a:pt x="0" y="403"/>
                  </a:moveTo>
                  <a:lnTo>
                    <a:pt x="900" y="102"/>
                  </a:lnTo>
                  <a:lnTo>
                    <a:pt x="968" y="81"/>
                  </a:lnTo>
                  <a:lnTo>
                    <a:pt x="1041" y="62"/>
                  </a:lnTo>
                  <a:lnTo>
                    <a:pt x="1192" y="30"/>
                  </a:lnTo>
                  <a:lnTo>
                    <a:pt x="1335" y="9"/>
                  </a:lnTo>
                  <a:lnTo>
                    <a:pt x="1397" y="3"/>
                  </a:lnTo>
                  <a:lnTo>
                    <a:pt x="1451" y="0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2" name="Freeform 82"/>
            <p:cNvSpPr>
              <a:spLocks/>
            </p:cNvSpPr>
            <p:nvPr/>
          </p:nvSpPr>
          <p:spPr bwMode="auto">
            <a:xfrm>
              <a:off x="2928" y="1332"/>
              <a:ext cx="29" cy="71"/>
            </a:xfrm>
            <a:custGeom>
              <a:avLst/>
              <a:gdLst>
                <a:gd name="T0" fmla="*/ 14 w 31"/>
                <a:gd name="T1" fmla="*/ 0 h 78"/>
                <a:gd name="T2" fmla="*/ 9 w 31"/>
                <a:gd name="T3" fmla="*/ 0 h 78"/>
                <a:gd name="T4" fmla="*/ 3 w 31"/>
                <a:gd name="T5" fmla="*/ 7 h 78"/>
                <a:gd name="T6" fmla="*/ 0 w 31"/>
                <a:gd name="T7" fmla="*/ 20 h 78"/>
                <a:gd name="T8" fmla="*/ 1 w 31"/>
                <a:gd name="T9" fmla="*/ 39 h 78"/>
                <a:gd name="T10" fmla="*/ 7 w 31"/>
                <a:gd name="T11" fmla="*/ 59 h 78"/>
                <a:gd name="T12" fmla="*/ 16 w 31"/>
                <a:gd name="T13" fmla="*/ 72 h 78"/>
                <a:gd name="T14" fmla="*/ 25 w 31"/>
                <a:gd name="T15" fmla="*/ 77 h 78"/>
                <a:gd name="T16" fmla="*/ 30 w 31"/>
                <a:gd name="T17" fmla="*/ 7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78">
                  <a:moveTo>
                    <a:pt x="14" y="0"/>
                  </a:moveTo>
                  <a:lnTo>
                    <a:pt x="9" y="0"/>
                  </a:lnTo>
                  <a:lnTo>
                    <a:pt x="3" y="7"/>
                  </a:lnTo>
                  <a:lnTo>
                    <a:pt x="0" y="20"/>
                  </a:lnTo>
                  <a:lnTo>
                    <a:pt x="1" y="39"/>
                  </a:lnTo>
                  <a:lnTo>
                    <a:pt x="7" y="59"/>
                  </a:lnTo>
                  <a:lnTo>
                    <a:pt x="16" y="72"/>
                  </a:lnTo>
                  <a:lnTo>
                    <a:pt x="25" y="77"/>
                  </a:lnTo>
                  <a:lnTo>
                    <a:pt x="30" y="75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3" name="Freeform 83"/>
            <p:cNvSpPr>
              <a:spLocks/>
            </p:cNvSpPr>
            <p:nvPr/>
          </p:nvSpPr>
          <p:spPr bwMode="auto">
            <a:xfrm>
              <a:off x="2756" y="1260"/>
              <a:ext cx="50" cy="25"/>
            </a:xfrm>
            <a:custGeom>
              <a:avLst/>
              <a:gdLst>
                <a:gd name="T0" fmla="*/ 53 w 54"/>
                <a:gd name="T1" fmla="*/ 26 h 27"/>
                <a:gd name="T2" fmla="*/ 19 w 54"/>
                <a:gd name="T3" fmla="*/ 23 h 27"/>
                <a:gd name="T4" fmla="*/ 0 w 54"/>
                <a:gd name="T5" fmla="*/ 0 h 27"/>
                <a:gd name="T6" fmla="*/ 29 w 54"/>
                <a:gd name="T7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27">
                  <a:moveTo>
                    <a:pt x="53" y="26"/>
                  </a:moveTo>
                  <a:lnTo>
                    <a:pt x="19" y="23"/>
                  </a:lnTo>
                  <a:lnTo>
                    <a:pt x="0" y="0"/>
                  </a:lnTo>
                  <a:lnTo>
                    <a:pt x="29" y="4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4" name="Freeform 84"/>
            <p:cNvSpPr>
              <a:spLocks/>
            </p:cNvSpPr>
            <p:nvPr/>
          </p:nvSpPr>
          <p:spPr bwMode="auto">
            <a:xfrm>
              <a:off x="2714" y="1259"/>
              <a:ext cx="54" cy="23"/>
            </a:xfrm>
            <a:custGeom>
              <a:avLst/>
              <a:gdLst>
                <a:gd name="T0" fmla="*/ 11 w 59"/>
                <a:gd name="T1" fmla="*/ 23 h 25"/>
                <a:gd name="T2" fmla="*/ 0 w 59"/>
                <a:gd name="T3" fmla="*/ 0 h 25"/>
                <a:gd name="T4" fmla="*/ 39 w 59"/>
                <a:gd name="T5" fmla="*/ 1 h 25"/>
                <a:gd name="T6" fmla="*/ 58 w 59"/>
                <a:gd name="T7" fmla="*/ 24 h 25"/>
                <a:gd name="T8" fmla="*/ 11 w 59"/>
                <a:gd name="T9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5">
                  <a:moveTo>
                    <a:pt x="11" y="23"/>
                  </a:moveTo>
                  <a:lnTo>
                    <a:pt x="0" y="0"/>
                  </a:lnTo>
                  <a:lnTo>
                    <a:pt x="39" y="1"/>
                  </a:lnTo>
                  <a:lnTo>
                    <a:pt x="58" y="24"/>
                  </a:lnTo>
                  <a:lnTo>
                    <a:pt x="11" y="23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5" name="Freeform 85"/>
            <p:cNvSpPr>
              <a:spLocks/>
            </p:cNvSpPr>
            <p:nvPr/>
          </p:nvSpPr>
          <p:spPr bwMode="auto">
            <a:xfrm>
              <a:off x="2672" y="1259"/>
              <a:ext cx="49" cy="45"/>
            </a:xfrm>
            <a:custGeom>
              <a:avLst/>
              <a:gdLst>
                <a:gd name="T0" fmla="*/ 0 w 53"/>
                <a:gd name="T1" fmla="*/ 48 h 49"/>
                <a:gd name="T2" fmla="*/ 4 w 53"/>
                <a:gd name="T3" fmla="*/ 2 h 49"/>
                <a:gd name="T4" fmla="*/ 40 w 53"/>
                <a:gd name="T5" fmla="*/ 0 h 49"/>
                <a:gd name="T6" fmla="*/ 52 w 53"/>
                <a:gd name="T7" fmla="*/ 25 h 49"/>
                <a:gd name="T8" fmla="*/ 0 w 53"/>
                <a:gd name="T9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49">
                  <a:moveTo>
                    <a:pt x="0" y="48"/>
                  </a:moveTo>
                  <a:lnTo>
                    <a:pt x="4" y="2"/>
                  </a:lnTo>
                  <a:lnTo>
                    <a:pt x="40" y="0"/>
                  </a:lnTo>
                  <a:lnTo>
                    <a:pt x="52" y="25"/>
                  </a:lnTo>
                  <a:lnTo>
                    <a:pt x="0" y="48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6" name="Freeform 86"/>
            <p:cNvSpPr>
              <a:spLocks/>
            </p:cNvSpPr>
            <p:nvPr/>
          </p:nvSpPr>
          <p:spPr bwMode="auto">
            <a:xfrm>
              <a:off x="2619" y="1261"/>
              <a:ext cx="52" cy="44"/>
            </a:xfrm>
            <a:custGeom>
              <a:avLst/>
              <a:gdLst>
                <a:gd name="T0" fmla="*/ 0 w 57"/>
                <a:gd name="T1" fmla="*/ 38 h 48"/>
                <a:gd name="T2" fmla="*/ 6 w 57"/>
                <a:gd name="T3" fmla="*/ 8 h 48"/>
                <a:gd name="T4" fmla="*/ 56 w 57"/>
                <a:gd name="T5" fmla="*/ 0 h 48"/>
                <a:gd name="T6" fmla="*/ 52 w 57"/>
                <a:gd name="T7" fmla="*/ 47 h 48"/>
                <a:gd name="T8" fmla="*/ 0 w 57"/>
                <a:gd name="T9" fmla="*/ 3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48">
                  <a:moveTo>
                    <a:pt x="0" y="38"/>
                  </a:moveTo>
                  <a:lnTo>
                    <a:pt x="6" y="8"/>
                  </a:lnTo>
                  <a:lnTo>
                    <a:pt x="56" y="0"/>
                  </a:lnTo>
                  <a:lnTo>
                    <a:pt x="52" y="47"/>
                  </a:lnTo>
                  <a:lnTo>
                    <a:pt x="0" y="38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7" name="Freeform 87"/>
            <p:cNvSpPr>
              <a:spLocks/>
            </p:cNvSpPr>
            <p:nvPr/>
          </p:nvSpPr>
          <p:spPr bwMode="auto">
            <a:xfrm>
              <a:off x="2513" y="1277"/>
              <a:ext cx="61" cy="126"/>
            </a:xfrm>
            <a:custGeom>
              <a:avLst/>
              <a:gdLst>
                <a:gd name="T0" fmla="*/ 6 w 67"/>
                <a:gd name="T1" fmla="*/ 137 h 138"/>
                <a:gd name="T2" fmla="*/ 2 w 67"/>
                <a:gd name="T3" fmla="*/ 136 h 138"/>
                <a:gd name="T4" fmla="*/ 0 w 67"/>
                <a:gd name="T5" fmla="*/ 133 h 138"/>
                <a:gd name="T6" fmla="*/ 1 w 67"/>
                <a:gd name="T7" fmla="*/ 72 h 138"/>
                <a:gd name="T8" fmla="*/ 5 w 67"/>
                <a:gd name="T9" fmla="*/ 43 h 138"/>
                <a:gd name="T10" fmla="*/ 12 w 67"/>
                <a:gd name="T11" fmla="*/ 16 h 138"/>
                <a:gd name="T12" fmla="*/ 19 w 67"/>
                <a:gd name="T13" fmla="*/ 10 h 138"/>
                <a:gd name="T14" fmla="*/ 62 w 67"/>
                <a:gd name="T15" fmla="*/ 0 h 138"/>
                <a:gd name="T16" fmla="*/ 65 w 67"/>
                <a:gd name="T17" fmla="*/ 1 h 138"/>
                <a:gd name="T18" fmla="*/ 66 w 67"/>
                <a:gd name="T19" fmla="*/ 5 h 138"/>
                <a:gd name="T20" fmla="*/ 54 w 67"/>
                <a:gd name="T21" fmla="*/ 60 h 138"/>
                <a:gd name="T22" fmla="*/ 51 w 67"/>
                <a:gd name="T23" fmla="*/ 119 h 138"/>
                <a:gd name="T24" fmla="*/ 50 w 67"/>
                <a:gd name="T25" fmla="*/ 124 h 138"/>
                <a:gd name="T26" fmla="*/ 46 w 67"/>
                <a:gd name="T27" fmla="*/ 127 h 138"/>
                <a:gd name="T28" fmla="*/ 6 w 67"/>
                <a:gd name="T29" fmla="*/ 13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38">
                  <a:moveTo>
                    <a:pt x="6" y="137"/>
                  </a:moveTo>
                  <a:lnTo>
                    <a:pt x="2" y="136"/>
                  </a:lnTo>
                  <a:lnTo>
                    <a:pt x="0" y="133"/>
                  </a:lnTo>
                  <a:lnTo>
                    <a:pt x="1" y="72"/>
                  </a:lnTo>
                  <a:lnTo>
                    <a:pt x="5" y="43"/>
                  </a:lnTo>
                  <a:lnTo>
                    <a:pt x="12" y="16"/>
                  </a:lnTo>
                  <a:lnTo>
                    <a:pt x="19" y="10"/>
                  </a:lnTo>
                  <a:lnTo>
                    <a:pt x="62" y="0"/>
                  </a:lnTo>
                  <a:lnTo>
                    <a:pt x="65" y="1"/>
                  </a:lnTo>
                  <a:lnTo>
                    <a:pt x="66" y="5"/>
                  </a:lnTo>
                  <a:lnTo>
                    <a:pt x="54" y="60"/>
                  </a:lnTo>
                  <a:lnTo>
                    <a:pt x="51" y="119"/>
                  </a:lnTo>
                  <a:lnTo>
                    <a:pt x="50" y="124"/>
                  </a:lnTo>
                  <a:lnTo>
                    <a:pt x="46" y="127"/>
                  </a:lnTo>
                  <a:lnTo>
                    <a:pt x="6" y="137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8" name="Freeform 88"/>
            <p:cNvSpPr>
              <a:spLocks/>
            </p:cNvSpPr>
            <p:nvPr/>
          </p:nvSpPr>
          <p:spPr bwMode="auto">
            <a:xfrm>
              <a:off x="2538" y="1304"/>
              <a:ext cx="11" cy="14"/>
            </a:xfrm>
            <a:custGeom>
              <a:avLst/>
              <a:gdLst>
                <a:gd name="T0" fmla="*/ 4 w 12"/>
                <a:gd name="T1" fmla="*/ 14 h 15"/>
                <a:gd name="T2" fmla="*/ 0 w 12"/>
                <a:gd name="T3" fmla="*/ 13 h 15"/>
                <a:gd name="T4" fmla="*/ 0 w 12"/>
                <a:gd name="T5" fmla="*/ 8 h 15"/>
                <a:gd name="T6" fmla="*/ 2 w 12"/>
                <a:gd name="T7" fmla="*/ 4 h 15"/>
                <a:gd name="T8" fmla="*/ 7 w 12"/>
                <a:gd name="T9" fmla="*/ 0 h 15"/>
                <a:gd name="T10" fmla="*/ 11 w 12"/>
                <a:gd name="T11" fmla="*/ 1 h 15"/>
                <a:gd name="T12" fmla="*/ 11 w 12"/>
                <a:gd name="T13" fmla="*/ 5 h 15"/>
                <a:gd name="T14" fmla="*/ 9 w 12"/>
                <a:gd name="T15" fmla="*/ 10 h 15"/>
                <a:gd name="T16" fmla="*/ 4 w 12"/>
                <a:gd name="T17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4" y="14"/>
                  </a:moveTo>
                  <a:lnTo>
                    <a:pt x="0" y="13"/>
                  </a:lnTo>
                  <a:lnTo>
                    <a:pt x="0" y="8"/>
                  </a:lnTo>
                  <a:lnTo>
                    <a:pt x="2" y="4"/>
                  </a:lnTo>
                  <a:lnTo>
                    <a:pt x="7" y="0"/>
                  </a:lnTo>
                  <a:lnTo>
                    <a:pt x="11" y="1"/>
                  </a:lnTo>
                  <a:lnTo>
                    <a:pt x="11" y="5"/>
                  </a:lnTo>
                  <a:lnTo>
                    <a:pt x="9" y="10"/>
                  </a:lnTo>
                  <a:lnTo>
                    <a:pt x="4" y="14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  <p:sp>
          <p:nvSpPr>
            <p:cNvPr id="239" name="Freeform 89"/>
            <p:cNvSpPr>
              <a:spLocks/>
            </p:cNvSpPr>
            <p:nvPr/>
          </p:nvSpPr>
          <p:spPr bwMode="auto">
            <a:xfrm>
              <a:off x="1428" y="1281"/>
              <a:ext cx="1196" cy="400"/>
            </a:xfrm>
            <a:custGeom>
              <a:avLst/>
              <a:gdLst>
                <a:gd name="T0" fmla="*/ 1306 w 1307"/>
                <a:gd name="T1" fmla="*/ 0 h 437"/>
                <a:gd name="T2" fmla="*/ 1211 w 1307"/>
                <a:gd name="T3" fmla="*/ 19 h 437"/>
                <a:gd name="T4" fmla="*/ 1105 w 1307"/>
                <a:gd name="T5" fmla="*/ 51 h 437"/>
                <a:gd name="T6" fmla="*/ 0 w 1307"/>
                <a:gd name="T7" fmla="*/ 436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7" h="437">
                  <a:moveTo>
                    <a:pt x="1306" y="0"/>
                  </a:moveTo>
                  <a:lnTo>
                    <a:pt x="1211" y="19"/>
                  </a:lnTo>
                  <a:lnTo>
                    <a:pt x="1105" y="51"/>
                  </a:lnTo>
                  <a:lnTo>
                    <a:pt x="0" y="436"/>
                  </a:lnTo>
                </a:path>
              </a:pathLst>
            </a:custGeom>
            <a:noFill/>
            <a:ln w="3175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b="0"/>
            </a:p>
          </p:txBody>
        </p:sp>
      </p:grpSp>
      <p:grpSp>
        <p:nvGrpSpPr>
          <p:cNvPr id="246" name="Group 245"/>
          <p:cNvGrpSpPr/>
          <p:nvPr/>
        </p:nvGrpSpPr>
        <p:grpSpPr>
          <a:xfrm>
            <a:off x="4197096" y="2799392"/>
            <a:ext cx="1607812" cy="1808814"/>
            <a:chOff x="4721207" y="2750185"/>
            <a:chExt cx="1753685" cy="1972923"/>
          </a:xfrm>
        </p:grpSpPr>
        <p:pic>
          <p:nvPicPr>
            <p:cNvPr id="244" name="Picture 2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3000" y="3242675"/>
              <a:ext cx="1290097" cy="913819"/>
            </a:xfrm>
            <a:prstGeom prst="rect">
              <a:avLst/>
            </a:prstGeom>
          </p:spPr>
        </p:pic>
        <p:sp>
          <p:nvSpPr>
            <p:cNvPr id="245" name="Rectangle 244"/>
            <p:cNvSpPr/>
            <p:nvPr/>
          </p:nvSpPr>
          <p:spPr>
            <a:xfrm>
              <a:off x="4953000" y="2750185"/>
              <a:ext cx="129009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0" dirty="0"/>
                <a:t>Radar Surveillance</a:t>
              </a:r>
            </a:p>
          </p:txBody>
        </p:sp>
        <p:sp>
          <p:nvSpPr>
            <p:cNvPr id="252" name="Rectangle 251"/>
            <p:cNvSpPr/>
            <p:nvPr/>
          </p:nvSpPr>
          <p:spPr>
            <a:xfrm>
              <a:off x="4721207" y="4152417"/>
              <a:ext cx="1753685" cy="570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0" dirty="0"/>
                <a:t>Direct Communications</a:t>
              </a:r>
            </a:p>
          </p:txBody>
        </p:sp>
      </p:grpSp>
      <p:grpSp>
        <p:nvGrpSpPr>
          <p:cNvPr id="265" name="Group 264"/>
          <p:cNvGrpSpPr/>
          <p:nvPr/>
        </p:nvGrpSpPr>
        <p:grpSpPr>
          <a:xfrm>
            <a:off x="6318021" y="1213147"/>
            <a:ext cx="3142060" cy="1687647"/>
            <a:chOff x="6318021" y="1213147"/>
            <a:chExt cx="3142060" cy="1687647"/>
          </a:xfrm>
        </p:grpSpPr>
        <p:grpSp>
          <p:nvGrpSpPr>
            <p:cNvPr id="61" name="Group 60"/>
            <p:cNvGrpSpPr/>
            <p:nvPr/>
          </p:nvGrpSpPr>
          <p:grpSpPr>
            <a:xfrm>
              <a:off x="6318021" y="1213147"/>
              <a:ext cx="3142060" cy="1687647"/>
              <a:chOff x="9937043" y="4299205"/>
              <a:chExt cx="2852131" cy="1531922"/>
            </a:xfrm>
          </p:grpSpPr>
          <p:grpSp>
            <p:nvGrpSpPr>
              <p:cNvPr id="6" name="Group 5"/>
              <p:cNvGrpSpPr/>
              <p:nvPr/>
            </p:nvGrpSpPr>
            <p:grpSpPr>
              <a:xfrm>
                <a:off x="9937043" y="4299205"/>
                <a:ext cx="1759884" cy="1531922"/>
                <a:chOff x="4473845" y="3417115"/>
                <a:chExt cx="2297906" cy="2000252"/>
              </a:xfrm>
            </p:grpSpPr>
            <p:cxnSp>
              <p:nvCxnSpPr>
                <p:cNvPr id="7" name="Straight Connector 6"/>
                <p:cNvCxnSpPr/>
                <p:nvPr/>
              </p:nvCxnSpPr>
              <p:spPr>
                <a:xfrm rot="5400000">
                  <a:off x="4223814" y="4588690"/>
                  <a:ext cx="1257300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" name="Straight Connector 7"/>
                <p:cNvCxnSpPr/>
                <p:nvPr/>
              </p:nvCxnSpPr>
              <p:spPr>
                <a:xfrm>
                  <a:off x="4514326" y="4376255"/>
                  <a:ext cx="2257425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Straight Connector 8"/>
                <p:cNvCxnSpPr/>
                <p:nvPr/>
              </p:nvCxnSpPr>
              <p:spPr>
                <a:xfrm rot="5400000" flipH="1" flipV="1">
                  <a:off x="4623865" y="3875903"/>
                  <a:ext cx="1949451" cy="113347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0" name="Picture 2" descr="C:\Users\dwing\Documents\Downloads\air_plane_airport_2.png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duotone>
                    <a:schemeClr val="accent2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 rot="5400000">
                  <a:off x="5571601" y="4302940"/>
                  <a:ext cx="152400" cy="1524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11" name="Picture 2" descr="C:\Users\dwing\Documents\Downloads\air_plane_airport_2.png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duotone>
                    <a:schemeClr val="accent2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 rot="1912380">
                  <a:off x="5371748" y="4636487"/>
                  <a:ext cx="152400" cy="152400"/>
                </a:xfrm>
                <a:prstGeom prst="rect">
                  <a:avLst/>
                </a:prstGeom>
                <a:noFill/>
              </p:spPr>
            </p:pic>
            <p:cxnSp>
              <p:nvCxnSpPr>
                <p:cNvPr id="12" name="Straight Connector 11"/>
                <p:cNvCxnSpPr/>
                <p:nvPr/>
              </p:nvCxnSpPr>
              <p:spPr>
                <a:xfrm>
                  <a:off x="4473845" y="4803003"/>
                  <a:ext cx="1371600" cy="533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/>
                <p:cNvCxnSpPr/>
                <p:nvPr/>
              </p:nvCxnSpPr>
              <p:spPr>
                <a:xfrm rot="16200000" flipV="1">
                  <a:off x="5499189" y="3734002"/>
                  <a:ext cx="1496810" cy="863035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4" name="Group 209"/>
                <p:cNvGrpSpPr/>
                <p:nvPr/>
              </p:nvGrpSpPr>
              <p:grpSpPr>
                <a:xfrm rot="1260000">
                  <a:off x="5040103" y="5084347"/>
                  <a:ext cx="365759" cy="21197"/>
                  <a:chOff x="5410201" y="4725540"/>
                  <a:chExt cx="1295399" cy="75072"/>
                </a:xfrm>
              </p:grpSpPr>
              <p:sp>
                <p:nvSpPr>
                  <p:cNvPr id="40" name="Isosceles Triangle 39"/>
                  <p:cNvSpPr/>
                  <p:nvPr/>
                </p:nvSpPr>
                <p:spPr>
                  <a:xfrm rot="5400000" flipH="1">
                    <a:off x="5696519" y="4439222"/>
                    <a:ext cx="75072" cy="647708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41" name="Isosceles Triangle 40"/>
                  <p:cNvSpPr/>
                  <p:nvPr/>
                </p:nvSpPr>
                <p:spPr>
                  <a:xfrm rot="5400000" flipH="1" flipV="1">
                    <a:off x="6344216" y="4439222"/>
                    <a:ext cx="75062" cy="647707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5" name="Group 212"/>
                <p:cNvGrpSpPr/>
                <p:nvPr/>
              </p:nvGrpSpPr>
              <p:grpSpPr>
                <a:xfrm rot="1800000">
                  <a:off x="5212539" y="4911906"/>
                  <a:ext cx="21198" cy="365761"/>
                  <a:chOff x="2285981" y="2362198"/>
                  <a:chExt cx="3250873" cy="2438402"/>
                </a:xfrm>
                <a:noFill/>
              </p:grpSpPr>
              <p:sp>
                <p:nvSpPr>
                  <p:cNvPr id="38" name="Isosceles Triangle 37"/>
                  <p:cNvSpPr/>
                  <p:nvPr/>
                </p:nvSpPr>
                <p:spPr>
                  <a:xfrm flipH="1">
                    <a:off x="2285981" y="3581401"/>
                    <a:ext cx="3250440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9" name="Isosceles Triangle 38"/>
                  <p:cNvSpPr/>
                  <p:nvPr/>
                </p:nvSpPr>
                <p:spPr>
                  <a:xfrm flipH="1" flipV="1">
                    <a:off x="2286000" y="2362198"/>
                    <a:ext cx="3250854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6" name="Group 215"/>
                <p:cNvGrpSpPr/>
                <p:nvPr/>
              </p:nvGrpSpPr>
              <p:grpSpPr>
                <a:xfrm rot="18000000">
                  <a:off x="5824965" y="3727993"/>
                  <a:ext cx="365759" cy="21197"/>
                  <a:chOff x="5410201" y="4725540"/>
                  <a:chExt cx="1295399" cy="75072"/>
                </a:xfrm>
              </p:grpSpPr>
              <p:sp>
                <p:nvSpPr>
                  <p:cNvPr id="36" name="Isosceles Triangle 35"/>
                  <p:cNvSpPr/>
                  <p:nvPr/>
                </p:nvSpPr>
                <p:spPr>
                  <a:xfrm rot="5400000" flipH="1">
                    <a:off x="5696519" y="4439222"/>
                    <a:ext cx="75072" cy="647708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7" name="Isosceles Triangle 36"/>
                  <p:cNvSpPr/>
                  <p:nvPr/>
                </p:nvSpPr>
                <p:spPr>
                  <a:xfrm rot="5400000" flipH="1" flipV="1">
                    <a:off x="6344216" y="4439222"/>
                    <a:ext cx="75062" cy="647707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7" name="Group 218"/>
                <p:cNvGrpSpPr/>
                <p:nvPr/>
              </p:nvGrpSpPr>
              <p:grpSpPr>
                <a:xfrm rot="19800000">
                  <a:off x="5997400" y="3555546"/>
                  <a:ext cx="21198" cy="365761"/>
                  <a:chOff x="2285981" y="2362198"/>
                  <a:chExt cx="3250873" cy="2438402"/>
                </a:xfrm>
                <a:noFill/>
              </p:grpSpPr>
              <p:sp>
                <p:nvSpPr>
                  <p:cNvPr id="34" name="Isosceles Triangle 33"/>
                  <p:cNvSpPr/>
                  <p:nvPr/>
                </p:nvSpPr>
                <p:spPr>
                  <a:xfrm flipH="1">
                    <a:off x="2285981" y="3581401"/>
                    <a:ext cx="3250440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5" name="Isosceles Triangle 34"/>
                  <p:cNvSpPr/>
                  <p:nvPr/>
                </p:nvSpPr>
                <p:spPr>
                  <a:xfrm flipH="1" flipV="1">
                    <a:off x="2286000" y="2362198"/>
                    <a:ext cx="3250854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8" name="Group 221"/>
                <p:cNvGrpSpPr/>
                <p:nvPr/>
              </p:nvGrpSpPr>
              <p:grpSpPr>
                <a:xfrm>
                  <a:off x="6183103" y="4368069"/>
                  <a:ext cx="365759" cy="21197"/>
                  <a:chOff x="5410201" y="4725540"/>
                  <a:chExt cx="1295399" cy="75072"/>
                </a:xfrm>
              </p:grpSpPr>
              <p:sp>
                <p:nvSpPr>
                  <p:cNvPr id="32" name="Isosceles Triangle 31"/>
                  <p:cNvSpPr/>
                  <p:nvPr/>
                </p:nvSpPr>
                <p:spPr>
                  <a:xfrm rot="5400000" flipH="1">
                    <a:off x="5696519" y="4439222"/>
                    <a:ext cx="75072" cy="647708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3" name="Isosceles Triangle 32"/>
                  <p:cNvSpPr/>
                  <p:nvPr/>
                </p:nvSpPr>
                <p:spPr>
                  <a:xfrm rot="5400000" flipH="1" flipV="1">
                    <a:off x="6344216" y="4439222"/>
                    <a:ext cx="75062" cy="647707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9" name="Group 224"/>
                <p:cNvGrpSpPr/>
                <p:nvPr/>
              </p:nvGrpSpPr>
              <p:grpSpPr>
                <a:xfrm rot="19920000">
                  <a:off x="6355540" y="4195626"/>
                  <a:ext cx="21198" cy="365761"/>
                  <a:chOff x="2285981" y="2362198"/>
                  <a:chExt cx="3250873" cy="2438402"/>
                </a:xfrm>
                <a:noFill/>
              </p:grpSpPr>
              <p:sp>
                <p:nvSpPr>
                  <p:cNvPr id="30" name="Isosceles Triangle 29"/>
                  <p:cNvSpPr/>
                  <p:nvPr/>
                </p:nvSpPr>
                <p:spPr>
                  <a:xfrm flipH="1">
                    <a:off x="2285981" y="3581401"/>
                    <a:ext cx="3250440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1" name="Isosceles Triangle 30"/>
                  <p:cNvSpPr/>
                  <p:nvPr/>
                </p:nvSpPr>
                <p:spPr>
                  <a:xfrm flipH="1" flipV="1">
                    <a:off x="2286000" y="2362198"/>
                    <a:ext cx="3250854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imes New Roman" pitchFamily="18" charset="0"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21" name="Group 232"/>
                <p:cNvGrpSpPr>
                  <a:grpSpLocks noChangeAspect="1"/>
                </p:cNvGrpSpPr>
                <p:nvPr/>
              </p:nvGrpSpPr>
              <p:grpSpPr>
                <a:xfrm>
                  <a:off x="4664190" y="4195638"/>
                  <a:ext cx="365761" cy="365763"/>
                  <a:chOff x="2651761" y="4869179"/>
                  <a:chExt cx="1295399" cy="1295398"/>
                </a:xfrm>
              </p:grpSpPr>
              <p:grpSp>
                <p:nvGrpSpPr>
                  <p:cNvPr id="24" name="Group 208"/>
                  <p:cNvGrpSpPr/>
                  <p:nvPr/>
                </p:nvGrpSpPr>
                <p:grpSpPr>
                  <a:xfrm>
                    <a:off x="2651761" y="5479920"/>
                    <a:ext cx="1295399" cy="75072"/>
                    <a:chOff x="5410201" y="4725540"/>
                    <a:chExt cx="1295399" cy="75072"/>
                  </a:xfrm>
                </p:grpSpPr>
                <p:sp>
                  <p:nvSpPr>
                    <p:cNvPr id="28" name="Isosceles Triangle 27"/>
                    <p:cNvSpPr/>
                    <p:nvPr/>
                  </p:nvSpPr>
                  <p:spPr>
                    <a:xfrm rot="5400000" flipH="1">
                      <a:off x="5696519" y="4439222"/>
                      <a:ext cx="75072" cy="647708"/>
                    </a:xfrm>
                    <a:prstGeom prst="triangl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29" name="Isosceles Triangle 28"/>
                    <p:cNvSpPr/>
                    <p:nvPr/>
                  </p:nvSpPr>
                  <p:spPr>
                    <a:xfrm rot="5400000" flipH="1" flipV="1">
                      <a:off x="6344216" y="4439222"/>
                      <a:ext cx="75062" cy="647707"/>
                    </a:xfrm>
                    <a:prstGeom prst="triangl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25" name="Group 182"/>
                  <p:cNvGrpSpPr/>
                  <p:nvPr/>
                </p:nvGrpSpPr>
                <p:grpSpPr>
                  <a:xfrm>
                    <a:off x="3262456" y="4869179"/>
                    <a:ext cx="75076" cy="1295398"/>
                    <a:chOff x="2285981" y="2362198"/>
                    <a:chExt cx="3250873" cy="2438402"/>
                  </a:xfrm>
                  <a:noFill/>
                </p:grpSpPr>
                <p:sp>
                  <p:nvSpPr>
                    <p:cNvPr id="26" name="Isosceles Triangle 25"/>
                    <p:cNvSpPr/>
                    <p:nvPr/>
                  </p:nvSpPr>
                  <p:spPr>
                    <a:xfrm flipH="1">
                      <a:off x="2285981" y="3581401"/>
                      <a:ext cx="3250440" cy="1219199"/>
                    </a:xfrm>
                    <a:prstGeom prst="triangle">
                      <a:avLst/>
                    </a:prstGeom>
                    <a:grpFill/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27" name="Isosceles Triangle 26"/>
                    <p:cNvSpPr/>
                    <p:nvPr/>
                  </p:nvSpPr>
                  <p:spPr>
                    <a:xfrm flipH="1" flipV="1">
                      <a:off x="2286000" y="2362198"/>
                      <a:ext cx="3250854" cy="1219199"/>
                    </a:xfrm>
                    <a:prstGeom prst="triangle">
                      <a:avLst/>
                    </a:prstGeom>
                    <a:grpFill/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59" name="Rectangle 58"/>
              <p:cNvSpPr/>
              <p:nvPr/>
            </p:nvSpPr>
            <p:spPr>
              <a:xfrm>
                <a:off x="11460191" y="4486711"/>
                <a:ext cx="1328983" cy="2561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b="0" dirty="0"/>
                  <a:t>“Airways” Formed</a:t>
                </a:r>
              </a:p>
            </p:txBody>
          </p:sp>
        </p:grpSp>
        <p:sp>
          <p:nvSpPr>
            <p:cNvPr id="248" name="Rectangle 247"/>
            <p:cNvSpPr/>
            <p:nvPr/>
          </p:nvSpPr>
          <p:spPr>
            <a:xfrm>
              <a:off x="8193756" y="2149529"/>
              <a:ext cx="1057297" cy="677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0" dirty="0"/>
                <a:t>Increased Collision Risk</a:t>
              </a:r>
            </a:p>
          </p:txBody>
        </p:sp>
      </p:grpSp>
      <p:grpSp>
        <p:nvGrpSpPr>
          <p:cNvPr id="257" name="Group 256"/>
          <p:cNvGrpSpPr/>
          <p:nvPr/>
        </p:nvGrpSpPr>
        <p:grpSpPr>
          <a:xfrm>
            <a:off x="5967716" y="3190120"/>
            <a:ext cx="2421595" cy="1089953"/>
            <a:chOff x="6447228" y="3391966"/>
            <a:chExt cx="2641301" cy="1188842"/>
          </a:xfrm>
        </p:grpSpPr>
        <p:grpSp>
          <p:nvGrpSpPr>
            <p:cNvPr id="146" name="Group 145"/>
            <p:cNvGrpSpPr/>
            <p:nvPr/>
          </p:nvGrpSpPr>
          <p:grpSpPr>
            <a:xfrm>
              <a:off x="6447228" y="3391966"/>
              <a:ext cx="2641301" cy="1188842"/>
              <a:chOff x="6661988" y="3381306"/>
              <a:chExt cx="2641301" cy="1188842"/>
            </a:xfrm>
          </p:grpSpPr>
          <p:pic>
            <p:nvPicPr>
              <p:cNvPr id="93" name="Picture 4" descr="C:\Users\dwing\AppData\Local\Microsoft\Windows\Temporary Internet Files\Content.IE5\2YC2GPLH\MC900349993[1].wmf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095444" y="4107137"/>
                <a:ext cx="275083" cy="463011"/>
              </a:xfrm>
              <a:prstGeom prst="rect">
                <a:avLst/>
              </a:prstGeom>
              <a:noFill/>
            </p:spPr>
          </p:pic>
          <p:pic>
            <p:nvPicPr>
              <p:cNvPr id="94" name="Picture 2" descr="C:\Users\dwing\AppData\Local\Microsoft\Windows\Temporary Internet Files\Content.IE5\LE8DBLBQ\MC900434813[1].pn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8154811" y="3836592"/>
                <a:ext cx="733556" cy="733556"/>
              </a:xfrm>
              <a:prstGeom prst="rect">
                <a:avLst/>
              </a:prstGeom>
              <a:noFill/>
            </p:spPr>
          </p:pic>
          <p:sp>
            <p:nvSpPr>
              <p:cNvPr id="95" name="Rectangle 94"/>
              <p:cNvSpPr/>
              <p:nvPr/>
            </p:nvSpPr>
            <p:spPr>
              <a:xfrm>
                <a:off x="6785049" y="3381306"/>
                <a:ext cx="2225288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b="0" dirty="0"/>
                  <a:t>Relayed Communications</a:t>
                </a:r>
              </a:p>
            </p:txBody>
          </p:sp>
          <p:cxnSp>
            <p:nvCxnSpPr>
              <p:cNvPr id="97" name="Straight Arrow Connector 96"/>
              <p:cNvCxnSpPr>
                <a:stCxn id="93" idx="3"/>
              </p:cNvCxnSpPr>
              <p:nvPr/>
            </p:nvCxnSpPr>
            <p:spPr bwMode="auto">
              <a:xfrm flipV="1">
                <a:off x="7370527" y="4328594"/>
                <a:ext cx="685033" cy="10049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Rectangle 98"/>
              <p:cNvSpPr/>
              <p:nvPr/>
            </p:nvSpPr>
            <p:spPr>
              <a:xfrm>
                <a:off x="6661988" y="4261894"/>
                <a:ext cx="591829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000" b="0" dirty="0"/>
                  <a:t>ARINC</a:t>
                </a:r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8854127" y="4261894"/>
                <a:ext cx="449162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000" b="0" dirty="0"/>
                  <a:t>ATC</a:t>
                </a:r>
              </a:p>
            </p:txBody>
          </p:sp>
          <p:cxnSp>
            <p:nvCxnSpPr>
              <p:cNvPr id="254" name="Straight Arrow Connector 253"/>
              <p:cNvCxnSpPr/>
              <p:nvPr/>
            </p:nvCxnSpPr>
            <p:spPr bwMode="auto">
              <a:xfrm flipV="1">
                <a:off x="7268119" y="3841035"/>
                <a:ext cx="342517" cy="186162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56" name="Picture 2" descr="C:\Users\dwing\Documents\Downloads\air_plane_airport_2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 rot="5400000">
              <a:off x="7438328" y="3694310"/>
              <a:ext cx="219163" cy="219163"/>
            </a:xfrm>
            <a:prstGeom prst="rect">
              <a:avLst/>
            </a:prstGeom>
            <a:noFill/>
          </p:spPr>
        </p:pic>
      </p:grpSp>
      <p:sp>
        <p:nvSpPr>
          <p:cNvPr id="258" name="Rectangle 257"/>
          <p:cNvSpPr/>
          <p:nvPr/>
        </p:nvSpPr>
        <p:spPr>
          <a:xfrm>
            <a:off x="9145147" y="5715709"/>
            <a:ext cx="276307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1800" dirty="0"/>
              <a:t>Mobility still limited by see-and-avoid (VFR) or ATC capacity (IFR)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CBE685C-CBCD-48E7-A570-0CAB55917718}"/>
              </a:ext>
            </a:extLst>
          </p:cNvPr>
          <p:cNvGrpSpPr/>
          <p:nvPr/>
        </p:nvGrpSpPr>
        <p:grpSpPr>
          <a:xfrm>
            <a:off x="1629482" y="4919488"/>
            <a:ext cx="4620680" cy="1629122"/>
            <a:chOff x="1496842" y="4910810"/>
            <a:chExt cx="4620680" cy="1629122"/>
          </a:xfrm>
        </p:grpSpPr>
        <p:sp>
          <p:nvSpPr>
            <p:cNvPr id="249" name="Rectangle 248"/>
            <p:cNvSpPr/>
            <p:nvPr/>
          </p:nvSpPr>
          <p:spPr>
            <a:xfrm>
              <a:off x="2216784" y="4910810"/>
              <a:ext cx="385839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0" dirty="0"/>
                <a:t>Advanced Avionics and ATM Automation</a:t>
              </a:r>
            </a:p>
          </p:txBody>
        </p:sp>
        <p:pic>
          <p:nvPicPr>
            <p:cNvPr id="250" name="Picture 249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8457" y="5283396"/>
              <a:ext cx="1162588" cy="845112"/>
            </a:xfrm>
            <a:prstGeom prst="rect">
              <a:avLst/>
            </a:prstGeom>
          </p:spPr>
        </p:pic>
        <p:pic>
          <p:nvPicPr>
            <p:cNvPr id="259" name="Picture 25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6842" y="5217984"/>
              <a:ext cx="1374889" cy="914301"/>
            </a:xfrm>
            <a:prstGeom prst="rect">
              <a:avLst/>
            </a:prstGeom>
          </p:spPr>
        </p:pic>
        <p:pic>
          <p:nvPicPr>
            <p:cNvPr id="260" name="Picture 2" descr="1.pict                                                         00022F2DStan's Hard Disk               AFEACC75: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1270" y="5295522"/>
              <a:ext cx="1576252" cy="1244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9" name="Group 268"/>
          <p:cNvGrpSpPr/>
          <p:nvPr/>
        </p:nvGrpSpPr>
        <p:grpSpPr>
          <a:xfrm>
            <a:off x="6689619" y="4700576"/>
            <a:ext cx="2317543" cy="1201035"/>
            <a:chOff x="7379661" y="4869472"/>
            <a:chExt cx="2317543" cy="1201035"/>
          </a:xfrm>
        </p:grpSpPr>
        <p:pic>
          <p:nvPicPr>
            <p:cNvPr id="247" name="Picture 24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9661" y="4869472"/>
              <a:ext cx="997399" cy="1201035"/>
            </a:xfrm>
            <a:prstGeom prst="rect">
              <a:avLst/>
            </a:prstGeom>
          </p:spPr>
        </p:pic>
        <p:sp>
          <p:nvSpPr>
            <p:cNvPr id="261" name="Rectangle 260"/>
            <p:cNvSpPr/>
            <p:nvPr/>
          </p:nvSpPr>
          <p:spPr>
            <a:xfrm>
              <a:off x="8217466" y="4918821"/>
              <a:ext cx="147973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dirty="0"/>
                <a:t>Trajectory Based Operations</a:t>
              </a:r>
              <a:endParaRPr lang="en-US" sz="1400" b="0" dirty="0"/>
            </a:p>
          </p:txBody>
        </p:sp>
      </p:grpSp>
      <p:grpSp>
        <p:nvGrpSpPr>
          <p:cNvPr id="285" name="Group 284"/>
          <p:cNvGrpSpPr/>
          <p:nvPr/>
        </p:nvGrpSpPr>
        <p:grpSpPr>
          <a:xfrm>
            <a:off x="3083288" y="965371"/>
            <a:ext cx="3315894" cy="1628707"/>
            <a:chOff x="2963527" y="965371"/>
            <a:chExt cx="3315894" cy="1628707"/>
          </a:xfrm>
        </p:grpSpPr>
        <p:grpSp>
          <p:nvGrpSpPr>
            <p:cNvPr id="58" name="Group 57"/>
            <p:cNvGrpSpPr/>
            <p:nvPr/>
          </p:nvGrpSpPr>
          <p:grpSpPr>
            <a:xfrm>
              <a:off x="3757139" y="965371"/>
              <a:ext cx="1419989" cy="1628707"/>
              <a:chOff x="9994285" y="1690688"/>
              <a:chExt cx="1598121" cy="1833023"/>
            </a:xfrm>
          </p:grpSpPr>
          <p:grpSp>
            <p:nvGrpSpPr>
              <p:cNvPr id="5" name="Group 119"/>
              <p:cNvGrpSpPr/>
              <p:nvPr/>
            </p:nvGrpSpPr>
            <p:grpSpPr>
              <a:xfrm>
                <a:off x="10125418" y="1690688"/>
                <a:ext cx="1335855" cy="1335855"/>
                <a:chOff x="1371600" y="1600199"/>
                <a:chExt cx="1295401" cy="1295400"/>
              </a:xfrm>
            </p:grpSpPr>
            <p:sp>
              <p:nvSpPr>
                <p:cNvPr id="42" name="Isosceles Triangle 41"/>
                <p:cNvSpPr/>
                <p:nvPr/>
              </p:nvSpPr>
              <p:spPr>
                <a:xfrm rot="5400000" flipH="1">
                  <a:off x="1657914" y="1924624"/>
                  <a:ext cx="75073" cy="647700"/>
                </a:xfrm>
                <a:prstGeom prst="triangl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43" name="Isosceles Triangle 42"/>
                <p:cNvSpPr/>
                <p:nvPr/>
              </p:nvSpPr>
              <p:spPr>
                <a:xfrm rot="5400000" flipH="1" flipV="1">
                  <a:off x="2305619" y="1924624"/>
                  <a:ext cx="75063" cy="647700"/>
                </a:xfrm>
                <a:prstGeom prst="triangl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Times New Roman" pitchFamily="18" charset="0"/>
                  </a:endParaRPr>
                </a:p>
              </p:txBody>
            </p:sp>
            <p:cxnSp>
              <p:nvCxnSpPr>
                <p:cNvPr id="44" name="Straight Connector 43"/>
                <p:cNvCxnSpPr/>
                <p:nvPr/>
              </p:nvCxnSpPr>
              <p:spPr>
                <a:xfrm rot="10800000" flipH="1">
                  <a:off x="1371600" y="2248474"/>
                  <a:ext cx="129539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45" name="Group 123"/>
                <p:cNvGrpSpPr/>
                <p:nvPr/>
              </p:nvGrpSpPr>
              <p:grpSpPr>
                <a:xfrm>
                  <a:off x="1982336" y="1600199"/>
                  <a:ext cx="75074" cy="1295400"/>
                  <a:chOff x="2285981" y="2362198"/>
                  <a:chExt cx="3250873" cy="2438402"/>
                </a:xfrm>
                <a:noFill/>
              </p:grpSpPr>
              <p:sp>
                <p:nvSpPr>
                  <p:cNvPr id="55" name="Isosceles Triangle 54"/>
                  <p:cNvSpPr/>
                  <p:nvPr/>
                </p:nvSpPr>
                <p:spPr>
                  <a:xfrm flipH="1">
                    <a:off x="2285981" y="3581401"/>
                    <a:ext cx="3250440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05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ea typeface="+mn-ea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56" name="Isosceles Triangle 55"/>
                  <p:cNvSpPr/>
                  <p:nvPr/>
                </p:nvSpPr>
                <p:spPr>
                  <a:xfrm flipH="1" flipV="1">
                    <a:off x="2286000" y="2362198"/>
                    <a:ext cx="3250854" cy="1219199"/>
                  </a:xfrm>
                  <a:prstGeom prst="triangle">
                    <a:avLst/>
                  </a:prstGeom>
                  <a:grp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05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ea typeface="+mn-ea"/>
                      <a:cs typeface="Times New Roman" pitchFamily="18" charset="0"/>
                    </a:endParaRPr>
                  </a:p>
                </p:txBody>
              </p:sp>
            </p:grpSp>
            <p:cxnSp>
              <p:nvCxnSpPr>
                <p:cNvPr id="46" name="Straight Connector 45"/>
                <p:cNvCxnSpPr/>
                <p:nvPr/>
              </p:nvCxnSpPr>
              <p:spPr>
                <a:xfrm rot="5400000" flipH="1">
                  <a:off x="1372174" y="2247900"/>
                  <a:ext cx="1295399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47" name="Oval 46"/>
                <p:cNvSpPr/>
                <p:nvPr/>
              </p:nvSpPr>
              <p:spPr>
                <a:xfrm>
                  <a:off x="1493043" y="1721643"/>
                  <a:ext cx="607219" cy="607218"/>
                </a:xfrm>
                <a:prstGeom prst="ellipse">
                  <a:avLst/>
                </a:prstGeom>
                <a:solidFill>
                  <a:srgbClr val="4F81BD">
                    <a:alpha val="25098"/>
                  </a:srgbClr>
                </a:solidFill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48" name="Oval 47"/>
                <p:cNvSpPr/>
                <p:nvPr/>
              </p:nvSpPr>
              <p:spPr>
                <a:xfrm>
                  <a:off x="1938337" y="1724173"/>
                  <a:ext cx="607219" cy="607218"/>
                </a:xfrm>
                <a:prstGeom prst="ellipse">
                  <a:avLst/>
                </a:prstGeom>
                <a:solidFill>
                  <a:srgbClr val="4F81BD">
                    <a:alpha val="25098"/>
                  </a:srgbClr>
                </a:solidFill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5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ea typeface="+mn-ea"/>
                      <a:cs typeface="Times New Roman" pitchFamily="18" charset="0"/>
                    </a:rPr>
                    <a:t>  </a:t>
                  </a:r>
                  <a:endPara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>
                  <a:off x="1493043" y="2156816"/>
                  <a:ext cx="607219" cy="607218"/>
                </a:xfrm>
                <a:prstGeom prst="ellipse">
                  <a:avLst/>
                </a:prstGeom>
                <a:solidFill>
                  <a:srgbClr val="4F81BD">
                    <a:alpha val="25098"/>
                  </a:srgbClr>
                </a:solidFill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>
                  <a:off x="1938337" y="2159346"/>
                  <a:ext cx="607219" cy="607218"/>
                </a:xfrm>
                <a:prstGeom prst="ellipse">
                  <a:avLst/>
                </a:prstGeom>
                <a:solidFill>
                  <a:srgbClr val="4F81BD">
                    <a:alpha val="25098"/>
                  </a:srgbClr>
                </a:solidFill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5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ea typeface="+mn-ea"/>
                      <a:cs typeface="Times New Roman" pitchFamily="18" charset="0"/>
                    </a:rPr>
                    <a:t>  </a:t>
                  </a:r>
                  <a:endPara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>
                  <a:off x="1523999" y="1828800"/>
                  <a:ext cx="460650" cy="23096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ＭＳ Ｐゴシック" pitchFamily="-109" charset="-128"/>
                      <a:cs typeface="Times New Roman" pitchFamily="18" charset="0"/>
                    </a:rPr>
                    <a:t>A  ∙ –</a:t>
                  </a:r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1523999" y="2438400"/>
                  <a:ext cx="460650" cy="23096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ＭＳ Ｐゴシック" pitchFamily="-109" charset="-128"/>
                      <a:cs typeface="Times New Roman" pitchFamily="18" charset="0"/>
                    </a:rPr>
                    <a:t>N  – ∙</a:t>
                  </a: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2133599" y="2438400"/>
                  <a:ext cx="460650" cy="23096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ＭＳ Ｐゴシック" pitchFamily="-109" charset="-128"/>
                      <a:cs typeface="Times New Roman" pitchFamily="18" charset="0"/>
                    </a:rPr>
                    <a:t>A  ∙ –</a:t>
                  </a: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2133600" y="1828800"/>
                  <a:ext cx="460650" cy="23096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ea typeface="ＭＳ Ｐゴシック" pitchFamily="-109" charset="-128"/>
                      <a:cs typeface="Times New Roman" pitchFamily="18" charset="0"/>
                    </a:rPr>
                    <a:t>N  – ∙</a:t>
                  </a:r>
                </a:p>
              </p:txBody>
            </p:sp>
          </p:grpSp>
          <p:sp>
            <p:nvSpPr>
              <p:cNvPr id="57" name="Rectangle 56"/>
              <p:cNvSpPr/>
              <p:nvPr/>
            </p:nvSpPr>
            <p:spPr>
              <a:xfrm>
                <a:off x="9994285" y="2983836"/>
                <a:ext cx="1598121" cy="5398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b="0" dirty="0"/>
                  <a:t>Into IMC w/</a:t>
                </a:r>
              </a:p>
              <a:p>
                <a:pPr algn="ctr"/>
                <a:r>
                  <a:rPr lang="en-US" sz="1400" b="0" dirty="0"/>
                  <a:t>Radio Navigation</a:t>
                </a:r>
              </a:p>
            </p:txBody>
          </p:sp>
        </p:grpSp>
        <p:grpSp>
          <p:nvGrpSpPr>
            <p:cNvPr id="76" name="Group 34"/>
            <p:cNvGrpSpPr>
              <a:grpSpLocks/>
            </p:cNvGrpSpPr>
            <p:nvPr/>
          </p:nvGrpSpPr>
          <p:grpSpPr bwMode="auto">
            <a:xfrm>
              <a:off x="5031809" y="1060675"/>
              <a:ext cx="1247612" cy="362459"/>
              <a:chOff x="1538" y="3263"/>
              <a:chExt cx="2912" cy="846"/>
            </a:xfrm>
          </p:grpSpPr>
          <p:sp>
            <p:nvSpPr>
              <p:cNvPr id="77" name="Freeform 20"/>
              <p:cNvSpPr>
                <a:spLocks/>
              </p:cNvSpPr>
              <p:nvPr/>
            </p:nvSpPr>
            <p:spPr bwMode="auto">
              <a:xfrm>
                <a:off x="1538" y="3620"/>
                <a:ext cx="549" cy="448"/>
              </a:xfrm>
              <a:custGeom>
                <a:avLst/>
                <a:gdLst>
                  <a:gd name="T0" fmla="*/ 2 w 549"/>
                  <a:gd name="T1" fmla="*/ 342 h 448"/>
                  <a:gd name="T2" fmla="*/ 4 w 549"/>
                  <a:gd name="T3" fmla="*/ 300 h 448"/>
                  <a:gd name="T4" fmla="*/ 27 w 549"/>
                  <a:gd name="T5" fmla="*/ 267 h 448"/>
                  <a:gd name="T6" fmla="*/ 59 w 549"/>
                  <a:gd name="T7" fmla="*/ 264 h 448"/>
                  <a:gd name="T8" fmla="*/ 70 w 549"/>
                  <a:gd name="T9" fmla="*/ 254 h 448"/>
                  <a:gd name="T10" fmla="*/ 77 w 549"/>
                  <a:gd name="T11" fmla="*/ 214 h 448"/>
                  <a:gd name="T12" fmla="*/ 89 w 549"/>
                  <a:gd name="T13" fmla="*/ 180 h 448"/>
                  <a:gd name="T14" fmla="*/ 103 w 549"/>
                  <a:gd name="T15" fmla="*/ 148 h 448"/>
                  <a:gd name="T16" fmla="*/ 129 w 549"/>
                  <a:gd name="T17" fmla="*/ 134 h 448"/>
                  <a:gd name="T18" fmla="*/ 155 w 549"/>
                  <a:gd name="T19" fmla="*/ 143 h 448"/>
                  <a:gd name="T20" fmla="*/ 173 w 549"/>
                  <a:gd name="T21" fmla="*/ 149 h 448"/>
                  <a:gd name="T22" fmla="*/ 189 w 549"/>
                  <a:gd name="T23" fmla="*/ 150 h 448"/>
                  <a:gd name="T24" fmla="*/ 190 w 549"/>
                  <a:gd name="T25" fmla="*/ 139 h 448"/>
                  <a:gd name="T26" fmla="*/ 188 w 549"/>
                  <a:gd name="T27" fmla="*/ 104 h 448"/>
                  <a:gd name="T28" fmla="*/ 198 w 549"/>
                  <a:gd name="T29" fmla="*/ 70 h 448"/>
                  <a:gd name="T30" fmla="*/ 219 w 549"/>
                  <a:gd name="T31" fmla="*/ 46 h 448"/>
                  <a:gd name="T32" fmla="*/ 250 w 549"/>
                  <a:gd name="T33" fmla="*/ 19 h 448"/>
                  <a:gd name="T34" fmla="*/ 296 w 549"/>
                  <a:gd name="T35" fmla="*/ 0 h 448"/>
                  <a:gd name="T36" fmla="*/ 341 w 549"/>
                  <a:gd name="T37" fmla="*/ 16 h 448"/>
                  <a:gd name="T38" fmla="*/ 374 w 549"/>
                  <a:gd name="T39" fmla="*/ 60 h 448"/>
                  <a:gd name="T40" fmla="*/ 391 w 549"/>
                  <a:gd name="T41" fmla="*/ 94 h 448"/>
                  <a:gd name="T42" fmla="*/ 404 w 549"/>
                  <a:gd name="T43" fmla="*/ 111 h 448"/>
                  <a:gd name="T44" fmla="*/ 406 w 549"/>
                  <a:gd name="T45" fmla="*/ 135 h 448"/>
                  <a:gd name="T46" fmla="*/ 398 w 549"/>
                  <a:gd name="T47" fmla="*/ 157 h 448"/>
                  <a:gd name="T48" fmla="*/ 399 w 549"/>
                  <a:gd name="T49" fmla="*/ 179 h 448"/>
                  <a:gd name="T50" fmla="*/ 401 w 549"/>
                  <a:gd name="T51" fmla="*/ 214 h 448"/>
                  <a:gd name="T52" fmla="*/ 412 w 549"/>
                  <a:gd name="T53" fmla="*/ 219 h 448"/>
                  <a:gd name="T54" fmla="*/ 450 w 549"/>
                  <a:gd name="T55" fmla="*/ 219 h 448"/>
                  <a:gd name="T56" fmla="*/ 480 w 549"/>
                  <a:gd name="T57" fmla="*/ 252 h 448"/>
                  <a:gd name="T58" fmla="*/ 487 w 549"/>
                  <a:gd name="T59" fmla="*/ 300 h 448"/>
                  <a:gd name="T60" fmla="*/ 493 w 549"/>
                  <a:gd name="T61" fmla="*/ 318 h 448"/>
                  <a:gd name="T62" fmla="*/ 517 w 549"/>
                  <a:gd name="T63" fmla="*/ 318 h 448"/>
                  <a:gd name="T64" fmla="*/ 538 w 549"/>
                  <a:gd name="T65" fmla="*/ 336 h 448"/>
                  <a:gd name="T66" fmla="*/ 548 w 549"/>
                  <a:gd name="T67" fmla="*/ 365 h 448"/>
                  <a:gd name="T68" fmla="*/ 533 w 549"/>
                  <a:gd name="T69" fmla="*/ 406 h 448"/>
                  <a:gd name="T70" fmla="*/ 496 w 549"/>
                  <a:gd name="T71" fmla="*/ 437 h 448"/>
                  <a:gd name="T72" fmla="*/ 452 w 549"/>
                  <a:gd name="T73" fmla="*/ 447 h 448"/>
                  <a:gd name="T74" fmla="*/ 410 w 549"/>
                  <a:gd name="T75" fmla="*/ 433 h 448"/>
                  <a:gd name="T76" fmla="*/ 326 w 549"/>
                  <a:gd name="T77" fmla="*/ 429 h 448"/>
                  <a:gd name="T78" fmla="*/ 200 w 549"/>
                  <a:gd name="T79" fmla="*/ 425 h 448"/>
                  <a:gd name="T80" fmla="*/ 126 w 549"/>
                  <a:gd name="T81" fmla="*/ 418 h 448"/>
                  <a:gd name="T82" fmla="*/ 94 w 549"/>
                  <a:gd name="T83" fmla="*/ 421 h 448"/>
                  <a:gd name="T84" fmla="*/ 58 w 549"/>
                  <a:gd name="T85" fmla="*/ 409 h 448"/>
                  <a:gd name="T86" fmla="*/ 25 w 549"/>
                  <a:gd name="T87" fmla="*/ 381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9" h="448">
                    <a:moveTo>
                      <a:pt x="11" y="362"/>
                    </a:moveTo>
                    <a:lnTo>
                      <a:pt x="2" y="342"/>
                    </a:lnTo>
                    <a:lnTo>
                      <a:pt x="0" y="321"/>
                    </a:lnTo>
                    <a:lnTo>
                      <a:pt x="4" y="300"/>
                    </a:lnTo>
                    <a:lnTo>
                      <a:pt x="13" y="280"/>
                    </a:lnTo>
                    <a:lnTo>
                      <a:pt x="27" y="267"/>
                    </a:lnTo>
                    <a:lnTo>
                      <a:pt x="43" y="262"/>
                    </a:lnTo>
                    <a:lnTo>
                      <a:pt x="59" y="264"/>
                    </a:lnTo>
                    <a:lnTo>
                      <a:pt x="74" y="274"/>
                    </a:lnTo>
                    <a:lnTo>
                      <a:pt x="70" y="254"/>
                    </a:lnTo>
                    <a:lnTo>
                      <a:pt x="71" y="233"/>
                    </a:lnTo>
                    <a:lnTo>
                      <a:pt x="77" y="214"/>
                    </a:lnTo>
                    <a:lnTo>
                      <a:pt x="88" y="198"/>
                    </a:lnTo>
                    <a:lnTo>
                      <a:pt x="89" y="180"/>
                    </a:lnTo>
                    <a:lnTo>
                      <a:pt x="94" y="163"/>
                    </a:lnTo>
                    <a:lnTo>
                      <a:pt x="103" y="148"/>
                    </a:lnTo>
                    <a:lnTo>
                      <a:pt x="115" y="138"/>
                    </a:lnTo>
                    <a:lnTo>
                      <a:pt x="129" y="134"/>
                    </a:lnTo>
                    <a:lnTo>
                      <a:pt x="142" y="135"/>
                    </a:lnTo>
                    <a:lnTo>
                      <a:pt x="155" y="143"/>
                    </a:lnTo>
                    <a:lnTo>
                      <a:pt x="166" y="155"/>
                    </a:lnTo>
                    <a:lnTo>
                      <a:pt x="173" y="149"/>
                    </a:lnTo>
                    <a:lnTo>
                      <a:pt x="181" y="148"/>
                    </a:lnTo>
                    <a:lnTo>
                      <a:pt x="189" y="150"/>
                    </a:lnTo>
                    <a:lnTo>
                      <a:pt x="196" y="157"/>
                    </a:lnTo>
                    <a:lnTo>
                      <a:pt x="190" y="139"/>
                    </a:lnTo>
                    <a:lnTo>
                      <a:pt x="187" y="121"/>
                    </a:lnTo>
                    <a:lnTo>
                      <a:pt x="188" y="104"/>
                    </a:lnTo>
                    <a:lnTo>
                      <a:pt x="192" y="86"/>
                    </a:lnTo>
                    <a:lnTo>
                      <a:pt x="198" y="70"/>
                    </a:lnTo>
                    <a:lnTo>
                      <a:pt x="208" y="56"/>
                    </a:lnTo>
                    <a:lnTo>
                      <a:pt x="219" y="46"/>
                    </a:lnTo>
                    <a:lnTo>
                      <a:pt x="232" y="39"/>
                    </a:lnTo>
                    <a:lnTo>
                      <a:pt x="250" y="19"/>
                    </a:lnTo>
                    <a:lnTo>
                      <a:pt x="272" y="5"/>
                    </a:lnTo>
                    <a:lnTo>
                      <a:pt x="296" y="0"/>
                    </a:lnTo>
                    <a:lnTo>
                      <a:pt x="319" y="4"/>
                    </a:lnTo>
                    <a:lnTo>
                      <a:pt x="341" y="16"/>
                    </a:lnTo>
                    <a:lnTo>
                      <a:pt x="359" y="36"/>
                    </a:lnTo>
                    <a:lnTo>
                      <a:pt x="374" y="60"/>
                    </a:lnTo>
                    <a:lnTo>
                      <a:pt x="382" y="89"/>
                    </a:lnTo>
                    <a:lnTo>
                      <a:pt x="391" y="94"/>
                    </a:lnTo>
                    <a:lnTo>
                      <a:pt x="398" y="101"/>
                    </a:lnTo>
                    <a:lnTo>
                      <a:pt x="404" y="111"/>
                    </a:lnTo>
                    <a:lnTo>
                      <a:pt x="406" y="123"/>
                    </a:lnTo>
                    <a:lnTo>
                      <a:pt x="406" y="135"/>
                    </a:lnTo>
                    <a:lnTo>
                      <a:pt x="403" y="147"/>
                    </a:lnTo>
                    <a:lnTo>
                      <a:pt x="398" y="157"/>
                    </a:lnTo>
                    <a:lnTo>
                      <a:pt x="391" y="164"/>
                    </a:lnTo>
                    <a:lnTo>
                      <a:pt x="399" y="179"/>
                    </a:lnTo>
                    <a:lnTo>
                      <a:pt x="402" y="196"/>
                    </a:lnTo>
                    <a:lnTo>
                      <a:pt x="401" y="214"/>
                    </a:lnTo>
                    <a:lnTo>
                      <a:pt x="396" y="231"/>
                    </a:lnTo>
                    <a:lnTo>
                      <a:pt x="412" y="219"/>
                    </a:lnTo>
                    <a:lnTo>
                      <a:pt x="431" y="215"/>
                    </a:lnTo>
                    <a:lnTo>
                      <a:pt x="450" y="219"/>
                    </a:lnTo>
                    <a:lnTo>
                      <a:pt x="467" y="232"/>
                    </a:lnTo>
                    <a:lnTo>
                      <a:pt x="480" y="252"/>
                    </a:lnTo>
                    <a:lnTo>
                      <a:pt x="487" y="275"/>
                    </a:lnTo>
                    <a:lnTo>
                      <a:pt x="487" y="300"/>
                    </a:lnTo>
                    <a:lnTo>
                      <a:pt x="482" y="325"/>
                    </a:lnTo>
                    <a:lnTo>
                      <a:pt x="493" y="318"/>
                    </a:lnTo>
                    <a:lnTo>
                      <a:pt x="505" y="316"/>
                    </a:lnTo>
                    <a:lnTo>
                      <a:pt x="517" y="318"/>
                    </a:lnTo>
                    <a:lnTo>
                      <a:pt x="528" y="325"/>
                    </a:lnTo>
                    <a:lnTo>
                      <a:pt x="538" y="336"/>
                    </a:lnTo>
                    <a:lnTo>
                      <a:pt x="545" y="349"/>
                    </a:lnTo>
                    <a:lnTo>
                      <a:pt x="548" y="365"/>
                    </a:lnTo>
                    <a:lnTo>
                      <a:pt x="548" y="382"/>
                    </a:lnTo>
                    <a:lnTo>
                      <a:pt x="533" y="406"/>
                    </a:lnTo>
                    <a:lnTo>
                      <a:pt x="515" y="423"/>
                    </a:lnTo>
                    <a:lnTo>
                      <a:pt x="496" y="437"/>
                    </a:lnTo>
                    <a:lnTo>
                      <a:pt x="475" y="445"/>
                    </a:lnTo>
                    <a:lnTo>
                      <a:pt x="452" y="447"/>
                    </a:lnTo>
                    <a:lnTo>
                      <a:pt x="430" y="443"/>
                    </a:lnTo>
                    <a:lnTo>
                      <a:pt x="410" y="433"/>
                    </a:lnTo>
                    <a:lnTo>
                      <a:pt x="389" y="417"/>
                    </a:lnTo>
                    <a:lnTo>
                      <a:pt x="326" y="429"/>
                    </a:lnTo>
                    <a:lnTo>
                      <a:pt x="263" y="432"/>
                    </a:lnTo>
                    <a:lnTo>
                      <a:pt x="200" y="425"/>
                    </a:lnTo>
                    <a:lnTo>
                      <a:pt x="137" y="410"/>
                    </a:lnTo>
                    <a:lnTo>
                      <a:pt x="126" y="418"/>
                    </a:lnTo>
                    <a:lnTo>
                      <a:pt x="111" y="421"/>
                    </a:lnTo>
                    <a:lnTo>
                      <a:pt x="94" y="421"/>
                    </a:lnTo>
                    <a:lnTo>
                      <a:pt x="77" y="416"/>
                    </a:lnTo>
                    <a:lnTo>
                      <a:pt x="58" y="409"/>
                    </a:lnTo>
                    <a:lnTo>
                      <a:pt x="42" y="397"/>
                    </a:lnTo>
                    <a:lnTo>
                      <a:pt x="25" y="381"/>
                    </a:lnTo>
                    <a:lnTo>
                      <a:pt x="11" y="362"/>
                    </a:lnTo>
                  </a:path>
                </a:pathLst>
              </a:custGeom>
              <a:solidFill>
                <a:srgbClr val="00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78" name="Freeform 21"/>
              <p:cNvSpPr>
                <a:spLocks/>
              </p:cNvSpPr>
              <p:nvPr/>
            </p:nvSpPr>
            <p:spPr bwMode="auto">
              <a:xfrm>
                <a:off x="2221" y="3263"/>
                <a:ext cx="2223" cy="840"/>
              </a:xfrm>
              <a:custGeom>
                <a:avLst/>
                <a:gdLst>
                  <a:gd name="T0" fmla="*/ 75 w 2223"/>
                  <a:gd name="T1" fmla="*/ 577 h 840"/>
                  <a:gd name="T2" fmla="*/ 110 w 2223"/>
                  <a:gd name="T3" fmla="*/ 470 h 840"/>
                  <a:gd name="T4" fmla="*/ 193 w 2223"/>
                  <a:gd name="T5" fmla="*/ 438 h 840"/>
                  <a:gd name="T6" fmla="*/ 244 w 2223"/>
                  <a:gd name="T7" fmla="*/ 379 h 840"/>
                  <a:gd name="T8" fmla="*/ 337 w 2223"/>
                  <a:gd name="T9" fmla="*/ 363 h 840"/>
                  <a:gd name="T10" fmla="*/ 329 w 2223"/>
                  <a:gd name="T11" fmla="*/ 217 h 840"/>
                  <a:gd name="T12" fmla="*/ 411 w 2223"/>
                  <a:gd name="T13" fmla="*/ 124 h 840"/>
                  <a:gd name="T14" fmla="*/ 500 w 2223"/>
                  <a:gd name="T15" fmla="*/ 138 h 840"/>
                  <a:gd name="T16" fmla="*/ 571 w 2223"/>
                  <a:gd name="T17" fmla="*/ 149 h 840"/>
                  <a:gd name="T18" fmla="*/ 614 w 2223"/>
                  <a:gd name="T19" fmla="*/ 183 h 840"/>
                  <a:gd name="T20" fmla="*/ 667 w 2223"/>
                  <a:gd name="T21" fmla="*/ 95 h 840"/>
                  <a:gd name="T22" fmla="*/ 727 w 2223"/>
                  <a:gd name="T23" fmla="*/ 62 h 840"/>
                  <a:gd name="T24" fmla="*/ 773 w 2223"/>
                  <a:gd name="T25" fmla="*/ 83 h 840"/>
                  <a:gd name="T26" fmla="*/ 873 w 2223"/>
                  <a:gd name="T27" fmla="*/ 0 h 840"/>
                  <a:gd name="T28" fmla="*/ 968 w 2223"/>
                  <a:gd name="T29" fmla="*/ 42 h 840"/>
                  <a:gd name="T30" fmla="*/ 990 w 2223"/>
                  <a:gd name="T31" fmla="*/ 117 h 840"/>
                  <a:gd name="T32" fmla="*/ 958 w 2223"/>
                  <a:gd name="T33" fmla="*/ 227 h 840"/>
                  <a:gd name="T34" fmla="*/ 1032 w 2223"/>
                  <a:gd name="T35" fmla="*/ 291 h 840"/>
                  <a:gd name="T36" fmla="*/ 1059 w 2223"/>
                  <a:gd name="T37" fmla="*/ 394 h 840"/>
                  <a:gd name="T38" fmla="*/ 1094 w 2223"/>
                  <a:gd name="T39" fmla="*/ 394 h 840"/>
                  <a:gd name="T40" fmla="*/ 1162 w 2223"/>
                  <a:gd name="T41" fmla="*/ 368 h 840"/>
                  <a:gd name="T42" fmla="*/ 1251 w 2223"/>
                  <a:gd name="T43" fmla="*/ 390 h 840"/>
                  <a:gd name="T44" fmla="*/ 1283 w 2223"/>
                  <a:gd name="T45" fmla="*/ 479 h 840"/>
                  <a:gd name="T46" fmla="*/ 1321 w 2223"/>
                  <a:gd name="T47" fmla="*/ 430 h 840"/>
                  <a:gd name="T48" fmla="*/ 1408 w 2223"/>
                  <a:gd name="T49" fmla="*/ 392 h 840"/>
                  <a:gd name="T50" fmla="*/ 1471 w 2223"/>
                  <a:gd name="T51" fmla="*/ 452 h 840"/>
                  <a:gd name="T52" fmla="*/ 1509 w 2223"/>
                  <a:gd name="T53" fmla="*/ 501 h 840"/>
                  <a:gd name="T54" fmla="*/ 1542 w 2223"/>
                  <a:gd name="T55" fmla="*/ 573 h 840"/>
                  <a:gd name="T56" fmla="*/ 1562 w 2223"/>
                  <a:gd name="T57" fmla="*/ 556 h 840"/>
                  <a:gd name="T58" fmla="*/ 1590 w 2223"/>
                  <a:gd name="T59" fmla="*/ 465 h 840"/>
                  <a:gd name="T60" fmla="*/ 1675 w 2223"/>
                  <a:gd name="T61" fmla="*/ 437 h 840"/>
                  <a:gd name="T62" fmla="*/ 1705 w 2223"/>
                  <a:gd name="T63" fmla="*/ 264 h 840"/>
                  <a:gd name="T64" fmla="*/ 1803 w 2223"/>
                  <a:gd name="T65" fmla="*/ 229 h 840"/>
                  <a:gd name="T66" fmla="*/ 1871 w 2223"/>
                  <a:gd name="T67" fmla="*/ 169 h 840"/>
                  <a:gd name="T68" fmla="*/ 1939 w 2223"/>
                  <a:gd name="T69" fmla="*/ 231 h 840"/>
                  <a:gd name="T70" fmla="*/ 1920 w 2223"/>
                  <a:gd name="T71" fmla="*/ 335 h 840"/>
                  <a:gd name="T72" fmla="*/ 1939 w 2223"/>
                  <a:gd name="T73" fmla="*/ 389 h 840"/>
                  <a:gd name="T74" fmla="*/ 2011 w 2223"/>
                  <a:gd name="T75" fmla="*/ 401 h 840"/>
                  <a:gd name="T76" fmla="*/ 2058 w 2223"/>
                  <a:gd name="T77" fmla="*/ 465 h 840"/>
                  <a:gd name="T78" fmla="*/ 2039 w 2223"/>
                  <a:gd name="T79" fmla="*/ 552 h 840"/>
                  <a:gd name="T80" fmla="*/ 2080 w 2223"/>
                  <a:gd name="T81" fmla="*/ 553 h 840"/>
                  <a:gd name="T82" fmla="*/ 2142 w 2223"/>
                  <a:gd name="T83" fmla="*/ 545 h 840"/>
                  <a:gd name="T84" fmla="*/ 2211 w 2223"/>
                  <a:gd name="T85" fmla="*/ 600 h 840"/>
                  <a:gd name="T86" fmla="*/ 2211 w 2223"/>
                  <a:gd name="T87" fmla="*/ 686 h 840"/>
                  <a:gd name="T88" fmla="*/ 2215 w 2223"/>
                  <a:gd name="T89" fmla="*/ 739 h 840"/>
                  <a:gd name="T90" fmla="*/ 2134 w 2223"/>
                  <a:gd name="T91" fmla="*/ 831 h 840"/>
                  <a:gd name="T92" fmla="*/ 1869 w 2223"/>
                  <a:gd name="T93" fmla="*/ 824 h 840"/>
                  <a:gd name="T94" fmla="*/ 1822 w 2223"/>
                  <a:gd name="T95" fmla="*/ 825 h 840"/>
                  <a:gd name="T96" fmla="*/ 1732 w 2223"/>
                  <a:gd name="T97" fmla="*/ 783 h 840"/>
                  <a:gd name="T98" fmla="*/ 1626 w 2223"/>
                  <a:gd name="T99" fmla="*/ 786 h 840"/>
                  <a:gd name="T100" fmla="*/ 1512 w 2223"/>
                  <a:gd name="T101" fmla="*/ 786 h 840"/>
                  <a:gd name="T102" fmla="*/ 1203 w 2223"/>
                  <a:gd name="T103" fmla="*/ 776 h 840"/>
                  <a:gd name="T104" fmla="*/ 994 w 2223"/>
                  <a:gd name="T105" fmla="*/ 766 h 840"/>
                  <a:gd name="T106" fmla="*/ 813 w 2223"/>
                  <a:gd name="T107" fmla="*/ 794 h 840"/>
                  <a:gd name="T108" fmla="*/ 623 w 2223"/>
                  <a:gd name="T109" fmla="*/ 777 h 840"/>
                  <a:gd name="T110" fmla="*/ 381 w 2223"/>
                  <a:gd name="T111" fmla="*/ 793 h 840"/>
                  <a:gd name="T112" fmla="*/ 188 w 2223"/>
                  <a:gd name="T113" fmla="*/ 785 h 840"/>
                  <a:gd name="T114" fmla="*/ 52 w 2223"/>
                  <a:gd name="T115" fmla="*/ 800 h 840"/>
                  <a:gd name="T116" fmla="*/ 9 w 2223"/>
                  <a:gd name="T117" fmla="*/ 812 h 840"/>
                  <a:gd name="T118" fmla="*/ 15 w 2223"/>
                  <a:gd name="T119" fmla="*/ 755 h 840"/>
                  <a:gd name="T120" fmla="*/ 21 w 2223"/>
                  <a:gd name="T121" fmla="*/ 688 h 840"/>
                  <a:gd name="T122" fmla="*/ 103 w 2223"/>
                  <a:gd name="T123" fmla="*/ 663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23" h="840">
                    <a:moveTo>
                      <a:pt x="103" y="663"/>
                    </a:moveTo>
                    <a:lnTo>
                      <a:pt x="92" y="644"/>
                    </a:lnTo>
                    <a:lnTo>
                      <a:pt x="83" y="624"/>
                    </a:lnTo>
                    <a:lnTo>
                      <a:pt x="77" y="601"/>
                    </a:lnTo>
                    <a:lnTo>
                      <a:pt x="75" y="577"/>
                    </a:lnTo>
                    <a:lnTo>
                      <a:pt x="76" y="554"/>
                    </a:lnTo>
                    <a:lnTo>
                      <a:pt x="79" y="530"/>
                    </a:lnTo>
                    <a:lnTo>
                      <a:pt x="86" y="508"/>
                    </a:lnTo>
                    <a:lnTo>
                      <a:pt x="97" y="488"/>
                    </a:lnTo>
                    <a:lnTo>
                      <a:pt x="110" y="470"/>
                    </a:lnTo>
                    <a:lnTo>
                      <a:pt x="124" y="455"/>
                    </a:lnTo>
                    <a:lnTo>
                      <a:pt x="141" y="445"/>
                    </a:lnTo>
                    <a:lnTo>
                      <a:pt x="158" y="438"/>
                    </a:lnTo>
                    <a:lnTo>
                      <a:pt x="176" y="436"/>
                    </a:lnTo>
                    <a:lnTo>
                      <a:pt x="193" y="438"/>
                    </a:lnTo>
                    <a:lnTo>
                      <a:pt x="211" y="444"/>
                    </a:lnTo>
                    <a:lnTo>
                      <a:pt x="228" y="455"/>
                    </a:lnTo>
                    <a:lnTo>
                      <a:pt x="227" y="428"/>
                    </a:lnTo>
                    <a:lnTo>
                      <a:pt x="233" y="402"/>
                    </a:lnTo>
                    <a:lnTo>
                      <a:pt x="244" y="379"/>
                    </a:lnTo>
                    <a:lnTo>
                      <a:pt x="260" y="361"/>
                    </a:lnTo>
                    <a:lnTo>
                      <a:pt x="278" y="350"/>
                    </a:lnTo>
                    <a:lnTo>
                      <a:pt x="299" y="348"/>
                    </a:lnTo>
                    <a:lnTo>
                      <a:pt x="319" y="351"/>
                    </a:lnTo>
                    <a:lnTo>
                      <a:pt x="337" y="363"/>
                    </a:lnTo>
                    <a:lnTo>
                      <a:pt x="324" y="336"/>
                    </a:lnTo>
                    <a:lnTo>
                      <a:pt x="316" y="306"/>
                    </a:lnTo>
                    <a:lnTo>
                      <a:pt x="315" y="275"/>
                    </a:lnTo>
                    <a:lnTo>
                      <a:pt x="319" y="245"/>
                    </a:lnTo>
                    <a:lnTo>
                      <a:pt x="329" y="217"/>
                    </a:lnTo>
                    <a:lnTo>
                      <a:pt x="343" y="194"/>
                    </a:lnTo>
                    <a:lnTo>
                      <a:pt x="362" y="174"/>
                    </a:lnTo>
                    <a:lnTo>
                      <a:pt x="386" y="162"/>
                    </a:lnTo>
                    <a:lnTo>
                      <a:pt x="396" y="141"/>
                    </a:lnTo>
                    <a:lnTo>
                      <a:pt x="411" y="124"/>
                    </a:lnTo>
                    <a:lnTo>
                      <a:pt x="428" y="113"/>
                    </a:lnTo>
                    <a:lnTo>
                      <a:pt x="447" y="109"/>
                    </a:lnTo>
                    <a:lnTo>
                      <a:pt x="467" y="112"/>
                    </a:lnTo>
                    <a:lnTo>
                      <a:pt x="484" y="122"/>
                    </a:lnTo>
                    <a:lnTo>
                      <a:pt x="500" y="138"/>
                    </a:lnTo>
                    <a:lnTo>
                      <a:pt x="511" y="159"/>
                    </a:lnTo>
                    <a:lnTo>
                      <a:pt x="526" y="149"/>
                    </a:lnTo>
                    <a:lnTo>
                      <a:pt x="541" y="145"/>
                    </a:lnTo>
                    <a:lnTo>
                      <a:pt x="556" y="145"/>
                    </a:lnTo>
                    <a:lnTo>
                      <a:pt x="571" y="149"/>
                    </a:lnTo>
                    <a:lnTo>
                      <a:pt x="585" y="158"/>
                    </a:lnTo>
                    <a:lnTo>
                      <a:pt x="597" y="171"/>
                    </a:lnTo>
                    <a:lnTo>
                      <a:pt x="607" y="187"/>
                    </a:lnTo>
                    <a:lnTo>
                      <a:pt x="614" y="207"/>
                    </a:lnTo>
                    <a:lnTo>
                      <a:pt x="614" y="183"/>
                    </a:lnTo>
                    <a:lnTo>
                      <a:pt x="619" y="159"/>
                    </a:lnTo>
                    <a:lnTo>
                      <a:pt x="627" y="138"/>
                    </a:lnTo>
                    <a:lnTo>
                      <a:pt x="638" y="120"/>
                    </a:lnTo>
                    <a:lnTo>
                      <a:pt x="651" y="105"/>
                    </a:lnTo>
                    <a:lnTo>
                      <a:pt x="667" y="95"/>
                    </a:lnTo>
                    <a:lnTo>
                      <a:pt x="685" y="88"/>
                    </a:lnTo>
                    <a:lnTo>
                      <a:pt x="704" y="88"/>
                    </a:lnTo>
                    <a:lnTo>
                      <a:pt x="710" y="76"/>
                    </a:lnTo>
                    <a:lnTo>
                      <a:pt x="717" y="68"/>
                    </a:lnTo>
                    <a:lnTo>
                      <a:pt x="727" y="62"/>
                    </a:lnTo>
                    <a:lnTo>
                      <a:pt x="737" y="59"/>
                    </a:lnTo>
                    <a:lnTo>
                      <a:pt x="747" y="60"/>
                    </a:lnTo>
                    <a:lnTo>
                      <a:pt x="757" y="65"/>
                    </a:lnTo>
                    <a:lnTo>
                      <a:pt x="766" y="72"/>
                    </a:lnTo>
                    <a:lnTo>
                      <a:pt x="773" y="83"/>
                    </a:lnTo>
                    <a:lnTo>
                      <a:pt x="786" y="53"/>
                    </a:lnTo>
                    <a:lnTo>
                      <a:pt x="804" y="29"/>
                    </a:lnTo>
                    <a:lnTo>
                      <a:pt x="825" y="12"/>
                    </a:lnTo>
                    <a:lnTo>
                      <a:pt x="848" y="2"/>
                    </a:lnTo>
                    <a:lnTo>
                      <a:pt x="873" y="0"/>
                    </a:lnTo>
                    <a:lnTo>
                      <a:pt x="897" y="6"/>
                    </a:lnTo>
                    <a:lnTo>
                      <a:pt x="921" y="19"/>
                    </a:lnTo>
                    <a:lnTo>
                      <a:pt x="940" y="42"/>
                    </a:lnTo>
                    <a:lnTo>
                      <a:pt x="954" y="39"/>
                    </a:lnTo>
                    <a:lnTo>
                      <a:pt x="968" y="42"/>
                    </a:lnTo>
                    <a:lnTo>
                      <a:pt x="979" y="51"/>
                    </a:lnTo>
                    <a:lnTo>
                      <a:pt x="988" y="65"/>
                    </a:lnTo>
                    <a:lnTo>
                      <a:pt x="994" y="81"/>
                    </a:lnTo>
                    <a:lnTo>
                      <a:pt x="994" y="99"/>
                    </a:lnTo>
                    <a:lnTo>
                      <a:pt x="990" y="117"/>
                    </a:lnTo>
                    <a:lnTo>
                      <a:pt x="982" y="131"/>
                    </a:lnTo>
                    <a:lnTo>
                      <a:pt x="988" y="159"/>
                    </a:lnTo>
                    <a:lnTo>
                      <a:pt x="986" y="187"/>
                    </a:lnTo>
                    <a:lnTo>
                      <a:pt x="976" y="210"/>
                    </a:lnTo>
                    <a:lnTo>
                      <a:pt x="958" y="227"/>
                    </a:lnTo>
                    <a:lnTo>
                      <a:pt x="977" y="228"/>
                    </a:lnTo>
                    <a:lnTo>
                      <a:pt x="995" y="236"/>
                    </a:lnTo>
                    <a:lnTo>
                      <a:pt x="1011" y="249"/>
                    </a:lnTo>
                    <a:lnTo>
                      <a:pt x="1023" y="268"/>
                    </a:lnTo>
                    <a:lnTo>
                      <a:pt x="1032" y="291"/>
                    </a:lnTo>
                    <a:lnTo>
                      <a:pt x="1035" y="315"/>
                    </a:lnTo>
                    <a:lnTo>
                      <a:pt x="1034" y="340"/>
                    </a:lnTo>
                    <a:lnTo>
                      <a:pt x="1027" y="362"/>
                    </a:lnTo>
                    <a:lnTo>
                      <a:pt x="1045" y="375"/>
                    </a:lnTo>
                    <a:lnTo>
                      <a:pt x="1059" y="394"/>
                    </a:lnTo>
                    <a:lnTo>
                      <a:pt x="1069" y="418"/>
                    </a:lnTo>
                    <a:lnTo>
                      <a:pt x="1073" y="444"/>
                    </a:lnTo>
                    <a:lnTo>
                      <a:pt x="1078" y="425"/>
                    </a:lnTo>
                    <a:lnTo>
                      <a:pt x="1085" y="409"/>
                    </a:lnTo>
                    <a:lnTo>
                      <a:pt x="1094" y="394"/>
                    </a:lnTo>
                    <a:lnTo>
                      <a:pt x="1106" y="382"/>
                    </a:lnTo>
                    <a:lnTo>
                      <a:pt x="1118" y="374"/>
                    </a:lnTo>
                    <a:lnTo>
                      <a:pt x="1132" y="368"/>
                    </a:lnTo>
                    <a:lnTo>
                      <a:pt x="1147" y="366"/>
                    </a:lnTo>
                    <a:lnTo>
                      <a:pt x="1162" y="368"/>
                    </a:lnTo>
                    <a:lnTo>
                      <a:pt x="1180" y="359"/>
                    </a:lnTo>
                    <a:lnTo>
                      <a:pt x="1200" y="357"/>
                    </a:lnTo>
                    <a:lnTo>
                      <a:pt x="1219" y="362"/>
                    </a:lnTo>
                    <a:lnTo>
                      <a:pt x="1236" y="373"/>
                    </a:lnTo>
                    <a:lnTo>
                      <a:pt x="1251" y="390"/>
                    </a:lnTo>
                    <a:lnTo>
                      <a:pt x="1261" y="412"/>
                    </a:lnTo>
                    <a:lnTo>
                      <a:pt x="1267" y="436"/>
                    </a:lnTo>
                    <a:lnTo>
                      <a:pt x="1267" y="462"/>
                    </a:lnTo>
                    <a:lnTo>
                      <a:pt x="1276" y="469"/>
                    </a:lnTo>
                    <a:lnTo>
                      <a:pt x="1283" y="479"/>
                    </a:lnTo>
                    <a:lnTo>
                      <a:pt x="1288" y="490"/>
                    </a:lnTo>
                    <a:lnTo>
                      <a:pt x="1290" y="503"/>
                    </a:lnTo>
                    <a:lnTo>
                      <a:pt x="1295" y="475"/>
                    </a:lnTo>
                    <a:lnTo>
                      <a:pt x="1304" y="449"/>
                    </a:lnTo>
                    <a:lnTo>
                      <a:pt x="1321" y="430"/>
                    </a:lnTo>
                    <a:lnTo>
                      <a:pt x="1341" y="417"/>
                    </a:lnTo>
                    <a:lnTo>
                      <a:pt x="1356" y="401"/>
                    </a:lnTo>
                    <a:lnTo>
                      <a:pt x="1373" y="392"/>
                    </a:lnTo>
                    <a:lnTo>
                      <a:pt x="1391" y="389"/>
                    </a:lnTo>
                    <a:lnTo>
                      <a:pt x="1408" y="392"/>
                    </a:lnTo>
                    <a:lnTo>
                      <a:pt x="1424" y="400"/>
                    </a:lnTo>
                    <a:lnTo>
                      <a:pt x="1439" y="414"/>
                    </a:lnTo>
                    <a:lnTo>
                      <a:pt x="1451" y="432"/>
                    </a:lnTo>
                    <a:lnTo>
                      <a:pt x="1459" y="455"/>
                    </a:lnTo>
                    <a:lnTo>
                      <a:pt x="1471" y="452"/>
                    </a:lnTo>
                    <a:lnTo>
                      <a:pt x="1483" y="454"/>
                    </a:lnTo>
                    <a:lnTo>
                      <a:pt x="1493" y="461"/>
                    </a:lnTo>
                    <a:lnTo>
                      <a:pt x="1502" y="473"/>
                    </a:lnTo>
                    <a:lnTo>
                      <a:pt x="1507" y="487"/>
                    </a:lnTo>
                    <a:lnTo>
                      <a:pt x="1509" y="501"/>
                    </a:lnTo>
                    <a:lnTo>
                      <a:pt x="1507" y="517"/>
                    </a:lnTo>
                    <a:lnTo>
                      <a:pt x="1501" y="531"/>
                    </a:lnTo>
                    <a:lnTo>
                      <a:pt x="1516" y="542"/>
                    </a:lnTo>
                    <a:lnTo>
                      <a:pt x="1530" y="556"/>
                    </a:lnTo>
                    <a:lnTo>
                      <a:pt x="1542" y="573"/>
                    </a:lnTo>
                    <a:lnTo>
                      <a:pt x="1552" y="593"/>
                    </a:lnTo>
                    <a:lnTo>
                      <a:pt x="1551" y="592"/>
                    </a:lnTo>
                    <a:lnTo>
                      <a:pt x="1552" y="593"/>
                    </a:lnTo>
                    <a:lnTo>
                      <a:pt x="1555" y="573"/>
                    </a:lnTo>
                    <a:lnTo>
                      <a:pt x="1562" y="556"/>
                    </a:lnTo>
                    <a:lnTo>
                      <a:pt x="1575" y="544"/>
                    </a:lnTo>
                    <a:lnTo>
                      <a:pt x="1590" y="540"/>
                    </a:lnTo>
                    <a:lnTo>
                      <a:pt x="1583" y="515"/>
                    </a:lnTo>
                    <a:lnTo>
                      <a:pt x="1584" y="489"/>
                    </a:lnTo>
                    <a:lnTo>
                      <a:pt x="1590" y="465"/>
                    </a:lnTo>
                    <a:lnTo>
                      <a:pt x="1602" y="444"/>
                    </a:lnTo>
                    <a:lnTo>
                      <a:pt x="1619" y="430"/>
                    </a:lnTo>
                    <a:lnTo>
                      <a:pt x="1639" y="424"/>
                    </a:lnTo>
                    <a:lnTo>
                      <a:pt x="1658" y="426"/>
                    </a:lnTo>
                    <a:lnTo>
                      <a:pt x="1675" y="437"/>
                    </a:lnTo>
                    <a:lnTo>
                      <a:pt x="1678" y="390"/>
                    </a:lnTo>
                    <a:lnTo>
                      <a:pt x="1689" y="345"/>
                    </a:lnTo>
                    <a:lnTo>
                      <a:pt x="1689" y="316"/>
                    </a:lnTo>
                    <a:lnTo>
                      <a:pt x="1695" y="289"/>
                    </a:lnTo>
                    <a:lnTo>
                      <a:pt x="1705" y="264"/>
                    </a:lnTo>
                    <a:lnTo>
                      <a:pt x="1721" y="243"/>
                    </a:lnTo>
                    <a:lnTo>
                      <a:pt x="1740" y="229"/>
                    </a:lnTo>
                    <a:lnTo>
                      <a:pt x="1761" y="221"/>
                    </a:lnTo>
                    <a:lnTo>
                      <a:pt x="1782" y="221"/>
                    </a:lnTo>
                    <a:lnTo>
                      <a:pt x="1803" y="229"/>
                    </a:lnTo>
                    <a:lnTo>
                      <a:pt x="1812" y="209"/>
                    </a:lnTo>
                    <a:lnTo>
                      <a:pt x="1824" y="192"/>
                    </a:lnTo>
                    <a:lnTo>
                      <a:pt x="1838" y="179"/>
                    </a:lnTo>
                    <a:lnTo>
                      <a:pt x="1854" y="172"/>
                    </a:lnTo>
                    <a:lnTo>
                      <a:pt x="1871" y="169"/>
                    </a:lnTo>
                    <a:lnTo>
                      <a:pt x="1888" y="172"/>
                    </a:lnTo>
                    <a:lnTo>
                      <a:pt x="1904" y="180"/>
                    </a:lnTo>
                    <a:lnTo>
                      <a:pt x="1919" y="194"/>
                    </a:lnTo>
                    <a:lnTo>
                      <a:pt x="1931" y="211"/>
                    </a:lnTo>
                    <a:lnTo>
                      <a:pt x="1939" y="231"/>
                    </a:lnTo>
                    <a:lnTo>
                      <a:pt x="1943" y="253"/>
                    </a:lnTo>
                    <a:lnTo>
                      <a:pt x="1943" y="275"/>
                    </a:lnTo>
                    <a:lnTo>
                      <a:pt x="1939" y="297"/>
                    </a:lnTo>
                    <a:lnTo>
                      <a:pt x="1931" y="317"/>
                    </a:lnTo>
                    <a:lnTo>
                      <a:pt x="1920" y="335"/>
                    </a:lnTo>
                    <a:lnTo>
                      <a:pt x="1905" y="349"/>
                    </a:lnTo>
                    <a:lnTo>
                      <a:pt x="1915" y="360"/>
                    </a:lnTo>
                    <a:lnTo>
                      <a:pt x="1922" y="374"/>
                    </a:lnTo>
                    <a:lnTo>
                      <a:pt x="1930" y="408"/>
                    </a:lnTo>
                    <a:lnTo>
                      <a:pt x="1939" y="389"/>
                    </a:lnTo>
                    <a:lnTo>
                      <a:pt x="1952" y="376"/>
                    </a:lnTo>
                    <a:lnTo>
                      <a:pt x="1968" y="371"/>
                    </a:lnTo>
                    <a:lnTo>
                      <a:pt x="1985" y="374"/>
                    </a:lnTo>
                    <a:lnTo>
                      <a:pt x="2000" y="385"/>
                    </a:lnTo>
                    <a:lnTo>
                      <a:pt x="2011" y="401"/>
                    </a:lnTo>
                    <a:lnTo>
                      <a:pt x="2016" y="421"/>
                    </a:lnTo>
                    <a:lnTo>
                      <a:pt x="2016" y="444"/>
                    </a:lnTo>
                    <a:lnTo>
                      <a:pt x="2032" y="444"/>
                    </a:lnTo>
                    <a:lnTo>
                      <a:pt x="2046" y="451"/>
                    </a:lnTo>
                    <a:lnTo>
                      <a:pt x="2058" y="465"/>
                    </a:lnTo>
                    <a:lnTo>
                      <a:pt x="2065" y="484"/>
                    </a:lnTo>
                    <a:lnTo>
                      <a:pt x="2067" y="505"/>
                    </a:lnTo>
                    <a:lnTo>
                      <a:pt x="2062" y="525"/>
                    </a:lnTo>
                    <a:lnTo>
                      <a:pt x="2053" y="541"/>
                    </a:lnTo>
                    <a:lnTo>
                      <a:pt x="2039" y="552"/>
                    </a:lnTo>
                    <a:lnTo>
                      <a:pt x="2048" y="551"/>
                    </a:lnTo>
                    <a:lnTo>
                      <a:pt x="2057" y="553"/>
                    </a:lnTo>
                    <a:lnTo>
                      <a:pt x="2065" y="559"/>
                    </a:lnTo>
                    <a:lnTo>
                      <a:pt x="2070" y="569"/>
                    </a:lnTo>
                    <a:lnTo>
                      <a:pt x="2080" y="553"/>
                    </a:lnTo>
                    <a:lnTo>
                      <a:pt x="2093" y="546"/>
                    </a:lnTo>
                    <a:lnTo>
                      <a:pt x="2108" y="547"/>
                    </a:lnTo>
                    <a:lnTo>
                      <a:pt x="2121" y="556"/>
                    </a:lnTo>
                    <a:lnTo>
                      <a:pt x="2131" y="549"/>
                    </a:lnTo>
                    <a:lnTo>
                      <a:pt x="2142" y="545"/>
                    </a:lnTo>
                    <a:lnTo>
                      <a:pt x="2153" y="543"/>
                    </a:lnTo>
                    <a:lnTo>
                      <a:pt x="2164" y="544"/>
                    </a:lnTo>
                    <a:lnTo>
                      <a:pt x="2184" y="554"/>
                    </a:lnTo>
                    <a:lnTo>
                      <a:pt x="2201" y="573"/>
                    </a:lnTo>
                    <a:lnTo>
                      <a:pt x="2211" y="600"/>
                    </a:lnTo>
                    <a:lnTo>
                      <a:pt x="2213" y="628"/>
                    </a:lnTo>
                    <a:lnTo>
                      <a:pt x="2207" y="655"/>
                    </a:lnTo>
                    <a:lnTo>
                      <a:pt x="2194" y="679"/>
                    </a:lnTo>
                    <a:lnTo>
                      <a:pt x="2203" y="681"/>
                    </a:lnTo>
                    <a:lnTo>
                      <a:pt x="2211" y="686"/>
                    </a:lnTo>
                    <a:lnTo>
                      <a:pt x="2217" y="695"/>
                    </a:lnTo>
                    <a:lnTo>
                      <a:pt x="2221" y="706"/>
                    </a:lnTo>
                    <a:lnTo>
                      <a:pt x="2222" y="717"/>
                    </a:lnTo>
                    <a:lnTo>
                      <a:pt x="2220" y="729"/>
                    </a:lnTo>
                    <a:lnTo>
                      <a:pt x="2215" y="739"/>
                    </a:lnTo>
                    <a:lnTo>
                      <a:pt x="2208" y="746"/>
                    </a:lnTo>
                    <a:lnTo>
                      <a:pt x="2195" y="780"/>
                    </a:lnTo>
                    <a:lnTo>
                      <a:pt x="2174" y="808"/>
                    </a:lnTo>
                    <a:lnTo>
                      <a:pt x="2149" y="826"/>
                    </a:lnTo>
                    <a:lnTo>
                      <a:pt x="2134" y="831"/>
                    </a:lnTo>
                    <a:lnTo>
                      <a:pt x="2119" y="833"/>
                    </a:lnTo>
                    <a:lnTo>
                      <a:pt x="2057" y="839"/>
                    </a:lnTo>
                    <a:lnTo>
                      <a:pt x="1995" y="839"/>
                    </a:lnTo>
                    <a:lnTo>
                      <a:pt x="1932" y="834"/>
                    </a:lnTo>
                    <a:lnTo>
                      <a:pt x="1869" y="824"/>
                    </a:lnTo>
                    <a:lnTo>
                      <a:pt x="1861" y="833"/>
                    </a:lnTo>
                    <a:lnTo>
                      <a:pt x="1851" y="838"/>
                    </a:lnTo>
                    <a:lnTo>
                      <a:pt x="1840" y="838"/>
                    </a:lnTo>
                    <a:lnTo>
                      <a:pt x="1830" y="833"/>
                    </a:lnTo>
                    <a:lnTo>
                      <a:pt x="1822" y="825"/>
                    </a:lnTo>
                    <a:lnTo>
                      <a:pt x="1816" y="813"/>
                    </a:lnTo>
                    <a:lnTo>
                      <a:pt x="1814" y="799"/>
                    </a:lnTo>
                    <a:lnTo>
                      <a:pt x="1815" y="785"/>
                    </a:lnTo>
                    <a:lnTo>
                      <a:pt x="1773" y="788"/>
                    </a:lnTo>
                    <a:lnTo>
                      <a:pt x="1732" y="783"/>
                    </a:lnTo>
                    <a:lnTo>
                      <a:pt x="1691" y="770"/>
                    </a:lnTo>
                    <a:lnTo>
                      <a:pt x="1653" y="752"/>
                    </a:lnTo>
                    <a:lnTo>
                      <a:pt x="1643" y="773"/>
                    </a:lnTo>
                    <a:lnTo>
                      <a:pt x="1635" y="781"/>
                    </a:lnTo>
                    <a:lnTo>
                      <a:pt x="1626" y="786"/>
                    </a:lnTo>
                    <a:lnTo>
                      <a:pt x="1616" y="788"/>
                    </a:lnTo>
                    <a:lnTo>
                      <a:pt x="1606" y="787"/>
                    </a:lnTo>
                    <a:lnTo>
                      <a:pt x="1597" y="782"/>
                    </a:lnTo>
                    <a:lnTo>
                      <a:pt x="1588" y="775"/>
                    </a:lnTo>
                    <a:lnTo>
                      <a:pt x="1512" y="786"/>
                    </a:lnTo>
                    <a:lnTo>
                      <a:pt x="1436" y="787"/>
                    </a:lnTo>
                    <a:lnTo>
                      <a:pt x="1360" y="778"/>
                    </a:lnTo>
                    <a:lnTo>
                      <a:pt x="1286" y="759"/>
                    </a:lnTo>
                    <a:lnTo>
                      <a:pt x="1244" y="769"/>
                    </a:lnTo>
                    <a:lnTo>
                      <a:pt x="1203" y="776"/>
                    </a:lnTo>
                    <a:lnTo>
                      <a:pt x="1161" y="780"/>
                    </a:lnTo>
                    <a:lnTo>
                      <a:pt x="1119" y="782"/>
                    </a:lnTo>
                    <a:lnTo>
                      <a:pt x="1077" y="779"/>
                    </a:lnTo>
                    <a:lnTo>
                      <a:pt x="1036" y="773"/>
                    </a:lnTo>
                    <a:lnTo>
                      <a:pt x="994" y="766"/>
                    </a:lnTo>
                    <a:lnTo>
                      <a:pt x="953" y="754"/>
                    </a:lnTo>
                    <a:lnTo>
                      <a:pt x="920" y="770"/>
                    </a:lnTo>
                    <a:lnTo>
                      <a:pt x="885" y="783"/>
                    </a:lnTo>
                    <a:lnTo>
                      <a:pt x="849" y="791"/>
                    </a:lnTo>
                    <a:lnTo>
                      <a:pt x="813" y="794"/>
                    </a:lnTo>
                    <a:lnTo>
                      <a:pt x="777" y="793"/>
                    </a:lnTo>
                    <a:lnTo>
                      <a:pt x="741" y="788"/>
                    </a:lnTo>
                    <a:lnTo>
                      <a:pt x="705" y="778"/>
                    </a:lnTo>
                    <a:lnTo>
                      <a:pt x="670" y="765"/>
                    </a:lnTo>
                    <a:lnTo>
                      <a:pt x="623" y="777"/>
                    </a:lnTo>
                    <a:lnTo>
                      <a:pt x="575" y="787"/>
                    </a:lnTo>
                    <a:lnTo>
                      <a:pt x="527" y="793"/>
                    </a:lnTo>
                    <a:lnTo>
                      <a:pt x="478" y="796"/>
                    </a:lnTo>
                    <a:lnTo>
                      <a:pt x="430" y="796"/>
                    </a:lnTo>
                    <a:lnTo>
                      <a:pt x="381" y="793"/>
                    </a:lnTo>
                    <a:lnTo>
                      <a:pt x="333" y="785"/>
                    </a:lnTo>
                    <a:lnTo>
                      <a:pt x="284" y="775"/>
                    </a:lnTo>
                    <a:lnTo>
                      <a:pt x="252" y="782"/>
                    </a:lnTo>
                    <a:lnTo>
                      <a:pt x="220" y="786"/>
                    </a:lnTo>
                    <a:lnTo>
                      <a:pt x="188" y="785"/>
                    </a:lnTo>
                    <a:lnTo>
                      <a:pt x="157" y="780"/>
                    </a:lnTo>
                    <a:lnTo>
                      <a:pt x="133" y="797"/>
                    </a:lnTo>
                    <a:lnTo>
                      <a:pt x="107" y="807"/>
                    </a:lnTo>
                    <a:lnTo>
                      <a:pt x="79" y="808"/>
                    </a:lnTo>
                    <a:lnTo>
                      <a:pt x="52" y="800"/>
                    </a:lnTo>
                    <a:lnTo>
                      <a:pt x="46" y="811"/>
                    </a:lnTo>
                    <a:lnTo>
                      <a:pt x="38" y="818"/>
                    </a:lnTo>
                    <a:lnTo>
                      <a:pt x="29" y="821"/>
                    </a:lnTo>
                    <a:lnTo>
                      <a:pt x="18" y="819"/>
                    </a:lnTo>
                    <a:lnTo>
                      <a:pt x="9" y="812"/>
                    </a:lnTo>
                    <a:lnTo>
                      <a:pt x="3" y="801"/>
                    </a:lnTo>
                    <a:lnTo>
                      <a:pt x="0" y="788"/>
                    </a:lnTo>
                    <a:lnTo>
                      <a:pt x="2" y="774"/>
                    </a:lnTo>
                    <a:lnTo>
                      <a:pt x="7" y="763"/>
                    </a:lnTo>
                    <a:lnTo>
                      <a:pt x="15" y="755"/>
                    </a:lnTo>
                    <a:lnTo>
                      <a:pt x="24" y="751"/>
                    </a:lnTo>
                    <a:lnTo>
                      <a:pt x="35" y="752"/>
                    </a:lnTo>
                    <a:lnTo>
                      <a:pt x="22" y="729"/>
                    </a:lnTo>
                    <a:lnTo>
                      <a:pt x="18" y="708"/>
                    </a:lnTo>
                    <a:lnTo>
                      <a:pt x="21" y="688"/>
                    </a:lnTo>
                    <a:lnTo>
                      <a:pt x="29" y="672"/>
                    </a:lnTo>
                    <a:lnTo>
                      <a:pt x="43" y="660"/>
                    </a:lnTo>
                    <a:lnTo>
                      <a:pt x="60" y="653"/>
                    </a:lnTo>
                    <a:lnTo>
                      <a:pt x="81" y="654"/>
                    </a:lnTo>
                    <a:lnTo>
                      <a:pt x="103" y="663"/>
                    </a:lnTo>
                  </a:path>
                </a:pathLst>
              </a:custGeom>
              <a:solidFill>
                <a:srgbClr val="00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79" name="Freeform 22"/>
              <p:cNvSpPr>
                <a:spLocks/>
              </p:cNvSpPr>
              <p:nvPr/>
            </p:nvSpPr>
            <p:spPr bwMode="auto">
              <a:xfrm>
                <a:off x="1538" y="3620"/>
                <a:ext cx="555" cy="454"/>
              </a:xfrm>
              <a:custGeom>
                <a:avLst/>
                <a:gdLst>
                  <a:gd name="T0" fmla="*/ 2 w 555"/>
                  <a:gd name="T1" fmla="*/ 347 h 454"/>
                  <a:gd name="T2" fmla="*/ 4 w 555"/>
                  <a:gd name="T3" fmla="*/ 304 h 454"/>
                  <a:gd name="T4" fmla="*/ 27 w 555"/>
                  <a:gd name="T5" fmla="*/ 271 h 454"/>
                  <a:gd name="T6" fmla="*/ 60 w 555"/>
                  <a:gd name="T7" fmla="*/ 268 h 454"/>
                  <a:gd name="T8" fmla="*/ 71 w 555"/>
                  <a:gd name="T9" fmla="*/ 257 h 454"/>
                  <a:gd name="T10" fmla="*/ 78 w 555"/>
                  <a:gd name="T11" fmla="*/ 217 h 454"/>
                  <a:gd name="T12" fmla="*/ 90 w 555"/>
                  <a:gd name="T13" fmla="*/ 182 h 454"/>
                  <a:gd name="T14" fmla="*/ 104 w 555"/>
                  <a:gd name="T15" fmla="*/ 150 h 454"/>
                  <a:gd name="T16" fmla="*/ 130 w 555"/>
                  <a:gd name="T17" fmla="*/ 136 h 454"/>
                  <a:gd name="T18" fmla="*/ 157 w 555"/>
                  <a:gd name="T19" fmla="*/ 145 h 454"/>
                  <a:gd name="T20" fmla="*/ 175 w 555"/>
                  <a:gd name="T21" fmla="*/ 151 h 454"/>
                  <a:gd name="T22" fmla="*/ 191 w 555"/>
                  <a:gd name="T23" fmla="*/ 152 h 454"/>
                  <a:gd name="T24" fmla="*/ 192 w 555"/>
                  <a:gd name="T25" fmla="*/ 141 h 454"/>
                  <a:gd name="T26" fmla="*/ 190 w 555"/>
                  <a:gd name="T27" fmla="*/ 105 h 454"/>
                  <a:gd name="T28" fmla="*/ 200 w 555"/>
                  <a:gd name="T29" fmla="*/ 71 h 454"/>
                  <a:gd name="T30" fmla="*/ 221 w 555"/>
                  <a:gd name="T31" fmla="*/ 47 h 454"/>
                  <a:gd name="T32" fmla="*/ 253 w 555"/>
                  <a:gd name="T33" fmla="*/ 19 h 454"/>
                  <a:gd name="T34" fmla="*/ 299 w 555"/>
                  <a:gd name="T35" fmla="*/ 0 h 454"/>
                  <a:gd name="T36" fmla="*/ 345 w 555"/>
                  <a:gd name="T37" fmla="*/ 16 h 454"/>
                  <a:gd name="T38" fmla="*/ 378 w 555"/>
                  <a:gd name="T39" fmla="*/ 61 h 454"/>
                  <a:gd name="T40" fmla="*/ 395 w 555"/>
                  <a:gd name="T41" fmla="*/ 95 h 454"/>
                  <a:gd name="T42" fmla="*/ 408 w 555"/>
                  <a:gd name="T43" fmla="*/ 112 h 454"/>
                  <a:gd name="T44" fmla="*/ 410 w 555"/>
                  <a:gd name="T45" fmla="*/ 137 h 454"/>
                  <a:gd name="T46" fmla="*/ 402 w 555"/>
                  <a:gd name="T47" fmla="*/ 159 h 454"/>
                  <a:gd name="T48" fmla="*/ 403 w 555"/>
                  <a:gd name="T49" fmla="*/ 181 h 454"/>
                  <a:gd name="T50" fmla="*/ 405 w 555"/>
                  <a:gd name="T51" fmla="*/ 217 h 454"/>
                  <a:gd name="T52" fmla="*/ 417 w 555"/>
                  <a:gd name="T53" fmla="*/ 222 h 454"/>
                  <a:gd name="T54" fmla="*/ 455 w 555"/>
                  <a:gd name="T55" fmla="*/ 222 h 454"/>
                  <a:gd name="T56" fmla="*/ 485 w 555"/>
                  <a:gd name="T57" fmla="*/ 255 h 454"/>
                  <a:gd name="T58" fmla="*/ 492 w 555"/>
                  <a:gd name="T59" fmla="*/ 304 h 454"/>
                  <a:gd name="T60" fmla="*/ 498 w 555"/>
                  <a:gd name="T61" fmla="*/ 322 h 454"/>
                  <a:gd name="T62" fmla="*/ 523 w 555"/>
                  <a:gd name="T63" fmla="*/ 322 h 454"/>
                  <a:gd name="T64" fmla="*/ 544 w 555"/>
                  <a:gd name="T65" fmla="*/ 341 h 454"/>
                  <a:gd name="T66" fmla="*/ 554 w 555"/>
                  <a:gd name="T67" fmla="*/ 370 h 454"/>
                  <a:gd name="T68" fmla="*/ 539 w 555"/>
                  <a:gd name="T69" fmla="*/ 411 h 454"/>
                  <a:gd name="T70" fmla="*/ 501 w 555"/>
                  <a:gd name="T71" fmla="*/ 443 h 454"/>
                  <a:gd name="T72" fmla="*/ 457 w 555"/>
                  <a:gd name="T73" fmla="*/ 453 h 454"/>
                  <a:gd name="T74" fmla="*/ 414 w 555"/>
                  <a:gd name="T75" fmla="*/ 439 h 454"/>
                  <a:gd name="T76" fmla="*/ 330 w 555"/>
                  <a:gd name="T77" fmla="*/ 435 h 454"/>
                  <a:gd name="T78" fmla="*/ 202 w 555"/>
                  <a:gd name="T79" fmla="*/ 431 h 454"/>
                  <a:gd name="T80" fmla="*/ 127 w 555"/>
                  <a:gd name="T81" fmla="*/ 424 h 454"/>
                  <a:gd name="T82" fmla="*/ 95 w 555"/>
                  <a:gd name="T83" fmla="*/ 427 h 454"/>
                  <a:gd name="T84" fmla="*/ 59 w 555"/>
                  <a:gd name="T85" fmla="*/ 414 h 454"/>
                  <a:gd name="T86" fmla="*/ 25 w 555"/>
                  <a:gd name="T87" fmla="*/ 386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55" h="454">
                    <a:moveTo>
                      <a:pt x="11" y="367"/>
                    </a:moveTo>
                    <a:lnTo>
                      <a:pt x="2" y="347"/>
                    </a:lnTo>
                    <a:lnTo>
                      <a:pt x="0" y="325"/>
                    </a:lnTo>
                    <a:lnTo>
                      <a:pt x="4" y="304"/>
                    </a:lnTo>
                    <a:lnTo>
                      <a:pt x="13" y="284"/>
                    </a:lnTo>
                    <a:lnTo>
                      <a:pt x="27" y="271"/>
                    </a:lnTo>
                    <a:lnTo>
                      <a:pt x="43" y="266"/>
                    </a:lnTo>
                    <a:lnTo>
                      <a:pt x="60" y="268"/>
                    </a:lnTo>
                    <a:lnTo>
                      <a:pt x="75" y="278"/>
                    </a:lnTo>
                    <a:lnTo>
                      <a:pt x="71" y="257"/>
                    </a:lnTo>
                    <a:lnTo>
                      <a:pt x="72" y="236"/>
                    </a:lnTo>
                    <a:lnTo>
                      <a:pt x="78" y="217"/>
                    </a:lnTo>
                    <a:lnTo>
                      <a:pt x="89" y="201"/>
                    </a:lnTo>
                    <a:lnTo>
                      <a:pt x="90" y="182"/>
                    </a:lnTo>
                    <a:lnTo>
                      <a:pt x="95" y="165"/>
                    </a:lnTo>
                    <a:lnTo>
                      <a:pt x="104" y="150"/>
                    </a:lnTo>
                    <a:lnTo>
                      <a:pt x="116" y="140"/>
                    </a:lnTo>
                    <a:lnTo>
                      <a:pt x="130" y="136"/>
                    </a:lnTo>
                    <a:lnTo>
                      <a:pt x="144" y="137"/>
                    </a:lnTo>
                    <a:lnTo>
                      <a:pt x="157" y="145"/>
                    </a:lnTo>
                    <a:lnTo>
                      <a:pt x="168" y="157"/>
                    </a:lnTo>
                    <a:lnTo>
                      <a:pt x="175" y="151"/>
                    </a:lnTo>
                    <a:lnTo>
                      <a:pt x="183" y="150"/>
                    </a:lnTo>
                    <a:lnTo>
                      <a:pt x="191" y="152"/>
                    </a:lnTo>
                    <a:lnTo>
                      <a:pt x="198" y="159"/>
                    </a:lnTo>
                    <a:lnTo>
                      <a:pt x="192" y="141"/>
                    </a:lnTo>
                    <a:lnTo>
                      <a:pt x="189" y="123"/>
                    </a:lnTo>
                    <a:lnTo>
                      <a:pt x="190" y="105"/>
                    </a:lnTo>
                    <a:lnTo>
                      <a:pt x="194" y="87"/>
                    </a:lnTo>
                    <a:lnTo>
                      <a:pt x="200" y="71"/>
                    </a:lnTo>
                    <a:lnTo>
                      <a:pt x="210" y="57"/>
                    </a:lnTo>
                    <a:lnTo>
                      <a:pt x="221" y="47"/>
                    </a:lnTo>
                    <a:lnTo>
                      <a:pt x="235" y="40"/>
                    </a:lnTo>
                    <a:lnTo>
                      <a:pt x="253" y="19"/>
                    </a:lnTo>
                    <a:lnTo>
                      <a:pt x="275" y="5"/>
                    </a:lnTo>
                    <a:lnTo>
                      <a:pt x="299" y="0"/>
                    </a:lnTo>
                    <a:lnTo>
                      <a:pt x="322" y="4"/>
                    </a:lnTo>
                    <a:lnTo>
                      <a:pt x="345" y="16"/>
                    </a:lnTo>
                    <a:lnTo>
                      <a:pt x="363" y="36"/>
                    </a:lnTo>
                    <a:lnTo>
                      <a:pt x="378" y="61"/>
                    </a:lnTo>
                    <a:lnTo>
                      <a:pt x="386" y="90"/>
                    </a:lnTo>
                    <a:lnTo>
                      <a:pt x="395" y="95"/>
                    </a:lnTo>
                    <a:lnTo>
                      <a:pt x="402" y="102"/>
                    </a:lnTo>
                    <a:lnTo>
                      <a:pt x="408" y="112"/>
                    </a:lnTo>
                    <a:lnTo>
                      <a:pt x="410" y="125"/>
                    </a:lnTo>
                    <a:lnTo>
                      <a:pt x="410" y="137"/>
                    </a:lnTo>
                    <a:lnTo>
                      <a:pt x="407" y="149"/>
                    </a:lnTo>
                    <a:lnTo>
                      <a:pt x="402" y="159"/>
                    </a:lnTo>
                    <a:lnTo>
                      <a:pt x="395" y="166"/>
                    </a:lnTo>
                    <a:lnTo>
                      <a:pt x="403" y="181"/>
                    </a:lnTo>
                    <a:lnTo>
                      <a:pt x="406" y="199"/>
                    </a:lnTo>
                    <a:lnTo>
                      <a:pt x="405" y="217"/>
                    </a:lnTo>
                    <a:lnTo>
                      <a:pt x="400" y="234"/>
                    </a:lnTo>
                    <a:lnTo>
                      <a:pt x="417" y="222"/>
                    </a:lnTo>
                    <a:lnTo>
                      <a:pt x="436" y="218"/>
                    </a:lnTo>
                    <a:lnTo>
                      <a:pt x="455" y="222"/>
                    </a:lnTo>
                    <a:lnTo>
                      <a:pt x="472" y="235"/>
                    </a:lnTo>
                    <a:lnTo>
                      <a:pt x="485" y="255"/>
                    </a:lnTo>
                    <a:lnTo>
                      <a:pt x="492" y="279"/>
                    </a:lnTo>
                    <a:lnTo>
                      <a:pt x="492" y="304"/>
                    </a:lnTo>
                    <a:lnTo>
                      <a:pt x="487" y="329"/>
                    </a:lnTo>
                    <a:lnTo>
                      <a:pt x="498" y="322"/>
                    </a:lnTo>
                    <a:lnTo>
                      <a:pt x="511" y="320"/>
                    </a:lnTo>
                    <a:lnTo>
                      <a:pt x="523" y="322"/>
                    </a:lnTo>
                    <a:lnTo>
                      <a:pt x="534" y="329"/>
                    </a:lnTo>
                    <a:lnTo>
                      <a:pt x="544" y="341"/>
                    </a:lnTo>
                    <a:lnTo>
                      <a:pt x="551" y="354"/>
                    </a:lnTo>
                    <a:lnTo>
                      <a:pt x="554" y="370"/>
                    </a:lnTo>
                    <a:lnTo>
                      <a:pt x="554" y="387"/>
                    </a:lnTo>
                    <a:lnTo>
                      <a:pt x="539" y="411"/>
                    </a:lnTo>
                    <a:lnTo>
                      <a:pt x="521" y="429"/>
                    </a:lnTo>
                    <a:lnTo>
                      <a:pt x="501" y="443"/>
                    </a:lnTo>
                    <a:lnTo>
                      <a:pt x="480" y="451"/>
                    </a:lnTo>
                    <a:lnTo>
                      <a:pt x="457" y="453"/>
                    </a:lnTo>
                    <a:lnTo>
                      <a:pt x="435" y="449"/>
                    </a:lnTo>
                    <a:lnTo>
                      <a:pt x="414" y="439"/>
                    </a:lnTo>
                    <a:lnTo>
                      <a:pt x="393" y="423"/>
                    </a:lnTo>
                    <a:lnTo>
                      <a:pt x="330" y="435"/>
                    </a:lnTo>
                    <a:lnTo>
                      <a:pt x="266" y="438"/>
                    </a:lnTo>
                    <a:lnTo>
                      <a:pt x="202" y="431"/>
                    </a:lnTo>
                    <a:lnTo>
                      <a:pt x="139" y="416"/>
                    </a:lnTo>
                    <a:lnTo>
                      <a:pt x="127" y="424"/>
                    </a:lnTo>
                    <a:lnTo>
                      <a:pt x="112" y="427"/>
                    </a:lnTo>
                    <a:lnTo>
                      <a:pt x="95" y="427"/>
                    </a:lnTo>
                    <a:lnTo>
                      <a:pt x="78" y="422"/>
                    </a:lnTo>
                    <a:lnTo>
                      <a:pt x="59" y="414"/>
                    </a:lnTo>
                    <a:lnTo>
                      <a:pt x="42" y="402"/>
                    </a:lnTo>
                    <a:lnTo>
                      <a:pt x="25" y="386"/>
                    </a:lnTo>
                    <a:lnTo>
                      <a:pt x="11" y="367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0" name="Freeform 23"/>
              <p:cNvSpPr>
                <a:spLocks/>
              </p:cNvSpPr>
              <p:nvPr/>
            </p:nvSpPr>
            <p:spPr bwMode="auto">
              <a:xfrm>
                <a:off x="2221" y="3263"/>
                <a:ext cx="2229" cy="846"/>
              </a:xfrm>
              <a:custGeom>
                <a:avLst/>
                <a:gdLst>
                  <a:gd name="T0" fmla="*/ 75 w 2229"/>
                  <a:gd name="T1" fmla="*/ 581 h 846"/>
                  <a:gd name="T2" fmla="*/ 110 w 2229"/>
                  <a:gd name="T3" fmla="*/ 473 h 846"/>
                  <a:gd name="T4" fmla="*/ 194 w 2229"/>
                  <a:gd name="T5" fmla="*/ 441 h 846"/>
                  <a:gd name="T6" fmla="*/ 245 w 2229"/>
                  <a:gd name="T7" fmla="*/ 382 h 846"/>
                  <a:gd name="T8" fmla="*/ 338 w 2229"/>
                  <a:gd name="T9" fmla="*/ 366 h 846"/>
                  <a:gd name="T10" fmla="*/ 330 w 2229"/>
                  <a:gd name="T11" fmla="*/ 219 h 846"/>
                  <a:gd name="T12" fmla="*/ 412 w 2229"/>
                  <a:gd name="T13" fmla="*/ 125 h 846"/>
                  <a:gd name="T14" fmla="*/ 501 w 2229"/>
                  <a:gd name="T15" fmla="*/ 139 h 846"/>
                  <a:gd name="T16" fmla="*/ 573 w 2229"/>
                  <a:gd name="T17" fmla="*/ 150 h 846"/>
                  <a:gd name="T18" fmla="*/ 616 w 2229"/>
                  <a:gd name="T19" fmla="*/ 184 h 846"/>
                  <a:gd name="T20" fmla="*/ 669 w 2229"/>
                  <a:gd name="T21" fmla="*/ 96 h 846"/>
                  <a:gd name="T22" fmla="*/ 729 w 2229"/>
                  <a:gd name="T23" fmla="*/ 62 h 846"/>
                  <a:gd name="T24" fmla="*/ 775 w 2229"/>
                  <a:gd name="T25" fmla="*/ 84 h 846"/>
                  <a:gd name="T26" fmla="*/ 875 w 2229"/>
                  <a:gd name="T27" fmla="*/ 0 h 846"/>
                  <a:gd name="T28" fmla="*/ 971 w 2229"/>
                  <a:gd name="T29" fmla="*/ 42 h 846"/>
                  <a:gd name="T30" fmla="*/ 993 w 2229"/>
                  <a:gd name="T31" fmla="*/ 118 h 846"/>
                  <a:gd name="T32" fmla="*/ 961 w 2229"/>
                  <a:gd name="T33" fmla="*/ 229 h 846"/>
                  <a:gd name="T34" fmla="*/ 1035 w 2229"/>
                  <a:gd name="T35" fmla="*/ 293 h 846"/>
                  <a:gd name="T36" fmla="*/ 1062 w 2229"/>
                  <a:gd name="T37" fmla="*/ 397 h 846"/>
                  <a:gd name="T38" fmla="*/ 1097 w 2229"/>
                  <a:gd name="T39" fmla="*/ 397 h 846"/>
                  <a:gd name="T40" fmla="*/ 1165 w 2229"/>
                  <a:gd name="T41" fmla="*/ 371 h 846"/>
                  <a:gd name="T42" fmla="*/ 1254 w 2229"/>
                  <a:gd name="T43" fmla="*/ 393 h 846"/>
                  <a:gd name="T44" fmla="*/ 1286 w 2229"/>
                  <a:gd name="T45" fmla="*/ 482 h 846"/>
                  <a:gd name="T46" fmla="*/ 1325 w 2229"/>
                  <a:gd name="T47" fmla="*/ 433 h 846"/>
                  <a:gd name="T48" fmla="*/ 1412 w 2229"/>
                  <a:gd name="T49" fmla="*/ 395 h 846"/>
                  <a:gd name="T50" fmla="*/ 1475 w 2229"/>
                  <a:gd name="T51" fmla="*/ 455 h 846"/>
                  <a:gd name="T52" fmla="*/ 1513 w 2229"/>
                  <a:gd name="T53" fmla="*/ 505 h 846"/>
                  <a:gd name="T54" fmla="*/ 1546 w 2229"/>
                  <a:gd name="T55" fmla="*/ 577 h 846"/>
                  <a:gd name="T56" fmla="*/ 1566 w 2229"/>
                  <a:gd name="T57" fmla="*/ 560 h 846"/>
                  <a:gd name="T58" fmla="*/ 1594 w 2229"/>
                  <a:gd name="T59" fmla="*/ 468 h 846"/>
                  <a:gd name="T60" fmla="*/ 1680 w 2229"/>
                  <a:gd name="T61" fmla="*/ 440 h 846"/>
                  <a:gd name="T62" fmla="*/ 1710 w 2229"/>
                  <a:gd name="T63" fmla="*/ 266 h 846"/>
                  <a:gd name="T64" fmla="*/ 1808 w 2229"/>
                  <a:gd name="T65" fmla="*/ 231 h 846"/>
                  <a:gd name="T66" fmla="*/ 1876 w 2229"/>
                  <a:gd name="T67" fmla="*/ 170 h 846"/>
                  <a:gd name="T68" fmla="*/ 1944 w 2229"/>
                  <a:gd name="T69" fmla="*/ 233 h 846"/>
                  <a:gd name="T70" fmla="*/ 1925 w 2229"/>
                  <a:gd name="T71" fmla="*/ 337 h 846"/>
                  <a:gd name="T72" fmla="*/ 1944 w 2229"/>
                  <a:gd name="T73" fmla="*/ 392 h 846"/>
                  <a:gd name="T74" fmla="*/ 2016 w 2229"/>
                  <a:gd name="T75" fmla="*/ 404 h 846"/>
                  <a:gd name="T76" fmla="*/ 2064 w 2229"/>
                  <a:gd name="T77" fmla="*/ 468 h 846"/>
                  <a:gd name="T78" fmla="*/ 2045 w 2229"/>
                  <a:gd name="T79" fmla="*/ 556 h 846"/>
                  <a:gd name="T80" fmla="*/ 2086 w 2229"/>
                  <a:gd name="T81" fmla="*/ 557 h 846"/>
                  <a:gd name="T82" fmla="*/ 2148 w 2229"/>
                  <a:gd name="T83" fmla="*/ 549 h 846"/>
                  <a:gd name="T84" fmla="*/ 2217 w 2229"/>
                  <a:gd name="T85" fmla="*/ 604 h 846"/>
                  <a:gd name="T86" fmla="*/ 2217 w 2229"/>
                  <a:gd name="T87" fmla="*/ 691 h 846"/>
                  <a:gd name="T88" fmla="*/ 2221 w 2229"/>
                  <a:gd name="T89" fmla="*/ 744 h 846"/>
                  <a:gd name="T90" fmla="*/ 2140 w 2229"/>
                  <a:gd name="T91" fmla="*/ 837 h 846"/>
                  <a:gd name="T92" fmla="*/ 1874 w 2229"/>
                  <a:gd name="T93" fmla="*/ 830 h 846"/>
                  <a:gd name="T94" fmla="*/ 1827 w 2229"/>
                  <a:gd name="T95" fmla="*/ 831 h 846"/>
                  <a:gd name="T96" fmla="*/ 1737 w 2229"/>
                  <a:gd name="T97" fmla="*/ 789 h 846"/>
                  <a:gd name="T98" fmla="*/ 1630 w 2229"/>
                  <a:gd name="T99" fmla="*/ 792 h 846"/>
                  <a:gd name="T100" fmla="*/ 1516 w 2229"/>
                  <a:gd name="T101" fmla="*/ 792 h 846"/>
                  <a:gd name="T102" fmla="*/ 1206 w 2229"/>
                  <a:gd name="T103" fmla="*/ 782 h 846"/>
                  <a:gd name="T104" fmla="*/ 997 w 2229"/>
                  <a:gd name="T105" fmla="*/ 771 h 846"/>
                  <a:gd name="T106" fmla="*/ 815 w 2229"/>
                  <a:gd name="T107" fmla="*/ 800 h 846"/>
                  <a:gd name="T108" fmla="*/ 625 w 2229"/>
                  <a:gd name="T109" fmla="*/ 783 h 846"/>
                  <a:gd name="T110" fmla="*/ 382 w 2229"/>
                  <a:gd name="T111" fmla="*/ 799 h 846"/>
                  <a:gd name="T112" fmla="*/ 189 w 2229"/>
                  <a:gd name="T113" fmla="*/ 791 h 846"/>
                  <a:gd name="T114" fmla="*/ 52 w 2229"/>
                  <a:gd name="T115" fmla="*/ 806 h 846"/>
                  <a:gd name="T116" fmla="*/ 9 w 2229"/>
                  <a:gd name="T117" fmla="*/ 818 h 846"/>
                  <a:gd name="T118" fmla="*/ 15 w 2229"/>
                  <a:gd name="T119" fmla="*/ 760 h 846"/>
                  <a:gd name="T120" fmla="*/ 21 w 2229"/>
                  <a:gd name="T121" fmla="*/ 693 h 846"/>
                  <a:gd name="T122" fmla="*/ 103 w 2229"/>
                  <a:gd name="T123" fmla="*/ 668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29" h="846">
                    <a:moveTo>
                      <a:pt x="103" y="668"/>
                    </a:moveTo>
                    <a:lnTo>
                      <a:pt x="92" y="649"/>
                    </a:lnTo>
                    <a:lnTo>
                      <a:pt x="83" y="628"/>
                    </a:lnTo>
                    <a:lnTo>
                      <a:pt x="77" y="605"/>
                    </a:lnTo>
                    <a:lnTo>
                      <a:pt x="75" y="581"/>
                    </a:lnTo>
                    <a:lnTo>
                      <a:pt x="76" y="558"/>
                    </a:lnTo>
                    <a:lnTo>
                      <a:pt x="79" y="534"/>
                    </a:lnTo>
                    <a:lnTo>
                      <a:pt x="86" y="512"/>
                    </a:lnTo>
                    <a:lnTo>
                      <a:pt x="97" y="491"/>
                    </a:lnTo>
                    <a:lnTo>
                      <a:pt x="110" y="473"/>
                    </a:lnTo>
                    <a:lnTo>
                      <a:pt x="124" y="458"/>
                    </a:lnTo>
                    <a:lnTo>
                      <a:pt x="141" y="448"/>
                    </a:lnTo>
                    <a:lnTo>
                      <a:pt x="158" y="441"/>
                    </a:lnTo>
                    <a:lnTo>
                      <a:pt x="176" y="439"/>
                    </a:lnTo>
                    <a:lnTo>
                      <a:pt x="194" y="441"/>
                    </a:lnTo>
                    <a:lnTo>
                      <a:pt x="212" y="447"/>
                    </a:lnTo>
                    <a:lnTo>
                      <a:pt x="229" y="458"/>
                    </a:lnTo>
                    <a:lnTo>
                      <a:pt x="228" y="431"/>
                    </a:lnTo>
                    <a:lnTo>
                      <a:pt x="234" y="405"/>
                    </a:lnTo>
                    <a:lnTo>
                      <a:pt x="245" y="382"/>
                    </a:lnTo>
                    <a:lnTo>
                      <a:pt x="261" y="364"/>
                    </a:lnTo>
                    <a:lnTo>
                      <a:pt x="279" y="353"/>
                    </a:lnTo>
                    <a:lnTo>
                      <a:pt x="300" y="350"/>
                    </a:lnTo>
                    <a:lnTo>
                      <a:pt x="320" y="354"/>
                    </a:lnTo>
                    <a:lnTo>
                      <a:pt x="338" y="366"/>
                    </a:lnTo>
                    <a:lnTo>
                      <a:pt x="325" y="338"/>
                    </a:lnTo>
                    <a:lnTo>
                      <a:pt x="317" y="308"/>
                    </a:lnTo>
                    <a:lnTo>
                      <a:pt x="316" y="277"/>
                    </a:lnTo>
                    <a:lnTo>
                      <a:pt x="320" y="247"/>
                    </a:lnTo>
                    <a:lnTo>
                      <a:pt x="330" y="219"/>
                    </a:lnTo>
                    <a:lnTo>
                      <a:pt x="344" y="195"/>
                    </a:lnTo>
                    <a:lnTo>
                      <a:pt x="363" y="175"/>
                    </a:lnTo>
                    <a:lnTo>
                      <a:pt x="387" y="163"/>
                    </a:lnTo>
                    <a:lnTo>
                      <a:pt x="397" y="142"/>
                    </a:lnTo>
                    <a:lnTo>
                      <a:pt x="412" y="125"/>
                    </a:lnTo>
                    <a:lnTo>
                      <a:pt x="429" y="114"/>
                    </a:lnTo>
                    <a:lnTo>
                      <a:pt x="448" y="110"/>
                    </a:lnTo>
                    <a:lnTo>
                      <a:pt x="468" y="113"/>
                    </a:lnTo>
                    <a:lnTo>
                      <a:pt x="485" y="123"/>
                    </a:lnTo>
                    <a:lnTo>
                      <a:pt x="501" y="139"/>
                    </a:lnTo>
                    <a:lnTo>
                      <a:pt x="512" y="160"/>
                    </a:lnTo>
                    <a:lnTo>
                      <a:pt x="527" y="150"/>
                    </a:lnTo>
                    <a:lnTo>
                      <a:pt x="542" y="146"/>
                    </a:lnTo>
                    <a:lnTo>
                      <a:pt x="558" y="146"/>
                    </a:lnTo>
                    <a:lnTo>
                      <a:pt x="573" y="150"/>
                    </a:lnTo>
                    <a:lnTo>
                      <a:pt x="587" y="159"/>
                    </a:lnTo>
                    <a:lnTo>
                      <a:pt x="599" y="172"/>
                    </a:lnTo>
                    <a:lnTo>
                      <a:pt x="609" y="188"/>
                    </a:lnTo>
                    <a:lnTo>
                      <a:pt x="616" y="208"/>
                    </a:lnTo>
                    <a:lnTo>
                      <a:pt x="616" y="184"/>
                    </a:lnTo>
                    <a:lnTo>
                      <a:pt x="621" y="160"/>
                    </a:lnTo>
                    <a:lnTo>
                      <a:pt x="629" y="139"/>
                    </a:lnTo>
                    <a:lnTo>
                      <a:pt x="640" y="121"/>
                    </a:lnTo>
                    <a:lnTo>
                      <a:pt x="653" y="106"/>
                    </a:lnTo>
                    <a:lnTo>
                      <a:pt x="669" y="96"/>
                    </a:lnTo>
                    <a:lnTo>
                      <a:pt x="687" y="89"/>
                    </a:lnTo>
                    <a:lnTo>
                      <a:pt x="706" y="89"/>
                    </a:lnTo>
                    <a:lnTo>
                      <a:pt x="712" y="77"/>
                    </a:lnTo>
                    <a:lnTo>
                      <a:pt x="719" y="68"/>
                    </a:lnTo>
                    <a:lnTo>
                      <a:pt x="729" y="62"/>
                    </a:lnTo>
                    <a:lnTo>
                      <a:pt x="739" y="59"/>
                    </a:lnTo>
                    <a:lnTo>
                      <a:pt x="749" y="60"/>
                    </a:lnTo>
                    <a:lnTo>
                      <a:pt x="759" y="65"/>
                    </a:lnTo>
                    <a:lnTo>
                      <a:pt x="768" y="73"/>
                    </a:lnTo>
                    <a:lnTo>
                      <a:pt x="775" y="84"/>
                    </a:lnTo>
                    <a:lnTo>
                      <a:pt x="788" y="53"/>
                    </a:lnTo>
                    <a:lnTo>
                      <a:pt x="806" y="29"/>
                    </a:lnTo>
                    <a:lnTo>
                      <a:pt x="827" y="12"/>
                    </a:lnTo>
                    <a:lnTo>
                      <a:pt x="850" y="2"/>
                    </a:lnTo>
                    <a:lnTo>
                      <a:pt x="875" y="0"/>
                    </a:lnTo>
                    <a:lnTo>
                      <a:pt x="899" y="6"/>
                    </a:lnTo>
                    <a:lnTo>
                      <a:pt x="923" y="19"/>
                    </a:lnTo>
                    <a:lnTo>
                      <a:pt x="943" y="42"/>
                    </a:lnTo>
                    <a:lnTo>
                      <a:pt x="957" y="39"/>
                    </a:lnTo>
                    <a:lnTo>
                      <a:pt x="971" y="42"/>
                    </a:lnTo>
                    <a:lnTo>
                      <a:pt x="982" y="51"/>
                    </a:lnTo>
                    <a:lnTo>
                      <a:pt x="991" y="65"/>
                    </a:lnTo>
                    <a:lnTo>
                      <a:pt x="997" y="82"/>
                    </a:lnTo>
                    <a:lnTo>
                      <a:pt x="997" y="100"/>
                    </a:lnTo>
                    <a:lnTo>
                      <a:pt x="993" y="118"/>
                    </a:lnTo>
                    <a:lnTo>
                      <a:pt x="985" y="132"/>
                    </a:lnTo>
                    <a:lnTo>
                      <a:pt x="991" y="160"/>
                    </a:lnTo>
                    <a:lnTo>
                      <a:pt x="989" y="188"/>
                    </a:lnTo>
                    <a:lnTo>
                      <a:pt x="979" y="212"/>
                    </a:lnTo>
                    <a:lnTo>
                      <a:pt x="961" y="229"/>
                    </a:lnTo>
                    <a:lnTo>
                      <a:pt x="980" y="230"/>
                    </a:lnTo>
                    <a:lnTo>
                      <a:pt x="998" y="238"/>
                    </a:lnTo>
                    <a:lnTo>
                      <a:pt x="1014" y="251"/>
                    </a:lnTo>
                    <a:lnTo>
                      <a:pt x="1026" y="270"/>
                    </a:lnTo>
                    <a:lnTo>
                      <a:pt x="1035" y="293"/>
                    </a:lnTo>
                    <a:lnTo>
                      <a:pt x="1038" y="317"/>
                    </a:lnTo>
                    <a:lnTo>
                      <a:pt x="1037" y="342"/>
                    </a:lnTo>
                    <a:lnTo>
                      <a:pt x="1030" y="365"/>
                    </a:lnTo>
                    <a:lnTo>
                      <a:pt x="1048" y="378"/>
                    </a:lnTo>
                    <a:lnTo>
                      <a:pt x="1062" y="397"/>
                    </a:lnTo>
                    <a:lnTo>
                      <a:pt x="1072" y="421"/>
                    </a:lnTo>
                    <a:lnTo>
                      <a:pt x="1076" y="447"/>
                    </a:lnTo>
                    <a:lnTo>
                      <a:pt x="1081" y="428"/>
                    </a:lnTo>
                    <a:lnTo>
                      <a:pt x="1088" y="412"/>
                    </a:lnTo>
                    <a:lnTo>
                      <a:pt x="1097" y="397"/>
                    </a:lnTo>
                    <a:lnTo>
                      <a:pt x="1109" y="385"/>
                    </a:lnTo>
                    <a:lnTo>
                      <a:pt x="1121" y="377"/>
                    </a:lnTo>
                    <a:lnTo>
                      <a:pt x="1135" y="371"/>
                    </a:lnTo>
                    <a:lnTo>
                      <a:pt x="1150" y="369"/>
                    </a:lnTo>
                    <a:lnTo>
                      <a:pt x="1165" y="371"/>
                    </a:lnTo>
                    <a:lnTo>
                      <a:pt x="1183" y="362"/>
                    </a:lnTo>
                    <a:lnTo>
                      <a:pt x="1203" y="360"/>
                    </a:lnTo>
                    <a:lnTo>
                      <a:pt x="1222" y="365"/>
                    </a:lnTo>
                    <a:lnTo>
                      <a:pt x="1239" y="376"/>
                    </a:lnTo>
                    <a:lnTo>
                      <a:pt x="1254" y="393"/>
                    </a:lnTo>
                    <a:lnTo>
                      <a:pt x="1264" y="415"/>
                    </a:lnTo>
                    <a:lnTo>
                      <a:pt x="1270" y="439"/>
                    </a:lnTo>
                    <a:lnTo>
                      <a:pt x="1270" y="465"/>
                    </a:lnTo>
                    <a:lnTo>
                      <a:pt x="1279" y="472"/>
                    </a:lnTo>
                    <a:lnTo>
                      <a:pt x="1286" y="482"/>
                    </a:lnTo>
                    <a:lnTo>
                      <a:pt x="1291" y="494"/>
                    </a:lnTo>
                    <a:lnTo>
                      <a:pt x="1293" y="507"/>
                    </a:lnTo>
                    <a:lnTo>
                      <a:pt x="1298" y="478"/>
                    </a:lnTo>
                    <a:lnTo>
                      <a:pt x="1308" y="452"/>
                    </a:lnTo>
                    <a:lnTo>
                      <a:pt x="1325" y="433"/>
                    </a:lnTo>
                    <a:lnTo>
                      <a:pt x="1345" y="420"/>
                    </a:lnTo>
                    <a:lnTo>
                      <a:pt x="1360" y="404"/>
                    </a:lnTo>
                    <a:lnTo>
                      <a:pt x="1377" y="395"/>
                    </a:lnTo>
                    <a:lnTo>
                      <a:pt x="1395" y="392"/>
                    </a:lnTo>
                    <a:lnTo>
                      <a:pt x="1412" y="395"/>
                    </a:lnTo>
                    <a:lnTo>
                      <a:pt x="1428" y="403"/>
                    </a:lnTo>
                    <a:lnTo>
                      <a:pt x="1443" y="417"/>
                    </a:lnTo>
                    <a:lnTo>
                      <a:pt x="1455" y="435"/>
                    </a:lnTo>
                    <a:lnTo>
                      <a:pt x="1463" y="458"/>
                    </a:lnTo>
                    <a:lnTo>
                      <a:pt x="1475" y="455"/>
                    </a:lnTo>
                    <a:lnTo>
                      <a:pt x="1487" y="457"/>
                    </a:lnTo>
                    <a:lnTo>
                      <a:pt x="1497" y="464"/>
                    </a:lnTo>
                    <a:lnTo>
                      <a:pt x="1506" y="476"/>
                    </a:lnTo>
                    <a:lnTo>
                      <a:pt x="1511" y="490"/>
                    </a:lnTo>
                    <a:lnTo>
                      <a:pt x="1513" y="505"/>
                    </a:lnTo>
                    <a:lnTo>
                      <a:pt x="1511" y="521"/>
                    </a:lnTo>
                    <a:lnTo>
                      <a:pt x="1505" y="535"/>
                    </a:lnTo>
                    <a:lnTo>
                      <a:pt x="1520" y="546"/>
                    </a:lnTo>
                    <a:lnTo>
                      <a:pt x="1534" y="560"/>
                    </a:lnTo>
                    <a:lnTo>
                      <a:pt x="1546" y="577"/>
                    </a:lnTo>
                    <a:lnTo>
                      <a:pt x="1556" y="597"/>
                    </a:lnTo>
                    <a:lnTo>
                      <a:pt x="1555" y="596"/>
                    </a:lnTo>
                    <a:lnTo>
                      <a:pt x="1556" y="597"/>
                    </a:lnTo>
                    <a:lnTo>
                      <a:pt x="1559" y="577"/>
                    </a:lnTo>
                    <a:lnTo>
                      <a:pt x="1566" y="560"/>
                    </a:lnTo>
                    <a:lnTo>
                      <a:pt x="1579" y="548"/>
                    </a:lnTo>
                    <a:lnTo>
                      <a:pt x="1594" y="544"/>
                    </a:lnTo>
                    <a:lnTo>
                      <a:pt x="1587" y="519"/>
                    </a:lnTo>
                    <a:lnTo>
                      <a:pt x="1588" y="493"/>
                    </a:lnTo>
                    <a:lnTo>
                      <a:pt x="1594" y="468"/>
                    </a:lnTo>
                    <a:lnTo>
                      <a:pt x="1606" y="447"/>
                    </a:lnTo>
                    <a:lnTo>
                      <a:pt x="1623" y="433"/>
                    </a:lnTo>
                    <a:lnTo>
                      <a:pt x="1643" y="427"/>
                    </a:lnTo>
                    <a:lnTo>
                      <a:pt x="1662" y="429"/>
                    </a:lnTo>
                    <a:lnTo>
                      <a:pt x="1680" y="440"/>
                    </a:lnTo>
                    <a:lnTo>
                      <a:pt x="1683" y="393"/>
                    </a:lnTo>
                    <a:lnTo>
                      <a:pt x="1694" y="347"/>
                    </a:lnTo>
                    <a:lnTo>
                      <a:pt x="1694" y="318"/>
                    </a:lnTo>
                    <a:lnTo>
                      <a:pt x="1700" y="291"/>
                    </a:lnTo>
                    <a:lnTo>
                      <a:pt x="1710" y="266"/>
                    </a:lnTo>
                    <a:lnTo>
                      <a:pt x="1726" y="245"/>
                    </a:lnTo>
                    <a:lnTo>
                      <a:pt x="1745" y="231"/>
                    </a:lnTo>
                    <a:lnTo>
                      <a:pt x="1766" y="223"/>
                    </a:lnTo>
                    <a:lnTo>
                      <a:pt x="1787" y="223"/>
                    </a:lnTo>
                    <a:lnTo>
                      <a:pt x="1808" y="231"/>
                    </a:lnTo>
                    <a:lnTo>
                      <a:pt x="1817" y="210"/>
                    </a:lnTo>
                    <a:lnTo>
                      <a:pt x="1829" y="193"/>
                    </a:lnTo>
                    <a:lnTo>
                      <a:pt x="1843" y="180"/>
                    </a:lnTo>
                    <a:lnTo>
                      <a:pt x="1859" y="173"/>
                    </a:lnTo>
                    <a:lnTo>
                      <a:pt x="1876" y="170"/>
                    </a:lnTo>
                    <a:lnTo>
                      <a:pt x="1893" y="173"/>
                    </a:lnTo>
                    <a:lnTo>
                      <a:pt x="1909" y="181"/>
                    </a:lnTo>
                    <a:lnTo>
                      <a:pt x="1924" y="195"/>
                    </a:lnTo>
                    <a:lnTo>
                      <a:pt x="1936" y="213"/>
                    </a:lnTo>
                    <a:lnTo>
                      <a:pt x="1944" y="233"/>
                    </a:lnTo>
                    <a:lnTo>
                      <a:pt x="1948" y="255"/>
                    </a:lnTo>
                    <a:lnTo>
                      <a:pt x="1948" y="277"/>
                    </a:lnTo>
                    <a:lnTo>
                      <a:pt x="1944" y="299"/>
                    </a:lnTo>
                    <a:lnTo>
                      <a:pt x="1936" y="319"/>
                    </a:lnTo>
                    <a:lnTo>
                      <a:pt x="1925" y="337"/>
                    </a:lnTo>
                    <a:lnTo>
                      <a:pt x="1910" y="351"/>
                    </a:lnTo>
                    <a:lnTo>
                      <a:pt x="1920" y="363"/>
                    </a:lnTo>
                    <a:lnTo>
                      <a:pt x="1927" y="377"/>
                    </a:lnTo>
                    <a:lnTo>
                      <a:pt x="1935" y="411"/>
                    </a:lnTo>
                    <a:lnTo>
                      <a:pt x="1944" y="392"/>
                    </a:lnTo>
                    <a:lnTo>
                      <a:pt x="1957" y="379"/>
                    </a:lnTo>
                    <a:lnTo>
                      <a:pt x="1973" y="374"/>
                    </a:lnTo>
                    <a:lnTo>
                      <a:pt x="1990" y="377"/>
                    </a:lnTo>
                    <a:lnTo>
                      <a:pt x="2005" y="388"/>
                    </a:lnTo>
                    <a:lnTo>
                      <a:pt x="2016" y="404"/>
                    </a:lnTo>
                    <a:lnTo>
                      <a:pt x="2021" y="424"/>
                    </a:lnTo>
                    <a:lnTo>
                      <a:pt x="2021" y="447"/>
                    </a:lnTo>
                    <a:lnTo>
                      <a:pt x="2037" y="447"/>
                    </a:lnTo>
                    <a:lnTo>
                      <a:pt x="2052" y="454"/>
                    </a:lnTo>
                    <a:lnTo>
                      <a:pt x="2064" y="468"/>
                    </a:lnTo>
                    <a:lnTo>
                      <a:pt x="2071" y="487"/>
                    </a:lnTo>
                    <a:lnTo>
                      <a:pt x="2073" y="509"/>
                    </a:lnTo>
                    <a:lnTo>
                      <a:pt x="2068" y="529"/>
                    </a:lnTo>
                    <a:lnTo>
                      <a:pt x="2059" y="545"/>
                    </a:lnTo>
                    <a:lnTo>
                      <a:pt x="2045" y="556"/>
                    </a:lnTo>
                    <a:lnTo>
                      <a:pt x="2054" y="555"/>
                    </a:lnTo>
                    <a:lnTo>
                      <a:pt x="2063" y="557"/>
                    </a:lnTo>
                    <a:lnTo>
                      <a:pt x="2071" y="563"/>
                    </a:lnTo>
                    <a:lnTo>
                      <a:pt x="2076" y="573"/>
                    </a:lnTo>
                    <a:lnTo>
                      <a:pt x="2086" y="557"/>
                    </a:lnTo>
                    <a:lnTo>
                      <a:pt x="2099" y="550"/>
                    </a:lnTo>
                    <a:lnTo>
                      <a:pt x="2114" y="551"/>
                    </a:lnTo>
                    <a:lnTo>
                      <a:pt x="2127" y="560"/>
                    </a:lnTo>
                    <a:lnTo>
                      <a:pt x="2137" y="553"/>
                    </a:lnTo>
                    <a:lnTo>
                      <a:pt x="2148" y="549"/>
                    </a:lnTo>
                    <a:lnTo>
                      <a:pt x="2159" y="547"/>
                    </a:lnTo>
                    <a:lnTo>
                      <a:pt x="2170" y="548"/>
                    </a:lnTo>
                    <a:lnTo>
                      <a:pt x="2190" y="558"/>
                    </a:lnTo>
                    <a:lnTo>
                      <a:pt x="2207" y="577"/>
                    </a:lnTo>
                    <a:lnTo>
                      <a:pt x="2217" y="604"/>
                    </a:lnTo>
                    <a:lnTo>
                      <a:pt x="2219" y="632"/>
                    </a:lnTo>
                    <a:lnTo>
                      <a:pt x="2213" y="660"/>
                    </a:lnTo>
                    <a:lnTo>
                      <a:pt x="2200" y="684"/>
                    </a:lnTo>
                    <a:lnTo>
                      <a:pt x="2209" y="686"/>
                    </a:lnTo>
                    <a:lnTo>
                      <a:pt x="2217" y="691"/>
                    </a:lnTo>
                    <a:lnTo>
                      <a:pt x="2223" y="700"/>
                    </a:lnTo>
                    <a:lnTo>
                      <a:pt x="2227" y="711"/>
                    </a:lnTo>
                    <a:lnTo>
                      <a:pt x="2228" y="722"/>
                    </a:lnTo>
                    <a:lnTo>
                      <a:pt x="2226" y="734"/>
                    </a:lnTo>
                    <a:lnTo>
                      <a:pt x="2221" y="744"/>
                    </a:lnTo>
                    <a:lnTo>
                      <a:pt x="2214" y="751"/>
                    </a:lnTo>
                    <a:lnTo>
                      <a:pt x="2201" y="786"/>
                    </a:lnTo>
                    <a:lnTo>
                      <a:pt x="2180" y="814"/>
                    </a:lnTo>
                    <a:lnTo>
                      <a:pt x="2155" y="832"/>
                    </a:lnTo>
                    <a:lnTo>
                      <a:pt x="2140" y="837"/>
                    </a:lnTo>
                    <a:lnTo>
                      <a:pt x="2125" y="839"/>
                    </a:lnTo>
                    <a:lnTo>
                      <a:pt x="2063" y="845"/>
                    </a:lnTo>
                    <a:lnTo>
                      <a:pt x="2000" y="845"/>
                    </a:lnTo>
                    <a:lnTo>
                      <a:pt x="1937" y="840"/>
                    </a:lnTo>
                    <a:lnTo>
                      <a:pt x="1874" y="830"/>
                    </a:lnTo>
                    <a:lnTo>
                      <a:pt x="1866" y="839"/>
                    </a:lnTo>
                    <a:lnTo>
                      <a:pt x="1856" y="844"/>
                    </a:lnTo>
                    <a:lnTo>
                      <a:pt x="1845" y="844"/>
                    </a:lnTo>
                    <a:lnTo>
                      <a:pt x="1835" y="839"/>
                    </a:lnTo>
                    <a:lnTo>
                      <a:pt x="1827" y="831"/>
                    </a:lnTo>
                    <a:lnTo>
                      <a:pt x="1821" y="819"/>
                    </a:lnTo>
                    <a:lnTo>
                      <a:pt x="1819" y="805"/>
                    </a:lnTo>
                    <a:lnTo>
                      <a:pt x="1820" y="791"/>
                    </a:lnTo>
                    <a:lnTo>
                      <a:pt x="1778" y="794"/>
                    </a:lnTo>
                    <a:lnTo>
                      <a:pt x="1737" y="789"/>
                    </a:lnTo>
                    <a:lnTo>
                      <a:pt x="1696" y="776"/>
                    </a:lnTo>
                    <a:lnTo>
                      <a:pt x="1657" y="757"/>
                    </a:lnTo>
                    <a:lnTo>
                      <a:pt x="1647" y="779"/>
                    </a:lnTo>
                    <a:lnTo>
                      <a:pt x="1639" y="787"/>
                    </a:lnTo>
                    <a:lnTo>
                      <a:pt x="1630" y="792"/>
                    </a:lnTo>
                    <a:lnTo>
                      <a:pt x="1620" y="794"/>
                    </a:lnTo>
                    <a:lnTo>
                      <a:pt x="1610" y="793"/>
                    </a:lnTo>
                    <a:lnTo>
                      <a:pt x="1601" y="788"/>
                    </a:lnTo>
                    <a:lnTo>
                      <a:pt x="1592" y="781"/>
                    </a:lnTo>
                    <a:lnTo>
                      <a:pt x="1516" y="792"/>
                    </a:lnTo>
                    <a:lnTo>
                      <a:pt x="1440" y="793"/>
                    </a:lnTo>
                    <a:lnTo>
                      <a:pt x="1364" y="784"/>
                    </a:lnTo>
                    <a:lnTo>
                      <a:pt x="1289" y="764"/>
                    </a:lnTo>
                    <a:lnTo>
                      <a:pt x="1247" y="775"/>
                    </a:lnTo>
                    <a:lnTo>
                      <a:pt x="1206" y="782"/>
                    </a:lnTo>
                    <a:lnTo>
                      <a:pt x="1164" y="786"/>
                    </a:lnTo>
                    <a:lnTo>
                      <a:pt x="1122" y="788"/>
                    </a:lnTo>
                    <a:lnTo>
                      <a:pt x="1080" y="785"/>
                    </a:lnTo>
                    <a:lnTo>
                      <a:pt x="1039" y="779"/>
                    </a:lnTo>
                    <a:lnTo>
                      <a:pt x="997" y="771"/>
                    </a:lnTo>
                    <a:lnTo>
                      <a:pt x="956" y="759"/>
                    </a:lnTo>
                    <a:lnTo>
                      <a:pt x="922" y="776"/>
                    </a:lnTo>
                    <a:lnTo>
                      <a:pt x="887" y="789"/>
                    </a:lnTo>
                    <a:lnTo>
                      <a:pt x="851" y="797"/>
                    </a:lnTo>
                    <a:lnTo>
                      <a:pt x="815" y="800"/>
                    </a:lnTo>
                    <a:lnTo>
                      <a:pt x="779" y="799"/>
                    </a:lnTo>
                    <a:lnTo>
                      <a:pt x="743" y="794"/>
                    </a:lnTo>
                    <a:lnTo>
                      <a:pt x="707" y="784"/>
                    </a:lnTo>
                    <a:lnTo>
                      <a:pt x="672" y="770"/>
                    </a:lnTo>
                    <a:lnTo>
                      <a:pt x="625" y="783"/>
                    </a:lnTo>
                    <a:lnTo>
                      <a:pt x="577" y="793"/>
                    </a:lnTo>
                    <a:lnTo>
                      <a:pt x="528" y="799"/>
                    </a:lnTo>
                    <a:lnTo>
                      <a:pt x="479" y="802"/>
                    </a:lnTo>
                    <a:lnTo>
                      <a:pt x="431" y="802"/>
                    </a:lnTo>
                    <a:lnTo>
                      <a:pt x="382" y="799"/>
                    </a:lnTo>
                    <a:lnTo>
                      <a:pt x="334" y="791"/>
                    </a:lnTo>
                    <a:lnTo>
                      <a:pt x="285" y="781"/>
                    </a:lnTo>
                    <a:lnTo>
                      <a:pt x="253" y="788"/>
                    </a:lnTo>
                    <a:lnTo>
                      <a:pt x="221" y="792"/>
                    </a:lnTo>
                    <a:lnTo>
                      <a:pt x="189" y="791"/>
                    </a:lnTo>
                    <a:lnTo>
                      <a:pt x="157" y="786"/>
                    </a:lnTo>
                    <a:lnTo>
                      <a:pt x="133" y="803"/>
                    </a:lnTo>
                    <a:lnTo>
                      <a:pt x="107" y="813"/>
                    </a:lnTo>
                    <a:lnTo>
                      <a:pt x="79" y="814"/>
                    </a:lnTo>
                    <a:lnTo>
                      <a:pt x="52" y="806"/>
                    </a:lnTo>
                    <a:lnTo>
                      <a:pt x="46" y="817"/>
                    </a:lnTo>
                    <a:lnTo>
                      <a:pt x="38" y="824"/>
                    </a:lnTo>
                    <a:lnTo>
                      <a:pt x="29" y="827"/>
                    </a:lnTo>
                    <a:lnTo>
                      <a:pt x="18" y="825"/>
                    </a:lnTo>
                    <a:lnTo>
                      <a:pt x="9" y="818"/>
                    </a:lnTo>
                    <a:lnTo>
                      <a:pt x="3" y="807"/>
                    </a:lnTo>
                    <a:lnTo>
                      <a:pt x="0" y="794"/>
                    </a:lnTo>
                    <a:lnTo>
                      <a:pt x="2" y="780"/>
                    </a:lnTo>
                    <a:lnTo>
                      <a:pt x="7" y="768"/>
                    </a:lnTo>
                    <a:lnTo>
                      <a:pt x="15" y="760"/>
                    </a:lnTo>
                    <a:lnTo>
                      <a:pt x="24" y="756"/>
                    </a:lnTo>
                    <a:lnTo>
                      <a:pt x="35" y="757"/>
                    </a:lnTo>
                    <a:lnTo>
                      <a:pt x="22" y="734"/>
                    </a:lnTo>
                    <a:lnTo>
                      <a:pt x="18" y="713"/>
                    </a:lnTo>
                    <a:lnTo>
                      <a:pt x="21" y="693"/>
                    </a:lnTo>
                    <a:lnTo>
                      <a:pt x="29" y="677"/>
                    </a:lnTo>
                    <a:lnTo>
                      <a:pt x="43" y="665"/>
                    </a:lnTo>
                    <a:lnTo>
                      <a:pt x="60" y="658"/>
                    </a:lnTo>
                    <a:lnTo>
                      <a:pt x="81" y="659"/>
                    </a:lnTo>
                    <a:lnTo>
                      <a:pt x="103" y="66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1" name="Freeform 24"/>
              <p:cNvSpPr>
                <a:spLocks/>
              </p:cNvSpPr>
              <p:nvPr/>
            </p:nvSpPr>
            <p:spPr bwMode="auto">
              <a:xfrm>
                <a:off x="2837" y="3471"/>
                <a:ext cx="52" cy="94"/>
              </a:xfrm>
              <a:custGeom>
                <a:avLst/>
                <a:gdLst>
                  <a:gd name="T0" fmla="*/ 0 w 52"/>
                  <a:gd name="T1" fmla="*/ 0 h 94"/>
                  <a:gd name="T2" fmla="*/ 5 w 52"/>
                  <a:gd name="T3" fmla="*/ 22 h 94"/>
                  <a:gd name="T4" fmla="*/ 16 w 52"/>
                  <a:gd name="T5" fmla="*/ 21 h 94"/>
                  <a:gd name="T6" fmla="*/ 26 w 52"/>
                  <a:gd name="T7" fmla="*/ 24 h 94"/>
                  <a:gd name="T8" fmla="*/ 35 w 52"/>
                  <a:gd name="T9" fmla="*/ 31 h 94"/>
                  <a:gd name="T10" fmla="*/ 43 w 52"/>
                  <a:gd name="T11" fmla="*/ 41 h 94"/>
                  <a:gd name="T12" fmla="*/ 48 w 52"/>
                  <a:gd name="T13" fmla="*/ 53 h 94"/>
                  <a:gd name="T14" fmla="*/ 51 w 52"/>
                  <a:gd name="T15" fmla="*/ 66 h 94"/>
                  <a:gd name="T16" fmla="*/ 51 w 52"/>
                  <a:gd name="T17" fmla="*/ 80 h 94"/>
                  <a:gd name="T18" fmla="*/ 48 w 52"/>
                  <a:gd name="T19" fmla="*/ 9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94">
                    <a:moveTo>
                      <a:pt x="0" y="0"/>
                    </a:moveTo>
                    <a:lnTo>
                      <a:pt x="5" y="22"/>
                    </a:lnTo>
                    <a:lnTo>
                      <a:pt x="16" y="21"/>
                    </a:lnTo>
                    <a:lnTo>
                      <a:pt x="26" y="24"/>
                    </a:lnTo>
                    <a:lnTo>
                      <a:pt x="35" y="31"/>
                    </a:lnTo>
                    <a:lnTo>
                      <a:pt x="43" y="41"/>
                    </a:lnTo>
                    <a:lnTo>
                      <a:pt x="48" y="53"/>
                    </a:lnTo>
                    <a:lnTo>
                      <a:pt x="51" y="66"/>
                    </a:lnTo>
                    <a:lnTo>
                      <a:pt x="51" y="80"/>
                    </a:lnTo>
                    <a:lnTo>
                      <a:pt x="48" y="9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2" name="Freeform 25"/>
              <p:cNvSpPr>
                <a:spLocks/>
              </p:cNvSpPr>
              <p:nvPr/>
            </p:nvSpPr>
            <p:spPr bwMode="auto">
              <a:xfrm>
                <a:off x="2899" y="3606"/>
                <a:ext cx="18" cy="80"/>
              </a:xfrm>
              <a:custGeom>
                <a:avLst/>
                <a:gdLst>
                  <a:gd name="T0" fmla="*/ 3 w 18"/>
                  <a:gd name="T1" fmla="*/ 0 h 80"/>
                  <a:gd name="T2" fmla="*/ 14 w 18"/>
                  <a:gd name="T3" fmla="*/ 19 h 80"/>
                  <a:gd name="T4" fmla="*/ 17 w 18"/>
                  <a:gd name="T5" fmla="*/ 41 h 80"/>
                  <a:gd name="T6" fmla="*/ 12 w 18"/>
                  <a:gd name="T7" fmla="*/ 62 h 80"/>
                  <a:gd name="T8" fmla="*/ 0 w 18"/>
                  <a:gd name="T9" fmla="*/ 7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80">
                    <a:moveTo>
                      <a:pt x="3" y="0"/>
                    </a:moveTo>
                    <a:lnTo>
                      <a:pt x="14" y="19"/>
                    </a:lnTo>
                    <a:lnTo>
                      <a:pt x="17" y="41"/>
                    </a:lnTo>
                    <a:lnTo>
                      <a:pt x="12" y="62"/>
                    </a:lnTo>
                    <a:lnTo>
                      <a:pt x="0" y="7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3" name="Freeform 26"/>
              <p:cNvSpPr>
                <a:spLocks/>
              </p:cNvSpPr>
              <p:nvPr/>
            </p:nvSpPr>
            <p:spPr bwMode="auto">
              <a:xfrm>
                <a:off x="3815" y="3807"/>
                <a:ext cx="76" cy="213"/>
              </a:xfrm>
              <a:custGeom>
                <a:avLst/>
                <a:gdLst>
                  <a:gd name="T0" fmla="*/ 0 w 76"/>
                  <a:gd name="T1" fmla="*/ 0 h 213"/>
                  <a:gd name="T2" fmla="*/ 17 w 76"/>
                  <a:gd name="T3" fmla="*/ 4 h 213"/>
                  <a:gd name="T4" fmla="*/ 30 w 76"/>
                  <a:gd name="T5" fmla="*/ 18 h 213"/>
                  <a:gd name="T6" fmla="*/ 37 w 76"/>
                  <a:gd name="T7" fmla="*/ 37 h 213"/>
                  <a:gd name="T8" fmla="*/ 38 w 76"/>
                  <a:gd name="T9" fmla="*/ 60 h 213"/>
                  <a:gd name="T10" fmla="*/ 51 w 76"/>
                  <a:gd name="T11" fmla="*/ 63 h 213"/>
                  <a:gd name="T12" fmla="*/ 62 w 76"/>
                  <a:gd name="T13" fmla="*/ 72 h 213"/>
                  <a:gd name="T14" fmla="*/ 70 w 76"/>
                  <a:gd name="T15" fmla="*/ 85 h 213"/>
                  <a:gd name="T16" fmla="*/ 75 w 76"/>
                  <a:gd name="T17" fmla="*/ 101 h 213"/>
                  <a:gd name="T18" fmla="*/ 75 w 76"/>
                  <a:gd name="T19" fmla="*/ 119 h 213"/>
                  <a:gd name="T20" fmla="*/ 70 w 76"/>
                  <a:gd name="T21" fmla="*/ 134 h 213"/>
                  <a:gd name="T22" fmla="*/ 62 w 76"/>
                  <a:gd name="T23" fmla="*/ 147 h 213"/>
                  <a:gd name="T24" fmla="*/ 51 w 76"/>
                  <a:gd name="T25" fmla="*/ 156 h 213"/>
                  <a:gd name="T26" fmla="*/ 58 w 76"/>
                  <a:gd name="T27" fmla="*/ 168 h 213"/>
                  <a:gd name="T28" fmla="*/ 63 w 76"/>
                  <a:gd name="T29" fmla="*/ 182 h 213"/>
                  <a:gd name="T30" fmla="*/ 65 w 76"/>
                  <a:gd name="T31" fmla="*/ 197 h 213"/>
                  <a:gd name="T32" fmla="*/ 63 w 76"/>
                  <a:gd name="T33" fmla="*/ 2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6" h="213">
                    <a:moveTo>
                      <a:pt x="0" y="0"/>
                    </a:moveTo>
                    <a:lnTo>
                      <a:pt x="17" y="4"/>
                    </a:lnTo>
                    <a:lnTo>
                      <a:pt x="30" y="18"/>
                    </a:lnTo>
                    <a:lnTo>
                      <a:pt x="37" y="37"/>
                    </a:lnTo>
                    <a:lnTo>
                      <a:pt x="38" y="60"/>
                    </a:lnTo>
                    <a:lnTo>
                      <a:pt x="51" y="63"/>
                    </a:lnTo>
                    <a:lnTo>
                      <a:pt x="62" y="72"/>
                    </a:lnTo>
                    <a:lnTo>
                      <a:pt x="70" y="85"/>
                    </a:lnTo>
                    <a:lnTo>
                      <a:pt x="75" y="101"/>
                    </a:lnTo>
                    <a:lnTo>
                      <a:pt x="75" y="119"/>
                    </a:lnTo>
                    <a:lnTo>
                      <a:pt x="70" y="134"/>
                    </a:lnTo>
                    <a:lnTo>
                      <a:pt x="62" y="147"/>
                    </a:lnTo>
                    <a:lnTo>
                      <a:pt x="51" y="156"/>
                    </a:lnTo>
                    <a:lnTo>
                      <a:pt x="58" y="168"/>
                    </a:lnTo>
                    <a:lnTo>
                      <a:pt x="63" y="182"/>
                    </a:lnTo>
                    <a:lnTo>
                      <a:pt x="65" y="197"/>
                    </a:lnTo>
                    <a:lnTo>
                      <a:pt x="63" y="21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4" name="Freeform 27"/>
              <p:cNvSpPr>
                <a:spLocks/>
              </p:cNvSpPr>
              <p:nvPr/>
            </p:nvSpPr>
            <p:spPr bwMode="auto">
              <a:xfrm>
                <a:off x="3901" y="3703"/>
                <a:ext cx="56" cy="94"/>
              </a:xfrm>
              <a:custGeom>
                <a:avLst/>
                <a:gdLst>
                  <a:gd name="T0" fmla="*/ 0 w 56"/>
                  <a:gd name="T1" fmla="*/ 0 h 94"/>
                  <a:gd name="T2" fmla="*/ 12 w 56"/>
                  <a:gd name="T3" fmla="*/ 4 h 94"/>
                  <a:gd name="T4" fmla="*/ 21 w 56"/>
                  <a:gd name="T5" fmla="*/ 15 h 94"/>
                  <a:gd name="T6" fmla="*/ 25 w 56"/>
                  <a:gd name="T7" fmla="*/ 29 h 94"/>
                  <a:gd name="T8" fmla="*/ 24 w 56"/>
                  <a:gd name="T9" fmla="*/ 45 h 94"/>
                  <a:gd name="T10" fmla="*/ 31 w 56"/>
                  <a:gd name="T11" fmla="*/ 43 h 94"/>
                  <a:gd name="T12" fmla="*/ 39 w 56"/>
                  <a:gd name="T13" fmla="*/ 44 h 94"/>
                  <a:gd name="T14" fmla="*/ 46 w 56"/>
                  <a:gd name="T15" fmla="*/ 48 h 94"/>
                  <a:gd name="T16" fmla="*/ 51 w 56"/>
                  <a:gd name="T17" fmla="*/ 55 h 94"/>
                  <a:gd name="T18" fmla="*/ 55 w 56"/>
                  <a:gd name="T19" fmla="*/ 74 h 94"/>
                  <a:gd name="T20" fmla="*/ 53 w 56"/>
                  <a:gd name="T21" fmla="*/ 84 h 94"/>
                  <a:gd name="T22" fmla="*/ 48 w 56"/>
                  <a:gd name="T23" fmla="*/ 9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4">
                    <a:moveTo>
                      <a:pt x="0" y="0"/>
                    </a:moveTo>
                    <a:lnTo>
                      <a:pt x="12" y="4"/>
                    </a:lnTo>
                    <a:lnTo>
                      <a:pt x="21" y="15"/>
                    </a:lnTo>
                    <a:lnTo>
                      <a:pt x="25" y="29"/>
                    </a:lnTo>
                    <a:lnTo>
                      <a:pt x="24" y="45"/>
                    </a:lnTo>
                    <a:lnTo>
                      <a:pt x="31" y="43"/>
                    </a:lnTo>
                    <a:lnTo>
                      <a:pt x="39" y="44"/>
                    </a:lnTo>
                    <a:lnTo>
                      <a:pt x="46" y="48"/>
                    </a:lnTo>
                    <a:lnTo>
                      <a:pt x="51" y="55"/>
                    </a:lnTo>
                    <a:lnTo>
                      <a:pt x="55" y="74"/>
                    </a:lnTo>
                    <a:lnTo>
                      <a:pt x="53" y="84"/>
                    </a:lnTo>
                    <a:lnTo>
                      <a:pt x="48" y="9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5" name="Line 28"/>
              <p:cNvSpPr>
                <a:spLocks noChangeShapeType="1"/>
              </p:cNvSpPr>
              <p:nvPr/>
            </p:nvSpPr>
            <p:spPr bwMode="auto">
              <a:xfrm flipH="1">
                <a:off x="4036" y="4049"/>
                <a:ext cx="33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b="0"/>
              </a:p>
            </p:txBody>
          </p:sp>
          <p:sp>
            <p:nvSpPr>
              <p:cNvPr id="86" name="Freeform 29"/>
              <p:cNvSpPr>
                <a:spLocks/>
              </p:cNvSpPr>
              <p:nvPr/>
            </p:nvSpPr>
            <p:spPr bwMode="auto">
              <a:xfrm>
                <a:off x="4273" y="4061"/>
                <a:ext cx="74" cy="42"/>
              </a:xfrm>
              <a:custGeom>
                <a:avLst/>
                <a:gdLst>
                  <a:gd name="T0" fmla="*/ 73 w 74"/>
                  <a:gd name="T1" fmla="*/ 41 h 42"/>
                  <a:gd name="T2" fmla="*/ 53 w 74"/>
                  <a:gd name="T3" fmla="*/ 39 h 42"/>
                  <a:gd name="T4" fmla="*/ 33 w 74"/>
                  <a:gd name="T5" fmla="*/ 32 h 42"/>
                  <a:gd name="T6" fmla="*/ 15 w 74"/>
                  <a:gd name="T7" fmla="*/ 18 h 42"/>
                  <a:gd name="T8" fmla="*/ 0 w 74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42">
                    <a:moveTo>
                      <a:pt x="73" y="41"/>
                    </a:moveTo>
                    <a:lnTo>
                      <a:pt x="53" y="39"/>
                    </a:lnTo>
                    <a:lnTo>
                      <a:pt x="33" y="32"/>
                    </a:lnTo>
                    <a:lnTo>
                      <a:pt x="15" y="1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7" name="Line 30"/>
              <p:cNvSpPr>
                <a:spLocks noChangeShapeType="1"/>
              </p:cNvSpPr>
              <p:nvPr/>
            </p:nvSpPr>
            <p:spPr bwMode="auto">
              <a:xfrm flipH="1" flipV="1">
                <a:off x="3079" y="3995"/>
                <a:ext cx="134" cy="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b="0"/>
              </a:p>
            </p:txBody>
          </p:sp>
          <p:sp>
            <p:nvSpPr>
              <p:cNvPr id="88" name="Freeform 31"/>
              <p:cNvSpPr>
                <a:spLocks/>
              </p:cNvSpPr>
              <p:nvPr/>
            </p:nvSpPr>
            <p:spPr bwMode="auto">
              <a:xfrm>
                <a:off x="2833" y="3992"/>
                <a:ext cx="137" cy="13"/>
              </a:xfrm>
              <a:custGeom>
                <a:avLst/>
                <a:gdLst>
                  <a:gd name="T0" fmla="*/ 136 w 137"/>
                  <a:gd name="T1" fmla="*/ 4 h 13"/>
                  <a:gd name="T2" fmla="*/ 102 w 137"/>
                  <a:gd name="T3" fmla="*/ 11 h 13"/>
                  <a:gd name="T4" fmla="*/ 68 w 137"/>
                  <a:gd name="T5" fmla="*/ 12 h 13"/>
                  <a:gd name="T6" fmla="*/ 34 w 137"/>
                  <a:gd name="T7" fmla="*/ 8 h 13"/>
                  <a:gd name="T8" fmla="*/ 0 w 137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13">
                    <a:moveTo>
                      <a:pt x="136" y="4"/>
                    </a:moveTo>
                    <a:lnTo>
                      <a:pt x="102" y="11"/>
                    </a:lnTo>
                    <a:lnTo>
                      <a:pt x="68" y="12"/>
                    </a:lnTo>
                    <a:lnTo>
                      <a:pt x="34" y="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89" name="Freeform 32"/>
              <p:cNvSpPr>
                <a:spLocks/>
              </p:cNvSpPr>
              <p:nvPr/>
            </p:nvSpPr>
            <p:spPr bwMode="auto">
              <a:xfrm>
                <a:off x="2894" y="4003"/>
                <a:ext cx="35" cy="30"/>
              </a:xfrm>
              <a:custGeom>
                <a:avLst/>
                <a:gdLst>
                  <a:gd name="T0" fmla="*/ 34 w 35"/>
                  <a:gd name="T1" fmla="*/ 0 h 30"/>
                  <a:gd name="T2" fmla="*/ 28 w 35"/>
                  <a:gd name="T3" fmla="*/ 13 h 30"/>
                  <a:gd name="T4" fmla="*/ 20 w 35"/>
                  <a:gd name="T5" fmla="*/ 22 h 30"/>
                  <a:gd name="T6" fmla="*/ 10 w 35"/>
                  <a:gd name="T7" fmla="*/ 27 h 30"/>
                  <a:gd name="T8" fmla="*/ 0 w 35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34" y="0"/>
                    </a:moveTo>
                    <a:lnTo>
                      <a:pt x="28" y="13"/>
                    </a:lnTo>
                    <a:lnTo>
                      <a:pt x="20" y="22"/>
                    </a:lnTo>
                    <a:lnTo>
                      <a:pt x="10" y="27"/>
                    </a:lnTo>
                    <a:lnTo>
                      <a:pt x="0" y="2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90" name="Freeform 33"/>
              <p:cNvSpPr>
                <a:spLocks/>
              </p:cNvSpPr>
              <p:nvPr/>
            </p:nvSpPr>
            <p:spPr bwMode="auto">
              <a:xfrm>
                <a:off x="2430" y="3878"/>
                <a:ext cx="77" cy="166"/>
              </a:xfrm>
              <a:custGeom>
                <a:avLst/>
                <a:gdLst>
                  <a:gd name="T0" fmla="*/ 76 w 77"/>
                  <a:gd name="T1" fmla="*/ 165 h 166"/>
                  <a:gd name="T2" fmla="*/ 64 w 77"/>
                  <a:gd name="T3" fmla="*/ 160 h 166"/>
                  <a:gd name="T4" fmla="*/ 56 w 77"/>
                  <a:gd name="T5" fmla="*/ 152 h 166"/>
                  <a:gd name="T6" fmla="*/ 50 w 77"/>
                  <a:gd name="T7" fmla="*/ 141 h 166"/>
                  <a:gd name="T8" fmla="*/ 47 w 77"/>
                  <a:gd name="T9" fmla="*/ 129 h 166"/>
                  <a:gd name="T10" fmla="*/ 47 w 77"/>
                  <a:gd name="T11" fmla="*/ 115 h 166"/>
                  <a:gd name="T12" fmla="*/ 49 w 77"/>
                  <a:gd name="T13" fmla="*/ 102 h 166"/>
                  <a:gd name="T14" fmla="*/ 61 w 77"/>
                  <a:gd name="T15" fmla="*/ 78 h 166"/>
                  <a:gd name="T16" fmla="*/ 50 w 77"/>
                  <a:gd name="T17" fmla="*/ 71 h 166"/>
                  <a:gd name="T18" fmla="*/ 44 w 77"/>
                  <a:gd name="T19" fmla="*/ 59 h 166"/>
                  <a:gd name="T20" fmla="*/ 41 w 77"/>
                  <a:gd name="T21" fmla="*/ 45 h 166"/>
                  <a:gd name="T22" fmla="*/ 44 w 77"/>
                  <a:gd name="T23" fmla="*/ 30 h 166"/>
                  <a:gd name="T24" fmla="*/ 31 w 77"/>
                  <a:gd name="T25" fmla="*/ 28 h 166"/>
                  <a:gd name="T26" fmla="*/ 19 w 77"/>
                  <a:gd name="T27" fmla="*/ 21 h 166"/>
                  <a:gd name="T28" fmla="*/ 9 w 77"/>
                  <a:gd name="T29" fmla="*/ 12 h 166"/>
                  <a:gd name="T30" fmla="*/ 0 w 77"/>
                  <a:gd name="T3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166">
                    <a:moveTo>
                      <a:pt x="76" y="165"/>
                    </a:moveTo>
                    <a:lnTo>
                      <a:pt x="64" y="160"/>
                    </a:lnTo>
                    <a:lnTo>
                      <a:pt x="56" y="152"/>
                    </a:lnTo>
                    <a:lnTo>
                      <a:pt x="50" y="141"/>
                    </a:lnTo>
                    <a:lnTo>
                      <a:pt x="47" y="129"/>
                    </a:lnTo>
                    <a:lnTo>
                      <a:pt x="47" y="115"/>
                    </a:lnTo>
                    <a:lnTo>
                      <a:pt x="49" y="102"/>
                    </a:lnTo>
                    <a:lnTo>
                      <a:pt x="61" y="78"/>
                    </a:lnTo>
                    <a:lnTo>
                      <a:pt x="50" y="71"/>
                    </a:lnTo>
                    <a:lnTo>
                      <a:pt x="44" y="59"/>
                    </a:lnTo>
                    <a:lnTo>
                      <a:pt x="41" y="45"/>
                    </a:lnTo>
                    <a:lnTo>
                      <a:pt x="44" y="30"/>
                    </a:lnTo>
                    <a:lnTo>
                      <a:pt x="31" y="28"/>
                    </a:lnTo>
                    <a:lnTo>
                      <a:pt x="19" y="21"/>
                    </a:lnTo>
                    <a:lnTo>
                      <a:pt x="9" y="12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</p:grpSp>
        <p:grpSp>
          <p:nvGrpSpPr>
            <p:cNvPr id="270" name="Group 34"/>
            <p:cNvGrpSpPr>
              <a:grpSpLocks/>
            </p:cNvGrpSpPr>
            <p:nvPr/>
          </p:nvGrpSpPr>
          <p:grpSpPr bwMode="auto">
            <a:xfrm>
              <a:off x="2963527" y="1089132"/>
              <a:ext cx="954989" cy="362459"/>
              <a:chOff x="2221" y="3263"/>
              <a:chExt cx="2229" cy="846"/>
            </a:xfrm>
          </p:grpSpPr>
          <p:sp>
            <p:nvSpPr>
              <p:cNvPr id="272" name="Freeform 21"/>
              <p:cNvSpPr>
                <a:spLocks/>
              </p:cNvSpPr>
              <p:nvPr/>
            </p:nvSpPr>
            <p:spPr bwMode="auto">
              <a:xfrm>
                <a:off x="2221" y="3263"/>
                <a:ext cx="2223" cy="840"/>
              </a:xfrm>
              <a:custGeom>
                <a:avLst/>
                <a:gdLst>
                  <a:gd name="T0" fmla="*/ 75 w 2223"/>
                  <a:gd name="T1" fmla="*/ 577 h 840"/>
                  <a:gd name="T2" fmla="*/ 110 w 2223"/>
                  <a:gd name="T3" fmla="*/ 470 h 840"/>
                  <a:gd name="T4" fmla="*/ 193 w 2223"/>
                  <a:gd name="T5" fmla="*/ 438 h 840"/>
                  <a:gd name="T6" fmla="*/ 244 w 2223"/>
                  <a:gd name="T7" fmla="*/ 379 h 840"/>
                  <a:gd name="T8" fmla="*/ 337 w 2223"/>
                  <a:gd name="T9" fmla="*/ 363 h 840"/>
                  <a:gd name="T10" fmla="*/ 329 w 2223"/>
                  <a:gd name="T11" fmla="*/ 217 h 840"/>
                  <a:gd name="T12" fmla="*/ 411 w 2223"/>
                  <a:gd name="T13" fmla="*/ 124 h 840"/>
                  <a:gd name="T14" fmla="*/ 500 w 2223"/>
                  <a:gd name="T15" fmla="*/ 138 h 840"/>
                  <a:gd name="T16" fmla="*/ 571 w 2223"/>
                  <a:gd name="T17" fmla="*/ 149 h 840"/>
                  <a:gd name="T18" fmla="*/ 614 w 2223"/>
                  <a:gd name="T19" fmla="*/ 183 h 840"/>
                  <a:gd name="T20" fmla="*/ 667 w 2223"/>
                  <a:gd name="T21" fmla="*/ 95 h 840"/>
                  <a:gd name="T22" fmla="*/ 727 w 2223"/>
                  <a:gd name="T23" fmla="*/ 62 h 840"/>
                  <a:gd name="T24" fmla="*/ 773 w 2223"/>
                  <a:gd name="T25" fmla="*/ 83 h 840"/>
                  <a:gd name="T26" fmla="*/ 873 w 2223"/>
                  <a:gd name="T27" fmla="*/ 0 h 840"/>
                  <a:gd name="T28" fmla="*/ 968 w 2223"/>
                  <a:gd name="T29" fmla="*/ 42 h 840"/>
                  <a:gd name="T30" fmla="*/ 990 w 2223"/>
                  <a:gd name="T31" fmla="*/ 117 h 840"/>
                  <a:gd name="T32" fmla="*/ 958 w 2223"/>
                  <a:gd name="T33" fmla="*/ 227 h 840"/>
                  <a:gd name="T34" fmla="*/ 1032 w 2223"/>
                  <a:gd name="T35" fmla="*/ 291 h 840"/>
                  <a:gd name="T36" fmla="*/ 1059 w 2223"/>
                  <a:gd name="T37" fmla="*/ 394 h 840"/>
                  <a:gd name="T38" fmla="*/ 1094 w 2223"/>
                  <a:gd name="T39" fmla="*/ 394 h 840"/>
                  <a:gd name="T40" fmla="*/ 1162 w 2223"/>
                  <a:gd name="T41" fmla="*/ 368 h 840"/>
                  <a:gd name="T42" fmla="*/ 1251 w 2223"/>
                  <a:gd name="T43" fmla="*/ 390 h 840"/>
                  <a:gd name="T44" fmla="*/ 1283 w 2223"/>
                  <a:gd name="T45" fmla="*/ 479 h 840"/>
                  <a:gd name="T46" fmla="*/ 1321 w 2223"/>
                  <a:gd name="T47" fmla="*/ 430 h 840"/>
                  <a:gd name="T48" fmla="*/ 1408 w 2223"/>
                  <a:gd name="T49" fmla="*/ 392 h 840"/>
                  <a:gd name="T50" fmla="*/ 1471 w 2223"/>
                  <a:gd name="T51" fmla="*/ 452 h 840"/>
                  <a:gd name="T52" fmla="*/ 1509 w 2223"/>
                  <a:gd name="T53" fmla="*/ 501 h 840"/>
                  <a:gd name="T54" fmla="*/ 1542 w 2223"/>
                  <a:gd name="T55" fmla="*/ 573 h 840"/>
                  <a:gd name="T56" fmla="*/ 1562 w 2223"/>
                  <a:gd name="T57" fmla="*/ 556 h 840"/>
                  <a:gd name="T58" fmla="*/ 1590 w 2223"/>
                  <a:gd name="T59" fmla="*/ 465 h 840"/>
                  <a:gd name="T60" fmla="*/ 1675 w 2223"/>
                  <a:gd name="T61" fmla="*/ 437 h 840"/>
                  <a:gd name="T62" fmla="*/ 1705 w 2223"/>
                  <a:gd name="T63" fmla="*/ 264 h 840"/>
                  <a:gd name="T64" fmla="*/ 1803 w 2223"/>
                  <a:gd name="T65" fmla="*/ 229 h 840"/>
                  <a:gd name="T66" fmla="*/ 1871 w 2223"/>
                  <a:gd name="T67" fmla="*/ 169 h 840"/>
                  <a:gd name="T68" fmla="*/ 1939 w 2223"/>
                  <a:gd name="T69" fmla="*/ 231 h 840"/>
                  <a:gd name="T70" fmla="*/ 1920 w 2223"/>
                  <a:gd name="T71" fmla="*/ 335 h 840"/>
                  <a:gd name="T72" fmla="*/ 1939 w 2223"/>
                  <a:gd name="T73" fmla="*/ 389 h 840"/>
                  <a:gd name="T74" fmla="*/ 2011 w 2223"/>
                  <a:gd name="T75" fmla="*/ 401 h 840"/>
                  <a:gd name="T76" fmla="*/ 2058 w 2223"/>
                  <a:gd name="T77" fmla="*/ 465 h 840"/>
                  <a:gd name="T78" fmla="*/ 2039 w 2223"/>
                  <a:gd name="T79" fmla="*/ 552 h 840"/>
                  <a:gd name="T80" fmla="*/ 2080 w 2223"/>
                  <a:gd name="T81" fmla="*/ 553 h 840"/>
                  <a:gd name="T82" fmla="*/ 2142 w 2223"/>
                  <a:gd name="T83" fmla="*/ 545 h 840"/>
                  <a:gd name="T84" fmla="*/ 2211 w 2223"/>
                  <a:gd name="T85" fmla="*/ 600 h 840"/>
                  <a:gd name="T86" fmla="*/ 2211 w 2223"/>
                  <a:gd name="T87" fmla="*/ 686 h 840"/>
                  <a:gd name="T88" fmla="*/ 2215 w 2223"/>
                  <a:gd name="T89" fmla="*/ 739 h 840"/>
                  <a:gd name="T90" fmla="*/ 2134 w 2223"/>
                  <a:gd name="T91" fmla="*/ 831 h 840"/>
                  <a:gd name="T92" fmla="*/ 1869 w 2223"/>
                  <a:gd name="T93" fmla="*/ 824 h 840"/>
                  <a:gd name="T94" fmla="*/ 1822 w 2223"/>
                  <a:gd name="T95" fmla="*/ 825 h 840"/>
                  <a:gd name="T96" fmla="*/ 1732 w 2223"/>
                  <a:gd name="T97" fmla="*/ 783 h 840"/>
                  <a:gd name="T98" fmla="*/ 1626 w 2223"/>
                  <a:gd name="T99" fmla="*/ 786 h 840"/>
                  <a:gd name="T100" fmla="*/ 1512 w 2223"/>
                  <a:gd name="T101" fmla="*/ 786 h 840"/>
                  <a:gd name="T102" fmla="*/ 1203 w 2223"/>
                  <a:gd name="T103" fmla="*/ 776 h 840"/>
                  <a:gd name="T104" fmla="*/ 994 w 2223"/>
                  <a:gd name="T105" fmla="*/ 766 h 840"/>
                  <a:gd name="T106" fmla="*/ 813 w 2223"/>
                  <a:gd name="T107" fmla="*/ 794 h 840"/>
                  <a:gd name="T108" fmla="*/ 623 w 2223"/>
                  <a:gd name="T109" fmla="*/ 777 h 840"/>
                  <a:gd name="T110" fmla="*/ 381 w 2223"/>
                  <a:gd name="T111" fmla="*/ 793 h 840"/>
                  <a:gd name="T112" fmla="*/ 188 w 2223"/>
                  <a:gd name="T113" fmla="*/ 785 h 840"/>
                  <a:gd name="T114" fmla="*/ 52 w 2223"/>
                  <a:gd name="T115" fmla="*/ 800 h 840"/>
                  <a:gd name="T116" fmla="*/ 9 w 2223"/>
                  <a:gd name="T117" fmla="*/ 812 h 840"/>
                  <a:gd name="T118" fmla="*/ 15 w 2223"/>
                  <a:gd name="T119" fmla="*/ 755 h 840"/>
                  <a:gd name="T120" fmla="*/ 21 w 2223"/>
                  <a:gd name="T121" fmla="*/ 688 h 840"/>
                  <a:gd name="T122" fmla="*/ 103 w 2223"/>
                  <a:gd name="T123" fmla="*/ 663 h 8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23" h="840">
                    <a:moveTo>
                      <a:pt x="103" y="663"/>
                    </a:moveTo>
                    <a:lnTo>
                      <a:pt x="92" y="644"/>
                    </a:lnTo>
                    <a:lnTo>
                      <a:pt x="83" y="624"/>
                    </a:lnTo>
                    <a:lnTo>
                      <a:pt x="77" y="601"/>
                    </a:lnTo>
                    <a:lnTo>
                      <a:pt x="75" y="577"/>
                    </a:lnTo>
                    <a:lnTo>
                      <a:pt x="76" y="554"/>
                    </a:lnTo>
                    <a:lnTo>
                      <a:pt x="79" y="530"/>
                    </a:lnTo>
                    <a:lnTo>
                      <a:pt x="86" y="508"/>
                    </a:lnTo>
                    <a:lnTo>
                      <a:pt x="97" y="488"/>
                    </a:lnTo>
                    <a:lnTo>
                      <a:pt x="110" y="470"/>
                    </a:lnTo>
                    <a:lnTo>
                      <a:pt x="124" y="455"/>
                    </a:lnTo>
                    <a:lnTo>
                      <a:pt x="141" y="445"/>
                    </a:lnTo>
                    <a:lnTo>
                      <a:pt x="158" y="438"/>
                    </a:lnTo>
                    <a:lnTo>
                      <a:pt x="176" y="436"/>
                    </a:lnTo>
                    <a:lnTo>
                      <a:pt x="193" y="438"/>
                    </a:lnTo>
                    <a:lnTo>
                      <a:pt x="211" y="444"/>
                    </a:lnTo>
                    <a:lnTo>
                      <a:pt x="228" y="455"/>
                    </a:lnTo>
                    <a:lnTo>
                      <a:pt x="227" y="428"/>
                    </a:lnTo>
                    <a:lnTo>
                      <a:pt x="233" y="402"/>
                    </a:lnTo>
                    <a:lnTo>
                      <a:pt x="244" y="379"/>
                    </a:lnTo>
                    <a:lnTo>
                      <a:pt x="260" y="361"/>
                    </a:lnTo>
                    <a:lnTo>
                      <a:pt x="278" y="350"/>
                    </a:lnTo>
                    <a:lnTo>
                      <a:pt x="299" y="348"/>
                    </a:lnTo>
                    <a:lnTo>
                      <a:pt x="319" y="351"/>
                    </a:lnTo>
                    <a:lnTo>
                      <a:pt x="337" y="363"/>
                    </a:lnTo>
                    <a:lnTo>
                      <a:pt x="324" y="336"/>
                    </a:lnTo>
                    <a:lnTo>
                      <a:pt x="316" y="306"/>
                    </a:lnTo>
                    <a:lnTo>
                      <a:pt x="315" y="275"/>
                    </a:lnTo>
                    <a:lnTo>
                      <a:pt x="319" y="245"/>
                    </a:lnTo>
                    <a:lnTo>
                      <a:pt x="329" y="217"/>
                    </a:lnTo>
                    <a:lnTo>
                      <a:pt x="343" y="194"/>
                    </a:lnTo>
                    <a:lnTo>
                      <a:pt x="362" y="174"/>
                    </a:lnTo>
                    <a:lnTo>
                      <a:pt x="386" y="162"/>
                    </a:lnTo>
                    <a:lnTo>
                      <a:pt x="396" y="141"/>
                    </a:lnTo>
                    <a:lnTo>
                      <a:pt x="411" y="124"/>
                    </a:lnTo>
                    <a:lnTo>
                      <a:pt x="428" y="113"/>
                    </a:lnTo>
                    <a:lnTo>
                      <a:pt x="447" y="109"/>
                    </a:lnTo>
                    <a:lnTo>
                      <a:pt x="467" y="112"/>
                    </a:lnTo>
                    <a:lnTo>
                      <a:pt x="484" y="122"/>
                    </a:lnTo>
                    <a:lnTo>
                      <a:pt x="500" y="138"/>
                    </a:lnTo>
                    <a:lnTo>
                      <a:pt x="511" y="159"/>
                    </a:lnTo>
                    <a:lnTo>
                      <a:pt x="526" y="149"/>
                    </a:lnTo>
                    <a:lnTo>
                      <a:pt x="541" y="145"/>
                    </a:lnTo>
                    <a:lnTo>
                      <a:pt x="556" y="145"/>
                    </a:lnTo>
                    <a:lnTo>
                      <a:pt x="571" y="149"/>
                    </a:lnTo>
                    <a:lnTo>
                      <a:pt x="585" y="158"/>
                    </a:lnTo>
                    <a:lnTo>
                      <a:pt x="597" y="171"/>
                    </a:lnTo>
                    <a:lnTo>
                      <a:pt x="607" y="187"/>
                    </a:lnTo>
                    <a:lnTo>
                      <a:pt x="614" y="207"/>
                    </a:lnTo>
                    <a:lnTo>
                      <a:pt x="614" y="183"/>
                    </a:lnTo>
                    <a:lnTo>
                      <a:pt x="619" y="159"/>
                    </a:lnTo>
                    <a:lnTo>
                      <a:pt x="627" y="138"/>
                    </a:lnTo>
                    <a:lnTo>
                      <a:pt x="638" y="120"/>
                    </a:lnTo>
                    <a:lnTo>
                      <a:pt x="651" y="105"/>
                    </a:lnTo>
                    <a:lnTo>
                      <a:pt x="667" y="95"/>
                    </a:lnTo>
                    <a:lnTo>
                      <a:pt x="685" y="88"/>
                    </a:lnTo>
                    <a:lnTo>
                      <a:pt x="704" y="88"/>
                    </a:lnTo>
                    <a:lnTo>
                      <a:pt x="710" y="76"/>
                    </a:lnTo>
                    <a:lnTo>
                      <a:pt x="717" y="68"/>
                    </a:lnTo>
                    <a:lnTo>
                      <a:pt x="727" y="62"/>
                    </a:lnTo>
                    <a:lnTo>
                      <a:pt x="737" y="59"/>
                    </a:lnTo>
                    <a:lnTo>
                      <a:pt x="747" y="60"/>
                    </a:lnTo>
                    <a:lnTo>
                      <a:pt x="757" y="65"/>
                    </a:lnTo>
                    <a:lnTo>
                      <a:pt x="766" y="72"/>
                    </a:lnTo>
                    <a:lnTo>
                      <a:pt x="773" y="83"/>
                    </a:lnTo>
                    <a:lnTo>
                      <a:pt x="786" y="53"/>
                    </a:lnTo>
                    <a:lnTo>
                      <a:pt x="804" y="29"/>
                    </a:lnTo>
                    <a:lnTo>
                      <a:pt x="825" y="12"/>
                    </a:lnTo>
                    <a:lnTo>
                      <a:pt x="848" y="2"/>
                    </a:lnTo>
                    <a:lnTo>
                      <a:pt x="873" y="0"/>
                    </a:lnTo>
                    <a:lnTo>
                      <a:pt x="897" y="6"/>
                    </a:lnTo>
                    <a:lnTo>
                      <a:pt x="921" y="19"/>
                    </a:lnTo>
                    <a:lnTo>
                      <a:pt x="940" y="42"/>
                    </a:lnTo>
                    <a:lnTo>
                      <a:pt x="954" y="39"/>
                    </a:lnTo>
                    <a:lnTo>
                      <a:pt x="968" y="42"/>
                    </a:lnTo>
                    <a:lnTo>
                      <a:pt x="979" y="51"/>
                    </a:lnTo>
                    <a:lnTo>
                      <a:pt x="988" y="65"/>
                    </a:lnTo>
                    <a:lnTo>
                      <a:pt x="994" y="81"/>
                    </a:lnTo>
                    <a:lnTo>
                      <a:pt x="994" y="99"/>
                    </a:lnTo>
                    <a:lnTo>
                      <a:pt x="990" y="117"/>
                    </a:lnTo>
                    <a:lnTo>
                      <a:pt x="982" y="131"/>
                    </a:lnTo>
                    <a:lnTo>
                      <a:pt x="988" y="159"/>
                    </a:lnTo>
                    <a:lnTo>
                      <a:pt x="986" y="187"/>
                    </a:lnTo>
                    <a:lnTo>
                      <a:pt x="976" y="210"/>
                    </a:lnTo>
                    <a:lnTo>
                      <a:pt x="958" y="227"/>
                    </a:lnTo>
                    <a:lnTo>
                      <a:pt x="977" y="228"/>
                    </a:lnTo>
                    <a:lnTo>
                      <a:pt x="995" y="236"/>
                    </a:lnTo>
                    <a:lnTo>
                      <a:pt x="1011" y="249"/>
                    </a:lnTo>
                    <a:lnTo>
                      <a:pt x="1023" y="268"/>
                    </a:lnTo>
                    <a:lnTo>
                      <a:pt x="1032" y="291"/>
                    </a:lnTo>
                    <a:lnTo>
                      <a:pt x="1035" y="315"/>
                    </a:lnTo>
                    <a:lnTo>
                      <a:pt x="1034" y="340"/>
                    </a:lnTo>
                    <a:lnTo>
                      <a:pt x="1027" y="362"/>
                    </a:lnTo>
                    <a:lnTo>
                      <a:pt x="1045" y="375"/>
                    </a:lnTo>
                    <a:lnTo>
                      <a:pt x="1059" y="394"/>
                    </a:lnTo>
                    <a:lnTo>
                      <a:pt x="1069" y="418"/>
                    </a:lnTo>
                    <a:lnTo>
                      <a:pt x="1073" y="444"/>
                    </a:lnTo>
                    <a:lnTo>
                      <a:pt x="1078" y="425"/>
                    </a:lnTo>
                    <a:lnTo>
                      <a:pt x="1085" y="409"/>
                    </a:lnTo>
                    <a:lnTo>
                      <a:pt x="1094" y="394"/>
                    </a:lnTo>
                    <a:lnTo>
                      <a:pt x="1106" y="382"/>
                    </a:lnTo>
                    <a:lnTo>
                      <a:pt x="1118" y="374"/>
                    </a:lnTo>
                    <a:lnTo>
                      <a:pt x="1132" y="368"/>
                    </a:lnTo>
                    <a:lnTo>
                      <a:pt x="1147" y="366"/>
                    </a:lnTo>
                    <a:lnTo>
                      <a:pt x="1162" y="368"/>
                    </a:lnTo>
                    <a:lnTo>
                      <a:pt x="1180" y="359"/>
                    </a:lnTo>
                    <a:lnTo>
                      <a:pt x="1200" y="357"/>
                    </a:lnTo>
                    <a:lnTo>
                      <a:pt x="1219" y="362"/>
                    </a:lnTo>
                    <a:lnTo>
                      <a:pt x="1236" y="373"/>
                    </a:lnTo>
                    <a:lnTo>
                      <a:pt x="1251" y="390"/>
                    </a:lnTo>
                    <a:lnTo>
                      <a:pt x="1261" y="412"/>
                    </a:lnTo>
                    <a:lnTo>
                      <a:pt x="1267" y="436"/>
                    </a:lnTo>
                    <a:lnTo>
                      <a:pt x="1267" y="462"/>
                    </a:lnTo>
                    <a:lnTo>
                      <a:pt x="1276" y="469"/>
                    </a:lnTo>
                    <a:lnTo>
                      <a:pt x="1283" y="479"/>
                    </a:lnTo>
                    <a:lnTo>
                      <a:pt x="1288" y="490"/>
                    </a:lnTo>
                    <a:lnTo>
                      <a:pt x="1290" y="503"/>
                    </a:lnTo>
                    <a:lnTo>
                      <a:pt x="1295" y="475"/>
                    </a:lnTo>
                    <a:lnTo>
                      <a:pt x="1304" y="449"/>
                    </a:lnTo>
                    <a:lnTo>
                      <a:pt x="1321" y="430"/>
                    </a:lnTo>
                    <a:lnTo>
                      <a:pt x="1341" y="417"/>
                    </a:lnTo>
                    <a:lnTo>
                      <a:pt x="1356" y="401"/>
                    </a:lnTo>
                    <a:lnTo>
                      <a:pt x="1373" y="392"/>
                    </a:lnTo>
                    <a:lnTo>
                      <a:pt x="1391" y="389"/>
                    </a:lnTo>
                    <a:lnTo>
                      <a:pt x="1408" y="392"/>
                    </a:lnTo>
                    <a:lnTo>
                      <a:pt x="1424" y="400"/>
                    </a:lnTo>
                    <a:lnTo>
                      <a:pt x="1439" y="414"/>
                    </a:lnTo>
                    <a:lnTo>
                      <a:pt x="1451" y="432"/>
                    </a:lnTo>
                    <a:lnTo>
                      <a:pt x="1459" y="455"/>
                    </a:lnTo>
                    <a:lnTo>
                      <a:pt x="1471" y="452"/>
                    </a:lnTo>
                    <a:lnTo>
                      <a:pt x="1483" y="454"/>
                    </a:lnTo>
                    <a:lnTo>
                      <a:pt x="1493" y="461"/>
                    </a:lnTo>
                    <a:lnTo>
                      <a:pt x="1502" y="473"/>
                    </a:lnTo>
                    <a:lnTo>
                      <a:pt x="1507" y="487"/>
                    </a:lnTo>
                    <a:lnTo>
                      <a:pt x="1509" y="501"/>
                    </a:lnTo>
                    <a:lnTo>
                      <a:pt x="1507" y="517"/>
                    </a:lnTo>
                    <a:lnTo>
                      <a:pt x="1501" y="531"/>
                    </a:lnTo>
                    <a:lnTo>
                      <a:pt x="1516" y="542"/>
                    </a:lnTo>
                    <a:lnTo>
                      <a:pt x="1530" y="556"/>
                    </a:lnTo>
                    <a:lnTo>
                      <a:pt x="1542" y="573"/>
                    </a:lnTo>
                    <a:lnTo>
                      <a:pt x="1552" y="593"/>
                    </a:lnTo>
                    <a:lnTo>
                      <a:pt x="1551" y="592"/>
                    </a:lnTo>
                    <a:lnTo>
                      <a:pt x="1552" y="593"/>
                    </a:lnTo>
                    <a:lnTo>
                      <a:pt x="1555" y="573"/>
                    </a:lnTo>
                    <a:lnTo>
                      <a:pt x="1562" y="556"/>
                    </a:lnTo>
                    <a:lnTo>
                      <a:pt x="1575" y="544"/>
                    </a:lnTo>
                    <a:lnTo>
                      <a:pt x="1590" y="540"/>
                    </a:lnTo>
                    <a:lnTo>
                      <a:pt x="1583" y="515"/>
                    </a:lnTo>
                    <a:lnTo>
                      <a:pt x="1584" y="489"/>
                    </a:lnTo>
                    <a:lnTo>
                      <a:pt x="1590" y="465"/>
                    </a:lnTo>
                    <a:lnTo>
                      <a:pt x="1602" y="444"/>
                    </a:lnTo>
                    <a:lnTo>
                      <a:pt x="1619" y="430"/>
                    </a:lnTo>
                    <a:lnTo>
                      <a:pt x="1639" y="424"/>
                    </a:lnTo>
                    <a:lnTo>
                      <a:pt x="1658" y="426"/>
                    </a:lnTo>
                    <a:lnTo>
                      <a:pt x="1675" y="437"/>
                    </a:lnTo>
                    <a:lnTo>
                      <a:pt x="1678" y="390"/>
                    </a:lnTo>
                    <a:lnTo>
                      <a:pt x="1689" y="345"/>
                    </a:lnTo>
                    <a:lnTo>
                      <a:pt x="1689" y="316"/>
                    </a:lnTo>
                    <a:lnTo>
                      <a:pt x="1695" y="289"/>
                    </a:lnTo>
                    <a:lnTo>
                      <a:pt x="1705" y="264"/>
                    </a:lnTo>
                    <a:lnTo>
                      <a:pt x="1721" y="243"/>
                    </a:lnTo>
                    <a:lnTo>
                      <a:pt x="1740" y="229"/>
                    </a:lnTo>
                    <a:lnTo>
                      <a:pt x="1761" y="221"/>
                    </a:lnTo>
                    <a:lnTo>
                      <a:pt x="1782" y="221"/>
                    </a:lnTo>
                    <a:lnTo>
                      <a:pt x="1803" y="229"/>
                    </a:lnTo>
                    <a:lnTo>
                      <a:pt x="1812" y="209"/>
                    </a:lnTo>
                    <a:lnTo>
                      <a:pt x="1824" y="192"/>
                    </a:lnTo>
                    <a:lnTo>
                      <a:pt x="1838" y="179"/>
                    </a:lnTo>
                    <a:lnTo>
                      <a:pt x="1854" y="172"/>
                    </a:lnTo>
                    <a:lnTo>
                      <a:pt x="1871" y="169"/>
                    </a:lnTo>
                    <a:lnTo>
                      <a:pt x="1888" y="172"/>
                    </a:lnTo>
                    <a:lnTo>
                      <a:pt x="1904" y="180"/>
                    </a:lnTo>
                    <a:lnTo>
                      <a:pt x="1919" y="194"/>
                    </a:lnTo>
                    <a:lnTo>
                      <a:pt x="1931" y="211"/>
                    </a:lnTo>
                    <a:lnTo>
                      <a:pt x="1939" y="231"/>
                    </a:lnTo>
                    <a:lnTo>
                      <a:pt x="1943" y="253"/>
                    </a:lnTo>
                    <a:lnTo>
                      <a:pt x="1943" y="275"/>
                    </a:lnTo>
                    <a:lnTo>
                      <a:pt x="1939" y="297"/>
                    </a:lnTo>
                    <a:lnTo>
                      <a:pt x="1931" y="317"/>
                    </a:lnTo>
                    <a:lnTo>
                      <a:pt x="1920" y="335"/>
                    </a:lnTo>
                    <a:lnTo>
                      <a:pt x="1905" y="349"/>
                    </a:lnTo>
                    <a:lnTo>
                      <a:pt x="1915" y="360"/>
                    </a:lnTo>
                    <a:lnTo>
                      <a:pt x="1922" y="374"/>
                    </a:lnTo>
                    <a:lnTo>
                      <a:pt x="1930" y="408"/>
                    </a:lnTo>
                    <a:lnTo>
                      <a:pt x="1939" y="389"/>
                    </a:lnTo>
                    <a:lnTo>
                      <a:pt x="1952" y="376"/>
                    </a:lnTo>
                    <a:lnTo>
                      <a:pt x="1968" y="371"/>
                    </a:lnTo>
                    <a:lnTo>
                      <a:pt x="1985" y="374"/>
                    </a:lnTo>
                    <a:lnTo>
                      <a:pt x="2000" y="385"/>
                    </a:lnTo>
                    <a:lnTo>
                      <a:pt x="2011" y="401"/>
                    </a:lnTo>
                    <a:lnTo>
                      <a:pt x="2016" y="421"/>
                    </a:lnTo>
                    <a:lnTo>
                      <a:pt x="2016" y="444"/>
                    </a:lnTo>
                    <a:lnTo>
                      <a:pt x="2032" y="444"/>
                    </a:lnTo>
                    <a:lnTo>
                      <a:pt x="2046" y="451"/>
                    </a:lnTo>
                    <a:lnTo>
                      <a:pt x="2058" y="465"/>
                    </a:lnTo>
                    <a:lnTo>
                      <a:pt x="2065" y="484"/>
                    </a:lnTo>
                    <a:lnTo>
                      <a:pt x="2067" y="505"/>
                    </a:lnTo>
                    <a:lnTo>
                      <a:pt x="2062" y="525"/>
                    </a:lnTo>
                    <a:lnTo>
                      <a:pt x="2053" y="541"/>
                    </a:lnTo>
                    <a:lnTo>
                      <a:pt x="2039" y="552"/>
                    </a:lnTo>
                    <a:lnTo>
                      <a:pt x="2048" y="551"/>
                    </a:lnTo>
                    <a:lnTo>
                      <a:pt x="2057" y="553"/>
                    </a:lnTo>
                    <a:lnTo>
                      <a:pt x="2065" y="559"/>
                    </a:lnTo>
                    <a:lnTo>
                      <a:pt x="2070" y="569"/>
                    </a:lnTo>
                    <a:lnTo>
                      <a:pt x="2080" y="553"/>
                    </a:lnTo>
                    <a:lnTo>
                      <a:pt x="2093" y="546"/>
                    </a:lnTo>
                    <a:lnTo>
                      <a:pt x="2108" y="547"/>
                    </a:lnTo>
                    <a:lnTo>
                      <a:pt x="2121" y="556"/>
                    </a:lnTo>
                    <a:lnTo>
                      <a:pt x="2131" y="549"/>
                    </a:lnTo>
                    <a:lnTo>
                      <a:pt x="2142" y="545"/>
                    </a:lnTo>
                    <a:lnTo>
                      <a:pt x="2153" y="543"/>
                    </a:lnTo>
                    <a:lnTo>
                      <a:pt x="2164" y="544"/>
                    </a:lnTo>
                    <a:lnTo>
                      <a:pt x="2184" y="554"/>
                    </a:lnTo>
                    <a:lnTo>
                      <a:pt x="2201" y="573"/>
                    </a:lnTo>
                    <a:lnTo>
                      <a:pt x="2211" y="600"/>
                    </a:lnTo>
                    <a:lnTo>
                      <a:pt x="2213" y="628"/>
                    </a:lnTo>
                    <a:lnTo>
                      <a:pt x="2207" y="655"/>
                    </a:lnTo>
                    <a:lnTo>
                      <a:pt x="2194" y="679"/>
                    </a:lnTo>
                    <a:lnTo>
                      <a:pt x="2203" y="681"/>
                    </a:lnTo>
                    <a:lnTo>
                      <a:pt x="2211" y="686"/>
                    </a:lnTo>
                    <a:lnTo>
                      <a:pt x="2217" y="695"/>
                    </a:lnTo>
                    <a:lnTo>
                      <a:pt x="2221" y="706"/>
                    </a:lnTo>
                    <a:lnTo>
                      <a:pt x="2222" y="717"/>
                    </a:lnTo>
                    <a:lnTo>
                      <a:pt x="2220" y="729"/>
                    </a:lnTo>
                    <a:lnTo>
                      <a:pt x="2215" y="739"/>
                    </a:lnTo>
                    <a:lnTo>
                      <a:pt x="2208" y="746"/>
                    </a:lnTo>
                    <a:lnTo>
                      <a:pt x="2195" y="780"/>
                    </a:lnTo>
                    <a:lnTo>
                      <a:pt x="2174" y="808"/>
                    </a:lnTo>
                    <a:lnTo>
                      <a:pt x="2149" y="826"/>
                    </a:lnTo>
                    <a:lnTo>
                      <a:pt x="2134" y="831"/>
                    </a:lnTo>
                    <a:lnTo>
                      <a:pt x="2119" y="833"/>
                    </a:lnTo>
                    <a:lnTo>
                      <a:pt x="2057" y="839"/>
                    </a:lnTo>
                    <a:lnTo>
                      <a:pt x="1995" y="839"/>
                    </a:lnTo>
                    <a:lnTo>
                      <a:pt x="1932" y="834"/>
                    </a:lnTo>
                    <a:lnTo>
                      <a:pt x="1869" y="824"/>
                    </a:lnTo>
                    <a:lnTo>
                      <a:pt x="1861" y="833"/>
                    </a:lnTo>
                    <a:lnTo>
                      <a:pt x="1851" y="838"/>
                    </a:lnTo>
                    <a:lnTo>
                      <a:pt x="1840" y="838"/>
                    </a:lnTo>
                    <a:lnTo>
                      <a:pt x="1830" y="833"/>
                    </a:lnTo>
                    <a:lnTo>
                      <a:pt x="1822" y="825"/>
                    </a:lnTo>
                    <a:lnTo>
                      <a:pt x="1816" y="813"/>
                    </a:lnTo>
                    <a:lnTo>
                      <a:pt x="1814" y="799"/>
                    </a:lnTo>
                    <a:lnTo>
                      <a:pt x="1815" y="785"/>
                    </a:lnTo>
                    <a:lnTo>
                      <a:pt x="1773" y="788"/>
                    </a:lnTo>
                    <a:lnTo>
                      <a:pt x="1732" y="783"/>
                    </a:lnTo>
                    <a:lnTo>
                      <a:pt x="1691" y="770"/>
                    </a:lnTo>
                    <a:lnTo>
                      <a:pt x="1653" y="752"/>
                    </a:lnTo>
                    <a:lnTo>
                      <a:pt x="1643" y="773"/>
                    </a:lnTo>
                    <a:lnTo>
                      <a:pt x="1635" y="781"/>
                    </a:lnTo>
                    <a:lnTo>
                      <a:pt x="1626" y="786"/>
                    </a:lnTo>
                    <a:lnTo>
                      <a:pt x="1616" y="788"/>
                    </a:lnTo>
                    <a:lnTo>
                      <a:pt x="1606" y="787"/>
                    </a:lnTo>
                    <a:lnTo>
                      <a:pt x="1597" y="782"/>
                    </a:lnTo>
                    <a:lnTo>
                      <a:pt x="1588" y="775"/>
                    </a:lnTo>
                    <a:lnTo>
                      <a:pt x="1512" y="786"/>
                    </a:lnTo>
                    <a:lnTo>
                      <a:pt x="1436" y="787"/>
                    </a:lnTo>
                    <a:lnTo>
                      <a:pt x="1360" y="778"/>
                    </a:lnTo>
                    <a:lnTo>
                      <a:pt x="1286" y="759"/>
                    </a:lnTo>
                    <a:lnTo>
                      <a:pt x="1244" y="769"/>
                    </a:lnTo>
                    <a:lnTo>
                      <a:pt x="1203" y="776"/>
                    </a:lnTo>
                    <a:lnTo>
                      <a:pt x="1161" y="780"/>
                    </a:lnTo>
                    <a:lnTo>
                      <a:pt x="1119" y="782"/>
                    </a:lnTo>
                    <a:lnTo>
                      <a:pt x="1077" y="779"/>
                    </a:lnTo>
                    <a:lnTo>
                      <a:pt x="1036" y="773"/>
                    </a:lnTo>
                    <a:lnTo>
                      <a:pt x="994" y="766"/>
                    </a:lnTo>
                    <a:lnTo>
                      <a:pt x="953" y="754"/>
                    </a:lnTo>
                    <a:lnTo>
                      <a:pt x="920" y="770"/>
                    </a:lnTo>
                    <a:lnTo>
                      <a:pt x="885" y="783"/>
                    </a:lnTo>
                    <a:lnTo>
                      <a:pt x="849" y="791"/>
                    </a:lnTo>
                    <a:lnTo>
                      <a:pt x="813" y="794"/>
                    </a:lnTo>
                    <a:lnTo>
                      <a:pt x="777" y="793"/>
                    </a:lnTo>
                    <a:lnTo>
                      <a:pt x="741" y="788"/>
                    </a:lnTo>
                    <a:lnTo>
                      <a:pt x="705" y="778"/>
                    </a:lnTo>
                    <a:lnTo>
                      <a:pt x="670" y="765"/>
                    </a:lnTo>
                    <a:lnTo>
                      <a:pt x="623" y="777"/>
                    </a:lnTo>
                    <a:lnTo>
                      <a:pt x="575" y="787"/>
                    </a:lnTo>
                    <a:lnTo>
                      <a:pt x="527" y="793"/>
                    </a:lnTo>
                    <a:lnTo>
                      <a:pt x="478" y="796"/>
                    </a:lnTo>
                    <a:lnTo>
                      <a:pt x="430" y="796"/>
                    </a:lnTo>
                    <a:lnTo>
                      <a:pt x="381" y="793"/>
                    </a:lnTo>
                    <a:lnTo>
                      <a:pt x="333" y="785"/>
                    </a:lnTo>
                    <a:lnTo>
                      <a:pt x="284" y="775"/>
                    </a:lnTo>
                    <a:lnTo>
                      <a:pt x="252" y="782"/>
                    </a:lnTo>
                    <a:lnTo>
                      <a:pt x="220" y="786"/>
                    </a:lnTo>
                    <a:lnTo>
                      <a:pt x="188" y="785"/>
                    </a:lnTo>
                    <a:lnTo>
                      <a:pt x="157" y="780"/>
                    </a:lnTo>
                    <a:lnTo>
                      <a:pt x="133" y="797"/>
                    </a:lnTo>
                    <a:lnTo>
                      <a:pt x="107" y="807"/>
                    </a:lnTo>
                    <a:lnTo>
                      <a:pt x="79" y="808"/>
                    </a:lnTo>
                    <a:lnTo>
                      <a:pt x="52" y="800"/>
                    </a:lnTo>
                    <a:lnTo>
                      <a:pt x="46" y="811"/>
                    </a:lnTo>
                    <a:lnTo>
                      <a:pt x="38" y="818"/>
                    </a:lnTo>
                    <a:lnTo>
                      <a:pt x="29" y="821"/>
                    </a:lnTo>
                    <a:lnTo>
                      <a:pt x="18" y="819"/>
                    </a:lnTo>
                    <a:lnTo>
                      <a:pt x="9" y="812"/>
                    </a:lnTo>
                    <a:lnTo>
                      <a:pt x="3" y="801"/>
                    </a:lnTo>
                    <a:lnTo>
                      <a:pt x="0" y="788"/>
                    </a:lnTo>
                    <a:lnTo>
                      <a:pt x="2" y="774"/>
                    </a:lnTo>
                    <a:lnTo>
                      <a:pt x="7" y="763"/>
                    </a:lnTo>
                    <a:lnTo>
                      <a:pt x="15" y="755"/>
                    </a:lnTo>
                    <a:lnTo>
                      <a:pt x="24" y="751"/>
                    </a:lnTo>
                    <a:lnTo>
                      <a:pt x="35" y="752"/>
                    </a:lnTo>
                    <a:lnTo>
                      <a:pt x="22" y="729"/>
                    </a:lnTo>
                    <a:lnTo>
                      <a:pt x="18" y="708"/>
                    </a:lnTo>
                    <a:lnTo>
                      <a:pt x="21" y="688"/>
                    </a:lnTo>
                    <a:lnTo>
                      <a:pt x="29" y="672"/>
                    </a:lnTo>
                    <a:lnTo>
                      <a:pt x="43" y="660"/>
                    </a:lnTo>
                    <a:lnTo>
                      <a:pt x="60" y="653"/>
                    </a:lnTo>
                    <a:lnTo>
                      <a:pt x="81" y="654"/>
                    </a:lnTo>
                    <a:lnTo>
                      <a:pt x="103" y="663"/>
                    </a:lnTo>
                  </a:path>
                </a:pathLst>
              </a:custGeom>
              <a:solidFill>
                <a:srgbClr val="00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74" name="Freeform 23"/>
              <p:cNvSpPr>
                <a:spLocks/>
              </p:cNvSpPr>
              <p:nvPr/>
            </p:nvSpPr>
            <p:spPr bwMode="auto">
              <a:xfrm>
                <a:off x="2221" y="3263"/>
                <a:ext cx="2229" cy="846"/>
              </a:xfrm>
              <a:custGeom>
                <a:avLst/>
                <a:gdLst>
                  <a:gd name="T0" fmla="*/ 75 w 2229"/>
                  <a:gd name="T1" fmla="*/ 581 h 846"/>
                  <a:gd name="T2" fmla="*/ 110 w 2229"/>
                  <a:gd name="T3" fmla="*/ 473 h 846"/>
                  <a:gd name="T4" fmla="*/ 194 w 2229"/>
                  <a:gd name="T5" fmla="*/ 441 h 846"/>
                  <a:gd name="T6" fmla="*/ 245 w 2229"/>
                  <a:gd name="T7" fmla="*/ 382 h 846"/>
                  <a:gd name="T8" fmla="*/ 338 w 2229"/>
                  <a:gd name="T9" fmla="*/ 366 h 846"/>
                  <a:gd name="T10" fmla="*/ 330 w 2229"/>
                  <a:gd name="T11" fmla="*/ 219 h 846"/>
                  <a:gd name="T12" fmla="*/ 412 w 2229"/>
                  <a:gd name="T13" fmla="*/ 125 h 846"/>
                  <a:gd name="T14" fmla="*/ 501 w 2229"/>
                  <a:gd name="T15" fmla="*/ 139 h 846"/>
                  <a:gd name="T16" fmla="*/ 573 w 2229"/>
                  <a:gd name="T17" fmla="*/ 150 h 846"/>
                  <a:gd name="T18" fmla="*/ 616 w 2229"/>
                  <a:gd name="T19" fmla="*/ 184 h 846"/>
                  <a:gd name="T20" fmla="*/ 669 w 2229"/>
                  <a:gd name="T21" fmla="*/ 96 h 846"/>
                  <a:gd name="T22" fmla="*/ 729 w 2229"/>
                  <a:gd name="T23" fmla="*/ 62 h 846"/>
                  <a:gd name="T24" fmla="*/ 775 w 2229"/>
                  <a:gd name="T25" fmla="*/ 84 h 846"/>
                  <a:gd name="T26" fmla="*/ 875 w 2229"/>
                  <a:gd name="T27" fmla="*/ 0 h 846"/>
                  <a:gd name="T28" fmla="*/ 971 w 2229"/>
                  <a:gd name="T29" fmla="*/ 42 h 846"/>
                  <a:gd name="T30" fmla="*/ 993 w 2229"/>
                  <a:gd name="T31" fmla="*/ 118 h 846"/>
                  <a:gd name="T32" fmla="*/ 961 w 2229"/>
                  <a:gd name="T33" fmla="*/ 229 h 846"/>
                  <a:gd name="T34" fmla="*/ 1035 w 2229"/>
                  <a:gd name="T35" fmla="*/ 293 h 846"/>
                  <a:gd name="T36" fmla="*/ 1062 w 2229"/>
                  <a:gd name="T37" fmla="*/ 397 h 846"/>
                  <a:gd name="T38" fmla="*/ 1097 w 2229"/>
                  <a:gd name="T39" fmla="*/ 397 h 846"/>
                  <a:gd name="T40" fmla="*/ 1165 w 2229"/>
                  <a:gd name="T41" fmla="*/ 371 h 846"/>
                  <a:gd name="T42" fmla="*/ 1254 w 2229"/>
                  <a:gd name="T43" fmla="*/ 393 h 846"/>
                  <a:gd name="T44" fmla="*/ 1286 w 2229"/>
                  <a:gd name="T45" fmla="*/ 482 h 846"/>
                  <a:gd name="T46" fmla="*/ 1325 w 2229"/>
                  <a:gd name="T47" fmla="*/ 433 h 846"/>
                  <a:gd name="T48" fmla="*/ 1412 w 2229"/>
                  <a:gd name="T49" fmla="*/ 395 h 846"/>
                  <a:gd name="T50" fmla="*/ 1475 w 2229"/>
                  <a:gd name="T51" fmla="*/ 455 h 846"/>
                  <a:gd name="T52" fmla="*/ 1513 w 2229"/>
                  <a:gd name="T53" fmla="*/ 505 h 846"/>
                  <a:gd name="T54" fmla="*/ 1546 w 2229"/>
                  <a:gd name="T55" fmla="*/ 577 h 846"/>
                  <a:gd name="T56" fmla="*/ 1566 w 2229"/>
                  <a:gd name="T57" fmla="*/ 560 h 846"/>
                  <a:gd name="T58" fmla="*/ 1594 w 2229"/>
                  <a:gd name="T59" fmla="*/ 468 h 846"/>
                  <a:gd name="T60" fmla="*/ 1680 w 2229"/>
                  <a:gd name="T61" fmla="*/ 440 h 846"/>
                  <a:gd name="T62" fmla="*/ 1710 w 2229"/>
                  <a:gd name="T63" fmla="*/ 266 h 846"/>
                  <a:gd name="T64" fmla="*/ 1808 w 2229"/>
                  <a:gd name="T65" fmla="*/ 231 h 846"/>
                  <a:gd name="T66" fmla="*/ 1876 w 2229"/>
                  <a:gd name="T67" fmla="*/ 170 h 846"/>
                  <a:gd name="T68" fmla="*/ 1944 w 2229"/>
                  <a:gd name="T69" fmla="*/ 233 h 846"/>
                  <a:gd name="T70" fmla="*/ 1925 w 2229"/>
                  <a:gd name="T71" fmla="*/ 337 h 846"/>
                  <a:gd name="T72" fmla="*/ 1944 w 2229"/>
                  <a:gd name="T73" fmla="*/ 392 h 846"/>
                  <a:gd name="T74" fmla="*/ 2016 w 2229"/>
                  <a:gd name="T75" fmla="*/ 404 h 846"/>
                  <a:gd name="T76" fmla="*/ 2064 w 2229"/>
                  <a:gd name="T77" fmla="*/ 468 h 846"/>
                  <a:gd name="T78" fmla="*/ 2045 w 2229"/>
                  <a:gd name="T79" fmla="*/ 556 h 846"/>
                  <a:gd name="T80" fmla="*/ 2086 w 2229"/>
                  <a:gd name="T81" fmla="*/ 557 h 846"/>
                  <a:gd name="T82" fmla="*/ 2148 w 2229"/>
                  <a:gd name="T83" fmla="*/ 549 h 846"/>
                  <a:gd name="T84" fmla="*/ 2217 w 2229"/>
                  <a:gd name="T85" fmla="*/ 604 h 846"/>
                  <a:gd name="T86" fmla="*/ 2217 w 2229"/>
                  <a:gd name="T87" fmla="*/ 691 h 846"/>
                  <a:gd name="T88" fmla="*/ 2221 w 2229"/>
                  <a:gd name="T89" fmla="*/ 744 h 846"/>
                  <a:gd name="T90" fmla="*/ 2140 w 2229"/>
                  <a:gd name="T91" fmla="*/ 837 h 846"/>
                  <a:gd name="T92" fmla="*/ 1874 w 2229"/>
                  <a:gd name="T93" fmla="*/ 830 h 846"/>
                  <a:gd name="T94" fmla="*/ 1827 w 2229"/>
                  <a:gd name="T95" fmla="*/ 831 h 846"/>
                  <a:gd name="T96" fmla="*/ 1737 w 2229"/>
                  <a:gd name="T97" fmla="*/ 789 h 846"/>
                  <a:gd name="T98" fmla="*/ 1630 w 2229"/>
                  <a:gd name="T99" fmla="*/ 792 h 846"/>
                  <a:gd name="T100" fmla="*/ 1516 w 2229"/>
                  <a:gd name="T101" fmla="*/ 792 h 846"/>
                  <a:gd name="T102" fmla="*/ 1206 w 2229"/>
                  <a:gd name="T103" fmla="*/ 782 h 846"/>
                  <a:gd name="T104" fmla="*/ 997 w 2229"/>
                  <a:gd name="T105" fmla="*/ 771 h 846"/>
                  <a:gd name="T106" fmla="*/ 815 w 2229"/>
                  <a:gd name="T107" fmla="*/ 800 h 846"/>
                  <a:gd name="T108" fmla="*/ 625 w 2229"/>
                  <a:gd name="T109" fmla="*/ 783 h 846"/>
                  <a:gd name="T110" fmla="*/ 382 w 2229"/>
                  <a:gd name="T111" fmla="*/ 799 h 846"/>
                  <a:gd name="T112" fmla="*/ 189 w 2229"/>
                  <a:gd name="T113" fmla="*/ 791 h 846"/>
                  <a:gd name="T114" fmla="*/ 52 w 2229"/>
                  <a:gd name="T115" fmla="*/ 806 h 846"/>
                  <a:gd name="T116" fmla="*/ 9 w 2229"/>
                  <a:gd name="T117" fmla="*/ 818 h 846"/>
                  <a:gd name="T118" fmla="*/ 15 w 2229"/>
                  <a:gd name="T119" fmla="*/ 760 h 846"/>
                  <a:gd name="T120" fmla="*/ 21 w 2229"/>
                  <a:gd name="T121" fmla="*/ 693 h 846"/>
                  <a:gd name="T122" fmla="*/ 103 w 2229"/>
                  <a:gd name="T123" fmla="*/ 668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29" h="846">
                    <a:moveTo>
                      <a:pt x="103" y="668"/>
                    </a:moveTo>
                    <a:lnTo>
                      <a:pt x="92" y="649"/>
                    </a:lnTo>
                    <a:lnTo>
                      <a:pt x="83" y="628"/>
                    </a:lnTo>
                    <a:lnTo>
                      <a:pt x="77" y="605"/>
                    </a:lnTo>
                    <a:lnTo>
                      <a:pt x="75" y="581"/>
                    </a:lnTo>
                    <a:lnTo>
                      <a:pt x="76" y="558"/>
                    </a:lnTo>
                    <a:lnTo>
                      <a:pt x="79" y="534"/>
                    </a:lnTo>
                    <a:lnTo>
                      <a:pt x="86" y="512"/>
                    </a:lnTo>
                    <a:lnTo>
                      <a:pt x="97" y="491"/>
                    </a:lnTo>
                    <a:lnTo>
                      <a:pt x="110" y="473"/>
                    </a:lnTo>
                    <a:lnTo>
                      <a:pt x="124" y="458"/>
                    </a:lnTo>
                    <a:lnTo>
                      <a:pt x="141" y="448"/>
                    </a:lnTo>
                    <a:lnTo>
                      <a:pt x="158" y="441"/>
                    </a:lnTo>
                    <a:lnTo>
                      <a:pt x="176" y="439"/>
                    </a:lnTo>
                    <a:lnTo>
                      <a:pt x="194" y="441"/>
                    </a:lnTo>
                    <a:lnTo>
                      <a:pt x="212" y="447"/>
                    </a:lnTo>
                    <a:lnTo>
                      <a:pt x="229" y="458"/>
                    </a:lnTo>
                    <a:lnTo>
                      <a:pt x="228" y="431"/>
                    </a:lnTo>
                    <a:lnTo>
                      <a:pt x="234" y="405"/>
                    </a:lnTo>
                    <a:lnTo>
                      <a:pt x="245" y="382"/>
                    </a:lnTo>
                    <a:lnTo>
                      <a:pt x="261" y="364"/>
                    </a:lnTo>
                    <a:lnTo>
                      <a:pt x="279" y="353"/>
                    </a:lnTo>
                    <a:lnTo>
                      <a:pt x="300" y="350"/>
                    </a:lnTo>
                    <a:lnTo>
                      <a:pt x="320" y="354"/>
                    </a:lnTo>
                    <a:lnTo>
                      <a:pt x="338" y="366"/>
                    </a:lnTo>
                    <a:lnTo>
                      <a:pt x="325" y="338"/>
                    </a:lnTo>
                    <a:lnTo>
                      <a:pt x="317" y="308"/>
                    </a:lnTo>
                    <a:lnTo>
                      <a:pt x="316" y="277"/>
                    </a:lnTo>
                    <a:lnTo>
                      <a:pt x="320" y="247"/>
                    </a:lnTo>
                    <a:lnTo>
                      <a:pt x="330" y="219"/>
                    </a:lnTo>
                    <a:lnTo>
                      <a:pt x="344" y="195"/>
                    </a:lnTo>
                    <a:lnTo>
                      <a:pt x="363" y="175"/>
                    </a:lnTo>
                    <a:lnTo>
                      <a:pt x="387" y="163"/>
                    </a:lnTo>
                    <a:lnTo>
                      <a:pt x="397" y="142"/>
                    </a:lnTo>
                    <a:lnTo>
                      <a:pt x="412" y="125"/>
                    </a:lnTo>
                    <a:lnTo>
                      <a:pt x="429" y="114"/>
                    </a:lnTo>
                    <a:lnTo>
                      <a:pt x="448" y="110"/>
                    </a:lnTo>
                    <a:lnTo>
                      <a:pt x="468" y="113"/>
                    </a:lnTo>
                    <a:lnTo>
                      <a:pt x="485" y="123"/>
                    </a:lnTo>
                    <a:lnTo>
                      <a:pt x="501" y="139"/>
                    </a:lnTo>
                    <a:lnTo>
                      <a:pt x="512" y="160"/>
                    </a:lnTo>
                    <a:lnTo>
                      <a:pt x="527" y="150"/>
                    </a:lnTo>
                    <a:lnTo>
                      <a:pt x="542" y="146"/>
                    </a:lnTo>
                    <a:lnTo>
                      <a:pt x="558" y="146"/>
                    </a:lnTo>
                    <a:lnTo>
                      <a:pt x="573" y="150"/>
                    </a:lnTo>
                    <a:lnTo>
                      <a:pt x="587" y="159"/>
                    </a:lnTo>
                    <a:lnTo>
                      <a:pt x="599" y="172"/>
                    </a:lnTo>
                    <a:lnTo>
                      <a:pt x="609" y="188"/>
                    </a:lnTo>
                    <a:lnTo>
                      <a:pt x="616" y="208"/>
                    </a:lnTo>
                    <a:lnTo>
                      <a:pt x="616" y="184"/>
                    </a:lnTo>
                    <a:lnTo>
                      <a:pt x="621" y="160"/>
                    </a:lnTo>
                    <a:lnTo>
                      <a:pt x="629" y="139"/>
                    </a:lnTo>
                    <a:lnTo>
                      <a:pt x="640" y="121"/>
                    </a:lnTo>
                    <a:lnTo>
                      <a:pt x="653" y="106"/>
                    </a:lnTo>
                    <a:lnTo>
                      <a:pt x="669" y="96"/>
                    </a:lnTo>
                    <a:lnTo>
                      <a:pt x="687" y="89"/>
                    </a:lnTo>
                    <a:lnTo>
                      <a:pt x="706" y="89"/>
                    </a:lnTo>
                    <a:lnTo>
                      <a:pt x="712" y="77"/>
                    </a:lnTo>
                    <a:lnTo>
                      <a:pt x="719" y="68"/>
                    </a:lnTo>
                    <a:lnTo>
                      <a:pt x="729" y="62"/>
                    </a:lnTo>
                    <a:lnTo>
                      <a:pt x="739" y="59"/>
                    </a:lnTo>
                    <a:lnTo>
                      <a:pt x="749" y="60"/>
                    </a:lnTo>
                    <a:lnTo>
                      <a:pt x="759" y="65"/>
                    </a:lnTo>
                    <a:lnTo>
                      <a:pt x="768" y="73"/>
                    </a:lnTo>
                    <a:lnTo>
                      <a:pt x="775" y="84"/>
                    </a:lnTo>
                    <a:lnTo>
                      <a:pt x="788" y="53"/>
                    </a:lnTo>
                    <a:lnTo>
                      <a:pt x="806" y="29"/>
                    </a:lnTo>
                    <a:lnTo>
                      <a:pt x="827" y="12"/>
                    </a:lnTo>
                    <a:lnTo>
                      <a:pt x="850" y="2"/>
                    </a:lnTo>
                    <a:lnTo>
                      <a:pt x="875" y="0"/>
                    </a:lnTo>
                    <a:lnTo>
                      <a:pt x="899" y="6"/>
                    </a:lnTo>
                    <a:lnTo>
                      <a:pt x="923" y="19"/>
                    </a:lnTo>
                    <a:lnTo>
                      <a:pt x="943" y="42"/>
                    </a:lnTo>
                    <a:lnTo>
                      <a:pt x="957" y="39"/>
                    </a:lnTo>
                    <a:lnTo>
                      <a:pt x="971" y="42"/>
                    </a:lnTo>
                    <a:lnTo>
                      <a:pt x="982" y="51"/>
                    </a:lnTo>
                    <a:lnTo>
                      <a:pt x="991" y="65"/>
                    </a:lnTo>
                    <a:lnTo>
                      <a:pt x="997" y="82"/>
                    </a:lnTo>
                    <a:lnTo>
                      <a:pt x="997" y="100"/>
                    </a:lnTo>
                    <a:lnTo>
                      <a:pt x="993" y="118"/>
                    </a:lnTo>
                    <a:lnTo>
                      <a:pt x="985" y="132"/>
                    </a:lnTo>
                    <a:lnTo>
                      <a:pt x="991" y="160"/>
                    </a:lnTo>
                    <a:lnTo>
                      <a:pt x="989" y="188"/>
                    </a:lnTo>
                    <a:lnTo>
                      <a:pt x="979" y="212"/>
                    </a:lnTo>
                    <a:lnTo>
                      <a:pt x="961" y="229"/>
                    </a:lnTo>
                    <a:lnTo>
                      <a:pt x="980" y="230"/>
                    </a:lnTo>
                    <a:lnTo>
                      <a:pt x="998" y="238"/>
                    </a:lnTo>
                    <a:lnTo>
                      <a:pt x="1014" y="251"/>
                    </a:lnTo>
                    <a:lnTo>
                      <a:pt x="1026" y="270"/>
                    </a:lnTo>
                    <a:lnTo>
                      <a:pt x="1035" y="293"/>
                    </a:lnTo>
                    <a:lnTo>
                      <a:pt x="1038" y="317"/>
                    </a:lnTo>
                    <a:lnTo>
                      <a:pt x="1037" y="342"/>
                    </a:lnTo>
                    <a:lnTo>
                      <a:pt x="1030" y="365"/>
                    </a:lnTo>
                    <a:lnTo>
                      <a:pt x="1048" y="378"/>
                    </a:lnTo>
                    <a:lnTo>
                      <a:pt x="1062" y="397"/>
                    </a:lnTo>
                    <a:lnTo>
                      <a:pt x="1072" y="421"/>
                    </a:lnTo>
                    <a:lnTo>
                      <a:pt x="1076" y="447"/>
                    </a:lnTo>
                    <a:lnTo>
                      <a:pt x="1081" y="428"/>
                    </a:lnTo>
                    <a:lnTo>
                      <a:pt x="1088" y="412"/>
                    </a:lnTo>
                    <a:lnTo>
                      <a:pt x="1097" y="397"/>
                    </a:lnTo>
                    <a:lnTo>
                      <a:pt x="1109" y="385"/>
                    </a:lnTo>
                    <a:lnTo>
                      <a:pt x="1121" y="377"/>
                    </a:lnTo>
                    <a:lnTo>
                      <a:pt x="1135" y="371"/>
                    </a:lnTo>
                    <a:lnTo>
                      <a:pt x="1150" y="369"/>
                    </a:lnTo>
                    <a:lnTo>
                      <a:pt x="1165" y="371"/>
                    </a:lnTo>
                    <a:lnTo>
                      <a:pt x="1183" y="362"/>
                    </a:lnTo>
                    <a:lnTo>
                      <a:pt x="1203" y="360"/>
                    </a:lnTo>
                    <a:lnTo>
                      <a:pt x="1222" y="365"/>
                    </a:lnTo>
                    <a:lnTo>
                      <a:pt x="1239" y="376"/>
                    </a:lnTo>
                    <a:lnTo>
                      <a:pt x="1254" y="393"/>
                    </a:lnTo>
                    <a:lnTo>
                      <a:pt x="1264" y="415"/>
                    </a:lnTo>
                    <a:lnTo>
                      <a:pt x="1270" y="439"/>
                    </a:lnTo>
                    <a:lnTo>
                      <a:pt x="1270" y="465"/>
                    </a:lnTo>
                    <a:lnTo>
                      <a:pt x="1279" y="472"/>
                    </a:lnTo>
                    <a:lnTo>
                      <a:pt x="1286" y="482"/>
                    </a:lnTo>
                    <a:lnTo>
                      <a:pt x="1291" y="494"/>
                    </a:lnTo>
                    <a:lnTo>
                      <a:pt x="1293" y="507"/>
                    </a:lnTo>
                    <a:lnTo>
                      <a:pt x="1298" y="478"/>
                    </a:lnTo>
                    <a:lnTo>
                      <a:pt x="1308" y="452"/>
                    </a:lnTo>
                    <a:lnTo>
                      <a:pt x="1325" y="433"/>
                    </a:lnTo>
                    <a:lnTo>
                      <a:pt x="1345" y="420"/>
                    </a:lnTo>
                    <a:lnTo>
                      <a:pt x="1360" y="404"/>
                    </a:lnTo>
                    <a:lnTo>
                      <a:pt x="1377" y="395"/>
                    </a:lnTo>
                    <a:lnTo>
                      <a:pt x="1395" y="392"/>
                    </a:lnTo>
                    <a:lnTo>
                      <a:pt x="1412" y="395"/>
                    </a:lnTo>
                    <a:lnTo>
                      <a:pt x="1428" y="403"/>
                    </a:lnTo>
                    <a:lnTo>
                      <a:pt x="1443" y="417"/>
                    </a:lnTo>
                    <a:lnTo>
                      <a:pt x="1455" y="435"/>
                    </a:lnTo>
                    <a:lnTo>
                      <a:pt x="1463" y="458"/>
                    </a:lnTo>
                    <a:lnTo>
                      <a:pt x="1475" y="455"/>
                    </a:lnTo>
                    <a:lnTo>
                      <a:pt x="1487" y="457"/>
                    </a:lnTo>
                    <a:lnTo>
                      <a:pt x="1497" y="464"/>
                    </a:lnTo>
                    <a:lnTo>
                      <a:pt x="1506" y="476"/>
                    </a:lnTo>
                    <a:lnTo>
                      <a:pt x="1511" y="490"/>
                    </a:lnTo>
                    <a:lnTo>
                      <a:pt x="1513" y="505"/>
                    </a:lnTo>
                    <a:lnTo>
                      <a:pt x="1511" y="521"/>
                    </a:lnTo>
                    <a:lnTo>
                      <a:pt x="1505" y="535"/>
                    </a:lnTo>
                    <a:lnTo>
                      <a:pt x="1520" y="546"/>
                    </a:lnTo>
                    <a:lnTo>
                      <a:pt x="1534" y="560"/>
                    </a:lnTo>
                    <a:lnTo>
                      <a:pt x="1546" y="577"/>
                    </a:lnTo>
                    <a:lnTo>
                      <a:pt x="1556" y="597"/>
                    </a:lnTo>
                    <a:lnTo>
                      <a:pt x="1555" y="596"/>
                    </a:lnTo>
                    <a:lnTo>
                      <a:pt x="1556" y="597"/>
                    </a:lnTo>
                    <a:lnTo>
                      <a:pt x="1559" y="577"/>
                    </a:lnTo>
                    <a:lnTo>
                      <a:pt x="1566" y="560"/>
                    </a:lnTo>
                    <a:lnTo>
                      <a:pt x="1579" y="548"/>
                    </a:lnTo>
                    <a:lnTo>
                      <a:pt x="1594" y="544"/>
                    </a:lnTo>
                    <a:lnTo>
                      <a:pt x="1587" y="519"/>
                    </a:lnTo>
                    <a:lnTo>
                      <a:pt x="1588" y="493"/>
                    </a:lnTo>
                    <a:lnTo>
                      <a:pt x="1594" y="468"/>
                    </a:lnTo>
                    <a:lnTo>
                      <a:pt x="1606" y="447"/>
                    </a:lnTo>
                    <a:lnTo>
                      <a:pt x="1623" y="433"/>
                    </a:lnTo>
                    <a:lnTo>
                      <a:pt x="1643" y="427"/>
                    </a:lnTo>
                    <a:lnTo>
                      <a:pt x="1662" y="429"/>
                    </a:lnTo>
                    <a:lnTo>
                      <a:pt x="1680" y="440"/>
                    </a:lnTo>
                    <a:lnTo>
                      <a:pt x="1683" y="393"/>
                    </a:lnTo>
                    <a:lnTo>
                      <a:pt x="1694" y="347"/>
                    </a:lnTo>
                    <a:lnTo>
                      <a:pt x="1694" y="318"/>
                    </a:lnTo>
                    <a:lnTo>
                      <a:pt x="1700" y="291"/>
                    </a:lnTo>
                    <a:lnTo>
                      <a:pt x="1710" y="266"/>
                    </a:lnTo>
                    <a:lnTo>
                      <a:pt x="1726" y="245"/>
                    </a:lnTo>
                    <a:lnTo>
                      <a:pt x="1745" y="231"/>
                    </a:lnTo>
                    <a:lnTo>
                      <a:pt x="1766" y="223"/>
                    </a:lnTo>
                    <a:lnTo>
                      <a:pt x="1787" y="223"/>
                    </a:lnTo>
                    <a:lnTo>
                      <a:pt x="1808" y="231"/>
                    </a:lnTo>
                    <a:lnTo>
                      <a:pt x="1817" y="210"/>
                    </a:lnTo>
                    <a:lnTo>
                      <a:pt x="1829" y="193"/>
                    </a:lnTo>
                    <a:lnTo>
                      <a:pt x="1843" y="180"/>
                    </a:lnTo>
                    <a:lnTo>
                      <a:pt x="1859" y="173"/>
                    </a:lnTo>
                    <a:lnTo>
                      <a:pt x="1876" y="170"/>
                    </a:lnTo>
                    <a:lnTo>
                      <a:pt x="1893" y="173"/>
                    </a:lnTo>
                    <a:lnTo>
                      <a:pt x="1909" y="181"/>
                    </a:lnTo>
                    <a:lnTo>
                      <a:pt x="1924" y="195"/>
                    </a:lnTo>
                    <a:lnTo>
                      <a:pt x="1936" y="213"/>
                    </a:lnTo>
                    <a:lnTo>
                      <a:pt x="1944" y="233"/>
                    </a:lnTo>
                    <a:lnTo>
                      <a:pt x="1948" y="255"/>
                    </a:lnTo>
                    <a:lnTo>
                      <a:pt x="1948" y="277"/>
                    </a:lnTo>
                    <a:lnTo>
                      <a:pt x="1944" y="299"/>
                    </a:lnTo>
                    <a:lnTo>
                      <a:pt x="1936" y="319"/>
                    </a:lnTo>
                    <a:lnTo>
                      <a:pt x="1925" y="337"/>
                    </a:lnTo>
                    <a:lnTo>
                      <a:pt x="1910" y="351"/>
                    </a:lnTo>
                    <a:lnTo>
                      <a:pt x="1920" y="363"/>
                    </a:lnTo>
                    <a:lnTo>
                      <a:pt x="1927" y="377"/>
                    </a:lnTo>
                    <a:lnTo>
                      <a:pt x="1935" y="411"/>
                    </a:lnTo>
                    <a:lnTo>
                      <a:pt x="1944" y="392"/>
                    </a:lnTo>
                    <a:lnTo>
                      <a:pt x="1957" y="379"/>
                    </a:lnTo>
                    <a:lnTo>
                      <a:pt x="1973" y="374"/>
                    </a:lnTo>
                    <a:lnTo>
                      <a:pt x="1990" y="377"/>
                    </a:lnTo>
                    <a:lnTo>
                      <a:pt x="2005" y="388"/>
                    </a:lnTo>
                    <a:lnTo>
                      <a:pt x="2016" y="404"/>
                    </a:lnTo>
                    <a:lnTo>
                      <a:pt x="2021" y="424"/>
                    </a:lnTo>
                    <a:lnTo>
                      <a:pt x="2021" y="447"/>
                    </a:lnTo>
                    <a:lnTo>
                      <a:pt x="2037" y="447"/>
                    </a:lnTo>
                    <a:lnTo>
                      <a:pt x="2052" y="454"/>
                    </a:lnTo>
                    <a:lnTo>
                      <a:pt x="2064" y="468"/>
                    </a:lnTo>
                    <a:lnTo>
                      <a:pt x="2071" y="487"/>
                    </a:lnTo>
                    <a:lnTo>
                      <a:pt x="2073" y="509"/>
                    </a:lnTo>
                    <a:lnTo>
                      <a:pt x="2068" y="529"/>
                    </a:lnTo>
                    <a:lnTo>
                      <a:pt x="2059" y="545"/>
                    </a:lnTo>
                    <a:lnTo>
                      <a:pt x="2045" y="556"/>
                    </a:lnTo>
                    <a:lnTo>
                      <a:pt x="2054" y="555"/>
                    </a:lnTo>
                    <a:lnTo>
                      <a:pt x="2063" y="557"/>
                    </a:lnTo>
                    <a:lnTo>
                      <a:pt x="2071" y="563"/>
                    </a:lnTo>
                    <a:lnTo>
                      <a:pt x="2076" y="573"/>
                    </a:lnTo>
                    <a:lnTo>
                      <a:pt x="2086" y="557"/>
                    </a:lnTo>
                    <a:lnTo>
                      <a:pt x="2099" y="550"/>
                    </a:lnTo>
                    <a:lnTo>
                      <a:pt x="2114" y="551"/>
                    </a:lnTo>
                    <a:lnTo>
                      <a:pt x="2127" y="560"/>
                    </a:lnTo>
                    <a:lnTo>
                      <a:pt x="2137" y="553"/>
                    </a:lnTo>
                    <a:lnTo>
                      <a:pt x="2148" y="549"/>
                    </a:lnTo>
                    <a:lnTo>
                      <a:pt x="2159" y="547"/>
                    </a:lnTo>
                    <a:lnTo>
                      <a:pt x="2170" y="548"/>
                    </a:lnTo>
                    <a:lnTo>
                      <a:pt x="2190" y="558"/>
                    </a:lnTo>
                    <a:lnTo>
                      <a:pt x="2207" y="577"/>
                    </a:lnTo>
                    <a:lnTo>
                      <a:pt x="2217" y="604"/>
                    </a:lnTo>
                    <a:lnTo>
                      <a:pt x="2219" y="632"/>
                    </a:lnTo>
                    <a:lnTo>
                      <a:pt x="2213" y="660"/>
                    </a:lnTo>
                    <a:lnTo>
                      <a:pt x="2200" y="684"/>
                    </a:lnTo>
                    <a:lnTo>
                      <a:pt x="2209" y="686"/>
                    </a:lnTo>
                    <a:lnTo>
                      <a:pt x="2217" y="691"/>
                    </a:lnTo>
                    <a:lnTo>
                      <a:pt x="2223" y="700"/>
                    </a:lnTo>
                    <a:lnTo>
                      <a:pt x="2227" y="711"/>
                    </a:lnTo>
                    <a:lnTo>
                      <a:pt x="2228" y="722"/>
                    </a:lnTo>
                    <a:lnTo>
                      <a:pt x="2226" y="734"/>
                    </a:lnTo>
                    <a:lnTo>
                      <a:pt x="2221" y="744"/>
                    </a:lnTo>
                    <a:lnTo>
                      <a:pt x="2214" y="751"/>
                    </a:lnTo>
                    <a:lnTo>
                      <a:pt x="2201" y="786"/>
                    </a:lnTo>
                    <a:lnTo>
                      <a:pt x="2180" y="814"/>
                    </a:lnTo>
                    <a:lnTo>
                      <a:pt x="2155" y="832"/>
                    </a:lnTo>
                    <a:lnTo>
                      <a:pt x="2140" y="837"/>
                    </a:lnTo>
                    <a:lnTo>
                      <a:pt x="2125" y="839"/>
                    </a:lnTo>
                    <a:lnTo>
                      <a:pt x="2063" y="845"/>
                    </a:lnTo>
                    <a:lnTo>
                      <a:pt x="2000" y="845"/>
                    </a:lnTo>
                    <a:lnTo>
                      <a:pt x="1937" y="840"/>
                    </a:lnTo>
                    <a:lnTo>
                      <a:pt x="1874" y="830"/>
                    </a:lnTo>
                    <a:lnTo>
                      <a:pt x="1866" y="839"/>
                    </a:lnTo>
                    <a:lnTo>
                      <a:pt x="1856" y="844"/>
                    </a:lnTo>
                    <a:lnTo>
                      <a:pt x="1845" y="844"/>
                    </a:lnTo>
                    <a:lnTo>
                      <a:pt x="1835" y="839"/>
                    </a:lnTo>
                    <a:lnTo>
                      <a:pt x="1827" y="831"/>
                    </a:lnTo>
                    <a:lnTo>
                      <a:pt x="1821" y="819"/>
                    </a:lnTo>
                    <a:lnTo>
                      <a:pt x="1819" y="805"/>
                    </a:lnTo>
                    <a:lnTo>
                      <a:pt x="1820" y="791"/>
                    </a:lnTo>
                    <a:lnTo>
                      <a:pt x="1778" y="794"/>
                    </a:lnTo>
                    <a:lnTo>
                      <a:pt x="1737" y="789"/>
                    </a:lnTo>
                    <a:lnTo>
                      <a:pt x="1696" y="776"/>
                    </a:lnTo>
                    <a:lnTo>
                      <a:pt x="1657" y="757"/>
                    </a:lnTo>
                    <a:lnTo>
                      <a:pt x="1647" y="779"/>
                    </a:lnTo>
                    <a:lnTo>
                      <a:pt x="1639" y="787"/>
                    </a:lnTo>
                    <a:lnTo>
                      <a:pt x="1630" y="792"/>
                    </a:lnTo>
                    <a:lnTo>
                      <a:pt x="1620" y="794"/>
                    </a:lnTo>
                    <a:lnTo>
                      <a:pt x="1610" y="793"/>
                    </a:lnTo>
                    <a:lnTo>
                      <a:pt x="1601" y="788"/>
                    </a:lnTo>
                    <a:lnTo>
                      <a:pt x="1592" y="781"/>
                    </a:lnTo>
                    <a:lnTo>
                      <a:pt x="1516" y="792"/>
                    </a:lnTo>
                    <a:lnTo>
                      <a:pt x="1440" y="793"/>
                    </a:lnTo>
                    <a:lnTo>
                      <a:pt x="1364" y="784"/>
                    </a:lnTo>
                    <a:lnTo>
                      <a:pt x="1289" y="764"/>
                    </a:lnTo>
                    <a:lnTo>
                      <a:pt x="1247" y="775"/>
                    </a:lnTo>
                    <a:lnTo>
                      <a:pt x="1206" y="782"/>
                    </a:lnTo>
                    <a:lnTo>
                      <a:pt x="1164" y="786"/>
                    </a:lnTo>
                    <a:lnTo>
                      <a:pt x="1122" y="788"/>
                    </a:lnTo>
                    <a:lnTo>
                      <a:pt x="1080" y="785"/>
                    </a:lnTo>
                    <a:lnTo>
                      <a:pt x="1039" y="779"/>
                    </a:lnTo>
                    <a:lnTo>
                      <a:pt x="997" y="771"/>
                    </a:lnTo>
                    <a:lnTo>
                      <a:pt x="956" y="759"/>
                    </a:lnTo>
                    <a:lnTo>
                      <a:pt x="922" y="776"/>
                    </a:lnTo>
                    <a:lnTo>
                      <a:pt x="887" y="789"/>
                    </a:lnTo>
                    <a:lnTo>
                      <a:pt x="851" y="797"/>
                    </a:lnTo>
                    <a:lnTo>
                      <a:pt x="815" y="800"/>
                    </a:lnTo>
                    <a:lnTo>
                      <a:pt x="779" y="799"/>
                    </a:lnTo>
                    <a:lnTo>
                      <a:pt x="743" y="794"/>
                    </a:lnTo>
                    <a:lnTo>
                      <a:pt x="707" y="784"/>
                    </a:lnTo>
                    <a:lnTo>
                      <a:pt x="672" y="770"/>
                    </a:lnTo>
                    <a:lnTo>
                      <a:pt x="625" y="783"/>
                    </a:lnTo>
                    <a:lnTo>
                      <a:pt x="577" y="793"/>
                    </a:lnTo>
                    <a:lnTo>
                      <a:pt x="528" y="799"/>
                    </a:lnTo>
                    <a:lnTo>
                      <a:pt x="479" y="802"/>
                    </a:lnTo>
                    <a:lnTo>
                      <a:pt x="431" y="802"/>
                    </a:lnTo>
                    <a:lnTo>
                      <a:pt x="382" y="799"/>
                    </a:lnTo>
                    <a:lnTo>
                      <a:pt x="334" y="791"/>
                    </a:lnTo>
                    <a:lnTo>
                      <a:pt x="285" y="781"/>
                    </a:lnTo>
                    <a:lnTo>
                      <a:pt x="253" y="788"/>
                    </a:lnTo>
                    <a:lnTo>
                      <a:pt x="221" y="792"/>
                    </a:lnTo>
                    <a:lnTo>
                      <a:pt x="189" y="791"/>
                    </a:lnTo>
                    <a:lnTo>
                      <a:pt x="157" y="786"/>
                    </a:lnTo>
                    <a:lnTo>
                      <a:pt x="133" y="803"/>
                    </a:lnTo>
                    <a:lnTo>
                      <a:pt x="107" y="813"/>
                    </a:lnTo>
                    <a:lnTo>
                      <a:pt x="79" y="814"/>
                    </a:lnTo>
                    <a:lnTo>
                      <a:pt x="52" y="806"/>
                    </a:lnTo>
                    <a:lnTo>
                      <a:pt x="46" y="817"/>
                    </a:lnTo>
                    <a:lnTo>
                      <a:pt x="38" y="824"/>
                    </a:lnTo>
                    <a:lnTo>
                      <a:pt x="29" y="827"/>
                    </a:lnTo>
                    <a:lnTo>
                      <a:pt x="18" y="825"/>
                    </a:lnTo>
                    <a:lnTo>
                      <a:pt x="9" y="818"/>
                    </a:lnTo>
                    <a:lnTo>
                      <a:pt x="3" y="807"/>
                    </a:lnTo>
                    <a:lnTo>
                      <a:pt x="0" y="794"/>
                    </a:lnTo>
                    <a:lnTo>
                      <a:pt x="2" y="780"/>
                    </a:lnTo>
                    <a:lnTo>
                      <a:pt x="7" y="768"/>
                    </a:lnTo>
                    <a:lnTo>
                      <a:pt x="15" y="760"/>
                    </a:lnTo>
                    <a:lnTo>
                      <a:pt x="24" y="756"/>
                    </a:lnTo>
                    <a:lnTo>
                      <a:pt x="35" y="757"/>
                    </a:lnTo>
                    <a:lnTo>
                      <a:pt x="22" y="734"/>
                    </a:lnTo>
                    <a:lnTo>
                      <a:pt x="18" y="713"/>
                    </a:lnTo>
                    <a:lnTo>
                      <a:pt x="21" y="693"/>
                    </a:lnTo>
                    <a:lnTo>
                      <a:pt x="29" y="677"/>
                    </a:lnTo>
                    <a:lnTo>
                      <a:pt x="43" y="665"/>
                    </a:lnTo>
                    <a:lnTo>
                      <a:pt x="60" y="658"/>
                    </a:lnTo>
                    <a:lnTo>
                      <a:pt x="81" y="659"/>
                    </a:lnTo>
                    <a:lnTo>
                      <a:pt x="103" y="668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75" name="Freeform 24"/>
              <p:cNvSpPr>
                <a:spLocks/>
              </p:cNvSpPr>
              <p:nvPr/>
            </p:nvSpPr>
            <p:spPr bwMode="auto">
              <a:xfrm>
                <a:off x="2837" y="3471"/>
                <a:ext cx="52" cy="94"/>
              </a:xfrm>
              <a:custGeom>
                <a:avLst/>
                <a:gdLst>
                  <a:gd name="T0" fmla="*/ 0 w 52"/>
                  <a:gd name="T1" fmla="*/ 0 h 94"/>
                  <a:gd name="T2" fmla="*/ 5 w 52"/>
                  <a:gd name="T3" fmla="*/ 22 h 94"/>
                  <a:gd name="T4" fmla="*/ 16 w 52"/>
                  <a:gd name="T5" fmla="*/ 21 h 94"/>
                  <a:gd name="T6" fmla="*/ 26 w 52"/>
                  <a:gd name="T7" fmla="*/ 24 h 94"/>
                  <a:gd name="T8" fmla="*/ 35 w 52"/>
                  <a:gd name="T9" fmla="*/ 31 h 94"/>
                  <a:gd name="T10" fmla="*/ 43 w 52"/>
                  <a:gd name="T11" fmla="*/ 41 h 94"/>
                  <a:gd name="T12" fmla="*/ 48 w 52"/>
                  <a:gd name="T13" fmla="*/ 53 h 94"/>
                  <a:gd name="T14" fmla="*/ 51 w 52"/>
                  <a:gd name="T15" fmla="*/ 66 h 94"/>
                  <a:gd name="T16" fmla="*/ 51 w 52"/>
                  <a:gd name="T17" fmla="*/ 80 h 94"/>
                  <a:gd name="T18" fmla="*/ 48 w 52"/>
                  <a:gd name="T19" fmla="*/ 9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94">
                    <a:moveTo>
                      <a:pt x="0" y="0"/>
                    </a:moveTo>
                    <a:lnTo>
                      <a:pt x="5" y="22"/>
                    </a:lnTo>
                    <a:lnTo>
                      <a:pt x="16" y="21"/>
                    </a:lnTo>
                    <a:lnTo>
                      <a:pt x="26" y="24"/>
                    </a:lnTo>
                    <a:lnTo>
                      <a:pt x="35" y="31"/>
                    </a:lnTo>
                    <a:lnTo>
                      <a:pt x="43" y="41"/>
                    </a:lnTo>
                    <a:lnTo>
                      <a:pt x="48" y="53"/>
                    </a:lnTo>
                    <a:lnTo>
                      <a:pt x="51" y="66"/>
                    </a:lnTo>
                    <a:lnTo>
                      <a:pt x="51" y="80"/>
                    </a:lnTo>
                    <a:lnTo>
                      <a:pt x="48" y="9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76" name="Freeform 25"/>
              <p:cNvSpPr>
                <a:spLocks/>
              </p:cNvSpPr>
              <p:nvPr/>
            </p:nvSpPr>
            <p:spPr bwMode="auto">
              <a:xfrm>
                <a:off x="2899" y="3606"/>
                <a:ext cx="18" cy="80"/>
              </a:xfrm>
              <a:custGeom>
                <a:avLst/>
                <a:gdLst>
                  <a:gd name="T0" fmla="*/ 3 w 18"/>
                  <a:gd name="T1" fmla="*/ 0 h 80"/>
                  <a:gd name="T2" fmla="*/ 14 w 18"/>
                  <a:gd name="T3" fmla="*/ 19 h 80"/>
                  <a:gd name="T4" fmla="*/ 17 w 18"/>
                  <a:gd name="T5" fmla="*/ 41 h 80"/>
                  <a:gd name="T6" fmla="*/ 12 w 18"/>
                  <a:gd name="T7" fmla="*/ 62 h 80"/>
                  <a:gd name="T8" fmla="*/ 0 w 18"/>
                  <a:gd name="T9" fmla="*/ 7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80">
                    <a:moveTo>
                      <a:pt x="3" y="0"/>
                    </a:moveTo>
                    <a:lnTo>
                      <a:pt x="14" y="19"/>
                    </a:lnTo>
                    <a:lnTo>
                      <a:pt x="17" y="41"/>
                    </a:lnTo>
                    <a:lnTo>
                      <a:pt x="12" y="62"/>
                    </a:lnTo>
                    <a:lnTo>
                      <a:pt x="0" y="7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77" name="Freeform 26"/>
              <p:cNvSpPr>
                <a:spLocks/>
              </p:cNvSpPr>
              <p:nvPr/>
            </p:nvSpPr>
            <p:spPr bwMode="auto">
              <a:xfrm>
                <a:off x="3815" y="3807"/>
                <a:ext cx="76" cy="213"/>
              </a:xfrm>
              <a:custGeom>
                <a:avLst/>
                <a:gdLst>
                  <a:gd name="T0" fmla="*/ 0 w 76"/>
                  <a:gd name="T1" fmla="*/ 0 h 213"/>
                  <a:gd name="T2" fmla="*/ 17 w 76"/>
                  <a:gd name="T3" fmla="*/ 4 h 213"/>
                  <a:gd name="T4" fmla="*/ 30 w 76"/>
                  <a:gd name="T5" fmla="*/ 18 h 213"/>
                  <a:gd name="T6" fmla="*/ 37 w 76"/>
                  <a:gd name="T7" fmla="*/ 37 h 213"/>
                  <a:gd name="T8" fmla="*/ 38 w 76"/>
                  <a:gd name="T9" fmla="*/ 60 h 213"/>
                  <a:gd name="T10" fmla="*/ 51 w 76"/>
                  <a:gd name="T11" fmla="*/ 63 h 213"/>
                  <a:gd name="T12" fmla="*/ 62 w 76"/>
                  <a:gd name="T13" fmla="*/ 72 h 213"/>
                  <a:gd name="T14" fmla="*/ 70 w 76"/>
                  <a:gd name="T15" fmla="*/ 85 h 213"/>
                  <a:gd name="T16" fmla="*/ 75 w 76"/>
                  <a:gd name="T17" fmla="*/ 101 h 213"/>
                  <a:gd name="T18" fmla="*/ 75 w 76"/>
                  <a:gd name="T19" fmla="*/ 119 h 213"/>
                  <a:gd name="T20" fmla="*/ 70 w 76"/>
                  <a:gd name="T21" fmla="*/ 134 h 213"/>
                  <a:gd name="T22" fmla="*/ 62 w 76"/>
                  <a:gd name="T23" fmla="*/ 147 h 213"/>
                  <a:gd name="T24" fmla="*/ 51 w 76"/>
                  <a:gd name="T25" fmla="*/ 156 h 213"/>
                  <a:gd name="T26" fmla="*/ 58 w 76"/>
                  <a:gd name="T27" fmla="*/ 168 h 213"/>
                  <a:gd name="T28" fmla="*/ 63 w 76"/>
                  <a:gd name="T29" fmla="*/ 182 h 213"/>
                  <a:gd name="T30" fmla="*/ 65 w 76"/>
                  <a:gd name="T31" fmla="*/ 197 h 213"/>
                  <a:gd name="T32" fmla="*/ 63 w 76"/>
                  <a:gd name="T33" fmla="*/ 2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6" h="213">
                    <a:moveTo>
                      <a:pt x="0" y="0"/>
                    </a:moveTo>
                    <a:lnTo>
                      <a:pt x="17" y="4"/>
                    </a:lnTo>
                    <a:lnTo>
                      <a:pt x="30" y="18"/>
                    </a:lnTo>
                    <a:lnTo>
                      <a:pt x="37" y="37"/>
                    </a:lnTo>
                    <a:lnTo>
                      <a:pt x="38" y="60"/>
                    </a:lnTo>
                    <a:lnTo>
                      <a:pt x="51" y="63"/>
                    </a:lnTo>
                    <a:lnTo>
                      <a:pt x="62" y="72"/>
                    </a:lnTo>
                    <a:lnTo>
                      <a:pt x="70" y="85"/>
                    </a:lnTo>
                    <a:lnTo>
                      <a:pt x="75" y="101"/>
                    </a:lnTo>
                    <a:lnTo>
                      <a:pt x="75" y="119"/>
                    </a:lnTo>
                    <a:lnTo>
                      <a:pt x="70" y="134"/>
                    </a:lnTo>
                    <a:lnTo>
                      <a:pt x="62" y="147"/>
                    </a:lnTo>
                    <a:lnTo>
                      <a:pt x="51" y="156"/>
                    </a:lnTo>
                    <a:lnTo>
                      <a:pt x="58" y="168"/>
                    </a:lnTo>
                    <a:lnTo>
                      <a:pt x="63" y="182"/>
                    </a:lnTo>
                    <a:lnTo>
                      <a:pt x="65" y="197"/>
                    </a:lnTo>
                    <a:lnTo>
                      <a:pt x="63" y="21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78" name="Freeform 27"/>
              <p:cNvSpPr>
                <a:spLocks/>
              </p:cNvSpPr>
              <p:nvPr/>
            </p:nvSpPr>
            <p:spPr bwMode="auto">
              <a:xfrm>
                <a:off x="3901" y="3703"/>
                <a:ext cx="56" cy="94"/>
              </a:xfrm>
              <a:custGeom>
                <a:avLst/>
                <a:gdLst>
                  <a:gd name="T0" fmla="*/ 0 w 56"/>
                  <a:gd name="T1" fmla="*/ 0 h 94"/>
                  <a:gd name="T2" fmla="*/ 12 w 56"/>
                  <a:gd name="T3" fmla="*/ 4 h 94"/>
                  <a:gd name="T4" fmla="*/ 21 w 56"/>
                  <a:gd name="T5" fmla="*/ 15 h 94"/>
                  <a:gd name="T6" fmla="*/ 25 w 56"/>
                  <a:gd name="T7" fmla="*/ 29 h 94"/>
                  <a:gd name="T8" fmla="*/ 24 w 56"/>
                  <a:gd name="T9" fmla="*/ 45 h 94"/>
                  <a:gd name="T10" fmla="*/ 31 w 56"/>
                  <a:gd name="T11" fmla="*/ 43 h 94"/>
                  <a:gd name="T12" fmla="*/ 39 w 56"/>
                  <a:gd name="T13" fmla="*/ 44 h 94"/>
                  <a:gd name="T14" fmla="*/ 46 w 56"/>
                  <a:gd name="T15" fmla="*/ 48 h 94"/>
                  <a:gd name="T16" fmla="*/ 51 w 56"/>
                  <a:gd name="T17" fmla="*/ 55 h 94"/>
                  <a:gd name="T18" fmla="*/ 55 w 56"/>
                  <a:gd name="T19" fmla="*/ 74 h 94"/>
                  <a:gd name="T20" fmla="*/ 53 w 56"/>
                  <a:gd name="T21" fmla="*/ 84 h 94"/>
                  <a:gd name="T22" fmla="*/ 48 w 56"/>
                  <a:gd name="T23" fmla="*/ 9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4">
                    <a:moveTo>
                      <a:pt x="0" y="0"/>
                    </a:moveTo>
                    <a:lnTo>
                      <a:pt x="12" y="4"/>
                    </a:lnTo>
                    <a:lnTo>
                      <a:pt x="21" y="15"/>
                    </a:lnTo>
                    <a:lnTo>
                      <a:pt x="25" y="29"/>
                    </a:lnTo>
                    <a:lnTo>
                      <a:pt x="24" y="45"/>
                    </a:lnTo>
                    <a:lnTo>
                      <a:pt x="31" y="43"/>
                    </a:lnTo>
                    <a:lnTo>
                      <a:pt x="39" y="44"/>
                    </a:lnTo>
                    <a:lnTo>
                      <a:pt x="46" y="48"/>
                    </a:lnTo>
                    <a:lnTo>
                      <a:pt x="51" y="55"/>
                    </a:lnTo>
                    <a:lnTo>
                      <a:pt x="55" y="74"/>
                    </a:lnTo>
                    <a:lnTo>
                      <a:pt x="53" y="84"/>
                    </a:lnTo>
                    <a:lnTo>
                      <a:pt x="48" y="93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79" name="Line 28"/>
              <p:cNvSpPr>
                <a:spLocks noChangeShapeType="1"/>
              </p:cNvSpPr>
              <p:nvPr/>
            </p:nvSpPr>
            <p:spPr bwMode="auto">
              <a:xfrm flipH="1">
                <a:off x="4036" y="4049"/>
                <a:ext cx="33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b="0"/>
              </a:p>
            </p:txBody>
          </p:sp>
          <p:sp>
            <p:nvSpPr>
              <p:cNvPr id="280" name="Freeform 29"/>
              <p:cNvSpPr>
                <a:spLocks/>
              </p:cNvSpPr>
              <p:nvPr/>
            </p:nvSpPr>
            <p:spPr bwMode="auto">
              <a:xfrm>
                <a:off x="4273" y="4061"/>
                <a:ext cx="74" cy="42"/>
              </a:xfrm>
              <a:custGeom>
                <a:avLst/>
                <a:gdLst>
                  <a:gd name="T0" fmla="*/ 73 w 74"/>
                  <a:gd name="T1" fmla="*/ 41 h 42"/>
                  <a:gd name="T2" fmla="*/ 53 w 74"/>
                  <a:gd name="T3" fmla="*/ 39 h 42"/>
                  <a:gd name="T4" fmla="*/ 33 w 74"/>
                  <a:gd name="T5" fmla="*/ 32 h 42"/>
                  <a:gd name="T6" fmla="*/ 15 w 74"/>
                  <a:gd name="T7" fmla="*/ 18 h 42"/>
                  <a:gd name="T8" fmla="*/ 0 w 74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42">
                    <a:moveTo>
                      <a:pt x="73" y="41"/>
                    </a:moveTo>
                    <a:lnTo>
                      <a:pt x="53" y="39"/>
                    </a:lnTo>
                    <a:lnTo>
                      <a:pt x="33" y="32"/>
                    </a:lnTo>
                    <a:lnTo>
                      <a:pt x="15" y="1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81" name="Line 30"/>
              <p:cNvSpPr>
                <a:spLocks noChangeShapeType="1"/>
              </p:cNvSpPr>
              <p:nvPr/>
            </p:nvSpPr>
            <p:spPr bwMode="auto">
              <a:xfrm flipH="1" flipV="1">
                <a:off x="3079" y="3995"/>
                <a:ext cx="134" cy="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b="0"/>
              </a:p>
            </p:txBody>
          </p:sp>
          <p:sp>
            <p:nvSpPr>
              <p:cNvPr id="282" name="Freeform 31"/>
              <p:cNvSpPr>
                <a:spLocks/>
              </p:cNvSpPr>
              <p:nvPr/>
            </p:nvSpPr>
            <p:spPr bwMode="auto">
              <a:xfrm>
                <a:off x="2833" y="3992"/>
                <a:ext cx="137" cy="13"/>
              </a:xfrm>
              <a:custGeom>
                <a:avLst/>
                <a:gdLst>
                  <a:gd name="T0" fmla="*/ 136 w 137"/>
                  <a:gd name="T1" fmla="*/ 4 h 13"/>
                  <a:gd name="T2" fmla="*/ 102 w 137"/>
                  <a:gd name="T3" fmla="*/ 11 h 13"/>
                  <a:gd name="T4" fmla="*/ 68 w 137"/>
                  <a:gd name="T5" fmla="*/ 12 h 13"/>
                  <a:gd name="T6" fmla="*/ 34 w 137"/>
                  <a:gd name="T7" fmla="*/ 8 h 13"/>
                  <a:gd name="T8" fmla="*/ 0 w 137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13">
                    <a:moveTo>
                      <a:pt x="136" y="4"/>
                    </a:moveTo>
                    <a:lnTo>
                      <a:pt x="102" y="11"/>
                    </a:lnTo>
                    <a:lnTo>
                      <a:pt x="68" y="12"/>
                    </a:lnTo>
                    <a:lnTo>
                      <a:pt x="34" y="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83" name="Freeform 32"/>
              <p:cNvSpPr>
                <a:spLocks/>
              </p:cNvSpPr>
              <p:nvPr/>
            </p:nvSpPr>
            <p:spPr bwMode="auto">
              <a:xfrm>
                <a:off x="2894" y="4003"/>
                <a:ext cx="35" cy="30"/>
              </a:xfrm>
              <a:custGeom>
                <a:avLst/>
                <a:gdLst>
                  <a:gd name="T0" fmla="*/ 34 w 35"/>
                  <a:gd name="T1" fmla="*/ 0 h 30"/>
                  <a:gd name="T2" fmla="*/ 28 w 35"/>
                  <a:gd name="T3" fmla="*/ 13 h 30"/>
                  <a:gd name="T4" fmla="*/ 20 w 35"/>
                  <a:gd name="T5" fmla="*/ 22 h 30"/>
                  <a:gd name="T6" fmla="*/ 10 w 35"/>
                  <a:gd name="T7" fmla="*/ 27 h 30"/>
                  <a:gd name="T8" fmla="*/ 0 w 35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34" y="0"/>
                    </a:moveTo>
                    <a:lnTo>
                      <a:pt x="28" y="13"/>
                    </a:lnTo>
                    <a:lnTo>
                      <a:pt x="20" y="22"/>
                    </a:lnTo>
                    <a:lnTo>
                      <a:pt x="10" y="27"/>
                    </a:lnTo>
                    <a:lnTo>
                      <a:pt x="0" y="29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  <p:sp>
            <p:nvSpPr>
              <p:cNvPr id="284" name="Freeform 33"/>
              <p:cNvSpPr>
                <a:spLocks/>
              </p:cNvSpPr>
              <p:nvPr/>
            </p:nvSpPr>
            <p:spPr bwMode="auto">
              <a:xfrm>
                <a:off x="2430" y="3878"/>
                <a:ext cx="77" cy="166"/>
              </a:xfrm>
              <a:custGeom>
                <a:avLst/>
                <a:gdLst>
                  <a:gd name="T0" fmla="*/ 76 w 77"/>
                  <a:gd name="T1" fmla="*/ 165 h 166"/>
                  <a:gd name="T2" fmla="*/ 64 w 77"/>
                  <a:gd name="T3" fmla="*/ 160 h 166"/>
                  <a:gd name="T4" fmla="*/ 56 w 77"/>
                  <a:gd name="T5" fmla="*/ 152 h 166"/>
                  <a:gd name="T6" fmla="*/ 50 w 77"/>
                  <a:gd name="T7" fmla="*/ 141 h 166"/>
                  <a:gd name="T8" fmla="*/ 47 w 77"/>
                  <a:gd name="T9" fmla="*/ 129 h 166"/>
                  <a:gd name="T10" fmla="*/ 47 w 77"/>
                  <a:gd name="T11" fmla="*/ 115 h 166"/>
                  <a:gd name="T12" fmla="*/ 49 w 77"/>
                  <a:gd name="T13" fmla="*/ 102 h 166"/>
                  <a:gd name="T14" fmla="*/ 61 w 77"/>
                  <a:gd name="T15" fmla="*/ 78 h 166"/>
                  <a:gd name="T16" fmla="*/ 50 w 77"/>
                  <a:gd name="T17" fmla="*/ 71 h 166"/>
                  <a:gd name="T18" fmla="*/ 44 w 77"/>
                  <a:gd name="T19" fmla="*/ 59 h 166"/>
                  <a:gd name="T20" fmla="*/ 41 w 77"/>
                  <a:gd name="T21" fmla="*/ 45 h 166"/>
                  <a:gd name="T22" fmla="*/ 44 w 77"/>
                  <a:gd name="T23" fmla="*/ 30 h 166"/>
                  <a:gd name="T24" fmla="*/ 31 w 77"/>
                  <a:gd name="T25" fmla="*/ 28 h 166"/>
                  <a:gd name="T26" fmla="*/ 19 w 77"/>
                  <a:gd name="T27" fmla="*/ 21 h 166"/>
                  <a:gd name="T28" fmla="*/ 9 w 77"/>
                  <a:gd name="T29" fmla="*/ 12 h 166"/>
                  <a:gd name="T30" fmla="*/ 0 w 77"/>
                  <a:gd name="T3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166">
                    <a:moveTo>
                      <a:pt x="76" y="165"/>
                    </a:moveTo>
                    <a:lnTo>
                      <a:pt x="64" y="160"/>
                    </a:lnTo>
                    <a:lnTo>
                      <a:pt x="56" y="152"/>
                    </a:lnTo>
                    <a:lnTo>
                      <a:pt x="50" y="141"/>
                    </a:lnTo>
                    <a:lnTo>
                      <a:pt x="47" y="129"/>
                    </a:lnTo>
                    <a:lnTo>
                      <a:pt x="47" y="115"/>
                    </a:lnTo>
                    <a:lnTo>
                      <a:pt x="49" y="102"/>
                    </a:lnTo>
                    <a:lnTo>
                      <a:pt x="61" y="78"/>
                    </a:lnTo>
                    <a:lnTo>
                      <a:pt x="50" y="71"/>
                    </a:lnTo>
                    <a:lnTo>
                      <a:pt x="44" y="59"/>
                    </a:lnTo>
                    <a:lnTo>
                      <a:pt x="41" y="45"/>
                    </a:lnTo>
                    <a:lnTo>
                      <a:pt x="44" y="30"/>
                    </a:lnTo>
                    <a:lnTo>
                      <a:pt x="31" y="28"/>
                    </a:lnTo>
                    <a:lnTo>
                      <a:pt x="19" y="21"/>
                    </a:lnTo>
                    <a:lnTo>
                      <a:pt x="9" y="12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b="0"/>
              </a:p>
            </p:txBody>
          </p:sp>
        </p:grpSp>
      </p:grpSp>
      <p:pic>
        <p:nvPicPr>
          <p:cNvPr id="20" name="Picture 19" descr="A picture containing sign, cup, clock, room&#10;&#10;Description automatically generated">
            <a:extLst>
              <a:ext uri="{FF2B5EF4-FFF2-40B4-BE49-F238E27FC236}">
                <a16:creationId xmlns:a16="http://schemas.microsoft.com/office/drawing/2014/main" id="{7C41ADE0-E09C-476A-ADF7-0CBFAFC794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8" y="983078"/>
            <a:ext cx="1443094" cy="60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3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2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451" y="1572493"/>
            <a:ext cx="4116950" cy="164348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801091"/>
            <a:ext cx="10640292" cy="4669378"/>
          </a:xfrm>
        </p:spPr>
        <p:txBody>
          <a:bodyPr>
            <a:normAutofit/>
          </a:bodyPr>
          <a:lstStyle/>
          <a:p>
            <a:r>
              <a:rPr lang="en-US" dirty="0"/>
              <a:t>Communications – digital via Data Comm</a:t>
            </a:r>
          </a:p>
          <a:p>
            <a:r>
              <a:rPr lang="en-US" dirty="0"/>
              <a:t>Navigation – global access and precision</a:t>
            </a:r>
          </a:p>
          <a:p>
            <a:r>
              <a:rPr lang="en-US" dirty="0"/>
              <a:t>Surveillance – vehicle derived and broadcast</a:t>
            </a:r>
          </a:p>
          <a:p>
            <a:r>
              <a:rPr lang="en-US" dirty="0"/>
              <a:t>Information – detailed 4D weather and NAS status</a:t>
            </a:r>
          </a:p>
          <a:p>
            <a:r>
              <a:rPr lang="en-US" dirty="0"/>
              <a:t>Connectivity – broadband and the “connected aircraft”</a:t>
            </a:r>
          </a:p>
          <a:p>
            <a:r>
              <a:rPr lang="en-US" dirty="0"/>
              <a:t>Computing – onboard, cloud, and ground platforms</a:t>
            </a:r>
          </a:p>
          <a:p>
            <a:r>
              <a:rPr lang="en-US" dirty="0"/>
              <a:t>Prediction – advanced trajectory-based algorithms (conflict management, optimization, …)</a:t>
            </a:r>
          </a:p>
          <a:p>
            <a:r>
              <a:rPr lang="en-US" i="1" dirty="0"/>
              <a:t>Continuing and accelerating advancements</a:t>
            </a:r>
            <a:r>
              <a:rPr lang="en-US" dirty="0"/>
              <a:t> (AI/ML, prognostics, …)</a:t>
            </a:r>
          </a:p>
          <a:p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/>
              <a:t>Opportunity for unprecedented mobility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21</a:t>
            </a:r>
            <a:r>
              <a:rPr lang="en-US" baseline="30000" dirty="0"/>
              <a:t>st</a:t>
            </a:r>
            <a:r>
              <a:rPr lang="en-US" dirty="0"/>
              <a:t> Century Digital Advancements  </a:t>
            </a:r>
          </a:p>
        </p:txBody>
      </p:sp>
    </p:spTree>
    <p:extLst>
      <p:ext uri="{BB962C8B-B14F-4D97-AF65-F5344CB8AC3E}">
        <p14:creationId xmlns:p14="http://schemas.microsoft.com/office/powerpoint/2010/main" val="40876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AC03F92-8936-4415-9279-EF98EAFFD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95402"/>
            <a:ext cx="6420592" cy="517506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Visual Flight Rules </a:t>
            </a:r>
          </a:p>
          <a:p>
            <a:pPr lvl="1"/>
            <a:r>
              <a:rPr lang="en-US" dirty="0"/>
              <a:t>Couples the environment directly to human cognition through pilot’s </a:t>
            </a:r>
            <a:r>
              <a:rPr lang="en-US" u="sng" dirty="0"/>
              <a:t>visual interpretation</a:t>
            </a:r>
          </a:p>
          <a:p>
            <a:pPr lvl="1"/>
            <a:r>
              <a:rPr lang="en-US" dirty="0"/>
              <a:t>Flight path responsibility </a:t>
            </a:r>
            <a:r>
              <a:rPr lang="en-US" dirty="0">
                <a:sym typeface="Wingdings" panose="05000000000000000000" pitchFamily="2" charset="2"/>
              </a:rPr>
              <a:t> Pilot-in-Command (PIC)</a:t>
            </a:r>
            <a:endParaRPr lang="en-US" dirty="0"/>
          </a:p>
          <a:p>
            <a:endParaRPr lang="en-US" dirty="0"/>
          </a:p>
          <a:p>
            <a:r>
              <a:rPr lang="en-US" dirty="0"/>
              <a:t>Instrument Flight Rules </a:t>
            </a:r>
          </a:p>
          <a:p>
            <a:pPr lvl="1"/>
            <a:r>
              <a:rPr lang="en-US" dirty="0"/>
              <a:t>Leverages </a:t>
            </a:r>
            <a:r>
              <a:rPr lang="en-US" u="sng" dirty="0"/>
              <a:t>instrumentation</a:t>
            </a:r>
            <a:r>
              <a:rPr lang="en-US" dirty="0"/>
              <a:t> in the air and on the ground to measure the operating environment for use by human cognition </a:t>
            </a:r>
          </a:p>
          <a:p>
            <a:pPr lvl="1"/>
            <a:r>
              <a:rPr lang="en-US" dirty="0"/>
              <a:t>Flight path responsibility </a:t>
            </a:r>
            <a:r>
              <a:rPr lang="en-US" dirty="0">
                <a:sym typeface="Wingdings" panose="05000000000000000000" pitchFamily="2" charset="2"/>
              </a:rPr>
              <a:t> PIC and ATC (divided)</a:t>
            </a:r>
            <a:endParaRPr lang="en-US" dirty="0"/>
          </a:p>
          <a:p>
            <a:endParaRPr lang="en-US" dirty="0"/>
          </a:p>
          <a:p>
            <a:r>
              <a:rPr lang="en-US" dirty="0"/>
              <a:t>Digital Flight Rules </a:t>
            </a:r>
          </a:p>
          <a:p>
            <a:pPr lvl="1"/>
            <a:r>
              <a:rPr lang="en-US" dirty="0"/>
              <a:t>Introduces a </a:t>
            </a:r>
            <a:r>
              <a:rPr lang="en-US" u="sng" dirty="0"/>
              <a:t>digital layer</a:t>
            </a:r>
            <a:r>
              <a:rPr lang="en-US" dirty="0"/>
              <a:t> between the environment and human cognition to assist and/or relieve the human operator</a:t>
            </a:r>
          </a:p>
          <a:p>
            <a:pPr lvl="1"/>
            <a:r>
              <a:rPr lang="en-US" dirty="0"/>
              <a:t>Flight path responsibility </a:t>
            </a:r>
            <a:r>
              <a:rPr lang="en-US" dirty="0">
                <a:sym typeface="Wingdings" panose="05000000000000000000" pitchFamily="2" charset="2"/>
              </a:rPr>
              <a:t> Operator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6F14BE-9BD6-4206-AB44-332A02DEF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Logical Enhancement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AA0AEC5-EBB8-41D3-AA4E-3C5431780027}"/>
              </a:ext>
            </a:extLst>
          </p:cNvPr>
          <p:cNvGrpSpPr/>
          <p:nvPr/>
        </p:nvGrpSpPr>
        <p:grpSpPr>
          <a:xfrm>
            <a:off x="7823860" y="1436384"/>
            <a:ext cx="3396343" cy="1028700"/>
            <a:chOff x="7823860" y="1436384"/>
            <a:chExt cx="3396343" cy="1028700"/>
          </a:xfrm>
        </p:grpSpPr>
        <p:pic>
          <p:nvPicPr>
            <p:cNvPr id="7" name="Graphic 6" descr="Head with gears">
              <a:extLst>
                <a:ext uri="{FF2B5EF4-FFF2-40B4-BE49-F238E27FC236}">
                  <a16:creationId xmlns:a16="http://schemas.microsoft.com/office/drawing/2014/main" id="{FB4029FE-FDA7-4582-B056-EB87685DE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823860" y="1550684"/>
              <a:ext cx="914400" cy="914400"/>
            </a:xfrm>
            <a:prstGeom prst="rect">
              <a:avLst/>
            </a:prstGeom>
          </p:spPr>
        </p:pic>
        <p:pic>
          <p:nvPicPr>
            <p:cNvPr id="11" name="Graphic 10" descr="Eyes">
              <a:extLst>
                <a:ext uri="{FF2B5EF4-FFF2-40B4-BE49-F238E27FC236}">
                  <a16:creationId xmlns:a16="http://schemas.microsoft.com/office/drawing/2014/main" id="{388E8856-3D26-4E48-8679-71414926FC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064831" y="1550684"/>
              <a:ext cx="914400" cy="914400"/>
            </a:xfrm>
            <a:prstGeom prst="rect">
              <a:avLst/>
            </a:prstGeom>
          </p:spPr>
        </p:pic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534C9E3-AC64-4DF1-A383-63487D1D983C}"/>
                </a:ext>
              </a:extLst>
            </p:cNvPr>
            <p:cNvGrpSpPr/>
            <p:nvPr/>
          </p:nvGrpSpPr>
          <p:grpSpPr>
            <a:xfrm>
              <a:off x="10305803" y="1436384"/>
              <a:ext cx="914400" cy="1028700"/>
              <a:chOff x="10305803" y="1436384"/>
              <a:chExt cx="914400" cy="1028700"/>
            </a:xfrm>
          </p:grpSpPr>
          <p:pic>
            <p:nvPicPr>
              <p:cNvPr id="9" name="Graphic 8" descr="Hill scene">
                <a:extLst>
                  <a:ext uri="{FF2B5EF4-FFF2-40B4-BE49-F238E27FC236}">
                    <a16:creationId xmlns:a16="http://schemas.microsoft.com/office/drawing/2014/main" id="{6C5D5318-9F63-4939-8012-2FA1A1D372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305803" y="1550684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8" name="Graphic 27" descr="Airplane">
                <a:extLst>
                  <a:ext uri="{FF2B5EF4-FFF2-40B4-BE49-F238E27FC236}">
                    <a16:creationId xmlns:a16="http://schemas.microsoft.com/office/drawing/2014/main" id="{7A0E8710-4FBE-4C01-8E68-F2476F3E03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5400000">
                <a:off x="10704446" y="1436384"/>
                <a:ext cx="228600" cy="228600"/>
              </a:xfrm>
              <a:prstGeom prst="rect">
                <a:avLst/>
              </a:prstGeom>
            </p:spPr>
          </p:pic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C05C2F85-FC3B-485F-BE4F-A2DA189D10CE}"/>
              </a:ext>
            </a:extLst>
          </p:cNvPr>
          <p:cNvGrpSpPr/>
          <p:nvPr/>
        </p:nvGrpSpPr>
        <p:grpSpPr>
          <a:xfrm>
            <a:off x="7823860" y="3125172"/>
            <a:ext cx="3396342" cy="1028700"/>
            <a:chOff x="7823860" y="3125172"/>
            <a:chExt cx="3396342" cy="1028700"/>
          </a:xfrm>
        </p:grpSpPr>
        <p:pic>
          <p:nvPicPr>
            <p:cNvPr id="12" name="Graphic 11" descr="Head with gears">
              <a:extLst>
                <a:ext uri="{FF2B5EF4-FFF2-40B4-BE49-F238E27FC236}">
                  <a16:creationId xmlns:a16="http://schemas.microsoft.com/office/drawing/2014/main" id="{1E87C784-77C0-4745-AA4F-D9D3AE2D0B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823860" y="3239472"/>
              <a:ext cx="914400" cy="914400"/>
            </a:xfrm>
            <a:prstGeom prst="rect">
              <a:avLst/>
            </a:prstGeom>
          </p:spPr>
        </p:pic>
        <p:pic>
          <p:nvPicPr>
            <p:cNvPr id="15" name="Graphic 14" descr="Satellite dish">
              <a:extLst>
                <a:ext uri="{FF2B5EF4-FFF2-40B4-BE49-F238E27FC236}">
                  <a16:creationId xmlns:a16="http://schemas.microsoft.com/office/drawing/2014/main" id="{E2329321-66FC-41C5-B5F0-855ABC64D0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064831" y="3239472"/>
              <a:ext cx="914400" cy="914400"/>
            </a:xfrm>
            <a:prstGeom prst="rect">
              <a:avLst/>
            </a:prstGeom>
          </p:spPr>
        </p:pic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0867925B-A46E-43D7-98E5-882BED399564}"/>
                </a:ext>
              </a:extLst>
            </p:cNvPr>
            <p:cNvGrpSpPr/>
            <p:nvPr/>
          </p:nvGrpSpPr>
          <p:grpSpPr>
            <a:xfrm>
              <a:off x="10305802" y="3125172"/>
              <a:ext cx="914400" cy="1028700"/>
              <a:chOff x="10305802" y="3125172"/>
              <a:chExt cx="914400" cy="1028700"/>
            </a:xfrm>
          </p:grpSpPr>
          <p:pic>
            <p:nvPicPr>
              <p:cNvPr id="22" name="Graphic 21" descr="Rainy scene">
                <a:extLst>
                  <a:ext uri="{FF2B5EF4-FFF2-40B4-BE49-F238E27FC236}">
                    <a16:creationId xmlns:a16="http://schemas.microsoft.com/office/drawing/2014/main" id="{FD379C2D-1569-4C16-BCDE-216878B0DB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10305802" y="3239472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9" name="Graphic 28" descr="Airplane">
                <a:extLst>
                  <a:ext uri="{FF2B5EF4-FFF2-40B4-BE49-F238E27FC236}">
                    <a16:creationId xmlns:a16="http://schemas.microsoft.com/office/drawing/2014/main" id="{AE678503-A75A-4A16-B460-2AE15171EF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5400000">
                <a:off x="10704446" y="3125172"/>
                <a:ext cx="228600" cy="228600"/>
              </a:xfrm>
              <a:prstGeom prst="rect">
                <a:avLst/>
              </a:prstGeom>
            </p:spPr>
          </p:pic>
        </p:grp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696F2B8-A76A-40F3-BCF4-91814F2F5B0F}"/>
              </a:ext>
            </a:extLst>
          </p:cNvPr>
          <p:cNvGrpSpPr/>
          <p:nvPr/>
        </p:nvGrpSpPr>
        <p:grpSpPr>
          <a:xfrm>
            <a:off x="7823860" y="4813960"/>
            <a:ext cx="3396342" cy="1028700"/>
            <a:chOff x="7823860" y="4813960"/>
            <a:chExt cx="3396342" cy="1028700"/>
          </a:xfrm>
        </p:grpSpPr>
        <p:pic>
          <p:nvPicPr>
            <p:cNvPr id="16" name="Graphic 15" descr="Head with gears">
              <a:extLst>
                <a:ext uri="{FF2B5EF4-FFF2-40B4-BE49-F238E27FC236}">
                  <a16:creationId xmlns:a16="http://schemas.microsoft.com/office/drawing/2014/main" id="{B58B9D93-38AB-42A6-AC54-C5BB36995A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823860" y="4928260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Internet">
              <a:extLst>
                <a:ext uri="{FF2B5EF4-FFF2-40B4-BE49-F238E27FC236}">
                  <a16:creationId xmlns:a16="http://schemas.microsoft.com/office/drawing/2014/main" id="{8D2CC59D-9A32-4809-B612-1B25AAB66B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9064831" y="4928260"/>
              <a:ext cx="914400" cy="914400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71248D4-8FF5-4ACA-AC45-74D1F42E5F0C}"/>
                </a:ext>
              </a:extLst>
            </p:cNvPr>
            <p:cNvGrpSpPr/>
            <p:nvPr/>
          </p:nvGrpSpPr>
          <p:grpSpPr>
            <a:xfrm>
              <a:off x="10305802" y="4813960"/>
              <a:ext cx="914400" cy="1028700"/>
              <a:chOff x="10305802" y="4813960"/>
              <a:chExt cx="914400" cy="1028700"/>
            </a:xfrm>
          </p:grpSpPr>
          <p:pic>
            <p:nvPicPr>
              <p:cNvPr id="23" name="Graphic 22" descr="Rainy scene">
                <a:extLst>
                  <a:ext uri="{FF2B5EF4-FFF2-40B4-BE49-F238E27FC236}">
                    <a16:creationId xmlns:a16="http://schemas.microsoft.com/office/drawing/2014/main" id="{AD4A2492-335F-4A43-AEE4-7F3F839DFE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10305802" y="492826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30" name="Graphic 29" descr="Airplane">
                <a:extLst>
                  <a:ext uri="{FF2B5EF4-FFF2-40B4-BE49-F238E27FC236}">
                    <a16:creationId xmlns:a16="http://schemas.microsoft.com/office/drawing/2014/main" id="{DE3DE4F8-3320-4CFF-A3AE-F567BBD37E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5400000">
                <a:off x="10704446" y="4813960"/>
                <a:ext cx="228600" cy="22860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3302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Convergence of Operating Concepts</a:t>
            </a:r>
          </a:p>
        </p:txBody>
      </p:sp>
      <p:sp>
        <p:nvSpPr>
          <p:cNvPr id="4" name="Rounded Rectangle 3"/>
          <p:cNvSpPr/>
          <p:nvPr/>
        </p:nvSpPr>
        <p:spPr bwMode="auto">
          <a:xfrm>
            <a:off x="437446" y="138835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UAS Traffic Management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“Operator responsible for separation”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Gain access to shared airspace </a:t>
            </a:r>
            <a:br>
              <a:rPr lang="en-US" sz="1200" dirty="0"/>
            </a:br>
            <a:r>
              <a:rPr lang="en-US" sz="1200" dirty="0"/>
              <a:t>above 400 ft</a:t>
            </a:r>
          </a:p>
        </p:txBody>
      </p:sp>
      <p:sp>
        <p:nvSpPr>
          <p:cNvPr id="5" name="Rounded Rectangle 4"/>
          <p:cNvSpPr/>
          <p:nvPr/>
        </p:nvSpPr>
        <p:spPr bwMode="auto">
          <a:xfrm>
            <a:off x="8520329" y="138835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Urban Air Mobility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“Operator responsible for separation”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Outgrow segregated operations </a:t>
            </a:r>
            <a:br>
              <a:rPr lang="en-US" sz="1200" dirty="0"/>
            </a:br>
            <a:r>
              <a:rPr lang="en-US" sz="1200" dirty="0"/>
              <a:t>in UAM corridors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8520329" y="513971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Large UAS and </a:t>
            </a:r>
          </a:p>
          <a:p>
            <a:pPr algn="ctr"/>
            <a:r>
              <a:rPr lang="en-US" sz="1800" dirty="0"/>
              <a:t>Autonomous Cargo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“M:N operations”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Lost link contingency management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437446" y="513971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General Aviation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“Simplified Vehicle Operations” 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Reduced pilot skills &amp; training </a:t>
            </a:r>
            <a:br>
              <a:rPr lang="en-US" sz="1200" dirty="0"/>
            </a:br>
            <a:r>
              <a:rPr lang="en-US" sz="1200" dirty="0"/>
              <a:t>so more people become pilots 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4478888" y="513971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Airline / Business Aviation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“Reduced operating costs”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Increased flexibility to optimize </a:t>
            </a:r>
            <a:br>
              <a:rPr lang="en-US" sz="1200" dirty="0"/>
            </a:br>
            <a:r>
              <a:rPr lang="en-US" sz="1200" dirty="0"/>
              <a:t>under dynamic conditions</a:t>
            </a:r>
          </a:p>
        </p:txBody>
      </p:sp>
      <p:sp>
        <p:nvSpPr>
          <p:cNvPr id="11" name="Rounded Rectangle 6">
            <a:extLst>
              <a:ext uri="{FF2B5EF4-FFF2-40B4-BE49-F238E27FC236}">
                <a16:creationId xmlns:a16="http://schemas.microsoft.com/office/drawing/2014/main" id="{3CF99337-C88E-4637-AE14-16EC31F37C3D}"/>
              </a:ext>
            </a:extLst>
          </p:cNvPr>
          <p:cNvSpPr/>
          <p:nvPr/>
        </p:nvSpPr>
        <p:spPr bwMode="auto">
          <a:xfrm>
            <a:off x="437446" y="326403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Personal Air Vehicles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“Flying anyone, anywhere, anytime”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Simplified operations enabled by responsible technology </a:t>
            </a:r>
          </a:p>
        </p:txBody>
      </p:sp>
      <p:sp>
        <p:nvSpPr>
          <p:cNvPr id="13" name="Rounded Rectangle 5">
            <a:extLst>
              <a:ext uri="{FF2B5EF4-FFF2-40B4-BE49-F238E27FC236}">
                <a16:creationId xmlns:a16="http://schemas.microsoft.com/office/drawing/2014/main" id="{4C686D80-D9BD-4630-BFE1-2D1E42E0C317}"/>
              </a:ext>
            </a:extLst>
          </p:cNvPr>
          <p:cNvSpPr/>
          <p:nvPr/>
        </p:nvSpPr>
        <p:spPr bwMode="auto">
          <a:xfrm>
            <a:off x="8520329" y="3264037"/>
            <a:ext cx="3252486" cy="1308902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800" dirty="0"/>
              <a:t>Upper Class E Operations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“Cooperative community-based separation”</a:t>
            </a:r>
          </a:p>
          <a:p>
            <a:pPr marL="0" lvl="1" algn="ctr">
              <a:spcBef>
                <a:spcPts val="600"/>
              </a:spcBef>
            </a:pPr>
            <a:r>
              <a:rPr lang="en-US" sz="1200" dirty="0"/>
              <a:t>Enable optimal operational flexibility </a:t>
            </a:r>
            <a:br>
              <a:rPr lang="en-US" sz="1200" dirty="0"/>
            </a:br>
            <a:r>
              <a:rPr lang="en-US" sz="1200" dirty="0"/>
              <a:t>with few restrictions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4136065" y="1984654"/>
            <a:ext cx="3919870" cy="2000120"/>
          </a:xfrm>
          <a:prstGeom prst="roundRect">
            <a:avLst/>
          </a:prstGeom>
          <a:ln>
            <a:headEnd type="none" w="med" len="med"/>
            <a:tailEnd type="none" w="med" len="med"/>
          </a:ln>
          <a:effectLst>
            <a:outerShdw blurRad="50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4572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Digital Flight Rules</a:t>
            </a:r>
          </a:p>
          <a:p>
            <a:pPr marL="0" lvl="1" algn="ctr">
              <a:spcBef>
                <a:spcPts val="600"/>
              </a:spcBef>
            </a:pPr>
            <a:endParaRPr lang="en-US" sz="1800" dirty="0">
              <a:solidFill>
                <a:schemeClr val="tx1"/>
              </a:solidFill>
            </a:endParaRPr>
          </a:p>
          <a:p>
            <a:pPr marL="0" lvl="1" algn="ctr">
              <a:spcBef>
                <a:spcPts val="600"/>
              </a:spcBef>
            </a:pPr>
            <a:r>
              <a:rPr lang="en-US" sz="1800" dirty="0">
                <a:solidFill>
                  <a:schemeClr val="tx1"/>
                </a:solidFill>
              </a:rPr>
              <a:t>Unified mechanism for all operators to achieve </a:t>
            </a: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</a:rPr>
              <a:t>maximum aerial mobility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401CB05-6175-4193-83A7-F910BA9145F0}"/>
              </a:ext>
            </a:extLst>
          </p:cNvPr>
          <p:cNvGrpSpPr/>
          <p:nvPr/>
        </p:nvGrpSpPr>
        <p:grpSpPr>
          <a:xfrm>
            <a:off x="3633849" y="2042808"/>
            <a:ext cx="4916385" cy="3170460"/>
            <a:chOff x="3633849" y="2042808"/>
            <a:chExt cx="4916385" cy="317046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B840E1DA-9879-4C64-B514-23A49425B353}"/>
                </a:ext>
              </a:extLst>
            </p:cNvPr>
            <p:cNvCxnSpPr>
              <a:stCxn id="4" idx="3"/>
            </p:cNvCxnSpPr>
            <p:nvPr/>
          </p:nvCxnSpPr>
          <p:spPr bwMode="auto">
            <a:xfrm>
              <a:off x="3689932" y="2042808"/>
              <a:ext cx="446133" cy="164683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5F7FD450-DEDF-43C1-9955-10BF530ECD17}"/>
                </a:ext>
              </a:extLst>
            </p:cNvPr>
            <p:cNvCxnSpPr>
              <a:cxnSpLocks/>
              <a:stCxn id="11" idx="3"/>
            </p:cNvCxnSpPr>
            <p:nvPr/>
          </p:nvCxnSpPr>
          <p:spPr bwMode="auto">
            <a:xfrm flipV="1">
              <a:off x="3689932" y="3731491"/>
              <a:ext cx="446133" cy="186997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DDC4D289-5081-4EC1-86F9-B7D63AEF1AB9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3633849" y="3995468"/>
              <a:ext cx="1483096" cy="1217800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2BB8B86C-59F9-479B-996D-C4AED9F30864}"/>
                </a:ext>
              </a:extLst>
            </p:cNvPr>
            <p:cNvCxnSpPr>
              <a:cxnSpLocks/>
              <a:stCxn id="9" idx="0"/>
              <a:endCxn id="10" idx="2"/>
            </p:cNvCxnSpPr>
            <p:nvPr/>
          </p:nvCxnSpPr>
          <p:spPr bwMode="auto">
            <a:xfrm flipH="1" flipV="1">
              <a:off x="6096000" y="3984774"/>
              <a:ext cx="9131" cy="1154943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6086E712-0B6B-4F49-BE33-A9F542589549}"/>
                </a:ext>
              </a:extLst>
            </p:cNvPr>
            <p:cNvCxnSpPr>
              <a:cxnSpLocks/>
              <a:stCxn id="13" idx="1"/>
            </p:cNvCxnSpPr>
            <p:nvPr/>
          </p:nvCxnSpPr>
          <p:spPr bwMode="auto">
            <a:xfrm flipH="1" flipV="1">
              <a:off x="8074197" y="3731492"/>
              <a:ext cx="446132" cy="186996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B63BC690-E9E6-4244-B6E6-F87693C0CEE7}"/>
                </a:ext>
              </a:extLst>
            </p:cNvPr>
            <p:cNvCxnSpPr>
              <a:cxnSpLocks/>
              <a:stCxn id="5" idx="1"/>
            </p:cNvCxnSpPr>
            <p:nvPr/>
          </p:nvCxnSpPr>
          <p:spPr bwMode="auto">
            <a:xfrm flipH="1">
              <a:off x="8055937" y="2042808"/>
              <a:ext cx="464392" cy="164683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D0C792BA-436C-4B45-8916-1E48B4C9A3FC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7084187" y="3995468"/>
              <a:ext cx="1466047" cy="1217800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4984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1" grpId="0" animBg="1"/>
      <p:bldP spid="13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965165EA-0C62-4A46-899F-54BF9064258D}"/>
              </a:ext>
            </a:extLst>
          </p:cNvPr>
          <p:cNvGrpSpPr/>
          <p:nvPr/>
        </p:nvGrpSpPr>
        <p:grpSpPr>
          <a:xfrm>
            <a:off x="5953129" y="4304327"/>
            <a:ext cx="3107744" cy="1924586"/>
            <a:chOff x="4407911" y="1453007"/>
            <a:chExt cx="2675010" cy="1924586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B047B7BA-262F-4180-8160-11BEB04D3E80}"/>
                </a:ext>
              </a:extLst>
            </p:cNvPr>
            <p:cNvGrpSpPr/>
            <p:nvPr/>
          </p:nvGrpSpPr>
          <p:grpSpPr>
            <a:xfrm>
              <a:off x="4407911" y="1453007"/>
              <a:ext cx="2675010" cy="918745"/>
              <a:chOff x="5714445" y="2231518"/>
              <a:chExt cx="1669617" cy="573438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A8E9D751-2234-43A8-8BC5-C6ADDE6D4EB3}"/>
                  </a:ext>
                </a:extLst>
              </p:cNvPr>
              <p:cNvSpPr/>
              <p:nvPr/>
            </p:nvSpPr>
            <p:spPr>
              <a:xfrm>
                <a:off x="5714445" y="2231518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23824C3-4B6C-4342-A7C7-A2BE4F187A25}"/>
                  </a:ext>
                </a:extLst>
              </p:cNvPr>
              <p:cNvSpPr txBox="1"/>
              <p:nvPr/>
            </p:nvSpPr>
            <p:spPr>
              <a:xfrm>
                <a:off x="5714445" y="2231518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5344" tIns="48768" rIns="85344" bIns="48768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800" kern="1200" dirty="0"/>
                  <a:t>Promote scalability </a:t>
                </a:r>
                <a:br>
                  <a:rPr lang="en-US" sz="1800" kern="1200" dirty="0"/>
                </a:br>
                <a:r>
                  <a:rPr lang="en-US" sz="1800" kern="1200" dirty="0"/>
                  <a:t>and resilience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C643602A-DF74-4889-AA50-783AB852BF0A}"/>
                </a:ext>
              </a:extLst>
            </p:cNvPr>
            <p:cNvGrpSpPr/>
            <p:nvPr/>
          </p:nvGrpSpPr>
          <p:grpSpPr>
            <a:xfrm>
              <a:off x="4407911" y="2371752"/>
              <a:ext cx="2675010" cy="1005841"/>
              <a:chOff x="5714445" y="2804956"/>
              <a:chExt cx="1669617" cy="627799"/>
            </a:xfrm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0BE3A0B0-9117-4205-B94F-24E99EAFE6BB}"/>
                  </a:ext>
                </a:extLst>
              </p:cNvPr>
              <p:cNvSpPr/>
              <p:nvPr/>
            </p:nvSpPr>
            <p:spPr>
              <a:xfrm>
                <a:off x="5714445" y="2804956"/>
                <a:ext cx="1669617" cy="627799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DE76362-6E82-446B-A26B-B6937D49C335}"/>
                  </a:ext>
                </a:extLst>
              </p:cNvPr>
              <p:cNvSpPr txBox="1"/>
              <p:nvPr/>
            </p:nvSpPr>
            <p:spPr>
              <a:xfrm>
                <a:off x="5714445" y="2804957"/>
                <a:ext cx="1669617" cy="62779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85344" bIns="96012" numCol="1" spcCol="1270" anchor="ctr" anchorCtr="0">
                <a:noAutofit/>
              </a:bodyPr>
              <a:lstStyle/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Leverage distribution,</a:t>
                </a:r>
                <a:r>
                  <a:rPr lang="en-US" sz="1400" b="0" dirty="0"/>
                  <a:t> </a:t>
                </a:r>
                <a:r>
                  <a:rPr lang="en-US" sz="1400" b="0" kern="1200" dirty="0"/>
                  <a:t>automation, and connectivity</a:t>
                </a: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Principles for Defining New Flight Rules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6F9457E-252F-44D1-BB52-DE88C29706E7}"/>
              </a:ext>
            </a:extLst>
          </p:cNvPr>
          <p:cNvGrpSpPr/>
          <p:nvPr/>
        </p:nvGrpSpPr>
        <p:grpSpPr>
          <a:xfrm>
            <a:off x="4265039" y="1294341"/>
            <a:ext cx="3107744" cy="1924586"/>
            <a:chOff x="144246" y="1030021"/>
            <a:chExt cx="1669617" cy="120123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CB51B8A4-20E3-4E2D-BEBC-0607383B7F0B}"/>
                </a:ext>
              </a:extLst>
            </p:cNvPr>
            <p:cNvGrpSpPr/>
            <p:nvPr/>
          </p:nvGrpSpPr>
          <p:grpSpPr>
            <a:xfrm>
              <a:off x="144246" y="1030021"/>
              <a:ext cx="1669617" cy="573438"/>
              <a:chOff x="3643452" y="338064"/>
              <a:chExt cx="1669617" cy="573438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D03C143-EE21-48FE-84AC-B12AFBBDF816}"/>
                  </a:ext>
                </a:extLst>
              </p:cNvPr>
              <p:cNvSpPr/>
              <p:nvPr/>
            </p:nvSpPr>
            <p:spPr>
              <a:xfrm>
                <a:off x="3643452" y="338064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E7BC6E5-EA93-414A-8B13-F7B053B5EC27}"/>
                  </a:ext>
                </a:extLst>
              </p:cNvPr>
              <p:cNvSpPr txBox="1"/>
              <p:nvPr/>
            </p:nvSpPr>
            <p:spPr>
              <a:xfrm>
                <a:off x="3643452" y="338064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5344" tIns="48768" rIns="85344" bIns="48768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800" kern="1200" dirty="0"/>
                  <a:t>Preserve what </a:t>
                </a:r>
                <a:br>
                  <a:rPr lang="en-US" sz="1800" kern="1200" dirty="0"/>
                </a:br>
                <a:r>
                  <a:rPr lang="en-US" sz="1800" kern="1200" dirty="0"/>
                  <a:t>already works</a:t>
                </a:r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B6A0877-6B35-41AF-9190-2D9057690AB1}"/>
                </a:ext>
              </a:extLst>
            </p:cNvPr>
            <p:cNvGrpSpPr/>
            <p:nvPr/>
          </p:nvGrpSpPr>
          <p:grpSpPr>
            <a:xfrm>
              <a:off x="144246" y="1603459"/>
              <a:ext cx="1669617" cy="627799"/>
              <a:chOff x="3643452" y="911502"/>
              <a:chExt cx="1669617" cy="627799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E276F52F-E2E4-42AC-81DE-1F0D24EBC8DA}"/>
                  </a:ext>
                </a:extLst>
              </p:cNvPr>
              <p:cNvSpPr/>
              <p:nvPr/>
            </p:nvSpPr>
            <p:spPr>
              <a:xfrm>
                <a:off x="3643452" y="911502"/>
                <a:ext cx="1669617" cy="627799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EDB100-F20A-4388-82FD-8E847389230B}"/>
                  </a:ext>
                </a:extLst>
              </p:cNvPr>
              <p:cNvSpPr txBox="1"/>
              <p:nvPr/>
            </p:nvSpPr>
            <p:spPr>
              <a:xfrm>
                <a:off x="3643452" y="911503"/>
                <a:ext cx="1669617" cy="62779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85344" bIns="96012" numCol="1" spcCol="1270" anchor="ctr" anchorCtr="0">
                <a:noAutofit/>
              </a:bodyPr>
              <a:lstStyle/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Keep VFR and IFR unchanged</a:t>
                </a:r>
              </a:p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Uniquely define new rules in parallel</a:t>
                </a:r>
              </a:p>
            </p:txBody>
          </p: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A922BE9-5EEF-4338-8F5F-400D40A07030}"/>
              </a:ext>
            </a:extLst>
          </p:cNvPr>
          <p:cNvGrpSpPr/>
          <p:nvPr/>
        </p:nvGrpSpPr>
        <p:grpSpPr>
          <a:xfrm>
            <a:off x="748359" y="2134940"/>
            <a:ext cx="3107744" cy="1924581"/>
            <a:chOff x="144246" y="2944036"/>
            <a:chExt cx="1669617" cy="1201234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D017E80D-C701-433D-BBA9-1FA9AB867BA1}"/>
                </a:ext>
              </a:extLst>
            </p:cNvPr>
            <p:cNvGrpSpPr/>
            <p:nvPr/>
          </p:nvGrpSpPr>
          <p:grpSpPr>
            <a:xfrm>
              <a:off x="144246" y="2944036"/>
              <a:ext cx="1669617" cy="573438"/>
              <a:chOff x="706997" y="2379299"/>
              <a:chExt cx="1669617" cy="573438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114A10B3-38F4-4E23-9D37-3CAEE05D5411}"/>
                  </a:ext>
                </a:extLst>
              </p:cNvPr>
              <p:cNvSpPr/>
              <p:nvPr/>
            </p:nvSpPr>
            <p:spPr>
              <a:xfrm>
                <a:off x="706997" y="2379299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D306BCB6-115E-45DE-AEDD-1989C6026281}"/>
                  </a:ext>
                </a:extLst>
              </p:cNvPr>
              <p:cNvSpPr txBox="1"/>
              <p:nvPr/>
            </p:nvSpPr>
            <p:spPr>
              <a:xfrm>
                <a:off x="706997" y="2379299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5344" tIns="48768" rIns="85344" bIns="48768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800" kern="1200" dirty="0"/>
                  <a:t>Create mobility opportunity for all users</a:t>
                </a: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8FE5D1E-E0FC-4D1B-B146-67B2D37CEE0B}"/>
                </a:ext>
              </a:extLst>
            </p:cNvPr>
            <p:cNvGrpSpPr/>
            <p:nvPr/>
          </p:nvGrpSpPr>
          <p:grpSpPr>
            <a:xfrm>
              <a:off x="144246" y="3517468"/>
              <a:ext cx="1669617" cy="627802"/>
              <a:chOff x="706997" y="2952731"/>
              <a:chExt cx="1669617" cy="627802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58FBB05-9723-4E34-B721-D3254E9167D4}"/>
                  </a:ext>
                </a:extLst>
              </p:cNvPr>
              <p:cNvSpPr/>
              <p:nvPr/>
            </p:nvSpPr>
            <p:spPr>
              <a:xfrm>
                <a:off x="706997" y="2952735"/>
                <a:ext cx="1669617" cy="62779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288BBCB-D417-4AEC-A1A5-7B82FAE7594E}"/>
                  </a:ext>
                </a:extLst>
              </p:cNvPr>
              <p:cNvSpPr txBox="1"/>
              <p:nvPr/>
            </p:nvSpPr>
            <p:spPr>
              <a:xfrm>
                <a:off x="706997" y="2952731"/>
                <a:ext cx="1669617" cy="627799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85344" bIns="96012" numCol="1" spcCol="1270" anchor="ctr" anchorCtr="0">
                <a:noAutofit/>
              </a:bodyPr>
              <a:lstStyle/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Establish performance-based standards</a:t>
                </a:r>
              </a:p>
            </p:txBody>
          </p: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27DB47E1-05AC-460E-B3CC-3CAF70E5442E}"/>
              </a:ext>
            </a:extLst>
          </p:cNvPr>
          <p:cNvGrpSpPr/>
          <p:nvPr/>
        </p:nvGrpSpPr>
        <p:grpSpPr>
          <a:xfrm>
            <a:off x="7781719" y="2134028"/>
            <a:ext cx="3107744" cy="1925488"/>
            <a:chOff x="144246" y="5042061"/>
            <a:chExt cx="1669617" cy="1201800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3ADB110-3ED3-46C0-AA7E-6A15B110288B}"/>
                </a:ext>
              </a:extLst>
            </p:cNvPr>
            <p:cNvGrpSpPr/>
            <p:nvPr/>
          </p:nvGrpSpPr>
          <p:grpSpPr>
            <a:xfrm>
              <a:off x="144246" y="5042061"/>
              <a:ext cx="1669617" cy="573438"/>
              <a:chOff x="3811082" y="2231518"/>
              <a:chExt cx="1669617" cy="573438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8D135237-7031-43BB-8B3B-AA9558F1303E}"/>
                  </a:ext>
                </a:extLst>
              </p:cNvPr>
              <p:cNvSpPr/>
              <p:nvPr/>
            </p:nvSpPr>
            <p:spPr>
              <a:xfrm>
                <a:off x="3811082" y="2231518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E373964-7431-494F-B3CF-77C50F540F78}"/>
                  </a:ext>
                </a:extLst>
              </p:cNvPr>
              <p:cNvSpPr txBox="1"/>
              <p:nvPr/>
            </p:nvSpPr>
            <p:spPr>
              <a:xfrm>
                <a:off x="3811082" y="2231518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5344" tIns="48768" rIns="85344" bIns="48768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800" dirty="0"/>
                  <a:t>Consolidate trajectory authority &amp; </a:t>
                </a:r>
                <a:r>
                  <a:rPr lang="en-US" sz="1800" kern="1200" dirty="0"/>
                  <a:t>responsibility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8B7F2D10-8402-4D01-A260-C01F153A90C1}"/>
                </a:ext>
              </a:extLst>
            </p:cNvPr>
            <p:cNvGrpSpPr/>
            <p:nvPr/>
          </p:nvGrpSpPr>
          <p:grpSpPr>
            <a:xfrm>
              <a:off x="144246" y="5615498"/>
              <a:ext cx="1669617" cy="628363"/>
              <a:chOff x="3811082" y="2804955"/>
              <a:chExt cx="1669617" cy="628363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35ED489E-3A87-4D5E-B415-0ACCFDD3797E}"/>
                  </a:ext>
                </a:extLst>
              </p:cNvPr>
              <p:cNvSpPr/>
              <p:nvPr/>
            </p:nvSpPr>
            <p:spPr>
              <a:xfrm>
                <a:off x="3811082" y="2804955"/>
                <a:ext cx="1669617" cy="62034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F8E77CE7-2F6A-4441-AB31-1E28C5271281}"/>
                  </a:ext>
                </a:extLst>
              </p:cNvPr>
              <p:cNvSpPr txBox="1"/>
              <p:nvPr/>
            </p:nvSpPr>
            <p:spPr>
              <a:xfrm>
                <a:off x="3811082" y="2805519"/>
                <a:ext cx="1669617" cy="627799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85344" bIns="96012" numCol="1" spcCol="1270" anchor="ctr" anchorCtr="0">
                <a:noAutofit/>
              </a:bodyPr>
              <a:lstStyle/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Remove flight visibility as a barrier</a:t>
                </a:r>
              </a:p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Integrate digital layer as an </a:t>
                </a:r>
                <a:br>
                  <a:rPr lang="en-US" sz="1400" b="0" kern="1200" dirty="0"/>
                </a:br>
                <a:r>
                  <a:rPr lang="en-US" sz="1400" b="0" kern="1200" dirty="0"/>
                  <a:t>essential element</a:t>
                </a:r>
              </a:p>
            </p:txBody>
          </p:sp>
        </p:grp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2D0DF067-C596-4C04-9091-87F31FB5713F}"/>
              </a:ext>
            </a:extLst>
          </p:cNvPr>
          <p:cNvGrpSpPr/>
          <p:nvPr/>
        </p:nvGrpSpPr>
        <p:grpSpPr>
          <a:xfrm>
            <a:off x="2576949" y="4291492"/>
            <a:ext cx="3107744" cy="1924580"/>
            <a:chOff x="10140071" y="3588497"/>
            <a:chExt cx="1669617" cy="1201233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D399FB3E-AF4D-47F8-86A8-560C89D11192}"/>
                </a:ext>
              </a:extLst>
            </p:cNvPr>
            <p:cNvGrpSpPr/>
            <p:nvPr/>
          </p:nvGrpSpPr>
          <p:grpSpPr>
            <a:xfrm>
              <a:off x="10140071" y="3588497"/>
              <a:ext cx="1669617" cy="573438"/>
              <a:chOff x="3830900" y="4217318"/>
              <a:chExt cx="1669617" cy="573438"/>
            </a:xfrm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091305DB-BA32-40B7-9301-001AE84AA910}"/>
                  </a:ext>
                </a:extLst>
              </p:cNvPr>
              <p:cNvSpPr/>
              <p:nvPr/>
            </p:nvSpPr>
            <p:spPr>
              <a:xfrm>
                <a:off x="3830900" y="4217318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79D26F1-9269-4A24-B1EE-F6531D908E95}"/>
                  </a:ext>
                </a:extLst>
              </p:cNvPr>
              <p:cNvSpPr txBox="1"/>
              <p:nvPr/>
            </p:nvSpPr>
            <p:spPr>
              <a:xfrm>
                <a:off x="3830900" y="4217318"/>
                <a:ext cx="1669617" cy="573438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5344" tIns="48768" rIns="85344" bIns="48768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1800" kern="1200" dirty="0"/>
                  <a:t>Enable operations in </a:t>
                </a:r>
                <a:br>
                  <a:rPr lang="en-US" sz="1800" kern="1200" dirty="0"/>
                </a:br>
                <a:r>
                  <a:rPr lang="en-US" sz="1800" kern="1200" dirty="0"/>
                  <a:t>shared airspace</a:t>
                </a: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315A3497-D3F6-4CA1-B2B2-32A238BA9131}"/>
                </a:ext>
              </a:extLst>
            </p:cNvPr>
            <p:cNvGrpSpPr/>
            <p:nvPr/>
          </p:nvGrpSpPr>
          <p:grpSpPr>
            <a:xfrm>
              <a:off x="10140071" y="4161931"/>
              <a:ext cx="1669617" cy="627799"/>
              <a:chOff x="3830900" y="4790752"/>
              <a:chExt cx="1669617" cy="627799"/>
            </a:xfrm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8F09E4F9-0FE0-45B1-ACBD-2E461A0D5D2F}"/>
                  </a:ext>
                </a:extLst>
              </p:cNvPr>
              <p:cNvSpPr/>
              <p:nvPr/>
            </p:nvSpPr>
            <p:spPr>
              <a:xfrm>
                <a:off x="3830900" y="4790752"/>
                <a:ext cx="1669617" cy="627799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2083E803-134E-482A-BF31-795390571C76}"/>
                  </a:ext>
                </a:extLst>
              </p:cNvPr>
              <p:cNvSpPr txBox="1"/>
              <p:nvPr/>
            </p:nvSpPr>
            <p:spPr>
              <a:xfrm>
                <a:off x="3830900" y="4798203"/>
                <a:ext cx="1669617" cy="620347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008" tIns="64008" rIns="85344" bIns="96012" numCol="1" spcCol="1270" anchor="ctr" anchorCtr="0">
                <a:noAutofit/>
              </a:bodyPr>
              <a:lstStyle/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kern="1200" dirty="0"/>
                  <a:t>Seek minimal to no segregation</a:t>
                </a:r>
              </a:p>
              <a:p>
                <a:pPr marL="0" lvl="1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r>
                  <a:rPr lang="en-US" sz="1400" b="0" dirty="0"/>
                  <a:t>Promote early,</a:t>
                </a:r>
                <a:r>
                  <a:rPr lang="en-US" sz="1400" b="0" kern="1200" dirty="0"/>
                  <a:t> gradual introduction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9689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Group 85"/>
          <p:cNvGrpSpPr/>
          <p:nvPr/>
        </p:nvGrpSpPr>
        <p:grpSpPr>
          <a:xfrm>
            <a:off x="3874468" y="3961051"/>
            <a:ext cx="7488268" cy="1953715"/>
            <a:chOff x="3886043" y="3545415"/>
            <a:chExt cx="7488268" cy="1953715"/>
          </a:xfrm>
        </p:grpSpPr>
        <p:cxnSp>
          <p:nvCxnSpPr>
            <p:cNvPr id="67" name="Straight Connector 66"/>
            <p:cNvCxnSpPr/>
            <p:nvPr/>
          </p:nvCxnSpPr>
          <p:spPr bwMode="auto">
            <a:xfrm>
              <a:off x="4057902" y="3545415"/>
              <a:ext cx="0" cy="1706300"/>
            </a:xfrm>
            <a:prstGeom prst="line">
              <a:avLst/>
            </a:prstGeom>
            <a:ln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8" name="Rectangle 47"/>
            <p:cNvSpPr/>
            <p:nvPr/>
          </p:nvSpPr>
          <p:spPr>
            <a:xfrm>
              <a:off x="3886043" y="5160576"/>
              <a:ext cx="7488268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marL="230188" indent="-230188">
                <a:buFont typeface="Wingdings" panose="05000000000000000000" pitchFamily="2" charset="2"/>
                <a:buChar char="q"/>
              </a:pPr>
              <a:r>
                <a:rPr lang="en-US" sz="1600" dirty="0"/>
                <a:t>Develop viable paths to DFR that provide early benefits under VFR &amp; IFR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DFR</a:t>
            </a:r>
            <a:r>
              <a:rPr lang="en-US" dirty="0"/>
              <a:t> Implementation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408551" y="1783341"/>
            <a:ext cx="11545612" cy="1301957"/>
            <a:chOff x="547096" y="1321356"/>
            <a:chExt cx="11545612" cy="1301957"/>
          </a:xfrm>
        </p:grpSpPr>
        <p:grpSp>
          <p:nvGrpSpPr>
            <p:cNvPr id="22" name="Group 21"/>
            <p:cNvGrpSpPr/>
            <p:nvPr/>
          </p:nvGrpSpPr>
          <p:grpSpPr>
            <a:xfrm>
              <a:off x="547096" y="1321356"/>
              <a:ext cx="11097811" cy="563293"/>
              <a:chOff x="547096" y="1321356"/>
              <a:chExt cx="11097811" cy="563293"/>
            </a:xfrm>
          </p:grpSpPr>
          <p:grpSp>
            <p:nvGrpSpPr>
              <p:cNvPr id="14" name="Group 13"/>
              <p:cNvGrpSpPr/>
              <p:nvPr/>
            </p:nvGrpSpPr>
            <p:grpSpPr>
              <a:xfrm>
                <a:off x="718127" y="1644503"/>
                <a:ext cx="10755746" cy="240146"/>
                <a:chOff x="718127" y="1570615"/>
                <a:chExt cx="10755746" cy="240146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838200" y="1690688"/>
                  <a:ext cx="10515600" cy="0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" name="Diamond 6"/>
                <p:cNvSpPr/>
                <p:nvPr/>
              </p:nvSpPr>
              <p:spPr>
                <a:xfrm>
                  <a:off x="7181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8" name="Diamond 7"/>
                <p:cNvSpPr/>
                <p:nvPr/>
              </p:nvSpPr>
              <p:spPr>
                <a:xfrm>
                  <a:off x="24707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9" name="Diamond 8"/>
                <p:cNvSpPr/>
                <p:nvPr/>
              </p:nvSpPr>
              <p:spPr>
                <a:xfrm>
                  <a:off x="42233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0" name="Diamond 9"/>
                <p:cNvSpPr/>
                <p:nvPr/>
              </p:nvSpPr>
              <p:spPr>
                <a:xfrm>
                  <a:off x="59759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1" name="Diamond 10"/>
                <p:cNvSpPr/>
                <p:nvPr/>
              </p:nvSpPr>
              <p:spPr>
                <a:xfrm>
                  <a:off x="77285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2" name="Diamond 11"/>
                <p:cNvSpPr/>
                <p:nvPr/>
              </p:nvSpPr>
              <p:spPr>
                <a:xfrm>
                  <a:off x="94811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13" name="Diamond 12"/>
                <p:cNvSpPr/>
                <p:nvPr/>
              </p:nvSpPr>
              <p:spPr>
                <a:xfrm>
                  <a:off x="11233727" y="1570615"/>
                  <a:ext cx="240146" cy="24014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5470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2020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22996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2025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0522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2030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8048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2035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75574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2040</a:t>
                </a: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93100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2045</a:t>
                </a: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11062696" y="1321356"/>
                <a:ext cx="5822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>
                    <a:solidFill>
                      <a:schemeClr val="accent1"/>
                    </a:solidFill>
                  </a:rPr>
                  <a:t>2050</a:t>
                </a: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851890" y="1884649"/>
              <a:ext cx="147781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Community </a:t>
              </a:r>
              <a:br>
                <a:rPr lang="en-US" sz="1400" dirty="0"/>
              </a:br>
              <a:r>
                <a:rPr lang="en-US" sz="1400" dirty="0"/>
                <a:t>consensus on </a:t>
              </a:r>
              <a:br>
                <a:rPr lang="en-US" sz="1400" dirty="0"/>
              </a:br>
              <a:r>
                <a:rPr lang="en-US" sz="1400" dirty="0"/>
                <a:t>Flight Rules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604490" y="1884649"/>
              <a:ext cx="147781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System &amp; </a:t>
              </a:r>
              <a:br>
                <a:rPr lang="en-US" sz="1400" dirty="0"/>
              </a:br>
              <a:r>
                <a:rPr lang="en-US" sz="1400" dirty="0"/>
                <a:t>performance requirements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357090" y="1884649"/>
              <a:ext cx="147781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Published </a:t>
              </a:r>
              <a:br>
                <a:rPr lang="en-US" sz="1400" dirty="0"/>
              </a:br>
              <a:r>
                <a:rPr lang="en-US" sz="1400" dirty="0"/>
                <a:t>regulations </a:t>
              </a:r>
              <a:br>
                <a:rPr lang="en-US" sz="1400" dirty="0"/>
              </a:br>
              <a:r>
                <a:rPr lang="en-US" sz="1400" dirty="0"/>
                <a:t>and standards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109690" y="1884649"/>
              <a:ext cx="147781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Industry </a:t>
              </a:r>
              <a:br>
                <a:rPr lang="en-US" sz="1400" dirty="0"/>
              </a:br>
              <a:r>
                <a:rPr lang="en-US" sz="1400" dirty="0"/>
                <a:t>builds to </a:t>
              </a:r>
              <a:br>
                <a:rPr lang="en-US" sz="1400" dirty="0"/>
              </a:br>
              <a:r>
                <a:rPr lang="en-US" sz="1400" dirty="0"/>
                <a:t>the standards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862290" y="1884649"/>
              <a:ext cx="147781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Certify and </a:t>
              </a:r>
              <a:br>
                <a:rPr lang="en-US" sz="1400" dirty="0"/>
              </a:br>
              <a:r>
                <a:rPr lang="en-US" sz="1400" dirty="0"/>
                <a:t>approve first </a:t>
              </a:r>
            </a:p>
            <a:p>
              <a:pPr algn="ctr"/>
              <a:r>
                <a:rPr lang="en-US" sz="1400" dirty="0"/>
                <a:t>operation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0614890" y="1884649"/>
              <a:ext cx="147781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Reach first </a:t>
              </a:r>
              <a:br>
                <a:rPr lang="en-US" sz="1400" dirty="0"/>
              </a:br>
              <a:r>
                <a:rPr lang="en-US" sz="1400" dirty="0"/>
                <a:t>steady state </a:t>
              </a:r>
              <a:br>
                <a:rPr lang="en-US" sz="1400" dirty="0"/>
              </a:br>
              <a:r>
                <a:rPr lang="en-US" sz="1400" dirty="0"/>
                <a:t>maturity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3137411" y="3961051"/>
            <a:ext cx="5094985" cy="1516119"/>
            <a:chOff x="3160561" y="3545415"/>
            <a:chExt cx="5094985" cy="1516119"/>
          </a:xfrm>
        </p:grpSpPr>
        <p:sp>
          <p:nvSpPr>
            <p:cNvPr id="47" name="Rectangle 46"/>
            <p:cNvSpPr/>
            <p:nvPr/>
          </p:nvSpPr>
          <p:spPr>
            <a:xfrm>
              <a:off x="3160561" y="4722980"/>
              <a:ext cx="5094985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marL="230188" indent="-230188">
                <a:buFont typeface="Wingdings" panose="05000000000000000000" pitchFamily="2" charset="2"/>
                <a:buChar char="q"/>
              </a:pPr>
              <a:r>
                <a:rPr lang="en-US" sz="1600" dirty="0"/>
                <a:t>Guide community working groups to refine DFR</a:t>
              </a:r>
            </a:p>
          </p:txBody>
        </p:sp>
        <p:cxnSp>
          <p:nvCxnSpPr>
            <p:cNvPr id="84" name="Straight Connector 83"/>
            <p:cNvCxnSpPr/>
            <p:nvPr/>
          </p:nvCxnSpPr>
          <p:spPr bwMode="auto">
            <a:xfrm>
              <a:off x="3328229" y="3545415"/>
              <a:ext cx="0" cy="1177565"/>
            </a:xfrm>
            <a:prstGeom prst="line">
              <a:avLst/>
            </a:prstGeom>
            <a:ln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409425" y="4376691"/>
            <a:ext cx="9325951" cy="795672"/>
            <a:chOff x="2421000" y="3961055"/>
            <a:chExt cx="9325951" cy="795672"/>
          </a:xfrm>
        </p:grpSpPr>
        <p:cxnSp>
          <p:nvCxnSpPr>
            <p:cNvPr id="64" name="Straight Connector 63"/>
            <p:cNvCxnSpPr>
              <a:stCxn id="42" idx="2"/>
            </p:cNvCxnSpPr>
            <p:nvPr/>
          </p:nvCxnSpPr>
          <p:spPr bwMode="auto">
            <a:xfrm>
              <a:off x="2592562" y="3961055"/>
              <a:ext cx="2856" cy="795672"/>
            </a:xfrm>
            <a:prstGeom prst="line">
              <a:avLst/>
            </a:prstGeom>
            <a:ln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Rectangle 45"/>
            <p:cNvSpPr/>
            <p:nvPr/>
          </p:nvSpPr>
          <p:spPr>
            <a:xfrm>
              <a:off x="2421000" y="4285384"/>
              <a:ext cx="9325951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marL="230188" indent="-230188">
                <a:buFont typeface="Wingdings" panose="05000000000000000000" pitchFamily="2" charset="2"/>
                <a:buChar char="q"/>
              </a:pPr>
              <a:r>
                <a:rPr lang="en-US" sz="1600" dirty="0"/>
                <a:t>Demonstrate key elements via simulation and flight (NASA Centers, FAA research facilities)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1693986" y="3982874"/>
            <a:ext cx="5463675" cy="619104"/>
            <a:chOff x="1693986" y="3567238"/>
            <a:chExt cx="5463675" cy="619104"/>
          </a:xfrm>
        </p:grpSpPr>
        <p:cxnSp>
          <p:nvCxnSpPr>
            <p:cNvPr id="76" name="Straight Connector 75"/>
            <p:cNvCxnSpPr/>
            <p:nvPr/>
          </p:nvCxnSpPr>
          <p:spPr bwMode="auto">
            <a:xfrm>
              <a:off x="1857580" y="3567238"/>
              <a:ext cx="0" cy="332629"/>
            </a:xfrm>
            <a:prstGeom prst="line">
              <a:avLst/>
            </a:prstGeom>
            <a:ln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5" name="Rectangle 44"/>
            <p:cNvSpPr/>
            <p:nvPr/>
          </p:nvSpPr>
          <p:spPr>
            <a:xfrm>
              <a:off x="1693986" y="3847788"/>
              <a:ext cx="5463675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marL="230188" indent="-230188">
                <a:buFont typeface="Wingdings" panose="05000000000000000000" pitchFamily="2" charset="2"/>
                <a:buChar char="q"/>
              </a:pPr>
              <a:r>
                <a:rPr lang="en-US" sz="1600" dirty="0"/>
                <a:t>Generate a starting proposal for Digital Flight Rules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308159" y="1622059"/>
            <a:ext cx="7148600" cy="2480076"/>
            <a:chOff x="308159" y="1206423"/>
            <a:chExt cx="7148600" cy="2480076"/>
          </a:xfrm>
        </p:grpSpPr>
        <p:grpSp>
          <p:nvGrpSpPr>
            <p:cNvPr id="57" name="Group 56"/>
            <p:cNvGrpSpPr/>
            <p:nvPr/>
          </p:nvGrpSpPr>
          <p:grpSpPr>
            <a:xfrm>
              <a:off x="308159" y="1206423"/>
              <a:ext cx="5242896" cy="2480076"/>
              <a:chOff x="308159" y="1798894"/>
              <a:chExt cx="5242896" cy="2480076"/>
            </a:xfrm>
          </p:grpSpPr>
          <p:sp>
            <p:nvSpPr>
              <p:cNvPr id="49" name="Oval 48"/>
              <p:cNvSpPr/>
              <p:nvPr/>
            </p:nvSpPr>
            <p:spPr bwMode="auto">
              <a:xfrm>
                <a:off x="308159" y="1798894"/>
                <a:ext cx="2689653" cy="987148"/>
              </a:xfrm>
              <a:prstGeom prst="ellipse">
                <a:avLst/>
              </a:prstGeom>
              <a:noFill/>
              <a:ln>
                <a:headEnd type="none" w="med" len="med"/>
                <a:tailEnd type="none" w="med" len="med"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4572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25000"/>
                  </a:spcAft>
                  <a:buClrTx/>
                  <a:buSzTx/>
                  <a:buFontTx/>
                  <a:buNone/>
                  <a:tabLst/>
                </a:pPr>
                <a:endParaRPr kumimoji="0" lang="en-US" sz="9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cxnSp>
            <p:nvCxnSpPr>
              <p:cNvPr id="51" name="Straight Arrow Connector 50"/>
              <p:cNvCxnSpPr>
                <a:stCxn id="49" idx="4"/>
              </p:cNvCxnSpPr>
              <p:nvPr/>
            </p:nvCxnSpPr>
            <p:spPr bwMode="auto">
              <a:xfrm>
                <a:off x="1652986" y="2786042"/>
                <a:ext cx="300505" cy="840275"/>
              </a:xfrm>
              <a:prstGeom prst="straightConnector1">
                <a:avLst/>
              </a:prstGeom>
              <a:ln>
                <a:headEnd type="none" w="med" len="med"/>
                <a:tailEnd type="triangle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grpSp>
            <p:nvGrpSpPr>
              <p:cNvPr id="56" name="Group 55"/>
              <p:cNvGrpSpPr/>
              <p:nvPr/>
            </p:nvGrpSpPr>
            <p:grpSpPr>
              <a:xfrm>
                <a:off x="699655" y="3472429"/>
                <a:ext cx="4851400" cy="806541"/>
                <a:chOff x="699655" y="3472429"/>
                <a:chExt cx="4851400" cy="806541"/>
              </a:xfrm>
            </p:grpSpPr>
            <p:cxnSp>
              <p:nvCxnSpPr>
                <p:cNvPr id="31" name="Straight Connector 30"/>
                <p:cNvCxnSpPr>
                  <a:stCxn id="33" idx="3"/>
                </p:cNvCxnSpPr>
                <p:nvPr/>
              </p:nvCxnSpPr>
              <p:spPr>
                <a:xfrm>
                  <a:off x="1240143" y="4029589"/>
                  <a:ext cx="4310912" cy="0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Diamond 32"/>
                <p:cNvSpPr/>
                <p:nvPr/>
              </p:nvSpPr>
              <p:spPr>
                <a:xfrm>
                  <a:off x="741380" y="3780207"/>
                  <a:ext cx="498763" cy="498763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4" name="Diamond 33"/>
                <p:cNvSpPr/>
                <p:nvPr/>
              </p:nvSpPr>
              <p:spPr>
                <a:xfrm>
                  <a:off x="4675340" y="3780206"/>
                  <a:ext cx="498763" cy="498763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699655" y="3472429"/>
                  <a:ext cx="582211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400" dirty="0">
                      <a:solidFill>
                        <a:schemeClr val="accent1"/>
                      </a:solidFill>
                    </a:rPr>
                    <a:t>2020</a:t>
                  </a:r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4636334" y="3472429"/>
                  <a:ext cx="582211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400" dirty="0">
                      <a:solidFill>
                        <a:schemeClr val="accent1"/>
                      </a:solidFill>
                    </a:rPr>
                    <a:t>2025</a:t>
                  </a:r>
                </a:p>
              </p:txBody>
            </p:sp>
            <p:sp>
              <p:nvSpPr>
                <p:cNvPr id="40" name="Diamond 39"/>
                <p:cNvSpPr/>
                <p:nvPr/>
              </p:nvSpPr>
              <p:spPr>
                <a:xfrm>
                  <a:off x="1753898" y="3921286"/>
                  <a:ext cx="216606" cy="21660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41" name="Diamond 40"/>
                <p:cNvSpPr/>
                <p:nvPr/>
              </p:nvSpPr>
              <p:spPr>
                <a:xfrm>
                  <a:off x="3214620" y="3921284"/>
                  <a:ext cx="216606" cy="21660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42" name="Diamond 41"/>
                <p:cNvSpPr/>
                <p:nvPr/>
              </p:nvSpPr>
              <p:spPr>
                <a:xfrm>
                  <a:off x="2484259" y="3921284"/>
                  <a:ext cx="216606" cy="21660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43" name="Diamond 42"/>
                <p:cNvSpPr/>
                <p:nvPr/>
              </p:nvSpPr>
              <p:spPr>
                <a:xfrm>
                  <a:off x="3944981" y="3921284"/>
                  <a:ext cx="216606" cy="21660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1612773" y="3652492"/>
                  <a:ext cx="498856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100" dirty="0">
                      <a:solidFill>
                        <a:schemeClr val="accent1"/>
                      </a:solidFill>
                    </a:rPr>
                    <a:t>2021</a:t>
                  </a: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2350497" y="3652492"/>
                  <a:ext cx="498856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100" dirty="0">
                      <a:solidFill>
                        <a:schemeClr val="accent1"/>
                      </a:solidFill>
                    </a:rPr>
                    <a:t>2022</a:t>
                  </a: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3088221" y="3652492"/>
                  <a:ext cx="498856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100" dirty="0">
                      <a:solidFill>
                        <a:schemeClr val="accent1"/>
                      </a:solidFill>
                    </a:rPr>
                    <a:t>2023</a:t>
                  </a:r>
                </a:p>
              </p:txBody>
            </p:sp>
            <p:sp>
              <p:nvSpPr>
                <p:cNvPr id="55" name="TextBox 54"/>
                <p:cNvSpPr txBox="1"/>
                <p:nvPr/>
              </p:nvSpPr>
              <p:spPr>
                <a:xfrm>
                  <a:off x="3825945" y="3652492"/>
                  <a:ext cx="498856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100" dirty="0">
                      <a:solidFill>
                        <a:schemeClr val="accent1"/>
                      </a:solidFill>
                    </a:rPr>
                    <a:t>2024</a:t>
                  </a:r>
                </a:p>
              </p:txBody>
            </p:sp>
          </p:grpSp>
        </p:grpSp>
        <p:sp>
          <p:nvSpPr>
            <p:cNvPr id="90" name="Rectangle 89"/>
            <p:cNvSpPr/>
            <p:nvPr/>
          </p:nvSpPr>
          <p:spPr>
            <a:xfrm>
              <a:off x="5604970" y="3240809"/>
              <a:ext cx="185178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rgbClr val="4472C4"/>
                  </a:solidFill>
                </a:rPr>
                <a:t>Getting Started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7EE5431-BA60-4E44-984D-65414EACFF1A}"/>
              </a:ext>
            </a:extLst>
          </p:cNvPr>
          <p:cNvSpPr txBox="1"/>
          <p:nvPr/>
        </p:nvSpPr>
        <p:spPr>
          <a:xfrm>
            <a:off x="7898908" y="3478540"/>
            <a:ext cx="3887379" cy="830997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Timeline could be significantly accelerated by large disruptive events such as community push for UAM</a:t>
            </a:r>
          </a:p>
        </p:txBody>
      </p:sp>
    </p:spTree>
    <p:extLst>
      <p:ext uri="{BB962C8B-B14F-4D97-AF65-F5344CB8AC3E}">
        <p14:creationId xmlns:p14="http://schemas.microsoft.com/office/powerpoint/2010/main" val="133523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Future of Aviation is Mobility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4FC990-93E2-4C58-AD45-F091878BE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20" y="1850836"/>
            <a:ext cx="7663709" cy="38136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F0CE75A-91A4-4597-A673-0A2569BA8A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10" b="699"/>
          <a:stretch/>
        </p:blipFill>
        <p:spPr>
          <a:xfrm>
            <a:off x="7653279" y="1193470"/>
            <a:ext cx="3940060" cy="51358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2C4E5F0F-A6BE-4EA7-BDFE-7AA98927C155}"/>
              </a:ext>
            </a:extLst>
          </p:cNvPr>
          <p:cNvSpPr/>
          <p:nvPr/>
        </p:nvSpPr>
        <p:spPr>
          <a:xfrm>
            <a:off x="6555604" y="6145246"/>
            <a:ext cx="34579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/>
              <a:t>Available on NTRS</a:t>
            </a:r>
          </a:p>
          <a:p>
            <a:r>
              <a:rPr lang="en-US" sz="1400" dirty="0"/>
              <a:t>Search “Digital Flight Rules” or “DFR”</a:t>
            </a:r>
          </a:p>
        </p:txBody>
      </p:sp>
    </p:spTree>
    <p:extLst>
      <p:ext uri="{BB962C8B-B14F-4D97-AF65-F5344CB8AC3E}">
        <p14:creationId xmlns:p14="http://schemas.microsoft.com/office/powerpoint/2010/main" val="328323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NASAdj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10_Airspace_FY08_12Month_FIN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40" tIns="45720" rIns="4572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25000"/>
          </a:spcAft>
          <a:buClrTx/>
          <a:buSzTx/>
          <a:buFontTx/>
          <a:buNone/>
          <a:tabLst/>
          <a:defRPr kumimoji="0" sz="9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  <a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a:style>
    </a:spDef>
    <a:lnDef>
      <a:spPr bwMode="auto">
        <a:ln>
          <a:headEnd type="none" w="med" len="med"/>
          <a:tailEnd type="triangle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>
    <a:extraClrScheme>
      <a:clrScheme name="Airspace_FY08_12Month_FIN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rspace_FY08_12Month_FINA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rspace_FY08_12Month_FINA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rspace_FY08_12Month_FINA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rspace_FY08_12Month_FINA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irspace_FY08_12Month_FINA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irspace_FY08_12Month_FINA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irspace_FY08_12Month_FINA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irspace_FY08_12Month_FINA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irspace_FY08_12Month_FINA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irspace_FY08_12Month_FINA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irspace_FY08_12Month_FINA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ASAdjw" id="{0A9C30B9-4875-4F19-9631-2D6110611438}" vid="{9C56B2A4-0EE7-4784-AFC7-DBADC131223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NASAdjw</Template>
  <TotalTime>2518</TotalTime>
  <Words>701</Words>
  <Application>Microsoft Office PowerPoint</Application>
  <PresentationFormat>Widescreen</PresentationFormat>
  <Paragraphs>171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NASAdjw</vt:lpstr>
      <vt:lpstr>Digital Flight Rules</vt:lpstr>
      <vt:lpstr>The Future of Aviation is Mobility</vt:lpstr>
      <vt:lpstr>Digital Flight Rules (DFR)</vt:lpstr>
      <vt:lpstr>20th Century Evolution</vt:lpstr>
      <vt:lpstr>21st Century Digital Advancements  </vt:lpstr>
      <vt:lpstr>A Logical Enhancement</vt:lpstr>
      <vt:lpstr>A Convergence of Operating Concepts</vt:lpstr>
      <vt:lpstr>Principles for Defining New Flight Rules</vt:lpstr>
      <vt:lpstr>DFR Implementation</vt:lpstr>
      <vt:lpstr>The Future of Aviation is Mobility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Levitt, Ian M. (LARC-D318)</dc:creator>
  <cp:lastModifiedBy>Wing, David J. (LARC-D318)</cp:lastModifiedBy>
  <cp:revision>129</cp:revision>
  <dcterms:created xsi:type="dcterms:W3CDTF">2020-09-16T09:35:38Z</dcterms:created>
  <dcterms:modified xsi:type="dcterms:W3CDTF">2020-12-01T21:00:22Z</dcterms:modified>
</cp:coreProperties>
</file>