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2"/>
  </p:notesMasterIdLst>
  <p:sldIdLst>
    <p:sldId id="1896" r:id="rId5"/>
    <p:sldId id="1943" r:id="rId6"/>
    <p:sldId id="1945" r:id="rId7"/>
    <p:sldId id="1949" r:id="rId8"/>
    <p:sldId id="1948" r:id="rId9"/>
    <p:sldId id="1938" r:id="rId10"/>
    <p:sldId id="1944" r:id="rId11"/>
    <p:sldId id="1932" r:id="rId12"/>
    <p:sldId id="1942" r:id="rId13"/>
    <p:sldId id="1937" r:id="rId14"/>
    <p:sldId id="1939" r:id="rId15"/>
    <p:sldId id="1935" r:id="rId16"/>
    <p:sldId id="1933" r:id="rId17"/>
    <p:sldId id="1946" r:id="rId18"/>
    <p:sldId id="1950" r:id="rId19"/>
    <p:sldId id="1947" r:id="rId20"/>
    <p:sldId id="18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0511" autoAdjust="0"/>
  </p:normalViewPr>
  <p:slideViewPr>
    <p:cSldViewPr snapToGrid="0" snapToObjects="1">
      <p:cViewPr varScale="1">
        <p:scale>
          <a:sx n="64" d="100"/>
          <a:sy n="64" d="100"/>
        </p:scale>
        <p:origin x="36" y="680"/>
      </p:cViewPr>
      <p:guideLst>
        <p:guide orient="horz" pos="2160"/>
        <p:guide pos="3840"/>
      </p:guideLst>
    </p:cSldViewPr>
  </p:slideViewPr>
  <p:outlineViewPr>
    <p:cViewPr>
      <p:scale>
        <a:sx n="33" d="100"/>
        <a:sy n="33" d="100"/>
      </p:scale>
      <p:origin x="0" y="-298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1" d="100"/>
          <a:sy n="81" d="100"/>
        </p:scale>
        <p:origin x="126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B2B4DA-1D58-4969-B19A-E0E59813CD10}"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8F4BE852-7318-4996-865F-9CE5F98FE1BA}">
      <dgm:prSet/>
      <dgm:spPr/>
      <dgm:t>
        <a:bodyPr/>
        <a:lstStyle/>
        <a:p>
          <a:pPr>
            <a:lnSpc>
              <a:spcPct val="100000"/>
            </a:lnSpc>
          </a:pPr>
          <a:r>
            <a:rPr lang="en-US" dirty="0"/>
            <a:t>Cargo needs to be offloaded from a lander</a:t>
          </a:r>
        </a:p>
      </dgm:t>
    </dgm:pt>
    <dgm:pt modelId="{E2D57D38-E7EC-4A09-9163-D6481829F2E8}" type="parTrans" cxnId="{E74B8197-7E20-468A-81AC-C34C57AAC217}">
      <dgm:prSet/>
      <dgm:spPr/>
      <dgm:t>
        <a:bodyPr/>
        <a:lstStyle/>
        <a:p>
          <a:endParaRPr lang="en-US"/>
        </a:p>
      </dgm:t>
    </dgm:pt>
    <dgm:pt modelId="{AB06018B-AF96-4902-8BC5-C8759F58399E}" type="sibTrans" cxnId="{E74B8197-7E20-468A-81AC-C34C57AAC217}">
      <dgm:prSet/>
      <dgm:spPr/>
      <dgm:t>
        <a:bodyPr/>
        <a:lstStyle/>
        <a:p>
          <a:endParaRPr lang="en-US"/>
        </a:p>
      </dgm:t>
    </dgm:pt>
    <dgm:pt modelId="{3A368DB8-ADC8-4BFF-A038-F022C16A7C92}">
      <dgm:prSet/>
      <dgm:spPr/>
      <dgm:t>
        <a:bodyPr/>
        <a:lstStyle/>
        <a:p>
          <a:pPr>
            <a:lnSpc>
              <a:spcPct val="100000"/>
            </a:lnSpc>
          </a:pPr>
          <a:r>
            <a:rPr lang="en-US"/>
            <a:t>Robust and reliable cargo-handling in lunar environment</a:t>
          </a:r>
        </a:p>
      </dgm:t>
    </dgm:pt>
    <dgm:pt modelId="{9DEC9C50-1044-4628-8107-82A47260D7EB}" type="parTrans" cxnId="{3AA6EA0B-6F57-4080-B993-4F899540421D}">
      <dgm:prSet/>
      <dgm:spPr/>
      <dgm:t>
        <a:bodyPr/>
        <a:lstStyle/>
        <a:p>
          <a:endParaRPr lang="en-US"/>
        </a:p>
      </dgm:t>
    </dgm:pt>
    <dgm:pt modelId="{0A4880BB-3495-46E8-9ABE-05E4B358CA81}" type="sibTrans" cxnId="{3AA6EA0B-6F57-4080-B993-4F899540421D}">
      <dgm:prSet/>
      <dgm:spPr/>
      <dgm:t>
        <a:bodyPr/>
        <a:lstStyle/>
        <a:p>
          <a:endParaRPr lang="en-US"/>
        </a:p>
      </dgm:t>
    </dgm:pt>
    <dgm:pt modelId="{9522AA03-61CB-4B0B-82D7-3DECA7E02D38}">
      <dgm:prSet/>
      <dgm:spPr/>
      <dgm:t>
        <a:bodyPr/>
        <a:lstStyle/>
        <a:p>
          <a:pPr>
            <a:lnSpc>
              <a:spcPct val="100000"/>
            </a:lnSpc>
          </a:pPr>
          <a:r>
            <a:rPr lang="en-US"/>
            <a:t>Compatible with a broad array of lunar lander configurations</a:t>
          </a:r>
        </a:p>
      </dgm:t>
    </dgm:pt>
    <dgm:pt modelId="{D42C348E-61EE-47FF-972D-BA0FDEA5409A}" type="parTrans" cxnId="{F2655141-D4BC-453E-8832-B29D90B9C34C}">
      <dgm:prSet/>
      <dgm:spPr/>
      <dgm:t>
        <a:bodyPr/>
        <a:lstStyle/>
        <a:p>
          <a:endParaRPr lang="en-US"/>
        </a:p>
      </dgm:t>
    </dgm:pt>
    <dgm:pt modelId="{C7A44DEA-91A9-416E-8AAE-DB83C24F3FDA}" type="sibTrans" cxnId="{F2655141-D4BC-453E-8832-B29D90B9C34C}">
      <dgm:prSet/>
      <dgm:spPr/>
      <dgm:t>
        <a:bodyPr/>
        <a:lstStyle/>
        <a:p>
          <a:endParaRPr lang="en-US"/>
        </a:p>
      </dgm:t>
    </dgm:pt>
    <dgm:pt modelId="{0A16C88B-A599-4DBD-8223-DE128E98F3CA}" type="pres">
      <dgm:prSet presAssocID="{7EB2B4DA-1D58-4969-B19A-E0E59813CD10}" presName="root" presStyleCnt="0">
        <dgm:presLayoutVars>
          <dgm:dir/>
          <dgm:resizeHandles val="exact"/>
        </dgm:presLayoutVars>
      </dgm:prSet>
      <dgm:spPr/>
      <dgm:t>
        <a:bodyPr/>
        <a:lstStyle/>
        <a:p>
          <a:endParaRPr lang="en-US"/>
        </a:p>
      </dgm:t>
    </dgm:pt>
    <dgm:pt modelId="{91D00B4C-614C-45DC-B0DA-785F083299E6}" type="pres">
      <dgm:prSet presAssocID="{8F4BE852-7318-4996-865F-9CE5F98FE1BA}" presName="compNode" presStyleCnt="0"/>
      <dgm:spPr/>
    </dgm:pt>
    <dgm:pt modelId="{E9CEDADB-C11F-496D-995A-68CF27B8FCAF}" type="pres">
      <dgm:prSet presAssocID="{8F4BE852-7318-4996-865F-9CE5F98FE1BA}" presName="bgRect" presStyleLbl="bgShp" presStyleIdx="0" presStyleCnt="3" custLinFactNeighborY="1854"/>
      <dgm:spPr/>
    </dgm:pt>
    <dgm:pt modelId="{A2A36084-DE20-4C70-91E8-7C2E9AA0DF31}" type="pres">
      <dgm:prSet presAssocID="{8F4BE852-7318-4996-865F-9CE5F98FE1B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pt>
    <dgm:pt modelId="{F9EF0273-DB66-463A-A6FF-FA88DC326209}" type="pres">
      <dgm:prSet presAssocID="{8F4BE852-7318-4996-865F-9CE5F98FE1BA}" presName="spaceRect" presStyleCnt="0"/>
      <dgm:spPr/>
    </dgm:pt>
    <dgm:pt modelId="{9467AA51-FD8A-476E-B7F6-A415F6521013}" type="pres">
      <dgm:prSet presAssocID="{8F4BE852-7318-4996-865F-9CE5F98FE1BA}" presName="parTx" presStyleLbl="revTx" presStyleIdx="0" presStyleCnt="3">
        <dgm:presLayoutVars>
          <dgm:chMax val="0"/>
          <dgm:chPref val="0"/>
        </dgm:presLayoutVars>
      </dgm:prSet>
      <dgm:spPr/>
      <dgm:t>
        <a:bodyPr/>
        <a:lstStyle/>
        <a:p>
          <a:endParaRPr lang="en-US"/>
        </a:p>
      </dgm:t>
    </dgm:pt>
    <dgm:pt modelId="{756C681E-CB9B-4052-9218-4762F8682785}" type="pres">
      <dgm:prSet presAssocID="{AB06018B-AF96-4902-8BC5-C8759F58399E}" presName="sibTrans" presStyleCnt="0"/>
      <dgm:spPr/>
    </dgm:pt>
    <dgm:pt modelId="{864FB638-BD5D-4FAE-8C97-0C8A0B4FE880}" type="pres">
      <dgm:prSet presAssocID="{3A368DB8-ADC8-4BFF-A038-F022C16A7C92}" presName="compNode" presStyleCnt="0"/>
      <dgm:spPr/>
    </dgm:pt>
    <dgm:pt modelId="{68371A15-D6DE-460F-A9D9-073A13B1B4EB}" type="pres">
      <dgm:prSet presAssocID="{3A368DB8-ADC8-4BFF-A038-F022C16A7C92}" presName="bgRect" presStyleLbl="bgShp" presStyleIdx="1" presStyleCnt="3" custLinFactNeighborY="1854"/>
      <dgm:spPr/>
    </dgm:pt>
    <dgm:pt modelId="{97AADFAA-080F-4CDE-868D-5C5992978C87}" type="pres">
      <dgm:prSet presAssocID="{3A368DB8-ADC8-4BFF-A038-F022C16A7C9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on Viewing Ceremony"/>
        </a:ext>
      </dgm:extLst>
    </dgm:pt>
    <dgm:pt modelId="{FDC1A671-8708-4A1E-B315-FF4262666F37}" type="pres">
      <dgm:prSet presAssocID="{3A368DB8-ADC8-4BFF-A038-F022C16A7C92}" presName="spaceRect" presStyleCnt="0"/>
      <dgm:spPr/>
    </dgm:pt>
    <dgm:pt modelId="{1EA068E8-A0CE-4AE4-B480-2ACF8A38DC28}" type="pres">
      <dgm:prSet presAssocID="{3A368DB8-ADC8-4BFF-A038-F022C16A7C92}" presName="parTx" presStyleLbl="revTx" presStyleIdx="1" presStyleCnt="3">
        <dgm:presLayoutVars>
          <dgm:chMax val="0"/>
          <dgm:chPref val="0"/>
        </dgm:presLayoutVars>
      </dgm:prSet>
      <dgm:spPr/>
      <dgm:t>
        <a:bodyPr/>
        <a:lstStyle/>
        <a:p>
          <a:endParaRPr lang="en-US"/>
        </a:p>
      </dgm:t>
    </dgm:pt>
    <dgm:pt modelId="{CA7B44D0-4C16-41D3-8276-8F1CAF64E4C3}" type="pres">
      <dgm:prSet presAssocID="{0A4880BB-3495-46E8-9ABE-05E4B358CA81}" presName="sibTrans" presStyleCnt="0"/>
      <dgm:spPr/>
    </dgm:pt>
    <dgm:pt modelId="{596E004D-E9E6-45CB-9A1A-F129CA6BA9C1}" type="pres">
      <dgm:prSet presAssocID="{9522AA03-61CB-4B0B-82D7-3DECA7E02D38}" presName="compNode" presStyleCnt="0"/>
      <dgm:spPr/>
    </dgm:pt>
    <dgm:pt modelId="{23BEB5C7-3B41-45B7-84A7-E5675F7D6D86}" type="pres">
      <dgm:prSet presAssocID="{9522AA03-61CB-4B0B-82D7-3DECA7E02D38}" presName="bgRect" presStyleLbl="bgShp" presStyleIdx="2" presStyleCnt="3" custLinFactNeighborY="661"/>
      <dgm:spPr/>
    </dgm:pt>
    <dgm:pt modelId="{A265CB16-A5E0-4FD3-A3F4-E0CC8EAA5DFB}" type="pres">
      <dgm:prSet presAssocID="{9522AA03-61CB-4B0B-82D7-3DECA7E02D3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DC7C49C4-57DE-42E5-8E59-DE40C52C7CC3}" type="pres">
      <dgm:prSet presAssocID="{9522AA03-61CB-4B0B-82D7-3DECA7E02D38}" presName="spaceRect" presStyleCnt="0"/>
      <dgm:spPr/>
    </dgm:pt>
    <dgm:pt modelId="{4FC51E47-B3AE-48BE-8BC5-C76B84F400EE}" type="pres">
      <dgm:prSet presAssocID="{9522AA03-61CB-4B0B-82D7-3DECA7E02D38}" presName="parTx" presStyleLbl="revTx" presStyleIdx="2" presStyleCnt="3">
        <dgm:presLayoutVars>
          <dgm:chMax val="0"/>
          <dgm:chPref val="0"/>
        </dgm:presLayoutVars>
      </dgm:prSet>
      <dgm:spPr/>
      <dgm:t>
        <a:bodyPr/>
        <a:lstStyle/>
        <a:p>
          <a:endParaRPr lang="en-US"/>
        </a:p>
      </dgm:t>
    </dgm:pt>
  </dgm:ptLst>
  <dgm:cxnLst>
    <dgm:cxn modelId="{3AA6EA0B-6F57-4080-B993-4F899540421D}" srcId="{7EB2B4DA-1D58-4969-B19A-E0E59813CD10}" destId="{3A368DB8-ADC8-4BFF-A038-F022C16A7C92}" srcOrd="1" destOrd="0" parTransId="{9DEC9C50-1044-4628-8107-82A47260D7EB}" sibTransId="{0A4880BB-3495-46E8-9ABE-05E4B358CA81}"/>
    <dgm:cxn modelId="{F2655141-D4BC-453E-8832-B29D90B9C34C}" srcId="{7EB2B4DA-1D58-4969-B19A-E0E59813CD10}" destId="{9522AA03-61CB-4B0B-82D7-3DECA7E02D38}" srcOrd="2" destOrd="0" parTransId="{D42C348E-61EE-47FF-972D-BA0FDEA5409A}" sibTransId="{C7A44DEA-91A9-416E-8AAE-DB83C24F3FDA}"/>
    <dgm:cxn modelId="{E74B8197-7E20-468A-81AC-C34C57AAC217}" srcId="{7EB2B4DA-1D58-4969-B19A-E0E59813CD10}" destId="{8F4BE852-7318-4996-865F-9CE5F98FE1BA}" srcOrd="0" destOrd="0" parTransId="{E2D57D38-E7EC-4A09-9163-D6481829F2E8}" sibTransId="{AB06018B-AF96-4902-8BC5-C8759F58399E}"/>
    <dgm:cxn modelId="{AEC21B05-1361-470C-AC4E-9BE3A4183ADB}" type="presOf" srcId="{8F4BE852-7318-4996-865F-9CE5F98FE1BA}" destId="{9467AA51-FD8A-476E-B7F6-A415F6521013}" srcOrd="0" destOrd="0" presId="urn:microsoft.com/office/officeart/2018/2/layout/IconVerticalSolidList"/>
    <dgm:cxn modelId="{F275C555-E39A-4C19-B1E9-C392285A1412}" type="presOf" srcId="{9522AA03-61CB-4B0B-82D7-3DECA7E02D38}" destId="{4FC51E47-B3AE-48BE-8BC5-C76B84F400EE}" srcOrd="0" destOrd="0" presId="urn:microsoft.com/office/officeart/2018/2/layout/IconVerticalSolidList"/>
    <dgm:cxn modelId="{354D500C-AE01-41F1-94BF-30D4CE77195A}" type="presOf" srcId="{7EB2B4DA-1D58-4969-B19A-E0E59813CD10}" destId="{0A16C88B-A599-4DBD-8223-DE128E98F3CA}" srcOrd="0" destOrd="0" presId="urn:microsoft.com/office/officeart/2018/2/layout/IconVerticalSolidList"/>
    <dgm:cxn modelId="{AD2DAA21-493B-4AC7-A734-9DD463F26CF2}" type="presOf" srcId="{3A368DB8-ADC8-4BFF-A038-F022C16A7C92}" destId="{1EA068E8-A0CE-4AE4-B480-2ACF8A38DC28}" srcOrd="0" destOrd="0" presId="urn:microsoft.com/office/officeart/2018/2/layout/IconVerticalSolidList"/>
    <dgm:cxn modelId="{BBAF2890-BB4E-4D38-AB53-23F7E56FB026}" type="presParOf" srcId="{0A16C88B-A599-4DBD-8223-DE128E98F3CA}" destId="{91D00B4C-614C-45DC-B0DA-785F083299E6}" srcOrd="0" destOrd="0" presId="urn:microsoft.com/office/officeart/2018/2/layout/IconVerticalSolidList"/>
    <dgm:cxn modelId="{EF7410BD-B626-4EE8-B768-A7D1EB5F0026}" type="presParOf" srcId="{91D00B4C-614C-45DC-B0DA-785F083299E6}" destId="{E9CEDADB-C11F-496D-995A-68CF27B8FCAF}" srcOrd="0" destOrd="0" presId="urn:microsoft.com/office/officeart/2018/2/layout/IconVerticalSolidList"/>
    <dgm:cxn modelId="{A36EEFD8-5EB8-4D5C-8A33-3D8C48B7488B}" type="presParOf" srcId="{91D00B4C-614C-45DC-B0DA-785F083299E6}" destId="{A2A36084-DE20-4C70-91E8-7C2E9AA0DF31}" srcOrd="1" destOrd="0" presId="urn:microsoft.com/office/officeart/2018/2/layout/IconVerticalSolidList"/>
    <dgm:cxn modelId="{573F675C-B6DA-4992-B76B-DD5BDE7D9EDC}" type="presParOf" srcId="{91D00B4C-614C-45DC-B0DA-785F083299E6}" destId="{F9EF0273-DB66-463A-A6FF-FA88DC326209}" srcOrd="2" destOrd="0" presId="urn:microsoft.com/office/officeart/2018/2/layout/IconVerticalSolidList"/>
    <dgm:cxn modelId="{A2C2CF07-5EF8-43BB-931F-EDB244D42555}" type="presParOf" srcId="{91D00B4C-614C-45DC-B0DA-785F083299E6}" destId="{9467AA51-FD8A-476E-B7F6-A415F6521013}" srcOrd="3" destOrd="0" presId="urn:microsoft.com/office/officeart/2018/2/layout/IconVerticalSolidList"/>
    <dgm:cxn modelId="{0F14CC82-D137-47E7-BB73-7CB7DA94F7B5}" type="presParOf" srcId="{0A16C88B-A599-4DBD-8223-DE128E98F3CA}" destId="{756C681E-CB9B-4052-9218-4762F8682785}" srcOrd="1" destOrd="0" presId="urn:microsoft.com/office/officeart/2018/2/layout/IconVerticalSolidList"/>
    <dgm:cxn modelId="{6B1B5130-28A9-40D6-96C4-93F8223A5582}" type="presParOf" srcId="{0A16C88B-A599-4DBD-8223-DE128E98F3CA}" destId="{864FB638-BD5D-4FAE-8C97-0C8A0B4FE880}" srcOrd="2" destOrd="0" presId="urn:microsoft.com/office/officeart/2018/2/layout/IconVerticalSolidList"/>
    <dgm:cxn modelId="{17599B4D-C731-416A-8B2E-41338135917A}" type="presParOf" srcId="{864FB638-BD5D-4FAE-8C97-0C8A0B4FE880}" destId="{68371A15-D6DE-460F-A9D9-073A13B1B4EB}" srcOrd="0" destOrd="0" presId="urn:microsoft.com/office/officeart/2018/2/layout/IconVerticalSolidList"/>
    <dgm:cxn modelId="{7F03A8C0-6212-4392-9C8D-32582F1145DA}" type="presParOf" srcId="{864FB638-BD5D-4FAE-8C97-0C8A0B4FE880}" destId="{97AADFAA-080F-4CDE-868D-5C5992978C87}" srcOrd="1" destOrd="0" presId="urn:microsoft.com/office/officeart/2018/2/layout/IconVerticalSolidList"/>
    <dgm:cxn modelId="{6FCA4399-245F-4361-AC7F-7805CE954C69}" type="presParOf" srcId="{864FB638-BD5D-4FAE-8C97-0C8A0B4FE880}" destId="{FDC1A671-8708-4A1E-B315-FF4262666F37}" srcOrd="2" destOrd="0" presId="urn:microsoft.com/office/officeart/2018/2/layout/IconVerticalSolidList"/>
    <dgm:cxn modelId="{715A77AC-5708-4514-B286-E090045C8553}" type="presParOf" srcId="{864FB638-BD5D-4FAE-8C97-0C8A0B4FE880}" destId="{1EA068E8-A0CE-4AE4-B480-2ACF8A38DC28}" srcOrd="3" destOrd="0" presId="urn:microsoft.com/office/officeart/2018/2/layout/IconVerticalSolidList"/>
    <dgm:cxn modelId="{82AFB571-4C2D-4878-98AC-D20E836C979E}" type="presParOf" srcId="{0A16C88B-A599-4DBD-8223-DE128E98F3CA}" destId="{CA7B44D0-4C16-41D3-8276-8F1CAF64E4C3}" srcOrd="3" destOrd="0" presId="urn:microsoft.com/office/officeart/2018/2/layout/IconVerticalSolidList"/>
    <dgm:cxn modelId="{C544D228-045C-4484-A73A-921AC270DA6D}" type="presParOf" srcId="{0A16C88B-A599-4DBD-8223-DE128E98F3CA}" destId="{596E004D-E9E6-45CB-9A1A-F129CA6BA9C1}" srcOrd="4" destOrd="0" presId="urn:microsoft.com/office/officeart/2018/2/layout/IconVerticalSolidList"/>
    <dgm:cxn modelId="{C87BC474-04DF-40D4-BB1D-F95D61BD5D4D}" type="presParOf" srcId="{596E004D-E9E6-45CB-9A1A-F129CA6BA9C1}" destId="{23BEB5C7-3B41-45B7-84A7-E5675F7D6D86}" srcOrd="0" destOrd="0" presId="urn:microsoft.com/office/officeart/2018/2/layout/IconVerticalSolidList"/>
    <dgm:cxn modelId="{DA088F2E-746B-450F-9C1F-A19F7535548A}" type="presParOf" srcId="{596E004D-E9E6-45CB-9A1A-F129CA6BA9C1}" destId="{A265CB16-A5E0-4FD3-A3F4-E0CC8EAA5DFB}" srcOrd="1" destOrd="0" presId="urn:microsoft.com/office/officeart/2018/2/layout/IconVerticalSolidList"/>
    <dgm:cxn modelId="{DFAD6EB6-F359-4E65-A8A7-44D5D5EFAEC0}" type="presParOf" srcId="{596E004D-E9E6-45CB-9A1A-F129CA6BA9C1}" destId="{DC7C49C4-57DE-42E5-8E59-DE40C52C7CC3}" srcOrd="2" destOrd="0" presId="urn:microsoft.com/office/officeart/2018/2/layout/IconVerticalSolidList"/>
    <dgm:cxn modelId="{D6AF3F49-5D13-4C1C-ADC7-820DE073CFF6}" type="presParOf" srcId="{596E004D-E9E6-45CB-9A1A-F129CA6BA9C1}" destId="{4FC51E47-B3AE-48BE-8BC5-C76B84F400E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57534B-ED54-44CF-8734-41DA8B296B5F}"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F7D7A5BA-B26B-4ACD-B76E-813CD6217915}">
      <dgm:prSet/>
      <dgm:spPr/>
      <dgm:t>
        <a:bodyPr/>
        <a:lstStyle/>
        <a:p>
          <a:r>
            <a:rPr lang="en-US"/>
            <a:t>Present concept to NASA engineers</a:t>
          </a:r>
        </a:p>
      </dgm:t>
    </dgm:pt>
    <dgm:pt modelId="{99965B69-4C56-4860-9040-8DC2CB31DA6A}" type="parTrans" cxnId="{C1D8EA27-4A67-413C-81C7-BD0D8FF22AFB}">
      <dgm:prSet/>
      <dgm:spPr/>
      <dgm:t>
        <a:bodyPr/>
        <a:lstStyle/>
        <a:p>
          <a:endParaRPr lang="en-US"/>
        </a:p>
      </dgm:t>
    </dgm:pt>
    <dgm:pt modelId="{73B49C5B-0F83-4A0F-9FCD-BE8325824897}" type="sibTrans" cxnId="{C1D8EA27-4A67-413C-81C7-BD0D8FF22AFB}">
      <dgm:prSet/>
      <dgm:spPr/>
      <dgm:t>
        <a:bodyPr/>
        <a:lstStyle/>
        <a:p>
          <a:endParaRPr lang="en-US"/>
        </a:p>
      </dgm:t>
    </dgm:pt>
    <dgm:pt modelId="{155E168D-C0BE-4EC3-8543-2CFB8C8CB51E}">
      <dgm:prSet/>
      <dgm:spPr/>
      <dgm:t>
        <a:bodyPr/>
        <a:lstStyle/>
        <a:p>
          <a:r>
            <a:rPr lang="en-US" dirty="0"/>
            <a:t>Conference/virtual event for prize winners to present and interact with NASA (pending availability)</a:t>
          </a:r>
        </a:p>
      </dgm:t>
    </dgm:pt>
    <dgm:pt modelId="{24C1933D-FF4A-4C53-8F8F-6C6413B065E2}" type="parTrans" cxnId="{F3018200-6DD9-4683-B74B-3A3E4E79762E}">
      <dgm:prSet/>
      <dgm:spPr/>
      <dgm:t>
        <a:bodyPr/>
        <a:lstStyle/>
        <a:p>
          <a:endParaRPr lang="en-US"/>
        </a:p>
      </dgm:t>
    </dgm:pt>
    <dgm:pt modelId="{8ED5187F-9C6B-411B-8673-2AD075BBAAB6}" type="sibTrans" cxnId="{F3018200-6DD9-4683-B74B-3A3E4E79762E}">
      <dgm:prSet/>
      <dgm:spPr/>
      <dgm:t>
        <a:bodyPr/>
        <a:lstStyle/>
        <a:p>
          <a:endParaRPr lang="en-US"/>
        </a:p>
      </dgm:t>
    </dgm:pt>
    <dgm:pt modelId="{E1B81738-1F3C-46E1-90D7-743792CD33EF}">
      <dgm:prSet/>
      <dgm:spPr/>
      <dgm:t>
        <a:bodyPr/>
        <a:lstStyle/>
        <a:p>
          <a:r>
            <a:rPr lang="en-US"/>
            <a:t>Publicity announcing the winners</a:t>
          </a:r>
        </a:p>
      </dgm:t>
    </dgm:pt>
    <dgm:pt modelId="{843CFBD9-0CA6-44FC-AE0A-88F65D63512C}" type="parTrans" cxnId="{46367BD6-27A1-4A43-BC1D-0B51AF87F31F}">
      <dgm:prSet/>
      <dgm:spPr/>
      <dgm:t>
        <a:bodyPr/>
        <a:lstStyle/>
        <a:p>
          <a:endParaRPr lang="en-US"/>
        </a:p>
      </dgm:t>
    </dgm:pt>
    <dgm:pt modelId="{C0A50B2F-A255-436A-A21C-8E0597274C45}" type="sibTrans" cxnId="{46367BD6-27A1-4A43-BC1D-0B51AF87F31F}">
      <dgm:prSet/>
      <dgm:spPr/>
      <dgm:t>
        <a:bodyPr/>
        <a:lstStyle/>
        <a:p>
          <a:endParaRPr lang="en-US"/>
        </a:p>
      </dgm:t>
    </dgm:pt>
    <dgm:pt modelId="{222A06DC-AE6B-463B-8662-C9BC239C8A18}">
      <dgm:prSet/>
      <dgm:spPr/>
      <dgm:t>
        <a:bodyPr/>
        <a:lstStyle/>
        <a:p>
          <a:r>
            <a:rPr lang="en-US"/>
            <a:t>Wide promotion of the winner on social media </a:t>
          </a:r>
        </a:p>
      </dgm:t>
    </dgm:pt>
    <dgm:pt modelId="{6005BEAE-DA72-4D12-BD93-C58195041695}" type="parTrans" cxnId="{28EB364D-2127-4C39-856B-349EB2B33870}">
      <dgm:prSet/>
      <dgm:spPr/>
      <dgm:t>
        <a:bodyPr/>
        <a:lstStyle/>
        <a:p>
          <a:endParaRPr lang="en-US"/>
        </a:p>
      </dgm:t>
    </dgm:pt>
    <dgm:pt modelId="{D6F3B3D7-2D5C-4E39-9FF2-5E59CAC74786}" type="sibTrans" cxnId="{28EB364D-2127-4C39-856B-349EB2B33870}">
      <dgm:prSet/>
      <dgm:spPr/>
      <dgm:t>
        <a:bodyPr/>
        <a:lstStyle/>
        <a:p>
          <a:endParaRPr lang="en-US"/>
        </a:p>
      </dgm:t>
    </dgm:pt>
    <dgm:pt modelId="{FF7931ED-D946-413A-BA3F-B00907E16F84}">
      <dgm:prSet/>
      <dgm:spPr/>
      <dgm:t>
        <a:bodyPr/>
        <a:lstStyle/>
        <a:p>
          <a:r>
            <a:rPr lang="en-US"/>
            <a:t>Participation in a webinar showcasing winning solutions to public</a:t>
          </a:r>
        </a:p>
      </dgm:t>
    </dgm:pt>
    <dgm:pt modelId="{BCE8E765-D2D9-4B9D-B2AC-D6249C1A8A3E}" type="parTrans" cxnId="{2108F4D6-87ED-4D77-8A89-7DE8DBE1115E}">
      <dgm:prSet/>
      <dgm:spPr/>
      <dgm:t>
        <a:bodyPr/>
        <a:lstStyle/>
        <a:p>
          <a:endParaRPr lang="en-US"/>
        </a:p>
      </dgm:t>
    </dgm:pt>
    <dgm:pt modelId="{84EAD28D-68D0-40F4-BC86-F40BC57B34DC}" type="sibTrans" cxnId="{2108F4D6-87ED-4D77-8A89-7DE8DBE1115E}">
      <dgm:prSet/>
      <dgm:spPr/>
      <dgm:t>
        <a:bodyPr/>
        <a:lstStyle/>
        <a:p>
          <a:endParaRPr lang="en-US"/>
        </a:p>
      </dgm:t>
    </dgm:pt>
    <dgm:pt modelId="{6045E804-5861-4461-99CF-35C98EDD3036}" type="pres">
      <dgm:prSet presAssocID="{6D57534B-ED54-44CF-8734-41DA8B296B5F}" presName="vert0" presStyleCnt="0">
        <dgm:presLayoutVars>
          <dgm:dir/>
          <dgm:animOne val="branch"/>
          <dgm:animLvl val="lvl"/>
        </dgm:presLayoutVars>
      </dgm:prSet>
      <dgm:spPr/>
      <dgm:t>
        <a:bodyPr/>
        <a:lstStyle/>
        <a:p>
          <a:endParaRPr lang="en-US"/>
        </a:p>
      </dgm:t>
    </dgm:pt>
    <dgm:pt modelId="{695F5F02-DF29-4B52-900D-BCEFE92B9CCA}" type="pres">
      <dgm:prSet presAssocID="{F7D7A5BA-B26B-4ACD-B76E-813CD6217915}" presName="thickLine" presStyleLbl="alignNode1" presStyleIdx="0" presStyleCnt="5"/>
      <dgm:spPr/>
    </dgm:pt>
    <dgm:pt modelId="{9A436533-215E-4BCD-B8AC-95326BECDC90}" type="pres">
      <dgm:prSet presAssocID="{F7D7A5BA-B26B-4ACD-B76E-813CD6217915}" presName="horz1" presStyleCnt="0"/>
      <dgm:spPr/>
    </dgm:pt>
    <dgm:pt modelId="{79AD4809-18E7-461A-8B07-DC89BC65B42B}" type="pres">
      <dgm:prSet presAssocID="{F7D7A5BA-B26B-4ACD-B76E-813CD6217915}" presName="tx1" presStyleLbl="revTx" presStyleIdx="0" presStyleCnt="5"/>
      <dgm:spPr/>
      <dgm:t>
        <a:bodyPr/>
        <a:lstStyle/>
        <a:p>
          <a:endParaRPr lang="en-US"/>
        </a:p>
      </dgm:t>
    </dgm:pt>
    <dgm:pt modelId="{9BAD732A-45DC-4A84-9529-CD66F0AB0FD7}" type="pres">
      <dgm:prSet presAssocID="{F7D7A5BA-B26B-4ACD-B76E-813CD6217915}" presName="vert1" presStyleCnt="0"/>
      <dgm:spPr/>
    </dgm:pt>
    <dgm:pt modelId="{45DCFB51-6F73-436B-B947-38966F42AB65}" type="pres">
      <dgm:prSet presAssocID="{155E168D-C0BE-4EC3-8543-2CFB8C8CB51E}" presName="thickLine" presStyleLbl="alignNode1" presStyleIdx="1" presStyleCnt="5"/>
      <dgm:spPr/>
    </dgm:pt>
    <dgm:pt modelId="{C73E4E26-FE81-4432-8223-D247454A76DA}" type="pres">
      <dgm:prSet presAssocID="{155E168D-C0BE-4EC3-8543-2CFB8C8CB51E}" presName="horz1" presStyleCnt="0"/>
      <dgm:spPr/>
    </dgm:pt>
    <dgm:pt modelId="{6CB36328-2D76-4E08-8225-41AE6F25E2AF}" type="pres">
      <dgm:prSet presAssocID="{155E168D-C0BE-4EC3-8543-2CFB8C8CB51E}" presName="tx1" presStyleLbl="revTx" presStyleIdx="1" presStyleCnt="5"/>
      <dgm:spPr/>
      <dgm:t>
        <a:bodyPr/>
        <a:lstStyle/>
        <a:p>
          <a:endParaRPr lang="en-US"/>
        </a:p>
      </dgm:t>
    </dgm:pt>
    <dgm:pt modelId="{7EF196A4-D160-4AD7-A6BD-896BD9E81FD1}" type="pres">
      <dgm:prSet presAssocID="{155E168D-C0BE-4EC3-8543-2CFB8C8CB51E}" presName="vert1" presStyleCnt="0"/>
      <dgm:spPr/>
    </dgm:pt>
    <dgm:pt modelId="{BC0ED0FE-F617-4432-864C-45D5582ACAF3}" type="pres">
      <dgm:prSet presAssocID="{E1B81738-1F3C-46E1-90D7-743792CD33EF}" presName="thickLine" presStyleLbl="alignNode1" presStyleIdx="2" presStyleCnt="5"/>
      <dgm:spPr/>
    </dgm:pt>
    <dgm:pt modelId="{8B37013E-FF37-4C81-8824-FFD7E9A80688}" type="pres">
      <dgm:prSet presAssocID="{E1B81738-1F3C-46E1-90D7-743792CD33EF}" presName="horz1" presStyleCnt="0"/>
      <dgm:spPr/>
    </dgm:pt>
    <dgm:pt modelId="{FA324FBD-2D41-4164-B804-A7937DF5DED7}" type="pres">
      <dgm:prSet presAssocID="{E1B81738-1F3C-46E1-90D7-743792CD33EF}" presName="tx1" presStyleLbl="revTx" presStyleIdx="2" presStyleCnt="5"/>
      <dgm:spPr/>
      <dgm:t>
        <a:bodyPr/>
        <a:lstStyle/>
        <a:p>
          <a:endParaRPr lang="en-US"/>
        </a:p>
      </dgm:t>
    </dgm:pt>
    <dgm:pt modelId="{2AFEEB2E-DFBF-4493-87EF-3D2C932F775B}" type="pres">
      <dgm:prSet presAssocID="{E1B81738-1F3C-46E1-90D7-743792CD33EF}" presName="vert1" presStyleCnt="0"/>
      <dgm:spPr/>
    </dgm:pt>
    <dgm:pt modelId="{57F24EED-B771-4FCF-AA41-C3D63D01226E}" type="pres">
      <dgm:prSet presAssocID="{222A06DC-AE6B-463B-8662-C9BC239C8A18}" presName="thickLine" presStyleLbl="alignNode1" presStyleIdx="3" presStyleCnt="5"/>
      <dgm:spPr/>
    </dgm:pt>
    <dgm:pt modelId="{CB4E9622-6843-4893-B3A6-C37C1CD535B2}" type="pres">
      <dgm:prSet presAssocID="{222A06DC-AE6B-463B-8662-C9BC239C8A18}" presName="horz1" presStyleCnt="0"/>
      <dgm:spPr/>
    </dgm:pt>
    <dgm:pt modelId="{EF783306-7E6F-444F-8018-9611E6424B0A}" type="pres">
      <dgm:prSet presAssocID="{222A06DC-AE6B-463B-8662-C9BC239C8A18}" presName="tx1" presStyleLbl="revTx" presStyleIdx="3" presStyleCnt="5"/>
      <dgm:spPr/>
      <dgm:t>
        <a:bodyPr/>
        <a:lstStyle/>
        <a:p>
          <a:endParaRPr lang="en-US"/>
        </a:p>
      </dgm:t>
    </dgm:pt>
    <dgm:pt modelId="{286C8C6B-13DE-43A7-9169-524BB131DC3C}" type="pres">
      <dgm:prSet presAssocID="{222A06DC-AE6B-463B-8662-C9BC239C8A18}" presName="vert1" presStyleCnt="0"/>
      <dgm:spPr/>
    </dgm:pt>
    <dgm:pt modelId="{3C442D5C-B09B-4ECB-BE73-ABB4B33D5213}" type="pres">
      <dgm:prSet presAssocID="{FF7931ED-D946-413A-BA3F-B00907E16F84}" presName="thickLine" presStyleLbl="alignNode1" presStyleIdx="4" presStyleCnt="5"/>
      <dgm:spPr/>
    </dgm:pt>
    <dgm:pt modelId="{7870CFCC-247E-4F50-A12F-853EB0030F5A}" type="pres">
      <dgm:prSet presAssocID="{FF7931ED-D946-413A-BA3F-B00907E16F84}" presName="horz1" presStyleCnt="0"/>
      <dgm:spPr/>
    </dgm:pt>
    <dgm:pt modelId="{9B339C3E-67E8-43A4-8907-E85C66DAB049}" type="pres">
      <dgm:prSet presAssocID="{FF7931ED-D946-413A-BA3F-B00907E16F84}" presName="tx1" presStyleLbl="revTx" presStyleIdx="4" presStyleCnt="5"/>
      <dgm:spPr/>
      <dgm:t>
        <a:bodyPr/>
        <a:lstStyle/>
        <a:p>
          <a:endParaRPr lang="en-US"/>
        </a:p>
      </dgm:t>
    </dgm:pt>
    <dgm:pt modelId="{F0D1FF75-0CDF-40B0-92B8-7C43F31EBC39}" type="pres">
      <dgm:prSet presAssocID="{FF7931ED-D946-413A-BA3F-B00907E16F84}" presName="vert1" presStyleCnt="0"/>
      <dgm:spPr/>
    </dgm:pt>
  </dgm:ptLst>
  <dgm:cxnLst>
    <dgm:cxn modelId="{C1D8EA27-4A67-413C-81C7-BD0D8FF22AFB}" srcId="{6D57534B-ED54-44CF-8734-41DA8B296B5F}" destId="{F7D7A5BA-B26B-4ACD-B76E-813CD6217915}" srcOrd="0" destOrd="0" parTransId="{99965B69-4C56-4860-9040-8DC2CB31DA6A}" sibTransId="{73B49C5B-0F83-4A0F-9FCD-BE8325824897}"/>
    <dgm:cxn modelId="{74781877-C747-4DF6-AA6A-2ACD549C9E46}" type="presOf" srcId="{222A06DC-AE6B-463B-8662-C9BC239C8A18}" destId="{EF783306-7E6F-444F-8018-9611E6424B0A}" srcOrd="0" destOrd="0" presId="urn:microsoft.com/office/officeart/2008/layout/LinedList"/>
    <dgm:cxn modelId="{2108F4D6-87ED-4D77-8A89-7DE8DBE1115E}" srcId="{6D57534B-ED54-44CF-8734-41DA8B296B5F}" destId="{FF7931ED-D946-413A-BA3F-B00907E16F84}" srcOrd="4" destOrd="0" parTransId="{BCE8E765-D2D9-4B9D-B2AC-D6249C1A8A3E}" sibTransId="{84EAD28D-68D0-40F4-BC86-F40BC57B34DC}"/>
    <dgm:cxn modelId="{46367BD6-27A1-4A43-BC1D-0B51AF87F31F}" srcId="{6D57534B-ED54-44CF-8734-41DA8B296B5F}" destId="{E1B81738-1F3C-46E1-90D7-743792CD33EF}" srcOrd="2" destOrd="0" parTransId="{843CFBD9-0CA6-44FC-AE0A-88F65D63512C}" sibTransId="{C0A50B2F-A255-436A-A21C-8E0597274C45}"/>
    <dgm:cxn modelId="{27E8002A-BC60-41AA-ACE9-A8B36BB4F5D0}" type="presOf" srcId="{F7D7A5BA-B26B-4ACD-B76E-813CD6217915}" destId="{79AD4809-18E7-461A-8B07-DC89BC65B42B}" srcOrd="0" destOrd="0" presId="urn:microsoft.com/office/officeart/2008/layout/LinedList"/>
    <dgm:cxn modelId="{7E95DDB3-F922-4B6D-8CE0-322522A39603}" type="presOf" srcId="{E1B81738-1F3C-46E1-90D7-743792CD33EF}" destId="{FA324FBD-2D41-4164-B804-A7937DF5DED7}" srcOrd="0" destOrd="0" presId="urn:microsoft.com/office/officeart/2008/layout/LinedList"/>
    <dgm:cxn modelId="{D5EB7440-989A-41A1-9389-053E98AF511A}" type="presOf" srcId="{155E168D-C0BE-4EC3-8543-2CFB8C8CB51E}" destId="{6CB36328-2D76-4E08-8225-41AE6F25E2AF}" srcOrd="0" destOrd="0" presId="urn:microsoft.com/office/officeart/2008/layout/LinedList"/>
    <dgm:cxn modelId="{28EB364D-2127-4C39-856B-349EB2B33870}" srcId="{6D57534B-ED54-44CF-8734-41DA8B296B5F}" destId="{222A06DC-AE6B-463B-8662-C9BC239C8A18}" srcOrd="3" destOrd="0" parTransId="{6005BEAE-DA72-4D12-BD93-C58195041695}" sibTransId="{D6F3B3D7-2D5C-4E39-9FF2-5E59CAC74786}"/>
    <dgm:cxn modelId="{F3018200-6DD9-4683-B74B-3A3E4E79762E}" srcId="{6D57534B-ED54-44CF-8734-41DA8B296B5F}" destId="{155E168D-C0BE-4EC3-8543-2CFB8C8CB51E}" srcOrd="1" destOrd="0" parTransId="{24C1933D-FF4A-4C53-8F8F-6C6413B065E2}" sibTransId="{8ED5187F-9C6B-411B-8673-2AD075BBAAB6}"/>
    <dgm:cxn modelId="{98D8937B-E574-42AD-8779-0F8E1D0CB694}" type="presOf" srcId="{6D57534B-ED54-44CF-8734-41DA8B296B5F}" destId="{6045E804-5861-4461-99CF-35C98EDD3036}" srcOrd="0" destOrd="0" presId="urn:microsoft.com/office/officeart/2008/layout/LinedList"/>
    <dgm:cxn modelId="{834CD2AE-F066-42E7-9BB5-A2BFD02D68B9}" type="presOf" srcId="{FF7931ED-D946-413A-BA3F-B00907E16F84}" destId="{9B339C3E-67E8-43A4-8907-E85C66DAB049}" srcOrd="0" destOrd="0" presId="urn:microsoft.com/office/officeart/2008/layout/LinedList"/>
    <dgm:cxn modelId="{A95CB24E-87EF-4CC4-A893-3E30D058AD0E}" type="presParOf" srcId="{6045E804-5861-4461-99CF-35C98EDD3036}" destId="{695F5F02-DF29-4B52-900D-BCEFE92B9CCA}" srcOrd="0" destOrd="0" presId="urn:microsoft.com/office/officeart/2008/layout/LinedList"/>
    <dgm:cxn modelId="{F9CC772A-A4CC-414C-BECD-7A3179AC27C4}" type="presParOf" srcId="{6045E804-5861-4461-99CF-35C98EDD3036}" destId="{9A436533-215E-4BCD-B8AC-95326BECDC90}" srcOrd="1" destOrd="0" presId="urn:microsoft.com/office/officeart/2008/layout/LinedList"/>
    <dgm:cxn modelId="{EA342099-FA04-4BCA-932F-AF87F191D32D}" type="presParOf" srcId="{9A436533-215E-4BCD-B8AC-95326BECDC90}" destId="{79AD4809-18E7-461A-8B07-DC89BC65B42B}" srcOrd="0" destOrd="0" presId="urn:microsoft.com/office/officeart/2008/layout/LinedList"/>
    <dgm:cxn modelId="{85A3804D-8DDC-46C7-A68D-380010783114}" type="presParOf" srcId="{9A436533-215E-4BCD-B8AC-95326BECDC90}" destId="{9BAD732A-45DC-4A84-9529-CD66F0AB0FD7}" srcOrd="1" destOrd="0" presId="urn:microsoft.com/office/officeart/2008/layout/LinedList"/>
    <dgm:cxn modelId="{ACA3C004-8942-4727-BD80-53F19FDCDD62}" type="presParOf" srcId="{6045E804-5861-4461-99CF-35C98EDD3036}" destId="{45DCFB51-6F73-436B-B947-38966F42AB65}" srcOrd="2" destOrd="0" presId="urn:microsoft.com/office/officeart/2008/layout/LinedList"/>
    <dgm:cxn modelId="{E016FAD7-5EF6-4419-ADA3-4CCD00CA33B9}" type="presParOf" srcId="{6045E804-5861-4461-99CF-35C98EDD3036}" destId="{C73E4E26-FE81-4432-8223-D247454A76DA}" srcOrd="3" destOrd="0" presId="urn:microsoft.com/office/officeart/2008/layout/LinedList"/>
    <dgm:cxn modelId="{478D784F-E397-4685-8DC4-9F6E4CE998CE}" type="presParOf" srcId="{C73E4E26-FE81-4432-8223-D247454A76DA}" destId="{6CB36328-2D76-4E08-8225-41AE6F25E2AF}" srcOrd="0" destOrd="0" presId="urn:microsoft.com/office/officeart/2008/layout/LinedList"/>
    <dgm:cxn modelId="{B7F3EDC3-45F3-4BB3-B97E-AA9A9CBC1895}" type="presParOf" srcId="{C73E4E26-FE81-4432-8223-D247454A76DA}" destId="{7EF196A4-D160-4AD7-A6BD-896BD9E81FD1}" srcOrd="1" destOrd="0" presId="urn:microsoft.com/office/officeart/2008/layout/LinedList"/>
    <dgm:cxn modelId="{FDEB559A-F293-4D7B-A678-A9C2FC2C142C}" type="presParOf" srcId="{6045E804-5861-4461-99CF-35C98EDD3036}" destId="{BC0ED0FE-F617-4432-864C-45D5582ACAF3}" srcOrd="4" destOrd="0" presId="urn:microsoft.com/office/officeart/2008/layout/LinedList"/>
    <dgm:cxn modelId="{98664787-DEA8-448F-88DF-69F45510D429}" type="presParOf" srcId="{6045E804-5861-4461-99CF-35C98EDD3036}" destId="{8B37013E-FF37-4C81-8824-FFD7E9A80688}" srcOrd="5" destOrd="0" presId="urn:microsoft.com/office/officeart/2008/layout/LinedList"/>
    <dgm:cxn modelId="{E1B9EAB5-C2BF-4F7D-BF88-EDB2189C50E8}" type="presParOf" srcId="{8B37013E-FF37-4C81-8824-FFD7E9A80688}" destId="{FA324FBD-2D41-4164-B804-A7937DF5DED7}" srcOrd="0" destOrd="0" presId="urn:microsoft.com/office/officeart/2008/layout/LinedList"/>
    <dgm:cxn modelId="{02E8C65A-FCC4-4879-8F69-9CBACE19C7F8}" type="presParOf" srcId="{8B37013E-FF37-4C81-8824-FFD7E9A80688}" destId="{2AFEEB2E-DFBF-4493-87EF-3D2C932F775B}" srcOrd="1" destOrd="0" presId="urn:microsoft.com/office/officeart/2008/layout/LinedList"/>
    <dgm:cxn modelId="{3EB1AA09-603D-4C77-B121-486FFEDAA387}" type="presParOf" srcId="{6045E804-5861-4461-99CF-35C98EDD3036}" destId="{57F24EED-B771-4FCF-AA41-C3D63D01226E}" srcOrd="6" destOrd="0" presId="urn:microsoft.com/office/officeart/2008/layout/LinedList"/>
    <dgm:cxn modelId="{2A1BE8E4-3153-4632-AB47-AE84AD133618}" type="presParOf" srcId="{6045E804-5861-4461-99CF-35C98EDD3036}" destId="{CB4E9622-6843-4893-B3A6-C37C1CD535B2}" srcOrd="7" destOrd="0" presId="urn:microsoft.com/office/officeart/2008/layout/LinedList"/>
    <dgm:cxn modelId="{DE832660-597C-4C2A-ADD6-E404F4346EF6}" type="presParOf" srcId="{CB4E9622-6843-4893-B3A6-C37C1CD535B2}" destId="{EF783306-7E6F-444F-8018-9611E6424B0A}" srcOrd="0" destOrd="0" presId="urn:microsoft.com/office/officeart/2008/layout/LinedList"/>
    <dgm:cxn modelId="{6D176A1D-3E92-448A-A63B-0938031B5B59}" type="presParOf" srcId="{CB4E9622-6843-4893-B3A6-C37C1CD535B2}" destId="{286C8C6B-13DE-43A7-9169-524BB131DC3C}" srcOrd="1" destOrd="0" presId="urn:microsoft.com/office/officeart/2008/layout/LinedList"/>
    <dgm:cxn modelId="{3B3B555F-6FE9-4E00-82C6-EB744A58FFB3}" type="presParOf" srcId="{6045E804-5861-4461-99CF-35C98EDD3036}" destId="{3C442D5C-B09B-4ECB-BE73-ABB4B33D5213}" srcOrd="8" destOrd="0" presId="urn:microsoft.com/office/officeart/2008/layout/LinedList"/>
    <dgm:cxn modelId="{5CF9F84A-6F38-42BB-83E7-DA2A944DD9F6}" type="presParOf" srcId="{6045E804-5861-4461-99CF-35C98EDD3036}" destId="{7870CFCC-247E-4F50-A12F-853EB0030F5A}" srcOrd="9" destOrd="0" presId="urn:microsoft.com/office/officeart/2008/layout/LinedList"/>
    <dgm:cxn modelId="{28415BEF-1E20-428D-AEE6-1273FDA5E2C6}" type="presParOf" srcId="{7870CFCC-247E-4F50-A12F-853EB0030F5A}" destId="{9B339C3E-67E8-43A4-8907-E85C66DAB049}" srcOrd="0" destOrd="0" presId="urn:microsoft.com/office/officeart/2008/layout/LinedList"/>
    <dgm:cxn modelId="{767FE697-F9E2-4463-90E9-BFD0F3B243EA}" type="presParOf" srcId="{7870CFCC-247E-4F50-A12F-853EB0030F5A}" destId="{F0D1FF75-0CDF-40B0-92B8-7C43F31EBC3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EDADB-C11F-496D-995A-68CF27B8FCAF}">
      <dsp:nvSpPr>
        <dsp:cNvPr id="0" name=""/>
        <dsp:cNvSpPr/>
      </dsp:nvSpPr>
      <dsp:spPr>
        <a:xfrm>
          <a:off x="0" y="31886"/>
          <a:ext cx="6513603" cy="168113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A36084-DE20-4C70-91E8-7C2E9AA0DF31}">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67AA51-FD8A-476E-B7F6-A415F6521013}">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100000"/>
            </a:lnSpc>
            <a:spcBef>
              <a:spcPct val="0"/>
            </a:spcBef>
            <a:spcAft>
              <a:spcPct val="35000"/>
            </a:spcAft>
          </a:pPr>
          <a:r>
            <a:rPr lang="en-US" sz="2500" kern="1200" dirty="0"/>
            <a:t>Cargo needs to be offloaded from a lander</a:t>
          </a:r>
        </a:p>
      </dsp:txBody>
      <dsp:txXfrm>
        <a:off x="1941716" y="718"/>
        <a:ext cx="4571887" cy="1681139"/>
      </dsp:txXfrm>
    </dsp:sp>
    <dsp:sp modelId="{68371A15-D6DE-460F-A9D9-073A13B1B4EB}">
      <dsp:nvSpPr>
        <dsp:cNvPr id="0" name=""/>
        <dsp:cNvSpPr/>
      </dsp:nvSpPr>
      <dsp:spPr>
        <a:xfrm>
          <a:off x="0" y="2133311"/>
          <a:ext cx="6513603" cy="168113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AADFAA-080F-4CDE-868D-5C5992978C87}">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A068E8-A0CE-4AE4-B480-2ACF8A38DC28}">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100000"/>
            </a:lnSpc>
            <a:spcBef>
              <a:spcPct val="0"/>
            </a:spcBef>
            <a:spcAft>
              <a:spcPct val="35000"/>
            </a:spcAft>
          </a:pPr>
          <a:r>
            <a:rPr lang="en-US" sz="2500" kern="1200"/>
            <a:t>Robust and reliable cargo-handling in lunar environment</a:t>
          </a:r>
        </a:p>
      </dsp:txBody>
      <dsp:txXfrm>
        <a:off x="1941716" y="2102143"/>
        <a:ext cx="4571887" cy="1681139"/>
      </dsp:txXfrm>
    </dsp:sp>
    <dsp:sp modelId="{23BEB5C7-3B41-45B7-84A7-E5675F7D6D86}">
      <dsp:nvSpPr>
        <dsp:cNvPr id="0" name=""/>
        <dsp:cNvSpPr/>
      </dsp:nvSpPr>
      <dsp:spPr>
        <a:xfrm>
          <a:off x="0" y="4204286"/>
          <a:ext cx="6513603" cy="168113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5CB16-A5E0-4FD3-A3F4-E0CC8EAA5DFB}">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C51E47-B3AE-48BE-8BC5-C76B84F400EE}">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lvl="0" algn="l" defTabSz="1111250">
            <a:lnSpc>
              <a:spcPct val="100000"/>
            </a:lnSpc>
            <a:spcBef>
              <a:spcPct val="0"/>
            </a:spcBef>
            <a:spcAft>
              <a:spcPct val="35000"/>
            </a:spcAft>
          </a:pPr>
          <a:r>
            <a:rPr lang="en-US" sz="2500" kern="1200"/>
            <a:t>Compatible with a broad array of lunar lander configurations</a:t>
          </a:r>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F5F02-DF29-4B52-900D-BCEFE92B9CCA}">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AD4809-18E7-461A-8B07-DC89BC65B42B}">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Present concept to NASA engineers</a:t>
          </a:r>
        </a:p>
      </dsp:txBody>
      <dsp:txXfrm>
        <a:off x="0" y="623"/>
        <a:ext cx="6492875" cy="1020830"/>
      </dsp:txXfrm>
    </dsp:sp>
    <dsp:sp modelId="{45DCFB51-6F73-436B-B947-38966F42AB65}">
      <dsp:nvSpPr>
        <dsp:cNvPr id="0" name=""/>
        <dsp:cNvSpPr/>
      </dsp:nvSpPr>
      <dsp:spPr>
        <a:xfrm>
          <a:off x="0" y="1021453"/>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B36328-2D76-4E08-8225-41AE6F25E2AF}">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a:t>Conference/virtual event for prize winners to present and interact with NASA (pending availability)</a:t>
          </a:r>
        </a:p>
      </dsp:txBody>
      <dsp:txXfrm>
        <a:off x="0" y="1021453"/>
        <a:ext cx="6492875" cy="1020830"/>
      </dsp:txXfrm>
    </dsp:sp>
    <dsp:sp modelId="{BC0ED0FE-F617-4432-864C-45D5582ACAF3}">
      <dsp:nvSpPr>
        <dsp:cNvPr id="0" name=""/>
        <dsp:cNvSpPr/>
      </dsp:nvSpPr>
      <dsp:spPr>
        <a:xfrm>
          <a:off x="0" y="2042284"/>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324FBD-2D41-4164-B804-A7937DF5DED7}">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Publicity announcing the winners</a:t>
          </a:r>
        </a:p>
      </dsp:txBody>
      <dsp:txXfrm>
        <a:off x="0" y="2042284"/>
        <a:ext cx="6492875" cy="1020830"/>
      </dsp:txXfrm>
    </dsp:sp>
    <dsp:sp modelId="{57F24EED-B771-4FCF-AA41-C3D63D01226E}">
      <dsp:nvSpPr>
        <dsp:cNvPr id="0" name=""/>
        <dsp:cNvSpPr/>
      </dsp:nvSpPr>
      <dsp:spPr>
        <a:xfrm>
          <a:off x="0" y="3063115"/>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783306-7E6F-444F-8018-9611E6424B0A}">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Wide promotion of the winner on social media </a:t>
          </a:r>
        </a:p>
      </dsp:txBody>
      <dsp:txXfrm>
        <a:off x="0" y="3063115"/>
        <a:ext cx="6492875" cy="1020830"/>
      </dsp:txXfrm>
    </dsp:sp>
    <dsp:sp modelId="{3C442D5C-B09B-4ECB-BE73-ABB4B33D5213}">
      <dsp:nvSpPr>
        <dsp:cNvPr id="0" name=""/>
        <dsp:cNvSpPr/>
      </dsp:nvSpPr>
      <dsp:spPr>
        <a:xfrm>
          <a:off x="0" y="4083946"/>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339C3E-67E8-43A4-8907-E85C66DAB049}">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Participation in a webinar showcasing winning solutions to public</a:t>
          </a:r>
        </a:p>
      </dsp:txBody>
      <dsp:txXfrm>
        <a:off x="0" y="4083946"/>
        <a:ext cx="6492875" cy="10208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637ED-4B32-409B-84EE-CAF54E344ED5}" type="datetimeFigureOut">
              <a:rPr lang="en-US" smtClean="0"/>
              <a:t>12/1/2020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1BEAFE-E357-4F5A-9EE0-86C0E148D087}" type="slidenum">
              <a:rPr lang="en-US" smtClean="0"/>
              <a:t>‹#›</a:t>
            </a:fld>
            <a:endParaRPr lang="en-US"/>
          </a:p>
        </p:txBody>
      </p:sp>
    </p:spTree>
    <p:extLst>
      <p:ext uri="{BB962C8B-B14F-4D97-AF65-F5344CB8AC3E}">
        <p14:creationId xmlns:p14="http://schemas.microsoft.com/office/powerpoint/2010/main" val="2106049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1BEAFE-E357-4F5A-9EE0-86C0E148D087}" type="slidenum">
              <a:rPr lang="en-US" smtClean="0"/>
              <a:t>1</a:t>
            </a:fld>
            <a:endParaRPr lang="en-US"/>
          </a:p>
        </p:txBody>
      </p:sp>
    </p:spTree>
    <p:extLst>
      <p:ext uri="{BB962C8B-B14F-4D97-AF65-F5344CB8AC3E}">
        <p14:creationId xmlns:p14="http://schemas.microsoft.com/office/powerpoint/2010/main" val="14117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Giving a few thoughts of areas </a:t>
            </a:r>
            <a:r>
              <a:rPr lang="en-US"/>
              <a:t>of </a:t>
            </a:r>
            <a:r>
              <a:rPr lang="en-US" smtClean="0"/>
              <a:t>emphasis</a:t>
            </a:r>
            <a:endParaRPr lang="en-US" dirty="0"/>
          </a:p>
        </p:txBody>
      </p:sp>
      <p:sp>
        <p:nvSpPr>
          <p:cNvPr id="4" name="Slide Number Placeholder 3"/>
          <p:cNvSpPr>
            <a:spLocks noGrp="1"/>
          </p:cNvSpPr>
          <p:nvPr>
            <p:ph type="sldNum" sz="quarter" idx="10"/>
          </p:nvPr>
        </p:nvSpPr>
        <p:spPr/>
        <p:txBody>
          <a:bodyPr/>
          <a:lstStyle/>
          <a:p>
            <a:fld id="{371BEAFE-E357-4F5A-9EE0-86C0E148D087}" type="slidenum">
              <a:rPr lang="en-US" smtClean="0"/>
              <a:t>12</a:t>
            </a:fld>
            <a:endParaRPr lang="en-US"/>
          </a:p>
        </p:txBody>
      </p:sp>
    </p:spTree>
    <p:extLst>
      <p:ext uri="{BB962C8B-B14F-4D97-AF65-F5344CB8AC3E}">
        <p14:creationId xmlns:p14="http://schemas.microsoft.com/office/powerpoint/2010/main" val="2698464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touch on each line</a:t>
            </a:r>
          </a:p>
        </p:txBody>
      </p:sp>
      <p:sp>
        <p:nvSpPr>
          <p:cNvPr id="4" name="Slide Number Placeholder 3"/>
          <p:cNvSpPr>
            <a:spLocks noGrp="1"/>
          </p:cNvSpPr>
          <p:nvPr>
            <p:ph type="sldNum" sz="quarter" idx="10"/>
          </p:nvPr>
        </p:nvSpPr>
        <p:spPr/>
        <p:txBody>
          <a:bodyPr/>
          <a:lstStyle/>
          <a:p>
            <a:fld id="{371BEAFE-E357-4F5A-9EE0-86C0E148D087}" type="slidenum">
              <a:rPr lang="en-US" smtClean="0"/>
              <a:t>13</a:t>
            </a:fld>
            <a:endParaRPr lang="en-US"/>
          </a:p>
        </p:txBody>
      </p:sp>
    </p:spTree>
    <p:extLst>
      <p:ext uri="{BB962C8B-B14F-4D97-AF65-F5344CB8AC3E}">
        <p14:creationId xmlns:p14="http://schemas.microsoft.com/office/powerpoint/2010/main" val="4185413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 prizes are as seen above.  We will have to work through virtual events when the time comes in March.  </a:t>
            </a:r>
          </a:p>
        </p:txBody>
      </p:sp>
      <p:sp>
        <p:nvSpPr>
          <p:cNvPr id="4" name="Slide Number Placeholder 3"/>
          <p:cNvSpPr>
            <a:spLocks noGrp="1"/>
          </p:cNvSpPr>
          <p:nvPr>
            <p:ph type="sldNum" sz="quarter" idx="10"/>
          </p:nvPr>
        </p:nvSpPr>
        <p:spPr/>
        <p:txBody>
          <a:bodyPr/>
          <a:lstStyle/>
          <a:p>
            <a:fld id="{371BEAFE-E357-4F5A-9EE0-86C0E148D087}" type="slidenum">
              <a:rPr lang="en-US" smtClean="0"/>
              <a:t>14</a:t>
            </a:fld>
            <a:endParaRPr lang="en-US"/>
          </a:p>
        </p:txBody>
      </p:sp>
    </p:spTree>
    <p:extLst>
      <p:ext uri="{BB962C8B-B14F-4D97-AF65-F5344CB8AC3E}">
        <p14:creationId xmlns:p14="http://schemas.microsoft.com/office/powerpoint/2010/main" val="3897892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questions here and point back to the challenge site where there is more background and many questions have already been answered in the forum.</a:t>
            </a:r>
          </a:p>
        </p:txBody>
      </p:sp>
      <p:sp>
        <p:nvSpPr>
          <p:cNvPr id="4" name="Slide Number Placeholder 3"/>
          <p:cNvSpPr>
            <a:spLocks noGrp="1"/>
          </p:cNvSpPr>
          <p:nvPr>
            <p:ph type="sldNum" sz="quarter" idx="10"/>
          </p:nvPr>
        </p:nvSpPr>
        <p:spPr/>
        <p:txBody>
          <a:bodyPr/>
          <a:lstStyle/>
          <a:p>
            <a:fld id="{371BEAFE-E357-4F5A-9EE0-86C0E148D087}" type="slidenum">
              <a:rPr lang="en-US" smtClean="0"/>
              <a:t>16</a:t>
            </a:fld>
            <a:endParaRPr lang="en-US"/>
          </a:p>
        </p:txBody>
      </p:sp>
    </p:spTree>
    <p:extLst>
      <p:ext uri="{BB962C8B-B14F-4D97-AF65-F5344CB8AC3E}">
        <p14:creationId xmlns:p14="http://schemas.microsoft.com/office/powerpoint/2010/main" val="1233283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1BEAFE-E357-4F5A-9EE0-86C0E148D087}" type="slidenum">
              <a:rPr lang="en-US" smtClean="0"/>
              <a:t>17</a:t>
            </a:fld>
            <a:endParaRPr lang="en-US"/>
          </a:p>
        </p:txBody>
      </p:sp>
    </p:spTree>
    <p:extLst>
      <p:ext uri="{BB962C8B-B14F-4D97-AF65-F5344CB8AC3E}">
        <p14:creationId xmlns:p14="http://schemas.microsoft.com/office/powerpoint/2010/main" val="143168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1BEAFE-E357-4F5A-9EE0-86C0E148D087}" type="slidenum">
              <a:rPr lang="en-US" smtClean="0"/>
              <a:t>2</a:t>
            </a:fld>
            <a:endParaRPr lang="en-US"/>
          </a:p>
        </p:txBody>
      </p:sp>
    </p:spTree>
    <p:extLst>
      <p:ext uri="{BB962C8B-B14F-4D97-AF65-F5344CB8AC3E}">
        <p14:creationId xmlns:p14="http://schemas.microsoft.com/office/powerpoint/2010/main" val="1171901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1BEAFE-E357-4F5A-9EE0-86C0E148D087}" type="slidenum">
              <a:rPr lang="en-US" smtClean="0"/>
              <a:t>3</a:t>
            </a:fld>
            <a:endParaRPr lang="en-US"/>
          </a:p>
        </p:txBody>
      </p:sp>
    </p:spTree>
    <p:extLst>
      <p:ext uri="{BB962C8B-B14F-4D97-AF65-F5344CB8AC3E}">
        <p14:creationId xmlns:p14="http://schemas.microsoft.com/office/powerpoint/2010/main" val="223639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examples of expected payloads</a:t>
            </a:r>
          </a:p>
          <a:p>
            <a:endParaRPr lang="en-US" dirty="0"/>
          </a:p>
          <a:p>
            <a:r>
              <a:rPr lang="en-US" dirty="0"/>
              <a:t>It’s a wide variety of shapes and sizes so we are interested in commonality for how it is packed or handled.</a:t>
            </a:r>
          </a:p>
          <a:p>
            <a:endParaRPr lang="en-US" dirty="0"/>
          </a:p>
          <a:p>
            <a:r>
              <a:rPr lang="en-US" dirty="0"/>
              <a:t>Also interested in the associated interfaces and standards to enable common approaches</a:t>
            </a:r>
          </a:p>
        </p:txBody>
      </p:sp>
      <p:sp>
        <p:nvSpPr>
          <p:cNvPr id="4" name="Slide Number Placeholder 3"/>
          <p:cNvSpPr>
            <a:spLocks noGrp="1"/>
          </p:cNvSpPr>
          <p:nvPr>
            <p:ph type="sldNum" sz="quarter" idx="10"/>
          </p:nvPr>
        </p:nvSpPr>
        <p:spPr/>
        <p:txBody>
          <a:bodyPr/>
          <a:lstStyle/>
          <a:p>
            <a:fld id="{371BEAFE-E357-4F5A-9EE0-86C0E148D087}" type="slidenum">
              <a:rPr lang="en-US" smtClean="0"/>
              <a:t>6</a:t>
            </a:fld>
            <a:endParaRPr lang="en-US"/>
          </a:p>
        </p:txBody>
      </p:sp>
    </p:spTree>
    <p:extLst>
      <p:ext uri="{BB962C8B-B14F-4D97-AF65-F5344CB8AC3E}">
        <p14:creationId xmlns:p14="http://schemas.microsoft.com/office/powerpoint/2010/main" val="2198581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HMP also known as pressurized rover</a:t>
            </a:r>
          </a:p>
          <a:p>
            <a:r>
              <a:rPr lang="en-US" dirty="0"/>
              <a:t>LTV is unpressurized rover</a:t>
            </a:r>
          </a:p>
          <a:p>
            <a:r>
              <a:rPr lang="en-US" dirty="0"/>
              <a:t>FSH could be mounted on lander (as pictured on top of notional descent stage) but likely to be offloaded to allow it to </a:t>
            </a:r>
            <a:r>
              <a:rPr lang="en-US" dirty="0" smtClean="0"/>
              <a:t>easily </a:t>
            </a:r>
            <a:r>
              <a:rPr lang="en-US" dirty="0"/>
              <a:t>interface with other elements.</a:t>
            </a:r>
          </a:p>
          <a:p>
            <a:endParaRPr lang="en-US" dirty="0"/>
          </a:p>
        </p:txBody>
      </p:sp>
      <p:sp>
        <p:nvSpPr>
          <p:cNvPr id="4" name="Slide Number Placeholder 3"/>
          <p:cNvSpPr>
            <a:spLocks noGrp="1"/>
          </p:cNvSpPr>
          <p:nvPr>
            <p:ph type="sldNum" sz="quarter" idx="10"/>
          </p:nvPr>
        </p:nvSpPr>
        <p:spPr/>
        <p:txBody>
          <a:bodyPr/>
          <a:lstStyle/>
          <a:p>
            <a:fld id="{371BEAFE-E357-4F5A-9EE0-86C0E148D087}" type="slidenum">
              <a:rPr lang="en-US" smtClean="0"/>
              <a:t>7</a:t>
            </a:fld>
            <a:endParaRPr lang="en-US"/>
          </a:p>
        </p:txBody>
      </p:sp>
    </p:spTree>
    <p:extLst>
      <p:ext uri="{BB962C8B-B14F-4D97-AF65-F5344CB8AC3E}">
        <p14:creationId xmlns:p14="http://schemas.microsoft.com/office/powerpoint/2010/main" val="305815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low slung, medium elevation, and tall lander payload locations.  Not required to be able to operate across all three.  </a:t>
            </a:r>
          </a:p>
        </p:txBody>
      </p:sp>
      <p:sp>
        <p:nvSpPr>
          <p:cNvPr id="4" name="Slide Number Placeholder 3"/>
          <p:cNvSpPr>
            <a:spLocks noGrp="1"/>
          </p:cNvSpPr>
          <p:nvPr>
            <p:ph type="sldNum" sz="quarter" idx="10"/>
          </p:nvPr>
        </p:nvSpPr>
        <p:spPr/>
        <p:txBody>
          <a:bodyPr/>
          <a:lstStyle/>
          <a:p>
            <a:fld id="{371BEAFE-E357-4F5A-9EE0-86C0E148D087}" type="slidenum">
              <a:rPr lang="en-US" smtClean="0"/>
              <a:t>8</a:t>
            </a:fld>
            <a:endParaRPr lang="en-US"/>
          </a:p>
        </p:txBody>
      </p:sp>
    </p:spTree>
    <p:extLst>
      <p:ext uri="{BB962C8B-B14F-4D97-AF65-F5344CB8AC3E}">
        <p14:creationId xmlns:p14="http://schemas.microsoft.com/office/powerpoint/2010/main" val="3277688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pictures from some of the providers to convey the potential variety in types of future landers</a:t>
            </a:r>
          </a:p>
        </p:txBody>
      </p:sp>
      <p:sp>
        <p:nvSpPr>
          <p:cNvPr id="4" name="Slide Number Placeholder 3"/>
          <p:cNvSpPr>
            <a:spLocks noGrp="1"/>
          </p:cNvSpPr>
          <p:nvPr>
            <p:ph type="sldNum" sz="quarter" idx="10"/>
          </p:nvPr>
        </p:nvSpPr>
        <p:spPr/>
        <p:txBody>
          <a:bodyPr/>
          <a:lstStyle/>
          <a:p>
            <a:fld id="{371BEAFE-E357-4F5A-9EE0-86C0E148D087}" type="slidenum">
              <a:rPr lang="en-US" smtClean="0"/>
              <a:t>9</a:t>
            </a:fld>
            <a:endParaRPr lang="en-US"/>
          </a:p>
        </p:txBody>
      </p:sp>
    </p:spTree>
    <p:extLst>
      <p:ext uri="{BB962C8B-B14F-4D97-AF65-F5344CB8AC3E}">
        <p14:creationId xmlns:p14="http://schemas.microsoft.com/office/powerpoint/2010/main" val="557181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pending down select around March.  Mention that these fit into the 3 height categories mentioned earlier where primary payloads could be </a:t>
            </a:r>
            <a:r>
              <a:rPr lang="en-US" dirty="0" smtClean="0"/>
              <a:t>mounted. Payloads could be mounted on top, mounted underslung, or come out the side and lowered in the case of SpaceX.  </a:t>
            </a:r>
          </a:p>
          <a:p>
            <a:endParaRPr lang="en-US" dirty="0"/>
          </a:p>
        </p:txBody>
      </p:sp>
      <p:sp>
        <p:nvSpPr>
          <p:cNvPr id="4" name="Slide Number Placeholder 3"/>
          <p:cNvSpPr>
            <a:spLocks noGrp="1"/>
          </p:cNvSpPr>
          <p:nvPr>
            <p:ph type="sldNum" sz="quarter" idx="10"/>
          </p:nvPr>
        </p:nvSpPr>
        <p:spPr/>
        <p:txBody>
          <a:bodyPr/>
          <a:lstStyle/>
          <a:p>
            <a:fld id="{371BEAFE-E357-4F5A-9EE0-86C0E148D087}" type="slidenum">
              <a:rPr lang="en-US" smtClean="0"/>
              <a:t>10</a:t>
            </a:fld>
            <a:endParaRPr lang="en-US"/>
          </a:p>
        </p:txBody>
      </p:sp>
    </p:spTree>
    <p:extLst>
      <p:ext uri="{BB962C8B-B14F-4D97-AF65-F5344CB8AC3E}">
        <p14:creationId xmlns:p14="http://schemas.microsoft.com/office/powerpoint/2010/main" val="3013541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Part of Deep Space Logistics chain.  Payloads could be at the Gateway and get transferred to a </a:t>
            </a:r>
            <a:r>
              <a:rPr lang="en-US" sz="1200" dirty="0" err="1">
                <a:latin typeface="Arial" panose="020B0604020202020204" pitchFamily="34" charset="0"/>
                <a:cs typeface="Arial" panose="020B0604020202020204" pitchFamily="34" charset="0"/>
              </a:rPr>
              <a:t>lander</a:t>
            </a:r>
            <a:r>
              <a:rPr lang="en-US" sz="1200" dirty="0" err="1">
                <a:solidFill>
                  <a:schemeClr val="bg1"/>
                </a:solidFill>
                <a:latin typeface="Arial" panose="020B0604020202020204" pitchFamily="34" charset="0"/>
                <a:cs typeface="Arial" panose="020B0604020202020204" pitchFamily="34" charset="0"/>
              </a:rPr>
              <a:t>SpaceX</a:t>
            </a:r>
            <a:r>
              <a:rPr lang="en-US" sz="1200" dirty="0">
                <a:solidFill>
                  <a:schemeClr val="bg1"/>
                </a:solidFill>
                <a:latin typeface="Arial" panose="020B0604020202020204" pitchFamily="34" charset="0"/>
                <a:cs typeface="Arial" panose="020B0604020202020204" pitchFamily="34" charset="0"/>
              </a:rPr>
              <a:t> as the first U.S. commercial provider under the Gateway Logistics contract  to deliver cargo, experiments and other supplies.</a:t>
            </a:r>
          </a:p>
          <a:p>
            <a:pPr marL="342900" indent="-342900">
              <a:buFont typeface="Arial" panose="020B0604020202020204" pitchFamily="34" charset="0"/>
              <a:buChar char="•"/>
            </a:pPr>
            <a:endParaRPr lang="en-US" sz="1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NASA is planning multiple supply missions in which the cargo spacecraft will stay at the Gateway for six to 12 months at a time.</a:t>
            </a:r>
            <a:br>
              <a:rPr lang="en-US" sz="1200" dirty="0">
                <a:solidFill>
                  <a:schemeClr val="bg1"/>
                </a:solidFill>
                <a:latin typeface="Arial" panose="020B0604020202020204" pitchFamily="34" charset="0"/>
                <a:cs typeface="Arial" panose="020B0604020202020204" pitchFamily="34" charset="0"/>
              </a:rPr>
            </a:br>
            <a:endParaRPr lang="en-US" sz="1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200" dirty="0" err="1">
                <a:solidFill>
                  <a:schemeClr val="bg1"/>
                </a:solidFill>
                <a:latin typeface="Arial" panose="020B0604020202020204" pitchFamily="34" charset="0"/>
                <a:cs typeface="Arial" panose="020B0604020202020204" pitchFamily="34" charset="0"/>
              </a:rPr>
              <a:t>SpaceX</a:t>
            </a:r>
            <a:r>
              <a:rPr lang="en-US" sz="1200" dirty="0">
                <a:solidFill>
                  <a:schemeClr val="bg1"/>
                </a:solidFill>
                <a:latin typeface="Arial" panose="020B0604020202020204" pitchFamily="34" charset="0"/>
                <a:cs typeface="Arial" panose="020B0604020202020204" pitchFamily="34" charset="0"/>
              </a:rPr>
              <a:t> will deliver critical pressurized and unpressurized cargo, science experiments and supplies to the Gateway, such as sample collection materials and other items the crew may need on the Gateway and during their expeditions on the lunar surface.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89208-19D7-9E47-969D-1A76A4CEEE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278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00AAAC3-8F78-1C4C-B959-8C6F368DC1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AC6D95EA-4B47-6349-B2C2-212D3ECD8E89}"/>
              </a:ext>
            </a:extLst>
          </p:cNvPr>
          <p:cNvSpPr txBox="1"/>
          <p:nvPr userDrawn="1"/>
        </p:nvSpPr>
        <p:spPr>
          <a:xfrm>
            <a:off x="807260" y="651204"/>
            <a:ext cx="528874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Arial" panose="020B0604020202020204" pitchFamily="34" charset="0"/>
                <a:cs typeface="Arial" panose="020B0604020202020204" pitchFamily="34" charset="0"/>
              </a:rPr>
              <a:t>National Aeronautics and Space Administration</a:t>
            </a:r>
            <a:endParaRPr lang="en-US" sz="8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3E0EB3-2DBC-0F40-98D0-6652C60A2C81}"/>
              </a:ext>
            </a:extLst>
          </p:cNvPr>
          <p:cNvSpPr>
            <a:spLocks noGrp="1"/>
          </p:cNvSpPr>
          <p:nvPr>
            <p:ph type="ctrTitle" hasCustomPrompt="1"/>
          </p:nvPr>
        </p:nvSpPr>
        <p:spPr>
          <a:xfrm>
            <a:off x="807260" y="2942387"/>
            <a:ext cx="7676340" cy="1274762"/>
          </a:xfrm>
        </p:spPr>
        <p:txBody>
          <a:bodyPr anchor="t">
            <a:noAutofit/>
          </a:bodyPr>
          <a:lstStyle>
            <a:lvl1pPr algn="l">
              <a:defRPr sz="47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8C9FCCA-7E9F-8345-AE4B-8A1649D460B3}"/>
              </a:ext>
            </a:extLst>
          </p:cNvPr>
          <p:cNvSpPr>
            <a:spLocks noGrp="1"/>
          </p:cNvSpPr>
          <p:nvPr>
            <p:ph type="subTitle" idx="1" hasCustomPrompt="1"/>
          </p:nvPr>
        </p:nvSpPr>
        <p:spPr>
          <a:xfrm>
            <a:off x="807260" y="4364787"/>
            <a:ext cx="7676340" cy="1488440"/>
          </a:xfrm>
        </p:spPr>
        <p:txBody>
          <a:bodyPr>
            <a:normAutofit/>
          </a:bodyPr>
          <a:lstStyle>
            <a:lvl1pPr marL="0" indent="0" algn="l">
              <a:buNone/>
              <a:defRPr sz="20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9D3539AA-42F9-1441-85F8-283DA3D37E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
        <p:nvSpPr>
          <p:cNvPr id="14" name="TextBox 13">
            <a:extLst>
              <a:ext uri="{FF2B5EF4-FFF2-40B4-BE49-F238E27FC236}">
                <a16:creationId xmlns:a16="http://schemas.microsoft.com/office/drawing/2014/main" id="{3FCEA98A-6763-E14A-83EC-293F9BF56540}"/>
              </a:ext>
            </a:extLst>
          </p:cNvPr>
          <p:cNvSpPr txBox="1"/>
          <p:nvPr userDrawn="1"/>
        </p:nvSpPr>
        <p:spPr>
          <a:xfrm>
            <a:off x="10363913" y="6452046"/>
            <a:ext cx="1534160"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www.nasa.gov</a:t>
            </a:r>
          </a:p>
        </p:txBody>
      </p:sp>
      <p:sp>
        <p:nvSpPr>
          <p:cNvPr id="16" name="Date Placeholder 15">
            <a:extLst>
              <a:ext uri="{FF2B5EF4-FFF2-40B4-BE49-F238E27FC236}">
                <a16:creationId xmlns:a16="http://schemas.microsoft.com/office/drawing/2014/main" id="{F59C2EB3-E198-FD49-8F89-87A452375BC5}"/>
              </a:ext>
            </a:extLst>
          </p:cNvPr>
          <p:cNvSpPr>
            <a:spLocks noGrp="1"/>
          </p:cNvSpPr>
          <p:nvPr>
            <p:ph type="dt" sz="half" idx="10"/>
          </p:nvPr>
        </p:nvSpPr>
        <p:spPr/>
        <p:txBody>
          <a:bodyPr/>
          <a:lstStyle>
            <a:lvl1pPr>
              <a:defRPr>
                <a:solidFill>
                  <a:schemeClr val="tx1"/>
                </a:solidFill>
              </a:defRPr>
            </a:lvl1pPr>
          </a:lstStyle>
          <a:p>
            <a:fld id="{088E8973-6242-4182-9BFD-904506D2A000}" type="datetime1">
              <a:rPr lang="en-US" smtClean="0"/>
              <a:t>12/1/2020</a:t>
            </a:fld>
            <a:endParaRPr lang="en-US" dirty="0"/>
          </a:p>
        </p:txBody>
      </p:sp>
      <p:sp>
        <p:nvSpPr>
          <p:cNvPr id="17" name="Footer Placeholder 16">
            <a:extLst>
              <a:ext uri="{FF2B5EF4-FFF2-40B4-BE49-F238E27FC236}">
                <a16:creationId xmlns:a16="http://schemas.microsoft.com/office/drawing/2014/main" id="{D9B83BAB-DC43-CD4D-96EE-48E7DC07F836}"/>
              </a:ext>
            </a:extLst>
          </p:cNvPr>
          <p:cNvSpPr>
            <a:spLocks noGrp="1"/>
          </p:cNvSpPr>
          <p:nvPr>
            <p:ph type="ftr" sz="quarter" idx="11"/>
          </p:nvPr>
        </p:nvSpPr>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387422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8EFCF-B6AE-F64E-A065-FB7141251C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DEE119-92F1-7944-A8F4-96BD446DA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4C7911A-F4C7-3340-9C3D-52C9FC331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0D038A-F2FE-7040-9ED4-22A123E21C60}"/>
              </a:ext>
            </a:extLst>
          </p:cNvPr>
          <p:cNvSpPr>
            <a:spLocks noGrp="1"/>
          </p:cNvSpPr>
          <p:nvPr>
            <p:ph type="dt" sz="half" idx="10"/>
          </p:nvPr>
        </p:nvSpPr>
        <p:spPr/>
        <p:txBody>
          <a:bodyPr/>
          <a:lstStyle/>
          <a:p>
            <a:fld id="{CC4F104C-29FD-46FA-8D53-88E8BAAD6004}" type="datetime1">
              <a:rPr lang="en-US" smtClean="0"/>
              <a:t>12/1/2020</a:t>
            </a:fld>
            <a:endParaRPr lang="en-US" dirty="0"/>
          </a:p>
        </p:txBody>
      </p:sp>
      <p:sp>
        <p:nvSpPr>
          <p:cNvPr id="6" name="Footer Placeholder 5">
            <a:extLst>
              <a:ext uri="{FF2B5EF4-FFF2-40B4-BE49-F238E27FC236}">
                <a16:creationId xmlns:a16="http://schemas.microsoft.com/office/drawing/2014/main" id="{ECF92E64-E19F-4946-8E1B-59A7CA3A9F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4DA8B8-75CA-2D4B-AD53-06ACD7B6461E}"/>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1982596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A3E72-5579-D44D-8067-7D7C4A30C4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B03802-5AF4-6240-8B23-34C9BDA233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50DFB-DC9E-2945-AB47-F1FF41ED9D5E}"/>
              </a:ext>
            </a:extLst>
          </p:cNvPr>
          <p:cNvSpPr>
            <a:spLocks noGrp="1"/>
          </p:cNvSpPr>
          <p:nvPr>
            <p:ph type="dt" sz="half" idx="10"/>
          </p:nvPr>
        </p:nvSpPr>
        <p:spPr/>
        <p:txBody>
          <a:bodyPr/>
          <a:lstStyle/>
          <a:p>
            <a:fld id="{97D329D2-E247-454F-BC6E-7E3E045158E2}" type="datetime1">
              <a:rPr lang="en-US" smtClean="0"/>
              <a:t>12/1/2020</a:t>
            </a:fld>
            <a:endParaRPr lang="en-US" dirty="0"/>
          </a:p>
        </p:txBody>
      </p:sp>
      <p:sp>
        <p:nvSpPr>
          <p:cNvPr id="5" name="Footer Placeholder 4">
            <a:extLst>
              <a:ext uri="{FF2B5EF4-FFF2-40B4-BE49-F238E27FC236}">
                <a16:creationId xmlns:a16="http://schemas.microsoft.com/office/drawing/2014/main" id="{53D7B12C-9BE6-994A-9164-3413500F46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C97B8B-DBE4-6B48-9ED6-202B0CF357AB}"/>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198742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BED994-87F5-BC46-81D8-BED53FB656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4077A8-331E-EA40-8D4E-3A7B24152FC4}"/>
              </a:ext>
            </a:extLst>
          </p:cNvPr>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5E1EEBB-69EB-884A-B31E-983E90BC19D7}"/>
              </a:ext>
            </a:extLst>
          </p:cNvPr>
          <p:cNvSpPr>
            <a:spLocks noGrp="1"/>
          </p:cNvSpPr>
          <p:nvPr>
            <p:ph type="dt" sz="half" idx="10"/>
          </p:nvPr>
        </p:nvSpPr>
        <p:spPr/>
        <p:txBody>
          <a:bodyPr/>
          <a:lstStyle/>
          <a:p>
            <a:fld id="{2765B1A1-C5E9-49C5-813C-956FAE81750D}" type="datetime1">
              <a:rPr lang="en-US" smtClean="0"/>
              <a:t>12/1/2020</a:t>
            </a:fld>
            <a:endParaRPr lang="en-US" dirty="0"/>
          </a:p>
        </p:txBody>
      </p:sp>
      <p:sp>
        <p:nvSpPr>
          <p:cNvPr id="5" name="Footer Placeholder 4">
            <a:extLst>
              <a:ext uri="{FF2B5EF4-FFF2-40B4-BE49-F238E27FC236}">
                <a16:creationId xmlns:a16="http://schemas.microsoft.com/office/drawing/2014/main" id="{DB264505-28DF-3746-B197-9290A0DC8E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A5A26B-2553-9A42-B48E-5FA34B8E1F50}"/>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2554590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32560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Triang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015F3A-B103-9D43-874F-AF0B11A38D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
        <p:nvSpPr>
          <p:cNvPr id="2" name="Title 1">
            <a:extLst>
              <a:ext uri="{FF2B5EF4-FFF2-40B4-BE49-F238E27FC236}">
                <a16:creationId xmlns:a16="http://schemas.microsoft.com/office/drawing/2014/main" id="{0930FFB1-95C8-154C-ABEB-94D84C66CA0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D96A49B-6BBF-5A4E-8342-5A880A3A06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344D7-BCFF-784E-8975-79A0932C5E6B}"/>
              </a:ext>
            </a:extLst>
          </p:cNvPr>
          <p:cNvSpPr>
            <a:spLocks noGrp="1"/>
          </p:cNvSpPr>
          <p:nvPr>
            <p:ph type="dt" sz="half" idx="10"/>
          </p:nvPr>
        </p:nvSpPr>
        <p:spPr/>
        <p:txBody>
          <a:bodyPr/>
          <a:lstStyle>
            <a:lvl1pPr>
              <a:defRPr>
                <a:solidFill>
                  <a:schemeClr val="tx1"/>
                </a:solidFill>
              </a:defRPr>
            </a:lvl1pPr>
          </a:lstStyle>
          <a:p>
            <a:fld id="{36F9CC8D-227B-4B7E-B7FC-8E3F7F8F866A}" type="datetime1">
              <a:rPr lang="en-US" smtClean="0"/>
              <a:pPr/>
              <a:t>12/1/2020</a:t>
            </a:fld>
            <a:endParaRPr lang="en-US" dirty="0"/>
          </a:p>
        </p:txBody>
      </p:sp>
      <p:sp>
        <p:nvSpPr>
          <p:cNvPr id="6" name="Slide Number Placeholder 5">
            <a:extLst>
              <a:ext uri="{FF2B5EF4-FFF2-40B4-BE49-F238E27FC236}">
                <a16:creationId xmlns:a16="http://schemas.microsoft.com/office/drawing/2014/main" id="{153401DC-1F81-E34D-82E3-959FF795F843}"/>
              </a:ext>
            </a:extLst>
          </p:cNvPr>
          <p:cNvSpPr>
            <a:spLocks noGrp="1"/>
          </p:cNvSpPr>
          <p:nvPr>
            <p:ph type="sldNum" sz="quarter" idx="12"/>
          </p:nvPr>
        </p:nvSpPr>
        <p:spPr/>
        <p:txBody>
          <a:bodyPr/>
          <a:lstStyle>
            <a:lvl1pPr>
              <a:defRPr>
                <a:solidFill>
                  <a:schemeClr val="tx1"/>
                </a:solidFill>
              </a:defRPr>
            </a:lvl1pPr>
          </a:lstStyle>
          <a:p>
            <a:fld id="{AAA21668-7E2D-D34B-8F28-D8590BEFEB53}" type="slidenum">
              <a:rPr lang="en-US" smtClean="0"/>
              <a:pPr/>
              <a:t>‹#›</a:t>
            </a:fld>
            <a:endParaRPr lang="en-US" dirty="0"/>
          </a:p>
        </p:txBody>
      </p:sp>
      <p:sp>
        <p:nvSpPr>
          <p:cNvPr id="7" name="TextBox 6">
            <a:extLst>
              <a:ext uri="{FF2B5EF4-FFF2-40B4-BE49-F238E27FC236}">
                <a16:creationId xmlns:a16="http://schemas.microsoft.com/office/drawing/2014/main" id="{584F4100-54F3-0E4B-827A-1261A60D5AC9}"/>
              </a:ext>
            </a:extLst>
          </p:cNvPr>
          <p:cNvSpPr txBox="1"/>
          <p:nvPr userDrawn="1"/>
        </p:nvSpPr>
        <p:spPr>
          <a:xfrm>
            <a:off x="11945815" y="256735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61975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Swoosh">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D4AA14-4063-2443-A9D6-0BCB844EB0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30FFB1-95C8-154C-ABEB-94D84C66C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6A49B-6BBF-5A4E-8342-5A880A3A0649}"/>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344D7-BCFF-784E-8975-79A0932C5E6B}"/>
              </a:ext>
            </a:extLst>
          </p:cNvPr>
          <p:cNvSpPr>
            <a:spLocks noGrp="1"/>
          </p:cNvSpPr>
          <p:nvPr>
            <p:ph type="dt" sz="half" idx="10"/>
          </p:nvPr>
        </p:nvSpPr>
        <p:spPr/>
        <p:txBody>
          <a:bodyPr/>
          <a:lstStyle>
            <a:lvl1pPr>
              <a:defRPr>
                <a:solidFill>
                  <a:schemeClr val="bg1"/>
                </a:solidFill>
              </a:defRPr>
            </a:lvl1pPr>
          </a:lstStyle>
          <a:p>
            <a:fld id="{A2B62170-56EC-4F6E-99D7-1313CED3052D}" type="datetime1">
              <a:rPr lang="en-US" smtClean="0"/>
              <a:t>12/1/2020</a:t>
            </a:fld>
            <a:endParaRPr lang="en-US" dirty="0"/>
          </a:p>
        </p:txBody>
      </p:sp>
      <p:sp>
        <p:nvSpPr>
          <p:cNvPr id="5" name="Footer Placeholder 4">
            <a:extLst>
              <a:ext uri="{FF2B5EF4-FFF2-40B4-BE49-F238E27FC236}">
                <a16:creationId xmlns:a16="http://schemas.microsoft.com/office/drawing/2014/main" id="{469A30E6-0B82-5D40-A654-76CD6D3EC6A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153401DC-1F81-E34D-82E3-959FF795F843}"/>
              </a:ext>
            </a:extLst>
          </p:cNvPr>
          <p:cNvSpPr>
            <a:spLocks noGrp="1"/>
          </p:cNvSpPr>
          <p:nvPr>
            <p:ph type="sldNum" sz="quarter" idx="12"/>
          </p:nvPr>
        </p:nvSpPr>
        <p:spPr/>
        <p:txBody>
          <a:bodyPr/>
          <a:lstStyle>
            <a:lvl1pPr>
              <a:defRPr>
                <a:solidFill>
                  <a:schemeClr val="bg1"/>
                </a:solidFill>
              </a:defRPr>
            </a:lvl1pPr>
          </a:lstStyle>
          <a:p>
            <a:fld id="{AAA21668-7E2D-D34B-8F28-D8590BEFEB53}" type="slidenum">
              <a:rPr lang="en-US" smtClean="0"/>
              <a:pPr/>
              <a:t>‹#›</a:t>
            </a:fld>
            <a:endParaRPr lang="en-US" dirty="0"/>
          </a:p>
        </p:txBody>
      </p:sp>
      <p:pic>
        <p:nvPicPr>
          <p:cNvPr id="11" name="Picture 10">
            <a:extLst>
              <a:ext uri="{FF2B5EF4-FFF2-40B4-BE49-F238E27FC236}">
                <a16:creationId xmlns:a16="http://schemas.microsoft.com/office/drawing/2014/main" id="{7F90E324-EC4A-A541-B8D1-BDBE5CDEDE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Tree>
    <p:extLst>
      <p:ext uri="{BB962C8B-B14F-4D97-AF65-F5344CB8AC3E}">
        <p14:creationId xmlns:p14="http://schemas.microsoft.com/office/powerpoint/2010/main" val="3504399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losing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27E313-3DA8-8C46-8AD9-F5ECBC5ACB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769E59E8-1875-B141-9FDB-1641CDE39FD5}"/>
              </a:ext>
            </a:extLst>
          </p:cNvPr>
          <p:cNvSpPr>
            <a:spLocks noGrp="1"/>
          </p:cNvSpPr>
          <p:nvPr>
            <p:ph type="dt" sz="half" idx="10"/>
          </p:nvPr>
        </p:nvSpPr>
        <p:spPr/>
        <p:txBody>
          <a:bodyPr/>
          <a:lstStyle>
            <a:lvl1pPr>
              <a:defRPr>
                <a:solidFill>
                  <a:schemeClr val="tx1"/>
                </a:solidFill>
              </a:defRPr>
            </a:lvl1pPr>
          </a:lstStyle>
          <a:p>
            <a:fld id="{E735817E-35CD-4E7E-B54E-3324F2E5F052}" type="datetime1">
              <a:rPr lang="en-US" smtClean="0"/>
              <a:t>12/1/2020</a:t>
            </a:fld>
            <a:endParaRPr lang="en-US" dirty="0"/>
          </a:p>
        </p:txBody>
      </p:sp>
      <p:sp>
        <p:nvSpPr>
          <p:cNvPr id="3" name="Footer Placeholder 2">
            <a:extLst>
              <a:ext uri="{FF2B5EF4-FFF2-40B4-BE49-F238E27FC236}">
                <a16:creationId xmlns:a16="http://schemas.microsoft.com/office/drawing/2014/main" id="{842D66B3-E2E9-3F46-B8EA-87CDA0E4EBBB}"/>
              </a:ext>
            </a:extLst>
          </p:cNvPr>
          <p:cNvSpPr>
            <a:spLocks noGrp="1"/>
          </p:cNvSpPr>
          <p:nvPr>
            <p:ph type="ftr" sz="quarter" idx="11"/>
          </p:nvPr>
        </p:nvSpPr>
        <p:spPr/>
        <p:txBody>
          <a:bodyPr/>
          <a:lstStyle>
            <a:lvl1pPr>
              <a:defRPr>
                <a:solidFill>
                  <a:schemeClr val="tx1"/>
                </a:solidFill>
              </a:defRPr>
            </a:lvl1pPr>
          </a:lstStyle>
          <a:p>
            <a:endParaRPr lang="en-US" dirty="0"/>
          </a:p>
        </p:txBody>
      </p:sp>
      <p:sp>
        <p:nvSpPr>
          <p:cNvPr id="4" name="Slide Number Placeholder 3">
            <a:extLst>
              <a:ext uri="{FF2B5EF4-FFF2-40B4-BE49-F238E27FC236}">
                <a16:creationId xmlns:a16="http://schemas.microsoft.com/office/drawing/2014/main" id="{14421A84-9834-FF4B-BBAF-34F4F9586BC5}"/>
              </a:ext>
            </a:extLst>
          </p:cNvPr>
          <p:cNvSpPr>
            <a:spLocks noGrp="1"/>
          </p:cNvSpPr>
          <p:nvPr>
            <p:ph type="sldNum" sz="quarter" idx="12"/>
          </p:nvPr>
        </p:nvSpPr>
        <p:spPr/>
        <p:txBody>
          <a:bodyPr/>
          <a:lstStyle>
            <a:lvl1pPr>
              <a:defRPr>
                <a:solidFill>
                  <a:schemeClr val="tx1"/>
                </a:solidFill>
              </a:defRPr>
            </a:lvl1pPr>
          </a:lstStyle>
          <a:p>
            <a:fld id="{AAA21668-7E2D-D34B-8F28-D8590BEFEB53}" type="slidenum">
              <a:rPr lang="en-US" smtClean="0"/>
              <a:pPr/>
              <a:t>‹#›</a:t>
            </a:fld>
            <a:endParaRPr lang="en-US" dirty="0"/>
          </a:p>
        </p:txBody>
      </p:sp>
    </p:spTree>
    <p:extLst>
      <p:ext uri="{BB962C8B-B14F-4D97-AF65-F5344CB8AC3E}">
        <p14:creationId xmlns:p14="http://schemas.microsoft.com/office/powerpoint/2010/main" val="30529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1E86-7A73-5B47-893D-57C07E3F2C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21C57-5C13-7442-8B9B-C435902332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C8F913-E8D8-7A43-B5CA-55E34B8BDE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1C65B3-D09A-7C49-90AF-3732B38B543D}"/>
              </a:ext>
            </a:extLst>
          </p:cNvPr>
          <p:cNvSpPr>
            <a:spLocks noGrp="1"/>
          </p:cNvSpPr>
          <p:nvPr>
            <p:ph type="dt" sz="half" idx="10"/>
          </p:nvPr>
        </p:nvSpPr>
        <p:spPr/>
        <p:txBody>
          <a:bodyPr/>
          <a:lstStyle/>
          <a:p>
            <a:fld id="{DD42346C-56DA-4838-B20C-9E2ABC43D172}" type="datetime1">
              <a:rPr lang="en-US" smtClean="0"/>
              <a:t>12/1/2020</a:t>
            </a:fld>
            <a:endParaRPr lang="en-US" dirty="0"/>
          </a:p>
        </p:txBody>
      </p:sp>
      <p:sp>
        <p:nvSpPr>
          <p:cNvPr id="6" name="Footer Placeholder 5">
            <a:extLst>
              <a:ext uri="{FF2B5EF4-FFF2-40B4-BE49-F238E27FC236}">
                <a16:creationId xmlns:a16="http://schemas.microsoft.com/office/drawing/2014/main" id="{93428249-EB91-B84C-A7A8-BF47D24C9C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84B752-72EA-CB43-88DF-11D337EE6FDE}"/>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3356740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F7714-F9DE-5549-A994-E31DDFC27A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E7BC61-2A6B-F14D-AEE7-F6FE4689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885B73-736E-5541-A0FF-612927D0FF0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DF2F5D-4F65-5446-9DED-1A5834D1B1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7DB25A-2C98-7842-A2B3-468F36DE218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D2AA16-D324-D448-93CC-86341AC76B46}"/>
              </a:ext>
            </a:extLst>
          </p:cNvPr>
          <p:cNvSpPr>
            <a:spLocks noGrp="1"/>
          </p:cNvSpPr>
          <p:nvPr>
            <p:ph type="dt" sz="half" idx="10"/>
          </p:nvPr>
        </p:nvSpPr>
        <p:spPr/>
        <p:txBody>
          <a:bodyPr/>
          <a:lstStyle/>
          <a:p>
            <a:fld id="{7227944E-B4D7-45C5-8AB1-A8D6FFF45C89}" type="datetime1">
              <a:rPr lang="en-US" smtClean="0"/>
              <a:t>12/1/2020</a:t>
            </a:fld>
            <a:endParaRPr lang="en-US" dirty="0"/>
          </a:p>
        </p:txBody>
      </p:sp>
      <p:sp>
        <p:nvSpPr>
          <p:cNvPr id="8" name="Footer Placeholder 7">
            <a:extLst>
              <a:ext uri="{FF2B5EF4-FFF2-40B4-BE49-F238E27FC236}">
                <a16:creationId xmlns:a16="http://schemas.microsoft.com/office/drawing/2014/main" id="{38A97442-3BAC-C744-955E-3FA5576400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ADC992F-CCB6-434D-861D-32D643E26559}"/>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2296398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0EB3-F186-354B-9BFE-C379EC6AF4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3CCBB0-51C3-2F48-8D70-04ECAB38F36D}"/>
              </a:ext>
            </a:extLst>
          </p:cNvPr>
          <p:cNvSpPr>
            <a:spLocks noGrp="1"/>
          </p:cNvSpPr>
          <p:nvPr>
            <p:ph type="dt" sz="half" idx="10"/>
          </p:nvPr>
        </p:nvSpPr>
        <p:spPr/>
        <p:txBody>
          <a:bodyPr/>
          <a:lstStyle/>
          <a:p>
            <a:fld id="{530D69C3-5762-4C12-80D2-5186463FCA7C}" type="datetime1">
              <a:rPr lang="en-US" smtClean="0"/>
              <a:t>12/1/2020</a:t>
            </a:fld>
            <a:endParaRPr lang="en-US" dirty="0"/>
          </a:p>
        </p:txBody>
      </p:sp>
      <p:sp>
        <p:nvSpPr>
          <p:cNvPr id="4" name="Footer Placeholder 3">
            <a:extLst>
              <a:ext uri="{FF2B5EF4-FFF2-40B4-BE49-F238E27FC236}">
                <a16:creationId xmlns:a16="http://schemas.microsoft.com/office/drawing/2014/main" id="{FA078886-FFB1-4843-BF32-3DD3EB91F5F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2DA97E-A7FF-3A40-B2BF-19DE68288394}"/>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386286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9E59E8-1875-B141-9FDB-1641CDE39FD5}"/>
              </a:ext>
            </a:extLst>
          </p:cNvPr>
          <p:cNvSpPr>
            <a:spLocks noGrp="1"/>
          </p:cNvSpPr>
          <p:nvPr>
            <p:ph type="dt" sz="half" idx="10"/>
          </p:nvPr>
        </p:nvSpPr>
        <p:spPr/>
        <p:txBody>
          <a:bodyPr/>
          <a:lstStyle/>
          <a:p>
            <a:fld id="{89CCF870-0BCC-4B2A-8667-A4017CAAB560}" type="datetime1">
              <a:rPr lang="en-US" smtClean="0"/>
              <a:t>12/1/2020</a:t>
            </a:fld>
            <a:endParaRPr lang="en-US" dirty="0"/>
          </a:p>
        </p:txBody>
      </p:sp>
      <p:sp>
        <p:nvSpPr>
          <p:cNvPr id="3" name="Footer Placeholder 2">
            <a:extLst>
              <a:ext uri="{FF2B5EF4-FFF2-40B4-BE49-F238E27FC236}">
                <a16:creationId xmlns:a16="http://schemas.microsoft.com/office/drawing/2014/main" id="{842D66B3-E2E9-3F46-B8EA-87CDA0E4EB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4421A84-9834-FF4B-BBAF-34F4F9586BC5}"/>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3899460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405D-2AE0-1E4D-BC0B-B165E5B5E5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E354D-4308-AE4E-8570-53157DB40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72F12A-9D13-8E44-A8F9-0DD1BB306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118851-558D-364D-A8D2-4D77969C758A}"/>
              </a:ext>
            </a:extLst>
          </p:cNvPr>
          <p:cNvSpPr>
            <a:spLocks noGrp="1"/>
          </p:cNvSpPr>
          <p:nvPr>
            <p:ph type="dt" sz="half" idx="10"/>
          </p:nvPr>
        </p:nvSpPr>
        <p:spPr/>
        <p:txBody>
          <a:bodyPr/>
          <a:lstStyle/>
          <a:p>
            <a:fld id="{255E1549-A666-4071-9241-1A705BEB799C}" type="datetime1">
              <a:rPr lang="en-US" smtClean="0"/>
              <a:t>12/1/2020</a:t>
            </a:fld>
            <a:endParaRPr lang="en-US" dirty="0"/>
          </a:p>
        </p:txBody>
      </p:sp>
      <p:sp>
        <p:nvSpPr>
          <p:cNvPr id="6" name="Footer Placeholder 5">
            <a:extLst>
              <a:ext uri="{FF2B5EF4-FFF2-40B4-BE49-F238E27FC236}">
                <a16:creationId xmlns:a16="http://schemas.microsoft.com/office/drawing/2014/main" id="{8B33A453-A4A7-5E4F-80DF-96B4A7B18E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D0BC36-6E09-1F4C-A026-C51A6472C56B}"/>
              </a:ext>
            </a:extLst>
          </p:cNvPr>
          <p:cNvSpPr>
            <a:spLocks noGrp="1"/>
          </p:cNvSpPr>
          <p:nvPr>
            <p:ph type="sldNum" sz="quarter" idx="12"/>
          </p:nvPr>
        </p:nvSpPr>
        <p:spPr/>
        <p:txBody>
          <a:bodyPr/>
          <a:lstStyle/>
          <a:p>
            <a:fld id="{AAA21668-7E2D-D34B-8F28-D8590BEFEB53}" type="slidenum">
              <a:rPr lang="en-US" smtClean="0"/>
              <a:t>‹#›</a:t>
            </a:fld>
            <a:endParaRPr lang="en-US" dirty="0"/>
          </a:p>
        </p:txBody>
      </p:sp>
    </p:spTree>
    <p:extLst>
      <p:ext uri="{BB962C8B-B14F-4D97-AF65-F5344CB8AC3E}">
        <p14:creationId xmlns:p14="http://schemas.microsoft.com/office/powerpoint/2010/main" val="92789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D5A06D-018B-0343-A54E-2C3D039CD5B3}"/>
              </a:ext>
            </a:extLst>
          </p:cNvPr>
          <p:cNvSpPr/>
          <p:nvPr userDrawn="1"/>
        </p:nvSpPr>
        <p:spPr>
          <a:xfrm>
            <a:off x="0" y="0"/>
            <a:ext cx="12192000" cy="13716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C26FB86-D894-4D42-84BE-9C0D479F8A41}"/>
              </a:ext>
            </a:extLst>
          </p:cNvPr>
          <p:cNvSpPr>
            <a:spLocks noGrp="1"/>
          </p:cNvSpPr>
          <p:nvPr>
            <p:ph type="title"/>
          </p:nvPr>
        </p:nvSpPr>
        <p:spPr>
          <a:xfrm>
            <a:off x="838200" y="365125"/>
            <a:ext cx="10515600" cy="8921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5092499-E2CE-484C-BF8D-A72DFDE955EF}"/>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42465A-E776-584B-B3C2-769DA137EA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BB4B042A-5A2C-4B97-B7BC-A3B5EF96BF8C}" type="datetime1">
              <a:rPr lang="en-US" smtClean="0"/>
              <a:t>12/1/2020</a:t>
            </a:fld>
            <a:endParaRPr lang="en-US" dirty="0"/>
          </a:p>
        </p:txBody>
      </p:sp>
      <p:sp>
        <p:nvSpPr>
          <p:cNvPr id="5" name="Footer Placeholder 4">
            <a:extLst>
              <a:ext uri="{FF2B5EF4-FFF2-40B4-BE49-F238E27FC236}">
                <a16:creationId xmlns:a16="http://schemas.microsoft.com/office/drawing/2014/main" id="{32C6F335-F990-5947-A715-B10B3A7A6D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39A5AB9-9525-2548-BA4B-F84F5DB410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AAA21668-7E2D-D34B-8F28-D8590BEFEB53}" type="slidenum">
              <a:rPr lang="en-US" smtClean="0"/>
              <a:pPr/>
              <a:t>‹#›</a:t>
            </a:fld>
            <a:endParaRPr lang="en-US" dirty="0"/>
          </a:p>
        </p:txBody>
      </p:sp>
      <p:pic>
        <p:nvPicPr>
          <p:cNvPr id="7" name="Picture 6">
            <a:extLst>
              <a:ext uri="{FF2B5EF4-FFF2-40B4-BE49-F238E27FC236}">
                <a16:creationId xmlns:a16="http://schemas.microsoft.com/office/drawing/2014/main" id="{29880F24-8512-FD40-A516-D2FB6635851D}"/>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0997705" y="338876"/>
            <a:ext cx="931059" cy="772390"/>
          </a:xfrm>
          <a:prstGeom prst="rect">
            <a:avLst/>
          </a:prstGeom>
        </p:spPr>
      </p:pic>
    </p:spTree>
    <p:extLst>
      <p:ext uri="{BB962C8B-B14F-4D97-AF65-F5344CB8AC3E}">
        <p14:creationId xmlns:p14="http://schemas.microsoft.com/office/powerpoint/2010/main" val="567645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0" r:id="rId13"/>
  </p:sldLayoutIdLst>
  <p:hf sldNum="0" hdr="0" dt="0"/>
  <p:txStyles>
    <p:titleStyle>
      <a:lvl1pPr algn="l" defTabSz="914400" rtl="0" eaLnBrk="1" latinLnBrk="0" hangingPunct="1">
        <a:lnSpc>
          <a:spcPct val="90000"/>
        </a:lnSpc>
        <a:spcBef>
          <a:spcPct val="0"/>
        </a:spcBef>
        <a:buNone/>
        <a:defRPr sz="32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p15:clr>
            <a:srgbClr val="F26B43"/>
          </p15:clr>
        </p15:guide>
        <p15:guide id="2" pos="3840">
          <p15:clr>
            <a:srgbClr val="F26B43"/>
          </p15:clr>
        </p15:guide>
        <p15:guide id="3" orient="horz" pos="4152">
          <p15:clr>
            <a:srgbClr val="F26B43"/>
          </p15:clr>
        </p15:guide>
        <p15:guide id="4" pos="74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herox.com/LunarDelivery"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nasa.gov/feature/nasa-selects-blue-origin-dynetics-spacex-for-artemis-human-landers"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hyperlink" Target="https://www.nasa.gov/press-release/nasa-awards-artemis-contract-for-gateway-logistics-services" TargetMode="Externa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herox.com/LunarDeliver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nasa.gov/feature/nasa-to-industry-send-ideas-for-lunar-rover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nasa.gov/feature/nasa-outlines-lunar-surface-sustainability-concept"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hyperlink" Target="https://www.nasa.gov/feature/nasa-outlines-lunar-surface-sustainability-concept" TargetMode="External"/><Relationship Id="rId4" Type="http://schemas.openxmlformats.org/officeDocument/2006/relationships/hyperlink" Target="https://www.nasa.gov/feature/nasa-to-industry-send-ideas-for-lunar-rover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nasa.gov/content/commercial-lunar-payload-services" TargetMode="External"/><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24E182-FBD7-5A44-9DF0-EB1052499A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347" y="5846058"/>
            <a:ext cx="840143" cy="772390"/>
          </a:xfrm>
          <a:prstGeom prst="rect">
            <a:avLst/>
          </a:prstGeom>
        </p:spPr>
      </p:pic>
      <p:sp>
        <p:nvSpPr>
          <p:cNvPr id="27" name="Title 26">
            <a:extLst>
              <a:ext uri="{FF2B5EF4-FFF2-40B4-BE49-F238E27FC236}">
                <a16:creationId xmlns:a16="http://schemas.microsoft.com/office/drawing/2014/main" id="{996FD06C-5136-3349-BB4B-3C60185F0B02}"/>
              </a:ext>
            </a:extLst>
          </p:cNvPr>
          <p:cNvSpPr>
            <a:spLocks noGrp="1"/>
          </p:cNvSpPr>
          <p:nvPr>
            <p:ph type="ctrTitle"/>
          </p:nvPr>
        </p:nvSpPr>
        <p:spPr>
          <a:xfrm>
            <a:off x="459971" y="1802034"/>
            <a:ext cx="8207476" cy="1328399"/>
          </a:xfrm>
        </p:spPr>
        <p:txBody>
          <a:bodyPr/>
          <a:lstStyle/>
          <a:p>
            <a:r>
              <a:rPr lang="en-US" dirty="0"/>
              <a:t>Lunar Delivery Challenge Webinar</a:t>
            </a:r>
            <a:br>
              <a:rPr lang="en-US" dirty="0"/>
            </a:br>
            <a:r>
              <a:rPr lang="en-US" sz="2000" dirty="0">
                <a:hlinkClick r:id="rId4"/>
              </a:rPr>
              <a:t>https://www.herox.com/LunarDelivery</a:t>
            </a:r>
            <a:r>
              <a:rPr lang="en-US" sz="4000" dirty="0"/>
              <a:t/>
            </a:r>
            <a:br>
              <a:rPr lang="en-US" sz="4000" dirty="0"/>
            </a:br>
            <a:endParaRPr lang="en-US" sz="4000" dirty="0">
              <a:solidFill>
                <a:schemeClr val="bg1">
                  <a:lumMod val="85000"/>
                </a:schemeClr>
              </a:solidFill>
            </a:endParaRPr>
          </a:p>
        </p:txBody>
      </p:sp>
      <p:sp>
        <p:nvSpPr>
          <p:cNvPr id="28" name="Subtitle 27">
            <a:extLst>
              <a:ext uri="{FF2B5EF4-FFF2-40B4-BE49-F238E27FC236}">
                <a16:creationId xmlns:a16="http://schemas.microsoft.com/office/drawing/2014/main" id="{616F5AD6-7CD9-904F-8F47-ECC82D76D506}"/>
              </a:ext>
            </a:extLst>
          </p:cNvPr>
          <p:cNvSpPr>
            <a:spLocks noGrp="1"/>
          </p:cNvSpPr>
          <p:nvPr>
            <p:ph type="subTitle" idx="1"/>
          </p:nvPr>
        </p:nvSpPr>
        <p:spPr>
          <a:xfrm>
            <a:off x="807260" y="4550485"/>
            <a:ext cx="7676340" cy="1302742"/>
          </a:xfrm>
        </p:spPr>
        <p:txBody>
          <a:bodyPr>
            <a:normAutofit/>
          </a:bodyPr>
          <a:lstStyle/>
          <a:p>
            <a:r>
              <a:rPr lang="en-US" dirty="0"/>
              <a:t>Tracy Gill/KSC - NASA</a:t>
            </a:r>
          </a:p>
          <a:p>
            <a:r>
              <a:rPr lang="en-US" dirty="0"/>
              <a:t>Paul Kessler/</a:t>
            </a:r>
            <a:r>
              <a:rPr lang="en-US" dirty="0" err="1"/>
              <a:t>LaRC</a:t>
            </a:r>
            <a:r>
              <a:rPr lang="en-US" dirty="0"/>
              <a:t> – NASA</a:t>
            </a:r>
          </a:p>
          <a:p>
            <a:r>
              <a:rPr lang="en-US" dirty="0"/>
              <a:t>Dec 10, 2020</a:t>
            </a:r>
          </a:p>
        </p:txBody>
      </p:sp>
    </p:spTree>
    <p:extLst>
      <p:ext uri="{BB962C8B-B14F-4D97-AF65-F5344CB8AC3E}">
        <p14:creationId xmlns:p14="http://schemas.microsoft.com/office/powerpoint/2010/main" val="3737032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C47C91-6C15-48F2-8D44-F374E997805E}"/>
              </a:ext>
            </a:extLst>
          </p:cNvPr>
          <p:cNvSpPr txBox="1"/>
          <p:nvPr/>
        </p:nvSpPr>
        <p:spPr>
          <a:xfrm>
            <a:off x="0" y="0"/>
            <a:ext cx="12192000" cy="1477328"/>
          </a:xfrm>
          <a:prstGeom prst="rect">
            <a:avLst/>
          </a:prstGeom>
          <a:solidFill>
            <a:schemeClr val="tx1"/>
          </a:solidFill>
        </p:spPr>
        <p:txBody>
          <a:bodyPr wrap="square" rtlCol="0">
            <a:spAutoFit/>
          </a:bodyPr>
          <a:lstStyle/>
          <a:p>
            <a:pPr algn="ctr"/>
            <a:endParaRPr lang="en-US" sz="28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Human Landing System competitors</a:t>
            </a:r>
            <a:endParaRPr lang="en-US" sz="2800" b="1" dirty="0">
              <a:solidFill>
                <a:schemeClr val="bg1"/>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endParaRPr>
          </a:p>
          <a:p>
            <a:pPr algn="ctr"/>
            <a:r>
              <a:rPr lang="en-US" sz="1600" dirty="0">
                <a:solidFill>
                  <a:srgbClr val="00B0F0"/>
                </a:solidFill>
                <a:hlinkClick r:id="rId3">
                  <a:extLst>
                    <a:ext uri="{A12FA001-AC4F-418D-AE19-62706E023703}">
                      <ahyp:hlinkClr xmlns="" xmlns:ahyp="http://schemas.microsoft.com/office/drawing/2018/hyperlinkcolor" val="tx"/>
                    </a:ext>
                  </a:extLst>
                </a:hlinkClick>
              </a:rPr>
              <a:t>https://www.nasa.gov/feature/nasa-selects-blue-origin-dynetics-spacex-for-artemis-human-landers</a:t>
            </a:r>
            <a:endParaRPr lang="en-US" sz="1600" dirty="0">
              <a:solidFill>
                <a:srgbClr val="00B0F0"/>
              </a:solidFill>
            </a:endParaRPr>
          </a:p>
          <a:p>
            <a:pPr algn="ctr"/>
            <a:endParaRPr lang="en-US" dirty="0"/>
          </a:p>
        </p:txBody>
      </p:sp>
      <p:pic>
        <p:nvPicPr>
          <p:cNvPr id="5" name="Picture 4"/>
          <p:cNvPicPr>
            <a:picLocks noChangeAspect="1"/>
          </p:cNvPicPr>
          <p:nvPr/>
        </p:nvPicPr>
        <p:blipFill>
          <a:blip r:embed="rId4"/>
          <a:stretch>
            <a:fillRect/>
          </a:stretch>
        </p:blipFill>
        <p:spPr>
          <a:xfrm>
            <a:off x="1226127" y="1165081"/>
            <a:ext cx="10120745" cy="5692919"/>
          </a:xfrm>
          <a:prstGeom prst="rect">
            <a:avLst/>
          </a:prstGeom>
        </p:spPr>
      </p:pic>
    </p:spTree>
    <p:extLst>
      <p:ext uri="{BB962C8B-B14F-4D97-AF65-F5344CB8AC3E}">
        <p14:creationId xmlns:p14="http://schemas.microsoft.com/office/powerpoint/2010/main" val="2211034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llustration of the SpaceX Dragon XL as it is deployed from the Falcon Heavy's second stage in high Earth orb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1219337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962526" y="249373"/>
            <a:ext cx="1068512" cy="1115644"/>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1" y="0"/>
            <a:ext cx="12191999" cy="6858000"/>
          </a:xfrm>
          <a:prstGeom prst="rect">
            <a:avLst/>
          </a:prstGeom>
          <a:gradFill flip="none" rotWithShape="0">
            <a:gsLst>
              <a:gs pos="0">
                <a:schemeClr val="tx1"/>
              </a:gs>
              <a:gs pos="28000">
                <a:schemeClr val="tx1">
                  <a:alpha val="30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7E03974-C106-4930-8519-C73345396BDF}"/>
              </a:ext>
            </a:extLst>
          </p:cNvPr>
          <p:cNvSpPr/>
          <p:nvPr/>
        </p:nvSpPr>
        <p:spPr>
          <a:xfrm>
            <a:off x="1" y="0"/>
            <a:ext cx="12191999" cy="6858000"/>
          </a:xfrm>
          <a:prstGeom prst="rect">
            <a:avLst/>
          </a:prstGeom>
          <a:gradFill flip="none" rotWithShape="1">
            <a:gsLst>
              <a:gs pos="0">
                <a:schemeClr val="tx1">
                  <a:alpha val="0"/>
                </a:schemeClr>
              </a:gs>
              <a:gs pos="28000">
                <a:schemeClr val="tx1">
                  <a:alpha val="0"/>
                </a:schemeClr>
              </a:gs>
              <a:gs pos="100000">
                <a:schemeClr val="tx1">
                  <a:alpha val="84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1C333FE-C517-DF4F-A1DF-69E4E5DEEBCE}"/>
              </a:ext>
            </a:extLst>
          </p:cNvPr>
          <p:cNvSpPr txBox="1"/>
          <p:nvPr/>
        </p:nvSpPr>
        <p:spPr>
          <a:xfrm>
            <a:off x="263065" y="198700"/>
            <a:ext cx="11767973"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Gateway Logistics Services (GLS)</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243067" y="1629623"/>
            <a:ext cx="5852931" cy="467820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SpaceX selected as the first U.S. commercial provider under the Gateway Logistics Services contract to deliver cargo, experiments and other supplies to the agency’s Gateway in lunar orbit</a:t>
            </a:r>
            <a:br>
              <a:rPr kumimoji="0" 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Multiple supply missions planned </a:t>
            </a:r>
          </a:p>
          <a:p>
            <a:pPr marL="800100" lvl="1" indent="-342900">
              <a:buFont typeface="Arial" panose="020B0604020202020204" pitchFamily="34" charset="0"/>
              <a:buChar char="•"/>
              <a:defRPr/>
            </a:pPr>
            <a:r>
              <a:rPr kumimoji="0" lang="en-US"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5 MT delivered cargo capability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Power to internal and external payloads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Trash removal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Automated RPOD (docking/undocking)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Firm-fixed price, indefinite delivery/indefinite quantity contract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Guaranteed two missions per logistics services provider with a maximum total value of $7 billion </a:t>
            </a:r>
            <a:r>
              <a:rPr kumimoji="0" lang="en-US" sz="1600" b="0" i="0" u="sng"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across all contracts</a:t>
            </a:r>
            <a:r>
              <a:rPr kumimoji="0" lang="en-US" sz="1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 as additional missions are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F6F05970-802C-4B47-9DCE-D582E579A2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479" y="323614"/>
            <a:ext cx="5719949" cy="1559639"/>
          </a:xfrm>
          <a:prstGeom prst="rect">
            <a:avLst/>
          </a:prstGeom>
        </p:spPr>
      </p:pic>
      <p:sp>
        <p:nvSpPr>
          <p:cNvPr id="6" name="TextBox 5"/>
          <p:cNvSpPr txBox="1"/>
          <p:nvPr/>
        </p:nvSpPr>
        <p:spPr>
          <a:xfrm>
            <a:off x="6832476" y="5873041"/>
            <a:ext cx="4688212" cy="800219"/>
          </a:xfrm>
          <a:prstGeom prst="rect">
            <a:avLst/>
          </a:prstGeom>
          <a:noFill/>
        </p:spPr>
        <p:txBody>
          <a:bodyPr wrap="square" rtlCol="0">
            <a:spAutoFit/>
          </a:bodyPr>
          <a:lstStyle/>
          <a:p>
            <a:pPr lvl="1"/>
            <a:r>
              <a:rPr lang="en-US" sz="1400" dirty="0">
                <a:latin typeface="Arial" panose="020B0604020202020204" pitchFamily="34" charset="0"/>
                <a:cs typeface="Arial" panose="020B0604020202020204" pitchFamily="34" charset="0"/>
                <a:hlinkClick r:id="rId5"/>
              </a:rPr>
              <a:t>https://www.nasa.gov/press-release/nasa-awards-artemis-contract-for-gateway-logistics-services</a:t>
            </a:r>
            <a:endParaRPr lang="en-US" sz="1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002654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B05E4F47-B148-49E0-B472-BBF1493155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0">
            <a:extLst>
              <a:ext uri="{FF2B5EF4-FFF2-40B4-BE49-F238E27FC236}">
                <a16:creationId xmlns:a16="http://schemas.microsoft.com/office/drawing/2014/main" id="{7A2CE8EB-F719-4F84-9E91-F538438CAC76}"/>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p:cNvSpPr>
            <a:spLocks noGrp="1"/>
          </p:cNvSpPr>
          <p:nvPr>
            <p:ph type="title"/>
          </p:nvPr>
        </p:nvSpPr>
        <p:spPr>
          <a:xfrm>
            <a:off x="801340" y="802955"/>
            <a:ext cx="4766330" cy="1454051"/>
          </a:xfrm>
        </p:spPr>
        <p:txBody>
          <a:bodyPr>
            <a:normAutofit/>
          </a:bodyPr>
          <a:lstStyle/>
          <a:p>
            <a:r>
              <a:rPr lang="en-US" sz="3600" dirty="0">
                <a:solidFill>
                  <a:srgbClr val="000000"/>
                </a:solidFill>
              </a:rPr>
              <a:t>Other Considerations</a:t>
            </a:r>
          </a:p>
        </p:txBody>
      </p:sp>
      <p:sp>
        <p:nvSpPr>
          <p:cNvPr id="3" name="Content Placeholder 2"/>
          <p:cNvSpPr>
            <a:spLocks noGrp="1"/>
          </p:cNvSpPr>
          <p:nvPr>
            <p:ph idx="1"/>
          </p:nvPr>
        </p:nvSpPr>
        <p:spPr>
          <a:xfrm>
            <a:off x="488374" y="2421682"/>
            <a:ext cx="5607626" cy="3792081"/>
          </a:xfrm>
        </p:spPr>
        <p:txBody>
          <a:bodyPr anchor="t">
            <a:normAutofit/>
          </a:bodyPr>
          <a:lstStyle/>
          <a:p>
            <a:r>
              <a:rPr lang="en-US" sz="2000" dirty="0">
                <a:solidFill>
                  <a:srgbClr val="000000"/>
                </a:solidFill>
              </a:rPr>
              <a:t>Pros/cons landing capability for each payload or reusing across architecture with dedicated landing</a:t>
            </a:r>
          </a:p>
          <a:p>
            <a:r>
              <a:rPr lang="en-US" sz="2000" dirty="0">
                <a:solidFill>
                  <a:srgbClr val="000000"/>
                </a:solidFill>
              </a:rPr>
              <a:t>Payload access location and elevation from surface</a:t>
            </a:r>
          </a:p>
          <a:p>
            <a:pPr lvl="1"/>
            <a:r>
              <a:rPr lang="en-US" sz="2000" dirty="0">
                <a:solidFill>
                  <a:srgbClr val="000000"/>
                </a:solidFill>
              </a:rPr>
              <a:t>Could be a primary driver </a:t>
            </a:r>
          </a:p>
          <a:p>
            <a:r>
              <a:rPr lang="en-US" sz="2000" dirty="0">
                <a:solidFill>
                  <a:srgbClr val="000000"/>
                </a:solidFill>
              </a:rPr>
              <a:t>Payload handling interfaces and standards</a:t>
            </a:r>
          </a:p>
          <a:p>
            <a:r>
              <a:rPr lang="en-US" sz="2000" dirty="0">
                <a:solidFill>
                  <a:srgbClr val="000000"/>
                </a:solidFill>
              </a:rPr>
              <a:t>Mission specific lander configuration may drive </a:t>
            </a:r>
            <a:r>
              <a:rPr lang="en-US" sz="2000" dirty="0" smtClean="0">
                <a:solidFill>
                  <a:srgbClr val="000000"/>
                </a:solidFill>
              </a:rPr>
              <a:t>design</a:t>
            </a:r>
          </a:p>
          <a:p>
            <a:r>
              <a:rPr lang="en-US" sz="2000" dirty="0" smtClean="0"/>
              <a:t>Modularity and evolution paths may be considered in the design</a:t>
            </a:r>
            <a:endParaRPr lang="en-US" sz="2000" dirty="0">
              <a:solidFill>
                <a:srgbClr val="000000"/>
              </a:solidFill>
            </a:endParaRPr>
          </a:p>
          <a:p>
            <a:pPr marL="457200" lvl="1" indent="0">
              <a:buNone/>
            </a:pPr>
            <a:endParaRPr lang="en-US" sz="1800" dirty="0">
              <a:solidFill>
                <a:srgbClr val="000000"/>
              </a:solidFill>
            </a:endParaRPr>
          </a:p>
        </p:txBody>
      </p:sp>
      <p:sp>
        <p:nvSpPr>
          <p:cNvPr id="23" name="Freeform 50">
            <a:extLst>
              <a:ext uri="{FF2B5EF4-FFF2-40B4-BE49-F238E27FC236}">
                <a16:creationId xmlns:a16="http://schemas.microsoft.com/office/drawing/2014/main" id="{684BF3E1-C321-4F38-85CF-FEBBEEC15E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heckmark">
            <a:extLst>
              <a:ext uri="{FF2B5EF4-FFF2-40B4-BE49-F238E27FC236}">
                <a16:creationId xmlns:a16="http://schemas.microsoft.com/office/drawing/2014/main" id="{AFEBD399-9BEB-4DFE-AE55-8739BE9D1D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708392" y="1819656"/>
            <a:ext cx="4142232" cy="4142232"/>
          </a:xfrm>
          <a:prstGeom prst="rect">
            <a:avLst/>
          </a:prstGeom>
        </p:spPr>
      </p:pic>
    </p:spTree>
    <p:extLst>
      <p:ext uri="{BB962C8B-B14F-4D97-AF65-F5344CB8AC3E}">
        <p14:creationId xmlns:p14="http://schemas.microsoft.com/office/powerpoint/2010/main" val="2885271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19245A10-7F37-4569-80D2-2F692931E3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67F70F-11C6-4597-9381-D0D80FC18F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559812" y="2723322"/>
            <a:ext cx="3510355" cy="2236738"/>
          </a:xfrm>
        </p:spPr>
        <p:txBody>
          <a:bodyPr vert="horz" lIns="91440" tIns="45720" rIns="91440" bIns="45720" rtlCol="0" anchor="b">
            <a:normAutofit/>
          </a:bodyPr>
          <a:lstStyle/>
          <a:p>
            <a:r>
              <a:rPr lang="en-US" sz="4400">
                <a:solidFill>
                  <a:srgbClr val="FFFFFF"/>
                </a:solidFill>
                <a:latin typeface="+mj-lt"/>
                <a:cs typeface="+mj-cs"/>
              </a:rPr>
              <a:t>Judging Criteria</a:t>
            </a:r>
          </a:p>
        </p:txBody>
      </p:sp>
      <p:sp>
        <p:nvSpPr>
          <p:cNvPr id="10" name="Freeform 5">
            <a:extLst>
              <a:ext uri="{FF2B5EF4-FFF2-40B4-BE49-F238E27FC236}">
                <a16:creationId xmlns:a16="http://schemas.microsoft.com/office/drawing/2014/main" id="{2C20A93E-E407-4683-A405-147DE26132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9E8E3DD9-D235-48D9-A0EC-D6817EC84B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EA83A145-578D-4A0B-94A7-AEAB2027D7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3"/>
          <a:srcRect t="6530" r="2361"/>
          <a:stretch/>
        </p:blipFill>
        <p:spPr>
          <a:xfrm>
            <a:off x="409943" y="1012704"/>
            <a:ext cx="6468063" cy="3699706"/>
          </a:xfrm>
          <a:prstGeom prst="rect">
            <a:avLst/>
          </a:prstGeom>
        </p:spPr>
      </p:pic>
    </p:spTree>
    <p:extLst>
      <p:ext uri="{BB962C8B-B14F-4D97-AF65-F5344CB8AC3E}">
        <p14:creationId xmlns:p14="http://schemas.microsoft.com/office/powerpoint/2010/main" val="456985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a:solidFill>
                  <a:srgbClr val="000000"/>
                </a:solidFill>
              </a:rPr>
              <a:t>Monetary Prizes</a:t>
            </a:r>
          </a:p>
        </p:txBody>
      </p:sp>
      <p:sp>
        <p:nvSpPr>
          <p:cNvPr id="14" name="Freeform 62">
            <a:extLst>
              <a:ext uri="{FF2B5EF4-FFF2-40B4-BE49-F238E27FC236}">
                <a16:creationId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Trophy">
            <a:extLst>
              <a:ext uri="{FF2B5EF4-FFF2-40B4-BE49-F238E27FC236}">
                <a16:creationId xmlns:a16="http://schemas.microsoft.com/office/drawing/2014/main" id="{365536D5-B66C-44BD-9507-DB0B9F5042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50254" y="1629089"/>
            <a:ext cx="3620021" cy="3620021"/>
          </a:xfrm>
          <a:prstGeom prst="rect">
            <a:avLst/>
          </a:prstGeom>
        </p:spPr>
      </p:pic>
      <p:sp>
        <p:nvSpPr>
          <p:cNvPr id="3" name="Content Placeholder 2"/>
          <p:cNvSpPr>
            <a:spLocks noGrp="1"/>
          </p:cNvSpPr>
          <p:nvPr>
            <p:ph idx="1"/>
          </p:nvPr>
        </p:nvSpPr>
        <p:spPr>
          <a:xfrm>
            <a:off x="6094105" y="2257006"/>
            <a:ext cx="5176507" cy="3803965"/>
          </a:xfrm>
        </p:spPr>
        <p:txBody>
          <a:bodyPr anchor="ctr">
            <a:normAutofit/>
          </a:bodyPr>
          <a:lstStyle/>
          <a:p>
            <a:pPr marL="0" indent="0">
              <a:buNone/>
            </a:pPr>
            <a:r>
              <a:rPr lang="en-US" sz="2400" dirty="0">
                <a:solidFill>
                  <a:srgbClr val="000000"/>
                </a:solidFill>
              </a:rPr>
              <a:t>This challenge will award up to $25,000 in total prizes for up to 6 teams:</a:t>
            </a:r>
          </a:p>
          <a:p>
            <a:r>
              <a:rPr lang="en-US" sz="2400" dirty="0">
                <a:solidFill>
                  <a:srgbClr val="000000"/>
                </a:solidFill>
              </a:rPr>
              <a:t>One 1</a:t>
            </a:r>
            <a:r>
              <a:rPr lang="en-US" sz="2400" baseline="30000" dirty="0">
                <a:solidFill>
                  <a:srgbClr val="000000"/>
                </a:solidFill>
              </a:rPr>
              <a:t>st</a:t>
            </a:r>
            <a:r>
              <a:rPr lang="en-US" sz="2400" dirty="0">
                <a:solidFill>
                  <a:srgbClr val="000000"/>
                </a:solidFill>
              </a:rPr>
              <a:t> place winner: up to $10,000</a:t>
            </a:r>
          </a:p>
          <a:p>
            <a:r>
              <a:rPr lang="en-US" sz="2400" dirty="0">
                <a:solidFill>
                  <a:srgbClr val="000000"/>
                </a:solidFill>
              </a:rPr>
              <a:t>Two 2</a:t>
            </a:r>
            <a:r>
              <a:rPr lang="en-US" sz="2400" baseline="30000" dirty="0">
                <a:solidFill>
                  <a:srgbClr val="000000"/>
                </a:solidFill>
              </a:rPr>
              <a:t>nd</a:t>
            </a:r>
            <a:r>
              <a:rPr lang="en-US" sz="2400" dirty="0">
                <a:solidFill>
                  <a:srgbClr val="000000"/>
                </a:solidFill>
              </a:rPr>
              <a:t> place winners: up to $4,500 each</a:t>
            </a:r>
          </a:p>
          <a:p>
            <a:r>
              <a:rPr lang="en-US" sz="2400" dirty="0">
                <a:solidFill>
                  <a:srgbClr val="000000"/>
                </a:solidFill>
              </a:rPr>
              <a:t>Three 3</a:t>
            </a:r>
            <a:r>
              <a:rPr lang="en-US" sz="2400" baseline="30000" dirty="0">
                <a:solidFill>
                  <a:srgbClr val="000000"/>
                </a:solidFill>
              </a:rPr>
              <a:t>rd</a:t>
            </a:r>
            <a:r>
              <a:rPr lang="en-US" sz="2400" dirty="0">
                <a:solidFill>
                  <a:srgbClr val="000000"/>
                </a:solidFill>
              </a:rPr>
              <a:t> place winners: up to $2,000</a:t>
            </a:r>
          </a:p>
          <a:p>
            <a:endParaRPr lang="en-US" sz="2400" dirty="0">
              <a:solidFill>
                <a:srgbClr val="000000"/>
              </a:solidFill>
            </a:endParaRPr>
          </a:p>
        </p:txBody>
      </p:sp>
    </p:spTree>
    <p:extLst>
      <p:ext uri="{BB962C8B-B14F-4D97-AF65-F5344CB8AC3E}">
        <p14:creationId xmlns:p14="http://schemas.microsoft.com/office/powerpoint/2010/main" val="3135432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EA859ABD-D0E9-4F61-A557-ADB5A2B18964}"/>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Other Prizes</a:t>
            </a:r>
          </a:p>
        </p:txBody>
      </p:sp>
      <p:graphicFrame>
        <p:nvGraphicFramePr>
          <p:cNvPr id="5" name="Content Placeholder 2">
            <a:extLst>
              <a:ext uri="{FF2B5EF4-FFF2-40B4-BE49-F238E27FC236}">
                <a16:creationId xmlns:a16="http://schemas.microsoft.com/office/drawing/2014/main" id="{E4298FF9-DD7E-4F8C-9001-B0F88F4CC45B}"/>
              </a:ext>
            </a:extLst>
          </p:cNvPr>
          <p:cNvGraphicFramePr>
            <a:graphicFrameLocks noGrp="1"/>
          </p:cNvGraphicFramePr>
          <p:nvPr>
            <p:ph idx="1"/>
            <p:extLst>
              <p:ext uri="{D42A27DB-BD31-4B8C-83A1-F6EECF244321}">
                <p14:modId xmlns:p14="http://schemas.microsoft.com/office/powerpoint/2010/main" val="3945780307"/>
              </p:ext>
            </p:extLst>
          </p:nvPr>
        </p:nvGraphicFramePr>
        <p:xfrm>
          <a:off x="5010150" y="1392382"/>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C29AA891-3635-43EC-9E68-87C3D2AA062D}"/>
              </a:ext>
            </a:extLst>
          </p:cNvPr>
          <p:cNvSpPr/>
          <p:nvPr/>
        </p:nvSpPr>
        <p:spPr>
          <a:xfrm>
            <a:off x="7936425" y="6470073"/>
            <a:ext cx="4056913" cy="369332"/>
          </a:xfrm>
          <a:prstGeom prst="rect">
            <a:avLst/>
          </a:prstGeom>
        </p:spPr>
        <p:txBody>
          <a:bodyPr wrap="square">
            <a:spAutoFit/>
          </a:bodyPr>
          <a:lstStyle/>
          <a:p>
            <a:pPr lvl="0"/>
            <a:r>
              <a:rPr lang="en-US" dirty="0"/>
              <a:t>*State Department restrictions may apply</a:t>
            </a:r>
          </a:p>
        </p:txBody>
      </p:sp>
    </p:spTree>
    <p:extLst>
      <p:ext uri="{BB962C8B-B14F-4D97-AF65-F5344CB8AC3E}">
        <p14:creationId xmlns:p14="http://schemas.microsoft.com/office/powerpoint/2010/main" val="991831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179226" y="826680"/>
            <a:ext cx="9833548" cy="1325563"/>
          </a:xfrm>
        </p:spPr>
        <p:txBody>
          <a:bodyPr>
            <a:normAutofit/>
          </a:bodyPr>
          <a:lstStyle/>
          <a:p>
            <a:pPr algn="ctr"/>
            <a:r>
              <a:rPr lang="en-US" sz="4000">
                <a:solidFill>
                  <a:srgbClr val="FFFFFF"/>
                </a:solidFill>
              </a:rPr>
              <a:t>Questions?</a:t>
            </a:r>
          </a:p>
        </p:txBody>
      </p:sp>
      <p:sp>
        <p:nvSpPr>
          <p:cNvPr id="3" name="Content Placeholder 2"/>
          <p:cNvSpPr>
            <a:spLocks noGrp="1"/>
          </p:cNvSpPr>
          <p:nvPr>
            <p:ph idx="1"/>
          </p:nvPr>
        </p:nvSpPr>
        <p:spPr>
          <a:xfrm>
            <a:off x="1179226" y="3092970"/>
            <a:ext cx="9833548" cy="2693976"/>
          </a:xfrm>
        </p:spPr>
        <p:txBody>
          <a:bodyPr>
            <a:normAutofit/>
          </a:bodyPr>
          <a:lstStyle/>
          <a:p>
            <a:r>
              <a:rPr lang="en-US" sz="2000">
                <a:solidFill>
                  <a:srgbClr val="000000"/>
                </a:solidFill>
              </a:rPr>
              <a:t>See </a:t>
            </a:r>
            <a:r>
              <a:rPr lang="en-US" sz="2000">
                <a:solidFill>
                  <a:srgbClr val="000000"/>
                </a:solidFill>
                <a:hlinkClick r:id="rId4"/>
              </a:rPr>
              <a:t>https://www.herox.com/LunarDelivery</a:t>
            </a:r>
            <a:r>
              <a:rPr lang="en-US" sz="2000">
                <a:solidFill>
                  <a:srgbClr val="000000"/>
                </a:solidFill>
              </a:rPr>
              <a:t> for more details on guidelines, timeline, and the challenge forum.</a:t>
            </a:r>
          </a:p>
        </p:txBody>
      </p:sp>
    </p:spTree>
    <p:extLst>
      <p:ext uri="{BB962C8B-B14F-4D97-AF65-F5344CB8AC3E}">
        <p14:creationId xmlns:p14="http://schemas.microsoft.com/office/powerpoint/2010/main" val="191279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AED79-BEBB-C943-A054-D53D35C9D573}"/>
              </a:ext>
            </a:extLst>
          </p:cNvPr>
          <p:cNvGrpSpPr/>
          <p:nvPr/>
        </p:nvGrpSpPr>
        <p:grpSpPr>
          <a:xfrm>
            <a:off x="3630681" y="2414253"/>
            <a:ext cx="4740501" cy="2020583"/>
            <a:chOff x="3630681" y="2780017"/>
            <a:chExt cx="4740501" cy="2020583"/>
          </a:xfrm>
        </p:grpSpPr>
        <p:pic>
          <p:nvPicPr>
            <p:cNvPr id="11" name="Picture 10">
              <a:extLst>
                <a:ext uri="{FF2B5EF4-FFF2-40B4-BE49-F238E27FC236}">
                  <a16:creationId xmlns:a16="http://schemas.microsoft.com/office/drawing/2014/main" id="{8AE8F73B-1B8D-EE40-87B4-6B5F6DC855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0681" y="2804262"/>
              <a:ext cx="2406437" cy="1996338"/>
            </a:xfrm>
            <a:prstGeom prst="rect">
              <a:avLst/>
            </a:prstGeom>
          </p:spPr>
        </p:pic>
        <p:pic>
          <p:nvPicPr>
            <p:cNvPr id="3" name="Picture 2">
              <a:extLst>
                <a:ext uri="{FF2B5EF4-FFF2-40B4-BE49-F238E27FC236}">
                  <a16:creationId xmlns:a16="http://schemas.microsoft.com/office/drawing/2014/main" id="{A78D3767-3697-244F-88D8-B6E15A032A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3355" y="2780017"/>
              <a:ext cx="2197827" cy="2020583"/>
            </a:xfrm>
            <a:prstGeom prst="rect">
              <a:avLst/>
            </a:prstGeom>
          </p:spPr>
        </p:pic>
      </p:grpSp>
    </p:spTree>
    <p:extLst>
      <p:ext uri="{BB962C8B-B14F-4D97-AF65-F5344CB8AC3E}">
        <p14:creationId xmlns:p14="http://schemas.microsoft.com/office/powerpoint/2010/main" val="2136036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a:normAutofit/>
          </a:bodyPr>
          <a:lstStyle/>
          <a:p>
            <a:r>
              <a:rPr lang="en-US"/>
              <a:t>NASA’s Artemis Program</a:t>
            </a:r>
          </a:p>
        </p:txBody>
      </p:sp>
      <p:cxnSp>
        <p:nvCxnSpPr>
          <p:cNvPr id="24" name="Straight Arrow Connector 23">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5321" y="2575034"/>
            <a:ext cx="5120113" cy="3462228"/>
          </a:xfrm>
        </p:spPr>
        <p:txBody>
          <a:bodyPr>
            <a:normAutofit/>
          </a:bodyPr>
          <a:lstStyle/>
          <a:p>
            <a:r>
              <a:rPr lang="en-US" sz="2200" dirty="0"/>
              <a:t>2024: Land first woman and next man on the moon</a:t>
            </a:r>
          </a:p>
          <a:p>
            <a:endParaRPr lang="en-US" sz="2200" dirty="0"/>
          </a:p>
          <a:p>
            <a:r>
              <a:rPr lang="en-US" sz="2200" dirty="0"/>
              <a:t>Prior to 2030: Create a sustainable base camp </a:t>
            </a:r>
            <a:endParaRPr lang="en-US" sz="1800" dirty="0"/>
          </a:p>
        </p:txBody>
      </p:sp>
      <p:pic>
        <p:nvPicPr>
          <p:cNvPr id="8" name="Picture 7" descr="A picture containing person, riding, night, standing&#10;&#10;Description automatically generated">
            <a:extLst>
              <a:ext uri="{FF2B5EF4-FFF2-40B4-BE49-F238E27FC236}">
                <a16:creationId xmlns:a16="http://schemas.microsoft.com/office/drawing/2014/main" id="{8ED025BB-9206-470F-A83A-30DB78DC3BF2}"/>
              </a:ext>
            </a:extLst>
          </p:cNvPr>
          <p:cNvPicPr>
            <a:picLocks noChangeAspect="1"/>
          </p:cNvPicPr>
          <p:nvPr/>
        </p:nvPicPr>
        <p:blipFill rotWithShape="1">
          <a:blip r:embed="rId3"/>
          <a:srcRect l="27535" r="20684"/>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5" name="Rectangle 14">
            <a:extLst>
              <a:ext uri="{FF2B5EF4-FFF2-40B4-BE49-F238E27FC236}">
                <a16:creationId xmlns:a16="http://schemas.microsoft.com/office/drawing/2014/main" id="{6D9CA360-8EB0-4525-8FD6-36EC2C113968}"/>
              </a:ext>
            </a:extLst>
          </p:cNvPr>
          <p:cNvSpPr/>
          <p:nvPr/>
        </p:nvSpPr>
        <p:spPr>
          <a:xfrm>
            <a:off x="0" y="6234545"/>
            <a:ext cx="12192000" cy="498764"/>
          </a:xfrm>
          <a:prstGeom prst="rect">
            <a:avLst/>
          </a:prstGeom>
          <a:gradFill flip="none" rotWithShape="1">
            <a:gsLst>
              <a:gs pos="58000">
                <a:srgbClr val="203864"/>
              </a:gs>
              <a:gs pos="87000">
                <a:srgbClr val="203864">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effectLst>
                  <a:glow rad="76200">
                    <a:schemeClr val="tx1">
                      <a:alpha val="60000"/>
                    </a:schemeClr>
                  </a:glow>
                </a:effectLst>
              </a:rPr>
              <a:t>Basecamp serves as a hub for scientific research and a base for Mars exploration </a:t>
            </a:r>
          </a:p>
        </p:txBody>
      </p:sp>
    </p:spTree>
    <p:extLst>
      <p:ext uri="{BB962C8B-B14F-4D97-AF65-F5344CB8AC3E}">
        <p14:creationId xmlns:p14="http://schemas.microsoft.com/office/powerpoint/2010/main" val="487538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a:solidFill>
                  <a:srgbClr val="FFFFFF"/>
                </a:solidFill>
              </a:rPr>
              <a:t>Artemis Delivery Needs</a:t>
            </a:r>
          </a:p>
        </p:txBody>
      </p:sp>
      <p:graphicFrame>
        <p:nvGraphicFramePr>
          <p:cNvPr id="5" name="Content Placeholder 2">
            <a:extLst>
              <a:ext uri="{FF2B5EF4-FFF2-40B4-BE49-F238E27FC236}">
                <a16:creationId xmlns:a16="http://schemas.microsoft.com/office/drawing/2014/main" id="{55FFCEDC-44F7-4BF9-88D3-6DDC8DBD2ADA}"/>
              </a:ext>
            </a:extLst>
          </p:cNvPr>
          <p:cNvGraphicFramePr>
            <a:graphicFrameLocks noGrp="1"/>
          </p:cNvGraphicFramePr>
          <p:nvPr>
            <p:ph idx="1"/>
            <p:extLst>
              <p:ext uri="{D42A27DB-BD31-4B8C-83A1-F6EECF244321}">
                <p14:modId xmlns:p14="http://schemas.microsoft.com/office/powerpoint/2010/main" val="345731952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1868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7994-8D9C-4066-AE7C-3E45E0A668F3}"/>
              </a:ext>
            </a:extLst>
          </p:cNvPr>
          <p:cNvSpPr>
            <a:spLocks noGrp="1"/>
          </p:cNvSpPr>
          <p:nvPr>
            <p:ph type="title"/>
          </p:nvPr>
        </p:nvSpPr>
        <p:spPr>
          <a:xfrm>
            <a:off x="481013" y="3752849"/>
            <a:ext cx="3290887" cy="2452687"/>
          </a:xfrm>
        </p:spPr>
        <p:txBody>
          <a:bodyPr anchor="ctr">
            <a:normAutofit/>
          </a:bodyPr>
          <a:lstStyle/>
          <a:p>
            <a:r>
              <a:rPr lang="en-US" sz="4800" dirty="0">
                <a:solidFill>
                  <a:schemeClr val="tx1"/>
                </a:solidFill>
              </a:rPr>
              <a:t>Context</a:t>
            </a:r>
          </a:p>
        </p:txBody>
      </p:sp>
      <p:pic>
        <p:nvPicPr>
          <p:cNvPr id="6" name="Picture 5" descr="A picture containing photo, sitting, engine, old&#10;&#10;Description automatically generated">
            <a:extLst>
              <a:ext uri="{FF2B5EF4-FFF2-40B4-BE49-F238E27FC236}">
                <a16:creationId xmlns:a16="http://schemas.microsoft.com/office/drawing/2014/main" id="{1A636031-EF8A-4547-ACE7-BFAE48F79A92}"/>
              </a:ext>
            </a:extLst>
          </p:cNvPr>
          <p:cNvPicPr>
            <a:picLocks noChangeAspect="1"/>
          </p:cNvPicPr>
          <p:nvPr/>
        </p:nvPicPr>
        <p:blipFill rotWithShape="1">
          <a:blip r:embed="rId2"/>
          <a:srcRect t="25633" b="2026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09E7CF9-3B6C-454E-AC23-F9D56C26A921}"/>
              </a:ext>
            </a:extLst>
          </p:cNvPr>
          <p:cNvSpPr>
            <a:spLocks noGrp="1"/>
          </p:cNvSpPr>
          <p:nvPr>
            <p:ph idx="1"/>
          </p:nvPr>
        </p:nvSpPr>
        <p:spPr>
          <a:xfrm>
            <a:off x="4223982" y="3752850"/>
            <a:ext cx="7485413" cy="2452687"/>
          </a:xfrm>
        </p:spPr>
        <p:txBody>
          <a:bodyPr anchor="ctr">
            <a:normAutofit/>
          </a:bodyPr>
          <a:lstStyle/>
          <a:p>
            <a:r>
              <a:rPr lang="en-US" sz="2000" dirty="0"/>
              <a:t>NASA has developed some concepts and prototypes </a:t>
            </a:r>
          </a:p>
          <a:p>
            <a:r>
              <a:rPr lang="en-US" sz="2000" dirty="0"/>
              <a:t>These methods are effective at some operations</a:t>
            </a:r>
          </a:p>
          <a:p>
            <a:r>
              <a:rPr lang="en-US" sz="2000" dirty="0"/>
              <a:t>Concepts may not optimize cost, mass, and simplicity</a:t>
            </a:r>
          </a:p>
        </p:txBody>
      </p:sp>
    </p:spTree>
    <p:extLst>
      <p:ext uri="{BB962C8B-B14F-4D97-AF65-F5344CB8AC3E}">
        <p14:creationId xmlns:p14="http://schemas.microsoft.com/office/powerpoint/2010/main" val="3105865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9CD2D09-B1BB-4DF5-9E1C-3D21B21EDE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3355637-BA71-4F63-94C9-E77BF81BDFC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907628F1-474E-432B-81F1-7EDE56CBBC47}"/>
              </a:ext>
            </a:extLst>
          </p:cNvPr>
          <p:cNvSpPr>
            <a:spLocks noGrp="1"/>
          </p:cNvSpPr>
          <p:nvPr>
            <p:ph type="title"/>
          </p:nvPr>
        </p:nvSpPr>
        <p:spPr>
          <a:xfrm>
            <a:off x="804998" y="798445"/>
            <a:ext cx="4803636" cy="1311664"/>
          </a:xfrm>
        </p:spPr>
        <p:txBody>
          <a:bodyPr>
            <a:normAutofit/>
          </a:bodyPr>
          <a:lstStyle/>
          <a:p>
            <a:r>
              <a:rPr lang="en-US">
                <a:solidFill>
                  <a:srgbClr val="000000"/>
                </a:solidFill>
              </a:rPr>
              <a:t>The Ask</a:t>
            </a:r>
          </a:p>
        </p:txBody>
      </p:sp>
      <p:sp>
        <p:nvSpPr>
          <p:cNvPr id="3" name="Content Placeholder 2">
            <a:extLst>
              <a:ext uri="{FF2B5EF4-FFF2-40B4-BE49-F238E27FC236}">
                <a16:creationId xmlns:a16="http://schemas.microsoft.com/office/drawing/2014/main" id="{C8311196-303A-4777-9460-0F7BC93CEBF2}"/>
              </a:ext>
            </a:extLst>
          </p:cNvPr>
          <p:cNvSpPr>
            <a:spLocks noGrp="1"/>
          </p:cNvSpPr>
          <p:nvPr>
            <p:ph idx="1"/>
          </p:nvPr>
        </p:nvSpPr>
        <p:spPr>
          <a:xfrm>
            <a:off x="804997" y="2272143"/>
            <a:ext cx="4706803" cy="3788830"/>
          </a:xfrm>
        </p:spPr>
        <p:txBody>
          <a:bodyPr anchor="ctr">
            <a:normAutofit/>
          </a:bodyPr>
          <a:lstStyle/>
          <a:p>
            <a:r>
              <a:rPr lang="en-US" sz="2000" dirty="0">
                <a:solidFill>
                  <a:srgbClr val="000000"/>
                </a:solidFill>
              </a:rPr>
              <a:t>NASA is seeking ideas from the public to inform the direction of future development</a:t>
            </a:r>
          </a:p>
          <a:p>
            <a:endParaRPr lang="en-US" sz="2000" dirty="0">
              <a:solidFill>
                <a:srgbClr val="000000"/>
              </a:solidFill>
            </a:endParaRPr>
          </a:p>
          <a:p>
            <a:pPr marL="0" indent="0">
              <a:buNone/>
            </a:pPr>
            <a:r>
              <a:rPr lang="en-US" sz="2000" dirty="0">
                <a:solidFill>
                  <a:srgbClr val="000000"/>
                </a:solidFill>
              </a:rPr>
              <a:t>Who can participate</a:t>
            </a:r>
          </a:p>
          <a:p>
            <a:r>
              <a:rPr lang="en-US" sz="2000" dirty="0">
                <a:solidFill>
                  <a:srgbClr val="000000"/>
                </a:solidFill>
              </a:rPr>
              <a:t>Anyone age 18 or </a:t>
            </a:r>
            <a:r>
              <a:rPr lang="en-US" sz="2000" dirty="0" smtClean="0">
                <a:solidFill>
                  <a:srgbClr val="000000"/>
                </a:solidFill>
              </a:rPr>
              <a:t>over from any background</a:t>
            </a:r>
            <a:endParaRPr lang="en-US" sz="2000" dirty="0">
              <a:solidFill>
                <a:srgbClr val="000000"/>
              </a:solidFill>
            </a:endParaRPr>
          </a:p>
          <a:p>
            <a:endParaRPr lang="en-US" sz="2000" dirty="0">
              <a:solidFill>
                <a:srgbClr val="000000"/>
              </a:solidFill>
            </a:endParaRPr>
          </a:p>
        </p:txBody>
      </p:sp>
      <p:sp>
        <p:nvSpPr>
          <p:cNvPr id="20" name="Freeform 49">
            <a:extLst>
              <a:ext uri="{FF2B5EF4-FFF2-40B4-BE49-F238E27FC236}">
                <a16:creationId xmlns:a16="http://schemas.microsoft.com/office/drawing/2014/main" id="{967C29FE-FD32-4AFB-AD20-DBDF5864B2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snow, person, sitting, riding&#10;&#10;Description automatically generated">
            <a:extLst>
              <a:ext uri="{FF2B5EF4-FFF2-40B4-BE49-F238E27FC236}">
                <a16:creationId xmlns:a16="http://schemas.microsoft.com/office/drawing/2014/main" id="{E81209B3-54DE-4944-9873-904DA2D1D86F}"/>
              </a:ext>
            </a:extLst>
          </p:cNvPr>
          <p:cNvPicPr>
            <a:picLocks noChangeAspect="1"/>
          </p:cNvPicPr>
          <p:nvPr/>
        </p:nvPicPr>
        <p:blipFill rotWithShape="1">
          <a:blip r:embed="rId3"/>
          <a:srcRect t="31371" r="1" b="3900"/>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259461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9951"/>
            <a:ext cx="10515600" cy="892175"/>
          </a:xfrm>
        </p:spPr>
        <p:txBody>
          <a:bodyPr/>
          <a:lstStyle/>
          <a:p>
            <a:r>
              <a:rPr lang="en-US" dirty="0"/>
              <a:t>Payloads to be Offloaded</a:t>
            </a:r>
          </a:p>
        </p:txBody>
      </p:sp>
      <p:sp>
        <p:nvSpPr>
          <p:cNvPr id="7" name="TextBox 6"/>
          <p:cNvSpPr txBox="1"/>
          <p:nvPr/>
        </p:nvSpPr>
        <p:spPr>
          <a:xfrm>
            <a:off x="6096000" y="1533525"/>
            <a:ext cx="5857875" cy="2354491"/>
          </a:xfrm>
          <a:prstGeom prst="rect">
            <a:avLst/>
          </a:prstGeom>
          <a:noFill/>
        </p:spPr>
        <p:txBody>
          <a:bodyPr wrap="square" rtlCol="0">
            <a:spAutoFit/>
          </a:bodyPr>
          <a:lstStyle/>
          <a:p>
            <a:r>
              <a:rPr lang="en-US" sz="2100" dirty="0"/>
              <a:t>Example payloads</a:t>
            </a:r>
          </a:p>
          <a:p>
            <a:pPr marL="285750" indent="-285750">
              <a:buFont typeface="Arial" panose="020B0604020202020204" pitchFamily="34" charset="0"/>
              <a:buChar char="•"/>
            </a:pPr>
            <a:r>
              <a:rPr lang="en-US" sz="2100" dirty="0"/>
              <a:t>Lunar terrain vehicle or </a:t>
            </a:r>
            <a:r>
              <a:rPr lang="en-US" sz="2100" dirty="0">
                <a:hlinkClick r:id="rId3"/>
              </a:rPr>
              <a:t>LTV</a:t>
            </a:r>
            <a:r>
              <a:rPr lang="en-US" sz="2100" dirty="0"/>
              <a:t>, transports crew</a:t>
            </a:r>
          </a:p>
          <a:p>
            <a:pPr marL="285750" indent="-285750">
              <a:buFont typeface="Arial" panose="020B0604020202020204" pitchFamily="34" charset="0"/>
              <a:buChar char="•"/>
            </a:pPr>
            <a:r>
              <a:rPr lang="en-US" sz="2100" dirty="0"/>
              <a:t>Habitable mobility platform crew trips lasting up to 45 days</a:t>
            </a:r>
          </a:p>
          <a:p>
            <a:pPr marL="285750" indent="-285750">
              <a:buFont typeface="Arial" panose="020B0604020202020204" pitchFamily="34" charset="0"/>
              <a:buChar char="•"/>
            </a:pPr>
            <a:r>
              <a:rPr lang="en-US" sz="2100" dirty="0"/>
              <a:t>Lunar foundation surface habitat houses four crew members</a:t>
            </a:r>
          </a:p>
          <a:p>
            <a:pPr marL="285750" indent="-285750">
              <a:buFont typeface="Arial" panose="020B0604020202020204" pitchFamily="34" charset="0"/>
              <a:buChar char="•"/>
            </a:pPr>
            <a:endParaRPr lang="en-US" sz="2100" dirty="0"/>
          </a:p>
        </p:txBody>
      </p:sp>
      <p:pic>
        <p:nvPicPr>
          <p:cNvPr id="1026" name="Picture 2" descr="https://docs.google.com/drawings/u/0/d/sHOqJ1HIzeOAYna96HTvvig/image?w=578&amp;h=506&amp;rev=311&amp;ac=1&amp;parent=1o6Sg6tct1Faei9KWZoFjjuu4kw8RqU6ScFTADRMeDt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78" y="1533525"/>
            <a:ext cx="5505450" cy="4819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E77BF4B-5B0B-4D7A-94BC-77E47B34DE54}"/>
              </a:ext>
            </a:extLst>
          </p:cNvPr>
          <p:cNvSpPr/>
          <p:nvPr/>
        </p:nvSpPr>
        <p:spPr>
          <a:xfrm>
            <a:off x="6257277" y="4528064"/>
            <a:ext cx="5096523" cy="369332"/>
          </a:xfrm>
          <a:prstGeom prst="rect">
            <a:avLst/>
          </a:prstGeom>
        </p:spPr>
        <p:txBody>
          <a:bodyPr wrap="none">
            <a:spAutoFit/>
          </a:bodyPr>
          <a:lstStyle/>
          <a:p>
            <a:r>
              <a:rPr lang="en-US" dirty="0">
                <a:hlinkClick r:id="rId5"/>
              </a:rPr>
              <a:t>NASA Outlines Lunar Surface Sustainability Concepts</a:t>
            </a:r>
            <a:endParaRPr lang="en-US" dirty="0"/>
          </a:p>
        </p:txBody>
      </p:sp>
      <p:sp>
        <p:nvSpPr>
          <p:cNvPr id="5" name="Rectangle 4">
            <a:extLst>
              <a:ext uri="{FF2B5EF4-FFF2-40B4-BE49-F238E27FC236}">
                <a16:creationId xmlns:a16="http://schemas.microsoft.com/office/drawing/2014/main" id="{7905C795-D9BD-4F99-991E-B2C4C8B8AF6D}"/>
              </a:ext>
            </a:extLst>
          </p:cNvPr>
          <p:cNvSpPr/>
          <p:nvPr/>
        </p:nvSpPr>
        <p:spPr>
          <a:xfrm>
            <a:off x="0" y="6234545"/>
            <a:ext cx="12192000" cy="498764"/>
          </a:xfrm>
          <a:prstGeom prst="rect">
            <a:avLst/>
          </a:prstGeom>
          <a:gradFill flip="none" rotWithShape="1">
            <a:gsLst>
              <a:gs pos="62000">
                <a:srgbClr val="203864"/>
              </a:gs>
              <a:gs pos="89000">
                <a:srgbClr val="203864">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effectLst>
                  <a:glow rad="76200">
                    <a:schemeClr val="tx1">
                      <a:alpha val="60000"/>
                    </a:schemeClr>
                  </a:glow>
                </a:effectLst>
              </a:rPr>
              <a:t>Consider interfaces and standards for compatibility to variety of payloads and landers</a:t>
            </a:r>
          </a:p>
        </p:txBody>
      </p:sp>
    </p:spTree>
    <p:extLst>
      <p:ext uri="{BB962C8B-B14F-4D97-AF65-F5344CB8AC3E}">
        <p14:creationId xmlns:p14="http://schemas.microsoft.com/office/powerpoint/2010/main" val="567930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8424808" y="5242498"/>
            <a:ext cx="3431570" cy="461665"/>
          </a:xfrm>
          <a:prstGeom prst="rect">
            <a:avLst/>
          </a:prstGeom>
          <a:solidFill>
            <a:schemeClr val="bg1"/>
          </a:solidFill>
        </p:spPr>
        <p:txBody>
          <a:bodyPr wrap="square">
            <a:spAutoFit/>
          </a:bodyPr>
          <a:lstStyle/>
          <a:p>
            <a:pPr algn="ctr"/>
            <a:r>
              <a:rPr lang="en-US" sz="2400" dirty="0">
                <a:solidFill>
                  <a:schemeClr val="bg1"/>
                </a:solidFill>
                <a:hlinkClick r:id="rId4"/>
              </a:rPr>
              <a:t>Lunar Terrain Vehicle</a:t>
            </a:r>
          </a:p>
        </p:txBody>
      </p:sp>
      <p:sp>
        <p:nvSpPr>
          <p:cNvPr id="8" name="Rectangle 7"/>
          <p:cNvSpPr/>
          <p:nvPr/>
        </p:nvSpPr>
        <p:spPr>
          <a:xfrm>
            <a:off x="616878" y="2227193"/>
            <a:ext cx="3759913" cy="461665"/>
          </a:xfrm>
          <a:prstGeom prst="rect">
            <a:avLst/>
          </a:prstGeom>
          <a:solidFill>
            <a:schemeClr val="bg1"/>
          </a:solidFill>
        </p:spPr>
        <p:txBody>
          <a:bodyPr wrap="square">
            <a:spAutoFit/>
          </a:bodyPr>
          <a:lstStyle/>
          <a:p>
            <a:pPr algn="ctr"/>
            <a:r>
              <a:rPr lang="en-US" sz="2400" dirty="0">
                <a:solidFill>
                  <a:schemeClr val="bg1"/>
                </a:solidFill>
                <a:hlinkClick r:id="rId5"/>
              </a:rPr>
              <a:t>Habitable Mobility Platform</a:t>
            </a:r>
            <a:endParaRPr lang="en-US" sz="2400" dirty="0">
              <a:solidFill>
                <a:schemeClr val="bg1"/>
              </a:solidFill>
            </a:endParaRPr>
          </a:p>
        </p:txBody>
      </p:sp>
      <p:sp>
        <p:nvSpPr>
          <p:cNvPr id="9" name="Rectangle 8"/>
          <p:cNvSpPr/>
          <p:nvPr/>
        </p:nvSpPr>
        <p:spPr>
          <a:xfrm>
            <a:off x="6010812" y="139827"/>
            <a:ext cx="2804416" cy="830997"/>
          </a:xfrm>
          <a:prstGeom prst="rect">
            <a:avLst/>
          </a:prstGeom>
          <a:solidFill>
            <a:schemeClr val="bg1"/>
          </a:solidFill>
        </p:spPr>
        <p:txBody>
          <a:bodyPr wrap="square">
            <a:spAutoFit/>
          </a:bodyPr>
          <a:lstStyle/>
          <a:p>
            <a:pPr algn="ctr"/>
            <a:r>
              <a:rPr lang="en-US" sz="2400" dirty="0">
                <a:solidFill>
                  <a:schemeClr val="bg1"/>
                </a:solidFill>
                <a:hlinkClick r:id="rId5"/>
              </a:rPr>
              <a:t>Foundation Surface</a:t>
            </a:r>
          </a:p>
          <a:p>
            <a:pPr algn="ctr"/>
            <a:r>
              <a:rPr lang="en-US" sz="2400" dirty="0">
                <a:solidFill>
                  <a:schemeClr val="bg1"/>
                </a:solidFill>
                <a:hlinkClick r:id="rId5"/>
              </a:rPr>
              <a:t>Habitat</a:t>
            </a:r>
            <a:endParaRPr lang="en-US" sz="2400" dirty="0">
              <a:solidFill>
                <a:schemeClr val="bg1"/>
              </a:solidFill>
            </a:endParaRPr>
          </a:p>
        </p:txBody>
      </p:sp>
    </p:spTree>
    <p:extLst>
      <p:ext uri="{BB962C8B-B14F-4D97-AF65-F5344CB8AC3E}">
        <p14:creationId xmlns:p14="http://schemas.microsoft.com/office/powerpoint/2010/main" val="2790356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water, boat, sitting, skiing&#10;&#10;Description automatically generated">
            <a:extLst>
              <a:ext uri="{FF2B5EF4-FFF2-40B4-BE49-F238E27FC236}">
                <a16:creationId xmlns:a16="http://schemas.microsoft.com/office/drawing/2014/main" id="{5741A61F-023E-4755-96CC-BE470D9B2134}"/>
              </a:ext>
            </a:extLst>
          </p:cNvPr>
          <p:cNvPicPr>
            <a:picLocks noChangeAspect="1"/>
          </p:cNvPicPr>
          <p:nvPr/>
        </p:nvPicPr>
        <p:blipFill rotWithShape="1">
          <a:blip r:embed="rId3"/>
          <a:srcRect/>
          <a:stretch/>
        </p:blipFill>
        <p:spPr>
          <a:xfrm>
            <a:off x="-1" y="10"/>
            <a:ext cx="12192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a:normAutofit/>
          </a:bodyPr>
          <a:lstStyle/>
          <a:p>
            <a:pPr algn="ctr"/>
            <a:r>
              <a:rPr lang="en-US" sz="3600" dirty="0">
                <a:effectLst>
                  <a:glow rad="63500">
                    <a:schemeClr val="tx1">
                      <a:alpha val="40000"/>
                    </a:schemeClr>
                  </a:glow>
                </a:effectLst>
              </a:rPr>
              <a:t>Lander Configurations</a:t>
            </a: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idx="1"/>
          </p:nvPr>
        </p:nvSpPr>
        <p:spPr>
          <a:xfrm>
            <a:off x="525516" y="3417573"/>
            <a:ext cx="4593021" cy="2619839"/>
          </a:xfrm>
        </p:spPr>
        <p:txBody>
          <a:bodyPr anchor="ctr">
            <a:normAutofit/>
          </a:bodyPr>
          <a:lstStyle/>
          <a:p>
            <a:pPr marL="0" indent="0">
              <a:buNone/>
            </a:pPr>
            <a:r>
              <a:rPr lang="en-US" sz="1800" dirty="0"/>
              <a:t>Consider the three height ranges of lunar landers</a:t>
            </a:r>
          </a:p>
          <a:p>
            <a:r>
              <a:rPr lang="en-US" sz="1800" dirty="0"/>
              <a:t>0-4 meters (0-12 ft.)</a:t>
            </a:r>
          </a:p>
          <a:p>
            <a:r>
              <a:rPr lang="en-US" sz="1800" dirty="0"/>
              <a:t>4-10 meters (12-30 ft.)</a:t>
            </a:r>
          </a:p>
          <a:p>
            <a:r>
              <a:rPr lang="en-US" sz="1800" dirty="0"/>
              <a:t>10 meter (30 ft.) or greater</a:t>
            </a:r>
          </a:p>
        </p:txBody>
      </p:sp>
      <p:sp>
        <p:nvSpPr>
          <p:cNvPr id="16" name="Rectangle 15">
            <a:extLst>
              <a:ext uri="{FF2B5EF4-FFF2-40B4-BE49-F238E27FC236}">
                <a16:creationId xmlns:a16="http://schemas.microsoft.com/office/drawing/2014/main" id="{E596831E-5A40-4625-B182-75587BAB4CC3}"/>
              </a:ext>
            </a:extLst>
          </p:cNvPr>
          <p:cNvSpPr/>
          <p:nvPr/>
        </p:nvSpPr>
        <p:spPr>
          <a:xfrm>
            <a:off x="0" y="6234545"/>
            <a:ext cx="12192000" cy="498764"/>
          </a:xfrm>
          <a:prstGeom prst="rect">
            <a:avLst/>
          </a:prstGeom>
          <a:gradFill flip="none" rotWithShape="1">
            <a:gsLst>
              <a:gs pos="62000">
                <a:srgbClr val="203864"/>
              </a:gs>
              <a:gs pos="89000">
                <a:srgbClr val="203864">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dirty="0">
                <a:effectLst>
                  <a:glow rad="76200">
                    <a:schemeClr val="tx1">
                      <a:alpha val="60000"/>
                    </a:schemeClr>
                  </a:glow>
                </a:effectLst>
              </a:rPr>
              <a:t>Competitors should decide if solution will be limited to single height range or versatile</a:t>
            </a:r>
          </a:p>
        </p:txBody>
      </p:sp>
    </p:spTree>
    <p:extLst>
      <p:ext uri="{BB962C8B-B14F-4D97-AF65-F5344CB8AC3E}">
        <p14:creationId xmlns:p14="http://schemas.microsoft.com/office/powerpoint/2010/main" val="3232372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A21668-7E2D-D34B-8F28-D8590BEFEB53}" type="slidenum">
              <a:rPr lang="en-US" smtClean="0"/>
              <a:t>9</a:t>
            </a:fld>
            <a:endParaRPr lang="en-US" dirty="0"/>
          </a:p>
        </p:txBody>
      </p:sp>
      <p:sp>
        <p:nvSpPr>
          <p:cNvPr id="3" name="Title 2"/>
          <p:cNvSpPr>
            <a:spLocks noGrp="1"/>
          </p:cNvSpPr>
          <p:nvPr>
            <p:ph type="title" idx="4294967295"/>
          </p:nvPr>
        </p:nvSpPr>
        <p:spPr>
          <a:xfrm>
            <a:off x="0" y="365125"/>
            <a:ext cx="10515600" cy="892175"/>
          </a:xfrm>
        </p:spPr>
        <p:txBody>
          <a:bodyPr/>
          <a:lstStyle/>
          <a:p>
            <a:r>
              <a:rPr lang="en-US" dirty="0"/>
              <a:t>Commercial Lunar Payload Services</a:t>
            </a:r>
          </a:p>
        </p:txBody>
      </p:sp>
      <p:sp>
        <p:nvSpPr>
          <p:cNvPr id="4" name="Content Placeholder 3"/>
          <p:cNvSpPr>
            <a:spLocks noGrp="1"/>
          </p:cNvSpPr>
          <p:nvPr>
            <p:ph idx="4294967295"/>
          </p:nvPr>
        </p:nvSpPr>
        <p:spPr>
          <a:xfrm>
            <a:off x="243840" y="1637540"/>
            <a:ext cx="4745038" cy="1346200"/>
          </a:xfrm>
        </p:spPr>
        <p:txBody>
          <a:bodyPr>
            <a:normAutofit fontScale="70000" lnSpcReduction="20000"/>
          </a:bodyPr>
          <a:lstStyle/>
          <a:p>
            <a:pPr marL="0" indent="0">
              <a:buNone/>
            </a:pPr>
            <a:r>
              <a:rPr lang="en-US" dirty="0"/>
              <a:t>Fourteen qualified providers to deliver science and technology to the lunar surface </a:t>
            </a:r>
            <a:endParaRPr lang="en-US" dirty="0">
              <a:hlinkClick r:id="rId3"/>
            </a:endParaRPr>
          </a:p>
          <a:p>
            <a:r>
              <a:rPr lang="en-US" dirty="0">
                <a:hlinkClick r:id="rId3"/>
              </a:rPr>
              <a:t>https://www.nasa.gov/content/commercial-lunar-payload-services</a:t>
            </a:r>
            <a:endParaRPr lang="en-US" dirty="0"/>
          </a:p>
          <a:p>
            <a:endParaRPr lang="en-US" dirty="0"/>
          </a:p>
        </p:txBody>
      </p:sp>
      <p:pic>
        <p:nvPicPr>
          <p:cNvPr id="5" name="Picture 4"/>
          <p:cNvPicPr>
            <a:picLocks noChangeAspect="1"/>
          </p:cNvPicPr>
          <p:nvPr/>
        </p:nvPicPr>
        <p:blipFill>
          <a:blip r:embed="rId4"/>
          <a:stretch>
            <a:fillRect/>
          </a:stretch>
        </p:blipFill>
        <p:spPr>
          <a:xfrm>
            <a:off x="6618523" y="3803405"/>
            <a:ext cx="5525217" cy="2074006"/>
          </a:xfrm>
          <a:prstGeom prst="rect">
            <a:avLst/>
          </a:prstGeom>
        </p:spPr>
      </p:pic>
      <p:pic>
        <p:nvPicPr>
          <p:cNvPr id="6" name="Picture 5"/>
          <p:cNvPicPr>
            <a:picLocks noChangeAspect="1"/>
          </p:cNvPicPr>
          <p:nvPr/>
        </p:nvPicPr>
        <p:blipFill>
          <a:blip r:embed="rId5"/>
          <a:stretch>
            <a:fillRect/>
          </a:stretch>
        </p:blipFill>
        <p:spPr>
          <a:xfrm>
            <a:off x="29210" y="5094670"/>
            <a:ext cx="6483350" cy="1763329"/>
          </a:xfrm>
          <a:prstGeom prst="rect">
            <a:avLst/>
          </a:prstGeom>
        </p:spPr>
      </p:pic>
      <p:pic>
        <p:nvPicPr>
          <p:cNvPr id="7" name="Picture 6"/>
          <p:cNvPicPr>
            <a:picLocks noChangeAspect="1"/>
          </p:cNvPicPr>
          <p:nvPr/>
        </p:nvPicPr>
        <p:blipFill>
          <a:blip r:embed="rId6"/>
          <a:stretch>
            <a:fillRect/>
          </a:stretch>
        </p:blipFill>
        <p:spPr>
          <a:xfrm>
            <a:off x="5180965" y="1632142"/>
            <a:ext cx="6962775" cy="1514475"/>
          </a:xfrm>
          <a:prstGeom prst="rect">
            <a:avLst/>
          </a:prstGeom>
        </p:spPr>
      </p:pic>
      <p:pic>
        <p:nvPicPr>
          <p:cNvPr id="8" name="Picture 7"/>
          <p:cNvPicPr>
            <a:picLocks noChangeAspect="1"/>
          </p:cNvPicPr>
          <p:nvPr/>
        </p:nvPicPr>
        <p:blipFill>
          <a:blip r:embed="rId7"/>
          <a:stretch>
            <a:fillRect/>
          </a:stretch>
        </p:blipFill>
        <p:spPr>
          <a:xfrm>
            <a:off x="48260" y="3173848"/>
            <a:ext cx="6606540" cy="1810884"/>
          </a:xfrm>
          <a:prstGeom prst="rect">
            <a:avLst/>
          </a:prstGeom>
        </p:spPr>
      </p:pic>
    </p:spTree>
    <p:extLst>
      <p:ext uri="{BB962C8B-B14F-4D97-AF65-F5344CB8AC3E}">
        <p14:creationId xmlns:p14="http://schemas.microsoft.com/office/powerpoint/2010/main" val="224180967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EF82278DC8884F8E9720E600969B22" ma:contentTypeVersion="1" ma:contentTypeDescription="Create a new document." ma:contentTypeScope="" ma:versionID="73df80c6640f4c3a4f3f982e8a37aae3">
  <xsd:schema xmlns:xsd="http://www.w3.org/2001/XMLSchema" xmlns:xs="http://www.w3.org/2001/XMLSchema" xmlns:p="http://schemas.microsoft.com/office/2006/metadata/properties" xmlns:ns2="b0d9f4a2-94d2-4c94-bbf9-c076c2cc91d1" targetNamespace="http://schemas.microsoft.com/office/2006/metadata/properties" ma:root="true" ma:fieldsID="3dc41ab05fe62b9f038aad75c759e299" ns2:_="">
    <xsd:import namespace="b0d9f4a2-94d2-4c94-bbf9-c076c2cc91d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d9f4a2-94d2-4c94-bbf9-c076c2cc91d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13A7AA-5F12-425F-92F8-61732BF6B154}">
  <ds:schemaRefs>
    <ds:schemaRef ds:uri="http://schemas.microsoft.com/sharepoint/v3/contenttype/forms"/>
  </ds:schemaRefs>
</ds:datastoreItem>
</file>

<file path=customXml/itemProps2.xml><?xml version="1.0" encoding="utf-8"?>
<ds:datastoreItem xmlns:ds="http://schemas.openxmlformats.org/officeDocument/2006/customXml" ds:itemID="{367DDE31-7014-464D-97A5-E85CD20DA3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d9f4a2-94d2-4c94-bbf9-c076c2cc91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8AF43E-7A70-4A6D-B50B-DADDCDB2CFCA}">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b0d9f4a2-94d2-4c94-bbf9-c076c2cc91d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TotalTime>
  <Words>882</Words>
  <Application>Microsoft Office PowerPoint</Application>
  <PresentationFormat>Widescreen</PresentationFormat>
  <Paragraphs>112</Paragraphs>
  <Slides>17</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Courier New</vt:lpstr>
      <vt:lpstr>1_Office Theme</vt:lpstr>
      <vt:lpstr>Lunar Delivery Challenge Webinar https://www.herox.com/LunarDelivery </vt:lpstr>
      <vt:lpstr>NASA’s Artemis Program</vt:lpstr>
      <vt:lpstr>Artemis Delivery Needs</vt:lpstr>
      <vt:lpstr>Context</vt:lpstr>
      <vt:lpstr>The Ask</vt:lpstr>
      <vt:lpstr>Payloads to be Offloaded</vt:lpstr>
      <vt:lpstr>PowerPoint Presentation</vt:lpstr>
      <vt:lpstr>Lander Configurations</vt:lpstr>
      <vt:lpstr>Commercial Lunar Payload Services</vt:lpstr>
      <vt:lpstr>PowerPoint Presentation</vt:lpstr>
      <vt:lpstr>PowerPoint Presentation</vt:lpstr>
      <vt:lpstr>Other Considerations</vt:lpstr>
      <vt:lpstr>Judging Criteria</vt:lpstr>
      <vt:lpstr>Monetary Prizes</vt:lpstr>
      <vt:lpstr>Other Prizes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Lunar Delivery Challenge Webinar https://www.herox.com/LunarDelivery</dc:title>
  <dc:creator>Kessler, Paul D. (LARC-E402)</dc:creator>
  <cp:lastModifiedBy>Gill, Tracy R. (KSC-UBC00)</cp:lastModifiedBy>
  <cp:revision>5</cp:revision>
  <dcterms:created xsi:type="dcterms:W3CDTF">2020-12-01T21:07:24Z</dcterms:created>
  <dcterms:modified xsi:type="dcterms:W3CDTF">2020-12-01T21:49:58Z</dcterms:modified>
</cp:coreProperties>
</file>