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94" r:id="rId2"/>
    <p:sldId id="261" r:id="rId3"/>
    <p:sldId id="403" r:id="rId4"/>
    <p:sldId id="400" r:id="rId5"/>
    <p:sldId id="6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11" d="100"/>
          <a:sy n="111" d="100"/>
        </p:scale>
        <p:origin x="5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E6479-6698-4E35-A85E-731CC249D251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ADF6B-BE08-4D0C-8EE7-C446693F0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9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FAEC8894-EF9D-46A4-8247-5E82BE1192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07B2E5-839F-4ADE-91BD-253E83B15886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815B8BE-C832-463E-8A82-28EBE3CD31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87388"/>
            <a:ext cx="6091238" cy="3427412"/>
          </a:xfrm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8C3F36A-363B-45A0-BD60-15B05B17C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341813"/>
            <a:ext cx="503555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80FD-2CD9-4D02-84CE-FB3E15604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704C0-F2AA-4BB7-BBEA-A5B93BA3C9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AE56D-F620-48EE-9CA1-A97E9394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83F2A-0B9D-421A-9219-CDEEA4F3E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A65EB-F631-478C-9064-E853E77FF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4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D0C53-0D56-4901-B7FC-133E6C094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0469"/>
          </a:xfrm>
        </p:spPr>
        <p:txBody>
          <a:bodyPr>
            <a:normAutofit/>
          </a:bodyPr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862-AA77-4C82-9FE6-1F8793387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8B141-7977-4D4C-9C8B-A6A60A3E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98707-BCB3-4124-9A88-22510CC5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89AFE-0A89-47E0-940C-9367E1B83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58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25FE0-FF55-4EB6-8F60-1E41968D3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F7285-4F7D-4E41-A121-18FA19599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9DE02-0E6B-4D84-855E-A6874DA7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1D442-EB7A-42FC-9379-099776C9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CB0FB-DA8A-4564-B485-416D8307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1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68F6-8176-43CC-9869-16CC6C4B7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52604-F808-4446-87E1-3FAF3D99A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F577C-AE99-42F0-B8AB-85824337E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BF500-8D0C-48B1-AC84-C455DFADA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A0FA6-C343-4A4D-9CAE-64AE9F09D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2B2EBB-077C-4D8B-B109-37081B8CA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0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F5204-B688-4182-A38F-1B35F01F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59936-F2B8-401F-B2AC-752D6A3DA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B4F01-C4FB-413C-9CAB-DAD5BD0F1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6A82C-19F3-4B44-BFEE-025535123E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9391D5-3A47-4567-B426-F8A89ED14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E47D9-EE64-42AA-B548-A9713F5E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58CD14-8DAD-4D58-B5B0-E3192EE9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90B8A-FA79-40EB-80D8-80A09FDC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209B1-DE62-4EA1-849E-CE5555B95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1467"/>
          </a:xfrm>
        </p:spPr>
        <p:txBody>
          <a:bodyPr>
            <a:normAutofit/>
          </a:bodyPr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43585-4530-4D96-87FC-3209E58D7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8BD72-EEFE-4E28-BFD1-CD05B1DB2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581033-D5B5-4A8A-BB13-289C1972C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150859-F65F-432D-A035-487340CF9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36AA4-5781-4FF3-BF5C-E74681D9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3E86A-2E3A-45C5-A155-CA37F263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487D-DEDF-4C1A-BDD4-C9DED7F0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BCB64-D7BE-4549-B114-C4926643B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FAC04-49DB-49E3-8A2A-ACAE4E162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728E9-2544-4A1D-9EE4-86237FB2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A6307-6BED-420F-946D-D6D94EE0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73DBF-8A5C-4F5F-B4B6-10391E42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9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DF621-EBBA-4503-9E5E-17EDC531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711A7D-1718-44E1-978B-6708768B30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CBF70-7AEC-44DE-BBD4-71052D596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DAFBE-8690-4033-BE6A-84CA20DA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32461-62BC-4105-8B3D-41A260C7E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3C92F-D2A3-48AE-A71D-DDFAD818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9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15136-3461-4DB1-9873-0B7FDC88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611A9-C7A1-4258-AF1D-D34649D15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FDCA2-AA19-4BF3-8AC1-9F8355D4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C0BFA-9C62-4507-BCB6-E0E7D97C3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E1C30-2D62-4934-ADE9-3D53EAE5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1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4AC3E-4F6B-43A2-B4EE-F67E451F7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3E5AB-C964-40FC-97D8-E9803E4CB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B7C78-3B4A-4996-B1F7-146ED256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DEA72-6599-4A14-8A7F-08255C90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4FE7B-7F1D-4839-A456-1ADE41CC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0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47522-FE81-4E6C-BCC8-D16A4D56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6098C-48E0-4E25-83BA-421CE33E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BBD7-F516-46F4-8AE7-737603880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13CE-CA10-4835-AD79-FE03F05D4A2B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281C5-2E69-471B-B294-47415FB7D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1ACCE-D76E-4DED-94D3-947B93A7E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jpeg"/><Relationship Id="rId4" Type="http://schemas.openxmlformats.org/officeDocument/2006/relationships/image" Target="../media/image6.png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1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3.jpg"/><Relationship Id="rId4" Type="http://schemas.openxmlformats.org/officeDocument/2006/relationships/image" Target="../media/image12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14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0.jpeg"/><Relationship Id="rId4" Type="http://schemas.openxmlformats.org/officeDocument/2006/relationships/image" Target="../media/image15.png"/><Relationship Id="rId9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>
            <a:extLst>
              <a:ext uri="{FF2B5EF4-FFF2-40B4-BE49-F238E27FC236}">
                <a16:creationId xmlns:a16="http://schemas.microsoft.com/office/drawing/2014/main" id="{FD1EC9DC-F881-4F57-9437-A706FC6245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00A89D-335D-42E8-8E87-ED5BCF7E67F2}" type="slidenum">
              <a:rPr lang="en-US" altLang="en-US" sz="2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2400"/>
          </a:p>
        </p:txBody>
      </p:sp>
      <p:pic>
        <p:nvPicPr>
          <p:cNvPr id="3075" name="Picture 4">
            <a:extLst>
              <a:ext uri="{FF2B5EF4-FFF2-40B4-BE49-F238E27FC236}">
                <a16:creationId xmlns:a16="http://schemas.microsoft.com/office/drawing/2014/main" id="{F44AFE2C-C153-4186-A474-B5A0F81E7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" t="11526" r="-4685" b="6269"/>
          <a:stretch/>
        </p:blipFill>
        <p:spPr bwMode="auto">
          <a:xfrm>
            <a:off x="0" y="-9899"/>
            <a:ext cx="12765024" cy="687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6" name="Rectangle 2">
            <a:extLst>
              <a:ext uri="{FF2B5EF4-FFF2-40B4-BE49-F238E27FC236}">
                <a16:creationId xmlns:a16="http://schemas.microsoft.com/office/drawing/2014/main" id="{48B322A8-993D-4CFF-AB94-0AAC74DDB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30" y="264888"/>
            <a:ext cx="5410200" cy="160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First Decade of Global Lidar Observations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(summary) </a:t>
            </a:r>
          </a:p>
        </p:txBody>
      </p:sp>
      <p:sp>
        <p:nvSpPr>
          <p:cNvPr id="3077" name="Rectangle 3">
            <a:extLst>
              <a:ext uri="{FF2B5EF4-FFF2-40B4-BE49-F238E27FC236}">
                <a16:creationId xmlns:a16="http://schemas.microsoft.com/office/drawing/2014/main" id="{69DB1C5F-9AC4-4448-B0ED-03F0E73D7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6456" y="4236720"/>
            <a:ext cx="4495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Dave Winker</a:t>
            </a:r>
          </a:p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  <a:r>
              <a:rPr lang="en-US" altLang="en-US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LaRC</a:t>
            </a:r>
            <a:endParaRPr lang="en-US" alt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Hampton, Virginia</a:t>
            </a:r>
          </a:p>
        </p:txBody>
      </p:sp>
      <p:sp>
        <p:nvSpPr>
          <p:cNvPr id="3078" name="Text Box 4">
            <a:extLst>
              <a:ext uri="{FF2B5EF4-FFF2-40B4-BE49-F238E27FC236}">
                <a16:creationId xmlns:a16="http://schemas.microsoft.com/office/drawing/2014/main" id="{B6299CCC-CEA5-4871-BC05-0C1BDC265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626" y="6457951"/>
            <a:ext cx="25386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COSPAR, January 2020</a:t>
            </a:r>
            <a:endParaRPr lang="en-US" altLang="en-US" sz="1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FF6EBA9-A845-464D-B38E-5BBAE5751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"/>
          <a:stretch/>
        </p:blipFill>
        <p:spPr bwMode="auto">
          <a:xfrm>
            <a:off x="11020" y="0"/>
            <a:ext cx="84915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939B6FF0-83BF-4AB0-8FEF-6CC8A4329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3508" y="185386"/>
            <a:ext cx="3525584" cy="2803474"/>
          </a:xfrm>
          <a:noFill/>
          <a:ln w="19050">
            <a:solidFill>
              <a:srgbClr val="FFCC00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Three co-aligned instruments: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CALIOP: polarization lidar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30 m vertical resolution 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90 m footprint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Imaging IR radiometer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8.6, 10.5, 12.0 um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60 km swath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Wide-Field Camera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650 nm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60 km swath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DE67D996-8D7A-4D1C-BBDD-4CDB1409E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740" y="110949"/>
            <a:ext cx="38523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None/>
            </a:pPr>
            <a:r>
              <a:rPr kumimoji="1" lang="en-US" altLang="en-US" b="1" dirty="0">
                <a:solidFill>
                  <a:srgbClr val="FFFF00"/>
                </a:solidFill>
                <a:ea typeface="ヒラギノ角ゴ Pro W3"/>
                <a:cs typeface="ヒラギノ角ゴ Pro W3"/>
              </a:rPr>
              <a:t>CALIPSO First Light: 7 June 2006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FCD9CE63-B7D9-4520-B7C1-A954BA773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880" y="3185286"/>
            <a:ext cx="3066840" cy="3569213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7878D4-ADC1-42D7-8EAA-0BC5A9E632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71" t="8817" r="1699"/>
          <a:stretch/>
        </p:blipFill>
        <p:spPr>
          <a:xfrm>
            <a:off x="8254809" y="1193670"/>
            <a:ext cx="2830365" cy="4739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85237C-3E22-44F2-8613-E391B4274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898" y="5810085"/>
            <a:ext cx="3798888" cy="55432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033D8FD-78D3-45E7-AF05-8AFB1E587ACF}"/>
              </a:ext>
            </a:extLst>
          </p:cNvPr>
          <p:cNvSpPr txBox="1"/>
          <p:nvPr/>
        </p:nvSpPr>
        <p:spPr>
          <a:xfrm>
            <a:off x="272143" y="5621500"/>
            <a:ext cx="251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Zonal mean distribution of aerosol types, June through August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7AA6AAE-6868-4365-8B8F-1EDA3B0DBADE}"/>
              </a:ext>
            </a:extLst>
          </p:cNvPr>
          <p:cNvGrpSpPr/>
          <p:nvPr/>
        </p:nvGrpSpPr>
        <p:grpSpPr>
          <a:xfrm>
            <a:off x="2745379" y="4527014"/>
            <a:ext cx="4581983" cy="2176818"/>
            <a:chOff x="6962393" y="2717802"/>
            <a:chExt cx="5229607" cy="2522600"/>
          </a:xfrm>
        </p:grpSpPr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35F4D5CB-C8EC-45E8-AC9B-F25E20DEDE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3" t="32524" r="16324"/>
            <a:stretch/>
          </p:blipFill>
          <p:spPr bwMode="auto">
            <a:xfrm>
              <a:off x="6962393" y="2717802"/>
              <a:ext cx="5229607" cy="252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E80EE59-3CC2-4FC6-880F-ABBAD084AEBE}"/>
                </a:ext>
              </a:extLst>
            </p:cNvPr>
            <p:cNvSpPr txBox="1"/>
            <p:nvPr/>
          </p:nvSpPr>
          <p:spPr>
            <a:xfrm>
              <a:off x="8299122" y="4392318"/>
              <a:ext cx="8499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marine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1357C4-D278-4AF9-B586-3B09A001C9A6}"/>
                </a:ext>
              </a:extLst>
            </p:cNvPr>
            <p:cNvSpPr txBox="1"/>
            <p:nvPr/>
          </p:nvSpPr>
          <p:spPr>
            <a:xfrm>
              <a:off x="10121900" y="3429000"/>
              <a:ext cx="673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dust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53198CC-F849-4DF6-A492-A7CE2D1EC1B1}"/>
                </a:ext>
              </a:extLst>
            </p:cNvPr>
            <p:cNvSpPr txBox="1"/>
            <p:nvPr/>
          </p:nvSpPr>
          <p:spPr>
            <a:xfrm>
              <a:off x="8864600" y="3609770"/>
              <a:ext cx="792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smoke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4085F77-B074-4F11-ABD9-59911B9708A5}"/>
              </a:ext>
            </a:extLst>
          </p:cNvPr>
          <p:cNvGrpSpPr/>
          <p:nvPr/>
        </p:nvGrpSpPr>
        <p:grpSpPr>
          <a:xfrm>
            <a:off x="2791287" y="1292707"/>
            <a:ext cx="4696439" cy="2746206"/>
            <a:chOff x="1742364" y="742949"/>
            <a:chExt cx="9144000" cy="6027245"/>
          </a:xfrm>
        </p:grpSpPr>
        <p:pic>
          <p:nvPicPr>
            <p:cNvPr id="33" name="Picture 1">
              <a:extLst>
                <a:ext uri="{FF2B5EF4-FFF2-40B4-BE49-F238E27FC236}">
                  <a16:creationId xmlns:a16="http://schemas.microsoft.com/office/drawing/2014/main" id="{EDAACE4F-D753-441C-9AB2-F527CCEC3A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2364" y="742949"/>
              <a:ext cx="9144000" cy="601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4" name="Text Box 15">
              <a:extLst>
                <a:ext uri="{FF2B5EF4-FFF2-40B4-BE49-F238E27FC236}">
                  <a16:creationId xmlns:a16="http://schemas.microsoft.com/office/drawing/2014/main" id="{E91AD85B-020D-4F92-83D7-E7FFBBFB59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8695" y="6265860"/>
              <a:ext cx="2787126" cy="504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675"/>
                </a:spcBef>
                <a:buClr>
                  <a:srgbClr val="000000"/>
                </a:buClr>
                <a:buSzPct val="100000"/>
              </a:pPr>
              <a:r>
                <a:rPr lang="en-US" altLang="en-US" sz="1200" b="1" dirty="0">
                  <a:solidFill>
                    <a:srgbClr val="FFFF00"/>
                  </a:solidFill>
                  <a:ea typeface="Arial Unicode MS" pitchFamily="34" charset="-128"/>
                </a:rPr>
                <a:t>Liu et al, JGR, 2008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3294805-AF09-4406-9C3D-62AA525B45D5}"/>
              </a:ext>
            </a:extLst>
          </p:cNvPr>
          <p:cNvSpPr txBox="1"/>
          <p:nvPr/>
        </p:nvSpPr>
        <p:spPr>
          <a:xfrm>
            <a:off x="4152959" y="829344"/>
            <a:ext cx="217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Aerosol Transport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6CA827-909E-45E1-A49E-BE90B45CB638}"/>
              </a:ext>
            </a:extLst>
          </p:cNvPr>
          <p:cNvSpPr txBox="1"/>
          <p:nvPr/>
        </p:nvSpPr>
        <p:spPr>
          <a:xfrm>
            <a:off x="8186251" y="878447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Aerosol Radiative Effects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2647AA-C615-44CE-8A69-E3BA8DC858AB}"/>
              </a:ext>
            </a:extLst>
          </p:cNvPr>
          <p:cNvSpPr txBox="1"/>
          <p:nvPr/>
        </p:nvSpPr>
        <p:spPr>
          <a:xfrm>
            <a:off x="3930910" y="416847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Aerosol Composition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C914E2-6545-4699-8214-CB82F4ABE5B8}"/>
              </a:ext>
            </a:extLst>
          </p:cNvPr>
          <p:cNvSpPr txBox="1"/>
          <p:nvPr/>
        </p:nvSpPr>
        <p:spPr>
          <a:xfrm>
            <a:off x="619696" y="2032718"/>
            <a:ext cx="186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Sahara dust  outbreak, Aug 2007</a:t>
            </a:r>
          </a:p>
        </p:txBody>
      </p:sp>
      <p:sp>
        <p:nvSpPr>
          <p:cNvPr id="39" name="Title 38">
            <a:extLst>
              <a:ext uri="{FF2B5EF4-FFF2-40B4-BE49-F238E27FC236}">
                <a16:creationId xmlns:a16="http://schemas.microsoft.com/office/drawing/2014/main" id="{777CA902-38FD-48BB-9046-9AE301107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353" y="138699"/>
            <a:ext cx="7545637" cy="561467"/>
          </a:xfrm>
        </p:spPr>
        <p:txBody>
          <a:bodyPr>
            <a:normAutofit/>
          </a:bodyPr>
          <a:lstStyle/>
          <a:p>
            <a:r>
              <a:rPr lang="en-US" dirty="0"/>
              <a:t>Unique Aerosol Capabilities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A189F6-F569-4B94-A524-3551CA13B17D}"/>
              </a:ext>
            </a:extLst>
          </p:cNvPr>
          <p:cNvSpPr txBox="1"/>
          <p:nvPr/>
        </p:nvSpPr>
        <p:spPr>
          <a:xfrm>
            <a:off x="6313221" y="5547220"/>
            <a:ext cx="694605" cy="318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smoke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3E4471-7939-456C-A37F-74D17061947C}"/>
              </a:ext>
            </a:extLst>
          </p:cNvPr>
          <p:cNvSpPr txBox="1"/>
          <p:nvPr/>
        </p:nvSpPr>
        <p:spPr>
          <a:xfrm>
            <a:off x="9210031" y="6236507"/>
            <a:ext cx="2830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SW DARF (Oikawa et al., JGR 2018)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8F373A3D-AF53-4DA2-BB1C-12B5CD5A0A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65299"/>
              </p:ext>
            </p:extLst>
          </p:nvPr>
        </p:nvGraphicFramePr>
        <p:xfrm>
          <a:off x="11241015" y="174625"/>
          <a:ext cx="78422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Image" r:id="rId7" imgW="1380744" imgH="1143000" progId="Word.Picture.8">
                  <p:embed/>
                </p:oleObj>
              </mc:Choice>
              <mc:Fallback>
                <p:oleObj name="Image" r:id="rId7" imgW="1380744" imgH="1143000" progId="Word.Picture.8">
                  <p:embed/>
                  <p:pic>
                    <p:nvPicPr>
                      <p:cNvPr id="1032" name="Object 19">
                        <a:extLst>
                          <a:ext uri="{FF2B5EF4-FFF2-40B4-BE49-F238E27FC236}">
                            <a16:creationId xmlns:a16="http://schemas.microsoft.com/office/drawing/2014/main" id="{A077EFBC-D6B6-46B4-BB9C-33AACE304C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1015" y="174625"/>
                        <a:ext cx="78422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2">
            <a:extLst>
              <a:ext uri="{FF2B5EF4-FFF2-40B4-BE49-F238E27FC236}">
                <a16:creationId xmlns:a16="http://schemas.microsoft.com/office/drawing/2014/main" id="{0535C61F-D2CF-4992-BEBF-FDB83540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16922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5" descr="logoCNES_nom_ centré">
            <a:extLst>
              <a:ext uri="{FF2B5EF4-FFF2-40B4-BE49-F238E27FC236}">
                <a16:creationId xmlns:a16="http://schemas.microsoft.com/office/drawing/2014/main" id="{8CE932A0-EA7D-4B59-A99A-E492B27E6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395" y="103512"/>
            <a:ext cx="94932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67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E348D5D-8C85-46F2-9E3C-01B0465766F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4" t="89696" r="15662"/>
          <a:stretch/>
        </p:blipFill>
        <p:spPr>
          <a:xfrm>
            <a:off x="933955" y="3504265"/>
            <a:ext cx="4585648" cy="5344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63BFED6-1010-4A3B-A9CB-72988F67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522" y="42132"/>
            <a:ext cx="9986346" cy="845281"/>
          </a:xfrm>
        </p:spPr>
        <p:txBody>
          <a:bodyPr>
            <a:normAutofit/>
          </a:bodyPr>
          <a:lstStyle/>
          <a:p>
            <a:r>
              <a:rPr lang="en-US" dirty="0"/>
              <a:t>Monitoring the Stratosphere  </a:t>
            </a:r>
            <a:endParaRPr lang="en-US" sz="1400" b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BBF5A6-96D1-401D-9472-9395D87B69F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77"/>
          <a:stretch/>
        </p:blipFill>
        <p:spPr>
          <a:xfrm>
            <a:off x="168520" y="1018718"/>
            <a:ext cx="6769377" cy="25170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2A5984-98E9-4222-8E07-406FE06254A9}"/>
              </a:ext>
            </a:extLst>
          </p:cNvPr>
          <p:cNvSpPr txBox="1"/>
          <p:nvPr/>
        </p:nvSpPr>
        <p:spPr>
          <a:xfrm>
            <a:off x="7782624" y="1520767"/>
            <a:ext cx="313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Zonal mean upper atmosphere aerosol scattering ratio, 3-12 Jan 2020: </a:t>
            </a: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C654984-96EE-41CE-8F31-7EE5DA97E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836" y="2175292"/>
            <a:ext cx="5549849" cy="42731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D7657B-316B-4C02-9A16-C551ADD531CF}"/>
              </a:ext>
            </a:extLst>
          </p:cNvPr>
          <p:cNvSpPr txBox="1"/>
          <p:nvPr/>
        </p:nvSpPr>
        <p:spPr>
          <a:xfrm>
            <a:off x="516081" y="6249031"/>
            <a:ext cx="5869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SAGE II (1990–2005), GOMOS (2002–2009), and CALIOP (2006–2010) (Solomon et al., Science 2011)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7CF5D860-17E3-46C0-91D7-EE0A52299A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86"/>
          <a:stretch/>
        </p:blipFill>
        <p:spPr>
          <a:xfrm>
            <a:off x="336038" y="4652245"/>
            <a:ext cx="6434339" cy="1574436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607ADD9-824E-4E44-9C96-B1B2F7F2E8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652824"/>
              </p:ext>
            </p:extLst>
          </p:nvPr>
        </p:nvGraphicFramePr>
        <p:xfrm>
          <a:off x="11241015" y="174625"/>
          <a:ext cx="78422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Image" r:id="rId6" imgW="1380744" imgH="1143000" progId="Word.Picture.8">
                  <p:embed/>
                </p:oleObj>
              </mc:Choice>
              <mc:Fallback>
                <p:oleObj name="Image" r:id="rId6" imgW="1380744" imgH="1143000" progId="Word.Picture.8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8F373A3D-AF53-4DA2-BB1C-12B5CD5A0A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1015" y="174625"/>
                        <a:ext cx="78422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2">
            <a:extLst>
              <a:ext uri="{FF2B5EF4-FFF2-40B4-BE49-F238E27FC236}">
                <a16:creationId xmlns:a16="http://schemas.microsoft.com/office/drawing/2014/main" id="{41FD08E5-DF27-48D2-ABD2-0ED22F1E4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16922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5" descr="logoCNES_nom_ centré">
            <a:extLst>
              <a:ext uri="{FF2B5EF4-FFF2-40B4-BE49-F238E27FC236}">
                <a16:creationId xmlns:a16="http://schemas.microsoft.com/office/drawing/2014/main" id="{5E346EE8-89F0-448D-AACA-0FE8752DA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395" y="103512"/>
            <a:ext cx="94932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B9B097-D128-41F4-8789-491486374BB2}"/>
              </a:ext>
            </a:extLst>
          </p:cNvPr>
          <p:cNvSpPr txBox="1"/>
          <p:nvPr/>
        </p:nvSpPr>
        <p:spPr>
          <a:xfrm>
            <a:off x="1158242" y="3944488"/>
            <a:ext cx="4585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Time-height cross sections of CALIOP stratospheric aerosol extinction, 01/2007 – 12/2017 (Kar et al., AMT 2019)</a:t>
            </a:r>
          </a:p>
        </p:txBody>
      </p:sp>
    </p:spTree>
    <p:extLst>
      <p:ext uri="{BB962C8B-B14F-4D97-AF65-F5344CB8AC3E}">
        <p14:creationId xmlns:p14="http://schemas.microsoft.com/office/powerpoint/2010/main" val="741671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395CDBE-E09F-4201-BB2C-79B1617D16A7}"/>
              </a:ext>
            </a:extLst>
          </p:cNvPr>
          <p:cNvSpPr txBox="1"/>
          <p:nvPr/>
        </p:nvSpPr>
        <p:spPr>
          <a:xfrm>
            <a:off x="6914655" y="1605807"/>
            <a:ext cx="341760" cy="249299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30</a:t>
            </a:r>
          </a:p>
          <a:p>
            <a:endParaRPr lang="en-US" sz="1200" dirty="0"/>
          </a:p>
          <a:p>
            <a:r>
              <a:rPr lang="en-US" sz="1200" dirty="0"/>
              <a:t>25</a:t>
            </a:r>
          </a:p>
          <a:p>
            <a:endParaRPr lang="en-US" sz="1200" dirty="0"/>
          </a:p>
          <a:p>
            <a:r>
              <a:rPr lang="en-US" sz="1200" dirty="0"/>
              <a:t>20</a:t>
            </a:r>
          </a:p>
          <a:p>
            <a:endParaRPr lang="en-US" sz="1200" dirty="0"/>
          </a:p>
          <a:p>
            <a:r>
              <a:rPr lang="en-US" sz="1200" dirty="0"/>
              <a:t>15</a:t>
            </a:r>
          </a:p>
          <a:p>
            <a:endParaRPr lang="en-US" sz="1200" dirty="0"/>
          </a:p>
          <a:p>
            <a:r>
              <a:rPr lang="en-US" sz="1200" dirty="0"/>
              <a:t>10</a:t>
            </a:r>
          </a:p>
          <a:p>
            <a:endParaRPr lang="en-US" sz="1200" dirty="0"/>
          </a:p>
          <a:p>
            <a:r>
              <a:rPr lang="en-US" sz="1200" dirty="0"/>
              <a:t>5</a:t>
            </a:r>
          </a:p>
          <a:p>
            <a:endParaRPr lang="en-US" sz="1200" dirty="0"/>
          </a:p>
          <a:p>
            <a:r>
              <a:rPr lang="en-US" sz="1200" dirty="0"/>
              <a:t>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E0D2FF-EF7C-4D20-BB8F-BE4133574775}"/>
              </a:ext>
            </a:extLst>
          </p:cNvPr>
          <p:cNvGrpSpPr/>
          <p:nvPr/>
        </p:nvGrpSpPr>
        <p:grpSpPr>
          <a:xfrm>
            <a:off x="7202595" y="1572914"/>
            <a:ext cx="4379346" cy="2716239"/>
            <a:chOff x="7202595" y="1572914"/>
            <a:chExt cx="4379346" cy="2716239"/>
          </a:xfrm>
        </p:grpSpPr>
        <p:pic>
          <p:nvPicPr>
            <p:cNvPr id="15" name="Picture 14" descr="Chart, histogram&#10;&#10;Description automatically generated">
              <a:extLst>
                <a:ext uri="{FF2B5EF4-FFF2-40B4-BE49-F238E27FC236}">
                  <a16:creationId xmlns:a16="http://schemas.microsoft.com/office/drawing/2014/main" id="{8D7B86DC-3841-4BA8-A8DC-C7A5DB25D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31" t="9953" b="3390"/>
            <a:stretch/>
          </p:blipFill>
          <p:spPr>
            <a:xfrm>
              <a:off x="7202595" y="1572914"/>
              <a:ext cx="2352397" cy="2716239"/>
            </a:xfrm>
            <a:prstGeom prst="rect">
              <a:avLst/>
            </a:prstGeom>
          </p:spPr>
        </p:pic>
        <p:pic>
          <p:nvPicPr>
            <p:cNvPr id="16" name="Picture 15" descr="Graphical user interface, chart&#10;&#10;Description automatically generated">
              <a:extLst>
                <a:ext uri="{FF2B5EF4-FFF2-40B4-BE49-F238E27FC236}">
                  <a16:creationId xmlns:a16="http://schemas.microsoft.com/office/drawing/2014/main" id="{BBA20287-0328-48EA-B618-FDBE121C18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0" t="9841" r="48320" b="3952"/>
            <a:stretch/>
          </p:blipFill>
          <p:spPr>
            <a:xfrm>
              <a:off x="9000201" y="1572914"/>
              <a:ext cx="2581740" cy="270214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B115C7-15CF-4803-BBCA-CE261E8A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59" y="140840"/>
            <a:ext cx="10515600" cy="584776"/>
          </a:xfrm>
        </p:spPr>
        <p:txBody>
          <a:bodyPr>
            <a:normAutofit/>
          </a:bodyPr>
          <a:lstStyle/>
          <a:p>
            <a:r>
              <a:rPr lang="en-US" sz="2400" b="1" dirty="0"/>
              <a:t>Polar Stratospheric Clouds (PSCs)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FB8A568-BC9B-4022-9870-BE3D6C823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76" y="884458"/>
            <a:ext cx="79410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Polar Stratospheric Clouds play a key role in the chemistry of the polar stratosphere   CALIOP has produced a 14-year climatology of PSCs distribution and properties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9BEFA1-464F-4A6C-9E0F-C9B08A630B58}"/>
              </a:ext>
            </a:extLst>
          </p:cNvPr>
          <p:cNvSpPr txBox="1"/>
          <p:nvPr/>
        </p:nvSpPr>
        <p:spPr>
          <a:xfrm>
            <a:off x="4691743" y="5788715"/>
            <a:ext cx="65226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Evolution of Antarctic PSC area fraction partitioned by composition (2006-2014)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Top left: supercooled ternary solution (STS)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Top right: mixtures of STS with nitric acid trihydrate (NAT) particles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                     (Courtesy Mike Pitts,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LaRC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28D8C2-97C0-4CC8-B92C-B29ECB3BFE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0" r="49490" b="32180"/>
          <a:stretch/>
        </p:blipFill>
        <p:spPr>
          <a:xfrm>
            <a:off x="578683" y="1504879"/>
            <a:ext cx="2676708" cy="42176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0FB96F-AE9C-476B-85E7-0131A8EB41E1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615314" y="4333325"/>
            <a:ext cx="6753045" cy="143498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12CA800-921E-44F9-94F5-CC903F69FBAC}"/>
              </a:ext>
            </a:extLst>
          </p:cNvPr>
          <p:cNvSpPr txBox="1"/>
          <p:nvPr/>
        </p:nvSpPr>
        <p:spPr>
          <a:xfrm>
            <a:off x="167818" y="5845357"/>
            <a:ext cx="4084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2006-2018: monthly mean maps of Antarctic PSC occurrence frequency at </a:t>
            </a:r>
            <a:r>
              <a:rPr lang="en-US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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=500 K (~20 km) Updated from Pitts et al. (2018)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556246-58A8-46D3-9CCE-19BE7FE01487}"/>
              </a:ext>
            </a:extLst>
          </p:cNvPr>
          <p:cNvSpPr txBox="1"/>
          <p:nvPr/>
        </p:nvSpPr>
        <p:spPr>
          <a:xfrm>
            <a:off x="3868702" y="1872205"/>
            <a:ext cx="29847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CALIOP profiles the vertical extent of PSCs throughout polar winter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Depolarization discriminates liquid and frozen particles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1C275BCD-8F70-4F5B-8155-BEC1F598D8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35141"/>
              </p:ext>
            </p:extLst>
          </p:nvPr>
        </p:nvGraphicFramePr>
        <p:xfrm>
          <a:off x="11241015" y="174625"/>
          <a:ext cx="78422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Image" r:id="rId7" imgW="1380744" imgH="1143000" progId="Word.Picture.8">
                  <p:embed/>
                </p:oleObj>
              </mc:Choice>
              <mc:Fallback>
                <p:oleObj name="Image" r:id="rId7" imgW="1380744" imgH="1143000" progId="Word.Picture.8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8F373A3D-AF53-4DA2-BB1C-12B5CD5A0A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1015" y="174625"/>
                        <a:ext cx="78422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2">
            <a:extLst>
              <a:ext uri="{FF2B5EF4-FFF2-40B4-BE49-F238E27FC236}">
                <a16:creationId xmlns:a16="http://schemas.microsoft.com/office/drawing/2014/main" id="{65ED5DE2-5E81-4890-B467-051019B0D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169227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5" descr="logoCNES_nom_ centré">
            <a:extLst>
              <a:ext uri="{FF2B5EF4-FFF2-40B4-BE49-F238E27FC236}">
                <a16:creationId xmlns:a16="http://schemas.microsoft.com/office/drawing/2014/main" id="{99E1FE0C-CE09-46D5-B4CA-D091157EC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395" y="103512"/>
            <a:ext cx="94932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2D3631-B2EB-4BBD-A49D-5759878C0C11}"/>
              </a:ext>
            </a:extLst>
          </p:cNvPr>
          <p:cNvSpPr txBox="1"/>
          <p:nvPr/>
        </p:nvSpPr>
        <p:spPr>
          <a:xfrm rot="16200000">
            <a:off x="6273338" y="2548313"/>
            <a:ext cx="1160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Altitude (km)</a:t>
            </a:r>
          </a:p>
        </p:txBody>
      </p:sp>
    </p:spTree>
    <p:extLst>
      <p:ext uri="{BB962C8B-B14F-4D97-AF65-F5344CB8AC3E}">
        <p14:creationId xmlns:p14="http://schemas.microsoft.com/office/powerpoint/2010/main" val="909344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8825</TotalTime>
  <Words>289</Words>
  <Application>Microsoft Office PowerPoint</Application>
  <PresentationFormat>Widescreen</PresentationFormat>
  <Paragraphs>59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Image Microsoft Word</vt:lpstr>
      <vt:lpstr>PowerPoint Presentation</vt:lpstr>
      <vt:lpstr>PowerPoint Presentation</vt:lpstr>
      <vt:lpstr>Unique Aerosol Capabilities</vt:lpstr>
      <vt:lpstr>Monitoring the Stratosphere  </vt:lpstr>
      <vt:lpstr>Polar Stratospheric Clouds (PSCs)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Observations for Understanding Climate   Dave Winker1, Helene Chepfer2, Seiji Kato1, and Thibault Vaillant de Guelis2  1) NASA Langley Research Ctr, Hampton 2) LMD/IPSL &amp; UPMC, Paris</dc:title>
  <dc:creator>Winker, David M. (LARC-E304)</dc:creator>
  <cp:lastModifiedBy>Winker, David M. (LARC-E304)</cp:lastModifiedBy>
  <cp:revision>88</cp:revision>
  <dcterms:created xsi:type="dcterms:W3CDTF">2020-10-12T05:15:00Z</dcterms:created>
  <dcterms:modified xsi:type="dcterms:W3CDTF">2020-12-02T17:04:13Z</dcterms:modified>
</cp:coreProperties>
</file>