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9" r:id="rId10"/>
    <p:sldId id="262" r:id="rId11"/>
    <p:sldId id="265" r:id="rId12"/>
    <p:sldId id="267" r:id="rId13"/>
    <p:sldId id="268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C5435-3525-453A-AF7E-679CA252C6B5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73582-FE8C-4BBE-B9D0-5A10F120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" y="6491710"/>
            <a:ext cx="2548445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AIAA SciTech 2021— Jan. 11–15,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1440" y="6491710"/>
            <a:ext cx="434439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D9627A2-6C9D-447C-A4F9-8C6043BA58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8" t="9362" r="25290" b="9540"/>
          <a:stretch/>
        </p:blipFill>
        <p:spPr>
          <a:xfrm>
            <a:off x="11099956" y="24151"/>
            <a:ext cx="914400" cy="75206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7248" y="6540417"/>
            <a:ext cx="118872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71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274320" y="6491710"/>
            <a:ext cx="25484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AIAA SciTech 2021— Jan. 11–15, 2021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521440" y="6491710"/>
            <a:ext cx="434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9627A2-6C9D-447C-A4F9-8C6043BA58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8" t="9362" r="25290" b="9540"/>
          <a:stretch/>
        </p:blipFill>
        <p:spPr>
          <a:xfrm>
            <a:off x="11099956" y="24151"/>
            <a:ext cx="914400" cy="75206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67248" y="6540417"/>
            <a:ext cx="118872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23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EF907-1DBC-4A5A-AB09-3FF08EB844B5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AIAA SciTech 2021— Jan. 11–15,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627A2-6C9D-447C-A4F9-8C6043BA58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0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ti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0162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Hypersonic Second-Mode Instability Response to Shaped Roughness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2367"/>
            <a:ext cx="9144000" cy="1655762"/>
          </a:xfrm>
        </p:spPr>
        <p:txBody>
          <a:bodyPr/>
          <a:lstStyle/>
          <a:p>
            <a:r>
              <a:rPr lang="en-US" dirty="0" smtClean="0"/>
              <a:t>Andrew Leidy, Rudolph King, Meelan Choudhari, Pedro Paredes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AIAA SciTech 2021— Jan. 11–15,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27A2-6C9D-447C-A4F9-8C6043BA58F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320" y="45720"/>
            <a:ext cx="36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National Aeronautics and Space Administration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7048" y="48273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NASA Langley Research Center</a:t>
            </a:r>
          </a:p>
          <a:p>
            <a:pPr algn="ctr"/>
            <a:r>
              <a:rPr lang="en-US" sz="2000" dirty="0" smtClean="0"/>
              <a:t>Hampton, VA 23681</a:t>
            </a:r>
            <a:endParaRPr lang="en-US" sz="2000" dirty="0"/>
          </a:p>
        </p:txBody>
      </p:sp>
      <p:pic>
        <p:nvPicPr>
          <p:cNvPr id="70" name="Audio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9"/>
    </mc:Choice>
    <mc:Fallback xmlns="">
      <p:transition spd="slow" advTm="1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Delay?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08813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Stanton number decreases across the VGs for the 235 </a:t>
            </a:r>
            <a:r>
              <a:rPr lang="en-US" dirty="0"/>
              <a:t>µm</a:t>
            </a:r>
            <a:r>
              <a:rPr lang="en-US" dirty="0" smtClean="0"/>
              <a:t> and 381 </a:t>
            </a:r>
            <a:r>
              <a:rPr lang="en-US" dirty="0"/>
              <a:t>µm</a:t>
            </a:r>
            <a:r>
              <a:rPr lang="en-US" dirty="0" smtClean="0"/>
              <a:t> cases at          Re = 13.1 M/m</a:t>
            </a:r>
          </a:p>
          <a:p>
            <a:r>
              <a:rPr lang="en-US" dirty="0" smtClean="0"/>
              <a:t>Lower-frequency content is reduced below the baseline levels</a:t>
            </a:r>
          </a:p>
          <a:p>
            <a:r>
              <a:rPr lang="en-US" dirty="0" smtClean="0"/>
              <a:t>The 235 </a:t>
            </a:r>
            <a:r>
              <a:rPr lang="en-US" dirty="0"/>
              <a:t>µm</a:t>
            </a:r>
            <a:r>
              <a:rPr lang="en-US" dirty="0" smtClean="0"/>
              <a:t> case shows a larger remnant of the second-mode instability peak than the baseline case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849794" y="6098942"/>
            <a:ext cx="3879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Pressure fluctuation spectra for six roughness heights at Re = 11.5 M/m</a:t>
            </a:r>
            <a:endParaRPr lang="en-US" sz="1000" i="1" dirty="0">
              <a:solidFill>
                <a:srgbClr val="00206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97335" y="3842451"/>
            <a:ext cx="6667995" cy="2286000"/>
            <a:chOff x="5397335" y="3783071"/>
            <a:chExt cx="6667995" cy="2286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5"/>
            <a:stretch/>
          </p:blipFill>
          <p:spPr>
            <a:xfrm>
              <a:off x="5397335" y="3783071"/>
              <a:ext cx="6667995" cy="2286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941620" y="3995356"/>
              <a:ext cx="296883" cy="296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282544" y="3995355"/>
              <a:ext cx="296883" cy="296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18025" y="183462"/>
            <a:ext cx="3265714" cy="3284117"/>
            <a:chOff x="7065821" y="183462"/>
            <a:chExt cx="3265714" cy="3284117"/>
          </a:xfrm>
        </p:grpSpPr>
        <p:grpSp>
          <p:nvGrpSpPr>
            <p:cNvPr id="10" name="Group 9"/>
            <p:cNvGrpSpPr/>
            <p:nvPr/>
          </p:nvGrpSpPr>
          <p:grpSpPr>
            <a:xfrm>
              <a:off x="7065821" y="183462"/>
              <a:ext cx="3265714" cy="3284117"/>
              <a:chOff x="7902762" y="1690688"/>
              <a:chExt cx="3753135" cy="377428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7966"/>
              <a:stretch/>
            </p:blipFill>
            <p:spPr>
              <a:xfrm>
                <a:off x="7902762" y="1690688"/>
                <a:ext cx="219960" cy="376714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31"/>
              <a:stretch/>
            </p:blipFill>
            <p:spPr>
              <a:xfrm>
                <a:off x="8122722" y="1697828"/>
                <a:ext cx="3533175" cy="3767144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7546768" y="496093"/>
              <a:ext cx="296883" cy="296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268324" y="3438012"/>
            <a:ext cx="2156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Axial development of Stanton number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713518" y="2385196"/>
            <a:ext cx="290946" cy="3694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800000">
            <a:off x="6868924" y="4960621"/>
            <a:ext cx="1083398" cy="3430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923460" y="4351618"/>
            <a:ext cx="571854" cy="4757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914555" y="2642260"/>
            <a:ext cx="3754432" cy="1298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707407" y="4121828"/>
            <a:ext cx="2221845" cy="86362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4914555" y="4515563"/>
            <a:ext cx="5969184" cy="132076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Audio 4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3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9"/>
    </mc:Choice>
    <mc:Fallback xmlns="">
      <p:transition spd="slow" advTm="4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Increasing the VG height reduced second-mode amplitudes and shifted the spectral peak to lower frequencies</a:t>
            </a:r>
          </a:p>
          <a:p>
            <a:r>
              <a:rPr lang="en-US" dirty="0" smtClean="0"/>
              <a:t>There was some evidence of transition delay for the 235 µm and 381 µm cases at Re = 13.1 M/m</a:t>
            </a:r>
          </a:p>
          <a:p>
            <a:r>
              <a:rPr lang="en-US" dirty="0" smtClean="0"/>
              <a:t>Energy norm N-factors largely supported the experimental second-mode behavior</a:t>
            </a:r>
          </a:p>
          <a:p>
            <a:r>
              <a:rPr lang="en-US" dirty="0" smtClean="0"/>
              <a:t>Streak-instability N-factors only surpassed the baseline first-mode envelope for the 529 µm VGs, suggesting that the freestream disturbances interacted with the streak instability to induce earlier transition</a:t>
            </a:r>
          </a:p>
          <a:p>
            <a:r>
              <a:rPr lang="en-US" dirty="0" smtClean="0"/>
              <a:t>A similar experiment in a quiet facility may demonstrate delayed transition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4"/>
    </mc:Choice>
    <mc:Fallback xmlns="">
      <p:transition spd="slow" advTm="4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AEDC White Oak Tunnel 9 personnel for allowing us to use the cone model and for support they provided</a:t>
            </a:r>
          </a:p>
          <a:p>
            <a:r>
              <a:rPr lang="en-US" dirty="0" smtClean="0"/>
              <a:t>Funding was provided </a:t>
            </a:r>
            <a:r>
              <a:rPr lang="en-US" dirty="0"/>
              <a:t>by the </a:t>
            </a:r>
            <a:r>
              <a:rPr lang="en-US" dirty="0" err="1"/>
              <a:t>Hypersonics</a:t>
            </a:r>
            <a:r>
              <a:rPr lang="en-US" dirty="0"/>
              <a:t> Technology </a:t>
            </a:r>
            <a:r>
              <a:rPr lang="en-US" dirty="0" smtClean="0"/>
              <a:t>Project</a:t>
            </a:r>
          </a:p>
          <a:p>
            <a:r>
              <a:rPr lang="en-US" dirty="0"/>
              <a:t>Computational resources </a:t>
            </a:r>
            <a:r>
              <a:rPr lang="en-US" dirty="0" smtClean="0"/>
              <a:t>were </a:t>
            </a:r>
            <a:r>
              <a:rPr lang="en-US" dirty="0"/>
              <a:t>provided by the NASA High-End Computing (HEC) Program through the NASA Advanced Supercomputing (NAS) Division at Ames Research </a:t>
            </a:r>
            <a:r>
              <a:rPr lang="en-US" dirty="0" smtClean="0"/>
              <a:t>Center</a:t>
            </a:r>
          </a:p>
          <a:p>
            <a:r>
              <a:rPr lang="en-US" dirty="0"/>
              <a:t>Author Pedro Paredes was partially supported by the Air Force Office of Scientific Research under award number </a:t>
            </a:r>
            <a:r>
              <a:rPr lang="en-US" dirty="0" smtClean="0"/>
              <a:t>FA9550-20-1-0023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"/>
    </mc:Choice>
    <mc:Fallback xmlns="">
      <p:transition spd="slow" advTm="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Experimental Setup</a:t>
            </a:r>
          </a:p>
          <a:p>
            <a:r>
              <a:rPr lang="en-US" dirty="0" smtClean="0"/>
              <a:t>Computational Methods</a:t>
            </a:r>
          </a:p>
          <a:p>
            <a:r>
              <a:rPr lang="en-US" dirty="0" smtClean="0"/>
              <a:t>Significant Findings</a:t>
            </a:r>
          </a:p>
          <a:p>
            <a:r>
              <a:rPr lang="en-US" dirty="0" smtClean="0"/>
              <a:t>Discussion</a:t>
            </a:r>
          </a:p>
          <a:p>
            <a:r>
              <a:rPr lang="en-US" dirty="0" smtClean="0"/>
              <a:t>Concluding Remarks</a:t>
            </a:r>
            <a:endParaRPr lang="en-US" dirty="0"/>
          </a:p>
        </p:txBody>
      </p:sp>
      <p:pic>
        <p:nvPicPr>
          <p:cNvPr id="54" name="Audio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9"/>
    </mc:Choice>
    <mc:Fallback xmlns="">
      <p:transition spd="slow" advTm="1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Extending laminar flow allows for safer, lower cost, and more efficient high-speed flight</a:t>
            </a:r>
          </a:p>
          <a:p>
            <a:r>
              <a:rPr lang="en-US" dirty="0" smtClean="0"/>
              <a:t>The second-mode instability is the dominant transition mechanism for cones in hypersonic flow at 0 deg pitch and yaw</a:t>
            </a:r>
          </a:p>
          <a:p>
            <a:r>
              <a:rPr lang="en-US" dirty="0" smtClean="0"/>
              <a:t>A previous study looked at second-mode instability suppression using a set of 2-D roughness (Fong et al., 2015)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Can shaped roughness effectively reduce second-mode amplitudes and delay transition?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11900"/>
            <a:ext cx="102306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Fong, K. D., Wang, X., Huang, Y., </a:t>
            </a:r>
            <a:r>
              <a:rPr lang="en-US" sz="800" dirty="0" err="1" smtClean="0">
                <a:solidFill>
                  <a:srgbClr val="002060"/>
                </a:solidFill>
              </a:rPr>
              <a:t>Zhong</a:t>
            </a:r>
            <a:r>
              <a:rPr lang="en-US" sz="800" dirty="0" smtClean="0">
                <a:solidFill>
                  <a:srgbClr val="002060"/>
                </a:solidFill>
              </a:rPr>
              <a:t>, X., McKiernan, G. R., Fisher, R. A., and Schneider, S. P., “Second Mode Suppression in Hypersonic Boundary Layer by Roughness: Design and Experiments,” </a:t>
            </a:r>
            <a:r>
              <a:rPr lang="en-US" sz="800" i="1" dirty="0" smtClean="0">
                <a:solidFill>
                  <a:srgbClr val="002060"/>
                </a:solidFill>
              </a:rPr>
              <a:t>AIAA Journal, </a:t>
            </a:r>
            <a:r>
              <a:rPr lang="en-US" sz="800" dirty="0" smtClean="0">
                <a:solidFill>
                  <a:srgbClr val="002060"/>
                </a:solidFill>
              </a:rPr>
              <a:t>Vol. 53, No. 10, 2015, 3138–3144. </a:t>
            </a:r>
            <a:endParaRPr lang="en-US" sz="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normal.img-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4923" b="27304"/>
          <a:stretch/>
        </p:blipFill>
        <p:spPr bwMode="auto">
          <a:xfrm>
            <a:off x="7356451" y="4001293"/>
            <a:ext cx="2352354" cy="107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udio 1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5"/>
    </mc:Choice>
    <mc:Fallback xmlns="">
      <p:transition spd="slow" advTm="4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Methods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03" y="1752417"/>
            <a:ext cx="4814888" cy="1138533"/>
          </a:xfrm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131" y="3774092"/>
            <a:ext cx="2201101" cy="1843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7451" y="5688200"/>
            <a:ext cx="3454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VG array and downstream instrumentation near the 90 deg ray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3141" y="3070112"/>
            <a:ext cx="41857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Diagram of instrumented test article and relative position of roughness array.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5"/>
            <a:ext cx="56516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Tests were conducted in the </a:t>
            </a:r>
            <a:r>
              <a:rPr lang="en-US" dirty="0" err="1" smtClean="0"/>
              <a:t>LaRC</a:t>
            </a:r>
            <a:r>
              <a:rPr lang="en-US" dirty="0" smtClean="0"/>
              <a:t> 20-Inch Mach </a:t>
            </a:r>
            <a:r>
              <a:rPr lang="en-US" dirty="0"/>
              <a:t>6</a:t>
            </a:r>
            <a:r>
              <a:rPr lang="en-US" dirty="0" smtClean="0"/>
              <a:t> Tunnel</a:t>
            </a:r>
          </a:p>
          <a:p>
            <a:r>
              <a:rPr lang="en-US" dirty="0" smtClean="0"/>
              <a:t>The testbed was a 7 deg half-angle cone, instrumented with</a:t>
            </a:r>
          </a:p>
          <a:p>
            <a:pPr lvl="1"/>
            <a:r>
              <a:rPr lang="en-US" dirty="0" smtClean="0"/>
              <a:t>PCB</a:t>
            </a:r>
            <a:r>
              <a:rPr lang="en-US" dirty="0"/>
              <a:t>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(11–1000 kHz)</a:t>
            </a:r>
          </a:p>
          <a:p>
            <a:pPr lvl="1"/>
            <a:r>
              <a:rPr lang="en-US" dirty="0" smtClean="0"/>
              <a:t>Kulites</a:t>
            </a:r>
            <a:r>
              <a:rPr lang="en-US" baseline="30000" dirty="0"/>
              <a:t>®</a:t>
            </a:r>
            <a:r>
              <a:rPr lang="en-US" dirty="0" smtClean="0"/>
              <a:t> (&lt;100 kHz)</a:t>
            </a:r>
          </a:p>
          <a:p>
            <a:pPr lvl="1"/>
            <a:r>
              <a:rPr lang="en-US" dirty="0" smtClean="0"/>
              <a:t>Thermocouples</a:t>
            </a:r>
          </a:p>
          <a:p>
            <a:r>
              <a:rPr lang="en-US" dirty="0" smtClean="0"/>
              <a:t>Model was injected at flow conditions and data were sampled for 3 seconds</a:t>
            </a: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3"/>
    </mc:Choice>
    <mc:Fallback xmlns="">
      <p:transition spd="slow" advTm="6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Roughness Array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17" y="1229097"/>
            <a:ext cx="3447043" cy="2334377"/>
          </a:xfrm>
        </p:spPr>
      </p:pic>
      <p:sp>
        <p:nvSpPr>
          <p:cNvPr id="12" name="TextBox 11"/>
          <p:cNvSpPr txBox="1"/>
          <p:nvPr/>
        </p:nvSpPr>
        <p:spPr>
          <a:xfrm>
            <a:off x="8383978" y="3359154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Sketch of VG array segment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82937" y="6197676"/>
            <a:ext cx="25330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Measured topographical map of VG elements</a:t>
            </a:r>
            <a:endParaRPr lang="en-US" sz="1000" i="1" dirty="0">
              <a:solidFill>
                <a:srgbClr val="00206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093031" y="3744944"/>
            <a:ext cx="3111689" cy="2461976"/>
            <a:chOff x="8093031" y="3744944"/>
            <a:chExt cx="3111689" cy="24619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31" y="3913493"/>
              <a:ext cx="3008757" cy="214761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180977" y="5960699"/>
              <a:ext cx="9621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Distance [mm]</a:t>
              </a:r>
              <a:endParaRPr lang="en-US" sz="1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91677" y="3744944"/>
              <a:ext cx="8130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height [µm]</a:t>
              </a:r>
              <a:endParaRPr lang="en-US" sz="1000" b="1" dirty="0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838200" y="1825625"/>
            <a:ext cx="57844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Each wavelength consisted of an elliptical element pair</a:t>
            </a:r>
          </a:p>
          <a:p>
            <a:r>
              <a:rPr lang="en-US" dirty="0" smtClean="0"/>
              <a:t>Azimuthal wavenumber was 112</a:t>
            </a:r>
          </a:p>
          <a:p>
            <a:r>
              <a:rPr lang="en-US" dirty="0" smtClean="0"/>
              <a:t>The elements were designed based on lessons learned from Paredes et al. (2018)</a:t>
            </a:r>
          </a:p>
          <a:p>
            <a:r>
              <a:rPr lang="en-US" dirty="0" smtClean="0"/>
              <a:t>Array was 3D printed as a single piece </a:t>
            </a:r>
            <a:endParaRPr lang="en-US" dirty="0"/>
          </a:p>
          <a:p>
            <a:r>
              <a:rPr lang="en-US" dirty="0" smtClean="0"/>
              <a:t>VGs were centered at x = 229 mm on cone (≈2/3*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TR</a:t>
            </a:r>
            <a:r>
              <a:rPr lang="en-US" dirty="0" smtClean="0"/>
              <a:t> at Re = 11.5 M/m)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311900"/>
            <a:ext cx="82020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Paredes, P., Choudhari, M. M., and Li, F., "Transition Delay via Vortex Generators in a Hypersonic Boundary Layer at Flight Conditions," 2018 Fluid Dynamics Conference, AIAA Paper 2018-3217</a:t>
            </a:r>
          </a:p>
        </p:txBody>
      </p:sp>
      <p:pic>
        <p:nvPicPr>
          <p:cNvPr id="34" name="Audio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0"/>
    </mc:Choice>
    <mc:Fallback xmlns="">
      <p:transition spd="slow" advTm="4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Methods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" b="5523"/>
          <a:stretch/>
        </p:blipFill>
        <p:spPr>
          <a:xfrm>
            <a:off x="7325424" y="1128155"/>
            <a:ext cx="4540515" cy="4809427"/>
          </a:xfrm>
        </p:spPr>
      </p:pic>
      <p:sp>
        <p:nvSpPr>
          <p:cNvPr id="6" name="TextBox 5"/>
          <p:cNvSpPr txBox="1"/>
          <p:nvPr/>
        </p:nvSpPr>
        <p:spPr>
          <a:xfrm>
            <a:off x="8021781" y="5937582"/>
            <a:ext cx="288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2060"/>
                </a:solidFill>
              </a:rPr>
              <a:t>Predicted mean u-velocity contours </a:t>
            </a:r>
            <a:r>
              <a:rPr lang="en-US" sz="1000" i="1" dirty="0" smtClean="0">
                <a:solidFill>
                  <a:srgbClr val="002060"/>
                </a:solidFill>
              </a:rPr>
              <a:t>for (a) 382 </a:t>
            </a:r>
            <a:r>
              <a:rPr lang="en-US" sz="1000" i="1" dirty="0">
                <a:solidFill>
                  <a:srgbClr val="002060"/>
                </a:solidFill>
              </a:rPr>
              <a:t>µm </a:t>
            </a:r>
            <a:endParaRPr lang="en-US" sz="1000" i="1" dirty="0" smtClean="0">
              <a:solidFill>
                <a:srgbClr val="002060"/>
              </a:solidFill>
            </a:endParaRPr>
          </a:p>
          <a:p>
            <a:r>
              <a:rPr lang="en-US" sz="1000" i="1" dirty="0" smtClean="0">
                <a:solidFill>
                  <a:srgbClr val="002060"/>
                </a:solidFill>
              </a:rPr>
              <a:t>and </a:t>
            </a:r>
            <a:r>
              <a:rPr lang="en-US" sz="1000" i="1" dirty="0">
                <a:solidFill>
                  <a:srgbClr val="002060"/>
                </a:solidFill>
              </a:rPr>
              <a:t>(b) 529 µm roughness heights </a:t>
            </a:r>
            <a:r>
              <a:rPr lang="en-US" sz="1000" i="1" dirty="0" smtClean="0">
                <a:solidFill>
                  <a:srgbClr val="002060"/>
                </a:solidFill>
              </a:rPr>
              <a:t>(</a:t>
            </a:r>
            <a:r>
              <a:rPr lang="en-US" sz="1000" i="1" dirty="0">
                <a:solidFill>
                  <a:srgbClr val="002060"/>
                </a:solidFill>
              </a:rPr>
              <a:t>Re = 11.5 M/m</a:t>
            </a:r>
            <a:r>
              <a:rPr lang="en-US" sz="1000" i="1" dirty="0" smtClean="0">
                <a:solidFill>
                  <a:srgbClr val="002060"/>
                </a:solidFill>
              </a:rPr>
              <a:t>)</a:t>
            </a:r>
            <a:endParaRPr lang="en-US" sz="1000" i="1" dirty="0">
              <a:solidFill>
                <a:srgbClr val="00206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rot="-5400000">
            <a:off x="6704403" y="4995853"/>
            <a:ext cx="829367" cy="231039"/>
            <a:chOff x="6553478" y="4278264"/>
            <a:chExt cx="1634558" cy="455344"/>
          </a:xfrm>
        </p:grpSpPr>
        <p:sp>
          <p:nvSpPr>
            <p:cNvPr id="9" name="Oval 8"/>
            <p:cNvSpPr/>
            <p:nvPr/>
          </p:nvSpPr>
          <p:spPr>
            <a:xfrm rot="-180000">
              <a:off x="6553479" y="4278264"/>
              <a:ext cx="1634557" cy="1188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80000">
              <a:off x="6553478" y="4614736"/>
              <a:ext cx="1634557" cy="1188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 flipV="1">
            <a:off x="7117004" y="5694213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838200" y="1825625"/>
            <a:ext cx="58119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laminar boundary layer basic state for Re = 11.5 M/m was computed with a high-order WENO code</a:t>
            </a:r>
          </a:p>
          <a:p>
            <a:r>
              <a:rPr lang="en-US" dirty="0" smtClean="0"/>
              <a:t>Linear, plane-marching PSE were used to predict linear amplification characteristics for Mack-mode and first-mode (which become streak) instabilities</a:t>
            </a:r>
          </a:p>
          <a:p>
            <a:r>
              <a:rPr lang="en-US" dirty="0" smtClean="0"/>
              <a:t>The most unstable streak-instability mode corresponds to the azimuthally subharmonic mode, m=56</a:t>
            </a:r>
          </a:p>
          <a:p>
            <a:r>
              <a:rPr lang="en-US" dirty="0" smtClean="0"/>
              <a:t>The N-factors are based on Mack’s energy norm</a:t>
            </a:r>
          </a:p>
          <a:p>
            <a:endParaRPr lang="en-US" dirty="0"/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3"/>
    </mc:Choice>
    <mc:Fallback xmlns="">
      <p:transition spd="slow" advTm="6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6749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Experimental (top) and computational (bottom) results are shown for the smooth cone at Re = 11.5 M/m</a:t>
            </a:r>
          </a:p>
          <a:p>
            <a:r>
              <a:rPr lang="en-US" dirty="0" smtClean="0"/>
              <a:t>The onset of transition is near x = 350 mm</a:t>
            </a:r>
          </a:p>
          <a:p>
            <a:r>
              <a:rPr lang="en-US" dirty="0" smtClean="0"/>
              <a:t>Initial rise in heat flux correlates with lower-frequency growth</a:t>
            </a:r>
          </a:p>
          <a:p>
            <a:r>
              <a:rPr lang="en-US" dirty="0" smtClean="0"/>
              <a:t>Second-mode N-factor = 7 (320 kHz) at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TR</a:t>
            </a:r>
            <a:endParaRPr lang="en-US" baseline="-25000" dirty="0" smtClean="0"/>
          </a:p>
          <a:p>
            <a:r>
              <a:rPr lang="en-US" dirty="0" smtClean="0"/>
              <a:t>First-mode N-factor = 5 at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TR</a:t>
            </a:r>
            <a:endParaRPr lang="en-US" baseline="-25000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866406" y="803400"/>
            <a:ext cx="2284378" cy="2514600"/>
            <a:chOff x="5924798" y="1923459"/>
            <a:chExt cx="3477985" cy="3828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" r="97912"/>
            <a:stretch/>
          </p:blipFill>
          <p:spPr>
            <a:xfrm>
              <a:off x="5924798" y="1984815"/>
              <a:ext cx="190005" cy="37671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r="35049"/>
            <a:stretch/>
          </p:blipFill>
          <p:spPr>
            <a:xfrm>
              <a:off x="6121729" y="1923459"/>
              <a:ext cx="3281054" cy="37671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48301" y="2256312"/>
              <a:ext cx="724395" cy="724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723409" y="777751"/>
            <a:ext cx="3165140" cy="2514600"/>
            <a:chOff x="1144423" y="2162270"/>
            <a:chExt cx="5036354" cy="40012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33"/>
            <a:stretch/>
          </p:blipFill>
          <p:spPr>
            <a:xfrm>
              <a:off x="1144423" y="2162270"/>
              <a:ext cx="4983245" cy="40012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29" t="5946" r="2152" b="47038"/>
            <a:stretch/>
          </p:blipFill>
          <p:spPr>
            <a:xfrm>
              <a:off x="5385440" y="2381436"/>
              <a:ext cx="795337" cy="188118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972166" y="2518024"/>
              <a:ext cx="465719" cy="46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07" y="3662363"/>
            <a:ext cx="6451995" cy="251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24453" y="6165087"/>
            <a:ext cx="5797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N-factor plots for (a) second-mode and (b) oblique first-mode envelopes for relevant azimuthal wavenumbers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0062" y="3270802"/>
            <a:ext cx="21435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Axial development of Stanton number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56274" y="3270801"/>
            <a:ext cx="14975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PSD pressure fluctuations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88902" y="2406079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242468" y="1921781"/>
            <a:ext cx="622039" cy="3071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174193" y="2644625"/>
            <a:ext cx="3103081" cy="159601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174193" y="2097736"/>
            <a:ext cx="6068275" cy="212395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Audio 5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57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13"/>
    </mc:Choice>
    <mc:Fallback xmlns="">
      <p:transition spd="slow" advTm="6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VG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0881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Second-mode amplitudes are initially reduced for all VG heights</a:t>
            </a:r>
          </a:p>
          <a:p>
            <a:r>
              <a:rPr lang="en-US" dirty="0" smtClean="0"/>
              <a:t>Peaks are shifted to lower frequencies</a:t>
            </a:r>
          </a:p>
          <a:p>
            <a:r>
              <a:rPr lang="en-US" dirty="0" smtClean="0"/>
              <a:t>Second mode recovers more for shorter VGs</a:t>
            </a:r>
          </a:p>
          <a:p>
            <a:r>
              <a:rPr lang="en-US" dirty="0" smtClean="0"/>
              <a:t>Early transition occurs for taller VGs</a:t>
            </a:r>
          </a:p>
          <a:p>
            <a:r>
              <a:rPr lang="en-US" dirty="0" smtClean="0"/>
              <a:t>There are signs of azimuthal variation in the forcing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56" y="1963879"/>
            <a:ext cx="6392541" cy="412290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67" y="156436"/>
            <a:ext cx="5929223" cy="1401279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582595" y="6098942"/>
            <a:ext cx="3879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Pressure fluctuation spectra for six roughness heights at Re = 11.5 M/m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386452" y="3035470"/>
            <a:ext cx="369497" cy="3694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4720442" y="2772889"/>
            <a:ext cx="2666010" cy="3562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/>
          <p:cNvSpPr/>
          <p:nvPr/>
        </p:nvSpPr>
        <p:spPr>
          <a:xfrm>
            <a:off x="10507683" y="2320972"/>
            <a:ext cx="369497" cy="3694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Arrow Connector 127"/>
          <p:cNvCxnSpPr/>
          <p:nvPr/>
        </p:nvCxnSpPr>
        <p:spPr>
          <a:xfrm flipV="1">
            <a:off x="4290951" y="2637952"/>
            <a:ext cx="6216732" cy="143562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6361216" y="4560125"/>
            <a:ext cx="1084613" cy="2804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4720442" y="4597628"/>
            <a:ext cx="1551710" cy="5558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>
            <a:off x="9502951" y="2772889"/>
            <a:ext cx="792987" cy="6310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Arrow Connector 134"/>
          <p:cNvCxnSpPr/>
          <p:nvPr/>
        </p:nvCxnSpPr>
        <p:spPr>
          <a:xfrm flipV="1">
            <a:off x="4603668" y="3313216"/>
            <a:ext cx="4967844" cy="21959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7606499" y="1511935"/>
            <a:ext cx="1831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Sensor locations for PSDs below</a:t>
            </a:r>
            <a:endParaRPr lang="en-US" sz="1000" i="1" dirty="0">
              <a:solidFill>
                <a:srgbClr val="002060"/>
              </a:solidFill>
            </a:endParaRPr>
          </a:p>
        </p:txBody>
      </p:sp>
      <p:pic>
        <p:nvPicPr>
          <p:cNvPr id="149" name="Audio 1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8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18"/>
    </mc:Choice>
    <mc:Fallback xmlns="">
      <p:transition spd="slow" advTm="66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23" grpId="0" animBg="1"/>
      <p:bldP spid="123" grpId="1" animBg="1"/>
      <p:bldP spid="127" grpId="0" animBg="1"/>
      <p:bldP spid="127" grpId="1" animBg="1"/>
      <p:bldP spid="130" grpId="0" animBg="1"/>
      <p:bldP spid="130" grpId="1" animBg="1"/>
      <p:bldP spid="1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0881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Computations also show second-mode suppression and a shift to lower frequencies</a:t>
            </a:r>
          </a:p>
          <a:p>
            <a:r>
              <a:rPr lang="en-US" dirty="0" smtClean="0"/>
              <a:t>The amplitude drop and frequency shift happen closer to the VGs in the experiment</a:t>
            </a:r>
          </a:p>
          <a:p>
            <a:r>
              <a:rPr lang="en-US" dirty="0" smtClean="0"/>
              <a:t>Streak-instability amplitudes also drop across the VGs from the m=56 first-mode levels</a:t>
            </a:r>
          </a:p>
          <a:p>
            <a:r>
              <a:rPr lang="en-US" dirty="0" smtClean="0"/>
              <a:t>Streak-instability N-factors exceed the first-mode envelope for </a:t>
            </a:r>
            <a:r>
              <a:rPr lang="en-US" dirty="0"/>
              <a:t>529 µm </a:t>
            </a:r>
            <a:r>
              <a:rPr lang="en-US" dirty="0" smtClean="0"/>
              <a:t>VGs, but farther downstream than observed in the spectra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6582593" y="6294885"/>
            <a:ext cx="3879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Streak-instability (m=56) N-factors for (a) 382 µm and (b) 529 µm VGs </a:t>
            </a:r>
            <a:endParaRPr lang="en-US" sz="1000" i="1" dirty="0">
              <a:solidFill>
                <a:srgbClr val="002060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684303" y="43889"/>
            <a:ext cx="5190560" cy="1828800"/>
            <a:chOff x="5920985" y="1920240"/>
            <a:chExt cx="5928319" cy="208873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9" t="895" b="51314"/>
            <a:stretch/>
          </p:blipFill>
          <p:spPr>
            <a:xfrm>
              <a:off x="5920985" y="1931758"/>
              <a:ext cx="3120938" cy="197040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5" t="49338" r="51669"/>
            <a:stretch/>
          </p:blipFill>
          <p:spPr>
            <a:xfrm>
              <a:off x="8975474" y="1920240"/>
              <a:ext cx="2873830" cy="20887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83" t="45113" b="28244"/>
            <a:stretch/>
          </p:blipFill>
          <p:spPr>
            <a:xfrm>
              <a:off x="9347657" y="2829077"/>
              <a:ext cx="787388" cy="1098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065565" y="3756153"/>
              <a:ext cx="914400" cy="150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12" y="1957030"/>
            <a:ext cx="5513984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4268520"/>
            <a:ext cx="5517744" cy="2057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87002" y="1722055"/>
            <a:ext cx="1469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PSDs from previous slide</a:t>
            </a:r>
            <a:endParaRPr lang="en-US" sz="1000" i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45057" y="3975660"/>
            <a:ext cx="3196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2060"/>
                </a:solidFill>
              </a:rPr>
              <a:t>Second-mode N-factors for (a) 382 µm and (b) 529 µm VGs </a:t>
            </a:r>
            <a:endParaRPr lang="en-US" sz="1000" i="1" dirty="0">
              <a:solidFill>
                <a:srgbClr val="00206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30140" y="2458192"/>
            <a:ext cx="2148900" cy="3356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130140" y="2438865"/>
            <a:ext cx="4684816" cy="49436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9949543" y="4927723"/>
            <a:ext cx="369497" cy="3694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42226" y="5822266"/>
            <a:ext cx="259625" cy="259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494046" y="5112471"/>
            <a:ext cx="545549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 rot="1800000">
            <a:off x="6536756" y="845105"/>
            <a:ext cx="1083398" cy="523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7" t="4020" r="27917" b="93382"/>
          <a:stretch/>
        </p:blipFill>
        <p:spPr>
          <a:xfrm>
            <a:off x="9479470" y="1959853"/>
            <a:ext cx="411209" cy="138113"/>
          </a:xfrm>
          <a:prstGeom prst="rect">
            <a:avLst/>
          </a:prstGeom>
        </p:spPr>
      </p:pic>
      <p:pic>
        <p:nvPicPr>
          <p:cNvPr id="2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3" t="4185" r="71053" b="93427"/>
          <a:stretch/>
        </p:blipFill>
        <p:spPr>
          <a:xfrm>
            <a:off x="6949440" y="1961873"/>
            <a:ext cx="432852" cy="127000"/>
          </a:xfrm>
          <a:prstGeom prst="rect">
            <a:avLst/>
          </a:prstGeom>
        </p:spPr>
      </p:pic>
      <p:pic>
        <p:nvPicPr>
          <p:cNvPr id="27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7" t="4020" r="27917" b="93382"/>
          <a:stretch/>
        </p:blipFill>
        <p:spPr>
          <a:xfrm>
            <a:off x="9479469" y="4271377"/>
            <a:ext cx="411209" cy="138113"/>
          </a:xfrm>
          <a:prstGeom prst="rect">
            <a:avLst/>
          </a:prstGeom>
        </p:spPr>
      </p:pic>
      <p:pic>
        <p:nvPicPr>
          <p:cNvPr id="31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3" t="4185" r="71053" b="93427"/>
          <a:stretch/>
        </p:blipFill>
        <p:spPr>
          <a:xfrm>
            <a:off x="6947637" y="4291829"/>
            <a:ext cx="432852" cy="127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45106" r="95052" b="48567"/>
          <a:stretch/>
        </p:blipFill>
        <p:spPr>
          <a:xfrm>
            <a:off x="5820100" y="2857462"/>
            <a:ext cx="228600" cy="200471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V="1">
            <a:off x="4313937" y="1324099"/>
            <a:ext cx="2531120" cy="421984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45106" r="95052" b="48567"/>
          <a:stretch/>
        </p:blipFill>
        <p:spPr>
          <a:xfrm>
            <a:off x="5815584" y="5168758"/>
            <a:ext cx="228600" cy="200471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4591215" y="4210017"/>
            <a:ext cx="2351011" cy="1612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45106" r="95052" b="48567"/>
          <a:stretch/>
        </p:blipFill>
        <p:spPr>
          <a:xfrm>
            <a:off x="8321040" y="5166360"/>
            <a:ext cx="228600" cy="2004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45106" r="95052" b="48567"/>
          <a:stretch/>
        </p:blipFill>
        <p:spPr>
          <a:xfrm>
            <a:off x="8311896" y="2857461"/>
            <a:ext cx="228600" cy="2004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95851" r="71089"/>
          <a:stretch/>
        </p:blipFill>
        <p:spPr>
          <a:xfrm>
            <a:off x="6943502" y="3898276"/>
            <a:ext cx="464801" cy="1247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95851" r="71089"/>
          <a:stretch/>
        </p:blipFill>
        <p:spPr>
          <a:xfrm>
            <a:off x="9443176" y="3895344"/>
            <a:ext cx="464801" cy="1247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95851" r="71089"/>
          <a:stretch/>
        </p:blipFill>
        <p:spPr>
          <a:xfrm>
            <a:off x="9445752" y="6190488"/>
            <a:ext cx="464801" cy="1247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95851" r="71089"/>
          <a:stretch/>
        </p:blipFill>
        <p:spPr>
          <a:xfrm>
            <a:off x="6940296" y="6204780"/>
            <a:ext cx="464801" cy="1247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t="97506" r="70656" b="-208"/>
          <a:stretch/>
        </p:blipFill>
        <p:spPr>
          <a:xfrm>
            <a:off x="9481212" y="1758021"/>
            <a:ext cx="365760" cy="1298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t="97506" r="70656" b="-208"/>
          <a:stretch/>
        </p:blipFill>
        <p:spPr>
          <a:xfrm>
            <a:off x="6832257" y="1755648"/>
            <a:ext cx="365760" cy="12989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96615" b="66380"/>
          <a:stretch/>
        </p:blipFill>
        <p:spPr>
          <a:xfrm>
            <a:off x="5498696" y="463711"/>
            <a:ext cx="252446" cy="914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4" t="16124" b="23614"/>
          <a:stretch/>
        </p:blipFill>
        <p:spPr>
          <a:xfrm>
            <a:off x="10767297" y="2131837"/>
            <a:ext cx="637159" cy="15544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0" t="15712" b="38221"/>
          <a:stretch/>
        </p:blipFill>
        <p:spPr>
          <a:xfrm>
            <a:off x="10766885" y="4438736"/>
            <a:ext cx="638745" cy="11887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5" t="1046" r="20924" b="96721"/>
          <a:stretch/>
        </p:blipFill>
        <p:spPr>
          <a:xfrm>
            <a:off x="6765409" y="32248"/>
            <a:ext cx="518910" cy="10058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49576" r="69038" b="48190"/>
          <a:stretch/>
        </p:blipFill>
        <p:spPr>
          <a:xfrm>
            <a:off x="9396182" y="27184"/>
            <a:ext cx="538369" cy="100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0"/>
    </mc:Choice>
    <mc:Fallback xmlns="">
      <p:transition spd="slow" advTm="6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10.4|0.4|6.9|0.6|6.7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3.3|0.3|7.8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0.6|4.9|4.8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FD5B77B03FFF4FADC3B5FEDB6A4C7F" ma:contentTypeVersion="3" ma:contentTypeDescription="Create a new document." ma:contentTypeScope="" ma:versionID="e330ab5d88b1d75ca8d9bc2a627d0bfe">
  <xsd:schema xmlns:xsd="http://www.w3.org/2001/XMLSchema" xmlns:xs="http://www.w3.org/2001/XMLSchema" xmlns:p="http://schemas.microsoft.com/office/2006/metadata/properties" xmlns:ns2="99e05b9d-7fba-4deb-8fc2-1bc37cd38358" targetNamespace="http://schemas.microsoft.com/office/2006/metadata/properties" ma:root="true" ma:fieldsID="05e49833df0fc0fa96f65472265034ff" ns2:_="">
    <xsd:import namespace="99e05b9d-7fba-4deb-8fc2-1bc37cd383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05b9d-7fba-4deb-8fc2-1bc37cd383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390A08-7D2E-4CEB-B0C8-64DE282A0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CE711F-96BC-4F7A-A9DF-D2C6B5CDB4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e05b9d-7fba-4deb-8fc2-1bc37cd383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78B713-5961-48DE-955A-FEA5C379D2E8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99e05b9d-7fba-4deb-8fc2-1bc37cd3835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6748</TotalTime>
  <Words>913</Words>
  <Application>Microsoft Office PowerPoint</Application>
  <PresentationFormat>Widescreen</PresentationFormat>
  <Paragraphs>90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Hypersonic Second-Mode Instability Response to Shaped Roughness</vt:lpstr>
      <vt:lpstr>Outline</vt:lpstr>
      <vt:lpstr>Motivation</vt:lpstr>
      <vt:lpstr>Experimental Methods</vt:lpstr>
      <vt:lpstr>Roughness Array</vt:lpstr>
      <vt:lpstr>Computational Methods</vt:lpstr>
      <vt:lpstr>Baseline Results</vt:lpstr>
      <vt:lpstr>VG Spectra</vt:lpstr>
      <vt:lpstr>Significant Findings</vt:lpstr>
      <vt:lpstr>Transition Delay?</vt:lpstr>
      <vt:lpstr>Concluding Remarks</vt:lpstr>
      <vt:lpstr>Acknowledgements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Leidy, Andrew N. (LARC-D303)</dc:creator>
  <cp:lastModifiedBy>Ricks, Sasha W. (LARC-D303)[LAMPS 2]</cp:lastModifiedBy>
  <cp:revision>85</cp:revision>
  <dcterms:created xsi:type="dcterms:W3CDTF">2020-11-23T13:59:13Z</dcterms:created>
  <dcterms:modified xsi:type="dcterms:W3CDTF">2020-12-03T15:50:59Z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0x010100B2FD5B77B03FFF4FADC3B5FEDB6A4C7F</vt:lpwstr>
  </property>
</Properties>
</file>