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6" r:id="rId2"/>
    <p:sldId id="353" r:id="rId3"/>
    <p:sldId id="327" r:id="rId4"/>
    <p:sldId id="375" r:id="rId5"/>
    <p:sldId id="377" r:id="rId6"/>
    <p:sldId id="381" r:id="rId7"/>
    <p:sldId id="379" r:id="rId8"/>
    <p:sldId id="384" r:id="rId9"/>
    <p:sldId id="380" r:id="rId10"/>
    <p:sldId id="385" r:id="rId11"/>
    <p:sldId id="369" r:id="rId12"/>
    <p:sldId id="349" r:id="rId13"/>
    <p:sldId id="371" r:id="rId14"/>
    <p:sldId id="378" r:id="rId15"/>
    <p:sldId id="383" r:id="rId16"/>
    <p:sldId id="38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a:srgbClr val="B2B2B2"/>
    <a:srgbClr val="DA04C1"/>
    <a:srgbClr val="E00222"/>
    <a:srgbClr val="CDCDCD"/>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94"/>
  </p:normalViewPr>
  <p:slideViewPr>
    <p:cSldViewPr snapToGrid="0" snapToObjects="1">
      <p:cViewPr varScale="1">
        <p:scale>
          <a:sx n="120" d="100"/>
          <a:sy n="120" d="100"/>
        </p:scale>
        <p:origin x="102" y="16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B015B9-564C-41FA-8E49-E04523E59916}" type="datetimeFigureOut">
              <a:rPr lang="en-US" smtClean="0"/>
              <a:t>12/4/2020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8BA033-FFE2-4DAE-A18E-500893660A39}" type="slidenum">
              <a:rPr lang="en-US" smtClean="0"/>
              <a:t>‹#›</a:t>
            </a:fld>
            <a:endParaRPr lang="en-US"/>
          </a:p>
        </p:txBody>
      </p:sp>
    </p:spTree>
    <p:extLst>
      <p:ext uri="{BB962C8B-B14F-4D97-AF65-F5344CB8AC3E}">
        <p14:creationId xmlns:p14="http://schemas.microsoft.com/office/powerpoint/2010/main" val="97937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A7963-0D01-4974-AF05-ED5C28AFBFFF}"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1CA5B-F50D-4EA6-9FF7-30D0FAE7AF0E}" type="slidenum">
              <a:rPr lang="en-US" smtClean="0"/>
              <a:t>‹#›</a:t>
            </a:fld>
            <a:endParaRPr lang="en-US"/>
          </a:p>
        </p:txBody>
      </p:sp>
    </p:spTree>
    <p:extLst>
      <p:ext uri="{BB962C8B-B14F-4D97-AF65-F5344CB8AC3E}">
        <p14:creationId xmlns:p14="http://schemas.microsoft.com/office/powerpoint/2010/main" val="272289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E1CA5B-F50D-4EA6-9FF7-30D0FAE7AF0E}" type="slidenum">
              <a:rPr lang="en-US" smtClean="0"/>
              <a:t>1</a:t>
            </a:fld>
            <a:endParaRPr lang="en-US"/>
          </a:p>
        </p:txBody>
      </p:sp>
    </p:spTree>
    <p:extLst>
      <p:ext uri="{BB962C8B-B14F-4D97-AF65-F5344CB8AC3E}">
        <p14:creationId xmlns:p14="http://schemas.microsoft.com/office/powerpoint/2010/main" val="58724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1CA5B-F50D-4EA6-9FF7-30D0FAE7AF0E}" type="slidenum">
              <a:rPr lang="en-US" smtClean="0"/>
              <a:t>10</a:t>
            </a:fld>
            <a:endParaRPr lang="en-US"/>
          </a:p>
        </p:txBody>
      </p:sp>
    </p:spTree>
    <p:extLst>
      <p:ext uri="{BB962C8B-B14F-4D97-AF65-F5344CB8AC3E}">
        <p14:creationId xmlns:p14="http://schemas.microsoft.com/office/powerpoint/2010/main" val="230145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11</a:t>
            </a:fld>
            <a:endParaRPr lang="en-US"/>
          </a:p>
        </p:txBody>
      </p:sp>
    </p:spTree>
    <p:extLst>
      <p:ext uri="{BB962C8B-B14F-4D97-AF65-F5344CB8AC3E}">
        <p14:creationId xmlns:p14="http://schemas.microsoft.com/office/powerpoint/2010/main" val="302961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12</a:t>
            </a:fld>
            <a:endParaRPr lang="en-US"/>
          </a:p>
        </p:txBody>
      </p:sp>
    </p:spTree>
    <p:extLst>
      <p:ext uri="{BB962C8B-B14F-4D97-AF65-F5344CB8AC3E}">
        <p14:creationId xmlns:p14="http://schemas.microsoft.com/office/powerpoint/2010/main" val="318564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13</a:t>
            </a:fld>
            <a:endParaRPr lang="en-US"/>
          </a:p>
        </p:txBody>
      </p:sp>
    </p:spTree>
    <p:extLst>
      <p:ext uri="{BB962C8B-B14F-4D97-AF65-F5344CB8AC3E}">
        <p14:creationId xmlns:p14="http://schemas.microsoft.com/office/powerpoint/2010/main" val="66819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14</a:t>
            </a:fld>
            <a:endParaRPr lang="en-US"/>
          </a:p>
        </p:txBody>
      </p:sp>
    </p:spTree>
    <p:extLst>
      <p:ext uri="{BB962C8B-B14F-4D97-AF65-F5344CB8AC3E}">
        <p14:creationId xmlns:p14="http://schemas.microsoft.com/office/powerpoint/2010/main" val="218295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15</a:t>
            </a:fld>
            <a:endParaRPr lang="en-US"/>
          </a:p>
        </p:txBody>
      </p:sp>
    </p:spTree>
    <p:extLst>
      <p:ext uri="{BB962C8B-B14F-4D97-AF65-F5344CB8AC3E}">
        <p14:creationId xmlns:p14="http://schemas.microsoft.com/office/powerpoint/2010/main" val="50811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16</a:t>
            </a:fld>
            <a:endParaRPr lang="en-US"/>
          </a:p>
        </p:txBody>
      </p:sp>
    </p:spTree>
    <p:extLst>
      <p:ext uri="{BB962C8B-B14F-4D97-AF65-F5344CB8AC3E}">
        <p14:creationId xmlns:p14="http://schemas.microsoft.com/office/powerpoint/2010/main" val="142316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2</a:t>
            </a:fld>
            <a:endParaRPr lang="en-US"/>
          </a:p>
        </p:txBody>
      </p:sp>
    </p:spTree>
    <p:extLst>
      <p:ext uri="{BB962C8B-B14F-4D97-AF65-F5344CB8AC3E}">
        <p14:creationId xmlns:p14="http://schemas.microsoft.com/office/powerpoint/2010/main" val="123403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3</a:t>
            </a:fld>
            <a:endParaRPr lang="en-US"/>
          </a:p>
        </p:txBody>
      </p:sp>
    </p:spTree>
    <p:extLst>
      <p:ext uri="{BB962C8B-B14F-4D97-AF65-F5344CB8AC3E}">
        <p14:creationId xmlns:p14="http://schemas.microsoft.com/office/powerpoint/2010/main" val="22847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4</a:t>
            </a:fld>
            <a:endParaRPr lang="en-US"/>
          </a:p>
        </p:txBody>
      </p:sp>
    </p:spTree>
    <p:extLst>
      <p:ext uri="{BB962C8B-B14F-4D97-AF65-F5344CB8AC3E}">
        <p14:creationId xmlns:p14="http://schemas.microsoft.com/office/powerpoint/2010/main" val="390075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5</a:t>
            </a:fld>
            <a:endParaRPr lang="en-US"/>
          </a:p>
        </p:txBody>
      </p:sp>
    </p:spTree>
    <p:extLst>
      <p:ext uri="{BB962C8B-B14F-4D97-AF65-F5344CB8AC3E}">
        <p14:creationId xmlns:p14="http://schemas.microsoft.com/office/powerpoint/2010/main" val="267769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6</a:t>
            </a:fld>
            <a:endParaRPr lang="en-US"/>
          </a:p>
        </p:txBody>
      </p:sp>
    </p:spTree>
    <p:extLst>
      <p:ext uri="{BB962C8B-B14F-4D97-AF65-F5344CB8AC3E}">
        <p14:creationId xmlns:p14="http://schemas.microsoft.com/office/powerpoint/2010/main" val="130927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7</a:t>
            </a:fld>
            <a:endParaRPr lang="en-US"/>
          </a:p>
        </p:txBody>
      </p:sp>
    </p:spTree>
    <p:extLst>
      <p:ext uri="{BB962C8B-B14F-4D97-AF65-F5344CB8AC3E}">
        <p14:creationId xmlns:p14="http://schemas.microsoft.com/office/powerpoint/2010/main" val="256654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E1CA5B-F50D-4EA6-9FF7-30D0FAE7AF0E}" type="slidenum">
              <a:rPr lang="en-US" smtClean="0"/>
              <a:t>8</a:t>
            </a:fld>
            <a:endParaRPr lang="en-US"/>
          </a:p>
        </p:txBody>
      </p:sp>
    </p:spTree>
    <p:extLst>
      <p:ext uri="{BB962C8B-B14F-4D97-AF65-F5344CB8AC3E}">
        <p14:creationId xmlns:p14="http://schemas.microsoft.com/office/powerpoint/2010/main" val="304032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1CA5B-F50D-4EA6-9FF7-30D0FAE7AF0E}" type="slidenum">
              <a:rPr lang="en-US" smtClean="0"/>
              <a:t>9</a:t>
            </a:fld>
            <a:endParaRPr lang="en-US"/>
          </a:p>
        </p:txBody>
      </p:sp>
    </p:spTree>
    <p:extLst>
      <p:ext uri="{BB962C8B-B14F-4D97-AF65-F5344CB8AC3E}">
        <p14:creationId xmlns:p14="http://schemas.microsoft.com/office/powerpoint/2010/main" val="44659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8ED9E4-E618-4238-8FB2-190CF0148D2F}"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C4A-6190-1C49-A470-A6391D3FCFC7}" type="slidenum">
              <a:rPr lang="en-US" smtClean="0"/>
              <a:t>‹#›</a:t>
            </a:fld>
            <a:endParaRPr lang="en-US" dirty="0"/>
          </a:p>
        </p:txBody>
      </p:sp>
    </p:spTree>
    <p:extLst>
      <p:ext uri="{BB962C8B-B14F-4D97-AF65-F5344CB8AC3E}">
        <p14:creationId xmlns:p14="http://schemas.microsoft.com/office/powerpoint/2010/main" val="126971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E3F090-26F9-4FF7-AB67-297DC1F7B6B9}"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221988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5D548-1F1C-4083-ACDB-8EE9BBFB88C8}"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92080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1AAEA0-3383-4765-9DBA-57DD690D803F}"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C4A-6190-1C49-A470-A6391D3FCFC7}" type="slidenum">
              <a:rPr lang="en-US" smtClean="0"/>
              <a:pPr/>
              <a:t>‹#›</a:t>
            </a:fld>
            <a:endParaRPr lang="en-US" dirty="0"/>
          </a:p>
        </p:txBody>
      </p:sp>
    </p:spTree>
    <p:extLst>
      <p:ext uri="{BB962C8B-B14F-4D97-AF65-F5344CB8AC3E}">
        <p14:creationId xmlns:p14="http://schemas.microsoft.com/office/powerpoint/2010/main" val="171950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9956CE-246A-4F3A-BB08-90EADE987928}" type="datetime1">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63200" y="6356353"/>
            <a:ext cx="3019200" cy="365125"/>
          </a:xfrm>
        </p:spPr>
        <p:txBody>
          <a:bodyPr/>
          <a:lstStyle>
            <a:lvl1pPr>
              <a:defRPr>
                <a:solidFill>
                  <a:schemeClr val="tx1"/>
                </a:solidFill>
              </a:defRPr>
            </a:lvl1pPr>
          </a:lstStyle>
          <a:p>
            <a:fld id="{B01D6C4A-6190-1C49-A470-A6391D3FCFC7}" type="slidenum">
              <a:rPr lang="en-US" smtClean="0"/>
              <a:pPr/>
              <a:t>‹#›</a:t>
            </a:fld>
            <a:endParaRPr lang="en-US" dirty="0"/>
          </a:p>
        </p:txBody>
      </p:sp>
    </p:spTree>
    <p:extLst>
      <p:ext uri="{BB962C8B-B14F-4D97-AF65-F5344CB8AC3E}">
        <p14:creationId xmlns:p14="http://schemas.microsoft.com/office/powerpoint/2010/main" val="373320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457616-FE6B-40CD-BE56-6A8315A8C734}" type="datetime1">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108852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0EA81-D4D3-4A07-A734-0BE7FCDD9C85}" type="datetime1">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152983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9CB1B1-22F2-4D85-B11F-72A8C497A58F}" type="datetime1">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79199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804DC-2537-474F-820C-2ABF6B5A5679}" type="datetime1">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345498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4E293-7B4F-4ACB-830E-33AC77C88AC2}" type="datetime1">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292939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CF18C-5F23-4055-99E4-D8E7B6DFA36C}" type="datetime1">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C4A-6190-1C49-A470-A6391D3FCFC7}" type="slidenum">
              <a:rPr lang="en-US" smtClean="0"/>
              <a:t>‹#›</a:t>
            </a:fld>
            <a:endParaRPr lang="en-US"/>
          </a:p>
        </p:txBody>
      </p:sp>
    </p:spTree>
    <p:extLst>
      <p:ext uri="{BB962C8B-B14F-4D97-AF65-F5344CB8AC3E}">
        <p14:creationId xmlns:p14="http://schemas.microsoft.com/office/powerpoint/2010/main" val="380123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3" cstate="print"/>
          <a:srcRect/>
          <a:stretch>
            <a:fillRect/>
          </a:stretch>
        </p:blipFill>
        <p:spPr bwMode="auto">
          <a:xfrm>
            <a:off x="9525663" y="-6480"/>
            <a:ext cx="2683616" cy="6870700"/>
          </a:xfrm>
          <a:prstGeom prst="rect">
            <a:avLst/>
          </a:prstGeom>
          <a:noFill/>
          <a:ln w="9525">
            <a:noFill/>
            <a:miter lim="800000"/>
            <a:headEnd/>
            <a:tailEnd/>
          </a:ln>
          <a:effec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2655D-5AC6-443E-B6B4-E8FC3C2ED60A}" type="datetime1">
              <a:rPr lang="en-US" smtClean="0"/>
              <a:t>12/4/2020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C4A-6190-1C49-A470-A6391D3FCFC7}" type="slidenum">
              <a:rPr lang="en-US" smtClean="0"/>
              <a:t>‹#›</a:t>
            </a:fld>
            <a:endParaRPr lang="en-US"/>
          </a:p>
        </p:txBody>
      </p:sp>
    </p:spTree>
    <p:extLst>
      <p:ext uri="{BB962C8B-B14F-4D97-AF65-F5344CB8AC3E}">
        <p14:creationId xmlns:p14="http://schemas.microsoft.com/office/powerpoint/2010/main" val="397099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homas.g.ivanco@nas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385" y="634689"/>
            <a:ext cx="9829800" cy="1789115"/>
          </a:xfrm>
        </p:spPr>
        <p:txBody>
          <a:bodyPr>
            <a:normAutofit/>
          </a:bodyPr>
          <a:lstStyle/>
          <a:p>
            <a:r>
              <a:rPr lang="en-US" sz="3600" dirty="0"/>
              <a:t>Wind-Tunnel to Full-Scale Mapping of Winds and Loads for Launch-Vehicle Ground Wind Loads</a:t>
            </a:r>
          </a:p>
        </p:txBody>
      </p:sp>
      <p:sp>
        <p:nvSpPr>
          <p:cNvPr id="3" name="Subtitle 2"/>
          <p:cNvSpPr>
            <a:spLocks noGrp="1"/>
          </p:cNvSpPr>
          <p:nvPr>
            <p:ph type="subTitle" idx="1"/>
          </p:nvPr>
        </p:nvSpPr>
        <p:spPr>
          <a:xfrm>
            <a:off x="2685885" y="3052113"/>
            <a:ext cx="6400800" cy="1752600"/>
          </a:xfrm>
        </p:spPr>
        <p:txBody>
          <a:bodyPr>
            <a:normAutofit/>
          </a:bodyPr>
          <a:lstStyle/>
          <a:p>
            <a:r>
              <a:rPr lang="en-US" sz="2000" dirty="0">
                <a:solidFill>
                  <a:schemeClr val="tx1"/>
                </a:solidFill>
              </a:rPr>
              <a:t>Thomas G. Ivanco, Donald F. Keller, and Jennifer L. Pinkerton</a:t>
            </a:r>
          </a:p>
        </p:txBody>
      </p:sp>
      <p:sp>
        <p:nvSpPr>
          <p:cNvPr id="4" name="Slide Number Placeholder 3"/>
          <p:cNvSpPr>
            <a:spLocks noGrp="1"/>
          </p:cNvSpPr>
          <p:nvPr>
            <p:ph type="sldNum" sz="quarter" idx="12"/>
          </p:nvPr>
        </p:nvSpPr>
        <p:spPr/>
        <p:txBody>
          <a:bodyPr/>
          <a:lstStyle/>
          <a:p>
            <a:fld id="{B01D6C4A-6190-1C49-A470-A6391D3FCFC7}" type="slidenum">
              <a:rPr lang="en-US" smtClean="0"/>
              <a:t>1</a:t>
            </a:fld>
            <a:endParaRPr lang="en-US" dirty="0"/>
          </a:p>
        </p:txBody>
      </p:sp>
      <p:sp>
        <p:nvSpPr>
          <p:cNvPr id="6" name="TextBox 5"/>
          <p:cNvSpPr txBox="1"/>
          <p:nvPr/>
        </p:nvSpPr>
        <p:spPr>
          <a:xfrm>
            <a:off x="401647" y="5093729"/>
            <a:ext cx="4744819" cy="646331"/>
          </a:xfrm>
          <a:prstGeom prst="rect">
            <a:avLst/>
          </a:prstGeom>
          <a:noFill/>
        </p:spPr>
        <p:txBody>
          <a:bodyPr wrap="square" rtlCol="0">
            <a:spAutoFit/>
          </a:bodyPr>
          <a:lstStyle/>
          <a:p>
            <a:r>
              <a:rPr lang="en-US" dirty="0"/>
              <a:t>National Aeronautics and Space Administration</a:t>
            </a:r>
          </a:p>
          <a:p>
            <a:r>
              <a:rPr lang="en-US" dirty="0"/>
              <a:t>Langley Research Center, </a:t>
            </a:r>
            <a:r>
              <a:rPr lang="en-US" dirty="0" err="1"/>
              <a:t>Aeroelasticity</a:t>
            </a:r>
            <a:r>
              <a:rPr lang="en-US" dirty="0"/>
              <a:t> Branch</a:t>
            </a:r>
          </a:p>
        </p:txBody>
      </p:sp>
      <p:sp>
        <p:nvSpPr>
          <p:cNvPr id="7" name="TextBox 6"/>
          <p:cNvSpPr txBox="1"/>
          <p:nvPr/>
        </p:nvSpPr>
        <p:spPr>
          <a:xfrm>
            <a:off x="7540083" y="5093729"/>
            <a:ext cx="4042317" cy="646331"/>
          </a:xfrm>
          <a:prstGeom prst="rect">
            <a:avLst/>
          </a:prstGeom>
          <a:noFill/>
        </p:spPr>
        <p:txBody>
          <a:bodyPr wrap="square" rtlCol="0">
            <a:spAutoFit/>
          </a:bodyPr>
          <a:lstStyle/>
          <a:p>
            <a:pPr algn="r"/>
            <a:r>
              <a:rPr lang="en-US" dirty="0"/>
              <a:t>AIAA SciTech, January 11-21, 2021</a:t>
            </a:r>
          </a:p>
          <a:p>
            <a:pPr algn="r"/>
            <a:r>
              <a:rPr lang="en-US" dirty="0"/>
              <a:t>APA-41, Aerodynamic Testing</a:t>
            </a:r>
          </a:p>
        </p:txBody>
      </p:sp>
      <p:sp>
        <p:nvSpPr>
          <p:cNvPr id="5" name="TextBox 4">
            <a:extLst>
              <a:ext uri="{FF2B5EF4-FFF2-40B4-BE49-F238E27FC236}">
                <a16:creationId xmlns:a16="http://schemas.microsoft.com/office/drawing/2014/main" id="{66F7F788-45AD-42D4-B44C-80B2CC8D1EFC}"/>
              </a:ext>
            </a:extLst>
          </p:cNvPr>
          <p:cNvSpPr txBox="1"/>
          <p:nvPr/>
        </p:nvSpPr>
        <p:spPr>
          <a:xfrm>
            <a:off x="755788" y="6224449"/>
            <a:ext cx="10680424" cy="461665"/>
          </a:xfrm>
          <a:prstGeom prst="rect">
            <a:avLst/>
          </a:prstGeom>
          <a:noFill/>
        </p:spPr>
        <p:txBody>
          <a:bodyPr wrap="square" rtlCol="0">
            <a:spAutoFit/>
          </a:bodyPr>
          <a:lstStyle/>
          <a:p>
            <a:r>
              <a:rPr lang="en-US" sz="1200" dirty="0"/>
              <a:t>Copyright 2021 United States Government as represented by the Administrator of the National Aeronautics and Space Administration. No copyright is claimed in the United States under Title 17, U.S. Code. All Other Rights Reserved.  Published by the American Institute of Aeronautics and Astronautics, Inc. with permission.</a:t>
            </a:r>
            <a:endParaRPr lang="en-US" sz="1200" i="1" dirty="0"/>
          </a:p>
        </p:txBody>
      </p:sp>
    </p:spTree>
    <p:extLst>
      <p:ext uri="{BB962C8B-B14F-4D97-AF65-F5344CB8AC3E}">
        <p14:creationId xmlns:p14="http://schemas.microsoft.com/office/powerpoint/2010/main" val="146086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10</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Comparison Between Wind-Tunnel and Full-Scale Loads</a:t>
            </a:r>
            <a:endParaRPr lang="en-US" sz="2400" dirty="0">
              <a:latin typeface="Calibri"/>
            </a:endParaRPr>
          </a:p>
        </p:txBody>
      </p:sp>
      <p:sp>
        <p:nvSpPr>
          <p:cNvPr id="6" name="TextBox 5"/>
          <p:cNvSpPr txBox="1"/>
          <p:nvPr/>
        </p:nvSpPr>
        <p:spPr>
          <a:xfrm>
            <a:off x="189031" y="868327"/>
            <a:ext cx="10807623" cy="46166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Qualitative comparison of mode dynamics</a:t>
            </a:r>
          </a:p>
        </p:txBody>
      </p:sp>
      <p:pic>
        <p:nvPicPr>
          <p:cNvPr id="16" name="Picture 15" descr="Chart&#10;&#10;Description automatically generated">
            <a:extLst>
              <a:ext uri="{FF2B5EF4-FFF2-40B4-BE49-F238E27FC236}">
                <a16:creationId xmlns:a16="http://schemas.microsoft.com/office/drawing/2014/main" id="{E3A411AB-6115-49B1-B223-B6ADA3FDD69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69067" y="2029154"/>
            <a:ext cx="7585034" cy="3763636"/>
          </a:xfrm>
          <a:prstGeom prst="rect">
            <a:avLst/>
          </a:prstGeom>
        </p:spPr>
      </p:pic>
    </p:spTree>
    <p:extLst>
      <p:ext uri="{BB962C8B-B14F-4D97-AF65-F5344CB8AC3E}">
        <p14:creationId xmlns:p14="http://schemas.microsoft.com/office/powerpoint/2010/main" val="423601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2107324" y="178628"/>
            <a:ext cx="7844396"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Concluding Remarks</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11</a:t>
            </a:fld>
            <a:endParaRPr lang="en-US" dirty="0"/>
          </a:p>
        </p:txBody>
      </p:sp>
      <p:sp>
        <p:nvSpPr>
          <p:cNvPr id="7" name="TextBox 6"/>
          <p:cNvSpPr txBox="1"/>
          <p:nvPr/>
        </p:nvSpPr>
        <p:spPr>
          <a:xfrm>
            <a:off x="735723" y="946003"/>
            <a:ext cx="10984499" cy="46782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sym typeface="Symbol" panose="05050102010706020507" pitchFamily="18" charset="2"/>
              </a:rPr>
              <a:t>Methodology developed to correlate wind-tunnel and full-scale </a:t>
            </a:r>
            <a:r>
              <a:rPr lang="en-US" sz="2400" b="1" dirty="0">
                <a:sym typeface="Symbol" panose="05050102010706020507" pitchFamily="18" charset="2"/>
              </a:rPr>
              <a:t>winds</a:t>
            </a:r>
          </a:p>
          <a:p>
            <a:pPr marL="742950" lvl="1" indent="-285750">
              <a:spcAft>
                <a:spcPts val="600"/>
              </a:spcAft>
              <a:buFont typeface="Arial" panose="020B0604020202020204" pitchFamily="34" charset="0"/>
              <a:buChar char="•"/>
            </a:pPr>
            <a:r>
              <a:rPr lang="en-US" sz="2000" dirty="0">
                <a:sym typeface="Symbol" panose="05050102010706020507" pitchFamily="18" charset="2"/>
              </a:rPr>
              <a:t>Profile, elevation, anemometer performance and other parameters</a:t>
            </a:r>
          </a:p>
          <a:p>
            <a:pPr marL="285750" indent="-285750">
              <a:spcAft>
                <a:spcPts val="600"/>
              </a:spcAft>
              <a:buFont typeface="Arial" panose="020B0604020202020204" pitchFamily="34" charset="0"/>
              <a:buChar char="•"/>
            </a:pPr>
            <a:r>
              <a:rPr lang="en-US" sz="2400" dirty="0">
                <a:sym typeface="Symbol" panose="05050102010706020507" pitchFamily="18" charset="2"/>
              </a:rPr>
              <a:t>Methodology developed to scale and correct wind-tunnel to full-scale </a:t>
            </a:r>
            <a:r>
              <a:rPr lang="en-US" sz="2400" b="1" dirty="0">
                <a:sym typeface="Symbol" panose="05050102010706020507" pitchFamily="18" charset="2"/>
              </a:rPr>
              <a:t>loads</a:t>
            </a:r>
          </a:p>
          <a:p>
            <a:pPr marL="742950" lvl="1" indent="-285750">
              <a:spcAft>
                <a:spcPts val="600"/>
              </a:spcAft>
              <a:buFont typeface="Arial" panose="020B0604020202020204" pitchFamily="34" charset="0"/>
              <a:buChar char="•"/>
            </a:pPr>
            <a:r>
              <a:rPr lang="en-US" sz="2000" dirty="0">
                <a:sym typeface="Symbol" panose="05050102010706020507" pitchFamily="18" charset="2"/>
              </a:rPr>
              <a:t>Based upon nondimensional scaling parameters</a:t>
            </a:r>
          </a:p>
          <a:p>
            <a:pPr marL="742950" lvl="1" indent="-285750">
              <a:spcAft>
                <a:spcPts val="600"/>
              </a:spcAft>
              <a:buFont typeface="Arial" panose="020B0604020202020204" pitchFamily="34" charset="0"/>
              <a:buChar char="•"/>
            </a:pPr>
            <a:r>
              <a:rPr lang="en-US" sz="2000" dirty="0">
                <a:sym typeface="Symbol" panose="05050102010706020507" pitchFamily="18" charset="2"/>
              </a:rPr>
              <a:t>Converted to coefficient form</a:t>
            </a:r>
          </a:p>
          <a:p>
            <a:pPr marL="742950" lvl="1" indent="-285750">
              <a:spcAft>
                <a:spcPts val="600"/>
              </a:spcAft>
              <a:buFont typeface="Arial" panose="020B0604020202020204" pitchFamily="34" charset="0"/>
              <a:buChar char="•"/>
            </a:pPr>
            <a:r>
              <a:rPr lang="en-US" sz="2000" dirty="0">
                <a:sym typeface="Symbol" panose="05050102010706020507" pitchFamily="18" charset="2"/>
              </a:rPr>
              <a:t>Corrections for damping</a:t>
            </a:r>
          </a:p>
          <a:p>
            <a:pPr marL="742950" lvl="1" indent="-285750">
              <a:spcAft>
                <a:spcPts val="600"/>
              </a:spcAft>
              <a:buFont typeface="Arial" panose="020B0604020202020204" pitchFamily="34" charset="0"/>
              <a:buChar char="•"/>
            </a:pPr>
            <a:r>
              <a:rPr lang="en-US" sz="2000" dirty="0">
                <a:sym typeface="Symbol" panose="05050102010706020507" pitchFamily="18" charset="2"/>
              </a:rPr>
              <a:t>Corrections for mass offset</a:t>
            </a:r>
          </a:p>
          <a:p>
            <a:pPr marL="285750" indent="-285750">
              <a:spcAft>
                <a:spcPts val="600"/>
              </a:spcAft>
              <a:buFont typeface="Arial" panose="020B0604020202020204" pitchFamily="34" charset="0"/>
              <a:buChar char="•"/>
            </a:pPr>
            <a:r>
              <a:rPr lang="en-US" sz="2400" dirty="0">
                <a:sym typeface="Symbol" panose="05050102010706020507" pitchFamily="18" charset="2"/>
              </a:rPr>
              <a:t>Comparison between wind-tunnel and full-scale response data presented</a:t>
            </a:r>
          </a:p>
          <a:p>
            <a:pPr marL="742950" lvl="1" indent="-285750">
              <a:spcAft>
                <a:spcPts val="600"/>
              </a:spcAft>
              <a:buFont typeface="Arial" panose="020B0604020202020204" pitchFamily="34" charset="0"/>
              <a:buChar char="•"/>
            </a:pPr>
            <a:r>
              <a:rPr lang="en-US" sz="2400" dirty="0">
                <a:sym typeface="Symbol" panose="05050102010706020507" pitchFamily="18" charset="2"/>
              </a:rPr>
              <a:t>Introduced methodology employed</a:t>
            </a:r>
          </a:p>
          <a:p>
            <a:pPr marL="742950" lvl="1" indent="-285750">
              <a:spcAft>
                <a:spcPts val="600"/>
              </a:spcAft>
              <a:buFont typeface="Arial" panose="020B0604020202020204" pitchFamily="34" charset="0"/>
              <a:buChar char="•"/>
            </a:pPr>
            <a:r>
              <a:rPr lang="en-US" sz="2400" dirty="0">
                <a:sym typeface="Symbol" panose="05050102010706020507" pitchFamily="18" charset="2"/>
              </a:rPr>
              <a:t>Loads agreed to within reasonable uncertainty when using methodology</a:t>
            </a:r>
          </a:p>
          <a:p>
            <a:pPr marL="285750" indent="-285750">
              <a:spcAft>
                <a:spcPts val="600"/>
              </a:spcAft>
              <a:buFont typeface="Arial" panose="020B0604020202020204" pitchFamily="34" charset="0"/>
              <a:buChar char="•"/>
            </a:pPr>
            <a:endParaRPr lang="en-US" sz="2800" dirty="0">
              <a:sym typeface="Symbol" panose="05050102010706020507" pitchFamily="18" charset="2"/>
            </a:endParaRPr>
          </a:p>
        </p:txBody>
      </p:sp>
    </p:spTree>
    <p:extLst>
      <p:ext uri="{BB962C8B-B14F-4D97-AF65-F5344CB8AC3E}">
        <p14:creationId xmlns:p14="http://schemas.microsoft.com/office/powerpoint/2010/main" val="84736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3109390" y="2525601"/>
            <a:ext cx="5025127" cy="1194285"/>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Questions?</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12</a:t>
            </a:fld>
            <a:endParaRPr lang="en-US" dirty="0"/>
          </a:p>
        </p:txBody>
      </p:sp>
      <p:sp>
        <p:nvSpPr>
          <p:cNvPr id="3" name="TextBox 2"/>
          <p:cNvSpPr txBox="1"/>
          <p:nvPr/>
        </p:nvSpPr>
        <p:spPr>
          <a:xfrm>
            <a:off x="5844209" y="5351228"/>
            <a:ext cx="5239909" cy="646331"/>
          </a:xfrm>
          <a:prstGeom prst="rect">
            <a:avLst/>
          </a:prstGeom>
          <a:noFill/>
        </p:spPr>
        <p:txBody>
          <a:bodyPr wrap="square" rtlCol="0">
            <a:spAutoFit/>
          </a:bodyPr>
          <a:lstStyle/>
          <a:p>
            <a:r>
              <a:rPr lang="en-US" dirty="0">
                <a:hlinkClick r:id="rId3"/>
              </a:rPr>
              <a:t>thomas.g.ivanco@nasa.gov</a:t>
            </a:r>
            <a:endParaRPr lang="en-US" dirty="0"/>
          </a:p>
          <a:p>
            <a:r>
              <a:rPr lang="en-US" dirty="0"/>
              <a:t>757-864-5092</a:t>
            </a:r>
          </a:p>
        </p:txBody>
      </p:sp>
    </p:spTree>
    <p:extLst>
      <p:ext uri="{BB962C8B-B14F-4D97-AF65-F5344CB8AC3E}">
        <p14:creationId xmlns:p14="http://schemas.microsoft.com/office/powerpoint/2010/main" val="182395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2107324" y="178628"/>
            <a:ext cx="7844396"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References</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13</a:t>
            </a:fld>
            <a:endParaRPr lang="en-US" dirty="0"/>
          </a:p>
        </p:txBody>
      </p:sp>
      <p:sp>
        <p:nvSpPr>
          <p:cNvPr id="3" name="Rectangle 2"/>
          <p:cNvSpPr/>
          <p:nvPr/>
        </p:nvSpPr>
        <p:spPr>
          <a:xfrm>
            <a:off x="173007" y="770208"/>
            <a:ext cx="11713029" cy="6186309"/>
          </a:xfrm>
          <a:prstGeom prst="rect">
            <a:avLst/>
          </a:prstGeom>
        </p:spPr>
        <p:txBody>
          <a:bodyPr wrap="square">
            <a:spAutoFit/>
          </a:bodyPr>
          <a:lstStyle/>
          <a:p>
            <a:pPr marL="342900" lvl="0" indent="-342900">
              <a:buFont typeface="+mj-lt"/>
              <a:buAutoNum type="arabicPeriod"/>
            </a:pPr>
            <a:r>
              <a:rPr lang="en-US" dirty="0"/>
              <a:t>Hanson, P. W.; and Jones, G. W.; “On the Use of Dynamic Models for Studying Launch Vehicle Buffet and Ground-Wind Loads,” NASA TM X 50548, September 1963.</a:t>
            </a:r>
            <a:endParaRPr lang="en-US" b="1" dirty="0"/>
          </a:p>
          <a:p>
            <a:pPr marL="342900" lvl="0" indent="-342900">
              <a:buFont typeface="+mj-lt"/>
              <a:buAutoNum type="arabicPeriod"/>
            </a:pPr>
            <a:r>
              <a:rPr lang="en-US" dirty="0"/>
              <a:t>Farmer, M. G.; and Jones, G. W.; “Summary of Langley Wind Tunnel Studies of Ground-Wind Loads on Launch Vehicles,” </a:t>
            </a:r>
            <a:r>
              <a:rPr lang="en-US" i="1" dirty="0"/>
              <a:t>Compiled Papers from the 1966 Meeting on Ground Wind Load Problems in Relation to Launch Vehicles</a:t>
            </a:r>
            <a:r>
              <a:rPr lang="en-US" dirty="0"/>
              <a:t>,</a:t>
            </a:r>
            <a:r>
              <a:rPr lang="en-US" i="1" dirty="0"/>
              <a:t> </a:t>
            </a:r>
            <a:r>
              <a:rPr lang="en-US" dirty="0"/>
              <a:t>NASA Langley Research Center, Hampton, VA, June 7-8, 1966.</a:t>
            </a:r>
            <a:endParaRPr lang="en-US" b="1" dirty="0"/>
          </a:p>
          <a:p>
            <a:pPr marL="342900" lvl="0" indent="-342900">
              <a:buFont typeface="+mj-lt"/>
              <a:buAutoNum type="arabicPeriod"/>
            </a:pPr>
            <a:r>
              <a:rPr lang="en-US" dirty="0"/>
              <a:t>Keller, D. K.; and Ivanco, T. G.; “Wind Tunnel Investigation of Ground Wind Loads for Ares Launch Vehicle,” </a:t>
            </a:r>
            <a:r>
              <a:rPr lang="en-US" i="1" dirty="0"/>
              <a:t>28</a:t>
            </a:r>
            <a:r>
              <a:rPr lang="en-US" i="1" baseline="30000" dirty="0"/>
              <a:t>th</a:t>
            </a:r>
            <a:r>
              <a:rPr lang="en-US" i="1" dirty="0"/>
              <a:t> AIAA Applied Aerodynamics Conference, </a:t>
            </a:r>
            <a:r>
              <a:rPr lang="en-US" dirty="0"/>
              <a:t>Chicago, IL, AIAA-2010-4371, June 2010.</a:t>
            </a:r>
            <a:endParaRPr lang="en-US" b="1" dirty="0"/>
          </a:p>
          <a:p>
            <a:pPr marL="342900" lvl="0" indent="-342900">
              <a:buFont typeface="+mj-lt"/>
              <a:buAutoNum type="arabicPeriod"/>
            </a:pPr>
            <a:r>
              <a:rPr lang="en-US" dirty="0"/>
              <a:t>NASA Space Vehicle Design Criteria, Prelaunch Ground Wind Loads, NASA SP-8008, November 1965. </a:t>
            </a:r>
            <a:endParaRPr lang="en-US" b="1" dirty="0"/>
          </a:p>
          <a:p>
            <a:pPr marL="342900" lvl="0" indent="-342900">
              <a:buFont typeface="+mj-lt"/>
              <a:buAutoNum type="arabicPeriod"/>
            </a:pPr>
            <a:r>
              <a:rPr lang="en-US" dirty="0"/>
              <a:t>Ivanco, T. G.; and Keller, D. K. “Investigation of Ground-Wind Loads for Ares Launch Vehicles,” Journal of Spacecraft and Rockets, Vol. 449, No. 4, July-August 2012.</a:t>
            </a:r>
            <a:endParaRPr lang="en-US" b="1" dirty="0"/>
          </a:p>
          <a:p>
            <a:pPr marL="342900" lvl="0" indent="-342900">
              <a:buFont typeface="+mj-lt"/>
              <a:buAutoNum type="arabicPeriod"/>
            </a:pPr>
            <a:r>
              <a:rPr lang="en-US" dirty="0"/>
              <a:t>Ivanco, T. G.; Keller, D. F.; Pinkerton, J. L.; “Development of an Atmospheric-Boundary-Layer Profile at the NASA Langley Transonic Dynamics Tunnel,” AIAA Space Forum, Orlando, FL, September 2018. AIAA 2018-5184. </a:t>
            </a:r>
            <a:r>
              <a:rPr lang="en-US" dirty="0" err="1"/>
              <a:t>doi</a:t>
            </a:r>
            <a:r>
              <a:rPr lang="en-US" dirty="0"/>
              <a:t> 10.2514/6.2018-5184</a:t>
            </a:r>
            <a:endParaRPr lang="en-US" b="1" dirty="0"/>
          </a:p>
          <a:p>
            <a:pPr marL="342900" lvl="0" indent="-342900">
              <a:buFont typeface="+mj-lt"/>
              <a:buAutoNum type="arabicPeriod"/>
            </a:pPr>
            <a:r>
              <a:rPr lang="en-US" dirty="0"/>
              <a:t>Ivanco, T. G.; Keller, D. F.; Pinkerton, J. L.; “Investigation of Atmospheric Boundary-Layer Effects on Launch-Vehicle Ground Wind Loads,” IEEE/AIAA Aerospace Conference, Big Sky Montana, March 2020.</a:t>
            </a:r>
            <a:endParaRPr lang="en-US" b="1" dirty="0"/>
          </a:p>
          <a:p>
            <a:pPr marL="342900" lvl="0" indent="-342900">
              <a:buFont typeface="+mj-lt"/>
              <a:buAutoNum type="arabicPeriod"/>
            </a:pPr>
            <a:r>
              <a:rPr lang="en-US" dirty="0"/>
              <a:t>Anton, P. S.; </a:t>
            </a:r>
            <a:r>
              <a:rPr lang="en-US" dirty="0" err="1"/>
              <a:t>Gritton</a:t>
            </a:r>
            <a:r>
              <a:rPr lang="en-US" dirty="0"/>
              <a:t>, E. C.; Mesic, R.; Steinberg, P.; Johnson, D.; Block, M.; Brown, M.; </a:t>
            </a:r>
            <a:r>
              <a:rPr lang="en-US" dirty="0" err="1"/>
              <a:t>Drezner</a:t>
            </a:r>
            <a:r>
              <a:rPr lang="en-US" dirty="0"/>
              <a:t>, J.; Dryden, J.; Hamilton, T.; Hogan, T.; </a:t>
            </a:r>
            <a:r>
              <a:rPr lang="en-US" dirty="0" err="1"/>
              <a:t>Peetz</a:t>
            </a:r>
            <a:r>
              <a:rPr lang="en-US" dirty="0"/>
              <a:t>, D.; Raman, R.; Strong, J.; Trimble, W.; “Wind Tunnel and Propulsion Test Facilities, an Assessment of NASA’s Capabilities to Serve National Needs,” The RAND Corporation, Santa Monica, CA, 2004.</a:t>
            </a:r>
            <a:endParaRPr lang="en-US" b="1" dirty="0"/>
          </a:p>
          <a:p>
            <a:pPr marL="342900" lvl="0" indent="-342900">
              <a:buFont typeface="+mj-lt"/>
              <a:buAutoNum type="arabicPeriod"/>
            </a:pPr>
            <a:r>
              <a:rPr lang="en-US" dirty="0"/>
              <a:t>Anton, P. S.; Johnson, D. J.; Block, M.; Brown, M.; </a:t>
            </a:r>
            <a:r>
              <a:rPr lang="en-US" dirty="0" err="1"/>
              <a:t>Drezner</a:t>
            </a:r>
            <a:r>
              <a:rPr lang="en-US" dirty="0"/>
              <a:t>, J.; Dryden, J.; </a:t>
            </a:r>
            <a:r>
              <a:rPr lang="en-US" dirty="0" err="1"/>
              <a:t>Gritton</a:t>
            </a:r>
            <a:r>
              <a:rPr lang="en-US" dirty="0"/>
              <a:t>, E. C.; Hamilton, T.; Hogan, T.; Mesic, R.; </a:t>
            </a:r>
            <a:r>
              <a:rPr lang="en-US" dirty="0" err="1"/>
              <a:t>Peetz</a:t>
            </a:r>
            <a:r>
              <a:rPr lang="en-US" dirty="0"/>
              <a:t>, D.; Raman, R.; Steinberg, P.; Strong, J.; Trimble, W.; “Wind Tunnel and Propulsion Test Facilities, Supporting Analyses to an Assessment of NASA’s Capabilities to Serve National Needs,” The RAND Corporation, Santa Monica, CA, 2004.</a:t>
            </a:r>
            <a:endParaRPr lang="en-US" b="1" dirty="0"/>
          </a:p>
        </p:txBody>
      </p:sp>
    </p:spTree>
    <p:extLst>
      <p:ext uri="{BB962C8B-B14F-4D97-AF65-F5344CB8AC3E}">
        <p14:creationId xmlns:p14="http://schemas.microsoft.com/office/powerpoint/2010/main" val="45125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2107324" y="178628"/>
            <a:ext cx="7844396"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References</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14</a:t>
            </a:fld>
            <a:endParaRPr lang="en-US" dirty="0"/>
          </a:p>
        </p:txBody>
      </p:sp>
      <p:sp>
        <p:nvSpPr>
          <p:cNvPr id="3" name="Rectangle 2"/>
          <p:cNvSpPr/>
          <p:nvPr/>
        </p:nvSpPr>
        <p:spPr>
          <a:xfrm>
            <a:off x="173007" y="770208"/>
            <a:ext cx="11713029" cy="4801314"/>
          </a:xfrm>
          <a:prstGeom prst="rect">
            <a:avLst/>
          </a:prstGeom>
        </p:spPr>
        <p:txBody>
          <a:bodyPr wrap="square">
            <a:spAutoFit/>
          </a:bodyPr>
          <a:lstStyle/>
          <a:p>
            <a:pPr marL="342900" lvl="0" indent="-342900">
              <a:buFont typeface="+mj-lt"/>
              <a:buAutoNum type="arabicPeriod" startAt="10"/>
            </a:pPr>
            <a:r>
              <a:rPr lang="en-US" dirty="0"/>
              <a:t>Anton, P. S.; Raman, R.; </a:t>
            </a:r>
            <a:r>
              <a:rPr lang="en-US" dirty="0" err="1"/>
              <a:t>Osburg</a:t>
            </a:r>
            <a:r>
              <a:rPr lang="en-US" dirty="0"/>
              <a:t>, J.; </a:t>
            </a:r>
            <a:r>
              <a:rPr lang="en-US" dirty="0" err="1"/>
              <a:t>Kallimani</a:t>
            </a:r>
            <a:r>
              <a:rPr lang="en-US" dirty="0"/>
              <a:t>, J. G.; “An Update of the Nation’s Long-Term Strategic Needs for NASA’s Aeronautics Test Facilities,” The RAND Corporation, Santa Monica, CA, 2009.</a:t>
            </a:r>
            <a:endParaRPr lang="en-US" b="1" dirty="0"/>
          </a:p>
          <a:p>
            <a:pPr marL="342900" lvl="0" indent="-342900">
              <a:buFont typeface="+mj-lt"/>
              <a:buAutoNum type="arabicPeriod" startAt="10"/>
            </a:pPr>
            <a:r>
              <a:rPr lang="en-US" dirty="0"/>
              <a:t>Ivanco, T. G.; “Unique Testing Capabilities of the NASA Langley Transonic Dynamics Tunnel, an Exercise in Aeroelastic Scaling,” AIAA 2013-2625; Ground Testing Conference; San Diego, CA; June 2013. </a:t>
            </a:r>
            <a:r>
              <a:rPr lang="en-US" dirty="0" err="1"/>
              <a:t>doi</a:t>
            </a:r>
            <a:r>
              <a:rPr lang="en-US" dirty="0"/>
              <a:t>: 10.2514/6.2013-2625</a:t>
            </a:r>
            <a:endParaRPr lang="en-US" b="1" dirty="0"/>
          </a:p>
          <a:p>
            <a:pPr marL="342900" lvl="0" indent="-342900">
              <a:buFont typeface="+mj-lt"/>
              <a:buAutoNum type="arabicPeriod" startAt="10"/>
            </a:pPr>
            <a:r>
              <a:rPr lang="en-US" dirty="0"/>
              <a:t>Ivanco, T. G.; Piatak, D. J.; Sekula, M. K.; Simmons, S. A.; Babel, W. C.; Collins, J. G.; Ramey, J. M.; Heald, D. M.; “A New High Channel-Count, High Scan-Rate, Data Acquisition System for the NASA Langley Transonic Dynamics Tunnel,” AIAA 2016-1149. </a:t>
            </a:r>
            <a:r>
              <a:rPr lang="en-US" dirty="0" err="1"/>
              <a:t>doi</a:t>
            </a:r>
            <a:r>
              <a:rPr lang="en-US" dirty="0"/>
              <a:t>: 10.2514/6.2016-1149 </a:t>
            </a:r>
            <a:endParaRPr lang="en-US" b="1" dirty="0"/>
          </a:p>
          <a:p>
            <a:pPr marL="342900" lvl="0" indent="-342900">
              <a:buFont typeface="+mj-lt"/>
              <a:buAutoNum type="arabicPeriod" startAt="10"/>
            </a:pPr>
            <a:r>
              <a:rPr lang="en-US" dirty="0"/>
              <a:t>Jones, G. W.; </a:t>
            </a:r>
            <a:r>
              <a:rPr lang="en-US" dirty="0" err="1"/>
              <a:t>Cincotta</a:t>
            </a:r>
            <a:r>
              <a:rPr lang="en-US" dirty="0"/>
              <a:t>, J. J.; Walker, R. W.; “Aerodynamic Forces on a stationary and Oscillating Circular Cylinder at High Reynolds Numbers,” NASA TR R-300; February 1969.</a:t>
            </a:r>
            <a:endParaRPr lang="en-US" b="1" dirty="0"/>
          </a:p>
          <a:p>
            <a:pPr marL="342900" lvl="0" indent="-342900">
              <a:buFont typeface="+mj-lt"/>
              <a:buAutoNum type="arabicPeriod" startAt="10"/>
            </a:pPr>
            <a:r>
              <a:rPr lang="en-US" dirty="0"/>
              <a:t>Keller, D. K.; and Ivanco, T. G.; “Wind Tunnel Investigation of Ground Wind Loads for Ares Launch Vehicle,” </a:t>
            </a:r>
            <a:r>
              <a:rPr lang="en-US" i="1" dirty="0"/>
              <a:t>28</a:t>
            </a:r>
            <a:r>
              <a:rPr lang="en-US" i="1" baseline="30000" dirty="0"/>
              <a:t>th</a:t>
            </a:r>
            <a:r>
              <a:rPr lang="en-US" i="1" dirty="0"/>
              <a:t> AIAA Applied Aerodynamics Conference, </a:t>
            </a:r>
            <a:r>
              <a:rPr lang="en-US" dirty="0"/>
              <a:t>Chicago, IL, AIAA-2010-4371, June 2010. </a:t>
            </a:r>
            <a:endParaRPr lang="en-US" b="1" dirty="0"/>
          </a:p>
          <a:p>
            <a:pPr marL="342900" lvl="0" indent="-342900">
              <a:buFont typeface="+mj-lt"/>
              <a:buAutoNum type="arabicPeriod" startAt="10"/>
            </a:pPr>
            <a:r>
              <a:rPr lang="en-US" dirty="0" err="1"/>
              <a:t>Szechenyi</a:t>
            </a:r>
            <a:r>
              <a:rPr lang="en-US" dirty="0"/>
              <a:t>, E., "Supercritical Reynolds Number Simulation for Two-Dimensional Flow Over Circular Cylinders.", </a:t>
            </a:r>
            <a:r>
              <a:rPr lang="en-US" i="1" dirty="0"/>
              <a:t>Journal of Fluid Mechanics</a:t>
            </a:r>
            <a:r>
              <a:rPr lang="en-US" dirty="0"/>
              <a:t>, Volume 70, part 3, 1975, pp. 529-542. </a:t>
            </a:r>
            <a:endParaRPr lang="en-US" b="1" dirty="0"/>
          </a:p>
          <a:p>
            <a:pPr marL="342900" lvl="0" indent="-342900">
              <a:buFont typeface="+mj-lt"/>
              <a:buAutoNum type="arabicPeriod" startAt="10"/>
            </a:pPr>
            <a:r>
              <a:rPr lang="en-US" dirty="0"/>
              <a:t>Ivanco, T. G.; “Aeroelastic Ground Wind Loads Analysis Tool for Launch Vehicles,” AIAA 2016-2047; San Diego, CA; January 2016. </a:t>
            </a:r>
            <a:r>
              <a:rPr lang="en-US" dirty="0" err="1"/>
              <a:t>doi</a:t>
            </a:r>
            <a:r>
              <a:rPr lang="en-US" dirty="0"/>
              <a:t>: 10.2514/6.2016-2047.</a:t>
            </a:r>
            <a:endParaRPr lang="en-US" b="1" dirty="0"/>
          </a:p>
          <a:p>
            <a:pPr marL="342900" lvl="0" indent="-342900">
              <a:buFont typeface="+mj-lt"/>
              <a:buAutoNum type="arabicPeriod" startAt="10"/>
            </a:pPr>
            <a:r>
              <a:rPr lang="en-US" dirty="0"/>
              <a:t>Johnson, D. L.; “Terrestrial Environment (Climatic) Criteria, Guidelines for Use in Aerospace Vehicle Development,” Marshal Space Flight Center, August 2000, NASA-HDBK-1001. </a:t>
            </a:r>
            <a:endParaRPr lang="en-US" b="1" dirty="0"/>
          </a:p>
        </p:txBody>
      </p:sp>
    </p:spTree>
    <p:extLst>
      <p:ext uri="{BB962C8B-B14F-4D97-AF65-F5344CB8AC3E}">
        <p14:creationId xmlns:p14="http://schemas.microsoft.com/office/powerpoint/2010/main" val="110474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3109390" y="2525601"/>
            <a:ext cx="5025127" cy="1194285"/>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BACKUP</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15</a:t>
            </a:fld>
            <a:endParaRPr lang="en-US" dirty="0"/>
          </a:p>
        </p:txBody>
      </p:sp>
    </p:spTree>
    <p:extLst>
      <p:ext uri="{BB962C8B-B14F-4D97-AF65-F5344CB8AC3E}">
        <p14:creationId xmlns:p14="http://schemas.microsoft.com/office/powerpoint/2010/main" val="318097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16</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Component Load Mapping Methodology</a:t>
            </a:r>
            <a:endParaRPr lang="en-US" sz="2400" dirty="0">
              <a:latin typeface="Calibri"/>
            </a:endParaRPr>
          </a:p>
        </p:txBody>
      </p:sp>
      <p:sp>
        <p:nvSpPr>
          <p:cNvPr id="6" name="TextBox 5"/>
          <p:cNvSpPr txBox="1"/>
          <p:nvPr/>
        </p:nvSpPr>
        <p:spPr>
          <a:xfrm>
            <a:off x="189031" y="868327"/>
            <a:ext cx="10807623" cy="12311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Load Component Breakdown</a:t>
            </a:r>
          </a:p>
          <a:p>
            <a:pPr marL="742950" lvl="1" indent="-285750">
              <a:spcAft>
                <a:spcPts val="600"/>
              </a:spcAft>
              <a:buFont typeface="Arial" panose="020B0604020202020204" pitchFamily="34" charset="0"/>
              <a:buChar char="•"/>
            </a:pPr>
            <a:r>
              <a:rPr lang="en-US" sz="2000" dirty="0"/>
              <a:t>Consider time history trace of bending moment resolved in orthogonal wind axes</a:t>
            </a:r>
          </a:p>
          <a:p>
            <a:pPr marL="742950" lvl="1" indent="-285750">
              <a:spcAft>
                <a:spcPts val="600"/>
              </a:spcAft>
              <a:buFont typeface="Arial" panose="020B0604020202020204" pitchFamily="34" charset="0"/>
              <a:buChar char="•"/>
            </a:pPr>
            <a:r>
              <a:rPr lang="en-US" sz="2000" dirty="0"/>
              <a:t>Response typically approximates ellipse</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7963"/>
          <a:stretch/>
        </p:blipFill>
        <p:spPr>
          <a:xfrm>
            <a:off x="4095537" y="2232749"/>
            <a:ext cx="6033072" cy="4509957"/>
          </a:xfrm>
          <a:prstGeom prst="rect">
            <a:avLst/>
          </a:prstGeom>
        </p:spPr>
      </p:pic>
    </p:spTree>
    <p:extLst>
      <p:ext uri="{BB962C8B-B14F-4D97-AF65-F5344CB8AC3E}">
        <p14:creationId xmlns:p14="http://schemas.microsoft.com/office/powerpoint/2010/main" val="31984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2107324" y="178628"/>
            <a:ext cx="7844396"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Outline</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2</a:t>
            </a:fld>
            <a:endParaRPr lang="en-US" dirty="0"/>
          </a:p>
        </p:txBody>
      </p:sp>
      <p:sp>
        <p:nvSpPr>
          <p:cNvPr id="13" name="TextBox 12"/>
          <p:cNvSpPr txBox="1"/>
          <p:nvPr/>
        </p:nvSpPr>
        <p:spPr>
          <a:xfrm>
            <a:off x="735724" y="827762"/>
            <a:ext cx="10717924" cy="33701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Introduction</a:t>
            </a:r>
          </a:p>
          <a:p>
            <a:pPr marL="285750" indent="-285750">
              <a:spcAft>
                <a:spcPts val="600"/>
              </a:spcAft>
              <a:buFont typeface="Arial" panose="020B0604020202020204" pitchFamily="34" charset="0"/>
              <a:buChar char="•"/>
            </a:pPr>
            <a:r>
              <a:rPr lang="en-US" sz="2400" dirty="0"/>
              <a:t>Experimental Setup</a:t>
            </a:r>
          </a:p>
          <a:p>
            <a:pPr marL="285750" indent="-285750">
              <a:spcAft>
                <a:spcPts val="600"/>
              </a:spcAft>
              <a:buFont typeface="Arial" panose="020B0604020202020204" pitchFamily="34" charset="0"/>
              <a:buChar char="•"/>
            </a:pPr>
            <a:r>
              <a:rPr lang="en-US" sz="2400" b="1" dirty="0"/>
              <a:t>Wind Speed Mapping </a:t>
            </a:r>
            <a:r>
              <a:rPr lang="en-US" sz="2400" dirty="0"/>
              <a:t>Methodology</a:t>
            </a:r>
          </a:p>
          <a:p>
            <a:pPr marL="285750" indent="-285750">
              <a:spcAft>
                <a:spcPts val="600"/>
              </a:spcAft>
              <a:buFont typeface="Arial" panose="020B0604020202020204" pitchFamily="34" charset="0"/>
              <a:buChar char="•"/>
            </a:pPr>
            <a:r>
              <a:rPr lang="en-US" sz="2400" b="1" dirty="0"/>
              <a:t>Component Load Mapping </a:t>
            </a:r>
            <a:r>
              <a:rPr lang="en-US" sz="2400" dirty="0"/>
              <a:t>Methodology</a:t>
            </a:r>
          </a:p>
          <a:p>
            <a:pPr marL="285750" indent="-285750">
              <a:spcAft>
                <a:spcPts val="600"/>
              </a:spcAft>
              <a:buFont typeface="Arial" panose="020B0604020202020204" pitchFamily="34" charset="0"/>
              <a:buChar char="•"/>
            </a:pPr>
            <a:r>
              <a:rPr lang="en-US" sz="2400" b="1" dirty="0"/>
              <a:t>Comparison</a:t>
            </a:r>
            <a:r>
              <a:rPr lang="en-US" sz="2400" dirty="0"/>
              <a:t> Between </a:t>
            </a:r>
            <a:r>
              <a:rPr lang="en-US" sz="2400" b="1" dirty="0"/>
              <a:t>Wind-Tunnel</a:t>
            </a:r>
            <a:r>
              <a:rPr lang="en-US" sz="2400" dirty="0"/>
              <a:t> Derived and </a:t>
            </a:r>
            <a:r>
              <a:rPr lang="en-US" sz="2400" b="1" dirty="0"/>
              <a:t>Full-Scale</a:t>
            </a:r>
            <a:r>
              <a:rPr lang="en-US" sz="2400" dirty="0"/>
              <a:t> Measured Loads</a:t>
            </a:r>
          </a:p>
          <a:p>
            <a:pPr marL="285750" indent="-285750">
              <a:spcAft>
                <a:spcPts val="600"/>
              </a:spcAft>
              <a:buFont typeface="Arial" panose="020B0604020202020204" pitchFamily="34" charset="0"/>
              <a:buChar char="•"/>
            </a:pPr>
            <a:r>
              <a:rPr lang="en-US" sz="2400" dirty="0"/>
              <a:t>Concluding Remarks</a:t>
            </a:r>
          </a:p>
          <a:p>
            <a:pPr marL="285750" indent="-285750">
              <a:spcAft>
                <a:spcPts val="600"/>
              </a:spcAft>
              <a:buFont typeface="Arial" panose="020B0604020202020204" pitchFamily="34" charset="0"/>
              <a:buChar char="•"/>
            </a:pPr>
            <a:endParaRPr lang="en-US" sz="2400" dirty="0"/>
          </a:p>
          <a:p>
            <a:pPr lvl="2"/>
            <a:endParaRPr lang="en-US" sz="1000" i="1" dirty="0"/>
          </a:p>
        </p:txBody>
      </p:sp>
    </p:spTree>
    <p:extLst>
      <p:ext uri="{BB962C8B-B14F-4D97-AF65-F5344CB8AC3E}">
        <p14:creationId xmlns:p14="http://schemas.microsoft.com/office/powerpoint/2010/main" val="395397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2107324" y="178628"/>
            <a:ext cx="7844396"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latin typeface="Calibri"/>
              </a:rPr>
              <a:t>Introduction</a:t>
            </a:r>
            <a:endParaRPr lang="en-US" sz="2400" dirty="0">
              <a:latin typeface="Calibri"/>
            </a:endParaRPr>
          </a:p>
        </p:txBody>
      </p:sp>
      <p:sp>
        <p:nvSpPr>
          <p:cNvPr id="2" name="Slide Number Placeholder 1"/>
          <p:cNvSpPr>
            <a:spLocks noGrp="1"/>
          </p:cNvSpPr>
          <p:nvPr>
            <p:ph type="sldNum" sz="quarter" idx="12"/>
          </p:nvPr>
        </p:nvSpPr>
        <p:spPr/>
        <p:txBody>
          <a:bodyPr/>
          <a:lstStyle/>
          <a:p>
            <a:fld id="{B01D6C4A-6190-1C49-A470-A6391D3FCFC7}" type="slidenum">
              <a:rPr lang="en-US" smtClean="0"/>
              <a:pPr/>
              <a:t>3</a:t>
            </a:fld>
            <a:endParaRPr lang="en-US" dirty="0"/>
          </a:p>
        </p:txBody>
      </p:sp>
      <p:sp>
        <p:nvSpPr>
          <p:cNvPr id="13" name="TextBox 12"/>
          <p:cNvSpPr txBox="1"/>
          <p:nvPr/>
        </p:nvSpPr>
        <p:spPr>
          <a:xfrm>
            <a:off x="617482" y="806460"/>
            <a:ext cx="10593857" cy="161582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Support ground wind loads (GWL) analysis/testing of launch vehicles</a:t>
            </a:r>
          </a:p>
          <a:p>
            <a:pPr marL="742950" lvl="1" indent="-285750">
              <a:spcAft>
                <a:spcPts val="600"/>
              </a:spcAft>
              <a:buFont typeface="Arial" panose="020B0604020202020204" pitchFamily="34" charset="0"/>
              <a:buChar char="•"/>
            </a:pPr>
            <a:r>
              <a:rPr lang="en-US" sz="2000" dirty="0"/>
              <a:t>Typically, primary interest is response due to vortex shedding </a:t>
            </a:r>
          </a:p>
          <a:p>
            <a:pPr marL="742950" lvl="1" indent="-285750">
              <a:spcAft>
                <a:spcPts val="600"/>
              </a:spcAft>
              <a:buFont typeface="Arial" panose="020B0604020202020204" pitchFamily="34" charset="0"/>
              <a:buChar char="•"/>
            </a:pPr>
            <a:r>
              <a:rPr lang="en-US" sz="2000" dirty="0"/>
              <a:t>Could result in nearly sinusoidal lift/drag forces</a:t>
            </a:r>
          </a:p>
          <a:p>
            <a:pPr marL="742950" lvl="1" indent="-285750">
              <a:spcAft>
                <a:spcPts val="600"/>
              </a:spcAft>
              <a:buFont typeface="Arial" panose="020B0604020202020204" pitchFamily="34" charset="0"/>
              <a:buChar char="•"/>
            </a:pPr>
            <a:r>
              <a:rPr lang="en-US" sz="2000" dirty="0"/>
              <a:t>Response can be resonant or </a:t>
            </a:r>
            <a:r>
              <a:rPr lang="en-US" sz="2000" dirty="0" err="1"/>
              <a:t>nonresonant</a:t>
            </a:r>
            <a:endParaRPr lang="en-US" sz="2400" dirty="0"/>
          </a:p>
        </p:txBody>
      </p:sp>
      <p:pic>
        <p:nvPicPr>
          <p:cNvPr id="5" name="Picture 4" descr="Fig1.jpg">
            <a:extLst>
              <a:ext uri="{FF2B5EF4-FFF2-40B4-BE49-F238E27FC236}">
                <a16:creationId xmlns:a16="http://schemas.microsoft.com/office/drawing/2014/main" id="{C7554405-D322-430F-8CF3-AE4C6251F640}"/>
              </a:ext>
            </a:extLst>
          </p:cNvPr>
          <p:cNvPicPr/>
          <p:nvPr/>
        </p:nvPicPr>
        <p:blipFill>
          <a:blip r:embed="rId3"/>
          <a:stretch>
            <a:fillRect/>
          </a:stretch>
        </p:blipFill>
        <p:spPr>
          <a:xfrm>
            <a:off x="6812019" y="2647550"/>
            <a:ext cx="5050768" cy="3708803"/>
          </a:xfrm>
          <a:prstGeom prst="rect">
            <a:avLst/>
          </a:prstGeom>
        </p:spPr>
      </p:pic>
      <p:sp>
        <p:nvSpPr>
          <p:cNvPr id="6" name="TextBox 5">
            <a:extLst>
              <a:ext uri="{FF2B5EF4-FFF2-40B4-BE49-F238E27FC236}">
                <a16:creationId xmlns:a16="http://schemas.microsoft.com/office/drawing/2014/main" id="{83FCA513-45DE-4013-BA7D-4EA419603C0B}"/>
              </a:ext>
            </a:extLst>
          </p:cNvPr>
          <p:cNvSpPr txBox="1"/>
          <p:nvPr/>
        </p:nvSpPr>
        <p:spPr>
          <a:xfrm>
            <a:off x="617482" y="2605723"/>
            <a:ext cx="5621393" cy="381642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Current objective: </a:t>
            </a:r>
          </a:p>
          <a:p>
            <a:pPr lvl="1">
              <a:spcAft>
                <a:spcPts val="600"/>
              </a:spcAft>
            </a:pPr>
            <a:r>
              <a:rPr lang="en-US" sz="2000" b="1" dirty="0"/>
              <a:t>Define methodology for model-scale to full-scale mapping of winds and loads</a:t>
            </a:r>
          </a:p>
          <a:p>
            <a:pPr lvl="1">
              <a:spcAft>
                <a:spcPts val="600"/>
              </a:spcAft>
            </a:pPr>
            <a:endParaRPr lang="en-US" sz="2000" b="1" dirty="0"/>
          </a:p>
          <a:p>
            <a:pPr marL="342900" indent="-342900">
              <a:spcAft>
                <a:spcPts val="600"/>
              </a:spcAft>
              <a:buFont typeface="Arial" panose="020B0604020202020204" pitchFamily="34" charset="0"/>
              <a:buChar char="•"/>
            </a:pPr>
            <a:r>
              <a:rPr lang="en-US" sz="2400" dirty="0"/>
              <a:t>NASA Langley Transonic Dynamics Tunnel (TDT)</a:t>
            </a:r>
          </a:p>
          <a:p>
            <a:pPr marL="800100" lvl="1" indent="-342900">
              <a:spcAft>
                <a:spcPts val="600"/>
              </a:spcAft>
              <a:buFont typeface="Arial" panose="020B0604020202020204" pitchFamily="34" charset="0"/>
              <a:buChar char="•"/>
            </a:pPr>
            <a:r>
              <a:rPr lang="en-US" sz="2000" dirty="0"/>
              <a:t>Unique aeroelastic test facility</a:t>
            </a:r>
          </a:p>
          <a:p>
            <a:pPr marL="800100" lvl="1" indent="-342900">
              <a:spcAft>
                <a:spcPts val="600"/>
              </a:spcAft>
              <a:buFont typeface="Arial" panose="020B0604020202020204" pitchFamily="34" charset="0"/>
              <a:buChar char="•"/>
            </a:pPr>
            <a:r>
              <a:rPr lang="en-US" sz="2000" dirty="0"/>
              <a:t>Used extensively in previous GWL problems</a:t>
            </a:r>
          </a:p>
          <a:p>
            <a:pPr marL="800100" lvl="1" indent="-342900">
              <a:spcAft>
                <a:spcPts val="600"/>
              </a:spcAft>
              <a:buFont typeface="Arial" panose="020B0604020202020204" pitchFamily="34" charset="0"/>
              <a:buChar char="•"/>
            </a:pPr>
            <a:r>
              <a:rPr lang="en-US" sz="2000" dirty="0"/>
              <a:t>Recently developed atmospheric boundary layer (ABL) simulation</a:t>
            </a:r>
          </a:p>
        </p:txBody>
      </p:sp>
    </p:spTree>
    <p:extLst>
      <p:ext uri="{BB962C8B-B14F-4D97-AF65-F5344CB8AC3E}">
        <p14:creationId xmlns:p14="http://schemas.microsoft.com/office/powerpoint/2010/main" val="356462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4</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Experimental Setup - Research Model Description</a:t>
            </a:r>
            <a:endParaRPr lang="en-US" sz="2400" dirty="0">
              <a:latin typeface="Calibri"/>
            </a:endParaRPr>
          </a:p>
        </p:txBody>
      </p:sp>
      <p:grpSp>
        <p:nvGrpSpPr>
          <p:cNvPr id="21" name="Group 20"/>
          <p:cNvGrpSpPr/>
          <p:nvPr/>
        </p:nvGrpSpPr>
        <p:grpSpPr>
          <a:xfrm>
            <a:off x="2840163" y="746341"/>
            <a:ext cx="4637848" cy="6031476"/>
            <a:chOff x="2798859" y="826524"/>
            <a:chExt cx="4637848" cy="603147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859" y="826524"/>
              <a:ext cx="4637848" cy="6031476"/>
            </a:xfrm>
            <a:prstGeom prst="rect">
              <a:avLst/>
            </a:prstGeom>
          </p:spPr>
        </p:pic>
        <p:sp>
          <p:nvSpPr>
            <p:cNvPr id="14" name="TextBox 13"/>
            <p:cNvSpPr txBox="1"/>
            <p:nvPr/>
          </p:nvSpPr>
          <p:spPr>
            <a:xfrm>
              <a:off x="5351880" y="1896942"/>
              <a:ext cx="396262" cy="292388"/>
            </a:xfrm>
            <a:prstGeom prst="rect">
              <a:avLst/>
            </a:prstGeom>
            <a:noFill/>
          </p:spPr>
          <p:txBody>
            <a:bodyPr wrap="none" rtlCol="0">
              <a:spAutoFit/>
            </a:bodyPr>
            <a:lstStyle/>
            <a:p>
              <a:r>
                <a:rPr lang="en-US" sz="1300" dirty="0">
                  <a:solidFill>
                    <a:schemeClr val="tx1">
                      <a:lumMod val="65000"/>
                      <a:lumOff val="35000"/>
                    </a:schemeClr>
                  </a:solidFill>
                </a:rPr>
                <a:t>9.7</a:t>
              </a:r>
            </a:p>
          </p:txBody>
        </p:sp>
        <p:cxnSp>
          <p:nvCxnSpPr>
            <p:cNvPr id="16" name="Straight Arrow Connector 15"/>
            <p:cNvCxnSpPr/>
            <p:nvPr/>
          </p:nvCxnSpPr>
          <p:spPr>
            <a:xfrm>
              <a:off x="5383034" y="2143124"/>
              <a:ext cx="333954" cy="0"/>
            </a:xfrm>
            <a:prstGeom prst="straightConnector1">
              <a:avLst/>
            </a:prstGeom>
            <a:ln w="19050">
              <a:solidFill>
                <a:schemeClr val="tx2">
                  <a:lumMod val="40000"/>
                  <a:lumOff val="6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189031" y="1016887"/>
            <a:ext cx="2840033" cy="31085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Example model with basic geometry</a:t>
            </a:r>
          </a:p>
          <a:p>
            <a:pPr marL="285750" indent="-285750">
              <a:spcAft>
                <a:spcPts val="600"/>
              </a:spcAft>
              <a:buFont typeface="Arial" panose="020B0604020202020204" pitchFamily="34" charset="0"/>
              <a:buChar char="•"/>
            </a:pPr>
            <a:r>
              <a:rPr lang="en-US" sz="2400" dirty="0"/>
              <a:t>Instrumentation</a:t>
            </a:r>
          </a:p>
          <a:p>
            <a:pPr marL="742950" lvl="1" indent="-285750">
              <a:spcAft>
                <a:spcPts val="600"/>
              </a:spcAft>
              <a:buFont typeface="Arial" panose="020B0604020202020204" pitchFamily="34" charset="0"/>
              <a:buChar char="•"/>
            </a:pPr>
            <a:r>
              <a:rPr lang="en-US" sz="2000" dirty="0"/>
              <a:t>Pedestal balance</a:t>
            </a:r>
          </a:p>
          <a:p>
            <a:pPr marL="742950" lvl="1" indent="-285750">
              <a:spcAft>
                <a:spcPts val="600"/>
              </a:spcAft>
              <a:buFont typeface="Arial" panose="020B0604020202020204" pitchFamily="34" charset="0"/>
              <a:buChar char="•"/>
            </a:pPr>
            <a:r>
              <a:rPr lang="en-US" sz="2000" dirty="0"/>
              <a:t>Unsteady pressures</a:t>
            </a:r>
          </a:p>
          <a:p>
            <a:pPr marL="742950" lvl="1" indent="-285750">
              <a:spcAft>
                <a:spcPts val="600"/>
              </a:spcAft>
              <a:buFont typeface="Arial" panose="020B0604020202020204" pitchFamily="34" charset="0"/>
              <a:buChar char="•"/>
            </a:pPr>
            <a:r>
              <a:rPr lang="en-US" sz="2000" dirty="0"/>
              <a:t>Accelerometers</a:t>
            </a:r>
          </a:p>
        </p:txBody>
      </p:sp>
      <p:pic>
        <p:nvPicPr>
          <p:cNvPr id="15" name="Picture 14" descr="Diagram&#10;&#10;Description automatically generated">
            <a:extLst>
              <a:ext uri="{FF2B5EF4-FFF2-40B4-BE49-F238E27FC236}">
                <a16:creationId xmlns:a16="http://schemas.microsoft.com/office/drawing/2014/main" id="{E9470DA0-88E6-411A-82A0-9B57A686B06A}"/>
              </a:ext>
            </a:extLst>
          </p:cNvPr>
          <p:cNvPicPr/>
          <p:nvPr/>
        </p:nvPicPr>
        <p:blipFill rotWithShape="1">
          <a:blip r:embed="rId4" cstate="print">
            <a:extLst>
              <a:ext uri="{28A0092B-C50C-407E-A947-70E740481C1C}">
                <a14:useLocalDpi xmlns:a14="http://schemas.microsoft.com/office/drawing/2010/main" val="0"/>
              </a:ext>
            </a:extLst>
          </a:blip>
          <a:srcRect t="1428"/>
          <a:stretch/>
        </p:blipFill>
        <p:spPr>
          <a:xfrm>
            <a:off x="7508828" y="1118585"/>
            <a:ext cx="4273025" cy="5237767"/>
          </a:xfrm>
          <a:prstGeom prst="rect">
            <a:avLst/>
          </a:prstGeom>
        </p:spPr>
      </p:pic>
      <p:sp>
        <p:nvSpPr>
          <p:cNvPr id="5" name="TextBox 4">
            <a:extLst>
              <a:ext uri="{FF2B5EF4-FFF2-40B4-BE49-F238E27FC236}">
                <a16:creationId xmlns:a16="http://schemas.microsoft.com/office/drawing/2014/main" id="{683170DA-2320-47D6-8BE3-1EFC723DC4C0}"/>
              </a:ext>
            </a:extLst>
          </p:cNvPr>
          <p:cNvSpPr txBox="1"/>
          <p:nvPr/>
        </p:nvSpPr>
        <p:spPr>
          <a:xfrm>
            <a:off x="8132216" y="6328219"/>
            <a:ext cx="3011915" cy="369332"/>
          </a:xfrm>
          <a:prstGeom prst="rect">
            <a:avLst/>
          </a:prstGeom>
          <a:noFill/>
        </p:spPr>
        <p:txBody>
          <a:bodyPr wrap="none" rtlCol="0">
            <a:spAutoFit/>
          </a:bodyPr>
          <a:lstStyle/>
          <a:p>
            <a:r>
              <a:rPr lang="en-US" i="1" dirty="0"/>
              <a:t>View in TDT, looking upstream</a:t>
            </a:r>
          </a:p>
        </p:txBody>
      </p:sp>
    </p:spTree>
    <p:extLst>
      <p:ext uri="{BB962C8B-B14F-4D97-AF65-F5344CB8AC3E}">
        <p14:creationId xmlns:p14="http://schemas.microsoft.com/office/powerpoint/2010/main" val="259501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5</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Wind Speed Mapping Methodology</a:t>
            </a:r>
            <a:endParaRPr lang="en-US" sz="2400" dirty="0">
              <a:latin typeface="Calibri"/>
            </a:endParaRPr>
          </a:p>
        </p:txBody>
      </p:sp>
      <p:sp>
        <p:nvSpPr>
          <p:cNvPr id="6" name="TextBox 5"/>
          <p:cNvSpPr txBox="1"/>
          <p:nvPr/>
        </p:nvSpPr>
        <p:spPr>
          <a:xfrm>
            <a:off x="189031" y="928938"/>
            <a:ext cx="11535259"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What is the wind speed?</a:t>
            </a:r>
          </a:p>
          <a:p>
            <a:pPr marL="285750" indent="-285750">
              <a:spcAft>
                <a:spcPts val="600"/>
              </a:spcAft>
              <a:buFont typeface="Arial" panose="020B0604020202020204" pitchFamily="34" charset="0"/>
              <a:buChar char="•"/>
            </a:pPr>
            <a:r>
              <a:rPr lang="en-US" sz="2400" dirty="0"/>
              <a:t>Six features to consider: </a:t>
            </a:r>
            <a:r>
              <a:rPr lang="en-US" sz="2400" i="1" dirty="0"/>
              <a:t>profile, representative height, turbulence spectra, duration of measurement, anemometer performance, and lateral location of instrumentation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BCDD925-91E4-4457-AB9B-662783004624}"/>
                  </a:ext>
                </a:extLst>
              </p:cNvPr>
              <p:cNvSpPr/>
              <p:nvPr/>
            </p:nvSpPr>
            <p:spPr>
              <a:xfrm>
                <a:off x="1773555" y="3515781"/>
                <a:ext cx="2151166" cy="752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𝑅𝑒𝑓</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𝑧</m:t>
                                  </m:r>
                                </m:num>
                                <m:den>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𝑅𝑒𝑓</m:t>
                                      </m:r>
                                    </m:sub>
                                  </m:sSub>
                                </m:den>
                              </m:f>
                            </m:e>
                          </m:d>
                        </m:e>
                        <m:sup>
                          <m:r>
                            <a:rPr lang="en-US" i="1">
                              <a:latin typeface="Cambria Math" panose="02040503050406030204" pitchFamily="18" charset="0"/>
                            </a:rPr>
                            <m:t>𝛼</m:t>
                          </m:r>
                        </m:sup>
                      </m:sSup>
                    </m:oMath>
                  </m:oMathPara>
                </a14:m>
                <a:endParaRPr lang="en-US" dirty="0"/>
              </a:p>
            </p:txBody>
          </p:sp>
        </mc:Choice>
        <mc:Fallback xmlns="">
          <p:sp>
            <p:nvSpPr>
              <p:cNvPr id="5" name="Rectangle 4">
                <a:extLst>
                  <a:ext uri="{FF2B5EF4-FFF2-40B4-BE49-F238E27FC236}">
                    <a16:creationId xmlns:a16="http://schemas.microsoft.com/office/drawing/2014/main" id="{EBCDD925-91E4-4457-AB9B-662783004624}"/>
                  </a:ext>
                </a:extLst>
              </p:cNvPr>
              <p:cNvSpPr>
                <a:spLocks noRot="1" noChangeAspect="1" noMove="1" noResize="1" noEditPoints="1" noAdjustHandles="1" noChangeArrowheads="1" noChangeShapeType="1" noTextEdit="1"/>
              </p:cNvSpPr>
              <p:nvPr/>
            </p:nvSpPr>
            <p:spPr>
              <a:xfrm>
                <a:off x="1773555" y="3515781"/>
                <a:ext cx="2151166" cy="752707"/>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00E52D4-36AE-4FCB-95BA-D81CB94E0D67}"/>
              </a:ext>
            </a:extLst>
          </p:cNvPr>
          <p:cNvSpPr txBox="1"/>
          <p:nvPr/>
        </p:nvSpPr>
        <p:spPr>
          <a:xfrm>
            <a:off x="6162675" y="5938627"/>
            <a:ext cx="4987456" cy="369332"/>
          </a:xfrm>
          <a:prstGeom prst="rect">
            <a:avLst/>
          </a:prstGeom>
          <a:noFill/>
        </p:spPr>
        <p:txBody>
          <a:bodyPr wrap="none" rtlCol="0">
            <a:spAutoFit/>
          </a:bodyPr>
          <a:lstStyle/>
          <a:p>
            <a:r>
              <a:rPr lang="en-US" i="1" dirty="0"/>
              <a:t>Example velocity profile comparison, courtesy of [7]</a:t>
            </a:r>
          </a:p>
        </p:txBody>
      </p:sp>
      <p:sp>
        <p:nvSpPr>
          <p:cNvPr id="8" name="Rectangle 7">
            <a:extLst>
              <a:ext uri="{FF2B5EF4-FFF2-40B4-BE49-F238E27FC236}">
                <a16:creationId xmlns:a16="http://schemas.microsoft.com/office/drawing/2014/main" id="{492809AC-8476-47E9-AFE5-5C8562044559}"/>
              </a:ext>
            </a:extLst>
          </p:cNvPr>
          <p:cNvSpPr/>
          <p:nvPr/>
        </p:nvSpPr>
        <p:spPr>
          <a:xfrm>
            <a:off x="742319" y="4369471"/>
            <a:ext cx="4746594" cy="523220"/>
          </a:xfrm>
          <a:prstGeom prst="rect">
            <a:avLst/>
          </a:prstGeom>
        </p:spPr>
        <p:txBody>
          <a:bodyPr wrap="square">
            <a:spAutoFit/>
          </a:bodyPr>
          <a:lstStyle/>
          <a:p>
            <a:pPr algn="just">
              <a:tabLst>
                <a:tab pos="182880" algn="l"/>
                <a:tab pos="3063240" algn="ctr"/>
              </a:tabLst>
            </a:pPr>
            <a:r>
              <a:rPr lang="en-US" sz="1400" dirty="0">
                <a:latin typeface="Times New Roman" panose="02020603050405020304" pitchFamily="18" charset="0"/>
                <a:ea typeface="Times New Roman" panose="02020603050405020304" pitchFamily="18" charset="0"/>
              </a:rPr>
              <a:t>where, </a:t>
            </a:r>
            <a:r>
              <a:rPr lang="en-US" sz="1400" i="1" dirty="0">
                <a:latin typeface="Times New Roman" panose="02020603050405020304" pitchFamily="18" charset="0"/>
                <a:ea typeface="Times New Roman" panose="02020603050405020304" pitchFamily="18" charset="0"/>
              </a:rPr>
              <a:t>V</a:t>
            </a:r>
            <a:r>
              <a:rPr lang="en-US" sz="1400" dirty="0">
                <a:latin typeface="Times New Roman" panose="02020603050405020304" pitchFamily="18" charset="0"/>
                <a:ea typeface="Times New Roman" panose="02020603050405020304" pitchFamily="18" charset="0"/>
              </a:rPr>
              <a:t> = local speed at elevation </a:t>
            </a:r>
            <a:r>
              <a:rPr lang="en-US" sz="1400" i="1" dirty="0">
                <a:latin typeface="Times New Roman" panose="02020603050405020304" pitchFamily="18" charset="0"/>
                <a:ea typeface="Times New Roman" panose="02020603050405020304" pitchFamily="18" charset="0"/>
              </a:rPr>
              <a:t>z</a:t>
            </a:r>
            <a:r>
              <a:rPr lang="en-US" sz="1400" dirty="0">
                <a:latin typeface="Times New Roman" panose="02020603050405020304" pitchFamily="18" charset="0"/>
                <a:ea typeface="Times New Roman" panose="02020603050405020304" pitchFamily="18" charset="0"/>
              </a:rPr>
              <a:t>, and </a:t>
            </a:r>
            <a:r>
              <a:rPr lang="en-US" sz="1400" i="1" dirty="0" err="1">
                <a:latin typeface="Times New Roman" panose="02020603050405020304" pitchFamily="18" charset="0"/>
                <a:ea typeface="Times New Roman" panose="02020603050405020304" pitchFamily="18" charset="0"/>
              </a:rPr>
              <a:t>V</a:t>
            </a:r>
            <a:r>
              <a:rPr lang="en-US" sz="1400" i="1" baseline="-25000" dirty="0" err="1">
                <a:latin typeface="Times New Roman" panose="02020603050405020304" pitchFamily="18" charset="0"/>
                <a:ea typeface="Times New Roman" panose="02020603050405020304" pitchFamily="18" charset="0"/>
              </a:rPr>
              <a:t>Ref</a:t>
            </a:r>
            <a:r>
              <a:rPr lang="en-US" sz="1400" dirty="0">
                <a:latin typeface="Times New Roman" panose="02020603050405020304" pitchFamily="18" charset="0"/>
                <a:ea typeface="Times New Roman" panose="02020603050405020304" pitchFamily="18" charset="0"/>
              </a:rPr>
              <a:t> = reference speed at elevation </a:t>
            </a:r>
            <a:r>
              <a:rPr lang="en-US" sz="1400" i="1" dirty="0" err="1">
                <a:latin typeface="Times New Roman" panose="02020603050405020304" pitchFamily="18" charset="0"/>
                <a:ea typeface="Times New Roman" panose="02020603050405020304" pitchFamily="18" charset="0"/>
              </a:rPr>
              <a:t>z</a:t>
            </a:r>
            <a:r>
              <a:rPr lang="en-US" sz="1400" i="1" baseline="-25000" dirty="0" err="1">
                <a:latin typeface="Times New Roman" panose="02020603050405020304" pitchFamily="18" charset="0"/>
                <a:ea typeface="Times New Roman" panose="02020603050405020304" pitchFamily="18" charset="0"/>
              </a:rPr>
              <a:t>Ref</a:t>
            </a:r>
            <a:endParaRPr lang="en-US" sz="1400" dirty="0">
              <a:latin typeface="Times New Roman" panose="02020603050405020304" pitchFamily="18" charset="0"/>
              <a:ea typeface="Times New Roman" panose="02020603050405020304" pitchFamily="18" charset="0"/>
            </a:endParaRPr>
          </a:p>
        </p:txBody>
      </p:sp>
      <p:pic>
        <p:nvPicPr>
          <p:cNvPr id="16" name="Picture 15" descr="A picture containing chart&#10;&#10;Description automatically generated">
            <a:extLst>
              <a:ext uri="{FF2B5EF4-FFF2-40B4-BE49-F238E27FC236}">
                <a16:creationId xmlns:a16="http://schemas.microsoft.com/office/drawing/2014/main" id="{6077AAAC-AA6F-4EA8-B6FC-ED2F136FAC72}"/>
              </a:ext>
            </a:extLst>
          </p:cNvPr>
          <p:cNvPicPr>
            <a:picLocks noChangeAspect="1"/>
          </p:cNvPicPr>
          <p:nvPr/>
        </p:nvPicPr>
        <p:blipFill>
          <a:blip r:embed="rId5"/>
          <a:stretch>
            <a:fillRect/>
          </a:stretch>
        </p:blipFill>
        <p:spPr>
          <a:xfrm>
            <a:off x="6096000" y="2317540"/>
            <a:ext cx="4815362" cy="3611522"/>
          </a:xfrm>
          <a:prstGeom prst="rect">
            <a:avLst/>
          </a:prstGeom>
        </p:spPr>
      </p:pic>
      <p:sp>
        <p:nvSpPr>
          <p:cNvPr id="11" name="TextBox 10">
            <a:extLst>
              <a:ext uri="{FF2B5EF4-FFF2-40B4-BE49-F238E27FC236}">
                <a16:creationId xmlns:a16="http://schemas.microsoft.com/office/drawing/2014/main" id="{87B108A2-3AC8-4462-9809-87CAD50B0CB3}"/>
              </a:ext>
            </a:extLst>
          </p:cNvPr>
          <p:cNvSpPr txBox="1"/>
          <p:nvPr/>
        </p:nvSpPr>
        <p:spPr>
          <a:xfrm>
            <a:off x="66675" y="6030509"/>
            <a:ext cx="5906969" cy="646331"/>
          </a:xfrm>
          <a:prstGeom prst="rect">
            <a:avLst/>
          </a:prstGeom>
          <a:noFill/>
        </p:spPr>
        <p:txBody>
          <a:bodyPr wrap="square" rtlCol="0">
            <a:spAutoFit/>
          </a:bodyPr>
          <a:lstStyle/>
          <a:p>
            <a:r>
              <a:rPr lang="en-US" sz="1200" dirty="0"/>
              <a:t>[7] Ivanco, T. G.; Keller, D. F.; Pinkerton, J. L.; “Investigation of Atmospheric Boundary-Layer Effects on Launch-Vehicle Ground Wind Loads,” IEEE/AIAA Aerospace Conference, Big Sky Montana, March 2020.</a:t>
            </a:r>
            <a:endParaRPr lang="en-US" sz="1200" b="1" dirty="0"/>
          </a:p>
        </p:txBody>
      </p:sp>
    </p:spTree>
    <p:extLst>
      <p:ext uri="{BB962C8B-B14F-4D97-AF65-F5344CB8AC3E}">
        <p14:creationId xmlns:p14="http://schemas.microsoft.com/office/powerpoint/2010/main" val="135637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A51EA737-03F5-4D12-ABC1-E3892AA47B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19772" y="1161437"/>
            <a:ext cx="4673697" cy="3646444"/>
          </a:xfrm>
          <a:prstGeom prst="rect">
            <a:avLst/>
          </a:prstGeom>
        </p:spPr>
      </p:pic>
      <p:grpSp>
        <p:nvGrpSpPr>
          <p:cNvPr id="7" name="Group 6">
            <a:extLst>
              <a:ext uri="{FF2B5EF4-FFF2-40B4-BE49-F238E27FC236}">
                <a16:creationId xmlns:a16="http://schemas.microsoft.com/office/drawing/2014/main" id="{E9BEC552-B3B4-4492-896A-A6D915199FA4}"/>
              </a:ext>
            </a:extLst>
          </p:cNvPr>
          <p:cNvGrpSpPr/>
          <p:nvPr/>
        </p:nvGrpSpPr>
        <p:grpSpPr>
          <a:xfrm>
            <a:off x="7219772" y="1161438"/>
            <a:ext cx="4673697" cy="3646444"/>
            <a:chOff x="6267298" y="2146346"/>
            <a:chExt cx="4673697" cy="3646385"/>
          </a:xfrm>
        </p:grpSpPr>
        <p:pic>
          <p:nvPicPr>
            <p:cNvPr id="14" name="Picture 13" descr="Chart&#10;&#10;Description automatically generated">
              <a:extLst>
                <a:ext uri="{FF2B5EF4-FFF2-40B4-BE49-F238E27FC236}">
                  <a16:creationId xmlns:a16="http://schemas.microsoft.com/office/drawing/2014/main" id="{A766344D-2412-4684-8927-EB68744A1C1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67298" y="2146346"/>
              <a:ext cx="4673697" cy="3646385"/>
            </a:xfrm>
            <a:prstGeom prst="rect">
              <a:avLst/>
            </a:prstGeom>
          </p:spPr>
        </p:pic>
        <p:sp>
          <p:nvSpPr>
            <p:cNvPr id="5" name="Rectangle 4">
              <a:extLst>
                <a:ext uri="{FF2B5EF4-FFF2-40B4-BE49-F238E27FC236}">
                  <a16:creationId xmlns:a16="http://schemas.microsoft.com/office/drawing/2014/main" id="{02082961-D4E0-448F-A790-BFF0A0F157D6}"/>
                </a:ext>
              </a:extLst>
            </p:cNvPr>
            <p:cNvSpPr/>
            <p:nvPr/>
          </p:nvSpPr>
          <p:spPr>
            <a:xfrm>
              <a:off x="8180354" y="2206211"/>
              <a:ext cx="955695" cy="2099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Picture 11" descr="Graphical user interface, chart&#10;&#10;Description automatically generated">
            <a:extLst>
              <a:ext uri="{FF2B5EF4-FFF2-40B4-BE49-F238E27FC236}">
                <a16:creationId xmlns:a16="http://schemas.microsoft.com/office/drawing/2014/main" id="{FE075FC3-D96B-44FE-8B24-2C6CAD36BBE3}"/>
              </a:ext>
            </a:extLst>
          </p:cNvPr>
          <p:cNvPicPr>
            <a:picLocks noChangeAspect="1"/>
          </p:cNvPicPr>
          <p:nvPr/>
        </p:nvPicPr>
        <p:blipFill rotWithShape="1">
          <a:blip r:embed="rId5"/>
          <a:srcRect l="4523" t="3705" r="6093"/>
          <a:stretch/>
        </p:blipFill>
        <p:spPr>
          <a:xfrm>
            <a:off x="3573658" y="3533437"/>
            <a:ext cx="3975652" cy="3212267"/>
          </a:xfrm>
          <a:prstGeom prst="rect">
            <a:avLst/>
          </a:prstGeom>
        </p:spPr>
      </p:pic>
      <p:sp>
        <p:nvSpPr>
          <p:cNvPr id="2" name="Slide Number Placeholder 1"/>
          <p:cNvSpPr>
            <a:spLocks noGrp="1"/>
          </p:cNvSpPr>
          <p:nvPr>
            <p:ph type="sldNum" sz="quarter" idx="12"/>
          </p:nvPr>
        </p:nvSpPr>
        <p:spPr/>
        <p:txBody>
          <a:bodyPr/>
          <a:lstStyle/>
          <a:p>
            <a:fld id="{B01D6C4A-6190-1C49-A470-A6391D3FCFC7}" type="slidenum">
              <a:rPr lang="en-US" smtClean="0"/>
              <a:pPr/>
              <a:t>6</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Wind Speed Mapping Methodology</a:t>
            </a:r>
            <a:endParaRPr lang="en-US" sz="2400" dirty="0">
              <a:latin typeface="Calibri"/>
            </a:endParaRPr>
          </a:p>
        </p:txBody>
      </p:sp>
      <p:sp>
        <p:nvSpPr>
          <p:cNvPr id="6" name="TextBox 5"/>
          <p:cNvSpPr txBox="1"/>
          <p:nvPr/>
        </p:nvSpPr>
        <p:spPr>
          <a:xfrm>
            <a:off x="189031" y="928938"/>
            <a:ext cx="11535259" cy="313932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Effect of anemometer performance</a:t>
            </a:r>
          </a:p>
          <a:p>
            <a:pPr marL="742950" lvl="1" indent="-285750">
              <a:spcAft>
                <a:spcPts val="600"/>
              </a:spcAft>
              <a:buFont typeface="Arial" panose="020B0604020202020204" pitchFamily="34" charset="0"/>
              <a:buChar char="•"/>
            </a:pPr>
            <a:r>
              <a:rPr lang="en-US" sz="2400" dirty="0"/>
              <a:t>Not fast-response</a:t>
            </a:r>
          </a:p>
          <a:p>
            <a:pPr marL="742950" lvl="1" indent="-285750">
              <a:spcAft>
                <a:spcPts val="600"/>
              </a:spcAft>
              <a:buFont typeface="Arial" panose="020B0604020202020204" pitchFamily="34" charset="0"/>
              <a:buChar char="•"/>
            </a:pPr>
            <a:r>
              <a:rPr lang="en-US" sz="2400" dirty="0"/>
              <a:t>Filtered TDT data to mimic performance</a:t>
            </a:r>
          </a:p>
          <a:p>
            <a:pPr marL="742950" lvl="1" indent="-285750">
              <a:spcAft>
                <a:spcPts val="600"/>
              </a:spcAft>
              <a:buFont typeface="Arial" panose="020B0604020202020204" pitchFamily="34" charset="0"/>
              <a:buChar char="•"/>
            </a:pPr>
            <a:r>
              <a:rPr lang="en-US" sz="2400" dirty="0"/>
              <a:t>10% difference in peak velocity </a:t>
            </a:r>
          </a:p>
          <a:p>
            <a:pPr lvl="1">
              <a:spcAft>
                <a:spcPts val="600"/>
              </a:spcAft>
            </a:pPr>
            <a:r>
              <a:rPr lang="en-US" sz="2400" i="1" dirty="0"/>
              <a:t>	(21% difference in peak Q)</a:t>
            </a:r>
          </a:p>
          <a:p>
            <a:pPr marL="800100" lvl="1" indent="-342900">
              <a:spcAft>
                <a:spcPts val="600"/>
              </a:spcAft>
              <a:buFont typeface="Arial" panose="020B0604020202020204" pitchFamily="34" charset="0"/>
              <a:buChar char="•"/>
            </a:pPr>
            <a:r>
              <a:rPr lang="en-US" sz="2400" dirty="0"/>
              <a:t>18% change in standard deviation</a:t>
            </a:r>
          </a:p>
          <a:p>
            <a:pPr marL="342900" indent="-342900">
              <a:spcAft>
                <a:spcPts val="600"/>
              </a:spcAft>
              <a:buFont typeface="Arial" panose="020B0604020202020204" pitchFamily="34" charset="0"/>
              <a:buChar char="•"/>
            </a:pPr>
            <a:r>
              <a:rPr lang="en-US" sz="2400" dirty="0"/>
              <a:t>Effect of sample length</a:t>
            </a:r>
          </a:p>
        </p:txBody>
      </p:sp>
      <p:sp>
        <p:nvSpPr>
          <p:cNvPr id="8" name="TextBox 7">
            <a:extLst>
              <a:ext uri="{FF2B5EF4-FFF2-40B4-BE49-F238E27FC236}">
                <a16:creationId xmlns:a16="http://schemas.microsoft.com/office/drawing/2014/main" id="{51BCA826-9FDD-4174-8159-F67D263120CA}"/>
              </a:ext>
            </a:extLst>
          </p:cNvPr>
          <p:cNvSpPr txBox="1"/>
          <p:nvPr/>
        </p:nvSpPr>
        <p:spPr>
          <a:xfrm>
            <a:off x="8033107" y="4867747"/>
            <a:ext cx="3376565" cy="369332"/>
          </a:xfrm>
          <a:prstGeom prst="rect">
            <a:avLst/>
          </a:prstGeom>
          <a:noFill/>
        </p:spPr>
        <p:txBody>
          <a:bodyPr wrap="none" rtlCol="0">
            <a:spAutoFit/>
          </a:bodyPr>
          <a:lstStyle/>
          <a:p>
            <a:r>
              <a:rPr lang="en-US" i="1" dirty="0"/>
              <a:t>Comparison of Turbulence Spectra</a:t>
            </a:r>
          </a:p>
        </p:txBody>
      </p:sp>
    </p:spTree>
    <p:extLst>
      <p:ext uri="{BB962C8B-B14F-4D97-AF65-F5344CB8AC3E}">
        <p14:creationId xmlns:p14="http://schemas.microsoft.com/office/powerpoint/2010/main" val="33185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7</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Component Load Mapping Methodology</a:t>
            </a:r>
            <a:endParaRPr lang="en-US" sz="2400" dirty="0">
              <a:latin typeface="Calibri"/>
            </a:endParaRPr>
          </a:p>
        </p:txBody>
      </p:sp>
      <p:sp>
        <p:nvSpPr>
          <p:cNvPr id="6" name="TextBox 5"/>
          <p:cNvSpPr txBox="1"/>
          <p:nvPr/>
        </p:nvSpPr>
        <p:spPr>
          <a:xfrm>
            <a:off x="189031" y="868327"/>
            <a:ext cx="11535259" cy="50475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Conversion of Velocity and Loads</a:t>
            </a:r>
          </a:p>
          <a:p>
            <a:pPr marL="742950" lvl="1" indent="-285750">
              <a:spcAft>
                <a:spcPts val="600"/>
              </a:spcAft>
              <a:buFont typeface="Arial" panose="020B0604020202020204" pitchFamily="34" charset="0"/>
              <a:buChar char="•"/>
            </a:pPr>
            <a:r>
              <a:rPr lang="en-US" sz="2000" dirty="0"/>
              <a:t>Velocity mapping determined by reduced frequency </a:t>
            </a:r>
            <a:r>
              <a:rPr lang="en-US" sz="2000" i="1" dirty="0"/>
              <a:t>(</a:t>
            </a:r>
            <a:r>
              <a:rPr lang="el-GR" sz="2000" i="1" dirty="0">
                <a:latin typeface="Times New Roman" panose="02020603050405020304" pitchFamily="18" charset="0"/>
                <a:cs typeface="Times New Roman" panose="02020603050405020304" pitchFamily="18" charset="0"/>
              </a:rPr>
              <a:t>κ</a:t>
            </a:r>
            <a:r>
              <a:rPr lang="en-US" sz="2000" i="1" dirty="0"/>
              <a:t>), </a:t>
            </a:r>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lvl="1">
              <a:spcAft>
                <a:spcPts val="600"/>
              </a:spcAft>
            </a:pPr>
            <a:r>
              <a:rPr lang="en-US" dirty="0"/>
              <a:t>	</a:t>
            </a:r>
            <a:r>
              <a:rPr lang="en-US" sz="1600" dirty="0"/>
              <a:t>where </a:t>
            </a:r>
            <a:r>
              <a:rPr lang="en-US" sz="1600" i="1" dirty="0"/>
              <a:t>V</a:t>
            </a:r>
            <a:r>
              <a:rPr lang="en-US" sz="1600" dirty="0"/>
              <a:t> is velocity, </a:t>
            </a:r>
            <a:r>
              <a:rPr lang="en-US" sz="1600" i="1" dirty="0"/>
              <a:t>f</a:t>
            </a:r>
            <a:r>
              <a:rPr lang="en-US" sz="1600" dirty="0"/>
              <a:t> is frequency, </a:t>
            </a:r>
            <a:r>
              <a:rPr lang="en-US" sz="1600" i="1" dirty="0"/>
              <a:t>D</a:t>
            </a:r>
            <a:r>
              <a:rPr lang="en-US" sz="1600" dirty="0"/>
              <a:t> is</a:t>
            </a:r>
            <a:r>
              <a:rPr lang="en-US" sz="1600" i="1" dirty="0"/>
              <a:t> </a:t>
            </a:r>
            <a:r>
              <a:rPr lang="en-US" sz="1600" dirty="0"/>
              <a:t>reference diameter, and subscripts </a:t>
            </a:r>
            <a:r>
              <a:rPr lang="en-US" sz="1600" i="1" dirty="0"/>
              <a:t>FS</a:t>
            </a:r>
            <a:r>
              <a:rPr lang="en-US" sz="1600" dirty="0"/>
              <a:t> and </a:t>
            </a:r>
            <a:r>
              <a:rPr lang="en-US" sz="1600" i="1" dirty="0"/>
              <a:t>MS</a:t>
            </a:r>
            <a:r>
              <a:rPr lang="en-US" sz="1600" dirty="0"/>
              <a:t> denote full- and model-scale, respectively</a:t>
            </a:r>
          </a:p>
          <a:p>
            <a:pPr lvl="1">
              <a:spcAft>
                <a:spcPts val="600"/>
              </a:spcAft>
            </a:pPr>
            <a:endParaRPr lang="en-US" sz="2000" dirty="0"/>
          </a:p>
          <a:p>
            <a:pPr marL="742950" lvl="1" indent="-285750">
              <a:spcAft>
                <a:spcPts val="600"/>
              </a:spcAft>
              <a:buFont typeface="Arial" panose="020B0604020202020204" pitchFamily="34" charset="0"/>
              <a:buChar char="•"/>
            </a:pPr>
            <a:r>
              <a:rPr lang="en-US" sz="2000" dirty="0"/>
              <a:t>Loads reduced into nondimensional coefficients, then converted to full-scale</a:t>
            </a:r>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lvl="1">
              <a:spcAft>
                <a:spcPts val="600"/>
              </a:spcAft>
            </a:pPr>
            <a:r>
              <a:rPr lang="en-US" sz="2000" dirty="0"/>
              <a:t>	</a:t>
            </a:r>
            <a:r>
              <a:rPr lang="en-US" sz="1600" dirty="0"/>
              <a:t>where </a:t>
            </a:r>
            <a:r>
              <a:rPr lang="en-US" sz="1600" i="1" dirty="0"/>
              <a:t>BM</a:t>
            </a:r>
            <a:r>
              <a:rPr lang="en-US" sz="1600" dirty="0"/>
              <a:t> is bending moment, </a:t>
            </a:r>
            <a:r>
              <a:rPr lang="en-US" sz="1600" i="1" dirty="0"/>
              <a:t>Q</a:t>
            </a:r>
            <a:r>
              <a:rPr lang="en-US" sz="1600" dirty="0"/>
              <a:t> is dynamic pressure, </a:t>
            </a:r>
            <a:r>
              <a:rPr lang="en-US" sz="1600" i="1" dirty="0"/>
              <a:t>D</a:t>
            </a:r>
            <a:r>
              <a:rPr lang="en-US" sz="1600" dirty="0"/>
              <a:t> is diameter, </a:t>
            </a:r>
            <a:r>
              <a:rPr lang="en-US" sz="1600" i="1" dirty="0"/>
              <a:t>H</a:t>
            </a:r>
            <a:r>
              <a:rPr lang="en-US" sz="1600" dirty="0"/>
              <a:t> is height, and </a:t>
            </a:r>
            <a:r>
              <a:rPr lang="en-US" sz="1600" i="1" dirty="0"/>
              <a:t>L</a:t>
            </a:r>
            <a:r>
              <a:rPr lang="en-US" sz="1600" dirty="0"/>
              <a:t> is reference length</a:t>
            </a:r>
            <a:endParaRPr lang="en-US" sz="20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80A47E7-11D1-47FE-8980-12BDBD08D407}"/>
                  </a:ext>
                </a:extLst>
              </p:cNvPr>
              <p:cNvSpPr/>
              <p:nvPr/>
            </p:nvSpPr>
            <p:spPr>
              <a:xfrm>
                <a:off x="4407781" y="2041878"/>
                <a:ext cx="1688219"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𝐹𝑆</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𝑀𝑆</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𝐹𝑆</m:t>
                              </m:r>
                            </m:sub>
                          </m:sSub>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𝑀𝑆</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𝐹𝑆</m:t>
                              </m:r>
                            </m:sub>
                          </m:sSub>
                        </m:num>
                        <m:den>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𝑀𝑆</m:t>
                              </m:r>
                            </m:sub>
                          </m:sSub>
                        </m:den>
                      </m:f>
                    </m:oMath>
                  </m:oMathPara>
                </a14:m>
                <a:endParaRPr lang="en-US" dirty="0"/>
              </a:p>
            </p:txBody>
          </p:sp>
        </mc:Choice>
        <mc:Fallback xmlns="">
          <p:sp>
            <p:nvSpPr>
              <p:cNvPr id="5" name="Rectangle 4">
                <a:extLst>
                  <a:ext uri="{FF2B5EF4-FFF2-40B4-BE49-F238E27FC236}">
                    <a16:creationId xmlns:a16="http://schemas.microsoft.com/office/drawing/2014/main" id="{880A47E7-11D1-47FE-8980-12BDBD08D407}"/>
                  </a:ext>
                </a:extLst>
              </p:cNvPr>
              <p:cNvSpPr>
                <a:spLocks noRot="1" noChangeAspect="1" noMove="1" noResize="1" noEditPoints="1" noAdjustHandles="1" noChangeArrowheads="1" noChangeShapeType="1" noTextEdit="1"/>
              </p:cNvSpPr>
              <p:nvPr/>
            </p:nvSpPr>
            <p:spPr>
              <a:xfrm>
                <a:off x="4407781" y="2041878"/>
                <a:ext cx="1688219" cy="66749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2801B97-E4A3-41D4-B301-ACC8ABF06670}"/>
                  </a:ext>
                </a:extLst>
              </p:cNvPr>
              <p:cNvSpPr/>
              <p:nvPr/>
            </p:nvSpPr>
            <p:spPr>
              <a:xfrm>
                <a:off x="4407781" y="4695037"/>
                <a:ext cx="1550489" cy="6521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𝐵𝑀</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𝐵𝑀</m:t>
                          </m:r>
                        </m:num>
                        <m:den>
                          <m:r>
                            <a:rPr lang="en-US" i="1">
                              <a:latin typeface="Cambria Math" panose="02040503050406030204" pitchFamily="18" charset="0"/>
                            </a:rPr>
                            <m:t>𝑄𝐷𝐻𝐿</m:t>
                          </m:r>
                        </m:den>
                      </m:f>
                    </m:oMath>
                  </m:oMathPara>
                </a14:m>
                <a:endParaRPr lang="en-US" dirty="0"/>
              </a:p>
            </p:txBody>
          </p:sp>
        </mc:Choice>
        <mc:Fallback xmlns="">
          <p:sp>
            <p:nvSpPr>
              <p:cNvPr id="7" name="Rectangle 6">
                <a:extLst>
                  <a:ext uri="{FF2B5EF4-FFF2-40B4-BE49-F238E27FC236}">
                    <a16:creationId xmlns:a16="http://schemas.microsoft.com/office/drawing/2014/main" id="{A2801B97-E4A3-41D4-B301-ACC8ABF06670}"/>
                  </a:ext>
                </a:extLst>
              </p:cNvPr>
              <p:cNvSpPr>
                <a:spLocks noRot="1" noChangeAspect="1" noMove="1" noResize="1" noEditPoints="1" noAdjustHandles="1" noChangeArrowheads="1" noChangeShapeType="1" noTextEdit="1"/>
              </p:cNvSpPr>
              <p:nvPr/>
            </p:nvSpPr>
            <p:spPr>
              <a:xfrm>
                <a:off x="4407781" y="4695037"/>
                <a:ext cx="1550489" cy="6521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10A318F-93B3-4CAF-AECF-7E839381F2DB}"/>
                  </a:ext>
                </a:extLst>
              </p:cNvPr>
              <p:cNvSpPr/>
              <p:nvPr/>
            </p:nvSpPr>
            <p:spPr>
              <a:xfrm>
                <a:off x="7214384" y="1214155"/>
                <a:ext cx="965970"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𝜅</m:t>
                      </m:r>
                      <m:r>
                        <a:rPr lang="en-US" i="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𝑓𝐷</m:t>
                          </m:r>
                        </m:num>
                        <m:den>
                          <m:r>
                            <a:rPr lang="en-US" b="0" i="1" smtClean="0">
                              <a:latin typeface="Cambria Math" panose="02040503050406030204" pitchFamily="18" charset="0"/>
                            </a:rPr>
                            <m:t>𝑉</m:t>
                          </m:r>
                        </m:den>
                      </m:f>
                    </m:oMath>
                  </m:oMathPara>
                </a14:m>
                <a:endParaRPr lang="en-US" dirty="0"/>
              </a:p>
            </p:txBody>
          </p:sp>
        </mc:Choice>
        <mc:Fallback xmlns="">
          <p:sp>
            <p:nvSpPr>
              <p:cNvPr id="12" name="Rectangle 11">
                <a:extLst>
                  <a:ext uri="{FF2B5EF4-FFF2-40B4-BE49-F238E27FC236}">
                    <a16:creationId xmlns:a16="http://schemas.microsoft.com/office/drawing/2014/main" id="{510A318F-93B3-4CAF-AECF-7E839381F2DB}"/>
                  </a:ext>
                </a:extLst>
              </p:cNvPr>
              <p:cNvSpPr>
                <a:spLocks noRot="1" noChangeAspect="1" noMove="1" noResize="1" noEditPoints="1" noAdjustHandles="1" noChangeArrowheads="1" noChangeShapeType="1" noTextEdit="1"/>
              </p:cNvSpPr>
              <p:nvPr/>
            </p:nvSpPr>
            <p:spPr>
              <a:xfrm>
                <a:off x="7214384" y="1214155"/>
                <a:ext cx="965970" cy="61895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95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8</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Component Load Mapping Methodology</a:t>
            </a:r>
            <a:endParaRPr lang="en-US" sz="2400" dirty="0">
              <a:latin typeface="Calibri"/>
            </a:endParaRPr>
          </a:p>
        </p:txBody>
      </p:sp>
      <p:sp>
        <p:nvSpPr>
          <p:cNvPr id="6" name="TextBox 5"/>
          <p:cNvSpPr txBox="1"/>
          <p:nvPr/>
        </p:nvSpPr>
        <p:spPr>
          <a:xfrm>
            <a:off x="189031" y="868327"/>
            <a:ext cx="11030259" cy="54476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Corrections for damping</a:t>
            </a:r>
          </a:p>
          <a:p>
            <a:pPr marL="742950" lvl="1" indent="-285750">
              <a:spcAft>
                <a:spcPts val="600"/>
              </a:spcAft>
              <a:buFont typeface="Arial" panose="020B0604020202020204" pitchFamily="34" charset="0"/>
              <a:buChar char="•"/>
            </a:pPr>
            <a:r>
              <a:rPr lang="en-US" sz="2000" dirty="0"/>
              <a:t>Band-pass filters applied to isolate modes</a:t>
            </a:r>
          </a:p>
          <a:p>
            <a:pPr marL="742950" lvl="1" indent="-285750">
              <a:spcAft>
                <a:spcPts val="600"/>
              </a:spcAft>
              <a:buFont typeface="Arial" panose="020B0604020202020204" pitchFamily="34" charset="0"/>
              <a:buChar char="•"/>
            </a:pPr>
            <a:r>
              <a:rPr lang="en-US" sz="2000" dirty="0"/>
              <a:t>Scale factors applied to correct for difference between model and expected full-scale damping (by mode)</a:t>
            </a:r>
          </a:p>
          <a:p>
            <a:pPr marL="742950" lvl="1" indent="-285750">
              <a:spcAft>
                <a:spcPts val="600"/>
              </a:spcAft>
              <a:buFont typeface="Arial" panose="020B0604020202020204" pitchFamily="34" charset="0"/>
              <a:buChar char="•"/>
            </a:pPr>
            <a:r>
              <a:rPr lang="en-US" sz="2000" dirty="0"/>
              <a:t>Two correction factors depending upon direction of damping change:</a:t>
            </a:r>
          </a:p>
          <a:p>
            <a:pPr marL="742950" lvl="1" indent="-285750">
              <a:spcAft>
                <a:spcPts val="600"/>
              </a:spcAft>
              <a:buFont typeface="Arial" panose="020B0604020202020204" pitchFamily="34" charset="0"/>
              <a:buChar char="•"/>
            </a:pPr>
            <a:endParaRPr lang="en-US" sz="2000" dirty="0"/>
          </a:p>
          <a:p>
            <a:pPr lvl="1">
              <a:spcAft>
                <a:spcPts val="600"/>
              </a:spcAft>
            </a:pPr>
            <a:r>
              <a:rPr lang="en-US" sz="2000" dirty="0"/>
              <a:t>											or</a:t>
            </a:r>
          </a:p>
          <a:p>
            <a:pPr marL="742950" lvl="1"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2400" dirty="0"/>
              <a:t>Correction for mass offset</a:t>
            </a:r>
          </a:p>
          <a:p>
            <a:pPr marL="742950" lvl="1" indent="-285750">
              <a:spcAft>
                <a:spcPts val="600"/>
              </a:spcAft>
              <a:buFont typeface="Arial" panose="020B0604020202020204" pitchFamily="34" charset="0"/>
              <a:buChar char="•"/>
            </a:pPr>
            <a:r>
              <a:rPr lang="en-US" sz="2000" dirty="0"/>
              <a:t>Displaced mass from wind-deflection adds to bending moment</a:t>
            </a:r>
          </a:p>
          <a:p>
            <a:pPr marL="742950" lvl="1" indent="-285750">
              <a:spcAft>
                <a:spcPts val="600"/>
              </a:spcAft>
              <a:buFont typeface="Arial" panose="020B0604020202020204" pitchFamily="34" charset="0"/>
              <a:buChar char="•"/>
            </a:pPr>
            <a:r>
              <a:rPr lang="en-US" sz="2000" dirty="0"/>
              <a:t>Effect is different between model-scale and full-scale</a:t>
            </a:r>
          </a:p>
          <a:p>
            <a:pPr marL="742950" lvl="1" indent="-285750">
              <a:spcAft>
                <a:spcPts val="600"/>
              </a:spcAft>
              <a:buFont typeface="Arial" panose="020B0604020202020204" pitchFamily="34" charset="0"/>
              <a:buChar char="•"/>
            </a:pPr>
            <a:r>
              <a:rPr lang="en-US" sz="2000" dirty="0"/>
              <a:t>On the order of 50% increase in loads for some cases</a:t>
            </a:r>
          </a:p>
          <a:p>
            <a:pPr marL="742950" lvl="1" indent="-285750">
              <a:spcAft>
                <a:spcPts val="600"/>
              </a:spcAft>
              <a:buFont typeface="Arial" panose="020B0604020202020204" pitchFamily="34" charset="0"/>
              <a:buChar char="•"/>
            </a:pPr>
            <a:r>
              <a:rPr lang="en-US" sz="2000" dirty="0"/>
              <a:t>Affects 1</a:t>
            </a:r>
            <a:r>
              <a:rPr lang="en-US" sz="2000" baseline="30000" dirty="0"/>
              <a:t>st</a:t>
            </a:r>
            <a:r>
              <a:rPr lang="en-US" sz="2000" dirty="0"/>
              <a:t> bending modes only</a:t>
            </a:r>
          </a:p>
          <a:p>
            <a:pPr lvl="1">
              <a:spcAft>
                <a:spcPts val="600"/>
              </a:spcAft>
            </a:pPr>
            <a:endParaRPr lang="en-US" sz="2000" dirty="0"/>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8E4F983A-8A1C-40A8-B232-B721D505CBEC}"/>
                  </a:ext>
                </a:extLst>
              </p:cNvPr>
              <p:cNvSpPr/>
              <p:nvPr/>
            </p:nvSpPr>
            <p:spPr>
              <a:xfrm>
                <a:off x="2023799" y="6015276"/>
                <a:ext cx="7991061" cy="430118"/>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𝐵𝑀</m:t>
                          </m:r>
                        </m:e>
                        <m:sub>
                          <m:r>
                            <m:rPr>
                              <m:nor/>
                            </m:rPr>
                            <a:rPr lang="en-US" i="1">
                              <a:latin typeface="Times New Roman" panose="02020603050405020304" pitchFamily="18" charset="0"/>
                              <a:cs typeface="Times New Roman" panose="02020603050405020304" pitchFamily="18" charset="0"/>
                            </a:rPr>
                            <m:t>ζ</m:t>
                          </m:r>
                          <m:r>
                            <a:rPr lang="en-US" i="1">
                              <a:latin typeface="Cambria Math" panose="02040503050406030204" pitchFamily="18" charset="0"/>
                            </a:rPr>
                            <m:t>𝑐𝑜𝑟</m:t>
                          </m:r>
                          <m:r>
                            <a:rPr lang="en-US" i="0">
                              <a:latin typeface="Cambria Math" panose="02040503050406030204" pitchFamily="18" charset="0"/>
                            </a:rPr>
                            <m:t>+</m:t>
                          </m:r>
                          <m:r>
                            <a:rPr lang="en-US" i="1">
                              <a:latin typeface="Cambria Math" panose="02040503050406030204" pitchFamily="18" charset="0"/>
                            </a:rPr>
                            <m:t>𝐿𝐹</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𝐵𝑀</m:t>
                          </m:r>
                        </m:e>
                        <m:sub>
                          <m:r>
                            <a:rPr lang="en-US" i="1">
                              <a:latin typeface="Cambria Math" panose="02040503050406030204" pitchFamily="18" charset="0"/>
                            </a:rPr>
                            <m:t>𝑚</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sSub>
                            <m:sSubPr>
                              <m:ctrlPr>
                                <a:rPr lang="en-US" i="1">
                                  <a:latin typeface="Cambria Math" panose="02040503050406030204" pitchFamily="18" charset="0"/>
                                </a:rPr>
                              </m:ctrlPr>
                            </m:sSubPr>
                            <m:e>
                              <m:r>
                                <a:rPr lang="en-US" i="1">
                                  <a:latin typeface="Cambria Math" panose="02040503050406030204" pitchFamily="18" charset="0"/>
                                </a:rPr>
                                <m:t>𝑐𝑜𝑟</m:t>
                              </m:r>
                            </m:e>
                            <m:sub>
                              <m:r>
                                <a:rPr lang="en-US" i="1">
                                  <a:latin typeface="Cambria Math" panose="02040503050406030204" pitchFamily="18" charset="0"/>
                                </a:rPr>
                                <m:t>𝑚</m:t>
                              </m:r>
                              <m:r>
                                <a:rPr lang="en-US" i="0">
                                  <a:latin typeface="Cambria Math" panose="02040503050406030204" pitchFamily="18" charset="0"/>
                                </a:rPr>
                                <m:t>1</m:t>
                              </m:r>
                            </m:sub>
                          </m:sSub>
                        </m:sub>
                      </m:sSub>
                      <m:r>
                        <a:rPr lang="en-US" i="0">
                          <a:latin typeface="Cambria Math" panose="02040503050406030204" pitchFamily="18" charset="0"/>
                        </a:rPr>
                        <m:t>∗</m:t>
                      </m:r>
                      <m:r>
                        <a:rPr lang="en-US" i="1">
                          <a:latin typeface="Cambria Math" panose="02040503050406030204" pitchFamily="18" charset="0"/>
                        </a:rPr>
                        <m:t>𝑚𝑎𝑠𝑠𝐿𝐹</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𝐵𝑀</m:t>
                          </m:r>
                        </m:e>
                        <m:sub>
                          <m:r>
                            <a:rPr lang="en-US" i="1">
                              <a:latin typeface="Cambria Math" panose="02040503050406030204" pitchFamily="18" charset="0"/>
                            </a:rPr>
                            <m:t>𝑚</m:t>
                          </m:r>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sSub>
                            <m:sSubPr>
                              <m:ctrlPr>
                                <a:rPr lang="en-US" i="1">
                                  <a:latin typeface="Cambria Math" panose="02040503050406030204" pitchFamily="18" charset="0"/>
                                </a:rPr>
                              </m:ctrlPr>
                            </m:sSubPr>
                            <m:e>
                              <m:r>
                                <a:rPr lang="en-US" i="1">
                                  <a:latin typeface="Cambria Math" panose="02040503050406030204" pitchFamily="18" charset="0"/>
                                </a:rPr>
                                <m:t>𝑐𝑜𝑟</m:t>
                              </m:r>
                            </m:e>
                            <m:sub>
                              <m:r>
                                <a:rPr lang="en-US" i="1">
                                  <a:latin typeface="Cambria Math" panose="02040503050406030204" pitchFamily="18" charset="0"/>
                                </a:rPr>
                                <m:t>𝑚</m:t>
                              </m:r>
                              <m:r>
                                <a:rPr lang="en-US" i="0">
                                  <a:latin typeface="Cambria Math" panose="02040503050406030204" pitchFamily="18" charset="0"/>
                                </a:rPr>
                                <m:t>2</m:t>
                              </m:r>
                            </m:sub>
                          </m:sSub>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𝐵𝑀</m:t>
                          </m:r>
                        </m:e>
                        <m:sub>
                          <m:r>
                            <a:rPr lang="en-US" i="1">
                              <a:latin typeface="Cambria Math" panose="02040503050406030204" pitchFamily="18" charset="0"/>
                            </a:rPr>
                            <m:t>𝑚𝑒𝑎𝑛</m:t>
                          </m:r>
                        </m:sub>
                      </m:sSub>
                      <m:r>
                        <a:rPr lang="en-US" i="0">
                          <a:latin typeface="Cambria Math" panose="02040503050406030204" pitchFamily="18" charset="0"/>
                        </a:rPr>
                        <m:t>∗</m:t>
                      </m:r>
                      <m:r>
                        <a:rPr lang="en-US" i="1">
                          <a:latin typeface="Cambria Math" panose="02040503050406030204" pitchFamily="18" charset="0"/>
                        </a:rPr>
                        <m:t>𝑚𝑎𝑠𝑠𝐿𝐹</m:t>
                      </m:r>
                    </m:oMath>
                  </m:oMathPara>
                </a14:m>
                <a:endParaRPr lang="en-US" dirty="0"/>
              </a:p>
            </p:txBody>
          </p:sp>
        </mc:Choice>
        <mc:Fallback>
          <p:sp>
            <p:nvSpPr>
              <p:cNvPr id="8" name="Rectangle 7">
                <a:extLst>
                  <a:ext uri="{FF2B5EF4-FFF2-40B4-BE49-F238E27FC236}">
                    <a16:creationId xmlns:a16="http://schemas.microsoft.com/office/drawing/2014/main" id="{8E4F983A-8A1C-40A8-B232-B721D505CBEC}"/>
                  </a:ext>
                </a:extLst>
              </p:cNvPr>
              <p:cNvSpPr>
                <a:spLocks noRot="1" noChangeAspect="1" noMove="1" noResize="1" noEditPoints="1" noAdjustHandles="1" noChangeArrowheads="1" noChangeShapeType="1" noTextEdit="1"/>
              </p:cNvSpPr>
              <p:nvPr/>
            </p:nvSpPr>
            <p:spPr>
              <a:xfrm>
                <a:off x="2023799" y="6015276"/>
                <a:ext cx="7991061" cy="430118"/>
              </a:xfrm>
              <a:prstGeom prst="rect">
                <a:avLst/>
              </a:prstGeom>
              <a:blipFill>
                <a:blip r:embed="rId3"/>
                <a:stretch>
                  <a:fillRect b="-9722"/>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95CCCA6-4190-436B-9E22-0723DCCCC74C}"/>
                  </a:ext>
                </a:extLst>
              </p:cNvPr>
              <p:cNvSpPr/>
              <p:nvPr/>
            </p:nvSpPr>
            <p:spPr>
              <a:xfrm>
                <a:off x="3216903" y="2855452"/>
                <a:ext cx="202600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r>
                            <a:rPr lang="en-US" i="1">
                              <a:latin typeface="Cambria Math" panose="02040503050406030204" pitchFamily="18" charset="0"/>
                            </a:rPr>
                            <m:t>𝑐𝑜𝑟</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r>
                                    <a:rPr lang="en-US" i="1">
                                      <a:latin typeface="Cambria Math" panose="02040503050406030204" pitchFamily="18" charset="0"/>
                                    </a:rPr>
                                    <m:t>𝑚𝑒𝑎𝑠𝑢𝑟𝑒𝑑</m:t>
                                  </m:r>
                                </m:sub>
                              </m:sSub>
                            </m:num>
                            <m:den>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r>
                                    <a:rPr lang="en-US" i="1">
                                      <a:latin typeface="Cambria Math" panose="02040503050406030204" pitchFamily="18" charset="0"/>
                                    </a:rPr>
                                    <m:t>𝑒𝑥𝑝𝑒𝑐𝑡𝑒𝑑</m:t>
                                  </m:r>
                                </m:sub>
                              </m:sSub>
                            </m:den>
                          </m:f>
                        </m:e>
                      </m:rad>
                    </m:oMath>
                  </m:oMathPara>
                </a14:m>
                <a:endParaRPr lang="en-US" dirty="0"/>
              </a:p>
            </p:txBody>
          </p:sp>
        </mc:Choice>
        <mc:Fallback>
          <p:sp>
            <p:nvSpPr>
              <p:cNvPr id="5" name="Rectangle 4">
                <a:extLst>
                  <a:ext uri="{FF2B5EF4-FFF2-40B4-BE49-F238E27FC236}">
                    <a16:creationId xmlns:a16="http://schemas.microsoft.com/office/drawing/2014/main" id="{C95CCCA6-4190-436B-9E22-0723DCCCC74C}"/>
                  </a:ext>
                </a:extLst>
              </p:cNvPr>
              <p:cNvSpPr>
                <a:spLocks noRot="1" noChangeAspect="1" noMove="1" noResize="1" noEditPoints="1" noAdjustHandles="1" noChangeArrowheads="1" noChangeShapeType="1" noTextEdit="1"/>
              </p:cNvSpPr>
              <p:nvPr/>
            </p:nvSpPr>
            <p:spPr>
              <a:xfrm>
                <a:off x="3216903" y="2855452"/>
                <a:ext cx="2026004" cy="9106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AB1BCEB-E7A2-4C7B-8050-73ED8382B35B}"/>
                  </a:ext>
                </a:extLst>
              </p:cNvPr>
              <p:cNvSpPr/>
              <p:nvPr/>
            </p:nvSpPr>
            <p:spPr>
              <a:xfrm>
                <a:off x="6729834" y="2955347"/>
                <a:ext cx="2114297" cy="719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r>
                            <a:rPr lang="en-US" i="1">
                              <a:latin typeface="Cambria Math" panose="02040503050406030204" pitchFamily="18" charset="0"/>
                            </a:rPr>
                            <m:t>𝑐𝑜𝑟</m:t>
                          </m:r>
                        </m:sub>
                      </m:sSub>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r>
                                    <a:rPr lang="en-US" i="1">
                                      <a:latin typeface="Cambria Math" panose="02040503050406030204" pitchFamily="18" charset="0"/>
                                    </a:rPr>
                                    <m:t>𝑚𝑒𝑎𝑠𝑢𝑟𝑒𝑑</m:t>
                                  </m:r>
                                </m:sub>
                              </m:sSub>
                            </m:num>
                            <m:den>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ζ</m:t>
                                  </m:r>
                                </m:e>
                                <m:sub>
                                  <m:r>
                                    <a:rPr lang="en-US" i="1">
                                      <a:latin typeface="Cambria Math" panose="02040503050406030204" pitchFamily="18" charset="0"/>
                                    </a:rPr>
                                    <m:t>𝑒𝑥𝑝𝑒𝑐𝑡𝑒𝑑</m:t>
                                  </m:r>
                                </m:sub>
                              </m:sSub>
                            </m:den>
                          </m:f>
                        </m:e>
                      </m:d>
                    </m:oMath>
                  </m:oMathPara>
                </a14:m>
                <a:endParaRPr lang="en-US" dirty="0"/>
              </a:p>
            </p:txBody>
          </p:sp>
        </mc:Choice>
        <mc:Fallback>
          <p:sp>
            <p:nvSpPr>
              <p:cNvPr id="7" name="Rectangle 6">
                <a:extLst>
                  <a:ext uri="{FF2B5EF4-FFF2-40B4-BE49-F238E27FC236}">
                    <a16:creationId xmlns:a16="http://schemas.microsoft.com/office/drawing/2014/main" id="{2AB1BCEB-E7A2-4C7B-8050-73ED8382B35B}"/>
                  </a:ext>
                </a:extLst>
              </p:cNvPr>
              <p:cNvSpPr>
                <a:spLocks noRot="1" noChangeAspect="1" noMove="1" noResize="1" noEditPoints="1" noAdjustHandles="1" noChangeArrowheads="1" noChangeShapeType="1" noTextEdit="1"/>
              </p:cNvSpPr>
              <p:nvPr/>
            </p:nvSpPr>
            <p:spPr>
              <a:xfrm>
                <a:off x="6729834" y="2955347"/>
                <a:ext cx="2114297" cy="71974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75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1D6C4A-6190-1C49-A470-A6391D3FCFC7}" type="slidenum">
              <a:rPr lang="en-US" smtClean="0"/>
              <a:pPr/>
              <a:t>9</a:t>
            </a:fld>
            <a:endParaRPr lang="en-US" dirty="0"/>
          </a:p>
        </p:txBody>
      </p:sp>
      <p:sp>
        <p:nvSpPr>
          <p:cNvPr id="13" name="TextBox 12"/>
          <p:cNvSpPr txBox="1"/>
          <p:nvPr/>
        </p:nvSpPr>
        <p:spPr>
          <a:xfrm>
            <a:off x="467710" y="835646"/>
            <a:ext cx="7712644" cy="69249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400" dirty="0"/>
          </a:p>
          <a:p>
            <a:pPr lvl="2"/>
            <a:endParaRPr lang="en-US" sz="1000" i="1"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6667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6675"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6675" y="522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66963" algn="l"/>
              </a:tabLst>
              <a:defRPr>
                <a:solidFill>
                  <a:schemeClr val="tx1"/>
                </a:solidFill>
                <a:latin typeface="Arial" panose="020B0604020202020204" pitchFamily="34" charset="0"/>
              </a:defRPr>
            </a:lvl1pPr>
            <a:lvl2pPr eaLnBrk="0" fontAlgn="base" hangingPunct="0">
              <a:spcBef>
                <a:spcPct val="0"/>
              </a:spcBef>
              <a:spcAft>
                <a:spcPct val="0"/>
              </a:spcAft>
              <a:tabLst>
                <a:tab pos="2366963" algn="l"/>
              </a:tabLst>
              <a:defRPr>
                <a:solidFill>
                  <a:schemeClr val="tx1"/>
                </a:solidFill>
                <a:latin typeface="Arial" panose="020B0604020202020204" pitchFamily="34" charset="0"/>
              </a:defRPr>
            </a:lvl2pPr>
            <a:lvl3pPr eaLnBrk="0" fontAlgn="base" hangingPunct="0">
              <a:spcBef>
                <a:spcPct val="0"/>
              </a:spcBef>
              <a:spcAft>
                <a:spcPct val="0"/>
              </a:spcAft>
              <a:tabLst>
                <a:tab pos="2366963" algn="l"/>
              </a:tabLst>
              <a:defRPr>
                <a:solidFill>
                  <a:schemeClr val="tx1"/>
                </a:solidFill>
                <a:latin typeface="Arial" panose="020B0604020202020204" pitchFamily="34" charset="0"/>
              </a:defRPr>
            </a:lvl3pPr>
            <a:lvl4pPr eaLnBrk="0" fontAlgn="base" hangingPunct="0">
              <a:spcBef>
                <a:spcPct val="0"/>
              </a:spcBef>
              <a:spcAft>
                <a:spcPct val="0"/>
              </a:spcAft>
              <a:tabLst>
                <a:tab pos="2366963" algn="l"/>
              </a:tabLst>
              <a:defRPr>
                <a:solidFill>
                  <a:schemeClr val="tx1"/>
                </a:solidFill>
                <a:latin typeface="Arial" panose="020B0604020202020204" pitchFamily="34" charset="0"/>
              </a:defRPr>
            </a:lvl4pPr>
            <a:lvl5pPr eaLnBrk="0" fontAlgn="base" hangingPunct="0">
              <a:spcBef>
                <a:spcPct val="0"/>
              </a:spcBef>
              <a:spcAft>
                <a:spcPct val="0"/>
              </a:spcAft>
              <a:tabLst>
                <a:tab pos="2366963" algn="l"/>
              </a:tabLst>
              <a:defRPr>
                <a:solidFill>
                  <a:schemeClr val="tx1"/>
                </a:solidFill>
                <a:latin typeface="Arial" panose="020B0604020202020204" pitchFamily="34" charset="0"/>
              </a:defRPr>
            </a:lvl5pPr>
            <a:lvl6pPr eaLnBrk="0" fontAlgn="base" hangingPunct="0">
              <a:spcBef>
                <a:spcPct val="0"/>
              </a:spcBef>
              <a:spcAft>
                <a:spcPct val="0"/>
              </a:spcAft>
              <a:tabLst>
                <a:tab pos="2366963" algn="l"/>
              </a:tabLst>
              <a:defRPr>
                <a:solidFill>
                  <a:schemeClr val="tx1"/>
                </a:solidFill>
                <a:latin typeface="Arial" panose="020B0604020202020204" pitchFamily="34" charset="0"/>
              </a:defRPr>
            </a:lvl6pPr>
            <a:lvl7pPr eaLnBrk="0" fontAlgn="base" hangingPunct="0">
              <a:spcBef>
                <a:spcPct val="0"/>
              </a:spcBef>
              <a:spcAft>
                <a:spcPct val="0"/>
              </a:spcAft>
              <a:tabLst>
                <a:tab pos="2366963" algn="l"/>
              </a:tabLst>
              <a:defRPr>
                <a:solidFill>
                  <a:schemeClr val="tx1"/>
                </a:solidFill>
                <a:latin typeface="Arial" panose="020B0604020202020204" pitchFamily="34" charset="0"/>
              </a:defRPr>
            </a:lvl7pPr>
            <a:lvl8pPr eaLnBrk="0" fontAlgn="base" hangingPunct="0">
              <a:spcBef>
                <a:spcPct val="0"/>
              </a:spcBef>
              <a:spcAft>
                <a:spcPct val="0"/>
              </a:spcAft>
              <a:tabLst>
                <a:tab pos="2366963" algn="l"/>
              </a:tabLst>
              <a:defRPr>
                <a:solidFill>
                  <a:schemeClr val="tx1"/>
                </a:solidFill>
                <a:latin typeface="Arial" panose="020B0604020202020204" pitchFamily="34" charset="0"/>
              </a:defRPr>
            </a:lvl8pPr>
            <a:lvl9pPr eaLnBrk="0" fontAlgn="base" hangingPunct="0">
              <a:spcBef>
                <a:spcPct val="0"/>
              </a:spcBef>
              <a:spcAft>
                <a:spcPct val="0"/>
              </a:spcAft>
              <a:tabLst>
                <a:tab pos="2366963" algn="l"/>
              </a:tabLst>
              <a:defRPr>
                <a:solidFill>
                  <a:schemeClr val="tx1"/>
                </a:solidFill>
                <a:latin typeface="Arial" panose="020B0604020202020204" pitchFamily="34" charset="0"/>
              </a:defRPr>
            </a:lvl9pPr>
          </a:lstStyle>
          <a:p>
            <a:pPr marL="0" marR="0" lvl="0" indent="182563" algn="ctr" defTabSz="914400" rtl="0" eaLnBrk="0" fontAlgn="base" latinLnBrk="0" hangingPunct="0">
              <a:lnSpc>
                <a:spcPct val="100000"/>
              </a:lnSpc>
              <a:spcBef>
                <a:spcPct val="0"/>
              </a:spcBef>
              <a:spcAft>
                <a:spcPct val="0"/>
              </a:spcAft>
              <a:buClrTx/>
              <a:buSzTx/>
              <a:buFontTx/>
              <a:buNone/>
              <a:tabLst>
                <a:tab pos="2366963" algn="l"/>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2"/>
          <p:cNvSpPr txBox="1">
            <a:spLocks/>
          </p:cNvSpPr>
          <p:nvPr/>
        </p:nvSpPr>
        <p:spPr bwMode="auto">
          <a:xfrm>
            <a:off x="421419" y="178628"/>
            <a:ext cx="10869433" cy="511071"/>
          </a:xfrm>
          <a:prstGeom prst="rect">
            <a:avLst/>
          </a:prstGeom>
          <a:noFill/>
          <a:ln w="9525">
            <a:noFill/>
            <a:miter lim="800000"/>
            <a:headEnd/>
            <a:tailEnd/>
          </a:ln>
        </p:spPr>
        <p:txBody>
          <a:bodyPr/>
          <a:lstStyle>
            <a:lvl1pPr algn="ctr" rtl="0" eaLnBrk="1" fontAlgn="base" hangingPunct="1">
              <a:spcBef>
                <a:spcPct val="0"/>
              </a:spcBef>
              <a:spcAft>
                <a:spcPct val="0"/>
              </a:spcAft>
              <a:defRPr sz="36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FF"/>
                </a:solidFill>
                <a:latin typeface="Calibri" pitchFamily="34"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3600" b="1">
                <a:solidFill>
                  <a:schemeClr val="bg1"/>
                </a:solidFill>
                <a:latin typeface="Calibri" pitchFamily="34" charset="0"/>
              </a:defRPr>
            </a:lvl6pPr>
            <a:lvl7pPr marL="914400" algn="ctr" rtl="0" eaLnBrk="1" fontAlgn="base" hangingPunct="1">
              <a:spcBef>
                <a:spcPct val="0"/>
              </a:spcBef>
              <a:spcAft>
                <a:spcPct val="0"/>
              </a:spcAft>
              <a:defRPr sz="3600" b="1">
                <a:solidFill>
                  <a:schemeClr val="bg1"/>
                </a:solidFill>
                <a:latin typeface="Calibri" pitchFamily="34" charset="0"/>
              </a:defRPr>
            </a:lvl7pPr>
            <a:lvl8pPr marL="1371600" algn="ctr" rtl="0" eaLnBrk="1" fontAlgn="base" hangingPunct="1">
              <a:spcBef>
                <a:spcPct val="0"/>
              </a:spcBef>
              <a:spcAft>
                <a:spcPct val="0"/>
              </a:spcAft>
              <a:defRPr sz="3600" b="1">
                <a:solidFill>
                  <a:schemeClr val="bg1"/>
                </a:solidFill>
                <a:latin typeface="Calibri" pitchFamily="34" charset="0"/>
              </a:defRPr>
            </a:lvl8pPr>
            <a:lvl9pPr marL="1828800" algn="ctr" rtl="0" eaLnBrk="1" fontAlgn="base" hangingPunct="1">
              <a:spcBef>
                <a:spcPct val="0"/>
              </a:spcBef>
              <a:spcAft>
                <a:spcPct val="0"/>
              </a:spcAft>
              <a:defRPr sz="3600" b="1">
                <a:solidFill>
                  <a:schemeClr val="bg1"/>
                </a:solidFill>
                <a:latin typeface="Calibri" pitchFamily="34" charset="0"/>
              </a:defRPr>
            </a:lvl9pPr>
          </a:lstStyle>
          <a:p>
            <a:pPr defTabSz="914400">
              <a:defRPr/>
            </a:pPr>
            <a:r>
              <a:rPr lang="en-US" sz="3200" dirty="0"/>
              <a:t>Comparison Between Wind-Tunnel and Full-Scale Loads</a:t>
            </a:r>
            <a:endParaRPr lang="en-US" sz="2400" dirty="0">
              <a:latin typeface="Calibri"/>
            </a:endParaRPr>
          </a:p>
        </p:txBody>
      </p:sp>
      <p:sp>
        <p:nvSpPr>
          <p:cNvPr id="6" name="TextBox 5"/>
          <p:cNvSpPr txBox="1"/>
          <p:nvPr/>
        </p:nvSpPr>
        <p:spPr>
          <a:xfrm>
            <a:off x="189031" y="868327"/>
            <a:ext cx="10807623" cy="206210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Full-scale event of interest acquired</a:t>
            </a:r>
          </a:p>
          <a:p>
            <a:pPr marL="742950" lvl="1" indent="-285750">
              <a:spcAft>
                <a:spcPts val="600"/>
              </a:spcAft>
              <a:buFont typeface="Arial" panose="020B0604020202020204" pitchFamily="34" charset="0"/>
              <a:buChar char="•"/>
            </a:pPr>
            <a:r>
              <a:rPr lang="en-US" sz="2000" dirty="0"/>
              <a:t>Detailed wind measurements</a:t>
            </a:r>
          </a:p>
          <a:p>
            <a:pPr marL="742950" lvl="1" indent="-285750">
              <a:spcAft>
                <a:spcPts val="600"/>
              </a:spcAft>
              <a:buFont typeface="Arial" panose="020B0604020202020204" pitchFamily="34" charset="0"/>
              <a:buChar char="•"/>
            </a:pPr>
            <a:r>
              <a:rPr lang="en-US" sz="2000" dirty="0"/>
              <a:t>Correlated load time histories</a:t>
            </a:r>
          </a:p>
          <a:p>
            <a:pPr marL="742950" lvl="1" indent="-285750">
              <a:spcAft>
                <a:spcPts val="600"/>
              </a:spcAft>
              <a:buFont typeface="Arial" panose="020B0604020202020204" pitchFamily="34" charset="0"/>
              <a:buChar char="•"/>
            </a:pPr>
            <a:r>
              <a:rPr lang="en-US" sz="2000" dirty="0"/>
              <a:t>Vehicle exposed to high winds for hours</a:t>
            </a:r>
          </a:p>
          <a:p>
            <a:pPr marL="285750" indent="-285750">
              <a:spcAft>
                <a:spcPts val="600"/>
              </a:spcAft>
              <a:buFont typeface="Arial" panose="020B0604020202020204" pitchFamily="34" charset="0"/>
              <a:buChar char="•"/>
            </a:pPr>
            <a:r>
              <a:rPr lang="en-US" sz="2400" dirty="0"/>
              <a:t>Aeroelastically-scaled wind-tunnel model tested in ABL to investigate and compare</a:t>
            </a:r>
          </a:p>
        </p:txBody>
      </p:sp>
      <p:pic>
        <p:nvPicPr>
          <p:cNvPr id="11" name="Picture 10" descr="Chart, scatter chart&#10;&#10;Description automatically generated">
            <a:extLst>
              <a:ext uri="{FF2B5EF4-FFF2-40B4-BE49-F238E27FC236}">
                <a16:creationId xmlns:a16="http://schemas.microsoft.com/office/drawing/2014/main" id="{340D7E61-C571-4BF8-B824-2819A64854D9}"/>
              </a:ext>
            </a:extLst>
          </p:cNvPr>
          <p:cNvPicPr/>
          <p:nvPr/>
        </p:nvPicPr>
        <p:blipFill>
          <a:blip r:embed="rId3">
            <a:extLst>
              <a:ext uri="{28A0092B-C50C-407E-A947-70E740481C1C}">
                <a14:useLocalDpi xmlns:a14="http://schemas.microsoft.com/office/drawing/2010/main" val="0"/>
              </a:ext>
            </a:extLst>
          </a:blip>
          <a:stretch>
            <a:fillRect/>
          </a:stretch>
        </p:blipFill>
        <p:spPr>
          <a:xfrm>
            <a:off x="189031" y="3564843"/>
            <a:ext cx="5776347" cy="2791510"/>
          </a:xfrm>
          <a:prstGeom prst="rect">
            <a:avLst/>
          </a:prstGeom>
        </p:spPr>
      </p:pic>
      <p:pic>
        <p:nvPicPr>
          <p:cNvPr id="14" name="Picture 13" descr="Chart, scatter chart&#10;&#10;Description automatically generated">
            <a:extLst>
              <a:ext uri="{FF2B5EF4-FFF2-40B4-BE49-F238E27FC236}">
                <a16:creationId xmlns:a16="http://schemas.microsoft.com/office/drawing/2014/main" id="{19B5C723-5188-4892-9E72-2BED963A7AD7}"/>
              </a:ext>
            </a:extLst>
          </p:cNvPr>
          <p:cNvPicPr/>
          <p:nvPr/>
        </p:nvPicPr>
        <p:blipFill>
          <a:blip r:embed="rId4">
            <a:extLst>
              <a:ext uri="{28A0092B-C50C-407E-A947-70E740481C1C}">
                <a14:useLocalDpi xmlns:a14="http://schemas.microsoft.com/office/drawing/2010/main" val="0"/>
              </a:ext>
            </a:extLst>
          </a:blip>
          <a:stretch>
            <a:fillRect/>
          </a:stretch>
        </p:blipFill>
        <p:spPr>
          <a:xfrm>
            <a:off x="5965378" y="3599056"/>
            <a:ext cx="5617022" cy="2757295"/>
          </a:xfrm>
          <a:prstGeom prst="rect">
            <a:avLst/>
          </a:prstGeom>
        </p:spPr>
      </p:pic>
      <p:sp>
        <p:nvSpPr>
          <p:cNvPr id="5" name="TextBox 4">
            <a:extLst>
              <a:ext uri="{FF2B5EF4-FFF2-40B4-BE49-F238E27FC236}">
                <a16:creationId xmlns:a16="http://schemas.microsoft.com/office/drawing/2014/main" id="{D7B7482C-D3AB-406B-A4A3-EB59A5090576}"/>
              </a:ext>
            </a:extLst>
          </p:cNvPr>
          <p:cNvSpPr txBox="1"/>
          <p:nvPr/>
        </p:nvSpPr>
        <p:spPr>
          <a:xfrm>
            <a:off x="1550504" y="3173968"/>
            <a:ext cx="2401683" cy="369332"/>
          </a:xfrm>
          <a:prstGeom prst="rect">
            <a:avLst/>
          </a:prstGeom>
          <a:noFill/>
        </p:spPr>
        <p:txBody>
          <a:bodyPr wrap="none" rtlCol="0">
            <a:spAutoFit/>
          </a:bodyPr>
          <a:lstStyle/>
          <a:p>
            <a:r>
              <a:rPr lang="en-US" dirty="0"/>
              <a:t>Mean Drag Comparison</a:t>
            </a:r>
          </a:p>
        </p:txBody>
      </p:sp>
      <p:sp>
        <p:nvSpPr>
          <p:cNvPr id="15" name="TextBox 14">
            <a:extLst>
              <a:ext uri="{FF2B5EF4-FFF2-40B4-BE49-F238E27FC236}">
                <a16:creationId xmlns:a16="http://schemas.microsoft.com/office/drawing/2014/main" id="{2C64EF3E-6570-461D-B5E4-2225F3698356}"/>
              </a:ext>
            </a:extLst>
          </p:cNvPr>
          <p:cNvSpPr txBox="1"/>
          <p:nvPr/>
        </p:nvSpPr>
        <p:spPr>
          <a:xfrm>
            <a:off x="7286217" y="3173968"/>
            <a:ext cx="2531462" cy="369332"/>
          </a:xfrm>
          <a:prstGeom prst="rect">
            <a:avLst/>
          </a:prstGeom>
          <a:noFill/>
        </p:spPr>
        <p:txBody>
          <a:bodyPr wrap="none" rtlCol="0">
            <a:spAutoFit/>
          </a:bodyPr>
          <a:lstStyle/>
          <a:p>
            <a:r>
              <a:rPr lang="en-US" dirty="0"/>
              <a:t>Dynamic Lift Comparison</a:t>
            </a:r>
          </a:p>
        </p:txBody>
      </p:sp>
    </p:spTree>
    <p:extLst>
      <p:ext uri="{BB962C8B-B14F-4D97-AF65-F5344CB8AC3E}">
        <p14:creationId xmlns:p14="http://schemas.microsoft.com/office/powerpoint/2010/main" val="1880279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28594</TotalTime>
  <Words>1440</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 Math</vt:lpstr>
      <vt:lpstr>Times New Roman</vt:lpstr>
      <vt:lpstr>Office Theme</vt:lpstr>
      <vt:lpstr>Wind-Tunnel to Full-Scale Mapping of Winds and Loads for Launch-Vehicle Ground Wind 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Ivanco, Thomas G. (LARC-D317)</cp:lastModifiedBy>
  <cp:revision>719</cp:revision>
  <dcterms:created xsi:type="dcterms:W3CDTF">2014-12-16T14:31:22Z</dcterms:created>
  <dcterms:modified xsi:type="dcterms:W3CDTF">2020-12-04T20:43:07Z</dcterms:modified>
</cp:coreProperties>
</file>