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65" r:id="rId5"/>
  </p:sldMasterIdLst>
  <p:notesMasterIdLst>
    <p:notesMasterId r:id="rId32"/>
  </p:notesMasterIdLst>
  <p:handoutMasterIdLst>
    <p:handoutMasterId r:id="rId33"/>
  </p:handoutMasterIdLst>
  <p:sldIdLst>
    <p:sldId id="1631" r:id="rId6"/>
    <p:sldId id="1823" r:id="rId7"/>
    <p:sldId id="1771" r:id="rId8"/>
    <p:sldId id="1827" r:id="rId9"/>
    <p:sldId id="1822" r:id="rId10"/>
    <p:sldId id="1774" r:id="rId11"/>
    <p:sldId id="1799" r:id="rId12"/>
    <p:sldId id="1800" r:id="rId13"/>
    <p:sldId id="1801" r:id="rId14"/>
    <p:sldId id="1802" r:id="rId15"/>
    <p:sldId id="1790" r:id="rId16"/>
    <p:sldId id="1798" r:id="rId17"/>
    <p:sldId id="1803" r:id="rId18"/>
    <p:sldId id="1804" r:id="rId19"/>
    <p:sldId id="1807" r:id="rId20"/>
    <p:sldId id="1805" r:id="rId21"/>
    <p:sldId id="1808" r:id="rId22"/>
    <p:sldId id="1809" r:id="rId23"/>
    <p:sldId id="1810" r:id="rId24"/>
    <p:sldId id="1811" r:id="rId25"/>
    <p:sldId id="1812" r:id="rId26"/>
    <p:sldId id="1813" r:id="rId27"/>
    <p:sldId id="1814" r:id="rId28"/>
    <p:sldId id="1829" r:id="rId29"/>
    <p:sldId id="1828" r:id="rId30"/>
    <p:sldId id="1826"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harine Lee" initials="KL" lastIdx="4" clrIdx="0"/>
  <p:cmAuthor id="1" name="Barmore, Bryan E. (LARC-D318)" initials="BBE(" lastIdx="12" clrIdx="1"/>
  <p:cmAuthor id="2" name="Paul Lee" initials="pl" lastIdx="2" clrIdx="2"/>
  <p:cmAuthor id="3" name="ODIN" initials="" lastIdx="13" clrIdx="3"/>
  <p:cmAuthor id="4" name="william chan" initials="wc" lastIdx="2" clrIdx="4"/>
  <p:cmAuthor id="5" name="Bryan Barmore" initials="BB" lastIdx="43" clrIdx="5"/>
  <p:cmAuthor id="6" name="Microsoft Office User" initials="Office" lastIdx="22" clrIdx="6"/>
  <p:cmAuthor id="7" name="Microsoft Office User" initials="Office [2]" lastIdx="1" clrIdx="7"/>
  <p:cmAuthor id="8" name="Microsoft Office User" initials="Office [3]" lastIdx="1" clrIdx="8"/>
  <p:cmAuthor id="9" name="Microsoft Office User" initials="Office [4]" lastIdx="1" clrIdx="9"/>
  <p:cmAuthor id="10" name="Barmore" initials="B" lastIdx="1" clrIdx="10"/>
  <p:cmAuthor id="11" name="Barmore" initials="B [2]" lastIdx="1" clrIdx="11"/>
  <p:cmAuthor id="12" name="Microsoft Office User" initials="MOU" lastIdx="2" clrIdx="12">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8ED5"/>
    <a:srgbClr val="8160AC"/>
    <a:srgbClr val="FF786F"/>
    <a:srgbClr val="63A970"/>
    <a:srgbClr val="5CADFF"/>
    <a:srgbClr val="4F81BD"/>
    <a:srgbClr val="EAEAEA"/>
    <a:srgbClr val="CAE2CA"/>
    <a:srgbClr val="5DA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77" autoAdjust="0"/>
    <p:restoredTop sz="96805" autoAdjust="0"/>
  </p:normalViewPr>
  <p:slideViewPr>
    <p:cSldViewPr>
      <p:cViewPr varScale="1">
        <p:scale>
          <a:sx n="111" d="100"/>
          <a:sy n="111" d="100"/>
        </p:scale>
        <p:origin x="1068" y="78"/>
      </p:cViewPr>
      <p:guideLst>
        <p:guide orient="horz" pos="2160"/>
        <p:guide pos="3840"/>
      </p:guideLst>
    </p:cSldViewPr>
  </p:slideViewPr>
  <p:notesTextViewPr>
    <p:cViewPr>
      <p:scale>
        <a:sx n="1" d="1"/>
        <a:sy n="1" d="1"/>
      </p:scale>
      <p:origin x="0" y="0"/>
    </p:cViewPr>
  </p:notesTextViewPr>
  <p:sorterViewPr>
    <p:cViewPr>
      <p:scale>
        <a:sx n="80" d="100"/>
        <a:sy n="80" d="100"/>
      </p:scale>
      <p:origin x="0" y="9824"/>
    </p:cViewPr>
  </p:sorterViewPr>
  <p:notesViewPr>
    <p:cSldViewPr snapToGrid="0" snapToObjects="1">
      <p:cViewPr varScale="1">
        <p:scale>
          <a:sx n="106" d="100"/>
          <a:sy n="106" d="100"/>
        </p:scale>
        <p:origin x="4168" y="19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190339B-6983-DF45-B781-9B7D54483A06}" type="datetimeFigureOut">
              <a:rPr lang="en-US" smtClean="0"/>
              <a:pPr/>
              <a:t>12/7/2020</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2FFDBDF-EE2F-774D-9705-B4A8B4DF0822}" type="slidenum">
              <a:rPr lang="en-US" smtClean="0"/>
              <a:pPr/>
              <a:t>‹#›</a:t>
            </a:fld>
            <a:endParaRPr lang="en-US" dirty="0"/>
          </a:p>
        </p:txBody>
      </p:sp>
    </p:spTree>
    <p:extLst>
      <p:ext uri="{BB962C8B-B14F-4D97-AF65-F5344CB8AC3E}">
        <p14:creationId xmlns:p14="http://schemas.microsoft.com/office/powerpoint/2010/main" val="10923480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722CE48-6344-447F-807F-0791761DCECF}" type="datetimeFigureOut">
              <a:rPr lang="en-US" smtClean="0"/>
              <a:pPr/>
              <a:t>12/7/2020</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F9FF2B9-9815-4E82-99A1-55DA67C6BCE8}" type="slidenum">
              <a:rPr lang="en-US" smtClean="0"/>
              <a:pPr/>
              <a:t>‹#›</a:t>
            </a:fld>
            <a:endParaRPr lang="en-US" dirty="0"/>
          </a:p>
        </p:txBody>
      </p:sp>
    </p:spTree>
    <p:extLst>
      <p:ext uri="{BB962C8B-B14F-4D97-AF65-F5344CB8AC3E}">
        <p14:creationId xmlns:p14="http://schemas.microsoft.com/office/powerpoint/2010/main" val="268826067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F9FF2B9-9815-4E82-99A1-55DA67C6BCE8}" type="slidenum">
              <a:rPr lang="en-US" smtClean="0"/>
              <a:pPr/>
              <a:t>2</a:t>
            </a:fld>
            <a:endParaRPr lang="en-US" dirty="0"/>
          </a:p>
        </p:txBody>
      </p:sp>
    </p:spTree>
    <p:extLst>
      <p:ext uri="{BB962C8B-B14F-4D97-AF65-F5344CB8AC3E}">
        <p14:creationId xmlns:p14="http://schemas.microsoft.com/office/powerpoint/2010/main" val="3492778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Salience, Effort, Expectancy, Value </a:t>
            </a:r>
          </a:p>
        </p:txBody>
      </p:sp>
      <p:sp>
        <p:nvSpPr>
          <p:cNvPr id="4" name="Slide Number Placeholder 3"/>
          <p:cNvSpPr>
            <a:spLocks noGrp="1"/>
          </p:cNvSpPr>
          <p:nvPr>
            <p:ph type="sldNum" sz="quarter" idx="10"/>
          </p:nvPr>
        </p:nvSpPr>
        <p:spPr/>
        <p:txBody>
          <a:bodyPr/>
          <a:lstStyle/>
          <a:p>
            <a:fld id="{DF9FF2B9-9815-4E82-99A1-55DA67C6BCE8}" type="slidenum">
              <a:rPr lang="en-US" smtClean="0"/>
              <a:pPr/>
              <a:t>10</a:t>
            </a:fld>
            <a:endParaRPr lang="en-US" dirty="0"/>
          </a:p>
        </p:txBody>
      </p:sp>
    </p:spTree>
    <p:extLst>
      <p:ext uri="{BB962C8B-B14F-4D97-AF65-F5344CB8AC3E}">
        <p14:creationId xmlns:p14="http://schemas.microsoft.com/office/powerpoint/2010/main" val="3430837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F9FF2B9-9815-4E82-99A1-55DA67C6BCE8}" type="slidenum">
              <a:rPr lang="en-US" smtClean="0"/>
              <a:pPr/>
              <a:t>25</a:t>
            </a:fld>
            <a:endParaRPr lang="en-US" dirty="0"/>
          </a:p>
        </p:txBody>
      </p:sp>
    </p:spTree>
    <p:extLst>
      <p:ext uri="{BB962C8B-B14F-4D97-AF65-F5344CB8AC3E}">
        <p14:creationId xmlns:p14="http://schemas.microsoft.com/office/powerpoint/2010/main" val="2943826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z="1000">
                <a:solidFill>
                  <a:prstClr val="black"/>
                </a:solidFill>
                <a:latin typeface="Calibri" charset="0"/>
                <a:cs typeface="Arial" charset="0"/>
              </a:defRPr>
            </a:lvl1pPr>
          </a:lstStyle>
          <a:p>
            <a:pPr fontAlgn="base">
              <a:spcBef>
                <a:spcPct val="0"/>
              </a:spcBef>
              <a:spcAft>
                <a:spcPct val="0"/>
              </a:spcAft>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lgn="ctr">
              <a:defRPr sz="1000">
                <a:solidFill>
                  <a:prstClr val="black"/>
                </a:solidFill>
                <a:latin typeface="Calibri" pitchFamily="-109" charset="0"/>
                <a:ea typeface="+mn-ea"/>
                <a:cs typeface="Arial" charset="0"/>
              </a:defRPr>
            </a:lvl1pPr>
          </a:lstStyle>
          <a:p>
            <a:pPr fontAlgn="base">
              <a:spcBef>
                <a:spcPct val="0"/>
              </a:spcBef>
              <a:spcAft>
                <a:spcPct val="0"/>
              </a:spcAft>
              <a:defRPr/>
            </a:pPr>
            <a:endParaRPr lang="en-US" dirty="0"/>
          </a:p>
        </p:txBody>
      </p:sp>
    </p:spTree>
    <p:extLst>
      <p:ext uri="{BB962C8B-B14F-4D97-AF65-F5344CB8AC3E}">
        <p14:creationId xmlns:p14="http://schemas.microsoft.com/office/powerpoint/2010/main" val="3104819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157162"/>
            <a:ext cx="10972800" cy="604838"/>
          </a:xfrm>
        </p:spPr>
        <p:txBody>
          <a:bodyPr/>
          <a:lstStyle>
            <a:lvl1pPr>
              <a:lnSpc>
                <a:spcPct val="90000"/>
              </a:lnSpc>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solidFill>
                  <a:prstClr val="black"/>
                </a:solidFill>
                <a:cs typeface="Arial" charset="0"/>
              </a:defRPr>
            </a:lvl1pPr>
          </a:lstStyle>
          <a:p>
            <a:pPr fontAlgn="base">
              <a:spcBef>
                <a:spcPct val="0"/>
              </a:spcBef>
              <a:spcAft>
                <a:spcPct val="0"/>
              </a:spcAft>
              <a:defRPr/>
            </a:pPr>
            <a:endParaRPr lang="en-US" dirty="0">
              <a:latin typeface="Arial" charset="0"/>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prstClr val="black"/>
                </a:solidFill>
                <a:latin typeface="Arial" pitchFamily="-109" charset="0"/>
                <a:ea typeface="Arial" pitchFamily="-109" charset="0"/>
                <a:cs typeface="Arial" pitchFamily="-109" charset="0"/>
              </a:defRPr>
            </a:lvl1pPr>
          </a:lstStyle>
          <a:p>
            <a:pPr fontAlgn="base">
              <a:spcBef>
                <a:spcPct val="0"/>
              </a:spcBef>
              <a:spcAft>
                <a:spcPct val="0"/>
              </a:spcAft>
              <a:defRPr/>
            </a:pPr>
            <a:endParaRPr lang="en-US" dirty="0"/>
          </a:p>
        </p:txBody>
      </p:sp>
    </p:spTree>
    <p:extLst>
      <p:ext uri="{BB962C8B-B14F-4D97-AF65-F5344CB8AC3E}">
        <p14:creationId xmlns:p14="http://schemas.microsoft.com/office/powerpoint/2010/main" val="393408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0" y="164000"/>
            <a:ext cx="10904107" cy="499840"/>
          </a:xfrm>
        </p:spPr>
        <p:txBody>
          <a:bodyPr/>
          <a:lstStyle/>
          <a:p>
            <a:r>
              <a:rPr lang="en-US" dirty="0"/>
              <a:t>Click to edit Master title style</a:t>
            </a:r>
          </a:p>
        </p:txBody>
      </p:sp>
      <p:sp>
        <p:nvSpPr>
          <p:cNvPr id="3" name="Content Placeholder 2"/>
          <p:cNvSpPr>
            <a:spLocks noGrp="1"/>
          </p:cNvSpPr>
          <p:nvPr>
            <p:ph idx="1"/>
          </p:nvPr>
        </p:nvSpPr>
        <p:spPr>
          <a:xfrm>
            <a:off x="330422" y="960352"/>
            <a:ext cx="11523415" cy="51658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02508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86646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164000"/>
            <a:ext cx="10632670" cy="499840"/>
          </a:xfrm>
        </p:spPr>
        <p:txBody>
          <a:bodyPr/>
          <a:lstStyle/>
          <a:p>
            <a:r>
              <a:rPr lang="en-US" dirty="0"/>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55897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29" y="164000"/>
            <a:ext cx="10638185" cy="49984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4" name="TextBox 3">
            <a:extLst>
              <a:ext uri="{FF2B5EF4-FFF2-40B4-BE49-F238E27FC236}">
                <a16:creationId xmlns:a16="http://schemas.microsoft.com/office/drawing/2014/main" id="{8E6CED60-BF19-2E4E-831F-766567676015}"/>
              </a:ext>
            </a:extLst>
          </p:cNvPr>
          <p:cNvSpPr txBox="1"/>
          <p:nvPr userDrawn="1"/>
        </p:nvSpPr>
        <p:spPr>
          <a:xfrm>
            <a:off x="1939424" y="6539805"/>
            <a:ext cx="8295480" cy="338554"/>
          </a:xfrm>
          <a:prstGeom prst="rect">
            <a:avLst/>
          </a:prstGeom>
          <a:noFill/>
        </p:spPr>
        <p:txBody>
          <a:bodyPr wrap="square" rtlCol="0">
            <a:spAutoFit/>
          </a:bodyPr>
          <a:lstStyle/>
          <a:p>
            <a:pPr algn="ctr"/>
            <a:r>
              <a:rPr lang="en-US" sz="1600" dirty="0">
                <a:solidFill>
                  <a:srgbClr val="FF0000"/>
                </a:solidFill>
              </a:rPr>
              <a:t>DRAFT. PRE-DECISIONAL. NASA INTERNAL ONLY.</a:t>
            </a:r>
          </a:p>
        </p:txBody>
      </p:sp>
    </p:spTree>
    <p:extLst>
      <p:ext uri="{BB962C8B-B14F-4D97-AF65-F5344CB8AC3E}">
        <p14:creationId xmlns:p14="http://schemas.microsoft.com/office/powerpoint/2010/main" val="3595470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29" y="164000"/>
            <a:ext cx="10638185" cy="49984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62377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875834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tiff"/><Relationship Id="rId5" Type="http://schemas.microsoft.com/office/2007/relationships/hdphoto" Target="../media/hdphoto1.wdp"/><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slide_sky.jpg"/>
          <p:cNvPicPr>
            <a:picLocks noChangeAspect="1"/>
          </p:cNvPicPr>
          <p:nvPr userDrawn="1"/>
        </p:nvPicPr>
        <p:blipFill>
          <a:blip r:embed="rId4" cstate="print">
            <a:extLst>
              <a:ext uri="{BEBA8EAE-BF5A-486C-A8C5-ECC9F3942E4B}">
                <a14:imgProps xmlns:a14="http://schemas.microsoft.com/office/drawing/2010/main">
                  <a14:imgLayer r:embed="rId5">
                    <a14:imgEffect>
                      <a14:saturation sat="33000"/>
                    </a14:imgEffect>
                  </a14:imgLayer>
                </a14:imgProps>
              </a:ext>
            </a:extLst>
          </a:blip>
          <a:stretch>
            <a:fillRect/>
          </a:stretch>
        </p:blipFill>
        <p:spPr>
          <a:xfrm>
            <a:off x="-9277" y="4"/>
            <a:ext cx="12201279" cy="7940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50" name="Title Placeholder 1"/>
          <p:cNvSpPr>
            <a:spLocks noGrp="1"/>
          </p:cNvSpPr>
          <p:nvPr>
            <p:ph type="title"/>
          </p:nvPr>
        </p:nvSpPr>
        <p:spPr bwMode="auto">
          <a:xfrm>
            <a:off x="604961" y="100373"/>
            <a:ext cx="10972800" cy="604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051" name="Text Placeholder 2"/>
          <p:cNvSpPr>
            <a:spLocks noGrp="1"/>
          </p:cNvSpPr>
          <p:nvPr>
            <p:ph type="body" idx="1"/>
          </p:nvPr>
        </p:nvSpPr>
        <p:spPr bwMode="auto">
          <a:xfrm>
            <a:off x="551055" y="1373445"/>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3" name="TextBox 2"/>
          <p:cNvSpPr txBox="1"/>
          <p:nvPr/>
        </p:nvSpPr>
        <p:spPr>
          <a:xfrm>
            <a:off x="11868016" y="6672104"/>
            <a:ext cx="364202" cy="246221"/>
          </a:xfrm>
          <a:prstGeom prst="rect">
            <a:avLst/>
          </a:prstGeom>
          <a:noFill/>
        </p:spPr>
        <p:txBody>
          <a:bodyPr wrap="none" anchor="b">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1000" dirty="0">
                <a:solidFill>
                  <a:prstClr val="black"/>
                </a:solidFill>
                <a:latin typeface="Calibri" charset="0"/>
                <a:cs typeface="Arial" charset="0"/>
              </a:rPr>
              <a:t> </a:t>
            </a:r>
            <a:fld id="{D44AAE72-5488-4E80-8FD1-D7DF62C285B2}" type="slidenum">
              <a:rPr lang="en-US" sz="1000">
                <a:solidFill>
                  <a:prstClr val="black"/>
                </a:solidFill>
                <a:latin typeface="Calibri" charset="0"/>
                <a:cs typeface="Arial" charset="0"/>
              </a:rPr>
              <a:pPr algn="r" eaLnBrk="1" fontAlgn="base" hangingPunct="1">
                <a:spcBef>
                  <a:spcPct val="0"/>
                </a:spcBef>
                <a:spcAft>
                  <a:spcPct val="0"/>
                </a:spcAft>
                <a:defRPr/>
              </a:pPr>
              <a:t>‹#›</a:t>
            </a:fld>
            <a:endParaRPr lang="en-US" sz="1000" dirty="0">
              <a:solidFill>
                <a:prstClr val="black"/>
              </a:solidFill>
              <a:latin typeface="Calibri" charset="0"/>
              <a:cs typeface="Arial" charset="0"/>
            </a:endParaRPr>
          </a:p>
        </p:txBody>
      </p:sp>
      <p:sp>
        <p:nvSpPr>
          <p:cNvPr id="2" name="TextBox 1"/>
          <p:cNvSpPr txBox="1"/>
          <p:nvPr/>
        </p:nvSpPr>
        <p:spPr>
          <a:xfrm>
            <a:off x="5492862" y="6667343"/>
            <a:ext cx="1640193" cy="246221"/>
          </a:xfrm>
          <a:prstGeom prst="rect">
            <a:avLst/>
          </a:prstGeom>
          <a:noFill/>
        </p:spPr>
        <p:txBody>
          <a:bodyPr wrap="none" anchor="b">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0"/>
              </a:spcBef>
              <a:spcAft>
                <a:spcPct val="0"/>
              </a:spcAft>
              <a:defRPr/>
            </a:pPr>
            <a:r>
              <a:rPr lang="en-US" sz="1000" b="1" dirty="0">
                <a:solidFill>
                  <a:srgbClr val="FF0000"/>
                </a:solidFill>
                <a:latin typeface="Calibri" pitchFamily="-109" charset="0"/>
              </a:rPr>
              <a:t>For NASA Internal Use Only</a:t>
            </a:r>
          </a:p>
        </p:txBody>
      </p:sp>
      <p:pic>
        <p:nvPicPr>
          <p:cNvPr id="11" name="Picture 10" descr="slide_sky.jpg"/>
          <p:cNvPicPr>
            <a:picLocks noChangeAspect="1"/>
          </p:cNvPicPr>
          <p:nvPr userDrawn="1"/>
        </p:nvPicPr>
        <p:blipFill>
          <a:blip r:embed="rId4" cstate="print">
            <a:extLst>
              <a:ext uri="{BEBA8EAE-BF5A-486C-A8C5-ECC9F3942E4B}">
                <a14:imgProps xmlns:a14="http://schemas.microsoft.com/office/drawing/2010/main">
                  <a14:imgLayer r:embed="rId5">
                    <a14:imgEffect>
                      <a14:saturation sat="33000"/>
                    </a14:imgEffect>
                  </a14:imgLayer>
                </a14:imgProps>
              </a:ext>
            </a:extLst>
          </a:blip>
          <a:stretch>
            <a:fillRect/>
          </a:stretch>
        </p:blipFill>
        <p:spPr>
          <a:xfrm>
            <a:off x="1" y="6553200"/>
            <a:ext cx="12201279" cy="30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Slide Number Placeholder 3"/>
          <p:cNvSpPr txBox="1">
            <a:spLocks/>
          </p:cNvSpPr>
          <p:nvPr userDrawn="1"/>
        </p:nvSpPr>
        <p:spPr>
          <a:xfrm>
            <a:off x="8610600" y="649287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887866-80AC-2F42-9AD1-8EE3C236D8D8}" type="slidenum">
              <a:rPr lang="en-US" sz="1200" smtClean="0">
                <a:solidFill>
                  <a:schemeClr val="bg1"/>
                </a:solidFill>
              </a:rPr>
              <a:pPr/>
              <a:t>‹#›</a:t>
            </a:fld>
            <a:endParaRPr lang="en-US" sz="1200" dirty="0">
              <a:solidFill>
                <a:schemeClr val="bg1"/>
              </a:solidFill>
            </a:endParaRPr>
          </a:p>
        </p:txBody>
      </p:sp>
      <p:pic>
        <p:nvPicPr>
          <p:cNvPr id="4" name="Picture 3">
            <a:extLst>
              <a:ext uri="{FF2B5EF4-FFF2-40B4-BE49-F238E27FC236}">
                <a16:creationId xmlns:a16="http://schemas.microsoft.com/office/drawing/2014/main" id="{173E31E1-FA1F-AE45-9CC2-FFB741992A5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71272" y="38632"/>
            <a:ext cx="795528" cy="682371"/>
          </a:xfrm>
          <a:prstGeom prst="rect">
            <a:avLst/>
          </a:prstGeom>
        </p:spPr>
      </p:pic>
    </p:spTree>
    <p:extLst>
      <p:ext uri="{BB962C8B-B14F-4D97-AF65-F5344CB8AC3E}">
        <p14:creationId xmlns:p14="http://schemas.microsoft.com/office/powerpoint/2010/main" val="636846806"/>
      </p:ext>
    </p:extLst>
  </p:cSld>
  <p:clrMap bg1="lt1" tx1="dk1" bg2="lt2" tx2="dk2" accent1="accent1" accent2="accent2" accent3="accent3" accent4="accent4" accent5="accent5" accent6="accent6" hlink="hlink" folHlink="folHlink"/>
  <p:sldLayoutIdLst>
    <p:sldLayoutId id="2147483662" r:id="rId1"/>
    <p:sldLayoutId id="2147483664" r:id="rId2"/>
  </p:sldLayoutIdLst>
  <p:hf sldNum="0" hdr="0" ftr="0" dt="0"/>
  <p:txStyles>
    <p:titleStyle>
      <a:lvl1pPr algn="ctr" defTabSz="457200" rtl="0" eaLnBrk="0" fontAlgn="base" hangingPunct="0">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164000"/>
            <a:ext cx="10889904" cy="49984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30422" y="789968"/>
            <a:ext cx="11523415" cy="53361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213645" y="6419637"/>
            <a:ext cx="978355" cy="365125"/>
          </a:xfrm>
          <a:prstGeom prst="rect">
            <a:avLst/>
          </a:prstGeom>
        </p:spPr>
        <p:txBody>
          <a:bodyPr vert="horz" lIns="91440" tIns="45720" rIns="91440" bIns="45720" rtlCol="0" anchor="ctr"/>
          <a:lstStyle>
            <a:lvl1pPr algn="r">
              <a:defRPr sz="1400">
                <a:solidFill>
                  <a:schemeClr val="tx1">
                    <a:tint val="75000"/>
                  </a:schemeClr>
                </a:solidFill>
              </a:defRPr>
            </a:lvl1pPr>
          </a:lstStyle>
          <a:p>
            <a:pPr defTabSz="457200"/>
            <a:fld id="{4B5A7D23-5EA3-BB48-9A7E-29066237FEC6}" type="slidenum">
              <a:rPr lang="en-US" smtClean="0">
                <a:solidFill>
                  <a:prstClr val="black">
                    <a:tint val="75000"/>
                  </a:prstClr>
                </a:solidFill>
                <a:ea typeface="ＭＳ Ｐゴシック" pitchFamily="34" charset="-128"/>
              </a:rPr>
              <a:pPr defTabSz="457200"/>
              <a:t>‹#›</a:t>
            </a:fld>
            <a:endParaRPr lang="en-US" dirty="0">
              <a:solidFill>
                <a:prstClr val="black">
                  <a:tint val="75000"/>
                </a:prstClr>
              </a:solidFill>
              <a:ea typeface="ＭＳ Ｐゴシック" pitchFamily="34" charset="-128"/>
            </a:endParaRPr>
          </a:p>
        </p:txBody>
      </p:sp>
      <p:sp>
        <p:nvSpPr>
          <p:cNvPr id="7" name="TextBox 6"/>
          <p:cNvSpPr txBox="1"/>
          <p:nvPr/>
        </p:nvSpPr>
        <p:spPr>
          <a:xfrm>
            <a:off x="3407462" y="6397186"/>
            <a:ext cx="184731" cy="369332"/>
          </a:xfrm>
          <a:prstGeom prst="rect">
            <a:avLst/>
          </a:prstGeom>
          <a:noFill/>
        </p:spPr>
        <p:txBody>
          <a:bodyPr wrap="none" rtlCol="0">
            <a:spAutoFit/>
          </a:bodyPr>
          <a:lstStyle/>
          <a:p>
            <a:pPr defTabSz="457200"/>
            <a:endParaRPr lang="en-US" sz="1800" dirty="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2"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133450" y="44555"/>
            <a:ext cx="777875" cy="622300"/>
          </a:xfrm>
          <a:prstGeom prst="rect">
            <a:avLst/>
          </a:prstGeom>
          <a:noFill/>
          <a:ln w="9525">
            <a:noFill/>
            <a:miter lim="800000"/>
            <a:headEnd/>
            <a:tailEnd/>
          </a:ln>
        </p:spPr>
      </p:pic>
    </p:spTree>
    <p:extLst>
      <p:ext uri="{BB962C8B-B14F-4D97-AF65-F5344CB8AC3E}">
        <p14:creationId xmlns:p14="http://schemas.microsoft.com/office/powerpoint/2010/main" val="104556658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Lst>
  <p:hf hdr="0" dt="0"/>
  <p:txStyles>
    <p:titleStyle>
      <a:lvl1pPr algn="ctr" defTabSz="457200" rtl="0" eaLnBrk="1" latinLnBrk="0" hangingPunct="1">
        <a:lnSpc>
          <a:spcPct val="80000"/>
        </a:lnSpc>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hyperlink" Target="mailto:eric.t.chancey@nasa.gov"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mailto:lisa.r.levie@nasa.gov" TargetMode="External"/><Relationship Id="rId4" Type="http://schemas.openxmlformats.org/officeDocument/2006/relationships/hyperlink" Target="mailto:michael.s.politowicz@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0455" y="1798256"/>
            <a:ext cx="10363200" cy="1470025"/>
          </a:xfrm>
        </p:spPr>
        <p:txBody>
          <a:bodyPr/>
          <a:lstStyle/>
          <a:p>
            <a:r>
              <a:rPr lang="en-US" dirty="0">
                <a:solidFill>
                  <a:schemeClr val="tx1"/>
                </a:solidFill>
              </a:rPr>
              <a:t>Enabling Advanced Air Mobility Operations through Appropriate Trust in Human-Autonomy Teaming: Foundational Research Approaches and Applications</a:t>
            </a:r>
            <a:endParaRPr lang="en-US" dirty="0"/>
          </a:p>
        </p:txBody>
      </p:sp>
      <p:sp>
        <p:nvSpPr>
          <p:cNvPr id="4" name="Subtitle 3"/>
          <p:cNvSpPr>
            <a:spLocks noGrp="1"/>
          </p:cNvSpPr>
          <p:nvPr>
            <p:ph type="subTitle" idx="1"/>
          </p:nvPr>
        </p:nvSpPr>
        <p:spPr>
          <a:xfrm>
            <a:off x="3084910" y="3524622"/>
            <a:ext cx="5754290" cy="1752600"/>
          </a:xfrm>
        </p:spPr>
        <p:txBody>
          <a:bodyPr/>
          <a:lstStyle/>
          <a:p>
            <a:r>
              <a:rPr lang="en-US" dirty="0">
                <a:solidFill>
                  <a:schemeClr val="tx1"/>
                </a:solidFill>
              </a:rPr>
              <a:t>Eric T. Chancey</a:t>
            </a:r>
          </a:p>
          <a:p>
            <a:r>
              <a:rPr lang="en-US" dirty="0">
                <a:solidFill>
                  <a:schemeClr val="tx1"/>
                </a:solidFill>
              </a:rPr>
              <a:t>Michael S. Politowicz</a:t>
            </a:r>
          </a:p>
          <a:p>
            <a:r>
              <a:rPr lang="en-US" dirty="0">
                <a:solidFill>
                  <a:schemeClr val="tx1"/>
                </a:solidFill>
              </a:rPr>
              <a:t>Lisa R. Le Vie</a:t>
            </a:r>
          </a:p>
        </p:txBody>
      </p:sp>
      <p:pic>
        <p:nvPicPr>
          <p:cNvPr id="5" name="Google Shape;55;p13"/>
          <p:cNvPicPr preferRelativeResize="0"/>
          <p:nvPr/>
        </p:nvPicPr>
        <p:blipFill>
          <a:blip r:embed="rId2">
            <a:alphaModFix/>
          </a:blip>
          <a:stretch>
            <a:fillRect/>
          </a:stretch>
        </p:blipFill>
        <p:spPr>
          <a:xfrm>
            <a:off x="1369219" y="3382581"/>
            <a:ext cx="1965989" cy="1894641"/>
          </a:xfrm>
          <a:prstGeom prst="rect">
            <a:avLst/>
          </a:prstGeom>
          <a:noFill/>
          <a:ln>
            <a:noFill/>
          </a:ln>
        </p:spPr>
      </p:pic>
      <p:pic>
        <p:nvPicPr>
          <p:cNvPr id="10" name="Picture 9">
            <a:extLst>
              <a:ext uri="{FF2B5EF4-FFF2-40B4-BE49-F238E27FC236}">
                <a16:creationId xmlns:a16="http://schemas.microsoft.com/office/drawing/2014/main" id="{6B492355-1D5B-624F-B84D-14A5B84C793D}"/>
              </a:ext>
            </a:extLst>
          </p:cNvPr>
          <p:cNvPicPr>
            <a:picLocks noChangeAspect="1"/>
          </p:cNvPicPr>
          <p:nvPr/>
        </p:nvPicPr>
        <p:blipFill>
          <a:blip r:embed="rId3"/>
          <a:stretch>
            <a:fillRect/>
          </a:stretch>
        </p:blipFill>
        <p:spPr>
          <a:xfrm>
            <a:off x="8839200" y="3657600"/>
            <a:ext cx="3173799" cy="1339401"/>
          </a:xfrm>
          <a:prstGeom prst="rect">
            <a:avLst/>
          </a:prstGeom>
          <a:solidFill>
            <a:schemeClr val="bg1">
              <a:alpha val="86000"/>
            </a:schemeClr>
          </a:solidFill>
        </p:spPr>
      </p:pic>
      <p:sp>
        <p:nvSpPr>
          <p:cNvPr id="3" name="Rectangle 2"/>
          <p:cNvSpPr/>
          <p:nvPr/>
        </p:nvSpPr>
        <p:spPr>
          <a:xfrm>
            <a:off x="0" y="6096000"/>
            <a:ext cx="11430000" cy="461665"/>
          </a:xfrm>
          <a:prstGeom prst="rect">
            <a:avLst/>
          </a:prstGeom>
        </p:spPr>
        <p:txBody>
          <a:bodyPr wrap="square">
            <a:spAutoFit/>
          </a:bodyPr>
          <a:lstStyle/>
          <a:p>
            <a:r>
              <a:rPr lang="en-US" sz="1200" dirty="0"/>
              <a:t>Copyright 2021 United States Government as represented by the Administrator of the National Aeronautics and Space Administration. No copyright is claimed in the United States under Title 17, U.S. Code. All Other Rights Reserved.  Published by the American Institute of Aeronautics and Astronautics, Inc. with permission.</a:t>
            </a:r>
          </a:p>
        </p:txBody>
      </p:sp>
    </p:spTree>
    <p:extLst>
      <p:ext uri="{BB962C8B-B14F-4D97-AF65-F5344CB8AC3E}">
        <p14:creationId xmlns:p14="http://schemas.microsoft.com/office/powerpoint/2010/main" val="645618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Advanced Air Mobility (AAM)</a:t>
            </a:r>
          </a:p>
        </p:txBody>
      </p:sp>
      <p:pic>
        <p:nvPicPr>
          <p:cNvPr id="4" name="Picture 3"/>
          <p:cNvPicPr>
            <a:picLocks noChangeAspect="1"/>
          </p:cNvPicPr>
          <p:nvPr/>
        </p:nvPicPr>
        <p:blipFill>
          <a:blip r:embed="rId3"/>
          <a:stretch>
            <a:fillRect/>
          </a:stretch>
        </p:blipFill>
        <p:spPr>
          <a:xfrm>
            <a:off x="11582400" y="59531"/>
            <a:ext cx="528090" cy="685800"/>
          </a:xfrm>
          <a:prstGeom prst="rect">
            <a:avLst/>
          </a:prstGeom>
        </p:spPr>
      </p:pic>
      <p:pic>
        <p:nvPicPr>
          <p:cNvPr id="5" name="Picture 4"/>
          <p:cNvPicPr>
            <a:picLocks noChangeAspect="1"/>
          </p:cNvPicPr>
          <p:nvPr/>
        </p:nvPicPr>
        <p:blipFill>
          <a:blip r:embed="rId4"/>
          <a:stretch>
            <a:fillRect/>
          </a:stretch>
        </p:blipFill>
        <p:spPr>
          <a:xfrm>
            <a:off x="1600200" y="1219200"/>
            <a:ext cx="8537283" cy="4800600"/>
          </a:xfrm>
          <a:prstGeom prst="rect">
            <a:avLst/>
          </a:prstGeom>
        </p:spPr>
      </p:pic>
    </p:spTree>
    <p:extLst>
      <p:ext uri="{BB962C8B-B14F-4D97-AF65-F5344CB8AC3E}">
        <p14:creationId xmlns:p14="http://schemas.microsoft.com/office/powerpoint/2010/main" val="2918338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Scope and Approach</a:t>
            </a:r>
          </a:p>
        </p:txBody>
      </p:sp>
      <p:sp>
        <p:nvSpPr>
          <p:cNvPr id="3" name="Content Placeholder 2"/>
          <p:cNvSpPr>
            <a:spLocks noGrp="1"/>
          </p:cNvSpPr>
          <p:nvPr>
            <p:ph idx="1"/>
          </p:nvPr>
        </p:nvSpPr>
        <p:spPr>
          <a:xfrm>
            <a:off x="593444" y="1143000"/>
            <a:ext cx="10972800" cy="4525963"/>
          </a:xfrm>
        </p:spPr>
        <p:txBody>
          <a:bodyPr/>
          <a:lstStyle/>
          <a:p>
            <a:r>
              <a:rPr lang="en-US" sz="2400" dirty="0"/>
              <a:t>Human-Autonomy Teaming (HAT) Foundational Research Activity</a:t>
            </a:r>
          </a:p>
          <a:p>
            <a:pPr lvl="1"/>
            <a:r>
              <a:rPr lang="en-US" u="sng" dirty="0"/>
              <a:t>Goal</a:t>
            </a:r>
            <a:r>
              <a:rPr lang="en-US" dirty="0"/>
              <a:t>: Identify capabilities and principles that facilitate humans and </a:t>
            </a:r>
            <a:r>
              <a:rPr lang="en-US" i="1" dirty="0"/>
              <a:t>Increasingly Autonomous Systems </a:t>
            </a:r>
            <a:r>
              <a:rPr lang="en-US" dirty="0"/>
              <a:t>working and thinking better together</a:t>
            </a:r>
          </a:p>
          <a:p>
            <a:pPr lvl="1"/>
            <a:r>
              <a:rPr lang="en-US" u="sng" dirty="0"/>
              <a:t>Approach</a:t>
            </a:r>
            <a:r>
              <a:rPr lang="en-US" dirty="0"/>
              <a:t>: Provide basic research that advances the field of HAT through theory-development and controlled laboratory experiments</a:t>
            </a:r>
          </a:p>
        </p:txBody>
      </p:sp>
      <p:sp>
        <p:nvSpPr>
          <p:cNvPr id="5" name="TextBox 4"/>
          <p:cNvSpPr txBox="1"/>
          <p:nvPr/>
        </p:nvSpPr>
        <p:spPr>
          <a:xfrm>
            <a:off x="8641" y="6563172"/>
            <a:ext cx="11139435"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J. B. Holbrook et al., "Enabling Urban Air Mobility: Human-Autonomy Teaming research challenges and recommendations," in AIAA Aviation Forum, Virtual Meeting, 2020.</a:t>
            </a:r>
          </a:p>
        </p:txBody>
      </p:sp>
      <p:pic>
        <p:nvPicPr>
          <p:cNvPr id="8" name="Picture 7"/>
          <p:cNvPicPr>
            <a:picLocks noChangeAspect="1"/>
          </p:cNvPicPr>
          <p:nvPr/>
        </p:nvPicPr>
        <p:blipFill>
          <a:blip r:embed="rId2"/>
          <a:stretch>
            <a:fillRect/>
          </a:stretch>
        </p:blipFill>
        <p:spPr>
          <a:xfrm>
            <a:off x="11582400" y="59531"/>
            <a:ext cx="528090" cy="685800"/>
          </a:xfrm>
          <a:prstGeom prst="rect">
            <a:avLst/>
          </a:prstGeom>
        </p:spPr>
      </p:pic>
      <p:sp>
        <p:nvSpPr>
          <p:cNvPr id="10" name="Rectangle 9"/>
          <p:cNvSpPr/>
          <p:nvPr/>
        </p:nvSpPr>
        <p:spPr>
          <a:xfrm>
            <a:off x="462374" y="5666820"/>
            <a:ext cx="5521570" cy="828711"/>
          </a:xfrm>
          <a:prstGeom prst="rect">
            <a:avLst/>
          </a:prstGeom>
          <a:solidFill>
            <a:sysClr val="window" lastClr="FFFFFF"/>
          </a:solidFill>
          <a:ln w="57150" cap="flat" cmpd="sng" algn="ctr">
            <a:solidFill>
              <a:sysClr val="windowText" lastClr="000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Teaming models</a:t>
            </a:r>
            <a:r>
              <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rPr>
              <a:t>: What models of multi-agent interaction should be used, and how can we evaluate them?</a:t>
            </a:r>
          </a:p>
        </p:txBody>
      </p:sp>
      <p:sp>
        <p:nvSpPr>
          <p:cNvPr id="11" name="Rectangle 10"/>
          <p:cNvSpPr/>
          <p:nvPr/>
        </p:nvSpPr>
        <p:spPr>
          <a:xfrm>
            <a:off x="467951" y="4626781"/>
            <a:ext cx="5521571" cy="828711"/>
          </a:xfrm>
          <a:prstGeom prst="rect">
            <a:avLst/>
          </a:prstGeom>
          <a:solidFill>
            <a:sysClr val="window" lastClr="FFFFFF"/>
          </a:solidFill>
          <a:ln w="57150" cap="flat" cmpd="sng" algn="ctr">
            <a:solidFill>
              <a:srgbClr val="5B9BD5"/>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Shared situation models</a:t>
            </a:r>
            <a:r>
              <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rPr>
              <a:t>: How can a common knowledge base and capability for intent inferencing between human and machine agents be established?</a:t>
            </a:r>
          </a:p>
        </p:txBody>
      </p:sp>
      <p:sp>
        <p:nvSpPr>
          <p:cNvPr id="12" name="Rectangle 11"/>
          <p:cNvSpPr/>
          <p:nvPr/>
        </p:nvSpPr>
        <p:spPr>
          <a:xfrm>
            <a:off x="467951" y="3620362"/>
            <a:ext cx="5521571" cy="828711"/>
          </a:xfrm>
          <a:prstGeom prst="rect">
            <a:avLst/>
          </a:prstGeom>
          <a:solidFill>
            <a:sysClr val="window" lastClr="FFFFFF"/>
          </a:solidFill>
          <a:ln w="57150" cap="flat" cmpd="sng" algn="ctr">
            <a:solidFill>
              <a:srgbClr val="ED7D31"/>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Trust calibration</a:t>
            </a:r>
            <a:r>
              <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rPr>
              <a:t>: How can inter-agent trust be appropriately built, calibrated, and leveraged to establish roles, authority, and transitions of control?</a:t>
            </a:r>
          </a:p>
        </p:txBody>
      </p:sp>
      <p:sp>
        <p:nvSpPr>
          <p:cNvPr id="13" name="Rectangle 12"/>
          <p:cNvSpPr/>
          <p:nvPr/>
        </p:nvSpPr>
        <p:spPr>
          <a:xfrm>
            <a:off x="6310162" y="4626781"/>
            <a:ext cx="5521572" cy="828711"/>
          </a:xfrm>
          <a:prstGeom prst="rect">
            <a:avLst/>
          </a:prstGeom>
          <a:solidFill>
            <a:sysClr val="window" lastClr="FFFFFF"/>
          </a:solidFill>
          <a:ln w="57150" cap="flat" cmpd="sng" algn="ctr">
            <a:solidFill>
              <a:srgbClr val="A5A5A5"/>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Contingency management</a:t>
            </a:r>
            <a:r>
              <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rPr>
              <a:t>: How can we ensure that human-machine teams retain or improve upon current capabilities to sustain operations under expected, uncertain, unanticipated, and unpredicted conditions?</a:t>
            </a:r>
          </a:p>
        </p:txBody>
      </p:sp>
      <p:sp>
        <p:nvSpPr>
          <p:cNvPr id="14" name="Rectangle 13"/>
          <p:cNvSpPr/>
          <p:nvPr/>
        </p:nvSpPr>
        <p:spPr>
          <a:xfrm>
            <a:off x="6324600" y="3620363"/>
            <a:ext cx="5521572" cy="826304"/>
          </a:xfrm>
          <a:prstGeom prst="rect">
            <a:avLst/>
          </a:prstGeom>
          <a:solidFill>
            <a:sysClr val="window" lastClr="FFFFFF"/>
          </a:solidFill>
          <a:ln w="57150" cap="flat" cmpd="sng" algn="ctr">
            <a:solidFill>
              <a:srgbClr val="70AD47"/>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Performance measurement</a:t>
            </a:r>
            <a:r>
              <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rPr>
              <a:t>: How can human-machine team performance be measured and leveraged to enable ongoing system performance improvements?</a:t>
            </a:r>
          </a:p>
        </p:txBody>
      </p:sp>
      <p:sp>
        <p:nvSpPr>
          <p:cNvPr id="15" name="Rectangle 14"/>
          <p:cNvSpPr/>
          <p:nvPr/>
        </p:nvSpPr>
        <p:spPr>
          <a:xfrm>
            <a:off x="6324600" y="5635607"/>
            <a:ext cx="5521572" cy="828711"/>
          </a:xfrm>
          <a:prstGeom prst="rect">
            <a:avLst/>
          </a:prstGeom>
          <a:solidFill>
            <a:sysClr val="window" lastClr="FFFFFF"/>
          </a:solidFill>
          <a:ln w="57150" cap="flat" cmpd="sng" algn="ctr">
            <a:solidFill>
              <a:srgbClr val="FFC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Paths to operational approval</a:t>
            </a:r>
            <a:r>
              <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rPr>
              <a:t>: What are the viable paths to certification and operational approval of human-machine teaming concepts?</a:t>
            </a:r>
          </a:p>
        </p:txBody>
      </p:sp>
      <p:sp>
        <p:nvSpPr>
          <p:cNvPr id="16" name="TextBox 15"/>
          <p:cNvSpPr txBox="1"/>
          <p:nvPr/>
        </p:nvSpPr>
        <p:spPr>
          <a:xfrm>
            <a:off x="399189" y="3255316"/>
            <a:ext cx="2743206" cy="369332"/>
          </a:xfrm>
          <a:prstGeom prst="rect">
            <a:avLst/>
          </a:prstGeom>
          <a:noFill/>
        </p:spPr>
        <p:txBody>
          <a:bodyPr wrap="square" rtlCol="0">
            <a:spAutoFit/>
          </a:bodyPr>
          <a:lstStyle/>
          <a:p>
            <a:r>
              <a:rPr lang="en-US" dirty="0">
                <a:solidFill>
                  <a:prstClr val="black"/>
                </a:solidFill>
                <a:latin typeface="Calibri" panose="020F0502020204030204"/>
              </a:rPr>
              <a:t>Pertinent HAT Constructs </a:t>
            </a:r>
          </a:p>
        </p:txBody>
      </p:sp>
      <p:sp>
        <p:nvSpPr>
          <p:cNvPr id="17" name="TextBox 16"/>
          <p:cNvSpPr txBox="1"/>
          <p:nvPr/>
        </p:nvSpPr>
        <p:spPr>
          <a:xfrm>
            <a:off x="6175126" y="3251030"/>
            <a:ext cx="2910260" cy="369332"/>
          </a:xfrm>
          <a:prstGeom prst="rect">
            <a:avLst/>
          </a:prstGeom>
          <a:noFill/>
        </p:spPr>
        <p:txBody>
          <a:bodyPr wrap="square" rtlCol="0">
            <a:spAutoFit/>
          </a:bodyPr>
          <a:lstStyle/>
          <a:p>
            <a:r>
              <a:rPr lang="en-US" dirty="0">
                <a:solidFill>
                  <a:prstClr val="black"/>
                </a:solidFill>
                <a:latin typeface="Calibri" panose="020F0502020204030204"/>
              </a:rPr>
              <a:t>Practical HAT Considerations </a:t>
            </a:r>
          </a:p>
        </p:txBody>
      </p:sp>
    </p:spTree>
    <p:extLst>
      <p:ext uri="{BB962C8B-B14F-4D97-AF65-F5344CB8AC3E}">
        <p14:creationId xmlns:p14="http://schemas.microsoft.com/office/powerpoint/2010/main" val="2920169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Scope and Approach</a:t>
            </a:r>
          </a:p>
        </p:txBody>
      </p:sp>
      <p:sp>
        <p:nvSpPr>
          <p:cNvPr id="3" name="Content Placeholder 2"/>
          <p:cNvSpPr>
            <a:spLocks noGrp="1"/>
          </p:cNvSpPr>
          <p:nvPr>
            <p:ph idx="1"/>
          </p:nvPr>
        </p:nvSpPr>
        <p:spPr>
          <a:xfrm>
            <a:off x="593444" y="1143000"/>
            <a:ext cx="10972800" cy="4525963"/>
          </a:xfrm>
        </p:spPr>
        <p:txBody>
          <a:bodyPr/>
          <a:lstStyle/>
          <a:p>
            <a:r>
              <a:rPr lang="en-US" sz="2400" dirty="0"/>
              <a:t>Human-Autonomy Teaming (HAT) Foundational Research Activity</a:t>
            </a:r>
          </a:p>
          <a:p>
            <a:pPr lvl="1"/>
            <a:r>
              <a:rPr lang="en-US" u="sng" dirty="0"/>
              <a:t>Goal</a:t>
            </a:r>
            <a:r>
              <a:rPr lang="en-US" dirty="0"/>
              <a:t>: Identify capabilities and principles that facilitate humans and </a:t>
            </a:r>
            <a:r>
              <a:rPr lang="en-US" i="1" dirty="0"/>
              <a:t>Increasingly Autonomous Systems </a:t>
            </a:r>
            <a:r>
              <a:rPr lang="en-US" dirty="0"/>
              <a:t>working and thinking better together</a:t>
            </a:r>
          </a:p>
          <a:p>
            <a:pPr lvl="1"/>
            <a:r>
              <a:rPr lang="en-US" u="sng" dirty="0"/>
              <a:t>Approach</a:t>
            </a:r>
            <a:r>
              <a:rPr lang="en-US" dirty="0"/>
              <a:t>: Provide basic research that advances the field of HAT through theory-development and controlled laboratory experiments</a:t>
            </a:r>
          </a:p>
        </p:txBody>
      </p:sp>
      <p:pic>
        <p:nvPicPr>
          <p:cNvPr id="8" name="Picture 7"/>
          <p:cNvPicPr>
            <a:picLocks noChangeAspect="1"/>
          </p:cNvPicPr>
          <p:nvPr/>
        </p:nvPicPr>
        <p:blipFill>
          <a:blip r:embed="rId2"/>
          <a:stretch>
            <a:fillRect/>
          </a:stretch>
        </p:blipFill>
        <p:spPr>
          <a:xfrm>
            <a:off x="11582400" y="59531"/>
            <a:ext cx="528090" cy="685800"/>
          </a:xfrm>
          <a:prstGeom prst="rect">
            <a:avLst/>
          </a:prstGeom>
        </p:spPr>
      </p:pic>
      <p:sp>
        <p:nvSpPr>
          <p:cNvPr id="10" name="Rectangle 9"/>
          <p:cNvSpPr/>
          <p:nvPr/>
        </p:nvSpPr>
        <p:spPr>
          <a:xfrm>
            <a:off x="462374" y="5666820"/>
            <a:ext cx="5521570" cy="828711"/>
          </a:xfrm>
          <a:prstGeom prst="rect">
            <a:avLst/>
          </a:prstGeom>
          <a:solidFill>
            <a:sysClr val="window" lastClr="FFFFFF"/>
          </a:solidFill>
          <a:ln w="57150" cap="flat" cmpd="sng" algn="ctr">
            <a:solidFill>
              <a:schemeClr val="tx1">
                <a:alpha val="40000"/>
              </a:scheme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alpha val="40000"/>
                  </a:prstClr>
                </a:solidFill>
                <a:effectLst/>
                <a:uLnTx/>
                <a:uFillTx/>
                <a:latin typeface="Calibri" panose="020F0502020204030204"/>
                <a:ea typeface="+mn-ea"/>
                <a:cs typeface="+mn-cs"/>
              </a:rPr>
              <a:t>Teaming models</a:t>
            </a:r>
            <a:r>
              <a:rPr kumimoji="0" lang="en-US" sz="1400" b="0" i="0" u="none" strike="noStrike" kern="0" cap="none" spc="0" normalizeH="0" baseline="0" noProof="0" dirty="0">
                <a:ln>
                  <a:noFill/>
                </a:ln>
                <a:solidFill>
                  <a:prstClr val="black">
                    <a:alpha val="40000"/>
                  </a:prstClr>
                </a:solidFill>
                <a:effectLst/>
                <a:uLnTx/>
                <a:uFillTx/>
                <a:latin typeface="Calibri" panose="020F0502020204030204"/>
                <a:ea typeface="+mn-ea"/>
                <a:cs typeface="+mn-cs"/>
              </a:rPr>
              <a:t>: What models of multi-agent interaction should be used, and how can we evaluate them?</a:t>
            </a:r>
          </a:p>
        </p:txBody>
      </p:sp>
      <p:sp>
        <p:nvSpPr>
          <p:cNvPr id="11" name="Rectangle 10"/>
          <p:cNvSpPr/>
          <p:nvPr/>
        </p:nvSpPr>
        <p:spPr>
          <a:xfrm>
            <a:off x="467951" y="4626781"/>
            <a:ext cx="5521571" cy="828711"/>
          </a:xfrm>
          <a:prstGeom prst="rect">
            <a:avLst/>
          </a:prstGeom>
          <a:solidFill>
            <a:sysClr val="window" lastClr="FFFFFF"/>
          </a:solidFill>
          <a:ln w="57150" cap="flat" cmpd="sng" algn="ctr">
            <a:solidFill>
              <a:schemeClr val="tx1">
                <a:alpha val="40000"/>
              </a:scheme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alpha val="40000"/>
                  </a:prstClr>
                </a:solidFill>
                <a:effectLst/>
                <a:uLnTx/>
                <a:uFillTx/>
                <a:latin typeface="Calibri" panose="020F0502020204030204"/>
                <a:ea typeface="+mn-ea"/>
                <a:cs typeface="+mn-cs"/>
              </a:rPr>
              <a:t>Shared situation models</a:t>
            </a:r>
            <a:r>
              <a:rPr kumimoji="0" lang="en-US" sz="1400" b="0" i="0" u="none" strike="noStrike" kern="0" cap="none" spc="0" normalizeH="0" baseline="0" noProof="0" dirty="0">
                <a:ln>
                  <a:noFill/>
                </a:ln>
                <a:solidFill>
                  <a:prstClr val="black">
                    <a:alpha val="40000"/>
                  </a:prstClr>
                </a:solidFill>
                <a:effectLst/>
                <a:uLnTx/>
                <a:uFillTx/>
                <a:latin typeface="Calibri" panose="020F0502020204030204"/>
                <a:ea typeface="+mn-ea"/>
                <a:cs typeface="+mn-cs"/>
              </a:rPr>
              <a:t>: How can a common knowledge base and capability for intent inferencing between human and machine agents be established?</a:t>
            </a:r>
          </a:p>
        </p:txBody>
      </p:sp>
      <p:sp>
        <p:nvSpPr>
          <p:cNvPr id="12" name="Rectangle 11"/>
          <p:cNvSpPr/>
          <p:nvPr/>
        </p:nvSpPr>
        <p:spPr>
          <a:xfrm>
            <a:off x="467951" y="3620362"/>
            <a:ext cx="5521571" cy="828711"/>
          </a:xfrm>
          <a:prstGeom prst="rect">
            <a:avLst/>
          </a:prstGeom>
          <a:solidFill>
            <a:sysClr val="window" lastClr="FFFFFF"/>
          </a:solidFill>
          <a:ln w="57150" cap="flat" cmpd="sng" algn="ctr">
            <a:solidFill>
              <a:srgbClr val="ED7D31"/>
            </a:solidFill>
            <a:prstDash val="solid"/>
            <a:miter lim="800000"/>
          </a:ln>
          <a:effectLst>
            <a:glow rad="228600">
              <a:schemeClr val="accent6">
                <a:satMod val="175000"/>
                <a:alpha val="40000"/>
              </a:schemeClr>
            </a:glo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panose="020F0502020204030204"/>
                <a:ea typeface="+mn-ea"/>
                <a:cs typeface="+mn-cs"/>
              </a:rPr>
              <a:t>Trust calibration</a:t>
            </a:r>
            <a:r>
              <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rPr>
              <a:t>: How can inter-agent trust be appropriately built, calibrated, and leveraged to establish roles, authority, and transitions of control?</a:t>
            </a:r>
          </a:p>
        </p:txBody>
      </p:sp>
      <p:sp>
        <p:nvSpPr>
          <p:cNvPr id="13" name="Rectangle 12"/>
          <p:cNvSpPr/>
          <p:nvPr/>
        </p:nvSpPr>
        <p:spPr>
          <a:xfrm>
            <a:off x="6310162" y="4626781"/>
            <a:ext cx="5521572" cy="828711"/>
          </a:xfrm>
          <a:prstGeom prst="rect">
            <a:avLst/>
          </a:prstGeom>
          <a:solidFill>
            <a:sysClr val="window" lastClr="FFFFFF"/>
          </a:solidFill>
          <a:ln w="57150" cap="flat" cmpd="sng" algn="ctr">
            <a:solidFill>
              <a:schemeClr val="tx1">
                <a:alpha val="40000"/>
              </a:scheme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alpha val="40000"/>
                  </a:prstClr>
                </a:solidFill>
                <a:effectLst/>
                <a:uLnTx/>
                <a:uFillTx/>
                <a:latin typeface="Calibri" panose="020F0502020204030204"/>
                <a:ea typeface="+mn-ea"/>
                <a:cs typeface="+mn-cs"/>
              </a:rPr>
              <a:t>Contingency management</a:t>
            </a:r>
            <a:r>
              <a:rPr kumimoji="0" lang="en-US" sz="1400" b="0" i="0" u="none" strike="noStrike" kern="0" cap="none" spc="0" normalizeH="0" baseline="0" noProof="0" dirty="0">
                <a:ln>
                  <a:noFill/>
                </a:ln>
                <a:solidFill>
                  <a:prstClr val="black">
                    <a:alpha val="40000"/>
                  </a:prstClr>
                </a:solidFill>
                <a:effectLst/>
                <a:uLnTx/>
                <a:uFillTx/>
                <a:latin typeface="Calibri" panose="020F0502020204030204"/>
                <a:ea typeface="+mn-ea"/>
                <a:cs typeface="+mn-cs"/>
              </a:rPr>
              <a:t>: How can we ensure that human-machine teams retain or improve upon current capabilities to sustain operations under expected, uncertain, unanticipated, and unpredicted conditions?</a:t>
            </a:r>
          </a:p>
        </p:txBody>
      </p:sp>
      <p:sp>
        <p:nvSpPr>
          <p:cNvPr id="14" name="Rectangle 13"/>
          <p:cNvSpPr/>
          <p:nvPr/>
        </p:nvSpPr>
        <p:spPr>
          <a:xfrm>
            <a:off x="6324600" y="3620363"/>
            <a:ext cx="5521572" cy="826304"/>
          </a:xfrm>
          <a:prstGeom prst="rect">
            <a:avLst/>
          </a:prstGeom>
          <a:solidFill>
            <a:sysClr val="window" lastClr="FFFFFF"/>
          </a:solidFill>
          <a:ln w="57150" cap="flat" cmpd="sng" algn="ctr">
            <a:solidFill>
              <a:schemeClr val="tx1">
                <a:alpha val="40000"/>
              </a:scheme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alpha val="40000"/>
                  </a:prstClr>
                </a:solidFill>
                <a:effectLst/>
                <a:uLnTx/>
                <a:uFillTx/>
                <a:latin typeface="Calibri" panose="020F0502020204030204"/>
                <a:ea typeface="+mn-ea"/>
                <a:cs typeface="+mn-cs"/>
              </a:rPr>
              <a:t>Performance measurement</a:t>
            </a:r>
            <a:r>
              <a:rPr kumimoji="0" lang="en-US" sz="1400" b="0" i="0" u="none" strike="noStrike" kern="0" cap="none" spc="0" normalizeH="0" baseline="0" noProof="0" dirty="0">
                <a:ln>
                  <a:noFill/>
                </a:ln>
                <a:solidFill>
                  <a:prstClr val="black">
                    <a:alpha val="40000"/>
                  </a:prstClr>
                </a:solidFill>
                <a:effectLst/>
                <a:uLnTx/>
                <a:uFillTx/>
                <a:latin typeface="Calibri" panose="020F0502020204030204"/>
                <a:ea typeface="+mn-ea"/>
                <a:cs typeface="+mn-cs"/>
              </a:rPr>
              <a:t>: How can human-machine team performance be measured and leveraged to enable ongoing system performance improvements?</a:t>
            </a:r>
          </a:p>
        </p:txBody>
      </p:sp>
      <p:sp>
        <p:nvSpPr>
          <p:cNvPr id="15" name="Rectangle 14"/>
          <p:cNvSpPr/>
          <p:nvPr/>
        </p:nvSpPr>
        <p:spPr>
          <a:xfrm>
            <a:off x="6324600" y="5635607"/>
            <a:ext cx="5521572" cy="828711"/>
          </a:xfrm>
          <a:prstGeom prst="rect">
            <a:avLst/>
          </a:prstGeom>
          <a:solidFill>
            <a:sysClr val="window" lastClr="FFFFFF"/>
          </a:solidFill>
          <a:ln w="57150" cap="flat" cmpd="sng" algn="ctr">
            <a:solidFill>
              <a:schemeClr val="tx1">
                <a:alpha val="40000"/>
              </a:scheme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alpha val="40000"/>
                  </a:prstClr>
                </a:solidFill>
                <a:effectLst/>
                <a:uLnTx/>
                <a:uFillTx/>
                <a:latin typeface="Calibri" panose="020F0502020204030204"/>
                <a:ea typeface="+mn-ea"/>
                <a:cs typeface="+mn-cs"/>
              </a:rPr>
              <a:t>Paths to operational approval</a:t>
            </a:r>
            <a:r>
              <a:rPr kumimoji="0" lang="en-US" sz="1400" b="0" i="0" u="none" strike="noStrike" kern="0" cap="none" spc="0" normalizeH="0" baseline="0" noProof="0" dirty="0">
                <a:ln>
                  <a:noFill/>
                </a:ln>
                <a:solidFill>
                  <a:prstClr val="black">
                    <a:alpha val="40000"/>
                  </a:prstClr>
                </a:solidFill>
                <a:effectLst/>
                <a:uLnTx/>
                <a:uFillTx/>
                <a:latin typeface="Calibri" panose="020F0502020204030204"/>
                <a:ea typeface="+mn-ea"/>
                <a:cs typeface="+mn-cs"/>
              </a:rPr>
              <a:t>: What are the viable paths to certification and operational approval of human-machine teaming concepts?</a:t>
            </a:r>
          </a:p>
        </p:txBody>
      </p:sp>
      <p:sp>
        <p:nvSpPr>
          <p:cNvPr id="16" name="TextBox 15"/>
          <p:cNvSpPr txBox="1"/>
          <p:nvPr/>
        </p:nvSpPr>
        <p:spPr>
          <a:xfrm>
            <a:off x="399189" y="3255316"/>
            <a:ext cx="2743206" cy="369332"/>
          </a:xfrm>
          <a:prstGeom prst="rect">
            <a:avLst/>
          </a:prstGeom>
          <a:noFill/>
        </p:spPr>
        <p:txBody>
          <a:bodyPr wrap="square" rtlCol="0">
            <a:spAutoFit/>
          </a:bodyPr>
          <a:lstStyle/>
          <a:p>
            <a:r>
              <a:rPr lang="en-US" dirty="0">
                <a:solidFill>
                  <a:prstClr val="black"/>
                </a:solidFill>
                <a:latin typeface="Calibri" panose="020F0502020204030204"/>
              </a:rPr>
              <a:t>Pertinent HAT Constructs </a:t>
            </a:r>
          </a:p>
        </p:txBody>
      </p:sp>
      <p:sp>
        <p:nvSpPr>
          <p:cNvPr id="17" name="TextBox 16"/>
          <p:cNvSpPr txBox="1"/>
          <p:nvPr/>
        </p:nvSpPr>
        <p:spPr>
          <a:xfrm>
            <a:off x="6175126" y="3251030"/>
            <a:ext cx="2910260" cy="369332"/>
          </a:xfrm>
          <a:prstGeom prst="rect">
            <a:avLst/>
          </a:prstGeom>
          <a:noFill/>
        </p:spPr>
        <p:txBody>
          <a:bodyPr wrap="square" rtlCol="0">
            <a:spAutoFit/>
          </a:bodyPr>
          <a:lstStyle/>
          <a:p>
            <a:r>
              <a:rPr lang="en-US" dirty="0">
                <a:solidFill>
                  <a:prstClr val="black"/>
                </a:solidFill>
                <a:latin typeface="Calibri" panose="020F0502020204030204"/>
              </a:rPr>
              <a:t>Practical HAT Considerations </a:t>
            </a:r>
          </a:p>
        </p:txBody>
      </p:sp>
      <p:sp>
        <p:nvSpPr>
          <p:cNvPr id="18" name="TextBox 17"/>
          <p:cNvSpPr txBox="1"/>
          <p:nvPr/>
        </p:nvSpPr>
        <p:spPr>
          <a:xfrm>
            <a:off x="8641" y="6563172"/>
            <a:ext cx="11139435"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J. B. Holbrook et al., "Enabling Urban Air Mobility: Human-Autonomy Teaming research challenges and recommendations," in AIAA Aviation Forum, Virtual Meeting, 2020.</a:t>
            </a:r>
          </a:p>
        </p:txBody>
      </p:sp>
    </p:spTree>
    <p:extLst>
      <p:ext uri="{BB962C8B-B14F-4D97-AF65-F5344CB8AC3E}">
        <p14:creationId xmlns:p14="http://schemas.microsoft.com/office/powerpoint/2010/main" val="698421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Non-Trust Factors Influence Human Behaviors</a:t>
            </a:r>
          </a:p>
        </p:txBody>
      </p:sp>
      <p:sp>
        <p:nvSpPr>
          <p:cNvPr id="5" name="Rectangle 4"/>
          <p:cNvSpPr/>
          <p:nvPr/>
        </p:nvSpPr>
        <p:spPr>
          <a:xfrm>
            <a:off x="0" y="6581001"/>
            <a:ext cx="11734800" cy="276999"/>
          </a:xfrm>
          <a:prstGeom prst="rect">
            <a:avLst/>
          </a:prstGeom>
        </p:spPr>
        <p:txBody>
          <a:bodyPr wrap="square">
            <a:spAutoFit/>
          </a:bodyPr>
          <a:lstStyle/>
          <a:p>
            <a:r>
              <a:rPr lang="en-US" sz="1200" dirty="0">
                <a:solidFill>
                  <a:schemeClr val="bg1"/>
                </a:solidFill>
              </a:rPr>
              <a:t>Parasuraman, R., &amp; Riley, V. (1997). Humans and automation: Use, misuse, disuse, abuse. Human Factors, 39 (2), 230-253</a:t>
            </a:r>
          </a:p>
        </p:txBody>
      </p:sp>
      <p:pic>
        <p:nvPicPr>
          <p:cNvPr id="7" name="Picture 6"/>
          <p:cNvPicPr>
            <a:picLocks noChangeAspect="1"/>
          </p:cNvPicPr>
          <p:nvPr/>
        </p:nvPicPr>
        <p:blipFill>
          <a:blip r:embed="rId2"/>
          <a:stretch>
            <a:fillRect/>
          </a:stretch>
        </p:blipFill>
        <p:spPr>
          <a:xfrm>
            <a:off x="11582400" y="59531"/>
            <a:ext cx="528090" cy="685800"/>
          </a:xfrm>
          <a:prstGeom prst="rect">
            <a:avLst/>
          </a:prstGeom>
        </p:spPr>
      </p:pic>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133600" y="1295400"/>
            <a:ext cx="6743700" cy="4947823"/>
          </a:xfrm>
          <a:prstGeom prst="rect">
            <a:avLst/>
          </a:prstGeom>
        </p:spPr>
      </p:pic>
    </p:spTree>
    <p:extLst>
      <p:ext uri="{BB962C8B-B14F-4D97-AF65-F5344CB8AC3E}">
        <p14:creationId xmlns:p14="http://schemas.microsoft.com/office/powerpoint/2010/main" val="3329631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HAT and Trust</a:t>
            </a:r>
          </a:p>
        </p:txBody>
      </p:sp>
      <p:sp>
        <p:nvSpPr>
          <p:cNvPr id="3" name="Content Placeholder 2"/>
          <p:cNvSpPr>
            <a:spLocks noGrp="1"/>
          </p:cNvSpPr>
          <p:nvPr>
            <p:ph idx="1"/>
          </p:nvPr>
        </p:nvSpPr>
        <p:spPr/>
        <p:txBody>
          <a:bodyPr/>
          <a:lstStyle/>
          <a:p>
            <a:r>
              <a:rPr lang="en-US" sz="1800" dirty="0">
                <a:solidFill>
                  <a:schemeClr val="bg1">
                    <a:lumMod val="10000"/>
                  </a:schemeClr>
                </a:solidFill>
              </a:rPr>
              <a:t>HAT – humans and increasingly autonomous systems working and thinking better together (Holbrook et al., 2020)</a:t>
            </a:r>
          </a:p>
          <a:p>
            <a:pPr lvl="1"/>
            <a:r>
              <a:rPr lang="en-US" sz="1800" dirty="0"/>
              <a:t>Team: a distinguishable set of two or more </a:t>
            </a:r>
            <a:r>
              <a:rPr lang="en-US" sz="1800" i="1" dirty="0"/>
              <a:t>agents</a:t>
            </a:r>
            <a:r>
              <a:rPr lang="en-US" sz="1800" dirty="0"/>
              <a:t> who interact, dynamically, interdependently, and adaptively toward a common and valued goal/objective/mission (Salas et al., 1992)</a:t>
            </a:r>
            <a:endParaRPr lang="en-US" sz="1800" dirty="0">
              <a:solidFill>
                <a:schemeClr val="bg1">
                  <a:lumMod val="10000"/>
                </a:schemeClr>
              </a:solidFill>
              <a:cs typeface="Arial"/>
            </a:endParaRPr>
          </a:p>
          <a:p>
            <a:r>
              <a:rPr lang="en-US" sz="1800" dirty="0">
                <a:solidFill>
                  <a:schemeClr val="bg1">
                    <a:lumMod val="10000"/>
                  </a:schemeClr>
                </a:solidFill>
                <a:cs typeface="Arial"/>
              </a:rPr>
              <a:t>Trust is an inherent requirement in effective teams (Salas, Sims, &amp; Burke, 2005)</a:t>
            </a:r>
            <a:endParaRPr lang="en-US" sz="1800" baseline="30000" dirty="0">
              <a:solidFill>
                <a:schemeClr val="bg1">
                  <a:lumMod val="10000"/>
                </a:schemeClr>
              </a:solidFill>
              <a:cs typeface="Arial"/>
            </a:endParaRPr>
          </a:p>
          <a:p>
            <a:pPr lvl="1"/>
            <a:r>
              <a:rPr lang="en-US" sz="1800" dirty="0">
                <a:cs typeface="Arial"/>
              </a:rPr>
              <a:t>When team members (humans, automation) work interdependently they must be willing to accept a level of risk to rely upon each other to reach goals, contribute to team tasks, and cooperate confidently </a:t>
            </a:r>
          </a:p>
          <a:p>
            <a:pPr lvl="1"/>
            <a:r>
              <a:rPr lang="en-US" sz="1800" dirty="0"/>
              <a:t>Without trust, team members tend to expend excessive time and effort crosschecking and inspecting each other, as opposed to collaborating toward an overall goal </a:t>
            </a:r>
          </a:p>
          <a:p>
            <a:r>
              <a:rPr lang="en-US" sz="1800" b="1" dirty="0"/>
              <a:t>Trust</a:t>
            </a:r>
            <a:r>
              <a:rPr lang="en-US" sz="1800" dirty="0"/>
              <a:t> is an attitude that an agent will help achieve an individual’s goals in a situation characterized by uncertainty and vulnerability (Lee &amp; See, 2004, p. 51)</a:t>
            </a:r>
          </a:p>
          <a:p>
            <a:pPr lvl="1"/>
            <a:r>
              <a:rPr lang="en-US" sz="1800" dirty="0"/>
              <a:t>Perceived risk of vulnerability determines if trust translates into a behavioral response (Chancey, Bliss, Yamani, &amp; Handley, 2017)</a:t>
            </a:r>
          </a:p>
          <a:p>
            <a:pPr lvl="2"/>
            <a:r>
              <a:rPr lang="en-US" sz="1800" dirty="0"/>
              <a:t>trust &lt; perceived risk </a:t>
            </a:r>
            <a:r>
              <a:rPr lang="en-US" sz="1800" dirty="0">
                <a:sym typeface="Wingdings" panose="05000000000000000000" pitchFamily="2" charset="2"/>
              </a:rPr>
              <a:t> </a:t>
            </a:r>
            <a:r>
              <a:rPr lang="en-US" sz="1800" dirty="0"/>
              <a:t>disused, ignored, disabled</a:t>
            </a:r>
            <a:endParaRPr lang="en-US" sz="1800" dirty="0">
              <a:solidFill>
                <a:srgbClr val="000000"/>
              </a:solidFill>
              <a:cs typeface="Arial"/>
            </a:endParaRPr>
          </a:p>
          <a:p>
            <a:endParaRPr lang="en-US" sz="1800" dirty="0"/>
          </a:p>
        </p:txBody>
      </p:sp>
      <p:pic>
        <p:nvPicPr>
          <p:cNvPr id="5" name="Picture 4"/>
          <p:cNvPicPr>
            <a:picLocks noChangeAspect="1"/>
          </p:cNvPicPr>
          <p:nvPr/>
        </p:nvPicPr>
        <p:blipFill>
          <a:blip r:embed="rId2"/>
          <a:stretch>
            <a:fillRect/>
          </a:stretch>
        </p:blipFill>
        <p:spPr>
          <a:xfrm>
            <a:off x="11582400" y="59531"/>
            <a:ext cx="528090" cy="685800"/>
          </a:xfrm>
          <a:prstGeom prst="rect">
            <a:avLst/>
          </a:prstGeom>
        </p:spPr>
      </p:pic>
    </p:spTree>
    <p:extLst>
      <p:ext uri="{BB962C8B-B14F-4D97-AF65-F5344CB8AC3E}">
        <p14:creationId xmlns:p14="http://schemas.microsoft.com/office/powerpoint/2010/main" val="427675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Trust Calibration</a:t>
            </a:r>
          </a:p>
        </p:txBody>
      </p:sp>
      <p:sp>
        <p:nvSpPr>
          <p:cNvPr id="3" name="Content Placeholder 2"/>
          <p:cNvSpPr>
            <a:spLocks noGrp="1"/>
          </p:cNvSpPr>
          <p:nvPr>
            <p:ph idx="1"/>
          </p:nvPr>
        </p:nvSpPr>
        <p:spPr/>
        <p:txBody>
          <a:bodyPr/>
          <a:lstStyle/>
          <a:p>
            <a:r>
              <a:rPr lang="en-US" sz="1800" dirty="0">
                <a:solidFill>
                  <a:schemeClr val="bg1">
                    <a:lumMod val="10000"/>
                  </a:schemeClr>
                </a:solidFill>
                <a:cs typeface="Arial"/>
              </a:rPr>
              <a:t>Trust Calibration – degree of appropriateness</a:t>
            </a:r>
            <a:endParaRPr lang="en-US" sz="1800" dirty="0">
              <a:solidFill>
                <a:srgbClr val="000000"/>
              </a:solidFill>
              <a:cs typeface="Arial"/>
            </a:endParaRPr>
          </a:p>
          <a:p>
            <a:endParaRPr lang="en-US" sz="1800" dirty="0"/>
          </a:p>
        </p:txBody>
      </p:sp>
      <p:pic>
        <p:nvPicPr>
          <p:cNvPr id="5" name="Picture 4"/>
          <p:cNvPicPr>
            <a:picLocks noChangeAspect="1"/>
          </p:cNvPicPr>
          <p:nvPr/>
        </p:nvPicPr>
        <p:blipFill>
          <a:blip r:embed="rId2"/>
          <a:stretch>
            <a:fillRect/>
          </a:stretch>
        </p:blipFill>
        <p:spPr>
          <a:xfrm>
            <a:off x="11582400" y="59531"/>
            <a:ext cx="528090" cy="685800"/>
          </a:xfrm>
          <a:prstGeom prst="rect">
            <a:avLst/>
          </a:prstGeom>
        </p:spPr>
      </p:pic>
      <p:pic>
        <p:nvPicPr>
          <p:cNvPr id="4" name="Picture 3"/>
          <p:cNvPicPr>
            <a:picLocks noChangeAspect="1"/>
          </p:cNvPicPr>
          <p:nvPr/>
        </p:nvPicPr>
        <p:blipFill>
          <a:blip r:embed="rId3"/>
          <a:stretch>
            <a:fillRect/>
          </a:stretch>
        </p:blipFill>
        <p:spPr>
          <a:xfrm>
            <a:off x="990600" y="2249340"/>
            <a:ext cx="5257800" cy="3635477"/>
          </a:xfrm>
          <a:prstGeom prst="rect">
            <a:avLst/>
          </a:prstGeom>
        </p:spPr>
      </p:pic>
    </p:spTree>
    <p:extLst>
      <p:ext uri="{BB962C8B-B14F-4D97-AF65-F5344CB8AC3E}">
        <p14:creationId xmlns:p14="http://schemas.microsoft.com/office/powerpoint/2010/main" val="670336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Trust Calibration</a:t>
            </a:r>
          </a:p>
        </p:txBody>
      </p:sp>
      <p:sp>
        <p:nvSpPr>
          <p:cNvPr id="3" name="Content Placeholder 2"/>
          <p:cNvSpPr>
            <a:spLocks noGrp="1"/>
          </p:cNvSpPr>
          <p:nvPr>
            <p:ph idx="1"/>
          </p:nvPr>
        </p:nvSpPr>
        <p:spPr/>
        <p:txBody>
          <a:bodyPr/>
          <a:lstStyle/>
          <a:p>
            <a:r>
              <a:rPr lang="en-US" sz="1800" dirty="0">
                <a:solidFill>
                  <a:schemeClr val="bg1">
                    <a:lumMod val="10000"/>
                  </a:schemeClr>
                </a:solidFill>
                <a:cs typeface="Arial"/>
              </a:rPr>
              <a:t>Trust Calibration – degree of appropriateness</a:t>
            </a:r>
            <a:endParaRPr lang="en-US" sz="1800" dirty="0">
              <a:solidFill>
                <a:srgbClr val="000000"/>
              </a:solidFill>
              <a:cs typeface="Arial"/>
            </a:endParaRPr>
          </a:p>
          <a:p>
            <a:endParaRPr lang="en-US" sz="1800" dirty="0"/>
          </a:p>
        </p:txBody>
      </p:sp>
      <p:pic>
        <p:nvPicPr>
          <p:cNvPr id="5" name="Picture 4"/>
          <p:cNvPicPr>
            <a:picLocks noChangeAspect="1"/>
          </p:cNvPicPr>
          <p:nvPr/>
        </p:nvPicPr>
        <p:blipFill>
          <a:blip r:embed="rId2"/>
          <a:stretch>
            <a:fillRect/>
          </a:stretch>
        </p:blipFill>
        <p:spPr>
          <a:xfrm>
            <a:off x="11582400" y="59531"/>
            <a:ext cx="528090" cy="685800"/>
          </a:xfrm>
          <a:prstGeom prst="rect">
            <a:avLst/>
          </a:prstGeom>
        </p:spPr>
      </p:pic>
      <p:pic>
        <p:nvPicPr>
          <p:cNvPr id="4" name="Picture 3"/>
          <p:cNvPicPr>
            <a:picLocks noChangeAspect="1"/>
          </p:cNvPicPr>
          <p:nvPr/>
        </p:nvPicPr>
        <p:blipFill>
          <a:blip r:embed="rId3"/>
          <a:stretch>
            <a:fillRect/>
          </a:stretch>
        </p:blipFill>
        <p:spPr>
          <a:xfrm>
            <a:off x="990600" y="2249340"/>
            <a:ext cx="5257800" cy="3635477"/>
          </a:xfrm>
          <a:prstGeom prst="rect">
            <a:avLst/>
          </a:prstGeom>
        </p:spPr>
      </p:pic>
      <p:pic>
        <p:nvPicPr>
          <p:cNvPr id="6" name="Picture 5"/>
          <p:cNvPicPr>
            <a:picLocks noChangeAspect="1"/>
          </p:cNvPicPr>
          <p:nvPr/>
        </p:nvPicPr>
        <p:blipFill>
          <a:blip r:embed="rId4"/>
          <a:stretch>
            <a:fillRect/>
          </a:stretch>
        </p:blipFill>
        <p:spPr>
          <a:xfrm>
            <a:off x="7086600" y="1396143"/>
            <a:ext cx="3046562" cy="2286125"/>
          </a:xfrm>
          <a:prstGeom prst="rect">
            <a:avLst/>
          </a:prstGeom>
        </p:spPr>
      </p:pic>
      <p:pic>
        <p:nvPicPr>
          <p:cNvPr id="7" name="Picture 6"/>
          <p:cNvPicPr>
            <a:picLocks noChangeAspect="1"/>
          </p:cNvPicPr>
          <p:nvPr/>
        </p:nvPicPr>
        <p:blipFill>
          <a:blip r:embed="rId5"/>
          <a:stretch>
            <a:fillRect/>
          </a:stretch>
        </p:blipFill>
        <p:spPr>
          <a:xfrm>
            <a:off x="8001000" y="3124200"/>
            <a:ext cx="3370601" cy="1889532"/>
          </a:xfrm>
          <a:prstGeom prst="rect">
            <a:avLst/>
          </a:prstGeom>
        </p:spPr>
      </p:pic>
      <p:cxnSp>
        <p:nvCxnSpPr>
          <p:cNvPr id="9" name="Straight Arrow Connector 8"/>
          <p:cNvCxnSpPr>
            <a:stCxn id="6" idx="1"/>
          </p:cNvCxnSpPr>
          <p:nvPr/>
        </p:nvCxnSpPr>
        <p:spPr>
          <a:xfrm flipH="1">
            <a:off x="4343400" y="2539206"/>
            <a:ext cx="2743200" cy="330597"/>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a:stCxn id="7" idx="1"/>
          </p:cNvCxnSpPr>
          <p:nvPr/>
        </p:nvCxnSpPr>
        <p:spPr>
          <a:xfrm flipH="1" flipV="1">
            <a:off x="4343400" y="2869803"/>
            <a:ext cx="3657600" cy="1199163"/>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9605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Trust Calibration</a:t>
            </a:r>
          </a:p>
        </p:txBody>
      </p:sp>
      <p:sp>
        <p:nvSpPr>
          <p:cNvPr id="3" name="Content Placeholder 2"/>
          <p:cNvSpPr>
            <a:spLocks noGrp="1"/>
          </p:cNvSpPr>
          <p:nvPr>
            <p:ph idx="1"/>
          </p:nvPr>
        </p:nvSpPr>
        <p:spPr/>
        <p:txBody>
          <a:bodyPr/>
          <a:lstStyle/>
          <a:p>
            <a:r>
              <a:rPr lang="en-US" sz="1800" dirty="0">
                <a:solidFill>
                  <a:schemeClr val="bg1">
                    <a:lumMod val="10000"/>
                  </a:schemeClr>
                </a:solidFill>
                <a:cs typeface="Arial"/>
              </a:rPr>
              <a:t>Trust Calibration – degree of appropriateness</a:t>
            </a:r>
            <a:endParaRPr lang="en-US" sz="1800" dirty="0">
              <a:solidFill>
                <a:srgbClr val="000000"/>
              </a:solidFill>
              <a:cs typeface="Arial"/>
            </a:endParaRPr>
          </a:p>
          <a:p>
            <a:endParaRPr lang="en-US" sz="1800" dirty="0"/>
          </a:p>
        </p:txBody>
      </p:sp>
      <p:pic>
        <p:nvPicPr>
          <p:cNvPr id="5" name="Picture 4"/>
          <p:cNvPicPr>
            <a:picLocks noChangeAspect="1"/>
          </p:cNvPicPr>
          <p:nvPr/>
        </p:nvPicPr>
        <p:blipFill>
          <a:blip r:embed="rId2"/>
          <a:stretch>
            <a:fillRect/>
          </a:stretch>
        </p:blipFill>
        <p:spPr>
          <a:xfrm>
            <a:off x="11582400" y="59531"/>
            <a:ext cx="528090" cy="685800"/>
          </a:xfrm>
          <a:prstGeom prst="rect">
            <a:avLst/>
          </a:prstGeom>
        </p:spPr>
      </p:pic>
      <p:pic>
        <p:nvPicPr>
          <p:cNvPr id="4" name="Picture 3"/>
          <p:cNvPicPr>
            <a:picLocks noChangeAspect="1"/>
          </p:cNvPicPr>
          <p:nvPr/>
        </p:nvPicPr>
        <p:blipFill>
          <a:blip r:embed="rId3"/>
          <a:stretch>
            <a:fillRect/>
          </a:stretch>
        </p:blipFill>
        <p:spPr>
          <a:xfrm>
            <a:off x="990600" y="2249340"/>
            <a:ext cx="5257800" cy="3635477"/>
          </a:xfrm>
          <a:prstGeom prst="rect">
            <a:avLst/>
          </a:prstGeom>
        </p:spPr>
      </p:pic>
      <p:sp>
        <p:nvSpPr>
          <p:cNvPr id="8" name="Rectangle 7"/>
          <p:cNvSpPr/>
          <p:nvPr/>
        </p:nvSpPr>
        <p:spPr>
          <a:xfrm>
            <a:off x="6775710" y="1725746"/>
            <a:ext cx="4163685" cy="1200329"/>
          </a:xfrm>
          <a:prstGeom prst="rect">
            <a:avLst/>
          </a:prstGeom>
        </p:spPr>
        <p:txBody>
          <a:bodyPr wrap="square">
            <a:spAutoFit/>
          </a:bodyPr>
          <a:lstStyle/>
          <a:p>
            <a:r>
              <a:rPr lang="en-US" dirty="0"/>
              <a:t>“Some military pilots I know admit to witnessing the removal of circuit breakers so as to disable flight warning systems” </a:t>
            </a:r>
            <a:r>
              <a:rPr lang="en-US" sz="1200" dirty="0"/>
              <a:t>(Sorkin, 1988, p., 1107)</a:t>
            </a:r>
          </a:p>
        </p:txBody>
      </p:sp>
      <p:sp>
        <p:nvSpPr>
          <p:cNvPr id="11" name="Rectangle 10"/>
          <p:cNvSpPr/>
          <p:nvPr/>
        </p:nvSpPr>
        <p:spPr>
          <a:xfrm>
            <a:off x="7210425" y="3278376"/>
            <a:ext cx="4664595" cy="2031325"/>
          </a:xfrm>
          <a:prstGeom prst="rect">
            <a:avLst/>
          </a:prstGeom>
        </p:spPr>
        <p:txBody>
          <a:bodyPr wrap="square">
            <a:spAutoFit/>
          </a:bodyPr>
          <a:lstStyle/>
          <a:p>
            <a:r>
              <a:rPr lang="en-US" dirty="0"/>
              <a:t>In a recent study on trust in the Automatic Ground Collision Avoidance System (Auto-GCAS), pilots conveyed accounts from other pilots of system failures resulting in crashes, even though Auto-GCAS had not been installed on the crashed aircraft in question </a:t>
            </a:r>
            <a:r>
              <a:rPr lang="en-US" sz="1200" dirty="0"/>
              <a:t>(Ho, Sadler, Hoffmann, Lyons, &amp; Johnson, 2017). </a:t>
            </a:r>
            <a:endParaRPr lang="en-US" dirty="0"/>
          </a:p>
        </p:txBody>
      </p:sp>
      <p:cxnSp>
        <p:nvCxnSpPr>
          <p:cNvPr id="12" name="Straight Arrow Connector 11"/>
          <p:cNvCxnSpPr>
            <a:stCxn id="8" idx="1"/>
          </p:cNvCxnSpPr>
          <p:nvPr/>
        </p:nvCxnSpPr>
        <p:spPr>
          <a:xfrm flipH="1">
            <a:off x="5334000" y="2325911"/>
            <a:ext cx="1441710" cy="2017489"/>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11" idx="1"/>
          </p:cNvCxnSpPr>
          <p:nvPr/>
        </p:nvCxnSpPr>
        <p:spPr>
          <a:xfrm flipH="1">
            <a:off x="5334000" y="4294039"/>
            <a:ext cx="1876425" cy="12556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7030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Trust Calibration</a:t>
            </a:r>
          </a:p>
        </p:txBody>
      </p:sp>
      <p:sp>
        <p:nvSpPr>
          <p:cNvPr id="3" name="Content Placeholder 2"/>
          <p:cNvSpPr>
            <a:spLocks noGrp="1"/>
          </p:cNvSpPr>
          <p:nvPr>
            <p:ph idx="1"/>
          </p:nvPr>
        </p:nvSpPr>
        <p:spPr/>
        <p:txBody>
          <a:bodyPr/>
          <a:lstStyle/>
          <a:p>
            <a:r>
              <a:rPr lang="en-US" sz="1800" dirty="0">
                <a:solidFill>
                  <a:schemeClr val="bg1">
                    <a:lumMod val="10000"/>
                  </a:schemeClr>
                </a:solidFill>
                <a:cs typeface="Arial"/>
              </a:rPr>
              <a:t>Trust Calibration – degree of appropriateness</a:t>
            </a:r>
            <a:endParaRPr lang="en-US" sz="1800" dirty="0">
              <a:solidFill>
                <a:srgbClr val="000000"/>
              </a:solidFill>
              <a:cs typeface="Arial"/>
            </a:endParaRPr>
          </a:p>
          <a:p>
            <a:endParaRPr lang="en-US" sz="1800" dirty="0"/>
          </a:p>
        </p:txBody>
      </p:sp>
      <p:pic>
        <p:nvPicPr>
          <p:cNvPr id="5" name="Picture 4"/>
          <p:cNvPicPr>
            <a:picLocks noChangeAspect="1"/>
          </p:cNvPicPr>
          <p:nvPr/>
        </p:nvPicPr>
        <p:blipFill>
          <a:blip r:embed="rId3"/>
          <a:stretch>
            <a:fillRect/>
          </a:stretch>
        </p:blipFill>
        <p:spPr>
          <a:xfrm>
            <a:off x="11582400" y="59531"/>
            <a:ext cx="528090" cy="685800"/>
          </a:xfrm>
          <a:prstGeom prst="rect">
            <a:avLst/>
          </a:prstGeom>
        </p:spPr>
      </p:pic>
      <p:pic>
        <p:nvPicPr>
          <p:cNvPr id="4" name="Picture 3"/>
          <p:cNvPicPr>
            <a:picLocks noChangeAspect="1"/>
          </p:cNvPicPr>
          <p:nvPr/>
        </p:nvPicPr>
        <p:blipFill>
          <a:blip r:embed="rId4"/>
          <a:stretch>
            <a:fillRect/>
          </a:stretch>
        </p:blipFill>
        <p:spPr>
          <a:xfrm>
            <a:off x="990600" y="2249340"/>
            <a:ext cx="5257800" cy="3635477"/>
          </a:xfrm>
          <a:prstGeom prst="rect">
            <a:avLst/>
          </a:prstGeom>
        </p:spPr>
      </p:pic>
      <p:sp>
        <p:nvSpPr>
          <p:cNvPr id="6" name="TextBox 5"/>
          <p:cNvSpPr txBox="1"/>
          <p:nvPr/>
        </p:nvSpPr>
        <p:spPr>
          <a:xfrm>
            <a:off x="6350520" y="1574323"/>
            <a:ext cx="5486400" cy="4616648"/>
          </a:xfrm>
          <a:prstGeom prst="rect">
            <a:avLst/>
          </a:prstGeom>
          <a:noFill/>
        </p:spPr>
        <p:txBody>
          <a:bodyPr wrap="square" rtlCol="0">
            <a:spAutoFit/>
          </a:bodyPr>
          <a:lstStyle/>
          <a:p>
            <a:r>
              <a:rPr lang="en-US" sz="1600" dirty="0"/>
              <a:t>Operationalizing Trust Calibration:</a:t>
            </a:r>
          </a:p>
          <a:p>
            <a:pPr marL="285750" indent="-285750">
              <a:buFontTx/>
              <a:buChar char="-"/>
            </a:pPr>
            <a:r>
              <a:rPr lang="en-US" sz="1600" u="sng" dirty="0"/>
              <a:t>Probability Matching </a:t>
            </a:r>
            <a:r>
              <a:rPr lang="en-US" sz="1100" dirty="0"/>
              <a:t>(Bliss et al., 1995; Manzey, Gerard, &amp; Wiczorek, 2014; Wiegmann et al., 2001)</a:t>
            </a:r>
          </a:p>
          <a:p>
            <a:pPr marL="628650" lvl="1" indent="-171450">
              <a:buFontTx/>
              <a:buChar char="-"/>
            </a:pPr>
            <a:r>
              <a:rPr lang="en-US" sz="1600" dirty="0"/>
              <a:t>Participants agree with a system at a rate comparable to the perceived reliability of it (e.g., agree with the system 80% of the time if perceived to be 80% reliable)</a:t>
            </a:r>
          </a:p>
          <a:p>
            <a:pPr marL="628650" lvl="1" indent="-171450">
              <a:buFontTx/>
              <a:buChar char="-"/>
            </a:pPr>
            <a:r>
              <a:rPr lang="en-US" sz="1600" dirty="0"/>
              <a:t>Results seem to incentivize designing for over trust in automation</a:t>
            </a:r>
          </a:p>
          <a:p>
            <a:pPr marL="171450" indent="-171450">
              <a:buFontTx/>
              <a:buChar char="-"/>
            </a:pPr>
            <a:r>
              <a:rPr lang="en-US" sz="1600" u="sng" dirty="0"/>
              <a:t>System Monitoring </a:t>
            </a:r>
            <a:r>
              <a:rPr lang="en-US" sz="1100" dirty="0"/>
              <a:t>(Moray &amp; Inagaki, 1999)</a:t>
            </a:r>
          </a:p>
          <a:p>
            <a:pPr marL="628650" lvl="1" indent="-171450">
              <a:buFontTx/>
              <a:buChar char="-"/>
            </a:pPr>
            <a:r>
              <a:rPr lang="en-US" sz="1600" dirty="0"/>
              <a:t>Monitor the system at some “optimal”/ eutactic rate</a:t>
            </a:r>
          </a:p>
          <a:p>
            <a:pPr marL="628650" lvl="1" indent="-171450">
              <a:buFontTx/>
              <a:buChar char="-"/>
            </a:pPr>
            <a:r>
              <a:rPr lang="en-US" sz="1600" dirty="0"/>
              <a:t>Complacent (over trust) vs. skeptical (under trust)</a:t>
            </a:r>
          </a:p>
          <a:p>
            <a:pPr marL="628650" lvl="1" indent="-171450">
              <a:buFontTx/>
              <a:buChar char="-"/>
            </a:pPr>
            <a:r>
              <a:rPr lang="en-US" sz="1600" dirty="0"/>
              <a:t>Optimal needs to be operationally defined, which is difficult…</a:t>
            </a:r>
          </a:p>
          <a:p>
            <a:pPr marL="1085850" lvl="2" indent="-171450">
              <a:buFontTx/>
              <a:buChar char="-"/>
            </a:pPr>
            <a:r>
              <a:rPr lang="en-US" sz="1600" dirty="0"/>
              <a:t>Clever/contrived tasks </a:t>
            </a:r>
            <a:r>
              <a:rPr lang="en-US" sz="1100" dirty="0"/>
              <a:t>(Bahner, Huper, &amp; Manzey, 2008)</a:t>
            </a:r>
          </a:p>
          <a:p>
            <a:pPr marL="1085850" lvl="2" indent="-171450">
              <a:buFontTx/>
              <a:buChar char="-"/>
            </a:pPr>
            <a:r>
              <a:rPr lang="en-US" sz="1600" dirty="0"/>
              <a:t>Nyquist Sampling theorem </a:t>
            </a:r>
            <a:r>
              <a:rPr lang="en-US" sz="1100" dirty="0"/>
              <a:t>(Moray, 2003)</a:t>
            </a:r>
          </a:p>
          <a:p>
            <a:pPr marL="1085850" lvl="2" indent="-171450">
              <a:buFontTx/>
              <a:buChar char="-"/>
            </a:pPr>
            <a:r>
              <a:rPr lang="en-US" sz="1600" dirty="0"/>
              <a:t>SEEV Model (</a:t>
            </a:r>
            <a:r>
              <a:rPr lang="en-US" sz="1100" dirty="0"/>
              <a:t>Wickens &amp; McCarely, 2008)</a:t>
            </a:r>
          </a:p>
          <a:p>
            <a:pPr marL="1085850" lvl="2" indent="-171450">
              <a:buFontTx/>
              <a:buChar char="-"/>
            </a:pPr>
            <a:r>
              <a:rPr lang="en-US" sz="1600" dirty="0"/>
              <a:t>Eye tracking </a:t>
            </a:r>
            <a:r>
              <a:rPr lang="en-US" sz="1100" dirty="0"/>
              <a:t>(Karpinsky, Chancey, Palmer, &amp; Yamani 2018; Karpinsky, Chancey, &amp; Yamani, 2016ab)</a:t>
            </a:r>
          </a:p>
        </p:txBody>
      </p:sp>
    </p:spTree>
    <p:extLst>
      <p:ext uri="{BB962C8B-B14F-4D97-AF65-F5344CB8AC3E}">
        <p14:creationId xmlns:p14="http://schemas.microsoft.com/office/powerpoint/2010/main" val="2984522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Bases of Trust</a:t>
            </a:r>
          </a:p>
        </p:txBody>
      </p:sp>
      <p:sp>
        <p:nvSpPr>
          <p:cNvPr id="3" name="Content Placeholder 2"/>
          <p:cNvSpPr>
            <a:spLocks noGrp="1"/>
          </p:cNvSpPr>
          <p:nvPr>
            <p:ph idx="1"/>
          </p:nvPr>
        </p:nvSpPr>
        <p:spPr/>
        <p:txBody>
          <a:bodyPr/>
          <a:lstStyle/>
          <a:p>
            <a:r>
              <a:rPr lang="en-US" sz="1800" dirty="0"/>
              <a:t>Informs the trustor (human/automation) about the ability of the trustee (human/automation) to achieve the goal of the trustor</a:t>
            </a:r>
          </a:p>
          <a:p>
            <a:pPr lvl="1"/>
            <a:r>
              <a:rPr lang="en-US" sz="1800" dirty="0"/>
              <a:t>Type of </a:t>
            </a:r>
            <a:r>
              <a:rPr lang="en-US" sz="1800" i="1" dirty="0"/>
              <a:t>information/belief structures</a:t>
            </a:r>
            <a:r>
              <a:rPr lang="en-US" sz="1800" dirty="0"/>
              <a:t> that describes the trustee </a:t>
            </a:r>
            <a:r>
              <a:rPr lang="en-US" sz="1200" dirty="0"/>
              <a:t>(Lee &amp; See, 2004; Lee &amp;Moray, 1992,1994; </a:t>
            </a:r>
            <a:r>
              <a:rPr lang="da-DK" sz="1200" dirty="0"/>
              <a:t>Interpersonal Trust [Rempel et al., 1985; Mayer et al., 1995])</a:t>
            </a:r>
            <a:endParaRPr lang="en-US" sz="1800" dirty="0"/>
          </a:p>
          <a:p>
            <a:pPr lvl="2"/>
            <a:r>
              <a:rPr lang="en-US" sz="1800" b="1" dirty="0"/>
              <a:t>Performance (What): </a:t>
            </a:r>
            <a:r>
              <a:rPr lang="en-US" sz="1800" dirty="0"/>
              <a:t>Corresponds to the current and historical operation of the automation</a:t>
            </a:r>
          </a:p>
          <a:p>
            <a:pPr lvl="2"/>
            <a:r>
              <a:rPr lang="en-US" sz="1800" b="1" dirty="0"/>
              <a:t>Process (How): </a:t>
            </a:r>
            <a:r>
              <a:rPr lang="en-US" sz="1800" dirty="0"/>
              <a:t>Corresponds to the appropriateness algorithms in achieving goals</a:t>
            </a:r>
          </a:p>
          <a:p>
            <a:pPr lvl="2"/>
            <a:r>
              <a:rPr lang="en-US" sz="1800" b="1" dirty="0"/>
              <a:t>Purpose (Why): </a:t>
            </a:r>
            <a:r>
              <a:rPr lang="en-US" sz="1800" dirty="0"/>
              <a:t>Corresponds to how well the designer’s intent has been communicated</a:t>
            </a:r>
          </a:p>
          <a:p>
            <a:r>
              <a:rPr lang="en-US" sz="1800" dirty="0">
                <a:solidFill>
                  <a:srgbClr val="000000"/>
                </a:solidFill>
                <a:cs typeface="Arial"/>
              </a:rPr>
              <a:t>Belief structures supporting trust could be conceptualized as the mental models of the automation</a:t>
            </a:r>
          </a:p>
          <a:p>
            <a:pPr lvl="1"/>
            <a:r>
              <a:rPr lang="en-US" sz="1800" dirty="0">
                <a:solidFill>
                  <a:srgbClr val="000000"/>
                </a:solidFill>
                <a:cs typeface="Arial"/>
              </a:rPr>
              <a:t>Mental representation so system processes humans use to reason, infer, and predict technology behaviors </a:t>
            </a:r>
            <a:r>
              <a:rPr lang="en-US" sz="1200" dirty="0">
                <a:solidFill>
                  <a:srgbClr val="000000"/>
                </a:solidFill>
                <a:cs typeface="Arial"/>
              </a:rPr>
              <a:t>(Allen, 1997; Moray, 1998, 1999; Norman, 1983)</a:t>
            </a:r>
          </a:p>
          <a:p>
            <a:pPr lvl="1"/>
            <a:r>
              <a:rPr lang="en-US" sz="1800" dirty="0">
                <a:solidFill>
                  <a:srgbClr val="000000"/>
                </a:solidFill>
                <a:cs typeface="Arial"/>
              </a:rPr>
              <a:t>Homomorphic approximations of the target system (not complete or accurate)</a:t>
            </a:r>
          </a:p>
          <a:p>
            <a:pPr lvl="1"/>
            <a:r>
              <a:rPr lang="en-US" sz="1800" dirty="0">
                <a:solidFill>
                  <a:srgbClr val="000000"/>
                </a:solidFill>
                <a:cs typeface="Arial"/>
              </a:rPr>
              <a:t>Dynamically evolve through interactions with system and prior experience/knowledge</a:t>
            </a:r>
          </a:p>
          <a:p>
            <a:r>
              <a:rPr lang="en-US" sz="1800" dirty="0">
                <a:solidFill>
                  <a:srgbClr val="000000"/>
                </a:solidFill>
                <a:cs typeface="Arial"/>
              </a:rPr>
              <a:t>Trust Calibration – </a:t>
            </a:r>
            <a:r>
              <a:rPr lang="en-US" sz="1800" dirty="0"/>
              <a:t>Appropriate mental models for </a:t>
            </a:r>
            <a:r>
              <a:rPr lang="en-US" sz="1800" i="1" dirty="0"/>
              <a:t>what</a:t>
            </a:r>
            <a:r>
              <a:rPr lang="en-US" sz="1800" dirty="0"/>
              <a:t> the automation is doing (Performance), </a:t>
            </a:r>
            <a:r>
              <a:rPr lang="en-US" sz="1800" i="1" dirty="0"/>
              <a:t>how</a:t>
            </a:r>
            <a:r>
              <a:rPr lang="en-US" sz="1800" dirty="0"/>
              <a:t> it is doing it (Process), or </a:t>
            </a:r>
            <a:r>
              <a:rPr lang="en-US" sz="1800" i="1" dirty="0"/>
              <a:t>why</a:t>
            </a:r>
            <a:r>
              <a:rPr lang="en-US" sz="1800" dirty="0"/>
              <a:t> it was developed (Purpose) will lead to well-calibrated trust in the automation</a:t>
            </a:r>
            <a:endParaRPr lang="en-US" sz="1800" dirty="0">
              <a:cs typeface="Arial"/>
            </a:endParaRPr>
          </a:p>
          <a:p>
            <a:endParaRPr lang="en-US" sz="1800" b="1" dirty="0"/>
          </a:p>
          <a:p>
            <a:endParaRPr lang="en-US" sz="1800" dirty="0"/>
          </a:p>
          <a:p>
            <a:endParaRPr lang="en-US" sz="1800" dirty="0"/>
          </a:p>
        </p:txBody>
      </p:sp>
      <p:pic>
        <p:nvPicPr>
          <p:cNvPr id="4" name="Picture 3"/>
          <p:cNvPicPr>
            <a:picLocks noChangeAspect="1"/>
          </p:cNvPicPr>
          <p:nvPr/>
        </p:nvPicPr>
        <p:blipFill>
          <a:blip r:embed="rId2"/>
          <a:stretch>
            <a:fillRect/>
          </a:stretch>
        </p:blipFill>
        <p:spPr>
          <a:xfrm>
            <a:off x="11582400" y="59531"/>
            <a:ext cx="528090" cy="685800"/>
          </a:xfrm>
          <a:prstGeom prst="rect">
            <a:avLst/>
          </a:prstGeom>
        </p:spPr>
      </p:pic>
    </p:spTree>
    <p:extLst>
      <p:ext uri="{BB962C8B-B14F-4D97-AF65-F5344CB8AC3E}">
        <p14:creationId xmlns:p14="http://schemas.microsoft.com/office/powerpoint/2010/main" val="698372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User Model vs. Design Model</a:t>
            </a:r>
          </a:p>
        </p:txBody>
      </p:sp>
      <p:sp>
        <p:nvSpPr>
          <p:cNvPr id="3" name="Content Placeholder 2"/>
          <p:cNvSpPr>
            <a:spLocks noGrp="1"/>
          </p:cNvSpPr>
          <p:nvPr>
            <p:ph idx="1"/>
          </p:nvPr>
        </p:nvSpPr>
        <p:spPr/>
        <p:txBody>
          <a:bodyPr/>
          <a:lstStyle/>
          <a:p>
            <a:r>
              <a:rPr lang="en-US" sz="2000" dirty="0"/>
              <a:t>User Model: User’s mental model of the automation</a:t>
            </a:r>
          </a:p>
          <a:p>
            <a:r>
              <a:rPr lang="en-US" sz="2000" dirty="0"/>
              <a:t>Design Model: Designer’s mental model of the automation</a:t>
            </a:r>
          </a:p>
          <a:p>
            <a:pPr lvl="1"/>
            <a:r>
              <a:rPr lang="en-US" sz="1600" dirty="0"/>
              <a:t>Based on task and technical limitations of the automation</a:t>
            </a:r>
          </a:p>
          <a:p>
            <a:pPr lvl="1"/>
            <a:r>
              <a:rPr lang="en-US" sz="1600" i="1" dirty="0"/>
              <a:t>Should</a:t>
            </a:r>
            <a:r>
              <a:rPr lang="en-US" sz="1600" dirty="0"/>
              <a:t> be based on capabilities, limitations, attitudes, and behaviors of the human</a:t>
            </a:r>
          </a:p>
          <a:p>
            <a:pPr lvl="1"/>
            <a:r>
              <a:rPr lang="en-US" sz="1600" dirty="0"/>
              <a:t>If Design Model and User Model are aligned, trust should be appropriately calibrated</a:t>
            </a:r>
          </a:p>
          <a:p>
            <a:pPr lvl="1"/>
            <a:endParaRPr lang="en-US" sz="1800" dirty="0"/>
          </a:p>
          <a:p>
            <a:endParaRPr lang="en-US" sz="1800" dirty="0"/>
          </a:p>
          <a:p>
            <a:endParaRPr lang="en-US" sz="1800" dirty="0"/>
          </a:p>
        </p:txBody>
      </p:sp>
      <p:pic>
        <p:nvPicPr>
          <p:cNvPr id="10" name="Picture 9"/>
          <p:cNvPicPr>
            <a:picLocks noChangeAspect="1"/>
          </p:cNvPicPr>
          <p:nvPr/>
        </p:nvPicPr>
        <p:blipFill>
          <a:blip r:embed="rId2"/>
          <a:stretch>
            <a:fillRect/>
          </a:stretch>
        </p:blipFill>
        <p:spPr>
          <a:xfrm>
            <a:off x="11582400" y="59531"/>
            <a:ext cx="528090" cy="685800"/>
          </a:xfrm>
          <a:prstGeom prst="rect">
            <a:avLst/>
          </a:prstGeom>
        </p:spPr>
      </p:pic>
    </p:spTree>
    <p:extLst>
      <p:ext uri="{BB962C8B-B14F-4D97-AF65-F5344CB8AC3E}">
        <p14:creationId xmlns:p14="http://schemas.microsoft.com/office/powerpoint/2010/main" val="2719290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System Image</a:t>
            </a:r>
          </a:p>
        </p:txBody>
      </p:sp>
      <p:sp>
        <p:nvSpPr>
          <p:cNvPr id="5" name="Rectangle 4"/>
          <p:cNvSpPr/>
          <p:nvPr/>
        </p:nvSpPr>
        <p:spPr>
          <a:xfrm>
            <a:off x="762000" y="3581400"/>
            <a:ext cx="2387600" cy="14478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b="1" dirty="0"/>
              <a:t>Design Model</a:t>
            </a:r>
          </a:p>
          <a:p>
            <a:pPr algn="ctr"/>
            <a:r>
              <a:rPr lang="en-US" dirty="0"/>
              <a:t>Performance</a:t>
            </a:r>
          </a:p>
          <a:p>
            <a:pPr algn="ctr"/>
            <a:r>
              <a:rPr lang="en-US" dirty="0"/>
              <a:t>Process</a:t>
            </a:r>
          </a:p>
          <a:p>
            <a:pPr algn="ctr"/>
            <a:r>
              <a:rPr lang="en-US" dirty="0"/>
              <a:t>Purpose</a:t>
            </a:r>
          </a:p>
        </p:txBody>
      </p:sp>
      <p:sp>
        <p:nvSpPr>
          <p:cNvPr id="6" name="Rectangle 5"/>
          <p:cNvSpPr/>
          <p:nvPr/>
        </p:nvSpPr>
        <p:spPr>
          <a:xfrm>
            <a:off x="8077200" y="3581400"/>
            <a:ext cx="2387600" cy="14478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b="1" dirty="0"/>
              <a:t>User Model</a:t>
            </a:r>
          </a:p>
          <a:p>
            <a:pPr algn="ctr"/>
            <a:r>
              <a:rPr lang="en-US" dirty="0"/>
              <a:t>Performance </a:t>
            </a:r>
          </a:p>
          <a:p>
            <a:pPr algn="ctr"/>
            <a:r>
              <a:rPr lang="en-US" dirty="0"/>
              <a:t>Process </a:t>
            </a:r>
          </a:p>
          <a:p>
            <a:pPr algn="ctr"/>
            <a:r>
              <a:rPr lang="en-US" dirty="0"/>
              <a:t>Purpose</a:t>
            </a:r>
          </a:p>
        </p:txBody>
      </p:sp>
      <p:sp>
        <p:nvSpPr>
          <p:cNvPr id="7" name="Rectangle 6"/>
          <p:cNvSpPr/>
          <p:nvPr/>
        </p:nvSpPr>
        <p:spPr>
          <a:xfrm>
            <a:off x="4343400" y="3352800"/>
            <a:ext cx="2667000" cy="1905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System Image</a:t>
            </a:r>
          </a:p>
          <a:p>
            <a:pPr algn="ctr"/>
            <a:endParaRPr lang="en-US" dirty="0"/>
          </a:p>
          <a:p>
            <a:pPr algn="ctr"/>
            <a:r>
              <a:rPr lang="en-US" dirty="0"/>
              <a:t>Physical system (UI, Control), training, and instructional documentation</a:t>
            </a:r>
          </a:p>
        </p:txBody>
      </p:sp>
      <p:sp>
        <p:nvSpPr>
          <p:cNvPr id="8" name="Right Arrow 7"/>
          <p:cNvSpPr/>
          <p:nvPr/>
        </p:nvSpPr>
        <p:spPr>
          <a:xfrm>
            <a:off x="3436745" y="3829050"/>
            <a:ext cx="601855"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ight Arrow 8"/>
          <p:cNvSpPr/>
          <p:nvPr/>
        </p:nvSpPr>
        <p:spPr>
          <a:xfrm>
            <a:off x="7305675" y="3848100"/>
            <a:ext cx="601855"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Box 3"/>
          <p:cNvSpPr txBox="1"/>
          <p:nvPr/>
        </p:nvSpPr>
        <p:spPr>
          <a:xfrm>
            <a:off x="4324350" y="5533866"/>
            <a:ext cx="2686050" cy="584775"/>
          </a:xfrm>
          <a:prstGeom prst="rect">
            <a:avLst/>
          </a:prstGeom>
          <a:noFill/>
        </p:spPr>
        <p:txBody>
          <a:bodyPr wrap="square" rtlCol="0">
            <a:spAutoFit/>
          </a:bodyPr>
          <a:lstStyle/>
          <a:p>
            <a:r>
              <a:rPr lang="en-US" sz="3200" dirty="0"/>
              <a:t>Transparency</a:t>
            </a:r>
          </a:p>
        </p:txBody>
      </p:sp>
      <p:pic>
        <p:nvPicPr>
          <p:cNvPr id="10" name="Picture 9"/>
          <p:cNvPicPr>
            <a:picLocks noChangeAspect="1"/>
          </p:cNvPicPr>
          <p:nvPr/>
        </p:nvPicPr>
        <p:blipFill>
          <a:blip r:embed="rId2"/>
          <a:stretch>
            <a:fillRect/>
          </a:stretch>
        </p:blipFill>
        <p:spPr>
          <a:xfrm>
            <a:off x="11582400" y="59531"/>
            <a:ext cx="528090" cy="685800"/>
          </a:xfrm>
          <a:prstGeom prst="rect">
            <a:avLst/>
          </a:prstGeom>
        </p:spPr>
      </p:pic>
      <p:sp>
        <p:nvSpPr>
          <p:cNvPr id="15" name="Content Placeholder 2"/>
          <p:cNvSpPr>
            <a:spLocks noGrp="1"/>
          </p:cNvSpPr>
          <p:nvPr>
            <p:ph idx="1"/>
          </p:nvPr>
        </p:nvSpPr>
        <p:spPr>
          <a:xfrm>
            <a:off x="551055" y="1373445"/>
            <a:ext cx="10972800" cy="4525963"/>
          </a:xfrm>
        </p:spPr>
        <p:txBody>
          <a:bodyPr/>
          <a:lstStyle/>
          <a:p>
            <a:r>
              <a:rPr lang="en-US" sz="2000" dirty="0"/>
              <a:t>User Model: User’s mental model of the automation</a:t>
            </a:r>
          </a:p>
          <a:p>
            <a:r>
              <a:rPr lang="en-US" sz="2000" dirty="0"/>
              <a:t>Design Model: Designer’s mental model of the automation</a:t>
            </a:r>
          </a:p>
          <a:p>
            <a:pPr lvl="1"/>
            <a:r>
              <a:rPr lang="en-US" sz="1600" dirty="0"/>
              <a:t>Based on task and technical limitations of the automation</a:t>
            </a:r>
          </a:p>
          <a:p>
            <a:pPr lvl="1"/>
            <a:r>
              <a:rPr lang="en-US" sz="1600" i="1" dirty="0"/>
              <a:t>Should</a:t>
            </a:r>
            <a:r>
              <a:rPr lang="en-US" sz="1600" dirty="0"/>
              <a:t> be based on capabilities, limitations, attitudes, and behaviors of the human</a:t>
            </a:r>
          </a:p>
          <a:p>
            <a:pPr lvl="1"/>
            <a:r>
              <a:rPr lang="en-US" sz="1600" dirty="0"/>
              <a:t>If Design Model and User Model are aligned, trust should be appropriately calibrated</a:t>
            </a:r>
          </a:p>
          <a:p>
            <a:pPr lvl="1"/>
            <a:endParaRPr lang="en-US" sz="1800" dirty="0"/>
          </a:p>
          <a:p>
            <a:endParaRPr lang="en-US" sz="1800" dirty="0"/>
          </a:p>
          <a:p>
            <a:endParaRPr lang="en-US" sz="1800" dirty="0"/>
          </a:p>
        </p:txBody>
      </p:sp>
    </p:spTree>
    <p:extLst>
      <p:ext uri="{BB962C8B-B14F-4D97-AF65-F5344CB8AC3E}">
        <p14:creationId xmlns:p14="http://schemas.microsoft.com/office/powerpoint/2010/main" val="2883720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Transparency</a:t>
            </a:r>
          </a:p>
        </p:txBody>
      </p:sp>
      <p:sp>
        <p:nvSpPr>
          <p:cNvPr id="3" name="Content Placeholder 2"/>
          <p:cNvSpPr>
            <a:spLocks noGrp="1"/>
          </p:cNvSpPr>
          <p:nvPr>
            <p:ph idx="1"/>
          </p:nvPr>
        </p:nvSpPr>
        <p:spPr/>
        <p:txBody>
          <a:bodyPr/>
          <a:lstStyle/>
          <a:p>
            <a:r>
              <a:rPr lang="en-US" sz="1600" dirty="0"/>
              <a:t>Transparency is “… the communication of system-centered factors and human-centered factors that promote shared awareness and shared intent within a human-machine team” </a:t>
            </a:r>
            <a:r>
              <a:rPr lang="en-US" sz="1100" dirty="0"/>
              <a:t>(Lyons, Clark, Wagner, &amp; Schuelke, 2017, p. 41; Lyons, 2013)</a:t>
            </a:r>
          </a:p>
          <a:p>
            <a:pPr lvl="1"/>
            <a:r>
              <a:rPr lang="en-US" sz="1600" b="1" dirty="0"/>
              <a:t>Task Model </a:t>
            </a:r>
            <a:r>
              <a:rPr lang="en-US" sz="1600" dirty="0"/>
              <a:t>– information that allows the human to analyze the actions of the automation</a:t>
            </a:r>
          </a:p>
          <a:p>
            <a:pPr lvl="1"/>
            <a:r>
              <a:rPr lang="en-US" sz="1600" b="1" dirty="0"/>
              <a:t>Analytical Model </a:t>
            </a:r>
            <a:r>
              <a:rPr lang="en-US" sz="1600" dirty="0"/>
              <a:t>– information that allows the user to analyze how the automation is making decisions (calculations, algorithms, reasons for system errors)</a:t>
            </a:r>
          </a:p>
          <a:p>
            <a:pPr lvl="1"/>
            <a:r>
              <a:rPr lang="en-US" sz="1600" b="1" dirty="0"/>
              <a:t>Intentional Model </a:t>
            </a:r>
            <a:r>
              <a:rPr lang="en-US" sz="1600" dirty="0"/>
              <a:t>– Information that helps the user analyze way the automation was created and place actions in appropriate strategic context</a:t>
            </a:r>
          </a:p>
          <a:p>
            <a:r>
              <a:rPr lang="en-US" sz="1600" dirty="0"/>
              <a:t>A transparent System Image is a design and training technique that translates the Design Model into the User’s Model, with the particular purpose of calibrating human-automation trust to match automation capabilities (i.e., trustworthiness)</a:t>
            </a:r>
          </a:p>
        </p:txBody>
      </p:sp>
      <p:pic>
        <p:nvPicPr>
          <p:cNvPr id="4" name="Picture 3"/>
          <p:cNvPicPr>
            <a:picLocks noChangeAspect="1"/>
          </p:cNvPicPr>
          <p:nvPr/>
        </p:nvPicPr>
        <p:blipFill>
          <a:blip r:embed="rId2"/>
          <a:stretch>
            <a:fillRect/>
          </a:stretch>
        </p:blipFill>
        <p:spPr>
          <a:xfrm>
            <a:off x="11582400" y="59531"/>
            <a:ext cx="528090" cy="685800"/>
          </a:xfrm>
          <a:prstGeom prst="rect">
            <a:avLst/>
          </a:prstGeom>
        </p:spPr>
      </p:pic>
    </p:spTree>
    <p:extLst>
      <p:ext uri="{BB962C8B-B14F-4D97-AF65-F5344CB8AC3E}">
        <p14:creationId xmlns:p14="http://schemas.microsoft.com/office/powerpoint/2010/main" val="1183800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Trust Calibration</a:t>
            </a:r>
          </a:p>
        </p:txBody>
      </p:sp>
      <p:pic>
        <p:nvPicPr>
          <p:cNvPr id="4" name="Picture 3"/>
          <p:cNvPicPr>
            <a:picLocks noChangeAspect="1"/>
          </p:cNvPicPr>
          <p:nvPr/>
        </p:nvPicPr>
        <p:blipFill>
          <a:blip r:embed="rId2"/>
          <a:stretch>
            <a:fillRect/>
          </a:stretch>
        </p:blipFill>
        <p:spPr>
          <a:xfrm>
            <a:off x="2870936" y="1657958"/>
            <a:ext cx="6450127" cy="3542083"/>
          </a:xfrm>
          <a:prstGeom prst="rect">
            <a:avLst/>
          </a:prstGeom>
        </p:spPr>
      </p:pic>
      <p:pic>
        <p:nvPicPr>
          <p:cNvPr id="5" name="Picture 4"/>
          <p:cNvPicPr>
            <a:picLocks noChangeAspect="1"/>
          </p:cNvPicPr>
          <p:nvPr/>
        </p:nvPicPr>
        <p:blipFill>
          <a:blip r:embed="rId3"/>
          <a:stretch>
            <a:fillRect/>
          </a:stretch>
        </p:blipFill>
        <p:spPr>
          <a:xfrm>
            <a:off x="11582400" y="59531"/>
            <a:ext cx="528090" cy="685800"/>
          </a:xfrm>
          <a:prstGeom prst="rect">
            <a:avLst/>
          </a:prstGeom>
        </p:spPr>
      </p:pic>
    </p:spTree>
    <p:extLst>
      <p:ext uri="{BB962C8B-B14F-4D97-AF65-F5344CB8AC3E}">
        <p14:creationId xmlns:p14="http://schemas.microsoft.com/office/powerpoint/2010/main" val="270078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Fixed Design</a:t>
            </a:r>
          </a:p>
        </p:txBody>
      </p:sp>
      <p:pic>
        <p:nvPicPr>
          <p:cNvPr id="4" name="Picture 3"/>
          <p:cNvPicPr>
            <a:picLocks noChangeAspect="1"/>
          </p:cNvPicPr>
          <p:nvPr/>
        </p:nvPicPr>
        <p:blipFill>
          <a:blip r:embed="rId2"/>
          <a:stretch>
            <a:fillRect/>
          </a:stretch>
        </p:blipFill>
        <p:spPr>
          <a:xfrm>
            <a:off x="2457015" y="1371600"/>
            <a:ext cx="7074770" cy="3918587"/>
          </a:xfrm>
          <a:prstGeom prst="rect">
            <a:avLst/>
          </a:prstGeom>
        </p:spPr>
      </p:pic>
      <p:pic>
        <p:nvPicPr>
          <p:cNvPr id="5" name="Picture 4"/>
          <p:cNvPicPr>
            <a:picLocks noChangeAspect="1"/>
          </p:cNvPicPr>
          <p:nvPr/>
        </p:nvPicPr>
        <p:blipFill>
          <a:blip r:embed="rId3"/>
          <a:stretch>
            <a:fillRect/>
          </a:stretch>
        </p:blipFill>
        <p:spPr>
          <a:xfrm>
            <a:off x="11582400" y="59531"/>
            <a:ext cx="528090" cy="685800"/>
          </a:xfrm>
          <a:prstGeom prst="rect">
            <a:avLst/>
          </a:prstGeom>
        </p:spPr>
      </p:pic>
    </p:spTree>
    <p:extLst>
      <p:ext uri="{BB962C8B-B14F-4D97-AF65-F5344CB8AC3E}">
        <p14:creationId xmlns:p14="http://schemas.microsoft.com/office/powerpoint/2010/main" val="240918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Iterative Design</a:t>
            </a:r>
          </a:p>
        </p:txBody>
      </p:sp>
      <p:pic>
        <p:nvPicPr>
          <p:cNvPr id="4" name="Content Placeholder 3"/>
          <p:cNvPicPr>
            <a:picLocks noGrp="1" noChangeAspect="1"/>
          </p:cNvPicPr>
          <p:nvPr>
            <p:ph idx="1"/>
          </p:nvPr>
        </p:nvPicPr>
        <p:blipFill>
          <a:blip r:embed="rId2"/>
          <a:stretch>
            <a:fillRect/>
          </a:stretch>
        </p:blipFill>
        <p:spPr>
          <a:xfrm>
            <a:off x="2362200" y="1143000"/>
            <a:ext cx="8328572" cy="4066253"/>
          </a:xfrm>
          <a:prstGeom prst="rect">
            <a:avLst/>
          </a:prstGeom>
        </p:spPr>
      </p:pic>
      <p:pic>
        <p:nvPicPr>
          <p:cNvPr id="5" name="Picture 4"/>
          <p:cNvPicPr>
            <a:picLocks noChangeAspect="1"/>
          </p:cNvPicPr>
          <p:nvPr/>
        </p:nvPicPr>
        <p:blipFill>
          <a:blip r:embed="rId3"/>
          <a:stretch>
            <a:fillRect/>
          </a:stretch>
        </p:blipFill>
        <p:spPr>
          <a:xfrm>
            <a:off x="11582400" y="59531"/>
            <a:ext cx="528090" cy="685800"/>
          </a:xfrm>
          <a:prstGeom prst="rect">
            <a:avLst/>
          </a:prstGeom>
        </p:spPr>
      </p:pic>
    </p:spTree>
    <p:extLst>
      <p:ext uri="{BB962C8B-B14F-4D97-AF65-F5344CB8AC3E}">
        <p14:creationId xmlns:p14="http://schemas.microsoft.com/office/powerpoint/2010/main" val="1645763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Iterative Design</a:t>
            </a:r>
          </a:p>
        </p:txBody>
      </p:sp>
      <p:pic>
        <p:nvPicPr>
          <p:cNvPr id="4" name="Content Placeholder 3"/>
          <p:cNvPicPr>
            <a:picLocks noGrp="1" noChangeAspect="1"/>
          </p:cNvPicPr>
          <p:nvPr>
            <p:ph idx="1"/>
          </p:nvPr>
        </p:nvPicPr>
        <p:blipFill>
          <a:blip r:embed="rId2"/>
          <a:stretch>
            <a:fillRect/>
          </a:stretch>
        </p:blipFill>
        <p:spPr>
          <a:xfrm>
            <a:off x="7315200" y="1143000"/>
            <a:ext cx="4562475" cy="2227534"/>
          </a:xfrm>
          <a:prstGeom prst="rect">
            <a:avLst/>
          </a:prstGeom>
        </p:spPr>
      </p:pic>
      <p:sp>
        <p:nvSpPr>
          <p:cNvPr id="3" name="TextBox 2"/>
          <p:cNvSpPr txBox="1"/>
          <p:nvPr/>
        </p:nvSpPr>
        <p:spPr>
          <a:xfrm>
            <a:off x="0" y="1600200"/>
            <a:ext cx="7772400" cy="4247317"/>
          </a:xfrm>
          <a:prstGeom prst="rect">
            <a:avLst/>
          </a:prstGeom>
          <a:noFill/>
        </p:spPr>
        <p:txBody>
          <a:bodyPr wrap="square" rtlCol="0">
            <a:spAutoFit/>
          </a:bodyPr>
          <a:lstStyle/>
          <a:p>
            <a:pPr marL="285750" indent="-285750">
              <a:buFont typeface="Arial" panose="020B0604020202020204" pitchFamily="34" charset="0"/>
              <a:buChar char="•"/>
            </a:pPr>
            <a:r>
              <a:rPr lang="en-US" dirty="0"/>
              <a:t>Lends itself to iterative experimentation</a:t>
            </a:r>
          </a:p>
          <a:p>
            <a:pPr marL="742950" lvl="1" indent="-285750">
              <a:buFont typeface="Arial" panose="020B0604020202020204" pitchFamily="34" charset="0"/>
              <a:buChar char="•"/>
            </a:pPr>
            <a:r>
              <a:rPr lang="en-US" dirty="0"/>
              <a:t>Validation of theoretical concepts</a:t>
            </a:r>
          </a:p>
          <a:p>
            <a:pPr marL="742950" lvl="1" indent="-285750">
              <a:buFont typeface="Arial" panose="020B0604020202020204" pitchFamily="34" charset="0"/>
              <a:buChar char="•"/>
            </a:pPr>
            <a:r>
              <a:rPr lang="en-US" dirty="0"/>
              <a:t>Operationalizing trust calibration (e.g., use of eye tracking for monitoring behaviors, operator response behaviors toward automation, physiological reactions during human-automation teaming sessions, validated theoretically-based trust questionnaires)</a:t>
            </a:r>
          </a:p>
          <a:p>
            <a:pPr marL="742950" lvl="1" indent="-285750">
              <a:buFont typeface="Arial" panose="020B0604020202020204" pitchFamily="34" charset="0"/>
              <a:buChar char="•"/>
            </a:pPr>
            <a:r>
              <a:rPr lang="en-US" dirty="0"/>
              <a:t>Operationalizing and formalizing mental models (e.g., use of Lattice Theory Notation, Pathfinder Network Analysis, Conant Method of Expected Dependency)</a:t>
            </a:r>
          </a:p>
          <a:p>
            <a:pPr marL="742950" lvl="1" indent="-285750">
              <a:buFont typeface="Arial" panose="020B0604020202020204" pitchFamily="34" charset="0"/>
              <a:buChar char="•"/>
            </a:pPr>
            <a:r>
              <a:rPr lang="en-US" dirty="0"/>
              <a:t>Correlation between mental models and trust</a:t>
            </a:r>
          </a:p>
          <a:p>
            <a:pPr marL="742950" lvl="1" indent="-285750">
              <a:buFont typeface="Arial" panose="020B0604020202020204" pitchFamily="34" charset="0"/>
              <a:buChar char="•"/>
            </a:pPr>
            <a:r>
              <a:rPr lang="en-US" dirty="0"/>
              <a:t>Correlation between user model and designer model is mediated by system image (i.e., display, training)</a:t>
            </a:r>
          </a:p>
          <a:p>
            <a:pPr marL="742950" lvl="1" indent="-285750">
              <a:buFont typeface="Arial" panose="020B0604020202020204" pitchFamily="34" charset="0"/>
              <a:buChar char="•"/>
            </a:pPr>
            <a:r>
              <a:rPr lang="en-US" dirty="0"/>
              <a:t>Match (mismatch) between user and design model leads to trust calibration (mis/discalibration)</a:t>
            </a:r>
          </a:p>
        </p:txBody>
      </p:sp>
      <p:pic>
        <p:nvPicPr>
          <p:cNvPr id="5" name="Picture 4"/>
          <p:cNvPicPr>
            <a:picLocks noChangeAspect="1"/>
          </p:cNvPicPr>
          <p:nvPr/>
        </p:nvPicPr>
        <p:blipFill>
          <a:blip r:embed="rId3"/>
          <a:stretch>
            <a:fillRect/>
          </a:stretch>
        </p:blipFill>
        <p:spPr>
          <a:xfrm>
            <a:off x="11582400" y="59531"/>
            <a:ext cx="528090" cy="685800"/>
          </a:xfrm>
          <a:prstGeom prst="rect">
            <a:avLst/>
          </a:prstGeom>
        </p:spPr>
      </p:pic>
    </p:spTree>
    <p:extLst>
      <p:ext uri="{BB962C8B-B14F-4D97-AF65-F5344CB8AC3E}">
        <p14:creationId xmlns:p14="http://schemas.microsoft.com/office/powerpoint/2010/main" val="332850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Adaptive Trust Calibration</a:t>
            </a:r>
          </a:p>
        </p:txBody>
      </p:sp>
      <p:pic>
        <p:nvPicPr>
          <p:cNvPr id="4" name="Content Placeholder 3"/>
          <p:cNvPicPr>
            <a:picLocks noGrp="1" noChangeAspect="1"/>
          </p:cNvPicPr>
          <p:nvPr>
            <p:ph idx="1"/>
          </p:nvPr>
        </p:nvPicPr>
        <p:blipFill>
          <a:blip r:embed="rId2"/>
          <a:stretch>
            <a:fillRect/>
          </a:stretch>
        </p:blipFill>
        <p:spPr>
          <a:xfrm>
            <a:off x="1676400" y="990600"/>
            <a:ext cx="9067800" cy="5112996"/>
          </a:xfrm>
          <a:prstGeom prst="rect">
            <a:avLst/>
          </a:prstGeom>
        </p:spPr>
      </p:pic>
      <p:pic>
        <p:nvPicPr>
          <p:cNvPr id="5" name="Picture 4"/>
          <p:cNvPicPr>
            <a:picLocks noChangeAspect="1"/>
          </p:cNvPicPr>
          <p:nvPr/>
        </p:nvPicPr>
        <p:blipFill>
          <a:blip r:embed="rId3"/>
          <a:stretch>
            <a:fillRect/>
          </a:stretch>
        </p:blipFill>
        <p:spPr>
          <a:xfrm>
            <a:off x="11582400" y="59531"/>
            <a:ext cx="528090" cy="685800"/>
          </a:xfrm>
          <a:prstGeom prst="rect">
            <a:avLst/>
          </a:prstGeom>
        </p:spPr>
      </p:pic>
    </p:spTree>
    <p:extLst>
      <p:ext uri="{BB962C8B-B14F-4D97-AF65-F5344CB8AC3E}">
        <p14:creationId xmlns:p14="http://schemas.microsoft.com/office/powerpoint/2010/main" val="1860969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Adaptive Trust Calibration</a:t>
            </a:r>
          </a:p>
        </p:txBody>
      </p:sp>
      <p:pic>
        <p:nvPicPr>
          <p:cNvPr id="4" name="Content Placeholder 3"/>
          <p:cNvPicPr>
            <a:picLocks noGrp="1" noChangeAspect="1"/>
          </p:cNvPicPr>
          <p:nvPr>
            <p:ph idx="1"/>
          </p:nvPr>
        </p:nvPicPr>
        <p:blipFill>
          <a:blip r:embed="rId2"/>
          <a:stretch>
            <a:fillRect/>
          </a:stretch>
        </p:blipFill>
        <p:spPr>
          <a:xfrm>
            <a:off x="5334000" y="990600"/>
            <a:ext cx="6081266" cy="3429000"/>
          </a:xfrm>
          <a:prstGeom prst="rect">
            <a:avLst/>
          </a:prstGeom>
        </p:spPr>
      </p:pic>
      <p:sp>
        <p:nvSpPr>
          <p:cNvPr id="3" name="TextBox 2"/>
          <p:cNvSpPr txBox="1"/>
          <p:nvPr/>
        </p:nvSpPr>
        <p:spPr>
          <a:xfrm>
            <a:off x="228600" y="1066800"/>
            <a:ext cx="4114800" cy="646331"/>
          </a:xfrm>
          <a:prstGeom prst="rect">
            <a:avLst/>
          </a:prstGeom>
          <a:noFill/>
        </p:spPr>
        <p:txBody>
          <a:bodyPr wrap="square" rtlCol="0">
            <a:spAutoFit/>
          </a:bodyPr>
          <a:lstStyle/>
          <a:p>
            <a:r>
              <a:rPr lang="en-US" dirty="0"/>
              <a:t>Closing the loop does not require iterative experiments</a:t>
            </a:r>
          </a:p>
        </p:txBody>
      </p:sp>
      <p:cxnSp>
        <p:nvCxnSpPr>
          <p:cNvPr id="6" name="Straight Arrow Connector 5"/>
          <p:cNvCxnSpPr/>
          <p:nvPr/>
        </p:nvCxnSpPr>
        <p:spPr>
          <a:xfrm flipV="1">
            <a:off x="5867400" y="4114800"/>
            <a:ext cx="914400" cy="1143000"/>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876800" y="5257800"/>
            <a:ext cx="5334000" cy="1200329"/>
          </a:xfrm>
          <a:prstGeom prst="rect">
            <a:avLst/>
          </a:prstGeom>
          <a:noFill/>
        </p:spPr>
        <p:txBody>
          <a:bodyPr wrap="square" rtlCol="0">
            <a:spAutoFit/>
          </a:bodyPr>
          <a:lstStyle/>
          <a:p>
            <a:r>
              <a:rPr lang="en-US" dirty="0"/>
              <a:t>Baseline to establish current state of human (fatigue, workload, attentional tunneling), given physiological metrics available (Stephens et al., 2018)</a:t>
            </a:r>
          </a:p>
        </p:txBody>
      </p:sp>
      <p:pic>
        <p:nvPicPr>
          <p:cNvPr id="9" name="Picture 8"/>
          <p:cNvPicPr>
            <a:picLocks noChangeAspect="1"/>
          </p:cNvPicPr>
          <p:nvPr/>
        </p:nvPicPr>
        <p:blipFill>
          <a:blip r:embed="rId3"/>
          <a:stretch>
            <a:fillRect/>
          </a:stretch>
        </p:blipFill>
        <p:spPr>
          <a:xfrm>
            <a:off x="11582400" y="59531"/>
            <a:ext cx="528090" cy="685800"/>
          </a:xfrm>
          <a:prstGeom prst="rect">
            <a:avLst/>
          </a:prstGeom>
        </p:spPr>
      </p:pic>
    </p:spTree>
    <p:extLst>
      <p:ext uri="{BB962C8B-B14F-4D97-AF65-F5344CB8AC3E}">
        <p14:creationId xmlns:p14="http://schemas.microsoft.com/office/powerpoint/2010/main" val="1779802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Adaptive Trust Calibration</a:t>
            </a:r>
          </a:p>
        </p:txBody>
      </p:sp>
      <p:pic>
        <p:nvPicPr>
          <p:cNvPr id="4" name="Content Placeholder 3"/>
          <p:cNvPicPr>
            <a:picLocks noGrp="1" noChangeAspect="1"/>
          </p:cNvPicPr>
          <p:nvPr>
            <p:ph idx="1"/>
          </p:nvPr>
        </p:nvPicPr>
        <p:blipFill>
          <a:blip r:embed="rId2"/>
          <a:stretch>
            <a:fillRect/>
          </a:stretch>
        </p:blipFill>
        <p:spPr>
          <a:xfrm>
            <a:off x="5334000" y="990600"/>
            <a:ext cx="6081266" cy="3429000"/>
          </a:xfrm>
          <a:prstGeom prst="rect">
            <a:avLst/>
          </a:prstGeom>
        </p:spPr>
      </p:pic>
      <p:sp>
        <p:nvSpPr>
          <p:cNvPr id="3" name="TextBox 2"/>
          <p:cNvSpPr txBox="1"/>
          <p:nvPr/>
        </p:nvSpPr>
        <p:spPr>
          <a:xfrm>
            <a:off x="228600" y="1066800"/>
            <a:ext cx="4114800" cy="646331"/>
          </a:xfrm>
          <a:prstGeom prst="rect">
            <a:avLst/>
          </a:prstGeom>
          <a:noFill/>
        </p:spPr>
        <p:txBody>
          <a:bodyPr wrap="square" rtlCol="0">
            <a:spAutoFit/>
          </a:bodyPr>
          <a:lstStyle/>
          <a:p>
            <a:r>
              <a:rPr lang="en-US" dirty="0"/>
              <a:t>Closing the loop does not require iterative experiments</a:t>
            </a:r>
          </a:p>
        </p:txBody>
      </p:sp>
      <p:cxnSp>
        <p:nvCxnSpPr>
          <p:cNvPr id="7" name="Straight Arrow Connector 6"/>
          <p:cNvCxnSpPr>
            <a:stCxn id="9" idx="0"/>
          </p:cNvCxnSpPr>
          <p:nvPr/>
        </p:nvCxnSpPr>
        <p:spPr>
          <a:xfrm flipV="1">
            <a:off x="2724150" y="3048001"/>
            <a:ext cx="2876550" cy="476070"/>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66700" y="3524071"/>
            <a:ext cx="4914900" cy="2308324"/>
          </a:xfrm>
          <a:prstGeom prst="rect">
            <a:avLst/>
          </a:prstGeom>
          <a:noFill/>
        </p:spPr>
        <p:txBody>
          <a:bodyPr wrap="square" rtlCol="0">
            <a:spAutoFit/>
          </a:bodyPr>
          <a:lstStyle/>
          <a:p>
            <a:r>
              <a:rPr lang="en-US" dirty="0"/>
              <a:t>Dynamic analog to the Design Model – system constructs hypothesized User Model to anticipate potential mis/dis-calibration</a:t>
            </a:r>
          </a:p>
          <a:p>
            <a:pPr marL="285750" indent="-285750">
              <a:buFont typeface="Arial" panose="020B0604020202020204" pitchFamily="34" charset="0"/>
              <a:buChar char="•"/>
            </a:pPr>
            <a:r>
              <a:rPr lang="en-US" dirty="0"/>
              <a:t>Lattice Theory (Moray 1998; 1999)</a:t>
            </a:r>
          </a:p>
          <a:p>
            <a:pPr marL="285750" indent="-285750">
              <a:buFont typeface="Arial" panose="020B0604020202020204" pitchFamily="34" charset="0"/>
              <a:buChar char="•"/>
            </a:pPr>
            <a:r>
              <a:rPr lang="en-US" dirty="0"/>
              <a:t>Conant Method of Extended Dependency Analysis (Jamieson, 1996; Conant, 1976, 1996; Moray)</a:t>
            </a:r>
          </a:p>
          <a:p>
            <a:pPr marL="742950" lvl="1" indent="-285750">
              <a:buFont typeface="Arial" panose="020B0604020202020204" pitchFamily="34" charset="0"/>
              <a:buChar char="•"/>
            </a:pPr>
            <a:r>
              <a:rPr lang="en-US" dirty="0"/>
              <a:t>Eye Tracking</a:t>
            </a:r>
          </a:p>
        </p:txBody>
      </p:sp>
      <p:pic>
        <p:nvPicPr>
          <p:cNvPr id="12" name="Picture 11"/>
          <p:cNvPicPr>
            <a:picLocks noChangeAspect="1"/>
          </p:cNvPicPr>
          <p:nvPr/>
        </p:nvPicPr>
        <p:blipFill>
          <a:blip r:embed="rId3"/>
          <a:stretch>
            <a:fillRect/>
          </a:stretch>
        </p:blipFill>
        <p:spPr>
          <a:xfrm>
            <a:off x="11582400" y="59531"/>
            <a:ext cx="528090" cy="685800"/>
          </a:xfrm>
          <a:prstGeom prst="rect">
            <a:avLst/>
          </a:prstGeom>
        </p:spPr>
      </p:pic>
    </p:spTree>
    <p:extLst>
      <p:ext uri="{BB962C8B-B14F-4D97-AF65-F5344CB8AC3E}">
        <p14:creationId xmlns:p14="http://schemas.microsoft.com/office/powerpoint/2010/main" val="1429058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Adaptive Trust Calibration</a:t>
            </a:r>
          </a:p>
        </p:txBody>
      </p:sp>
      <p:pic>
        <p:nvPicPr>
          <p:cNvPr id="4" name="Content Placeholder 3"/>
          <p:cNvPicPr>
            <a:picLocks noGrp="1" noChangeAspect="1"/>
          </p:cNvPicPr>
          <p:nvPr>
            <p:ph idx="1"/>
          </p:nvPr>
        </p:nvPicPr>
        <p:blipFill>
          <a:blip r:embed="rId2"/>
          <a:stretch>
            <a:fillRect/>
          </a:stretch>
        </p:blipFill>
        <p:spPr>
          <a:xfrm>
            <a:off x="5334000" y="990600"/>
            <a:ext cx="6081266" cy="3429000"/>
          </a:xfrm>
          <a:prstGeom prst="rect">
            <a:avLst/>
          </a:prstGeom>
        </p:spPr>
      </p:pic>
      <p:sp>
        <p:nvSpPr>
          <p:cNvPr id="3" name="TextBox 2"/>
          <p:cNvSpPr txBox="1"/>
          <p:nvPr/>
        </p:nvSpPr>
        <p:spPr>
          <a:xfrm>
            <a:off x="228600" y="1066800"/>
            <a:ext cx="4114800" cy="646331"/>
          </a:xfrm>
          <a:prstGeom prst="rect">
            <a:avLst/>
          </a:prstGeom>
          <a:noFill/>
        </p:spPr>
        <p:txBody>
          <a:bodyPr wrap="square" rtlCol="0">
            <a:spAutoFit/>
          </a:bodyPr>
          <a:lstStyle/>
          <a:p>
            <a:r>
              <a:rPr lang="en-US" dirty="0"/>
              <a:t>Closing the loop does not require iterative experiments</a:t>
            </a:r>
          </a:p>
        </p:txBody>
      </p:sp>
      <p:cxnSp>
        <p:nvCxnSpPr>
          <p:cNvPr id="7" name="Straight Arrow Connector 6"/>
          <p:cNvCxnSpPr>
            <a:stCxn id="9" idx="0"/>
          </p:cNvCxnSpPr>
          <p:nvPr/>
        </p:nvCxnSpPr>
        <p:spPr>
          <a:xfrm flipV="1">
            <a:off x="2686050" y="1752600"/>
            <a:ext cx="2952750" cy="1143000"/>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28600" y="2895600"/>
            <a:ext cx="4914900" cy="2585323"/>
          </a:xfrm>
          <a:prstGeom prst="rect">
            <a:avLst/>
          </a:prstGeom>
          <a:noFill/>
        </p:spPr>
        <p:txBody>
          <a:bodyPr wrap="square" rtlCol="0">
            <a:spAutoFit/>
          </a:bodyPr>
          <a:lstStyle/>
          <a:p>
            <a:r>
              <a:rPr lang="en-US" dirty="0"/>
              <a:t>Dynamically reconfigure or add/remove informational elements in the display </a:t>
            </a:r>
          </a:p>
          <a:p>
            <a:pPr marL="285750" indent="-285750">
              <a:buFont typeface="Arial" panose="020B0604020202020204" pitchFamily="34" charset="0"/>
              <a:buChar char="•"/>
            </a:pPr>
            <a:r>
              <a:rPr lang="en-US" b="1" dirty="0"/>
              <a:t>Machine Learning</a:t>
            </a:r>
            <a:r>
              <a:rPr lang="en-US" dirty="0"/>
              <a:t>: Houston, Barrows, Manuel, &amp; Le Vie, 2018; Houston, Manuel, Gizzi, &amp; Barrows, 2019; Houston &amp; Le Vie, 2017</a:t>
            </a:r>
          </a:p>
          <a:p>
            <a:pPr marL="285750" indent="-285750">
              <a:buFont typeface="Arial" panose="020B0604020202020204" pitchFamily="34" charset="0"/>
              <a:buChar char="•"/>
            </a:pPr>
            <a:r>
              <a:rPr lang="en-US" b="1" dirty="0"/>
              <a:t>Bio-Cybernetic</a:t>
            </a:r>
            <a:r>
              <a:rPr lang="en-US" dirty="0"/>
              <a:t>: Prinzel, Pope, &amp; Freeman, 2002; Prinzel &amp; Scerbo, 1995; Prinzel, Parasuraman, &amp; Freeman, 2003 </a:t>
            </a:r>
            <a:r>
              <a:rPr lang="en-US" i="1" dirty="0"/>
              <a:t>etc</a:t>
            </a:r>
            <a:r>
              <a:rPr lang="en-US" dirty="0"/>
              <a:t>. </a:t>
            </a:r>
          </a:p>
        </p:txBody>
      </p:sp>
      <p:pic>
        <p:nvPicPr>
          <p:cNvPr id="11" name="Picture 10"/>
          <p:cNvPicPr>
            <a:picLocks noChangeAspect="1"/>
          </p:cNvPicPr>
          <p:nvPr/>
        </p:nvPicPr>
        <p:blipFill>
          <a:blip r:embed="rId3"/>
          <a:stretch>
            <a:fillRect/>
          </a:stretch>
        </p:blipFill>
        <p:spPr>
          <a:xfrm>
            <a:off x="11582400" y="59531"/>
            <a:ext cx="528090" cy="685800"/>
          </a:xfrm>
          <a:prstGeom prst="rect">
            <a:avLst/>
          </a:prstGeom>
        </p:spPr>
      </p:pic>
    </p:spTree>
    <p:extLst>
      <p:ext uri="{BB962C8B-B14F-4D97-AF65-F5344CB8AC3E}">
        <p14:creationId xmlns:p14="http://schemas.microsoft.com/office/powerpoint/2010/main" val="3748176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Adaptive Trust Calibration</a:t>
            </a:r>
          </a:p>
        </p:txBody>
      </p:sp>
      <p:pic>
        <p:nvPicPr>
          <p:cNvPr id="4" name="Content Placeholder 3"/>
          <p:cNvPicPr>
            <a:picLocks noGrp="1" noChangeAspect="1"/>
          </p:cNvPicPr>
          <p:nvPr>
            <p:ph idx="1"/>
          </p:nvPr>
        </p:nvPicPr>
        <p:blipFill>
          <a:blip r:embed="rId2"/>
          <a:stretch>
            <a:fillRect/>
          </a:stretch>
        </p:blipFill>
        <p:spPr>
          <a:xfrm>
            <a:off x="5334000" y="990600"/>
            <a:ext cx="6081266" cy="3429000"/>
          </a:xfrm>
          <a:prstGeom prst="rect">
            <a:avLst/>
          </a:prstGeom>
        </p:spPr>
      </p:pic>
      <p:sp>
        <p:nvSpPr>
          <p:cNvPr id="3" name="TextBox 2"/>
          <p:cNvSpPr txBox="1"/>
          <p:nvPr/>
        </p:nvSpPr>
        <p:spPr>
          <a:xfrm>
            <a:off x="228600" y="1066800"/>
            <a:ext cx="4114800" cy="646331"/>
          </a:xfrm>
          <a:prstGeom prst="rect">
            <a:avLst/>
          </a:prstGeom>
          <a:noFill/>
        </p:spPr>
        <p:txBody>
          <a:bodyPr wrap="square" rtlCol="0">
            <a:spAutoFit/>
          </a:bodyPr>
          <a:lstStyle/>
          <a:p>
            <a:r>
              <a:rPr lang="en-US" dirty="0"/>
              <a:t>Closing the loop does not require iterative experiments</a:t>
            </a:r>
          </a:p>
        </p:txBody>
      </p:sp>
      <p:cxnSp>
        <p:nvCxnSpPr>
          <p:cNvPr id="7" name="Straight Arrow Connector 6"/>
          <p:cNvCxnSpPr>
            <a:stCxn id="9" idx="0"/>
          </p:cNvCxnSpPr>
          <p:nvPr/>
        </p:nvCxnSpPr>
        <p:spPr>
          <a:xfrm flipV="1">
            <a:off x="2686050" y="2133600"/>
            <a:ext cx="2952750" cy="762000"/>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28600" y="2895600"/>
            <a:ext cx="4914900" cy="1200329"/>
          </a:xfrm>
          <a:prstGeom prst="rect">
            <a:avLst/>
          </a:prstGeom>
          <a:noFill/>
        </p:spPr>
        <p:txBody>
          <a:bodyPr wrap="square" rtlCol="0">
            <a:spAutoFit/>
          </a:bodyPr>
          <a:lstStyle/>
          <a:p>
            <a:r>
              <a:rPr lang="en-US" dirty="0"/>
              <a:t>Tailored training material</a:t>
            </a:r>
          </a:p>
          <a:p>
            <a:pPr marL="285750" indent="-285750">
              <a:buFont typeface="Arial" panose="020B0604020202020204" pitchFamily="34" charset="0"/>
              <a:buChar char="•"/>
            </a:pPr>
            <a:r>
              <a:rPr lang="en-US" dirty="0"/>
              <a:t>Blackboard®</a:t>
            </a:r>
          </a:p>
          <a:p>
            <a:pPr marL="285750" indent="-285750">
              <a:buFont typeface="Arial" panose="020B0604020202020204" pitchFamily="34" charset="0"/>
              <a:buChar char="•"/>
            </a:pPr>
            <a:r>
              <a:rPr lang="en-US" dirty="0"/>
              <a:t>USAF AI scheduling algorithms (Carlin, Ward, &amp; Freeman, 2016)</a:t>
            </a:r>
          </a:p>
        </p:txBody>
      </p:sp>
      <p:pic>
        <p:nvPicPr>
          <p:cNvPr id="8" name="Picture 7"/>
          <p:cNvPicPr>
            <a:picLocks noChangeAspect="1"/>
          </p:cNvPicPr>
          <p:nvPr/>
        </p:nvPicPr>
        <p:blipFill>
          <a:blip r:embed="rId3"/>
          <a:stretch>
            <a:fillRect/>
          </a:stretch>
        </p:blipFill>
        <p:spPr>
          <a:xfrm>
            <a:off x="11582400" y="59531"/>
            <a:ext cx="528090" cy="685800"/>
          </a:xfrm>
          <a:prstGeom prst="rect">
            <a:avLst/>
          </a:prstGeom>
        </p:spPr>
      </p:pic>
    </p:spTree>
    <p:extLst>
      <p:ext uri="{BB962C8B-B14F-4D97-AF65-F5344CB8AC3E}">
        <p14:creationId xmlns:p14="http://schemas.microsoft.com/office/powerpoint/2010/main" val="2019048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Adaptive Trust Calibration</a:t>
            </a:r>
          </a:p>
        </p:txBody>
      </p:sp>
      <p:pic>
        <p:nvPicPr>
          <p:cNvPr id="4" name="Content Placeholder 3"/>
          <p:cNvPicPr>
            <a:picLocks noGrp="1" noChangeAspect="1"/>
          </p:cNvPicPr>
          <p:nvPr>
            <p:ph idx="1"/>
          </p:nvPr>
        </p:nvPicPr>
        <p:blipFill>
          <a:blip r:embed="rId2"/>
          <a:stretch>
            <a:fillRect/>
          </a:stretch>
        </p:blipFill>
        <p:spPr>
          <a:xfrm>
            <a:off x="1676400" y="990600"/>
            <a:ext cx="9067800" cy="5112996"/>
          </a:xfrm>
          <a:prstGeom prst="rect">
            <a:avLst/>
          </a:prstGeom>
        </p:spPr>
      </p:pic>
      <p:pic>
        <p:nvPicPr>
          <p:cNvPr id="5" name="Picture 4"/>
          <p:cNvPicPr>
            <a:picLocks noChangeAspect="1"/>
          </p:cNvPicPr>
          <p:nvPr/>
        </p:nvPicPr>
        <p:blipFill>
          <a:blip r:embed="rId3"/>
          <a:stretch>
            <a:fillRect/>
          </a:stretch>
        </p:blipFill>
        <p:spPr>
          <a:xfrm>
            <a:off x="11582400" y="59531"/>
            <a:ext cx="528090" cy="685800"/>
          </a:xfrm>
          <a:prstGeom prst="rect">
            <a:avLst/>
          </a:prstGeom>
        </p:spPr>
      </p:pic>
    </p:spTree>
    <p:extLst>
      <p:ext uri="{BB962C8B-B14F-4D97-AF65-F5344CB8AC3E}">
        <p14:creationId xmlns:p14="http://schemas.microsoft.com/office/powerpoint/2010/main" val="3845357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pic>
        <p:nvPicPr>
          <p:cNvPr id="4" name="Picture 3"/>
          <p:cNvPicPr>
            <a:picLocks noChangeAspect="1"/>
          </p:cNvPicPr>
          <p:nvPr/>
        </p:nvPicPr>
        <p:blipFill>
          <a:blip r:embed="rId3"/>
          <a:stretch>
            <a:fillRect/>
          </a:stretch>
        </p:blipFill>
        <p:spPr>
          <a:xfrm>
            <a:off x="11582400" y="59531"/>
            <a:ext cx="528090" cy="685800"/>
          </a:xfrm>
          <a:prstGeom prst="rect">
            <a:avLst/>
          </a:prstGeom>
        </p:spPr>
      </p:pic>
      <p:pic>
        <p:nvPicPr>
          <p:cNvPr id="5" name="Picture 4"/>
          <p:cNvPicPr>
            <a:picLocks noChangeAspect="1"/>
          </p:cNvPicPr>
          <p:nvPr/>
        </p:nvPicPr>
        <p:blipFill>
          <a:blip r:embed="rId4"/>
          <a:stretch>
            <a:fillRect/>
          </a:stretch>
        </p:blipFill>
        <p:spPr>
          <a:xfrm>
            <a:off x="1600200" y="1219200"/>
            <a:ext cx="8537283" cy="4800600"/>
          </a:xfrm>
          <a:prstGeom prst="rect">
            <a:avLst/>
          </a:prstGeom>
        </p:spPr>
      </p:pic>
    </p:spTree>
    <p:extLst>
      <p:ext uri="{BB962C8B-B14F-4D97-AF65-F5344CB8AC3E}">
        <p14:creationId xmlns:p14="http://schemas.microsoft.com/office/powerpoint/2010/main" val="1509856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Questions?</a:t>
            </a:r>
          </a:p>
        </p:txBody>
      </p:sp>
      <p:pic>
        <p:nvPicPr>
          <p:cNvPr id="4" name="Picture 3"/>
          <p:cNvPicPr>
            <a:picLocks noChangeAspect="1"/>
          </p:cNvPicPr>
          <p:nvPr/>
        </p:nvPicPr>
        <p:blipFill>
          <a:blip r:embed="rId2"/>
          <a:stretch>
            <a:fillRect/>
          </a:stretch>
        </p:blipFill>
        <p:spPr>
          <a:xfrm>
            <a:off x="11582400" y="59531"/>
            <a:ext cx="528090" cy="685800"/>
          </a:xfrm>
          <a:prstGeom prst="rect">
            <a:avLst/>
          </a:prstGeom>
        </p:spPr>
      </p:pic>
      <p:sp>
        <p:nvSpPr>
          <p:cNvPr id="6" name="TextBox 5"/>
          <p:cNvSpPr txBox="1"/>
          <p:nvPr/>
        </p:nvSpPr>
        <p:spPr>
          <a:xfrm>
            <a:off x="476370" y="2133598"/>
            <a:ext cx="5029200" cy="1200329"/>
          </a:xfrm>
          <a:prstGeom prst="rect">
            <a:avLst/>
          </a:prstGeom>
          <a:noFill/>
        </p:spPr>
        <p:txBody>
          <a:bodyPr wrap="square" rtlCol="0">
            <a:spAutoFit/>
          </a:bodyPr>
          <a:lstStyle/>
          <a:p>
            <a:pPr algn="ctr"/>
            <a:r>
              <a:rPr lang="en-US" dirty="0"/>
              <a:t>Dr. Eric T. Chancey</a:t>
            </a:r>
          </a:p>
          <a:p>
            <a:pPr algn="ctr"/>
            <a:r>
              <a:rPr lang="en-US" dirty="0"/>
              <a:t>NASA Langley Research Center</a:t>
            </a:r>
          </a:p>
          <a:p>
            <a:pPr algn="ctr"/>
            <a:r>
              <a:rPr lang="en-US" dirty="0"/>
              <a:t>Crew Systems and Aviation Operations Branch</a:t>
            </a:r>
          </a:p>
          <a:p>
            <a:pPr algn="ctr"/>
            <a:r>
              <a:rPr lang="en-US" dirty="0">
                <a:hlinkClick r:id="rId3"/>
              </a:rPr>
              <a:t>eric.t.chancey@nasa.gov</a:t>
            </a:r>
            <a:r>
              <a:rPr lang="en-US"/>
              <a:t> </a:t>
            </a:r>
          </a:p>
        </p:txBody>
      </p:sp>
      <p:sp>
        <p:nvSpPr>
          <p:cNvPr id="8" name="TextBox 7"/>
          <p:cNvSpPr txBox="1"/>
          <p:nvPr/>
        </p:nvSpPr>
        <p:spPr>
          <a:xfrm>
            <a:off x="6172200" y="2133597"/>
            <a:ext cx="5029200" cy="1200329"/>
          </a:xfrm>
          <a:prstGeom prst="rect">
            <a:avLst/>
          </a:prstGeom>
          <a:noFill/>
        </p:spPr>
        <p:txBody>
          <a:bodyPr wrap="square" rtlCol="0">
            <a:spAutoFit/>
          </a:bodyPr>
          <a:lstStyle/>
          <a:p>
            <a:pPr algn="ctr"/>
            <a:r>
              <a:rPr lang="en-US" dirty="0"/>
              <a:t>Mr. Michael S. Politowicz</a:t>
            </a:r>
          </a:p>
          <a:p>
            <a:pPr algn="ctr"/>
            <a:r>
              <a:rPr lang="en-US" dirty="0"/>
              <a:t>NASA Langley Research Center</a:t>
            </a:r>
          </a:p>
          <a:p>
            <a:pPr algn="ctr"/>
            <a:r>
              <a:rPr lang="en-US" dirty="0"/>
              <a:t>Crew Systems and Aviation Operations Branch</a:t>
            </a:r>
          </a:p>
          <a:p>
            <a:pPr algn="ctr"/>
            <a:r>
              <a:rPr lang="en-US" dirty="0">
                <a:hlinkClick r:id="rId4"/>
              </a:rPr>
              <a:t>michael.s.politowicz@nasa.gov</a:t>
            </a:r>
            <a:r>
              <a:rPr lang="en-US"/>
              <a:t> </a:t>
            </a:r>
          </a:p>
        </p:txBody>
      </p:sp>
      <p:sp>
        <p:nvSpPr>
          <p:cNvPr id="9" name="TextBox 8"/>
          <p:cNvSpPr txBox="1"/>
          <p:nvPr/>
        </p:nvSpPr>
        <p:spPr>
          <a:xfrm>
            <a:off x="3048000" y="3962400"/>
            <a:ext cx="5892800" cy="1200329"/>
          </a:xfrm>
          <a:prstGeom prst="rect">
            <a:avLst/>
          </a:prstGeom>
          <a:noFill/>
        </p:spPr>
        <p:txBody>
          <a:bodyPr wrap="square" rtlCol="0">
            <a:spAutoFit/>
          </a:bodyPr>
          <a:lstStyle/>
          <a:p>
            <a:pPr algn="ctr"/>
            <a:r>
              <a:rPr lang="en-US" dirty="0"/>
              <a:t>Ms. Lisa R. Le Vie</a:t>
            </a:r>
          </a:p>
          <a:p>
            <a:pPr algn="ctr"/>
            <a:r>
              <a:rPr lang="en-US" dirty="0"/>
              <a:t>NASA Langley Research Center</a:t>
            </a:r>
          </a:p>
          <a:p>
            <a:pPr algn="ctr"/>
            <a:r>
              <a:rPr lang="en-US" dirty="0"/>
              <a:t>Autonomous Integrated Systems Research Branch</a:t>
            </a:r>
          </a:p>
          <a:p>
            <a:pPr algn="ctr"/>
            <a:r>
              <a:rPr lang="en-US" dirty="0">
                <a:hlinkClick r:id="rId5"/>
              </a:rPr>
              <a:t>lisa.r.levie@nasa.gov</a:t>
            </a:r>
            <a:r>
              <a:rPr lang="en-US"/>
              <a:t> </a:t>
            </a:r>
          </a:p>
        </p:txBody>
      </p:sp>
    </p:spTree>
    <p:extLst>
      <p:ext uri="{BB962C8B-B14F-4D97-AF65-F5344CB8AC3E}">
        <p14:creationId xmlns:p14="http://schemas.microsoft.com/office/powerpoint/2010/main" val="4277267147"/>
      </p:ext>
    </p:extLst>
  </p:cSld>
  <p:clrMapOvr>
    <a:masterClrMapping/>
  </p:clrMapOvr>
</p:sld>
</file>

<file path=ppt/theme/theme1.xml><?xml version="1.0" encoding="utf-8"?>
<a:theme xmlns:a="http://schemas.openxmlformats.org/drawingml/2006/main" name="1_nasa_asp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headEnd type="triangle"/>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f3fe389-abd4-441b-a577-13a7a4069407">
      <UserInfo>
        <DisplayName>Politowicz, Mike S. (LARC-D318)</DisplayName>
        <AccountId>7</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C375DD0444CD44971CFC1BEC652B24" ma:contentTypeVersion="2" ma:contentTypeDescription="Create a new document." ma:contentTypeScope="" ma:versionID="e59087373707f2adf1180edf868db338">
  <xsd:schema xmlns:xsd="http://www.w3.org/2001/XMLSchema" xmlns:xs="http://www.w3.org/2001/XMLSchema" xmlns:p="http://schemas.microsoft.com/office/2006/metadata/properties" xmlns:ns2="1f3fe389-abd4-441b-a577-13a7a4069407" targetNamespace="http://schemas.microsoft.com/office/2006/metadata/properties" ma:root="true" ma:fieldsID="4c89c3044d167a49a60d47f68a57006c" ns2:_="">
    <xsd:import namespace="1f3fe389-abd4-441b-a577-13a7a4069407"/>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3fe389-abd4-441b-a577-13a7a406940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AFFB38-39A1-4812-BE96-7C9C59FB0B5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1f3fe389-abd4-441b-a577-13a7a4069407"/>
    <ds:schemaRef ds:uri="http://www.w3.org/XML/1998/namespace"/>
    <ds:schemaRef ds:uri="http://purl.org/dc/dcmitype/"/>
  </ds:schemaRefs>
</ds:datastoreItem>
</file>

<file path=customXml/itemProps2.xml><?xml version="1.0" encoding="utf-8"?>
<ds:datastoreItem xmlns:ds="http://schemas.openxmlformats.org/officeDocument/2006/customXml" ds:itemID="{2E28A8B3-F0B8-4CD0-A8B7-67B40A636129}">
  <ds:schemaRefs>
    <ds:schemaRef ds:uri="http://schemas.microsoft.com/sharepoint/v3/contenttype/forms"/>
  </ds:schemaRefs>
</ds:datastoreItem>
</file>

<file path=customXml/itemProps3.xml><?xml version="1.0" encoding="utf-8"?>
<ds:datastoreItem xmlns:ds="http://schemas.openxmlformats.org/officeDocument/2006/customXml" ds:itemID="{DB308C5F-6176-4CDF-BAA1-FF06854947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3fe389-abd4-441b-a577-13a7a40694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369638</TotalTime>
  <Words>1937</Words>
  <Application>Microsoft Office PowerPoint</Application>
  <PresentationFormat>Widescreen</PresentationFormat>
  <Paragraphs>159</Paragraphs>
  <Slides>26</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ＭＳ Ｐゴシック</vt:lpstr>
      <vt:lpstr>Arial</vt:lpstr>
      <vt:lpstr>Calibri</vt:lpstr>
      <vt:lpstr>Wingdings</vt:lpstr>
      <vt:lpstr>1_nasa_asp_presentation</vt:lpstr>
      <vt:lpstr>21_Office Theme</vt:lpstr>
      <vt:lpstr>Enabling Advanced Air Mobility Operations through Appropriate Trust in Human-Autonomy Teaming: Foundational Research Approaches and Applications</vt:lpstr>
      <vt:lpstr>Advanced Air Mobility (AAM)</vt:lpstr>
      <vt:lpstr>Research Scope and Approach</vt:lpstr>
      <vt:lpstr>Research Scope and Approach</vt:lpstr>
      <vt:lpstr>Non-Trust Factors Influence Human Behaviors</vt:lpstr>
      <vt:lpstr>HAT and Trust</vt:lpstr>
      <vt:lpstr>Trust Calibration</vt:lpstr>
      <vt:lpstr>Trust Calibration</vt:lpstr>
      <vt:lpstr>Trust Calibration</vt:lpstr>
      <vt:lpstr>Trust Calibration</vt:lpstr>
      <vt:lpstr>Bases of Trust</vt:lpstr>
      <vt:lpstr>User Model vs. Design Model</vt:lpstr>
      <vt:lpstr>System Image</vt:lpstr>
      <vt:lpstr>Transparency</vt:lpstr>
      <vt:lpstr>Trust Calibration</vt:lpstr>
      <vt:lpstr>Fixed Design</vt:lpstr>
      <vt:lpstr>Iterative Design</vt:lpstr>
      <vt:lpstr>Iterative Design</vt:lpstr>
      <vt:lpstr>Adaptive Trust Calibration</vt:lpstr>
      <vt:lpstr>Adaptive Trust Calibration</vt:lpstr>
      <vt:lpstr>Adaptive Trust Calibration</vt:lpstr>
      <vt:lpstr>Adaptive Trust Calibration</vt:lpstr>
      <vt:lpstr>Adaptive Trust Calibration</vt:lpstr>
      <vt:lpstr>Adaptive Trust Calibration</vt:lpstr>
      <vt:lpstr>Conclusion</vt:lpstr>
      <vt:lpstr>Questions?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Contents</dc:title>
  <dc:creator>rrosen</dc:creator>
  <cp:lastModifiedBy>Chancey, Eric T. (LARC-D318)</cp:lastModifiedBy>
  <cp:revision>4994</cp:revision>
  <cp:lastPrinted>2019-07-11T15:13:34Z</cp:lastPrinted>
  <dcterms:created xsi:type="dcterms:W3CDTF">2015-10-26T12:44:38Z</dcterms:created>
  <dcterms:modified xsi:type="dcterms:W3CDTF">2020-12-07T16:47:38Z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b37f0c11-8817-4a89-b3f4-35578b7871c0</vt:lpwstr>
  </property>
  <property fmtid="{D5CDD505-2E9C-101B-9397-08002B2CF9AE}" pid="3" name="ContentTypeId">
    <vt:lpwstr>0x01010035C375DD0444CD44971CFC1BEC652B24</vt:lpwstr>
  </property>
</Properties>
</file>