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Lst>
  <p:notesMasterIdLst>
    <p:notesMasterId r:id="rId16"/>
  </p:notesMasterIdLst>
  <p:handoutMasterIdLst>
    <p:handoutMasterId r:id="rId17"/>
  </p:handoutMasterIdLst>
  <p:sldIdLst>
    <p:sldId id="266" r:id="rId2"/>
    <p:sldId id="316" r:id="rId3"/>
    <p:sldId id="370" r:id="rId4"/>
    <p:sldId id="373" r:id="rId5"/>
    <p:sldId id="378" r:id="rId6"/>
    <p:sldId id="371" r:id="rId7"/>
    <p:sldId id="379" r:id="rId8"/>
    <p:sldId id="374" r:id="rId9"/>
    <p:sldId id="377" r:id="rId10"/>
    <p:sldId id="383" r:id="rId11"/>
    <p:sldId id="375" r:id="rId12"/>
    <p:sldId id="382" r:id="rId13"/>
    <p:sldId id="376" r:id="rId14"/>
    <p:sldId id="381" r:id="rId15"/>
  </p:sldIdLst>
  <p:sldSz cx="9144000" cy="5143500" type="screen16x9"/>
  <p:notesSz cx="6985000" cy="9283700"/>
  <p:defaultTextStyle>
    <a:defPPr>
      <a:defRPr lang="en-US"/>
    </a:defPPr>
    <a:lvl1pPr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56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28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00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72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Introduction" id="{2F1327CE-AAAE-405C-A114-344E43C6C93C}">
          <p14:sldIdLst>
            <p14:sldId id="266"/>
            <p14:sldId id="316"/>
            <p14:sldId id="370"/>
            <p14:sldId id="373"/>
            <p14:sldId id="378"/>
            <p14:sldId id="371"/>
            <p14:sldId id="379"/>
            <p14:sldId id="374"/>
            <p14:sldId id="377"/>
            <p14:sldId id="383"/>
            <p14:sldId id="375"/>
            <p14:sldId id="382"/>
            <p14:sldId id="376"/>
            <p14:sldId id="381"/>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orient="horz" pos="2087" userDrawn="1">
          <p15:clr>
            <a:srgbClr val="A4A3A4"/>
          </p15:clr>
        </p15:guide>
        <p15:guide id="4" orient="horz" pos="176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00FF00"/>
    <a:srgbClr val="0066FF"/>
    <a:srgbClr val="F1F1F1"/>
    <a:srgbClr val="0070C0"/>
    <a:srgbClr val="197EC6"/>
    <a:srgbClr val="00B050"/>
    <a:srgbClr val="D14B12"/>
    <a:srgbClr val="338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65" autoAdjust="0"/>
    <p:restoredTop sz="71515" autoAdjust="0"/>
  </p:normalViewPr>
  <p:slideViewPr>
    <p:cSldViewPr snapToGrid="0">
      <p:cViewPr varScale="1">
        <p:scale>
          <a:sx n="144" d="100"/>
          <a:sy n="144" d="100"/>
        </p:scale>
        <p:origin x="120" y="168"/>
      </p:cViewPr>
      <p:guideLst>
        <p:guide orient="horz" pos="1620"/>
        <p:guide pos="2880"/>
        <p:guide orient="horz" pos="2087"/>
        <p:guide orient="horz" pos="1761"/>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201" d="100"/>
        <a:sy n="201" d="100"/>
      </p:scale>
      <p:origin x="0" y="-5626"/>
    </p:cViewPr>
  </p:sorterViewPr>
  <p:notesViewPr>
    <p:cSldViewPr snapToGrid="0">
      <p:cViewPr varScale="1">
        <p:scale>
          <a:sx n="92" d="100"/>
          <a:sy n="92" d="100"/>
        </p:scale>
        <p:origin x="199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2953" tIns="46477" rIns="92953" bIns="46477" rtlCol="0"/>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3" name="Date Placeholder 2"/>
          <p:cNvSpPr>
            <a:spLocks noGrp="1"/>
          </p:cNvSpPr>
          <p:nvPr>
            <p:ph type="dt" sz="quarter" idx="1"/>
          </p:nvPr>
        </p:nvSpPr>
        <p:spPr>
          <a:xfrm>
            <a:off x="3955953" y="0"/>
            <a:ext cx="3027466" cy="464503"/>
          </a:xfrm>
          <a:prstGeom prst="rect">
            <a:avLst/>
          </a:prstGeom>
        </p:spPr>
        <p:txBody>
          <a:bodyPr vert="horz" wrap="square" lIns="92953" tIns="46477" rIns="92953" bIns="46477" numCol="1" anchor="t" anchorCtr="0" compatLnSpc="1">
            <a:prstTxWarp prst="textNoShape">
              <a:avLst/>
            </a:prstTxWarp>
          </a:bodyPr>
          <a:lstStyle>
            <a:lvl1pPr algn="r">
              <a:defRPr sz="1200">
                <a:latin typeface="Calibri" panose="020F0502020204030204" pitchFamily="34" charset="0"/>
              </a:defRPr>
            </a:lvl1pPr>
          </a:lstStyle>
          <a:p>
            <a:fld id="{2C7921DD-AAE5-4092-8349-EACC69FDEFDB}" type="datetimeFigureOut">
              <a:rPr lang="en-US" altLang="en-US"/>
              <a:pPr/>
              <a:t>12/4/2020</a:t>
            </a:fld>
            <a:endParaRPr lang="en-US" altLang="en-US" dirty="0"/>
          </a:p>
        </p:txBody>
      </p:sp>
      <p:sp>
        <p:nvSpPr>
          <p:cNvPr id="4" name="Footer Placeholder 3"/>
          <p:cNvSpPr>
            <a:spLocks noGrp="1"/>
          </p:cNvSpPr>
          <p:nvPr>
            <p:ph type="ftr" sz="quarter" idx="2"/>
          </p:nvPr>
        </p:nvSpPr>
        <p:spPr>
          <a:xfrm>
            <a:off x="1" y="8817612"/>
            <a:ext cx="3027466" cy="464503"/>
          </a:xfrm>
          <a:prstGeom prst="rect">
            <a:avLst/>
          </a:prstGeom>
        </p:spPr>
        <p:txBody>
          <a:bodyPr vert="horz" lIns="92953" tIns="46477" rIns="92953" bIns="46477" rtlCol="0" anchor="b"/>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5" name="Slide Number Placeholder 4"/>
          <p:cNvSpPr>
            <a:spLocks noGrp="1"/>
          </p:cNvSpPr>
          <p:nvPr>
            <p:ph type="sldNum" sz="quarter" idx="3"/>
          </p:nvPr>
        </p:nvSpPr>
        <p:spPr>
          <a:xfrm>
            <a:off x="3955953" y="8817612"/>
            <a:ext cx="3027466" cy="464503"/>
          </a:xfrm>
          <a:prstGeom prst="rect">
            <a:avLst/>
          </a:prstGeom>
        </p:spPr>
        <p:txBody>
          <a:bodyPr vert="horz" wrap="square" lIns="92953" tIns="46477" rIns="92953" bIns="46477" numCol="1" anchor="b" anchorCtr="0" compatLnSpc="1">
            <a:prstTxWarp prst="textNoShape">
              <a:avLst/>
            </a:prstTxWarp>
          </a:bodyPr>
          <a:lstStyle>
            <a:lvl1pPr algn="r">
              <a:defRPr sz="1200">
                <a:latin typeface="Calibri" panose="020F0502020204030204" pitchFamily="34" charset="0"/>
              </a:defRPr>
            </a:lvl1pPr>
          </a:lstStyle>
          <a:p>
            <a:fld id="{F29E17E4-00F5-479B-BD26-147F041D5C11}" type="slidenum">
              <a:rPr lang="en-US" altLang="en-US"/>
              <a:pPr/>
              <a:t>‹#›</a:t>
            </a:fld>
            <a:endParaRPr lang="en-US" altLang="en-US" dirty="0"/>
          </a:p>
        </p:txBody>
      </p:sp>
    </p:spTree>
    <p:extLst>
      <p:ext uri="{BB962C8B-B14F-4D97-AF65-F5344CB8AC3E}">
        <p14:creationId xmlns:p14="http://schemas.microsoft.com/office/powerpoint/2010/main" val="2444419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2953" tIns="46477" rIns="92953" bIns="46477" rtlCol="0"/>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3" name="Date Placeholder 2"/>
          <p:cNvSpPr>
            <a:spLocks noGrp="1"/>
          </p:cNvSpPr>
          <p:nvPr>
            <p:ph type="dt" idx="1"/>
          </p:nvPr>
        </p:nvSpPr>
        <p:spPr>
          <a:xfrm>
            <a:off x="3955953" y="0"/>
            <a:ext cx="3027466" cy="464503"/>
          </a:xfrm>
          <a:prstGeom prst="rect">
            <a:avLst/>
          </a:prstGeom>
        </p:spPr>
        <p:txBody>
          <a:bodyPr vert="horz" wrap="square" lIns="92953" tIns="46477" rIns="92953" bIns="46477" numCol="1" anchor="t" anchorCtr="0" compatLnSpc="1">
            <a:prstTxWarp prst="textNoShape">
              <a:avLst/>
            </a:prstTxWarp>
          </a:bodyPr>
          <a:lstStyle>
            <a:lvl1pPr algn="r">
              <a:defRPr sz="1200">
                <a:latin typeface="Calibri" panose="020F0502020204030204" pitchFamily="34" charset="0"/>
              </a:defRPr>
            </a:lvl1pPr>
          </a:lstStyle>
          <a:p>
            <a:fld id="{DEA0C338-0A8D-42BD-B66C-CF13AD5FC728}" type="datetimeFigureOut">
              <a:rPr lang="en-US" altLang="en-US"/>
              <a:pPr/>
              <a:t>12/4/2020</a:t>
            </a:fld>
            <a:endParaRPr lang="en-US" altLang="en-US" dirty="0"/>
          </a:p>
        </p:txBody>
      </p:sp>
      <p:sp>
        <p:nvSpPr>
          <p:cNvPr id="4" name="Slide Image Placeholder 3"/>
          <p:cNvSpPr>
            <a:spLocks noGrp="1" noRot="1" noChangeAspect="1"/>
          </p:cNvSpPr>
          <p:nvPr>
            <p:ph type="sldImg" idx="2"/>
          </p:nvPr>
        </p:nvSpPr>
        <p:spPr>
          <a:xfrm>
            <a:off x="398463" y="695325"/>
            <a:ext cx="6188075" cy="3481388"/>
          </a:xfrm>
          <a:prstGeom prst="rect">
            <a:avLst/>
          </a:prstGeom>
          <a:noFill/>
          <a:ln w="12700">
            <a:solidFill>
              <a:prstClr val="black"/>
            </a:solidFill>
          </a:ln>
        </p:spPr>
        <p:txBody>
          <a:bodyPr vert="horz" lIns="92953" tIns="46477" rIns="92953" bIns="46477" rtlCol="0" anchor="ctr"/>
          <a:lstStyle/>
          <a:p>
            <a:pPr lvl="0"/>
            <a:endParaRPr lang="en-US" noProof="0" dirty="0"/>
          </a:p>
        </p:txBody>
      </p:sp>
      <p:sp>
        <p:nvSpPr>
          <p:cNvPr id="5" name="Notes Placeholder 4"/>
          <p:cNvSpPr>
            <a:spLocks noGrp="1"/>
          </p:cNvSpPr>
          <p:nvPr>
            <p:ph type="body" sz="quarter" idx="3"/>
          </p:nvPr>
        </p:nvSpPr>
        <p:spPr>
          <a:xfrm>
            <a:off x="699133" y="4410392"/>
            <a:ext cx="5586735" cy="4177348"/>
          </a:xfrm>
          <a:prstGeom prst="rect">
            <a:avLst/>
          </a:prstGeom>
        </p:spPr>
        <p:txBody>
          <a:bodyPr vert="horz" lIns="92953" tIns="46477" rIns="92953" bIns="4647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17612"/>
            <a:ext cx="3027466" cy="464503"/>
          </a:xfrm>
          <a:prstGeom prst="rect">
            <a:avLst/>
          </a:prstGeom>
        </p:spPr>
        <p:txBody>
          <a:bodyPr vert="horz" lIns="92953" tIns="46477" rIns="92953" bIns="46477" rtlCol="0" anchor="b"/>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7" name="Slide Number Placeholder 6"/>
          <p:cNvSpPr>
            <a:spLocks noGrp="1"/>
          </p:cNvSpPr>
          <p:nvPr>
            <p:ph type="sldNum" sz="quarter" idx="5"/>
          </p:nvPr>
        </p:nvSpPr>
        <p:spPr>
          <a:xfrm>
            <a:off x="3955953" y="8817612"/>
            <a:ext cx="3027466" cy="464503"/>
          </a:xfrm>
          <a:prstGeom prst="rect">
            <a:avLst/>
          </a:prstGeom>
        </p:spPr>
        <p:txBody>
          <a:bodyPr vert="horz" wrap="square" lIns="92953" tIns="46477" rIns="92953" bIns="46477" numCol="1" anchor="b" anchorCtr="0" compatLnSpc="1">
            <a:prstTxWarp prst="textNoShape">
              <a:avLst/>
            </a:prstTxWarp>
          </a:bodyPr>
          <a:lstStyle>
            <a:lvl1pPr algn="r">
              <a:defRPr sz="1200">
                <a:latin typeface="Calibri" panose="020F0502020204030204" pitchFamily="34" charset="0"/>
              </a:defRPr>
            </a:lvl1pPr>
          </a:lstStyle>
          <a:p>
            <a:fld id="{DEA0D56B-D0D4-43EF-9403-963A0EE0895A}" type="slidenum">
              <a:rPr lang="en-US" altLang="en-US"/>
              <a:pPr/>
              <a:t>‹#›</a:t>
            </a:fld>
            <a:endParaRPr lang="en-US" altLang="en-US" dirty="0"/>
          </a:p>
        </p:txBody>
      </p:sp>
    </p:spTree>
    <p:extLst>
      <p:ext uri="{BB962C8B-B14F-4D97-AF65-F5344CB8AC3E}">
        <p14:creationId xmlns:p14="http://schemas.microsoft.com/office/powerpoint/2010/main" val="3869695333"/>
      </p:ext>
    </p:extLst>
  </p:cSld>
  <p:clrMap bg1="lt1" tx1="dk1" bg2="lt2" tx2="dk2" accent1="accent1" accent2="accent2" accent3="accent3" accent4="accent4" accent5="accent5" accent6="accent6" hlink="hlink" folHlink="folHlink"/>
  <p:hf hdr="0" ftr="0" dt="0"/>
  <p:notesStyle>
    <a:lvl1pPr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1pPr>
    <a:lvl2pPr marL="4556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2pPr>
    <a:lvl3pPr marL="9128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3pPr>
    <a:lvl4pPr marL="13700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4pPr>
    <a:lvl5pPr marL="18272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5pPr>
    <a:lvl6pPr marL="2285181" algn="l" defTabSz="457035" rtl="0" eaLnBrk="1" latinLnBrk="0" hangingPunct="1">
      <a:defRPr sz="1200" kern="1200">
        <a:solidFill>
          <a:schemeClr val="tx1"/>
        </a:solidFill>
        <a:latin typeface="+mn-lt"/>
        <a:ea typeface="+mn-ea"/>
        <a:cs typeface="+mn-cs"/>
      </a:defRPr>
    </a:lvl6pPr>
    <a:lvl7pPr marL="2742219" algn="l" defTabSz="457035" rtl="0" eaLnBrk="1" latinLnBrk="0" hangingPunct="1">
      <a:defRPr sz="1200" kern="1200">
        <a:solidFill>
          <a:schemeClr val="tx1"/>
        </a:solidFill>
        <a:latin typeface="+mn-lt"/>
        <a:ea typeface="+mn-ea"/>
        <a:cs typeface="+mn-cs"/>
      </a:defRPr>
    </a:lvl7pPr>
    <a:lvl8pPr marL="3199252" algn="l" defTabSz="457035" rtl="0" eaLnBrk="1" latinLnBrk="0" hangingPunct="1">
      <a:defRPr sz="1200" kern="1200">
        <a:solidFill>
          <a:schemeClr val="tx1"/>
        </a:solidFill>
        <a:latin typeface="+mn-lt"/>
        <a:ea typeface="+mn-ea"/>
        <a:cs typeface="+mn-cs"/>
      </a:defRPr>
    </a:lvl8pPr>
    <a:lvl9pPr marL="3656291" algn="l" defTabSz="45703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1</a:t>
            </a:fld>
            <a:endParaRPr lang="en-US" altLang="en-US" dirty="0"/>
          </a:p>
        </p:txBody>
      </p:sp>
    </p:spTree>
    <p:extLst>
      <p:ext uri="{BB962C8B-B14F-4D97-AF65-F5344CB8AC3E}">
        <p14:creationId xmlns:p14="http://schemas.microsoft.com/office/powerpoint/2010/main" val="3775269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2</a:t>
            </a:fld>
            <a:endParaRPr lang="en-US" altLang="en-US" dirty="0"/>
          </a:p>
        </p:txBody>
      </p:sp>
    </p:spTree>
    <p:extLst>
      <p:ext uri="{BB962C8B-B14F-4D97-AF65-F5344CB8AC3E}">
        <p14:creationId xmlns:p14="http://schemas.microsoft.com/office/powerpoint/2010/main" val="3439968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3</a:t>
            </a:fld>
            <a:endParaRPr lang="en-US" altLang="en-US" dirty="0"/>
          </a:p>
        </p:txBody>
      </p:sp>
    </p:spTree>
    <p:extLst>
      <p:ext uri="{BB962C8B-B14F-4D97-AF65-F5344CB8AC3E}">
        <p14:creationId xmlns:p14="http://schemas.microsoft.com/office/powerpoint/2010/main" val="3245112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4</a:t>
            </a:fld>
            <a:endParaRPr lang="en-US" altLang="en-US" dirty="0"/>
          </a:p>
        </p:txBody>
      </p:sp>
    </p:spTree>
    <p:extLst>
      <p:ext uri="{BB962C8B-B14F-4D97-AF65-F5344CB8AC3E}">
        <p14:creationId xmlns:p14="http://schemas.microsoft.com/office/powerpoint/2010/main" val="4194991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5</a:t>
            </a:fld>
            <a:endParaRPr lang="en-US" altLang="en-US" dirty="0"/>
          </a:p>
        </p:txBody>
      </p:sp>
    </p:spTree>
    <p:extLst>
      <p:ext uri="{BB962C8B-B14F-4D97-AF65-F5344CB8AC3E}">
        <p14:creationId xmlns:p14="http://schemas.microsoft.com/office/powerpoint/2010/main" val="1377240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6</a:t>
            </a:fld>
            <a:endParaRPr lang="en-US" altLang="en-US" dirty="0"/>
          </a:p>
        </p:txBody>
      </p:sp>
    </p:spTree>
    <p:extLst>
      <p:ext uri="{BB962C8B-B14F-4D97-AF65-F5344CB8AC3E}">
        <p14:creationId xmlns:p14="http://schemas.microsoft.com/office/powerpoint/2010/main" val="32552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7</a:t>
            </a:fld>
            <a:endParaRPr lang="en-US" altLang="en-US" dirty="0"/>
          </a:p>
        </p:txBody>
      </p:sp>
    </p:spTree>
    <p:extLst>
      <p:ext uri="{BB962C8B-B14F-4D97-AF65-F5344CB8AC3E}">
        <p14:creationId xmlns:p14="http://schemas.microsoft.com/office/powerpoint/2010/main" val="1556106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8</a:t>
            </a:fld>
            <a:endParaRPr lang="en-US" altLang="en-US" dirty="0"/>
          </a:p>
        </p:txBody>
      </p:sp>
    </p:spTree>
    <p:extLst>
      <p:ext uri="{BB962C8B-B14F-4D97-AF65-F5344CB8AC3E}">
        <p14:creationId xmlns:p14="http://schemas.microsoft.com/office/powerpoint/2010/main" val="3533160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kern="0" baseline="0" dirty="0" smtClean="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9</a:t>
            </a:fld>
            <a:endParaRPr lang="en-US" altLang="en-US" dirty="0"/>
          </a:p>
        </p:txBody>
      </p:sp>
    </p:spTree>
    <p:extLst>
      <p:ext uri="{BB962C8B-B14F-4D97-AF65-F5344CB8AC3E}">
        <p14:creationId xmlns:p14="http://schemas.microsoft.com/office/powerpoint/2010/main" val="2967331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endParaRPr lang="en-US" kern="0" baseline="0" dirty="0" smtClean="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10</a:t>
            </a:fld>
            <a:endParaRPr lang="en-US" altLang="en-US" dirty="0"/>
          </a:p>
        </p:txBody>
      </p:sp>
    </p:spTree>
    <p:extLst>
      <p:ext uri="{BB962C8B-B14F-4D97-AF65-F5344CB8AC3E}">
        <p14:creationId xmlns:p14="http://schemas.microsoft.com/office/powerpoint/2010/main" val="3715630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11</a:t>
            </a:fld>
            <a:endParaRPr lang="en-US" altLang="en-US" dirty="0"/>
          </a:p>
        </p:txBody>
      </p:sp>
    </p:spTree>
    <p:extLst>
      <p:ext uri="{BB962C8B-B14F-4D97-AF65-F5344CB8AC3E}">
        <p14:creationId xmlns:p14="http://schemas.microsoft.com/office/powerpoint/2010/main" val="2522277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12</a:t>
            </a:fld>
            <a:endParaRPr lang="en-US" altLang="en-US" dirty="0"/>
          </a:p>
        </p:txBody>
      </p:sp>
    </p:spTree>
    <p:extLst>
      <p:ext uri="{BB962C8B-B14F-4D97-AF65-F5344CB8AC3E}">
        <p14:creationId xmlns:p14="http://schemas.microsoft.com/office/powerpoint/2010/main" val="809522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13</a:t>
            </a:fld>
            <a:endParaRPr lang="en-US" altLang="en-US" dirty="0"/>
          </a:p>
        </p:txBody>
      </p:sp>
    </p:spTree>
    <p:extLst>
      <p:ext uri="{BB962C8B-B14F-4D97-AF65-F5344CB8AC3E}">
        <p14:creationId xmlns:p14="http://schemas.microsoft.com/office/powerpoint/2010/main" val="2025400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14</a:t>
            </a:fld>
            <a:endParaRPr lang="en-US" altLang="en-US" dirty="0"/>
          </a:p>
        </p:txBody>
      </p:sp>
    </p:spTree>
    <p:extLst>
      <p:ext uri="{BB962C8B-B14F-4D97-AF65-F5344CB8AC3E}">
        <p14:creationId xmlns:p14="http://schemas.microsoft.com/office/powerpoint/2010/main" val="4185280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1" name="Text Placeholder 5"/>
          <p:cNvSpPr>
            <a:spLocks noGrp="1"/>
          </p:cNvSpPr>
          <p:nvPr>
            <p:ph type="body" sz="quarter" idx="10"/>
          </p:nvPr>
        </p:nvSpPr>
        <p:spPr>
          <a:xfrm>
            <a:off x="0" y="932124"/>
            <a:ext cx="9144000" cy="1290751"/>
          </a:xfrm>
          <a:prstGeom prst="rect">
            <a:avLst/>
          </a:prstGeom>
        </p:spPr>
        <p:txBody>
          <a:bodyPr vert="horz" anchor="ctr"/>
          <a:lstStyle>
            <a:lvl1pPr marL="0" indent="0" algn="ctr">
              <a:lnSpc>
                <a:spcPct val="100000"/>
              </a:lnSpc>
              <a:buNone/>
              <a:defRPr sz="3200" b="1" i="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42" name="Text Placeholder 10"/>
          <p:cNvSpPr>
            <a:spLocks noGrp="1"/>
          </p:cNvSpPr>
          <p:nvPr>
            <p:ph type="body" sz="quarter" idx="11" hasCustomPrompt="1"/>
          </p:nvPr>
        </p:nvSpPr>
        <p:spPr>
          <a:xfrm>
            <a:off x="1607127" y="2950163"/>
            <a:ext cx="6216073" cy="892552"/>
          </a:xfrm>
          <a:prstGeom prst="rect">
            <a:avLst/>
          </a:prstGeom>
        </p:spPr>
        <p:txBody>
          <a:bodyPr vert="horz" wrap="square" anchor="b">
            <a:spAutoFit/>
          </a:bodyPr>
          <a:lstStyle>
            <a:lvl1pPr marL="0" indent="0" algn="ctr">
              <a:buFontTx/>
              <a:buNone/>
              <a:defRPr sz="200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defRPr>
            </a:lvl1pPr>
            <a:lvl2pPr marL="338137" indent="0" algn="ctr">
              <a:buNone/>
              <a:defRPr sz="1600" i="1">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defRPr>
            </a:lvl2pPr>
          </a:lstStyle>
          <a:p>
            <a:pPr lvl="0"/>
            <a:r>
              <a:rPr lang="en-US" dirty="0"/>
              <a:t>Click to edit Name</a:t>
            </a:r>
          </a:p>
          <a:p>
            <a:pPr lvl="1"/>
            <a:r>
              <a:rPr lang="en-US" dirty="0"/>
              <a:t>Second level</a:t>
            </a:r>
          </a:p>
          <a:p>
            <a:pPr lvl="1"/>
            <a:r>
              <a:rPr lang="en-US" dirty="0"/>
              <a:t>Third level</a:t>
            </a:r>
          </a:p>
        </p:txBody>
      </p:sp>
      <p:sp>
        <p:nvSpPr>
          <p:cNvPr id="12" name="TextBox 10">
            <a:extLst>
              <a:ext uri="{FF2B5EF4-FFF2-40B4-BE49-F238E27FC236}">
                <a16:creationId xmlns:a16="http://schemas.microsoft.com/office/drawing/2014/main" id="{61BDB7DD-300D-AA41-B420-03E17FC93A01}"/>
              </a:ext>
            </a:extLst>
          </p:cNvPr>
          <p:cNvSpPr txBox="1">
            <a:spLocks noChangeArrowheads="1"/>
          </p:cNvSpPr>
          <p:nvPr userDrawn="1"/>
        </p:nvSpPr>
        <p:spPr bwMode="auto">
          <a:xfrm>
            <a:off x="43565" y="4924170"/>
            <a:ext cx="2289082" cy="24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800" i="1" baseline="0" dirty="0" smtClean="0">
                <a:solidFill>
                  <a:schemeClr val="bg1"/>
                </a:solidFill>
                <a:cs typeface="Arial" charset="0"/>
              </a:rPr>
              <a:t>J. Micheal Ramey (james.m.ramey@nasa.gov)</a:t>
            </a:r>
            <a:endParaRPr lang="en-US" sz="800" i="1" baseline="0" dirty="0">
              <a:solidFill>
                <a:schemeClr val="bg1"/>
              </a:solidFill>
              <a:cs typeface="Arial" charset="0"/>
            </a:endParaRPr>
          </a:p>
        </p:txBody>
      </p:sp>
      <p:sp>
        <p:nvSpPr>
          <p:cNvPr id="13" name="TextBox 10">
            <a:extLst>
              <a:ext uri="{FF2B5EF4-FFF2-40B4-BE49-F238E27FC236}">
                <a16:creationId xmlns:a16="http://schemas.microsoft.com/office/drawing/2014/main" id="{61BDB7DD-300D-AA41-B420-03E17FC93A01}"/>
              </a:ext>
            </a:extLst>
          </p:cNvPr>
          <p:cNvSpPr txBox="1">
            <a:spLocks noChangeArrowheads="1"/>
          </p:cNvSpPr>
          <p:nvPr userDrawn="1"/>
        </p:nvSpPr>
        <p:spPr bwMode="auto">
          <a:xfrm>
            <a:off x="4240383" y="4924170"/>
            <a:ext cx="1236663" cy="24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800" i="1" baseline="0" dirty="0" smtClean="0">
                <a:solidFill>
                  <a:schemeClr val="bg1"/>
                </a:solidFill>
                <a:cs typeface="Arial" charset="0"/>
              </a:rPr>
              <a:t>AIAA SciTech 2021</a:t>
            </a:r>
            <a:endParaRPr lang="en-US" sz="800" i="1" baseline="0" dirty="0">
              <a:solidFill>
                <a:schemeClr val="bg1"/>
              </a:solidFill>
              <a:cs typeface="Arial" charset="0"/>
            </a:endParaRPr>
          </a:p>
        </p:txBody>
      </p:sp>
      <p:pic>
        <p:nvPicPr>
          <p:cNvPr id="17"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43565" y="83960"/>
            <a:ext cx="604796" cy="500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107021"/>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3" orient="horz" pos="288" userDrawn="1">
          <p15:clr>
            <a:srgbClr val="FBAE40"/>
          </p15:clr>
        </p15:guide>
        <p15:guide id="4" pos="2880" userDrawn="1">
          <p15:clr>
            <a:srgbClr val="FBAE40"/>
          </p15:clr>
        </p15:guide>
        <p15:guide id="5" pos="56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ransition">
    <p:spTree>
      <p:nvGrpSpPr>
        <p:cNvPr id="1" name=""/>
        <p:cNvGrpSpPr/>
        <p:nvPr/>
      </p:nvGrpSpPr>
      <p:grpSpPr>
        <a:xfrm>
          <a:off x="0" y="0"/>
          <a:ext cx="0" cy="0"/>
          <a:chOff x="0" y="0"/>
          <a:chExt cx="0" cy="0"/>
        </a:xfrm>
      </p:grpSpPr>
      <p:sp>
        <p:nvSpPr>
          <p:cNvPr id="41" name="Text Placeholder 5"/>
          <p:cNvSpPr>
            <a:spLocks noGrp="1"/>
          </p:cNvSpPr>
          <p:nvPr>
            <p:ph type="body" sz="quarter" idx="10"/>
          </p:nvPr>
        </p:nvSpPr>
        <p:spPr>
          <a:xfrm>
            <a:off x="0" y="2108703"/>
            <a:ext cx="9144000" cy="1290751"/>
          </a:xfrm>
          <a:prstGeom prst="rect">
            <a:avLst/>
          </a:prstGeom>
        </p:spPr>
        <p:txBody>
          <a:bodyPr vert="horz" anchor="ctr"/>
          <a:lstStyle>
            <a:lvl1pPr marL="0" indent="0" algn="ctr">
              <a:lnSpc>
                <a:spcPct val="100000"/>
              </a:lnSpc>
              <a:buNone/>
              <a:defRPr sz="2800" b="1" i="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12" name="TextBox 10">
            <a:extLst>
              <a:ext uri="{FF2B5EF4-FFF2-40B4-BE49-F238E27FC236}">
                <a16:creationId xmlns:a16="http://schemas.microsoft.com/office/drawing/2014/main" id="{61BDB7DD-300D-AA41-B420-03E17FC93A01}"/>
              </a:ext>
            </a:extLst>
          </p:cNvPr>
          <p:cNvSpPr txBox="1">
            <a:spLocks noChangeArrowheads="1"/>
          </p:cNvSpPr>
          <p:nvPr userDrawn="1"/>
        </p:nvSpPr>
        <p:spPr bwMode="auto">
          <a:xfrm>
            <a:off x="43565" y="4924170"/>
            <a:ext cx="2289082" cy="24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800" i="1" baseline="0" dirty="0" smtClean="0">
                <a:solidFill>
                  <a:schemeClr val="bg1"/>
                </a:solidFill>
                <a:cs typeface="Arial" charset="0"/>
              </a:rPr>
              <a:t>J. Micheal Ramey (james.m.ramey@nasa.gov)</a:t>
            </a:r>
            <a:endParaRPr lang="en-US" sz="800" i="1" baseline="0" dirty="0">
              <a:solidFill>
                <a:schemeClr val="bg1"/>
              </a:solidFill>
              <a:cs typeface="Arial" charset="0"/>
            </a:endParaRPr>
          </a:p>
        </p:txBody>
      </p:sp>
      <p:sp>
        <p:nvSpPr>
          <p:cNvPr id="13" name="TextBox 10">
            <a:extLst>
              <a:ext uri="{FF2B5EF4-FFF2-40B4-BE49-F238E27FC236}">
                <a16:creationId xmlns:a16="http://schemas.microsoft.com/office/drawing/2014/main" id="{61BDB7DD-300D-AA41-B420-03E17FC93A01}"/>
              </a:ext>
            </a:extLst>
          </p:cNvPr>
          <p:cNvSpPr txBox="1">
            <a:spLocks noChangeArrowheads="1"/>
          </p:cNvSpPr>
          <p:nvPr userDrawn="1"/>
        </p:nvSpPr>
        <p:spPr bwMode="auto">
          <a:xfrm>
            <a:off x="4240383" y="4924170"/>
            <a:ext cx="1236663" cy="24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800" i="1" baseline="0" dirty="0" smtClean="0">
                <a:solidFill>
                  <a:schemeClr val="bg1"/>
                </a:solidFill>
                <a:cs typeface="Arial" charset="0"/>
              </a:rPr>
              <a:t>AIAA SciTech 2021</a:t>
            </a:r>
            <a:endParaRPr lang="en-US" sz="800" i="1" baseline="0" dirty="0">
              <a:solidFill>
                <a:schemeClr val="bg1"/>
              </a:solidFill>
              <a:cs typeface="Arial" charset="0"/>
            </a:endParaRPr>
          </a:p>
        </p:txBody>
      </p:sp>
      <p:pic>
        <p:nvPicPr>
          <p:cNvPr id="17"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43565" y="83960"/>
            <a:ext cx="604796" cy="500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651909"/>
      </p:ext>
    </p:extLst>
  </p:cSld>
  <p:clrMapOvr>
    <a:masterClrMapping/>
  </p:clrMapOvr>
  <p:extLst mod="1">
    <p:ext uri="{DCECCB84-F9BA-43D5-87BE-67443E8EF086}">
      <p15:sldGuideLst xmlns:p15="http://schemas.microsoft.com/office/powerpoint/2012/main">
        <p15:guide id="1" orient="horz" pos="1620">
          <p15:clr>
            <a:srgbClr val="FBAE40"/>
          </p15:clr>
        </p15:guide>
        <p15:guide id="3" orient="horz" pos="288">
          <p15:clr>
            <a:srgbClr val="FBAE40"/>
          </p15:clr>
        </p15:guide>
        <p15:guide id="4" pos="2880">
          <p15:clr>
            <a:srgbClr val="FBAE40"/>
          </p15:clr>
        </p15:guide>
        <p15:guide id="5" pos="561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SLS Slide Master Aug2017">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1FAF2205-3961-0547-9D24-328443DC7078}"/>
              </a:ext>
            </a:extLst>
          </p:cNvPr>
          <p:cNvSpPr>
            <a:spLocks noGrp="1"/>
          </p:cNvSpPr>
          <p:nvPr>
            <p:ph sz="quarter" idx="10"/>
          </p:nvPr>
        </p:nvSpPr>
        <p:spPr>
          <a:xfrm>
            <a:off x="164663" y="685805"/>
            <a:ext cx="8814673" cy="4089497"/>
          </a:xfrm>
          <a:prstGeom prst="rect">
            <a:avLst/>
          </a:prstGeom>
        </p:spPr>
        <p:txBody>
          <a:bodyPr/>
          <a:lstStyle>
            <a:lvl1pPr marL="173038" indent="-173038">
              <a:buClr>
                <a:schemeClr val="accent2"/>
              </a:buClr>
              <a:buFont typeface="Arial" panose="020B0604020202020204" pitchFamily="34" charset="0"/>
              <a:buChar char="•"/>
              <a:defRPr sz="1800">
                <a:latin typeface="Calibri" panose="020F0502020204030204" pitchFamily="34" charset="0"/>
              </a:defRPr>
            </a:lvl1pPr>
            <a:lvl2pPr marL="511175" indent="-173038">
              <a:buClr>
                <a:schemeClr val="accent2"/>
              </a:buClr>
              <a:buFont typeface="Century Gothic" panose="020B0502020202020204" pitchFamily="34" charset="0"/>
              <a:buChar char="–"/>
              <a:defRPr sz="1600">
                <a:latin typeface="Calibri" panose="020F0502020204030204" pitchFamily="34" charset="0"/>
              </a:defRPr>
            </a:lvl2pPr>
            <a:lvl3pPr marL="679205" indent="-112671">
              <a:buClr>
                <a:schemeClr val="accent2"/>
              </a:buClr>
              <a:buFont typeface="Arial" panose="020B0604020202020204" pitchFamily="34" charset="0"/>
              <a:buChar char="•"/>
              <a:defRPr sz="1400">
                <a:latin typeface="Calibri" panose="020F0502020204030204" pitchFamily="34" charset="0"/>
              </a:defRPr>
            </a:lvl3pPr>
            <a:lvl4pPr marL="852183" indent="-112671">
              <a:buClr>
                <a:schemeClr val="accent2"/>
              </a:buClr>
              <a:buFont typeface="Century Gothic" panose="020B0502020202020204" pitchFamily="34" charset="0"/>
              <a:buChar char="–"/>
              <a:defRPr sz="1200">
                <a:latin typeface="Calibri" panose="020F0502020204030204" pitchFamily="34" charset="0"/>
              </a:defRPr>
            </a:lvl4pPr>
            <a:lvl5pPr marL="1039442" indent="-117433">
              <a:buClr>
                <a:schemeClr val="accent2"/>
              </a:buClr>
              <a:buFont typeface="Arial" panose="020B0604020202020204" pitchFamily="34" charset="0"/>
              <a:buChar char="•"/>
              <a:defRPr sz="110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2"/>
          <p:cNvSpPr>
            <a:spLocks noGrp="1" noChangeArrowheads="1"/>
          </p:cNvSpPr>
          <p:nvPr>
            <p:ph type="title"/>
          </p:nvPr>
        </p:nvSpPr>
        <p:spPr bwMode="auto">
          <a:xfrm>
            <a:off x="711138" y="25827"/>
            <a:ext cx="8295154" cy="61629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smtClean="0"/>
              <a:t>Click to edit Master title style</a:t>
            </a:r>
            <a:endParaRPr lang="en-US" dirty="0"/>
          </a:p>
        </p:txBody>
      </p:sp>
      <p:sp>
        <p:nvSpPr>
          <p:cNvPr id="6" name="Rectangle 6"/>
          <p:cNvSpPr>
            <a:spLocks noGrp="1" noChangeArrowheads="1"/>
          </p:cNvSpPr>
          <p:nvPr>
            <p:ph type="sldNum" sz="quarter" idx="4"/>
          </p:nvPr>
        </p:nvSpPr>
        <p:spPr bwMode="auto">
          <a:xfrm>
            <a:off x="7487008" y="4955408"/>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C4961C3E-E491-4178-9B50-C7E0FC0B8D1C}" type="slidenum">
              <a:rPr lang="en-US" altLang="en-US" smtClean="0">
                <a:cs typeface="+mn-cs"/>
              </a:rPr>
              <a:pPr/>
              <a:t>‹#›</a:t>
            </a:fld>
            <a:endParaRPr lang="en-US" altLang="en-US" dirty="0">
              <a:cs typeface="+mn-cs"/>
            </a:endParaRPr>
          </a:p>
        </p:txBody>
      </p:sp>
    </p:spTree>
    <p:extLst>
      <p:ext uri="{BB962C8B-B14F-4D97-AF65-F5344CB8AC3E}">
        <p14:creationId xmlns:p14="http://schemas.microsoft.com/office/powerpoint/2010/main" val="157752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 Blank bod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711138" y="25827"/>
            <a:ext cx="8295154" cy="61629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smtClean="0"/>
              <a:t>Click to edit Master title style</a:t>
            </a:r>
            <a:endParaRPr lang="en-US" dirty="0"/>
          </a:p>
        </p:txBody>
      </p:sp>
      <p:sp>
        <p:nvSpPr>
          <p:cNvPr id="4" name="Rectangle 6"/>
          <p:cNvSpPr>
            <a:spLocks noGrp="1" noChangeArrowheads="1"/>
          </p:cNvSpPr>
          <p:nvPr>
            <p:ph type="sldNum" sz="quarter" idx="4"/>
          </p:nvPr>
        </p:nvSpPr>
        <p:spPr bwMode="auto">
          <a:xfrm>
            <a:off x="7487008" y="4955408"/>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C4961C3E-E491-4178-9B50-C7E0FC0B8D1C}" type="slidenum">
              <a:rPr lang="en-US" altLang="en-US" smtClean="0">
                <a:cs typeface="+mn-cs"/>
              </a:rPr>
              <a:pPr/>
              <a:t>‹#›</a:t>
            </a:fld>
            <a:endParaRPr lang="en-US" altLang="en-US" dirty="0">
              <a:cs typeface="+mn-cs"/>
            </a:endParaRPr>
          </a:p>
        </p:txBody>
      </p:sp>
    </p:spTree>
    <p:extLst>
      <p:ext uri="{BB962C8B-B14F-4D97-AF65-F5344CB8AC3E}">
        <p14:creationId xmlns:p14="http://schemas.microsoft.com/office/powerpoint/2010/main" val="2831103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Picture under title bar">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636985"/>
            <a:ext cx="9144000" cy="4236244"/>
          </a:xfrm>
          <a:prstGeom prst="rect">
            <a:avLst/>
          </a:prstGeom>
        </p:spPr>
        <p:txBody>
          <a:bodyPr/>
          <a:lstStyle>
            <a:lvl1pPr marL="0" indent="0">
              <a:buFontTx/>
              <a:buNone/>
              <a:defRPr/>
            </a:lvl1pPr>
          </a:lstStyle>
          <a:p>
            <a:r>
              <a:rPr lang="en-US" dirty="0"/>
              <a:t>Drag picture to placeholder or click icon to add</a:t>
            </a:r>
          </a:p>
        </p:txBody>
      </p:sp>
      <p:sp>
        <p:nvSpPr>
          <p:cNvPr id="6" name="Rectangle 2"/>
          <p:cNvSpPr>
            <a:spLocks noGrp="1" noChangeArrowheads="1"/>
          </p:cNvSpPr>
          <p:nvPr>
            <p:ph type="title"/>
          </p:nvPr>
        </p:nvSpPr>
        <p:spPr bwMode="auto">
          <a:xfrm>
            <a:off x="711138" y="25827"/>
            <a:ext cx="8295154" cy="61629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smtClean="0"/>
              <a:t>Click to edit Master title style</a:t>
            </a:r>
            <a:endParaRPr lang="en-US" dirty="0"/>
          </a:p>
        </p:txBody>
      </p:sp>
      <p:sp>
        <p:nvSpPr>
          <p:cNvPr id="5" name="Rectangle 6"/>
          <p:cNvSpPr>
            <a:spLocks noGrp="1" noChangeArrowheads="1"/>
          </p:cNvSpPr>
          <p:nvPr>
            <p:ph type="sldNum" sz="quarter" idx="4"/>
          </p:nvPr>
        </p:nvSpPr>
        <p:spPr bwMode="auto">
          <a:xfrm>
            <a:off x="7487008" y="4955408"/>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C4961C3E-E491-4178-9B50-C7E0FC0B8D1C}" type="slidenum">
              <a:rPr lang="en-US" altLang="en-US" smtClean="0">
                <a:cs typeface="+mn-cs"/>
              </a:rPr>
              <a:pPr/>
              <a:t>‹#›</a:t>
            </a:fld>
            <a:endParaRPr lang="en-US" altLang="en-US" dirty="0">
              <a:cs typeface="+mn-cs"/>
            </a:endParaRPr>
          </a:p>
        </p:txBody>
      </p:sp>
    </p:spTree>
    <p:extLst>
      <p:ext uri="{BB962C8B-B14F-4D97-AF65-F5344CB8AC3E}">
        <p14:creationId xmlns:p14="http://schemas.microsoft.com/office/powerpoint/2010/main" val="4094124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Banner TakeAway SLS Aug 2017">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Text Placeholder 8"/>
          <p:cNvSpPr>
            <a:spLocks noGrp="1"/>
          </p:cNvSpPr>
          <p:nvPr>
            <p:ph type="body" sz="quarter" idx="10"/>
          </p:nvPr>
        </p:nvSpPr>
        <p:spPr>
          <a:xfrm>
            <a:off x="0" y="4518965"/>
            <a:ext cx="9144000" cy="430887"/>
          </a:xfrm>
          <a:prstGeom prst="rect">
            <a:avLst/>
          </a:prstGeom>
        </p:spPr>
        <p:txBody>
          <a:bodyPr vert="horz" anchor="ctr">
            <a:spAutoFit/>
          </a:bodyPr>
          <a:lstStyle>
            <a:lvl1pPr marL="0" indent="0" algn="ctr">
              <a:buNone/>
              <a:defRPr sz="2200" i="1">
                <a:solidFill>
                  <a:srgbClr val="DC6115"/>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dirty="0"/>
              <a:t>Click to edit Master text styles</a:t>
            </a:r>
          </a:p>
        </p:txBody>
      </p:sp>
      <p:sp>
        <p:nvSpPr>
          <p:cNvPr id="8" name="Content Placeholder 3"/>
          <p:cNvSpPr>
            <a:spLocks noGrp="1"/>
          </p:cNvSpPr>
          <p:nvPr>
            <p:ph sz="quarter" idx="11"/>
          </p:nvPr>
        </p:nvSpPr>
        <p:spPr>
          <a:xfrm>
            <a:off x="493713" y="789385"/>
            <a:ext cx="8253412" cy="3886647"/>
          </a:xfrm>
          <a:prstGeom prst="rect">
            <a:avLst/>
          </a:prstGeom>
        </p:spPr>
        <p:txBody>
          <a:bodyPr/>
          <a:lstStyle>
            <a:lvl1pPr marL="173038" indent="-173038">
              <a:buClr>
                <a:srgbClr val="DC6115"/>
              </a:buClr>
              <a:buFont typeface="Arial" panose="020B0604020202020204" pitchFamily="34" charset="0"/>
              <a:buChar char="•"/>
              <a:defRPr sz="1800">
                <a:latin typeface="Calibri" panose="020F0502020204030204" pitchFamily="34" charset="0"/>
                <a:cs typeface="Calibri" panose="020F0502020204030204" pitchFamily="34" charset="0"/>
              </a:defRPr>
            </a:lvl1pPr>
            <a:lvl2pPr marL="511175" indent="-173038">
              <a:buClr>
                <a:srgbClr val="DC6115"/>
              </a:buClr>
              <a:buFont typeface="LucidaGrande" charset="0"/>
              <a:buChar char="–"/>
              <a:defRPr sz="1600">
                <a:latin typeface="Calibri" panose="020F0502020204030204" pitchFamily="34" charset="0"/>
                <a:cs typeface="Calibri" panose="020F0502020204030204" pitchFamily="34" charset="0"/>
              </a:defRPr>
            </a:lvl2pPr>
            <a:lvl3pPr marL="679205" indent="-112671">
              <a:buClr>
                <a:srgbClr val="DC6115"/>
              </a:buClr>
              <a:buFont typeface="Arial" panose="020B0604020202020204" pitchFamily="34" charset="0"/>
              <a:buChar char="•"/>
              <a:defRPr sz="1400">
                <a:latin typeface="Calibri" panose="020F0502020204030204" pitchFamily="34" charset="0"/>
                <a:cs typeface="Calibri" panose="020F0502020204030204" pitchFamily="34" charset="0"/>
              </a:defRPr>
            </a:lvl3pPr>
            <a:lvl4pPr marL="858838" indent="-119063">
              <a:buClr>
                <a:srgbClr val="DC6115"/>
              </a:buClr>
              <a:buFont typeface="Century Gothic" panose="020B0502020202020204" pitchFamily="34" charset="0"/>
              <a:buChar char="–"/>
              <a:tabLst/>
              <a:defRPr sz="1200">
                <a:latin typeface="Calibri" panose="020F0502020204030204" pitchFamily="34" charset="0"/>
                <a:cs typeface="Calibri" panose="020F0502020204030204" pitchFamily="34" charset="0"/>
              </a:defRPr>
            </a:lvl4pPr>
            <a:lvl5pPr marL="1089025" indent="-112713">
              <a:buClr>
                <a:srgbClr val="DC6115"/>
              </a:buClr>
              <a:buFont typeface="Arial" panose="020B0604020202020204" pitchFamily="34" charset="0"/>
              <a:buChar char="•"/>
              <a:tabLst/>
              <a:defRPr sz="1100">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6"/>
          <p:cNvSpPr>
            <a:spLocks noGrp="1" noChangeArrowheads="1"/>
          </p:cNvSpPr>
          <p:nvPr>
            <p:ph type="sldNum" sz="quarter" idx="4"/>
          </p:nvPr>
        </p:nvSpPr>
        <p:spPr bwMode="auto">
          <a:xfrm>
            <a:off x="7487008" y="4955408"/>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C4961C3E-E491-4178-9B50-C7E0FC0B8D1C}" type="slidenum">
              <a:rPr lang="en-US" altLang="en-US" smtClean="0">
                <a:cs typeface="+mn-cs"/>
              </a:rPr>
              <a:pPr/>
              <a:t>‹#›</a:t>
            </a:fld>
            <a:endParaRPr lang="en-US" altLang="en-US" dirty="0">
              <a:cs typeface="+mn-cs"/>
            </a:endParaRPr>
          </a:p>
        </p:txBody>
      </p:sp>
    </p:spTree>
    <p:extLst>
      <p:ext uri="{BB962C8B-B14F-4D97-AF65-F5344CB8AC3E}">
        <p14:creationId xmlns:p14="http://schemas.microsoft.com/office/powerpoint/2010/main" val="3054312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C8CD-6B74-2743-A3A5-25E5411CD23B}"/>
              </a:ext>
            </a:extLst>
          </p:cNvPr>
          <p:cNvSpPr/>
          <p:nvPr userDrawn="1"/>
        </p:nvSpPr>
        <p:spPr bwMode="auto">
          <a:xfrm>
            <a:off x="0" y="1"/>
            <a:ext cx="9144000" cy="63661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026" name="Rectangle 2"/>
          <p:cNvSpPr>
            <a:spLocks noGrp="1" noChangeArrowheads="1"/>
          </p:cNvSpPr>
          <p:nvPr>
            <p:ph type="title"/>
          </p:nvPr>
        </p:nvSpPr>
        <p:spPr bwMode="auto">
          <a:xfrm>
            <a:off x="711138" y="25827"/>
            <a:ext cx="8295154" cy="61629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smtClean="0"/>
              <a:t>Click to edit Master title style</a:t>
            </a:r>
            <a:endParaRPr lang="en-US" dirty="0"/>
          </a:p>
        </p:txBody>
      </p:sp>
      <p:sp>
        <p:nvSpPr>
          <p:cNvPr id="83974" name="Rectangle 6"/>
          <p:cNvSpPr>
            <a:spLocks noGrp="1" noChangeArrowheads="1"/>
          </p:cNvSpPr>
          <p:nvPr>
            <p:ph type="sldNum" sz="quarter" idx="4"/>
          </p:nvPr>
        </p:nvSpPr>
        <p:spPr bwMode="auto">
          <a:xfrm>
            <a:off x="7408800" y="4924170"/>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C4961C3E-E491-4178-9B50-C7E0FC0B8D1C}" type="slidenum">
              <a:rPr lang="en-US" altLang="en-US" smtClean="0">
                <a:cs typeface="+mn-cs"/>
              </a:rPr>
              <a:pPr/>
              <a:t>‹#›</a:t>
            </a:fld>
            <a:endParaRPr lang="en-US" altLang="en-US" dirty="0">
              <a:cs typeface="+mn-cs"/>
            </a:endParaRPr>
          </a:p>
        </p:txBody>
      </p:sp>
      <p:sp>
        <p:nvSpPr>
          <p:cNvPr id="9" name="TextBox 10">
            <a:extLst>
              <a:ext uri="{FF2B5EF4-FFF2-40B4-BE49-F238E27FC236}">
                <a16:creationId xmlns:a16="http://schemas.microsoft.com/office/drawing/2014/main" id="{61BDB7DD-300D-AA41-B420-03E17FC93A01}"/>
              </a:ext>
            </a:extLst>
          </p:cNvPr>
          <p:cNvSpPr txBox="1">
            <a:spLocks noChangeArrowheads="1"/>
          </p:cNvSpPr>
          <p:nvPr userDrawn="1"/>
        </p:nvSpPr>
        <p:spPr bwMode="auto">
          <a:xfrm>
            <a:off x="4240383" y="4924170"/>
            <a:ext cx="1236663" cy="24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800" i="1" baseline="0" dirty="0" smtClean="0">
                <a:solidFill>
                  <a:schemeClr val="bg1"/>
                </a:solidFill>
                <a:cs typeface="Arial" charset="0"/>
              </a:rPr>
              <a:t>AIAA SciTech 2021</a:t>
            </a:r>
            <a:endParaRPr lang="en-US" sz="800" i="1" baseline="0" dirty="0">
              <a:solidFill>
                <a:schemeClr val="bg1"/>
              </a:solidFill>
              <a:cs typeface="Arial" charset="0"/>
            </a:endParaRPr>
          </a:p>
        </p:txBody>
      </p:sp>
      <p:sp>
        <p:nvSpPr>
          <p:cNvPr id="7" name="TextBox 10">
            <a:extLst>
              <a:ext uri="{FF2B5EF4-FFF2-40B4-BE49-F238E27FC236}">
                <a16:creationId xmlns:a16="http://schemas.microsoft.com/office/drawing/2014/main" id="{61BDB7DD-300D-AA41-B420-03E17FC93A01}"/>
              </a:ext>
            </a:extLst>
          </p:cNvPr>
          <p:cNvSpPr txBox="1">
            <a:spLocks noChangeArrowheads="1"/>
          </p:cNvSpPr>
          <p:nvPr userDrawn="1"/>
        </p:nvSpPr>
        <p:spPr bwMode="auto">
          <a:xfrm>
            <a:off x="43565" y="4924170"/>
            <a:ext cx="2289082" cy="24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800" i="1" baseline="0" dirty="0" smtClean="0">
                <a:solidFill>
                  <a:schemeClr val="bg1"/>
                </a:solidFill>
                <a:cs typeface="Arial" charset="0"/>
              </a:rPr>
              <a:t>J. Micheal Ramey (james.m.ramey@nasa.gov)</a:t>
            </a:r>
            <a:endParaRPr lang="en-US" sz="800" i="1" baseline="0" dirty="0">
              <a:solidFill>
                <a:schemeClr val="bg1"/>
              </a:solidFill>
              <a:cs typeface="Arial" charset="0"/>
            </a:endParaRPr>
          </a:p>
        </p:txBody>
      </p:sp>
      <p:pic>
        <p:nvPicPr>
          <p:cNvPr id="11" name="Picture 12"/>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auto">
          <a:xfrm>
            <a:off x="43565" y="83960"/>
            <a:ext cx="604796" cy="5000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818255"/>
      </p:ext>
    </p:extLst>
  </p:cSld>
  <p:clrMap bg1="dk1" tx1="lt1" bg2="dk2" tx2="lt2" accent1="accent1" accent2="accent2" accent3="accent3" accent4="accent4" accent5="accent5" accent6="accent6" hlink="hlink" folHlink="folHlink"/>
  <p:sldLayoutIdLst>
    <p:sldLayoutId id="2147483765" r:id="rId1"/>
    <p:sldLayoutId id="2147483785" r:id="rId2"/>
    <p:sldLayoutId id="2147483766" r:id="rId3"/>
    <p:sldLayoutId id="2147483784" r:id="rId4"/>
    <p:sldLayoutId id="2147483767" r:id="rId5"/>
    <p:sldLayoutId id="2147483778" r:id="rId6"/>
  </p:sldLayoutIdLst>
  <p:hf hdr="0" ftr="0" dt="0"/>
  <p:txStyles>
    <p:titleStyle>
      <a:lvl1pPr algn="l" rtl="0" eaLnBrk="1" fontAlgn="base" hangingPunct="1">
        <a:lnSpc>
          <a:spcPct val="90000"/>
        </a:lnSpc>
        <a:spcBef>
          <a:spcPct val="0"/>
        </a:spcBef>
        <a:spcAft>
          <a:spcPct val="0"/>
        </a:spcAft>
        <a:defRPr sz="2400" b="1">
          <a:solidFill>
            <a:srgbClr val="FFFFFF"/>
          </a:solidFill>
          <a:effectLst/>
          <a:latin typeface="Calibri" panose="020F0502020204030204" pitchFamily="34" charset="0"/>
          <a:ea typeface="ＭＳ Ｐゴシック" pitchFamily="-108" charset="-128"/>
          <a:cs typeface="Calibri" panose="020F0502020204030204" pitchFamily="34" charset="0"/>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1399309" y="2494857"/>
            <a:ext cx="6345382" cy="1877437"/>
          </a:xfrm>
        </p:spPr>
        <p:txBody>
          <a:bodyPr/>
          <a:lstStyle/>
          <a:p>
            <a:r>
              <a:rPr lang="en-US" sz="1600" dirty="0" smtClean="0">
                <a:effectLst/>
              </a:rPr>
              <a:t>J. Micheal Ramey</a:t>
            </a:r>
            <a:r>
              <a:rPr lang="en-US" sz="1600" b="0" dirty="0" smtClean="0">
                <a:effectLst/>
              </a:rPr>
              <a:t>, Martin K. Sekula, David J. Piatak, </a:t>
            </a:r>
          </a:p>
          <a:p>
            <a:r>
              <a:rPr lang="en-US" sz="1600" b="0" dirty="0" smtClean="0">
                <a:effectLst/>
              </a:rPr>
              <a:t>Patrick S. Heaney, and Francesco Soranna</a:t>
            </a:r>
          </a:p>
          <a:p>
            <a:endParaRPr lang="en-US" sz="1200" b="0" dirty="0" smtClean="0">
              <a:effectLst/>
            </a:endParaRPr>
          </a:p>
          <a:p>
            <a:r>
              <a:rPr lang="en-US" sz="1200" b="0" dirty="0" smtClean="0">
                <a:effectLst/>
              </a:rPr>
              <a:t>NASA Langley Research Center</a:t>
            </a:r>
          </a:p>
          <a:p>
            <a:r>
              <a:rPr lang="en-US" sz="1200" b="0" dirty="0" err="1" smtClean="0">
                <a:effectLst/>
              </a:rPr>
              <a:t>Aeroelasticity</a:t>
            </a:r>
            <a:r>
              <a:rPr lang="en-US" sz="1200" b="0" dirty="0" smtClean="0">
                <a:effectLst/>
              </a:rPr>
              <a:t> Branch</a:t>
            </a:r>
          </a:p>
          <a:p>
            <a:r>
              <a:rPr lang="en-US" sz="1200" b="0" dirty="0" smtClean="0">
                <a:effectLst/>
              </a:rPr>
              <a:t>Hampton, VA</a:t>
            </a:r>
          </a:p>
          <a:p>
            <a:endParaRPr lang="en-US" dirty="0" smtClean="0"/>
          </a:p>
          <a:p>
            <a:r>
              <a:rPr lang="en-US" sz="1200" b="0" dirty="0" smtClean="0">
                <a:effectLst/>
              </a:rPr>
              <a:t>AIAA SciTech Forum, 11-15 &amp; 19-21 January 2021</a:t>
            </a:r>
            <a:endParaRPr lang="en-US" sz="1200" b="0" dirty="0">
              <a:effectLst/>
            </a:endParaRPr>
          </a:p>
        </p:txBody>
      </p:sp>
      <p:sp>
        <p:nvSpPr>
          <p:cNvPr id="7" name="Text Placeholder 6"/>
          <p:cNvSpPr>
            <a:spLocks noGrp="1"/>
          </p:cNvSpPr>
          <p:nvPr>
            <p:ph type="body" sz="quarter" idx="10"/>
          </p:nvPr>
        </p:nvSpPr>
        <p:spPr>
          <a:xfrm>
            <a:off x="0" y="775853"/>
            <a:ext cx="9144000" cy="1560946"/>
          </a:xfrm>
        </p:spPr>
        <p:txBody>
          <a:bodyPr/>
          <a:lstStyle/>
          <a:p>
            <a:r>
              <a:rPr lang="en-US" dirty="0"/>
              <a:t>Development of Buffet Forcing Functions using Frequency-Dependent Coherence </a:t>
            </a:r>
            <a:r>
              <a:rPr lang="en-US" dirty="0" smtClean="0"/>
              <a:t>Factors</a:t>
            </a:r>
            <a:endParaRPr lang="en-US" dirty="0"/>
          </a:p>
        </p:txBody>
      </p:sp>
      <p:sp>
        <p:nvSpPr>
          <p:cNvPr id="8" name="Rectangle 7"/>
          <p:cNvSpPr/>
          <p:nvPr/>
        </p:nvSpPr>
        <p:spPr>
          <a:xfrm>
            <a:off x="0" y="4530353"/>
            <a:ext cx="9144000" cy="338554"/>
          </a:xfrm>
          <a:prstGeom prst="rect">
            <a:avLst/>
          </a:prstGeom>
        </p:spPr>
        <p:txBody>
          <a:bodyPr wrap="square">
            <a:spAutoFit/>
          </a:bodyPr>
          <a:lstStyle/>
          <a:p>
            <a:r>
              <a:rPr lang="en-US" sz="800" dirty="0"/>
              <a:t>Copyright </a:t>
            </a:r>
            <a:r>
              <a:rPr lang="en-US" sz="800" dirty="0" smtClean="0"/>
              <a:t>2021 </a:t>
            </a:r>
            <a:r>
              <a:rPr lang="en-US" sz="800" dirty="0"/>
              <a:t>United States Government as represented by the Administrator of the National Aeronautics and Space Administration. No copyright is claimed in the United States under Title 17, U.S. Code. All Other Rights Reserved.  Published by the American Institute of Aeronautics and Astronautics, Inc. with permission.</a:t>
            </a:r>
          </a:p>
        </p:txBody>
      </p:sp>
    </p:spTree>
    <p:extLst>
      <p:ext uri="{BB962C8B-B14F-4D97-AF65-F5344CB8AC3E}">
        <p14:creationId xmlns:p14="http://schemas.microsoft.com/office/powerpoint/2010/main" val="2976978273"/>
      </p:ext>
    </p:extLst>
  </p:cSld>
  <p:clrMapOvr>
    <a:masterClrMapping/>
  </p:clrMapOvr>
  <mc:AlternateContent xmlns:mc="http://schemas.openxmlformats.org/markup-compatibility/2006" xmlns:p14="http://schemas.microsoft.com/office/powerpoint/2010/main">
    <mc:Choice Requires="p14">
      <p:transition spd="slow" p14:dur="2000" advTm="14668"/>
    </mc:Choice>
    <mc:Fallback xmlns="">
      <p:transition spd="slow" advTm="14668"/>
    </mc:Fallback>
  </mc:AlternateContent>
  <p:timing>
    <p:tnLst>
      <p:par>
        <p:cTn id="1" dur="indefinite" restart="never" nodeType="tmRoot"/>
      </p:par>
    </p:tnLst>
  </p:timing>
  <p:extLst mod="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Background and Motivation</a:t>
            </a:r>
            <a:endParaRPr lang="en-US" dirty="0"/>
          </a:p>
          <a:p>
            <a:r>
              <a:rPr lang="en-US" dirty="0" smtClean="0"/>
              <a:t>Methodology</a:t>
            </a:r>
          </a:p>
          <a:p>
            <a:pPr lvl="1"/>
            <a:r>
              <a:rPr lang="en-US" dirty="0" smtClean="0"/>
              <a:t>Current Methodology</a:t>
            </a:r>
          </a:p>
          <a:p>
            <a:pPr lvl="1"/>
            <a:r>
              <a:rPr lang="en-US" dirty="0" smtClean="0"/>
              <a:t>Updated Methodology</a:t>
            </a:r>
          </a:p>
          <a:p>
            <a:r>
              <a:rPr lang="en-US" dirty="0" smtClean="0"/>
              <a:t>Results</a:t>
            </a:r>
          </a:p>
          <a:p>
            <a:pPr lvl="1"/>
            <a:r>
              <a:rPr lang="en-US" dirty="0" smtClean="0"/>
              <a:t>Buffet Verification Test (BVT) results</a:t>
            </a:r>
            <a:endParaRPr lang="en-US" dirty="0"/>
          </a:p>
          <a:p>
            <a:pPr lvl="1"/>
            <a:r>
              <a:rPr lang="en-US" dirty="0" smtClean="0"/>
              <a:t>Space Launch System (SLS) Block 1 Crew launch vehicle </a:t>
            </a:r>
            <a:r>
              <a:rPr lang="en-US" dirty="0"/>
              <a:t>r</a:t>
            </a:r>
            <a:r>
              <a:rPr lang="en-US" dirty="0" smtClean="0"/>
              <a:t>esults</a:t>
            </a:r>
            <a:endParaRPr lang="en-US" dirty="0"/>
          </a:p>
          <a:p>
            <a:r>
              <a:rPr lang="en-US" dirty="0" smtClean="0"/>
              <a:t>Applicable Conclusions</a:t>
            </a:r>
          </a:p>
        </p:txBody>
      </p:sp>
      <p:sp>
        <p:nvSpPr>
          <p:cNvPr id="3" name="Title 2"/>
          <p:cNvSpPr>
            <a:spLocks noGrp="1"/>
          </p:cNvSpPr>
          <p:nvPr>
            <p:ph type="title"/>
          </p:nvPr>
        </p:nvSpPr>
        <p:spPr/>
        <p:txBody>
          <a:bodyPr/>
          <a:lstStyle/>
          <a:p>
            <a:r>
              <a:rPr lang="en-US" dirty="0" smtClean="0"/>
              <a:t>Agenda</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2</a:t>
            </a:fld>
            <a:endParaRPr lang="en-US" altLang="en-US" dirty="0">
              <a:cs typeface="+mn-cs"/>
            </a:endParaRPr>
          </a:p>
        </p:txBody>
      </p:sp>
    </p:spTree>
    <p:extLst>
      <p:ext uri="{BB962C8B-B14F-4D97-AF65-F5344CB8AC3E}">
        <p14:creationId xmlns:p14="http://schemas.microsoft.com/office/powerpoint/2010/main" val="935576067"/>
      </p:ext>
    </p:extLst>
  </p:cSld>
  <p:clrMapOvr>
    <a:masterClrMapping/>
  </p:clrMapOvr>
  <mc:AlternateContent xmlns:mc="http://schemas.openxmlformats.org/markup-compatibility/2006" xmlns:p14="http://schemas.microsoft.com/office/powerpoint/2010/main">
    <mc:Choice Requires="p14">
      <p:transition spd="slow" p14:dur="2000" advTm="1968"/>
    </mc:Choice>
    <mc:Fallback xmlns="">
      <p:transition spd="slow" advTm="1968"/>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64663" y="685805"/>
            <a:ext cx="8739192" cy="4089497"/>
          </a:xfrm>
        </p:spPr>
        <p:txBody>
          <a:bodyPr/>
          <a:lstStyle/>
          <a:p>
            <a:r>
              <a:rPr lang="en-US" dirty="0" smtClean="0"/>
              <a:t>Launch vehicle buffet environments</a:t>
            </a:r>
          </a:p>
          <a:p>
            <a:pPr lvl="1"/>
            <a:r>
              <a:rPr lang="en-US" dirty="0" smtClean="0"/>
              <a:t>Aerodynamic loads caused by fluctuating pressures on the surface of the vehicle</a:t>
            </a:r>
          </a:p>
          <a:p>
            <a:pPr lvl="1"/>
            <a:r>
              <a:rPr lang="en-US" dirty="0" smtClean="0"/>
              <a:t>Can excite both global and local vehicle structural responses</a:t>
            </a:r>
          </a:p>
          <a:p>
            <a:pPr lvl="1"/>
            <a:endParaRPr lang="en-US" dirty="0" smtClean="0"/>
          </a:p>
          <a:p>
            <a:r>
              <a:rPr lang="en-US" dirty="0" smtClean="0"/>
              <a:t>Typically modeled with buffet forcing functions (BFFs)</a:t>
            </a:r>
          </a:p>
          <a:p>
            <a:pPr lvl="1"/>
            <a:r>
              <a:rPr lang="en-US" dirty="0" smtClean="0"/>
              <a:t>Time histories of orthogonal forces acting on the centerline of the vehicle</a:t>
            </a:r>
          </a:p>
          <a:p>
            <a:pPr lvl="1"/>
            <a:r>
              <a:rPr lang="en-US" dirty="0" smtClean="0"/>
              <a:t>BFFs are developed using wind-tunnel data from rigid models highly-instrumented with unsteady pressure transducers</a:t>
            </a:r>
          </a:p>
          <a:p>
            <a:pPr lvl="1"/>
            <a:r>
              <a:rPr lang="en-US" dirty="0" smtClean="0"/>
              <a:t>Each transducer acts on a surface patch, which is assumed to be consistent throughout</a:t>
            </a:r>
          </a:p>
          <a:p>
            <a:endParaRPr lang="en-US" dirty="0" smtClean="0"/>
          </a:p>
          <a:p>
            <a:r>
              <a:rPr lang="en-US" dirty="0" smtClean="0"/>
              <a:t>To reduce over-conservatism, coherence-based factors are employed</a:t>
            </a:r>
          </a:p>
          <a:p>
            <a:pPr marL="0" indent="0">
              <a:buNone/>
            </a:pPr>
            <a:endParaRPr lang="en-US" dirty="0" smtClean="0"/>
          </a:p>
          <a:p>
            <a:r>
              <a:rPr lang="en-US" dirty="0" smtClean="0"/>
              <a:t>This work proposes a new implementation to improve forcing functions</a:t>
            </a:r>
          </a:p>
          <a:p>
            <a:endParaRPr lang="en-US" dirty="0"/>
          </a:p>
        </p:txBody>
      </p:sp>
      <p:sp>
        <p:nvSpPr>
          <p:cNvPr id="3" name="Title 2"/>
          <p:cNvSpPr>
            <a:spLocks noGrp="1"/>
          </p:cNvSpPr>
          <p:nvPr>
            <p:ph type="title"/>
          </p:nvPr>
        </p:nvSpPr>
        <p:spPr/>
        <p:txBody>
          <a:bodyPr/>
          <a:lstStyle/>
          <a:p>
            <a:r>
              <a:rPr lang="en-US" dirty="0" smtClean="0"/>
              <a:t>Launch Vehicle Buffet</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3</a:t>
            </a:fld>
            <a:endParaRPr lang="en-US" altLang="en-US" dirty="0">
              <a:cs typeface="+mn-cs"/>
            </a:endParaRPr>
          </a:p>
        </p:txBody>
      </p:sp>
    </p:spTree>
    <p:extLst>
      <p:ext uri="{BB962C8B-B14F-4D97-AF65-F5344CB8AC3E}">
        <p14:creationId xmlns:p14="http://schemas.microsoft.com/office/powerpoint/2010/main" val="938556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64664" y="685805"/>
            <a:ext cx="4056243" cy="1493977"/>
          </a:xfrm>
        </p:spPr>
        <p:txBody>
          <a:bodyPr/>
          <a:lstStyle/>
          <a:p>
            <a:r>
              <a:rPr lang="en-US" dirty="0" smtClean="0"/>
              <a:t>Aerodynamic Region ID</a:t>
            </a:r>
          </a:p>
          <a:p>
            <a:pPr lvl="1"/>
            <a:r>
              <a:rPr lang="en-US" dirty="0" smtClean="0"/>
              <a:t>Established based on major changes in the local aerodynamic environment</a:t>
            </a:r>
          </a:p>
          <a:p>
            <a:pPr lvl="1"/>
            <a:r>
              <a:rPr lang="en-US" dirty="0" smtClean="0"/>
              <a:t>Employ a coefficient of determination analysis to provide rigor to the selection of boundaries</a:t>
            </a:r>
          </a:p>
          <a:p>
            <a:pPr lvl="1"/>
            <a:endParaRPr lang="en-US" dirty="0"/>
          </a:p>
        </p:txBody>
      </p:sp>
      <p:sp>
        <p:nvSpPr>
          <p:cNvPr id="3" name="Title 2"/>
          <p:cNvSpPr>
            <a:spLocks noGrp="1"/>
          </p:cNvSpPr>
          <p:nvPr>
            <p:ph type="title"/>
          </p:nvPr>
        </p:nvSpPr>
        <p:spPr/>
        <p:txBody>
          <a:bodyPr/>
          <a:lstStyle/>
          <a:p>
            <a:r>
              <a:rPr lang="en-US" dirty="0"/>
              <a:t>Current </a:t>
            </a:r>
            <a:r>
              <a:rPr lang="en-US" dirty="0" smtClean="0"/>
              <a:t>Approach – Longitudinal Coherence Factors</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4</a:t>
            </a:fld>
            <a:endParaRPr lang="en-US" altLang="en-US" dirty="0">
              <a:cs typeface="+mn-cs"/>
            </a:endParaRPr>
          </a:p>
        </p:txBody>
      </p:sp>
      <p:pic>
        <p:nvPicPr>
          <p:cNvPr id="15" name="Picture 14"/>
          <p:cNvPicPr>
            <a:picLocks noChangeAspect="1"/>
          </p:cNvPicPr>
          <p:nvPr/>
        </p:nvPicPr>
        <p:blipFill rotWithShape="1">
          <a:blip r:embed="rId3"/>
          <a:srcRect r="7122"/>
          <a:stretch/>
        </p:blipFill>
        <p:spPr>
          <a:xfrm>
            <a:off x="6426287" y="3392748"/>
            <a:ext cx="2588550" cy="1599604"/>
          </a:xfrm>
          <a:prstGeom prst="rect">
            <a:avLst/>
          </a:prstGeom>
        </p:spPr>
      </p:pic>
      <p:pic>
        <p:nvPicPr>
          <p:cNvPr id="16" name="Picture 15"/>
          <p:cNvPicPr>
            <a:picLocks noChangeAspect="1"/>
          </p:cNvPicPr>
          <p:nvPr/>
        </p:nvPicPr>
        <p:blipFill rotWithShape="1">
          <a:blip r:embed="rId4"/>
          <a:srcRect r="5247"/>
          <a:stretch/>
        </p:blipFill>
        <p:spPr>
          <a:xfrm>
            <a:off x="3785466" y="3392748"/>
            <a:ext cx="2640821" cy="1599604"/>
          </a:xfrm>
          <a:prstGeom prst="rect">
            <a:avLst/>
          </a:prstGeom>
        </p:spPr>
      </p:pic>
      <p:sp>
        <p:nvSpPr>
          <p:cNvPr id="18" name="Content Placeholder 1"/>
          <p:cNvSpPr txBox="1">
            <a:spLocks/>
          </p:cNvSpPr>
          <p:nvPr/>
        </p:nvSpPr>
        <p:spPr>
          <a:xfrm>
            <a:off x="164664" y="2320333"/>
            <a:ext cx="7494129" cy="2200559"/>
          </a:xfrm>
          <a:prstGeom prst="rect">
            <a:avLst/>
          </a:prstGeom>
        </p:spPr>
        <p:txBody>
          <a:bodyPr/>
          <a:lstStyle>
            <a:lvl1pPr marL="173038" indent="-173038" algn="l" rtl="0" eaLnBrk="1" fontAlgn="base" hangingPunct="1">
              <a:lnSpc>
                <a:spcPct val="100000"/>
              </a:lnSpc>
              <a:spcBef>
                <a:spcPct val="0"/>
              </a:spcBef>
              <a:spcAft>
                <a:spcPts val="0"/>
              </a:spcAft>
              <a:buClr>
                <a:schemeClr val="accent2"/>
              </a:buClr>
              <a:buSzPct val="100000"/>
              <a:buFont typeface="Arial" panose="020B0604020202020204" pitchFamily="34" charset="0"/>
              <a:buChar char="•"/>
              <a:tabLst/>
              <a:defRPr sz="1800" b="1">
                <a:solidFill>
                  <a:schemeClr val="bg2"/>
                </a:solidFill>
                <a:latin typeface="Calibri" panose="020F0502020204030204" pitchFamily="34" charset="0"/>
                <a:ea typeface="ＭＳ Ｐゴシック" pitchFamily="-108" charset="-128"/>
                <a:cs typeface="ＭＳ Ｐゴシック" charset="-128"/>
              </a:defRPr>
            </a:lvl1pPr>
            <a:lvl2pPr marL="511175" indent="-173038" algn="l" rtl="0" eaLnBrk="1" fontAlgn="base" hangingPunct="1">
              <a:lnSpc>
                <a:spcPct val="100000"/>
              </a:lnSpc>
              <a:spcBef>
                <a:spcPct val="0"/>
              </a:spcBef>
              <a:spcAft>
                <a:spcPts val="0"/>
              </a:spcAft>
              <a:buClr>
                <a:schemeClr val="accent2"/>
              </a:buClr>
              <a:buFont typeface="Century Gothic" panose="020B0502020202020204" pitchFamily="34" charset="0"/>
              <a:buChar char="–"/>
              <a:defRPr sz="1600" b="0">
                <a:solidFill>
                  <a:schemeClr val="bg2"/>
                </a:solidFill>
                <a:latin typeface="Calibri" panose="020F0502020204030204" pitchFamily="34" charset="0"/>
                <a:ea typeface="ＭＳ Ｐゴシック" charset="0"/>
                <a:cs typeface="Arial Narrow"/>
              </a:defRPr>
            </a:lvl2pPr>
            <a:lvl3pPr marL="679205" indent="-112671" algn="l" rtl="0" eaLnBrk="1" fontAlgn="base" hangingPunct="1">
              <a:lnSpc>
                <a:spcPct val="100000"/>
              </a:lnSpc>
              <a:spcBef>
                <a:spcPct val="0"/>
              </a:spcBef>
              <a:spcAft>
                <a:spcPts val="0"/>
              </a:spcAft>
              <a:buClr>
                <a:schemeClr val="accent2"/>
              </a:buClr>
              <a:buSzPct val="90000"/>
              <a:buFont typeface="Arial" panose="020B0604020202020204" pitchFamily="34" charset="0"/>
              <a:buChar char="•"/>
              <a:tabLst/>
              <a:defRPr sz="1400">
                <a:solidFill>
                  <a:schemeClr val="bg2"/>
                </a:solidFill>
                <a:latin typeface="Calibri" panose="020F0502020204030204" pitchFamily="34" charset="0"/>
                <a:ea typeface="Arial Narrow" pitchFamily="-112" charset="0"/>
                <a:cs typeface="Arial Narrow"/>
              </a:defRPr>
            </a:lvl3pPr>
            <a:lvl4pPr marL="852183" indent="-112671" algn="l" rtl="0" eaLnBrk="1" fontAlgn="base" hangingPunct="1">
              <a:lnSpc>
                <a:spcPct val="100000"/>
              </a:lnSpc>
              <a:spcBef>
                <a:spcPct val="0"/>
              </a:spcBef>
              <a:spcAft>
                <a:spcPts val="0"/>
              </a:spcAft>
              <a:buClr>
                <a:schemeClr val="accent2"/>
              </a:buClr>
              <a:buFont typeface="Century Gothic" panose="020B0502020202020204" pitchFamily="34" charset="0"/>
              <a:buChar char="–"/>
              <a:defRPr sz="1200">
                <a:solidFill>
                  <a:schemeClr val="bg2"/>
                </a:solidFill>
                <a:latin typeface="Calibri" panose="020F0502020204030204" pitchFamily="34" charset="0"/>
                <a:ea typeface="Arial Narrow" pitchFamily="-112" charset="0"/>
                <a:cs typeface="Arial Narrow"/>
              </a:defRPr>
            </a:lvl4pPr>
            <a:lvl5pPr marL="1039442" indent="-117433" algn="l" rtl="0" eaLnBrk="1" fontAlgn="base" hangingPunct="1">
              <a:lnSpc>
                <a:spcPct val="100000"/>
              </a:lnSpc>
              <a:spcBef>
                <a:spcPct val="0"/>
              </a:spcBef>
              <a:spcAft>
                <a:spcPts val="0"/>
              </a:spcAft>
              <a:buClr>
                <a:schemeClr val="accent2"/>
              </a:buClr>
              <a:buFont typeface="Arial" panose="020B0604020202020204" pitchFamily="34" charset="0"/>
              <a:buChar char="•"/>
              <a:defRPr sz="1100">
                <a:solidFill>
                  <a:schemeClr val="bg2"/>
                </a:solidFill>
                <a:latin typeface="Calibri" panose="020F0502020204030204" pitchFamily="34" charset="0"/>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defTabSz="914400"/>
            <a:r>
              <a:rPr lang="en-US" kern="0" dirty="0" smtClean="0"/>
              <a:t>Mean Longitudinal Coherence</a:t>
            </a:r>
          </a:p>
          <a:p>
            <a:pPr lvl="1" defTabSz="914400"/>
            <a:r>
              <a:rPr lang="en-US" kern="0" dirty="0" smtClean="0"/>
              <a:t>Calculate mean of magnitude-square coherence functions</a:t>
            </a:r>
          </a:p>
          <a:p>
            <a:pPr lvl="1" defTabSz="914400"/>
            <a:r>
              <a:rPr lang="en-US" kern="0" dirty="0" smtClean="0"/>
              <a:t>Plot the mean coherence as a function of separation distance</a:t>
            </a:r>
          </a:p>
          <a:p>
            <a:pPr lvl="1" defTabSz="914400"/>
            <a:r>
              <a:rPr lang="en-US" kern="0" dirty="0" smtClean="0"/>
              <a:t>Exponential fit using least squares method</a:t>
            </a:r>
          </a:p>
          <a:p>
            <a:pPr lvl="1" defTabSz="914400"/>
            <a:r>
              <a:rPr lang="en-US" kern="0" dirty="0" smtClean="0"/>
              <a:t>Determine coherence length</a:t>
            </a:r>
          </a:p>
          <a:p>
            <a:pPr lvl="1" defTabSz="914400"/>
            <a:r>
              <a:rPr lang="en-US" kern="0" dirty="0" smtClean="0"/>
              <a:t>Determine coherence factors</a:t>
            </a:r>
          </a:p>
          <a:p>
            <a:pPr lvl="1" defTabSz="914400"/>
            <a:endParaRPr lang="en-US" kern="0" dirty="0" smtClean="0"/>
          </a:p>
          <a:p>
            <a:pPr lvl="1" defTabSz="914400"/>
            <a:endParaRPr lang="en-US" kern="0" dirty="0"/>
          </a:p>
        </p:txBody>
      </p:sp>
      <p:pic>
        <p:nvPicPr>
          <p:cNvPr id="23" name="Picture 22"/>
          <p:cNvPicPr>
            <a:picLocks noChangeAspect="1"/>
          </p:cNvPicPr>
          <p:nvPr/>
        </p:nvPicPr>
        <p:blipFill rotWithShape="1">
          <a:blip r:embed="rId5" cstate="print">
            <a:extLst>
              <a:ext uri="{28A0092B-C50C-407E-A947-70E740481C1C}">
                <a14:useLocalDpi xmlns:a14="http://schemas.microsoft.com/office/drawing/2010/main" val="0"/>
              </a:ext>
            </a:extLst>
          </a:blip>
          <a:srcRect l="8137" t="35194"/>
          <a:stretch/>
        </p:blipFill>
        <p:spPr>
          <a:xfrm>
            <a:off x="4316944" y="827006"/>
            <a:ext cx="4697893" cy="1352776"/>
          </a:xfrm>
          <a:prstGeom prst="rect">
            <a:avLst/>
          </a:prstGeom>
        </p:spPr>
      </p:pic>
      <p:cxnSp>
        <p:nvCxnSpPr>
          <p:cNvPr id="27" name="Straight Connector 26"/>
          <p:cNvCxnSpPr>
            <a:endCxn id="29" idx="2"/>
          </p:cNvCxnSpPr>
          <p:nvPr/>
        </p:nvCxnSpPr>
        <p:spPr bwMode="auto">
          <a:xfrm>
            <a:off x="6818437" y="861390"/>
            <a:ext cx="0" cy="1350905"/>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29" name="Left Brace 28"/>
          <p:cNvSpPr/>
          <p:nvPr/>
        </p:nvSpPr>
        <p:spPr bwMode="auto">
          <a:xfrm rot="16200000">
            <a:off x="6344599" y="1943819"/>
            <a:ext cx="205362" cy="742313"/>
          </a:xfrm>
          <a:prstGeom prst="leftBrace">
            <a:avLst>
              <a:gd name="adj1" fmla="val 27448"/>
              <a:gd name="adj2" fmla="val 5000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0" name="Left Brace 29"/>
          <p:cNvSpPr/>
          <p:nvPr/>
        </p:nvSpPr>
        <p:spPr bwMode="auto">
          <a:xfrm rot="16200000">
            <a:off x="7762583" y="1277244"/>
            <a:ext cx="205362" cy="2093653"/>
          </a:xfrm>
          <a:prstGeom prst="leftBrace">
            <a:avLst>
              <a:gd name="adj1" fmla="val 27448"/>
              <a:gd name="adj2" fmla="val 5000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1" name="Left Brace 30"/>
          <p:cNvSpPr/>
          <p:nvPr/>
        </p:nvSpPr>
        <p:spPr bwMode="auto">
          <a:xfrm rot="16200000">
            <a:off x="5625574" y="1973732"/>
            <a:ext cx="205362" cy="695737"/>
          </a:xfrm>
          <a:prstGeom prst="leftBrace">
            <a:avLst>
              <a:gd name="adj1" fmla="val 27448"/>
              <a:gd name="adj2" fmla="val 5000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4" name="TextBox 33"/>
          <p:cNvSpPr txBox="1"/>
          <p:nvPr/>
        </p:nvSpPr>
        <p:spPr>
          <a:xfrm>
            <a:off x="5235767" y="2419528"/>
            <a:ext cx="901148" cy="276999"/>
          </a:xfrm>
          <a:prstGeom prst="rect">
            <a:avLst/>
          </a:prstGeom>
          <a:noFill/>
        </p:spPr>
        <p:txBody>
          <a:bodyPr wrap="square" rtlCol="0">
            <a:spAutoFit/>
          </a:bodyPr>
          <a:lstStyle/>
          <a:p>
            <a:r>
              <a:rPr lang="en-US" sz="1200" dirty="0" smtClean="0"/>
              <a:t>Region 1</a:t>
            </a:r>
            <a:endParaRPr lang="en-US" sz="1200" dirty="0"/>
          </a:p>
        </p:txBody>
      </p:sp>
      <p:sp>
        <p:nvSpPr>
          <p:cNvPr id="35" name="TextBox 34"/>
          <p:cNvSpPr txBox="1"/>
          <p:nvPr/>
        </p:nvSpPr>
        <p:spPr>
          <a:xfrm>
            <a:off x="6049619" y="2426333"/>
            <a:ext cx="901148" cy="276999"/>
          </a:xfrm>
          <a:prstGeom prst="rect">
            <a:avLst/>
          </a:prstGeom>
          <a:noFill/>
        </p:spPr>
        <p:txBody>
          <a:bodyPr wrap="square" rtlCol="0">
            <a:spAutoFit/>
          </a:bodyPr>
          <a:lstStyle/>
          <a:p>
            <a:r>
              <a:rPr lang="en-US" sz="1200" dirty="0" smtClean="0"/>
              <a:t>Region 2</a:t>
            </a:r>
            <a:endParaRPr lang="en-US" sz="1200" dirty="0"/>
          </a:p>
        </p:txBody>
      </p:sp>
      <p:sp>
        <p:nvSpPr>
          <p:cNvPr id="36" name="TextBox 35"/>
          <p:cNvSpPr txBox="1"/>
          <p:nvPr/>
        </p:nvSpPr>
        <p:spPr>
          <a:xfrm>
            <a:off x="7487008" y="2426333"/>
            <a:ext cx="901148" cy="276999"/>
          </a:xfrm>
          <a:prstGeom prst="rect">
            <a:avLst/>
          </a:prstGeom>
          <a:noFill/>
        </p:spPr>
        <p:txBody>
          <a:bodyPr wrap="square" rtlCol="0">
            <a:spAutoFit/>
          </a:bodyPr>
          <a:lstStyle/>
          <a:p>
            <a:r>
              <a:rPr lang="en-US" sz="1200" dirty="0" smtClean="0"/>
              <a:t>Region 3</a:t>
            </a:r>
            <a:endParaRPr lang="en-US" sz="1200" dirty="0"/>
          </a:p>
        </p:txBody>
      </p:sp>
      <p:cxnSp>
        <p:nvCxnSpPr>
          <p:cNvPr id="38" name="Straight Connector 37"/>
          <p:cNvCxnSpPr/>
          <p:nvPr/>
        </p:nvCxnSpPr>
        <p:spPr bwMode="auto">
          <a:xfrm>
            <a:off x="6076123" y="861389"/>
            <a:ext cx="0" cy="1350905"/>
          </a:xfrm>
          <a:prstGeom prst="line">
            <a:avLst/>
          </a:prstGeom>
          <a:solidFill>
            <a:schemeClr val="accent1"/>
          </a:solid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473354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64663" y="685805"/>
            <a:ext cx="8766901" cy="4089497"/>
          </a:xfrm>
        </p:spPr>
        <p:txBody>
          <a:bodyPr/>
          <a:lstStyle/>
          <a:p>
            <a:r>
              <a:rPr lang="en-US" dirty="0" smtClean="0"/>
              <a:t>Develop frequency-based coherence factors</a:t>
            </a:r>
          </a:p>
          <a:p>
            <a:pPr lvl="1"/>
            <a:r>
              <a:rPr lang="en-US" dirty="0" smtClean="0"/>
              <a:t>Calculate magnitude-square coherence functions across a set number of frequency bins rather than using the mean value</a:t>
            </a:r>
          </a:p>
          <a:p>
            <a:pPr lvl="1"/>
            <a:r>
              <a:rPr lang="en-US" dirty="0" smtClean="0"/>
              <a:t>Determine coherence factor for each bin</a:t>
            </a:r>
          </a:p>
          <a:p>
            <a:pPr lvl="1"/>
            <a:endParaRPr lang="en-US" dirty="0" smtClean="0"/>
          </a:p>
          <a:p>
            <a:r>
              <a:rPr lang="en-US" dirty="0" smtClean="0"/>
              <a:t>Apply frequency-based coherence factors</a:t>
            </a:r>
          </a:p>
          <a:p>
            <a:pPr lvl="1"/>
            <a:r>
              <a:rPr lang="en-US" dirty="0" smtClean="0"/>
              <a:t>Take Fast Fourier Transform (FFT) of each BFF</a:t>
            </a:r>
          </a:p>
          <a:p>
            <a:pPr lvl="1"/>
            <a:r>
              <a:rPr lang="en-US" dirty="0" smtClean="0"/>
              <a:t>Use a spline function to interpolate the coherence factors to each FFT frequency</a:t>
            </a:r>
          </a:p>
          <a:p>
            <a:pPr lvl="1"/>
            <a:r>
              <a:rPr lang="en-US" dirty="0" smtClean="0"/>
              <a:t>Multiply FFT coefficients by the interpolated coherence factors</a:t>
            </a:r>
          </a:p>
          <a:p>
            <a:pPr lvl="1"/>
            <a:r>
              <a:rPr lang="en-US" dirty="0" smtClean="0"/>
              <a:t>Apply inverse FFT to the adjusted values to produce new BFFs in the time domain</a:t>
            </a:r>
          </a:p>
          <a:p>
            <a:pPr lvl="1"/>
            <a:endParaRPr lang="en-US" dirty="0"/>
          </a:p>
          <a:p>
            <a:r>
              <a:rPr lang="en-US" dirty="0" smtClean="0"/>
              <a:t>Challenge – How are user-defined aerodynamic regions selected?</a:t>
            </a:r>
          </a:p>
          <a:p>
            <a:pPr lvl="1"/>
            <a:r>
              <a:rPr lang="en-US" dirty="0" smtClean="0"/>
              <a:t>Aerodynamic regions could vary across the frequency spectrum, necessitating aero regions for each bin</a:t>
            </a:r>
            <a:endParaRPr lang="en-US" dirty="0"/>
          </a:p>
          <a:p>
            <a:pPr lvl="1"/>
            <a:r>
              <a:rPr lang="en-US" dirty="0" smtClean="0"/>
              <a:t>Impractical to define regions for each bin due to the user input needed</a:t>
            </a:r>
          </a:p>
        </p:txBody>
      </p:sp>
      <p:sp>
        <p:nvSpPr>
          <p:cNvPr id="3" name="Title 2"/>
          <p:cNvSpPr>
            <a:spLocks noGrp="1"/>
          </p:cNvSpPr>
          <p:nvPr>
            <p:ph type="title"/>
          </p:nvPr>
        </p:nvSpPr>
        <p:spPr/>
        <p:txBody>
          <a:bodyPr/>
          <a:lstStyle/>
          <a:p>
            <a:r>
              <a:rPr lang="en-US" dirty="0" smtClean="0"/>
              <a:t>Updated Approach – Frequency-Based Coherence Factors</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5</a:t>
            </a:fld>
            <a:endParaRPr lang="en-US" altLang="en-US" dirty="0">
              <a:cs typeface="+mn-cs"/>
            </a:endParaRPr>
          </a:p>
        </p:txBody>
      </p:sp>
    </p:spTree>
    <p:extLst>
      <p:ext uri="{BB962C8B-B14F-4D97-AF65-F5344CB8AC3E}">
        <p14:creationId xmlns:p14="http://schemas.microsoft.com/office/powerpoint/2010/main" val="660561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64662" y="685805"/>
            <a:ext cx="3680817" cy="4089497"/>
          </a:xfrm>
        </p:spPr>
        <p:txBody>
          <a:bodyPr/>
          <a:lstStyle/>
          <a:p>
            <a:r>
              <a:rPr lang="en-US" dirty="0" smtClean="0"/>
              <a:t>Construction</a:t>
            </a:r>
          </a:p>
          <a:p>
            <a:pPr lvl="1"/>
            <a:r>
              <a:rPr lang="en-US" dirty="0" smtClean="0"/>
              <a:t>Eliminates the use of aerodynamic regions</a:t>
            </a:r>
          </a:p>
          <a:p>
            <a:pPr lvl="1"/>
            <a:r>
              <a:rPr lang="en-US" dirty="0" smtClean="0"/>
              <a:t>Series of overlapping, longitudinal segments</a:t>
            </a:r>
          </a:p>
          <a:p>
            <a:pPr lvl="1"/>
            <a:endParaRPr lang="en-US" dirty="0" smtClean="0"/>
          </a:p>
          <a:p>
            <a:r>
              <a:rPr lang="en-US" dirty="0" smtClean="0"/>
              <a:t>Implementation</a:t>
            </a:r>
          </a:p>
          <a:p>
            <a:pPr lvl="1"/>
            <a:r>
              <a:rPr lang="en-US" dirty="0" smtClean="0"/>
              <a:t>Calculate the coherence lengths for each segment</a:t>
            </a:r>
          </a:p>
          <a:p>
            <a:pPr lvl="1"/>
            <a:r>
              <a:rPr lang="en-US" dirty="0" smtClean="0"/>
              <a:t>At each station, select the maximum coherence value from the overlapping segments</a:t>
            </a:r>
            <a:endParaRPr lang="en-US" dirty="0"/>
          </a:p>
        </p:txBody>
      </p:sp>
      <p:sp>
        <p:nvSpPr>
          <p:cNvPr id="3" name="Title 2"/>
          <p:cNvSpPr>
            <a:spLocks noGrp="1"/>
          </p:cNvSpPr>
          <p:nvPr>
            <p:ph type="title"/>
          </p:nvPr>
        </p:nvSpPr>
        <p:spPr/>
        <p:txBody>
          <a:bodyPr/>
          <a:lstStyle/>
          <a:p>
            <a:r>
              <a:rPr lang="en-US" dirty="0" smtClean="0"/>
              <a:t>Updated Approach – Moving-Segment Aerodynamic Regions</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6</a:t>
            </a:fld>
            <a:endParaRPr lang="en-US" altLang="en-US" dirty="0">
              <a:cs typeface="+mn-cs"/>
            </a:endParaRPr>
          </a:p>
        </p:txBody>
      </p:sp>
      <p:grpSp>
        <p:nvGrpSpPr>
          <p:cNvPr id="26" name="Group 25"/>
          <p:cNvGrpSpPr/>
          <p:nvPr/>
        </p:nvGrpSpPr>
        <p:grpSpPr>
          <a:xfrm>
            <a:off x="4151535" y="894647"/>
            <a:ext cx="4923093" cy="1647803"/>
            <a:chOff x="4161406" y="2779221"/>
            <a:chExt cx="4923093" cy="1647803"/>
          </a:xfrm>
        </p:grpSpPr>
        <p:grpSp>
          <p:nvGrpSpPr>
            <p:cNvPr id="12" name="Group 11"/>
            <p:cNvGrpSpPr/>
            <p:nvPr/>
          </p:nvGrpSpPr>
          <p:grpSpPr>
            <a:xfrm>
              <a:off x="4161406" y="3059341"/>
              <a:ext cx="4923093" cy="1367683"/>
              <a:chOff x="4073236" y="2956781"/>
              <a:chExt cx="4923093" cy="1367683"/>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57097"/>
              <a:stretch/>
            </p:blipFill>
            <p:spPr>
              <a:xfrm>
                <a:off x="4073236" y="2956781"/>
                <a:ext cx="4923093" cy="1367683"/>
              </a:xfrm>
              <a:prstGeom prst="rect">
                <a:avLst/>
              </a:prstGeom>
            </p:spPr>
          </p:pic>
          <p:cxnSp>
            <p:nvCxnSpPr>
              <p:cNvPr id="6" name="Straight Connector 5"/>
              <p:cNvCxnSpPr/>
              <p:nvPr/>
            </p:nvCxnSpPr>
            <p:spPr bwMode="auto">
              <a:xfrm>
                <a:off x="5894861" y="3103642"/>
                <a:ext cx="9237" cy="914121"/>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7" name="TextBox 6"/>
              <p:cNvSpPr txBox="1"/>
              <p:nvPr/>
            </p:nvSpPr>
            <p:spPr>
              <a:xfrm>
                <a:off x="4732380" y="3267306"/>
                <a:ext cx="350981" cy="369332"/>
              </a:xfrm>
              <a:prstGeom prst="rect">
                <a:avLst/>
              </a:prstGeom>
              <a:noFill/>
            </p:spPr>
            <p:txBody>
              <a:bodyPr wrap="square" rtlCol="0">
                <a:spAutoFit/>
              </a:bodyPr>
              <a:lstStyle/>
              <a:p>
                <a:r>
                  <a:rPr lang="en-US" dirty="0"/>
                  <a:t>1</a:t>
                </a:r>
              </a:p>
            </p:txBody>
          </p:sp>
          <p:sp>
            <p:nvSpPr>
              <p:cNvPr id="8" name="TextBox 7"/>
              <p:cNvSpPr txBox="1"/>
              <p:nvPr/>
            </p:nvSpPr>
            <p:spPr>
              <a:xfrm>
                <a:off x="6099172" y="3270310"/>
                <a:ext cx="350981" cy="369332"/>
              </a:xfrm>
              <a:prstGeom prst="rect">
                <a:avLst/>
              </a:prstGeom>
              <a:noFill/>
            </p:spPr>
            <p:txBody>
              <a:bodyPr wrap="square" rtlCol="0">
                <a:spAutoFit/>
              </a:bodyPr>
              <a:lstStyle/>
              <a:p>
                <a:r>
                  <a:rPr lang="en-US" dirty="0" smtClean="0"/>
                  <a:t>2</a:t>
                </a:r>
                <a:endParaRPr lang="en-US" dirty="0"/>
              </a:p>
            </p:txBody>
          </p:sp>
          <p:sp>
            <p:nvSpPr>
              <p:cNvPr id="9" name="TextBox 8"/>
              <p:cNvSpPr txBox="1"/>
              <p:nvPr/>
            </p:nvSpPr>
            <p:spPr>
              <a:xfrm>
                <a:off x="7282813" y="3267306"/>
                <a:ext cx="350981" cy="369332"/>
              </a:xfrm>
              <a:prstGeom prst="rect">
                <a:avLst/>
              </a:prstGeom>
              <a:noFill/>
            </p:spPr>
            <p:txBody>
              <a:bodyPr wrap="square" rtlCol="0">
                <a:spAutoFit/>
              </a:bodyPr>
              <a:lstStyle/>
              <a:p>
                <a:r>
                  <a:rPr lang="en-US" dirty="0" smtClean="0"/>
                  <a:t>3</a:t>
                </a:r>
                <a:endParaRPr lang="en-US" dirty="0"/>
              </a:p>
            </p:txBody>
          </p:sp>
          <p:cxnSp>
            <p:nvCxnSpPr>
              <p:cNvPr id="10" name="Straight Connector 9"/>
              <p:cNvCxnSpPr/>
              <p:nvPr/>
            </p:nvCxnSpPr>
            <p:spPr bwMode="auto">
              <a:xfrm>
                <a:off x="6645228" y="3102879"/>
                <a:ext cx="9237" cy="914121"/>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13" name="TextBox 12"/>
            <p:cNvSpPr txBox="1"/>
            <p:nvPr/>
          </p:nvSpPr>
          <p:spPr>
            <a:xfrm>
              <a:off x="4161406" y="2779221"/>
              <a:ext cx="4923092" cy="307777"/>
            </a:xfrm>
            <a:prstGeom prst="rect">
              <a:avLst/>
            </a:prstGeom>
            <a:solidFill>
              <a:srgbClr val="FFFFFF"/>
            </a:solidFill>
          </p:spPr>
          <p:txBody>
            <a:bodyPr wrap="square" rtlCol="0">
              <a:spAutoFit/>
            </a:bodyPr>
            <a:lstStyle/>
            <a:p>
              <a:pPr algn="ctr"/>
              <a:r>
                <a:rPr lang="en-US" sz="1400" dirty="0" smtClean="0"/>
                <a:t>Current Approach - Aerodynamic regions</a:t>
              </a:r>
              <a:endParaRPr lang="en-US" sz="1400" dirty="0"/>
            </a:p>
          </p:txBody>
        </p:sp>
      </p:grpSp>
      <p:grpSp>
        <p:nvGrpSpPr>
          <p:cNvPr id="25" name="Group 24"/>
          <p:cNvGrpSpPr/>
          <p:nvPr/>
        </p:nvGrpSpPr>
        <p:grpSpPr>
          <a:xfrm>
            <a:off x="4151534" y="2262858"/>
            <a:ext cx="4923094" cy="2056310"/>
            <a:chOff x="4161406" y="1254182"/>
            <a:chExt cx="4923094" cy="205631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b="44692"/>
            <a:stretch/>
          </p:blipFill>
          <p:spPr>
            <a:xfrm>
              <a:off x="4161407" y="1254182"/>
              <a:ext cx="4923093" cy="1763110"/>
            </a:xfrm>
            <a:prstGeom prst="rect">
              <a:avLst/>
            </a:prstGeom>
          </p:spPr>
        </p:pic>
        <p:sp>
          <p:nvSpPr>
            <p:cNvPr id="14" name="TextBox 13"/>
            <p:cNvSpPr txBox="1"/>
            <p:nvPr/>
          </p:nvSpPr>
          <p:spPr>
            <a:xfrm>
              <a:off x="4161406" y="3002715"/>
              <a:ext cx="4923093" cy="307777"/>
            </a:xfrm>
            <a:prstGeom prst="rect">
              <a:avLst/>
            </a:prstGeom>
            <a:solidFill>
              <a:srgbClr val="FFFFFF"/>
            </a:solidFill>
          </p:spPr>
          <p:txBody>
            <a:bodyPr wrap="square" rtlCol="0">
              <a:spAutoFit/>
            </a:bodyPr>
            <a:lstStyle/>
            <a:p>
              <a:pPr algn="ctr"/>
              <a:r>
                <a:rPr lang="en-US" sz="1400" dirty="0" smtClean="0"/>
                <a:t>Updated Approach - Moving segments</a:t>
              </a:r>
              <a:endParaRPr lang="en-US" sz="1400" dirty="0"/>
            </a:p>
          </p:txBody>
        </p:sp>
      </p:grpSp>
      <p:cxnSp>
        <p:nvCxnSpPr>
          <p:cNvPr id="33" name="Straight Connector 32"/>
          <p:cNvCxnSpPr/>
          <p:nvPr/>
        </p:nvCxnSpPr>
        <p:spPr bwMode="auto">
          <a:xfrm flipV="1">
            <a:off x="4221062" y="2269484"/>
            <a:ext cx="4737407" cy="9988"/>
          </a:xfrm>
          <a:prstGeom prst="line">
            <a:avLst/>
          </a:prstGeom>
          <a:solidFill>
            <a:schemeClr val="accent1"/>
          </a:solidFill>
          <a:ln w="76200" cap="flat" cmpd="sng" algn="ctr">
            <a:solidFill>
              <a:schemeClr val="tx1"/>
            </a:solidFill>
            <a:prstDash val="solid"/>
            <a:round/>
            <a:headEnd type="none" w="med" len="med"/>
            <a:tailEnd type="none" w="med" len="med"/>
          </a:ln>
          <a:effectLst/>
        </p:spPr>
      </p:cxnSp>
      <p:cxnSp>
        <p:nvCxnSpPr>
          <p:cNvPr id="36" name="Straight Arrow Connector 35"/>
          <p:cNvCxnSpPr/>
          <p:nvPr/>
        </p:nvCxnSpPr>
        <p:spPr bwMode="auto">
          <a:xfrm flipH="1">
            <a:off x="6420678" y="1485292"/>
            <a:ext cx="6626" cy="1436812"/>
          </a:xfrm>
          <a:prstGeom prst="straightConnector1">
            <a:avLst/>
          </a:prstGeom>
          <a:solidFill>
            <a:schemeClr val="accent1"/>
          </a:solidFill>
          <a:ln w="28575" cap="flat" cmpd="sng" algn="ctr">
            <a:solidFill>
              <a:srgbClr val="FFC000"/>
            </a:solidFill>
            <a:prstDash val="solid"/>
            <a:round/>
            <a:headEnd type="none" w="med" len="med"/>
            <a:tailEnd type="triangle"/>
          </a:ln>
          <a:effectLst/>
        </p:spPr>
      </p:cxnSp>
    </p:spTree>
    <p:extLst>
      <p:ext uri="{BB962C8B-B14F-4D97-AF65-F5344CB8AC3E}">
        <p14:creationId xmlns:p14="http://schemas.microsoft.com/office/powerpoint/2010/main" val="1380543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Two tests will be examined</a:t>
            </a:r>
          </a:p>
          <a:p>
            <a:pPr lvl="1"/>
            <a:r>
              <a:rPr lang="en-US" dirty="0" smtClean="0"/>
              <a:t>Buffet </a:t>
            </a:r>
            <a:r>
              <a:rPr lang="en-US" dirty="0"/>
              <a:t>Verification </a:t>
            </a:r>
            <a:r>
              <a:rPr lang="en-US" dirty="0" smtClean="0"/>
              <a:t>Test (BVT) – NASA Ames Research Unitary Plan Wind Tunnel 11x11 TWT</a:t>
            </a:r>
          </a:p>
          <a:p>
            <a:pPr lvl="1"/>
            <a:r>
              <a:rPr lang="en-US" dirty="0" smtClean="0"/>
              <a:t>SLS </a:t>
            </a:r>
            <a:r>
              <a:rPr lang="en-US" dirty="0"/>
              <a:t>Block 1 </a:t>
            </a:r>
            <a:r>
              <a:rPr lang="en-US" dirty="0" smtClean="0"/>
              <a:t>Crew launch vehicle – NASA Langley Transonic Dynamics Tunnel</a:t>
            </a:r>
            <a:endParaRPr lang="en-US" dirty="0"/>
          </a:p>
          <a:p>
            <a:pPr lvl="1"/>
            <a:endParaRPr lang="en-US" dirty="0"/>
          </a:p>
          <a:p>
            <a:pPr defTabSz="914400"/>
            <a:r>
              <a:rPr lang="en-US" dirty="0" smtClean="0"/>
              <a:t>Four combinations of analysis examined for each test</a:t>
            </a:r>
          </a:p>
          <a:p>
            <a:pPr lvl="1"/>
            <a:r>
              <a:rPr lang="en-US" sz="1800" b="1" dirty="0" smtClean="0">
                <a:solidFill>
                  <a:srgbClr val="0000FF"/>
                </a:solidFill>
              </a:rPr>
              <a:t>M</a:t>
            </a:r>
            <a:r>
              <a:rPr lang="en-US" sz="1800" b="1" dirty="0" smtClean="0">
                <a:solidFill>
                  <a:schemeClr val="bg1"/>
                </a:solidFill>
              </a:rPr>
              <a:t>C</a:t>
            </a:r>
            <a:r>
              <a:rPr lang="en-US" sz="1800" b="1" dirty="0" smtClean="0">
                <a:solidFill>
                  <a:srgbClr val="FF0000"/>
                </a:solidFill>
              </a:rPr>
              <a:t>U</a:t>
            </a:r>
            <a:r>
              <a:rPr lang="en-US" sz="1800" b="1" dirty="0" smtClean="0"/>
              <a:t> – </a:t>
            </a:r>
            <a:r>
              <a:rPr lang="en-US" sz="1800" b="1" dirty="0">
                <a:solidFill>
                  <a:srgbClr val="0000FF"/>
                </a:solidFill>
              </a:rPr>
              <a:t>M</a:t>
            </a:r>
            <a:r>
              <a:rPr lang="en-US" sz="1800" b="1" dirty="0" smtClean="0"/>
              <a:t>ean Coherence </a:t>
            </a:r>
            <a:r>
              <a:rPr lang="en-US" sz="1800" b="1" dirty="0" smtClean="0">
                <a:solidFill>
                  <a:srgbClr val="FF0000"/>
                </a:solidFill>
              </a:rPr>
              <a:t>U</a:t>
            </a:r>
            <a:r>
              <a:rPr lang="en-US" sz="1800" b="1" dirty="0" smtClean="0"/>
              <a:t>ser-defined</a:t>
            </a:r>
          </a:p>
          <a:p>
            <a:pPr lvl="1"/>
            <a:r>
              <a:rPr lang="en-US" sz="1800" b="1" dirty="0" smtClean="0">
                <a:solidFill>
                  <a:srgbClr val="0000FF"/>
                </a:solidFill>
              </a:rPr>
              <a:t>M</a:t>
            </a:r>
            <a:r>
              <a:rPr lang="en-US" sz="1800" b="1" dirty="0" smtClean="0"/>
              <a:t>C</a:t>
            </a:r>
            <a:r>
              <a:rPr lang="en-US" sz="1800" b="1" dirty="0" smtClean="0">
                <a:solidFill>
                  <a:srgbClr val="FF0000"/>
                </a:solidFill>
              </a:rPr>
              <a:t>M </a:t>
            </a:r>
            <a:r>
              <a:rPr lang="en-US" sz="1800" b="1" dirty="0" smtClean="0">
                <a:solidFill>
                  <a:schemeClr val="bg1"/>
                </a:solidFill>
              </a:rPr>
              <a:t>– </a:t>
            </a:r>
            <a:r>
              <a:rPr lang="en-US" sz="1800" b="1" dirty="0" smtClean="0">
                <a:solidFill>
                  <a:srgbClr val="0000FF"/>
                </a:solidFill>
              </a:rPr>
              <a:t>M</a:t>
            </a:r>
            <a:r>
              <a:rPr lang="en-US" sz="1800" b="1" dirty="0" smtClean="0">
                <a:solidFill>
                  <a:schemeClr val="bg1"/>
                </a:solidFill>
              </a:rPr>
              <a:t>ean Coherence </a:t>
            </a:r>
            <a:r>
              <a:rPr lang="en-US" sz="1800" b="1" dirty="0" smtClean="0">
                <a:solidFill>
                  <a:srgbClr val="FF0000"/>
                </a:solidFill>
              </a:rPr>
              <a:t>M</a:t>
            </a:r>
            <a:r>
              <a:rPr lang="en-US" sz="1800" b="1" dirty="0" smtClean="0">
                <a:solidFill>
                  <a:schemeClr val="bg1"/>
                </a:solidFill>
              </a:rPr>
              <a:t>oving-segment</a:t>
            </a:r>
            <a:endParaRPr lang="en-US" sz="1800" b="1" dirty="0" smtClean="0">
              <a:solidFill>
                <a:srgbClr val="FF0000"/>
              </a:solidFill>
            </a:endParaRPr>
          </a:p>
          <a:p>
            <a:pPr lvl="1"/>
            <a:r>
              <a:rPr lang="en-US" sz="1800" b="1" dirty="0" smtClean="0">
                <a:solidFill>
                  <a:srgbClr val="0000FF"/>
                </a:solidFill>
              </a:rPr>
              <a:t>F</a:t>
            </a:r>
            <a:r>
              <a:rPr lang="en-US" sz="1800" b="1" dirty="0" smtClean="0">
                <a:solidFill>
                  <a:schemeClr val="bg1"/>
                </a:solidFill>
              </a:rPr>
              <a:t>C</a:t>
            </a:r>
            <a:r>
              <a:rPr lang="en-US" sz="1800" b="1" dirty="0" smtClean="0">
                <a:solidFill>
                  <a:srgbClr val="FF0000"/>
                </a:solidFill>
              </a:rPr>
              <a:t>U </a:t>
            </a:r>
            <a:r>
              <a:rPr lang="en-US" sz="1800" b="1" dirty="0" smtClean="0">
                <a:solidFill>
                  <a:schemeClr val="bg1"/>
                </a:solidFill>
              </a:rPr>
              <a:t>– </a:t>
            </a:r>
            <a:r>
              <a:rPr lang="en-US" sz="1800" b="1" dirty="0" smtClean="0">
                <a:solidFill>
                  <a:srgbClr val="0000FF"/>
                </a:solidFill>
              </a:rPr>
              <a:t>F</a:t>
            </a:r>
            <a:r>
              <a:rPr lang="en-US" sz="1800" b="1" dirty="0" smtClean="0">
                <a:solidFill>
                  <a:schemeClr val="bg1"/>
                </a:solidFill>
              </a:rPr>
              <a:t>requency-dependent Coherence </a:t>
            </a:r>
            <a:r>
              <a:rPr lang="en-US" sz="1800" b="1" dirty="0" smtClean="0">
                <a:solidFill>
                  <a:srgbClr val="FF0000"/>
                </a:solidFill>
              </a:rPr>
              <a:t>U</a:t>
            </a:r>
            <a:r>
              <a:rPr lang="en-US" sz="1800" b="1" dirty="0" smtClean="0">
                <a:solidFill>
                  <a:schemeClr val="bg1"/>
                </a:solidFill>
              </a:rPr>
              <a:t>ser-defined</a:t>
            </a:r>
            <a:endParaRPr lang="en-US" sz="1800" b="1" dirty="0" smtClean="0">
              <a:solidFill>
                <a:srgbClr val="FF0000"/>
              </a:solidFill>
            </a:endParaRPr>
          </a:p>
          <a:p>
            <a:pPr lvl="1"/>
            <a:r>
              <a:rPr lang="en-US" sz="1800" b="1" dirty="0" smtClean="0">
                <a:solidFill>
                  <a:srgbClr val="0000FF"/>
                </a:solidFill>
              </a:rPr>
              <a:t>F</a:t>
            </a:r>
            <a:r>
              <a:rPr lang="en-US" sz="1800" b="1" dirty="0" smtClean="0">
                <a:solidFill>
                  <a:schemeClr val="bg1"/>
                </a:solidFill>
              </a:rPr>
              <a:t>C</a:t>
            </a:r>
            <a:r>
              <a:rPr lang="en-US" sz="1800" b="1" dirty="0" smtClean="0">
                <a:solidFill>
                  <a:srgbClr val="FF0000"/>
                </a:solidFill>
              </a:rPr>
              <a:t>M </a:t>
            </a:r>
            <a:r>
              <a:rPr lang="en-US" sz="1800" b="1" dirty="0" smtClean="0">
                <a:solidFill>
                  <a:schemeClr val="bg1"/>
                </a:solidFill>
              </a:rPr>
              <a:t>– </a:t>
            </a:r>
            <a:r>
              <a:rPr lang="en-US" sz="1800" b="1" dirty="0" smtClean="0">
                <a:solidFill>
                  <a:srgbClr val="0000FF"/>
                </a:solidFill>
              </a:rPr>
              <a:t>F</a:t>
            </a:r>
            <a:r>
              <a:rPr lang="en-US" sz="1800" b="1" dirty="0" smtClean="0">
                <a:solidFill>
                  <a:schemeClr val="bg1"/>
                </a:solidFill>
              </a:rPr>
              <a:t>requency-dependent Coherence </a:t>
            </a:r>
            <a:r>
              <a:rPr lang="en-US" sz="1800" b="1" dirty="0" smtClean="0">
                <a:solidFill>
                  <a:srgbClr val="FF0000"/>
                </a:solidFill>
              </a:rPr>
              <a:t>M</a:t>
            </a:r>
            <a:r>
              <a:rPr lang="en-US" sz="1800" b="1" dirty="0" smtClean="0">
                <a:solidFill>
                  <a:schemeClr val="bg1"/>
                </a:solidFill>
              </a:rPr>
              <a:t>oving-segment</a:t>
            </a:r>
            <a:endParaRPr lang="en-US" sz="1800" b="1" dirty="0" smtClean="0">
              <a:solidFill>
                <a:srgbClr val="FF0000"/>
              </a:solidFill>
            </a:endParaRPr>
          </a:p>
          <a:p>
            <a:pPr marL="0" indent="0" defTabSz="914400">
              <a:buNone/>
            </a:pPr>
            <a:endParaRPr lang="en-US" dirty="0"/>
          </a:p>
          <a:p>
            <a:pPr defTabSz="914400"/>
            <a:r>
              <a:rPr lang="en-US" dirty="0" smtClean="0"/>
              <a:t>Comparison Cases</a:t>
            </a:r>
          </a:p>
          <a:p>
            <a:pPr lvl="1"/>
            <a:r>
              <a:rPr lang="en-US" dirty="0" smtClean="0"/>
              <a:t>BVT Test: </a:t>
            </a:r>
            <a:r>
              <a:rPr lang="en-US" dirty="0"/>
              <a:t>full integration of </a:t>
            </a:r>
            <a:r>
              <a:rPr lang="en-US" dirty="0" smtClean="0"/>
              <a:t>unsteady pressure sensitive paint (uPSP) pressures</a:t>
            </a:r>
          </a:p>
          <a:p>
            <a:pPr lvl="1"/>
            <a:r>
              <a:rPr lang="en-US" dirty="0" smtClean="0"/>
              <a:t>SLS Test: program-accepted </a:t>
            </a:r>
            <a:r>
              <a:rPr lang="en-US" dirty="0"/>
              <a:t>BFFs (MCU, or baseline)</a:t>
            </a:r>
          </a:p>
          <a:p>
            <a:pPr defTabSz="914400"/>
            <a:endParaRPr lang="en-US" dirty="0"/>
          </a:p>
        </p:txBody>
      </p:sp>
      <p:sp>
        <p:nvSpPr>
          <p:cNvPr id="3" name="Title 2"/>
          <p:cNvSpPr>
            <a:spLocks noGrp="1"/>
          </p:cNvSpPr>
          <p:nvPr>
            <p:ph type="title"/>
          </p:nvPr>
        </p:nvSpPr>
        <p:spPr/>
        <p:txBody>
          <a:bodyPr/>
          <a:lstStyle/>
          <a:p>
            <a:r>
              <a:rPr lang="en-US" dirty="0" smtClean="0"/>
              <a:t>Analysis – Tests and Cases</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7</a:t>
            </a:fld>
            <a:endParaRPr lang="en-US" altLang="en-US" dirty="0">
              <a:cs typeface="+mn-cs"/>
            </a:endParaRPr>
          </a:p>
        </p:txBody>
      </p:sp>
    </p:spTree>
    <p:extLst>
      <p:ext uri="{BB962C8B-B14F-4D97-AF65-F5344CB8AC3E}">
        <p14:creationId xmlns:p14="http://schemas.microsoft.com/office/powerpoint/2010/main" val="813561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760" y="2196686"/>
            <a:ext cx="8837710" cy="2657089"/>
          </a:xfrm>
          <a:prstGeom prst="rect">
            <a:avLst/>
          </a:prstGeom>
        </p:spPr>
      </p:pic>
      <p:sp>
        <p:nvSpPr>
          <p:cNvPr id="2" name="Content Placeholder 1"/>
          <p:cNvSpPr>
            <a:spLocks noGrp="1"/>
          </p:cNvSpPr>
          <p:nvPr>
            <p:ph sz="quarter" idx="10"/>
          </p:nvPr>
        </p:nvSpPr>
        <p:spPr>
          <a:xfrm>
            <a:off x="164663" y="685806"/>
            <a:ext cx="8841629" cy="1339168"/>
          </a:xfrm>
        </p:spPr>
        <p:txBody>
          <a:bodyPr/>
          <a:lstStyle/>
          <a:p>
            <a:r>
              <a:rPr lang="en-US" dirty="0" smtClean="0"/>
              <a:t>In general, the different approaches follow the same trends</a:t>
            </a:r>
          </a:p>
          <a:p>
            <a:r>
              <a:rPr lang="en-US" dirty="0" smtClean="0"/>
              <a:t>Where there are differences, the mean coherence approaches usually have the largest </a:t>
            </a:r>
            <a:r>
              <a:rPr lang="en-US" dirty="0" err="1" smtClean="0"/>
              <a:t>overprediction</a:t>
            </a:r>
            <a:r>
              <a:rPr lang="en-US" dirty="0" smtClean="0"/>
              <a:t> vs. the uPSP integration</a:t>
            </a:r>
          </a:p>
          <a:p>
            <a:r>
              <a:rPr lang="en-US" dirty="0" smtClean="0"/>
              <a:t>The user-defined approaches compare well to the moving-segment approach counterparts</a:t>
            </a:r>
            <a:endParaRPr lang="en-US" dirty="0"/>
          </a:p>
        </p:txBody>
      </p:sp>
      <p:sp>
        <p:nvSpPr>
          <p:cNvPr id="3" name="Title 2"/>
          <p:cNvSpPr>
            <a:spLocks noGrp="1"/>
          </p:cNvSpPr>
          <p:nvPr>
            <p:ph type="title"/>
          </p:nvPr>
        </p:nvSpPr>
        <p:spPr/>
        <p:txBody>
          <a:bodyPr/>
          <a:lstStyle/>
          <a:p>
            <a:r>
              <a:rPr lang="en-US" dirty="0" smtClean="0"/>
              <a:t>BFF rms Comparisons</a:t>
            </a:r>
            <a:br>
              <a:rPr lang="en-US" dirty="0" smtClean="0"/>
            </a:br>
            <a:r>
              <a:rPr lang="en-US" sz="1600" dirty="0" smtClean="0"/>
              <a:t>BVT Test: </a:t>
            </a:r>
            <a:r>
              <a:rPr lang="en-US" sz="1600" i="1" dirty="0" smtClean="0"/>
              <a:t>M = 0.92, </a:t>
            </a:r>
            <a:r>
              <a:rPr lang="el-GR" sz="1600" i="1" dirty="0" smtClean="0">
                <a:latin typeface="Arial" panose="020B0604020202020204" pitchFamily="34" charset="0"/>
                <a:cs typeface="Arial" panose="020B0604020202020204" pitchFamily="34" charset="0"/>
              </a:rPr>
              <a:t>α</a:t>
            </a:r>
            <a:r>
              <a:rPr lang="en-US" sz="1600" i="1" dirty="0" smtClean="0">
                <a:latin typeface="Arial" panose="020B0604020202020204" pitchFamily="34" charset="0"/>
                <a:cs typeface="Arial" panose="020B0604020202020204" pitchFamily="34" charset="0"/>
              </a:rPr>
              <a:t> </a:t>
            </a:r>
            <a:r>
              <a:rPr lang="en-US" sz="1600" i="1" dirty="0" smtClean="0"/>
              <a:t>=</a:t>
            </a:r>
            <a:r>
              <a:rPr lang="en-US" sz="1600" i="1" dirty="0" smtClean="0">
                <a:latin typeface="Arial" panose="020B0604020202020204" pitchFamily="34" charset="0"/>
                <a:cs typeface="Arial" panose="020B0604020202020204" pitchFamily="34" charset="0"/>
              </a:rPr>
              <a:t> </a:t>
            </a:r>
            <a:r>
              <a:rPr lang="el-GR" sz="1600" i="1" dirty="0" smtClean="0">
                <a:latin typeface="+mn-lt"/>
              </a:rPr>
              <a:t>β</a:t>
            </a:r>
            <a:r>
              <a:rPr lang="en-US" sz="1600" i="1" dirty="0" smtClean="0"/>
              <a:t> = 0</a:t>
            </a:r>
            <a:r>
              <a:rPr lang="en-US" sz="1600" i="1" dirty="0" smtClean="0">
                <a:latin typeface="Arial" panose="020B0604020202020204" pitchFamily="34" charset="0"/>
                <a:cs typeface="Arial" panose="020B0604020202020204" pitchFamily="34" charset="0"/>
              </a:rPr>
              <a:t>˚</a:t>
            </a:r>
            <a:endParaRPr lang="en-US" sz="2000"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8</a:t>
            </a:fld>
            <a:endParaRPr lang="en-US" altLang="en-US" dirty="0">
              <a:cs typeface="+mn-cs"/>
            </a:endParaRPr>
          </a:p>
        </p:txBody>
      </p:sp>
      <p:cxnSp>
        <p:nvCxnSpPr>
          <p:cNvPr id="10" name="Straight Connector 9"/>
          <p:cNvCxnSpPr/>
          <p:nvPr/>
        </p:nvCxnSpPr>
        <p:spPr bwMode="auto">
          <a:xfrm>
            <a:off x="3897745" y="2355273"/>
            <a:ext cx="9237" cy="2179782"/>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bwMode="auto">
          <a:xfrm>
            <a:off x="5163127" y="2355273"/>
            <a:ext cx="9237" cy="2179782"/>
          </a:xfrm>
          <a:prstGeom prst="lin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2844800" y="2416580"/>
            <a:ext cx="350981" cy="369332"/>
          </a:xfrm>
          <a:prstGeom prst="rect">
            <a:avLst/>
          </a:prstGeom>
          <a:noFill/>
        </p:spPr>
        <p:txBody>
          <a:bodyPr wrap="square" rtlCol="0">
            <a:spAutoFit/>
          </a:bodyPr>
          <a:lstStyle/>
          <a:p>
            <a:r>
              <a:rPr lang="en-US" dirty="0"/>
              <a:t>1</a:t>
            </a:r>
          </a:p>
        </p:txBody>
      </p:sp>
      <p:sp>
        <p:nvSpPr>
          <p:cNvPr id="18" name="TextBox 17"/>
          <p:cNvSpPr txBox="1"/>
          <p:nvPr/>
        </p:nvSpPr>
        <p:spPr>
          <a:xfrm>
            <a:off x="4354568" y="2416580"/>
            <a:ext cx="350981" cy="369332"/>
          </a:xfrm>
          <a:prstGeom prst="rect">
            <a:avLst/>
          </a:prstGeom>
          <a:noFill/>
        </p:spPr>
        <p:txBody>
          <a:bodyPr wrap="square" rtlCol="0">
            <a:spAutoFit/>
          </a:bodyPr>
          <a:lstStyle/>
          <a:p>
            <a:r>
              <a:rPr lang="en-US" dirty="0" smtClean="0"/>
              <a:t>2</a:t>
            </a:r>
            <a:endParaRPr lang="en-US" dirty="0"/>
          </a:p>
        </p:txBody>
      </p:sp>
      <p:sp>
        <p:nvSpPr>
          <p:cNvPr id="19" name="TextBox 18"/>
          <p:cNvSpPr txBox="1"/>
          <p:nvPr/>
        </p:nvSpPr>
        <p:spPr>
          <a:xfrm>
            <a:off x="6253018" y="2416580"/>
            <a:ext cx="350981" cy="369332"/>
          </a:xfrm>
          <a:prstGeom prst="rect">
            <a:avLst/>
          </a:prstGeom>
          <a:noFill/>
        </p:spPr>
        <p:txBody>
          <a:bodyPr wrap="square" rtlCol="0">
            <a:spAutoFit/>
          </a:bodyPr>
          <a:lstStyle/>
          <a:p>
            <a:r>
              <a:rPr lang="en-US" dirty="0" smtClean="0"/>
              <a:t>3</a:t>
            </a:r>
            <a:endParaRPr lang="en-US" dirty="0"/>
          </a:p>
        </p:txBody>
      </p:sp>
    </p:spTree>
    <p:extLst>
      <p:ext uri="{BB962C8B-B14F-4D97-AF65-F5344CB8AC3E}">
        <p14:creationId xmlns:p14="http://schemas.microsoft.com/office/powerpoint/2010/main" val="4110606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135" y="2723021"/>
            <a:ext cx="3094086" cy="930248"/>
          </a:xfrm>
          <a:prstGeom prst="rect">
            <a:avLst/>
          </a:prstGeom>
        </p:spPr>
      </p:pic>
      <p:sp>
        <p:nvSpPr>
          <p:cNvPr id="2" name="Content Placeholder 1"/>
          <p:cNvSpPr>
            <a:spLocks noGrp="1"/>
          </p:cNvSpPr>
          <p:nvPr>
            <p:ph sz="quarter" idx="10"/>
          </p:nvPr>
        </p:nvSpPr>
        <p:spPr>
          <a:xfrm>
            <a:off x="163752" y="689704"/>
            <a:ext cx="8814673" cy="4089497"/>
          </a:xfrm>
        </p:spPr>
        <p:txBody>
          <a:bodyPr/>
          <a:lstStyle/>
          <a:p>
            <a:r>
              <a:rPr lang="en-US" dirty="0" smtClean="0"/>
              <a:t>Mean approaches (</a:t>
            </a:r>
            <a:r>
              <a:rPr lang="en-US" dirty="0" smtClean="0">
                <a:solidFill>
                  <a:srgbClr val="0000FF"/>
                </a:solidFill>
              </a:rPr>
              <a:t>MCU</a:t>
            </a:r>
            <a:r>
              <a:rPr lang="en-US" dirty="0" smtClean="0">
                <a:solidFill>
                  <a:schemeClr val="bg1"/>
                </a:solidFill>
              </a:rPr>
              <a:t>, </a:t>
            </a:r>
            <a:r>
              <a:rPr lang="en-US" dirty="0" smtClean="0">
                <a:solidFill>
                  <a:srgbClr val="FF0000"/>
                </a:solidFill>
              </a:rPr>
              <a:t>MCM</a:t>
            </a:r>
            <a:r>
              <a:rPr lang="en-US" dirty="0" smtClean="0"/>
              <a:t>) </a:t>
            </a:r>
            <a:r>
              <a:rPr lang="en-US" dirty="0" err="1" smtClean="0"/>
              <a:t>overpredict</a:t>
            </a:r>
            <a:r>
              <a:rPr lang="en-US" dirty="0" smtClean="0"/>
              <a:t> uPSP at high frequencies; can </a:t>
            </a:r>
            <a:r>
              <a:rPr lang="en-US" dirty="0" err="1" smtClean="0"/>
              <a:t>underpredict</a:t>
            </a:r>
            <a:r>
              <a:rPr lang="en-US" dirty="0" smtClean="0"/>
              <a:t> at low frequencies</a:t>
            </a:r>
          </a:p>
          <a:p>
            <a:endParaRPr lang="en-US" dirty="0" smtClean="0"/>
          </a:p>
        </p:txBody>
      </p:sp>
      <p:sp>
        <p:nvSpPr>
          <p:cNvPr id="3" name="Title 2"/>
          <p:cNvSpPr>
            <a:spLocks noGrp="1"/>
          </p:cNvSpPr>
          <p:nvPr>
            <p:ph type="title"/>
          </p:nvPr>
        </p:nvSpPr>
        <p:spPr/>
        <p:txBody>
          <a:bodyPr/>
          <a:lstStyle/>
          <a:p>
            <a:r>
              <a:rPr lang="en-US" dirty="0" smtClean="0"/>
              <a:t>BFF PSD Comparisons</a:t>
            </a:r>
            <a:br>
              <a:rPr lang="en-US" dirty="0" smtClean="0"/>
            </a:br>
            <a:r>
              <a:rPr lang="en-US" sz="1600" dirty="0" smtClean="0"/>
              <a:t>BVT Test</a:t>
            </a:r>
            <a:r>
              <a:rPr lang="en-US" sz="1600" dirty="0"/>
              <a:t>: </a:t>
            </a:r>
            <a:r>
              <a:rPr lang="en-US" sz="1600" i="1" dirty="0"/>
              <a:t>M = </a:t>
            </a:r>
            <a:r>
              <a:rPr lang="en-US" sz="1600" i="1" dirty="0" smtClean="0"/>
              <a:t>0.92, </a:t>
            </a:r>
            <a:r>
              <a:rPr lang="el-GR" sz="1600" i="1" dirty="0">
                <a:latin typeface="Arial" panose="020B0604020202020204" pitchFamily="34" charset="0"/>
                <a:cs typeface="Arial" panose="020B0604020202020204" pitchFamily="34" charset="0"/>
              </a:rPr>
              <a:t>α</a:t>
            </a:r>
            <a:r>
              <a:rPr lang="en-US" sz="1600" i="1" dirty="0">
                <a:latin typeface="Arial" panose="020B0604020202020204" pitchFamily="34" charset="0"/>
                <a:cs typeface="Arial" panose="020B0604020202020204" pitchFamily="34" charset="0"/>
              </a:rPr>
              <a:t> </a:t>
            </a:r>
            <a:r>
              <a:rPr lang="en-US" sz="1600" i="1" dirty="0"/>
              <a:t>=</a:t>
            </a:r>
            <a:r>
              <a:rPr lang="en-US" sz="1600" i="1" dirty="0">
                <a:latin typeface="Arial" panose="020B0604020202020204" pitchFamily="34" charset="0"/>
                <a:cs typeface="Arial" panose="020B0604020202020204" pitchFamily="34" charset="0"/>
              </a:rPr>
              <a:t> </a:t>
            </a:r>
            <a:r>
              <a:rPr lang="el-GR" sz="1600" i="1" dirty="0">
                <a:latin typeface="Arial"/>
              </a:rPr>
              <a:t>β</a:t>
            </a:r>
            <a:r>
              <a:rPr lang="en-US" sz="1600" i="1" dirty="0"/>
              <a:t> = </a:t>
            </a:r>
            <a:r>
              <a:rPr lang="en-US" sz="1600" i="1" dirty="0" smtClean="0"/>
              <a:t>0</a:t>
            </a:r>
            <a:r>
              <a:rPr lang="en-US" sz="1600" i="1" dirty="0" smtClean="0">
                <a:latin typeface="Arial" panose="020B0604020202020204" pitchFamily="34" charset="0"/>
                <a:cs typeface="Arial" panose="020B0604020202020204" pitchFamily="34" charset="0"/>
              </a:rPr>
              <a:t>˚</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9</a:t>
            </a:fld>
            <a:endParaRPr lang="en-US" altLang="en-US" dirty="0">
              <a:cs typeface="+mn-cs"/>
            </a:endParaRPr>
          </a:p>
        </p:txBody>
      </p:sp>
      <p:sp>
        <p:nvSpPr>
          <p:cNvPr id="13" name="Rectangle 12"/>
          <p:cNvSpPr/>
          <p:nvPr/>
        </p:nvSpPr>
        <p:spPr bwMode="auto">
          <a:xfrm>
            <a:off x="1430725" y="2711748"/>
            <a:ext cx="142322" cy="923635"/>
          </a:xfrm>
          <a:prstGeom prst="rect">
            <a:avLst/>
          </a:prstGeom>
          <a:no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9" name="Rectangle 18"/>
          <p:cNvSpPr/>
          <p:nvPr/>
        </p:nvSpPr>
        <p:spPr bwMode="auto">
          <a:xfrm>
            <a:off x="2386689" y="2716972"/>
            <a:ext cx="142322" cy="923635"/>
          </a:xfrm>
          <a:prstGeom prst="rect">
            <a:avLst/>
          </a:prstGeom>
          <a:no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21" name="Straight Arrow Connector 20"/>
          <p:cNvCxnSpPr>
            <a:stCxn id="13" idx="0"/>
          </p:cNvCxnSpPr>
          <p:nvPr/>
        </p:nvCxnSpPr>
        <p:spPr bwMode="auto">
          <a:xfrm flipV="1">
            <a:off x="1501886" y="2233481"/>
            <a:ext cx="1775872" cy="478267"/>
          </a:xfrm>
          <a:prstGeom prst="straightConnector1">
            <a:avLst/>
          </a:prstGeom>
          <a:solidFill>
            <a:schemeClr val="accent1"/>
          </a:solidFill>
          <a:ln w="9525" cap="flat" cmpd="sng" algn="ctr">
            <a:solidFill>
              <a:schemeClr val="accent6">
                <a:lumMod val="75000"/>
              </a:schemeClr>
            </a:solidFill>
            <a:prstDash val="solid"/>
            <a:round/>
            <a:headEnd type="none" w="med" len="med"/>
            <a:tailEnd type="triangle"/>
          </a:ln>
          <a:effectLst/>
        </p:spPr>
      </p:cxnSp>
      <p:cxnSp>
        <p:nvCxnSpPr>
          <p:cNvPr id="22" name="Straight Arrow Connector 21"/>
          <p:cNvCxnSpPr>
            <a:stCxn id="19" idx="2"/>
          </p:cNvCxnSpPr>
          <p:nvPr/>
        </p:nvCxnSpPr>
        <p:spPr bwMode="auto">
          <a:xfrm>
            <a:off x="2457850" y="3640607"/>
            <a:ext cx="806276" cy="171052"/>
          </a:xfrm>
          <a:prstGeom prst="straightConnector1">
            <a:avLst/>
          </a:prstGeom>
          <a:solidFill>
            <a:schemeClr val="accent1"/>
          </a:solidFill>
          <a:ln w="9525" cap="flat" cmpd="sng" algn="ctr">
            <a:solidFill>
              <a:schemeClr val="accent6">
                <a:lumMod val="75000"/>
              </a:schemeClr>
            </a:solidFill>
            <a:prstDash val="solid"/>
            <a:round/>
            <a:headEnd type="none" w="med" len="med"/>
            <a:tailEnd type="triangle"/>
          </a:ln>
          <a:effectLst/>
        </p:spPr>
      </p:cxnSp>
      <p:sp>
        <p:nvSpPr>
          <p:cNvPr id="14" name="TextBox 13"/>
          <p:cNvSpPr txBox="1"/>
          <p:nvPr/>
        </p:nvSpPr>
        <p:spPr>
          <a:xfrm>
            <a:off x="941249" y="2794088"/>
            <a:ext cx="350981" cy="276999"/>
          </a:xfrm>
          <a:prstGeom prst="rect">
            <a:avLst/>
          </a:prstGeom>
          <a:noFill/>
        </p:spPr>
        <p:txBody>
          <a:bodyPr wrap="square" rtlCol="0">
            <a:spAutoFit/>
          </a:bodyPr>
          <a:lstStyle/>
          <a:p>
            <a:r>
              <a:rPr lang="en-US" sz="1200" dirty="0"/>
              <a:t>1</a:t>
            </a:r>
          </a:p>
        </p:txBody>
      </p:sp>
      <p:sp>
        <p:nvSpPr>
          <p:cNvPr id="15" name="TextBox 14"/>
          <p:cNvSpPr txBox="1"/>
          <p:nvPr/>
        </p:nvSpPr>
        <p:spPr>
          <a:xfrm>
            <a:off x="1501252" y="2794088"/>
            <a:ext cx="350981" cy="276999"/>
          </a:xfrm>
          <a:prstGeom prst="rect">
            <a:avLst/>
          </a:prstGeom>
          <a:noFill/>
        </p:spPr>
        <p:txBody>
          <a:bodyPr wrap="square" rtlCol="0">
            <a:spAutoFit/>
          </a:bodyPr>
          <a:lstStyle/>
          <a:p>
            <a:r>
              <a:rPr lang="en-US" sz="1200" dirty="0" smtClean="0"/>
              <a:t>2</a:t>
            </a:r>
            <a:endParaRPr lang="en-US" sz="1200" dirty="0"/>
          </a:p>
        </p:txBody>
      </p:sp>
      <p:sp>
        <p:nvSpPr>
          <p:cNvPr id="16" name="TextBox 15"/>
          <p:cNvSpPr txBox="1"/>
          <p:nvPr/>
        </p:nvSpPr>
        <p:spPr>
          <a:xfrm>
            <a:off x="2665875" y="2794087"/>
            <a:ext cx="350981" cy="276999"/>
          </a:xfrm>
          <a:prstGeom prst="rect">
            <a:avLst/>
          </a:prstGeom>
          <a:noFill/>
        </p:spPr>
        <p:txBody>
          <a:bodyPr wrap="square" rtlCol="0">
            <a:spAutoFit/>
          </a:bodyPr>
          <a:lstStyle/>
          <a:p>
            <a:r>
              <a:rPr lang="en-US" sz="1200" dirty="0" smtClean="0"/>
              <a:t>3</a:t>
            </a:r>
            <a:endParaRPr lang="en-US" sz="1200" dirty="0"/>
          </a:p>
        </p:txBody>
      </p:sp>
      <p:cxnSp>
        <p:nvCxnSpPr>
          <p:cNvPr id="17" name="Straight Connector 16"/>
          <p:cNvCxnSpPr/>
          <p:nvPr/>
        </p:nvCxnSpPr>
        <p:spPr bwMode="auto">
          <a:xfrm>
            <a:off x="1437607" y="2711748"/>
            <a:ext cx="0" cy="856449"/>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bwMode="auto">
          <a:xfrm>
            <a:off x="1875093" y="2723022"/>
            <a:ext cx="0" cy="856449"/>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b="48489"/>
          <a:stretch/>
        </p:blipFill>
        <p:spPr>
          <a:xfrm>
            <a:off x="3261725" y="1767475"/>
            <a:ext cx="5780908" cy="2956925"/>
          </a:xfrm>
          <a:prstGeom prst="rect">
            <a:avLst/>
          </a:prstGeom>
        </p:spPr>
      </p:pic>
      <p:sp>
        <p:nvSpPr>
          <p:cNvPr id="24" name="TextBox 23"/>
          <p:cNvSpPr txBox="1"/>
          <p:nvPr/>
        </p:nvSpPr>
        <p:spPr>
          <a:xfrm>
            <a:off x="5949656" y="4483436"/>
            <a:ext cx="937827" cy="184666"/>
          </a:xfrm>
          <a:prstGeom prst="rect">
            <a:avLst/>
          </a:prstGeom>
          <a:solidFill>
            <a:srgbClr val="FFFFFF"/>
          </a:solidFill>
        </p:spPr>
        <p:txBody>
          <a:bodyPr wrap="square" lIns="0" tIns="0" rIns="0" bIns="0" rtlCol="0">
            <a:spAutoFit/>
          </a:bodyPr>
          <a:lstStyle/>
          <a:p>
            <a:r>
              <a:rPr lang="en-US" sz="1200" dirty="0" smtClean="0"/>
              <a:t>Frequency</a:t>
            </a:r>
            <a:endParaRPr lang="en-US" sz="1200" dirty="0"/>
          </a:p>
        </p:txBody>
      </p:sp>
      <mc:AlternateContent xmlns:mc="http://schemas.openxmlformats.org/markup-compatibility/2006" xmlns:a14="http://schemas.microsoft.com/office/drawing/2010/main">
        <mc:Choice Requires="a14">
          <p:sp>
            <p:nvSpPr>
              <p:cNvPr id="18" name="TextBox 17"/>
              <p:cNvSpPr txBox="1"/>
              <p:nvPr/>
            </p:nvSpPr>
            <p:spPr>
              <a:xfrm rot="16200000">
                <a:off x="2695976" y="2452895"/>
                <a:ext cx="1404109" cy="278474"/>
              </a:xfrm>
              <a:prstGeom prst="rect">
                <a:avLst/>
              </a:prstGeom>
              <a:solidFill>
                <a:srgbClr val="FFFFFF"/>
              </a:solid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1050" i="1" smtClean="0">
                              <a:latin typeface="Cambria Math" panose="02040503050406030204" pitchFamily="18" charset="0"/>
                            </a:rPr>
                          </m:ctrlPr>
                        </m:sSubSupPr>
                        <m:e>
                          <m:r>
                            <m:rPr>
                              <m:sty m:val="p"/>
                            </m:rPr>
                            <a:rPr lang="el-GR" sz="1050" i="1">
                              <a:latin typeface="Cambria Math" panose="02040503050406030204" pitchFamily="18" charset="0"/>
                            </a:rPr>
                            <m:t>Φ</m:t>
                          </m:r>
                        </m:e>
                        <m:sub>
                          <m:r>
                            <a:rPr lang="en-US" sz="1050" b="0" i="1" smtClean="0">
                              <a:latin typeface="Cambria Math" panose="02040503050406030204" pitchFamily="18" charset="0"/>
                            </a:rPr>
                            <m:t>𝑦</m:t>
                          </m:r>
                        </m:sub>
                        <m:sup>
                          <m:r>
                            <a:rPr lang="en-US" sz="1050" b="0" i="1" smtClean="0">
                              <a:latin typeface="Cambria Math" panose="02040503050406030204" pitchFamily="18" charset="0"/>
                            </a:rPr>
                            <m:t>𝐹</m:t>
                          </m:r>
                        </m:sup>
                      </m:sSubSup>
                    </m:oMath>
                  </m:oMathPara>
                </a14:m>
                <a:endParaRPr lang="en-US" sz="1050" dirty="0"/>
              </a:p>
            </p:txBody>
          </p:sp>
        </mc:Choice>
        <mc:Fallback xmlns="">
          <p:sp>
            <p:nvSpPr>
              <p:cNvPr id="18" name="TextBox 17"/>
              <p:cNvSpPr txBox="1">
                <a:spLocks noRot="1" noChangeAspect="1" noMove="1" noResize="1" noEditPoints="1" noAdjustHandles="1" noChangeArrowheads="1" noChangeShapeType="1" noTextEdit="1"/>
              </p:cNvSpPr>
              <p:nvPr/>
            </p:nvSpPr>
            <p:spPr>
              <a:xfrm rot="16200000">
                <a:off x="2695976" y="2452895"/>
                <a:ext cx="1404109" cy="27847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rot="16200000">
                <a:off x="2679285" y="3625095"/>
                <a:ext cx="1404109" cy="278474"/>
              </a:xfrm>
              <a:prstGeom prst="rect">
                <a:avLst/>
              </a:prstGeom>
              <a:solidFill>
                <a:srgbClr val="FFFFFF"/>
              </a:solid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1050" i="1" smtClean="0">
                              <a:latin typeface="Cambria Math" panose="02040503050406030204" pitchFamily="18" charset="0"/>
                            </a:rPr>
                          </m:ctrlPr>
                        </m:sSubSupPr>
                        <m:e>
                          <m:r>
                            <m:rPr>
                              <m:sty m:val="p"/>
                            </m:rPr>
                            <a:rPr lang="el-GR" sz="1050" i="1">
                              <a:latin typeface="Cambria Math" panose="02040503050406030204" pitchFamily="18" charset="0"/>
                            </a:rPr>
                            <m:t>Φ</m:t>
                          </m:r>
                        </m:e>
                        <m:sub>
                          <m:r>
                            <a:rPr lang="en-US" sz="1050" b="0" i="1" smtClean="0">
                              <a:latin typeface="Cambria Math" panose="02040503050406030204" pitchFamily="18" charset="0"/>
                            </a:rPr>
                            <m:t>𝑦</m:t>
                          </m:r>
                        </m:sub>
                        <m:sup>
                          <m:r>
                            <a:rPr lang="en-US" sz="1050" b="0" i="1" smtClean="0">
                              <a:latin typeface="Cambria Math" panose="02040503050406030204" pitchFamily="18" charset="0"/>
                            </a:rPr>
                            <m:t>𝐹</m:t>
                          </m:r>
                        </m:sup>
                      </m:sSubSup>
                    </m:oMath>
                  </m:oMathPara>
                </a14:m>
                <a:endParaRPr lang="en-US" sz="1050" dirty="0"/>
              </a:p>
            </p:txBody>
          </p:sp>
        </mc:Choice>
        <mc:Fallback xmlns="">
          <p:sp>
            <p:nvSpPr>
              <p:cNvPr id="20" name="TextBox 19"/>
              <p:cNvSpPr txBox="1">
                <a:spLocks noRot="1" noChangeAspect="1" noMove="1" noResize="1" noEditPoints="1" noAdjustHandles="1" noChangeArrowheads="1" noChangeShapeType="1" noTextEdit="1"/>
              </p:cNvSpPr>
              <p:nvPr/>
            </p:nvSpPr>
            <p:spPr>
              <a:xfrm rot="16200000">
                <a:off x="2679285" y="3625095"/>
                <a:ext cx="1404109" cy="278474"/>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9568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135" y="2723021"/>
            <a:ext cx="3094086" cy="930248"/>
          </a:xfrm>
          <a:prstGeom prst="rect">
            <a:avLst/>
          </a:prstGeom>
        </p:spPr>
      </p:pic>
      <p:sp>
        <p:nvSpPr>
          <p:cNvPr id="2" name="Content Placeholder 1"/>
          <p:cNvSpPr>
            <a:spLocks noGrp="1"/>
          </p:cNvSpPr>
          <p:nvPr>
            <p:ph sz="quarter" idx="10"/>
          </p:nvPr>
        </p:nvSpPr>
        <p:spPr>
          <a:xfrm>
            <a:off x="163752" y="689704"/>
            <a:ext cx="8814673" cy="4089497"/>
          </a:xfrm>
        </p:spPr>
        <p:txBody>
          <a:bodyPr/>
          <a:lstStyle/>
          <a:p>
            <a:r>
              <a:rPr lang="en-US" dirty="0" smtClean="0"/>
              <a:t>Mean approaches (</a:t>
            </a:r>
            <a:r>
              <a:rPr lang="en-US" dirty="0" smtClean="0">
                <a:solidFill>
                  <a:srgbClr val="0000FF"/>
                </a:solidFill>
              </a:rPr>
              <a:t>MCU</a:t>
            </a:r>
            <a:r>
              <a:rPr lang="en-US" dirty="0" smtClean="0">
                <a:solidFill>
                  <a:schemeClr val="bg1"/>
                </a:solidFill>
              </a:rPr>
              <a:t>,</a:t>
            </a:r>
            <a:r>
              <a:rPr lang="en-US" dirty="0" smtClean="0">
                <a:solidFill>
                  <a:srgbClr val="FFFF00"/>
                </a:solidFill>
              </a:rPr>
              <a:t> </a:t>
            </a:r>
            <a:r>
              <a:rPr lang="en-US" dirty="0" smtClean="0">
                <a:solidFill>
                  <a:srgbClr val="FF0000"/>
                </a:solidFill>
              </a:rPr>
              <a:t>MCM</a:t>
            </a:r>
            <a:r>
              <a:rPr lang="en-US" dirty="0" smtClean="0"/>
              <a:t>) </a:t>
            </a:r>
            <a:r>
              <a:rPr lang="en-US" dirty="0" err="1" smtClean="0"/>
              <a:t>overpredict</a:t>
            </a:r>
            <a:r>
              <a:rPr lang="en-US" dirty="0" smtClean="0"/>
              <a:t> uPSP at high frequencies; can </a:t>
            </a:r>
            <a:r>
              <a:rPr lang="en-US" dirty="0" err="1" smtClean="0"/>
              <a:t>underpredict</a:t>
            </a:r>
            <a:r>
              <a:rPr lang="en-US" dirty="0" smtClean="0"/>
              <a:t> at low frequencies</a:t>
            </a:r>
          </a:p>
          <a:p>
            <a:r>
              <a:rPr lang="en-US" dirty="0" smtClean="0"/>
              <a:t>Frequency-dependent approaches (</a:t>
            </a:r>
            <a:r>
              <a:rPr lang="en-US" dirty="0" smtClean="0">
                <a:solidFill>
                  <a:srgbClr val="00FF00"/>
                </a:solidFill>
              </a:rPr>
              <a:t>FCU</a:t>
            </a:r>
            <a:r>
              <a:rPr lang="en-US" dirty="0" smtClean="0"/>
              <a:t>, FCM) approximate uPSP better than mean approaches</a:t>
            </a:r>
          </a:p>
          <a:p>
            <a:endParaRPr lang="en-US" dirty="0" smtClean="0"/>
          </a:p>
          <a:p>
            <a:endParaRPr lang="en-US" dirty="0" smtClean="0"/>
          </a:p>
        </p:txBody>
      </p:sp>
      <p:sp>
        <p:nvSpPr>
          <p:cNvPr id="3" name="Title 2"/>
          <p:cNvSpPr>
            <a:spLocks noGrp="1"/>
          </p:cNvSpPr>
          <p:nvPr>
            <p:ph type="title"/>
          </p:nvPr>
        </p:nvSpPr>
        <p:spPr/>
        <p:txBody>
          <a:bodyPr/>
          <a:lstStyle/>
          <a:p>
            <a:r>
              <a:rPr lang="en-US" dirty="0" smtClean="0"/>
              <a:t>BFF PSD Comparisons</a:t>
            </a:r>
            <a:br>
              <a:rPr lang="en-US" dirty="0" smtClean="0"/>
            </a:br>
            <a:r>
              <a:rPr lang="en-US" sz="1600" dirty="0" smtClean="0"/>
              <a:t>BVT Test</a:t>
            </a:r>
            <a:r>
              <a:rPr lang="en-US" sz="1600" dirty="0"/>
              <a:t>: </a:t>
            </a:r>
            <a:r>
              <a:rPr lang="en-US" sz="1600" i="1" dirty="0"/>
              <a:t>M = </a:t>
            </a:r>
            <a:r>
              <a:rPr lang="en-US" sz="1600" i="1" dirty="0" smtClean="0"/>
              <a:t>0.92, </a:t>
            </a:r>
            <a:r>
              <a:rPr lang="el-GR" sz="1600" i="1" dirty="0">
                <a:latin typeface="Arial" panose="020B0604020202020204" pitchFamily="34" charset="0"/>
                <a:cs typeface="Arial" panose="020B0604020202020204" pitchFamily="34" charset="0"/>
              </a:rPr>
              <a:t>α</a:t>
            </a:r>
            <a:r>
              <a:rPr lang="en-US" sz="1600" i="1" dirty="0">
                <a:latin typeface="Arial" panose="020B0604020202020204" pitchFamily="34" charset="0"/>
                <a:cs typeface="Arial" panose="020B0604020202020204" pitchFamily="34" charset="0"/>
              </a:rPr>
              <a:t> </a:t>
            </a:r>
            <a:r>
              <a:rPr lang="en-US" sz="1600" i="1" dirty="0"/>
              <a:t>=</a:t>
            </a:r>
            <a:r>
              <a:rPr lang="en-US" sz="1600" i="1" dirty="0">
                <a:latin typeface="Arial" panose="020B0604020202020204" pitchFamily="34" charset="0"/>
                <a:cs typeface="Arial" panose="020B0604020202020204" pitchFamily="34" charset="0"/>
              </a:rPr>
              <a:t> </a:t>
            </a:r>
            <a:r>
              <a:rPr lang="el-GR" sz="1600" i="1" dirty="0">
                <a:latin typeface="Arial"/>
              </a:rPr>
              <a:t>β</a:t>
            </a:r>
            <a:r>
              <a:rPr lang="en-US" sz="1600" i="1" dirty="0"/>
              <a:t> = </a:t>
            </a:r>
            <a:r>
              <a:rPr lang="en-US" sz="1600" i="1" dirty="0" smtClean="0"/>
              <a:t>0</a:t>
            </a:r>
            <a:r>
              <a:rPr lang="en-US" sz="1600" i="1" dirty="0" smtClean="0">
                <a:latin typeface="Arial" panose="020B0604020202020204" pitchFamily="34" charset="0"/>
                <a:cs typeface="Arial" panose="020B0604020202020204" pitchFamily="34" charset="0"/>
              </a:rPr>
              <a:t>˚</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10</a:t>
            </a:fld>
            <a:endParaRPr lang="en-US" altLang="en-US" dirty="0">
              <a:cs typeface="+mn-cs"/>
            </a:endParaRPr>
          </a:p>
        </p:txBody>
      </p:sp>
      <p:sp>
        <p:nvSpPr>
          <p:cNvPr id="13" name="Rectangle 12"/>
          <p:cNvSpPr/>
          <p:nvPr/>
        </p:nvSpPr>
        <p:spPr bwMode="auto">
          <a:xfrm>
            <a:off x="1430725" y="2711748"/>
            <a:ext cx="142322" cy="923635"/>
          </a:xfrm>
          <a:prstGeom prst="rect">
            <a:avLst/>
          </a:prstGeom>
          <a:no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9" name="Rectangle 18"/>
          <p:cNvSpPr/>
          <p:nvPr/>
        </p:nvSpPr>
        <p:spPr bwMode="auto">
          <a:xfrm>
            <a:off x="2386689" y="2716972"/>
            <a:ext cx="142322" cy="923635"/>
          </a:xfrm>
          <a:prstGeom prst="rect">
            <a:avLst/>
          </a:prstGeom>
          <a:no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21" name="Straight Arrow Connector 20"/>
          <p:cNvCxnSpPr>
            <a:stCxn id="13" idx="0"/>
            <a:endCxn id="20" idx="1"/>
          </p:cNvCxnSpPr>
          <p:nvPr/>
        </p:nvCxnSpPr>
        <p:spPr bwMode="auto">
          <a:xfrm flipV="1">
            <a:off x="1501886" y="2233481"/>
            <a:ext cx="1775872" cy="478267"/>
          </a:xfrm>
          <a:prstGeom prst="straightConnector1">
            <a:avLst/>
          </a:prstGeom>
          <a:solidFill>
            <a:schemeClr val="accent1"/>
          </a:solidFill>
          <a:ln w="9525" cap="flat" cmpd="sng" algn="ctr">
            <a:solidFill>
              <a:schemeClr val="accent6">
                <a:lumMod val="75000"/>
              </a:schemeClr>
            </a:solidFill>
            <a:prstDash val="solid"/>
            <a:round/>
            <a:headEnd type="none" w="med" len="med"/>
            <a:tailEnd type="triangle"/>
          </a:ln>
          <a:effectLst/>
        </p:spPr>
      </p:cxnSp>
      <p:cxnSp>
        <p:nvCxnSpPr>
          <p:cNvPr id="22" name="Straight Arrow Connector 21"/>
          <p:cNvCxnSpPr>
            <a:stCxn id="19" idx="2"/>
            <a:endCxn id="18" idx="1"/>
          </p:cNvCxnSpPr>
          <p:nvPr/>
        </p:nvCxnSpPr>
        <p:spPr bwMode="auto">
          <a:xfrm flipV="1">
            <a:off x="2457850" y="3294187"/>
            <a:ext cx="940181" cy="346420"/>
          </a:xfrm>
          <a:prstGeom prst="straightConnector1">
            <a:avLst/>
          </a:prstGeom>
          <a:solidFill>
            <a:schemeClr val="accent1"/>
          </a:solidFill>
          <a:ln w="9525" cap="flat" cmpd="sng" algn="ctr">
            <a:solidFill>
              <a:schemeClr val="accent6">
                <a:lumMod val="75000"/>
              </a:schemeClr>
            </a:solidFill>
            <a:prstDash val="solid"/>
            <a:round/>
            <a:headEnd type="none" w="med" len="med"/>
            <a:tailEnd type="triangle"/>
          </a:ln>
          <a:effectLst/>
        </p:spPr>
      </p:cxnSp>
      <p:sp>
        <p:nvSpPr>
          <p:cNvPr id="14" name="TextBox 13"/>
          <p:cNvSpPr txBox="1"/>
          <p:nvPr/>
        </p:nvSpPr>
        <p:spPr>
          <a:xfrm>
            <a:off x="941249" y="2794088"/>
            <a:ext cx="350981" cy="276999"/>
          </a:xfrm>
          <a:prstGeom prst="rect">
            <a:avLst/>
          </a:prstGeom>
          <a:noFill/>
        </p:spPr>
        <p:txBody>
          <a:bodyPr wrap="square" rtlCol="0">
            <a:spAutoFit/>
          </a:bodyPr>
          <a:lstStyle/>
          <a:p>
            <a:r>
              <a:rPr lang="en-US" sz="1200" dirty="0"/>
              <a:t>1</a:t>
            </a:r>
          </a:p>
        </p:txBody>
      </p:sp>
      <p:sp>
        <p:nvSpPr>
          <p:cNvPr id="15" name="TextBox 14"/>
          <p:cNvSpPr txBox="1"/>
          <p:nvPr/>
        </p:nvSpPr>
        <p:spPr>
          <a:xfrm>
            <a:off x="1501252" y="2794088"/>
            <a:ext cx="350981" cy="276999"/>
          </a:xfrm>
          <a:prstGeom prst="rect">
            <a:avLst/>
          </a:prstGeom>
          <a:noFill/>
        </p:spPr>
        <p:txBody>
          <a:bodyPr wrap="square" rtlCol="0">
            <a:spAutoFit/>
          </a:bodyPr>
          <a:lstStyle/>
          <a:p>
            <a:r>
              <a:rPr lang="en-US" sz="1200" dirty="0" smtClean="0"/>
              <a:t>2</a:t>
            </a:r>
            <a:endParaRPr lang="en-US" sz="1200" dirty="0"/>
          </a:p>
        </p:txBody>
      </p:sp>
      <p:sp>
        <p:nvSpPr>
          <p:cNvPr id="16" name="TextBox 15"/>
          <p:cNvSpPr txBox="1"/>
          <p:nvPr/>
        </p:nvSpPr>
        <p:spPr>
          <a:xfrm>
            <a:off x="2665875" y="2794087"/>
            <a:ext cx="350981" cy="276999"/>
          </a:xfrm>
          <a:prstGeom prst="rect">
            <a:avLst/>
          </a:prstGeom>
          <a:noFill/>
        </p:spPr>
        <p:txBody>
          <a:bodyPr wrap="square" rtlCol="0">
            <a:spAutoFit/>
          </a:bodyPr>
          <a:lstStyle/>
          <a:p>
            <a:r>
              <a:rPr lang="en-US" sz="1200" dirty="0" smtClean="0"/>
              <a:t>3</a:t>
            </a:r>
            <a:endParaRPr lang="en-US" sz="1200" dirty="0"/>
          </a:p>
        </p:txBody>
      </p:sp>
      <p:cxnSp>
        <p:nvCxnSpPr>
          <p:cNvPr id="17" name="Straight Connector 16"/>
          <p:cNvCxnSpPr/>
          <p:nvPr/>
        </p:nvCxnSpPr>
        <p:spPr bwMode="auto">
          <a:xfrm>
            <a:off x="1437607" y="2711748"/>
            <a:ext cx="0" cy="856449"/>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bwMode="auto">
          <a:xfrm>
            <a:off x="1875093" y="2723022"/>
            <a:ext cx="0" cy="856449"/>
          </a:xfrm>
          <a:prstGeom prst="line">
            <a:avLst/>
          </a:prstGeom>
          <a:ln w="12700">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b="48146"/>
          <a:stretch/>
        </p:blipFill>
        <p:spPr>
          <a:xfrm>
            <a:off x="3263143" y="1764584"/>
            <a:ext cx="5786950" cy="2979694"/>
          </a:xfrm>
          <a:prstGeom prst="rect">
            <a:avLst/>
          </a:prstGeom>
        </p:spPr>
      </p:pic>
      <p:sp>
        <p:nvSpPr>
          <p:cNvPr id="26" name="TextBox 25"/>
          <p:cNvSpPr txBox="1"/>
          <p:nvPr/>
        </p:nvSpPr>
        <p:spPr>
          <a:xfrm>
            <a:off x="5949656" y="4483436"/>
            <a:ext cx="937827" cy="184666"/>
          </a:xfrm>
          <a:prstGeom prst="rect">
            <a:avLst/>
          </a:prstGeom>
          <a:solidFill>
            <a:srgbClr val="FFFFFF"/>
          </a:solidFill>
        </p:spPr>
        <p:txBody>
          <a:bodyPr wrap="square" lIns="0" tIns="0" rIns="0" bIns="0" rtlCol="0">
            <a:spAutoFit/>
          </a:bodyPr>
          <a:lstStyle/>
          <a:p>
            <a:r>
              <a:rPr lang="en-US" sz="1200" dirty="0" smtClean="0"/>
              <a:t>Frequency</a:t>
            </a:r>
            <a:endParaRPr lang="en-US" sz="1200" dirty="0"/>
          </a:p>
        </p:txBody>
      </p:sp>
      <mc:AlternateContent xmlns:mc="http://schemas.openxmlformats.org/markup-compatibility/2006" xmlns:a14="http://schemas.microsoft.com/office/drawing/2010/main">
        <mc:Choice Requires="a14">
          <p:sp>
            <p:nvSpPr>
              <p:cNvPr id="18" name="TextBox 17"/>
              <p:cNvSpPr txBox="1"/>
              <p:nvPr/>
            </p:nvSpPr>
            <p:spPr>
              <a:xfrm rot="16200000">
                <a:off x="2695976" y="2452895"/>
                <a:ext cx="1404109" cy="278474"/>
              </a:xfrm>
              <a:prstGeom prst="rect">
                <a:avLst/>
              </a:prstGeom>
              <a:solidFill>
                <a:srgbClr val="FFFFFF"/>
              </a:solid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1050" i="1" smtClean="0">
                              <a:latin typeface="Cambria Math" panose="02040503050406030204" pitchFamily="18" charset="0"/>
                            </a:rPr>
                          </m:ctrlPr>
                        </m:sSubSupPr>
                        <m:e>
                          <m:r>
                            <m:rPr>
                              <m:sty m:val="p"/>
                            </m:rPr>
                            <a:rPr lang="el-GR" sz="1050" i="1">
                              <a:latin typeface="Cambria Math" panose="02040503050406030204" pitchFamily="18" charset="0"/>
                            </a:rPr>
                            <m:t>Φ</m:t>
                          </m:r>
                        </m:e>
                        <m:sub>
                          <m:r>
                            <a:rPr lang="en-US" sz="1050" b="0" i="1" smtClean="0">
                              <a:latin typeface="Cambria Math" panose="02040503050406030204" pitchFamily="18" charset="0"/>
                            </a:rPr>
                            <m:t>𝑦</m:t>
                          </m:r>
                        </m:sub>
                        <m:sup>
                          <m:r>
                            <a:rPr lang="en-US" sz="1050" b="0" i="1" smtClean="0">
                              <a:latin typeface="Cambria Math" panose="02040503050406030204" pitchFamily="18" charset="0"/>
                            </a:rPr>
                            <m:t>𝐹</m:t>
                          </m:r>
                        </m:sup>
                      </m:sSubSup>
                    </m:oMath>
                  </m:oMathPara>
                </a14:m>
                <a:endParaRPr lang="en-US" sz="1050" dirty="0"/>
              </a:p>
            </p:txBody>
          </p:sp>
        </mc:Choice>
        <mc:Fallback xmlns="">
          <p:sp>
            <p:nvSpPr>
              <p:cNvPr id="18" name="TextBox 17"/>
              <p:cNvSpPr txBox="1">
                <a:spLocks noRot="1" noChangeAspect="1" noMove="1" noResize="1" noEditPoints="1" noAdjustHandles="1" noChangeArrowheads="1" noChangeShapeType="1" noTextEdit="1"/>
              </p:cNvSpPr>
              <p:nvPr/>
            </p:nvSpPr>
            <p:spPr>
              <a:xfrm rot="16200000">
                <a:off x="2695976" y="2452895"/>
                <a:ext cx="1404109" cy="27847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rot="16200000">
                <a:off x="2679285" y="3625095"/>
                <a:ext cx="1404109" cy="278474"/>
              </a:xfrm>
              <a:prstGeom prst="rect">
                <a:avLst/>
              </a:prstGeom>
              <a:solidFill>
                <a:srgbClr val="FFFFFF"/>
              </a:solid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1050" i="1" smtClean="0">
                              <a:latin typeface="Cambria Math" panose="02040503050406030204" pitchFamily="18" charset="0"/>
                            </a:rPr>
                          </m:ctrlPr>
                        </m:sSubSupPr>
                        <m:e>
                          <m:r>
                            <m:rPr>
                              <m:sty m:val="p"/>
                            </m:rPr>
                            <a:rPr lang="el-GR" sz="1050" i="1">
                              <a:latin typeface="Cambria Math" panose="02040503050406030204" pitchFamily="18" charset="0"/>
                            </a:rPr>
                            <m:t>Φ</m:t>
                          </m:r>
                        </m:e>
                        <m:sub>
                          <m:r>
                            <a:rPr lang="en-US" sz="1050" b="0" i="1" smtClean="0">
                              <a:latin typeface="Cambria Math" panose="02040503050406030204" pitchFamily="18" charset="0"/>
                            </a:rPr>
                            <m:t>𝑦</m:t>
                          </m:r>
                        </m:sub>
                        <m:sup>
                          <m:r>
                            <a:rPr lang="en-US" sz="1050" b="0" i="1" smtClean="0">
                              <a:latin typeface="Cambria Math" panose="02040503050406030204" pitchFamily="18" charset="0"/>
                            </a:rPr>
                            <m:t>𝐹</m:t>
                          </m:r>
                        </m:sup>
                      </m:sSubSup>
                    </m:oMath>
                  </m:oMathPara>
                </a14:m>
                <a:endParaRPr lang="en-US" sz="1050" dirty="0"/>
              </a:p>
            </p:txBody>
          </p:sp>
        </mc:Choice>
        <mc:Fallback xmlns="">
          <p:sp>
            <p:nvSpPr>
              <p:cNvPr id="23" name="TextBox 22"/>
              <p:cNvSpPr txBox="1">
                <a:spLocks noRot="1" noChangeAspect="1" noMove="1" noResize="1" noEditPoints="1" noAdjustHandles="1" noChangeArrowheads="1" noChangeShapeType="1" noTextEdit="1"/>
              </p:cNvSpPr>
              <p:nvPr/>
            </p:nvSpPr>
            <p:spPr>
              <a:xfrm rot="16200000">
                <a:off x="2679285" y="3625095"/>
                <a:ext cx="1404109" cy="278474"/>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03732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p:cNvPicPr>
            <a:picLocks noChangeAspect="1"/>
          </p:cNvPicPr>
          <p:nvPr/>
        </p:nvPicPr>
        <p:blipFill rotWithShape="1">
          <a:blip r:embed="rId3">
            <a:extLst>
              <a:ext uri="{28A0092B-C50C-407E-A947-70E740481C1C}">
                <a14:useLocalDpi xmlns:a14="http://schemas.microsoft.com/office/drawing/2010/main" val="0"/>
              </a:ext>
            </a:extLst>
          </a:blip>
          <a:srcRect l="5746" t="4251" r="10628" b="59163"/>
          <a:stretch/>
        </p:blipFill>
        <p:spPr>
          <a:xfrm>
            <a:off x="53253" y="1778508"/>
            <a:ext cx="9082659" cy="3138048"/>
          </a:xfrm>
          <a:prstGeom prst="rect">
            <a:avLst/>
          </a:prstGeom>
        </p:spPr>
      </p:pic>
      <p:sp>
        <p:nvSpPr>
          <p:cNvPr id="3" name="Title 2"/>
          <p:cNvSpPr>
            <a:spLocks noGrp="1"/>
          </p:cNvSpPr>
          <p:nvPr>
            <p:ph type="title"/>
          </p:nvPr>
        </p:nvSpPr>
        <p:spPr/>
        <p:txBody>
          <a:bodyPr/>
          <a:lstStyle/>
          <a:p>
            <a:r>
              <a:rPr lang="en-US" dirty="0" smtClean="0"/>
              <a:t>BFF rms Comparisons</a:t>
            </a:r>
            <a:br>
              <a:rPr lang="en-US" dirty="0" smtClean="0"/>
            </a:br>
            <a:r>
              <a:rPr lang="en-US" sz="1600" dirty="0" smtClean="0"/>
              <a:t>SLS Test: </a:t>
            </a:r>
            <a:r>
              <a:rPr lang="en-US" sz="1600" i="1" dirty="0"/>
              <a:t>M = 0.90, </a:t>
            </a:r>
            <a:r>
              <a:rPr lang="el-GR" sz="1600" i="1" dirty="0">
                <a:latin typeface="Arial" panose="020B0604020202020204" pitchFamily="34" charset="0"/>
                <a:cs typeface="Arial" panose="020B0604020202020204" pitchFamily="34" charset="0"/>
              </a:rPr>
              <a:t>α</a:t>
            </a:r>
            <a:r>
              <a:rPr lang="en-US" sz="1600" i="1" dirty="0">
                <a:latin typeface="Arial" panose="020B0604020202020204" pitchFamily="34" charset="0"/>
                <a:cs typeface="Arial" panose="020B0604020202020204" pitchFamily="34" charset="0"/>
              </a:rPr>
              <a:t> </a:t>
            </a:r>
            <a:r>
              <a:rPr lang="en-US" sz="1600" i="1" dirty="0"/>
              <a:t>=</a:t>
            </a:r>
            <a:r>
              <a:rPr lang="en-US" sz="1600" i="1" dirty="0">
                <a:latin typeface="Arial" panose="020B0604020202020204" pitchFamily="34" charset="0"/>
                <a:cs typeface="Arial" panose="020B0604020202020204" pitchFamily="34" charset="0"/>
              </a:rPr>
              <a:t> </a:t>
            </a:r>
            <a:r>
              <a:rPr lang="el-GR" sz="1600" i="1" dirty="0">
                <a:latin typeface="Arial"/>
              </a:rPr>
              <a:t>β</a:t>
            </a:r>
            <a:r>
              <a:rPr lang="en-US" sz="1600" i="1" dirty="0"/>
              <a:t> = </a:t>
            </a:r>
            <a:r>
              <a:rPr lang="en-US" sz="1600" i="1" dirty="0" smtClean="0"/>
              <a:t>0</a:t>
            </a:r>
            <a:r>
              <a:rPr lang="en-US" sz="1600" i="1" dirty="0" smtClean="0">
                <a:latin typeface="Arial" panose="020B0604020202020204" pitchFamily="34" charset="0"/>
                <a:cs typeface="Arial" panose="020B0604020202020204" pitchFamily="34" charset="0"/>
              </a:rPr>
              <a:t>˚</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11</a:t>
            </a:fld>
            <a:endParaRPr lang="en-US" altLang="en-US" dirty="0">
              <a:cs typeface="+mn-cs"/>
            </a:endParaRPr>
          </a:p>
        </p:txBody>
      </p:sp>
      <p:sp>
        <p:nvSpPr>
          <p:cNvPr id="8" name="Content Placeholder 1"/>
          <p:cNvSpPr txBox="1">
            <a:spLocks/>
          </p:cNvSpPr>
          <p:nvPr/>
        </p:nvSpPr>
        <p:spPr>
          <a:xfrm>
            <a:off x="164663" y="685805"/>
            <a:ext cx="8814673" cy="4089497"/>
          </a:xfrm>
          <a:prstGeom prst="rect">
            <a:avLst/>
          </a:prstGeom>
        </p:spPr>
        <p:txBody>
          <a:bodyPr/>
          <a:lstStyle>
            <a:lvl1pPr marL="173038" indent="-173038" algn="l" rtl="0" eaLnBrk="1" fontAlgn="base" hangingPunct="1">
              <a:lnSpc>
                <a:spcPct val="100000"/>
              </a:lnSpc>
              <a:spcBef>
                <a:spcPct val="0"/>
              </a:spcBef>
              <a:spcAft>
                <a:spcPts val="0"/>
              </a:spcAft>
              <a:buClr>
                <a:schemeClr val="accent2"/>
              </a:buClr>
              <a:buSzPct val="100000"/>
              <a:buFont typeface="Arial" panose="020B0604020202020204" pitchFamily="34" charset="0"/>
              <a:buChar char="•"/>
              <a:tabLst/>
              <a:defRPr sz="1800" b="1">
                <a:solidFill>
                  <a:schemeClr val="bg2"/>
                </a:solidFill>
                <a:latin typeface="Calibri" panose="020F0502020204030204" pitchFamily="34" charset="0"/>
                <a:ea typeface="ＭＳ Ｐゴシック" pitchFamily="-108" charset="-128"/>
                <a:cs typeface="ＭＳ Ｐゴシック" charset="-128"/>
              </a:defRPr>
            </a:lvl1pPr>
            <a:lvl2pPr marL="511175" indent="-173038" algn="l" rtl="0" eaLnBrk="1" fontAlgn="base" hangingPunct="1">
              <a:lnSpc>
                <a:spcPct val="100000"/>
              </a:lnSpc>
              <a:spcBef>
                <a:spcPct val="0"/>
              </a:spcBef>
              <a:spcAft>
                <a:spcPts val="0"/>
              </a:spcAft>
              <a:buClr>
                <a:schemeClr val="accent2"/>
              </a:buClr>
              <a:buFont typeface="Century Gothic" panose="020B0502020202020204" pitchFamily="34" charset="0"/>
              <a:buChar char="–"/>
              <a:defRPr sz="1600" b="0">
                <a:solidFill>
                  <a:schemeClr val="bg2"/>
                </a:solidFill>
                <a:latin typeface="Calibri" panose="020F0502020204030204" pitchFamily="34" charset="0"/>
                <a:ea typeface="ＭＳ Ｐゴシック" charset="0"/>
                <a:cs typeface="Arial Narrow"/>
              </a:defRPr>
            </a:lvl2pPr>
            <a:lvl3pPr marL="679205" indent="-112671" algn="l" rtl="0" eaLnBrk="1" fontAlgn="base" hangingPunct="1">
              <a:lnSpc>
                <a:spcPct val="100000"/>
              </a:lnSpc>
              <a:spcBef>
                <a:spcPct val="0"/>
              </a:spcBef>
              <a:spcAft>
                <a:spcPts val="0"/>
              </a:spcAft>
              <a:buClr>
                <a:schemeClr val="accent2"/>
              </a:buClr>
              <a:buSzPct val="90000"/>
              <a:buFont typeface="Arial" panose="020B0604020202020204" pitchFamily="34" charset="0"/>
              <a:buChar char="•"/>
              <a:tabLst/>
              <a:defRPr sz="1400">
                <a:solidFill>
                  <a:schemeClr val="bg2"/>
                </a:solidFill>
                <a:latin typeface="Calibri" panose="020F0502020204030204" pitchFamily="34" charset="0"/>
                <a:ea typeface="Arial Narrow" pitchFamily="-112" charset="0"/>
                <a:cs typeface="Arial Narrow"/>
              </a:defRPr>
            </a:lvl3pPr>
            <a:lvl4pPr marL="852183" indent="-112671" algn="l" rtl="0" eaLnBrk="1" fontAlgn="base" hangingPunct="1">
              <a:lnSpc>
                <a:spcPct val="100000"/>
              </a:lnSpc>
              <a:spcBef>
                <a:spcPct val="0"/>
              </a:spcBef>
              <a:spcAft>
                <a:spcPts val="0"/>
              </a:spcAft>
              <a:buClr>
                <a:schemeClr val="accent2"/>
              </a:buClr>
              <a:buFont typeface="Century Gothic" panose="020B0502020202020204" pitchFamily="34" charset="0"/>
              <a:buChar char="–"/>
              <a:defRPr sz="1200">
                <a:solidFill>
                  <a:schemeClr val="bg2"/>
                </a:solidFill>
                <a:latin typeface="Calibri" panose="020F0502020204030204" pitchFamily="34" charset="0"/>
                <a:ea typeface="Arial Narrow" pitchFamily="-112" charset="0"/>
                <a:cs typeface="Arial Narrow"/>
              </a:defRPr>
            </a:lvl4pPr>
            <a:lvl5pPr marL="1039442" indent="-117433" algn="l" rtl="0" eaLnBrk="1" fontAlgn="base" hangingPunct="1">
              <a:lnSpc>
                <a:spcPct val="100000"/>
              </a:lnSpc>
              <a:spcBef>
                <a:spcPct val="0"/>
              </a:spcBef>
              <a:spcAft>
                <a:spcPts val="0"/>
              </a:spcAft>
              <a:buClr>
                <a:schemeClr val="accent2"/>
              </a:buClr>
              <a:buFont typeface="Arial" panose="020B0604020202020204" pitchFamily="34" charset="0"/>
              <a:buChar char="•"/>
              <a:defRPr sz="1100">
                <a:solidFill>
                  <a:schemeClr val="bg2"/>
                </a:solidFill>
                <a:latin typeface="Calibri" panose="020F0502020204030204" pitchFamily="34" charset="0"/>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defTabSz="914400"/>
            <a:r>
              <a:rPr lang="en-US" kern="0" dirty="0" smtClean="0"/>
              <a:t>In general, the rms levels for updated approaches match well</a:t>
            </a:r>
          </a:p>
          <a:p>
            <a:pPr defTabSz="914400"/>
            <a:r>
              <a:rPr lang="en-US" kern="0" dirty="0" smtClean="0"/>
              <a:t>Moving-segment vs. user-defined approach had a larger influence on the differences in rms levels than frequency-dependent vs. mean coherence</a:t>
            </a:r>
            <a:endParaRPr lang="en-US" kern="0" dirty="0"/>
          </a:p>
        </p:txBody>
      </p:sp>
      <p:sp>
        <p:nvSpPr>
          <p:cNvPr id="9" name="TextBox 8"/>
          <p:cNvSpPr txBox="1"/>
          <p:nvPr/>
        </p:nvSpPr>
        <p:spPr>
          <a:xfrm>
            <a:off x="629571" y="2683190"/>
            <a:ext cx="345239" cy="369332"/>
          </a:xfrm>
          <a:prstGeom prst="rect">
            <a:avLst/>
          </a:prstGeom>
          <a:noFill/>
        </p:spPr>
        <p:txBody>
          <a:bodyPr wrap="square" rtlCol="0">
            <a:spAutoFit/>
          </a:bodyPr>
          <a:lstStyle/>
          <a:p>
            <a:r>
              <a:rPr lang="en-US" dirty="0"/>
              <a:t>1</a:t>
            </a:r>
          </a:p>
        </p:txBody>
      </p:sp>
      <p:cxnSp>
        <p:nvCxnSpPr>
          <p:cNvPr id="15" name="Straight Connector 14"/>
          <p:cNvCxnSpPr/>
          <p:nvPr/>
        </p:nvCxnSpPr>
        <p:spPr bwMode="auto">
          <a:xfrm flipH="1">
            <a:off x="1215474" y="3613935"/>
            <a:ext cx="4684"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20" name="TextBox 19"/>
          <p:cNvSpPr txBox="1"/>
          <p:nvPr/>
        </p:nvSpPr>
        <p:spPr>
          <a:xfrm>
            <a:off x="1245133" y="2683190"/>
            <a:ext cx="345239" cy="369332"/>
          </a:xfrm>
          <a:prstGeom prst="rect">
            <a:avLst/>
          </a:prstGeom>
          <a:noFill/>
        </p:spPr>
        <p:txBody>
          <a:bodyPr wrap="square" rtlCol="0">
            <a:spAutoFit/>
          </a:bodyPr>
          <a:lstStyle/>
          <a:p>
            <a:r>
              <a:rPr lang="en-US" dirty="0" smtClean="0"/>
              <a:t>2</a:t>
            </a:r>
            <a:endParaRPr lang="en-US" dirty="0"/>
          </a:p>
        </p:txBody>
      </p:sp>
      <p:sp>
        <p:nvSpPr>
          <p:cNvPr id="21" name="TextBox 20"/>
          <p:cNvSpPr txBox="1"/>
          <p:nvPr/>
        </p:nvSpPr>
        <p:spPr>
          <a:xfrm>
            <a:off x="1887348" y="2681950"/>
            <a:ext cx="345239" cy="369332"/>
          </a:xfrm>
          <a:prstGeom prst="rect">
            <a:avLst/>
          </a:prstGeom>
          <a:noFill/>
        </p:spPr>
        <p:txBody>
          <a:bodyPr wrap="square" rtlCol="0">
            <a:spAutoFit/>
          </a:bodyPr>
          <a:lstStyle/>
          <a:p>
            <a:r>
              <a:rPr lang="en-US" dirty="0" smtClean="0"/>
              <a:t>3</a:t>
            </a:r>
            <a:endParaRPr lang="en-US" dirty="0"/>
          </a:p>
        </p:txBody>
      </p:sp>
      <p:sp>
        <p:nvSpPr>
          <p:cNvPr id="22" name="TextBox 21"/>
          <p:cNvSpPr txBox="1"/>
          <p:nvPr/>
        </p:nvSpPr>
        <p:spPr>
          <a:xfrm>
            <a:off x="2644764" y="2689032"/>
            <a:ext cx="345239" cy="369332"/>
          </a:xfrm>
          <a:prstGeom prst="rect">
            <a:avLst/>
          </a:prstGeom>
          <a:noFill/>
        </p:spPr>
        <p:txBody>
          <a:bodyPr wrap="square" rtlCol="0">
            <a:spAutoFit/>
          </a:bodyPr>
          <a:lstStyle/>
          <a:p>
            <a:r>
              <a:rPr lang="en-US" dirty="0"/>
              <a:t>4</a:t>
            </a:r>
          </a:p>
        </p:txBody>
      </p:sp>
      <p:sp>
        <p:nvSpPr>
          <p:cNvPr id="23" name="TextBox 22"/>
          <p:cNvSpPr txBox="1"/>
          <p:nvPr/>
        </p:nvSpPr>
        <p:spPr>
          <a:xfrm>
            <a:off x="3895019" y="2681950"/>
            <a:ext cx="345239" cy="369332"/>
          </a:xfrm>
          <a:prstGeom prst="rect">
            <a:avLst/>
          </a:prstGeom>
          <a:noFill/>
        </p:spPr>
        <p:txBody>
          <a:bodyPr wrap="square" rtlCol="0">
            <a:spAutoFit/>
          </a:bodyPr>
          <a:lstStyle/>
          <a:p>
            <a:r>
              <a:rPr lang="en-US" dirty="0" smtClean="0"/>
              <a:t>5</a:t>
            </a:r>
            <a:endParaRPr lang="en-US" dirty="0"/>
          </a:p>
        </p:txBody>
      </p:sp>
      <p:sp>
        <p:nvSpPr>
          <p:cNvPr id="24" name="TextBox 23"/>
          <p:cNvSpPr txBox="1"/>
          <p:nvPr/>
        </p:nvSpPr>
        <p:spPr>
          <a:xfrm>
            <a:off x="5911333" y="2679926"/>
            <a:ext cx="345239" cy="369332"/>
          </a:xfrm>
          <a:prstGeom prst="rect">
            <a:avLst/>
          </a:prstGeom>
          <a:noFill/>
        </p:spPr>
        <p:txBody>
          <a:bodyPr wrap="square" rtlCol="0">
            <a:spAutoFit/>
          </a:bodyPr>
          <a:lstStyle/>
          <a:p>
            <a:r>
              <a:rPr lang="en-US" dirty="0" smtClean="0"/>
              <a:t>6</a:t>
            </a:r>
            <a:endParaRPr lang="en-US" dirty="0"/>
          </a:p>
        </p:txBody>
      </p:sp>
      <p:sp>
        <p:nvSpPr>
          <p:cNvPr id="25" name="TextBox 24"/>
          <p:cNvSpPr txBox="1"/>
          <p:nvPr/>
        </p:nvSpPr>
        <p:spPr>
          <a:xfrm>
            <a:off x="7993745" y="2681950"/>
            <a:ext cx="345239" cy="369332"/>
          </a:xfrm>
          <a:prstGeom prst="rect">
            <a:avLst/>
          </a:prstGeom>
          <a:noFill/>
        </p:spPr>
        <p:txBody>
          <a:bodyPr wrap="square" rtlCol="0">
            <a:spAutoFit/>
          </a:bodyPr>
          <a:lstStyle/>
          <a:p>
            <a:r>
              <a:rPr lang="en-US" dirty="0" smtClean="0"/>
              <a:t>7</a:t>
            </a:r>
            <a:endParaRPr lang="en-US" dirty="0"/>
          </a:p>
        </p:txBody>
      </p:sp>
      <p:cxnSp>
        <p:nvCxnSpPr>
          <p:cNvPr id="46" name="Straight Connector 45"/>
          <p:cNvCxnSpPr/>
          <p:nvPr/>
        </p:nvCxnSpPr>
        <p:spPr bwMode="auto">
          <a:xfrm>
            <a:off x="967409" y="2590800"/>
            <a:ext cx="3358" cy="1822731"/>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2" name="Straight Connector 51"/>
          <p:cNvCxnSpPr/>
          <p:nvPr/>
        </p:nvCxnSpPr>
        <p:spPr bwMode="auto">
          <a:xfrm>
            <a:off x="1736043" y="2590800"/>
            <a:ext cx="3358" cy="1822731"/>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bwMode="auto">
          <a:xfrm>
            <a:off x="2248360" y="2590800"/>
            <a:ext cx="3358" cy="1822731"/>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bwMode="auto">
          <a:xfrm>
            <a:off x="3388144" y="2590799"/>
            <a:ext cx="3358" cy="1822731"/>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bwMode="auto">
          <a:xfrm>
            <a:off x="5072389" y="2590798"/>
            <a:ext cx="3358" cy="1822731"/>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bwMode="auto">
          <a:xfrm>
            <a:off x="7635893" y="2590798"/>
            <a:ext cx="3358" cy="1822731"/>
          </a:xfrm>
          <a:prstGeom prst="line">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56224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BFF PSD Comparisons</a:t>
            </a:r>
            <a:br>
              <a:rPr lang="en-US" dirty="0" smtClean="0"/>
            </a:br>
            <a:r>
              <a:rPr lang="en-US" sz="1600" dirty="0" smtClean="0"/>
              <a:t>SLS Test: </a:t>
            </a:r>
            <a:r>
              <a:rPr lang="en-US" sz="1600" i="1" dirty="0" smtClean="0"/>
              <a:t>M </a:t>
            </a:r>
            <a:r>
              <a:rPr lang="en-US" sz="1600" i="1" dirty="0"/>
              <a:t>= 0.90, </a:t>
            </a:r>
            <a:r>
              <a:rPr lang="el-GR" sz="1600" i="1" dirty="0">
                <a:latin typeface="Arial" panose="020B0604020202020204" pitchFamily="34" charset="0"/>
                <a:cs typeface="Arial" panose="020B0604020202020204" pitchFamily="34" charset="0"/>
              </a:rPr>
              <a:t>α</a:t>
            </a:r>
            <a:r>
              <a:rPr lang="en-US" sz="1600" i="1" dirty="0">
                <a:latin typeface="Arial" panose="020B0604020202020204" pitchFamily="34" charset="0"/>
                <a:cs typeface="Arial" panose="020B0604020202020204" pitchFamily="34" charset="0"/>
              </a:rPr>
              <a:t> </a:t>
            </a:r>
            <a:r>
              <a:rPr lang="en-US" sz="1600" i="1" dirty="0"/>
              <a:t>=</a:t>
            </a:r>
            <a:r>
              <a:rPr lang="en-US" sz="1600" i="1" dirty="0">
                <a:latin typeface="Arial" panose="020B0604020202020204" pitchFamily="34" charset="0"/>
                <a:cs typeface="Arial" panose="020B0604020202020204" pitchFamily="34" charset="0"/>
              </a:rPr>
              <a:t> </a:t>
            </a:r>
            <a:r>
              <a:rPr lang="el-GR" sz="1600" i="1" dirty="0">
                <a:latin typeface="Arial"/>
              </a:rPr>
              <a:t>β</a:t>
            </a:r>
            <a:r>
              <a:rPr lang="en-US" sz="1600" i="1" dirty="0"/>
              <a:t> = </a:t>
            </a:r>
            <a:r>
              <a:rPr lang="en-US" sz="1600" i="1" dirty="0" smtClean="0"/>
              <a:t>0</a:t>
            </a:r>
            <a:r>
              <a:rPr lang="en-US" sz="1600" i="1" dirty="0" smtClean="0">
                <a:latin typeface="Arial" panose="020B0604020202020204" pitchFamily="34" charset="0"/>
                <a:cs typeface="Arial" panose="020B0604020202020204" pitchFamily="34" charset="0"/>
              </a:rPr>
              <a:t>˚</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12</a:t>
            </a:fld>
            <a:endParaRPr lang="en-US" altLang="en-US" dirty="0">
              <a:cs typeface="+mn-cs"/>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8115" r="8088" b="74121"/>
          <a:stretch/>
        </p:blipFill>
        <p:spPr>
          <a:xfrm>
            <a:off x="3446206" y="1901587"/>
            <a:ext cx="5632075" cy="1728668"/>
          </a:xfrm>
          <a:prstGeom prst="rect">
            <a:avLst/>
          </a:prstGeom>
        </p:spPr>
      </p:pic>
      <p:pic>
        <p:nvPicPr>
          <p:cNvPr id="5" name="Content Placeholder 4"/>
          <p:cNvPicPr>
            <a:picLocks noGrp="1" noChangeAspect="1"/>
          </p:cNvPicPr>
          <p:nvPr>
            <p:ph sz="quarter" idx="10"/>
          </p:nvPr>
        </p:nvPicPr>
        <p:blipFill rotWithShape="1">
          <a:blip r:embed="rId4" cstate="print">
            <a:extLst>
              <a:ext uri="{28A0092B-C50C-407E-A947-70E740481C1C}">
                <a14:useLocalDpi xmlns:a14="http://schemas.microsoft.com/office/drawing/2010/main" val="0"/>
              </a:ext>
            </a:extLst>
          </a:blip>
          <a:srcRect l="5457" t="21740" r="8388" b="33488"/>
          <a:stretch/>
        </p:blipFill>
        <p:spPr>
          <a:xfrm>
            <a:off x="71989" y="3207676"/>
            <a:ext cx="3374217" cy="781723"/>
          </a:xfrm>
        </p:spPr>
      </p:pic>
      <p:sp>
        <p:nvSpPr>
          <p:cNvPr id="8" name="Rectangle 7"/>
          <p:cNvSpPr/>
          <p:nvPr/>
        </p:nvSpPr>
        <p:spPr bwMode="auto">
          <a:xfrm>
            <a:off x="1870943" y="3203777"/>
            <a:ext cx="142322" cy="923635"/>
          </a:xfrm>
          <a:prstGeom prst="rect">
            <a:avLst/>
          </a:prstGeom>
          <a:no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9" name="Rectangle 8"/>
          <p:cNvSpPr/>
          <p:nvPr/>
        </p:nvSpPr>
        <p:spPr bwMode="auto">
          <a:xfrm>
            <a:off x="2901027" y="3162597"/>
            <a:ext cx="142322" cy="923635"/>
          </a:xfrm>
          <a:prstGeom prst="rect">
            <a:avLst/>
          </a:prstGeom>
          <a:no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10" name="Straight Arrow Connector 9"/>
          <p:cNvCxnSpPr>
            <a:stCxn id="8" idx="0"/>
            <a:endCxn id="6" idx="1"/>
          </p:cNvCxnSpPr>
          <p:nvPr/>
        </p:nvCxnSpPr>
        <p:spPr bwMode="auto">
          <a:xfrm flipV="1">
            <a:off x="1942104" y="2765921"/>
            <a:ext cx="1504102" cy="437856"/>
          </a:xfrm>
          <a:prstGeom prst="straightConnector1">
            <a:avLst/>
          </a:prstGeom>
          <a:solidFill>
            <a:schemeClr val="accent1"/>
          </a:solidFill>
          <a:ln w="9525" cap="flat" cmpd="sng" algn="ctr">
            <a:solidFill>
              <a:schemeClr val="accent6">
                <a:lumMod val="75000"/>
              </a:schemeClr>
            </a:solidFill>
            <a:prstDash val="solid"/>
            <a:round/>
            <a:headEnd type="none" w="med" len="med"/>
            <a:tailEnd type="triangle"/>
          </a:ln>
          <a:effectLst/>
        </p:spPr>
      </p:cxnSp>
      <p:cxnSp>
        <p:nvCxnSpPr>
          <p:cNvPr id="11" name="Straight Arrow Connector 10"/>
          <p:cNvCxnSpPr>
            <a:stCxn id="9" idx="2"/>
          </p:cNvCxnSpPr>
          <p:nvPr/>
        </p:nvCxnSpPr>
        <p:spPr bwMode="auto">
          <a:xfrm>
            <a:off x="2972188" y="4086232"/>
            <a:ext cx="474019" cy="351032"/>
          </a:xfrm>
          <a:prstGeom prst="straightConnector1">
            <a:avLst/>
          </a:prstGeom>
          <a:solidFill>
            <a:schemeClr val="accent1"/>
          </a:solidFill>
          <a:ln w="9525" cap="flat" cmpd="sng" algn="ctr">
            <a:solidFill>
              <a:schemeClr val="accent6">
                <a:lumMod val="75000"/>
              </a:schemeClr>
            </a:solidFill>
            <a:prstDash val="solid"/>
            <a:round/>
            <a:headEnd type="none" w="med" len="med"/>
            <a:tailEnd type="triangle"/>
          </a:ln>
          <a:effectLst/>
        </p:spPr>
      </p:cxnSp>
      <p:sp>
        <p:nvSpPr>
          <p:cNvPr id="15" name="Content Placeholder 1"/>
          <p:cNvSpPr txBox="1">
            <a:spLocks/>
          </p:cNvSpPr>
          <p:nvPr/>
        </p:nvSpPr>
        <p:spPr>
          <a:xfrm>
            <a:off x="163752" y="689704"/>
            <a:ext cx="8814673" cy="4089497"/>
          </a:xfrm>
          <a:prstGeom prst="rect">
            <a:avLst/>
          </a:prstGeom>
        </p:spPr>
        <p:txBody>
          <a:bodyPr/>
          <a:lstStyle>
            <a:lvl1pPr marL="173038" indent="-173038" algn="l" rtl="0" eaLnBrk="1" fontAlgn="base" hangingPunct="1">
              <a:lnSpc>
                <a:spcPct val="100000"/>
              </a:lnSpc>
              <a:spcBef>
                <a:spcPct val="0"/>
              </a:spcBef>
              <a:spcAft>
                <a:spcPts val="0"/>
              </a:spcAft>
              <a:buClr>
                <a:schemeClr val="accent2"/>
              </a:buClr>
              <a:buSzPct val="100000"/>
              <a:buFont typeface="Arial" panose="020B0604020202020204" pitchFamily="34" charset="0"/>
              <a:buChar char="•"/>
              <a:tabLst/>
              <a:defRPr sz="1800" b="1">
                <a:solidFill>
                  <a:schemeClr val="bg2"/>
                </a:solidFill>
                <a:latin typeface="Calibri" panose="020F0502020204030204" pitchFamily="34" charset="0"/>
                <a:ea typeface="ＭＳ Ｐゴシック" pitchFamily="-108" charset="-128"/>
                <a:cs typeface="ＭＳ Ｐゴシック" charset="-128"/>
              </a:defRPr>
            </a:lvl1pPr>
            <a:lvl2pPr marL="511175" indent="-173038" algn="l" rtl="0" eaLnBrk="1" fontAlgn="base" hangingPunct="1">
              <a:lnSpc>
                <a:spcPct val="100000"/>
              </a:lnSpc>
              <a:spcBef>
                <a:spcPct val="0"/>
              </a:spcBef>
              <a:spcAft>
                <a:spcPts val="0"/>
              </a:spcAft>
              <a:buClr>
                <a:schemeClr val="accent2"/>
              </a:buClr>
              <a:buFont typeface="Century Gothic" panose="020B0502020202020204" pitchFamily="34" charset="0"/>
              <a:buChar char="–"/>
              <a:defRPr sz="1600" b="0">
                <a:solidFill>
                  <a:schemeClr val="bg2"/>
                </a:solidFill>
                <a:latin typeface="Calibri" panose="020F0502020204030204" pitchFamily="34" charset="0"/>
                <a:ea typeface="ＭＳ Ｐゴシック" charset="0"/>
                <a:cs typeface="Arial Narrow"/>
              </a:defRPr>
            </a:lvl2pPr>
            <a:lvl3pPr marL="679205" indent="-112671" algn="l" rtl="0" eaLnBrk="1" fontAlgn="base" hangingPunct="1">
              <a:lnSpc>
                <a:spcPct val="100000"/>
              </a:lnSpc>
              <a:spcBef>
                <a:spcPct val="0"/>
              </a:spcBef>
              <a:spcAft>
                <a:spcPts val="0"/>
              </a:spcAft>
              <a:buClr>
                <a:schemeClr val="accent2"/>
              </a:buClr>
              <a:buSzPct val="90000"/>
              <a:buFont typeface="Arial" panose="020B0604020202020204" pitchFamily="34" charset="0"/>
              <a:buChar char="•"/>
              <a:tabLst/>
              <a:defRPr sz="1400">
                <a:solidFill>
                  <a:schemeClr val="bg2"/>
                </a:solidFill>
                <a:latin typeface="Calibri" panose="020F0502020204030204" pitchFamily="34" charset="0"/>
                <a:ea typeface="Arial Narrow" pitchFamily="-112" charset="0"/>
                <a:cs typeface="Arial Narrow"/>
              </a:defRPr>
            </a:lvl3pPr>
            <a:lvl4pPr marL="852183" indent="-112671" algn="l" rtl="0" eaLnBrk="1" fontAlgn="base" hangingPunct="1">
              <a:lnSpc>
                <a:spcPct val="100000"/>
              </a:lnSpc>
              <a:spcBef>
                <a:spcPct val="0"/>
              </a:spcBef>
              <a:spcAft>
                <a:spcPts val="0"/>
              </a:spcAft>
              <a:buClr>
                <a:schemeClr val="accent2"/>
              </a:buClr>
              <a:buFont typeface="Century Gothic" panose="020B0502020202020204" pitchFamily="34" charset="0"/>
              <a:buChar char="–"/>
              <a:defRPr sz="1200">
                <a:solidFill>
                  <a:schemeClr val="bg2"/>
                </a:solidFill>
                <a:latin typeface="Calibri" panose="020F0502020204030204" pitchFamily="34" charset="0"/>
                <a:ea typeface="Arial Narrow" pitchFamily="-112" charset="0"/>
                <a:cs typeface="Arial Narrow"/>
              </a:defRPr>
            </a:lvl4pPr>
            <a:lvl5pPr marL="1039442" indent="-117433" algn="l" rtl="0" eaLnBrk="1" fontAlgn="base" hangingPunct="1">
              <a:lnSpc>
                <a:spcPct val="100000"/>
              </a:lnSpc>
              <a:spcBef>
                <a:spcPct val="0"/>
              </a:spcBef>
              <a:spcAft>
                <a:spcPts val="0"/>
              </a:spcAft>
              <a:buClr>
                <a:schemeClr val="accent2"/>
              </a:buClr>
              <a:buFont typeface="Arial" panose="020B0604020202020204" pitchFamily="34" charset="0"/>
              <a:buChar char="•"/>
              <a:defRPr sz="1100">
                <a:solidFill>
                  <a:schemeClr val="bg2"/>
                </a:solidFill>
                <a:latin typeface="Calibri" panose="020F0502020204030204" pitchFamily="34" charset="0"/>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defTabSz="914400"/>
            <a:endParaRPr lang="en-US" kern="0" dirty="0" smtClean="0"/>
          </a:p>
        </p:txBody>
      </p:sp>
      <p:sp>
        <p:nvSpPr>
          <p:cNvPr id="14" name="Content Placeholder 1"/>
          <p:cNvSpPr txBox="1">
            <a:spLocks/>
          </p:cNvSpPr>
          <p:nvPr/>
        </p:nvSpPr>
        <p:spPr>
          <a:xfrm>
            <a:off x="164663" y="685805"/>
            <a:ext cx="8814673" cy="1478197"/>
          </a:xfrm>
          <a:prstGeom prst="rect">
            <a:avLst/>
          </a:prstGeom>
        </p:spPr>
        <p:txBody>
          <a:bodyPr/>
          <a:lstStyle>
            <a:lvl1pPr marL="173038" indent="-173038" algn="l" rtl="0" eaLnBrk="1" fontAlgn="base" hangingPunct="1">
              <a:lnSpc>
                <a:spcPct val="100000"/>
              </a:lnSpc>
              <a:spcBef>
                <a:spcPct val="0"/>
              </a:spcBef>
              <a:spcAft>
                <a:spcPts val="0"/>
              </a:spcAft>
              <a:buClr>
                <a:schemeClr val="accent2"/>
              </a:buClr>
              <a:buSzPct val="100000"/>
              <a:buFont typeface="Arial" panose="020B0604020202020204" pitchFamily="34" charset="0"/>
              <a:buChar char="•"/>
              <a:tabLst/>
              <a:defRPr sz="1800" b="1">
                <a:solidFill>
                  <a:schemeClr val="bg2"/>
                </a:solidFill>
                <a:latin typeface="Calibri" panose="020F0502020204030204" pitchFamily="34" charset="0"/>
                <a:ea typeface="ＭＳ Ｐゴシック" pitchFamily="-108" charset="-128"/>
                <a:cs typeface="ＭＳ Ｐゴシック" charset="-128"/>
              </a:defRPr>
            </a:lvl1pPr>
            <a:lvl2pPr marL="511175" indent="-173038" algn="l" rtl="0" eaLnBrk="1" fontAlgn="base" hangingPunct="1">
              <a:lnSpc>
                <a:spcPct val="100000"/>
              </a:lnSpc>
              <a:spcBef>
                <a:spcPct val="0"/>
              </a:spcBef>
              <a:spcAft>
                <a:spcPts val="0"/>
              </a:spcAft>
              <a:buClr>
                <a:schemeClr val="accent2"/>
              </a:buClr>
              <a:buFont typeface="Century Gothic" panose="020B0502020202020204" pitchFamily="34" charset="0"/>
              <a:buChar char="–"/>
              <a:defRPr sz="1600" b="0">
                <a:solidFill>
                  <a:schemeClr val="bg2"/>
                </a:solidFill>
                <a:latin typeface="Calibri" panose="020F0502020204030204" pitchFamily="34" charset="0"/>
                <a:ea typeface="ＭＳ Ｐゴシック" charset="0"/>
                <a:cs typeface="Arial Narrow"/>
              </a:defRPr>
            </a:lvl2pPr>
            <a:lvl3pPr marL="679205" indent="-112671" algn="l" rtl="0" eaLnBrk="1" fontAlgn="base" hangingPunct="1">
              <a:lnSpc>
                <a:spcPct val="100000"/>
              </a:lnSpc>
              <a:spcBef>
                <a:spcPct val="0"/>
              </a:spcBef>
              <a:spcAft>
                <a:spcPts val="0"/>
              </a:spcAft>
              <a:buClr>
                <a:schemeClr val="accent2"/>
              </a:buClr>
              <a:buSzPct val="90000"/>
              <a:buFont typeface="Arial" panose="020B0604020202020204" pitchFamily="34" charset="0"/>
              <a:buChar char="•"/>
              <a:tabLst/>
              <a:defRPr sz="1400">
                <a:solidFill>
                  <a:schemeClr val="bg2"/>
                </a:solidFill>
                <a:latin typeface="Calibri" panose="020F0502020204030204" pitchFamily="34" charset="0"/>
                <a:ea typeface="Arial Narrow" pitchFamily="-112" charset="0"/>
                <a:cs typeface="Arial Narrow"/>
              </a:defRPr>
            </a:lvl3pPr>
            <a:lvl4pPr marL="852183" indent="-112671" algn="l" rtl="0" eaLnBrk="1" fontAlgn="base" hangingPunct="1">
              <a:lnSpc>
                <a:spcPct val="100000"/>
              </a:lnSpc>
              <a:spcBef>
                <a:spcPct val="0"/>
              </a:spcBef>
              <a:spcAft>
                <a:spcPts val="0"/>
              </a:spcAft>
              <a:buClr>
                <a:schemeClr val="accent2"/>
              </a:buClr>
              <a:buFont typeface="Century Gothic" panose="020B0502020202020204" pitchFamily="34" charset="0"/>
              <a:buChar char="–"/>
              <a:defRPr sz="1200">
                <a:solidFill>
                  <a:schemeClr val="bg2"/>
                </a:solidFill>
                <a:latin typeface="Calibri" panose="020F0502020204030204" pitchFamily="34" charset="0"/>
                <a:ea typeface="Arial Narrow" pitchFamily="-112" charset="0"/>
                <a:cs typeface="Arial Narrow"/>
              </a:defRPr>
            </a:lvl4pPr>
            <a:lvl5pPr marL="1039442" indent="-117433" algn="l" rtl="0" eaLnBrk="1" fontAlgn="base" hangingPunct="1">
              <a:lnSpc>
                <a:spcPct val="100000"/>
              </a:lnSpc>
              <a:spcBef>
                <a:spcPct val="0"/>
              </a:spcBef>
              <a:spcAft>
                <a:spcPts val="0"/>
              </a:spcAft>
              <a:buClr>
                <a:schemeClr val="accent2"/>
              </a:buClr>
              <a:buFont typeface="Arial" panose="020B0604020202020204" pitchFamily="34" charset="0"/>
              <a:buChar char="•"/>
              <a:defRPr sz="1100">
                <a:solidFill>
                  <a:schemeClr val="bg2"/>
                </a:solidFill>
                <a:latin typeface="Calibri" panose="020F0502020204030204" pitchFamily="34" charset="0"/>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defTabSz="914400"/>
            <a:r>
              <a:rPr lang="en-US" kern="0" dirty="0" smtClean="0">
                <a:solidFill>
                  <a:srgbClr val="0000FF"/>
                </a:solidFill>
              </a:rPr>
              <a:t>MCU</a:t>
            </a:r>
            <a:r>
              <a:rPr lang="en-US" kern="0" dirty="0" smtClean="0"/>
              <a:t> and </a:t>
            </a:r>
            <a:r>
              <a:rPr lang="en-US" kern="0" dirty="0" smtClean="0">
                <a:solidFill>
                  <a:srgbClr val="FF0000"/>
                </a:solidFill>
              </a:rPr>
              <a:t>MCM</a:t>
            </a:r>
            <a:r>
              <a:rPr lang="en-US" kern="0" dirty="0" smtClean="0"/>
              <a:t> result in higher predictions in between the peaks and at higher frequencies</a:t>
            </a:r>
          </a:p>
          <a:p>
            <a:pPr defTabSz="914400"/>
            <a:r>
              <a:rPr lang="en-US" kern="0" dirty="0" smtClean="0">
                <a:solidFill>
                  <a:srgbClr val="00FF00"/>
                </a:solidFill>
              </a:rPr>
              <a:t>FCU</a:t>
            </a:r>
            <a:r>
              <a:rPr lang="en-US" kern="0" dirty="0" smtClean="0"/>
              <a:t> and FCM result in higher predictions near the peaks</a:t>
            </a:r>
          </a:p>
          <a:p>
            <a:pPr defTabSz="914400"/>
            <a:r>
              <a:rPr lang="en-US" kern="0" dirty="0" smtClean="0">
                <a:solidFill>
                  <a:schemeClr val="bg1"/>
                </a:solidFill>
              </a:rPr>
              <a:t>User-defined approaches vs. the moving approaches </a:t>
            </a:r>
            <a:r>
              <a:rPr lang="en-US" kern="0" dirty="0" smtClean="0"/>
              <a:t>can better be explained by looking at coherence individually</a:t>
            </a:r>
            <a:endParaRPr lang="en-US" kern="0" dirty="0"/>
          </a:p>
        </p:txBody>
      </p:sp>
      <p:pic>
        <p:nvPicPr>
          <p:cNvPr id="19" name="Picture 18"/>
          <p:cNvPicPr>
            <a:picLocks noChangeAspect="1"/>
          </p:cNvPicPr>
          <p:nvPr/>
        </p:nvPicPr>
        <p:blipFill rotWithShape="1">
          <a:blip r:embed="rId5">
            <a:extLst>
              <a:ext uri="{28A0092B-C50C-407E-A947-70E740481C1C}">
                <a14:useLocalDpi xmlns:a14="http://schemas.microsoft.com/office/drawing/2010/main" val="0"/>
              </a:ext>
            </a:extLst>
          </a:blip>
          <a:srcRect l="8277" t="6195" r="7858" b="73527"/>
          <a:stretch/>
        </p:blipFill>
        <p:spPr>
          <a:xfrm>
            <a:off x="3446206" y="3599650"/>
            <a:ext cx="5638294" cy="1363290"/>
          </a:xfrm>
          <a:prstGeom prst="rect">
            <a:avLst/>
          </a:prstGeom>
        </p:spPr>
      </p:pic>
      <p:sp>
        <p:nvSpPr>
          <p:cNvPr id="13" name="TextBox 12"/>
          <p:cNvSpPr txBox="1"/>
          <p:nvPr/>
        </p:nvSpPr>
        <p:spPr>
          <a:xfrm>
            <a:off x="5976157" y="4764687"/>
            <a:ext cx="937827" cy="184666"/>
          </a:xfrm>
          <a:prstGeom prst="rect">
            <a:avLst/>
          </a:prstGeom>
          <a:solidFill>
            <a:srgbClr val="FFFFFF"/>
          </a:solidFill>
        </p:spPr>
        <p:txBody>
          <a:bodyPr wrap="square" lIns="0" tIns="0" rIns="0" bIns="0" rtlCol="0">
            <a:spAutoFit/>
          </a:bodyPr>
          <a:lstStyle/>
          <a:p>
            <a:r>
              <a:rPr lang="en-US" sz="1200" dirty="0" smtClean="0"/>
              <a:t>Frequency</a:t>
            </a:r>
            <a:endParaRPr lang="en-US" sz="1200" dirty="0"/>
          </a:p>
        </p:txBody>
      </p:sp>
      <mc:AlternateContent xmlns:mc="http://schemas.openxmlformats.org/markup-compatibility/2006" xmlns:a14="http://schemas.microsoft.com/office/drawing/2010/main">
        <mc:Choice Requires="a14">
          <p:sp>
            <p:nvSpPr>
              <p:cNvPr id="12" name="TextBox 11"/>
              <p:cNvSpPr txBox="1"/>
              <p:nvPr/>
            </p:nvSpPr>
            <p:spPr>
              <a:xfrm rot="16200000">
                <a:off x="2894484" y="2798325"/>
                <a:ext cx="1404109" cy="329129"/>
              </a:xfrm>
              <a:prstGeom prst="rect">
                <a:avLst/>
              </a:prstGeom>
              <a:solidFill>
                <a:srgbClr val="FFFFFF"/>
              </a:solid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m:rPr>
                              <m:sty m:val="p"/>
                            </m:rPr>
                            <a:rPr lang="el-GR" sz="1400" i="1">
                              <a:latin typeface="Cambria Math" panose="02040503050406030204" pitchFamily="18" charset="0"/>
                            </a:rPr>
                            <m:t>Φ</m:t>
                          </m:r>
                        </m:e>
                        <m:sub>
                          <m:r>
                            <a:rPr lang="en-US" sz="1400" b="0" i="1" smtClean="0">
                              <a:latin typeface="Cambria Math" panose="02040503050406030204" pitchFamily="18" charset="0"/>
                            </a:rPr>
                            <m:t>𝑦</m:t>
                          </m:r>
                        </m:sub>
                        <m:sup>
                          <m:r>
                            <a:rPr lang="en-US" sz="1400" b="0" i="1" smtClean="0">
                              <a:latin typeface="Cambria Math" panose="02040503050406030204" pitchFamily="18" charset="0"/>
                            </a:rPr>
                            <m:t>𝐹</m:t>
                          </m:r>
                        </m:sup>
                      </m:sSubSup>
                    </m:oMath>
                  </m:oMathPara>
                </a14:m>
                <a:endParaRPr lang="en-US" sz="1400" dirty="0"/>
              </a:p>
            </p:txBody>
          </p:sp>
        </mc:Choice>
        <mc:Fallback xmlns="">
          <p:sp>
            <p:nvSpPr>
              <p:cNvPr id="12" name="TextBox 11"/>
              <p:cNvSpPr txBox="1">
                <a:spLocks noRot="1" noChangeAspect="1" noMove="1" noResize="1" noEditPoints="1" noAdjustHandles="1" noChangeArrowheads="1" noChangeShapeType="1" noTextEdit="1"/>
              </p:cNvSpPr>
              <p:nvPr/>
            </p:nvSpPr>
            <p:spPr>
              <a:xfrm rot="16200000">
                <a:off x="2894484" y="2798325"/>
                <a:ext cx="1404109" cy="32912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rot="16200000">
                <a:off x="2888264" y="4004451"/>
                <a:ext cx="1404109" cy="329129"/>
              </a:xfrm>
              <a:prstGeom prst="rect">
                <a:avLst/>
              </a:prstGeom>
              <a:solidFill>
                <a:srgbClr val="FFFFFF"/>
              </a:solid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1400" i="1" smtClean="0">
                              <a:latin typeface="Cambria Math" panose="02040503050406030204" pitchFamily="18" charset="0"/>
                            </a:rPr>
                          </m:ctrlPr>
                        </m:sSubSupPr>
                        <m:e>
                          <m:r>
                            <m:rPr>
                              <m:sty m:val="p"/>
                            </m:rPr>
                            <a:rPr lang="el-GR" sz="1400" i="1">
                              <a:latin typeface="Cambria Math" panose="02040503050406030204" pitchFamily="18" charset="0"/>
                            </a:rPr>
                            <m:t>Φ</m:t>
                          </m:r>
                        </m:e>
                        <m:sub>
                          <m:r>
                            <a:rPr lang="en-US" sz="1400" b="0" i="1" smtClean="0">
                              <a:latin typeface="Cambria Math" panose="02040503050406030204" pitchFamily="18" charset="0"/>
                            </a:rPr>
                            <m:t>𝑦</m:t>
                          </m:r>
                        </m:sub>
                        <m:sup>
                          <m:r>
                            <a:rPr lang="en-US" sz="1400" b="0" i="1" smtClean="0">
                              <a:latin typeface="Cambria Math" panose="02040503050406030204" pitchFamily="18" charset="0"/>
                            </a:rPr>
                            <m:t>𝐹</m:t>
                          </m:r>
                        </m:sup>
                      </m:sSubSup>
                    </m:oMath>
                  </m:oMathPara>
                </a14:m>
                <a:endParaRPr lang="en-US" sz="1400" dirty="0"/>
              </a:p>
            </p:txBody>
          </p:sp>
        </mc:Choice>
        <mc:Fallback xmlns="">
          <p:sp>
            <p:nvSpPr>
              <p:cNvPr id="17" name="TextBox 16"/>
              <p:cNvSpPr txBox="1">
                <a:spLocks noRot="1" noChangeAspect="1" noMove="1" noResize="1" noEditPoints="1" noAdjustHandles="1" noChangeArrowheads="1" noChangeShapeType="1" noTextEdit="1"/>
              </p:cNvSpPr>
              <p:nvPr/>
            </p:nvSpPr>
            <p:spPr>
              <a:xfrm rot="16200000">
                <a:off x="2888264" y="4004451"/>
                <a:ext cx="1404109" cy="329129"/>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70407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SLS Coherence Factor Comparison</a:t>
            </a:r>
            <a:br>
              <a:rPr lang="en-US" dirty="0" smtClean="0"/>
            </a:br>
            <a:r>
              <a:rPr lang="en-US" sz="1600" dirty="0"/>
              <a:t>SLS Test: </a:t>
            </a:r>
            <a:r>
              <a:rPr lang="en-US" sz="1600" i="1" dirty="0"/>
              <a:t>M = 0.90, </a:t>
            </a:r>
            <a:r>
              <a:rPr lang="el-GR" sz="1600" i="1" dirty="0">
                <a:latin typeface="Arial" panose="020B0604020202020204" pitchFamily="34" charset="0"/>
                <a:cs typeface="Arial" panose="020B0604020202020204" pitchFamily="34" charset="0"/>
              </a:rPr>
              <a:t>α</a:t>
            </a:r>
            <a:r>
              <a:rPr lang="en-US" sz="1600" i="1" dirty="0">
                <a:latin typeface="Arial" panose="020B0604020202020204" pitchFamily="34" charset="0"/>
                <a:cs typeface="Arial" panose="020B0604020202020204" pitchFamily="34" charset="0"/>
              </a:rPr>
              <a:t> </a:t>
            </a:r>
            <a:r>
              <a:rPr lang="en-US" sz="1600" i="1" dirty="0"/>
              <a:t>=</a:t>
            </a:r>
            <a:r>
              <a:rPr lang="en-US" sz="1600" i="1" dirty="0">
                <a:latin typeface="Arial" panose="020B0604020202020204" pitchFamily="34" charset="0"/>
                <a:cs typeface="Arial" panose="020B0604020202020204" pitchFamily="34" charset="0"/>
              </a:rPr>
              <a:t> </a:t>
            </a:r>
            <a:r>
              <a:rPr lang="el-GR" sz="1600" i="1" dirty="0">
                <a:latin typeface="Arial"/>
              </a:rPr>
              <a:t>β</a:t>
            </a:r>
            <a:r>
              <a:rPr lang="en-US" sz="1600" i="1" dirty="0"/>
              <a:t> = </a:t>
            </a:r>
            <a:r>
              <a:rPr lang="en-US" sz="1600" i="1" dirty="0" smtClean="0"/>
              <a:t>0</a:t>
            </a:r>
            <a:r>
              <a:rPr lang="en-US" sz="1600" i="1" dirty="0" smtClean="0">
                <a:latin typeface="Arial" panose="020B0604020202020204" pitchFamily="34" charset="0"/>
                <a:cs typeface="Arial" panose="020B0604020202020204" pitchFamily="34" charset="0"/>
              </a:rPr>
              <a:t>˚</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13</a:t>
            </a:fld>
            <a:endParaRPr lang="en-US" altLang="en-US" dirty="0">
              <a:cs typeface="+mn-cs"/>
            </a:endParaRPr>
          </a:p>
        </p:txBody>
      </p:sp>
      <p:pic>
        <p:nvPicPr>
          <p:cNvPr id="8" name="Content Placeholder 7"/>
          <p:cNvPicPr>
            <a:picLocks noGrp="1" noChangeAspect="1"/>
          </p:cNvPicPr>
          <p:nvPr>
            <p:ph sz="quarter" idx="10"/>
          </p:nvPr>
        </p:nvPicPr>
        <p:blipFill rotWithShape="1">
          <a:blip r:embed="rId3" cstate="print">
            <a:extLst>
              <a:ext uri="{28A0092B-C50C-407E-A947-70E740481C1C}">
                <a14:useLocalDpi xmlns:a14="http://schemas.microsoft.com/office/drawing/2010/main" val="0"/>
              </a:ext>
            </a:extLst>
          </a:blip>
          <a:srcRect l="56417" r="5045"/>
          <a:stretch/>
        </p:blipFill>
        <p:spPr>
          <a:xfrm>
            <a:off x="5137387" y="1368717"/>
            <a:ext cx="3774392" cy="3586691"/>
          </a:xfrm>
        </p:spPr>
      </p:pic>
      <p:pic>
        <p:nvPicPr>
          <p:cNvPr id="5" name="Content Placeholder 7"/>
          <p:cNvPicPr>
            <a:picLocks noChangeAspect="1"/>
          </p:cNvPicPr>
          <p:nvPr/>
        </p:nvPicPr>
        <p:blipFill rotWithShape="1">
          <a:blip r:embed="rId3" cstate="print">
            <a:extLst>
              <a:ext uri="{28A0092B-C50C-407E-A947-70E740481C1C}">
                <a14:useLocalDpi xmlns:a14="http://schemas.microsoft.com/office/drawing/2010/main" val="0"/>
              </a:ext>
            </a:extLst>
          </a:blip>
          <a:srcRect r="52229"/>
          <a:stretch/>
        </p:blipFill>
        <p:spPr>
          <a:xfrm>
            <a:off x="65033" y="1368717"/>
            <a:ext cx="4678764" cy="3586691"/>
          </a:xfrm>
          <a:prstGeom prst="rect">
            <a:avLst/>
          </a:prstGeom>
        </p:spPr>
      </p:pic>
      <p:sp>
        <p:nvSpPr>
          <p:cNvPr id="15" name="Content Placeholder 1"/>
          <p:cNvSpPr txBox="1">
            <a:spLocks/>
          </p:cNvSpPr>
          <p:nvPr/>
        </p:nvSpPr>
        <p:spPr>
          <a:xfrm>
            <a:off x="164663" y="685805"/>
            <a:ext cx="8814673" cy="4089497"/>
          </a:xfrm>
          <a:prstGeom prst="rect">
            <a:avLst/>
          </a:prstGeom>
        </p:spPr>
        <p:txBody>
          <a:bodyPr/>
          <a:lstStyle>
            <a:lvl1pPr marL="173038" indent="-173038" algn="l" rtl="0" eaLnBrk="1" fontAlgn="base" hangingPunct="1">
              <a:lnSpc>
                <a:spcPct val="100000"/>
              </a:lnSpc>
              <a:spcBef>
                <a:spcPct val="0"/>
              </a:spcBef>
              <a:spcAft>
                <a:spcPts val="0"/>
              </a:spcAft>
              <a:buClr>
                <a:schemeClr val="accent2"/>
              </a:buClr>
              <a:buSzPct val="100000"/>
              <a:buFont typeface="Arial" panose="020B0604020202020204" pitchFamily="34" charset="0"/>
              <a:buChar char="•"/>
              <a:tabLst/>
              <a:defRPr sz="1800" b="1">
                <a:solidFill>
                  <a:schemeClr val="bg2"/>
                </a:solidFill>
                <a:latin typeface="Calibri" panose="020F0502020204030204" pitchFamily="34" charset="0"/>
                <a:ea typeface="ＭＳ Ｐゴシック" pitchFamily="-108" charset="-128"/>
                <a:cs typeface="ＭＳ Ｐゴシック" charset="-128"/>
              </a:defRPr>
            </a:lvl1pPr>
            <a:lvl2pPr marL="511175" indent="-173038" algn="l" rtl="0" eaLnBrk="1" fontAlgn="base" hangingPunct="1">
              <a:lnSpc>
                <a:spcPct val="100000"/>
              </a:lnSpc>
              <a:spcBef>
                <a:spcPct val="0"/>
              </a:spcBef>
              <a:spcAft>
                <a:spcPts val="0"/>
              </a:spcAft>
              <a:buClr>
                <a:schemeClr val="accent2"/>
              </a:buClr>
              <a:buFont typeface="Century Gothic" panose="020B0502020202020204" pitchFamily="34" charset="0"/>
              <a:buChar char="–"/>
              <a:defRPr sz="1600" b="0">
                <a:solidFill>
                  <a:schemeClr val="bg2"/>
                </a:solidFill>
                <a:latin typeface="Calibri" panose="020F0502020204030204" pitchFamily="34" charset="0"/>
                <a:ea typeface="ＭＳ Ｐゴシック" charset="0"/>
                <a:cs typeface="Arial Narrow"/>
              </a:defRPr>
            </a:lvl2pPr>
            <a:lvl3pPr marL="679205" indent="-112671" algn="l" rtl="0" eaLnBrk="1" fontAlgn="base" hangingPunct="1">
              <a:lnSpc>
                <a:spcPct val="100000"/>
              </a:lnSpc>
              <a:spcBef>
                <a:spcPct val="0"/>
              </a:spcBef>
              <a:spcAft>
                <a:spcPts val="0"/>
              </a:spcAft>
              <a:buClr>
                <a:schemeClr val="accent2"/>
              </a:buClr>
              <a:buSzPct val="90000"/>
              <a:buFont typeface="Arial" panose="020B0604020202020204" pitchFamily="34" charset="0"/>
              <a:buChar char="•"/>
              <a:tabLst/>
              <a:defRPr sz="1400">
                <a:solidFill>
                  <a:schemeClr val="bg2"/>
                </a:solidFill>
                <a:latin typeface="Calibri" panose="020F0502020204030204" pitchFamily="34" charset="0"/>
                <a:ea typeface="Arial Narrow" pitchFamily="-112" charset="0"/>
                <a:cs typeface="Arial Narrow"/>
              </a:defRPr>
            </a:lvl3pPr>
            <a:lvl4pPr marL="852183" indent="-112671" algn="l" rtl="0" eaLnBrk="1" fontAlgn="base" hangingPunct="1">
              <a:lnSpc>
                <a:spcPct val="100000"/>
              </a:lnSpc>
              <a:spcBef>
                <a:spcPct val="0"/>
              </a:spcBef>
              <a:spcAft>
                <a:spcPts val="0"/>
              </a:spcAft>
              <a:buClr>
                <a:schemeClr val="accent2"/>
              </a:buClr>
              <a:buFont typeface="Century Gothic" panose="020B0502020202020204" pitchFamily="34" charset="0"/>
              <a:buChar char="–"/>
              <a:defRPr sz="1200">
                <a:solidFill>
                  <a:schemeClr val="bg2"/>
                </a:solidFill>
                <a:latin typeface="Calibri" panose="020F0502020204030204" pitchFamily="34" charset="0"/>
                <a:ea typeface="Arial Narrow" pitchFamily="-112" charset="0"/>
                <a:cs typeface="Arial Narrow"/>
              </a:defRPr>
            </a:lvl4pPr>
            <a:lvl5pPr marL="1039442" indent="-117433" algn="l" rtl="0" eaLnBrk="1" fontAlgn="base" hangingPunct="1">
              <a:lnSpc>
                <a:spcPct val="100000"/>
              </a:lnSpc>
              <a:spcBef>
                <a:spcPct val="0"/>
              </a:spcBef>
              <a:spcAft>
                <a:spcPts val="0"/>
              </a:spcAft>
              <a:buClr>
                <a:schemeClr val="accent2"/>
              </a:buClr>
              <a:buFont typeface="Arial" panose="020B0604020202020204" pitchFamily="34" charset="0"/>
              <a:buChar char="•"/>
              <a:defRPr sz="1100">
                <a:solidFill>
                  <a:schemeClr val="bg2"/>
                </a:solidFill>
                <a:latin typeface="Calibri" panose="020F0502020204030204" pitchFamily="34" charset="0"/>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defTabSz="914400"/>
            <a:r>
              <a:rPr lang="en-US" kern="0" dirty="0" smtClean="0"/>
              <a:t>Station 26 – Away from the harmonics, the FCM approach has lower coherence</a:t>
            </a:r>
          </a:p>
          <a:p>
            <a:pPr defTabSz="914400"/>
            <a:r>
              <a:rPr lang="en-US" kern="0" dirty="0" smtClean="0"/>
              <a:t>Station 33 – </a:t>
            </a:r>
            <a:r>
              <a:rPr lang="en-US" kern="0" dirty="0" smtClean="0">
                <a:solidFill>
                  <a:srgbClr val="00FF00"/>
                </a:solidFill>
              </a:rPr>
              <a:t>FCU</a:t>
            </a:r>
            <a:r>
              <a:rPr lang="en-US" kern="0" dirty="0" smtClean="0"/>
              <a:t> approach has lower coherence due to user-defined region boundary</a:t>
            </a:r>
          </a:p>
        </p:txBody>
      </p:sp>
      <p:cxnSp>
        <p:nvCxnSpPr>
          <p:cNvPr id="17" name="Straight Connector 16"/>
          <p:cNvCxnSpPr/>
          <p:nvPr/>
        </p:nvCxnSpPr>
        <p:spPr bwMode="auto">
          <a:xfrm>
            <a:off x="1396538" y="4260783"/>
            <a:ext cx="7132320" cy="0"/>
          </a:xfrm>
          <a:prstGeom prst="line">
            <a:avLst/>
          </a:prstGeom>
          <a:solidFill>
            <a:schemeClr val="accent1"/>
          </a:solidFill>
          <a:ln w="12700" cap="flat" cmpd="sng" algn="ctr">
            <a:solidFill>
              <a:srgbClr val="FF0000"/>
            </a:solidFill>
            <a:prstDash val="dash"/>
            <a:round/>
            <a:headEnd type="none" w="med" len="med"/>
            <a:tailEnd type="none" w="med" len="med"/>
          </a:ln>
          <a:effectLst/>
        </p:spPr>
      </p:cxnSp>
      <p:sp>
        <p:nvSpPr>
          <p:cNvPr id="19" name="TextBox 18"/>
          <p:cNvSpPr txBox="1"/>
          <p:nvPr/>
        </p:nvSpPr>
        <p:spPr>
          <a:xfrm>
            <a:off x="4835236" y="4076117"/>
            <a:ext cx="266007" cy="369332"/>
          </a:xfrm>
          <a:prstGeom prst="rect">
            <a:avLst/>
          </a:prstGeom>
          <a:solidFill>
            <a:srgbClr val="F8F8F8"/>
          </a:solidFill>
        </p:spPr>
        <p:txBody>
          <a:bodyPr wrap="square" lIns="0" rIns="0" rtlCol="0">
            <a:spAutoFit/>
          </a:bodyPr>
          <a:lstStyle/>
          <a:p>
            <a:r>
              <a:rPr lang="en-US" dirty="0" smtClean="0">
                <a:solidFill>
                  <a:srgbClr val="FF0000"/>
                </a:solidFill>
              </a:rPr>
              <a:t>33</a:t>
            </a:r>
            <a:endParaRPr lang="en-US" dirty="0">
              <a:solidFill>
                <a:srgbClr val="FF0000"/>
              </a:solidFill>
            </a:endParaRPr>
          </a:p>
        </p:txBody>
      </p:sp>
      <p:cxnSp>
        <p:nvCxnSpPr>
          <p:cNvPr id="20" name="Straight Connector 19"/>
          <p:cNvCxnSpPr/>
          <p:nvPr/>
        </p:nvCxnSpPr>
        <p:spPr bwMode="auto">
          <a:xfrm>
            <a:off x="1402079" y="3304820"/>
            <a:ext cx="7132320" cy="0"/>
          </a:xfrm>
          <a:prstGeom prst="line">
            <a:avLst/>
          </a:prstGeom>
          <a:solidFill>
            <a:schemeClr val="accent1"/>
          </a:solidFill>
          <a:ln w="12700" cap="flat" cmpd="sng" algn="ctr">
            <a:solidFill>
              <a:srgbClr val="FF0000"/>
            </a:solidFill>
            <a:prstDash val="dash"/>
            <a:round/>
            <a:headEnd type="none" w="med" len="med"/>
            <a:tailEnd type="none" w="med" len="med"/>
          </a:ln>
          <a:effectLst/>
        </p:spPr>
      </p:cxnSp>
      <p:sp>
        <p:nvSpPr>
          <p:cNvPr id="21" name="TextBox 20"/>
          <p:cNvSpPr txBox="1"/>
          <p:nvPr/>
        </p:nvSpPr>
        <p:spPr>
          <a:xfrm>
            <a:off x="4824153" y="3120154"/>
            <a:ext cx="266007" cy="369332"/>
          </a:xfrm>
          <a:prstGeom prst="rect">
            <a:avLst/>
          </a:prstGeom>
          <a:solidFill>
            <a:srgbClr val="F8F8F8"/>
          </a:solidFill>
        </p:spPr>
        <p:txBody>
          <a:bodyPr wrap="square" lIns="0" rIns="0" rtlCol="0">
            <a:spAutoFit/>
          </a:bodyPr>
          <a:lstStyle/>
          <a:p>
            <a:r>
              <a:rPr lang="en-US" dirty="0" smtClean="0">
                <a:solidFill>
                  <a:srgbClr val="FF0000"/>
                </a:solidFill>
              </a:rPr>
              <a:t>26</a:t>
            </a:r>
            <a:endParaRPr lang="en-US" dirty="0">
              <a:solidFill>
                <a:srgbClr val="FF0000"/>
              </a:solidFill>
            </a:endParaRPr>
          </a:p>
        </p:txBody>
      </p:sp>
      <p:sp>
        <p:nvSpPr>
          <p:cNvPr id="22" name="TextBox 21"/>
          <p:cNvSpPr txBox="1"/>
          <p:nvPr/>
        </p:nvSpPr>
        <p:spPr>
          <a:xfrm>
            <a:off x="2073912" y="1399771"/>
            <a:ext cx="2135825" cy="215444"/>
          </a:xfrm>
          <a:prstGeom prst="rect">
            <a:avLst/>
          </a:prstGeom>
          <a:solidFill>
            <a:srgbClr val="FFFFFF"/>
          </a:solidFill>
        </p:spPr>
        <p:txBody>
          <a:bodyPr wrap="square" lIns="0" tIns="0" rIns="0" bIns="0" rtlCol="0">
            <a:spAutoFit/>
          </a:bodyPr>
          <a:lstStyle/>
          <a:p>
            <a:r>
              <a:rPr lang="en-US" sz="1400" dirty="0" smtClean="0">
                <a:solidFill>
                  <a:srgbClr val="00FF00"/>
                </a:solidFill>
              </a:rPr>
              <a:t>FCU</a:t>
            </a:r>
            <a:r>
              <a:rPr lang="en-US" sz="1400" dirty="0" smtClean="0"/>
              <a:t> Coherence Factors</a:t>
            </a:r>
            <a:endParaRPr lang="en-US" sz="1400" dirty="0"/>
          </a:p>
        </p:txBody>
      </p:sp>
      <p:sp>
        <p:nvSpPr>
          <p:cNvPr id="23" name="TextBox 22"/>
          <p:cNvSpPr txBox="1"/>
          <p:nvPr/>
        </p:nvSpPr>
        <p:spPr>
          <a:xfrm>
            <a:off x="5950044" y="1386888"/>
            <a:ext cx="2135825" cy="215444"/>
          </a:xfrm>
          <a:prstGeom prst="rect">
            <a:avLst/>
          </a:prstGeom>
          <a:solidFill>
            <a:srgbClr val="FFFFFF"/>
          </a:solidFill>
        </p:spPr>
        <p:txBody>
          <a:bodyPr wrap="square" lIns="0" tIns="0" rIns="0" bIns="0" rtlCol="0">
            <a:spAutoFit/>
          </a:bodyPr>
          <a:lstStyle/>
          <a:p>
            <a:r>
              <a:rPr lang="en-US" sz="1400" dirty="0" smtClean="0"/>
              <a:t>FCM Coherence Factors</a:t>
            </a:r>
            <a:endParaRPr lang="en-US" sz="1400" dirty="0"/>
          </a:p>
        </p:txBody>
      </p:sp>
      <p:sp>
        <p:nvSpPr>
          <p:cNvPr id="24" name="TextBox 23"/>
          <p:cNvSpPr txBox="1"/>
          <p:nvPr/>
        </p:nvSpPr>
        <p:spPr>
          <a:xfrm>
            <a:off x="6473276" y="4603541"/>
            <a:ext cx="904987" cy="215444"/>
          </a:xfrm>
          <a:prstGeom prst="rect">
            <a:avLst/>
          </a:prstGeom>
          <a:solidFill>
            <a:srgbClr val="FFFFFF"/>
          </a:solidFill>
        </p:spPr>
        <p:txBody>
          <a:bodyPr wrap="square" lIns="0" tIns="0" rIns="0" bIns="0" rtlCol="0">
            <a:spAutoFit/>
          </a:bodyPr>
          <a:lstStyle/>
          <a:p>
            <a:r>
              <a:rPr lang="en-US" sz="1400" dirty="0" smtClean="0"/>
              <a:t>Frequency</a:t>
            </a:r>
            <a:endParaRPr lang="en-US" sz="1400" dirty="0"/>
          </a:p>
        </p:txBody>
      </p:sp>
      <p:sp>
        <p:nvSpPr>
          <p:cNvPr id="25" name="TextBox 24"/>
          <p:cNvSpPr txBox="1"/>
          <p:nvPr/>
        </p:nvSpPr>
        <p:spPr>
          <a:xfrm>
            <a:off x="2656490" y="4603541"/>
            <a:ext cx="937827" cy="215444"/>
          </a:xfrm>
          <a:prstGeom prst="rect">
            <a:avLst/>
          </a:prstGeom>
          <a:solidFill>
            <a:srgbClr val="FFFFFF"/>
          </a:solidFill>
        </p:spPr>
        <p:txBody>
          <a:bodyPr wrap="square" lIns="0" tIns="0" rIns="0" bIns="0" rtlCol="0">
            <a:spAutoFit/>
          </a:bodyPr>
          <a:lstStyle/>
          <a:p>
            <a:r>
              <a:rPr lang="en-US" sz="1400" dirty="0" smtClean="0"/>
              <a:t>Frequency</a:t>
            </a:r>
            <a:endParaRPr lang="en-US" sz="1400" dirty="0"/>
          </a:p>
        </p:txBody>
      </p:sp>
      <p:sp>
        <p:nvSpPr>
          <p:cNvPr id="26" name="TextBox 25"/>
          <p:cNvSpPr txBox="1"/>
          <p:nvPr/>
        </p:nvSpPr>
        <p:spPr>
          <a:xfrm rot="16200000">
            <a:off x="624203" y="3012432"/>
            <a:ext cx="1259952" cy="215444"/>
          </a:xfrm>
          <a:prstGeom prst="rect">
            <a:avLst/>
          </a:prstGeom>
          <a:solidFill>
            <a:srgbClr val="FFFFFF"/>
          </a:solidFill>
        </p:spPr>
        <p:txBody>
          <a:bodyPr wrap="square" lIns="0" tIns="0" rIns="0" bIns="0" rtlCol="0">
            <a:spAutoFit/>
          </a:bodyPr>
          <a:lstStyle/>
          <a:p>
            <a:r>
              <a:rPr lang="en-US" sz="1400" dirty="0" smtClean="0"/>
              <a:t>Vehicle Station</a:t>
            </a:r>
            <a:endParaRPr lang="en-US" sz="1400" dirty="0"/>
          </a:p>
        </p:txBody>
      </p:sp>
      <p:sp>
        <p:nvSpPr>
          <p:cNvPr id="27" name="TextBox 26"/>
          <p:cNvSpPr txBox="1"/>
          <p:nvPr/>
        </p:nvSpPr>
        <p:spPr>
          <a:xfrm>
            <a:off x="8445063" y="4544470"/>
            <a:ext cx="513943" cy="215444"/>
          </a:xfrm>
          <a:prstGeom prst="rect">
            <a:avLst/>
          </a:prstGeom>
          <a:noFill/>
        </p:spPr>
        <p:txBody>
          <a:bodyPr wrap="square" rtlCol="0">
            <a:spAutoFit/>
          </a:bodyPr>
          <a:lstStyle/>
          <a:p>
            <a:r>
              <a:rPr lang="en-US" sz="800" dirty="0" smtClean="0"/>
              <a:t>min </a:t>
            </a:r>
            <a:r>
              <a:rPr lang="el-GR" sz="800" dirty="0" smtClean="0">
                <a:cs typeface="Arial" panose="020B0604020202020204" pitchFamily="34" charset="0"/>
              </a:rPr>
              <a:t>ζ</a:t>
            </a:r>
            <a:r>
              <a:rPr lang="en-US" sz="800" baseline="-25000" dirty="0" smtClean="0">
                <a:cs typeface="Arial" panose="020B0604020202020204" pitchFamily="34" charset="0"/>
              </a:rPr>
              <a:t>c</a:t>
            </a:r>
            <a:endParaRPr lang="en-US" sz="800" dirty="0"/>
          </a:p>
        </p:txBody>
      </p:sp>
      <p:sp>
        <p:nvSpPr>
          <p:cNvPr id="28" name="TextBox 27"/>
          <p:cNvSpPr txBox="1"/>
          <p:nvPr/>
        </p:nvSpPr>
        <p:spPr>
          <a:xfrm>
            <a:off x="8458767" y="1391124"/>
            <a:ext cx="540899" cy="215444"/>
          </a:xfrm>
          <a:prstGeom prst="rect">
            <a:avLst/>
          </a:prstGeom>
          <a:noFill/>
        </p:spPr>
        <p:txBody>
          <a:bodyPr wrap="square" rtlCol="0">
            <a:spAutoFit/>
          </a:bodyPr>
          <a:lstStyle/>
          <a:p>
            <a:r>
              <a:rPr lang="en-US" sz="800" dirty="0" smtClean="0"/>
              <a:t>max </a:t>
            </a:r>
            <a:r>
              <a:rPr lang="el-GR" sz="800" dirty="0" smtClean="0">
                <a:cs typeface="Arial" panose="020B0604020202020204" pitchFamily="34" charset="0"/>
              </a:rPr>
              <a:t>ζ</a:t>
            </a:r>
            <a:r>
              <a:rPr lang="en-US" sz="800" baseline="-25000" dirty="0" smtClean="0">
                <a:cs typeface="Arial" panose="020B0604020202020204" pitchFamily="34" charset="0"/>
              </a:rPr>
              <a:t>c</a:t>
            </a:r>
            <a:endParaRPr lang="en-US" sz="800" dirty="0"/>
          </a:p>
        </p:txBody>
      </p:sp>
    </p:spTree>
    <p:extLst>
      <p:ext uri="{BB962C8B-B14F-4D97-AF65-F5344CB8AC3E}">
        <p14:creationId xmlns:p14="http://schemas.microsoft.com/office/powerpoint/2010/main" val="1217705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Presented a methodology to incorporate frequency-dependent coherence factors in BFF development</a:t>
            </a:r>
          </a:p>
          <a:p>
            <a:pPr lvl="1"/>
            <a:r>
              <a:rPr lang="en-US" dirty="0" smtClean="0"/>
              <a:t>Use of FFT-inverse FFT approach to apply coherence factors to BFFs</a:t>
            </a:r>
          </a:p>
          <a:p>
            <a:pPr lvl="1"/>
            <a:r>
              <a:rPr lang="en-US" dirty="0" smtClean="0"/>
              <a:t>Implementation of a moving-segment analysis to develop longitudinally varying coherence factors</a:t>
            </a:r>
          </a:p>
          <a:p>
            <a:pPr lvl="1"/>
            <a:endParaRPr lang="en-US" dirty="0" smtClean="0"/>
          </a:p>
          <a:p>
            <a:r>
              <a:rPr lang="en-US" dirty="0" smtClean="0"/>
              <a:t>Validated new methods using uPSP on wind tunnel model of a notional vehicle</a:t>
            </a:r>
          </a:p>
          <a:p>
            <a:endParaRPr lang="en-US" dirty="0" smtClean="0"/>
          </a:p>
          <a:p>
            <a:r>
              <a:rPr lang="en-US" dirty="0" smtClean="0"/>
              <a:t>Examined impact of new methods on BFFs for SLS Block 1 Crew vehicle</a:t>
            </a:r>
          </a:p>
          <a:p>
            <a:endParaRPr lang="en-US" dirty="0" smtClean="0"/>
          </a:p>
          <a:p>
            <a:r>
              <a:rPr lang="en-US" dirty="0" smtClean="0"/>
              <a:t>The updated coherence factor approaches produce more intuitive predictions for buffet forcing functions when compared to the current-program accepted approach</a:t>
            </a:r>
          </a:p>
          <a:p>
            <a:endParaRPr lang="en-US" dirty="0" smtClean="0"/>
          </a:p>
        </p:txBody>
      </p:sp>
      <p:sp>
        <p:nvSpPr>
          <p:cNvPr id="3" name="Title 2"/>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4"/>
          </p:nvPr>
        </p:nvSpPr>
        <p:spPr/>
        <p:txBody>
          <a:bodyPr/>
          <a:lstStyle/>
          <a:p>
            <a:fld id="{C4961C3E-E491-4178-9B50-C7E0FC0B8D1C}" type="slidenum">
              <a:rPr lang="en-US" altLang="en-US" smtClean="0">
                <a:cs typeface="+mn-cs"/>
              </a:rPr>
              <a:pPr/>
              <a:t>14</a:t>
            </a:fld>
            <a:endParaRPr lang="en-US" altLang="en-US" dirty="0">
              <a:cs typeface="+mn-cs"/>
            </a:endParaRPr>
          </a:p>
        </p:txBody>
      </p:sp>
    </p:spTree>
    <p:extLst>
      <p:ext uri="{BB962C8B-B14F-4D97-AF65-F5344CB8AC3E}">
        <p14:creationId xmlns:p14="http://schemas.microsoft.com/office/powerpoint/2010/main" val="273933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LS_Internal_PPT Template_NOV 2015">
  <a:themeElements>
    <a:clrScheme name="October 2015">
      <a:dk1>
        <a:srgbClr val="000000"/>
      </a:dk1>
      <a:lt1>
        <a:srgbClr val="000000"/>
      </a:lt1>
      <a:dk2>
        <a:srgbClr val="000000"/>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LS Internal Aug2017.potx" id="{8FF999BE-7285-4880-B10B-DB8DBBB72F74}" vid="{EA2B29C6-6498-4B13-BA9A-1EEEE13B07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SLS Internal Aug2017</Template>
  <TotalTime>77962</TotalTime>
  <Words>1044</Words>
  <Application>Microsoft Office PowerPoint</Application>
  <PresentationFormat>On-screen Show (16:9)</PresentationFormat>
  <Paragraphs>176</Paragraphs>
  <Slides>14</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ＭＳ Ｐゴシック</vt:lpstr>
      <vt:lpstr>ＭＳ Ｐゴシック</vt:lpstr>
      <vt:lpstr>55 Helvetica Roman</vt:lpstr>
      <vt:lpstr>Arial</vt:lpstr>
      <vt:lpstr>Arial Narrow</vt:lpstr>
      <vt:lpstr>Calibri</vt:lpstr>
      <vt:lpstr>Cambria Math</vt:lpstr>
      <vt:lpstr>Century Gothic</vt:lpstr>
      <vt:lpstr>Lucida Grande</vt:lpstr>
      <vt:lpstr>LucidaGrande</vt:lpstr>
      <vt:lpstr>Wingdings</vt:lpstr>
      <vt:lpstr>SLS_Internal_PPT Template_NOV 2015</vt:lpstr>
      <vt:lpstr>PowerPoint Presentation</vt:lpstr>
      <vt:lpstr>Agenda</vt:lpstr>
      <vt:lpstr>Launch Vehicle Buffet</vt:lpstr>
      <vt:lpstr>Current Approach – Longitudinal Coherence Factors</vt:lpstr>
      <vt:lpstr>Updated Approach – Frequency-Based Coherence Factors</vt:lpstr>
      <vt:lpstr>Updated Approach – Moving-Segment Aerodynamic Regions</vt:lpstr>
      <vt:lpstr>Analysis – Tests and Cases</vt:lpstr>
      <vt:lpstr>BFF rms Comparisons BVT Test: M = 0.92, α = β = 0˚</vt:lpstr>
      <vt:lpstr>BFF PSD Comparisons BVT Test: M = 0.92, α = β = 0˚</vt:lpstr>
      <vt:lpstr>BFF PSD Comparisons BVT Test: M = 0.92, α = β = 0˚</vt:lpstr>
      <vt:lpstr>BFF rms Comparisons SLS Test: M = 0.90, α = β = 0˚</vt:lpstr>
      <vt:lpstr>BFF PSD Comparisons SLS Test: M = 0.90, α = β = 0˚</vt:lpstr>
      <vt:lpstr>SLS Coherence Factor Comparison SLS Test: M = 0.90, α = β = 0˚</vt:lpstr>
      <vt:lpstr>Summary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Approved October 29th by NASA HQ PAO</dc:description>
  <cp:lastModifiedBy>Ramey, James M. (LARC-D308)</cp:lastModifiedBy>
  <cp:revision>1063</cp:revision>
  <cp:lastPrinted>2015-09-30T12:39:13Z</cp:lastPrinted>
  <dcterms:created xsi:type="dcterms:W3CDTF">2017-08-29T20:27:30Z</dcterms:created>
  <dcterms:modified xsi:type="dcterms:W3CDTF">2020-12-04T18:51:26Z</dcterms:modified>
  <cp:category/>
</cp:coreProperties>
</file>