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14"/>
  </p:notesMasterIdLst>
  <p:handoutMasterIdLst>
    <p:handoutMasterId r:id="rId15"/>
  </p:handoutMasterIdLst>
  <p:sldIdLst>
    <p:sldId id="301" r:id="rId2"/>
    <p:sldId id="315" r:id="rId3"/>
    <p:sldId id="308" r:id="rId4"/>
    <p:sldId id="258" r:id="rId5"/>
    <p:sldId id="318" r:id="rId6"/>
    <p:sldId id="317" r:id="rId7"/>
    <p:sldId id="262" r:id="rId8"/>
    <p:sldId id="264" r:id="rId9"/>
    <p:sldId id="265" r:id="rId10"/>
    <p:sldId id="319" r:id="rId11"/>
    <p:sldId id="321" r:id="rId12"/>
    <p:sldId id="320" r:id="rId13"/>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80" charset="-128"/>
        <a:cs typeface="+mn-cs"/>
      </a:defRPr>
    </a:lvl5pPr>
    <a:lvl6pPr marL="2286000" algn="l" defTabSz="914400" rtl="0" eaLnBrk="1" latinLnBrk="0" hangingPunct="1">
      <a:defRPr sz="2400" kern="1200">
        <a:solidFill>
          <a:schemeClr val="tx1"/>
        </a:solidFill>
        <a:latin typeface="Arial" charset="0"/>
        <a:ea typeface="ＭＳ Ｐゴシック" pitchFamily="80" charset="-128"/>
        <a:cs typeface="+mn-cs"/>
      </a:defRPr>
    </a:lvl6pPr>
    <a:lvl7pPr marL="2743200" algn="l" defTabSz="914400" rtl="0" eaLnBrk="1" latinLnBrk="0" hangingPunct="1">
      <a:defRPr sz="2400" kern="1200">
        <a:solidFill>
          <a:schemeClr val="tx1"/>
        </a:solidFill>
        <a:latin typeface="Arial" charset="0"/>
        <a:ea typeface="ＭＳ Ｐゴシック" pitchFamily="80" charset="-128"/>
        <a:cs typeface="+mn-cs"/>
      </a:defRPr>
    </a:lvl7pPr>
    <a:lvl8pPr marL="3200400" algn="l" defTabSz="914400" rtl="0" eaLnBrk="1" latinLnBrk="0" hangingPunct="1">
      <a:defRPr sz="2400" kern="1200">
        <a:solidFill>
          <a:schemeClr val="tx1"/>
        </a:solidFill>
        <a:latin typeface="Arial" charset="0"/>
        <a:ea typeface="ＭＳ Ｐゴシック" pitchFamily="80" charset="-128"/>
        <a:cs typeface="+mn-cs"/>
      </a:defRPr>
    </a:lvl8pPr>
    <a:lvl9pPr marL="3657600" algn="l" defTabSz="914400" rtl="0" eaLnBrk="1" latinLnBrk="0" hangingPunct="1">
      <a:defRPr sz="2400" kern="1200">
        <a:solidFill>
          <a:schemeClr val="tx1"/>
        </a:solidFill>
        <a:latin typeface="Arial" charset="0"/>
        <a:ea typeface="ＭＳ Ｐゴシック" pitchFamily="80" charset="-128"/>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hultz, Marc Robert (LARC-D312)" initials="SMR(" lastIdx="10" clrIdx="0">
    <p:extLst>
      <p:ext uri="{19B8F6BF-5375-455C-9EA6-DF929625EA0E}">
        <p15:presenceInfo xmlns:p15="http://schemas.microsoft.com/office/powerpoint/2012/main" userId="S-1-5-21-330711430-3775241029-4075259233-101697" providerId="AD"/>
      </p:ext>
    </p:extLst>
  </p:cmAuthor>
  <p:cmAuthor id="2" name="Przekop, Adam (LARC-D312)" initials="PA(" lastIdx="2" clrIdx="1">
    <p:extLst>
      <p:ext uri="{19B8F6BF-5375-455C-9EA6-DF929625EA0E}">
        <p15:presenceInfo xmlns:p15="http://schemas.microsoft.com/office/powerpoint/2012/main" userId="S-1-5-21-330711430-3775241029-4075259233-79478" providerId="AD"/>
      </p:ext>
    </p:extLst>
  </p:cmAuthor>
  <p:cmAuthor id="3" name="Johnson, Theodore F. (LARC-D312)" initials="JTF(D" lastIdx="3" clrIdx="2">
    <p:extLst>
      <p:ext uri="{19B8F6BF-5375-455C-9EA6-DF929625EA0E}">
        <p15:presenceInfo xmlns:p15="http://schemas.microsoft.com/office/powerpoint/2012/main" userId="S::tfjohnso@ndc.nasa.gov::0c1e0a8c-6def-4066-aec6-7020a1d273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0099"/>
    <a:srgbClr val="0000FF"/>
    <a:srgbClr val="FF0000"/>
    <a:srgbClr val="00FFFF"/>
    <a:srgbClr val="663300"/>
    <a:srgbClr val="008000"/>
    <a:srgbClr val="FFFF00"/>
    <a:srgbClr val="FF6600"/>
    <a:srgbClr val="CC00CC"/>
    <a:srgbClr val="FFB7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7" autoAdjust="0"/>
    <p:restoredTop sz="87897" autoAdjust="0"/>
  </p:normalViewPr>
  <p:slideViewPr>
    <p:cSldViewPr snapToGrid="0" showGuides="1">
      <p:cViewPr varScale="1">
        <p:scale>
          <a:sx n="96" d="100"/>
          <a:sy n="96" d="100"/>
        </p:scale>
        <p:origin x="2370" y="96"/>
      </p:cViewPr>
      <p:guideLst>
        <p:guide orient="horz" pos="218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1411"/>
    </p:cViewPr>
  </p:sorterViewPr>
  <p:notesViewPr>
    <p:cSldViewPr snapToGrid="0" showGuides="1">
      <p:cViewPr varScale="1">
        <p:scale>
          <a:sx n="83" d="100"/>
          <a:sy n="83" d="100"/>
        </p:scale>
        <p:origin x="3810"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475" cy="465138"/>
          </a:xfrm>
          <a:prstGeom prst="rect">
            <a:avLst/>
          </a:prstGeom>
        </p:spPr>
        <p:txBody>
          <a:bodyPr vert="horz" lIns="91421" tIns="45710" rIns="91421" bIns="45710" rtlCol="0"/>
          <a:lstStyle>
            <a:lvl1pPr algn="l">
              <a:defRPr sz="1200"/>
            </a:lvl1pPr>
          </a:lstStyle>
          <a:p>
            <a:endParaRPr lang="en-US" dirty="0"/>
          </a:p>
        </p:txBody>
      </p:sp>
      <p:sp>
        <p:nvSpPr>
          <p:cNvPr id="3" name="Date Placeholder 2"/>
          <p:cNvSpPr>
            <a:spLocks noGrp="1"/>
          </p:cNvSpPr>
          <p:nvPr>
            <p:ph type="dt" sz="quarter" idx="1"/>
          </p:nvPr>
        </p:nvSpPr>
        <p:spPr>
          <a:xfrm>
            <a:off x="3970340" y="1"/>
            <a:ext cx="3038475" cy="465138"/>
          </a:xfrm>
          <a:prstGeom prst="rect">
            <a:avLst/>
          </a:prstGeom>
        </p:spPr>
        <p:txBody>
          <a:bodyPr vert="horz" lIns="91421" tIns="45710" rIns="91421" bIns="45710" rtlCol="0"/>
          <a:lstStyle>
            <a:lvl1pPr algn="r">
              <a:defRPr sz="1200"/>
            </a:lvl1pPr>
          </a:lstStyle>
          <a:p>
            <a:fld id="{0DDA3098-5DB0-4C04-8EFB-F53E416BE422}" type="datetimeFigureOut">
              <a:rPr lang="en-US" smtClean="0"/>
              <a:pPr/>
              <a:t>12/7/2020</a:t>
            </a:fld>
            <a:endParaRPr lang="en-US" dirty="0"/>
          </a:p>
        </p:txBody>
      </p:sp>
      <p:sp>
        <p:nvSpPr>
          <p:cNvPr id="4" name="Footer Placeholder 3"/>
          <p:cNvSpPr>
            <a:spLocks noGrp="1"/>
          </p:cNvSpPr>
          <p:nvPr>
            <p:ph type="ftr" sz="quarter" idx="2"/>
          </p:nvPr>
        </p:nvSpPr>
        <p:spPr>
          <a:xfrm>
            <a:off x="2" y="8829676"/>
            <a:ext cx="3038475" cy="465138"/>
          </a:xfrm>
          <a:prstGeom prst="rect">
            <a:avLst/>
          </a:prstGeom>
        </p:spPr>
        <p:txBody>
          <a:bodyPr vert="horz" lIns="91421" tIns="45710" rIns="91421" bIns="4571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0" y="8829676"/>
            <a:ext cx="3038475" cy="465138"/>
          </a:xfrm>
          <a:prstGeom prst="rect">
            <a:avLst/>
          </a:prstGeom>
        </p:spPr>
        <p:txBody>
          <a:bodyPr vert="horz" lIns="91421" tIns="45710" rIns="91421" bIns="45710" rtlCol="0" anchor="b"/>
          <a:lstStyle>
            <a:lvl1pPr algn="r">
              <a:defRPr sz="1200"/>
            </a:lvl1pPr>
          </a:lstStyle>
          <a:p>
            <a:fld id="{76BDEF73-2C59-4583-B41E-31F0116F6359}" type="slidenum">
              <a:rPr lang="en-US" smtClean="0"/>
              <a:pPr/>
              <a:t>‹#›</a:t>
            </a:fld>
            <a:endParaRPr lang="en-US" dirty="0"/>
          </a:p>
        </p:txBody>
      </p:sp>
    </p:spTree>
    <p:extLst>
      <p:ext uri="{BB962C8B-B14F-4D97-AF65-F5344CB8AC3E}">
        <p14:creationId xmlns:p14="http://schemas.microsoft.com/office/powerpoint/2010/main" val="34906956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2" y="0"/>
            <a:ext cx="3038259" cy="465292"/>
          </a:xfrm>
          <a:prstGeom prst="rect">
            <a:avLst/>
          </a:prstGeom>
          <a:noFill/>
          <a:ln w="9525">
            <a:noFill/>
            <a:miter lim="800000"/>
            <a:headEnd/>
            <a:tailEnd/>
          </a:ln>
        </p:spPr>
        <p:txBody>
          <a:bodyPr vert="horz" wrap="square" lIns="93144" tIns="46572" rIns="93144" bIns="46572" numCol="1" anchor="t" anchorCtr="0" compatLnSpc="1">
            <a:prstTxWarp prst="textNoShape">
              <a:avLst/>
            </a:prstTxWarp>
          </a:bodyPr>
          <a:lstStyle>
            <a:lvl1pPr>
              <a:defRPr sz="1200" smtClean="0"/>
            </a:lvl1pPr>
          </a:lstStyle>
          <a:p>
            <a:pPr>
              <a:defRPr/>
            </a:pPr>
            <a:endParaRPr lang="en-US" dirty="0"/>
          </a:p>
        </p:txBody>
      </p:sp>
      <p:sp>
        <p:nvSpPr>
          <p:cNvPr id="3075" name="Rectangle 3"/>
          <p:cNvSpPr>
            <a:spLocks noGrp="1" noChangeArrowheads="1"/>
          </p:cNvSpPr>
          <p:nvPr>
            <p:ph type="dt" idx="1"/>
          </p:nvPr>
        </p:nvSpPr>
        <p:spPr bwMode="auto">
          <a:xfrm>
            <a:off x="3972144" y="0"/>
            <a:ext cx="3038258" cy="465292"/>
          </a:xfrm>
          <a:prstGeom prst="rect">
            <a:avLst/>
          </a:prstGeom>
          <a:noFill/>
          <a:ln w="9525">
            <a:noFill/>
            <a:miter lim="800000"/>
            <a:headEnd/>
            <a:tailEnd/>
          </a:ln>
        </p:spPr>
        <p:txBody>
          <a:bodyPr vert="horz" wrap="square" lIns="93144" tIns="46572" rIns="93144" bIns="46572" numCol="1" anchor="t" anchorCtr="0" compatLnSpc="1">
            <a:prstTxWarp prst="textNoShape">
              <a:avLst/>
            </a:prstTxWarp>
          </a:bodyPr>
          <a:lstStyle>
            <a:lvl1pPr algn="r">
              <a:defRPr sz="1200" smtClean="0"/>
            </a:lvl1pPr>
          </a:lstStyle>
          <a:p>
            <a:pPr>
              <a:defRPr/>
            </a:pPr>
            <a:endParaRPr lang="en-US" dirty="0"/>
          </a:p>
        </p:txBody>
      </p:sp>
      <p:sp>
        <p:nvSpPr>
          <p:cNvPr id="24580"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269728" y="4415555"/>
            <a:ext cx="6452684" cy="4182908"/>
          </a:xfrm>
          <a:prstGeom prst="rect">
            <a:avLst/>
          </a:prstGeom>
          <a:noFill/>
          <a:ln w="9525">
            <a:noFill/>
            <a:miter lim="800000"/>
            <a:headEnd/>
            <a:tailEnd/>
          </a:ln>
        </p:spPr>
        <p:txBody>
          <a:bodyPr vert="horz" wrap="square" lIns="93144" tIns="46572" rIns="93144" bIns="46572"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078" name="Rectangle 6"/>
          <p:cNvSpPr>
            <a:spLocks noGrp="1" noChangeArrowheads="1"/>
          </p:cNvSpPr>
          <p:nvPr>
            <p:ph type="ftr" sz="quarter" idx="4"/>
          </p:nvPr>
        </p:nvSpPr>
        <p:spPr bwMode="auto">
          <a:xfrm>
            <a:off x="2" y="8831109"/>
            <a:ext cx="3038259" cy="465292"/>
          </a:xfrm>
          <a:prstGeom prst="rect">
            <a:avLst/>
          </a:prstGeom>
          <a:noFill/>
          <a:ln w="9525">
            <a:noFill/>
            <a:miter lim="800000"/>
            <a:headEnd/>
            <a:tailEnd/>
          </a:ln>
        </p:spPr>
        <p:txBody>
          <a:bodyPr vert="horz" wrap="square" lIns="93144" tIns="46572" rIns="93144" bIns="46572" numCol="1" anchor="b" anchorCtr="0" compatLnSpc="1">
            <a:prstTxWarp prst="textNoShape">
              <a:avLst/>
            </a:prstTxWarp>
          </a:bodyPr>
          <a:lstStyle>
            <a:lvl1pPr>
              <a:defRPr sz="1200" smtClean="0"/>
            </a:lvl1pPr>
          </a:lstStyle>
          <a:p>
            <a:pPr>
              <a:defRPr/>
            </a:pPr>
            <a:endParaRPr lang="en-US" dirty="0"/>
          </a:p>
        </p:txBody>
      </p:sp>
      <p:sp>
        <p:nvSpPr>
          <p:cNvPr id="3079" name="Rectangle 7"/>
          <p:cNvSpPr>
            <a:spLocks noGrp="1" noChangeArrowheads="1"/>
          </p:cNvSpPr>
          <p:nvPr>
            <p:ph type="sldNum" sz="quarter" idx="5"/>
          </p:nvPr>
        </p:nvSpPr>
        <p:spPr bwMode="auto">
          <a:xfrm>
            <a:off x="3972144" y="8831109"/>
            <a:ext cx="3038258" cy="465292"/>
          </a:xfrm>
          <a:prstGeom prst="rect">
            <a:avLst/>
          </a:prstGeom>
          <a:noFill/>
          <a:ln w="9525">
            <a:noFill/>
            <a:miter lim="800000"/>
            <a:headEnd/>
            <a:tailEnd/>
          </a:ln>
        </p:spPr>
        <p:txBody>
          <a:bodyPr vert="horz" wrap="square" lIns="93144" tIns="46572" rIns="93144" bIns="46572" numCol="1" anchor="b" anchorCtr="0" compatLnSpc="1">
            <a:prstTxWarp prst="textNoShape">
              <a:avLst/>
            </a:prstTxWarp>
          </a:bodyPr>
          <a:lstStyle>
            <a:lvl1pPr algn="r">
              <a:defRPr sz="1200" smtClean="0"/>
            </a:lvl1pPr>
          </a:lstStyle>
          <a:p>
            <a:pPr>
              <a:defRPr/>
            </a:pPr>
            <a:fld id="{11472E86-BE1A-4842-8563-FDA9F4BA879C}" type="slidenum">
              <a:rPr lang="en-US"/>
              <a:pPr>
                <a:defRPr/>
              </a:pPr>
              <a:t>‹#›</a:t>
            </a:fld>
            <a:endParaRPr lang="en-US" dirty="0"/>
          </a:p>
        </p:txBody>
      </p:sp>
    </p:spTree>
    <p:extLst>
      <p:ext uri="{BB962C8B-B14F-4D97-AF65-F5344CB8AC3E}">
        <p14:creationId xmlns:p14="http://schemas.microsoft.com/office/powerpoint/2010/main" val="7261628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Good afternoon, I am presenting one method to implement geometric surface imperfections into sandwich composite cylinder finite element models. </a:t>
            </a:r>
          </a:p>
        </p:txBody>
      </p:sp>
      <p:sp>
        <p:nvSpPr>
          <p:cNvPr id="4" name="Slide Number Placeholder 3"/>
          <p:cNvSpPr>
            <a:spLocks noGrp="1"/>
          </p:cNvSpPr>
          <p:nvPr>
            <p:ph type="sldNum" sz="quarter" idx="10"/>
          </p:nvPr>
        </p:nvSpPr>
        <p:spPr/>
        <p:txBody>
          <a:bodyPr/>
          <a:lstStyle/>
          <a:p>
            <a:pPr>
              <a:defRPr/>
            </a:pPr>
            <a:fld id="{11472E86-BE1A-4842-8563-FDA9F4BA879C}" type="slidenum">
              <a:rPr lang="en-US">
                <a:solidFill>
                  <a:srgbClr val="000000"/>
                </a:solidFill>
              </a:rPr>
              <a:pPr>
                <a:defRPr/>
              </a:pPr>
              <a:t>1</a:t>
            </a:fld>
            <a:endParaRPr lang="en-US" dirty="0">
              <a:solidFill>
                <a:srgbClr val="000000"/>
              </a:solidFill>
            </a:endParaRPr>
          </a:p>
        </p:txBody>
      </p:sp>
    </p:spTree>
    <p:extLst>
      <p:ext uri="{BB962C8B-B14F-4D97-AF65-F5344CB8AC3E}">
        <p14:creationId xmlns:p14="http://schemas.microsoft.com/office/powerpoint/2010/main" val="233832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discuss one objective of the Shell Buckling Knockdown Factor project as well as briefly introduce the types of geometric surface imperfections for the thin cylindrical shell types of structures that are of interest in SBKF.</a:t>
            </a:r>
          </a:p>
          <a:p>
            <a:endParaRPr lang="en-US" dirty="0"/>
          </a:p>
          <a:p>
            <a:r>
              <a:rPr lang="en-US" dirty="0"/>
              <a:t>From there, I will show an example of the as-manufactured surface data collected from one of the project’s test articles, Composite Test Article 8.2B.</a:t>
            </a:r>
          </a:p>
          <a:p>
            <a:endParaRPr lang="en-US" dirty="0"/>
          </a:p>
          <a:p>
            <a:r>
              <a:rPr lang="en-US" dirty="0"/>
              <a:t>This data is used by a Python scripting tool I wrote in conjunction with a nominal geometry finite element model of CTA8.2B to generate a version with imperfections aimed at representing the as-manufactured geometry of the structure.</a:t>
            </a:r>
          </a:p>
          <a:p>
            <a:endParaRPr lang="en-US" dirty="0"/>
          </a:p>
          <a:p>
            <a:r>
              <a:rPr lang="en-US" dirty="0"/>
              <a:t>Lastly, I will reinforce why geometric imperfections are significant towards the SBKF objective by presenting preliminary analysis on the effect of imperfections in cylindrical shell structures loaded in axial compression and provide concluding remarks.</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2</a:t>
            </a:fld>
            <a:endParaRPr lang="en-US" dirty="0"/>
          </a:p>
        </p:txBody>
      </p:sp>
    </p:spTree>
    <p:extLst>
      <p:ext uri="{BB962C8B-B14F-4D97-AF65-F5344CB8AC3E}">
        <p14:creationId xmlns:p14="http://schemas.microsoft.com/office/powerpoint/2010/main" val="2286987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objective for the Shell buckling Knockdown Factor project is to develop and validate analysis-based buckling knockdown factors for a select class of composite launch-vehicle structures. </a:t>
            </a:r>
          </a:p>
          <a:p>
            <a:endParaRPr lang="en-US" dirty="0"/>
          </a:p>
          <a:p>
            <a:r>
              <a:rPr lang="en-US" dirty="0"/>
              <a:t>The SBKF project has been working on updating NASA’s SP-8007 guidelines for shell buckling knockdown factors for over 10 years. One important finding has been that accurate prediction of buckling load and initiation location can be obtained when analyzing the as-manufactured geometry of the structure. The objective of this work is to demonstrate a capability to accurately implement as-manufactured geometry into finite element models.</a:t>
            </a:r>
          </a:p>
          <a:p>
            <a:endParaRPr lang="en-US" dirty="0"/>
          </a:p>
          <a:p>
            <a:r>
              <a:rPr lang="en-US" dirty="0"/>
              <a:t>As-manufactured geometry can be collected in a variety of ways. The data discussed in this work was collected by the structured-light scanning technique. One outcome of this technique is the representation of a structure’s surface by many points in three-dimensional space, often referred to as point clouds. A partial view of the point clouds for a sandwich composite cylinder surface is shown in the first figure. The blue points are of the outer mold line, or OML, surface scan, and the red points are of the inner mold line, or IML, surface scan. </a:t>
            </a:r>
          </a:p>
          <a:p>
            <a:endParaRPr lang="en-US" dirty="0"/>
          </a:p>
          <a:p>
            <a:r>
              <a:rPr lang="en-US" dirty="0"/>
              <a:t>For the thin-walled structures considered in SBKF, geometric surface imperfections can conveniently be decomposed into two independent features.</a:t>
            </a:r>
          </a:p>
          <a:p>
            <a:endParaRPr lang="en-US" dirty="0"/>
          </a:p>
          <a:p>
            <a:r>
              <a:rPr lang="en-US" dirty="0"/>
              <a:t>A midplane radial position, given by averaging the OML and IML radial positions at a given location, can be calculated from the structured-light data.</a:t>
            </a:r>
          </a:p>
          <a:p>
            <a:endParaRPr lang="en-US" dirty="0"/>
          </a:p>
          <a:p>
            <a:r>
              <a:rPr lang="en-US" dirty="0"/>
              <a:t>Shell thickness, the difference between the OML and IML radial positions at a given location, can also be calculated from the data.</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3</a:t>
            </a:fld>
            <a:endParaRPr lang="en-US" dirty="0"/>
          </a:p>
        </p:txBody>
      </p:sp>
    </p:spTree>
    <p:extLst>
      <p:ext uri="{BB962C8B-B14F-4D97-AF65-F5344CB8AC3E}">
        <p14:creationId xmlns:p14="http://schemas.microsoft.com/office/powerpoint/2010/main" val="3425901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Manufacturing techniques for large-scale composite structures have improved over time, and an automated fiber placement machine at Marshall Space Flight Center was used to manufacture the test articles used in this work. The plies of the inner </a:t>
            </a:r>
            <a:r>
              <a:rPr lang="en-US" dirty="0" err="1"/>
              <a:t>facesheet</a:t>
            </a:r>
            <a:r>
              <a:rPr lang="en-US" dirty="0"/>
              <a:t> can be seen placed on a constant-diameter tool in the upper left image.</a:t>
            </a:r>
          </a:p>
          <a:p>
            <a:endParaRPr lang="en-US" dirty="0"/>
          </a:p>
          <a:p>
            <a:r>
              <a:rPr lang="en-US" dirty="0"/>
              <a:t>As mentioned previously, the structured-light scanning technique was used to collect data from the test article in the as-manufactured geometry and that data is shown in the lower left image.</a:t>
            </a:r>
          </a:p>
          <a:p>
            <a:endParaRPr lang="en-US" dirty="0"/>
          </a:p>
          <a:p>
            <a:r>
              <a:rPr lang="en-US" dirty="0"/>
              <a:t>Analysts often use nominal geometry models such as that shown in the upper right image. For cylindrical shells loaded in axial compression, however, many researchers have demonstrated that nominal analyses often overpredict experimentally-observed buckling loads. This phenomenon eventually led to the recommendation of shell buckling knockdown factors when designing shell structures for launch vehicles.</a:t>
            </a:r>
          </a:p>
          <a:p>
            <a:endParaRPr lang="en-US" dirty="0"/>
          </a:p>
          <a:p>
            <a:r>
              <a:rPr lang="en-US" dirty="0"/>
              <a:t>One of the largest challenges in shell buckling research has been to accurately predict buckling load and initiation locations. Correspondingly, analyzing the as-manufactured test article geometry has previously shown promise to address that challenge.</a:t>
            </a:r>
          </a:p>
          <a:p>
            <a:endParaRPr lang="en-US" dirty="0"/>
          </a:p>
          <a:p>
            <a:r>
              <a:rPr lang="en-US" dirty="0"/>
              <a:t>A significant challenge when working with imperfections, however, is implementing them into finite element analyses in an efficient and accurate way. The tool described later in this work was developed to specifically address this challenge, so that the analysis models and as-manufactured data could be combined into the figure shown in the lower right.</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4</a:t>
            </a:fld>
            <a:endParaRPr lang="en-US" dirty="0"/>
          </a:p>
        </p:txBody>
      </p:sp>
    </p:spTree>
    <p:extLst>
      <p:ext uri="{BB962C8B-B14F-4D97-AF65-F5344CB8AC3E}">
        <p14:creationId xmlns:p14="http://schemas.microsoft.com/office/powerpoint/2010/main" val="4016903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first ways to investigate the as-manufactured geometry of a test article is to visually represent the geometry.</a:t>
            </a:r>
          </a:p>
          <a:p>
            <a:endParaRPr lang="en-US" dirty="0"/>
          </a:p>
          <a:p>
            <a:r>
              <a:rPr lang="en-US" dirty="0"/>
              <a:t>The IML and OML surfaces are shown in the first two figures. The cylinder has been split in the axial direction and unrolled for convenient viewing. The contours represent the radial position of the cylinder’s surface.</a:t>
            </a:r>
          </a:p>
          <a:p>
            <a:endParaRPr lang="en-US" dirty="0"/>
          </a:p>
          <a:p>
            <a:r>
              <a:rPr lang="en-US" dirty="0"/>
              <a:t>The IML and OML surfaces shown here can then be used to calculate the midplane and thicknesses that were previously discussed. </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5</a:t>
            </a:fld>
            <a:endParaRPr lang="en-US" dirty="0"/>
          </a:p>
        </p:txBody>
      </p:sp>
    </p:spTree>
    <p:extLst>
      <p:ext uri="{BB962C8B-B14F-4D97-AF65-F5344CB8AC3E}">
        <p14:creationId xmlns:p14="http://schemas.microsoft.com/office/powerpoint/2010/main" val="651184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calculated representations of the test article’s </a:t>
            </a:r>
            <a:r>
              <a:rPr lang="en-US" dirty="0" err="1"/>
              <a:t>midsurface</a:t>
            </a:r>
            <a:r>
              <a:rPr lang="en-US" dirty="0"/>
              <a:t> and thickness are shown in the first two figures.</a:t>
            </a:r>
          </a:p>
          <a:p>
            <a:endParaRPr lang="en-US" dirty="0"/>
          </a:p>
          <a:p>
            <a:r>
              <a:rPr lang="en-US" dirty="0"/>
              <a:t>One may observe that the areas of larger- and smaller-radial position are well represented in the </a:t>
            </a:r>
            <a:r>
              <a:rPr lang="en-US" dirty="0" err="1"/>
              <a:t>midsurface</a:t>
            </a:r>
            <a:r>
              <a:rPr lang="en-US" dirty="0"/>
              <a:t> contour plot. The thickness contour plot, however, has little resemblance to the </a:t>
            </a:r>
            <a:r>
              <a:rPr lang="en-US" dirty="0" err="1"/>
              <a:t>midsurface</a:t>
            </a:r>
            <a:r>
              <a:rPr lang="en-US" dirty="0"/>
              <a:t> contour plot. This reinforces use of both midplane position and thickness as a way to represent the overall geometry of a shell structure. </a:t>
            </a:r>
          </a:p>
          <a:p>
            <a:endParaRPr lang="en-US" dirty="0"/>
          </a:p>
          <a:p>
            <a:r>
              <a:rPr lang="en-US" dirty="0"/>
              <a:t>The thicker regions of the cylinder near the top and bottom ends also indicate a design feature in the test article itself. At the ends of the test article, </a:t>
            </a:r>
            <a:r>
              <a:rPr lang="en-US" dirty="0" err="1"/>
              <a:t>padup</a:t>
            </a:r>
            <a:r>
              <a:rPr lang="en-US" dirty="0"/>
              <a:t> plies were added into the </a:t>
            </a:r>
            <a:r>
              <a:rPr lang="en-US" dirty="0" err="1"/>
              <a:t>facesheet</a:t>
            </a:r>
            <a:r>
              <a:rPr lang="en-US" dirty="0"/>
              <a:t> stacking sequence to aid with load introduction during compression.</a:t>
            </a:r>
          </a:p>
          <a:p>
            <a:endParaRPr lang="en-US" dirty="0"/>
          </a:p>
          <a:p>
            <a:r>
              <a:rPr lang="en-US" dirty="0"/>
              <a:t>These two contours are the data that </a:t>
            </a:r>
            <a:r>
              <a:rPr lang="en-US" dirty="0" err="1"/>
              <a:t>Py_TIGIRS</a:t>
            </a:r>
            <a:r>
              <a:rPr lang="en-US" dirty="0"/>
              <a:t> was developed to implement into the nominal geometry finite element model.</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6</a:t>
            </a:fld>
            <a:endParaRPr lang="en-US" dirty="0"/>
          </a:p>
        </p:txBody>
      </p:sp>
    </p:spTree>
    <p:extLst>
      <p:ext uri="{BB962C8B-B14F-4D97-AF65-F5344CB8AC3E}">
        <p14:creationId xmlns:p14="http://schemas.microsoft.com/office/powerpoint/2010/main" val="54049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Py_TIGIRS</a:t>
            </a:r>
            <a:r>
              <a:rPr lang="en-US" dirty="0"/>
              <a:t> was previously introduced, but more detail is now provided about what it is, how it functions, and how well it implemented geometry from the structured-light data.</a:t>
            </a:r>
          </a:p>
          <a:p>
            <a:endParaRPr lang="en-US" dirty="0"/>
          </a:p>
          <a:p>
            <a:r>
              <a:rPr lang="en-US" dirty="0" err="1"/>
              <a:t>Py_TIGIRS</a:t>
            </a:r>
            <a:r>
              <a:rPr lang="en-US" dirty="0"/>
              <a:t> is a highly automated set of Python scripts to process the IML and OML scanned data into midplane position and thickness values in a finite element model.</a:t>
            </a:r>
          </a:p>
          <a:p>
            <a:endParaRPr lang="en-US" dirty="0"/>
          </a:p>
          <a:p>
            <a:r>
              <a:rPr lang="en-US" dirty="0"/>
              <a:t>It then updates an Abaqus input file so the mesh and material layup sections reflect the as-manufactured geometry.</a:t>
            </a:r>
          </a:p>
          <a:p>
            <a:endParaRPr lang="en-US" dirty="0"/>
          </a:p>
          <a:p>
            <a:r>
              <a:rPr lang="en-US" dirty="0" err="1"/>
              <a:t>Py_TIGIRS</a:t>
            </a:r>
            <a:r>
              <a:rPr lang="en-US" dirty="0"/>
              <a:t> was developed in Python to capitalize on the open source and active community and the numerically efficient capabilities of a scripting language.</a:t>
            </a:r>
          </a:p>
          <a:p>
            <a:endParaRPr lang="en-US" dirty="0"/>
          </a:p>
          <a:p>
            <a:r>
              <a:rPr lang="en-US" dirty="0" err="1"/>
              <a:t>Py_TIGIRS</a:t>
            </a:r>
            <a:r>
              <a:rPr lang="en-US" dirty="0"/>
              <a:t>, though written to modify Abaqus input files, is a standalone script and not built into Abaqus thereby enabling future potential development for use with other finite element formats.</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7</a:t>
            </a:fld>
            <a:endParaRPr lang="en-US" dirty="0"/>
          </a:p>
        </p:txBody>
      </p:sp>
    </p:spTree>
    <p:extLst>
      <p:ext uri="{BB962C8B-B14F-4D97-AF65-F5344CB8AC3E}">
        <p14:creationId xmlns:p14="http://schemas.microsoft.com/office/powerpoint/2010/main" val="38795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Py_TIGIRS</a:t>
            </a:r>
            <a:r>
              <a:rPr lang="en-US" dirty="0"/>
              <a:t> functions by importing relevant information from an Abaqus input file. Specifically, the nodal positions, element-node connectivity matrix, and shell-section definitions are imported for use and/or modification.</a:t>
            </a:r>
          </a:p>
          <a:p>
            <a:endParaRPr lang="en-US" dirty="0"/>
          </a:p>
          <a:p>
            <a:r>
              <a:rPr lang="en-US" dirty="0" err="1"/>
              <a:t>Py_TIGIRS</a:t>
            </a:r>
            <a:r>
              <a:rPr lang="en-US" dirty="0"/>
              <a:t> then processes the structured-light scan IML and OML data to calculate the total shell thickness and midplane for each node.</a:t>
            </a:r>
          </a:p>
          <a:p>
            <a:endParaRPr lang="en-US" dirty="0"/>
          </a:p>
          <a:p>
            <a:r>
              <a:rPr lang="en-US" dirty="0"/>
              <a:t>Thicknesses are assigned at the element-level for shell elements in Abaqus, and if each element had a unique shell section definition, the preprocessing time required for an average-sized model would be outrageous. Therefore, elements with similar calculated thicknesses are grouped together into “bins” whereby each bin is assigned a unique shell section definition. This process significantly reduces preprocessing time for each analysis.</a:t>
            </a:r>
          </a:p>
          <a:p>
            <a:endParaRPr lang="en-US" dirty="0"/>
          </a:p>
          <a:p>
            <a:r>
              <a:rPr lang="en-US" dirty="0"/>
              <a:t>An updated Abaqus input file is written with changes to the nodal positions to reflect the midplane position and shell thickness.</a:t>
            </a:r>
          </a:p>
          <a:p>
            <a:endParaRPr lang="en-US" dirty="0"/>
          </a:p>
          <a:p>
            <a:r>
              <a:rPr lang="en-US" dirty="0"/>
              <a:t>There are two main assumptions is this process. The first is that the </a:t>
            </a:r>
            <a:r>
              <a:rPr lang="en-US" dirty="0" err="1"/>
              <a:t>facesheet</a:t>
            </a:r>
            <a:r>
              <a:rPr lang="en-US" dirty="0"/>
              <a:t> plies remain a constant thickness and that all thickness variation is implemented in the core layer. The second is that each element is constant thickness.</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8</a:t>
            </a:fld>
            <a:endParaRPr lang="en-US" dirty="0"/>
          </a:p>
        </p:txBody>
      </p:sp>
    </p:spTree>
    <p:extLst>
      <p:ext uri="{BB962C8B-B14F-4D97-AF65-F5344CB8AC3E}">
        <p14:creationId xmlns:p14="http://schemas.microsoft.com/office/powerpoint/2010/main" val="193761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does </a:t>
            </a:r>
            <a:r>
              <a:rPr lang="en-US" dirty="0" err="1"/>
              <a:t>Py_TIGIRS</a:t>
            </a:r>
            <a:r>
              <a:rPr lang="en-US" dirty="0"/>
              <a:t> perform compared to the input data?</a:t>
            </a:r>
          </a:p>
          <a:p>
            <a:endParaRPr lang="en-US" dirty="0"/>
          </a:p>
          <a:p>
            <a:r>
              <a:rPr lang="en-US" dirty="0"/>
              <a:t>On the left are the </a:t>
            </a:r>
            <a:r>
              <a:rPr lang="en-US" dirty="0" err="1"/>
              <a:t>midsurface</a:t>
            </a:r>
            <a:r>
              <a:rPr lang="en-US" dirty="0"/>
              <a:t> and thickness contours calculated from the as-manufactured data. The contours on the right are the extracted data from the Abaqus input file.</a:t>
            </a:r>
          </a:p>
          <a:p>
            <a:endParaRPr lang="en-US" dirty="0"/>
          </a:p>
          <a:p>
            <a:r>
              <a:rPr lang="en-US" dirty="0"/>
              <a:t>First looking at the </a:t>
            </a:r>
            <a:r>
              <a:rPr lang="en-US" dirty="0" err="1"/>
              <a:t>midsurface</a:t>
            </a:r>
            <a:r>
              <a:rPr lang="en-US" dirty="0"/>
              <a:t> contours, one can observe the overall features of high- and low- spots and their shapes are well captured. </a:t>
            </a:r>
          </a:p>
          <a:p>
            <a:endParaRPr lang="en-US" dirty="0"/>
          </a:p>
          <a:p>
            <a:r>
              <a:rPr lang="en-US" dirty="0"/>
              <a:t>Next looking at the thickness contours, one again observes the similarity in features and scales between the as-manufactured and the as-implemented geometry. </a:t>
            </a:r>
          </a:p>
          <a:p>
            <a:endParaRPr lang="en-US" dirty="0"/>
          </a:p>
          <a:p>
            <a:r>
              <a:rPr lang="en-US" dirty="0"/>
              <a:t>Overall excellent agreement is observed between the left and right pair of contours. This lends confidence that </a:t>
            </a:r>
            <a:r>
              <a:rPr lang="en-US" dirty="0" err="1"/>
              <a:t>Py_TIGIRS</a:t>
            </a:r>
            <a:r>
              <a:rPr lang="en-US" dirty="0"/>
              <a:t> is implementing the geometry accurately into the analysis model.</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9</a:t>
            </a:fld>
            <a:endParaRPr lang="en-US" dirty="0"/>
          </a:p>
        </p:txBody>
      </p:sp>
    </p:spTree>
    <p:extLst>
      <p:ext uri="{BB962C8B-B14F-4D97-AF65-F5344CB8AC3E}">
        <p14:creationId xmlns:p14="http://schemas.microsoft.com/office/powerpoint/2010/main" val="3727389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all this important, and why are imperfections, despite being tedious to work with, necessary?</a:t>
            </a:r>
          </a:p>
          <a:p>
            <a:endParaRPr lang="en-US" dirty="0"/>
          </a:p>
          <a:p>
            <a:r>
              <a:rPr lang="en-US" dirty="0"/>
              <a:t>Cylindrical shells in axial compression are well-known to be sensitive to many types of imperfections – geometric imperfections among them.</a:t>
            </a:r>
          </a:p>
          <a:p>
            <a:endParaRPr lang="en-US" dirty="0"/>
          </a:p>
          <a:p>
            <a:r>
              <a:rPr lang="en-US" dirty="0"/>
              <a:t>A linear eigenvalue analysis of a nominal geometry cylinder is a common analysis when first investigating a particular design and produces various predicted buckling loads and modes.</a:t>
            </a:r>
          </a:p>
          <a:p>
            <a:endParaRPr lang="en-US" dirty="0"/>
          </a:p>
          <a:p>
            <a:r>
              <a:rPr lang="en-US" dirty="0"/>
              <a:t>Enhancing the analysis to nonlinear transient dynamic analyses, but still with nominal geometry, can easily convince an analyst that the linear eigenvalue predictions are reasonable because the buckling loads are very close. This is highlighted by the black dashed line representing the linear eigenvalue predicted buckling load and the red line representing the nonlinear analysis.</a:t>
            </a:r>
          </a:p>
          <a:p>
            <a:endParaRPr lang="en-US" dirty="0"/>
          </a:p>
          <a:p>
            <a:r>
              <a:rPr lang="en-US" dirty="0"/>
              <a:t>Once as-manufactured imperfections are included in the nonlinear analysis, shown by the blue line, significantly lower buckling loads are predicted. </a:t>
            </a:r>
          </a:p>
          <a:p>
            <a:endParaRPr lang="en-US" dirty="0"/>
          </a:p>
          <a:p>
            <a:r>
              <a:rPr lang="en-US" dirty="0"/>
              <a:t>Various methods for including imperfections have been proposed in previous work, but implementing as-manufactured geometry into analyses is one method that has enabled the SBKF project to progress towards achieving its objective.</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10</a:t>
            </a:fld>
            <a:endParaRPr lang="en-US" dirty="0"/>
          </a:p>
        </p:txBody>
      </p:sp>
    </p:spTree>
    <p:extLst>
      <p:ext uri="{BB962C8B-B14F-4D97-AF65-F5344CB8AC3E}">
        <p14:creationId xmlns:p14="http://schemas.microsoft.com/office/powerpoint/2010/main" val="29338191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SBKF is developing analysis-based buckling knockdown factors for sandwich composite structures.</a:t>
            </a:r>
          </a:p>
          <a:p>
            <a:endParaRPr lang="en-US" dirty="0"/>
          </a:p>
          <a:p>
            <a:r>
              <a:rPr lang="en-US" dirty="0"/>
              <a:t>Geometric surface imperfections can alter the predicted buckling response of a cylindrical structure loaded in axial compression.</a:t>
            </a:r>
          </a:p>
          <a:p>
            <a:endParaRPr lang="en-US" dirty="0"/>
          </a:p>
          <a:p>
            <a:r>
              <a:rPr lang="en-US" dirty="0" err="1"/>
              <a:t>Py_TIGIRS</a:t>
            </a:r>
            <a:r>
              <a:rPr lang="en-US" dirty="0"/>
              <a:t> was created to accurately implement geometric surface imperfections into finite </a:t>
            </a:r>
            <a:r>
              <a:rPr lang="en-US"/>
              <a:t>element models </a:t>
            </a:r>
            <a:r>
              <a:rPr lang="en-US" dirty="0"/>
              <a:t>and therefore enabling the SKBF project to make progress towards achieving one of its objectives.</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11</a:t>
            </a:fld>
            <a:endParaRPr lang="en-US" dirty="0"/>
          </a:p>
        </p:txBody>
      </p:sp>
    </p:spTree>
    <p:extLst>
      <p:ext uri="{BB962C8B-B14F-4D97-AF65-F5344CB8AC3E}">
        <p14:creationId xmlns:p14="http://schemas.microsoft.com/office/powerpoint/2010/main" val="970665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has been a brief overview of the work presented in the paper, and I am happy to answer any questions you may have.</a:t>
            </a:r>
          </a:p>
          <a:p>
            <a:endParaRPr lang="en-US" dirty="0"/>
          </a:p>
          <a:p>
            <a:r>
              <a:rPr lang="en-US" dirty="0"/>
              <a:t>Come discuss this topic with me afterwards during the session’s Q&amp;A.</a:t>
            </a:r>
          </a:p>
          <a:p>
            <a:endParaRPr lang="en-US" dirty="0"/>
          </a:p>
          <a:p>
            <a:r>
              <a:rPr lang="en-US" dirty="0"/>
              <a:t>Thank you.</a:t>
            </a:r>
          </a:p>
        </p:txBody>
      </p:sp>
      <p:sp>
        <p:nvSpPr>
          <p:cNvPr id="4" name="Slide Number Placeholder 3"/>
          <p:cNvSpPr>
            <a:spLocks noGrp="1"/>
          </p:cNvSpPr>
          <p:nvPr>
            <p:ph type="sldNum" sz="quarter" idx="5"/>
          </p:nvPr>
        </p:nvSpPr>
        <p:spPr/>
        <p:txBody>
          <a:bodyPr/>
          <a:lstStyle/>
          <a:p>
            <a:pPr>
              <a:defRPr/>
            </a:pPr>
            <a:fld id="{11472E86-BE1A-4842-8563-FDA9F4BA879C}" type="slidenum">
              <a:rPr lang="en-US" smtClean="0"/>
              <a:pPr>
                <a:defRPr/>
              </a:pPr>
              <a:t>12</a:t>
            </a:fld>
            <a:endParaRPr lang="en-US" dirty="0"/>
          </a:p>
        </p:txBody>
      </p:sp>
    </p:spTree>
    <p:extLst>
      <p:ext uri="{BB962C8B-B14F-4D97-AF65-F5344CB8AC3E}">
        <p14:creationId xmlns:p14="http://schemas.microsoft.com/office/powerpoint/2010/main" val="2427617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Title</a:t>
            </a: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A83799-C7BF-4529-B31A-A792391201B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32336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44544"/>
            <a:ext cx="7772400" cy="1143000"/>
          </a:xfrm>
        </p:spPr>
        <p:txBody>
          <a:bodyPr/>
          <a:lstStyle>
            <a:lvl1pPr>
              <a:defRPr sz="2800"/>
            </a:lvl1pPr>
          </a:lstStyle>
          <a:p>
            <a:r>
              <a:rPr lang="en-US" dirty="0"/>
              <a:t>Click to edit Master title style</a:t>
            </a:r>
          </a:p>
        </p:txBody>
      </p:sp>
      <p:sp>
        <p:nvSpPr>
          <p:cNvPr id="3" name="Content Placeholder 2"/>
          <p:cNvSpPr>
            <a:spLocks noGrp="1"/>
          </p:cNvSpPr>
          <p:nvPr>
            <p:ph idx="1"/>
          </p:nvPr>
        </p:nvSpPr>
        <p:spPr>
          <a:xfrm>
            <a:off x="685800" y="1630836"/>
            <a:ext cx="7772400" cy="43508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solidFill>
                  <a:srgbClr val="000000"/>
                </a:solidFill>
              </a:rPr>
              <a:t>Title</a:t>
            </a:r>
          </a:p>
        </p:txBody>
      </p:sp>
      <p:sp>
        <p:nvSpPr>
          <p:cNvPr id="6" name="Rectangle 6"/>
          <p:cNvSpPr>
            <a:spLocks noGrp="1" noChangeArrowheads="1"/>
          </p:cNvSpPr>
          <p:nvPr>
            <p:ph type="sldNum" sz="quarter" idx="12"/>
          </p:nvPr>
        </p:nvSpPr>
        <p:spPr>
          <a:ln/>
        </p:spPr>
        <p:txBody>
          <a:bodyPr/>
          <a:lstStyle>
            <a:lvl1pPr>
              <a:defRPr/>
            </a:lvl1pPr>
          </a:lstStyle>
          <a:p>
            <a:pPr>
              <a:defRPr/>
            </a:pPr>
            <a:fld id="{3279166E-3C41-482D-AD05-B3EB1A3588C5}"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24424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798" y="146304"/>
            <a:ext cx="7772400" cy="1143000"/>
          </a:xfrm>
        </p:spPr>
        <p:txBody>
          <a:bodyPr/>
          <a:lstStyle/>
          <a:p>
            <a:r>
              <a:rPr lang="en-US" dirty="0"/>
              <a:t>Click to edit Master title style</a:t>
            </a:r>
          </a:p>
        </p:txBody>
      </p:sp>
      <p:sp>
        <p:nvSpPr>
          <p:cNvPr id="3" name="Content Placeholder 2"/>
          <p:cNvSpPr>
            <a:spLocks noGrp="1"/>
          </p:cNvSpPr>
          <p:nvPr>
            <p:ph sz="half" idx="1"/>
          </p:nvPr>
        </p:nvSpPr>
        <p:spPr>
          <a:xfrm>
            <a:off x="685800" y="1627632"/>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27632"/>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solidFill>
                  <a:srgbClr val="000000"/>
                </a:solidFill>
              </a:rPr>
              <a:t>Title</a:t>
            </a:r>
          </a:p>
        </p:txBody>
      </p:sp>
      <p:sp>
        <p:nvSpPr>
          <p:cNvPr id="7" name="Rectangle 6"/>
          <p:cNvSpPr>
            <a:spLocks noGrp="1" noChangeArrowheads="1"/>
          </p:cNvSpPr>
          <p:nvPr>
            <p:ph type="sldNum" sz="quarter" idx="12"/>
          </p:nvPr>
        </p:nvSpPr>
        <p:spPr>
          <a:ln/>
        </p:spPr>
        <p:txBody>
          <a:bodyPr/>
          <a:lstStyle>
            <a:lvl1pPr>
              <a:defRPr/>
            </a:lvl1pPr>
          </a:lstStyle>
          <a:p>
            <a:pPr>
              <a:defRPr/>
            </a:pPr>
            <a:fld id="{C3FA1CDA-981A-43F3-88A7-E5E111BD453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85144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46304"/>
            <a:ext cx="7772400" cy="1143000"/>
          </a:xfrm>
        </p:spPr>
        <p:txBody>
          <a:bodyPr/>
          <a:lstStyle/>
          <a:p>
            <a:r>
              <a:rPr lang="en-US" dirty="0"/>
              <a:t>Click to edit Master title style</a:t>
            </a:r>
          </a:p>
        </p:txBody>
      </p:sp>
      <p:sp>
        <p:nvSpPr>
          <p:cNvPr id="3" name="Text Placeholder 2"/>
          <p:cNvSpPr>
            <a:spLocks noGrp="1"/>
          </p:cNvSpPr>
          <p:nvPr>
            <p:ph type="body" sz="half" idx="1"/>
          </p:nvPr>
        </p:nvSpPr>
        <p:spPr>
          <a:xfrm>
            <a:off x="685800" y="1627632"/>
            <a:ext cx="3810000" cy="4114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4648200" y="1627632"/>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767328"/>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1"/>
          </p:nvPr>
        </p:nvSpPr>
        <p:spPr>
          <a:ln/>
        </p:spPr>
        <p:txBody>
          <a:bodyPr/>
          <a:lstStyle>
            <a:lvl1pPr>
              <a:defRPr/>
            </a:lvl1pPr>
          </a:lstStyle>
          <a:p>
            <a:pPr>
              <a:defRPr/>
            </a:pPr>
            <a:r>
              <a:rPr lang="en-US" dirty="0">
                <a:solidFill>
                  <a:srgbClr val="000000"/>
                </a:solidFill>
              </a:rPr>
              <a:t>Title</a:t>
            </a:r>
          </a:p>
        </p:txBody>
      </p:sp>
      <p:sp>
        <p:nvSpPr>
          <p:cNvPr id="8" name="Rectangle 6"/>
          <p:cNvSpPr>
            <a:spLocks noGrp="1" noChangeArrowheads="1"/>
          </p:cNvSpPr>
          <p:nvPr>
            <p:ph type="sldNum" sz="quarter" idx="12"/>
          </p:nvPr>
        </p:nvSpPr>
        <p:spPr>
          <a:ln/>
        </p:spPr>
        <p:txBody>
          <a:bodyPr/>
          <a:lstStyle>
            <a:lvl1pPr>
              <a:defRPr/>
            </a:lvl1pPr>
          </a:lstStyle>
          <a:p>
            <a:pPr>
              <a:defRPr/>
            </a:pPr>
            <a:fld id="{C013E7B2-8796-4D52-8D3F-92A2A8D7069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0772864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090862" y="142390"/>
            <a:ext cx="930901" cy="734922"/>
          </a:xfrm>
          <a:prstGeom prst="rect">
            <a:avLst/>
          </a:prstGeom>
        </p:spPr>
      </p:pic>
      <p:sp>
        <p:nvSpPr>
          <p:cNvPr id="3074" name="Rectangle 2"/>
          <p:cNvSpPr>
            <a:spLocks noGrp="1" noChangeArrowheads="1"/>
          </p:cNvSpPr>
          <p:nvPr>
            <p:ph type="title"/>
          </p:nvPr>
        </p:nvSpPr>
        <p:spPr bwMode="auto">
          <a:xfrm>
            <a:off x="685798" y="146304"/>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3075" name="Rectangle 3"/>
          <p:cNvSpPr>
            <a:spLocks noGrp="1" noChangeArrowheads="1"/>
          </p:cNvSpPr>
          <p:nvPr>
            <p:ph type="body" idx="1"/>
          </p:nvPr>
        </p:nvSpPr>
        <p:spPr bwMode="auto">
          <a:xfrm>
            <a:off x="685800" y="1627632"/>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5"/>
          <p:cNvSpPr>
            <a:spLocks noGrp="1" noChangeArrowheads="1"/>
          </p:cNvSpPr>
          <p:nvPr>
            <p:ph type="ftr" sz="quarter" idx="3"/>
          </p:nvPr>
        </p:nvSpPr>
        <p:spPr bwMode="auto">
          <a:xfrm>
            <a:off x="2287588" y="6489699"/>
            <a:ext cx="4602162"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200" i="1" smtClean="0"/>
            </a:lvl1pPr>
          </a:lstStyle>
          <a:p>
            <a:pPr>
              <a:defRPr/>
            </a:pPr>
            <a:r>
              <a:rPr lang="en-US">
                <a:solidFill>
                  <a:srgbClr val="000000"/>
                </a:solidFill>
              </a:rPr>
              <a:t>Title</a:t>
            </a:r>
            <a:endParaRPr lang="en-US" dirty="0">
              <a:solidFill>
                <a:srgbClr val="000000"/>
              </a:solidFill>
            </a:endParaRPr>
          </a:p>
        </p:txBody>
      </p:sp>
      <p:sp>
        <p:nvSpPr>
          <p:cNvPr id="1030" name="Rectangle 6"/>
          <p:cNvSpPr>
            <a:spLocks noGrp="1" noChangeArrowheads="1"/>
          </p:cNvSpPr>
          <p:nvPr>
            <p:ph type="sldNum" sz="quarter" idx="4"/>
          </p:nvPr>
        </p:nvSpPr>
        <p:spPr bwMode="auto">
          <a:xfrm>
            <a:off x="7116763" y="6469063"/>
            <a:ext cx="1905000" cy="285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vl1pPr>
          </a:lstStyle>
          <a:p>
            <a:pPr>
              <a:defRPr/>
            </a:pPr>
            <a:fld id="{7AF4BF3C-FEEA-4DAF-A37B-0727A1FB1EFA}" type="slidenum">
              <a:rPr lang="en-US">
                <a:solidFill>
                  <a:srgbClr val="000000"/>
                </a:solidFill>
              </a:rPr>
              <a:pPr>
                <a:defRPr/>
              </a:pPr>
              <a:t>‹#›</a:t>
            </a:fld>
            <a:endParaRPr lang="en-US" dirty="0">
              <a:solidFill>
                <a:srgbClr val="000000"/>
              </a:solidFill>
            </a:endParaRPr>
          </a:p>
        </p:txBody>
      </p:sp>
      <p:sp>
        <p:nvSpPr>
          <p:cNvPr id="8" name="Rectangle 7"/>
          <p:cNvSpPr/>
          <p:nvPr/>
        </p:nvSpPr>
        <p:spPr bwMode="auto">
          <a:xfrm>
            <a:off x="-2" y="1034312"/>
            <a:ext cx="9144000" cy="76053"/>
          </a:xfrm>
          <a:prstGeom prst="rect">
            <a:avLst/>
          </a:prstGeom>
          <a:gradFill flip="none" rotWithShape="1">
            <a:gsLst>
              <a:gs pos="0">
                <a:srgbClr val="0000FF"/>
              </a:gs>
              <a:gs pos="100000">
                <a:srgbClr val="FFFFFF"/>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endParaRPr>
          </a:p>
        </p:txBody>
      </p:sp>
    </p:spTree>
    <p:extLst>
      <p:ext uri="{BB962C8B-B14F-4D97-AF65-F5344CB8AC3E}">
        <p14:creationId xmlns:p14="http://schemas.microsoft.com/office/powerpoint/2010/main" val="11050765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hdr="0" ftr="0" dt="0"/>
  <p:txStyles>
    <p:titleStyle>
      <a:lvl1pPr algn="ctr" rtl="0" eaLnBrk="0" fontAlgn="base" hangingPunct="0">
        <a:spcBef>
          <a:spcPct val="0"/>
        </a:spcBef>
        <a:spcAft>
          <a:spcPct val="0"/>
        </a:spcAft>
        <a:defRPr sz="28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ea typeface="ＭＳ Ｐゴシック" pitchFamily="80" charset="-128"/>
        </a:defRPr>
      </a:lvl2pPr>
      <a:lvl3pPr algn="ctr" rtl="0" eaLnBrk="0" fontAlgn="base" hangingPunct="0">
        <a:spcBef>
          <a:spcPct val="0"/>
        </a:spcBef>
        <a:spcAft>
          <a:spcPct val="0"/>
        </a:spcAft>
        <a:defRPr sz="3200" b="1">
          <a:solidFill>
            <a:schemeClr val="tx2"/>
          </a:solidFill>
          <a:latin typeface="Arial" charset="0"/>
          <a:ea typeface="ＭＳ Ｐゴシック" pitchFamily="80" charset="-128"/>
        </a:defRPr>
      </a:lvl3pPr>
      <a:lvl4pPr algn="ctr" rtl="0" eaLnBrk="0" fontAlgn="base" hangingPunct="0">
        <a:spcBef>
          <a:spcPct val="0"/>
        </a:spcBef>
        <a:spcAft>
          <a:spcPct val="0"/>
        </a:spcAft>
        <a:defRPr sz="3200" b="1">
          <a:solidFill>
            <a:schemeClr val="tx2"/>
          </a:solidFill>
          <a:latin typeface="Arial" charset="0"/>
          <a:ea typeface="ＭＳ Ｐゴシック" pitchFamily="80" charset="-128"/>
        </a:defRPr>
      </a:lvl4pPr>
      <a:lvl5pPr algn="ctr" rtl="0" eaLnBrk="0" fontAlgn="base" hangingPunct="0">
        <a:spcBef>
          <a:spcPct val="0"/>
        </a:spcBef>
        <a:spcAft>
          <a:spcPct val="0"/>
        </a:spcAft>
        <a:defRPr sz="3200" b="1">
          <a:solidFill>
            <a:schemeClr val="tx2"/>
          </a:solidFill>
          <a:latin typeface="Arial" charset="0"/>
          <a:ea typeface="ＭＳ Ｐゴシック" pitchFamily="80" charset="-128"/>
        </a:defRPr>
      </a:lvl5pPr>
      <a:lvl6pPr marL="457200" algn="ctr" rtl="0" fontAlgn="base">
        <a:spcBef>
          <a:spcPct val="0"/>
        </a:spcBef>
        <a:spcAft>
          <a:spcPct val="0"/>
        </a:spcAft>
        <a:defRPr sz="3200" b="1">
          <a:solidFill>
            <a:schemeClr val="tx2"/>
          </a:solidFill>
          <a:latin typeface="Arial" charset="0"/>
          <a:ea typeface="ＭＳ Ｐゴシック" pitchFamily="80" charset="-128"/>
        </a:defRPr>
      </a:lvl6pPr>
      <a:lvl7pPr marL="914400" algn="ctr" rtl="0" fontAlgn="base">
        <a:spcBef>
          <a:spcPct val="0"/>
        </a:spcBef>
        <a:spcAft>
          <a:spcPct val="0"/>
        </a:spcAft>
        <a:defRPr sz="3200" b="1">
          <a:solidFill>
            <a:schemeClr val="tx2"/>
          </a:solidFill>
          <a:latin typeface="Arial" charset="0"/>
          <a:ea typeface="ＭＳ Ｐゴシック" pitchFamily="80" charset="-128"/>
        </a:defRPr>
      </a:lvl7pPr>
      <a:lvl8pPr marL="1371600" algn="ctr" rtl="0" fontAlgn="base">
        <a:spcBef>
          <a:spcPct val="0"/>
        </a:spcBef>
        <a:spcAft>
          <a:spcPct val="0"/>
        </a:spcAft>
        <a:defRPr sz="3200" b="1">
          <a:solidFill>
            <a:schemeClr val="tx2"/>
          </a:solidFill>
          <a:latin typeface="Arial" charset="0"/>
          <a:ea typeface="ＭＳ Ｐゴシック" pitchFamily="80" charset="-128"/>
        </a:defRPr>
      </a:lvl8pPr>
      <a:lvl9pPr marL="1828800" algn="ctr" rtl="0" fontAlgn="base">
        <a:spcBef>
          <a:spcPct val="0"/>
        </a:spcBef>
        <a:spcAft>
          <a:spcPct val="0"/>
        </a:spcAft>
        <a:defRPr sz="3200" b="1">
          <a:solidFill>
            <a:schemeClr val="tx2"/>
          </a:solidFill>
          <a:latin typeface="Arial" charset="0"/>
          <a:ea typeface="ＭＳ Ｐゴシック" pitchFamily="80" charset="-128"/>
        </a:defRPr>
      </a:lvl9pPr>
    </p:titleStyle>
    <p:body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b="1">
          <a:solidFill>
            <a:schemeClr val="tx1"/>
          </a:solidFill>
          <a:latin typeface="+mn-lt"/>
          <a:ea typeface="+mn-ea"/>
        </a:defRPr>
      </a:lvl4pPr>
      <a:lvl5pPr marL="2057400" indent="-228600" algn="l" rtl="0" eaLnBrk="0" fontAlgn="base" hangingPunct="0">
        <a:spcBef>
          <a:spcPct val="20000"/>
        </a:spcBef>
        <a:spcAft>
          <a:spcPct val="0"/>
        </a:spcAft>
        <a:buChar char="»"/>
        <a:defRPr b="1">
          <a:solidFill>
            <a:schemeClr val="tx1"/>
          </a:solidFill>
          <a:latin typeface="+mn-lt"/>
          <a:ea typeface="+mn-ea"/>
        </a:defRPr>
      </a:lvl5pPr>
      <a:lvl6pPr marL="2514600" indent="-228600" algn="l" rtl="0" fontAlgn="base">
        <a:spcBef>
          <a:spcPct val="20000"/>
        </a:spcBef>
        <a:spcAft>
          <a:spcPct val="0"/>
        </a:spcAft>
        <a:buChar char="»"/>
        <a:defRPr b="1">
          <a:solidFill>
            <a:schemeClr val="tx1"/>
          </a:solidFill>
          <a:latin typeface="+mn-lt"/>
          <a:ea typeface="+mn-ea"/>
        </a:defRPr>
      </a:lvl6pPr>
      <a:lvl7pPr marL="2971800" indent="-228600" algn="l" rtl="0" fontAlgn="base">
        <a:spcBef>
          <a:spcPct val="20000"/>
        </a:spcBef>
        <a:spcAft>
          <a:spcPct val="0"/>
        </a:spcAft>
        <a:buChar char="»"/>
        <a:defRPr b="1">
          <a:solidFill>
            <a:schemeClr val="tx1"/>
          </a:solidFill>
          <a:latin typeface="+mn-lt"/>
          <a:ea typeface="+mn-ea"/>
        </a:defRPr>
      </a:lvl7pPr>
      <a:lvl8pPr marL="3429000" indent="-228600" algn="l" rtl="0" fontAlgn="base">
        <a:spcBef>
          <a:spcPct val="20000"/>
        </a:spcBef>
        <a:spcAft>
          <a:spcPct val="0"/>
        </a:spcAft>
        <a:buChar char="»"/>
        <a:defRPr b="1">
          <a:solidFill>
            <a:schemeClr val="tx1"/>
          </a:solidFill>
          <a:latin typeface="+mn-lt"/>
          <a:ea typeface="+mn-ea"/>
        </a:defRPr>
      </a:lvl8pPr>
      <a:lvl9pPr marL="3886200" indent="-228600" algn="l" rtl="0" fontAlgn="base">
        <a:spcBef>
          <a:spcPct val="20000"/>
        </a:spcBef>
        <a:spcAft>
          <a:spcPct val="0"/>
        </a:spcAft>
        <a:buChar char="»"/>
        <a:defRPr b="1">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80.png"/><Relationship Id="rId4" Type="http://schemas.openxmlformats.org/officeDocument/2006/relationships/image" Target="../media/image70.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olumbia_Moon.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6555" y="0"/>
            <a:ext cx="9160555" cy="6858000"/>
          </a:xfrm>
          <a:prstGeom prst="rect">
            <a:avLst/>
          </a:prstGeom>
        </p:spPr>
      </p:pic>
      <p:pic>
        <p:nvPicPr>
          <p:cNvPr id="23" name="Picture 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6220" y="5665785"/>
            <a:ext cx="942301" cy="920771"/>
          </a:xfrm>
          <a:prstGeom prst="rect">
            <a:avLst/>
          </a:prstGeom>
          <a:noFill/>
          <a:ln w="25400">
            <a:noFill/>
            <a:miter lim="800000"/>
            <a:headEnd/>
            <a:tailEnd/>
          </a:ln>
        </p:spPr>
      </p:pic>
      <p:pic>
        <p:nvPicPr>
          <p:cNvPr id="9" name="Picture 8" descr="SBKFwRing.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3512" y="5628172"/>
            <a:ext cx="1003279" cy="1003279"/>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74081" y="158004"/>
            <a:ext cx="1369919" cy="1081516"/>
          </a:xfrm>
          <a:prstGeom prst="rect">
            <a:avLst/>
          </a:prstGeom>
        </p:spPr>
      </p:pic>
      <p:sp>
        <p:nvSpPr>
          <p:cNvPr id="10" name="Title 5"/>
          <p:cNvSpPr>
            <a:spLocks noGrp="1"/>
          </p:cNvSpPr>
          <p:nvPr>
            <p:ph type="ctrTitle"/>
          </p:nvPr>
        </p:nvSpPr>
        <p:spPr>
          <a:xfrm>
            <a:off x="604684" y="1012043"/>
            <a:ext cx="8380561" cy="1470025"/>
          </a:xfrm>
        </p:spPr>
        <p:txBody>
          <a:bodyPr>
            <a:normAutofit/>
          </a:bodyPr>
          <a:lstStyle/>
          <a:p>
            <a:pPr algn="r">
              <a:lnSpc>
                <a:spcPct val="110000"/>
              </a:lnSpc>
            </a:pPr>
            <a:r>
              <a:rPr lang="en-US" dirty="0">
                <a:solidFill>
                  <a:schemeClr val="bg1"/>
                </a:solidFill>
              </a:rPr>
              <a:t>Implementing Geometric Surface Imperfections into Sandwich Composite Cylinder Finite Element Models</a:t>
            </a:r>
            <a:endParaRPr lang="en-US" b="1" dirty="0">
              <a:solidFill>
                <a:schemeClr val="bg1"/>
              </a:solidFill>
            </a:endParaRPr>
          </a:p>
        </p:txBody>
      </p:sp>
      <p:sp>
        <p:nvSpPr>
          <p:cNvPr id="12" name="Subtitle 6"/>
          <p:cNvSpPr>
            <a:spLocks noGrp="1"/>
          </p:cNvSpPr>
          <p:nvPr>
            <p:ph type="subTitle" idx="1"/>
          </p:nvPr>
        </p:nvSpPr>
        <p:spPr>
          <a:xfrm>
            <a:off x="951271" y="2605524"/>
            <a:ext cx="8033974" cy="1882265"/>
          </a:xfrm>
        </p:spPr>
        <p:txBody>
          <a:bodyPr>
            <a:noAutofit/>
          </a:bodyPr>
          <a:lstStyle/>
          <a:p>
            <a:pPr algn="r"/>
            <a:r>
              <a:rPr lang="en-US" sz="2000" dirty="0">
                <a:solidFill>
                  <a:srgbClr val="FFFFFF"/>
                </a:solidFill>
              </a:rPr>
              <a:t>Cyrus Kosztowny</a:t>
            </a:r>
            <a:endParaRPr lang="en-US" sz="2000" dirty="0">
              <a:solidFill>
                <a:srgbClr val="FF0000"/>
              </a:solidFill>
            </a:endParaRPr>
          </a:p>
          <a:p>
            <a:pPr algn="r"/>
            <a:r>
              <a:rPr lang="en-US" sz="1800" b="0" i="1" dirty="0">
                <a:solidFill>
                  <a:srgbClr val="FFFFFF"/>
                </a:solidFill>
              </a:rPr>
              <a:t>Structural Mechanics and Concepts Branch</a:t>
            </a:r>
          </a:p>
          <a:p>
            <a:pPr algn="r"/>
            <a:r>
              <a:rPr lang="en-US" sz="1800" b="0" i="1" dirty="0">
                <a:solidFill>
                  <a:srgbClr val="FFFFFF"/>
                </a:solidFill>
              </a:rPr>
              <a:t>NASA Langley Research Center</a:t>
            </a:r>
          </a:p>
          <a:p>
            <a:pPr algn="r"/>
            <a:r>
              <a:rPr lang="en-US" sz="1800" b="0" i="1" dirty="0">
                <a:solidFill>
                  <a:srgbClr val="FFFFFF"/>
                </a:solidFill>
              </a:rPr>
              <a:t>Hampton, VA</a:t>
            </a:r>
          </a:p>
          <a:p>
            <a:pPr algn="r"/>
            <a:endParaRPr lang="en-US" sz="1800" b="0" i="1" dirty="0">
              <a:solidFill>
                <a:srgbClr val="FFFFFF"/>
              </a:solidFill>
            </a:endParaRPr>
          </a:p>
          <a:p>
            <a:pPr algn="r"/>
            <a:r>
              <a:rPr lang="en-US" sz="1800" b="0" i="1" dirty="0">
                <a:solidFill>
                  <a:srgbClr val="FFFFFF"/>
                </a:solidFill>
              </a:rPr>
              <a:t>SciTech 2021 – AIAA Science and Technology Forum and Exposition</a:t>
            </a:r>
          </a:p>
          <a:p>
            <a:pPr algn="r"/>
            <a:r>
              <a:rPr lang="en-US" sz="1800" b="0" i="1" dirty="0">
                <a:solidFill>
                  <a:srgbClr val="FFFFFF"/>
                </a:solidFill>
              </a:rPr>
              <a:t>Virtual Event</a:t>
            </a:r>
          </a:p>
          <a:p>
            <a:pPr algn="r">
              <a:spcBef>
                <a:spcPts val="0"/>
              </a:spcBef>
            </a:pPr>
            <a:r>
              <a:rPr lang="en-US" sz="1600" i="1" dirty="0">
                <a:solidFill>
                  <a:schemeClr val="bg1"/>
                </a:solidFill>
              </a:rPr>
              <a:t>January 11-15 and 19-21, 2021</a:t>
            </a:r>
          </a:p>
          <a:p>
            <a:pPr algn="r"/>
            <a:endParaRPr lang="en-US" sz="2000" dirty="0">
              <a:solidFill>
                <a:srgbClr val="FFFFFF"/>
              </a:solidFill>
            </a:endParaRPr>
          </a:p>
        </p:txBody>
      </p:sp>
    </p:spTree>
    <p:extLst>
      <p:ext uri="{BB962C8B-B14F-4D97-AF65-F5344CB8AC3E}">
        <p14:creationId xmlns:p14="http://schemas.microsoft.com/office/powerpoint/2010/main" val="2381594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118C2-96C7-4379-A482-C04C94E6D9F6}"/>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C1E287F-6367-4B03-83D8-AB2826F4CB1F}"/>
              </a:ext>
            </a:extLst>
          </p:cNvPr>
          <p:cNvSpPr>
            <a:spLocks noGrp="1"/>
          </p:cNvSpPr>
          <p:nvPr>
            <p:ph idx="1"/>
          </p:nvPr>
        </p:nvSpPr>
        <p:spPr>
          <a:xfrm>
            <a:off x="685800" y="1287544"/>
            <a:ext cx="7772400" cy="4350863"/>
          </a:xfrm>
        </p:spPr>
        <p:txBody>
          <a:bodyPr/>
          <a:lstStyle/>
          <a:p>
            <a:pPr>
              <a:spcBef>
                <a:spcPts val="600"/>
              </a:spcBef>
              <a:spcAft>
                <a:spcPts val="600"/>
              </a:spcAft>
            </a:pPr>
            <a:r>
              <a:rPr lang="en-US" sz="2400" dirty="0"/>
              <a:t>Overview of the Shell Buckling Knockdown Factor (SBKF) project</a:t>
            </a:r>
          </a:p>
          <a:p>
            <a:pPr>
              <a:spcBef>
                <a:spcPts val="600"/>
              </a:spcBef>
              <a:spcAft>
                <a:spcPts val="600"/>
              </a:spcAft>
            </a:pPr>
            <a:r>
              <a:rPr lang="en-US" sz="2400" dirty="0"/>
              <a:t>Introduction to geometric surface imperfections</a:t>
            </a:r>
          </a:p>
          <a:p>
            <a:pPr>
              <a:spcBef>
                <a:spcPts val="600"/>
              </a:spcBef>
              <a:spcAft>
                <a:spcPts val="600"/>
              </a:spcAft>
            </a:pPr>
            <a:r>
              <a:rPr lang="en-US" sz="2400" dirty="0"/>
              <a:t>Composite Test Article 8.2B (CTA8.2B) as-manufactured surface data</a:t>
            </a:r>
          </a:p>
          <a:p>
            <a:pPr>
              <a:spcBef>
                <a:spcPts val="600"/>
              </a:spcBef>
              <a:spcAft>
                <a:spcPts val="600"/>
              </a:spcAft>
            </a:pPr>
            <a:r>
              <a:rPr lang="en-US" sz="2400" dirty="0"/>
              <a:t>Using the </a:t>
            </a:r>
            <a:r>
              <a:rPr lang="en-US" sz="2400" u="sng" dirty="0"/>
              <a:t>Py</a:t>
            </a:r>
            <a:r>
              <a:rPr lang="en-US" sz="2400" dirty="0"/>
              <a:t>thon </a:t>
            </a:r>
            <a:r>
              <a:rPr lang="en-US" sz="2400" u="sng" dirty="0"/>
              <a:t>T</a:t>
            </a:r>
            <a:r>
              <a:rPr lang="en-US" sz="2400" dirty="0"/>
              <a:t>ool for </a:t>
            </a:r>
            <a:r>
              <a:rPr lang="en-US" sz="2400" u="sng" dirty="0"/>
              <a:t>I</a:t>
            </a:r>
            <a:r>
              <a:rPr lang="en-US" sz="2400" dirty="0"/>
              <a:t>mplementing </a:t>
            </a:r>
            <a:r>
              <a:rPr lang="en-US" sz="2400" u="sng" dirty="0"/>
              <a:t>G</a:t>
            </a:r>
            <a:r>
              <a:rPr lang="en-US" sz="2400" dirty="0"/>
              <a:t>eometric </a:t>
            </a:r>
            <a:r>
              <a:rPr lang="en-US" sz="2400" u="sng" dirty="0"/>
              <a:t>I</a:t>
            </a:r>
            <a:r>
              <a:rPr lang="en-US" sz="2400" dirty="0"/>
              <a:t>mperfections in </a:t>
            </a:r>
            <a:r>
              <a:rPr lang="en-US" sz="2400" u="sng" dirty="0"/>
              <a:t>R</a:t>
            </a:r>
            <a:r>
              <a:rPr lang="en-US" sz="2400" dirty="0"/>
              <a:t>educed </a:t>
            </a:r>
            <a:r>
              <a:rPr lang="en-US" sz="2400" u="sng" dirty="0"/>
              <a:t>S</a:t>
            </a:r>
            <a:r>
              <a:rPr lang="en-US" sz="2400" dirty="0"/>
              <a:t>tructures (</a:t>
            </a:r>
            <a:r>
              <a:rPr lang="en-US" sz="2400" dirty="0" err="1"/>
              <a:t>Py_TIGIRS</a:t>
            </a:r>
            <a:r>
              <a:rPr lang="en-US" sz="2400" dirty="0"/>
              <a:t>) on CTA8.2B finite element models</a:t>
            </a:r>
            <a:endParaRPr lang="en-US" sz="2000" dirty="0"/>
          </a:p>
          <a:p>
            <a:pPr>
              <a:spcBef>
                <a:spcPts val="600"/>
              </a:spcBef>
              <a:spcAft>
                <a:spcPts val="600"/>
              </a:spcAft>
            </a:pPr>
            <a:r>
              <a:rPr lang="en-US" sz="2400" dirty="0"/>
              <a:t>Preliminary analysis results to reinforce significance of imperfect structures</a:t>
            </a:r>
          </a:p>
          <a:p>
            <a:pPr>
              <a:spcBef>
                <a:spcPts val="600"/>
              </a:spcBef>
              <a:spcAft>
                <a:spcPts val="600"/>
              </a:spcAft>
            </a:pPr>
            <a:r>
              <a:rPr lang="en-US" sz="2400" dirty="0"/>
              <a:t>Concluding remarks</a:t>
            </a:r>
          </a:p>
          <a:p>
            <a:pPr>
              <a:spcBef>
                <a:spcPts val="600"/>
              </a:spcBef>
              <a:spcAft>
                <a:spcPts val="600"/>
              </a:spcAft>
            </a:pPr>
            <a:endParaRPr lang="en-US" sz="2400" dirty="0"/>
          </a:p>
        </p:txBody>
      </p:sp>
      <p:sp>
        <p:nvSpPr>
          <p:cNvPr id="4" name="Slide Number Placeholder 3">
            <a:extLst>
              <a:ext uri="{FF2B5EF4-FFF2-40B4-BE49-F238E27FC236}">
                <a16:creationId xmlns:a16="http://schemas.microsoft.com/office/drawing/2014/main" id="{0D35100F-EB33-4346-AF30-72B5AF99CDC1}"/>
              </a:ext>
            </a:extLst>
          </p:cNvPr>
          <p:cNvSpPr>
            <a:spLocks noGrp="1"/>
          </p:cNvSpPr>
          <p:nvPr>
            <p:ph type="sldNum" sz="quarter" idx="12"/>
          </p:nvPr>
        </p:nvSpPr>
        <p:spPr/>
        <p:txBody>
          <a:bodyPr/>
          <a:lstStyle/>
          <a:p>
            <a:pPr>
              <a:defRPr/>
            </a:pPr>
            <a:fld id="{3279166E-3C41-482D-AD05-B3EB1A3588C5}" type="slidenum">
              <a:rPr lang="en-US" smtClean="0">
                <a:solidFill>
                  <a:srgbClr val="000000"/>
                </a:solidFill>
              </a:rPr>
              <a:pPr>
                <a:defRPr/>
              </a:pPr>
              <a:t>2</a:t>
            </a:fld>
            <a:endParaRPr lang="en-US" dirty="0">
              <a:solidFill>
                <a:srgbClr val="000000"/>
              </a:solidFill>
            </a:endParaRPr>
          </a:p>
        </p:txBody>
      </p:sp>
    </p:spTree>
    <p:extLst>
      <p:ext uri="{BB962C8B-B14F-4D97-AF65-F5344CB8AC3E}">
        <p14:creationId xmlns:p14="http://schemas.microsoft.com/office/powerpoint/2010/main" val="1146779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SBKF and Geometric Imperfections</a:t>
            </a:r>
          </a:p>
        </p:txBody>
      </p:sp>
      <p:sp>
        <p:nvSpPr>
          <p:cNvPr id="5" name="Slide Number Placeholder 4"/>
          <p:cNvSpPr>
            <a:spLocks noGrp="1"/>
          </p:cNvSpPr>
          <p:nvPr>
            <p:ph type="sldNum" sz="quarter" idx="12"/>
          </p:nvPr>
        </p:nvSpPr>
        <p:spPr/>
        <p:txBody>
          <a:bodyPr/>
          <a:lstStyle/>
          <a:p>
            <a:pPr>
              <a:defRPr/>
            </a:pPr>
            <a:fld id="{C3FA1CDA-981A-43F3-88A7-E5E111BD4536}" type="slidenum">
              <a:rPr lang="en-US" smtClean="0">
                <a:solidFill>
                  <a:srgbClr val="000000"/>
                </a:solidFill>
              </a:rPr>
              <a:pPr>
                <a:defRPr/>
              </a:pPr>
              <a:t>3</a:t>
            </a:fld>
            <a:endParaRPr lang="en-US" dirty="0">
              <a:solidFill>
                <a:srgbClr val="000000"/>
              </a:solidFill>
            </a:endParaRPr>
          </a:p>
        </p:txBody>
      </p:sp>
      <p:grpSp>
        <p:nvGrpSpPr>
          <p:cNvPr id="17" name="Group 16">
            <a:extLst>
              <a:ext uri="{FF2B5EF4-FFF2-40B4-BE49-F238E27FC236}">
                <a16:creationId xmlns:a16="http://schemas.microsoft.com/office/drawing/2014/main" id="{29D76149-E236-46B7-8D71-A5FBD8F04EF0}"/>
              </a:ext>
            </a:extLst>
          </p:cNvPr>
          <p:cNvGrpSpPr/>
          <p:nvPr/>
        </p:nvGrpSpPr>
        <p:grpSpPr>
          <a:xfrm>
            <a:off x="797510" y="3005777"/>
            <a:ext cx="7548980" cy="2184701"/>
            <a:chOff x="773837" y="1100214"/>
            <a:chExt cx="7548980" cy="2184701"/>
          </a:xfrm>
        </p:grpSpPr>
        <p:pic>
          <p:nvPicPr>
            <p:cNvPr id="13" name="Picture 12"/>
            <p:cNvPicPr>
              <a:picLocks noChangeAspect="1"/>
            </p:cNvPicPr>
            <p:nvPr/>
          </p:nvPicPr>
          <p:blipFill rotWithShape="1">
            <a:blip r:embed="rId3"/>
            <a:srcRect l="13077" t="37920" r="58974" b="28907"/>
            <a:stretch/>
          </p:blipFill>
          <p:spPr>
            <a:xfrm>
              <a:off x="773837" y="1100214"/>
              <a:ext cx="7548980" cy="2184701"/>
            </a:xfrm>
            <a:prstGeom prst="rect">
              <a:avLst/>
            </a:prstGeom>
          </p:spPr>
        </p:pic>
        <p:sp>
          <p:nvSpPr>
            <p:cNvPr id="12" name="TextBox 11"/>
            <p:cNvSpPr txBox="1"/>
            <p:nvPr/>
          </p:nvSpPr>
          <p:spPr>
            <a:xfrm>
              <a:off x="2980430" y="1107437"/>
              <a:ext cx="3135795" cy="338554"/>
            </a:xfrm>
            <a:prstGeom prst="rect">
              <a:avLst/>
            </a:prstGeom>
            <a:noFill/>
          </p:spPr>
          <p:txBody>
            <a:bodyPr wrap="none" rtlCol="0">
              <a:spAutoFit/>
            </a:bodyPr>
            <a:lstStyle/>
            <a:p>
              <a:r>
                <a:rPr lang="en-US" sz="1600" dirty="0">
                  <a:solidFill>
                    <a:schemeClr val="bg1"/>
                  </a:solidFill>
                </a:rPr>
                <a:t>Scanned cylindrical surface data</a:t>
              </a:r>
            </a:p>
          </p:txBody>
        </p:sp>
        <p:sp>
          <p:nvSpPr>
            <p:cNvPr id="14" name="TextBox 13"/>
            <p:cNvSpPr txBox="1"/>
            <p:nvPr/>
          </p:nvSpPr>
          <p:spPr>
            <a:xfrm>
              <a:off x="990600" y="1447800"/>
              <a:ext cx="1485739" cy="492443"/>
            </a:xfrm>
            <a:prstGeom prst="rect">
              <a:avLst/>
            </a:prstGeom>
            <a:noFill/>
          </p:spPr>
          <p:txBody>
            <a:bodyPr wrap="square" lIns="0" tIns="0" rIns="0" bIns="0" rtlCol="0">
              <a:spAutoFit/>
            </a:bodyPr>
            <a:lstStyle/>
            <a:p>
              <a:r>
                <a:rPr lang="en-US" sz="1600" dirty="0">
                  <a:solidFill>
                    <a:srgbClr val="00FFFF"/>
                  </a:solidFill>
                </a:rPr>
                <a:t>Outer Mold Line (OML) scan</a:t>
              </a:r>
            </a:p>
          </p:txBody>
        </p:sp>
        <p:sp>
          <p:nvSpPr>
            <p:cNvPr id="24" name="TextBox 23"/>
            <p:cNvSpPr txBox="1"/>
            <p:nvPr/>
          </p:nvSpPr>
          <p:spPr>
            <a:xfrm>
              <a:off x="838200" y="2057400"/>
              <a:ext cx="1447800" cy="492443"/>
            </a:xfrm>
            <a:prstGeom prst="rect">
              <a:avLst/>
            </a:prstGeom>
            <a:noFill/>
          </p:spPr>
          <p:txBody>
            <a:bodyPr wrap="square" lIns="0" tIns="0" rIns="0" bIns="0" rtlCol="0">
              <a:spAutoFit/>
            </a:bodyPr>
            <a:lstStyle/>
            <a:p>
              <a:r>
                <a:rPr lang="en-US" sz="1600" dirty="0">
                  <a:solidFill>
                    <a:srgbClr val="FF0000"/>
                  </a:solidFill>
                </a:rPr>
                <a:t>Inner Mold Line (IML) scan</a:t>
              </a:r>
            </a:p>
          </p:txBody>
        </p:sp>
        <p:cxnSp>
          <p:nvCxnSpPr>
            <p:cNvPr id="25" name="Straight Arrow Connector 24"/>
            <p:cNvCxnSpPr>
              <a:cxnSpLocks/>
              <a:stCxn id="14" idx="3"/>
            </p:cNvCxnSpPr>
            <p:nvPr/>
          </p:nvCxnSpPr>
          <p:spPr bwMode="auto">
            <a:xfrm>
              <a:off x="2476339" y="1694022"/>
              <a:ext cx="266861" cy="134778"/>
            </a:xfrm>
            <a:prstGeom prst="straightConnector1">
              <a:avLst/>
            </a:prstGeom>
            <a:noFill/>
            <a:ln w="19050" cap="flat" cmpd="sng" algn="ctr">
              <a:solidFill>
                <a:srgbClr val="00FFFF"/>
              </a:solidFill>
              <a:prstDash val="solid"/>
              <a:round/>
              <a:headEnd type="none" w="med" len="med"/>
              <a:tailEnd type="triangle"/>
            </a:ln>
            <a:effectLst/>
          </p:spPr>
        </p:cxnSp>
        <p:cxnSp>
          <p:nvCxnSpPr>
            <p:cNvPr id="29" name="Straight Arrow Connector 28"/>
            <p:cNvCxnSpPr>
              <a:cxnSpLocks/>
              <a:stCxn id="24" idx="3"/>
            </p:cNvCxnSpPr>
            <p:nvPr/>
          </p:nvCxnSpPr>
          <p:spPr bwMode="auto">
            <a:xfrm>
              <a:off x="2286000" y="2303622"/>
              <a:ext cx="76200" cy="134778"/>
            </a:xfrm>
            <a:prstGeom prst="straightConnector1">
              <a:avLst/>
            </a:prstGeom>
            <a:noFill/>
            <a:ln w="19050" cap="flat" cmpd="sng" algn="ctr">
              <a:solidFill>
                <a:srgbClr val="FF0000"/>
              </a:solidFill>
              <a:prstDash val="solid"/>
              <a:round/>
              <a:headEnd type="none" w="med" len="med"/>
              <a:tailEnd type="triangle"/>
            </a:ln>
            <a:effectLst/>
          </p:spPr>
        </p:cxnSp>
      </p:grpSp>
      <p:sp>
        <p:nvSpPr>
          <p:cNvPr id="27" name="Content Placeholder 2">
            <a:extLst>
              <a:ext uri="{FF2B5EF4-FFF2-40B4-BE49-F238E27FC236}">
                <a16:creationId xmlns:a16="http://schemas.microsoft.com/office/drawing/2014/main" id="{D6968397-8558-4103-921F-88361F5A872C}"/>
              </a:ext>
            </a:extLst>
          </p:cNvPr>
          <p:cNvSpPr txBox="1">
            <a:spLocks/>
          </p:cNvSpPr>
          <p:nvPr/>
        </p:nvSpPr>
        <p:spPr bwMode="auto">
          <a:xfrm>
            <a:off x="685800" y="1300151"/>
            <a:ext cx="7772398" cy="17056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SBKF Objective:  Develop and validate analysis-based buckling knockdown factors for a select class of composite launch-vehicle structures </a:t>
            </a:r>
          </a:p>
          <a:p>
            <a:pPr lvl="1"/>
            <a:r>
              <a:rPr lang="en-US" sz="1600" kern="0" dirty="0">
                <a:solidFill>
                  <a:srgbClr val="000099"/>
                </a:solidFill>
              </a:rPr>
              <a:t>Present objective:  Demonstrate as-manufactured geometry can be accurately implemented into finite element models</a:t>
            </a:r>
          </a:p>
        </p:txBody>
      </p:sp>
      <p:sp>
        <p:nvSpPr>
          <p:cNvPr id="34" name="Content Placeholder 2">
            <a:extLst>
              <a:ext uri="{FF2B5EF4-FFF2-40B4-BE49-F238E27FC236}">
                <a16:creationId xmlns:a16="http://schemas.microsoft.com/office/drawing/2014/main" id="{3C6102BF-4284-4156-9DDE-9758FE720270}"/>
              </a:ext>
            </a:extLst>
          </p:cNvPr>
          <p:cNvSpPr txBox="1">
            <a:spLocks/>
          </p:cNvSpPr>
          <p:nvPr/>
        </p:nvSpPr>
        <p:spPr bwMode="auto">
          <a:xfrm>
            <a:off x="685800" y="5257800"/>
            <a:ext cx="38100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Midplane position </a:t>
            </a:r>
          </a:p>
        </p:txBody>
      </p:sp>
      <p:grpSp>
        <p:nvGrpSpPr>
          <p:cNvPr id="35" name="Group 34">
            <a:extLst>
              <a:ext uri="{FF2B5EF4-FFF2-40B4-BE49-F238E27FC236}">
                <a16:creationId xmlns:a16="http://schemas.microsoft.com/office/drawing/2014/main" id="{42E6B18A-7502-4542-9B9D-5B8ABF00A270}"/>
              </a:ext>
            </a:extLst>
          </p:cNvPr>
          <p:cNvGrpSpPr/>
          <p:nvPr/>
        </p:nvGrpSpPr>
        <p:grpSpPr>
          <a:xfrm>
            <a:off x="926237" y="6103815"/>
            <a:ext cx="3329126" cy="677985"/>
            <a:chOff x="772357" y="3527640"/>
            <a:chExt cx="3329126" cy="677985"/>
          </a:xfrm>
        </p:grpSpPr>
        <p:sp>
          <p:nvSpPr>
            <p:cNvPr id="36" name="Freeform 5">
              <a:extLst>
                <a:ext uri="{FF2B5EF4-FFF2-40B4-BE49-F238E27FC236}">
                  <a16:creationId xmlns:a16="http://schemas.microsoft.com/office/drawing/2014/main" id="{75E8D407-3C28-4D85-B6CB-AAE4F9034C52}"/>
                </a:ext>
              </a:extLst>
            </p:cNvPr>
            <p:cNvSpPr/>
            <p:nvPr/>
          </p:nvSpPr>
          <p:spPr bwMode="auto">
            <a:xfrm>
              <a:off x="772357" y="35276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7" name="Freeform 6">
              <a:extLst>
                <a:ext uri="{FF2B5EF4-FFF2-40B4-BE49-F238E27FC236}">
                  <a16:creationId xmlns:a16="http://schemas.microsoft.com/office/drawing/2014/main" id="{BCD08E6F-8F58-4DED-A226-3D40F5C330FA}"/>
                </a:ext>
              </a:extLst>
            </p:cNvPr>
            <p:cNvSpPr/>
            <p:nvPr/>
          </p:nvSpPr>
          <p:spPr bwMode="auto">
            <a:xfrm>
              <a:off x="772357" y="3810001"/>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8" name="Freeform 7">
              <a:extLst>
                <a:ext uri="{FF2B5EF4-FFF2-40B4-BE49-F238E27FC236}">
                  <a16:creationId xmlns:a16="http://schemas.microsoft.com/office/drawing/2014/main" id="{DFA74E95-E1BE-4541-94D9-74FA8BE6CE29}"/>
                </a:ext>
              </a:extLst>
            </p:cNvPr>
            <p:cNvSpPr/>
            <p:nvPr/>
          </p:nvSpPr>
          <p:spPr bwMode="auto">
            <a:xfrm>
              <a:off x="772357" y="36800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19050" cap="flat" cmpd="sng" algn="ctr">
              <a:solidFill>
                <a:srgbClr val="008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3645982-FCE3-4A4E-B1B4-164C7739D446}"/>
                  </a:ext>
                </a:extLst>
              </p:cNvPr>
              <p:cNvSpPr txBox="1"/>
              <p:nvPr/>
            </p:nvSpPr>
            <p:spPr>
              <a:xfrm>
                <a:off x="2323355" y="5825456"/>
                <a:ext cx="1623906" cy="459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m:t>
                      </m:r>
                      <m:f>
                        <m:fPr>
                          <m:ctrlPr>
                            <a:rPr lang="en-US" sz="1600" i="1" smtClean="0">
                              <a:latin typeface="Cambria Math" panose="02040503050406030204" pitchFamily="18" charset="0"/>
                            </a:rPr>
                          </m:ctrlPr>
                        </m:fPr>
                        <m:num>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𝑅</m:t>
                              </m:r>
                            </m:e>
                            <m:sub>
                              <m:r>
                                <a:rPr lang="en-US" sz="1600" b="0" i="1" smtClean="0">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num>
                        <m:den>
                          <m:r>
                            <a:rPr lang="en-US" sz="1600" b="0" i="1" smtClean="0">
                              <a:latin typeface="Cambria Math" panose="02040503050406030204" pitchFamily="18" charset="0"/>
                            </a:rPr>
                            <m:t>2</m:t>
                          </m:r>
                        </m:den>
                      </m:f>
                    </m:oMath>
                  </m:oMathPara>
                </a14:m>
                <a:endParaRPr lang="en-US" sz="1600" dirty="0"/>
              </a:p>
            </p:txBody>
          </p:sp>
        </mc:Choice>
        <mc:Fallback xmlns="">
          <p:sp>
            <p:nvSpPr>
              <p:cNvPr id="39" name="TextBox 38">
                <a:extLst>
                  <a:ext uri="{FF2B5EF4-FFF2-40B4-BE49-F238E27FC236}">
                    <a16:creationId xmlns:a16="http://schemas.microsoft.com/office/drawing/2014/main" id="{C3645982-FCE3-4A4E-B1B4-164C7739D446}"/>
                  </a:ext>
                </a:extLst>
              </p:cNvPr>
              <p:cNvSpPr txBox="1">
                <a:spLocks noRot="1" noChangeAspect="1" noMove="1" noResize="1" noEditPoints="1" noAdjustHandles="1" noChangeArrowheads="1" noChangeShapeType="1" noTextEdit="1"/>
              </p:cNvSpPr>
              <p:nvPr/>
            </p:nvSpPr>
            <p:spPr>
              <a:xfrm>
                <a:off x="2323355" y="5825456"/>
                <a:ext cx="1623906" cy="45942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a:extLst>
                  <a:ext uri="{FF2B5EF4-FFF2-40B4-BE49-F238E27FC236}">
                    <a16:creationId xmlns:a16="http://schemas.microsoft.com/office/drawing/2014/main" id="{42B868A5-AB4B-4053-841C-D81EB595940F}"/>
                  </a:ext>
                </a:extLst>
              </p:cNvPr>
              <p:cNvSpPr/>
              <p:nvPr/>
            </p:nvSpPr>
            <p:spPr>
              <a:xfrm>
                <a:off x="304800" y="6042239"/>
                <a:ext cx="70025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oMath>
                  </m:oMathPara>
                </a14:m>
                <a:endParaRPr lang="en-US" sz="1600" dirty="0"/>
              </a:p>
            </p:txBody>
          </p:sp>
        </mc:Choice>
        <mc:Fallback xmlns="">
          <p:sp>
            <p:nvSpPr>
              <p:cNvPr id="40" name="Rectangle 39">
                <a:extLst>
                  <a:ext uri="{FF2B5EF4-FFF2-40B4-BE49-F238E27FC236}">
                    <a16:creationId xmlns:a16="http://schemas.microsoft.com/office/drawing/2014/main" id="{42B868A5-AB4B-4053-841C-D81EB595940F}"/>
                  </a:ext>
                </a:extLst>
              </p:cNvPr>
              <p:cNvSpPr>
                <a:spLocks noRot="1" noChangeAspect="1" noMove="1" noResize="1" noEditPoints="1" noAdjustHandles="1" noChangeArrowheads="1" noChangeShapeType="1" noTextEdit="1"/>
              </p:cNvSpPr>
              <p:nvPr/>
            </p:nvSpPr>
            <p:spPr>
              <a:xfrm>
                <a:off x="304800" y="6042239"/>
                <a:ext cx="700255"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ectangle 40">
                <a:extLst>
                  <a:ext uri="{FF2B5EF4-FFF2-40B4-BE49-F238E27FC236}">
                    <a16:creationId xmlns:a16="http://schemas.microsoft.com/office/drawing/2014/main" id="{04413083-FB53-4BC0-8999-92F899A783E8}"/>
                  </a:ext>
                </a:extLst>
              </p:cNvPr>
              <p:cNvSpPr/>
              <p:nvPr/>
            </p:nvSpPr>
            <p:spPr>
              <a:xfrm>
                <a:off x="310767" y="6389485"/>
                <a:ext cx="65537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𝐼𝑀𝐿</m:t>
                          </m:r>
                        </m:sub>
                      </m:sSub>
                    </m:oMath>
                  </m:oMathPara>
                </a14:m>
                <a:endParaRPr lang="en-US" sz="1600" dirty="0"/>
              </a:p>
            </p:txBody>
          </p:sp>
        </mc:Choice>
        <mc:Fallback xmlns="">
          <p:sp>
            <p:nvSpPr>
              <p:cNvPr id="41" name="Rectangle 40">
                <a:extLst>
                  <a:ext uri="{FF2B5EF4-FFF2-40B4-BE49-F238E27FC236}">
                    <a16:creationId xmlns:a16="http://schemas.microsoft.com/office/drawing/2014/main" id="{04413083-FB53-4BC0-8999-92F899A783E8}"/>
                  </a:ext>
                </a:extLst>
              </p:cNvPr>
              <p:cNvSpPr>
                <a:spLocks noRot="1" noChangeAspect="1" noMove="1" noResize="1" noEditPoints="1" noAdjustHandles="1" noChangeArrowheads="1" noChangeShapeType="1" noTextEdit="1"/>
              </p:cNvSpPr>
              <p:nvPr/>
            </p:nvSpPr>
            <p:spPr>
              <a:xfrm>
                <a:off x="310767" y="6389485"/>
                <a:ext cx="655371" cy="338554"/>
              </a:xfrm>
              <a:prstGeom prst="rect">
                <a:avLst/>
              </a:prstGeom>
              <a:blipFill>
                <a:blip r:embed="rId6"/>
                <a:stretch>
                  <a:fillRect/>
                </a:stretch>
              </a:blipFill>
            </p:spPr>
            <p:txBody>
              <a:bodyPr/>
              <a:lstStyle/>
              <a:p>
                <a:r>
                  <a:rPr lang="en-US">
                    <a:noFill/>
                  </a:rPr>
                  <a:t> </a:t>
                </a:r>
              </a:p>
            </p:txBody>
          </p:sp>
        </mc:Fallback>
      </mc:AlternateContent>
      <p:sp>
        <p:nvSpPr>
          <p:cNvPr id="42" name="Content Placeholder 3">
            <a:extLst>
              <a:ext uri="{FF2B5EF4-FFF2-40B4-BE49-F238E27FC236}">
                <a16:creationId xmlns:a16="http://schemas.microsoft.com/office/drawing/2014/main" id="{9C4BF5B7-8846-4370-A38A-D49A1AD62ED5}"/>
              </a:ext>
            </a:extLst>
          </p:cNvPr>
          <p:cNvSpPr txBox="1">
            <a:spLocks/>
          </p:cNvSpPr>
          <p:nvPr/>
        </p:nvSpPr>
        <p:spPr bwMode="auto">
          <a:xfrm>
            <a:off x="4648200" y="5257800"/>
            <a:ext cx="3810000" cy="160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a:t>Thickness</a:t>
            </a:r>
            <a:endParaRPr lang="en-US" kern="0" dirty="0"/>
          </a:p>
        </p:txBody>
      </p:sp>
      <p:grpSp>
        <p:nvGrpSpPr>
          <p:cNvPr id="43" name="Group 42">
            <a:extLst>
              <a:ext uri="{FF2B5EF4-FFF2-40B4-BE49-F238E27FC236}">
                <a16:creationId xmlns:a16="http://schemas.microsoft.com/office/drawing/2014/main" id="{620D1656-5337-4612-897E-4DEC94A6DAE6}"/>
              </a:ext>
            </a:extLst>
          </p:cNvPr>
          <p:cNvGrpSpPr/>
          <p:nvPr/>
        </p:nvGrpSpPr>
        <p:grpSpPr>
          <a:xfrm>
            <a:off x="4993690" y="6106671"/>
            <a:ext cx="3329126" cy="522729"/>
            <a:chOff x="4993690" y="3511784"/>
            <a:chExt cx="3329126" cy="522729"/>
          </a:xfrm>
        </p:grpSpPr>
        <p:sp>
          <p:nvSpPr>
            <p:cNvPr id="44" name="Freeform 14">
              <a:extLst>
                <a:ext uri="{FF2B5EF4-FFF2-40B4-BE49-F238E27FC236}">
                  <a16:creationId xmlns:a16="http://schemas.microsoft.com/office/drawing/2014/main" id="{46BDABFE-36E1-43DE-B3E1-A55A6E30C317}"/>
                </a:ext>
              </a:extLst>
            </p:cNvPr>
            <p:cNvSpPr/>
            <p:nvPr/>
          </p:nvSpPr>
          <p:spPr bwMode="auto">
            <a:xfrm>
              <a:off x="4993690" y="3511784"/>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5" name="Freeform 15">
              <a:extLst>
                <a:ext uri="{FF2B5EF4-FFF2-40B4-BE49-F238E27FC236}">
                  <a16:creationId xmlns:a16="http://schemas.microsoft.com/office/drawing/2014/main" id="{BE347AC5-AFEB-401E-9196-7F0F11EC4A1C}"/>
                </a:ext>
              </a:extLst>
            </p:cNvPr>
            <p:cNvSpPr/>
            <p:nvPr/>
          </p:nvSpPr>
          <p:spPr bwMode="auto">
            <a:xfrm flipV="1">
              <a:off x="4993690" y="3851633"/>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cxnSp>
          <p:nvCxnSpPr>
            <p:cNvPr id="46" name="Straight Connector 45">
              <a:extLst>
                <a:ext uri="{FF2B5EF4-FFF2-40B4-BE49-F238E27FC236}">
                  <a16:creationId xmlns:a16="http://schemas.microsoft.com/office/drawing/2014/main" id="{9C3F9BB0-0E8B-4968-BC89-E9DF2DB31751}"/>
                </a:ext>
              </a:extLst>
            </p:cNvPr>
            <p:cNvCxnSpPr/>
            <p:nvPr/>
          </p:nvCxnSpPr>
          <p:spPr bwMode="auto">
            <a:xfrm flipV="1">
              <a:off x="4993690" y="3761986"/>
              <a:ext cx="3329126" cy="8878"/>
            </a:xfrm>
            <a:prstGeom prst="line">
              <a:avLst/>
            </a:prstGeom>
            <a:noFill/>
            <a:ln w="19050" cap="flat" cmpd="sng" algn="ctr">
              <a:solidFill>
                <a:srgbClr val="008000"/>
              </a:solidFill>
              <a:prstDash val="dash"/>
              <a:round/>
              <a:headEnd type="none" w="med" len="med"/>
              <a:tailEnd type="none" w="med" len="med"/>
            </a:ln>
            <a:effectLst/>
          </p:spPr>
        </p:cxn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BC3C2156-961A-46E2-85EB-6BEF80F1C6A1}"/>
                  </a:ext>
                </a:extLst>
              </p:cNvPr>
              <p:cNvSpPr txBox="1"/>
              <p:nvPr/>
            </p:nvSpPr>
            <p:spPr>
              <a:xfrm>
                <a:off x="6324600" y="5832351"/>
                <a:ext cx="188660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𝑠h𝑒𝑙𝑙</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oMath>
                  </m:oMathPara>
                </a14:m>
                <a:endParaRPr lang="en-US" sz="1600" dirty="0"/>
              </a:p>
            </p:txBody>
          </p:sp>
        </mc:Choice>
        <mc:Fallback xmlns="">
          <p:sp>
            <p:nvSpPr>
              <p:cNvPr id="47" name="TextBox 46">
                <a:extLst>
                  <a:ext uri="{FF2B5EF4-FFF2-40B4-BE49-F238E27FC236}">
                    <a16:creationId xmlns:a16="http://schemas.microsoft.com/office/drawing/2014/main" id="{BC3C2156-961A-46E2-85EB-6BEF80F1C6A1}"/>
                  </a:ext>
                </a:extLst>
              </p:cNvPr>
              <p:cNvSpPr txBox="1">
                <a:spLocks noRot="1" noChangeAspect="1" noMove="1" noResize="1" noEditPoints="1" noAdjustHandles="1" noChangeArrowheads="1" noChangeShapeType="1" noTextEdit="1"/>
              </p:cNvSpPr>
              <p:nvPr/>
            </p:nvSpPr>
            <p:spPr>
              <a:xfrm>
                <a:off x="6324600" y="5832351"/>
                <a:ext cx="1886607" cy="246221"/>
              </a:xfrm>
              <a:prstGeom prst="rect">
                <a:avLst/>
              </a:prstGeom>
              <a:blipFill>
                <a:blip r:embed="rId7"/>
                <a:stretch>
                  <a:fillRect l="-1618" b="-17500"/>
                </a:stretch>
              </a:blipFill>
            </p:spPr>
            <p:txBody>
              <a:bodyPr/>
              <a:lstStyle/>
              <a:p>
                <a:r>
                  <a:rPr lang="en-US">
                    <a:noFill/>
                  </a:rPr>
                  <a:t> </a:t>
                </a:r>
              </a:p>
            </p:txBody>
          </p:sp>
        </mc:Fallback>
      </mc:AlternateContent>
    </p:spTree>
    <p:extLst>
      <p:ext uri="{BB962C8B-B14F-4D97-AF65-F5344CB8AC3E}">
        <p14:creationId xmlns:p14="http://schemas.microsoft.com/office/powerpoint/2010/main" val="21115725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Imperfections in Practice</a:t>
            </a:r>
          </a:p>
        </p:txBody>
      </p:sp>
      <p:sp>
        <p:nvSpPr>
          <p:cNvPr id="5" name="Slide Number Placeholder 4"/>
          <p:cNvSpPr>
            <a:spLocks noGrp="1"/>
          </p:cNvSpPr>
          <p:nvPr>
            <p:ph type="sldNum" sz="quarter" idx="12"/>
          </p:nvPr>
        </p:nvSpPr>
        <p:spPr/>
        <p:txBody>
          <a:bodyPr/>
          <a:lstStyle/>
          <a:p>
            <a:pPr>
              <a:defRPr/>
            </a:pPr>
            <a:fld id="{C3FA1CDA-981A-43F3-88A7-E5E111BD4536}" type="slidenum">
              <a:rPr lang="en-US" smtClean="0">
                <a:solidFill>
                  <a:srgbClr val="000000"/>
                </a:solidFill>
              </a:rPr>
              <a:pPr>
                <a:defRPr/>
              </a:pPr>
              <a:t>4</a:t>
            </a:fld>
            <a:endParaRPr lang="en-US" dirty="0">
              <a:solidFill>
                <a:srgbClr val="000000"/>
              </a:solidFill>
            </a:endParaRPr>
          </a:p>
        </p:txBody>
      </p:sp>
      <p:sp>
        <p:nvSpPr>
          <p:cNvPr id="30" name="TextBox 29"/>
          <p:cNvSpPr txBox="1"/>
          <p:nvPr/>
        </p:nvSpPr>
        <p:spPr>
          <a:xfrm>
            <a:off x="5403541" y="6367046"/>
            <a:ext cx="2667026" cy="338554"/>
          </a:xfrm>
          <a:prstGeom prst="rect">
            <a:avLst/>
          </a:prstGeom>
          <a:noFill/>
        </p:spPr>
        <p:txBody>
          <a:bodyPr wrap="square" rtlCol="0">
            <a:spAutoFit/>
          </a:bodyPr>
          <a:lstStyle/>
          <a:p>
            <a:pPr algn="ctr"/>
            <a:r>
              <a:rPr lang="en-US" sz="1600" b="1" dirty="0"/>
              <a:t>Model with imperfections</a:t>
            </a:r>
          </a:p>
        </p:txBody>
      </p:sp>
      <p:grpSp>
        <p:nvGrpSpPr>
          <p:cNvPr id="36" name="Group 35"/>
          <p:cNvGrpSpPr/>
          <p:nvPr/>
        </p:nvGrpSpPr>
        <p:grpSpPr>
          <a:xfrm>
            <a:off x="78830" y="4038600"/>
            <a:ext cx="4023362" cy="2739217"/>
            <a:chOff x="3504787" y="1493169"/>
            <a:chExt cx="4023362" cy="2739217"/>
          </a:xfrm>
        </p:grpSpPr>
        <p:pic>
          <p:nvPicPr>
            <p:cNvPr id="21" name="Picture 20"/>
            <p:cNvPicPr>
              <a:picLocks noChangeAspect="1"/>
            </p:cNvPicPr>
            <p:nvPr/>
          </p:nvPicPr>
          <p:blipFill rotWithShape="1">
            <a:blip r:embed="rId3"/>
            <a:srcRect l="172" t="7531" r="68120" b="15888"/>
            <a:stretch/>
          </p:blipFill>
          <p:spPr>
            <a:xfrm>
              <a:off x="3504789" y="1499463"/>
              <a:ext cx="4023360" cy="2732923"/>
            </a:xfrm>
            <a:prstGeom prst="rect">
              <a:avLst/>
            </a:prstGeom>
          </p:spPr>
        </p:pic>
        <p:sp>
          <p:nvSpPr>
            <p:cNvPr id="12" name="TextBox 11"/>
            <p:cNvSpPr txBox="1"/>
            <p:nvPr/>
          </p:nvSpPr>
          <p:spPr>
            <a:xfrm>
              <a:off x="3504787" y="1493169"/>
              <a:ext cx="2731789" cy="338554"/>
            </a:xfrm>
            <a:prstGeom prst="rect">
              <a:avLst/>
            </a:prstGeom>
            <a:noFill/>
          </p:spPr>
          <p:txBody>
            <a:bodyPr wrap="square" rtlCol="0">
              <a:spAutoFit/>
            </a:bodyPr>
            <a:lstStyle/>
            <a:p>
              <a:r>
                <a:rPr lang="en-US" sz="1600" b="1" dirty="0">
                  <a:solidFill>
                    <a:schemeClr val="bg1"/>
                  </a:solidFill>
                </a:rPr>
                <a:t>Scanned surface data</a:t>
              </a:r>
            </a:p>
          </p:txBody>
        </p:sp>
      </p:grpSp>
      <p:pic>
        <p:nvPicPr>
          <p:cNvPr id="22" name="Picture 21"/>
          <p:cNvPicPr>
            <a:picLocks noChangeAspect="1"/>
          </p:cNvPicPr>
          <p:nvPr/>
        </p:nvPicPr>
        <p:blipFill rotWithShape="1">
          <a:blip r:embed="rId4" cstate="print">
            <a:extLst>
              <a:ext uri="{28A0092B-C50C-407E-A947-70E740481C1C}">
                <a14:useLocalDpi xmlns:a14="http://schemas.microsoft.com/office/drawing/2010/main" val="0"/>
              </a:ext>
            </a:extLst>
          </a:blip>
          <a:srcRect r="8764" b="4263"/>
          <a:stretch/>
        </p:blipFill>
        <p:spPr>
          <a:xfrm>
            <a:off x="83302" y="1152399"/>
            <a:ext cx="4023360" cy="2810001"/>
          </a:xfrm>
          <a:prstGeom prst="rect">
            <a:avLst/>
          </a:prstGeom>
        </p:spPr>
      </p:pic>
      <p:sp>
        <p:nvSpPr>
          <p:cNvPr id="31" name="TextBox 30"/>
          <p:cNvSpPr txBox="1"/>
          <p:nvPr/>
        </p:nvSpPr>
        <p:spPr>
          <a:xfrm>
            <a:off x="82649" y="3623846"/>
            <a:ext cx="2055371" cy="338554"/>
          </a:xfrm>
          <a:prstGeom prst="rect">
            <a:avLst/>
          </a:prstGeom>
          <a:solidFill>
            <a:schemeClr val="tx1">
              <a:alpha val="50000"/>
            </a:schemeClr>
          </a:solidFill>
        </p:spPr>
        <p:txBody>
          <a:bodyPr wrap="none" rtlCol="0">
            <a:spAutoFit/>
          </a:bodyPr>
          <a:lstStyle/>
          <a:p>
            <a:r>
              <a:rPr lang="en-US" sz="1600" b="1" dirty="0">
                <a:solidFill>
                  <a:schemeClr val="bg1"/>
                </a:solidFill>
              </a:rPr>
              <a:t>Manufactured shell</a:t>
            </a:r>
          </a:p>
        </p:txBody>
      </p:sp>
      <p:grpSp>
        <p:nvGrpSpPr>
          <p:cNvPr id="4" name="Group 3">
            <a:extLst>
              <a:ext uri="{FF2B5EF4-FFF2-40B4-BE49-F238E27FC236}">
                <a16:creationId xmlns:a16="http://schemas.microsoft.com/office/drawing/2014/main" id="{EBA151AC-A4F7-451C-A369-2D300D1B746C}"/>
              </a:ext>
            </a:extLst>
          </p:cNvPr>
          <p:cNvGrpSpPr/>
          <p:nvPr/>
        </p:nvGrpSpPr>
        <p:grpSpPr>
          <a:xfrm>
            <a:off x="5384366" y="1202720"/>
            <a:ext cx="2661797" cy="2286000"/>
            <a:chOff x="5384366" y="1202720"/>
            <a:chExt cx="2661797" cy="2286000"/>
          </a:xfrm>
        </p:grpSpPr>
        <p:pic>
          <p:nvPicPr>
            <p:cNvPr id="33" name="Picture 32"/>
            <p:cNvPicPr>
              <a:picLocks noChangeAspect="1"/>
            </p:cNvPicPr>
            <p:nvPr/>
          </p:nvPicPr>
          <p:blipFill rotWithShape="1">
            <a:blip r:embed="rId5"/>
            <a:srcRect l="27152" r="27750"/>
            <a:stretch/>
          </p:blipFill>
          <p:spPr>
            <a:xfrm rot="5400000">
              <a:off x="5572265" y="1014821"/>
              <a:ext cx="2286000" cy="2661797"/>
            </a:xfrm>
            <a:prstGeom prst="rect">
              <a:avLst/>
            </a:prstGeom>
          </p:spPr>
        </p:pic>
        <p:sp>
          <p:nvSpPr>
            <p:cNvPr id="32" name="TextBox 31"/>
            <p:cNvSpPr txBox="1"/>
            <p:nvPr/>
          </p:nvSpPr>
          <p:spPr>
            <a:xfrm>
              <a:off x="6158076" y="1930220"/>
              <a:ext cx="1157124" cy="830997"/>
            </a:xfrm>
            <a:prstGeom prst="rect">
              <a:avLst/>
            </a:prstGeom>
            <a:noFill/>
          </p:spPr>
          <p:txBody>
            <a:bodyPr wrap="square" rtlCol="0">
              <a:spAutoFit/>
            </a:bodyPr>
            <a:lstStyle/>
            <a:p>
              <a:pPr algn="ctr"/>
              <a:r>
                <a:rPr lang="en-US" sz="1600" b="1" dirty="0"/>
                <a:t>Nominal geometry model</a:t>
              </a:r>
            </a:p>
          </p:txBody>
        </p:sp>
      </p:grpSp>
      <p:sp>
        <p:nvSpPr>
          <p:cNvPr id="37" name="Curved Left Arrow 36"/>
          <p:cNvSpPr/>
          <p:nvPr/>
        </p:nvSpPr>
        <p:spPr bwMode="auto">
          <a:xfrm>
            <a:off x="4120699" y="3429000"/>
            <a:ext cx="492369" cy="1223592"/>
          </a:xfrm>
          <a:prstGeom prst="curvedLeftArrow">
            <a:avLst/>
          </a:prstGeom>
          <a:solidFill>
            <a:srgbClr val="0000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1" name="Right Arrow 40"/>
          <p:cNvSpPr/>
          <p:nvPr/>
        </p:nvSpPr>
        <p:spPr bwMode="auto">
          <a:xfrm>
            <a:off x="4120699" y="5089058"/>
            <a:ext cx="993853" cy="175938"/>
          </a:xfrm>
          <a:prstGeom prst="rightArrow">
            <a:avLst/>
          </a:prstGeom>
          <a:solidFill>
            <a:srgbClr val="0000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42" name="TextBox 41"/>
          <p:cNvSpPr txBox="1"/>
          <p:nvPr/>
        </p:nvSpPr>
        <p:spPr>
          <a:xfrm>
            <a:off x="4348412" y="5177027"/>
            <a:ext cx="529312" cy="769441"/>
          </a:xfrm>
          <a:prstGeom prst="rect">
            <a:avLst/>
          </a:prstGeom>
          <a:noFill/>
        </p:spPr>
        <p:txBody>
          <a:bodyPr wrap="none" rtlCol="0">
            <a:spAutoFit/>
          </a:bodyPr>
          <a:lstStyle/>
          <a:p>
            <a:r>
              <a:rPr lang="en-US" sz="4400" b="1" dirty="0">
                <a:solidFill>
                  <a:srgbClr val="000099"/>
                </a:solidFill>
              </a:rPr>
              <a:t>?</a:t>
            </a:r>
          </a:p>
        </p:txBody>
      </p:sp>
      <p:pic>
        <p:nvPicPr>
          <p:cNvPr id="43" name="Picture 42"/>
          <p:cNvPicPr>
            <a:picLocks noChangeAspect="1"/>
          </p:cNvPicPr>
          <p:nvPr/>
        </p:nvPicPr>
        <p:blipFill rotWithShape="1">
          <a:blip r:embed="rId6">
            <a:extLst>
              <a:ext uri="{BEBA8EAE-BF5A-486C-A8C5-ECC9F3942E4B}">
                <a14:imgProps xmlns:a14="http://schemas.microsoft.com/office/drawing/2010/main">
                  <a14:imgLayer r:embed="rId7">
                    <a14:imgEffect>
                      <a14:backgroundRemoval t="11852" b="82963" l="19349" r="43724">
                        <a14:foregroundMark x1="22708" y1="24907" x2="20208" y2="37870"/>
                        <a14:foregroundMark x1="20208" y1="37870" x2="19870" y2="53519"/>
                        <a14:foregroundMark x1="19870" y1="53519" x2="22005" y2="67407"/>
                        <a14:foregroundMark x1="22005" y1="67407" x2="22005" y2="67407"/>
                        <a14:foregroundMark x1="36276" y1="34444" x2="37500" y2="52037"/>
                        <a14:foregroundMark x1="37500" y1="52037" x2="36094" y2="69352"/>
                        <a14:foregroundMark x1="36094" y1="69352" x2="35573" y2="70463"/>
                        <a14:foregroundMark x1="37734" y1="75648" x2="36198" y2="82963"/>
                        <a14:foregroundMark x1="40729" y1="68241" x2="42552" y2="53611"/>
                        <a14:foregroundMark x1="42552" y1="53611" x2="42552" y2="41296"/>
                        <a14:foregroundMark x1="42422" y1="58704" x2="43255" y2="40741"/>
                        <a14:foregroundMark x1="19349" y1="43981" x2="19531" y2="52222"/>
                        <a14:foregroundMark x1="39714" y1="19722" x2="35625" y2="13241"/>
                        <a14:foregroundMark x1="35625" y1="13241" x2="31302" y2="16204"/>
                        <a14:foregroundMark x1="31302" y1="16204" x2="30964" y2="18148"/>
                        <a14:foregroundMark x1="37526" y1="14167" x2="35208" y2="11944"/>
                        <a14:foregroundMark x1="43307" y1="51481" x2="43724" y2="48333"/>
                        <a14:foregroundMark x1="33281" y1="43241" x2="33281" y2="49259"/>
                        <a14:foregroundMark x1="33203" y1="45833" x2="33125" y2="46296"/>
                        <a14:foregroundMark x1="33333" y1="47500" x2="33229" y2="47778"/>
                        <a14:foregroundMark x1="33255" y1="46111" x2="33177" y2="47685"/>
                        <a14:foregroundMark x1="33125" y1="45648" x2="33047" y2="48241"/>
                        <a14:foregroundMark x1="32865" y1="43981" x2="33281" y2="54352"/>
                      </a14:backgroundRemoval>
                    </a14:imgEffect>
                  </a14:imgLayer>
                </a14:imgProps>
              </a:ext>
            </a:extLst>
          </a:blip>
          <a:srcRect l="18500" t="9889" r="55249" b="14334"/>
          <a:stretch/>
        </p:blipFill>
        <p:spPr>
          <a:xfrm>
            <a:off x="5301100" y="4047927"/>
            <a:ext cx="2928500" cy="2377440"/>
          </a:xfrm>
          <a:prstGeom prst="rect">
            <a:avLst/>
          </a:prstGeom>
        </p:spPr>
      </p:pic>
      <p:sp>
        <p:nvSpPr>
          <p:cNvPr id="44" name="TextBox 43"/>
          <p:cNvSpPr txBox="1"/>
          <p:nvPr/>
        </p:nvSpPr>
        <p:spPr>
          <a:xfrm>
            <a:off x="553740" y="4471159"/>
            <a:ext cx="1113190" cy="338554"/>
          </a:xfrm>
          <a:prstGeom prst="rect">
            <a:avLst/>
          </a:prstGeom>
          <a:noFill/>
        </p:spPr>
        <p:txBody>
          <a:bodyPr wrap="none" rtlCol="0">
            <a:spAutoFit/>
          </a:bodyPr>
          <a:lstStyle/>
          <a:p>
            <a:r>
              <a:rPr lang="en-US" sz="1600" dirty="0">
                <a:solidFill>
                  <a:srgbClr val="00FFFF"/>
                </a:solidFill>
              </a:rPr>
              <a:t>OML scan</a:t>
            </a:r>
          </a:p>
        </p:txBody>
      </p:sp>
      <p:sp>
        <p:nvSpPr>
          <p:cNvPr id="45" name="TextBox 44"/>
          <p:cNvSpPr txBox="1"/>
          <p:nvPr/>
        </p:nvSpPr>
        <p:spPr>
          <a:xfrm>
            <a:off x="553740" y="4748583"/>
            <a:ext cx="1010598" cy="338554"/>
          </a:xfrm>
          <a:prstGeom prst="rect">
            <a:avLst/>
          </a:prstGeom>
          <a:noFill/>
        </p:spPr>
        <p:txBody>
          <a:bodyPr wrap="none" rtlCol="0">
            <a:spAutoFit/>
          </a:bodyPr>
          <a:lstStyle/>
          <a:p>
            <a:r>
              <a:rPr lang="en-US" sz="1600" dirty="0">
                <a:solidFill>
                  <a:srgbClr val="FF0000"/>
                </a:solidFill>
              </a:rPr>
              <a:t>IML scan</a:t>
            </a:r>
          </a:p>
        </p:txBody>
      </p:sp>
      <p:sp>
        <p:nvSpPr>
          <p:cNvPr id="19" name="Right Arrow 40">
            <a:extLst>
              <a:ext uri="{FF2B5EF4-FFF2-40B4-BE49-F238E27FC236}">
                <a16:creationId xmlns:a16="http://schemas.microsoft.com/office/drawing/2014/main" id="{B69E3E53-0BD3-43A9-B7D0-53C3C5B23218}"/>
              </a:ext>
            </a:extLst>
          </p:cNvPr>
          <p:cNvSpPr/>
          <p:nvPr/>
        </p:nvSpPr>
        <p:spPr bwMode="auto">
          <a:xfrm rot="5400000">
            <a:off x="6480239" y="3649798"/>
            <a:ext cx="533239" cy="164592"/>
          </a:xfrm>
          <a:prstGeom prst="rightArrow">
            <a:avLst/>
          </a:prstGeom>
          <a:solidFill>
            <a:srgbClr val="00009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0" name="TextBox 19">
            <a:extLst>
              <a:ext uri="{FF2B5EF4-FFF2-40B4-BE49-F238E27FC236}">
                <a16:creationId xmlns:a16="http://schemas.microsoft.com/office/drawing/2014/main" id="{206F3639-740F-4331-B556-BEEDECE4AFF4}"/>
              </a:ext>
            </a:extLst>
          </p:cNvPr>
          <p:cNvSpPr txBox="1"/>
          <p:nvPr/>
        </p:nvSpPr>
        <p:spPr>
          <a:xfrm>
            <a:off x="6751330" y="3483446"/>
            <a:ext cx="351413" cy="461665"/>
          </a:xfrm>
          <a:prstGeom prst="rect">
            <a:avLst/>
          </a:prstGeom>
          <a:noFill/>
        </p:spPr>
        <p:txBody>
          <a:bodyPr wrap="square" rtlCol="0">
            <a:spAutoFit/>
          </a:bodyPr>
          <a:lstStyle/>
          <a:p>
            <a:r>
              <a:rPr lang="en-US" b="1" dirty="0">
                <a:solidFill>
                  <a:srgbClr val="000099"/>
                </a:solidFill>
              </a:rPr>
              <a:t>?</a:t>
            </a:r>
          </a:p>
        </p:txBody>
      </p:sp>
    </p:spTree>
    <p:extLst>
      <p:ext uri="{BB962C8B-B14F-4D97-AF65-F5344CB8AC3E}">
        <p14:creationId xmlns:p14="http://schemas.microsoft.com/office/powerpoint/2010/main" val="3807106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Surface Imperfections for Shells</a:t>
            </a:r>
          </a:p>
        </p:txBody>
      </p:sp>
      <p:sp>
        <p:nvSpPr>
          <p:cNvPr id="21" name="Content Placeholder 20">
            <a:extLst>
              <a:ext uri="{FF2B5EF4-FFF2-40B4-BE49-F238E27FC236}">
                <a16:creationId xmlns:a16="http://schemas.microsoft.com/office/drawing/2014/main" id="{BEB39FE3-974F-45D9-A0D8-4AC511E6188D}"/>
              </a:ext>
            </a:extLst>
          </p:cNvPr>
          <p:cNvSpPr>
            <a:spLocks noGrp="1"/>
          </p:cNvSpPr>
          <p:nvPr>
            <p:ph idx="1"/>
          </p:nvPr>
        </p:nvSpPr>
        <p:spPr>
          <a:xfrm>
            <a:off x="685799" y="1290643"/>
            <a:ext cx="8147433" cy="4350863"/>
          </a:xfrm>
        </p:spPr>
        <p:txBody>
          <a:bodyPr/>
          <a:lstStyle/>
          <a:p>
            <a:r>
              <a:rPr lang="en-US" dirty="0"/>
              <a:t>Interpolated contours of cylindrical surfaces</a:t>
            </a:r>
          </a:p>
        </p:txBody>
      </p:sp>
      <p:sp>
        <p:nvSpPr>
          <p:cNvPr id="5" name="Slide Number Placeholder 4"/>
          <p:cNvSpPr>
            <a:spLocks noGrp="1"/>
          </p:cNvSpPr>
          <p:nvPr>
            <p:ph type="sldNum" sz="quarter" idx="12"/>
          </p:nvPr>
        </p:nvSpPr>
        <p:spPr/>
        <p:txBody>
          <a:bodyPr/>
          <a:lstStyle/>
          <a:p>
            <a:pPr>
              <a:defRPr/>
            </a:pPr>
            <a:fld id="{C3FA1CDA-981A-43F3-88A7-E5E111BD4536}" type="slidenum">
              <a:rPr lang="en-US" smtClean="0">
                <a:solidFill>
                  <a:srgbClr val="000000"/>
                </a:solidFill>
              </a:rPr>
              <a:pPr>
                <a:defRPr/>
              </a:pPr>
              <a:t>5</a:t>
            </a:fld>
            <a:endParaRPr lang="en-US" dirty="0">
              <a:solidFill>
                <a:srgbClr val="000000"/>
              </a:solidFill>
            </a:endParaRPr>
          </a:p>
        </p:txBody>
      </p:sp>
      <p:sp>
        <p:nvSpPr>
          <p:cNvPr id="12" name="TextBox 11"/>
          <p:cNvSpPr txBox="1"/>
          <p:nvPr/>
        </p:nvSpPr>
        <p:spPr>
          <a:xfrm>
            <a:off x="773836" y="1107437"/>
            <a:ext cx="2303836" cy="338554"/>
          </a:xfrm>
          <a:prstGeom prst="rect">
            <a:avLst/>
          </a:prstGeom>
          <a:noFill/>
        </p:spPr>
        <p:txBody>
          <a:bodyPr wrap="none" rtlCol="0">
            <a:spAutoFit/>
          </a:bodyPr>
          <a:lstStyle/>
          <a:p>
            <a:r>
              <a:rPr lang="en-US" sz="1600" b="1" dirty="0">
                <a:solidFill>
                  <a:schemeClr val="bg1"/>
                </a:solidFill>
              </a:rPr>
              <a:t>Scanned surface data</a:t>
            </a:r>
          </a:p>
        </p:txBody>
      </p:sp>
      <p:sp>
        <p:nvSpPr>
          <p:cNvPr id="23" name="Content Placeholder 2">
            <a:extLst>
              <a:ext uri="{FF2B5EF4-FFF2-40B4-BE49-F238E27FC236}">
                <a16:creationId xmlns:a16="http://schemas.microsoft.com/office/drawing/2014/main" id="{E3C8D8F8-2646-4D8B-9037-7FF61506303C}"/>
              </a:ext>
            </a:extLst>
          </p:cNvPr>
          <p:cNvSpPr txBox="1">
            <a:spLocks/>
          </p:cNvSpPr>
          <p:nvPr/>
        </p:nvSpPr>
        <p:spPr bwMode="auto">
          <a:xfrm>
            <a:off x="685800" y="5474370"/>
            <a:ext cx="3810000" cy="3837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Midplane position </a:t>
            </a:r>
          </a:p>
        </p:txBody>
      </p:sp>
      <p:grpSp>
        <p:nvGrpSpPr>
          <p:cNvPr id="24" name="Group 23">
            <a:extLst>
              <a:ext uri="{FF2B5EF4-FFF2-40B4-BE49-F238E27FC236}">
                <a16:creationId xmlns:a16="http://schemas.microsoft.com/office/drawing/2014/main" id="{465B6CA3-01D2-4FD1-AFF5-EAB317616F22}"/>
              </a:ext>
            </a:extLst>
          </p:cNvPr>
          <p:cNvGrpSpPr/>
          <p:nvPr/>
        </p:nvGrpSpPr>
        <p:grpSpPr>
          <a:xfrm>
            <a:off x="926237" y="6103815"/>
            <a:ext cx="3329126" cy="677985"/>
            <a:chOff x="772357" y="3527640"/>
            <a:chExt cx="3329126" cy="677985"/>
          </a:xfrm>
        </p:grpSpPr>
        <p:sp>
          <p:nvSpPr>
            <p:cNvPr id="25" name="Freeform 5">
              <a:extLst>
                <a:ext uri="{FF2B5EF4-FFF2-40B4-BE49-F238E27FC236}">
                  <a16:creationId xmlns:a16="http://schemas.microsoft.com/office/drawing/2014/main" id="{0347BC45-4010-41B3-A3DC-9A713997BE9C}"/>
                </a:ext>
              </a:extLst>
            </p:cNvPr>
            <p:cNvSpPr/>
            <p:nvPr/>
          </p:nvSpPr>
          <p:spPr bwMode="auto">
            <a:xfrm>
              <a:off x="772357" y="35276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29" name="Freeform 6">
              <a:extLst>
                <a:ext uri="{FF2B5EF4-FFF2-40B4-BE49-F238E27FC236}">
                  <a16:creationId xmlns:a16="http://schemas.microsoft.com/office/drawing/2014/main" id="{275F3F08-DE13-485D-8FDC-BF35B8C41734}"/>
                </a:ext>
              </a:extLst>
            </p:cNvPr>
            <p:cNvSpPr/>
            <p:nvPr/>
          </p:nvSpPr>
          <p:spPr bwMode="auto">
            <a:xfrm>
              <a:off x="772357" y="3810001"/>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1" name="Freeform 7">
              <a:extLst>
                <a:ext uri="{FF2B5EF4-FFF2-40B4-BE49-F238E27FC236}">
                  <a16:creationId xmlns:a16="http://schemas.microsoft.com/office/drawing/2014/main" id="{AFE2D2AB-075B-429D-B84B-A2D21B24EDC9}"/>
                </a:ext>
              </a:extLst>
            </p:cNvPr>
            <p:cNvSpPr/>
            <p:nvPr/>
          </p:nvSpPr>
          <p:spPr bwMode="auto">
            <a:xfrm>
              <a:off x="772357" y="36800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19050" cap="flat" cmpd="sng" algn="ctr">
              <a:solidFill>
                <a:srgbClr val="008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2C0CCDA4-75D3-44B9-8260-7C8AA4FA4CCE}"/>
                  </a:ext>
                </a:extLst>
              </p:cNvPr>
              <p:cNvSpPr txBox="1"/>
              <p:nvPr/>
            </p:nvSpPr>
            <p:spPr>
              <a:xfrm>
                <a:off x="2323355" y="5825456"/>
                <a:ext cx="1623906" cy="459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m:t>
                      </m:r>
                      <m:f>
                        <m:fPr>
                          <m:ctrlPr>
                            <a:rPr lang="en-US" sz="1600" i="1" smtClean="0">
                              <a:latin typeface="Cambria Math" panose="02040503050406030204" pitchFamily="18" charset="0"/>
                            </a:rPr>
                          </m:ctrlPr>
                        </m:fPr>
                        <m:num>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𝑅</m:t>
                              </m:r>
                            </m:e>
                            <m:sub>
                              <m:r>
                                <a:rPr lang="en-US" sz="1600" b="0" i="1" smtClean="0">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num>
                        <m:den>
                          <m:r>
                            <a:rPr lang="en-US" sz="1600" b="0" i="1" smtClean="0">
                              <a:latin typeface="Cambria Math" panose="02040503050406030204" pitchFamily="18" charset="0"/>
                            </a:rPr>
                            <m:t>2</m:t>
                          </m:r>
                        </m:den>
                      </m:f>
                    </m:oMath>
                  </m:oMathPara>
                </a14:m>
                <a:endParaRPr lang="en-US" sz="1600" dirty="0"/>
              </a:p>
            </p:txBody>
          </p:sp>
        </mc:Choice>
        <mc:Fallback xmlns="">
          <p:sp>
            <p:nvSpPr>
              <p:cNvPr id="32" name="TextBox 31">
                <a:extLst>
                  <a:ext uri="{FF2B5EF4-FFF2-40B4-BE49-F238E27FC236}">
                    <a16:creationId xmlns:a16="http://schemas.microsoft.com/office/drawing/2014/main" id="{2C0CCDA4-75D3-44B9-8260-7C8AA4FA4CCE}"/>
                  </a:ext>
                </a:extLst>
              </p:cNvPr>
              <p:cNvSpPr txBox="1">
                <a:spLocks noRot="1" noChangeAspect="1" noMove="1" noResize="1" noEditPoints="1" noAdjustHandles="1" noChangeArrowheads="1" noChangeShapeType="1" noTextEdit="1"/>
              </p:cNvSpPr>
              <p:nvPr/>
            </p:nvSpPr>
            <p:spPr>
              <a:xfrm>
                <a:off x="2323355" y="5825456"/>
                <a:ext cx="1623906" cy="459421"/>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AA2C2FF3-CA2C-473C-918B-4D1189A5EACE}"/>
                  </a:ext>
                </a:extLst>
              </p:cNvPr>
              <p:cNvSpPr/>
              <p:nvPr/>
            </p:nvSpPr>
            <p:spPr>
              <a:xfrm>
                <a:off x="304800" y="6042239"/>
                <a:ext cx="70025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oMath>
                  </m:oMathPara>
                </a14:m>
                <a:endParaRPr lang="en-US" sz="1600" dirty="0"/>
              </a:p>
            </p:txBody>
          </p:sp>
        </mc:Choice>
        <mc:Fallback xmlns="">
          <p:sp>
            <p:nvSpPr>
              <p:cNvPr id="33" name="Rectangle 32">
                <a:extLst>
                  <a:ext uri="{FF2B5EF4-FFF2-40B4-BE49-F238E27FC236}">
                    <a16:creationId xmlns:a16="http://schemas.microsoft.com/office/drawing/2014/main" id="{AA2C2FF3-CA2C-473C-918B-4D1189A5EACE}"/>
                  </a:ext>
                </a:extLst>
              </p:cNvPr>
              <p:cNvSpPr>
                <a:spLocks noRot="1" noChangeAspect="1" noMove="1" noResize="1" noEditPoints="1" noAdjustHandles="1" noChangeArrowheads="1" noChangeShapeType="1" noTextEdit="1"/>
              </p:cNvSpPr>
              <p:nvPr/>
            </p:nvSpPr>
            <p:spPr>
              <a:xfrm>
                <a:off x="304800" y="6042239"/>
                <a:ext cx="700255" cy="338554"/>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B0F7ED78-7A37-4D22-9546-EBD45F92AC6F}"/>
                  </a:ext>
                </a:extLst>
              </p:cNvPr>
              <p:cNvSpPr/>
              <p:nvPr/>
            </p:nvSpPr>
            <p:spPr>
              <a:xfrm>
                <a:off x="310767" y="6389485"/>
                <a:ext cx="65537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𝐼𝑀𝐿</m:t>
                          </m:r>
                        </m:sub>
                      </m:sSub>
                    </m:oMath>
                  </m:oMathPara>
                </a14:m>
                <a:endParaRPr lang="en-US" sz="1600" dirty="0"/>
              </a:p>
            </p:txBody>
          </p:sp>
        </mc:Choice>
        <mc:Fallback xmlns="">
          <p:sp>
            <p:nvSpPr>
              <p:cNvPr id="34" name="Rectangle 33">
                <a:extLst>
                  <a:ext uri="{FF2B5EF4-FFF2-40B4-BE49-F238E27FC236}">
                    <a16:creationId xmlns:a16="http://schemas.microsoft.com/office/drawing/2014/main" id="{B0F7ED78-7A37-4D22-9546-EBD45F92AC6F}"/>
                  </a:ext>
                </a:extLst>
              </p:cNvPr>
              <p:cNvSpPr>
                <a:spLocks noRot="1" noChangeAspect="1" noMove="1" noResize="1" noEditPoints="1" noAdjustHandles="1" noChangeArrowheads="1" noChangeShapeType="1" noTextEdit="1"/>
              </p:cNvSpPr>
              <p:nvPr/>
            </p:nvSpPr>
            <p:spPr>
              <a:xfrm>
                <a:off x="310767" y="6389485"/>
                <a:ext cx="655371" cy="338554"/>
              </a:xfrm>
              <a:prstGeom prst="rect">
                <a:avLst/>
              </a:prstGeom>
              <a:blipFill>
                <a:blip r:embed="rId5"/>
                <a:stretch>
                  <a:fillRect/>
                </a:stretch>
              </a:blipFill>
            </p:spPr>
            <p:txBody>
              <a:bodyPr/>
              <a:lstStyle/>
              <a:p>
                <a:r>
                  <a:rPr lang="en-US">
                    <a:noFill/>
                  </a:rPr>
                  <a:t> </a:t>
                </a:r>
              </a:p>
            </p:txBody>
          </p:sp>
        </mc:Fallback>
      </mc:AlternateContent>
      <p:sp>
        <p:nvSpPr>
          <p:cNvPr id="35" name="Content Placeholder 3">
            <a:extLst>
              <a:ext uri="{FF2B5EF4-FFF2-40B4-BE49-F238E27FC236}">
                <a16:creationId xmlns:a16="http://schemas.microsoft.com/office/drawing/2014/main" id="{BCFA6CAE-2F0C-4570-9F8B-A4F7628E248A}"/>
              </a:ext>
            </a:extLst>
          </p:cNvPr>
          <p:cNvSpPr txBox="1">
            <a:spLocks/>
          </p:cNvSpPr>
          <p:nvPr/>
        </p:nvSpPr>
        <p:spPr bwMode="auto">
          <a:xfrm>
            <a:off x="4648200" y="5474370"/>
            <a:ext cx="3810000" cy="3653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Thickness</a:t>
            </a:r>
            <a:endParaRPr lang="en-US" kern="0" dirty="0"/>
          </a:p>
        </p:txBody>
      </p:sp>
      <p:grpSp>
        <p:nvGrpSpPr>
          <p:cNvPr id="36" name="Group 35">
            <a:extLst>
              <a:ext uri="{FF2B5EF4-FFF2-40B4-BE49-F238E27FC236}">
                <a16:creationId xmlns:a16="http://schemas.microsoft.com/office/drawing/2014/main" id="{CB5CB312-2130-49C5-BC5D-8AB0E889E4FA}"/>
              </a:ext>
            </a:extLst>
          </p:cNvPr>
          <p:cNvGrpSpPr/>
          <p:nvPr/>
        </p:nvGrpSpPr>
        <p:grpSpPr>
          <a:xfrm>
            <a:off x="4993690" y="6106671"/>
            <a:ext cx="3329126" cy="522729"/>
            <a:chOff x="4993690" y="3511784"/>
            <a:chExt cx="3329126" cy="522729"/>
          </a:xfrm>
        </p:grpSpPr>
        <p:sp>
          <p:nvSpPr>
            <p:cNvPr id="37" name="Freeform 14">
              <a:extLst>
                <a:ext uri="{FF2B5EF4-FFF2-40B4-BE49-F238E27FC236}">
                  <a16:creationId xmlns:a16="http://schemas.microsoft.com/office/drawing/2014/main" id="{A585ED96-606F-4AA8-8E64-F7C3DB616BFA}"/>
                </a:ext>
              </a:extLst>
            </p:cNvPr>
            <p:cNvSpPr/>
            <p:nvPr/>
          </p:nvSpPr>
          <p:spPr bwMode="auto">
            <a:xfrm>
              <a:off x="4993690" y="3511784"/>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8" name="Freeform 15">
              <a:extLst>
                <a:ext uri="{FF2B5EF4-FFF2-40B4-BE49-F238E27FC236}">
                  <a16:creationId xmlns:a16="http://schemas.microsoft.com/office/drawing/2014/main" id="{2720B89A-CC1D-41A4-9557-400FFDB371EA}"/>
                </a:ext>
              </a:extLst>
            </p:cNvPr>
            <p:cNvSpPr/>
            <p:nvPr/>
          </p:nvSpPr>
          <p:spPr bwMode="auto">
            <a:xfrm flipV="1">
              <a:off x="4993690" y="3851633"/>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cxnSp>
          <p:nvCxnSpPr>
            <p:cNvPr id="39" name="Straight Connector 38">
              <a:extLst>
                <a:ext uri="{FF2B5EF4-FFF2-40B4-BE49-F238E27FC236}">
                  <a16:creationId xmlns:a16="http://schemas.microsoft.com/office/drawing/2014/main" id="{D229D95E-7540-4282-855C-4A08BA546D35}"/>
                </a:ext>
              </a:extLst>
            </p:cNvPr>
            <p:cNvCxnSpPr/>
            <p:nvPr/>
          </p:nvCxnSpPr>
          <p:spPr bwMode="auto">
            <a:xfrm flipV="1">
              <a:off x="4993690" y="3761986"/>
              <a:ext cx="3329126" cy="8878"/>
            </a:xfrm>
            <a:prstGeom prst="line">
              <a:avLst/>
            </a:prstGeom>
            <a:noFill/>
            <a:ln w="19050" cap="flat" cmpd="sng" algn="ctr">
              <a:solidFill>
                <a:srgbClr val="008000"/>
              </a:solidFill>
              <a:prstDash val="dash"/>
              <a:round/>
              <a:headEnd type="none" w="med" len="med"/>
              <a:tailEnd type="none" w="med" len="med"/>
            </a:ln>
            <a:effectLst/>
          </p:spPr>
        </p:cxnSp>
      </p:gr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F0617997-1E17-4E39-A5EC-E181C758A763}"/>
                  </a:ext>
                </a:extLst>
              </p:cNvPr>
              <p:cNvSpPr txBox="1"/>
              <p:nvPr/>
            </p:nvSpPr>
            <p:spPr>
              <a:xfrm>
                <a:off x="6324600" y="5832351"/>
                <a:ext cx="188660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𝑠h𝑒𝑙𝑙</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oMath>
                  </m:oMathPara>
                </a14:m>
                <a:endParaRPr lang="en-US" sz="1600" dirty="0"/>
              </a:p>
            </p:txBody>
          </p:sp>
        </mc:Choice>
        <mc:Fallback xmlns="">
          <p:sp>
            <p:nvSpPr>
              <p:cNvPr id="40" name="TextBox 39">
                <a:extLst>
                  <a:ext uri="{FF2B5EF4-FFF2-40B4-BE49-F238E27FC236}">
                    <a16:creationId xmlns:a16="http://schemas.microsoft.com/office/drawing/2014/main" id="{F0617997-1E17-4E39-A5EC-E181C758A763}"/>
                  </a:ext>
                </a:extLst>
              </p:cNvPr>
              <p:cNvSpPr txBox="1">
                <a:spLocks noRot="1" noChangeAspect="1" noMove="1" noResize="1" noEditPoints="1" noAdjustHandles="1" noChangeArrowheads="1" noChangeShapeType="1" noTextEdit="1"/>
              </p:cNvSpPr>
              <p:nvPr/>
            </p:nvSpPr>
            <p:spPr>
              <a:xfrm>
                <a:off x="6324600" y="5832351"/>
                <a:ext cx="1886607" cy="246221"/>
              </a:xfrm>
              <a:prstGeom prst="rect">
                <a:avLst/>
              </a:prstGeom>
              <a:blipFill>
                <a:blip r:embed="rId6"/>
                <a:stretch>
                  <a:fillRect l="-1618" b="-17500"/>
                </a:stretch>
              </a:blipFill>
            </p:spPr>
            <p:txBody>
              <a:bodyPr/>
              <a:lstStyle/>
              <a:p>
                <a:r>
                  <a:rPr lang="en-US">
                    <a:noFill/>
                  </a:rPr>
                  <a:t> </a:t>
                </a:r>
              </a:p>
            </p:txBody>
          </p:sp>
        </mc:Fallback>
      </mc:AlternateContent>
      <p:pic>
        <p:nvPicPr>
          <p:cNvPr id="4" name="Picture 3" descr="A picture containing monitor, screen, television, computer&#10;&#10;Description automatically generated">
            <a:extLst>
              <a:ext uri="{FF2B5EF4-FFF2-40B4-BE49-F238E27FC236}">
                <a16:creationId xmlns:a16="http://schemas.microsoft.com/office/drawing/2014/main" id="{96F11A1A-6413-4550-AEF8-C6D6C0B298E6}"/>
              </a:ext>
            </a:extLst>
          </p:cNvPr>
          <p:cNvPicPr>
            <a:picLocks noChangeAspect="1"/>
          </p:cNvPicPr>
          <p:nvPr/>
        </p:nvPicPr>
        <p:blipFill>
          <a:blip r:embed="rId7"/>
          <a:stretch>
            <a:fillRect/>
          </a:stretch>
        </p:blipFill>
        <p:spPr>
          <a:xfrm>
            <a:off x="1825511" y="1726852"/>
            <a:ext cx="5566130" cy="2024047"/>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46F04DB8-2911-4572-AEED-1EE04F90FAD4}"/>
              </a:ext>
            </a:extLst>
          </p:cNvPr>
          <p:cNvPicPr>
            <a:picLocks noChangeAspect="1"/>
          </p:cNvPicPr>
          <p:nvPr/>
        </p:nvPicPr>
        <p:blipFill>
          <a:blip r:embed="rId8"/>
          <a:stretch>
            <a:fillRect/>
          </a:stretch>
        </p:blipFill>
        <p:spPr>
          <a:xfrm>
            <a:off x="1822463" y="3605671"/>
            <a:ext cx="5572227" cy="2024047"/>
          </a:xfrm>
          <a:prstGeom prst="rect">
            <a:avLst/>
          </a:prstGeom>
        </p:spPr>
      </p:pic>
    </p:spTree>
    <p:extLst>
      <p:ext uri="{BB962C8B-B14F-4D97-AF65-F5344CB8AC3E}">
        <p14:creationId xmlns:p14="http://schemas.microsoft.com/office/powerpoint/2010/main" val="425280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Geometric Surface Imperfections for Shells</a:t>
            </a:r>
          </a:p>
        </p:txBody>
      </p:sp>
      <p:sp>
        <p:nvSpPr>
          <p:cNvPr id="23" name="Content Placeholder 22">
            <a:extLst>
              <a:ext uri="{FF2B5EF4-FFF2-40B4-BE49-F238E27FC236}">
                <a16:creationId xmlns:a16="http://schemas.microsoft.com/office/drawing/2014/main" id="{2792F679-FD22-4BF8-828A-346A9B31DCC2}"/>
              </a:ext>
            </a:extLst>
          </p:cNvPr>
          <p:cNvSpPr>
            <a:spLocks noGrp="1"/>
          </p:cNvSpPr>
          <p:nvPr>
            <p:ph idx="1"/>
          </p:nvPr>
        </p:nvSpPr>
        <p:spPr>
          <a:xfrm>
            <a:off x="685800" y="1281702"/>
            <a:ext cx="7924800" cy="4350863"/>
          </a:xfrm>
        </p:spPr>
        <p:txBody>
          <a:bodyPr/>
          <a:lstStyle/>
          <a:p>
            <a:r>
              <a:rPr lang="en-US" dirty="0"/>
              <a:t>Calculated contours of cylindrical surfaces</a:t>
            </a:r>
          </a:p>
        </p:txBody>
      </p:sp>
      <p:sp>
        <p:nvSpPr>
          <p:cNvPr id="5" name="Slide Number Placeholder 4"/>
          <p:cNvSpPr>
            <a:spLocks noGrp="1"/>
          </p:cNvSpPr>
          <p:nvPr>
            <p:ph type="sldNum" sz="quarter" idx="12"/>
          </p:nvPr>
        </p:nvSpPr>
        <p:spPr/>
        <p:txBody>
          <a:bodyPr/>
          <a:lstStyle/>
          <a:p>
            <a:pPr>
              <a:defRPr/>
            </a:pPr>
            <a:fld id="{C3FA1CDA-981A-43F3-88A7-E5E111BD4536}" type="slidenum">
              <a:rPr lang="en-US" smtClean="0">
                <a:solidFill>
                  <a:srgbClr val="000000"/>
                </a:solidFill>
              </a:rPr>
              <a:pPr>
                <a:defRPr/>
              </a:pPr>
              <a:t>6</a:t>
            </a:fld>
            <a:endParaRPr lang="en-US" dirty="0">
              <a:solidFill>
                <a:srgbClr val="000000"/>
              </a:solidFill>
            </a:endParaRPr>
          </a:p>
        </p:txBody>
      </p:sp>
      <p:sp>
        <p:nvSpPr>
          <p:cNvPr id="12" name="TextBox 11"/>
          <p:cNvSpPr txBox="1"/>
          <p:nvPr/>
        </p:nvSpPr>
        <p:spPr>
          <a:xfrm>
            <a:off x="773836" y="1107437"/>
            <a:ext cx="2303836" cy="338554"/>
          </a:xfrm>
          <a:prstGeom prst="rect">
            <a:avLst/>
          </a:prstGeom>
          <a:noFill/>
        </p:spPr>
        <p:txBody>
          <a:bodyPr wrap="none" rtlCol="0">
            <a:spAutoFit/>
          </a:bodyPr>
          <a:lstStyle/>
          <a:p>
            <a:r>
              <a:rPr lang="en-US" sz="1600" b="1" dirty="0">
                <a:solidFill>
                  <a:schemeClr val="bg1"/>
                </a:solidFill>
              </a:rPr>
              <a:t>Scanned surface data</a:t>
            </a:r>
          </a:p>
        </p:txBody>
      </p:sp>
      <p:pic>
        <p:nvPicPr>
          <p:cNvPr id="8" name="Picture 7" descr="A picture containing chart&#10;&#10;Description automatically generated">
            <a:extLst>
              <a:ext uri="{FF2B5EF4-FFF2-40B4-BE49-F238E27FC236}">
                <a16:creationId xmlns:a16="http://schemas.microsoft.com/office/drawing/2014/main" id="{FA5B2A16-89B6-4A50-8627-FF68519B37FA}"/>
              </a:ext>
            </a:extLst>
          </p:cNvPr>
          <p:cNvPicPr>
            <a:picLocks noChangeAspect="1"/>
          </p:cNvPicPr>
          <p:nvPr/>
        </p:nvPicPr>
        <p:blipFill>
          <a:blip r:embed="rId3"/>
          <a:stretch>
            <a:fillRect/>
          </a:stretch>
        </p:blipFill>
        <p:spPr>
          <a:xfrm>
            <a:off x="1834014" y="1728577"/>
            <a:ext cx="5572227" cy="2030144"/>
          </a:xfrm>
          <a:prstGeom prst="rect">
            <a:avLst/>
          </a:prstGeom>
        </p:spPr>
      </p:pic>
      <p:pic>
        <p:nvPicPr>
          <p:cNvPr id="10" name="Picture 9" descr="A picture containing website&#10;&#10;Description automatically generated">
            <a:extLst>
              <a:ext uri="{FF2B5EF4-FFF2-40B4-BE49-F238E27FC236}">
                <a16:creationId xmlns:a16="http://schemas.microsoft.com/office/drawing/2014/main" id="{EC023C0A-91CC-411E-8BC9-DB0BA90632FB}"/>
              </a:ext>
            </a:extLst>
          </p:cNvPr>
          <p:cNvPicPr>
            <a:picLocks noChangeAspect="1"/>
          </p:cNvPicPr>
          <p:nvPr/>
        </p:nvPicPr>
        <p:blipFill>
          <a:blip r:embed="rId4"/>
          <a:stretch>
            <a:fillRect/>
          </a:stretch>
        </p:blipFill>
        <p:spPr>
          <a:xfrm>
            <a:off x="1834014" y="3592179"/>
            <a:ext cx="5572227" cy="2030144"/>
          </a:xfrm>
          <a:prstGeom prst="rect">
            <a:avLst/>
          </a:prstGeom>
        </p:spPr>
      </p:pic>
      <p:sp>
        <p:nvSpPr>
          <p:cNvPr id="31" name="Content Placeholder 2">
            <a:extLst>
              <a:ext uri="{FF2B5EF4-FFF2-40B4-BE49-F238E27FC236}">
                <a16:creationId xmlns:a16="http://schemas.microsoft.com/office/drawing/2014/main" id="{9F60DD1B-133B-40B1-A1D0-A1D0DCD25AF5}"/>
              </a:ext>
            </a:extLst>
          </p:cNvPr>
          <p:cNvSpPr txBox="1">
            <a:spLocks/>
          </p:cNvSpPr>
          <p:nvPr/>
        </p:nvSpPr>
        <p:spPr bwMode="auto">
          <a:xfrm>
            <a:off x="685800" y="5474370"/>
            <a:ext cx="3810000" cy="3837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Midplane position </a:t>
            </a:r>
          </a:p>
        </p:txBody>
      </p:sp>
      <p:grpSp>
        <p:nvGrpSpPr>
          <p:cNvPr id="32" name="Group 31">
            <a:extLst>
              <a:ext uri="{FF2B5EF4-FFF2-40B4-BE49-F238E27FC236}">
                <a16:creationId xmlns:a16="http://schemas.microsoft.com/office/drawing/2014/main" id="{C5B4CD7A-8264-4DCE-B781-D5D0317F1894}"/>
              </a:ext>
            </a:extLst>
          </p:cNvPr>
          <p:cNvGrpSpPr/>
          <p:nvPr/>
        </p:nvGrpSpPr>
        <p:grpSpPr>
          <a:xfrm>
            <a:off x="926237" y="6103815"/>
            <a:ext cx="3329126" cy="677985"/>
            <a:chOff x="772357" y="3527640"/>
            <a:chExt cx="3329126" cy="677985"/>
          </a:xfrm>
        </p:grpSpPr>
        <p:sp>
          <p:nvSpPr>
            <p:cNvPr id="33" name="Freeform 5">
              <a:extLst>
                <a:ext uri="{FF2B5EF4-FFF2-40B4-BE49-F238E27FC236}">
                  <a16:creationId xmlns:a16="http://schemas.microsoft.com/office/drawing/2014/main" id="{E37D8C83-DA84-4254-BF82-0ED3EE6D5757}"/>
                </a:ext>
              </a:extLst>
            </p:cNvPr>
            <p:cNvSpPr/>
            <p:nvPr/>
          </p:nvSpPr>
          <p:spPr bwMode="auto">
            <a:xfrm>
              <a:off x="772357" y="35276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4" name="Freeform 6">
              <a:extLst>
                <a:ext uri="{FF2B5EF4-FFF2-40B4-BE49-F238E27FC236}">
                  <a16:creationId xmlns:a16="http://schemas.microsoft.com/office/drawing/2014/main" id="{BAFF4EDD-A316-4569-AF9C-4D3A662C9937}"/>
                </a:ext>
              </a:extLst>
            </p:cNvPr>
            <p:cNvSpPr/>
            <p:nvPr/>
          </p:nvSpPr>
          <p:spPr bwMode="auto">
            <a:xfrm>
              <a:off x="772357" y="3810001"/>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35" name="Freeform 7">
              <a:extLst>
                <a:ext uri="{FF2B5EF4-FFF2-40B4-BE49-F238E27FC236}">
                  <a16:creationId xmlns:a16="http://schemas.microsoft.com/office/drawing/2014/main" id="{E7FCD109-D617-4A24-817E-D418454190C8}"/>
                </a:ext>
              </a:extLst>
            </p:cNvPr>
            <p:cNvSpPr/>
            <p:nvPr/>
          </p:nvSpPr>
          <p:spPr bwMode="auto">
            <a:xfrm>
              <a:off x="772357" y="3680040"/>
              <a:ext cx="3329126" cy="395624"/>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19050" cap="flat" cmpd="sng" algn="ctr">
              <a:solidFill>
                <a:srgbClr val="008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B663A3B-9B70-4E42-9A79-7D521459B19C}"/>
                  </a:ext>
                </a:extLst>
              </p:cNvPr>
              <p:cNvSpPr txBox="1"/>
              <p:nvPr/>
            </p:nvSpPr>
            <p:spPr>
              <a:xfrm>
                <a:off x="2323355" y="5825456"/>
                <a:ext cx="1623906" cy="459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m:t>
                      </m:r>
                      <m:f>
                        <m:fPr>
                          <m:ctrlPr>
                            <a:rPr lang="en-US" sz="1600" i="1" smtClean="0">
                              <a:latin typeface="Cambria Math" panose="02040503050406030204" pitchFamily="18" charset="0"/>
                            </a:rPr>
                          </m:ctrlPr>
                        </m:fPr>
                        <m:num>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𝑅</m:t>
                              </m:r>
                            </m:e>
                            <m:sub>
                              <m:r>
                                <a:rPr lang="en-US" sz="1600" b="0" i="1" smtClean="0">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num>
                        <m:den>
                          <m:r>
                            <a:rPr lang="en-US" sz="1600" b="0" i="1" smtClean="0">
                              <a:latin typeface="Cambria Math" panose="02040503050406030204" pitchFamily="18" charset="0"/>
                            </a:rPr>
                            <m:t>2</m:t>
                          </m:r>
                        </m:den>
                      </m:f>
                    </m:oMath>
                  </m:oMathPara>
                </a14:m>
                <a:endParaRPr lang="en-US" sz="1600" dirty="0"/>
              </a:p>
            </p:txBody>
          </p:sp>
        </mc:Choice>
        <mc:Fallback xmlns="">
          <p:sp>
            <p:nvSpPr>
              <p:cNvPr id="36" name="TextBox 35">
                <a:extLst>
                  <a:ext uri="{FF2B5EF4-FFF2-40B4-BE49-F238E27FC236}">
                    <a16:creationId xmlns:a16="http://schemas.microsoft.com/office/drawing/2014/main" id="{5B663A3B-9B70-4E42-9A79-7D521459B19C}"/>
                  </a:ext>
                </a:extLst>
              </p:cNvPr>
              <p:cNvSpPr txBox="1">
                <a:spLocks noRot="1" noChangeAspect="1" noMove="1" noResize="1" noEditPoints="1" noAdjustHandles="1" noChangeArrowheads="1" noChangeShapeType="1" noTextEdit="1"/>
              </p:cNvSpPr>
              <p:nvPr/>
            </p:nvSpPr>
            <p:spPr>
              <a:xfrm>
                <a:off x="2323355" y="5825456"/>
                <a:ext cx="1623906" cy="45942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6A35CED2-169C-45FE-A0C6-D0216AF33E79}"/>
                  </a:ext>
                </a:extLst>
              </p:cNvPr>
              <p:cNvSpPr/>
              <p:nvPr/>
            </p:nvSpPr>
            <p:spPr>
              <a:xfrm>
                <a:off x="304800" y="6042239"/>
                <a:ext cx="700255"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oMath>
                  </m:oMathPara>
                </a14:m>
                <a:endParaRPr lang="en-US" sz="1600" dirty="0"/>
              </a:p>
            </p:txBody>
          </p:sp>
        </mc:Choice>
        <mc:Fallback xmlns="">
          <p:sp>
            <p:nvSpPr>
              <p:cNvPr id="37" name="Rectangle 36">
                <a:extLst>
                  <a:ext uri="{FF2B5EF4-FFF2-40B4-BE49-F238E27FC236}">
                    <a16:creationId xmlns:a16="http://schemas.microsoft.com/office/drawing/2014/main" id="{6A35CED2-169C-45FE-A0C6-D0216AF33E79}"/>
                  </a:ext>
                </a:extLst>
              </p:cNvPr>
              <p:cNvSpPr>
                <a:spLocks noRot="1" noChangeAspect="1" noMove="1" noResize="1" noEditPoints="1" noAdjustHandles="1" noChangeArrowheads="1" noChangeShapeType="1" noTextEdit="1"/>
              </p:cNvSpPr>
              <p:nvPr/>
            </p:nvSpPr>
            <p:spPr>
              <a:xfrm>
                <a:off x="304800" y="6042239"/>
                <a:ext cx="700255" cy="33855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02E08DBD-81CC-4CD6-B070-22A0C4FFC881}"/>
                  </a:ext>
                </a:extLst>
              </p:cNvPr>
              <p:cNvSpPr/>
              <p:nvPr/>
            </p:nvSpPr>
            <p:spPr>
              <a:xfrm>
                <a:off x="310767" y="6389485"/>
                <a:ext cx="655371"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𝐼𝑀𝐿</m:t>
                          </m:r>
                        </m:sub>
                      </m:sSub>
                    </m:oMath>
                  </m:oMathPara>
                </a14:m>
                <a:endParaRPr lang="en-US" sz="1600" dirty="0"/>
              </a:p>
            </p:txBody>
          </p:sp>
        </mc:Choice>
        <mc:Fallback xmlns="">
          <p:sp>
            <p:nvSpPr>
              <p:cNvPr id="38" name="Rectangle 37">
                <a:extLst>
                  <a:ext uri="{FF2B5EF4-FFF2-40B4-BE49-F238E27FC236}">
                    <a16:creationId xmlns:a16="http://schemas.microsoft.com/office/drawing/2014/main" id="{02E08DBD-81CC-4CD6-B070-22A0C4FFC881}"/>
                  </a:ext>
                </a:extLst>
              </p:cNvPr>
              <p:cNvSpPr>
                <a:spLocks noRot="1" noChangeAspect="1" noMove="1" noResize="1" noEditPoints="1" noAdjustHandles="1" noChangeArrowheads="1" noChangeShapeType="1" noTextEdit="1"/>
              </p:cNvSpPr>
              <p:nvPr/>
            </p:nvSpPr>
            <p:spPr>
              <a:xfrm>
                <a:off x="310767" y="6389485"/>
                <a:ext cx="655371" cy="338554"/>
              </a:xfrm>
              <a:prstGeom prst="rect">
                <a:avLst/>
              </a:prstGeom>
              <a:blipFill>
                <a:blip r:embed="rId7"/>
                <a:stretch>
                  <a:fillRect/>
                </a:stretch>
              </a:blipFill>
            </p:spPr>
            <p:txBody>
              <a:bodyPr/>
              <a:lstStyle/>
              <a:p>
                <a:r>
                  <a:rPr lang="en-US">
                    <a:noFill/>
                  </a:rPr>
                  <a:t> </a:t>
                </a:r>
              </a:p>
            </p:txBody>
          </p:sp>
        </mc:Fallback>
      </mc:AlternateContent>
      <p:sp>
        <p:nvSpPr>
          <p:cNvPr id="39" name="Content Placeholder 3">
            <a:extLst>
              <a:ext uri="{FF2B5EF4-FFF2-40B4-BE49-F238E27FC236}">
                <a16:creationId xmlns:a16="http://schemas.microsoft.com/office/drawing/2014/main" id="{973528BA-6D47-41F6-8A6F-4F5BE4490A52}"/>
              </a:ext>
            </a:extLst>
          </p:cNvPr>
          <p:cNvSpPr txBox="1">
            <a:spLocks/>
          </p:cNvSpPr>
          <p:nvPr/>
        </p:nvSpPr>
        <p:spPr bwMode="auto">
          <a:xfrm>
            <a:off x="4648200" y="5474370"/>
            <a:ext cx="3810000" cy="3653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b="1">
                <a:solidFill>
                  <a:srgbClr val="000099"/>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ea typeface="+mn-ea"/>
              </a:defRPr>
            </a:lvl2pPr>
            <a:lvl3pPr marL="1143000" indent="-228600" algn="l" rtl="0" eaLnBrk="0" fontAlgn="base" hangingPunct="0">
              <a:spcBef>
                <a:spcPct val="20000"/>
              </a:spcBef>
              <a:spcAft>
                <a:spcPct val="0"/>
              </a:spcAft>
              <a:buChar char="•"/>
              <a:defRPr sz="2000" b="1">
                <a:solidFill>
                  <a:schemeClr val="tx1"/>
                </a:solidFill>
                <a:latin typeface="+mn-lt"/>
                <a:ea typeface="+mn-ea"/>
              </a:defRPr>
            </a:lvl3pPr>
            <a:lvl4pPr marL="1600200" indent="-228600" algn="l" rtl="0" eaLnBrk="0" fontAlgn="base" hangingPunct="0">
              <a:spcBef>
                <a:spcPct val="20000"/>
              </a:spcBef>
              <a:spcAft>
                <a:spcPct val="0"/>
              </a:spcAft>
              <a:buChar char="–"/>
              <a:defRPr sz="1800" b="1">
                <a:solidFill>
                  <a:schemeClr val="tx1"/>
                </a:solidFill>
                <a:latin typeface="+mn-lt"/>
                <a:ea typeface="+mn-ea"/>
              </a:defRPr>
            </a:lvl4pPr>
            <a:lvl5pPr marL="2057400" indent="-228600" algn="l" rtl="0" eaLnBrk="0" fontAlgn="base" hangingPunct="0">
              <a:spcBef>
                <a:spcPct val="20000"/>
              </a:spcBef>
              <a:spcAft>
                <a:spcPct val="0"/>
              </a:spcAft>
              <a:buChar char="»"/>
              <a:defRPr sz="1800" b="1">
                <a:solidFill>
                  <a:schemeClr val="tx1"/>
                </a:solidFill>
                <a:latin typeface="+mn-lt"/>
                <a:ea typeface="+mn-ea"/>
              </a:defRPr>
            </a:lvl5pPr>
            <a:lvl6pPr marL="2514600" indent="-228600" algn="l" rtl="0" fontAlgn="base">
              <a:spcBef>
                <a:spcPct val="20000"/>
              </a:spcBef>
              <a:spcAft>
                <a:spcPct val="0"/>
              </a:spcAft>
              <a:buChar char="»"/>
              <a:defRPr sz="1800" b="1">
                <a:solidFill>
                  <a:schemeClr val="tx1"/>
                </a:solidFill>
                <a:latin typeface="+mn-lt"/>
                <a:ea typeface="+mn-ea"/>
              </a:defRPr>
            </a:lvl6pPr>
            <a:lvl7pPr marL="2971800" indent="-228600" algn="l" rtl="0" fontAlgn="base">
              <a:spcBef>
                <a:spcPct val="20000"/>
              </a:spcBef>
              <a:spcAft>
                <a:spcPct val="0"/>
              </a:spcAft>
              <a:buChar char="»"/>
              <a:defRPr sz="1800" b="1">
                <a:solidFill>
                  <a:schemeClr val="tx1"/>
                </a:solidFill>
                <a:latin typeface="+mn-lt"/>
                <a:ea typeface="+mn-ea"/>
              </a:defRPr>
            </a:lvl7pPr>
            <a:lvl8pPr marL="3429000" indent="-228600" algn="l" rtl="0" fontAlgn="base">
              <a:spcBef>
                <a:spcPct val="20000"/>
              </a:spcBef>
              <a:spcAft>
                <a:spcPct val="0"/>
              </a:spcAft>
              <a:buChar char="»"/>
              <a:defRPr sz="1800" b="1">
                <a:solidFill>
                  <a:schemeClr val="tx1"/>
                </a:solidFill>
                <a:latin typeface="+mn-lt"/>
                <a:ea typeface="+mn-ea"/>
              </a:defRPr>
            </a:lvl8pPr>
            <a:lvl9pPr marL="3886200" indent="-228600" algn="l" rtl="0" fontAlgn="base">
              <a:spcBef>
                <a:spcPct val="20000"/>
              </a:spcBef>
              <a:spcAft>
                <a:spcPct val="0"/>
              </a:spcAft>
              <a:buChar char="»"/>
              <a:defRPr sz="1800" b="1">
                <a:solidFill>
                  <a:schemeClr val="tx1"/>
                </a:solidFill>
                <a:latin typeface="+mn-lt"/>
                <a:ea typeface="+mn-ea"/>
              </a:defRPr>
            </a:lvl9pPr>
          </a:lstStyle>
          <a:p>
            <a:r>
              <a:rPr lang="en-US" sz="2000" kern="0" dirty="0"/>
              <a:t>Thickness</a:t>
            </a:r>
            <a:endParaRPr lang="en-US" kern="0" dirty="0"/>
          </a:p>
        </p:txBody>
      </p:sp>
      <p:grpSp>
        <p:nvGrpSpPr>
          <p:cNvPr id="40" name="Group 39">
            <a:extLst>
              <a:ext uri="{FF2B5EF4-FFF2-40B4-BE49-F238E27FC236}">
                <a16:creationId xmlns:a16="http://schemas.microsoft.com/office/drawing/2014/main" id="{3555AAE6-5A6E-4DDC-9221-84EBB39013FA}"/>
              </a:ext>
            </a:extLst>
          </p:cNvPr>
          <p:cNvGrpSpPr/>
          <p:nvPr/>
        </p:nvGrpSpPr>
        <p:grpSpPr>
          <a:xfrm>
            <a:off x="4993690" y="6106671"/>
            <a:ext cx="3329126" cy="522729"/>
            <a:chOff x="4993690" y="3511784"/>
            <a:chExt cx="3329126" cy="522729"/>
          </a:xfrm>
        </p:grpSpPr>
        <p:sp>
          <p:nvSpPr>
            <p:cNvPr id="55" name="Freeform 14">
              <a:extLst>
                <a:ext uri="{FF2B5EF4-FFF2-40B4-BE49-F238E27FC236}">
                  <a16:creationId xmlns:a16="http://schemas.microsoft.com/office/drawing/2014/main" id="{FA52514B-58A6-4482-969C-0FD4160D80CC}"/>
                </a:ext>
              </a:extLst>
            </p:cNvPr>
            <p:cNvSpPr/>
            <p:nvPr/>
          </p:nvSpPr>
          <p:spPr bwMode="auto">
            <a:xfrm>
              <a:off x="4993690" y="3511784"/>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sp>
          <p:nvSpPr>
            <p:cNvPr id="56" name="Freeform 15">
              <a:extLst>
                <a:ext uri="{FF2B5EF4-FFF2-40B4-BE49-F238E27FC236}">
                  <a16:creationId xmlns:a16="http://schemas.microsoft.com/office/drawing/2014/main" id="{9B9FBB0E-6D18-47B3-8C92-59591E570DC5}"/>
                </a:ext>
              </a:extLst>
            </p:cNvPr>
            <p:cNvSpPr/>
            <p:nvPr/>
          </p:nvSpPr>
          <p:spPr bwMode="auto">
            <a:xfrm flipV="1">
              <a:off x="4993690" y="3851633"/>
              <a:ext cx="3329126" cy="182880"/>
            </a:xfrm>
            <a:custGeom>
              <a:avLst/>
              <a:gdLst>
                <a:gd name="connsiteX0" fmla="*/ 0 w 3329126"/>
                <a:gd name="connsiteY0" fmla="*/ 534817 h 1152383"/>
                <a:gd name="connsiteX1" fmla="*/ 941033 w 3329126"/>
                <a:gd name="connsiteY1" fmla="*/ 19912 h 1152383"/>
                <a:gd name="connsiteX2" fmla="*/ 2254928 w 3329126"/>
                <a:gd name="connsiteY2" fmla="*/ 1147376 h 1152383"/>
                <a:gd name="connsiteX3" fmla="*/ 3329126 w 3329126"/>
                <a:gd name="connsiteY3" fmla="*/ 454918 h 1152383"/>
              </a:gdLst>
              <a:ahLst/>
              <a:cxnLst>
                <a:cxn ang="0">
                  <a:pos x="connsiteX0" y="connsiteY0"/>
                </a:cxn>
                <a:cxn ang="0">
                  <a:pos x="connsiteX1" y="connsiteY1"/>
                </a:cxn>
                <a:cxn ang="0">
                  <a:pos x="connsiteX2" y="connsiteY2"/>
                </a:cxn>
                <a:cxn ang="0">
                  <a:pos x="connsiteX3" y="connsiteY3"/>
                </a:cxn>
              </a:cxnLst>
              <a:rect l="l" t="t" r="r" b="b"/>
              <a:pathLst>
                <a:path w="3329126" h="1152383">
                  <a:moveTo>
                    <a:pt x="0" y="534817"/>
                  </a:moveTo>
                  <a:cubicBezTo>
                    <a:pt x="282606" y="226318"/>
                    <a:pt x="565212" y="-82181"/>
                    <a:pt x="941033" y="19912"/>
                  </a:cubicBezTo>
                  <a:cubicBezTo>
                    <a:pt x="1316854" y="122005"/>
                    <a:pt x="1856913" y="1074875"/>
                    <a:pt x="2254928" y="1147376"/>
                  </a:cubicBezTo>
                  <a:cubicBezTo>
                    <a:pt x="2652944" y="1219877"/>
                    <a:pt x="2701771" y="481551"/>
                    <a:pt x="3329126" y="454918"/>
                  </a:cubicBezTo>
                </a:path>
              </a:pathLst>
            </a:custGeom>
            <a:noFill/>
            <a:ln w="25400" cap="flat" cmpd="sng" algn="ctr">
              <a:solidFill>
                <a:srgbClr val="008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pitchFamily="80" charset="-128"/>
              </a:endParaRPr>
            </a:p>
          </p:txBody>
        </p:sp>
        <p:cxnSp>
          <p:nvCxnSpPr>
            <p:cNvPr id="57" name="Straight Connector 56">
              <a:extLst>
                <a:ext uri="{FF2B5EF4-FFF2-40B4-BE49-F238E27FC236}">
                  <a16:creationId xmlns:a16="http://schemas.microsoft.com/office/drawing/2014/main" id="{7DAFAB16-3FD6-4B3E-8DF9-C7F710FA4970}"/>
                </a:ext>
              </a:extLst>
            </p:cNvPr>
            <p:cNvCxnSpPr/>
            <p:nvPr/>
          </p:nvCxnSpPr>
          <p:spPr bwMode="auto">
            <a:xfrm flipV="1">
              <a:off x="4993690" y="3761986"/>
              <a:ext cx="3329126" cy="8878"/>
            </a:xfrm>
            <a:prstGeom prst="line">
              <a:avLst/>
            </a:prstGeom>
            <a:noFill/>
            <a:ln w="19050" cap="flat" cmpd="sng" algn="ctr">
              <a:solidFill>
                <a:srgbClr val="008000"/>
              </a:solidFill>
              <a:prstDash val="dash"/>
              <a:round/>
              <a:headEnd type="none" w="med" len="med"/>
              <a:tailEnd type="none" w="med" len="med"/>
            </a:ln>
            <a:effectLst/>
          </p:spPr>
        </p:cxn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CB7911E1-2D82-40D7-9D67-CFC7F02356C1}"/>
                  </a:ext>
                </a:extLst>
              </p:cNvPr>
              <p:cNvSpPr txBox="1"/>
              <p:nvPr/>
            </p:nvSpPr>
            <p:spPr>
              <a:xfrm>
                <a:off x="6324600" y="5832351"/>
                <a:ext cx="1886607"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𝑠h𝑒𝑙𝑙</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i="1">
                              <a:latin typeface="Cambria Math" panose="02040503050406030204" pitchFamily="18" charset="0"/>
                            </a:rPr>
                            <m:t>𝑂𝑀𝐿</m:t>
                          </m:r>
                        </m:sub>
                      </m:sSub>
                      <m:r>
                        <a:rPr lang="en-US" sz="1600" b="0" i="1" smtClean="0">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𝑅</m:t>
                          </m:r>
                        </m:e>
                        <m:sub>
                          <m:r>
                            <a:rPr lang="en-US" sz="1600" b="0" i="1" smtClean="0">
                              <a:latin typeface="Cambria Math" panose="02040503050406030204" pitchFamily="18" charset="0"/>
                            </a:rPr>
                            <m:t>𝐼</m:t>
                          </m:r>
                          <m:r>
                            <a:rPr lang="en-US" sz="1600" i="1">
                              <a:latin typeface="Cambria Math" panose="02040503050406030204" pitchFamily="18" charset="0"/>
                            </a:rPr>
                            <m:t>𝑀𝐿</m:t>
                          </m:r>
                        </m:sub>
                      </m:sSub>
                    </m:oMath>
                  </m:oMathPara>
                </a14:m>
                <a:endParaRPr lang="en-US" sz="1600" dirty="0"/>
              </a:p>
            </p:txBody>
          </p:sp>
        </mc:Choice>
        <mc:Fallback xmlns="">
          <p:sp>
            <p:nvSpPr>
              <p:cNvPr id="58" name="TextBox 57">
                <a:extLst>
                  <a:ext uri="{FF2B5EF4-FFF2-40B4-BE49-F238E27FC236}">
                    <a16:creationId xmlns:a16="http://schemas.microsoft.com/office/drawing/2014/main" id="{CB7911E1-2D82-40D7-9D67-CFC7F02356C1}"/>
                  </a:ext>
                </a:extLst>
              </p:cNvPr>
              <p:cNvSpPr txBox="1">
                <a:spLocks noRot="1" noChangeAspect="1" noMove="1" noResize="1" noEditPoints="1" noAdjustHandles="1" noChangeArrowheads="1" noChangeShapeType="1" noTextEdit="1"/>
              </p:cNvSpPr>
              <p:nvPr/>
            </p:nvSpPr>
            <p:spPr>
              <a:xfrm>
                <a:off x="6324600" y="5832351"/>
                <a:ext cx="1886607" cy="246221"/>
              </a:xfrm>
              <a:prstGeom prst="rect">
                <a:avLst/>
              </a:prstGeom>
              <a:blipFill>
                <a:blip r:embed="rId8"/>
                <a:stretch>
                  <a:fillRect l="-1618" b="-17500"/>
                </a:stretch>
              </a:blipFill>
            </p:spPr>
            <p:txBody>
              <a:bodyPr/>
              <a:lstStyle/>
              <a:p>
                <a:r>
                  <a:rPr lang="en-US">
                    <a:noFill/>
                  </a:rPr>
                  <a:t> </a:t>
                </a:r>
              </a:p>
            </p:txBody>
          </p:sp>
        </mc:Fallback>
      </mc:AlternateContent>
    </p:spTree>
    <p:extLst>
      <p:ext uri="{BB962C8B-B14F-4D97-AF65-F5344CB8AC3E}">
        <p14:creationId xmlns:p14="http://schemas.microsoft.com/office/powerpoint/2010/main" val="3262360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CTA Surface Imperfection Implementation</a:t>
            </a:r>
          </a:p>
        </p:txBody>
      </p:sp>
      <p:sp>
        <p:nvSpPr>
          <p:cNvPr id="3" name="Content Placeholder 2"/>
          <p:cNvSpPr>
            <a:spLocks noGrp="1"/>
          </p:cNvSpPr>
          <p:nvPr>
            <p:ph idx="1"/>
          </p:nvPr>
        </p:nvSpPr>
        <p:spPr/>
        <p:txBody>
          <a:bodyPr/>
          <a:lstStyle/>
          <a:p>
            <a:pPr marL="0" indent="0">
              <a:buNone/>
            </a:pPr>
            <a:r>
              <a:rPr lang="en-US" dirty="0" err="1"/>
              <a:t>Py_TIGIRS</a:t>
            </a:r>
            <a:r>
              <a:rPr lang="en-US" dirty="0"/>
              <a:t> description</a:t>
            </a:r>
          </a:p>
          <a:p>
            <a:pPr lvl="1"/>
            <a:r>
              <a:rPr lang="en-US" dirty="0"/>
              <a:t>Highly automated set of scripts to process IML and OML data</a:t>
            </a:r>
          </a:p>
          <a:p>
            <a:pPr lvl="1"/>
            <a:r>
              <a:rPr lang="en-US" dirty="0"/>
              <a:t>Update Abaqus* input file accordingly</a:t>
            </a:r>
          </a:p>
          <a:p>
            <a:pPr lvl="1"/>
            <a:r>
              <a:rPr lang="en-US" dirty="0"/>
              <a:t>Developed in Python (open-source, active community, numerically efficient, parallel processing capable)</a:t>
            </a:r>
          </a:p>
          <a:p>
            <a:pPr lvl="1"/>
            <a:r>
              <a:rPr lang="en-US" dirty="0"/>
              <a:t>Standalone from </a:t>
            </a:r>
            <a:r>
              <a:rPr lang="en-US" dirty="0" err="1"/>
              <a:t>Abaqus</a:t>
            </a:r>
            <a:r>
              <a:rPr lang="en-US" dirty="0"/>
              <a:t> scripting modules</a:t>
            </a:r>
          </a:p>
        </p:txBody>
      </p:sp>
      <p:sp>
        <p:nvSpPr>
          <p:cNvPr id="4" name="Slide Number Placeholder 3"/>
          <p:cNvSpPr>
            <a:spLocks noGrp="1"/>
          </p:cNvSpPr>
          <p:nvPr>
            <p:ph type="sldNum" sz="quarter" idx="12"/>
          </p:nvPr>
        </p:nvSpPr>
        <p:spPr/>
        <p:txBody>
          <a:bodyPr/>
          <a:lstStyle/>
          <a:p>
            <a:pPr>
              <a:defRPr/>
            </a:pPr>
            <a:fld id="{3279166E-3C41-482D-AD05-B3EB1A3588C5}" type="slidenum">
              <a:rPr lang="en-US" smtClean="0">
                <a:solidFill>
                  <a:srgbClr val="000000"/>
                </a:solidFill>
              </a:rPr>
              <a:pPr>
                <a:defRPr/>
              </a:pPr>
              <a:t>7</a:t>
            </a:fld>
            <a:endParaRPr lang="en-US" dirty="0">
              <a:solidFill>
                <a:srgbClr val="000000"/>
              </a:solidFill>
            </a:endParaRPr>
          </a:p>
        </p:txBody>
      </p:sp>
      <p:sp>
        <p:nvSpPr>
          <p:cNvPr id="5" name="TextBox 4">
            <a:extLst>
              <a:ext uri="{FF2B5EF4-FFF2-40B4-BE49-F238E27FC236}">
                <a16:creationId xmlns:a16="http://schemas.microsoft.com/office/drawing/2014/main" id="{13B1472F-8F05-4C18-BED6-6DB6CCF69035}"/>
              </a:ext>
            </a:extLst>
          </p:cNvPr>
          <p:cNvSpPr txBox="1"/>
          <p:nvPr/>
        </p:nvSpPr>
        <p:spPr>
          <a:xfrm>
            <a:off x="685800" y="6616472"/>
            <a:ext cx="7197804" cy="246221"/>
          </a:xfrm>
          <a:prstGeom prst="rect">
            <a:avLst/>
          </a:prstGeom>
          <a:noFill/>
        </p:spPr>
        <p:txBody>
          <a:bodyPr wrap="none" rtlCol="0">
            <a:spAutoFit/>
          </a:bodyPr>
          <a:lstStyle/>
          <a:p>
            <a:r>
              <a:rPr lang="en-US" sz="1000" dirty="0"/>
              <a:t>*The mention of a company or product is not an endorsement by the National Aeronautics and Space Administration (NASA)</a:t>
            </a:r>
          </a:p>
        </p:txBody>
      </p:sp>
    </p:spTree>
    <p:extLst>
      <p:ext uri="{BB962C8B-B14F-4D97-AF65-F5344CB8AC3E}">
        <p14:creationId xmlns:p14="http://schemas.microsoft.com/office/powerpoint/2010/main" val="559954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Py_TIGIRS</a:t>
            </a:r>
            <a:r>
              <a:rPr lang="en-US" dirty="0"/>
              <a:t> Functionality</a:t>
            </a:r>
          </a:p>
        </p:txBody>
      </p:sp>
      <p:sp>
        <p:nvSpPr>
          <p:cNvPr id="3" name="Content Placeholder 2"/>
          <p:cNvSpPr>
            <a:spLocks noGrp="1"/>
          </p:cNvSpPr>
          <p:nvPr>
            <p:ph idx="1"/>
          </p:nvPr>
        </p:nvSpPr>
        <p:spPr>
          <a:xfrm>
            <a:off x="685800" y="1287544"/>
            <a:ext cx="7871604" cy="5227164"/>
          </a:xfrm>
        </p:spPr>
        <p:txBody>
          <a:bodyPr/>
          <a:lstStyle/>
          <a:p>
            <a:r>
              <a:rPr lang="en-US" sz="2400" dirty="0"/>
              <a:t>Import </a:t>
            </a:r>
            <a:r>
              <a:rPr lang="en-US" sz="2400" dirty="0" err="1"/>
              <a:t>Abaqus</a:t>
            </a:r>
            <a:r>
              <a:rPr lang="en-US" sz="2400" dirty="0"/>
              <a:t> input file data</a:t>
            </a:r>
          </a:p>
          <a:p>
            <a:pPr lvl="1"/>
            <a:r>
              <a:rPr lang="en-US" sz="2000" dirty="0"/>
              <a:t>Nodal positions</a:t>
            </a:r>
          </a:p>
          <a:p>
            <a:pPr lvl="1"/>
            <a:r>
              <a:rPr lang="en-US" sz="2000" dirty="0"/>
              <a:t>Element-node connectivity</a:t>
            </a:r>
          </a:p>
          <a:p>
            <a:pPr lvl="1"/>
            <a:r>
              <a:rPr lang="en-US" sz="2000" dirty="0"/>
              <a:t>Shell section definitions</a:t>
            </a:r>
          </a:p>
          <a:p>
            <a:r>
              <a:rPr lang="en-US" sz="2400" dirty="0"/>
              <a:t>Calculate sandwich shell thickness and midplane for each node via scanned IML and OML data</a:t>
            </a:r>
          </a:p>
          <a:p>
            <a:r>
              <a:rPr lang="en-US" sz="2400" dirty="0"/>
              <a:t>Calculate element-based shell thicknesses and “bin” into similar groups for processing efficiency</a:t>
            </a:r>
          </a:p>
          <a:p>
            <a:r>
              <a:rPr lang="en-US" sz="2400" dirty="0"/>
              <a:t>Export </a:t>
            </a:r>
            <a:r>
              <a:rPr lang="en-US" sz="2400" dirty="0" err="1"/>
              <a:t>Abaqus</a:t>
            </a:r>
            <a:r>
              <a:rPr lang="en-US" sz="2400" dirty="0"/>
              <a:t> input file with updates to</a:t>
            </a:r>
          </a:p>
          <a:p>
            <a:pPr lvl="1"/>
            <a:r>
              <a:rPr lang="en-US" sz="2000" dirty="0"/>
              <a:t>Nodal positions to reflect midplane position</a:t>
            </a:r>
          </a:p>
          <a:p>
            <a:pPr lvl="1"/>
            <a:r>
              <a:rPr lang="en-US" sz="2000" dirty="0"/>
              <a:t>Assumption 1:  Shell section definitions with altered </a:t>
            </a:r>
            <a:r>
              <a:rPr lang="en-US" sz="2000" dirty="0">
                <a:solidFill>
                  <a:srgbClr val="0000FF"/>
                </a:solidFill>
              </a:rPr>
              <a:t>core thicknesses</a:t>
            </a:r>
          </a:p>
          <a:p>
            <a:pPr lvl="1"/>
            <a:r>
              <a:rPr lang="en-US" sz="2000" dirty="0"/>
              <a:t>Assumption 2:  Each element is </a:t>
            </a:r>
            <a:r>
              <a:rPr lang="en-US" sz="2000" dirty="0">
                <a:solidFill>
                  <a:srgbClr val="0000FF"/>
                </a:solidFill>
              </a:rPr>
              <a:t>constant thickness</a:t>
            </a:r>
          </a:p>
        </p:txBody>
      </p:sp>
      <p:sp>
        <p:nvSpPr>
          <p:cNvPr id="4" name="Slide Number Placeholder 3"/>
          <p:cNvSpPr>
            <a:spLocks noGrp="1"/>
          </p:cNvSpPr>
          <p:nvPr>
            <p:ph type="sldNum" sz="quarter" idx="12"/>
          </p:nvPr>
        </p:nvSpPr>
        <p:spPr/>
        <p:txBody>
          <a:bodyPr/>
          <a:lstStyle/>
          <a:p>
            <a:pPr>
              <a:defRPr/>
            </a:pPr>
            <a:fld id="{3279166E-3C41-482D-AD05-B3EB1A3588C5}" type="slidenum">
              <a:rPr lang="en-US" smtClean="0">
                <a:solidFill>
                  <a:srgbClr val="000000"/>
                </a:solidFill>
              </a:rPr>
              <a:pPr>
                <a:defRPr/>
              </a:pPr>
              <a:t>8</a:t>
            </a:fld>
            <a:endParaRPr lang="en-US" dirty="0">
              <a:solidFill>
                <a:srgbClr val="000000"/>
              </a:solidFill>
            </a:endParaRPr>
          </a:p>
        </p:txBody>
      </p:sp>
    </p:spTree>
    <p:extLst>
      <p:ext uri="{BB962C8B-B14F-4D97-AF65-F5344CB8AC3E}">
        <p14:creationId xmlns:p14="http://schemas.microsoft.com/office/powerpoint/2010/main" val="353426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Table 23">
            <a:extLst>
              <a:ext uri="{FF2B5EF4-FFF2-40B4-BE49-F238E27FC236}">
                <a16:creationId xmlns:a16="http://schemas.microsoft.com/office/drawing/2014/main" id="{61993458-CEF8-4C78-B412-E7584C8F794A}"/>
              </a:ext>
            </a:extLst>
          </p:cNvPr>
          <p:cNvGraphicFramePr>
            <a:graphicFrameLocks noGrp="1"/>
          </p:cNvGraphicFramePr>
          <p:nvPr>
            <p:extLst>
              <p:ext uri="{D42A27DB-BD31-4B8C-83A1-F6EECF244321}">
                <p14:modId xmlns:p14="http://schemas.microsoft.com/office/powerpoint/2010/main" val="3194688483"/>
              </p:ext>
            </p:extLst>
          </p:nvPr>
        </p:nvGraphicFramePr>
        <p:xfrm>
          <a:off x="0" y="1143000"/>
          <a:ext cx="9144000" cy="5351294"/>
        </p:xfrm>
        <a:graphic>
          <a:graphicData uri="http://schemas.openxmlformats.org/drawingml/2006/table">
            <a:tbl>
              <a:tblPr firstRow="1" bandRow="1">
                <a:tableStyleId>{5940675A-B579-460E-94D1-54222C63F5DA}</a:tableStyleId>
              </a:tblPr>
              <a:tblGrid>
                <a:gridCol w="4572000">
                  <a:extLst>
                    <a:ext uri="{9D8B030D-6E8A-4147-A177-3AD203B41FA5}">
                      <a16:colId xmlns:a16="http://schemas.microsoft.com/office/drawing/2014/main" val="3194977675"/>
                    </a:ext>
                  </a:extLst>
                </a:gridCol>
                <a:gridCol w="4572000">
                  <a:extLst>
                    <a:ext uri="{9D8B030D-6E8A-4147-A177-3AD203B41FA5}">
                      <a16:colId xmlns:a16="http://schemas.microsoft.com/office/drawing/2014/main" val="437172240"/>
                    </a:ext>
                  </a:extLst>
                </a:gridCol>
              </a:tblGrid>
              <a:tr h="513544">
                <a:tc>
                  <a:txBody>
                    <a:bodyPr/>
                    <a:lstStyle/>
                    <a:p>
                      <a:pPr algn="ctr"/>
                      <a:r>
                        <a:rPr lang="en-US" b="1" dirty="0">
                          <a:solidFill>
                            <a:srgbClr val="000099"/>
                          </a:solidFill>
                        </a:rPr>
                        <a:t>As measured</a:t>
                      </a:r>
                    </a:p>
                  </a:txBody>
                  <a:tcPr marL="0" marR="0" marT="0"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99"/>
                          </a:solidFill>
                        </a:rPr>
                        <a:t>As implemented</a:t>
                      </a:r>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02558592"/>
                  </a:ext>
                </a:extLst>
              </a:tr>
              <a:tr h="2418875">
                <a:tc>
                  <a:txBody>
                    <a:bodyPr/>
                    <a:lstStyle/>
                    <a:p>
                      <a:endParaRPr lang="en-US" b="1" dirty="0"/>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b="1"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6010931"/>
                  </a:ext>
                </a:extLst>
              </a:tr>
              <a:tr h="2418875">
                <a:tc>
                  <a:txBody>
                    <a:bodyPr/>
                    <a:lstStyle/>
                    <a:p>
                      <a:endParaRPr lang="en-US" b="1" dirty="0"/>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b="1"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91681261"/>
                  </a:ext>
                </a:extLst>
              </a:tr>
            </a:tbl>
          </a:graphicData>
        </a:graphic>
      </p:graphicFrame>
      <p:sp>
        <p:nvSpPr>
          <p:cNvPr id="2" name="Title 1"/>
          <p:cNvSpPr>
            <a:spLocks noGrp="1"/>
          </p:cNvSpPr>
          <p:nvPr>
            <p:ph type="title"/>
          </p:nvPr>
        </p:nvSpPr>
        <p:spPr/>
        <p:txBody>
          <a:bodyPr/>
          <a:lstStyle/>
          <a:p>
            <a:r>
              <a:rPr lang="en-US" dirty="0"/>
              <a:t>CTA8.2B Implemented Imperfections</a:t>
            </a:r>
          </a:p>
        </p:txBody>
      </p:sp>
      <p:sp>
        <p:nvSpPr>
          <p:cNvPr id="6" name="Slide Number Placeholder 5"/>
          <p:cNvSpPr>
            <a:spLocks noGrp="1"/>
          </p:cNvSpPr>
          <p:nvPr>
            <p:ph type="sldNum" sz="quarter" idx="12"/>
          </p:nvPr>
        </p:nvSpPr>
        <p:spPr/>
        <p:txBody>
          <a:bodyPr/>
          <a:lstStyle/>
          <a:p>
            <a:pPr>
              <a:defRPr/>
            </a:pPr>
            <a:fld id="{C013E7B2-8796-4D52-8D3F-92A2A8D7069E}" type="slidenum">
              <a:rPr lang="en-US" smtClean="0">
                <a:solidFill>
                  <a:srgbClr val="000000"/>
                </a:solidFill>
              </a:rPr>
              <a:pPr>
                <a:defRPr/>
              </a:pPr>
              <a:t>9</a:t>
            </a:fld>
            <a:endParaRPr lang="en-US" dirty="0">
              <a:solidFill>
                <a:srgbClr val="000000"/>
              </a:solidFill>
            </a:endParaRPr>
          </a:p>
        </p:txBody>
      </p:sp>
      <p:pic>
        <p:nvPicPr>
          <p:cNvPr id="12" name="Picture 11" descr="A picture containing chart&#10;&#10;Description automatically generated">
            <a:extLst>
              <a:ext uri="{FF2B5EF4-FFF2-40B4-BE49-F238E27FC236}">
                <a16:creationId xmlns:a16="http://schemas.microsoft.com/office/drawing/2014/main" id="{DB9145B1-81AD-45B3-83A4-1474D02939A4}"/>
              </a:ext>
            </a:extLst>
          </p:cNvPr>
          <p:cNvPicPr>
            <a:picLocks noChangeAspect="1"/>
          </p:cNvPicPr>
          <p:nvPr/>
        </p:nvPicPr>
        <p:blipFill rotWithShape="1">
          <a:blip r:embed="rId3"/>
          <a:srcRect r="12851"/>
          <a:stretch/>
        </p:blipFill>
        <p:spPr>
          <a:xfrm>
            <a:off x="175403" y="1656453"/>
            <a:ext cx="4186727" cy="1883827"/>
          </a:xfrm>
          <a:prstGeom prst="rect">
            <a:avLst/>
          </a:prstGeom>
        </p:spPr>
      </p:pic>
      <p:pic>
        <p:nvPicPr>
          <p:cNvPr id="18" name="Picture 17" descr="A picture containing timeline&#10;&#10;Description automatically generated">
            <a:extLst>
              <a:ext uri="{FF2B5EF4-FFF2-40B4-BE49-F238E27FC236}">
                <a16:creationId xmlns:a16="http://schemas.microsoft.com/office/drawing/2014/main" id="{0E280F06-A883-4052-B1AC-F5597E79E814}"/>
              </a:ext>
            </a:extLst>
          </p:cNvPr>
          <p:cNvPicPr>
            <a:picLocks noChangeAspect="1"/>
          </p:cNvPicPr>
          <p:nvPr/>
        </p:nvPicPr>
        <p:blipFill rotWithShape="1">
          <a:blip r:embed="rId4"/>
          <a:srcRect t="6584" r="13400" b="4886"/>
          <a:stretch/>
        </p:blipFill>
        <p:spPr>
          <a:xfrm>
            <a:off x="175403" y="4306529"/>
            <a:ext cx="4186727" cy="1667751"/>
          </a:xfrm>
          <a:prstGeom prst="rect">
            <a:avLst/>
          </a:prstGeom>
        </p:spPr>
      </p:pic>
      <p:pic>
        <p:nvPicPr>
          <p:cNvPr id="22" name="Picture 21" descr="Chart&#10;&#10;Description automatically generated">
            <a:extLst>
              <a:ext uri="{FF2B5EF4-FFF2-40B4-BE49-F238E27FC236}">
                <a16:creationId xmlns:a16="http://schemas.microsoft.com/office/drawing/2014/main" id="{29419E55-9488-4414-9097-273069367752}"/>
              </a:ext>
            </a:extLst>
          </p:cNvPr>
          <p:cNvPicPr>
            <a:picLocks noChangeAspect="1"/>
          </p:cNvPicPr>
          <p:nvPr/>
        </p:nvPicPr>
        <p:blipFill rotWithShape="1">
          <a:blip r:embed="rId5"/>
          <a:srcRect r="16159"/>
          <a:stretch/>
        </p:blipFill>
        <p:spPr>
          <a:xfrm>
            <a:off x="4877934" y="1656453"/>
            <a:ext cx="3874447" cy="1889924"/>
          </a:xfrm>
          <a:prstGeom prst="rect">
            <a:avLst/>
          </a:prstGeom>
        </p:spPr>
      </p:pic>
      <p:pic>
        <p:nvPicPr>
          <p:cNvPr id="25" name="Picture 24" descr="A picture containing website&#10;&#10;Description automatically generated">
            <a:extLst>
              <a:ext uri="{FF2B5EF4-FFF2-40B4-BE49-F238E27FC236}">
                <a16:creationId xmlns:a16="http://schemas.microsoft.com/office/drawing/2014/main" id="{3FA6F882-393D-42A6-96FF-70D92C2DBF52}"/>
              </a:ext>
            </a:extLst>
          </p:cNvPr>
          <p:cNvPicPr>
            <a:picLocks noChangeAspect="1"/>
          </p:cNvPicPr>
          <p:nvPr/>
        </p:nvPicPr>
        <p:blipFill rotWithShape="1">
          <a:blip r:embed="rId6"/>
          <a:srcRect r="16490"/>
          <a:stretch/>
        </p:blipFill>
        <p:spPr>
          <a:xfrm>
            <a:off x="4877934" y="4201538"/>
            <a:ext cx="3874447" cy="1877731"/>
          </a:xfrm>
          <a:prstGeom prst="rect">
            <a:avLst/>
          </a:prstGeom>
        </p:spPr>
      </p:pic>
      <p:pic>
        <p:nvPicPr>
          <p:cNvPr id="30" name="Picture 29" descr="A picture containing timeline&#10;&#10;Description automatically generated">
            <a:extLst>
              <a:ext uri="{FF2B5EF4-FFF2-40B4-BE49-F238E27FC236}">
                <a16:creationId xmlns:a16="http://schemas.microsoft.com/office/drawing/2014/main" id="{82942EA2-9768-4E7C-A134-905E15EB1F4A}"/>
              </a:ext>
            </a:extLst>
          </p:cNvPr>
          <p:cNvPicPr>
            <a:picLocks noChangeAspect="1"/>
          </p:cNvPicPr>
          <p:nvPr/>
        </p:nvPicPr>
        <p:blipFill rotWithShape="1">
          <a:blip r:embed="rId4"/>
          <a:srcRect l="87767"/>
          <a:stretch/>
        </p:blipFill>
        <p:spPr>
          <a:xfrm rot="5400000">
            <a:off x="2073017" y="5426472"/>
            <a:ext cx="591427" cy="1883827"/>
          </a:xfrm>
          <a:prstGeom prst="rect">
            <a:avLst/>
          </a:prstGeom>
        </p:spPr>
      </p:pic>
      <p:pic>
        <p:nvPicPr>
          <p:cNvPr id="31" name="Picture 30" descr="A picture containing chart&#10;&#10;Description automatically generated">
            <a:extLst>
              <a:ext uri="{FF2B5EF4-FFF2-40B4-BE49-F238E27FC236}">
                <a16:creationId xmlns:a16="http://schemas.microsoft.com/office/drawing/2014/main" id="{04CD4C5F-FA31-46F8-8000-B58BE430319D}"/>
              </a:ext>
            </a:extLst>
          </p:cNvPr>
          <p:cNvPicPr>
            <a:picLocks noChangeAspect="1"/>
          </p:cNvPicPr>
          <p:nvPr/>
        </p:nvPicPr>
        <p:blipFill rotWithShape="1">
          <a:blip r:embed="rId3"/>
          <a:srcRect l="87689"/>
          <a:stretch/>
        </p:blipFill>
        <p:spPr>
          <a:xfrm rot="5400000">
            <a:off x="2073017" y="2873453"/>
            <a:ext cx="591426" cy="1883827"/>
          </a:xfrm>
          <a:prstGeom prst="rect">
            <a:avLst/>
          </a:prstGeom>
        </p:spPr>
      </p:pic>
      <p:pic>
        <p:nvPicPr>
          <p:cNvPr id="32" name="Picture 31" descr="Chart&#10;&#10;Description automatically generated">
            <a:extLst>
              <a:ext uri="{FF2B5EF4-FFF2-40B4-BE49-F238E27FC236}">
                <a16:creationId xmlns:a16="http://schemas.microsoft.com/office/drawing/2014/main" id="{33FE9463-D8AE-4426-9C46-8F013DF6892A}"/>
              </a:ext>
            </a:extLst>
          </p:cNvPr>
          <p:cNvPicPr>
            <a:picLocks noChangeAspect="1"/>
          </p:cNvPicPr>
          <p:nvPr/>
        </p:nvPicPr>
        <p:blipFill rotWithShape="1">
          <a:blip r:embed="rId5"/>
          <a:srcRect l="84574" r="4328"/>
          <a:stretch/>
        </p:blipFill>
        <p:spPr>
          <a:xfrm rot="5400000">
            <a:off x="6643005" y="2777426"/>
            <a:ext cx="512872" cy="1889924"/>
          </a:xfrm>
          <a:prstGeom prst="rect">
            <a:avLst/>
          </a:prstGeom>
        </p:spPr>
      </p:pic>
      <p:pic>
        <p:nvPicPr>
          <p:cNvPr id="27" name="Picture 26" descr="A picture containing website&#10;&#10;Description automatically generated">
            <a:extLst>
              <a:ext uri="{FF2B5EF4-FFF2-40B4-BE49-F238E27FC236}">
                <a16:creationId xmlns:a16="http://schemas.microsoft.com/office/drawing/2014/main" id="{0A8F619F-FB19-4B49-9455-66F115027B22}"/>
              </a:ext>
            </a:extLst>
          </p:cNvPr>
          <p:cNvPicPr>
            <a:picLocks noChangeAspect="1"/>
          </p:cNvPicPr>
          <p:nvPr/>
        </p:nvPicPr>
        <p:blipFill rotWithShape="1">
          <a:blip r:embed="rId7"/>
          <a:srcRect l="84785" r="3780"/>
          <a:stretch/>
        </p:blipFill>
        <p:spPr>
          <a:xfrm rot="5400000">
            <a:off x="6634186" y="5429519"/>
            <a:ext cx="530509" cy="1877731"/>
          </a:xfrm>
          <a:prstGeom prst="rect">
            <a:avLst/>
          </a:prstGeom>
        </p:spPr>
      </p:pic>
    </p:spTree>
    <p:extLst>
      <p:ext uri="{BB962C8B-B14F-4D97-AF65-F5344CB8AC3E}">
        <p14:creationId xmlns:p14="http://schemas.microsoft.com/office/powerpoint/2010/main" val="2839677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A29CE-A67E-4ECE-8AB8-61FE4A0E2314}"/>
              </a:ext>
            </a:extLst>
          </p:cNvPr>
          <p:cNvSpPr>
            <a:spLocks noGrp="1"/>
          </p:cNvSpPr>
          <p:nvPr>
            <p:ph type="title"/>
          </p:nvPr>
        </p:nvSpPr>
        <p:spPr/>
        <p:txBody>
          <a:bodyPr/>
          <a:lstStyle/>
          <a:p>
            <a:r>
              <a:rPr lang="en-US" dirty="0"/>
              <a:t>Motivation to Implement Imperfections</a:t>
            </a:r>
          </a:p>
        </p:txBody>
      </p:sp>
      <p:sp>
        <p:nvSpPr>
          <p:cNvPr id="3" name="Content Placeholder 2">
            <a:extLst>
              <a:ext uri="{FF2B5EF4-FFF2-40B4-BE49-F238E27FC236}">
                <a16:creationId xmlns:a16="http://schemas.microsoft.com/office/drawing/2014/main" id="{1F510B59-242E-4646-92E8-DC3B1C6F02E5}"/>
              </a:ext>
            </a:extLst>
          </p:cNvPr>
          <p:cNvSpPr>
            <a:spLocks noGrp="1"/>
          </p:cNvSpPr>
          <p:nvPr>
            <p:ph sz="half" idx="1"/>
          </p:nvPr>
        </p:nvSpPr>
        <p:spPr>
          <a:xfrm>
            <a:off x="233127" y="1371600"/>
            <a:ext cx="3810000" cy="4114800"/>
          </a:xfrm>
        </p:spPr>
        <p:txBody>
          <a:bodyPr/>
          <a:lstStyle/>
          <a:p>
            <a:r>
              <a:rPr lang="en-US" sz="2000" dirty="0"/>
              <a:t>Linear eigenvalue and nonlinear transient dynamic analyses with nominal geometry are known to overpredict buckling loads</a:t>
            </a:r>
          </a:p>
          <a:p>
            <a:r>
              <a:rPr lang="en-US" sz="2000" dirty="0"/>
              <a:t>Implementing as-manufactured geometric imperfections lower the predicted preliminary buckling load for CTA8.2B by approximately 15%</a:t>
            </a:r>
          </a:p>
          <a:p>
            <a:r>
              <a:rPr lang="en-US" sz="2000" dirty="0"/>
              <a:t>Including as-manufactured geometry is one method to achieve an objective for SBKF</a:t>
            </a:r>
          </a:p>
        </p:txBody>
      </p:sp>
      <p:sp>
        <p:nvSpPr>
          <p:cNvPr id="5" name="Slide Number Placeholder 4">
            <a:extLst>
              <a:ext uri="{FF2B5EF4-FFF2-40B4-BE49-F238E27FC236}">
                <a16:creationId xmlns:a16="http://schemas.microsoft.com/office/drawing/2014/main" id="{C4C9937C-74CF-4CB4-9423-1F0B8B215840}"/>
              </a:ext>
            </a:extLst>
          </p:cNvPr>
          <p:cNvSpPr>
            <a:spLocks noGrp="1"/>
          </p:cNvSpPr>
          <p:nvPr>
            <p:ph type="sldNum" sz="quarter" idx="12"/>
          </p:nvPr>
        </p:nvSpPr>
        <p:spPr/>
        <p:txBody>
          <a:bodyPr/>
          <a:lstStyle/>
          <a:p>
            <a:pPr>
              <a:defRPr/>
            </a:pPr>
            <a:fld id="{C3FA1CDA-981A-43F3-88A7-E5E111BD4536}" type="slidenum">
              <a:rPr lang="en-US" smtClean="0">
                <a:solidFill>
                  <a:srgbClr val="000000"/>
                </a:solidFill>
              </a:rPr>
              <a:pPr>
                <a:defRPr/>
              </a:pPr>
              <a:t>10</a:t>
            </a:fld>
            <a:endParaRPr lang="en-US" dirty="0">
              <a:solidFill>
                <a:srgbClr val="000000"/>
              </a:solidFill>
            </a:endParaRPr>
          </a:p>
        </p:txBody>
      </p:sp>
      <p:pic>
        <p:nvPicPr>
          <p:cNvPr id="15" name="Picture 14" descr="Chart, line chart&#10;&#10;Description automatically generated">
            <a:extLst>
              <a:ext uri="{FF2B5EF4-FFF2-40B4-BE49-F238E27FC236}">
                <a16:creationId xmlns:a16="http://schemas.microsoft.com/office/drawing/2014/main" id="{08167AD2-4732-4288-BED9-01730A61926B}"/>
              </a:ext>
            </a:extLst>
          </p:cNvPr>
          <p:cNvPicPr>
            <a:picLocks noChangeAspect="1"/>
          </p:cNvPicPr>
          <p:nvPr/>
        </p:nvPicPr>
        <p:blipFill>
          <a:blip r:embed="rId3"/>
          <a:stretch>
            <a:fillRect/>
          </a:stretch>
        </p:blipFill>
        <p:spPr>
          <a:xfrm>
            <a:off x="3772958" y="1387649"/>
            <a:ext cx="5371042" cy="3481118"/>
          </a:xfrm>
          <a:prstGeom prst="rect">
            <a:avLst/>
          </a:prstGeom>
        </p:spPr>
      </p:pic>
    </p:spTree>
    <p:extLst>
      <p:ext uri="{BB962C8B-B14F-4D97-AF65-F5344CB8AC3E}">
        <p14:creationId xmlns:p14="http://schemas.microsoft.com/office/powerpoint/2010/main" val="756766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E4A7-B638-4DE1-97A4-1EDEFA2A4BB1}"/>
              </a:ext>
            </a:extLst>
          </p:cNvPr>
          <p:cNvSpPr>
            <a:spLocks noGrp="1"/>
          </p:cNvSpPr>
          <p:nvPr>
            <p:ph type="title"/>
          </p:nvPr>
        </p:nvSpPr>
        <p:spPr/>
        <p:txBody>
          <a:bodyPr/>
          <a:lstStyle/>
          <a:p>
            <a:r>
              <a:rPr lang="en-US" dirty="0"/>
              <a:t>Concluding Remarks</a:t>
            </a:r>
          </a:p>
        </p:txBody>
      </p:sp>
      <p:sp>
        <p:nvSpPr>
          <p:cNvPr id="3" name="Content Placeholder 2">
            <a:extLst>
              <a:ext uri="{FF2B5EF4-FFF2-40B4-BE49-F238E27FC236}">
                <a16:creationId xmlns:a16="http://schemas.microsoft.com/office/drawing/2014/main" id="{D0B8A54B-6426-4DF0-9F6E-9F8088404AA5}"/>
              </a:ext>
            </a:extLst>
          </p:cNvPr>
          <p:cNvSpPr>
            <a:spLocks noGrp="1"/>
          </p:cNvSpPr>
          <p:nvPr>
            <p:ph idx="1"/>
          </p:nvPr>
        </p:nvSpPr>
        <p:spPr>
          <a:xfrm>
            <a:off x="685800" y="1287544"/>
            <a:ext cx="7772400" cy="4350863"/>
          </a:xfrm>
        </p:spPr>
        <p:txBody>
          <a:bodyPr/>
          <a:lstStyle/>
          <a:p>
            <a:pPr>
              <a:spcBef>
                <a:spcPts val="600"/>
              </a:spcBef>
              <a:spcAft>
                <a:spcPts val="1200"/>
              </a:spcAft>
            </a:pPr>
            <a:r>
              <a:rPr lang="en-US" sz="2400" dirty="0"/>
              <a:t>The SBKF project is developing and validating analysis-based buckling knockdown factors for a select class of launch-vehicle structures</a:t>
            </a:r>
          </a:p>
          <a:p>
            <a:pPr>
              <a:spcBef>
                <a:spcPts val="600"/>
              </a:spcBef>
              <a:spcAft>
                <a:spcPts val="1200"/>
              </a:spcAft>
            </a:pPr>
            <a:r>
              <a:rPr lang="en-US" sz="2400" dirty="0"/>
              <a:t>Geometric surface imperfections can significantly alter a cylinder’s response in axial compression</a:t>
            </a:r>
          </a:p>
          <a:p>
            <a:pPr>
              <a:spcBef>
                <a:spcPts val="600"/>
              </a:spcBef>
              <a:spcAft>
                <a:spcPts val="1200"/>
              </a:spcAft>
            </a:pPr>
            <a:r>
              <a:rPr lang="en-US" sz="2400" dirty="0" err="1"/>
              <a:t>Py_TIGIRS</a:t>
            </a:r>
            <a:r>
              <a:rPr lang="en-US" sz="2400" dirty="0"/>
              <a:t> was created and demonstrated to accurately implement geometric surface imperfections into finite element models</a:t>
            </a:r>
          </a:p>
          <a:p>
            <a:pPr>
              <a:spcBef>
                <a:spcPts val="600"/>
              </a:spcBef>
              <a:spcAft>
                <a:spcPts val="1200"/>
              </a:spcAft>
            </a:pPr>
            <a:r>
              <a:rPr lang="en-US" sz="2400" dirty="0"/>
              <a:t>Implementing as-manufactured geometric surface imperfections is one method enabling the SBKF project to achieve its objective</a:t>
            </a:r>
          </a:p>
          <a:p>
            <a:pPr>
              <a:spcBef>
                <a:spcPts val="600"/>
              </a:spcBef>
              <a:spcAft>
                <a:spcPts val="1200"/>
              </a:spcAft>
            </a:pPr>
            <a:endParaRPr lang="en-US" sz="2400" dirty="0"/>
          </a:p>
        </p:txBody>
      </p:sp>
      <p:sp>
        <p:nvSpPr>
          <p:cNvPr id="4" name="Slide Number Placeholder 3">
            <a:extLst>
              <a:ext uri="{FF2B5EF4-FFF2-40B4-BE49-F238E27FC236}">
                <a16:creationId xmlns:a16="http://schemas.microsoft.com/office/drawing/2014/main" id="{64A47831-DE49-426C-B3A5-412600E3C76F}"/>
              </a:ext>
            </a:extLst>
          </p:cNvPr>
          <p:cNvSpPr>
            <a:spLocks noGrp="1"/>
          </p:cNvSpPr>
          <p:nvPr>
            <p:ph type="sldNum" sz="quarter" idx="12"/>
          </p:nvPr>
        </p:nvSpPr>
        <p:spPr/>
        <p:txBody>
          <a:bodyPr/>
          <a:lstStyle/>
          <a:p>
            <a:pPr>
              <a:defRPr/>
            </a:pPr>
            <a:fld id="{3279166E-3C41-482D-AD05-B3EB1A3588C5}" type="slidenum">
              <a:rPr lang="en-US" smtClean="0">
                <a:solidFill>
                  <a:srgbClr val="000000"/>
                </a:solidFill>
              </a:rPr>
              <a:pPr>
                <a:defRPr/>
              </a:pPr>
              <a:t>11</a:t>
            </a:fld>
            <a:endParaRPr lang="en-US" dirty="0">
              <a:solidFill>
                <a:srgbClr val="000000"/>
              </a:solidFill>
            </a:endParaRPr>
          </a:p>
        </p:txBody>
      </p:sp>
    </p:spTree>
    <p:extLst>
      <p:ext uri="{BB962C8B-B14F-4D97-AF65-F5344CB8AC3E}">
        <p14:creationId xmlns:p14="http://schemas.microsoft.com/office/powerpoint/2010/main" val="2287666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8A295-0CD1-4B7E-9E80-84A02362E024}"/>
              </a:ext>
            </a:extLst>
          </p:cNvPr>
          <p:cNvSpPr>
            <a:spLocks noGrp="1"/>
          </p:cNvSpPr>
          <p:nvPr>
            <p:ph type="ctrTitle"/>
          </p:nvPr>
        </p:nvSpPr>
        <p:spPr>
          <a:xfrm>
            <a:off x="685800" y="2130425"/>
            <a:ext cx="7772400" cy="2586430"/>
          </a:xfrm>
        </p:spPr>
        <p:txBody>
          <a:bodyPr/>
          <a:lstStyle/>
          <a:p>
            <a:r>
              <a:rPr lang="en-US" sz="3600" dirty="0">
                <a:solidFill>
                  <a:srgbClr val="000099"/>
                </a:solidFill>
              </a:rPr>
              <a:t>Questions?</a:t>
            </a:r>
          </a:p>
        </p:txBody>
      </p:sp>
    </p:spTree>
    <p:extLst>
      <p:ext uri="{BB962C8B-B14F-4D97-AF65-F5344CB8AC3E}">
        <p14:creationId xmlns:p14="http://schemas.microsoft.com/office/powerpoint/2010/main" val="2780022394"/>
      </p:ext>
    </p:extLst>
  </p:cSld>
  <p:clrMapOvr>
    <a:masterClrMapping/>
  </p:clrMapOvr>
</p:sld>
</file>

<file path=ppt/theme/theme1.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135721</TotalTime>
  <Words>2179</Words>
  <Application>Microsoft Office PowerPoint</Application>
  <PresentationFormat>On-screen Show (4:3)</PresentationFormat>
  <Paragraphs>196</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Cambria Math</vt:lpstr>
      <vt:lpstr>1_Blank Presentation</vt:lpstr>
      <vt:lpstr>Implementing Geometric Surface Imperfections into Sandwich Composite Cylinder Finite Element Models</vt:lpstr>
      <vt:lpstr>Outline</vt:lpstr>
      <vt:lpstr>SBKF and Geometric Imperfections</vt:lpstr>
      <vt:lpstr>Geometric Imperfections in Practice</vt:lpstr>
      <vt:lpstr>Geometric Surface Imperfections for Shells</vt:lpstr>
      <vt:lpstr>Geometric Surface Imperfections for Shells</vt:lpstr>
      <vt:lpstr>CTA Surface Imperfection Implementation</vt:lpstr>
      <vt:lpstr>Py_TIGIRS Functionality</vt:lpstr>
      <vt:lpstr>CTA8.2B Implemented Imperfections</vt:lpstr>
      <vt:lpstr>Motivation to Implement Imperfections</vt:lpstr>
      <vt:lpstr>Concluding Remarks</vt:lpstr>
      <vt:lpstr>Questions?</vt:lpstr>
    </vt:vector>
  </TitlesOfParts>
  <Company>LMIT ODIN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Composite Technologies Program Plan Status</dc:title>
  <dc:creator>LMIT ODIN</dc:creator>
  <cp:lastModifiedBy>Kosztowny, Cyrus J. (LARC-D312)</cp:lastModifiedBy>
  <cp:revision>2996</cp:revision>
  <cp:lastPrinted>2019-05-20T17:12:32Z</cp:lastPrinted>
  <dcterms:created xsi:type="dcterms:W3CDTF">2011-11-16T14:52:31Z</dcterms:created>
  <dcterms:modified xsi:type="dcterms:W3CDTF">2020-12-07T15:45:51Z</dcterms:modified>
</cp:coreProperties>
</file>