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62"/>
    <p:restoredTop sz="94694"/>
  </p:normalViewPr>
  <p:slideViewPr>
    <p:cSldViewPr snapToGrid="0" snapToObjects="1">
      <p:cViewPr varScale="1">
        <p:scale>
          <a:sx n="124" d="100"/>
          <a:sy n="124" d="100"/>
        </p:scale>
        <p:origin x="11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F2FA-3F30-CF4C-9D6C-A7EC4C3F2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E1AEA-24CF-4B48-8778-BD924B5AF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A0A84-920E-BA4E-9973-13B45FD45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B9C3F-56A8-7849-9789-89D40593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3BB2A-F16E-B946-9F27-7A22A781F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94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005E3-9EB1-9845-8130-18660401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4E4F6-DB80-4E44-88C4-862467BDC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6D08D-EB9A-CD4F-8FF0-B768E044B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ACCBB-6AE6-4C49-8723-BD0C0E0F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817A5-115C-914D-9F51-3A29C2F2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5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9418C-A228-2440-B417-DAAA4DEE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F7C09-54A9-3E40-B421-E72D7AA0F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49817-70CF-6341-8614-EC0593C1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211F7-3D1A-2546-87FC-E9872E76A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03879-D8A1-7C49-AB1C-9626D80F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6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61C6F-A30A-584D-97E1-A14552A03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D1442-3CF8-BE4E-89D3-CA4EA8AC6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D4393-0D0F-DB45-A54A-A11446F4D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7C967-447E-9046-80BD-D7D8470B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2D3FA-9AB3-8E42-8BBB-60BA1AA0C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5155E-356E-D246-976F-1219C775B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3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9EBE-C581-9741-9354-5D8B8FDB1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DDBE-506B-2241-B022-DAB2581EA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8136C-E602-2545-8119-0DA443C4A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CB537-BDCF-D84A-B914-D9D8552E8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5C3921-28F8-5049-BEDC-CD04F28F6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7891B4-4CED-764F-8FB3-E688D75C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279871-BC04-D540-81A2-C2B639F5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17701A-04A1-DF40-A584-731550FDE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0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596D-5E11-1B41-BAEE-26F8AC8F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956F77-5261-DB40-9798-E98A7ABEF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11B87-7B03-C34E-9E46-60072A1F0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968A2-CE7A-2E4B-8CB4-3038393C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7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9F35E-0732-FE44-A7F1-91937D4F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8184A5-72E7-9C4E-8870-8C7C3AF0F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274FF-AEDE-734B-8176-C9D1BAC72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9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F893-AE56-7C45-B074-4BAFDCD8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CA41A-2583-7D4F-874A-056896471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2A353-75DA-C346-9916-32FB0B986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877EA-3720-D841-9D97-79CC4FC24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B6D07-32DA-FA4E-AA16-C9A3982EE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519F34-F726-A242-A182-D15B8C1D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5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8796-C335-EB44-8CB9-63E7172B6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BD8E4-EF23-8243-ADB8-316D9E4B97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A55FB-9E14-B34B-9A87-3943A48E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693A1-FB5F-FF4A-81D7-1E26DB99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4489A-5614-EF43-AE52-C4694B29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669846-7394-5947-B355-9B22CCB8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6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886A-E0E9-4A42-868E-79926F1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E927E-D30D-6148-B659-76EC279E4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483C8-CF28-9B46-93E2-E5926D73C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D0887-3918-C84C-83C3-7463B654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8D9A-51CA-B74C-9395-C31E374E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4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FC7335-7CEB-5A4B-83EF-05ED85B095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B890D-AA98-C64E-9BCE-936182FC5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BCB6-BB2C-D541-8ECF-F92E9FD5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77C8D-0684-204C-ABC6-92158A5C9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84CE6-8001-B844-842B-0C969281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47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6D44E2-EBDB-1B48-9F0D-61E18333E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64F7F-D73A-3842-9847-2A79B9451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2F275-A13C-4243-959B-AA0B2CD7D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54198-3C08-7549-9EDC-6E9695DCDC71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54F2-2FDD-F749-8FE3-0DEC65483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9818C-BC6A-F844-96AC-01E12F4FC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80D75-1351-2B42-9973-52D923333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1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B67F7CD4-7793-6F45-BB38-F689FFC62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570" y="0"/>
            <a:ext cx="142311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1CB71-0CD6-404B-BB74-CF9626E2C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+mn-lt"/>
              </a:rPr>
              <a:t>Ancient Martian Climate with ROCKE3D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CE7AA-3609-DA4C-8B12-FF15DDAD8A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Kostas </a:t>
            </a:r>
            <a:r>
              <a:rPr lang="en-US" b="1" dirty="0" err="1"/>
              <a:t>Tsigaridis</a:t>
            </a:r>
            <a:r>
              <a:rPr lang="en-US" dirty="0"/>
              <a:t>, </a:t>
            </a:r>
            <a:r>
              <a:rPr lang="en-US" u="sng" dirty="0"/>
              <a:t>Scott Guzewich</a:t>
            </a:r>
            <a:r>
              <a:rPr lang="en-US" dirty="0"/>
              <a:t>, Michael Way, Igor </a:t>
            </a:r>
            <a:r>
              <a:rPr lang="en-US" dirty="0" err="1"/>
              <a:t>Aleinov</a:t>
            </a:r>
            <a:r>
              <a:rPr lang="en-US" dirty="0"/>
              <a:t>, Eric Wolf, Anthony Del </a:t>
            </a:r>
            <a:r>
              <a:rPr lang="en-US" dirty="0" err="1"/>
              <a:t>Genio</a:t>
            </a:r>
            <a:r>
              <a:rPr lang="en-US" dirty="0"/>
              <a:t>, Robin Wordsworth</a:t>
            </a:r>
          </a:p>
          <a:p>
            <a:r>
              <a:rPr lang="en-US" b="1" dirty="0"/>
              <a:t>AGU Fall Meeting</a:t>
            </a:r>
          </a:p>
          <a:p>
            <a:r>
              <a:rPr lang="en-US" b="1" dirty="0"/>
              <a:t>December 15,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52E6EB-1B0D-B142-A392-56439068F26A}"/>
              </a:ext>
            </a:extLst>
          </p:cNvPr>
          <p:cNvSpPr txBox="1"/>
          <p:nvPr/>
        </p:nvSpPr>
        <p:spPr>
          <a:xfrm>
            <a:off x="9294688" y="6350040"/>
            <a:ext cx="289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NASA/JPL-Caltech/MSSS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9BA81D8-3CAA-BF4B-AFA6-566EEF3CCA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26"/>
    </mc:Choice>
    <mc:Fallback xmlns="">
      <p:transition spd="slow" advTm="10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Rock Outcrops on Mars and Earth">
            <a:extLst>
              <a:ext uri="{FF2B5EF4-FFF2-40B4-BE49-F238E27FC236}">
                <a16:creationId xmlns:a16="http://schemas.microsoft.com/office/drawing/2014/main" id="{F1940FF3-2253-BE4B-90F9-59182789C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1818"/>
          <a:stretch/>
        </p:blipFill>
        <p:spPr bwMode="auto">
          <a:xfrm>
            <a:off x="-4" y="597161"/>
            <a:ext cx="6851741" cy="385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92FC9-A4B0-7045-8F59-F22B2B09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/>
              <a:t>Motivation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06EE-039D-2A43-905A-57574A924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Abundant evidence of ancient fluvial activity on Mars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7472D-FF9C-E348-B235-E315008CEED2}"/>
              </a:ext>
            </a:extLst>
          </p:cNvPr>
          <p:cNvSpPr txBox="1"/>
          <p:nvPr/>
        </p:nvSpPr>
        <p:spPr>
          <a:xfrm>
            <a:off x="90316" y="98526"/>
            <a:ext cx="7024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Gale Crater conglomerate rocks</a:t>
            </a:r>
            <a:r>
              <a:rPr lang="en-US" dirty="0"/>
              <a:t>: Williams et al., 2013</a:t>
            </a:r>
          </a:p>
        </p:txBody>
      </p:sp>
      <p:pic>
        <p:nvPicPr>
          <p:cNvPr id="1026" name="Picture 2" descr="Jezero Crater, Mars 2020's Landing Site">
            <a:extLst>
              <a:ext uri="{FF2B5EF4-FFF2-40B4-BE49-F238E27FC236}">
                <a16:creationId xmlns:a16="http://schemas.microsoft.com/office/drawing/2014/main" id="{333B5B77-5F19-EF4A-86C7-B78579CC9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399" y="1277655"/>
            <a:ext cx="5035505" cy="403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1BCE83-1DF1-5847-998B-FB30427F1C43}"/>
              </a:ext>
            </a:extLst>
          </p:cNvPr>
          <p:cNvSpPr txBox="1"/>
          <p:nvPr/>
        </p:nvSpPr>
        <p:spPr>
          <a:xfrm>
            <a:off x="7206081" y="720463"/>
            <a:ext cx="5159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Jezero</a:t>
            </a:r>
            <a:r>
              <a:rPr lang="en-US" sz="2400" dirty="0"/>
              <a:t> Crater delta: </a:t>
            </a:r>
            <a:r>
              <a:rPr lang="en-US" dirty="0"/>
              <a:t>NASA/JPL-Caltech/ASU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7CA2304-62B1-7C4A-9E14-6DC130A614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29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0886"/>
    </mc:Choice>
    <mc:Fallback xmlns="">
      <p:transition spd="slow" advTm="40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C04785-B04C-D940-B9F9-4EBE3BC843CE}"/>
              </a:ext>
            </a:extLst>
          </p:cNvPr>
          <p:cNvSpPr/>
          <p:nvPr/>
        </p:nvSpPr>
        <p:spPr>
          <a:xfrm>
            <a:off x="0" y="1253331"/>
            <a:ext cx="12192000" cy="174478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078C92-FF36-0B49-AB44-8536D4F63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75" y="22302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7F812-EF0E-2D40-9961-3A013C84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211" y="1253331"/>
            <a:ext cx="605111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Paleopressure</a:t>
            </a:r>
            <a:r>
              <a:rPr lang="en-US" dirty="0">
                <a:solidFill>
                  <a:schemeClr val="bg1"/>
                </a:solidFill>
              </a:rPr>
              <a:t> constraints of ≤2 bar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(Kite et al., 2014; Warren et al., 2019)</a:t>
            </a:r>
          </a:p>
        </p:txBody>
      </p:sp>
      <p:pic>
        <p:nvPicPr>
          <p:cNvPr id="2050" name="Picture 2" descr="jgre21242-fig-0007">
            <a:extLst>
              <a:ext uri="{FF2B5EF4-FFF2-40B4-BE49-F238E27FC236}">
                <a16:creationId xmlns:a16="http://schemas.microsoft.com/office/drawing/2014/main" id="{A02D8C06-9FC7-7C44-89F5-04C7C3398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75" y="2104374"/>
            <a:ext cx="4689804" cy="475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D31068-4397-D349-8D72-9C4EBC9B265A}"/>
              </a:ext>
            </a:extLst>
          </p:cNvPr>
          <p:cNvSpPr txBox="1"/>
          <p:nvPr/>
        </p:nvSpPr>
        <p:spPr>
          <a:xfrm>
            <a:off x="1423346" y="5862002"/>
            <a:ext cx="210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Warren et al., 2019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CA365F-6DAC-A24A-B22E-9467B9772FBE}"/>
              </a:ext>
            </a:extLst>
          </p:cNvPr>
          <p:cNvSpPr txBox="1"/>
          <p:nvPr/>
        </p:nvSpPr>
        <p:spPr>
          <a:xfrm>
            <a:off x="6626268" y="1182231"/>
            <a:ext cx="55657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Possibility of H</a:t>
            </a:r>
            <a:r>
              <a:rPr lang="en-US" sz="2800" baseline="-25000" dirty="0">
                <a:solidFill>
                  <a:schemeClr val="bg1"/>
                </a:solidFill>
              </a:rPr>
              <a:t>2 </a:t>
            </a:r>
            <a:r>
              <a:rPr lang="en-US" sz="2800" dirty="0">
                <a:solidFill>
                  <a:schemeClr val="bg1"/>
                </a:solidFill>
              </a:rPr>
              <a:t>collision-induced absorption as a greenhouse warming agent </a:t>
            </a:r>
          </a:p>
          <a:p>
            <a:r>
              <a:rPr lang="en-US" sz="2000" dirty="0">
                <a:solidFill>
                  <a:schemeClr val="bg1"/>
                </a:solidFill>
              </a:rPr>
              <a:t>(Ramirez et al., 2014; Wordsworth et al., 2017)</a:t>
            </a:r>
          </a:p>
        </p:txBody>
      </p:sp>
      <p:pic>
        <p:nvPicPr>
          <p:cNvPr id="2052" name="Picture 4" descr="grl55416-fig-0002">
            <a:extLst>
              <a:ext uri="{FF2B5EF4-FFF2-40B4-BE49-F238E27FC236}">
                <a16:creationId xmlns:a16="http://schemas.microsoft.com/office/drawing/2014/main" id="{96F136D2-B490-0F46-B589-AA3C2018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723" y="3072607"/>
            <a:ext cx="6480277" cy="331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47E541-5208-C941-A23D-186BF3033BBD}"/>
              </a:ext>
            </a:extLst>
          </p:cNvPr>
          <p:cNvSpPr txBox="1"/>
          <p:nvPr/>
        </p:nvSpPr>
        <p:spPr>
          <a:xfrm>
            <a:off x="6626268" y="6375108"/>
            <a:ext cx="3279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Wordsworth et al., 2017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B7D046A-4EA9-E149-BFDC-DFB15D655F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8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61"/>
    </mc:Choice>
    <mc:Fallback xmlns="">
      <p:transition spd="slow" advTm="61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6" y="32185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ROCKE3D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934A5-FA7B-FE4C-B10C-B8BE5EA93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7418"/>
            <a:ext cx="6510454" cy="469762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3.8 </a:t>
            </a:r>
            <a:r>
              <a:rPr lang="en-US" dirty="0" err="1">
                <a:solidFill>
                  <a:schemeClr val="bg1"/>
                </a:solidFill>
              </a:rPr>
              <a:t>Gya</a:t>
            </a:r>
            <a:r>
              <a:rPr lang="en-US" dirty="0">
                <a:solidFill>
                  <a:schemeClr val="bg1"/>
                </a:solidFill>
              </a:rPr>
              <a:t> Solar spectrum</a:t>
            </a:r>
          </a:p>
          <a:p>
            <a:r>
              <a:rPr lang="en-US" dirty="0">
                <a:solidFill>
                  <a:schemeClr val="bg1"/>
                </a:solidFill>
              </a:rPr>
              <a:t>Modern and paleo (pre-</a:t>
            </a:r>
            <a:r>
              <a:rPr lang="en-US" dirty="0" err="1">
                <a:solidFill>
                  <a:schemeClr val="bg1"/>
                </a:solidFill>
              </a:rPr>
              <a:t>Tharsis</a:t>
            </a:r>
            <a:r>
              <a:rPr lang="en-US" dirty="0">
                <a:solidFill>
                  <a:schemeClr val="bg1"/>
                </a:solidFill>
              </a:rPr>
              <a:t> and pre-True Polar Wander) topography </a:t>
            </a:r>
            <a:r>
              <a:rPr lang="en-US" sz="2000" dirty="0">
                <a:solidFill>
                  <a:schemeClr val="bg1"/>
                </a:solidFill>
              </a:rPr>
              <a:t>(Bouley et al., 2016; Matsuyama and Manga, 2010)</a:t>
            </a:r>
          </a:p>
          <a:p>
            <a:r>
              <a:rPr lang="en-US" dirty="0">
                <a:solidFill>
                  <a:schemeClr val="bg1"/>
                </a:solidFill>
              </a:rPr>
              <a:t>0.5-2 bar CO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atmospheres with varying amounts of H</a:t>
            </a:r>
            <a:r>
              <a:rPr lang="en-US" baseline="-25000" dirty="0">
                <a:solidFill>
                  <a:schemeClr val="bg1"/>
                </a:solidFill>
              </a:rPr>
              <a:t>2 </a:t>
            </a:r>
            <a:r>
              <a:rPr lang="en-US" dirty="0">
                <a:solidFill>
                  <a:schemeClr val="bg1"/>
                </a:solidFill>
              </a:rPr>
              <a:t>(0-10%), CH</a:t>
            </a:r>
            <a:r>
              <a:rPr lang="en-US" baseline="-25000" dirty="0">
                <a:solidFill>
                  <a:schemeClr val="bg1"/>
                </a:solidFill>
              </a:rPr>
              <a:t>4 </a:t>
            </a:r>
            <a:r>
              <a:rPr lang="en-US" dirty="0">
                <a:solidFill>
                  <a:schemeClr val="bg1"/>
                </a:solidFill>
              </a:rPr>
              <a:t>(0-1%), and N</a:t>
            </a:r>
            <a:r>
              <a:rPr lang="en-US" baseline="-25000" dirty="0">
                <a:solidFill>
                  <a:schemeClr val="bg1"/>
                </a:solidFill>
              </a:rPr>
              <a:t>2 </a:t>
            </a:r>
            <a:r>
              <a:rPr lang="en-US" dirty="0">
                <a:solidFill>
                  <a:schemeClr val="bg1"/>
                </a:solidFill>
              </a:rPr>
              <a:t>(0-10%)</a:t>
            </a:r>
          </a:p>
          <a:p>
            <a:r>
              <a:rPr lang="en-US" dirty="0">
                <a:solidFill>
                  <a:schemeClr val="bg1"/>
                </a:solidFill>
              </a:rPr>
              <a:t>Varying amounts of surface liquid water (0-500 m global equivalent layer) in “lakes” or fully-dynamic oceans</a:t>
            </a:r>
          </a:p>
          <a:p>
            <a:r>
              <a:rPr lang="en-US" dirty="0">
                <a:solidFill>
                  <a:schemeClr val="bg1"/>
                </a:solidFill>
              </a:rPr>
              <a:t>Modern (25°), 0°, or 45° obliquity</a:t>
            </a:r>
          </a:p>
        </p:txBody>
      </p:sp>
      <p:pic>
        <p:nvPicPr>
          <p:cNvPr id="5" name="Picture 4" descr="A picture containing building&#10;&#10;Description automatically generated">
            <a:extLst>
              <a:ext uri="{FF2B5EF4-FFF2-40B4-BE49-F238E27FC236}">
                <a16:creationId xmlns:a16="http://schemas.microsoft.com/office/drawing/2014/main" id="{31B6143D-D44A-9042-885A-F72C6B508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839" y="4085333"/>
            <a:ext cx="3991959" cy="2682097"/>
          </a:xfrm>
          <a:prstGeom prst="rect">
            <a:avLst/>
          </a:prstGeom>
        </p:spPr>
      </p:pic>
      <p:pic>
        <p:nvPicPr>
          <p:cNvPr id="7" name="Picture 6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A245E59-4B25-C54F-9529-E4D4D3F01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6839" y="1309031"/>
            <a:ext cx="3991959" cy="268209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C08E23A-F408-3B46-81AA-3E42D9CAD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394"/>
    </mc:Choice>
    <mc:Fallback xmlns="">
      <p:transition spd="slow" advTm="73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6" y="32185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Seeking 273 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934A5-FA7B-FE4C-B10C-B8BE5EA93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32" y="1364436"/>
            <a:ext cx="11160512" cy="4519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For “dry” simulations, ≥3% H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and 1.5 bar is needed for </a:t>
            </a:r>
            <a:r>
              <a:rPr lang="en-US" i="1" dirty="0">
                <a:solidFill>
                  <a:schemeClr val="bg1"/>
                </a:solidFill>
              </a:rPr>
              <a:t>global mean </a:t>
            </a:r>
            <a:r>
              <a:rPr lang="en-US" dirty="0">
                <a:solidFill>
                  <a:schemeClr val="bg1"/>
                </a:solidFill>
              </a:rPr>
              <a:t>temperatures above </a:t>
            </a:r>
            <a:r>
              <a:rPr lang="en-US" dirty="0" err="1">
                <a:solidFill>
                  <a:schemeClr val="bg1"/>
                </a:solidFill>
              </a:rPr>
              <a:t>freezing</a:t>
            </a:r>
            <a:r>
              <a:rPr lang="en-US" dirty="0" err="1">
                <a:solidFill>
                  <a:schemeClr val="bg1"/>
                </a:solidFill>
                <a:sym typeface="Wingdings" pitchFamily="2" charset="2"/>
              </a:rPr>
              <a:t>Tharsis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 and southern highlands still cold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9ECC6E1-716C-544F-AB1E-C64884054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5" y="2330605"/>
            <a:ext cx="6005849" cy="44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217D0CA-065C-A343-8340-D7F5C4F33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563" y="2330605"/>
            <a:ext cx="5460941" cy="44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10BF6D56-CEA2-C445-A7FC-40E1FD7BBC5F}"/>
              </a:ext>
            </a:extLst>
          </p:cNvPr>
          <p:cNvSpPr/>
          <p:nvPr/>
        </p:nvSpPr>
        <p:spPr>
          <a:xfrm>
            <a:off x="1973766" y="2932771"/>
            <a:ext cx="3456878" cy="1639229"/>
          </a:xfrm>
          <a:custGeom>
            <a:avLst/>
            <a:gdLst>
              <a:gd name="connsiteX0" fmla="*/ 0 w 3456878"/>
              <a:gd name="connsiteY0" fmla="*/ 0 h 1639229"/>
              <a:gd name="connsiteX1" fmla="*/ 379141 w 3456878"/>
              <a:gd name="connsiteY1" fmla="*/ 200722 h 1639229"/>
              <a:gd name="connsiteX2" fmla="*/ 379141 w 3456878"/>
              <a:gd name="connsiteY2" fmla="*/ 200722 h 1639229"/>
              <a:gd name="connsiteX3" fmla="*/ 657922 w 3456878"/>
              <a:gd name="connsiteY3" fmla="*/ 401444 h 1639229"/>
              <a:gd name="connsiteX4" fmla="*/ 769434 w 3456878"/>
              <a:gd name="connsiteY4" fmla="*/ 524107 h 1639229"/>
              <a:gd name="connsiteX5" fmla="*/ 836341 w 3456878"/>
              <a:gd name="connsiteY5" fmla="*/ 591014 h 1639229"/>
              <a:gd name="connsiteX6" fmla="*/ 947854 w 3456878"/>
              <a:gd name="connsiteY6" fmla="*/ 702527 h 1639229"/>
              <a:gd name="connsiteX7" fmla="*/ 1115122 w 3456878"/>
              <a:gd name="connsiteY7" fmla="*/ 959005 h 1639229"/>
              <a:gd name="connsiteX8" fmla="*/ 1248936 w 3456878"/>
              <a:gd name="connsiteY8" fmla="*/ 1115122 h 1639229"/>
              <a:gd name="connsiteX9" fmla="*/ 1338146 w 3456878"/>
              <a:gd name="connsiteY9" fmla="*/ 1204331 h 1639229"/>
              <a:gd name="connsiteX10" fmla="*/ 1382751 w 3456878"/>
              <a:gd name="connsiteY10" fmla="*/ 1237785 h 1639229"/>
              <a:gd name="connsiteX11" fmla="*/ 1672683 w 3456878"/>
              <a:gd name="connsiteY11" fmla="*/ 1338146 h 1639229"/>
              <a:gd name="connsiteX12" fmla="*/ 2096429 w 3456878"/>
              <a:gd name="connsiteY12" fmla="*/ 1449658 h 1639229"/>
              <a:gd name="connsiteX13" fmla="*/ 2609385 w 3456878"/>
              <a:gd name="connsiteY13" fmla="*/ 1516566 h 1639229"/>
              <a:gd name="connsiteX14" fmla="*/ 3456878 w 3456878"/>
              <a:gd name="connsiteY14" fmla="*/ 1639229 h 1639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56878" h="1639229">
                <a:moveTo>
                  <a:pt x="0" y="0"/>
                </a:moveTo>
                <a:lnTo>
                  <a:pt x="379141" y="200722"/>
                </a:lnTo>
                <a:lnTo>
                  <a:pt x="379141" y="200722"/>
                </a:lnTo>
                <a:cubicBezTo>
                  <a:pt x="425605" y="234176"/>
                  <a:pt x="592873" y="347547"/>
                  <a:pt x="657922" y="401444"/>
                </a:cubicBezTo>
                <a:cubicBezTo>
                  <a:pt x="722971" y="455341"/>
                  <a:pt x="739698" y="492512"/>
                  <a:pt x="769434" y="524107"/>
                </a:cubicBezTo>
                <a:cubicBezTo>
                  <a:pt x="799170" y="555702"/>
                  <a:pt x="836341" y="591014"/>
                  <a:pt x="836341" y="591014"/>
                </a:cubicBezTo>
                <a:cubicBezTo>
                  <a:pt x="866078" y="620751"/>
                  <a:pt x="901391" y="641195"/>
                  <a:pt x="947854" y="702527"/>
                </a:cubicBezTo>
                <a:cubicBezTo>
                  <a:pt x="994317" y="763859"/>
                  <a:pt x="1064942" y="890239"/>
                  <a:pt x="1115122" y="959005"/>
                </a:cubicBezTo>
                <a:cubicBezTo>
                  <a:pt x="1165302" y="1027771"/>
                  <a:pt x="1211765" y="1074234"/>
                  <a:pt x="1248936" y="1115122"/>
                </a:cubicBezTo>
                <a:cubicBezTo>
                  <a:pt x="1286107" y="1156010"/>
                  <a:pt x="1338146" y="1204331"/>
                  <a:pt x="1338146" y="1204331"/>
                </a:cubicBezTo>
                <a:cubicBezTo>
                  <a:pt x="1360449" y="1224775"/>
                  <a:pt x="1326995" y="1215483"/>
                  <a:pt x="1382751" y="1237785"/>
                </a:cubicBezTo>
                <a:cubicBezTo>
                  <a:pt x="1438507" y="1260087"/>
                  <a:pt x="1553737" y="1302834"/>
                  <a:pt x="1672683" y="1338146"/>
                </a:cubicBezTo>
                <a:cubicBezTo>
                  <a:pt x="1791629" y="1373458"/>
                  <a:pt x="1940312" y="1419921"/>
                  <a:pt x="2096429" y="1449658"/>
                </a:cubicBezTo>
                <a:cubicBezTo>
                  <a:pt x="2252546" y="1479395"/>
                  <a:pt x="2609385" y="1516566"/>
                  <a:pt x="2609385" y="1516566"/>
                </a:cubicBezTo>
                <a:lnTo>
                  <a:pt x="3456878" y="1639229"/>
                </a:lnTo>
              </a:path>
            </a:pathLst>
          </a:cu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FF4816-D469-1E4C-8100-27516B432A7C}"/>
              </a:ext>
            </a:extLst>
          </p:cNvPr>
          <p:cNvCxnSpPr/>
          <p:nvPr/>
        </p:nvCxnSpPr>
        <p:spPr>
          <a:xfrm flipV="1">
            <a:off x="4315522" y="3624146"/>
            <a:ext cx="0" cy="61331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E37693-0391-3C49-975F-49763BAA9308}"/>
              </a:ext>
            </a:extLst>
          </p:cNvPr>
          <p:cNvCxnSpPr>
            <a:cxnSpLocks/>
          </p:cNvCxnSpPr>
          <p:nvPr/>
        </p:nvCxnSpPr>
        <p:spPr>
          <a:xfrm>
            <a:off x="3396745" y="4316464"/>
            <a:ext cx="0" cy="60238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A4B6695-18AC-E144-B4CA-4FD5C41DCF03}"/>
              </a:ext>
            </a:extLst>
          </p:cNvPr>
          <p:cNvSpPr txBox="1"/>
          <p:nvPr/>
        </p:nvSpPr>
        <p:spPr>
          <a:xfrm>
            <a:off x="3604537" y="2700816"/>
            <a:ext cx="1710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Global mean temperature above freezing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7A31B3-94DE-784D-93B3-F42A62DF9CEB}"/>
              </a:ext>
            </a:extLst>
          </p:cNvPr>
          <p:cNvSpPr txBox="1"/>
          <p:nvPr/>
        </p:nvSpPr>
        <p:spPr>
          <a:xfrm>
            <a:off x="3017900" y="5171336"/>
            <a:ext cx="1710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Global mean temperature below freezing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F1E4E3-46D0-1441-BBAC-1B826ECA9626}"/>
              </a:ext>
            </a:extLst>
          </p:cNvPr>
          <p:cNvCxnSpPr>
            <a:cxnSpLocks/>
          </p:cNvCxnSpPr>
          <p:nvPr/>
        </p:nvCxnSpPr>
        <p:spPr>
          <a:xfrm>
            <a:off x="9668107" y="2249584"/>
            <a:ext cx="289932" cy="407315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525EC8D-D3F3-1446-8CF2-931A75042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6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12"/>
    </mc:Choice>
    <mc:Fallback xmlns="">
      <p:transition spd="slow" advTm="74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6" y="32185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CH</a:t>
            </a:r>
            <a:r>
              <a:rPr lang="en-US" sz="6600" baseline="-25000" dirty="0">
                <a:solidFill>
                  <a:schemeClr val="bg1"/>
                </a:solidFill>
              </a:rPr>
              <a:t>4</a:t>
            </a:r>
            <a:r>
              <a:rPr lang="en-US" sz="6600" dirty="0">
                <a:solidFill>
                  <a:schemeClr val="bg1"/>
                </a:solidFill>
              </a:rPr>
              <a:t>, Clouds, and Water Loss?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934A5-FA7B-FE4C-B10C-B8BE5EA93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32" y="1364436"/>
            <a:ext cx="11603368" cy="4519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1% CH</a:t>
            </a:r>
            <a:r>
              <a:rPr lang="en-US" baseline="-25000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 produces a </a:t>
            </a:r>
            <a:r>
              <a:rPr lang="en-US" i="1" dirty="0">
                <a:solidFill>
                  <a:schemeClr val="bg1"/>
                </a:solidFill>
              </a:rPr>
              <a:t>leaky</a:t>
            </a:r>
            <a:r>
              <a:rPr lang="en-US" dirty="0">
                <a:solidFill>
                  <a:schemeClr val="bg1"/>
                </a:solidFill>
              </a:rPr>
              <a:t> stratosphere. Simulations without CH</a:t>
            </a:r>
            <a:r>
              <a:rPr lang="en-US" baseline="-25000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(following </a:t>
            </a:r>
            <a:r>
              <a:rPr lang="en-US" sz="2000" dirty="0" err="1">
                <a:solidFill>
                  <a:schemeClr val="bg1"/>
                </a:solidFill>
              </a:rPr>
              <a:t>Kamada</a:t>
            </a:r>
            <a:r>
              <a:rPr lang="en-US" sz="2000" dirty="0">
                <a:solidFill>
                  <a:schemeClr val="bg1"/>
                </a:solidFill>
              </a:rPr>
              <a:t> et al. 2020 and Haberle et al. 2019) </a:t>
            </a:r>
            <a:r>
              <a:rPr lang="en-US" dirty="0">
                <a:solidFill>
                  <a:schemeClr val="bg1"/>
                </a:solidFill>
              </a:rPr>
              <a:t>have cloud-induced </a:t>
            </a:r>
            <a:r>
              <a:rPr lang="en-US" dirty="0" err="1">
                <a:solidFill>
                  <a:schemeClr val="bg1"/>
                </a:solidFill>
              </a:rPr>
              <a:t>hygropause</a:t>
            </a:r>
            <a:r>
              <a:rPr lang="en-US" dirty="0">
                <a:solidFill>
                  <a:schemeClr val="bg1"/>
                </a:solidFill>
              </a:rPr>
              <a:t>. 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651B1A9-5B25-344F-9849-844D4794D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3" y="2301239"/>
            <a:ext cx="5479920" cy="443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CBA0727-F165-0642-A0FB-0D24F6952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949" y="2245385"/>
            <a:ext cx="5479920" cy="454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28B001-6B3C-9A41-9B9C-2482A7B3F720}"/>
              </a:ext>
            </a:extLst>
          </p:cNvPr>
          <p:cNvSpPr/>
          <p:nvPr/>
        </p:nvSpPr>
        <p:spPr>
          <a:xfrm>
            <a:off x="1884556" y="2787805"/>
            <a:ext cx="1839951" cy="3948305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157E43-2953-2B4C-B44A-DDA08E55205F}"/>
              </a:ext>
            </a:extLst>
          </p:cNvPr>
          <p:cNvSpPr/>
          <p:nvPr/>
        </p:nvSpPr>
        <p:spPr>
          <a:xfrm>
            <a:off x="10705171" y="2689999"/>
            <a:ext cx="356839" cy="1023357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E908FC-687A-6142-BA4C-34AE9F87151B}"/>
              </a:ext>
            </a:extLst>
          </p:cNvPr>
          <p:cNvSpPr/>
          <p:nvPr/>
        </p:nvSpPr>
        <p:spPr>
          <a:xfrm>
            <a:off x="7364476" y="3429000"/>
            <a:ext cx="987787" cy="395868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EDE1AE-E67F-084C-B18D-CE889D638A22}"/>
              </a:ext>
            </a:extLst>
          </p:cNvPr>
          <p:cNvSpPr/>
          <p:nvPr/>
        </p:nvSpPr>
        <p:spPr>
          <a:xfrm>
            <a:off x="9958039" y="5386039"/>
            <a:ext cx="468351" cy="613317"/>
          </a:xfrm>
          <a:prstGeom prst="rect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0A9B5-548F-A141-8D41-5456046985FC}"/>
              </a:ext>
            </a:extLst>
          </p:cNvPr>
          <p:cNvSpPr txBox="1"/>
          <p:nvPr/>
        </p:nvSpPr>
        <p:spPr>
          <a:xfrm>
            <a:off x="2102004" y="2471880"/>
            <a:ext cx="140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With 1% CH</a:t>
            </a:r>
            <a:r>
              <a:rPr lang="en-US" b="1" baseline="-25000" dirty="0">
                <a:solidFill>
                  <a:schemeClr val="tx2"/>
                </a:solidFill>
              </a:rPr>
              <a:t>4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9A38D8-2F92-9341-BC42-C20806451107}"/>
              </a:ext>
            </a:extLst>
          </p:cNvPr>
          <p:cNvSpPr txBox="1"/>
          <p:nvPr/>
        </p:nvSpPr>
        <p:spPr>
          <a:xfrm>
            <a:off x="9147718" y="2775508"/>
            <a:ext cx="864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With 1% CH</a:t>
            </a:r>
            <a:r>
              <a:rPr lang="en-US" b="1" baseline="-25000" dirty="0">
                <a:solidFill>
                  <a:schemeClr val="tx2"/>
                </a:solidFill>
              </a:rPr>
              <a:t>4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BDA06A5-75E7-A145-85C6-C115CB2F4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780"/>
    </mc:Choice>
    <mc:Fallback xmlns="">
      <p:transition spd="slow" advTm="83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321855"/>
            <a:ext cx="11350083" cy="1325563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The Fate of Surface Liquid 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934A5-FA7B-FE4C-B10C-B8BE5EA93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32" y="1364436"/>
            <a:ext cx="11603368" cy="4519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With modern topography, </a:t>
            </a:r>
            <a:r>
              <a:rPr lang="en-US" i="1" dirty="0">
                <a:solidFill>
                  <a:schemeClr val="bg1"/>
                </a:solidFill>
              </a:rPr>
              <a:t>water is cold-trapped on </a:t>
            </a:r>
            <a:r>
              <a:rPr lang="en-US" i="1" dirty="0" err="1">
                <a:solidFill>
                  <a:schemeClr val="bg1"/>
                </a:solidFill>
              </a:rPr>
              <a:t>Tharsis</a:t>
            </a:r>
            <a:r>
              <a:rPr lang="en-US" dirty="0">
                <a:solidFill>
                  <a:schemeClr val="bg1"/>
                </a:solidFill>
              </a:rPr>
              <a:t>. Regardless of initial water inventory.</a:t>
            </a:r>
          </a:p>
          <a:p>
            <a:r>
              <a:rPr lang="en-US" i="1" dirty="0">
                <a:solidFill>
                  <a:schemeClr val="bg1"/>
                </a:solidFill>
              </a:rPr>
              <a:t>0° obliquity produces</a:t>
            </a:r>
            <a:r>
              <a:rPr lang="en-US" dirty="0">
                <a:solidFill>
                  <a:schemeClr val="bg1"/>
                </a:solidFill>
              </a:rPr>
              <a:t> much more precipitation, including </a:t>
            </a:r>
            <a:r>
              <a:rPr lang="en-US" i="1" dirty="0">
                <a:solidFill>
                  <a:schemeClr val="bg1"/>
                </a:solidFill>
              </a:rPr>
              <a:t>rainfall</a:t>
            </a:r>
            <a:r>
              <a:rPr lang="en-US" dirty="0">
                <a:solidFill>
                  <a:schemeClr val="bg1"/>
                </a:solidFill>
              </a:rPr>
              <a:t>.  And </a:t>
            </a:r>
            <a:r>
              <a:rPr lang="en-US" i="1" dirty="0">
                <a:solidFill>
                  <a:schemeClr val="bg1"/>
                </a:solidFill>
              </a:rPr>
              <a:t>over areas with valley network formations</a:t>
            </a:r>
            <a:r>
              <a:rPr lang="en-US" dirty="0">
                <a:solidFill>
                  <a:schemeClr val="bg1"/>
                </a:solidFill>
              </a:rPr>
              <a:t>.  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8AA22E9E-7755-BE4C-A5AE-3FD07B965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5413"/>
            <a:ext cx="6226553" cy="343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>
            <a:extLst>
              <a:ext uri="{FF2B5EF4-FFF2-40B4-BE49-F238E27FC236}">
                <a16:creationId xmlns:a16="http://schemas.microsoft.com/office/drawing/2014/main" id="{8CB57F4B-648F-2F42-9B97-3A8AA40F4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797" y="3425413"/>
            <a:ext cx="6281332" cy="343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095485-2A7E-9248-8B73-D5E81D169B41}"/>
              </a:ext>
            </a:extLst>
          </p:cNvPr>
          <p:cNvSpPr txBox="1"/>
          <p:nvPr/>
        </p:nvSpPr>
        <p:spPr>
          <a:xfrm>
            <a:off x="5620216" y="3439479"/>
            <a:ext cx="180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mm/year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9C9517-95D6-884B-89A7-64969978AECD}"/>
              </a:ext>
            </a:extLst>
          </p:cNvPr>
          <p:cNvSpPr txBox="1"/>
          <p:nvPr/>
        </p:nvSpPr>
        <p:spPr>
          <a:xfrm>
            <a:off x="1616927" y="5006898"/>
            <a:ext cx="328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Cold-trapping of water on </a:t>
            </a:r>
            <a:r>
              <a:rPr lang="en-US" dirty="0" err="1"/>
              <a:t>Tharsis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732A3B-4DC5-7842-A7CD-356D49DA3134}"/>
              </a:ext>
            </a:extLst>
          </p:cNvPr>
          <p:cNvSpPr txBox="1"/>
          <p:nvPr/>
        </p:nvSpPr>
        <p:spPr>
          <a:xfrm>
            <a:off x="7254848" y="4929324"/>
            <a:ext cx="4296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0° obliquity rainfall near dichotomy boundary and southern highlands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7F566BB-699D-1540-A47E-2E0F40C0D795}"/>
              </a:ext>
            </a:extLst>
          </p:cNvPr>
          <p:cNvCxnSpPr>
            <a:cxnSpLocks/>
          </p:cNvCxnSpPr>
          <p:nvPr/>
        </p:nvCxnSpPr>
        <p:spPr>
          <a:xfrm flipH="1" flipV="1">
            <a:off x="675783" y="4426951"/>
            <a:ext cx="912540" cy="73705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1618EF1-B6AF-3E48-98D1-FE03005441CF}"/>
              </a:ext>
            </a:extLst>
          </p:cNvPr>
          <p:cNvCxnSpPr>
            <a:cxnSpLocks/>
          </p:cNvCxnSpPr>
          <p:nvPr/>
        </p:nvCxnSpPr>
        <p:spPr>
          <a:xfrm flipH="1">
            <a:off x="640735" y="5191456"/>
            <a:ext cx="961321" cy="57768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BAD2F32-1782-7745-97EB-B0188C4BF8A6}"/>
              </a:ext>
            </a:extLst>
          </p:cNvPr>
          <p:cNvCxnSpPr>
            <a:cxnSpLocks/>
          </p:cNvCxnSpPr>
          <p:nvPr/>
        </p:nvCxnSpPr>
        <p:spPr>
          <a:xfrm flipV="1">
            <a:off x="3860979" y="4499273"/>
            <a:ext cx="596724" cy="50762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F0B9E14-585E-6043-AABB-6930741BD541}"/>
              </a:ext>
            </a:extLst>
          </p:cNvPr>
          <p:cNvCxnSpPr>
            <a:cxnSpLocks/>
          </p:cNvCxnSpPr>
          <p:nvPr/>
        </p:nvCxnSpPr>
        <p:spPr>
          <a:xfrm>
            <a:off x="3860979" y="5376230"/>
            <a:ext cx="596724" cy="50762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1E84F0A-52A9-104D-AF72-199762BFEFB2}"/>
              </a:ext>
            </a:extLst>
          </p:cNvPr>
          <p:cNvCxnSpPr>
            <a:cxnSpLocks/>
          </p:cNvCxnSpPr>
          <p:nvPr/>
        </p:nvCxnSpPr>
        <p:spPr>
          <a:xfrm flipV="1">
            <a:off x="8330386" y="4499273"/>
            <a:ext cx="596724" cy="50762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C4E9477-21B2-B547-AE47-98F7BF1E9FCD}"/>
              </a:ext>
            </a:extLst>
          </p:cNvPr>
          <p:cNvCxnSpPr>
            <a:cxnSpLocks/>
          </p:cNvCxnSpPr>
          <p:nvPr/>
        </p:nvCxnSpPr>
        <p:spPr>
          <a:xfrm>
            <a:off x="8178884" y="5493564"/>
            <a:ext cx="857579" cy="420857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AAFC568-5807-5B40-8EC0-FE6C63781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1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991"/>
    </mc:Choice>
    <mc:Fallback xmlns="">
      <p:transition spd="slow" advTm="93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81A858-99A3-284E-98DE-A832BFC80E25}"/>
              </a:ext>
            </a:extLst>
          </p:cNvPr>
          <p:cNvSpPr/>
          <p:nvPr/>
        </p:nvSpPr>
        <p:spPr>
          <a:xfrm>
            <a:off x="2337215" y="3796692"/>
            <a:ext cx="7061617" cy="2986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321855"/>
            <a:ext cx="11350083" cy="132556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Rainfall at Valley Network Locations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934A5-FA7B-FE4C-B10C-B8BE5EA93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32" y="1364436"/>
            <a:ext cx="11603368" cy="4519419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0° obliquity produces</a:t>
            </a:r>
            <a:r>
              <a:rPr lang="en-US" dirty="0">
                <a:solidFill>
                  <a:schemeClr val="bg1"/>
                </a:solidFill>
              </a:rPr>
              <a:t> much more precipitation, including </a:t>
            </a:r>
            <a:r>
              <a:rPr lang="en-US" i="1" dirty="0">
                <a:solidFill>
                  <a:schemeClr val="bg1"/>
                </a:solidFill>
              </a:rPr>
              <a:t>rainfall</a:t>
            </a:r>
            <a:r>
              <a:rPr lang="en-US" dirty="0">
                <a:solidFill>
                  <a:schemeClr val="bg1"/>
                </a:solidFill>
              </a:rPr>
              <a:t>.  And </a:t>
            </a:r>
            <a:r>
              <a:rPr lang="en-US" i="1" dirty="0">
                <a:solidFill>
                  <a:schemeClr val="bg1"/>
                </a:solidFill>
              </a:rPr>
              <a:t>over areas with valley network formations</a:t>
            </a:r>
            <a:r>
              <a:rPr lang="en-US" dirty="0">
                <a:solidFill>
                  <a:schemeClr val="bg1"/>
                </a:solidFill>
              </a:rPr>
              <a:t>.  Final rainfall is largely independent of initial 10m (solid line) or 100m (dashed line) of GEL water inventory.</a:t>
            </a:r>
          </a:p>
          <a:p>
            <a:r>
              <a:rPr lang="en-US" dirty="0">
                <a:solidFill>
                  <a:schemeClr val="bg1"/>
                </a:solidFill>
              </a:rPr>
              <a:t>Many, but not all VN locations (Hynek et al., 2010), see rainfall.  E.g., southern Solis Planum sees very little rainfall in these simulations. 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7F566BB-699D-1540-A47E-2E0F40C0D795}"/>
              </a:ext>
            </a:extLst>
          </p:cNvPr>
          <p:cNvCxnSpPr>
            <a:cxnSpLocks/>
          </p:cNvCxnSpPr>
          <p:nvPr/>
        </p:nvCxnSpPr>
        <p:spPr>
          <a:xfrm flipH="1" flipV="1">
            <a:off x="675783" y="4426951"/>
            <a:ext cx="912540" cy="73705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1618EF1-B6AF-3E48-98D1-FE03005441CF}"/>
              </a:ext>
            </a:extLst>
          </p:cNvPr>
          <p:cNvCxnSpPr>
            <a:cxnSpLocks/>
          </p:cNvCxnSpPr>
          <p:nvPr/>
        </p:nvCxnSpPr>
        <p:spPr>
          <a:xfrm flipH="1">
            <a:off x="640735" y="5191456"/>
            <a:ext cx="961321" cy="57768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8866AB6-D58D-8242-850D-173263B58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443993" y="1861087"/>
            <a:ext cx="2644445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533E324-554A-8C4D-9113-6B1E7D2C4A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3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25"/>
    </mc:Choice>
    <mc:Fallback xmlns="">
      <p:transition spd="slow" advTm="82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81A858-99A3-284E-98DE-A832BFC80E25}"/>
              </a:ext>
            </a:extLst>
          </p:cNvPr>
          <p:cNvSpPr/>
          <p:nvPr/>
        </p:nvSpPr>
        <p:spPr>
          <a:xfrm>
            <a:off x="2284749" y="3567658"/>
            <a:ext cx="7931048" cy="3065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321855"/>
            <a:ext cx="11350083" cy="132556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Rainfall before </a:t>
            </a:r>
            <a:r>
              <a:rPr lang="en-US" sz="6000" dirty="0" err="1">
                <a:solidFill>
                  <a:schemeClr val="bg1"/>
                </a:solidFill>
              </a:rPr>
              <a:t>Tharsis</a:t>
            </a:r>
            <a:r>
              <a:rPr lang="en-US" sz="6000" dirty="0">
                <a:solidFill>
                  <a:schemeClr val="bg1"/>
                </a:solidFill>
              </a:rPr>
              <a:t>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934A5-FA7B-FE4C-B10C-B8BE5EA93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32" y="1364436"/>
            <a:ext cx="11603368" cy="4519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Prior to </a:t>
            </a:r>
            <a:r>
              <a:rPr lang="en-US" dirty="0" err="1">
                <a:solidFill>
                  <a:schemeClr val="bg1"/>
                </a:solidFill>
              </a:rPr>
              <a:t>Tharsis</a:t>
            </a:r>
            <a:r>
              <a:rPr lang="en-US" dirty="0">
                <a:solidFill>
                  <a:schemeClr val="bg1"/>
                </a:solidFill>
              </a:rPr>
              <a:t> formation and True Polar Wander, areas with valley network formations fell around 24°S +/- 14° (Bouley et al., 2016).</a:t>
            </a:r>
          </a:p>
          <a:p>
            <a:r>
              <a:rPr lang="en-US" dirty="0">
                <a:solidFill>
                  <a:schemeClr val="bg1"/>
                </a:solidFill>
              </a:rPr>
              <a:t>0° and 25° obliquities favor rainfall in these areas.  Again, high obliquity (45°) is </a:t>
            </a:r>
            <a:r>
              <a:rPr lang="en-US" i="1" dirty="0">
                <a:solidFill>
                  <a:schemeClr val="bg1"/>
                </a:solidFill>
              </a:rPr>
              <a:t>not </a:t>
            </a:r>
            <a:r>
              <a:rPr lang="en-US" dirty="0">
                <a:solidFill>
                  <a:schemeClr val="bg1"/>
                </a:solidFill>
              </a:rPr>
              <a:t>consistent with rainfall supporting valley networks.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Simulations with higher water inventories ongoing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7F566BB-699D-1540-A47E-2E0F40C0D795}"/>
              </a:ext>
            </a:extLst>
          </p:cNvPr>
          <p:cNvCxnSpPr>
            <a:cxnSpLocks/>
          </p:cNvCxnSpPr>
          <p:nvPr/>
        </p:nvCxnSpPr>
        <p:spPr>
          <a:xfrm flipH="1" flipV="1">
            <a:off x="675783" y="4426951"/>
            <a:ext cx="912540" cy="73705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1618EF1-B6AF-3E48-98D1-FE03005441CF}"/>
              </a:ext>
            </a:extLst>
          </p:cNvPr>
          <p:cNvCxnSpPr>
            <a:cxnSpLocks/>
          </p:cNvCxnSpPr>
          <p:nvPr/>
        </p:nvCxnSpPr>
        <p:spPr>
          <a:xfrm flipH="1">
            <a:off x="640735" y="5191456"/>
            <a:ext cx="961321" cy="57768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1D51DC7-50DF-EC46-A66D-2DF54CB57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982324" y="1042196"/>
            <a:ext cx="2565802" cy="798651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B1C6952-FCF6-2240-BB19-32C99ADA2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2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285"/>
    </mc:Choice>
    <mc:Fallback xmlns="">
      <p:transition spd="slow" advTm="83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1C2148E-F2FE-FF4A-8380-D9A709EA5376}"/>
              </a:ext>
            </a:extLst>
          </p:cNvPr>
          <p:cNvSpPr/>
          <p:nvPr/>
        </p:nvSpPr>
        <p:spPr>
          <a:xfrm>
            <a:off x="-10532" y="1873770"/>
            <a:ext cx="4717443" cy="4872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F7C9CD-26B1-3B49-A1B8-E7057544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321855"/>
            <a:ext cx="11350083" cy="132556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Role of Ancient Martian Oceans</a:t>
            </a:r>
          </a:p>
        </p:txBody>
      </p:sp>
      <p:pic>
        <p:nvPicPr>
          <p:cNvPr id="11" name="Content Placeholder 10" descr="Chart, surface chart&#10;&#10;Description automatically generated">
            <a:extLst>
              <a:ext uri="{FF2B5EF4-FFF2-40B4-BE49-F238E27FC236}">
                <a16:creationId xmlns:a16="http://schemas.microsoft.com/office/drawing/2014/main" id="{4DA53B9D-0EB0-6642-9BA7-8F470ECC9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63587" y="1856642"/>
            <a:ext cx="3992445" cy="2682424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61B1B7-4FB0-374A-8035-AEF093E13815}"/>
              </a:ext>
            </a:extLst>
          </p:cNvPr>
          <p:cNvSpPr txBox="1">
            <a:spLocks/>
          </p:cNvSpPr>
          <p:nvPr/>
        </p:nvSpPr>
        <p:spPr>
          <a:xfrm>
            <a:off x="588632" y="1364436"/>
            <a:ext cx="11603368" cy="4519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Modern topography northern ocean with minimum 200 m depth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0A92F0-ECF8-B44F-96E1-093F4C960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33699" y="1988468"/>
            <a:ext cx="4963776" cy="4552465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11B32BB-29DF-964A-8154-7901F2E301A6}"/>
              </a:ext>
            </a:extLst>
          </p:cNvPr>
          <p:cNvSpPr txBox="1">
            <a:spLocks/>
          </p:cNvSpPr>
          <p:nvPr/>
        </p:nvSpPr>
        <p:spPr>
          <a:xfrm>
            <a:off x="4789399" y="4666726"/>
            <a:ext cx="7113814" cy="4519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Planet is very slightly warmer on average</a:t>
            </a:r>
          </a:p>
          <a:p>
            <a:r>
              <a:rPr lang="en-US" dirty="0">
                <a:solidFill>
                  <a:schemeClr val="bg1"/>
                </a:solidFill>
              </a:rPr>
              <a:t>Rainfall is </a:t>
            </a:r>
            <a:r>
              <a:rPr lang="en-US" i="1" dirty="0">
                <a:solidFill>
                  <a:schemeClr val="bg1"/>
                </a:solidFill>
              </a:rPr>
              <a:t>not</a:t>
            </a:r>
            <a:r>
              <a:rPr lang="en-US" dirty="0">
                <a:solidFill>
                  <a:schemeClr val="bg1"/>
                </a:solidFill>
              </a:rPr>
              <a:t> increased in areas of open/closed lake basins or valley networks</a:t>
            </a:r>
          </a:p>
          <a:p>
            <a:r>
              <a:rPr lang="en-US" dirty="0">
                <a:solidFill>
                  <a:schemeClr val="bg1"/>
                </a:solidFill>
              </a:rPr>
              <a:t>Deep snow/ice cover over </a:t>
            </a:r>
            <a:r>
              <a:rPr lang="en-US" dirty="0" err="1">
                <a:solidFill>
                  <a:schemeClr val="bg1"/>
                </a:solidFill>
              </a:rPr>
              <a:t>Tharsis</a:t>
            </a:r>
            <a:r>
              <a:rPr lang="en-US" dirty="0">
                <a:solidFill>
                  <a:schemeClr val="bg1"/>
                </a:solidFill>
              </a:rPr>
              <a:t> remains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85F1C32-5E0F-FC42-9E08-9A8BA503EB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5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51"/>
    </mc:Choice>
    <mc:Fallback xmlns="">
      <p:transition spd="slow" advTm="90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D596-BFEE-EB40-B6F8-8152FD1C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Ongoing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C0D7C-B716-4049-9A4B-426CB0F5D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Lakes simulations with </a:t>
            </a:r>
            <a:r>
              <a:rPr lang="en-US" dirty="0" err="1">
                <a:solidFill>
                  <a:schemeClr val="bg1"/>
                </a:solidFill>
              </a:rPr>
              <a:t>paleotopography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Lack of </a:t>
            </a:r>
            <a:r>
              <a:rPr lang="en-US" dirty="0" err="1">
                <a:solidFill>
                  <a:schemeClr val="bg1"/>
                </a:solidFill>
              </a:rPr>
              <a:t>Tharsis</a:t>
            </a:r>
            <a:r>
              <a:rPr lang="en-US" dirty="0">
                <a:solidFill>
                  <a:schemeClr val="bg1"/>
                </a:solidFill>
              </a:rPr>
              <a:t> creates much longer simulation durations (2000+ years) to reach hydrologic equilibrium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Additional simulations with fully dynamic oceans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Could ocean heat transport have helped maintain ancient habitable conditions?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1D9DA01-D7B4-8C4E-B9FA-4F1C739921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7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55"/>
    </mc:Choice>
    <mc:Fallback xmlns="">
      <p:transition spd="slow" advTm="310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</TotalTime>
  <Words>575</Words>
  <Application>Microsoft Macintosh PowerPoint</Application>
  <PresentationFormat>Widescreen</PresentationFormat>
  <Paragraphs>54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Ancient Martian Climate with ROCKE3D</vt:lpstr>
      <vt:lpstr>Motivation</vt:lpstr>
      <vt:lpstr>Motivation</vt:lpstr>
      <vt:lpstr>ROCKE3D Simulations</vt:lpstr>
      <vt:lpstr>Seeking 273 K</vt:lpstr>
      <vt:lpstr>CH4, Clouds, and Water Loss?</vt:lpstr>
      <vt:lpstr>The Fate of Surface Liquid Water</vt:lpstr>
      <vt:lpstr>Rainfall at Valley Network Locations</vt:lpstr>
      <vt:lpstr>Rainfall before Tharsis Formation</vt:lpstr>
      <vt:lpstr>Role of Ancient Martian Oceans</vt:lpstr>
      <vt:lpstr>Ongoing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Martian Climate with ROCKE3D</dc:title>
  <dc:creator>Microsoft Office User</dc:creator>
  <cp:lastModifiedBy>Microsoft Office User</cp:lastModifiedBy>
  <cp:revision>36</cp:revision>
  <dcterms:created xsi:type="dcterms:W3CDTF">2020-09-01T12:33:08Z</dcterms:created>
  <dcterms:modified xsi:type="dcterms:W3CDTF">2020-12-02T15:02:55Z</dcterms:modified>
</cp:coreProperties>
</file>