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8591"/>
    <p:restoredTop sz="96327"/>
  </p:normalViewPr>
  <p:slideViewPr>
    <p:cSldViewPr snapToGrid="0" snapToObjects="1">
      <p:cViewPr varScale="1">
        <p:scale>
          <a:sx n="176" d="100"/>
          <a:sy n="176" d="100"/>
        </p:scale>
        <p:origin x="12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48E75-E2AD-F747-8C51-E4FE1CB60D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04685B-BB98-2D49-885D-17C9ACE501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C26FD-D8B3-034F-8A04-44CAC51B6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26C1-8887-CA45-AC45-66161AC6397E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1A8F5-2C6A-2543-89D1-366A7B48A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D17E09-EE39-A744-A62A-AAB6DE9CC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BF813-618B-6347-8743-26F037D50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271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001D9-D4FC-A04F-9235-D39B951EF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8481C-67EF-194E-849D-41C74CE3C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E1BC3-5A3A-A44F-B41D-36D47D9D3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26C1-8887-CA45-AC45-66161AC6397E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D064DF-80E7-FE4B-B052-0F2ECF8F3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C31052-B0DA-014D-A409-E8C86166B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BF813-618B-6347-8743-26F037D50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441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35298-9E52-BE4C-ACF3-F8B5D8FA0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326CE8-C6D6-AE48-B55D-16C639347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CCAC85-794A-BD49-AFCB-8B074722F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26C1-8887-CA45-AC45-66161AC6397E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0E5A0-2488-4542-ACDE-1932DDE10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F96BDE-2959-6B4D-8030-2D7278067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BF813-618B-6347-8743-26F037D50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560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3EBDD-F75D-3849-AAD8-33750268D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AA806-EAFB-E847-A4AB-CB8372B32A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707BC4-4881-4547-983C-FCC1809198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3D0EAC-320C-0E43-9F95-6889848D4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26C1-8887-CA45-AC45-66161AC6397E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2ED1C3-89E7-444B-A4A2-81D805297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F91E55-9AD8-694F-B6A2-3B4363335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BF813-618B-6347-8743-26F037D50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56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49181-614E-A045-8064-255CE41A8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4746DE-137F-6144-A816-FEEF74751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02EA4E-B5DD-BD4D-A3B6-DFDC678E0D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4E3397-8C59-8940-9C4A-6D557B0AF5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4E1B7-0D34-DC40-BA54-603968BB9C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D17A20-3CF6-B249-9C9D-3D254A374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26C1-8887-CA45-AC45-66161AC6397E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ADDB8F-8E4E-274E-B1B8-C027FD6BF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D902D0-B2EB-C84F-9287-41624CA28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BF813-618B-6347-8743-26F037D50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18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2CB4E-77C8-0147-A0A9-89CB65211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2EF590-8929-1C43-9FB4-F86E33367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26C1-8887-CA45-AC45-66161AC6397E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986E3B-2F35-0842-B09E-EB4F61803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44C054-EF2C-4741-8A8D-736BB8F2E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BF813-618B-6347-8743-26F037D50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5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3FDA0C-803C-FF48-84D6-760C7EDB2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26C1-8887-CA45-AC45-66161AC6397E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3A46BE-2C0F-104C-8F54-7C77BBA7F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6B72AA-B050-EF4B-B71E-819DBC3A1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BF813-618B-6347-8743-26F037D50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313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83E42-0890-E74D-B42F-9AACB6AE2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1DFCE-F742-1C4D-B7D6-A873EA2F6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8B12C8-2AC7-8B46-A25E-97632E0625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368EF0-EB06-2248-BB81-77A289EE2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26C1-8887-CA45-AC45-66161AC6397E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EDABEB-45EA-FE47-A793-2DBDC9BD4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B87EA6-5196-8440-A433-36596D47F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BF813-618B-6347-8743-26F037D50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15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15EF2-5485-7747-B6CC-3C7280D6E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B6D396-AC63-904B-AE7F-24D16BA4BC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6B93B-0780-894F-ABFE-18D40CE2A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49B112-FEA3-0E42-B130-45C84A22B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26C1-8887-CA45-AC45-66161AC6397E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9CEA6F-93AC-1F4F-AA73-8F6C79205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6445C6-C93C-8B4F-9FAC-E105F67D0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BF813-618B-6347-8743-26F037D50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92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B734A-3B74-A140-B04B-70453CCB4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9B1BE5-EE2F-9F4F-8A34-5C3B96058F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62E911-864C-1443-B3FB-C1487E62B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26C1-8887-CA45-AC45-66161AC6397E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D02D5-D8A2-764A-81EC-91A0542B5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CDB35-18F6-E045-97A0-07FF5512F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BF813-618B-6347-8743-26F037D50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022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186459-17E7-E947-B714-ACC2BC0423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61B1C8-08DE-054B-9902-E393315A61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B7219-87FA-2243-81A4-51A27A442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926C1-8887-CA45-AC45-66161AC6397E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6C4912-7D50-5641-9257-CA4F3DDBC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A25201-8AB2-A646-87DF-5E039EEC9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BF813-618B-6347-8743-26F037D50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61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5186B3-15E6-1047-8903-DEAA5A7B9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5A8FED-A6AB-994F-90C5-DA2DA40746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AF4584-804F-8841-B8E5-3B0CD850F7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926C1-8887-CA45-AC45-66161AC6397E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201C9-9B6C-FD45-8733-6F6AB5E6D3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3D1B99-EBA1-FD4B-91DC-7F7ED3336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BF813-618B-6347-8743-26F037D50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12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B67F7CD4-7793-6F45-BB38-F689FFC62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9570" y="0"/>
            <a:ext cx="142311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F1CB71-0CD6-404B-BB74-CF9626E2C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128" y="1122363"/>
            <a:ext cx="11924872" cy="23876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Gravity Wave Observations by the Mars Science Laboratory REMS Pressure Sensor and Comparison with Mesoscale Atmospheric Modeling with </a:t>
            </a:r>
            <a:r>
              <a:rPr lang="en-US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MarsWRF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0CE7AA-3609-DA4C-8B12-FF15DDAD8A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Scott Guzewich</a:t>
            </a:r>
            <a:r>
              <a:rPr lang="en-US" dirty="0"/>
              <a:t>, Manuel de la Torre-Juárez, Claire Newman, Emily Mason, Michael Smith, Nina Miller, Alain Khayat</a:t>
            </a:r>
          </a:p>
          <a:p>
            <a:r>
              <a:rPr lang="en-US" b="1" dirty="0"/>
              <a:t>AGU Fall Meeting</a:t>
            </a:r>
          </a:p>
          <a:p>
            <a:r>
              <a:rPr lang="en-US" b="1" dirty="0"/>
              <a:t>December 10, 2020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52E6EB-1B0D-B142-A392-56439068F26A}"/>
              </a:ext>
            </a:extLst>
          </p:cNvPr>
          <p:cNvSpPr txBox="1"/>
          <p:nvPr/>
        </p:nvSpPr>
        <p:spPr>
          <a:xfrm>
            <a:off x="9294688" y="6350040"/>
            <a:ext cx="2897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NASA/JPL-Caltech/MSSS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3CD834F5-1C88-3242-8E60-D13D15684C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746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746"/>
    </mc:Choice>
    <mc:Fallback>
      <p:transition spd="slow" advTm="137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A3EFDF4-DF06-104A-8D13-61D3745515D3}"/>
              </a:ext>
            </a:extLst>
          </p:cNvPr>
          <p:cNvSpPr/>
          <p:nvPr/>
        </p:nvSpPr>
        <p:spPr>
          <a:xfrm>
            <a:off x="-1" y="5479528"/>
            <a:ext cx="9607463" cy="87116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C92FC9-A4B0-7045-8F59-F22B2B09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C06EE-039D-2A43-905A-57574A924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553" y="5624945"/>
            <a:ext cx="9078562" cy="592975"/>
          </a:xfr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Explore a missing area in the time phase space of atmospheric waves on Mars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097DAC-E2CF-3640-9A10-B414968CF299}"/>
              </a:ext>
            </a:extLst>
          </p:cNvPr>
          <p:cNvSpPr/>
          <p:nvPr/>
        </p:nvSpPr>
        <p:spPr>
          <a:xfrm>
            <a:off x="726510" y="137787"/>
            <a:ext cx="11323528" cy="44114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94296AA-A09A-5E40-884D-502219558B0B}"/>
              </a:ext>
            </a:extLst>
          </p:cNvPr>
          <p:cNvCxnSpPr>
            <a:cxnSpLocks/>
          </p:cNvCxnSpPr>
          <p:nvPr/>
        </p:nvCxnSpPr>
        <p:spPr>
          <a:xfrm>
            <a:off x="1803748" y="4055300"/>
            <a:ext cx="10158608" cy="0"/>
          </a:xfrm>
          <a:prstGeom prst="straightConnector1">
            <a:avLst/>
          </a:prstGeom>
          <a:ln w="6032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C1FACF6-9B64-E84A-B345-92C62D0F9072}"/>
              </a:ext>
            </a:extLst>
          </p:cNvPr>
          <p:cNvSpPr txBox="1"/>
          <p:nvPr/>
        </p:nvSpPr>
        <p:spPr>
          <a:xfrm>
            <a:off x="876822" y="3718228"/>
            <a:ext cx="889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Wave Period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E65B34-60B6-0F40-8B53-D6AF0F77DC8C}"/>
              </a:ext>
            </a:extLst>
          </p:cNvPr>
          <p:cNvSpPr txBox="1"/>
          <p:nvPr/>
        </p:nvSpPr>
        <p:spPr>
          <a:xfrm>
            <a:off x="1803748" y="4200718"/>
            <a:ext cx="1252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Seconds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A65289-B22D-AF47-9210-C867087AE82C}"/>
              </a:ext>
            </a:extLst>
          </p:cNvPr>
          <p:cNvSpPr txBox="1"/>
          <p:nvPr/>
        </p:nvSpPr>
        <p:spPr>
          <a:xfrm>
            <a:off x="4177428" y="4147788"/>
            <a:ext cx="1252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Minutes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A9174C-56C0-394E-B91A-89DDF1359461}"/>
              </a:ext>
            </a:extLst>
          </p:cNvPr>
          <p:cNvSpPr txBox="1"/>
          <p:nvPr/>
        </p:nvSpPr>
        <p:spPr>
          <a:xfrm>
            <a:off x="7491020" y="4180592"/>
            <a:ext cx="1252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Hours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56BE90-47C8-C443-A921-D19E7FBBA80F}"/>
              </a:ext>
            </a:extLst>
          </p:cNvPr>
          <p:cNvSpPr txBox="1"/>
          <p:nvPr/>
        </p:nvSpPr>
        <p:spPr>
          <a:xfrm>
            <a:off x="10522061" y="4179893"/>
            <a:ext cx="1252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Sols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9FB4D5C-3BFD-A04B-9831-61173EDB8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802" y="1815786"/>
            <a:ext cx="2550862" cy="2060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4B03ABD-7BA8-9047-B1A9-3B6AC6D7A487}"/>
              </a:ext>
            </a:extLst>
          </p:cNvPr>
          <p:cNvSpPr txBox="1"/>
          <p:nvPr/>
        </p:nvSpPr>
        <p:spPr>
          <a:xfrm>
            <a:off x="9398695" y="686528"/>
            <a:ext cx="28601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Baroclinic/barotropic     Traveling Waves</a:t>
            </a:r>
          </a:p>
          <a:p>
            <a:r>
              <a:rPr lang="en-US" dirty="0"/>
              <a:t> (e.g., Haberle et al., 2018)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5618CB1-A278-6345-8379-F23955720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582" y="1767980"/>
            <a:ext cx="2727158" cy="206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70C96AF-8D61-0048-BBC4-ADB63DDD5B86}"/>
              </a:ext>
            </a:extLst>
          </p:cNvPr>
          <p:cNvSpPr txBox="1"/>
          <p:nvPr/>
        </p:nvSpPr>
        <p:spPr>
          <a:xfrm>
            <a:off x="6405619" y="1036679"/>
            <a:ext cx="2860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Atmospheric Tides</a:t>
            </a:r>
          </a:p>
          <a:p>
            <a:r>
              <a:rPr lang="en-US" dirty="0"/>
              <a:t> (e.g., Guzewich et al., 2016)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F09B8C4A-778B-8149-B6DC-6930D0291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041" y="1815786"/>
            <a:ext cx="2858246" cy="2109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40651AA-81D6-4E46-8176-7FDE18C14A52}"/>
              </a:ext>
            </a:extLst>
          </p:cNvPr>
          <p:cNvSpPr txBox="1"/>
          <p:nvPr/>
        </p:nvSpPr>
        <p:spPr>
          <a:xfrm>
            <a:off x="1567313" y="1073295"/>
            <a:ext cx="3399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Dust Devils and Pressure Vortices</a:t>
            </a:r>
          </a:p>
          <a:p>
            <a:r>
              <a:rPr lang="en-US" dirty="0"/>
              <a:t> (e.g., </a:t>
            </a:r>
            <a:r>
              <a:rPr lang="en-US" dirty="0" err="1"/>
              <a:t>Steakley</a:t>
            </a:r>
            <a:r>
              <a:rPr lang="en-US" dirty="0"/>
              <a:t> and Murphy, 2016)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441241F-12D6-684C-A0F1-8402A56C66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08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037"/>
    </mc:Choice>
    <mc:Fallback>
      <p:transition spd="slow" advTm="320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A3EFDF4-DF06-104A-8D13-61D3745515D3}"/>
              </a:ext>
            </a:extLst>
          </p:cNvPr>
          <p:cNvSpPr/>
          <p:nvPr/>
        </p:nvSpPr>
        <p:spPr>
          <a:xfrm>
            <a:off x="-1" y="5479528"/>
            <a:ext cx="9607463" cy="87116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C92FC9-A4B0-7045-8F59-F22B2B09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C06EE-039D-2A43-905A-57574A924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553" y="5624945"/>
            <a:ext cx="9078562" cy="592975"/>
          </a:xfr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Explore a missing area in the time phase space of atmospheric waves on Mars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097DAC-E2CF-3640-9A10-B414968CF299}"/>
              </a:ext>
            </a:extLst>
          </p:cNvPr>
          <p:cNvSpPr/>
          <p:nvPr/>
        </p:nvSpPr>
        <p:spPr>
          <a:xfrm>
            <a:off x="726510" y="137787"/>
            <a:ext cx="11323528" cy="44114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94296AA-A09A-5E40-884D-502219558B0B}"/>
              </a:ext>
            </a:extLst>
          </p:cNvPr>
          <p:cNvCxnSpPr>
            <a:cxnSpLocks/>
          </p:cNvCxnSpPr>
          <p:nvPr/>
        </p:nvCxnSpPr>
        <p:spPr>
          <a:xfrm>
            <a:off x="1803748" y="4055300"/>
            <a:ext cx="10158608" cy="0"/>
          </a:xfrm>
          <a:prstGeom prst="straightConnector1">
            <a:avLst/>
          </a:prstGeom>
          <a:ln w="6032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C1FACF6-9B64-E84A-B345-92C62D0F9072}"/>
              </a:ext>
            </a:extLst>
          </p:cNvPr>
          <p:cNvSpPr txBox="1"/>
          <p:nvPr/>
        </p:nvSpPr>
        <p:spPr>
          <a:xfrm>
            <a:off x="876822" y="3718228"/>
            <a:ext cx="889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Wave Period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E65B34-60B6-0F40-8B53-D6AF0F77DC8C}"/>
              </a:ext>
            </a:extLst>
          </p:cNvPr>
          <p:cNvSpPr txBox="1"/>
          <p:nvPr/>
        </p:nvSpPr>
        <p:spPr>
          <a:xfrm>
            <a:off x="1803748" y="4200718"/>
            <a:ext cx="1252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Seconds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A65289-B22D-AF47-9210-C867087AE82C}"/>
              </a:ext>
            </a:extLst>
          </p:cNvPr>
          <p:cNvSpPr txBox="1"/>
          <p:nvPr/>
        </p:nvSpPr>
        <p:spPr>
          <a:xfrm>
            <a:off x="4177428" y="4147788"/>
            <a:ext cx="1252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Minutes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A9174C-56C0-394E-B91A-89DDF1359461}"/>
              </a:ext>
            </a:extLst>
          </p:cNvPr>
          <p:cNvSpPr txBox="1"/>
          <p:nvPr/>
        </p:nvSpPr>
        <p:spPr>
          <a:xfrm>
            <a:off x="7491020" y="4180592"/>
            <a:ext cx="1252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Hours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56BE90-47C8-C443-A921-D19E7FBBA80F}"/>
              </a:ext>
            </a:extLst>
          </p:cNvPr>
          <p:cNvSpPr txBox="1"/>
          <p:nvPr/>
        </p:nvSpPr>
        <p:spPr>
          <a:xfrm>
            <a:off x="10522061" y="4179893"/>
            <a:ext cx="1252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Sols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9FB4D5C-3BFD-A04B-9831-61173EDB8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802" y="1815786"/>
            <a:ext cx="2550862" cy="2060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4B03ABD-7BA8-9047-B1A9-3B6AC6D7A487}"/>
              </a:ext>
            </a:extLst>
          </p:cNvPr>
          <p:cNvSpPr txBox="1"/>
          <p:nvPr/>
        </p:nvSpPr>
        <p:spPr>
          <a:xfrm>
            <a:off x="9398695" y="686528"/>
            <a:ext cx="28601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Baroclinic/barotropic     Traveling Waves</a:t>
            </a:r>
          </a:p>
          <a:p>
            <a:r>
              <a:rPr lang="en-US" dirty="0"/>
              <a:t> (e.g., Haberle et al., 2018)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5618CB1-A278-6345-8379-F23955720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582" y="1767980"/>
            <a:ext cx="2727158" cy="206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70C96AF-8D61-0048-BBC4-ADB63DDD5B86}"/>
              </a:ext>
            </a:extLst>
          </p:cNvPr>
          <p:cNvSpPr txBox="1"/>
          <p:nvPr/>
        </p:nvSpPr>
        <p:spPr>
          <a:xfrm>
            <a:off x="6405619" y="1036679"/>
            <a:ext cx="2860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Atmospheric Tides</a:t>
            </a:r>
          </a:p>
          <a:p>
            <a:r>
              <a:rPr lang="en-US" dirty="0"/>
              <a:t> (e.g., Guzewich et al., 2016)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F09B8C4A-778B-8149-B6DC-6930D0291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041" y="1815786"/>
            <a:ext cx="2858246" cy="2109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40651AA-81D6-4E46-8176-7FDE18C14A52}"/>
              </a:ext>
            </a:extLst>
          </p:cNvPr>
          <p:cNvSpPr txBox="1"/>
          <p:nvPr/>
        </p:nvSpPr>
        <p:spPr>
          <a:xfrm>
            <a:off x="1567313" y="1073295"/>
            <a:ext cx="3399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Dust Devils and Pressure Vortices</a:t>
            </a:r>
          </a:p>
          <a:p>
            <a:r>
              <a:rPr lang="en-US" dirty="0"/>
              <a:t> (e.g., </a:t>
            </a:r>
            <a:r>
              <a:rPr lang="en-US" dirty="0" err="1"/>
              <a:t>Steakley</a:t>
            </a:r>
            <a:r>
              <a:rPr lang="en-US" dirty="0"/>
              <a:t> and Murphy, 2016)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3BF64A-FF8F-2040-BA9F-05EBE7D61EF3}"/>
              </a:ext>
            </a:extLst>
          </p:cNvPr>
          <p:cNvSpPr txBox="1"/>
          <p:nvPr/>
        </p:nvSpPr>
        <p:spPr>
          <a:xfrm>
            <a:off x="3057068" y="145914"/>
            <a:ext cx="6275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Waves with periods of tens of minutes to hours are not well characterized in surface pressure on Mars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5F51C26-FA15-9D41-BF10-418F75B9D783}"/>
              </a:ext>
            </a:extLst>
          </p:cNvPr>
          <p:cNvCxnSpPr/>
          <p:nvPr/>
        </p:nvCxnSpPr>
        <p:spPr>
          <a:xfrm>
            <a:off x="5799551" y="885483"/>
            <a:ext cx="0" cy="1917217"/>
          </a:xfrm>
          <a:prstGeom prst="straightConnector1">
            <a:avLst/>
          </a:prstGeom>
          <a:ln w="3492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3F0FF59E-E4D7-9D47-B0B1-756A7A3030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280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944"/>
    </mc:Choice>
    <mc:Fallback>
      <p:transition spd="slow" advTm="189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A3EFDF4-DF06-104A-8D13-61D3745515D3}"/>
              </a:ext>
            </a:extLst>
          </p:cNvPr>
          <p:cNvSpPr/>
          <p:nvPr/>
        </p:nvSpPr>
        <p:spPr>
          <a:xfrm>
            <a:off x="-1" y="5479528"/>
            <a:ext cx="9607463" cy="87116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C92FC9-A4B0-7045-8F59-F22B2B09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</a:rPr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C06EE-039D-2A43-905A-57574A924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553" y="5624945"/>
            <a:ext cx="9078562" cy="5929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Determine if REMS can detect waves seen in cloud movies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01F1B4-1273-6449-9BE3-C62B8E3CBB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151" y="195125"/>
            <a:ext cx="5146046" cy="51460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19008A-48D9-D846-AFC9-124B3BB294C1}"/>
              </a:ext>
            </a:extLst>
          </p:cNvPr>
          <p:cNvSpPr txBox="1"/>
          <p:nvPr/>
        </p:nvSpPr>
        <p:spPr>
          <a:xfrm>
            <a:off x="9945666" y="4972833"/>
            <a:ext cx="1803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Kloos</a:t>
            </a:r>
            <a:r>
              <a:rPr lang="en-US" dirty="0">
                <a:solidFill>
                  <a:schemeClr val="bg1"/>
                </a:solidFill>
              </a:rPr>
              <a:t> et al., 2018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F00099F-5914-3A49-9DF9-7519ADAEE2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859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926"/>
    </mc:Choice>
    <mc:Fallback>
      <p:transition spd="slow" advTm="309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3B0A2-9EEE-1A49-A42D-A157398E6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REMS Analysis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238CC-2A19-7F4E-B2E5-65B8B1D78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Harmonic Fitting</a:t>
            </a:r>
          </a:p>
          <a:p>
            <a:r>
              <a:rPr lang="en-US" dirty="0">
                <a:solidFill>
                  <a:schemeClr val="bg1"/>
                </a:solidFill>
              </a:rPr>
              <a:t>Wavelet Analysis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3260899-F976-3E47-9A91-57A769BB9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760956"/>
            <a:ext cx="4985870" cy="402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217C9B18-CF89-FC43-B687-DFAD03E90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930" y="2760956"/>
            <a:ext cx="4985870" cy="400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30A9010-524E-874C-905C-15DB417184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944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937"/>
    </mc:Choice>
    <mc:Fallback>
      <p:transition spd="slow" advTm="719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3B0A2-9EEE-1A49-A42D-A157398E6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60223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0</a:t>
            </a:r>
            <a:r>
              <a:rPr lang="en-US" sz="3600" baseline="30000" dirty="0">
                <a:solidFill>
                  <a:schemeClr val="bg1"/>
                </a:solidFill>
              </a:rPr>
              <a:t>th</a:t>
            </a:r>
            <a:r>
              <a:rPr lang="en-US" sz="3600" dirty="0">
                <a:solidFill>
                  <a:schemeClr val="bg1"/>
                </a:solidFill>
              </a:rPr>
              <a:t> Order Analysis: Standard Deviation from Harmonic Fit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238CC-2A19-7F4E-B2E5-65B8B1D78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53331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Pressure and temperature distinctly different: temperature driven by daytime turbulence</a:t>
            </a:r>
          </a:p>
          <a:p>
            <a:r>
              <a:rPr lang="en-US" sz="2400" dirty="0">
                <a:solidFill>
                  <a:schemeClr val="bg1"/>
                </a:solidFill>
              </a:rPr>
              <a:t>Pressure has a clearer seasonality (with most activity in southern spring and summer) and diurnal cycle (most activity after sunset and early morning)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AEBD2B9-06D5-A743-86EB-A202CAF2A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11" y="2799702"/>
            <a:ext cx="5034501" cy="392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18EF2D95-458A-904D-8F6A-8169468AD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255" y="2799701"/>
            <a:ext cx="5034502" cy="392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BCA429A-84C4-6946-AAB7-4543A8E59F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48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961"/>
    </mc:Choice>
    <mc:Fallback>
      <p:transition spd="slow" advTm="879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3B0A2-9EEE-1A49-A42D-A157398E6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60223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0</a:t>
            </a:r>
            <a:r>
              <a:rPr lang="en-US" sz="3600" baseline="30000" dirty="0">
                <a:solidFill>
                  <a:schemeClr val="bg1"/>
                </a:solidFill>
              </a:rPr>
              <a:t>th</a:t>
            </a:r>
            <a:r>
              <a:rPr lang="en-US" sz="3600" dirty="0">
                <a:solidFill>
                  <a:schemeClr val="bg1"/>
                </a:solidFill>
              </a:rPr>
              <a:t> Order Analysis: Standard Deviation from Harmonic Fit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238CC-2A19-7F4E-B2E5-65B8B1D78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79585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“Quiet Period” near 1700-1800 LTST </a:t>
            </a:r>
          </a:p>
          <a:p>
            <a:pPr lvl="1"/>
            <a:r>
              <a:rPr lang="en-US" sz="2000" dirty="0" err="1">
                <a:solidFill>
                  <a:schemeClr val="bg1"/>
                </a:solidFill>
              </a:rPr>
              <a:t>InSight</a:t>
            </a:r>
            <a:r>
              <a:rPr lang="en-US" sz="2000" dirty="0">
                <a:solidFill>
                  <a:schemeClr val="bg1"/>
                </a:solidFill>
              </a:rPr>
              <a:t> sees this too and is the time when they are most sensitive to </a:t>
            </a:r>
            <a:r>
              <a:rPr lang="en-US" sz="2000" dirty="0" err="1">
                <a:solidFill>
                  <a:schemeClr val="bg1"/>
                </a:solidFill>
              </a:rPr>
              <a:t>Marsquakes</a:t>
            </a:r>
            <a:r>
              <a:rPr lang="en-US" sz="2000" dirty="0">
                <a:solidFill>
                  <a:schemeClr val="bg1"/>
                </a:solidFill>
              </a:rPr>
              <a:t>; Banfield and Spiga et al., 2020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BAEBD2B9-06D5-A743-86EB-A202CAF2A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11" y="2799702"/>
            <a:ext cx="5034501" cy="392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18EF2D95-458A-904D-8F6A-8169468AD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255" y="2799701"/>
            <a:ext cx="5034502" cy="392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D08BC61-7614-0848-B83E-76A49D5EB3D0}"/>
              </a:ext>
            </a:extLst>
          </p:cNvPr>
          <p:cNvSpPr/>
          <p:nvPr/>
        </p:nvSpPr>
        <p:spPr>
          <a:xfrm>
            <a:off x="980243" y="3755254"/>
            <a:ext cx="9815004" cy="630315"/>
          </a:xfrm>
          <a:prstGeom prst="roundRect">
            <a:avLst/>
          </a:prstGeom>
          <a:noFill/>
          <a:ln w="793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C1928D96-0723-FC41-B344-6D8C985B82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958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163"/>
    </mc:Choice>
    <mc:Fallback>
      <p:transition spd="slow" advTm="431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78601-0561-7F48-A3D4-3C93EAD64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Wavelet Analysis of REMS Pressure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A8DD6B79-399F-134B-8376-88EE67C3F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218" y="3607819"/>
            <a:ext cx="4184319" cy="321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8A397D63-9786-C648-BB9D-560CA57A9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555" y="3592373"/>
            <a:ext cx="3593651" cy="3247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Curved Connector 15">
            <a:extLst>
              <a:ext uri="{FF2B5EF4-FFF2-40B4-BE49-F238E27FC236}">
                <a16:creationId xmlns:a16="http://schemas.microsoft.com/office/drawing/2014/main" id="{D3E0396C-1AF9-9D46-8938-2F0C6E6E0EB1}"/>
              </a:ext>
            </a:extLst>
          </p:cNvPr>
          <p:cNvCxnSpPr>
            <a:cxnSpLocks/>
          </p:cNvCxnSpPr>
          <p:nvPr/>
        </p:nvCxnSpPr>
        <p:spPr>
          <a:xfrm rot="16200000" flipH="1">
            <a:off x="996781" y="3056400"/>
            <a:ext cx="1692152" cy="1498845"/>
          </a:xfrm>
          <a:prstGeom prst="curvedConnector3">
            <a:avLst>
              <a:gd name="adj1" fmla="val 10128"/>
            </a:avLst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urved Connector 4">
            <a:extLst>
              <a:ext uri="{FF2B5EF4-FFF2-40B4-BE49-F238E27FC236}">
                <a16:creationId xmlns:a16="http://schemas.microsoft.com/office/drawing/2014/main" id="{B3557BB7-983F-4E48-B5B6-C30365A30F47}"/>
              </a:ext>
            </a:extLst>
          </p:cNvPr>
          <p:cNvCxnSpPr>
            <a:cxnSpLocks/>
          </p:cNvCxnSpPr>
          <p:nvPr/>
        </p:nvCxnSpPr>
        <p:spPr>
          <a:xfrm rot="10800000" flipV="1">
            <a:off x="8930936" y="3338003"/>
            <a:ext cx="1180732" cy="656948"/>
          </a:xfrm>
          <a:prstGeom prst="curvedConnector3">
            <a:avLst>
              <a:gd name="adj1" fmla="val -7143"/>
            </a:avLst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4DE0E-C957-074C-9AA3-2DA85E34C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5108"/>
            <a:ext cx="10515600" cy="435133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Flexible analysis method.  We apply wavelet analysis to the residual pressure with an 8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order harmonic fit (for atmospheric tides) removed.  </a:t>
            </a:r>
          </a:p>
          <a:p>
            <a:r>
              <a:rPr lang="en-US" dirty="0">
                <a:solidFill>
                  <a:schemeClr val="bg1"/>
                </a:solidFill>
              </a:rPr>
              <a:t>Seasonality and diurnal patterns like standard deviation</a:t>
            </a:r>
          </a:p>
          <a:p>
            <a:r>
              <a:rPr lang="en-US" dirty="0">
                <a:solidFill>
                  <a:schemeClr val="bg1"/>
                </a:solidFill>
              </a:rPr>
              <a:t>Strongest wavelets comparable to semidiurnal tide (~5-10 Pa)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A09C819-939C-C840-B885-075ABADD37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28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8150"/>
    </mc:Choice>
    <mc:Fallback>
      <p:transition spd="slow" advTm="158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4DE0E-C957-074C-9AA3-2DA85E34C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5108"/>
            <a:ext cx="10515600" cy="534132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Strongest wavelets of the entire mission occurred as opacity peaked near Sol 2080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Wavelet power also present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 at long periods (10+ hours),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 which is rare or absent for the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 remainder of the mission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78601-0561-7F48-A3D4-3C93EAD64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Mars Year 34 Global Dust Storm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5E4BC80B-85C8-B749-9540-5273A70A3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158" y="1835317"/>
            <a:ext cx="5601810" cy="219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AF6B6E69-0FB8-9E47-894D-CF44086676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14"/>
          <a:stretch/>
        </p:blipFill>
        <p:spPr bwMode="auto">
          <a:xfrm>
            <a:off x="5666376" y="4713956"/>
            <a:ext cx="5587297" cy="198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D1AB9C0A-D58E-6847-BD0E-BF2E6DB4A5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644"/>
          <a:stretch/>
        </p:blipFill>
        <p:spPr bwMode="auto">
          <a:xfrm>
            <a:off x="5651864" y="6696428"/>
            <a:ext cx="5601808" cy="18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38D7343-EE72-E74A-A65E-735A4086338E}"/>
              </a:ext>
            </a:extLst>
          </p:cNvPr>
          <p:cNvSpPr/>
          <p:nvPr/>
        </p:nvSpPr>
        <p:spPr>
          <a:xfrm>
            <a:off x="6235337" y="5136966"/>
            <a:ext cx="4319452" cy="1281251"/>
          </a:xfrm>
          <a:prstGeom prst="roundRect">
            <a:avLst/>
          </a:prstGeom>
          <a:noFill/>
          <a:ln w="412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DACE2F2-ED0A-F242-8E6D-2C0B81A451AB}"/>
              </a:ext>
            </a:extLst>
          </p:cNvPr>
          <p:cNvCxnSpPr/>
          <p:nvPr/>
        </p:nvCxnSpPr>
        <p:spPr>
          <a:xfrm>
            <a:off x="5111931" y="4981301"/>
            <a:ext cx="984069" cy="322217"/>
          </a:xfrm>
          <a:prstGeom prst="straightConnector1">
            <a:avLst/>
          </a:prstGeom>
          <a:ln w="4445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50FC9C0-5E37-F740-939A-A7D0D8492C1B}"/>
              </a:ext>
            </a:extLst>
          </p:cNvPr>
          <p:cNvCxnSpPr>
            <a:cxnSpLocks/>
          </p:cNvCxnSpPr>
          <p:nvPr/>
        </p:nvCxnSpPr>
        <p:spPr>
          <a:xfrm>
            <a:off x="3226525" y="1861701"/>
            <a:ext cx="3531326" cy="1179512"/>
          </a:xfrm>
          <a:prstGeom prst="straightConnector1">
            <a:avLst/>
          </a:prstGeom>
          <a:ln w="4445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4CE1C7E-1416-1E48-A774-C08C214E90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353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785"/>
    </mc:Choice>
    <mc:Fallback>
      <p:transition spd="slow" advTm="947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9A899-F641-C642-8F21-9C7FEBCF8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Compare with Mesoscale Modeling w/</a:t>
            </a:r>
            <a:r>
              <a:rPr lang="en-US" sz="4000" dirty="0" err="1">
                <a:solidFill>
                  <a:schemeClr val="bg1"/>
                </a:solidFill>
              </a:rPr>
              <a:t>MarsWRF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BF793-C590-E340-A6F3-85A84A846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649505" cy="435133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High-resolution “nested” mesoscale simulation covering MSL and </a:t>
            </a:r>
            <a:r>
              <a:rPr lang="en-US" dirty="0" err="1">
                <a:solidFill>
                  <a:schemeClr val="bg1"/>
                </a:solidFill>
              </a:rPr>
              <a:t>InSight</a:t>
            </a:r>
            <a:r>
              <a:rPr lang="en-US" dirty="0">
                <a:solidFill>
                  <a:schemeClr val="bg1"/>
                </a:solidFill>
              </a:rPr>
              <a:t> landing sites.  Prescribed dust climatology, no water ice clouds.</a:t>
            </a:r>
          </a:p>
          <a:p>
            <a:r>
              <a:rPr lang="en-US" dirty="0">
                <a:solidFill>
                  <a:schemeClr val="bg1"/>
                </a:solidFill>
              </a:rPr>
              <a:t>Wavelet analysis shows waves of comparable periods, but weaker (~20 Pa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 vs. up to 80-100 Pa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 w/REMS), and with muted seasonality.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A4D8BD0A-0443-0C40-AEB0-D3C3DEA9E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159" y="3506680"/>
            <a:ext cx="3983283" cy="3351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134DD73E-17D5-6E47-8669-BEE89D951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217" y="4001294"/>
            <a:ext cx="5273583" cy="1965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urved Connector 5">
            <a:extLst>
              <a:ext uri="{FF2B5EF4-FFF2-40B4-BE49-F238E27FC236}">
                <a16:creationId xmlns:a16="http://schemas.microsoft.com/office/drawing/2014/main" id="{EDADFFC0-4960-4746-92D9-659B2ACA179F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30873" y="3658711"/>
            <a:ext cx="776797" cy="317375"/>
          </a:xfrm>
          <a:prstGeom prst="curvedConnector3">
            <a:avLst>
              <a:gd name="adj1" fmla="val 100286"/>
            </a:avLst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>
            <a:extLst>
              <a:ext uri="{FF2B5EF4-FFF2-40B4-BE49-F238E27FC236}">
                <a16:creationId xmlns:a16="http://schemas.microsoft.com/office/drawing/2014/main" id="{A71CA645-59EA-0644-A11B-91DD76D04626}"/>
              </a:ext>
            </a:extLst>
          </p:cNvPr>
          <p:cNvCxnSpPr>
            <a:cxnSpLocks/>
          </p:cNvCxnSpPr>
          <p:nvPr/>
        </p:nvCxnSpPr>
        <p:spPr>
          <a:xfrm rot="5400000">
            <a:off x="7761370" y="3918625"/>
            <a:ext cx="836590" cy="12700"/>
          </a:xfrm>
          <a:prstGeom prst="curvedConnector3">
            <a:avLst>
              <a:gd name="adj1" fmla="val 50000"/>
            </a:avLst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FD59907-ECC0-6140-9F4D-9CC609530F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785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9381"/>
    </mc:Choice>
    <mc:Fallback>
      <p:transition spd="slow" advTm="993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9A899-F641-C642-8F21-9C7FEBCF8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Compare with Mesoscale Modeling w/</a:t>
            </a:r>
            <a:r>
              <a:rPr lang="en-US" sz="4000" dirty="0" err="1">
                <a:solidFill>
                  <a:schemeClr val="bg1"/>
                </a:solidFill>
              </a:rPr>
              <a:t>MarsWRF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BF793-C590-E340-A6F3-85A84A846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77069"/>
            <a:ext cx="5429872" cy="4942967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Having model output across the full domain allows us to identify wave azimuths and speed.  </a:t>
            </a:r>
          </a:p>
          <a:p>
            <a:r>
              <a:rPr lang="en-US" dirty="0">
                <a:solidFill>
                  <a:schemeClr val="bg1"/>
                </a:solidFill>
              </a:rPr>
              <a:t>Waves are predominantly from the north (black) with a second preference from the south (red).  </a:t>
            </a:r>
          </a:p>
          <a:p>
            <a:r>
              <a:rPr lang="en-US" dirty="0">
                <a:solidFill>
                  <a:schemeClr val="bg1"/>
                </a:solidFill>
              </a:rPr>
              <a:t>Phase speeds are consistent with horizontal wavelengths of ~200-1500 km under shallow water assumption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Comparable to gravity waves in Earth’s stratosphere and mesosphere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E3A3475C-9FB3-DF44-A942-5A2291B4A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071" y="2015231"/>
            <a:ext cx="5790269" cy="4699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9C67DDC-EA2D-9447-8863-D557A46E7D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588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298"/>
    </mc:Choice>
    <mc:Fallback>
      <p:transition spd="slow" advTm="572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37BA3-6D61-A845-90BC-1C2E2FA2A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D3F92-FC8B-BB4F-97E3-4F31D7D84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97981"/>
            <a:ext cx="10960223" cy="457898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REMS pressure indicates non-tidal waves with periods of tens of minutes to hours are frequently present.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Most common in late evening and early morning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Seasonal cycle with strongest waves in southern spring and summer</a:t>
            </a:r>
          </a:p>
          <a:p>
            <a:r>
              <a:rPr lang="en-US" dirty="0">
                <a:solidFill>
                  <a:schemeClr val="bg1"/>
                </a:solidFill>
              </a:rPr>
              <a:t>Pressure waves distinct from temperature, which is dominated by higher-frequency/shorter-period turbulence</a:t>
            </a:r>
          </a:p>
          <a:p>
            <a:r>
              <a:rPr lang="en-US" dirty="0">
                <a:solidFill>
                  <a:schemeClr val="bg1"/>
                </a:solidFill>
              </a:rPr>
              <a:t>Mesoscale </a:t>
            </a:r>
            <a:r>
              <a:rPr lang="en-US" dirty="0" err="1">
                <a:solidFill>
                  <a:schemeClr val="bg1"/>
                </a:solidFill>
              </a:rPr>
              <a:t>MarsWRF</a:t>
            </a:r>
            <a:r>
              <a:rPr lang="en-US" dirty="0">
                <a:solidFill>
                  <a:schemeClr val="bg1"/>
                </a:solidFill>
              </a:rPr>
              <a:t> simulations reproduce the periods and some aspects of the diurnal cycle of these waves as seen by REMS. 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Directional azimuths and phase speeds imply topographically-generated inertia-gravity waves. 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2A08771-7DF3-E644-A134-2A16D6E2C3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617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228"/>
    </mc:Choice>
    <mc:Fallback>
      <p:transition spd="slow" advTm="482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</TotalTime>
  <Words>616</Words>
  <Application>Microsoft Macintosh PowerPoint</Application>
  <PresentationFormat>Widescreen</PresentationFormat>
  <Paragraphs>73</Paragraphs>
  <Slides>12</Slides>
  <Notes>0</Notes>
  <HiddenSlides>0</HiddenSlides>
  <MMClips>12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Gravity Wave Observations by the Mars Science Laboratory REMS Pressure Sensor and Comparison with Mesoscale Atmospheric Modeling with MarsWRF</vt:lpstr>
      <vt:lpstr>Motivation</vt:lpstr>
      <vt:lpstr>Motivation</vt:lpstr>
      <vt:lpstr>Motivation</vt:lpstr>
      <vt:lpstr>REMS Analysis Methods</vt:lpstr>
      <vt:lpstr>0th Order Analysis: Standard Deviation from Harmonic Fit</vt:lpstr>
      <vt:lpstr>0th Order Analysis: Standard Deviation from Harmonic Fit</vt:lpstr>
      <vt:lpstr>Wavelet Analysis of REMS Pressure</vt:lpstr>
      <vt:lpstr>Mars Year 34 Global Dust Storm</vt:lpstr>
      <vt:lpstr>Compare with Mesoscale Modeling w/MarsWRF</vt:lpstr>
      <vt:lpstr>Compare with Mesoscale Modeling w/MarsWRF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Gravity Wave Observations by the Mars Science Laboratory REMS Pressure Sensor and Comparison with Mesoscale Atmospheric Modeling with MarsWRF</dc:title>
  <dc:creator>Microsoft Office User</dc:creator>
  <cp:lastModifiedBy>Microsoft Office User</cp:lastModifiedBy>
  <cp:revision>18</cp:revision>
  <dcterms:created xsi:type="dcterms:W3CDTF">2020-11-16T17:57:39Z</dcterms:created>
  <dcterms:modified xsi:type="dcterms:W3CDTF">2020-11-19T19:20:31Z</dcterms:modified>
</cp:coreProperties>
</file>