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6"/>
  </p:notesMasterIdLst>
  <p:handoutMasterIdLst>
    <p:handoutMasterId r:id="rId27"/>
  </p:handoutMasterIdLst>
  <p:sldIdLst>
    <p:sldId id="1364" r:id="rId2"/>
    <p:sldId id="265" r:id="rId3"/>
    <p:sldId id="26767" r:id="rId4"/>
    <p:sldId id="26773" r:id="rId5"/>
    <p:sldId id="313" r:id="rId6"/>
    <p:sldId id="424" r:id="rId7"/>
    <p:sldId id="972" r:id="rId8"/>
    <p:sldId id="1363" r:id="rId9"/>
    <p:sldId id="7826" r:id="rId10"/>
    <p:sldId id="26766" r:id="rId11"/>
    <p:sldId id="1416" r:id="rId12"/>
    <p:sldId id="1417" r:id="rId13"/>
    <p:sldId id="1419" r:id="rId14"/>
    <p:sldId id="26752" r:id="rId15"/>
    <p:sldId id="1422" r:id="rId16"/>
    <p:sldId id="26755" r:id="rId17"/>
    <p:sldId id="26763" r:id="rId18"/>
    <p:sldId id="258" r:id="rId19"/>
    <p:sldId id="26760" r:id="rId20"/>
    <p:sldId id="263" r:id="rId21"/>
    <p:sldId id="351" r:id="rId22"/>
    <p:sldId id="26759" r:id="rId23"/>
    <p:sldId id="7821" r:id="rId24"/>
    <p:sldId id="26772" r:id="rId25"/>
  </p:sldIdLst>
  <p:sldSz cx="9144000" cy="6858000" type="screen4x3"/>
  <p:notesSz cx="7086600" cy="9429750"/>
  <p:defaultTextStyle>
    <a:defPPr>
      <a:defRPr lang="en-US"/>
    </a:defPPr>
    <a:lvl1pPr algn="l" rtl="0" eaLnBrk="0" fontAlgn="base" hangingPunct="0">
      <a:spcBef>
        <a:spcPct val="0"/>
      </a:spcBef>
      <a:spcAft>
        <a:spcPct val="0"/>
      </a:spcAft>
      <a:defRPr sz="1000" b="1" kern="1200">
        <a:solidFill>
          <a:schemeClr val="tx1"/>
        </a:solidFill>
        <a:latin typeface="Arial Narrow" pitchFamily="34" charset="0"/>
        <a:ea typeface="+mn-ea"/>
        <a:cs typeface="+mn-cs"/>
      </a:defRPr>
    </a:lvl1pPr>
    <a:lvl2pPr marL="457200" algn="l" rtl="0" eaLnBrk="0" fontAlgn="base" hangingPunct="0">
      <a:spcBef>
        <a:spcPct val="0"/>
      </a:spcBef>
      <a:spcAft>
        <a:spcPct val="0"/>
      </a:spcAft>
      <a:defRPr sz="1000" b="1" kern="1200">
        <a:solidFill>
          <a:schemeClr val="tx1"/>
        </a:solidFill>
        <a:latin typeface="Arial Narrow" pitchFamily="34" charset="0"/>
        <a:ea typeface="+mn-ea"/>
        <a:cs typeface="+mn-cs"/>
      </a:defRPr>
    </a:lvl2pPr>
    <a:lvl3pPr marL="914400" algn="l" rtl="0" eaLnBrk="0" fontAlgn="base" hangingPunct="0">
      <a:spcBef>
        <a:spcPct val="0"/>
      </a:spcBef>
      <a:spcAft>
        <a:spcPct val="0"/>
      </a:spcAft>
      <a:defRPr sz="1000" b="1" kern="1200">
        <a:solidFill>
          <a:schemeClr val="tx1"/>
        </a:solidFill>
        <a:latin typeface="Arial Narrow" pitchFamily="34" charset="0"/>
        <a:ea typeface="+mn-ea"/>
        <a:cs typeface="+mn-cs"/>
      </a:defRPr>
    </a:lvl3pPr>
    <a:lvl4pPr marL="1371600" algn="l" rtl="0" eaLnBrk="0" fontAlgn="base" hangingPunct="0">
      <a:spcBef>
        <a:spcPct val="0"/>
      </a:spcBef>
      <a:spcAft>
        <a:spcPct val="0"/>
      </a:spcAft>
      <a:defRPr sz="1000" b="1" kern="1200">
        <a:solidFill>
          <a:schemeClr val="tx1"/>
        </a:solidFill>
        <a:latin typeface="Arial Narrow" pitchFamily="34" charset="0"/>
        <a:ea typeface="+mn-ea"/>
        <a:cs typeface="+mn-cs"/>
      </a:defRPr>
    </a:lvl4pPr>
    <a:lvl5pPr marL="1828800" algn="l" rtl="0" eaLnBrk="0" fontAlgn="base" hangingPunct="0">
      <a:spcBef>
        <a:spcPct val="0"/>
      </a:spcBef>
      <a:spcAft>
        <a:spcPct val="0"/>
      </a:spcAft>
      <a:defRPr sz="1000" b="1" kern="1200">
        <a:solidFill>
          <a:schemeClr val="tx1"/>
        </a:solidFill>
        <a:latin typeface="Arial Narrow" pitchFamily="34" charset="0"/>
        <a:ea typeface="+mn-ea"/>
        <a:cs typeface="+mn-cs"/>
      </a:defRPr>
    </a:lvl5pPr>
    <a:lvl6pPr marL="2286000" algn="l" defTabSz="914400" rtl="0" eaLnBrk="1" latinLnBrk="0" hangingPunct="1">
      <a:defRPr sz="1000" b="1" kern="1200">
        <a:solidFill>
          <a:schemeClr val="tx1"/>
        </a:solidFill>
        <a:latin typeface="Arial Narrow" pitchFamily="34" charset="0"/>
        <a:ea typeface="+mn-ea"/>
        <a:cs typeface="+mn-cs"/>
      </a:defRPr>
    </a:lvl6pPr>
    <a:lvl7pPr marL="2743200" algn="l" defTabSz="914400" rtl="0" eaLnBrk="1" latinLnBrk="0" hangingPunct="1">
      <a:defRPr sz="1000" b="1" kern="1200">
        <a:solidFill>
          <a:schemeClr val="tx1"/>
        </a:solidFill>
        <a:latin typeface="Arial Narrow" pitchFamily="34" charset="0"/>
        <a:ea typeface="+mn-ea"/>
        <a:cs typeface="+mn-cs"/>
      </a:defRPr>
    </a:lvl7pPr>
    <a:lvl8pPr marL="3200400" algn="l" defTabSz="914400" rtl="0" eaLnBrk="1" latinLnBrk="0" hangingPunct="1">
      <a:defRPr sz="1000" b="1" kern="1200">
        <a:solidFill>
          <a:schemeClr val="tx1"/>
        </a:solidFill>
        <a:latin typeface="Arial Narrow" pitchFamily="34" charset="0"/>
        <a:ea typeface="+mn-ea"/>
        <a:cs typeface="+mn-cs"/>
      </a:defRPr>
    </a:lvl8pPr>
    <a:lvl9pPr marL="3657600" algn="l" defTabSz="914400" rtl="0" eaLnBrk="1" latinLnBrk="0" hangingPunct="1">
      <a:defRPr sz="1000" b="1" kern="1200">
        <a:solidFill>
          <a:schemeClr val="tx1"/>
        </a:solidFill>
        <a:latin typeface="Arial Narrow" pitchFamily="34" charset="0"/>
        <a:ea typeface="+mn-ea"/>
        <a:cs typeface="+mn-cs"/>
      </a:defRPr>
    </a:lvl9pPr>
  </p:defaultTextStyle>
  <p:extLst>
    <p:ext uri="{EFAFB233-063F-42B5-8137-9DF3F51BA10A}">
      <p15:sldGuideLst xmlns:p15="http://schemas.microsoft.com/office/powerpoint/2012/main">
        <p15:guide id="1" orient="horz" pos="487">
          <p15:clr>
            <a:srgbClr val="A4A3A4"/>
          </p15:clr>
        </p15:guide>
        <p15:guide id="2" orient="horz" pos="2185">
          <p15:clr>
            <a:srgbClr val="A4A3A4"/>
          </p15:clr>
        </p15:guide>
        <p15:guide id="3">
          <p15:clr>
            <a:srgbClr val="A4A3A4"/>
          </p15:clr>
        </p15:guide>
        <p15:guide id="4" pos="1872" userDrawn="1">
          <p15:clr>
            <a:srgbClr val="A4A3A4"/>
          </p15:clr>
        </p15:guide>
        <p15:guide id="5" pos="2879">
          <p15:clr>
            <a:srgbClr val="A4A3A4"/>
          </p15:clr>
        </p15:guide>
        <p15:guide id="6" pos="4134">
          <p15:clr>
            <a:srgbClr val="A4A3A4"/>
          </p15:clr>
        </p15:guide>
      </p15:sldGuideLst>
    </p:ext>
    <p:ext uri="{2D200454-40CA-4A62-9FC3-DE9A4176ACB9}">
      <p15:notesGuideLst xmlns:p15="http://schemas.microsoft.com/office/powerpoint/2012/main">
        <p15:guide id="1" orient="horz" pos="2970">
          <p15:clr>
            <a:srgbClr val="A4A3A4"/>
          </p15:clr>
        </p15:guide>
        <p15:guide id="2" pos="223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chs, William R. (GSFC-1000)" initials="OWR(" lastIdx="1" clrIdx="0">
    <p:extLst>
      <p:ext uri="{19B8F6BF-5375-455C-9EA6-DF929625EA0E}">
        <p15:presenceInfo xmlns:p15="http://schemas.microsoft.com/office/powerpoint/2012/main" userId="S::wochs@ndc.nasa.gov::ea5ff3fa-8135-4101-9e28-2a87412175f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699AD0"/>
    <a:srgbClr val="4EAC5B"/>
    <a:srgbClr val="339933"/>
    <a:srgbClr val="0000FF"/>
    <a:srgbClr val="906DF7"/>
    <a:srgbClr val="47C040"/>
    <a:srgbClr val="FEECCE"/>
    <a:srgbClr val="FFDC1F"/>
    <a:srgbClr val="FF9900"/>
    <a:srgbClr val="345B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76" autoAdjust="0"/>
    <p:restoredTop sz="84186" autoAdjust="0"/>
  </p:normalViewPr>
  <p:slideViewPr>
    <p:cSldViewPr snapToGrid="0" showGuides="1">
      <p:cViewPr varScale="1">
        <p:scale>
          <a:sx n="93" d="100"/>
          <a:sy n="93" d="100"/>
        </p:scale>
        <p:origin x="320" y="192"/>
      </p:cViewPr>
      <p:guideLst>
        <p:guide orient="horz" pos="487"/>
        <p:guide orient="horz" pos="2185"/>
        <p:guide/>
        <p:guide pos="1872"/>
        <p:guide pos="2879"/>
        <p:guide pos="4134"/>
      </p:guideLst>
    </p:cSldViewPr>
  </p:slideViewPr>
  <p:outlineViewPr>
    <p:cViewPr>
      <p:scale>
        <a:sx n="33" d="100"/>
        <a:sy n="33" d="100"/>
      </p:scale>
      <p:origin x="0" y="0"/>
    </p:cViewPr>
  </p:outlineViewPr>
  <p:notesTextViewPr>
    <p:cViewPr>
      <p:scale>
        <a:sx n="100" d="100"/>
        <a:sy n="100" d="100"/>
      </p:scale>
      <p:origin x="0" y="-520"/>
    </p:cViewPr>
  </p:notesTextViewPr>
  <p:sorterViewPr>
    <p:cViewPr varScale="1">
      <p:scale>
        <a:sx n="1" d="1"/>
        <a:sy n="1" d="1"/>
      </p:scale>
      <p:origin x="0" y="0"/>
    </p:cViewPr>
  </p:sorterViewPr>
  <p:notesViewPr>
    <p:cSldViewPr snapToGrid="0" showGuides="1">
      <p:cViewPr varScale="1">
        <p:scale>
          <a:sx n="56" d="100"/>
          <a:sy n="56" d="100"/>
        </p:scale>
        <p:origin x="-2472" y="-72"/>
      </p:cViewPr>
      <p:guideLst>
        <p:guide orient="horz" pos="2970"/>
        <p:guide pos="223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ecsmith4/Desktop/Stray_Light_wholesky/JWST%20Backgrounds-final-seasonal-v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Selected Targets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Sheet1!$B$2</c:f>
              <c:strCache>
                <c:ptCount val="1"/>
                <c:pt idx="0">
                  <c:v>GalacticCenter</c:v>
                </c:pt>
              </c:strCache>
            </c:strRef>
          </c:tx>
          <c:spPr>
            <a:ln w="19050" cap="rnd">
              <a:noFill/>
              <a:round/>
            </a:ln>
            <a:effectLst/>
          </c:spPr>
          <c:marker>
            <c:symbol val="circle"/>
            <c:size val="5"/>
            <c:spPr>
              <a:solidFill>
                <a:schemeClr val="accent1"/>
              </a:solidFill>
              <a:ln w="9525">
                <a:solidFill>
                  <a:schemeClr val="accent1"/>
                </a:solidFill>
              </a:ln>
              <a:effectLst/>
            </c:spPr>
          </c:marker>
          <c:dLbls>
            <c:dLbl>
              <c:idx val="0"/>
              <c:layout>
                <c:manualLayout>
                  <c:x val="-2.8871391076115388E-2"/>
                  <c:y val="-0.10265486725663717"/>
                </c:manualLayout>
              </c:layout>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6BFF-8449-B633-BF6D19507EB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Sheet1!$M$2</c:f>
              <c:numCache>
                <c:formatCode>General</c:formatCode>
                <c:ptCount val="1"/>
                <c:pt idx="0">
                  <c:v>359.94424075477247</c:v>
                </c:pt>
              </c:numCache>
            </c:numRef>
          </c:xVal>
          <c:yVal>
            <c:numRef>
              <c:f>Sheet1!$N$2</c:f>
              <c:numCache>
                <c:formatCode>General</c:formatCode>
                <c:ptCount val="1"/>
                <c:pt idx="0">
                  <c:v>-4.6131513592873229E-2</c:v>
                </c:pt>
              </c:numCache>
            </c:numRef>
          </c:yVal>
          <c:smooth val="0"/>
          <c:extLst>
            <c:ext xmlns:c16="http://schemas.microsoft.com/office/drawing/2014/chart" uri="{C3380CC4-5D6E-409C-BE32-E72D297353CC}">
              <c16:uniqueId val="{00000001-6BFF-8449-B633-BF6D19507EBC}"/>
            </c:ext>
          </c:extLst>
        </c:ser>
        <c:ser>
          <c:idx val="1"/>
          <c:order val="1"/>
          <c:tx>
            <c:strRef>
              <c:f>Sheet1!$B$3</c:f>
              <c:strCache>
                <c:ptCount val="1"/>
                <c:pt idx="0">
                  <c:v>HUBBLE-ULTRA-DEEP-FIELD-OFFSET</c:v>
                </c:pt>
              </c:strCache>
            </c:strRef>
          </c:tx>
          <c:spPr>
            <a:ln w="25400" cap="rnd">
              <a:noFill/>
              <a:round/>
            </a:ln>
            <a:effectLst/>
          </c:spPr>
          <c:marker>
            <c:symbol val="circle"/>
            <c:size val="5"/>
            <c:spPr>
              <a:solidFill>
                <a:schemeClr val="accent2"/>
              </a:solidFill>
              <a:ln w="9525">
                <a:solidFill>
                  <a:schemeClr val="accent2"/>
                </a:solidFill>
              </a:ln>
              <a:effectLst/>
            </c:spPr>
          </c:marker>
          <c:dLbls>
            <c:dLbl>
              <c:idx val="0"/>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6BFF-8449-B633-BF6D19507EB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Sheet1!$M$3</c:f>
              <c:numCache>
                <c:formatCode>General</c:formatCode>
                <c:ptCount val="1"/>
                <c:pt idx="0">
                  <c:v>223.33112175378676</c:v>
                </c:pt>
              </c:numCache>
            </c:numRef>
          </c:xVal>
          <c:yVal>
            <c:numRef>
              <c:f>Sheet1!$N$3</c:f>
              <c:numCache>
                <c:formatCode>General</c:formatCode>
                <c:ptCount val="1"/>
                <c:pt idx="0">
                  <c:v>-54.203131142507246</c:v>
                </c:pt>
              </c:numCache>
            </c:numRef>
          </c:yVal>
          <c:smooth val="0"/>
          <c:extLst>
            <c:ext xmlns:c16="http://schemas.microsoft.com/office/drawing/2014/chart" uri="{C3380CC4-5D6E-409C-BE32-E72D297353CC}">
              <c16:uniqueId val="{00000003-6BFF-8449-B633-BF6D19507EBC}"/>
            </c:ext>
          </c:extLst>
        </c:ser>
        <c:ser>
          <c:idx val="2"/>
          <c:order val="2"/>
          <c:tx>
            <c:strRef>
              <c:f>Sheet1!$B$4</c:f>
              <c:strCache>
                <c:ptCount val="1"/>
                <c:pt idx="0">
                  <c:v>EGS-OFFSET</c:v>
                </c:pt>
              </c:strCache>
            </c:strRef>
          </c:tx>
          <c:spPr>
            <a:ln w="25400" cap="rnd">
              <a:noFill/>
              <a:round/>
            </a:ln>
            <a:effectLst/>
          </c:spPr>
          <c:marker>
            <c:symbol val="circle"/>
            <c:size val="5"/>
            <c:spPr>
              <a:solidFill>
                <a:schemeClr val="accent3"/>
              </a:solidFill>
              <a:ln w="9525">
                <a:solidFill>
                  <a:schemeClr val="accent3"/>
                </a:solidFill>
              </a:ln>
              <a:effectLst/>
            </c:spPr>
          </c:marker>
          <c:dLbls>
            <c:dLbl>
              <c:idx val="0"/>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6BFF-8449-B633-BF6D19507EB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Sheet1!$M$4</c:f>
              <c:numCache>
                <c:formatCode>General</c:formatCode>
                <c:ptCount val="1"/>
                <c:pt idx="0">
                  <c:v>96.075942815461744</c:v>
                </c:pt>
              </c:numCache>
            </c:numRef>
          </c:xVal>
          <c:yVal>
            <c:numRef>
              <c:f>Sheet1!$N$4</c:f>
              <c:numCache>
                <c:formatCode>General</c:formatCode>
                <c:ptCount val="1"/>
                <c:pt idx="0">
                  <c:v>58.868009091502017</c:v>
                </c:pt>
              </c:numCache>
            </c:numRef>
          </c:yVal>
          <c:smooth val="0"/>
          <c:extLst>
            <c:ext xmlns:c16="http://schemas.microsoft.com/office/drawing/2014/chart" uri="{C3380CC4-5D6E-409C-BE32-E72D297353CC}">
              <c16:uniqueId val="{00000005-6BFF-8449-B633-BF6D19507EBC}"/>
            </c:ext>
          </c:extLst>
        </c:ser>
        <c:ser>
          <c:idx val="3"/>
          <c:order val="3"/>
          <c:tx>
            <c:strRef>
              <c:f>Sheet1!$B$5</c:f>
              <c:strCache>
                <c:ptCount val="1"/>
                <c:pt idx="0">
                  <c:v>HDF-S</c:v>
                </c:pt>
              </c:strCache>
            </c:strRef>
          </c:tx>
          <c:spPr>
            <a:ln w="25400" cap="rnd">
              <a:noFill/>
              <a:round/>
            </a:ln>
            <a:effectLst/>
          </c:spPr>
          <c:marker>
            <c:symbol val="circle"/>
            <c:size val="5"/>
            <c:spPr>
              <a:solidFill>
                <a:schemeClr val="accent4"/>
              </a:solidFill>
              <a:ln w="9525">
                <a:solidFill>
                  <a:schemeClr val="accent4"/>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Sheet1!$M$5</c:f>
              <c:numCache>
                <c:formatCode>General</c:formatCode>
                <c:ptCount val="1"/>
                <c:pt idx="0">
                  <c:v>328.25107295319737</c:v>
                </c:pt>
              </c:numCache>
            </c:numRef>
          </c:xVal>
          <c:yVal>
            <c:numRef>
              <c:f>Sheet1!$N$5</c:f>
              <c:numCache>
                <c:formatCode>General</c:formatCode>
                <c:ptCount val="1"/>
                <c:pt idx="0">
                  <c:v>-49.21221274635959</c:v>
                </c:pt>
              </c:numCache>
            </c:numRef>
          </c:yVal>
          <c:smooth val="0"/>
          <c:extLst>
            <c:ext xmlns:c16="http://schemas.microsoft.com/office/drawing/2014/chart" uri="{C3380CC4-5D6E-409C-BE32-E72D297353CC}">
              <c16:uniqueId val="{00000006-6BFF-8449-B633-BF6D19507EBC}"/>
            </c:ext>
          </c:extLst>
        </c:ser>
        <c:ser>
          <c:idx val="4"/>
          <c:order val="4"/>
          <c:tx>
            <c:strRef>
              <c:f>Sheet1!$B$6</c:f>
              <c:strCache>
                <c:ptCount val="1"/>
                <c:pt idx="0">
                  <c:v>12MINZODY</c:v>
                </c:pt>
              </c:strCache>
            </c:strRef>
          </c:tx>
          <c:spPr>
            <a:ln w="25400" cap="rnd">
              <a:noFill/>
              <a:round/>
            </a:ln>
            <a:effectLst/>
          </c:spPr>
          <c:marker>
            <c:symbol val="circle"/>
            <c:size val="5"/>
            <c:spPr>
              <a:solidFill>
                <a:schemeClr val="accent5"/>
              </a:solidFill>
              <a:ln w="9525">
                <a:solidFill>
                  <a:schemeClr val="accent5"/>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Sheet1!$M$6</c:f>
              <c:numCache>
                <c:formatCode>General</c:formatCode>
                <c:ptCount val="1"/>
                <c:pt idx="0">
                  <c:v>319.48514307497538</c:v>
                </c:pt>
              </c:numCache>
            </c:numRef>
          </c:xVal>
          <c:yVal>
            <c:numRef>
              <c:f>Sheet1!$N$6</c:f>
              <c:numCache>
                <c:formatCode>General</c:formatCode>
                <c:ptCount val="1"/>
                <c:pt idx="0">
                  <c:v>-20.15817734972909</c:v>
                </c:pt>
              </c:numCache>
            </c:numRef>
          </c:yVal>
          <c:smooth val="0"/>
          <c:extLst>
            <c:ext xmlns:c16="http://schemas.microsoft.com/office/drawing/2014/chart" uri="{C3380CC4-5D6E-409C-BE32-E72D297353CC}">
              <c16:uniqueId val="{00000007-6BFF-8449-B633-BF6D19507EBC}"/>
            </c:ext>
          </c:extLst>
        </c:ser>
        <c:ser>
          <c:idx val="6"/>
          <c:order val="5"/>
          <c:tx>
            <c:strRef>
              <c:f>Sheet1!$B$8</c:f>
              <c:strCache>
                <c:ptCount val="1"/>
                <c:pt idx="0">
                  <c:v>CVZ-South</c:v>
                </c:pt>
              </c:strCache>
            </c:strRef>
          </c:tx>
          <c:spPr>
            <a:ln w="25400" cap="rnd">
              <a:noFill/>
              <a:round/>
            </a:ln>
            <a:effectLst/>
          </c:spPr>
          <c:marker>
            <c:symbol val="circle"/>
            <c:size val="5"/>
            <c:spPr>
              <a:solidFill>
                <a:schemeClr val="accent1">
                  <a:lumMod val="60000"/>
                </a:schemeClr>
              </a:solidFill>
              <a:ln w="9525">
                <a:solidFill>
                  <a:schemeClr val="accent1">
                    <a:lumMod val="6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Sheet1!$M$8</c:f>
              <c:numCache>
                <c:formatCode>General</c:formatCode>
                <c:ptCount val="1"/>
                <c:pt idx="0">
                  <c:v>276.38397056275005</c:v>
                </c:pt>
              </c:numCache>
            </c:numRef>
          </c:xVal>
          <c:yVal>
            <c:numRef>
              <c:f>Sheet1!$N$8</c:f>
              <c:numCache>
                <c:formatCode>General</c:formatCode>
                <c:ptCount val="1"/>
                <c:pt idx="0">
                  <c:v>-29.811439815035552</c:v>
                </c:pt>
              </c:numCache>
            </c:numRef>
          </c:yVal>
          <c:smooth val="0"/>
          <c:extLst>
            <c:ext xmlns:c16="http://schemas.microsoft.com/office/drawing/2014/chart" uri="{C3380CC4-5D6E-409C-BE32-E72D297353CC}">
              <c16:uniqueId val="{00000008-6BFF-8449-B633-BF6D19507EBC}"/>
            </c:ext>
          </c:extLst>
        </c:ser>
        <c:ser>
          <c:idx val="7"/>
          <c:order val="6"/>
          <c:tx>
            <c:strRef>
              <c:f>Sheet1!$B$9</c:f>
              <c:strCache>
                <c:ptCount val="1"/>
                <c:pt idx="0">
                  <c:v>#3-HighZodi</c:v>
                </c:pt>
              </c:strCache>
            </c:strRef>
          </c:tx>
          <c:spPr>
            <a:ln w="25400" cap="rnd">
              <a:noFill/>
              <a:round/>
            </a:ln>
            <a:effectLst/>
          </c:spPr>
          <c:marker>
            <c:symbol val="circle"/>
            <c:size val="5"/>
            <c:spPr>
              <a:solidFill>
                <a:schemeClr val="accent2">
                  <a:lumMod val="60000"/>
                </a:schemeClr>
              </a:solidFill>
              <a:ln w="9525">
                <a:solidFill>
                  <a:schemeClr val="accent2">
                    <a:lumMod val="60000"/>
                  </a:schemeClr>
                </a:solidFill>
              </a:ln>
              <a:effectLst/>
            </c:spPr>
          </c:marker>
          <c:dLbls>
            <c:dLbl>
              <c:idx val="0"/>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9-6BFF-8449-B633-BF6D19507EB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Sheet1!$M$9</c:f>
              <c:numCache>
                <c:formatCode>General</c:formatCode>
                <c:ptCount val="1"/>
                <c:pt idx="0">
                  <c:v>138.2940643738728</c:v>
                </c:pt>
              </c:numCache>
            </c:numRef>
          </c:xVal>
          <c:yVal>
            <c:numRef>
              <c:f>Sheet1!$N$9</c:f>
              <c:numCache>
                <c:formatCode>General</c:formatCode>
                <c:ptCount val="1"/>
                <c:pt idx="0">
                  <c:v>-62.016845187062074</c:v>
                </c:pt>
              </c:numCache>
            </c:numRef>
          </c:yVal>
          <c:smooth val="0"/>
          <c:extLst>
            <c:ext xmlns:c16="http://schemas.microsoft.com/office/drawing/2014/chart" uri="{C3380CC4-5D6E-409C-BE32-E72D297353CC}">
              <c16:uniqueId val="{0000000A-6BFF-8449-B633-BF6D19507EBC}"/>
            </c:ext>
          </c:extLst>
        </c:ser>
        <c:ser>
          <c:idx val="9"/>
          <c:order val="7"/>
          <c:tx>
            <c:strRef>
              <c:f>Sheet1!$B$12</c:f>
              <c:strCache>
                <c:ptCount val="1"/>
                <c:pt idx="0">
                  <c:v>#137-Mid-range</c:v>
                </c:pt>
              </c:strCache>
            </c:strRef>
          </c:tx>
          <c:spPr>
            <a:ln w="25400" cap="rnd">
              <a:noFill/>
              <a:round/>
            </a:ln>
            <a:effectLst/>
          </c:spPr>
          <c:marker>
            <c:symbol val="circle"/>
            <c:size val="5"/>
            <c:spPr>
              <a:solidFill>
                <a:schemeClr val="accent4">
                  <a:lumMod val="60000"/>
                </a:schemeClr>
              </a:solidFill>
              <a:ln w="9525">
                <a:solidFill>
                  <a:schemeClr val="accent4">
                    <a:lumMod val="60000"/>
                  </a:schemeClr>
                </a:solidFill>
              </a:ln>
              <a:effectLst/>
            </c:spPr>
          </c:marker>
          <c:dLbls>
            <c:dLbl>
              <c:idx val="0"/>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D-6BFF-8449-B633-BF6D19507EB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Sheet1!$M$12</c:f>
              <c:numCache>
                <c:formatCode>General</c:formatCode>
                <c:ptCount val="1"/>
                <c:pt idx="0">
                  <c:v>180.67389138508315</c:v>
                </c:pt>
              </c:numCache>
            </c:numRef>
          </c:xVal>
          <c:yVal>
            <c:numRef>
              <c:f>Sheet1!$N$12</c:f>
              <c:numCache>
                <c:formatCode>General</c:formatCode>
                <c:ptCount val="1"/>
                <c:pt idx="0">
                  <c:v>3.2362226756136905</c:v>
                </c:pt>
              </c:numCache>
            </c:numRef>
          </c:yVal>
          <c:smooth val="0"/>
          <c:extLst>
            <c:ext xmlns:c16="http://schemas.microsoft.com/office/drawing/2014/chart" uri="{C3380CC4-5D6E-409C-BE32-E72D297353CC}">
              <c16:uniqueId val="{0000000E-6BFF-8449-B633-BF6D19507EBC}"/>
            </c:ext>
          </c:extLst>
        </c:ser>
        <c:dLbls>
          <c:dLblPos val="r"/>
          <c:showLegendKey val="0"/>
          <c:showVal val="1"/>
          <c:showCatName val="0"/>
          <c:showSerName val="0"/>
          <c:showPercent val="0"/>
          <c:showBubbleSize val="0"/>
        </c:dLbls>
        <c:axId val="1057076224"/>
        <c:axId val="1057077904"/>
      </c:scatterChart>
      <c:valAx>
        <c:axId val="105707622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Galactic</a:t>
                </a:r>
                <a:r>
                  <a:rPr lang="en-US" baseline="0"/>
                  <a:t> Longitude</a:t>
                </a:r>
                <a:endParaRPr lang="en-US"/>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57077904"/>
        <c:crosses val="autoZero"/>
        <c:crossBetween val="midCat"/>
      </c:valAx>
      <c:valAx>
        <c:axId val="10570779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Galactic</a:t>
                </a:r>
                <a:r>
                  <a:rPr lang="en-US" baseline="0"/>
                  <a:t> Lattitude</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5707622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3070646" cy="471488"/>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lvl1pPr defTabSz="941192">
              <a:defRPr sz="1200" b="0">
                <a:latin typeface="Times" pitchFamily="18" charset="0"/>
              </a:defRPr>
            </a:lvl1pPr>
          </a:lstStyle>
          <a:p>
            <a:endParaRPr lang="en-US"/>
          </a:p>
        </p:txBody>
      </p:sp>
      <p:sp>
        <p:nvSpPr>
          <p:cNvPr id="53251" name="Rectangle 3"/>
          <p:cNvSpPr>
            <a:spLocks noGrp="1" noChangeArrowheads="1"/>
          </p:cNvSpPr>
          <p:nvPr>
            <p:ph type="dt" sz="quarter" idx="1"/>
          </p:nvPr>
        </p:nvSpPr>
        <p:spPr bwMode="auto">
          <a:xfrm>
            <a:off x="4015955" y="0"/>
            <a:ext cx="3070646" cy="471488"/>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lvl1pPr algn="r" defTabSz="941192">
              <a:defRPr sz="1200" b="0">
                <a:latin typeface="Times" pitchFamily="18" charset="0"/>
              </a:defRPr>
            </a:lvl1pPr>
          </a:lstStyle>
          <a:p>
            <a:endParaRPr lang="en-US"/>
          </a:p>
        </p:txBody>
      </p:sp>
      <p:sp>
        <p:nvSpPr>
          <p:cNvPr id="53252" name="Rectangle 4"/>
          <p:cNvSpPr>
            <a:spLocks noGrp="1" noChangeArrowheads="1"/>
          </p:cNvSpPr>
          <p:nvPr>
            <p:ph type="ftr" sz="quarter" idx="2"/>
          </p:nvPr>
        </p:nvSpPr>
        <p:spPr bwMode="auto">
          <a:xfrm>
            <a:off x="0" y="8958262"/>
            <a:ext cx="3070646" cy="471488"/>
          </a:xfrm>
          <a:prstGeom prst="rect">
            <a:avLst/>
          </a:prstGeom>
          <a:noFill/>
          <a:ln w="9525">
            <a:noFill/>
            <a:miter lim="800000"/>
            <a:headEnd/>
            <a:tailEnd/>
          </a:ln>
          <a:effectLst/>
        </p:spPr>
        <p:txBody>
          <a:bodyPr vert="horz" wrap="square" lIns="94046" tIns="47023" rIns="94046" bIns="47023" numCol="1" anchor="b" anchorCtr="0" compatLnSpc="1">
            <a:prstTxWarp prst="textNoShape">
              <a:avLst/>
            </a:prstTxWarp>
          </a:bodyPr>
          <a:lstStyle>
            <a:lvl1pPr defTabSz="941192">
              <a:defRPr sz="1200" b="0">
                <a:latin typeface="Times" pitchFamily="18" charset="0"/>
              </a:defRPr>
            </a:lvl1pPr>
          </a:lstStyle>
          <a:p>
            <a:endParaRPr lang="en-US"/>
          </a:p>
        </p:txBody>
      </p:sp>
      <p:sp>
        <p:nvSpPr>
          <p:cNvPr id="53253" name="Rectangle 5"/>
          <p:cNvSpPr>
            <a:spLocks noGrp="1" noChangeArrowheads="1"/>
          </p:cNvSpPr>
          <p:nvPr>
            <p:ph type="sldNum" sz="quarter" idx="3"/>
          </p:nvPr>
        </p:nvSpPr>
        <p:spPr bwMode="auto">
          <a:xfrm>
            <a:off x="4015955" y="8958262"/>
            <a:ext cx="3070646" cy="471488"/>
          </a:xfrm>
          <a:prstGeom prst="rect">
            <a:avLst/>
          </a:prstGeom>
          <a:noFill/>
          <a:ln w="9525">
            <a:noFill/>
            <a:miter lim="800000"/>
            <a:headEnd/>
            <a:tailEnd/>
          </a:ln>
          <a:effectLst/>
        </p:spPr>
        <p:txBody>
          <a:bodyPr vert="horz" wrap="square" lIns="94046" tIns="47023" rIns="94046" bIns="47023" numCol="1" anchor="b" anchorCtr="0" compatLnSpc="1">
            <a:prstTxWarp prst="textNoShape">
              <a:avLst/>
            </a:prstTxWarp>
          </a:bodyPr>
          <a:lstStyle>
            <a:lvl1pPr algn="r" defTabSz="941192">
              <a:defRPr sz="1200" b="0">
                <a:latin typeface="Times" pitchFamily="18" charset="0"/>
              </a:defRPr>
            </a:lvl1pPr>
          </a:lstStyle>
          <a:p>
            <a:fld id="{8EBEC597-AE71-4B4D-93AE-3EE415631EB7}" type="slidenum">
              <a:rPr lang="en-US"/>
              <a:pPr/>
              <a:t>‹#›</a:t>
            </a:fld>
            <a:endParaRPr lang="en-US"/>
          </a:p>
        </p:txBody>
      </p:sp>
    </p:spTree>
    <p:extLst>
      <p:ext uri="{BB962C8B-B14F-4D97-AF65-F5344CB8AC3E}">
        <p14:creationId xmlns:p14="http://schemas.microsoft.com/office/powerpoint/2010/main" val="1028069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3070646" cy="471488"/>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lvl1pPr defTabSz="941192">
              <a:defRPr sz="1200" b="0">
                <a:latin typeface="Times" pitchFamily="18" charset="0"/>
              </a:defRPr>
            </a:lvl1pPr>
          </a:lstStyle>
          <a:p>
            <a:endParaRPr lang="en-US"/>
          </a:p>
        </p:txBody>
      </p:sp>
      <p:sp>
        <p:nvSpPr>
          <p:cNvPr id="24579" name="Rectangle 3"/>
          <p:cNvSpPr>
            <a:spLocks noGrp="1" noChangeArrowheads="1"/>
          </p:cNvSpPr>
          <p:nvPr>
            <p:ph type="dt" idx="1"/>
          </p:nvPr>
        </p:nvSpPr>
        <p:spPr bwMode="auto">
          <a:xfrm>
            <a:off x="4015955" y="0"/>
            <a:ext cx="3070646" cy="471488"/>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lvl1pPr algn="r" defTabSz="941192">
              <a:defRPr sz="1200" b="0">
                <a:latin typeface="Times" pitchFamily="18" charset="0"/>
              </a:defRPr>
            </a:lvl1pPr>
          </a:lstStyle>
          <a:p>
            <a:endParaRPr lang="en-US"/>
          </a:p>
        </p:txBody>
      </p:sp>
      <p:sp>
        <p:nvSpPr>
          <p:cNvPr id="24580" name="Rectangle 4"/>
          <p:cNvSpPr>
            <a:spLocks noGrp="1" noRot="1" noChangeAspect="1" noChangeArrowheads="1" noTextEdit="1"/>
          </p:cNvSpPr>
          <p:nvPr>
            <p:ph type="sldImg" idx="2"/>
          </p:nvPr>
        </p:nvSpPr>
        <p:spPr bwMode="auto">
          <a:xfrm>
            <a:off x="1189038" y="708025"/>
            <a:ext cx="4711700" cy="3535363"/>
          </a:xfrm>
          <a:prstGeom prst="rect">
            <a:avLst/>
          </a:prstGeom>
          <a:noFill/>
          <a:ln w="9525">
            <a:solidFill>
              <a:srgbClr val="000000"/>
            </a:solidFill>
            <a:miter lim="800000"/>
            <a:headEnd/>
            <a:tailEnd/>
          </a:ln>
          <a:effectLst/>
        </p:spPr>
      </p:sp>
      <p:sp>
        <p:nvSpPr>
          <p:cNvPr id="24581" name="Rectangle 5"/>
          <p:cNvSpPr>
            <a:spLocks noGrp="1" noChangeArrowheads="1"/>
          </p:cNvSpPr>
          <p:nvPr>
            <p:ph type="body" sz="quarter" idx="3"/>
          </p:nvPr>
        </p:nvSpPr>
        <p:spPr bwMode="auto">
          <a:xfrm>
            <a:off x="945309" y="4479131"/>
            <a:ext cx="5195983" cy="4243388"/>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582" name="Rectangle 6"/>
          <p:cNvSpPr>
            <a:spLocks noGrp="1" noChangeArrowheads="1"/>
          </p:cNvSpPr>
          <p:nvPr>
            <p:ph type="ftr" sz="quarter" idx="4"/>
          </p:nvPr>
        </p:nvSpPr>
        <p:spPr bwMode="auto">
          <a:xfrm>
            <a:off x="0" y="8958262"/>
            <a:ext cx="3070646" cy="471488"/>
          </a:xfrm>
          <a:prstGeom prst="rect">
            <a:avLst/>
          </a:prstGeom>
          <a:noFill/>
          <a:ln w="9525">
            <a:noFill/>
            <a:miter lim="800000"/>
            <a:headEnd/>
            <a:tailEnd/>
          </a:ln>
          <a:effectLst/>
        </p:spPr>
        <p:txBody>
          <a:bodyPr vert="horz" wrap="square" lIns="94046" tIns="47023" rIns="94046" bIns="47023" numCol="1" anchor="b" anchorCtr="0" compatLnSpc="1">
            <a:prstTxWarp prst="textNoShape">
              <a:avLst/>
            </a:prstTxWarp>
          </a:bodyPr>
          <a:lstStyle>
            <a:lvl1pPr defTabSz="941192">
              <a:defRPr sz="1200" b="0">
                <a:latin typeface="Times" pitchFamily="18" charset="0"/>
              </a:defRPr>
            </a:lvl1pPr>
          </a:lstStyle>
          <a:p>
            <a:endParaRPr lang="en-US"/>
          </a:p>
        </p:txBody>
      </p:sp>
      <p:sp>
        <p:nvSpPr>
          <p:cNvPr id="24583" name="Rectangle 7"/>
          <p:cNvSpPr>
            <a:spLocks noGrp="1" noChangeArrowheads="1"/>
          </p:cNvSpPr>
          <p:nvPr>
            <p:ph type="sldNum" sz="quarter" idx="5"/>
          </p:nvPr>
        </p:nvSpPr>
        <p:spPr bwMode="auto">
          <a:xfrm>
            <a:off x="4015955" y="8958262"/>
            <a:ext cx="3070646" cy="471488"/>
          </a:xfrm>
          <a:prstGeom prst="rect">
            <a:avLst/>
          </a:prstGeom>
          <a:noFill/>
          <a:ln w="9525">
            <a:noFill/>
            <a:miter lim="800000"/>
            <a:headEnd/>
            <a:tailEnd/>
          </a:ln>
          <a:effectLst/>
        </p:spPr>
        <p:txBody>
          <a:bodyPr vert="horz" wrap="square" lIns="94046" tIns="47023" rIns="94046" bIns="47023" numCol="1" anchor="b" anchorCtr="0" compatLnSpc="1">
            <a:prstTxWarp prst="textNoShape">
              <a:avLst/>
            </a:prstTxWarp>
          </a:bodyPr>
          <a:lstStyle>
            <a:lvl1pPr algn="r" defTabSz="941192">
              <a:defRPr sz="1200" b="0">
                <a:latin typeface="Times" pitchFamily="18" charset="0"/>
              </a:defRPr>
            </a:lvl1pPr>
          </a:lstStyle>
          <a:p>
            <a:fld id="{3F82929F-46B2-4CC8-ACB9-C77BFB47D6C1}" type="slidenum">
              <a:rPr lang="en-US"/>
              <a:pPr/>
              <a:t>‹#›</a:t>
            </a:fld>
            <a:endParaRPr lang="en-US"/>
          </a:p>
        </p:txBody>
      </p:sp>
    </p:spTree>
    <p:extLst>
      <p:ext uri="{BB962C8B-B14F-4D97-AF65-F5344CB8AC3E}">
        <p14:creationId xmlns:p14="http://schemas.microsoft.com/office/powerpoint/2010/main" val="142497178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8" charset="0"/>
        <a:ea typeface="+mn-ea"/>
        <a:cs typeface="+mn-cs"/>
      </a:defRPr>
    </a:lvl1pPr>
    <a:lvl2pPr marL="457200" algn="l" rtl="0" fontAlgn="base">
      <a:spcBef>
        <a:spcPct val="30000"/>
      </a:spcBef>
      <a:spcAft>
        <a:spcPct val="0"/>
      </a:spcAft>
      <a:defRPr sz="1200" kern="1200">
        <a:solidFill>
          <a:schemeClr val="tx1"/>
        </a:solidFill>
        <a:latin typeface="Times" pitchFamily="18" charset="0"/>
        <a:ea typeface="+mn-ea"/>
        <a:cs typeface="+mn-cs"/>
      </a:defRPr>
    </a:lvl2pPr>
    <a:lvl3pPr marL="914400" algn="l" rtl="0" fontAlgn="base">
      <a:spcBef>
        <a:spcPct val="30000"/>
      </a:spcBef>
      <a:spcAft>
        <a:spcPct val="0"/>
      </a:spcAft>
      <a:defRPr sz="1200" kern="1200">
        <a:solidFill>
          <a:schemeClr val="tx1"/>
        </a:solidFill>
        <a:latin typeface="Times" pitchFamily="18" charset="0"/>
        <a:ea typeface="+mn-ea"/>
        <a:cs typeface="+mn-cs"/>
      </a:defRPr>
    </a:lvl3pPr>
    <a:lvl4pPr marL="1371600" algn="l" rtl="0" fontAlgn="base">
      <a:spcBef>
        <a:spcPct val="30000"/>
      </a:spcBef>
      <a:spcAft>
        <a:spcPct val="0"/>
      </a:spcAft>
      <a:defRPr sz="1200" kern="1200">
        <a:solidFill>
          <a:schemeClr val="tx1"/>
        </a:solidFill>
        <a:latin typeface="Times" pitchFamily="18" charset="0"/>
        <a:ea typeface="+mn-ea"/>
        <a:cs typeface="+mn-cs"/>
      </a:defRPr>
    </a:lvl4pPr>
    <a:lvl5pPr marL="1828800" algn="l" rtl="0" fontAlgn="base">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5"/>
          <p:cNvSpPr>
            <a:spLocks noGrp="1" noChangeArrowheads="1"/>
          </p:cNvSpPr>
          <p:nvPr>
            <p:ph type="sldNum" sz="quarter" idx="5"/>
          </p:nvPr>
        </p:nvSpPr>
        <p:spPr>
          <a:noFill/>
        </p:spPr>
        <p:txBody>
          <a:bodyPr/>
          <a:lstStyle/>
          <a:p>
            <a:fld id="{79CCE57D-A78B-412E-A730-6C71C9F8A709}" type="slidenum">
              <a:rPr lang="en-US" smtClean="0"/>
              <a:pPr/>
              <a:t>1</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r>
              <a:rPr lang="en-US" dirty="0"/>
              <a:t>Hi My name is Erin Smith, I am a Deputy project scientist for the James Webb Space telescope at NASA’s Goddard Space Flight Center. Today I will be talking about how we plan to prepare JWST for science during it’s on-orbit commissioning. </a:t>
            </a:r>
            <a:r>
              <a:rPr lang="en-US" sz="1200" kern="1200" dirty="0">
                <a:solidFill>
                  <a:schemeClr val="tx1"/>
                </a:solidFill>
                <a:effectLst/>
                <a:latin typeface="Times" pitchFamily="18" charset="0"/>
                <a:ea typeface="+mn-ea"/>
                <a:cs typeface="+mn-cs"/>
              </a:rPr>
              <a:t>The James Webb Space telescope is a 6.5 meter infrared optimized, open body telescope that will be launched in 2021. JWST will be placed in an L2 orbit, where it will be shielded from the sun by the </a:t>
            </a:r>
            <a:r>
              <a:rPr lang="en-US" sz="1200" kern="1200" dirty="0" err="1">
                <a:solidFill>
                  <a:schemeClr val="tx1"/>
                </a:solidFill>
                <a:effectLst/>
                <a:latin typeface="Times" pitchFamily="18" charset="0"/>
                <a:ea typeface="+mn-ea"/>
                <a:cs typeface="+mn-cs"/>
              </a:rPr>
              <a:t>tenis</a:t>
            </a:r>
            <a:r>
              <a:rPr lang="en-US" sz="1200" kern="1200" dirty="0">
                <a:solidFill>
                  <a:schemeClr val="tx1"/>
                </a:solidFill>
                <a:effectLst/>
                <a:latin typeface="Times" pitchFamily="18" charset="0"/>
                <a:ea typeface="+mn-ea"/>
                <a:cs typeface="+mn-cs"/>
              </a:rPr>
              <a:t>-court-size, 5 layer sunshield. JWST has four science instruments, NIRCAM, NIRSPEC, NIRSS and MIRI, and will deliver cutting edge science from .6-28 microns that will revolutionize our understanding of galaxy evolution, star formation and the origin of the universe and much more.</a:t>
            </a:r>
            <a:r>
              <a:rPr lang="en-US" dirty="0">
                <a:effectLst/>
              </a:rPr>
              <a:t> </a:t>
            </a:r>
            <a:endParaRPr lang="en-US" dirty="0"/>
          </a:p>
        </p:txBody>
      </p:sp>
    </p:spTree>
    <p:extLst>
      <p:ext uri="{BB962C8B-B14F-4D97-AF65-F5344CB8AC3E}">
        <p14:creationId xmlns:p14="http://schemas.microsoft.com/office/powerpoint/2010/main" val="534194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launched, there are a series of activities </a:t>
            </a:r>
            <a:r>
              <a:rPr lang="en-US" dirty="0" err="1"/>
              <a:t>whichi</a:t>
            </a:r>
            <a:r>
              <a:rPr lang="en-US" dirty="0"/>
              <a:t> occur in the early stages of the observatory’s life. This includes the launch, ascent and mid-course correction, which places the observatory into its L2 orbit. During this time deployments, such as the deployment of the sunshield, secondary mirror and primary mirror wings occurs. The observatory is also cooling down throughout this time period, and the primary mirror segments are aligned.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pitchFamily="18" charset="0"/>
                <a:ea typeface="+mn-ea"/>
                <a:cs typeface="+mn-cs"/>
              </a:rPr>
              <a:t>Commissioning the Webb telescope is a carefully coordinated process, usually divided into three parts: Spacecraft commissioning, Optical Telescope Element commissioning, and science instrument commissioning. Observatory commissioning tasks are conducted throughout these phases.</a:t>
            </a:r>
          </a:p>
          <a:p>
            <a:endParaRPr lang="en-US" dirty="0"/>
          </a:p>
        </p:txBody>
      </p:sp>
      <p:sp>
        <p:nvSpPr>
          <p:cNvPr id="4" name="Slide Number Placeholder 3"/>
          <p:cNvSpPr>
            <a:spLocks noGrp="1"/>
          </p:cNvSpPr>
          <p:nvPr>
            <p:ph type="sldNum" sz="quarter" idx="5"/>
          </p:nvPr>
        </p:nvSpPr>
        <p:spPr/>
        <p:txBody>
          <a:bodyPr/>
          <a:lstStyle/>
          <a:p>
            <a:fld id="{3F82929F-46B2-4CC8-ACB9-C77BFB47D6C1}" type="slidenum">
              <a:rPr lang="en-US" smtClean="0"/>
              <a:pPr/>
              <a:t>2</a:t>
            </a:fld>
            <a:endParaRPr lang="en-US"/>
          </a:p>
        </p:txBody>
      </p:sp>
    </p:spTree>
    <p:extLst>
      <p:ext uri="{BB962C8B-B14F-4D97-AF65-F5344CB8AC3E}">
        <p14:creationId xmlns:p14="http://schemas.microsoft.com/office/powerpoint/2010/main" val="297787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spacecraft commissioning, when all deployments have been completed and the MCC burn is complete, the observatory enters OTE (or optical telescope element) commissioning. During this time the observatory is still cooling, but the primary activity centers on alignment of the mirror segments. Throughout this alignment process the </a:t>
            </a:r>
            <a:r>
              <a:rPr lang="en-US" dirty="0" err="1"/>
              <a:t>NIRCam</a:t>
            </a:r>
            <a:r>
              <a:rPr lang="en-US" dirty="0"/>
              <a:t>, and later </a:t>
            </a:r>
            <a:r>
              <a:rPr lang="en-US" dirty="0" err="1"/>
              <a:t>NIRSpec</a:t>
            </a:r>
            <a:r>
              <a:rPr lang="en-US" dirty="0"/>
              <a:t> instruments will be used to perform the Ice monitoring  observatory commissioning activity. </a:t>
            </a:r>
          </a:p>
        </p:txBody>
      </p:sp>
      <p:sp>
        <p:nvSpPr>
          <p:cNvPr id="4" name="Slide Number Placeholder 3"/>
          <p:cNvSpPr>
            <a:spLocks noGrp="1"/>
          </p:cNvSpPr>
          <p:nvPr>
            <p:ph type="sldNum" sz="quarter" idx="5"/>
          </p:nvPr>
        </p:nvSpPr>
        <p:spPr/>
        <p:txBody>
          <a:bodyPr/>
          <a:lstStyle/>
          <a:p>
            <a:fld id="{3F82929F-46B2-4CC8-ACB9-C77BFB47D6C1}" type="slidenum">
              <a:rPr lang="en-US" smtClean="0"/>
              <a:pPr/>
              <a:t>3</a:t>
            </a:fld>
            <a:endParaRPr lang="en-US"/>
          </a:p>
        </p:txBody>
      </p:sp>
    </p:spTree>
    <p:extLst>
      <p:ext uri="{BB962C8B-B14F-4D97-AF65-F5344CB8AC3E}">
        <p14:creationId xmlns:p14="http://schemas.microsoft.com/office/powerpoint/2010/main" val="1073367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activity during OTE </a:t>
            </a:r>
            <a:r>
              <a:rPr lang="en-US" dirty="0" err="1"/>
              <a:t>comissioing</a:t>
            </a:r>
            <a:r>
              <a:rPr lang="en-US" dirty="0"/>
              <a:t> is the alignment of JWST’s mirror segments. This is accomplished through systematic measurement wavefront errors, segment image stacking and image optimization. Please see Lee </a:t>
            </a:r>
            <a:r>
              <a:rPr lang="en-US" dirty="0" err="1"/>
              <a:t>Feingerg’s</a:t>
            </a:r>
            <a:r>
              <a:rPr lang="en-US" dirty="0"/>
              <a:t> talk for more information on this activity. Throughout this activity the NIRCAM instrument will be taking ice monitoring measurements, requiring close coordination between the teams to ensure the status of the telescope is well-understood.</a:t>
            </a:r>
          </a:p>
        </p:txBody>
      </p:sp>
      <p:sp>
        <p:nvSpPr>
          <p:cNvPr id="4" name="Slide Number Placeholder 3"/>
          <p:cNvSpPr>
            <a:spLocks noGrp="1"/>
          </p:cNvSpPr>
          <p:nvPr>
            <p:ph type="sldNum" sz="quarter" idx="5"/>
          </p:nvPr>
        </p:nvSpPr>
        <p:spPr/>
        <p:txBody>
          <a:bodyPr/>
          <a:lstStyle/>
          <a:p>
            <a:fld id="{3F82929F-46B2-4CC8-ACB9-C77BFB47D6C1}" type="slidenum">
              <a:rPr lang="en-US" smtClean="0"/>
              <a:pPr/>
              <a:t>4</a:t>
            </a:fld>
            <a:endParaRPr lang="en-US"/>
          </a:p>
        </p:txBody>
      </p:sp>
    </p:spTree>
    <p:extLst>
      <p:ext uri="{BB962C8B-B14F-4D97-AF65-F5344CB8AC3E}">
        <p14:creationId xmlns:p14="http://schemas.microsoft.com/office/powerpoint/2010/main" val="2972464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launched, JWST begins to passively cool, yielding the low temperature backgrounds that enable the IR science JWST will pursue. However, this cooling must be controlled to protect sensitive optics from accumulating water ice. To accomplish this the sensitive optical components, such as the fine steering mirror, have heaters, which ensure that any ambient water ice will freeze out on non-sensitive surfaces by allowing them to pass through the water band first. Only then are the sensitive surfaces released to cool through the water band. </a:t>
            </a:r>
          </a:p>
        </p:txBody>
      </p:sp>
      <p:sp>
        <p:nvSpPr>
          <p:cNvPr id="4" name="Slide Number Placeholder 3"/>
          <p:cNvSpPr>
            <a:spLocks noGrp="1"/>
          </p:cNvSpPr>
          <p:nvPr>
            <p:ph type="sldNum" sz="quarter" idx="5"/>
          </p:nvPr>
        </p:nvSpPr>
        <p:spPr/>
        <p:txBody>
          <a:bodyPr/>
          <a:lstStyle/>
          <a:p>
            <a:fld id="{3F82929F-46B2-4CC8-ACB9-C77BFB47D6C1}" type="slidenum">
              <a:rPr lang="en-US" smtClean="0"/>
              <a:pPr/>
              <a:t>5</a:t>
            </a:fld>
            <a:endParaRPr lang="en-US"/>
          </a:p>
        </p:txBody>
      </p:sp>
    </p:spTree>
    <p:extLst>
      <p:ext uri="{BB962C8B-B14F-4D97-AF65-F5344CB8AC3E}">
        <p14:creationId xmlns:p14="http://schemas.microsoft.com/office/powerpoint/2010/main" val="3260042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JWST is an IR telescope water ice deposition could have an adverse effect on performance. This is especially true if this water ice were to settle on surfaces such as the FSM, SI optics, or the MIRI cryocooler lines. Water ice is not expected, but could result from trapped moisture in the ISIM structure or insulation, etc.</a:t>
            </a:r>
          </a:p>
        </p:txBody>
      </p:sp>
      <p:sp>
        <p:nvSpPr>
          <p:cNvPr id="4" name="Slide Number Placeholder 3"/>
          <p:cNvSpPr>
            <a:spLocks noGrp="1"/>
          </p:cNvSpPr>
          <p:nvPr>
            <p:ph type="sldNum" sz="quarter" idx="5"/>
          </p:nvPr>
        </p:nvSpPr>
        <p:spPr/>
        <p:txBody>
          <a:bodyPr/>
          <a:lstStyle/>
          <a:p>
            <a:fld id="{3F82929F-46B2-4CC8-ACB9-C77BFB47D6C1}" type="slidenum">
              <a:rPr lang="en-US" smtClean="0"/>
              <a:pPr/>
              <a:t>6</a:t>
            </a:fld>
            <a:endParaRPr lang="en-US"/>
          </a:p>
        </p:txBody>
      </p:sp>
    </p:spTree>
    <p:extLst>
      <p:ext uri="{BB962C8B-B14F-4D97-AF65-F5344CB8AC3E}">
        <p14:creationId xmlns:p14="http://schemas.microsoft.com/office/powerpoint/2010/main" val="897840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mentioned, the main mitigation against ice is in keeping sensitive optics warm until any potential ice contamination is frozen out on non-sensitive areas. This is especially important in the case of the Fine steering mirror, or FSM. Technically, a way to ‘decontaminate’ a surface would be to heat it up, releasing the ice, to deposit elsewhere. However, there are two issues with this: 1</a:t>
            </a:r>
            <a:r>
              <a:rPr lang="en-US" baseline="30000" dirty="0"/>
              <a:t>st</a:t>
            </a:r>
            <a:r>
              <a:rPr lang="en-US" dirty="0"/>
              <a:t> the FSM heater cannot be re-activated once it has been turned off. As the FSM feeds all instruments any heating of other surfaces would have limited effect. This means that ensuring the FSM is not contaminated before turning off the heater is essential to preventing ice contamination. The second issue is that any heating of ISIM, regardless of the FSM status is very time consuming, and, since the FSM would remain cold, might not adequately clear contamination anyway. Finally, since there is additional cooling for MIRI using a cryocooler, it is important to ensure there is no ongoing ice contamination before dropping MIRI to operating temperature and opening its contamination control cover</a:t>
            </a:r>
          </a:p>
          <a:p>
            <a:r>
              <a:rPr lang="en-US" dirty="0"/>
              <a:t>This is the reason for the carefully controlled cooldown. It is also why we will conduct a series of measurements to a certain if there is any ice contamination before the FSM heater is turned off,  throughout the cooldown of the instruments, and before MIRI’s CCC is opened.</a:t>
            </a:r>
          </a:p>
        </p:txBody>
      </p:sp>
      <p:sp>
        <p:nvSpPr>
          <p:cNvPr id="4" name="Slide Number Placeholder 3"/>
          <p:cNvSpPr>
            <a:spLocks noGrp="1"/>
          </p:cNvSpPr>
          <p:nvPr>
            <p:ph type="sldNum" sz="quarter" idx="5"/>
          </p:nvPr>
        </p:nvSpPr>
        <p:spPr/>
        <p:txBody>
          <a:bodyPr/>
          <a:lstStyle/>
          <a:p>
            <a:fld id="{3F82929F-46B2-4CC8-ACB9-C77BFB47D6C1}" type="slidenum">
              <a:rPr lang="en-US" smtClean="0"/>
              <a:pPr/>
              <a:t>7</a:t>
            </a:fld>
            <a:endParaRPr lang="en-US"/>
          </a:p>
        </p:txBody>
      </p:sp>
    </p:spTree>
    <p:extLst>
      <p:ext uri="{BB962C8B-B14F-4D97-AF65-F5344CB8AC3E}">
        <p14:creationId xmlns:p14="http://schemas.microsoft.com/office/powerpoint/2010/main" val="1726612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Ice Monitoring activity includes 9 total measurements of the 3.1 water ice spectral feature: 1 NIRCAM measurement before the FSM heater is turned off, 6 </a:t>
            </a:r>
            <a:r>
              <a:rPr lang="en-US" dirty="0" err="1"/>
              <a:t>NIRCAm</a:t>
            </a:r>
            <a:r>
              <a:rPr lang="en-US" dirty="0"/>
              <a:t> measurements for rate monitoring, and two NIRCAM and NIRSPEC measurements before the MIRI cover is opened and the cryocooler reaches state 4. Because these measurements will occur during OTE commissioning, some will be performed with a partially unstacked primary, meaning some may not have flux from all mirror segments. In particular the first measurement will be done using course guiding with only one segment, as this measurement needs to be done with the FSM warm, but fine guiding and alignment cannot be done with a warm FSM. This means that this measurement must be done as early and as efficiently as possible. The following NIRCAM measurements will be used to determine if there is any ongoing contamination by measuring any rate of increase in water absorption. The NIRSPEC measurements will check that the </a:t>
            </a:r>
            <a:r>
              <a:rPr lang="en-US" dirty="0" err="1"/>
              <a:t>NIRSpec</a:t>
            </a:r>
            <a:r>
              <a:rPr lang="en-US" dirty="0"/>
              <a:t> optics are clear of contamination, or that any measured contamination is consistent with NIRCAM measurements, meaning any contamination is upstream of the </a:t>
            </a:r>
            <a:r>
              <a:rPr lang="en-US"/>
              <a:t>ISIM.</a:t>
            </a:r>
            <a:endParaRPr lang="en-US" dirty="0"/>
          </a:p>
        </p:txBody>
      </p:sp>
      <p:sp>
        <p:nvSpPr>
          <p:cNvPr id="4" name="Slide Number Placeholder 3"/>
          <p:cNvSpPr>
            <a:spLocks noGrp="1"/>
          </p:cNvSpPr>
          <p:nvPr>
            <p:ph type="sldNum" sz="quarter" idx="5"/>
          </p:nvPr>
        </p:nvSpPr>
        <p:spPr/>
        <p:txBody>
          <a:bodyPr/>
          <a:lstStyle/>
          <a:p>
            <a:fld id="{3F82929F-46B2-4CC8-ACB9-C77BFB47D6C1}" type="slidenum">
              <a:rPr lang="en-US" smtClean="0"/>
              <a:pPr/>
              <a:t>8</a:t>
            </a:fld>
            <a:endParaRPr lang="en-US"/>
          </a:p>
        </p:txBody>
      </p:sp>
    </p:spTree>
    <p:extLst>
      <p:ext uri="{BB962C8B-B14F-4D97-AF65-F5344CB8AC3E}">
        <p14:creationId xmlns:p14="http://schemas.microsoft.com/office/powerpoint/2010/main" val="145317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first ice measurement is critical to both ensuring there is no ice contamination on the FSM and must be done as quickly and efficiently as possible to allow </a:t>
            </a:r>
            <a:r>
              <a:rPr lang="en-US" sz="1200" kern="1200" dirty="0" err="1">
                <a:solidFill>
                  <a:schemeClr val="tx1"/>
                </a:solidFill>
                <a:effectLst/>
                <a:latin typeface="+mn-lt"/>
                <a:ea typeface="+mn-ea"/>
                <a:cs typeface="+mn-cs"/>
              </a:rPr>
              <a:t>committioning</a:t>
            </a:r>
            <a:r>
              <a:rPr lang="en-US" sz="1200" kern="1200" dirty="0">
                <a:solidFill>
                  <a:schemeClr val="tx1"/>
                </a:solidFill>
                <a:effectLst/>
                <a:latin typeface="+mn-lt"/>
                <a:ea typeface="+mn-ea"/>
                <a:cs typeface="+mn-cs"/>
              </a:rPr>
              <a:t> to continue, we have run rehearsals with simulated data for this measurement. The Top image is a Simulated </a:t>
            </a:r>
            <a:r>
              <a:rPr lang="en-US" sz="1200" kern="1200" dirty="0" err="1">
                <a:solidFill>
                  <a:schemeClr val="tx1"/>
                </a:solidFill>
                <a:effectLst/>
                <a:latin typeface="+mn-lt"/>
                <a:ea typeface="+mn-ea"/>
                <a:cs typeface="+mn-cs"/>
              </a:rPr>
              <a:t>NIRCam</a:t>
            </a:r>
            <a:r>
              <a:rPr lang="en-US" sz="1200" kern="1200" dirty="0">
                <a:solidFill>
                  <a:schemeClr val="tx1"/>
                </a:solidFill>
                <a:effectLst/>
                <a:latin typeface="+mn-lt"/>
                <a:ea typeface="+mn-ea"/>
                <a:cs typeface="+mn-cs"/>
              </a:rPr>
              <a:t> longwave </a:t>
            </a:r>
            <a:r>
              <a:rPr lang="en-US" sz="1200" kern="1200" dirty="0" err="1">
                <a:solidFill>
                  <a:schemeClr val="tx1"/>
                </a:solidFill>
                <a:effectLst/>
                <a:latin typeface="+mn-lt"/>
                <a:ea typeface="+mn-ea"/>
                <a:cs typeface="+mn-cs"/>
              </a:rPr>
              <a:t>grism</a:t>
            </a:r>
            <a:r>
              <a:rPr lang="en-US" sz="1200" kern="1200" dirty="0">
                <a:solidFill>
                  <a:schemeClr val="tx1"/>
                </a:solidFill>
                <a:effectLst/>
                <a:latin typeface="+mn-lt"/>
                <a:ea typeface="+mn-ea"/>
                <a:cs typeface="+mn-cs"/>
              </a:rPr>
              <a:t> spectral trace for the warm FSM, unphased telescope with solar-type star target. To the Stellar spectrum water ice and hydrocarbon features have been added. On the bottom is the NIRCAM team analysis of the simulated </a:t>
            </a:r>
            <a:r>
              <a:rPr lang="en-US" sz="1200" kern="1200" dirty="0" err="1">
                <a:solidFill>
                  <a:schemeClr val="tx1"/>
                </a:solidFill>
                <a:effectLst/>
                <a:latin typeface="+mn-lt"/>
                <a:ea typeface="+mn-ea"/>
                <a:cs typeface="+mn-cs"/>
              </a:rPr>
              <a:t>NIRCam</a:t>
            </a:r>
            <a:r>
              <a:rPr lang="en-US" sz="1200" kern="1200" dirty="0">
                <a:solidFill>
                  <a:schemeClr val="tx1"/>
                </a:solidFill>
                <a:effectLst/>
                <a:latin typeface="+mn-lt"/>
                <a:ea typeface="+mn-ea"/>
                <a:cs typeface="+mn-cs"/>
              </a:rPr>
              <a:t> spectrum. </a:t>
            </a:r>
            <a:r>
              <a:rPr lang="en-US" dirty="0"/>
              <a:t>Ice contamination levels were measured using the Equivalent Width of the broad ice feature at 3.1 microns. Using optical models we were able to estimate the amount of ice contamination to be below the threshold, so the FSM heater could be turned off. For ice contamination our threshold is the EOL contamination threshold. This is because any contamination is expected to occur during the cooldown.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2BA79CD-1B37-AD42-B14D-0A1219801E41}" type="slidenum">
              <a:rPr lang="en-US" smtClean="0"/>
              <a:t>9</a:t>
            </a:fld>
            <a:endParaRPr lang="en-US"/>
          </a:p>
        </p:txBody>
      </p:sp>
    </p:spTree>
    <p:extLst>
      <p:ext uri="{BB962C8B-B14F-4D97-AF65-F5344CB8AC3E}">
        <p14:creationId xmlns:p14="http://schemas.microsoft.com/office/powerpoint/2010/main" val="375448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telescope segments are fully aligned, JWST will enter Science instrument commissioning, where science instruments will check observing modes, functionality and performance. At the observatory level, we will be looking at two global aspects of JWST: the fidelity of the background model predictions through the Stray Light Monitoring activity, and the Thermal behavior of the observatory through the thermal stability characterization Activity. </a:t>
            </a:r>
          </a:p>
        </p:txBody>
      </p:sp>
      <p:sp>
        <p:nvSpPr>
          <p:cNvPr id="4" name="Slide Number Placeholder 3"/>
          <p:cNvSpPr>
            <a:spLocks noGrp="1"/>
          </p:cNvSpPr>
          <p:nvPr>
            <p:ph type="sldNum" sz="quarter" idx="5"/>
          </p:nvPr>
        </p:nvSpPr>
        <p:spPr/>
        <p:txBody>
          <a:bodyPr/>
          <a:lstStyle/>
          <a:p>
            <a:fld id="{3F82929F-46B2-4CC8-ACB9-C77BFB47D6C1}" type="slidenum">
              <a:rPr lang="en-US" smtClean="0"/>
              <a:pPr/>
              <a:t>10</a:t>
            </a:fld>
            <a:endParaRPr lang="en-US"/>
          </a:p>
        </p:txBody>
      </p:sp>
    </p:spTree>
    <p:extLst>
      <p:ext uri="{BB962C8B-B14F-4D97-AF65-F5344CB8AC3E}">
        <p14:creationId xmlns:p14="http://schemas.microsoft.com/office/powerpoint/2010/main" val="2959223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8025"/>
            <a:ext cx="4714875" cy="3535363"/>
          </a:xfrm>
        </p:spPr>
      </p:sp>
      <p:sp>
        <p:nvSpPr>
          <p:cNvPr id="3" name="Notes Placeholder 2"/>
          <p:cNvSpPr>
            <a:spLocks noGrp="1"/>
          </p:cNvSpPr>
          <p:nvPr>
            <p:ph type="body" idx="1"/>
          </p:nvPr>
        </p:nvSpPr>
        <p:spPr/>
        <p:txBody>
          <a:bodyPr/>
          <a:lstStyle/>
          <a:p>
            <a:r>
              <a:rPr lang="en-US" dirty="0"/>
              <a:t>Because JWST is an open infrared telescope, understanding the backgrounds seen by the science instruments is of particular importance. The predicted backgrounds for JWST have been </a:t>
            </a:r>
            <a:r>
              <a:rPr lang="en-US" dirty="0" err="1"/>
              <a:t>carefilly</a:t>
            </a:r>
            <a:r>
              <a:rPr lang="en-US" dirty="0"/>
              <a:t> modeled, and have been incorporated into timing </a:t>
            </a:r>
            <a:r>
              <a:rPr lang="en-US" dirty="0" err="1"/>
              <a:t>claculators</a:t>
            </a:r>
            <a:r>
              <a:rPr lang="en-US" dirty="0"/>
              <a:t> (such as the ETC). These models have also been used in development of the JWST background tool, which is available in </a:t>
            </a:r>
            <a:r>
              <a:rPr lang="en-US" dirty="0" err="1"/>
              <a:t>Jdox</a:t>
            </a:r>
            <a:r>
              <a:rPr lang="en-US" dirty="0"/>
              <a:t> as a python module. The JWST background tool breaks the observed backgrounds into several major components: The In-field backgrounds, (including the zodiacal and galactic sky), the </a:t>
            </a:r>
            <a:r>
              <a:rPr lang="en-US" dirty="0" err="1"/>
              <a:t>out-of</a:t>
            </a:r>
            <a:r>
              <a:rPr lang="en-US" dirty="0"/>
              <a:t> field stray light background, and Thermal Self-emission.</a:t>
            </a:r>
          </a:p>
        </p:txBody>
      </p:sp>
      <p:sp>
        <p:nvSpPr>
          <p:cNvPr id="4" name="Slide Number Placeholder 3"/>
          <p:cNvSpPr>
            <a:spLocks noGrp="1"/>
          </p:cNvSpPr>
          <p:nvPr>
            <p:ph type="sldNum" sz="quarter" idx="5"/>
          </p:nvPr>
        </p:nvSpPr>
        <p:spPr/>
        <p:txBody>
          <a:bodyPr/>
          <a:lstStyle/>
          <a:p>
            <a:fld id="{3F82929F-46B2-4CC8-ACB9-C77BFB47D6C1}" type="slidenum">
              <a:rPr lang="en-US" smtClean="0"/>
              <a:pPr/>
              <a:t>11</a:t>
            </a:fld>
            <a:endParaRPr lang="en-US"/>
          </a:p>
        </p:txBody>
      </p:sp>
    </p:spTree>
    <p:extLst>
      <p:ext uri="{BB962C8B-B14F-4D97-AF65-F5344CB8AC3E}">
        <p14:creationId xmlns:p14="http://schemas.microsoft.com/office/powerpoint/2010/main" val="2234448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8025"/>
            <a:ext cx="4714875" cy="3535363"/>
          </a:xfrm>
        </p:spPr>
      </p:sp>
      <p:sp>
        <p:nvSpPr>
          <p:cNvPr id="3" name="Notes Placeholder 2"/>
          <p:cNvSpPr>
            <a:spLocks noGrp="1"/>
          </p:cNvSpPr>
          <p:nvPr>
            <p:ph type="body" idx="1"/>
          </p:nvPr>
        </p:nvSpPr>
        <p:spPr/>
        <p:txBody>
          <a:bodyPr/>
          <a:lstStyle/>
          <a:p>
            <a:r>
              <a:rPr lang="en-US" dirty="0"/>
              <a:t>To measure the actual backgrounds vs the modeled backgrounds we will use a series of pointed observations and compare them to the outputs of the JWST background tool. For Observatory Commissioning we have selected 8 fields, including stressing cases and key science fields for </a:t>
            </a:r>
            <a:r>
              <a:rPr lang="en-US" dirty="0" err="1"/>
              <a:t>NIRCam</a:t>
            </a:r>
            <a:r>
              <a:rPr lang="en-US" dirty="0"/>
              <a:t> and MIRI parallel observations. MIRI will additionally observe fields in the hot and cold attitude to  characterize the thermal background performance. Any deviation from the predicted backgrounds will be investigated further.</a:t>
            </a:r>
          </a:p>
        </p:txBody>
      </p:sp>
      <p:sp>
        <p:nvSpPr>
          <p:cNvPr id="4" name="Slide Number Placeholder 3"/>
          <p:cNvSpPr>
            <a:spLocks noGrp="1"/>
          </p:cNvSpPr>
          <p:nvPr>
            <p:ph type="sldNum" sz="quarter" idx="5"/>
          </p:nvPr>
        </p:nvSpPr>
        <p:spPr/>
        <p:txBody>
          <a:bodyPr/>
          <a:lstStyle/>
          <a:p>
            <a:fld id="{3F82929F-46B2-4CC8-ACB9-C77BFB47D6C1}" type="slidenum">
              <a:rPr lang="en-US" smtClean="0"/>
              <a:pPr/>
              <a:t>12</a:t>
            </a:fld>
            <a:endParaRPr lang="en-US"/>
          </a:p>
        </p:txBody>
      </p:sp>
    </p:spTree>
    <p:extLst>
      <p:ext uri="{BB962C8B-B14F-4D97-AF65-F5344CB8AC3E}">
        <p14:creationId xmlns:p14="http://schemas.microsoft.com/office/powerpoint/2010/main" val="4246357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8025"/>
            <a:ext cx="4714875" cy="3535363"/>
          </a:xfrm>
        </p:spPr>
      </p:sp>
      <p:sp>
        <p:nvSpPr>
          <p:cNvPr id="3" name="Notes Placeholder 2"/>
          <p:cNvSpPr>
            <a:spLocks noGrp="1"/>
          </p:cNvSpPr>
          <p:nvPr>
            <p:ph type="body" idx="1"/>
          </p:nvPr>
        </p:nvSpPr>
        <p:spPr/>
        <p:txBody>
          <a:bodyPr/>
          <a:lstStyle/>
          <a:p>
            <a:r>
              <a:rPr lang="en-US" dirty="0"/>
              <a:t>The reason we need to check multiple stressing cases is that the JWST backgrounds depend not only on the target, but also the specific geometry of the observation. The sky background that scatters into the JWST beam is captured by the radiance </a:t>
            </a:r>
            <a:r>
              <a:rPr lang="en-US" dirty="0" err="1"/>
              <a:t>transper</a:t>
            </a:r>
            <a:r>
              <a:rPr lang="en-US" dirty="0"/>
              <a:t> function, which has a graphical representation below, . often </a:t>
            </a:r>
            <a:r>
              <a:rPr lang="en-US" dirty="0" err="1"/>
              <a:t>refered</a:t>
            </a:r>
            <a:r>
              <a:rPr lang="en-US" dirty="0"/>
              <a:t> to as the susceptibility map. </a:t>
            </a:r>
          </a:p>
        </p:txBody>
      </p:sp>
      <p:sp>
        <p:nvSpPr>
          <p:cNvPr id="4" name="Slide Number Placeholder 3"/>
          <p:cNvSpPr>
            <a:spLocks noGrp="1"/>
          </p:cNvSpPr>
          <p:nvPr>
            <p:ph type="sldNum" sz="quarter" idx="5"/>
          </p:nvPr>
        </p:nvSpPr>
        <p:spPr/>
        <p:txBody>
          <a:bodyPr/>
          <a:lstStyle/>
          <a:p>
            <a:fld id="{3F82929F-46B2-4CC8-ACB9-C77BFB47D6C1}" type="slidenum">
              <a:rPr lang="en-US" smtClean="0"/>
              <a:pPr/>
              <a:t>13</a:t>
            </a:fld>
            <a:endParaRPr lang="en-US"/>
          </a:p>
        </p:txBody>
      </p:sp>
    </p:spTree>
    <p:extLst>
      <p:ext uri="{BB962C8B-B14F-4D97-AF65-F5344CB8AC3E}">
        <p14:creationId xmlns:p14="http://schemas.microsoft.com/office/powerpoint/2010/main" val="3229670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To get a good base measurement of the backgrounds we selected 8 </a:t>
            </a:r>
            <a:r>
              <a:rPr lang="en-US" dirty="0" err="1"/>
              <a:t>pointings</a:t>
            </a:r>
            <a:r>
              <a:rPr lang="en-US" dirty="0"/>
              <a:t>, three of these are key deep field </a:t>
            </a:r>
            <a:r>
              <a:rPr lang="en-US" dirty="0" err="1"/>
              <a:t>pointings</a:t>
            </a:r>
            <a:r>
              <a:rPr lang="en-US" dirty="0"/>
              <a:t>, which are expected to be observed for long timescales in the cycle 1 science program. While these observations obviously will not go nearly as deep as science observations, they should give us an indication if there are any deviations in the background models which should be addressed. We also will observe the 1.2 min </a:t>
            </a:r>
            <a:r>
              <a:rPr lang="en-US" dirty="0" err="1"/>
              <a:t>Zdo</a:t>
            </a:r>
            <a:r>
              <a:rPr lang="en-US" dirty="0"/>
              <a:t> benchmark. For stressing cases we will look at the galactic center, a moderate background target and a position selected to have High zodiacal contributions. We will also observe in the Continuous Viewing Zone in order to set a baseline background measurement, </a:t>
            </a:r>
            <a:r>
              <a:rPr lang="en-US" sz="1200" kern="1200" dirty="0">
                <a:solidFill>
                  <a:schemeClr val="tx1"/>
                </a:solidFill>
                <a:effectLst/>
                <a:latin typeface="Times" pitchFamily="18" charset="0"/>
                <a:ea typeface="+mn-ea"/>
                <a:cs typeface="+mn-cs"/>
              </a:rPr>
              <a:t>as the CVZ will be revisited regularly throughout the life of the observatory giving the opportunity to monitoring changes to background with respect to this baseline.  While the near-infrared observations are not predicted to change substantially throughout the life of the mission, the mid-infrared backgrounds are predicted to increase as the sunshield and optics degrade due to micrometeoroid impacts.</a:t>
            </a:r>
            <a:r>
              <a:rPr lang="en-US" dirty="0">
                <a:effectLst/>
              </a:rPr>
              <a:t> </a:t>
            </a:r>
            <a:endParaRPr lang="en-US" dirty="0"/>
          </a:p>
        </p:txBody>
      </p:sp>
      <p:sp>
        <p:nvSpPr>
          <p:cNvPr id="4" name="Slide Number Placeholder 3"/>
          <p:cNvSpPr>
            <a:spLocks noGrp="1"/>
          </p:cNvSpPr>
          <p:nvPr>
            <p:ph type="sldNum" sz="quarter" idx="10"/>
          </p:nvPr>
        </p:nvSpPr>
        <p:spPr/>
        <p:txBody>
          <a:bodyPr/>
          <a:lstStyle/>
          <a:p>
            <a:fld id="{B54CC48B-9F60-4529-9B5E-0C3E6BACE726}" type="slidenum">
              <a:rPr lang="en-US" smtClean="0"/>
              <a:pPr/>
              <a:t>14</a:t>
            </a:fld>
            <a:endParaRPr lang="en-US"/>
          </a:p>
        </p:txBody>
      </p:sp>
    </p:spTree>
    <p:extLst>
      <p:ext uri="{BB962C8B-B14F-4D97-AF65-F5344CB8AC3E}">
        <p14:creationId xmlns:p14="http://schemas.microsoft.com/office/powerpoint/2010/main" val="2518036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8025"/>
            <a:ext cx="4714875" cy="3535363"/>
          </a:xfrm>
        </p:spPr>
      </p:sp>
      <p:sp>
        <p:nvSpPr>
          <p:cNvPr id="3" name="Notes Placeholder 2"/>
          <p:cNvSpPr>
            <a:spLocks noGrp="1"/>
          </p:cNvSpPr>
          <p:nvPr>
            <p:ph type="body" idx="1"/>
          </p:nvPr>
        </p:nvSpPr>
        <p:spPr/>
        <p:txBody>
          <a:bodyPr/>
          <a:lstStyle/>
          <a:p>
            <a:r>
              <a:rPr lang="en-US" dirty="0"/>
              <a:t>Here are the JWST background tool generated background models for all eight </a:t>
            </a:r>
            <a:r>
              <a:rPr lang="en-US" dirty="0" err="1"/>
              <a:t>pointings</a:t>
            </a:r>
            <a:r>
              <a:rPr lang="en-US" dirty="0"/>
              <a:t>. They represent widely varying backgrounds, as illustrated by the difference between the </a:t>
            </a:r>
            <a:r>
              <a:rPr lang="en-US" dirty="0" err="1"/>
              <a:t>Galaceic</a:t>
            </a:r>
            <a:r>
              <a:rPr lang="en-US" dirty="0"/>
              <a:t> center field and the Hubble ultra deep field. </a:t>
            </a:r>
          </a:p>
        </p:txBody>
      </p:sp>
      <p:sp>
        <p:nvSpPr>
          <p:cNvPr id="4" name="Slide Number Placeholder 3"/>
          <p:cNvSpPr>
            <a:spLocks noGrp="1"/>
          </p:cNvSpPr>
          <p:nvPr>
            <p:ph type="sldNum" sz="quarter" idx="5"/>
          </p:nvPr>
        </p:nvSpPr>
        <p:spPr/>
        <p:txBody>
          <a:bodyPr/>
          <a:lstStyle/>
          <a:p>
            <a:fld id="{3F82929F-46B2-4CC8-ACB9-C77BFB47D6C1}" type="slidenum">
              <a:rPr lang="en-US" smtClean="0"/>
              <a:pPr/>
              <a:t>15</a:t>
            </a:fld>
            <a:endParaRPr lang="en-US"/>
          </a:p>
        </p:txBody>
      </p:sp>
    </p:spTree>
    <p:extLst>
      <p:ext uri="{BB962C8B-B14F-4D97-AF65-F5344CB8AC3E}">
        <p14:creationId xmlns:p14="http://schemas.microsoft.com/office/powerpoint/2010/main" val="376125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0" dirty="0"/>
              <a:t>These eight </a:t>
            </a:r>
            <a:r>
              <a:rPr lang="en-US" sz="1200" b="0" kern="0" dirty="0" err="1"/>
              <a:t>pointings</a:t>
            </a:r>
            <a:r>
              <a:rPr lang="en-US" sz="1200" b="0" kern="0" dirty="0"/>
              <a:t> will be observed in Four parallel NIRCAM MIRI observations. This will cover four MIRI filters, 4 Shortwave channel NIRCAM filters and 4 longwave </a:t>
            </a:r>
            <a:r>
              <a:rPr lang="en-US" sz="1200" b="0" kern="0" dirty="0" err="1"/>
              <a:t>NIRCam</a:t>
            </a:r>
            <a:r>
              <a:rPr lang="en-US" sz="1200" b="0" kern="0" dirty="0"/>
              <a:t> filters, allowing full exploration of model performance. The MIRI instrument will perform an addition check of background model performance by measuring backgrounds at the hot, then cold attitudes, and will measure the thermal self-emission in 6 MIRI filters. On the left is the filter list for both sets of observations, on the right are the filter bands marked on a JWST </a:t>
            </a:r>
            <a:r>
              <a:rPr lang="en-US" sz="1200" b="0" kern="0" dirty="0" err="1"/>
              <a:t>Backgorund</a:t>
            </a:r>
            <a:r>
              <a:rPr lang="en-US" sz="1200" b="0" kern="0" dirty="0"/>
              <a:t> prediction</a:t>
            </a:r>
          </a:p>
        </p:txBody>
      </p:sp>
      <p:sp>
        <p:nvSpPr>
          <p:cNvPr id="4" name="Slide Number Placeholder 3"/>
          <p:cNvSpPr>
            <a:spLocks noGrp="1"/>
          </p:cNvSpPr>
          <p:nvPr>
            <p:ph type="sldNum" sz="quarter" idx="10"/>
          </p:nvPr>
        </p:nvSpPr>
        <p:spPr/>
        <p:txBody>
          <a:bodyPr/>
          <a:lstStyle/>
          <a:p>
            <a:fld id="{B54CC48B-9F60-4529-9B5E-0C3E6BACE726}" type="slidenum">
              <a:rPr lang="en-US" smtClean="0"/>
              <a:pPr/>
              <a:t>16</a:t>
            </a:fld>
            <a:endParaRPr lang="en-US"/>
          </a:p>
        </p:txBody>
      </p:sp>
    </p:spTree>
    <p:extLst>
      <p:ext uri="{BB962C8B-B14F-4D97-AF65-F5344CB8AC3E}">
        <p14:creationId xmlns:p14="http://schemas.microsoft.com/office/powerpoint/2010/main" val="3608622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do not expect any major differences between the measured and predicted backgrounds, but should there be major deviations in the background measurements, or in throughput models, adjustments could be made to planning tools such as the ETC. One reason this is unexpected is that the current models are very conservative—most assume end-of-life performance, for example. if monitoring shows issues with high backgrounds near the edge of the field of regard, there may be operational mitigations put into place. However, this is very unlikely</a:t>
            </a:r>
          </a:p>
        </p:txBody>
      </p:sp>
      <p:sp>
        <p:nvSpPr>
          <p:cNvPr id="4" name="Slide Number Placeholder 3"/>
          <p:cNvSpPr>
            <a:spLocks noGrp="1"/>
          </p:cNvSpPr>
          <p:nvPr>
            <p:ph type="sldNum" sz="quarter" idx="5"/>
          </p:nvPr>
        </p:nvSpPr>
        <p:spPr/>
        <p:txBody>
          <a:bodyPr/>
          <a:lstStyle/>
          <a:p>
            <a:fld id="{3F82929F-46B2-4CC8-ACB9-C77BFB47D6C1}" type="slidenum">
              <a:rPr lang="en-US" smtClean="0"/>
              <a:pPr/>
              <a:t>17</a:t>
            </a:fld>
            <a:endParaRPr lang="en-US"/>
          </a:p>
        </p:txBody>
      </p:sp>
    </p:spTree>
    <p:extLst>
      <p:ext uri="{BB962C8B-B14F-4D97-AF65-F5344CB8AC3E}">
        <p14:creationId xmlns:p14="http://schemas.microsoft.com/office/powerpoint/2010/main" val="27309700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750867b8f0_0_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lnSpc>
                <a:spcPct val="80000"/>
              </a:lnSpc>
              <a:spcBef>
                <a:spcPts val="400"/>
              </a:spcBef>
              <a:spcAft>
                <a:spcPts val="0"/>
              </a:spcAft>
              <a:buNone/>
            </a:pPr>
            <a:r>
              <a:rPr lang="en-US" dirty="0">
                <a:solidFill>
                  <a:srgbClr val="000000"/>
                </a:solidFill>
              </a:rPr>
              <a:t>JWST observes a field of regard from +5 to -45 degrees in pitch and +/- 5 degrees in roll—the thermal backgrounds change slightly within this field of regard, with the +5 pitch being the ‘hot attitude and  the -45 degrees pitch being the cold attitude, based on the orientation of the telescope with reference to the sun, the continuous viewing zones are at the hot pitch, but as science targets are expected to be widely distributed, the thermal state is expected to more or less average out. Changes in thermal state will subtly affect the telescope as it adjusts to the new thermal environment. This adjustment is expected to occur slowly over the course of a few days.</a:t>
            </a:r>
            <a:endParaRPr dirty="0">
              <a:solidFill>
                <a:srgbClr val="000000"/>
              </a:solidFill>
            </a:endParaRPr>
          </a:p>
        </p:txBody>
      </p:sp>
      <p:sp>
        <p:nvSpPr>
          <p:cNvPr id="108" name="Google Shape;108;g750867b8f0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0920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the thermal stability of the telescope itself, the star tracker is affected by changes in attitude. The star tracker sits on the end of a lever arm which sees a different thermal environment than the instruments, as illustrated in this animation.. </a:t>
            </a:r>
            <a:r>
              <a:rPr lang="en-US" sz="1200" kern="1200" dirty="0">
                <a:solidFill>
                  <a:schemeClr val="tx1"/>
                </a:solidFill>
                <a:effectLst/>
                <a:latin typeface="Times" pitchFamily="18" charset="0"/>
                <a:ea typeface="+mn-ea"/>
                <a:cs typeface="+mn-cs"/>
              </a:rPr>
              <a:t>As the star tracker thermally distorts, it changes the boresight between the star tracker and the telescope.  These translations are sensed and corrected by the fine guidance system, but there is a small residual roll about the boresight that is uncompensated.</a:t>
            </a:r>
            <a:r>
              <a:rPr lang="en-US" dirty="0">
                <a:effectLst/>
              </a:rPr>
              <a:t> </a:t>
            </a:r>
            <a:endParaRPr lang="en-US" dirty="0"/>
          </a:p>
        </p:txBody>
      </p:sp>
      <p:sp>
        <p:nvSpPr>
          <p:cNvPr id="4" name="Slide Number Placeholder 3"/>
          <p:cNvSpPr>
            <a:spLocks noGrp="1"/>
          </p:cNvSpPr>
          <p:nvPr>
            <p:ph type="sldNum" sz="quarter" idx="10"/>
          </p:nvPr>
        </p:nvSpPr>
        <p:spPr/>
        <p:txBody>
          <a:bodyPr/>
          <a:lstStyle/>
          <a:p>
            <a:fld id="{37302A39-270D-7C40-8E30-F8394916B6CB}" type="slidenum">
              <a:rPr lang="en-US" smtClean="0"/>
              <a:t>19</a:t>
            </a:fld>
            <a:endParaRPr lang="en-US"/>
          </a:p>
        </p:txBody>
      </p:sp>
    </p:spTree>
    <p:extLst>
      <p:ext uri="{BB962C8B-B14F-4D97-AF65-F5344CB8AC3E}">
        <p14:creationId xmlns:p14="http://schemas.microsoft.com/office/powerpoint/2010/main" val="405021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pointing stability drift due to the star tracker and the telescope thermal distortion are two of the major expected optical drifts due to thermal changes. Additional drifts found during testing include drifts due to the frill and Primary mirror segment closeouts—these cut down on stray light, but did not have adequate slack, so induced drifts when the thermal state was changed.  This has since been repaired by adding adequate slack, which should reduce these distortions, but this has not been tested. Other potential sources of drifts are cyclic wavefront drifts driven by the IEC (which do not result from thermal shifts), and primary mirror segment tilt events, which were observed in cooldown testing, but are unlikely to occur during the small thermal changes during science operations.</a:t>
            </a:r>
            <a:endParaRPr dirty="0"/>
          </a:p>
        </p:txBody>
      </p:sp>
      <p:sp>
        <p:nvSpPr>
          <p:cNvPr id="165" name="Google Shape;165;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10741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In order to measure JWST drifts, especially those that could be induced during the attitude changes in normal science operations, the observatory will conduct a commissioning activity called the Thermal Stability Characterization. This activity will be executed after the observatory has reached operational temperatures. To begin the activity, the observatory will go to a ‘hot’ attitude and stabilize there. Then the telescope will be slewed to a cold attitude, where it will make stability measurements for 14 days. Following this, the telescope will slew back to the hot attitude. During this activity the pointing stability, telescope thermal distortion, and distortion from the Frill and PMSA closeouts will be measured, any cyclic wavefront drifts will also be measured. The purpose of these measurements is to characterize the as-flown observatory over science-like timescales—especially where observations in the colder attitudes might directly follow observations in the hot attitude.</a:t>
            </a:r>
            <a:endParaRPr dirty="0"/>
          </a:p>
        </p:txBody>
      </p:sp>
      <p:sp>
        <p:nvSpPr>
          <p:cNvPr id="147" name="Google Shape;147;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09747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more visual representation of the Thermal Stabilization Characterization Activity. We will be measuring JWST performance over multiple timescales in order to fully understand the observatory’s as-flown thermal profile. This will help validate thermal models, and will also set performance expectations, and potentially determine adjustments to the cadence of wavefront control activities needed to keep the telescope in phase. The observatory will first stabilize at the hot attitude, then will perform a series of measurements to measure short timescale drifts. Measurements will also be taken for a pointing stability base line. The observatory will be slewed to the cold attitude, where it will spend 14 days to determine pointing stability drifts from the star trackers, any frill/PMSA induced drifts, and the telescope thermal distortion drifts. Finally, the observatory will return to the hot attitude, where more drift measurements will be obtained to verify and compare to the cold attitude measurements. In total the duration of the dedicated drift measurements will take 4.6 days, over a 20 day period. The ‘unused’ time in this period will be used for other SI commissioning tasks that do not interfere with the activity (for example, tasks that can be done at the cold attitude…)</a:t>
            </a:r>
          </a:p>
          <a:p>
            <a:endParaRPr lang="en-US" dirty="0"/>
          </a:p>
        </p:txBody>
      </p:sp>
      <p:sp>
        <p:nvSpPr>
          <p:cNvPr id="4" name="Slide Number Placeholder 3"/>
          <p:cNvSpPr>
            <a:spLocks noGrp="1"/>
          </p:cNvSpPr>
          <p:nvPr>
            <p:ph type="sldNum" sz="quarter" idx="10"/>
          </p:nvPr>
        </p:nvSpPr>
        <p:spPr/>
        <p:txBody>
          <a:bodyPr/>
          <a:lstStyle/>
          <a:p>
            <a:fld id="{37302A39-270D-7C40-8E30-F8394916B6CB}" type="slidenum">
              <a:rPr lang="en-US" smtClean="0"/>
              <a:t>22</a:t>
            </a:fld>
            <a:endParaRPr lang="en-US"/>
          </a:p>
        </p:txBody>
      </p:sp>
    </p:spTree>
    <p:extLst>
      <p:ext uri="{BB962C8B-B14F-4D97-AF65-F5344CB8AC3E}">
        <p14:creationId xmlns:p14="http://schemas.microsoft.com/office/powerpoint/2010/main" val="4115213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73b0c2fe75_2_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200"/>
              <a:buFont typeface="Calibri"/>
              <a:buNone/>
            </a:pPr>
            <a:r>
              <a:rPr lang="en-US" dirty="0"/>
              <a:t>As the Thermal stability characterization activity is attempting to measure drifts from a variety of sources, there are a large number of groups of measurements, each using a different method of because of the different timescales of each drift. In this flowchart, the hot attitude activities are in the pink rectangle at the top and bottom, while the cold attitude activities are in the light blue rectangle in the middle. The observatory starts at the hot attitude, and stabilizes there—other activities may be conducted, so long as they are in the hot attitude. Once stabilized, the observatory does a series of measurements to align the telescope, it will then measure a baseline for the star tracker pointing stability, conduct measurements of the IEC cyclic drifts, then execute a series of wavefront retrievals before slewing to the cold attitude.</a:t>
            </a:r>
          </a:p>
          <a:p>
            <a:pPr marL="0" lvl="0" indent="0" algn="l" rtl="0">
              <a:spcBef>
                <a:spcPts val="0"/>
              </a:spcBef>
              <a:spcAft>
                <a:spcPts val="0"/>
              </a:spcAft>
              <a:buClr>
                <a:schemeClr val="dk1"/>
              </a:buClr>
              <a:buSzPts val="1200"/>
              <a:buFont typeface="Calibri"/>
              <a:buNone/>
            </a:pPr>
            <a:r>
              <a:rPr lang="en-US" dirty="0"/>
              <a:t>Once at the cold attitude, the observatory immediately measures any frill, OTE or PMSA-induced distortion and any pointing stability errors from the star trackers for 3 hours </a:t>
            </a:r>
            <a:r>
              <a:rPr lang="en-US" dirty="0" err="1"/>
              <a:t>continously</a:t>
            </a:r>
            <a:r>
              <a:rPr lang="en-US" dirty="0"/>
              <a:t>. For the rest of the first day at the cold attitude, the Frill, OTE and PNSA distortions are observed continuously. During this first day at the cold attitudes, not dithers are executed. After the first day and a half, the OTE thermal distortion is measured at a regular cadence, every 12 hours for 5 days, and every 24 hours for the remaining days up to the 14</a:t>
            </a:r>
            <a:r>
              <a:rPr lang="en-US" baseline="30000" dirty="0"/>
              <a:t>th</a:t>
            </a:r>
            <a:r>
              <a:rPr lang="en-US" dirty="0"/>
              <a:t> day at the cold </a:t>
            </a:r>
            <a:r>
              <a:rPr lang="en-US" dirty="0" err="1"/>
              <a:t>attidude</a:t>
            </a:r>
            <a:r>
              <a:rPr lang="en-US" dirty="0"/>
              <a:t>, with specialized observations occurring intermittently. During the pauses between these measurements other commissioning activities can be conducted, so long as they do not move out of the cold attitude, or require a re-alignment of the telescope. </a:t>
            </a:r>
          </a:p>
          <a:p>
            <a:pPr marL="0" lvl="0" indent="0" algn="l" rtl="0">
              <a:spcBef>
                <a:spcPts val="0"/>
              </a:spcBef>
              <a:spcAft>
                <a:spcPts val="0"/>
              </a:spcAft>
              <a:buClr>
                <a:schemeClr val="dk1"/>
              </a:buClr>
              <a:buSzPts val="1200"/>
              <a:buFont typeface="Calibri"/>
              <a:buNone/>
            </a:pPr>
            <a:r>
              <a:rPr lang="en-US" dirty="0"/>
              <a:t>After 14 days at the cold attitude, the observatory is returned to the hot attitude, where again the pointing stability is measured for 3 hours immediately after the completion of the slew. If necessary frill/PMSA measurements can be conducted here as well, since the slew from cold to hot also induces a thermal shift. Once completed, the observatory can return to normal commissioning activities. </a:t>
            </a:r>
            <a:endParaRPr dirty="0"/>
          </a:p>
        </p:txBody>
      </p:sp>
      <p:sp>
        <p:nvSpPr>
          <p:cNvPr id="184" name="Google Shape;184;g73b0c2fe75_2_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211966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JWST commissioning process is optimized to carefully measure and maximize observatory performance. The observatory commissioning activities </a:t>
            </a:r>
            <a:r>
              <a:rPr lang="en-US" dirty="0" err="1"/>
              <a:t>incluse</a:t>
            </a:r>
            <a:r>
              <a:rPr lang="en-US" dirty="0"/>
              <a:t> </a:t>
            </a:r>
            <a:r>
              <a:rPr lang="en-US" dirty="0" err="1"/>
              <a:t>activites</a:t>
            </a:r>
            <a:r>
              <a:rPr lang="en-US" dirty="0"/>
              <a:t> throughout OTE and Science instrument </a:t>
            </a:r>
            <a:r>
              <a:rPr lang="en-US" dirty="0" err="1"/>
              <a:t>comissioing</a:t>
            </a:r>
            <a:r>
              <a:rPr lang="en-US" dirty="0"/>
              <a:t>. </a:t>
            </a:r>
            <a:r>
              <a:rPr lang="en-US" dirty="0" err="1"/>
              <a:t>Durin</a:t>
            </a:r>
            <a:r>
              <a:rPr lang="en-US" dirty="0"/>
              <a:t> Ice monitoring activities </a:t>
            </a:r>
            <a:r>
              <a:rPr lang="en-US" dirty="0" err="1"/>
              <a:t>NIRCam</a:t>
            </a:r>
            <a:r>
              <a:rPr lang="en-US" dirty="0"/>
              <a:t> and later </a:t>
            </a:r>
            <a:r>
              <a:rPr lang="en-US" dirty="0" err="1"/>
              <a:t>NIRSpec</a:t>
            </a:r>
            <a:r>
              <a:rPr lang="en-US" dirty="0"/>
              <a:t> will be used to ensure that sensitive optical surfaces are not contaminated with water ice. This is especially essential in the first measurement, when the FSM heater has not yet been turned off, and is carefully coordinated with the telescope and wavefront teams. </a:t>
            </a:r>
          </a:p>
          <a:p>
            <a:pPr marL="0" lvl="0" indent="0" algn="l" rtl="0">
              <a:spcBef>
                <a:spcPts val="0"/>
              </a:spcBef>
              <a:spcAft>
                <a:spcPts val="0"/>
              </a:spcAft>
              <a:buNone/>
            </a:pPr>
            <a:r>
              <a:rPr lang="en-US" dirty="0"/>
              <a:t>The stray light and Background activities will characterize the backgrounds seen by the as-flown observatory, and compare them with the JWST background models.</a:t>
            </a:r>
          </a:p>
          <a:p>
            <a:pPr marL="0" lvl="0" indent="0" algn="l" rtl="0">
              <a:spcBef>
                <a:spcPts val="0"/>
              </a:spcBef>
              <a:spcAft>
                <a:spcPts val="0"/>
              </a:spcAft>
              <a:buNone/>
            </a:pPr>
            <a:r>
              <a:rPr lang="en-US" dirty="0"/>
              <a:t>The thermal stability characterization activity will asses the thermal and pointing stability of the observatory before, during and after a slew between the hot and cold attitudes. This will be used to asses JWST thermal models.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We are entering very exciting times here on the JWST team, as JWST is quickly approaching its launch date. Look for even more exciting things to come!</a:t>
            </a:r>
          </a:p>
          <a:p>
            <a:pPr marL="0" lvl="0" indent="0" algn="l" rtl="0">
              <a:spcBef>
                <a:spcPts val="0"/>
              </a:spcBef>
              <a:spcAft>
                <a:spcPts val="0"/>
              </a:spcAft>
              <a:buNone/>
            </a:pPr>
            <a:r>
              <a:rPr lang="en-US" dirty="0"/>
              <a:t>Thank you so much for your time an attention.</a:t>
            </a:r>
            <a:endParaRPr dirty="0"/>
          </a:p>
        </p:txBody>
      </p:sp>
      <p:sp>
        <p:nvSpPr>
          <p:cNvPr id="147" name="Google Shape;147;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3831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892234"/>
            <a:ext cx="7772400" cy="1362075"/>
          </a:xfrm>
        </p:spPr>
        <p:txBody>
          <a:bodyPr anchor="t"/>
          <a:lstStyle>
            <a:lvl1pPr algn="ctr">
              <a:defRPr sz="4000" b="1" cap="all"/>
            </a:lvl1pPr>
          </a:lstStyle>
          <a:p>
            <a:r>
              <a:rPr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7163" y="1041400"/>
            <a:ext cx="4321175" cy="5486400"/>
          </a:xfrm>
        </p:spPr>
        <p:txBody>
          <a:bodyPr/>
          <a:lstStyle>
            <a:lvl1pPr>
              <a:defRPr sz="18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38" y="1041400"/>
            <a:ext cx="4322762" cy="5486400"/>
          </a:xfrm>
        </p:spPr>
        <p:txBody>
          <a:bodyPr/>
          <a:lstStyle>
            <a:lvl1pPr>
              <a:defRPr sz="18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4813" y="152400"/>
            <a:ext cx="2198687" cy="6375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7163" y="152400"/>
            <a:ext cx="6445250" cy="6375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r>
              <a:rPr lang="en-US"/>
              <a:t>DRAFT 190320</a:t>
            </a:r>
          </a:p>
        </p:txBody>
      </p:sp>
      <p:sp>
        <p:nvSpPr>
          <p:cNvPr id="5"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fld id="{83EBC0A4-76A0-4661-8FED-87B9CFB06B90}"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1_Title and Content">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7" name="Google Shape;27;p3"/>
          <p:cNvSpPr txBox="1">
            <a:spLocks noGrp="1"/>
          </p:cNvSpPr>
          <p:nvPr>
            <p:ph type="ftr" idx="11"/>
          </p:nvPr>
        </p:nvSpPr>
        <p:spPr>
          <a:xfrm>
            <a:off x="643270" y="6438014"/>
            <a:ext cx="7857460" cy="59456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JWST Thermal Stability Audit - Use or disclosure of data contained on this page is subject to the restriction(s) on the title page of this document.</a:t>
            </a:r>
          </a:p>
        </p:txBody>
      </p:sp>
      <p:sp>
        <p:nvSpPr>
          <p:cNvPr id="28" name="Google Shape;28;p3"/>
          <p:cNvSpPr txBox="1">
            <a:spLocks noGrp="1"/>
          </p:cNvSpPr>
          <p:nvPr>
            <p:ph type="sldNum" idx="12"/>
          </p:nvPr>
        </p:nvSpPr>
        <p:spPr>
          <a:xfrm>
            <a:off x="8362507" y="6488396"/>
            <a:ext cx="46251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55271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9"/>
          <p:cNvSpPr>
            <a:spLocks noGrp="1" noChangeArrowheads="1"/>
          </p:cNvSpPr>
          <p:nvPr>
            <p:ph type="title"/>
          </p:nvPr>
        </p:nvSpPr>
        <p:spPr bwMode="auto">
          <a:xfrm>
            <a:off x="914400" y="152400"/>
            <a:ext cx="6208713" cy="406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35" name="Rectangle 11"/>
          <p:cNvSpPr>
            <a:spLocks noChangeArrowheads="1"/>
          </p:cNvSpPr>
          <p:nvPr userDrawn="1"/>
        </p:nvSpPr>
        <p:spPr bwMode="auto">
          <a:xfrm>
            <a:off x="8697465" y="6592888"/>
            <a:ext cx="341760" cy="230832"/>
          </a:xfrm>
          <a:prstGeom prst="rect">
            <a:avLst/>
          </a:prstGeom>
          <a:noFill/>
          <a:ln w="12700">
            <a:noFill/>
            <a:miter lim="800000"/>
            <a:headEnd/>
            <a:tailEnd/>
          </a:ln>
          <a:effectLst/>
        </p:spPr>
        <p:txBody>
          <a:bodyPr wrap="none">
            <a:spAutoFit/>
          </a:bodyPr>
          <a:lstStyle/>
          <a:p>
            <a:pPr algn="r">
              <a:lnSpc>
                <a:spcPct val="90000"/>
              </a:lnSpc>
            </a:pPr>
            <a:fld id="{A78509EA-5206-4BEE-9460-3C901424C67E}" type="slidenum">
              <a:rPr lang="en-US" sz="1000" smtClean="0">
                <a:latin typeface="Helvetica" pitchFamily="34" charset="0"/>
              </a:rPr>
              <a:pPr algn="r">
                <a:lnSpc>
                  <a:spcPct val="90000"/>
                </a:lnSpc>
              </a:pPr>
              <a:t>‹#›</a:t>
            </a:fld>
            <a:endParaRPr lang="en-US" sz="1000" dirty="0">
              <a:latin typeface="Helvetica" pitchFamily="34" charset="0"/>
            </a:endParaRPr>
          </a:p>
        </p:txBody>
      </p:sp>
      <p:sp>
        <p:nvSpPr>
          <p:cNvPr id="1037" name="Line 13"/>
          <p:cNvSpPr>
            <a:spLocks noChangeShapeType="1"/>
          </p:cNvSpPr>
          <p:nvPr userDrawn="1"/>
        </p:nvSpPr>
        <p:spPr bwMode="auto">
          <a:xfrm>
            <a:off x="838200" y="685800"/>
            <a:ext cx="7312025" cy="0"/>
          </a:xfrm>
          <a:prstGeom prst="line">
            <a:avLst/>
          </a:prstGeom>
          <a:noFill/>
          <a:ln w="38100">
            <a:solidFill>
              <a:schemeClr val="tx1"/>
            </a:solidFill>
            <a:round/>
            <a:headEnd/>
            <a:tailEnd/>
          </a:ln>
          <a:effectLst/>
        </p:spPr>
        <p:txBody>
          <a:bodyPr wrap="none" anchor="ctr"/>
          <a:lstStyle/>
          <a:p>
            <a:endParaRPr lang="en-US"/>
          </a:p>
        </p:txBody>
      </p:sp>
      <p:pic>
        <p:nvPicPr>
          <p:cNvPr id="1038" name="Picture 14" descr="jwst_circle_design3"/>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8323263" y="12700"/>
            <a:ext cx="795337" cy="795338"/>
          </a:xfrm>
          <a:prstGeom prst="rect">
            <a:avLst/>
          </a:prstGeom>
          <a:noFill/>
        </p:spPr>
      </p:pic>
      <p:sp>
        <p:nvSpPr>
          <p:cNvPr id="1039" name="Rectangle 15"/>
          <p:cNvSpPr>
            <a:spLocks noGrp="1" noChangeArrowheads="1"/>
          </p:cNvSpPr>
          <p:nvPr>
            <p:ph type="body" idx="1"/>
          </p:nvPr>
        </p:nvSpPr>
        <p:spPr bwMode="auto">
          <a:xfrm>
            <a:off x="157163" y="1041400"/>
            <a:ext cx="8796337" cy="5486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40" name="Picture 16"/>
          <p:cNvPicPr>
            <a:picLocks noChangeArrowheads="1"/>
          </p:cNvPicPr>
          <p:nvPr userDrawn="1"/>
        </p:nvPicPr>
        <p:blipFill>
          <a:blip r:embed="rId16" cstate="email">
            <a:extLst>
              <a:ext uri="{28A0092B-C50C-407E-A947-70E740481C1C}">
                <a14:useLocalDpi xmlns:a14="http://schemas.microsoft.com/office/drawing/2010/main"/>
              </a:ext>
            </a:extLst>
          </a:blip>
          <a:srcRect/>
          <a:stretch>
            <a:fillRect/>
          </a:stretch>
        </p:blipFill>
        <p:spPr bwMode="auto">
          <a:xfrm>
            <a:off x="25400" y="25400"/>
            <a:ext cx="825500" cy="731838"/>
          </a:xfrm>
          <a:prstGeom prst="rect">
            <a:avLst/>
          </a:prstGeom>
          <a:noFill/>
          <a:ln w="12700">
            <a:noFill/>
            <a:miter lim="800000"/>
            <a:headEnd/>
            <a:tailEnd/>
          </a:ln>
          <a:effec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Lst>
  <p:hf sldNum="0" hdr="0" dt="0"/>
  <p:txStyles>
    <p:titleStyle>
      <a:lvl1pPr algn="l" rtl="0" fontAlgn="base">
        <a:spcBef>
          <a:spcPct val="0"/>
        </a:spcBef>
        <a:spcAft>
          <a:spcPct val="0"/>
        </a:spcAft>
        <a:defRPr sz="2400" b="1">
          <a:solidFill>
            <a:schemeClr val="tx1"/>
          </a:solidFill>
          <a:latin typeface="+mj-lt"/>
          <a:ea typeface="+mj-ea"/>
          <a:cs typeface="+mj-cs"/>
        </a:defRPr>
      </a:lvl1pPr>
      <a:lvl2pPr algn="l" rtl="0" fontAlgn="base">
        <a:spcBef>
          <a:spcPct val="0"/>
        </a:spcBef>
        <a:spcAft>
          <a:spcPct val="0"/>
        </a:spcAft>
        <a:defRPr sz="2400" b="1">
          <a:solidFill>
            <a:schemeClr val="tx1"/>
          </a:solidFill>
          <a:latin typeface="Helvetica" pitchFamily="34" charset="0"/>
        </a:defRPr>
      </a:lvl2pPr>
      <a:lvl3pPr algn="l" rtl="0" fontAlgn="base">
        <a:spcBef>
          <a:spcPct val="0"/>
        </a:spcBef>
        <a:spcAft>
          <a:spcPct val="0"/>
        </a:spcAft>
        <a:defRPr sz="2400" b="1">
          <a:solidFill>
            <a:schemeClr val="tx1"/>
          </a:solidFill>
          <a:latin typeface="Helvetica" pitchFamily="34" charset="0"/>
        </a:defRPr>
      </a:lvl3pPr>
      <a:lvl4pPr algn="l" rtl="0" fontAlgn="base">
        <a:spcBef>
          <a:spcPct val="0"/>
        </a:spcBef>
        <a:spcAft>
          <a:spcPct val="0"/>
        </a:spcAft>
        <a:defRPr sz="2400" b="1">
          <a:solidFill>
            <a:schemeClr val="tx1"/>
          </a:solidFill>
          <a:latin typeface="Helvetica" pitchFamily="34" charset="0"/>
        </a:defRPr>
      </a:lvl4pPr>
      <a:lvl5pPr algn="l" rtl="0" fontAlgn="base">
        <a:spcBef>
          <a:spcPct val="0"/>
        </a:spcBef>
        <a:spcAft>
          <a:spcPct val="0"/>
        </a:spcAft>
        <a:defRPr sz="2400" b="1">
          <a:solidFill>
            <a:schemeClr val="tx1"/>
          </a:solidFill>
          <a:latin typeface="Helvetica" pitchFamily="34" charset="0"/>
        </a:defRPr>
      </a:lvl5pPr>
      <a:lvl6pPr marL="457200" algn="l" rtl="0" fontAlgn="base">
        <a:spcBef>
          <a:spcPct val="0"/>
        </a:spcBef>
        <a:spcAft>
          <a:spcPct val="0"/>
        </a:spcAft>
        <a:defRPr sz="2400" b="1">
          <a:solidFill>
            <a:schemeClr val="tx1"/>
          </a:solidFill>
          <a:latin typeface="Helvetica" pitchFamily="34" charset="0"/>
        </a:defRPr>
      </a:lvl6pPr>
      <a:lvl7pPr marL="914400" algn="l" rtl="0" fontAlgn="base">
        <a:spcBef>
          <a:spcPct val="0"/>
        </a:spcBef>
        <a:spcAft>
          <a:spcPct val="0"/>
        </a:spcAft>
        <a:defRPr sz="2400" b="1">
          <a:solidFill>
            <a:schemeClr val="tx1"/>
          </a:solidFill>
          <a:latin typeface="Helvetica" pitchFamily="34" charset="0"/>
        </a:defRPr>
      </a:lvl7pPr>
      <a:lvl8pPr marL="1371600" algn="l" rtl="0" fontAlgn="base">
        <a:spcBef>
          <a:spcPct val="0"/>
        </a:spcBef>
        <a:spcAft>
          <a:spcPct val="0"/>
        </a:spcAft>
        <a:defRPr sz="2400" b="1">
          <a:solidFill>
            <a:schemeClr val="tx1"/>
          </a:solidFill>
          <a:latin typeface="Helvetica" pitchFamily="34" charset="0"/>
        </a:defRPr>
      </a:lvl8pPr>
      <a:lvl9pPr marL="1828800" algn="l" rtl="0" fontAlgn="base">
        <a:spcBef>
          <a:spcPct val="0"/>
        </a:spcBef>
        <a:spcAft>
          <a:spcPct val="0"/>
        </a:spcAft>
        <a:defRPr sz="2400" b="1">
          <a:solidFill>
            <a:schemeClr val="tx1"/>
          </a:solidFill>
          <a:latin typeface="Helvetica" pitchFamily="34" charset="0"/>
        </a:defRPr>
      </a:lvl9pPr>
    </p:titleStyle>
    <p:bodyStyle>
      <a:lvl1pPr marL="342900" indent="-342900" algn="l" rtl="0" eaLnBrk="0" fontAlgn="base" hangingPunct="0">
        <a:spcBef>
          <a:spcPct val="20000"/>
        </a:spcBef>
        <a:spcAft>
          <a:spcPct val="40000"/>
        </a:spcAft>
        <a:buClrTx/>
        <a:buFont typeface="Wingdings" pitchFamily="2" charset="2"/>
        <a:buChar char="l"/>
        <a:defRPr b="1">
          <a:solidFill>
            <a:schemeClr val="tx1"/>
          </a:solidFill>
          <a:latin typeface="+mn-lt"/>
          <a:ea typeface="+mn-ea"/>
          <a:cs typeface="+mn-cs"/>
        </a:defRPr>
      </a:lvl1pPr>
      <a:lvl2pPr marL="742950" indent="-285750" algn="l" rtl="0" eaLnBrk="0" fontAlgn="base" hangingPunct="0">
        <a:spcBef>
          <a:spcPct val="0"/>
        </a:spcBef>
        <a:spcAft>
          <a:spcPct val="35000"/>
        </a:spcAft>
        <a:buClrTx/>
        <a:buSzPct val="75000"/>
        <a:buFont typeface="Wingdings" pitchFamily="2" charset="2"/>
        <a:buChar char="n"/>
        <a:defRPr>
          <a:solidFill>
            <a:schemeClr val="tx1"/>
          </a:solidFill>
          <a:latin typeface="+mn-lt"/>
        </a:defRPr>
      </a:lvl2pPr>
      <a:lvl3pPr marL="1143000" indent="-228600" algn="l" rtl="0" eaLnBrk="0" fontAlgn="base" hangingPunct="0">
        <a:spcBef>
          <a:spcPct val="0"/>
        </a:spcBef>
        <a:spcAft>
          <a:spcPct val="35000"/>
        </a:spcAft>
        <a:buClrTx/>
        <a:buChar char="•"/>
        <a:defRPr sz="1600">
          <a:solidFill>
            <a:schemeClr val="tx1"/>
          </a:solidFill>
          <a:latin typeface="+mn-lt"/>
        </a:defRPr>
      </a:lvl3pPr>
      <a:lvl4pPr marL="1600200" indent="-228600" algn="l" rtl="0" eaLnBrk="0" fontAlgn="base" hangingPunct="0">
        <a:spcBef>
          <a:spcPct val="0"/>
        </a:spcBef>
        <a:spcAft>
          <a:spcPct val="35000"/>
        </a:spcAft>
        <a:buClrTx/>
        <a:buChar char="–"/>
        <a:defRPr sz="1400">
          <a:solidFill>
            <a:schemeClr val="tx1"/>
          </a:solidFill>
          <a:latin typeface="+mn-lt"/>
        </a:defRPr>
      </a:lvl4pPr>
      <a:lvl5pPr marL="2057400" indent="-228600" algn="l" rtl="0" eaLnBrk="0" fontAlgn="base" hangingPunct="0">
        <a:spcBef>
          <a:spcPct val="0"/>
        </a:spcBef>
        <a:spcAft>
          <a:spcPct val="35000"/>
        </a:spcAft>
        <a:buClrTx/>
        <a:buChar char="»"/>
        <a:defRPr sz="1400">
          <a:solidFill>
            <a:schemeClr val="tx1"/>
          </a:solidFill>
          <a:latin typeface="+mn-lt"/>
        </a:defRPr>
      </a:lvl5pPr>
      <a:lvl6pPr marL="2514600" indent="-228600" algn="l" rtl="0" eaLnBrk="0" fontAlgn="base" hangingPunct="0">
        <a:spcBef>
          <a:spcPct val="0"/>
        </a:spcBef>
        <a:spcAft>
          <a:spcPct val="35000"/>
        </a:spcAft>
        <a:buClr>
          <a:srgbClr val="BB0018"/>
        </a:buClr>
        <a:buChar char="»"/>
        <a:defRPr sz="1400">
          <a:solidFill>
            <a:schemeClr val="tx1"/>
          </a:solidFill>
          <a:latin typeface="+mn-lt"/>
        </a:defRPr>
      </a:lvl6pPr>
      <a:lvl7pPr marL="2971800" indent="-228600" algn="l" rtl="0" eaLnBrk="0" fontAlgn="base" hangingPunct="0">
        <a:spcBef>
          <a:spcPct val="0"/>
        </a:spcBef>
        <a:spcAft>
          <a:spcPct val="35000"/>
        </a:spcAft>
        <a:buClr>
          <a:srgbClr val="BB0018"/>
        </a:buClr>
        <a:buChar char="»"/>
        <a:defRPr sz="1400">
          <a:solidFill>
            <a:schemeClr val="tx1"/>
          </a:solidFill>
          <a:latin typeface="+mn-lt"/>
        </a:defRPr>
      </a:lvl7pPr>
      <a:lvl8pPr marL="3429000" indent="-228600" algn="l" rtl="0" eaLnBrk="0" fontAlgn="base" hangingPunct="0">
        <a:spcBef>
          <a:spcPct val="0"/>
        </a:spcBef>
        <a:spcAft>
          <a:spcPct val="35000"/>
        </a:spcAft>
        <a:buClr>
          <a:srgbClr val="BB0018"/>
        </a:buClr>
        <a:buChar char="»"/>
        <a:defRPr sz="1400">
          <a:solidFill>
            <a:schemeClr val="tx1"/>
          </a:solidFill>
          <a:latin typeface="+mn-lt"/>
        </a:defRPr>
      </a:lvl8pPr>
      <a:lvl9pPr marL="3886200" indent="-228600" algn="l" rtl="0" eaLnBrk="0" fontAlgn="base" hangingPunct="0">
        <a:spcBef>
          <a:spcPct val="0"/>
        </a:spcBef>
        <a:spcAft>
          <a:spcPct val="35000"/>
        </a:spcAft>
        <a:buClr>
          <a:srgbClr val="BB0018"/>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4.png"/><Relationship Id="rId2" Type="http://schemas.microsoft.com/office/2007/relationships/media" Target="../media/media1.m4a"/><Relationship Id="rId1" Type="http://schemas.openxmlformats.org/officeDocument/2006/relationships/themeOverride" Target="../theme/themeOverride1.xml"/><Relationship Id="rId6" Type="http://schemas.openxmlformats.org/officeDocument/2006/relationships/image" Target="../media/image3.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5.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5.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image" Target="../media/image6.gi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6.xml"/><Relationship Id="rId7" Type="http://schemas.openxmlformats.org/officeDocument/2006/relationships/image" Target="../media/image9.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4.png"/><Relationship Id="rId4" Type="http://schemas.openxmlformats.org/officeDocument/2006/relationships/notesSlide" Target="../notesSlides/notesSlide5.xml"/><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png"/><Relationship Id="rId5" Type="http://schemas.openxmlformats.org/officeDocument/2006/relationships/image" Target="../media/image12.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4.png"/><Relationship Id="rId5" Type="http://schemas.openxmlformats.org/officeDocument/2006/relationships/image" Target="../media/image5.jp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5.png"/><Relationship Id="rId5" Type="http://schemas.openxmlformats.org/officeDocument/2006/relationships/hyperlink" Target="https://jwst-docs.stsci.edu/jwst-observatory-functionality/jwst-background-model" TargetMode="Externa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4.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4.png"/><Relationship Id="rId5" Type="http://schemas.openxmlformats.org/officeDocument/2006/relationships/image" Target="../media/image16.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4.png"/><Relationship Id="rId5" Type="http://schemas.openxmlformats.org/officeDocument/2006/relationships/chart" Target="../charts/char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4.png"/><Relationship Id="rId5" Type="http://schemas.openxmlformats.org/officeDocument/2006/relationships/image" Target="../media/image17.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image" Target="../media/image20.tiff"/><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9.tiff"/><Relationship Id="rId5" Type="http://schemas.openxmlformats.org/officeDocument/2006/relationships/image" Target="../media/image18.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4.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3.xml"/><Relationship Id="rId7" Type="http://schemas.openxmlformats.org/officeDocument/2006/relationships/image" Target="../media/image23.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2.png"/><Relationship Id="rId5" Type="http://schemas.openxmlformats.org/officeDocument/2006/relationships/image" Target="../media/image21.jp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audio" Target="../media/media19.m4a"/><Relationship Id="rId7" Type="http://schemas.openxmlformats.org/officeDocument/2006/relationships/image" Target="../media/image25.png"/><Relationship Id="rId2" Type="http://schemas.microsoft.com/office/2007/relationships/media" Target="../media/media19.m4a"/><Relationship Id="rId1" Type="http://schemas.openxmlformats.org/officeDocument/2006/relationships/tags" Target="../tags/tag1.xml"/><Relationship Id="rId6" Type="http://schemas.openxmlformats.org/officeDocument/2006/relationships/image" Target="../media/image24.png"/><Relationship Id="rId5" Type="http://schemas.openxmlformats.org/officeDocument/2006/relationships/notesSlide" Target="../notesSlides/notesSlide19.xml"/><Relationship Id="rId4" Type="http://schemas.openxmlformats.org/officeDocument/2006/relationships/slideLayout" Target="../slideLayouts/slideLayout7.xml"/><Relationship Id="rId9"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4.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4.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4.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4.pn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2" descr="JWST_CoverArtScienceMediaGuide.jpg">
            <a:extLst>
              <a:ext uri="{FF2B5EF4-FFF2-40B4-BE49-F238E27FC236}">
                <a16:creationId xmlns:a16="http://schemas.microsoft.com/office/drawing/2014/main" id="{9880EDD7-3F6E-FE4F-B261-4EA09C117099}"/>
              </a:ext>
            </a:extLst>
          </p:cNvPr>
          <p:cNvPicPr>
            <a:picLocks noChangeAspect="1"/>
          </p:cNvPicPr>
          <p:nvPr/>
        </p:nvPicPr>
        <p:blipFill>
          <a:blip r:embed="rId6" cstate="screen">
            <a:extLst>
              <a:ext uri="{28A0092B-C50C-407E-A947-70E740481C1C}">
                <a14:useLocalDpi xmlns:a14="http://schemas.microsoft.com/office/drawing/2010/main"/>
              </a:ext>
            </a:extLst>
          </a:blip>
          <a:srcRect t="-41" b="-41"/>
          <a:stretch>
            <a:fillRect/>
          </a:stretch>
        </p:blipFill>
        <p:spPr bwMode="auto">
          <a:xfrm>
            <a:off x="-37337" y="-63368"/>
            <a:ext cx="9277201" cy="6929606"/>
          </a:xfrm>
          <a:prstGeom prst="rect">
            <a:avLst/>
          </a:prstGeom>
          <a:noFill/>
          <a:ln w="12700">
            <a:solidFill>
              <a:schemeClr val="bg1"/>
            </a:solidFill>
            <a:miter lim="800000"/>
            <a:headEnd/>
            <a:tailEnd/>
          </a:ln>
        </p:spPr>
      </p:pic>
      <p:sp>
        <p:nvSpPr>
          <p:cNvPr id="3" name="Rectangle 3"/>
          <p:cNvSpPr>
            <a:spLocks noGrp="1" noChangeArrowheads="1"/>
          </p:cNvSpPr>
          <p:nvPr>
            <p:ph type="ctrTitle"/>
          </p:nvPr>
        </p:nvSpPr>
        <p:spPr>
          <a:xfrm>
            <a:off x="290562" y="522104"/>
            <a:ext cx="8621401" cy="1143000"/>
          </a:xfrm>
        </p:spPr>
        <p:txBody>
          <a:bodyPr/>
          <a:lstStyle/>
          <a:p>
            <a:pPr algn="ctr">
              <a:defRPr/>
            </a:pPr>
            <a:r>
              <a:rPr lang="en-US" sz="3200" dirty="0">
                <a:solidFill>
                  <a:schemeClr val="bg1">
                    <a:lumMod val="95000"/>
                  </a:schemeClr>
                </a:solidFill>
              </a:rPr>
              <a:t>Preparing JWST for Science Operations</a:t>
            </a:r>
            <a:endParaRPr lang="en-US" sz="2800" dirty="0">
              <a:solidFill>
                <a:schemeClr val="bg1">
                  <a:lumMod val="95000"/>
                </a:schemeClr>
              </a:solidFill>
            </a:endParaRPr>
          </a:p>
        </p:txBody>
      </p:sp>
      <p:sp>
        <p:nvSpPr>
          <p:cNvPr id="17411" name="Rectangle 4"/>
          <p:cNvSpPr>
            <a:spLocks noGrp="1" noChangeArrowheads="1"/>
          </p:cNvSpPr>
          <p:nvPr>
            <p:ph type="subTitle" idx="1"/>
          </p:nvPr>
        </p:nvSpPr>
        <p:spPr>
          <a:xfrm>
            <a:off x="-37337" y="3903167"/>
            <a:ext cx="5262510" cy="1737612"/>
          </a:xfrm>
        </p:spPr>
        <p:txBody>
          <a:bodyPr/>
          <a:lstStyle/>
          <a:p>
            <a:r>
              <a:rPr lang="en-US" sz="1600" i="1" dirty="0">
                <a:solidFill>
                  <a:schemeClr val="bg1">
                    <a:lumMod val="95000"/>
                  </a:schemeClr>
                </a:solidFill>
                <a:latin typeface="Arial" charset="0"/>
              </a:rPr>
              <a:t>SPIE Meeting</a:t>
            </a:r>
          </a:p>
          <a:p>
            <a:r>
              <a:rPr lang="en-US" sz="1600" i="1" dirty="0">
                <a:solidFill>
                  <a:schemeClr val="bg1">
                    <a:lumMod val="95000"/>
                  </a:schemeClr>
                </a:solidFill>
                <a:latin typeface="Arial" charset="0"/>
              </a:rPr>
              <a:t>December 2020</a:t>
            </a:r>
          </a:p>
          <a:p>
            <a:r>
              <a:rPr lang="en-US" sz="1600" i="1" dirty="0">
                <a:solidFill>
                  <a:schemeClr val="bg1">
                    <a:lumMod val="95000"/>
                  </a:schemeClr>
                </a:solidFill>
                <a:latin typeface="Arial" charset="0"/>
              </a:rPr>
              <a:t>Erin Smith- NASA/GSFC</a:t>
            </a:r>
          </a:p>
          <a:p>
            <a:r>
              <a:rPr lang="en-US" sz="1600" i="1" dirty="0">
                <a:solidFill>
                  <a:schemeClr val="bg1">
                    <a:lumMod val="95000"/>
                  </a:schemeClr>
                </a:solidFill>
                <a:latin typeface="Arial" charset="0"/>
              </a:rPr>
              <a:t>JWST Deputy Project Scientist</a:t>
            </a:r>
          </a:p>
        </p:txBody>
      </p:sp>
      <p:pic>
        <p:nvPicPr>
          <p:cNvPr id="2" name="Audio 1">
            <a:hlinkClick r:id="" action="ppaction://media"/>
            <a:extLst>
              <a:ext uri="{FF2B5EF4-FFF2-40B4-BE49-F238E27FC236}">
                <a16:creationId xmlns:a16="http://schemas.microsoft.com/office/drawing/2014/main" id="{1EF0C0A4-3DF7-AC4B-8FEF-9E69664B56E3}"/>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416646371"/>
      </p:ext>
    </p:extLst>
  </p:cSld>
  <p:clrMapOvr>
    <a:overrideClrMapping bg1="lt1" tx1="dk1" bg2="lt2" tx2="dk2" accent1="accent1" accent2="accent2" accent3="accent3" accent4="accent4" accent5="accent5" accent6="accent6" hlink="hlink" folHlink="folHlink"/>
  </p:clrMapOvr>
  <p:transition advTm="4334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imeline&#10;&#10;Description automatically generated">
            <a:extLst>
              <a:ext uri="{FF2B5EF4-FFF2-40B4-BE49-F238E27FC236}">
                <a16:creationId xmlns:a16="http://schemas.microsoft.com/office/drawing/2014/main" id="{CCB7E202-2EEF-5545-A3D2-E51C6B089E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249" y="2575000"/>
            <a:ext cx="8483600" cy="4216400"/>
          </a:xfrm>
          <a:prstGeom prst="rect">
            <a:avLst/>
          </a:prstGeom>
        </p:spPr>
      </p:pic>
      <p:sp>
        <p:nvSpPr>
          <p:cNvPr id="2" name="Title 1"/>
          <p:cNvSpPr>
            <a:spLocks noGrp="1"/>
          </p:cNvSpPr>
          <p:nvPr>
            <p:ph type="title"/>
          </p:nvPr>
        </p:nvSpPr>
        <p:spPr/>
        <p:txBody>
          <a:bodyPr/>
          <a:lstStyle/>
          <a:p>
            <a:r>
              <a:rPr lang="en-US" dirty="0"/>
              <a:t>Commissioning At A Glance</a:t>
            </a:r>
          </a:p>
        </p:txBody>
      </p:sp>
      <p:sp>
        <p:nvSpPr>
          <p:cNvPr id="7" name="TextBox 6">
            <a:extLst>
              <a:ext uri="{FF2B5EF4-FFF2-40B4-BE49-F238E27FC236}">
                <a16:creationId xmlns:a16="http://schemas.microsoft.com/office/drawing/2014/main" id="{2E0C495F-7BA5-544D-975E-8ACC731500EA}"/>
              </a:ext>
            </a:extLst>
          </p:cNvPr>
          <p:cNvSpPr txBox="1"/>
          <p:nvPr/>
        </p:nvSpPr>
        <p:spPr>
          <a:xfrm>
            <a:off x="255249" y="739898"/>
            <a:ext cx="7469025" cy="2169825"/>
          </a:xfrm>
          <a:prstGeom prst="rect">
            <a:avLst/>
          </a:prstGeom>
          <a:noFill/>
        </p:spPr>
        <p:txBody>
          <a:bodyPr wrap="square" rtlCol="0">
            <a:spAutoFit/>
          </a:bodyPr>
          <a:lstStyle/>
          <a:p>
            <a:r>
              <a:rPr lang="en-US" sz="1500" dirty="0"/>
              <a:t>Commissioning begins at launch and is ~ 180 days long marked by the following key events:</a:t>
            </a:r>
          </a:p>
          <a:p>
            <a:endParaRPr lang="en-US" sz="1500" dirty="0"/>
          </a:p>
          <a:p>
            <a:r>
              <a:rPr lang="en-US" sz="1500" dirty="0"/>
              <a:t>1. Launch and Ascent – power positive, safe attitude, and communications established</a:t>
            </a:r>
          </a:p>
          <a:p>
            <a:r>
              <a:rPr lang="en-US" sz="1500" dirty="0"/>
              <a:t>2. Mid Course Correction – MCC1 (a and b) corrects launcher dispersions for proper L2 trajectory</a:t>
            </a:r>
          </a:p>
          <a:p>
            <a:r>
              <a:rPr lang="en-US" sz="1500" dirty="0"/>
              <a:t>3. Deployments</a:t>
            </a:r>
          </a:p>
          <a:p>
            <a:r>
              <a:rPr lang="en-US" sz="1500" dirty="0"/>
              <a:t>4. Cool-Down/Cryo-Cooler Activation</a:t>
            </a:r>
          </a:p>
          <a:p>
            <a:r>
              <a:rPr lang="en-US" sz="1500" dirty="0"/>
              <a:t>5. Mirror segment deploy and wave-front control</a:t>
            </a:r>
          </a:p>
          <a:p>
            <a:r>
              <a:rPr lang="en-US" sz="1500" dirty="0"/>
              <a:t>6. Science Instrument calibrations and checkout</a:t>
            </a:r>
          </a:p>
          <a:p>
            <a:pPr marL="342900" indent="-342900">
              <a:buFont typeface="Arial" panose="020B0604020202020204" pitchFamily="34" charset="0"/>
              <a:buChar char="•"/>
            </a:pPr>
            <a:endParaRPr lang="en-US" sz="1500" dirty="0"/>
          </a:p>
        </p:txBody>
      </p:sp>
      <p:sp>
        <p:nvSpPr>
          <p:cNvPr id="5" name="Right Brace 4">
            <a:extLst>
              <a:ext uri="{FF2B5EF4-FFF2-40B4-BE49-F238E27FC236}">
                <a16:creationId xmlns:a16="http://schemas.microsoft.com/office/drawing/2014/main" id="{37EDEFCA-8FA4-5A4F-AA94-FDD4A5807AE1}"/>
              </a:ext>
            </a:extLst>
          </p:cNvPr>
          <p:cNvSpPr/>
          <p:nvPr/>
        </p:nvSpPr>
        <p:spPr bwMode="auto">
          <a:xfrm>
            <a:off x="7531608" y="1221205"/>
            <a:ext cx="192666" cy="529390"/>
          </a:xfrm>
          <a:prstGeom prst="righ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6" name="TextBox 5">
            <a:extLst>
              <a:ext uri="{FF2B5EF4-FFF2-40B4-BE49-F238E27FC236}">
                <a16:creationId xmlns:a16="http://schemas.microsoft.com/office/drawing/2014/main" id="{3E5753E7-09DA-ED42-99E2-754C86BE9D5B}"/>
              </a:ext>
            </a:extLst>
          </p:cNvPr>
          <p:cNvSpPr txBox="1"/>
          <p:nvPr/>
        </p:nvSpPr>
        <p:spPr>
          <a:xfrm>
            <a:off x="7680281" y="1364751"/>
            <a:ext cx="1394465" cy="230832"/>
          </a:xfrm>
          <a:prstGeom prst="rect">
            <a:avLst/>
          </a:prstGeom>
          <a:noFill/>
        </p:spPr>
        <p:txBody>
          <a:bodyPr wrap="square" rtlCol="0">
            <a:spAutoFit/>
          </a:bodyPr>
          <a:lstStyle/>
          <a:p>
            <a:r>
              <a:rPr lang="en-US" sz="900" dirty="0"/>
              <a:t>Launch and Deploy Phase</a:t>
            </a:r>
          </a:p>
        </p:txBody>
      </p:sp>
      <p:sp>
        <p:nvSpPr>
          <p:cNvPr id="9" name="Right Brace 8">
            <a:extLst>
              <a:ext uri="{FF2B5EF4-FFF2-40B4-BE49-F238E27FC236}">
                <a16:creationId xmlns:a16="http://schemas.microsoft.com/office/drawing/2014/main" id="{A23CB32C-2D23-8E4C-A9B7-FDCEE3DCC2BE}"/>
              </a:ext>
            </a:extLst>
          </p:cNvPr>
          <p:cNvSpPr/>
          <p:nvPr/>
        </p:nvSpPr>
        <p:spPr bwMode="auto">
          <a:xfrm>
            <a:off x="7531608" y="1785443"/>
            <a:ext cx="192666" cy="670678"/>
          </a:xfrm>
          <a:prstGeom prst="righ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10" name="TextBox 9">
            <a:extLst>
              <a:ext uri="{FF2B5EF4-FFF2-40B4-BE49-F238E27FC236}">
                <a16:creationId xmlns:a16="http://schemas.microsoft.com/office/drawing/2014/main" id="{637BBEC8-C86E-8146-996E-6979B6555751}"/>
              </a:ext>
            </a:extLst>
          </p:cNvPr>
          <p:cNvSpPr txBox="1"/>
          <p:nvPr/>
        </p:nvSpPr>
        <p:spPr>
          <a:xfrm>
            <a:off x="7682306" y="1904322"/>
            <a:ext cx="1348446" cy="246221"/>
          </a:xfrm>
          <a:prstGeom prst="rect">
            <a:avLst/>
          </a:prstGeom>
          <a:noFill/>
        </p:spPr>
        <p:txBody>
          <a:bodyPr wrap="none" rtlCol="0">
            <a:spAutoFit/>
          </a:bodyPr>
          <a:lstStyle/>
          <a:p>
            <a:r>
              <a:rPr lang="en-US" dirty="0"/>
              <a:t>Cool-Down/OTIS Phase</a:t>
            </a:r>
          </a:p>
        </p:txBody>
      </p:sp>
      <p:sp>
        <p:nvSpPr>
          <p:cNvPr id="11" name="TextBox 10">
            <a:extLst>
              <a:ext uri="{FF2B5EF4-FFF2-40B4-BE49-F238E27FC236}">
                <a16:creationId xmlns:a16="http://schemas.microsoft.com/office/drawing/2014/main" id="{0DEE8A55-9D8D-824E-8901-579B7A1BF9EC}"/>
              </a:ext>
            </a:extLst>
          </p:cNvPr>
          <p:cNvSpPr txBox="1"/>
          <p:nvPr/>
        </p:nvSpPr>
        <p:spPr>
          <a:xfrm>
            <a:off x="7349919" y="6299200"/>
            <a:ext cx="1794081" cy="246221"/>
          </a:xfrm>
          <a:prstGeom prst="rect">
            <a:avLst/>
          </a:prstGeom>
          <a:noFill/>
        </p:spPr>
        <p:txBody>
          <a:bodyPr wrap="none" rtlCol="0">
            <a:spAutoFit/>
          </a:bodyPr>
          <a:lstStyle/>
          <a:p>
            <a:r>
              <a:rPr lang="en-US" dirty="0"/>
              <a:t>OTE: Optical Telescope Element</a:t>
            </a:r>
          </a:p>
        </p:txBody>
      </p:sp>
      <p:pic>
        <p:nvPicPr>
          <p:cNvPr id="12" name="Audio 11">
            <a:hlinkClick r:id="" action="ppaction://media"/>
            <a:extLst>
              <a:ext uri="{FF2B5EF4-FFF2-40B4-BE49-F238E27FC236}">
                <a16:creationId xmlns:a16="http://schemas.microsoft.com/office/drawing/2014/main" id="{798FECE9-24FF-AC4E-957E-BB1E1EC3D51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079157640"/>
      </p:ext>
    </p:extLst>
  </p:cSld>
  <p:clrMapOvr>
    <a:masterClrMapping/>
  </p:clrMapOvr>
  <mc:AlternateContent xmlns:mc="http://schemas.openxmlformats.org/markup-compatibility/2006">
    <mc:Choice xmlns:p14="http://schemas.microsoft.com/office/powerpoint/2010/main" Requires="p14">
      <p:transition p14:dur="10" advTm="38397"/>
    </mc:Choice>
    <mc:Fallback>
      <p:transition advTm="383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imeline&#10;&#10;Description automatically generated">
            <a:extLst>
              <a:ext uri="{FF2B5EF4-FFF2-40B4-BE49-F238E27FC236}">
                <a16:creationId xmlns:a16="http://schemas.microsoft.com/office/drawing/2014/main" id="{1D9956A4-0D52-0B40-85B2-5C46419B55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699" y="2295231"/>
            <a:ext cx="8483600" cy="4216400"/>
          </a:xfrm>
          <a:prstGeom prst="rect">
            <a:avLst/>
          </a:prstGeom>
        </p:spPr>
      </p:pic>
      <p:sp>
        <p:nvSpPr>
          <p:cNvPr id="2" name="Title 1"/>
          <p:cNvSpPr>
            <a:spLocks noGrp="1"/>
          </p:cNvSpPr>
          <p:nvPr>
            <p:ph type="title"/>
          </p:nvPr>
        </p:nvSpPr>
        <p:spPr>
          <a:xfrm>
            <a:off x="850233" y="165904"/>
            <a:ext cx="6353430" cy="406400"/>
          </a:xfrm>
        </p:spPr>
        <p:txBody>
          <a:bodyPr/>
          <a:lstStyle/>
          <a:p>
            <a:r>
              <a:rPr lang="en-US" dirty="0"/>
              <a:t>OTE in Overall Commissioning</a:t>
            </a:r>
          </a:p>
        </p:txBody>
      </p:sp>
      <p:sp>
        <p:nvSpPr>
          <p:cNvPr id="22" name="Rectangle 21">
            <a:extLst>
              <a:ext uri="{FF2B5EF4-FFF2-40B4-BE49-F238E27FC236}">
                <a16:creationId xmlns:a16="http://schemas.microsoft.com/office/drawing/2014/main" id="{C58B892C-B6FC-6E41-92B9-12A073F72344}"/>
              </a:ext>
            </a:extLst>
          </p:cNvPr>
          <p:cNvSpPr/>
          <p:nvPr/>
        </p:nvSpPr>
        <p:spPr>
          <a:xfrm>
            <a:off x="267172" y="1016024"/>
            <a:ext cx="8575376" cy="1105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Arrow 23">
            <a:extLst>
              <a:ext uri="{FF2B5EF4-FFF2-40B4-BE49-F238E27FC236}">
                <a16:creationId xmlns:a16="http://schemas.microsoft.com/office/drawing/2014/main" id="{D551E88D-E7E2-664D-B321-2E9BB49580B6}"/>
              </a:ext>
            </a:extLst>
          </p:cNvPr>
          <p:cNvSpPr/>
          <p:nvPr/>
        </p:nvSpPr>
        <p:spPr bwMode="auto">
          <a:xfrm>
            <a:off x="266699" y="1417536"/>
            <a:ext cx="8572501" cy="400802"/>
          </a:xfrm>
          <a:prstGeom prst="rightArrow">
            <a:avLst>
              <a:gd name="adj1" fmla="val 100000"/>
              <a:gd name="adj2" fmla="val 35932"/>
            </a:avLst>
          </a:prstGeom>
          <a:solidFill>
            <a:srgbClr val="000000">
              <a:lumMod val="85000"/>
              <a:lumOff val="15000"/>
            </a:srgbClr>
          </a:soli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vert="horz" wrap="none" lIns="91440" tIns="45720" rIns="91440" bIns="45720" numCol="1" rtlCol="0" anchor="ctr" anchorCtr="0" compatLnSpc="1">
            <a:prstTxWarp prst="textNoShape">
              <a:avLst/>
            </a:prstTxWarp>
          </a:bodyPr>
          <a:lstStyle/>
          <a:p>
            <a:pPr marL="0" marR="0" lvl="0" indent="0" algn="r" defTabSz="914400" eaLnBrk="0" fontAlgn="base" latinLnBrk="0" hangingPunct="0">
              <a:lnSpc>
                <a:spcPct val="100000"/>
              </a:lnSpc>
              <a:spcBef>
                <a:spcPct val="0"/>
              </a:spcBef>
              <a:spcAft>
                <a:spcPct val="0"/>
              </a:spcAft>
              <a:buClrTx/>
              <a:buSzTx/>
              <a:buFontTx/>
              <a:buNone/>
              <a:tabLst/>
              <a:defRPr/>
            </a:pPr>
            <a:endParaRPr kumimoji="0" lang="en-US" sz="1050" b="1" i="0"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25" name="Chevron 24">
            <a:extLst>
              <a:ext uri="{FF2B5EF4-FFF2-40B4-BE49-F238E27FC236}">
                <a16:creationId xmlns:a16="http://schemas.microsoft.com/office/drawing/2014/main" id="{1E818D84-72FA-E84A-8926-4935B61E77E2}"/>
              </a:ext>
            </a:extLst>
          </p:cNvPr>
          <p:cNvSpPr/>
          <p:nvPr/>
        </p:nvSpPr>
        <p:spPr bwMode="auto">
          <a:xfrm>
            <a:off x="2729208" y="1414632"/>
            <a:ext cx="3032690" cy="410434"/>
          </a:xfrm>
          <a:prstGeom prst="chevron">
            <a:avLst>
              <a:gd name="adj" fmla="val 0"/>
            </a:avLst>
          </a:prstGeom>
          <a:solidFill>
            <a:srgbClr val="4EAC5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0" fontAlgn="base" latinLnBrk="0" hangingPunct="0">
              <a:lnSpc>
                <a:spcPct val="150000"/>
              </a:lnSpc>
              <a:spcBef>
                <a:spcPts val="1200"/>
              </a:spcBef>
              <a:spcAft>
                <a:spcPct val="0"/>
              </a:spcAft>
              <a:buClrTx/>
              <a:buSzTx/>
              <a:buFontTx/>
              <a:buNone/>
              <a:tabLst/>
              <a:defRPr/>
            </a:pPr>
            <a:endParaRPr kumimoji="0" lang="en-US" sz="1000" b="1" i="0" u="none" strike="noStrike" kern="0" cap="none" spc="0" normalizeH="0" baseline="0" noProof="0" dirty="0">
              <a:ln>
                <a:noFill/>
              </a:ln>
              <a:solidFill>
                <a:srgbClr val="FFFFFF"/>
              </a:solidFill>
              <a:effectLst/>
              <a:uLnTx/>
              <a:uFillTx/>
              <a:latin typeface="Arial Narrow" pitchFamily="34" charset="0"/>
            </a:endParaRPr>
          </a:p>
        </p:txBody>
      </p:sp>
      <p:sp>
        <p:nvSpPr>
          <p:cNvPr id="26" name="Chevron 25">
            <a:extLst>
              <a:ext uri="{FF2B5EF4-FFF2-40B4-BE49-F238E27FC236}">
                <a16:creationId xmlns:a16="http://schemas.microsoft.com/office/drawing/2014/main" id="{DC192D31-CF8F-5F42-BDA4-E925174E6009}"/>
              </a:ext>
            </a:extLst>
          </p:cNvPr>
          <p:cNvSpPr/>
          <p:nvPr/>
        </p:nvSpPr>
        <p:spPr bwMode="auto">
          <a:xfrm>
            <a:off x="430306" y="1415711"/>
            <a:ext cx="1544798" cy="409355"/>
          </a:xfrm>
          <a:prstGeom prst="chevron">
            <a:avLst>
              <a:gd name="adj" fmla="val 0"/>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Aft>
                <a:spcPct val="0"/>
              </a:spcAft>
            </a:pPr>
            <a:endParaRPr lang="en-US" sz="1000" b="1" dirty="0">
              <a:solidFill>
                <a:srgbClr val="000000"/>
              </a:solidFill>
              <a:latin typeface="Arial Narrow" pitchFamily="34" charset="0"/>
            </a:endParaRPr>
          </a:p>
        </p:txBody>
      </p:sp>
      <p:sp>
        <p:nvSpPr>
          <p:cNvPr id="27" name="Chevron 26">
            <a:extLst>
              <a:ext uri="{FF2B5EF4-FFF2-40B4-BE49-F238E27FC236}">
                <a16:creationId xmlns:a16="http://schemas.microsoft.com/office/drawing/2014/main" id="{F5D72E16-9B12-F543-8D1A-E2C60246DF2E}"/>
              </a:ext>
            </a:extLst>
          </p:cNvPr>
          <p:cNvSpPr/>
          <p:nvPr/>
        </p:nvSpPr>
        <p:spPr bwMode="auto">
          <a:xfrm>
            <a:off x="5762226" y="1417890"/>
            <a:ext cx="2871790" cy="407176"/>
          </a:xfrm>
          <a:prstGeom prst="chevron">
            <a:avLst>
              <a:gd name="adj" fmla="val 0"/>
            </a:avLst>
          </a:prstGeom>
          <a:solidFill>
            <a:srgbClr val="FFFFFF">
              <a:lumMod val="5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0" fontAlgn="base" latinLnBrk="0" hangingPunct="0">
              <a:lnSpc>
                <a:spcPct val="150000"/>
              </a:lnSpc>
              <a:spcBef>
                <a:spcPts val="1200"/>
              </a:spcBef>
              <a:spcAft>
                <a:spcPct val="0"/>
              </a:spcAft>
              <a:buClrTx/>
              <a:buSzTx/>
              <a:buFontTx/>
              <a:buNone/>
              <a:tabLst/>
              <a:defRPr/>
            </a:pPr>
            <a:endParaRPr kumimoji="0" lang="en-US" sz="1000" b="1" i="0" u="none" strike="noStrike" kern="0" cap="none" spc="0" normalizeH="0" baseline="0" noProof="0" dirty="0">
              <a:ln>
                <a:noFill/>
              </a:ln>
              <a:solidFill>
                <a:srgbClr val="FFFFFF"/>
              </a:solidFill>
              <a:effectLst/>
              <a:uLnTx/>
              <a:uFillTx/>
              <a:latin typeface="Arial Narrow" pitchFamily="34" charset="0"/>
            </a:endParaRPr>
          </a:p>
        </p:txBody>
      </p:sp>
      <p:sp>
        <p:nvSpPr>
          <p:cNvPr id="29" name="TextBox 28">
            <a:extLst>
              <a:ext uri="{FF2B5EF4-FFF2-40B4-BE49-F238E27FC236}">
                <a16:creationId xmlns:a16="http://schemas.microsoft.com/office/drawing/2014/main" id="{0C056C2F-B89E-6C4A-86E8-B781EE327C85}"/>
              </a:ext>
            </a:extLst>
          </p:cNvPr>
          <p:cNvSpPr txBox="1"/>
          <p:nvPr/>
        </p:nvSpPr>
        <p:spPr>
          <a:xfrm>
            <a:off x="3580376" y="1590889"/>
            <a:ext cx="869149" cy="215444"/>
          </a:xfrm>
          <a:prstGeom prst="rect">
            <a:avLst/>
          </a:prstGeom>
          <a:noFill/>
        </p:spPr>
        <p:txBody>
          <a:bodyPr wrap="none" rtlCol="0">
            <a:spAutoFit/>
          </a:bodyPr>
          <a:lstStyle/>
          <a:p>
            <a:pPr fontAlgn="base">
              <a:spcBef>
                <a:spcPct val="0"/>
              </a:spcBef>
              <a:spcAft>
                <a:spcPct val="0"/>
              </a:spcAft>
            </a:pPr>
            <a:r>
              <a:rPr lang="en-US" sz="800" dirty="0">
                <a:solidFill>
                  <a:srgbClr val="FFFFFF"/>
                </a:solidFill>
                <a:latin typeface="Arial Narrow" pitchFamily="34" charset="0"/>
              </a:rPr>
              <a:t>L +40 d – L+124 d</a:t>
            </a:r>
          </a:p>
        </p:txBody>
      </p:sp>
      <p:sp>
        <p:nvSpPr>
          <p:cNvPr id="30" name="TextBox 29">
            <a:extLst>
              <a:ext uri="{FF2B5EF4-FFF2-40B4-BE49-F238E27FC236}">
                <a16:creationId xmlns:a16="http://schemas.microsoft.com/office/drawing/2014/main" id="{3FB76F10-1317-A24F-80D6-51F8206A5AF4}"/>
              </a:ext>
            </a:extLst>
          </p:cNvPr>
          <p:cNvSpPr txBox="1"/>
          <p:nvPr/>
        </p:nvSpPr>
        <p:spPr>
          <a:xfrm>
            <a:off x="3407251" y="1417400"/>
            <a:ext cx="1213794" cy="246221"/>
          </a:xfrm>
          <a:prstGeom prst="rect">
            <a:avLst/>
          </a:prstGeom>
          <a:noFill/>
        </p:spPr>
        <p:txBody>
          <a:bodyPr wrap="none" rtlCol="0">
            <a:spAutoFit/>
          </a:bodyPr>
          <a:lstStyle/>
          <a:p>
            <a:pPr fontAlgn="base">
              <a:spcBef>
                <a:spcPct val="0"/>
              </a:spcBef>
              <a:spcAft>
                <a:spcPct val="0"/>
              </a:spcAft>
            </a:pPr>
            <a:r>
              <a:rPr lang="en-US" sz="1000" b="1" dirty="0">
                <a:solidFill>
                  <a:srgbClr val="FFFFFF"/>
                </a:solidFill>
                <a:latin typeface="Arial Narrow" pitchFamily="34" charset="0"/>
              </a:rPr>
              <a:t>OTE Commissioning</a:t>
            </a:r>
          </a:p>
        </p:txBody>
      </p:sp>
      <p:sp>
        <p:nvSpPr>
          <p:cNvPr id="31" name="TextBox 30">
            <a:extLst>
              <a:ext uri="{FF2B5EF4-FFF2-40B4-BE49-F238E27FC236}">
                <a16:creationId xmlns:a16="http://schemas.microsoft.com/office/drawing/2014/main" id="{22A0053F-CDCA-7B42-AD17-CEA09E94FFFE}"/>
              </a:ext>
            </a:extLst>
          </p:cNvPr>
          <p:cNvSpPr txBox="1"/>
          <p:nvPr/>
        </p:nvSpPr>
        <p:spPr>
          <a:xfrm>
            <a:off x="728092" y="1590889"/>
            <a:ext cx="912429" cy="215444"/>
          </a:xfrm>
          <a:prstGeom prst="rect">
            <a:avLst/>
          </a:prstGeom>
          <a:noFill/>
        </p:spPr>
        <p:txBody>
          <a:bodyPr wrap="none" rtlCol="0">
            <a:spAutoFit/>
          </a:bodyPr>
          <a:lstStyle/>
          <a:p>
            <a:pPr fontAlgn="base">
              <a:spcBef>
                <a:spcPct val="0"/>
              </a:spcBef>
              <a:spcAft>
                <a:spcPct val="0"/>
              </a:spcAft>
            </a:pPr>
            <a:r>
              <a:rPr lang="en-US" sz="800" dirty="0">
                <a:solidFill>
                  <a:srgbClr val="FFFFFF"/>
                </a:solidFill>
                <a:latin typeface="Arial Narrow" pitchFamily="34" charset="0"/>
              </a:rPr>
              <a:t>L +31 min – L+30 d</a:t>
            </a:r>
          </a:p>
        </p:txBody>
      </p:sp>
      <p:sp>
        <p:nvSpPr>
          <p:cNvPr id="32" name="TextBox 31">
            <a:extLst>
              <a:ext uri="{FF2B5EF4-FFF2-40B4-BE49-F238E27FC236}">
                <a16:creationId xmlns:a16="http://schemas.microsoft.com/office/drawing/2014/main" id="{A0EA1FC3-CF8C-2A46-8F91-4807A0F7ECB4}"/>
              </a:ext>
            </a:extLst>
          </p:cNvPr>
          <p:cNvSpPr txBox="1"/>
          <p:nvPr/>
        </p:nvSpPr>
        <p:spPr>
          <a:xfrm>
            <a:off x="604045" y="1417400"/>
            <a:ext cx="1213794" cy="246221"/>
          </a:xfrm>
          <a:prstGeom prst="rect">
            <a:avLst/>
          </a:prstGeom>
          <a:noFill/>
        </p:spPr>
        <p:txBody>
          <a:bodyPr wrap="none" rtlCol="0">
            <a:spAutoFit/>
          </a:bodyPr>
          <a:lstStyle/>
          <a:p>
            <a:pPr fontAlgn="base">
              <a:spcBef>
                <a:spcPct val="0"/>
              </a:spcBef>
              <a:spcAft>
                <a:spcPct val="0"/>
              </a:spcAft>
            </a:pPr>
            <a:r>
              <a:rPr lang="en-US" sz="1000" b="1" dirty="0">
                <a:solidFill>
                  <a:srgbClr val="FFFFFF"/>
                </a:solidFill>
                <a:latin typeface="Arial Narrow" pitchFamily="34" charset="0"/>
              </a:rPr>
              <a:t>SCE Commissioning</a:t>
            </a:r>
          </a:p>
        </p:txBody>
      </p:sp>
      <p:cxnSp>
        <p:nvCxnSpPr>
          <p:cNvPr id="34" name="Straight Connector 33">
            <a:extLst>
              <a:ext uri="{FF2B5EF4-FFF2-40B4-BE49-F238E27FC236}">
                <a16:creationId xmlns:a16="http://schemas.microsoft.com/office/drawing/2014/main" id="{68190C4C-D59F-874B-BCEF-0DD28314EC8A}"/>
              </a:ext>
            </a:extLst>
          </p:cNvPr>
          <p:cNvCxnSpPr/>
          <p:nvPr/>
        </p:nvCxnSpPr>
        <p:spPr bwMode="auto">
          <a:xfrm>
            <a:off x="5761898" y="1417890"/>
            <a:ext cx="328" cy="400448"/>
          </a:xfrm>
          <a:prstGeom prst="line">
            <a:avLst/>
          </a:prstGeom>
          <a:solidFill>
            <a:srgbClr val="BBE0E3"/>
          </a:solidFill>
          <a:ln w="9525" cap="flat" cmpd="sng" algn="ctr">
            <a:solidFill>
              <a:srgbClr val="FFFFFF"/>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6DB591C-C4EE-F04A-8B3A-BD14F3658339}"/>
              </a:ext>
            </a:extLst>
          </p:cNvPr>
          <p:cNvCxnSpPr/>
          <p:nvPr/>
        </p:nvCxnSpPr>
        <p:spPr bwMode="auto">
          <a:xfrm>
            <a:off x="8639005" y="1417890"/>
            <a:ext cx="328" cy="400448"/>
          </a:xfrm>
          <a:prstGeom prst="line">
            <a:avLst/>
          </a:prstGeom>
          <a:solidFill>
            <a:srgbClr val="BBE0E3"/>
          </a:solidFill>
          <a:ln w="9525" cap="flat" cmpd="sng" algn="ctr">
            <a:solidFill>
              <a:srgbClr val="FFFFFF"/>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7DE8D64-85F3-B040-8FFC-AD067886B112}"/>
              </a:ext>
            </a:extLst>
          </p:cNvPr>
          <p:cNvCxnSpPr/>
          <p:nvPr/>
        </p:nvCxnSpPr>
        <p:spPr bwMode="auto">
          <a:xfrm>
            <a:off x="2724963" y="1405885"/>
            <a:ext cx="328" cy="400448"/>
          </a:xfrm>
          <a:prstGeom prst="line">
            <a:avLst/>
          </a:prstGeom>
          <a:solidFill>
            <a:srgbClr val="BBE0E3"/>
          </a:solidFill>
          <a:ln w="9525" cap="flat" cmpd="sng" algn="ctr">
            <a:solidFill>
              <a:srgbClr val="FFFFFF"/>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D3E8498-D4E0-7E4D-BB8B-62380DD679A6}"/>
              </a:ext>
            </a:extLst>
          </p:cNvPr>
          <p:cNvCxnSpPr/>
          <p:nvPr/>
        </p:nvCxnSpPr>
        <p:spPr bwMode="auto">
          <a:xfrm>
            <a:off x="1962102" y="1424618"/>
            <a:ext cx="328" cy="400448"/>
          </a:xfrm>
          <a:prstGeom prst="line">
            <a:avLst/>
          </a:prstGeom>
          <a:solidFill>
            <a:srgbClr val="BBE0E3"/>
          </a:solidFill>
          <a:ln w="9525" cap="flat" cmpd="sng" algn="ctr">
            <a:solidFill>
              <a:srgbClr val="FFFFFF"/>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B73E9A1-3103-CB49-BAAD-3A9624222E33}"/>
              </a:ext>
            </a:extLst>
          </p:cNvPr>
          <p:cNvCxnSpPr/>
          <p:nvPr/>
        </p:nvCxnSpPr>
        <p:spPr bwMode="auto">
          <a:xfrm>
            <a:off x="430592" y="1423643"/>
            <a:ext cx="328" cy="400448"/>
          </a:xfrm>
          <a:prstGeom prst="line">
            <a:avLst/>
          </a:prstGeom>
          <a:solidFill>
            <a:srgbClr val="BBE0E3"/>
          </a:solidFill>
          <a:ln w="9525" cap="flat" cmpd="sng" algn="ctr">
            <a:solidFill>
              <a:srgbClr val="FFFFFF"/>
            </a:solidFill>
            <a:prstDash val="solid"/>
            <a:round/>
            <a:headEnd type="none" w="med" len="med"/>
            <a:tailEnd type="none" w="med" len="med"/>
          </a:ln>
          <a:effectLst/>
        </p:spPr>
      </p:cxnSp>
      <p:sp>
        <p:nvSpPr>
          <p:cNvPr id="39" name="Title 1">
            <a:extLst>
              <a:ext uri="{FF2B5EF4-FFF2-40B4-BE49-F238E27FC236}">
                <a16:creationId xmlns:a16="http://schemas.microsoft.com/office/drawing/2014/main" id="{8383E6C3-5921-044F-AFD7-4DA3F9FC3D82}"/>
              </a:ext>
            </a:extLst>
          </p:cNvPr>
          <p:cNvSpPr txBox="1">
            <a:spLocks/>
          </p:cNvSpPr>
          <p:nvPr/>
        </p:nvSpPr>
        <p:spPr bwMode="auto">
          <a:xfrm>
            <a:off x="360411" y="994031"/>
            <a:ext cx="6648677" cy="406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1">
                <a:solidFill>
                  <a:schemeClr val="tx1"/>
                </a:solidFill>
                <a:latin typeface="+mj-lt"/>
                <a:ea typeface="+mj-ea"/>
                <a:cs typeface="+mj-cs"/>
              </a:defRPr>
            </a:lvl1pPr>
            <a:lvl2pPr algn="l" rtl="0" eaLnBrk="0" fontAlgn="base" hangingPunct="0">
              <a:spcBef>
                <a:spcPct val="0"/>
              </a:spcBef>
              <a:spcAft>
                <a:spcPct val="0"/>
              </a:spcAft>
              <a:defRPr sz="2400" b="1">
                <a:solidFill>
                  <a:schemeClr val="tx1"/>
                </a:solidFill>
                <a:latin typeface="Helvetica" pitchFamily="34" charset="0"/>
              </a:defRPr>
            </a:lvl2pPr>
            <a:lvl3pPr algn="l" rtl="0" eaLnBrk="0" fontAlgn="base" hangingPunct="0">
              <a:spcBef>
                <a:spcPct val="0"/>
              </a:spcBef>
              <a:spcAft>
                <a:spcPct val="0"/>
              </a:spcAft>
              <a:defRPr sz="2400" b="1">
                <a:solidFill>
                  <a:schemeClr val="tx1"/>
                </a:solidFill>
                <a:latin typeface="Helvetica" pitchFamily="34" charset="0"/>
              </a:defRPr>
            </a:lvl3pPr>
            <a:lvl4pPr algn="l" rtl="0" eaLnBrk="0" fontAlgn="base" hangingPunct="0">
              <a:spcBef>
                <a:spcPct val="0"/>
              </a:spcBef>
              <a:spcAft>
                <a:spcPct val="0"/>
              </a:spcAft>
              <a:defRPr sz="2400" b="1">
                <a:solidFill>
                  <a:schemeClr val="tx1"/>
                </a:solidFill>
                <a:latin typeface="Helvetica" pitchFamily="34" charset="0"/>
              </a:defRPr>
            </a:lvl4pPr>
            <a:lvl5pPr algn="l" rtl="0" eaLnBrk="0" fontAlgn="base" hangingPunct="0">
              <a:spcBef>
                <a:spcPct val="0"/>
              </a:spcBef>
              <a:spcAft>
                <a:spcPct val="0"/>
              </a:spcAft>
              <a:defRPr sz="2400" b="1">
                <a:solidFill>
                  <a:schemeClr val="tx1"/>
                </a:solidFill>
                <a:latin typeface="Helvetica" pitchFamily="34" charset="0"/>
              </a:defRPr>
            </a:lvl5pPr>
            <a:lvl6pPr marL="457200" algn="l" rtl="0" fontAlgn="base">
              <a:spcBef>
                <a:spcPct val="0"/>
              </a:spcBef>
              <a:spcAft>
                <a:spcPct val="0"/>
              </a:spcAft>
              <a:defRPr sz="2400" b="1">
                <a:solidFill>
                  <a:schemeClr val="tx1"/>
                </a:solidFill>
                <a:latin typeface="Helvetica" pitchFamily="34" charset="0"/>
              </a:defRPr>
            </a:lvl6pPr>
            <a:lvl7pPr marL="914400" algn="l" rtl="0" fontAlgn="base">
              <a:spcBef>
                <a:spcPct val="0"/>
              </a:spcBef>
              <a:spcAft>
                <a:spcPct val="0"/>
              </a:spcAft>
              <a:defRPr sz="2400" b="1">
                <a:solidFill>
                  <a:schemeClr val="tx1"/>
                </a:solidFill>
                <a:latin typeface="Helvetica" pitchFamily="34" charset="0"/>
              </a:defRPr>
            </a:lvl7pPr>
            <a:lvl8pPr marL="1371600" algn="l" rtl="0" fontAlgn="base">
              <a:spcBef>
                <a:spcPct val="0"/>
              </a:spcBef>
              <a:spcAft>
                <a:spcPct val="0"/>
              </a:spcAft>
              <a:defRPr sz="2400" b="1">
                <a:solidFill>
                  <a:schemeClr val="tx1"/>
                </a:solidFill>
                <a:latin typeface="Helvetica" pitchFamily="34" charset="0"/>
              </a:defRPr>
            </a:lvl8pPr>
            <a:lvl9pPr marL="1828800" algn="l" rtl="0" fontAlgn="base">
              <a:spcBef>
                <a:spcPct val="0"/>
              </a:spcBef>
              <a:spcAft>
                <a:spcPct val="0"/>
              </a:spcAft>
              <a:defRPr sz="2400" b="1">
                <a:solidFill>
                  <a:schemeClr val="tx1"/>
                </a:solidFill>
                <a:latin typeface="Helvetica" pitchFamily="34" charset="0"/>
              </a:defRPr>
            </a:lvl9pPr>
          </a:lstStyle>
          <a:p>
            <a:r>
              <a:rPr lang="en-US" sz="1600" kern="0" dirty="0">
                <a:solidFill>
                  <a:srgbClr val="000000"/>
                </a:solidFill>
                <a:latin typeface="Helvetica"/>
              </a:rPr>
              <a:t>JWST Timeline: Optical Telescope Element (OTE) Commissioning </a:t>
            </a:r>
            <a:endParaRPr lang="en-US" sz="1050" kern="0" dirty="0">
              <a:solidFill>
                <a:srgbClr val="FF0000"/>
              </a:solidFill>
              <a:latin typeface="Helvetica"/>
            </a:endParaRPr>
          </a:p>
        </p:txBody>
      </p:sp>
      <p:sp>
        <p:nvSpPr>
          <p:cNvPr id="47" name="TextBox 46">
            <a:extLst>
              <a:ext uri="{FF2B5EF4-FFF2-40B4-BE49-F238E27FC236}">
                <a16:creationId xmlns:a16="http://schemas.microsoft.com/office/drawing/2014/main" id="{8EDA59C2-D95F-6045-ACB4-44609B08D276}"/>
              </a:ext>
            </a:extLst>
          </p:cNvPr>
          <p:cNvSpPr txBox="1"/>
          <p:nvPr/>
        </p:nvSpPr>
        <p:spPr>
          <a:xfrm>
            <a:off x="6779671" y="1579394"/>
            <a:ext cx="915635" cy="215444"/>
          </a:xfrm>
          <a:prstGeom prst="rect">
            <a:avLst/>
          </a:prstGeom>
          <a:noFill/>
        </p:spPr>
        <p:txBody>
          <a:bodyPr wrap="none" rtlCol="0">
            <a:spAutoFit/>
          </a:bodyPr>
          <a:lstStyle/>
          <a:p>
            <a:pPr fontAlgn="base">
              <a:spcBef>
                <a:spcPct val="0"/>
              </a:spcBef>
              <a:spcAft>
                <a:spcPct val="0"/>
              </a:spcAft>
            </a:pPr>
            <a:r>
              <a:rPr lang="en-US" sz="800" dirty="0">
                <a:solidFill>
                  <a:srgbClr val="FFFFFF"/>
                </a:solidFill>
                <a:latin typeface="Arial Narrow" pitchFamily="34" charset="0"/>
              </a:rPr>
              <a:t>L +124 d – L+180 d</a:t>
            </a:r>
          </a:p>
        </p:txBody>
      </p:sp>
      <p:sp>
        <p:nvSpPr>
          <p:cNvPr id="48" name="TextBox 47">
            <a:extLst>
              <a:ext uri="{FF2B5EF4-FFF2-40B4-BE49-F238E27FC236}">
                <a16:creationId xmlns:a16="http://schemas.microsoft.com/office/drawing/2014/main" id="{06797FC8-79E7-784B-BE8A-E8EA9A85B6BD}"/>
              </a:ext>
            </a:extLst>
          </p:cNvPr>
          <p:cNvSpPr txBox="1"/>
          <p:nvPr/>
        </p:nvSpPr>
        <p:spPr>
          <a:xfrm>
            <a:off x="6705779" y="1399198"/>
            <a:ext cx="1096775" cy="246221"/>
          </a:xfrm>
          <a:prstGeom prst="rect">
            <a:avLst/>
          </a:prstGeom>
          <a:noFill/>
        </p:spPr>
        <p:txBody>
          <a:bodyPr wrap="none" rtlCol="0">
            <a:spAutoFit/>
          </a:bodyPr>
          <a:lstStyle/>
          <a:p>
            <a:pPr fontAlgn="base">
              <a:spcBef>
                <a:spcPct val="0"/>
              </a:spcBef>
              <a:spcAft>
                <a:spcPct val="0"/>
              </a:spcAft>
            </a:pPr>
            <a:r>
              <a:rPr lang="en-US" sz="1000" b="1" dirty="0">
                <a:solidFill>
                  <a:srgbClr val="FFFFFF"/>
                </a:solidFill>
                <a:latin typeface="Arial Narrow" pitchFamily="34" charset="0"/>
              </a:rPr>
              <a:t>SI Commissioning</a:t>
            </a:r>
          </a:p>
        </p:txBody>
      </p:sp>
      <p:sp>
        <p:nvSpPr>
          <p:cNvPr id="23" name="Down Arrow 22">
            <a:extLst>
              <a:ext uri="{FF2B5EF4-FFF2-40B4-BE49-F238E27FC236}">
                <a16:creationId xmlns:a16="http://schemas.microsoft.com/office/drawing/2014/main" id="{F075B8A5-DF99-9348-8AA5-A2D997FC91FE}"/>
              </a:ext>
            </a:extLst>
          </p:cNvPr>
          <p:cNvSpPr/>
          <p:nvPr/>
        </p:nvSpPr>
        <p:spPr bwMode="auto">
          <a:xfrm>
            <a:off x="3771832" y="1833813"/>
            <a:ext cx="484632" cy="1339200"/>
          </a:xfrm>
          <a:prstGeom prst="downArrow">
            <a:avLst/>
          </a:prstGeom>
          <a:solidFill>
            <a:srgbClr val="4EAC5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Aft>
                <a:spcPct val="0"/>
              </a:spcAft>
            </a:pPr>
            <a:endParaRPr lang="en-US" sz="1000" b="1">
              <a:solidFill>
                <a:srgbClr val="000000"/>
              </a:solidFill>
              <a:latin typeface="Arial Narrow" pitchFamily="34" charset="0"/>
            </a:endParaRPr>
          </a:p>
        </p:txBody>
      </p:sp>
      <p:pic>
        <p:nvPicPr>
          <p:cNvPr id="5" name="Audio 4">
            <a:hlinkClick r:id="" action="ppaction://media"/>
            <a:extLst>
              <a:ext uri="{FF2B5EF4-FFF2-40B4-BE49-F238E27FC236}">
                <a16:creationId xmlns:a16="http://schemas.microsoft.com/office/drawing/2014/main" id="{9BB15ECA-3269-A045-AE3A-0296F4B15E2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595116982"/>
      </p:ext>
    </p:extLst>
  </p:cSld>
  <p:clrMapOvr>
    <a:masterClrMapping/>
  </p:clrMapOvr>
  <mc:AlternateContent xmlns:mc="http://schemas.openxmlformats.org/markup-compatibility/2006" xmlns:p14="http://schemas.microsoft.com/office/powerpoint/2010/main">
    <mc:Choice Requires="p14">
      <p:transition p14:dur="10" advTm="33798"/>
    </mc:Choice>
    <mc:Fallback xmlns="">
      <p:transition advTm="337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6370F-6807-DE4E-AC32-348FD0E91E81}"/>
              </a:ext>
            </a:extLst>
          </p:cNvPr>
          <p:cNvSpPr>
            <a:spLocks noGrp="1"/>
          </p:cNvSpPr>
          <p:nvPr>
            <p:ph type="title"/>
          </p:nvPr>
        </p:nvSpPr>
        <p:spPr/>
        <p:txBody>
          <a:bodyPr/>
          <a:lstStyle/>
          <a:p>
            <a:r>
              <a:rPr lang="en-US" dirty="0"/>
              <a:t>Mirror Segment alignment</a:t>
            </a:r>
          </a:p>
        </p:txBody>
      </p:sp>
      <p:pic>
        <p:nvPicPr>
          <p:cNvPr id="4" name="Picture 3">
            <a:extLst>
              <a:ext uri="{FF2B5EF4-FFF2-40B4-BE49-F238E27FC236}">
                <a16:creationId xmlns:a16="http://schemas.microsoft.com/office/drawing/2014/main" id="{91489FFE-A5E9-504B-B812-37BA081E49A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33263" y="1104405"/>
            <a:ext cx="8866911" cy="4987637"/>
          </a:xfrm>
          <a:prstGeom prst="rect">
            <a:avLst/>
          </a:prstGeom>
        </p:spPr>
      </p:pic>
      <p:sp>
        <p:nvSpPr>
          <p:cNvPr id="5" name="Rectangle 4">
            <a:extLst>
              <a:ext uri="{FF2B5EF4-FFF2-40B4-BE49-F238E27FC236}">
                <a16:creationId xmlns:a16="http://schemas.microsoft.com/office/drawing/2014/main" id="{8283274C-D504-064F-93C0-82EF1E72DD53}"/>
              </a:ext>
            </a:extLst>
          </p:cNvPr>
          <p:cNvSpPr/>
          <p:nvPr/>
        </p:nvSpPr>
        <p:spPr>
          <a:xfrm>
            <a:off x="-5283" y="6092042"/>
            <a:ext cx="5087921" cy="246221"/>
          </a:xfrm>
          <a:prstGeom prst="rect">
            <a:avLst/>
          </a:prstGeom>
        </p:spPr>
        <p:txBody>
          <a:bodyPr wrap="square">
            <a:spAutoFit/>
          </a:bodyPr>
          <a:lstStyle/>
          <a:p>
            <a:r>
              <a:rPr lang="en-US" dirty="0"/>
              <a:t>https://</a:t>
            </a:r>
            <a:r>
              <a:rPr lang="en-US" dirty="0" err="1"/>
              <a:t>www.nasa.gov</a:t>
            </a:r>
            <a:r>
              <a:rPr lang="en-US" dirty="0"/>
              <a:t>/feature/</a:t>
            </a:r>
            <a:r>
              <a:rPr lang="en-US" dirty="0" err="1"/>
              <a:t>goddard</a:t>
            </a:r>
            <a:r>
              <a:rPr lang="en-US" dirty="0"/>
              <a:t>/2017/</a:t>
            </a:r>
            <a:r>
              <a:rPr lang="en-US" dirty="0" err="1"/>
              <a:t>james</a:t>
            </a:r>
            <a:r>
              <a:rPr lang="en-US" dirty="0"/>
              <a:t>-</a:t>
            </a:r>
            <a:r>
              <a:rPr lang="en-US" dirty="0" err="1"/>
              <a:t>webb</a:t>
            </a:r>
            <a:r>
              <a:rPr lang="en-US" dirty="0"/>
              <a:t>-space-telescope-s-laser-focused-sight</a:t>
            </a:r>
          </a:p>
        </p:txBody>
      </p:sp>
      <p:pic>
        <p:nvPicPr>
          <p:cNvPr id="7" name="Audio 6">
            <a:hlinkClick r:id="" action="ppaction://media"/>
            <a:extLst>
              <a:ext uri="{FF2B5EF4-FFF2-40B4-BE49-F238E27FC236}">
                <a16:creationId xmlns:a16="http://schemas.microsoft.com/office/drawing/2014/main" id="{3FFDFB28-1010-F44C-A982-5BB921DAFA7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506079329"/>
      </p:ext>
    </p:extLst>
  </p:cSld>
  <p:clrMapOvr>
    <a:masterClrMapping/>
  </p:clrMapOvr>
  <mc:AlternateContent xmlns:mc="http://schemas.openxmlformats.org/markup-compatibility/2006" xmlns:p14="http://schemas.microsoft.com/office/powerpoint/2010/main">
    <mc:Choice Requires="p14">
      <p:transition spd="slow" p14:dur="2000" advTm="31659"/>
    </mc:Choice>
    <mc:Fallback xmlns="">
      <p:transition spd="slow" advTm="31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914402" y="152400"/>
            <a:ext cx="6208713" cy="406400"/>
          </a:xfrm>
        </p:spPr>
        <p:txBody>
          <a:bodyPr/>
          <a:lstStyle/>
          <a:p>
            <a:r>
              <a:rPr lang="en-US" dirty="0"/>
              <a:t>Cooldown Overview</a:t>
            </a:r>
          </a:p>
        </p:txBody>
      </p:sp>
      <p:grpSp>
        <p:nvGrpSpPr>
          <p:cNvPr id="18" name="Group 17">
            <a:extLst>
              <a:ext uri="{FF2B5EF4-FFF2-40B4-BE49-F238E27FC236}">
                <a16:creationId xmlns:a16="http://schemas.microsoft.com/office/drawing/2014/main" id="{DF233695-402E-D74C-B32C-CE0EBD15E714}"/>
              </a:ext>
            </a:extLst>
          </p:cNvPr>
          <p:cNvGrpSpPr/>
          <p:nvPr/>
        </p:nvGrpSpPr>
        <p:grpSpPr>
          <a:xfrm>
            <a:off x="914402" y="797354"/>
            <a:ext cx="7254255" cy="5263291"/>
            <a:chOff x="298451" y="1340410"/>
            <a:chExt cx="7254255" cy="5263291"/>
          </a:xfrm>
        </p:grpSpPr>
        <p:pic>
          <p:nvPicPr>
            <p:cNvPr id="14" name="Picture 13">
              <a:extLst>
                <a:ext uri="{FF2B5EF4-FFF2-40B4-BE49-F238E27FC236}">
                  <a16:creationId xmlns:a16="http://schemas.microsoft.com/office/drawing/2014/main" id="{1ED330DB-0CBF-5C4F-9CD9-CBF255462C79}"/>
                </a:ext>
              </a:extLst>
            </p:cNvPr>
            <p:cNvPicPr>
              <a:picLocks noChangeAspect="1"/>
            </p:cNvPicPr>
            <p:nvPr/>
          </p:nvPicPr>
          <p:blipFill>
            <a:blip r:embed="rId5"/>
            <a:stretch>
              <a:fillRect/>
            </a:stretch>
          </p:blipFill>
          <p:spPr>
            <a:xfrm>
              <a:off x="298451" y="1340410"/>
              <a:ext cx="7254255" cy="5263291"/>
            </a:xfrm>
            <a:prstGeom prst="rect">
              <a:avLst/>
            </a:prstGeom>
          </p:spPr>
        </p:pic>
        <p:pic>
          <p:nvPicPr>
            <p:cNvPr id="17" name="Picture 16">
              <a:extLst>
                <a:ext uri="{FF2B5EF4-FFF2-40B4-BE49-F238E27FC236}">
                  <a16:creationId xmlns:a16="http://schemas.microsoft.com/office/drawing/2014/main" id="{8300E4DC-117D-F347-B7C7-1B357A324FBA}"/>
                </a:ext>
              </a:extLst>
            </p:cNvPr>
            <p:cNvPicPr>
              <a:picLocks noChangeAspect="1"/>
            </p:cNvPicPr>
            <p:nvPr/>
          </p:nvPicPr>
          <p:blipFill>
            <a:blip r:embed="rId6"/>
            <a:stretch>
              <a:fillRect/>
            </a:stretch>
          </p:blipFill>
          <p:spPr>
            <a:xfrm>
              <a:off x="910436" y="1688019"/>
              <a:ext cx="6321637" cy="167302"/>
            </a:xfrm>
            <a:prstGeom prst="rect">
              <a:avLst/>
            </a:prstGeom>
          </p:spPr>
        </p:pic>
      </p:grpSp>
      <p:pic>
        <p:nvPicPr>
          <p:cNvPr id="7" name="Picture 6"/>
          <p:cNvPicPr>
            <a:picLocks noChangeAspect="1"/>
          </p:cNvPicPr>
          <p:nvPr/>
        </p:nvPicPr>
        <p:blipFill rotWithShape="1">
          <a:blip r:embed="rId7"/>
          <a:srcRect r="6121" b="-13334"/>
          <a:stretch/>
        </p:blipFill>
        <p:spPr>
          <a:xfrm>
            <a:off x="3896887" y="6114463"/>
            <a:ext cx="4188643" cy="457438"/>
          </a:xfrm>
          <a:prstGeom prst="rect">
            <a:avLst/>
          </a:prstGeom>
        </p:spPr>
      </p:pic>
      <p:pic>
        <p:nvPicPr>
          <p:cNvPr id="4" name="Picture 3"/>
          <p:cNvPicPr>
            <a:picLocks noChangeAspect="1"/>
          </p:cNvPicPr>
          <p:nvPr/>
        </p:nvPicPr>
        <p:blipFill>
          <a:blip r:embed="rId8"/>
          <a:stretch>
            <a:fillRect/>
          </a:stretch>
        </p:blipFill>
        <p:spPr>
          <a:xfrm>
            <a:off x="1571560" y="6114463"/>
            <a:ext cx="1940044" cy="381000"/>
          </a:xfrm>
          <a:prstGeom prst="rect">
            <a:avLst/>
          </a:prstGeom>
        </p:spPr>
      </p:pic>
      <p:pic>
        <p:nvPicPr>
          <p:cNvPr id="6" name="Picture 5"/>
          <p:cNvPicPr>
            <a:picLocks noChangeAspect="1"/>
          </p:cNvPicPr>
          <p:nvPr/>
        </p:nvPicPr>
        <p:blipFill>
          <a:blip r:embed="rId9"/>
          <a:stretch>
            <a:fillRect/>
          </a:stretch>
        </p:blipFill>
        <p:spPr>
          <a:xfrm>
            <a:off x="3511604" y="6179667"/>
            <a:ext cx="385283" cy="315796"/>
          </a:xfrm>
          <a:prstGeom prst="rect">
            <a:avLst/>
          </a:prstGeom>
        </p:spPr>
      </p:pic>
      <p:sp>
        <p:nvSpPr>
          <p:cNvPr id="19" name="Triangle 18">
            <a:extLst>
              <a:ext uri="{FF2B5EF4-FFF2-40B4-BE49-F238E27FC236}">
                <a16:creationId xmlns:a16="http://schemas.microsoft.com/office/drawing/2014/main" id="{5FCF58DB-8D88-FC4A-A643-0DE5A0D72328}"/>
              </a:ext>
            </a:extLst>
          </p:cNvPr>
          <p:cNvSpPr/>
          <p:nvPr/>
        </p:nvSpPr>
        <p:spPr bwMode="auto">
          <a:xfrm rot="5400000">
            <a:off x="8002403" y="6179707"/>
            <a:ext cx="439387" cy="273132"/>
          </a:xfrm>
          <a:prstGeom prst="triangle">
            <a:avLst/>
          </a:prstGeom>
          <a:solidFill>
            <a:srgbClr val="4EAC5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pic>
        <p:nvPicPr>
          <p:cNvPr id="5" name="Audio 4">
            <a:hlinkClick r:id="" action="ppaction://media"/>
            <a:extLst>
              <a:ext uri="{FF2B5EF4-FFF2-40B4-BE49-F238E27FC236}">
                <a16:creationId xmlns:a16="http://schemas.microsoft.com/office/drawing/2014/main" id="{080F45B3-BE32-D340-9A09-BC480EBE4FEA}"/>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789305480"/>
      </p:ext>
    </p:extLst>
  </p:cSld>
  <p:clrMapOvr>
    <a:masterClrMapping/>
  </p:clrMapOvr>
  <mc:AlternateContent xmlns:mc="http://schemas.openxmlformats.org/markup-compatibility/2006" xmlns:p14="http://schemas.microsoft.com/office/powerpoint/2010/main">
    <mc:Choice Requires="p14">
      <p:transition spd="slow" p14:dur="2000" advTm="39267"/>
    </mc:Choice>
    <mc:Fallback xmlns="">
      <p:transition spd="slow" advTm="392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Arrow Connector 17">
            <a:extLst>
              <a:ext uri="{FF2B5EF4-FFF2-40B4-BE49-F238E27FC236}">
                <a16:creationId xmlns:a16="http://schemas.microsoft.com/office/drawing/2014/main" id="{F9616FDB-A2A4-BA4F-9D83-717C206F054C}"/>
              </a:ext>
            </a:extLst>
          </p:cNvPr>
          <p:cNvCxnSpPr>
            <a:cxnSpLocks/>
          </p:cNvCxnSpPr>
          <p:nvPr/>
        </p:nvCxnSpPr>
        <p:spPr>
          <a:xfrm flipH="1">
            <a:off x="5247319" y="2762591"/>
            <a:ext cx="292349" cy="92461"/>
          </a:xfrm>
          <a:prstGeom prst="straightConnector1">
            <a:avLst/>
          </a:prstGeom>
          <a:ln w="3492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5B1FE698-7E7F-104D-8D69-B6C26DFC8067}"/>
              </a:ext>
            </a:extLst>
          </p:cNvPr>
          <p:cNvSpPr>
            <a:spLocks noGrp="1"/>
          </p:cNvSpPr>
          <p:nvPr>
            <p:ph type="title"/>
          </p:nvPr>
        </p:nvSpPr>
        <p:spPr>
          <a:xfrm>
            <a:off x="898359" y="0"/>
            <a:ext cx="7820526" cy="711441"/>
          </a:xfrm>
        </p:spPr>
        <p:txBody>
          <a:bodyPr>
            <a:normAutofit/>
          </a:bodyPr>
          <a:lstStyle/>
          <a:p>
            <a:r>
              <a:rPr lang="en-US" dirty="0"/>
              <a:t>Water Contamination Risk</a:t>
            </a:r>
          </a:p>
        </p:txBody>
      </p:sp>
      <p:sp>
        <p:nvSpPr>
          <p:cNvPr id="20" name="Rectangle 2">
            <a:extLst>
              <a:ext uri="{FF2B5EF4-FFF2-40B4-BE49-F238E27FC236}">
                <a16:creationId xmlns:a16="http://schemas.microsoft.com/office/drawing/2014/main" id="{C69854F3-7539-204B-AA2A-80985CE5C32E}"/>
              </a:ext>
            </a:extLst>
          </p:cNvPr>
          <p:cNvSpPr>
            <a:spLocks noChangeArrowheads="1"/>
          </p:cNvSpPr>
          <p:nvPr/>
        </p:nvSpPr>
        <p:spPr bwMode="auto">
          <a:xfrm>
            <a:off x="401052" y="957828"/>
            <a:ext cx="8117305" cy="5170256"/>
          </a:xfrm>
          <a:prstGeom prst="rect">
            <a:avLst/>
          </a:prstGeom>
          <a:noFill/>
          <a:ln w="9525">
            <a:noFill/>
            <a:miter lim="800000"/>
            <a:headEnd/>
            <a:tailEnd/>
          </a:ln>
        </p:spPr>
        <p:txBody>
          <a:bodyPr/>
          <a:lstStyle/>
          <a:p>
            <a:pPr>
              <a:lnSpc>
                <a:spcPct val="80000"/>
              </a:lnSpc>
              <a:spcBef>
                <a:spcPct val="20000"/>
              </a:spcBef>
              <a:buClr>
                <a:srgbClr val="FF0000"/>
              </a:buClr>
              <a:buSzPct val="60000"/>
            </a:pPr>
            <a:r>
              <a:rPr lang="en-US" altLang="ja-JP" sz="2400" b="0" dirty="0">
                <a:latin typeface="+mn-lt"/>
                <a:ea typeface="HG創英角ｺﾞｼｯｸUB" charset="0"/>
                <a:cs typeface="Calibri"/>
              </a:rPr>
              <a:t>Instrument performance and thermal management performance is reduced if too much moisture settles on OTE or ISIM critical surfaces.</a:t>
            </a:r>
          </a:p>
          <a:p>
            <a:pPr>
              <a:lnSpc>
                <a:spcPct val="80000"/>
              </a:lnSpc>
              <a:spcBef>
                <a:spcPct val="20000"/>
              </a:spcBef>
              <a:buClr>
                <a:srgbClr val="FF0000"/>
              </a:buClr>
              <a:buSzPct val="60000"/>
            </a:pPr>
            <a:r>
              <a:rPr lang="en-US" altLang="ja-JP" sz="2400" b="0" dirty="0">
                <a:latin typeface="+mn-lt"/>
                <a:ea typeface="HG創英角ｺﾞｼｯｸUB" charset="0"/>
                <a:cs typeface="Calibri"/>
              </a:rPr>
              <a:t>Critical surfaces include:</a:t>
            </a:r>
          </a:p>
          <a:p>
            <a:pPr lvl="1">
              <a:lnSpc>
                <a:spcPct val="80000"/>
              </a:lnSpc>
              <a:spcBef>
                <a:spcPct val="20000"/>
              </a:spcBef>
              <a:buClr>
                <a:srgbClr val="FF0000"/>
              </a:buClr>
              <a:buSzPct val="60000"/>
            </a:pPr>
            <a:r>
              <a:rPr lang="en-US" altLang="ja-JP" sz="2400" b="0" dirty="0">
                <a:latin typeface="+mn-lt"/>
                <a:ea typeface="HG創英角ｺﾞｼｯｸUB" charset="0"/>
                <a:cs typeface="Calibri"/>
              </a:rPr>
              <a:t>Fine Steering Mirror</a:t>
            </a:r>
          </a:p>
          <a:p>
            <a:pPr lvl="1">
              <a:lnSpc>
                <a:spcPct val="80000"/>
              </a:lnSpc>
              <a:spcBef>
                <a:spcPct val="20000"/>
              </a:spcBef>
              <a:buClr>
                <a:srgbClr val="FF0000"/>
              </a:buClr>
              <a:buSzPct val="60000"/>
            </a:pPr>
            <a:r>
              <a:rPr lang="en-US" altLang="ja-JP" sz="2400" b="0" dirty="0">
                <a:latin typeface="+mn-lt"/>
                <a:ea typeface="HG創英角ｺﾞｼｯｸUB" charset="0"/>
                <a:cs typeface="Calibri"/>
              </a:rPr>
              <a:t>Telescope optics</a:t>
            </a:r>
          </a:p>
          <a:p>
            <a:pPr lvl="1">
              <a:lnSpc>
                <a:spcPct val="80000"/>
              </a:lnSpc>
              <a:spcBef>
                <a:spcPct val="20000"/>
              </a:spcBef>
              <a:buClr>
                <a:srgbClr val="FF0000"/>
              </a:buClr>
              <a:buSzPct val="60000"/>
            </a:pPr>
            <a:r>
              <a:rPr lang="en-US" altLang="ja-JP" sz="2400" b="0" dirty="0">
                <a:latin typeface="+mn-lt"/>
                <a:ea typeface="HG創英角ｺﾞｼｯｸUB" charset="0"/>
                <a:cs typeface="Calibri"/>
              </a:rPr>
              <a:t>SI optics and detectors</a:t>
            </a:r>
          </a:p>
          <a:p>
            <a:pPr lvl="1">
              <a:lnSpc>
                <a:spcPct val="80000"/>
              </a:lnSpc>
              <a:spcBef>
                <a:spcPct val="20000"/>
              </a:spcBef>
              <a:buClr>
                <a:srgbClr val="FF0000"/>
              </a:buClr>
              <a:buSzPct val="60000"/>
            </a:pPr>
            <a:r>
              <a:rPr lang="en-US" altLang="ja-JP" sz="2400" b="0" dirty="0" err="1">
                <a:latin typeface="+mn-lt"/>
                <a:ea typeface="HG創英角ｺﾞｼｯｸUB" charset="0"/>
                <a:cs typeface="Calibri"/>
              </a:rPr>
              <a:t>NIRSpec</a:t>
            </a:r>
            <a:r>
              <a:rPr lang="en-US" altLang="ja-JP" sz="2400" b="0" dirty="0">
                <a:latin typeface="+mn-lt"/>
                <a:ea typeface="HG創英角ｺﾞｼｯｸUB" charset="0"/>
                <a:cs typeface="Calibri"/>
              </a:rPr>
              <a:t> </a:t>
            </a:r>
            <a:r>
              <a:rPr lang="en-US" altLang="ja-JP" sz="2400" b="0" dirty="0" err="1">
                <a:latin typeface="+mn-lt"/>
                <a:ea typeface="HG創英角ｺﾞｼｯｸUB" charset="0"/>
                <a:cs typeface="Calibri"/>
              </a:rPr>
              <a:t>microshutters</a:t>
            </a:r>
            <a:endParaRPr lang="en-US" altLang="ja-JP" sz="2400" b="0" dirty="0">
              <a:latin typeface="+mn-lt"/>
              <a:ea typeface="HG創英角ｺﾞｼｯｸUB" charset="0"/>
              <a:cs typeface="Calibri"/>
            </a:endParaRPr>
          </a:p>
          <a:p>
            <a:pPr lvl="1">
              <a:lnSpc>
                <a:spcPct val="80000"/>
              </a:lnSpc>
              <a:spcBef>
                <a:spcPct val="20000"/>
              </a:spcBef>
              <a:buClr>
                <a:srgbClr val="FF0000"/>
              </a:buClr>
              <a:buSzPct val="60000"/>
            </a:pPr>
            <a:r>
              <a:rPr lang="en-US" altLang="ja-JP" sz="2400" b="0" dirty="0">
                <a:latin typeface="+mn-lt"/>
                <a:ea typeface="HG創英角ｺﾞｼｯｸUB" charset="0"/>
                <a:cs typeface="Calibri"/>
              </a:rPr>
              <a:t>MIRI thermal shield</a:t>
            </a:r>
          </a:p>
          <a:p>
            <a:pPr lvl="1">
              <a:lnSpc>
                <a:spcPct val="80000"/>
              </a:lnSpc>
              <a:spcBef>
                <a:spcPct val="20000"/>
              </a:spcBef>
              <a:buClr>
                <a:srgbClr val="FF0000"/>
              </a:buClr>
              <a:buSzPct val="60000"/>
            </a:pPr>
            <a:r>
              <a:rPr lang="en-US" altLang="ja-JP" sz="2400" b="0" dirty="0">
                <a:latin typeface="+mn-lt"/>
                <a:ea typeface="HG創英角ｺﾞｼｯｸUB" charset="0"/>
                <a:cs typeface="Calibri"/>
              </a:rPr>
              <a:t>MIRI cryocooler lines</a:t>
            </a:r>
          </a:p>
          <a:p>
            <a:pPr>
              <a:lnSpc>
                <a:spcPct val="80000"/>
              </a:lnSpc>
              <a:spcBef>
                <a:spcPct val="20000"/>
              </a:spcBef>
              <a:buClr>
                <a:srgbClr val="FF0000"/>
              </a:buClr>
              <a:buSzPct val="60000"/>
            </a:pPr>
            <a:r>
              <a:rPr lang="en-US" altLang="ja-JP" sz="2400" b="0" dirty="0">
                <a:latin typeface="+mn-lt"/>
                <a:ea typeface="HG創英角ｺﾞｼｯｸUB" charset="0"/>
                <a:cs typeface="Calibri"/>
              </a:rPr>
              <a:t>Sources of moisture could include:</a:t>
            </a:r>
          </a:p>
          <a:p>
            <a:pPr lvl="1">
              <a:lnSpc>
                <a:spcPct val="80000"/>
              </a:lnSpc>
              <a:spcBef>
                <a:spcPct val="20000"/>
              </a:spcBef>
              <a:buClr>
                <a:srgbClr val="FF0000"/>
              </a:buClr>
              <a:buSzPct val="60000"/>
            </a:pPr>
            <a:r>
              <a:rPr lang="en-US" altLang="ja-JP" sz="2400" b="0" dirty="0">
                <a:latin typeface="+mn-lt"/>
                <a:ea typeface="HG創英角ｺﾞｼｯｸUB" charset="0"/>
                <a:cs typeface="Calibri"/>
              </a:rPr>
              <a:t>ISIM Structure</a:t>
            </a:r>
          </a:p>
          <a:p>
            <a:pPr lvl="1">
              <a:lnSpc>
                <a:spcPct val="80000"/>
              </a:lnSpc>
              <a:spcBef>
                <a:spcPct val="20000"/>
              </a:spcBef>
              <a:buClr>
                <a:srgbClr val="FF0000"/>
              </a:buClr>
              <a:buSzPct val="60000"/>
            </a:pPr>
            <a:r>
              <a:rPr lang="en-US" altLang="ja-JP" sz="2400" b="0" dirty="0">
                <a:latin typeface="+mn-lt"/>
                <a:ea typeface="HG創英角ｺﾞｼｯｸUB" charset="0"/>
                <a:cs typeface="Calibri"/>
              </a:rPr>
              <a:t>Insulation </a:t>
            </a:r>
          </a:p>
          <a:p>
            <a:pPr lvl="1">
              <a:lnSpc>
                <a:spcPct val="80000"/>
              </a:lnSpc>
              <a:spcBef>
                <a:spcPct val="20000"/>
              </a:spcBef>
              <a:buClr>
                <a:srgbClr val="FF0000"/>
              </a:buClr>
              <a:buSzPct val="60000"/>
            </a:pPr>
            <a:r>
              <a:rPr lang="en-US" altLang="ja-JP" sz="2400" b="0" dirty="0">
                <a:latin typeface="+mn-lt"/>
                <a:ea typeface="HG創英角ｺﾞｼｯｸUB" charset="0"/>
                <a:cs typeface="Calibri"/>
              </a:rPr>
              <a:t>Warm regions of the core (though unlikely)</a:t>
            </a:r>
          </a:p>
        </p:txBody>
      </p:sp>
      <p:sp>
        <p:nvSpPr>
          <p:cNvPr id="22" name="TextBox 21">
            <a:extLst>
              <a:ext uri="{FF2B5EF4-FFF2-40B4-BE49-F238E27FC236}">
                <a16:creationId xmlns:a16="http://schemas.microsoft.com/office/drawing/2014/main" id="{0D5BC6D0-6DCF-DB47-800C-EAB2CAEC110B}"/>
              </a:ext>
            </a:extLst>
          </p:cNvPr>
          <p:cNvSpPr txBox="1"/>
          <p:nvPr/>
        </p:nvSpPr>
        <p:spPr>
          <a:xfrm>
            <a:off x="762000" y="5997157"/>
            <a:ext cx="7620000" cy="584775"/>
          </a:xfrm>
          <a:prstGeom prst="rect">
            <a:avLst/>
          </a:prstGeom>
          <a:noFill/>
          <a:ln w="38100">
            <a:solidFill>
              <a:schemeClr val="accent1">
                <a:lumMod val="50000"/>
              </a:schemeClr>
            </a:solidFill>
          </a:ln>
        </p:spPr>
        <p:txBody>
          <a:bodyPr wrap="square" rtlCol="0">
            <a:spAutoFit/>
          </a:bodyPr>
          <a:lstStyle/>
          <a:p>
            <a:pPr algn="ctr"/>
            <a:r>
              <a:rPr lang="en-US" sz="1600" dirty="0"/>
              <a:t>Water ice deposition onto critical JWST components post-launch presents a risk to achieving full performance of ISIM science measurements .</a:t>
            </a:r>
          </a:p>
        </p:txBody>
      </p:sp>
      <p:pic>
        <p:nvPicPr>
          <p:cNvPr id="23" name="Audio 22">
            <a:hlinkClick r:id="" action="ppaction://media"/>
            <a:extLst>
              <a:ext uri="{FF2B5EF4-FFF2-40B4-BE49-F238E27FC236}">
                <a16:creationId xmlns:a16="http://schemas.microsoft.com/office/drawing/2014/main" id="{88F1617A-07BD-6742-83CA-6BB2DDE0409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021999204"/>
      </p:ext>
    </p:extLst>
  </p:cSld>
  <p:clrMapOvr>
    <a:masterClrMapping/>
  </p:clrMapOvr>
  <mc:AlternateContent xmlns:mc="http://schemas.openxmlformats.org/markup-compatibility/2006" xmlns:p14="http://schemas.microsoft.com/office/powerpoint/2010/main">
    <mc:Choice Requires="p14">
      <p:transition spd="slow" p14:dur="2000" advTm="35890"/>
    </mc:Choice>
    <mc:Fallback xmlns="">
      <p:transition spd="slow" advTm="358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73891"/>
            <a:ext cx="8229600" cy="5553693"/>
          </a:xfrm>
        </p:spPr>
        <p:txBody>
          <a:bodyPr>
            <a:normAutofit fontScale="85000" lnSpcReduction="20000"/>
          </a:bodyPr>
          <a:lstStyle/>
          <a:p>
            <a:r>
              <a:rPr lang="en-US" sz="2400" dirty="0"/>
              <a:t>In general, the approach on-orbit to mitigate this risk is to</a:t>
            </a:r>
          </a:p>
          <a:p>
            <a:pPr lvl="1"/>
            <a:r>
              <a:rPr lang="en-US" sz="2400" dirty="0"/>
              <a:t>Ensure that the cooldown is as controlled as possible and all sensitive surfaces remain warm until water-desorbing surfaces (composites and blankets) cool below water-freeze out temperatures (140K) </a:t>
            </a:r>
          </a:p>
          <a:p>
            <a:pPr lvl="2"/>
            <a:r>
              <a:rPr lang="en-US" sz="2200" dirty="0"/>
              <a:t>Keep FSM warm until ice contamination has been precluded</a:t>
            </a:r>
          </a:p>
          <a:p>
            <a:pPr lvl="1"/>
            <a:r>
              <a:rPr lang="en-US" sz="2400" dirty="0"/>
              <a:t>Ensure that the NIR SIs cool completely to operating temperature and take early measurements evaluating the amount of ice collected in the NIR SI optic train and in the telescope optics.  If the ice found is within an acceptable range and not increasing, it will be safe to drop the MIRI to its operating temperature and open the MIRI Contamination Control Cover (CCC). </a:t>
            </a:r>
          </a:p>
          <a:p>
            <a:r>
              <a:rPr lang="en-US" sz="2400" b="1" dirty="0">
                <a:solidFill>
                  <a:srgbClr val="00B050"/>
                </a:solidFill>
              </a:rPr>
              <a:t>The best mitigation plan to minimize ice contamination is prevention, since SI decontamination warm-up would lead to only partial results, could make the contamination state </a:t>
            </a:r>
            <a:r>
              <a:rPr lang="en-US" sz="2400" dirty="0">
                <a:solidFill>
                  <a:srgbClr val="00B050"/>
                </a:solidFill>
              </a:rPr>
              <a:t>worse, could carry unknown and untested risks, and would be a time-intensive operation</a:t>
            </a:r>
            <a:endParaRPr lang="en-US" sz="2400" dirty="0">
              <a:solidFill>
                <a:srgbClr val="FF0000"/>
              </a:solidFill>
            </a:endParaRPr>
          </a:p>
          <a:p>
            <a:pPr lvl="1"/>
            <a:endParaRPr lang="en-US" sz="2400" dirty="0"/>
          </a:p>
        </p:txBody>
      </p:sp>
      <p:sp>
        <p:nvSpPr>
          <p:cNvPr id="7" name="Title 1">
            <a:extLst>
              <a:ext uri="{FF2B5EF4-FFF2-40B4-BE49-F238E27FC236}">
                <a16:creationId xmlns:a16="http://schemas.microsoft.com/office/drawing/2014/main" id="{813555BC-641E-B448-9C3D-63E7872BF8CB}"/>
              </a:ext>
            </a:extLst>
          </p:cNvPr>
          <p:cNvSpPr>
            <a:spLocks noGrp="1"/>
          </p:cNvSpPr>
          <p:nvPr>
            <p:ph type="title"/>
          </p:nvPr>
        </p:nvSpPr>
        <p:spPr>
          <a:xfrm>
            <a:off x="807522" y="0"/>
            <a:ext cx="7350826" cy="736270"/>
          </a:xfrm>
        </p:spPr>
        <p:txBody>
          <a:bodyPr>
            <a:normAutofit/>
          </a:bodyPr>
          <a:lstStyle/>
          <a:p>
            <a:r>
              <a:rPr lang="en-US" dirty="0"/>
              <a:t>Ice Contamination Risk Mitigation</a:t>
            </a:r>
          </a:p>
        </p:txBody>
      </p:sp>
      <p:pic>
        <p:nvPicPr>
          <p:cNvPr id="5" name="Audio 4">
            <a:hlinkClick r:id="" action="ppaction://media"/>
            <a:extLst>
              <a:ext uri="{FF2B5EF4-FFF2-40B4-BE49-F238E27FC236}">
                <a16:creationId xmlns:a16="http://schemas.microsoft.com/office/drawing/2014/main" id="{B925436C-15E8-5242-BC77-C15E7BA4F6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51948" y="5914785"/>
            <a:ext cx="812800" cy="812800"/>
          </a:xfrm>
          <a:prstGeom prst="rect">
            <a:avLst/>
          </a:prstGeom>
        </p:spPr>
      </p:pic>
    </p:spTree>
    <p:extLst>
      <p:ext uri="{BB962C8B-B14F-4D97-AF65-F5344CB8AC3E}">
        <p14:creationId xmlns:p14="http://schemas.microsoft.com/office/powerpoint/2010/main" val="3698701638"/>
      </p:ext>
    </p:extLst>
  </p:cSld>
  <p:clrMapOvr>
    <a:masterClrMapping/>
  </p:clrMapOvr>
  <mc:AlternateContent xmlns:mc="http://schemas.openxmlformats.org/markup-compatibility/2006" xmlns:p14="http://schemas.microsoft.com/office/powerpoint/2010/main">
    <mc:Choice Requires="p14">
      <p:transition spd="slow" p14:dur="2000" advTm="102515"/>
    </mc:Choice>
    <mc:Fallback xmlns="">
      <p:transition spd="slow" advTm="1025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 name="Picture 173">
            <a:extLst>
              <a:ext uri="{FF2B5EF4-FFF2-40B4-BE49-F238E27FC236}">
                <a16:creationId xmlns:a16="http://schemas.microsoft.com/office/drawing/2014/main" id="{B59869F3-61DC-BD47-80F1-CCADA8FD53B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9050" y="3336133"/>
            <a:ext cx="8966200" cy="927100"/>
          </a:xfrm>
          <a:prstGeom prst="rect">
            <a:avLst/>
          </a:prstGeom>
        </p:spPr>
      </p:pic>
      <p:sp>
        <p:nvSpPr>
          <p:cNvPr id="3" name="Title 2"/>
          <p:cNvSpPr>
            <a:spLocks noGrp="1"/>
          </p:cNvSpPr>
          <p:nvPr>
            <p:ph type="title"/>
          </p:nvPr>
        </p:nvSpPr>
        <p:spPr/>
        <p:txBody>
          <a:bodyPr/>
          <a:lstStyle/>
          <a:p>
            <a:r>
              <a:rPr lang="en-US" dirty="0"/>
              <a:t>Ice Monitoring</a:t>
            </a:r>
          </a:p>
        </p:txBody>
      </p:sp>
      <p:cxnSp>
        <p:nvCxnSpPr>
          <p:cNvPr id="53" name="Straight Arrow Connector 52">
            <a:extLst>
              <a:ext uri="{FF2B5EF4-FFF2-40B4-BE49-F238E27FC236}">
                <a16:creationId xmlns:a16="http://schemas.microsoft.com/office/drawing/2014/main" id="{2DD62204-357A-3B45-81A9-7498FA1DA7A4}"/>
              </a:ext>
            </a:extLst>
          </p:cNvPr>
          <p:cNvCxnSpPr>
            <a:cxnSpLocks/>
          </p:cNvCxnSpPr>
          <p:nvPr/>
        </p:nvCxnSpPr>
        <p:spPr bwMode="auto">
          <a:xfrm>
            <a:off x="1947553" y="1757548"/>
            <a:ext cx="0" cy="1671452"/>
          </a:xfrm>
          <a:prstGeom prst="straightConnector1">
            <a:avLst/>
          </a:prstGeom>
          <a:ln>
            <a:solidFill>
              <a:srgbClr val="FF0000"/>
            </a:solidFill>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155" name="Straight Arrow Connector 154">
            <a:extLst>
              <a:ext uri="{FF2B5EF4-FFF2-40B4-BE49-F238E27FC236}">
                <a16:creationId xmlns:a16="http://schemas.microsoft.com/office/drawing/2014/main" id="{876C6230-0893-264E-A0D0-DAE5927048C3}"/>
              </a:ext>
            </a:extLst>
          </p:cNvPr>
          <p:cNvCxnSpPr>
            <a:cxnSpLocks/>
          </p:cNvCxnSpPr>
          <p:nvPr/>
        </p:nvCxnSpPr>
        <p:spPr bwMode="auto">
          <a:xfrm>
            <a:off x="2206831" y="1757548"/>
            <a:ext cx="0" cy="1671452"/>
          </a:xfrm>
          <a:prstGeom prst="straightConnector1">
            <a:avLst/>
          </a:prstGeom>
          <a:ln>
            <a:solidFill>
              <a:srgbClr val="FF0000"/>
            </a:solidFill>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156" name="Straight Arrow Connector 155">
            <a:extLst>
              <a:ext uri="{FF2B5EF4-FFF2-40B4-BE49-F238E27FC236}">
                <a16:creationId xmlns:a16="http://schemas.microsoft.com/office/drawing/2014/main" id="{90A49D9E-047F-CE41-A94D-52025E32C60F}"/>
              </a:ext>
            </a:extLst>
          </p:cNvPr>
          <p:cNvCxnSpPr>
            <a:cxnSpLocks/>
          </p:cNvCxnSpPr>
          <p:nvPr/>
        </p:nvCxnSpPr>
        <p:spPr bwMode="auto">
          <a:xfrm>
            <a:off x="2359231" y="1757548"/>
            <a:ext cx="0" cy="1671452"/>
          </a:xfrm>
          <a:prstGeom prst="straightConnector1">
            <a:avLst/>
          </a:prstGeom>
          <a:ln>
            <a:solidFill>
              <a:srgbClr val="FF0000"/>
            </a:solidFill>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157" name="Straight Arrow Connector 156">
            <a:extLst>
              <a:ext uri="{FF2B5EF4-FFF2-40B4-BE49-F238E27FC236}">
                <a16:creationId xmlns:a16="http://schemas.microsoft.com/office/drawing/2014/main" id="{C9B87DEF-8C12-5943-B923-9D031F954699}"/>
              </a:ext>
            </a:extLst>
          </p:cNvPr>
          <p:cNvCxnSpPr>
            <a:cxnSpLocks/>
          </p:cNvCxnSpPr>
          <p:nvPr/>
        </p:nvCxnSpPr>
        <p:spPr bwMode="auto">
          <a:xfrm>
            <a:off x="2511631" y="1757548"/>
            <a:ext cx="0" cy="1671452"/>
          </a:xfrm>
          <a:prstGeom prst="straightConnector1">
            <a:avLst/>
          </a:prstGeom>
          <a:ln>
            <a:solidFill>
              <a:srgbClr val="FF0000"/>
            </a:solidFill>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159" name="Straight Arrow Connector 158">
            <a:extLst>
              <a:ext uri="{FF2B5EF4-FFF2-40B4-BE49-F238E27FC236}">
                <a16:creationId xmlns:a16="http://schemas.microsoft.com/office/drawing/2014/main" id="{05EC3081-A29E-2F40-AB03-03CE74AD60A9}"/>
              </a:ext>
            </a:extLst>
          </p:cNvPr>
          <p:cNvCxnSpPr>
            <a:cxnSpLocks/>
          </p:cNvCxnSpPr>
          <p:nvPr/>
        </p:nvCxnSpPr>
        <p:spPr bwMode="auto">
          <a:xfrm flipV="1">
            <a:off x="2701636" y="4191993"/>
            <a:ext cx="0" cy="1662542"/>
          </a:xfrm>
          <a:prstGeom prst="straightConnector1">
            <a:avLst/>
          </a:prstGeom>
          <a:ln>
            <a:solidFill>
              <a:srgbClr val="FF0000"/>
            </a:solidFill>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161" name="Straight Arrow Connector 160">
            <a:extLst>
              <a:ext uri="{FF2B5EF4-FFF2-40B4-BE49-F238E27FC236}">
                <a16:creationId xmlns:a16="http://schemas.microsoft.com/office/drawing/2014/main" id="{325173F7-A92C-1C4E-8B42-31C2811AE725}"/>
              </a:ext>
            </a:extLst>
          </p:cNvPr>
          <p:cNvCxnSpPr>
            <a:cxnSpLocks/>
          </p:cNvCxnSpPr>
          <p:nvPr/>
        </p:nvCxnSpPr>
        <p:spPr bwMode="auto">
          <a:xfrm flipV="1">
            <a:off x="3245921" y="4191993"/>
            <a:ext cx="0" cy="1662542"/>
          </a:xfrm>
          <a:prstGeom prst="straightConnector1">
            <a:avLst/>
          </a:prstGeom>
          <a:ln>
            <a:solidFill>
              <a:srgbClr val="FF0000"/>
            </a:solidFill>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162" name="Straight Arrow Connector 161">
            <a:extLst>
              <a:ext uri="{FF2B5EF4-FFF2-40B4-BE49-F238E27FC236}">
                <a16:creationId xmlns:a16="http://schemas.microsoft.com/office/drawing/2014/main" id="{055292F4-4E95-6841-9F52-525F74FF6C33}"/>
              </a:ext>
            </a:extLst>
          </p:cNvPr>
          <p:cNvCxnSpPr>
            <a:cxnSpLocks/>
          </p:cNvCxnSpPr>
          <p:nvPr/>
        </p:nvCxnSpPr>
        <p:spPr bwMode="auto">
          <a:xfrm flipV="1">
            <a:off x="3720935" y="4191993"/>
            <a:ext cx="0" cy="866897"/>
          </a:xfrm>
          <a:prstGeom prst="straightConnector1">
            <a:avLst/>
          </a:prstGeom>
          <a:ln>
            <a:solidFill>
              <a:srgbClr val="0000FF"/>
            </a:solidFill>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163" name="Straight Arrow Connector 162">
            <a:extLst>
              <a:ext uri="{FF2B5EF4-FFF2-40B4-BE49-F238E27FC236}">
                <a16:creationId xmlns:a16="http://schemas.microsoft.com/office/drawing/2014/main" id="{CBF7B829-8713-A645-AAAE-3B1D9F4F82AE}"/>
              </a:ext>
            </a:extLst>
          </p:cNvPr>
          <p:cNvCxnSpPr>
            <a:cxnSpLocks/>
          </p:cNvCxnSpPr>
          <p:nvPr/>
        </p:nvCxnSpPr>
        <p:spPr bwMode="auto">
          <a:xfrm flipV="1">
            <a:off x="4718457" y="4191994"/>
            <a:ext cx="5" cy="543724"/>
          </a:xfrm>
          <a:prstGeom prst="straightConnector1">
            <a:avLst/>
          </a:prstGeom>
          <a:ln>
            <a:solidFill>
              <a:srgbClr val="0000FF"/>
            </a:solidFill>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198" name="Straight Arrow Connector 197">
            <a:extLst>
              <a:ext uri="{FF2B5EF4-FFF2-40B4-BE49-F238E27FC236}">
                <a16:creationId xmlns:a16="http://schemas.microsoft.com/office/drawing/2014/main" id="{63B801A2-6A2B-B844-83E3-8CD469F99829}"/>
              </a:ext>
            </a:extLst>
          </p:cNvPr>
          <p:cNvCxnSpPr>
            <a:cxnSpLocks/>
          </p:cNvCxnSpPr>
          <p:nvPr/>
        </p:nvCxnSpPr>
        <p:spPr bwMode="auto">
          <a:xfrm>
            <a:off x="2076203" y="1755571"/>
            <a:ext cx="0" cy="1671452"/>
          </a:xfrm>
          <a:prstGeom prst="straightConnector1">
            <a:avLst/>
          </a:prstGeom>
          <a:ln>
            <a:solidFill>
              <a:srgbClr val="FF0000"/>
            </a:solidFill>
            <a:headEnd type="none" w="med" len="med"/>
            <a:tailEnd type="triangle"/>
          </a:ln>
        </p:spPr>
        <p:style>
          <a:lnRef idx="3">
            <a:schemeClr val="accent2"/>
          </a:lnRef>
          <a:fillRef idx="0">
            <a:schemeClr val="accent2"/>
          </a:fillRef>
          <a:effectRef idx="2">
            <a:schemeClr val="accent2"/>
          </a:effectRef>
          <a:fontRef idx="minor">
            <a:schemeClr val="tx1"/>
          </a:fontRef>
        </p:style>
      </p:cxnSp>
      <p:sp>
        <p:nvSpPr>
          <p:cNvPr id="205" name="TextBox 204">
            <a:extLst>
              <a:ext uri="{FF2B5EF4-FFF2-40B4-BE49-F238E27FC236}">
                <a16:creationId xmlns:a16="http://schemas.microsoft.com/office/drawing/2014/main" id="{4BEE03D8-67E6-6643-9791-1621310F15C8}"/>
              </a:ext>
            </a:extLst>
          </p:cNvPr>
          <p:cNvSpPr txBox="1"/>
          <p:nvPr/>
        </p:nvSpPr>
        <p:spPr>
          <a:xfrm>
            <a:off x="1296390" y="1076445"/>
            <a:ext cx="1820881" cy="646331"/>
          </a:xfrm>
          <a:prstGeom prst="rect">
            <a:avLst/>
          </a:prstGeom>
          <a:noFill/>
          <a:ln>
            <a:solidFill>
              <a:srgbClr val="FF0000"/>
            </a:solidFill>
          </a:ln>
        </p:spPr>
        <p:txBody>
          <a:bodyPr wrap="square" rtlCol="0">
            <a:spAutoFit/>
          </a:bodyPr>
          <a:lstStyle/>
          <a:p>
            <a:pPr algn="ctr"/>
            <a:r>
              <a:rPr lang="en-US" sz="1200" dirty="0" err="1">
                <a:latin typeface="+mn-lt"/>
              </a:rPr>
              <a:t>NIRCam</a:t>
            </a:r>
            <a:r>
              <a:rPr lang="en-US" sz="1200" dirty="0">
                <a:latin typeface="+mn-lt"/>
              </a:rPr>
              <a:t> Ice Monitoring Measurements 1-5</a:t>
            </a:r>
          </a:p>
        </p:txBody>
      </p:sp>
      <p:sp>
        <p:nvSpPr>
          <p:cNvPr id="206" name="TextBox 205">
            <a:extLst>
              <a:ext uri="{FF2B5EF4-FFF2-40B4-BE49-F238E27FC236}">
                <a16:creationId xmlns:a16="http://schemas.microsoft.com/office/drawing/2014/main" id="{F86CB9BE-2DBC-C041-98EB-9C2D9E8D1D4D}"/>
              </a:ext>
            </a:extLst>
          </p:cNvPr>
          <p:cNvSpPr txBox="1"/>
          <p:nvPr/>
        </p:nvSpPr>
        <p:spPr>
          <a:xfrm>
            <a:off x="2076203" y="5874603"/>
            <a:ext cx="1264724" cy="830997"/>
          </a:xfrm>
          <a:prstGeom prst="rect">
            <a:avLst/>
          </a:prstGeom>
          <a:noFill/>
          <a:ln>
            <a:solidFill>
              <a:srgbClr val="FF0000"/>
            </a:solidFill>
          </a:ln>
        </p:spPr>
        <p:txBody>
          <a:bodyPr wrap="square" rtlCol="0">
            <a:spAutoFit/>
          </a:bodyPr>
          <a:lstStyle/>
          <a:p>
            <a:pPr algn="ctr"/>
            <a:r>
              <a:rPr lang="en-US" sz="1200" dirty="0" err="1">
                <a:latin typeface="+mn-lt"/>
              </a:rPr>
              <a:t>NIRCam</a:t>
            </a:r>
            <a:r>
              <a:rPr lang="en-US" sz="1200" dirty="0">
                <a:latin typeface="+mn-lt"/>
              </a:rPr>
              <a:t> Ice Monitoring Measurements </a:t>
            </a:r>
          </a:p>
          <a:p>
            <a:pPr algn="ctr"/>
            <a:r>
              <a:rPr lang="en-US" sz="1200" dirty="0">
                <a:latin typeface="+mn-lt"/>
              </a:rPr>
              <a:t>6 &amp; 7</a:t>
            </a:r>
          </a:p>
        </p:txBody>
      </p:sp>
      <p:sp>
        <p:nvSpPr>
          <p:cNvPr id="208" name="TextBox 207">
            <a:extLst>
              <a:ext uri="{FF2B5EF4-FFF2-40B4-BE49-F238E27FC236}">
                <a16:creationId xmlns:a16="http://schemas.microsoft.com/office/drawing/2014/main" id="{51A3ED9D-EB28-8D41-8B4E-02B495521C1B}"/>
              </a:ext>
            </a:extLst>
          </p:cNvPr>
          <p:cNvSpPr txBox="1"/>
          <p:nvPr/>
        </p:nvSpPr>
        <p:spPr>
          <a:xfrm>
            <a:off x="3473850" y="5082547"/>
            <a:ext cx="1244607" cy="830997"/>
          </a:xfrm>
          <a:prstGeom prst="rect">
            <a:avLst/>
          </a:prstGeom>
          <a:noFill/>
          <a:ln>
            <a:solidFill>
              <a:srgbClr val="0070C0"/>
            </a:solidFill>
          </a:ln>
        </p:spPr>
        <p:txBody>
          <a:bodyPr wrap="square" rtlCol="0">
            <a:spAutoFit/>
          </a:bodyPr>
          <a:lstStyle/>
          <a:p>
            <a:r>
              <a:rPr lang="en-US" sz="1200" dirty="0" err="1">
                <a:latin typeface="+mn-lt"/>
              </a:rPr>
              <a:t>NIRCam</a:t>
            </a:r>
            <a:r>
              <a:rPr lang="en-US" sz="1200" dirty="0">
                <a:latin typeface="+mn-lt"/>
              </a:rPr>
              <a:t>  &amp; </a:t>
            </a:r>
            <a:r>
              <a:rPr lang="en-US" sz="1200" dirty="0" err="1">
                <a:latin typeface="+mn-lt"/>
              </a:rPr>
              <a:t>NIRSpec</a:t>
            </a:r>
            <a:r>
              <a:rPr lang="en-US" sz="1200" dirty="0">
                <a:latin typeface="+mn-lt"/>
              </a:rPr>
              <a:t> Ice Monitoring Measurement</a:t>
            </a:r>
          </a:p>
        </p:txBody>
      </p:sp>
      <p:sp>
        <p:nvSpPr>
          <p:cNvPr id="209" name="TextBox 208">
            <a:extLst>
              <a:ext uri="{FF2B5EF4-FFF2-40B4-BE49-F238E27FC236}">
                <a16:creationId xmlns:a16="http://schemas.microsoft.com/office/drawing/2014/main" id="{B4B008FC-83BF-DF4B-BB63-95348BA60801}"/>
              </a:ext>
            </a:extLst>
          </p:cNvPr>
          <p:cNvSpPr txBox="1"/>
          <p:nvPr/>
        </p:nvSpPr>
        <p:spPr>
          <a:xfrm>
            <a:off x="4799301" y="4473195"/>
            <a:ext cx="1700875" cy="646331"/>
          </a:xfrm>
          <a:prstGeom prst="rect">
            <a:avLst/>
          </a:prstGeom>
          <a:noFill/>
          <a:ln>
            <a:solidFill>
              <a:srgbClr val="0070C0"/>
            </a:solidFill>
          </a:ln>
        </p:spPr>
        <p:txBody>
          <a:bodyPr wrap="square" rtlCol="0">
            <a:spAutoFit/>
          </a:bodyPr>
          <a:lstStyle/>
          <a:p>
            <a:r>
              <a:rPr lang="en-US" sz="1200" dirty="0" err="1">
                <a:latin typeface="+mn-lt"/>
              </a:rPr>
              <a:t>NIRCam</a:t>
            </a:r>
            <a:r>
              <a:rPr lang="en-US" sz="1200" dirty="0">
                <a:latin typeface="+mn-lt"/>
              </a:rPr>
              <a:t>  &amp; </a:t>
            </a:r>
            <a:r>
              <a:rPr lang="en-US" sz="1200" dirty="0" err="1">
                <a:latin typeface="+mn-lt"/>
              </a:rPr>
              <a:t>NIRSpec</a:t>
            </a:r>
            <a:r>
              <a:rPr lang="en-US" sz="1200" dirty="0">
                <a:latin typeface="+mn-lt"/>
              </a:rPr>
              <a:t> Ice Monitoring Measurement</a:t>
            </a:r>
          </a:p>
        </p:txBody>
      </p:sp>
      <p:sp>
        <p:nvSpPr>
          <p:cNvPr id="2" name="Rectangle 1">
            <a:extLst>
              <a:ext uri="{FF2B5EF4-FFF2-40B4-BE49-F238E27FC236}">
                <a16:creationId xmlns:a16="http://schemas.microsoft.com/office/drawing/2014/main" id="{5F02EF93-282F-9E48-B167-A1D8701AFF8D}"/>
              </a:ext>
            </a:extLst>
          </p:cNvPr>
          <p:cNvSpPr/>
          <p:nvPr/>
        </p:nvSpPr>
        <p:spPr>
          <a:xfrm>
            <a:off x="5331427" y="1170796"/>
            <a:ext cx="2981304" cy="1606850"/>
          </a:xfrm>
          <a:prstGeom prst="rect">
            <a:avLst/>
          </a:prstGeom>
        </p:spPr>
        <p:txBody>
          <a:bodyPr wrap="square">
            <a:spAutoFit/>
          </a:bodyPr>
          <a:lstStyle/>
          <a:p>
            <a:pPr>
              <a:lnSpc>
                <a:spcPct val="80000"/>
              </a:lnSpc>
              <a:spcBef>
                <a:spcPct val="20000"/>
              </a:spcBef>
              <a:buClr>
                <a:srgbClr val="FF0000"/>
              </a:buClr>
              <a:buSzPct val="60000"/>
            </a:pPr>
            <a:r>
              <a:rPr lang="en-US" sz="1400" dirty="0">
                <a:latin typeface="+mn-lt"/>
                <a:ea typeface="HG創英角ｺﾞｼｯｸUB" charset="0"/>
                <a:cs typeface="Calibri"/>
              </a:rPr>
              <a:t>Because FSM cannot be decontaminated: </a:t>
            </a:r>
          </a:p>
          <a:p>
            <a:pPr>
              <a:lnSpc>
                <a:spcPct val="80000"/>
              </a:lnSpc>
              <a:spcBef>
                <a:spcPct val="20000"/>
              </a:spcBef>
              <a:buClr>
                <a:srgbClr val="FF0000"/>
              </a:buClr>
              <a:buSzPct val="60000"/>
            </a:pPr>
            <a:r>
              <a:rPr lang="en-US" sz="1400" dirty="0">
                <a:latin typeface="+mn-lt"/>
                <a:ea typeface="HG創英角ｺﾞｼｯｸUB" charset="0"/>
                <a:cs typeface="Calibri"/>
              </a:rPr>
              <a:t>Mitigate FSM contamination risk by taking ice measurements </a:t>
            </a:r>
            <a:r>
              <a:rPr lang="en-US" sz="1400" u="sng" dirty="0">
                <a:solidFill>
                  <a:srgbClr val="0000FF"/>
                </a:solidFill>
                <a:latin typeface="+mn-lt"/>
                <a:ea typeface="HG創英角ｺﾞｼｯｸUB" charset="0"/>
                <a:cs typeface="Calibri"/>
              </a:rPr>
              <a:t>before</a:t>
            </a:r>
            <a:r>
              <a:rPr lang="en-US" sz="1400" dirty="0">
                <a:latin typeface="+mn-lt"/>
                <a:ea typeface="HG創英角ｺﾞｼｯｸUB" charset="0"/>
                <a:cs typeface="Calibri"/>
              </a:rPr>
              <a:t> the FSM gets cold. </a:t>
            </a:r>
          </a:p>
          <a:p>
            <a:pPr>
              <a:lnSpc>
                <a:spcPct val="80000"/>
              </a:lnSpc>
              <a:spcBef>
                <a:spcPct val="20000"/>
              </a:spcBef>
              <a:buClr>
                <a:srgbClr val="FF0000"/>
              </a:buClr>
              <a:buSzPct val="60000"/>
            </a:pPr>
            <a:endParaRPr lang="en-US" sz="1400" dirty="0">
              <a:latin typeface="+mn-lt"/>
              <a:ea typeface="HG創英角ｺﾞｼｯｸUB" charset="0"/>
              <a:cs typeface="Calibri"/>
            </a:endParaRPr>
          </a:p>
          <a:p>
            <a:pPr>
              <a:lnSpc>
                <a:spcPct val="80000"/>
              </a:lnSpc>
              <a:spcBef>
                <a:spcPct val="20000"/>
              </a:spcBef>
              <a:buClr>
                <a:srgbClr val="FF0000"/>
              </a:buClr>
              <a:buSzPct val="60000"/>
            </a:pPr>
            <a:r>
              <a:rPr lang="en-US" sz="1400" dirty="0">
                <a:latin typeface="+mn-lt"/>
                <a:ea typeface="HG創英角ｺﾞｼｯｸUB" charset="0"/>
                <a:cs typeface="Calibri"/>
              </a:rPr>
              <a:t>Monitor for any ice accumulation throughout cooldown</a:t>
            </a:r>
          </a:p>
        </p:txBody>
      </p:sp>
      <p:pic>
        <p:nvPicPr>
          <p:cNvPr id="10" name="Audio 9">
            <a:hlinkClick r:id="" action="ppaction://media"/>
            <a:extLst>
              <a:ext uri="{FF2B5EF4-FFF2-40B4-BE49-F238E27FC236}">
                <a16:creationId xmlns:a16="http://schemas.microsoft.com/office/drawing/2014/main" id="{C2BF176D-63EF-0243-82B2-77F59074DD7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973847868"/>
      </p:ext>
    </p:extLst>
  </p:cSld>
  <p:clrMapOvr>
    <a:masterClrMapping/>
  </p:clrMapOvr>
  <mc:AlternateContent xmlns:mc="http://schemas.openxmlformats.org/markup-compatibility/2006">
    <mc:Choice xmlns:p14="http://schemas.microsoft.com/office/powerpoint/2010/main" Requires="p14">
      <p:transition spd="slow" p14:dur="2000" advTm="74202"/>
    </mc:Choice>
    <mc:Fallback>
      <p:transition spd="slow" advTm="742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7DF34BC-D285-094E-BC85-4F1F3995DC3E}"/>
              </a:ext>
            </a:extLst>
          </p:cNvPr>
          <p:cNvGrpSpPr/>
          <p:nvPr/>
        </p:nvGrpSpPr>
        <p:grpSpPr>
          <a:xfrm>
            <a:off x="83127" y="736271"/>
            <a:ext cx="8977745" cy="4892634"/>
            <a:chOff x="0" y="1876832"/>
            <a:chExt cx="9144000" cy="4123918"/>
          </a:xfrm>
        </p:grpSpPr>
        <p:pic>
          <p:nvPicPr>
            <p:cNvPr id="4" name="Picture 3">
              <a:extLst>
                <a:ext uri="{FF2B5EF4-FFF2-40B4-BE49-F238E27FC236}">
                  <a16:creationId xmlns:a16="http://schemas.microsoft.com/office/drawing/2014/main" id="{83743882-C1CB-6B4C-A834-08F47593A46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3469066"/>
              <a:ext cx="9144000" cy="2531684"/>
            </a:xfrm>
            <a:prstGeom prst="rect">
              <a:avLst/>
            </a:prstGeom>
          </p:spPr>
        </p:pic>
        <p:pic>
          <p:nvPicPr>
            <p:cNvPr id="5" name="Picture 4">
              <a:extLst>
                <a:ext uri="{FF2B5EF4-FFF2-40B4-BE49-F238E27FC236}">
                  <a16:creationId xmlns:a16="http://schemas.microsoft.com/office/drawing/2014/main" id="{36B66F27-B2EA-1A49-A10E-6DA59FEF11A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1876832"/>
              <a:ext cx="9144000" cy="1512102"/>
            </a:xfrm>
            <a:prstGeom prst="rect">
              <a:avLst/>
            </a:prstGeom>
          </p:spPr>
        </p:pic>
      </p:grpSp>
      <p:sp>
        <p:nvSpPr>
          <p:cNvPr id="7" name="Title 2">
            <a:extLst>
              <a:ext uri="{FF2B5EF4-FFF2-40B4-BE49-F238E27FC236}">
                <a16:creationId xmlns:a16="http://schemas.microsoft.com/office/drawing/2014/main" id="{C293ED89-EDB7-6B4A-8272-E430AECEB79A}"/>
              </a:ext>
            </a:extLst>
          </p:cNvPr>
          <p:cNvSpPr txBox="1">
            <a:spLocks/>
          </p:cNvSpPr>
          <p:nvPr/>
        </p:nvSpPr>
        <p:spPr>
          <a:xfrm>
            <a:off x="914400" y="152400"/>
            <a:ext cx="6208713" cy="406400"/>
          </a:xfrm>
          <a:prstGeom prst="rect">
            <a:avLst/>
          </a:prstGeom>
        </p:spPr>
        <p:txBody>
          <a:bodyPr/>
          <a:lstStyle>
            <a:lvl1pPr algn="l" rtl="0" fontAlgn="base">
              <a:spcBef>
                <a:spcPct val="0"/>
              </a:spcBef>
              <a:spcAft>
                <a:spcPct val="0"/>
              </a:spcAft>
              <a:defRPr sz="2400" b="1">
                <a:solidFill>
                  <a:schemeClr val="tx1"/>
                </a:solidFill>
                <a:latin typeface="+mj-lt"/>
                <a:ea typeface="+mj-ea"/>
                <a:cs typeface="+mj-cs"/>
              </a:defRPr>
            </a:lvl1pPr>
            <a:lvl2pPr algn="l" rtl="0" fontAlgn="base">
              <a:spcBef>
                <a:spcPct val="0"/>
              </a:spcBef>
              <a:spcAft>
                <a:spcPct val="0"/>
              </a:spcAft>
              <a:defRPr sz="2400" b="1">
                <a:solidFill>
                  <a:schemeClr val="tx1"/>
                </a:solidFill>
                <a:latin typeface="Helvetica" pitchFamily="34" charset="0"/>
              </a:defRPr>
            </a:lvl2pPr>
            <a:lvl3pPr algn="l" rtl="0" fontAlgn="base">
              <a:spcBef>
                <a:spcPct val="0"/>
              </a:spcBef>
              <a:spcAft>
                <a:spcPct val="0"/>
              </a:spcAft>
              <a:defRPr sz="2400" b="1">
                <a:solidFill>
                  <a:schemeClr val="tx1"/>
                </a:solidFill>
                <a:latin typeface="Helvetica" pitchFamily="34" charset="0"/>
              </a:defRPr>
            </a:lvl3pPr>
            <a:lvl4pPr algn="l" rtl="0" fontAlgn="base">
              <a:spcBef>
                <a:spcPct val="0"/>
              </a:spcBef>
              <a:spcAft>
                <a:spcPct val="0"/>
              </a:spcAft>
              <a:defRPr sz="2400" b="1">
                <a:solidFill>
                  <a:schemeClr val="tx1"/>
                </a:solidFill>
                <a:latin typeface="Helvetica" pitchFamily="34" charset="0"/>
              </a:defRPr>
            </a:lvl4pPr>
            <a:lvl5pPr algn="l" rtl="0" fontAlgn="base">
              <a:spcBef>
                <a:spcPct val="0"/>
              </a:spcBef>
              <a:spcAft>
                <a:spcPct val="0"/>
              </a:spcAft>
              <a:defRPr sz="2400" b="1">
                <a:solidFill>
                  <a:schemeClr val="tx1"/>
                </a:solidFill>
                <a:latin typeface="Helvetica" pitchFamily="34" charset="0"/>
              </a:defRPr>
            </a:lvl5pPr>
            <a:lvl6pPr marL="457200" algn="l" rtl="0" fontAlgn="base">
              <a:spcBef>
                <a:spcPct val="0"/>
              </a:spcBef>
              <a:spcAft>
                <a:spcPct val="0"/>
              </a:spcAft>
              <a:defRPr sz="2400" b="1">
                <a:solidFill>
                  <a:schemeClr val="tx1"/>
                </a:solidFill>
                <a:latin typeface="Helvetica" pitchFamily="34" charset="0"/>
              </a:defRPr>
            </a:lvl6pPr>
            <a:lvl7pPr marL="914400" algn="l" rtl="0" fontAlgn="base">
              <a:spcBef>
                <a:spcPct val="0"/>
              </a:spcBef>
              <a:spcAft>
                <a:spcPct val="0"/>
              </a:spcAft>
              <a:defRPr sz="2400" b="1">
                <a:solidFill>
                  <a:schemeClr val="tx1"/>
                </a:solidFill>
                <a:latin typeface="Helvetica" pitchFamily="34" charset="0"/>
              </a:defRPr>
            </a:lvl7pPr>
            <a:lvl8pPr marL="1371600" algn="l" rtl="0" fontAlgn="base">
              <a:spcBef>
                <a:spcPct val="0"/>
              </a:spcBef>
              <a:spcAft>
                <a:spcPct val="0"/>
              </a:spcAft>
              <a:defRPr sz="2400" b="1">
                <a:solidFill>
                  <a:schemeClr val="tx1"/>
                </a:solidFill>
                <a:latin typeface="Helvetica" pitchFamily="34" charset="0"/>
              </a:defRPr>
            </a:lvl8pPr>
            <a:lvl9pPr marL="1828800" algn="l" rtl="0" fontAlgn="base">
              <a:spcBef>
                <a:spcPct val="0"/>
              </a:spcBef>
              <a:spcAft>
                <a:spcPct val="0"/>
              </a:spcAft>
              <a:defRPr sz="2400" b="1">
                <a:solidFill>
                  <a:schemeClr val="tx1"/>
                </a:solidFill>
                <a:latin typeface="Helvetica" pitchFamily="34" charset="0"/>
              </a:defRPr>
            </a:lvl9pPr>
          </a:lstStyle>
          <a:p>
            <a:pPr eaLnBrk="1" hangingPunct="1"/>
            <a:r>
              <a:rPr lang="en-US" kern="0" dirty="0"/>
              <a:t>Ice Monitoring: Data analysis</a:t>
            </a:r>
          </a:p>
        </p:txBody>
      </p:sp>
      <p:pic>
        <p:nvPicPr>
          <p:cNvPr id="3" name="Audio 2">
            <a:hlinkClick r:id="" action="ppaction://media"/>
            <a:extLst>
              <a:ext uri="{FF2B5EF4-FFF2-40B4-BE49-F238E27FC236}">
                <a16:creationId xmlns:a16="http://schemas.microsoft.com/office/drawing/2014/main" id="{0027ED78-D8A4-DC43-9243-C53FBAA5F79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539072945"/>
      </p:ext>
    </p:extLst>
  </p:cSld>
  <p:clrMapOvr>
    <a:masterClrMapping/>
  </p:clrMapOvr>
  <mc:AlternateContent xmlns:mc="http://schemas.openxmlformats.org/markup-compatibility/2006" xmlns:p14="http://schemas.microsoft.com/office/powerpoint/2010/main">
    <mc:Choice Requires="p14">
      <p:transition spd="slow" p14:dur="2000" advTm="70584"/>
    </mc:Choice>
    <mc:Fallback xmlns="">
      <p:transition spd="slow" advTm="705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imeline&#10;&#10;Description automatically generated">
            <a:extLst>
              <a:ext uri="{FF2B5EF4-FFF2-40B4-BE49-F238E27FC236}">
                <a16:creationId xmlns:a16="http://schemas.microsoft.com/office/drawing/2014/main" id="{9476C2B9-1544-A842-90F0-56310505E2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699" y="2378706"/>
            <a:ext cx="8483600" cy="4216400"/>
          </a:xfrm>
          <a:prstGeom prst="rect">
            <a:avLst/>
          </a:prstGeom>
        </p:spPr>
      </p:pic>
      <p:sp>
        <p:nvSpPr>
          <p:cNvPr id="2" name="Title 1"/>
          <p:cNvSpPr>
            <a:spLocks noGrp="1"/>
          </p:cNvSpPr>
          <p:nvPr>
            <p:ph type="title"/>
          </p:nvPr>
        </p:nvSpPr>
        <p:spPr>
          <a:xfrm>
            <a:off x="850232" y="165904"/>
            <a:ext cx="7328567" cy="406400"/>
          </a:xfrm>
        </p:spPr>
        <p:txBody>
          <a:bodyPr/>
          <a:lstStyle/>
          <a:p>
            <a:r>
              <a:rPr lang="en-US" dirty="0"/>
              <a:t>Science Instruments in Overall Commissioning</a:t>
            </a:r>
          </a:p>
        </p:txBody>
      </p:sp>
      <p:sp>
        <p:nvSpPr>
          <p:cNvPr id="22" name="Rectangle 21">
            <a:extLst>
              <a:ext uri="{FF2B5EF4-FFF2-40B4-BE49-F238E27FC236}">
                <a16:creationId xmlns:a16="http://schemas.microsoft.com/office/drawing/2014/main" id="{C58B892C-B6FC-6E41-92B9-12A073F72344}"/>
              </a:ext>
            </a:extLst>
          </p:cNvPr>
          <p:cNvSpPr/>
          <p:nvPr/>
        </p:nvSpPr>
        <p:spPr>
          <a:xfrm>
            <a:off x="267172" y="1016024"/>
            <a:ext cx="8575376" cy="1105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Arrow 23">
            <a:extLst>
              <a:ext uri="{FF2B5EF4-FFF2-40B4-BE49-F238E27FC236}">
                <a16:creationId xmlns:a16="http://schemas.microsoft.com/office/drawing/2014/main" id="{D551E88D-E7E2-664D-B321-2E9BB49580B6}"/>
              </a:ext>
            </a:extLst>
          </p:cNvPr>
          <p:cNvSpPr/>
          <p:nvPr/>
        </p:nvSpPr>
        <p:spPr bwMode="auto">
          <a:xfrm>
            <a:off x="266699" y="1417536"/>
            <a:ext cx="8572501" cy="400802"/>
          </a:xfrm>
          <a:prstGeom prst="rightArrow">
            <a:avLst>
              <a:gd name="adj1" fmla="val 100000"/>
              <a:gd name="adj2" fmla="val 35932"/>
            </a:avLst>
          </a:prstGeom>
          <a:solidFill>
            <a:srgbClr val="000000">
              <a:lumMod val="85000"/>
              <a:lumOff val="15000"/>
            </a:srgbClr>
          </a:soli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vert="horz" wrap="none" lIns="91440" tIns="45720" rIns="91440" bIns="45720" numCol="1" rtlCol="0" anchor="ctr" anchorCtr="0" compatLnSpc="1">
            <a:prstTxWarp prst="textNoShape">
              <a:avLst/>
            </a:prstTxWarp>
          </a:bodyPr>
          <a:lstStyle/>
          <a:p>
            <a:pPr marL="0" marR="0" lvl="0" indent="0" algn="r" defTabSz="914400" eaLnBrk="0" fontAlgn="base" latinLnBrk="0" hangingPunct="0">
              <a:lnSpc>
                <a:spcPct val="100000"/>
              </a:lnSpc>
              <a:spcBef>
                <a:spcPct val="0"/>
              </a:spcBef>
              <a:spcAft>
                <a:spcPct val="0"/>
              </a:spcAft>
              <a:buClrTx/>
              <a:buSzTx/>
              <a:buFontTx/>
              <a:buNone/>
              <a:tabLst/>
              <a:defRPr/>
            </a:pPr>
            <a:endParaRPr kumimoji="0" lang="en-US" sz="1050" b="1" i="0"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25" name="Chevron 24">
            <a:extLst>
              <a:ext uri="{FF2B5EF4-FFF2-40B4-BE49-F238E27FC236}">
                <a16:creationId xmlns:a16="http://schemas.microsoft.com/office/drawing/2014/main" id="{1E818D84-72FA-E84A-8926-4935B61E77E2}"/>
              </a:ext>
            </a:extLst>
          </p:cNvPr>
          <p:cNvSpPr/>
          <p:nvPr/>
        </p:nvSpPr>
        <p:spPr bwMode="auto">
          <a:xfrm>
            <a:off x="2729208" y="1414632"/>
            <a:ext cx="3032690" cy="410434"/>
          </a:xfrm>
          <a:prstGeom prst="chevron">
            <a:avLst>
              <a:gd name="adj" fmla="val 0"/>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0" fontAlgn="base" latinLnBrk="0" hangingPunct="0">
              <a:lnSpc>
                <a:spcPct val="150000"/>
              </a:lnSpc>
              <a:spcBef>
                <a:spcPts val="1200"/>
              </a:spcBef>
              <a:spcAft>
                <a:spcPct val="0"/>
              </a:spcAft>
              <a:buClrTx/>
              <a:buSzTx/>
              <a:buFontTx/>
              <a:buNone/>
              <a:tabLst/>
              <a:defRPr/>
            </a:pPr>
            <a:endParaRPr kumimoji="0" lang="en-US" sz="1000" b="1" i="0" u="none" strike="noStrike" kern="0" cap="none" spc="0" normalizeH="0" baseline="0" noProof="0" dirty="0">
              <a:ln>
                <a:noFill/>
              </a:ln>
              <a:solidFill>
                <a:srgbClr val="FFFFFF"/>
              </a:solidFill>
              <a:effectLst/>
              <a:uLnTx/>
              <a:uFillTx/>
              <a:latin typeface="Arial Narrow" pitchFamily="34" charset="0"/>
            </a:endParaRPr>
          </a:p>
        </p:txBody>
      </p:sp>
      <p:sp>
        <p:nvSpPr>
          <p:cNvPr id="26" name="Chevron 25">
            <a:extLst>
              <a:ext uri="{FF2B5EF4-FFF2-40B4-BE49-F238E27FC236}">
                <a16:creationId xmlns:a16="http://schemas.microsoft.com/office/drawing/2014/main" id="{DC192D31-CF8F-5F42-BDA4-E925174E6009}"/>
              </a:ext>
            </a:extLst>
          </p:cNvPr>
          <p:cNvSpPr/>
          <p:nvPr/>
        </p:nvSpPr>
        <p:spPr bwMode="auto">
          <a:xfrm>
            <a:off x="430306" y="1415711"/>
            <a:ext cx="1544798" cy="409355"/>
          </a:xfrm>
          <a:prstGeom prst="chevron">
            <a:avLst>
              <a:gd name="adj" fmla="val 0"/>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Aft>
                <a:spcPct val="0"/>
              </a:spcAft>
            </a:pPr>
            <a:endParaRPr lang="en-US" sz="1000" b="1" dirty="0">
              <a:solidFill>
                <a:srgbClr val="000000"/>
              </a:solidFill>
              <a:latin typeface="Arial Narrow" pitchFamily="34" charset="0"/>
            </a:endParaRPr>
          </a:p>
        </p:txBody>
      </p:sp>
      <p:sp>
        <p:nvSpPr>
          <p:cNvPr id="27" name="Chevron 26">
            <a:extLst>
              <a:ext uri="{FF2B5EF4-FFF2-40B4-BE49-F238E27FC236}">
                <a16:creationId xmlns:a16="http://schemas.microsoft.com/office/drawing/2014/main" id="{F5D72E16-9B12-F543-8D1A-E2C60246DF2E}"/>
              </a:ext>
            </a:extLst>
          </p:cNvPr>
          <p:cNvSpPr/>
          <p:nvPr/>
        </p:nvSpPr>
        <p:spPr bwMode="auto">
          <a:xfrm>
            <a:off x="5762226" y="1417890"/>
            <a:ext cx="2951182" cy="407176"/>
          </a:xfrm>
          <a:prstGeom prst="chevron">
            <a:avLst>
              <a:gd name="adj" fmla="val 0"/>
            </a:avLst>
          </a:prstGeom>
          <a:solidFill>
            <a:srgbClr val="906DF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0" fontAlgn="base" latinLnBrk="0" hangingPunct="0">
              <a:lnSpc>
                <a:spcPct val="150000"/>
              </a:lnSpc>
              <a:spcBef>
                <a:spcPts val="1200"/>
              </a:spcBef>
              <a:spcAft>
                <a:spcPct val="0"/>
              </a:spcAft>
              <a:buClrTx/>
              <a:buSzTx/>
              <a:buFontTx/>
              <a:buNone/>
              <a:tabLst/>
              <a:defRPr/>
            </a:pPr>
            <a:endParaRPr kumimoji="0" lang="en-US" sz="1000" b="1" i="0" u="none" strike="noStrike" kern="0" cap="none" spc="0" normalizeH="0" baseline="0" noProof="0" dirty="0">
              <a:ln>
                <a:noFill/>
              </a:ln>
              <a:solidFill>
                <a:srgbClr val="FFFFFF"/>
              </a:solidFill>
              <a:effectLst/>
              <a:uLnTx/>
              <a:uFillTx/>
              <a:latin typeface="Arial Narrow" pitchFamily="34" charset="0"/>
            </a:endParaRPr>
          </a:p>
        </p:txBody>
      </p:sp>
      <p:sp>
        <p:nvSpPr>
          <p:cNvPr id="28" name="TextBox 27">
            <a:extLst>
              <a:ext uri="{FF2B5EF4-FFF2-40B4-BE49-F238E27FC236}">
                <a16:creationId xmlns:a16="http://schemas.microsoft.com/office/drawing/2014/main" id="{818E7F2A-AAE9-374B-A7D8-9745C5F87F9B}"/>
              </a:ext>
            </a:extLst>
          </p:cNvPr>
          <p:cNvSpPr txBox="1"/>
          <p:nvPr/>
        </p:nvSpPr>
        <p:spPr>
          <a:xfrm>
            <a:off x="6779671" y="1579394"/>
            <a:ext cx="915635" cy="215444"/>
          </a:xfrm>
          <a:prstGeom prst="rect">
            <a:avLst/>
          </a:prstGeom>
          <a:noFill/>
        </p:spPr>
        <p:txBody>
          <a:bodyPr wrap="none" rtlCol="0">
            <a:spAutoFit/>
          </a:bodyPr>
          <a:lstStyle/>
          <a:p>
            <a:pPr fontAlgn="base">
              <a:spcBef>
                <a:spcPct val="0"/>
              </a:spcBef>
              <a:spcAft>
                <a:spcPct val="0"/>
              </a:spcAft>
            </a:pPr>
            <a:r>
              <a:rPr lang="en-US" sz="800" dirty="0">
                <a:solidFill>
                  <a:srgbClr val="FFFFFF"/>
                </a:solidFill>
                <a:latin typeface="Arial Narrow" pitchFamily="34" charset="0"/>
              </a:rPr>
              <a:t>L +124 d – L+180 d</a:t>
            </a:r>
          </a:p>
        </p:txBody>
      </p:sp>
      <p:sp>
        <p:nvSpPr>
          <p:cNvPr id="29" name="TextBox 28">
            <a:extLst>
              <a:ext uri="{FF2B5EF4-FFF2-40B4-BE49-F238E27FC236}">
                <a16:creationId xmlns:a16="http://schemas.microsoft.com/office/drawing/2014/main" id="{0C056C2F-B89E-6C4A-86E8-B781EE327C85}"/>
              </a:ext>
            </a:extLst>
          </p:cNvPr>
          <p:cNvSpPr txBox="1"/>
          <p:nvPr/>
        </p:nvSpPr>
        <p:spPr>
          <a:xfrm>
            <a:off x="3580376" y="1590889"/>
            <a:ext cx="869149" cy="215444"/>
          </a:xfrm>
          <a:prstGeom prst="rect">
            <a:avLst/>
          </a:prstGeom>
          <a:noFill/>
        </p:spPr>
        <p:txBody>
          <a:bodyPr wrap="none" rtlCol="0">
            <a:spAutoFit/>
          </a:bodyPr>
          <a:lstStyle/>
          <a:p>
            <a:pPr fontAlgn="base">
              <a:spcBef>
                <a:spcPct val="0"/>
              </a:spcBef>
              <a:spcAft>
                <a:spcPct val="0"/>
              </a:spcAft>
            </a:pPr>
            <a:r>
              <a:rPr lang="en-US" sz="800" dirty="0">
                <a:solidFill>
                  <a:srgbClr val="FFFFFF"/>
                </a:solidFill>
                <a:latin typeface="Arial Narrow" pitchFamily="34" charset="0"/>
              </a:rPr>
              <a:t>L +40 d – L+124 d</a:t>
            </a:r>
          </a:p>
        </p:txBody>
      </p:sp>
      <p:sp>
        <p:nvSpPr>
          <p:cNvPr id="30" name="TextBox 29">
            <a:extLst>
              <a:ext uri="{FF2B5EF4-FFF2-40B4-BE49-F238E27FC236}">
                <a16:creationId xmlns:a16="http://schemas.microsoft.com/office/drawing/2014/main" id="{3FB76F10-1317-A24F-80D6-51F8206A5AF4}"/>
              </a:ext>
            </a:extLst>
          </p:cNvPr>
          <p:cNvSpPr txBox="1"/>
          <p:nvPr/>
        </p:nvSpPr>
        <p:spPr>
          <a:xfrm>
            <a:off x="3407251" y="1417400"/>
            <a:ext cx="1213794" cy="246221"/>
          </a:xfrm>
          <a:prstGeom prst="rect">
            <a:avLst/>
          </a:prstGeom>
          <a:noFill/>
        </p:spPr>
        <p:txBody>
          <a:bodyPr wrap="none" rtlCol="0">
            <a:spAutoFit/>
          </a:bodyPr>
          <a:lstStyle/>
          <a:p>
            <a:pPr fontAlgn="base">
              <a:spcBef>
                <a:spcPct val="0"/>
              </a:spcBef>
              <a:spcAft>
                <a:spcPct val="0"/>
              </a:spcAft>
            </a:pPr>
            <a:r>
              <a:rPr lang="en-US" sz="1000" b="1" dirty="0">
                <a:solidFill>
                  <a:srgbClr val="FFFFFF"/>
                </a:solidFill>
                <a:latin typeface="Arial Narrow" pitchFamily="34" charset="0"/>
              </a:rPr>
              <a:t>OTE Commissioning</a:t>
            </a:r>
          </a:p>
        </p:txBody>
      </p:sp>
      <p:sp>
        <p:nvSpPr>
          <p:cNvPr id="31" name="TextBox 30">
            <a:extLst>
              <a:ext uri="{FF2B5EF4-FFF2-40B4-BE49-F238E27FC236}">
                <a16:creationId xmlns:a16="http://schemas.microsoft.com/office/drawing/2014/main" id="{22A0053F-CDCA-7B42-AD17-CEA09E94FFFE}"/>
              </a:ext>
            </a:extLst>
          </p:cNvPr>
          <p:cNvSpPr txBox="1"/>
          <p:nvPr/>
        </p:nvSpPr>
        <p:spPr>
          <a:xfrm>
            <a:off x="728092" y="1590889"/>
            <a:ext cx="912429" cy="215444"/>
          </a:xfrm>
          <a:prstGeom prst="rect">
            <a:avLst/>
          </a:prstGeom>
          <a:noFill/>
        </p:spPr>
        <p:txBody>
          <a:bodyPr wrap="none" rtlCol="0">
            <a:spAutoFit/>
          </a:bodyPr>
          <a:lstStyle/>
          <a:p>
            <a:pPr fontAlgn="base">
              <a:spcBef>
                <a:spcPct val="0"/>
              </a:spcBef>
              <a:spcAft>
                <a:spcPct val="0"/>
              </a:spcAft>
            </a:pPr>
            <a:r>
              <a:rPr lang="en-US" sz="800" dirty="0">
                <a:solidFill>
                  <a:srgbClr val="FFFFFF"/>
                </a:solidFill>
                <a:latin typeface="Arial Narrow" pitchFamily="34" charset="0"/>
              </a:rPr>
              <a:t>L +31 min – L+30 d</a:t>
            </a:r>
          </a:p>
        </p:txBody>
      </p:sp>
      <p:sp>
        <p:nvSpPr>
          <p:cNvPr id="32" name="TextBox 31">
            <a:extLst>
              <a:ext uri="{FF2B5EF4-FFF2-40B4-BE49-F238E27FC236}">
                <a16:creationId xmlns:a16="http://schemas.microsoft.com/office/drawing/2014/main" id="{A0EA1FC3-CF8C-2A46-8F91-4807A0F7ECB4}"/>
              </a:ext>
            </a:extLst>
          </p:cNvPr>
          <p:cNvSpPr txBox="1"/>
          <p:nvPr/>
        </p:nvSpPr>
        <p:spPr>
          <a:xfrm>
            <a:off x="604045" y="1417400"/>
            <a:ext cx="1213794" cy="246221"/>
          </a:xfrm>
          <a:prstGeom prst="rect">
            <a:avLst/>
          </a:prstGeom>
          <a:noFill/>
        </p:spPr>
        <p:txBody>
          <a:bodyPr wrap="none" rtlCol="0">
            <a:spAutoFit/>
          </a:bodyPr>
          <a:lstStyle/>
          <a:p>
            <a:pPr fontAlgn="base">
              <a:spcBef>
                <a:spcPct val="0"/>
              </a:spcBef>
              <a:spcAft>
                <a:spcPct val="0"/>
              </a:spcAft>
            </a:pPr>
            <a:r>
              <a:rPr lang="en-US" sz="1000" b="1" dirty="0">
                <a:solidFill>
                  <a:srgbClr val="FFFFFF"/>
                </a:solidFill>
                <a:latin typeface="Arial Narrow" pitchFamily="34" charset="0"/>
              </a:rPr>
              <a:t>SCE Commissioning</a:t>
            </a:r>
          </a:p>
        </p:txBody>
      </p:sp>
      <p:sp>
        <p:nvSpPr>
          <p:cNvPr id="33" name="TextBox 32">
            <a:extLst>
              <a:ext uri="{FF2B5EF4-FFF2-40B4-BE49-F238E27FC236}">
                <a16:creationId xmlns:a16="http://schemas.microsoft.com/office/drawing/2014/main" id="{675FE878-E167-CF4E-A042-7884BF619A5B}"/>
              </a:ext>
            </a:extLst>
          </p:cNvPr>
          <p:cNvSpPr txBox="1"/>
          <p:nvPr/>
        </p:nvSpPr>
        <p:spPr>
          <a:xfrm>
            <a:off x="6705779" y="1399198"/>
            <a:ext cx="1096775" cy="246221"/>
          </a:xfrm>
          <a:prstGeom prst="rect">
            <a:avLst/>
          </a:prstGeom>
          <a:noFill/>
        </p:spPr>
        <p:txBody>
          <a:bodyPr wrap="none" rtlCol="0">
            <a:spAutoFit/>
          </a:bodyPr>
          <a:lstStyle/>
          <a:p>
            <a:pPr fontAlgn="base">
              <a:spcBef>
                <a:spcPct val="0"/>
              </a:spcBef>
              <a:spcAft>
                <a:spcPct val="0"/>
              </a:spcAft>
            </a:pPr>
            <a:r>
              <a:rPr lang="en-US" sz="1000" b="1" dirty="0">
                <a:solidFill>
                  <a:srgbClr val="FFFFFF"/>
                </a:solidFill>
                <a:latin typeface="Arial Narrow" pitchFamily="34" charset="0"/>
              </a:rPr>
              <a:t>SI Commissioning</a:t>
            </a:r>
          </a:p>
        </p:txBody>
      </p:sp>
      <p:cxnSp>
        <p:nvCxnSpPr>
          <p:cNvPr id="34" name="Straight Connector 33">
            <a:extLst>
              <a:ext uri="{FF2B5EF4-FFF2-40B4-BE49-F238E27FC236}">
                <a16:creationId xmlns:a16="http://schemas.microsoft.com/office/drawing/2014/main" id="{68190C4C-D59F-874B-BCEF-0DD28314EC8A}"/>
              </a:ext>
            </a:extLst>
          </p:cNvPr>
          <p:cNvCxnSpPr/>
          <p:nvPr/>
        </p:nvCxnSpPr>
        <p:spPr bwMode="auto">
          <a:xfrm>
            <a:off x="5761898" y="1417890"/>
            <a:ext cx="328" cy="400448"/>
          </a:xfrm>
          <a:prstGeom prst="line">
            <a:avLst/>
          </a:prstGeom>
          <a:solidFill>
            <a:srgbClr val="BBE0E3"/>
          </a:solidFill>
          <a:ln w="9525" cap="flat" cmpd="sng" algn="ctr">
            <a:solidFill>
              <a:srgbClr val="FFFFFF"/>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6DB591C-C4EE-F04A-8B3A-BD14F3658339}"/>
              </a:ext>
            </a:extLst>
          </p:cNvPr>
          <p:cNvCxnSpPr/>
          <p:nvPr/>
        </p:nvCxnSpPr>
        <p:spPr bwMode="auto">
          <a:xfrm>
            <a:off x="8691188" y="1420300"/>
            <a:ext cx="328" cy="400448"/>
          </a:xfrm>
          <a:prstGeom prst="line">
            <a:avLst/>
          </a:prstGeom>
          <a:solidFill>
            <a:srgbClr val="BBE0E3"/>
          </a:solidFill>
          <a:ln w="9525" cap="flat" cmpd="sng" algn="ctr">
            <a:solidFill>
              <a:srgbClr val="FFFFFF"/>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7DE8D64-85F3-B040-8FFC-AD067886B112}"/>
              </a:ext>
            </a:extLst>
          </p:cNvPr>
          <p:cNvCxnSpPr/>
          <p:nvPr/>
        </p:nvCxnSpPr>
        <p:spPr bwMode="auto">
          <a:xfrm>
            <a:off x="2724963" y="1405885"/>
            <a:ext cx="328" cy="400448"/>
          </a:xfrm>
          <a:prstGeom prst="line">
            <a:avLst/>
          </a:prstGeom>
          <a:solidFill>
            <a:srgbClr val="BBE0E3"/>
          </a:solidFill>
          <a:ln w="9525" cap="flat" cmpd="sng" algn="ctr">
            <a:solidFill>
              <a:srgbClr val="FFFFFF"/>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D3E8498-D4E0-7E4D-BB8B-62380DD679A6}"/>
              </a:ext>
            </a:extLst>
          </p:cNvPr>
          <p:cNvCxnSpPr/>
          <p:nvPr/>
        </p:nvCxnSpPr>
        <p:spPr bwMode="auto">
          <a:xfrm>
            <a:off x="1962102" y="1424618"/>
            <a:ext cx="328" cy="400448"/>
          </a:xfrm>
          <a:prstGeom prst="line">
            <a:avLst/>
          </a:prstGeom>
          <a:solidFill>
            <a:srgbClr val="BBE0E3"/>
          </a:solidFill>
          <a:ln w="9525" cap="flat" cmpd="sng" algn="ctr">
            <a:solidFill>
              <a:srgbClr val="FFFFFF"/>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B73E9A1-3103-CB49-BAAD-3A9624222E33}"/>
              </a:ext>
            </a:extLst>
          </p:cNvPr>
          <p:cNvCxnSpPr/>
          <p:nvPr/>
        </p:nvCxnSpPr>
        <p:spPr bwMode="auto">
          <a:xfrm>
            <a:off x="430592" y="1423643"/>
            <a:ext cx="328" cy="400448"/>
          </a:xfrm>
          <a:prstGeom prst="line">
            <a:avLst/>
          </a:prstGeom>
          <a:solidFill>
            <a:srgbClr val="BBE0E3"/>
          </a:solidFill>
          <a:ln w="9525" cap="flat" cmpd="sng" algn="ctr">
            <a:solidFill>
              <a:srgbClr val="FFFFFF"/>
            </a:solidFill>
            <a:prstDash val="solid"/>
            <a:round/>
            <a:headEnd type="none" w="med" len="med"/>
            <a:tailEnd type="none" w="med" len="med"/>
          </a:ln>
          <a:effectLst/>
        </p:spPr>
      </p:cxnSp>
      <p:sp>
        <p:nvSpPr>
          <p:cNvPr id="39" name="Title 1">
            <a:extLst>
              <a:ext uri="{FF2B5EF4-FFF2-40B4-BE49-F238E27FC236}">
                <a16:creationId xmlns:a16="http://schemas.microsoft.com/office/drawing/2014/main" id="{8383E6C3-5921-044F-AFD7-4DA3F9FC3D82}"/>
              </a:ext>
            </a:extLst>
          </p:cNvPr>
          <p:cNvSpPr txBox="1">
            <a:spLocks/>
          </p:cNvSpPr>
          <p:nvPr/>
        </p:nvSpPr>
        <p:spPr bwMode="auto">
          <a:xfrm>
            <a:off x="360411" y="994031"/>
            <a:ext cx="5966553" cy="406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1">
                <a:solidFill>
                  <a:schemeClr val="tx1"/>
                </a:solidFill>
                <a:latin typeface="+mj-lt"/>
                <a:ea typeface="+mj-ea"/>
                <a:cs typeface="+mj-cs"/>
              </a:defRPr>
            </a:lvl1pPr>
            <a:lvl2pPr algn="l" rtl="0" eaLnBrk="0" fontAlgn="base" hangingPunct="0">
              <a:spcBef>
                <a:spcPct val="0"/>
              </a:spcBef>
              <a:spcAft>
                <a:spcPct val="0"/>
              </a:spcAft>
              <a:defRPr sz="2400" b="1">
                <a:solidFill>
                  <a:schemeClr val="tx1"/>
                </a:solidFill>
                <a:latin typeface="Helvetica" pitchFamily="34" charset="0"/>
              </a:defRPr>
            </a:lvl2pPr>
            <a:lvl3pPr algn="l" rtl="0" eaLnBrk="0" fontAlgn="base" hangingPunct="0">
              <a:spcBef>
                <a:spcPct val="0"/>
              </a:spcBef>
              <a:spcAft>
                <a:spcPct val="0"/>
              </a:spcAft>
              <a:defRPr sz="2400" b="1">
                <a:solidFill>
                  <a:schemeClr val="tx1"/>
                </a:solidFill>
                <a:latin typeface="Helvetica" pitchFamily="34" charset="0"/>
              </a:defRPr>
            </a:lvl3pPr>
            <a:lvl4pPr algn="l" rtl="0" eaLnBrk="0" fontAlgn="base" hangingPunct="0">
              <a:spcBef>
                <a:spcPct val="0"/>
              </a:spcBef>
              <a:spcAft>
                <a:spcPct val="0"/>
              </a:spcAft>
              <a:defRPr sz="2400" b="1">
                <a:solidFill>
                  <a:schemeClr val="tx1"/>
                </a:solidFill>
                <a:latin typeface="Helvetica" pitchFamily="34" charset="0"/>
              </a:defRPr>
            </a:lvl4pPr>
            <a:lvl5pPr algn="l" rtl="0" eaLnBrk="0" fontAlgn="base" hangingPunct="0">
              <a:spcBef>
                <a:spcPct val="0"/>
              </a:spcBef>
              <a:spcAft>
                <a:spcPct val="0"/>
              </a:spcAft>
              <a:defRPr sz="2400" b="1">
                <a:solidFill>
                  <a:schemeClr val="tx1"/>
                </a:solidFill>
                <a:latin typeface="Helvetica" pitchFamily="34" charset="0"/>
              </a:defRPr>
            </a:lvl5pPr>
            <a:lvl6pPr marL="457200" algn="l" rtl="0" fontAlgn="base">
              <a:spcBef>
                <a:spcPct val="0"/>
              </a:spcBef>
              <a:spcAft>
                <a:spcPct val="0"/>
              </a:spcAft>
              <a:defRPr sz="2400" b="1">
                <a:solidFill>
                  <a:schemeClr val="tx1"/>
                </a:solidFill>
                <a:latin typeface="Helvetica" pitchFamily="34" charset="0"/>
              </a:defRPr>
            </a:lvl6pPr>
            <a:lvl7pPr marL="914400" algn="l" rtl="0" fontAlgn="base">
              <a:spcBef>
                <a:spcPct val="0"/>
              </a:spcBef>
              <a:spcAft>
                <a:spcPct val="0"/>
              </a:spcAft>
              <a:defRPr sz="2400" b="1">
                <a:solidFill>
                  <a:schemeClr val="tx1"/>
                </a:solidFill>
                <a:latin typeface="Helvetica" pitchFamily="34" charset="0"/>
              </a:defRPr>
            </a:lvl7pPr>
            <a:lvl8pPr marL="1371600" algn="l" rtl="0" fontAlgn="base">
              <a:spcBef>
                <a:spcPct val="0"/>
              </a:spcBef>
              <a:spcAft>
                <a:spcPct val="0"/>
              </a:spcAft>
              <a:defRPr sz="2400" b="1">
                <a:solidFill>
                  <a:schemeClr val="tx1"/>
                </a:solidFill>
                <a:latin typeface="Helvetica" pitchFamily="34" charset="0"/>
              </a:defRPr>
            </a:lvl8pPr>
            <a:lvl9pPr marL="1828800" algn="l" rtl="0" fontAlgn="base">
              <a:spcBef>
                <a:spcPct val="0"/>
              </a:spcBef>
              <a:spcAft>
                <a:spcPct val="0"/>
              </a:spcAft>
              <a:defRPr sz="2400" b="1">
                <a:solidFill>
                  <a:schemeClr val="tx1"/>
                </a:solidFill>
                <a:latin typeface="Helvetica" pitchFamily="34" charset="0"/>
              </a:defRPr>
            </a:lvl9pPr>
          </a:lstStyle>
          <a:p>
            <a:r>
              <a:rPr lang="en-US" sz="1600" kern="0" dirty="0">
                <a:solidFill>
                  <a:srgbClr val="000000"/>
                </a:solidFill>
                <a:latin typeface="Helvetica"/>
              </a:rPr>
              <a:t>JWST Timeline: Science Instrument (SI) Commissioning </a:t>
            </a:r>
            <a:endParaRPr lang="en-US" sz="1050" kern="0" dirty="0">
              <a:solidFill>
                <a:srgbClr val="FF0000"/>
              </a:solidFill>
              <a:latin typeface="Helvetica"/>
            </a:endParaRPr>
          </a:p>
        </p:txBody>
      </p:sp>
      <p:sp>
        <p:nvSpPr>
          <p:cNvPr id="23" name="Down Arrow 22">
            <a:extLst>
              <a:ext uri="{FF2B5EF4-FFF2-40B4-BE49-F238E27FC236}">
                <a16:creationId xmlns:a16="http://schemas.microsoft.com/office/drawing/2014/main" id="{F075B8A5-DF99-9348-8AA5-A2D997FC91FE}"/>
              </a:ext>
            </a:extLst>
          </p:cNvPr>
          <p:cNvSpPr/>
          <p:nvPr/>
        </p:nvSpPr>
        <p:spPr bwMode="auto">
          <a:xfrm>
            <a:off x="6874499" y="1806333"/>
            <a:ext cx="484632" cy="759265"/>
          </a:xfrm>
          <a:prstGeom prst="downArrow">
            <a:avLst/>
          </a:prstGeom>
          <a:solidFill>
            <a:srgbClr val="906DF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Aft>
                <a:spcPct val="0"/>
              </a:spcAft>
            </a:pPr>
            <a:endParaRPr lang="en-US" sz="1000" b="1">
              <a:solidFill>
                <a:srgbClr val="000000"/>
              </a:solidFill>
              <a:latin typeface="Arial Narrow" pitchFamily="34" charset="0"/>
            </a:endParaRPr>
          </a:p>
        </p:txBody>
      </p:sp>
      <p:pic>
        <p:nvPicPr>
          <p:cNvPr id="9" name="Audio 8">
            <a:hlinkClick r:id="" action="ppaction://media"/>
            <a:extLst>
              <a:ext uri="{FF2B5EF4-FFF2-40B4-BE49-F238E27FC236}">
                <a16:creationId xmlns:a16="http://schemas.microsoft.com/office/drawing/2014/main" id="{1D099703-3917-9646-8679-BA8CE815649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714707456"/>
      </p:ext>
    </p:extLst>
  </p:cSld>
  <p:clrMapOvr>
    <a:masterClrMapping/>
  </p:clrMapOvr>
  <mc:AlternateContent xmlns:mc="http://schemas.openxmlformats.org/markup-compatibility/2006">
    <mc:Choice xmlns:p14="http://schemas.microsoft.com/office/powerpoint/2010/main" Requires="p14">
      <p:transition p14:dur="10" advTm="24549"/>
    </mc:Choice>
    <mc:Fallback>
      <p:transition advTm="245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866EA0-A383-0649-8AB5-E4EF348E0F29}"/>
              </a:ext>
            </a:extLst>
          </p:cNvPr>
          <p:cNvSpPr>
            <a:spLocks noGrp="1"/>
          </p:cNvSpPr>
          <p:nvPr>
            <p:ph idx="1"/>
          </p:nvPr>
        </p:nvSpPr>
        <p:spPr>
          <a:xfrm>
            <a:off x="208618" y="734786"/>
            <a:ext cx="8796337" cy="5970813"/>
          </a:xfrm>
        </p:spPr>
        <p:txBody>
          <a:bodyPr/>
          <a:lstStyle/>
          <a:p>
            <a:r>
              <a:rPr lang="en-US" sz="2000" b="0" dirty="0"/>
              <a:t>In many modes (NIR broadband imaging, long wavelength MIRI), the background contributors are dominant over the detector noise terms --hence, an important part of commissioning is assessing the various contributors to the background </a:t>
            </a:r>
          </a:p>
          <a:p>
            <a:pPr marL="0" indent="0" algn="ctr">
              <a:buNone/>
            </a:pPr>
            <a:endParaRPr lang="en-US" sz="1800" dirty="0"/>
          </a:p>
        </p:txBody>
      </p:sp>
      <p:sp>
        <p:nvSpPr>
          <p:cNvPr id="3" name="Title 2">
            <a:extLst>
              <a:ext uri="{FF2B5EF4-FFF2-40B4-BE49-F238E27FC236}">
                <a16:creationId xmlns:a16="http://schemas.microsoft.com/office/drawing/2014/main" id="{46BE13D6-20F1-DC4B-9649-14D323942690}"/>
              </a:ext>
            </a:extLst>
          </p:cNvPr>
          <p:cNvSpPr>
            <a:spLocks noGrp="1"/>
          </p:cNvSpPr>
          <p:nvPr>
            <p:ph type="title"/>
          </p:nvPr>
        </p:nvSpPr>
        <p:spPr>
          <a:xfrm>
            <a:off x="914400" y="152400"/>
            <a:ext cx="7384774" cy="406400"/>
          </a:xfrm>
        </p:spPr>
        <p:txBody>
          <a:bodyPr/>
          <a:lstStyle/>
          <a:p>
            <a:r>
              <a:rPr lang="en-US" dirty="0"/>
              <a:t>Background Characterization</a:t>
            </a:r>
          </a:p>
        </p:txBody>
      </p:sp>
      <p:sp>
        <p:nvSpPr>
          <p:cNvPr id="6" name="Content Placeholder 1">
            <a:extLst>
              <a:ext uri="{FF2B5EF4-FFF2-40B4-BE49-F238E27FC236}">
                <a16:creationId xmlns:a16="http://schemas.microsoft.com/office/drawing/2014/main" id="{6C5298CF-442E-4B1D-8D85-295101FFFA1F}"/>
              </a:ext>
            </a:extLst>
          </p:cNvPr>
          <p:cNvSpPr txBox="1">
            <a:spLocks/>
          </p:cNvSpPr>
          <p:nvPr/>
        </p:nvSpPr>
        <p:spPr bwMode="auto">
          <a:xfrm>
            <a:off x="208619" y="2441121"/>
            <a:ext cx="2801282" cy="166774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40000"/>
              </a:spcAft>
              <a:buClrTx/>
              <a:buFont typeface="Wingdings" pitchFamily="2" charset="2"/>
              <a:buChar char="l"/>
              <a:defRPr b="1">
                <a:solidFill>
                  <a:schemeClr val="tx1"/>
                </a:solidFill>
                <a:latin typeface="+mn-lt"/>
                <a:ea typeface="+mn-ea"/>
                <a:cs typeface="+mn-cs"/>
              </a:defRPr>
            </a:lvl1pPr>
            <a:lvl2pPr marL="742950" indent="-285750" algn="l" rtl="0" eaLnBrk="0" fontAlgn="base" hangingPunct="0">
              <a:spcBef>
                <a:spcPct val="0"/>
              </a:spcBef>
              <a:spcAft>
                <a:spcPct val="35000"/>
              </a:spcAft>
              <a:buClrTx/>
              <a:buSzPct val="75000"/>
              <a:buFont typeface="Wingdings" pitchFamily="2" charset="2"/>
              <a:buChar char="n"/>
              <a:defRPr>
                <a:solidFill>
                  <a:schemeClr val="tx1"/>
                </a:solidFill>
                <a:latin typeface="+mn-lt"/>
              </a:defRPr>
            </a:lvl2pPr>
            <a:lvl3pPr marL="1143000" indent="-228600" algn="l" rtl="0" eaLnBrk="0" fontAlgn="base" hangingPunct="0">
              <a:spcBef>
                <a:spcPct val="0"/>
              </a:spcBef>
              <a:spcAft>
                <a:spcPct val="35000"/>
              </a:spcAft>
              <a:buClrTx/>
              <a:buChar char="•"/>
              <a:defRPr sz="1600">
                <a:solidFill>
                  <a:schemeClr val="tx1"/>
                </a:solidFill>
                <a:latin typeface="+mn-lt"/>
              </a:defRPr>
            </a:lvl3pPr>
            <a:lvl4pPr marL="1600200" indent="-228600" algn="l" rtl="0" eaLnBrk="0" fontAlgn="base" hangingPunct="0">
              <a:spcBef>
                <a:spcPct val="0"/>
              </a:spcBef>
              <a:spcAft>
                <a:spcPct val="35000"/>
              </a:spcAft>
              <a:buClrTx/>
              <a:buChar char="–"/>
              <a:defRPr sz="1400">
                <a:solidFill>
                  <a:schemeClr val="tx1"/>
                </a:solidFill>
                <a:latin typeface="+mn-lt"/>
              </a:defRPr>
            </a:lvl4pPr>
            <a:lvl5pPr marL="2057400" indent="-228600" algn="l" rtl="0" eaLnBrk="0" fontAlgn="base" hangingPunct="0">
              <a:spcBef>
                <a:spcPct val="0"/>
              </a:spcBef>
              <a:spcAft>
                <a:spcPct val="35000"/>
              </a:spcAft>
              <a:buClrTx/>
              <a:buChar char="»"/>
              <a:defRPr sz="1400">
                <a:solidFill>
                  <a:schemeClr val="tx1"/>
                </a:solidFill>
                <a:latin typeface="+mn-lt"/>
              </a:defRPr>
            </a:lvl5pPr>
            <a:lvl6pPr marL="2514600" indent="-228600" algn="l" rtl="0" eaLnBrk="0" fontAlgn="base" hangingPunct="0">
              <a:spcBef>
                <a:spcPct val="0"/>
              </a:spcBef>
              <a:spcAft>
                <a:spcPct val="35000"/>
              </a:spcAft>
              <a:buClr>
                <a:srgbClr val="BB0018"/>
              </a:buClr>
              <a:buChar char="»"/>
              <a:defRPr sz="1400">
                <a:solidFill>
                  <a:schemeClr val="tx1"/>
                </a:solidFill>
                <a:latin typeface="+mn-lt"/>
              </a:defRPr>
            </a:lvl6pPr>
            <a:lvl7pPr marL="2971800" indent="-228600" algn="l" rtl="0" eaLnBrk="0" fontAlgn="base" hangingPunct="0">
              <a:spcBef>
                <a:spcPct val="0"/>
              </a:spcBef>
              <a:spcAft>
                <a:spcPct val="35000"/>
              </a:spcAft>
              <a:buClr>
                <a:srgbClr val="BB0018"/>
              </a:buClr>
              <a:buChar char="»"/>
              <a:defRPr sz="1400">
                <a:solidFill>
                  <a:schemeClr val="tx1"/>
                </a:solidFill>
                <a:latin typeface="+mn-lt"/>
              </a:defRPr>
            </a:lvl7pPr>
            <a:lvl8pPr marL="3429000" indent="-228600" algn="l" rtl="0" eaLnBrk="0" fontAlgn="base" hangingPunct="0">
              <a:spcBef>
                <a:spcPct val="0"/>
              </a:spcBef>
              <a:spcAft>
                <a:spcPct val="35000"/>
              </a:spcAft>
              <a:buClr>
                <a:srgbClr val="BB0018"/>
              </a:buClr>
              <a:buChar char="»"/>
              <a:defRPr sz="1400">
                <a:solidFill>
                  <a:schemeClr val="tx1"/>
                </a:solidFill>
                <a:latin typeface="+mn-lt"/>
              </a:defRPr>
            </a:lvl8pPr>
            <a:lvl9pPr marL="3886200" indent="-228600" algn="l" rtl="0" eaLnBrk="0" fontAlgn="base" hangingPunct="0">
              <a:spcBef>
                <a:spcPct val="0"/>
              </a:spcBef>
              <a:spcAft>
                <a:spcPct val="35000"/>
              </a:spcAft>
              <a:buClr>
                <a:srgbClr val="BB0018"/>
              </a:buClr>
              <a:buChar char="»"/>
              <a:defRPr sz="1400">
                <a:solidFill>
                  <a:schemeClr val="tx1"/>
                </a:solidFill>
                <a:latin typeface="+mn-lt"/>
              </a:defRPr>
            </a:lvl9pPr>
          </a:lstStyle>
          <a:p>
            <a:r>
              <a:rPr lang="en-US" sz="2000" b="0" kern="0" dirty="0"/>
              <a:t>Figure at right from STScI’s </a:t>
            </a:r>
            <a:r>
              <a:rPr lang="en-US" sz="2000" b="0" kern="0" dirty="0" err="1"/>
              <a:t>JDox</a:t>
            </a:r>
            <a:r>
              <a:rPr lang="en-US" sz="2000" b="0" kern="0" dirty="0"/>
              <a:t> pages shows the nominal contributions to the background from the various terms (J. Rigby fit to P. Lightsey models)</a:t>
            </a:r>
          </a:p>
        </p:txBody>
      </p:sp>
      <p:sp>
        <p:nvSpPr>
          <p:cNvPr id="4" name="Rectangle 3">
            <a:extLst>
              <a:ext uri="{FF2B5EF4-FFF2-40B4-BE49-F238E27FC236}">
                <a16:creationId xmlns:a16="http://schemas.microsoft.com/office/drawing/2014/main" id="{40DC4D30-31A0-A449-843A-5B184DDFC3EB}"/>
              </a:ext>
            </a:extLst>
          </p:cNvPr>
          <p:cNvSpPr/>
          <p:nvPr/>
        </p:nvSpPr>
        <p:spPr>
          <a:xfrm>
            <a:off x="370077" y="5415087"/>
            <a:ext cx="2247333" cy="553998"/>
          </a:xfrm>
          <a:prstGeom prst="rect">
            <a:avLst/>
          </a:prstGeom>
        </p:spPr>
        <p:txBody>
          <a:bodyPr wrap="square">
            <a:spAutoFit/>
          </a:bodyPr>
          <a:lstStyle/>
          <a:p>
            <a:pPr algn="ctr"/>
            <a:r>
              <a:rPr lang="en-US" i="1" dirty="0">
                <a:latin typeface="Calibri" panose="020F0502020204030204" pitchFamily="34" charset="0"/>
                <a:cs typeface="Calibri" panose="020F0502020204030204" pitchFamily="34" charset="0"/>
              </a:rPr>
              <a:t>From </a:t>
            </a:r>
            <a:r>
              <a:rPr lang="en-US" i="1" dirty="0">
                <a:latin typeface="Calibri" panose="020F0502020204030204" pitchFamily="34" charset="0"/>
                <a:cs typeface="Calibri" panose="020F0502020204030204" pitchFamily="34" charset="0"/>
                <a:hlinkClick r:id="rId5"/>
              </a:rPr>
              <a:t>https://jwst-docs.stsci.edu/jwst-observatory-functionality/jwst-background-model</a:t>
            </a:r>
            <a:r>
              <a:rPr lang="en-US" i="1" dirty="0">
                <a:latin typeface="Calibri" panose="020F0502020204030204" pitchFamily="34" charset="0"/>
                <a:cs typeface="Calibri" panose="020F0502020204030204" pitchFamily="34" charset="0"/>
              </a:rPr>
              <a:t> </a:t>
            </a:r>
          </a:p>
        </p:txBody>
      </p:sp>
      <p:pic>
        <p:nvPicPr>
          <p:cNvPr id="7" name="Picture 2">
            <a:extLst>
              <a:ext uri="{FF2B5EF4-FFF2-40B4-BE49-F238E27FC236}">
                <a16:creationId xmlns:a16="http://schemas.microsoft.com/office/drawing/2014/main" id="{DB8B55D3-9125-6F42-9381-FB4A828E67C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813" t="8650" r="7902" b="3757"/>
          <a:stretch/>
        </p:blipFill>
        <p:spPr bwMode="auto">
          <a:xfrm>
            <a:off x="3244875" y="2052494"/>
            <a:ext cx="5690507" cy="4517010"/>
          </a:xfrm>
          <a:prstGeom prst="rect">
            <a:avLst/>
          </a:prstGeom>
          <a:noFill/>
          <a:extLst>
            <a:ext uri="{909E8E84-426E-40DD-AFC4-6F175D3DCCD1}">
              <a14:hiddenFill xmlns:a14="http://schemas.microsoft.com/office/drawing/2010/main">
                <a:solidFill>
                  <a:srgbClr val="FFFFFF"/>
                </a:solidFill>
              </a14:hiddenFill>
            </a:ext>
          </a:extLst>
        </p:spPr>
      </p:pic>
      <p:pic>
        <p:nvPicPr>
          <p:cNvPr id="8" name="Audio 7">
            <a:hlinkClick r:id="" action="ppaction://media"/>
            <a:extLst>
              <a:ext uri="{FF2B5EF4-FFF2-40B4-BE49-F238E27FC236}">
                <a16:creationId xmlns:a16="http://schemas.microsoft.com/office/drawing/2014/main" id="{C942F403-E2E8-0D49-A9FE-564279E5F8F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481502578"/>
      </p:ext>
    </p:extLst>
  </p:cSld>
  <p:clrMapOvr>
    <a:masterClrMapping/>
  </p:clrMapOvr>
  <mc:AlternateContent xmlns:mc="http://schemas.openxmlformats.org/markup-compatibility/2006" xmlns:p14="http://schemas.microsoft.com/office/powerpoint/2010/main">
    <mc:Choice Requires="p14">
      <p:transition spd="slow" p14:dur="2000" advTm="45826"/>
    </mc:Choice>
    <mc:Fallback xmlns="">
      <p:transition spd="slow" advTm="458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866EA0-A383-0649-8AB5-E4EF348E0F29}"/>
              </a:ext>
            </a:extLst>
          </p:cNvPr>
          <p:cNvSpPr>
            <a:spLocks noGrp="1"/>
          </p:cNvSpPr>
          <p:nvPr>
            <p:ph idx="1"/>
          </p:nvPr>
        </p:nvSpPr>
        <p:spPr>
          <a:xfrm>
            <a:off x="208618" y="734786"/>
            <a:ext cx="8796337" cy="5970813"/>
          </a:xfrm>
        </p:spPr>
        <p:txBody>
          <a:bodyPr/>
          <a:lstStyle/>
          <a:p>
            <a:pPr marL="0" indent="0">
              <a:lnSpc>
                <a:spcPct val="80000"/>
              </a:lnSpc>
              <a:buClr>
                <a:schemeClr val="tx1"/>
              </a:buClr>
              <a:buSzPct val="80000"/>
              <a:buNone/>
            </a:pPr>
            <a:r>
              <a:rPr lang="en-US" sz="2400" b="0" dirty="0"/>
              <a:t>Use on-sky observations to characterize the stray light behavior, which will be used to 1) evaluate the JWST Backgrounds Tool for systematic offsets or anomalies and 2) trend any evolution to the stray light behavior.  </a:t>
            </a:r>
          </a:p>
          <a:p>
            <a:pPr marL="0" indent="0">
              <a:lnSpc>
                <a:spcPct val="80000"/>
              </a:lnSpc>
              <a:buClr>
                <a:schemeClr val="tx1"/>
              </a:buClr>
              <a:buSzPct val="80000"/>
              <a:buNone/>
            </a:pPr>
            <a:r>
              <a:rPr lang="en-US" sz="2400" b="0" dirty="0"/>
              <a:t>During commissioning, we will use pointed observations at important fields and attitudes, using a compliment of filters with broad wavelength coverage. </a:t>
            </a:r>
          </a:p>
          <a:p>
            <a:pPr>
              <a:lnSpc>
                <a:spcPct val="80000"/>
              </a:lnSpc>
              <a:buClr>
                <a:schemeClr val="tx1"/>
              </a:buClr>
              <a:buSzPct val="80000"/>
              <a:buFontTx/>
              <a:buChar char="-"/>
            </a:pPr>
            <a:r>
              <a:rPr lang="en-US" sz="2400" b="0" dirty="0" err="1"/>
              <a:t>NIRCam</a:t>
            </a:r>
            <a:r>
              <a:rPr lang="en-US" sz="2400" b="0" dirty="0"/>
              <a:t> + MIRI measurements at 8 selected fields, including stressing cases chosen to evaluate the extremes of the background model and key scientific fields. </a:t>
            </a:r>
          </a:p>
          <a:p>
            <a:pPr>
              <a:lnSpc>
                <a:spcPct val="80000"/>
              </a:lnSpc>
              <a:buClr>
                <a:schemeClr val="tx1"/>
              </a:buClr>
              <a:buSzPct val="80000"/>
              <a:buFontTx/>
              <a:buChar char="-"/>
            </a:pPr>
            <a:r>
              <a:rPr lang="en-US" sz="2400" b="0" dirty="0"/>
              <a:t>MIRI measurements at extremes of the field of regard (“hot attitude” and “cold attitude”) to characterize the thermal background performance of the Observatory</a:t>
            </a:r>
          </a:p>
          <a:p>
            <a:pPr marL="0" indent="0">
              <a:lnSpc>
                <a:spcPct val="80000"/>
              </a:lnSpc>
              <a:buClr>
                <a:schemeClr val="tx1"/>
              </a:buClr>
              <a:buSzPct val="80000"/>
              <a:buNone/>
            </a:pPr>
            <a:r>
              <a:rPr lang="en-US" sz="2400" b="0" dirty="0"/>
              <a:t>Contingency commissioning observations could include additional pointed observations or a request for expanded filter imaging following planned science instrument commissioning activities. </a:t>
            </a:r>
          </a:p>
          <a:p>
            <a:pPr marL="0" indent="0" algn="ctr">
              <a:buNone/>
            </a:pPr>
            <a:endParaRPr lang="en-US" sz="2000" dirty="0"/>
          </a:p>
        </p:txBody>
      </p:sp>
      <p:sp>
        <p:nvSpPr>
          <p:cNvPr id="3" name="Title 2">
            <a:extLst>
              <a:ext uri="{FF2B5EF4-FFF2-40B4-BE49-F238E27FC236}">
                <a16:creationId xmlns:a16="http://schemas.microsoft.com/office/drawing/2014/main" id="{46BE13D6-20F1-DC4B-9649-14D323942690}"/>
              </a:ext>
            </a:extLst>
          </p:cNvPr>
          <p:cNvSpPr>
            <a:spLocks noGrp="1"/>
          </p:cNvSpPr>
          <p:nvPr>
            <p:ph type="title"/>
          </p:nvPr>
        </p:nvSpPr>
        <p:spPr>
          <a:xfrm>
            <a:off x="914400" y="152400"/>
            <a:ext cx="7384774" cy="406400"/>
          </a:xfrm>
        </p:spPr>
        <p:txBody>
          <a:bodyPr/>
          <a:lstStyle/>
          <a:p>
            <a:r>
              <a:rPr lang="en-US" dirty="0"/>
              <a:t>Background Characterization</a:t>
            </a:r>
          </a:p>
        </p:txBody>
      </p:sp>
      <p:pic>
        <p:nvPicPr>
          <p:cNvPr id="6" name="Audio 5">
            <a:hlinkClick r:id="" action="ppaction://media"/>
            <a:extLst>
              <a:ext uri="{FF2B5EF4-FFF2-40B4-BE49-F238E27FC236}">
                <a16:creationId xmlns:a16="http://schemas.microsoft.com/office/drawing/2014/main" id="{17954D43-8646-D646-B3E1-70DC8B5B984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948113027"/>
      </p:ext>
    </p:extLst>
  </p:cSld>
  <p:clrMapOvr>
    <a:masterClrMapping/>
  </p:clrMapOvr>
  <mc:AlternateContent xmlns:mc="http://schemas.openxmlformats.org/markup-compatibility/2006">
    <mc:Choice xmlns:p14="http://schemas.microsoft.com/office/powerpoint/2010/main" Requires="p14">
      <p:transition spd="slow" p14:dur="2000" advTm="32735"/>
    </mc:Choice>
    <mc:Fallback>
      <p:transition spd="slow" advTm="327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866EA0-A383-0649-8AB5-E4EF348E0F29}"/>
              </a:ext>
            </a:extLst>
          </p:cNvPr>
          <p:cNvSpPr>
            <a:spLocks noGrp="1"/>
          </p:cNvSpPr>
          <p:nvPr>
            <p:ph idx="1"/>
          </p:nvPr>
        </p:nvSpPr>
        <p:spPr>
          <a:xfrm>
            <a:off x="208618" y="734786"/>
            <a:ext cx="8796337" cy="5970813"/>
          </a:xfrm>
        </p:spPr>
        <p:txBody>
          <a:bodyPr/>
          <a:lstStyle/>
          <a:p>
            <a:r>
              <a:rPr lang="en-US" b="0" dirty="0"/>
              <a:t>The out-of-field sky background scattered into the JWST beam is characterized by the Radiance Transfer Function (see Lightsey and Bowers, Proc. SPIE 10398, 103980L, 2017)</a:t>
            </a:r>
          </a:p>
          <a:p>
            <a:r>
              <a:rPr lang="en-US" b="0" dirty="0"/>
              <a:t>The predicted scatter contribution to the background is the convolution of the sky background (</a:t>
            </a:r>
            <a:r>
              <a:rPr lang="en-US" b="0" dirty="0" err="1"/>
              <a:t>zodi</a:t>
            </a:r>
            <a:r>
              <a:rPr lang="en-US" b="0" dirty="0"/>
              <a:t> + Milky Way) with this susceptibility map; the telescope line of sight is at (azimuth, elevation) = (0,90) on this plot</a:t>
            </a:r>
          </a:p>
          <a:p>
            <a:endParaRPr lang="en-US" sz="2000" b="0" dirty="0"/>
          </a:p>
          <a:p>
            <a:pPr marL="0" indent="0" algn="ctr">
              <a:buNone/>
            </a:pPr>
            <a:endParaRPr lang="en-US" sz="1800" dirty="0"/>
          </a:p>
        </p:txBody>
      </p:sp>
      <p:sp>
        <p:nvSpPr>
          <p:cNvPr id="3" name="Title 2">
            <a:extLst>
              <a:ext uri="{FF2B5EF4-FFF2-40B4-BE49-F238E27FC236}">
                <a16:creationId xmlns:a16="http://schemas.microsoft.com/office/drawing/2014/main" id="{46BE13D6-20F1-DC4B-9649-14D323942690}"/>
              </a:ext>
            </a:extLst>
          </p:cNvPr>
          <p:cNvSpPr>
            <a:spLocks noGrp="1"/>
          </p:cNvSpPr>
          <p:nvPr>
            <p:ph type="title"/>
          </p:nvPr>
        </p:nvSpPr>
        <p:spPr>
          <a:xfrm>
            <a:off x="914400" y="152400"/>
            <a:ext cx="7384774" cy="406400"/>
          </a:xfrm>
        </p:spPr>
        <p:txBody>
          <a:bodyPr/>
          <a:lstStyle/>
          <a:p>
            <a:r>
              <a:rPr lang="en-US" dirty="0"/>
              <a:t>Background Characterization</a:t>
            </a:r>
          </a:p>
        </p:txBody>
      </p:sp>
      <p:pic>
        <p:nvPicPr>
          <p:cNvPr id="26" name="Picture 25">
            <a:extLst>
              <a:ext uri="{FF2B5EF4-FFF2-40B4-BE49-F238E27FC236}">
                <a16:creationId xmlns:a16="http://schemas.microsoft.com/office/drawing/2014/main" id="{34764FD1-7D03-4FEA-BC3D-B7FF26D3749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95536" y="2590799"/>
            <a:ext cx="6952929" cy="4114800"/>
          </a:xfrm>
          <a:prstGeom prst="rect">
            <a:avLst/>
          </a:prstGeom>
        </p:spPr>
      </p:pic>
      <p:pic>
        <p:nvPicPr>
          <p:cNvPr id="5" name="Audio 4">
            <a:hlinkClick r:id="" action="ppaction://media"/>
            <a:extLst>
              <a:ext uri="{FF2B5EF4-FFF2-40B4-BE49-F238E27FC236}">
                <a16:creationId xmlns:a16="http://schemas.microsoft.com/office/drawing/2014/main" id="{9486988E-9660-DF49-8DAE-163F4D5E89B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610558330"/>
      </p:ext>
    </p:extLst>
  </p:cSld>
  <p:clrMapOvr>
    <a:masterClrMapping/>
  </p:clrMapOvr>
  <mc:AlternateContent xmlns:mc="http://schemas.openxmlformats.org/markup-compatibility/2006" xmlns:p14="http://schemas.microsoft.com/office/powerpoint/2010/main">
    <mc:Choice Requires="p14">
      <p:transition spd="slow" p14:dur="2000" advTm="28597"/>
    </mc:Choice>
    <mc:Fallback xmlns="">
      <p:transition spd="slow" advTm="285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E87C784-55D9-1841-9C3A-2CF28C4B527E}"/>
              </a:ext>
            </a:extLst>
          </p:cNvPr>
          <p:cNvGraphicFramePr>
            <a:graphicFrameLocks noGrp="1"/>
          </p:cNvGraphicFramePr>
          <p:nvPr>
            <p:extLst>
              <p:ext uri="{D42A27DB-BD31-4B8C-83A1-F6EECF244321}">
                <p14:modId xmlns:p14="http://schemas.microsoft.com/office/powerpoint/2010/main" val="795695970"/>
              </p:ext>
            </p:extLst>
          </p:nvPr>
        </p:nvGraphicFramePr>
        <p:xfrm>
          <a:off x="959534" y="909637"/>
          <a:ext cx="7224932" cy="1892941"/>
        </p:xfrm>
        <a:graphic>
          <a:graphicData uri="http://schemas.openxmlformats.org/drawingml/2006/table">
            <a:tbl>
              <a:tblPr firstRow="1" firstCol="1" bandRow="1">
                <a:tableStyleId>{21E4AEA4-8DFA-4A89-87EB-49C32662AFE0}</a:tableStyleId>
              </a:tblPr>
              <a:tblGrid>
                <a:gridCol w="434177">
                  <a:extLst>
                    <a:ext uri="{9D8B030D-6E8A-4147-A177-3AD203B41FA5}">
                      <a16:colId xmlns:a16="http://schemas.microsoft.com/office/drawing/2014/main" val="2952417296"/>
                    </a:ext>
                  </a:extLst>
                </a:gridCol>
                <a:gridCol w="1977362">
                  <a:extLst>
                    <a:ext uri="{9D8B030D-6E8A-4147-A177-3AD203B41FA5}">
                      <a16:colId xmlns:a16="http://schemas.microsoft.com/office/drawing/2014/main" val="4207566584"/>
                    </a:ext>
                  </a:extLst>
                </a:gridCol>
                <a:gridCol w="2605236">
                  <a:extLst>
                    <a:ext uri="{9D8B030D-6E8A-4147-A177-3AD203B41FA5}">
                      <a16:colId xmlns:a16="http://schemas.microsoft.com/office/drawing/2014/main" val="3975041926"/>
                    </a:ext>
                  </a:extLst>
                </a:gridCol>
                <a:gridCol w="2208157">
                  <a:extLst>
                    <a:ext uri="{9D8B030D-6E8A-4147-A177-3AD203B41FA5}">
                      <a16:colId xmlns:a16="http://schemas.microsoft.com/office/drawing/2014/main" val="497860260"/>
                    </a:ext>
                  </a:extLst>
                </a:gridCol>
              </a:tblGrid>
              <a:tr h="209596">
                <a:tc>
                  <a:txBody>
                    <a:bodyPr/>
                    <a:lstStyle/>
                    <a:p>
                      <a:pPr marL="0" marR="0" algn="ctr">
                        <a:spcBef>
                          <a:spcPts val="0"/>
                        </a:spcBef>
                        <a:spcAft>
                          <a:spcPts val="0"/>
                        </a:spcAft>
                      </a:pPr>
                      <a:r>
                        <a:rPr lang="en-US" sz="1200" dirty="0">
                          <a:solidFill>
                            <a:schemeClr val="bg1"/>
                          </a:solidFill>
                          <a:effectLst/>
                        </a:rPr>
                        <a:t>ID</a:t>
                      </a:r>
                      <a:endParaRPr lang="en-US" sz="12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bg1"/>
                          </a:solidFill>
                          <a:effectLst/>
                        </a:rPr>
                        <a:t>FIELD NAME</a:t>
                      </a:r>
                      <a:endParaRPr lang="en-US" sz="12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bg1"/>
                          </a:solidFill>
                          <a:effectLst/>
                        </a:rPr>
                        <a:t>Background</a:t>
                      </a:r>
                      <a:endParaRPr lang="en-US" sz="12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bg1"/>
                          </a:solidFill>
                          <a:effectLst/>
                        </a:rPr>
                        <a:t>Rationale</a:t>
                      </a:r>
                      <a:endParaRPr lang="en-US" sz="12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715071488"/>
                  </a:ext>
                </a:extLst>
              </a:tr>
              <a:tr h="209596">
                <a:tc>
                  <a:txBody>
                    <a:bodyPr/>
                    <a:lstStyle/>
                    <a:p>
                      <a:pPr marL="0" marR="0" algn="ctr">
                        <a:spcBef>
                          <a:spcPts val="0"/>
                        </a:spcBef>
                        <a:spcAft>
                          <a:spcPts val="0"/>
                        </a:spcAft>
                      </a:pPr>
                      <a:r>
                        <a:rPr lang="en-US" sz="1200" dirty="0">
                          <a:solidFill>
                            <a:schemeClr val="bg1"/>
                          </a:solidFill>
                          <a:effectLst/>
                        </a:rPr>
                        <a:t>1</a:t>
                      </a:r>
                      <a:endParaRPr lang="en-US" sz="12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HUDF (offset)</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Low NIR background</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Key field</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1520353782"/>
                  </a:ext>
                </a:extLst>
              </a:tr>
              <a:tr h="209596">
                <a:tc>
                  <a:txBody>
                    <a:bodyPr/>
                    <a:lstStyle/>
                    <a:p>
                      <a:pPr marL="0" marR="0" algn="ctr">
                        <a:spcBef>
                          <a:spcPts val="0"/>
                        </a:spcBef>
                        <a:spcAft>
                          <a:spcPts val="0"/>
                        </a:spcAft>
                      </a:pPr>
                      <a:r>
                        <a:rPr lang="en-US" sz="1200" dirty="0">
                          <a:solidFill>
                            <a:schemeClr val="bg1"/>
                          </a:solidFill>
                          <a:effectLst/>
                        </a:rPr>
                        <a:t>2</a:t>
                      </a:r>
                      <a:endParaRPr lang="en-US" sz="12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Ext </a:t>
                      </a:r>
                      <a:r>
                        <a:rPr lang="en-US" sz="1200" dirty="0" err="1">
                          <a:solidFill>
                            <a:schemeClr val="tx1"/>
                          </a:solidFill>
                          <a:effectLst/>
                        </a:rPr>
                        <a:t>Groth</a:t>
                      </a:r>
                      <a:r>
                        <a:rPr lang="en-US" sz="1200" dirty="0">
                          <a:solidFill>
                            <a:schemeClr val="tx1"/>
                          </a:solidFill>
                          <a:effectLst/>
                        </a:rPr>
                        <a:t> Strip (offset)</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Low NIR background</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Key field</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3027636167"/>
                  </a:ext>
                </a:extLst>
              </a:tr>
              <a:tr h="209596">
                <a:tc>
                  <a:txBody>
                    <a:bodyPr/>
                    <a:lstStyle/>
                    <a:p>
                      <a:pPr marL="0" marR="0" algn="ctr">
                        <a:spcBef>
                          <a:spcPts val="0"/>
                        </a:spcBef>
                        <a:spcAft>
                          <a:spcPts val="0"/>
                        </a:spcAft>
                      </a:pPr>
                      <a:r>
                        <a:rPr lang="en-US" sz="1200" dirty="0">
                          <a:solidFill>
                            <a:schemeClr val="bg1"/>
                          </a:solidFill>
                          <a:effectLst/>
                        </a:rPr>
                        <a:t>3</a:t>
                      </a:r>
                      <a:endParaRPr lang="en-US" sz="12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HDF-S</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Low NIR background</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Key field</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3042854848"/>
                  </a:ext>
                </a:extLst>
              </a:tr>
              <a:tr h="216173">
                <a:tc>
                  <a:txBody>
                    <a:bodyPr/>
                    <a:lstStyle/>
                    <a:p>
                      <a:pPr marL="0" marR="0" algn="ctr">
                        <a:spcBef>
                          <a:spcPts val="0"/>
                        </a:spcBef>
                        <a:spcAft>
                          <a:spcPts val="0"/>
                        </a:spcAft>
                      </a:pPr>
                      <a:r>
                        <a:rPr lang="en-US" sz="1200" dirty="0">
                          <a:solidFill>
                            <a:schemeClr val="bg1"/>
                          </a:solidFill>
                          <a:effectLst/>
                        </a:rPr>
                        <a:t>4</a:t>
                      </a:r>
                      <a:endParaRPr lang="en-US" sz="12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1.2 min </a:t>
                      </a:r>
                      <a:r>
                        <a:rPr lang="en-US" sz="1200" dirty="0" err="1">
                          <a:solidFill>
                            <a:schemeClr val="tx1"/>
                          </a:solidFill>
                          <a:effectLst/>
                        </a:rPr>
                        <a:t>zody</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High NIR background</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Requirement Benchmark</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3212031573"/>
                  </a:ext>
                </a:extLst>
              </a:tr>
              <a:tr h="209596">
                <a:tc>
                  <a:txBody>
                    <a:bodyPr/>
                    <a:lstStyle/>
                    <a:p>
                      <a:pPr marL="0" marR="0" algn="ctr">
                        <a:spcBef>
                          <a:spcPts val="0"/>
                        </a:spcBef>
                        <a:spcAft>
                          <a:spcPts val="0"/>
                        </a:spcAft>
                      </a:pPr>
                      <a:r>
                        <a:rPr lang="en-US" sz="1200" dirty="0">
                          <a:solidFill>
                            <a:schemeClr val="bg1"/>
                          </a:solidFill>
                          <a:effectLst/>
                        </a:rPr>
                        <a:t>5</a:t>
                      </a:r>
                      <a:endParaRPr lang="en-US" sz="12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Galactic Center</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High NIR &amp; MIR background</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Stressing NIR/MIR case</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1189803387"/>
                  </a:ext>
                </a:extLst>
              </a:tr>
              <a:tr h="209596">
                <a:tc>
                  <a:txBody>
                    <a:bodyPr/>
                    <a:lstStyle/>
                    <a:p>
                      <a:pPr marL="0" marR="0" algn="ctr">
                        <a:spcBef>
                          <a:spcPts val="0"/>
                        </a:spcBef>
                        <a:spcAft>
                          <a:spcPts val="0"/>
                        </a:spcAft>
                      </a:pPr>
                      <a:r>
                        <a:rPr lang="en-US" sz="1200" dirty="0">
                          <a:solidFill>
                            <a:schemeClr val="bg1"/>
                          </a:solidFill>
                          <a:effectLst/>
                        </a:rPr>
                        <a:t>6</a:t>
                      </a:r>
                      <a:endParaRPr lang="en-US" sz="12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Mid-Range Background</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Moderate NIR &amp; MIR background</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Moderate background field</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1841289870"/>
                  </a:ext>
                </a:extLst>
              </a:tr>
              <a:tr h="209596">
                <a:tc>
                  <a:txBody>
                    <a:bodyPr/>
                    <a:lstStyle/>
                    <a:p>
                      <a:pPr marL="0" marR="0" algn="ctr">
                        <a:spcBef>
                          <a:spcPts val="0"/>
                        </a:spcBef>
                        <a:spcAft>
                          <a:spcPts val="0"/>
                        </a:spcAft>
                      </a:pPr>
                      <a:r>
                        <a:rPr lang="en-US" sz="1200" dirty="0">
                          <a:solidFill>
                            <a:schemeClr val="bg1"/>
                          </a:solidFill>
                          <a:effectLst/>
                        </a:rPr>
                        <a:t>7</a:t>
                      </a:r>
                      <a:endParaRPr lang="en-US" sz="12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CVZ-S</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High MIR background</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Monitoring</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673771008"/>
                  </a:ext>
                </a:extLst>
              </a:tr>
              <a:tr h="209596">
                <a:tc>
                  <a:txBody>
                    <a:bodyPr/>
                    <a:lstStyle/>
                    <a:p>
                      <a:pPr marL="0" marR="0" algn="ctr">
                        <a:spcBef>
                          <a:spcPts val="0"/>
                        </a:spcBef>
                        <a:spcAft>
                          <a:spcPts val="0"/>
                        </a:spcAft>
                      </a:pPr>
                      <a:r>
                        <a:rPr lang="en-US" sz="1200" dirty="0">
                          <a:solidFill>
                            <a:schemeClr val="bg1"/>
                          </a:solidFill>
                          <a:effectLst/>
                        </a:rPr>
                        <a:t>8</a:t>
                      </a:r>
                      <a:endParaRPr lang="en-US" sz="12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High </a:t>
                      </a:r>
                      <a:r>
                        <a:rPr lang="en-US" sz="1200" dirty="0" err="1">
                          <a:solidFill>
                            <a:schemeClr val="tx1"/>
                          </a:solidFill>
                          <a:effectLst/>
                        </a:rPr>
                        <a:t>Zodi</a:t>
                      </a:r>
                      <a:r>
                        <a:rPr lang="en-US" sz="1200" dirty="0">
                          <a:solidFill>
                            <a:schemeClr val="tx1"/>
                          </a:solidFill>
                          <a:effectLst/>
                        </a:rPr>
                        <a:t>, Low non-</a:t>
                      </a:r>
                      <a:r>
                        <a:rPr lang="en-US" sz="1200" dirty="0" err="1">
                          <a:solidFill>
                            <a:schemeClr val="tx1"/>
                          </a:solidFill>
                          <a:effectLst/>
                        </a:rPr>
                        <a:t>Zodi</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High MIR background</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200" dirty="0">
                          <a:solidFill>
                            <a:schemeClr val="tx1"/>
                          </a:solidFill>
                          <a:effectLst/>
                        </a:rPr>
                        <a:t>Stressing MIR case</a:t>
                      </a:r>
                      <a:endParaRPr lang="en-US" sz="12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2216739616"/>
                  </a:ext>
                </a:extLst>
              </a:tr>
            </a:tbl>
          </a:graphicData>
        </a:graphic>
      </p:graphicFrame>
      <p:graphicFrame>
        <p:nvGraphicFramePr>
          <p:cNvPr id="6" name="Chart 5">
            <a:extLst>
              <a:ext uri="{FF2B5EF4-FFF2-40B4-BE49-F238E27FC236}">
                <a16:creationId xmlns:a16="http://schemas.microsoft.com/office/drawing/2014/main" id="{F018D2C0-7EBF-C343-A1D5-21CC72B5815E}"/>
              </a:ext>
            </a:extLst>
          </p:cNvPr>
          <p:cNvGraphicFramePr>
            <a:graphicFrameLocks/>
          </p:cNvGraphicFramePr>
          <p:nvPr>
            <p:extLst>
              <p:ext uri="{D42A27DB-BD31-4B8C-83A1-F6EECF244321}">
                <p14:modId xmlns:p14="http://schemas.microsoft.com/office/powerpoint/2010/main" val="1922036951"/>
              </p:ext>
            </p:extLst>
          </p:nvPr>
        </p:nvGraphicFramePr>
        <p:xfrm>
          <a:off x="1128156" y="2802577"/>
          <a:ext cx="6887688" cy="3574471"/>
        </p:xfrm>
        <a:graphic>
          <a:graphicData uri="http://schemas.openxmlformats.org/drawingml/2006/chart">
            <c:chart xmlns:c="http://schemas.openxmlformats.org/drawingml/2006/chart" xmlns:r="http://schemas.openxmlformats.org/officeDocument/2006/relationships" r:id="rId5"/>
          </a:graphicData>
        </a:graphic>
      </p:graphicFrame>
      <p:sp>
        <p:nvSpPr>
          <p:cNvPr id="7" name="Title 2">
            <a:extLst>
              <a:ext uri="{FF2B5EF4-FFF2-40B4-BE49-F238E27FC236}">
                <a16:creationId xmlns:a16="http://schemas.microsoft.com/office/drawing/2014/main" id="{CF60A849-581F-624C-BECC-C3B93324A688}"/>
              </a:ext>
            </a:extLst>
          </p:cNvPr>
          <p:cNvSpPr>
            <a:spLocks noGrp="1"/>
          </p:cNvSpPr>
          <p:nvPr>
            <p:ph type="title"/>
          </p:nvPr>
        </p:nvSpPr>
        <p:spPr>
          <a:xfrm>
            <a:off x="914400" y="152400"/>
            <a:ext cx="7384774" cy="406400"/>
          </a:xfrm>
        </p:spPr>
        <p:txBody>
          <a:bodyPr/>
          <a:lstStyle/>
          <a:p>
            <a:r>
              <a:rPr lang="en-US" dirty="0" err="1"/>
              <a:t>Pointings</a:t>
            </a:r>
            <a:endParaRPr lang="en-US" dirty="0"/>
          </a:p>
        </p:txBody>
      </p:sp>
      <p:pic>
        <p:nvPicPr>
          <p:cNvPr id="9" name="Audio 8">
            <a:hlinkClick r:id="" action="ppaction://media"/>
            <a:extLst>
              <a:ext uri="{FF2B5EF4-FFF2-40B4-BE49-F238E27FC236}">
                <a16:creationId xmlns:a16="http://schemas.microsoft.com/office/drawing/2014/main" id="{2F8CA084-50DF-154D-883E-0B039489AE1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337988756"/>
      </p:ext>
    </p:extLst>
  </p:cSld>
  <p:clrMapOvr>
    <a:masterClrMapping/>
  </p:clrMapOvr>
  <mc:AlternateContent xmlns:mc="http://schemas.openxmlformats.org/markup-compatibility/2006">
    <mc:Choice xmlns:p14="http://schemas.microsoft.com/office/powerpoint/2010/main" Requires="p14">
      <p:transition spd="slow" p14:dur="2000" advTm="65420"/>
    </mc:Choice>
    <mc:Fallback>
      <p:transition spd="slow" advTm="654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iagram&#10;&#10;Description automatically generated">
            <a:extLst>
              <a:ext uri="{FF2B5EF4-FFF2-40B4-BE49-F238E27FC236}">
                <a16:creationId xmlns:a16="http://schemas.microsoft.com/office/drawing/2014/main" id="{692729CF-538B-4F97-96F7-1D30338544F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7393" y="890649"/>
            <a:ext cx="9008482" cy="5874326"/>
          </a:xfrm>
          <a:prstGeom prst="rect">
            <a:avLst/>
          </a:prstGeom>
        </p:spPr>
      </p:pic>
      <p:sp>
        <p:nvSpPr>
          <p:cNvPr id="3" name="Title 2">
            <a:extLst>
              <a:ext uri="{FF2B5EF4-FFF2-40B4-BE49-F238E27FC236}">
                <a16:creationId xmlns:a16="http://schemas.microsoft.com/office/drawing/2014/main" id="{46BE13D6-20F1-DC4B-9649-14D323942690}"/>
              </a:ext>
            </a:extLst>
          </p:cNvPr>
          <p:cNvSpPr>
            <a:spLocks noGrp="1"/>
          </p:cNvSpPr>
          <p:nvPr>
            <p:ph type="title"/>
          </p:nvPr>
        </p:nvSpPr>
        <p:spPr>
          <a:xfrm>
            <a:off x="914400" y="152400"/>
            <a:ext cx="7384774" cy="406400"/>
          </a:xfrm>
        </p:spPr>
        <p:txBody>
          <a:bodyPr/>
          <a:lstStyle/>
          <a:p>
            <a:r>
              <a:rPr lang="en-US" dirty="0"/>
              <a:t>Background Characterization</a:t>
            </a:r>
          </a:p>
        </p:txBody>
      </p:sp>
      <p:sp>
        <p:nvSpPr>
          <p:cNvPr id="5" name="TextBox 4">
            <a:extLst>
              <a:ext uri="{FF2B5EF4-FFF2-40B4-BE49-F238E27FC236}">
                <a16:creationId xmlns:a16="http://schemas.microsoft.com/office/drawing/2014/main" id="{7414B46C-6017-493A-B4C6-C6263979B06F}"/>
              </a:ext>
            </a:extLst>
          </p:cNvPr>
          <p:cNvSpPr txBox="1"/>
          <p:nvPr/>
        </p:nvSpPr>
        <p:spPr>
          <a:xfrm>
            <a:off x="3455377" y="4967655"/>
            <a:ext cx="448407" cy="107722"/>
          </a:xfrm>
          <a:prstGeom prst="rect">
            <a:avLst/>
          </a:prstGeom>
          <a:solidFill>
            <a:schemeClr val="bg1"/>
          </a:solidFill>
        </p:spPr>
        <p:txBody>
          <a:bodyPr wrap="square" tIns="0" bIns="0" rtlCol="0">
            <a:spAutoFit/>
          </a:bodyPr>
          <a:lstStyle/>
          <a:p>
            <a:r>
              <a:rPr lang="en-US" sz="700" dirty="0"/>
              <a:t>HDF-S</a:t>
            </a:r>
          </a:p>
        </p:txBody>
      </p:sp>
      <p:pic>
        <p:nvPicPr>
          <p:cNvPr id="4" name="Audio 3">
            <a:hlinkClick r:id="" action="ppaction://media"/>
            <a:extLst>
              <a:ext uri="{FF2B5EF4-FFF2-40B4-BE49-F238E27FC236}">
                <a16:creationId xmlns:a16="http://schemas.microsoft.com/office/drawing/2014/main" id="{6C0EA45C-3EDD-6149-9F1A-51208C81D3B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502159985"/>
      </p:ext>
    </p:extLst>
  </p:cSld>
  <p:clrMapOvr>
    <a:masterClrMapping/>
  </p:clrMapOvr>
  <mc:AlternateContent xmlns:mc="http://schemas.openxmlformats.org/markup-compatibility/2006" xmlns:p14="http://schemas.microsoft.com/office/powerpoint/2010/main">
    <mc:Choice Requires="p14">
      <p:transition spd="slow" p14:dur="2000" advTm="22873"/>
    </mc:Choice>
    <mc:Fallback xmlns="">
      <p:transition spd="slow" advTm="228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2">
            <a:extLst>
              <a:ext uri="{FF2B5EF4-FFF2-40B4-BE49-F238E27FC236}">
                <a16:creationId xmlns:a16="http://schemas.microsoft.com/office/drawing/2014/main" id="{2A47E6F4-A53F-2840-B61B-1D640332CF98}"/>
              </a:ext>
            </a:extLst>
          </p:cNvPr>
          <p:cNvSpPr>
            <a:spLocks noChangeArrowheads="1"/>
          </p:cNvSpPr>
          <p:nvPr/>
        </p:nvSpPr>
        <p:spPr bwMode="auto">
          <a:xfrm>
            <a:off x="1232703" y="1657350"/>
            <a:ext cx="6230075" cy="2004215"/>
          </a:xfrm>
          <a:prstGeom prst="rect">
            <a:avLst/>
          </a:prstGeom>
          <a:noFill/>
          <a:ln w="9525">
            <a:noFill/>
            <a:miter lim="800000"/>
            <a:headEnd/>
            <a:tailEnd/>
          </a:ln>
        </p:spPr>
        <p:txBody>
          <a:bodyPr/>
          <a:lstStyle/>
          <a:p>
            <a:pPr marL="171450" indent="-171450">
              <a:lnSpc>
                <a:spcPct val="80000"/>
              </a:lnSpc>
              <a:spcBef>
                <a:spcPct val="20000"/>
              </a:spcBef>
              <a:buClr>
                <a:srgbClr val="FF0000"/>
              </a:buClr>
              <a:buSzPct val="60000"/>
              <a:buBlip>
                <a:blip r:embed="rId5"/>
              </a:buBlip>
            </a:pPr>
            <a:endParaRPr lang="en-US" sz="750" dirty="0"/>
          </a:p>
        </p:txBody>
      </p:sp>
      <p:graphicFrame>
        <p:nvGraphicFramePr>
          <p:cNvPr id="7" name="Table 6">
            <a:extLst>
              <a:ext uri="{FF2B5EF4-FFF2-40B4-BE49-F238E27FC236}">
                <a16:creationId xmlns:a16="http://schemas.microsoft.com/office/drawing/2014/main" id="{792051BE-8AD7-6243-ACED-F1E2F41DC902}"/>
              </a:ext>
            </a:extLst>
          </p:cNvPr>
          <p:cNvGraphicFramePr>
            <a:graphicFrameLocks noGrp="1"/>
          </p:cNvGraphicFramePr>
          <p:nvPr>
            <p:extLst>
              <p:ext uri="{D42A27DB-BD31-4B8C-83A1-F6EECF244321}">
                <p14:modId xmlns:p14="http://schemas.microsoft.com/office/powerpoint/2010/main" val="2028380060"/>
              </p:ext>
            </p:extLst>
          </p:nvPr>
        </p:nvGraphicFramePr>
        <p:xfrm>
          <a:off x="1123097" y="1191748"/>
          <a:ext cx="2777213" cy="2755434"/>
        </p:xfrm>
        <a:graphic>
          <a:graphicData uri="http://schemas.openxmlformats.org/drawingml/2006/table">
            <a:tbl>
              <a:tblPr firstRow="1" firstCol="1" bandRow="1">
                <a:tableStyleId>{21E4AEA4-8DFA-4A89-87EB-49C32662AFE0}</a:tableStyleId>
              </a:tblPr>
              <a:tblGrid>
                <a:gridCol w="333574">
                  <a:extLst>
                    <a:ext uri="{9D8B030D-6E8A-4147-A177-3AD203B41FA5}">
                      <a16:colId xmlns:a16="http://schemas.microsoft.com/office/drawing/2014/main" val="2952417296"/>
                    </a:ext>
                  </a:extLst>
                </a:gridCol>
                <a:gridCol w="1211673">
                  <a:extLst>
                    <a:ext uri="{9D8B030D-6E8A-4147-A177-3AD203B41FA5}">
                      <a16:colId xmlns:a16="http://schemas.microsoft.com/office/drawing/2014/main" val="161752811"/>
                    </a:ext>
                  </a:extLst>
                </a:gridCol>
                <a:gridCol w="1231966">
                  <a:extLst>
                    <a:ext uri="{9D8B030D-6E8A-4147-A177-3AD203B41FA5}">
                      <a16:colId xmlns:a16="http://schemas.microsoft.com/office/drawing/2014/main" val="4207566584"/>
                    </a:ext>
                  </a:extLst>
                </a:gridCol>
              </a:tblGrid>
              <a:tr h="390146">
                <a:tc>
                  <a:txBody>
                    <a:bodyPr/>
                    <a:lstStyle/>
                    <a:p>
                      <a:pPr marL="0" marR="0" algn="ctr">
                        <a:spcBef>
                          <a:spcPts val="0"/>
                        </a:spcBef>
                        <a:spcAft>
                          <a:spcPts val="0"/>
                        </a:spcAft>
                      </a:pP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bg1"/>
                          </a:solidFill>
                          <a:effectLst/>
                        </a:rPr>
                        <a:t>Science Instrument</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bg1"/>
                          </a:solidFill>
                          <a:effectLst/>
                        </a:rPr>
                        <a:t>Filter</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715071488"/>
                  </a:ext>
                </a:extLst>
              </a:tr>
              <a:tr h="195073">
                <a:tc>
                  <a:txBody>
                    <a:bodyPr/>
                    <a:lstStyle/>
                    <a:p>
                      <a:pPr marL="0" marR="0" algn="ctr">
                        <a:spcBef>
                          <a:spcPts val="0"/>
                        </a:spcBef>
                        <a:spcAft>
                          <a:spcPts val="0"/>
                        </a:spcAft>
                      </a:pPr>
                      <a:r>
                        <a:rPr lang="en-US" sz="1100" dirty="0">
                          <a:solidFill>
                            <a:schemeClr val="bg1"/>
                          </a:solidFill>
                          <a:effectLst/>
                        </a:rPr>
                        <a:t>1</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NIRCam</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F070W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1520353782"/>
                  </a:ext>
                </a:extLst>
              </a:tr>
              <a:tr h="195073">
                <a:tc>
                  <a:txBody>
                    <a:bodyPr/>
                    <a:lstStyle/>
                    <a:p>
                      <a:pPr marL="0" marR="0" algn="ctr">
                        <a:spcBef>
                          <a:spcPts val="0"/>
                        </a:spcBef>
                        <a:spcAft>
                          <a:spcPts val="0"/>
                        </a:spcAft>
                      </a:pPr>
                      <a:r>
                        <a:rPr lang="en-US" sz="1100" dirty="0">
                          <a:solidFill>
                            <a:schemeClr val="bg1"/>
                          </a:solidFill>
                          <a:effectLst/>
                        </a:rPr>
                        <a:t>2</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NIRCam</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F115W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3027636167"/>
                  </a:ext>
                </a:extLst>
              </a:tr>
              <a:tr h="195073">
                <a:tc>
                  <a:txBody>
                    <a:bodyPr/>
                    <a:lstStyle/>
                    <a:p>
                      <a:pPr marL="0" marR="0" algn="ctr">
                        <a:spcBef>
                          <a:spcPts val="0"/>
                        </a:spcBef>
                        <a:spcAft>
                          <a:spcPts val="0"/>
                        </a:spcAft>
                      </a:pPr>
                      <a:r>
                        <a:rPr lang="en-US" sz="1100" dirty="0">
                          <a:solidFill>
                            <a:schemeClr val="bg1"/>
                          </a:solidFill>
                          <a:effectLst/>
                        </a:rPr>
                        <a:t>3</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NIRCam</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F150W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3042854848"/>
                  </a:ext>
                </a:extLst>
              </a:tr>
              <a:tr h="219485">
                <a:tc>
                  <a:txBody>
                    <a:bodyPr/>
                    <a:lstStyle/>
                    <a:p>
                      <a:pPr marL="0" marR="0" algn="ctr">
                        <a:spcBef>
                          <a:spcPts val="0"/>
                        </a:spcBef>
                        <a:spcAft>
                          <a:spcPts val="0"/>
                        </a:spcAft>
                      </a:pPr>
                      <a:r>
                        <a:rPr lang="en-US" sz="1100" dirty="0">
                          <a:solidFill>
                            <a:schemeClr val="bg1"/>
                          </a:solidFill>
                          <a:effectLst/>
                        </a:rPr>
                        <a:t>4</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NIRCam</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F220W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3212031573"/>
                  </a:ext>
                </a:extLst>
              </a:tr>
              <a:tr h="195073">
                <a:tc>
                  <a:txBody>
                    <a:bodyPr/>
                    <a:lstStyle/>
                    <a:p>
                      <a:pPr marL="0" marR="0" algn="ctr">
                        <a:spcBef>
                          <a:spcPts val="0"/>
                        </a:spcBef>
                        <a:spcAft>
                          <a:spcPts val="0"/>
                        </a:spcAft>
                      </a:pPr>
                      <a:r>
                        <a:rPr lang="en-US" sz="1100" dirty="0">
                          <a:solidFill>
                            <a:schemeClr val="bg1"/>
                          </a:solidFill>
                          <a:effectLst/>
                        </a:rPr>
                        <a:t>5</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NIRCam</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F277W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1189803387"/>
                  </a:ext>
                </a:extLst>
              </a:tr>
              <a:tr h="195073">
                <a:tc>
                  <a:txBody>
                    <a:bodyPr/>
                    <a:lstStyle/>
                    <a:p>
                      <a:pPr marL="0" marR="0" algn="ctr">
                        <a:spcBef>
                          <a:spcPts val="0"/>
                        </a:spcBef>
                        <a:spcAft>
                          <a:spcPts val="0"/>
                        </a:spcAft>
                      </a:pPr>
                      <a:r>
                        <a:rPr lang="en-US" sz="1100" dirty="0">
                          <a:solidFill>
                            <a:schemeClr val="bg1"/>
                          </a:solidFill>
                          <a:effectLst/>
                        </a:rPr>
                        <a:t>6</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NIRCam</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F322W2</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1841289870"/>
                  </a:ext>
                </a:extLst>
              </a:tr>
              <a:tr h="195073">
                <a:tc>
                  <a:txBody>
                    <a:bodyPr/>
                    <a:lstStyle/>
                    <a:p>
                      <a:pPr marL="0" marR="0" algn="ctr">
                        <a:spcBef>
                          <a:spcPts val="0"/>
                        </a:spcBef>
                        <a:spcAft>
                          <a:spcPts val="0"/>
                        </a:spcAft>
                      </a:pPr>
                      <a:r>
                        <a:rPr lang="en-US" sz="1100" dirty="0">
                          <a:solidFill>
                            <a:schemeClr val="bg1"/>
                          </a:solidFill>
                          <a:effectLst/>
                        </a:rPr>
                        <a:t>7</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NIRCam</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F356W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673771008"/>
                  </a:ext>
                </a:extLst>
              </a:tr>
              <a:tr h="195073">
                <a:tc>
                  <a:txBody>
                    <a:bodyPr/>
                    <a:lstStyle/>
                    <a:p>
                      <a:pPr marL="0" marR="0" algn="ctr">
                        <a:spcBef>
                          <a:spcPts val="0"/>
                        </a:spcBef>
                        <a:spcAft>
                          <a:spcPts val="0"/>
                        </a:spcAft>
                      </a:pPr>
                      <a:r>
                        <a:rPr lang="en-US" sz="1100" dirty="0">
                          <a:solidFill>
                            <a:schemeClr val="bg1"/>
                          </a:solidFill>
                          <a:effectLst/>
                        </a:rPr>
                        <a:t>8</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NIRCam</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F444W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2216739616"/>
                  </a:ext>
                </a:extLst>
              </a:tr>
              <a:tr h="195073">
                <a:tc>
                  <a:txBody>
                    <a:bodyPr/>
                    <a:lstStyle/>
                    <a:p>
                      <a:pPr marL="0" marR="0" algn="ctr">
                        <a:spcBef>
                          <a:spcPts val="0"/>
                        </a:spcBef>
                        <a:spcAft>
                          <a:spcPts val="0"/>
                        </a:spcAft>
                      </a:pPr>
                      <a:r>
                        <a:rPr lang="en-US" sz="1100" dirty="0">
                          <a:solidFill>
                            <a:schemeClr val="bg1"/>
                          </a:solidFill>
                          <a:effectLst/>
                        </a:rPr>
                        <a:t>9</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MIRI</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F560W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888464269"/>
                  </a:ext>
                </a:extLst>
              </a:tr>
              <a:tr h="195073">
                <a:tc>
                  <a:txBody>
                    <a:bodyPr/>
                    <a:lstStyle/>
                    <a:p>
                      <a:pPr marL="0" marR="0" algn="ctr">
                        <a:spcBef>
                          <a:spcPts val="0"/>
                        </a:spcBef>
                        <a:spcAft>
                          <a:spcPts val="0"/>
                        </a:spcAft>
                      </a:pPr>
                      <a:r>
                        <a:rPr lang="en-US" sz="1100" dirty="0">
                          <a:solidFill>
                            <a:schemeClr val="bg1"/>
                          </a:solidFill>
                          <a:effectLst/>
                        </a:rPr>
                        <a:t>10</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MIRI</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F770W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250987825"/>
                  </a:ext>
                </a:extLst>
              </a:tr>
              <a:tr h="195073">
                <a:tc>
                  <a:txBody>
                    <a:bodyPr/>
                    <a:lstStyle/>
                    <a:p>
                      <a:pPr marL="0" marR="0" algn="ctr">
                        <a:spcBef>
                          <a:spcPts val="0"/>
                        </a:spcBef>
                        <a:spcAft>
                          <a:spcPts val="0"/>
                        </a:spcAft>
                      </a:pPr>
                      <a:r>
                        <a:rPr lang="en-US" sz="1100" dirty="0">
                          <a:solidFill>
                            <a:schemeClr val="bg1"/>
                          </a:solidFill>
                          <a:effectLst/>
                        </a:rPr>
                        <a:t>11</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MIRI</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F1000W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367588290"/>
                  </a:ext>
                </a:extLst>
              </a:tr>
              <a:tr h="195073">
                <a:tc>
                  <a:txBody>
                    <a:bodyPr/>
                    <a:lstStyle/>
                    <a:p>
                      <a:pPr marL="0" marR="0" algn="ctr">
                        <a:spcBef>
                          <a:spcPts val="0"/>
                        </a:spcBef>
                        <a:spcAft>
                          <a:spcPts val="0"/>
                        </a:spcAft>
                      </a:pPr>
                      <a:r>
                        <a:rPr lang="en-US" sz="1100" dirty="0">
                          <a:solidFill>
                            <a:schemeClr val="bg1"/>
                          </a:solidFill>
                          <a:effectLst/>
                        </a:rPr>
                        <a:t>12</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MIRI</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F1280W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4148218963"/>
                  </a:ext>
                </a:extLst>
              </a:tr>
            </a:tbl>
          </a:graphicData>
        </a:graphic>
      </p:graphicFrame>
      <p:graphicFrame>
        <p:nvGraphicFramePr>
          <p:cNvPr id="8" name="Table 7">
            <a:extLst>
              <a:ext uri="{FF2B5EF4-FFF2-40B4-BE49-F238E27FC236}">
                <a16:creationId xmlns:a16="http://schemas.microsoft.com/office/drawing/2014/main" id="{B8B128E1-97E7-8B4C-A4C7-5757F9C604A6}"/>
              </a:ext>
            </a:extLst>
          </p:cNvPr>
          <p:cNvGraphicFramePr>
            <a:graphicFrameLocks noGrp="1"/>
          </p:cNvGraphicFramePr>
          <p:nvPr>
            <p:extLst>
              <p:ext uri="{D42A27DB-BD31-4B8C-83A1-F6EECF244321}">
                <p14:modId xmlns:p14="http://schemas.microsoft.com/office/powerpoint/2010/main" val="3073629433"/>
              </p:ext>
            </p:extLst>
          </p:nvPr>
        </p:nvGraphicFramePr>
        <p:xfrm>
          <a:off x="1123097" y="4505109"/>
          <a:ext cx="2783884" cy="1584996"/>
        </p:xfrm>
        <a:graphic>
          <a:graphicData uri="http://schemas.openxmlformats.org/drawingml/2006/table">
            <a:tbl>
              <a:tblPr firstRow="1" firstCol="1" bandRow="1">
                <a:tableStyleId>{21E4AEA4-8DFA-4A89-87EB-49C32662AFE0}</a:tableStyleId>
              </a:tblPr>
              <a:tblGrid>
                <a:gridCol w="338942">
                  <a:extLst>
                    <a:ext uri="{9D8B030D-6E8A-4147-A177-3AD203B41FA5}">
                      <a16:colId xmlns:a16="http://schemas.microsoft.com/office/drawing/2014/main" val="2952417296"/>
                    </a:ext>
                  </a:extLst>
                </a:gridCol>
                <a:gridCol w="1222471">
                  <a:extLst>
                    <a:ext uri="{9D8B030D-6E8A-4147-A177-3AD203B41FA5}">
                      <a16:colId xmlns:a16="http://schemas.microsoft.com/office/drawing/2014/main" val="161752811"/>
                    </a:ext>
                  </a:extLst>
                </a:gridCol>
                <a:gridCol w="1222471">
                  <a:extLst>
                    <a:ext uri="{9D8B030D-6E8A-4147-A177-3AD203B41FA5}">
                      <a16:colId xmlns:a16="http://schemas.microsoft.com/office/drawing/2014/main" val="4207566584"/>
                    </a:ext>
                  </a:extLst>
                </a:gridCol>
              </a:tblGrid>
              <a:tr h="390146">
                <a:tc>
                  <a:txBody>
                    <a:bodyPr/>
                    <a:lstStyle/>
                    <a:p>
                      <a:pPr marL="0" marR="0" algn="ctr">
                        <a:spcBef>
                          <a:spcPts val="0"/>
                        </a:spcBef>
                        <a:spcAft>
                          <a:spcPts val="0"/>
                        </a:spcAft>
                      </a:pP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bg1"/>
                          </a:solidFill>
                          <a:effectLst/>
                        </a:rPr>
                        <a:t>Science Instrument</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bg1"/>
                          </a:solidFill>
                          <a:effectLst/>
                        </a:rPr>
                        <a:t>Filter</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715071488"/>
                  </a:ext>
                </a:extLst>
              </a:tr>
              <a:tr h="195073">
                <a:tc>
                  <a:txBody>
                    <a:bodyPr/>
                    <a:lstStyle/>
                    <a:p>
                      <a:pPr marL="0" marR="0" algn="ctr">
                        <a:spcBef>
                          <a:spcPts val="0"/>
                        </a:spcBef>
                        <a:spcAft>
                          <a:spcPts val="0"/>
                        </a:spcAft>
                      </a:pPr>
                      <a:r>
                        <a:rPr lang="en-US" sz="1100" dirty="0">
                          <a:solidFill>
                            <a:schemeClr val="bg1"/>
                          </a:solidFill>
                          <a:effectLst/>
                        </a:rPr>
                        <a:t>1</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MIRI</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effectLst/>
                        </a:rPr>
                        <a:t>F770W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1520353782"/>
                  </a:ext>
                </a:extLst>
              </a:tr>
              <a:tr h="195073">
                <a:tc>
                  <a:txBody>
                    <a:bodyPr/>
                    <a:lstStyle/>
                    <a:p>
                      <a:pPr marL="0" marR="0" algn="ctr">
                        <a:spcBef>
                          <a:spcPts val="0"/>
                        </a:spcBef>
                        <a:spcAft>
                          <a:spcPts val="0"/>
                        </a:spcAft>
                      </a:pPr>
                      <a:r>
                        <a:rPr lang="en-US" sz="1100" dirty="0">
                          <a:solidFill>
                            <a:schemeClr val="bg1"/>
                          </a:solidFill>
                          <a:effectLst/>
                        </a:rPr>
                        <a:t>2</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MIRI</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F1280W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3027636167"/>
                  </a:ext>
                </a:extLst>
              </a:tr>
              <a:tr h="195073">
                <a:tc>
                  <a:txBody>
                    <a:bodyPr/>
                    <a:lstStyle/>
                    <a:p>
                      <a:pPr marL="0" marR="0" algn="ctr">
                        <a:spcBef>
                          <a:spcPts val="0"/>
                        </a:spcBef>
                        <a:spcAft>
                          <a:spcPts val="0"/>
                        </a:spcAft>
                      </a:pPr>
                      <a:r>
                        <a:rPr lang="en-US" sz="1100" dirty="0">
                          <a:solidFill>
                            <a:schemeClr val="bg1"/>
                          </a:solidFill>
                          <a:effectLst/>
                        </a:rPr>
                        <a:t>3</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MIRI</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F1500W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3042854848"/>
                  </a:ext>
                </a:extLst>
              </a:tr>
              <a:tr h="219485">
                <a:tc>
                  <a:txBody>
                    <a:bodyPr/>
                    <a:lstStyle/>
                    <a:p>
                      <a:pPr marL="0" marR="0" algn="ctr">
                        <a:spcBef>
                          <a:spcPts val="0"/>
                        </a:spcBef>
                        <a:spcAft>
                          <a:spcPts val="0"/>
                        </a:spcAft>
                      </a:pPr>
                      <a:r>
                        <a:rPr lang="en-US" sz="1100" dirty="0">
                          <a:solidFill>
                            <a:schemeClr val="bg1"/>
                          </a:solidFill>
                          <a:effectLst/>
                        </a:rPr>
                        <a:t>4</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MIRI</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F1800W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3212031573"/>
                  </a:ext>
                </a:extLst>
              </a:tr>
              <a:tr h="195073">
                <a:tc>
                  <a:txBody>
                    <a:bodyPr/>
                    <a:lstStyle/>
                    <a:p>
                      <a:pPr marL="0" marR="0" algn="ctr">
                        <a:spcBef>
                          <a:spcPts val="0"/>
                        </a:spcBef>
                        <a:spcAft>
                          <a:spcPts val="0"/>
                        </a:spcAft>
                      </a:pPr>
                      <a:r>
                        <a:rPr lang="en-US" sz="1100" dirty="0">
                          <a:solidFill>
                            <a:schemeClr val="bg1"/>
                          </a:solidFill>
                          <a:effectLst/>
                        </a:rPr>
                        <a:t>5</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MIRI</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F2100W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1189803387"/>
                  </a:ext>
                </a:extLst>
              </a:tr>
              <a:tr h="195073">
                <a:tc>
                  <a:txBody>
                    <a:bodyPr/>
                    <a:lstStyle/>
                    <a:p>
                      <a:pPr marL="0" marR="0" algn="ctr">
                        <a:spcBef>
                          <a:spcPts val="0"/>
                        </a:spcBef>
                        <a:spcAft>
                          <a:spcPts val="0"/>
                        </a:spcAft>
                      </a:pPr>
                      <a:r>
                        <a:rPr lang="en-US" sz="1100" dirty="0">
                          <a:solidFill>
                            <a:schemeClr val="bg1"/>
                          </a:solidFill>
                          <a:effectLst/>
                        </a:rPr>
                        <a:t>6</a:t>
                      </a:r>
                      <a:endParaRPr lang="en-US" sz="1100"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MIRI</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tc>
                  <a:txBody>
                    <a:bodyPr/>
                    <a:lstStyle/>
                    <a:p>
                      <a:pPr marL="0" marR="0" algn="ctr">
                        <a:spcBef>
                          <a:spcPts val="0"/>
                        </a:spcBef>
                        <a:spcAft>
                          <a:spcPts val="0"/>
                        </a:spcAft>
                      </a:pPr>
                      <a:r>
                        <a:rPr lang="en-US" sz="1100" dirty="0">
                          <a:solidFill>
                            <a:schemeClr val="tx1"/>
                          </a:solidFill>
                          <a:effectLst/>
                        </a:rPr>
                        <a:t>F2500W</a:t>
                      </a:r>
                      <a:endParaRPr lang="en-US" sz="1100" dirty="0">
                        <a:solidFill>
                          <a:schemeClr val="tx1"/>
                        </a:solidFill>
                        <a:effectLst/>
                        <a:latin typeface="Calibri" panose="020F0502020204030204" pitchFamily="34" charset="0"/>
                        <a:ea typeface="Cambria" panose="02040503050406030204" pitchFamily="18" charset="0"/>
                        <a:cs typeface="Calibri" panose="020F0502020204030204" pitchFamily="34" charset="0"/>
                      </a:endParaRPr>
                    </a:p>
                  </a:txBody>
                  <a:tcPr marL="51435" marR="51435" marT="0" marB="0" anchor="b"/>
                </a:tc>
                <a:extLst>
                  <a:ext uri="{0D108BD9-81ED-4DB2-BD59-A6C34878D82A}">
                    <a16:rowId xmlns:a16="http://schemas.microsoft.com/office/drawing/2014/main" val="1841289870"/>
                  </a:ext>
                </a:extLst>
              </a:tr>
            </a:tbl>
          </a:graphicData>
        </a:graphic>
      </p:graphicFrame>
      <p:sp>
        <p:nvSpPr>
          <p:cNvPr id="9" name="TextBox 8">
            <a:extLst>
              <a:ext uri="{FF2B5EF4-FFF2-40B4-BE49-F238E27FC236}">
                <a16:creationId xmlns:a16="http://schemas.microsoft.com/office/drawing/2014/main" id="{EE3CB175-D71D-8041-B063-610B0D1F8586}"/>
              </a:ext>
            </a:extLst>
          </p:cNvPr>
          <p:cNvSpPr txBox="1"/>
          <p:nvPr/>
        </p:nvSpPr>
        <p:spPr>
          <a:xfrm>
            <a:off x="974871" y="897444"/>
            <a:ext cx="2932110" cy="253916"/>
          </a:xfrm>
          <a:prstGeom prst="rect">
            <a:avLst/>
          </a:prstGeom>
          <a:noFill/>
        </p:spPr>
        <p:txBody>
          <a:bodyPr wrap="square" rtlCol="0">
            <a:spAutoFit/>
          </a:bodyPr>
          <a:lstStyle/>
          <a:p>
            <a:pPr algn="ctr"/>
            <a:r>
              <a:rPr lang="en-US" sz="1050" i="1" dirty="0">
                <a:latin typeface="Calibri" panose="020F0502020204030204" pitchFamily="34" charset="0"/>
                <a:cs typeface="Calibri" panose="020F0502020204030204" pitchFamily="34" charset="0"/>
              </a:rPr>
              <a:t>Pointed Stray Light filter usage</a:t>
            </a:r>
          </a:p>
        </p:txBody>
      </p:sp>
      <p:sp>
        <p:nvSpPr>
          <p:cNvPr id="10" name="TextBox 9">
            <a:extLst>
              <a:ext uri="{FF2B5EF4-FFF2-40B4-BE49-F238E27FC236}">
                <a16:creationId xmlns:a16="http://schemas.microsoft.com/office/drawing/2014/main" id="{39CFD4DC-85A1-DB42-8B60-026B6D56D311}"/>
              </a:ext>
            </a:extLst>
          </p:cNvPr>
          <p:cNvSpPr txBox="1"/>
          <p:nvPr/>
        </p:nvSpPr>
        <p:spPr>
          <a:xfrm>
            <a:off x="974871" y="4089611"/>
            <a:ext cx="2932110" cy="415498"/>
          </a:xfrm>
          <a:prstGeom prst="rect">
            <a:avLst/>
          </a:prstGeom>
          <a:noFill/>
        </p:spPr>
        <p:txBody>
          <a:bodyPr wrap="square" rtlCol="0">
            <a:spAutoFit/>
          </a:bodyPr>
          <a:lstStyle/>
          <a:p>
            <a:pPr algn="ctr"/>
            <a:r>
              <a:rPr lang="en-US" sz="1050" i="1" dirty="0">
                <a:latin typeface="Calibri" panose="020F0502020204030204" pitchFamily="34" charset="0"/>
                <a:cs typeface="Calibri" panose="020F0502020204030204" pitchFamily="34" charset="0"/>
              </a:rPr>
              <a:t>Thermally-dependent MIR background measurement filter usage</a:t>
            </a:r>
          </a:p>
        </p:txBody>
      </p:sp>
      <p:grpSp>
        <p:nvGrpSpPr>
          <p:cNvPr id="46" name="Group 45">
            <a:extLst>
              <a:ext uri="{FF2B5EF4-FFF2-40B4-BE49-F238E27FC236}">
                <a16:creationId xmlns:a16="http://schemas.microsoft.com/office/drawing/2014/main" id="{AF1DCEE7-6DCF-3B41-91EB-896EEBB70397}"/>
              </a:ext>
            </a:extLst>
          </p:cNvPr>
          <p:cNvGrpSpPr/>
          <p:nvPr/>
        </p:nvGrpSpPr>
        <p:grpSpPr>
          <a:xfrm>
            <a:off x="4696982" y="919426"/>
            <a:ext cx="4173260" cy="5740327"/>
            <a:chOff x="4924425" y="1724611"/>
            <a:chExt cx="2732833" cy="4127114"/>
          </a:xfrm>
        </p:grpSpPr>
        <p:pic>
          <p:nvPicPr>
            <p:cNvPr id="13" name="Picture 12">
              <a:extLst>
                <a:ext uri="{FF2B5EF4-FFF2-40B4-BE49-F238E27FC236}">
                  <a16:creationId xmlns:a16="http://schemas.microsoft.com/office/drawing/2014/main" id="{B2C8CAC0-155F-F84E-90CC-17C3DA988E1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33107" y="3622875"/>
              <a:ext cx="2724151" cy="2228850"/>
            </a:xfrm>
            <a:prstGeom prst="rect">
              <a:avLst/>
            </a:prstGeom>
          </p:spPr>
        </p:pic>
        <p:pic>
          <p:nvPicPr>
            <p:cNvPr id="11" name="Picture 10">
              <a:extLst>
                <a:ext uri="{FF2B5EF4-FFF2-40B4-BE49-F238E27FC236}">
                  <a16:creationId xmlns:a16="http://schemas.microsoft.com/office/drawing/2014/main" id="{78357D4A-7BDB-754D-8D63-162DCA28060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924425" y="1724611"/>
              <a:ext cx="2724151" cy="2044757"/>
            </a:xfrm>
            <a:prstGeom prst="rect">
              <a:avLst/>
            </a:prstGeom>
          </p:spPr>
        </p:pic>
        <p:cxnSp>
          <p:nvCxnSpPr>
            <p:cNvPr id="4" name="Straight Connector 3">
              <a:extLst>
                <a:ext uri="{FF2B5EF4-FFF2-40B4-BE49-F238E27FC236}">
                  <a16:creationId xmlns:a16="http://schemas.microsoft.com/office/drawing/2014/main" id="{B35DD988-8542-0840-B362-16C3363401D9}"/>
                </a:ext>
              </a:extLst>
            </p:cNvPr>
            <p:cNvCxnSpPr>
              <a:cxnSpLocks/>
            </p:cNvCxnSpPr>
            <p:nvPr/>
          </p:nvCxnSpPr>
          <p:spPr>
            <a:xfrm>
              <a:off x="5431418" y="2321282"/>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7CA63AE-D479-BD41-BA8D-9F537D52C5AF}"/>
                </a:ext>
              </a:extLst>
            </p:cNvPr>
            <p:cNvCxnSpPr>
              <a:cxnSpLocks/>
            </p:cNvCxnSpPr>
            <p:nvPr/>
          </p:nvCxnSpPr>
          <p:spPr>
            <a:xfrm>
              <a:off x="5719341" y="2328846"/>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D848C36-16F2-F546-BDAC-42CBBDCA8B15}"/>
                </a:ext>
              </a:extLst>
            </p:cNvPr>
            <p:cNvCxnSpPr>
              <a:cxnSpLocks/>
            </p:cNvCxnSpPr>
            <p:nvPr/>
          </p:nvCxnSpPr>
          <p:spPr>
            <a:xfrm>
              <a:off x="5842324" y="2327730"/>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B270689-1EC7-2441-8AAA-350379373794}"/>
                </a:ext>
              </a:extLst>
            </p:cNvPr>
            <p:cNvCxnSpPr>
              <a:cxnSpLocks/>
            </p:cNvCxnSpPr>
            <p:nvPr/>
          </p:nvCxnSpPr>
          <p:spPr>
            <a:xfrm>
              <a:off x="6043435" y="2328678"/>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95EA6EC-5851-4747-9D3A-5055E8E5E3AC}"/>
                </a:ext>
              </a:extLst>
            </p:cNvPr>
            <p:cNvCxnSpPr>
              <a:cxnSpLocks/>
            </p:cNvCxnSpPr>
            <p:nvPr/>
          </p:nvCxnSpPr>
          <p:spPr>
            <a:xfrm>
              <a:off x="6138925" y="2326117"/>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FE24F4D-E1B7-8A4C-A853-A90E7C91CF79}"/>
                </a:ext>
              </a:extLst>
            </p:cNvPr>
            <p:cNvCxnSpPr>
              <a:cxnSpLocks/>
            </p:cNvCxnSpPr>
            <p:nvPr/>
          </p:nvCxnSpPr>
          <p:spPr>
            <a:xfrm>
              <a:off x="6227182" y="2321443"/>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28897B9-2EF9-C84B-8EE4-A5504D8C6132}"/>
                </a:ext>
              </a:extLst>
            </p:cNvPr>
            <p:cNvCxnSpPr>
              <a:cxnSpLocks/>
            </p:cNvCxnSpPr>
            <p:nvPr/>
          </p:nvCxnSpPr>
          <p:spPr>
            <a:xfrm>
              <a:off x="6289395" y="2322890"/>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923F8B8-5D5A-8044-8A1F-F7F0B94E8356}"/>
                </a:ext>
              </a:extLst>
            </p:cNvPr>
            <p:cNvCxnSpPr>
              <a:cxnSpLocks/>
            </p:cNvCxnSpPr>
            <p:nvPr/>
          </p:nvCxnSpPr>
          <p:spPr>
            <a:xfrm>
              <a:off x="6377651" y="2324336"/>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8661520-0DE6-CC48-9780-5583DD6337F0}"/>
                </a:ext>
              </a:extLst>
            </p:cNvPr>
            <p:cNvCxnSpPr>
              <a:cxnSpLocks/>
            </p:cNvCxnSpPr>
            <p:nvPr/>
          </p:nvCxnSpPr>
          <p:spPr>
            <a:xfrm>
              <a:off x="6500633" y="2323221"/>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FFD3229-0BA9-9441-95F0-D77A9FBF9A28}"/>
                </a:ext>
              </a:extLst>
            </p:cNvPr>
            <p:cNvCxnSpPr>
              <a:cxnSpLocks/>
            </p:cNvCxnSpPr>
            <p:nvPr/>
          </p:nvCxnSpPr>
          <p:spPr>
            <a:xfrm>
              <a:off x="6684382" y="2318548"/>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B0195DA-9757-FB4F-A90B-C14A79A4D9FC}"/>
                </a:ext>
              </a:extLst>
            </p:cNvPr>
            <p:cNvCxnSpPr>
              <a:cxnSpLocks/>
            </p:cNvCxnSpPr>
            <p:nvPr/>
          </p:nvCxnSpPr>
          <p:spPr>
            <a:xfrm>
              <a:off x="6807363" y="2326114"/>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655ACA7-D9D3-6448-BDF1-22CA55D16704}"/>
                </a:ext>
              </a:extLst>
            </p:cNvPr>
            <p:cNvCxnSpPr>
              <a:cxnSpLocks/>
            </p:cNvCxnSpPr>
            <p:nvPr/>
          </p:nvCxnSpPr>
          <p:spPr>
            <a:xfrm>
              <a:off x="6921663" y="2330122"/>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5A0FB86-FAE7-EC41-B4E6-E91761E155B8}"/>
                </a:ext>
              </a:extLst>
            </p:cNvPr>
            <p:cNvCxnSpPr>
              <a:cxnSpLocks/>
            </p:cNvCxnSpPr>
            <p:nvPr/>
          </p:nvCxnSpPr>
          <p:spPr>
            <a:xfrm>
              <a:off x="6691877" y="4394685"/>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F3D7BA-661F-884A-8B6C-3A5FA7D0A68F}"/>
                </a:ext>
              </a:extLst>
            </p:cNvPr>
            <p:cNvCxnSpPr>
              <a:cxnSpLocks/>
            </p:cNvCxnSpPr>
            <p:nvPr/>
          </p:nvCxnSpPr>
          <p:spPr>
            <a:xfrm>
              <a:off x="6904798" y="4391009"/>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0C4B865-7AAE-5648-8449-5B160B1810D1}"/>
                </a:ext>
              </a:extLst>
            </p:cNvPr>
            <p:cNvCxnSpPr>
              <a:cxnSpLocks/>
            </p:cNvCxnSpPr>
            <p:nvPr/>
          </p:nvCxnSpPr>
          <p:spPr>
            <a:xfrm>
              <a:off x="7030340" y="4395017"/>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7AFE7E0-4AF0-D74E-9C5F-4A478C260212}"/>
                </a:ext>
              </a:extLst>
            </p:cNvPr>
            <p:cNvCxnSpPr>
              <a:cxnSpLocks/>
            </p:cNvCxnSpPr>
            <p:nvPr/>
          </p:nvCxnSpPr>
          <p:spPr>
            <a:xfrm>
              <a:off x="7127777" y="4396892"/>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07EDE5E-FCB8-5149-A4F3-4CB895EA37D4}"/>
                </a:ext>
              </a:extLst>
            </p:cNvPr>
            <p:cNvCxnSpPr>
              <a:cxnSpLocks/>
            </p:cNvCxnSpPr>
            <p:nvPr/>
          </p:nvCxnSpPr>
          <p:spPr>
            <a:xfrm>
              <a:off x="7292668" y="4415630"/>
              <a:ext cx="0" cy="1165860"/>
            </a:xfrm>
            <a:prstGeom prst="line">
              <a:avLst/>
            </a:prstGeom>
            <a:ln w="12700">
              <a:solidFill>
                <a:schemeClr val="tx1">
                  <a:alpha val="5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sp>
        <p:nvSpPr>
          <p:cNvPr id="34" name="Title 2">
            <a:extLst>
              <a:ext uri="{FF2B5EF4-FFF2-40B4-BE49-F238E27FC236}">
                <a16:creationId xmlns:a16="http://schemas.microsoft.com/office/drawing/2014/main" id="{EE989502-8EC1-D846-87E7-46E783912DFD}"/>
              </a:ext>
            </a:extLst>
          </p:cNvPr>
          <p:cNvSpPr>
            <a:spLocks noGrp="1"/>
          </p:cNvSpPr>
          <p:nvPr>
            <p:ph type="title"/>
          </p:nvPr>
        </p:nvSpPr>
        <p:spPr>
          <a:xfrm>
            <a:off x="914400" y="152400"/>
            <a:ext cx="7384774" cy="406400"/>
          </a:xfrm>
        </p:spPr>
        <p:txBody>
          <a:bodyPr/>
          <a:lstStyle/>
          <a:p>
            <a:r>
              <a:rPr lang="en-US" dirty="0"/>
              <a:t>Proposed Filter Usage</a:t>
            </a:r>
          </a:p>
        </p:txBody>
      </p:sp>
      <p:pic>
        <p:nvPicPr>
          <p:cNvPr id="12" name="Audio 11">
            <a:hlinkClick r:id="" action="ppaction://media"/>
            <a:extLst>
              <a:ext uri="{FF2B5EF4-FFF2-40B4-BE49-F238E27FC236}">
                <a16:creationId xmlns:a16="http://schemas.microsoft.com/office/drawing/2014/main" id="{16084CE1-6407-844E-9712-BE3E111A7E6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436059429"/>
      </p:ext>
    </p:extLst>
  </p:cSld>
  <p:clrMapOvr>
    <a:masterClrMapping/>
  </p:clrMapOvr>
  <mc:AlternateContent xmlns:mc="http://schemas.openxmlformats.org/markup-compatibility/2006" xmlns:p14="http://schemas.microsoft.com/office/powerpoint/2010/main">
    <mc:Choice Requires="p14">
      <p:transition spd="slow" p14:dur="2000" advTm="47904"/>
    </mc:Choice>
    <mc:Fallback xmlns="">
      <p:transition spd="slow" advTm="479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F9A60A-1384-5C4D-8E56-39619A717EEE}"/>
              </a:ext>
            </a:extLst>
          </p:cNvPr>
          <p:cNvSpPr>
            <a:spLocks noGrp="1"/>
          </p:cNvSpPr>
          <p:nvPr>
            <p:ph idx="1"/>
          </p:nvPr>
        </p:nvSpPr>
        <p:spPr>
          <a:xfrm>
            <a:off x="157163" y="831273"/>
            <a:ext cx="8796337" cy="5696527"/>
          </a:xfrm>
        </p:spPr>
        <p:txBody>
          <a:bodyPr/>
          <a:lstStyle/>
          <a:p>
            <a:r>
              <a:rPr lang="en-US" sz="2000" i="1" dirty="0"/>
              <a:t>Throughput</a:t>
            </a:r>
          </a:p>
          <a:p>
            <a:pPr lvl="1"/>
            <a:r>
              <a:rPr lang="en-US" dirty="0"/>
              <a:t>Expectation is that we will simply update our planning tools (e.g., Exposure Time Calculator [ETC]), as standard star fluxes are known more accurately than our current throughput uncertainty from ground measurements</a:t>
            </a:r>
          </a:p>
          <a:p>
            <a:pPr lvl="1"/>
            <a:r>
              <a:rPr lang="en-US" dirty="0"/>
              <a:t>There is an early throughput contingency regarding </a:t>
            </a:r>
            <a:r>
              <a:rPr lang="en-US" i="1" dirty="0"/>
              <a:t>unexpected</a:t>
            </a:r>
            <a:r>
              <a:rPr lang="en-US" dirty="0"/>
              <a:t> levels of ice accumulation. Unlikely to have remedial actions available at the time we’re taking standard star measurements.</a:t>
            </a:r>
          </a:p>
          <a:p>
            <a:pPr>
              <a:lnSpc>
                <a:spcPct val="95000"/>
              </a:lnSpc>
              <a:spcBef>
                <a:spcPts val="0"/>
              </a:spcBef>
            </a:pPr>
            <a:r>
              <a:rPr lang="en-US" sz="2000" i="1" dirty="0"/>
              <a:t>Backgrounds</a:t>
            </a:r>
          </a:p>
          <a:p>
            <a:pPr lvl="1">
              <a:lnSpc>
                <a:spcPct val="95000"/>
              </a:lnSpc>
              <a:spcBef>
                <a:spcPts val="0"/>
              </a:spcBef>
            </a:pPr>
            <a:r>
              <a:rPr lang="en-US" dirty="0"/>
              <a:t>Expectation again is that we may need to update our planning tools – JWST Background Model, ETC – for deviations from current predictions</a:t>
            </a:r>
          </a:p>
          <a:p>
            <a:pPr lvl="1">
              <a:lnSpc>
                <a:spcPct val="95000"/>
              </a:lnSpc>
              <a:spcBef>
                <a:spcPts val="0"/>
              </a:spcBef>
            </a:pPr>
            <a:r>
              <a:rPr lang="en-US" dirty="0"/>
              <a:t>Current predictions are thought to be </a:t>
            </a:r>
            <a:r>
              <a:rPr lang="en-US" i="1" dirty="0"/>
              <a:t>conservative</a:t>
            </a:r>
            <a:r>
              <a:rPr lang="en-US" dirty="0"/>
              <a:t>; e.g., predicted Beginning-of-Life temperatures are somewhat cooler than what is used in current tools</a:t>
            </a:r>
          </a:p>
          <a:p>
            <a:pPr lvl="1">
              <a:lnSpc>
                <a:spcPct val="95000"/>
              </a:lnSpc>
              <a:spcBef>
                <a:spcPts val="0"/>
              </a:spcBef>
            </a:pPr>
            <a:r>
              <a:rPr lang="en-US" dirty="0"/>
              <a:t>Monitoring of background over the commissioning program could potentially reveal an issue with higher background near the edge of the Field of Regard – again, NOT expected, but in principle could impose operational restrictions</a:t>
            </a:r>
          </a:p>
        </p:txBody>
      </p:sp>
      <p:sp>
        <p:nvSpPr>
          <p:cNvPr id="3" name="Title 2">
            <a:extLst>
              <a:ext uri="{FF2B5EF4-FFF2-40B4-BE49-F238E27FC236}">
                <a16:creationId xmlns:a16="http://schemas.microsoft.com/office/drawing/2014/main" id="{74571763-2E1C-7949-AC6A-3B9FEB7984F2}"/>
              </a:ext>
            </a:extLst>
          </p:cNvPr>
          <p:cNvSpPr>
            <a:spLocks noGrp="1"/>
          </p:cNvSpPr>
          <p:nvPr>
            <p:ph type="title"/>
          </p:nvPr>
        </p:nvSpPr>
        <p:spPr>
          <a:xfrm>
            <a:off x="820271" y="152400"/>
            <a:ext cx="7358529" cy="406400"/>
          </a:xfrm>
        </p:spPr>
        <p:txBody>
          <a:bodyPr/>
          <a:lstStyle/>
          <a:p>
            <a:r>
              <a:rPr lang="en-US" dirty="0"/>
              <a:t>Sensitivity Expected Outcomes &amp; Contingencies</a:t>
            </a:r>
          </a:p>
        </p:txBody>
      </p:sp>
      <p:pic>
        <p:nvPicPr>
          <p:cNvPr id="7" name="Audio 6">
            <a:hlinkClick r:id="" action="ppaction://media"/>
            <a:extLst>
              <a:ext uri="{FF2B5EF4-FFF2-40B4-BE49-F238E27FC236}">
                <a16:creationId xmlns:a16="http://schemas.microsoft.com/office/drawing/2014/main" id="{6713326A-761E-4F49-9D4A-5BD61160134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65011846"/>
      </p:ext>
    </p:extLst>
  </p:cSld>
  <p:clrMapOvr>
    <a:masterClrMapping/>
  </p:clrMapOvr>
  <mc:AlternateContent xmlns:mc="http://schemas.openxmlformats.org/markup-compatibility/2006" xmlns:p14="http://schemas.microsoft.com/office/powerpoint/2010/main">
    <mc:Choice Requires="p14">
      <p:transition spd="slow" p14:dur="2000" advTm="37171"/>
    </mc:Choice>
    <mc:Fallback xmlns="">
      <p:transition spd="slow" advTm="371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846533" y="-32393"/>
            <a:ext cx="7037400" cy="7356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3200"/>
              <a:buFont typeface="Calibri"/>
              <a:buNone/>
            </a:pPr>
            <a:r>
              <a:rPr lang="en-US" dirty="0"/>
              <a:t>Thermal State Dependance on Pointing</a:t>
            </a:r>
            <a:endParaRPr sz="1800" dirty="0"/>
          </a:p>
        </p:txBody>
      </p:sp>
      <p:sp>
        <p:nvSpPr>
          <p:cNvPr id="111" name="Google Shape;111;p15"/>
          <p:cNvSpPr txBox="1">
            <a:spLocks noGrp="1"/>
          </p:cNvSpPr>
          <p:nvPr>
            <p:ph type="sldNum" idx="12"/>
          </p:nvPr>
        </p:nvSpPr>
        <p:spPr>
          <a:xfrm>
            <a:off x="6553200" y="6574735"/>
            <a:ext cx="21336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18</a:t>
            </a:fld>
            <a:endParaRPr/>
          </a:p>
        </p:txBody>
      </p:sp>
      <p:pic>
        <p:nvPicPr>
          <p:cNvPr id="112" name="Google Shape;112;p15" descr="JWST-pitch.jpg"/>
          <p:cNvPicPr preferRelativeResize="0"/>
          <p:nvPr/>
        </p:nvPicPr>
        <p:blipFill rotWithShape="1">
          <a:blip r:embed="rId5">
            <a:alphaModFix/>
          </a:blip>
          <a:srcRect/>
          <a:stretch/>
        </p:blipFill>
        <p:spPr>
          <a:xfrm>
            <a:off x="711743" y="1075732"/>
            <a:ext cx="7721600" cy="2171700"/>
          </a:xfrm>
          <a:prstGeom prst="rect">
            <a:avLst/>
          </a:prstGeom>
          <a:noFill/>
          <a:ln>
            <a:noFill/>
          </a:ln>
        </p:spPr>
      </p:pic>
      <p:sp>
        <p:nvSpPr>
          <p:cNvPr id="113" name="Google Shape;113;p15"/>
          <p:cNvSpPr txBox="1"/>
          <p:nvPr/>
        </p:nvSpPr>
        <p:spPr>
          <a:xfrm>
            <a:off x="6017309" y="1220110"/>
            <a:ext cx="14679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i="0" u="none" strike="noStrike" cap="none" dirty="0">
                <a:solidFill>
                  <a:schemeClr val="dk1"/>
                </a:solidFill>
                <a:latin typeface="Calibri"/>
                <a:ea typeface="Calibri"/>
                <a:cs typeface="Calibri"/>
                <a:sym typeface="Calibri"/>
              </a:rPr>
              <a:t>+5°: hot pitch</a:t>
            </a:r>
            <a:endParaRPr dirty="0"/>
          </a:p>
        </p:txBody>
      </p:sp>
      <p:sp>
        <p:nvSpPr>
          <p:cNvPr id="114" name="Google Shape;114;p15"/>
          <p:cNvSpPr txBox="1"/>
          <p:nvPr/>
        </p:nvSpPr>
        <p:spPr>
          <a:xfrm>
            <a:off x="2359709" y="1220110"/>
            <a:ext cx="16671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-45° : cold pitch</a:t>
            </a:r>
            <a:endParaRPr/>
          </a:p>
        </p:txBody>
      </p:sp>
      <p:pic>
        <p:nvPicPr>
          <p:cNvPr id="115" name="Google Shape;115;p1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511531" y="2949790"/>
            <a:ext cx="4330596" cy="3383279"/>
          </a:xfrm>
          <a:prstGeom prst="rect">
            <a:avLst/>
          </a:prstGeom>
          <a:noFill/>
          <a:ln>
            <a:noFill/>
          </a:ln>
        </p:spPr>
      </p:pic>
      <p:sp>
        <p:nvSpPr>
          <p:cNvPr id="116" name="Google Shape;116;p15"/>
          <p:cNvSpPr/>
          <p:nvPr/>
        </p:nvSpPr>
        <p:spPr>
          <a:xfrm>
            <a:off x="6017309" y="6303901"/>
            <a:ext cx="28956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https://jwst-docs.stsci.edu/</a:t>
            </a:r>
            <a:endParaRPr/>
          </a:p>
        </p:txBody>
      </p:sp>
      <p:sp>
        <p:nvSpPr>
          <p:cNvPr id="117" name="Google Shape;117;p15"/>
          <p:cNvSpPr/>
          <p:nvPr/>
        </p:nvSpPr>
        <p:spPr>
          <a:xfrm>
            <a:off x="131825" y="3164450"/>
            <a:ext cx="4330500" cy="7221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None/>
            </a:pPr>
            <a:endParaRPr sz="1700" b="0" dirty="0">
              <a:latin typeface="Calibri"/>
              <a:ea typeface="Calibri"/>
              <a:cs typeface="Calibri"/>
              <a:sym typeface="Calibri"/>
            </a:endParaRPr>
          </a:p>
          <a:p>
            <a:pPr marL="228600" marR="0" lvl="0" indent="-260350" algn="l" rtl="0">
              <a:lnSpc>
                <a:spcPct val="80000"/>
              </a:lnSpc>
              <a:spcBef>
                <a:spcPts val="400"/>
              </a:spcBef>
              <a:spcAft>
                <a:spcPts val="0"/>
              </a:spcAft>
              <a:buSzPts val="1700"/>
              <a:buFont typeface="Calibri"/>
              <a:buChar char="•"/>
            </a:pPr>
            <a:r>
              <a:rPr lang="en-US" sz="1700" b="0" dirty="0">
                <a:latin typeface="Calibri"/>
                <a:ea typeface="Calibri"/>
                <a:cs typeface="Calibri"/>
                <a:sym typeface="Calibri"/>
              </a:rPr>
              <a:t>The JWST science field of regard is +5 to -45 degrees in pitch and +/- 5 degrees in roll.</a:t>
            </a:r>
            <a:endParaRPr sz="1700" b="0" dirty="0">
              <a:latin typeface="Calibri"/>
              <a:ea typeface="Calibri"/>
              <a:cs typeface="Calibri"/>
              <a:sym typeface="Calibri"/>
            </a:endParaRPr>
          </a:p>
          <a:p>
            <a:pPr marL="914400" marR="0" lvl="1" indent="-336550" algn="l" rtl="0">
              <a:lnSpc>
                <a:spcPct val="80000"/>
              </a:lnSpc>
              <a:spcBef>
                <a:spcPts val="400"/>
              </a:spcBef>
              <a:spcAft>
                <a:spcPts val="0"/>
              </a:spcAft>
              <a:buSzPts val="1700"/>
              <a:buFont typeface="Calibri"/>
              <a:buChar char="•"/>
            </a:pPr>
            <a:r>
              <a:rPr lang="en-US" sz="1700" b="0" dirty="0">
                <a:latin typeface="Calibri"/>
                <a:ea typeface="Calibri"/>
                <a:cs typeface="Calibri"/>
                <a:sym typeface="Calibri"/>
              </a:rPr>
              <a:t>Normal </a:t>
            </a:r>
            <a:r>
              <a:rPr lang="en-US" sz="1700" b="0" dirty="0">
                <a:solidFill>
                  <a:schemeClr val="dk1"/>
                </a:solidFill>
                <a:latin typeface="Calibri"/>
                <a:ea typeface="Calibri"/>
                <a:cs typeface="Calibri"/>
                <a:sym typeface="Calibri"/>
              </a:rPr>
              <a:t>science observations will be carried out at various </a:t>
            </a:r>
            <a:r>
              <a:rPr lang="en-US" sz="1700" b="0" dirty="0" err="1">
                <a:solidFill>
                  <a:schemeClr val="dk1"/>
                </a:solidFill>
                <a:latin typeface="Calibri"/>
                <a:ea typeface="Calibri"/>
                <a:cs typeface="Calibri"/>
                <a:sym typeface="Calibri"/>
              </a:rPr>
              <a:t>pointings</a:t>
            </a:r>
            <a:r>
              <a:rPr lang="en-US" sz="1700" b="0" dirty="0">
                <a:solidFill>
                  <a:schemeClr val="dk1"/>
                </a:solidFill>
                <a:latin typeface="Calibri"/>
                <a:ea typeface="Calibri"/>
                <a:cs typeface="Calibri"/>
                <a:sym typeface="Calibri"/>
              </a:rPr>
              <a:t> within the field of regard (FOR), smoothing over the thermal state extremes to some extent.</a:t>
            </a:r>
            <a:endParaRPr sz="1700" b="0" dirty="0">
              <a:latin typeface="Calibri"/>
              <a:ea typeface="Calibri"/>
              <a:cs typeface="Calibri"/>
              <a:sym typeface="Calibri"/>
            </a:endParaRPr>
          </a:p>
          <a:p>
            <a:pPr marL="228600" marR="0" lvl="0" indent="-260350" algn="l" rtl="0">
              <a:lnSpc>
                <a:spcPct val="80000"/>
              </a:lnSpc>
              <a:spcBef>
                <a:spcPts val="400"/>
              </a:spcBef>
              <a:spcAft>
                <a:spcPts val="0"/>
              </a:spcAft>
              <a:buSzPts val="1700"/>
              <a:buFont typeface="Calibri"/>
              <a:buChar char="•"/>
            </a:pPr>
            <a:r>
              <a:rPr lang="en-US" sz="1700" b="0" dirty="0">
                <a:latin typeface="Calibri"/>
                <a:ea typeface="Calibri"/>
                <a:cs typeface="Calibri"/>
                <a:sym typeface="Calibri"/>
              </a:rPr>
              <a:t>Momentum unloads (MUs) are nominally executed at a pitch of 0 and -44 degrees and station keeping maneuvers (SK) are at pitches between 0 and -53 degrees.</a:t>
            </a:r>
            <a:endParaRPr sz="1700" b="0" dirty="0">
              <a:latin typeface="Calibri"/>
              <a:ea typeface="Calibri"/>
              <a:cs typeface="Calibri"/>
              <a:sym typeface="Calibri"/>
            </a:endParaRPr>
          </a:p>
          <a:p>
            <a:pPr marL="914400" marR="0" lvl="1" indent="-336550" algn="l" rtl="0">
              <a:lnSpc>
                <a:spcPct val="80000"/>
              </a:lnSpc>
              <a:spcBef>
                <a:spcPts val="400"/>
              </a:spcBef>
              <a:spcAft>
                <a:spcPts val="0"/>
              </a:spcAft>
              <a:buSzPts val="1700"/>
              <a:buFont typeface="Calibri"/>
              <a:buChar char="•"/>
            </a:pPr>
            <a:r>
              <a:rPr lang="en-US" sz="1700" b="0" dirty="0">
                <a:latin typeface="Calibri"/>
                <a:ea typeface="Calibri"/>
                <a:cs typeface="Calibri"/>
                <a:sym typeface="Calibri"/>
              </a:rPr>
              <a:t>MU and SK can be carried out at either the hot or cold attitudes.</a:t>
            </a:r>
            <a:endParaRPr sz="1700" b="0" dirty="0">
              <a:latin typeface="Calibri"/>
              <a:ea typeface="Calibri"/>
              <a:cs typeface="Calibri"/>
              <a:sym typeface="Calibri"/>
            </a:endParaRPr>
          </a:p>
          <a:p>
            <a:pPr marL="0" marR="0" lvl="0" indent="0" algn="l" rtl="0">
              <a:lnSpc>
                <a:spcPct val="80000"/>
              </a:lnSpc>
              <a:spcBef>
                <a:spcPts val="400"/>
              </a:spcBef>
              <a:spcAft>
                <a:spcPts val="0"/>
              </a:spcAft>
              <a:buNone/>
            </a:pPr>
            <a:endParaRPr sz="1700" b="0" dirty="0">
              <a:solidFill>
                <a:schemeClr val="dk1"/>
              </a:solidFill>
              <a:latin typeface="Calibri"/>
              <a:ea typeface="Calibri"/>
              <a:cs typeface="Calibri"/>
              <a:sym typeface="Calibri"/>
            </a:endParaRPr>
          </a:p>
        </p:txBody>
      </p:sp>
      <p:sp>
        <p:nvSpPr>
          <p:cNvPr id="118" name="Google Shape;118;p15"/>
          <p:cNvSpPr txBox="1"/>
          <p:nvPr/>
        </p:nvSpPr>
        <p:spPr>
          <a:xfrm>
            <a:off x="6176775" y="5190075"/>
            <a:ext cx="4330500" cy="114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FF0000"/>
              </a:solidFill>
              <a:latin typeface="Calibri"/>
              <a:ea typeface="Calibri"/>
              <a:cs typeface="Calibri"/>
              <a:sym typeface="Calibri"/>
            </a:endParaRPr>
          </a:p>
        </p:txBody>
      </p:sp>
      <p:pic>
        <p:nvPicPr>
          <p:cNvPr id="121" name="Google Shape;121;p15"/>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rot="5400000">
            <a:off x="231650" y="1397338"/>
            <a:ext cx="1975104" cy="1668290"/>
          </a:xfrm>
          <a:prstGeom prst="rect">
            <a:avLst/>
          </a:prstGeom>
          <a:noFill/>
          <a:ln>
            <a:noFill/>
          </a:ln>
        </p:spPr>
      </p:pic>
      <p:pic>
        <p:nvPicPr>
          <p:cNvPr id="2" name="Audio 1">
            <a:hlinkClick r:id="" action="ppaction://media"/>
            <a:extLst>
              <a:ext uri="{FF2B5EF4-FFF2-40B4-BE49-F238E27FC236}">
                <a16:creationId xmlns:a16="http://schemas.microsoft.com/office/drawing/2014/main" id="{4327979E-F1E9-E440-AE70-9741C16CEB3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148492214"/>
      </p:ext>
    </p:extLst>
  </p:cSld>
  <p:clrMapOvr>
    <a:masterClrMapping/>
  </p:clrMapOvr>
  <mc:AlternateContent xmlns:mc="http://schemas.openxmlformats.org/markup-compatibility/2006">
    <mc:Choice xmlns:p14="http://schemas.microsoft.com/office/powerpoint/2010/main" Requires="p14">
      <p:transition spd="slow" p14:dur="2000" advTm="43386"/>
    </mc:Choice>
    <mc:Fallback>
      <p:transition spd="slow" advTm="433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03904" y="1939422"/>
            <a:ext cx="5340096" cy="3296412"/>
          </a:xfrm>
          <a:prstGeom prst="rect">
            <a:avLst/>
          </a:prstGeom>
        </p:spPr>
      </p:pic>
      <p:grpSp>
        <p:nvGrpSpPr>
          <p:cNvPr id="34" name="Group 33"/>
          <p:cNvGrpSpPr/>
          <p:nvPr/>
        </p:nvGrpSpPr>
        <p:grpSpPr>
          <a:xfrm>
            <a:off x="5059566" y="5348344"/>
            <a:ext cx="1476679" cy="542465"/>
            <a:chOff x="7013379" y="5988125"/>
            <a:chExt cx="1968905" cy="723287"/>
          </a:xfrm>
        </p:grpSpPr>
        <p:pic>
          <p:nvPicPr>
            <p:cNvPr id="30" name="Picture 5"/>
            <p:cNvPicPr>
              <a:picLocks noChangeAspect="1" noChangeArrowheads="1"/>
            </p:cNvPicPr>
            <p:nvPr/>
          </p:nvPicPr>
          <p:blipFill>
            <a:blip r:embed="rId7" cstate="print"/>
            <a:srcRect/>
            <a:stretch>
              <a:fillRect/>
            </a:stretch>
          </p:blipFill>
          <p:spPr bwMode="auto">
            <a:xfrm>
              <a:off x="8326945" y="6056073"/>
              <a:ext cx="655339" cy="655339"/>
            </a:xfrm>
            <a:prstGeom prst="rect">
              <a:avLst/>
            </a:prstGeom>
            <a:noFill/>
            <a:ln w="9525">
              <a:noFill/>
              <a:miter lim="800000"/>
              <a:headEnd/>
              <a:tailEnd/>
            </a:ln>
          </p:spPr>
        </p:pic>
        <p:sp>
          <p:nvSpPr>
            <p:cNvPr id="32" name="Text Box 4"/>
            <p:cNvSpPr txBox="1">
              <a:spLocks noChangeArrowheads="1"/>
            </p:cNvSpPr>
            <p:nvPr/>
          </p:nvSpPr>
          <p:spPr bwMode="auto">
            <a:xfrm>
              <a:off x="7013379" y="5988125"/>
              <a:ext cx="1124310" cy="672492"/>
            </a:xfrm>
            <a:prstGeom prst="rect">
              <a:avLst/>
            </a:prstGeom>
            <a:solidFill>
              <a:schemeClr val="bg1"/>
            </a:solidFill>
            <a:ln w="9525" algn="ctr">
              <a:noFill/>
              <a:miter lim="800000"/>
              <a:headEnd/>
              <a:tailEnd/>
            </a:ln>
          </p:spPr>
          <p:txBody>
            <a:bodyPr wrap="square">
              <a:spAutoFit/>
            </a:bodyPr>
            <a:lstStyle/>
            <a:p>
              <a:pPr>
                <a:lnSpc>
                  <a:spcPct val="85000"/>
                </a:lnSpc>
              </a:pPr>
              <a:endParaRPr lang="en-US" sz="450" dirty="0">
                <a:latin typeface="Arial" panose="020B0604020202020204" pitchFamily="34" charset="0"/>
                <a:cs typeface="Arial" panose="020B0604020202020204" pitchFamily="34" charset="0"/>
              </a:endParaRPr>
            </a:p>
            <a:p>
              <a:pPr>
                <a:lnSpc>
                  <a:spcPct val="85000"/>
                </a:lnSpc>
              </a:pPr>
              <a:r>
                <a:rPr lang="en-US" sz="900" dirty="0">
                  <a:latin typeface="Arial" panose="020B0604020202020204" pitchFamily="34" charset="0"/>
                  <a:cs typeface="Arial" panose="020B0604020202020204" pitchFamily="34" charset="0"/>
                </a:rPr>
                <a:t>Star Trackers in sun</a:t>
              </a:r>
            </a:p>
          </p:txBody>
        </p:sp>
      </p:grpSp>
      <p:grpSp>
        <p:nvGrpSpPr>
          <p:cNvPr id="35" name="Group 34"/>
          <p:cNvGrpSpPr/>
          <p:nvPr/>
        </p:nvGrpSpPr>
        <p:grpSpPr>
          <a:xfrm>
            <a:off x="7669687" y="4473019"/>
            <a:ext cx="1257054" cy="797828"/>
            <a:chOff x="9776081" y="5102384"/>
            <a:chExt cx="1676072" cy="1063770"/>
          </a:xfrm>
        </p:grpSpPr>
        <p:pic>
          <p:nvPicPr>
            <p:cNvPr id="31" name="Picture 5"/>
            <p:cNvPicPr>
              <a:picLocks noChangeAspect="1" noChangeArrowheads="1"/>
            </p:cNvPicPr>
            <p:nvPr/>
          </p:nvPicPr>
          <p:blipFill>
            <a:blip r:embed="rId7" cstate="print"/>
            <a:srcRect/>
            <a:stretch>
              <a:fillRect/>
            </a:stretch>
          </p:blipFill>
          <p:spPr bwMode="auto">
            <a:xfrm>
              <a:off x="9776081" y="5510815"/>
              <a:ext cx="655339" cy="655339"/>
            </a:xfrm>
            <a:prstGeom prst="rect">
              <a:avLst/>
            </a:prstGeom>
            <a:noFill/>
            <a:ln w="9525">
              <a:noFill/>
              <a:miter lim="800000"/>
              <a:headEnd/>
              <a:tailEnd/>
            </a:ln>
          </p:spPr>
        </p:pic>
        <p:sp>
          <p:nvSpPr>
            <p:cNvPr id="33" name="Text Box 4"/>
            <p:cNvSpPr txBox="1">
              <a:spLocks noChangeArrowheads="1"/>
            </p:cNvSpPr>
            <p:nvPr/>
          </p:nvSpPr>
          <p:spPr bwMode="auto">
            <a:xfrm>
              <a:off x="10327842" y="5102384"/>
              <a:ext cx="1124311" cy="672492"/>
            </a:xfrm>
            <a:prstGeom prst="rect">
              <a:avLst/>
            </a:prstGeom>
            <a:solidFill>
              <a:schemeClr val="bg1"/>
            </a:solidFill>
            <a:ln w="9525" algn="ctr">
              <a:noFill/>
              <a:miter lim="800000"/>
              <a:headEnd/>
              <a:tailEnd/>
            </a:ln>
          </p:spPr>
          <p:txBody>
            <a:bodyPr wrap="square">
              <a:spAutoFit/>
            </a:bodyPr>
            <a:lstStyle/>
            <a:p>
              <a:pPr>
                <a:lnSpc>
                  <a:spcPct val="85000"/>
                </a:lnSpc>
              </a:pPr>
              <a:endParaRPr lang="en-US" sz="450" dirty="0">
                <a:latin typeface="Arial" panose="020B0604020202020204" pitchFamily="34" charset="0"/>
                <a:cs typeface="Arial" panose="020B0604020202020204" pitchFamily="34" charset="0"/>
              </a:endParaRPr>
            </a:p>
            <a:p>
              <a:pPr>
                <a:lnSpc>
                  <a:spcPct val="85000"/>
                </a:lnSpc>
              </a:pPr>
              <a:r>
                <a:rPr lang="en-US" sz="900" dirty="0">
                  <a:latin typeface="Arial" panose="020B0604020202020204" pitchFamily="34" charset="0"/>
                  <a:cs typeface="Arial" panose="020B0604020202020204" pitchFamily="34" charset="0"/>
                </a:rPr>
                <a:t>Star Trackers in shade</a:t>
              </a:r>
            </a:p>
          </p:txBody>
        </p:sp>
      </p:grpSp>
      <p:pic>
        <p:nvPicPr>
          <p:cNvPr id="2" name="Picture 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5720" y="1512662"/>
            <a:ext cx="3758184" cy="3758184"/>
          </a:xfrm>
          <a:prstGeom prst="rect">
            <a:avLst/>
          </a:prstGeom>
        </p:spPr>
      </p:pic>
      <p:sp>
        <p:nvSpPr>
          <p:cNvPr id="4" name="Slide Number Placeholder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A7F790-0C3C-D048-8935-793BDB8A7713}" type="slidenum">
              <a:rPr lang="en-US" smtClean="0"/>
              <a:pPr/>
              <a:t>19</a:t>
            </a:fld>
            <a:endParaRPr lang="en-US"/>
          </a:p>
        </p:txBody>
      </p:sp>
      <p:sp>
        <p:nvSpPr>
          <p:cNvPr id="12" name="Title 2">
            <a:extLst>
              <a:ext uri="{FF2B5EF4-FFF2-40B4-BE49-F238E27FC236}">
                <a16:creationId xmlns:a16="http://schemas.microsoft.com/office/drawing/2014/main" id="{FF0FBCB5-FB30-C04E-823B-4C7DBD5BBE1F}"/>
              </a:ext>
            </a:extLst>
          </p:cNvPr>
          <p:cNvSpPr txBox="1">
            <a:spLocks/>
          </p:cNvSpPr>
          <p:nvPr/>
        </p:nvSpPr>
        <p:spPr>
          <a:xfrm>
            <a:off x="914400" y="152400"/>
            <a:ext cx="7384774" cy="406400"/>
          </a:xfrm>
          <a:prstGeom prst="rect">
            <a:avLst/>
          </a:prstGeom>
        </p:spPr>
        <p:txBody>
          <a:bodyPr/>
          <a:lstStyle>
            <a:lvl1pPr algn="l" rtl="0" fontAlgn="base">
              <a:spcBef>
                <a:spcPct val="0"/>
              </a:spcBef>
              <a:spcAft>
                <a:spcPct val="0"/>
              </a:spcAft>
              <a:defRPr sz="2400" b="1">
                <a:solidFill>
                  <a:schemeClr val="tx1"/>
                </a:solidFill>
                <a:latin typeface="+mj-lt"/>
                <a:ea typeface="+mj-ea"/>
                <a:cs typeface="+mj-cs"/>
              </a:defRPr>
            </a:lvl1pPr>
            <a:lvl2pPr algn="l" rtl="0" fontAlgn="base">
              <a:spcBef>
                <a:spcPct val="0"/>
              </a:spcBef>
              <a:spcAft>
                <a:spcPct val="0"/>
              </a:spcAft>
              <a:defRPr sz="2400" b="1">
                <a:solidFill>
                  <a:schemeClr val="tx1"/>
                </a:solidFill>
                <a:latin typeface="Helvetica" pitchFamily="34" charset="0"/>
              </a:defRPr>
            </a:lvl2pPr>
            <a:lvl3pPr algn="l" rtl="0" fontAlgn="base">
              <a:spcBef>
                <a:spcPct val="0"/>
              </a:spcBef>
              <a:spcAft>
                <a:spcPct val="0"/>
              </a:spcAft>
              <a:defRPr sz="2400" b="1">
                <a:solidFill>
                  <a:schemeClr val="tx1"/>
                </a:solidFill>
                <a:latin typeface="Helvetica" pitchFamily="34" charset="0"/>
              </a:defRPr>
            </a:lvl3pPr>
            <a:lvl4pPr algn="l" rtl="0" fontAlgn="base">
              <a:spcBef>
                <a:spcPct val="0"/>
              </a:spcBef>
              <a:spcAft>
                <a:spcPct val="0"/>
              </a:spcAft>
              <a:defRPr sz="2400" b="1">
                <a:solidFill>
                  <a:schemeClr val="tx1"/>
                </a:solidFill>
                <a:latin typeface="Helvetica" pitchFamily="34" charset="0"/>
              </a:defRPr>
            </a:lvl4pPr>
            <a:lvl5pPr algn="l" rtl="0" fontAlgn="base">
              <a:spcBef>
                <a:spcPct val="0"/>
              </a:spcBef>
              <a:spcAft>
                <a:spcPct val="0"/>
              </a:spcAft>
              <a:defRPr sz="2400" b="1">
                <a:solidFill>
                  <a:schemeClr val="tx1"/>
                </a:solidFill>
                <a:latin typeface="Helvetica" pitchFamily="34" charset="0"/>
              </a:defRPr>
            </a:lvl5pPr>
            <a:lvl6pPr marL="457200" algn="l" rtl="0" fontAlgn="base">
              <a:spcBef>
                <a:spcPct val="0"/>
              </a:spcBef>
              <a:spcAft>
                <a:spcPct val="0"/>
              </a:spcAft>
              <a:defRPr sz="2400" b="1">
                <a:solidFill>
                  <a:schemeClr val="tx1"/>
                </a:solidFill>
                <a:latin typeface="Helvetica" pitchFamily="34" charset="0"/>
              </a:defRPr>
            </a:lvl6pPr>
            <a:lvl7pPr marL="914400" algn="l" rtl="0" fontAlgn="base">
              <a:spcBef>
                <a:spcPct val="0"/>
              </a:spcBef>
              <a:spcAft>
                <a:spcPct val="0"/>
              </a:spcAft>
              <a:defRPr sz="2400" b="1">
                <a:solidFill>
                  <a:schemeClr val="tx1"/>
                </a:solidFill>
                <a:latin typeface="Helvetica" pitchFamily="34" charset="0"/>
              </a:defRPr>
            </a:lvl7pPr>
            <a:lvl8pPr marL="1371600" algn="l" rtl="0" fontAlgn="base">
              <a:spcBef>
                <a:spcPct val="0"/>
              </a:spcBef>
              <a:spcAft>
                <a:spcPct val="0"/>
              </a:spcAft>
              <a:defRPr sz="2400" b="1">
                <a:solidFill>
                  <a:schemeClr val="tx1"/>
                </a:solidFill>
                <a:latin typeface="Helvetica" pitchFamily="34" charset="0"/>
              </a:defRPr>
            </a:lvl8pPr>
            <a:lvl9pPr marL="1828800" algn="l" rtl="0" fontAlgn="base">
              <a:spcBef>
                <a:spcPct val="0"/>
              </a:spcBef>
              <a:spcAft>
                <a:spcPct val="0"/>
              </a:spcAft>
              <a:defRPr sz="2400" b="1">
                <a:solidFill>
                  <a:schemeClr val="tx1"/>
                </a:solidFill>
                <a:latin typeface="Helvetica" pitchFamily="34" charset="0"/>
              </a:defRPr>
            </a:lvl9pPr>
          </a:lstStyle>
          <a:p>
            <a:pPr eaLnBrk="1" hangingPunct="1"/>
            <a:r>
              <a:rPr lang="en-US" kern="0" dirty="0"/>
              <a:t>Thermal Slew: Star Tracker Thermal Response</a:t>
            </a:r>
          </a:p>
        </p:txBody>
      </p:sp>
      <p:pic>
        <p:nvPicPr>
          <p:cNvPr id="3" name="Audio 2">
            <a:hlinkClick r:id="" action="ppaction://media"/>
            <a:extLst>
              <a:ext uri="{FF2B5EF4-FFF2-40B4-BE49-F238E27FC236}">
                <a16:creationId xmlns:a16="http://schemas.microsoft.com/office/drawing/2014/main" id="{4B3CE544-76E0-0144-9059-AA0BFED34865}"/>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178800" y="5892800"/>
            <a:ext cx="812800" cy="812800"/>
          </a:xfrm>
          <a:prstGeom prst="rect">
            <a:avLst/>
          </a:prstGeom>
        </p:spPr>
      </p:pic>
    </p:spTree>
    <p:custDataLst>
      <p:tags r:id="rId1"/>
    </p:custDataLst>
    <p:extLst>
      <p:ext uri="{BB962C8B-B14F-4D97-AF65-F5344CB8AC3E}">
        <p14:creationId xmlns:p14="http://schemas.microsoft.com/office/powerpoint/2010/main" val="3882767051"/>
      </p:ext>
    </p:extLst>
  </p:cSld>
  <p:clrMapOvr>
    <a:masterClrMapping/>
  </p:clrMapOvr>
  <mc:AlternateContent xmlns:mc="http://schemas.openxmlformats.org/markup-compatibility/2006">
    <mc:Choice xmlns:p14="http://schemas.microsoft.com/office/powerpoint/2010/main" Requires="p14">
      <p:transition spd="slow" p14:dur="2000" advTm="28574"/>
    </mc:Choice>
    <mc:Fallback>
      <p:transition spd="slow" advTm="285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9" presetClass="exit" presetSubtype="0" fill="hold" nodeType="clickEffect">
                                  <p:stCondLst>
                                    <p:cond delay="0"/>
                                  </p:stCondLst>
                                  <p:childTnLst>
                                    <p:animEffect transition="out" filter="dissolve">
                                      <p:cBhvr>
                                        <p:cTn id="10" dur="500"/>
                                        <p:tgtEl>
                                          <p:spTgt spid="34"/>
                                        </p:tgtEl>
                                      </p:cBhvr>
                                    </p:animEffect>
                                    <p:set>
                                      <p:cBhvr>
                                        <p:cTn id="11" dur="1" fill="hold">
                                          <p:stCondLst>
                                            <p:cond delay="499"/>
                                          </p:stCondLst>
                                        </p:cTn>
                                        <p:tgtEl>
                                          <p:spTgt spid="34"/>
                                        </p:tgtEl>
                                        <p:attrNameLst>
                                          <p:attrName>style.visibility</p:attrName>
                                        </p:attrNameLst>
                                      </p:cBhvr>
                                      <p:to>
                                        <p:strVal val="hidden"/>
                                      </p:to>
                                    </p:set>
                                  </p:childTnLst>
                                </p:cTn>
                              </p:par>
                              <p:par>
                                <p:cTn id="12" presetID="9" presetClass="entr" presetSubtype="0" fill="hold"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dissolve">
                                      <p:cBhvr>
                                        <p:cTn id="1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0"/>
          <p:cNvSpPr txBox="1">
            <a:spLocks noGrp="1"/>
          </p:cNvSpPr>
          <p:nvPr>
            <p:ph type="title"/>
          </p:nvPr>
        </p:nvSpPr>
        <p:spPr>
          <a:xfrm>
            <a:off x="855023" y="0"/>
            <a:ext cx="7303326" cy="68876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3200"/>
              <a:buFont typeface="Calibri"/>
              <a:buNone/>
            </a:pPr>
            <a:r>
              <a:rPr lang="en-US" dirty="0"/>
              <a:t>Known Optical Drifts from Thermal Changes</a:t>
            </a:r>
            <a:endParaRPr sz="1800" dirty="0"/>
          </a:p>
        </p:txBody>
      </p:sp>
      <p:sp>
        <p:nvSpPr>
          <p:cNvPr id="169" name="Google Shape;169;p20"/>
          <p:cNvSpPr/>
          <p:nvPr/>
        </p:nvSpPr>
        <p:spPr>
          <a:xfrm>
            <a:off x="138223" y="1048198"/>
            <a:ext cx="8846400" cy="56211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80000"/>
              </a:lnSpc>
              <a:spcBef>
                <a:spcPts val="0"/>
              </a:spcBef>
              <a:spcAft>
                <a:spcPts val="0"/>
              </a:spcAft>
              <a:buSzPts val="1080"/>
              <a:buFont typeface="Calibri"/>
              <a:buChar char="•"/>
            </a:pPr>
            <a:r>
              <a:rPr lang="en-US" sz="1800" b="1" dirty="0">
                <a:latin typeface="Calibri"/>
                <a:ea typeface="Calibri"/>
                <a:cs typeface="Calibri"/>
                <a:sym typeface="Calibri"/>
              </a:rPr>
              <a:t>Design drifts</a:t>
            </a:r>
            <a:r>
              <a:rPr lang="en-US" sz="1800" dirty="0">
                <a:latin typeface="Calibri"/>
                <a:ea typeface="Calibri"/>
                <a:cs typeface="Calibri"/>
                <a:sym typeface="Calibri"/>
              </a:rPr>
              <a:t>: When a large slew in pitch (i.e., toward or away from the sun) is made, thermal changes on the spacecraft and OTE contribute to optical stability changes.</a:t>
            </a:r>
            <a:endParaRPr dirty="0"/>
          </a:p>
          <a:p>
            <a:pPr marL="685800" marR="0" lvl="1" indent="-228600" algn="l" rtl="0">
              <a:lnSpc>
                <a:spcPct val="80000"/>
              </a:lnSpc>
              <a:spcBef>
                <a:spcPts val="360"/>
              </a:spcBef>
              <a:spcAft>
                <a:spcPts val="0"/>
              </a:spcAft>
              <a:buSzPts val="1080"/>
              <a:buFont typeface="Calibri"/>
              <a:buChar char="•"/>
            </a:pPr>
            <a:r>
              <a:rPr lang="en-US" sz="1800" b="0" i="1" u="sng" strike="noStrike" cap="none" dirty="0">
                <a:latin typeface="Calibri"/>
                <a:ea typeface="Calibri"/>
                <a:cs typeface="Calibri"/>
                <a:sym typeface="Calibri"/>
              </a:rPr>
              <a:t>Pointing stability</a:t>
            </a:r>
            <a:r>
              <a:rPr lang="en-US" sz="1800" b="0" i="0" u="none" strike="noStrike" cap="none" dirty="0">
                <a:latin typeface="Calibri"/>
                <a:ea typeface="Calibri"/>
                <a:cs typeface="Calibri"/>
                <a:sym typeface="Calibri"/>
              </a:rPr>
              <a:t>: from thermal changes to the star tracker assembly and OTE which affect the relative coordinates, resulting in a roll about the boresight (i.e., not sensed or corrected by the fine guidance sensor loop).</a:t>
            </a:r>
            <a:endParaRPr dirty="0"/>
          </a:p>
          <a:p>
            <a:pPr marL="685800" marR="0" lvl="1" indent="-228600" algn="l" rtl="0">
              <a:lnSpc>
                <a:spcPct val="80000"/>
              </a:lnSpc>
              <a:spcBef>
                <a:spcPts val="360"/>
              </a:spcBef>
              <a:spcAft>
                <a:spcPts val="0"/>
              </a:spcAft>
              <a:buSzPts val="1080"/>
              <a:buFont typeface="Calibri"/>
              <a:buChar char="•"/>
            </a:pPr>
            <a:r>
              <a:rPr lang="en-US" sz="1800" b="0" i="1" u="sng" strike="noStrike" cap="none" dirty="0">
                <a:latin typeface="Calibri"/>
                <a:ea typeface="Calibri"/>
                <a:cs typeface="Calibri"/>
                <a:sym typeface="Calibri"/>
              </a:rPr>
              <a:t>OTE thermal distortion</a:t>
            </a:r>
            <a:r>
              <a:rPr lang="en-US" sz="1800" b="0" i="0" u="none" strike="noStrike" cap="none" dirty="0">
                <a:latin typeface="Calibri"/>
                <a:ea typeface="Calibri"/>
                <a:cs typeface="Calibri"/>
                <a:sym typeface="Calibri"/>
              </a:rPr>
              <a:t>: from structural displacements to the OTE backplane and secondary mirror motion, resulting in a change in the wavefront error.  </a:t>
            </a:r>
            <a:endParaRPr dirty="0"/>
          </a:p>
          <a:p>
            <a:pPr marL="228600" marR="0" lvl="0" indent="-228600" algn="l" rtl="0">
              <a:lnSpc>
                <a:spcPct val="80000"/>
              </a:lnSpc>
              <a:spcBef>
                <a:spcPts val="360"/>
              </a:spcBef>
              <a:spcAft>
                <a:spcPts val="0"/>
              </a:spcAft>
              <a:buSzPts val="1080"/>
              <a:buFont typeface="Calibri"/>
              <a:buChar char="•"/>
            </a:pPr>
            <a:r>
              <a:rPr lang="en-US" sz="1800" b="1" dirty="0">
                <a:latin typeface="Calibri"/>
                <a:ea typeface="Calibri"/>
                <a:cs typeface="Calibri"/>
                <a:sym typeface="Calibri"/>
              </a:rPr>
              <a:t>As-built drifts</a:t>
            </a:r>
            <a:r>
              <a:rPr lang="en-US" sz="1800" dirty="0">
                <a:latin typeface="Calibri"/>
                <a:ea typeface="Calibri"/>
                <a:cs typeface="Calibri"/>
                <a:sym typeface="Calibri"/>
              </a:rPr>
              <a:t>: During </a:t>
            </a:r>
            <a:r>
              <a:rPr lang="en-US" sz="1800" dirty="0" err="1">
                <a:latin typeface="Calibri"/>
                <a:ea typeface="Calibri"/>
                <a:cs typeface="Calibri"/>
                <a:sym typeface="Calibri"/>
              </a:rPr>
              <a:t>cryovacuum</a:t>
            </a:r>
            <a:r>
              <a:rPr lang="en-US" sz="1800" dirty="0">
                <a:latin typeface="Calibri"/>
                <a:ea typeface="Calibri"/>
                <a:cs typeface="Calibri"/>
                <a:sym typeface="Calibri"/>
              </a:rPr>
              <a:t> testing, three additional instabilities were observed</a:t>
            </a:r>
            <a:r>
              <a:rPr lang="en-US" sz="1800" dirty="0">
                <a:solidFill>
                  <a:schemeClr val="dk1"/>
                </a:solidFill>
                <a:latin typeface="Calibri"/>
                <a:ea typeface="Calibri"/>
                <a:cs typeface="Calibri"/>
                <a:sym typeface="Calibri"/>
              </a:rPr>
              <a:t>.</a:t>
            </a:r>
            <a:endParaRPr dirty="0"/>
          </a:p>
          <a:p>
            <a:pPr marL="685800" marR="0" lvl="1" indent="-228600" algn="l" rtl="0">
              <a:lnSpc>
                <a:spcPct val="80000"/>
              </a:lnSpc>
              <a:spcBef>
                <a:spcPts val="360"/>
              </a:spcBef>
              <a:spcAft>
                <a:spcPts val="0"/>
              </a:spcAft>
              <a:buSzPts val="1080"/>
              <a:buFont typeface="Calibri"/>
              <a:buChar char="•"/>
            </a:pPr>
            <a:r>
              <a:rPr lang="en-US" sz="1800" b="0" i="1" u="sng" strike="noStrike" cap="none" dirty="0">
                <a:latin typeface="Calibri"/>
                <a:ea typeface="Calibri"/>
                <a:cs typeface="Calibri"/>
                <a:sym typeface="Calibri"/>
              </a:rPr>
              <a:t>IEC cyclic wavefront drifts</a:t>
            </a:r>
            <a:r>
              <a:rPr lang="en-US" sz="1800" b="0" i="0" u="none" strike="noStrike" cap="none" dirty="0">
                <a:latin typeface="Calibri"/>
                <a:ea typeface="Calibri"/>
                <a:cs typeface="Calibri"/>
                <a:sym typeface="Calibri"/>
              </a:rPr>
              <a:t>: from the IEC radiator panel heater turn on/off which coupled into the backplane through the harness, much of which was attributed to the GSE IEC support.  </a:t>
            </a:r>
            <a:r>
              <a:rPr lang="en-US" sz="1800" b="0" i="1" u="none" strike="noStrike" cap="none" dirty="0">
                <a:latin typeface="Calibri"/>
                <a:ea typeface="Calibri"/>
                <a:cs typeface="Calibri"/>
                <a:sym typeface="Calibri"/>
              </a:rPr>
              <a:t>This is not reliant on a thermal slew.</a:t>
            </a:r>
            <a:endParaRPr sz="1800" b="0" i="0" u="none" strike="noStrike" cap="none" dirty="0">
              <a:latin typeface="Calibri"/>
              <a:ea typeface="Calibri"/>
              <a:cs typeface="Calibri"/>
              <a:sym typeface="Calibri"/>
            </a:endParaRPr>
          </a:p>
          <a:p>
            <a:pPr marL="685800" marR="0" lvl="1" indent="-228600" algn="l" rtl="0">
              <a:lnSpc>
                <a:spcPct val="80000"/>
              </a:lnSpc>
              <a:spcBef>
                <a:spcPts val="360"/>
              </a:spcBef>
              <a:spcAft>
                <a:spcPts val="0"/>
              </a:spcAft>
              <a:buSzPts val="1080"/>
              <a:buFont typeface="Calibri"/>
              <a:buChar char="•"/>
            </a:pPr>
            <a:r>
              <a:rPr lang="en-US" sz="1800" b="0" i="1" u="sng" strike="noStrike" cap="none" dirty="0">
                <a:latin typeface="Calibri"/>
                <a:ea typeface="Calibri"/>
                <a:cs typeface="Calibri"/>
                <a:sym typeface="Calibri"/>
              </a:rPr>
              <a:t>Frill &amp; PMSA close-out thermal distortion</a:t>
            </a:r>
            <a:r>
              <a:rPr lang="en-US" sz="1800" b="0" i="0" u="none" strike="noStrike" cap="none" dirty="0">
                <a:latin typeface="Calibri"/>
                <a:ea typeface="Calibri"/>
                <a:cs typeface="Calibri"/>
                <a:sym typeface="Calibri"/>
              </a:rPr>
              <a:t>: from frill and PMSA installations that did not have the requisite slack to operate across the OTE temperature range without imparting forces on the backplane.  Inspections and rework completed to add slack to much of the frill and PMSA close-outs, reducing the expected drifts in flight.</a:t>
            </a:r>
            <a:endParaRPr sz="1800" dirty="0">
              <a:latin typeface="Calibri"/>
              <a:ea typeface="Calibri"/>
              <a:cs typeface="Calibri"/>
              <a:sym typeface="Calibri"/>
            </a:endParaRPr>
          </a:p>
          <a:p>
            <a:pPr marL="685800" marR="0" lvl="1" indent="-228600" algn="l" rtl="0">
              <a:lnSpc>
                <a:spcPct val="80000"/>
              </a:lnSpc>
              <a:spcBef>
                <a:spcPts val="360"/>
              </a:spcBef>
              <a:spcAft>
                <a:spcPts val="0"/>
              </a:spcAft>
              <a:buSzPts val="1080"/>
              <a:buFont typeface="Calibri"/>
              <a:buChar char="•"/>
            </a:pPr>
            <a:r>
              <a:rPr lang="en-US" sz="1800" b="0" i="1" u="sng" dirty="0">
                <a:latin typeface="Calibri"/>
                <a:ea typeface="Calibri"/>
                <a:cs typeface="Calibri"/>
                <a:sym typeface="Calibri"/>
              </a:rPr>
              <a:t>PMSA tilt events:</a:t>
            </a:r>
            <a:r>
              <a:rPr lang="en-US" sz="1800" b="0" dirty="0">
                <a:latin typeface="Calibri"/>
                <a:ea typeface="Calibri"/>
                <a:cs typeface="Calibri"/>
                <a:sym typeface="Calibri"/>
              </a:rPr>
              <a:t>  unpredictable tilt events, likely due to backplane stress relief from the structural cooldown to operational temperatures.  Several events were identified during OTIS cryo-stable but had plausible non-flight contributors.  Data monitors have been developed to detect tilt events during observations (e.g., with FGS) or at the 2-day WF monitoring observations.  </a:t>
            </a:r>
            <a:r>
              <a:rPr lang="en-US" sz="1800" b="0" i="1" dirty="0">
                <a:latin typeface="Calibri"/>
                <a:ea typeface="Calibri"/>
                <a:cs typeface="Calibri"/>
                <a:sym typeface="Calibri"/>
              </a:rPr>
              <a:t>They are not expected to be induced by the small temperature changes from a thermal slew.</a:t>
            </a:r>
            <a:endParaRPr sz="1800" b="0" i="1" strike="noStrike" cap="none" dirty="0">
              <a:latin typeface="Calibri"/>
              <a:ea typeface="Calibri"/>
              <a:cs typeface="Calibri"/>
              <a:sym typeface="Calibri"/>
            </a:endParaRPr>
          </a:p>
          <a:p>
            <a:pPr marL="228600" marR="0" lvl="0" indent="-160020" algn="l" rtl="0">
              <a:lnSpc>
                <a:spcPct val="80000"/>
              </a:lnSpc>
              <a:spcBef>
                <a:spcPts val="360"/>
              </a:spcBef>
              <a:spcAft>
                <a:spcPts val="0"/>
              </a:spcAft>
              <a:buClr>
                <a:srgbClr val="FF0000"/>
              </a:buClr>
              <a:buSzPts val="1080"/>
              <a:buFont typeface="Calibri"/>
              <a:buNone/>
            </a:pPr>
            <a:endParaRPr sz="1800" dirty="0">
              <a:solidFill>
                <a:srgbClr val="FF0000"/>
              </a:solidFill>
              <a:latin typeface="Calibri"/>
              <a:ea typeface="Calibri"/>
              <a:cs typeface="Calibri"/>
              <a:sym typeface="Calibri"/>
            </a:endParaRPr>
          </a:p>
        </p:txBody>
      </p:sp>
      <p:pic>
        <p:nvPicPr>
          <p:cNvPr id="5" name="Audio 4">
            <a:hlinkClick r:id="" action="ppaction://media"/>
            <a:extLst>
              <a:ext uri="{FF2B5EF4-FFF2-40B4-BE49-F238E27FC236}">
                <a16:creationId xmlns:a16="http://schemas.microsoft.com/office/drawing/2014/main" id="{47CD6289-4870-0B4B-939A-1E067B920CB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690694047"/>
      </p:ext>
    </p:extLst>
  </p:cSld>
  <p:clrMapOvr>
    <a:masterClrMapping/>
  </p:clrMapOvr>
  <mc:AlternateContent xmlns:mc="http://schemas.openxmlformats.org/markup-compatibility/2006">
    <mc:Choice xmlns:p14="http://schemas.microsoft.com/office/powerpoint/2010/main" Requires="p14">
      <p:transition spd="slow" p14:dur="2000" advTm="43123"/>
    </mc:Choice>
    <mc:Fallback>
      <p:transition spd="slow" advTm="43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3" name="Google Shape;169;p20">
            <a:extLst>
              <a:ext uri="{FF2B5EF4-FFF2-40B4-BE49-F238E27FC236}">
                <a16:creationId xmlns:a16="http://schemas.microsoft.com/office/drawing/2014/main" id="{00CFD2E5-45E2-4410-8A47-893E2D92B134}"/>
              </a:ext>
            </a:extLst>
          </p:cNvPr>
          <p:cNvSpPr/>
          <p:nvPr/>
        </p:nvSpPr>
        <p:spPr>
          <a:xfrm>
            <a:off x="154350" y="1112706"/>
            <a:ext cx="8846400" cy="5621100"/>
          </a:xfrm>
          <a:prstGeom prst="rect">
            <a:avLst/>
          </a:prstGeom>
          <a:noFill/>
          <a:ln>
            <a:noFill/>
          </a:ln>
        </p:spPr>
        <p:txBody>
          <a:bodyPr spcFirstLastPara="1" wrap="square" lIns="91425" tIns="45700" rIns="91425" bIns="45700" anchor="t" anchorCtr="0">
            <a:noAutofit/>
          </a:bodyPr>
          <a:lstStyle/>
          <a:p>
            <a:pPr>
              <a:lnSpc>
                <a:spcPct val="80000"/>
              </a:lnSpc>
              <a:buSzPts val="1080"/>
            </a:pPr>
            <a:endParaRPr lang="en-US" sz="2100" b="0" dirty="0">
              <a:latin typeface="Calibri"/>
              <a:ea typeface="Calibri"/>
              <a:cs typeface="Calibri"/>
              <a:sym typeface="Calibri"/>
            </a:endParaRPr>
          </a:p>
          <a:p>
            <a:pPr>
              <a:lnSpc>
                <a:spcPct val="80000"/>
              </a:lnSpc>
              <a:buSzPts val="1080"/>
            </a:pPr>
            <a:r>
              <a:rPr lang="en-US" sz="2100" b="0" dirty="0">
                <a:latin typeface="Calibri"/>
                <a:ea typeface="Calibri"/>
                <a:cs typeface="Calibri"/>
                <a:sym typeface="Calibri"/>
              </a:rPr>
              <a:t>After the Observatory reaches operational temperatures, there are several activities where the hot and the cold </a:t>
            </a:r>
            <a:r>
              <a:rPr lang="en-US" sz="2100" b="0" dirty="0" err="1">
                <a:latin typeface="Calibri"/>
                <a:ea typeface="Calibri"/>
                <a:cs typeface="Calibri"/>
                <a:sym typeface="Calibri"/>
              </a:rPr>
              <a:t>pointings</a:t>
            </a:r>
            <a:r>
              <a:rPr lang="en-US" sz="2100" b="0" dirty="0">
                <a:latin typeface="Calibri"/>
                <a:ea typeface="Calibri"/>
                <a:cs typeface="Calibri"/>
                <a:sym typeface="Calibri"/>
              </a:rPr>
              <a:t> have been grouped together to provide:</a:t>
            </a:r>
          </a:p>
          <a:p>
            <a:pPr marL="685800" lvl="1" indent="-228600">
              <a:lnSpc>
                <a:spcPct val="80000"/>
              </a:lnSpc>
              <a:buSzPts val="1080"/>
              <a:buFont typeface="Calibri"/>
              <a:buChar char="•"/>
            </a:pPr>
            <a:r>
              <a:rPr lang="en-US" sz="2100" b="0" dirty="0">
                <a:latin typeface="Calibri"/>
                <a:ea typeface="Calibri"/>
                <a:cs typeface="Calibri"/>
                <a:sym typeface="Calibri"/>
              </a:rPr>
              <a:t>A stable hot period</a:t>
            </a:r>
          </a:p>
          <a:p>
            <a:pPr marL="685800" lvl="1" indent="-228600">
              <a:lnSpc>
                <a:spcPct val="80000"/>
              </a:lnSpc>
              <a:buSzPts val="1080"/>
              <a:buFont typeface="Calibri"/>
              <a:buChar char="•"/>
            </a:pPr>
            <a:r>
              <a:rPr lang="en-US" sz="2100" b="0" dirty="0">
                <a:latin typeface="Calibri"/>
                <a:ea typeface="Calibri"/>
                <a:cs typeface="Calibri"/>
                <a:sym typeface="Calibri"/>
              </a:rPr>
              <a:t>A single slew to coldest pointing</a:t>
            </a:r>
          </a:p>
          <a:p>
            <a:pPr marL="685800" lvl="1" indent="-228600">
              <a:lnSpc>
                <a:spcPct val="80000"/>
              </a:lnSpc>
              <a:buSzPts val="1080"/>
              <a:buFont typeface="Calibri"/>
              <a:buChar char="•"/>
            </a:pPr>
            <a:r>
              <a:rPr lang="en-US" sz="2100" b="0" dirty="0">
                <a:latin typeface="Calibri"/>
                <a:ea typeface="Calibri"/>
                <a:cs typeface="Calibri"/>
                <a:sym typeface="Calibri"/>
              </a:rPr>
              <a:t>A stable period in the cold pointing</a:t>
            </a:r>
          </a:p>
          <a:p>
            <a:pPr>
              <a:lnSpc>
                <a:spcPct val="80000"/>
              </a:lnSpc>
              <a:buSzPts val="1080"/>
            </a:pPr>
            <a:endParaRPr lang="en-US" sz="2100" b="0" dirty="0">
              <a:latin typeface="Calibri"/>
              <a:ea typeface="Calibri"/>
              <a:cs typeface="Calibri"/>
              <a:sym typeface="Calibri"/>
            </a:endParaRPr>
          </a:p>
          <a:p>
            <a:pPr>
              <a:lnSpc>
                <a:spcPct val="80000"/>
              </a:lnSpc>
              <a:buSzPts val="1080"/>
            </a:pPr>
            <a:r>
              <a:rPr lang="en-US" sz="2100" b="0" dirty="0">
                <a:latin typeface="Calibri"/>
                <a:ea typeface="Calibri"/>
                <a:cs typeface="Calibri"/>
                <a:sym typeface="Calibri"/>
              </a:rPr>
              <a:t>In these periods, we will characterize the flight optical stability performance by measuring:</a:t>
            </a:r>
            <a:endParaRPr lang="en-US" sz="2100" b="0" dirty="0">
              <a:latin typeface="Calibri"/>
              <a:cs typeface="Calibri"/>
            </a:endParaRPr>
          </a:p>
          <a:p>
            <a:pPr marL="685800" lvl="1" indent="-228600">
              <a:lnSpc>
                <a:spcPct val="80000"/>
              </a:lnSpc>
              <a:spcBef>
                <a:spcPts val="360"/>
              </a:spcBef>
              <a:buSzPts val="1080"/>
              <a:buFont typeface="Calibri"/>
              <a:buChar char="•"/>
            </a:pPr>
            <a:r>
              <a:rPr lang="en-US" sz="2100" b="0" dirty="0">
                <a:latin typeface="Calibri"/>
                <a:ea typeface="Calibri"/>
                <a:cs typeface="Calibri"/>
                <a:sym typeface="Calibri"/>
              </a:rPr>
              <a:t>Pointing</a:t>
            </a:r>
            <a:r>
              <a:rPr lang="en-US" sz="2100" b="0" strike="noStrike" cap="none" dirty="0">
                <a:latin typeface="Calibri"/>
                <a:ea typeface="Calibri"/>
                <a:cs typeface="Calibri"/>
                <a:sym typeface="Calibri"/>
              </a:rPr>
              <a:t> stability</a:t>
            </a:r>
            <a:endParaRPr lang="en-US" sz="2100" b="0" dirty="0">
              <a:latin typeface="Calibri"/>
              <a:ea typeface="Calibri"/>
            </a:endParaRPr>
          </a:p>
          <a:p>
            <a:pPr marL="685800" lvl="1" indent="-228600">
              <a:lnSpc>
                <a:spcPct val="80000"/>
              </a:lnSpc>
              <a:spcBef>
                <a:spcPts val="360"/>
              </a:spcBef>
              <a:buSzPts val="1080"/>
              <a:buFont typeface="Calibri"/>
              <a:buChar char="•"/>
            </a:pPr>
            <a:r>
              <a:rPr lang="en-US" sz="2100" b="0" dirty="0">
                <a:latin typeface="Calibri"/>
                <a:ea typeface="Calibri"/>
                <a:cs typeface="Calibri"/>
                <a:sym typeface="Calibri"/>
              </a:rPr>
              <a:t>OTE Thermal Distortion</a:t>
            </a:r>
            <a:endParaRPr lang="en-US" sz="2100" b="0" dirty="0">
              <a:latin typeface="Calibri"/>
              <a:ea typeface="Calibri"/>
            </a:endParaRPr>
          </a:p>
          <a:p>
            <a:pPr marL="685800" lvl="1" indent="-228600">
              <a:lnSpc>
                <a:spcPct val="80000"/>
              </a:lnSpc>
              <a:spcBef>
                <a:spcPts val="360"/>
              </a:spcBef>
              <a:buSzPts val="1080"/>
              <a:buFont typeface="Calibri"/>
              <a:buChar char="•"/>
            </a:pPr>
            <a:r>
              <a:rPr lang="en-US" sz="2100" b="0" dirty="0">
                <a:latin typeface="Calibri"/>
                <a:ea typeface="Calibri"/>
                <a:cs typeface="Calibri"/>
                <a:sym typeface="Calibri"/>
              </a:rPr>
              <a:t>cyclic wavefront drifts</a:t>
            </a:r>
            <a:endParaRPr lang="en-US" sz="2100" b="0" dirty="0">
              <a:latin typeface="Calibri"/>
              <a:ea typeface="Calibri"/>
            </a:endParaRPr>
          </a:p>
          <a:p>
            <a:pPr marL="685800" lvl="1" indent="-228600">
              <a:lnSpc>
                <a:spcPct val="80000"/>
              </a:lnSpc>
              <a:spcBef>
                <a:spcPts val="360"/>
              </a:spcBef>
              <a:buSzPts val="1080"/>
              <a:buFont typeface="Calibri"/>
              <a:buChar char="•"/>
            </a:pPr>
            <a:r>
              <a:rPr lang="en-US" sz="2100" b="0" dirty="0">
                <a:latin typeface="Calibri"/>
                <a:ea typeface="Calibri"/>
                <a:cs typeface="Calibri"/>
                <a:sym typeface="Calibri"/>
              </a:rPr>
              <a:t>Frill and Primary Mirror Segment Assembly (PMSA) closeout thermal distortion</a:t>
            </a:r>
            <a:endParaRPr lang="en-US" sz="2100" b="0" dirty="0">
              <a:latin typeface="Calibri"/>
              <a:ea typeface="Calibri"/>
            </a:endParaRPr>
          </a:p>
          <a:p>
            <a:pPr marL="685800" lvl="1" indent="-228600">
              <a:lnSpc>
                <a:spcPct val="80000"/>
              </a:lnSpc>
              <a:spcBef>
                <a:spcPts val="360"/>
              </a:spcBef>
              <a:buSzPts val="1080"/>
              <a:buFont typeface="Calibri"/>
              <a:buChar char="•"/>
            </a:pPr>
            <a:r>
              <a:rPr lang="en-US" sz="2100" b="0" dirty="0">
                <a:latin typeface="Calibri"/>
                <a:ea typeface="Calibri"/>
                <a:cs typeface="Calibri"/>
                <a:sym typeface="Calibri"/>
              </a:rPr>
              <a:t>Check for unknown drifts for the as-flown Observatory over critical science timescales prior to critical science instrument commissioning measurements  </a:t>
            </a:r>
            <a:endParaRPr sz="2100" b="0" dirty="0">
              <a:latin typeface="Calibri"/>
            </a:endParaRPr>
          </a:p>
        </p:txBody>
      </p:sp>
      <p:sp>
        <p:nvSpPr>
          <p:cNvPr id="5" name="Title 2">
            <a:extLst>
              <a:ext uri="{FF2B5EF4-FFF2-40B4-BE49-F238E27FC236}">
                <a16:creationId xmlns:a16="http://schemas.microsoft.com/office/drawing/2014/main" id="{EF38E58F-2105-B344-BC66-1C4034945E11}"/>
              </a:ext>
            </a:extLst>
          </p:cNvPr>
          <p:cNvSpPr txBox="1">
            <a:spLocks/>
          </p:cNvSpPr>
          <p:nvPr/>
        </p:nvSpPr>
        <p:spPr bwMode="auto">
          <a:xfrm>
            <a:off x="914400" y="152400"/>
            <a:ext cx="7384774" cy="406400"/>
          </a:xfrm>
          <a:prstGeom prst="rect">
            <a:avLst/>
          </a:prstGeom>
          <a:noFill/>
          <a:ln w="9525">
            <a:noFill/>
            <a:miter lim="800000"/>
            <a:headEnd/>
            <a:tailEnd/>
          </a:ln>
          <a:effectLst/>
        </p:spPr>
        <p:txBody>
          <a:bodyPr spcFirstLastPara="1" vert="horz" wrap="square" lIns="91425" tIns="45700" rIns="91425" bIns="45700" numCol="1" anchor="ctr" anchorCtr="0" compatLnSpc="1">
            <a:prstTxWarp prst="textNoShape">
              <a:avLst/>
            </a:prstTxWarp>
            <a:noAutofit/>
          </a:bodyPr>
          <a:lstStyle>
            <a:lvl1pPr lvl="0" algn="ctr" rtl="0" fontAlgn="base">
              <a:spcBef>
                <a:spcPts val="0"/>
              </a:spcBef>
              <a:spcAft>
                <a:spcPts val="0"/>
              </a:spcAft>
              <a:buClr>
                <a:schemeClr val="dk1"/>
              </a:buClr>
              <a:buSzPts val="1800"/>
              <a:buNone/>
              <a:defRPr sz="2400" b="1">
                <a:solidFill>
                  <a:schemeClr val="tx1"/>
                </a:solidFill>
                <a:latin typeface="+mj-lt"/>
                <a:ea typeface="+mj-ea"/>
                <a:cs typeface="+mj-cs"/>
              </a:defRPr>
            </a:lvl1pPr>
            <a:lvl2pPr lvl="1" algn="l" rtl="0" fontAlgn="base">
              <a:spcBef>
                <a:spcPts val="0"/>
              </a:spcBef>
              <a:spcAft>
                <a:spcPts val="0"/>
              </a:spcAft>
              <a:buSzPts val="1400"/>
              <a:buNone/>
              <a:defRPr sz="2400" b="1">
                <a:solidFill>
                  <a:schemeClr val="tx1"/>
                </a:solidFill>
                <a:latin typeface="Helvetica" pitchFamily="34" charset="0"/>
              </a:defRPr>
            </a:lvl2pPr>
            <a:lvl3pPr lvl="2" algn="l" rtl="0" fontAlgn="base">
              <a:spcBef>
                <a:spcPts val="0"/>
              </a:spcBef>
              <a:spcAft>
                <a:spcPts val="0"/>
              </a:spcAft>
              <a:buSzPts val="1400"/>
              <a:buNone/>
              <a:defRPr sz="2400" b="1">
                <a:solidFill>
                  <a:schemeClr val="tx1"/>
                </a:solidFill>
                <a:latin typeface="Helvetica" pitchFamily="34" charset="0"/>
              </a:defRPr>
            </a:lvl3pPr>
            <a:lvl4pPr lvl="3" algn="l" rtl="0" fontAlgn="base">
              <a:spcBef>
                <a:spcPts val="0"/>
              </a:spcBef>
              <a:spcAft>
                <a:spcPts val="0"/>
              </a:spcAft>
              <a:buSzPts val="1400"/>
              <a:buNone/>
              <a:defRPr sz="2400" b="1">
                <a:solidFill>
                  <a:schemeClr val="tx1"/>
                </a:solidFill>
                <a:latin typeface="Helvetica" pitchFamily="34" charset="0"/>
              </a:defRPr>
            </a:lvl4pPr>
            <a:lvl5pPr lvl="4" algn="l" rtl="0" fontAlgn="base">
              <a:spcBef>
                <a:spcPts val="0"/>
              </a:spcBef>
              <a:spcAft>
                <a:spcPts val="0"/>
              </a:spcAft>
              <a:buSzPts val="1400"/>
              <a:buNone/>
              <a:defRPr sz="2400" b="1">
                <a:solidFill>
                  <a:schemeClr val="tx1"/>
                </a:solidFill>
                <a:latin typeface="Helvetica" pitchFamily="34" charset="0"/>
              </a:defRPr>
            </a:lvl5pPr>
            <a:lvl6pPr marL="457200" lvl="5" algn="l" rtl="0" fontAlgn="base">
              <a:spcBef>
                <a:spcPts val="0"/>
              </a:spcBef>
              <a:spcAft>
                <a:spcPts val="0"/>
              </a:spcAft>
              <a:buSzPts val="1400"/>
              <a:buNone/>
              <a:defRPr sz="2400" b="1">
                <a:solidFill>
                  <a:schemeClr val="tx1"/>
                </a:solidFill>
                <a:latin typeface="Helvetica" pitchFamily="34" charset="0"/>
              </a:defRPr>
            </a:lvl6pPr>
            <a:lvl7pPr marL="914400" lvl="6" algn="l" rtl="0" fontAlgn="base">
              <a:spcBef>
                <a:spcPts val="0"/>
              </a:spcBef>
              <a:spcAft>
                <a:spcPts val="0"/>
              </a:spcAft>
              <a:buSzPts val="1400"/>
              <a:buNone/>
              <a:defRPr sz="2400" b="1">
                <a:solidFill>
                  <a:schemeClr val="tx1"/>
                </a:solidFill>
                <a:latin typeface="Helvetica" pitchFamily="34" charset="0"/>
              </a:defRPr>
            </a:lvl7pPr>
            <a:lvl8pPr marL="1371600" lvl="7" algn="l" rtl="0" fontAlgn="base">
              <a:spcBef>
                <a:spcPts val="0"/>
              </a:spcBef>
              <a:spcAft>
                <a:spcPts val="0"/>
              </a:spcAft>
              <a:buSzPts val="1400"/>
              <a:buNone/>
              <a:defRPr sz="2400" b="1">
                <a:solidFill>
                  <a:schemeClr val="tx1"/>
                </a:solidFill>
                <a:latin typeface="Helvetica" pitchFamily="34" charset="0"/>
              </a:defRPr>
            </a:lvl8pPr>
            <a:lvl9pPr marL="1828800" lvl="8" algn="l" rtl="0" fontAlgn="base">
              <a:spcBef>
                <a:spcPts val="0"/>
              </a:spcBef>
              <a:spcAft>
                <a:spcPts val="0"/>
              </a:spcAft>
              <a:buSzPts val="1400"/>
              <a:buNone/>
              <a:defRPr sz="2400" b="1">
                <a:solidFill>
                  <a:schemeClr val="tx1"/>
                </a:solidFill>
                <a:latin typeface="Helvetica" pitchFamily="34" charset="0"/>
              </a:defRPr>
            </a:lvl9pPr>
          </a:lstStyle>
          <a:p>
            <a:pPr algn="l" eaLnBrk="1" hangingPunct="1"/>
            <a:r>
              <a:rPr lang="en-US" kern="0" dirty="0"/>
              <a:t>Thermal Stability Characterization</a:t>
            </a:r>
          </a:p>
        </p:txBody>
      </p:sp>
      <p:pic>
        <p:nvPicPr>
          <p:cNvPr id="7" name="Audio 6">
            <a:hlinkClick r:id="" action="ppaction://media"/>
            <a:extLst>
              <a:ext uri="{FF2B5EF4-FFF2-40B4-BE49-F238E27FC236}">
                <a16:creationId xmlns:a16="http://schemas.microsoft.com/office/drawing/2014/main" id="{4C92F09D-3AB0-1243-9695-0C55E201819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3805393689"/>
      </p:ext>
    </p:extLst>
  </p:cSld>
  <p:clrMapOvr>
    <a:masterClrMapping/>
  </p:clrMapOvr>
  <mc:AlternateContent xmlns:mc="http://schemas.openxmlformats.org/markup-compatibility/2006">
    <mc:Choice xmlns:p14="http://schemas.microsoft.com/office/powerpoint/2010/main" Requires="p14">
      <p:transition spd="slow" p14:dur="2000" advTm="52798"/>
    </mc:Choice>
    <mc:Fallback>
      <p:transition spd="slow" advTm="527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190855" y="2584227"/>
            <a:ext cx="2819309" cy="2164556"/>
          </a:xfrm>
          <a:prstGeom prst="rect">
            <a:avLst/>
          </a:prstGeom>
        </p:spPr>
      </p:pic>
      <p:pic>
        <p:nvPicPr>
          <p:cNvPr id="14" name="Picture 13"/>
          <p:cNvPicPr>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3227652" y="2584227"/>
            <a:ext cx="2775016" cy="2164556"/>
          </a:xfrm>
          <a:prstGeom prst="rect">
            <a:avLst/>
          </a:prstGeom>
        </p:spPr>
      </p:pic>
      <p:pic>
        <p:nvPicPr>
          <p:cNvPr id="15" name="Picture 14"/>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6220156" y="2584227"/>
            <a:ext cx="2819309" cy="2164556"/>
          </a:xfrm>
          <a:prstGeom prst="rect">
            <a:avLst/>
          </a:prstGeom>
        </p:spPr>
      </p:pic>
      <p:sp>
        <p:nvSpPr>
          <p:cNvPr id="17" name="Rectangle 16"/>
          <p:cNvSpPr/>
          <p:nvPr/>
        </p:nvSpPr>
        <p:spPr>
          <a:xfrm>
            <a:off x="0" y="1001268"/>
            <a:ext cx="9144000" cy="646331"/>
          </a:xfrm>
          <a:prstGeom prst="rect">
            <a:avLst/>
          </a:prstGeom>
        </p:spPr>
        <p:txBody>
          <a:bodyPr wrap="square">
            <a:spAutoFit/>
          </a:bodyPr>
          <a:lstStyle/>
          <a:p>
            <a:r>
              <a:rPr lang="en-US" sz="1800" dirty="0"/>
              <a:t>Objectives: Measure and characterize the JWST thermal profile to 1) validate observatory thermal models and 2) determine WFSC update expectations. </a:t>
            </a:r>
          </a:p>
        </p:txBody>
      </p:sp>
      <p:sp>
        <p:nvSpPr>
          <p:cNvPr id="19" name="Rectangle 18"/>
          <p:cNvSpPr/>
          <p:nvPr/>
        </p:nvSpPr>
        <p:spPr>
          <a:xfrm>
            <a:off x="190854" y="4796011"/>
            <a:ext cx="2819309" cy="1279133"/>
          </a:xfrm>
          <a:prstGeom prst="rect">
            <a:avLst/>
          </a:prstGeom>
        </p:spPr>
        <p:txBody>
          <a:bodyPr wrap="square">
            <a:spAutoFit/>
          </a:bodyPr>
          <a:lstStyle/>
          <a:p>
            <a:pPr algn="ctr">
              <a:lnSpc>
                <a:spcPct val="80000"/>
              </a:lnSpc>
              <a:buSzPts val="2100"/>
            </a:pPr>
            <a:r>
              <a:rPr lang="en-US" sz="1600" dirty="0">
                <a:latin typeface="Calibri"/>
                <a:ea typeface="Calibri"/>
                <a:cs typeface="Calibri"/>
                <a:sym typeface="Calibri"/>
              </a:rPr>
              <a:t>Stabilize at Hot attitude</a:t>
            </a:r>
          </a:p>
          <a:p>
            <a:pPr>
              <a:lnSpc>
                <a:spcPct val="80000"/>
              </a:lnSpc>
              <a:buSzPts val="2100"/>
            </a:pPr>
            <a:r>
              <a:rPr lang="en-US" sz="1600" b="0" dirty="0">
                <a:latin typeface="Calibri"/>
                <a:ea typeface="Calibri"/>
                <a:cs typeface="Calibri"/>
                <a:sym typeface="Calibri"/>
              </a:rPr>
              <a:t>Assess IEC cyclic wavefront or other short timescale drifts and establish warm stable baseline performance for pointing and wavefront stability.  </a:t>
            </a:r>
            <a:endParaRPr lang="en-US" sz="1600" b="0" dirty="0">
              <a:latin typeface="Calibri"/>
              <a:ea typeface="Calibri"/>
              <a:cs typeface="Calibri"/>
            </a:endParaRPr>
          </a:p>
        </p:txBody>
      </p:sp>
      <p:sp>
        <p:nvSpPr>
          <p:cNvPr id="3" name="Slide Number Placeholder 2"/>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A7F790-0C3C-D048-8935-793BDB8A7713}" type="slidenum">
              <a:rPr lang="en-US" smtClean="0"/>
              <a:pPr/>
              <a:t>22</a:t>
            </a:fld>
            <a:endParaRPr lang="en-US"/>
          </a:p>
        </p:txBody>
      </p:sp>
      <p:sp>
        <p:nvSpPr>
          <p:cNvPr id="11" name="Title 2">
            <a:extLst>
              <a:ext uri="{FF2B5EF4-FFF2-40B4-BE49-F238E27FC236}">
                <a16:creationId xmlns:a16="http://schemas.microsoft.com/office/drawing/2014/main" id="{067E4FDF-B4B3-D042-AF00-BBB097804EFC}"/>
              </a:ext>
            </a:extLst>
          </p:cNvPr>
          <p:cNvSpPr txBox="1">
            <a:spLocks/>
          </p:cNvSpPr>
          <p:nvPr/>
        </p:nvSpPr>
        <p:spPr>
          <a:xfrm>
            <a:off x="914400" y="152400"/>
            <a:ext cx="7384774" cy="406400"/>
          </a:xfrm>
          <a:prstGeom prst="rect">
            <a:avLst/>
          </a:prstGeom>
        </p:spPr>
        <p:txBody>
          <a:bodyPr/>
          <a:lstStyle>
            <a:lvl1pPr algn="l" rtl="0" fontAlgn="base">
              <a:spcBef>
                <a:spcPct val="0"/>
              </a:spcBef>
              <a:spcAft>
                <a:spcPct val="0"/>
              </a:spcAft>
              <a:defRPr sz="2400" b="1">
                <a:solidFill>
                  <a:schemeClr val="tx1"/>
                </a:solidFill>
                <a:latin typeface="+mj-lt"/>
                <a:ea typeface="+mj-ea"/>
                <a:cs typeface="+mj-cs"/>
              </a:defRPr>
            </a:lvl1pPr>
            <a:lvl2pPr algn="l" rtl="0" fontAlgn="base">
              <a:spcBef>
                <a:spcPct val="0"/>
              </a:spcBef>
              <a:spcAft>
                <a:spcPct val="0"/>
              </a:spcAft>
              <a:defRPr sz="2400" b="1">
                <a:solidFill>
                  <a:schemeClr val="tx1"/>
                </a:solidFill>
                <a:latin typeface="Helvetica" pitchFamily="34" charset="0"/>
              </a:defRPr>
            </a:lvl2pPr>
            <a:lvl3pPr algn="l" rtl="0" fontAlgn="base">
              <a:spcBef>
                <a:spcPct val="0"/>
              </a:spcBef>
              <a:spcAft>
                <a:spcPct val="0"/>
              </a:spcAft>
              <a:defRPr sz="2400" b="1">
                <a:solidFill>
                  <a:schemeClr val="tx1"/>
                </a:solidFill>
                <a:latin typeface="Helvetica" pitchFamily="34" charset="0"/>
              </a:defRPr>
            </a:lvl3pPr>
            <a:lvl4pPr algn="l" rtl="0" fontAlgn="base">
              <a:spcBef>
                <a:spcPct val="0"/>
              </a:spcBef>
              <a:spcAft>
                <a:spcPct val="0"/>
              </a:spcAft>
              <a:defRPr sz="2400" b="1">
                <a:solidFill>
                  <a:schemeClr val="tx1"/>
                </a:solidFill>
                <a:latin typeface="Helvetica" pitchFamily="34" charset="0"/>
              </a:defRPr>
            </a:lvl4pPr>
            <a:lvl5pPr algn="l" rtl="0" fontAlgn="base">
              <a:spcBef>
                <a:spcPct val="0"/>
              </a:spcBef>
              <a:spcAft>
                <a:spcPct val="0"/>
              </a:spcAft>
              <a:defRPr sz="2400" b="1">
                <a:solidFill>
                  <a:schemeClr val="tx1"/>
                </a:solidFill>
                <a:latin typeface="Helvetica" pitchFamily="34" charset="0"/>
              </a:defRPr>
            </a:lvl5pPr>
            <a:lvl6pPr marL="457200" algn="l" rtl="0" fontAlgn="base">
              <a:spcBef>
                <a:spcPct val="0"/>
              </a:spcBef>
              <a:spcAft>
                <a:spcPct val="0"/>
              </a:spcAft>
              <a:defRPr sz="2400" b="1">
                <a:solidFill>
                  <a:schemeClr val="tx1"/>
                </a:solidFill>
                <a:latin typeface="Helvetica" pitchFamily="34" charset="0"/>
              </a:defRPr>
            </a:lvl6pPr>
            <a:lvl7pPr marL="914400" algn="l" rtl="0" fontAlgn="base">
              <a:spcBef>
                <a:spcPct val="0"/>
              </a:spcBef>
              <a:spcAft>
                <a:spcPct val="0"/>
              </a:spcAft>
              <a:defRPr sz="2400" b="1">
                <a:solidFill>
                  <a:schemeClr val="tx1"/>
                </a:solidFill>
                <a:latin typeface="Helvetica" pitchFamily="34" charset="0"/>
              </a:defRPr>
            </a:lvl7pPr>
            <a:lvl8pPr marL="1371600" algn="l" rtl="0" fontAlgn="base">
              <a:spcBef>
                <a:spcPct val="0"/>
              </a:spcBef>
              <a:spcAft>
                <a:spcPct val="0"/>
              </a:spcAft>
              <a:defRPr sz="2400" b="1">
                <a:solidFill>
                  <a:schemeClr val="tx1"/>
                </a:solidFill>
                <a:latin typeface="Helvetica" pitchFamily="34" charset="0"/>
              </a:defRPr>
            </a:lvl8pPr>
            <a:lvl9pPr marL="1828800" algn="l" rtl="0" fontAlgn="base">
              <a:spcBef>
                <a:spcPct val="0"/>
              </a:spcBef>
              <a:spcAft>
                <a:spcPct val="0"/>
              </a:spcAft>
              <a:defRPr sz="2400" b="1">
                <a:solidFill>
                  <a:schemeClr val="tx1"/>
                </a:solidFill>
                <a:latin typeface="Helvetica" pitchFamily="34" charset="0"/>
              </a:defRPr>
            </a:lvl9pPr>
          </a:lstStyle>
          <a:p>
            <a:pPr eaLnBrk="1" hangingPunct="1"/>
            <a:r>
              <a:rPr lang="en-US" kern="0" dirty="0"/>
              <a:t>Thermal Stability: Pointing &amp; Distortion Effects</a:t>
            </a:r>
          </a:p>
        </p:txBody>
      </p:sp>
      <p:sp>
        <p:nvSpPr>
          <p:cNvPr id="12" name="Rectangle 11">
            <a:extLst>
              <a:ext uri="{FF2B5EF4-FFF2-40B4-BE49-F238E27FC236}">
                <a16:creationId xmlns:a16="http://schemas.microsoft.com/office/drawing/2014/main" id="{5983991C-33AE-CB4D-8544-677EF3B481B8}"/>
              </a:ext>
            </a:extLst>
          </p:cNvPr>
          <p:cNvSpPr/>
          <p:nvPr/>
        </p:nvSpPr>
        <p:spPr>
          <a:xfrm>
            <a:off x="211218" y="6075144"/>
            <a:ext cx="8848611" cy="646331"/>
          </a:xfrm>
          <a:prstGeom prst="rect">
            <a:avLst/>
          </a:prstGeom>
        </p:spPr>
        <p:txBody>
          <a:bodyPr wrap="square">
            <a:spAutoFit/>
          </a:bodyPr>
          <a:lstStyle/>
          <a:p>
            <a:pPr marL="0" lvl="1"/>
            <a:r>
              <a:rPr lang="en-US" sz="1800" dirty="0"/>
              <a:t>Observables: telemetry data from the observatory, heater sensors, image quality evolution, transient behaviors</a:t>
            </a:r>
          </a:p>
        </p:txBody>
      </p:sp>
      <p:sp>
        <p:nvSpPr>
          <p:cNvPr id="16" name="Rectangle 15">
            <a:extLst>
              <a:ext uri="{FF2B5EF4-FFF2-40B4-BE49-F238E27FC236}">
                <a16:creationId xmlns:a16="http://schemas.microsoft.com/office/drawing/2014/main" id="{90F18056-EAF3-F145-8951-959B69CB6374}"/>
              </a:ext>
            </a:extLst>
          </p:cNvPr>
          <p:cNvSpPr/>
          <p:nvPr/>
        </p:nvSpPr>
        <p:spPr>
          <a:xfrm>
            <a:off x="3225870" y="4796011"/>
            <a:ext cx="2819309" cy="885179"/>
          </a:xfrm>
          <a:prstGeom prst="rect">
            <a:avLst/>
          </a:prstGeom>
        </p:spPr>
        <p:txBody>
          <a:bodyPr wrap="square">
            <a:spAutoFit/>
          </a:bodyPr>
          <a:lstStyle/>
          <a:p>
            <a:pPr algn="ctr">
              <a:lnSpc>
                <a:spcPct val="80000"/>
              </a:lnSpc>
              <a:buSzPts val="2100"/>
            </a:pPr>
            <a:r>
              <a:rPr lang="en-US" sz="1600" dirty="0">
                <a:latin typeface="Calibri"/>
                <a:ea typeface="Calibri"/>
                <a:cs typeface="Calibri"/>
                <a:sym typeface="Calibri"/>
              </a:rPr>
              <a:t>Slew to Cold attitude</a:t>
            </a:r>
          </a:p>
          <a:p>
            <a:pPr>
              <a:lnSpc>
                <a:spcPct val="80000"/>
              </a:lnSpc>
              <a:buSzPts val="2100"/>
            </a:pPr>
            <a:r>
              <a:rPr lang="en-US" sz="1600" b="0" dirty="0">
                <a:latin typeface="Calibri"/>
                <a:ea typeface="Calibri"/>
                <a:cs typeface="Calibri"/>
                <a:sym typeface="Calibri"/>
              </a:rPr>
              <a:t>Assess frill/PMSA/OTE wavefront drifts and pointing stability over 14 days. </a:t>
            </a:r>
            <a:endParaRPr lang="en-US" sz="1600" b="0" dirty="0">
              <a:solidFill>
                <a:schemeClr val="dk1"/>
              </a:solidFill>
              <a:latin typeface="Calibri"/>
              <a:ea typeface="Calibri"/>
              <a:cs typeface="Calibri"/>
            </a:endParaRPr>
          </a:p>
        </p:txBody>
      </p:sp>
      <p:sp>
        <p:nvSpPr>
          <p:cNvPr id="21" name="Rectangle 20">
            <a:extLst>
              <a:ext uri="{FF2B5EF4-FFF2-40B4-BE49-F238E27FC236}">
                <a16:creationId xmlns:a16="http://schemas.microsoft.com/office/drawing/2014/main" id="{21311F8A-0709-FA4A-9C96-37DEB894CA81}"/>
              </a:ext>
            </a:extLst>
          </p:cNvPr>
          <p:cNvSpPr/>
          <p:nvPr/>
        </p:nvSpPr>
        <p:spPr>
          <a:xfrm>
            <a:off x="6324691" y="4796011"/>
            <a:ext cx="2819309" cy="686406"/>
          </a:xfrm>
          <a:prstGeom prst="rect">
            <a:avLst/>
          </a:prstGeom>
        </p:spPr>
        <p:txBody>
          <a:bodyPr wrap="square">
            <a:spAutoFit/>
          </a:bodyPr>
          <a:lstStyle/>
          <a:p>
            <a:pPr algn="ctr">
              <a:lnSpc>
                <a:spcPct val="80000"/>
              </a:lnSpc>
              <a:buSzPts val="2100"/>
            </a:pPr>
            <a:r>
              <a:rPr lang="en-US" sz="1600" dirty="0">
                <a:latin typeface="Calibri"/>
                <a:ea typeface="Calibri"/>
                <a:cs typeface="Calibri"/>
                <a:sym typeface="Calibri"/>
              </a:rPr>
              <a:t>Return to Hot attitude</a:t>
            </a:r>
          </a:p>
          <a:p>
            <a:pPr>
              <a:lnSpc>
                <a:spcPct val="80000"/>
              </a:lnSpc>
              <a:buSzPts val="2100"/>
            </a:pPr>
            <a:r>
              <a:rPr lang="en-US" sz="1600" b="0" dirty="0">
                <a:latin typeface="Calibri"/>
                <a:ea typeface="Calibri"/>
                <a:cs typeface="Calibri"/>
                <a:sym typeface="Calibri"/>
              </a:rPr>
              <a:t>Verify consistency with prior hot to cold pointing stability</a:t>
            </a:r>
            <a:endParaRPr lang="en-US" sz="1600" b="0" dirty="0">
              <a:ea typeface="Calibri"/>
            </a:endParaRPr>
          </a:p>
        </p:txBody>
      </p:sp>
      <p:sp>
        <p:nvSpPr>
          <p:cNvPr id="2" name="Rectangle 1">
            <a:extLst>
              <a:ext uri="{FF2B5EF4-FFF2-40B4-BE49-F238E27FC236}">
                <a16:creationId xmlns:a16="http://schemas.microsoft.com/office/drawing/2014/main" id="{7F049C5C-003B-5242-8926-E48D36DC6171}"/>
              </a:ext>
            </a:extLst>
          </p:cNvPr>
          <p:cNvSpPr/>
          <p:nvPr/>
        </p:nvSpPr>
        <p:spPr>
          <a:xfrm>
            <a:off x="190854" y="1694827"/>
            <a:ext cx="8757713" cy="760657"/>
          </a:xfrm>
          <a:prstGeom prst="rect">
            <a:avLst/>
          </a:prstGeom>
        </p:spPr>
        <p:txBody>
          <a:bodyPr wrap="square">
            <a:spAutoFit/>
          </a:bodyPr>
          <a:lstStyle/>
          <a:p>
            <a:pPr>
              <a:lnSpc>
                <a:spcPct val="80000"/>
              </a:lnSpc>
              <a:buSzPts val="2100"/>
            </a:pPr>
            <a:r>
              <a:rPr lang="en-US" sz="1800" b="0" dirty="0">
                <a:solidFill>
                  <a:schemeClr val="dk1"/>
                </a:solidFill>
                <a:latin typeface="Calibri"/>
                <a:ea typeface="Calibri"/>
                <a:cs typeface="Calibri"/>
                <a:sym typeface="Calibri"/>
              </a:rPr>
              <a:t>All</a:t>
            </a:r>
            <a:r>
              <a:rPr lang="en-US" sz="1800" b="0" dirty="0">
                <a:solidFill>
                  <a:schemeClr val="dk1"/>
                </a:solidFill>
                <a:latin typeface="Calibri"/>
                <a:ea typeface="Calibri"/>
                <a:cs typeface="Calibri"/>
              </a:rPr>
              <a:t> thermal stability measurements take ~4.6 days over a 20 day time period (WF monitoring activities have been absorbed in the new measurement).  The additional time is filled with other commissioning activities on a non-thermal interference basis.</a:t>
            </a:r>
            <a:endParaRPr lang="en-US" sz="1800" b="0" dirty="0">
              <a:solidFill>
                <a:schemeClr val="dk1"/>
              </a:solidFill>
            </a:endParaRPr>
          </a:p>
        </p:txBody>
      </p:sp>
    </p:spTree>
    <p:extLst>
      <p:ext uri="{BB962C8B-B14F-4D97-AF65-F5344CB8AC3E}">
        <p14:creationId xmlns:p14="http://schemas.microsoft.com/office/powerpoint/2010/main" val="673293767"/>
      </p:ext>
    </p:extLst>
  </p:cSld>
  <p:clrMapOvr>
    <a:masterClrMapping/>
  </p:clrMapOvr>
  <mc:AlternateContent xmlns:mc="http://schemas.openxmlformats.org/markup-compatibility/2006">
    <mc:Choice xmlns:p14="http://schemas.microsoft.com/office/powerpoint/2010/main" Requires="p14">
      <p:transition spd="slow" p14:dur="2000" advTm="72156"/>
    </mc:Choice>
    <mc:Fallback>
      <p:transition spd="slow" advTm="72156"/>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graphicFrame>
        <p:nvGraphicFramePr>
          <p:cNvPr id="186" name="Google Shape;186;p22"/>
          <p:cNvGraphicFramePr/>
          <p:nvPr/>
        </p:nvGraphicFramePr>
        <p:xfrm>
          <a:off x="3073225" y="2165813"/>
          <a:ext cx="1166700" cy="632520"/>
        </p:xfrm>
        <a:graphic>
          <a:graphicData uri="http://schemas.openxmlformats.org/drawingml/2006/table">
            <a:tbl>
              <a:tblPr>
                <a:noFill/>
              </a:tblPr>
              <a:tblGrid>
                <a:gridCol w="1166700">
                  <a:extLst>
                    <a:ext uri="{9D8B030D-6E8A-4147-A177-3AD203B41FA5}">
                      <a16:colId xmlns:a16="http://schemas.microsoft.com/office/drawing/2014/main" val="20000"/>
                    </a:ext>
                  </a:extLst>
                </a:gridCol>
              </a:tblGrid>
              <a:tr h="261750">
                <a:tc>
                  <a:txBody>
                    <a:bodyPr/>
                    <a:lstStyle/>
                    <a:p>
                      <a:pPr marL="0" marR="0" lvl="0" indent="0" algn="ctr" rtl="0">
                        <a:spcBef>
                          <a:spcPts val="0"/>
                        </a:spcBef>
                        <a:spcAft>
                          <a:spcPts val="0"/>
                        </a:spcAft>
                        <a:buClr>
                          <a:schemeClr val="lt1"/>
                        </a:buClr>
                        <a:buSzPts val="175"/>
                        <a:buFont typeface="Calibri"/>
                        <a:buNone/>
                      </a:pPr>
                      <a:r>
                        <a:rPr lang="en-US" sz="700" b="1">
                          <a:solidFill>
                            <a:schemeClr val="lt1"/>
                          </a:solidFill>
                        </a:rPr>
                        <a:t>Complete </a:t>
                      </a:r>
                      <a:r>
                        <a:rPr lang="en-US" sz="700" b="1" u="none" strike="noStrike" cap="none">
                          <a:solidFill>
                            <a:schemeClr val="lt1"/>
                          </a:solidFill>
                        </a:rPr>
                        <a:t>Analysis and CP Preparation</a:t>
                      </a:r>
                      <a:endParaRPr sz="700" b="1" i="1" u="none" strike="noStrike" cap="none">
                        <a:solidFill>
                          <a:srgbClr val="FF0000"/>
                        </a:solidFill>
                      </a:endParaRPr>
                    </a:p>
                  </a:txBody>
                  <a:tcPr marL="68600" marR="68600" marT="34300" marB="34300" anchor="ctr">
                    <a:lnB w="12700" cap="flat" cmpd="sng">
                      <a:solidFill>
                        <a:schemeClr val="dk1"/>
                      </a:solidFill>
                      <a:prstDash val="solid"/>
                      <a:round/>
                      <a:headEnd type="none" w="sm" len="sm"/>
                      <a:tailEnd type="none" w="sm" len="sm"/>
                    </a:lnB>
                    <a:solidFill>
                      <a:srgbClr val="7F7F7F"/>
                    </a:solidFill>
                  </a:tcPr>
                </a:tc>
                <a:extLst>
                  <a:ext uri="{0D108BD9-81ED-4DB2-BD59-A6C34878D82A}">
                    <a16:rowId xmlns:a16="http://schemas.microsoft.com/office/drawing/2014/main" val="10000"/>
                  </a:ext>
                </a:extLst>
              </a:tr>
              <a:tr h="162725">
                <a:tc>
                  <a:txBody>
                    <a:bodyPr/>
                    <a:lstStyle/>
                    <a:p>
                      <a:pPr marL="0" marR="0" lvl="0" indent="0" algn="ctr" rtl="0">
                        <a:spcBef>
                          <a:spcPts val="0"/>
                        </a:spcBef>
                        <a:spcAft>
                          <a:spcPts val="0"/>
                        </a:spcAft>
                        <a:buClr>
                          <a:schemeClr val="lt1"/>
                        </a:buClr>
                        <a:buSzPts val="175"/>
                        <a:buFont typeface="Calibri"/>
                        <a:buNone/>
                      </a:pPr>
                      <a:r>
                        <a:rPr lang="en-US" sz="700" b="1" i="1" u="none" strike="noStrike" cap="none">
                          <a:solidFill>
                            <a:schemeClr val="lt1"/>
                          </a:solidFill>
                        </a:rPr>
                        <a:t>Executing other CARs!</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F7F7F"/>
                    </a:solidFill>
                  </a:tcPr>
                </a:tc>
                <a:extLst>
                  <a:ext uri="{0D108BD9-81ED-4DB2-BD59-A6C34878D82A}">
                    <a16:rowId xmlns:a16="http://schemas.microsoft.com/office/drawing/2014/main" val="10001"/>
                  </a:ext>
                </a:extLst>
              </a:tr>
              <a:tr h="162725">
                <a:tc>
                  <a:txBody>
                    <a:bodyPr/>
                    <a:lstStyle/>
                    <a:p>
                      <a:pPr marL="0" marR="0" lvl="0" indent="0" algn="ctr" rtl="0">
                        <a:lnSpc>
                          <a:spcPct val="100000"/>
                        </a:lnSpc>
                        <a:spcBef>
                          <a:spcPts val="0"/>
                        </a:spcBef>
                        <a:spcAft>
                          <a:spcPts val="0"/>
                        </a:spcAft>
                        <a:buClr>
                          <a:srgbClr val="FFFF00"/>
                        </a:buClr>
                        <a:buSzPts val="175"/>
                        <a:buFont typeface="Calibri"/>
                        <a:buNone/>
                      </a:pPr>
                      <a:r>
                        <a:rPr lang="en-US" sz="700" b="1" i="0" u="none" strike="noStrike" cap="none">
                          <a:solidFill>
                            <a:srgbClr val="FFFF00"/>
                          </a:solidFill>
                        </a:rPr>
                        <a:t>6 hours</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7F7F7F"/>
                    </a:solidFill>
                  </a:tcPr>
                </a:tc>
                <a:extLst>
                  <a:ext uri="{0D108BD9-81ED-4DB2-BD59-A6C34878D82A}">
                    <a16:rowId xmlns:a16="http://schemas.microsoft.com/office/drawing/2014/main" val="10002"/>
                  </a:ext>
                </a:extLst>
              </a:tr>
            </a:tbl>
          </a:graphicData>
        </a:graphic>
      </p:graphicFrame>
      <p:graphicFrame>
        <p:nvGraphicFramePr>
          <p:cNvPr id="187" name="Google Shape;187;p22"/>
          <p:cNvGraphicFramePr/>
          <p:nvPr/>
        </p:nvGraphicFramePr>
        <p:xfrm>
          <a:off x="1642549" y="2162783"/>
          <a:ext cx="1159375" cy="632520"/>
        </p:xfrm>
        <a:graphic>
          <a:graphicData uri="http://schemas.openxmlformats.org/drawingml/2006/table">
            <a:tbl>
              <a:tblPr>
                <a:noFill/>
              </a:tblPr>
              <a:tblGrid>
                <a:gridCol w="1159375">
                  <a:extLst>
                    <a:ext uri="{9D8B030D-6E8A-4147-A177-3AD203B41FA5}">
                      <a16:colId xmlns:a16="http://schemas.microsoft.com/office/drawing/2014/main" val="20000"/>
                    </a:ext>
                  </a:extLst>
                </a:gridCol>
              </a:tblGrid>
              <a:tr h="261750">
                <a:tc>
                  <a:txBody>
                    <a:bodyPr/>
                    <a:lstStyle/>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CP/CAM to Cold Attitude</a:t>
                      </a:r>
                      <a:endParaRPr sz="700" b="1" i="1" u="none" strike="noStrike" cap="none">
                        <a:solidFill>
                          <a:srgbClr val="FF0000"/>
                        </a:solidFill>
                      </a:endParaRPr>
                    </a:p>
                  </a:txBody>
                  <a:tcPr marL="68600" marR="68600" marT="34300" marB="34300" anchor="ctr">
                    <a:lnB w="12700" cap="flat" cmpd="sng">
                      <a:solidFill>
                        <a:schemeClr val="dk1"/>
                      </a:solidFill>
                      <a:prstDash val="solid"/>
                      <a:round/>
                      <a:headEnd type="none" w="sm" len="sm"/>
                      <a:tailEnd type="none" w="sm" len="sm"/>
                    </a:lnB>
                    <a:solidFill>
                      <a:srgbClr val="7F7F7F"/>
                    </a:solidFill>
                  </a:tcPr>
                </a:tc>
                <a:extLst>
                  <a:ext uri="{0D108BD9-81ED-4DB2-BD59-A6C34878D82A}">
                    <a16:rowId xmlns:a16="http://schemas.microsoft.com/office/drawing/2014/main" val="10000"/>
                  </a:ext>
                </a:extLst>
              </a:tr>
              <a:tr h="162725">
                <a:tc>
                  <a:txBody>
                    <a:bodyPr/>
                    <a:lstStyle/>
                    <a:p>
                      <a:pPr marL="0" marR="0" lvl="0" indent="0" algn="ctr" rtl="0">
                        <a:spcBef>
                          <a:spcPts val="0"/>
                        </a:spcBef>
                        <a:spcAft>
                          <a:spcPts val="0"/>
                        </a:spcAft>
                        <a:buClr>
                          <a:schemeClr val="lt1"/>
                        </a:buClr>
                        <a:buSzPts val="175"/>
                        <a:buFont typeface="Calibri"/>
                        <a:buNone/>
                      </a:pPr>
                      <a:r>
                        <a:rPr lang="en-US" sz="700" b="1" i="1" u="none" strike="noStrike" cap="none">
                          <a:solidFill>
                            <a:schemeClr val="lt1"/>
                          </a:solidFill>
                        </a:rPr>
                        <a:t>Executing other CARs!</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F7F7F"/>
                    </a:solidFill>
                  </a:tcPr>
                </a:tc>
                <a:extLst>
                  <a:ext uri="{0D108BD9-81ED-4DB2-BD59-A6C34878D82A}">
                    <a16:rowId xmlns:a16="http://schemas.microsoft.com/office/drawing/2014/main" val="10001"/>
                  </a:ext>
                </a:extLst>
              </a:tr>
              <a:tr h="162725">
                <a:tc>
                  <a:txBody>
                    <a:bodyPr/>
                    <a:lstStyle/>
                    <a:p>
                      <a:pPr marL="0" marR="0" lvl="0" indent="0" algn="ctr" rtl="0">
                        <a:lnSpc>
                          <a:spcPct val="100000"/>
                        </a:lnSpc>
                        <a:spcBef>
                          <a:spcPts val="0"/>
                        </a:spcBef>
                        <a:spcAft>
                          <a:spcPts val="0"/>
                        </a:spcAft>
                        <a:buClr>
                          <a:srgbClr val="FFFF00"/>
                        </a:buClr>
                        <a:buSzPts val="175"/>
                        <a:buFont typeface="Calibri"/>
                        <a:buNone/>
                      </a:pPr>
                      <a:r>
                        <a:rPr lang="en-US" sz="700" b="1" i="0" u="none" strike="noStrike" cap="none">
                          <a:solidFill>
                            <a:srgbClr val="FFFF00"/>
                          </a:solidFill>
                        </a:rPr>
                        <a:t>2 hours</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7F7F7F"/>
                    </a:solidFill>
                  </a:tcPr>
                </a:tc>
                <a:extLst>
                  <a:ext uri="{0D108BD9-81ED-4DB2-BD59-A6C34878D82A}">
                    <a16:rowId xmlns:a16="http://schemas.microsoft.com/office/drawing/2014/main" val="10002"/>
                  </a:ext>
                </a:extLst>
              </a:tr>
            </a:tbl>
          </a:graphicData>
        </a:graphic>
      </p:graphicFrame>
      <p:sp>
        <p:nvSpPr>
          <p:cNvPr id="188" name="Google Shape;188;p22"/>
          <p:cNvSpPr txBox="1"/>
          <p:nvPr/>
        </p:nvSpPr>
        <p:spPr>
          <a:xfrm>
            <a:off x="861757" y="49484"/>
            <a:ext cx="7268650" cy="617614"/>
          </a:xfrm>
          <a:prstGeom prst="rect">
            <a:avLst/>
          </a:prstGeom>
          <a:noFill/>
          <a:ln>
            <a:noFill/>
          </a:ln>
        </p:spPr>
        <p:txBody>
          <a:bodyPr spcFirstLastPara="1" wrap="square" lIns="91425" tIns="45700" rIns="91425" bIns="45700" anchor="ctr" anchorCtr="0">
            <a:noAutofit/>
          </a:bodyPr>
          <a:lstStyle/>
          <a:p>
            <a:pPr marL="0" marR="0" lvl="0" indent="0" rtl="0">
              <a:spcBef>
                <a:spcPts val="0"/>
              </a:spcBef>
              <a:spcAft>
                <a:spcPts val="0"/>
              </a:spcAft>
              <a:buClr>
                <a:schemeClr val="dk1"/>
              </a:buClr>
              <a:buSzPts val="4000"/>
              <a:buFont typeface="Calibri"/>
              <a:buNone/>
            </a:pPr>
            <a:r>
              <a:rPr lang="en-US" sz="2400" dirty="0">
                <a:solidFill>
                  <a:schemeClr val="dk1"/>
                </a:solidFill>
                <a:latin typeface="Calibri"/>
                <a:ea typeface="Calibri"/>
                <a:cs typeface="Calibri"/>
                <a:sym typeface="Calibri"/>
              </a:rPr>
              <a:t>Thermal Stability Characterization Flow</a:t>
            </a:r>
            <a:endParaRPr sz="600" dirty="0"/>
          </a:p>
        </p:txBody>
      </p:sp>
      <p:sp>
        <p:nvSpPr>
          <p:cNvPr id="189" name="Google Shape;189;p22"/>
          <p:cNvSpPr/>
          <p:nvPr/>
        </p:nvSpPr>
        <p:spPr>
          <a:xfrm>
            <a:off x="-12315" y="5554638"/>
            <a:ext cx="9144000" cy="1241100"/>
          </a:xfrm>
          <a:prstGeom prst="roundRect">
            <a:avLst>
              <a:gd name="adj" fmla="val 16667"/>
            </a:avLst>
          </a:prstGeom>
          <a:solidFill>
            <a:srgbClr val="FF7F7F"/>
          </a:solidFill>
          <a:ln w="12700" cap="flat" cmpd="sng">
            <a:solidFill>
              <a:srgbClr val="31538F"/>
            </a:solidFill>
            <a:prstDash val="solid"/>
            <a:miter lim="8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190" name="Google Shape;190;p22"/>
          <p:cNvSpPr/>
          <p:nvPr/>
        </p:nvSpPr>
        <p:spPr>
          <a:xfrm>
            <a:off x="46362" y="2897220"/>
            <a:ext cx="9152400" cy="1897200"/>
          </a:xfrm>
          <a:prstGeom prst="roundRect">
            <a:avLst>
              <a:gd name="adj" fmla="val 16667"/>
            </a:avLst>
          </a:prstGeom>
          <a:solidFill>
            <a:srgbClr val="BBD6EE"/>
          </a:solidFill>
          <a:ln w="12700" cap="flat" cmpd="sng">
            <a:solidFill>
              <a:srgbClr val="31538F"/>
            </a:solidFill>
            <a:prstDash val="solid"/>
            <a:miter lim="8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191" name="Google Shape;191;p22"/>
          <p:cNvSpPr/>
          <p:nvPr/>
        </p:nvSpPr>
        <p:spPr>
          <a:xfrm>
            <a:off x="34002" y="947623"/>
            <a:ext cx="9144000" cy="1137300"/>
          </a:xfrm>
          <a:prstGeom prst="roundRect">
            <a:avLst>
              <a:gd name="adj" fmla="val 16667"/>
            </a:avLst>
          </a:prstGeom>
          <a:solidFill>
            <a:srgbClr val="FF7F7F"/>
          </a:solidFill>
          <a:ln w="12700" cap="flat" cmpd="sng">
            <a:solidFill>
              <a:srgbClr val="31538F"/>
            </a:solidFill>
            <a:prstDash val="solid"/>
            <a:miter lim="8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192" name="Google Shape;192;p22"/>
          <p:cNvSpPr txBox="1"/>
          <p:nvPr/>
        </p:nvSpPr>
        <p:spPr>
          <a:xfrm>
            <a:off x="1994920" y="3990119"/>
            <a:ext cx="222300" cy="133200"/>
          </a:xfrm>
          <a:prstGeom prst="rect">
            <a:avLst/>
          </a:prstGeom>
          <a:noFill/>
          <a:ln>
            <a:noFill/>
          </a:ln>
        </p:spPr>
        <p:txBody>
          <a:bodyPr spcFirstLastPara="1" wrap="square" lIns="68550" tIns="3400" rIns="68550" bIns="34275" anchor="ctr" anchorCtr="0">
            <a:noAutofit/>
          </a:bodyPr>
          <a:lstStyle/>
          <a:p>
            <a:pPr marL="0" marR="0" lvl="0" indent="0" algn="ctr" rtl="0">
              <a:spcBef>
                <a:spcPts val="0"/>
              </a:spcBef>
              <a:spcAft>
                <a:spcPts val="0"/>
              </a:spcAft>
              <a:buNone/>
            </a:pPr>
            <a:endParaRPr sz="700" b="1">
              <a:solidFill>
                <a:srgbClr val="000000"/>
              </a:solidFill>
              <a:latin typeface="Calibri"/>
              <a:ea typeface="Calibri"/>
              <a:cs typeface="Calibri"/>
              <a:sym typeface="Calibri"/>
            </a:endParaRPr>
          </a:p>
        </p:txBody>
      </p:sp>
      <p:cxnSp>
        <p:nvCxnSpPr>
          <p:cNvPr id="193" name="Google Shape;193;p22"/>
          <p:cNvCxnSpPr/>
          <p:nvPr/>
        </p:nvCxnSpPr>
        <p:spPr>
          <a:xfrm rot="10800000" flipH="1">
            <a:off x="3235387" y="1523776"/>
            <a:ext cx="177600" cy="600"/>
          </a:xfrm>
          <a:prstGeom prst="straightConnector1">
            <a:avLst/>
          </a:prstGeom>
          <a:noFill/>
          <a:ln w="12700" cap="flat" cmpd="sng">
            <a:solidFill>
              <a:srgbClr val="000000"/>
            </a:solidFill>
            <a:prstDash val="solid"/>
            <a:round/>
            <a:headEnd type="none" w="sm" len="sm"/>
            <a:tailEnd type="stealth" w="lg" len="lg"/>
          </a:ln>
        </p:spPr>
      </p:cxnSp>
      <p:sp>
        <p:nvSpPr>
          <p:cNvPr id="194" name="Google Shape;194;p22"/>
          <p:cNvSpPr txBox="1"/>
          <p:nvPr/>
        </p:nvSpPr>
        <p:spPr>
          <a:xfrm>
            <a:off x="44257" y="1037105"/>
            <a:ext cx="817500" cy="770100"/>
          </a:xfrm>
          <a:prstGeom prst="rect">
            <a:avLst/>
          </a:prstGeom>
          <a:noFill/>
          <a:ln>
            <a:noFill/>
          </a:ln>
        </p:spPr>
        <p:txBody>
          <a:bodyPr spcFirstLastPara="1" wrap="square" lIns="68550" tIns="34275" rIns="68550" bIns="34275" anchor="t" anchorCtr="0">
            <a:no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CAR 819</a:t>
            </a:r>
            <a:endParaRPr/>
          </a:p>
          <a:p>
            <a:pPr marL="0" marR="0" lvl="0" indent="0" algn="ctr" rtl="0">
              <a:spcBef>
                <a:spcPts val="0"/>
              </a:spcBef>
              <a:spcAft>
                <a:spcPts val="0"/>
              </a:spcAft>
              <a:buNone/>
            </a:pPr>
            <a:r>
              <a:rPr lang="en-US" sz="1200" b="1">
                <a:solidFill>
                  <a:schemeClr val="dk1"/>
                </a:solidFill>
                <a:latin typeface="Calibri"/>
                <a:ea typeface="Calibri"/>
                <a:cs typeface="Calibri"/>
                <a:sym typeface="Calibri"/>
              </a:rPr>
              <a:t>Hot</a:t>
            </a:r>
            <a:endParaRPr/>
          </a:p>
          <a:p>
            <a:pPr marL="0" marR="0" lvl="0" indent="0" algn="ctr" rtl="0">
              <a:spcBef>
                <a:spcPts val="0"/>
              </a:spcBef>
              <a:spcAft>
                <a:spcPts val="0"/>
              </a:spcAft>
              <a:buNone/>
            </a:pPr>
            <a:r>
              <a:rPr lang="en-US" sz="1200" b="1">
                <a:solidFill>
                  <a:schemeClr val="dk1"/>
                </a:solidFill>
                <a:latin typeface="Calibri"/>
                <a:ea typeface="Calibri"/>
                <a:cs typeface="Calibri"/>
                <a:sym typeface="Calibri"/>
              </a:rPr>
              <a:t>Attitude</a:t>
            </a:r>
            <a:endParaRPr/>
          </a:p>
          <a:p>
            <a:pPr marL="0" marR="0" lvl="0" indent="0" algn="ctr" rtl="0">
              <a:spcBef>
                <a:spcPts val="0"/>
              </a:spcBef>
              <a:spcAft>
                <a:spcPts val="0"/>
              </a:spcAft>
              <a:buNone/>
            </a:pPr>
            <a:r>
              <a:rPr lang="en-US" sz="1200" b="1">
                <a:solidFill>
                  <a:schemeClr val="dk1"/>
                </a:solidFill>
                <a:latin typeface="Calibri"/>
                <a:ea typeface="Calibri"/>
                <a:cs typeface="Calibri"/>
                <a:sym typeface="Calibri"/>
              </a:rPr>
              <a:t>0 +/- 5 deg. pitch</a:t>
            </a:r>
            <a:endParaRPr/>
          </a:p>
        </p:txBody>
      </p:sp>
      <p:graphicFrame>
        <p:nvGraphicFramePr>
          <p:cNvPr id="195" name="Google Shape;195;p22"/>
          <p:cNvGraphicFramePr/>
          <p:nvPr>
            <p:extLst>
              <p:ext uri="{D42A27DB-BD31-4B8C-83A1-F6EECF244321}">
                <p14:modId xmlns:p14="http://schemas.microsoft.com/office/powerpoint/2010/main" val="2804267954"/>
              </p:ext>
            </p:extLst>
          </p:nvPr>
        </p:nvGraphicFramePr>
        <p:xfrm>
          <a:off x="146033" y="3126396"/>
          <a:ext cx="1230950" cy="1444375"/>
        </p:xfrm>
        <a:graphic>
          <a:graphicData uri="http://schemas.openxmlformats.org/drawingml/2006/table">
            <a:tbl>
              <a:tblPr>
                <a:noFill/>
              </a:tblPr>
              <a:tblGrid>
                <a:gridCol w="1230950">
                  <a:extLst>
                    <a:ext uri="{9D8B030D-6E8A-4147-A177-3AD203B41FA5}">
                      <a16:colId xmlns:a16="http://schemas.microsoft.com/office/drawing/2014/main" val="20000"/>
                    </a:ext>
                  </a:extLst>
                </a:gridCol>
              </a:tblGrid>
              <a:tr h="486225">
                <a:tc>
                  <a:txBody>
                    <a:bodyPr/>
                    <a:lstStyle/>
                    <a:p>
                      <a:pPr marL="0" marR="0" lvl="0" indent="0" algn="ctr" rtl="0">
                        <a:spcBef>
                          <a:spcPts val="0"/>
                        </a:spcBef>
                        <a:spcAft>
                          <a:spcPts val="0"/>
                        </a:spcAft>
                        <a:buClr>
                          <a:schemeClr val="lt1"/>
                        </a:buClr>
                        <a:buSzPts val="175"/>
                        <a:buFont typeface="Calibri"/>
                        <a:buNone/>
                      </a:pPr>
                      <a:r>
                        <a:rPr lang="en-US" sz="700" b="1">
                          <a:solidFill>
                            <a:schemeClr val="lt1"/>
                          </a:solidFill>
                        </a:rPr>
                        <a:t>811-1</a:t>
                      </a:r>
                      <a:endParaRPr sz="700" b="1" u="none" strike="noStrike" cap="none">
                        <a:solidFill>
                          <a:schemeClr val="lt1"/>
                        </a:solidFill>
                      </a:endParaRPr>
                    </a:p>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Frill/PMSA/OTE TD &amp; Pointing Stability</a:t>
                      </a:r>
                      <a:endParaRPr/>
                    </a:p>
                    <a:p>
                      <a:pPr marL="0" marR="0" lvl="0" indent="0" algn="ctr" rtl="0">
                        <a:spcBef>
                          <a:spcPts val="0"/>
                        </a:spcBef>
                        <a:spcAft>
                          <a:spcPts val="0"/>
                        </a:spcAft>
                        <a:buClr>
                          <a:srgbClr val="FF0000"/>
                        </a:buClr>
                        <a:buSzPts val="175"/>
                        <a:buFont typeface="Calibri"/>
                        <a:buNone/>
                      </a:pPr>
                      <a:r>
                        <a:rPr lang="en-US" sz="700" b="1" i="1" u="none" strike="noStrike" cap="none">
                          <a:solidFill>
                            <a:srgbClr val="FF0000"/>
                          </a:solidFill>
                        </a:rPr>
                        <a:t>NO DITHERS!</a:t>
                      </a:r>
                      <a:r>
                        <a:rPr lang="en-US" sz="700" b="1" u="none" strike="noStrike" cap="none">
                          <a:solidFill>
                            <a:schemeClr val="lt1"/>
                          </a:solidFill>
                        </a:rPr>
                        <a:t> </a:t>
                      </a:r>
                      <a:endParaRPr/>
                    </a:p>
                  </a:txBody>
                  <a:tcPr marL="68600" marR="68600" marT="34300" marB="34300" anchor="ctr">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0"/>
                  </a:ext>
                </a:extLst>
              </a:tr>
              <a:tr h="626825">
                <a:tc>
                  <a:txBody>
                    <a:bodyPr/>
                    <a:lstStyle/>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Frill: Continuous NIRCam SW weak lenses with +/- 8 waves only </a:t>
                      </a:r>
                      <a:r>
                        <a:rPr lang="en-US" sz="700" b="1" i="0" u="none" strike="noStrike" cap="none">
                          <a:solidFill>
                            <a:srgbClr val="FFFF00"/>
                          </a:solidFill>
                        </a:rPr>
                        <a:t>(15 min</a:t>
                      </a:r>
                      <a:r>
                        <a:rPr lang="en-US" sz="700" b="1">
                          <a:solidFill>
                            <a:srgbClr val="FFFF00"/>
                          </a:solidFill>
                        </a:rPr>
                        <a:t> samp</a:t>
                      </a:r>
                      <a:r>
                        <a:rPr lang="en-US" sz="700" b="1" i="0" u="none" strike="noStrike" cap="none">
                          <a:solidFill>
                            <a:srgbClr val="FFFF00"/>
                          </a:solidFill>
                        </a:rPr>
                        <a:t>)</a:t>
                      </a:r>
                      <a:r>
                        <a:rPr lang="en-US" sz="700" b="1" u="none" strike="noStrike" cap="none">
                          <a:solidFill>
                            <a:schemeClr val="lt1"/>
                          </a:solidFill>
                        </a:rPr>
                        <a:t> </a:t>
                      </a:r>
                      <a:endParaRPr/>
                    </a:p>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Roll Stability: NIRCam LW </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1"/>
                  </a:ext>
                </a:extLst>
              </a:tr>
              <a:tr h="240375">
                <a:tc>
                  <a:txBody>
                    <a:bodyPr/>
                    <a:lstStyle/>
                    <a:p>
                      <a:pPr marL="0" marR="0" lvl="0" indent="0" algn="ctr" rtl="0">
                        <a:spcBef>
                          <a:spcPts val="0"/>
                        </a:spcBef>
                        <a:spcAft>
                          <a:spcPts val="0"/>
                        </a:spcAft>
                        <a:buClr>
                          <a:srgbClr val="FFFF00"/>
                        </a:buClr>
                        <a:buSzPts val="175"/>
                        <a:buFont typeface="Calibri"/>
                        <a:buNone/>
                      </a:pPr>
                      <a:r>
                        <a:rPr lang="en-US" sz="700" b="1" i="0" u="none" strike="noStrike" cap="none" dirty="0">
                          <a:solidFill>
                            <a:srgbClr val="FFFF00"/>
                          </a:solidFill>
                        </a:rPr>
                        <a:t>3 hours</a:t>
                      </a:r>
                      <a:endParaRPr dirty="0"/>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4EAC5B"/>
                    </a:solidFill>
                  </a:tcPr>
                </a:tc>
                <a:extLst>
                  <a:ext uri="{0D108BD9-81ED-4DB2-BD59-A6C34878D82A}">
                    <a16:rowId xmlns:a16="http://schemas.microsoft.com/office/drawing/2014/main" val="10002"/>
                  </a:ext>
                </a:extLst>
              </a:tr>
            </a:tbl>
          </a:graphicData>
        </a:graphic>
      </p:graphicFrame>
      <p:sp>
        <p:nvSpPr>
          <p:cNvPr id="196" name="Google Shape;196;p22"/>
          <p:cNvSpPr txBox="1"/>
          <p:nvPr/>
        </p:nvSpPr>
        <p:spPr>
          <a:xfrm>
            <a:off x="153963" y="2167540"/>
            <a:ext cx="1222200" cy="611100"/>
          </a:xfrm>
          <a:prstGeom prst="rect">
            <a:avLst/>
          </a:prstGeom>
          <a:solidFill>
            <a:srgbClr val="00B050"/>
          </a:solidFill>
          <a:ln w="9525" cap="flat" cmpd="sng">
            <a:solidFill>
              <a:schemeClr val="dk1"/>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pPr>
            <a:r>
              <a:rPr lang="en-US" sz="700" b="1">
                <a:solidFill>
                  <a:srgbClr val="FFFFFF"/>
                </a:solidFill>
                <a:latin typeface="Calibri"/>
                <a:ea typeface="Calibri"/>
                <a:cs typeface="Calibri"/>
                <a:sym typeface="Calibri"/>
              </a:rPr>
              <a:t>Slew to Cold Attitude </a:t>
            </a:r>
            <a:endParaRPr/>
          </a:p>
          <a:p>
            <a:pPr marL="0" marR="0" lvl="0" indent="0" algn="ctr" rtl="0">
              <a:spcBef>
                <a:spcPts val="0"/>
              </a:spcBef>
              <a:spcAft>
                <a:spcPts val="0"/>
              </a:spcAft>
              <a:buNone/>
            </a:pPr>
            <a:r>
              <a:rPr lang="en-US" sz="700" b="1">
                <a:solidFill>
                  <a:srgbClr val="FFFFFF"/>
                </a:solidFill>
                <a:latin typeface="Calibri"/>
                <a:ea typeface="Calibri"/>
                <a:cs typeface="Calibri"/>
                <a:sym typeface="Calibri"/>
              </a:rPr>
              <a:t>-40 +/- 5 deg pitch</a:t>
            </a:r>
            <a:endParaRPr/>
          </a:p>
        </p:txBody>
      </p:sp>
      <p:sp>
        <p:nvSpPr>
          <p:cNvPr id="197" name="Google Shape;197;p22"/>
          <p:cNvSpPr txBox="1"/>
          <p:nvPr/>
        </p:nvSpPr>
        <p:spPr>
          <a:xfrm>
            <a:off x="1202163" y="2876462"/>
            <a:ext cx="3492000" cy="577200"/>
          </a:xfrm>
          <a:prstGeom prst="rect">
            <a:avLst/>
          </a:prstGeom>
          <a:noFill/>
          <a:ln>
            <a:noFill/>
          </a:ln>
        </p:spPr>
        <p:txBody>
          <a:bodyPr spcFirstLastPara="1" wrap="square" lIns="68550" tIns="34275" rIns="68550" bIns="34275" anchor="t" anchorCtr="0">
            <a:no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CAR 811 Cold Attitude (-40 +/- 5 deg pitch)</a:t>
            </a:r>
            <a:endParaRPr sz="900" b="1">
              <a:solidFill>
                <a:schemeClr val="dk1"/>
              </a:solidFill>
              <a:latin typeface="Calibri"/>
              <a:ea typeface="Calibri"/>
              <a:cs typeface="Calibri"/>
              <a:sym typeface="Calibri"/>
            </a:endParaRPr>
          </a:p>
        </p:txBody>
      </p:sp>
      <p:graphicFrame>
        <p:nvGraphicFramePr>
          <p:cNvPr id="198" name="Google Shape;198;p22"/>
          <p:cNvGraphicFramePr/>
          <p:nvPr>
            <p:extLst>
              <p:ext uri="{D42A27DB-BD31-4B8C-83A1-F6EECF244321}">
                <p14:modId xmlns:p14="http://schemas.microsoft.com/office/powerpoint/2010/main" val="3833670190"/>
              </p:ext>
            </p:extLst>
          </p:nvPr>
        </p:nvGraphicFramePr>
        <p:xfrm>
          <a:off x="1534789" y="3126399"/>
          <a:ext cx="1151475" cy="1497055"/>
        </p:xfrm>
        <a:graphic>
          <a:graphicData uri="http://schemas.openxmlformats.org/drawingml/2006/table">
            <a:tbl>
              <a:tblPr>
                <a:noFill/>
              </a:tblPr>
              <a:tblGrid>
                <a:gridCol w="1151475">
                  <a:extLst>
                    <a:ext uri="{9D8B030D-6E8A-4147-A177-3AD203B41FA5}">
                      <a16:colId xmlns:a16="http://schemas.microsoft.com/office/drawing/2014/main" val="20000"/>
                    </a:ext>
                  </a:extLst>
                </a:gridCol>
              </a:tblGrid>
              <a:tr h="379075">
                <a:tc>
                  <a:txBody>
                    <a:bodyPr/>
                    <a:lstStyle/>
                    <a:p>
                      <a:pPr marL="0" marR="0" lvl="0" indent="0" algn="ctr" rtl="0">
                        <a:spcBef>
                          <a:spcPts val="0"/>
                        </a:spcBef>
                        <a:spcAft>
                          <a:spcPts val="0"/>
                        </a:spcAft>
                        <a:buClr>
                          <a:schemeClr val="lt1"/>
                        </a:buClr>
                        <a:buSzPts val="175"/>
                        <a:buFont typeface="Calibri"/>
                        <a:buNone/>
                      </a:pPr>
                      <a:r>
                        <a:rPr lang="en-US" sz="700" b="1">
                          <a:solidFill>
                            <a:schemeClr val="lt1"/>
                          </a:solidFill>
                        </a:rPr>
                        <a:t>811-2</a:t>
                      </a:r>
                      <a:endParaRPr sz="700" b="1" u="none" strike="noStrike" cap="none">
                        <a:solidFill>
                          <a:schemeClr val="lt1"/>
                        </a:solidFill>
                      </a:endParaRPr>
                    </a:p>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Frill/PMSA/OTE TD </a:t>
                      </a:r>
                      <a:endParaRPr/>
                    </a:p>
                    <a:p>
                      <a:pPr marL="0" marR="0" lvl="0" indent="0" algn="ctr" rtl="0">
                        <a:spcBef>
                          <a:spcPts val="0"/>
                        </a:spcBef>
                        <a:spcAft>
                          <a:spcPts val="0"/>
                        </a:spcAft>
                        <a:buClr>
                          <a:srgbClr val="FF0000"/>
                        </a:buClr>
                        <a:buSzPts val="175"/>
                        <a:buFont typeface="Calibri"/>
                        <a:buNone/>
                      </a:pPr>
                      <a:r>
                        <a:rPr lang="en-US" sz="700" b="1" i="1" u="none" strike="noStrike" cap="none">
                          <a:solidFill>
                            <a:srgbClr val="FF0000"/>
                          </a:solidFill>
                        </a:rPr>
                        <a:t>NO DITHERS!</a:t>
                      </a:r>
                      <a:r>
                        <a:rPr lang="en-US" sz="700" b="1" u="none" strike="noStrike" cap="none">
                          <a:solidFill>
                            <a:srgbClr val="FFFF00"/>
                          </a:solidFill>
                        </a:rPr>
                        <a:t> </a:t>
                      </a:r>
                      <a:endParaRPr sz="700" b="1">
                        <a:solidFill>
                          <a:srgbClr val="FFFF00"/>
                        </a:solidFill>
                      </a:endParaRPr>
                    </a:p>
                  </a:txBody>
                  <a:tcPr marL="68600" marR="68600" marT="34300" marB="34300" anchor="ctr">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0"/>
                  </a:ext>
                </a:extLst>
              </a:tr>
              <a:tr h="799525">
                <a:tc>
                  <a:txBody>
                    <a:bodyPr/>
                    <a:lstStyle/>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Frill &amp; PMSA: Continuous NIRCam SW</a:t>
                      </a:r>
                      <a:endParaRPr/>
                    </a:p>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weak lens sequences with full WL suite </a:t>
                      </a:r>
                      <a:r>
                        <a:rPr lang="en-US" sz="700" b="1" i="0" u="none" strike="noStrike" cap="none">
                          <a:solidFill>
                            <a:srgbClr val="FFFF00"/>
                          </a:solidFill>
                        </a:rPr>
                        <a:t>(25 min </a:t>
                      </a:r>
                      <a:r>
                        <a:rPr lang="en-US" sz="700" b="1">
                          <a:solidFill>
                            <a:srgbClr val="FFFF00"/>
                          </a:solidFill>
                        </a:rPr>
                        <a:t>samp</a:t>
                      </a:r>
                      <a:r>
                        <a:rPr lang="en-US" sz="700" b="1" i="0" u="none" strike="noStrike" cap="none">
                          <a:solidFill>
                            <a:srgbClr val="FFFF00"/>
                          </a:solidFill>
                        </a:rPr>
                        <a:t>)</a:t>
                      </a:r>
                      <a:endParaRPr sz="700" b="1" u="none" strike="noStrike" cap="none">
                        <a:solidFill>
                          <a:schemeClr val="lt1"/>
                        </a:solidFill>
                      </a:endParaRPr>
                    </a:p>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Roll Stability: NIRCam LW </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1"/>
                  </a:ext>
                </a:extLst>
              </a:tr>
              <a:tr h="186375">
                <a:tc>
                  <a:txBody>
                    <a:bodyPr/>
                    <a:lstStyle/>
                    <a:p>
                      <a:pPr marL="0" marR="0" lvl="0" indent="0" algn="ctr" rtl="0">
                        <a:spcBef>
                          <a:spcPts val="0"/>
                        </a:spcBef>
                        <a:spcAft>
                          <a:spcPts val="0"/>
                        </a:spcAft>
                        <a:buClr>
                          <a:srgbClr val="FFFF00"/>
                        </a:buClr>
                        <a:buSzPts val="175"/>
                        <a:buFont typeface="Calibri"/>
                        <a:buNone/>
                      </a:pPr>
                      <a:r>
                        <a:rPr lang="en-US" sz="700" b="1" i="0" u="none" strike="noStrike" cap="none" dirty="0">
                          <a:solidFill>
                            <a:srgbClr val="FFFF00"/>
                          </a:solidFill>
                        </a:rPr>
                        <a:t>21 hours</a:t>
                      </a:r>
                      <a:endParaRPr dirty="0"/>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4EAC5B"/>
                    </a:solidFill>
                  </a:tcPr>
                </a:tc>
                <a:extLst>
                  <a:ext uri="{0D108BD9-81ED-4DB2-BD59-A6C34878D82A}">
                    <a16:rowId xmlns:a16="http://schemas.microsoft.com/office/drawing/2014/main" val="10002"/>
                  </a:ext>
                </a:extLst>
              </a:tr>
            </a:tbl>
          </a:graphicData>
        </a:graphic>
      </p:graphicFrame>
      <p:cxnSp>
        <p:nvCxnSpPr>
          <p:cNvPr id="199" name="Google Shape;199;p22"/>
          <p:cNvCxnSpPr/>
          <p:nvPr/>
        </p:nvCxnSpPr>
        <p:spPr>
          <a:xfrm rot="10800000" flipH="1">
            <a:off x="4382112" y="1519524"/>
            <a:ext cx="177600" cy="600"/>
          </a:xfrm>
          <a:prstGeom prst="straightConnector1">
            <a:avLst/>
          </a:prstGeom>
          <a:noFill/>
          <a:ln w="12700" cap="flat" cmpd="sng">
            <a:solidFill>
              <a:srgbClr val="000000"/>
            </a:solidFill>
            <a:prstDash val="solid"/>
            <a:round/>
            <a:headEnd type="none" w="sm" len="sm"/>
            <a:tailEnd type="stealth" w="lg" len="lg"/>
          </a:ln>
        </p:spPr>
      </p:cxnSp>
      <p:cxnSp>
        <p:nvCxnSpPr>
          <p:cNvPr id="200" name="Google Shape;200;p22"/>
          <p:cNvCxnSpPr/>
          <p:nvPr/>
        </p:nvCxnSpPr>
        <p:spPr>
          <a:xfrm rot="10800000" flipH="1">
            <a:off x="5547059" y="1522129"/>
            <a:ext cx="177600" cy="600"/>
          </a:xfrm>
          <a:prstGeom prst="straightConnector1">
            <a:avLst/>
          </a:prstGeom>
          <a:noFill/>
          <a:ln w="12700" cap="flat" cmpd="sng">
            <a:solidFill>
              <a:srgbClr val="000000"/>
            </a:solidFill>
            <a:prstDash val="solid"/>
            <a:round/>
            <a:headEnd type="none" w="sm" len="sm"/>
            <a:tailEnd type="stealth" w="lg" len="lg"/>
          </a:ln>
        </p:spPr>
      </p:cxnSp>
      <p:graphicFrame>
        <p:nvGraphicFramePr>
          <p:cNvPr id="201" name="Google Shape;201;p22"/>
          <p:cNvGraphicFramePr/>
          <p:nvPr>
            <p:extLst>
              <p:ext uri="{D42A27DB-BD31-4B8C-83A1-F6EECF244321}">
                <p14:modId xmlns:p14="http://schemas.microsoft.com/office/powerpoint/2010/main" val="3690309437"/>
              </p:ext>
            </p:extLst>
          </p:nvPr>
        </p:nvGraphicFramePr>
        <p:xfrm>
          <a:off x="3384612" y="1023901"/>
          <a:ext cx="983400" cy="978905"/>
        </p:xfrm>
        <a:graphic>
          <a:graphicData uri="http://schemas.openxmlformats.org/drawingml/2006/table">
            <a:tbl>
              <a:tblPr>
                <a:noFill/>
              </a:tblPr>
              <a:tblGrid>
                <a:gridCol w="491700">
                  <a:extLst>
                    <a:ext uri="{9D8B030D-6E8A-4147-A177-3AD203B41FA5}">
                      <a16:colId xmlns:a16="http://schemas.microsoft.com/office/drawing/2014/main" val="20000"/>
                    </a:ext>
                  </a:extLst>
                </a:gridCol>
                <a:gridCol w="491700">
                  <a:extLst>
                    <a:ext uri="{9D8B030D-6E8A-4147-A177-3AD203B41FA5}">
                      <a16:colId xmlns:a16="http://schemas.microsoft.com/office/drawing/2014/main" val="20001"/>
                    </a:ext>
                  </a:extLst>
                </a:gridCol>
              </a:tblGrid>
              <a:tr h="447100">
                <a:tc gridSpan="2">
                  <a:txBody>
                    <a:bodyPr/>
                    <a:lstStyle/>
                    <a:p>
                      <a:pPr marL="0" marR="0" lvl="0" indent="0" algn="ctr" rtl="0">
                        <a:spcBef>
                          <a:spcPts val="0"/>
                        </a:spcBef>
                        <a:spcAft>
                          <a:spcPts val="0"/>
                        </a:spcAft>
                        <a:buClr>
                          <a:schemeClr val="lt1"/>
                        </a:buClr>
                        <a:buSzPts val="175"/>
                        <a:buFont typeface="Calibri"/>
                        <a:buNone/>
                      </a:pPr>
                      <a:r>
                        <a:rPr lang="en-US" sz="700" b="1" u="none" strike="noStrike" cap="none" dirty="0">
                          <a:solidFill>
                            <a:schemeClr val="lt1"/>
                          </a:solidFill>
                        </a:rPr>
                        <a:t>819</a:t>
                      </a:r>
                      <a:r>
                        <a:rPr lang="en-US" sz="700" b="1" dirty="0">
                          <a:solidFill>
                            <a:schemeClr val="lt1"/>
                          </a:solidFill>
                        </a:rPr>
                        <a:t>-</a:t>
                      </a:r>
                      <a:r>
                        <a:rPr lang="en-US" sz="700" b="1" u="none" dirty="0">
                          <a:solidFill>
                            <a:schemeClr val="lt1"/>
                          </a:solidFill>
                        </a:rPr>
                        <a:t>3</a:t>
                      </a:r>
                      <a:endParaRPr sz="700" b="1" u="none" strike="noStrike" cap="none" dirty="0">
                        <a:solidFill>
                          <a:schemeClr val="lt1"/>
                        </a:solidFill>
                      </a:endParaRPr>
                    </a:p>
                    <a:p>
                      <a:pPr marL="0" marR="0" lvl="0" indent="0" algn="ctr" rtl="0">
                        <a:spcBef>
                          <a:spcPts val="0"/>
                        </a:spcBef>
                        <a:spcAft>
                          <a:spcPts val="0"/>
                        </a:spcAft>
                        <a:buClr>
                          <a:schemeClr val="lt1"/>
                        </a:buClr>
                        <a:buSzPts val="175"/>
                        <a:buFont typeface="Calibri"/>
                        <a:buNone/>
                      </a:pPr>
                      <a:r>
                        <a:rPr lang="en-US" sz="700" b="1" u="none" strike="noStrike" cap="none" dirty="0">
                          <a:solidFill>
                            <a:schemeClr val="lt1"/>
                          </a:solidFill>
                        </a:rPr>
                        <a:t>Pointing stability baseline</a:t>
                      </a:r>
                      <a:endParaRPr dirty="0"/>
                    </a:p>
                    <a:p>
                      <a:pPr marL="0" marR="0" lvl="0" indent="0" algn="ctr" rtl="0">
                        <a:spcBef>
                          <a:spcPts val="0"/>
                        </a:spcBef>
                        <a:spcAft>
                          <a:spcPts val="0"/>
                        </a:spcAft>
                        <a:buClr>
                          <a:schemeClr val="lt1"/>
                        </a:buClr>
                        <a:buSzPts val="175"/>
                        <a:buFont typeface="Calibri"/>
                        <a:buNone/>
                      </a:pPr>
                      <a:r>
                        <a:rPr lang="en-US" sz="700" b="1" u="none" strike="noStrike" cap="none" dirty="0">
                          <a:solidFill>
                            <a:schemeClr val="lt1"/>
                          </a:solidFill>
                        </a:rPr>
                        <a:t> </a:t>
                      </a:r>
                      <a:r>
                        <a:rPr lang="en-US" sz="700" b="1" i="1" u="none" strike="noStrike" cap="none" dirty="0">
                          <a:solidFill>
                            <a:srgbClr val="FF0000"/>
                          </a:solidFill>
                        </a:rPr>
                        <a:t>NO DITHERS!</a:t>
                      </a:r>
                      <a:endParaRPr dirty="0"/>
                    </a:p>
                  </a:txBody>
                  <a:tcPr marL="68600" marR="68600" marT="34300" marB="34300" anchor="ctr">
                    <a:lnB w="12700" cap="flat" cmpd="sng">
                      <a:solidFill>
                        <a:schemeClr val="dk1"/>
                      </a:solidFill>
                      <a:prstDash val="solid"/>
                      <a:round/>
                      <a:headEnd type="none" w="sm" len="sm"/>
                      <a:tailEnd type="none" w="sm" len="sm"/>
                    </a:lnB>
                    <a:solidFill>
                      <a:srgbClr val="4EAC5B"/>
                    </a:solidFill>
                  </a:tcPr>
                </a:tc>
                <a:tc hMerge="1">
                  <a:txBody>
                    <a:bodyPr/>
                    <a:lstStyle/>
                    <a:p>
                      <a:endParaRPr lang="en-US"/>
                    </a:p>
                  </a:txBody>
                  <a:tcPr/>
                </a:tc>
                <a:extLst>
                  <a:ext uri="{0D108BD9-81ED-4DB2-BD59-A6C34878D82A}">
                    <a16:rowId xmlns:a16="http://schemas.microsoft.com/office/drawing/2014/main" val="10000"/>
                  </a:ext>
                </a:extLst>
              </a:tr>
              <a:tr h="201625">
                <a:tc>
                  <a:txBody>
                    <a:bodyPr/>
                    <a:lstStyle/>
                    <a:p>
                      <a:pPr marL="0" marR="0" lvl="0" indent="0" algn="ctr" rtl="0">
                        <a:spcBef>
                          <a:spcPts val="0"/>
                        </a:spcBef>
                        <a:spcAft>
                          <a:spcPts val="0"/>
                        </a:spcAft>
                        <a:buClr>
                          <a:schemeClr val="lt1"/>
                        </a:buClr>
                        <a:buSzPts val="175"/>
                        <a:buFont typeface="Calibri"/>
                        <a:buNone/>
                      </a:pPr>
                      <a:r>
                        <a:rPr lang="en-US" sz="700" b="1" u="none" strike="noStrike" cap="none" err="1">
                          <a:solidFill>
                            <a:schemeClr val="lt1"/>
                          </a:solidFill>
                        </a:rPr>
                        <a:t>NIRCam</a:t>
                      </a:r>
                      <a:endParaRPr err="1"/>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EAC5B"/>
                    </a:solidFill>
                  </a:tcPr>
                </a:tc>
                <a:tc>
                  <a:txBody>
                    <a:bodyPr/>
                    <a:lstStyle/>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NIRISS</a:t>
                      </a:r>
                      <a:endParaRPr/>
                    </a:p>
                  </a:txBody>
                  <a:tcPr marL="68600" marR="68600" marT="34300" marB="34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1"/>
                  </a:ext>
                </a:extLst>
              </a:tr>
              <a:tr h="252525">
                <a:tc gridSpan="2">
                  <a:txBody>
                    <a:bodyPr/>
                    <a:lstStyle/>
                    <a:p>
                      <a:pPr marL="0" marR="0" lvl="0" indent="0" algn="ctr" rtl="0">
                        <a:lnSpc>
                          <a:spcPct val="100000"/>
                        </a:lnSpc>
                        <a:spcBef>
                          <a:spcPts val="0"/>
                        </a:spcBef>
                        <a:spcAft>
                          <a:spcPts val="0"/>
                        </a:spcAft>
                        <a:buClr>
                          <a:srgbClr val="FFFF00"/>
                        </a:buClr>
                        <a:buSzPts val="175"/>
                        <a:buFont typeface="Calibri"/>
                        <a:buNone/>
                      </a:pPr>
                      <a:r>
                        <a:rPr lang="en-US" sz="700" b="1" i="0" u="none" strike="noStrike" cap="none" dirty="0">
                          <a:solidFill>
                            <a:srgbClr val="FFFF00"/>
                          </a:solidFill>
                        </a:rPr>
                        <a:t>3 hours (</a:t>
                      </a:r>
                      <a:r>
                        <a:rPr lang="en-US" sz="700" b="1" dirty="0">
                          <a:solidFill>
                            <a:srgbClr val="FFFF00"/>
                          </a:solidFill>
                        </a:rPr>
                        <a:t>6.5</a:t>
                      </a:r>
                      <a:r>
                        <a:rPr lang="en-US" sz="700" b="1" i="0" u="none" strike="noStrike" cap="none" dirty="0">
                          <a:solidFill>
                            <a:srgbClr val="FFFF00"/>
                          </a:solidFill>
                        </a:rPr>
                        <a:t> min </a:t>
                      </a:r>
                      <a:r>
                        <a:rPr lang="en-US" sz="700" b="1" i="0" u="none" strike="noStrike" cap="none" dirty="0" err="1">
                          <a:solidFill>
                            <a:srgbClr val="FFFF00"/>
                          </a:solidFill>
                        </a:rPr>
                        <a:t>samp</a:t>
                      </a:r>
                      <a:r>
                        <a:rPr lang="en-US" sz="700" b="1" i="0" u="none" strike="noStrike" cap="none" dirty="0">
                          <a:solidFill>
                            <a:srgbClr val="FFFF00"/>
                          </a:solidFill>
                        </a:rPr>
                        <a:t>)</a:t>
                      </a:r>
                      <a:endParaRPr dirty="0"/>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4EAC5B"/>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cxnSp>
        <p:nvCxnSpPr>
          <p:cNvPr id="202" name="Google Shape;202;p22"/>
          <p:cNvCxnSpPr/>
          <p:nvPr/>
        </p:nvCxnSpPr>
        <p:spPr>
          <a:xfrm rot="10800000" flipH="1">
            <a:off x="2059138" y="1523174"/>
            <a:ext cx="177600" cy="600"/>
          </a:xfrm>
          <a:prstGeom prst="straightConnector1">
            <a:avLst/>
          </a:prstGeom>
          <a:noFill/>
          <a:ln w="12700" cap="flat" cmpd="sng">
            <a:solidFill>
              <a:srgbClr val="000000"/>
            </a:solidFill>
            <a:prstDash val="solid"/>
            <a:round/>
            <a:headEnd type="none" w="sm" len="sm"/>
            <a:tailEnd type="stealth" w="lg" len="lg"/>
          </a:ln>
        </p:spPr>
      </p:cxnSp>
      <p:cxnSp>
        <p:nvCxnSpPr>
          <p:cNvPr id="203" name="Google Shape;203;p22"/>
          <p:cNvCxnSpPr/>
          <p:nvPr/>
        </p:nvCxnSpPr>
        <p:spPr>
          <a:xfrm rot="10800000" flipH="1">
            <a:off x="6706290" y="1532460"/>
            <a:ext cx="177600" cy="600"/>
          </a:xfrm>
          <a:prstGeom prst="straightConnector1">
            <a:avLst/>
          </a:prstGeom>
          <a:noFill/>
          <a:ln w="12700" cap="flat" cmpd="sng">
            <a:solidFill>
              <a:srgbClr val="000000"/>
            </a:solidFill>
            <a:prstDash val="solid"/>
            <a:round/>
            <a:headEnd type="none" w="sm" len="sm"/>
            <a:tailEnd type="stealth" w="lg" len="lg"/>
          </a:ln>
        </p:spPr>
      </p:cxnSp>
      <p:sp>
        <p:nvSpPr>
          <p:cNvPr id="204" name="Google Shape;204;p22"/>
          <p:cNvSpPr/>
          <p:nvPr/>
        </p:nvSpPr>
        <p:spPr>
          <a:xfrm rot="8532183">
            <a:off x="3689872" y="3135055"/>
            <a:ext cx="1197817" cy="1291066"/>
          </a:xfrm>
          <a:custGeom>
            <a:avLst/>
            <a:gdLst/>
            <a:ahLst/>
            <a:cxnLst/>
            <a:rect l="l" t="t" r="r" b="b"/>
            <a:pathLst>
              <a:path w="120000" h="120000" extrusionOk="0">
                <a:moveTo>
                  <a:pt x="83398" y="107219"/>
                </a:moveTo>
                <a:cubicBezTo>
                  <a:pt x="63581" y="117132"/>
                  <a:pt x="39705" y="113491"/>
                  <a:pt x="23709" y="98116"/>
                </a:cubicBezTo>
                <a:cubicBezTo>
                  <a:pt x="7713" y="82742"/>
                  <a:pt x="3033" y="58938"/>
                  <a:pt x="12011" y="38608"/>
                </a:cubicBezTo>
                <a:cubicBezTo>
                  <a:pt x="20988" y="18277"/>
                  <a:pt x="41693" y="5789"/>
                  <a:pt x="63773" y="7388"/>
                </a:cubicBezTo>
                <a:cubicBezTo>
                  <a:pt x="85852" y="8986"/>
                  <a:pt x="104561" y="24328"/>
                  <a:pt x="110545" y="45741"/>
                </a:cubicBezTo>
                <a:lnTo>
                  <a:pt x="117733" y="45741"/>
                </a:lnTo>
                <a:lnTo>
                  <a:pt x="105000" y="59999"/>
                </a:lnTo>
                <a:lnTo>
                  <a:pt x="87733" y="45741"/>
                </a:lnTo>
                <a:lnTo>
                  <a:pt x="94796" y="45741"/>
                </a:lnTo>
                <a:cubicBezTo>
                  <a:pt x="89032" y="31110"/>
                  <a:pt x="75054" y="21586"/>
                  <a:pt x="59594" y="21757"/>
                </a:cubicBezTo>
                <a:cubicBezTo>
                  <a:pt x="44134" y="21927"/>
                  <a:pt x="30361" y="31757"/>
                  <a:pt x="24909" y="46512"/>
                </a:cubicBezTo>
                <a:cubicBezTo>
                  <a:pt x="19456" y="61267"/>
                  <a:pt x="23442" y="77922"/>
                  <a:pt x="34946" y="88457"/>
                </a:cubicBezTo>
                <a:cubicBezTo>
                  <a:pt x="46450" y="98991"/>
                  <a:pt x="63115" y="101245"/>
                  <a:pt x="76914" y="94133"/>
                </a:cubicBezTo>
                <a:close/>
              </a:path>
            </a:pathLst>
          </a:custGeom>
          <a:solidFill>
            <a:srgbClr val="00B050"/>
          </a:solidFill>
          <a:ln w="12700" cap="flat" cmpd="sng">
            <a:solidFill>
              <a:srgbClr val="31538F"/>
            </a:solidFill>
            <a:prstDash val="solid"/>
            <a:miter lim="8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pPr>
            <a:endParaRPr sz="700">
              <a:solidFill>
                <a:schemeClr val="dk1"/>
              </a:solidFill>
              <a:latin typeface="Calibri"/>
              <a:ea typeface="Calibri"/>
              <a:cs typeface="Calibri"/>
              <a:sym typeface="Calibri"/>
            </a:endParaRPr>
          </a:p>
        </p:txBody>
      </p:sp>
      <p:sp>
        <p:nvSpPr>
          <p:cNvPr id="205" name="Google Shape;205;p22"/>
          <p:cNvSpPr/>
          <p:nvPr/>
        </p:nvSpPr>
        <p:spPr>
          <a:xfrm>
            <a:off x="4033627" y="3081628"/>
            <a:ext cx="457200" cy="457200"/>
          </a:xfrm>
          <a:prstGeom prst="ellipse">
            <a:avLst/>
          </a:prstGeom>
          <a:solidFill>
            <a:srgbClr val="00B050"/>
          </a:solidFill>
          <a:ln w="12700" cap="flat" cmpd="sng">
            <a:solidFill>
              <a:srgbClr val="31538F"/>
            </a:solidFill>
            <a:prstDash val="solid"/>
            <a:miter lim="8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pPr>
            <a:r>
              <a:rPr lang="en-US" sz="700" b="1">
                <a:solidFill>
                  <a:schemeClr val="lt1"/>
                </a:solidFill>
                <a:latin typeface="Calibri"/>
                <a:ea typeface="Calibri"/>
                <a:cs typeface="Calibri"/>
                <a:sym typeface="Calibri"/>
              </a:rPr>
              <a:t>Wait 12 hrs</a:t>
            </a:r>
            <a:endParaRPr sz="700" b="1">
              <a:solidFill>
                <a:schemeClr val="lt1"/>
              </a:solidFill>
              <a:latin typeface="Calibri"/>
              <a:ea typeface="Calibri"/>
              <a:cs typeface="Calibri"/>
              <a:sym typeface="Calibri"/>
            </a:endParaRPr>
          </a:p>
        </p:txBody>
      </p:sp>
      <p:sp>
        <p:nvSpPr>
          <p:cNvPr id="206" name="Google Shape;206;p22"/>
          <p:cNvSpPr/>
          <p:nvPr/>
        </p:nvSpPr>
        <p:spPr>
          <a:xfrm>
            <a:off x="3609746" y="3539395"/>
            <a:ext cx="548700" cy="548700"/>
          </a:xfrm>
          <a:prstGeom prst="diamond">
            <a:avLst/>
          </a:prstGeom>
          <a:solidFill>
            <a:srgbClr val="00B050"/>
          </a:solidFill>
          <a:ln w="12700" cap="flat" cmpd="sng">
            <a:solidFill>
              <a:srgbClr val="31538F"/>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700" b="1">
                <a:solidFill>
                  <a:schemeClr val="lt1"/>
                </a:solidFill>
                <a:latin typeface="Calibri"/>
                <a:ea typeface="Calibri"/>
                <a:cs typeface="Calibri"/>
                <a:sym typeface="Calibri"/>
              </a:rPr>
              <a:t>repeat 5 days</a:t>
            </a:r>
            <a:endParaRPr/>
          </a:p>
        </p:txBody>
      </p:sp>
      <p:cxnSp>
        <p:nvCxnSpPr>
          <p:cNvPr id="207" name="Google Shape;207;p22"/>
          <p:cNvCxnSpPr>
            <a:stCxn id="206" idx="3"/>
          </p:cNvCxnSpPr>
          <p:nvPr/>
        </p:nvCxnSpPr>
        <p:spPr>
          <a:xfrm>
            <a:off x="4158446" y="3813745"/>
            <a:ext cx="332700" cy="4500"/>
          </a:xfrm>
          <a:prstGeom prst="straightConnector1">
            <a:avLst/>
          </a:prstGeom>
          <a:noFill/>
          <a:ln w="12700" cap="flat" cmpd="sng">
            <a:solidFill>
              <a:srgbClr val="000000"/>
            </a:solidFill>
            <a:prstDash val="solid"/>
            <a:round/>
            <a:headEnd type="none" w="sm" len="sm"/>
            <a:tailEnd type="stealth" w="lg" len="lg"/>
          </a:ln>
        </p:spPr>
      </p:cxnSp>
      <p:sp>
        <p:nvSpPr>
          <p:cNvPr id="208" name="Google Shape;208;p22"/>
          <p:cNvSpPr/>
          <p:nvPr/>
        </p:nvSpPr>
        <p:spPr>
          <a:xfrm rot="8532183">
            <a:off x="6111538" y="3128755"/>
            <a:ext cx="1197817" cy="1291066"/>
          </a:xfrm>
          <a:custGeom>
            <a:avLst/>
            <a:gdLst/>
            <a:ahLst/>
            <a:cxnLst/>
            <a:rect l="l" t="t" r="r" b="b"/>
            <a:pathLst>
              <a:path w="120000" h="120000" extrusionOk="0">
                <a:moveTo>
                  <a:pt x="83398" y="107219"/>
                </a:moveTo>
                <a:cubicBezTo>
                  <a:pt x="63581" y="117132"/>
                  <a:pt x="39705" y="113491"/>
                  <a:pt x="23709" y="98116"/>
                </a:cubicBezTo>
                <a:cubicBezTo>
                  <a:pt x="7713" y="82742"/>
                  <a:pt x="3033" y="58938"/>
                  <a:pt x="12011" y="38608"/>
                </a:cubicBezTo>
                <a:cubicBezTo>
                  <a:pt x="20988" y="18277"/>
                  <a:pt x="41693" y="5789"/>
                  <a:pt x="63773" y="7388"/>
                </a:cubicBezTo>
                <a:cubicBezTo>
                  <a:pt x="85852" y="8986"/>
                  <a:pt x="104561" y="24328"/>
                  <a:pt x="110545" y="45741"/>
                </a:cubicBezTo>
                <a:lnTo>
                  <a:pt x="117733" y="45741"/>
                </a:lnTo>
                <a:lnTo>
                  <a:pt x="105000" y="59999"/>
                </a:lnTo>
                <a:lnTo>
                  <a:pt x="87733" y="45741"/>
                </a:lnTo>
                <a:lnTo>
                  <a:pt x="94796" y="45741"/>
                </a:lnTo>
                <a:cubicBezTo>
                  <a:pt x="89032" y="31110"/>
                  <a:pt x="75054" y="21586"/>
                  <a:pt x="59594" y="21757"/>
                </a:cubicBezTo>
                <a:cubicBezTo>
                  <a:pt x="44134" y="21927"/>
                  <a:pt x="30361" y="31757"/>
                  <a:pt x="24909" y="46512"/>
                </a:cubicBezTo>
                <a:cubicBezTo>
                  <a:pt x="19456" y="61267"/>
                  <a:pt x="23442" y="77922"/>
                  <a:pt x="34946" y="88457"/>
                </a:cubicBezTo>
                <a:cubicBezTo>
                  <a:pt x="46450" y="98991"/>
                  <a:pt x="63115" y="101245"/>
                  <a:pt x="76914" y="94133"/>
                </a:cubicBezTo>
                <a:close/>
              </a:path>
            </a:pathLst>
          </a:custGeom>
          <a:solidFill>
            <a:srgbClr val="00B050"/>
          </a:solidFill>
          <a:ln w="12700" cap="flat" cmpd="sng">
            <a:solidFill>
              <a:srgbClr val="31538F"/>
            </a:solidFill>
            <a:prstDash val="solid"/>
            <a:miter lim="8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pPr>
            <a:endParaRPr sz="700">
              <a:solidFill>
                <a:schemeClr val="dk1"/>
              </a:solidFill>
              <a:latin typeface="Calibri"/>
              <a:ea typeface="Calibri"/>
              <a:cs typeface="Calibri"/>
              <a:sym typeface="Calibri"/>
            </a:endParaRPr>
          </a:p>
        </p:txBody>
      </p:sp>
      <p:sp>
        <p:nvSpPr>
          <p:cNvPr id="209" name="Google Shape;209;p22"/>
          <p:cNvSpPr/>
          <p:nvPr/>
        </p:nvSpPr>
        <p:spPr>
          <a:xfrm>
            <a:off x="6455292" y="3075328"/>
            <a:ext cx="457200" cy="457200"/>
          </a:xfrm>
          <a:prstGeom prst="ellipse">
            <a:avLst/>
          </a:prstGeom>
          <a:solidFill>
            <a:srgbClr val="00B050"/>
          </a:solidFill>
          <a:ln w="12700" cap="flat" cmpd="sng">
            <a:solidFill>
              <a:srgbClr val="31538F"/>
            </a:solidFill>
            <a:prstDash val="solid"/>
            <a:miter lim="8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pPr>
            <a:r>
              <a:rPr lang="en-US" sz="700" b="1">
                <a:solidFill>
                  <a:schemeClr val="lt1"/>
                </a:solidFill>
                <a:latin typeface="Calibri"/>
                <a:ea typeface="Calibri"/>
                <a:cs typeface="Calibri"/>
                <a:sym typeface="Calibri"/>
              </a:rPr>
              <a:t>Wait 24 hrs</a:t>
            </a:r>
            <a:endParaRPr sz="700" b="1">
              <a:solidFill>
                <a:schemeClr val="lt1"/>
              </a:solidFill>
              <a:latin typeface="Calibri"/>
              <a:ea typeface="Calibri"/>
              <a:cs typeface="Calibri"/>
              <a:sym typeface="Calibri"/>
            </a:endParaRPr>
          </a:p>
        </p:txBody>
      </p:sp>
      <p:sp>
        <p:nvSpPr>
          <p:cNvPr id="210" name="Google Shape;210;p22"/>
          <p:cNvSpPr/>
          <p:nvPr/>
        </p:nvSpPr>
        <p:spPr>
          <a:xfrm>
            <a:off x="6031411" y="3533095"/>
            <a:ext cx="548700" cy="548700"/>
          </a:xfrm>
          <a:prstGeom prst="diamond">
            <a:avLst/>
          </a:prstGeom>
          <a:solidFill>
            <a:srgbClr val="00B050"/>
          </a:solidFill>
          <a:ln w="12700" cap="flat" cmpd="sng">
            <a:solidFill>
              <a:srgbClr val="31538F"/>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700" b="1">
                <a:solidFill>
                  <a:schemeClr val="lt1"/>
                </a:solidFill>
                <a:latin typeface="Calibri"/>
                <a:ea typeface="Calibri"/>
                <a:cs typeface="Calibri"/>
                <a:sym typeface="Calibri"/>
              </a:rPr>
              <a:t>repeat 4 days</a:t>
            </a:r>
            <a:endParaRPr/>
          </a:p>
        </p:txBody>
      </p:sp>
      <p:cxnSp>
        <p:nvCxnSpPr>
          <p:cNvPr id="211" name="Google Shape;211;p22"/>
          <p:cNvCxnSpPr>
            <a:stCxn id="210" idx="3"/>
          </p:cNvCxnSpPr>
          <p:nvPr/>
        </p:nvCxnSpPr>
        <p:spPr>
          <a:xfrm>
            <a:off x="6580111" y="3807445"/>
            <a:ext cx="332700" cy="4500"/>
          </a:xfrm>
          <a:prstGeom prst="straightConnector1">
            <a:avLst/>
          </a:prstGeom>
          <a:noFill/>
          <a:ln w="12700" cap="flat" cmpd="sng">
            <a:solidFill>
              <a:srgbClr val="000000"/>
            </a:solidFill>
            <a:prstDash val="solid"/>
            <a:round/>
            <a:headEnd type="none" w="sm" len="sm"/>
            <a:tailEnd type="stealth" w="lg" len="lg"/>
          </a:ln>
        </p:spPr>
      </p:cxnSp>
      <p:graphicFrame>
        <p:nvGraphicFramePr>
          <p:cNvPr id="212" name="Google Shape;212;p22"/>
          <p:cNvGraphicFramePr/>
          <p:nvPr>
            <p:extLst>
              <p:ext uri="{D42A27DB-BD31-4B8C-83A1-F6EECF244321}">
                <p14:modId xmlns:p14="http://schemas.microsoft.com/office/powerpoint/2010/main" val="2625964206"/>
              </p:ext>
            </p:extLst>
          </p:nvPr>
        </p:nvGraphicFramePr>
        <p:xfrm>
          <a:off x="4559686" y="1030441"/>
          <a:ext cx="976150" cy="997345"/>
        </p:xfrm>
        <a:graphic>
          <a:graphicData uri="http://schemas.openxmlformats.org/drawingml/2006/table">
            <a:tbl>
              <a:tblPr>
                <a:noFill/>
              </a:tblPr>
              <a:tblGrid>
                <a:gridCol w="976150">
                  <a:extLst>
                    <a:ext uri="{9D8B030D-6E8A-4147-A177-3AD203B41FA5}">
                      <a16:colId xmlns:a16="http://schemas.microsoft.com/office/drawing/2014/main" val="20000"/>
                    </a:ext>
                  </a:extLst>
                </a:gridCol>
              </a:tblGrid>
              <a:tr h="433425">
                <a:tc>
                  <a:txBody>
                    <a:bodyPr/>
                    <a:lstStyle/>
                    <a:p>
                      <a:pPr marL="0" marR="0" lvl="0" indent="0" algn="ctr" rtl="0">
                        <a:lnSpc>
                          <a:spcPct val="100000"/>
                        </a:lnSpc>
                        <a:spcBef>
                          <a:spcPts val="0"/>
                        </a:spcBef>
                        <a:spcAft>
                          <a:spcPts val="0"/>
                        </a:spcAft>
                        <a:buClr>
                          <a:schemeClr val="lt1"/>
                        </a:buClr>
                        <a:buSzPts val="175"/>
                        <a:buFont typeface="Calibri"/>
                        <a:buNone/>
                      </a:pPr>
                      <a:r>
                        <a:rPr lang="en-US" sz="700" b="1" u="none" strike="noStrike" cap="none">
                          <a:solidFill>
                            <a:schemeClr val="lt1"/>
                          </a:solidFill>
                        </a:rPr>
                        <a:t>819</a:t>
                      </a:r>
                      <a:r>
                        <a:rPr lang="en-US" sz="700" b="1">
                          <a:solidFill>
                            <a:schemeClr val="lt1"/>
                          </a:solidFill>
                        </a:rPr>
                        <a:t>-</a:t>
                      </a:r>
                      <a:r>
                        <a:rPr lang="en-US" sz="700" b="1" u="none">
                          <a:solidFill>
                            <a:schemeClr val="lt1"/>
                          </a:solidFill>
                        </a:rPr>
                        <a:t>4</a:t>
                      </a:r>
                      <a:endParaRPr/>
                    </a:p>
                    <a:p>
                      <a:pPr marL="0" marR="0" lvl="0" indent="0" algn="ctr" rtl="0">
                        <a:lnSpc>
                          <a:spcPct val="100000"/>
                        </a:lnSpc>
                        <a:spcBef>
                          <a:spcPts val="0"/>
                        </a:spcBef>
                        <a:spcAft>
                          <a:spcPts val="0"/>
                        </a:spcAft>
                        <a:buClr>
                          <a:srgbClr val="FFFFFF"/>
                        </a:buClr>
                        <a:buSzPts val="175"/>
                        <a:buFont typeface="Calibri"/>
                        <a:buNone/>
                      </a:pPr>
                      <a:r>
                        <a:rPr lang="en-US" sz="700" b="1">
                          <a:solidFill>
                            <a:srgbClr val="FFFFFF"/>
                          </a:solidFill>
                          <a:latin typeface="Calibri"/>
                          <a:ea typeface="Calibri"/>
                          <a:cs typeface="Calibri"/>
                          <a:sym typeface="Calibri"/>
                        </a:rPr>
                        <a:t>IEC cyclic drifts</a:t>
                      </a:r>
                      <a:endParaRPr/>
                    </a:p>
                  </a:txBody>
                  <a:tcPr marL="68600" marR="68600" marT="34300" marB="34300" anchor="ctr">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0"/>
                  </a:ext>
                </a:extLst>
              </a:tr>
              <a:tr h="260075">
                <a:tc>
                  <a:txBody>
                    <a:bodyPr/>
                    <a:lstStyle/>
                    <a:p>
                      <a:pPr marL="0" marR="0" lvl="0" indent="0" algn="ctr" rtl="0">
                        <a:lnSpc>
                          <a:spcPct val="100000"/>
                        </a:lnSpc>
                        <a:spcBef>
                          <a:spcPts val="0"/>
                        </a:spcBef>
                        <a:spcAft>
                          <a:spcPts val="0"/>
                        </a:spcAft>
                        <a:buClr>
                          <a:schemeClr val="lt1"/>
                        </a:buClr>
                        <a:buSzPts val="175"/>
                        <a:buFont typeface="Calibri"/>
                        <a:buNone/>
                      </a:pPr>
                      <a:r>
                        <a:rPr lang="en-US" sz="700" b="1" i="0" u="none" strike="noStrike" cap="none">
                          <a:solidFill>
                            <a:schemeClr val="lt1"/>
                          </a:solidFill>
                        </a:rPr>
                        <a:t>NIRCam fast weak lens</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1"/>
                  </a:ext>
                </a:extLst>
              </a:tr>
              <a:tr h="260075">
                <a:tc>
                  <a:txBody>
                    <a:bodyPr/>
                    <a:lstStyle/>
                    <a:p>
                      <a:pPr marL="0" marR="0" lvl="0" indent="0" algn="ctr" rtl="0">
                        <a:lnSpc>
                          <a:spcPct val="100000"/>
                        </a:lnSpc>
                        <a:spcBef>
                          <a:spcPts val="0"/>
                        </a:spcBef>
                        <a:spcAft>
                          <a:spcPts val="0"/>
                        </a:spcAft>
                        <a:buClr>
                          <a:srgbClr val="FFFF00"/>
                        </a:buClr>
                        <a:buSzPts val="175"/>
                        <a:buFont typeface="Calibri"/>
                        <a:buNone/>
                      </a:pPr>
                      <a:r>
                        <a:rPr lang="en-US" sz="700" b="1" i="0" u="none" strike="noStrike" cap="none" dirty="0">
                          <a:solidFill>
                            <a:srgbClr val="FFFF00"/>
                          </a:solidFill>
                        </a:rPr>
                        <a:t>2 hours (8.6 s </a:t>
                      </a:r>
                      <a:r>
                        <a:rPr lang="en-US" sz="700" b="1" i="0" u="none" strike="noStrike" cap="none" dirty="0" err="1">
                          <a:solidFill>
                            <a:srgbClr val="FFFF00"/>
                          </a:solidFill>
                        </a:rPr>
                        <a:t>samp</a:t>
                      </a:r>
                      <a:r>
                        <a:rPr lang="en-US" sz="700" b="1" i="0" u="none" strike="noStrike" cap="none" dirty="0">
                          <a:solidFill>
                            <a:srgbClr val="FFFF00"/>
                          </a:solidFill>
                        </a:rPr>
                        <a:t>)</a:t>
                      </a:r>
                      <a:endParaRPr dirty="0"/>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4EAC5B"/>
                    </a:solidFill>
                  </a:tcPr>
                </a:tc>
                <a:extLst>
                  <a:ext uri="{0D108BD9-81ED-4DB2-BD59-A6C34878D82A}">
                    <a16:rowId xmlns:a16="http://schemas.microsoft.com/office/drawing/2014/main" val="10002"/>
                  </a:ext>
                </a:extLst>
              </a:tr>
            </a:tbl>
          </a:graphicData>
        </a:graphic>
      </p:graphicFrame>
      <p:graphicFrame>
        <p:nvGraphicFramePr>
          <p:cNvPr id="213" name="Google Shape;213;p22"/>
          <p:cNvGraphicFramePr/>
          <p:nvPr>
            <p:extLst>
              <p:ext uri="{D42A27DB-BD31-4B8C-83A1-F6EECF244321}">
                <p14:modId xmlns:p14="http://schemas.microsoft.com/office/powerpoint/2010/main" val="4009391669"/>
              </p:ext>
            </p:extLst>
          </p:nvPr>
        </p:nvGraphicFramePr>
        <p:xfrm>
          <a:off x="2224322" y="1061147"/>
          <a:ext cx="962250" cy="923810"/>
        </p:xfrm>
        <a:graphic>
          <a:graphicData uri="http://schemas.openxmlformats.org/drawingml/2006/table">
            <a:tbl>
              <a:tblPr>
                <a:noFill/>
              </a:tblPr>
              <a:tblGrid>
                <a:gridCol w="962250">
                  <a:extLst>
                    <a:ext uri="{9D8B030D-6E8A-4147-A177-3AD203B41FA5}">
                      <a16:colId xmlns:a16="http://schemas.microsoft.com/office/drawing/2014/main" val="20000"/>
                    </a:ext>
                  </a:extLst>
                </a:gridCol>
              </a:tblGrid>
              <a:tr h="410175">
                <a:tc>
                  <a:txBody>
                    <a:bodyPr/>
                    <a:lstStyle/>
                    <a:p>
                      <a:pPr marL="0" marR="0" lvl="0" indent="0" algn="ctr" rtl="0">
                        <a:lnSpc>
                          <a:spcPct val="100000"/>
                        </a:lnSpc>
                        <a:spcBef>
                          <a:spcPts val="0"/>
                        </a:spcBef>
                        <a:spcAft>
                          <a:spcPts val="0"/>
                        </a:spcAft>
                        <a:buClr>
                          <a:schemeClr val="lt1"/>
                        </a:buClr>
                        <a:buSzPts val="175"/>
                        <a:buFont typeface="Calibri"/>
                        <a:buNone/>
                      </a:pPr>
                      <a:r>
                        <a:rPr lang="en-US" sz="700" b="1" u="none" strike="noStrike" cap="none" dirty="0">
                          <a:solidFill>
                            <a:schemeClr val="lt1"/>
                          </a:solidFill>
                        </a:rPr>
                        <a:t>819</a:t>
                      </a:r>
                      <a:r>
                        <a:rPr lang="en-US" sz="700" b="1" dirty="0">
                          <a:solidFill>
                            <a:schemeClr val="lt1"/>
                          </a:solidFill>
                        </a:rPr>
                        <a:t>-</a:t>
                      </a:r>
                      <a:r>
                        <a:rPr lang="en-US" sz="700" b="1" u="none" dirty="0">
                          <a:solidFill>
                            <a:schemeClr val="lt1"/>
                          </a:solidFill>
                        </a:rPr>
                        <a:t>2</a:t>
                      </a:r>
                      <a:endParaRPr dirty="0"/>
                    </a:p>
                    <a:p>
                      <a:pPr marL="0" marR="0" lvl="0" indent="0" algn="ctr" rtl="0">
                        <a:lnSpc>
                          <a:spcPct val="100000"/>
                        </a:lnSpc>
                        <a:spcBef>
                          <a:spcPts val="0"/>
                        </a:spcBef>
                        <a:spcAft>
                          <a:spcPts val="0"/>
                        </a:spcAft>
                        <a:buClr>
                          <a:srgbClr val="FFFFFF"/>
                        </a:buClr>
                        <a:buSzPts val="175"/>
                        <a:buFont typeface="Calibri"/>
                        <a:buNone/>
                      </a:pPr>
                      <a:r>
                        <a:rPr lang="en-US" sz="700" b="1" dirty="0">
                          <a:solidFill>
                            <a:srgbClr val="FFFFFF"/>
                          </a:solidFill>
                          <a:latin typeface="Calibri"/>
                          <a:ea typeface="Calibri"/>
                          <a:cs typeface="Calibri"/>
                          <a:sym typeface="Calibri"/>
                        </a:rPr>
                        <a:t>Wavefront Maintenance</a:t>
                      </a:r>
                      <a:endParaRPr dirty="0"/>
                    </a:p>
                  </a:txBody>
                  <a:tcPr marL="68600" marR="68600" marT="34300" marB="34300" anchor="ctr">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0"/>
                  </a:ext>
                </a:extLst>
              </a:tr>
              <a:tr h="275475">
                <a:tc>
                  <a:txBody>
                    <a:bodyPr/>
                    <a:lstStyle/>
                    <a:p>
                      <a:pPr marL="0" marR="0" lvl="0" indent="0" algn="ctr" rtl="0">
                        <a:lnSpc>
                          <a:spcPct val="100000"/>
                        </a:lnSpc>
                        <a:spcBef>
                          <a:spcPts val="0"/>
                        </a:spcBef>
                        <a:spcAft>
                          <a:spcPts val="0"/>
                        </a:spcAft>
                        <a:buClr>
                          <a:schemeClr val="lt1"/>
                        </a:buClr>
                        <a:buSzPts val="175"/>
                        <a:buFont typeface="Calibri"/>
                        <a:buNone/>
                      </a:pPr>
                      <a:r>
                        <a:rPr lang="en-US" sz="700" b="1" i="0" u="none" strike="noStrike" cap="none" err="1">
                          <a:solidFill>
                            <a:schemeClr val="lt1"/>
                          </a:solidFill>
                        </a:rPr>
                        <a:t>NIRCam</a:t>
                      </a:r>
                      <a:r>
                        <a:rPr lang="en-US" sz="700" b="1" i="0" u="none" strike="noStrike" cap="none">
                          <a:solidFill>
                            <a:schemeClr val="lt1"/>
                          </a:solidFill>
                        </a:rPr>
                        <a:t> Single-Field Monitor</a:t>
                      </a:r>
                      <a:endParaRPr sz="700" b="1" i="0" u="none" strike="noStrike" cap="none">
                        <a:solidFill>
                          <a:srgbClr val="FFFF00"/>
                        </a:solidFill>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1"/>
                  </a:ext>
                </a:extLst>
              </a:tr>
              <a:tr h="231675">
                <a:tc>
                  <a:txBody>
                    <a:bodyPr/>
                    <a:lstStyle/>
                    <a:p>
                      <a:pPr marL="0" marR="0" lvl="0" indent="0" algn="ctr" rtl="0">
                        <a:lnSpc>
                          <a:spcPct val="100000"/>
                        </a:lnSpc>
                        <a:spcBef>
                          <a:spcPts val="0"/>
                        </a:spcBef>
                        <a:spcAft>
                          <a:spcPts val="0"/>
                        </a:spcAft>
                        <a:buClr>
                          <a:srgbClr val="FFFF00"/>
                        </a:buClr>
                        <a:buSzPts val="175"/>
                        <a:buFont typeface="Calibri"/>
                        <a:buNone/>
                      </a:pPr>
                      <a:r>
                        <a:rPr lang="en-US" sz="700" b="1" i="0" u="none" strike="noStrike" cap="none" dirty="0">
                          <a:solidFill>
                            <a:srgbClr val="FFFF00"/>
                          </a:solidFill>
                        </a:rPr>
                        <a:t>2.8 hours</a:t>
                      </a:r>
                      <a:endParaRPr dirty="0"/>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4EAC5B"/>
                    </a:solidFill>
                  </a:tcPr>
                </a:tc>
                <a:extLst>
                  <a:ext uri="{0D108BD9-81ED-4DB2-BD59-A6C34878D82A}">
                    <a16:rowId xmlns:a16="http://schemas.microsoft.com/office/drawing/2014/main" val="10002"/>
                  </a:ext>
                </a:extLst>
              </a:tr>
            </a:tbl>
          </a:graphicData>
        </a:graphic>
      </p:graphicFrame>
      <p:sp>
        <p:nvSpPr>
          <p:cNvPr id="214" name="Google Shape;214;p22"/>
          <p:cNvSpPr txBox="1"/>
          <p:nvPr/>
        </p:nvSpPr>
        <p:spPr>
          <a:xfrm>
            <a:off x="2302951" y="692862"/>
            <a:ext cx="4538100" cy="361200"/>
          </a:xfrm>
          <a:prstGeom prst="rect">
            <a:avLst/>
          </a:prstGeom>
          <a:noFill/>
          <a:ln>
            <a:noFill/>
          </a:ln>
        </p:spPr>
        <p:txBody>
          <a:bodyPr spcFirstLastPara="1" wrap="square" lIns="68550" tIns="34275" rIns="68550" bIns="34275" anchor="t" anchorCtr="0">
            <a:no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L+132 to L+137  (~4 days thermal settling + ~0.75 days of activities)</a:t>
            </a:r>
            <a:endParaRPr sz="600" b="1">
              <a:solidFill>
                <a:schemeClr val="dk1"/>
              </a:solidFill>
              <a:latin typeface="Calibri"/>
              <a:ea typeface="Calibri"/>
              <a:cs typeface="Calibri"/>
              <a:sym typeface="Calibri"/>
            </a:endParaRPr>
          </a:p>
          <a:p>
            <a:pPr marL="0" marR="0" lvl="0" indent="0" algn="ctr" rtl="0">
              <a:spcBef>
                <a:spcPts val="0"/>
              </a:spcBef>
              <a:spcAft>
                <a:spcPts val="0"/>
              </a:spcAft>
              <a:buNone/>
            </a:pPr>
            <a:endParaRPr sz="900" b="1">
              <a:solidFill>
                <a:schemeClr val="dk1"/>
              </a:solidFill>
              <a:latin typeface="Calibri"/>
              <a:ea typeface="Calibri"/>
              <a:cs typeface="Calibri"/>
              <a:sym typeface="Calibri"/>
            </a:endParaRPr>
          </a:p>
        </p:txBody>
      </p:sp>
      <p:sp>
        <p:nvSpPr>
          <p:cNvPr id="215" name="Google Shape;215;p22"/>
          <p:cNvSpPr txBox="1"/>
          <p:nvPr/>
        </p:nvSpPr>
        <p:spPr>
          <a:xfrm>
            <a:off x="4320375" y="2657850"/>
            <a:ext cx="2995500" cy="242400"/>
          </a:xfrm>
          <a:prstGeom prst="rect">
            <a:avLst/>
          </a:prstGeom>
          <a:noFill/>
          <a:ln>
            <a:noFill/>
          </a:ln>
        </p:spPr>
        <p:txBody>
          <a:bodyPr spcFirstLastPara="1" wrap="square" lIns="68550" tIns="34275" rIns="68550" bIns="34275" anchor="t" anchorCtr="0">
            <a:no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L+138 to L+152 (~4 days of activities)</a:t>
            </a:r>
            <a:endParaRPr sz="600" b="1">
              <a:solidFill>
                <a:schemeClr val="dk1"/>
              </a:solidFill>
              <a:latin typeface="Calibri"/>
              <a:ea typeface="Calibri"/>
              <a:cs typeface="Calibri"/>
              <a:sym typeface="Calibri"/>
            </a:endParaRPr>
          </a:p>
          <a:p>
            <a:pPr marL="0" marR="0" lvl="0" indent="0" algn="ctr" rtl="0">
              <a:spcBef>
                <a:spcPts val="0"/>
              </a:spcBef>
              <a:spcAft>
                <a:spcPts val="0"/>
              </a:spcAft>
              <a:buNone/>
            </a:pPr>
            <a:endParaRPr sz="900" b="1">
              <a:solidFill>
                <a:schemeClr val="dk1"/>
              </a:solidFill>
              <a:latin typeface="Calibri"/>
              <a:ea typeface="Calibri"/>
              <a:cs typeface="Calibri"/>
              <a:sym typeface="Calibri"/>
            </a:endParaRPr>
          </a:p>
        </p:txBody>
      </p:sp>
      <p:sp>
        <p:nvSpPr>
          <p:cNvPr id="216" name="Google Shape;216;p22"/>
          <p:cNvSpPr txBox="1"/>
          <p:nvPr/>
        </p:nvSpPr>
        <p:spPr>
          <a:xfrm>
            <a:off x="777559" y="5256578"/>
            <a:ext cx="1222200" cy="242400"/>
          </a:xfrm>
          <a:prstGeom prst="rect">
            <a:avLst/>
          </a:prstGeom>
          <a:noFill/>
          <a:ln>
            <a:noFill/>
          </a:ln>
        </p:spPr>
        <p:txBody>
          <a:bodyPr spcFirstLastPara="1" wrap="square" lIns="68550" tIns="34275" rIns="68550" bIns="34275" anchor="t" anchorCtr="0">
            <a:no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L+152 (0.1 days)</a:t>
            </a:r>
            <a:endParaRPr sz="600" b="1">
              <a:solidFill>
                <a:schemeClr val="dk1"/>
              </a:solidFill>
              <a:latin typeface="Calibri"/>
              <a:ea typeface="Calibri"/>
              <a:cs typeface="Calibri"/>
              <a:sym typeface="Calibri"/>
            </a:endParaRPr>
          </a:p>
          <a:p>
            <a:pPr marL="0" marR="0" lvl="0" indent="0" algn="ctr" rtl="0">
              <a:spcBef>
                <a:spcPts val="0"/>
              </a:spcBef>
              <a:spcAft>
                <a:spcPts val="0"/>
              </a:spcAft>
              <a:buNone/>
            </a:pPr>
            <a:endParaRPr sz="900" b="1">
              <a:solidFill>
                <a:schemeClr val="dk1"/>
              </a:solidFill>
              <a:latin typeface="Calibri"/>
              <a:ea typeface="Calibri"/>
              <a:cs typeface="Calibri"/>
              <a:sym typeface="Calibri"/>
            </a:endParaRPr>
          </a:p>
        </p:txBody>
      </p:sp>
      <p:graphicFrame>
        <p:nvGraphicFramePr>
          <p:cNvPr id="217" name="Google Shape;217;p22"/>
          <p:cNvGraphicFramePr/>
          <p:nvPr/>
        </p:nvGraphicFramePr>
        <p:xfrm>
          <a:off x="881478" y="1069675"/>
          <a:ext cx="1166700" cy="905300"/>
        </p:xfrm>
        <a:graphic>
          <a:graphicData uri="http://schemas.openxmlformats.org/drawingml/2006/table">
            <a:tbl>
              <a:tblPr>
                <a:noFill/>
              </a:tblPr>
              <a:tblGrid>
                <a:gridCol w="1166700">
                  <a:extLst>
                    <a:ext uri="{9D8B030D-6E8A-4147-A177-3AD203B41FA5}">
                      <a16:colId xmlns:a16="http://schemas.microsoft.com/office/drawing/2014/main" val="20000"/>
                    </a:ext>
                  </a:extLst>
                </a:gridCol>
              </a:tblGrid>
              <a:tr h="435400">
                <a:tc>
                  <a:txBody>
                    <a:bodyPr/>
                    <a:lstStyle/>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819</a:t>
                      </a:r>
                      <a:r>
                        <a:rPr lang="en-US" sz="700" b="1">
                          <a:solidFill>
                            <a:schemeClr val="lt1"/>
                          </a:solidFill>
                        </a:rPr>
                        <a:t>-</a:t>
                      </a:r>
                      <a:r>
                        <a:rPr lang="en-US" sz="700" b="1" u="none">
                          <a:solidFill>
                            <a:schemeClr val="lt1"/>
                          </a:solidFill>
                        </a:rPr>
                        <a:t>1</a:t>
                      </a:r>
                      <a:endParaRPr sz="700" b="1" u="none" strike="noStrike" cap="none">
                        <a:solidFill>
                          <a:schemeClr val="lt1"/>
                        </a:solidFill>
                      </a:endParaRPr>
                    </a:p>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Slew to Hot and Thermally Stabilize</a:t>
                      </a:r>
                      <a:endParaRPr sz="700" b="1" i="1" u="none" strike="noStrike" cap="none">
                        <a:solidFill>
                          <a:srgbClr val="FF0000"/>
                        </a:solidFill>
                      </a:endParaRPr>
                    </a:p>
                  </a:txBody>
                  <a:tcPr marL="68600" marR="68600" marT="34300" marB="34300" anchor="ctr">
                    <a:lnB w="12700" cap="flat" cmpd="sng">
                      <a:solidFill>
                        <a:schemeClr val="dk1"/>
                      </a:solidFill>
                      <a:prstDash val="solid"/>
                      <a:round/>
                      <a:headEnd type="none" w="sm" len="sm"/>
                      <a:tailEnd type="none" w="sm" len="sm"/>
                    </a:lnB>
                    <a:solidFill>
                      <a:srgbClr val="7F7F7F"/>
                    </a:solidFill>
                  </a:tcPr>
                </a:tc>
                <a:extLst>
                  <a:ext uri="{0D108BD9-81ED-4DB2-BD59-A6C34878D82A}">
                    <a16:rowId xmlns:a16="http://schemas.microsoft.com/office/drawing/2014/main" val="10000"/>
                  </a:ext>
                </a:extLst>
              </a:tr>
              <a:tr h="208625">
                <a:tc>
                  <a:txBody>
                    <a:bodyPr/>
                    <a:lstStyle/>
                    <a:p>
                      <a:pPr marL="0" marR="0" lvl="0" indent="0" algn="ctr" rtl="0">
                        <a:spcBef>
                          <a:spcPts val="0"/>
                        </a:spcBef>
                        <a:spcAft>
                          <a:spcPts val="0"/>
                        </a:spcAft>
                        <a:buClr>
                          <a:schemeClr val="lt1"/>
                        </a:buClr>
                        <a:buSzPts val="175"/>
                        <a:buFont typeface="Calibri"/>
                        <a:buNone/>
                      </a:pPr>
                      <a:r>
                        <a:rPr lang="en-US" sz="700" b="1" i="1" u="none" strike="noStrike" cap="none">
                          <a:solidFill>
                            <a:schemeClr val="lt1"/>
                          </a:solidFill>
                        </a:rPr>
                        <a:t>Executing other CARs!</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F7F7F"/>
                    </a:solidFill>
                  </a:tcPr>
                </a:tc>
                <a:extLst>
                  <a:ext uri="{0D108BD9-81ED-4DB2-BD59-A6C34878D82A}">
                    <a16:rowId xmlns:a16="http://schemas.microsoft.com/office/drawing/2014/main" val="10001"/>
                  </a:ext>
                </a:extLst>
              </a:tr>
              <a:tr h="261275">
                <a:tc>
                  <a:txBody>
                    <a:bodyPr/>
                    <a:lstStyle/>
                    <a:p>
                      <a:pPr marL="0" marR="0" lvl="0" indent="0" algn="ctr" rtl="0">
                        <a:lnSpc>
                          <a:spcPct val="100000"/>
                        </a:lnSpc>
                        <a:spcBef>
                          <a:spcPts val="0"/>
                        </a:spcBef>
                        <a:spcAft>
                          <a:spcPts val="0"/>
                        </a:spcAft>
                        <a:buClr>
                          <a:srgbClr val="FFFF00"/>
                        </a:buClr>
                        <a:buSzPts val="175"/>
                        <a:buFont typeface="Calibri"/>
                        <a:buNone/>
                      </a:pPr>
                      <a:r>
                        <a:rPr lang="en-US" sz="700" b="1" i="0" u="none" strike="noStrike" cap="none">
                          <a:solidFill>
                            <a:srgbClr val="FFFF00"/>
                          </a:solidFill>
                        </a:rPr>
                        <a:t>&gt; 4 days</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7F7F7F"/>
                    </a:solidFill>
                  </a:tcPr>
                </a:tc>
                <a:extLst>
                  <a:ext uri="{0D108BD9-81ED-4DB2-BD59-A6C34878D82A}">
                    <a16:rowId xmlns:a16="http://schemas.microsoft.com/office/drawing/2014/main" val="10002"/>
                  </a:ext>
                </a:extLst>
              </a:tr>
            </a:tbl>
          </a:graphicData>
        </a:graphic>
      </p:graphicFrame>
      <p:graphicFrame>
        <p:nvGraphicFramePr>
          <p:cNvPr id="218" name="Google Shape;218;p22"/>
          <p:cNvGraphicFramePr/>
          <p:nvPr>
            <p:extLst>
              <p:ext uri="{D42A27DB-BD31-4B8C-83A1-F6EECF244321}">
                <p14:modId xmlns:p14="http://schemas.microsoft.com/office/powerpoint/2010/main" val="3400635747"/>
              </p:ext>
            </p:extLst>
          </p:nvPr>
        </p:nvGraphicFramePr>
        <p:xfrm>
          <a:off x="5742453" y="1069934"/>
          <a:ext cx="968175" cy="919415"/>
        </p:xfrm>
        <a:graphic>
          <a:graphicData uri="http://schemas.openxmlformats.org/drawingml/2006/table">
            <a:tbl>
              <a:tblPr>
                <a:noFill/>
              </a:tblPr>
              <a:tblGrid>
                <a:gridCol w="968175">
                  <a:extLst>
                    <a:ext uri="{9D8B030D-6E8A-4147-A177-3AD203B41FA5}">
                      <a16:colId xmlns:a16="http://schemas.microsoft.com/office/drawing/2014/main" val="20000"/>
                    </a:ext>
                  </a:extLst>
                </a:gridCol>
              </a:tblGrid>
              <a:tr h="295050">
                <a:tc>
                  <a:txBody>
                    <a:bodyPr/>
                    <a:lstStyle/>
                    <a:p>
                      <a:pPr marL="0" marR="0" lvl="0" indent="0" algn="ctr" rtl="0">
                        <a:lnSpc>
                          <a:spcPct val="100000"/>
                        </a:lnSpc>
                        <a:spcBef>
                          <a:spcPts val="0"/>
                        </a:spcBef>
                        <a:spcAft>
                          <a:spcPts val="0"/>
                        </a:spcAft>
                        <a:buClr>
                          <a:schemeClr val="lt1"/>
                        </a:buClr>
                        <a:buSzPts val="175"/>
                        <a:buFont typeface="Calibri"/>
                        <a:buNone/>
                      </a:pPr>
                      <a:r>
                        <a:rPr lang="en-US" sz="700" b="1" u="none" strike="noStrike" cap="none">
                          <a:solidFill>
                            <a:schemeClr val="lt1"/>
                          </a:solidFill>
                        </a:rPr>
                        <a:t>819</a:t>
                      </a:r>
                      <a:r>
                        <a:rPr lang="en-US" sz="700" b="1">
                          <a:solidFill>
                            <a:schemeClr val="lt1"/>
                          </a:solidFill>
                        </a:rPr>
                        <a:t>-</a:t>
                      </a:r>
                      <a:r>
                        <a:rPr lang="en-US" sz="700" b="1" u="none">
                          <a:solidFill>
                            <a:schemeClr val="lt1"/>
                          </a:solidFill>
                        </a:rPr>
                        <a:t>5</a:t>
                      </a:r>
                      <a:endParaRPr/>
                    </a:p>
                    <a:p>
                      <a:pPr marL="0" marR="0" lvl="0" indent="0" algn="ctr" rtl="0">
                        <a:lnSpc>
                          <a:spcPct val="100000"/>
                        </a:lnSpc>
                        <a:spcBef>
                          <a:spcPts val="0"/>
                        </a:spcBef>
                        <a:spcAft>
                          <a:spcPts val="0"/>
                        </a:spcAft>
                        <a:buClr>
                          <a:srgbClr val="FFFFFF"/>
                        </a:buClr>
                        <a:buSzPts val="175"/>
                        <a:buFont typeface="Calibri"/>
                        <a:buNone/>
                      </a:pPr>
                      <a:r>
                        <a:rPr lang="en-US" sz="700" b="1">
                          <a:solidFill>
                            <a:srgbClr val="FFFFFF"/>
                          </a:solidFill>
                          <a:latin typeface="Calibri"/>
                          <a:ea typeface="Calibri"/>
                          <a:cs typeface="Calibri"/>
                          <a:sym typeface="Calibri"/>
                        </a:rPr>
                        <a:t>OTE TD</a:t>
                      </a:r>
                      <a:endParaRPr/>
                    </a:p>
                  </a:txBody>
                  <a:tcPr marL="68600" marR="68600" marT="34300" marB="34300" anchor="ctr">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0"/>
                  </a:ext>
                </a:extLst>
              </a:tr>
              <a:tr h="380525">
                <a:tc>
                  <a:txBody>
                    <a:bodyPr/>
                    <a:lstStyle/>
                    <a:p>
                      <a:pPr marL="0" marR="0" lvl="0" indent="0" algn="ctr" rtl="0">
                        <a:lnSpc>
                          <a:spcPct val="100000"/>
                        </a:lnSpc>
                        <a:spcBef>
                          <a:spcPts val="0"/>
                        </a:spcBef>
                        <a:spcAft>
                          <a:spcPts val="0"/>
                        </a:spcAft>
                        <a:buClr>
                          <a:srgbClr val="FFFFFF"/>
                        </a:buClr>
                        <a:buSzPts val="175"/>
                        <a:buFont typeface="Calibri"/>
                        <a:buNone/>
                      </a:pPr>
                      <a:r>
                        <a:rPr lang="en-US" sz="700" b="1" err="1">
                          <a:solidFill>
                            <a:srgbClr val="FFFFFF"/>
                          </a:solidFill>
                          <a:latin typeface="Calibri"/>
                          <a:ea typeface="Calibri"/>
                          <a:cs typeface="Calibri"/>
                          <a:sym typeface="Calibri"/>
                        </a:rPr>
                        <a:t>NIRCam</a:t>
                      </a:r>
                      <a:r>
                        <a:rPr lang="en-US" sz="700" b="1">
                          <a:solidFill>
                            <a:srgbClr val="FFFFFF"/>
                          </a:solidFill>
                          <a:latin typeface="Calibri"/>
                          <a:ea typeface="Calibri"/>
                          <a:cs typeface="Calibri"/>
                          <a:sym typeface="Calibri"/>
                        </a:rPr>
                        <a:t> Internal Phase Retrieval (IPR) – </a:t>
                      </a:r>
                      <a:r>
                        <a:rPr lang="en-US" sz="700" b="1" i="1">
                          <a:solidFill>
                            <a:srgbClr val="FFFFFF"/>
                          </a:solidFill>
                          <a:latin typeface="Calibri"/>
                          <a:ea typeface="Calibri"/>
                          <a:cs typeface="Calibri"/>
                          <a:sym typeface="Calibri"/>
                        </a:rPr>
                        <a:t>HOT</a:t>
                      </a:r>
                      <a:r>
                        <a:rPr lang="en-US" sz="700" b="1">
                          <a:solidFill>
                            <a:srgbClr val="FFFFFF"/>
                          </a:solidFill>
                          <a:latin typeface="Calibri"/>
                          <a:ea typeface="Calibri"/>
                          <a:cs typeface="Calibri"/>
                        </a:rPr>
                        <a:t> </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1"/>
                  </a:ext>
                </a:extLst>
              </a:tr>
              <a:tr h="235725">
                <a:tc>
                  <a:txBody>
                    <a:bodyPr/>
                    <a:lstStyle/>
                    <a:p>
                      <a:pPr marL="0" marR="0" lvl="0" indent="0" algn="ctr" rtl="0">
                        <a:lnSpc>
                          <a:spcPct val="100000"/>
                        </a:lnSpc>
                        <a:spcBef>
                          <a:spcPts val="0"/>
                        </a:spcBef>
                        <a:spcAft>
                          <a:spcPts val="0"/>
                        </a:spcAft>
                        <a:buClr>
                          <a:srgbClr val="FFFF00"/>
                        </a:buClr>
                        <a:buSzPts val="175"/>
                        <a:buFont typeface="Calibri"/>
                        <a:buNone/>
                      </a:pPr>
                      <a:r>
                        <a:rPr lang="en-US" sz="700" b="1" i="0" u="none" strike="noStrike" cap="none" dirty="0">
                          <a:solidFill>
                            <a:srgbClr val="FFFF00"/>
                          </a:solidFill>
                        </a:rPr>
                        <a:t>0.9 hours</a:t>
                      </a:r>
                      <a:endParaRPr dirty="0"/>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4EAC5B"/>
                    </a:solidFill>
                  </a:tcPr>
                </a:tc>
                <a:extLst>
                  <a:ext uri="{0D108BD9-81ED-4DB2-BD59-A6C34878D82A}">
                    <a16:rowId xmlns:a16="http://schemas.microsoft.com/office/drawing/2014/main" val="10002"/>
                  </a:ext>
                </a:extLst>
              </a:tr>
            </a:tbl>
          </a:graphicData>
        </a:graphic>
      </p:graphicFrame>
      <p:graphicFrame>
        <p:nvGraphicFramePr>
          <p:cNvPr id="219" name="Google Shape;219;p22"/>
          <p:cNvGraphicFramePr/>
          <p:nvPr>
            <p:extLst>
              <p:ext uri="{D42A27DB-BD31-4B8C-83A1-F6EECF244321}">
                <p14:modId xmlns:p14="http://schemas.microsoft.com/office/powerpoint/2010/main" val="2692738686"/>
              </p:ext>
            </p:extLst>
          </p:nvPr>
        </p:nvGraphicFramePr>
        <p:xfrm>
          <a:off x="6909157" y="1064786"/>
          <a:ext cx="955175" cy="909815"/>
        </p:xfrm>
        <a:graphic>
          <a:graphicData uri="http://schemas.openxmlformats.org/drawingml/2006/table">
            <a:tbl>
              <a:tblPr>
                <a:noFill/>
              </a:tblPr>
              <a:tblGrid>
                <a:gridCol w="955175">
                  <a:extLst>
                    <a:ext uri="{9D8B030D-6E8A-4147-A177-3AD203B41FA5}">
                      <a16:colId xmlns:a16="http://schemas.microsoft.com/office/drawing/2014/main" val="20000"/>
                    </a:ext>
                  </a:extLst>
                </a:gridCol>
              </a:tblGrid>
              <a:tr h="289700">
                <a:tc>
                  <a:txBody>
                    <a:bodyPr/>
                    <a:lstStyle/>
                    <a:p>
                      <a:pPr marL="0" marR="0" lvl="0" indent="0" algn="ctr" rtl="0">
                        <a:lnSpc>
                          <a:spcPct val="100000"/>
                        </a:lnSpc>
                        <a:spcBef>
                          <a:spcPts val="0"/>
                        </a:spcBef>
                        <a:spcAft>
                          <a:spcPts val="0"/>
                        </a:spcAft>
                        <a:buClr>
                          <a:schemeClr val="lt1"/>
                        </a:buClr>
                        <a:buSzPts val="175"/>
                        <a:buFont typeface="Calibri"/>
                        <a:buNone/>
                      </a:pPr>
                      <a:r>
                        <a:rPr lang="en-US" sz="700" b="1" u="none" strike="noStrike" cap="none">
                          <a:solidFill>
                            <a:schemeClr val="lt1"/>
                          </a:solidFill>
                        </a:rPr>
                        <a:t>819</a:t>
                      </a:r>
                      <a:r>
                        <a:rPr lang="en-US" sz="700" b="1">
                          <a:solidFill>
                            <a:schemeClr val="lt1"/>
                          </a:solidFill>
                        </a:rPr>
                        <a:t>-</a:t>
                      </a:r>
                      <a:r>
                        <a:rPr lang="en-US" sz="700" b="1" u="none">
                          <a:solidFill>
                            <a:schemeClr val="lt1"/>
                          </a:solidFill>
                        </a:rPr>
                        <a:t>6</a:t>
                      </a:r>
                      <a:endParaRPr/>
                    </a:p>
                    <a:p>
                      <a:pPr marL="0" marR="0" lvl="0" indent="0" algn="ctr" rtl="0">
                        <a:lnSpc>
                          <a:spcPct val="100000"/>
                        </a:lnSpc>
                        <a:spcBef>
                          <a:spcPts val="0"/>
                        </a:spcBef>
                        <a:spcAft>
                          <a:spcPts val="0"/>
                        </a:spcAft>
                        <a:buClr>
                          <a:srgbClr val="FFFFFF"/>
                        </a:buClr>
                        <a:buSzPts val="175"/>
                        <a:buFont typeface="Calibri"/>
                        <a:buNone/>
                      </a:pPr>
                      <a:r>
                        <a:rPr lang="en-US" sz="700" b="1">
                          <a:solidFill>
                            <a:srgbClr val="FFFFFF"/>
                          </a:solidFill>
                          <a:latin typeface="Calibri"/>
                          <a:ea typeface="Calibri"/>
                          <a:cs typeface="Calibri"/>
                          <a:sym typeface="Calibri"/>
                        </a:rPr>
                        <a:t>OTE TD</a:t>
                      </a:r>
                      <a:endParaRPr/>
                    </a:p>
                  </a:txBody>
                  <a:tcPr marL="68600" marR="68600" marT="34300" marB="34300" anchor="ctr">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0"/>
                  </a:ext>
                </a:extLst>
              </a:tr>
              <a:tr h="384125">
                <a:tc>
                  <a:txBody>
                    <a:bodyPr/>
                    <a:lstStyle/>
                    <a:p>
                      <a:pPr marL="0" marR="0" lvl="0" indent="0" algn="ctr" rtl="0">
                        <a:lnSpc>
                          <a:spcPct val="100000"/>
                        </a:lnSpc>
                        <a:spcBef>
                          <a:spcPts val="0"/>
                        </a:spcBef>
                        <a:spcAft>
                          <a:spcPts val="0"/>
                        </a:spcAft>
                        <a:buClr>
                          <a:srgbClr val="FFFFFF"/>
                        </a:buClr>
                        <a:buSzPts val="175"/>
                        <a:buFont typeface="Calibri"/>
                        <a:buNone/>
                      </a:pPr>
                      <a:r>
                        <a:rPr lang="en-US" sz="700" b="1" err="1">
                          <a:solidFill>
                            <a:srgbClr val="FFFFFF"/>
                          </a:solidFill>
                          <a:latin typeface="Calibri"/>
                          <a:ea typeface="Calibri"/>
                          <a:cs typeface="Calibri"/>
                          <a:sym typeface="Calibri"/>
                        </a:rPr>
                        <a:t>NIRCam</a:t>
                      </a:r>
                      <a:r>
                        <a:rPr lang="en-US" sz="700" b="1">
                          <a:solidFill>
                            <a:srgbClr val="FFFFFF"/>
                          </a:solidFill>
                          <a:latin typeface="Calibri"/>
                          <a:ea typeface="Calibri"/>
                          <a:cs typeface="Calibri"/>
                          <a:sym typeface="Calibri"/>
                        </a:rPr>
                        <a:t> Multi-Field Monitor + LOS Monitor</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1"/>
                  </a:ext>
                </a:extLst>
              </a:tr>
              <a:tr h="231475">
                <a:tc>
                  <a:txBody>
                    <a:bodyPr/>
                    <a:lstStyle/>
                    <a:p>
                      <a:pPr marL="0" marR="0" lvl="0" indent="0" algn="ctr" rtl="0">
                        <a:lnSpc>
                          <a:spcPct val="100000"/>
                        </a:lnSpc>
                        <a:spcBef>
                          <a:spcPts val="0"/>
                        </a:spcBef>
                        <a:spcAft>
                          <a:spcPts val="0"/>
                        </a:spcAft>
                        <a:buClr>
                          <a:srgbClr val="FFFF00"/>
                        </a:buClr>
                        <a:buSzPts val="175"/>
                        <a:buFont typeface="Calibri"/>
                        <a:buNone/>
                      </a:pPr>
                      <a:r>
                        <a:rPr lang="en-US" sz="700" b="1" i="0" u="none" strike="noStrike" cap="none" dirty="0">
                          <a:solidFill>
                            <a:srgbClr val="FFFF00"/>
                          </a:solidFill>
                        </a:rPr>
                        <a:t>12 hours</a:t>
                      </a:r>
                      <a:endParaRPr dirty="0"/>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4EAC5B"/>
                    </a:solidFill>
                  </a:tcPr>
                </a:tc>
                <a:extLst>
                  <a:ext uri="{0D108BD9-81ED-4DB2-BD59-A6C34878D82A}">
                    <a16:rowId xmlns:a16="http://schemas.microsoft.com/office/drawing/2014/main" val="10002"/>
                  </a:ext>
                </a:extLst>
              </a:tr>
            </a:tbl>
          </a:graphicData>
        </a:graphic>
      </p:graphicFrame>
      <p:graphicFrame>
        <p:nvGraphicFramePr>
          <p:cNvPr id="220" name="Google Shape;220;p22"/>
          <p:cNvGraphicFramePr/>
          <p:nvPr>
            <p:extLst>
              <p:ext uri="{D42A27DB-BD31-4B8C-83A1-F6EECF244321}">
                <p14:modId xmlns:p14="http://schemas.microsoft.com/office/powerpoint/2010/main" val="2095995586"/>
              </p:ext>
            </p:extLst>
          </p:nvPr>
        </p:nvGraphicFramePr>
        <p:xfrm>
          <a:off x="2843931" y="3165552"/>
          <a:ext cx="602325" cy="1289000"/>
        </p:xfrm>
        <a:graphic>
          <a:graphicData uri="http://schemas.openxmlformats.org/drawingml/2006/table">
            <a:tbl>
              <a:tblPr>
                <a:noFill/>
              </a:tblPr>
              <a:tblGrid>
                <a:gridCol w="602325">
                  <a:extLst>
                    <a:ext uri="{9D8B030D-6E8A-4147-A177-3AD203B41FA5}">
                      <a16:colId xmlns:a16="http://schemas.microsoft.com/office/drawing/2014/main" val="20000"/>
                    </a:ext>
                  </a:extLst>
                </a:gridCol>
              </a:tblGrid>
              <a:tr h="366300">
                <a:tc>
                  <a:txBody>
                    <a:bodyPr/>
                    <a:lstStyle/>
                    <a:p>
                      <a:pPr marL="0" marR="0" lvl="0" indent="0" algn="ctr" rtl="0">
                        <a:spcBef>
                          <a:spcPts val="0"/>
                        </a:spcBef>
                        <a:spcAft>
                          <a:spcPts val="0"/>
                        </a:spcAft>
                        <a:buClr>
                          <a:schemeClr val="lt1"/>
                        </a:buClr>
                        <a:buSzPts val="175"/>
                        <a:buFont typeface="Calibri"/>
                        <a:buNone/>
                      </a:pPr>
                      <a:r>
                        <a:rPr lang="en-US" sz="700" b="1">
                          <a:solidFill>
                            <a:schemeClr val="lt1"/>
                          </a:solidFill>
                        </a:rPr>
                        <a:t>811-3.1</a:t>
                      </a:r>
                      <a:endParaRPr sz="700" b="1" u="none" strike="noStrike" cap="none">
                        <a:solidFill>
                          <a:schemeClr val="lt1"/>
                        </a:solidFill>
                      </a:endParaRPr>
                    </a:p>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OTE TD </a:t>
                      </a:r>
                      <a:r>
                        <a:rPr lang="en-US" sz="700" b="1" u="none" strike="noStrike" cap="none">
                          <a:solidFill>
                            <a:srgbClr val="FFFF00"/>
                          </a:solidFill>
                        </a:rPr>
                        <a:t> </a:t>
                      </a:r>
                      <a:endParaRPr sz="700" b="1">
                        <a:solidFill>
                          <a:srgbClr val="FFFF00"/>
                        </a:solidFill>
                      </a:endParaRPr>
                    </a:p>
                  </a:txBody>
                  <a:tcPr marL="68600" marR="68600" marT="34300" marB="34300" anchor="ctr">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0"/>
                  </a:ext>
                </a:extLst>
              </a:tr>
              <a:tr h="695000">
                <a:tc>
                  <a:txBody>
                    <a:bodyPr/>
                    <a:lstStyle/>
                    <a:p>
                      <a:pPr marL="0" marR="0" lvl="0" indent="0" algn="ctr" rtl="0">
                        <a:spcBef>
                          <a:spcPts val="0"/>
                        </a:spcBef>
                        <a:spcAft>
                          <a:spcPts val="0"/>
                        </a:spcAft>
                        <a:buClr>
                          <a:srgbClr val="FFFFFF"/>
                        </a:buClr>
                        <a:buSzPts val="175"/>
                        <a:buFont typeface="Calibri"/>
                        <a:buNone/>
                      </a:pPr>
                      <a:r>
                        <a:rPr lang="en-US" sz="700" b="1" dirty="0" err="1">
                          <a:solidFill>
                            <a:srgbClr val="FFFFFF"/>
                          </a:solidFill>
                          <a:latin typeface="Calibri"/>
                          <a:ea typeface="Calibri"/>
                          <a:cs typeface="Calibri"/>
                          <a:sym typeface="Calibri"/>
                        </a:rPr>
                        <a:t>NIRCam</a:t>
                      </a:r>
                      <a:r>
                        <a:rPr lang="en-US" sz="700" b="1" dirty="0">
                          <a:solidFill>
                            <a:srgbClr val="FFFFFF"/>
                          </a:solidFill>
                          <a:latin typeface="Calibri"/>
                          <a:ea typeface="Calibri"/>
                          <a:cs typeface="Calibri"/>
                          <a:sym typeface="Calibri"/>
                        </a:rPr>
                        <a:t> Multi-Field + LOS Monitor</a:t>
                      </a:r>
                      <a:endParaRPr sz="700" b="1" i="1" u="none" strike="noStrike" cap="none" dirty="0">
                        <a:solidFill>
                          <a:srgbClr val="FF0000"/>
                        </a:solidFill>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1"/>
                  </a:ext>
                </a:extLst>
              </a:tr>
              <a:tr h="227700">
                <a:tc>
                  <a:txBody>
                    <a:bodyPr/>
                    <a:lstStyle/>
                    <a:p>
                      <a:pPr marL="0" marR="0" lvl="0" indent="0" algn="ctr" rtl="0">
                        <a:spcBef>
                          <a:spcPts val="0"/>
                        </a:spcBef>
                        <a:spcAft>
                          <a:spcPts val="0"/>
                        </a:spcAft>
                        <a:buClr>
                          <a:srgbClr val="FFFF00"/>
                        </a:buClr>
                        <a:buSzPts val="175"/>
                        <a:buFont typeface="Calibri"/>
                        <a:buNone/>
                      </a:pPr>
                      <a:r>
                        <a:rPr lang="en-US" sz="700" b="1" i="0" u="none" strike="noStrike" cap="none" dirty="0">
                          <a:solidFill>
                            <a:srgbClr val="FFFF00"/>
                          </a:solidFill>
                        </a:rPr>
                        <a:t>12 hours</a:t>
                      </a:r>
                      <a:endParaRPr dirty="0"/>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4EAC5B"/>
                    </a:solidFill>
                  </a:tcPr>
                </a:tc>
                <a:extLst>
                  <a:ext uri="{0D108BD9-81ED-4DB2-BD59-A6C34878D82A}">
                    <a16:rowId xmlns:a16="http://schemas.microsoft.com/office/drawing/2014/main" val="10002"/>
                  </a:ext>
                </a:extLst>
              </a:tr>
            </a:tbl>
          </a:graphicData>
        </a:graphic>
      </p:graphicFrame>
      <p:graphicFrame>
        <p:nvGraphicFramePr>
          <p:cNvPr id="221" name="Google Shape;221;p22"/>
          <p:cNvGraphicFramePr/>
          <p:nvPr>
            <p:extLst>
              <p:ext uri="{D42A27DB-BD31-4B8C-83A1-F6EECF244321}">
                <p14:modId xmlns:p14="http://schemas.microsoft.com/office/powerpoint/2010/main" val="171706859"/>
              </p:ext>
            </p:extLst>
          </p:nvPr>
        </p:nvGraphicFramePr>
        <p:xfrm>
          <a:off x="5273586" y="3161898"/>
          <a:ext cx="602325" cy="1290225"/>
        </p:xfrm>
        <a:graphic>
          <a:graphicData uri="http://schemas.openxmlformats.org/drawingml/2006/table">
            <a:tbl>
              <a:tblPr>
                <a:noFill/>
              </a:tblPr>
              <a:tblGrid>
                <a:gridCol w="602325">
                  <a:extLst>
                    <a:ext uri="{9D8B030D-6E8A-4147-A177-3AD203B41FA5}">
                      <a16:colId xmlns:a16="http://schemas.microsoft.com/office/drawing/2014/main" val="20000"/>
                    </a:ext>
                  </a:extLst>
                </a:gridCol>
              </a:tblGrid>
              <a:tr h="366650">
                <a:tc>
                  <a:txBody>
                    <a:bodyPr/>
                    <a:lstStyle/>
                    <a:p>
                      <a:pPr marL="0" marR="0" lvl="0" indent="0" algn="ctr" rtl="0">
                        <a:spcBef>
                          <a:spcPts val="0"/>
                        </a:spcBef>
                        <a:spcAft>
                          <a:spcPts val="0"/>
                        </a:spcAft>
                        <a:buClr>
                          <a:schemeClr val="lt1"/>
                        </a:buClr>
                        <a:buSzPts val="175"/>
                        <a:buFont typeface="Calibri"/>
                        <a:buNone/>
                      </a:pPr>
                      <a:r>
                        <a:rPr lang="en-US" sz="700" b="1">
                          <a:solidFill>
                            <a:schemeClr val="lt1"/>
                          </a:solidFill>
                        </a:rPr>
                        <a:t>811-3.2</a:t>
                      </a:r>
                      <a:endParaRPr sz="700" b="1" u="none" strike="noStrike" cap="none">
                        <a:solidFill>
                          <a:schemeClr val="lt1"/>
                        </a:solidFill>
                      </a:endParaRPr>
                    </a:p>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OTE TD </a:t>
                      </a:r>
                      <a:r>
                        <a:rPr lang="en-US" sz="700" b="1" u="none" strike="noStrike" cap="none">
                          <a:solidFill>
                            <a:srgbClr val="FFFF00"/>
                          </a:solidFill>
                        </a:rPr>
                        <a:t> </a:t>
                      </a:r>
                      <a:endParaRPr sz="700" b="1">
                        <a:solidFill>
                          <a:srgbClr val="FFFF00"/>
                        </a:solidFill>
                      </a:endParaRPr>
                    </a:p>
                  </a:txBody>
                  <a:tcPr marL="68600" marR="68600" marT="34300" marB="34300" anchor="ctr">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0"/>
                  </a:ext>
                </a:extLst>
              </a:tr>
              <a:tr h="695650">
                <a:tc>
                  <a:txBody>
                    <a:bodyPr/>
                    <a:lstStyle/>
                    <a:p>
                      <a:pPr marL="0" marR="0" lvl="0" indent="0" algn="ctr" rtl="0">
                        <a:spcBef>
                          <a:spcPts val="0"/>
                        </a:spcBef>
                        <a:spcAft>
                          <a:spcPts val="0"/>
                        </a:spcAft>
                        <a:buClr>
                          <a:srgbClr val="FFFFFF"/>
                        </a:buClr>
                        <a:buSzPts val="175"/>
                        <a:buFont typeface="Calibri"/>
                        <a:buNone/>
                      </a:pPr>
                      <a:r>
                        <a:rPr lang="en-US" sz="700" b="1">
                          <a:solidFill>
                            <a:srgbClr val="FFFFFF"/>
                          </a:solidFill>
                          <a:latin typeface="Calibri"/>
                          <a:ea typeface="Calibri"/>
                          <a:cs typeface="Calibri"/>
                          <a:sym typeface="Calibri"/>
                        </a:rPr>
                        <a:t>NIRCam Multi-Field Monitor + LOS Monitor</a:t>
                      </a:r>
                      <a:endParaRPr sz="700" b="1" i="1" u="none" strike="noStrike" cap="none">
                        <a:solidFill>
                          <a:srgbClr val="FF0000"/>
                        </a:solidFill>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1"/>
                  </a:ext>
                </a:extLst>
              </a:tr>
              <a:tr h="227925">
                <a:tc>
                  <a:txBody>
                    <a:bodyPr/>
                    <a:lstStyle/>
                    <a:p>
                      <a:pPr marL="0" marR="0" lvl="0" indent="0" algn="ctr" rtl="0">
                        <a:spcBef>
                          <a:spcPts val="0"/>
                        </a:spcBef>
                        <a:spcAft>
                          <a:spcPts val="0"/>
                        </a:spcAft>
                        <a:buClr>
                          <a:srgbClr val="FFFF00"/>
                        </a:buClr>
                        <a:buSzPts val="175"/>
                        <a:buFont typeface="Calibri"/>
                        <a:buNone/>
                      </a:pPr>
                      <a:r>
                        <a:rPr lang="en-US" sz="700" b="1" i="0" u="none" strike="noStrike" cap="none" dirty="0">
                          <a:solidFill>
                            <a:srgbClr val="FFFF00"/>
                          </a:solidFill>
                        </a:rPr>
                        <a:t>12 hours</a:t>
                      </a:r>
                      <a:endParaRPr dirty="0"/>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4EAC5B"/>
                    </a:solidFill>
                  </a:tcPr>
                </a:tc>
                <a:extLst>
                  <a:ext uri="{0D108BD9-81ED-4DB2-BD59-A6C34878D82A}">
                    <a16:rowId xmlns:a16="http://schemas.microsoft.com/office/drawing/2014/main" val="10002"/>
                  </a:ext>
                </a:extLst>
              </a:tr>
            </a:tbl>
          </a:graphicData>
        </a:graphic>
      </p:graphicFrame>
      <p:graphicFrame>
        <p:nvGraphicFramePr>
          <p:cNvPr id="222" name="Google Shape;222;p22"/>
          <p:cNvGraphicFramePr/>
          <p:nvPr>
            <p:extLst>
              <p:ext uri="{D42A27DB-BD31-4B8C-83A1-F6EECF244321}">
                <p14:modId xmlns:p14="http://schemas.microsoft.com/office/powerpoint/2010/main" val="2840469822"/>
              </p:ext>
            </p:extLst>
          </p:nvPr>
        </p:nvGraphicFramePr>
        <p:xfrm>
          <a:off x="4520316" y="3168624"/>
          <a:ext cx="602325" cy="1289000"/>
        </p:xfrm>
        <a:graphic>
          <a:graphicData uri="http://schemas.openxmlformats.org/drawingml/2006/table">
            <a:tbl>
              <a:tblPr>
                <a:noFill/>
              </a:tblPr>
              <a:tblGrid>
                <a:gridCol w="602325">
                  <a:extLst>
                    <a:ext uri="{9D8B030D-6E8A-4147-A177-3AD203B41FA5}">
                      <a16:colId xmlns:a16="http://schemas.microsoft.com/office/drawing/2014/main" val="20000"/>
                    </a:ext>
                  </a:extLst>
                </a:gridCol>
              </a:tblGrid>
              <a:tr h="366300">
                <a:tc>
                  <a:txBody>
                    <a:bodyPr/>
                    <a:lstStyle/>
                    <a:p>
                      <a:pPr marL="0" marR="0" lvl="0" indent="0" algn="ctr" rtl="0">
                        <a:spcBef>
                          <a:spcPts val="0"/>
                        </a:spcBef>
                        <a:spcAft>
                          <a:spcPts val="0"/>
                        </a:spcAft>
                        <a:buClr>
                          <a:schemeClr val="lt1"/>
                        </a:buClr>
                        <a:buSzPts val="175"/>
                        <a:buFont typeface="Calibri"/>
                        <a:buNone/>
                      </a:pPr>
                      <a:r>
                        <a:rPr lang="en-US" sz="700" b="1" dirty="0">
                          <a:solidFill>
                            <a:schemeClr val="lt1"/>
                          </a:solidFill>
                        </a:rPr>
                        <a:t>811-4.[1-9]</a:t>
                      </a:r>
                      <a:endParaRPr sz="700" b="1" u="none" strike="noStrike" cap="none" dirty="0">
                        <a:solidFill>
                          <a:schemeClr val="lt1"/>
                        </a:solidFill>
                      </a:endParaRPr>
                    </a:p>
                    <a:p>
                      <a:pPr marL="0" marR="0" lvl="0" indent="0" algn="ctr" rtl="0">
                        <a:spcBef>
                          <a:spcPts val="0"/>
                        </a:spcBef>
                        <a:spcAft>
                          <a:spcPts val="0"/>
                        </a:spcAft>
                        <a:buClr>
                          <a:schemeClr val="lt1"/>
                        </a:buClr>
                        <a:buSzPts val="175"/>
                        <a:buFont typeface="Calibri"/>
                        <a:buNone/>
                      </a:pPr>
                      <a:r>
                        <a:rPr lang="en-US" sz="700" b="1" u="none" strike="noStrike" cap="none" dirty="0">
                          <a:solidFill>
                            <a:schemeClr val="lt1"/>
                          </a:solidFill>
                        </a:rPr>
                        <a:t>OTE TD </a:t>
                      </a:r>
                      <a:r>
                        <a:rPr lang="en-US" sz="700" b="1" u="none" strike="noStrike" cap="none" dirty="0">
                          <a:solidFill>
                            <a:srgbClr val="FFFF00"/>
                          </a:solidFill>
                        </a:rPr>
                        <a:t> </a:t>
                      </a:r>
                      <a:endParaRPr sz="700" b="1" dirty="0">
                        <a:solidFill>
                          <a:srgbClr val="FFFF00"/>
                        </a:solidFill>
                      </a:endParaRPr>
                    </a:p>
                  </a:txBody>
                  <a:tcPr marL="68600" marR="68600" marT="34300" marB="34300" anchor="ctr">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0"/>
                  </a:ext>
                </a:extLst>
              </a:tr>
              <a:tr h="695000">
                <a:tc>
                  <a:txBody>
                    <a:bodyPr/>
                    <a:lstStyle/>
                    <a:p>
                      <a:pPr marL="0" marR="0" lvl="0" indent="0" algn="ctr" rtl="0">
                        <a:spcBef>
                          <a:spcPts val="0"/>
                        </a:spcBef>
                        <a:spcAft>
                          <a:spcPts val="0"/>
                        </a:spcAft>
                        <a:buClr>
                          <a:srgbClr val="FFFFFF"/>
                        </a:buClr>
                        <a:buSzPts val="175"/>
                        <a:buFont typeface="Calibri"/>
                        <a:buNone/>
                      </a:pPr>
                      <a:r>
                        <a:rPr lang="en-US" sz="700" b="1">
                          <a:solidFill>
                            <a:srgbClr val="FFFFFF"/>
                          </a:solidFill>
                          <a:latin typeface="Calibri"/>
                          <a:ea typeface="Calibri"/>
                          <a:cs typeface="Calibri"/>
                          <a:sym typeface="Calibri"/>
                        </a:rPr>
                        <a:t>NIRCam Single-Field + LOS Monitor</a:t>
                      </a:r>
                      <a:endParaRPr sz="700" b="1" i="1" u="none" strike="noStrike" cap="none">
                        <a:solidFill>
                          <a:srgbClr val="FF0000"/>
                        </a:solidFill>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1"/>
                  </a:ext>
                </a:extLst>
              </a:tr>
              <a:tr h="227700">
                <a:tc>
                  <a:txBody>
                    <a:bodyPr/>
                    <a:lstStyle/>
                    <a:p>
                      <a:pPr marL="0" marR="0" lvl="0" indent="0" algn="ctr" rtl="0">
                        <a:spcBef>
                          <a:spcPts val="0"/>
                        </a:spcBef>
                        <a:spcAft>
                          <a:spcPts val="0"/>
                        </a:spcAft>
                        <a:buClr>
                          <a:srgbClr val="FFFF00"/>
                        </a:buClr>
                        <a:buSzPts val="175"/>
                        <a:buFont typeface="Calibri"/>
                        <a:buNone/>
                      </a:pPr>
                      <a:r>
                        <a:rPr lang="en-US" sz="700" b="1" i="0" u="none" strike="noStrike" cap="none" dirty="0">
                          <a:solidFill>
                            <a:srgbClr val="FFFF00"/>
                          </a:solidFill>
                        </a:rPr>
                        <a:t>1.4 hours</a:t>
                      </a:r>
                      <a:endParaRPr dirty="0"/>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4EAC5B"/>
                    </a:solidFill>
                  </a:tcPr>
                </a:tc>
                <a:extLst>
                  <a:ext uri="{0D108BD9-81ED-4DB2-BD59-A6C34878D82A}">
                    <a16:rowId xmlns:a16="http://schemas.microsoft.com/office/drawing/2014/main" val="10002"/>
                  </a:ext>
                </a:extLst>
              </a:tr>
            </a:tbl>
          </a:graphicData>
        </a:graphic>
      </p:graphicFrame>
      <p:graphicFrame>
        <p:nvGraphicFramePr>
          <p:cNvPr id="223" name="Google Shape;223;p22"/>
          <p:cNvGraphicFramePr/>
          <p:nvPr>
            <p:extLst>
              <p:ext uri="{D42A27DB-BD31-4B8C-83A1-F6EECF244321}">
                <p14:modId xmlns:p14="http://schemas.microsoft.com/office/powerpoint/2010/main" val="1241706353"/>
              </p:ext>
            </p:extLst>
          </p:nvPr>
        </p:nvGraphicFramePr>
        <p:xfrm>
          <a:off x="6929851" y="3174276"/>
          <a:ext cx="602325" cy="1312215"/>
        </p:xfrm>
        <a:graphic>
          <a:graphicData uri="http://schemas.openxmlformats.org/drawingml/2006/table">
            <a:tbl>
              <a:tblPr>
                <a:noFill/>
              </a:tblPr>
              <a:tblGrid>
                <a:gridCol w="602325">
                  <a:extLst>
                    <a:ext uri="{9D8B030D-6E8A-4147-A177-3AD203B41FA5}">
                      <a16:colId xmlns:a16="http://schemas.microsoft.com/office/drawing/2014/main" val="20000"/>
                    </a:ext>
                  </a:extLst>
                </a:gridCol>
              </a:tblGrid>
              <a:tr h="366650">
                <a:tc>
                  <a:txBody>
                    <a:bodyPr/>
                    <a:lstStyle/>
                    <a:p>
                      <a:pPr marL="0" marR="0" lvl="0" indent="0" algn="ctr" rtl="0">
                        <a:spcBef>
                          <a:spcPts val="0"/>
                        </a:spcBef>
                        <a:spcAft>
                          <a:spcPts val="0"/>
                        </a:spcAft>
                        <a:buClr>
                          <a:schemeClr val="lt1"/>
                        </a:buClr>
                        <a:buSzPts val="175"/>
                        <a:buFont typeface="Calibri"/>
                        <a:buNone/>
                      </a:pPr>
                      <a:r>
                        <a:rPr lang="en-US" sz="700" b="1" dirty="0">
                          <a:solidFill>
                            <a:schemeClr val="lt1"/>
                          </a:solidFill>
                        </a:rPr>
                        <a:t>811-4.[10-13]</a:t>
                      </a:r>
                      <a:endParaRPr sz="700" b="1" u="none" strike="noStrike" cap="none" dirty="0">
                        <a:solidFill>
                          <a:schemeClr val="lt1"/>
                        </a:solidFill>
                      </a:endParaRPr>
                    </a:p>
                    <a:p>
                      <a:pPr marL="0" marR="0" lvl="0" indent="0" algn="ctr" rtl="0">
                        <a:spcBef>
                          <a:spcPts val="0"/>
                        </a:spcBef>
                        <a:spcAft>
                          <a:spcPts val="0"/>
                        </a:spcAft>
                        <a:buClr>
                          <a:schemeClr val="lt1"/>
                        </a:buClr>
                        <a:buSzPts val="175"/>
                        <a:buFont typeface="Calibri"/>
                        <a:buNone/>
                      </a:pPr>
                      <a:r>
                        <a:rPr lang="en-US" sz="700" b="1" u="none" strike="noStrike" cap="none" dirty="0">
                          <a:solidFill>
                            <a:schemeClr val="lt1"/>
                          </a:solidFill>
                        </a:rPr>
                        <a:t>OTE TD </a:t>
                      </a:r>
                      <a:r>
                        <a:rPr lang="en-US" sz="700" b="1" u="none" strike="noStrike" cap="none" dirty="0">
                          <a:solidFill>
                            <a:srgbClr val="FFFF00"/>
                          </a:solidFill>
                        </a:rPr>
                        <a:t> </a:t>
                      </a:r>
                      <a:endParaRPr sz="700" b="1" dirty="0">
                        <a:solidFill>
                          <a:srgbClr val="FFFF00"/>
                        </a:solidFill>
                      </a:endParaRPr>
                    </a:p>
                  </a:txBody>
                  <a:tcPr marL="68600" marR="68600" marT="34300" marB="34300" anchor="ctr">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0"/>
                  </a:ext>
                </a:extLst>
              </a:tr>
              <a:tr h="695650">
                <a:tc>
                  <a:txBody>
                    <a:bodyPr/>
                    <a:lstStyle/>
                    <a:p>
                      <a:pPr marL="0" marR="0" lvl="0" indent="0" algn="ctr" rtl="0">
                        <a:spcBef>
                          <a:spcPts val="0"/>
                        </a:spcBef>
                        <a:spcAft>
                          <a:spcPts val="0"/>
                        </a:spcAft>
                        <a:buClr>
                          <a:srgbClr val="FFFFFF"/>
                        </a:buClr>
                        <a:buSzPts val="175"/>
                        <a:buFont typeface="Calibri"/>
                        <a:buNone/>
                      </a:pPr>
                      <a:r>
                        <a:rPr lang="en-US" sz="700" b="1" dirty="0" err="1">
                          <a:solidFill>
                            <a:srgbClr val="FFFFFF"/>
                          </a:solidFill>
                          <a:latin typeface="Calibri"/>
                          <a:ea typeface="Calibri"/>
                          <a:cs typeface="Calibri"/>
                          <a:sym typeface="Calibri"/>
                        </a:rPr>
                        <a:t>NIRCam</a:t>
                      </a:r>
                      <a:r>
                        <a:rPr lang="en-US" sz="700" b="1" dirty="0">
                          <a:solidFill>
                            <a:srgbClr val="FFFFFF"/>
                          </a:solidFill>
                          <a:latin typeface="Calibri"/>
                          <a:ea typeface="Calibri"/>
                          <a:cs typeface="Calibri"/>
                          <a:sym typeface="Calibri"/>
                        </a:rPr>
                        <a:t> Single-Field + LOS Monitor</a:t>
                      </a:r>
                      <a:endParaRPr sz="700" b="1" i="1" u="none" strike="noStrike" cap="none" dirty="0">
                        <a:solidFill>
                          <a:srgbClr val="FF0000"/>
                        </a:solidFill>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1"/>
                  </a:ext>
                </a:extLst>
              </a:tr>
              <a:tr h="227925">
                <a:tc>
                  <a:txBody>
                    <a:bodyPr/>
                    <a:lstStyle/>
                    <a:p>
                      <a:pPr marL="0" marR="0" lvl="0" indent="0" algn="ctr" rtl="0">
                        <a:spcBef>
                          <a:spcPts val="0"/>
                        </a:spcBef>
                        <a:spcAft>
                          <a:spcPts val="0"/>
                        </a:spcAft>
                        <a:buClr>
                          <a:srgbClr val="FFFF00"/>
                        </a:buClr>
                        <a:buSzPts val="175"/>
                        <a:buFont typeface="Calibri"/>
                        <a:buNone/>
                      </a:pPr>
                      <a:r>
                        <a:rPr lang="en-US" sz="700" b="1" i="0" u="none" strike="noStrike" cap="none" dirty="0">
                          <a:solidFill>
                            <a:srgbClr val="FFFF00"/>
                          </a:solidFill>
                        </a:rPr>
                        <a:t>1.4 hours</a:t>
                      </a:r>
                      <a:endParaRPr dirty="0"/>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4EAC5B"/>
                    </a:solidFill>
                  </a:tcPr>
                </a:tc>
                <a:extLst>
                  <a:ext uri="{0D108BD9-81ED-4DB2-BD59-A6C34878D82A}">
                    <a16:rowId xmlns:a16="http://schemas.microsoft.com/office/drawing/2014/main" val="10002"/>
                  </a:ext>
                </a:extLst>
              </a:tr>
            </a:tbl>
          </a:graphicData>
        </a:graphic>
      </p:graphicFrame>
      <p:graphicFrame>
        <p:nvGraphicFramePr>
          <p:cNvPr id="224" name="Google Shape;224;p22"/>
          <p:cNvGraphicFramePr/>
          <p:nvPr>
            <p:extLst>
              <p:ext uri="{D42A27DB-BD31-4B8C-83A1-F6EECF244321}">
                <p14:modId xmlns:p14="http://schemas.microsoft.com/office/powerpoint/2010/main" val="2541337507"/>
              </p:ext>
            </p:extLst>
          </p:nvPr>
        </p:nvGraphicFramePr>
        <p:xfrm>
          <a:off x="7679484" y="3168492"/>
          <a:ext cx="602325" cy="1290225"/>
        </p:xfrm>
        <a:graphic>
          <a:graphicData uri="http://schemas.openxmlformats.org/drawingml/2006/table">
            <a:tbl>
              <a:tblPr>
                <a:noFill/>
              </a:tblPr>
              <a:tblGrid>
                <a:gridCol w="602325">
                  <a:extLst>
                    <a:ext uri="{9D8B030D-6E8A-4147-A177-3AD203B41FA5}">
                      <a16:colId xmlns:a16="http://schemas.microsoft.com/office/drawing/2014/main" val="20000"/>
                    </a:ext>
                  </a:extLst>
                </a:gridCol>
              </a:tblGrid>
              <a:tr h="366650">
                <a:tc>
                  <a:txBody>
                    <a:bodyPr/>
                    <a:lstStyle/>
                    <a:p>
                      <a:pPr marL="0" marR="0" lvl="0" indent="0" algn="ctr" rtl="0">
                        <a:spcBef>
                          <a:spcPts val="0"/>
                        </a:spcBef>
                        <a:spcAft>
                          <a:spcPts val="0"/>
                        </a:spcAft>
                        <a:buClr>
                          <a:schemeClr val="lt1"/>
                        </a:buClr>
                        <a:buSzPts val="175"/>
                        <a:buFont typeface="Calibri"/>
                        <a:buNone/>
                      </a:pPr>
                      <a:r>
                        <a:rPr lang="en-US" sz="700" b="1" dirty="0">
                          <a:solidFill>
                            <a:schemeClr val="lt1"/>
                          </a:solidFill>
                        </a:rPr>
                        <a:t>811-5</a:t>
                      </a:r>
                      <a:endParaRPr sz="700" b="1" u="none" strike="noStrike" cap="none" dirty="0">
                        <a:solidFill>
                          <a:schemeClr val="lt1"/>
                        </a:solidFill>
                      </a:endParaRPr>
                    </a:p>
                    <a:p>
                      <a:pPr marL="0" marR="0" lvl="0" indent="0" algn="ctr" rtl="0">
                        <a:spcBef>
                          <a:spcPts val="0"/>
                        </a:spcBef>
                        <a:spcAft>
                          <a:spcPts val="0"/>
                        </a:spcAft>
                        <a:buClr>
                          <a:schemeClr val="lt1"/>
                        </a:buClr>
                        <a:buSzPts val="175"/>
                        <a:buFont typeface="Calibri"/>
                        <a:buNone/>
                      </a:pPr>
                      <a:r>
                        <a:rPr lang="en-US" sz="700" b="1" u="none" strike="noStrike" cap="none" dirty="0">
                          <a:solidFill>
                            <a:schemeClr val="lt1"/>
                          </a:solidFill>
                        </a:rPr>
                        <a:t>OTE TD </a:t>
                      </a:r>
                      <a:r>
                        <a:rPr lang="en-US" sz="700" b="1" u="none" strike="noStrike" cap="none" dirty="0">
                          <a:solidFill>
                            <a:srgbClr val="FFFF00"/>
                          </a:solidFill>
                        </a:rPr>
                        <a:t> </a:t>
                      </a:r>
                      <a:endParaRPr sz="700" b="1" dirty="0">
                        <a:solidFill>
                          <a:srgbClr val="FFFF00"/>
                        </a:solidFill>
                      </a:endParaRPr>
                    </a:p>
                  </a:txBody>
                  <a:tcPr marL="68600" marR="68600" marT="34300" marB="34300" anchor="ctr">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0"/>
                  </a:ext>
                </a:extLst>
              </a:tr>
              <a:tr h="695650">
                <a:tc>
                  <a:txBody>
                    <a:bodyPr/>
                    <a:lstStyle/>
                    <a:p>
                      <a:pPr marL="0" marR="0" lvl="0" indent="0" algn="ctr" rtl="0">
                        <a:spcBef>
                          <a:spcPts val="0"/>
                        </a:spcBef>
                        <a:spcAft>
                          <a:spcPts val="0"/>
                        </a:spcAft>
                        <a:buClr>
                          <a:srgbClr val="FFFFFF"/>
                        </a:buClr>
                        <a:buSzPts val="175"/>
                        <a:buFont typeface="Calibri"/>
                        <a:buNone/>
                      </a:pPr>
                      <a:r>
                        <a:rPr lang="en-US" sz="700" b="1" dirty="0" err="1">
                          <a:solidFill>
                            <a:srgbClr val="FFFFFF"/>
                          </a:solidFill>
                          <a:latin typeface="Calibri"/>
                          <a:ea typeface="Calibri"/>
                          <a:cs typeface="Calibri"/>
                          <a:sym typeface="Calibri"/>
                        </a:rPr>
                        <a:t>NIRCam</a:t>
                      </a:r>
                      <a:r>
                        <a:rPr lang="en-US" sz="700" b="1" dirty="0">
                          <a:solidFill>
                            <a:srgbClr val="FFFFFF"/>
                          </a:solidFill>
                          <a:latin typeface="Calibri"/>
                          <a:ea typeface="Calibri"/>
                          <a:cs typeface="Calibri"/>
                          <a:sym typeface="Calibri"/>
                        </a:rPr>
                        <a:t> IPR – </a:t>
                      </a:r>
                      <a:r>
                        <a:rPr lang="en-US" sz="700" b="1" i="1" dirty="0">
                          <a:solidFill>
                            <a:srgbClr val="FFFFFF"/>
                          </a:solidFill>
                          <a:latin typeface="Calibri"/>
                          <a:ea typeface="Calibri"/>
                          <a:cs typeface="Calibri"/>
                          <a:sym typeface="Calibri"/>
                        </a:rPr>
                        <a:t>COLD</a:t>
                      </a:r>
                      <a:endParaRPr sz="700" b="1" i="1" u="none" strike="noStrike" cap="none" dirty="0">
                        <a:solidFill>
                          <a:srgbClr val="FF0000"/>
                        </a:solidFill>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1"/>
                  </a:ext>
                </a:extLst>
              </a:tr>
              <a:tr h="227925">
                <a:tc>
                  <a:txBody>
                    <a:bodyPr/>
                    <a:lstStyle/>
                    <a:p>
                      <a:pPr marL="0" marR="0" lvl="0" indent="0" algn="ctr" rtl="0">
                        <a:spcBef>
                          <a:spcPts val="0"/>
                        </a:spcBef>
                        <a:spcAft>
                          <a:spcPts val="0"/>
                        </a:spcAft>
                        <a:buClr>
                          <a:srgbClr val="FFFF00"/>
                        </a:buClr>
                        <a:buSzPts val="175"/>
                        <a:buFont typeface="Calibri"/>
                        <a:buNone/>
                      </a:pPr>
                      <a:r>
                        <a:rPr lang="en-US" sz="700" b="1" i="0" u="none" strike="noStrike" cap="none" dirty="0">
                          <a:solidFill>
                            <a:srgbClr val="FFFF00"/>
                          </a:solidFill>
                        </a:rPr>
                        <a:t>0.9 hours</a:t>
                      </a:r>
                      <a:endParaRPr dirty="0"/>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4EAC5B"/>
                    </a:solidFill>
                  </a:tcPr>
                </a:tc>
                <a:extLst>
                  <a:ext uri="{0D108BD9-81ED-4DB2-BD59-A6C34878D82A}">
                    <a16:rowId xmlns:a16="http://schemas.microsoft.com/office/drawing/2014/main" val="10002"/>
                  </a:ext>
                </a:extLst>
              </a:tr>
            </a:tbl>
          </a:graphicData>
        </a:graphic>
      </p:graphicFrame>
      <p:graphicFrame>
        <p:nvGraphicFramePr>
          <p:cNvPr id="225" name="Google Shape;225;p22"/>
          <p:cNvGraphicFramePr/>
          <p:nvPr>
            <p:extLst>
              <p:ext uri="{D42A27DB-BD31-4B8C-83A1-F6EECF244321}">
                <p14:modId xmlns:p14="http://schemas.microsoft.com/office/powerpoint/2010/main" val="45711764"/>
              </p:ext>
            </p:extLst>
          </p:nvPr>
        </p:nvGraphicFramePr>
        <p:xfrm>
          <a:off x="8436223" y="3166108"/>
          <a:ext cx="602325" cy="1289275"/>
        </p:xfrm>
        <a:graphic>
          <a:graphicData uri="http://schemas.openxmlformats.org/drawingml/2006/table">
            <a:tbl>
              <a:tblPr>
                <a:noFill/>
              </a:tblPr>
              <a:tblGrid>
                <a:gridCol w="602325">
                  <a:extLst>
                    <a:ext uri="{9D8B030D-6E8A-4147-A177-3AD203B41FA5}">
                      <a16:colId xmlns:a16="http://schemas.microsoft.com/office/drawing/2014/main" val="20000"/>
                    </a:ext>
                  </a:extLst>
                </a:gridCol>
              </a:tblGrid>
              <a:tr h="366375">
                <a:tc>
                  <a:txBody>
                    <a:bodyPr/>
                    <a:lstStyle/>
                    <a:p>
                      <a:pPr marL="0" marR="0" lvl="0" indent="0" algn="ctr" rtl="0">
                        <a:spcBef>
                          <a:spcPts val="0"/>
                        </a:spcBef>
                        <a:spcAft>
                          <a:spcPts val="0"/>
                        </a:spcAft>
                        <a:buClr>
                          <a:schemeClr val="lt1"/>
                        </a:buClr>
                        <a:buSzPts val="175"/>
                        <a:buFont typeface="Calibri"/>
                        <a:buNone/>
                      </a:pPr>
                      <a:r>
                        <a:rPr lang="en-US" sz="700" b="1">
                          <a:solidFill>
                            <a:schemeClr val="lt1"/>
                          </a:solidFill>
                        </a:rPr>
                        <a:t>811-3.3</a:t>
                      </a:r>
                      <a:endParaRPr sz="700" b="1" u="none" strike="noStrike" cap="none">
                        <a:solidFill>
                          <a:schemeClr val="lt1"/>
                        </a:solidFill>
                      </a:endParaRPr>
                    </a:p>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OTE TD </a:t>
                      </a:r>
                      <a:r>
                        <a:rPr lang="en-US" sz="700" b="1" u="none" strike="noStrike" cap="none">
                          <a:solidFill>
                            <a:srgbClr val="FFFF00"/>
                          </a:solidFill>
                        </a:rPr>
                        <a:t> </a:t>
                      </a:r>
                      <a:endParaRPr sz="700" b="1">
                        <a:solidFill>
                          <a:srgbClr val="FFFF00"/>
                        </a:solidFill>
                      </a:endParaRPr>
                    </a:p>
                  </a:txBody>
                  <a:tcPr marL="68600" marR="68600" marT="34300" marB="34300" anchor="ctr">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0"/>
                  </a:ext>
                </a:extLst>
              </a:tr>
              <a:tr h="695150">
                <a:tc>
                  <a:txBody>
                    <a:bodyPr/>
                    <a:lstStyle/>
                    <a:p>
                      <a:pPr marL="0" marR="0" lvl="0" indent="0" algn="ctr" rtl="0">
                        <a:spcBef>
                          <a:spcPts val="0"/>
                        </a:spcBef>
                        <a:spcAft>
                          <a:spcPts val="0"/>
                        </a:spcAft>
                        <a:buClr>
                          <a:srgbClr val="FFFFFF"/>
                        </a:buClr>
                        <a:buSzPts val="175"/>
                        <a:buFont typeface="Calibri"/>
                        <a:buNone/>
                      </a:pPr>
                      <a:r>
                        <a:rPr lang="en-US" sz="700" b="1" dirty="0" err="1">
                          <a:solidFill>
                            <a:srgbClr val="FFFFFF"/>
                          </a:solidFill>
                          <a:latin typeface="Calibri"/>
                          <a:ea typeface="Calibri"/>
                          <a:cs typeface="Calibri"/>
                          <a:sym typeface="Calibri"/>
                        </a:rPr>
                        <a:t>NIRCam</a:t>
                      </a:r>
                      <a:r>
                        <a:rPr lang="en-US" sz="700" b="1" dirty="0">
                          <a:solidFill>
                            <a:srgbClr val="FFFFFF"/>
                          </a:solidFill>
                          <a:latin typeface="Calibri"/>
                          <a:ea typeface="Calibri"/>
                          <a:cs typeface="Calibri"/>
                          <a:sym typeface="Calibri"/>
                        </a:rPr>
                        <a:t> Multi-Field Monitor + LOS Monitor</a:t>
                      </a:r>
                      <a:endParaRPr sz="700" b="1" i="1" u="none" strike="noStrike" cap="none" dirty="0">
                        <a:solidFill>
                          <a:srgbClr val="FF0000"/>
                        </a:solidFill>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1"/>
                  </a:ext>
                </a:extLst>
              </a:tr>
              <a:tr h="227750">
                <a:tc>
                  <a:txBody>
                    <a:bodyPr/>
                    <a:lstStyle/>
                    <a:p>
                      <a:pPr marL="0" marR="0" lvl="0" indent="0" algn="ctr" rtl="0">
                        <a:spcBef>
                          <a:spcPts val="0"/>
                        </a:spcBef>
                        <a:spcAft>
                          <a:spcPts val="0"/>
                        </a:spcAft>
                        <a:buClr>
                          <a:srgbClr val="FFFF00"/>
                        </a:buClr>
                        <a:buSzPts val="175"/>
                        <a:buFont typeface="Calibri"/>
                        <a:buNone/>
                      </a:pPr>
                      <a:r>
                        <a:rPr lang="en-US" sz="700" b="1" i="0" u="none" strike="noStrike" cap="none" dirty="0">
                          <a:solidFill>
                            <a:srgbClr val="FFFF00"/>
                          </a:solidFill>
                        </a:rPr>
                        <a:t>12 hours</a:t>
                      </a:r>
                      <a:endParaRPr dirty="0"/>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4EAC5B"/>
                    </a:solidFill>
                  </a:tcPr>
                </a:tc>
                <a:extLst>
                  <a:ext uri="{0D108BD9-81ED-4DB2-BD59-A6C34878D82A}">
                    <a16:rowId xmlns:a16="http://schemas.microsoft.com/office/drawing/2014/main" val="10002"/>
                  </a:ext>
                </a:extLst>
              </a:tr>
            </a:tbl>
          </a:graphicData>
        </a:graphic>
      </p:graphicFrame>
      <p:graphicFrame>
        <p:nvGraphicFramePr>
          <p:cNvPr id="226" name="Google Shape;226;p22"/>
          <p:cNvGraphicFramePr/>
          <p:nvPr>
            <p:extLst>
              <p:ext uri="{D42A27DB-BD31-4B8C-83A1-F6EECF244321}">
                <p14:modId xmlns:p14="http://schemas.microsoft.com/office/powerpoint/2010/main" val="1437251583"/>
              </p:ext>
            </p:extLst>
          </p:nvPr>
        </p:nvGraphicFramePr>
        <p:xfrm>
          <a:off x="2923947" y="5583953"/>
          <a:ext cx="1166700" cy="783420"/>
        </p:xfrm>
        <a:graphic>
          <a:graphicData uri="http://schemas.openxmlformats.org/drawingml/2006/table">
            <a:tbl>
              <a:tblPr>
                <a:noFill/>
              </a:tblPr>
              <a:tblGrid>
                <a:gridCol w="583350">
                  <a:extLst>
                    <a:ext uri="{9D8B030D-6E8A-4147-A177-3AD203B41FA5}">
                      <a16:colId xmlns:a16="http://schemas.microsoft.com/office/drawing/2014/main" val="20000"/>
                    </a:ext>
                  </a:extLst>
                </a:gridCol>
                <a:gridCol w="583350">
                  <a:extLst>
                    <a:ext uri="{9D8B030D-6E8A-4147-A177-3AD203B41FA5}">
                      <a16:colId xmlns:a16="http://schemas.microsoft.com/office/drawing/2014/main" val="20001"/>
                    </a:ext>
                  </a:extLst>
                </a:gridCol>
              </a:tblGrid>
              <a:tr h="365800">
                <a:tc gridSpan="2">
                  <a:txBody>
                    <a:bodyPr/>
                    <a:lstStyle/>
                    <a:p>
                      <a:pPr marL="0" marR="0" lvl="0" indent="0" algn="ctr" rtl="0">
                        <a:spcBef>
                          <a:spcPts val="0"/>
                        </a:spcBef>
                        <a:spcAft>
                          <a:spcPts val="0"/>
                        </a:spcAft>
                        <a:buClr>
                          <a:schemeClr val="lt1"/>
                        </a:buClr>
                        <a:buSzPts val="175"/>
                        <a:buFont typeface="Calibri"/>
                        <a:buNone/>
                      </a:pPr>
                      <a:r>
                        <a:rPr lang="en-US" sz="700" b="1" u="none" strike="noStrike" cap="none" dirty="0">
                          <a:solidFill>
                            <a:schemeClr val="lt1"/>
                          </a:solidFill>
                        </a:rPr>
                        <a:t>819</a:t>
                      </a:r>
                      <a:r>
                        <a:rPr lang="en-US" sz="700" b="1" dirty="0">
                          <a:solidFill>
                            <a:schemeClr val="lt1"/>
                          </a:solidFill>
                        </a:rPr>
                        <a:t>-</a:t>
                      </a:r>
                      <a:r>
                        <a:rPr lang="en-US" sz="700" b="1" u="none" dirty="0">
                          <a:solidFill>
                            <a:schemeClr val="lt1"/>
                          </a:solidFill>
                        </a:rPr>
                        <a:t>7</a:t>
                      </a:r>
                      <a:endParaRPr sz="700" b="1" u="none" strike="noStrike" cap="none" dirty="0">
                        <a:solidFill>
                          <a:schemeClr val="lt1"/>
                        </a:solidFill>
                      </a:endParaRPr>
                    </a:p>
                    <a:p>
                      <a:pPr marL="0" marR="0" lvl="0" indent="0" algn="ctr" rtl="0">
                        <a:spcBef>
                          <a:spcPts val="0"/>
                        </a:spcBef>
                        <a:spcAft>
                          <a:spcPts val="0"/>
                        </a:spcAft>
                        <a:buClr>
                          <a:schemeClr val="lt1"/>
                        </a:buClr>
                        <a:buSzPts val="175"/>
                        <a:buFont typeface="Calibri"/>
                        <a:buNone/>
                      </a:pPr>
                      <a:r>
                        <a:rPr lang="en-US" sz="700" b="1" u="none" strike="noStrike" cap="none" dirty="0">
                          <a:solidFill>
                            <a:schemeClr val="lt1"/>
                          </a:solidFill>
                        </a:rPr>
                        <a:t>Pointing Stability</a:t>
                      </a:r>
                      <a:endParaRPr dirty="0"/>
                    </a:p>
                    <a:p>
                      <a:pPr marL="0" marR="0" lvl="0" indent="0" algn="ctr" rtl="0">
                        <a:spcBef>
                          <a:spcPts val="0"/>
                        </a:spcBef>
                        <a:spcAft>
                          <a:spcPts val="0"/>
                        </a:spcAft>
                        <a:buClr>
                          <a:schemeClr val="lt1"/>
                        </a:buClr>
                        <a:buSzPts val="175"/>
                        <a:buFont typeface="Calibri"/>
                        <a:buNone/>
                      </a:pPr>
                      <a:r>
                        <a:rPr lang="en-US" sz="700" b="1" u="none" strike="noStrike" cap="none" dirty="0">
                          <a:solidFill>
                            <a:schemeClr val="lt1"/>
                          </a:solidFill>
                        </a:rPr>
                        <a:t> </a:t>
                      </a:r>
                      <a:r>
                        <a:rPr lang="en-US" sz="700" b="1" i="1" u="none" strike="noStrike" cap="none" dirty="0">
                          <a:solidFill>
                            <a:srgbClr val="FF0000"/>
                          </a:solidFill>
                        </a:rPr>
                        <a:t>NO DITHERS!</a:t>
                      </a:r>
                      <a:endParaRPr dirty="0"/>
                    </a:p>
                  </a:txBody>
                  <a:tcPr marL="68600" marR="68600" marT="34300" marB="34300" anchor="ctr">
                    <a:lnB w="12700" cap="flat" cmpd="sng">
                      <a:solidFill>
                        <a:schemeClr val="dk1"/>
                      </a:solidFill>
                      <a:prstDash val="solid"/>
                      <a:round/>
                      <a:headEnd type="none" w="sm" len="sm"/>
                      <a:tailEnd type="none" w="sm" len="sm"/>
                    </a:lnB>
                    <a:solidFill>
                      <a:srgbClr val="4EAC5B"/>
                    </a:solidFill>
                  </a:tcPr>
                </a:tc>
                <a:tc hMerge="1">
                  <a:txBody>
                    <a:bodyPr/>
                    <a:lstStyle/>
                    <a:p>
                      <a:endParaRPr lang="en-US"/>
                    </a:p>
                  </a:txBody>
                  <a:tcPr/>
                </a:tc>
                <a:extLst>
                  <a:ext uri="{0D108BD9-81ED-4DB2-BD59-A6C34878D82A}">
                    <a16:rowId xmlns:a16="http://schemas.microsoft.com/office/drawing/2014/main" val="10000"/>
                  </a:ext>
                </a:extLst>
              </a:tr>
              <a:tr h="164975">
                <a:tc>
                  <a:txBody>
                    <a:bodyPr/>
                    <a:lstStyle/>
                    <a:p>
                      <a:pPr marL="0" marR="0" lvl="0" indent="0" algn="ctr" rtl="0">
                        <a:spcBef>
                          <a:spcPts val="0"/>
                        </a:spcBef>
                        <a:spcAft>
                          <a:spcPts val="0"/>
                        </a:spcAft>
                        <a:buClr>
                          <a:schemeClr val="lt1"/>
                        </a:buClr>
                        <a:buSzPts val="175"/>
                        <a:buFont typeface="Calibri"/>
                        <a:buNone/>
                      </a:pPr>
                      <a:r>
                        <a:rPr lang="en-US" sz="700" b="1" u="none" strike="noStrike" cap="none" err="1">
                          <a:solidFill>
                            <a:schemeClr val="lt1"/>
                          </a:solidFill>
                        </a:rPr>
                        <a:t>NIRCam</a:t>
                      </a:r>
                      <a:endParaRPr err="1"/>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EAC5B"/>
                    </a:solidFill>
                  </a:tcPr>
                </a:tc>
                <a:tc>
                  <a:txBody>
                    <a:bodyPr/>
                    <a:lstStyle/>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NIRISS</a:t>
                      </a:r>
                      <a:endParaRPr/>
                    </a:p>
                  </a:txBody>
                  <a:tcPr marL="68600" marR="68600" marT="34300" marB="34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EAC5B"/>
                    </a:solidFill>
                  </a:tcPr>
                </a:tc>
                <a:extLst>
                  <a:ext uri="{0D108BD9-81ED-4DB2-BD59-A6C34878D82A}">
                    <a16:rowId xmlns:a16="http://schemas.microsoft.com/office/drawing/2014/main" val="10001"/>
                  </a:ext>
                </a:extLst>
              </a:tr>
              <a:tr h="219500">
                <a:tc gridSpan="2">
                  <a:txBody>
                    <a:bodyPr/>
                    <a:lstStyle/>
                    <a:p>
                      <a:pPr marL="0" marR="0" lvl="0" indent="0" algn="ctr" rtl="0">
                        <a:lnSpc>
                          <a:spcPct val="100000"/>
                        </a:lnSpc>
                        <a:spcBef>
                          <a:spcPts val="0"/>
                        </a:spcBef>
                        <a:spcAft>
                          <a:spcPts val="0"/>
                        </a:spcAft>
                        <a:buClr>
                          <a:srgbClr val="FFFF00"/>
                        </a:buClr>
                        <a:buSzPts val="175"/>
                        <a:buFont typeface="Calibri"/>
                        <a:buNone/>
                      </a:pPr>
                      <a:r>
                        <a:rPr lang="en-US" sz="700" b="1" i="0" u="none" strike="noStrike" cap="none" dirty="0">
                          <a:solidFill>
                            <a:srgbClr val="FFFF00"/>
                          </a:solidFill>
                        </a:rPr>
                        <a:t>3 hours (</a:t>
                      </a:r>
                      <a:r>
                        <a:rPr lang="en-US" sz="700" b="1" dirty="0">
                          <a:solidFill>
                            <a:srgbClr val="FFFF00"/>
                          </a:solidFill>
                        </a:rPr>
                        <a:t>6.5</a:t>
                      </a:r>
                      <a:r>
                        <a:rPr lang="en-US" sz="700" b="1" i="0" u="none" strike="noStrike" cap="none" dirty="0">
                          <a:solidFill>
                            <a:srgbClr val="FFFF00"/>
                          </a:solidFill>
                        </a:rPr>
                        <a:t> min </a:t>
                      </a:r>
                      <a:r>
                        <a:rPr lang="en-US" sz="700" b="1" i="0" u="none" strike="noStrike" cap="none" dirty="0" err="1">
                          <a:solidFill>
                            <a:srgbClr val="FFFF00"/>
                          </a:solidFill>
                        </a:rPr>
                        <a:t>samp</a:t>
                      </a:r>
                      <a:r>
                        <a:rPr lang="en-US" sz="700" b="1" i="0" u="none" strike="noStrike" cap="none" dirty="0">
                          <a:solidFill>
                            <a:srgbClr val="FFFF00"/>
                          </a:solidFill>
                        </a:rPr>
                        <a:t>)</a:t>
                      </a:r>
                      <a:endParaRPr dirty="0"/>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4EAC5B"/>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graphicFrame>
        <p:nvGraphicFramePr>
          <p:cNvPr id="227" name="Google Shape;227;p22"/>
          <p:cNvGraphicFramePr/>
          <p:nvPr>
            <p:extLst>
              <p:ext uri="{D42A27DB-BD31-4B8C-83A1-F6EECF244321}">
                <p14:modId xmlns:p14="http://schemas.microsoft.com/office/powerpoint/2010/main" val="1277880241"/>
              </p:ext>
            </p:extLst>
          </p:nvPr>
        </p:nvGraphicFramePr>
        <p:xfrm>
          <a:off x="4692529" y="5702341"/>
          <a:ext cx="1704250" cy="1170240"/>
        </p:xfrm>
        <a:graphic>
          <a:graphicData uri="http://schemas.openxmlformats.org/drawingml/2006/table">
            <a:tbl>
              <a:tblPr>
                <a:noFill/>
              </a:tblPr>
              <a:tblGrid>
                <a:gridCol w="1704250">
                  <a:extLst>
                    <a:ext uri="{9D8B030D-6E8A-4147-A177-3AD203B41FA5}">
                      <a16:colId xmlns:a16="http://schemas.microsoft.com/office/drawing/2014/main" val="20000"/>
                    </a:ext>
                  </a:extLst>
                </a:gridCol>
              </a:tblGrid>
              <a:tr h="366275">
                <a:tc>
                  <a:txBody>
                    <a:bodyPr/>
                    <a:lstStyle/>
                    <a:p>
                      <a:pPr marL="0" marR="0" lvl="0" indent="0" algn="ctr" rtl="0">
                        <a:spcBef>
                          <a:spcPts val="0"/>
                        </a:spcBef>
                        <a:spcAft>
                          <a:spcPts val="0"/>
                        </a:spcAft>
                        <a:buClr>
                          <a:schemeClr val="lt1"/>
                        </a:buClr>
                        <a:buSzPts val="175"/>
                        <a:buFont typeface="Calibri"/>
                        <a:buNone/>
                      </a:pPr>
                      <a:r>
                        <a:rPr lang="en-US" sz="700" b="1" i="1">
                          <a:solidFill>
                            <a:schemeClr val="lt1"/>
                          </a:solidFill>
                        </a:rPr>
                        <a:t>Contingency </a:t>
                      </a:r>
                      <a:r>
                        <a:rPr lang="en-US" sz="700" b="1">
                          <a:solidFill>
                            <a:schemeClr val="lt1"/>
                          </a:solidFill>
                        </a:rPr>
                        <a:t>819-8b</a:t>
                      </a:r>
                      <a:endParaRPr sz="700" b="1" u="none" strike="noStrike" cap="none">
                        <a:solidFill>
                          <a:schemeClr val="lt1"/>
                        </a:solidFill>
                      </a:endParaRPr>
                    </a:p>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Frill/PMSA/OTE TD &amp; Pointing Stability </a:t>
                      </a:r>
                      <a:endParaRPr/>
                    </a:p>
                  </a:txBody>
                  <a:tcPr marL="68600" marR="68600" marT="34300" marB="34300" anchor="ctr">
                    <a:lnB w="12700" cap="flat" cmpd="sng">
                      <a:solidFill>
                        <a:schemeClr val="dk1"/>
                      </a:solidFill>
                      <a:prstDash val="solid"/>
                      <a:round/>
                      <a:headEnd type="none" w="sm" len="sm"/>
                      <a:tailEnd type="none" w="sm" len="sm"/>
                    </a:lnB>
                    <a:solidFill>
                      <a:schemeClr val="accent2">
                        <a:lumMod val="40000"/>
                        <a:lumOff val="60000"/>
                      </a:schemeClr>
                    </a:solidFill>
                  </a:tcPr>
                </a:tc>
                <a:extLst>
                  <a:ext uri="{0D108BD9-81ED-4DB2-BD59-A6C34878D82A}">
                    <a16:rowId xmlns:a16="http://schemas.microsoft.com/office/drawing/2014/main" val="10000"/>
                  </a:ext>
                </a:extLst>
              </a:tr>
              <a:tr h="468350">
                <a:tc>
                  <a:txBody>
                    <a:bodyPr/>
                    <a:lstStyle/>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Frill: Continuous NIRCam SW weak lenses with +/- 8 waves only </a:t>
                      </a:r>
                      <a:r>
                        <a:rPr lang="en-US" sz="700" b="1" i="0" u="none" strike="noStrike" cap="none">
                          <a:solidFill>
                            <a:srgbClr val="FFFF00"/>
                          </a:solidFill>
                        </a:rPr>
                        <a:t>(15 min samp)</a:t>
                      </a:r>
                      <a:r>
                        <a:rPr lang="en-US" sz="700" b="1" u="none" strike="noStrike" cap="none">
                          <a:solidFill>
                            <a:schemeClr val="lt1"/>
                          </a:solidFill>
                        </a:rPr>
                        <a:t> </a:t>
                      </a:r>
                      <a:endParaRPr/>
                    </a:p>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Roll Stability: NIRCam LW </a:t>
                      </a:r>
                      <a:endParaRPr/>
                    </a:p>
                    <a:p>
                      <a:pPr marL="0" marR="0" lvl="0" indent="0" algn="ctr" rtl="0">
                        <a:spcBef>
                          <a:spcPts val="0"/>
                        </a:spcBef>
                        <a:spcAft>
                          <a:spcPts val="0"/>
                        </a:spcAft>
                        <a:buClr>
                          <a:srgbClr val="FF0000"/>
                        </a:buClr>
                        <a:buSzPts val="175"/>
                        <a:buFont typeface="Calibri"/>
                        <a:buNone/>
                      </a:pPr>
                      <a:r>
                        <a:rPr lang="en-US" sz="700" b="1" i="1" u="none" strike="noStrike" cap="none">
                          <a:solidFill>
                            <a:srgbClr val="FF0000"/>
                          </a:solidFill>
                        </a:rPr>
                        <a:t>NO DITHERS!</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lumMod val="40000"/>
                        <a:lumOff val="60000"/>
                      </a:schemeClr>
                    </a:solidFill>
                  </a:tcPr>
                </a:tc>
                <a:extLst>
                  <a:ext uri="{0D108BD9-81ED-4DB2-BD59-A6C34878D82A}">
                    <a16:rowId xmlns:a16="http://schemas.microsoft.com/office/drawing/2014/main" val="10001"/>
                  </a:ext>
                </a:extLst>
              </a:tr>
              <a:tr h="179600">
                <a:tc>
                  <a:txBody>
                    <a:bodyPr/>
                    <a:lstStyle/>
                    <a:p>
                      <a:pPr marL="0" marR="0" lvl="0" indent="0" algn="ctr" rtl="0">
                        <a:spcBef>
                          <a:spcPts val="0"/>
                        </a:spcBef>
                        <a:spcAft>
                          <a:spcPts val="0"/>
                        </a:spcAft>
                        <a:buClr>
                          <a:srgbClr val="FFFF00"/>
                        </a:buClr>
                        <a:buSzPts val="175"/>
                        <a:buFont typeface="Calibri"/>
                        <a:buNone/>
                      </a:pPr>
                      <a:r>
                        <a:rPr lang="en-US" sz="700" b="1" i="0" u="none" strike="noStrike" cap="none" dirty="0">
                          <a:solidFill>
                            <a:srgbClr val="FFFF00"/>
                          </a:solidFill>
                        </a:rPr>
                        <a:t>3 hours</a:t>
                      </a:r>
                      <a:endParaRPr dirty="0"/>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chemeClr val="accent2">
                        <a:lumMod val="40000"/>
                        <a:lumOff val="60000"/>
                      </a:schemeClr>
                    </a:solidFill>
                  </a:tcPr>
                </a:tc>
                <a:extLst>
                  <a:ext uri="{0D108BD9-81ED-4DB2-BD59-A6C34878D82A}">
                    <a16:rowId xmlns:a16="http://schemas.microsoft.com/office/drawing/2014/main" val="10002"/>
                  </a:ext>
                </a:extLst>
              </a:tr>
            </a:tbl>
          </a:graphicData>
        </a:graphic>
      </p:graphicFrame>
      <p:sp>
        <p:nvSpPr>
          <p:cNvPr id="228" name="Google Shape;228;p22"/>
          <p:cNvSpPr txBox="1"/>
          <p:nvPr/>
        </p:nvSpPr>
        <p:spPr>
          <a:xfrm>
            <a:off x="77899" y="5625007"/>
            <a:ext cx="817500" cy="770100"/>
          </a:xfrm>
          <a:prstGeom prst="rect">
            <a:avLst/>
          </a:prstGeom>
          <a:noFill/>
          <a:ln>
            <a:noFill/>
          </a:ln>
        </p:spPr>
        <p:txBody>
          <a:bodyPr spcFirstLastPara="1" wrap="square" lIns="68550" tIns="34275" rIns="68550" bIns="34275" anchor="t" anchorCtr="0">
            <a:no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CAR 819</a:t>
            </a:r>
            <a:endParaRPr/>
          </a:p>
          <a:p>
            <a:pPr marL="0" marR="0" lvl="0" indent="0" algn="ctr" rtl="0">
              <a:spcBef>
                <a:spcPts val="0"/>
              </a:spcBef>
              <a:spcAft>
                <a:spcPts val="0"/>
              </a:spcAft>
              <a:buNone/>
            </a:pPr>
            <a:r>
              <a:rPr lang="en-US" sz="1200" b="1">
                <a:solidFill>
                  <a:schemeClr val="dk1"/>
                </a:solidFill>
                <a:latin typeface="Calibri"/>
                <a:ea typeface="Calibri"/>
                <a:cs typeface="Calibri"/>
                <a:sym typeface="Calibri"/>
              </a:rPr>
              <a:t>Hot</a:t>
            </a:r>
            <a:endParaRPr/>
          </a:p>
          <a:p>
            <a:pPr marL="0" marR="0" lvl="0" indent="0" algn="ctr" rtl="0">
              <a:spcBef>
                <a:spcPts val="0"/>
              </a:spcBef>
              <a:spcAft>
                <a:spcPts val="0"/>
              </a:spcAft>
              <a:buNone/>
            </a:pPr>
            <a:r>
              <a:rPr lang="en-US" sz="1200" b="1">
                <a:solidFill>
                  <a:schemeClr val="dk1"/>
                </a:solidFill>
                <a:latin typeface="Calibri"/>
                <a:ea typeface="Calibri"/>
                <a:cs typeface="Calibri"/>
                <a:sym typeface="Calibri"/>
              </a:rPr>
              <a:t>Attitude</a:t>
            </a:r>
            <a:endParaRPr/>
          </a:p>
          <a:p>
            <a:pPr marL="0" marR="0" lvl="0" indent="0" algn="ctr" rtl="0">
              <a:spcBef>
                <a:spcPts val="0"/>
              </a:spcBef>
              <a:spcAft>
                <a:spcPts val="0"/>
              </a:spcAft>
              <a:buNone/>
            </a:pPr>
            <a:r>
              <a:rPr lang="en-US" sz="1200" b="1">
                <a:solidFill>
                  <a:schemeClr val="dk1"/>
                </a:solidFill>
                <a:latin typeface="Calibri"/>
                <a:ea typeface="Calibri"/>
                <a:cs typeface="Calibri"/>
                <a:sym typeface="Calibri"/>
              </a:rPr>
              <a:t>0 +/- 5 deg. pitch</a:t>
            </a:r>
            <a:endParaRPr/>
          </a:p>
        </p:txBody>
      </p:sp>
      <p:cxnSp>
        <p:nvCxnSpPr>
          <p:cNvPr id="229" name="Google Shape;229;p22"/>
          <p:cNvCxnSpPr/>
          <p:nvPr/>
        </p:nvCxnSpPr>
        <p:spPr>
          <a:xfrm rot="10800000" flipH="1">
            <a:off x="5126305" y="3810715"/>
            <a:ext cx="137100" cy="600"/>
          </a:xfrm>
          <a:prstGeom prst="straightConnector1">
            <a:avLst/>
          </a:prstGeom>
          <a:noFill/>
          <a:ln w="12700" cap="flat" cmpd="sng">
            <a:solidFill>
              <a:srgbClr val="000000"/>
            </a:solidFill>
            <a:prstDash val="solid"/>
            <a:round/>
            <a:headEnd type="none" w="sm" len="sm"/>
            <a:tailEnd type="stealth" w="lg" len="lg"/>
          </a:ln>
        </p:spPr>
      </p:cxnSp>
      <p:cxnSp>
        <p:nvCxnSpPr>
          <p:cNvPr id="230" name="Google Shape;230;p22"/>
          <p:cNvCxnSpPr/>
          <p:nvPr/>
        </p:nvCxnSpPr>
        <p:spPr>
          <a:xfrm rot="10800000" flipH="1">
            <a:off x="5884272" y="3811722"/>
            <a:ext cx="137100" cy="600"/>
          </a:xfrm>
          <a:prstGeom prst="straightConnector1">
            <a:avLst/>
          </a:prstGeom>
          <a:noFill/>
          <a:ln w="12700" cap="flat" cmpd="sng">
            <a:solidFill>
              <a:srgbClr val="000000"/>
            </a:solidFill>
            <a:prstDash val="solid"/>
            <a:round/>
            <a:headEnd type="none" w="sm" len="sm"/>
            <a:tailEnd type="stealth" w="lg" len="lg"/>
          </a:ln>
        </p:spPr>
      </p:cxnSp>
      <p:cxnSp>
        <p:nvCxnSpPr>
          <p:cNvPr id="231" name="Google Shape;231;p22"/>
          <p:cNvCxnSpPr/>
          <p:nvPr/>
        </p:nvCxnSpPr>
        <p:spPr>
          <a:xfrm rot="10800000" flipH="1">
            <a:off x="7532412" y="3806673"/>
            <a:ext cx="137100" cy="600"/>
          </a:xfrm>
          <a:prstGeom prst="straightConnector1">
            <a:avLst/>
          </a:prstGeom>
          <a:noFill/>
          <a:ln w="12700" cap="flat" cmpd="sng">
            <a:solidFill>
              <a:srgbClr val="000000"/>
            </a:solidFill>
            <a:prstDash val="solid"/>
            <a:round/>
            <a:headEnd type="none" w="sm" len="sm"/>
            <a:tailEnd type="stealth" w="lg" len="lg"/>
          </a:ln>
        </p:spPr>
      </p:cxnSp>
      <p:cxnSp>
        <p:nvCxnSpPr>
          <p:cNvPr id="232" name="Google Shape;232;p22"/>
          <p:cNvCxnSpPr/>
          <p:nvPr/>
        </p:nvCxnSpPr>
        <p:spPr>
          <a:xfrm rot="10800000" flipH="1">
            <a:off x="8283856" y="3806626"/>
            <a:ext cx="137100" cy="600"/>
          </a:xfrm>
          <a:prstGeom prst="straightConnector1">
            <a:avLst/>
          </a:prstGeom>
          <a:noFill/>
          <a:ln w="12700" cap="flat" cmpd="sng">
            <a:solidFill>
              <a:srgbClr val="000000"/>
            </a:solidFill>
            <a:prstDash val="solid"/>
            <a:round/>
            <a:headEnd type="none" w="sm" len="sm"/>
            <a:tailEnd type="stealth" w="lg" len="lg"/>
          </a:ln>
        </p:spPr>
      </p:cxnSp>
      <p:cxnSp>
        <p:nvCxnSpPr>
          <p:cNvPr id="233" name="Google Shape;233;p22"/>
          <p:cNvCxnSpPr/>
          <p:nvPr/>
        </p:nvCxnSpPr>
        <p:spPr>
          <a:xfrm>
            <a:off x="758571" y="2780651"/>
            <a:ext cx="0" cy="347400"/>
          </a:xfrm>
          <a:prstGeom prst="straightConnector1">
            <a:avLst/>
          </a:prstGeom>
          <a:noFill/>
          <a:ln w="9525" cap="flat" cmpd="sng">
            <a:solidFill>
              <a:srgbClr val="000000"/>
            </a:solidFill>
            <a:prstDash val="solid"/>
            <a:round/>
            <a:headEnd type="none" w="sm" len="sm"/>
            <a:tailEnd type="stealth" w="lg" len="lg"/>
          </a:ln>
        </p:spPr>
      </p:cxnSp>
      <p:cxnSp>
        <p:nvCxnSpPr>
          <p:cNvPr id="234" name="Google Shape;234;p22"/>
          <p:cNvCxnSpPr/>
          <p:nvPr/>
        </p:nvCxnSpPr>
        <p:spPr>
          <a:xfrm rot="10800000" flipH="1">
            <a:off x="1382204" y="3796591"/>
            <a:ext cx="137100" cy="600"/>
          </a:xfrm>
          <a:prstGeom prst="straightConnector1">
            <a:avLst/>
          </a:prstGeom>
          <a:noFill/>
          <a:ln w="12700" cap="flat" cmpd="sng">
            <a:solidFill>
              <a:srgbClr val="000000"/>
            </a:solidFill>
            <a:prstDash val="solid"/>
            <a:round/>
            <a:headEnd type="none" w="sm" len="sm"/>
            <a:tailEnd type="stealth" w="lg" len="lg"/>
          </a:ln>
        </p:spPr>
      </p:cxnSp>
      <p:cxnSp>
        <p:nvCxnSpPr>
          <p:cNvPr id="235" name="Google Shape;235;p22"/>
          <p:cNvCxnSpPr/>
          <p:nvPr/>
        </p:nvCxnSpPr>
        <p:spPr>
          <a:xfrm rot="10800000" flipH="1">
            <a:off x="2690937" y="3809709"/>
            <a:ext cx="137100" cy="600"/>
          </a:xfrm>
          <a:prstGeom prst="straightConnector1">
            <a:avLst/>
          </a:prstGeom>
          <a:noFill/>
          <a:ln w="12700" cap="flat" cmpd="sng">
            <a:solidFill>
              <a:srgbClr val="000000"/>
            </a:solidFill>
            <a:prstDash val="solid"/>
            <a:round/>
            <a:headEnd type="none" w="sm" len="sm"/>
            <a:tailEnd type="stealth" w="lg" len="lg"/>
          </a:ln>
        </p:spPr>
      </p:cxnSp>
      <p:cxnSp>
        <p:nvCxnSpPr>
          <p:cNvPr id="236" name="Google Shape;236;p22"/>
          <p:cNvCxnSpPr/>
          <p:nvPr/>
        </p:nvCxnSpPr>
        <p:spPr>
          <a:xfrm rot="10800000" flipH="1">
            <a:off x="3448906" y="3822828"/>
            <a:ext cx="137100" cy="600"/>
          </a:xfrm>
          <a:prstGeom prst="straightConnector1">
            <a:avLst/>
          </a:prstGeom>
          <a:noFill/>
          <a:ln w="12700" cap="flat" cmpd="sng">
            <a:solidFill>
              <a:srgbClr val="000000"/>
            </a:solidFill>
            <a:prstDash val="solid"/>
            <a:round/>
            <a:headEnd type="none" w="sm" len="sm"/>
            <a:tailEnd type="stealth" w="lg" len="lg"/>
          </a:ln>
        </p:spPr>
      </p:cxnSp>
      <p:cxnSp>
        <p:nvCxnSpPr>
          <p:cNvPr id="237" name="Google Shape;237;p22"/>
          <p:cNvCxnSpPr/>
          <p:nvPr/>
        </p:nvCxnSpPr>
        <p:spPr>
          <a:xfrm rot="10800000">
            <a:off x="1376323" y="2470691"/>
            <a:ext cx="221100" cy="0"/>
          </a:xfrm>
          <a:prstGeom prst="straightConnector1">
            <a:avLst/>
          </a:prstGeom>
          <a:noFill/>
          <a:ln w="12700" cap="flat" cmpd="sng">
            <a:solidFill>
              <a:srgbClr val="000000"/>
            </a:solidFill>
            <a:prstDash val="solid"/>
            <a:round/>
            <a:headEnd type="none" w="sm" len="sm"/>
            <a:tailEnd type="stealth" w="lg" len="lg"/>
          </a:ln>
        </p:spPr>
      </p:cxnSp>
      <p:cxnSp>
        <p:nvCxnSpPr>
          <p:cNvPr id="238" name="Google Shape;238;p22"/>
          <p:cNvCxnSpPr>
            <a:stCxn id="239" idx="1"/>
          </p:cNvCxnSpPr>
          <p:nvPr/>
        </p:nvCxnSpPr>
        <p:spPr>
          <a:xfrm flipH="1">
            <a:off x="2923977" y="5174800"/>
            <a:ext cx="700500" cy="800700"/>
          </a:xfrm>
          <a:prstGeom prst="bentConnector3">
            <a:avLst>
              <a:gd name="adj1" fmla="val 132638"/>
            </a:avLst>
          </a:prstGeom>
          <a:noFill/>
          <a:ln w="12700" cap="flat" cmpd="sng">
            <a:solidFill>
              <a:schemeClr val="dk1"/>
            </a:solidFill>
            <a:prstDash val="solid"/>
            <a:miter lim="8000"/>
            <a:headEnd type="none" w="sm" len="sm"/>
            <a:tailEnd type="stealth" w="lg" len="lg"/>
          </a:ln>
        </p:spPr>
      </p:cxnSp>
      <p:sp>
        <p:nvSpPr>
          <p:cNvPr id="239" name="Google Shape;239;p22"/>
          <p:cNvSpPr txBox="1"/>
          <p:nvPr/>
        </p:nvSpPr>
        <p:spPr>
          <a:xfrm>
            <a:off x="3624477" y="4869250"/>
            <a:ext cx="1222200" cy="611100"/>
          </a:xfrm>
          <a:prstGeom prst="rect">
            <a:avLst/>
          </a:prstGeom>
          <a:solidFill>
            <a:srgbClr val="00B050"/>
          </a:solidFill>
          <a:ln w="9525" cap="flat" cmpd="sng">
            <a:solidFill>
              <a:srgbClr val="000000"/>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pPr>
            <a:r>
              <a:rPr lang="en-US" sz="700" b="1">
                <a:solidFill>
                  <a:srgbClr val="FFFFFF"/>
                </a:solidFill>
                <a:latin typeface="Calibri"/>
                <a:ea typeface="Calibri"/>
                <a:cs typeface="Calibri"/>
                <a:sym typeface="Calibri"/>
              </a:rPr>
              <a:t>Slew to Hot Attitude </a:t>
            </a:r>
            <a:endParaRPr/>
          </a:p>
          <a:p>
            <a:pPr marL="0" marR="0" lvl="0" indent="0" algn="ctr" rtl="0">
              <a:spcBef>
                <a:spcPts val="0"/>
              </a:spcBef>
              <a:spcAft>
                <a:spcPts val="0"/>
              </a:spcAft>
              <a:buNone/>
            </a:pPr>
            <a:r>
              <a:rPr lang="en-US" sz="700" b="1">
                <a:solidFill>
                  <a:srgbClr val="FFFFFF"/>
                </a:solidFill>
                <a:latin typeface="Calibri"/>
                <a:ea typeface="Calibri"/>
                <a:cs typeface="Calibri"/>
                <a:sym typeface="Calibri"/>
              </a:rPr>
              <a:t>(0 +/- 5 deg pitch)</a:t>
            </a:r>
            <a:endParaRPr/>
          </a:p>
        </p:txBody>
      </p:sp>
      <p:cxnSp>
        <p:nvCxnSpPr>
          <p:cNvPr id="240" name="Google Shape;240;p22"/>
          <p:cNvCxnSpPr/>
          <p:nvPr/>
        </p:nvCxnSpPr>
        <p:spPr>
          <a:xfrm>
            <a:off x="3467019" y="6555307"/>
            <a:ext cx="1204500" cy="0"/>
          </a:xfrm>
          <a:prstGeom prst="straightConnector1">
            <a:avLst/>
          </a:prstGeom>
          <a:noFill/>
          <a:ln w="12700" cap="flat" cmpd="sng">
            <a:solidFill>
              <a:srgbClr val="000000"/>
            </a:solidFill>
            <a:prstDash val="solid"/>
            <a:round/>
            <a:headEnd type="none" w="sm" len="sm"/>
            <a:tailEnd type="stealth" w="lg" len="lg"/>
          </a:ln>
        </p:spPr>
      </p:cxnSp>
      <p:sp>
        <p:nvSpPr>
          <p:cNvPr id="241" name="Google Shape;241;p22"/>
          <p:cNvSpPr txBox="1"/>
          <p:nvPr/>
        </p:nvSpPr>
        <p:spPr>
          <a:xfrm>
            <a:off x="3134207" y="6434143"/>
            <a:ext cx="332700" cy="242400"/>
          </a:xfrm>
          <a:prstGeom prst="rect">
            <a:avLst/>
          </a:prstGeom>
          <a:noFill/>
          <a:ln>
            <a:noFill/>
          </a:ln>
        </p:spPr>
        <p:txBody>
          <a:bodyPr spcFirstLastPara="1" wrap="square" lIns="68550" tIns="34275" rIns="68550" bIns="34275" anchor="t" anchorCtr="0">
            <a:no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OR</a:t>
            </a:r>
            <a:endParaRPr sz="600" b="1">
              <a:solidFill>
                <a:schemeClr val="dk1"/>
              </a:solidFill>
              <a:latin typeface="Calibri"/>
              <a:ea typeface="Calibri"/>
              <a:cs typeface="Calibri"/>
              <a:sym typeface="Calibri"/>
            </a:endParaRPr>
          </a:p>
          <a:p>
            <a:pPr marL="0" marR="0" lvl="0" indent="0" algn="ctr" rtl="0">
              <a:spcBef>
                <a:spcPts val="0"/>
              </a:spcBef>
              <a:spcAft>
                <a:spcPts val="0"/>
              </a:spcAft>
              <a:buNone/>
            </a:pPr>
            <a:endParaRPr sz="900" b="1">
              <a:solidFill>
                <a:schemeClr val="dk1"/>
              </a:solidFill>
              <a:latin typeface="Calibri"/>
              <a:ea typeface="Calibri"/>
              <a:cs typeface="Calibri"/>
              <a:sym typeface="Calibri"/>
            </a:endParaRPr>
          </a:p>
        </p:txBody>
      </p:sp>
      <p:cxnSp>
        <p:nvCxnSpPr>
          <p:cNvPr id="242" name="Google Shape;242;p22"/>
          <p:cNvCxnSpPr/>
          <p:nvPr/>
        </p:nvCxnSpPr>
        <p:spPr>
          <a:xfrm>
            <a:off x="2695908" y="6536170"/>
            <a:ext cx="451500" cy="0"/>
          </a:xfrm>
          <a:prstGeom prst="straightConnector1">
            <a:avLst/>
          </a:prstGeom>
          <a:noFill/>
          <a:ln w="12700" cap="flat" cmpd="sng">
            <a:solidFill>
              <a:srgbClr val="000000"/>
            </a:solidFill>
            <a:prstDash val="solid"/>
            <a:round/>
            <a:headEnd type="none" w="sm" len="sm"/>
            <a:tailEnd type="stealth" w="lg" len="lg"/>
          </a:ln>
        </p:spPr>
      </p:cxnSp>
      <p:cxnSp>
        <p:nvCxnSpPr>
          <p:cNvPr id="243" name="Google Shape;243;p22"/>
          <p:cNvCxnSpPr/>
          <p:nvPr/>
        </p:nvCxnSpPr>
        <p:spPr>
          <a:xfrm rot="10800000">
            <a:off x="2695908" y="5975770"/>
            <a:ext cx="0" cy="560400"/>
          </a:xfrm>
          <a:prstGeom prst="straightConnector1">
            <a:avLst/>
          </a:prstGeom>
          <a:noFill/>
          <a:ln w="15875" cap="flat" cmpd="sng">
            <a:solidFill>
              <a:srgbClr val="000000"/>
            </a:solidFill>
            <a:prstDash val="solid"/>
            <a:round/>
            <a:headEnd type="none" w="sm" len="sm"/>
            <a:tailEnd type="none" w="sm" len="sm"/>
          </a:ln>
        </p:spPr>
      </p:cxnSp>
      <p:cxnSp>
        <p:nvCxnSpPr>
          <p:cNvPr id="244" name="Google Shape;244;p22"/>
          <p:cNvCxnSpPr/>
          <p:nvPr/>
        </p:nvCxnSpPr>
        <p:spPr>
          <a:xfrm rot="10800000" flipH="1">
            <a:off x="6437097" y="6251250"/>
            <a:ext cx="627600" cy="600"/>
          </a:xfrm>
          <a:prstGeom prst="straightConnector1">
            <a:avLst/>
          </a:prstGeom>
          <a:noFill/>
          <a:ln w="12700" cap="flat" cmpd="sng">
            <a:solidFill>
              <a:srgbClr val="000000"/>
            </a:solidFill>
            <a:prstDash val="solid"/>
            <a:round/>
            <a:headEnd type="none" w="sm" len="sm"/>
            <a:tailEnd type="stealth" w="lg" len="lg"/>
          </a:ln>
        </p:spPr>
      </p:cxnSp>
      <p:cxnSp>
        <p:nvCxnSpPr>
          <p:cNvPr id="245" name="Google Shape;245;p22"/>
          <p:cNvCxnSpPr/>
          <p:nvPr/>
        </p:nvCxnSpPr>
        <p:spPr>
          <a:xfrm>
            <a:off x="4094629" y="5657523"/>
            <a:ext cx="2995500" cy="0"/>
          </a:xfrm>
          <a:prstGeom prst="straightConnector1">
            <a:avLst/>
          </a:prstGeom>
          <a:noFill/>
          <a:ln w="12700" cap="flat" cmpd="sng">
            <a:solidFill>
              <a:srgbClr val="000000"/>
            </a:solidFill>
            <a:prstDash val="solid"/>
            <a:round/>
            <a:headEnd type="none" w="sm" len="sm"/>
            <a:tailEnd type="stealth" w="lg" len="lg"/>
          </a:ln>
        </p:spPr>
      </p:cxnSp>
      <p:cxnSp>
        <p:nvCxnSpPr>
          <p:cNvPr id="246" name="Google Shape;246;p22"/>
          <p:cNvCxnSpPr/>
          <p:nvPr/>
        </p:nvCxnSpPr>
        <p:spPr>
          <a:xfrm rot="10800000">
            <a:off x="2823741" y="2470691"/>
            <a:ext cx="221100" cy="0"/>
          </a:xfrm>
          <a:prstGeom prst="straightConnector1">
            <a:avLst/>
          </a:prstGeom>
          <a:noFill/>
          <a:ln w="12700" cap="flat" cmpd="sng">
            <a:solidFill>
              <a:srgbClr val="000000"/>
            </a:solidFill>
            <a:prstDash val="solid"/>
            <a:round/>
            <a:headEnd type="none" w="sm" len="sm"/>
            <a:tailEnd type="stealth" w="lg" len="lg"/>
          </a:ln>
        </p:spPr>
      </p:cxnSp>
      <p:cxnSp>
        <p:nvCxnSpPr>
          <p:cNvPr id="247" name="Google Shape;247;p22"/>
          <p:cNvCxnSpPr>
            <a:endCxn id="248" idx="3"/>
          </p:cNvCxnSpPr>
          <p:nvPr/>
        </p:nvCxnSpPr>
        <p:spPr>
          <a:xfrm flipH="1">
            <a:off x="4246125" y="1999500"/>
            <a:ext cx="3197100" cy="481800"/>
          </a:xfrm>
          <a:prstGeom prst="bentConnector3">
            <a:avLst>
              <a:gd name="adj1" fmla="val 0"/>
            </a:avLst>
          </a:prstGeom>
          <a:noFill/>
          <a:ln w="12700" cap="flat" cmpd="sng">
            <a:solidFill>
              <a:schemeClr val="dk1"/>
            </a:solidFill>
            <a:prstDash val="solid"/>
            <a:miter lim="8000"/>
            <a:headEnd type="none" w="sm" len="sm"/>
            <a:tailEnd type="stealth" w="lg" len="lg"/>
          </a:ln>
        </p:spPr>
      </p:cxnSp>
      <p:cxnSp>
        <p:nvCxnSpPr>
          <p:cNvPr id="249" name="Google Shape;249;p22"/>
          <p:cNvCxnSpPr/>
          <p:nvPr/>
        </p:nvCxnSpPr>
        <p:spPr>
          <a:xfrm rot="10800000">
            <a:off x="4857223" y="5164427"/>
            <a:ext cx="221100" cy="0"/>
          </a:xfrm>
          <a:prstGeom prst="straightConnector1">
            <a:avLst/>
          </a:prstGeom>
          <a:noFill/>
          <a:ln w="12700" cap="flat" cmpd="sng">
            <a:solidFill>
              <a:srgbClr val="000000"/>
            </a:solidFill>
            <a:prstDash val="solid"/>
            <a:round/>
            <a:headEnd type="none" w="sm" len="sm"/>
            <a:tailEnd type="stealth" w="lg" len="lg"/>
          </a:ln>
        </p:spPr>
      </p:cxnSp>
      <p:cxnSp>
        <p:nvCxnSpPr>
          <p:cNvPr id="250" name="Google Shape;250;p22"/>
          <p:cNvCxnSpPr/>
          <p:nvPr/>
        </p:nvCxnSpPr>
        <p:spPr>
          <a:xfrm>
            <a:off x="7836369" y="5660990"/>
            <a:ext cx="219600" cy="0"/>
          </a:xfrm>
          <a:prstGeom prst="straightConnector1">
            <a:avLst/>
          </a:prstGeom>
          <a:noFill/>
          <a:ln w="12700" cap="flat" cmpd="sng">
            <a:solidFill>
              <a:srgbClr val="000000"/>
            </a:solidFill>
            <a:prstDash val="solid"/>
            <a:round/>
            <a:headEnd type="none" w="sm" len="sm"/>
            <a:tailEnd type="stealth" w="lg" len="lg"/>
          </a:ln>
        </p:spPr>
      </p:cxnSp>
      <p:cxnSp>
        <p:nvCxnSpPr>
          <p:cNvPr id="251" name="Google Shape;251;p22"/>
          <p:cNvCxnSpPr/>
          <p:nvPr/>
        </p:nvCxnSpPr>
        <p:spPr>
          <a:xfrm>
            <a:off x="7859364" y="6249132"/>
            <a:ext cx="219600" cy="0"/>
          </a:xfrm>
          <a:prstGeom prst="straightConnector1">
            <a:avLst/>
          </a:prstGeom>
          <a:noFill/>
          <a:ln w="12700" cap="flat" cmpd="sng">
            <a:solidFill>
              <a:srgbClr val="000000"/>
            </a:solidFill>
            <a:prstDash val="solid"/>
            <a:round/>
            <a:headEnd type="none" w="sm" len="sm"/>
            <a:tailEnd type="stealth" w="lg" len="lg"/>
          </a:ln>
        </p:spPr>
      </p:cxnSp>
      <p:graphicFrame>
        <p:nvGraphicFramePr>
          <p:cNvPr id="252" name="Google Shape;252;p22"/>
          <p:cNvGraphicFramePr/>
          <p:nvPr/>
        </p:nvGraphicFramePr>
        <p:xfrm>
          <a:off x="6544701" y="4866646"/>
          <a:ext cx="1166700" cy="632520"/>
        </p:xfrm>
        <a:graphic>
          <a:graphicData uri="http://schemas.openxmlformats.org/drawingml/2006/table">
            <a:tbl>
              <a:tblPr>
                <a:noFill/>
              </a:tblPr>
              <a:tblGrid>
                <a:gridCol w="1166700">
                  <a:extLst>
                    <a:ext uri="{9D8B030D-6E8A-4147-A177-3AD203B41FA5}">
                      <a16:colId xmlns:a16="http://schemas.microsoft.com/office/drawing/2014/main" val="20000"/>
                    </a:ext>
                  </a:extLst>
                </a:gridCol>
              </a:tblGrid>
              <a:tr h="261750">
                <a:tc>
                  <a:txBody>
                    <a:bodyPr/>
                    <a:lstStyle/>
                    <a:p>
                      <a:pPr marL="0" marR="0" lvl="0" indent="0" algn="ctr" rtl="0">
                        <a:spcBef>
                          <a:spcPts val="0"/>
                        </a:spcBef>
                        <a:spcAft>
                          <a:spcPts val="0"/>
                        </a:spcAft>
                        <a:buClr>
                          <a:schemeClr val="lt1"/>
                        </a:buClr>
                        <a:buSzPts val="175"/>
                        <a:buFont typeface="Calibri"/>
                        <a:buNone/>
                      </a:pPr>
                      <a:r>
                        <a:rPr lang="en-US" sz="700" b="1">
                          <a:solidFill>
                            <a:schemeClr val="lt1"/>
                          </a:solidFill>
                        </a:rPr>
                        <a:t>Complete </a:t>
                      </a:r>
                      <a:r>
                        <a:rPr lang="en-US" sz="700" b="1" u="none" strike="noStrike" cap="none">
                          <a:solidFill>
                            <a:schemeClr val="lt1"/>
                          </a:solidFill>
                        </a:rPr>
                        <a:t>Analysis and CP Preparation</a:t>
                      </a:r>
                      <a:endParaRPr sz="700" b="1" i="1" u="none" strike="noStrike" cap="none">
                        <a:solidFill>
                          <a:srgbClr val="FF0000"/>
                        </a:solidFill>
                      </a:endParaRPr>
                    </a:p>
                  </a:txBody>
                  <a:tcPr marL="68600" marR="68600" marT="34300" marB="34300" anchor="ctr">
                    <a:lnB w="12700" cap="flat" cmpd="sng">
                      <a:solidFill>
                        <a:schemeClr val="dk1"/>
                      </a:solidFill>
                      <a:prstDash val="solid"/>
                      <a:round/>
                      <a:headEnd type="none" w="sm" len="sm"/>
                      <a:tailEnd type="none" w="sm" len="sm"/>
                    </a:lnB>
                    <a:solidFill>
                      <a:srgbClr val="7F7F7F"/>
                    </a:solidFill>
                  </a:tcPr>
                </a:tc>
                <a:extLst>
                  <a:ext uri="{0D108BD9-81ED-4DB2-BD59-A6C34878D82A}">
                    <a16:rowId xmlns:a16="http://schemas.microsoft.com/office/drawing/2014/main" val="10000"/>
                  </a:ext>
                </a:extLst>
              </a:tr>
              <a:tr h="162725">
                <a:tc>
                  <a:txBody>
                    <a:bodyPr/>
                    <a:lstStyle/>
                    <a:p>
                      <a:pPr marL="0" marR="0" lvl="0" indent="0" algn="ctr" rtl="0">
                        <a:spcBef>
                          <a:spcPts val="0"/>
                        </a:spcBef>
                        <a:spcAft>
                          <a:spcPts val="0"/>
                        </a:spcAft>
                        <a:buClr>
                          <a:schemeClr val="lt1"/>
                        </a:buClr>
                        <a:buSzPts val="175"/>
                        <a:buFont typeface="Calibri"/>
                        <a:buNone/>
                      </a:pPr>
                      <a:r>
                        <a:rPr lang="en-US" sz="700" b="1" i="1" u="none" strike="noStrike" cap="none">
                          <a:solidFill>
                            <a:schemeClr val="lt1"/>
                          </a:solidFill>
                        </a:rPr>
                        <a:t>Executing other CARs!</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F7F7F"/>
                    </a:solidFill>
                  </a:tcPr>
                </a:tc>
                <a:extLst>
                  <a:ext uri="{0D108BD9-81ED-4DB2-BD59-A6C34878D82A}">
                    <a16:rowId xmlns:a16="http://schemas.microsoft.com/office/drawing/2014/main" val="10001"/>
                  </a:ext>
                </a:extLst>
              </a:tr>
              <a:tr h="162725">
                <a:tc>
                  <a:txBody>
                    <a:bodyPr/>
                    <a:lstStyle/>
                    <a:p>
                      <a:pPr marL="0" marR="0" lvl="0" indent="0" algn="ctr" rtl="0">
                        <a:lnSpc>
                          <a:spcPct val="100000"/>
                        </a:lnSpc>
                        <a:spcBef>
                          <a:spcPts val="0"/>
                        </a:spcBef>
                        <a:spcAft>
                          <a:spcPts val="0"/>
                        </a:spcAft>
                        <a:buClr>
                          <a:srgbClr val="FFFF00"/>
                        </a:buClr>
                        <a:buSzPts val="175"/>
                        <a:buFont typeface="Calibri"/>
                        <a:buNone/>
                      </a:pPr>
                      <a:r>
                        <a:rPr lang="en-US" sz="700" b="1" i="0" u="none" strike="noStrike" cap="none">
                          <a:solidFill>
                            <a:srgbClr val="FFFF00"/>
                          </a:solidFill>
                        </a:rPr>
                        <a:t>6 hours</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7F7F7F"/>
                    </a:solidFill>
                  </a:tcPr>
                </a:tc>
                <a:extLst>
                  <a:ext uri="{0D108BD9-81ED-4DB2-BD59-A6C34878D82A}">
                    <a16:rowId xmlns:a16="http://schemas.microsoft.com/office/drawing/2014/main" val="10002"/>
                  </a:ext>
                </a:extLst>
              </a:tr>
            </a:tbl>
          </a:graphicData>
        </a:graphic>
      </p:graphicFrame>
      <p:graphicFrame>
        <p:nvGraphicFramePr>
          <p:cNvPr id="253" name="Google Shape;253;p22"/>
          <p:cNvGraphicFramePr/>
          <p:nvPr/>
        </p:nvGraphicFramePr>
        <p:xfrm>
          <a:off x="5114025" y="4863616"/>
          <a:ext cx="1159375" cy="612310"/>
        </p:xfrm>
        <a:graphic>
          <a:graphicData uri="http://schemas.openxmlformats.org/drawingml/2006/table">
            <a:tbl>
              <a:tblPr>
                <a:noFill/>
              </a:tblPr>
              <a:tblGrid>
                <a:gridCol w="1159375">
                  <a:extLst>
                    <a:ext uri="{9D8B030D-6E8A-4147-A177-3AD203B41FA5}">
                      <a16:colId xmlns:a16="http://schemas.microsoft.com/office/drawing/2014/main" val="20000"/>
                    </a:ext>
                  </a:extLst>
                </a:gridCol>
              </a:tblGrid>
              <a:tr h="261750">
                <a:tc>
                  <a:txBody>
                    <a:bodyPr/>
                    <a:lstStyle/>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CP/CAM to Hot Attitude</a:t>
                      </a:r>
                      <a:endParaRPr sz="700" b="1" i="1" u="none" strike="noStrike" cap="none">
                        <a:solidFill>
                          <a:srgbClr val="FF0000"/>
                        </a:solidFill>
                      </a:endParaRPr>
                    </a:p>
                  </a:txBody>
                  <a:tcPr marL="68600" marR="68600" marT="34300" marB="34300" anchor="ctr">
                    <a:lnB w="12700" cap="flat" cmpd="sng">
                      <a:solidFill>
                        <a:schemeClr val="dk1"/>
                      </a:solidFill>
                      <a:prstDash val="solid"/>
                      <a:round/>
                      <a:headEnd type="none" w="sm" len="sm"/>
                      <a:tailEnd type="none" w="sm" len="sm"/>
                    </a:lnB>
                    <a:solidFill>
                      <a:srgbClr val="7F7F7F"/>
                    </a:solidFill>
                  </a:tcPr>
                </a:tc>
                <a:extLst>
                  <a:ext uri="{0D108BD9-81ED-4DB2-BD59-A6C34878D82A}">
                    <a16:rowId xmlns:a16="http://schemas.microsoft.com/office/drawing/2014/main" val="10000"/>
                  </a:ext>
                </a:extLst>
              </a:tr>
              <a:tr h="162725">
                <a:tc>
                  <a:txBody>
                    <a:bodyPr/>
                    <a:lstStyle/>
                    <a:p>
                      <a:pPr marL="0" marR="0" lvl="0" indent="0" algn="ctr" rtl="0">
                        <a:spcBef>
                          <a:spcPts val="0"/>
                        </a:spcBef>
                        <a:spcAft>
                          <a:spcPts val="0"/>
                        </a:spcAft>
                        <a:buClr>
                          <a:schemeClr val="lt1"/>
                        </a:buClr>
                        <a:buSzPts val="175"/>
                        <a:buFont typeface="Calibri"/>
                        <a:buNone/>
                      </a:pPr>
                      <a:r>
                        <a:rPr lang="en-US" sz="700" b="1" i="1" u="none" strike="noStrike" cap="none">
                          <a:solidFill>
                            <a:schemeClr val="lt1"/>
                          </a:solidFill>
                        </a:rPr>
                        <a:t>Executing other CARs!</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F7F7F"/>
                    </a:solidFill>
                  </a:tcPr>
                </a:tc>
                <a:extLst>
                  <a:ext uri="{0D108BD9-81ED-4DB2-BD59-A6C34878D82A}">
                    <a16:rowId xmlns:a16="http://schemas.microsoft.com/office/drawing/2014/main" val="10001"/>
                  </a:ext>
                </a:extLst>
              </a:tr>
              <a:tr h="162725">
                <a:tc>
                  <a:txBody>
                    <a:bodyPr/>
                    <a:lstStyle/>
                    <a:p>
                      <a:pPr marL="0" marR="0" lvl="0" indent="0" algn="ctr" rtl="0">
                        <a:lnSpc>
                          <a:spcPct val="100000"/>
                        </a:lnSpc>
                        <a:spcBef>
                          <a:spcPts val="0"/>
                        </a:spcBef>
                        <a:spcAft>
                          <a:spcPts val="0"/>
                        </a:spcAft>
                        <a:buClr>
                          <a:srgbClr val="FFFF00"/>
                        </a:buClr>
                        <a:buSzPts val="175"/>
                        <a:buFont typeface="Calibri"/>
                        <a:buNone/>
                      </a:pPr>
                      <a:r>
                        <a:rPr lang="en-US" sz="700" b="1" i="0" u="none" strike="noStrike" cap="none">
                          <a:solidFill>
                            <a:srgbClr val="FFFF00"/>
                          </a:solidFill>
                        </a:rPr>
                        <a:t>2 hours</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solidFill>
                      <a:srgbClr val="7F7F7F"/>
                    </a:solidFill>
                  </a:tcPr>
                </a:tc>
                <a:extLst>
                  <a:ext uri="{0D108BD9-81ED-4DB2-BD59-A6C34878D82A}">
                    <a16:rowId xmlns:a16="http://schemas.microsoft.com/office/drawing/2014/main" val="10002"/>
                  </a:ext>
                </a:extLst>
              </a:tr>
            </a:tbl>
          </a:graphicData>
        </a:graphic>
      </p:graphicFrame>
      <p:cxnSp>
        <p:nvCxnSpPr>
          <p:cNvPr id="254" name="Google Shape;254;p22"/>
          <p:cNvCxnSpPr/>
          <p:nvPr/>
        </p:nvCxnSpPr>
        <p:spPr>
          <a:xfrm rot="10800000">
            <a:off x="6295217" y="5171524"/>
            <a:ext cx="221100" cy="0"/>
          </a:xfrm>
          <a:prstGeom prst="straightConnector1">
            <a:avLst/>
          </a:prstGeom>
          <a:noFill/>
          <a:ln w="12700" cap="flat" cmpd="sng">
            <a:solidFill>
              <a:srgbClr val="000000"/>
            </a:solidFill>
            <a:prstDash val="solid"/>
            <a:round/>
            <a:headEnd type="none" w="sm" len="sm"/>
            <a:tailEnd type="stealth" w="lg" len="lg"/>
          </a:ln>
        </p:spPr>
      </p:cxnSp>
      <p:cxnSp>
        <p:nvCxnSpPr>
          <p:cNvPr id="255" name="Google Shape;255;p22"/>
          <p:cNvCxnSpPr/>
          <p:nvPr/>
        </p:nvCxnSpPr>
        <p:spPr>
          <a:xfrm flipH="1">
            <a:off x="7717699" y="4455319"/>
            <a:ext cx="1020300" cy="726900"/>
          </a:xfrm>
          <a:prstGeom prst="bentConnector3">
            <a:avLst>
              <a:gd name="adj1" fmla="val 943"/>
            </a:avLst>
          </a:prstGeom>
          <a:noFill/>
          <a:ln w="12700" cap="flat" cmpd="sng">
            <a:solidFill>
              <a:schemeClr val="dk1"/>
            </a:solidFill>
            <a:prstDash val="solid"/>
            <a:miter lim="8000"/>
            <a:headEnd type="none" w="sm" len="sm"/>
            <a:tailEnd type="stealth" w="lg" len="lg"/>
          </a:ln>
        </p:spPr>
      </p:cxnSp>
      <p:graphicFrame>
        <p:nvGraphicFramePr>
          <p:cNvPr id="256" name="Google Shape;256;p22"/>
          <p:cNvGraphicFramePr/>
          <p:nvPr/>
        </p:nvGraphicFramePr>
        <p:xfrm>
          <a:off x="7108050" y="5608582"/>
          <a:ext cx="736075" cy="743150"/>
        </p:xfrm>
        <a:graphic>
          <a:graphicData uri="http://schemas.openxmlformats.org/drawingml/2006/table">
            <a:tbl>
              <a:tblPr>
                <a:noFill/>
              </a:tblPr>
              <a:tblGrid>
                <a:gridCol w="736075">
                  <a:extLst>
                    <a:ext uri="{9D8B030D-6E8A-4147-A177-3AD203B41FA5}">
                      <a16:colId xmlns:a16="http://schemas.microsoft.com/office/drawing/2014/main" val="20000"/>
                    </a:ext>
                  </a:extLst>
                </a:gridCol>
              </a:tblGrid>
              <a:tr h="371575">
                <a:tc>
                  <a:txBody>
                    <a:bodyPr/>
                    <a:lstStyle/>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Analysis &amp;</a:t>
                      </a:r>
                      <a:endParaRPr sz="700" b="1">
                        <a:solidFill>
                          <a:schemeClr val="lt1"/>
                        </a:solidFill>
                      </a:endParaRPr>
                    </a:p>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Preparation</a:t>
                      </a:r>
                      <a:endParaRPr sz="700" b="1" i="1" u="none" strike="noStrike" cap="none">
                        <a:solidFill>
                          <a:srgbClr val="FF0000"/>
                        </a:solidFill>
                      </a:endParaRPr>
                    </a:p>
                  </a:txBody>
                  <a:tcPr marL="68600" marR="68600" marT="34300" marB="34300" anchor="ctr">
                    <a:lnB w="12700" cap="flat" cmpd="sng">
                      <a:solidFill>
                        <a:schemeClr val="dk1"/>
                      </a:solidFill>
                      <a:prstDash val="solid"/>
                      <a:round/>
                      <a:headEnd type="none" w="sm" len="sm"/>
                      <a:tailEnd type="none" w="sm" len="sm"/>
                    </a:lnB>
                    <a:solidFill>
                      <a:srgbClr val="7F7F7F"/>
                    </a:solidFill>
                  </a:tcPr>
                </a:tc>
                <a:extLst>
                  <a:ext uri="{0D108BD9-81ED-4DB2-BD59-A6C34878D82A}">
                    <a16:rowId xmlns:a16="http://schemas.microsoft.com/office/drawing/2014/main" val="10000"/>
                  </a:ext>
                </a:extLst>
              </a:tr>
              <a:tr h="371575">
                <a:tc>
                  <a:txBody>
                    <a:bodyPr/>
                    <a:lstStyle/>
                    <a:p>
                      <a:pPr marL="0" marR="0" lvl="0" indent="0" algn="ctr" rtl="0">
                        <a:spcBef>
                          <a:spcPts val="0"/>
                        </a:spcBef>
                        <a:spcAft>
                          <a:spcPts val="0"/>
                        </a:spcAft>
                        <a:buClr>
                          <a:schemeClr val="lt1"/>
                        </a:buClr>
                        <a:buSzPts val="175"/>
                        <a:buFont typeface="Calibri"/>
                        <a:buNone/>
                      </a:pPr>
                      <a:r>
                        <a:rPr lang="en-US" sz="700" b="1" i="1" u="none" strike="noStrike" cap="none">
                          <a:solidFill>
                            <a:schemeClr val="lt1"/>
                          </a:solidFill>
                        </a:rPr>
                        <a:t>Executing other CARs!</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F7F7F"/>
                    </a:solidFill>
                  </a:tcPr>
                </a:tc>
                <a:extLst>
                  <a:ext uri="{0D108BD9-81ED-4DB2-BD59-A6C34878D82A}">
                    <a16:rowId xmlns:a16="http://schemas.microsoft.com/office/drawing/2014/main" val="10001"/>
                  </a:ext>
                </a:extLst>
              </a:tr>
            </a:tbl>
          </a:graphicData>
        </a:graphic>
      </p:graphicFrame>
      <p:graphicFrame>
        <p:nvGraphicFramePr>
          <p:cNvPr id="257" name="Google Shape;257;p22"/>
          <p:cNvGraphicFramePr/>
          <p:nvPr/>
        </p:nvGraphicFramePr>
        <p:xfrm>
          <a:off x="8076968" y="5618019"/>
          <a:ext cx="736075" cy="750450"/>
        </p:xfrm>
        <a:graphic>
          <a:graphicData uri="http://schemas.openxmlformats.org/drawingml/2006/table">
            <a:tbl>
              <a:tblPr>
                <a:noFill/>
              </a:tblPr>
              <a:tblGrid>
                <a:gridCol w="736075">
                  <a:extLst>
                    <a:ext uri="{9D8B030D-6E8A-4147-A177-3AD203B41FA5}">
                      <a16:colId xmlns:a16="http://schemas.microsoft.com/office/drawing/2014/main" val="20000"/>
                    </a:ext>
                  </a:extLst>
                </a:gridCol>
              </a:tblGrid>
              <a:tr h="375225">
                <a:tc>
                  <a:txBody>
                    <a:bodyPr/>
                    <a:lstStyle/>
                    <a:p>
                      <a:pPr marL="0" marR="0" lvl="0" indent="0" algn="ctr" rtl="0">
                        <a:spcBef>
                          <a:spcPts val="0"/>
                        </a:spcBef>
                        <a:spcAft>
                          <a:spcPts val="0"/>
                        </a:spcAft>
                        <a:buClr>
                          <a:schemeClr val="lt1"/>
                        </a:buClr>
                        <a:buSzPts val="175"/>
                        <a:buFont typeface="Calibri"/>
                        <a:buNone/>
                      </a:pPr>
                      <a:r>
                        <a:rPr lang="en-US" sz="700" b="1" u="none" strike="noStrike" cap="none">
                          <a:solidFill>
                            <a:schemeClr val="lt1"/>
                          </a:solidFill>
                        </a:rPr>
                        <a:t>End Thermal Slew</a:t>
                      </a:r>
                      <a:endParaRPr sz="700" b="1" i="1" u="none" strike="noStrike" cap="none">
                        <a:solidFill>
                          <a:srgbClr val="FF0000"/>
                        </a:solidFill>
                      </a:endParaRPr>
                    </a:p>
                  </a:txBody>
                  <a:tcPr marL="68600" marR="68600" marT="34300" marB="34300" anchor="ctr">
                    <a:lnB w="12700" cap="flat" cmpd="sng">
                      <a:solidFill>
                        <a:schemeClr val="dk1"/>
                      </a:solidFill>
                      <a:prstDash val="solid"/>
                      <a:round/>
                      <a:headEnd type="none" w="sm" len="sm"/>
                      <a:tailEnd type="none" w="sm" len="sm"/>
                    </a:lnB>
                    <a:solidFill>
                      <a:srgbClr val="7F7F7F"/>
                    </a:solidFill>
                  </a:tcPr>
                </a:tc>
                <a:extLst>
                  <a:ext uri="{0D108BD9-81ED-4DB2-BD59-A6C34878D82A}">
                    <a16:rowId xmlns:a16="http://schemas.microsoft.com/office/drawing/2014/main" val="10000"/>
                  </a:ext>
                </a:extLst>
              </a:tr>
              <a:tr h="375225">
                <a:tc>
                  <a:txBody>
                    <a:bodyPr/>
                    <a:lstStyle/>
                    <a:p>
                      <a:pPr marL="0" marR="0" lvl="0" indent="0" algn="ctr" rtl="0">
                        <a:spcBef>
                          <a:spcPts val="0"/>
                        </a:spcBef>
                        <a:spcAft>
                          <a:spcPts val="0"/>
                        </a:spcAft>
                        <a:buClr>
                          <a:schemeClr val="lt1"/>
                        </a:buClr>
                        <a:buSzPts val="175"/>
                        <a:buFont typeface="Calibri"/>
                        <a:buNone/>
                      </a:pPr>
                      <a:r>
                        <a:rPr lang="en-US" sz="700" b="1" i="1" u="none" strike="noStrike" cap="none">
                          <a:solidFill>
                            <a:schemeClr val="lt1"/>
                          </a:solidFill>
                        </a:rPr>
                        <a:t>Executing other CARs!</a:t>
                      </a:r>
                      <a:endParaRPr/>
                    </a:p>
                  </a:txBody>
                  <a:tcPr marL="68600" marR="68600" marT="34300" marB="34300" anchor="ctr">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F7F7F"/>
                    </a:solidFill>
                  </a:tcPr>
                </a:tc>
                <a:extLst>
                  <a:ext uri="{0D108BD9-81ED-4DB2-BD59-A6C34878D82A}">
                    <a16:rowId xmlns:a16="http://schemas.microsoft.com/office/drawing/2014/main" val="10001"/>
                  </a:ext>
                </a:extLst>
              </a:tr>
            </a:tbl>
          </a:graphicData>
        </a:graphic>
      </p:graphicFrame>
      <p:sp>
        <p:nvSpPr>
          <p:cNvPr id="3" name="Slide Number Placeholder 2"/>
          <p:cNvSpPr>
            <a:spLocks noGrp="1"/>
          </p:cNvSpPr>
          <p:nvPr>
            <p:ph type="sldNum" idx="12"/>
          </p:nvPr>
        </p:nvSpPr>
        <p:spPr>
          <a:xfrm>
            <a:off x="8155172" y="6593023"/>
            <a:ext cx="531628"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23</a:t>
            </a:fld>
            <a:endParaRPr lang="en-US"/>
          </a:p>
        </p:txBody>
      </p:sp>
      <p:pic>
        <p:nvPicPr>
          <p:cNvPr id="13" name="Audio 12">
            <a:hlinkClick r:id="" action="ppaction://media"/>
            <a:extLst>
              <a:ext uri="{FF2B5EF4-FFF2-40B4-BE49-F238E27FC236}">
                <a16:creationId xmlns:a16="http://schemas.microsoft.com/office/drawing/2014/main" id="{AF8DA01B-9DC5-B54E-A025-A0A20528538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1644837463"/>
      </p:ext>
    </p:extLst>
  </p:cSld>
  <p:clrMapOvr>
    <a:masterClrMapping/>
  </p:clrMapOvr>
  <mc:AlternateContent xmlns:mc="http://schemas.openxmlformats.org/markup-compatibility/2006">
    <mc:Choice xmlns:p14="http://schemas.microsoft.com/office/powerpoint/2010/main" Requires="p14">
      <p:transition spd="slow" p14:dur="2000" advTm="109947"/>
    </mc:Choice>
    <mc:Fallback>
      <p:transition spd="slow" advTm="1099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8"/>
          <p:cNvSpPr txBox="1">
            <a:spLocks noGrp="1"/>
          </p:cNvSpPr>
          <p:nvPr>
            <p:ph type="title"/>
          </p:nvPr>
        </p:nvSpPr>
        <p:spPr>
          <a:xfrm>
            <a:off x="843149" y="0"/>
            <a:ext cx="7301388" cy="722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3200"/>
              <a:buFont typeface="Calibri"/>
              <a:buNone/>
            </a:pPr>
            <a:r>
              <a:rPr lang="en-US" dirty="0"/>
              <a:t>Summary and Conclusions</a:t>
            </a:r>
            <a:endParaRPr dirty="0"/>
          </a:p>
        </p:txBody>
      </p:sp>
      <p:sp>
        <p:nvSpPr>
          <p:cNvPr id="151" name="Google Shape;151;p18"/>
          <p:cNvSpPr/>
          <p:nvPr/>
        </p:nvSpPr>
        <p:spPr>
          <a:xfrm>
            <a:off x="159025" y="984275"/>
            <a:ext cx="8985000" cy="5357148"/>
          </a:xfrm>
          <a:prstGeom prst="rect">
            <a:avLst/>
          </a:prstGeom>
          <a:noFill/>
          <a:ln>
            <a:noFill/>
          </a:ln>
        </p:spPr>
        <p:txBody>
          <a:bodyPr spcFirstLastPara="1" wrap="square" lIns="91425" tIns="45700" rIns="91425" bIns="45700" anchor="t" anchorCtr="0">
            <a:noAutofit/>
          </a:bodyPr>
          <a:lstStyle/>
          <a:p>
            <a:pPr>
              <a:lnSpc>
                <a:spcPct val="80000"/>
              </a:lnSpc>
              <a:buSzPts val="2100"/>
            </a:pPr>
            <a:r>
              <a:rPr lang="en-US" sz="2000" b="0" u="none" strike="noStrike" cap="none" dirty="0">
                <a:latin typeface="Calibri"/>
                <a:ea typeface="Calibri"/>
                <a:cs typeface="Calibri"/>
                <a:sym typeface="Calibri"/>
              </a:rPr>
              <a:t>JWST Commissioning is a careful process designed to optimize observatory performance and science operations</a:t>
            </a:r>
          </a:p>
          <a:p>
            <a:pPr>
              <a:lnSpc>
                <a:spcPct val="80000"/>
              </a:lnSpc>
              <a:buSzPts val="2100"/>
            </a:pPr>
            <a:endParaRPr lang="en-US" sz="2000" b="0" dirty="0">
              <a:latin typeface="Calibri"/>
              <a:ea typeface="Calibri"/>
              <a:cs typeface="Calibri"/>
              <a:sym typeface="Calibri"/>
            </a:endParaRPr>
          </a:p>
          <a:p>
            <a:pPr>
              <a:lnSpc>
                <a:spcPct val="80000"/>
              </a:lnSpc>
              <a:buSzPts val="2100"/>
            </a:pPr>
            <a:r>
              <a:rPr lang="en-US" sz="2000" b="0" dirty="0">
                <a:latin typeface="Calibri"/>
                <a:ea typeface="Calibri"/>
                <a:cs typeface="Calibri"/>
                <a:sym typeface="Calibri"/>
              </a:rPr>
              <a:t>Spacecraft, OTE and SI commissioning build on one another for an iterative process</a:t>
            </a:r>
          </a:p>
          <a:p>
            <a:pPr>
              <a:lnSpc>
                <a:spcPct val="80000"/>
              </a:lnSpc>
              <a:buSzPts val="2100"/>
            </a:pPr>
            <a:endParaRPr lang="en-US" sz="2000" b="0" dirty="0">
              <a:latin typeface="Calibri"/>
              <a:ea typeface="Calibri"/>
              <a:cs typeface="Calibri"/>
              <a:sym typeface="Calibri"/>
            </a:endParaRPr>
          </a:p>
          <a:p>
            <a:pPr>
              <a:lnSpc>
                <a:spcPct val="80000"/>
              </a:lnSpc>
              <a:buSzPts val="2100"/>
            </a:pPr>
            <a:r>
              <a:rPr lang="en-US" sz="2000" b="0" dirty="0">
                <a:latin typeface="Calibri"/>
                <a:ea typeface="Calibri"/>
                <a:cs typeface="Calibri"/>
                <a:sym typeface="Calibri"/>
              </a:rPr>
              <a:t>Observatory Commissioning captures activities involving coordination of multiple systems:</a:t>
            </a:r>
          </a:p>
          <a:p>
            <a:pPr marL="342900" indent="-342900">
              <a:lnSpc>
                <a:spcPct val="80000"/>
              </a:lnSpc>
              <a:buSzPts val="2100"/>
              <a:buFont typeface="Arial" panose="020B0604020202020204" pitchFamily="34" charset="0"/>
              <a:buChar char="•"/>
            </a:pPr>
            <a:r>
              <a:rPr lang="en-US" sz="2000" b="0" dirty="0">
                <a:latin typeface="Calibri"/>
                <a:ea typeface="Calibri"/>
                <a:cs typeface="Calibri"/>
                <a:sym typeface="Calibri"/>
              </a:rPr>
              <a:t>Ice Monitoring</a:t>
            </a:r>
          </a:p>
          <a:p>
            <a:pPr marL="800100" lvl="1" indent="-342900">
              <a:lnSpc>
                <a:spcPct val="80000"/>
              </a:lnSpc>
              <a:buSzPts val="2100"/>
              <a:buFont typeface="Arial" panose="020B0604020202020204" pitchFamily="34" charset="0"/>
              <a:buChar char="•"/>
            </a:pPr>
            <a:r>
              <a:rPr lang="en-US" sz="2000" b="0" dirty="0">
                <a:latin typeface="Calibri"/>
                <a:ea typeface="Calibri"/>
                <a:cs typeface="Calibri"/>
                <a:sym typeface="Calibri"/>
              </a:rPr>
              <a:t>Ensures sensitive optical surfaces are free from water ice</a:t>
            </a:r>
          </a:p>
          <a:p>
            <a:pPr marL="1257300" lvl="2" indent="-342900">
              <a:lnSpc>
                <a:spcPct val="80000"/>
              </a:lnSpc>
              <a:buSzPts val="2100"/>
              <a:buFont typeface="Arial" panose="020B0604020202020204" pitchFamily="34" charset="0"/>
              <a:buChar char="•"/>
            </a:pPr>
            <a:r>
              <a:rPr lang="en-US" sz="2000" b="0" dirty="0">
                <a:latin typeface="Calibri"/>
                <a:ea typeface="Calibri"/>
                <a:cs typeface="Calibri"/>
                <a:sym typeface="Calibri"/>
              </a:rPr>
              <a:t>Starts before FSM heater turns off, continues throughout OTE commissioning</a:t>
            </a:r>
          </a:p>
          <a:p>
            <a:pPr marL="1257300" lvl="2" indent="-342900">
              <a:lnSpc>
                <a:spcPct val="80000"/>
              </a:lnSpc>
              <a:buSzPts val="2100"/>
              <a:buFont typeface="Arial" panose="020B0604020202020204" pitchFamily="34" charset="0"/>
              <a:buChar char="•"/>
            </a:pPr>
            <a:r>
              <a:rPr lang="en-US" sz="2000" b="0" dirty="0">
                <a:latin typeface="Calibri"/>
                <a:ea typeface="Calibri"/>
                <a:cs typeface="Calibri"/>
                <a:sym typeface="Calibri"/>
              </a:rPr>
              <a:t>Carefully coordinated with wavefront team</a:t>
            </a:r>
          </a:p>
          <a:p>
            <a:pPr marL="342900" indent="-342900">
              <a:lnSpc>
                <a:spcPct val="80000"/>
              </a:lnSpc>
              <a:buSzPts val="2100"/>
              <a:buFont typeface="Arial" panose="020B0604020202020204" pitchFamily="34" charset="0"/>
              <a:buChar char="•"/>
            </a:pPr>
            <a:r>
              <a:rPr lang="en-US" sz="2000" b="0" dirty="0">
                <a:latin typeface="Calibri"/>
                <a:ea typeface="Calibri"/>
                <a:cs typeface="Calibri"/>
                <a:sym typeface="Calibri"/>
              </a:rPr>
              <a:t>Stray Light	</a:t>
            </a:r>
          </a:p>
          <a:p>
            <a:pPr marL="800100" lvl="1" indent="-342900">
              <a:lnSpc>
                <a:spcPct val="80000"/>
              </a:lnSpc>
              <a:buSzPts val="2100"/>
              <a:buFont typeface="Arial" panose="020B0604020202020204" pitchFamily="34" charset="0"/>
              <a:buChar char="•"/>
            </a:pPr>
            <a:r>
              <a:rPr lang="en-US" sz="2000" b="0" dirty="0">
                <a:latin typeface="Calibri"/>
                <a:ea typeface="Calibri"/>
                <a:cs typeface="Calibri"/>
                <a:sym typeface="Calibri"/>
              </a:rPr>
              <a:t>Assesses Stray Light and Background models</a:t>
            </a:r>
          </a:p>
          <a:p>
            <a:pPr marL="800100" lvl="1" indent="-342900">
              <a:lnSpc>
                <a:spcPct val="80000"/>
              </a:lnSpc>
              <a:buSzPts val="2100"/>
              <a:buFont typeface="Arial" panose="020B0604020202020204" pitchFamily="34" charset="0"/>
              <a:buChar char="•"/>
            </a:pPr>
            <a:r>
              <a:rPr lang="en-US" sz="2000" b="0" dirty="0">
                <a:latin typeface="Calibri"/>
                <a:ea typeface="Calibri"/>
                <a:cs typeface="Calibri"/>
                <a:sym typeface="Calibri"/>
              </a:rPr>
              <a:t>Includes stressing </a:t>
            </a:r>
            <a:r>
              <a:rPr lang="en-US" sz="2000" b="0" dirty="0" err="1">
                <a:latin typeface="Calibri"/>
                <a:ea typeface="Calibri"/>
                <a:cs typeface="Calibri"/>
                <a:sym typeface="Calibri"/>
              </a:rPr>
              <a:t>pointings</a:t>
            </a:r>
            <a:r>
              <a:rPr lang="en-US" sz="2000" b="0" dirty="0">
                <a:latin typeface="Calibri"/>
                <a:ea typeface="Calibri"/>
                <a:cs typeface="Calibri"/>
                <a:sym typeface="Calibri"/>
              </a:rPr>
              <a:t>, regions of interest and benchmark locations</a:t>
            </a:r>
          </a:p>
          <a:p>
            <a:pPr marL="342900" indent="-342900">
              <a:lnSpc>
                <a:spcPct val="80000"/>
              </a:lnSpc>
              <a:buSzPts val="2100"/>
              <a:buFont typeface="Arial" panose="020B0604020202020204" pitchFamily="34" charset="0"/>
              <a:buChar char="•"/>
            </a:pPr>
            <a:r>
              <a:rPr lang="en-US" sz="2000" b="0" dirty="0">
                <a:latin typeface="Calibri"/>
                <a:ea typeface="Calibri"/>
                <a:cs typeface="Calibri"/>
                <a:sym typeface="Calibri"/>
              </a:rPr>
              <a:t>Thermal Stability Characterization</a:t>
            </a:r>
          </a:p>
          <a:p>
            <a:pPr marL="800100" lvl="1" indent="-342900">
              <a:lnSpc>
                <a:spcPct val="80000"/>
              </a:lnSpc>
              <a:buSzPts val="2100"/>
              <a:buFont typeface="Arial" panose="020B0604020202020204" pitchFamily="34" charset="0"/>
              <a:buChar char="•"/>
            </a:pPr>
            <a:r>
              <a:rPr lang="en-US" sz="2000" b="0" dirty="0">
                <a:latin typeface="Calibri"/>
                <a:ea typeface="Calibri"/>
                <a:cs typeface="Calibri"/>
                <a:sym typeface="Calibri"/>
              </a:rPr>
              <a:t>Assesses the thermal and pointing stability of the telescope during and after a large change in thermal profile</a:t>
            </a:r>
          </a:p>
          <a:p>
            <a:pPr marL="800100" lvl="1" indent="-342900">
              <a:lnSpc>
                <a:spcPct val="80000"/>
              </a:lnSpc>
              <a:buSzPts val="2100"/>
              <a:buFont typeface="Arial" panose="020B0604020202020204" pitchFamily="34" charset="0"/>
              <a:buChar char="•"/>
            </a:pPr>
            <a:r>
              <a:rPr lang="en-US" sz="2000" b="0" dirty="0">
                <a:latin typeface="Calibri"/>
                <a:ea typeface="Calibri"/>
                <a:cs typeface="Calibri"/>
                <a:sym typeface="Calibri"/>
              </a:rPr>
              <a:t>4 Days stabilization at Hot attitude, slew 45 degrees to cold attitude, remains 14 days at ‘cold’ attitude, returns to hot attitude</a:t>
            </a:r>
          </a:p>
          <a:p>
            <a:pPr>
              <a:lnSpc>
                <a:spcPct val="80000"/>
              </a:lnSpc>
              <a:buSzPts val="2100"/>
            </a:pPr>
            <a:endParaRPr lang="en-US" sz="2000" b="0" dirty="0">
              <a:latin typeface="Calibri"/>
              <a:ea typeface="Calibri"/>
              <a:cs typeface="Calibri"/>
              <a:sym typeface="Calibri"/>
            </a:endParaRPr>
          </a:p>
          <a:p>
            <a:pPr>
              <a:lnSpc>
                <a:spcPct val="80000"/>
              </a:lnSpc>
              <a:buSzPts val="2100"/>
            </a:pPr>
            <a:endParaRPr lang="en-US" sz="2000" b="0" dirty="0">
              <a:latin typeface="Calibri"/>
              <a:ea typeface="Calibri"/>
              <a:cs typeface="Calibri"/>
              <a:sym typeface="Calibri"/>
            </a:endParaRPr>
          </a:p>
          <a:p>
            <a:pPr marL="228600" indent="-160020">
              <a:lnSpc>
                <a:spcPct val="80000"/>
              </a:lnSpc>
              <a:spcBef>
                <a:spcPts val="360"/>
              </a:spcBef>
              <a:buSzPts val="2200"/>
            </a:pPr>
            <a:endParaRPr lang="en-US" sz="1600" dirty="0">
              <a:solidFill>
                <a:schemeClr val="dk1"/>
              </a:solidFill>
              <a:latin typeface="Calibri"/>
              <a:ea typeface="Calibri"/>
              <a:cs typeface="Calibri"/>
              <a:sym typeface="Calibri"/>
            </a:endParaRPr>
          </a:p>
        </p:txBody>
      </p:sp>
      <p:pic>
        <p:nvPicPr>
          <p:cNvPr id="2" name="Audio 1">
            <a:hlinkClick r:id="" action="ppaction://media"/>
            <a:extLst>
              <a:ext uri="{FF2B5EF4-FFF2-40B4-BE49-F238E27FC236}">
                <a16:creationId xmlns:a16="http://schemas.microsoft.com/office/drawing/2014/main" id="{A3F434E7-67F7-B444-96E5-14440DE52AC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5892800"/>
            <a:ext cx="812800" cy="812800"/>
          </a:xfrm>
          <a:prstGeom prst="rect">
            <a:avLst/>
          </a:prstGeom>
        </p:spPr>
      </p:pic>
    </p:spTree>
    <p:extLst>
      <p:ext uri="{BB962C8B-B14F-4D97-AF65-F5344CB8AC3E}">
        <p14:creationId xmlns:p14="http://schemas.microsoft.com/office/powerpoint/2010/main" val="2963811091"/>
      </p:ext>
    </p:extLst>
  </p:cSld>
  <p:clrMapOvr>
    <a:masterClrMapping/>
  </p:clrMapOvr>
  <mc:AlternateContent xmlns:mc="http://schemas.openxmlformats.org/markup-compatibility/2006">
    <mc:Choice xmlns:p14="http://schemas.microsoft.com/office/powerpoint/2010/main" Requires="p14">
      <p:transition spd="slow" p14:dur="2000" advTm="61458"/>
    </mc:Choice>
    <mc:Fallback>
      <p:transition spd="slow" advTm="614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8"/>
</p:tagLst>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75335</TotalTime>
  <Words>5674</Words>
  <Application>Microsoft Macintosh PowerPoint</Application>
  <PresentationFormat>On-screen Show (4:3)</PresentationFormat>
  <Paragraphs>428</Paragraphs>
  <Slides>24</Slides>
  <Notes>24</Notes>
  <HiddenSlides>0</HiddenSlides>
  <MMClips>23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Arial Narrow</vt:lpstr>
      <vt:lpstr>Calibri</vt:lpstr>
      <vt:lpstr>Helvetica</vt:lpstr>
      <vt:lpstr>Times</vt:lpstr>
      <vt:lpstr>Wingdings</vt:lpstr>
      <vt:lpstr>Blank Presentation</vt:lpstr>
      <vt:lpstr>Preparing JWST for Science Operations</vt:lpstr>
      <vt:lpstr>Commissioning At A Glance</vt:lpstr>
      <vt:lpstr>OTE in Overall Commissioning</vt:lpstr>
      <vt:lpstr>Mirror Segment alignment</vt:lpstr>
      <vt:lpstr>Cooldown Overview</vt:lpstr>
      <vt:lpstr>Water Contamination Risk</vt:lpstr>
      <vt:lpstr>Ice Contamination Risk Mitigation</vt:lpstr>
      <vt:lpstr>Ice Monitoring</vt:lpstr>
      <vt:lpstr>PowerPoint Presentation</vt:lpstr>
      <vt:lpstr>Science Instruments in Overall Commissioning</vt:lpstr>
      <vt:lpstr>Background Characterization</vt:lpstr>
      <vt:lpstr>Background Characterization</vt:lpstr>
      <vt:lpstr>Background Characterization</vt:lpstr>
      <vt:lpstr>Pointings</vt:lpstr>
      <vt:lpstr>Background Characterization</vt:lpstr>
      <vt:lpstr>Proposed Filter Usage</vt:lpstr>
      <vt:lpstr>Sensitivity Expected Outcomes &amp; Contingencies</vt:lpstr>
      <vt:lpstr>Thermal State Dependance on Pointing</vt:lpstr>
      <vt:lpstr>PowerPoint Presentation</vt:lpstr>
      <vt:lpstr>Known Optical Drifts from Thermal Changes</vt:lpstr>
      <vt:lpstr>PowerPoint Presentation</vt:lpstr>
      <vt:lpstr>PowerPoint Presentation</vt:lpstr>
      <vt:lpstr>PowerPoint Presentation</vt:lpstr>
      <vt:lpstr>Summary and Conclusions</vt:lpstr>
    </vt:vector>
  </TitlesOfParts>
  <Company>NASA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HSTNet User</dc:creator>
  <cp:lastModifiedBy>Smith, Erin C. (GSFC-6650)</cp:lastModifiedBy>
  <cp:revision>2753</cp:revision>
  <cp:lastPrinted>2018-07-25T20:57:59Z</cp:lastPrinted>
  <dcterms:created xsi:type="dcterms:W3CDTF">2012-06-23T19:20:56Z</dcterms:created>
  <dcterms:modified xsi:type="dcterms:W3CDTF">2020-12-07T19:12:35Z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9435242</vt:lpwstr>
  </property>
  <property fmtid="{D5CDD505-2E9C-101B-9397-08002B2CF9AE}" pid="3" name="NXPowerLiteSettings">
    <vt:lpwstr>F7000400038000</vt:lpwstr>
  </property>
  <property fmtid="{D5CDD505-2E9C-101B-9397-08002B2CF9AE}" pid="4" name="NXPowerLiteVersion">
    <vt:lpwstr>D5.0.6</vt:lpwstr>
  </property>
</Properties>
</file>