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  <p:sldMasterId id="2147483682" r:id="rId2"/>
  </p:sldMasterIdLst>
  <p:notesMasterIdLst>
    <p:notesMasterId r:id="rId13"/>
  </p:notesMasterIdLst>
  <p:sldIdLst>
    <p:sldId id="290" r:id="rId3"/>
    <p:sldId id="308" r:id="rId4"/>
    <p:sldId id="317" r:id="rId5"/>
    <p:sldId id="318" r:id="rId6"/>
    <p:sldId id="319" r:id="rId7"/>
    <p:sldId id="320" r:id="rId8"/>
    <p:sldId id="321" r:id="rId9"/>
    <p:sldId id="279" r:id="rId10"/>
    <p:sldId id="316" r:id="rId11"/>
    <p:sldId id="32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91443"/>
  </p:normalViewPr>
  <p:slideViewPr>
    <p:cSldViewPr snapToGrid="0" snapToObjects="1">
      <p:cViewPr varScale="1">
        <p:scale>
          <a:sx n="125" d="100"/>
          <a:sy n="125" d="100"/>
        </p:scale>
        <p:origin x="1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55E4-7F3D-8549-8BC7-EA186BE35096}" type="datetimeFigureOut">
              <a:rPr lang="en-US" smtClean="0"/>
              <a:t>12/8/20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0CD33-461E-9B48-BAB7-D9793E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33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16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03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37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3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AF7D132-CF62-014D-8701-983891FBFD4A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F39EE93-C3EB-0946-82A3-97BD36907F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FF3444D-CD92-F04C-ADDC-1257AFC46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135" y="720582"/>
            <a:ext cx="1119610" cy="93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1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6024793"/>
            <a:ext cx="578317" cy="365125"/>
          </a:xfrm>
        </p:spPr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792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2203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0217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AF7D132-CF62-014D-8701-983891FBFD4A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F39EE93-C3EB-0946-82A3-97BD36907F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FF3444D-CD92-F04C-ADDC-1257AFC467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3135" y="720582"/>
            <a:ext cx="1119610" cy="93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0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6024793"/>
            <a:ext cx="578317" cy="365125"/>
          </a:xfrm>
        </p:spPr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0257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948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263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6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6024793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22D4F36-0308-3944-8AA7-C792B1B9A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5057" y="720583"/>
            <a:ext cx="867687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526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0" r:id="rId3"/>
    <p:sldLayoutId id="214748367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6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6024793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48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8" r:id="rId3"/>
    <p:sldLayoutId id="214748368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742" y="1180618"/>
            <a:ext cx="4490977" cy="1885845"/>
          </a:xfrm>
        </p:spPr>
        <p:txBody>
          <a:bodyPr>
            <a:normAutofit/>
          </a:bodyPr>
          <a:lstStyle/>
          <a:p>
            <a:r>
              <a:rPr lang="en-US" dirty="0"/>
              <a:t>Runtime Verification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9742" y="3602038"/>
            <a:ext cx="6593681" cy="1655762"/>
          </a:xfrm>
        </p:spPr>
        <p:txBody>
          <a:bodyPr>
            <a:normAutofit/>
          </a:bodyPr>
          <a:lstStyle/>
          <a:p>
            <a:r>
              <a:rPr lang="en-US" dirty="0"/>
              <a:t>Alwyn E. Goodloe</a:t>
            </a:r>
          </a:p>
          <a:p>
            <a:r>
              <a:rPr lang="en-US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65208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95419"/>
            <a:ext cx="7429499" cy="1478570"/>
          </a:xfrm>
        </p:spPr>
        <p:txBody>
          <a:bodyPr/>
          <a:lstStyle/>
          <a:p>
            <a:r>
              <a:rPr lang="en-US" dirty="0"/>
              <a:t>Science of Programming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532226"/>
            <a:ext cx="7429498" cy="4665662"/>
          </a:xfrm>
        </p:spPr>
        <p:txBody>
          <a:bodyPr>
            <a:normAutofit/>
          </a:bodyPr>
          <a:lstStyle/>
          <a:p>
            <a:r>
              <a:rPr lang="en-US" dirty="0"/>
              <a:t>Testing can show the presence of bugs, NOT their absence </a:t>
            </a:r>
          </a:p>
          <a:p>
            <a:r>
              <a:rPr lang="en-US" dirty="0"/>
              <a:t>Given a formal specification of a property including critical information about the system and environment as well as the semantics for the programming language, we have the logical tools to reason about correctness </a:t>
            </a:r>
          </a:p>
          <a:p>
            <a:pPr lvl="1"/>
            <a:r>
              <a:rPr lang="en-US" dirty="0"/>
              <a:t>Tools and techniques do not yet easily scale to full system verification </a:t>
            </a:r>
          </a:p>
          <a:p>
            <a:r>
              <a:rPr lang="en-US" dirty="0"/>
              <a:t>DO-178C supplement DO-333 allows formal methods to be used for certification evidence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37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80271"/>
            <a:ext cx="8010148" cy="1478570"/>
          </a:xfrm>
        </p:spPr>
        <p:txBody>
          <a:bodyPr>
            <a:normAutofit/>
          </a:bodyPr>
          <a:lstStyle/>
          <a:p>
            <a:r>
              <a:rPr lang="en-US" sz="3000" dirty="0"/>
              <a:t>Classifying Correctness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1" y="1446698"/>
            <a:ext cx="7613026" cy="4665662"/>
          </a:xfrm>
        </p:spPr>
        <p:txBody>
          <a:bodyPr>
            <a:normAutofit/>
          </a:bodyPr>
          <a:lstStyle/>
          <a:p>
            <a:r>
              <a:rPr lang="en-US" sz="1800" dirty="0"/>
              <a:t>Functional Correctness – what the program is supposed to do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Correctly inserts an element into a  Red-Black tree</a:t>
            </a:r>
          </a:p>
          <a:p>
            <a:r>
              <a:rPr lang="en-US" sz="1800" dirty="0"/>
              <a:t>Safety Property – Bad things never happen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No buffer overflows, etc.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Do not violate safe separation distance among aircraft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Fully automated techniques:  Model Checking, Abstract Interpretation, etc.</a:t>
            </a:r>
          </a:p>
          <a:p>
            <a:r>
              <a:rPr lang="en-US" sz="1800" dirty="0"/>
              <a:t>Liveness Property – Good things eventually happen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No starvation:  all processes eventually access shared resources</a:t>
            </a:r>
          </a:p>
          <a:p>
            <a:r>
              <a:rPr lang="en-US" sz="1800" dirty="0"/>
              <a:t>For each of these it is essential to be able express the property in a suitable logic 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/>
              <a:t>First-Order Logic, Higher-Order Logic, Separation Logic, Process Algebra, Rewriting Logic, Modal Logic (Temporal Logic, Epistemic Logic, Deontic Logic)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90AD-3454-2648-B62A-8AFA81B4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33" y="293397"/>
            <a:ext cx="7429499" cy="1478570"/>
          </a:xfrm>
        </p:spPr>
        <p:txBody>
          <a:bodyPr/>
          <a:lstStyle/>
          <a:p>
            <a:r>
              <a:rPr lang="en-US" dirty="0"/>
              <a:t>Runtime Verification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FEB4-703D-194D-B390-DD55322FE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771967"/>
            <a:ext cx="8105060" cy="37948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“Runtime verification is the discipline of computer science/engineering that deals with the study, development, and application of those verification techniques that allow </a:t>
            </a:r>
            <a:r>
              <a:rPr lang="en-US" b="1" dirty="0"/>
              <a:t>checking whether a run of a system under scrutiny satisfies or violates a given correctness property</a:t>
            </a:r>
            <a:r>
              <a:rPr lang="en-US" dirty="0"/>
              <a:t>” </a:t>
            </a:r>
            <a:r>
              <a:rPr lang="en-US" dirty="0" err="1"/>
              <a:t>Leucker</a:t>
            </a:r>
            <a:r>
              <a:rPr lang="en-US" dirty="0"/>
              <a:t> </a:t>
            </a:r>
            <a:r>
              <a:rPr lang="en-US" dirty="0" err="1"/>
              <a:t>et.al</a:t>
            </a:r>
            <a:r>
              <a:rPr lang="en-US" dirty="0"/>
              <a:t>.</a:t>
            </a:r>
          </a:p>
          <a:p>
            <a:r>
              <a:rPr lang="en-US" dirty="0"/>
              <a:t>Runtime verification (RV) refers to the use of monitors to observe the behavior of a system and detect if it is inconsistent with a given specification</a:t>
            </a:r>
          </a:p>
          <a:p>
            <a:r>
              <a:rPr lang="en-US" dirty="0"/>
              <a:t>Lightweight formal method complements design time approaches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4B431-213E-6940-BE96-E672D91DF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AE20-8F1E-A14F-A361-DEB5781F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Your RV Trustworthy?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E5485-B321-AA4A-B038-AE9BEA77F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59" y="2290083"/>
            <a:ext cx="7429499" cy="35417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did you validate the specification?</a:t>
            </a:r>
          </a:p>
          <a:p>
            <a:r>
              <a:rPr lang="en-US" dirty="0"/>
              <a:t>Can you observe the violation of the property of interest?</a:t>
            </a:r>
          </a:p>
          <a:p>
            <a:pPr lvl="1"/>
            <a:r>
              <a:rPr lang="en-US" dirty="0"/>
              <a:t>Is the level of instrumentation needed </a:t>
            </a:r>
          </a:p>
          <a:p>
            <a:r>
              <a:rPr lang="en-US" dirty="0"/>
              <a:t>Can your specification be checked at runtime?</a:t>
            </a:r>
          </a:p>
          <a:p>
            <a:r>
              <a:rPr lang="en-US" dirty="0"/>
              <a:t>Is there traceability from requirement to monitor?</a:t>
            </a:r>
          </a:p>
          <a:p>
            <a:r>
              <a:rPr lang="en-US" dirty="0"/>
              <a:t>Are your monitors correct with respect to the specification?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B0548-FF26-0547-8B50-631DA3E5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6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66A3-DE0E-E848-9CEB-C992A7101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your RV trustworthy?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1EBC8-7574-E843-950B-8D8DB1A21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Are your monitors sufficiently independent of the system under observation? </a:t>
            </a:r>
          </a:p>
          <a:p>
            <a:pPr lvl="1"/>
            <a:r>
              <a:rPr lang="en-US" dirty="0"/>
              <a:t>Can monitors run in a separate fault containment region and still observe events?</a:t>
            </a:r>
          </a:p>
          <a:p>
            <a:r>
              <a:rPr lang="en-US" dirty="0"/>
              <a:t>Do the runtime monitors tolerate the faults the system is supposed to withstand?</a:t>
            </a:r>
          </a:p>
          <a:p>
            <a:pPr lvl="1"/>
            <a:r>
              <a:rPr lang="en-US" dirty="0"/>
              <a:t>How much redundancy needed?</a:t>
            </a:r>
          </a:p>
          <a:p>
            <a:r>
              <a:rPr lang="en-US" dirty="0"/>
              <a:t>This list is by no means an exhaustive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52457-2C7C-9942-9014-CEA9269EA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62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ED97-D67E-AB4C-AE5E-7212CEBE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Copilot: RV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86185-3990-6A4B-9C2C-0FC09BA3E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59" y="1988230"/>
            <a:ext cx="7429499" cy="35417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Haskell-based Embedded Domain Specific Language (DSL)</a:t>
            </a:r>
          </a:p>
          <a:p>
            <a:r>
              <a:rPr lang="en-US" dirty="0"/>
              <a:t>Abstract functional specifications written in a </a:t>
            </a:r>
            <a:r>
              <a:rPr lang="en-US" dirty="0" err="1"/>
              <a:t>Lustre</a:t>
            </a:r>
            <a:r>
              <a:rPr lang="en-US" dirty="0"/>
              <a:t>-like language</a:t>
            </a:r>
          </a:p>
          <a:p>
            <a:r>
              <a:rPr lang="en-US" dirty="0"/>
              <a:t>Synthesize monitors targeting real-time embedded systems </a:t>
            </a:r>
          </a:p>
          <a:p>
            <a:r>
              <a:rPr lang="en-US" dirty="0"/>
              <a:t>Generates </a:t>
            </a:r>
            <a:r>
              <a:rPr lang="en-US" dirty="0" err="1"/>
              <a:t>Misra</a:t>
            </a:r>
            <a:r>
              <a:rPr lang="en-US" dirty="0"/>
              <a:t>-like C monitors</a:t>
            </a:r>
          </a:p>
          <a:p>
            <a:pPr lvl="1"/>
            <a:r>
              <a:rPr lang="en-US" dirty="0"/>
              <a:t>Constant time, constant memory</a:t>
            </a:r>
          </a:p>
          <a:p>
            <a:r>
              <a:rPr lang="en-US" dirty="0"/>
              <a:t>Minimum instrumentation of SUO source code</a:t>
            </a:r>
          </a:p>
          <a:p>
            <a:r>
              <a:rPr lang="en-US" dirty="0"/>
              <a:t>Samples the system under observation </a:t>
            </a:r>
          </a:p>
          <a:p>
            <a:pPr lvl="1"/>
            <a:r>
              <a:rPr lang="en-US" dirty="0"/>
              <a:t>Can miss state changes if not sampled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FB254-4EC5-454B-BB38-9FA832E8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5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343" y="618518"/>
            <a:ext cx="6413216" cy="147857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72343" y="2097088"/>
            <a:ext cx="488208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Contact Information:</a:t>
            </a:r>
          </a:p>
          <a:p>
            <a:r>
              <a:rPr lang="en-US" sz="2400" dirty="0"/>
              <a:t>Alwyn E. Goodloe </a:t>
            </a:r>
          </a:p>
          <a:p>
            <a:r>
              <a:rPr lang="en-US" sz="2400" dirty="0"/>
              <a:t>+1-757-864-5064 </a:t>
            </a:r>
          </a:p>
          <a:p>
            <a:r>
              <a:rPr lang="en-US" sz="2400" dirty="0" err="1"/>
              <a:t>a.goodloe@nasa.gov</a:t>
            </a:r>
            <a:endParaRPr lang="en-US" sz="2400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882230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98599"/>
            <a:ext cx="7429499" cy="1478570"/>
          </a:xfrm>
        </p:spPr>
        <p:txBody>
          <a:bodyPr/>
          <a:lstStyle/>
          <a:p>
            <a:r>
              <a:rPr lang="en-US" dirty="0"/>
              <a:t>Meaning of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512014"/>
            <a:ext cx="7717018" cy="46656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meaning of a program is determined by the text of the program and the semantics of the programming language in which it is  expressed </a:t>
            </a:r>
          </a:p>
          <a:p>
            <a:r>
              <a:rPr lang="en-US" dirty="0"/>
              <a:t>Different styles of semantics: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Axiomatic semantics – Each language statement has an axiom defining the meaning of that statement along with logical rules 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Used for proving functional correctness of programs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Denotational semantics (Scott-Strachey Semantics) – meaning of a program phrase is denoted by a mathematical object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Tarski’s model theory for programming languages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Motivated many advances in programming languages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Operational semantics – define abstract machines where program executions correspond to sequences of transitions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Large- and small-step semantics </a:t>
            </a:r>
          </a:p>
          <a:p>
            <a:pPr lvl="2">
              <a:buFont typeface="Wingdings" pitchFamily="2" charset="2"/>
              <a:buChar char="ü"/>
            </a:pPr>
            <a:r>
              <a:rPr lang="en-US" dirty="0"/>
              <a:t>Underlying many static analysis tools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08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0E91-52AB-B14D-9230-1F25E95D6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56" y="327514"/>
            <a:ext cx="7429499" cy="1478570"/>
          </a:xfrm>
        </p:spPr>
        <p:txBody>
          <a:bodyPr/>
          <a:lstStyle/>
          <a:p>
            <a:r>
              <a:rPr lang="en-US" dirty="0"/>
              <a:t>Trace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7793E-5CED-5745-B213-9E90FDF62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778558"/>
            <a:ext cx="7429499" cy="4012643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Trace, </a:t>
            </a:r>
            <a:r>
              <a:rPr lang="en-US" dirty="0" err="1"/>
              <a:t>τ</a:t>
            </a:r>
            <a:r>
              <a:rPr lang="en-US" dirty="0"/>
              <a:t>, is a finite sequence of observations  </a:t>
            </a:r>
          </a:p>
          <a:p>
            <a:pPr lvl="1"/>
            <a:r>
              <a:rPr lang="en-US" dirty="0"/>
              <a:t>Abstracts a single run of the system </a:t>
            </a:r>
          </a:p>
          <a:p>
            <a:pPr lvl="1"/>
            <a:r>
              <a:rPr lang="en-US" dirty="0" err="1"/>
              <a:t>τ</a:t>
            </a:r>
            <a:r>
              <a:rPr lang="en-US" dirty="0"/>
              <a:t> = e</a:t>
            </a:r>
            <a:r>
              <a:rPr lang="en-US" baseline="-25000" dirty="0"/>
              <a:t>1</a:t>
            </a:r>
            <a:r>
              <a:rPr lang="en-US" dirty="0"/>
              <a:t>, e</a:t>
            </a:r>
            <a:r>
              <a:rPr lang="en-US" baseline="-25000" dirty="0"/>
              <a:t>2</a:t>
            </a:r>
            <a:r>
              <a:rPr lang="en-US" dirty="0"/>
              <a:t>, e</a:t>
            </a:r>
            <a:r>
              <a:rPr lang="en-US" baseline="-25000" dirty="0"/>
              <a:t>3</a:t>
            </a:r>
            <a:r>
              <a:rPr lang="en-US" dirty="0"/>
              <a:t>, e</a:t>
            </a:r>
            <a:r>
              <a:rPr lang="en-US" baseline="-25000" dirty="0"/>
              <a:t>4</a:t>
            </a:r>
            <a:r>
              <a:rPr lang="en-US" dirty="0"/>
              <a:t>, …</a:t>
            </a:r>
            <a:r>
              <a:rPr lang="en-US" dirty="0" err="1"/>
              <a:t>e</a:t>
            </a:r>
            <a:r>
              <a:rPr lang="en-US" baseline="-25000" dirty="0" err="1"/>
              <a:t>n</a:t>
            </a:r>
            <a:r>
              <a:rPr lang="en-US" dirty="0">
                <a:sym typeface="Symbol" panose="05050102010706020507" pitchFamily="18" charset="2"/>
              </a:rPr>
              <a:t>  E</a:t>
            </a:r>
            <a:r>
              <a:rPr lang="en-US" dirty="0"/>
              <a:t>*, where </a:t>
            </a:r>
            <a:r>
              <a:rPr lang="en-US" dirty="0">
                <a:sym typeface="Symbol" panose="05050102010706020507" pitchFamily="18" charset="2"/>
              </a:rPr>
              <a:t>E</a:t>
            </a:r>
            <a:r>
              <a:rPr lang="en-US" dirty="0"/>
              <a:t>* set of all event traces</a:t>
            </a:r>
          </a:p>
          <a:p>
            <a:pPr marL="0" indent="0">
              <a:buNone/>
            </a:pPr>
            <a:r>
              <a:rPr lang="en-US" dirty="0"/>
              <a:t>Given a specification </a:t>
            </a:r>
            <a:r>
              <a:rPr lang="en-US" dirty="0" err="1"/>
              <a:t>φ</a:t>
            </a:r>
            <a:r>
              <a:rPr lang="en-US" dirty="0"/>
              <a:t> a trace </a:t>
            </a:r>
            <a:r>
              <a:rPr lang="en-US" dirty="0" err="1"/>
              <a:t>τ</a:t>
            </a:r>
            <a:r>
              <a:rPr lang="en-US" dirty="0"/>
              <a:t> obtained from a system under observation</a:t>
            </a:r>
          </a:p>
          <a:p>
            <a:pPr lvl="1"/>
            <a:r>
              <a:rPr lang="en-US" dirty="0"/>
              <a:t>Instrumentation must be sufficient to produce the fidelity of trace required by specification </a:t>
            </a:r>
          </a:p>
          <a:p>
            <a:r>
              <a:rPr lang="en-US" dirty="0"/>
              <a:t>An RV monitor checks for language inclusion </a:t>
            </a:r>
            <a:r>
              <a:rPr lang="en-US" dirty="0" err="1"/>
              <a:t>τ</a:t>
            </a:r>
            <a:r>
              <a:rPr lang="en-US" dirty="0"/>
              <a:t> ∊ 𝔏(</a:t>
            </a:r>
            <a:r>
              <a:rPr lang="en-US" dirty="0" err="1"/>
              <a:t>φ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Accept all traces admitting </a:t>
            </a:r>
            <a:r>
              <a:rPr lang="en-US" dirty="0" err="1"/>
              <a:t>φ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DE0E4-1A28-8342-9CA5-AE840DA3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59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1_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{1DC5C7B9-681D-CF4E-ABFC-0B9BE5E2318B}tf10001122</Template>
  <TotalTime>20507</TotalTime>
  <Words>677</Words>
  <Application>Microsoft Macintosh PowerPoint</Application>
  <PresentationFormat>On-screen Show (4:3)</PresentationFormat>
  <Paragraphs>88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Tw Cen MT</vt:lpstr>
      <vt:lpstr>Wingdings</vt:lpstr>
      <vt:lpstr>Circuit</vt:lpstr>
      <vt:lpstr>1_Circuit</vt:lpstr>
      <vt:lpstr>Runtime Verification</vt:lpstr>
      <vt:lpstr>Science of Programming </vt:lpstr>
      <vt:lpstr>Classifying Correctness Properties</vt:lpstr>
      <vt:lpstr>Runtime Verification  </vt:lpstr>
      <vt:lpstr>IS Your RV Trustworthy?</vt:lpstr>
      <vt:lpstr>Is your RV trustworthy? </vt:lpstr>
      <vt:lpstr>Copilot: RV Framework</vt:lpstr>
      <vt:lpstr>Questions?</vt:lpstr>
      <vt:lpstr>Meaning of Programs</vt:lpstr>
      <vt:lpstr>Trace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High-Assurance Runtime Verification</dc:title>
  <dc:creator>Microsoft Office User</dc:creator>
  <cp:lastModifiedBy>Goodloe, Alwyn E. (LARC-D320)</cp:lastModifiedBy>
  <cp:revision>546</cp:revision>
  <dcterms:created xsi:type="dcterms:W3CDTF">2017-01-25T21:58:27Z</dcterms:created>
  <dcterms:modified xsi:type="dcterms:W3CDTF">2020-12-08T17:39:49Z</dcterms:modified>
</cp:coreProperties>
</file>