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4837" r:id="rId5"/>
  </p:sldMasterIdLst>
  <p:notesMasterIdLst>
    <p:notesMasterId r:id="rId20"/>
  </p:notesMasterIdLst>
  <p:handoutMasterIdLst>
    <p:handoutMasterId r:id="rId21"/>
  </p:handoutMasterIdLst>
  <p:sldIdLst>
    <p:sldId id="404" r:id="rId6"/>
    <p:sldId id="415" r:id="rId7"/>
    <p:sldId id="410" r:id="rId8"/>
    <p:sldId id="419" r:id="rId9"/>
    <p:sldId id="411" r:id="rId10"/>
    <p:sldId id="416" r:id="rId11"/>
    <p:sldId id="412" r:id="rId12"/>
    <p:sldId id="417" r:id="rId13"/>
    <p:sldId id="413" r:id="rId14"/>
    <p:sldId id="418" r:id="rId15"/>
    <p:sldId id="414" r:id="rId16"/>
    <p:sldId id="420" r:id="rId17"/>
    <p:sldId id="409" r:id="rId18"/>
    <p:sldId id="405" r:id="rId19"/>
  </p:sldIdLst>
  <p:sldSz cx="9144000" cy="5143500" type="screen16x9"/>
  <p:notesSz cx="6858000" cy="9296400"/>
  <p:defaultTex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8B01"/>
    <a:srgbClr val="FF0000"/>
    <a:srgbClr val="1B3D6C"/>
    <a:srgbClr val="C2D9FA"/>
    <a:srgbClr val="0B3A7F"/>
    <a:srgbClr val="1380DC"/>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7FED9-C35A-4CE5-A6BD-9FDB96CC1A70}" v="2" dt="2018-12-13T19:35:47.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p:cViewPr varScale="1">
        <p:scale>
          <a:sx n="138" d="100"/>
          <a:sy n="138" d="100"/>
        </p:scale>
        <p:origin x="756" y="102"/>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3"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56324"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5"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9301CC6A-B4E8-405F-AE79-859651258FE4}" type="slidenum">
              <a:rPr lang="en-US"/>
              <a:pPr>
                <a:defRPr/>
              </a:pPr>
              <a:t>‹#›</a:t>
            </a:fld>
            <a:endParaRPr lang="en-US"/>
          </a:p>
        </p:txBody>
      </p:sp>
    </p:spTree>
    <p:extLst>
      <p:ext uri="{BB962C8B-B14F-4D97-AF65-F5344CB8AC3E}">
        <p14:creationId xmlns:p14="http://schemas.microsoft.com/office/powerpoint/2010/main" val="81862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47" name="Rectangle 3"/>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B7B05DEF-6DE7-4BF9-8DBB-FF904A788E50}" type="slidenum">
              <a:rPr lang="en-US"/>
              <a:pPr>
                <a:defRPr/>
              </a:pPr>
              <a:t>‹#›</a:t>
            </a:fld>
            <a:endParaRPr lang="en-US"/>
          </a:p>
        </p:txBody>
      </p:sp>
    </p:spTree>
    <p:extLst>
      <p:ext uri="{BB962C8B-B14F-4D97-AF65-F5344CB8AC3E}">
        <p14:creationId xmlns:p14="http://schemas.microsoft.com/office/powerpoint/2010/main" val="3823580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1pPr>
    <a:lvl2pPr marL="3429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2pPr>
    <a:lvl3pPr marL="6858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3pPr>
    <a:lvl4pPr marL="10287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4pPr>
    <a:lvl5pPr marL="13716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8" name="Rectangle 7"/>
          <p:cNvSpPr/>
          <p:nvPr userDrawn="1"/>
        </p:nvSpPr>
        <p:spPr bwMode="auto">
          <a:xfrm>
            <a:off x="1555" y="-19050"/>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Subtitle 2"/>
          <p:cNvSpPr txBox="1">
            <a:spLocks/>
          </p:cNvSpPr>
          <p:nvPr userDrawn="1"/>
        </p:nvSpPr>
        <p:spPr bwMode="auto">
          <a:xfrm>
            <a:off x="0" y="26479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a:solidFill>
                  <a:schemeClr val="bg1"/>
                </a:solidFill>
                <a:latin typeface="+mj-lt"/>
              </a:rPr>
              <a:t>Author</a:t>
            </a:r>
          </a:p>
          <a:p>
            <a:pPr marL="0" indent="0" algn="ctr" eaLnBrk="1" hangingPunct="1">
              <a:buClr>
                <a:srgbClr val="00529B"/>
              </a:buClr>
              <a:buNone/>
            </a:pPr>
            <a:r>
              <a:rPr lang="en-US" altLang="en-US" sz="1600" b="1" kern="0">
                <a:solidFill>
                  <a:schemeClr val="bg1"/>
                </a:solidFill>
                <a:latin typeface="+mj-lt"/>
              </a:rPr>
              <a:t>Company/Organization</a:t>
            </a:r>
          </a:p>
          <a:p>
            <a:pPr marL="0" indent="0" algn="ctr" eaLnBrk="1" hangingPunct="1">
              <a:buClr>
                <a:srgbClr val="00529B"/>
              </a:buClr>
              <a:buNone/>
            </a:pPr>
            <a:r>
              <a:rPr lang="en-US" altLang="en-US" sz="1600" kern="0">
                <a:solidFill>
                  <a:schemeClr val="bg1"/>
                </a:solidFill>
                <a:latin typeface="+mj-lt"/>
              </a:rPr>
              <a:t>Conference Name, Conference Dates</a:t>
            </a:r>
          </a:p>
          <a:p>
            <a:pPr marL="0" indent="0" algn="ctr" eaLnBrk="1" hangingPunct="1">
              <a:buClr>
                <a:srgbClr val="00529B"/>
              </a:buClr>
              <a:buNone/>
            </a:pPr>
            <a:r>
              <a:rPr lang="en-US" altLang="en-US" sz="1600" kern="0">
                <a:solidFill>
                  <a:schemeClr val="bg1"/>
                </a:solidFill>
                <a:latin typeface="+mj-lt"/>
              </a:rPr>
              <a:t>Conference Location</a:t>
            </a:r>
          </a:p>
          <a:p>
            <a:pPr>
              <a:buClr>
                <a:srgbClr val="00529B"/>
              </a:buClr>
              <a:buFont typeface="Wingdings" charset="2"/>
              <a:buChar char="Ø"/>
            </a:pPr>
            <a:endParaRPr lang="en-US" sz="2400" kern="0"/>
          </a:p>
        </p:txBody>
      </p:sp>
      <p:sp>
        <p:nvSpPr>
          <p:cNvPr id="10" name="Title 1"/>
          <p:cNvSpPr txBox="1">
            <a:spLocks/>
          </p:cNvSpPr>
          <p:nvPr userDrawn="1"/>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5400" b="1" kern="0">
                <a:solidFill>
                  <a:schemeClr val="bg1"/>
                </a:solidFill>
              </a:rPr>
              <a:t>Presentation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1B3D6C"/>
              </a:buClr>
              <a:buFont typeface="Wingdings" charset="2"/>
              <a:buChar char="Ø"/>
              <a:defRPr/>
            </a:lvl1pPr>
            <a:lvl2pPr marL="685800" indent="-342900">
              <a:buClr>
                <a:srgbClr val="1B3D6C"/>
              </a:buClr>
              <a:buFont typeface="Wingdings" charset="2"/>
              <a:buChar char="Ø"/>
              <a:defRPr/>
            </a:lvl2pPr>
            <a:lvl3pPr marL="971550" indent="-285750">
              <a:buClr>
                <a:srgbClr val="1B3D6C"/>
              </a:buClr>
              <a:buFont typeface="Wingdings" charset="2"/>
              <a:buChar char="Ø"/>
              <a:defRPr/>
            </a:lvl3pPr>
            <a:lvl4pPr marL="1314450" indent="-285750">
              <a:buClr>
                <a:srgbClr val="1B3D6C"/>
              </a:buClr>
              <a:buFont typeface="Wingdings" charset="2"/>
              <a:buChar char="Ø"/>
              <a:defRPr/>
            </a:lvl4pPr>
            <a:lvl5pPr marL="1657350" indent="-285750">
              <a:buClr>
                <a:srgbClr val="1B3D6C"/>
              </a:buClr>
              <a:buFont typeface="Wingdings"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23950"/>
            <a:ext cx="39624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123950"/>
            <a:ext cx="44196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1" name="Title 1"/>
          <p:cNvSpPr>
            <a:spLocks noGrp="1"/>
          </p:cNvSpPr>
          <p:nvPr>
            <p:ph type="title"/>
          </p:nvPr>
        </p:nvSpPr>
        <p:spPr>
          <a:xfrm>
            <a:off x="228600" y="144198"/>
            <a:ext cx="8686800" cy="514350"/>
          </a:xfrm>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and/or 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1714" cy="5143500"/>
          </a:xfrm>
          <a:prstGeom prst="rect">
            <a:avLst/>
          </a:prstGeom>
        </p:spPr>
      </p:pic>
    </p:spTree>
    <p:extLst>
      <p:ext uri="{BB962C8B-B14F-4D97-AF65-F5344CB8AC3E}">
        <p14:creationId xmlns:p14="http://schemas.microsoft.com/office/powerpoint/2010/main" val="383842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FC34-5206-45FA-A6B2-955DFABF1CC2}"/>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603E2-753D-49F2-B2B1-D76008093D9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EFD0B8-A1D4-4313-AC8C-31D5E0DBD37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E9CFA06F-9FF0-4DD3-9CA0-DF2D4EF2E0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3CCD405-43AD-4B88-9D41-03F2E0B3D058}"/>
              </a:ext>
            </a:extLst>
          </p:cNvPr>
          <p:cNvSpPr>
            <a:spLocks noGrp="1"/>
          </p:cNvSpPr>
          <p:nvPr>
            <p:ph type="sldNum" sz="quarter" idx="12"/>
          </p:nvPr>
        </p:nvSpPr>
        <p:spPr/>
        <p:txBody>
          <a:body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2125721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1028" name="Rectangle 3"/>
          <p:cNvSpPr>
            <a:spLocks noGrp="1" noChangeArrowheads="1"/>
          </p:cNvSpPr>
          <p:nvPr>
            <p:ph type="body" idx="1"/>
          </p:nvPr>
        </p:nvSpPr>
        <p:spPr bwMode="auto">
          <a:xfrm>
            <a:off x="230886" y="1123950"/>
            <a:ext cx="8686800" cy="3363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noChangeArrowheads="1"/>
          </p:cNvSpPr>
          <p:nvPr userDrawn="1"/>
        </p:nvSpPr>
        <p:spPr bwMode="auto">
          <a:xfrm>
            <a:off x="1181100" y="4572000"/>
            <a:ext cx="19050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0" name="Rectangle 9"/>
          <p:cNvSpPr>
            <a:spLocks noGrp="1" noChangeArrowheads="1"/>
          </p:cNvSpPr>
          <p:nvPr userDrawn="1"/>
        </p:nvSpPr>
        <p:spPr bwMode="auto">
          <a:xfrm>
            <a:off x="3181350" y="4572000"/>
            <a:ext cx="28956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2"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3"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4"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5" name="Rectangle 14"/>
          <p:cNvSpPr/>
          <p:nvPr userDrawn="1"/>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27" name="Rectangle 2"/>
          <p:cNvSpPr>
            <a:spLocks noGrp="1" noChangeArrowheads="1"/>
          </p:cNvSpPr>
          <p:nvPr>
            <p:ph type="title"/>
          </p:nvPr>
        </p:nvSpPr>
        <p:spPr bwMode="auto">
          <a:xfrm>
            <a:off x="228600" y="144198"/>
            <a:ext cx="8686800" cy="514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b="1" kern="0">
                <a:solidFill>
                  <a:schemeClr val="bg1"/>
                </a:solidFill>
              </a:rPr>
              <a:t>Presentation Title</a:t>
            </a:r>
          </a:p>
        </p:txBody>
      </p:sp>
    </p:spTree>
  </p:cSld>
  <p:clrMap bg1="lt1" tx1="dk1" bg2="lt2" tx2="dk2" accent1="accent1" accent2="accent2" accent3="accent3" accent4="accent4" accent5="accent5" accent6="accent6" hlink="hlink" folHlink="folHlink"/>
  <p:sldLayoutIdLst>
    <p:sldLayoutId id="2147484830" r:id="rId1"/>
    <p:sldLayoutId id="2147484825" r:id="rId2"/>
    <p:sldLayoutId id="2147484827" r:id="rId3"/>
    <p:sldLayoutId id="2147484836" r:id="rId4"/>
  </p:sldLayoutIdLst>
  <p:hf hdr="0" ftr="0" dt="0"/>
  <p:txStyles>
    <p:titleStyle>
      <a:lvl1pPr marL="0" marR="0" indent="0" algn="ctr" defTabSz="914400" rtl="0" eaLnBrk="0" fontAlgn="base" latinLnBrk="0" hangingPunct="0">
        <a:lnSpc>
          <a:spcPct val="100000"/>
        </a:lnSpc>
        <a:spcBef>
          <a:spcPct val="0"/>
        </a:spcBef>
        <a:spcAft>
          <a:spcPct val="0"/>
        </a:spcAft>
        <a:buClrTx/>
        <a:buSzTx/>
        <a:buFontTx/>
        <a:buNone/>
        <a:tabLst/>
        <a:defRPr sz="2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charset="0"/>
          <a:ea typeface="ＭＳ Ｐゴシック" pitchFamily="80" charset="-128"/>
        </a:defRPr>
      </a:lvl2pPr>
      <a:lvl3pPr algn="l" rtl="0" eaLnBrk="0" fontAlgn="base" hangingPunct="0">
        <a:spcBef>
          <a:spcPct val="0"/>
        </a:spcBef>
        <a:spcAft>
          <a:spcPct val="0"/>
        </a:spcAft>
        <a:defRPr sz="1800">
          <a:solidFill>
            <a:schemeClr val="tx2"/>
          </a:solidFill>
          <a:latin typeface="Arial" charset="0"/>
          <a:ea typeface="ＭＳ Ｐゴシック" pitchFamily="80" charset="-128"/>
        </a:defRPr>
      </a:lvl3pPr>
      <a:lvl4pPr algn="l" rtl="0" eaLnBrk="0" fontAlgn="base" hangingPunct="0">
        <a:spcBef>
          <a:spcPct val="0"/>
        </a:spcBef>
        <a:spcAft>
          <a:spcPct val="0"/>
        </a:spcAft>
        <a:defRPr sz="1800">
          <a:solidFill>
            <a:schemeClr val="tx2"/>
          </a:solidFill>
          <a:latin typeface="Arial" charset="0"/>
          <a:ea typeface="ＭＳ Ｐゴシック" pitchFamily="80" charset="-128"/>
        </a:defRPr>
      </a:lvl4pPr>
      <a:lvl5pPr algn="l" rtl="0" eaLnBrk="0" fontAlgn="base" hangingPunct="0">
        <a:spcBef>
          <a:spcPct val="0"/>
        </a:spcBef>
        <a:spcAft>
          <a:spcPct val="0"/>
        </a:spcAft>
        <a:defRPr sz="1800">
          <a:solidFill>
            <a:schemeClr val="tx2"/>
          </a:solidFill>
          <a:latin typeface="Arial" charset="0"/>
          <a:ea typeface="ＭＳ Ｐゴシック" pitchFamily="80" charset="-128"/>
        </a:defRPr>
      </a:lvl5pPr>
      <a:lvl6pPr marL="342900" algn="l" rtl="0" fontAlgn="base">
        <a:spcBef>
          <a:spcPct val="0"/>
        </a:spcBef>
        <a:spcAft>
          <a:spcPct val="0"/>
        </a:spcAft>
        <a:defRPr sz="1800">
          <a:solidFill>
            <a:schemeClr val="tx2"/>
          </a:solidFill>
          <a:latin typeface="Arial" charset="0"/>
          <a:ea typeface="ＭＳ Ｐゴシック" pitchFamily="80" charset="-128"/>
        </a:defRPr>
      </a:lvl6pPr>
      <a:lvl7pPr marL="685800" algn="l" rtl="0" fontAlgn="base">
        <a:spcBef>
          <a:spcPct val="0"/>
        </a:spcBef>
        <a:spcAft>
          <a:spcPct val="0"/>
        </a:spcAft>
        <a:defRPr sz="1800">
          <a:solidFill>
            <a:schemeClr val="tx2"/>
          </a:solidFill>
          <a:latin typeface="Arial" charset="0"/>
          <a:ea typeface="ＭＳ Ｐゴシック" pitchFamily="80" charset="-128"/>
        </a:defRPr>
      </a:lvl7pPr>
      <a:lvl8pPr marL="1028700" algn="l" rtl="0" fontAlgn="base">
        <a:spcBef>
          <a:spcPct val="0"/>
        </a:spcBef>
        <a:spcAft>
          <a:spcPct val="0"/>
        </a:spcAft>
        <a:defRPr sz="1800">
          <a:solidFill>
            <a:schemeClr val="tx2"/>
          </a:solidFill>
          <a:latin typeface="Arial" charset="0"/>
          <a:ea typeface="ＭＳ Ｐゴシック" pitchFamily="80" charset="-128"/>
        </a:defRPr>
      </a:lvl8pPr>
      <a:lvl9pPr marL="1371600" algn="l" rtl="0" fontAlgn="base">
        <a:spcBef>
          <a:spcPct val="0"/>
        </a:spcBef>
        <a:spcAft>
          <a:spcPct val="0"/>
        </a:spcAft>
        <a:defRPr sz="1800">
          <a:solidFill>
            <a:schemeClr val="tx2"/>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557213" indent="-214313"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857250" indent="-1714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2001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5430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8" name="Rectangle 3"/>
          <p:cNvSpPr>
            <a:spLocks noGrp="1" noChangeArrowheads="1"/>
          </p:cNvSpPr>
          <p:nvPr>
            <p:ph type="body" idx="1"/>
          </p:nvPr>
        </p:nvSpPr>
        <p:spPr bwMode="auto">
          <a:xfrm>
            <a:off x="230886" y="438150"/>
            <a:ext cx="8686800" cy="40494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0"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1"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749289507"/>
      </p:ext>
    </p:extLst>
  </p:cSld>
  <p:clrMap bg1="lt1" tx1="dk1" bg2="lt2" tx2="dk2" accent1="accent1" accent2="accent2" accent3="accent3" accent4="accent4" accent5="accent5" accent6="accent6" hlink="hlink" folHlink="folHlink"/>
  <p:sldLayoutIdLst>
    <p:sldLayoutId id="21474848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B3D6C"/>
        </a:buClr>
        <a:buFont typeface="Wingdings" charset="2"/>
        <a:buChar char="Ø"/>
        <a:defRPr sz="24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Clr>
          <a:srgbClr val="1B3D6C"/>
        </a:buClr>
        <a:buFont typeface="Wingdings" charset="2"/>
        <a:buChar char="Ø"/>
        <a:defRPr sz="21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Clr>
          <a:srgbClr val="1B3D6C"/>
        </a:buClr>
        <a:buFont typeface="Wingdings" charset="2"/>
        <a:buChar char="Ø"/>
        <a:defRPr sz="18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14667"/>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 name="Subtitle 2"/>
          <p:cNvSpPr txBox="1">
            <a:spLocks/>
          </p:cNvSpPr>
          <p:nvPr/>
        </p:nvSpPr>
        <p:spPr bwMode="auto">
          <a:xfrm>
            <a:off x="514604" y="2019300"/>
            <a:ext cx="8114792"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dirty="0">
                <a:solidFill>
                  <a:schemeClr val="bg1"/>
                </a:solidFill>
                <a:latin typeface="+mj-lt"/>
              </a:rPr>
              <a:t>Ryan J. Thompson</a:t>
            </a:r>
          </a:p>
          <a:p>
            <a:pPr marL="0" indent="0" algn="ctr" eaLnBrk="1" hangingPunct="1">
              <a:buClr>
                <a:srgbClr val="00529B"/>
              </a:buClr>
              <a:buNone/>
            </a:pPr>
            <a:r>
              <a:rPr lang="en-US" altLang="en-US" sz="1600" b="1" kern="0" dirty="0">
                <a:solidFill>
                  <a:schemeClr val="bg1"/>
                </a:solidFill>
                <a:latin typeface="+mj-lt"/>
              </a:rPr>
              <a:t>University of Virginia and NASA Langley Research Center</a:t>
            </a:r>
          </a:p>
          <a:p>
            <a:pPr marL="0" indent="0" algn="ctr" eaLnBrk="1" hangingPunct="1">
              <a:buClr>
                <a:srgbClr val="00529B"/>
              </a:buClr>
              <a:buNone/>
            </a:pPr>
            <a:r>
              <a:rPr lang="en-US" altLang="en-US" sz="1600" kern="0" dirty="0">
                <a:solidFill>
                  <a:schemeClr val="bg1"/>
                </a:solidFill>
                <a:latin typeface="+mj-lt"/>
              </a:rPr>
              <a:t>SciTech Forum, 11-15 &amp; 19-21 January 2021</a:t>
            </a: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r>
              <a:rPr lang="en-US" sz="1600" dirty="0">
                <a:solidFill>
                  <a:schemeClr val="bg1"/>
                </a:solidFill>
              </a:rPr>
              <a:t>Copyright 2021 by the University of Virginia and the United States Government as represented by the Administrator of the National Aeronautics and Space Administration. No copyright is claimed in the United States under Title 17, U.S. Code. All Other Rights Reserved. </a:t>
            </a:r>
            <a:br>
              <a:rPr lang="en-US" sz="1600" dirty="0">
                <a:solidFill>
                  <a:schemeClr val="bg1"/>
                </a:solidFill>
              </a:rPr>
            </a:br>
            <a:r>
              <a:rPr lang="en-US" sz="1600" dirty="0">
                <a:solidFill>
                  <a:schemeClr val="bg1"/>
                </a:solidFill>
              </a:rPr>
              <a:t>Published by the American Institute of Aeronautics and Astronautics, Inc., with permission.</a:t>
            </a:r>
          </a:p>
          <a:p>
            <a:pPr marL="0" indent="0" algn="ctr" eaLnBrk="1" hangingPunct="1">
              <a:buClr>
                <a:srgbClr val="00529B"/>
              </a:buClr>
              <a:buNone/>
            </a:pPr>
            <a:br>
              <a:rPr lang="en-US" altLang="en-US" sz="1600" kern="0" dirty="0">
                <a:solidFill>
                  <a:schemeClr val="bg1"/>
                </a:solidFill>
                <a:latin typeface="+mj-lt"/>
              </a:rPr>
            </a:b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a:buClr>
                <a:srgbClr val="00529B"/>
              </a:buClr>
              <a:buFont typeface="Wingdings" charset="2"/>
              <a:buChar char="Ø"/>
            </a:pPr>
            <a:endParaRPr lang="en-US" sz="2400" kern="0" dirty="0"/>
          </a:p>
        </p:txBody>
      </p:sp>
      <p:sp>
        <p:nvSpPr>
          <p:cNvPr id="6" name="Title 1"/>
          <p:cNvSpPr txBox="1">
            <a:spLocks/>
          </p:cNvSpPr>
          <p:nvPr/>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4400" b="1" kern="0" dirty="0">
                <a:solidFill>
                  <a:schemeClr val="bg1"/>
                </a:solidFill>
              </a:rPr>
              <a:t>Stereo Camera Simulation for Lunar Surface Photogrammetry</a:t>
            </a:r>
          </a:p>
        </p:txBody>
      </p:sp>
    </p:spTree>
    <p:extLst>
      <p:ext uri="{BB962C8B-B14F-4D97-AF65-F5344CB8AC3E}">
        <p14:creationId xmlns:p14="http://schemas.microsoft.com/office/powerpoint/2010/main" val="324064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CD478-6C79-499F-874F-DC2379713355}"/>
              </a:ext>
            </a:extLst>
          </p:cNvPr>
          <p:cNvSpPr>
            <a:spLocks noGrp="1"/>
          </p:cNvSpPr>
          <p:nvPr>
            <p:ph type="title"/>
          </p:nvPr>
        </p:nvSpPr>
        <p:spPr/>
        <p:txBody>
          <a:bodyPr/>
          <a:lstStyle/>
          <a:p>
            <a:r>
              <a:rPr lang="en-US" dirty="0"/>
              <a:t>Background: Plume-Surface Interaction (PSI)</a:t>
            </a:r>
          </a:p>
        </p:txBody>
      </p:sp>
      <p:sp>
        <p:nvSpPr>
          <p:cNvPr id="3" name="Content Placeholder 2">
            <a:extLst>
              <a:ext uri="{FF2B5EF4-FFF2-40B4-BE49-F238E27FC236}">
                <a16:creationId xmlns:a16="http://schemas.microsoft.com/office/drawing/2014/main" id="{8F167DDD-EE30-4A31-A8CA-B3D9A232A646}"/>
              </a:ext>
            </a:extLst>
          </p:cNvPr>
          <p:cNvSpPr>
            <a:spLocks noGrp="1"/>
          </p:cNvSpPr>
          <p:nvPr>
            <p:ph idx="1"/>
          </p:nvPr>
        </p:nvSpPr>
        <p:spPr>
          <a:xfrm>
            <a:off x="230886" y="1123950"/>
            <a:ext cx="5213950" cy="3363648"/>
          </a:xfrm>
        </p:spPr>
        <p:txBody>
          <a:bodyPr/>
          <a:lstStyle/>
          <a:p>
            <a:r>
              <a:rPr lang="en-US" dirty="0"/>
              <a:t>During descent, engine ejects regolith and forms a small crater</a:t>
            </a:r>
          </a:p>
          <a:p>
            <a:r>
              <a:rPr lang="en-US" dirty="0"/>
              <a:t>Ejected material poses a risk to lander and nearby objects</a:t>
            </a:r>
          </a:p>
          <a:p>
            <a:r>
              <a:rPr lang="en-US" dirty="0"/>
              <a:t>PSI is not well-understood</a:t>
            </a:r>
          </a:p>
          <a:p>
            <a:r>
              <a:rPr lang="en-US" dirty="0"/>
              <a:t>To date, no dedicated studies of extraterrestrial PSI</a:t>
            </a:r>
          </a:p>
        </p:txBody>
      </p:sp>
      <p:sp>
        <p:nvSpPr>
          <p:cNvPr id="4" name="Slide Number Placeholder 3">
            <a:extLst>
              <a:ext uri="{FF2B5EF4-FFF2-40B4-BE49-F238E27FC236}">
                <a16:creationId xmlns:a16="http://schemas.microsoft.com/office/drawing/2014/main" id="{EAF3A8C7-A000-48E3-A3E0-46C030E85B98}"/>
              </a:ext>
            </a:extLst>
          </p:cNvPr>
          <p:cNvSpPr>
            <a:spLocks noGrp="1"/>
          </p:cNvSpPr>
          <p:nvPr>
            <p:ph type="sldNum" sz="quarter" idx="12"/>
          </p:nvPr>
        </p:nvSpPr>
        <p:spPr/>
        <p:txBody>
          <a:bodyPr/>
          <a:lstStyle/>
          <a:p>
            <a:pPr>
              <a:defRPr/>
            </a:pPr>
            <a:fld id="{B586D440-F702-449A-AAC2-9ACFF17038B8}" type="slidenum">
              <a:rPr lang="en-US" smtClean="0"/>
              <a:pPr>
                <a:defRPr/>
              </a:pPr>
              <a:t>2</a:t>
            </a:fld>
            <a:endParaRPr lang="en-US"/>
          </a:p>
        </p:txBody>
      </p:sp>
      <p:pic>
        <p:nvPicPr>
          <p:cNvPr id="5" name="Picture 4">
            <a:extLst>
              <a:ext uri="{FF2B5EF4-FFF2-40B4-BE49-F238E27FC236}">
                <a16:creationId xmlns:a16="http://schemas.microsoft.com/office/drawing/2014/main" id="{8FC1C93C-A3AE-42E9-A3A8-9F964D06E8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8627" y="884959"/>
            <a:ext cx="3482202" cy="3517780"/>
          </a:xfrm>
          <a:prstGeom prst="rect">
            <a:avLst/>
          </a:prstGeom>
        </p:spPr>
      </p:pic>
      <p:sp>
        <p:nvSpPr>
          <p:cNvPr id="6" name="TextBox 5">
            <a:extLst>
              <a:ext uri="{FF2B5EF4-FFF2-40B4-BE49-F238E27FC236}">
                <a16:creationId xmlns:a16="http://schemas.microsoft.com/office/drawing/2014/main" id="{74141119-E4E6-4F1D-8783-CE5BC7DF26D8}"/>
              </a:ext>
            </a:extLst>
          </p:cNvPr>
          <p:cNvSpPr txBox="1"/>
          <p:nvPr/>
        </p:nvSpPr>
        <p:spPr>
          <a:xfrm>
            <a:off x="5735782" y="4402739"/>
            <a:ext cx="1447448" cy="461665"/>
          </a:xfrm>
          <a:prstGeom prst="rect">
            <a:avLst/>
          </a:prstGeom>
          <a:noFill/>
        </p:spPr>
        <p:txBody>
          <a:bodyPr wrap="none" rtlCol="0">
            <a:spAutoFit/>
          </a:bodyPr>
          <a:lstStyle/>
          <a:p>
            <a:r>
              <a:rPr lang="en-US" sz="2400" dirty="0"/>
              <a:t>Apollo 11</a:t>
            </a:r>
          </a:p>
        </p:txBody>
      </p:sp>
    </p:spTree>
    <p:extLst>
      <p:ext uri="{BB962C8B-B14F-4D97-AF65-F5344CB8AC3E}">
        <p14:creationId xmlns:p14="http://schemas.microsoft.com/office/powerpoint/2010/main" val="129875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242F-AC74-4E62-9B47-B88D60541BDA}"/>
              </a:ext>
            </a:extLst>
          </p:cNvPr>
          <p:cNvSpPr>
            <a:spLocks noGrp="1"/>
          </p:cNvSpPr>
          <p:nvPr>
            <p:ph type="title"/>
          </p:nvPr>
        </p:nvSpPr>
        <p:spPr/>
        <p:txBody>
          <a:bodyPr/>
          <a:lstStyle/>
          <a:p>
            <a:r>
              <a:rPr lang="en-US" dirty="0"/>
              <a:t>Background: SCALPSS</a:t>
            </a:r>
          </a:p>
        </p:txBody>
      </p:sp>
      <p:sp>
        <p:nvSpPr>
          <p:cNvPr id="3" name="Content Placeholder 2">
            <a:extLst>
              <a:ext uri="{FF2B5EF4-FFF2-40B4-BE49-F238E27FC236}">
                <a16:creationId xmlns:a16="http://schemas.microsoft.com/office/drawing/2014/main" id="{F4CE6F7D-2B6F-438C-A514-0E1CB6B5C095}"/>
              </a:ext>
            </a:extLst>
          </p:cNvPr>
          <p:cNvSpPr>
            <a:spLocks noGrp="1"/>
          </p:cNvSpPr>
          <p:nvPr>
            <p:ph idx="1"/>
          </p:nvPr>
        </p:nvSpPr>
        <p:spPr>
          <a:xfrm>
            <a:off x="230886" y="1123950"/>
            <a:ext cx="5155439" cy="3363648"/>
          </a:xfrm>
        </p:spPr>
        <p:txBody>
          <a:bodyPr/>
          <a:lstStyle/>
          <a:p>
            <a:r>
              <a:rPr lang="en-US" u="sng" dirty="0"/>
              <a:t>S</a:t>
            </a:r>
            <a:r>
              <a:rPr lang="en-US" dirty="0"/>
              <a:t>tereo </a:t>
            </a:r>
            <a:r>
              <a:rPr lang="en-US" u="sng" dirty="0"/>
              <a:t>Ca</a:t>
            </a:r>
            <a:r>
              <a:rPr lang="en-US" dirty="0"/>
              <a:t>meras for </a:t>
            </a:r>
            <a:r>
              <a:rPr lang="en-US" u="sng" dirty="0"/>
              <a:t>L</a:t>
            </a:r>
            <a:r>
              <a:rPr lang="en-US" dirty="0"/>
              <a:t>unar </a:t>
            </a:r>
            <a:r>
              <a:rPr lang="en-US" u="sng" dirty="0"/>
              <a:t>P</a:t>
            </a:r>
            <a:r>
              <a:rPr lang="en-US" dirty="0"/>
              <a:t>lume-</a:t>
            </a:r>
            <a:r>
              <a:rPr lang="en-US" u="sng" dirty="0"/>
              <a:t>S</a:t>
            </a:r>
            <a:r>
              <a:rPr lang="en-US" dirty="0"/>
              <a:t>urface </a:t>
            </a:r>
            <a:r>
              <a:rPr lang="en-US" u="sng" dirty="0"/>
              <a:t>S</a:t>
            </a:r>
            <a:r>
              <a:rPr lang="en-US" dirty="0"/>
              <a:t>tudies</a:t>
            </a:r>
          </a:p>
          <a:p>
            <a:r>
              <a:rPr lang="en-US" dirty="0"/>
              <a:t>Science package to fly on the Intuitive Machines </a:t>
            </a:r>
            <a:r>
              <a:rPr lang="en-US" i="1" dirty="0"/>
              <a:t>Nova-C</a:t>
            </a:r>
            <a:r>
              <a:rPr lang="en-US" dirty="0"/>
              <a:t> lander</a:t>
            </a:r>
          </a:p>
          <a:p>
            <a:r>
              <a:rPr lang="en-US" dirty="0"/>
              <a:t>Equipped with four cameras for monitoring PSI</a:t>
            </a:r>
          </a:p>
        </p:txBody>
      </p:sp>
      <p:sp>
        <p:nvSpPr>
          <p:cNvPr id="4" name="Slide Number Placeholder 3">
            <a:extLst>
              <a:ext uri="{FF2B5EF4-FFF2-40B4-BE49-F238E27FC236}">
                <a16:creationId xmlns:a16="http://schemas.microsoft.com/office/drawing/2014/main" id="{8AA1A008-BE57-47E7-915B-BDBB388A9AEF}"/>
              </a:ext>
            </a:extLst>
          </p:cNvPr>
          <p:cNvSpPr>
            <a:spLocks noGrp="1"/>
          </p:cNvSpPr>
          <p:nvPr>
            <p:ph type="sldNum" sz="quarter" idx="12"/>
          </p:nvPr>
        </p:nvSpPr>
        <p:spPr/>
        <p:txBody>
          <a:bodyPr/>
          <a:lstStyle/>
          <a:p>
            <a:pPr>
              <a:defRPr/>
            </a:pPr>
            <a:fld id="{B586D440-F702-449A-AAC2-9ACFF17038B8}" type="slidenum">
              <a:rPr lang="en-US" smtClean="0"/>
              <a:pPr>
                <a:defRPr/>
              </a:pPr>
              <a:t>3</a:t>
            </a:fld>
            <a:endParaRPr lang="en-US"/>
          </a:p>
        </p:txBody>
      </p:sp>
      <p:cxnSp>
        <p:nvCxnSpPr>
          <p:cNvPr id="5" name="Straight Connector 4">
            <a:extLst>
              <a:ext uri="{FF2B5EF4-FFF2-40B4-BE49-F238E27FC236}">
                <a16:creationId xmlns:a16="http://schemas.microsoft.com/office/drawing/2014/main" id="{144548EB-C33F-4E07-8C65-C457EBB7BC45}"/>
              </a:ext>
            </a:extLst>
          </p:cNvPr>
          <p:cNvCxnSpPr>
            <a:cxnSpLocks/>
          </p:cNvCxnSpPr>
          <p:nvPr/>
        </p:nvCxnSpPr>
        <p:spPr>
          <a:xfrm>
            <a:off x="7196941" y="4124971"/>
            <a:ext cx="1906321" cy="0"/>
          </a:xfrm>
          <a:prstGeom prst="line">
            <a:avLst/>
          </a:prstGeom>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3B68FCC9-B586-4F90-8395-9904D38679A8}"/>
              </a:ext>
            </a:extLst>
          </p:cNvPr>
          <p:cNvSpPr/>
          <p:nvPr/>
        </p:nvSpPr>
        <p:spPr>
          <a:xfrm>
            <a:off x="7793848" y="3895267"/>
            <a:ext cx="804672" cy="308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ECB119C-6D75-42E0-94E1-8C9FCB8431E0}"/>
              </a:ext>
            </a:extLst>
          </p:cNvPr>
          <p:cNvSpPr/>
          <p:nvPr/>
        </p:nvSpPr>
        <p:spPr>
          <a:xfrm>
            <a:off x="7882477" y="2613925"/>
            <a:ext cx="640080" cy="1757844"/>
          </a:xfrm>
          <a:prstGeom prst="ellipse">
            <a:avLst/>
          </a:prstGeom>
          <a:gradFill flip="none" rotWithShape="1">
            <a:gsLst>
              <a:gs pos="0">
                <a:schemeClr val="accent4"/>
              </a:gs>
              <a:gs pos="19000">
                <a:srgbClr val="C00000"/>
              </a:gs>
              <a:gs pos="69000">
                <a:schemeClr val="bg1"/>
              </a:gs>
              <a:gs pos="47000">
                <a:schemeClr val="bg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c 5">
            <a:extLst>
              <a:ext uri="{FF2B5EF4-FFF2-40B4-BE49-F238E27FC236}">
                <a16:creationId xmlns:a16="http://schemas.microsoft.com/office/drawing/2014/main" id="{287E5607-5755-4127-BE6B-0074E25DDD97}"/>
              </a:ext>
            </a:extLst>
          </p:cNvPr>
          <p:cNvSpPr/>
          <p:nvPr/>
        </p:nvSpPr>
        <p:spPr>
          <a:xfrm rot="10800000">
            <a:off x="7686337" y="3592325"/>
            <a:ext cx="1022784" cy="674932"/>
          </a:xfrm>
          <a:prstGeom prst="arc">
            <a:avLst>
              <a:gd name="adj1" fmla="val 12290051"/>
              <a:gd name="adj2" fmla="val 20143218"/>
            </a:avLst>
          </a:prstGeom>
          <a:noFill/>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5" name="Group 14">
            <a:extLst>
              <a:ext uri="{FF2B5EF4-FFF2-40B4-BE49-F238E27FC236}">
                <a16:creationId xmlns:a16="http://schemas.microsoft.com/office/drawing/2014/main" id="{A44CE05B-C5F1-4216-8C42-32EE92CBD37E}"/>
              </a:ext>
            </a:extLst>
          </p:cNvPr>
          <p:cNvGrpSpPr/>
          <p:nvPr/>
        </p:nvGrpSpPr>
        <p:grpSpPr>
          <a:xfrm>
            <a:off x="7279067" y="893680"/>
            <a:ext cx="1783082" cy="1925424"/>
            <a:chOff x="8160540" y="2121755"/>
            <a:chExt cx="2650310" cy="2612180"/>
          </a:xfrm>
        </p:grpSpPr>
        <p:pic>
          <p:nvPicPr>
            <p:cNvPr id="16" name="Picture 15">
              <a:extLst>
                <a:ext uri="{FF2B5EF4-FFF2-40B4-BE49-F238E27FC236}">
                  <a16:creationId xmlns:a16="http://schemas.microsoft.com/office/drawing/2014/main" id="{14B7088A-2AAA-4B32-B3EF-076EE03FBAF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75" r="2575"/>
            <a:stretch/>
          </p:blipFill>
          <p:spPr>
            <a:xfrm>
              <a:off x="8160540" y="2121755"/>
              <a:ext cx="2650310" cy="2612180"/>
            </a:xfrm>
            <a:prstGeom prst="rect">
              <a:avLst/>
            </a:prstGeom>
          </p:spPr>
        </p:pic>
        <p:sp>
          <p:nvSpPr>
            <p:cNvPr id="17" name="Rectangle 16">
              <a:extLst>
                <a:ext uri="{FF2B5EF4-FFF2-40B4-BE49-F238E27FC236}">
                  <a16:creationId xmlns:a16="http://schemas.microsoft.com/office/drawing/2014/main" id="{FD647136-B881-447D-AFA4-5FDB75FFDFFB}"/>
                </a:ext>
              </a:extLst>
            </p:cNvPr>
            <p:cNvSpPr/>
            <p:nvPr/>
          </p:nvSpPr>
          <p:spPr>
            <a:xfrm rot="1293329">
              <a:off x="10108277" y="3749818"/>
              <a:ext cx="352632" cy="14667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D06A5F-D0FA-4A58-B185-F468545C56B3}"/>
                </a:ext>
              </a:extLst>
            </p:cNvPr>
            <p:cNvSpPr/>
            <p:nvPr/>
          </p:nvSpPr>
          <p:spPr>
            <a:xfrm rot="6599658">
              <a:off x="10120396" y="3882261"/>
              <a:ext cx="230712" cy="18050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B04CB63-7F1A-4022-A516-ED47EFB99BE9}"/>
                </a:ext>
              </a:extLst>
            </p:cNvPr>
            <p:cNvSpPr/>
            <p:nvPr/>
          </p:nvSpPr>
          <p:spPr>
            <a:xfrm rot="20562702">
              <a:off x="8588405" y="3721026"/>
              <a:ext cx="352632" cy="14667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473AE-CB4D-491D-AA65-3305EB6EA9DF}"/>
                </a:ext>
              </a:extLst>
            </p:cNvPr>
            <p:cNvSpPr/>
            <p:nvPr/>
          </p:nvSpPr>
          <p:spPr>
            <a:xfrm rot="4269031">
              <a:off x="8695846" y="3850133"/>
              <a:ext cx="230712" cy="18050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Content Placeholder 2">
            <a:extLst>
              <a:ext uri="{FF2B5EF4-FFF2-40B4-BE49-F238E27FC236}">
                <a16:creationId xmlns:a16="http://schemas.microsoft.com/office/drawing/2014/main" id="{2E77E14F-1B29-412D-81CC-FBF8FBFA0784}"/>
              </a:ext>
            </a:extLst>
          </p:cNvPr>
          <p:cNvSpPr txBox="1">
            <a:spLocks/>
          </p:cNvSpPr>
          <p:nvPr/>
        </p:nvSpPr>
        <p:spPr>
          <a:xfrm>
            <a:off x="6324389" y="1469841"/>
            <a:ext cx="1620240" cy="4863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latin typeface="Arial" panose="020B0604020202020204" pitchFamily="34" charset="0"/>
                <a:cs typeface="Arial" panose="020B0604020202020204" pitchFamily="34" charset="0"/>
              </a:rPr>
              <a:t>Cameras</a:t>
            </a:r>
            <a:endParaRPr lang="en-US" sz="2400" i="1" dirty="0">
              <a:latin typeface="Arial" panose="020B0604020202020204" pitchFamily="34" charset="0"/>
              <a:cs typeface="Arial" panose="020B0604020202020204" pitchFamily="34" charset="0"/>
            </a:endParaRPr>
          </a:p>
        </p:txBody>
      </p:sp>
      <p:cxnSp>
        <p:nvCxnSpPr>
          <p:cNvPr id="41" name="Straight Arrow Connector 40">
            <a:extLst>
              <a:ext uri="{FF2B5EF4-FFF2-40B4-BE49-F238E27FC236}">
                <a16:creationId xmlns:a16="http://schemas.microsoft.com/office/drawing/2014/main" id="{0C211281-AF52-4ABF-89D6-FA2FAB7597D0}"/>
              </a:ext>
            </a:extLst>
          </p:cNvPr>
          <p:cNvCxnSpPr>
            <a:cxnSpLocks/>
          </p:cNvCxnSpPr>
          <p:nvPr/>
        </p:nvCxnSpPr>
        <p:spPr bwMode="auto">
          <a:xfrm>
            <a:off x="7631886" y="1860628"/>
            <a:ext cx="0" cy="188007"/>
          </a:xfrm>
          <a:prstGeom prst="straightConnector1">
            <a:avLst/>
          </a:prstGeom>
          <a:solidFill>
            <a:schemeClr val="accent1"/>
          </a:solidFill>
          <a:ln w="28575" cap="flat" cmpd="sng" algn="ctr">
            <a:solidFill>
              <a:srgbClr val="C00000"/>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7BDBFACC-0D6C-4237-B071-3E66C58BC730}"/>
              </a:ext>
            </a:extLst>
          </p:cNvPr>
          <p:cNvCxnSpPr>
            <a:cxnSpLocks/>
          </p:cNvCxnSpPr>
          <p:nvPr/>
        </p:nvCxnSpPr>
        <p:spPr bwMode="auto">
          <a:xfrm>
            <a:off x="7760346" y="1807205"/>
            <a:ext cx="837420" cy="262521"/>
          </a:xfrm>
          <a:prstGeom prst="straightConnector1">
            <a:avLst/>
          </a:prstGeom>
          <a:solidFill>
            <a:schemeClr val="accent1"/>
          </a:solidFill>
          <a:ln w="28575" cap="flat" cmpd="sng" algn="ctr">
            <a:solidFill>
              <a:srgbClr val="C00000"/>
            </a:solidFill>
            <a:prstDash val="solid"/>
            <a:round/>
            <a:headEnd type="none" w="med" len="med"/>
            <a:tailEnd type="triangle"/>
          </a:ln>
          <a:effectLst/>
        </p:spPr>
      </p:cxnSp>
    </p:spTree>
    <p:extLst>
      <p:ext uri="{BB962C8B-B14F-4D97-AF65-F5344CB8AC3E}">
        <p14:creationId xmlns:p14="http://schemas.microsoft.com/office/powerpoint/2010/main" val="1688715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242F-AC74-4E62-9B47-B88D60541BDA}"/>
              </a:ext>
            </a:extLst>
          </p:cNvPr>
          <p:cNvSpPr>
            <a:spLocks noGrp="1"/>
          </p:cNvSpPr>
          <p:nvPr>
            <p:ph type="title"/>
          </p:nvPr>
        </p:nvSpPr>
        <p:spPr/>
        <p:txBody>
          <a:bodyPr/>
          <a:lstStyle/>
          <a:p>
            <a:r>
              <a:rPr lang="en-US" dirty="0"/>
              <a:t>Background: SCALPSS</a:t>
            </a:r>
          </a:p>
        </p:txBody>
      </p:sp>
      <p:sp>
        <p:nvSpPr>
          <p:cNvPr id="3" name="Content Placeholder 2">
            <a:extLst>
              <a:ext uri="{FF2B5EF4-FFF2-40B4-BE49-F238E27FC236}">
                <a16:creationId xmlns:a16="http://schemas.microsoft.com/office/drawing/2014/main" id="{F4CE6F7D-2B6F-438C-A514-0E1CB6B5C095}"/>
              </a:ext>
            </a:extLst>
          </p:cNvPr>
          <p:cNvSpPr>
            <a:spLocks noGrp="1"/>
          </p:cNvSpPr>
          <p:nvPr>
            <p:ph idx="1"/>
          </p:nvPr>
        </p:nvSpPr>
        <p:spPr>
          <a:xfrm>
            <a:off x="230886" y="1123950"/>
            <a:ext cx="5155439" cy="3363648"/>
          </a:xfrm>
        </p:spPr>
        <p:txBody>
          <a:bodyPr/>
          <a:lstStyle/>
          <a:p>
            <a:r>
              <a:rPr lang="en-US" u="sng" dirty="0"/>
              <a:t>S</a:t>
            </a:r>
            <a:r>
              <a:rPr lang="en-US" dirty="0"/>
              <a:t>tereo </a:t>
            </a:r>
            <a:r>
              <a:rPr lang="en-US" u="sng" dirty="0"/>
              <a:t>Ca</a:t>
            </a:r>
            <a:r>
              <a:rPr lang="en-US" dirty="0"/>
              <a:t>meras for </a:t>
            </a:r>
            <a:r>
              <a:rPr lang="en-US" u="sng" dirty="0"/>
              <a:t>L</a:t>
            </a:r>
            <a:r>
              <a:rPr lang="en-US" dirty="0"/>
              <a:t>unar </a:t>
            </a:r>
            <a:r>
              <a:rPr lang="en-US" u="sng" dirty="0"/>
              <a:t>P</a:t>
            </a:r>
            <a:r>
              <a:rPr lang="en-US" dirty="0"/>
              <a:t>lume-</a:t>
            </a:r>
            <a:r>
              <a:rPr lang="en-US" u="sng" dirty="0"/>
              <a:t>S</a:t>
            </a:r>
            <a:r>
              <a:rPr lang="en-US" dirty="0"/>
              <a:t>urface </a:t>
            </a:r>
            <a:r>
              <a:rPr lang="en-US" u="sng" dirty="0"/>
              <a:t>S</a:t>
            </a:r>
            <a:r>
              <a:rPr lang="en-US" dirty="0"/>
              <a:t>tudies</a:t>
            </a:r>
          </a:p>
          <a:p>
            <a:r>
              <a:rPr lang="en-US" dirty="0"/>
              <a:t>Science package to fly on the Intuitive Machines </a:t>
            </a:r>
            <a:r>
              <a:rPr lang="en-US" i="1" dirty="0"/>
              <a:t>Nova-C</a:t>
            </a:r>
            <a:r>
              <a:rPr lang="en-US" dirty="0"/>
              <a:t> lander</a:t>
            </a:r>
          </a:p>
          <a:p>
            <a:r>
              <a:rPr lang="en-US" dirty="0"/>
              <a:t>Equipped with four cameras for monitoring PSI</a:t>
            </a:r>
          </a:p>
          <a:p>
            <a:r>
              <a:rPr lang="en-US" dirty="0"/>
              <a:t>Will conduct photogrammetric measurement of plume-induced crater</a:t>
            </a:r>
          </a:p>
        </p:txBody>
      </p:sp>
      <p:sp>
        <p:nvSpPr>
          <p:cNvPr id="4" name="Slide Number Placeholder 3">
            <a:extLst>
              <a:ext uri="{FF2B5EF4-FFF2-40B4-BE49-F238E27FC236}">
                <a16:creationId xmlns:a16="http://schemas.microsoft.com/office/drawing/2014/main" id="{8AA1A008-BE57-47E7-915B-BDBB388A9AEF}"/>
              </a:ext>
            </a:extLst>
          </p:cNvPr>
          <p:cNvSpPr>
            <a:spLocks noGrp="1"/>
          </p:cNvSpPr>
          <p:nvPr>
            <p:ph type="sldNum" sz="quarter" idx="12"/>
          </p:nvPr>
        </p:nvSpPr>
        <p:spPr/>
        <p:txBody>
          <a:bodyPr/>
          <a:lstStyle/>
          <a:p>
            <a:pPr>
              <a:defRPr/>
            </a:pPr>
            <a:fld id="{B586D440-F702-449A-AAC2-9ACFF17038B8}" type="slidenum">
              <a:rPr lang="en-US" smtClean="0"/>
              <a:pPr>
                <a:defRPr/>
              </a:pPr>
              <a:t>4</a:t>
            </a:fld>
            <a:endParaRPr lang="en-US"/>
          </a:p>
        </p:txBody>
      </p:sp>
      <p:cxnSp>
        <p:nvCxnSpPr>
          <p:cNvPr id="5" name="Straight Connector 4">
            <a:extLst>
              <a:ext uri="{FF2B5EF4-FFF2-40B4-BE49-F238E27FC236}">
                <a16:creationId xmlns:a16="http://schemas.microsoft.com/office/drawing/2014/main" id="{144548EB-C33F-4E07-8C65-C457EBB7BC45}"/>
              </a:ext>
            </a:extLst>
          </p:cNvPr>
          <p:cNvCxnSpPr>
            <a:cxnSpLocks/>
          </p:cNvCxnSpPr>
          <p:nvPr/>
        </p:nvCxnSpPr>
        <p:spPr>
          <a:xfrm>
            <a:off x="7196941" y="4124971"/>
            <a:ext cx="1906321" cy="0"/>
          </a:xfrm>
          <a:prstGeom prst="line">
            <a:avLst/>
          </a:prstGeom>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1CAD8284-6897-4CF1-8E66-88D11210972E}"/>
              </a:ext>
            </a:extLst>
          </p:cNvPr>
          <p:cNvSpPr txBox="1">
            <a:spLocks/>
          </p:cNvSpPr>
          <p:nvPr/>
        </p:nvSpPr>
        <p:spPr>
          <a:xfrm>
            <a:off x="5983557" y="3423740"/>
            <a:ext cx="1363849" cy="10701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latin typeface="Arial" panose="020B0604020202020204" pitchFamily="34" charset="0"/>
                <a:cs typeface="Arial" panose="020B0604020202020204" pitchFamily="34" charset="0"/>
              </a:rPr>
              <a:t>Lunar surface</a:t>
            </a:r>
            <a:endParaRPr lang="en-US" sz="2400" i="1"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3B68FCC9-B586-4F90-8395-9904D38679A8}"/>
              </a:ext>
            </a:extLst>
          </p:cNvPr>
          <p:cNvSpPr/>
          <p:nvPr/>
        </p:nvSpPr>
        <p:spPr>
          <a:xfrm>
            <a:off x="7793848" y="3895267"/>
            <a:ext cx="804672" cy="308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ECB119C-6D75-42E0-94E1-8C9FCB8431E0}"/>
              </a:ext>
            </a:extLst>
          </p:cNvPr>
          <p:cNvSpPr/>
          <p:nvPr/>
        </p:nvSpPr>
        <p:spPr>
          <a:xfrm>
            <a:off x="7882477" y="2613925"/>
            <a:ext cx="640080" cy="1757844"/>
          </a:xfrm>
          <a:prstGeom prst="ellipse">
            <a:avLst/>
          </a:prstGeom>
          <a:gradFill flip="none" rotWithShape="1">
            <a:gsLst>
              <a:gs pos="0">
                <a:schemeClr val="accent4"/>
              </a:gs>
              <a:gs pos="19000">
                <a:srgbClr val="C00000"/>
              </a:gs>
              <a:gs pos="69000">
                <a:schemeClr val="bg1"/>
              </a:gs>
              <a:gs pos="47000">
                <a:schemeClr val="bg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c 5">
            <a:extLst>
              <a:ext uri="{FF2B5EF4-FFF2-40B4-BE49-F238E27FC236}">
                <a16:creationId xmlns:a16="http://schemas.microsoft.com/office/drawing/2014/main" id="{287E5607-5755-4127-BE6B-0074E25DDD97}"/>
              </a:ext>
            </a:extLst>
          </p:cNvPr>
          <p:cNvSpPr/>
          <p:nvPr/>
        </p:nvSpPr>
        <p:spPr>
          <a:xfrm rot="10800000">
            <a:off x="7686337" y="3592325"/>
            <a:ext cx="1022784" cy="674932"/>
          </a:xfrm>
          <a:prstGeom prst="arc">
            <a:avLst>
              <a:gd name="adj1" fmla="val 12290051"/>
              <a:gd name="adj2" fmla="val 20143218"/>
            </a:avLst>
          </a:prstGeom>
          <a:noFill/>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F60670AB-F6EB-4C3B-8639-2B1A95F30124}"/>
              </a:ext>
            </a:extLst>
          </p:cNvPr>
          <p:cNvSpPr txBox="1">
            <a:spLocks/>
          </p:cNvSpPr>
          <p:nvPr/>
        </p:nvSpPr>
        <p:spPr>
          <a:xfrm>
            <a:off x="5044152" y="4257972"/>
            <a:ext cx="2881173" cy="4863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latin typeface="Arial" panose="020B0604020202020204" pitchFamily="34" charset="0"/>
                <a:cs typeface="Arial" panose="020B0604020202020204" pitchFamily="34" charset="0"/>
              </a:rPr>
              <a:t>Descent engine crater</a:t>
            </a:r>
            <a:endParaRPr lang="en-US" sz="2400" i="1" dirty="0">
              <a:latin typeface="Arial" panose="020B0604020202020204" pitchFamily="34" charset="0"/>
              <a:cs typeface="Arial" panose="020B0604020202020204" pitchFamily="34" charset="0"/>
            </a:endParaRPr>
          </a:p>
        </p:txBody>
      </p:sp>
      <p:grpSp>
        <p:nvGrpSpPr>
          <p:cNvPr id="34" name="Group 33">
            <a:extLst>
              <a:ext uri="{FF2B5EF4-FFF2-40B4-BE49-F238E27FC236}">
                <a16:creationId xmlns:a16="http://schemas.microsoft.com/office/drawing/2014/main" id="{04435F6B-EF21-4C6A-8DFA-71A5798FCFAA}"/>
              </a:ext>
            </a:extLst>
          </p:cNvPr>
          <p:cNvGrpSpPr/>
          <p:nvPr/>
        </p:nvGrpSpPr>
        <p:grpSpPr>
          <a:xfrm>
            <a:off x="7279067" y="2265452"/>
            <a:ext cx="1783082" cy="1925424"/>
            <a:chOff x="8160540" y="2121755"/>
            <a:chExt cx="2650310" cy="2612180"/>
          </a:xfrm>
        </p:grpSpPr>
        <p:pic>
          <p:nvPicPr>
            <p:cNvPr id="35" name="Picture 34">
              <a:extLst>
                <a:ext uri="{FF2B5EF4-FFF2-40B4-BE49-F238E27FC236}">
                  <a16:creationId xmlns:a16="http://schemas.microsoft.com/office/drawing/2014/main" id="{94054FD5-32BE-48B2-BDEC-B6E0552722AF}"/>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75" r="2575"/>
            <a:stretch/>
          </p:blipFill>
          <p:spPr>
            <a:xfrm>
              <a:off x="8160540" y="2121755"/>
              <a:ext cx="2650310" cy="2612180"/>
            </a:xfrm>
            <a:prstGeom prst="rect">
              <a:avLst/>
            </a:prstGeom>
          </p:spPr>
        </p:pic>
        <p:sp>
          <p:nvSpPr>
            <p:cNvPr id="36" name="Rectangle 35">
              <a:extLst>
                <a:ext uri="{FF2B5EF4-FFF2-40B4-BE49-F238E27FC236}">
                  <a16:creationId xmlns:a16="http://schemas.microsoft.com/office/drawing/2014/main" id="{29771736-6B21-463A-8E2F-85E1833C678D}"/>
                </a:ext>
              </a:extLst>
            </p:cNvPr>
            <p:cNvSpPr/>
            <p:nvPr/>
          </p:nvSpPr>
          <p:spPr>
            <a:xfrm rot="1293329">
              <a:off x="10108277" y="3749818"/>
              <a:ext cx="352632" cy="14667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F7A9F69-E337-4DB8-B18A-F1D901FDB1A8}"/>
                </a:ext>
              </a:extLst>
            </p:cNvPr>
            <p:cNvSpPr/>
            <p:nvPr/>
          </p:nvSpPr>
          <p:spPr>
            <a:xfrm rot="6599658">
              <a:off x="10120396" y="3882261"/>
              <a:ext cx="230712" cy="18050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11A42E-3D24-4C37-B55D-E95D60F788D5}"/>
                </a:ext>
              </a:extLst>
            </p:cNvPr>
            <p:cNvSpPr/>
            <p:nvPr/>
          </p:nvSpPr>
          <p:spPr>
            <a:xfrm rot="20562702">
              <a:off x="8588405" y="3721026"/>
              <a:ext cx="352632" cy="14667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6786CFD-9873-4CA9-A95A-CCBA54D22733}"/>
                </a:ext>
              </a:extLst>
            </p:cNvPr>
            <p:cNvSpPr/>
            <p:nvPr/>
          </p:nvSpPr>
          <p:spPr>
            <a:xfrm rot="4269031">
              <a:off x="8695846" y="3850133"/>
              <a:ext cx="230712" cy="18050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 name="Straight Connector 11">
            <a:extLst>
              <a:ext uri="{FF2B5EF4-FFF2-40B4-BE49-F238E27FC236}">
                <a16:creationId xmlns:a16="http://schemas.microsoft.com/office/drawing/2014/main" id="{831A565E-21F6-4F45-8AC8-71CF53E7E23B}"/>
              </a:ext>
            </a:extLst>
          </p:cNvPr>
          <p:cNvCxnSpPr>
            <a:cxnSpLocks/>
          </p:cNvCxnSpPr>
          <p:nvPr/>
        </p:nvCxnSpPr>
        <p:spPr>
          <a:xfrm flipV="1">
            <a:off x="8680206" y="3709097"/>
            <a:ext cx="1" cy="387660"/>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A2F3024-B55C-482A-8FCA-53BD2FF5B535}"/>
              </a:ext>
            </a:extLst>
          </p:cNvPr>
          <p:cNvCxnSpPr>
            <a:cxnSpLocks/>
          </p:cNvCxnSpPr>
          <p:nvPr/>
        </p:nvCxnSpPr>
        <p:spPr>
          <a:xfrm flipV="1">
            <a:off x="7637290" y="3680882"/>
            <a:ext cx="983063" cy="420566"/>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C73C808-32CC-444F-A64B-BE76F0190F80}"/>
              </a:ext>
            </a:extLst>
          </p:cNvPr>
          <p:cNvCxnSpPr>
            <a:cxnSpLocks/>
          </p:cNvCxnSpPr>
          <p:nvPr/>
        </p:nvCxnSpPr>
        <p:spPr>
          <a:xfrm flipH="1" flipV="1">
            <a:off x="7801757" y="3664399"/>
            <a:ext cx="1014875" cy="432358"/>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A25402C-E1B4-4420-9C63-4666685FC4E5}"/>
              </a:ext>
            </a:extLst>
          </p:cNvPr>
          <p:cNvCxnSpPr>
            <a:cxnSpLocks/>
          </p:cNvCxnSpPr>
          <p:nvPr/>
        </p:nvCxnSpPr>
        <p:spPr>
          <a:xfrm flipH="1" flipV="1">
            <a:off x="7714490" y="3679711"/>
            <a:ext cx="10278" cy="436239"/>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59C1AD7E-0BAC-4D4D-939C-1A614DDD44FB}"/>
              </a:ext>
            </a:extLst>
          </p:cNvPr>
          <p:cNvSpPr txBox="1">
            <a:spLocks/>
          </p:cNvSpPr>
          <p:nvPr/>
        </p:nvSpPr>
        <p:spPr>
          <a:xfrm>
            <a:off x="6324389" y="2876077"/>
            <a:ext cx="1620240" cy="4863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latin typeface="Arial" panose="020B0604020202020204" pitchFamily="34" charset="0"/>
                <a:cs typeface="Arial" panose="020B0604020202020204" pitchFamily="34" charset="0"/>
              </a:rPr>
              <a:t>Cameras</a:t>
            </a:r>
            <a:endParaRPr lang="en-US" sz="2400" i="1" dirty="0">
              <a:latin typeface="Arial" panose="020B0604020202020204" pitchFamily="34" charset="0"/>
              <a:cs typeface="Arial" panose="020B0604020202020204" pitchFamily="34" charset="0"/>
            </a:endParaRPr>
          </a:p>
        </p:txBody>
      </p:sp>
      <p:cxnSp>
        <p:nvCxnSpPr>
          <p:cNvPr id="47" name="Straight Arrow Connector 46">
            <a:extLst>
              <a:ext uri="{FF2B5EF4-FFF2-40B4-BE49-F238E27FC236}">
                <a16:creationId xmlns:a16="http://schemas.microsoft.com/office/drawing/2014/main" id="{4A86CC0A-05C9-4950-A82D-B23D4D996317}"/>
              </a:ext>
            </a:extLst>
          </p:cNvPr>
          <p:cNvCxnSpPr>
            <a:cxnSpLocks/>
          </p:cNvCxnSpPr>
          <p:nvPr/>
        </p:nvCxnSpPr>
        <p:spPr bwMode="auto">
          <a:xfrm>
            <a:off x="7631886" y="3266864"/>
            <a:ext cx="0" cy="188007"/>
          </a:xfrm>
          <a:prstGeom prst="straightConnector1">
            <a:avLst/>
          </a:prstGeom>
          <a:solidFill>
            <a:schemeClr val="accent1"/>
          </a:solidFill>
          <a:ln w="28575" cap="flat" cmpd="sng" algn="ctr">
            <a:solidFill>
              <a:srgbClr val="C00000"/>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1F55F5E8-7DFD-4748-96AD-897856193633}"/>
              </a:ext>
            </a:extLst>
          </p:cNvPr>
          <p:cNvCxnSpPr>
            <a:cxnSpLocks/>
            <a:endCxn id="36" idx="1"/>
          </p:cNvCxnSpPr>
          <p:nvPr/>
        </p:nvCxnSpPr>
        <p:spPr bwMode="auto">
          <a:xfrm>
            <a:off x="7760346" y="3213441"/>
            <a:ext cx="837420" cy="262521"/>
          </a:xfrm>
          <a:prstGeom prst="straightConnector1">
            <a:avLst/>
          </a:prstGeom>
          <a:solidFill>
            <a:schemeClr val="accent1"/>
          </a:solidFill>
          <a:ln w="28575" cap="flat" cmpd="sng" algn="ctr">
            <a:solidFill>
              <a:srgbClr val="C00000"/>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29A97E17-D714-43BF-AFE7-5AD7FB3AA80A}"/>
              </a:ext>
            </a:extLst>
          </p:cNvPr>
          <p:cNvCxnSpPr>
            <a:cxnSpLocks/>
          </p:cNvCxnSpPr>
          <p:nvPr/>
        </p:nvCxnSpPr>
        <p:spPr bwMode="auto">
          <a:xfrm flipV="1">
            <a:off x="7543546" y="4219090"/>
            <a:ext cx="336192" cy="224753"/>
          </a:xfrm>
          <a:prstGeom prst="straightConnector1">
            <a:avLst/>
          </a:prstGeom>
          <a:solidFill>
            <a:schemeClr val="accent1"/>
          </a:solidFill>
          <a:ln w="28575" cap="flat" cmpd="sng" algn="ctr">
            <a:solidFill>
              <a:srgbClr val="C00000"/>
            </a:solidFill>
            <a:prstDash val="solid"/>
            <a:round/>
            <a:headEnd type="none" w="med" len="med"/>
            <a:tailEnd type="triangle"/>
          </a:ln>
          <a:effectLst/>
        </p:spPr>
      </p:cxnSp>
    </p:spTree>
    <p:extLst>
      <p:ext uri="{BB962C8B-B14F-4D97-AF65-F5344CB8AC3E}">
        <p14:creationId xmlns:p14="http://schemas.microsoft.com/office/powerpoint/2010/main" val="3330845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5103-ED2F-4F63-9A67-F163C9215AC8}"/>
              </a:ext>
            </a:extLst>
          </p:cNvPr>
          <p:cNvSpPr>
            <a:spLocks noGrp="1"/>
          </p:cNvSpPr>
          <p:nvPr>
            <p:ph type="title"/>
          </p:nvPr>
        </p:nvSpPr>
        <p:spPr/>
        <p:txBody>
          <a:bodyPr/>
          <a:lstStyle/>
          <a:p>
            <a:r>
              <a:rPr lang="en-US" dirty="0"/>
              <a:t>Simulation Environment</a:t>
            </a:r>
          </a:p>
        </p:txBody>
      </p:sp>
      <p:sp>
        <p:nvSpPr>
          <p:cNvPr id="3" name="Content Placeholder 2">
            <a:extLst>
              <a:ext uri="{FF2B5EF4-FFF2-40B4-BE49-F238E27FC236}">
                <a16:creationId xmlns:a16="http://schemas.microsoft.com/office/drawing/2014/main" id="{5DAABAFD-6C55-4257-8526-B8B99868FB76}"/>
              </a:ext>
            </a:extLst>
          </p:cNvPr>
          <p:cNvSpPr>
            <a:spLocks noGrp="1"/>
          </p:cNvSpPr>
          <p:nvPr>
            <p:ph idx="1"/>
          </p:nvPr>
        </p:nvSpPr>
        <p:spPr>
          <a:xfrm>
            <a:off x="230887" y="1123950"/>
            <a:ext cx="4590496" cy="3363648"/>
          </a:xfrm>
        </p:spPr>
        <p:txBody>
          <a:bodyPr/>
          <a:lstStyle/>
          <a:p>
            <a:r>
              <a:rPr lang="en-US" dirty="0"/>
              <a:t>3D environment simulated in computer graphics software</a:t>
            </a:r>
          </a:p>
          <a:p>
            <a:r>
              <a:rPr lang="en-US" dirty="0"/>
              <a:t>Simulated camera views, sunlight/shadow</a:t>
            </a:r>
          </a:p>
          <a:p>
            <a:endParaRPr lang="en-US" dirty="0"/>
          </a:p>
        </p:txBody>
      </p:sp>
      <p:sp>
        <p:nvSpPr>
          <p:cNvPr id="4" name="Slide Number Placeholder 3">
            <a:extLst>
              <a:ext uri="{FF2B5EF4-FFF2-40B4-BE49-F238E27FC236}">
                <a16:creationId xmlns:a16="http://schemas.microsoft.com/office/drawing/2014/main" id="{AC218023-43EC-4F10-B1F3-77BBEA5E1949}"/>
              </a:ext>
            </a:extLst>
          </p:cNvPr>
          <p:cNvSpPr>
            <a:spLocks noGrp="1"/>
          </p:cNvSpPr>
          <p:nvPr>
            <p:ph type="sldNum" sz="quarter" idx="12"/>
          </p:nvPr>
        </p:nvSpPr>
        <p:spPr/>
        <p:txBody>
          <a:bodyPr/>
          <a:lstStyle/>
          <a:p>
            <a:pPr>
              <a:defRPr/>
            </a:pPr>
            <a:fld id="{B586D440-F702-449A-AAC2-9ACFF17038B8}" type="slidenum">
              <a:rPr lang="en-US" smtClean="0"/>
              <a:pPr>
                <a:defRPr/>
              </a:pPr>
              <a:t>5</a:t>
            </a:fld>
            <a:endParaRPr lang="en-US"/>
          </a:p>
        </p:txBody>
      </p:sp>
      <p:pic>
        <p:nvPicPr>
          <p:cNvPr id="6" name="Picture 5">
            <a:extLst>
              <a:ext uri="{FF2B5EF4-FFF2-40B4-BE49-F238E27FC236}">
                <a16:creationId xmlns:a16="http://schemas.microsoft.com/office/drawing/2014/main" id="{C44A9EBB-2CC7-4D0C-BCA9-A77E14CCD069}"/>
              </a:ext>
            </a:extLst>
          </p:cNvPr>
          <p:cNvPicPr>
            <a:picLocks noChangeAspect="1"/>
          </p:cNvPicPr>
          <p:nvPr/>
        </p:nvPicPr>
        <p:blipFill>
          <a:blip r:embed="rId2"/>
          <a:stretch>
            <a:fillRect/>
          </a:stretch>
        </p:blipFill>
        <p:spPr>
          <a:xfrm>
            <a:off x="4919462" y="1432430"/>
            <a:ext cx="4120033" cy="2746688"/>
          </a:xfrm>
          <a:prstGeom prst="rect">
            <a:avLst/>
          </a:prstGeom>
        </p:spPr>
      </p:pic>
      <p:sp>
        <p:nvSpPr>
          <p:cNvPr id="7" name="TextBox 6">
            <a:extLst>
              <a:ext uri="{FF2B5EF4-FFF2-40B4-BE49-F238E27FC236}">
                <a16:creationId xmlns:a16="http://schemas.microsoft.com/office/drawing/2014/main" id="{196951D3-827C-4C0D-A459-E2B064FE19AB}"/>
              </a:ext>
            </a:extLst>
          </p:cNvPr>
          <p:cNvSpPr txBox="1"/>
          <p:nvPr/>
        </p:nvSpPr>
        <p:spPr>
          <a:xfrm>
            <a:off x="5268912" y="3717453"/>
            <a:ext cx="3421129" cy="461665"/>
          </a:xfrm>
          <a:prstGeom prst="rect">
            <a:avLst/>
          </a:prstGeom>
          <a:noFill/>
        </p:spPr>
        <p:txBody>
          <a:bodyPr wrap="none" rtlCol="0">
            <a:spAutoFit/>
          </a:bodyPr>
          <a:lstStyle/>
          <a:p>
            <a:r>
              <a:rPr lang="en-US" sz="2400" dirty="0">
                <a:solidFill>
                  <a:schemeClr val="bg1"/>
                </a:solidFill>
              </a:rPr>
              <a:t>Simulated lunar surface</a:t>
            </a:r>
          </a:p>
        </p:txBody>
      </p:sp>
      <p:sp>
        <p:nvSpPr>
          <p:cNvPr id="8" name="TextBox 7">
            <a:extLst>
              <a:ext uri="{FF2B5EF4-FFF2-40B4-BE49-F238E27FC236}">
                <a16:creationId xmlns:a16="http://schemas.microsoft.com/office/drawing/2014/main" id="{F606F766-DCFD-4722-BDA6-2E331E790681}"/>
              </a:ext>
            </a:extLst>
          </p:cNvPr>
          <p:cNvSpPr txBox="1"/>
          <p:nvPr/>
        </p:nvSpPr>
        <p:spPr>
          <a:xfrm>
            <a:off x="5477638" y="814656"/>
            <a:ext cx="3003679" cy="461665"/>
          </a:xfrm>
          <a:prstGeom prst="rect">
            <a:avLst/>
          </a:prstGeom>
          <a:noFill/>
        </p:spPr>
        <p:txBody>
          <a:bodyPr wrap="square" rtlCol="0">
            <a:spAutoFit/>
          </a:bodyPr>
          <a:lstStyle/>
          <a:p>
            <a:r>
              <a:rPr lang="en-US" sz="2400" dirty="0"/>
              <a:t>Shaded by lander</a:t>
            </a:r>
          </a:p>
        </p:txBody>
      </p:sp>
      <p:cxnSp>
        <p:nvCxnSpPr>
          <p:cNvPr id="9" name="Straight Arrow Connector 8">
            <a:extLst>
              <a:ext uri="{FF2B5EF4-FFF2-40B4-BE49-F238E27FC236}">
                <a16:creationId xmlns:a16="http://schemas.microsoft.com/office/drawing/2014/main" id="{EF3C6B60-C89B-4029-8E05-BC7F8608CF95}"/>
              </a:ext>
            </a:extLst>
          </p:cNvPr>
          <p:cNvCxnSpPr>
            <a:cxnSpLocks/>
          </p:cNvCxnSpPr>
          <p:nvPr/>
        </p:nvCxnSpPr>
        <p:spPr bwMode="auto">
          <a:xfrm flipH="1">
            <a:off x="5477638" y="1216911"/>
            <a:ext cx="278927" cy="376362"/>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3068881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4A9EBB-2CC7-4D0C-BCA9-A77E14CCD069}"/>
              </a:ext>
            </a:extLst>
          </p:cNvPr>
          <p:cNvPicPr>
            <a:picLocks noChangeAspect="1"/>
          </p:cNvPicPr>
          <p:nvPr/>
        </p:nvPicPr>
        <p:blipFill>
          <a:blip r:embed="rId2"/>
          <a:stretch>
            <a:fillRect/>
          </a:stretch>
        </p:blipFill>
        <p:spPr>
          <a:xfrm>
            <a:off x="4919462" y="1432430"/>
            <a:ext cx="4120033" cy="2746688"/>
          </a:xfrm>
          <a:prstGeom prst="rect">
            <a:avLst/>
          </a:prstGeom>
        </p:spPr>
      </p:pic>
      <p:sp>
        <p:nvSpPr>
          <p:cNvPr id="2" name="Title 1">
            <a:extLst>
              <a:ext uri="{FF2B5EF4-FFF2-40B4-BE49-F238E27FC236}">
                <a16:creationId xmlns:a16="http://schemas.microsoft.com/office/drawing/2014/main" id="{B5C45103-ED2F-4F63-9A67-F163C9215AC8}"/>
              </a:ext>
            </a:extLst>
          </p:cNvPr>
          <p:cNvSpPr>
            <a:spLocks noGrp="1"/>
          </p:cNvSpPr>
          <p:nvPr>
            <p:ph type="title"/>
          </p:nvPr>
        </p:nvSpPr>
        <p:spPr/>
        <p:txBody>
          <a:bodyPr/>
          <a:lstStyle/>
          <a:p>
            <a:r>
              <a:rPr lang="en-US" dirty="0"/>
              <a:t>Simulation Environment</a:t>
            </a:r>
          </a:p>
        </p:txBody>
      </p:sp>
      <p:sp>
        <p:nvSpPr>
          <p:cNvPr id="3" name="Content Placeholder 2">
            <a:extLst>
              <a:ext uri="{FF2B5EF4-FFF2-40B4-BE49-F238E27FC236}">
                <a16:creationId xmlns:a16="http://schemas.microsoft.com/office/drawing/2014/main" id="{5DAABAFD-6C55-4257-8526-B8B99868FB76}"/>
              </a:ext>
            </a:extLst>
          </p:cNvPr>
          <p:cNvSpPr>
            <a:spLocks noGrp="1"/>
          </p:cNvSpPr>
          <p:nvPr>
            <p:ph idx="1"/>
          </p:nvPr>
        </p:nvSpPr>
        <p:spPr>
          <a:xfrm>
            <a:off x="230886" y="1123950"/>
            <a:ext cx="4742895" cy="3505200"/>
          </a:xfrm>
        </p:spPr>
        <p:txBody>
          <a:bodyPr/>
          <a:lstStyle/>
          <a:p>
            <a:r>
              <a:rPr lang="en-US" dirty="0"/>
              <a:t>3D environment simulated in computer graphics software</a:t>
            </a:r>
          </a:p>
          <a:p>
            <a:r>
              <a:rPr lang="en-US" dirty="0"/>
              <a:t>Simulated camera views, sunlight/shadow</a:t>
            </a:r>
          </a:p>
          <a:p>
            <a:r>
              <a:rPr lang="en-US" dirty="0"/>
              <a:t>Camera views projected on ground</a:t>
            </a:r>
          </a:p>
          <a:p>
            <a:r>
              <a:rPr lang="en-US" dirty="0"/>
              <a:t>Used to minimize obstruction of cameras by lander structure</a:t>
            </a:r>
          </a:p>
        </p:txBody>
      </p:sp>
      <p:sp>
        <p:nvSpPr>
          <p:cNvPr id="4" name="Slide Number Placeholder 3">
            <a:extLst>
              <a:ext uri="{FF2B5EF4-FFF2-40B4-BE49-F238E27FC236}">
                <a16:creationId xmlns:a16="http://schemas.microsoft.com/office/drawing/2014/main" id="{AC218023-43EC-4F10-B1F3-77BBEA5E1949}"/>
              </a:ext>
            </a:extLst>
          </p:cNvPr>
          <p:cNvSpPr>
            <a:spLocks noGrp="1"/>
          </p:cNvSpPr>
          <p:nvPr>
            <p:ph type="sldNum" sz="quarter" idx="12"/>
          </p:nvPr>
        </p:nvSpPr>
        <p:spPr/>
        <p:txBody>
          <a:bodyPr/>
          <a:lstStyle/>
          <a:p>
            <a:pPr>
              <a:defRPr/>
            </a:pPr>
            <a:fld id="{B586D440-F702-449A-AAC2-9ACFF17038B8}" type="slidenum">
              <a:rPr lang="en-US" smtClean="0"/>
              <a:pPr>
                <a:defRPr/>
              </a:pPr>
              <a:t>6</a:t>
            </a:fld>
            <a:endParaRPr lang="en-US"/>
          </a:p>
        </p:txBody>
      </p:sp>
      <p:pic>
        <p:nvPicPr>
          <p:cNvPr id="5" name="Picture 4">
            <a:extLst>
              <a:ext uri="{FF2B5EF4-FFF2-40B4-BE49-F238E27FC236}">
                <a16:creationId xmlns:a16="http://schemas.microsoft.com/office/drawing/2014/main" id="{8BB2055E-063C-49EB-8C97-613B188C5A05}"/>
              </a:ext>
            </a:extLst>
          </p:cNvPr>
          <p:cNvPicPr>
            <a:picLocks noChangeAspect="1"/>
          </p:cNvPicPr>
          <p:nvPr/>
        </p:nvPicPr>
        <p:blipFill>
          <a:blip r:embed="rId3"/>
          <a:stretch>
            <a:fillRect/>
          </a:stretch>
        </p:blipFill>
        <p:spPr>
          <a:xfrm>
            <a:off x="4919462" y="1432430"/>
            <a:ext cx="4120033" cy="2746688"/>
          </a:xfrm>
          <a:prstGeom prst="rect">
            <a:avLst/>
          </a:prstGeom>
        </p:spPr>
      </p:pic>
      <p:sp>
        <p:nvSpPr>
          <p:cNvPr id="7" name="TextBox 6">
            <a:extLst>
              <a:ext uri="{FF2B5EF4-FFF2-40B4-BE49-F238E27FC236}">
                <a16:creationId xmlns:a16="http://schemas.microsoft.com/office/drawing/2014/main" id="{24249DCB-C41F-4A8D-A45B-29D2FE468C14}"/>
              </a:ext>
            </a:extLst>
          </p:cNvPr>
          <p:cNvSpPr txBox="1"/>
          <p:nvPr/>
        </p:nvSpPr>
        <p:spPr>
          <a:xfrm>
            <a:off x="5285509" y="840922"/>
            <a:ext cx="3941618" cy="461665"/>
          </a:xfrm>
          <a:prstGeom prst="rect">
            <a:avLst/>
          </a:prstGeom>
          <a:noFill/>
        </p:spPr>
        <p:txBody>
          <a:bodyPr wrap="square" rtlCol="0">
            <a:spAutoFit/>
          </a:bodyPr>
          <a:lstStyle/>
          <a:p>
            <a:r>
              <a:rPr lang="en-US" sz="2400" dirty="0"/>
              <a:t>Not visible to cameras</a:t>
            </a:r>
          </a:p>
        </p:txBody>
      </p:sp>
      <p:cxnSp>
        <p:nvCxnSpPr>
          <p:cNvPr id="8" name="Straight Arrow Connector 7">
            <a:extLst>
              <a:ext uri="{FF2B5EF4-FFF2-40B4-BE49-F238E27FC236}">
                <a16:creationId xmlns:a16="http://schemas.microsoft.com/office/drawing/2014/main" id="{4B38B9AB-8064-4924-A7F5-C590F2A5C829}"/>
              </a:ext>
            </a:extLst>
          </p:cNvPr>
          <p:cNvCxnSpPr>
            <a:cxnSpLocks/>
          </p:cNvCxnSpPr>
          <p:nvPr/>
        </p:nvCxnSpPr>
        <p:spPr bwMode="auto">
          <a:xfrm flipH="1">
            <a:off x="5486400" y="1216911"/>
            <a:ext cx="270166" cy="556471"/>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759EE1D1-1F45-4533-A9BA-5016C84640EE}"/>
              </a:ext>
            </a:extLst>
          </p:cNvPr>
          <p:cNvCxnSpPr>
            <a:cxnSpLocks/>
          </p:cNvCxnSpPr>
          <p:nvPr/>
        </p:nvCxnSpPr>
        <p:spPr bwMode="auto">
          <a:xfrm>
            <a:off x="7966366" y="1242845"/>
            <a:ext cx="318652" cy="766064"/>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13" name="TextBox 12">
            <a:extLst>
              <a:ext uri="{FF2B5EF4-FFF2-40B4-BE49-F238E27FC236}">
                <a16:creationId xmlns:a16="http://schemas.microsoft.com/office/drawing/2014/main" id="{C92CB161-D6DE-43B1-9750-DF2210C6F3D5}"/>
              </a:ext>
            </a:extLst>
          </p:cNvPr>
          <p:cNvSpPr txBox="1"/>
          <p:nvPr/>
        </p:nvSpPr>
        <p:spPr>
          <a:xfrm>
            <a:off x="5721927" y="4105836"/>
            <a:ext cx="3068781" cy="461665"/>
          </a:xfrm>
          <a:prstGeom prst="rect">
            <a:avLst/>
          </a:prstGeom>
          <a:noFill/>
        </p:spPr>
        <p:txBody>
          <a:bodyPr wrap="square">
            <a:spAutoFit/>
          </a:bodyPr>
          <a:lstStyle/>
          <a:p>
            <a:r>
              <a:rPr lang="en-US" sz="2400" dirty="0"/>
              <a:t>Visible to cameras</a:t>
            </a:r>
          </a:p>
        </p:txBody>
      </p:sp>
      <p:cxnSp>
        <p:nvCxnSpPr>
          <p:cNvPr id="14" name="Straight Arrow Connector 13">
            <a:extLst>
              <a:ext uri="{FF2B5EF4-FFF2-40B4-BE49-F238E27FC236}">
                <a16:creationId xmlns:a16="http://schemas.microsoft.com/office/drawing/2014/main" id="{E4DE1A52-A5B9-49C7-8629-DDEC551E2A7B}"/>
              </a:ext>
            </a:extLst>
          </p:cNvPr>
          <p:cNvCxnSpPr>
            <a:cxnSpLocks/>
          </p:cNvCxnSpPr>
          <p:nvPr/>
        </p:nvCxnSpPr>
        <p:spPr bwMode="auto">
          <a:xfrm flipV="1">
            <a:off x="7682345" y="3642614"/>
            <a:ext cx="284021" cy="58995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F778D6BE-1AFC-48FB-A556-84834B1FA588}"/>
              </a:ext>
            </a:extLst>
          </p:cNvPr>
          <p:cNvCxnSpPr>
            <a:cxnSpLocks/>
          </p:cNvCxnSpPr>
          <p:nvPr/>
        </p:nvCxnSpPr>
        <p:spPr bwMode="auto">
          <a:xfrm flipH="1" flipV="1">
            <a:off x="6560127" y="3241964"/>
            <a:ext cx="419351" cy="99060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766484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5984-0611-46EF-ACC7-9591D31CBA94}"/>
              </a:ext>
            </a:extLst>
          </p:cNvPr>
          <p:cNvSpPr>
            <a:spLocks noGrp="1"/>
          </p:cNvSpPr>
          <p:nvPr>
            <p:ph type="title"/>
          </p:nvPr>
        </p:nvSpPr>
        <p:spPr/>
        <p:txBody>
          <a:bodyPr/>
          <a:lstStyle/>
          <a:p>
            <a:r>
              <a:rPr lang="en-US" dirty="0"/>
              <a:t>Stereo Coverage Mapping</a:t>
            </a:r>
          </a:p>
        </p:txBody>
      </p:sp>
      <p:sp>
        <p:nvSpPr>
          <p:cNvPr id="3" name="Content Placeholder 2">
            <a:extLst>
              <a:ext uri="{FF2B5EF4-FFF2-40B4-BE49-F238E27FC236}">
                <a16:creationId xmlns:a16="http://schemas.microsoft.com/office/drawing/2014/main" id="{B5998232-565F-4F20-B011-4CD0BF20F8FD}"/>
              </a:ext>
            </a:extLst>
          </p:cNvPr>
          <p:cNvSpPr>
            <a:spLocks noGrp="1"/>
          </p:cNvSpPr>
          <p:nvPr>
            <p:ph idx="1"/>
          </p:nvPr>
        </p:nvSpPr>
        <p:spPr>
          <a:xfrm>
            <a:off x="230886" y="1123950"/>
            <a:ext cx="5137750" cy="3363648"/>
          </a:xfrm>
        </p:spPr>
        <p:txBody>
          <a:bodyPr/>
          <a:lstStyle/>
          <a:p>
            <a:r>
              <a:rPr lang="en-US" dirty="0"/>
              <a:t>Snapshot of projected camera views taken for analysis</a:t>
            </a:r>
          </a:p>
          <a:p>
            <a:r>
              <a:rPr lang="en-US" dirty="0"/>
              <a:t>Brightness in image corresponds to visibility by cameras</a:t>
            </a:r>
          </a:p>
        </p:txBody>
      </p:sp>
      <p:sp>
        <p:nvSpPr>
          <p:cNvPr id="4" name="Slide Number Placeholder 3">
            <a:extLst>
              <a:ext uri="{FF2B5EF4-FFF2-40B4-BE49-F238E27FC236}">
                <a16:creationId xmlns:a16="http://schemas.microsoft.com/office/drawing/2014/main" id="{4ED4F586-981E-4FC7-AAB8-B10DCE949589}"/>
              </a:ext>
            </a:extLst>
          </p:cNvPr>
          <p:cNvSpPr>
            <a:spLocks noGrp="1"/>
          </p:cNvSpPr>
          <p:nvPr>
            <p:ph type="sldNum" sz="quarter" idx="12"/>
          </p:nvPr>
        </p:nvSpPr>
        <p:spPr/>
        <p:txBody>
          <a:bodyPr/>
          <a:lstStyle/>
          <a:p>
            <a:pPr>
              <a:defRPr/>
            </a:pPr>
            <a:fld id="{B586D440-F702-449A-AAC2-9ACFF17038B8}" type="slidenum">
              <a:rPr lang="en-US" smtClean="0"/>
              <a:pPr>
                <a:defRPr/>
              </a:pPr>
              <a:t>7</a:t>
            </a:fld>
            <a:endParaRPr lang="en-US"/>
          </a:p>
        </p:txBody>
      </p:sp>
      <p:pic>
        <p:nvPicPr>
          <p:cNvPr id="5" name="Picture 4">
            <a:extLst>
              <a:ext uri="{FF2B5EF4-FFF2-40B4-BE49-F238E27FC236}">
                <a16:creationId xmlns:a16="http://schemas.microsoft.com/office/drawing/2014/main" id="{AF2C8D18-9658-46E3-B333-8295AF2AC39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716" t="12743" r="11606" b="10579"/>
          <a:stretch/>
        </p:blipFill>
        <p:spPr>
          <a:xfrm>
            <a:off x="5521037" y="1489363"/>
            <a:ext cx="2604653" cy="2554933"/>
          </a:xfrm>
          <a:prstGeom prst="rect">
            <a:avLst/>
          </a:prstGeom>
        </p:spPr>
      </p:pic>
      <p:sp>
        <p:nvSpPr>
          <p:cNvPr id="10" name="Oval 9">
            <a:extLst>
              <a:ext uri="{FF2B5EF4-FFF2-40B4-BE49-F238E27FC236}">
                <a16:creationId xmlns:a16="http://schemas.microsoft.com/office/drawing/2014/main" id="{A3074BFE-48A8-401A-8D58-4D37F51AEA81}"/>
              </a:ext>
            </a:extLst>
          </p:cNvPr>
          <p:cNvSpPr/>
          <p:nvPr/>
        </p:nvSpPr>
        <p:spPr>
          <a:xfrm>
            <a:off x="7122717" y="2125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867F24C-FFBE-4C39-B277-88CB24CAC18B}"/>
              </a:ext>
            </a:extLst>
          </p:cNvPr>
          <p:cNvSpPr/>
          <p:nvPr/>
        </p:nvSpPr>
        <p:spPr>
          <a:xfrm>
            <a:off x="7462156" y="2693677"/>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5D370C0-D3DB-44B0-973A-576CAE9B9427}"/>
              </a:ext>
            </a:extLst>
          </p:cNvPr>
          <p:cNvSpPr/>
          <p:nvPr/>
        </p:nvSpPr>
        <p:spPr>
          <a:xfrm>
            <a:off x="7122717" y="3268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63FBCD1-F585-4831-812E-874F911D4AFC}"/>
              </a:ext>
            </a:extLst>
          </p:cNvPr>
          <p:cNvSpPr/>
          <p:nvPr/>
        </p:nvSpPr>
        <p:spPr>
          <a:xfrm>
            <a:off x="6443845" y="3268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CD02150-1992-49BA-8DC4-778489E7F0FF}"/>
              </a:ext>
            </a:extLst>
          </p:cNvPr>
          <p:cNvSpPr/>
          <p:nvPr/>
        </p:nvSpPr>
        <p:spPr>
          <a:xfrm>
            <a:off x="6111336" y="2693677"/>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B7CDFA7-F236-4B84-9C34-105112EDF9A6}"/>
              </a:ext>
            </a:extLst>
          </p:cNvPr>
          <p:cNvSpPr/>
          <p:nvPr/>
        </p:nvSpPr>
        <p:spPr>
          <a:xfrm>
            <a:off x="6443845" y="2125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02C91FD-ABF7-44F7-8265-62471303827A}"/>
              </a:ext>
            </a:extLst>
          </p:cNvPr>
          <p:cNvSpPr txBox="1"/>
          <p:nvPr/>
        </p:nvSpPr>
        <p:spPr>
          <a:xfrm>
            <a:off x="6141060" y="1442147"/>
            <a:ext cx="1366080" cy="461665"/>
          </a:xfrm>
          <a:prstGeom prst="rect">
            <a:avLst/>
          </a:prstGeom>
          <a:noFill/>
        </p:spPr>
        <p:txBody>
          <a:bodyPr wrap="none" rtlCol="0">
            <a:spAutoFit/>
          </a:bodyPr>
          <a:lstStyle/>
          <a:p>
            <a:pPr algn="ctr"/>
            <a:r>
              <a:rPr lang="en-US" sz="2400" dirty="0">
                <a:solidFill>
                  <a:srgbClr val="FFC000"/>
                </a:solidFill>
              </a:rPr>
              <a:t>footpads</a:t>
            </a:r>
          </a:p>
        </p:txBody>
      </p:sp>
      <p:cxnSp>
        <p:nvCxnSpPr>
          <p:cNvPr id="15" name="Straight Arrow Connector 14">
            <a:extLst>
              <a:ext uri="{FF2B5EF4-FFF2-40B4-BE49-F238E27FC236}">
                <a16:creationId xmlns:a16="http://schemas.microsoft.com/office/drawing/2014/main" id="{9E328FB1-E5ED-430D-9338-BFA1893149B3}"/>
              </a:ext>
            </a:extLst>
          </p:cNvPr>
          <p:cNvCxnSpPr>
            <a:cxnSpLocks/>
          </p:cNvCxnSpPr>
          <p:nvPr/>
        </p:nvCxnSpPr>
        <p:spPr bwMode="auto">
          <a:xfrm flipH="1">
            <a:off x="6496216" y="1856507"/>
            <a:ext cx="91621" cy="232492"/>
          </a:xfrm>
          <a:prstGeom prst="straightConnector1">
            <a:avLst/>
          </a:prstGeom>
          <a:solidFill>
            <a:schemeClr val="accent1"/>
          </a:solidFill>
          <a:ln w="28575" cap="flat" cmpd="sng" algn="ctr">
            <a:solidFill>
              <a:srgbClr val="FFC000"/>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CC0FB09D-4126-4E12-BC50-3950994F5FE3}"/>
              </a:ext>
            </a:extLst>
          </p:cNvPr>
          <p:cNvCxnSpPr>
            <a:cxnSpLocks/>
          </p:cNvCxnSpPr>
          <p:nvPr/>
        </p:nvCxnSpPr>
        <p:spPr bwMode="auto">
          <a:xfrm>
            <a:off x="7039685" y="1862500"/>
            <a:ext cx="91440" cy="228600"/>
          </a:xfrm>
          <a:prstGeom prst="straightConnector1">
            <a:avLst/>
          </a:prstGeom>
          <a:solidFill>
            <a:schemeClr val="accent1"/>
          </a:solidFill>
          <a:ln w="28575" cap="flat" cmpd="sng" algn="ctr">
            <a:solidFill>
              <a:srgbClr val="FFC000"/>
            </a:solidFill>
            <a:prstDash val="solid"/>
            <a:round/>
            <a:headEnd type="none" w="med" len="med"/>
            <a:tailEnd type="triangle"/>
          </a:ln>
          <a:effectLst/>
        </p:spPr>
      </p:cxnSp>
    </p:spTree>
    <p:extLst>
      <p:ext uri="{BB962C8B-B14F-4D97-AF65-F5344CB8AC3E}">
        <p14:creationId xmlns:p14="http://schemas.microsoft.com/office/powerpoint/2010/main" val="113412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5984-0611-46EF-ACC7-9591D31CBA94}"/>
              </a:ext>
            </a:extLst>
          </p:cNvPr>
          <p:cNvSpPr>
            <a:spLocks noGrp="1"/>
          </p:cNvSpPr>
          <p:nvPr>
            <p:ph type="title"/>
          </p:nvPr>
        </p:nvSpPr>
        <p:spPr/>
        <p:txBody>
          <a:bodyPr/>
          <a:lstStyle/>
          <a:p>
            <a:r>
              <a:rPr lang="en-US" dirty="0"/>
              <a:t>Stereo Coverage Mapping</a:t>
            </a:r>
          </a:p>
        </p:txBody>
      </p:sp>
      <p:sp>
        <p:nvSpPr>
          <p:cNvPr id="4" name="Slide Number Placeholder 3">
            <a:extLst>
              <a:ext uri="{FF2B5EF4-FFF2-40B4-BE49-F238E27FC236}">
                <a16:creationId xmlns:a16="http://schemas.microsoft.com/office/drawing/2014/main" id="{4ED4F586-981E-4FC7-AAB8-B10DCE949589}"/>
              </a:ext>
            </a:extLst>
          </p:cNvPr>
          <p:cNvSpPr>
            <a:spLocks noGrp="1"/>
          </p:cNvSpPr>
          <p:nvPr>
            <p:ph type="sldNum" sz="quarter" idx="12"/>
          </p:nvPr>
        </p:nvSpPr>
        <p:spPr/>
        <p:txBody>
          <a:bodyPr/>
          <a:lstStyle/>
          <a:p>
            <a:pPr>
              <a:defRPr/>
            </a:pPr>
            <a:fld id="{B586D440-F702-449A-AAC2-9ACFF17038B8}" type="slidenum">
              <a:rPr lang="en-US" smtClean="0"/>
              <a:pPr>
                <a:defRPr/>
              </a:pPr>
              <a:t>8</a:t>
            </a:fld>
            <a:endParaRPr lang="en-US"/>
          </a:p>
        </p:txBody>
      </p:sp>
      <p:pic>
        <p:nvPicPr>
          <p:cNvPr id="5" name="Picture 4">
            <a:extLst>
              <a:ext uri="{FF2B5EF4-FFF2-40B4-BE49-F238E27FC236}">
                <a16:creationId xmlns:a16="http://schemas.microsoft.com/office/drawing/2014/main" id="{AF2C8D18-9658-46E3-B333-8295AF2AC39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716" t="12743" r="11606" b="10579"/>
          <a:stretch/>
        </p:blipFill>
        <p:spPr>
          <a:xfrm>
            <a:off x="5521037" y="1489363"/>
            <a:ext cx="2604653" cy="2554933"/>
          </a:xfrm>
          <a:prstGeom prst="rect">
            <a:avLst/>
          </a:prstGeom>
        </p:spPr>
      </p:pic>
      <p:sp>
        <p:nvSpPr>
          <p:cNvPr id="10" name="Oval 9">
            <a:extLst>
              <a:ext uri="{FF2B5EF4-FFF2-40B4-BE49-F238E27FC236}">
                <a16:creationId xmlns:a16="http://schemas.microsoft.com/office/drawing/2014/main" id="{A3074BFE-48A8-401A-8D58-4D37F51AEA81}"/>
              </a:ext>
            </a:extLst>
          </p:cNvPr>
          <p:cNvSpPr/>
          <p:nvPr/>
        </p:nvSpPr>
        <p:spPr>
          <a:xfrm>
            <a:off x="7122717" y="2125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867F24C-FFBE-4C39-B277-88CB24CAC18B}"/>
              </a:ext>
            </a:extLst>
          </p:cNvPr>
          <p:cNvSpPr/>
          <p:nvPr/>
        </p:nvSpPr>
        <p:spPr>
          <a:xfrm>
            <a:off x="7462156" y="2693677"/>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5D370C0-D3DB-44B0-973A-576CAE9B9427}"/>
              </a:ext>
            </a:extLst>
          </p:cNvPr>
          <p:cNvSpPr/>
          <p:nvPr/>
        </p:nvSpPr>
        <p:spPr>
          <a:xfrm>
            <a:off x="7122717" y="3268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63FBCD1-F585-4831-812E-874F911D4AFC}"/>
              </a:ext>
            </a:extLst>
          </p:cNvPr>
          <p:cNvSpPr/>
          <p:nvPr/>
        </p:nvSpPr>
        <p:spPr>
          <a:xfrm>
            <a:off x="6443845" y="3268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CD02150-1992-49BA-8DC4-778489E7F0FF}"/>
              </a:ext>
            </a:extLst>
          </p:cNvPr>
          <p:cNvSpPr/>
          <p:nvPr/>
        </p:nvSpPr>
        <p:spPr>
          <a:xfrm>
            <a:off x="6111336" y="2693677"/>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B7CDFA7-F236-4B84-9C34-105112EDF9A6}"/>
              </a:ext>
            </a:extLst>
          </p:cNvPr>
          <p:cNvSpPr/>
          <p:nvPr/>
        </p:nvSpPr>
        <p:spPr>
          <a:xfrm>
            <a:off x="6443845" y="2125135"/>
            <a:ext cx="73152" cy="73152"/>
          </a:xfrm>
          <a:prstGeom prst="ellipse">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CA6F997-BE6A-44E8-925A-1D5C1CF400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5896" y="998704"/>
            <a:ext cx="4168104" cy="3468223"/>
          </a:xfrm>
          <a:prstGeom prst="rect">
            <a:avLst/>
          </a:prstGeom>
        </p:spPr>
      </p:pic>
      <p:sp>
        <p:nvSpPr>
          <p:cNvPr id="14" name="Content Placeholder 2">
            <a:extLst>
              <a:ext uri="{FF2B5EF4-FFF2-40B4-BE49-F238E27FC236}">
                <a16:creationId xmlns:a16="http://schemas.microsoft.com/office/drawing/2014/main" id="{8BAA4322-75D4-47E7-B45D-D96CD619A9F2}"/>
              </a:ext>
            </a:extLst>
          </p:cNvPr>
          <p:cNvSpPr>
            <a:spLocks noGrp="1"/>
          </p:cNvSpPr>
          <p:nvPr>
            <p:ph idx="1"/>
          </p:nvPr>
        </p:nvSpPr>
        <p:spPr>
          <a:xfrm>
            <a:off x="230886" y="1123949"/>
            <a:ext cx="5137750" cy="3586595"/>
          </a:xfrm>
        </p:spPr>
        <p:txBody>
          <a:bodyPr/>
          <a:lstStyle/>
          <a:p>
            <a:r>
              <a:rPr lang="en-US" dirty="0"/>
              <a:t>Snapshot of projected camera views taken for analysis</a:t>
            </a:r>
          </a:p>
          <a:p>
            <a:r>
              <a:rPr lang="en-US" dirty="0"/>
              <a:t>Brightness in image corresponds to visibility by cameras</a:t>
            </a:r>
          </a:p>
          <a:p>
            <a:r>
              <a:rPr lang="en-US" dirty="0"/>
              <a:t>Apply physical scale</a:t>
            </a:r>
          </a:p>
          <a:p>
            <a:r>
              <a:rPr lang="en-US" dirty="0"/>
              <a:t>Sum stereo coverage area</a:t>
            </a:r>
          </a:p>
          <a:p>
            <a:r>
              <a:rPr lang="en-US" dirty="0"/>
              <a:t>Calculate percent of area of interest that falls within coverage</a:t>
            </a:r>
          </a:p>
        </p:txBody>
      </p:sp>
    </p:spTree>
    <p:extLst>
      <p:ext uri="{BB962C8B-B14F-4D97-AF65-F5344CB8AC3E}">
        <p14:creationId xmlns:p14="http://schemas.microsoft.com/office/powerpoint/2010/main" val="3561816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83F228-D6DC-4C98-9BD2-8FB4291695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30982" y="1403743"/>
            <a:ext cx="3713019" cy="2784765"/>
          </a:xfrm>
          <a:prstGeom prst="rect">
            <a:avLst/>
          </a:prstGeom>
        </p:spPr>
      </p:pic>
      <p:sp>
        <p:nvSpPr>
          <p:cNvPr id="2" name="Title 1">
            <a:extLst>
              <a:ext uri="{FF2B5EF4-FFF2-40B4-BE49-F238E27FC236}">
                <a16:creationId xmlns:a16="http://schemas.microsoft.com/office/drawing/2014/main" id="{4536278E-0C52-4175-92B3-2DF119BB2511}"/>
              </a:ext>
            </a:extLst>
          </p:cNvPr>
          <p:cNvSpPr>
            <a:spLocks noGrp="1"/>
          </p:cNvSpPr>
          <p:nvPr>
            <p:ph type="title"/>
          </p:nvPr>
        </p:nvSpPr>
        <p:spPr/>
        <p:txBody>
          <a:bodyPr/>
          <a:lstStyle/>
          <a:p>
            <a:r>
              <a:rPr lang="en-US" dirty="0"/>
              <a:t>Design Optimization Studies</a:t>
            </a:r>
          </a:p>
        </p:txBody>
      </p:sp>
      <p:sp>
        <p:nvSpPr>
          <p:cNvPr id="3" name="Content Placeholder 2">
            <a:extLst>
              <a:ext uri="{FF2B5EF4-FFF2-40B4-BE49-F238E27FC236}">
                <a16:creationId xmlns:a16="http://schemas.microsoft.com/office/drawing/2014/main" id="{BE72B08D-51F8-459F-B174-F32B46C4534E}"/>
              </a:ext>
            </a:extLst>
          </p:cNvPr>
          <p:cNvSpPr>
            <a:spLocks noGrp="1"/>
          </p:cNvSpPr>
          <p:nvPr>
            <p:ph idx="1"/>
          </p:nvPr>
        </p:nvSpPr>
        <p:spPr>
          <a:xfrm>
            <a:off x="230886" y="1123950"/>
            <a:ext cx="5116969" cy="3363648"/>
          </a:xfrm>
        </p:spPr>
        <p:txBody>
          <a:bodyPr/>
          <a:lstStyle/>
          <a:p>
            <a:r>
              <a:rPr lang="en-US" dirty="0"/>
              <a:t>Enables fast simulation of many different camera system designs</a:t>
            </a:r>
          </a:p>
          <a:p>
            <a:r>
              <a:rPr lang="en-US" dirty="0"/>
              <a:t>Determine optimal design within a given test matrix</a:t>
            </a:r>
          </a:p>
          <a:p>
            <a:endParaRPr lang="en-US" dirty="0"/>
          </a:p>
        </p:txBody>
      </p:sp>
      <p:sp>
        <p:nvSpPr>
          <p:cNvPr id="4" name="Slide Number Placeholder 3">
            <a:extLst>
              <a:ext uri="{FF2B5EF4-FFF2-40B4-BE49-F238E27FC236}">
                <a16:creationId xmlns:a16="http://schemas.microsoft.com/office/drawing/2014/main" id="{D981E1CD-2E73-45E9-8A1C-E8EF6F48D19B}"/>
              </a:ext>
            </a:extLst>
          </p:cNvPr>
          <p:cNvSpPr>
            <a:spLocks noGrp="1"/>
          </p:cNvSpPr>
          <p:nvPr>
            <p:ph type="sldNum" sz="quarter" idx="12"/>
          </p:nvPr>
        </p:nvSpPr>
        <p:spPr/>
        <p:txBody>
          <a:bodyPr/>
          <a:lstStyle/>
          <a:p>
            <a:pPr>
              <a:defRPr/>
            </a:pPr>
            <a:fld id="{B586D440-F702-449A-AAC2-9ACFF17038B8}" type="slidenum">
              <a:rPr lang="en-US" smtClean="0"/>
              <a:pPr>
                <a:defRPr/>
              </a:pPr>
              <a:t>9</a:t>
            </a:fld>
            <a:endParaRPr lang="en-US"/>
          </a:p>
        </p:txBody>
      </p:sp>
    </p:spTree>
    <p:extLst>
      <p:ext uri="{BB962C8B-B14F-4D97-AF65-F5344CB8AC3E}">
        <p14:creationId xmlns:p14="http://schemas.microsoft.com/office/powerpoint/2010/main" val="585433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83F228-D6DC-4C98-9BD2-8FB4291695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30982" y="1403743"/>
            <a:ext cx="3713019" cy="2784765"/>
          </a:xfrm>
          <a:prstGeom prst="rect">
            <a:avLst/>
          </a:prstGeom>
        </p:spPr>
      </p:pic>
      <p:sp>
        <p:nvSpPr>
          <p:cNvPr id="2" name="Title 1">
            <a:extLst>
              <a:ext uri="{FF2B5EF4-FFF2-40B4-BE49-F238E27FC236}">
                <a16:creationId xmlns:a16="http://schemas.microsoft.com/office/drawing/2014/main" id="{4536278E-0C52-4175-92B3-2DF119BB2511}"/>
              </a:ext>
            </a:extLst>
          </p:cNvPr>
          <p:cNvSpPr>
            <a:spLocks noGrp="1"/>
          </p:cNvSpPr>
          <p:nvPr>
            <p:ph type="title"/>
          </p:nvPr>
        </p:nvSpPr>
        <p:spPr/>
        <p:txBody>
          <a:bodyPr/>
          <a:lstStyle/>
          <a:p>
            <a:r>
              <a:rPr lang="en-US" dirty="0"/>
              <a:t>Design Optimization Studies</a:t>
            </a:r>
          </a:p>
        </p:txBody>
      </p:sp>
      <p:sp>
        <p:nvSpPr>
          <p:cNvPr id="4" name="Slide Number Placeholder 3">
            <a:extLst>
              <a:ext uri="{FF2B5EF4-FFF2-40B4-BE49-F238E27FC236}">
                <a16:creationId xmlns:a16="http://schemas.microsoft.com/office/drawing/2014/main" id="{D981E1CD-2E73-45E9-8A1C-E8EF6F48D19B}"/>
              </a:ext>
            </a:extLst>
          </p:cNvPr>
          <p:cNvSpPr>
            <a:spLocks noGrp="1"/>
          </p:cNvSpPr>
          <p:nvPr>
            <p:ph type="sldNum" sz="quarter" idx="12"/>
          </p:nvPr>
        </p:nvSpPr>
        <p:spPr/>
        <p:txBody>
          <a:bodyPr/>
          <a:lstStyle/>
          <a:p>
            <a:pPr>
              <a:defRPr/>
            </a:pPr>
            <a:fld id="{B586D440-F702-449A-AAC2-9ACFF17038B8}" type="slidenum">
              <a:rPr lang="en-US" smtClean="0"/>
              <a:pPr>
                <a:defRPr/>
              </a:pPr>
              <a:t>10</a:t>
            </a:fld>
            <a:endParaRPr lang="en-US"/>
          </a:p>
        </p:txBody>
      </p:sp>
      <p:pic>
        <p:nvPicPr>
          <p:cNvPr id="5" name="Content Placeholder 5">
            <a:extLst>
              <a:ext uri="{FF2B5EF4-FFF2-40B4-BE49-F238E27FC236}">
                <a16:creationId xmlns:a16="http://schemas.microsoft.com/office/drawing/2014/main" id="{35D37830-0457-434F-B20E-0152E94608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982" y="1404807"/>
            <a:ext cx="3713018" cy="2783701"/>
          </a:xfrm>
          <a:prstGeom prst="rect">
            <a:avLst/>
          </a:prstGeom>
        </p:spPr>
      </p:pic>
      <p:sp>
        <p:nvSpPr>
          <p:cNvPr id="7" name="Content Placeholder 2">
            <a:extLst>
              <a:ext uri="{FF2B5EF4-FFF2-40B4-BE49-F238E27FC236}">
                <a16:creationId xmlns:a16="http://schemas.microsoft.com/office/drawing/2014/main" id="{15D298A2-7228-4520-B043-E1AA43F1C92C}"/>
              </a:ext>
            </a:extLst>
          </p:cNvPr>
          <p:cNvSpPr>
            <a:spLocks noGrp="1"/>
          </p:cNvSpPr>
          <p:nvPr>
            <p:ph idx="1"/>
          </p:nvPr>
        </p:nvSpPr>
        <p:spPr>
          <a:xfrm>
            <a:off x="230886" y="1123950"/>
            <a:ext cx="5116969" cy="3363648"/>
          </a:xfrm>
        </p:spPr>
        <p:txBody>
          <a:bodyPr/>
          <a:lstStyle/>
          <a:p>
            <a:r>
              <a:rPr lang="en-US" dirty="0"/>
              <a:t>Enables fast simulation of many different camera system designs</a:t>
            </a:r>
          </a:p>
          <a:p>
            <a:r>
              <a:rPr lang="en-US" dirty="0"/>
              <a:t>Determine optimal design within a given test matrix</a:t>
            </a:r>
          </a:p>
          <a:p>
            <a:r>
              <a:rPr lang="en-US" dirty="0"/>
              <a:t>Maximize coverage area with respect to multiple variables simultaneously</a:t>
            </a:r>
          </a:p>
        </p:txBody>
      </p:sp>
    </p:spTree>
    <p:extLst>
      <p:ext uri="{BB962C8B-B14F-4D97-AF65-F5344CB8AC3E}">
        <p14:creationId xmlns:p14="http://schemas.microsoft.com/office/powerpoint/2010/main" val="3567973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7758-9E2A-4B47-877A-42FC8E3C83FD}"/>
              </a:ext>
            </a:extLst>
          </p:cNvPr>
          <p:cNvSpPr>
            <a:spLocks noGrp="1"/>
          </p:cNvSpPr>
          <p:nvPr>
            <p:ph type="title"/>
          </p:nvPr>
        </p:nvSpPr>
        <p:spPr/>
        <p:txBody>
          <a:bodyPr/>
          <a:lstStyle/>
          <a:p>
            <a:r>
              <a:rPr lang="en-US" dirty="0"/>
              <a:t>Final Configuration Decision</a:t>
            </a:r>
          </a:p>
        </p:txBody>
      </p:sp>
      <p:sp>
        <p:nvSpPr>
          <p:cNvPr id="3" name="Content Placeholder 2">
            <a:extLst>
              <a:ext uri="{FF2B5EF4-FFF2-40B4-BE49-F238E27FC236}">
                <a16:creationId xmlns:a16="http://schemas.microsoft.com/office/drawing/2014/main" id="{CE924EDC-F7A1-4913-9422-6008030CD18B}"/>
              </a:ext>
            </a:extLst>
          </p:cNvPr>
          <p:cNvSpPr>
            <a:spLocks noGrp="1"/>
          </p:cNvSpPr>
          <p:nvPr>
            <p:ph idx="1"/>
          </p:nvPr>
        </p:nvSpPr>
        <p:spPr>
          <a:xfrm>
            <a:off x="230886" y="1123950"/>
            <a:ext cx="4590496" cy="3363648"/>
          </a:xfrm>
        </p:spPr>
        <p:txBody>
          <a:bodyPr/>
          <a:lstStyle/>
          <a:p>
            <a:r>
              <a:rPr lang="en-US" dirty="0"/>
              <a:t>Provides 13.25 m</a:t>
            </a:r>
            <a:r>
              <a:rPr lang="en-US" baseline="30000" dirty="0"/>
              <a:t>2</a:t>
            </a:r>
            <a:r>
              <a:rPr lang="en-US" dirty="0"/>
              <a:t> of coverage area</a:t>
            </a:r>
          </a:p>
          <a:p>
            <a:r>
              <a:rPr lang="en-US" dirty="0"/>
              <a:t>84% of AOI is covered</a:t>
            </a:r>
          </a:p>
          <a:p>
            <a:r>
              <a:rPr lang="en-US" dirty="0"/>
              <a:t>Performance of system maximized given constraints</a:t>
            </a:r>
          </a:p>
        </p:txBody>
      </p:sp>
      <p:sp>
        <p:nvSpPr>
          <p:cNvPr id="4" name="Slide Number Placeholder 3">
            <a:extLst>
              <a:ext uri="{FF2B5EF4-FFF2-40B4-BE49-F238E27FC236}">
                <a16:creationId xmlns:a16="http://schemas.microsoft.com/office/drawing/2014/main" id="{C7FD9896-DB56-4945-840B-60EC2624CB07}"/>
              </a:ext>
            </a:extLst>
          </p:cNvPr>
          <p:cNvSpPr>
            <a:spLocks noGrp="1"/>
          </p:cNvSpPr>
          <p:nvPr>
            <p:ph type="sldNum" sz="quarter" idx="12"/>
          </p:nvPr>
        </p:nvSpPr>
        <p:spPr/>
        <p:txBody>
          <a:bodyPr/>
          <a:lstStyle/>
          <a:p>
            <a:pPr>
              <a:defRPr/>
            </a:pPr>
            <a:fld id="{B586D440-F702-449A-AAC2-9ACFF17038B8}" type="slidenum">
              <a:rPr lang="en-US" smtClean="0"/>
              <a:pPr>
                <a:defRPr/>
              </a:pPr>
              <a:t>11</a:t>
            </a:fld>
            <a:endParaRPr lang="en-US"/>
          </a:p>
        </p:txBody>
      </p:sp>
      <p:pic>
        <p:nvPicPr>
          <p:cNvPr id="5" name="Picture 4">
            <a:extLst>
              <a:ext uri="{FF2B5EF4-FFF2-40B4-BE49-F238E27FC236}">
                <a16:creationId xmlns:a16="http://schemas.microsoft.com/office/drawing/2014/main" id="{61C0D187-5B66-4D86-A520-1CDBD659A7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896" y="998704"/>
            <a:ext cx="4168104" cy="3468223"/>
          </a:xfrm>
          <a:prstGeom prst="rect">
            <a:avLst/>
          </a:prstGeom>
        </p:spPr>
      </p:pic>
    </p:spTree>
    <p:extLst>
      <p:ext uri="{BB962C8B-B14F-4D97-AF65-F5344CB8AC3E}">
        <p14:creationId xmlns:p14="http://schemas.microsoft.com/office/powerpoint/2010/main" val="423339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7758-9E2A-4B47-877A-42FC8E3C83FD}"/>
              </a:ext>
            </a:extLst>
          </p:cNvPr>
          <p:cNvSpPr>
            <a:spLocks noGrp="1"/>
          </p:cNvSpPr>
          <p:nvPr>
            <p:ph type="title"/>
          </p:nvPr>
        </p:nvSpPr>
        <p:spPr/>
        <p:txBody>
          <a:bodyPr/>
          <a:lstStyle/>
          <a:p>
            <a:r>
              <a:rPr lang="en-US" dirty="0"/>
              <a:t>Final Configuration Decision</a:t>
            </a:r>
          </a:p>
        </p:txBody>
      </p:sp>
      <p:sp>
        <p:nvSpPr>
          <p:cNvPr id="3" name="Content Placeholder 2">
            <a:extLst>
              <a:ext uri="{FF2B5EF4-FFF2-40B4-BE49-F238E27FC236}">
                <a16:creationId xmlns:a16="http://schemas.microsoft.com/office/drawing/2014/main" id="{CE924EDC-F7A1-4913-9422-6008030CD18B}"/>
              </a:ext>
            </a:extLst>
          </p:cNvPr>
          <p:cNvSpPr>
            <a:spLocks noGrp="1"/>
          </p:cNvSpPr>
          <p:nvPr>
            <p:ph idx="1"/>
          </p:nvPr>
        </p:nvSpPr>
        <p:spPr>
          <a:xfrm>
            <a:off x="230886" y="1123950"/>
            <a:ext cx="4590496" cy="3363648"/>
          </a:xfrm>
        </p:spPr>
        <p:txBody>
          <a:bodyPr/>
          <a:lstStyle/>
          <a:p>
            <a:r>
              <a:rPr lang="en-US" dirty="0"/>
              <a:t>Provides 13.25 m</a:t>
            </a:r>
            <a:r>
              <a:rPr lang="en-US" baseline="30000" dirty="0"/>
              <a:t>2</a:t>
            </a:r>
            <a:r>
              <a:rPr lang="en-US" dirty="0"/>
              <a:t> of coverage area</a:t>
            </a:r>
          </a:p>
          <a:p>
            <a:r>
              <a:rPr lang="en-US" dirty="0"/>
              <a:t>84% of AOI is covered</a:t>
            </a:r>
          </a:p>
          <a:p>
            <a:r>
              <a:rPr lang="en-US" dirty="0"/>
              <a:t>Performance of system maximized given constraints</a:t>
            </a:r>
          </a:p>
          <a:p>
            <a:r>
              <a:rPr lang="en-US" dirty="0"/>
              <a:t>Camera views of footpads, engine bell, and lander body</a:t>
            </a:r>
          </a:p>
        </p:txBody>
      </p:sp>
      <p:sp>
        <p:nvSpPr>
          <p:cNvPr id="4" name="Slide Number Placeholder 3">
            <a:extLst>
              <a:ext uri="{FF2B5EF4-FFF2-40B4-BE49-F238E27FC236}">
                <a16:creationId xmlns:a16="http://schemas.microsoft.com/office/drawing/2014/main" id="{C7FD9896-DB56-4945-840B-60EC2624CB07}"/>
              </a:ext>
            </a:extLst>
          </p:cNvPr>
          <p:cNvSpPr>
            <a:spLocks noGrp="1"/>
          </p:cNvSpPr>
          <p:nvPr>
            <p:ph type="sldNum" sz="quarter" idx="12"/>
          </p:nvPr>
        </p:nvSpPr>
        <p:spPr/>
        <p:txBody>
          <a:bodyPr/>
          <a:lstStyle/>
          <a:p>
            <a:pPr>
              <a:defRPr/>
            </a:pPr>
            <a:fld id="{B586D440-F702-449A-AAC2-9ACFF17038B8}" type="slidenum">
              <a:rPr lang="en-US" smtClean="0"/>
              <a:pPr>
                <a:defRPr/>
              </a:pPr>
              <a:t>12</a:t>
            </a:fld>
            <a:endParaRPr lang="en-US"/>
          </a:p>
        </p:txBody>
      </p:sp>
      <p:pic>
        <p:nvPicPr>
          <p:cNvPr id="6" name="Picture 5">
            <a:extLst>
              <a:ext uri="{FF2B5EF4-FFF2-40B4-BE49-F238E27FC236}">
                <a16:creationId xmlns:a16="http://schemas.microsoft.com/office/drawing/2014/main" id="{44057F69-9A29-473E-9E38-77A78D89FF4C}"/>
              </a:ext>
            </a:extLst>
          </p:cNvPr>
          <p:cNvPicPr>
            <a:picLocks noChangeAspect="1"/>
          </p:cNvPicPr>
          <p:nvPr/>
        </p:nvPicPr>
        <p:blipFill>
          <a:blip r:embed="rId2"/>
          <a:stretch>
            <a:fillRect/>
          </a:stretch>
        </p:blipFill>
        <p:spPr>
          <a:xfrm>
            <a:off x="4932558" y="1262724"/>
            <a:ext cx="4114800" cy="3086100"/>
          </a:xfrm>
          <a:prstGeom prst="rect">
            <a:avLst/>
          </a:prstGeom>
        </p:spPr>
      </p:pic>
      <p:sp>
        <p:nvSpPr>
          <p:cNvPr id="7" name="TextBox 6">
            <a:extLst>
              <a:ext uri="{FF2B5EF4-FFF2-40B4-BE49-F238E27FC236}">
                <a16:creationId xmlns:a16="http://schemas.microsoft.com/office/drawing/2014/main" id="{EA1B2DF3-4581-4897-AF09-905173A594B2}"/>
              </a:ext>
            </a:extLst>
          </p:cNvPr>
          <p:cNvSpPr txBox="1"/>
          <p:nvPr/>
        </p:nvSpPr>
        <p:spPr>
          <a:xfrm>
            <a:off x="5305041" y="816201"/>
            <a:ext cx="3369833" cy="461665"/>
          </a:xfrm>
          <a:prstGeom prst="rect">
            <a:avLst/>
          </a:prstGeom>
          <a:noFill/>
        </p:spPr>
        <p:txBody>
          <a:bodyPr wrap="none" rtlCol="0">
            <a:spAutoFit/>
          </a:bodyPr>
          <a:lstStyle/>
          <a:p>
            <a:r>
              <a:rPr lang="en-US" sz="2400" dirty="0"/>
              <a:t>Simulated camera view</a:t>
            </a:r>
          </a:p>
        </p:txBody>
      </p:sp>
    </p:spTree>
    <p:extLst>
      <p:ext uri="{BB962C8B-B14F-4D97-AF65-F5344CB8AC3E}">
        <p14:creationId xmlns:p14="http://schemas.microsoft.com/office/powerpoint/2010/main" val="1174174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244576BD-0C8A-46C6-8A32-FAFECD5BE87D}"/>
              </a:ext>
            </a:extLst>
          </p:cNvPr>
          <p:cNvSpPr txBox="1">
            <a:spLocks/>
          </p:cNvSpPr>
          <p:nvPr/>
        </p:nvSpPr>
        <p:spPr bwMode="auto">
          <a:xfrm>
            <a:off x="211282" y="69271"/>
            <a:ext cx="8856518" cy="28935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a:lstStyle>
          <a:p>
            <a:pPr marL="0" marR="0" lvl="0" indent="0" algn="l" defTabSz="914400" rtl="0" eaLnBrk="0" fontAlgn="base" latinLnBrk="0" hangingPunct="0">
              <a:lnSpc>
                <a:spcPct val="100000"/>
              </a:lnSpc>
              <a:spcBef>
                <a:spcPts val="0"/>
              </a:spcBef>
              <a:spcAft>
                <a:spcPct val="0"/>
              </a:spcAft>
              <a:buClr>
                <a:srgbClr val="00529B"/>
              </a:buClr>
              <a:buSzTx/>
              <a:buFont typeface="Wingdings" charset="2"/>
              <a:buNone/>
              <a:tabLst/>
              <a:defRPr/>
            </a:pPr>
            <a:r>
              <a:rPr lang="en-US" altLang="en-US" sz="1800" b="1" kern="0" dirty="0">
                <a:solidFill>
                  <a:srgbClr val="000000"/>
                </a:solidFill>
              </a:rPr>
              <a:t>References</a:t>
            </a:r>
            <a:endParaRPr kumimoji="0" lang="en-US" altLang="en-US" sz="1800" b="1" u="none" strike="noStrike" kern="0" cap="none" spc="0" normalizeH="0" baseline="0" noProof="0" dirty="0">
              <a:ln>
                <a:noFill/>
              </a:ln>
              <a:solidFill>
                <a:srgbClr val="000000"/>
              </a:solidFill>
              <a:effectLst/>
              <a:uLnTx/>
              <a:uFillTx/>
              <a:latin typeface="Helvetica" charset="0"/>
              <a:cs typeface="Helvetica" charset="0"/>
            </a:endParaRPr>
          </a:p>
          <a:p>
            <a:pPr marL="228600" lvl="1" indent="-228600">
              <a:spcBef>
                <a:spcPts val="0"/>
              </a:spcBef>
              <a:buNone/>
              <a:defRPr/>
            </a:pP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Immer</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C., Lane, J., Metzger, P., and Clements, S., “Apollo video photogrammetry estimation of plume impingement effects,” </a:t>
            </a:r>
            <a:r>
              <a:rPr kumimoji="0" lang="en-US" altLang="en-US" sz="1800" b="0" i="1" u="none" strike="noStrike" kern="0" cap="none" spc="0" normalizeH="0" baseline="0" noProof="0" dirty="0">
                <a:ln>
                  <a:noFill/>
                </a:ln>
                <a:solidFill>
                  <a:srgbClr val="000000"/>
                </a:solidFill>
                <a:effectLst/>
                <a:uLnTx/>
                <a:uFillTx/>
                <a:latin typeface="Helvetica" charset="0"/>
                <a:cs typeface="Helvetica" charset="0"/>
              </a:rPr>
              <a:t>Icarus</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Vol. 214, No. 1, pp. 46-52, 2011.</a:t>
            </a:r>
          </a:p>
          <a:p>
            <a:pPr marL="228600" marR="0" lvl="1" indent="-228600" algn="l" defTabSz="914400" rtl="0" eaLnBrk="0" fontAlgn="base" latinLnBrk="0" hangingPunct="0">
              <a:lnSpc>
                <a:spcPct val="100000"/>
              </a:lnSpc>
              <a:spcBef>
                <a:spcPts val="900"/>
              </a:spcBef>
              <a:spcAft>
                <a:spcPct val="0"/>
              </a:spcAft>
              <a:buClr>
                <a:srgbClr val="1B3D6C"/>
              </a:buClr>
              <a:buSzTx/>
              <a:buNone/>
              <a:tabLst/>
              <a:defRPr/>
            </a:pP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Mehta, M., Sengupta, A.,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Renno</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N.O., Van Norman, J.W.,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Huseman</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P.G., Gulick, D.S., and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Pokora</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M., “Thruster Plume Surface Interactions: Applications for Spacecraft Landings on Planetary Bodies,” </a:t>
            </a:r>
            <a:r>
              <a:rPr kumimoji="0" lang="en-US" altLang="en-US" sz="1800" b="0" i="1" u="none" strike="noStrike" kern="0" cap="none" spc="0" normalizeH="0" baseline="0" noProof="0" dirty="0">
                <a:ln>
                  <a:noFill/>
                </a:ln>
                <a:solidFill>
                  <a:srgbClr val="000000"/>
                </a:solidFill>
                <a:effectLst/>
                <a:uLnTx/>
                <a:uFillTx/>
                <a:latin typeface="Helvetica" charset="0"/>
                <a:cs typeface="Helvetica" charset="0"/>
              </a:rPr>
              <a:t>AIAA Journal</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Vol. 51, No. 12, 2013.</a:t>
            </a:r>
          </a:p>
          <a:p>
            <a:pPr marL="228600" marR="0" lvl="1" indent="-228600" algn="l" defTabSz="914400" rtl="0" eaLnBrk="0" fontAlgn="base" latinLnBrk="0" hangingPunct="0">
              <a:lnSpc>
                <a:spcPct val="100000"/>
              </a:lnSpc>
              <a:spcBef>
                <a:spcPts val="900"/>
              </a:spcBef>
              <a:spcAft>
                <a:spcPct val="0"/>
              </a:spcAft>
              <a:buClr>
                <a:srgbClr val="1B3D6C"/>
              </a:buClr>
              <a:buSzTx/>
              <a:buNone/>
              <a:tabLst/>
              <a:defRPr/>
            </a:pP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Metzger, P.T.,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Immer</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C.D., Donahue, C.M., Vu, B.T.,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Latta</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III, R.C., and </a:t>
            </a:r>
            <a:r>
              <a:rPr kumimoji="0" lang="en-US" altLang="en-US" sz="1800" b="0" i="0" u="none" strike="noStrike" kern="0" cap="none" spc="0" normalizeH="0" baseline="0" noProof="0" dirty="0" err="1">
                <a:ln>
                  <a:noFill/>
                </a:ln>
                <a:solidFill>
                  <a:srgbClr val="000000"/>
                </a:solidFill>
                <a:effectLst/>
                <a:uLnTx/>
                <a:uFillTx/>
                <a:latin typeface="Helvetica" charset="0"/>
                <a:cs typeface="Helvetica" charset="0"/>
              </a:rPr>
              <a:t>Deyo</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-Svendsen, M., “Jet-Induced Cratering of a Granular Surface With Application to Lunar Spaceports,” </a:t>
            </a:r>
            <a:r>
              <a:rPr kumimoji="0" lang="en-US" altLang="en-US" sz="1800" b="0" i="1" u="none" strike="noStrike" kern="0" cap="none" spc="0" normalizeH="0" baseline="0" noProof="0" dirty="0">
                <a:ln>
                  <a:noFill/>
                </a:ln>
                <a:solidFill>
                  <a:srgbClr val="000000"/>
                </a:solidFill>
                <a:effectLst/>
                <a:uLnTx/>
                <a:uFillTx/>
                <a:latin typeface="Helvetica" charset="0"/>
                <a:cs typeface="Helvetica" charset="0"/>
              </a:rPr>
              <a:t>J. </a:t>
            </a:r>
            <a:r>
              <a:rPr kumimoji="0" lang="en-US" altLang="en-US" sz="1800" b="0" i="1" u="none" strike="noStrike" kern="0" cap="none" spc="0" normalizeH="0" baseline="0" noProof="0" dirty="0" err="1">
                <a:ln>
                  <a:noFill/>
                </a:ln>
                <a:solidFill>
                  <a:srgbClr val="000000"/>
                </a:solidFill>
                <a:effectLst/>
                <a:uLnTx/>
                <a:uFillTx/>
                <a:latin typeface="Helvetica" charset="0"/>
                <a:cs typeface="Helvetica" charset="0"/>
              </a:rPr>
              <a:t>Aerosp</a:t>
            </a:r>
            <a:r>
              <a:rPr kumimoji="0" lang="en-US" altLang="en-US" sz="1800" b="0" i="1" u="none" strike="noStrike" kern="0" cap="none" spc="0" normalizeH="0" baseline="0" noProof="0" dirty="0">
                <a:ln>
                  <a:noFill/>
                </a:ln>
                <a:solidFill>
                  <a:srgbClr val="000000"/>
                </a:solidFill>
                <a:effectLst/>
                <a:uLnTx/>
                <a:uFillTx/>
                <a:latin typeface="Helvetica" charset="0"/>
                <a:cs typeface="Helvetica" charset="0"/>
              </a:rPr>
              <a:t>. Eng.</a:t>
            </a:r>
            <a:r>
              <a:rPr kumimoji="0" lang="en-US" altLang="en-US" sz="1800" b="0" i="0" u="none" strike="noStrike" kern="0" cap="none" spc="0" normalizeH="0" baseline="0" noProof="0" dirty="0">
                <a:ln>
                  <a:noFill/>
                </a:ln>
                <a:solidFill>
                  <a:srgbClr val="000000"/>
                </a:solidFill>
                <a:effectLst/>
                <a:uLnTx/>
                <a:uFillTx/>
                <a:latin typeface="Helvetica" charset="0"/>
                <a:cs typeface="Helvetica" charset="0"/>
              </a:rPr>
              <a:t>, 22(1), pp. 24-32, 2009.</a:t>
            </a:r>
          </a:p>
        </p:txBody>
      </p:sp>
      <p:sp>
        <p:nvSpPr>
          <p:cNvPr id="7" name="Content Placeholder 2">
            <a:extLst>
              <a:ext uri="{FF2B5EF4-FFF2-40B4-BE49-F238E27FC236}">
                <a16:creationId xmlns:a16="http://schemas.microsoft.com/office/drawing/2014/main" id="{EC3035CB-FC86-4FA2-A4D1-A4356B0A70CB}"/>
              </a:ext>
            </a:extLst>
          </p:cNvPr>
          <p:cNvSpPr txBox="1">
            <a:spLocks/>
          </p:cNvSpPr>
          <p:nvPr/>
        </p:nvSpPr>
        <p:spPr bwMode="auto">
          <a:xfrm>
            <a:off x="211282" y="2935073"/>
            <a:ext cx="8721437" cy="1941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a:lstStyle>
          <a:p>
            <a:pPr marL="0" marR="0" lvl="0" indent="0" algn="l" defTabSz="914400" rtl="0" eaLnBrk="0" fontAlgn="base" latinLnBrk="0" hangingPunct="0">
              <a:lnSpc>
                <a:spcPct val="100000"/>
              </a:lnSpc>
              <a:spcBef>
                <a:spcPts val="900"/>
              </a:spcBef>
              <a:spcAft>
                <a:spcPct val="0"/>
              </a:spcAft>
              <a:buClr>
                <a:srgbClr val="00529B"/>
              </a:buClr>
              <a:buSzTx/>
              <a:buFont typeface="Wingdings" charset="2"/>
              <a:buNone/>
              <a:tabLst/>
              <a:defRPr/>
            </a:pPr>
            <a:r>
              <a:rPr lang="en-US" altLang="en-US" sz="1800" b="1" kern="0" dirty="0">
                <a:solidFill>
                  <a:srgbClr val="000000"/>
                </a:solidFill>
              </a:rPr>
              <a:t>Acknowledgements</a:t>
            </a:r>
          </a:p>
          <a:p>
            <a:pPr marL="0" marR="0" lvl="0" indent="0" algn="l" defTabSz="914400" rtl="0" eaLnBrk="0" fontAlgn="base" latinLnBrk="0" hangingPunct="0">
              <a:lnSpc>
                <a:spcPct val="100000"/>
              </a:lnSpc>
              <a:spcBef>
                <a:spcPts val="0"/>
              </a:spcBef>
              <a:spcAft>
                <a:spcPct val="0"/>
              </a:spcAft>
              <a:buClr>
                <a:srgbClr val="00529B"/>
              </a:buClr>
              <a:buSzTx/>
              <a:buFont typeface="Wingdings" charset="2"/>
              <a:buNone/>
              <a:tabLst/>
              <a:defRPr/>
            </a:pPr>
            <a:r>
              <a:rPr kumimoji="0" lang="en-US" altLang="en-US" sz="1800" u="none" strike="noStrike" kern="0" cap="none" spc="0" normalizeH="0" baseline="0" noProof="0" dirty="0">
                <a:ln>
                  <a:noFill/>
                </a:ln>
                <a:solidFill>
                  <a:srgbClr val="000000"/>
                </a:solidFill>
                <a:effectLst/>
                <a:uLnTx/>
                <a:uFillTx/>
                <a:latin typeface="Helvetica" charset="0"/>
                <a:cs typeface="Helvetica" charset="0"/>
              </a:rPr>
              <a:t>The SCALPSS Project was funded by the NASA Science Mission Directorate (SMD) through the NASA Provided Lunar Payload (NPLP) Development Program.</a:t>
            </a:r>
            <a:r>
              <a:rPr lang="en-US" altLang="en-US" sz="1800" kern="0" dirty="0">
                <a:solidFill>
                  <a:srgbClr val="000000"/>
                </a:solidFill>
              </a:rPr>
              <a:t> The authors would like to thank Intuitive Machines for providing 3D models of the </a:t>
            </a:r>
            <a:r>
              <a:rPr lang="en-US" altLang="en-US" sz="1800" i="1" kern="0" dirty="0">
                <a:solidFill>
                  <a:srgbClr val="000000"/>
                </a:solidFill>
              </a:rPr>
              <a:t>Nova-C</a:t>
            </a:r>
            <a:r>
              <a:rPr lang="en-US" altLang="en-US" sz="1800" kern="0" dirty="0">
                <a:solidFill>
                  <a:srgbClr val="000000"/>
                </a:solidFill>
              </a:rPr>
              <a:t> lander and contributing to valuable discussions regarding the design and operation of the SCALPSS camera system.</a:t>
            </a:r>
            <a:endParaRPr kumimoji="0" lang="en-US" altLang="en-US" sz="1800" u="none" strike="noStrike" kern="0" cap="none" spc="0" normalizeH="0" baseline="0" noProof="0" dirty="0">
              <a:ln>
                <a:noFill/>
              </a:ln>
              <a:solidFill>
                <a:srgbClr val="000000"/>
              </a:solidFill>
              <a:effectLst/>
              <a:uLnTx/>
              <a:uFillTx/>
              <a:latin typeface="Helvetica" charset="0"/>
              <a:cs typeface="Helvetica" charset="0"/>
            </a:endParaRPr>
          </a:p>
        </p:txBody>
      </p:sp>
    </p:spTree>
    <p:extLst>
      <p:ext uri="{BB962C8B-B14F-4D97-AF65-F5344CB8AC3E}">
        <p14:creationId xmlns:p14="http://schemas.microsoft.com/office/powerpoint/2010/main" val="42562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62233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ithout blue bann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EB2D5380FE2F4D930C6B565C2D1F91" ma:contentTypeVersion="11" ma:contentTypeDescription="Create a new document." ma:contentTypeScope="" ma:versionID="7bb4524a6491913e10d18d3264613d60">
  <xsd:schema xmlns:xsd="http://www.w3.org/2001/XMLSchema" xmlns:xs="http://www.w3.org/2001/XMLSchema" xmlns:p="http://schemas.microsoft.com/office/2006/metadata/properties" xmlns:ns2="f68cf9e0-88e1-4f3b-adb3-cd048a316fce" xmlns:ns3="45189c86-d200-4f8e-8ba3-644445031606" targetNamespace="http://schemas.microsoft.com/office/2006/metadata/properties" ma:root="true" ma:fieldsID="fe491e7097e791f756d1677c32534ef1" ns2:_="" ns3:_="">
    <xsd:import namespace="f68cf9e0-88e1-4f3b-adb3-cd048a316fce"/>
    <xsd:import namespace="45189c86-d200-4f8e-8ba3-644445031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8cf9e0-88e1-4f3b-adb3-cd048a316f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189c86-d200-4f8e-8ba3-64444503160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14BE1A-A2C4-4862-8AD0-8BDC37D6A979}">
  <ds:schemaRefs>
    <ds:schemaRef ds:uri="8840c030-5dde-41b3-9ddd-06e8e0ef51bc"/>
    <ds:schemaRef ds:uri="db962d0c-5ba1-488e-9617-42eb96731c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3F3348E-F4F4-4BE8-8083-AA7D450E2FAD}">
  <ds:schemaRefs>
    <ds:schemaRef ds:uri="http://schemas.microsoft.com/sharepoint/v3/contenttype/forms"/>
  </ds:schemaRefs>
</ds:datastoreItem>
</file>

<file path=customXml/itemProps3.xml><?xml version="1.0" encoding="utf-8"?>
<ds:datastoreItem xmlns:ds="http://schemas.openxmlformats.org/officeDocument/2006/customXml" ds:itemID="{E561E29E-EE55-4BBB-A007-996871FAB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8cf9e0-88e1-4f3b-adb3-cd048a316fce"/>
    <ds:schemaRef ds:uri="45189c86-d200-4f8e-8ba3-6444450316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161</TotalTime>
  <Words>663</Words>
  <Application>Microsoft Office PowerPoint</Application>
  <PresentationFormat>On-screen Show (16:9)</PresentationFormat>
  <Paragraphs>83</Paragraphs>
  <Slides>14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Arial Narrow</vt:lpstr>
      <vt:lpstr>Calibri Light</vt:lpstr>
      <vt:lpstr>Helvetica</vt:lpstr>
      <vt:lpstr>Times</vt:lpstr>
      <vt:lpstr>Wingdings</vt:lpstr>
      <vt:lpstr>Blank Presentation</vt:lpstr>
      <vt:lpstr>Without blue banner</vt:lpstr>
      <vt:lpstr>PowerPoint Presentation</vt:lpstr>
      <vt:lpstr>Background: Plume-Surface Interaction (PSI)</vt:lpstr>
      <vt:lpstr>Background: SCALPSS</vt:lpstr>
      <vt:lpstr>Background: SCALPSS</vt:lpstr>
      <vt:lpstr>Simulation Environment</vt:lpstr>
      <vt:lpstr>Simulation Environment</vt:lpstr>
      <vt:lpstr>Stereo Coverage Mapping</vt:lpstr>
      <vt:lpstr>Stereo Coverage Mapping</vt:lpstr>
      <vt:lpstr>Design Optimization Studies</vt:lpstr>
      <vt:lpstr>Design Optimization Studies</vt:lpstr>
      <vt:lpstr>Final Configuration Decision</vt:lpstr>
      <vt:lpstr>Final Configuration Decision</vt:lpstr>
      <vt:lpstr>PowerPoint Presentation</vt:lpstr>
      <vt:lpstr>PowerPoint Presentation</vt:lpstr>
    </vt:vector>
  </TitlesOfParts>
  <Company>Bill Seymore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Seymore</dc:creator>
  <cp:lastModifiedBy>Thompson, Ryan J. (LARC-D304)[Christopher Newport University]</cp:lastModifiedBy>
  <cp:revision>26</cp:revision>
  <cp:lastPrinted>2018-09-25T14:02:34Z</cp:lastPrinted>
  <dcterms:modified xsi:type="dcterms:W3CDTF">2020-12-04T18:55:47Z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0x01010068EB2D5380FE2F4D930C6B565C2D1F91</vt:lpwstr>
  </property>
</Properties>
</file>