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2"/>
  </p:notesMasterIdLst>
  <p:handoutMasterIdLst>
    <p:handoutMasterId r:id="rId13"/>
  </p:handoutMasterIdLst>
  <p:sldIdLst>
    <p:sldId id="256" r:id="rId2"/>
    <p:sldId id="391" r:id="rId3"/>
    <p:sldId id="390" r:id="rId4"/>
    <p:sldId id="395" r:id="rId5"/>
    <p:sldId id="396" r:id="rId6"/>
    <p:sldId id="397" r:id="rId7"/>
    <p:sldId id="394" r:id="rId8"/>
    <p:sldId id="398" r:id="rId9"/>
    <p:sldId id="399" r:id="rId10"/>
    <p:sldId id="39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AED"/>
    <a:srgbClr val="5A8C3F"/>
    <a:srgbClr val="5B903D"/>
    <a:srgbClr val="5B923B"/>
    <a:srgbClr val="59913B"/>
    <a:srgbClr val="5C943B"/>
    <a:srgbClr val="044A98"/>
    <a:srgbClr val="F7F7F7"/>
    <a:srgbClr val="F7FFFF"/>
    <a:srgbClr val="F8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82049" autoAdjust="0"/>
  </p:normalViewPr>
  <p:slideViewPr>
    <p:cSldViewPr snapToGrid="0">
      <p:cViewPr varScale="1">
        <p:scale>
          <a:sx n="100" d="100"/>
          <a:sy n="100" d="100"/>
        </p:scale>
        <p:origin x="1086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93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00E3F-0A7D-4D06-8E70-B8DE90A7D42A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78BB95-66F4-4FF9-9D13-6D3AA1244B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97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D01C4-3705-472A-9A80-B69B6189C1C9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D757B-D003-40DD-A922-43D8A052E1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844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Shorten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D757B-D003-40DD-A922-43D8A052E1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611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D757B-D003-40DD-A922-43D8A052E12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83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5D757B-D003-40DD-A922-43D8A052E12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89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10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34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3345" y="1330036"/>
            <a:ext cx="5576455" cy="484692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330036"/>
            <a:ext cx="5539509" cy="48469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7272"/>
            <a:ext cx="10515600" cy="8725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05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20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76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705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615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94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844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08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0789"/>
            <a:ext cx="10515600" cy="83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531" y="1056857"/>
            <a:ext cx="11880940" cy="524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SciTech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86B72-5D67-4993-A141-A28ED8FE382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259"/>
          <a:stretch/>
        </p:blipFill>
        <p:spPr>
          <a:xfrm>
            <a:off x="1249680" y="2887316"/>
            <a:ext cx="9692640" cy="3410228"/>
          </a:xfrm>
          <a:prstGeom prst="rect">
            <a:avLst/>
          </a:prstGeom>
        </p:spPr>
      </p:pic>
      <p:pic>
        <p:nvPicPr>
          <p:cNvPr id="8" name="Picture 67" descr="NASA-logo1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30" y="116110"/>
            <a:ext cx="888410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348" y="116110"/>
            <a:ext cx="1238122" cy="7315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155530" y="952243"/>
            <a:ext cx="11880940" cy="0"/>
          </a:xfrm>
          <a:prstGeom prst="line">
            <a:avLst/>
          </a:prstGeom>
          <a:ln w="12700">
            <a:solidFill>
              <a:srgbClr val="04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17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n.alexandrov@nasa.go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sa.r.levie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425" y="4079439"/>
            <a:ext cx="9144000" cy="2248347"/>
          </a:xfrm>
        </p:spPr>
        <p:txBody>
          <a:bodyPr>
            <a:noAutofit/>
          </a:bodyPr>
          <a:lstStyle/>
          <a:p>
            <a:r>
              <a:rPr lang="en-US" b="1" dirty="0" smtClean="0"/>
              <a:t>Lisa </a:t>
            </a:r>
            <a:r>
              <a:rPr lang="en-US" b="1" dirty="0"/>
              <a:t>R. Le Vie, Bryan A. Barrows, </a:t>
            </a:r>
          </a:p>
          <a:p>
            <a:r>
              <a:rPr lang="en-US" b="1" dirty="0"/>
              <a:t>B. Danette Allen, and Natalia </a:t>
            </a:r>
            <a:r>
              <a:rPr lang="en-US" b="1" dirty="0" smtClean="0"/>
              <a:t>Alexandrov</a:t>
            </a:r>
          </a:p>
          <a:p>
            <a:endParaRPr lang="en-US" b="1" dirty="0"/>
          </a:p>
          <a:p>
            <a:r>
              <a:rPr lang="en-US" b="1" dirty="0"/>
              <a:t>AIAA SciTech, January 2021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8025" y="1117099"/>
            <a:ext cx="10972800" cy="239859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</a:pPr>
            <a:r>
              <a:rPr lang="en-US" dirty="0"/>
              <a:t>Exploring Multimodal Interactions in Human-Autonomy Teaming Using a Natural User Interface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</a:pPr>
            <a:endParaRPr lang="en-US" dirty="0"/>
          </a:p>
        </p:txBody>
      </p:sp>
      <p:pic>
        <p:nvPicPr>
          <p:cNvPr id="5" name="Picture 4" descr="Tech Converg.logo.png">
            <a:extLst>
              <a:ext uri="{FF2B5EF4-FFF2-40B4-BE49-F238E27FC236}">
                <a16:creationId xmlns:a16="http://schemas.microsoft.com/office/drawing/2014/main" id="{6F44C43F-64BD-47C3-98A7-B3199A176E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243" y="92565"/>
            <a:ext cx="742660" cy="7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2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000" dirty="0" smtClean="0"/>
          </a:p>
          <a:p>
            <a:r>
              <a:rPr lang="en-US" sz="4000" dirty="0" smtClean="0"/>
              <a:t>ATTRACTOR</a:t>
            </a:r>
          </a:p>
          <a:p>
            <a:r>
              <a:rPr lang="en-US" sz="4000" dirty="0" smtClean="0"/>
              <a:t>Motivation </a:t>
            </a:r>
          </a:p>
          <a:p>
            <a:r>
              <a:rPr lang="en-US" sz="4000" dirty="0" smtClean="0"/>
              <a:t>AMELIA</a:t>
            </a:r>
          </a:p>
          <a:p>
            <a:r>
              <a:rPr lang="en-US" sz="4000" dirty="0" smtClean="0"/>
              <a:t>Procedures</a:t>
            </a:r>
          </a:p>
          <a:p>
            <a:r>
              <a:rPr lang="en-US" sz="4000" dirty="0" smtClean="0"/>
              <a:t>Results</a:t>
            </a:r>
          </a:p>
          <a:p>
            <a:r>
              <a:rPr lang="en-US" sz="4000" dirty="0" smtClean="0"/>
              <a:t>Future Work</a:t>
            </a:r>
            <a:endParaRPr lang="en-US" sz="4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914C-E8AE-4780-ABA1-F4CE8EC8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9B0E4-92E5-4C71-B586-30B0CF25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pic>
        <p:nvPicPr>
          <p:cNvPr id="7" name="Picture 6" descr="Tech Converg.logo.png">
            <a:extLst>
              <a:ext uri="{FF2B5EF4-FFF2-40B4-BE49-F238E27FC236}">
                <a16:creationId xmlns:a16="http://schemas.microsoft.com/office/drawing/2014/main" id="{51BE98B5-B600-4B4D-896D-55CBBF627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53" y="105782"/>
            <a:ext cx="742660" cy="7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3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Autonomy </a:t>
            </a:r>
            <a:r>
              <a:rPr lang="en-US" dirty="0"/>
              <a:t>Teaming &amp; </a:t>
            </a:r>
            <a:r>
              <a:rPr lang="en-US" dirty="0" err="1"/>
              <a:t>TRAjectories</a:t>
            </a:r>
            <a:r>
              <a:rPr lang="en-US" dirty="0"/>
              <a:t> for Complex Trusted Operational Reliability (ATTRACTOR) mission</a:t>
            </a:r>
          </a:p>
          <a:p>
            <a:pPr marL="742950" lvl="1" indent="-285750"/>
            <a:r>
              <a:rPr lang="en-US" dirty="0"/>
              <a:t>Establishing a basis for certification of autonomous systems via metrics of trust and trustworthiness </a:t>
            </a:r>
          </a:p>
          <a:p>
            <a:pPr marL="742950" lvl="1" indent="-285750"/>
            <a:r>
              <a:rPr lang="en-US" dirty="0"/>
              <a:t>Exploring multi-asset Search And Rescue (SAR) technologies, supported by the Convergent Aeronautics Solutions (CAS) project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Human Machine Interface (HMI</a:t>
            </a:r>
            <a:r>
              <a:rPr lang="en-US" dirty="0" smtClean="0"/>
              <a:t>) Team</a:t>
            </a:r>
            <a:endParaRPr lang="en-US" dirty="0"/>
          </a:p>
          <a:p>
            <a:pPr lvl="1"/>
            <a:r>
              <a:rPr lang="en-US" dirty="0"/>
              <a:t>Create intuitive, multi-modal interface utilizing </a:t>
            </a:r>
            <a:r>
              <a:rPr lang="en-US" i="1" dirty="0"/>
              <a:t>natural interaction </a:t>
            </a:r>
            <a:r>
              <a:rPr lang="en-US" dirty="0"/>
              <a:t>to facilitate multi-asset teaming</a:t>
            </a:r>
          </a:p>
          <a:p>
            <a:pPr marL="1200150" lvl="2" indent="-285750"/>
            <a:r>
              <a:rPr lang="en-US" dirty="0"/>
              <a:t>Human Informed Natural-language GANs Evaluation (HINGE)</a:t>
            </a:r>
          </a:p>
          <a:p>
            <a:pPr marL="1200150" lvl="2" indent="-285750"/>
            <a:r>
              <a:rPr lang="en-US" dirty="0"/>
              <a:t>Autonomous Mission Experimental Logistics Interactive Assistant (AMELIA)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914C-E8AE-4780-ABA1-F4CE8EC8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9B0E4-92E5-4C71-B586-30B0CF25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pic>
        <p:nvPicPr>
          <p:cNvPr id="7" name="Picture 6" descr="Tech Converg.logo.png">
            <a:extLst>
              <a:ext uri="{FF2B5EF4-FFF2-40B4-BE49-F238E27FC236}">
                <a16:creationId xmlns:a16="http://schemas.microsoft.com/office/drawing/2014/main" id="{51BE98B5-B600-4B4D-896D-55CBBF627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53" y="105782"/>
            <a:ext cx="742660" cy="7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1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55531" y="1238809"/>
            <a:ext cx="11741943" cy="792390"/>
          </a:xfrm>
          <a:prstGeom prst="rect">
            <a:avLst/>
          </a:prstGeom>
          <a:solidFill>
            <a:srgbClr val="97CAED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4984" y="973284"/>
            <a:ext cx="11762490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endParaRPr lang="en-US" sz="2000" b="1" dirty="0" smtClean="0"/>
          </a:p>
          <a:p>
            <a:r>
              <a:rPr lang="en-US" sz="2000" b="1" dirty="0" smtClean="0"/>
              <a:t>Objective</a:t>
            </a:r>
            <a:r>
              <a:rPr lang="en-US" sz="2000" dirty="0"/>
              <a:t>: Develop a human/multi-agent teaming interface to improve mission performance and efficiency and to enable trust of the system</a:t>
            </a:r>
          </a:p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31" y="1866609"/>
            <a:ext cx="9553548" cy="429788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600" dirty="0" smtClean="0"/>
              <a:t>AMELIA multi-modal data collection tool</a:t>
            </a:r>
          </a:p>
          <a:p>
            <a:pPr lvl="1"/>
            <a:r>
              <a:rPr lang="en-US" sz="2800" dirty="0" smtClean="0"/>
              <a:t>Speech</a:t>
            </a:r>
          </a:p>
          <a:p>
            <a:pPr lvl="1"/>
            <a:r>
              <a:rPr lang="en-US" sz="2800" dirty="0" smtClean="0"/>
              <a:t>Touch </a:t>
            </a:r>
          </a:p>
          <a:p>
            <a:pPr lvl="1"/>
            <a:r>
              <a:rPr lang="en-US" sz="2800" dirty="0" smtClean="0"/>
              <a:t>Speech combined with touch – conversational interface capability to allow a user to say “Place three drones here” (touching a location in the interface to place the three drones)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914C-E8AE-4780-ABA1-F4CE8EC8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9B0E4-92E5-4C71-B586-30B0CF25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pic>
        <p:nvPicPr>
          <p:cNvPr id="7" name="Picture 6" descr="Tech Converg.logo.png">
            <a:extLst>
              <a:ext uri="{FF2B5EF4-FFF2-40B4-BE49-F238E27FC236}">
                <a16:creationId xmlns:a16="http://schemas.microsoft.com/office/drawing/2014/main" id="{51BE98B5-B600-4B4D-896D-55CBBF627E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53" y="105782"/>
            <a:ext cx="742660" cy="7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0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AMELIA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31" y="1056856"/>
            <a:ext cx="6606604" cy="529949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24 participants</a:t>
            </a:r>
          </a:p>
          <a:p>
            <a:pPr lvl="1"/>
            <a:r>
              <a:rPr lang="en-US" sz="2800" dirty="0" smtClean="0"/>
              <a:t>Volunteers from NASA</a:t>
            </a:r>
          </a:p>
          <a:p>
            <a:pPr lvl="1"/>
            <a:r>
              <a:rPr lang="en-US" sz="2800" dirty="0" smtClean="0"/>
              <a:t>11 females, 13 males</a:t>
            </a:r>
          </a:p>
          <a:p>
            <a:pPr lvl="1"/>
            <a:r>
              <a:rPr lang="en-US" sz="2800" dirty="0" smtClean="0"/>
              <a:t>Aged between 18-74</a:t>
            </a:r>
          </a:p>
          <a:p>
            <a:endParaRPr lang="en-US" dirty="0" smtClean="0"/>
          </a:p>
          <a:p>
            <a:r>
              <a:rPr lang="en-US" sz="3200" dirty="0" smtClean="0"/>
              <a:t>Participants were assigned the role of “Mission Commander” and instructed to place 5 drones, equally spaced, to cover the area where a sensor went missing.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914C-E8AE-4780-ABA1-F4CE8EC8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9B0E4-92E5-4C71-B586-30B0CF25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pic>
        <p:nvPicPr>
          <p:cNvPr id="7" name="Picture 6" descr="Tech Converg.logo.png">
            <a:extLst>
              <a:ext uri="{FF2B5EF4-FFF2-40B4-BE49-F238E27FC236}">
                <a16:creationId xmlns:a16="http://schemas.microsoft.com/office/drawing/2014/main" id="{51BE98B5-B600-4B4D-896D-55CBBF627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53" y="105782"/>
            <a:ext cx="742660" cy="7426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" t="1062" r="30762" b="6612"/>
          <a:stretch/>
        </p:blipFill>
        <p:spPr>
          <a:xfrm>
            <a:off x="6849083" y="1544981"/>
            <a:ext cx="4165585" cy="415982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65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AMELIA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3 </a:t>
            </a:r>
            <a:r>
              <a:rPr lang="en-US" dirty="0"/>
              <a:t>scenarios –randomly assigned</a:t>
            </a:r>
          </a:p>
          <a:p>
            <a:pPr lvl="1"/>
            <a:r>
              <a:rPr lang="en-US" dirty="0"/>
              <a:t>Touch only</a:t>
            </a:r>
          </a:p>
          <a:p>
            <a:pPr lvl="1"/>
            <a:r>
              <a:rPr lang="en-US" dirty="0"/>
              <a:t>Speech only</a:t>
            </a:r>
          </a:p>
          <a:p>
            <a:pPr lvl="1"/>
            <a:r>
              <a:rPr lang="en-US" dirty="0"/>
              <a:t>Positional Touch with Speech</a:t>
            </a:r>
          </a:p>
          <a:p>
            <a:r>
              <a:rPr lang="en-US" dirty="0"/>
              <a:t>Final scenario</a:t>
            </a:r>
          </a:p>
          <a:p>
            <a:pPr lvl="1"/>
            <a:r>
              <a:rPr lang="en-US" dirty="0"/>
              <a:t>Full Touch and Speech capabilities</a:t>
            </a:r>
          </a:p>
          <a:p>
            <a:r>
              <a:rPr lang="en-US" dirty="0" smtClean="0"/>
              <a:t>AMELIA Helper</a:t>
            </a:r>
          </a:p>
          <a:p>
            <a:pPr lvl="1"/>
            <a:r>
              <a:rPr lang="en-US" dirty="0" smtClean="0"/>
              <a:t>Touch/Speech modality</a:t>
            </a:r>
          </a:p>
          <a:p>
            <a:pPr lvl="1"/>
            <a:r>
              <a:rPr lang="en-US" dirty="0" smtClean="0"/>
              <a:t>Yes/No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914C-E8AE-4780-ABA1-F4CE8EC8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9B0E4-92E5-4C71-B586-30B0CF25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pic>
        <p:nvPicPr>
          <p:cNvPr id="7" name="Picture 6" descr="Tech Converg.logo.png">
            <a:extLst>
              <a:ext uri="{FF2B5EF4-FFF2-40B4-BE49-F238E27FC236}">
                <a16:creationId xmlns:a16="http://schemas.microsoft.com/office/drawing/2014/main" id="{51BE98B5-B600-4B4D-896D-55CBBF627E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53" y="105782"/>
            <a:ext cx="742660" cy="7426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689" y="1478957"/>
            <a:ext cx="6303822" cy="439648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690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use of AMELIA Helper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31" y="1056857"/>
            <a:ext cx="4409981" cy="5240686"/>
          </a:xfrm>
        </p:spPr>
        <p:txBody>
          <a:bodyPr/>
          <a:lstStyle/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Modality</a:t>
            </a:r>
          </a:p>
          <a:p>
            <a:r>
              <a:rPr lang="en-US" dirty="0" smtClean="0"/>
              <a:t>Touch</a:t>
            </a:r>
          </a:p>
          <a:p>
            <a:pPr lvl="1"/>
            <a:r>
              <a:rPr lang="en-US" dirty="0" smtClean="0"/>
              <a:t>0</a:t>
            </a:r>
          </a:p>
          <a:p>
            <a:r>
              <a:rPr lang="en-US" dirty="0" smtClean="0"/>
              <a:t>Speech average  </a:t>
            </a:r>
          </a:p>
          <a:p>
            <a:pPr lvl="1"/>
            <a:r>
              <a:rPr lang="en-US" dirty="0" smtClean="0"/>
              <a:t>2 (0,10)</a:t>
            </a:r>
          </a:p>
          <a:p>
            <a:r>
              <a:rPr lang="en-US" dirty="0" smtClean="0"/>
              <a:t>Positional Touch </a:t>
            </a:r>
            <a:r>
              <a:rPr lang="en-US" dirty="0" smtClean="0"/>
              <a:t>w/Speech </a:t>
            </a:r>
            <a:endParaRPr lang="en-US" dirty="0" smtClean="0"/>
          </a:p>
          <a:p>
            <a:pPr lvl="1"/>
            <a:r>
              <a:rPr lang="en-US" dirty="0" smtClean="0"/>
              <a:t>1 (0,6)</a:t>
            </a:r>
          </a:p>
          <a:p>
            <a:r>
              <a:rPr lang="en-US" dirty="0" smtClean="0"/>
              <a:t>All Capabilities </a:t>
            </a:r>
          </a:p>
          <a:p>
            <a:pPr lvl="1"/>
            <a:r>
              <a:rPr lang="en-US" dirty="0" smtClean="0"/>
              <a:t>.5 (0, 4)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914C-E8AE-4780-ABA1-F4CE8EC8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January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9B0E4-92E5-4C71-B586-30B0CF25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SciTech 2021</a:t>
            </a:r>
          </a:p>
        </p:txBody>
      </p:sp>
      <p:pic>
        <p:nvPicPr>
          <p:cNvPr id="7" name="Picture 6" descr="Tech Converg.logo.png">
            <a:extLst>
              <a:ext uri="{FF2B5EF4-FFF2-40B4-BE49-F238E27FC236}">
                <a16:creationId xmlns:a16="http://schemas.microsoft.com/office/drawing/2014/main" id="{51BE98B5-B600-4B4D-896D-55CBBF627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53" y="105782"/>
            <a:ext cx="742660" cy="74266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4735958" y="1222625"/>
            <a:ext cx="7329184" cy="5074919"/>
            <a:chOff x="4460488" y="1349298"/>
            <a:chExt cx="7290083" cy="4783873"/>
          </a:xfrm>
        </p:grpSpPr>
        <p:sp>
          <p:nvSpPr>
            <p:cNvPr id="10" name="Rectangle 9"/>
            <p:cNvSpPr/>
            <p:nvPr/>
          </p:nvSpPr>
          <p:spPr>
            <a:xfrm>
              <a:off x="4460488" y="1349298"/>
              <a:ext cx="7214839" cy="47838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756"/>
            <a:stretch/>
          </p:blipFill>
          <p:spPr>
            <a:xfrm>
              <a:off x="4556228" y="1364711"/>
              <a:ext cx="7194343" cy="4768460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 rot="16200000">
            <a:off x="3687137" y="3492533"/>
            <a:ext cx="246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Number of Interactions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Data Collected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000" dirty="0" smtClean="0"/>
              <a:t>Average </a:t>
            </a:r>
            <a:r>
              <a:rPr lang="en-US" sz="4000" dirty="0" smtClean="0"/>
              <a:t>Time </a:t>
            </a:r>
            <a:r>
              <a:rPr lang="en-US" sz="4000" dirty="0" smtClean="0"/>
              <a:t>to Complete Each Scenario </a:t>
            </a:r>
            <a:endParaRPr lang="en-US" sz="4000" dirty="0" smtClean="0"/>
          </a:p>
          <a:p>
            <a:pPr lvl="1"/>
            <a:r>
              <a:rPr lang="en-US" sz="3600" dirty="0" smtClean="0"/>
              <a:t>Touch </a:t>
            </a:r>
            <a:r>
              <a:rPr lang="en-US" sz="3600" dirty="0" smtClean="0"/>
              <a:t>42s </a:t>
            </a:r>
            <a:r>
              <a:rPr lang="en-US" sz="3600" dirty="0" smtClean="0"/>
              <a:t>(10, 93)</a:t>
            </a:r>
          </a:p>
          <a:p>
            <a:pPr lvl="1"/>
            <a:r>
              <a:rPr lang="en-US" sz="3600" dirty="0" smtClean="0"/>
              <a:t>Speech </a:t>
            </a:r>
            <a:r>
              <a:rPr lang="en-US" sz="3600" dirty="0" smtClean="0"/>
              <a:t>259s </a:t>
            </a:r>
            <a:r>
              <a:rPr lang="en-US" sz="3600" dirty="0" smtClean="0"/>
              <a:t>(46, 727)</a:t>
            </a:r>
          </a:p>
          <a:p>
            <a:pPr lvl="1"/>
            <a:r>
              <a:rPr lang="en-US" sz="3600" dirty="0" smtClean="0"/>
              <a:t>Positional </a:t>
            </a:r>
            <a:r>
              <a:rPr lang="en-US" sz="3600" dirty="0" smtClean="0"/>
              <a:t>Touch w</a:t>
            </a:r>
            <a:r>
              <a:rPr lang="en-US" sz="3600" dirty="0" smtClean="0"/>
              <a:t>/ Speech </a:t>
            </a:r>
            <a:r>
              <a:rPr lang="en-US" sz="3600" dirty="0" smtClean="0"/>
              <a:t>127s </a:t>
            </a:r>
            <a:r>
              <a:rPr lang="en-US" sz="3600" dirty="0" smtClean="0"/>
              <a:t>(32,382)</a:t>
            </a:r>
          </a:p>
          <a:p>
            <a:pPr lvl="1"/>
            <a:r>
              <a:rPr lang="en-US" sz="3600" dirty="0" smtClean="0"/>
              <a:t>All </a:t>
            </a:r>
            <a:r>
              <a:rPr lang="en-US" sz="3600" smtClean="0"/>
              <a:t>Capabilities </a:t>
            </a:r>
            <a:r>
              <a:rPr lang="en-US" sz="3600" smtClean="0"/>
              <a:t>64s </a:t>
            </a:r>
            <a:r>
              <a:rPr lang="en-US" sz="3600" dirty="0" smtClean="0"/>
              <a:t>(11, 362)</a:t>
            </a:r>
          </a:p>
          <a:p>
            <a:pPr lvl="1"/>
            <a:endParaRPr lang="en-US" sz="4000" dirty="0" smtClean="0"/>
          </a:p>
          <a:p>
            <a:r>
              <a:rPr lang="en-US" sz="4400" dirty="0" smtClean="0"/>
              <a:t>System Usability Scale Ratings</a:t>
            </a:r>
          </a:p>
          <a:p>
            <a:pPr lvl="1"/>
            <a:r>
              <a:rPr lang="en-US" sz="3600" dirty="0" smtClean="0"/>
              <a:t>Touch - Excellent</a:t>
            </a:r>
            <a:endParaRPr lang="en-US" sz="3600" dirty="0"/>
          </a:p>
          <a:p>
            <a:pPr lvl="1"/>
            <a:r>
              <a:rPr lang="en-US" sz="3600" dirty="0" smtClean="0"/>
              <a:t>Speech - Ok/Fair</a:t>
            </a:r>
            <a:endParaRPr lang="en-US" sz="3600" dirty="0"/>
          </a:p>
          <a:p>
            <a:pPr lvl="1"/>
            <a:r>
              <a:rPr lang="en-US" sz="3600" dirty="0"/>
              <a:t>Positional Touch w/ Speech </a:t>
            </a:r>
            <a:r>
              <a:rPr lang="en-US" sz="3600" dirty="0" smtClean="0"/>
              <a:t>- Good</a:t>
            </a:r>
            <a:endParaRPr lang="en-US" sz="3600" dirty="0"/>
          </a:p>
          <a:p>
            <a:endParaRPr lang="en-US" sz="4000" dirty="0" smtClean="0"/>
          </a:p>
          <a:p>
            <a:r>
              <a:rPr lang="en-US" sz="4000" dirty="0" smtClean="0"/>
              <a:t>Communication Strategies</a:t>
            </a:r>
            <a:endParaRPr lang="en-US" sz="4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914C-E8AE-4780-ABA1-F4CE8EC8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9B0E4-92E5-4C71-B586-30B0CF25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pic>
        <p:nvPicPr>
          <p:cNvPr id="7" name="Picture 6" descr="Tech Converg.logo.png">
            <a:extLst>
              <a:ext uri="{FF2B5EF4-FFF2-40B4-BE49-F238E27FC236}">
                <a16:creationId xmlns:a16="http://schemas.microsoft.com/office/drawing/2014/main" id="{51BE98B5-B600-4B4D-896D-55CBBF627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53" y="105782"/>
            <a:ext cx="742660" cy="7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Transitioned into Autonomous Systems activity under NASA’s Transformative </a:t>
            </a:r>
            <a:r>
              <a:rPr lang="en-US" sz="3600" dirty="0"/>
              <a:t>Tools and Technologies (TTT), Revolutionary Aviation Mobility </a:t>
            </a:r>
            <a:r>
              <a:rPr lang="en-US" sz="3600" dirty="0" smtClean="0"/>
              <a:t>Subproject.</a:t>
            </a:r>
          </a:p>
          <a:p>
            <a:pPr lvl="1"/>
            <a:r>
              <a:rPr lang="en-US" sz="3600" dirty="0" smtClean="0"/>
              <a:t>Communication Strategies</a:t>
            </a:r>
          </a:p>
          <a:p>
            <a:pPr lvl="1"/>
            <a:r>
              <a:rPr lang="en-US" sz="3600" dirty="0"/>
              <a:t>Multi-modal interface interaction</a:t>
            </a:r>
          </a:p>
          <a:p>
            <a:pPr lvl="1"/>
            <a:r>
              <a:rPr lang="en-US" sz="3600" dirty="0" smtClean="0"/>
              <a:t>Trust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914C-E8AE-4780-ABA1-F4CE8EC8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9B0E4-92E5-4C71-B586-30B0CF25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pic>
        <p:nvPicPr>
          <p:cNvPr id="7" name="Picture 6" descr="Tech Converg.logo.png">
            <a:extLst>
              <a:ext uri="{FF2B5EF4-FFF2-40B4-BE49-F238E27FC236}">
                <a16:creationId xmlns:a16="http://schemas.microsoft.com/office/drawing/2014/main" id="{51BE98B5-B600-4B4D-896D-55CBBF627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53" y="105782"/>
            <a:ext cx="742660" cy="7426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492355-1D5B-624F-B84D-14A5B84C7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4771" y="3376477"/>
            <a:ext cx="2794858" cy="1179481"/>
          </a:xfrm>
          <a:prstGeom prst="rect">
            <a:avLst/>
          </a:prstGeom>
          <a:solidFill>
            <a:schemeClr val="bg1">
              <a:alpha val="86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47049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86B72-5D67-4993-A141-A28ED8FE3823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914C-E8AE-4780-ABA1-F4CE8EC8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2021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9B0E4-92E5-4C71-B586-30B0CF25A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SciTech 2021</a:t>
            </a:r>
            <a:endParaRPr lang="en-US" dirty="0"/>
          </a:p>
        </p:txBody>
      </p:sp>
      <p:pic>
        <p:nvPicPr>
          <p:cNvPr id="7" name="Picture 6" descr="Tech Converg.logo.png">
            <a:extLst>
              <a:ext uri="{FF2B5EF4-FFF2-40B4-BE49-F238E27FC236}">
                <a16:creationId xmlns:a16="http://schemas.microsoft.com/office/drawing/2014/main" id="{51BE98B5-B600-4B4D-896D-55CBBF627E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53" y="105782"/>
            <a:ext cx="742660" cy="7426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62600" y="416954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dirty="0" smtClean="0">
                <a:solidFill>
                  <a:prstClr val="black"/>
                </a:solidFill>
                <a:ea typeface="ＭＳ Ｐゴシック"/>
              </a:rPr>
              <a:t>Dr. Natalia Alexandrov</a:t>
            </a:r>
            <a:endParaRPr lang="en-US" dirty="0">
              <a:solidFill>
                <a:prstClr val="black"/>
              </a:solidFill>
              <a:ea typeface="ＭＳ Ｐゴシック"/>
            </a:endParaRPr>
          </a:p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</a:rPr>
              <a:t>NASA Langley Research Center</a:t>
            </a:r>
          </a:p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</a:rPr>
              <a:t>Autonomous Integrated Systems Research Branch</a:t>
            </a:r>
          </a:p>
          <a:p>
            <a:pPr lvl="0" algn="ctr"/>
            <a:r>
              <a:rPr lang="en-US" dirty="0" smtClean="0">
                <a:solidFill>
                  <a:prstClr val="black"/>
                </a:solidFill>
                <a:ea typeface="ＭＳ Ｐゴシック"/>
                <a:hlinkClick r:id="rId3"/>
              </a:rPr>
              <a:t>n.alexandrov@nasa.gov</a:t>
            </a:r>
            <a:endParaRPr lang="en-US" dirty="0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5531" y="416954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dirty="0" smtClean="0">
                <a:solidFill>
                  <a:prstClr val="black"/>
                </a:solidFill>
                <a:ea typeface="ＭＳ Ｐゴシック"/>
              </a:rPr>
              <a:t>Dr. Danette Allen</a:t>
            </a:r>
            <a:endParaRPr lang="en-US" dirty="0">
              <a:solidFill>
                <a:prstClr val="black"/>
              </a:solidFill>
              <a:ea typeface="ＭＳ Ｐゴシック"/>
            </a:endParaRPr>
          </a:p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</a:rPr>
              <a:t>NASA Langley Research Center</a:t>
            </a:r>
          </a:p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</a:rPr>
              <a:t>Autonomous Integrated Systems Research Branch</a:t>
            </a:r>
          </a:p>
          <a:p>
            <a:pPr lvl="0" algn="ctr"/>
            <a:r>
              <a:rPr lang="de-DE" dirty="0" smtClean="0">
                <a:solidFill>
                  <a:prstClr val="black"/>
                </a:solidFill>
                <a:ea typeface="ＭＳ Ｐゴシック"/>
                <a:hlinkClick r:id="rId4"/>
              </a:rPr>
              <a:t>danette.allen</a:t>
            </a:r>
            <a:r>
              <a:rPr lang="en-US" dirty="0" smtClean="0">
                <a:solidFill>
                  <a:prstClr val="black"/>
                </a:solidFill>
                <a:ea typeface="ＭＳ Ｐゴシック"/>
                <a:hlinkClick r:id="rId4"/>
              </a:rPr>
              <a:t>@nasa.gov</a:t>
            </a:r>
            <a:r>
              <a:rPr lang="en-US" dirty="0" smtClean="0">
                <a:solidFill>
                  <a:prstClr val="black"/>
                </a:solidFill>
                <a:ea typeface="ＭＳ Ｐゴシック"/>
              </a:rPr>
              <a:t> </a:t>
            </a:r>
            <a:endParaRPr lang="en-US" dirty="0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62600" y="169344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dirty="0" smtClean="0">
                <a:solidFill>
                  <a:prstClr val="black"/>
                </a:solidFill>
                <a:ea typeface="ＭＳ Ｐゴシック"/>
              </a:rPr>
              <a:t>Mr. Bryan A. Barrows</a:t>
            </a:r>
            <a:endParaRPr lang="en-US" dirty="0">
              <a:solidFill>
                <a:prstClr val="black"/>
              </a:solidFill>
              <a:ea typeface="ＭＳ Ｐゴシック"/>
            </a:endParaRPr>
          </a:p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</a:rPr>
              <a:t>NASA Langley Research Center</a:t>
            </a:r>
          </a:p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</a:rPr>
              <a:t>Autonomous Integrated Systems Research Branch</a:t>
            </a:r>
          </a:p>
          <a:p>
            <a:pPr lvl="0" algn="ctr"/>
            <a:r>
              <a:rPr lang="en-US" dirty="0" smtClean="0">
                <a:solidFill>
                  <a:prstClr val="black"/>
                </a:solidFill>
                <a:ea typeface="ＭＳ Ｐゴシック"/>
                <a:hlinkClick r:id="rId4"/>
              </a:rPr>
              <a:t>bryan.a.barrows@nasa.gov</a:t>
            </a:r>
            <a:r>
              <a:rPr lang="en-US" dirty="0" smtClean="0">
                <a:solidFill>
                  <a:prstClr val="black"/>
                </a:solidFill>
                <a:ea typeface="ＭＳ Ｐゴシック"/>
              </a:rPr>
              <a:t> </a:t>
            </a:r>
            <a:endParaRPr lang="en-US" dirty="0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5531" y="169344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</a:rPr>
              <a:t>Ms. Lisa R. Le Vie</a:t>
            </a:r>
          </a:p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</a:rPr>
              <a:t>NASA Langley Research Center</a:t>
            </a:r>
          </a:p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</a:rPr>
              <a:t>Autonomous Integrated Systems Research Branch</a:t>
            </a:r>
          </a:p>
          <a:p>
            <a:pPr lvl="0" algn="ctr"/>
            <a:r>
              <a:rPr lang="en-US" dirty="0">
                <a:solidFill>
                  <a:prstClr val="black"/>
                </a:solidFill>
                <a:ea typeface="ＭＳ Ｐゴシック"/>
                <a:hlinkClick r:id="rId4"/>
              </a:rPr>
              <a:t>lisa.r.levie@nasa.gov</a:t>
            </a:r>
            <a:r>
              <a:rPr lang="en-US" dirty="0">
                <a:solidFill>
                  <a:prstClr val="black"/>
                </a:solidFill>
                <a:ea typeface="ＭＳ Ｐゴシック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561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7904</TotalTime>
  <Words>493</Words>
  <Application>Microsoft Office PowerPoint</Application>
  <PresentationFormat>Widescreen</PresentationFormat>
  <Paragraphs>127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Outline</vt:lpstr>
      <vt:lpstr>ATTRACTOR</vt:lpstr>
      <vt:lpstr>Goal</vt:lpstr>
      <vt:lpstr>AMELIA Procedures</vt:lpstr>
      <vt:lpstr>AMELIA Procedures</vt:lpstr>
      <vt:lpstr>Average use of AMELIA Helper</vt:lpstr>
      <vt:lpstr>Other Data Collected</vt:lpstr>
      <vt:lpstr>Future Work</vt:lpstr>
      <vt:lpstr>Questions?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Allen, B Danette (LARC-D318)</dc:creator>
  <cp:lastModifiedBy>Arthur, Keith (LARC-D332)</cp:lastModifiedBy>
  <cp:revision>301</cp:revision>
  <dcterms:created xsi:type="dcterms:W3CDTF">2018-06-08T18:36:56Z</dcterms:created>
  <dcterms:modified xsi:type="dcterms:W3CDTF">2020-12-10T03:28:13Z</dcterms:modified>
</cp:coreProperties>
</file>