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8"/>
  </p:notesMasterIdLst>
  <p:sldIdLst>
    <p:sldId id="257" r:id="rId2"/>
    <p:sldId id="259" r:id="rId3"/>
    <p:sldId id="615" r:id="rId4"/>
    <p:sldId id="620" r:id="rId5"/>
    <p:sldId id="618" r:id="rId6"/>
    <p:sldId id="265" r:id="rId7"/>
    <p:sldId id="621" r:id="rId8"/>
    <p:sldId id="623" r:id="rId9"/>
    <p:sldId id="625" r:id="rId10"/>
    <p:sldId id="616" r:id="rId11"/>
    <p:sldId id="260" r:id="rId12"/>
    <p:sldId id="1077" r:id="rId13"/>
    <p:sldId id="629" r:id="rId14"/>
    <p:sldId id="630" r:id="rId15"/>
    <p:sldId id="631" r:id="rId16"/>
    <p:sldId id="61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3012"/>
    <a:srgbClr val="000000"/>
    <a:srgbClr val="B7D07E"/>
    <a:srgbClr val="FFFFCC"/>
    <a:srgbClr val="FFFFFF"/>
    <a:srgbClr val="4B452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284" autoAdjust="0"/>
    <p:restoredTop sz="86096"/>
  </p:normalViewPr>
  <p:slideViewPr>
    <p:cSldViewPr snapToGrid="0">
      <p:cViewPr>
        <p:scale>
          <a:sx n="75" d="100"/>
          <a:sy n="75" d="100"/>
        </p:scale>
        <p:origin x="456"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Regular"/>
              </a:defRPr>
            </a:lvl1pPr>
          </a:lstStyle>
          <a:p>
            <a:fld id="{D20C0635-3127-41FF-93DC-958A224321A7}" type="datetimeFigureOut">
              <a:rPr lang="en-US" smtClean="0"/>
              <a:pPr/>
              <a:t>11/2/20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Regular"/>
              </a:defRPr>
            </a:lvl1pPr>
          </a:lstStyle>
          <a:p>
            <a:fld id="{3BB6D837-A2C2-4E90-909C-7831AE492AD1}" type="slidenum">
              <a:rPr lang="en-US" smtClean="0"/>
              <a:pPr/>
              <a:t>‹#›</a:t>
            </a:fld>
            <a:endParaRPr lang="en-US" dirty="0"/>
          </a:p>
        </p:txBody>
      </p:sp>
    </p:spTree>
    <p:extLst>
      <p:ext uri="{BB962C8B-B14F-4D97-AF65-F5344CB8AC3E}">
        <p14:creationId xmlns:p14="http://schemas.microsoft.com/office/powerpoint/2010/main" val="49789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Regular"/>
        <a:ea typeface="+mn-ea"/>
        <a:cs typeface="+mn-cs"/>
      </a:defRPr>
    </a:lvl1pPr>
    <a:lvl2pPr marL="457200" algn="l" defTabSz="914400" rtl="0" eaLnBrk="1" latinLnBrk="0" hangingPunct="1">
      <a:defRPr sz="1200" b="0" i="0" kern="1200">
        <a:solidFill>
          <a:schemeClr val="tx1"/>
        </a:solidFill>
        <a:latin typeface="Century Gothic Regular"/>
        <a:ea typeface="+mn-ea"/>
        <a:cs typeface="+mn-cs"/>
      </a:defRPr>
    </a:lvl2pPr>
    <a:lvl3pPr marL="914400" algn="l" defTabSz="914400" rtl="0" eaLnBrk="1" latinLnBrk="0" hangingPunct="1">
      <a:defRPr sz="1200" b="0" i="0" kern="1200">
        <a:solidFill>
          <a:schemeClr val="tx1"/>
        </a:solidFill>
        <a:latin typeface="Century Gothic Regular"/>
        <a:ea typeface="+mn-ea"/>
        <a:cs typeface="+mn-cs"/>
      </a:defRPr>
    </a:lvl3pPr>
    <a:lvl4pPr marL="1371600" algn="l" defTabSz="914400" rtl="0" eaLnBrk="1" latinLnBrk="0" hangingPunct="1">
      <a:defRPr sz="1200" b="0" i="0" kern="1200">
        <a:solidFill>
          <a:schemeClr val="tx1"/>
        </a:solidFill>
        <a:latin typeface="Century Gothic Regular"/>
        <a:ea typeface="+mn-ea"/>
        <a:cs typeface="+mn-cs"/>
      </a:defRPr>
    </a:lvl4pPr>
    <a:lvl5pPr marL="1828800" algn="l" defTabSz="914400" rtl="0" eaLnBrk="1" latinLnBrk="0" hangingPunct="1">
      <a:defRPr sz="1200" b="0" i="0" kern="1200">
        <a:solidFill>
          <a:schemeClr val="tx1"/>
        </a:solidFill>
        <a:latin typeface="Century Gothic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has the right experience to execute this mission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5477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has the right experience to execute this mission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7654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Fundamentally, the story of how a planet that once harbored oceans came to look like this at its surface is a scientific question that bears upon the very boundaries of habitable environments – and the potential for us to encounter them in solar systems beyond our own.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8201-A6E8-A34A-BB17-79809B67F1CD}"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58086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E04446A-D51B-B043-80E0-73C3B650A8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…but so is Venus. Could Venus have been habitable for most of Earth’s history? Could our solar system have had two habitable planets – three depending on Mars’s history – for most of its history? What does that mean and how does that change the way we see Earth in relation to its planetary neighbors? </a:t>
            </a:r>
            <a:endParaRPr lang="en-US" dirty="0"/>
          </a:p>
        </p:txBody>
      </p:sp>
    </p:spTree>
    <p:extLst>
      <p:ext uri="{BB962C8B-B14F-4D97-AF65-F5344CB8AC3E}">
        <p14:creationId xmlns:p14="http://schemas.microsoft.com/office/powerpoint/2010/main" val="211752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6D837-A2C2-4E90-909C-7831AE492AD1}" type="slidenum">
              <a:rPr lang="en-US" smtClean="0"/>
              <a:t>13</a:t>
            </a:fld>
            <a:endParaRPr lang="en-US" dirty="0"/>
          </a:p>
        </p:txBody>
      </p:sp>
    </p:spTree>
    <p:extLst>
      <p:ext uri="{BB962C8B-B14F-4D97-AF65-F5344CB8AC3E}">
        <p14:creationId xmlns:p14="http://schemas.microsoft.com/office/powerpoint/2010/main" val="249898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Venus is believed to represent a common type of planet within reach of near-future exoplanet observatories, DAVINCI+ dataset will not only close major gaps in our knowledge of our planetary neighbor – but it will pave the way for the discovery and interpretation of exoplanetary observations in the future era of exoplanetary spectroscopy.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8201-A6E8-A34A-BB17-79809B67F1CD}"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2002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descending through the atmosphere on its way to Alpha Regio, and mapping cloud and mysterious nightside surface features at the northern latitudes, DAVINCI+ is the long-overdue next step in the exploration of Venus and will help us understand the evolution and current state of Venus in the context of Earth, Mars, and planets orbiting billions of other stars. </a:t>
            </a:r>
          </a:p>
        </p:txBody>
      </p:sp>
    </p:spTree>
    <p:extLst>
      <p:ext uri="{BB962C8B-B14F-4D97-AF65-F5344CB8AC3E}">
        <p14:creationId xmlns:p14="http://schemas.microsoft.com/office/powerpoint/2010/main" val="175650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is waiting, and DAVINCI+ is ready to explore. </a:t>
            </a:r>
          </a:p>
        </p:txBody>
      </p:sp>
      <p:sp>
        <p:nvSpPr>
          <p:cNvPr id="4" name="Slide Number Placeholder 3"/>
          <p:cNvSpPr>
            <a:spLocks noGrp="1"/>
          </p:cNvSpPr>
          <p:nvPr>
            <p:ph type="sldNum" sz="quarter" idx="5"/>
          </p:nvPr>
        </p:nvSpPr>
        <p:spPr/>
        <p:txBody>
          <a:bodyPr/>
          <a:lstStyle/>
          <a:p>
            <a:fld id="{3BB6D837-A2C2-4E90-909C-7831AE492AD1}" type="slidenum">
              <a:rPr lang="en-US" smtClean="0"/>
              <a:t>16</a:t>
            </a:fld>
            <a:endParaRPr lang="en-US" dirty="0"/>
          </a:p>
        </p:txBody>
      </p:sp>
    </p:spTree>
    <p:extLst>
      <p:ext uri="{BB962C8B-B14F-4D97-AF65-F5344CB8AC3E}">
        <p14:creationId xmlns:p14="http://schemas.microsoft.com/office/powerpoint/2010/main" val="334862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DAVINCI+ will build upon past orbital, probe, and lander missions to close the gaps in our understanding of Venus’s origin, evolution, and habitability that have been lingering for decades</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218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has the right experience to execute this mission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2915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699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spacecraft carries four mature, well characterized instruments on its descent sphere, and a suite of cameras on the orbiting spacecraft after the probe phase.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E13A5A1-748A-4F5F-8D53-2A1A484CCDCC}" type="slidenum">
              <a:rPr lang="en-US" smtClean="0"/>
              <a:pPr/>
              <a:t>5</a:t>
            </a:fld>
            <a:endParaRPr lang="en-US" dirty="0"/>
          </a:p>
        </p:txBody>
      </p:sp>
    </p:spTree>
    <p:extLst>
      <p:ext uri="{BB962C8B-B14F-4D97-AF65-F5344CB8AC3E}">
        <p14:creationId xmlns:p14="http://schemas.microsoft.com/office/powerpoint/2010/main" val="299001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accomplish these goals?  With a probe that survives nearly an hour as it descends through the benign upper atmosphere, through the sulfur-rich cloud deck, to the lower atmosphere.  This hardy probe is optimally designed to answer these remaining questions about Venus in a streamlined sequence of in situ measurements of ingested atmosphere as the probe finds its way to the surface.</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9641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descent region targets these folded, ridged geological features on Venus that may have preserved terrain from an ancient Venus era, and DAVINCI+ will acquire images down to the tens of cm scale to provide unprecedented views of Alpha Regio as an archetypical tessera.</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7732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6D837-A2C2-4E90-909C-7831AE492AD1}" type="slidenum">
              <a:rPr lang="en-US" smtClean="0"/>
              <a:t>8</a:t>
            </a:fld>
            <a:endParaRPr lang="en-US" dirty="0"/>
          </a:p>
        </p:txBody>
      </p:sp>
    </p:spTree>
    <p:extLst>
      <p:ext uri="{BB962C8B-B14F-4D97-AF65-F5344CB8AC3E}">
        <p14:creationId xmlns:p14="http://schemas.microsoft.com/office/powerpoint/2010/main" val="169497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6D837-A2C2-4E90-909C-7831AE492AD1}" type="slidenum">
              <a:rPr lang="en-US" smtClean="0"/>
              <a:t>9</a:t>
            </a:fld>
            <a:endParaRPr lang="en-US" dirty="0"/>
          </a:p>
        </p:txBody>
      </p:sp>
    </p:spTree>
    <p:extLst>
      <p:ext uri="{BB962C8B-B14F-4D97-AF65-F5344CB8AC3E}">
        <p14:creationId xmlns:p14="http://schemas.microsoft.com/office/powerpoint/2010/main" val="251907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499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858000" y="6569075"/>
            <a:ext cx="2133600" cy="212725"/>
          </a:xfrm>
        </p:spPr>
        <p:txBody>
          <a:bodyPr/>
          <a:lstStyle>
            <a:lvl1pPr>
              <a:defRPr sz="1000">
                <a:solidFill>
                  <a:schemeClr val="bg1">
                    <a:lumMod val="50000"/>
                  </a:schemeClr>
                </a:solidFill>
                <a:latin typeface="Arial" pitchFamily="34" charset="0"/>
                <a:cs typeface="Arial" pitchFamily="34" charset="0"/>
              </a:defRPr>
            </a:lvl1pPr>
          </a:lstStyle>
          <a:p>
            <a:fld id="{B0D1B106-9B78-43E7-9216-5A30474DFCE2}" type="slidenum">
              <a:rPr lang="en-US" smtClean="0"/>
              <a:pPr/>
              <a:t>‹#›</a:t>
            </a:fld>
            <a:endParaRPr lang="en-US" dirty="0"/>
          </a:p>
        </p:txBody>
      </p:sp>
      <p:sp>
        <p:nvSpPr>
          <p:cNvPr id="9"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0"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1"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148999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lvl1pPr>
              <a:defRPr sz="2800">
                <a:solidFill>
                  <a:srgbClr val="004990"/>
                </a:solidFill>
                <a:latin typeface="Arial" pitchFamily="34" charset="0"/>
                <a:cs typeface="Arial" pitchFamily="34" charset="0"/>
              </a:defRPr>
            </a:lvl1pPr>
            <a:lvl2pPr>
              <a:defRPr sz="2400">
                <a:solidFill>
                  <a:srgbClr val="004990"/>
                </a:solidFill>
                <a:latin typeface="Arial" pitchFamily="34" charset="0"/>
                <a:cs typeface="Arial" pitchFamily="34" charset="0"/>
              </a:defRPr>
            </a:lvl2pPr>
            <a:lvl3pPr>
              <a:defRPr sz="2000">
                <a:solidFill>
                  <a:srgbClr val="004990"/>
                </a:solidFill>
                <a:latin typeface="Arial" pitchFamily="34" charset="0"/>
                <a:cs typeface="Arial" pitchFamily="34" charset="0"/>
              </a:defRPr>
            </a:lvl3pPr>
            <a:lvl4pPr>
              <a:defRPr sz="1800">
                <a:solidFill>
                  <a:srgbClr val="004990"/>
                </a:solidFill>
                <a:latin typeface="Arial" pitchFamily="34" charset="0"/>
                <a:cs typeface="Arial" pitchFamily="34" charset="0"/>
              </a:defRPr>
            </a:lvl4pPr>
            <a:lvl5pPr>
              <a:defRPr sz="1800">
                <a:solidFill>
                  <a:srgbClr val="00499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D1B106-9B78-43E7-9216-5A30474DFCE2}" type="slidenum">
              <a:rPr lang="en-US" smtClean="0"/>
              <a:pPr/>
              <a:t>‹#›</a:t>
            </a:fld>
            <a:endParaRPr lang="en-US" dirty="0"/>
          </a:p>
        </p:txBody>
      </p:sp>
      <p:sp>
        <p:nvSpPr>
          <p:cNvPr id="10"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9"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2162820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3600"/>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normAutofit/>
          </a:bodyPr>
          <a:lstStyle>
            <a:lvl1pPr>
              <a:defRPr sz="2800">
                <a:solidFill>
                  <a:srgbClr val="004990"/>
                </a:solidFill>
                <a:latin typeface="Arial" pitchFamily="34" charset="0"/>
                <a:cs typeface="Arial" pitchFamily="34" charset="0"/>
              </a:defRPr>
            </a:lvl1pPr>
            <a:lvl2pPr>
              <a:defRPr sz="2400">
                <a:solidFill>
                  <a:srgbClr val="004990"/>
                </a:solidFill>
                <a:latin typeface="Arial" pitchFamily="34" charset="0"/>
                <a:cs typeface="Arial" pitchFamily="34" charset="0"/>
              </a:defRPr>
            </a:lvl2pPr>
            <a:lvl3pPr>
              <a:defRPr sz="2000">
                <a:solidFill>
                  <a:srgbClr val="004990"/>
                </a:solidFill>
                <a:latin typeface="Arial" pitchFamily="34" charset="0"/>
                <a:cs typeface="Arial" pitchFamily="34" charset="0"/>
              </a:defRPr>
            </a:lvl3pPr>
            <a:lvl4pPr>
              <a:defRPr sz="1800">
                <a:solidFill>
                  <a:srgbClr val="004990"/>
                </a:solidFill>
                <a:latin typeface="Arial" pitchFamily="34" charset="0"/>
                <a:cs typeface="Arial" pitchFamily="34" charset="0"/>
              </a:defRPr>
            </a:lvl4pPr>
            <a:lvl5pPr>
              <a:defRPr sz="1800">
                <a:solidFill>
                  <a:srgbClr val="00499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D1B106-9B78-43E7-9216-5A30474DFCE2}" type="slidenum">
              <a:rPr lang="en-US" smtClean="0"/>
              <a:pPr/>
              <a:t>‹#›</a:t>
            </a:fld>
            <a:endParaRPr lang="en-US" dirty="0"/>
          </a:p>
        </p:txBody>
      </p:sp>
      <p:sp>
        <p:nvSpPr>
          <p:cNvPr id="10"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8"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155340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r>
              <a:rPr lang="en-US" dirty="0"/>
              <a:t>Click to edit Master title style</a:t>
            </a:r>
          </a:p>
        </p:txBody>
      </p:sp>
      <p:sp>
        <p:nvSpPr>
          <p:cNvPr id="3" name="Content Placeholder 2"/>
          <p:cNvSpPr>
            <a:spLocks noGrp="1"/>
          </p:cNvSpPr>
          <p:nvPr>
            <p:ph idx="1"/>
          </p:nvPr>
        </p:nvSpPr>
        <p:spPr>
          <a:xfrm>
            <a:off x="457200" y="1084020"/>
            <a:ext cx="8229600" cy="4525963"/>
          </a:xfrm>
        </p:spPr>
        <p:txBody>
          <a:bodyPr>
            <a:normAutofit/>
          </a:bodyPr>
          <a:lstStyle>
            <a:lvl1pPr>
              <a:defRPr sz="2800">
                <a:solidFill>
                  <a:srgbClr val="004990"/>
                </a:solidFill>
                <a:latin typeface="Arial" pitchFamily="34" charset="0"/>
                <a:cs typeface="Arial" pitchFamily="34" charset="0"/>
              </a:defRPr>
            </a:lvl1pPr>
            <a:lvl2pPr>
              <a:defRPr sz="2400">
                <a:solidFill>
                  <a:srgbClr val="004990"/>
                </a:solidFill>
                <a:latin typeface="Arial" pitchFamily="34" charset="0"/>
                <a:cs typeface="Arial" pitchFamily="34" charset="0"/>
              </a:defRPr>
            </a:lvl2pPr>
            <a:lvl3pPr>
              <a:defRPr sz="2000">
                <a:solidFill>
                  <a:srgbClr val="004990"/>
                </a:solidFill>
                <a:latin typeface="Arial" pitchFamily="34" charset="0"/>
                <a:cs typeface="Arial" pitchFamily="34" charset="0"/>
              </a:defRPr>
            </a:lvl3pPr>
            <a:lvl4pPr>
              <a:defRPr sz="1800">
                <a:solidFill>
                  <a:srgbClr val="004990"/>
                </a:solidFill>
                <a:latin typeface="Arial" pitchFamily="34" charset="0"/>
                <a:cs typeface="Arial" pitchFamily="34" charset="0"/>
              </a:defRPr>
            </a:lvl4pPr>
            <a:lvl5pPr>
              <a:defRPr sz="1800">
                <a:solidFill>
                  <a:srgbClr val="00499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n>
                  <a:solidFill>
                    <a:schemeClr val="bg1"/>
                  </a:solidFill>
                </a:ln>
                <a:solidFill>
                  <a:schemeClr val="bg1"/>
                </a:solidFill>
              </a:defRPr>
            </a:lvl1pPr>
          </a:lstStyle>
          <a:p>
            <a:fld id="{B0D1B106-9B78-43E7-9216-5A30474DFCE2}" type="slidenum">
              <a:rPr lang="en-US" smtClean="0"/>
              <a:pPr/>
              <a:t>‹#›</a:t>
            </a:fld>
            <a:endParaRPr lang="en-US" dirty="0"/>
          </a:p>
        </p:txBody>
      </p:sp>
      <p:sp>
        <p:nvSpPr>
          <p:cNvPr id="10"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9"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1" name="Footer Placeholder 4"/>
          <p:cNvSpPr>
            <a:spLocks noGrp="1"/>
          </p:cNvSpPr>
          <p:nvPr>
            <p:ph type="ftr" sz="quarter" idx="3"/>
          </p:nvPr>
        </p:nvSpPr>
        <p:spPr>
          <a:xfrm>
            <a:off x="228600" y="6591487"/>
            <a:ext cx="5743722" cy="306817"/>
          </a:xfrm>
          <a:prstGeom prst="rect">
            <a:avLst/>
          </a:prstGeom>
        </p:spPr>
        <p:txBody>
          <a:bodyPr/>
          <a:lstStyle>
            <a:lvl1pPr algn="ctr">
              <a:defRPr sz="1000" b="0" cap="none" spc="0">
                <a:ln w="0"/>
                <a:solidFill>
                  <a:schemeClr val="bg1"/>
                </a:solidFill>
                <a:effectLst>
                  <a:outerShdw blurRad="38100" dist="19050" dir="2700000" algn="tl" rotWithShape="0">
                    <a:schemeClr val="dk1">
                      <a:alpha val="40000"/>
                    </a:schemeClr>
                  </a:outerShdw>
                </a:effectLst>
                <a:latin typeface="Arial" pitchFamily="34" charset="0"/>
                <a:cs typeface="Arial" pitchFamily="34" charset="0"/>
              </a:defRPr>
            </a:lvl1pPr>
          </a:lstStyle>
          <a:p>
            <a:r>
              <a:rPr lang="en-US" b="1" dirty="0"/>
              <a:t>DAVINCI+ </a:t>
            </a:r>
            <a:r>
              <a:rPr lang="en-US" dirty="0"/>
              <a:t>GSFC * Lockheed-Martin * JPL * MSSS * LaRC * ARC * APL * KinetX * Univ Michigan</a:t>
            </a:r>
          </a:p>
        </p:txBody>
      </p:sp>
    </p:spTree>
    <p:extLst>
      <p:ext uri="{BB962C8B-B14F-4D97-AF65-F5344CB8AC3E}">
        <p14:creationId xmlns:p14="http://schemas.microsoft.com/office/powerpoint/2010/main" val="304903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4990"/>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0D1B106-9B78-43E7-9216-5A30474DFCE2}" type="slidenum">
              <a:rPr lang="en-US" smtClean="0"/>
              <a:pPr/>
              <a:t>‹#›</a:t>
            </a:fld>
            <a:endParaRPr lang="en-US" dirty="0"/>
          </a:p>
        </p:txBody>
      </p:sp>
      <p:sp>
        <p:nvSpPr>
          <p:cNvPr id="9"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0"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1"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304098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400">
                <a:solidFill>
                  <a:srgbClr val="004990"/>
                </a:solidFill>
                <a:latin typeface="Arial" pitchFamily="34" charset="0"/>
                <a:cs typeface="Arial" pitchFamily="34" charset="0"/>
              </a:defRPr>
            </a:lvl1pPr>
            <a:lvl2pPr>
              <a:defRPr sz="2000">
                <a:solidFill>
                  <a:srgbClr val="004990"/>
                </a:solidFill>
                <a:latin typeface="Arial" pitchFamily="34" charset="0"/>
                <a:cs typeface="Arial" pitchFamily="34" charset="0"/>
              </a:defRPr>
            </a:lvl2pPr>
            <a:lvl3pPr>
              <a:defRPr sz="1800">
                <a:solidFill>
                  <a:srgbClr val="004990"/>
                </a:solidFill>
                <a:latin typeface="Arial" pitchFamily="34" charset="0"/>
                <a:cs typeface="Arial" pitchFamily="34" charset="0"/>
              </a:defRPr>
            </a:lvl3pPr>
            <a:lvl4pPr>
              <a:defRPr sz="1600">
                <a:solidFill>
                  <a:srgbClr val="004990"/>
                </a:solidFill>
                <a:latin typeface="Arial" pitchFamily="34" charset="0"/>
                <a:cs typeface="Arial" pitchFamily="34" charset="0"/>
              </a:defRPr>
            </a:lvl4pPr>
            <a:lvl5pPr>
              <a:defRPr sz="1600">
                <a:solidFill>
                  <a:srgbClr val="00499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solidFill>
                  <a:srgbClr val="004990"/>
                </a:solidFill>
                <a:latin typeface="Arial" pitchFamily="34" charset="0"/>
                <a:cs typeface="Arial" pitchFamily="34" charset="0"/>
              </a:defRPr>
            </a:lvl1pPr>
            <a:lvl2pPr>
              <a:defRPr sz="2000">
                <a:solidFill>
                  <a:srgbClr val="004990"/>
                </a:solidFill>
                <a:latin typeface="Arial" pitchFamily="34" charset="0"/>
                <a:cs typeface="Arial" pitchFamily="34" charset="0"/>
              </a:defRPr>
            </a:lvl2pPr>
            <a:lvl3pPr>
              <a:defRPr sz="1800">
                <a:solidFill>
                  <a:srgbClr val="004990"/>
                </a:solidFill>
                <a:latin typeface="Arial" pitchFamily="34" charset="0"/>
                <a:cs typeface="Arial" pitchFamily="34" charset="0"/>
              </a:defRPr>
            </a:lvl3pPr>
            <a:lvl4pPr>
              <a:defRPr sz="1600">
                <a:solidFill>
                  <a:srgbClr val="004990"/>
                </a:solidFill>
                <a:latin typeface="Arial" pitchFamily="34" charset="0"/>
                <a:cs typeface="Arial" pitchFamily="34" charset="0"/>
              </a:defRPr>
            </a:lvl4pPr>
            <a:lvl5pPr>
              <a:defRPr sz="1600">
                <a:solidFill>
                  <a:srgbClr val="00499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n>
                  <a:solidFill>
                    <a:schemeClr val="bg1"/>
                  </a:solidFill>
                </a:ln>
                <a:solidFill>
                  <a:schemeClr val="bg1"/>
                </a:solidFill>
              </a:defRPr>
            </a:lvl1pPr>
          </a:lstStyle>
          <a:p>
            <a:fld id="{B0D1B106-9B78-43E7-9216-5A30474DFCE2}" type="slidenum">
              <a:rPr lang="en-US" smtClean="0"/>
              <a:pPr/>
              <a:t>‹#›</a:t>
            </a:fld>
            <a:endParaRPr lang="en-US" dirty="0"/>
          </a:p>
        </p:txBody>
      </p:sp>
      <p:sp>
        <p:nvSpPr>
          <p:cNvPr id="11"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0"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9" name="Footer Placeholder 14">
            <a:extLst>
              <a:ext uri="{FF2B5EF4-FFF2-40B4-BE49-F238E27FC236}">
                <a16:creationId xmlns:a16="http://schemas.microsoft.com/office/drawing/2014/main" id="{795490FC-8CD6-0541-A5F9-7A11C185554F}"/>
              </a:ext>
            </a:extLst>
          </p:cNvPr>
          <p:cNvSpPr txBox="1">
            <a:spLocks/>
          </p:cNvSpPr>
          <p:nvPr userDrawn="1"/>
        </p:nvSpPr>
        <p:spPr>
          <a:xfrm>
            <a:off x="228600" y="6591487"/>
            <a:ext cx="5743722" cy="306817"/>
          </a:xfrm>
          <a:prstGeom prst="rect">
            <a:avLst/>
          </a:prstGeom>
        </p:spPr>
        <p:txBody>
          <a:bodyPr/>
          <a:lstStyle>
            <a:defPPr>
              <a:defRPr lang="en-US"/>
            </a:defPPr>
            <a:lvl1pPr marL="0" algn="ctr" defTabSz="457200" rtl="0" eaLnBrk="1" latinLnBrk="0" hangingPunct="1">
              <a:defRPr sz="1000" b="1" kern="1200">
                <a:solidFill>
                  <a:srgbClr val="FF0000"/>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cap="none" spc="0" dirty="0">
                <a:ln w="0">
                  <a:solidFill>
                    <a:schemeClr val="bg1"/>
                  </a:solidFill>
                </a:ln>
                <a:solidFill>
                  <a:schemeClr val="tx1"/>
                </a:solidFill>
                <a:effectLst>
                  <a:outerShdw blurRad="38100" dist="19050" dir="2700000" algn="tl" rotWithShape="0">
                    <a:schemeClr val="dk1">
                      <a:alpha val="40000"/>
                    </a:schemeClr>
                  </a:outerShdw>
                </a:effectLst>
              </a:rPr>
              <a:t>DAVINCI+ GSFC * Lockheed-Martin * JPL * MSSS * LaRC * ARC * APL * KinetX * Univ Michigan</a:t>
            </a:r>
          </a:p>
        </p:txBody>
      </p:sp>
    </p:spTree>
    <p:extLst>
      <p:ext uri="{BB962C8B-B14F-4D97-AF65-F5344CB8AC3E}">
        <p14:creationId xmlns:p14="http://schemas.microsoft.com/office/powerpoint/2010/main" val="386792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00499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solidFill>
                  <a:srgbClr val="004990"/>
                </a:solidFill>
                <a:latin typeface="Arial" pitchFamily="34" charset="0"/>
                <a:cs typeface="Arial" pitchFamily="34" charset="0"/>
              </a:defRPr>
            </a:lvl1pPr>
            <a:lvl2pPr>
              <a:defRPr sz="1800">
                <a:solidFill>
                  <a:srgbClr val="004990"/>
                </a:solidFill>
                <a:latin typeface="Arial" pitchFamily="34" charset="0"/>
                <a:cs typeface="Arial" pitchFamily="34" charset="0"/>
              </a:defRPr>
            </a:lvl2pPr>
            <a:lvl3pPr>
              <a:defRPr sz="1600">
                <a:solidFill>
                  <a:srgbClr val="004990"/>
                </a:solidFill>
                <a:latin typeface="Arial" pitchFamily="34" charset="0"/>
                <a:cs typeface="Arial" pitchFamily="34" charset="0"/>
              </a:defRPr>
            </a:lvl3pPr>
            <a:lvl4pPr>
              <a:defRPr sz="1400">
                <a:solidFill>
                  <a:srgbClr val="004990"/>
                </a:solidFill>
                <a:latin typeface="Arial" pitchFamily="34" charset="0"/>
                <a:cs typeface="Arial" pitchFamily="34" charset="0"/>
              </a:defRPr>
            </a:lvl4pPr>
            <a:lvl5pPr>
              <a:defRPr sz="1400">
                <a:solidFill>
                  <a:srgbClr val="00499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00499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solidFill>
                  <a:srgbClr val="004990"/>
                </a:solidFill>
                <a:latin typeface="Arial" pitchFamily="34" charset="0"/>
                <a:cs typeface="Arial" pitchFamily="34" charset="0"/>
              </a:defRPr>
            </a:lvl1pPr>
            <a:lvl2pPr>
              <a:defRPr sz="1800">
                <a:solidFill>
                  <a:srgbClr val="004990"/>
                </a:solidFill>
                <a:latin typeface="Arial" pitchFamily="34" charset="0"/>
                <a:cs typeface="Arial" pitchFamily="34" charset="0"/>
              </a:defRPr>
            </a:lvl2pPr>
            <a:lvl3pPr>
              <a:defRPr sz="1600">
                <a:solidFill>
                  <a:srgbClr val="004990"/>
                </a:solidFill>
                <a:latin typeface="Arial" pitchFamily="34" charset="0"/>
                <a:cs typeface="Arial" pitchFamily="34" charset="0"/>
              </a:defRPr>
            </a:lvl3pPr>
            <a:lvl4pPr>
              <a:defRPr sz="1400">
                <a:solidFill>
                  <a:srgbClr val="004990"/>
                </a:solidFill>
                <a:latin typeface="Arial" pitchFamily="34" charset="0"/>
                <a:cs typeface="Arial" pitchFamily="34" charset="0"/>
              </a:defRPr>
            </a:lvl4pPr>
            <a:lvl5pPr>
              <a:defRPr sz="1400">
                <a:solidFill>
                  <a:srgbClr val="00499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0D1B106-9B78-43E7-9216-5A30474DFCE2}" type="slidenum">
              <a:rPr lang="en-US" smtClean="0"/>
              <a:pPr/>
              <a:t>‹#›</a:t>
            </a:fld>
            <a:endParaRPr lang="en-US" dirty="0"/>
          </a:p>
        </p:txBody>
      </p:sp>
      <p:sp>
        <p:nvSpPr>
          <p:cNvPr id="13"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2"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4" name="Footer Placeholder 4"/>
          <p:cNvSpPr>
            <a:spLocks noGrp="1"/>
          </p:cNvSpPr>
          <p:nvPr>
            <p:ph type="ftr" sz="quarter" idx="1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195543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8" name="Line 5"/>
          <p:cNvSpPr>
            <a:spLocks noChangeShapeType="1"/>
          </p:cNvSpPr>
          <p:nvPr userDrawn="1"/>
        </p:nvSpPr>
        <p:spPr bwMode="auto">
          <a:xfrm>
            <a:off x="914400" y="777875"/>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0" name="Slide Number Placeholder 9"/>
          <p:cNvSpPr>
            <a:spLocks noGrp="1"/>
          </p:cNvSpPr>
          <p:nvPr>
            <p:ph type="sldNum" sz="quarter" idx="12"/>
          </p:nvPr>
        </p:nvSpPr>
        <p:spPr/>
        <p:txBody>
          <a:bodyPr/>
          <a:lstStyle/>
          <a:p>
            <a:fld id="{90D7058A-810B-4EBD-8FDF-04ECCAA20044}" type="slidenum">
              <a:rPr lang="en-US" smtClean="0"/>
              <a:pPr/>
              <a:t>‹#›</a:t>
            </a:fld>
            <a:endParaRPr lang="en-US" dirty="0"/>
          </a:p>
        </p:txBody>
      </p:sp>
      <p:sp>
        <p:nvSpPr>
          <p:cNvPr id="11"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361668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D1B106-9B78-43E7-9216-5A30474DFCE2}" type="slidenum">
              <a:rPr lang="en-US" smtClean="0"/>
              <a:pPr/>
              <a:t>‹#›</a:t>
            </a:fld>
            <a:endParaRPr lang="en-US" dirty="0"/>
          </a:p>
        </p:txBody>
      </p:sp>
      <p:sp>
        <p:nvSpPr>
          <p:cNvPr id="5"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411831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normAutofit/>
          </a:bodyPr>
          <a:lstStyle>
            <a:lvl1pPr>
              <a:defRPr sz="2400">
                <a:solidFill>
                  <a:srgbClr val="004990"/>
                </a:solidFill>
                <a:latin typeface="Arial" pitchFamily="34" charset="0"/>
                <a:cs typeface="Arial" pitchFamily="34" charset="0"/>
              </a:defRPr>
            </a:lvl1pPr>
            <a:lvl2pPr>
              <a:defRPr sz="2000">
                <a:solidFill>
                  <a:srgbClr val="004990"/>
                </a:solidFill>
                <a:latin typeface="Arial" pitchFamily="34" charset="0"/>
                <a:cs typeface="Arial" pitchFamily="34" charset="0"/>
              </a:defRPr>
            </a:lvl2pPr>
            <a:lvl3pPr>
              <a:defRPr sz="1800">
                <a:solidFill>
                  <a:srgbClr val="004990"/>
                </a:solidFill>
                <a:latin typeface="Arial" pitchFamily="34" charset="0"/>
                <a:cs typeface="Arial" pitchFamily="34" charset="0"/>
              </a:defRPr>
            </a:lvl3pPr>
            <a:lvl4pPr>
              <a:defRPr sz="1600">
                <a:solidFill>
                  <a:srgbClr val="004990"/>
                </a:solidFill>
                <a:latin typeface="Arial" pitchFamily="34" charset="0"/>
                <a:cs typeface="Arial" pitchFamily="34" charset="0"/>
              </a:defRPr>
            </a:lvl4pPr>
            <a:lvl5pPr>
              <a:defRPr sz="1600">
                <a:solidFill>
                  <a:srgbClr val="004990"/>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4990"/>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124200" y="6584950"/>
            <a:ext cx="2895600" cy="196850"/>
          </a:xfrm>
          <a:prstGeom prst="rect">
            <a:avLst/>
          </a:prstGeom>
        </p:spPr>
        <p:txBody>
          <a:bodyPr/>
          <a:lstStyle/>
          <a:p>
            <a:r>
              <a:rPr lang="en-US" dirty="0"/>
              <a:t>DAVINCI+ GSFC * Lockheed-Martin * JPL * MSSS * LaRC * ARC * APL * KinetX * Univ Michigan</a:t>
            </a:r>
          </a:p>
        </p:txBody>
      </p:sp>
      <p:sp>
        <p:nvSpPr>
          <p:cNvPr id="7" name="Slide Number Placeholder 6"/>
          <p:cNvSpPr>
            <a:spLocks noGrp="1"/>
          </p:cNvSpPr>
          <p:nvPr>
            <p:ph type="sldNum" sz="quarter" idx="12"/>
          </p:nvPr>
        </p:nvSpPr>
        <p:spPr/>
        <p:txBody>
          <a:bodyPr/>
          <a:lstStyle/>
          <a:p>
            <a:fld id="{B0D1B106-9B78-43E7-9216-5A30474DFCE2}" type="slidenum">
              <a:rPr lang="en-US" smtClean="0"/>
              <a:pPr/>
              <a:t>‹#›</a:t>
            </a:fld>
            <a:endParaRPr lang="en-US" dirty="0"/>
          </a:p>
        </p:txBody>
      </p:sp>
      <p:sp>
        <p:nvSpPr>
          <p:cNvPr id="11"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Tree>
    <p:extLst>
      <p:ext uri="{BB962C8B-B14F-4D97-AF65-F5344CB8AC3E}">
        <p14:creationId xmlns:p14="http://schemas.microsoft.com/office/powerpoint/2010/main" val="259341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4990"/>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4990"/>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0D1B106-9B78-43E7-9216-5A30474DFCE2}" type="slidenum">
              <a:rPr lang="en-US" smtClean="0"/>
              <a:pPr/>
              <a:t>‹#›</a:t>
            </a:fld>
            <a:endParaRPr lang="en-US" dirty="0"/>
          </a:p>
        </p:txBody>
      </p:sp>
      <p:sp>
        <p:nvSpPr>
          <p:cNvPr id="10" name="Line 5"/>
          <p:cNvSpPr>
            <a:spLocks noChangeShapeType="1"/>
          </p:cNvSpPr>
          <p:nvPr userDrawn="1"/>
        </p:nvSpPr>
        <p:spPr bwMode="auto">
          <a:xfrm>
            <a:off x="914400" y="762000"/>
            <a:ext cx="7616825"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1"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2"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spTree>
    <p:extLst>
      <p:ext uri="{BB962C8B-B14F-4D97-AF65-F5344CB8AC3E}">
        <p14:creationId xmlns:p14="http://schemas.microsoft.com/office/powerpoint/2010/main" val="238648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rgbClr val="FAF2E2"/>
            </a:gs>
            <a:gs pos="100000">
              <a:srgbClr val="352A2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781800" y="6569075"/>
            <a:ext cx="21336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8" name="Line 43"/>
          <p:cNvSpPr>
            <a:spLocks noChangeShapeType="1"/>
          </p:cNvSpPr>
          <p:nvPr userDrawn="1"/>
        </p:nvSpPr>
        <p:spPr bwMode="auto">
          <a:xfrm>
            <a:off x="914400" y="6564313"/>
            <a:ext cx="7632700" cy="0"/>
          </a:xfrm>
          <a:prstGeom prst="line">
            <a:avLst/>
          </a:prstGeom>
          <a:noFill/>
          <a:ln w="38100">
            <a:solidFill>
              <a:srgbClr val="A1A4A3"/>
            </a:solidFill>
            <a:round/>
            <a:headEnd/>
            <a:tailEnd/>
          </a:ln>
        </p:spPr>
        <p:txBody>
          <a:bodyPr wrap="none" anchor="ctr"/>
          <a:lstStyle/>
          <a:p>
            <a:endParaRPr lang="en-US" b="0" i="0" dirty="0">
              <a:latin typeface="Century Gothic Regular"/>
            </a:endParaRPr>
          </a:p>
        </p:txBody>
      </p:sp>
      <p:sp>
        <p:nvSpPr>
          <p:cNvPr id="10" name="Footer Placeholder 4"/>
          <p:cNvSpPr>
            <a:spLocks noGrp="1"/>
          </p:cNvSpPr>
          <p:nvPr>
            <p:ph type="ftr" sz="quarter" idx="3"/>
          </p:nvPr>
        </p:nvSpPr>
        <p:spPr>
          <a:xfrm>
            <a:off x="3076722" y="6645275"/>
            <a:ext cx="2895600" cy="212725"/>
          </a:xfrm>
          <a:prstGeom prst="rect">
            <a:avLst/>
          </a:prstGeom>
        </p:spPr>
        <p:txBody>
          <a:bodyPr/>
          <a:lstStyle>
            <a:lvl1pPr algn="ctr">
              <a:defRPr sz="1000" b="1">
                <a:solidFill>
                  <a:srgbClr val="FF0000"/>
                </a:solidFill>
                <a:latin typeface="Arial" pitchFamily="34" charset="0"/>
                <a:cs typeface="Arial" pitchFamily="34" charset="0"/>
              </a:defRPr>
            </a:lvl1pPr>
          </a:lstStyle>
          <a:p>
            <a:r>
              <a:rPr lang="en-US" dirty="0"/>
              <a:t>DAVINCI+ GSFC * Lockheed-Martin * JPL * MSSS * LaRC * ARC * APL * KinetX * Univ Michigan</a:t>
            </a:r>
          </a:p>
        </p:txBody>
      </p:sp>
      <p:pic>
        <p:nvPicPr>
          <p:cNvPr id="9" name="Picture 2"/>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493516" y="160505"/>
            <a:ext cx="583684" cy="533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D45DE6D6-AE89-5447-A081-E15D1828F8F4}"/>
              </a:ext>
            </a:extLst>
          </p:cNvPr>
          <p:cNvPicPr>
            <a:picLocks noChangeAspect="1"/>
          </p:cNvPicPr>
          <p:nvPr userDrawn="1"/>
        </p:nvPicPr>
        <p:blipFill>
          <a:blip r:embed="rId14"/>
          <a:stretch>
            <a:fillRect/>
          </a:stretch>
        </p:blipFill>
        <p:spPr>
          <a:xfrm>
            <a:off x="82106" y="79453"/>
            <a:ext cx="1762125" cy="419100"/>
          </a:xfrm>
          <a:prstGeom prst="rect">
            <a:avLst/>
          </a:prstGeom>
        </p:spPr>
      </p:pic>
      <p:pic>
        <p:nvPicPr>
          <p:cNvPr id="4" name="Picture 3">
            <a:extLst>
              <a:ext uri="{FF2B5EF4-FFF2-40B4-BE49-F238E27FC236}">
                <a16:creationId xmlns:a16="http://schemas.microsoft.com/office/drawing/2014/main" id="{980C638C-CAA6-C94C-A0D1-39405A3C481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24305" y="217393"/>
            <a:ext cx="1099375" cy="463327"/>
          </a:xfrm>
          <a:prstGeom prst="rect">
            <a:avLst/>
          </a:prstGeom>
        </p:spPr>
      </p:pic>
    </p:spTree>
    <p:extLst>
      <p:ext uri="{BB962C8B-B14F-4D97-AF65-F5344CB8AC3E}">
        <p14:creationId xmlns:p14="http://schemas.microsoft.com/office/powerpoint/2010/main" val="4193818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499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00499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499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7.tiff"/><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tiff"/><Relationship Id="rId4" Type="http://schemas.openxmlformats.org/officeDocument/2006/relationships/image" Target="../media/image6.png"/><Relationship Id="rId9"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0" y="108859"/>
            <a:ext cx="9143999" cy="674914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430" y="754930"/>
            <a:ext cx="1000370" cy="667470"/>
          </a:xfrm>
          <a:prstGeom prst="rect">
            <a:avLst/>
          </a:prstGeom>
          <a:ln>
            <a:solidFill>
              <a:schemeClr val="bg2">
                <a:lumMod val="50000"/>
              </a:schemeClr>
            </a:solidFill>
          </a:ln>
        </p:spPr>
      </p:pic>
      <p:pic>
        <p:nvPicPr>
          <p:cNvPr id="9" name="Picture 8">
            <a:extLst>
              <a:ext uri="{FF2B5EF4-FFF2-40B4-BE49-F238E27FC236}">
                <a16:creationId xmlns:a16="http://schemas.microsoft.com/office/drawing/2014/main" id="{54143EC2-3E24-F546-A750-F027B28B80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0" y="-123338"/>
            <a:ext cx="9144000" cy="2111433"/>
          </a:xfrm>
          <a:prstGeom prst="rect">
            <a:avLst/>
          </a:prstGeom>
        </p:spPr>
      </p:pic>
      <p:sp>
        <p:nvSpPr>
          <p:cNvPr id="3" name="TextBox 2">
            <a:extLst>
              <a:ext uri="{FF2B5EF4-FFF2-40B4-BE49-F238E27FC236}">
                <a16:creationId xmlns:a16="http://schemas.microsoft.com/office/drawing/2014/main" id="{12E9A8FF-9C0B-B049-979C-ED98BF5238C4}"/>
              </a:ext>
            </a:extLst>
          </p:cNvPr>
          <p:cNvSpPr txBox="1"/>
          <p:nvPr/>
        </p:nvSpPr>
        <p:spPr>
          <a:xfrm>
            <a:off x="-883" y="6344511"/>
            <a:ext cx="1734770"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Ancient oceans</a:t>
            </a:r>
          </a:p>
        </p:txBody>
      </p:sp>
      <p:sp>
        <p:nvSpPr>
          <p:cNvPr id="10" name="TextBox 9">
            <a:extLst>
              <a:ext uri="{FF2B5EF4-FFF2-40B4-BE49-F238E27FC236}">
                <a16:creationId xmlns:a16="http://schemas.microsoft.com/office/drawing/2014/main" id="{ED83C965-C760-EF4A-A78F-9B18BE59DA55}"/>
              </a:ext>
            </a:extLst>
          </p:cNvPr>
          <p:cNvSpPr txBox="1"/>
          <p:nvPr/>
        </p:nvSpPr>
        <p:spPr>
          <a:xfrm>
            <a:off x="3183449" y="6330555"/>
            <a:ext cx="2682145"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Evolution of habitability</a:t>
            </a:r>
          </a:p>
        </p:txBody>
      </p:sp>
      <p:sp>
        <p:nvSpPr>
          <p:cNvPr id="11" name="TextBox 10">
            <a:extLst>
              <a:ext uri="{FF2B5EF4-FFF2-40B4-BE49-F238E27FC236}">
                <a16:creationId xmlns:a16="http://schemas.microsoft.com/office/drawing/2014/main" id="{1292747D-7336-734D-A436-C102D5110ED1}"/>
              </a:ext>
            </a:extLst>
          </p:cNvPr>
          <p:cNvSpPr txBox="1"/>
          <p:nvPr/>
        </p:nvSpPr>
        <p:spPr>
          <a:xfrm>
            <a:off x="6462666" y="6346329"/>
            <a:ext cx="2669321" cy="369332"/>
          </a:xfrm>
          <a:prstGeom prst="rect">
            <a:avLst/>
          </a:prstGeom>
          <a:solidFill>
            <a:schemeClr val="tx1"/>
          </a:solidFill>
          <a:ln>
            <a:solidFill>
              <a:schemeClr val="tx1"/>
            </a:solid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   Venus-like exoplanets </a:t>
            </a:r>
          </a:p>
        </p:txBody>
      </p:sp>
      <p:sp>
        <p:nvSpPr>
          <p:cNvPr id="14" name="Rectangle 13">
            <a:extLst>
              <a:ext uri="{FF2B5EF4-FFF2-40B4-BE49-F238E27FC236}">
                <a16:creationId xmlns:a16="http://schemas.microsoft.com/office/drawing/2014/main" id="{C3D9EB7F-4086-B147-8A7E-53CA736362E0}"/>
              </a:ext>
            </a:extLst>
          </p:cNvPr>
          <p:cNvSpPr/>
          <p:nvPr/>
        </p:nvSpPr>
        <p:spPr>
          <a:xfrm>
            <a:off x="0" y="1997095"/>
            <a:ext cx="9144883" cy="2651814"/>
          </a:xfrm>
          <a:prstGeom prst="rect">
            <a:avLst/>
          </a:prstGeom>
          <a:gradFill flip="none" rotWithShape="1">
            <a:gsLst>
              <a:gs pos="90000">
                <a:srgbClr val="FBF6E4">
                  <a:alpha val="14000"/>
                </a:srgbClr>
              </a:gs>
              <a:gs pos="0">
                <a:srgbClr val="FBF6E4"/>
              </a:gs>
              <a:gs pos="100000">
                <a:srgbClr val="FBF6E4">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Century Gothic Regular"/>
              <a:ea typeface="+mn-ea"/>
              <a:cs typeface="+mn-cs"/>
            </a:endParaRPr>
          </a:p>
        </p:txBody>
      </p:sp>
      <p:sp>
        <p:nvSpPr>
          <p:cNvPr id="12" name="TextBox 11">
            <a:extLst>
              <a:ext uri="{FF2B5EF4-FFF2-40B4-BE49-F238E27FC236}">
                <a16:creationId xmlns:a16="http://schemas.microsoft.com/office/drawing/2014/main" id="{30F0F1F0-9D0D-7141-AD9E-B14BC2BBF56A}"/>
              </a:ext>
            </a:extLst>
          </p:cNvPr>
          <p:cNvSpPr txBox="1"/>
          <p:nvPr/>
        </p:nvSpPr>
        <p:spPr>
          <a:xfrm>
            <a:off x="308433" y="1979136"/>
            <a:ext cx="8444940"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Dr. James Garvin, </a:t>
            </a:r>
            <a:r>
              <a:rPr kumimoji="0" lang="en-US" sz="24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NASA GSFC Principal Investigator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Drs. Stephanie Getty </a:t>
            </a:r>
            <a:r>
              <a:rPr kumimoji="0" lang="en-US" sz="1600" b="1" i="1"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and</a:t>
            </a:r>
            <a:r>
              <a:rPr kumimoji="0" lang="en-US" sz="20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 Giada Arney, </a:t>
            </a:r>
            <a:r>
              <a:rPr kumimoji="0" lang="en-US" sz="20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NASA GSFC Deputy PIs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Dr. Natasha Johnson, </a:t>
            </a:r>
            <a:r>
              <a:rPr kumimoji="0" lang="en-US" sz="20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NASA GSFC Project Scientist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553013"/>
                </a:solidFill>
                <a:latin typeface="Book Antiqua" panose="02040602050305030304" pitchFamily="18" charset="0"/>
              </a:rPr>
              <a:t>Dr. Erika Koehler</a:t>
            </a:r>
            <a:r>
              <a:rPr lang="en-US" sz="2000" dirty="0">
                <a:solidFill>
                  <a:srgbClr val="553013"/>
                </a:solidFill>
                <a:latin typeface="Book Antiqua" panose="02040602050305030304" pitchFamily="18" charset="0"/>
              </a:rPr>
              <a:t>, NASA GSFC Deputy Project Scientist</a:t>
            </a:r>
          </a:p>
          <a:p>
            <a:pPr algn="ctr" defTabSz="914400">
              <a:defRPr/>
            </a:pPr>
            <a:r>
              <a:rPr lang="en-US" sz="2000" b="1" dirty="0">
                <a:solidFill>
                  <a:srgbClr val="553013"/>
                </a:solidFill>
                <a:latin typeface="Book Antiqua" panose="02040602050305030304" pitchFamily="18" charset="0"/>
              </a:rPr>
              <a:t>Ken Schwer, </a:t>
            </a:r>
            <a:r>
              <a:rPr lang="en-US" sz="2000" dirty="0">
                <a:solidFill>
                  <a:srgbClr val="553013"/>
                </a:solidFill>
                <a:latin typeface="Book Antiqua" panose="02040602050305030304" pitchFamily="18" charset="0"/>
              </a:rPr>
              <a:t>Project Manager </a:t>
            </a:r>
            <a:r>
              <a:rPr lang="en-US" sz="1600" b="1" i="1" dirty="0">
                <a:solidFill>
                  <a:srgbClr val="553013"/>
                </a:solidFill>
                <a:latin typeface="Book Antiqua" panose="02040602050305030304" pitchFamily="18" charset="0"/>
              </a:rPr>
              <a:t>and </a:t>
            </a:r>
            <a:r>
              <a:rPr kumimoji="0" lang="en-US" sz="2000" b="1"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Arlin Ba</a:t>
            </a:r>
            <a:r>
              <a:rPr lang="en-US" sz="2000" b="1" dirty="0">
                <a:solidFill>
                  <a:srgbClr val="553013"/>
                </a:solidFill>
                <a:latin typeface="Book Antiqua" panose="02040602050305030304" pitchFamily="18" charset="0"/>
              </a:rPr>
              <a:t>rtels, </a:t>
            </a:r>
            <a:r>
              <a:rPr lang="en-US" sz="2000" dirty="0">
                <a:solidFill>
                  <a:srgbClr val="553013"/>
                </a:solidFill>
                <a:latin typeface="Book Antiqua" panose="02040602050305030304" pitchFamily="18" charset="0"/>
              </a:rPr>
              <a:t>Deputy Project Manager</a:t>
            </a:r>
            <a:br>
              <a:rPr lang="en-US" sz="2000" b="1" dirty="0">
                <a:solidFill>
                  <a:srgbClr val="553013"/>
                </a:solidFill>
                <a:latin typeface="Book Antiqua" panose="02040602050305030304" pitchFamily="18" charset="0"/>
              </a:rPr>
            </a:br>
            <a:r>
              <a:rPr lang="en-US" sz="2000" b="1" dirty="0">
                <a:solidFill>
                  <a:srgbClr val="553013"/>
                </a:solidFill>
                <a:latin typeface="Book Antiqua" panose="02040602050305030304" pitchFamily="18" charset="0"/>
              </a:rPr>
              <a:t>Michael Sekerak, </a:t>
            </a:r>
            <a:r>
              <a:rPr lang="en-US" sz="2000" dirty="0">
                <a:solidFill>
                  <a:srgbClr val="553013"/>
                </a:solidFill>
                <a:latin typeface="Book Antiqua" panose="02040602050305030304" pitchFamily="18" charset="0"/>
              </a:rPr>
              <a:t>Project Systems Engineer</a:t>
            </a:r>
            <a:endParaRPr kumimoji="0" lang="en-US" sz="200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p:txBody>
      </p:sp>
      <p:sp>
        <p:nvSpPr>
          <p:cNvPr id="2" name="TextBox 1"/>
          <p:cNvSpPr txBox="1"/>
          <p:nvPr/>
        </p:nvSpPr>
        <p:spPr>
          <a:xfrm>
            <a:off x="2391565" y="3914187"/>
            <a:ext cx="4265911" cy="369332"/>
          </a:xfrm>
          <a:prstGeom prst="rect">
            <a:avLst/>
          </a:prstGeom>
          <a:noFill/>
        </p:spPr>
        <p:txBody>
          <a:bodyPr wrap="none" rtlCol="0">
            <a:spAutoFit/>
          </a:bodyPr>
          <a:lstStyle/>
          <a:p>
            <a:r>
              <a:rPr lang="en-US" dirty="0">
                <a:solidFill>
                  <a:srgbClr val="553012"/>
                </a:solidFill>
                <a:latin typeface="Book Antiqua" panose="02040602050305030304" pitchFamily="18" charset="0"/>
              </a:rPr>
              <a:t>and our entire Discovery </a:t>
            </a:r>
            <a:r>
              <a:rPr lang="en-US" b="1" dirty="0">
                <a:solidFill>
                  <a:srgbClr val="553012"/>
                </a:solidFill>
                <a:latin typeface="Book Antiqua" panose="02040602050305030304" pitchFamily="18" charset="0"/>
              </a:rPr>
              <a:t>Phase A </a:t>
            </a:r>
            <a:r>
              <a:rPr lang="en-US" dirty="0">
                <a:solidFill>
                  <a:srgbClr val="553012"/>
                </a:solidFill>
                <a:latin typeface="Book Antiqua" panose="02040602050305030304" pitchFamily="18" charset="0"/>
              </a:rPr>
              <a:t>team!</a:t>
            </a:r>
          </a:p>
        </p:txBody>
      </p:sp>
    </p:spTree>
    <p:extLst>
      <p:ext uri="{BB962C8B-B14F-4D97-AF65-F5344CB8AC3E}">
        <p14:creationId xmlns:p14="http://schemas.microsoft.com/office/powerpoint/2010/main" val="379213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0" y="108859"/>
            <a:ext cx="9143999" cy="674914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430" y="754930"/>
            <a:ext cx="1000370" cy="667470"/>
          </a:xfrm>
          <a:prstGeom prst="rect">
            <a:avLst/>
          </a:prstGeom>
          <a:ln>
            <a:solidFill>
              <a:schemeClr val="bg2">
                <a:lumMod val="50000"/>
              </a:schemeClr>
            </a:solidFill>
          </a:ln>
        </p:spPr>
      </p:pic>
      <p:pic>
        <p:nvPicPr>
          <p:cNvPr id="9" name="Picture 8">
            <a:extLst>
              <a:ext uri="{FF2B5EF4-FFF2-40B4-BE49-F238E27FC236}">
                <a16:creationId xmlns:a16="http://schemas.microsoft.com/office/drawing/2014/main" id="{54143EC2-3E24-F546-A750-F027B28B80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0" y="-123338"/>
            <a:ext cx="9144000" cy="2111433"/>
          </a:xfrm>
          <a:prstGeom prst="rect">
            <a:avLst/>
          </a:prstGeom>
        </p:spPr>
      </p:pic>
      <p:sp>
        <p:nvSpPr>
          <p:cNvPr id="3" name="TextBox 2">
            <a:extLst>
              <a:ext uri="{FF2B5EF4-FFF2-40B4-BE49-F238E27FC236}">
                <a16:creationId xmlns:a16="http://schemas.microsoft.com/office/drawing/2014/main" id="{12E9A8FF-9C0B-B049-979C-ED98BF5238C4}"/>
              </a:ext>
            </a:extLst>
          </p:cNvPr>
          <p:cNvSpPr txBox="1"/>
          <p:nvPr/>
        </p:nvSpPr>
        <p:spPr>
          <a:xfrm>
            <a:off x="-883" y="6344511"/>
            <a:ext cx="1734770"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Ancient oceans</a:t>
            </a:r>
          </a:p>
        </p:txBody>
      </p:sp>
      <p:sp>
        <p:nvSpPr>
          <p:cNvPr id="10" name="TextBox 9">
            <a:extLst>
              <a:ext uri="{FF2B5EF4-FFF2-40B4-BE49-F238E27FC236}">
                <a16:creationId xmlns:a16="http://schemas.microsoft.com/office/drawing/2014/main" id="{ED83C965-C760-EF4A-A78F-9B18BE59DA55}"/>
              </a:ext>
            </a:extLst>
          </p:cNvPr>
          <p:cNvSpPr txBox="1"/>
          <p:nvPr/>
        </p:nvSpPr>
        <p:spPr>
          <a:xfrm>
            <a:off x="3183449" y="6330555"/>
            <a:ext cx="2682145"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Evolution of habitability</a:t>
            </a:r>
          </a:p>
        </p:txBody>
      </p:sp>
      <p:sp>
        <p:nvSpPr>
          <p:cNvPr id="11" name="TextBox 10">
            <a:extLst>
              <a:ext uri="{FF2B5EF4-FFF2-40B4-BE49-F238E27FC236}">
                <a16:creationId xmlns:a16="http://schemas.microsoft.com/office/drawing/2014/main" id="{1292747D-7336-734D-A436-C102D5110ED1}"/>
              </a:ext>
            </a:extLst>
          </p:cNvPr>
          <p:cNvSpPr txBox="1"/>
          <p:nvPr/>
        </p:nvSpPr>
        <p:spPr>
          <a:xfrm>
            <a:off x="6462666" y="6346329"/>
            <a:ext cx="2669321" cy="369332"/>
          </a:xfrm>
          <a:prstGeom prst="rect">
            <a:avLst/>
          </a:prstGeom>
          <a:solidFill>
            <a:schemeClr val="tx1"/>
          </a:solidFill>
          <a:ln>
            <a:solidFill>
              <a:schemeClr val="tx1"/>
            </a:solid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   Venus-like exoplanets </a:t>
            </a:r>
          </a:p>
        </p:txBody>
      </p:sp>
      <p:sp>
        <p:nvSpPr>
          <p:cNvPr id="14" name="Rectangle 13">
            <a:extLst>
              <a:ext uri="{FF2B5EF4-FFF2-40B4-BE49-F238E27FC236}">
                <a16:creationId xmlns:a16="http://schemas.microsoft.com/office/drawing/2014/main" id="{C3D9EB7F-4086-B147-8A7E-53CA736362E0}"/>
              </a:ext>
            </a:extLst>
          </p:cNvPr>
          <p:cNvSpPr/>
          <p:nvPr/>
        </p:nvSpPr>
        <p:spPr>
          <a:xfrm>
            <a:off x="0" y="1997095"/>
            <a:ext cx="9144883" cy="2651814"/>
          </a:xfrm>
          <a:prstGeom prst="rect">
            <a:avLst/>
          </a:prstGeom>
          <a:gradFill flip="none" rotWithShape="1">
            <a:gsLst>
              <a:gs pos="90000">
                <a:srgbClr val="FBF6E4">
                  <a:alpha val="14000"/>
                </a:srgbClr>
              </a:gs>
              <a:gs pos="0">
                <a:srgbClr val="FBF6E4"/>
              </a:gs>
              <a:gs pos="100000">
                <a:srgbClr val="FBF6E4">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Century Gothic Regular"/>
              <a:ea typeface="+mn-ea"/>
              <a:cs typeface="+mn-cs"/>
            </a:endParaRPr>
          </a:p>
        </p:txBody>
      </p:sp>
      <p:sp>
        <p:nvSpPr>
          <p:cNvPr id="12" name="TextBox 11">
            <a:extLst>
              <a:ext uri="{FF2B5EF4-FFF2-40B4-BE49-F238E27FC236}">
                <a16:creationId xmlns:a16="http://schemas.microsoft.com/office/drawing/2014/main" id="{30F0F1F0-9D0D-7141-AD9E-B14BC2BBF56A}"/>
              </a:ext>
            </a:extLst>
          </p:cNvPr>
          <p:cNvSpPr txBox="1"/>
          <p:nvPr/>
        </p:nvSpPr>
        <p:spPr>
          <a:xfrm>
            <a:off x="1367252" y="2674947"/>
            <a:ext cx="6314550" cy="26161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Connections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Beyond </a:t>
            </a:r>
            <a:r>
              <a:rPr lang="en-US" sz="7200" b="1" dirty="0">
                <a:solidFill>
                  <a:srgbClr val="553013"/>
                </a:solidFill>
                <a:latin typeface="Book Antiqua" panose="02040602050305030304" pitchFamily="18" charset="0"/>
              </a:rPr>
              <a:t>Venus</a:t>
            </a:r>
            <a:endParaRPr kumimoji="0" lang="en-US" sz="660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0267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9267F7-BA00-154B-9A3D-D796692CC691}"/>
              </a:ext>
            </a:extLst>
          </p:cNvPr>
          <p:cNvSpPr txBox="1"/>
          <p:nvPr/>
        </p:nvSpPr>
        <p:spPr>
          <a:xfrm>
            <a:off x="-14346" y="5160365"/>
            <a:ext cx="915467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“Ultimately, the assessment of whether or not a planet is habitable will need to be embedded in the context of the outcomes of terrestrial exoplanet evolution.” </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1800" b="1" i="0" u="none" strike="noStrike" kern="1200" cap="none" spc="0" normalizeH="0" baseline="0" noProof="0" dirty="0">
                <a:ln>
                  <a:noFill/>
                </a:ln>
                <a:solidFill>
                  <a:srgbClr val="F9D172"/>
                </a:solidFill>
                <a:effectLst/>
                <a:uLnTx/>
                <a:uFillTx/>
                <a:latin typeface="Century Gothic" panose="020B0502020202020204" pitchFamily="34" charset="0"/>
                <a:ea typeface="+mn-ea"/>
                <a:cs typeface="+mn-cs"/>
              </a:rPr>
              <a:t>2018 </a:t>
            </a:r>
            <a:r>
              <a:rPr kumimoji="0" lang="en-US" sz="1800" b="1" i="1" u="none" strike="noStrike" kern="1200" cap="none" spc="0" normalizeH="0" baseline="0" noProof="0" dirty="0">
                <a:ln>
                  <a:noFill/>
                </a:ln>
                <a:solidFill>
                  <a:srgbClr val="F9D172"/>
                </a:solidFill>
                <a:effectLst/>
                <a:uLnTx/>
                <a:uFillTx/>
                <a:latin typeface="Century Gothic" panose="020B0502020202020204" pitchFamily="34" charset="0"/>
                <a:ea typeface="+mn-ea"/>
                <a:cs typeface="+mn-cs"/>
              </a:rPr>
              <a:t>Exoplanet Science Strategy </a:t>
            </a:r>
            <a:r>
              <a:rPr kumimoji="0" lang="en-US" sz="1800" b="1" i="0" u="none" strike="noStrike" kern="1200" cap="none" spc="0" normalizeH="0" baseline="0" noProof="0" dirty="0">
                <a:ln>
                  <a:noFill/>
                </a:ln>
                <a:solidFill>
                  <a:srgbClr val="F9D172"/>
                </a:solidFill>
                <a:effectLst/>
                <a:uLnTx/>
                <a:uFillTx/>
                <a:latin typeface="Century Gothic" panose="020B0502020202020204" pitchFamily="34" charset="0"/>
                <a:ea typeface="+mn-ea"/>
                <a:cs typeface="+mn-cs"/>
              </a:rPr>
              <a:t>report</a:t>
            </a:r>
          </a:p>
        </p:txBody>
      </p:sp>
      <p:sp>
        <p:nvSpPr>
          <p:cNvPr id="5" name="Title 1">
            <a:extLst>
              <a:ext uri="{FF2B5EF4-FFF2-40B4-BE49-F238E27FC236}">
                <a16:creationId xmlns:a16="http://schemas.microsoft.com/office/drawing/2014/main" id="{A96E27A6-4DBF-C047-B88C-B7684711F2C3}"/>
              </a:ext>
            </a:extLst>
          </p:cNvPr>
          <p:cNvSpPr>
            <a:spLocks noGrp="1"/>
          </p:cNvSpPr>
          <p:nvPr>
            <p:ph type="title"/>
          </p:nvPr>
        </p:nvSpPr>
        <p:spPr>
          <a:xfrm>
            <a:off x="390699" y="304492"/>
            <a:ext cx="8229600" cy="533400"/>
          </a:xfrm>
        </p:spPr>
        <p:txBody>
          <a:bodyPr>
            <a:normAutofit/>
          </a:bodyPr>
          <a:lstStyle/>
          <a:p>
            <a:r>
              <a:rPr lang="en-US" dirty="0">
                <a:solidFill>
                  <a:srgbClr val="5A361B"/>
                </a:solidFill>
                <a:latin typeface="Book Antiqua" panose="02040602050305030304" pitchFamily="18" charset="0"/>
              </a:rPr>
              <a:t>The Life and Death of Habitability</a:t>
            </a:r>
          </a:p>
        </p:txBody>
      </p:sp>
      <p:sp>
        <p:nvSpPr>
          <p:cNvPr id="3" name="Footer Placeholder 2">
            <a:extLst>
              <a:ext uri="{FF2B5EF4-FFF2-40B4-BE49-F238E27FC236}">
                <a16:creationId xmlns:a16="http://schemas.microsoft.com/office/drawing/2014/main" id="{5BF6F717-4A0C-4B43-B88B-080DDA6AB1AB}"/>
              </a:ext>
            </a:extLst>
          </p:cNvPr>
          <p:cNvSpPr>
            <a:spLocks noGrp="1"/>
          </p:cNvSpPr>
          <p:nvPr>
            <p:ph type="ftr" sz="quarter" idx="3"/>
          </p:nvPr>
        </p:nvSpPr>
        <p:spPr/>
        <p:txBody>
          <a:bodyPr/>
          <a:lstStyle/>
          <a:p>
            <a:r>
              <a:rPr lang="en-US" dirty="0"/>
              <a:t>DAVINCI+ GSFC * Lockheed-Martin * JPL * MSSS * LaRC * ARC * APL * KinetX * Univ Michigan</a:t>
            </a:r>
          </a:p>
        </p:txBody>
      </p:sp>
      <p:sp>
        <p:nvSpPr>
          <p:cNvPr id="8" name="Slide Number Placeholder 7">
            <a:extLst>
              <a:ext uri="{FF2B5EF4-FFF2-40B4-BE49-F238E27FC236}">
                <a16:creationId xmlns:a16="http://schemas.microsoft.com/office/drawing/2014/main" id="{E4F2E096-47EB-114F-9D39-49A619D7BF0A}"/>
              </a:ext>
            </a:extLst>
          </p:cNvPr>
          <p:cNvSpPr>
            <a:spLocks noGrp="1"/>
          </p:cNvSpPr>
          <p:nvPr>
            <p:ph type="sldNum" sz="quarter" idx="12"/>
          </p:nvPr>
        </p:nvSpPr>
        <p:spPr/>
        <p:txBody>
          <a:bodyPr/>
          <a:lstStyle/>
          <a:p>
            <a:fld id="{B0D1B106-9B78-43E7-9216-5A30474DFCE2}" type="slidenum">
              <a:rPr lang="en-US" smtClean="0"/>
              <a:pPr/>
              <a:t>11</a:t>
            </a:fld>
            <a:endParaRPr lang="en-US" dirty="0"/>
          </a:p>
        </p:txBody>
      </p:sp>
      <p:pic>
        <p:nvPicPr>
          <p:cNvPr id="7" name="Picture 6" descr="A view of a mountain&#10;&#10;Description automatically generated">
            <a:extLst>
              <a:ext uri="{FF2B5EF4-FFF2-40B4-BE49-F238E27FC236}">
                <a16:creationId xmlns:a16="http://schemas.microsoft.com/office/drawing/2014/main" id="{C10312F8-2B38-A742-85A3-47DC8BB09E39}"/>
              </a:ext>
            </a:extLst>
          </p:cNvPr>
          <p:cNvPicPr>
            <a:picLocks noChangeAspect="1"/>
          </p:cNvPicPr>
          <p:nvPr/>
        </p:nvPicPr>
        <p:blipFill rotWithShape="1">
          <a:blip r:embed="rId3">
            <a:extLst>
              <a:ext uri="{28A0092B-C50C-407E-A947-70E740481C1C}">
                <a14:useLocalDpi xmlns:a14="http://schemas.microsoft.com/office/drawing/2010/main" val="0"/>
              </a:ext>
            </a:extLst>
          </a:blip>
          <a:srcRect b="2927"/>
          <a:stretch/>
        </p:blipFill>
        <p:spPr>
          <a:xfrm>
            <a:off x="-1" y="946534"/>
            <a:ext cx="9163681" cy="3790566"/>
          </a:xfrm>
          <a:prstGeom prst="rect">
            <a:avLst/>
          </a:prstGeom>
        </p:spPr>
      </p:pic>
    </p:spTree>
    <p:extLst>
      <p:ext uri="{BB962C8B-B14F-4D97-AF65-F5344CB8AC3E}">
        <p14:creationId xmlns:p14="http://schemas.microsoft.com/office/powerpoint/2010/main" val="295842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6939" y="2700821"/>
            <a:ext cx="1019374" cy="660984"/>
          </a:xfrm>
          <a:prstGeom prst="rect">
            <a:avLst/>
          </a:prstGeom>
          <a:solidFill>
            <a:srgbClr val="4F81B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Phanerozoic</a:t>
            </a:r>
          </a:p>
        </p:txBody>
      </p:sp>
      <p:sp>
        <p:nvSpPr>
          <p:cNvPr id="6" name="Rectangle 5"/>
          <p:cNvSpPr/>
          <p:nvPr/>
        </p:nvSpPr>
        <p:spPr>
          <a:xfrm>
            <a:off x="427913" y="2700821"/>
            <a:ext cx="7179026" cy="29906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Precambrian</a:t>
            </a:r>
          </a:p>
        </p:txBody>
      </p:sp>
      <p:sp>
        <p:nvSpPr>
          <p:cNvPr id="7" name="TextBox 6"/>
          <p:cNvSpPr txBox="1"/>
          <p:nvPr/>
        </p:nvSpPr>
        <p:spPr>
          <a:xfrm rot="5400000">
            <a:off x="8490561" y="2737061"/>
            <a:ext cx="811441" cy="438582"/>
          </a:xfrm>
          <a:prstGeom prst="rect">
            <a:avLst/>
          </a:prstGeom>
          <a:noFill/>
        </p:spPr>
        <p:txBody>
          <a:bodyPr wrap="none" rtlCol="0">
            <a:spAutoFit/>
          </a:bodyPr>
          <a:lstStyle/>
          <a:p>
            <a:r>
              <a:rPr lang="en-US" sz="2250" b="1" dirty="0">
                <a:solidFill>
                  <a:schemeClr val="accent2"/>
                </a:solidFill>
                <a:latin typeface="Avenir Book" charset="0"/>
                <a:ea typeface="Avenir Book" charset="0"/>
                <a:cs typeface="Avenir Book" charset="0"/>
              </a:rPr>
              <a:t>Eons</a:t>
            </a:r>
          </a:p>
        </p:txBody>
      </p:sp>
      <p:sp>
        <p:nvSpPr>
          <p:cNvPr id="8" name="TextBox 7"/>
          <p:cNvSpPr txBox="1"/>
          <p:nvPr/>
        </p:nvSpPr>
        <p:spPr>
          <a:xfrm>
            <a:off x="2250697" y="1651109"/>
            <a:ext cx="4839786" cy="400110"/>
          </a:xfrm>
          <a:prstGeom prst="rect">
            <a:avLst/>
          </a:prstGeom>
          <a:noFill/>
        </p:spPr>
        <p:txBody>
          <a:bodyPr wrap="none" rtlCol="0">
            <a:spAutoFit/>
          </a:bodyPr>
          <a:lstStyle/>
          <a:p>
            <a:pPr algn="ctr"/>
            <a:r>
              <a:rPr lang="en-US" sz="2000" dirty="0">
                <a:solidFill>
                  <a:srgbClr val="553012"/>
                </a:solidFill>
                <a:latin typeface="Century Gothic" panose="020B0502020202020204" pitchFamily="34" charset="0"/>
                <a:ea typeface="Avenir Book" charset="0"/>
                <a:cs typeface="Avenir Book" charset="0"/>
              </a:rPr>
              <a:t>The many faces of Earth through time</a:t>
            </a:r>
          </a:p>
        </p:txBody>
      </p:sp>
      <p:sp>
        <p:nvSpPr>
          <p:cNvPr id="10" name="Freeform 9"/>
          <p:cNvSpPr/>
          <p:nvPr/>
        </p:nvSpPr>
        <p:spPr>
          <a:xfrm>
            <a:off x="217232" y="2409687"/>
            <a:ext cx="343368" cy="952119"/>
          </a:xfrm>
          <a:custGeom>
            <a:avLst/>
            <a:gdLst>
              <a:gd name="connsiteX0" fmla="*/ 0 w 340048"/>
              <a:gd name="connsiteY0" fmla="*/ 1186661 h 1214420"/>
              <a:gd name="connsiteX1" fmla="*/ 20819 w 340048"/>
              <a:gd name="connsiteY1" fmla="*/ 41637 h 1214420"/>
              <a:gd name="connsiteX2" fmla="*/ 298409 w 340048"/>
              <a:gd name="connsiteY2" fmla="*/ 0 h 1214420"/>
              <a:gd name="connsiteX3" fmla="*/ 340048 w 340048"/>
              <a:gd name="connsiteY3" fmla="*/ 138791 h 1214420"/>
              <a:gd name="connsiteX4" fmla="*/ 173494 w 340048"/>
              <a:gd name="connsiteY4" fmla="*/ 242884 h 1214420"/>
              <a:gd name="connsiteX5" fmla="*/ 173494 w 340048"/>
              <a:gd name="connsiteY5" fmla="*/ 1214420 h 1214420"/>
              <a:gd name="connsiteX6" fmla="*/ 0 w 340048"/>
              <a:gd name="connsiteY6" fmla="*/ 1186661 h 121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8" h="1214420">
                <a:moveTo>
                  <a:pt x="0" y="1186661"/>
                </a:moveTo>
                <a:lnTo>
                  <a:pt x="20819" y="41637"/>
                </a:lnTo>
                <a:lnTo>
                  <a:pt x="298409" y="0"/>
                </a:lnTo>
                <a:lnTo>
                  <a:pt x="340048" y="138791"/>
                </a:lnTo>
                <a:lnTo>
                  <a:pt x="173494" y="242884"/>
                </a:lnTo>
                <a:lnTo>
                  <a:pt x="173494" y="1214420"/>
                </a:lnTo>
                <a:lnTo>
                  <a:pt x="0" y="1186661"/>
                </a:ln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427912" y="3015291"/>
            <a:ext cx="1122605" cy="346515"/>
          </a:xfrm>
          <a:prstGeom prst="rect">
            <a:avLst/>
          </a:prstGeom>
          <a:solidFill>
            <a:srgbClr val="CE554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Hadean</a:t>
            </a:r>
          </a:p>
        </p:txBody>
      </p:sp>
      <p:sp>
        <p:nvSpPr>
          <p:cNvPr id="12" name="Rectangle 11"/>
          <p:cNvSpPr/>
          <p:nvPr/>
        </p:nvSpPr>
        <p:spPr>
          <a:xfrm>
            <a:off x="1550517" y="3015291"/>
            <a:ext cx="2625961" cy="346515"/>
          </a:xfrm>
          <a:prstGeom prst="rect">
            <a:avLst/>
          </a:prstGeom>
          <a:solidFill>
            <a:srgbClr val="F48F6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Archean</a:t>
            </a:r>
          </a:p>
        </p:txBody>
      </p:sp>
      <p:sp>
        <p:nvSpPr>
          <p:cNvPr id="13" name="Rectangle 12"/>
          <p:cNvSpPr/>
          <p:nvPr/>
        </p:nvSpPr>
        <p:spPr>
          <a:xfrm>
            <a:off x="4176478" y="3015081"/>
            <a:ext cx="3430461" cy="346515"/>
          </a:xfrm>
          <a:prstGeom prst="rect">
            <a:avLst/>
          </a:prstGeom>
          <a:solidFill>
            <a:srgbClr val="83C24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Proterozoic</a:t>
            </a:r>
          </a:p>
        </p:txBody>
      </p:sp>
      <p:sp>
        <p:nvSpPr>
          <p:cNvPr id="14" name="TextBox 13"/>
          <p:cNvSpPr txBox="1"/>
          <p:nvPr/>
        </p:nvSpPr>
        <p:spPr>
          <a:xfrm rot="5400000">
            <a:off x="345718" y="2231757"/>
            <a:ext cx="537327" cy="300082"/>
          </a:xfrm>
          <a:prstGeom prst="rect">
            <a:avLst/>
          </a:prstGeom>
          <a:noFill/>
        </p:spPr>
        <p:txBody>
          <a:bodyPr wrap="none" rtlCol="0">
            <a:spAutoFit/>
          </a:bodyPr>
          <a:lstStyle/>
          <a:p>
            <a:r>
              <a:rPr lang="en-US" sz="1350" b="1" dirty="0"/>
              <a:t>4500</a:t>
            </a:r>
          </a:p>
        </p:txBody>
      </p:sp>
      <p:sp>
        <p:nvSpPr>
          <p:cNvPr id="15" name="TextBox 14"/>
          <p:cNvSpPr txBox="1"/>
          <p:nvPr/>
        </p:nvSpPr>
        <p:spPr>
          <a:xfrm rot="5400000">
            <a:off x="2166705" y="2224902"/>
            <a:ext cx="537327" cy="300082"/>
          </a:xfrm>
          <a:prstGeom prst="rect">
            <a:avLst/>
          </a:prstGeom>
          <a:noFill/>
        </p:spPr>
        <p:txBody>
          <a:bodyPr wrap="none" rtlCol="0">
            <a:spAutoFit/>
          </a:bodyPr>
          <a:lstStyle/>
          <a:p>
            <a:r>
              <a:rPr lang="en-US" sz="1350" b="1" dirty="0"/>
              <a:t>3500</a:t>
            </a:r>
          </a:p>
        </p:txBody>
      </p:sp>
      <p:sp>
        <p:nvSpPr>
          <p:cNvPr id="16" name="TextBox 15"/>
          <p:cNvSpPr txBox="1"/>
          <p:nvPr/>
        </p:nvSpPr>
        <p:spPr>
          <a:xfrm rot="5400000">
            <a:off x="3874800" y="2224920"/>
            <a:ext cx="537327" cy="300082"/>
          </a:xfrm>
          <a:prstGeom prst="rect">
            <a:avLst/>
          </a:prstGeom>
          <a:noFill/>
        </p:spPr>
        <p:txBody>
          <a:bodyPr wrap="none" rtlCol="0">
            <a:spAutoFit/>
          </a:bodyPr>
          <a:lstStyle/>
          <a:p>
            <a:r>
              <a:rPr lang="en-US" sz="1350" b="1" dirty="0"/>
              <a:t>2500</a:t>
            </a:r>
          </a:p>
        </p:txBody>
      </p:sp>
      <p:sp>
        <p:nvSpPr>
          <p:cNvPr id="17" name="TextBox 16"/>
          <p:cNvSpPr txBox="1"/>
          <p:nvPr/>
        </p:nvSpPr>
        <p:spPr>
          <a:xfrm rot="5400000">
            <a:off x="5661881" y="2224920"/>
            <a:ext cx="537327" cy="300082"/>
          </a:xfrm>
          <a:prstGeom prst="rect">
            <a:avLst/>
          </a:prstGeom>
          <a:noFill/>
        </p:spPr>
        <p:txBody>
          <a:bodyPr wrap="none" rtlCol="0">
            <a:spAutoFit/>
          </a:bodyPr>
          <a:lstStyle/>
          <a:p>
            <a:r>
              <a:rPr lang="en-US" sz="1350" b="1" dirty="0"/>
              <a:t>1500</a:t>
            </a:r>
          </a:p>
        </p:txBody>
      </p:sp>
      <p:sp>
        <p:nvSpPr>
          <p:cNvPr id="18" name="TextBox 17"/>
          <p:cNvSpPr txBox="1"/>
          <p:nvPr/>
        </p:nvSpPr>
        <p:spPr>
          <a:xfrm rot="5400000">
            <a:off x="7513889" y="2267458"/>
            <a:ext cx="449162" cy="300082"/>
          </a:xfrm>
          <a:prstGeom prst="rect">
            <a:avLst/>
          </a:prstGeom>
          <a:noFill/>
        </p:spPr>
        <p:txBody>
          <a:bodyPr wrap="none" rtlCol="0">
            <a:spAutoFit/>
          </a:bodyPr>
          <a:lstStyle/>
          <a:p>
            <a:r>
              <a:rPr lang="en-US" sz="1350" b="1" dirty="0"/>
              <a:t>500</a:t>
            </a:r>
          </a:p>
        </p:txBody>
      </p:sp>
      <p:sp>
        <p:nvSpPr>
          <p:cNvPr id="19" name="TextBox 18"/>
          <p:cNvSpPr txBox="1"/>
          <p:nvPr/>
        </p:nvSpPr>
        <p:spPr>
          <a:xfrm rot="5400000">
            <a:off x="8478935" y="2359330"/>
            <a:ext cx="272832" cy="300082"/>
          </a:xfrm>
          <a:prstGeom prst="rect">
            <a:avLst/>
          </a:prstGeom>
          <a:noFill/>
        </p:spPr>
        <p:txBody>
          <a:bodyPr wrap="none" rtlCol="0">
            <a:spAutoFit/>
          </a:bodyPr>
          <a:lstStyle/>
          <a:p>
            <a:r>
              <a:rPr lang="en-US" sz="1350" b="1" dirty="0"/>
              <a:t>0</a:t>
            </a:r>
          </a:p>
        </p:txBody>
      </p:sp>
      <p:sp>
        <p:nvSpPr>
          <p:cNvPr id="20" name="TextBox 19"/>
          <p:cNvSpPr txBox="1"/>
          <p:nvPr/>
        </p:nvSpPr>
        <p:spPr>
          <a:xfrm rot="5400000">
            <a:off x="1267769" y="2224990"/>
            <a:ext cx="537327" cy="300082"/>
          </a:xfrm>
          <a:prstGeom prst="rect">
            <a:avLst/>
          </a:prstGeom>
          <a:noFill/>
        </p:spPr>
        <p:txBody>
          <a:bodyPr wrap="none" rtlCol="0">
            <a:spAutoFit/>
          </a:bodyPr>
          <a:lstStyle/>
          <a:p>
            <a:r>
              <a:rPr lang="en-US" sz="1350" b="1" dirty="0"/>
              <a:t>4000</a:t>
            </a:r>
          </a:p>
        </p:txBody>
      </p:sp>
      <p:sp>
        <p:nvSpPr>
          <p:cNvPr id="21" name="TextBox 20"/>
          <p:cNvSpPr txBox="1"/>
          <p:nvPr/>
        </p:nvSpPr>
        <p:spPr>
          <a:xfrm rot="5400000">
            <a:off x="3021966" y="2224902"/>
            <a:ext cx="537327" cy="300082"/>
          </a:xfrm>
          <a:prstGeom prst="rect">
            <a:avLst/>
          </a:prstGeom>
          <a:noFill/>
        </p:spPr>
        <p:txBody>
          <a:bodyPr wrap="none" rtlCol="0">
            <a:spAutoFit/>
          </a:bodyPr>
          <a:lstStyle/>
          <a:p>
            <a:r>
              <a:rPr lang="en-US" sz="1350" b="1" dirty="0"/>
              <a:t>3000</a:t>
            </a:r>
          </a:p>
        </p:txBody>
      </p:sp>
      <p:sp>
        <p:nvSpPr>
          <p:cNvPr id="22" name="TextBox 21"/>
          <p:cNvSpPr txBox="1"/>
          <p:nvPr/>
        </p:nvSpPr>
        <p:spPr>
          <a:xfrm rot="5400000">
            <a:off x="4809044" y="2231756"/>
            <a:ext cx="537327" cy="300082"/>
          </a:xfrm>
          <a:prstGeom prst="rect">
            <a:avLst/>
          </a:prstGeom>
          <a:noFill/>
        </p:spPr>
        <p:txBody>
          <a:bodyPr wrap="none" rtlCol="0">
            <a:spAutoFit/>
          </a:bodyPr>
          <a:lstStyle/>
          <a:p>
            <a:r>
              <a:rPr lang="en-US" sz="1350" b="1" dirty="0"/>
              <a:t>2000</a:t>
            </a:r>
          </a:p>
        </p:txBody>
      </p:sp>
      <p:sp>
        <p:nvSpPr>
          <p:cNvPr id="23" name="TextBox 22"/>
          <p:cNvSpPr txBox="1"/>
          <p:nvPr/>
        </p:nvSpPr>
        <p:spPr>
          <a:xfrm rot="5400000">
            <a:off x="6541319" y="2224990"/>
            <a:ext cx="537327" cy="300082"/>
          </a:xfrm>
          <a:prstGeom prst="rect">
            <a:avLst/>
          </a:prstGeom>
          <a:noFill/>
        </p:spPr>
        <p:txBody>
          <a:bodyPr wrap="none" rtlCol="0">
            <a:spAutoFit/>
          </a:bodyPr>
          <a:lstStyle/>
          <a:p>
            <a:r>
              <a:rPr lang="en-US" sz="1350" b="1" dirty="0"/>
              <a:t>1000</a:t>
            </a:r>
          </a:p>
        </p:txBody>
      </p:sp>
      <p:cxnSp>
        <p:nvCxnSpPr>
          <p:cNvPr id="41" name="Straight Connector 40"/>
          <p:cNvCxnSpPr/>
          <p:nvPr/>
        </p:nvCxnSpPr>
        <p:spPr>
          <a:xfrm>
            <a:off x="427912" y="3015290"/>
            <a:ext cx="1" cy="50261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550517" y="2999880"/>
            <a:ext cx="1" cy="50261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76477" y="3016434"/>
            <a:ext cx="1" cy="50261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596746" y="3004852"/>
            <a:ext cx="1" cy="50261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6200000">
            <a:off x="8274440" y="1963909"/>
            <a:ext cx="591829" cy="300082"/>
          </a:xfrm>
          <a:prstGeom prst="rect">
            <a:avLst/>
          </a:prstGeom>
          <a:noFill/>
        </p:spPr>
        <p:txBody>
          <a:bodyPr wrap="none" rtlCol="0">
            <a:spAutoFit/>
          </a:bodyPr>
          <a:lstStyle/>
          <a:p>
            <a:r>
              <a:rPr lang="en-US" sz="1350" b="1" dirty="0"/>
              <a:t>today</a:t>
            </a:r>
          </a:p>
        </p:txBody>
      </p:sp>
      <p:sp>
        <p:nvSpPr>
          <p:cNvPr id="2" name="Rectangle 1">
            <a:extLst>
              <a:ext uri="{FF2B5EF4-FFF2-40B4-BE49-F238E27FC236}">
                <a16:creationId xmlns:a16="http://schemas.microsoft.com/office/drawing/2014/main" id="{4B92A05B-D020-AA4D-A309-61DFF802A2C2}"/>
              </a:ext>
            </a:extLst>
          </p:cNvPr>
          <p:cNvSpPr/>
          <p:nvPr/>
        </p:nvSpPr>
        <p:spPr>
          <a:xfrm>
            <a:off x="914400" y="3388489"/>
            <a:ext cx="7711913" cy="358380"/>
          </a:xfrm>
          <a:prstGeom prst="rect">
            <a:avLst/>
          </a:prstGeom>
          <a:gradFill flip="none" rotWithShape="1">
            <a:gsLst>
              <a:gs pos="0">
                <a:schemeClr val="accent6">
                  <a:lumMod val="0"/>
                  <a:lumOff val="100000"/>
                </a:schemeClr>
              </a:gs>
              <a:gs pos="2000">
                <a:schemeClr val="accent6">
                  <a:lumMod val="0"/>
                  <a:lumOff val="100000"/>
                </a:schemeClr>
              </a:gs>
              <a:gs pos="100000">
                <a:schemeClr val="accent6">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life</a:t>
            </a:r>
          </a:p>
        </p:txBody>
      </p:sp>
      <p:sp>
        <p:nvSpPr>
          <p:cNvPr id="29" name="Rectangle 28">
            <a:extLst>
              <a:ext uri="{FF2B5EF4-FFF2-40B4-BE49-F238E27FC236}">
                <a16:creationId xmlns:a16="http://schemas.microsoft.com/office/drawing/2014/main" id="{450C5988-49A5-FD41-AFE2-F7C7792F884A}"/>
              </a:ext>
            </a:extLst>
          </p:cNvPr>
          <p:cNvSpPr/>
          <p:nvPr/>
        </p:nvSpPr>
        <p:spPr>
          <a:xfrm>
            <a:off x="4143462" y="3757784"/>
            <a:ext cx="4482850" cy="3583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atmospheric oxygen</a:t>
            </a:r>
          </a:p>
        </p:txBody>
      </p:sp>
      <p:sp>
        <p:nvSpPr>
          <p:cNvPr id="30" name="Rectangle 29">
            <a:extLst>
              <a:ext uri="{FF2B5EF4-FFF2-40B4-BE49-F238E27FC236}">
                <a16:creationId xmlns:a16="http://schemas.microsoft.com/office/drawing/2014/main" id="{A0950CA7-E2FD-114E-BA42-BC41E9399FB6}"/>
              </a:ext>
            </a:extLst>
          </p:cNvPr>
          <p:cNvSpPr/>
          <p:nvPr/>
        </p:nvSpPr>
        <p:spPr>
          <a:xfrm>
            <a:off x="7596746" y="4133989"/>
            <a:ext cx="1029567" cy="3583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Macroscopic life</a:t>
            </a:r>
          </a:p>
        </p:txBody>
      </p:sp>
      <p:sp>
        <p:nvSpPr>
          <p:cNvPr id="31" name="TextBox 30">
            <a:extLst>
              <a:ext uri="{FF2B5EF4-FFF2-40B4-BE49-F238E27FC236}">
                <a16:creationId xmlns:a16="http://schemas.microsoft.com/office/drawing/2014/main" id="{9821F476-3EBA-1749-9100-0AF8BDEE96A8}"/>
              </a:ext>
            </a:extLst>
          </p:cNvPr>
          <p:cNvSpPr txBox="1"/>
          <p:nvPr/>
        </p:nvSpPr>
        <p:spPr>
          <a:xfrm>
            <a:off x="3376398" y="4838112"/>
            <a:ext cx="2347117" cy="400110"/>
          </a:xfrm>
          <a:prstGeom prst="rect">
            <a:avLst/>
          </a:prstGeom>
          <a:noFill/>
        </p:spPr>
        <p:txBody>
          <a:bodyPr wrap="none" rtlCol="0">
            <a:spAutoFit/>
          </a:bodyPr>
          <a:lstStyle/>
          <a:p>
            <a:pPr algn="ctr"/>
            <a:r>
              <a:rPr lang="en-US" sz="2000" dirty="0">
                <a:solidFill>
                  <a:schemeClr val="bg1"/>
                </a:solidFill>
                <a:latin typeface="Century Gothic" panose="020B0502020202020204" pitchFamily="34" charset="0"/>
                <a:ea typeface="Avenir Book" charset="0"/>
                <a:cs typeface="Avenir Book" charset="0"/>
              </a:rPr>
              <a:t>…and Venus too!</a:t>
            </a:r>
          </a:p>
        </p:txBody>
      </p:sp>
      <p:sp>
        <p:nvSpPr>
          <p:cNvPr id="33" name="Rectangle 32">
            <a:extLst>
              <a:ext uri="{FF2B5EF4-FFF2-40B4-BE49-F238E27FC236}">
                <a16:creationId xmlns:a16="http://schemas.microsoft.com/office/drawing/2014/main" id="{1F61B58D-FB9F-8645-A77B-9C62AF2A4FDC}"/>
              </a:ext>
            </a:extLst>
          </p:cNvPr>
          <p:cNvSpPr/>
          <p:nvPr/>
        </p:nvSpPr>
        <p:spPr>
          <a:xfrm>
            <a:off x="462294" y="5402501"/>
            <a:ext cx="6906695" cy="351487"/>
          </a:xfrm>
          <a:prstGeom prst="rect">
            <a:avLst/>
          </a:prstGeom>
          <a:gradFill>
            <a:gsLst>
              <a:gs pos="0">
                <a:schemeClr val="accent6">
                  <a:lumMod val="0"/>
                  <a:lumOff val="100000"/>
                </a:schemeClr>
              </a:gs>
              <a:gs pos="0">
                <a:schemeClr val="accent6">
                  <a:lumMod val="0"/>
                  <a:lumOff val="100000"/>
                </a:schemeClr>
              </a:gs>
              <a:gs pos="67000">
                <a:schemeClr val="accent1"/>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Habitable period?</a:t>
            </a:r>
          </a:p>
        </p:txBody>
      </p:sp>
      <p:sp>
        <p:nvSpPr>
          <p:cNvPr id="35" name="Rectangle 34">
            <a:extLst>
              <a:ext uri="{FF2B5EF4-FFF2-40B4-BE49-F238E27FC236}">
                <a16:creationId xmlns:a16="http://schemas.microsoft.com/office/drawing/2014/main" id="{DCDF44C1-24CD-9D4A-A61F-2676AD938A27}"/>
              </a:ext>
            </a:extLst>
          </p:cNvPr>
          <p:cNvSpPr/>
          <p:nvPr/>
        </p:nvSpPr>
        <p:spPr>
          <a:xfrm>
            <a:off x="7368989" y="5395607"/>
            <a:ext cx="1257323" cy="3583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Non-habitable?</a:t>
            </a:r>
          </a:p>
        </p:txBody>
      </p:sp>
      <p:sp>
        <p:nvSpPr>
          <p:cNvPr id="36" name="Title 1">
            <a:extLst>
              <a:ext uri="{FF2B5EF4-FFF2-40B4-BE49-F238E27FC236}">
                <a16:creationId xmlns:a16="http://schemas.microsoft.com/office/drawing/2014/main" id="{DBD93EDD-E25F-C844-94E4-309D6B53D9D9}"/>
              </a:ext>
            </a:extLst>
          </p:cNvPr>
          <p:cNvSpPr>
            <a:spLocks noGrp="1"/>
          </p:cNvSpPr>
          <p:nvPr>
            <p:ph type="title"/>
          </p:nvPr>
        </p:nvSpPr>
        <p:spPr>
          <a:xfrm>
            <a:off x="516130" y="223195"/>
            <a:ext cx="8229600" cy="533400"/>
          </a:xfrm>
        </p:spPr>
        <p:txBody>
          <a:bodyPr>
            <a:normAutofit/>
          </a:bodyPr>
          <a:lstStyle/>
          <a:p>
            <a:r>
              <a:rPr lang="en-US" sz="2400" dirty="0">
                <a:solidFill>
                  <a:srgbClr val="4B452A"/>
                </a:solidFill>
                <a:latin typeface="Book Antiqua" panose="02040602050305030304" pitchFamily="18" charset="0"/>
              </a:rPr>
              <a:t>Ancient Venus: Extended Habitability?</a:t>
            </a:r>
          </a:p>
        </p:txBody>
      </p:sp>
      <p:pic>
        <p:nvPicPr>
          <p:cNvPr id="38" name="Picture 37">
            <a:extLst>
              <a:ext uri="{FF2B5EF4-FFF2-40B4-BE49-F238E27FC236}">
                <a16:creationId xmlns:a16="http://schemas.microsoft.com/office/drawing/2014/main" id="{7017F1A6-F2B7-B240-B1FE-9E9367C4F8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4233" y="5653843"/>
            <a:ext cx="1204157" cy="1204157"/>
          </a:xfrm>
          <a:prstGeom prst="rect">
            <a:avLst/>
          </a:prstGeom>
        </p:spPr>
      </p:pic>
      <p:pic>
        <p:nvPicPr>
          <p:cNvPr id="40" name="Picture 39">
            <a:extLst>
              <a:ext uri="{FF2B5EF4-FFF2-40B4-BE49-F238E27FC236}">
                <a16:creationId xmlns:a16="http://schemas.microsoft.com/office/drawing/2014/main" id="{E768446C-0847-B24C-9AEA-7DE3AAC494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133989"/>
            <a:ext cx="1172791" cy="1155661"/>
          </a:xfrm>
          <a:prstGeom prst="ellipse">
            <a:avLst/>
          </a:prstGeom>
        </p:spPr>
      </p:pic>
      <p:sp>
        <p:nvSpPr>
          <p:cNvPr id="42" name="Footer Placeholder 2">
            <a:extLst>
              <a:ext uri="{FF2B5EF4-FFF2-40B4-BE49-F238E27FC236}">
                <a16:creationId xmlns:a16="http://schemas.microsoft.com/office/drawing/2014/main" id="{0AB8D9E5-918A-C04E-B304-6192079DC642}"/>
              </a:ext>
            </a:extLst>
          </p:cNvPr>
          <p:cNvSpPr>
            <a:spLocks noGrp="1"/>
          </p:cNvSpPr>
          <p:nvPr>
            <p:ph type="ftr" sz="quarter" idx="3"/>
          </p:nvPr>
        </p:nvSpPr>
        <p:spPr>
          <a:xfrm>
            <a:off x="228600" y="6591487"/>
            <a:ext cx="5743722" cy="306817"/>
          </a:xfrm>
        </p:spPr>
        <p:txBody>
          <a:bodyPr/>
          <a:lstStyle/>
          <a:p>
            <a:r>
              <a:rPr lang="en-US" dirty="0"/>
              <a:t>DAVINCI+ GSFC * Lockheed-Martin * JPL * MSSS * LaRC * ARC * APL * KinetX * Univ Michigan</a:t>
            </a:r>
          </a:p>
        </p:txBody>
      </p:sp>
      <p:sp>
        <p:nvSpPr>
          <p:cNvPr id="43" name="TextBox 42">
            <a:extLst>
              <a:ext uri="{FF2B5EF4-FFF2-40B4-BE49-F238E27FC236}">
                <a16:creationId xmlns:a16="http://schemas.microsoft.com/office/drawing/2014/main" id="{EC0944EE-FBC6-C347-AC48-13F709041DE5}"/>
              </a:ext>
            </a:extLst>
          </p:cNvPr>
          <p:cNvSpPr txBox="1"/>
          <p:nvPr/>
        </p:nvSpPr>
        <p:spPr>
          <a:xfrm>
            <a:off x="-28427" y="974934"/>
            <a:ext cx="9144000" cy="646331"/>
          </a:xfrm>
          <a:prstGeom prst="rect">
            <a:avLst/>
          </a:prstGeom>
          <a:solidFill>
            <a:srgbClr val="55301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If </a:t>
            </a:r>
            <a:r>
              <a:rPr kumimoji="0" lang="en-US" sz="1800" b="1"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Earth and Venus </a:t>
            </a: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were habitable for most of our solar system’s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AF2E2"/>
                </a:solidFill>
                <a:latin typeface="Century Gothic" panose="020B0502020202020204" pitchFamily="34" charset="0"/>
              </a:rPr>
              <a:t>what does this mean for the frequency of habitable exoplanets?</a:t>
            </a:r>
            <a:endPar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599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30" y="0"/>
            <a:ext cx="8229600" cy="756595"/>
          </a:xfrm>
        </p:spPr>
        <p:txBody>
          <a:bodyPr>
            <a:normAutofit/>
          </a:bodyPr>
          <a:lstStyle/>
          <a:p>
            <a:r>
              <a:rPr lang="en-US" sz="2400" dirty="0">
                <a:solidFill>
                  <a:srgbClr val="4B452A"/>
                </a:solidFill>
                <a:latin typeface="Book Antiqua" panose="02040602050305030304" pitchFamily="18" charset="0"/>
              </a:rPr>
              <a:t>Connections beyond the Solar System</a:t>
            </a:r>
          </a:p>
        </p:txBody>
      </p:sp>
      <p:sp>
        <p:nvSpPr>
          <p:cNvPr id="3" name="Footer Placeholder 2">
            <a:extLst>
              <a:ext uri="{FF2B5EF4-FFF2-40B4-BE49-F238E27FC236}">
                <a16:creationId xmlns:a16="http://schemas.microsoft.com/office/drawing/2014/main" id="{F418DAFE-A662-5C40-AC9E-32B9CFC198DF}"/>
              </a:ext>
            </a:extLst>
          </p:cNvPr>
          <p:cNvSpPr>
            <a:spLocks noGrp="1"/>
          </p:cNvSpPr>
          <p:nvPr>
            <p:ph type="ftr" sz="quarter" idx="3"/>
          </p:nvPr>
        </p:nvSpPr>
        <p:spPr/>
        <p:txBody>
          <a:bodyPr/>
          <a:lstStyle/>
          <a:p>
            <a:r>
              <a:rPr lang="en-US" dirty="0"/>
              <a:t>DAVINCI+ GSFC * Lockheed-Martin * JPL * MSSS * LaRC * ARC * APL * KinetX * Univ Michigan</a:t>
            </a:r>
          </a:p>
        </p:txBody>
      </p:sp>
      <p:sp>
        <p:nvSpPr>
          <p:cNvPr id="12" name="Slide Number Placeholder 3">
            <a:extLst>
              <a:ext uri="{FF2B5EF4-FFF2-40B4-BE49-F238E27FC236}">
                <a16:creationId xmlns:a16="http://schemas.microsoft.com/office/drawing/2014/main" id="{ECE2CFEA-2665-DC49-8A06-5D2C27DF9A39}"/>
              </a:ext>
            </a:extLst>
          </p:cNvPr>
          <p:cNvSpPr>
            <a:spLocks noGrp="1"/>
          </p:cNvSpPr>
          <p:nvPr>
            <p:ph type="sldNum" sz="quarter" idx="12"/>
          </p:nvPr>
        </p:nvSpPr>
        <p:spPr>
          <a:xfrm>
            <a:off x="6781800" y="6569075"/>
            <a:ext cx="2133600" cy="212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grpSp>
        <p:nvGrpSpPr>
          <p:cNvPr id="5" name="Group 4">
            <a:extLst>
              <a:ext uri="{FF2B5EF4-FFF2-40B4-BE49-F238E27FC236}">
                <a16:creationId xmlns:a16="http://schemas.microsoft.com/office/drawing/2014/main" id="{795D246E-5F26-0942-8487-13D3F8638BB3}"/>
              </a:ext>
            </a:extLst>
          </p:cNvPr>
          <p:cNvGrpSpPr/>
          <p:nvPr/>
        </p:nvGrpSpPr>
        <p:grpSpPr>
          <a:xfrm>
            <a:off x="0" y="1115229"/>
            <a:ext cx="9101944" cy="5404101"/>
            <a:chOff x="228600" y="979766"/>
            <a:chExt cx="8873344" cy="5106358"/>
          </a:xfrm>
        </p:grpSpPr>
        <p:pic>
          <p:nvPicPr>
            <p:cNvPr id="6" name="Picture 2" descr="ttp://www.hzgallery.org/venus/venus_zone.jpg">
              <a:extLst>
                <a:ext uri="{FF2B5EF4-FFF2-40B4-BE49-F238E27FC236}">
                  <a16:creationId xmlns:a16="http://schemas.microsoft.com/office/drawing/2014/main" id="{8BD99820-9927-0E4C-88AE-8F89ED3363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979766"/>
              <a:ext cx="8873344" cy="5106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1E411E-5D91-034C-8482-C5E449B900D9}"/>
                </a:ext>
              </a:extLst>
            </p:cNvPr>
            <p:cNvSpPr txBox="1"/>
            <p:nvPr/>
          </p:nvSpPr>
          <p:spPr>
            <a:xfrm>
              <a:off x="1625412" y="1061903"/>
              <a:ext cx="2185214" cy="400110"/>
            </a:xfrm>
            <a:prstGeom prst="rect">
              <a:avLst/>
            </a:prstGeom>
            <a:noFill/>
          </p:spPr>
          <p:txBody>
            <a:bodyPr wrap="none" rtlCol="0">
              <a:spAutoFit/>
            </a:bodyPr>
            <a:lstStyle/>
            <a:p>
              <a:r>
                <a:rPr lang="en-US" sz="2000" dirty="0">
                  <a:solidFill>
                    <a:schemeClr val="bg1"/>
                  </a:solidFill>
                  <a:latin typeface="Avenir Roman" panose="02000503020000020003" pitchFamily="2" charset="0"/>
                </a:rPr>
                <a:t>Kane et al. (2014)</a:t>
              </a:r>
            </a:p>
          </p:txBody>
        </p:sp>
        <p:sp>
          <p:nvSpPr>
            <p:cNvPr id="8" name="TextBox 7">
              <a:extLst>
                <a:ext uri="{FF2B5EF4-FFF2-40B4-BE49-F238E27FC236}">
                  <a16:creationId xmlns:a16="http://schemas.microsoft.com/office/drawing/2014/main" id="{B8BD39D2-8C36-CE45-860A-5125453F34A8}"/>
                </a:ext>
              </a:extLst>
            </p:cNvPr>
            <p:cNvSpPr txBox="1"/>
            <p:nvPr/>
          </p:nvSpPr>
          <p:spPr>
            <a:xfrm>
              <a:off x="236730" y="5813030"/>
              <a:ext cx="2916183" cy="261610"/>
            </a:xfrm>
            <a:prstGeom prst="rect">
              <a:avLst/>
            </a:prstGeom>
            <a:solidFill>
              <a:schemeClr val="tx1"/>
            </a:solidFill>
          </p:spPr>
          <p:txBody>
            <a:bodyPr wrap="none" rtlCol="0">
              <a:spAutoFit/>
            </a:bodyPr>
            <a:lstStyle/>
            <a:p>
              <a:r>
                <a:rPr lang="en-US" sz="1100" dirty="0">
                  <a:solidFill>
                    <a:schemeClr val="bg1"/>
                  </a:solidFill>
                  <a:latin typeface="Avenir Book" panose="02000503020000020003" pitchFamily="2" charset="0"/>
                </a:rPr>
                <a:t>Image credit: </a:t>
              </a:r>
              <a:r>
                <a:rPr lang="en-US" sz="1100" b="1" dirty="0">
                  <a:solidFill>
                    <a:schemeClr val="bg1"/>
                  </a:solidFill>
                  <a:latin typeface="Avenir Black" panose="02000503020000020003" pitchFamily="2" charset="0"/>
                </a:rPr>
                <a:t>Sonny Harman </a:t>
              </a:r>
              <a:r>
                <a:rPr lang="en-US" sz="1100" dirty="0">
                  <a:solidFill>
                    <a:schemeClr val="bg1"/>
                  </a:solidFill>
                  <a:latin typeface="Avenir Book" panose="02000503020000020003" pitchFamily="2" charset="0"/>
                </a:rPr>
                <a:t>NASA (Ames)</a:t>
              </a:r>
            </a:p>
          </p:txBody>
        </p:sp>
      </p:grpSp>
      <p:sp>
        <p:nvSpPr>
          <p:cNvPr id="10" name="TextBox 9">
            <a:extLst>
              <a:ext uri="{FF2B5EF4-FFF2-40B4-BE49-F238E27FC236}">
                <a16:creationId xmlns:a16="http://schemas.microsoft.com/office/drawing/2014/main" id="{B1E0C241-4309-674A-A5D1-2A666ED62788}"/>
              </a:ext>
            </a:extLst>
          </p:cNvPr>
          <p:cNvSpPr txBox="1"/>
          <p:nvPr/>
        </p:nvSpPr>
        <p:spPr>
          <a:xfrm>
            <a:off x="-42056" y="769870"/>
            <a:ext cx="9144000" cy="369332"/>
          </a:xfrm>
          <a:prstGeom prst="rect">
            <a:avLst/>
          </a:prstGeom>
          <a:solidFill>
            <a:srgbClr val="55301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JWST is biased toward observing Venus Zone exoplanets</a:t>
            </a:r>
          </a:p>
        </p:txBody>
      </p:sp>
    </p:spTree>
    <p:extLst>
      <p:ext uri="{BB962C8B-B14F-4D97-AF65-F5344CB8AC3E}">
        <p14:creationId xmlns:p14="http://schemas.microsoft.com/office/powerpoint/2010/main" val="325943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32F78-62A5-F84D-8778-2321CCD25E76}"/>
              </a:ext>
            </a:extLst>
          </p:cNvPr>
          <p:cNvPicPr>
            <a:picLocks noChangeAspect="1"/>
          </p:cNvPicPr>
          <p:nvPr/>
        </p:nvPicPr>
        <p:blipFill>
          <a:blip r:embed="rId3"/>
          <a:stretch>
            <a:fillRect/>
          </a:stretch>
        </p:blipFill>
        <p:spPr>
          <a:xfrm>
            <a:off x="0" y="1101471"/>
            <a:ext cx="9142258" cy="5467603"/>
          </a:xfrm>
          <a:prstGeom prst="rect">
            <a:avLst/>
          </a:prstGeom>
        </p:spPr>
      </p:pic>
      <p:sp>
        <p:nvSpPr>
          <p:cNvPr id="6" name="TextBox 5">
            <a:extLst>
              <a:ext uri="{FF2B5EF4-FFF2-40B4-BE49-F238E27FC236}">
                <a16:creationId xmlns:a16="http://schemas.microsoft.com/office/drawing/2014/main" id="{56A54CE7-1A01-4A4E-984E-A9E7B03BB936}"/>
              </a:ext>
            </a:extLst>
          </p:cNvPr>
          <p:cNvSpPr txBox="1"/>
          <p:nvPr/>
        </p:nvSpPr>
        <p:spPr>
          <a:xfrm>
            <a:off x="0" y="1106431"/>
            <a:ext cx="84551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D172"/>
                </a:solidFill>
                <a:effectLst/>
                <a:uLnTx/>
                <a:uFillTx/>
                <a:latin typeface="Century Gothic" panose="020B0502020202020204" pitchFamily="34" charset="0"/>
                <a:ea typeface="+mn-ea"/>
                <a:cs typeface="+mn-cs"/>
              </a:rPr>
              <a:t>Venus</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can </a:t>
            </a:r>
            <a:r>
              <a:rPr kumimoji="0" lang="en-US" sz="20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teach</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 about processes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shape exo-Venus environments &amp; observable features</a:t>
            </a:r>
          </a:p>
        </p:txBody>
      </p:sp>
      <p:sp>
        <p:nvSpPr>
          <p:cNvPr id="7" name="TextBox 6">
            <a:extLst>
              <a:ext uri="{FF2B5EF4-FFF2-40B4-BE49-F238E27FC236}">
                <a16:creationId xmlns:a16="http://schemas.microsoft.com/office/drawing/2014/main" id="{310A3AC3-AD74-FC4A-9F22-69275C6D63A1}"/>
              </a:ext>
            </a:extLst>
          </p:cNvPr>
          <p:cNvSpPr txBox="1"/>
          <p:nvPr/>
        </p:nvSpPr>
        <p:spPr>
          <a:xfrm>
            <a:off x="3227294" y="5677998"/>
            <a:ext cx="5916706"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7D07E"/>
                </a:solidFill>
                <a:effectLst/>
                <a:uLnTx/>
                <a:uFillTx/>
                <a:latin typeface="Century Gothic" panose="020B0502020202020204" pitchFamily="34" charset="0"/>
                <a:ea typeface="+mn-ea"/>
                <a:cs typeface="+mn-cs"/>
              </a:rPr>
              <a:t>Exoplanets</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may </a:t>
            </a:r>
            <a:r>
              <a:rPr kumimoji="0" lang="en-US" sz="20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show</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 processes that shaped the climate on Venus in the past</a:t>
            </a:r>
          </a:p>
        </p:txBody>
      </p:sp>
      <p:sp>
        <p:nvSpPr>
          <p:cNvPr id="5" name="Title 1">
            <a:extLst>
              <a:ext uri="{FF2B5EF4-FFF2-40B4-BE49-F238E27FC236}">
                <a16:creationId xmlns:a16="http://schemas.microsoft.com/office/drawing/2014/main" id="{32A58355-6A82-8347-8FE7-04FB92B350AD}"/>
              </a:ext>
            </a:extLst>
          </p:cNvPr>
          <p:cNvSpPr>
            <a:spLocks noGrp="1"/>
          </p:cNvSpPr>
          <p:nvPr>
            <p:ph type="title"/>
          </p:nvPr>
        </p:nvSpPr>
        <p:spPr>
          <a:xfrm>
            <a:off x="457200" y="287867"/>
            <a:ext cx="8229600" cy="533400"/>
          </a:xfrm>
        </p:spPr>
        <p:txBody>
          <a:bodyPr/>
          <a:lstStyle/>
          <a:p>
            <a:r>
              <a:rPr lang="en-US" dirty="0">
                <a:solidFill>
                  <a:srgbClr val="5A361B"/>
                </a:solidFill>
                <a:latin typeface="Book Antiqua" panose="02040602050305030304" pitchFamily="18" charset="0"/>
              </a:rPr>
              <a:t>Venus in the Context of Exoplanets</a:t>
            </a:r>
          </a:p>
        </p:txBody>
      </p:sp>
      <p:sp>
        <p:nvSpPr>
          <p:cNvPr id="2" name="Footer Placeholder 1">
            <a:extLst>
              <a:ext uri="{FF2B5EF4-FFF2-40B4-BE49-F238E27FC236}">
                <a16:creationId xmlns:a16="http://schemas.microsoft.com/office/drawing/2014/main" id="{6BCA12C9-4DBA-D748-820A-2456506234AA}"/>
              </a:ext>
            </a:extLst>
          </p:cNvPr>
          <p:cNvSpPr>
            <a:spLocks noGrp="1"/>
          </p:cNvSpPr>
          <p:nvPr>
            <p:ph type="ftr" sz="quarter" idx="3"/>
          </p:nvPr>
        </p:nvSpPr>
        <p:spPr/>
        <p:txBody>
          <a:bodyPr/>
          <a:lstStyle/>
          <a:p>
            <a:r>
              <a:rPr lang="en-US" dirty="0"/>
              <a:t>DAVINCI+ GSFC * Lockheed-Martin * JPL * MSSS * LaRC * ARC * APL * KinetX * Univ Michigan</a:t>
            </a:r>
          </a:p>
        </p:txBody>
      </p:sp>
      <p:sp>
        <p:nvSpPr>
          <p:cNvPr id="3" name="Slide Number Placeholder 2">
            <a:extLst>
              <a:ext uri="{FF2B5EF4-FFF2-40B4-BE49-F238E27FC236}">
                <a16:creationId xmlns:a16="http://schemas.microsoft.com/office/drawing/2014/main" id="{8F35F7DC-C258-0749-B184-FA09594C8CEC}"/>
              </a:ext>
            </a:extLst>
          </p:cNvPr>
          <p:cNvSpPr>
            <a:spLocks noGrp="1"/>
          </p:cNvSpPr>
          <p:nvPr>
            <p:ph type="sldNum" sz="quarter" idx="12"/>
          </p:nvPr>
        </p:nvSpPr>
        <p:spPr/>
        <p:txBody>
          <a:bodyPr/>
          <a:lstStyle/>
          <a:p>
            <a:fld id="{B0D1B106-9B78-43E7-9216-5A30474DFCE2}" type="slidenum">
              <a:rPr lang="en-US" smtClean="0"/>
              <a:pPr/>
              <a:t>14</a:t>
            </a:fld>
            <a:endParaRPr lang="en-US" dirty="0"/>
          </a:p>
        </p:txBody>
      </p:sp>
    </p:spTree>
    <p:extLst>
      <p:ext uri="{BB962C8B-B14F-4D97-AF65-F5344CB8AC3E}">
        <p14:creationId xmlns:p14="http://schemas.microsoft.com/office/powerpoint/2010/main" val="318244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upload.wikimedia.org/wikipedia/commons/d/dc/Tessera_Terrain_on_Venus_gif.gif">
            <a:extLst>
              <a:ext uri="{FF2B5EF4-FFF2-40B4-BE49-F238E27FC236}">
                <a16:creationId xmlns:a16="http://schemas.microsoft.com/office/drawing/2014/main" id="{FD40F951-1EEE-7A49-86E5-CE0F3A0E28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A4F15B-ABB5-684B-B57E-A96E5209544E}"/>
              </a:ext>
            </a:extLst>
          </p:cNvPr>
          <p:cNvSpPr txBox="1"/>
          <p:nvPr/>
        </p:nvSpPr>
        <p:spPr>
          <a:xfrm>
            <a:off x="1" y="5836678"/>
            <a:ext cx="9144000" cy="400110"/>
          </a:xfrm>
          <a:prstGeom prst="rect">
            <a:avLst/>
          </a:prstGeom>
          <a:solidFill>
            <a:srgbClr val="55301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DAVINCI+</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find the clues within the atmosphere and on the surface</a:t>
            </a:r>
          </a:p>
        </p:txBody>
      </p:sp>
      <p:sp>
        <p:nvSpPr>
          <p:cNvPr id="5" name="Title 1">
            <a:extLst>
              <a:ext uri="{FF2B5EF4-FFF2-40B4-BE49-F238E27FC236}">
                <a16:creationId xmlns:a16="http://schemas.microsoft.com/office/drawing/2014/main" id="{5844382D-24B9-D848-90B7-9EDD75831DF4}"/>
              </a:ext>
            </a:extLst>
          </p:cNvPr>
          <p:cNvSpPr>
            <a:spLocks noGrp="1"/>
          </p:cNvSpPr>
          <p:nvPr>
            <p:ph type="title"/>
          </p:nvPr>
        </p:nvSpPr>
        <p:spPr>
          <a:xfrm>
            <a:off x="457200" y="287867"/>
            <a:ext cx="8229600" cy="533400"/>
          </a:xfrm>
        </p:spPr>
        <p:txBody>
          <a:bodyPr>
            <a:normAutofit fontScale="90000"/>
          </a:bodyPr>
          <a:lstStyle/>
          <a:p>
            <a:r>
              <a:rPr lang="en-US" sz="3200" dirty="0">
                <a:solidFill>
                  <a:srgbClr val="5A361B"/>
                </a:solidFill>
                <a:latin typeface="Book Antiqua" panose="02040602050305030304" pitchFamily="18" charset="0"/>
              </a:rPr>
              <a:t>The Clues are Waiting</a:t>
            </a:r>
          </a:p>
        </p:txBody>
      </p:sp>
      <p:sp>
        <p:nvSpPr>
          <p:cNvPr id="2" name="TextBox 1">
            <a:extLst>
              <a:ext uri="{FF2B5EF4-FFF2-40B4-BE49-F238E27FC236}">
                <a16:creationId xmlns:a16="http://schemas.microsoft.com/office/drawing/2014/main" id="{93B6B9DC-817B-D746-9E1C-A751A4611BF7}"/>
              </a:ext>
            </a:extLst>
          </p:cNvPr>
          <p:cNvSpPr txBox="1"/>
          <p:nvPr/>
        </p:nvSpPr>
        <p:spPr>
          <a:xfrm>
            <a:off x="4437031" y="3325107"/>
            <a:ext cx="13019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Alpha Regio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landing site</a:t>
            </a:r>
          </a:p>
        </p:txBody>
      </p:sp>
      <p:cxnSp>
        <p:nvCxnSpPr>
          <p:cNvPr id="8" name="Curved Connector 7">
            <a:extLst>
              <a:ext uri="{FF2B5EF4-FFF2-40B4-BE49-F238E27FC236}">
                <a16:creationId xmlns:a16="http://schemas.microsoft.com/office/drawing/2014/main" id="{7A934286-FC75-EF49-BB01-82B106A05C2F}"/>
              </a:ext>
            </a:extLst>
          </p:cNvPr>
          <p:cNvCxnSpPr>
            <a:cxnSpLocks/>
          </p:cNvCxnSpPr>
          <p:nvPr/>
        </p:nvCxnSpPr>
        <p:spPr>
          <a:xfrm rot="10800000" flipV="1">
            <a:off x="4754122" y="3810377"/>
            <a:ext cx="333889" cy="314920"/>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42087A9-9ABC-0F43-847B-4ECBC47964BD}"/>
              </a:ext>
            </a:extLst>
          </p:cNvPr>
          <p:cNvSpPr>
            <a:spLocks noGrp="1"/>
          </p:cNvSpPr>
          <p:nvPr>
            <p:ph type="ftr" sz="quarter" idx="3"/>
          </p:nvPr>
        </p:nvSpPr>
        <p:spPr/>
        <p:txBody>
          <a:bodyPr/>
          <a:lstStyle/>
          <a:p>
            <a:r>
              <a:rPr lang="en-US" dirty="0"/>
              <a:t>DAVINCI+ GSFC * Lockheed-Martin * JPL * MSSS * LaRC * ARC * APL * KinetX * Univ Michigan</a:t>
            </a:r>
          </a:p>
        </p:txBody>
      </p:sp>
      <p:sp>
        <p:nvSpPr>
          <p:cNvPr id="6" name="Slide Number Placeholder 5">
            <a:extLst>
              <a:ext uri="{FF2B5EF4-FFF2-40B4-BE49-F238E27FC236}">
                <a16:creationId xmlns:a16="http://schemas.microsoft.com/office/drawing/2014/main" id="{E7962923-647B-7B4E-A68A-C4D99BEDBD3B}"/>
              </a:ext>
            </a:extLst>
          </p:cNvPr>
          <p:cNvSpPr>
            <a:spLocks noGrp="1"/>
          </p:cNvSpPr>
          <p:nvPr>
            <p:ph type="sldNum" sz="quarter" idx="12"/>
          </p:nvPr>
        </p:nvSpPr>
        <p:spPr/>
        <p:txBody>
          <a:bodyPr/>
          <a:lstStyle/>
          <a:p>
            <a:fld id="{B0D1B106-9B78-43E7-9216-5A30474DFCE2}" type="slidenum">
              <a:rPr lang="en-US" smtClean="0"/>
              <a:pPr/>
              <a:t>15</a:t>
            </a:fld>
            <a:endParaRPr lang="en-US" dirty="0"/>
          </a:p>
        </p:txBody>
      </p:sp>
      <p:sp>
        <p:nvSpPr>
          <p:cNvPr id="9" name="TextBox 8">
            <a:extLst>
              <a:ext uri="{FF2B5EF4-FFF2-40B4-BE49-F238E27FC236}">
                <a16:creationId xmlns:a16="http://schemas.microsoft.com/office/drawing/2014/main" id="{CF04BC69-7B5E-3948-996C-EB11A04CFF10}"/>
              </a:ext>
            </a:extLst>
          </p:cNvPr>
          <p:cNvSpPr txBox="1"/>
          <p:nvPr/>
        </p:nvSpPr>
        <p:spPr>
          <a:xfrm>
            <a:off x="0" y="1175966"/>
            <a:ext cx="2797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white"/>
                </a:solidFill>
                <a:latin typeface="Century Gothic" panose="020B0502020202020204" pitchFamily="34" charset="0"/>
              </a:rPr>
              <a:t>w</a:t>
            </a:r>
            <a:r>
              <a:rPr kumimoji="0" lang="en-US" sz="1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hite</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outline = tessera regions</a:t>
            </a:r>
          </a:p>
        </p:txBody>
      </p:sp>
    </p:spTree>
    <p:extLst>
      <p:ext uri="{BB962C8B-B14F-4D97-AF65-F5344CB8AC3E}">
        <p14:creationId xmlns:p14="http://schemas.microsoft.com/office/powerpoint/2010/main" val="37683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FAD67C-3DFC-624E-BD31-75B84C7F91A1}"/>
              </a:ext>
            </a:extLst>
          </p:cNvPr>
          <p:cNvSpPr>
            <a:spLocks noGrp="1"/>
          </p:cNvSpPr>
          <p:nvPr>
            <p:ph type="sldNum" sz="quarter" idx="12"/>
          </p:nvPr>
        </p:nvSpPr>
        <p:spPr/>
        <p:txBody>
          <a:bodyPr/>
          <a:lstStyle/>
          <a:p>
            <a:fld id="{B0D1B106-9B78-43E7-9216-5A30474DFCE2}" type="slidenum">
              <a:rPr lang="en-US" smtClean="0"/>
              <a:pPr/>
              <a:t>16</a:t>
            </a:fld>
            <a:endParaRPr lang="en-US" dirty="0"/>
          </a:p>
        </p:txBody>
      </p:sp>
      <p:sp>
        <p:nvSpPr>
          <p:cNvPr id="5" name="Title 1">
            <a:extLst>
              <a:ext uri="{FF2B5EF4-FFF2-40B4-BE49-F238E27FC236}">
                <a16:creationId xmlns:a16="http://schemas.microsoft.com/office/drawing/2014/main" id="{A19971EB-883A-5B40-8878-E60097A3329E}"/>
              </a:ext>
            </a:extLst>
          </p:cNvPr>
          <p:cNvSpPr txBox="1">
            <a:spLocks/>
          </p:cNvSpPr>
          <p:nvPr/>
        </p:nvSpPr>
        <p:spPr>
          <a:xfrm>
            <a:off x="1882590" y="76200"/>
            <a:ext cx="5676354" cy="620522"/>
          </a:xfrm>
          <a:prstGeom prst="rect">
            <a:avLst/>
          </a:prstGeom>
        </p:spPr>
        <p:txBody>
          <a:bodyPr vert="horz" lIns="68580" tIns="34290" rIns="68580" bIns="34290" rtlCol="0" anchor="ctr">
            <a:normAutofit fontScale="70000" lnSpcReduction="20000"/>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r>
              <a:rPr lang="en-US" sz="3200" dirty="0">
                <a:solidFill>
                  <a:srgbClr val="5A361B"/>
                </a:solidFill>
                <a:latin typeface="Book Antiqua" panose="02040602050305030304" pitchFamily="18" charset="0"/>
              </a:rPr>
              <a:t>Venus is Waiting &amp; DAVINCI+ is ready</a:t>
            </a:r>
          </a:p>
        </p:txBody>
      </p:sp>
      <p:pic>
        <p:nvPicPr>
          <p:cNvPr id="8" name="Picture 7" descr="A group of people in a room&#10;&#10;Description automatically generated">
            <a:extLst>
              <a:ext uri="{FF2B5EF4-FFF2-40B4-BE49-F238E27FC236}">
                <a16:creationId xmlns:a16="http://schemas.microsoft.com/office/drawing/2014/main" id="{39BCC09F-DDBA-BF45-BC1D-171401E4A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936"/>
            <a:ext cx="9144000" cy="6098064"/>
          </a:xfrm>
          <a:prstGeom prst="rect">
            <a:avLst/>
          </a:prstGeom>
        </p:spPr>
      </p:pic>
    </p:spTree>
    <p:extLst>
      <p:ext uri="{BB962C8B-B14F-4D97-AF65-F5344CB8AC3E}">
        <p14:creationId xmlns:p14="http://schemas.microsoft.com/office/powerpoint/2010/main" val="20729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FAF2E2"/>
            </a:gs>
            <a:gs pos="100000">
              <a:srgbClr val="352A23"/>
            </a:gs>
          </a:gsLst>
          <a:lin ang="54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0" y="39936"/>
            <a:ext cx="3123218" cy="726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Century Gothic Regular"/>
              <a:ea typeface="+mn-ea"/>
              <a:cs typeface="+mn-cs"/>
            </a:endParaRPr>
          </a:p>
        </p:txBody>
      </p:sp>
      <p:pic>
        <p:nvPicPr>
          <p:cNvPr id="8" name="Picture 7">
            <a:extLst>
              <a:ext uri="{FF2B5EF4-FFF2-40B4-BE49-F238E27FC236}">
                <a16:creationId xmlns:a16="http://schemas.microsoft.com/office/drawing/2014/main" id="{8391061C-9989-F642-9A0B-1B327E30BB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8431"/>
            <a:ext cx="9144000" cy="214162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0" y="-123338"/>
            <a:ext cx="9144000" cy="2111433"/>
          </a:xfrm>
          <a:prstGeom prst="rect">
            <a:avLst/>
          </a:prstGeom>
        </p:spPr>
      </p:pic>
      <p:sp>
        <p:nvSpPr>
          <p:cNvPr id="12" name="Slide Number Placeholder 3">
            <a:extLst>
              <a:ext uri="{FF2B5EF4-FFF2-40B4-BE49-F238E27FC236}">
                <a16:creationId xmlns:a16="http://schemas.microsoft.com/office/drawing/2014/main" id="{FC365B80-6144-7E44-929B-5E8A583BEF1A}"/>
              </a:ext>
            </a:extLst>
          </p:cNvPr>
          <p:cNvSpPr>
            <a:spLocks noGrp="1"/>
          </p:cNvSpPr>
          <p:nvPr>
            <p:ph type="sldNum" sz="quarter" idx="12"/>
          </p:nvPr>
        </p:nvSpPr>
        <p:spPr>
          <a:xfrm>
            <a:off x="6781800" y="6569075"/>
            <a:ext cx="2133600" cy="212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11" name="Picture 10">
            <a:extLst>
              <a:ext uri="{FF2B5EF4-FFF2-40B4-BE49-F238E27FC236}">
                <a16:creationId xmlns:a16="http://schemas.microsoft.com/office/drawing/2014/main" id="{A2141EB0-7F53-2541-A426-D125DCDF80A8}"/>
              </a:ext>
            </a:extLst>
          </p:cNvPr>
          <p:cNvPicPr>
            <a:picLocks noChangeAspect="1"/>
          </p:cNvPicPr>
          <p:nvPr/>
        </p:nvPicPr>
        <p:blipFill rotWithShape="1">
          <a:blip r:embed="rId6"/>
          <a:srcRect l="14934" t="53609" r="63315" b="16039"/>
          <a:stretch/>
        </p:blipFill>
        <p:spPr>
          <a:xfrm>
            <a:off x="207815" y="4842890"/>
            <a:ext cx="1130380" cy="1661634"/>
          </a:xfrm>
          <a:prstGeom prst="rect">
            <a:avLst/>
          </a:prstGeom>
        </p:spPr>
      </p:pic>
      <p:pic>
        <p:nvPicPr>
          <p:cNvPr id="13" name="Picture 12">
            <a:extLst>
              <a:ext uri="{FF2B5EF4-FFF2-40B4-BE49-F238E27FC236}">
                <a16:creationId xmlns:a16="http://schemas.microsoft.com/office/drawing/2014/main" id="{8CA3C488-54D2-2549-AC9C-E693040F04D9}"/>
              </a:ext>
            </a:extLst>
          </p:cNvPr>
          <p:cNvPicPr>
            <a:picLocks noChangeAspect="1"/>
          </p:cNvPicPr>
          <p:nvPr/>
        </p:nvPicPr>
        <p:blipFill rotWithShape="1">
          <a:blip r:embed="rId7"/>
          <a:srcRect l="59365" r="21933"/>
          <a:stretch/>
        </p:blipFill>
        <p:spPr>
          <a:xfrm>
            <a:off x="2442171" y="1988095"/>
            <a:ext cx="1109475" cy="2953220"/>
          </a:xfrm>
          <a:prstGeom prst="rect">
            <a:avLst/>
          </a:prstGeom>
        </p:spPr>
      </p:pic>
      <p:pic>
        <p:nvPicPr>
          <p:cNvPr id="14" name="Picture 13">
            <a:extLst>
              <a:ext uri="{FF2B5EF4-FFF2-40B4-BE49-F238E27FC236}">
                <a16:creationId xmlns:a16="http://schemas.microsoft.com/office/drawing/2014/main" id="{5272487A-866A-5042-B5A2-CAA59EEF449E}"/>
              </a:ext>
            </a:extLst>
          </p:cNvPr>
          <p:cNvPicPr>
            <a:picLocks noChangeAspect="1"/>
          </p:cNvPicPr>
          <p:nvPr/>
        </p:nvPicPr>
        <p:blipFill rotWithShape="1">
          <a:blip r:embed="rId8"/>
          <a:srcRect l="18548" r="33760"/>
          <a:stretch/>
        </p:blipFill>
        <p:spPr>
          <a:xfrm>
            <a:off x="207816" y="1999408"/>
            <a:ext cx="2398857" cy="2504032"/>
          </a:xfrm>
          <a:prstGeom prst="rect">
            <a:avLst/>
          </a:prstGeom>
        </p:spPr>
      </p:pic>
      <p:pic>
        <p:nvPicPr>
          <p:cNvPr id="15" name="Picture 14">
            <a:extLst>
              <a:ext uri="{FF2B5EF4-FFF2-40B4-BE49-F238E27FC236}">
                <a16:creationId xmlns:a16="http://schemas.microsoft.com/office/drawing/2014/main" id="{7BE4FCB3-F365-6F47-BEEC-B466BC2F91E5}"/>
              </a:ext>
            </a:extLst>
          </p:cNvPr>
          <p:cNvPicPr>
            <a:picLocks noChangeAspect="1"/>
          </p:cNvPicPr>
          <p:nvPr/>
        </p:nvPicPr>
        <p:blipFill rotWithShape="1">
          <a:blip r:embed="rId9"/>
          <a:srcRect l="-185" t="1" r="28744" b="66599"/>
          <a:stretch/>
        </p:blipFill>
        <p:spPr>
          <a:xfrm>
            <a:off x="207815" y="4383011"/>
            <a:ext cx="2398857" cy="558304"/>
          </a:xfrm>
          <a:prstGeom prst="rect">
            <a:avLst/>
          </a:prstGeom>
        </p:spPr>
      </p:pic>
      <p:pic>
        <p:nvPicPr>
          <p:cNvPr id="17" name="Picture 16">
            <a:extLst>
              <a:ext uri="{FF2B5EF4-FFF2-40B4-BE49-F238E27FC236}">
                <a16:creationId xmlns:a16="http://schemas.microsoft.com/office/drawing/2014/main" id="{360D813F-AAF3-924C-BFC6-AA8C9AB9A2A8}"/>
              </a:ext>
            </a:extLst>
          </p:cNvPr>
          <p:cNvPicPr>
            <a:picLocks noChangeAspect="1"/>
          </p:cNvPicPr>
          <p:nvPr/>
        </p:nvPicPr>
        <p:blipFill rotWithShape="1">
          <a:blip r:embed="rId10"/>
          <a:srcRect l="5964" r="23745"/>
          <a:stretch/>
        </p:blipFill>
        <p:spPr>
          <a:xfrm>
            <a:off x="1338195" y="4936905"/>
            <a:ext cx="2213450" cy="1567619"/>
          </a:xfrm>
          <a:prstGeom prst="rect">
            <a:avLst/>
          </a:prstGeom>
        </p:spPr>
      </p:pic>
      <p:grpSp>
        <p:nvGrpSpPr>
          <p:cNvPr id="2" name="Group 1">
            <a:extLst>
              <a:ext uri="{FF2B5EF4-FFF2-40B4-BE49-F238E27FC236}">
                <a16:creationId xmlns:a16="http://schemas.microsoft.com/office/drawing/2014/main" id="{607B27F0-A325-E747-A1B5-591EDBCE7836}"/>
              </a:ext>
            </a:extLst>
          </p:cNvPr>
          <p:cNvGrpSpPr/>
          <p:nvPr/>
        </p:nvGrpSpPr>
        <p:grpSpPr>
          <a:xfrm>
            <a:off x="3720119" y="1971161"/>
            <a:ext cx="5178349" cy="4516429"/>
            <a:chOff x="3737052" y="1988094"/>
            <a:chExt cx="5178349" cy="4516429"/>
          </a:xfrm>
        </p:grpSpPr>
        <p:pic>
          <p:nvPicPr>
            <p:cNvPr id="16" name="Picture 15">
              <a:extLst>
                <a:ext uri="{FF2B5EF4-FFF2-40B4-BE49-F238E27FC236}">
                  <a16:creationId xmlns:a16="http://schemas.microsoft.com/office/drawing/2014/main" id="{94DBAD5F-A022-7446-93E9-E27786E5CEEB}"/>
                </a:ext>
              </a:extLst>
            </p:cNvPr>
            <p:cNvPicPr>
              <a:picLocks noChangeAspect="1"/>
            </p:cNvPicPr>
            <p:nvPr/>
          </p:nvPicPr>
          <p:blipFill rotWithShape="1">
            <a:blip r:embed="rId11"/>
            <a:srcRect t="37969" r="29433" b="19047"/>
            <a:stretch/>
          </p:blipFill>
          <p:spPr>
            <a:xfrm>
              <a:off x="3780367" y="1988094"/>
              <a:ext cx="5135034" cy="4516429"/>
            </a:xfrm>
            <a:prstGeom prst="rect">
              <a:avLst/>
            </a:prstGeom>
          </p:spPr>
        </p:pic>
        <p:sp>
          <p:nvSpPr>
            <p:cNvPr id="18" name="Content Placeholder 2">
              <a:extLst>
                <a:ext uri="{FF2B5EF4-FFF2-40B4-BE49-F238E27FC236}">
                  <a16:creationId xmlns:a16="http://schemas.microsoft.com/office/drawing/2014/main" id="{C93970BD-5532-CF47-8AC1-0F123CF29982}"/>
                </a:ext>
              </a:extLst>
            </p:cNvPr>
            <p:cNvSpPr txBox="1">
              <a:spLocks/>
            </p:cNvSpPr>
            <p:nvPr/>
          </p:nvSpPr>
          <p:spPr>
            <a:xfrm>
              <a:off x="3737052" y="1999409"/>
              <a:ext cx="5178348" cy="4505114"/>
            </a:xfrm>
            <a:prstGeom prst="rect">
              <a:avLst/>
            </a:prstGeom>
            <a:solidFill>
              <a:srgbClr val="352A23">
                <a:alpha val="64000"/>
              </a:srgbClr>
            </a:solidFill>
            <a:ln>
              <a:solidFill>
                <a:srgbClr val="FAF2E2"/>
              </a:solidFill>
            </a:ln>
          </p:spPr>
          <p:txBody>
            <a:bodyPr vert="horz" lIns="91440" tIns="18288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rgbClr val="00499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buFont typeface="Arial" pitchFamily="34" charset="0"/>
                <a:buNone/>
              </a:pPr>
              <a:r>
                <a:rPr lang="en-US" sz="3300" b="1" dirty="0">
                  <a:solidFill>
                    <a:srgbClr val="F9D172"/>
                  </a:solidFill>
                  <a:latin typeface="Century Gothic" panose="020B0502020202020204" pitchFamily="34" charset="0"/>
                </a:rPr>
                <a:t>Venus</a:t>
              </a:r>
              <a:r>
                <a:rPr lang="en-US" sz="2800" b="1" dirty="0">
                  <a:solidFill>
                    <a:srgbClr val="F9D172"/>
                  </a:solidFill>
                  <a:latin typeface="Century Gothic" panose="020B0502020202020204" pitchFamily="34" charset="0"/>
                </a:rPr>
                <a:t> holds the key…</a:t>
              </a:r>
            </a:p>
            <a:p>
              <a:pPr marL="0" indent="0" algn="just">
                <a:buFont typeface="Arial" pitchFamily="34" charset="0"/>
                <a:buNone/>
              </a:pPr>
              <a:endParaRPr lang="en-US" sz="2600" b="1"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What</a:t>
              </a:r>
              <a:r>
                <a:rPr lang="en-US" sz="2000" dirty="0">
                  <a:solidFill>
                    <a:srgbClr val="FAF2E2"/>
                  </a:solidFill>
                  <a:latin typeface="Century Gothic" panose="020B0502020202020204" pitchFamily="34" charset="0"/>
                </a:rPr>
                <a:t> is the origin of the Venus atmosphere and how has it evolved?</a:t>
              </a:r>
            </a:p>
            <a:p>
              <a:pPr marL="0" indent="0" algn="just">
                <a:buFont typeface="Arial" pitchFamily="34" charset="0"/>
                <a:buNone/>
              </a:pPr>
              <a:endParaRPr lang="en-US" sz="2000"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How</a:t>
              </a:r>
              <a:r>
                <a:rPr lang="en-US" sz="2000" dirty="0">
                  <a:solidFill>
                    <a:srgbClr val="FAF2E2"/>
                  </a:solidFill>
                  <a:latin typeface="Century Gothic" panose="020B0502020202020204" pitchFamily="34" charset="0"/>
                </a:rPr>
                <a:t> and why is Venus different or similar to Earth, Mars, and exoplanet analogues?</a:t>
              </a:r>
            </a:p>
            <a:p>
              <a:pPr algn="just"/>
              <a:endParaRPr lang="en-US" sz="2000"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Was</a:t>
              </a:r>
              <a:r>
                <a:rPr lang="en-US" sz="2000" dirty="0">
                  <a:solidFill>
                    <a:srgbClr val="FAF2E2"/>
                  </a:solidFill>
                  <a:latin typeface="Century Gothic" panose="020B0502020202020204" pitchFamily="34" charset="0"/>
                </a:rPr>
                <a:t> there an early ocean on Venus? If so, when and where did it go? </a:t>
              </a:r>
            </a:p>
            <a:p>
              <a:pPr marL="0" indent="0" algn="just">
                <a:buFont typeface="Arial" pitchFamily="34" charset="0"/>
                <a:buNone/>
              </a:pPr>
              <a:endParaRPr lang="en-US" sz="2000"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What</a:t>
              </a:r>
              <a:r>
                <a:rPr lang="en-US" sz="2000" dirty="0">
                  <a:solidFill>
                    <a:srgbClr val="FAF2E2"/>
                  </a:solidFill>
                  <a:latin typeface="Century Gothic" panose="020B0502020202020204" pitchFamily="34" charset="0"/>
                </a:rPr>
                <a:t> is the rate of volcanic activity on Venus? </a:t>
              </a:r>
            </a:p>
            <a:p>
              <a:pPr algn="just"/>
              <a:endParaRPr lang="en-US" sz="2000"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What</a:t>
              </a:r>
              <a:r>
                <a:rPr lang="en-US" sz="2000" dirty="0">
                  <a:solidFill>
                    <a:srgbClr val="FAF2E2"/>
                  </a:solidFill>
                  <a:latin typeface="Century Gothic" panose="020B0502020202020204" pitchFamily="34" charset="0"/>
                </a:rPr>
                <a:t> exactly are the tessera highlands?</a:t>
              </a:r>
            </a:p>
            <a:p>
              <a:pPr marL="0" indent="0" algn="just">
                <a:buFont typeface="Arial" pitchFamily="34" charset="0"/>
                <a:buNone/>
              </a:pPr>
              <a:endParaRPr lang="en-US" sz="2000" dirty="0">
                <a:solidFill>
                  <a:srgbClr val="FAF2E2"/>
                </a:solidFill>
                <a:latin typeface="Century Gothic" panose="020B0502020202020204" pitchFamily="34" charset="0"/>
              </a:endParaRPr>
            </a:p>
            <a:p>
              <a:pPr marL="0" indent="0" algn="just">
                <a:buFont typeface="Arial" pitchFamily="34" charset="0"/>
                <a:buNone/>
              </a:pPr>
              <a:r>
                <a:rPr lang="en-US" sz="2600" b="1" dirty="0">
                  <a:solidFill>
                    <a:srgbClr val="B7D07E"/>
                  </a:solidFill>
                  <a:latin typeface="Century Gothic" panose="020B0502020202020204" pitchFamily="34" charset="0"/>
                </a:rPr>
                <a:t>How</a:t>
              </a:r>
              <a:r>
                <a:rPr lang="en-US" sz="2000" dirty="0">
                  <a:solidFill>
                    <a:srgbClr val="FAF2E2"/>
                  </a:solidFill>
                  <a:latin typeface="Century Gothic" panose="020B0502020202020204" pitchFamily="34" charset="0"/>
                </a:rPr>
                <a:t> do the tessera compare with other major highlands (e.g. Ishtar Terra)?</a:t>
              </a:r>
            </a:p>
          </p:txBody>
        </p:sp>
      </p:grpSp>
    </p:spTree>
    <p:extLst>
      <p:ext uri="{BB962C8B-B14F-4D97-AF65-F5344CB8AC3E}">
        <p14:creationId xmlns:p14="http://schemas.microsoft.com/office/powerpoint/2010/main" val="333658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0" y="108859"/>
            <a:ext cx="9143999" cy="674914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430" y="754930"/>
            <a:ext cx="1000370" cy="667470"/>
          </a:xfrm>
          <a:prstGeom prst="rect">
            <a:avLst/>
          </a:prstGeom>
          <a:ln>
            <a:solidFill>
              <a:schemeClr val="bg2">
                <a:lumMod val="50000"/>
              </a:schemeClr>
            </a:solidFill>
          </a:ln>
        </p:spPr>
      </p:pic>
      <p:pic>
        <p:nvPicPr>
          <p:cNvPr id="9" name="Picture 8">
            <a:extLst>
              <a:ext uri="{FF2B5EF4-FFF2-40B4-BE49-F238E27FC236}">
                <a16:creationId xmlns:a16="http://schemas.microsoft.com/office/drawing/2014/main" id="{54143EC2-3E24-F546-A750-F027B28B80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0" y="-123338"/>
            <a:ext cx="9144000" cy="2111433"/>
          </a:xfrm>
          <a:prstGeom prst="rect">
            <a:avLst/>
          </a:prstGeom>
        </p:spPr>
      </p:pic>
      <p:sp>
        <p:nvSpPr>
          <p:cNvPr id="3" name="TextBox 2">
            <a:extLst>
              <a:ext uri="{FF2B5EF4-FFF2-40B4-BE49-F238E27FC236}">
                <a16:creationId xmlns:a16="http://schemas.microsoft.com/office/drawing/2014/main" id="{12E9A8FF-9C0B-B049-979C-ED98BF5238C4}"/>
              </a:ext>
            </a:extLst>
          </p:cNvPr>
          <p:cNvSpPr txBox="1"/>
          <p:nvPr/>
        </p:nvSpPr>
        <p:spPr>
          <a:xfrm>
            <a:off x="-883" y="6344511"/>
            <a:ext cx="1734770"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Ancient oceans</a:t>
            </a:r>
          </a:p>
        </p:txBody>
      </p:sp>
      <p:sp>
        <p:nvSpPr>
          <p:cNvPr id="10" name="TextBox 9">
            <a:extLst>
              <a:ext uri="{FF2B5EF4-FFF2-40B4-BE49-F238E27FC236}">
                <a16:creationId xmlns:a16="http://schemas.microsoft.com/office/drawing/2014/main" id="{ED83C965-C760-EF4A-A78F-9B18BE59DA55}"/>
              </a:ext>
            </a:extLst>
          </p:cNvPr>
          <p:cNvSpPr txBox="1"/>
          <p:nvPr/>
        </p:nvSpPr>
        <p:spPr>
          <a:xfrm>
            <a:off x="3183449" y="6330555"/>
            <a:ext cx="2682145" cy="369332"/>
          </a:xfrm>
          <a:prstGeom prst="rect">
            <a:avLst/>
          </a:prstGeom>
          <a:solidFill>
            <a:schemeClr val="tx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Evolution of habitability</a:t>
            </a:r>
          </a:p>
        </p:txBody>
      </p:sp>
      <p:sp>
        <p:nvSpPr>
          <p:cNvPr id="11" name="TextBox 10">
            <a:extLst>
              <a:ext uri="{FF2B5EF4-FFF2-40B4-BE49-F238E27FC236}">
                <a16:creationId xmlns:a16="http://schemas.microsoft.com/office/drawing/2014/main" id="{1292747D-7336-734D-A436-C102D5110ED1}"/>
              </a:ext>
            </a:extLst>
          </p:cNvPr>
          <p:cNvSpPr txBox="1"/>
          <p:nvPr/>
        </p:nvSpPr>
        <p:spPr>
          <a:xfrm>
            <a:off x="6462666" y="6346329"/>
            <a:ext cx="2669321" cy="369332"/>
          </a:xfrm>
          <a:prstGeom prst="rect">
            <a:avLst/>
          </a:prstGeom>
          <a:solidFill>
            <a:schemeClr val="tx1"/>
          </a:solidFill>
          <a:ln>
            <a:solidFill>
              <a:schemeClr val="tx1"/>
            </a:solid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F6E4"/>
                </a:solidFill>
                <a:effectLst/>
                <a:uLnTx/>
                <a:uFillTx/>
                <a:latin typeface="Book Antiqua" panose="02040602050305030304" pitchFamily="18" charset="0"/>
                <a:ea typeface="+mn-ea"/>
                <a:cs typeface="+mn-cs"/>
              </a:rPr>
              <a:t>   Venus-like exoplanets </a:t>
            </a:r>
          </a:p>
        </p:txBody>
      </p:sp>
      <p:sp>
        <p:nvSpPr>
          <p:cNvPr id="14" name="Rectangle 13">
            <a:extLst>
              <a:ext uri="{FF2B5EF4-FFF2-40B4-BE49-F238E27FC236}">
                <a16:creationId xmlns:a16="http://schemas.microsoft.com/office/drawing/2014/main" id="{C3D9EB7F-4086-B147-8A7E-53CA736362E0}"/>
              </a:ext>
            </a:extLst>
          </p:cNvPr>
          <p:cNvSpPr/>
          <p:nvPr/>
        </p:nvSpPr>
        <p:spPr>
          <a:xfrm>
            <a:off x="0" y="1997095"/>
            <a:ext cx="9144883" cy="2651814"/>
          </a:xfrm>
          <a:prstGeom prst="rect">
            <a:avLst/>
          </a:prstGeom>
          <a:gradFill flip="none" rotWithShape="1">
            <a:gsLst>
              <a:gs pos="90000">
                <a:srgbClr val="FBF6E4">
                  <a:alpha val="14000"/>
                </a:srgbClr>
              </a:gs>
              <a:gs pos="0">
                <a:srgbClr val="FBF6E4"/>
              </a:gs>
              <a:gs pos="100000">
                <a:srgbClr val="FBF6E4">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Century Gothic Regular"/>
              <a:ea typeface="+mn-ea"/>
              <a:cs typeface="+mn-cs"/>
            </a:endParaRPr>
          </a:p>
        </p:txBody>
      </p:sp>
      <p:sp>
        <p:nvSpPr>
          <p:cNvPr id="12" name="TextBox 11">
            <a:extLst>
              <a:ext uri="{FF2B5EF4-FFF2-40B4-BE49-F238E27FC236}">
                <a16:creationId xmlns:a16="http://schemas.microsoft.com/office/drawing/2014/main" id="{30F0F1F0-9D0D-7141-AD9E-B14BC2BBF56A}"/>
              </a:ext>
            </a:extLst>
          </p:cNvPr>
          <p:cNvSpPr txBox="1"/>
          <p:nvPr/>
        </p:nvSpPr>
        <p:spPr>
          <a:xfrm>
            <a:off x="1828911" y="2674947"/>
            <a:ext cx="5391219" cy="15081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rPr>
              <a:t>The mission</a:t>
            </a:r>
            <a:endParaRPr kumimoji="0" lang="en-US" sz="660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53013"/>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542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C551B6-D509-B64C-8202-93FDCC700C93}"/>
              </a:ext>
            </a:extLst>
          </p:cNvPr>
          <p:cNvSpPr>
            <a:spLocks noGrp="1"/>
          </p:cNvSpPr>
          <p:nvPr>
            <p:ph type="title"/>
          </p:nvPr>
        </p:nvSpPr>
        <p:spPr>
          <a:xfrm>
            <a:off x="517344" y="261715"/>
            <a:ext cx="8229600" cy="533400"/>
          </a:xfrm>
        </p:spPr>
        <p:txBody>
          <a:bodyPr>
            <a:normAutofit/>
          </a:bodyPr>
          <a:lstStyle/>
          <a:p>
            <a:r>
              <a:rPr lang="en-US" dirty="0">
                <a:solidFill>
                  <a:srgbClr val="5A361B"/>
                </a:solidFill>
                <a:latin typeface="Book Antiqua" panose="02040602050305030304" pitchFamily="18" charset="0"/>
              </a:rPr>
              <a:t>Mission Phases</a:t>
            </a:r>
          </a:p>
        </p:txBody>
      </p:sp>
      <p:sp>
        <p:nvSpPr>
          <p:cNvPr id="5" name="Slide Number Placeholder 4">
            <a:extLst>
              <a:ext uri="{FF2B5EF4-FFF2-40B4-BE49-F238E27FC236}">
                <a16:creationId xmlns:a16="http://schemas.microsoft.com/office/drawing/2014/main" id="{E02483C6-EA48-BA4E-94F8-E4A137033813}"/>
              </a:ext>
            </a:extLst>
          </p:cNvPr>
          <p:cNvSpPr>
            <a:spLocks noGrp="1"/>
          </p:cNvSpPr>
          <p:nvPr>
            <p:ph type="sldNum" sz="quarter" idx="12"/>
          </p:nvPr>
        </p:nvSpPr>
        <p:spPr/>
        <p:txBody>
          <a:bodyPr/>
          <a:lstStyle/>
          <a:p>
            <a:fld id="{B0D1B106-9B78-43E7-9216-5A30474DFCE2}" type="slidenum">
              <a:rPr lang="en-US" smtClean="0"/>
              <a:pPr/>
              <a:t>4</a:t>
            </a:fld>
            <a:endParaRPr lang="en-US" dirty="0"/>
          </a:p>
        </p:txBody>
      </p:sp>
      <p:pic>
        <p:nvPicPr>
          <p:cNvPr id="2" name="Picture 1">
            <a:extLst>
              <a:ext uri="{FF2B5EF4-FFF2-40B4-BE49-F238E27FC236}">
                <a16:creationId xmlns:a16="http://schemas.microsoft.com/office/drawing/2014/main" id="{EE90FEB1-A376-844E-814B-FBE8A1692E0F}"/>
              </a:ext>
            </a:extLst>
          </p:cNvPr>
          <p:cNvPicPr>
            <a:picLocks noChangeAspect="1"/>
          </p:cNvPicPr>
          <p:nvPr/>
        </p:nvPicPr>
        <p:blipFill rotWithShape="1">
          <a:blip r:embed="rId3"/>
          <a:srcRect b="3575"/>
          <a:stretch/>
        </p:blipFill>
        <p:spPr>
          <a:xfrm>
            <a:off x="1993899" y="795115"/>
            <a:ext cx="5344869" cy="5669185"/>
          </a:xfrm>
          <a:prstGeom prst="rect">
            <a:avLst/>
          </a:prstGeom>
        </p:spPr>
      </p:pic>
    </p:spTree>
    <p:extLst>
      <p:ext uri="{BB962C8B-B14F-4D97-AF65-F5344CB8AC3E}">
        <p14:creationId xmlns:p14="http://schemas.microsoft.com/office/powerpoint/2010/main" val="27958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D1B106-9B78-43E7-9216-5A30474DFCE2}" type="slidenum">
              <a:rPr lang="en-US" smtClean="0"/>
              <a:pPr/>
              <a:t>5</a:t>
            </a:fld>
            <a:endParaRPr lang="en-US" dirty="0"/>
          </a:p>
        </p:txBody>
      </p:sp>
      <p:sp>
        <p:nvSpPr>
          <p:cNvPr id="7" name="Title 1">
            <a:extLst>
              <a:ext uri="{FF2B5EF4-FFF2-40B4-BE49-F238E27FC236}">
                <a16:creationId xmlns:a16="http://schemas.microsoft.com/office/drawing/2014/main" id="{E6052186-16CC-D749-A252-830319238B68}"/>
              </a:ext>
            </a:extLst>
          </p:cNvPr>
          <p:cNvSpPr txBox="1">
            <a:spLocks/>
          </p:cNvSpPr>
          <p:nvPr/>
        </p:nvSpPr>
        <p:spPr>
          <a:xfrm>
            <a:off x="1349116" y="0"/>
            <a:ext cx="6655632" cy="72043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r>
              <a:rPr lang="en-US" sz="2400" dirty="0">
                <a:solidFill>
                  <a:srgbClr val="5A361B"/>
                </a:solidFill>
                <a:latin typeface="Book Antiqua" panose="02040602050305030304" pitchFamily="18" charset="0"/>
              </a:rPr>
              <a:t>Mission and Payload Architecture</a:t>
            </a:r>
          </a:p>
        </p:txBody>
      </p:sp>
      <p:sp>
        <p:nvSpPr>
          <p:cNvPr id="2" name="Footer Placeholder 1">
            <a:extLst>
              <a:ext uri="{FF2B5EF4-FFF2-40B4-BE49-F238E27FC236}">
                <a16:creationId xmlns:a16="http://schemas.microsoft.com/office/drawing/2014/main" id="{8B9F0420-DFE2-6846-93A4-4A6B9FBB1F4E}"/>
              </a:ext>
            </a:extLst>
          </p:cNvPr>
          <p:cNvSpPr>
            <a:spLocks noGrp="1"/>
          </p:cNvSpPr>
          <p:nvPr>
            <p:ph type="ftr" sz="quarter" idx="3"/>
          </p:nvPr>
        </p:nvSpPr>
        <p:spPr/>
        <p:txBody>
          <a:bodyPr/>
          <a:lstStyle/>
          <a:p>
            <a:r>
              <a:rPr lang="en-US" dirty="0"/>
              <a:t>DAVINCI+ GSFC * Lockheed-Martin * JPL * MSSS * LaRC * ARC * APL * KinetX * Univ Michigan</a:t>
            </a:r>
          </a:p>
        </p:txBody>
      </p:sp>
      <p:pic>
        <p:nvPicPr>
          <p:cNvPr id="5" name="Picture 4">
            <a:extLst>
              <a:ext uri="{FF2B5EF4-FFF2-40B4-BE49-F238E27FC236}">
                <a16:creationId xmlns:a16="http://schemas.microsoft.com/office/drawing/2014/main" id="{C0289194-04E6-7E45-8583-90DF53430986}"/>
              </a:ext>
            </a:extLst>
          </p:cNvPr>
          <p:cNvPicPr>
            <a:picLocks noChangeAspect="1"/>
          </p:cNvPicPr>
          <p:nvPr/>
        </p:nvPicPr>
        <p:blipFill rotWithShape="1">
          <a:blip r:embed="rId3"/>
          <a:srcRect b="4152"/>
          <a:stretch/>
        </p:blipFill>
        <p:spPr>
          <a:xfrm>
            <a:off x="0" y="1224643"/>
            <a:ext cx="9144000" cy="4225662"/>
          </a:xfrm>
          <a:prstGeom prst="rect">
            <a:avLst/>
          </a:prstGeom>
        </p:spPr>
      </p:pic>
      <p:sp>
        <p:nvSpPr>
          <p:cNvPr id="6" name="TextBox 5">
            <a:extLst>
              <a:ext uri="{FF2B5EF4-FFF2-40B4-BE49-F238E27FC236}">
                <a16:creationId xmlns:a16="http://schemas.microsoft.com/office/drawing/2014/main" id="{06E74DEB-F209-FB43-9C02-2A81EDCF66EE}"/>
              </a:ext>
            </a:extLst>
          </p:cNvPr>
          <p:cNvSpPr txBox="1"/>
          <p:nvPr/>
        </p:nvSpPr>
        <p:spPr>
          <a:xfrm>
            <a:off x="0" y="5631343"/>
            <a:ext cx="9144000" cy="646331"/>
          </a:xfrm>
          <a:prstGeom prst="rect">
            <a:avLst/>
          </a:prstGeom>
          <a:solidFill>
            <a:srgbClr val="55301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Critical science delivered with four probe-based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instruments plus a flyby-orbiter camera suite</a:t>
            </a:r>
          </a:p>
        </p:txBody>
      </p:sp>
    </p:spTree>
    <p:extLst>
      <p:ext uri="{BB962C8B-B14F-4D97-AF65-F5344CB8AC3E}">
        <p14:creationId xmlns:p14="http://schemas.microsoft.com/office/powerpoint/2010/main" val="9905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036" y="792364"/>
            <a:ext cx="8768364" cy="5746346"/>
          </a:xfrm>
          <a:prstGeom prst="rect">
            <a:avLst/>
          </a:prstGeom>
        </p:spPr>
      </p:pic>
      <p:sp>
        <p:nvSpPr>
          <p:cNvPr id="8" name="Title 1">
            <a:extLst>
              <a:ext uri="{FF2B5EF4-FFF2-40B4-BE49-F238E27FC236}">
                <a16:creationId xmlns:a16="http://schemas.microsoft.com/office/drawing/2014/main" id="{B7403EB7-7E2B-4241-BDE6-80A733E23F21}"/>
              </a:ext>
            </a:extLst>
          </p:cNvPr>
          <p:cNvSpPr txBox="1">
            <a:spLocks/>
          </p:cNvSpPr>
          <p:nvPr/>
        </p:nvSpPr>
        <p:spPr>
          <a:xfrm>
            <a:off x="1926336" y="207264"/>
            <a:ext cx="5401056" cy="4062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Descent Probe </a:t>
            </a:r>
            <a:r>
              <a:rPr kumimoji="0" lang="en-US" sz="2400" b="1" i="0" u="sng"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trace gas </a:t>
            </a:r>
            <a:r>
              <a:rPr kumimoji="0" lang="en-US" sz="24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chemistry: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every ~ 200 m </a:t>
            </a:r>
          </a:p>
        </p:txBody>
      </p:sp>
      <p:sp>
        <p:nvSpPr>
          <p:cNvPr id="10" name="Title 1">
            <a:extLst>
              <a:ext uri="{FF2B5EF4-FFF2-40B4-BE49-F238E27FC236}">
                <a16:creationId xmlns:a16="http://schemas.microsoft.com/office/drawing/2014/main" id="{631E69C4-D961-454F-9726-E7D2670592E0}"/>
              </a:ext>
            </a:extLst>
          </p:cNvPr>
          <p:cNvSpPr txBox="1">
            <a:spLocks/>
          </p:cNvSpPr>
          <p:nvPr/>
        </p:nvSpPr>
        <p:spPr>
          <a:xfrm rot="16200000">
            <a:off x="-935696" y="3447356"/>
            <a:ext cx="2681821" cy="516353"/>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Altitude (km)</a:t>
            </a:r>
          </a:p>
        </p:txBody>
      </p:sp>
      <p:sp>
        <p:nvSpPr>
          <p:cNvPr id="11" name="Title 1">
            <a:extLst>
              <a:ext uri="{FF2B5EF4-FFF2-40B4-BE49-F238E27FC236}">
                <a16:creationId xmlns:a16="http://schemas.microsoft.com/office/drawing/2014/main" id="{B2BA5F05-8C21-314B-AA2B-59E8570F11CF}"/>
              </a:ext>
            </a:extLst>
          </p:cNvPr>
          <p:cNvSpPr txBox="1">
            <a:spLocks/>
          </p:cNvSpPr>
          <p:nvPr/>
        </p:nvSpPr>
        <p:spPr>
          <a:xfrm>
            <a:off x="4572001" y="808608"/>
            <a:ext cx="4343400" cy="103431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A361B"/>
                </a:solidFill>
                <a:effectLst/>
                <a:uLnTx/>
                <a:uFillTx/>
                <a:latin typeface="Century Gothic" panose="020B0502020202020204" pitchFamily="34" charset="0"/>
                <a:ea typeface="+mj-ea"/>
                <a:cs typeface="Arial" pitchFamily="34" charset="0"/>
              </a:rPr>
              <a:t>Descent probe measures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A361B"/>
                </a:solidFill>
                <a:effectLst/>
                <a:uLnTx/>
                <a:uFillTx/>
                <a:latin typeface="Century Gothic" panose="020B0502020202020204" pitchFamily="34" charset="0"/>
                <a:ea typeface="+mj-ea"/>
                <a:cs typeface="Arial" pitchFamily="34" charset="0"/>
              </a:rPr>
              <a:t>key chemical species</a:t>
            </a:r>
          </a:p>
        </p:txBody>
      </p:sp>
      <p:sp>
        <p:nvSpPr>
          <p:cNvPr id="15" name="Title 1">
            <a:extLst>
              <a:ext uri="{FF2B5EF4-FFF2-40B4-BE49-F238E27FC236}">
                <a16:creationId xmlns:a16="http://schemas.microsoft.com/office/drawing/2014/main" id="{46392938-76DD-994B-A205-017958C086D9}"/>
              </a:ext>
            </a:extLst>
          </p:cNvPr>
          <p:cNvSpPr txBox="1">
            <a:spLocks/>
          </p:cNvSpPr>
          <p:nvPr/>
        </p:nvSpPr>
        <p:spPr>
          <a:xfrm>
            <a:off x="4689308" y="5814403"/>
            <a:ext cx="4226092" cy="7243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5A361B"/>
                </a:solidFill>
                <a:effectLst/>
                <a:uLnTx/>
                <a:uFillTx/>
                <a:latin typeface="Century Gothic" panose="020B0502020202020204" pitchFamily="34" charset="0"/>
                <a:ea typeface="+mj-ea"/>
                <a:cs typeface="Arial" pitchFamily="34" charset="0"/>
              </a:rPr>
              <a:t>Detailed chemical profiling never before achieved for a terrestrial planet except Earth</a:t>
            </a:r>
          </a:p>
        </p:txBody>
      </p:sp>
      <p:sp>
        <p:nvSpPr>
          <p:cNvPr id="2" name="TextBox 1"/>
          <p:cNvSpPr txBox="1"/>
          <p:nvPr/>
        </p:nvSpPr>
        <p:spPr>
          <a:xfrm>
            <a:off x="1047403" y="5170517"/>
            <a:ext cx="1729961" cy="276999"/>
          </a:xfrm>
          <a:prstGeom prst="rect">
            <a:avLst/>
          </a:prstGeom>
          <a:noFill/>
        </p:spPr>
        <p:txBody>
          <a:bodyPr wrap="none" rtlCol="0">
            <a:spAutoFit/>
          </a:bodyPr>
          <a:lstStyle/>
          <a:p>
            <a:r>
              <a:rPr lang="en-US" sz="1200" b="1" i="1" dirty="0">
                <a:solidFill>
                  <a:srgbClr val="FFFFCC"/>
                </a:solidFill>
                <a:latin typeface="Candara" panose="020E0502030303020204" pitchFamily="34" charset="0"/>
              </a:rPr>
              <a:t>Unexplored </a:t>
            </a:r>
            <a:r>
              <a:rPr lang="en-US" sz="1200" b="1" dirty="0">
                <a:solidFill>
                  <a:srgbClr val="FFFFCC"/>
                </a:solidFill>
                <a:latin typeface="Candara" panose="020E0502030303020204" pitchFamily="34" charset="0"/>
              </a:rPr>
              <a:t>chemically </a:t>
            </a:r>
          </a:p>
        </p:txBody>
      </p:sp>
      <p:sp>
        <p:nvSpPr>
          <p:cNvPr id="3" name="Footer Placeholder 2">
            <a:extLst>
              <a:ext uri="{FF2B5EF4-FFF2-40B4-BE49-F238E27FC236}">
                <a16:creationId xmlns:a16="http://schemas.microsoft.com/office/drawing/2014/main" id="{F90A8A18-BC55-BD4F-9F7D-F9C057155D8E}"/>
              </a:ext>
            </a:extLst>
          </p:cNvPr>
          <p:cNvSpPr>
            <a:spLocks noGrp="1"/>
          </p:cNvSpPr>
          <p:nvPr>
            <p:ph type="ftr" sz="quarter" idx="3"/>
          </p:nvPr>
        </p:nvSpPr>
        <p:spPr/>
        <p:txBody>
          <a:bodyPr/>
          <a:lstStyle/>
          <a:p>
            <a:r>
              <a:rPr lang="en-US" dirty="0"/>
              <a:t>DAVINCI+ GSFC * Lockheed-Martin * JPL * MSSS * LaRC * ARC * APL * KinetX * Univ Michigan</a:t>
            </a:r>
          </a:p>
        </p:txBody>
      </p:sp>
      <p:pic>
        <p:nvPicPr>
          <p:cNvPr id="4" name="Picture 3">
            <a:extLst>
              <a:ext uri="{FF2B5EF4-FFF2-40B4-BE49-F238E27FC236}">
                <a16:creationId xmlns:a16="http://schemas.microsoft.com/office/drawing/2014/main" id="{7EBC91D7-E738-7E41-9B4F-FFA29C21C7F8}"/>
              </a:ext>
            </a:extLst>
          </p:cNvPr>
          <p:cNvPicPr>
            <a:picLocks noChangeAspect="1"/>
          </p:cNvPicPr>
          <p:nvPr/>
        </p:nvPicPr>
        <p:blipFill>
          <a:blip r:embed="rId4"/>
          <a:stretch>
            <a:fillRect/>
          </a:stretch>
        </p:blipFill>
        <p:spPr>
          <a:xfrm>
            <a:off x="4743450" y="1951036"/>
            <a:ext cx="4032250" cy="3810589"/>
          </a:xfrm>
          <a:prstGeom prst="rect">
            <a:avLst/>
          </a:prstGeom>
        </p:spPr>
      </p:pic>
      <p:sp>
        <p:nvSpPr>
          <p:cNvPr id="12" name="Footer Placeholder 2">
            <a:extLst>
              <a:ext uri="{FF2B5EF4-FFF2-40B4-BE49-F238E27FC236}">
                <a16:creationId xmlns:a16="http://schemas.microsoft.com/office/drawing/2014/main" id="{734D15A0-21C8-7441-AB51-FCEBE64838FB}"/>
              </a:ext>
            </a:extLst>
          </p:cNvPr>
          <p:cNvSpPr txBox="1">
            <a:spLocks/>
          </p:cNvSpPr>
          <p:nvPr/>
        </p:nvSpPr>
        <p:spPr>
          <a:xfrm>
            <a:off x="1047403" y="3275590"/>
            <a:ext cx="3524598" cy="585209"/>
          </a:xfrm>
          <a:prstGeom prst="rect">
            <a:avLst/>
          </a:prstGeom>
          <a:solidFill>
            <a:srgbClr val="553012">
              <a:alpha val="49000"/>
            </a:srgbClr>
          </a:solidFill>
        </p:spPr>
        <p:txBody>
          <a:bodyPr/>
          <a:lstStyle>
            <a:defPPr>
              <a:defRPr lang="en-US"/>
            </a:defPPr>
            <a:lvl1pPr marL="0" algn="ctr" defTabSz="457200" rtl="0" eaLnBrk="1" latinLnBrk="0" hangingPunct="1">
              <a:defRPr sz="1000" b="0" kern="1200" cap="none" spc="0">
                <a:ln w="0"/>
                <a:solidFill>
                  <a:schemeClr val="bg1"/>
                </a:solidFill>
                <a:effectLst>
                  <a:outerShdw blurRad="38100" dist="19050" dir="2700000" algn="tl" rotWithShape="0">
                    <a:schemeClr val="dk1">
                      <a:alpha val="40000"/>
                    </a:schemeClr>
                  </a:outerShdw>
                </a:effectLst>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latin typeface="Century Gothic" panose="020B0502020202020204" pitchFamily="34" charset="0"/>
              </a:rPr>
              <a:t>Noble gases &amp; isotopes </a:t>
            </a:r>
          </a:p>
          <a:p>
            <a:r>
              <a:rPr lang="en-US" sz="1600" b="1" dirty="0">
                <a:latin typeface="Century Gothic" panose="020B0502020202020204" pitchFamily="34" charset="0"/>
              </a:rPr>
              <a:t>measured in well mixed region</a:t>
            </a:r>
          </a:p>
        </p:txBody>
      </p:sp>
    </p:spTree>
    <p:extLst>
      <p:ext uri="{BB962C8B-B14F-4D97-AF65-F5344CB8AC3E}">
        <p14:creationId xmlns:p14="http://schemas.microsoft.com/office/powerpoint/2010/main" val="244385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69102" y="5899224"/>
            <a:ext cx="8170220" cy="646331"/>
          </a:xfrm>
          <a:prstGeom prst="rect">
            <a:avLst/>
          </a:prstGeom>
          <a:solidFill>
            <a:srgbClr val="55301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Meter-scale DEMs and morphology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AF2E2"/>
                </a:solidFill>
                <a:latin typeface="Century Gothic" panose="020B0502020202020204" pitchFamily="34" charset="0"/>
              </a:rPr>
              <a:t>Distinguishing granitic surfaces</a:t>
            </a:r>
            <a:endPar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id="{3CED206C-B406-8342-B18E-4E1B470A8DF1}"/>
              </a:ext>
            </a:extLst>
          </p:cNvPr>
          <p:cNvSpPr txBox="1">
            <a:spLocks/>
          </p:cNvSpPr>
          <p:nvPr/>
        </p:nvSpPr>
        <p:spPr>
          <a:xfrm>
            <a:off x="180018" y="-90934"/>
            <a:ext cx="8735382" cy="876829"/>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Descent Imaging for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topography and composition</a:t>
            </a:r>
            <a:endParaRPr kumimoji="0" lang="en-US" b="1" i="0" u="sng"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endParaRPr>
          </a:p>
        </p:txBody>
      </p:sp>
      <p:sp>
        <p:nvSpPr>
          <p:cNvPr id="2" name="TextBox 1"/>
          <p:cNvSpPr txBox="1"/>
          <p:nvPr/>
        </p:nvSpPr>
        <p:spPr>
          <a:xfrm>
            <a:off x="3464141" y="3405673"/>
            <a:ext cx="928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FFFF00"/>
                </a:solidFill>
                <a:effectLst/>
                <a:uLnTx/>
                <a:uFillTx/>
                <a:latin typeface="Century Gothic Regular"/>
                <a:ea typeface="+mn-ea"/>
                <a:cs typeface="+mn-cs"/>
              </a:rPr>
              <a:t>ALPHA</a:t>
            </a:r>
          </a:p>
        </p:txBody>
      </p:sp>
      <p:sp>
        <p:nvSpPr>
          <p:cNvPr id="7" name="Footer Placeholder 6">
            <a:extLst>
              <a:ext uri="{FF2B5EF4-FFF2-40B4-BE49-F238E27FC236}">
                <a16:creationId xmlns:a16="http://schemas.microsoft.com/office/drawing/2014/main" id="{A45B5BF4-D594-0F49-8703-4D5D5D0AEC1C}"/>
              </a:ext>
            </a:extLst>
          </p:cNvPr>
          <p:cNvSpPr>
            <a:spLocks noGrp="1"/>
          </p:cNvSpPr>
          <p:nvPr>
            <p:ph type="ftr" sz="quarter" idx="3"/>
          </p:nvPr>
        </p:nvSpPr>
        <p:spPr/>
        <p:txBody>
          <a:bodyPr/>
          <a:lstStyle/>
          <a:p>
            <a:r>
              <a:rPr lang="en-US" dirty="0"/>
              <a:t>DAVINCI+ GSFC * Lockheed-Martin * JPL * MSSS * LaRC * ARC * APL * KinetX * Univ Michigan</a:t>
            </a:r>
          </a:p>
        </p:txBody>
      </p:sp>
      <p:sp>
        <p:nvSpPr>
          <p:cNvPr id="15" name="Slide Number Placeholder 3">
            <a:extLst>
              <a:ext uri="{FF2B5EF4-FFF2-40B4-BE49-F238E27FC236}">
                <a16:creationId xmlns:a16="http://schemas.microsoft.com/office/drawing/2014/main" id="{7F416B71-CA66-794F-925C-237CBA230FFD}"/>
              </a:ext>
            </a:extLst>
          </p:cNvPr>
          <p:cNvSpPr>
            <a:spLocks noGrp="1"/>
          </p:cNvSpPr>
          <p:nvPr>
            <p:ph type="sldNum" sz="quarter" idx="12"/>
          </p:nvPr>
        </p:nvSpPr>
        <p:spPr>
          <a:xfrm>
            <a:off x="6781800" y="6569075"/>
            <a:ext cx="2133600" cy="212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pic>
        <p:nvPicPr>
          <p:cNvPr id="13" name="Picture 12">
            <a:extLst>
              <a:ext uri="{FF2B5EF4-FFF2-40B4-BE49-F238E27FC236}">
                <a16:creationId xmlns:a16="http://schemas.microsoft.com/office/drawing/2014/main" id="{36F86A31-6D89-4549-A587-E72955708C7A}"/>
              </a:ext>
            </a:extLst>
          </p:cNvPr>
          <p:cNvPicPr>
            <a:picLocks noChangeAspect="1"/>
          </p:cNvPicPr>
          <p:nvPr/>
        </p:nvPicPr>
        <p:blipFill>
          <a:blip r:embed="rId3"/>
          <a:stretch>
            <a:fillRect/>
          </a:stretch>
        </p:blipFill>
        <p:spPr>
          <a:xfrm>
            <a:off x="469102" y="994796"/>
            <a:ext cx="4847722" cy="4821753"/>
          </a:xfrm>
          <a:prstGeom prst="rect">
            <a:avLst/>
          </a:prstGeom>
        </p:spPr>
      </p:pic>
      <p:sp>
        <p:nvSpPr>
          <p:cNvPr id="16" name="TextBox 15">
            <a:extLst>
              <a:ext uri="{FF2B5EF4-FFF2-40B4-BE49-F238E27FC236}">
                <a16:creationId xmlns:a16="http://schemas.microsoft.com/office/drawing/2014/main" id="{59BD36A2-470A-3D4B-B5A2-B24AF508779A}"/>
              </a:ext>
            </a:extLst>
          </p:cNvPr>
          <p:cNvSpPr txBox="1"/>
          <p:nvPr/>
        </p:nvSpPr>
        <p:spPr>
          <a:xfrm>
            <a:off x="1599321" y="2417833"/>
            <a:ext cx="1782860" cy="646331"/>
          </a:xfrm>
          <a:prstGeom prst="rect">
            <a:avLst/>
          </a:prstGeom>
          <a:noFill/>
        </p:spPr>
        <p:txBody>
          <a:bodyPr wrap="none" rtlCol="0">
            <a:spAutoFit/>
          </a:bodyPr>
          <a:lstStyle/>
          <a:p>
            <a:r>
              <a:rPr lang="en-US" dirty="0">
                <a:solidFill>
                  <a:schemeClr val="bg2"/>
                </a:solidFill>
                <a:latin typeface="Century Gothic" panose="020B0502020202020204" pitchFamily="34" charset="0"/>
              </a:rPr>
              <a:t>Alpha Regio </a:t>
            </a:r>
          </a:p>
          <a:p>
            <a:r>
              <a:rPr lang="en-US" dirty="0">
                <a:solidFill>
                  <a:schemeClr val="bg2"/>
                </a:solidFill>
                <a:latin typeface="Century Gothic" panose="020B0502020202020204" pitchFamily="34" charset="0"/>
              </a:rPr>
              <a:t>landing ellipse</a:t>
            </a:r>
          </a:p>
        </p:txBody>
      </p:sp>
      <p:pic>
        <p:nvPicPr>
          <p:cNvPr id="9" name="Picture 8">
            <a:extLst>
              <a:ext uri="{FF2B5EF4-FFF2-40B4-BE49-F238E27FC236}">
                <a16:creationId xmlns:a16="http://schemas.microsoft.com/office/drawing/2014/main" id="{F33E29E7-A0B6-E241-8828-534C0BCE19C0}"/>
              </a:ext>
            </a:extLst>
          </p:cNvPr>
          <p:cNvPicPr>
            <a:picLocks noChangeAspect="1"/>
          </p:cNvPicPr>
          <p:nvPr/>
        </p:nvPicPr>
        <p:blipFill>
          <a:blip r:embed="rId4"/>
          <a:stretch>
            <a:fillRect/>
          </a:stretch>
        </p:blipFill>
        <p:spPr>
          <a:xfrm>
            <a:off x="5527822" y="3638624"/>
            <a:ext cx="3111500" cy="2260600"/>
          </a:xfrm>
          <a:prstGeom prst="rect">
            <a:avLst/>
          </a:prstGeom>
        </p:spPr>
      </p:pic>
      <p:pic>
        <p:nvPicPr>
          <p:cNvPr id="11" name="Picture 10">
            <a:extLst>
              <a:ext uri="{FF2B5EF4-FFF2-40B4-BE49-F238E27FC236}">
                <a16:creationId xmlns:a16="http://schemas.microsoft.com/office/drawing/2014/main" id="{E32B53AB-CEEA-E944-B9FB-A0EAD05AFE28}"/>
              </a:ext>
            </a:extLst>
          </p:cNvPr>
          <p:cNvPicPr>
            <a:picLocks noChangeAspect="1"/>
          </p:cNvPicPr>
          <p:nvPr/>
        </p:nvPicPr>
        <p:blipFill>
          <a:blip r:embed="rId5"/>
          <a:stretch>
            <a:fillRect/>
          </a:stretch>
        </p:blipFill>
        <p:spPr>
          <a:xfrm>
            <a:off x="5527822" y="1087273"/>
            <a:ext cx="3111500" cy="2601418"/>
          </a:xfrm>
          <a:prstGeom prst="rect">
            <a:avLst/>
          </a:prstGeom>
        </p:spPr>
      </p:pic>
    </p:spTree>
    <p:extLst>
      <p:ext uri="{BB962C8B-B14F-4D97-AF65-F5344CB8AC3E}">
        <p14:creationId xmlns:p14="http://schemas.microsoft.com/office/powerpoint/2010/main" val="161873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5542CB-DE51-824B-A0BC-5EF2B61DC4FB}"/>
              </a:ext>
            </a:extLst>
          </p:cNvPr>
          <p:cNvSpPr/>
          <p:nvPr/>
        </p:nvSpPr>
        <p:spPr>
          <a:xfrm>
            <a:off x="1" y="913269"/>
            <a:ext cx="9144000" cy="51174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Regular"/>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
        <p:nvSpPr>
          <p:cNvPr id="9" name="Title 1">
            <a:extLst>
              <a:ext uri="{FF2B5EF4-FFF2-40B4-BE49-F238E27FC236}">
                <a16:creationId xmlns:a16="http://schemas.microsoft.com/office/drawing/2014/main" id="{790FA612-559D-6A44-814A-0F91EBFB7DC8}"/>
              </a:ext>
            </a:extLst>
          </p:cNvPr>
          <p:cNvSpPr txBox="1">
            <a:spLocks/>
          </p:cNvSpPr>
          <p:nvPr/>
        </p:nvSpPr>
        <p:spPr>
          <a:xfrm>
            <a:off x="1219491" y="0"/>
            <a:ext cx="6968359" cy="9132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Orbital Mission </a:t>
            </a:r>
            <a:r>
              <a:rPr kumimoji="0" lang="en-US" sz="2400" b="0"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to</a:t>
            </a:r>
            <a:r>
              <a:rPr kumimoji="0" lang="en-US" sz="24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 explore UV reflection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rgbClr val="5A361B"/>
                </a:solidFill>
                <a:latin typeface="Book Antiqua" panose="02040602050305030304" pitchFamily="18" charset="0"/>
              </a:rPr>
              <a:t>And Nightside Emission</a:t>
            </a:r>
            <a:endParaRPr kumimoji="0" lang="en-US" sz="2000" b="0"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endParaRPr>
          </a:p>
        </p:txBody>
      </p:sp>
      <p:sp>
        <p:nvSpPr>
          <p:cNvPr id="3" name="Footer Placeholder 2">
            <a:extLst>
              <a:ext uri="{FF2B5EF4-FFF2-40B4-BE49-F238E27FC236}">
                <a16:creationId xmlns:a16="http://schemas.microsoft.com/office/drawing/2014/main" id="{A4639A29-B4B8-5E4A-83BB-1D289CEB34B6}"/>
              </a:ext>
            </a:extLst>
          </p:cNvPr>
          <p:cNvSpPr>
            <a:spLocks noGrp="1"/>
          </p:cNvSpPr>
          <p:nvPr>
            <p:ph type="ftr" sz="quarter" idx="3"/>
          </p:nvPr>
        </p:nvSpPr>
        <p:spPr/>
        <p:txBody>
          <a:bodyPr/>
          <a:lstStyle/>
          <a:p>
            <a:r>
              <a:rPr lang="en-US" dirty="0"/>
              <a:t>DAVINCI+ GSFC * Lockheed-Martin * JPL * MSSS * LaRC * ARC * APL * KinetX * Univ Michigan</a:t>
            </a:r>
          </a:p>
        </p:txBody>
      </p:sp>
      <p:pic>
        <p:nvPicPr>
          <p:cNvPr id="8" name="Picture 7">
            <a:extLst>
              <a:ext uri="{FF2B5EF4-FFF2-40B4-BE49-F238E27FC236}">
                <a16:creationId xmlns:a16="http://schemas.microsoft.com/office/drawing/2014/main" id="{D50BE57E-D770-AE46-A8D8-F3719CE0E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765" r="37354" b="14326"/>
          <a:stretch/>
        </p:blipFill>
        <p:spPr>
          <a:xfrm rot="10800000">
            <a:off x="-1" y="923343"/>
            <a:ext cx="3912351" cy="5117422"/>
          </a:xfrm>
          <a:prstGeom prst="rect">
            <a:avLst/>
          </a:prstGeom>
        </p:spPr>
      </p:pic>
      <p:pic>
        <p:nvPicPr>
          <p:cNvPr id="1026" name="Picture 2" descr="Venus' nightside glow | The Planetary Society">
            <a:extLst>
              <a:ext uri="{FF2B5EF4-FFF2-40B4-BE49-F238E27FC236}">
                <a16:creationId xmlns:a16="http://schemas.microsoft.com/office/drawing/2014/main" id="{BBD6687B-237E-D741-A21D-A0CC67C4FE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10"/>
          <a:stretch/>
        </p:blipFill>
        <p:spPr bwMode="auto">
          <a:xfrm>
            <a:off x="5588000" y="923343"/>
            <a:ext cx="3555999" cy="510734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164C11-E24B-0147-9BAF-3DF54B456CF7}"/>
              </a:ext>
            </a:extLst>
          </p:cNvPr>
          <p:cNvSpPr txBox="1"/>
          <p:nvPr/>
        </p:nvSpPr>
        <p:spPr>
          <a:xfrm>
            <a:off x="2610853" y="913269"/>
            <a:ext cx="1616148" cy="369332"/>
          </a:xfrm>
          <a:prstGeom prst="rect">
            <a:avLst/>
          </a:prstGeom>
          <a:noFill/>
        </p:spPr>
        <p:txBody>
          <a:bodyPr wrap="none" rtlCol="0">
            <a:spAutoFit/>
          </a:bodyPr>
          <a:lstStyle/>
          <a:p>
            <a:r>
              <a:rPr lang="en-US" dirty="0">
                <a:solidFill>
                  <a:schemeClr val="bg1"/>
                </a:solidFill>
                <a:latin typeface="Century Gothic" panose="020B0502020202020204" pitchFamily="34" charset="0"/>
              </a:rPr>
              <a:t>UV (dayside)</a:t>
            </a:r>
          </a:p>
        </p:txBody>
      </p:sp>
      <p:sp>
        <p:nvSpPr>
          <p:cNvPr id="5" name="Rectangle 4">
            <a:extLst>
              <a:ext uri="{FF2B5EF4-FFF2-40B4-BE49-F238E27FC236}">
                <a16:creationId xmlns:a16="http://schemas.microsoft.com/office/drawing/2014/main" id="{E63AECEC-D865-1445-BEF1-FB0BE6DF113D}"/>
              </a:ext>
            </a:extLst>
          </p:cNvPr>
          <p:cNvSpPr/>
          <p:nvPr/>
        </p:nvSpPr>
        <p:spPr>
          <a:xfrm>
            <a:off x="5464929" y="923343"/>
            <a:ext cx="3679070" cy="5107348"/>
          </a:xfrm>
          <a:prstGeom prst="rect">
            <a:avLst/>
          </a:prstGeom>
          <a:solidFill>
            <a:srgbClr val="00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699677-E1E0-8245-87AE-3300798203BD}"/>
              </a:ext>
            </a:extLst>
          </p:cNvPr>
          <p:cNvSpPr txBox="1"/>
          <p:nvPr/>
        </p:nvSpPr>
        <p:spPr>
          <a:xfrm>
            <a:off x="5150279" y="5513963"/>
            <a:ext cx="1790875" cy="369332"/>
          </a:xfrm>
          <a:prstGeom prst="rect">
            <a:avLst/>
          </a:prstGeom>
          <a:noFill/>
        </p:spPr>
        <p:txBody>
          <a:bodyPr wrap="none" rtlCol="0">
            <a:spAutoFit/>
          </a:bodyPr>
          <a:lstStyle/>
          <a:p>
            <a:r>
              <a:rPr lang="en-US" dirty="0">
                <a:solidFill>
                  <a:schemeClr val="bg1"/>
                </a:solidFill>
                <a:latin typeface="Century Gothic" panose="020B0502020202020204" pitchFamily="34" charset="0"/>
              </a:rPr>
              <a:t>NIR (nightside)</a:t>
            </a:r>
          </a:p>
        </p:txBody>
      </p:sp>
      <p:sp>
        <p:nvSpPr>
          <p:cNvPr id="12" name="TextBox 11">
            <a:extLst>
              <a:ext uri="{FF2B5EF4-FFF2-40B4-BE49-F238E27FC236}">
                <a16:creationId xmlns:a16="http://schemas.microsoft.com/office/drawing/2014/main" id="{A5CC9080-63B6-FB4F-9E21-188207011726}"/>
              </a:ext>
            </a:extLst>
          </p:cNvPr>
          <p:cNvSpPr txBox="1"/>
          <p:nvPr/>
        </p:nvSpPr>
        <p:spPr>
          <a:xfrm>
            <a:off x="0" y="5899224"/>
            <a:ext cx="9144000" cy="646331"/>
          </a:xfrm>
          <a:prstGeom prst="rect">
            <a:avLst/>
          </a:prstGeom>
          <a:solidFill>
            <a:srgbClr val="55301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Dayside UV for cloud mapping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AF2E2"/>
                </a:solidFill>
                <a:effectLst/>
                <a:uLnTx/>
                <a:uFillTx/>
                <a:latin typeface="Century Gothic" panose="020B0502020202020204" pitchFamily="34" charset="0"/>
                <a:ea typeface="+mn-ea"/>
                <a:cs typeface="+mn-cs"/>
              </a:rPr>
              <a:t>nightside NIR for surface emissivity</a:t>
            </a:r>
          </a:p>
        </p:txBody>
      </p:sp>
    </p:spTree>
    <p:extLst>
      <p:ext uri="{BB962C8B-B14F-4D97-AF65-F5344CB8AC3E}">
        <p14:creationId xmlns:p14="http://schemas.microsoft.com/office/powerpoint/2010/main" val="301254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
        <p:nvSpPr>
          <p:cNvPr id="9" name="Title 1">
            <a:extLst>
              <a:ext uri="{FF2B5EF4-FFF2-40B4-BE49-F238E27FC236}">
                <a16:creationId xmlns:a16="http://schemas.microsoft.com/office/drawing/2014/main" id="{790FA612-559D-6A44-814A-0F91EBFB7DC8}"/>
              </a:ext>
            </a:extLst>
          </p:cNvPr>
          <p:cNvSpPr txBox="1">
            <a:spLocks/>
          </p:cNvSpPr>
          <p:nvPr/>
        </p:nvSpPr>
        <p:spPr>
          <a:xfrm>
            <a:off x="1219491" y="0"/>
            <a:ext cx="6968359" cy="9132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rgbClr val="004990"/>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rPr>
              <a:t>Putting new Discoveries into Context</a:t>
            </a:r>
            <a:endParaRPr kumimoji="0" lang="en-US" sz="2000" b="0" i="0" u="none" strike="noStrike" kern="1200" cap="none" spc="0" normalizeH="0" baseline="0" noProof="0" dirty="0">
              <a:ln>
                <a:noFill/>
              </a:ln>
              <a:solidFill>
                <a:srgbClr val="5A361B"/>
              </a:solidFill>
              <a:effectLst/>
              <a:uLnTx/>
              <a:uFillTx/>
              <a:latin typeface="Book Antiqua" panose="02040602050305030304" pitchFamily="18" charset="0"/>
              <a:ea typeface="+mj-ea"/>
              <a:cs typeface="Arial" pitchFamily="34" charset="0"/>
            </a:endParaRPr>
          </a:p>
        </p:txBody>
      </p:sp>
      <p:sp>
        <p:nvSpPr>
          <p:cNvPr id="3" name="Footer Placeholder 2">
            <a:extLst>
              <a:ext uri="{FF2B5EF4-FFF2-40B4-BE49-F238E27FC236}">
                <a16:creationId xmlns:a16="http://schemas.microsoft.com/office/drawing/2014/main" id="{A4639A29-B4B8-5E4A-83BB-1D289CEB34B6}"/>
              </a:ext>
            </a:extLst>
          </p:cNvPr>
          <p:cNvSpPr>
            <a:spLocks noGrp="1"/>
          </p:cNvSpPr>
          <p:nvPr>
            <p:ph type="ftr" sz="quarter" idx="3"/>
          </p:nvPr>
        </p:nvSpPr>
        <p:spPr/>
        <p:txBody>
          <a:bodyPr/>
          <a:lstStyle/>
          <a:p>
            <a:r>
              <a:rPr lang="en-US" dirty="0"/>
              <a:t>DAVINCI+ GSFC * Lockheed-Martin * JPL * MSSS * LaRC * ARC * APL * KinetX * Univ Michigan</a:t>
            </a:r>
          </a:p>
        </p:txBody>
      </p:sp>
      <p:pic>
        <p:nvPicPr>
          <p:cNvPr id="11" name="Picture 10">
            <a:extLst>
              <a:ext uri="{FF2B5EF4-FFF2-40B4-BE49-F238E27FC236}">
                <a16:creationId xmlns:a16="http://schemas.microsoft.com/office/drawing/2014/main" id="{F4B821F3-CDB7-934B-8957-6F545693CF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7016" y="913269"/>
            <a:ext cx="6795415" cy="5341292"/>
          </a:xfrm>
          <a:prstGeom prst="rect">
            <a:avLst/>
          </a:prstGeom>
          <a:ln>
            <a:solidFill>
              <a:schemeClr val="bg1">
                <a:lumMod val="65000"/>
              </a:schemeClr>
            </a:solidFill>
          </a:ln>
        </p:spPr>
      </p:pic>
    </p:spTree>
    <p:extLst>
      <p:ext uri="{BB962C8B-B14F-4D97-AF65-F5344CB8AC3E}">
        <p14:creationId xmlns:p14="http://schemas.microsoft.com/office/powerpoint/2010/main" val="56644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7945</TotalTime>
  <Words>1184</Words>
  <Application>Microsoft Macintosh PowerPoint</Application>
  <PresentationFormat>On-screen Show (4:3)</PresentationFormat>
  <Paragraphs>152</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Avenir Black</vt:lpstr>
      <vt:lpstr>Avenir Book</vt:lpstr>
      <vt:lpstr>Avenir Roman</vt:lpstr>
      <vt:lpstr>Book Antiqua</vt:lpstr>
      <vt:lpstr>Calibri</vt:lpstr>
      <vt:lpstr>Candara</vt:lpstr>
      <vt:lpstr>Century Gothic</vt:lpstr>
      <vt:lpstr>Century Gothic Regular</vt:lpstr>
      <vt:lpstr>1_Office Theme</vt:lpstr>
      <vt:lpstr>PowerPoint Presentation</vt:lpstr>
      <vt:lpstr>PowerPoint Presentation</vt:lpstr>
      <vt:lpstr>PowerPoint Presentation</vt:lpstr>
      <vt:lpstr>Mission Phases</vt:lpstr>
      <vt:lpstr>PowerPoint Presentation</vt:lpstr>
      <vt:lpstr>PowerPoint Presentation</vt:lpstr>
      <vt:lpstr>PowerPoint Presentation</vt:lpstr>
      <vt:lpstr>PowerPoint Presentation</vt:lpstr>
      <vt:lpstr>PowerPoint Presentation</vt:lpstr>
      <vt:lpstr>PowerPoint Presentation</vt:lpstr>
      <vt:lpstr>The Life and Death of Habitability</vt:lpstr>
      <vt:lpstr>Ancient Venus: Extended Habitability?</vt:lpstr>
      <vt:lpstr>Connections beyond the Solar System</vt:lpstr>
      <vt:lpstr>Venus in the Context of Exoplanets</vt:lpstr>
      <vt:lpstr>The Clues are Waiting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FRM 4/10</dc:title>
  <dc:creator>Garvin, James B. (GSFC-6000)</dc:creator>
  <cp:lastModifiedBy>Arney, Giada N. (GSFC-6930)</cp:lastModifiedBy>
  <cp:revision>122</cp:revision>
  <dcterms:created xsi:type="dcterms:W3CDTF">2020-04-07T18:53:19Z</dcterms:created>
  <dcterms:modified xsi:type="dcterms:W3CDTF">2020-11-02T18:31:08Z</dcterms:modified>
</cp:coreProperties>
</file>