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390" r:id="rId3"/>
    <p:sldId id="393" r:id="rId4"/>
    <p:sldId id="394" r:id="rId5"/>
    <p:sldId id="396" r:id="rId6"/>
    <p:sldId id="400" r:id="rId7"/>
    <p:sldId id="397" r:id="rId8"/>
    <p:sldId id="398" r:id="rId9"/>
    <p:sldId id="399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A98"/>
    <a:srgbClr val="F7F7F7"/>
    <a:srgbClr val="F7FFFF"/>
    <a:srgbClr val="F8FFFF"/>
    <a:srgbClr val="F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93979" autoAdjust="0"/>
  </p:normalViewPr>
  <p:slideViewPr>
    <p:cSldViewPr snapToGrid="0">
      <p:cViewPr varScale="1">
        <p:scale>
          <a:sx n="123" d="100"/>
          <a:sy n="123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0E3F-0A7D-4D06-8E70-B8DE90A7D42A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BB95-66F4-4FF9-9D13-6D3AA1244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9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01C4-3705-472A-9A80-B69B6189C1C9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757B-D003-40DD-A922-43D8A052E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57B-D003-40DD-A922-43D8A052E1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9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45" y="1330036"/>
            <a:ext cx="5576455" cy="48469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30036"/>
            <a:ext cx="5539509" cy="48469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72"/>
            <a:ext cx="10515600" cy="872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2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0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789"/>
            <a:ext cx="10515600" cy="83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31" y="1056857"/>
            <a:ext cx="11880940" cy="524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/>
        </p:blipFill>
        <p:spPr>
          <a:xfrm>
            <a:off x="1249680" y="2887316"/>
            <a:ext cx="9692640" cy="3410228"/>
          </a:xfrm>
          <a:prstGeom prst="rect">
            <a:avLst/>
          </a:prstGeom>
        </p:spPr>
      </p:pic>
      <p:pic>
        <p:nvPicPr>
          <p:cNvPr id="8" name="Picture 67" descr="NASA-logo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" y="116110"/>
            <a:ext cx="88841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8" y="116110"/>
            <a:ext cx="1238122" cy="7315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5530" y="952243"/>
            <a:ext cx="11880940" cy="0"/>
          </a:xfrm>
          <a:prstGeom prst="line">
            <a:avLst/>
          </a:prstGeom>
          <a:ln w="12700">
            <a:solidFill>
              <a:srgbClr val="044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CCV.2019.00988" TargetMode="External"/><Relationship Id="rId2" Type="http://schemas.openxmlformats.org/officeDocument/2006/relationships/hyperlink" Target="https://doi.org/10.1109/ICCV.2017.3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1703.06907" TargetMode="External"/><Relationship Id="rId4" Type="http://schemas.openxmlformats.org/officeDocument/2006/relationships/hyperlink" Target="http://arxiv.org/abs/1912.018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425" y="4079439"/>
            <a:ext cx="9144000" cy="2248347"/>
          </a:xfrm>
        </p:spPr>
        <p:txBody>
          <a:bodyPr>
            <a:noAutofit/>
          </a:bodyPr>
          <a:lstStyle/>
          <a:p>
            <a:r>
              <a:rPr lang="en-US" b="1" dirty="0"/>
              <a:t>James Ecker, Benjamin Kelley, Danette Allen</a:t>
            </a:r>
          </a:p>
          <a:p>
            <a:endParaRPr lang="en-US" b="1" dirty="0"/>
          </a:p>
          <a:p>
            <a:r>
              <a:rPr lang="en-US" b="1" dirty="0"/>
              <a:t>AIAA SciTech, January 2021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8025" y="1117099"/>
            <a:ext cx="10972800" cy="23985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800" dirty="0"/>
              <a:t>Synthetic Data Generation for 3D Mesh Prediction and Spatial Reasoning During Multi-Agent Robotic Missions</a:t>
            </a:r>
          </a:p>
        </p:txBody>
      </p:sp>
      <p:pic>
        <p:nvPicPr>
          <p:cNvPr id="5" name="Picture 4" descr="Tech Converg.logo.png">
            <a:extLst>
              <a:ext uri="{FF2B5EF4-FFF2-40B4-BE49-F238E27FC236}">
                <a16:creationId xmlns:a16="http://schemas.microsoft.com/office/drawing/2014/main" id="{6F44C43F-64BD-47C3-98A7-B3199A176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43" y="92565"/>
            <a:ext cx="742660" cy="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"/>
    </mc:Choice>
    <mc:Fallback xmlns="">
      <p:transition spd="slow" advTm="10046"/>
    </mc:Fallback>
  </mc:AlternateContent>
  <p:extLst>
    <p:ext uri="{E180D4A7-C9FB-4DFB-919C-405C955672EB}">
      <p14:showEvtLst xmlns:p14="http://schemas.microsoft.com/office/powerpoint/2010/main">
        <p14:playEvt time="10" objId="6"/>
        <p14:stopEvt time="983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31" y="1056857"/>
            <a:ext cx="11854332" cy="5240686"/>
          </a:xfrm>
        </p:spPr>
        <p:txBody>
          <a:bodyPr/>
          <a:lstStyle/>
          <a:p>
            <a:r>
              <a:rPr lang="en-US" dirty="0"/>
              <a:t>[1] He et al – Mask R-CNN</a:t>
            </a:r>
          </a:p>
          <a:p>
            <a:r>
              <a:rPr lang="en-US" dirty="0"/>
              <a:t>[2] </a:t>
            </a:r>
            <a:r>
              <a:rPr lang="en-US" dirty="0" err="1"/>
              <a:t>Gkioxari</a:t>
            </a:r>
            <a:r>
              <a:rPr lang="en-US" dirty="0"/>
              <a:t> et al – Mesh R-CNN</a:t>
            </a:r>
          </a:p>
          <a:p>
            <a:r>
              <a:rPr lang="en-US" dirty="0"/>
              <a:t>[3] </a:t>
            </a:r>
            <a:r>
              <a:rPr lang="en-US" dirty="0" err="1"/>
              <a:t>Sonawani</a:t>
            </a:r>
            <a:r>
              <a:rPr lang="en-US" dirty="0"/>
              <a:t> et al - Assistive Relative Pose Estimation for On-orbit Assembly using Convolutional Neural Networks</a:t>
            </a:r>
          </a:p>
          <a:p>
            <a:r>
              <a:rPr lang="en-US" dirty="0"/>
              <a:t>[4] Pal et al - 3D Point Cloud Generation from 2D Depth Camera Images using Successive Triangulation</a:t>
            </a:r>
          </a:p>
          <a:p>
            <a:r>
              <a:rPr lang="en-US" dirty="0"/>
              <a:t>[5] </a:t>
            </a:r>
            <a:r>
              <a:rPr lang="en-US" dirty="0" err="1"/>
              <a:t>Valsesia</a:t>
            </a:r>
            <a:r>
              <a:rPr lang="en-US" dirty="0"/>
              <a:t> et al - Learning Localized Representations of Point Clouds with Graph-Convolutional Generative Adversarial Networks</a:t>
            </a:r>
          </a:p>
          <a:p>
            <a:r>
              <a:rPr lang="en-US" dirty="0"/>
              <a:t>[6] </a:t>
            </a:r>
            <a:r>
              <a:rPr lang="en-US" dirty="0" err="1"/>
              <a:t>Ramasinghe</a:t>
            </a:r>
            <a:r>
              <a:rPr lang="en-US" dirty="0"/>
              <a:t> et al - Spectral-GANS for High Resolution 3D Point Cloud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Synthesizing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31" y="1056857"/>
            <a:ext cx="5758332" cy="5240686"/>
          </a:xfrm>
        </p:spPr>
        <p:txBody>
          <a:bodyPr/>
          <a:lstStyle/>
          <a:p>
            <a:r>
              <a:rPr lang="en-US" dirty="0"/>
              <a:t>3D model of objects projected over 3D background in Blender</a:t>
            </a:r>
          </a:p>
          <a:p>
            <a:pPr lvl="1"/>
            <a:r>
              <a:rPr lang="en-US" dirty="0"/>
              <a:t>Can be extended to full simulation environments</a:t>
            </a:r>
          </a:p>
          <a:p>
            <a:pPr lvl="2"/>
            <a:r>
              <a:rPr lang="en-US" dirty="0"/>
              <a:t>ROS, Gazebo, </a:t>
            </a:r>
            <a:r>
              <a:rPr lang="en-US" dirty="0" err="1"/>
              <a:t>Mujoco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Variations in observations</a:t>
            </a:r>
          </a:p>
          <a:p>
            <a:pPr lvl="1"/>
            <a:r>
              <a:rPr lang="en-US" dirty="0"/>
              <a:t>Orientation of camera and light source</a:t>
            </a:r>
          </a:p>
          <a:p>
            <a:pPr lvl="1"/>
            <a:r>
              <a:rPr lang="en-US" dirty="0"/>
              <a:t>Relative orientation between objects</a:t>
            </a:r>
          </a:p>
          <a:p>
            <a:pPr lvl="1"/>
            <a:r>
              <a:rPr lang="en-US" dirty="0"/>
              <a:t>Number of objects in scene</a:t>
            </a:r>
          </a:p>
          <a:p>
            <a:pPr lvl="1"/>
            <a:r>
              <a:rPr lang="en-US" dirty="0"/>
              <a:t>Background</a:t>
            </a:r>
          </a:p>
          <a:p>
            <a:r>
              <a:rPr lang="en-US" dirty="0"/>
              <a:t>Sim to Reality Problem</a:t>
            </a:r>
          </a:p>
          <a:p>
            <a:pPr lvl="1"/>
            <a:r>
              <a:rPr lang="en-US" dirty="0"/>
              <a:t>Domain Randomization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9" name="Picture 8" descr="A picture containing outdoor, satellite, transport&#10;&#10;Description automatically generated">
            <a:extLst>
              <a:ext uri="{FF2B5EF4-FFF2-40B4-BE49-F238E27FC236}">
                <a16:creationId xmlns:a16="http://schemas.microsoft.com/office/drawing/2014/main" id="{A77114DF-F7A5-724F-BA3D-92E3DA2E5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63" y="110185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Metadata for Training Mask R-CNN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F36730-9B7F-EC48-9555-1A19AA426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10" y="993801"/>
            <a:ext cx="8810171" cy="52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Metadata for Training Mesh R-CNN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D55EBA4-BE1E-DC49-BF9B-415B19BF7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549400"/>
            <a:ext cx="111379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parent pool of data</a:t>
            </a:r>
          </a:p>
          <a:p>
            <a:pPr lvl="1"/>
            <a:r>
              <a:rPr lang="en-US" dirty="0"/>
              <a:t>20,000 image/metadata pairs</a:t>
            </a:r>
          </a:p>
          <a:p>
            <a:r>
              <a:rPr lang="en-US" dirty="0"/>
              <a:t>For each sample generated</a:t>
            </a:r>
          </a:p>
          <a:p>
            <a:pPr lvl="1"/>
            <a:r>
              <a:rPr lang="en-US" dirty="0"/>
              <a:t>Extract/Calculate ground truth to build metadata</a:t>
            </a:r>
          </a:p>
          <a:p>
            <a:pPr lvl="1"/>
            <a:r>
              <a:rPr lang="en-US" dirty="0"/>
              <a:t>Configure metadata to conform to model</a:t>
            </a:r>
          </a:p>
          <a:p>
            <a:r>
              <a:rPr lang="en-US" dirty="0"/>
              <a:t>Sample training set from parent pool</a:t>
            </a:r>
          </a:p>
          <a:p>
            <a:pPr lvl="1"/>
            <a:r>
              <a:rPr lang="en-US" dirty="0"/>
              <a:t>Sample –n (default: 1500) instances from parent pool randomly</a:t>
            </a:r>
          </a:p>
          <a:p>
            <a:pPr lvl="1"/>
            <a:r>
              <a:rPr lang="en-US" dirty="0"/>
              <a:t>Split into training and validation sets</a:t>
            </a:r>
          </a:p>
          <a:p>
            <a:pPr lvl="2"/>
            <a:r>
              <a:rPr lang="en-US" dirty="0"/>
              <a:t>--training-split (default:0.75) / 1 - --training-split (default: 1 – 0.75 = 0.25)</a:t>
            </a:r>
          </a:p>
          <a:p>
            <a:r>
              <a:rPr lang="en-US" dirty="0"/>
              <a:t>Merge all training/validation set metadata into one JSON, respectively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Prediction – Mask 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289874" cy="5240686"/>
          </a:xfrm>
        </p:spPr>
        <p:txBody>
          <a:bodyPr/>
          <a:lstStyle/>
          <a:p>
            <a:r>
              <a:rPr lang="en-US" dirty="0"/>
              <a:t>Backbone</a:t>
            </a:r>
          </a:p>
          <a:p>
            <a:pPr lvl="1"/>
            <a:r>
              <a:rPr lang="en-US" dirty="0"/>
              <a:t>Resnet-50-FPN</a:t>
            </a:r>
          </a:p>
          <a:p>
            <a:r>
              <a:rPr lang="en-US" dirty="0"/>
              <a:t>Region Proposal Network</a:t>
            </a:r>
          </a:p>
          <a:p>
            <a:pPr lvl="1"/>
            <a:r>
              <a:rPr lang="en-US" dirty="0"/>
              <a:t>Applies a sliding window over a convolutional feature map to generate proposed bounding boxes for likely objects</a:t>
            </a:r>
          </a:p>
          <a:p>
            <a:pPr lvl="1"/>
            <a:r>
              <a:rPr lang="en-US" dirty="0"/>
              <a:t>Proposed regions are aligned to the feature map and sent to fully connected layer to classify a bounding box (regressor) and the object itself (soft max)</a:t>
            </a:r>
          </a:p>
          <a:p>
            <a:r>
              <a:rPr lang="en-US" dirty="0"/>
              <a:t>Mask Prediction</a:t>
            </a:r>
          </a:p>
          <a:p>
            <a:pPr lvl="1"/>
            <a:r>
              <a:rPr lang="en-US" dirty="0"/>
              <a:t>Generate a binary mask for pixels in proposed region using the aligned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C1EAF7-D54B-304E-9ED6-FFA71E6F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9" y="1056857"/>
            <a:ext cx="5507460" cy="3091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9B96A-3C7D-CF48-8F38-291699B5E735}"/>
              </a:ext>
            </a:extLst>
          </p:cNvPr>
          <p:cNvSpPr txBox="1"/>
          <p:nvPr/>
        </p:nvSpPr>
        <p:spPr>
          <a:xfrm>
            <a:off x="8776138" y="3963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Mask R-CNN Architecture [1]</a:t>
            </a:r>
          </a:p>
        </p:txBody>
      </p:sp>
    </p:spTree>
    <p:extLst>
      <p:ext uri="{BB962C8B-B14F-4D97-AF65-F5344CB8AC3E}">
        <p14:creationId xmlns:p14="http://schemas.microsoft.com/office/powerpoint/2010/main" val="32488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Mask Prediction – Mask R-CNN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289874" cy="5240686"/>
          </a:xfrm>
        </p:spPr>
        <p:txBody>
          <a:bodyPr/>
          <a:lstStyle/>
          <a:p>
            <a:r>
              <a:rPr lang="en-US" dirty="0"/>
              <a:t>Transfer Learning</a:t>
            </a:r>
          </a:p>
          <a:p>
            <a:pPr lvl="1"/>
            <a:r>
              <a:rPr lang="en-US" dirty="0"/>
              <a:t>Use a pretrained network (Resnet) to initialize weights instead of training from scratch (random initial weights)</a:t>
            </a:r>
          </a:p>
          <a:p>
            <a:pPr lvl="1"/>
            <a:r>
              <a:rPr lang="en-US" dirty="0"/>
              <a:t>Lowers training time and generalization error</a:t>
            </a:r>
          </a:p>
          <a:p>
            <a:r>
              <a:rPr lang="en-US" dirty="0"/>
              <a:t>Region of Interest Alignment</a:t>
            </a:r>
          </a:p>
          <a:p>
            <a:pPr lvl="1"/>
            <a:r>
              <a:rPr lang="en-US" dirty="0"/>
              <a:t>Each region of interest is fed into a fixed-size input fully connected (FC) layer</a:t>
            </a:r>
          </a:p>
          <a:p>
            <a:pPr lvl="1"/>
            <a:r>
              <a:rPr lang="en-US" dirty="0"/>
              <a:t>Need to account for all pixels in ROI while conforming to fixed input size of FC</a:t>
            </a:r>
          </a:p>
          <a:p>
            <a:pPr lvl="1"/>
            <a:r>
              <a:rPr lang="en-US" dirty="0"/>
              <a:t>Bilinear Interpolation instead of Quantization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C1EAF7-D54B-304E-9ED6-FFA71E6F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9" y="1056857"/>
            <a:ext cx="5507460" cy="3091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F2495-DAEA-9446-9A61-274623591A4F}"/>
              </a:ext>
            </a:extLst>
          </p:cNvPr>
          <p:cNvSpPr txBox="1"/>
          <p:nvPr/>
        </p:nvSpPr>
        <p:spPr>
          <a:xfrm>
            <a:off x="8776138" y="3963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Mask R-CNN Architecture [1]</a:t>
            </a:r>
          </a:p>
        </p:txBody>
      </p:sp>
    </p:spTree>
    <p:extLst>
      <p:ext uri="{BB962C8B-B14F-4D97-AF65-F5344CB8AC3E}">
        <p14:creationId xmlns:p14="http://schemas.microsoft.com/office/powerpoint/2010/main" val="58889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Mask Prediction – Mask R-CNN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289874" cy="5240686"/>
          </a:xfrm>
        </p:spPr>
        <p:txBody>
          <a:bodyPr/>
          <a:lstStyle/>
          <a:p>
            <a:r>
              <a:rPr lang="en-US" dirty="0"/>
              <a:t>Transfer Learning</a:t>
            </a:r>
          </a:p>
          <a:p>
            <a:pPr lvl="1"/>
            <a:r>
              <a:rPr lang="en-US" dirty="0"/>
              <a:t>Use a pretrained network (Resnet) to initialize weights instead of training from scratch (random initial weights)</a:t>
            </a:r>
          </a:p>
          <a:p>
            <a:pPr lvl="1"/>
            <a:r>
              <a:rPr lang="en-US" dirty="0"/>
              <a:t>Lowers training time and generalization error</a:t>
            </a:r>
          </a:p>
          <a:p>
            <a:r>
              <a:rPr lang="en-US" dirty="0"/>
              <a:t>Region of Interest Alignment</a:t>
            </a:r>
          </a:p>
          <a:p>
            <a:pPr lvl="1"/>
            <a:r>
              <a:rPr lang="en-US" dirty="0"/>
              <a:t>Each region of interest is fed into a fixed-size input fully connected (FC) layer</a:t>
            </a:r>
          </a:p>
          <a:p>
            <a:pPr lvl="1"/>
            <a:r>
              <a:rPr lang="en-US" dirty="0"/>
              <a:t>Need to account for all pixels in ROI while conforming to fixed input size of FC</a:t>
            </a:r>
          </a:p>
          <a:p>
            <a:pPr lvl="1"/>
            <a:r>
              <a:rPr lang="en-US" dirty="0"/>
              <a:t>Bilinear Interpolation instead of Quantization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DC1EAF7-D54B-304E-9ED6-FFA71E6F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9" y="1056857"/>
            <a:ext cx="5507460" cy="3091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0B14B-01CE-9C44-B1B0-C68188BA07B3}"/>
              </a:ext>
            </a:extLst>
          </p:cNvPr>
          <p:cNvSpPr txBox="1"/>
          <p:nvPr/>
        </p:nvSpPr>
        <p:spPr>
          <a:xfrm>
            <a:off x="7144508" y="4282868"/>
            <a:ext cx="4891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Masks provide a measure of visual </a:t>
            </a:r>
            <a:r>
              <a:rPr lang="en-US" sz="4000" dirty="0" err="1">
                <a:solidFill>
                  <a:srgbClr val="C00000"/>
                </a:solidFill>
              </a:rPr>
              <a:t>explainability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D1934-840E-534A-BB05-D2918C5B415E}"/>
              </a:ext>
            </a:extLst>
          </p:cNvPr>
          <p:cNvSpPr txBox="1"/>
          <p:nvPr/>
        </p:nvSpPr>
        <p:spPr>
          <a:xfrm>
            <a:off x="8776138" y="3963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Mask R-CNN Architecture [1]</a:t>
            </a:r>
          </a:p>
        </p:txBody>
      </p:sp>
    </p:spTree>
    <p:extLst>
      <p:ext uri="{BB962C8B-B14F-4D97-AF65-F5344CB8AC3E}">
        <p14:creationId xmlns:p14="http://schemas.microsoft.com/office/powerpoint/2010/main" val="379681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Mask Prediction – Mask R-CNN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2480421" cy="5240686"/>
          </a:xfrm>
        </p:spPr>
        <p:txBody>
          <a:bodyPr>
            <a:normAutofit/>
          </a:bodyPr>
          <a:lstStyle/>
          <a:p>
            <a:r>
              <a:rPr lang="en-US" sz="2400" dirty="0"/>
              <a:t>98% instance segmentation accuracy</a:t>
            </a:r>
          </a:p>
          <a:p>
            <a:pPr lvl="1"/>
            <a:r>
              <a:rPr lang="en-US" sz="2000" dirty="0"/>
              <a:t>object</a:t>
            </a:r>
          </a:p>
          <a:p>
            <a:pPr lvl="1"/>
            <a:r>
              <a:rPr lang="en-US" sz="2000" dirty="0"/>
              <a:t>bounding box</a:t>
            </a:r>
          </a:p>
          <a:p>
            <a:pPr lvl="1"/>
            <a:r>
              <a:rPr lang="en-US" sz="2000" dirty="0"/>
              <a:t>mask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646EEDBD-EEA2-854E-BEBC-E7790172D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16" y="3746810"/>
            <a:ext cx="4433183" cy="2488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F64EAE-0C9F-5140-9635-0C08E7081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17" y="1088806"/>
            <a:ext cx="4433183" cy="2508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0A4BC-62A0-4740-8570-69F6813E5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52" y="3703442"/>
            <a:ext cx="4419230" cy="24880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07E113-7863-0D4C-A329-8DB31FAD4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52" y="1095255"/>
            <a:ext cx="4419229" cy="25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Mesh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379084" cy="5240686"/>
          </a:xfrm>
        </p:spPr>
        <p:txBody>
          <a:bodyPr>
            <a:normAutofit/>
          </a:bodyPr>
          <a:lstStyle/>
          <a:p>
            <a:r>
              <a:rPr lang="en-US" sz="3200" dirty="0"/>
              <a:t>Extends Mask R-CNN</a:t>
            </a:r>
          </a:p>
          <a:p>
            <a:pPr lvl="1"/>
            <a:r>
              <a:rPr lang="en-US" sz="2800" dirty="0"/>
              <a:t>Mesh Predictor</a:t>
            </a:r>
          </a:p>
          <a:p>
            <a:pPr lvl="2"/>
            <a:r>
              <a:rPr lang="en-US" sz="2400" dirty="0"/>
              <a:t>Voxel Prediction</a:t>
            </a:r>
          </a:p>
          <a:p>
            <a:pPr lvl="2"/>
            <a:r>
              <a:rPr lang="en-US" sz="2400" dirty="0"/>
              <a:t>Mesh Refinement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F627AB4-44AA-6F43-ACA7-85C51DE5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83088"/>
            <a:ext cx="7968332" cy="2691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9EFF67-163E-C94C-AAF0-8AE0113EFAEE}"/>
              </a:ext>
            </a:extLst>
          </p:cNvPr>
          <p:cNvSpPr txBox="1"/>
          <p:nvPr/>
        </p:nvSpPr>
        <p:spPr>
          <a:xfrm>
            <a:off x="8610600" y="477491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Mesh R-CNN Architecture [2]</a:t>
            </a:r>
          </a:p>
        </p:txBody>
      </p:sp>
    </p:spTree>
    <p:extLst>
      <p:ext uri="{BB962C8B-B14F-4D97-AF65-F5344CB8AC3E}">
        <p14:creationId xmlns:p14="http://schemas.microsoft.com/office/powerpoint/2010/main" val="182798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Computer Vision During In-Space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Illumination</a:t>
            </a:r>
          </a:p>
          <a:p>
            <a:pPr lvl="1"/>
            <a:r>
              <a:rPr lang="en-US" dirty="0"/>
              <a:t>Angle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Movement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800D9870-D7C7-434D-9BDB-581E2BA23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3" y="1102388"/>
            <a:ext cx="2743201" cy="1543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CD6882-FA8F-D74D-BF53-0477A9484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1" y="2848819"/>
            <a:ext cx="2743202" cy="1543052"/>
          </a:xfrm>
          <a:prstGeom prst="rect">
            <a:avLst/>
          </a:prstGeom>
        </p:spPr>
      </p:pic>
      <p:pic>
        <p:nvPicPr>
          <p:cNvPr id="18" name="Picture 17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5601AD9B-9359-524B-818B-15461F419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2" y="4595250"/>
            <a:ext cx="2743201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Mesh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379084" cy="5240686"/>
          </a:xfrm>
        </p:spPr>
        <p:txBody>
          <a:bodyPr>
            <a:normAutofit/>
          </a:bodyPr>
          <a:lstStyle/>
          <a:p>
            <a:r>
              <a:rPr lang="en-US" sz="3200" dirty="0"/>
              <a:t>Extends Mask R-CNN</a:t>
            </a:r>
          </a:p>
          <a:p>
            <a:pPr lvl="1"/>
            <a:r>
              <a:rPr lang="en-US" sz="2800" dirty="0"/>
              <a:t>Mesh Predictor</a:t>
            </a:r>
          </a:p>
          <a:p>
            <a:pPr lvl="2"/>
            <a:r>
              <a:rPr lang="en-US" sz="2400" dirty="0">
                <a:solidFill>
                  <a:srgbClr val="C00000"/>
                </a:solidFill>
              </a:rPr>
              <a:t>Voxel Prediction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</a:rPr>
              <a:t>Predicts a voxel occupancy grid</a:t>
            </a:r>
          </a:p>
          <a:p>
            <a:pPr lvl="3"/>
            <a:r>
              <a:rPr lang="en-US" sz="2200" dirty="0" err="1">
                <a:solidFill>
                  <a:srgbClr val="C00000"/>
                </a:solidFill>
              </a:rPr>
              <a:t>Cubify</a:t>
            </a:r>
            <a:r>
              <a:rPr lang="en-US" sz="2200" dirty="0">
                <a:solidFill>
                  <a:srgbClr val="C00000"/>
                </a:solidFill>
              </a:rPr>
              <a:t> function binarizes voxel occupancy probabilities according to a threshold and generates a cuboid triangular mesh for each likely voxel</a:t>
            </a:r>
            <a:endParaRPr lang="en-US" sz="2400" dirty="0"/>
          </a:p>
          <a:p>
            <a:pPr lvl="2"/>
            <a:r>
              <a:rPr lang="en-US" sz="2400" dirty="0"/>
              <a:t>Mesh Refinement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F627AB4-44AA-6F43-ACA7-85C51DE5F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" r="33966" b="54622"/>
          <a:stretch/>
        </p:blipFill>
        <p:spPr>
          <a:xfrm>
            <a:off x="5753550" y="1056857"/>
            <a:ext cx="6282919" cy="1933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8340D7-FC09-CA4D-831B-240DB17A0414}"/>
              </a:ext>
            </a:extLst>
          </p:cNvPr>
          <p:cNvSpPr/>
          <p:nvPr/>
        </p:nvSpPr>
        <p:spPr>
          <a:xfrm>
            <a:off x="5753550" y="1056857"/>
            <a:ext cx="3917224" cy="64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8FD1-B79D-4E4E-9608-46F3F4F769C1}"/>
              </a:ext>
            </a:extLst>
          </p:cNvPr>
          <p:cNvSpPr/>
          <p:nvPr/>
        </p:nvSpPr>
        <p:spPr>
          <a:xfrm>
            <a:off x="5753550" y="1495836"/>
            <a:ext cx="1958612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8DD3AB-B176-D642-A797-CBCDDC683CD7}"/>
              </a:ext>
            </a:extLst>
          </p:cNvPr>
          <p:cNvSpPr/>
          <p:nvPr/>
        </p:nvSpPr>
        <p:spPr>
          <a:xfrm>
            <a:off x="5553226" y="2181952"/>
            <a:ext cx="256958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118E8-984D-AA47-9C63-0DEF6CE06DD2}"/>
              </a:ext>
            </a:extLst>
          </p:cNvPr>
          <p:cNvSpPr/>
          <p:nvPr/>
        </p:nvSpPr>
        <p:spPr>
          <a:xfrm>
            <a:off x="5746024" y="2317531"/>
            <a:ext cx="63991" cy="102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55161-D9B6-3C4D-9F04-D4F7787835DC}"/>
              </a:ext>
            </a:extLst>
          </p:cNvPr>
          <p:cNvSpPr txBox="1"/>
          <p:nvPr/>
        </p:nvSpPr>
        <p:spPr>
          <a:xfrm>
            <a:off x="7696200" y="302496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Mesh R-CNN Architecture Voxel Branch[2]</a:t>
            </a:r>
          </a:p>
        </p:txBody>
      </p:sp>
    </p:spTree>
    <p:extLst>
      <p:ext uri="{BB962C8B-B14F-4D97-AF65-F5344CB8AC3E}">
        <p14:creationId xmlns:p14="http://schemas.microsoft.com/office/powerpoint/2010/main" val="191929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Mesh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6379084" cy="5240686"/>
          </a:xfrm>
        </p:spPr>
        <p:txBody>
          <a:bodyPr>
            <a:normAutofit/>
          </a:bodyPr>
          <a:lstStyle/>
          <a:p>
            <a:r>
              <a:rPr lang="en-US" sz="3200" dirty="0"/>
              <a:t>Extends Mask R-CNN</a:t>
            </a:r>
          </a:p>
          <a:p>
            <a:pPr lvl="1"/>
            <a:r>
              <a:rPr lang="en-US" sz="2800" dirty="0"/>
              <a:t>Mesh Predictor</a:t>
            </a:r>
          </a:p>
          <a:p>
            <a:pPr lvl="2"/>
            <a:r>
              <a:rPr lang="en-US" sz="2400" dirty="0"/>
              <a:t>Voxel Prediction</a:t>
            </a:r>
          </a:p>
          <a:p>
            <a:pPr lvl="3"/>
            <a:r>
              <a:rPr lang="en-US" sz="2200" dirty="0"/>
              <a:t>Predicts a voxel occupancy grid</a:t>
            </a:r>
          </a:p>
          <a:p>
            <a:pPr lvl="3"/>
            <a:r>
              <a:rPr lang="en-US" sz="2200" dirty="0" err="1"/>
              <a:t>Cubify</a:t>
            </a:r>
            <a:r>
              <a:rPr lang="en-US" sz="2200" dirty="0"/>
              <a:t> function binarizes voxel occupancy probabilities according to a threshold and generates a cuboid triangular mesh for each likely voxel</a:t>
            </a:r>
            <a:endParaRPr lang="en-US" sz="2400" dirty="0"/>
          </a:p>
          <a:p>
            <a:pPr lvl="2"/>
            <a:r>
              <a:rPr lang="en-US" sz="2400" dirty="0">
                <a:solidFill>
                  <a:srgbClr val="C00000"/>
                </a:solidFill>
              </a:rPr>
              <a:t>Mesh Refinement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</a:rPr>
              <a:t>2 passes</a:t>
            </a:r>
          </a:p>
          <a:p>
            <a:pPr lvl="4"/>
            <a:r>
              <a:rPr lang="en-US" sz="2200" dirty="0">
                <a:solidFill>
                  <a:srgbClr val="C00000"/>
                </a:solidFill>
              </a:rPr>
              <a:t>Vertex alignment</a:t>
            </a:r>
          </a:p>
          <a:p>
            <a:pPr lvl="4"/>
            <a:r>
              <a:rPr lang="en-US" sz="2200" dirty="0">
                <a:solidFill>
                  <a:srgbClr val="C00000"/>
                </a:solidFill>
              </a:rPr>
              <a:t>Graph convolution</a:t>
            </a:r>
          </a:p>
          <a:p>
            <a:pPr lvl="4"/>
            <a:r>
              <a:rPr lang="en-US" sz="2200" dirty="0">
                <a:solidFill>
                  <a:srgbClr val="C00000"/>
                </a:solidFill>
              </a:rPr>
              <a:t>Vertex refinement</a:t>
            </a:r>
          </a:p>
          <a:p>
            <a:pPr lvl="3"/>
            <a:endParaRPr lang="en-US" sz="2200" dirty="0">
              <a:solidFill>
                <a:srgbClr val="C00000"/>
              </a:solidFill>
            </a:endParaRPr>
          </a:p>
          <a:p>
            <a:pPr lvl="3"/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340D7-FC09-CA4D-831B-240DB17A0414}"/>
              </a:ext>
            </a:extLst>
          </p:cNvPr>
          <p:cNvSpPr/>
          <p:nvPr/>
        </p:nvSpPr>
        <p:spPr>
          <a:xfrm>
            <a:off x="5753550" y="1056857"/>
            <a:ext cx="3917224" cy="64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8FD1-B79D-4E4E-9608-46F3F4F769C1}"/>
              </a:ext>
            </a:extLst>
          </p:cNvPr>
          <p:cNvSpPr/>
          <p:nvPr/>
        </p:nvSpPr>
        <p:spPr>
          <a:xfrm>
            <a:off x="5753550" y="1495836"/>
            <a:ext cx="1958612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8DD3AB-B176-D642-A797-CBCDDC683CD7}"/>
              </a:ext>
            </a:extLst>
          </p:cNvPr>
          <p:cNvSpPr/>
          <p:nvPr/>
        </p:nvSpPr>
        <p:spPr>
          <a:xfrm>
            <a:off x="5553226" y="2181952"/>
            <a:ext cx="256958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118E8-984D-AA47-9C63-0DEF6CE06DD2}"/>
              </a:ext>
            </a:extLst>
          </p:cNvPr>
          <p:cNvSpPr/>
          <p:nvPr/>
        </p:nvSpPr>
        <p:spPr>
          <a:xfrm>
            <a:off x="5746024" y="2317531"/>
            <a:ext cx="63991" cy="102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F0C90EB-AE8E-DE48-996C-71A226BA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49357"/>
          <a:stretch/>
        </p:blipFill>
        <p:spPr>
          <a:xfrm>
            <a:off x="5522952" y="4043074"/>
            <a:ext cx="6598618" cy="1462216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D7BEF6D-16CB-5142-B019-E513624D1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937" r="14429" b="47812"/>
          <a:stretch/>
        </p:blipFill>
        <p:spPr>
          <a:xfrm>
            <a:off x="9340136" y="2680551"/>
            <a:ext cx="1534510" cy="1438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474F23-2A88-B545-AC35-10AEF92FE2CA}"/>
              </a:ext>
            </a:extLst>
          </p:cNvPr>
          <p:cNvSpPr txBox="1"/>
          <p:nvPr/>
        </p:nvSpPr>
        <p:spPr>
          <a:xfrm>
            <a:off x="6534615" y="5505290"/>
            <a:ext cx="565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Mesh R-CNN Architecture Mesh Refinement Branch[2]</a:t>
            </a:r>
          </a:p>
        </p:txBody>
      </p:sp>
    </p:spTree>
    <p:extLst>
      <p:ext uri="{BB962C8B-B14F-4D97-AF65-F5344CB8AC3E}">
        <p14:creationId xmlns:p14="http://schemas.microsoft.com/office/powerpoint/2010/main" val="361248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05435-80F2-BD44-87DC-A561A20E40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531" y="1056857"/>
                <a:ext cx="11847283" cy="524068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Chamfer distance</a:t>
                </a:r>
              </a:p>
              <a:p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sz="2000" dirty="0"/>
                  <a:t>					Where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is the closest neighbor to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 point cloud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r>
                  <a:rPr lang="en-US" sz="3200" dirty="0"/>
                  <a:t>Normal distance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sz="3200" dirty="0"/>
                  <a:t>					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is the unit normal to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in point cloud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b="0" dirty="0"/>
              </a:p>
              <a:p>
                <a:r>
                  <a:rPr lang="en-US" sz="3200" dirty="0"/>
                  <a:t>Edge loss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1371600" lvl="3" indent="0">
                  <a:buNone/>
                </a:pPr>
                <a:r>
                  <a:rPr lang="en-US" sz="2000" dirty="0"/>
                  <a:t>				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lvl="1"/>
                <a:endParaRPr lang="en-US" sz="2800" dirty="0"/>
              </a:p>
              <a:p>
                <a:pPr lvl="3"/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05435-80F2-BD44-87DC-A561A20E40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31" y="1056857"/>
                <a:ext cx="11847283" cy="5240686"/>
              </a:xfrm>
              <a:blipFill>
                <a:blip r:embed="rId2"/>
                <a:stretch>
                  <a:fillRect l="-1178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340D7-FC09-CA4D-831B-240DB17A0414}"/>
              </a:ext>
            </a:extLst>
          </p:cNvPr>
          <p:cNvSpPr/>
          <p:nvPr/>
        </p:nvSpPr>
        <p:spPr>
          <a:xfrm>
            <a:off x="5753550" y="1056857"/>
            <a:ext cx="3917224" cy="64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8FD1-B79D-4E4E-9608-46F3F4F769C1}"/>
              </a:ext>
            </a:extLst>
          </p:cNvPr>
          <p:cNvSpPr/>
          <p:nvPr/>
        </p:nvSpPr>
        <p:spPr>
          <a:xfrm>
            <a:off x="5753550" y="1495836"/>
            <a:ext cx="1958612" cy="32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EDF23-D619-684A-98FA-6ED64ABE0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3" y="1078416"/>
            <a:ext cx="7323538" cy="930549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3D394DCF-2DD7-B849-9093-6CBD9500F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3" y="2552647"/>
            <a:ext cx="7659398" cy="980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5F531-DC35-BD49-8894-188C71381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3" y="4050940"/>
            <a:ext cx="4470400" cy="97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FDEDB1-07EA-884D-AA81-1F0D07EB5C16}"/>
                  </a:ext>
                </a:extLst>
              </p:cNvPr>
              <p:cNvSpPr txBox="1"/>
              <p:nvPr/>
            </p:nvSpPr>
            <p:spPr>
              <a:xfrm>
                <a:off x="4690240" y="4933575"/>
                <a:ext cx="656708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Where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ko-KR" altLang="en-US" sz="2000" dirty="0"/>
                  <a:t>⊆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ko-KR" sz="2000" dirty="0"/>
                  <a:t>×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the edges between each vertex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 err="1"/>
                  <a:t>∈</a:t>
                </a:r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in the predicted mesh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FDEDB1-07EA-884D-AA81-1F0D07EB5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40" y="4933575"/>
                <a:ext cx="6567081" cy="984885"/>
              </a:xfrm>
              <a:prstGeom prst="rect">
                <a:avLst/>
              </a:prstGeom>
              <a:blipFill>
                <a:blip r:embed="rId6"/>
                <a:stretch>
                  <a:fillRect l="-965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897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7243752" cy="52406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Ours (Custom Synthetic Data)</a:t>
            </a:r>
          </a:p>
          <a:p>
            <a:pPr lvl="1"/>
            <a:r>
              <a:rPr lang="en-US" dirty="0"/>
              <a:t>Chamfer (lower is better)</a:t>
            </a:r>
          </a:p>
          <a:p>
            <a:pPr lvl="2"/>
            <a:r>
              <a:rPr lang="en-US" dirty="0"/>
              <a:t>0.621 </a:t>
            </a:r>
          </a:p>
          <a:p>
            <a:pPr lvl="1"/>
            <a:r>
              <a:rPr lang="en-US" dirty="0"/>
              <a:t>F1 (higher is better)</a:t>
            </a:r>
          </a:p>
          <a:p>
            <a:pPr lvl="2"/>
            <a:r>
              <a:rPr lang="en-US" dirty="0"/>
              <a:t>47.51</a:t>
            </a:r>
          </a:p>
          <a:p>
            <a:r>
              <a:rPr lang="en-US" dirty="0" smtClean="0"/>
              <a:t>Theirs </a:t>
            </a:r>
            <a:r>
              <a:rPr lang="en-US" dirty="0"/>
              <a:t>(Mesh R-CNN trained on Pix3D)</a:t>
            </a:r>
          </a:p>
          <a:p>
            <a:pPr lvl="1"/>
            <a:r>
              <a:rPr lang="en-US" dirty="0"/>
              <a:t>Chamfer (lower is better)</a:t>
            </a:r>
          </a:p>
          <a:p>
            <a:pPr lvl="2"/>
            <a:r>
              <a:rPr lang="en-US" dirty="0"/>
              <a:t>0.306</a:t>
            </a:r>
          </a:p>
          <a:p>
            <a:pPr lvl="1"/>
            <a:r>
              <a:rPr lang="en-US" dirty="0"/>
              <a:t>F1 (higher is better)</a:t>
            </a:r>
          </a:p>
          <a:p>
            <a:pPr lvl="2"/>
            <a:r>
              <a:rPr lang="en-US" dirty="0"/>
              <a:t>74.84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F8FD83-D70D-9B43-B563-579E9AC6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88" y="1056857"/>
            <a:ext cx="4509681" cy="2572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027B96-51B7-8E4C-B711-5451A3FB2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87" y="3677200"/>
            <a:ext cx="4509681" cy="257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1056857"/>
            <a:ext cx="7243752" cy="52406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Ours (Custom Synthetic Data)</a:t>
            </a:r>
          </a:p>
          <a:p>
            <a:pPr lvl="1"/>
            <a:r>
              <a:rPr lang="en-US" dirty="0"/>
              <a:t>Chamfer (lower is better)</a:t>
            </a:r>
          </a:p>
          <a:p>
            <a:pPr lvl="2"/>
            <a:r>
              <a:rPr lang="en-US" dirty="0"/>
              <a:t>0.621 </a:t>
            </a:r>
          </a:p>
          <a:p>
            <a:pPr lvl="1"/>
            <a:r>
              <a:rPr lang="en-US" dirty="0"/>
              <a:t>F1 (higher is better)</a:t>
            </a:r>
          </a:p>
          <a:p>
            <a:pPr lvl="2"/>
            <a:r>
              <a:rPr lang="en-US" dirty="0"/>
              <a:t>47.51</a:t>
            </a:r>
          </a:p>
          <a:p>
            <a:r>
              <a:rPr lang="en-US" dirty="0" smtClean="0"/>
              <a:t>Theirs </a:t>
            </a:r>
            <a:r>
              <a:rPr lang="en-US" dirty="0"/>
              <a:t>(Pix3D)</a:t>
            </a:r>
          </a:p>
          <a:p>
            <a:pPr lvl="1"/>
            <a:r>
              <a:rPr lang="en-US" dirty="0"/>
              <a:t>Chamfer (lower is better)</a:t>
            </a:r>
          </a:p>
          <a:p>
            <a:pPr lvl="2"/>
            <a:r>
              <a:rPr lang="en-US" dirty="0"/>
              <a:t>0.306</a:t>
            </a:r>
          </a:p>
          <a:p>
            <a:pPr lvl="1"/>
            <a:r>
              <a:rPr lang="en-US" dirty="0"/>
              <a:t>F1 (higher is better)</a:t>
            </a:r>
          </a:p>
          <a:p>
            <a:pPr lvl="2"/>
            <a:r>
              <a:rPr lang="en-US" dirty="0"/>
              <a:t>74.84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9146B-2D4B-1D46-88D1-E55597DABAAF}"/>
              </a:ext>
            </a:extLst>
          </p:cNvPr>
          <p:cNvSpPr txBox="1"/>
          <p:nvPr/>
        </p:nvSpPr>
        <p:spPr>
          <a:xfrm>
            <a:off x="6007034" y="1550968"/>
            <a:ext cx="586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2 Quadro 6000 RTX GPUs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05A6B-0F1A-2344-9A82-640F212D891F}"/>
              </a:ext>
            </a:extLst>
          </p:cNvPr>
          <p:cNvSpPr txBox="1"/>
          <p:nvPr/>
        </p:nvSpPr>
        <p:spPr>
          <a:xfrm>
            <a:off x="6007034" y="3509048"/>
            <a:ext cx="586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8 Tesla V100 GPUS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C5AEF-D09A-014E-A22B-9E8DF441A624}"/>
              </a:ext>
            </a:extLst>
          </p:cNvPr>
          <p:cNvSpPr txBox="1"/>
          <p:nvPr/>
        </p:nvSpPr>
        <p:spPr>
          <a:xfrm>
            <a:off x="4939862" y="4645572"/>
            <a:ext cx="641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Requires hyperparameter tuning specific to hardware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3156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0" y="1056857"/>
            <a:ext cx="11910345" cy="5240686"/>
          </a:xfrm>
        </p:spPr>
        <p:txBody>
          <a:bodyPr>
            <a:normAutofit/>
          </a:bodyPr>
          <a:lstStyle/>
          <a:p>
            <a:r>
              <a:rPr lang="en-US" sz="3200" dirty="0"/>
              <a:t>Generated a synthetic dataset capable of training state of the art 2D mask and 3D mesh prediction models</a:t>
            </a:r>
          </a:p>
          <a:p>
            <a:r>
              <a:rPr lang="en-US" sz="3200" dirty="0"/>
              <a:t>Can train each model end-to-end from no data to trained model</a:t>
            </a:r>
          </a:p>
          <a:p>
            <a:r>
              <a:rPr lang="en-US" sz="3200" dirty="0"/>
              <a:t>Future work</a:t>
            </a:r>
          </a:p>
          <a:p>
            <a:pPr lvl="1"/>
            <a:r>
              <a:rPr lang="en-US" sz="2800" dirty="0"/>
              <a:t>Hyperparameter tuning</a:t>
            </a:r>
          </a:p>
          <a:p>
            <a:pPr lvl="1"/>
            <a:r>
              <a:rPr lang="en-US" sz="2800" dirty="0"/>
              <a:t>Further domain randomization</a:t>
            </a:r>
          </a:p>
          <a:p>
            <a:pPr lvl="2"/>
            <a:r>
              <a:rPr lang="en-US" sz="2400" dirty="0"/>
              <a:t>Randomize object’s rendered skin</a:t>
            </a:r>
          </a:p>
          <a:p>
            <a:pPr lvl="1"/>
            <a:r>
              <a:rPr lang="en-US" sz="2800" dirty="0"/>
              <a:t>Extending Mesh R-CNN to use a Generative Adversarial Network to generate point clouds instead of voxel model</a:t>
            </a:r>
          </a:p>
          <a:p>
            <a:pPr lvl="2"/>
            <a:r>
              <a:rPr lang="en-US" sz="2400" dirty="0"/>
              <a:t>Higher resolution 3D mesh prediction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4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48B0-D7D9-CD48-854A-3270C58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05435-80F2-BD44-87DC-A561A20E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0" y="1056857"/>
            <a:ext cx="11910345" cy="52406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700" dirty="0"/>
              <a:t>He, K., </a:t>
            </a:r>
            <a:r>
              <a:rPr lang="en-US" sz="1700" dirty="0" err="1"/>
              <a:t>Gkioxari</a:t>
            </a:r>
            <a:r>
              <a:rPr lang="en-US" sz="1700" dirty="0"/>
              <a:t>, G., </a:t>
            </a:r>
            <a:r>
              <a:rPr lang="en-US" sz="1700" dirty="0" err="1"/>
              <a:t>Dollár</a:t>
            </a:r>
            <a:r>
              <a:rPr lang="en-US" sz="1700" dirty="0"/>
              <a:t>, P., and </a:t>
            </a:r>
            <a:r>
              <a:rPr lang="en-US" sz="1700" dirty="0" err="1"/>
              <a:t>Girshick</a:t>
            </a:r>
            <a:r>
              <a:rPr lang="en-US" sz="1700" dirty="0"/>
              <a:t>, R., “Mask R-CNN,”2017 IEEE International Conference on Computer Vision(ICCV), 2017, pp. 2980–2988. </a:t>
            </a:r>
            <a:r>
              <a:rPr lang="en-US" sz="1700" dirty="0">
                <a:hlinkClick r:id="rId2"/>
              </a:rPr>
              <a:t>https://doi.org/10.1109/ICCV.2017.322</a:t>
            </a:r>
            <a:r>
              <a:rPr lang="en-US" sz="17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err="1"/>
              <a:t>Gkioxari</a:t>
            </a:r>
            <a:r>
              <a:rPr lang="en-US" sz="1700" dirty="0"/>
              <a:t>, G., Johnson, J., and Malik, J., “Mesh R-CNN,”2019 IEEE/CVF International Conference on Computer Vision(ICCV), 2019, pp. 9784–9794. </a:t>
            </a:r>
            <a:r>
              <a:rPr lang="en-US" sz="1700" dirty="0">
                <a:hlinkClick r:id="rId3"/>
              </a:rPr>
              <a:t>https://doi.org/10.1109/ICCV.2019.00988</a:t>
            </a:r>
            <a:r>
              <a:rPr lang="en-US" sz="17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err="1"/>
              <a:t>Sonawani</a:t>
            </a:r>
            <a:r>
              <a:rPr lang="en-US" sz="1700" dirty="0"/>
              <a:t>, S. D., </a:t>
            </a:r>
            <a:r>
              <a:rPr lang="en-US" sz="1700" dirty="0" err="1"/>
              <a:t>Alimo</a:t>
            </a:r>
            <a:r>
              <a:rPr lang="en-US" sz="1700" dirty="0"/>
              <a:t>, R., </a:t>
            </a:r>
            <a:r>
              <a:rPr lang="en-US" sz="1700" dirty="0" err="1"/>
              <a:t>Detry</a:t>
            </a:r>
            <a:r>
              <a:rPr lang="en-US" sz="1700" dirty="0"/>
              <a:t>, R., </a:t>
            </a:r>
            <a:r>
              <a:rPr lang="en-US" sz="1700" dirty="0" err="1"/>
              <a:t>Jeong</a:t>
            </a:r>
            <a:r>
              <a:rPr lang="en-US" sz="1700" dirty="0"/>
              <a:t>, D., Hess, A., and Amor, H. B., “Assistive Relative Pose Estimation for On-</a:t>
            </a:r>
            <a:r>
              <a:rPr lang="en-US" sz="1700" dirty="0" err="1"/>
              <a:t>orbitAssembly</a:t>
            </a:r>
            <a:r>
              <a:rPr lang="en-US" sz="1700" dirty="0"/>
              <a:t> using Convolutional Neural Networks,”</a:t>
            </a:r>
            <a:r>
              <a:rPr lang="en-US" sz="1700" dirty="0" err="1"/>
              <a:t>ArXiv</a:t>
            </a:r>
            <a:r>
              <a:rPr lang="en-US" sz="1700" dirty="0"/>
              <a:t>, Vol. abs/2001.10673, 2020.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Pal, B., </a:t>
            </a:r>
            <a:r>
              <a:rPr lang="en-US" sz="1700" dirty="0" err="1"/>
              <a:t>Khaiyum</a:t>
            </a:r>
            <a:r>
              <a:rPr lang="en-US" sz="1700" dirty="0"/>
              <a:t>, S., and Kumaraswamy, Y. S., “3D point cloud generation from 2D depth camera images using successivetriangulation,”2017 International Conference on Innovative Mechanisms for Industry Applications (ICIMIA), 2017, pp. 129–133.https://</a:t>
            </a:r>
            <a:r>
              <a:rPr lang="en-US" sz="1700" dirty="0" err="1"/>
              <a:t>doi.org</a:t>
            </a:r>
            <a:r>
              <a:rPr lang="en-US" sz="1700" dirty="0"/>
              <a:t>/10.1109/ICIMIA.2017.7975586.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err="1"/>
              <a:t>Valsesia</a:t>
            </a:r>
            <a:r>
              <a:rPr lang="en-US" sz="1700" dirty="0"/>
              <a:t>, D., </a:t>
            </a:r>
            <a:r>
              <a:rPr lang="en-US" sz="1700" dirty="0" err="1"/>
              <a:t>Fracastoro</a:t>
            </a:r>
            <a:r>
              <a:rPr lang="en-US" sz="1700" dirty="0"/>
              <a:t>, G., and </a:t>
            </a:r>
            <a:r>
              <a:rPr lang="en-US" sz="1700" dirty="0" err="1"/>
              <a:t>Magli</a:t>
            </a:r>
            <a:r>
              <a:rPr lang="en-US" sz="1700" dirty="0"/>
              <a:t>, E., “Learning Localized Representations of Point Clouds with Graph-</a:t>
            </a:r>
            <a:r>
              <a:rPr lang="en-US" sz="1700" dirty="0" err="1"/>
              <a:t>ConvolutionalGenerative</a:t>
            </a:r>
            <a:r>
              <a:rPr lang="en-US" sz="1700" dirty="0"/>
              <a:t> Adversarial </a:t>
            </a:r>
            <a:r>
              <a:rPr lang="en-US" sz="1700" dirty="0" err="1"/>
              <a:t>Networks,”IEEE</a:t>
            </a:r>
            <a:r>
              <a:rPr lang="en-US" sz="1700" dirty="0"/>
              <a:t> Transactions on Multimedia, 2019.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err="1"/>
              <a:t>Ramasinghe</a:t>
            </a:r>
            <a:r>
              <a:rPr lang="en-US" sz="1700" dirty="0"/>
              <a:t>, S., Khan, S. H., Barnes, N., and Gould, S., “Spectral-GANs for High-Resolution 3D Point-cloud Generation,”</a:t>
            </a:r>
            <a:r>
              <a:rPr lang="en-US" sz="1700" dirty="0" err="1"/>
              <a:t>CoRR</a:t>
            </a:r>
            <a:r>
              <a:rPr lang="en-US" sz="1700" dirty="0"/>
              <a:t>, Vol. abs/1912.01800, 2019. URL </a:t>
            </a:r>
            <a:r>
              <a:rPr lang="en-US" sz="1700" dirty="0">
                <a:hlinkClick r:id="rId4"/>
              </a:rPr>
              <a:t>http://arxiv.org/abs/1912.01800</a:t>
            </a:r>
            <a:r>
              <a:rPr lang="en-US" sz="17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Tobin, J., Fong, R., Ray, A., Schneider, J., Zaremba, W., and </a:t>
            </a:r>
            <a:r>
              <a:rPr lang="en-US" sz="1700" dirty="0" err="1"/>
              <a:t>Abbeel</a:t>
            </a:r>
            <a:r>
              <a:rPr lang="en-US" sz="1700" dirty="0"/>
              <a:t>, P., “Domain Randomization for Transferring Deep </a:t>
            </a:r>
            <a:r>
              <a:rPr lang="en-US" sz="1700" dirty="0" err="1"/>
              <a:t>NeuralNetworks</a:t>
            </a:r>
            <a:r>
              <a:rPr lang="en-US" sz="1700" dirty="0"/>
              <a:t> from Simulation to the Real World,”</a:t>
            </a:r>
            <a:r>
              <a:rPr lang="en-US" sz="1700" dirty="0" err="1"/>
              <a:t>CoRR</a:t>
            </a:r>
            <a:r>
              <a:rPr lang="en-US" sz="1700" dirty="0"/>
              <a:t>, Vol. abs/1703.06907, 2017. URL </a:t>
            </a:r>
            <a:r>
              <a:rPr lang="en-US" sz="1700" dirty="0">
                <a:hlinkClick r:id="rId5"/>
              </a:rPr>
              <a:t>http://arxiv.org/abs/1703.06907</a:t>
            </a:r>
            <a:r>
              <a:rPr lang="en-US" sz="17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/>
              <a:t>He, K., Zhang, X., Ren, S., and Sun, J., “Deep Residual Learning for Image Recognition,”</a:t>
            </a:r>
            <a:r>
              <a:rPr lang="en-US" sz="1700" dirty="0" err="1"/>
              <a:t>CoRR</a:t>
            </a:r>
            <a:r>
              <a:rPr lang="en-US" sz="1700" dirty="0"/>
              <a:t>, Vol. abs/1512.03385, 2015.URL http://</a:t>
            </a:r>
            <a:r>
              <a:rPr lang="en-US" sz="1700" dirty="0" err="1"/>
              <a:t>arxiv.org</a:t>
            </a:r>
            <a:r>
              <a:rPr lang="en-US" sz="1700" dirty="0"/>
              <a:t>/abs/1512.03385.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EEAFE-C1B6-9A46-B795-71693A1A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285E-E8B7-CC44-9A97-707D25EE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1C4E-7250-1243-B0B4-39B9E5A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4F70A-BE90-2248-A222-C27E8229BCA8}"/>
              </a:ext>
            </a:extLst>
          </p:cNvPr>
          <p:cNvSpPr/>
          <p:nvPr/>
        </p:nvSpPr>
        <p:spPr>
          <a:xfrm>
            <a:off x="10479557" y="2793275"/>
            <a:ext cx="126124" cy="23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Computer Vision During In-Space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Illumination</a:t>
            </a:r>
          </a:p>
          <a:p>
            <a:pPr lvl="1"/>
            <a:r>
              <a:rPr lang="en-US" dirty="0"/>
              <a:t>Angle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Movement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800D9870-D7C7-434D-9BDB-581E2BA23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3" y="1102388"/>
            <a:ext cx="2743201" cy="1543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CD6882-FA8F-D74D-BF53-0477A9484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1" y="2848819"/>
            <a:ext cx="2743202" cy="1543052"/>
          </a:xfrm>
          <a:prstGeom prst="rect">
            <a:avLst/>
          </a:prstGeom>
        </p:spPr>
      </p:pic>
      <p:pic>
        <p:nvPicPr>
          <p:cNvPr id="18" name="Picture 17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5601AD9B-9359-524B-818B-15461F419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2" y="4595250"/>
            <a:ext cx="2743201" cy="1543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2676292" y="1874421"/>
            <a:ext cx="574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739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Computer Vision During In-Space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Illumination</a:t>
            </a:r>
          </a:p>
          <a:p>
            <a:pPr lvl="1"/>
            <a:r>
              <a:rPr lang="en-US" dirty="0"/>
              <a:t>Angle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Movement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id="{800D9870-D7C7-434D-9BDB-581E2BA23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3" y="1102388"/>
            <a:ext cx="2743201" cy="1543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CD6882-FA8F-D74D-BF53-0477A9484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1" y="2848819"/>
            <a:ext cx="2743202" cy="1543052"/>
          </a:xfrm>
          <a:prstGeom prst="rect">
            <a:avLst/>
          </a:prstGeom>
        </p:spPr>
      </p:pic>
      <p:pic>
        <p:nvPicPr>
          <p:cNvPr id="18" name="Picture 17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5601AD9B-9359-524B-818B-15461F4196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42" y="4595250"/>
            <a:ext cx="2743201" cy="1543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2676292" y="1874421"/>
            <a:ext cx="574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2290353" y="3394921"/>
            <a:ext cx="651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 More Information = More Energy Use &amp; More Mass</a:t>
            </a:r>
          </a:p>
        </p:txBody>
      </p:sp>
    </p:spTree>
    <p:extLst>
      <p:ext uri="{BB962C8B-B14F-4D97-AF65-F5344CB8AC3E}">
        <p14:creationId xmlns:p14="http://schemas.microsoft.com/office/powerpoint/2010/main" val="25184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Mitigating the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109850" y="1473963"/>
            <a:ext cx="59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109850" y="3374994"/>
            <a:ext cx="59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</a:t>
            </a:r>
          </a:p>
          <a:p>
            <a:r>
              <a:rPr lang="en-US" sz="3600" dirty="0"/>
              <a:t>More Information = </a:t>
            </a:r>
          </a:p>
          <a:p>
            <a:r>
              <a:rPr lang="en-US" sz="3600" dirty="0"/>
              <a:t>More Energy Use &amp; More Mass</a:t>
            </a:r>
          </a:p>
        </p:txBody>
      </p:sp>
    </p:spTree>
    <p:extLst>
      <p:ext uri="{BB962C8B-B14F-4D97-AF65-F5344CB8AC3E}">
        <p14:creationId xmlns:p14="http://schemas.microsoft.com/office/powerpoint/2010/main" val="19387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Mitigating the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109850" y="1473963"/>
            <a:ext cx="59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109850" y="3374994"/>
            <a:ext cx="59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</a:t>
            </a:r>
          </a:p>
          <a:p>
            <a:r>
              <a:rPr lang="en-US" sz="3600" dirty="0"/>
              <a:t>More Information = </a:t>
            </a:r>
          </a:p>
          <a:p>
            <a:r>
              <a:rPr lang="en-US" sz="3600" dirty="0"/>
              <a:t>More Energy Use &amp; More Mass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7AF4B0-4E2B-1346-8C9B-6A3ECCBC55DD}"/>
              </a:ext>
            </a:extLst>
          </p:cNvPr>
          <p:cNvSpPr/>
          <p:nvPr/>
        </p:nvSpPr>
        <p:spPr>
          <a:xfrm>
            <a:off x="1839951" y="2061511"/>
            <a:ext cx="3490332" cy="58857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91B78-8FB5-8F4E-A5DF-90218953DC3C}"/>
              </a:ext>
            </a:extLst>
          </p:cNvPr>
          <p:cNvSpPr txBox="1"/>
          <p:nvPr/>
        </p:nvSpPr>
        <p:spPr>
          <a:xfrm>
            <a:off x="5544015" y="2071164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Maximize</a:t>
            </a:r>
          </a:p>
        </p:txBody>
      </p:sp>
    </p:spTree>
    <p:extLst>
      <p:ext uri="{BB962C8B-B14F-4D97-AF65-F5344CB8AC3E}">
        <p14:creationId xmlns:p14="http://schemas.microsoft.com/office/powerpoint/2010/main" val="15645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Mitigating the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109850" y="1473963"/>
            <a:ext cx="59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109850" y="3374994"/>
            <a:ext cx="59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</a:t>
            </a:r>
          </a:p>
          <a:p>
            <a:r>
              <a:rPr lang="en-US" sz="3600" dirty="0"/>
              <a:t>More Information = </a:t>
            </a:r>
          </a:p>
          <a:p>
            <a:r>
              <a:rPr lang="en-US" sz="3600" dirty="0"/>
              <a:t>More Energy Use &amp; More Mass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7AF4B0-4E2B-1346-8C9B-6A3ECCBC55DD}"/>
              </a:ext>
            </a:extLst>
          </p:cNvPr>
          <p:cNvSpPr/>
          <p:nvPr/>
        </p:nvSpPr>
        <p:spPr>
          <a:xfrm>
            <a:off x="1839951" y="2061511"/>
            <a:ext cx="3490332" cy="58857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1BAC8E-E8D8-E049-B2A8-92810287FD71}"/>
              </a:ext>
            </a:extLst>
          </p:cNvPr>
          <p:cNvSpPr/>
          <p:nvPr/>
        </p:nvSpPr>
        <p:spPr>
          <a:xfrm>
            <a:off x="109850" y="3429000"/>
            <a:ext cx="2711409" cy="54083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47A148-2CFB-7A4D-916B-329DE60C499F}"/>
              </a:ext>
            </a:extLst>
          </p:cNvPr>
          <p:cNvSpPr/>
          <p:nvPr/>
        </p:nvSpPr>
        <p:spPr>
          <a:xfrm>
            <a:off x="1248937" y="4527396"/>
            <a:ext cx="4847063" cy="57962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91B78-8FB5-8F4E-A5DF-90218953DC3C}"/>
              </a:ext>
            </a:extLst>
          </p:cNvPr>
          <p:cNvSpPr txBox="1"/>
          <p:nvPr/>
        </p:nvSpPr>
        <p:spPr>
          <a:xfrm>
            <a:off x="5544015" y="2071164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Maximize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EED27-B69E-3048-B8CD-DD0BF84BE581}"/>
              </a:ext>
            </a:extLst>
          </p:cNvPr>
          <p:cNvSpPr txBox="1"/>
          <p:nvPr/>
        </p:nvSpPr>
        <p:spPr>
          <a:xfrm>
            <a:off x="5544015" y="3380570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Minimize</a:t>
            </a:r>
          </a:p>
        </p:txBody>
      </p:sp>
    </p:spTree>
    <p:extLst>
      <p:ext uri="{BB962C8B-B14F-4D97-AF65-F5344CB8AC3E}">
        <p14:creationId xmlns:p14="http://schemas.microsoft.com/office/powerpoint/2010/main" val="23641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Mitigating the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109850" y="1473963"/>
            <a:ext cx="59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109850" y="3374994"/>
            <a:ext cx="59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</a:t>
            </a:r>
          </a:p>
          <a:p>
            <a:r>
              <a:rPr lang="en-US" sz="3600" dirty="0"/>
              <a:t>More Information = </a:t>
            </a:r>
          </a:p>
          <a:p>
            <a:r>
              <a:rPr lang="en-US" sz="3600" dirty="0"/>
              <a:t>More Energy Use &amp; More Mass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7AF4B0-4E2B-1346-8C9B-6A3ECCBC55DD}"/>
              </a:ext>
            </a:extLst>
          </p:cNvPr>
          <p:cNvSpPr/>
          <p:nvPr/>
        </p:nvSpPr>
        <p:spPr>
          <a:xfrm>
            <a:off x="1839951" y="2061511"/>
            <a:ext cx="3490332" cy="58857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1BAC8E-E8D8-E049-B2A8-92810287FD71}"/>
              </a:ext>
            </a:extLst>
          </p:cNvPr>
          <p:cNvSpPr/>
          <p:nvPr/>
        </p:nvSpPr>
        <p:spPr>
          <a:xfrm>
            <a:off x="109850" y="3429000"/>
            <a:ext cx="2711409" cy="54083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47A148-2CFB-7A4D-916B-329DE60C499F}"/>
              </a:ext>
            </a:extLst>
          </p:cNvPr>
          <p:cNvSpPr/>
          <p:nvPr/>
        </p:nvSpPr>
        <p:spPr>
          <a:xfrm>
            <a:off x="1248937" y="4527396"/>
            <a:ext cx="4847063" cy="57962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91B78-8FB5-8F4E-A5DF-90218953DC3C}"/>
              </a:ext>
            </a:extLst>
          </p:cNvPr>
          <p:cNvSpPr txBox="1"/>
          <p:nvPr/>
        </p:nvSpPr>
        <p:spPr>
          <a:xfrm>
            <a:off x="5544015" y="2071164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Maximize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EED27-B69E-3048-B8CD-DD0BF84BE581}"/>
              </a:ext>
            </a:extLst>
          </p:cNvPr>
          <p:cNvSpPr txBox="1"/>
          <p:nvPr/>
        </p:nvSpPr>
        <p:spPr>
          <a:xfrm>
            <a:off x="5544015" y="3380570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Minimize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E3E44-0331-284B-B81A-EE001FAB5892}"/>
              </a:ext>
            </a:extLst>
          </p:cNvPr>
          <p:cNvSpPr txBox="1"/>
          <p:nvPr/>
        </p:nvSpPr>
        <p:spPr>
          <a:xfrm>
            <a:off x="8108794" y="2099274"/>
            <a:ext cx="370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Predict 3D Mesh from Single View</a:t>
            </a:r>
          </a:p>
        </p:txBody>
      </p:sp>
    </p:spTree>
    <p:extLst>
      <p:ext uri="{BB962C8B-B14F-4D97-AF65-F5344CB8AC3E}">
        <p14:creationId xmlns:p14="http://schemas.microsoft.com/office/powerpoint/2010/main" val="10011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13" y="60789"/>
            <a:ext cx="9015366" cy="832647"/>
          </a:xfrm>
        </p:spPr>
        <p:txBody>
          <a:bodyPr>
            <a:normAutofit/>
          </a:bodyPr>
          <a:lstStyle/>
          <a:p>
            <a:r>
              <a:rPr lang="en-US" sz="4000" dirty="0"/>
              <a:t>Mitigating the Constraints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914C-E8AE-4780-ABA1-F4CE8EC8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B0E4-92E5-4C71-B586-30B0CF25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pic>
        <p:nvPicPr>
          <p:cNvPr id="7" name="Picture 6" descr="Tech Converg.logo.png">
            <a:extLst>
              <a:ext uri="{FF2B5EF4-FFF2-40B4-BE49-F238E27FC236}">
                <a16:creationId xmlns:a16="http://schemas.microsoft.com/office/drawing/2014/main" id="{51BE98B5-B600-4B4D-896D-55CBBF627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53" y="105782"/>
            <a:ext cx="742660" cy="742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17B30-FE24-2A47-9B1D-26B8E3D98066}"/>
              </a:ext>
            </a:extLst>
          </p:cNvPr>
          <p:cNvSpPr txBox="1"/>
          <p:nvPr/>
        </p:nvSpPr>
        <p:spPr>
          <a:xfrm>
            <a:off x="109850" y="1473963"/>
            <a:ext cx="598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Degree of Variation Requires More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DC0B7-A46C-C543-B6F0-0A82CC4DDD43}"/>
              </a:ext>
            </a:extLst>
          </p:cNvPr>
          <p:cNvSpPr txBox="1"/>
          <p:nvPr/>
        </p:nvSpPr>
        <p:spPr>
          <a:xfrm>
            <a:off x="109850" y="3374994"/>
            <a:ext cx="59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Sensors =</a:t>
            </a:r>
          </a:p>
          <a:p>
            <a:r>
              <a:rPr lang="en-US" sz="3600" dirty="0"/>
              <a:t>More Information = </a:t>
            </a:r>
          </a:p>
          <a:p>
            <a:r>
              <a:rPr lang="en-US" sz="3600" dirty="0"/>
              <a:t>More Energy Use &amp; More Mass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7AF4B0-4E2B-1346-8C9B-6A3ECCBC55DD}"/>
              </a:ext>
            </a:extLst>
          </p:cNvPr>
          <p:cNvSpPr/>
          <p:nvPr/>
        </p:nvSpPr>
        <p:spPr>
          <a:xfrm>
            <a:off x="1839952" y="2061511"/>
            <a:ext cx="3490332" cy="58857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1BAC8E-E8D8-E049-B2A8-92810287FD71}"/>
              </a:ext>
            </a:extLst>
          </p:cNvPr>
          <p:cNvSpPr/>
          <p:nvPr/>
        </p:nvSpPr>
        <p:spPr>
          <a:xfrm>
            <a:off x="109850" y="3429000"/>
            <a:ext cx="2711409" cy="54083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47A148-2CFB-7A4D-916B-329DE60C499F}"/>
              </a:ext>
            </a:extLst>
          </p:cNvPr>
          <p:cNvSpPr/>
          <p:nvPr/>
        </p:nvSpPr>
        <p:spPr>
          <a:xfrm>
            <a:off x="1248937" y="4527396"/>
            <a:ext cx="4847063" cy="579622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91B78-8FB5-8F4E-A5DF-90218953DC3C}"/>
              </a:ext>
            </a:extLst>
          </p:cNvPr>
          <p:cNvSpPr txBox="1"/>
          <p:nvPr/>
        </p:nvSpPr>
        <p:spPr>
          <a:xfrm>
            <a:off x="5544015" y="2071164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Maximize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EED27-B69E-3048-B8CD-DD0BF84BE581}"/>
              </a:ext>
            </a:extLst>
          </p:cNvPr>
          <p:cNvSpPr txBox="1"/>
          <p:nvPr/>
        </p:nvSpPr>
        <p:spPr>
          <a:xfrm>
            <a:off x="5544015" y="3380570"/>
            <a:ext cx="443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Minimize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E4B7AF-6488-B140-B9F0-FE69FB0327A6}"/>
              </a:ext>
            </a:extLst>
          </p:cNvPr>
          <p:cNvSpPr txBox="1"/>
          <p:nvPr/>
        </p:nvSpPr>
        <p:spPr>
          <a:xfrm>
            <a:off x="8108794" y="338057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Single Camera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5E3E44-0331-284B-B81A-EE001FAB5892}"/>
              </a:ext>
            </a:extLst>
          </p:cNvPr>
          <p:cNvSpPr txBox="1"/>
          <p:nvPr/>
        </p:nvSpPr>
        <p:spPr>
          <a:xfrm>
            <a:off x="8108794" y="2099274"/>
            <a:ext cx="370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4A98"/>
                </a:solidFill>
              </a:rPr>
              <a:t>Predict 3D Mesh from Single View</a:t>
            </a:r>
          </a:p>
        </p:txBody>
      </p:sp>
    </p:spTree>
    <p:extLst>
      <p:ext uri="{BB962C8B-B14F-4D97-AF65-F5344CB8AC3E}">
        <p14:creationId xmlns:p14="http://schemas.microsoft.com/office/powerpoint/2010/main" val="7563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extLst>
    <p:ext uri="{E180D4A7-C9FB-4DFB-919C-405C955672EB}">
      <p14:showEvtLst xmlns:p14="http://schemas.microsoft.com/office/powerpoint/2010/main">
        <p14:playEvt time="5" objId="9"/>
        <p14:stopEvt time="10687" objId="9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1526</Words>
  <Application>Microsoft Office PowerPoint</Application>
  <PresentationFormat>Widescreen</PresentationFormat>
  <Paragraphs>293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Cambria Math</vt:lpstr>
      <vt:lpstr>Office Theme</vt:lpstr>
      <vt:lpstr>PowerPoint Presentation</vt:lpstr>
      <vt:lpstr>Computer Vision During In-Space Assembly</vt:lpstr>
      <vt:lpstr>Computer Vision During In-Space Assembly</vt:lpstr>
      <vt:lpstr>Computer Vision During In-Space Assembly</vt:lpstr>
      <vt:lpstr>Mitigating the Constraints</vt:lpstr>
      <vt:lpstr>Mitigating the Constraints</vt:lpstr>
      <vt:lpstr>Mitigating the Constraints</vt:lpstr>
      <vt:lpstr>Mitigating the Constraints</vt:lpstr>
      <vt:lpstr>Mitigating the Constraints</vt:lpstr>
      <vt:lpstr>Related Work</vt:lpstr>
      <vt:lpstr>Synthesizing Data</vt:lpstr>
      <vt:lpstr>Metadata for Training Mask R-CNN</vt:lpstr>
      <vt:lpstr>Metadata for Training Mesh R-CNN</vt:lpstr>
      <vt:lpstr>Building the Dataset</vt:lpstr>
      <vt:lpstr>Mask Prediction – Mask R-CNN</vt:lpstr>
      <vt:lpstr>Mask Prediction – Mask R-CNN Advantages</vt:lpstr>
      <vt:lpstr>Mask Prediction – Mask R-CNN Advantages</vt:lpstr>
      <vt:lpstr>Mask Prediction – Mask R-CNN Performance</vt:lpstr>
      <vt:lpstr>Mesh Prediction</vt:lpstr>
      <vt:lpstr>Mesh Prediction</vt:lpstr>
      <vt:lpstr>Mesh Prediction</vt:lpstr>
      <vt:lpstr>Metrics</vt:lpstr>
      <vt:lpstr>Results</vt:lpstr>
      <vt:lpstr>Results</vt:lpstr>
      <vt:lpstr>Conclusion</vt:lpstr>
      <vt:lpstr>References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Allen, B Danette (LARC-D318)</dc:creator>
  <cp:lastModifiedBy>Arthur, Keith (LARC-D332)</cp:lastModifiedBy>
  <cp:revision>295</cp:revision>
  <dcterms:created xsi:type="dcterms:W3CDTF">2018-06-08T18:36:56Z</dcterms:created>
  <dcterms:modified xsi:type="dcterms:W3CDTF">2020-12-10T13:50:07Z</dcterms:modified>
</cp:coreProperties>
</file>