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9" r:id="rId4"/>
    <p:sldId id="262" r:id="rId5"/>
    <p:sldId id="269" r:id="rId6"/>
    <p:sldId id="263" r:id="rId7"/>
    <p:sldId id="280" r:id="rId8"/>
    <p:sldId id="279" r:id="rId9"/>
    <p:sldId id="285" r:id="rId10"/>
    <p:sldId id="271" r:id="rId11"/>
    <p:sldId id="281" r:id="rId12"/>
    <p:sldId id="272" r:id="rId13"/>
    <p:sldId id="273" r:id="rId14"/>
    <p:sldId id="275" r:id="rId15"/>
    <p:sldId id="274" r:id="rId16"/>
    <p:sldId id="282" r:id="rId17"/>
    <p:sldId id="276" r:id="rId18"/>
    <p:sldId id="277" r:id="rId19"/>
    <p:sldId id="278" r:id="rId20"/>
    <p:sldId id="287" r:id="rId21"/>
    <p:sldId id="284" r:id="rId22"/>
    <p:sldId id="266" r:id="rId23"/>
    <p:sldId id="288" r:id="rId24"/>
    <p:sldId id="267" r:id="rId25"/>
    <p:sldId id="26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124" d="100"/>
          <a:sy n="124" d="100"/>
        </p:scale>
        <p:origin x="544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BE87B-38EC-5F42-B4DC-C4A057027F4C}" type="datetimeFigureOut">
              <a:rPr lang="en-US" smtClean="0"/>
              <a:t>1/28/21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EC583-F4B1-834B-9486-C22126F4F1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03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17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420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340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1/28/21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490663"/>
            <a:ext cx="10515600" cy="4594225"/>
          </a:xfrm>
        </p:spPr>
        <p:txBody>
          <a:bodyPr/>
          <a:lstStyle/>
          <a:p>
            <a:pPr lvl="0"/>
            <a:r>
              <a:rPr lang="en-US"/>
              <a:t>Click to edit text.</a:t>
            </a:r>
          </a:p>
        </p:txBody>
      </p:sp>
    </p:spTree>
    <p:extLst>
      <p:ext uri="{BB962C8B-B14F-4D97-AF65-F5344CB8AC3E}">
        <p14:creationId xmlns:p14="http://schemas.microsoft.com/office/powerpoint/2010/main" val="705006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5/11/2020</a:t>
            </a:r>
          </a:p>
        </p:txBody>
      </p:sp>
    </p:spTree>
    <p:extLst>
      <p:ext uri="{BB962C8B-B14F-4D97-AF65-F5344CB8AC3E}">
        <p14:creationId xmlns:p14="http://schemas.microsoft.com/office/powerpoint/2010/main" val="261877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5/11/2020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43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and Sub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ctr" anchorCtr="0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5/11/2020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34178" y="6445501"/>
            <a:ext cx="5297307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MEPO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118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Text and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490140"/>
            <a:ext cx="10515600" cy="4602163"/>
          </a:xfrm>
        </p:spPr>
        <p:txBody>
          <a:bodyPr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5/11/2020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461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23151" y="733778"/>
            <a:ext cx="3932237" cy="1134533"/>
          </a:xfrm>
        </p:spPr>
        <p:txBody>
          <a:bodyPr anchor="t" anchorCtr="0">
            <a:normAutofit/>
          </a:bodyPr>
          <a:lstStyle>
            <a:lvl1pPr algn="l">
              <a:defRPr sz="2000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75919" y="733778"/>
            <a:ext cx="6172200" cy="51352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423151" y="1952978"/>
            <a:ext cx="3932237" cy="3916010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text.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1/28/21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740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text.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text.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1/28/21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084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tif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49786"/>
            <a:ext cx="10515600" cy="820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90140"/>
            <a:ext cx="10515600" cy="4602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388947"/>
            <a:ext cx="12192000" cy="46907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353099" y="6464945"/>
            <a:ext cx="2581079" cy="2354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Global Modeling</a:t>
            </a:r>
            <a:r>
              <a:rPr lang="en-US" sz="900" b="1" i="0" baseline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 </a:t>
            </a: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and</a:t>
            </a:r>
            <a:r>
              <a:rPr lang="en-US" sz="900" b="1" i="0" baseline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 </a:t>
            </a: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Assimilation Office</a:t>
            </a:r>
          </a:p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gmao.gsfc.nasa.gov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4666" y="6440922"/>
            <a:ext cx="567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8D1E3-1DAE-664E-B350-75CA63E753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33378" y="6440922"/>
            <a:ext cx="12248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A0F2B-E692-5549-89C0-DEF97C653501}" type="datetimeFigureOut">
              <a:rPr lang="en-US" smtClean="0"/>
              <a:pPr/>
              <a:t>1/28/21</a:t>
            </a:fld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143107" y="127916"/>
            <a:ext cx="3571124" cy="308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35844" tIns="67921" rIns="135844" bIns="67921"/>
          <a:lstStyle>
            <a:lvl1pPr defTabSz="1019175">
              <a:defRPr sz="4000">
                <a:solidFill>
                  <a:srgbClr val="939BA8"/>
                </a:solidFill>
                <a:latin typeface="Arial" charset="0"/>
              </a:defRPr>
            </a:lvl1pPr>
            <a:lvl2pPr defTabSz="1019175">
              <a:defRPr sz="4000">
                <a:solidFill>
                  <a:srgbClr val="939BA8"/>
                </a:solidFill>
                <a:latin typeface="Arial" charset="0"/>
              </a:defRPr>
            </a:lvl2pPr>
            <a:lvl3pPr defTabSz="1019175">
              <a:defRPr sz="4000">
                <a:solidFill>
                  <a:srgbClr val="939BA8"/>
                </a:solidFill>
                <a:latin typeface="Arial" charset="0"/>
              </a:defRPr>
            </a:lvl3pPr>
            <a:lvl4pPr defTabSz="1019175">
              <a:defRPr sz="4000">
                <a:solidFill>
                  <a:srgbClr val="939BA8"/>
                </a:solidFill>
                <a:latin typeface="Arial" charset="0"/>
              </a:defRPr>
            </a:lvl4pPr>
            <a:lvl5pPr defTabSz="1019175">
              <a:defRPr sz="4000">
                <a:solidFill>
                  <a:srgbClr val="939BA8"/>
                </a:solidFill>
                <a:latin typeface="Arial" charset="0"/>
              </a:defRPr>
            </a:lvl5pPr>
            <a:lvl6pPr marL="4572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6pPr>
            <a:lvl7pPr marL="9144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7pPr>
            <a:lvl8pPr marL="13716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8pPr>
            <a:lvl9pPr marL="18288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933" b="0" i="0" dirty="0">
                <a:solidFill>
                  <a:schemeClr val="tx1">
                    <a:lumMod val="65000"/>
                  </a:schemeClr>
                </a:solidFill>
                <a:ea typeface="Arial Regular" charset="0"/>
              </a:rPr>
              <a:t>National Aeronautics and Space Administration</a:t>
            </a:r>
          </a:p>
        </p:txBody>
      </p:sp>
      <p:pic>
        <p:nvPicPr>
          <p:cNvPr id="13" name="Picture 25" descr="NASA insigniaCMYK"/>
          <p:cNvPicPr preferRelativeResize="0"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58222" y="127907"/>
            <a:ext cx="575446" cy="481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204719" y="6465698"/>
            <a:ext cx="1038865" cy="26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15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8" r:id="rId2"/>
    <p:sldLayoutId id="2147483655" r:id="rId3"/>
    <p:sldLayoutId id="2147483649" r:id="rId4"/>
    <p:sldLayoutId id="2147483650" r:id="rId5"/>
    <p:sldLayoutId id="2147483657" r:id="rId6"/>
    <p:sldLayoutId id="2147483652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B0F0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5151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9159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634490" indent="-17145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ESMCI/manage_externals" TargetMode="External"/><Relationship Id="rId2" Type="http://schemas.openxmlformats.org/officeDocument/2006/relationships/hyperlink" Target="https://nvie.com/posts/a-successful-git-branching-model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github.com/GEOS-ESM/mep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8B7A-54E2-9E47-BFE1-83B6EA2B3D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Managing Multi-repository Projects with mepo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B8EA01A-E2C0-C148-BB2E-A702734A96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243" y="3602038"/>
            <a:ext cx="7761514" cy="1655762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Matt Thompson</a:t>
            </a:r>
          </a:p>
          <a:p>
            <a:r>
              <a:rPr lang="en-US" dirty="0"/>
              <a:t>Purnendu Chakraborty</a:t>
            </a:r>
          </a:p>
          <a:p>
            <a:r>
              <a:rPr lang="en-US" dirty="0"/>
              <a:t>Tom Clune</a:t>
            </a:r>
          </a:p>
        </p:txBody>
      </p:sp>
    </p:spTree>
    <p:extLst>
      <p:ext uri="{BB962C8B-B14F-4D97-AF65-F5344CB8AC3E}">
        <p14:creationId xmlns:p14="http://schemas.microsoft.com/office/powerpoint/2010/main" val="1802078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B3B25-F5A6-6643-9A53-C122ED924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5293F-5854-8848-95C5-E3F2D85763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Background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mepo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Origins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Basic description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Examples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Status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160987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D7C8E-A5F2-2049-930C-83DC80617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How to manage multiple subrepos?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4B222C-66B2-EA47-B94F-55A619A0B8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A strong desire in Git was to keep the GEOS nested folder structure as similar as possible to aid in transition, but still take advantage of separate repositories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Several approaches considered, including combinations of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Git submodules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Git subrepo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Git sparse checkout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ecbuild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dirty="0"/>
              <a:t>Used by JEDI 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dirty="0"/>
              <a:t>Does not really allow us to nest the repositories as we wanted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dirty="0"/>
              <a:t>No good way (or any way?) to just checkout the code without building it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Learned of NOAA’s document for software management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Multiple nested repos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Uses manage_externals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750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BF6D8-DB78-7748-AFE0-72B20B950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manage_externals 101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7770A-97A0-6D47-9B8A-AF0CAF3CD4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dirty="0"/>
              <a:t>Simple Python config script with one block per sub project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URL for repository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Tag/branch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Directory mount point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Pros: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Easy to understand config syntax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Configs can be nested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Built-in status utility to see changes across multiple repos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Support for git sparse-checkout (added by SI Team) and submodules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Cons: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Cannot modify the sandbox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Most git actions must be done with git in individual repos (checkout, commit, …)</a:t>
            </a:r>
            <a:endParaRPr lang="en-US" dirty="0">
              <a:cs typeface="Arial"/>
            </a:endParaRP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Configs can be nested (multiple control points)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>
                <a:cs typeface="Arial" panose="020B0604020202020204"/>
              </a:rPr>
              <a:t>Locked into either SSH or HTTPS URL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55FFF8-559E-7C47-A183-3672327D128B}"/>
              </a:ext>
            </a:extLst>
          </p:cNvPr>
          <p:cNvSpPr txBox="1"/>
          <p:nvPr/>
        </p:nvSpPr>
        <p:spPr>
          <a:xfrm>
            <a:off x="6096000" y="2044005"/>
            <a:ext cx="4645688" cy="138499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[MAPL]</a:t>
            </a:r>
          </a:p>
          <a:p>
            <a:r>
              <a:rPr lang="en-US" sz="1400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required = True</a:t>
            </a:r>
          </a:p>
          <a:p>
            <a:r>
              <a:rPr lang="en-US" sz="1400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repo_url = git@github.com:GEOS-ESM/MAPL.git</a:t>
            </a:r>
          </a:p>
          <a:p>
            <a:r>
              <a:rPr lang="en-US" sz="1400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local_path = ./src/Shared/@MAPL</a:t>
            </a:r>
          </a:p>
          <a:p>
            <a:r>
              <a:rPr lang="en-US" sz="1400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tag = v2.3.4</a:t>
            </a:r>
          </a:p>
          <a:p>
            <a:r>
              <a:rPr lang="en-US" sz="1400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protocol = git</a:t>
            </a:r>
          </a:p>
        </p:txBody>
      </p:sp>
    </p:spTree>
    <p:extLst>
      <p:ext uri="{BB962C8B-B14F-4D97-AF65-F5344CB8AC3E}">
        <p14:creationId xmlns:p14="http://schemas.microsoft.com/office/powerpoint/2010/main" val="2639774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8DAE-F976-4740-8220-6C3AFBC15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Deployment under manage_externals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A68893-A441-1246-9458-3C3A1D4757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Short story – everything “worked”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Problems</a:t>
            </a:r>
          </a:p>
          <a:p>
            <a:pPr marL="617220" lvl="1" indent="-342900" algn="l">
              <a:buFont typeface="+mj-lt"/>
              <a:buAutoNum type="arabicPeriod"/>
            </a:pPr>
            <a:r>
              <a:rPr lang="en-US" dirty="0"/>
              <a:t>Testing</a:t>
            </a:r>
          </a:p>
          <a:p>
            <a:pPr marL="937260" lvl="2" indent="-285750" algn="l">
              <a:buFont typeface="Courier New" panose="02070309020205020404" pitchFamily="49" charset="0"/>
              <a:buChar char="o"/>
            </a:pPr>
            <a:r>
              <a:rPr lang="en-US" dirty="0"/>
              <a:t>Existing tests almost exclusively </a:t>
            </a:r>
            <a:r>
              <a:rPr lang="en-US" u="sng" dirty="0"/>
              <a:t>system</a:t>
            </a:r>
            <a:r>
              <a:rPr lang="en-US" dirty="0"/>
              <a:t> GCM tests</a:t>
            </a:r>
          </a:p>
          <a:p>
            <a:pPr marL="937260" lvl="2" indent="-285750" algn="l">
              <a:buFont typeface="Courier New" panose="02070309020205020404" pitchFamily="49" charset="0"/>
              <a:buChar char="o"/>
            </a:pPr>
            <a:r>
              <a:rPr lang="en-US" dirty="0"/>
              <a:t>Esp. problematic for conventional CI approaches</a:t>
            </a:r>
          </a:p>
          <a:p>
            <a:pPr marL="617220" lvl="1" indent="-342900" algn="l">
              <a:buFont typeface="+mj-lt"/>
              <a:buAutoNum type="arabicPeriod"/>
            </a:pPr>
            <a:r>
              <a:rPr lang="en-US" dirty="0"/>
              <a:t>Multi-repository reviews and merges</a:t>
            </a:r>
          </a:p>
          <a:p>
            <a:pPr marL="994410" lvl="2" indent="-342900" algn="l">
              <a:buFont typeface="Courier New" panose="02070309020205020404" pitchFamily="49" charset="0"/>
              <a:buChar char="o"/>
            </a:pPr>
            <a:r>
              <a:rPr lang="en-US" dirty="0"/>
              <a:t>Require coordinated PR’s that must be accepted as a whole by multiple gatekeepers</a:t>
            </a:r>
          </a:p>
          <a:p>
            <a:pPr marL="994410" lvl="2" indent="-342900" algn="l">
              <a:buFont typeface="Courier New" panose="02070309020205020404" pitchFamily="49" charset="0"/>
              <a:buChar char="o"/>
            </a:pPr>
            <a:r>
              <a:rPr lang="en-US" dirty="0"/>
              <a:t>As config files are nested, releases of sub-repos must be done first</a:t>
            </a:r>
          </a:p>
          <a:p>
            <a:pPr marL="617220" lvl="1" indent="-342900" algn="l">
              <a:buFont typeface="+mj-lt"/>
              <a:buAutoNum type="arabicPeriod"/>
            </a:pPr>
            <a:r>
              <a:rPr lang="en-US" dirty="0"/>
              <a:t>Peer-to-peer sharing of code</a:t>
            </a:r>
          </a:p>
          <a:p>
            <a:pPr marL="994410" lvl="2" indent="-342900" algn="l">
              <a:buFont typeface="Courier New" panose="02070309020205020404" pitchFamily="49" charset="0"/>
              <a:buChar char="o"/>
            </a:pPr>
            <a:r>
              <a:rPr lang="en-US" dirty="0"/>
              <a:t>Tagging all repos results in tag pollution</a:t>
            </a:r>
          </a:p>
          <a:p>
            <a:pPr marL="617220" lvl="1" indent="-342900" algn="l">
              <a:buFont typeface="+mj-lt"/>
              <a:buAutoNum type="arabicPeriod"/>
            </a:pPr>
            <a:r>
              <a:rPr lang="en-US" dirty="0"/>
              <a:t>Ordinary git work</a:t>
            </a:r>
          </a:p>
          <a:p>
            <a:pPr marL="994410" lvl="2" indent="-342900" algn="l">
              <a:buFont typeface="Courier New" panose="02070309020205020404" pitchFamily="49" charset="0"/>
              <a:buChar char="o"/>
            </a:pPr>
            <a:r>
              <a:rPr lang="en-US" dirty="0"/>
              <a:t>Branch, commit, push set of modified repos</a:t>
            </a:r>
          </a:p>
          <a:p>
            <a:pPr marL="617220" lvl="1" indent="-342900" algn="l">
              <a:buFont typeface="+mj-lt"/>
              <a:buAutoNum type="arabicPeriod"/>
            </a:pPr>
            <a:endParaRPr lang="en-US" dirty="0"/>
          </a:p>
          <a:p>
            <a:pPr marL="617220" lvl="1" indent="-342900" algn="l">
              <a:buFont typeface="+mj-lt"/>
              <a:buAutoNum type="arabicPeriod"/>
            </a:pPr>
            <a:endParaRPr lang="en-US" dirty="0"/>
          </a:p>
          <a:p>
            <a:pPr marL="994410" lvl="2" indent="-342900" algn="r"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EB5A8C-E3E3-9F44-8722-5E612555067B}"/>
              </a:ext>
            </a:extLst>
          </p:cNvPr>
          <p:cNvSpPr txBox="1"/>
          <p:nvPr/>
        </p:nvSpPr>
        <p:spPr>
          <a:xfrm>
            <a:off x="8139665" y="1490663"/>
            <a:ext cx="3010328" cy="116955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2019-07-19: ~17 Repositories</a:t>
            </a:r>
          </a:p>
          <a:p>
            <a:endParaRPr lang="en-US" sz="1400" dirty="0">
              <a:solidFill>
                <a:srgbClr val="FFFF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4 fixtures</a:t>
            </a:r>
          </a:p>
          <a:p>
            <a:r>
              <a:rPr lang="en-US" sz="1400" dirty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10 main repos</a:t>
            </a:r>
          </a:p>
          <a:p>
            <a:r>
              <a:rPr lang="en-US" sz="1400" dirty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3 forks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CF24BE-2400-334D-9B7A-15C3E64FD431}"/>
              </a:ext>
            </a:extLst>
          </p:cNvPr>
          <p:cNvSpPr txBox="1"/>
          <p:nvPr/>
        </p:nvSpPr>
        <p:spPr>
          <a:xfrm>
            <a:off x="8139665" y="4197786"/>
            <a:ext cx="3010328" cy="116955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Today: ~44 Repositories</a:t>
            </a:r>
          </a:p>
          <a:p>
            <a:endParaRPr lang="en-US" sz="1400" dirty="0">
              <a:solidFill>
                <a:srgbClr val="FFFF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7 fixtures</a:t>
            </a:r>
          </a:p>
          <a:p>
            <a:r>
              <a:rPr lang="en-US" sz="1400" dirty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23 main repos</a:t>
            </a:r>
          </a:p>
          <a:p>
            <a:r>
              <a:rPr lang="en-US" sz="1400" dirty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14 forks</a:t>
            </a:r>
          </a:p>
        </p:txBody>
      </p:sp>
    </p:spTree>
    <p:extLst>
      <p:ext uri="{BB962C8B-B14F-4D97-AF65-F5344CB8AC3E}">
        <p14:creationId xmlns:p14="http://schemas.microsoft.com/office/powerpoint/2010/main" val="1121708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1AFB0-3E84-C748-B1F6-AD4A5EDA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 origins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DCDEA-6C15-CF4E-8209-54886F4B0B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Scientists wanted a broader suite of multi-repo capabilities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Commit, push, …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Specific workflow for managing sub-community feature branches across repos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Initial skepticism: “If it were that easy …”</a:t>
            </a:r>
          </a:p>
          <a:p>
            <a:pPr marL="617220" lvl="1" indent="-342900" algn="l">
              <a:buFont typeface="Wingdings" pitchFamily="2" charset="2"/>
              <a:buChar char="Ø"/>
            </a:pPr>
            <a:endParaRPr lang="en-US" dirty="0"/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Late 2019:  Collected use cases and did some storyboarding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Debate: extend ME vs. starting over (no claim of wisdom in our choice)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Jan. 2020: P. Chakraborty delivered a clean initial implementation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Python 3 with YAML config files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Multi-repo “snapshots” (including initial clone) captured in hidden files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Mostly a superset of ME capabilities (no support for SVN)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Extensible – easy to add additional multi-repo git commands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Supplemented by mepo-cd bash script that allows easy navigation to subprojects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359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1AFB0-3E84-C748-B1F6-AD4A5EDA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mepo: current status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DCDEA-6C15-CF4E-8209-54886F4B0B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344645"/>
            <a:ext cx="10515600" cy="3038849"/>
          </a:xfrm>
        </p:spPr>
        <p:txBody>
          <a:bodyPr>
            <a:normAutofit/>
          </a:bodyPr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Requirements: Python 3.6+ and PyYAML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mepo currently provides the following commands (</a:t>
            </a:r>
            <a:r>
              <a:rPr lang="en-US" i="1" dirty="0"/>
              <a:t>italics</a:t>
            </a:r>
            <a:r>
              <a:rPr lang="en-US" dirty="0"/>
              <a:t>: commands not in git, * has subcommands)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9449A0D-7110-4141-92A8-9D1C2F087F33}"/>
              </a:ext>
            </a:extLst>
          </p:cNvPr>
          <p:cNvSpPr txBox="1">
            <a:spLocks/>
          </p:cNvSpPr>
          <p:nvPr/>
        </p:nvSpPr>
        <p:spPr>
          <a:xfrm>
            <a:off x="838200" y="5354443"/>
            <a:ext cx="10515600" cy="388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151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9159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4490" indent="-1714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7E5A704-ACA8-A74B-813F-EC0C067B2576}"/>
              </a:ext>
            </a:extLst>
          </p:cNvPr>
          <p:cNvSpPr txBox="1">
            <a:spLocks/>
          </p:cNvSpPr>
          <p:nvPr/>
        </p:nvSpPr>
        <p:spPr>
          <a:xfrm>
            <a:off x="838200" y="4618377"/>
            <a:ext cx="10515600" cy="388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151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9159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4490" indent="-1714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When mirroring git commands, </a:t>
            </a:r>
            <a:r>
              <a:rPr lang="en-US" i="1" u="sng" dirty="0"/>
              <a:t>some</a:t>
            </a:r>
            <a:r>
              <a:rPr lang="en-US" dirty="0"/>
              <a:t> common flags supported (e.g.,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checkout -b</a:t>
            </a:r>
            <a:r>
              <a:rPr lang="en-US" dirty="0"/>
              <a:t>)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880B69-48B6-E244-9253-01AB5169C748}"/>
              </a:ext>
            </a:extLst>
          </p:cNvPr>
          <p:cNvSpPr txBox="1"/>
          <p:nvPr/>
        </p:nvSpPr>
        <p:spPr>
          <a:xfrm>
            <a:off x="609600" y="2435132"/>
            <a:ext cx="10515600" cy="1481137"/>
          </a:xfrm>
          <a:prstGeom prst="rect">
            <a:avLst/>
          </a:prstGeom>
          <a:noFill/>
        </p:spPr>
        <p:txBody>
          <a:bodyPr wrap="square" numCol="4" rtlCol="0">
            <a:noAutofit/>
          </a:bodyPr>
          <a:lstStyle/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clone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status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diff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fetch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checkout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branch*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commit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push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stage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tag*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stash*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list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checkout-if-exists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develop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compare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whereis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unstage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restore-state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fetch-all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pull-all</a:t>
            </a:r>
          </a:p>
        </p:txBody>
      </p:sp>
    </p:spTree>
    <p:extLst>
      <p:ext uri="{BB962C8B-B14F-4D97-AF65-F5344CB8AC3E}">
        <p14:creationId xmlns:p14="http://schemas.microsoft.com/office/powerpoint/2010/main" val="4027871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0CFFA-EFC5-7143-A5D7-6DFF183C7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mepo YAML configuration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D249B2-633E-F14E-909C-98D3DF02F040}"/>
              </a:ext>
            </a:extLst>
          </p:cNvPr>
          <p:cNvSpPr txBox="1"/>
          <p:nvPr/>
        </p:nvSpPr>
        <p:spPr>
          <a:xfrm>
            <a:off x="5583219" y="1282688"/>
            <a:ext cx="577058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GMAO_Shared: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local: ./src/Shared/@GMAO_Shared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remote: ../GMAO_Shared.git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tag: v1.3.3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sparse: ./config/GMAO_Shared.sparse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develop: main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MAPL: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local: ./src/Shared/@MAPL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remote: ../MAPL.git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tag: v2.3.4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develop: develop</a:t>
            </a:r>
          </a:p>
          <a:p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FMS: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local: ./src/Shared/@FMS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remote: ../FMS.git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tag: geos/2019.01.02+noaff.1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develop: geos/release/2019.01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085C31-F244-EC4D-91FA-4629D4DE36FC}"/>
              </a:ext>
            </a:extLst>
          </p:cNvPr>
          <p:cNvSpPr txBox="1"/>
          <p:nvPr/>
        </p:nvSpPr>
        <p:spPr>
          <a:xfrm>
            <a:off x="838200" y="1269994"/>
            <a:ext cx="385856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mepo is controlled by a yaml file with certain allowed keys: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local</a:t>
            </a:r>
            <a:r>
              <a:rPr lang="en-US" dirty="0"/>
              <a:t>: location to clone the repo within the fixture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remote</a:t>
            </a:r>
            <a:r>
              <a:rPr lang="en-US" dirty="0"/>
              <a:t>: URL of remote repository (allows "relative" URLs like git submodule)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tag</a:t>
            </a:r>
            <a:r>
              <a:rPr lang="en-US" dirty="0"/>
              <a:t>/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branch</a:t>
            </a:r>
            <a:r>
              <a:rPr lang="en-US" dirty="0"/>
              <a:t>: tag/branch to clone (ends in detached head state)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sparse</a:t>
            </a:r>
            <a:r>
              <a:rPr lang="en-US" dirty="0"/>
              <a:t>: points to a config file that controls sparse-checkout of repo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develop</a:t>
            </a:r>
            <a:r>
              <a:rPr lang="en-US" dirty="0"/>
              <a:t>: records the development branch of repo for use in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develop </a:t>
            </a:r>
            <a:r>
              <a:rPr lang="en-US" dirty="0"/>
              <a:t>command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recurse_submodules</a:t>
            </a:r>
            <a:r>
              <a:rPr lang="en-US" dirty="0"/>
              <a:t>: clones repo with submodules</a:t>
            </a:r>
          </a:p>
        </p:txBody>
      </p:sp>
    </p:spTree>
    <p:extLst>
      <p:ext uri="{BB962C8B-B14F-4D97-AF65-F5344CB8AC3E}">
        <p14:creationId xmlns:p14="http://schemas.microsoft.com/office/powerpoint/2010/main" val="1154438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1AFB0-3E84-C748-B1F6-AD4A5EDA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parallel_build.csh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DCDEA-6C15-CF4E-8209-54886F4B0B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269994"/>
            <a:ext cx="10515600" cy="4814894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Many/Most developers of GEOS use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parallel_build.csh </a:t>
            </a:r>
            <a:r>
              <a:rPr lang="en-US" dirty="0"/>
              <a:t>to build and not much changes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Current State of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parallel_build </a:t>
            </a:r>
            <a:r>
              <a:rPr lang="en-US" dirty="0"/>
              <a:t>(GCM, LDAS): defaults to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manage_externals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Running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parallel_build.csh </a:t>
            </a:r>
            <a:r>
              <a:rPr lang="en-US" dirty="0"/>
              <a:t>uses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checkout_externals </a:t>
            </a:r>
            <a:r>
              <a:rPr lang="en-US" dirty="0"/>
              <a:t>to checkout multi-repo following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Externals.cfg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-develop </a:t>
            </a:r>
            <a:r>
              <a:rPr lang="en-US" dirty="0"/>
              <a:t>flag uses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Develop.cfg </a:t>
            </a:r>
            <a:r>
              <a:rPr lang="en-US" dirty="0"/>
              <a:t>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develop</a:t>
            </a:r>
            <a:r>
              <a:rPr lang="en-US" dirty="0"/>
              <a:t> branch in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GEOSgcm_GridComp </a:t>
            </a:r>
            <a:r>
              <a:rPr lang="en-US" dirty="0"/>
              <a:t>and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GEOSgcm_App</a:t>
            </a:r>
            <a:r>
              <a:rPr lang="en-US" dirty="0"/>
              <a:t>)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Running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parallel_build.csh -mepo </a:t>
            </a:r>
            <a:r>
              <a:rPr lang="en-US" dirty="0"/>
              <a:t>uses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</a:t>
            </a:r>
            <a:r>
              <a:rPr lang="en-US" dirty="0"/>
              <a:t> 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-develop </a:t>
            </a:r>
            <a:r>
              <a:rPr lang="en-US" dirty="0"/>
              <a:t>flag runs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develop GEOSgcm_GridComp and GEOSgcm_App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Proposed Future Behavior: deprecate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manage_externals</a:t>
            </a:r>
            <a:r>
              <a:rPr lang="en-US" dirty="0"/>
              <a:t>, use only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parallel_build.csh -mepo </a:t>
            </a:r>
            <a:r>
              <a:rPr lang="en-US" dirty="0"/>
              <a:t>behavior will become the default and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-mepo </a:t>
            </a:r>
            <a:r>
              <a:rPr lang="en-US" dirty="0"/>
              <a:t>flag will be (eventually) removed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Remove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Externals.cfg</a:t>
            </a:r>
            <a:r>
              <a:rPr lang="en-US" dirty="0"/>
              <a:t>/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Develop.cfg</a:t>
            </a:r>
          </a:p>
          <a:p>
            <a:pPr marL="617220" lvl="1" indent="-342900" algn="l">
              <a:buFont typeface="Wingdings" pitchFamily="2" charset="2"/>
              <a:buChar char="Ø"/>
            </a:pPr>
            <a:endParaRPr lang="en-US" dirty="0"/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There might be changes as ADAS workflow develops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Might need to support different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-develop </a:t>
            </a:r>
            <a:r>
              <a:rPr lang="en-US" dirty="0"/>
              <a:t>behavior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Perhaps deprecate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-develop </a:t>
            </a:r>
            <a:r>
              <a:rPr lang="en-US" dirty="0"/>
              <a:t>flag?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983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 clone, mepo init and mepo clone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C0083E-F4EA-4A4F-A574-A37B99EC486C}"/>
              </a:ext>
            </a:extLst>
          </p:cNvPr>
          <p:cNvSpPr txBox="1"/>
          <p:nvPr/>
        </p:nvSpPr>
        <p:spPr>
          <a:xfrm>
            <a:off x="482600" y="1269994"/>
            <a:ext cx="284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mepo-enabled repository is cloned by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git clone</a:t>
            </a:r>
            <a:r>
              <a:rPr lang="en-US" dirty="0"/>
              <a:t>, then initialized by using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init </a:t>
            </a:r>
            <a:r>
              <a:rPr lang="en-US" dirty="0"/>
              <a:t>and then subrepos cloned with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clone</a:t>
            </a:r>
          </a:p>
        </p:txBody>
      </p:sp>
      <p:pic>
        <p:nvPicPr>
          <p:cNvPr id="6" name="three_part_clone.mp4" descr="three_part_clone.mp4">
            <a:hlinkClick r:id="" action="ppaction://media"/>
            <a:extLst>
              <a:ext uri="{FF2B5EF4-FFF2-40B4-BE49-F238E27FC236}">
                <a16:creationId xmlns:a16="http://schemas.microsoft.com/office/drawing/2014/main" id="{48A42067-35F8-EA4F-A1DC-406BCDFD73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57600" y="1271016"/>
            <a:ext cx="8219017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3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Step: mepo clone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C0083E-F4EA-4A4F-A574-A37B99EC486C}"/>
              </a:ext>
            </a:extLst>
          </p:cNvPr>
          <p:cNvSpPr txBox="1"/>
          <p:nvPr/>
        </p:nvSpPr>
        <p:spPr>
          <a:xfrm>
            <a:off x="482600" y="1269994"/>
            <a:ext cx="284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But you can do this all-in-one with a single command: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clone</a:t>
            </a:r>
          </a:p>
        </p:txBody>
      </p:sp>
      <p:pic>
        <p:nvPicPr>
          <p:cNvPr id="6" name="clone.mp4" descr="clone.mp4">
            <a:hlinkClick r:id="" action="ppaction://media"/>
            <a:extLst>
              <a:ext uri="{FF2B5EF4-FFF2-40B4-BE49-F238E27FC236}">
                <a16:creationId xmlns:a16="http://schemas.microsoft.com/office/drawing/2014/main" id="{1A2A3A62-C0E9-9742-925D-9F610E9958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57600" y="1271016"/>
            <a:ext cx="8219017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62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59106-F9C6-DB44-B332-E30B44359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84AE1C-84D1-0047-99A5-139FD256CCC0}"/>
              </a:ext>
            </a:extLst>
          </p:cNvPr>
          <p:cNvSpPr txBox="1"/>
          <p:nvPr/>
        </p:nvSpPr>
        <p:spPr>
          <a:xfrm>
            <a:off x="482600" y="1269994"/>
            <a:ext cx="2844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status </a:t>
            </a:r>
            <a:r>
              <a:rPr lang="en-US" dirty="0"/>
              <a:t>provides useful information about the state of your checkout: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onsolas" panose="020B0609020204030204" pitchFamily="49" charset="0"/>
              </a:rPr>
              <a:t>What tag (t) or branch (b) it's 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onsolas" panose="020B0609020204030204" pitchFamily="49" charset="0"/>
              </a:rPr>
              <a:t>If you've changed branches from the original state, it will highlight the repo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onsolas" panose="020B0609020204030204" pitchFamily="49" charset="0"/>
              </a:rPr>
              <a:t>Provides a useful, verbose output of file status in every repo</a:t>
            </a:r>
          </a:p>
        </p:txBody>
      </p:sp>
      <p:pic>
        <p:nvPicPr>
          <p:cNvPr id="4" name="status.mp4" descr="status.mp4">
            <a:hlinkClick r:id="" action="ppaction://media"/>
            <a:extLst>
              <a:ext uri="{FF2B5EF4-FFF2-40B4-BE49-F238E27FC236}">
                <a16:creationId xmlns:a16="http://schemas.microsoft.com/office/drawing/2014/main" id="{7620C726-419F-E647-8E20-2EE7223406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7600" y="1271016"/>
            <a:ext cx="8219017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701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F51F8-5389-AA4C-8236-2E484F4EC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 develop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AD103A-C032-1E4C-9B9C-724848356069}"/>
              </a:ext>
            </a:extLst>
          </p:cNvPr>
          <p:cNvSpPr txBox="1"/>
          <p:nvPr/>
        </p:nvSpPr>
        <p:spPr>
          <a:xfrm>
            <a:off x="482600" y="1269994"/>
            <a:ext cx="2844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components.yaml </a:t>
            </a:r>
            <a:r>
              <a:rPr lang="en-US" dirty="0"/>
              <a:t>file contains information on the development branches of each repository. </a:t>
            </a:r>
          </a:p>
          <a:p>
            <a:endParaRPr lang="en-US" dirty="0">
              <a:cs typeface="Consolas" panose="020B0609020204030204" pitchFamily="49" charset="0"/>
            </a:endParaRPr>
          </a:p>
          <a:p>
            <a:r>
              <a:rPr lang="en-US" dirty="0">
                <a:cs typeface="Consolas" panose="020B0609020204030204" pitchFamily="49" charset="0"/>
              </a:rPr>
              <a:t>With mepo, you can checkout the development branches with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develop repo1 repo2</a:t>
            </a:r>
          </a:p>
        </p:txBody>
      </p:sp>
      <p:pic>
        <p:nvPicPr>
          <p:cNvPr id="4" name="develop.mp4" descr="develop.mp4">
            <a:hlinkClick r:id="" action="ppaction://media"/>
            <a:extLst>
              <a:ext uri="{FF2B5EF4-FFF2-40B4-BE49-F238E27FC236}">
                <a16:creationId xmlns:a16="http://schemas.microsoft.com/office/drawing/2014/main" id="{35555EC7-1D1A-944C-89E9-13AAA734DE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7600" y="1271016"/>
            <a:ext cx="8219017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66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2CFAC-28BB-BF4B-9896-1FD8E6F99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 checkout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927094-8F4A-7D4C-A2C8-825311BB8388}"/>
              </a:ext>
            </a:extLst>
          </p:cNvPr>
          <p:cNvSpPr txBox="1"/>
          <p:nvPr/>
        </p:nvSpPr>
        <p:spPr>
          <a:xfrm>
            <a:off x="482600" y="1269994"/>
            <a:ext cx="2844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Consolas" panose="020B0609020204030204" pitchFamily="49" charset="0"/>
              </a:rPr>
              <a:t>As in regular git, you now checkout a branch for your changes.</a:t>
            </a:r>
          </a:p>
          <a:p>
            <a:endParaRPr lang="en-US" dirty="0">
              <a:cs typeface="Consolas" panose="020B0609020204030204" pitchFamily="49" charset="0"/>
            </a:endParaRPr>
          </a:p>
          <a:p>
            <a:r>
              <a:rPr lang="en-US" dirty="0">
                <a:cs typeface="Consolas" panose="020B0609020204030204" pitchFamily="49" charset="0"/>
              </a:rPr>
              <a:t>You run,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checkout –b branch repo1 repo2 </a:t>
            </a:r>
            <a:r>
              <a:rPr lang="en-US" dirty="0">
                <a:cs typeface="Consolas" panose="020B0609020204030204" pitchFamily="49" charset="0"/>
              </a:rPr>
              <a:t>which creates the branch a la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git checkout –b (</a:t>
            </a:r>
            <a:r>
              <a:rPr lang="en-US" dirty="0">
                <a:cs typeface="Consolas" panose="020B0609020204030204" pitchFamily="49" charset="0"/>
              </a:rPr>
              <a:t>aka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git branch </a:t>
            </a:r>
            <a:r>
              <a:rPr lang="en-US" dirty="0">
                <a:cs typeface="Consolas" panose="020B0609020204030204" pitchFamily="49" charset="0"/>
              </a:rPr>
              <a:t>followed by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git checkout)</a:t>
            </a:r>
          </a:p>
        </p:txBody>
      </p:sp>
      <p:pic>
        <p:nvPicPr>
          <p:cNvPr id="4" name="checkout.mp4" descr="checkout.mp4">
            <a:hlinkClick r:id="" action="ppaction://media"/>
            <a:extLst>
              <a:ext uri="{FF2B5EF4-FFF2-40B4-BE49-F238E27FC236}">
                <a16:creationId xmlns:a16="http://schemas.microsoft.com/office/drawing/2014/main" id="{21EE0928-574C-AC4E-ADBE-22AB2D8DD8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7600" y="1271016"/>
            <a:ext cx="8219017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30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70A09-0CB4-0F41-9A55-903F05526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 diff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4DF3C3-8410-CA49-96FF-ACFD3C3FE5F1}"/>
              </a:ext>
            </a:extLst>
          </p:cNvPr>
          <p:cNvSpPr txBox="1"/>
          <p:nvPr/>
        </p:nvSpPr>
        <p:spPr>
          <a:xfrm>
            <a:off x="482600" y="1269994"/>
            <a:ext cx="2844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Consolas" panose="020B0609020204030204" pitchFamily="49" charset="0"/>
              </a:rPr>
              <a:t>We can now make our changes on our branches and want to see how they compare.</a:t>
            </a:r>
          </a:p>
          <a:p>
            <a:endParaRPr lang="en-US" dirty="0">
              <a:cs typeface="Consolas" panose="020B0609020204030204" pitchFamily="49" charset="0"/>
            </a:endParaRPr>
          </a:p>
          <a:p>
            <a:r>
              <a:rPr lang="en-US" dirty="0">
                <a:cs typeface="Consolas" panose="020B0609020204030204" pitchFamily="49" charset="0"/>
              </a:rPr>
              <a:t>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diff </a:t>
            </a:r>
            <a:r>
              <a:rPr lang="en-US" dirty="0">
                <a:cs typeface="Consolas" panose="020B0609020204030204" pitchFamily="49" charset="0"/>
              </a:rPr>
              <a:t>command will provide a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git diff </a:t>
            </a:r>
            <a:r>
              <a:rPr lang="en-US" dirty="0">
                <a:cs typeface="Consolas" panose="020B0609020204030204" pitchFamily="49" charset="0"/>
              </a:rPr>
              <a:t>of each repository. It also has a similar  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--name-only</a:t>
            </a:r>
            <a:r>
              <a:rPr lang="en-US" dirty="0">
                <a:cs typeface="Consolas" panose="020B0609020204030204" pitchFamily="49" charset="0"/>
              </a:rPr>
              <a:t>' option</a:t>
            </a:r>
          </a:p>
          <a:p>
            <a:endParaRPr lang="en-US" dirty="0">
              <a:cs typeface="Consolas" panose="020B0609020204030204" pitchFamily="49" charset="0"/>
            </a:endParaRPr>
          </a:p>
          <a:p>
            <a:r>
              <a:rPr lang="en-US" dirty="0">
                <a:cs typeface="Consolas" panose="020B0609020204030204" pitchFamily="49" charset="0"/>
              </a:rPr>
              <a:t>There is also a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'--staged</a:t>
            </a:r>
            <a:r>
              <a:rPr lang="en-US" dirty="0">
                <a:cs typeface="Consolas" panose="020B0609020204030204" pitchFamily="49" charset="0"/>
              </a:rPr>
              <a:t>' option that will show staged diffs</a:t>
            </a:r>
          </a:p>
        </p:txBody>
      </p:sp>
      <p:pic>
        <p:nvPicPr>
          <p:cNvPr id="4" name="diff.mp4" descr="diff.mp4">
            <a:hlinkClick r:id="" action="ppaction://media"/>
            <a:extLst>
              <a:ext uri="{FF2B5EF4-FFF2-40B4-BE49-F238E27FC236}">
                <a16:creationId xmlns:a16="http://schemas.microsoft.com/office/drawing/2014/main" id="{3561DC4D-CDFB-324E-BE61-9351F37B01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7600" y="1271016"/>
            <a:ext cx="8220456" cy="503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7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2CFAC-28BB-BF4B-9896-1FD8E6F99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 stage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927094-8F4A-7D4C-A2C8-825311BB8388}"/>
              </a:ext>
            </a:extLst>
          </p:cNvPr>
          <p:cNvSpPr txBox="1"/>
          <p:nvPr/>
        </p:nvSpPr>
        <p:spPr>
          <a:xfrm>
            <a:off x="482600" y="1269994"/>
            <a:ext cx="2844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Consolas" panose="020B0609020204030204" pitchFamily="49" charset="0"/>
              </a:rPr>
              <a:t>The process of staging changes is much like that of git, but instead of git add, we use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stage repo1 repo2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cs typeface="Consolas" panose="020B0609020204030204" pitchFamily="49" charset="0"/>
              </a:rPr>
              <a:t>To stage new files, you use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stage --untracked</a:t>
            </a:r>
            <a:r>
              <a:rPr lang="en-US" dirty="0">
                <a:cs typeface="Consolas" panose="020B0609020204030204" pitchFamily="49" charset="0"/>
              </a:rPr>
              <a:t>.</a:t>
            </a:r>
          </a:p>
          <a:p>
            <a:endParaRPr lang="en-US" dirty="0">
              <a:cs typeface="Consolas" panose="020B0609020204030204" pitchFamily="49" charset="0"/>
            </a:endParaRPr>
          </a:p>
          <a:p>
            <a:r>
              <a:rPr lang="en-US" dirty="0">
                <a:cs typeface="Consolas" panose="020B0609020204030204" pitchFamily="49" charset="0"/>
              </a:rPr>
              <a:t>There is also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unstage </a:t>
            </a:r>
            <a:r>
              <a:rPr lang="en-US" dirty="0">
                <a:cs typeface="Consolas" panose="020B0609020204030204" pitchFamily="49" charset="0"/>
              </a:rPr>
              <a:t>which unstages files</a:t>
            </a:r>
          </a:p>
        </p:txBody>
      </p:sp>
      <p:pic>
        <p:nvPicPr>
          <p:cNvPr id="4" name="stage.mp4" descr="stage.mp4">
            <a:hlinkClick r:id="" action="ppaction://media"/>
            <a:extLst>
              <a:ext uri="{FF2B5EF4-FFF2-40B4-BE49-F238E27FC236}">
                <a16:creationId xmlns:a16="http://schemas.microsoft.com/office/drawing/2014/main" id="{2A5EA570-EB39-C44B-B7CF-8CF9917F72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7600" y="1271016"/>
            <a:ext cx="8219017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70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20915-3614-2C4E-B91B-7F8D8C2AA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 commit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7ED81D-E96E-3B4B-9B1B-88E9629F9418}"/>
              </a:ext>
            </a:extLst>
          </p:cNvPr>
          <p:cNvSpPr txBox="1"/>
          <p:nvPr/>
        </p:nvSpPr>
        <p:spPr>
          <a:xfrm>
            <a:off x="482600" y="1269994"/>
            <a:ext cx="2844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Consolas" panose="020B0609020204030204" pitchFamily="49" charset="0"/>
              </a:rPr>
              <a:t>Committing with mepo is done with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commit </a:t>
            </a:r>
            <a:r>
              <a:rPr lang="en-US" dirty="0">
                <a:cs typeface="Consolas" panose="020B0609020204030204" pitchFamily="49" charset="0"/>
              </a:rPr>
              <a:t>command. </a:t>
            </a:r>
          </a:p>
          <a:p>
            <a:endParaRPr lang="en-US" dirty="0">
              <a:cs typeface="Consolas" panose="020B0609020204030204" pitchFamily="49" charset="0"/>
            </a:endParaRPr>
          </a:p>
          <a:p>
            <a:r>
              <a:rPr lang="en-US" dirty="0">
                <a:cs typeface="Consolas" panose="020B0609020204030204" pitchFamily="49" charset="0"/>
              </a:rPr>
              <a:t>Like git, if you pass it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-m "message"</a:t>
            </a:r>
            <a:r>
              <a:rPr lang="en-US" dirty="0">
                <a:cs typeface="Consolas" panose="020B0609020204030204" pitchFamily="49" charset="0"/>
              </a:rPr>
              <a:t> it uses that message. If you just run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commit</a:t>
            </a:r>
            <a:r>
              <a:rPr lang="en-US" dirty="0">
                <a:cs typeface="Consolas" panose="020B0609020204030204" pitchFamily="49" charset="0"/>
              </a:rPr>
              <a:t>, then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$EDITOR </a:t>
            </a:r>
            <a:r>
              <a:rPr lang="en-US" dirty="0">
                <a:cs typeface="Consolas" panose="020B0609020204030204" pitchFamily="49" charset="0"/>
              </a:rPr>
              <a:t>will launch and the message can be entered there. In each case, the message is used for </a:t>
            </a:r>
            <a:r>
              <a:rPr lang="en-US" i="1" dirty="0">
                <a:cs typeface="Consolas" panose="020B0609020204030204" pitchFamily="49" charset="0"/>
              </a:rPr>
              <a:t>all</a:t>
            </a:r>
            <a:r>
              <a:rPr lang="en-US" dirty="0">
                <a:cs typeface="Consolas" panose="020B0609020204030204" pitchFamily="49" charset="0"/>
              </a:rPr>
              <a:t> repositories in the mepo commit command</a:t>
            </a:r>
          </a:p>
        </p:txBody>
      </p:sp>
      <p:pic>
        <p:nvPicPr>
          <p:cNvPr id="6" name="commit.mp4" descr="commit.mp4">
            <a:hlinkClick r:id="" action="ppaction://media"/>
            <a:extLst>
              <a:ext uri="{FF2B5EF4-FFF2-40B4-BE49-F238E27FC236}">
                <a16:creationId xmlns:a16="http://schemas.microsoft.com/office/drawing/2014/main" id="{193CF6A9-B992-9D43-AB5E-D612581AE4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7600" y="1271016"/>
            <a:ext cx="8220456" cy="503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564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6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20915-3614-2C4E-B91B-7F8D8C2AA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 push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3B25A9-D235-944D-9F0D-7C21B9833433}"/>
              </a:ext>
            </a:extLst>
          </p:cNvPr>
          <p:cNvSpPr txBox="1"/>
          <p:nvPr/>
        </p:nvSpPr>
        <p:spPr>
          <a:xfrm>
            <a:off x="482600" y="1269994"/>
            <a:ext cx="2844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Consolas" panose="020B0609020204030204" pitchFamily="49" charset="0"/>
              </a:rPr>
              <a:t>Pushing changes to GitHub/GitLab/etc. is done with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push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push </a:t>
            </a:r>
            <a:r>
              <a:rPr lang="en-US" dirty="0">
                <a:cs typeface="Consolas" panose="020B0609020204030204" pitchFamily="49" charset="0"/>
              </a:rPr>
              <a:t>will always do the equivalent to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git push -u origin branch </a:t>
            </a:r>
            <a:r>
              <a:rPr lang="en-US" dirty="0">
                <a:cs typeface="Consolas" panose="020B0609020204030204" pitchFamily="49" charset="0"/>
              </a:rPr>
              <a:t>so the branch will be tracked</a:t>
            </a:r>
          </a:p>
        </p:txBody>
      </p:sp>
      <p:pic>
        <p:nvPicPr>
          <p:cNvPr id="4" name="push.mp4" descr="push.mp4">
            <a:hlinkClick r:id="" action="ppaction://media"/>
            <a:extLst>
              <a:ext uri="{FF2B5EF4-FFF2-40B4-BE49-F238E27FC236}">
                <a16:creationId xmlns:a16="http://schemas.microsoft.com/office/drawing/2014/main" id="{43D2FCA2-465E-6B46-851D-00F154A27C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7600" y="1271016"/>
            <a:ext cx="8220456" cy="503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67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20915-3614-2C4E-B91B-7F8D8C2AA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 save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DEA28B-89F2-FF46-8FD7-FC716A9751D4}"/>
              </a:ext>
            </a:extLst>
          </p:cNvPr>
          <p:cNvSpPr txBox="1"/>
          <p:nvPr/>
        </p:nvSpPr>
        <p:spPr>
          <a:xfrm>
            <a:off x="482600" y="1269994"/>
            <a:ext cx="2844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Consolas" panose="020B0609020204030204" pitchFamily="49" charset="0"/>
              </a:rPr>
              <a:t>One command unique to mepo is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save</a:t>
            </a:r>
            <a:r>
              <a:rPr lang="en-US" dirty="0">
                <a:cs typeface="Consolas" panose="020B0609020204030204" pitchFamily="49" charset="0"/>
              </a:rPr>
              <a:t>. This command essentially updates the "default" state of the multi-repo. The current branches are considered the "default" ones and a new YAML file is created to reflect this.</a:t>
            </a:r>
          </a:p>
        </p:txBody>
      </p:sp>
      <p:pic>
        <p:nvPicPr>
          <p:cNvPr id="4" name="save.mp4" descr="save.mp4">
            <a:hlinkClick r:id="" action="ppaction://media"/>
            <a:extLst>
              <a:ext uri="{FF2B5EF4-FFF2-40B4-BE49-F238E27FC236}">
                <a16:creationId xmlns:a16="http://schemas.microsoft.com/office/drawing/2014/main" id="{DAE00F75-AFAC-F54B-982A-347E50FE1D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7600" y="1271016"/>
            <a:ext cx="8220456" cy="503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45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2CFAC-28BB-BF4B-9896-1FD8E6F99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 checkout-if-exists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927094-8F4A-7D4C-A2C8-825311BB8388}"/>
              </a:ext>
            </a:extLst>
          </p:cNvPr>
          <p:cNvSpPr txBox="1"/>
          <p:nvPr/>
        </p:nvSpPr>
        <p:spPr>
          <a:xfrm>
            <a:off x="482600" y="1269994"/>
            <a:ext cx="2844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Consolas" panose="020B0609020204030204" pitchFamily="49" charset="0"/>
              </a:rPr>
              <a:t>mepo has a unique command that lets you checkout branches on multiple repos: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mepo checkout-if-exists</a:t>
            </a:r>
            <a:r>
              <a:rPr lang="en-US" dirty="0">
                <a:cs typeface="Consolas" panose="020B0609020204030204" pitchFamily="49" charset="0"/>
              </a:rPr>
              <a:t>. This command will run on </a:t>
            </a:r>
            <a:r>
              <a:rPr lang="en-US" i="1" dirty="0">
                <a:cs typeface="Consolas" panose="020B0609020204030204" pitchFamily="49" charset="0"/>
              </a:rPr>
              <a:t>all</a:t>
            </a:r>
            <a:r>
              <a:rPr lang="en-US" dirty="0">
                <a:cs typeface="Consolas" panose="020B0609020204030204" pitchFamily="49" charset="0"/>
              </a:rPr>
              <a:t> repos</a:t>
            </a:r>
          </a:p>
          <a:p>
            <a:endParaRPr lang="en-US" dirty="0">
              <a:cs typeface="Consolas" panose="020B0609020204030204" pitchFamily="49" charset="0"/>
            </a:endParaRPr>
          </a:p>
          <a:p>
            <a:r>
              <a:rPr lang="en-US" dirty="0">
                <a:cs typeface="Consolas" panose="020B0609020204030204" pitchFamily="49" charset="0"/>
              </a:rPr>
              <a:t>It has a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--dry-run </a:t>
            </a:r>
            <a:r>
              <a:rPr lang="en-US" dirty="0">
                <a:cs typeface="Consolas" panose="020B0609020204030204" pitchFamily="49" charset="0"/>
              </a:rPr>
              <a:t>flag as well so you can see what repos will be changed before you actually checkout the branches</a:t>
            </a:r>
          </a:p>
          <a:p>
            <a:endParaRPr lang="en-US" dirty="0">
              <a:cs typeface="Consolas" panose="020B0609020204030204" pitchFamily="49" charset="0"/>
            </a:endParaRPr>
          </a:p>
        </p:txBody>
      </p:sp>
      <p:pic>
        <p:nvPicPr>
          <p:cNvPr id="3" name="checkout-if-exists.mp4" descr="checkout-if-exists.mp4">
            <a:hlinkClick r:id="" action="ppaction://media"/>
            <a:extLst>
              <a:ext uri="{FF2B5EF4-FFF2-40B4-BE49-F238E27FC236}">
                <a16:creationId xmlns:a16="http://schemas.microsoft.com/office/drawing/2014/main" id="{D334BD7C-F5DD-254D-8ED3-0DBDCCE793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/>
          <a:stretch/>
        </p:blipFill>
        <p:spPr>
          <a:xfrm>
            <a:off x="3657600" y="1271016"/>
            <a:ext cx="8219017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057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20915-3614-2C4E-B91B-7F8D8C2AA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mepo whereis and mepo-cd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DEA28B-89F2-FF46-8FD7-FC716A9751D4}"/>
              </a:ext>
            </a:extLst>
          </p:cNvPr>
          <p:cNvSpPr txBox="1"/>
          <p:nvPr/>
        </p:nvSpPr>
        <p:spPr>
          <a:xfrm>
            <a:off x="482600" y="1269994"/>
            <a:ext cx="2844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Consolas" panose="020B0609020204030204" pitchFamily="49" charset="0"/>
              </a:rPr>
              <a:t>mepo whereis is a command that tells you where a subrepo is relative to your current possible</a:t>
            </a:r>
          </a:p>
          <a:p>
            <a:endParaRPr lang="en-US" dirty="0">
              <a:cs typeface="Consolas" panose="020B0609020204030204" pitchFamily="49" charset="0"/>
            </a:endParaRPr>
          </a:p>
          <a:p>
            <a:r>
              <a:rPr lang="en-US" dirty="0">
                <a:cs typeface="Consolas" panose="020B0609020204030204" pitchFamily="49" charset="0"/>
              </a:rPr>
              <a:t>We have also developed a helper function/alias called mepo-cd which can "travel around" the multi-repo using mepo whereis information</a:t>
            </a:r>
          </a:p>
        </p:txBody>
      </p:sp>
      <p:pic>
        <p:nvPicPr>
          <p:cNvPr id="3" name="mepowhereiscd.mp4" descr="mepowhereiscd.mp4">
            <a:hlinkClick r:id="" action="ppaction://media"/>
            <a:extLst>
              <a:ext uri="{FF2B5EF4-FFF2-40B4-BE49-F238E27FC236}">
                <a16:creationId xmlns:a16="http://schemas.microsoft.com/office/drawing/2014/main" id="{E3112110-D2BC-554A-A931-105191BB4D9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7600" y="1271016"/>
            <a:ext cx="8220456" cy="503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3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3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68155-5F86-0C49-A52F-B953A8700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Deprecating manage_externals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9A25F9-A336-6143-B1E2-9C6A542880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The SI Team plans to deprecate manage_externals support in GEOS "soon"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Removing Externals.cfg files in repos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Removing support in parallel_build.csh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We'll work with GCM, LDAS, and CTM Gatekeepers on removing it 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The upcoming "5.27.1" ADAS Git tag will be mepo only from the start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Our other minor fixtures, e.g., GEOSfvdycore, have been mepo only for a while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Note: This will not affect older tags, just future tags will not have Externals.cfg support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5537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68155-5F86-0C49-A52F-B953A8700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and Concerns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9A25F9-A336-6143-B1E2-9C6A542880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Config files are </a:t>
            </a:r>
            <a:r>
              <a:rPr lang="en-US" u="sng" dirty="0"/>
              <a:t>not</a:t>
            </a:r>
            <a:r>
              <a:rPr lang="en-US" dirty="0"/>
              <a:t> nestable (good and bad)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No support for SVN 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merges: should they be handled via mepo?  (how to resolve multi-repo conflicts?)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Needs better help in wiki and in command line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What subcommand flags should be added (probably per request)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When/How to support new git commands either on command line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git switch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git restore</a:t>
            </a:r>
            <a:r>
              <a:rPr lang="en-US" dirty="0"/>
              <a:t>) or in the backend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git sparse-checkout</a:t>
            </a:r>
            <a:r>
              <a:rPr lang="en-US" dirty="0">
                <a:cs typeface="Consolas" panose="020B0609020204030204" pitchFamily="49" charset="0"/>
              </a:rPr>
              <a:t>)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 dirty="0">
              <a:cs typeface="Consolas" panose="020B0609020204030204" pitchFamily="49" charset="0"/>
            </a:endParaRP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>
                <a:solidFill>
                  <a:schemeClr val="accent4"/>
                </a:solidFill>
              </a:rPr>
              <a:t>Experiment Capture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>
                <a:solidFill>
                  <a:schemeClr val="accent4"/>
                </a:solidFill>
              </a:rPr>
              <a:t>Need to figure out how to capture and reconstruct possibly non-committed changes a la Larry's CVS method </a:t>
            </a:r>
            <a:r>
              <a:rPr lang="en-US" dirty="0">
                <a:solidFill>
                  <a:schemeClr val="accent4"/>
                </a:solidFill>
                <a:sym typeface="Wingdings" pitchFamily="2" charset="2"/>
              </a:rPr>
              <a:t> mepo</a:t>
            </a:r>
            <a:endParaRPr lang="en-US" dirty="0">
              <a:solidFill>
                <a:schemeClr val="accent4"/>
              </a:solidFill>
            </a:endParaRP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>
                <a:solidFill>
                  <a:schemeClr val="accent4"/>
                </a:solidFill>
              </a:rPr>
              <a:t>Figure out where to actually host these?</a:t>
            </a:r>
          </a:p>
        </p:txBody>
      </p:sp>
    </p:spTree>
    <p:extLst>
      <p:ext uri="{BB962C8B-B14F-4D97-AF65-F5344CB8AC3E}">
        <p14:creationId xmlns:p14="http://schemas.microsoft.com/office/powerpoint/2010/main" val="17645017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7A7C7-B62E-3C41-AEEF-98B61D17C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577358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78173-56C1-E340-B51C-17F1612A6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58DA3E-3B6A-C44F-98B0-6D542105EE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57200" indent="-457200" algn="l">
              <a:buFont typeface="+mj-lt"/>
              <a:buAutoNum type="arabicPeriod"/>
            </a:pPr>
            <a:r>
              <a:rPr lang="en-US" dirty="0"/>
              <a:t>Git flow: </a:t>
            </a:r>
            <a:r>
              <a:rPr lang="en-US" dirty="0">
                <a:hlinkClick r:id="rId2"/>
              </a:rPr>
              <a:t>https://nvie.com/posts/a-successful-git-branching-model/</a:t>
            </a:r>
            <a:endParaRPr lang="en-US" dirty="0"/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Manage externals: </a:t>
            </a:r>
            <a:r>
              <a:rPr lang="en-US" dirty="0">
                <a:hlinkClick r:id="rId3"/>
              </a:rPr>
              <a:t>https://github.com/ESMCI/manage_externals</a:t>
            </a:r>
            <a:endParaRPr lang="en-US" dirty="0"/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Mepo:  </a:t>
            </a:r>
            <a:r>
              <a:rPr lang="en-US" dirty="0">
                <a:hlinkClick r:id="rId4"/>
              </a:rPr>
              <a:t>https://github.com/GEOS-ESM/mepo</a:t>
            </a:r>
            <a:endParaRPr lang="en-US" dirty="0"/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357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FFFFFF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4404</TotalTime>
  <Words>1685</Words>
  <Application>Microsoft Macintosh PowerPoint</Application>
  <PresentationFormat>Widescreen</PresentationFormat>
  <Paragraphs>226</Paragraphs>
  <Slides>25</Slides>
  <Notes>3</Notes>
  <HiddenSlides>0</HiddenSlides>
  <MMClips>12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Consolas</vt:lpstr>
      <vt:lpstr>Courier New</vt:lpstr>
      <vt:lpstr>Wingdings</vt:lpstr>
      <vt:lpstr>Office Theme</vt:lpstr>
      <vt:lpstr>Managing Multi-repository Projects with mepo</vt:lpstr>
      <vt:lpstr>Outline</vt:lpstr>
      <vt:lpstr>Background: How to manage multiple subrepos?</vt:lpstr>
      <vt:lpstr>manage_externals 101</vt:lpstr>
      <vt:lpstr>Deployment under manage_externals</vt:lpstr>
      <vt:lpstr>mepo origins</vt:lpstr>
      <vt:lpstr>mepo: current status</vt:lpstr>
      <vt:lpstr>Example mepo YAML configuration</vt:lpstr>
      <vt:lpstr>parallel_build.csh</vt:lpstr>
      <vt:lpstr>git clone, mepo init and mepo clone</vt:lpstr>
      <vt:lpstr>One Step: mepo clone</vt:lpstr>
      <vt:lpstr>mepo status</vt:lpstr>
      <vt:lpstr>mepo develop</vt:lpstr>
      <vt:lpstr>mepo checkout</vt:lpstr>
      <vt:lpstr>mepo diff</vt:lpstr>
      <vt:lpstr>mepo stage</vt:lpstr>
      <vt:lpstr>mepo commit</vt:lpstr>
      <vt:lpstr>mepo push</vt:lpstr>
      <vt:lpstr>mepo save</vt:lpstr>
      <vt:lpstr>mepo checkout-if-exists</vt:lpstr>
      <vt:lpstr>mepo whereis and mepo-cd</vt:lpstr>
      <vt:lpstr>Deprecating manage_externals</vt:lpstr>
      <vt:lpstr>Issues and Concerns</vt:lpstr>
      <vt:lpstr>Questions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Sterling Spangler</dc:creator>
  <cp:lastModifiedBy>Weir, Heather (GSFC-610.1)[SCIENCE SYSTEMS AND APPLICATIONS INC]</cp:lastModifiedBy>
  <cp:revision>50</cp:revision>
  <dcterms:created xsi:type="dcterms:W3CDTF">2017-09-25T14:06:05Z</dcterms:created>
  <dcterms:modified xsi:type="dcterms:W3CDTF">2021-01-28T15:29:34Z</dcterms:modified>
</cp:coreProperties>
</file>