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61" r:id="rId4"/>
    <p:sldId id="260" r:id="rId5"/>
    <p:sldId id="262" r:id="rId6"/>
    <p:sldId id="277" r:id="rId7"/>
    <p:sldId id="275" r:id="rId8"/>
    <p:sldId id="280" r:id="rId9"/>
    <p:sldId id="281" r:id="rId10"/>
    <p:sldId id="276" r:id="rId11"/>
    <p:sldId id="282" r:id="rId12"/>
    <p:sldId id="283" r:id="rId13"/>
    <p:sldId id="271" r:id="rId14"/>
    <p:sldId id="284" r:id="rId15"/>
    <p:sldId id="285" r:id="rId16"/>
    <p:sldId id="272" r:id="rId17"/>
    <p:sldId id="286" r:id="rId18"/>
    <p:sldId id="287" r:id="rId19"/>
    <p:sldId id="273" r:id="rId20"/>
    <p:sldId id="288" r:id="rId21"/>
    <p:sldId id="289" r:id="rId22"/>
    <p:sldId id="278" r:id="rId23"/>
    <p:sldId id="279" r:id="rId24"/>
    <p:sldId id="26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16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B797A9-A431-4730-BD52-0903FA20D976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9DDE08-1063-44A4-8BDC-D931087B8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327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828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97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017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061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9003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861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686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2757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1920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732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917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6509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362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6384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9782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4968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8810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2238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4078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2075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5214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0177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018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8E03E-DF04-43C8-92B0-716C1B0A98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CF171B-2A29-468B-84C1-37B35381BD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A4FD6-FE37-4931-8B00-EB5D8549DB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E167DF-771F-4B7B-838C-A10303DB14FF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0C3E38-3D3F-480B-B8A8-761102596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F3D01-6148-4E7B-BBF6-585A43A88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115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D46F9-A7F6-40C1-BC75-3B6F1AA94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1024"/>
            <a:ext cx="12192000" cy="5770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99A1A-98A7-45F3-85B0-EE70E64FD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EC31F-F5A0-409F-9DBE-6E26D4E20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73331-2D9A-4E18-BAB4-C7C91A86D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585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C0C98-6162-455B-8FF2-3D7625719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BE72D6-5165-44F7-99B6-A9037D7D1D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D70B3F-0FD0-49AC-A3DB-C2903B4859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E167DF-771F-4B7B-838C-A10303DB14FF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64BC2-8549-49D2-AE71-422347466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81372-7E2E-4155-A3CD-F29FB6989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209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9A4E4-91B6-42F3-AC3C-F79CC3136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E39AB-D62D-4C90-ADB2-F202C826C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11DAB7-39D1-44A7-8395-2153210C0D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DAB580-3905-444A-A003-1FE685544E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E167DF-771F-4B7B-838C-A10303DB14FF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F19328-A712-426C-919B-6530FD390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8854AA-E6CD-4D00-BF94-528490393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61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B46B4-F878-46D8-9984-38786E451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AAE9B-845E-4E3D-9F6D-5CF6D64E4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21902E-A403-405C-BA44-9A96E90521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5AAEA4-BEBF-4320-9BD5-2EC497273B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A2D9DF-FC91-4272-A7F2-63F420A58E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8FD5A3-2D0B-4023-8B0E-8959851A7E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E167DF-771F-4B7B-838C-A10303DB14FF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0BEEA1-A28D-422B-9783-7F53C5F0B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3926A0-5A67-4E5A-85CE-07C91C167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860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375FC-C37C-4FBF-959F-40EDC7267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6D2C9D-C99F-4157-AA47-20164E539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E167DF-771F-4B7B-838C-A10303DB14FF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1D9A3C-B536-4A19-BC3A-A333E2232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DDBB81-E17C-461C-94D8-CF7B724FC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428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00024D-6591-4C74-ACF1-40EF708A7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E167DF-771F-4B7B-838C-A10303DB14FF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6B9D96-04FB-4F5F-820B-E4B06AA8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C36575-2FF4-45C6-BA13-43EBE6723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853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AAE40-19DB-45E1-806F-E0B9FA3DD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7709E-03CC-49DD-A932-DEF3E04C4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3687C-1E44-4443-91BE-1A1C8C6B2D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624A90-1691-4F45-AB49-ABAE6BA540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E167DF-771F-4B7B-838C-A10303DB14FF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5A4BA9-28C3-4DEF-8E6A-A977A4B7F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F2EACA-9286-4BF4-BDFD-35D09EC62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890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CAF0A-5FA1-46BE-9831-102103EFE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72D407-5851-420E-845E-34365F0DA7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0BAFF-966F-42EA-BCB6-6516881B47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913F83-D06E-42D7-9ADF-F733E9E0E1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E167DF-771F-4B7B-838C-A10303DB14FF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4B954E-763F-49FE-8B66-E9C47ED53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D027C2-2F37-46F7-A402-43DB63C32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242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975B2-1B59-42E2-B946-4AEE2A6BC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FE4859-FA68-46D7-9FAC-E7BC619E59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AC30E-EB73-4E0B-A663-BC1F5CA362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E167DF-771F-4B7B-838C-A10303DB14FF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DE23D-682C-40A4-B6F1-5A83756B8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9C97B1-3306-457B-A6F8-7D388673A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6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A543D8-64B8-4229-865B-D6F664C73A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D54A5A-A9D3-49A2-B9D0-A8AAF5A386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E36AC-5593-4621-9342-5D96F3CCE7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E167DF-771F-4B7B-838C-A10303DB14FF}" type="datetimeFigureOut">
              <a:rPr lang="en-US" smtClean="0"/>
              <a:t>12/17/2020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58A50-F57F-403D-A10A-E0324D351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C1BC5-4892-47CB-9501-BD6C16D77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352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3CDCA4-E98E-450C-91D4-8B6298AF0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770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553C6D-3D7C-48EF-B816-4362F7D99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795815"/>
            <a:ext cx="12192001" cy="56404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3E2D3-26E6-4D0A-8DD5-C37476D8CE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-1" y="6604986"/>
            <a:ext cx="6906827" cy="249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Euclid" panose="02020503060505020303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3B68A2-961C-4CBA-8DEA-20EC4E5D03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604986"/>
            <a:ext cx="2743200" cy="2530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Euclid" panose="02020503060505020303" pitchFamily="18" charset="0"/>
              </a:defRPr>
            </a:lvl1pPr>
          </a:lstStyle>
          <a:p>
            <a:fld id="{EE082CB4-7A65-47C5-8AEB-3BB0B77D1F9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618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Euclid" panose="020205030605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Euclid" panose="020205030605050203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Euclid" panose="020205030605050203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Euclid" panose="020205030605050203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Euclid" panose="020205030605050203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Euclid" panose="020205030605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un3d.larc.nasa.gov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60F52-F949-43C1-B7C3-B066EB26DE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671781"/>
            <a:ext cx="12192000" cy="766763"/>
          </a:xfrm>
        </p:spPr>
        <p:txBody>
          <a:bodyPr/>
          <a:lstStyle/>
          <a:p>
            <a:r>
              <a:rPr lang="en-US" sz="4000" dirty="0"/>
              <a:t>HLPW-4: Turbulence Model Verification Study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B01D9E-48CF-471D-B95D-20710D7E3F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94747"/>
            <a:ext cx="9144000" cy="434253"/>
          </a:xfrm>
        </p:spPr>
        <p:txBody>
          <a:bodyPr/>
          <a:lstStyle/>
          <a:p>
            <a:r>
              <a:rPr lang="en-US" dirty="0"/>
              <a:t>Nash’at Ahmad, Chris Rumsey</a:t>
            </a:r>
          </a:p>
        </p:txBody>
      </p:sp>
    </p:spTree>
    <p:extLst>
      <p:ext uri="{BB962C8B-B14F-4D97-AF65-F5344CB8AC3E}">
        <p14:creationId xmlns:p14="http://schemas.microsoft.com/office/powerpoint/2010/main" val="1609754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7947B-ABCE-4816-868C-B036A882E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FUN3D (Fully Unstructured </a:t>
            </a:r>
            <a:r>
              <a:rPr lang="en-US" dirty="0" err="1"/>
              <a:t>Navier</a:t>
            </a:r>
            <a:r>
              <a:rPr lang="en-US" dirty="0"/>
              <a:t>-Stokes 3D)</a:t>
            </a:r>
          </a:p>
          <a:p>
            <a:pPr lvl="1">
              <a:spcAft>
                <a:spcPts val="900"/>
              </a:spcAft>
            </a:pPr>
            <a:r>
              <a:rPr lang="en-US" sz="2000" dirty="0"/>
              <a:t>Uses unstructured grids</a:t>
            </a:r>
          </a:p>
          <a:p>
            <a:pPr lvl="1">
              <a:spcAft>
                <a:spcPts val="900"/>
              </a:spcAft>
            </a:pPr>
            <a:r>
              <a:rPr lang="en-US" sz="2000" dirty="0"/>
              <a:t>Node-centered finite volume scheme</a:t>
            </a:r>
          </a:p>
          <a:p>
            <a:pPr lvl="1">
              <a:spcAft>
                <a:spcPts val="900"/>
              </a:spcAft>
            </a:pPr>
            <a:r>
              <a:rPr lang="en-US" sz="2000" dirty="0"/>
              <a:t>Second-order accurate</a:t>
            </a:r>
          </a:p>
          <a:p>
            <a:pPr lvl="1">
              <a:spcAft>
                <a:spcPts val="900"/>
              </a:spcAft>
            </a:pPr>
            <a:r>
              <a:rPr lang="en-US" sz="2000" dirty="0"/>
              <a:t>Computation of viscous fluxes on tetrahedral meshes is based on the Green-Gauss theorem and on nontetrahedral grids, an edge-derivative augmentation is employed to avoid odd-even decoupling</a:t>
            </a:r>
          </a:p>
          <a:p>
            <a:pPr lvl="1">
              <a:spcAft>
                <a:spcPts val="900"/>
              </a:spcAft>
            </a:pPr>
            <a:r>
              <a:rPr lang="en-US" sz="2000" dirty="0"/>
              <a:t>Roe’s approximate Riemann solver was used for the inviscid flux with no flux limiting in all simulations</a:t>
            </a:r>
          </a:p>
          <a:p>
            <a:pPr lvl="1">
              <a:spcAft>
                <a:spcPts val="900"/>
              </a:spcAft>
            </a:pPr>
            <a:r>
              <a:rPr lang="en-US" sz="2000" dirty="0"/>
              <a:t>Time integration toward a steady state is based on a backward-Euler scheme with local time-stepping to accelerate convergence</a:t>
            </a:r>
          </a:p>
          <a:p>
            <a:pPr lvl="1">
              <a:spcAft>
                <a:spcPts val="900"/>
              </a:spcAft>
            </a:pPr>
            <a:r>
              <a:rPr lang="en-US" sz="2000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https://fun3d.larc.nasa.gov</a:t>
            </a:r>
            <a:endParaRPr lang="en-US" sz="2000" dirty="0"/>
          </a:p>
          <a:p>
            <a:r>
              <a:rPr lang="en-US" dirty="0"/>
              <a:t>Several SA variants used in the verification study</a:t>
            </a:r>
          </a:p>
          <a:p>
            <a:pPr lvl="1"/>
            <a:r>
              <a:rPr lang="en-US" sz="2000" dirty="0"/>
              <a:t>SA-neg, SA-neg-RC, SA-neg-QCR2000, SA-neg-RC-QCR2000 (https://turbmodels.larc.nasa.gov/)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845D961-4447-413F-AADC-E6FC2C7E3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Description</a:t>
            </a:r>
          </a:p>
        </p:txBody>
      </p:sp>
    </p:spTree>
    <p:extLst>
      <p:ext uri="{BB962C8B-B14F-4D97-AF65-F5344CB8AC3E}">
        <p14:creationId xmlns:p14="http://schemas.microsoft.com/office/powerpoint/2010/main" val="1868562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Case: 2D Multielement Airfoil (TMR website)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F50114C-0FAC-419A-B1F3-29138D1EBC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184534"/>
              </p:ext>
            </p:extLst>
          </p:nvPr>
        </p:nvGraphicFramePr>
        <p:xfrm>
          <a:off x="647342" y="1766002"/>
          <a:ext cx="6060558" cy="2286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51494">
                  <a:extLst>
                    <a:ext uri="{9D8B030D-6E8A-4147-A177-3AD203B41FA5}">
                      <a16:colId xmlns:a16="http://schemas.microsoft.com/office/drawing/2014/main" val="1392352194"/>
                    </a:ext>
                  </a:extLst>
                </a:gridCol>
                <a:gridCol w="3409064">
                  <a:extLst>
                    <a:ext uri="{9D8B030D-6E8A-4147-A177-3AD203B41FA5}">
                      <a16:colId xmlns:a16="http://schemas.microsoft.com/office/drawing/2014/main" val="2813596781"/>
                    </a:ext>
                  </a:extLst>
                </a:gridCol>
              </a:tblGrid>
              <a:tr h="324371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Parameter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Value</a:t>
                      </a: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4784864"/>
                  </a:ext>
                </a:extLst>
              </a:tr>
              <a:tr h="324371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Ma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0.2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0148790"/>
                  </a:ext>
                </a:extLst>
              </a:tr>
              <a:tr h="324371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Re</a:t>
                      </a:r>
                      <a:r>
                        <a:rPr lang="en-US" sz="1800" baseline="-250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u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5,000,000.0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063874"/>
                  </a:ext>
                </a:extLst>
              </a:tr>
              <a:tr h="324371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T</a:t>
                      </a:r>
                      <a:r>
                        <a:rPr lang="en-US" sz="1800" baseline="-25000" dirty="0" err="1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ref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272.1 K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319946"/>
                  </a:ext>
                </a:extLst>
              </a:tr>
              <a:tr h="324371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</a:rPr>
                        <a:t>a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Symbol" panose="05050102010706020507" pitchFamily="18" charset="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16°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37526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34C308E-AB76-43A9-89BD-65FAF180DD2D}"/>
              </a:ext>
            </a:extLst>
          </p:cNvPr>
          <p:cNvSpPr txBox="1"/>
          <p:nvPr/>
        </p:nvSpPr>
        <p:spPr>
          <a:xfrm>
            <a:off x="1893286" y="4348678"/>
            <a:ext cx="3568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Euclid" panose="02020503060505020303" pitchFamily="18" charset="0"/>
              </a:rPr>
              <a:t>Value of </a:t>
            </a:r>
            <a:r>
              <a:rPr lang="en-US" b="1" dirty="0">
                <a:latin typeface="Symbol" panose="05050102010706020507" pitchFamily="18" charset="2"/>
              </a:rPr>
              <a:t>k</a:t>
            </a:r>
            <a:r>
              <a:rPr lang="en-US" dirty="0">
                <a:latin typeface="Euclid" panose="02020503060505020303" pitchFamily="18" charset="0"/>
              </a:rPr>
              <a:t> in UMUSCL set to 0.5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CE0B54DA-2958-41EF-B59C-3BF8EF66F7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323314"/>
              </p:ext>
            </p:extLst>
          </p:nvPr>
        </p:nvGraphicFramePr>
        <p:xfrm>
          <a:off x="8072330" y="1766002"/>
          <a:ext cx="3022111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9085">
                  <a:extLst>
                    <a:ext uri="{9D8B030D-6E8A-4147-A177-3AD203B41FA5}">
                      <a16:colId xmlns:a16="http://schemas.microsoft.com/office/drawing/2014/main" val="709321483"/>
                    </a:ext>
                  </a:extLst>
                </a:gridCol>
                <a:gridCol w="1683026">
                  <a:extLst>
                    <a:ext uri="{9D8B030D-6E8A-4147-A177-3AD203B41FA5}">
                      <a16:colId xmlns:a16="http://schemas.microsoft.com/office/drawing/2014/main" val="1705184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Grid Level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Nodes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1307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173,958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260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294,161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194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3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508,099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8619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4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930,671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7304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5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1,679,982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1661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3,227,904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7767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7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5,980,721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9118712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8684AA9C-57BE-41A0-B13D-98E7BCB5ECAD}"/>
              </a:ext>
            </a:extLst>
          </p:cNvPr>
          <p:cNvSpPr txBox="1"/>
          <p:nvPr/>
        </p:nvSpPr>
        <p:spPr>
          <a:xfrm>
            <a:off x="2132966" y="1299555"/>
            <a:ext cx="3089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Euclid" panose="02020503060505020303" pitchFamily="18" charset="0"/>
              </a:rPr>
              <a:t>Reference Conditions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6087D8-4500-4187-89CC-5CB5F06517F6}"/>
              </a:ext>
            </a:extLst>
          </p:cNvPr>
          <p:cNvSpPr txBox="1"/>
          <p:nvPr/>
        </p:nvSpPr>
        <p:spPr>
          <a:xfrm>
            <a:off x="9115147" y="1299555"/>
            <a:ext cx="936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Euclid" panose="02020503060505020303" pitchFamily="18" charset="0"/>
              </a:rPr>
              <a:t>Grids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EFF774-CF7C-426E-A215-B71923F81D09}"/>
              </a:ext>
            </a:extLst>
          </p:cNvPr>
          <p:cNvSpPr txBox="1"/>
          <p:nvPr/>
        </p:nvSpPr>
        <p:spPr>
          <a:xfrm>
            <a:off x="7755607" y="4954540"/>
            <a:ext cx="36555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Euclid" panose="02020503060505020303" pitchFamily="18" charset="0"/>
              </a:rPr>
              <a:t>Grids from the TMR website were</a:t>
            </a:r>
          </a:p>
          <a:p>
            <a:r>
              <a:rPr lang="en-US" dirty="0">
                <a:latin typeface="Euclid" panose="02020503060505020303" pitchFamily="18" charset="0"/>
              </a:rPr>
              <a:t>used in the convergence study.</a:t>
            </a:r>
          </a:p>
        </p:txBody>
      </p:sp>
    </p:spTree>
    <p:extLst>
      <p:ext uri="{BB962C8B-B14F-4D97-AF65-F5344CB8AC3E}">
        <p14:creationId xmlns:p14="http://schemas.microsoft.com/office/powerpoint/2010/main" val="1188498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Iterative Convergence (SA-neg)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E3FFFB-4C22-4922-97ED-0BF9271498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774694"/>
            <a:ext cx="4023360" cy="40233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08E9A2-55E5-4752-9B2B-9A7AC2EC16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3359" y="1774694"/>
            <a:ext cx="4023360" cy="40233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22AB76-9E90-4FC1-8B6F-3F37154F20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68640" y="1774694"/>
            <a:ext cx="4023360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319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(Grid Convergence of Lift and Drag)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63D878-B1E8-468E-A45A-CDE6033E76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102" y="1143000"/>
            <a:ext cx="5659033" cy="5029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077C977-BE56-4945-B308-D96F127C36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7" y="1143000"/>
            <a:ext cx="5659033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991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(Grid Convergence of Drag)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23F821C-3D0C-44FA-BAAA-23B4923BE8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457" y="1143000"/>
            <a:ext cx="5659033" cy="5029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E35F093-F0B9-4031-B6A9-B9C8D0B37D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9049" y="1143000"/>
            <a:ext cx="5659033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857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(</a:t>
            </a:r>
            <a:r>
              <a:rPr lang="en-US" i="1" dirty="0"/>
              <a:t>C</a:t>
            </a:r>
            <a:r>
              <a:rPr lang="en-US" i="1" baseline="-25000" dirty="0"/>
              <a:t>p</a:t>
            </a:r>
            <a:r>
              <a:rPr lang="en-US" dirty="0"/>
              <a:t>; slat; L5-7 grids)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E3FFFB-4C22-4922-97ED-0BF9271498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" y="1644307"/>
            <a:ext cx="2964482" cy="30175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A0E4138-33D7-4758-AA4B-A1151107EA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2386" y="1644307"/>
            <a:ext cx="2965390" cy="30175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D2ECBB4-D2E7-48F2-9C39-722A752CE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44498" y="1644307"/>
            <a:ext cx="2965390" cy="30175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054CAE1-92AB-4834-9EF9-8F4D5034D8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6610" y="1644307"/>
            <a:ext cx="2965390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983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(</a:t>
            </a:r>
            <a:r>
              <a:rPr lang="en-US" i="1" dirty="0"/>
              <a:t>C</a:t>
            </a:r>
            <a:r>
              <a:rPr lang="en-US" i="1" baseline="-25000" dirty="0"/>
              <a:t>p</a:t>
            </a:r>
            <a:r>
              <a:rPr lang="en-US" dirty="0"/>
              <a:t>; main; L5-7 grids)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78C873-9DD7-47B1-853A-8B8F8A5ECA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45920"/>
            <a:ext cx="2964482" cy="30175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7E7D84-2647-462B-A96F-4D0D16C9E8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3240" y="1645920"/>
            <a:ext cx="2965390" cy="30175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4B0AE1E-6599-46F9-8585-46B322936E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44768" y="1645920"/>
            <a:ext cx="2965390" cy="30175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64240FE-CD11-4C6D-9A4E-FA9D7FCE5F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6296" y="1645920"/>
            <a:ext cx="2965390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077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(</a:t>
            </a:r>
            <a:r>
              <a:rPr lang="en-US" i="1" dirty="0"/>
              <a:t>C</a:t>
            </a:r>
            <a:r>
              <a:rPr lang="en-US" i="1" baseline="-25000" dirty="0"/>
              <a:t>p</a:t>
            </a:r>
            <a:r>
              <a:rPr lang="en-US" dirty="0"/>
              <a:t>; flap; L5-7 grids)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8821F5-41C7-4084-9399-5248C3933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45920"/>
            <a:ext cx="2964482" cy="30175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CD3F8F-55F3-471F-8BA3-68995F3EA5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3240" y="1645920"/>
            <a:ext cx="2965395" cy="30175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C9008C2-1052-4520-B2CB-8E0F9A8377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44768" y="1645920"/>
            <a:ext cx="2965395" cy="301752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A7CDD14-1D72-4394-B5C5-B884746D7A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6296" y="1645920"/>
            <a:ext cx="2965395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43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(</a:t>
            </a:r>
            <a:r>
              <a:rPr lang="en-US" i="1" dirty="0" err="1"/>
              <a:t>C</a:t>
            </a:r>
            <a:r>
              <a:rPr lang="en-US" i="1" baseline="-25000" dirty="0" err="1"/>
              <a:t>f,x</a:t>
            </a:r>
            <a:r>
              <a:rPr lang="en-US" dirty="0"/>
              <a:t>; slat; L5-7 grids)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E3FFFB-4C22-4922-97ED-0BF9271498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45920"/>
            <a:ext cx="2964478" cy="30175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A0E4138-33D7-4758-AA4B-A1151107EA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3240" y="1645920"/>
            <a:ext cx="2965395" cy="30175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D2ECBB4-D2E7-48F2-9C39-722A752CE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44768" y="1645920"/>
            <a:ext cx="2965395" cy="30175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054CAE1-92AB-4834-9EF9-8F4D5034D8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6296" y="1645920"/>
            <a:ext cx="2965395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621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(</a:t>
            </a:r>
            <a:r>
              <a:rPr lang="en-US" i="1" dirty="0" err="1"/>
              <a:t>C</a:t>
            </a:r>
            <a:r>
              <a:rPr lang="en-US" i="1" baseline="-25000" dirty="0" err="1"/>
              <a:t>f,x</a:t>
            </a:r>
            <a:r>
              <a:rPr lang="en-US" dirty="0"/>
              <a:t>; main; L5-7 grids)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78C873-9DD7-47B1-853A-8B8F8A5ECA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45920"/>
            <a:ext cx="2964478" cy="30175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7E7D84-2647-462B-A96F-4D0D16C9E8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3240" y="1645920"/>
            <a:ext cx="2965395" cy="30175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4B0AE1E-6599-46F9-8585-46B322936E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44768" y="1645920"/>
            <a:ext cx="2965395" cy="30175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64240FE-CD11-4C6D-9A4E-FA9D7FCE5F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6296" y="1645920"/>
            <a:ext cx="2965395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152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(</a:t>
            </a:r>
            <a:r>
              <a:rPr lang="en-US" i="1" dirty="0" err="1"/>
              <a:t>C</a:t>
            </a:r>
            <a:r>
              <a:rPr lang="en-US" i="1" baseline="-25000" dirty="0" err="1"/>
              <a:t>f,x</a:t>
            </a:r>
            <a:r>
              <a:rPr lang="en-US" dirty="0"/>
              <a:t>; flap; L5-7 grids)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8821F5-41C7-4084-9399-5248C3933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45920"/>
            <a:ext cx="2964478" cy="30175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CD3F8F-55F3-471F-8BA3-68995F3EA5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3240" y="1645920"/>
            <a:ext cx="2965395" cy="30175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C9008C2-1052-4520-B2CB-8E0F9A8377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44768" y="1645920"/>
            <a:ext cx="2965395" cy="301752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A7CDD14-1D72-4394-B5C5-B884746D7A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6296" y="1645920"/>
            <a:ext cx="2965395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973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(Profiles; slat; L5-7 grids)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E3FFFB-4C22-4922-97ED-0BF9271498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45920"/>
            <a:ext cx="2962656" cy="31975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A0E4138-33D7-4758-AA4B-A1151107EA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3240" y="1645920"/>
            <a:ext cx="2962656" cy="31975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D2ECBB4-D2E7-48F2-9C39-722A752CE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44768" y="1645920"/>
            <a:ext cx="2962656" cy="31975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054CAE1-92AB-4834-9EF9-8F4D5034D8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6296" y="1645920"/>
            <a:ext cx="2962656" cy="319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624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(Profiles; slat; L5-7 grids)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78C873-9DD7-47B1-853A-8B8F8A5ECA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45920"/>
            <a:ext cx="2962656" cy="31975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7E7D84-2647-462B-A96F-4D0D16C9E8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3240" y="1645920"/>
            <a:ext cx="2962656" cy="31975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4B0AE1E-6599-46F9-8585-46B322936E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44768" y="1645920"/>
            <a:ext cx="2962656" cy="31975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64240FE-CD11-4C6D-9A4E-FA9D7FCE5F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6296" y="1645920"/>
            <a:ext cx="2962656" cy="319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14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(Profiles; slat; L5-7 grids)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8821F5-41C7-4084-9399-5248C3933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45920"/>
            <a:ext cx="2962656" cy="31975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CD3F8F-55F3-471F-8BA3-68995F3EA5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3240" y="1645920"/>
            <a:ext cx="2962656" cy="31975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C9008C2-1052-4520-B2CB-8E0F9A8377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44768" y="1645920"/>
            <a:ext cx="2962656" cy="31975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A7CDD14-1D72-4394-B5C5-B884746D7A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6296" y="1645920"/>
            <a:ext cx="2962656" cy="319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893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(Profiles; main; L5-7 grids)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E3FFFB-4C22-4922-97ED-0BF9271498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45920"/>
            <a:ext cx="2962656" cy="31975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A0E4138-33D7-4758-AA4B-A1151107EA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3240" y="1645920"/>
            <a:ext cx="2962656" cy="31975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D2ECBB4-D2E7-48F2-9C39-722A752CE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44768" y="1645920"/>
            <a:ext cx="2962656" cy="31975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054CAE1-92AB-4834-9EF9-8F4D5034D8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6296" y="1645920"/>
            <a:ext cx="2962656" cy="319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890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(Profiles; main; L5-7 grids)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78C873-9DD7-47B1-853A-8B8F8A5ECA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45920"/>
            <a:ext cx="2962656" cy="31975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7E7D84-2647-462B-A96F-4D0D16C9E8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3240" y="1645920"/>
            <a:ext cx="2962656" cy="31975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4B0AE1E-6599-46F9-8585-46B322936E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44768" y="1645920"/>
            <a:ext cx="2962656" cy="31975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64240FE-CD11-4C6D-9A4E-FA9D7FCE5F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6296" y="1645920"/>
            <a:ext cx="2962656" cy="319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016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(Profiles; main; L5-7 grids)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8821F5-41C7-4084-9399-5248C3933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45920"/>
            <a:ext cx="2962656" cy="31975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CD3F8F-55F3-471F-8BA3-68995F3EA5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3240" y="1645920"/>
            <a:ext cx="2962656" cy="31975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C9008C2-1052-4520-B2CB-8E0F9A8377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44768" y="1645920"/>
            <a:ext cx="2962656" cy="31975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A7CDD14-1D72-4394-B5C5-B884746D7A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6296" y="1645920"/>
            <a:ext cx="2962656" cy="319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705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(Profiles; flap; L5-7 grids)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E3FFFB-4C22-4922-97ED-0BF9271498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45920"/>
            <a:ext cx="2962656" cy="31975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A0E4138-33D7-4758-AA4B-A1151107EA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3240" y="1645920"/>
            <a:ext cx="2962656" cy="31975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D2ECBB4-D2E7-48F2-9C39-722A752CE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44768" y="1645920"/>
            <a:ext cx="2962656" cy="31975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054CAE1-92AB-4834-9EF9-8F4D5034D8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6296" y="1645920"/>
            <a:ext cx="2962656" cy="319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1818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(Profiles; flap; L5-7 grids)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78C873-9DD7-47B1-853A-8B8F8A5ECA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45920"/>
            <a:ext cx="2962656" cy="31975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7E7D84-2647-462B-A96F-4D0D16C9E8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3240" y="1645920"/>
            <a:ext cx="2962656" cy="31975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4B0AE1E-6599-46F9-8585-46B322936E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44768" y="1645920"/>
            <a:ext cx="2962656" cy="31975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64240FE-CD11-4C6D-9A4E-FA9D7FCE5F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6296" y="1645920"/>
            <a:ext cx="2962656" cy="319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61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(Profiles; flap; L5-7 grids)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8821F5-41C7-4084-9399-5248C3933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45920"/>
            <a:ext cx="2962656" cy="31975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CD3F8F-55F3-471F-8BA3-68995F3EA5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3240" y="1645920"/>
            <a:ext cx="2962656" cy="31975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C9008C2-1052-4520-B2CB-8E0F9A8377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44768" y="1645920"/>
            <a:ext cx="2962656" cy="31975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A7CDD14-1D72-4394-B5C5-B884746D7A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6296" y="1645920"/>
            <a:ext cx="2962656" cy="319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534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(Mach contours; L7 grid)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E3FFFB-4C22-4922-97ED-0BF9271498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711" y="1372228"/>
            <a:ext cx="5769539" cy="43891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4E159D-588A-43E1-BB02-D271C7F759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6752" y="1372228"/>
            <a:ext cx="5769537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1266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(Mach contours; L7 grid)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E3FFFB-4C22-4922-97ED-0BF9271498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719" y="1372228"/>
            <a:ext cx="5769523" cy="43891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4E159D-588A-43E1-BB02-D271C7F759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6759" y="1372228"/>
            <a:ext cx="5769523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0337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(</a:t>
            </a:r>
            <a:r>
              <a:rPr lang="en-US" dirty="0">
                <a:latin typeface="Symbol" panose="05050102010706020507" pitchFamily="18" charset="2"/>
              </a:rPr>
              <a:t>m</a:t>
            </a:r>
            <a:r>
              <a:rPr lang="en-US" baseline="-25000" dirty="0"/>
              <a:t>t</a:t>
            </a:r>
            <a:r>
              <a:rPr lang="en-US" dirty="0"/>
              <a:t>/</a:t>
            </a:r>
            <a:r>
              <a:rPr lang="en-US" dirty="0" err="1">
                <a:latin typeface="Symbol" panose="05050102010706020507" pitchFamily="18" charset="2"/>
              </a:rPr>
              <a:t>m</a:t>
            </a:r>
            <a:r>
              <a:rPr lang="en-US" baseline="-25000" dirty="0" err="1"/>
              <a:t>ref</a:t>
            </a:r>
            <a:r>
              <a:rPr lang="en-US" dirty="0"/>
              <a:t>; L7 grid)</a:t>
            </a:r>
          </a:p>
        </p:txBody>
      </p:sp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2B765737-D704-4EE0-B4D0-A9AB8024B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11245"/>
            <a:ext cx="5943600" cy="28149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C9EC78-8A31-468C-BCDE-0A16794BFC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2555" y="912094"/>
            <a:ext cx="5943600" cy="28149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2D6BFE-C313-4674-9C8D-3D3C604FAA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" y="3892171"/>
            <a:ext cx="5943600" cy="28149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624EED-80AC-4F3E-A70D-3D8527F1BD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2556" y="3892171"/>
            <a:ext cx="5943598" cy="281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63540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</TotalTime>
  <Words>400</Words>
  <Application>Microsoft Office PowerPoint</Application>
  <PresentationFormat>Widescreen</PresentationFormat>
  <Paragraphs>89</Paragraphs>
  <Slides>24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Euclid</vt:lpstr>
      <vt:lpstr>Symbol</vt:lpstr>
      <vt:lpstr>Custom Design</vt:lpstr>
      <vt:lpstr>HLPW-4: Turbulence Model Verification Study</vt:lpstr>
      <vt:lpstr>Code Description</vt:lpstr>
      <vt:lpstr>Test Case: 2D Multielement Airfoil (TMR website)</vt:lpstr>
      <vt:lpstr>Example of Iterative Convergence (SA-neg)</vt:lpstr>
      <vt:lpstr>Results (Grid Convergence of Lift and Drag)</vt:lpstr>
      <vt:lpstr>Results (Grid Convergence of Drag)</vt:lpstr>
      <vt:lpstr>Results (Cp; slat; L5-7 grids)</vt:lpstr>
      <vt:lpstr>Results (Cp; main; L5-7 grids)</vt:lpstr>
      <vt:lpstr>Results (Cp; flap; L5-7 grids)</vt:lpstr>
      <vt:lpstr>Results (Cf,x; slat; L5-7 grids)</vt:lpstr>
      <vt:lpstr>Results (Cf,x; main; L5-7 grids)</vt:lpstr>
      <vt:lpstr>Results (Cf,x; flap; L5-7 grids)</vt:lpstr>
      <vt:lpstr>Results (Profiles; slat; L5-7 grids)</vt:lpstr>
      <vt:lpstr>Results (Profiles; slat; L5-7 grids)</vt:lpstr>
      <vt:lpstr>Results (Profiles; slat; L5-7 grids)</vt:lpstr>
      <vt:lpstr>Results (Profiles; main; L5-7 grids)</vt:lpstr>
      <vt:lpstr>Results (Profiles; main; L5-7 grids)</vt:lpstr>
      <vt:lpstr>Results (Profiles; main; L5-7 grids)</vt:lpstr>
      <vt:lpstr>Results (Profiles; flap; L5-7 grids)</vt:lpstr>
      <vt:lpstr>Results (Profiles; flap; L5-7 grids)</vt:lpstr>
      <vt:lpstr>Results (Profiles; flap; L5-7 grids)</vt:lpstr>
      <vt:lpstr>Results (Mach contours; L7 grid)</vt:lpstr>
      <vt:lpstr>Results (Mach contours; L7 grid)</vt:lpstr>
      <vt:lpstr>Results (mt/mref; L7 grid)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Ahmad, Nash'at N. (LARC-D302)</dc:creator>
  <cp:lastModifiedBy>Ahmad, Nash'at N. (LARC-D302)</cp:lastModifiedBy>
  <cp:revision>65</cp:revision>
  <dcterms:created xsi:type="dcterms:W3CDTF">2020-12-07T19:05:17Z</dcterms:created>
  <dcterms:modified xsi:type="dcterms:W3CDTF">2020-12-17T17:43:48Z</dcterms:modified>
</cp:coreProperties>
</file>