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1950" r:id="rId2"/>
    <p:sldId id="1953" r:id="rId3"/>
    <p:sldId id="1961" r:id="rId4"/>
    <p:sldId id="1956" r:id="rId5"/>
    <p:sldId id="1957" r:id="rId6"/>
    <p:sldId id="1963" r:id="rId7"/>
    <p:sldId id="1964" r:id="rId8"/>
    <p:sldId id="1965" r:id="rId9"/>
    <p:sldId id="1959" r:id="rId10"/>
    <p:sldId id="1960" r:id="rId11"/>
    <p:sldId id="1962" r:id="rId12"/>
    <p:sldId id="193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CC33"/>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11" autoAdjust="0"/>
    <p:restoredTop sz="85037" autoAdjust="0"/>
  </p:normalViewPr>
  <p:slideViewPr>
    <p:cSldViewPr snapToGrid="0">
      <p:cViewPr varScale="1">
        <p:scale>
          <a:sx n="140" d="100"/>
          <a:sy n="140" d="100"/>
        </p:scale>
        <p:origin x="468" y="60"/>
      </p:cViewPr>
      <p:guideLst/>
    </p:cSldViewPr>
  </p:slideViewPr>
  <p:notesTextViewPr>
    <p:cViewPr>
      <p:scale>
        <a:sx n="1" d="1"/>
        <a:sy n="1" d="1"/>
      </p:scale>
      <p:origin x="0" y="0"/>
    </p:cViewPr>
  </p:notesTextViewPr>
  <p:sorterViewPr>
    <p:cViewPr>
      <p:scale>
        <a:sx n="130" d="100"/>
        <a:sy n="13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5E5929-E42A-488B-8494-19B8853F3EB2}" type="datetimeFigureOut">
              <a:rPr lang="en-US" smtClean="0"/>
              <a:t>12/10/2020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This material is a work of the U.S. Government and is not subject to copyright protection in the United States.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46C92E-CFA7-4AE9-8A9A-580BC7D43DBA}" type="slidenum">
              <a:rPr lang="en-US" smtClean="0"/>
              <a:t>‹#›</a:t>
            </a:fld>
            <a:endParaRPr lang="en-US"/>
          </a:p>
        </p:txBody>
      </p:sp>
    </p:spTree>
    <p:extLst>
      <p:ext uri="{BB962C8B-B14F-4D97-AF65-F5344CB8AC3E}">
        <p14:creationId xmlns:p14="http://schemas.microsoft.com/office/powerpoint/2010/main" val="19924403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CBD4E-79CD-416B-B7F3-2EBFA4959F09}" type="datetimeFigureOut">
              <a:rPr lang="en-US" smtClean="0"/>
              <a:t>12/10/2020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This material is a work of the U.S. Government and is not subject to copyright protection in the United States.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FC943-4D69-4111-BA1F-0F78D654C21C}" type="slidenum">
              <a:rPr lang="en-US" smtClean="0"/>
              <a:t>‹#›</a:t>
            </a:fld>
            <a:endParaRPr lang="en-US"/>
          </a:p>
        </p:txBody>
      </p:sp>
    </p:spTree>
    <p:extLst>
      <p:ext uri="{BB962C8B-B14F-4D97-AF65-F5344CB8AC3E}">
        <p14:creationId xmlns:p14="http://schemas.microsoft.com/office/powerpoint/2010/main" val="42210338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Joshua Baculi. I am part of the SAFE50 team at NASA Ames. The SAFE50 team previously work on autonomous sUAS for the UTM project and are currently continuing this work in the </a:t>
            </a:r>
            <a:r>
              <a:rPr lang="en-US" dirty="0" err="1"/>
              <a:t>STEReO</a:t>
            </a:r>
            <a:r>
              <a:rPr lang="en-US" dirty="0"/>
              <a:t> project. Here, I will present our work focusing on developing payloads that enable autonomous sUAS flight for UTM TCL4+ and the </a:t>
            </a:r>
            <a:r>
              <a:rPr lang="en-US" dirty="0" err="1"/>
              <a:t>STEReO</a:t>
            </a:r>
            <a:r>
              <a:rPr lang="en-US" dirty="0"/>
              <a:t> fire scenario.</a:t>
            </a:r>
          </a:p>
        </p:txBody>
      </p:sp>
      <p:sp>
        <p:nvSpPr>
          <p:cNvPr id="4" name="Slide Number Placeholder 3"/>
          <p:cNvSpPr>
            <a:spLocks noGrp="1"/>
          </p:cNvSpPr>
          <p:nvPr>
            <p:ph type="sldNum" sz="quarter" idx="5"/>
          </p:nvPr>
        </p:nvSpPr>
        <p:spPr/>
        <p:txBody>
          <a:bodyPr/>
          <a:lstStyle/>
          <a:p>
            <a:fld id="{53AFC943-4D69-4111-BA1F-0F78D654C21C}" type="slidenum">
              <a:rPr lang="en-US" smtClean="0"/>
              <a:t>1</a:t>
            </a:fld>
            <a:endParaRPr lang="en-US"/>
          </a:p>
        </p:txBody>
      </p:sp>
      <p:sp>
        <p:nvSpPr>
          <p:cNvPr id="5" name="Footer Placeholder 4">
            <a:extLst>
              <a:ext uri="{FF2B5EF4-FFF2-40B4-BE49-F238E27FC236}">
                <a16:creationId xmlns:a16="http://schemas.microsoft.com/office/drawing/2014/main" id="{E8E7172E-C177-4457-95B7-CB7C6F07CF23}"/>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3820514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on the left shows the initial Gen 2.1 payload flight readiness test where the M600 Pro was piloted via RC while the LIDAR collected point cloud data from the air.</a:t>
            </a:r>
          </a:p>
          <a:p>
            <a:r>
              <a:rPr lang="en-US" dirty="0"/>
              <a:t>Not shown is the autonomy architecture integration flight test where the Gen 2.1 payload’s onboard computer sent velocity commands to the DJI A3 autopilot via the DJI Onboard SDK. By sending velocity commands to the autopilot, we absolve the autonomy architecture from interacting with the autopilot inner loop controls. The M600 Pro was controlled to follow a straight path. The onboard path planner is capable of generating the velocity commands that are sent to the A3 to enable autonomous flight.</a:t>
            </a:r>
          </a:p>
        </p:txBody>
      </p:sp>
      <p:sp>
        <p:nvSpPr>
          <p:cNvPr id="4" name="Slide Number Placeholder 3"/>
          <p:cNvSpPr>
            <a:spLocks noGrp="1"/>
          </p:cNvSpPr>
          <p:nvPr>
            <p:ph type="sldNum" sz="quarter" idx="5"/>
          </p:nvPr>
        </p:nvSpPr>
        <p:spPr/>
        <p:txBody>
          <a:bodyPr/>
          <a:lstStyle/>
          <a:p>
            <a:fld id="{53AFC943-4D69-4111-BA1F-0F78D654C21C}" type="slidenum">
              <a:rPr lang="en-US" smtClean="0"/>
              <a:t>10</a:t>
            </a:fld>
            <a:endParaRPr lang="en-US"/>
          </a:p>
        </p:txBody>
      </p:sp>
      <p:sp>
        <p:nvSpPr>
          <p:cNvPr id="5" name="Footer Placeholder 4">
            <a:extLst>
              <a:ext uri="{FF2B5EF4-FFF2-40B4-BE49-F238E27FC236}">
                <a16:creationId xmlns:a16="http://schemas.microsoft.com/office/drawing/2014/main" id="{A3C50B74-BEEE-46AE-9DCE-9DDAC56BAE59}"/>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2312303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have presented two payload designs that work towards enabling autonomous sUAS flight in UTM TCL4+ and </a:t>
            </a:r>
            <a:r>
              <a:rPr lang="en-US" dirty="0" err="1"/>
              <a:t>STEReO</a:t>
            </a:r>
            <a:r>
              <a:rPr lang="en-US" dirty="0"/>
              <a:t> using the DJI M600 Pro as the testing platform. The payloads build off of autonomy components that have been tested in simulation and past flight tests. The Gen 2.1 payload has demonstrated flight readiness through data collection and autonomy architecture integration flight tests. The Gen 3 payload components have individually been tested and are currently being integrated.</a:t>
            </a:r>
          </a:p>
          <a:p>
            <a:r>
              <a:rPr lang="en-US" dirty="0"/>
              <a:t>Future work includes flights leveraging the UTM infrastructure, demonstrating global and local path planning, detecting and tracking fire edges, and V2V communication with cooperative sUAS</a:t>
            </a:r>
          </a:p>
        </p:txBody>
      </p:sp>
      <p:sp>
        <p:nvSpPr>
          <p:cNvPr id="4" name="Slide Number Placeholder 3"/>
          <p:cNvSpPr>
            <a:spLocks noGrp="1"/>
          </p:cNvSpPr>
          <p:nvPr>
            <p:ph type="sldNum" sz="quarter" idx="5"/>
          </p:nvPr>
        </p:nvSpPr>
        <p:spPr/>
        <p:txBody>
          <a:bodyPr/>
          <a:lstStyle/>
          <a:p>
            <a:fld id="{53AFC943-4D69-4111-BA1F-0F78D654C21C}" type="slidenum">
              <a:rPr lang="en-US" smtClean="0"/>
              <a:t>11</a:t>
            </a:fld>
            <a:endParaRPr lang="en-US"/>
          </a:p>
        </p:txBody>
      </p:sp>
      <p:sp>
        <p:nvSpPr>
          <p:cNvPr id="5" name="Footer Placeholder 4">
            <a:extLst>
              <a:ext uri="{FF2B5EF4-FFF2-40B4-BE49-F238E27FC236}">
                <a16:creationId xmlns:a16="http://schemas.microsoft.com/office/drawing/2014/main" id="{66E6EF8A-4639-4EB5-B0D7-54E329A3107D}"/>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399632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AFC943-4D69-4111-BA1F-0F78D654C21C}" type="slidenum">
              <a:rPr lang="en-US" smtClean="0"/>
              <a:t>12</a:t>
            </a:fld>
            <a:endParaRPr lang="en-US" dirty="0"/>
          </a:p>
        </p:txBody>
      </p:sp>
      <p:sp>
        <p:nvSpPr>
          <p:cNvPr id="5" name="Footer Placeholder 4">
            <a:extLst>
              <a:ext uri="{FF2B5EF4-FFF2-40B4-BE49-F238E27FC236}">
                <a16:creationId xmlns:a16="http://schemas.microsoft.com/office/drawing/2014/main" id="{9BAD921C-EABC-423C-B3C8-33CDEAFCFB0D}"/>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1162806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our autonomy work has been a part of the UTM and </a:t>
            </a:r>
            <a:r>
              <a:rPr lang="en-US" dirty="0" err="1"/>
              <a:t>STEReO</a:t>
            </a:r>
            <a:r>
              <a:rPr lang="en-US" dirty="0"/>
              <a:t> projects, most of our contributions so far have been towards the UTM project. The UAS Traffic Management infrastructure enables airspace allocation for a range of Technical Capability Levels (TCL). The highest TCL is TCL4+, which aims to enable beyond visual line of sight flight in densely operated urban environment. Our work in TCL4+ has centered around the figure shown here, where we implement autonomy into our sUAS as means to enable autonomous take-off, cruise, and landing as well as off-nominal replanning and emergency landing.</a:t>
            </a:r>
          </a:p>
          <a:p>
            <a:r>
              <a:rPr lang="en-US" dirty="0"/>
              <a:t>The Scalable Traffic Management Emergency Response Operations (</a:t>
            </a:r>
            <a:r>
              <a:rPr lang="en-US" dirty="0" err="1"/>
              <a:t>STEReO</a:t>
            </a:r>
            <a:r>
              <a:rPr lang="en-US" dirty="0"/>
              <a:t>) project is a sequel project to UTM that leverages the UTM infrastructure for wildfire and hurricane emergency response. Our payload autonomy components focus on both the urban TCL4+ and fire </a:t>
            </a:r>
            <a:r>
              <a:rPr lang="en-US" dirty="0" err="1"/>
              <a:t>STEReO</a:t>
            </a:r>
            <a:r>
              <a:rPr lang="en-US" dirty="0"/>
              <a:t> scenarios.</a:t>
            </a:r>
          </a:p>
        </p:txBody>
      </p:sp>
      <p:sp>
        <p:nvSpPr>
          <p:cNvPr id="4" name="Slide Number Placeholder 3"/>
          <p:cNvSpPr>
            <a:spLocks noGrp="1"/>
          </p:cNvSpPr>
          <p:nvPr>
            <p:ph type="sldNum" sz="quarter" idx="5"/>
          </p:nvPr>
        </p:nvSpPr>
        <p:spPr/>
        <p:txBody>
          <a:bodyPr/>
          <a:lstStyle/>
          <a:p>
            <a:fld id="{53AFC943-4D69-4111-BA1F-0F78D654C21C}" type="slidenum">
              <a:rPr lang="en-US" smtClean="0"/>
              <a:t>2</a:t>
            </a:fld>
            <a:endParaRPr lang="en-US"/>
          </a:p>
        </p:txBody>
      </p:sp>
      <p:sp>
        <p:nvSpPr>
          <p:cNvPr id="5" name="Footer Placeholder 4">
            <a:extLst>
              <a:ext uri="{FF2B5EF4-FFF2-40B4-BE49-F238E27FC236}">
                <a16:creationId xmlns:a16="http://schemas.microsoft.com/office/drawing/2014/main" id="{1FA00E92-9902-4B5E-9F76-A58108A197D5}"/>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199280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main contribution is the development of two payloads working towards enabling autonomous flight. The first payload, the Gen 2.1, enables LIDAR SLAM, path planning, and GPS-free navigation and mapping in constrained environments. This payload has been tested in simulation and in basic flight tests.</a:t>
            </a:r>
          </a:p>
          <a:p>
            <a:r>
              <a:rPr lang="en-US" dirty="0"/>
              <a:t>The Gen 3 payload is the continuation of the Gen 2.1. Although still in development, its components were selected to build upon the Gen 2.1 capabilities and add dynamic ground risk mitigation, powerline and fire detection, V2V communication, and landing clearance detection.</a:t>
            </a:r>
          </a:p>
          <a:p>
            <a:r>
              <a:rPr lang="en-US" dirty="0"/>
              <a:t>Both payloads are designed for integration with DJI sUAS and autopilots.</a:t>
            </a:r>
          </a:p>
        </p:txBody>
      </p:sp>
      <p:sp>
        <p:nvSpPr>
          <p:cNvPr id="4" name="Slide Number Placeholder 3"/>
          <p:cNvSpPr>
            <a:spLocks noGrp="1"/>
          </p:cNvSpPr>
          <p:nvPr>
            <p:ph type="sldNum" sz="quarter" idx="5"/>
          </p:nvPr>
        </p:nvSpPr>
        <p:spPr/>
        <p:txBody>
          <a:bodyPr/>
          <a:lstStyle/>
          <a:p>
            <a:fld id="{53AFC943-4D69-4111-BA1F-0F78D654C21C}" type="slidenum">
              <a:rPr lang="en-US" smtClean="0"/>
              <a:t>3</a:t>
            </a:fld>
            <a:endParaRPr lang="en-US"/>
          </a:p>
        </p:txBody>
      </p:sp>
      <p:sp>
        <p:nvSpPr>
          <p:cNvPr id="5" name="Footer Placeholder 4">
            <a:extLst>
              <a:ext uri="{FF2B5EF4-FFF2-40B4-BE49-F238E27FC236}">
                <a16:creationId xmlns:a16="http://schemas.microsoft.com/office/drawing/2014/main" id="{BA4B8AD5-A7AD-4CC7-A0D8-9110A60DD99C}"/>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258213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payloads are designed for integrating with the DJI M600 Pro </a:t>
            </a:r>
            <a:r>
              <a:rPr lang="en-US" dirty="0" err="1"/>
              <a:t>hexacopter</a:t>
            </a:r>
            <a:r>
              <a:rPr lang="en-US" dirty="0"/>
              <a:t>. The M600 Pro can hover for 18 minutes at the 5.5 kg max payload capacity. The aircraft flies using the DJI A3 Pro autopilot that includes three GPS and IMUs for redundancy and is controlled via remote controller and the DJI iOS apps.</a:t>
            </a:r>
          </a:p>
          <a:p>
            <a:r>
              <a:rPr lang="en-US" dirty="0"/>
              <a:t>The figure on the left shows the Gen 2.1 payload mounted under the aircraft. Payloads are mounted to the aircraft using the carbon fiber payload rack shown on the right. Payloads clamp around the carbon fiber rods and can be slid forward and back to align with the aircraft center of mass.</a:t>
            </a:r>
          </a:p>
        </p:txBody>
      </p:sp>
      <p:sp>
        <p:nvSpPr>
          <p:cNvPr id="4" name="Slide Number Placeholder 3"/>
          <p:cNvSpPr>
            <a:spLocks noGrp="1"/>
          </p:cNvSpPr>
          <p:nvPr>
            <p:ph type="sldNum" sz="quarter" idx="5"/>
          </p:nvPr>
        </p:nvSpPr>
        <p:spPr/>
        <p:txBody>
          <a:bodyPr/>
          <a:lstStyle/>
          <a:p>
            <a:fld id="{53AFC943-4D69-4111-BA1F-0F78D654C21C}" type="slidenum">
              <a:rPr lang="en-US" smtClean="0"/>
              <a:t>4</a:t>
            </a:fld>
            <a:endParaRPr lang="en-US"/>
          </a:p>
        </p:txBody>
      </p:sp>
      <p:sp>
        <p:nvSpPr>
          <p:cNvPr id="5" name="Footer Placeholder 4">
            <a:extLst>
              <a:ext uri="{FF2B5EF4-FFF2-40B4-BE49-F238E27FC236}">
                <a16:creationId xmlns:a16="http://schemas.microsoft.com/office/drawing/2014/main" id="{CBAA8B9F-AA20-40B0-B0C7-BFCC767360F5}"/>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4014249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 2.1 payload consists of an onboard computer, LIDAR, IMU, voltage regulator, circuit breaker, and LiPo battery. The figure on the left shows a closer look at the mounted Gen 2.1 payload. The block diagram on the right shows the power and data connections for the payload. The payload is powered separately from the aircraft and is electrically isolated except for the connection to the A3 Pro autopilot. The onboard computer enables the autonomy processing to be handled by the aircraft rather than downlinked to the ground station. The LIDAR is capable of SLAM that enables GPS-free navigation in urban canyons. The IMU is a legacy component from a previous payload and is unused in this configuration.</a:t>
            </a:r>
          </a:p>
        </p:txBody>
      </p:sp>
      <p:sp>
        <p:nvSpPr>
          <p:cNvPr id="4" name="Slide Number Placeholder 3"/>
          <p:cNvSpPr>
            <a:spLocks noGrp="1"/>
          </p:cNvSpPr>
          <p:nvPr>
            <p:ph type="sldNum" sz="quarter" idx="5"/>
          </p:nvPr>
        </p:nvSpPr>
        <p:spPr/>
        <p:txBody>
          <a:bodyPr/>
          <a:lstStyle/>
          <a:p>
            <a:fld id="{53AFC943-4D69-4111-BA1F-0F78D654C21C}" type="slidenum">
              <a:rPr lang="en-US" smtClean="0"/>
              <a:t>5</a:t>
            </a:fld>
            <a:endParaRPr lang="en-US"/>
          </a:p>
        </p:txBody>
      </p:sp>
      <p:sp>
        <p:nvSpPr>
          <p:cNvPr id="5" name="Footer Placeholder 4">
            <a:extLst>
              <a:ext uri="{FF2B5EF4-FFF2-40B4-BE49-F238E27FC236}">
                <a16:creationId xmlns:a16="http://schemas.microsoft.com/office/drawing/2014/main" id="{3E2E8BF7-CA23-45B4-8960-01C95D4F7937}"/>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229892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on the left shows the Gen 2.1 payload’s power consumption while running LIDAR SLAM. The test showed the payload drew 53 W, which is consistent with the estimated consumption based on the component specifications. The 53 W is well below the 100 W max output of the voltage regulator.</a:t>
            </a:r>
          </a:p>
          <a:p>
            <a:r>
              <a:rPr lang="en-US" dirty="0"/>
              <a:t>The Gen 2.1 payload mounts to the M600 Pro payload rack using two mounting rails machined out of 7075-T6 aluminum. The figure on the right shows the stress analysis conducted on the rail. To test the worst case scenario, a 5.5 kg max payload undergoing a 5 G maneuver is assumed. This results in a 67.38 N load at each rail connection point. The stress analysis shows a minimum factor of safety of 33, more than strong enough for the Gen 2.1 payload whose actual mass is around 1.7 kg.</a:t>
            </a:r>
          </a:p>
        </p:txBody>
      </p:sp>
      <p:sp>
        <p:nvSpPr>
          <p:cNvPr id="4" name="Slide Number Placeholder 3"/>
          <p:cNvSpPr>
            <a:spLocks noGrp="1"/>
          </p:cNvSpPr>
          <p:nvPr>
            <p:ph type="sldNum" sz="quarter" idx="5"/>
          </p:nvPr>
        </p:nvSpPr>
        <p:spPr/>
        <p:txBody>
          <a:bodyPr/>
          <a:lstStyle/>
          <a:p>
            <a:fld id="{53AFC943-4D69-4111-BA1F-0F78D654C21C}" type="slidenum">
              <a:rPr lang="en-US" smtClean="0"/>
              <a:t>6</a:t>
            </a:fld>
            <a:endParaRPr lang="en-US"/>
          </a:p>
        </p:txBody>
      </p:sp>
      <p:sp>
        <p:nvSpPr>
          <p:cNvPr id="5" name="Footer Placeholder 4">
            <a:extLst>
              <a:ext uri="{FF2B5EF4-FFF2-40B4-BE49-F238E27FC236}">
                <a16:creationId xmlns:a16="http://schemas.microsoft.com/office/drawing/2014/main" id="{0D2783E0-B3A9-40DC-823C-72CCF4D6760C}"/>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394552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 3 payload has the same autonomy components as the Gen 2.1, but adds a Vis-IR dual camera for ground risk mitigation and fire detection, a laser range finder altimeter for accurate AGL altitude, a downward facing monocular camera for safe landing clearance, and a V2V radio modem for cooperative collision avoidance. The payload data and power connections are shown in the block diagram on the right. At the time of this study, the Gen 3 payload is still in development so a CAD rendering is shown on the left instead of a physical payload. Until the Gen 3 payload is fully assembled, the Gen 3 components are tested in simulation and individual HITL tests.</a:t>
            </a:r>
          </a:p>
        </p:txBody>
      </p:sp>
      <p:sp>
        <p:nvSpPr>
          <p:cNvPr id="4" name="Slide Number Placeholder 3"/>
          <p:cNvSpPr>
            <a:spLocks noGrp="1"/>
          </p:cNvSpPr>
          <p:nvPr>
            <p:ph type="sldNum" sz="quarter" idx="5"/>
          </p:nvPr>
        </p:nvSpPr>
        <p:spPr/>
        <p:txBody>
          <a:bodyPr/>
          <a:lstStyle/>
          <a:p>
            <a:fld id="{53AFC943-4D69-4111-BA1F-0F78D654C21C}" type="slidenum">
              <a:rPr lang="en-US" smtClean="0"/>
              <a:t>7</a:t>
            </a:fld>
            <a:endParaRPr lang="en-US"/>
          </a:p>
        </p:txBody>
      </p:sp>
      <p:sp>
        <p:nvSpPr>
          <p:cNvPr id="5" name="Footer Placeholder 4">
            <a:extLst>
              <a:ext uri="{FF2B5EF4-FFF2-40B4-BE49-F238E27FC236}">
                <a16:creationId xmlns:a16="http://schemas.microsoft.com/office/drawing/2014/main" id="{92E014EC-6F8E-4E50-8E46-7E842F69236C}"/>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1100210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 3 payload connects to the M600 Pro payload rack via the bracket clamp shown on the left. The clamp fastens around the carbon fiber payload rack and connects to the Gen 3 payload with vibration damping sandwich mounts. The bracket clamp was machined from 6061 aluminum. The stress analysis shown uses the same 67.38 N applied load as the Gen 2.1 and results in a minimum factor of safety of 3.17.</a:t>
            </a:r>
          </a:p>
          <a:p>
            <a:r>
              <a:rPr lang="en-US" dirty="0"/>
              <a:t>The figure on the right shows the Gen 3 structural frame consisting of two 6061 aluminum plates connected by eight 6mm hex aluminum standoffs. The stress analysis applies the full 269.5 N load from the 5.5 kg 5G maneuver, resulting in a minimum factor of safety of 1.38. Both of these factors of safety are above the desired 1.1 factor of safety.</a:t>
            </a:r>
          </a:p>
        </p:txBody>
      </p:sp>
      <p:sp>
        <p:nvSpPr>
          <p:cNvPr id="4" name="Slide Number Placeholder 3"/>
          <p:cNvSpPr>
            <a:spLocks noGrp="1"/>
          </p:cNvSpPr>
          <p:nvPr>
            <p:ph type="sldNum" sz="quarter" idx="5"/>
          </p:nvPr>
        </p:nvSpPr>
        <p:spPr/>
        <p:txBody>
          <a:bodyPr/>
          <a:lstStyle/>
          <a:p>
            <a:fld id="{53AFC943-4D69-4111-BA1F-0F78D654C21C}" type="slidenum">
              <a:rPr lang="en-US" smtClean="0"/>
              <a:t>8</a:t>
            </a:fld>
            <a:endParaRPr lang="en-US"/>
          </a:p>
        </p:txBody>
      </p:sp>
      <p:sp>
        <p:nvSpPr>
          <p:cNvPr id="5" name="Footer Placeholder 4">
            <a:extLst>
              <a:ext uri="{FF2B5EF4-FFF2-40B4-BE49-F238E27FC236}">
                <a16:creationId xmlns:a16="http://schemas.microsoft.com/office/drawing/2014/main" id="{B9BCC3AC-9EBB-4E55-B229-6D38920112EE}"/>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463716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 2.1 payload’s data collection capability was testing by strapping the M600 Pro with the Gen 2.1 payload to the top of a car and driving through the NASA Ames campus. Point cloud and telemetry data were logged to build a map of Ames post-process. The figure on the left shows the payload-aircraft car setup. The video in the center shows the point cloud map with the corresponding follow-cam footage. The figure on the right shows the drive path calculated from the A3 Pro telemetry data.</a:t>
            </a:r>
          </a:p>
        </p:txBody>
      </p:sp>
      <p:sp>
        <p:nvSpPr>
          <p:cNvPr id="4" name="Slide Number Placeholder 3"/>
          <p:cNvSpPr>
            <a:spLocks noGrp="1"/>
          </p:cNvSpPr>
          <p:nvPr>
            <p:ph type="sldNum" sz="quarter" idx="5"/>
          </p:nvPr>
        </p:nvSpPr>
        <p:spPr/>
        <p:txBody>
          <a:bodyPr/>
          <a:lstStyle/>
          <a:p>
            <a:fld id="{53AFC943-4D69-4111-BA1F-0F78D654C21C}" type="slidenum">
              <a:rPr lang="en-US" smtClean="0"/>
              <a:t>9</a:t>
            </a:fld>
            <a:endParaRPr lang="en-US"/>
          </a:p>
        </p:txBody>
      </p:sp>
      <p:sp>
        <p:nvSpPr>
          <p:cNvPr id="5" name="Footer Placeholder 4">
            <a:extLst>
              <a:ext uri="{FF2B5EF4-FFF2-40B4-BE49-F238E27FC236}">
                <a16:creationId xmlns:a16="http://schemas.microsoft.com/office/drawing/2014/main" id="{0C0F0E99-B882-4347-A97A-39E5272C2028}"/>
              </a:ext>
            </a:extLst>
          </p:cNvPr>
          <p:cNvSpPr>
            <a:spLocks noGrp="1"/>
          </p:cNvSpPr>
          <p:nvPr>
            <p:ph type="ftr" sz="quarter" idx="4"/>
          </p:nvPr>
        </p:nvSpPr>
        <p:spPr/>
        <p:txBody>
          <a:bodyPr/>
          <a:lstStyle/>
          <a:p>
            <a:r>
              <a:rPr lang="en-US"/>
              <a:t>This material is a work of the U.S. Government and is not subject to copyright protection in the United States.</a:t>
            </a:r>
          </a:p>
        </p:txBody>
      </p:sp>
    </p:spTree>
    <p:extLst>
      <p:ext uri="{BB962C8B-B14F-4D97-AF65-F5344CB8AC3E}">
        <p14:creationId xmlns:p14="http://schemas.microsoft.com/office/powerpoint/2010/main" val="370961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16A004-02B0-5545-A654-41F1092C47E4}" type="datetime1">
              <a:rPr lang="en-US" smtClean="0"/>
              <a:t>12/10/2020</a:t>
            </a:fld>
            <a:endParaRPr lang="en-US"/>
          </a:p>
        </p:txBody>
      </p:sp>
      <p:sp>
        <p:nvSpPr>
          <p:cNvPr id="5" name="Footer Placeholder 4"/>
          <p:cNvSpPr>
            <a:spLocks noGrp="1"/>
          </p:cNvSpPr>
          <p:nvPr>
            <p:ph type="ftr" sz="quarter" idx="11"/>
          </p:nvPr>
        </p:nvSpPr>
        <p:spPr/>
        <p:txBody>
          <a:bodyPr/>
          <a:lstStyle/>
          <a:p>
            <a:r>
              <a:rPr lang="en-US" dirty="0"/>
              <a:t>Presented April 24, 2019 at NASA Ames Research Center, Moffett Field, CA, USA.</a:t>
            </a:r>
          </a:p>
        </p:txBody>
      </p:sp>
      <p:sp>
        <p:nvSpPr>
          <p:cNvPr id="6" name="Slide Number Placeholder 5"/>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36581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C5835A-309A-4245-8ECE-27F96699B550}" type="datetime1">
              <a:rPr lang="en-US" smtClean="0"/>
              <a:t>12/10/2020</a:t>
            </a:fld>
            <a:endParaRPr lang="en-US"/>
          </a:p>
        </p:txBody>
      </p:sp>
      <p:sp>
        <p:nvSpPr>
          <p:cNvPr id="5" name="Footer Placeholder 4"/>
          <p:cNvSpPr>
            <a:spLocks noGrp="1"/>
          </p:cNvSpPr>
          <p:nvPr>
            <p:ph type="ftr" sz="quarter" idx="11"/>
          </p:nvPr>
        </p:nvSpPr>
        <p:spPr/>
        <p:txBody>
          <a:bodyPr/>
          <a:lstStyle/>
          <a:p>
            <a:r>
              <a:rPr lang="en-US"/>
              <a:t>Presented April 24, 2019 at NASA Ames Research Center, Moffett Field, CA, USA.</a:t>
            </a:r>
          </a:p>
        </p:txBody>
      </p:sp>
      <p:sp>
        <p:nvSpPr>
          <p:cNvPr id="6" name="Slide Number Placeholder 5"/>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167782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6837D-8CAA-844E-8E15-C2CB18E10A35}" type="datetime1">
              <a:rPr lang="en-US" smtClean="0"/>
              <a:t>12/10/2020</a:t>
            </a:fld>
            <a:endParaRPr lang="en-US"/>
          </a:p>
        </p:txBody>
      </p:sp>
      <p:sp>
        <p:nvSpPr>
          <p:cNvPr id="5" name="Footer Placeholder 4"/>
          <p:cNvSpPr>
            <a:spLocks noGrp="1"/>
          </p:cNvSpPr>
          <p:nvPr>
            <p:ph type="ftr" sz="quarter" idx="11"/>
          </p:nvPr>
        </p:nvSpPr>
        <p:spPr/>
        <p:txBody>
          <a:bodyPr/>
          <a:lstStyle/>
          <a:p>
            <a:r>
              <a:rPr lang="en-US"/>
              <a:t>Presented April 24, 2019 at NASA Ames Research Center, Moffett Field, CA, USA.</a:t>
            </a:r>
          </a:p>
        </p:txBody>
      </p:sp>
      <p:sp>
        <p:nvSpPr>
          <p:cNvPr id="6" name="Slide Number Placeholder 5"/>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1740921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a:xfrm>
            <a:off x="838200" y="1415143"/>
            <a:ext cx="10515600" cy="4761820"/>
          </a:xfrm>
        </p:spPr>
        <p:txBody>
          <a:bodyPr>
            <a:normAutofit/>
          </a:bodyPr>
          <a:lstStyle>
            <a:lvl1pPr>
              <a:lnSpc>
                <a:spcPct val="100000"/>
              </a:lnSpc>
              <a:defRPr sz="2800"/>
            </a:lvl1pPr>
            <a:lvl2pPr>
              <a:lnSpc>
                <a:spcPct val="100000"/>
              </a:lnSpc>
              <a:defRPr sz="2800"/>
            </a:lvl2pPr>
            <a:lvl3pPr>
              <a:lnSpc>
                <a:spcPct val="100000"/>
              </a:lnSpc>
              <a:defRPr sz="2800"/>
            </a:lvl3pPr>
            <a:lvl4pPr>
              <a:lnSpc>
                <a:spcPct val="100000"/>
              </a:lnSpc>
              <a:defRPr sz="2800"/>
            </a:lvl4pPr>
            <a:lvl5pPr>
              <a:lnSpc>
                <a:spcPct val="100000"/>
              </a:lnSpc>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5B66092-456D-4A48-85C4-A9A66BC722F2}" type="datetime1">
              <a:rPr lang="en-US" smtClean="0"/>
              <a:t>12/10/2020</a:t>
            </a:fld>
            <a:endParaRPr lang="en-US"/>
          </a:p>
        </p:txBody>
      </p:sp>
      <p:sp>
        <p:nvSpPr>
          <p:cNvPr id="5" name="Footer Placeholder 4"/>
          <p:cNvSpPr>
            <a:spLocks noGrp="1"/>
          </p:cNvSpPr>
          <p:nvPr>
            <p:ph type="ftr" sz="quarter" idx="11"/>
          </p:nvPr>
        </p:nvSpPr>
        <p:spPr/>
        <p:txBody>
          <a:bodyPr/>
          <a:lstStyle/>
          <a:p>
            <a:r>
              <a:rPr lang="en-US"/>
              <a:t>Presented April 24, 2019 at NASA Ames Research Center, Moffett Field, CA, USA.</a:t>
            </a:r>
            <a:endParaRPr lang="en-US" dirty="0"/>
          </a:p>
        </p:txBody>
      </p:sp>
      <p:sp>
        <p:nvSpPr>
          <p:cNvPr id="6" name="Slide Number Placeholder 5"/>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107041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normAutofit/>
          </a:bodyPr>
          <a:lstStyle>
            <a:lvl1pPr>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7DC5B43B-24CD-8740-910D-4634F6602EC9}" type="datetime1">
              <a:rPr lang="en-US" smtClean="0"/>
              <a:t>12/10/2020</a:t>
            </a:fld>
            <a:endParaRPr lang="en-US"/>
          </a:p>
        </p:txBody>
      </p:sp>
      <p:sp>
        <p:nvSpPr>
          <p:cNvPr id="5" name="Footer Placeholder 4"/>
          <p:cNvSpPr>
            <a:spLocks noGrp="1"/>
          </p:cNvSpPr>
          <p:nvPr>
            <p:ph type="ftr" sz="quarter" idx="11"/>
          </p:nvPr>
        </p:nvSpPr>
        <p:spPr/>
        <p:txBody>
          <a:bodyPr/>
          <a:lstStyle/>
          <a:p>
            <a:r>
              <a:rPr lang="en-US"/>
              <a:t>Presented April 24, 2019 at NASA Ames Research Center, Moffett Field, CA, USA.</a:t>
            </a:r>
          </a:p>
        </p:txBody>
      </p:sp>
      <p:sp>
        <p:nvSpPr>
          <p:cNvPr id="6" name="Slide Number Placeholder 5"/>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209867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29B15E-82D0-EB4B-8798-EFC51613138B}" type="datetime1">
              <a:rPr lang="en-US" smtClean="0"/>
              <a:t>12/10/2020</a:t>
            </a:fld>
            <a:endParaRPr lang="en-US"/>
          </a:p>
        </p:txBody>
      </p:sp>
      <p:sp>
        <p:nvSpPr>
          <p:cNvPr id="6" name="Footer Placeholder 5"/>
          <p:cNvSpPr>
            <a:spLocks noGrp="1"/>
          </p:cNvSpPr>
          <p:nvPr>
            <p:ph type="ftr" sz="quarter" idx="11"/>
          </p:nvPr>
        </p:nvSpPr>
        <p:spPr/>
        <p:txBody>
          <a:bodyPr/>
          <a:lstStyle/>
          <a:p>
            <a:r>
              <a:rPr lang="en-US"/>
              <a:t>Presented April 24, 2019 at NASA Ames Research Center, Moffett Field, CA, USA.</a:t>
            </a:r>
          </a:p>
        </p:txBody>
      </p:sp>
      <p:sp>
        <p:nvSpPr>
          <p:cNvPr id="7" name="Slide Number Placeholder 6"/>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144973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5555"/>
            <a:ext cx="10515600" cy="939581"/>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778C0E-E6A4-7648-BFE6-DCD59FE651B7}" type="datetime1">
              <a:rPr lang="en-US" smtClean="0"/>
              <a:t>12/10/2020</a:t>
            </a:fld>
            <a:endParaRPr lang="en-US"/>
          </a:p>
        </p:txBody>
      </p:sp>
      <p:sp>
        <p:nvSpPr>
          <p:cNvPr id="8" name="Footer Placeholder 7"/>
          <p:cNvSpPr>
            <a:spLocks noGrp="1"/>
          </p:cNvSpPr>
          <p:nvPr>
            <p:ph type="ftr" sz="quarter" idx="11"/>
          </p:nvPr>
        </p:nvSpPr>
        <p:spPr/>
        <p:txBody>
          <a:bodyPr/>
          <a:lstStyle/>
          <a:p>
            <a:r>
              <a:rPr lang="en-US"/>
              <a:t>Presented April 24, 2019 at NASA Ames Research Center, Moffett Field, CA, USA.</a:t>
            </a:r>
          </a:p>
        </p:txBody>
      </p:sp>
      <p:sp>
        <p:nvSpPr>
          <p:cNvPr id="9" name="Slide Number Placeholder 8"/>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305035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Date Placeholder 2"/>
          <p:cNvSpPr>
            <a:spLocks noGrp="1"/>
          </p:cNvSpPr>
          <p:nvPr>
            <p:ph type="dt" sz="half" idx="10"/>
          </p:nvPr>
        </p:nvSpPr>
        <p:spPr/>
        <p:txBody>
          <a:bodyPr/>
          <a:lstStyle/>
          <a:p>
            <a:fld id="{EBF1E1A7-C895-4145-9DFB-DF3C73C27FBB}" type="datetime1">
              <a:rPr lang="en-US" smtClean="0"/>
              <a:t>12/10/2020</a:t>
            </a:fld>
            <a:endParaRPr lang="en-US"/>
          </a:p>
        </p:txBody>
      </p:sp>
      <p:sp>
        <p:nvSpPr>
          <p:cNvPr id="4" name="Footer Placeholder 3"/>
          <p:cNvSpPr>
            <a:spLocks noGrp="1"/>
          </p:cNvSpPr>
          <p:nvPr>
            <p:ph type="ftr" sz="quarter" idx="11"/>
          </p:nvPr>
        </p:nvSpPr>
        <p:spPr/>
        <p:txBody>
          <a:bodyPr/>
          <a:lstStyle/>
          <a:p>
            <a:r>
              <a:rPr lang="en-US"/>
              <a:t>Presented April 24, 2019 at NASA Ames Research Center, Moffett Field, CA, USA.</a:t>
            </a:r>
          </a:p>
        </p:txBody>
      </p:sp>
      <p:sp>
        <p:nvSpPr>
          <p:cNvPr id="5" name="Slide Number Placeholder 4"/>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3269310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B5A0A-3470-854C-90FF-23EC819192AC}" type="datetime1">
              <a:rPr lang="en-US" smtClean="0"/>
              <a:t>12/10/2020</a:t>
            </a:fld>
            <a:endParaRPr lang="en-US"/>
          </a:p>
        </p:txBody>
      </p:sp>
      <p:sp>
        <p:nvSpPr>
          <p:cNvPr id="3" name="Footer Placeholder 2"/>
          <p:cNvSpPr>
            <a:spLocks noGrp="1"/>
          </p:cNvSpPr>
          <p:nvPr>
            <p:ph type="ftr" sz="quarter" idx="11"/>
          </p:nvPr>
        </p:nvSpPr>
        <p:spPr/>
        <p:txBody>
          <a:bodyPr/>
          <a:lstStyle/>
          <a:p>
            <a:r>
              <a:rPr lang="en-US"/>
              <a:t>Presented April 24, 2019 at NASA Ames Research Center, Moffett Field, CA, USA.</a:t>
            </a:r>
          </a:p>
        </p:txBody>
      </p:sp>
      <p:sp>
        <p:nvSpPr>
          <p:cNvPr id="4" name="Slide Number Placeholder 3"/>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198689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B905B3-3D55-A449-93DF-68AE6847E01D}" type="datetime1">
              <a:rPr lang="en-US" smtClean="0"/>
              <a:t>12/10/2020</a:t>
            </a:fld>
            <a:endParaRPr lang="en-US"/>
          </a:p>
        </p:txBody>
      </p:sp>
      <p:sp>
        <p:nvSpPr>
          <p:cNvPr id="6" name="Footer Placeholder 5"/>
          <p:cNvSpPr>
            <a:spLocks noGrp="1"/>
          </p:cNvSpPr>
          <p:nvPr>
            <p:ph type="ftr" sz="quarter" idx="11"/>
          </p:nvPr>
        </p:nvSpPr>
        <p:spPr/>
        <p:txBody>
          <a:bodyPr/>
          <a:lstStyle/>
          <a:p>
            <a:r>
              <a:rPr lang="en-US"/>
              <a:t>Presented April 24, 2019 at NASA Ames Research Center, Moffett Field, CA, USA.</a:t>
            </a:r>
          </a:p>
        </p:txBody>
      </p:sp>
      <p:sp>
        <p:nvSpPr>
          <p:cNvPr id="7" name="Slide Number Placeholder 6"/>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373528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069D07-C136-D54C-8D1E-9495A9DA1326}" type="datetime1">
              <a:rPr lang="en-US" smtClean="0"/>
              <a:t>12/10/2020</a:t>
            </a:fld>
            <a:endParaRPr lang="en-US"/>
          </a:p>
        </p:txBody>
      </p:sp>
      <p:sp>
        <p:nvSpPr>
          <p:cNvPr id="6" name="Footer Placeholder 5"/>
          <p:cNvSpPr>
            <a:spLocks noGrp="1"/>
          </p:cNvSpPr>
          <p:nvPr>
            <p:ph type="ftr" sz="quarter" idx="11"/>
          </p:nvPr>
        </p:nvSpPr>
        <p:spPr/>
        <p:txBody>
          <a:bodyPr/>
          <a:lstStyle/>
          <a:p>
            <a:r>
              <a:rPr lang="en-US"/>
              <a:t>Presented April 24, 2019 at NASA Ames Research Center, Moffett Field, CA, USA.</a:t>
            </a:r>
          </a:p>
        </p:txBody>
      </p:sp>
      <p:sp>
        <p:nvSpPr>
          <p:cNvPr id="7" name="Slide Number Placeholder 6"/>
          <p:cNvSpPr>
            <a:spLocks noGrp="1"/>
          </p:cNvSpPr>
          <p:nvPr>
            <p:ph type="sldNum" sz="quarter" idx="12"/>
          </p:nvPr>
        </p:nvSpPr>
        <p:spPr/>
        <p:txBody>
          <a:bodyPr/>
          <a:lstStyle/>
          <a:p>
            <a:fld id="{E6138D3F-641D-4783-9036-421319086A83}" type="slidenum">
              <a:rPr lang="en-US" smtClean="0"/>
              <a:t>‹#›</a:t>
            </a:fld>
            <a:endParaRPr lang="en-US"/>
          </a:p>
        </p:txBody>
      </p:sp>
    </p:spTree>
    <p:extLst>
      <p:ext uri="{BB962C8B-B14F-4D97-AF65-F5344CB8AC3E}">
        <p14:creationId xmlns:p14="http://schemas.microsoft.com/office/powerpoint/2010/main" val="425192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E0FBE2-E631-426D-B18B-5CB84C2E6652}"/>
              </a:ext>
            </a:extLst>
          </p:cNvPr>
          <p:cNvSpPr/>
          <p:nvPr userDrawn="1"/>
        </p:nvSpPr>
        <p:spPr>
          <a:xfrm>
            <a:off x="1" y="0"/>
            <a:ext cx="12191999" cy="952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C82CE26-0F7D-452A-9CAE-A0733F78FE14}"/>
              </a:ext>
            </a:extLst>
          </p:cNvPr>
          <p:cNvPicPr>
            <a:picLocks noChangeAspect="1"/>
          </p:cNvPicPr>
          <p:nvPr userDrawn="1"/>
        </p:nvPicPr>
        <p:blipFill>
          <a:blip r:embed="rId13"/>
          <a:stretch>
            <a:fillRect/>
          </a:stretch>
        </p:blipFill>
        <p:spPr>
          <a:xfrm>
            <a:off x="11077186" y="-57978"/>
            <a:ext cx="1097280" cy="1097280"/>
          </a:xfrm>
          <a:prstGeom prst="rect">
            <a:avLst/>
          </a:prstGeom>
        </p:spPr>
      </p:pic>
      <p:pic>
        <p:nvPicPr>
          <p:cNvPr id="12" name="Picture 11">
            <a:extLst>
              <a:ext uri="{FF2B5EF4-FFF2-40B4-BE49-F238E27FC236}">
                <a16:creationId xmlns:a16="http://schemas.microsoft.com/office/drawing/2014/main" id="{7B5BA1F0-A73E-4515-92C6-B332D3167640}"/>
              </a:ext>
            </a:extLst>
          </p:cNvPr>
          <p:cNvPicPr>
            <a:picLocks noChangeAspect="1"/>
          </p:cNvPicPr>
          <p:nvPr userDrawn="1"/>
        </p:nvPicPr>
        <p:blipFill>
          <a:blip r:embed="rId14"/>
          <a:stretch>
            <a:fillRect/>
          </a:stretch>
        </p:blipFill>
        <p:spPr>
          <a:xfrm>
            <a:off x="-59634" y="-71275"/>
            <a:ext cx="1045895" cy="1112059"/>
          </a:xfrm>
          <a:prstGeom prst="rect">
            <a:avLst/>
          </a:prstGeom>
        </p:spPr>
      </p:pic>
      <p:sp>
        <p:nvSpPr>
          <p:cNvPr id="2" name="Title Placeholder 1"/>
          <p:cNvSpPr>
            <a:spLocks noGrp="1"/>
          </p:cNvSpPr>
          <p:nvPr>
            <p:ph type="title"/>
          </p:nvPr>
        </p:nvSpPr>
        <p:spPr>
          <a:xfrm>
            <a:off x="1012437" y="0"/>
            <a:ext cx="10090926"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112059"/>
            <a:ext cx="10515600" cy="50649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600825"/>
            <a:ext cx="2743200" cy="257175"/>
          </a:xfrm>
          <a:prstGeom prst="rect">
            <a:avLst/>
          </a:prstGeom>
        </p:spPr>
        <p:txBody>
          <a:bodyPr vert="horz" lIns="91440" tIns="45720" rIns="91440" bIns="45720" rtlCol="0" anchor="ctr"/>
          <a:lstStyle>
            <a:lvl1pPr algn="l">
              <a:defRPr sz="1100">
                <a:solidFill>
                  <a:schemeClr val="tx1">
                    <a:tint val="75000"/>
                  </a:schemeClr>
                </a:solidFill>
                <a:latin typeface="Times New Roman" panose="02020603050405020304" pitchFamily="18" charset="0"/>
                <a:cs typeface="Times New Roman" panose="02020603050405020304" pitchFamily="18" charset="0"/>
              </a:defRPr>
            </a:lvl1pPr>
          </a:lstStyle>
          <a:p>
            <a:fld id="{64220294-E83E-1C49-B2D9-A811A5014B5C}" type="datetime1">
              <a:rPr lang="en-US" smtClean="0"/>
              <a:t>12/10/2020</a:t>
            </a:fld>
            <a:endParaRPr lang="en-US" dirty="0"/>
          </a:p>
        </p:txBody>
      </p:sp>
      <p:sp>
        <p:nvSpPr>
          <p:cNvPr id="5" name="Footer Placeholder 4"/>
          <p:cNvSpPr>
            <a:spLocks noGrp="1"/>
          </p:cNvSpPr>
          <p:nvPr>
            <p:ph type="ftr" sz="quarter" idx="3"/>
          </p:nvPr>
        </p:nvSpPr>
        <p:spPr>
          <a:xfrm>
            <a:off x="1143000" y="6490517"/>
            <a:ext cx="9829800" cy="367483"/>
          </a:xfrm>
          <a:prstGeom prst="rect">
            <a:avLst/>
          </a:prstGeom>
        </p:spPr>
        <p:txBody>
          <a:bodyPr vert="horz" lIns="91440" tIns="45720" rIns="91440" bIns="45720" rtlCol="0" anchor="ctr"/>
          <a:lstStyle>
            <a:lvl1pPr marL="0" marR="0" indent="0" algn="l" defTabSz="914400" rtl="0" eaLnBrk="1" fontAlgn="base" latinLnBrk="0" hangingPunct="1">
              <a:lnSpc>
                <a:spcPct val="100000"/>
              </a:lnSpc>
              <a:spcBef>
                <a:spcPct val="0"/>
              </a:spcBef>
              <a:spcAft>
                <a:spcPct val="0"/>
              </a:spcAft>
              <a:buClrTx/>
              <a:buSzTx/>
              <a:buFontTx/>
              <a:buNone/>
              <a:tabLst/>
              <a:defRPr sz="1600">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Presented internally November 6, 2020 at NASA Ames Research Center, Moffett Field, CA, USA.</a:t>
            </a:r>
          </a:p>
        </p:txBody>
      </p:sp>
      <p:sp>
        <p:nvSpPr>
          <p:cNvPr id="6" name="Slide Number Placeholder 5"/>
          <p:cNvSpPr>
            <a:spLocks noGrp="1"/>
          </p:cNvSpPr>
          <p:nvPr>
            <p:ph type="sldNum" sz="quarter" idx="4"/>
          </p:nvPr>
        </p:nvSpPr>
        <p:spPr>
          <a:xfrm>
            <a:off x="8610600" y="6600825"/>
            <a:ext cx="2743200" cy="257175"/>
          </a:xfrm>
          <a:prstGeom prst="rect">
            <a:avLst/>
          </a:prstGeom>
        </p:spPr>
        <p:txBody>
          <a:bodyPr vert="horz" lIns="91440" tIns="45720" rIns="91440" bIns="45720" rtlCol="0" anchor="ctr"/>
          <a:lstStyle>
            <a:lvl1pPr algn="r">
              <a:defRPr sz="1100">
                <a:solidFill>
                  <a:schemeClr val="tx1">
                    <a:tint val="75000"/>
                  </a:schemeClr>
                </a:solidFill>
                <a:latin typeface="Times New Roman" panose="02020603050405020304" pitchFamily="18" charset="0"/>
                <a:cs typeface="Times New Roman" panose="02020603050405020304" pitchFamily="18" charset="0"/>
              </a:defRPr>
            </a:lvl1pPr>
          </a:lstStyle>
          <a:p>
            <a:fld id="{E6138D3F-641D-4783-9036-421319086A83}" type="slidenum">
              <a:rPr lang="en-US" smtClean="0"/>
              <a:pPr/>
              <a:t>‹#›</a:t>
            </a:fld>
            <a:endParaRPr lang="en-US"/>
          </a:p>
        </p:txBody>
      </p:sp>
    </p:spTree>
    <p:extLst>
      <p:ext uri="{BB962C8B-B14F-4D97-AF65-F5344CB8AC3E}">
        <p14:creationId xmlns:p14="http://schemas.microsoft.com/office/powerpoint/2010/main" val="242422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lnSpc>
          <a:spcPct val="90000"/>
        </a:lnSpc>
        <a:spcBef>
          <a:spcPct val="0"/>
        </a:spcBef>
        <a:buNone/>
        <a:defRPr sz="5400" b="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150000"/>
        </a:lnSpc>
        <a:spcBef>
          <a:spcPts val="5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2.m4a"/><Relationship Id="rId7" Type="http://schemas.openxmlformats.org/officeDocument/2006/relationships/image" Target="../media/image19.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media12.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microsoft.com/office/2007/relationships/media" Target="../media/media10.m4a"/><Relationship Id="rId7" Type="http://schemas.openxmlformats.org/officeDocument/2006/relationships/image" Target="../media/image1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9.xml"/><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audio" Target="../media/media10.m4a"/><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C1819B-2519-4D41-B9C0-9F0442ED1F75}"/>
              </a:ext>
            </a:extLst>
          </p:cNvPr>
          <p:cNvPicPr>
            <a:picLocks noChangeAspect="1"/>
          </p:cNvPicPr>
          <p:nvPr/>
        </p:nvPicPr>
        <p:blipFill rotWithShape="1">
          <a:blip r:embed="rId5"/>
          <a:srcRect t="13402"/>
          <a:stretch/>
        </p:blipFill>
        <p:spPr>
          <a:xfrm>
            <a:off x="0" y="937544"/>
            <a:ext cx="12192000" cy="5920456"/>
          </a:xfrm>
          <a:prstGeom prst="rect">
            <a:avLst/>
          </a:prstGeom>
        </p:spPr>
      </p:pic>
      <p:sp>
        <p:nvSpPr>
          <p:cNvPr id="7" name="Rectangle 6">
            <a:extLst>
              <a:ext uri="{FF2B5EF4-FFF2-40B4-BE49-F238E27FC236}">
                <a16:creationId xmlns:a16="http://schemas.microsoft.com/office/drawing/2014/main" id="{A2FA3070-5176-43AC-AF30-FA6CE0D2A447}"/>
              </a:ext>
            </a:extLst>
          </p:cNvPr>
          <p:cNvSpPr/>
          <p:nvPr/>
        </p:nvSpPr>
        <p:spPr>
          <a:xfrm>
            <a:off x="0" y="937544"/>
            <a:ext cx="12191999" cy="59204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9534D7-C304-4570-A693-FD8D3A127824}"/>
              </a:ext>
            </a:extLst>
          </p:cNvPr>
          <p:cNvSpPr>
            <a:spLocks noGrp="1"/>
          </p:cNvSpPr>
          <p:nvPr>
            <p:ph type="ctrTitle"/>
          </p:nvPr>
        </p:nvSpPr>
        <p:spPr>
          <a:xfrm>
            <a:off x="838200" y="1122363"/>
            <a:ext cx="10515600" cy="2387600"/>
          </a:xfrm>
        </p:spPr>
        <p:txBody>
          <a:bodyPr>
            <a:normAutofit fontScale="90000"/>
          </a:bodyPr>
          <a:lstStyle/>
          <a:p>
            <a:r>
              <a:rPr lang="en-US" sz="6000" b="1" dirty="0">
                <a:solidFill>
                  <a:schemeClr val="tx1"/>
                </a:solidFill>
                <a:latin typeface="Times New Roman" panose="02020603050405020304" pitchFamily="18" charset="0"/>
                <a:cs typeface="Times New Roman" panose="02020603050405020304" pitchFamily="18" charset="0"/>
              </a:rPr>
              <a:t>Towards An Autonomous sUAS Operating in UTM TCL4+ and </a:t>
            </a:r>
            <a:r>
              <a:rPr lang="en-US" sz="6000" b="1" dirty="0" err="1">
                <a:solidFill>
                  <a:schemeClr val="tx1"/>
                </a:solidFill>
                <a:latin typeface="Times New Roman" panose="02020603050405020304" pitchFamily="18" charset="0"/>
                <a:cs typeface="Times New Roman" panose="02020603050405020304" pitchFamily="18" charset="0"/>
              </a:rPr>
              <a:t>STEReO</a:t>
            </a:r>
            <a:r>
              <a:rPr lang="en-US" sz="6000" b="1" dirty="0">
                <a:solidFill>
                  <a:schemeClr val="tx1"/>
                </a:solidFill>
                <a:latin typeface="Times New Roman" panose="02020603050405020304" pitchFamily="18" charset="0"/>
                <a:cs typeface="Times New Roman" panose="02020603050405020304" pitchFamily="18" charset="0"/>
              </a:rPr>
              <a:t> Fire Scenario</a:t>
            </a:r>
            <a:endParaRPr lang="en-US" dirty="0">
              <a:solidFill>
                <a:schemeClr val="tx1"/>
              </a:solidFill>
            </a:endParaRPr>
          </a:p>
        </p:txBody>
      </p:sp>
      <p:sp>
        <p:nvSpPr>
          <p:cNvPr id="3" name="Subtitle 2">
            <a:extLst>
              <a:ext uri="{FF2B5EF4-FFF2-40B4-BE49-F238E27FC236}">
                <a16:creationId xmlns:a16="http://schemas.microsoft.com/office/drawing/2014/main" id="{88B63B22-EB9F-4463-9FF7-391FB4CDCFB2}"/>
              </a:ext>
            </a:extLst>
          </p:cNvPr>
          <p:cNvSpPr>
            <a:spLocks noGrp="1"/>
          </p:cNvSpPr>
          <p:nvPr>
            <p:ph type="subTitle" idx="1"/>
          </p:nvPr>
        </p:nvSpPr>
        <p:spPr>
          <a:xfrm>
            <a:off x="1524000" y="3602037"/>
            <a:ext cx="9144000" cy="2301805"/>
          </a:xfrm>
        </p:spPr>
        <p:txBody>
          <a:bodyPr>
            <a:normAutofit fontScale="62500" lnSpcReduction="20000"/>
          </a:bodyPr>
          <a:lstStyle/>
          <a:p>
            <a:pPr algn="ctr">
              <a:lnSpc>
                <a:spcPct val="107000"/>
              </a:lnSpc>
            </a:pPr>
            <a:r>
              <a:rPr lang="en-US" sz="3800" dirty="0">
                <a:latin typeface="Times New Roman" panose="02020603050405020304" pitchFamily="18" charset="0"/>
                <a:ea typeface="Calibri" panose="020F0502020204030204" pitchFamily="34" charset="0"/>
                <a:cs typeface="Times New Roman" panose="02020603050405020304" pitchFamily="18" charset="0"/>
              </a:rPr>
              <a:t>Joshua Baculi and Corey Ippolito</a:t>
            </a:r>
          </a:p>
          <a:p>
            <a:pPr algn="ctr">
              <a:lnSpc>
                <a:spcPct val="107000"/>
              </a:lnSpc>
            </a:pPr>
            <a:r>
              <a:rPr lang="en-US" sz="3800" dirty="0">
                <a:latin typeface="Times New Roman" panose="02020603050405020304" pitchFamily="18" charset="0"/>
                <a:ea typeface="Calibri" panose="020F0502020204030204" pitchFamily="34" charset="0"/>
                <a:cs typeface="Times New Roman" panose="02020603050405020304" pitchFamily="18" charset="0"/>
              </a:rPr>
              <a:t>NASA Ames Research Center</a:t>
            </a:r>
          </a:p>
          <a:p>
            <a:pPr algn="ctr">
              <a:lnSpc>
                <a:spcPct val="107000"/>
              </a:lnSpc>
            </a:pPr>
            <a:endParaRPr lang="en-US" sz="3800" dirty="0">
              <a:ea typeface="Calibri" panose="020F0502020204030204" pitchFamily="34" charset="0"/>
            </a:endParaRPr>
          </a:p>
          <a:p>
            <a:pPr algn="ctr">
              <a:lnSpc>
                <a:spcPct val="107000"/>
              </a:lnSpc>
            </a:pPr>
            <a:r>
              <a:rPr lang="en-US" sz="3800" dirty="0">
                <a:ea typeface="Calibri" panose="020F0502020204030204" pitchFamily="34" charset="0"/>
              </a:rPr>
              <a:t>19 January 2021</a:t>
            </a:r>
          </a:p>
          <a:p>
            <a:pPr algn="ctr">
              <a:lnSpc>
                <a:spcPct val="107000"/>
              </a:lnSpc>
            </a:pPr>
            <a:r>
              <a:rPr lang="en-US" sz="3800" dirty="0">
                <a:latin typeface="Times New Roman" panose="02020603050405020304" pitchFamily="18" charset="0"/>
                <a:ea typeface="Calibri" panose="020F0502020204030204" pitchFamily="34" charset="0"/>
                <a:cs typeface="Times New Roman" panose="02020603050405020304" pitchFamily="18" charset="0"/>
              </a:rPr>
              <a:t>AIAA Science and Technology Forum and Exposition 2021</a:t>
            </a:r>
          </a:p>
          <a:p>
            <a:pPr algn="ctr">
              <a:lnSpc>
                <a:spcPct val="107000"/>
              </a:lnSpc>
            </a:pP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12047C3C-4C62-4CA6-BC5A-5ED138C1AB8D}"/>
              </a:ext>
            </a:extLst>
          </p:cNvPr>
          <p:cNvSpPr>
            <a:spLocks noGrp="1"/>
          </p:cNvSpPr>
          <p:nvPr>
            <p:ph type="sldNum" sz="quarter" idx="12"/>
          </p:nvPr>
        </p:nvSpPr>
        <p:spPr/>
        <p:txBody>
          <a:bodyPr/>
          <a:lstStyle/>
          <a:p>
            <a:fld id="{E6138D3F-641D-4783-9036-421319086A83}" type="slidenum">
              <a:rPr lang="en-US" smtClean="0"/>
              <a:t>1</a:t>
            </a:fld>
            <a:endParaRPr lang="en-US"/>
          </a:p>
        </p:txBody>
      </p:sp>
      <p:pic>
        <p:nvPicPr>
          <p:cNvPr id="4" name="Densmore Ct 14">
            <a:hlinkClick r:id="" action="ppaction://media"/>
            <a:extLst>
              <a:ext uri="{FF2B5EF4-FFF2-40B4-BE49-F238E27FC236}">
                <a16:creationId xmlns:a16="http://schemas.microsoft.com/office/drawing/2014/main" id="{7345DC3C-7E3F-4CBF-8313-82F0157280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629400"/>
            <a:ext cx="228600" cy="228600"/>
          </a:xfrm>
          <a:prstGeom prst="rect">
            <a:avLst/>
          </a:prstGeom>
        </p:spPr>
      </p:pic>
      <p:sp>
        <p:nvSpPr>
          <p:cNvPr id="6" name="Footer Placeholder 5">
            <a:extLst>
              <a:ext uri="{FF2B5EF4-FFF2-40B4-BE49-F238E27FC236}">
                <a16:creationId xmlns:a16="http://schemas.microsoft.com/office/drawing/2014/main" id="{49CC020C-247E-49A1-B25E-87FD7A5D54F8}"/>
              </a:ext>
            </a:extLst>
          </p:cNvPr>
          <p:cNvSpPr>
            <a:spLocks noGrp="1"/>
          </p:cNvSpPr>
          <p:nvPr>
            <p:ph type="ftr" sz="quarter" idx="11"/>
          </p:nvPr>
        </p:nvSpPr>
        <p:spPr/>
        <p:txBody>
          <a:bodyPr/>
          <a:lstStyle/>
          <a:p>
            <a:r>
              <a:rPr lang="en-US"/>
              <a:t>This material is a work of the U.S. Government and is not subject to copyright protection in the United States.</a:t>
            </a:r>
            <a:endParaRPr lang="en-US" dirty="0"/>
          </a:p>
        </p:txBody>
      </p:sp>
    </p:spTree>
    <p:extLst>
      <p:ext uri="{BB962C8B-B14F-4D97-AF65-F5344CB8AC3E}">
        <p14:creationId xmlns:p14="http://schemas.microsoft.com/office/powerpoint/2010/main" val="10304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Flight Tests</a:t>
            </a:r>
          </a:p>
        </p:txBody>
      </p:sp>
      <p:sp>
        <p:nvSpPr>
          <p:cNvPr id="10" name="Content Placeholder 9">
            <a:extLst>
              <a:ext uri="{FF2B5EF4-FFF2-40B4-BE49-F238E27FC236}">
                <a16:creationId xmlns:a16="http://schemas.microsoft.com/office/drawing/2014/main" id="{7049F45A-9ED9-49B9-BF50-5091761F4AB0}"/>
              </a:ext>
            </a:extLst>
          </p:cNvPr>
          <p:cNvSpPr>
            <a:spLocks noGrp="1"/>
          </p:cNvSpPr>
          <p:nvPr>
            <p:ph sz="half" idx="2"/>
          </p:nvPr>
        </p:nvSpPr>
        <p:spPr>
          <a:xfrm>
            <a:off x="6390969" y="1613146"/>
            <a:ext cx="5181600" cy="4351338"/>
          </a:xfrm>
        </p:spPr>
        <p:txBody>
          <a:bodyPr>
            <a:normAutofit fontScale="92500" lnSpcReduction="10000"/>
          </a:bodyPr>
          <a:lstStyle/>
          <a:p>
            <a:pPr>
              <a:lnSpc>
                <a:spcPct val="100000"/>
              </a:lnSpc>
            </a:pPr>
            <a:r>
              <a:rPr lang="en-US" dirty="0"/>
              <a:t>Initial flight test (left)</a:t>
            </a:r>
          </a:p>
          <a:p>
            <a:pPr lvl="1">
              <a:lnSpc>
                <a:spcPct val="100000"/>
              </a:lnSpc>
            </a:pPr>
            <a:r>
              <a:rPr lang="en-US" dirty="0"/>
              <a:t>Controlled using DJI RC</a:t>
            </a:r>
          </a:p>
          <a:p>
            <a:pPr lvl="1">
              <a:lnSpc>
                <a:spcPct val="100000"/>
              </a:lnSpc>
            </a:pPr>
            <a:r>
              <a:rPr lang="en-US" dirty="0"/>
              <a:t>Gathered point cloud data</a:t>
            </a:r>
          </a:p>
          <a:p>
            <a:pPr>
              <a:lnSpc>
                <a:spcPct val="100000"/>
              </a:lnSpc>
            </a:pPr>
            <a:r>
              <a:rPr lang="en-US" dirty="0"/>
              <a:t>Autonomy architecture integration with DJI SDK</a:t>
            </a:r>
          </a:p>
          <a:p>
            <a:pPr lvl="1">
              <a:lnSpc>
                <a:spcPct val="100000"/>
              </a:lnSpc>
            </a:pPr>
            <a:r>
              <a:rPr lang="en-US" dirty="0"/>
              <a:t>Sent velocity commands to the DJI A3 autopilot</a:t>
            </a:r>
          </a:p>
          <a:p>
            <a:pPr lvl="1">
              <a:lnSpc>
                <a:spcPct val="100000"/>
              </a:lnSpc>
            </a:pPr>
            <a:r>
              <a:rPr lang="en-US" dirty="0"/>
              <a:t>Guided sUAS along straight path</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10</a:t>
            </a:fld>
            <a:endParaRPr lang="en-US"/>
          </a:p>
        </p:txBody>
      </p:sp>
      <p:pic>
        <p:nvPicPr>
          <p:cNvPr id="8" name="Online Media 6" descr="flight_test.mp4">
            <a:hlinkClick r:id="" action="ppaction://media"/>
            <a:extLst>
              <a:ext uri="{FF2B5EF4-FFF2-40B4-BE49-F238E27FC236}">
                <a16:creationId xmlns:a16="http://schemas.microsoft.com/office/drawing/2014/main" id="{38137EA9-1F95-44B0-9D13-0A06A4A464E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9600" y="1613146"/>
            <a:ext cx="5486400" cy="3086101"/>
          </a:xfrm>
          <a:prstGeom prst="rect">
            <a:avLst/>
          </a:prstGeom>
        </p:spPr>
      </p:pic>
      <p:sp>
        <p:nvSpPr>
          <p:cNvPr id="9" name="TextBox 8">
            <a:extLst>
              <a:ext uri="{FF2B5EF4-FFF2-40B4-BE49-F238E27FC236}">
                <a16:creationId xmlns:a16="http://schemas.microsoft.com/office/drawing/2014/main" id="{8317B932-A40E-477E-8E1C-741D27ADDD95}"/>
              </a:ext>
            </a:extLst>
          </p:cNvPr>
          <p:cNvSpPr txBox="1"/>
          <p:nvPr/>
        </p:nvSpPr>
        <p:spPr>
          <a:xfrm>
            <a:off x="619431" y="4741298"/>
            <a:ext cx="5474614"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LIDAR SLAM during flight</a:t>
            </a:r>
          </a:p>
        </p:txBody>
      </p:sp>
      <p:pic>
        <p:nvPicPr>
          <p:cNvPr id="11" name="Densmore Ct 23">
            <a:hlinkClick r:id="" action="ppaction://media"/>
            <a:extLst>
              <a:ext uri="{FF2B5EF4-FFF2-40B4-BE49-F238E27FC236}">
                <a16:creationId xmlns:a16="http://schemas.microsoft.com/office/drawing/2014/main" id="{840D2DF2-88BE-4FD8-9904-843E1F93B81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9" y="6629400"/>
            <a:ext cx="228600" cy="228600"/>
          </a:xfrm>
          <a:prstGeom prst="rect">
            <a:avLst/>
          </a:prstGeom>
        </p:spPr>
      </p:pic>
    </p:spTree>
    <p:extLst>
      <p:ext uri="{BB962C8B-B14F-4D97-AF65-F5344CB8AC3E}">
        <p14:creationId xmlns:p14="http://schemas.microsoft.com/office/powerpoint/2010/main" val="14148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37" fill="hold"/>
                                        <p:tgtEl>
                                          <p:spTgt spid="8"/>
                                        </p:tgtEl>
                                      </p:cBhvr>
                                    </p:cmd>
                                  </p:childTnLst>
                                </p:cTn>
                              </p:par>
                              <p:par>
                                <p:cTn id="7" presetID="1" presetClass="mediacall" presetSubtype="0" fill="hold" nodeType="withEffect">
                                  <p:stCondLst>
                                    <p:cond delay="0"/>
                                  </p:stCondLst>
                                  <p:childTnLst>
                                    <p:cmd type="call" cmd="playFrom(0.0)">
                                      <p:cBhvr>
                                        <p:cTn id="8" dur="4644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repeatCount="indefinite" fill="remove" display="0">
                  <p:stCondLst>
                    <p:cond delay="indefinite"/>
                  </p:stCondLst>
                </p:cTn>
                <p:tgtEl>
                  <p:spTgt spid="8"/>
                </p:tgtEl>
              </p:cMediaNode>
            </p:video>
            <p:audio>
              <p:cMediaNode vol="80000">
                <p:cTn id="15"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Conclusion &amp; Future Work</a:t>
            </a:r>
          </a:p>
        </p:txBody>
      </p:sp>
      <p:sp>
        <p:nvSpPr>
          <p:cNvPr id="12" name="Content Placeholder 11">
            <a:extLst>
              <a:ext uri="{FF2B5EF4-FFF2-40B4-BE49-F238E27FC236}">
                <a16:creationId xmlns:a16="http://schemas.microsoft.com/office/drawing/2014/main" id="{C58C0AA3-6DFC-42CC-9904-C8D3C010EB42}"/>
              </a:ext>
            </a:extLst>
          </p:cNvPr>
          <p:cNvSpPr>
            <a:spLocks noGrp="1"/>
          </p:cNvSpPr>
          <p:nvPr>
            <p:ph idx="1"/>
          </p:nvPr>
        </p:nvSpPr>
        <p:spPr>
          <a:xfrm>
            <a:off x="838200" y="1415143"/>
            <a:ext cx="10515600" cy="5185682"/>
          </a:xfrm>
        </p:spPr>
        <p:txBody>
          <a:bodyPr>
            <a:normAutofit lnSpcReduction="10000"/>
          </a:bodyPr>
          <a:lstStyle/>
          <a:p>
            <a:pPr marL="0" indent="0">
              <a:buNone/>
            </a:pPr>
            <a:r>
              <a:rPr lang="en-US" dirty="0"/>
              <a:t>Conclusion:</a:t>
            </a:r>
          </a:p>
          <a:p>
            <a:pPr lvl="1"/>
            <a:r>
              <a:rPr lang="en-US" dirty="0"/>
              <a:t>Presented payloads designed to enable autonomous sUAS flight</a:t>
            </a:r>
          </a:p>
          <a:p>
            <a:pPr lvl="1"/>
            <a:r>
              <a:rPr lang="en-US" dirty="0"/>
              <a:t>Payloads were designed for integration with the DJI M600 Pro</a:t>
            </a:r>
          </a:p>
          <a:p>
            <a:pPr lvl="1"/>
            <a:r>
              <a:rPr lang="en-US" dirty="0"/>
              <a:t>Autonomy components build off past SAFE50 simulation work</a:t>
            </a:r>
          </a:p>
          <a:p>
            <a:pPr lvl="1"/>
            <a:r>
              <a:rPr lang="en-US" dirty="0"/>
              <a:t>Gen 2.1 payload demonstrated flight readiness</a:t>
            </a:r>
          </a:p>
          <a:p>
            <a:pPr lvl="1"/>
            <a:r>
              <a:rPr lang="en-US" dirty="0"/>
              <a:t>Gen 3 payload is still in development</a:t>
            </a:r>
          </a:p>
          <a:p>
            <a:pPr marL="0" indent="0">
              <a:buNone/>
            </a:pPr>
            <a:r>
              <a:rPr lang="en-US" dirty="0"/>
              <a:t>Future work:</a:t>
            </a:r>
          </a:p>
          <a:p>
            <a:pPr lvl="1"/>
            <a:r>
              <a:rPr lang="en-US" dirty="0"/>
              <a:t>Leveraging UTM infrastructure for airspace allocation</a:t>
            </a:r>
          </a:p>
          <a:p>
            <a:pPr lvl="1"/>
            <a:r>
              <a:rPr lang="en-US" dirty="0"/>
              <a:t>Demonstrating global and local path planning</a:t>
            </a:r>
          </a:p>
          <a:p>
            <a:pPr lvl="1"/>
            <a:r>
              <a:rPr lang="en-US" dirty="0"/>
              <a:t>Airborne fire detection and tracking</a:t>
            </a:r>
          </a:p>
          <a:p>
            <a:pPr lvl="1"/>
            <a:r>
              <a:rPr lang="en-US" dirty="0"/>
              <a:t>V2V communication tests with cooperative sUAS</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11</a:t>
            </a:fld>
            <a:endParaRPr lang="en-US"/>
          </a:p>
        </p:txBody>
      </p:sp>
      <p:pic>
        <p:nvPicPr>
          <p:cNvPr id="3" name="Densmore Ct 24">
            <a:hlinkClick r:id="" action="ppaction://media"/>
            <a:extLst>
              <a:ext uri="{FF2B5EF4-FFF2-40B4-BE49-F238E27FC236}">
                <a16:creationId xmlns:a16="http://schemas.microsoft.com/office/drawing/2014/main" id="{31556D05-772D-4B05-90F3-2DD051360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48" y="6629400"/>
            <a:ext cx="228600" cy="228600"/>
          </a:xfrm>
          <a:prstGeom prst="rect">
            <a:avLst/>
          </a:prstGeom>
        </p:spPr>
      </p:pic>
    </p:spTree>
    <p:extLst>
      <p:ext uri="{BB962C8B-B14F-4D97-AF65-F5344CB8AC3E}">
        <p14:creationId xmlns:p14="http://schemas.microsoft.com/office/powerpoint/2010/main" val="22180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 y="0"/>
            <a:ext cx="12191999" cy="937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5"/>
          <a:stretch>
            <a:fillRect/>
          </a:stretch>
        </p:blipFill>
        <p:spPr>
          <a:xfrm>
            <a:off x="11047369" y="-38100"/>
            <a:ext cx="1005954" cy="1005954"/>
          </a:xfrm>
          <a:prstGeom prst="rect">
            <a:avLst/>
          </a:prstGeom>
        </p:spPr>
      </p:pic>
      <p:sp>
        <p:nvSpPr>
          <p:cNvPr id="31" name="Rectangle 30"/>
          <p:cNvSpPr/>
          <p:nvPr/>
        </p:nvSpPr>
        <p:spPr>
          <a:xfrm>
            <a:off x="1105862" y="2663218"/>
            <a:ext cx="10247938" cy="1584986"/>
          </a:xfrm>
          <a:prstGeom prst="rect">
            <a:avLst/>
          </a:prstGeom>
        </p:spPr>
        <p:txBody>
          <a:bodyPr wrap="square">
            <a:spAutoFit/>
          </a:bodyPr>
          <a:lstStyle/>
          <a:p>
            <a:pPr algn="ctr">
              <a:lnSpc>
                <a:spcPct val="107000"/>
              </a:lnSpc>
            </a:pPr>
            <a:r>
              <a:rPr lang="en-US" sz="7200" dirty="0">
                <a:latin typeface="Times New Roman" panose="02020603050405020304" pitchFamily="18" charset="0"/>
                <a:ea typeface="Calibri" panose="020F0502020204030204" pitchFamily="34" charset="0"/>
                <a:cs typeface="Times New Roman" panose="02020603050405020304" pitchFamily="18" charset="0"/>
              </a:rPr>
              <a:t>Questions?</a:t>
            </a:r>
          </a:p>
          <a:p>
            <a:pPr algn="ctr">
              <a:lnSpc>
                <a:spcPct val="107000"/>
              </a:lnSpc>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F9496952-7CB4-4536-8A75-CA296E9EC28F}"/>
              </a:ext>
            </a:extLst>
          </p:cNvPr>
          <p:cNvPicPr>
            <a:picLocks noChangeAspect="1"/>
          </p:cNvPicPr>
          <p:nvPr/>
        </p:nvPicPr>
        <p:blipFill>
          <a:blip r:embed="rId6"/>
          <a:stretch>
            <a:fillRect/>
          </a:stretch>
        </p:blipFill>
        <p:spPr>
          <a:xfrm>
            <a:off x="159521" y="-85725"/>
            <a:ext cx="1045895" cy="1112059"/>
          </a:xfrm>
          <a:prstGeom prst="rect">
            <a:avLst/>
          </a:prstGeom>
        </p:spPr>
      </p:pic>
      <p:sp>
        <p:nvSpPr>
          <p:cNvPr id="3" name="Slide Number Placeholder 2"/>
          <p:cNvSpPr>
            <a:spLocks noGrp="1"/>
          </p:cNvSpPr>
          <p:nvPr>
            <p:ph type="sldNum" sz="quarter" idx="12"/>
          </p:nvPr>
        </p:nvSpPr>
        <p:spPr/>
        <p:txBody>
          <a:bodyPr/>
          <a:lstStyle/>
          <a:p>
            <a:fld id="{E6138D3F-641D-4783-9036-421319086A83}" type="slidenum">
              <a:rPr lang="en-US" smtClean="0"/>
              <a:t>12</a:t>
            </a:fld>
            <a:endParaRPr lang="en-US" dirty="0"/>
          </a:p>
        </p:txBody>
      </p:sp>
      <p:pic>
        <p:nvPicPr>
          <p:cNvPr id="2" name="Densmore Ct 25">
            <a:hlinkClick r:id="" action="ppaction://media"/>
            <a:extLst>
              <a:ext uri="{FF2B5EF4-FFF2-40B4-BE49-F238E27FC236}">
                <a16:creationId xmlns:a16="http://schemas.microsoft.com/office/drawing/2014/main" id="{F63FF05E-6A0C-4AFE-B961-DCC4793D5B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629400"/>
            <a:ext cx="228600" cy="228600"/>
          </a:xfrm>
          <a:prstGeom prst="rect">
            <a:avLst/>
          </a:prstGeom>
        </p:spPr>
      </p:pic>
    </p:spTree>
    <p:extLst>
      <p:ext uri="{BB962C8B-B14F-4D97-AF65-F5344CB8AC3E}">
        <p14:creationId xmlns:p14="http://schemas.microsoft.com/office/powerpoint/2010/main" val="38026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Mission Concepts</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2</a:t>
            </a:fld>
            <a:endParaRPr lang="en-US"/>
          </a:p>
        </p:txBody>
      </p:sp>
      <p:pic>
        <p:nvPicPr>
          <p:cNvPr id="9" name="Shape 271">
            <a:extLst>
              <a:ext uri="{FF2B5EF4-FFF2-40B4-BE49-F238E27FC236}">
                <a16:creationId xmlns:a16="http://schemas.microsoft.com/office/drawing/2014/main" id="{1033EBAF-A64B-47B2-B4DD-93A753235A7E}"/>
              </a:ext>
            </a:extLst>
          </p:cNvPr>
          <p:cNvPicPr preferRelativeResize="0"/>
          <p:nvPr/>
        </p:nvPicPr>
        <p:blipFill rotWithShape="1">
          <a:blip r:embed="rId5">
            <a:alphaModFix/>
          </a:blip>
          <a:srcRect/>
          <a:stretch/>
        </p:blipFill>
        <p:spPr>
          <a:xfrm>
            <a:off x="1375518" y="1175324"/>
            <a:ext cx="9711879" cy="4786838"/>
          </a:xfrm>
          <a:prstGeom prst="rect">
            <a:avLst/>
          </a:prstGeom>
          <a:noFill/>
          <a:ln>
            <a:noFill/>
          </a:ln>
        </p:spPr>
      </p:pic>
      <p:sp>
        <p:nvSpPr>
          <p:cNvPr id="10" name="Shape 272">
            <a:extLst>
              <a:ext uri="{FF2B5EF4-FFF2-40B4-BE49-F238E27FC236}">
                <a16:creationId xmlns:a16="http://schemas.microsoft.com/office/drawing/2014/main" id="{AB0AB0F2-3865-402B-9488-82A1052AFB48}"/>
              </a:ext>
            </a:extLst>
          </p:cNvPr>
          <p:cNvSpPr txBox="1"/>
          <p:nvPr/>
        </p:nvSpPr>
        <p:spPr>
          <a:xfrm>
            <a:off x="1298089" y="1775345"/>
            <a:ext cx="1648046" cy="646331"/>
          </a:xfrm>
          <a:prstGeom prst="rect">
            <a:avLst/>
          </a:prstGeom>
          <a:solidFill>
            <a:srgbClr val="FFD966"/>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dirty="0">
                <a:solidFill>
                  <a:srgbClr val="000000"/>
                </a:solidFill>
                <a:latin typeface="Times New Roman"/>
                <a:ea typeface="Times New Roman"/>
                <a:cs typeface="Times New Roman"/>
                <a:sym typeface="Times New Roman"/>
              </a:rPr>
              <a:t>Use case 1: point-to-point</a:t>
            </a:r>
            <a:endParaRPr sz="1800" b="0" i="0" u="none" strike="noStrike" cap="none" dirty="0">
              <a:solidFill>
                <a:srgbClr val="000000"/>
              </a:solidFill>
              <a:latin typeface="Times New Roman"/>
              <a:ea typeface="Times New Roman"/>
              <a:cs typeface="Times New Roman"/>
              <a:sym typeface="Times New Roman"/>
            </a:endParaRPr>
          </a:p>
        </p:txBody>
      </p:sp>
      <p:sp>
        <p:nvSpPr>
          <p:cNvPr id="11" name="Shape 273">
            <a:extLst>
              <a:ext uri="{FF2B5EF4-FFF2-40B4-BE49-F238E27FC236}">
                <a16:creationId xmlns:a16="http://schemas.microsoft.com/office/drawing/2014/main" id="{9225BB76-02CF-408C-AFB4-DD695F167A3C}"/>
              </a:ext>
            </a:extLst>
          </p:cNvPr>
          <p:cNvSpPr txBox="1"/>
          <p:nvPr/>
        </p:nvSpPr>
        <p:spPr>
          <a:xfrm>
            <a:off x="1303612" y="2646638"/>
            <a:ext cx="1056556" cy="584775"/>
          </a:xfrm>
          <a:prstGeom prst="rect">
            <a:avLst/>
          </a:prstGeom>
          <a:solidFill>
            <a:srgbClr val="FFFFFF"/>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Store</a:t>
            </a:r>
            <a:endParaRPr/>
          </a:p>
          <a:p>
            <a:pPr marL="0" marR="0" lvl="0" indent="0" algn="l" rtl="0">
              <a:lnSpc>
                <a:spcPct val="100000"/>
              </a:lnSpc>
              <a:spcBef>
                <a:spcPts val="0"/>
              </a:spcBef>
              <a:spcAft>
                <a:spcPts val="0"/>
              </a:spcAft>
              <a:buClr>
                <a:srgbClr val="000000"/>
              </a:buClr>
              <a:buSzPts val="1600"/>
              <a:buFont typeface="Times New Roman"/>
              <a:buNone/>
            </a:pPr>
            <a:r>
              <a:rPr lang="en-US" sz="1600">
                <a:solidFill>
                  <a:srgbClr val="000000"/>
                </a:solidFill>
                <a:latin typeface="Times New Roman"/>
                <a:ea typeface="Times New Roman"/>
                <a:cs typeface="Times New Roman"/>
                <a:sym typeface="Times New Roman"/>
              </a:rPr>
              <a:t>(Operator)</a:t>
            </a:r>
            <a:endParaRPr sz="1600" b="0" i="0" u="none" strike="noStrike" cap="none">
              <a:solidFill>
                <a:srgbClr val="000000"/>
              </a:solidFill>
              <a:latin typeface="Times New Roman"/>
              <a:ea typeface="Times New Roman"/>
              <a:cs typeface="Times New Roman"/>
              <a:sym typeface="Times New Roman"/>
            </a:endParaRPr>
          </a:p>
        </p:txBody>
      </p:sp>
      <p:sp>
        <p:nvSpPr>
          <p:cNvPr id="13" name="Shape 274">
            <a:extLst>
              <a:ext uri="{FF2B5EF4-FFF2-40B4-BE49-F238E27FC236}">
                <a16:creationId xmlns:a16="http://schemas.microsoft.com/office/drawing/2014/main" id="{80F1041C-4BD5-4571-836E-7083CA04FBCC}"/>
              </a:ext>
            </a:extLst>
          </p:cNvPr>
          <p:cNvSpPr txBox="1"/>
          <p:nvPr/>
        </p:nvSpPr>
        <p:spPr>
          <a:xfrm>
            <a:off x="9456720" y="5382249"/>
            <a:ext cx="1714463" cy="338554"/>
          </a:xfrm>
          <a:prstGeom prst="rect">
            <a:avLst/>
          </a:prstGeom>
          <a:solidFill>
            <a:srgbClr val="FFFFFF"/>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Theater (customer)</a:t>
            </a:r>
            <a:endParaRPr sz="1600" b="0" i="0" u="none" strike="noStrike" cap="none">
              <a:solidFill>
                <a:srgbClr val="000000"/>
              </a:solidFill>
              <a:latin typeface="Times New Roman"/>
              <a:ea typeface="Times New Roman"/>
              <a:cs typeface="Times New Roman"/>
              <a:sym typeface="Times New Roman"/>
            </a:endParaRPr>
          </a:p>
        </p:txBody>
      </p:sp>
      <p:sp>
        <p:nvSpPr>
          <p:cNvPr id="14" name="Shape 275">
            <a:extLst>
              <a:ext uri="{FF2B5EF4-FFF2-40B4-BE49-F238E27FC236}">
                <a16:creationId xmlns:a16="http://schemas.microsoft.com/office/drawing/2014/main" id="{82591D6A-E89F-4B3C-97B4-48002496B527}"/>
              </a:ext>
            </a:extLst>
          </p:cNvPr>
          <p:cNvSpPr/>
          <p:nvPr/>
        </p:nvSpPr>
        <p:spPr>
          <a:xfrm rot="-2497304">
            <a:off x="2996296" y="3003989"/>
            <a:ext cx="154851" cy="107157"/>
          </a:xfrm>
          <a:prstGeom prst="ellipse">
            <a:avLst/>
          </a:prstGeom>
          <a:solidFill>
            <a:srgbClr val="BF9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5" name="Shape 276">
            <a:extLst>
              <a:ext uri="{FF2B5EF4-FFF2-40B4-BE49-F238E27FC236}">
                <a16:creationId xmlns:a16="http://schemas.microsoft.com/office/drawing/2014/main" id="{BD9C11B6-63E5-4547-98D1-0D3049D8861B}"/>
              </a:ext>
            </a:extLst>
          </p:cNvPr>
          <p:cNvCxnSpPr>
            <a:cxnSpLocks/>
          </p:cNvCxnSpPr>
          <p:nvPr/>
        </p:nvCxnSpPr>
        <p:spPr>
          <a:xfrm rot="10800000">
            <a:off x="2893260" y="2611843"/>
            <a:ext cx="173990" cy="436704"/>
          </a:xfrm>
          <a:prstGeom prst="straightConnector1">
            <a:avLst/>
          </a:prstGeom>
          <a:noFill/>
          <a:ln w="38100" cap="flat" cmpd="sng">
            <a:solidFill>
              <a:srgbClr val="FFC000"/>
            </a:solidFill>
            <a:prstDash val="solid"/>
            <a:miter lim="800000"/>
            <a:headEnd type="none" w="sm" len="sm"/>
            <a:tailEnd type="none" w="sm" len="sm"/>
          </a:ln>
        </p:spPr>
      </p:cxnSp>
      <p:cxnSp>
        <p:nvCxnSpPr>
          <p:cNvPr id="16" name="Shape 277">
            <a:extLst>
              <a:ext uri="{FF2B5EF4-FFF2-40B4-BE49-F238E27FC236}">
                <a16:creationId xmlns:a16="http://schemas.microsoft.com/office/drawing/2014/main" id="{90BF9AE8-51A7-4B1E-A3BE-6C32D174C193}"/>
              </a:ext>
            </a:extLst>
          </p:cNvPr>
          <p:cNvCxnSpPr>
            <a:cxnSpLocks/>
          </p:cNvCxnSpPr>
          <p:nvPr/>
        </p:nvCxnSpPr>
        <p:spPr>
          <a:xfrm rot="10800000" flipH="1">
            <a:off x="2724355" y="2611843"/>
            <a:ext cx="168905" cy="218352"/>
          </a:xfrm>
          <a:prstGeom prst="straightConnector1">
            <a:avLst/>
          </a:prstGeom>
          <a:noFill/>
          <a:ln w="38100" cap="flat" cmpd="sng">
            <a:solidFill>
              <a:srgbClr val="FFC000"/>
            </a:solidFill>
            <a:prstDash val="solid"/>
            <a:miter lim="800000"/>
            <a:headEnd type="none" w="sm" len="sm"/>
            <a:tailEnd type="none" w="sm" len="sm"/>
          </a:ln>
        </p:spPr>
      </p:cxnSp>
      <p:cxnSp>
        <p:nvCxnSpPr>
          <p:cNvPr id="17" name="Shape 278">
            <a:extLst>
              <a:ext uri="{FF2B5EF4-FFF2-40B4-BE49-F238E27FC236}">
                <a16:creationId xmlns:a16="http://schemas.microsoft.com/office/drawing/2014/main" id="{A14D7A53-D6A6-447B-9F13-926DD222BFAD}"/>
              </a:ext>
            </a:extLst>
          </p:cNvPr>
          <p:cNvCxnSpPr>
            <a:cxnSpLocks/>
          </p:cNvCxnSpPr>
          <p:nvPr/>
        </p:nvCxnSpPr>
        <p:spPr>
          <a:xfrm>
            <a:off x="2724355" y="2830195"/>
            <a:ext cx="4355768" cy="2037704"/>
          </a:xfrm>
          <a:prstGeom prst="straightConnector1">
            <a:avLst/>
          </a:prstGeom>
          <a:noFill/>
          <a:ln w="38100" cap="flat" cmpd="sng">
            <a:solidFill>
              <a:srgbClr val="FFC000"/>
            </a:solidFill>
            <a:prstDash val="solid"/>
            <a:miter lim="800000"/>
            <a:headEnd type="none" w="sm" len="sm"/>
            <a:tailEnd type="none" w="sm" len="sm"/>
          </a:ln>
        </p:spPr>
      </p:cxnSp>
      <p:cxnSp>
        <p:nvCxnSpPr>
          <p:cNvPr id="18" name="Shape 279">
            <a:extLst>
              <a:ext uri="{FF2B5EF4-FFF2-40B4-BE49-F238E27FC236}">
                <a16:creationId xmlns:a16="http://schemas.microsoft.com/office/drawing/2014/main" id="{DDEE0E0E-A9A8-47E0-AC26-E9E33FBD75C2}"/>
              </a:ext>
            </a:extLst>
          </p:cNvPr>
          <p:cNvCxnSpPr>
            <a:cxnSpLocks/>
          </p:cNvCxnSpPr>
          <p:nvPr/>
        </p:nvCxnSpPr>
        <p:spPr>
          <a:xfrm flipH="1">
            <a:off x="7087850" y="3828092"/>
            <a:ext cx="626638" cy="1039807"/>
          </a:xfrm>
          <a:prstGeom prst="straightConnector1">
            <a:avLst/>
          </a:prstGeom>
          <a:noFill/>
          <a:ln w="38100" cap="flat" cmpd="sng">
            <a:solidFill>
              <a:srgbClr val="FFC000"/>
            </a:solidFill>
            <a:prstDash val="solid"/>
            <a:miter lim="800000"/>
            <a:headEnd type="none" w="sm" len="sm"/>
            <a:tailEnd type="none" w="sm" len="sm"/>
          </a:ln>
        </p:spPr>
      </p:cxnSp>
      <p:cxnSp>
        <p:nvCxnSpPr>
          <p:cNvPr id="19" name="Shape 280">
            <a:extLst>
              <a:ext uri="{FF2B5EF4-FFF2-40B4-BE49-F238E27FC236}">
                <a16:creationId xmlns:a16="http://schemas.microsoft.com/office/drawing/2014/main" id="{16CB3B78-35D6-4E61-8C6F-835D41C7D251}"/>
              </a:ext>
            </a:extLst>
          </p:cNvPr>
          <p:cNvCxnSpPr>
            <a:cxnSpLocks/>
          </p:cNvCxnSpPr>
          <p:nvPr/>
        </p:nvCxnSpPr>
        <p:spPr>
          <a:xfrm>
            <a:off x="7714488" y="3828092"/>
            <a:ext cx="2094548" cy="868357"/>
          </a:xfrm>
          <a:prstGeom prst="straightConnector1">
            <a:avLst/>
          </a:prstGeom>
          <a:noFill/>
          <a:ln w="38100" cap="flat" cmpd="sng">
            <a:solidFill>
              <a:srgbClr val="FFC000"/>
            </a:solidFill>
            <a:prstDash val="solid"/>
            <a:miter lim="800000"/>
            <a:headEnd type="none" w="sm" len="sm"/>
            <a:tailEnd type="none" w="sm" len="sm"/>
          </a:ln>
        </p:spPr>
      </p:cxnSp>
      <p:cxnSp>
        <p:nvCxnSpPr>
          <p:cNvPr id="20" name="Shape 281">
            <a:extLst>
              <a:ext uri="{FF2B5EF4-FFF2-40B4-BE49-F238E27FC236}">
                <a16:creationId xmlns:a16="http://schemas.microsoft.com/office/drawing/2014/main" id="{DFAFD50E-DE4F-4743-B78B-3332F78B1DCD}"/>
              </a:ext>
            </a:extLst>
          </p:cNvPr>
          <p:cNvCxnSpPr>
            <a:cxnSpLocks/>
          </p:cNvCxnSpPr>
          <p:nvPr/>
        </p:nvCxnSpPr>
        <p:spPr>
          <a:xfrm flipH="1">
            <a:off x="9800701" y="4384029"/>
            <a:ext cx="108348" cy="312420"/>
          </a:xfrm>
          <a:prstGeom prst="straightConnector1">
            <a:avLst/>
          </a:prstGeom>
          <a:noFill/>
          <a:ln w="38100" cap="flat" cmpd="sng">
            <a:solidFill>
              <a:srgbClr val="FFC000"/>
            </a:solidFill>
            <a:prstDash val="solid"/>
            <a:miter lim="800000"/>
            <a:headEnd type="none" w="sm" len="sm"/>
            <a:tailEnd type="none" w="sm" len="sm"/>
          </a:ln>
        </p:spPr>
      </p:cxnSp>
      <p:cxnSp>
        <p:nvCxnSpPr>
          <p:cNvPr id="21" name="Shape 282">
            <a:extLst>
              <a:ext uri="{FF2B5EF4-FFF2-40B4-BE49-F238E27FC236}">
                <a16:creationId xmlns:a16="http://schemas.microsoft.com/office/drawing/2014/main" id="{D96A4684-6F61-4F2D-B222-CDEE5C815E31}"/>
              </a:ext>
            </a:extLst>
          </p:cNvPr>
          <p:cNvCxnSpPr>
            <a:cxnSpLocks/>
          </p:cNvCxnSpPr>
          <p:nvPr/>
        </p:nvCxnSpPr>
        <p:spPr>
          <a:xfrm rot="10800000" flipH="1">
            <a:off x="9906667" y="4096751"/>
            <a:ext cx="170355" cy="294421"/>
          </a:xfrm>
          <a:prstGeom prst="straightConnector1">
            <a:avLst/>
          </a:prstGeom>
          <a:noFill/>
          <a:ln w="38100" cap="flat" cmpd="sng">
            <a:solidFill>
              <a:srgbClr val="FFC000"/>
            </a:solidFill>
            <a:prstDash val="solid"/>
            <a:miter lim="800000"/>
            <a:headEnd type="none" w="sm" len="sm"/>
            <a:tailEnd type="none" w="sm" len="sm"/>
          </a:ln>
        </p:spPr>
      </p:cxnSp>
      <p:cxnSp>
        <p:nvCxnSpPr>
          <p:cNvPr id="22" name="Shape 283">
            <a:extLst>
              <a:ext uri="{FF2B5EF4-FFF2-40B4-BE49-F238E27FC236}">
                <a16:creationId xmlns:a16="http://schemas.microsoft.com/office/drawing/2014/main" id="{CFCCBFC2-FF3E-4A5B-A490-18EEF92CF599}"/>
              </a:ext>
            </a:extLst>
          </p:cNvPr>
          <p:cNvCxnSpPr>
            <a:cxnSpLocks/>
          </p:cNvCxnSpPr>
          <p:nvPr/>
        </p:nvCxnSpPr>
        <p:spPr>
          <a:xfrm rot="10800000">
            <a:off x="10077022" y="4096751"/>
            <a:ext cx="191952" cy="78204"/>
          </a:xfrm>
          <a:prstGeom prst="straightConnector1">
            <a:avLst/>
          </a:prstGeom>
          <a:noFill/>
          <a:ln w="38100" cap="flat" cmpd="sng">
            <a:solidFill>
              <a:srgbClr val="FFC000"/>
            </a:solidFill>
            <a:prstDash val="solid"/>
            <a:miter lim="800000"/>
            <a:headEnd type="none" w="sm" len="sm"/>
            <a:tailEnd type="none" w="sm" len="sm"/>
          </a:ln>
        </p:spPr>
      </p:cxnSp>
      <p:sp>
        <p:nvSpPr>
          <p:cNvPr id="23" name="Shape 284">
            <a:extLst>
              <a:ext uri="{FF2B5EF4-FFF2-40B4-BE49-F238E27FC236}">
                <a16:creationId xmlns:a16="http://schemas.microsoft.com/office/drawing/2014/main" id="{77AFB4E2-58B6-4374-AD11-90F3D46AE710}"/>
              </a:ext>
            </a:extLst>
          </p:cNvPr>
          <p:cNvSpPr/>
          <p:nvPr/>
        </p:nvSpPr>
        <p:spPr>
          <a:xfrm rot="1038539">
            <a:off x="10168369" y="4226270"/>
            <a:ext cx="78853" cy="144000"/>
          </a:xfrm>
          <a:prstGeom prst="ellipse">
            <a:avLst/>
          </a:prstGeom>
          <a:solidFill>
            <a:srgbClr val="BF9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24" name="Shape 285">
            <a:extLst>
              <a:ext uri="{FF2B5EF4-FFF2-40B4-BE49-F238E27FC236}">
                <a16:creationId xmlns:a16="http://schemas.microsoft.com/office/drawing/2014/main" id="{468A39CE-5592-46CB-A94E-C9B665E63A7B}"/>
              </a:ext>
            </a:extLst>
          </p:cNvPr>
          <p:cNvCxnSpPr>
            <a:cxnSpLocks/>
          </p:cNvCxnSpPr>
          <p:nvPr/>
        </p:nvCxnSpPr>
        <p:spPr>
          <a:xfrm rot="10800000" flipH="1">
            <a:off x="10210970" y="4163378"/>
            <a:ext cx="67530" cy="121115"/>
          </a:xfrm>
          <a:prstGeom prst="straightConnector1">
            <a:avLst/>
          </a:prstGeom>
          <a:noFill/>
          <a:ln w="38100" cap="flat" cmpd="sng">
            <a:solidFill>
              <a:srgbClr val="FFC000"/>
            </a:solidFill>
            <a:prstDash val="solid"/>
            <a:miter lim="800000"/>
            <a:headEnd type="none" w="sm" len="sm"/>
            <a:tailEnd type="none" w="sm" len="sm"/>
          </a:ln>
        </p:spPr>
      </p:cxnSp>
      <p:cxnSp>
        <p:nvCxnSpPr>
          <p:cNvPr id="25" name="Shape 286">
            <a:extLst>
              <a:ext uri="{FF2B5EF4-FFF2-40B4-BE49-F238E27FC236}">
                <a16:creationId xmlns:a16="http://schemas.microsoft.com/office/drawing/2014/main" id="{DA27B940-8405-4677-8B21-AC8F9D80CE48}"/>
              </a:ext>
            </a:extLst>
          </p:cNvPr>
          <p:cNvCxnSpPr>
            <a:cxnSpLocks/>
          </p:cNvCxnSpPr>
          <p:nvPr/>
        </p:nvCxnSpPr>
        <p:spPr>
          <a:xfrm rot="10800000">
            <a:off x="2719270" y="2839215"/>
            <a:ext cx="244318" cy="570735"/>
          </a:xfrm>
          <a:prstGeom prst="straightConnector1">
            <a:avLst/>
          </a:prstGeom>
          <a:noFill/>
          <a:ln w="22225" cap="flat" cmpd="sng">
            <a:solidFill>
              <a:srgbClr val="FFC000"/>
            </a:solidFill>
            <a:prstDash val="dash"/>
            <a:miter lim="800000"/>
            <a:headEnd type="none" w="sm" len="sm"/>
            <a:tailEnd type="none" w="sm" len="sm"/>
          </a:ln>
        </p:spPr>
      </p:cxnSp>
      <p:cxnSp>
        <p:nvCxnSpPr>
          <p:cNvPr id="26" name="Shape 287">
            <a:extLst>
              <a:ext uri="{FF2B5EF4-FFF2-40B4-BE49-F238E27FC236}">
                <a16:creationId xmlns:a16="http://schemas.microsoft.com/office/drawing/2014/main" id="{8D403A43-5259-43A5-9518-25AC19EEF066}"/>
              </a:ext>
            </a:extLst>
          </p:cNvPr>
          <p:cNvCxnSpPr>
            <a:cxnSpLocks/>
          </p:cNvCxnSpPr>
          <p:nvPr/>
        </p:nvCxnSpPr>
        <p:spPr>
          <a:xfrm rot="10800000">
            <a:off x="4441698" y="3630184"/>
            <a:ext cx="114300" cy="544771"/>
          </a:xfrm>
          <a:prstGeom prst="straightConnector1">
            <a:avLst/>
          </a:prstGeom>
          <a:noFill/>
          <a:ln w="22225" cap="flat" cmpd="sng">
            <a:solidFill>
              <a:srgbClr val="FFC000"/>
            </a:solidFill>
            <a:prstDash val="dash"/>
            <a:miter lim="800000"/>
            <a:headEnd type="none" w="sm" len="sm"/>
            <a:tailEnd type="none" w="sm" len="sm"/>
          </a:ln>
        </p:spPr>
      </p:cxnSp>
      <p:cxnSp>
        <p:nvCxnSpPr>
          <p:cNvPr id="27" name="Shape 288">
            <a:extLst>
              <a:ext uri="{FF2B5EF4-FFF2-40B4-BE49-F238E27FC236}">
                <a16:creationId xmlns:a16="http://schemas.microsoft.com/office/drawing/2014/main" id="{1C4DE3C8-C472-4FD7-A1E6-747601FC3EAF}"/>
              </a:ext>
            </a:extLst>
          </p:cNvPr>
          <p:cNvCxnSpPr>
            <a:cxnSpLocks/>
          </p:cNvCxnSpPr>
          <p:nvPr/>
        </p:nvCxnSpPr>
        <p:spPr>
          <a:xfrm rot="10800000" flipH="1">
            <a:off x="7034976" y="4867899"/>
            <a:ext cx="45147" cy="514351"/>
          </a:xfrm>
          <a:prstGeom prst="straightConnector1">
            <a:avLst/>
          </a:prstGeom>
          <a:noFill/>
          <a:ln w="22225" cap="flat" cmpd="sng">
            <a:solidFill>
              <a:srgbClr val="FFC000"/>
            </a:solidFill>
            <a:prstDash val="dash"/>
            <a:miter lim="800000"/>
            <a:headEnd type="none" w="sm" len="sm"/>
            <a:tailEnd type="none" w="sm" len="sm"/>
          </a:ln>
        </p:spPr>
      </p:cxnSp>
      <p:cxnSp>
        <p:nvCxnSpPr>
          <p:cNvPr id="28" name="Shape 289">
            <a:extLst>
              <a:ext uri="{FF2B5EF4-FFF2-40B4-BE49-F238E27FC236}">
                <a16:creationId xmlns:a16="http://schemas.microsoft.com/office/drawing/2014/main" id="{3F26B805-6242-449A-AB9A-F4BAD3187861}"/>
              </a:ext>
            </a:extLst>
          </p:cNvPr>
          <p:cNvCxnSpPr>
            <a:cxnSpLocks/>
          </p:cNvCxnSpPr>
          <p:nvPr/>
        </p:nvCxnSpPr>
        <p:spPr>
          <a:xfrm rot="10800000" flipH="1">
            <a:off x="7643910" y="3825565"/>
            <a:ext cx="71636" cy="518002"/>
          </a:xfrm>
          <a:prstGeom prst="straightConnector1">
            <a:avLst/>
          </a:prstGeom>
          <a:noFill/>
          <a:ln w="22225" cap="flat" cmpd="sng">
            <a:solidFill>
              <a:srgbClr val="FFC000"/>
            </a:solidFill>
            <a:prstDash val="dash"/>
            <a:miter lim="800000"/>
            <a:headEnd type="none" w="sm" len="sm"/>
            <a:tailEnd type="none" w="sm" len="sm"/>
          </a:ln>
        </p:spPr>
      </p:cxnSp>
      <p:cxnSp>
        <p:nvCxnSpPr>
          <p:cNvPr id="29" name="Shape 290">
            <a:extLst>
              <a:ext uri="{FF2B5EF4-FFF2-40B4-BE49-F238E27FC236}">
                <a16:creationId xmlns:a16="http://schemas.microsoft.com/office/drawing/2014/main" id="{372E5566-EB75-4512-976E-D9BDD5DCF33D}"/>
              </a:ext>
            </a:extLst>
          </p:cNvPr>
          <p:cNvCxnSpPr>
            <a:cxnSpLocks/>
          </p:cNvCxnSpPr>
          <p:nvPr/>
        </p:nvCxnSpPr>
        <p:spPr>
          <a:xfrm rot="10800000" flipH="1">
            <a:off x="9607423" y="4690099"/>
            <a:ext cx="193278" cy="492125"/>
          </a:xfrm>
          <a:prstGeom prst="straightConnector1">
            <a:avLst/>
          </a:prstGeom>
          <a:noFill/>
          <a:ln w="22225" cap="flat" cmpd="sng">
            <a:solidFill>
              <a:srgbClr val="FFC000"/>
            </a:solidFill>
            <a:prstDash val="dash"/>
            <a:miter lim="800000"/>
            <a:headEnd type="none" w="sm" len="sm"/>
            <a:tailEnd type="none" w="sm" len="sm"/>
          </a:ln>
        </p:spPr>
      </p:cxnSp>
      <p:sp>
        <p:nvSpPr>
          <p:cNvPr id="30" name="Shape 291">
            <a:extLst>
              <a:ext uri="{FF2B5EF4-FFF2-40B4-BE49-F238E27FC236}">
                <a16:creationId xmlns:a16="http://schemas.microsoft.com/office/drawing/2014/main" id="{F43434EE-DEEB-44A9-AC63-B6390F44EC2E}"/>
              </a:ext>
            </a:extLst>
          </p:cNvPr>
          <p:cNvSpPr txBox="1"/>
          <p:nvPr/>
        </p:nvSpPr>
        <p:spPr>
          <a:xfrm>
            <a:off x="8584831" y="3500525"/>
            <a:ext cx="950090" cy="338554"/>
          </a:xfrm>
          <a:prstGeom prst="rect">
            <a:avLst/>
          </a:prstGeom>
          <a:solidFill>
            <a:srgbClr val="FFFFFF"/>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Fire dept.</a:t>
            </a:r>
            <a:endParaRPr sz="1600" b="0" i="0" u="none" strike="noStrike" cap="none">
              <a:solidFill>
                <a:srgbClr val="000000"/>
              </a:solidFill>
              <a:latin typeface="Times New Roman"/>
              <a:ea typeface="Times New Roman"/>
              <a:cs typeface="Times New Roman"/>
              <a:sym typeface="Times New Roman"/>
            </a:endParaRPr>
          </a:p>
        </p:txBody>
      </p:sp>
      <p:sp>
        <p:nvSpPr>
          <p:cNvPr id="31" name="Shape 292">
            <a:extLst>
              <a:ext uri="{FF2B5EF4-FFF2-40B4-BE49-F238E27FC236}">
                <a16:creationId xmlns:a16="http://schemas.microsoft.com/office/drawing/2014/main" id="{E5105382-A75E-43A8-9961-8A47119FB964}"/>
              </a:ext>
            </a:extLst>
          </p:cNvPr>
          <p:cNvSpPr txBox="1"/>
          <p:nvPr/>
        </p:nvSpPr>
        <p:spPr>
          <a:xfrm>
            <a:off x="5092027" y="4896742"/>
            <a:ext cx="918894" cy="338554"/>
          </a:xfrm>
          <a:prstGeom prst="rect">
            <a:avLst/>
          </a:prstGeom>
          <a:solidFill>
            <a:srgbClr val="FFFFFF"/>
          </a:solidFill>
          <a:ln w="15875" cap="flat" cmpd="sng">
            <a:solidFill>
              <a:srgbClr val="000000"/>
            </a:solidFill>
            <a:prstDash val="solid"/>
            <a:round/>
            <a:headEnd type="none" w="sm" len="sm"/>
            <a:tailEnd type="none" w="sm" len="sm"/>
          </a:ln>
        </p:spPr>
        <p:txBody>
          <a:bodyPr spcFirstLastPara="1" wrap="square" lIns="91425" tIns="45700" rIns="72000" bIns="45700" anchor="t" anchorCtr="0">
            <a:no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Pull-outs</a:t>
            </a:r>
            <a:endParaRPr sz="1600" b="0" i="0" u="none" strike="noStrike" cap="none">
              <a:solidFill>
                <a:srgbClr val="000000"/>
              </a:solidFill>
              <a:latin typeface="Times New Roman"/>
              <a:ea typeface="Times New Roman"/>
              <a:cs typeface="Times New Roman"/>
              <a:sym typeface="Times New Roman"/>
            </a:endParaRPr>
          </a:p>
        </p:txBody>
      </p:sp>
      <p:sp>
        <p:nvSpPr>
          <p:cNvPr id="32" name="Shape 293">
            <a:extLst>
              <a:ext uri="{FF2B5EF4-FFF2-40B4-BE49-F238E27FC236}">
                <a16:creationId xmlns:a16="http://schemas.microsoft.com/office/drawing/2014/main" id="{253E2455-AFE6-4189-8053-249837476245}"/>
              </a:ext>
            </a:extLst>
          </p:cNvPr>
          <p:cNvSpPr txBox="1"/>
          <p:nvPr/>
        </p:nvSpPr>
        <p:spPr>
          <a:xfrm>
            <a:off x="3379392" y="4505296"/>
            <a:ext cx="571876" cy="338554"/>
          </a:xfrm>
          <a:prstGeom prst="rect">
            <a:avLst/>
          </a:prstGeom>
          <a:solidFill>
            <a:srgbClr val="FFFFFF"/>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Times New Roman"/>
                <a:ea typeface="Times New Roman"/>
                <a:cs typeface="Times New Roman"/>
                <a:sym typeface="Times New Roman"/>
              </a:rPr>
              <a:t>Park</a:t>
            </a:r>
            <a:endParaRPr sz="1600" b="0" i="0" u="none" strike="noStrike" cap="none">
              <a:solidFill>
                <a:srgbClr val="000000"/>
              </a:solidFill>
              <a:latin typeface="Times New Roman"/>
              <a:ea typeface="Times New Roman"/>
              <a:cs typeface="Times New Roman"/>
              <a:sym typeface="Times New Roman"/>
            </a:endParaRPr>
          </a:p>
        </p:txBody>
      </p:sp>
      <p:sp>
        <p:nvSpPr>
          <p:cNvPr id="33" name="Shape 294">
            <a:extLst>
              <a:ext uri="{FF2B5EF4-FFF2-40B4-BE49-F238E27FC236}">
                <a16:creationId xmlns:a16="http://schemas.microsoft.com/office/drawing/2014/main" id="{E478C0D3-CB47-45CD-A77D-95EEE77B31E5}"/>
              </a:ext>
            </a:extLst>
          </p:cNvPr>
          <p:cNvSpPr txBox="1"/>
          <p:nvPr/>
        </p:nvSpPr>
        <p:spPr>
          <a:xfrm>
            <a:off x="8584830" y="2415806"/>
            <a:ext cx="2177657" cy="923330"/>
          </a:xfrm>
          <a:prstGeom prst="rect">
            <a:avLst/>
          </a:prstGeom>
          <a:solidFill>
            <a:srgbClr val="F7CAAC"/>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dirty="0">
                <a:solidFill>
                  <a:srgbClr val="000000"/>
                </a:solidFill>
                <a:latin typeface="Times New Roman"/>
                <a:ea typeface="Times New Roman"/>
                <a:cs typeface="Times New Roman"/>
                <a:sym typeface="Times New Roman"/>
              </a:rPr>
              <a:t>Use case 2: Emergency</a:t>
            </a:r>
            <a:endParaRPr dirty="0"/>
          </a:p>
          <a:p>
            <a:pPr marL="0" marR="0" lvl="0" indent="0" algn="l" rtl="0">
              <a:lnSpc>
                <a:spcPct val="100000"/>
              </a:lnSpc>
              <a:spcBef>
                <a:spcPts val="0"/>
              </a:spcBef>
              <a:spcAft>
                <a:spcPts val="0"/>
              </a:spcAft>
              <a:buClr>
                <a:srgbClr val="000000"/>
              </a:buClr>
              <a:buSzPts val="1800"/>
              <a:buFont typeface="Times New Roman"/>
              <a:buNone/>
            </a:pPr>
            <a:r>
              <a:rPr lang="en-US" sz="1800" b="0" i="0" u="none" strike="noStrike" cap="none" dirty="0">
                <a:solidFill>
                  <a:srgbClr val="000000"/>
                </a:solidFill>
                <a:latin typeface="Times New Roman"/>
                <a:ea typeface="Times New Roman"/>
                <a:cs typeface="Times New Roman"/>
                <a:sym typeface="Times New Roman"/>
              </a:rPr>
              <a:t>(High-priority Flight)</a:t>
            </a:r>
            <a:endParaRPr sz="1800" b="0" i="0" u="none" strike="noStrike" cap="none" dirty="0">
              <a:solidFill>
                <a:srgbClr val="000000"/>
              </a:solidFill>
              <a:latin typeface="Times New Roman"/>
              <a:ea typeface="Times New Roman"/>
              <a:cs typeface="Times New Roman"/>
              <a:sym typeface="Times New Roman"/>
            </a:endParaRPr>
          </a:p>
        </p:txBody>
      </p:sp>
      <p:cxnSp>
        <p:nvCxnSpPr>
          <p:cNvPr id="34" name="Shape 295">
            <a:extLst>
              <a:ext uri="{FF2B5EF4-FFF2-40B4-BE49-F238E27FC236}">
                <a16:creationId xmlns:a16="http://schemas.microsoft.com/office/drawing/2014/main" id="{7EFE4744-26CE-4C26-B559-4F52DF6387CB}"/>
              </a:ext>
            </a:extLst>
          </p:cNvPr>
          <p:cNvCxnSpPr>
            <a:cxnSpLocks/>
          </p:cNvCxnSpPr>
          <p:nvPr/>
        </p:nvCxnSpPr>
        <p:spPr>
          <a:xfrm rot="10800000" flipH="1">
            <a:off x="8250998" y="2960928"/>
            <a:ext cx="107045" cy="378209"/>
          </a:xfrm>
          <a:prstGeom prst="straightConnector1">
            <a:avLst/>
          </a:prstGeom>
          <a:noFill/>
          <a:ln w="38100" cap="flat" cmpd="sng">
            <a:solidFill>
              <a:srgbClr val="FF0000"/>
            </a:solidFill>
            <a:prstDash val="solid"/>
            <a:miter lim="800000"/>
            <a:headEnd type="none" w="sm" len="sm"/>
            <a:tailEnd type="none" w="sm" len="sm"/>
          </a:ln>
        </p:spPr>
      </p:cxnSp>
      <p:cxnSp>
        <p:nvCxnSpPr>
          <p:cNvPr id="35" name="Shape 296">
            <a:extLst>
              <a:ext uri="{FF2B5EF4-FFF2-40B4-BE49-F238E27FC236}">
                <a16:creationId xmlns:a16="http://schemas.microsoft.com/office/drawing/2014/main" id="{09B02FA4-A4D6-451F-8D3B-2642ED5B2CEE}"/>
              </a:ext>
            </a:extLst>
          </p:cNvPr>
          <p:cNvCxnSpPr>
            <a:cxnSpLocks/>
          </p:cNvCxnSpPr>
          <p:nvPr/>
        </p:nvCxnSpPr>
        <p:spPr>
          <a:xfrm rot="10800000" flipH="1">
            <a:off x="7022131" y="2923795"/>
            <a:ext cx="1194113" cy="1944104"/>
          </a:xfrm>
          <a:prstGeom prst="straightConnector1">
            <a:avLst/>
          </a:prstGeom>
          <a:noFill/>
          <a:ln w="38100" cap="flat" cmpd="sng">
            <a:solidFill>
              <a:srgbClr val="FF0000"/>
            </a:solidFill>
            <a:prstDash val="solid"/>
            <a:miter lim="800000"/>
            <a:headEnd type="none" w="sm" len="sm"/>
            <a:tailEnd type="none" w="sm" len="sm"/>
          </a:ln>
        </p:spPr>
      </p:cxnSp>
      <p:cxnSp>
        <p:nvCxnSpPr>
          <p:cNvPr id="36" name="Shape 297">
            <a:extLst>
              <a:ext uri="{FF2B5EF4-FFF2-40B4-BE49-F238E27FC236}">
                <a16:creationId xmlns:a16="http://schemas.microsoft.com/office/drawing/2014/main" id="{F000ACF6-942C-49DD-B424-CBF442836E11}"/>
              </a:ext>
            </a:extLst>
          </p:cNvPr>
          <p:cNvCxnSpPr>
            <a:cxnSpLocks/>
          </p:cNvCxnSpPr>
          <p:nvPr/>
        </p:nvCxnSpPr>
        <p:spPr>
          <a:xfrm>
            <a:off x="8199311" y="2918114"/>
            <a:ext cx="172800" cy="72000"/>
          </a:xfrm>
          <a:prstGeom prst="straightConnector1">
            <a:avLst/>
          </a:prstGeom>
          <a:noFill/>
          <a:ln w="38100" cap="flat" cmpd="sng">
            <a:solidFill>
              <a:srgbClr val="FF0000"/>
            </a:solidFill>
            <a:prstDash val="solid"/>
            <a:miter lim="800000"/>
            <a:headEnd type="none" w="sm" len="sm"/>
            <a:tailEnd type="none" w="sm" len="sm"/>
          </a:ln>
        </p:spPr>
      </p:cxnSp>
      <p:cxnSp>
        <p:nvCxnSpPr>
          <p:cNvPr id="37" name="Shape 298">
            <a:extLst>
              <a:ext uri="{FF2B5EF4-FFF2-40B4-BE49-F238E27FC236}">
                <a16:creationId xmlns:a16="http://schemas.microsoft.com/office/drawing/2014/main" id="{4F677E23-5BD3-41D0-98B5-17377440ADFC}"/>
              </a:ext>
            </a:extLst>
          </p:cNvPr>
          <p:cNvCxnSpPr>
            <a:cxnSpLocks/>
          </p:cNvCxnSpPr>
          <p:nvPr/>
        </p:nvCxnSpPr>
        <p:spPr>
          <a:xfrm>
            <a:off x="5429339" y="4151803"/>
            <a:ext cx="1604200" cy="744651"/>
          </a:xfrm>
          <a:prstGeom prst="straightConnector1">
            <a:avLst/>
          </a:prstGeom>
          <a:noFill/>
          <a:ln w="38100" cap="flat" cmpd="sng">
            <a:solidFill>
              <a:srgbClr val="FF0000"/>
            </a:solidFill>
            <a:prstDash val="solid"/>
            <a:miter lim="800000"/>
            <a:headEnd type="none" w="sm" len="sm"/>
            <a:tailEnd type="none" w="sm" len="sm"/>
          </a:ln>
        </p:spPr>
      </p:cxnSp>
      <p:cxnSp>
        <p:nvCxnSpPr>
          <p:cNvPr id="38" name="Shape 299">
            <a:extLst>
              <a:ext uri="{FF2B5EF4-FFF2-40B4-BE49-F238E27FC236}">
                <a16:creationId xmlns:a16="http://schemas.microsoft.com/office/drawing/2014/main" id="{DF18C469-4FE1-4E2D-B03E-1E9FA5AA94EF}"/>
              </a:ext>
            </a:extLst>
          </p:cNvPr>
          <p:cNvCxnSpPr>
            <a:cxnSpLocks/>
          </p:cNvCxnSpPr>
          <p:nvPr/>
        </p:nvCxnSpPr>
        <p:spPr>
          <a:xfrm flipH="1">
            <a:off x="4073111" y="4147796"/>
            <a:ext cx="1364563" cy="1690635"/>
          </a:xfrm>
          <a:prstGeom prst="straightConnector1">
            <a:avLst/>
          </a:prstGeom>
          <a:noFill/>
          <a:ln w="38100" cap="flat" cmpd="sng">
            <a:solidFill>
              <a:srgbClr val="FF0000"/>
            </a:solidFill>
            <a:prstDash val="solid"/>
            <a:miter lim="800000"/>
            <a:headEnd type="none" w="sm" len="sm"/>
            <a:tailEnd type="stealth" w="med" len="med"/>
          </a:ln>
        </p:spPr>
      </p:cxnSp>
      <p:cxnSp>
        <p:nvCxnSpPr>
          <p:cNvPr id="39" name="Shape 300">
            <a:extLst>
              <a:ext uri="{FF2B5EF4-FFF2-40B4-BE49-F238E27FC236}">
                <a16:creationId xmlns:a16="http://schemas.microsoft.com/office/drawing/2014/main" id="{D583B6A0-16A9-454D-9C91-B2F8339D8C5A}"/>
              </a:ext>
            </a:extLst>
          </p:cNvPr>
          <p:cNvCxnSpPr>
            <a:cxnSpLocks/>
          </p:cNvCxnSpPr>
          <p:nvPr/>
        </p:nvCxnSpPr>
        <p:spPr>
          <a:xfrm rot="10800000">
            <a:off x="5455103" y="4217800"/>
            <a:ext cx="68898" cy="544770"/>
          </a:xfrm>
          <a:prstGeom prst="straightConnector1">
            <a:avLst/>
          </a:prstGeom>
          <a:noFill/>
          <a:ln w="22225" cap="flat" cmpd="sng">
            <a:solidFill>
              <a:srgbClr val="FF0000"/>
            </a:solidFill>
            <a:prstDash val="dash"/>
            <a:miter lim="800000"/>
            <a:headEnd type="none" w="sm" len="sm"/>
            <a:tailEnd type="none" w="sm" len="sm"/>
          </a:ln>
        </p:spPr>
      </p:cxnSp>
      <p:cxnSp>
        <p:nvCxnSpPr>
          <p:cNvPr id="40" name="Shape 301">
            <a:extLst>
              <a:ext uri="{FF2B5EF4-FFF2-40B4-BE49-F238E27FC236}">
                <a16:creationId xmlns:a16="http://schemas.microsoft.com/office/drawing/2014/main" id="{A5DBFF6D-9306-4867-AF53-9E4BB8F26329}"/>
              </a:ext>
            </a:extLst>
          </p:cNvPr>
          <p:cNvCxnSpPr>
            <a:cxnSpLocks/>
          </p:cNvCxnSpPr>
          <p:nvPr/>
        </p:nvCxnSpPr>
        <p:spPr>
          <a:xfrm rot="10800000" flipH="1">
            <a:off x="6976984" y="4898070"/>
            <a:ext cx="45147" cy="514351"/>
          </a:xfrm>
          <a:prstGeom prst="straightConnector1">
            <a:avLst/>
          </a:prstGeom>
          <a:noFill/>
          <a:ln w="22225" cap="flat" cmpd="sng">
            <a:solidFill>
              <a:srgbClr val="FF0000"/>
            </a:solidFill>
            <a:prstDash val="dash"/>
            <a:miter lim="800000"/>
            <a:headEnd type="none" w="sm" len="sm"/>
            <a:tailEnd type="none" w="sm" len="sm"/>
          </a:ln>
        </p:spPr>
      </p:cxnSp>
      <p:cxnSp>
        <p:nvCxnSpPr>
          <p:cNvPr id="41" name="Shape 302">
            <a:extLst>
              <a:ext uri="{FF2B5EF4-FFF2-40B4-BE49-F238E27FC236}">
                <a16:creationId xmlns:a16="http://schemas.microsoft.com/office/drawing/2014/main" id="{92BBAEE4-A1D7-4E3D-8EEC-F58503BC8F89}"/>
              </a:ext>
            </a:extLst>
          </p:cNvPr>
          <p:cNvCxnSpPr>
            <a:cxnSpLocks/>
          </p:cNvCxnSpPr>
          <p:nvPr/>
        </p:nvCxnSpPr>
        <p:spPr>
          <a:xfrm rot="10800000" flipH="1">
            <a:off x="8109325" y="2948620"/>
            <a:ext cx="106183" cy="374906"/>
          </a:xfrm>
          <a:prstGeom prst="straightConnector1">
            <a:avLst/>
          </a:prstGeom>
          <a:noFill/>
          <a:ln w="22225" cap="flat" cmpd="sng">
            <a:solidFill>
              <a:srgbClr val="FF0000"/>
            </a:solidFill>
            <a:prstDash val="dash"/>
            <a:miter lim="800000"/>
            <a:headEnd type="none" w="sm" len="sm"/>
            <a:tailEnd type="none" w="sm" len="sm"/>
          </a:ln>
        </p:spPr>
      </p:cxnSp>
      <p:sp>
        <p:nvSpPr>
          <p:cNvPr id="42" name="Shape 303">
            <a:extLst>
              <a:ext uri="{FF2B5EF4-FFF2-40B4-BE49-F238E27FC236}">
                <a16:creationId xmlns:a16="http://schemas.microsoft.com/office/drawing/2014/main" id="{082E9F61-778C-478E-921E-FF1AECD0D856}"/>
              </a:ext>
            </a:extLst>
          </p:cNvPr>
          <p:cNvSpPr txBox="1"/>
          <p:nvPr/>
        </p:nvSpPr>
        <p:spPr>
          <a:xfrm rot="-3475659">
            <a:off x="6578612" y="4011738"/>
            <a:ext cx="1262052" cy="276999"/>
          </a:xfrm>
          <a:prstGeom prst="rect">
            <a:avLst/>
          </a:prstGeom>
          <a:solidFill>
            <a:srgbClr val="F7CA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Airspace conflict</a:t>
            </a:r>
            <a:endParaRPr sz="1200" b="0" i="0" u="none" strike="noStrike" cap="none" dirty="0">
              <a:solidFill>
                <a:srgbClr val="000000"/>
              </a:solidFill>
              <a:latin typeface="Times New Roman"/>
              <a:ea typeface="Times New Roman"/>
              <a:cs typeface="Times New Roman"/>
              <a:sym typeface="Times New Roman"/>
            </a:endParaRPr>
          </a:p>
        </p:txBody>
      </p:sp>
      <p:cxnSp>
        <p:nvCxnSpPr>
          <p:cNvPr id="43" name="Shape 304">
            <a:extLst>
              <a:ext uri="{FF2B5EF4-FFF2-40B4-BE49-F238E27FC236}">
                <a16:creationId xmlns:a16="http://schemas.microsoft.com/office/drawing/2014/main" id="{1912FADE-232C-4532-B2BB-02ABCFBEC961}"/>
              </a:ext>
            </a:extLst>
          </p:cNvPr>
          <p:cNvCxnSpPr>
            <a:cxnSpLocks/>
          </p:cNvCxnSpPr>
          <p:nvPr/>
        </p:nvCxnSpPr>
        <p:spPr>
          <a:xfrm rot="10800000" flipH="1">
            <a:off x="6335204" y="4505296"/>
            <a:ext cx="132890" cy="221397"/>
          </a:xfrm>
          <a:prstGeom prst="straightConnector1">
            <a:avLst/>
          </a:prstGeom>
          <a:noFill/>
          <a:ln w="38100" cap="flat" cmpd="sng">
            <a:solidFill>
              <a:srgbClr val="00B0F0"/>
            </a:solidFill>
            <a:prstDash val="solid"/>
            <a:miter lim="800000"/>
            <a:headEnd type="none" w="sm" len="sm"/>
            <a:tailEnd type="none" w="sm" len="sm"/>
          </a:ln>
        </p:spPr>
      </p:cxnSp>
      <p:sp>
        <p:nvSpPr>
          <p:cNvPr id="44" name="Shape 305">
            <a:extLst>
              <a:ext uri="{FF2B5EF4-FFF2-40B4-BE49-F238E27FC236}">
                <a16:creationId xmlns:a16="http://schemas.microsoft.com/office/drawing/2014/main" id="{CE936A45-EAB4-4090-8A3E-BEF6FAF427B0}"/>
              </a:ext>
            </a:extLst>
          </p:cNvPr>
          <p:cNvSpPr/>
          <p:nvPr/>
        </p:nvSpPr>
        <p:spPr>
          <a:xfrm rot="1232528">
            <a:off x="6271993" y="4770914"/>
            <a:ext cx="126423" cy="107157"/>
          </a:xfrm>
          <a:prstGeom prst="ellipse">
            <a:avLst/>
          </a:prstGeom>
          <a:solidFill>
            <a:srgbClr val="2E75B5"/>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45" name="Shape 306">
            <a:extLst>
              <a:ext uri="{FF2B5EF4-FFF2-40B4-BE49-F238E27FC236}">
                <a16:creationId xmlns:a16="http://schemas.microsoft.com/office/drawing/2014/main" id="{39234A5D-AD7A-4D13-8A7C-0F069DC411F4}"/>
              </a:ext>
            </a:extLst>
          </p:cNvPr>
          <p:cNvCxnSpPr>
            <a:cxnSpLocks/>
          </p:cNvCxnSpPr>
          <p:nvPr/>
        </p:nvCxnSpPr>
        <p:spPr>
          <a:xfrm rot="10800000" flipH="1">
            <a:off x="6336133" y="4710618"/>
            <a:ext cx="3710" cy="126565"/>
          </a:xfrm>
          <a:prstGeom prst="straightConnector1">
            <a:avLst/>
          </a:prstGeom>
          <a:noFill/>
          <a:ln w="38100" cap="flat" cmpd="sng">
            <a:solidFill>
              <a:srgbClr val="00B0F0"/>
            </a:solidFill>
            <a:prstDash val="solid"/>
            <a:miter lim="800000"/>
            <a:headEnd type="none" w="sm" len="sm"/>
            <a:tailEnd type="none" w="sm" len="sm"/>
          </a:ln>
        </p:spPr>
      </p:cxnSp>
      <p:cxnSp>
        <p:nvCxnSpPr>
          <p:cNvPr id="46" name="Shape 307">
            <a:extLst>
              <a:ext uri="{FF2B5EF4-FFF2-40B4-BE49-F238E27FC236}">
                <a16:creationId xmlns:a16="http://schemas.microsoft.com/office/drawing/2014/main" id="{EA3C9963-F242-45B4-869C-D3DD531B9A18}"/>
              </a:ext>
            </a:extLst>
          </p:cNvPr>
          <p:cNvCxnSpPr>
            <a:cxnSpLocks/>
          </p:cNvCxnSpPr>
          <p:nvPr/>
        </p:nvCxnSpPr>
        <p:spPr>
          <a:xfrm rot="10800000">
            <a:off x="5015930" y="3825565"/>
            <a:ext cx="1471634" cy="686936"/>
          </a:xfrm>
          <a:prstGeom prst="straightConnector1">
            <a:avLst/>
          </a:prstGeom>
          <a:noFill/>
          <a:ln w="38100" cap="flat" cmpd="sng">
            <a:solidFill>
              <a:srgbClr val="00B0F0"/>
            </a:solidFill>
            <a:prstDash val="solid"/>
            <a:miter lim="800000"/>
            <a:headEnd type="none" w="sm" len="sm"/>
            <a:tailEnd type="none" w="sm" len="sm"/>
          </a:ln>
        </p:spPr>
      </p:cxnSp>
      <p:cxnSp>
        <p:nvCxnSpPr>
          <p:cNvPr id="47" name="Shape 308">
            <a:extLst>
              <a:ext uri="{FF2B5EF4-FFF2-40B4-BE49-F238E27FC236}">
                <a16:creationId xmlns:a16="http://schemas.microsoft.com/office/drawing/2014/main" id="{39F7167B-C619-459D-99FD-BDF75C36F756}"/>
              </a:ext>
            </a:extLst>
          </p:cNvPr>
          <p:cNvCxnSpPr>
            <a:cxnSpLocks/>
          </p:cNvCxnSpPr>
          <p:nvPr/>
        </p:nvCxnSpPr>
        <p:spPr>
          <a:xfrm rot="10800000" flipH="1">
            <a:off x="4918102" y="3949890"/>
            <a:ext cx="383241" cy="463974"/>
          </a:xfrm>
          <a:prstGeom prst="straightConnector1">
            <a:avLst/>
          </a:prstGeom>
          <a:noFill/>
          <a:ln w="38100" cap="flat" cmpd="sng">
            <a:solidFill>
              <a:srgbClr val="00B0F0"/>
            </a:solidFill>
            <a:prstDash val="solid"/>
            <a:miter lim="800000"/>
            <a:headEnd type="none" w="sm" len="sm"/>
            <a:tailEnd type="none" w="sm" len="sm"/>
          </a:ln>
        </p:spPr>
      </p:cxnSp>
      <p:sp>
        <p:nvSpPr>
          <p:cNvPr id="48" name="Shape 309">
            <a:extLst>
              <a:ext uri="{FF2B5EF4-FFF2-40B4-BE49-F238E27FC236}">
                <a16:creationId xmlns:a16="http://schemas.microsoft.com/office/drawing/2014/main" id="{18280B63-BE59-4BF7-AA58-AC83D03BD136}"/>
              </a:ext>
            </a:extLst>
          </p:cNvPr>
          <p:cNvSpPr/>
          <p:nvPr/>
        </p:nvSpPr>
        <p:spPr>
          <a:xfrm rot="-3480394">
            <a:off x="4875973" y="4471486"/>
            <a:ext cx="126423" cy="107157"/>
          </a:xfrm>
          <a:prstGeom prst="ellipse">
            <a:avLst/>
          </a:prstGeom>
          <a:solidFill>
            <a:srgbClr val="2E75B5"/>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49" name="Shape 310">
            <a:extLst>
              <a:ext uri="{FF2B5EF4-FFF2-40B4-BE49-F238E27FC236}">
                <a16:creationId xmlns:a16="http://schemas.microsoft.com/office/drawing/2014/main" id="{34C9F4FD-A2E1-4F84-96C4-8BF096C00B20}"/>
              </a:ext>
            </a:extLst>
          </p:cNvPr>
          <p:cNvCxnSpPr>
            <a:cxnSpLocks/>
          </p:cNvCxnSpPr>
          <p:nvPr/>
        </p:nvCxnSpPr>
        <p:spPr>
          <a:xfrm rot="10800000">
            <a:off x="4917045" y="4391172"/>
            <a:ext cx="27175" cy="138880"/>
          </a:xfrm>
          <a:prstGeom prst="straightConnector1">
            <a:avLst/>
          </a:prstGeom>
          <a:noFill/>
          <a:ln w="38100" cap="flat" cmpd="sng">
            <a:solidFill>
              <a:srgbClr val="00B0F0"/>
            </a:solidFill>
            <a:prstDash val="solid"/>
            <a:miter lim="800000"/>
            <a:headEnd type="none" w="sm" len="sm"/>
            <a:tailEnd type="none" w="sm" len="sm"/>
          </a:ln>
        </p:spPr>
      </p:cxnSp>
      <p:cxnSp>
        <p:nvCxnSpPr>
          <p:cNvPr id="50" name="Shape 311">
            <a:extLst>
              <a:ext uri="{FF2B5EF4-FFF2-40B4-BE49-F238E27FC236}">
                <a16:creationId xmlns:a16="http://schemas.microsoft.com/office/drawing/2014/main" id="{818F0B59-5969-4DFA-9E6E-E81F4D2F5F59}"/>
              </a:ext>
            </a:extLst>
          </p:cNvPr>
          <p:cNvCxnSpPr>
            <a:cxnSpLocks/>
          </p:cNvCxnSpPr>
          <p:nvPr/>
        </p:nvCxnSpPr>
        <p:spPr>
          <a:xfrm rot="10800000" flipH="1">
            <a:off x="4406944" y="3816856"/>
            <a:ext cx="626574" cy="365021"/>
          </a:xfrm>
          <a:prstGeom prst="straightConnector1">
            <a:avLst/>
          </a:prstGeom>
          <a:noFill/>
          <a:ln w="38100" cap="flat" cmpd="sng">
            <a:solidFill>
              <a:srgbClr val="00B0F0"/>
            </a:solidFill>
            <a:prstDash val="solid"/>
            <a:miter lim="800000"/>
            <a:headEnd type="none" w="sm" len="sm"/>
            <a:tailEnd type="none" w="sm" len="sm"/>
          </a:ln>
        </p:spPr>
      </p:cxnSp>
      <p:cxnSp>
        <p:nvCxnSpPr>
          <p:cNvPr id="51" name="Shape 312">
            <a:extLst>
              <a:ext uri="{FF2B5EF4-FFF2-40B4-BE49-F238E27FC236}">
                <a16:creationId xmlns:a16="http://schemas.microsoft.com/office/drawing/2014/main" id="{E1B188E0-643A-43F4-A088-BB962CE8B08B}"/>
              </a:ext>
            </a:extLst>
          </p:cNvPr>
          <p:cNvCxnSpPr>
            <a:cxnSpLocks/>
          </p:cNvCxnSpPr>
          <p:nvPr/>
        </p:nvCxnSpPr>
        <p:spPr>
          <a:xfrm rot="10800000">
            <a:off x="4410660" y="4163378"/>
            <a:ext cx="131751" cy="610522"/>
          </a:xfrm>
          <a:prstGeom prst="straightConnector1">
            <a:avLst/>
          </a:prstGeom>
          <a:noFill/>
          <a:ln w="38100" cap="flat" cmpd="sng">
            <a:solidFill>
              <a:srgbClr val="00B0F0"/>
            </a:solidFill>
            <a:prstDash val="solid"/>
            <a:miter lim="800000"/>
            <a:headEnd type="none" w="sm" len="sm"/>
            <a:tailEnd type="none" w="sm" len="sm"/>
          </a:ln>
        </p:spPr>
      </p:cxnSp>
      <p:sp>
        <p:nvSpPr>
          <p:cNvPr id="52" name="Shape 313">
            <a:extLst>
              <a:ext uri="{FF2B5EF4-FFF2-40B4-BE49-F238E27FC236}">
                <a16:creationId xmlns:a16="http://schemas.microsoft.com/office/drawing/2014/main" id="{69B1A47E-61A4-416C-BD88-18BAAA69B683}"/>
              </a:ext>
            </a:extLst>
          </p:cNvPr>
          <p:cNvSpPr txBox="1"/>
          <p:nvPr/>
        </p:nvSpPr>
        <p:spPr>
          <a:xfrm>
            <a:off x="3244791" y="3927599"/>
            <a:ext cx="894167" cy="461665"/>
          </a:xfrm>
          <a:prstGeom prst="rect">
            <a:avLst/>
          </a:prstGeom>
          <a:solidFill>
            <a:srgbClr val="B3C6E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Emergency</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Landing</a:t>
            </a:r>
            <a:endParaRPr sz="1200" b="0" i="0" u="none" strike="noStrike" cap="none">
              <a:solidFill>
                <a:srgbClr val="000000"/>
              </a:solidFill>
              <a:latin typeface="Times New Roman"/>
              <a:ea typeface="Times New Roman"/>
              <a:cs typeface="Times New Roman"/>
              <a:sym typeface="Times New Roman"/>
            </a:endParaRPr>
          </a:p>
        </p:txBody>
      </p:sp>
      <p:sp>
        <p:nvSpPr>
          <p:cNvPr id="53" name="Shape 314">
            <a:extLst>
              <a:ext uri="{FF2B5EF4-FFF2-40B4-BE49-F238E27FC236}">
                <a16:creationId xmlns:a16="http://schemas.microsoft.com/office/drawing/2014/main" id="{1636C019-EC33-4D1E-97BC-B077AA6024FB}"/>
              </a:ext>
            </a:extLst>
          </p:cNvPr>
          <p:cNvSpPr/>
          <p:nvPr/>
        </p:nvSpPr>
        <p:spPr>
          <a:xfrm>
            <a:off x="4181930" y="4056478"/>
            <a:ext cx="159755" cy="158750"/>
          </a:xfrm>
          <a:prstGeom prst="ellipse">
            <a:avLst/>
          </a:prstGeom>
          <a:solidFill>
            <a:srgbClr val="B3C6E7"/>
          </a:solidFill>
          <a:ln w="158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1</a:t>
            </a:r>
            <a:endParaRPr sz="1200" b="0" i="0" u="none" strike="noStrike" cap="none">
              <a:solidFill>
                <a:srgbClr val="000000"/>
              </a:solidFill>
              <a:latin typeface="Arial"/>
              <a:ea typeface="Arial"/>
              <a:cs typeface="Arial"/>
              <a:sym typeface="Arial"/>
            </a:endParaRPr>
          </a:p>
        </p:txBody>
      </p:sp>
      <p:sp>
        <p:nvSpPr>
          <p:cNvPr id="54" name="Shape 315">
            <a:extLst>
              <a:ext uri="{FF2B5EF4-FFF2-40B4-BE49-F238E27FC236}">
                <a16:creationId xmlns:a16="http://schemas.microsoft.com/office/drawing/2014/main" id="{7C96B494-3FBA-493F-B6DE-FBF26870BE1B}"/>
              </a:ext>
            </a:extLst>
          </p:cNvPr>
          <p:cNvSpPr/>
          <p:nvPr/>
        </p:nvSpPr>
        <p:spPr>
          <a:xfrm>
            <a:off x="4879960" y="4119419"/>
            <a:ext cx="159755" cy="158750"/>
          </a:xfrm>
          <a:prstGeom prst="ellipse">
            <a:avLst/>
          </a:prstGeom>
          <a:solidFill>
            <a:srgbClr val="B3C6E7"/>
          </a:solidFill>
          <a:ln w="158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2</a:t>
            </a:r>
            <a:endParaRPr sz="1200" b="0" i="0" u="none" strike="noStrike" cap="none">
              <a:solidFill>
                <a:srgbClr val="000000"/>
              </a:solidFill>
              <a:latin typeface="Arial"/>
              <a:ea typeface="Arial"/>
              <a:cs typeface="Arial"/>
              <a:sym typeface="Arial"/>
            </a:endParaRPr>
          </a:p>
        </p:txBody>
      </p:sp>
      <p:sp>
        <p:nvSpPr>
          <p:cNvPr id="55" name="Shape 316">
            <a:extLst>
              <a:ext uri="{FF2B5EF4-FFF2-40B4-BE49-F238E27FC236}">
                <a16:creationId xmlns:a16="http://schemas.microsoft.com/office/drawing/2014/main" id="{DC9F1371-D479-41CC-9C6D-016324A54133}"/>
              </a:ext>
            </a:extLst>
          </p:cNvPr>
          <p:cNvSpPr/>
          <p:nvPr/>
        </p:nvSpPr>
        <p:spPr>
          <a:xfrm>
            <a:off x="6405742" y="4309889"/>
            <a:ext cx="159755" cy="158750"/>
          </a:xfrm>
          <a:prstGeom prst="ellipse">
            <a:avLst/>
          </a:prstGeom>
          <a:solidFill>
            <a:srgbClr val="B3C6E7"/>
          </a:solidFill>
          <a:ln w="158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3</a:t>
            </a:r>
            <a:endParaRPr sz="1200" b="0" i="0" u="none" strike="noStrike" cap="none">
              <a:solidFill>
                <a:srgbClr val="000000"/>
              </a:solidFill>
              <a:latin typeface="Arial"/>
              <a:ea typeface="Arial"/>
              <a:cs typeface="Arial"/>
              <a:sym typeface="Arial"/>
            </a:endParaRPr>
          </a:p>
        </p:txBody>
      </p:sp>
      <p:sp>
        <p:nvSpPr>
          <p:cNvPr id="56" name="Shape 317">
            <a:extLst>
              <a:ext uri="{FF2B5EF4-FFF2-40B4-BE49-F238E27FC236}">
                <a16:creationId xmlns:a16="http://schemas.microsoft.com/office/drawing/2014/main" id="{B8061C75-1AD8-44F2-B250-798103E4C114}"/>
              </a:ext>
            </a:extLst>
          </p:cNvPr>
          <p:cNvSpPr txBox="1"/>
          <p:nvPr/>
        </p:nvSpPr>
        <p:spPr>
          <a:xfrm>
            <a:off x="3158855" y="2415806"/>
            <a:ext cx="837093" cy="461665"/>
          </a:xfrm>
          <a:prstGeom prst="rect">
            <a:avLst/>
          </a:prstGeom>
          <a:solidFill>
            <a:srgbClr val="FFD9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Take-off</a:t>
            </a:r>
            <a:endParaRPr dirty="0"/>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Climb out</a:t>
            </a:r>
            <a:endParaRPr dirty="0"/>
          </a:p>
        </p:txBody>
      </p:sp>
      <p:sp>
        <p:nvSpPr>
          <p:cNvPr id="57" name="Shape 318">
            <a:extLst>
              <a:ext uri="{FF2B5EF4-FFF2-40B4-BE49-F238E27FC236}">
                <a16:creationId xmlns:a16="http://schemas.microsoft.com/office/drawing/2014/main" id="{A4EAEF14-2C2E-4315-8CB8-49B79072E593}"/>
              </a:ext>
            </a:extLst>
          </p:cNvPr>
          <p:cNvSpPr txBox="1"/>
          <p:nvPr/>
        </p:nvSpPr>
        <p:spPr>
          <a:xfrm rot="1559890">
            <a:off x="4152959" y="3273136"/>
            <a:ext cx="591328" cy="276999"/>
          </a:xfrm>
          <a:prstGeom prst="rect">
            <a:avLst/>
          </a:prstGeom>
          <a:solidFill>
            <a:srgbClr val="FFD9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dirty="0">
                <a:solidFill>
                  <a:srgbClr val="000000"/>
                </a:solidFill>
                <a:latin typeface="Times New Roman"/>
                <a:ea typeface="Times New Roman"/>
                <a:cs typeface="Times New Roman"/>
                <a:sym typeface="Times New Roman"/>
              </a:rPr>
              <a:t>Cruise</a:t>
            </a:r>
            <a:endParaRPr dirty="0"/>
          </a:p>
        </p:txBody>
      </p:sp>
      <p:sp>
        <p:nvSpPr>
          <p:cNvPr id="58" name="Shape 319">
            <a:extLst>
              <a:ext uri="{FF2B5EF4-FFF2-40B4-BE49-F238E27FC236}">
                <a16:creationId xmlns:a16="http://schemas.microsoft.com/office/drawing/2014/main" id="{FF21277B-692F-41DF-AF95-E7955BC48B1B}"/>
              </a:ext>
            </a:extLst>
          </p:cNvPr>
          <p:cNvSpPr txBox="1"/>
          <p:nvPr/>
        </p:nvSpPr>
        <p:spPr>
          <a:xfrm>
            <a:off x="10419163" y="3850691"/>
            <a:ext cx="791098" cy="646331"/>
          </a:xfrm>
          <a:prstGeom prst="rect">
            <a:avLst/>
          </a:prstGeom>
          <a:solidFill>
            <a:srgbClr val="FFD9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Approach</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Descent</a:t>
            </a:r>
            <a:endParaRPr/>
          </a:p>
          <a:p>
            <a:pPr marL="0" marR="0" lvl="0" indent="0" algn="l" rtl="0">
              <a:lnSpc>
                <a:spcPct val="100000"/>
              </a:lnSpc>
              <a:spcBef>
                <a:spcPts val="0"/>
              </a:spcBef>
              <a:spcAft>
                <a:spcPts val="0"/>
              </a:spcAft>
              <a:buClr>
                <a:srgbClr val="000000"/>
              </a:buClr>
              <a:buSzPts val="1200"/>
              <a:buFont typeface="Times New Roman"/>
              <a:buNone/>
            </a:pPr>
            <a:r>
              <a:rPr lang="en-US" sz="1200" b="0" i="0" u="none" strike="noStrike" cap="none">
                <a:solidFill>
                  <a:srgbClr val="000000"/>
                </a:solidFill>
                <a:latin typeface="Times New Roman"/>
                <a:ea typeface="Times New Roman"/>
                <a:cs typeface="Times New Roman"/>
                <a:sym typeface="Times New Roman"/>
              </a:rPr>
              <a:t>Landing</a:t>
            </a:r>
            <a:endParaRPr/>
          </a:p>
        </p:txBody>
      </p:sp>
      <p:sp>
        <p:nvSpPr>
          <p:cNvPr id="59" name="Shape 320">
            <a:extLst>
              <a:ext uri="{FF2B5EF4-FFF2-40B4-BE49-F238E27FC236}">
                <a16:creationId xmlns:a16="http://schemas.microsoft.com/office/drawing/2014/main" id="{12540C1E-FEF0-45F2-8131-9E90E7607A6B}"/>
              </a:ext>
            </a:extLst>
          </p:cNvPr>
          <p:cNvSpPr/>
          <p:nvPr/>
        </p:nvSpPr>
        <p:spPr>
          <a:xfrm>
            <a:off x="5027486" y="3667749"/>
            <a:ext cx="320895" cy="246103"/>
          </a:xfrm>
          <a:custGeom>
            <a:avLst/>
            <a:gdLst/>
            <a:ahLst/>
            <a:cxnLst/>
            <a:rect l="0" t="0" r="0" b="0"/>
            <a:pathLst>
              <a:path w="120000" h="120000" extrusionOk="0">
                <a:moveTo>
                  <a:pt x="0" y="78954"/>
                </a:moveTo>
                <a:cubicBezTo>
                  <a:pt x="31760" y="99466"/>
                  <a:pt x="62184" y="115528"/>
                  <a:pt x="71238" y="118431"/>
                </a:cubicBezTo>
                <a:cubicBezTo>
                  <a:pt x="80291" y="121335"/>
                  <a:pt x="112200" y="122109"/>
                  <a:pt x="118433" y="103338"/>
                </a:cubicBezTo>
                <a:cubicBezTo>
                  <a:pt x="124666" y="84567"/>
                  <a:pt x="111161" y="64827"/>
                  <a:pt x="97952" y="47604"/>
                </a:cubicBezTo>
                <a:cubicBezTo>
                  <a:pt x="84743" y="30381"/>
                  <a:pt x="68120" y="19738"/>
                  <a:pt x="39180" y="0"/>
                </a:cubicBezTo>
              </a:path>
            </a:pathLst>
          </a:custGeom>
          <a:noFill/>
          <a:ln w="3492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0" name="Shape 321">
            <a:extLst>
              <a:ext uri="{FF2B5EF4-FFF2-40B4-BE49-F238E27FC236}">
                <a16:creationId xmlns:a16="http://schemas.microsoft.com/office/drawing/2014/main" id="{06AAA5E9-8625-4556-8E32-8770D71C44E0}"/>
              </a:ext>
            </a:extLst>
          </p:cNvPr>
          <p:cNvSpPr/>
          <p:nvPr/>
        </p:nvSpPr>
        <p:spPr>
          <a:xfrm>
            <a:off x="5291468" y="3556717"/>
            <a:ext cx="159755" cy="158750"/>
          </a:xfrm>
          <a:prstGeom prst="ellipse">
            <a:avLst/>
          </a:prstGeom>
          <a:solidFill>
            <a:srgbClr val="B3C6E7"/>
          </a:solidFill>
          <a:ln w="158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4</a:t>
            </a:r>
            <a:endParaRPr sz="1200" b="0" i="0" u="none" strike="noStrike" cap="none">
              <a:solidFill>
                <a:srgbClr val="000000"/>
              </a:solidFill>
              <a:latin typeface="Arial"/>
              <a:ea typeface="Arial"/>
              <a:cs typeface="Arial"/>
              <a:sym typeface="Arial"/>
            </a:endParaRPr>
          </a:p>
        </p:txBody>
      </p:sp>
      <p:sp>
        <p:nvSpPr>
          <p:cNvPr id="61" name="Shape 322">
            <a:extLst>
              <a:ext uri="{FF2B5EF4-FFF2-40B4-BE49-F238E27FC236}">
                <a16:creationId xmlns:a16="http://schemas.microsoft.com/office/drawing/2014/main" id="{E49522DE-BA6F-404F-8AAC-99A020CC5F1C}"/>
              </a:ext>
            </a:extLst>
          </p:cNvPr>
          <p:cNvSpPr txBox="1"/>
          <p:nvPr/>
        </p:nvSpPr>
        <p:spPr>
          <a:xfrm>
            <a:off x="5581092" y="3541977"/>
            <a:ext cx="1006584" cy="461665"/>
          </a:xfrm>
          <a:prstGeom prst="rect">
            <a:avLst/>
          </a:prstGeom>
          <a:solidFill>
            <a:srgbClr val="B3C6E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a:solidFill>
                  <a:srgbClr val="000000"/>
                </a:solidFill>
                <a:latin typeface="Times New Roman"/>
                <a:ea typeface="Times New Roman"/>
                <a:cs typeface="Times New Roman"/>
                <a:sym typeface="Times New Roman"/>
              </a:rPr>
              <a:t>Off-nominal cases</a:t>
            </a:r>
            <a:endParaRPr sz="1200" b="0" i="0" u="none" strike="noStrike" cap="none">
              <a:solidFill>
                <a:srgbClr val="000000"/>
              </a:solidFill>
              <a:latin typeface="Times New Roman"/>
              <a:ea typeface="Times New Roman"/>
              <a:cs typeface="Times New Roman"/>
              <a:sym typeface="Times New Roman"/>
            </a:endParaRPr>
          </a:p>
        </p:txBody>
      </p:sp>
      <p:sp>
        <p:nvSpPr>
          <p:cNvPr id="62" name="Shape 318">
            <a:extLst>
              <a:ext uri="{FF2B5EF4-FFF2-40B4-BE49-F238E27FC236}">
                <a16:creationId xmlns:a16="http://schemas.microsoft.com/office/drawing/2014/main" id="{F60885B9-14AB-4169-B483-BFFAD59C9C0F}"/>
              </a:ext>
            </a:extLst>
          </p:cNvPr>
          <p:cNvSpPr txBox="1"/>
          <p:nvPr/>
        </p:nvSpPr>
        <p:spPr>
          <a:xfrm rot="1559890">
            <a:off x="4467285" y="4182330"/>
            <a:ext cx="2855781" cy="285569"/>
          </a:xfrm>
          <a:prstGeom prst="rect">
            <a:avLst/>
          </a:prstGeom>
          <a:solidFill>
            <a:srgbClr val="660066">
              <a:alpha val="48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dirty="0"/>
          </a:p>
        </p:txBody>
      </p:sp>
      <p:pic>
        <p:nvPicPr>
          <p:cNvPr id="3" name="Densmore Ct 15">
            <a:hlinkClick r:id="" action="ppaction://media"/>
            <a:extLst>
              <a:ext uri="{FF2B5EF4-FFF2-40B4-BE49-F238E27FC236}">
                <a16:creationId xmlns:a16="http://schemas.microsoft.com/office/drawing/2014/main" id="{111EF3D8-1B91-476D-AA6D-9E8BD6CFBE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629400"/>
            <a:ext cx="228600" cy="228600"/>
          </a:xfrm>
          <a:prstGeom prst="rect">
            <a:avLst/>
          </a:prstGeom>
        </p:spPr>
      </p:pic>
    </p:spTree>
    <p:extLst>
      <p:ext uri="{BB962C8B-B14F-4D97-AF65-F5344CB8AC3E}">
        <p14:creationId xmlns:p14="http://schemas.microsoft.com/office/powerpoint/2010/main" val="175769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Contribution</a:t>
            </a:r>
          </a:p>
        </p:txBody>
      </p:sp>
      <p:sp>
        <p:nvSpPr>
          <p:cNvPr id="3" name="Text Placeholder 2">
            <a:extLst>
              <a:ext uri="{FF2B5EF4-FFF2-40B4-BE49-F238E27FC236}">
                <a16:creationId xmlns:a16="http://schemas.microsoft.com/office/drawing/2014/main" id="{4513D901-62CF-4060-BDE0-BD7F1D9139E5}"/>
              </a:ext>
            </a:extLst>
          </p:cNvPr>
          <p:cNvSpPr>
            <a:spLocks noGrp="1"/>
          </p:cNvSpPr>
          <p:nvPr>
            <p:ph type="body" idx="1"/>
          </p:nvPr>
        </p:nvSpPr>
        <p:spPr>
          <a:xfrm>
            <a:off x="839788" y="1618106"/>
            <a:ext cx="5157787" cy="823912"/>
          </a:xfrm>
        </p:spPr>
        <p:txBody>
          <a:bodyPr>
            <a:noAutofit/>
          </a:bodyPr>
          <a:lstStyle/>
          <a:p>
            <a:r>
              <a:rPr lang="en-US" sz="4000" dirty="0"/>
              <a:t>Gen 2.1 Payload</a:t>
            </a:r>
          </a:p>
        </p:txBody>
      </p:sp>
      <p:sp>
        <p:nvSpPr>
          <p:cNvPr id="12" name="Content Placeholder 11">
            <a:extLst>
              <a:ext uri="{FF2B5EF4-FFF2-40B4-BE49-F238E27FC236}">
                <a16:creationId xmlns:a16="http://schemas.microsoft.com/office/drawing/2014/main" id="{C58C0AA3-6DFC-42CC-9904-C8D3C010EB42}"/>
              </a:ext>
            </a:extLst>
          </p:cNvPr>
          <p:cNvSpPr>
            <a:spLocks noGrp="1"/>
          </p:cNvSpPr>
          <p:nvPr>
            <p:ph sz="half" idx="2"/>
          </p:nvPr>
        </p:nvSpPr>
        <p:spPr>
          <a:xfrm>
            <a:off x="839788" y="2442018"/>
            <a:ext cx="5157787" cy="3684588"/>
          </a:xfrm>
        </p:spPr>
        <p:txBody>
          <a:bodyPr>
            <a:normAutofit/>
          </a:bodyPr>
          <a:lstStyle/>
          <a:p>
            <a:pPr>
              <a:lnSpc>
                <a:spcPct val="100000"/>
              </a:lnSpc>
            </a:pPr>
            <a:r>
              <a:rPr lang="en-US" dirty="0"/>
              <a:t>LIDAR SLAM</a:t>
            </a:r>
          </a:p>
          <a:p>
            <a:pPr>
              <a:lnSpc>
                <a:spcPct val="100000"/>
              </a:lnSpc>
            </a:pPr>
            <a:r>
              <a:rPr lang="en-US" dirty="0"/>
              <a:t>Path planning</a:t>
            </a:r>
          </a:p>
          <a:p>
            <a:pPr>
              <a:lnSpc>
                <a:spcPct val="100000"/>
              </a:lnSpc>
            </a:pPr>
            <a:r>
              <a:rPr lang="en-US" dirty="0"/>
              <a:t>GPS-free navigation and mapping in constrained environments</a:t>
            </a:r>
          </a:p>
          <a:p>
            <a:pPr>
              <a:lnSpc>
                <a:spcPct val="100000"/>
              </a:lnSpc>
            </a:pPr>
            <a:endParaRPr lang="en-US" dirty="0"/>
          </a:p>
        </p:txBody>
      </p:sp>
      <p:sp>
        <p:nvSpPr>
          <p:cNvPr id="4" name="Text Placeholder 3">
            <a:extLst>
              <a:ext uri="{FF2B5EF4-FFF2-40B4-BE49-F238E27FC236}">
                <a16:creationId xmlns:a16="http://schemas.microsoft.com/office/drawing/2014/main" id="{DD7CD149-7646-4EBD-A571-A4EE735CC199}"/>
              </a:ext>
            </a:extLst>
          </p:cNvPr>
          <p:cNvSpPr>
            <a:spLocks noGrp="1"/>
          </p:cNvSpPr>
          <p:nvPr>
            <p:ph type="body" sz="quarter" idx="3"/>
          </p:nvPr>
        </p:nvSpPr>
        <p:spPr>
          <a:xfrm>
            <a:off x="6172200" y="1618106"/>
            <a:ext cx="5183188" cy="823912"/>
          </a:xfrm>
        </p:spPr>
        <p:txBody>
          <a:bodyPr>
            <a:noAutofit/>
          </a:bodyPr>
          <a:lstStyle/>
          <a:p>
            <a:r>
              <a:rPr lang="en-US" sz="4000" dirty="0"/>
              <a:t>Gen 3 Payload</a:t>
            </a:r>
          </a:p>
        </p:txBody>
      </p:sp>
      <p:sp>
        <p:nvSpPr>
          <p:cNvPr id="5" name="Content Placeholder 4">
            <a:extLst>
              <a:ext uri="{FF2B5EF4-FFF2-40B4-BE49-F238E27FC236}">
                <a16:creationId xmlns:a16="http://schemas.microsoft.com/office/drawing/2014/main" id="{3A0CD2C9-6FE0-4B7C-BA1C-76B97EE58C95}"/>
              </a:ext>
            </a:extLst>
          </p:cNvPr>
          <p:cNvSpPr>
            <a:spLocks noGrp="1"/>
          </p:cNvSpPr>
          <p:nvPr>
            <p:ph sz="quarter" idx="4"/>
          </p:nvPr>
        </p:nvSpPr>
        <p:spPr>
          <a:xfrm>
            <a:off x="6172200" y="2442018"/>
            <a:ext cx="5183188" cy="3684588"/>
          </a:xfrm>
        </p:spPr>
        <p:txBody>
          <a:bodyPr>
            <a:normAutofit/>
          </a:bodyPr>
          <a:lstStyle/>
          <a:p>
            <a:pPr marL="0" indent="0">
              <a:lnSpc>
                <a:spcPct val="100000"/>
              </a:lnSpc>
              <a:buNone/>
            </a:pPr>
            <a:r>
              <a:rPr lang="en-US" dirty="0"/>
              <a:t>Gen 2.1 capabilities +</a:t>
            </a:r>
          </a:p>
          <a:p>
            <a:pPr>
              <a:lnSpc>
                <a:spcPct val="100000"/>
              </a:lnSpc>
            </a:pPr>
            <a:r>
              <a:rPr lang="en-US" dirty="0"/>
              <a:t>Dynamic ground risk mitigation</a:t>
            </a:r>
          </a:p>
          <a:p>
            <a:pPr>
              <a:lnSpc>
                <a:spcPct val="100000"/>
              </a:lnSpc>
            </a:pPr>
            <a:r>
              <a:rPr lang="en-US" dirty="0"/>
              <a:t>Powerline and fire detection</a:t>
            </a:r>
          </a:p>
          <a:p>
            <a:pPr>
              <a:lnSpc>
                <a:spcPct val="100000"/>
              </a:lnSpc>
            </a:pPr>
            <a:r>
              <a:rPr lang="en-US" dirty="0"/>
              <a:t>V2V communication</a:t>
            </a:r>
          </a:p>
          <a:p>
            <a:pPr>
              <a:lnSpc>
                <a:spcPct val="100000"/>
              </a:lnSpc>
            </a:pPr>
            <a:r>
              <a:rPr lang="en-US" dirty="0"/>
              <a:t>Landing clearance detection</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3</a:t>
            </a:fld>
            <a:endParaRPr lang="en-US"/>
          </a:p>
        </p:txBody>
      </p:sp>
      <p:pic>
        <p:nvPicPr>
          <p:cNvPr id="8" name="Densmore Ct 16">
            <a:hlinkClick r:id="" action="ppaction://media"/>
            <a:extLst>
              <a:ext uri="{FF2B5EF4-FFF2-40B4-BE49-F238E27FC236}">
                <a16:creationId xmlns:a16="http://schemas.microsoft.com/office/drawing/2014/main" id="{BB87DEB6-0BF6-4DCF-8DAF-D801FAA2C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628119"/>
            <a:ext cx="228600" cy="228600"/>
          </a:xfrm>
          <a:prstGeom prst="rect">
            <a:avLst/>
          </a:prstGeom>
        </p:spPr>
      </p:pic>
    </p:spTree>
    <p:extLst>
      <p:ext uri="{BB962C8B-B14F-4D97-AF65-F5344CB8AC3E}">
        <p14:creationId xmlns:p14="http://schemas.microsoft.com/office/powerpoint/2010/main" val="184092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7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Airframe</a:t>
            </a:r>
          </a:p>
        </p:txBody>
      </p:sp>
      <p:pic>
        <p:nvPicPr>
          <p:cNvPr id="5" name="Content Placeholder 4" descr="A picture containing indoor, table, sitting, bicycle&#10;&#10;Description automatically generated">
            <a:extLst>
              <a:ext uri="{FF2B5EF4-FFF2-40B4-BE49-F238E27FC236}">
                <a16:creationId xmlns:a16="http://schemas.microsoft.com/office/drawing/2014/main" id="{619E6E8A-4900-4F15-AA3B-A5831EDA3A5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2091" y="1252004"/>
            <a:ext cx="5791200" cy="4343400"/>
          </a:xfrm>
        </p:spPr>
      </p:pic>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4</a:t>
            </a:fld>
            <a:endParaRPr lang="en-US"/>
          </a:p>
        </p:txBody>
      </p:sp>
      <p:sp>
        <p:nvSpPr>
          <p:cNvPr id="7" name="TextBox 6">
            <a:extLst>
              <a:ext uri="{FF2B5EF4-FFF2-40B4-BE49-F238E27FC236}">
                <a16:creationId xmlns:a16="http://schemas.microsoft.com/office/drawing/2014/main" id="{24FC701B-77DE-46F1-A149-7A28D72B99E5}"/>
              </a:ext>
            </a:extLst>
          </p:cNvPr>
          <p:cNvSpPr txBox="1"/>
          <p:nvPr/>
        </p:nvSpPr>
        <p:spPr>
          <a:xfrm>
            <a:off x="612092" y="5646718"/>
            <a:ext cx="5805320" cy="430887"/>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2.1 payload mounted on the DJI M600 Pro</a:t>
            </a:r>
          </a:p>
        </p:txBody>
      </p:sp>
      <p:pic>
        <p:nvPicPr>
          <p:cNvPr id="9" name="Picture 8" descr="A picture containing indoor, sport, sitting, hanging&#10;&#10;Description automatically generated">
            <a:extLst>
              <a:ext uri="{FF2B5EF4-FFF2-40B4-BE49-F238E27FC236}">
                <a16:creationId xmlns:a16="http://schemas.microsoft.com/office/drawing/2014/main" id="{83D3452A-5ED8-4729-80BC-53426FA87C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7074" y="1252004"/>
            <a:ext cx="3257550" cy="4343400"/>
          </a:xfrm>
          <a:prstGeom prst="rect">
            <a:avLst/>
          </a:prstGeom>
        </p:spPr>
      </p:pic>
      <p:sp>
        <p:nvSpPr>
          <p:cNvPr id="11" name="TextBox 10">
            <a:extLst>
              <a:ext uri="{FF2B5EF4-FFF2-40B4-BE49-F238E27FC236}">
                <a16:creationId xmlns:a16="http://schemas.microsoft.com/office/drawing/2014/main" id="{232CCAE5-F5A0-486F-A5DD-97050D8E695F}"/>
              </a:ext>
            </a:extLst>
          </p:cNvPr>
          <p:cNvSpPr txBox="1"/>
          <p:nvPr/>
        </p:nvSpPr>
        <p:spPr>
          <a:xfrm>
            <a:off x="7530382" y="5595404"/>
            <a:ext cx="4049526" cy="769441"/>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2.1 payload mounting rails on the DJI M600 Pro payload rack</a:t>
            </a:r>
          </a:p>
        </p:txBody>
      </p:sp>
      <p:pic>
        <p:nvPicPr>
          <p:cNvPr id="10" name="Densmore Ct 17">
            <a:hlinkClick r:id="" action="ppaction://media"/>
            <a:extLst>
              <a:ext uri="{FF2B5EF4-FFF2-40B4-BE49-F238E27FC236}">
                <a16:creationId xmlns:a16="http://schemas.microsoft.com/office/drawing/2014/main" id="{7EC6698F-4064-4D1A-8B9E-3700BEE88D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629400"/>
            <a:ext cx="228600" cy="228600"/>
          </a:xfrm>
          <a:prstGeom prst="rect">
            <a:avLst/>
          </a:prstGeom>
        </p:spPr>
      </p:pic>
    </p:spTree>
    <p:extLst>
      <p:ext uri="{BB962C8B-B14F-4D97-AF65-F5344CB8AC3E}">
        <p14:creationId xmlns:p14="http://schemas.microsoft.com/office/powerpoint/2010/main" val="14661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Gen 2.1 Payload</a:t>
            </a:r>
          </a:p>
        </p:txBody>
      </p:sp>
      <p:pic>
        <p:nvPicPr>
          <p:cNvPr id="5" name="Content Placeholder 4" descr="A picture containing indoor, table, desk, computer&#10;&#10;Description automatically generated">
            <a:extLst>
              <a:ext uri="{FF2B5EF4-FFF2-40B4-BE49-F238E27FC236}">
                <a16:creationId xmlns:a16="http://schemas.microsoft.com/office/drawing/2014/main" id="{A208464D-5077-4DD1-A604-09DD99F35DB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12907" y="1604203"/>
            <a:ext cx="5486400" cy="4114800"/>
          </a:xfrm>
        </p:spPr>
      </p:pic>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5</a:t>
            </a:fld>
            <a:endParaRPr lang="en-US"/>
          </a:p>
        </p:txBody>
      </p:sp>
      <p:sp>
        <p:nvSpPr>
          <p:cNvPr id="10" name="TextBox 9">
            <a:extLst>
              <a:ext uri="{FF2B5EF4-FFF2-40B4-BE49-F238E27FC236}">
                <a16:creationId xmlns:a16="http://schemas.microsoft.com/office/drawing/2014/main" id="{3AF95E48-E30A-49B9-B1DC-E670B95A3159}"/>
              </a:ext>
            </a:extLst>
          </p:cNvPr>
          <p:cNvSpPr txBox="1"/>
          <p:nvPr/>
        </p:nvSpPr>
        <p:spPr>
          <a:xfrm>
            <a:off x="294243" y="5719003"/>
            <a:ext cx="5505064" cy="430887"/>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Fully enclosed and mounted Gen 2.1 payload</a:t>
            </a:r>
          </a:p>
        </p:txBody>
      </p:sp>
      <p:sp>
        <p:nvSpPr>
          <p:cNvPr id="11" name="TextBox 10">
            <a:extLst>
              <a:ext uri="{FF2B5EF4-FFF2-40B4-BE49-F238E27FC236}">
                <a16:creationId xmlns:a16="http://schemas.microsoft.com/office/drawing/2014/main" id="{E379C8CC-DAB9-4825-9604-7152D9FEF262}"/>
              </a:ext>
            </a:extLst>
          </p:cNvPr>
          <p:cNvSpPr txBox="1"/>
          <p:nvPr/>
        </p:nvSpPr>
        <p:spPr>
          <a:xfrm>
            <a:off x="6240359" y="5733027"/>
            <a:ext cx="5805320" cy="430887"/>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2.1 payload block diagram</a:t>
            </a:r>
          </a:p>
        </p:txBody>
      </p:sp>
      <p:pic>
        <p:nvPicPr>
          <p:cNvPr id="15" name="Picture 14" descr="Diagram&#10;&#10;Description automatically generated">
            <a:extLst>
              <a:ext uri="{FF2B5EF4-FFF2-40B4-BE49-F238E27FC236}">
                <a16:creationId xmlns:a16="http://schemas.microsoft.com/office/drawing/2014/main" id="{EFF4F07E-90D7-40EF-BBD8-FA838334A2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9436" y="2554303"/>
            <a:ext cx="5487166" cy="3124636"/>
          </a:xfrm>
          <a:prstGeom prst="rect">
            <a:avLst/>
          </a:prstGeom>
        </p:spPr>
      </p:pic>
      <p:pic>
        <p:nvPicPr>
          <p:cNvPr id="16" name="Densmore Ct 18">
            <a:hlinkClick r:id="" action="ppaction://media"/>
            <a:extLst>
              <a:ext uri="{FF2B5EF4-FFF2-40B4-BE49-F238E27FC236}">
                <a16:creationId xmlns:a16="http://schemas.microsoft.com/office/drawing/2014/main" id="{997F72EE-9371-4A48-AC29-86D01F47AB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629400"/>
            <a:ext cx="228600" cy="228600"/>
          </a:xfrm>
          <a:prstGeom prst="rect">
            <a:avLst/>
          </a:prstGeom>
        </p:spPr>
      </p:pic>
    </p:spTree>
    <p:extLst>
      <p:ext uri="{BB962C8B-B14F-4D97-AF65-F5344CB8AC3E}">
        <p14:creationId xmlns:p14="http://schemas.microsoft.com/office/powerpoint/2010/main" val="1165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5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normAutofit fontScale="90000"/>
          </a:bodyPr>
          <a:lstStyle/>
          <a:p>
            <a:r>
              <a:rPr lang="en-US" dirty="0"/>
              <a:t>Gen 2.1 Payload—Power and Stress</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6</a:t>
            </a:fld>
            <a:endParaRPr lang="en-US"/>
          </a:p>
        </p:txBody>
      </p:sp>
      <p:sp>
        <p:nvSpPr>
          <p:cNvPr id="10" name="TextBox 9">
            <a:extLst>
              <a:ext uri="{FF2B5EF4-FFF2-40B4-BE49-F238E27FC236}">
                <a16:creationId xmlns:a16="http://schemas.microsoft.com/office/drawing/2014/main" id="{3AF95E48-E30A-49B9-B1DC-E670B95A3159}"/>
              </a:ext>
            </a:extLst>
          </p:cNvPr>
          <p:cNvSpPr txBox="1"/>
          <p:nvPr/>
        </p:nvSpPr>
        <p:spPr>
          <a:xfrm>
            <a:off x="678651" y="4652612"/>
            <a:ext cx="5348748" cy="1107996"/>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2.1 payload power consumption test</a:t>
            </a:r>
          </a:p>
          <a:p>
            <a:pPr algn="ctr"/>
            <a:r>
              <a:rPr lang="en-US" sz="2200" dirty="0">
                <a:latin typeface="Times New Roman" panose="02020603050405020304" pitchFamily="18" charset="0"/>
                <a:cs typeface="Times New Roman" panose="02020603050405020304" pitchFamily="18" charset="0"/>
              </a:rPr>
              <a:t>Payload drew 53 W during nominal operation</a:t>
            </a:r>
          </a:p>
          <a:p>
            <a:pPr algn="ctr"/>
            <a:r>
              <a:rPr lang="en-US" sz="2200" dirty="0">
                <a:latin typeface="Times New Roman" panose="02020603050405020304" pitchFamily="18" charset="0"/>
                <a:cs typeface="Times New Roman" panose="02020603050405020304" pitchFamily="18" charset="0"/>
              </a:rPr>
              <a:t>Voltage regulator has 100 W max output</a:t>
            </a:r>
          </a:p>
        </p:txBody>
      </p:sp>
      <p:sp>
        <p:nvSpPr>
          <p:cNvPr id="11" name="TextBox 10">
            <a:extLst>
              <a:ext uri="{FF2B5EF4-FFF2-40B4-BE49-F238E27FC236}">
                <a16:creationId xmlns:a16="http://schemas.microsoft.com/office/drawing/2014/main" id="{E379C8CC-DAB9-4825-9604-7152D9FEF262}"/>
              </a:ext>
            </a:extLst>
          </p:cNvPr>
          <p:cNvSpPr txBox="1"/>
          <p:nvPr/>
        </p:nvSpPr>
        <p:spPr>
          <a:xfrm>
            <a:off x="6165734" y="4685161"/>
            <a:ext cx="5348748" cy="1446550"/>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2.1 payload mounting rail stress analysis</a:t>
            </a:r>
          </a:p>
          <a:p>
            <a:pPr algn="ctr"/>
            <a:r>
              <a:rPr lang="en-US" sz="2200" dirty="0">
                <a:latin typeface="Times New Roman" panose="02020603050405020304" pitchFamily="18" charset="0"/>
                <a:cs typeface="Times New Roman" panose="02020603050405020304" pitchFamily="18" charset="0"/>
              </a:rPr>
              <a:t>Fixed at clamp fastener holes</a:t>
            </a:r>
          </a:p>
          <a:p>
            <a:pPr algn="ctr"/>
            <a:r>
              <a:rPr lang="en-US" sz="2200" dirty="0">
                <a:latin typeface="Times New Roman" panose="02020603050405020304" pitchFamily="18" charset="0"/>
                <a:cs typeface="Times New Roman" panose="02020603050405020304" pitchFamily="18" charset="0"/>
              </a:rPr>
              <a:t>Two 67.38 N loads applied</a:t>
            </a:r>
          </a:p>
          <a:p>
            <a:pPr algn="ctr"/>
            <a:r>
              <a:rPr lang="en-US" sz="2200" dirty="0">
                <a:latin typeface="Times New Roman" panose="02020603050405020304" pitchFamily="18" charset="0"/>
                <a:cs typeface="Times New Roman" panose="02020603050405020304" pitchFamily="18" charset="0"/>
              </a:rPr>
              <a:t>Minimum factor of safety of 33</a:t>
            </a:r>
          </a:p>
        </p:txBody>
      </p:sp>
      <p:pic>
        <p:nvPicPr>
          <p:cNvPr id="9" name="Picture 8" descr="Shape, arrow&#10;&#10;Description automatically generated">
            <a:extLst>
              <a:ext uri="{FF2B5EF4-FFF2-40B4-BE49-F238E27FC236}">
                <a16:creationId xmlns:a16="http://schemas.microsoft.com/office/drawing/2014/main" id="{87C3EE49-B10A-4DBC-9386-1D76D474B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9560" y="1978685"/>
            <a:ext cx="4572000" cy="2673927"/>
          </a:xfrm>
          <a:prstGeom prst="rect">
            <a:avLst/>
          </a:prstGeom>
        </p:spPr>
      </p:pic>
      <p:pic>
        <p:nvPicPr>
          <p:cNvPr id="13" name="Picture 12" descr="A picture containing indoor, table, sitting, computer&#10;&#10;Description automatically generated">
            <a:extLst>
              <a:ext uri="{FF2B5EF4-FFF2-40B4-BE49-F238E27FC236}">
                <a16:creationId xmlns:a16="http://schemas.microsoft.com/office/drawing/2014/main" id="{B0872564-9BBA-4D0B-A297-BF705C0604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025" y="1604612"/>
            <a:ext cx="4572000" cy="3048000"/>
          </a:xfrm>
          <a:prstGeom prst="rect">
            <a:avLst/>
          </a:prstGeom>
        </p:spPr>
      </p:pic>
      <p:pic>
        <p:nvPicPr>
          <p:cNvPr id="16" name="Densmore Ct 19">
            <a:hlinkClick r:id="" action="ppaction://media"/>
            <a:extLst>
              <a:ext uri="{FF2B5EF4-FFF2-40B4-BE49-F238E27FC236}">
                <a16:creationId xmlns:a16="http://schemas.microsoft.com/office/drawing/2014/main" id="{DF0F8348-333C-49D5-889F-7B975C17E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629400"/>
            <a:ext cx="228600" cy="228600"/>
          </a:xfrm>
          <a:prstGeom prst="rect">
            <a:avLst/>
          </a:prstGeom>
        </p:spPr>
      </p:pic>
    </p:spTree>
    <p:extLst>
      <p:ext uri="{BB962C8B-B14F-4D97-AF65-F5344CB8AC3E}">
        <p14:creationId xmlns:p14="http://schemas.microsoft.com/office/powerpoint/2010/main" val="743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7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Gen 3 Payload</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7</a:t>
            </a:fld>
            <a:endParaRPr lang="en-US"/>
          </a:p>
        </p:txBody>
      </p:sp>
      <p:sp>
        <p:nvSpPr>
          <p:cNvPr id="10" name="TextBox 9">
            <a:extLst>
              <a:ext uri="{FF2B5EF4-FFF2-40B4-BE49-F238E27FC236}">
                <a16:creationId xmlns:a16="http://schemas.microsoft.com/office/drawing/2014/main" id="{3AF95E48-E30A-49B9-B1DC-E670B95A3159}"/>
              </a:ext>
            </a:extLst>
          </p:cNvPr>
          <p:cNvSpPr txBox="1"/>
          <p:nvPr/>
        </p:nvSpPr>
        <p:spPr>
          <a:xfrm>
            <a:off x="356440" y="5714183"/>
            <a:ext cx="5505064" cy="430887"/>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3 payload CAD assembly</a:t>
            </a:r>
          </a:p>
        </p:txBody>
      </p:sp>
      <p:sp>
        <p:nvSpPr>
          <p:cNvPr id="11" name="TextBox 10">
            <a:extLst>
              <a:ext uri="{FF2B5EF4-FFF2-40B4-BE49-F238E27FC236}">
                <a16:creationId xmlns:a16="http://schemas.microsoft.com/office/drawing/2014/main" id="{E379C8CC-DAB9-4825-9604-7152D9FEF262}"/>
              </a:ext>
            </a:extLst>
          </p:cNvPr>
          <p:cNvSpPr txBox="1"/>
          <p:nvPr/>
        </p:nvSpPr>
        <p:spPr>
          <a:xfrm>
            <a:off x="6171039" y="5647803"/>
            <a:ext cx="5805320" cy="430887"/>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3 payload block diagram</a:t>
            </a:r>
          </a:p>
        </p:txBody>
      </p:sp>
      <p:pic>
        <p:nvPicPr>
          <p:cNvPr id="12" name="Picture 11" descr="A picture containing toy, boat, table, large&#10;&#10;Description automatically generated">
            <a:extLst>
              <a:ext uri="{FF2B5EF4-FFF2-40B4-BE49-F238E27FC236}">
                <a16:creationId xmlns:a16="http://schemas.microsoft.com/office/drawing/2014/main" id="{33978760-92BE-42E0-B3B2-E392AC657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03" y="2245342"/>
            <a:ext cx="5486400" cy="3311214"/>
          </a:xfrm>
          <a:prstGeom prst="rect">
            <a:avLst/>
          </a:prstGeom>
        </p:spPr>
      </p:pic>
      <p:pic>
        <p:nvPicPr>
          <p:cNvPr id="13" name="Picture 12" descr="Diagram&#10;&#10;Description automatically generated">
            <a:extLst>
              <a:ext uri="{FF2B5EF4-FFF2-40B4-BE49-F238E27FC236}">
                <a16:creationId xmlns:a16="http://schemas.microsoft.com/office/drawing/2014/main" id="{34715783-8092-409C-9463-5F5C39A8C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499" y="1435482"/>
            <a:ext cx="5486400" cy="4121074"/>
          </a:xfrm>
          <a:prstGeom prst="rect">
            <a:avLst/>
          </a:prstGeom>
        </p:spPr>
      </p:pic>
      <p:pic>
        <p:nvPicPr>
          <p:cNvPr id="7" name="Densmore Ct 20">
            <a:hlinkClick r:id="" action="ppaction://media"/>
            <a:extLst>
              <a:ext uri="{FF2B5EF4-FFF2-40B4-BE49-F238E27FC236}">
                <a16:creationId xmlns:a16="http://schemas.microsoft.com/office/drawing/2014/main" id="{4E51F7C6-6458-4F1A-92FC-72AFE3365E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629400"/>
            <a:ext cx="228600" cy="228600"/>
          </a:xfrm>
          <a:prstGeom prst="rect">
            <a:avLst/>
          </a:prstGeom>
        </p:spPr>
      </p:pic>
    </p:spTree>
    <p:extLst>
      <p:ext uri="{BB962C8B-B14F-4D97-AF65-F5344CB8AC3E}">
        <p14:creationId xmlns:p14="http://schemas.microsoft.com/office/powerpoint/2010/main" val="403406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Gen 3 Payload—Stress</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8</a:t>
            </a:fld>
            <a:endParaRPr lang="en-US"/>
          </a:p>
        </p:txBody>
      </p:sp>
      <p:sp>
        <p:nvSpPr>
          <p:cNvPr id="10" name="TextBox 9">
            <a:extLst>
              <a:ext uri="{FF2B5EF4-FFF2-40B4-BE49-F238E27FC236}">
                <a16:creationId xmlns:a16="http://schemas.microsoft.com/office/drawing/2014/main" id="{3AF95E48-E30A-49B9-B1DC-E670B95A3159}"/>
              </a:ext>
            </a:extLst>
          </p:cNvPr>
          <p:cNvSpPr txBox="1"/>
          <p:nvPr/>
        </p:nvSpPr>
        <p:spPr>
          <a:xfrm>
            <a:off x="335524" y="4877679"/>
            <a:ext cx="5505064" cy="1446550"/>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3 mounting rail clamp stress analysis</a:t>
            </a:r>
          </a:p>
          <a:p>
            <a:pPr algn="ctr"/>
            <a:r>
              <a:rPr lang="en-US" sz="2200" dirty="0">
                <a:latin typeface="Times New Roman" panose="02020603050405020304" pitchFamily="18" charset="0"/>
                <a:cs typeface="Times New Roman" panose="02020603050405020304" pitchFamily="18" charset="0"/>
              </a:rPr>
              <a:t>Fixed at clamp surface</a:t>
            </a:r>
          </a:p>
          <a:p>
            <a:pPr algn="ctr"/>
            <a:r>
              <a:rPr lang="en-US" sz="2200" dirty="0">
                <a:latin typeface="Times New Roman" panose="02020603050405020304" pitchFamily="18" charset="0"/>
                <a:cs typeface="Times New Roman" panose="02020603050405020304" pitchFamily="18" charset="0"/>
              </a:rPr>
              <a:t>One 67.38 N load applied</a:t>
            </a:r>
          </a:p>
          <a:p>
            <a:pPr algn="ctr"/>
            <a:r>
              <a:rPr lang="en-US" sz="2200" dirty="0">
                <a:latin typeface="Times New Roman" panose="02020603050405020304" pitchFamily="18" charset="0"/>
                <a:cs typeface="Times New Roman" panose="02020603050405020304" pitchFamily="18" charset="0"/>
              </a:rPr>
              <a:t>Minimum factor of safety of 3.17</a:t>
            </a:r>
          </a:p>
        </p:txBody>
      </p:sp>
      <p:sp>
        <p:nvSpPr>
          <p:cNvPr id="11" name="TextBox 10">
            <a:extLst>
              <a:ext uri="{FF2B5EF4-FFF2-40B4-BE49-F238E27FC236}">
                <a16:creationId xmlns:a16="http://schemas.microsoft.com/office/drawing/2014/main" id="{E379C8CC-DAB9-4825-9604-7152D9FEF262}"/>
              </a:ext>
            </a:extLst>
          </p:cNvPr>
          <p:cNvSpPr txBox="1"/>
          <p:nvPr/>
        </p:nvSpPr>
        <p:spPr>
          <a:xfrm>
            <a:off x="6171039" y="4877679"/>
            <a:ext cx="5805320" cy="1446550"/>
          </a:xfrm>
          <a:prstGeom prst="rect">
            <a:avLst/>
          </a:prstGeom>
          <a:noFill/>
        </p:spPr>
        <p:txBody>
          <a:bodyPr wrap="square" rtlCol="0">
            <a:spAutoFit/>
          </a:bodyPr>
          <a:lstStyle/>
          <a:p>
            <a:pPr algn="ctr"/>
            <a:r>
              <a:rPr lang="en-US" sz="2200" dirty="0">
                <a:latin typeface="Times New Roman" panose="02020603050405020304" pitchFamily="18" charset="0"/>
                <a:cs typeface="Times New Roman" panose="02020603050405020304" pitchFamily="18" charset="0"/>
              </a:rPr>
              <a:t>Gen 3 structural frame stress analysis</a:t>
            </a:r>
          </a:p>
          <a:p>
            <a:pPr algn="ctr"/>
            <a:r>
              <a:rPr lang="en-US" sz="2200" dirty="0">
                <a:latin typeface="Times New Roman" panose="02020603050405020304" pitchFamily="18" charset="0"/>
                <a:cs typeface="Times New Roman" panose="02020603050405020304" pitchFamily="18" charset="0"/>
              </a:rPr>
              <a:t>Fixed at vibration damper mounts</a:t>
            </a:r>
          </a:p>
          <a:p>
            <a:pPr algn="ctr"/>
            <a:r>
              <a:rPr lang="en-US" sz="2200" dirty="0">
                <a:latin typeface="Times New Roman" panose="02020603050405020304" pitchFamily="18" charset="0"/>
                <a:cs typeface="Times New Roman" panose="02020603050405020304" pitchFamily="18" charset="0"/>
              </a:rPr>
              <a:t>One 269.5 N load applied</a:t>
            </a:r>
          </a:p>
          <a:p>
            <a:pPr algn="ctr"/>
            <a:r>
              <a:rPr lang="en-US" sz="2200" dirty="0">
                <a:latin typeface="Times New Roman" panose="02020603050405020304" pitchFamily="18" charset="0"/>
                <a:cs typeface="Times New Roman" panose="02020603050405020304" pitchFamily="18" charset="0"/>
              </a:rPr>
              <a:t>Minimum factor of safety of 1.38</a:t>
            </a:r>
          </a:p>
        </p:txBody>
      </p:sp>
      <p:pic>
        <p:nvPicPr>
          <p:cNvPr id="4" name="Picture 3" descr="A picture containing shape&#10;&#10;Description automatically generated">
            <a:extLst>
              <a:ext uri="{FF2B5EF4-FFF2-40B4-BE49-F238E27FC236}">
                <a16:creationId xmlns:a16="http://schemas.microsoft.com/office/drawing/2014/main" id="{CC72801C-6613-45D5-9445-DB0AC8314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524" y="1608332"/>
            <a:ext cx="5486400" cy="3208712"/>
          </a:xfrm>
          <a:prstGeom prst="rect">
            <a:avLst/>
          </a:prstGeom>
        </p:spPr>
      </p:pic>
      <p:pic>
        <p:nvPicPr>
          <p:cNvPr id="7" name="Picture 6" descr="Chart, surface chart&#10;&#10;Description automatically generated">
            <a:extLst>
              <a:ext uri="{FF2B5EF4-FFF2-40B4-BE49-F238E27FC236}">
                <a16:creationId xmlns:a16="http://schemas.microsoft.com/office/drawing/2014/main" id="{EEFFFB29-AE5B-424F-9516-98BE63053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499" y="1940840"/>
            <a:ext cx="5486400" cy="2876204"/>
          </a:xfrm>
          <a:prstGeom prst="rect">
            <a:avLst/>
          </a:prstGeom>
        </p:spPr>
      </p:pic>
      <p:pic>
        <p:nvPicPr>
          <p:cNvPr id="8" name="Densmore Ct 21">
            <a:hlinkClick r:id="" action="ppaction://media"/>
            <a:extLst>
              <a:ext uri="{FF2B5EF4-FFF2-40B4-BE49-F238E27FC236}">
                <a16:creationId xmlns:a16="http://schemas.microsoft.com/office/drawing/2014/main" id="{322535EE-BAAD-4CC2-95EC-AA34EC4954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75" y="6629400"/>
            <a:ext cx="228600" cy="228600"/>
          </a:xfrm>
          <a:prstGeom prst="rect">
            <a:avLst/>
          </a:prstGeom>
        </p:spPr>
      </p:pic>
    </p:spTree>
    <p:extLst>
      <p:ext uri="{BB962C8B-B14F-4D97-AF65-F5344CB8AC3E}">
        <p14:creationId xmlns:p14="http://schemas.microsoft.com/office/powerpoint/2010/main" val="310068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948-79BF-4D7C-8D0B-EC10E8495196}"/>
              </a:ext>
            </a:extLst>
          </p:cNvPr>
          <p:cNvSpPr>
            <a:spLocks noGrp="1"/>
          </p:cNvSpPr>
          <p:nvPr>
            <p:ph type="title"/>
          </p:nvPr>
        </p:nvSpPr>
        <p:spPr/>
        <p:txBody>
          <a:bodyPr/>
          <a:lstStyle/>
          <a:p>
            <a:r>
              <a:rPr lang="en-US" dirty="0"/>
              <a:t>Drive Test</a:t>
            </a:r>
          </a:p>
        </p:txBody>
      </p:sp>
      <p:sp>
        <p:nvSpPr>
          <p:cNvPr id="6" name="Slide Number Placeholder 5">
            <a:extLst>
              <a:ext uri="{FF2B5EF4-FFF2-40B4-BE49-F238E27FC236}">
                <a16:creationId xmlns:a16="http://schemas.microsoft.com/office/drawing/2014/main" id="{44CE0B5F-FC9A-41F6-A255-361ACAA51C8E}"/>
              </a:ext>
            </a:extLst>
          </p:cNvPr>
          <p:cNvSpPr>
            <a:spLocks noGrp="1"/>
          </p:cNvSpPr>
          <p:nvPr>
            <p:ph type="sldNum" sz="quarter" idx="12"/>
          </p:nvPr>
        </p:nvSpPr>
        <p:spPr/>
        <p:txBody>
          <a:bodyPr/>
          <a:lstStyle/>
          <a:p>
            <a:fld id="{E6138D3F-641D-4783-9036-421319086A83}" type="slidenum">
              <a:rPr lang="en-US" smtClean="0"/>
              <a:pPr/>
              <a:t>9</a:t>
            </a:fld>
            <a:endParaRPr lang="en-US"/>
          </a:p>
        </p:txBody>
      </p:sp>
      <p:pic>
        <p:nvPicPr>
          <p:cNvPr id="7" name="Online Media 5" descr="drive_test.mp4">
            <a:hlinkClick r:id="" action="ppaction://media"/>
            <a:extLst>
              <a:ext uri="{FF2B5EF4-FFF2-40B4-BE49-F238E27FC236}">
                <a16:creationId xmlns:a16="http://schemas.microsoft.com/office/drawing/2014/main" id="{DCC56237-8277-4027-BA9F-AAF816C06CB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3357715" y="1765400"/>
            <a:ext cx="5486400" cy="3085912"/>
          </a:xfrm>
        </p:spPr>
      </p:pic>
      <p:pic>
        <p:nvPicPr>
          <p:cNvPr id="5" name="Picture 4">
            <a:extLst>
              <a:ext uri="{FF2B5EF4-FFF2-40B4-BE49-F238E27FC236}">
                <a16:creationId xmlns:a16="http://schemas.microsoft.com/office/drawing/2014/main" id="{303D65FE-CF5C-400C-A8DA-40E3C714AB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915" y="1194079"/>
            <a:ext cx="2743200" cy="3657600"/>
          </a:xfrm>
          <a:prstGeom prst="rect">
            <a:avLst/>
          </a:prstGeom>
        </p:spPr>
      </p:pic>
      <p:pic>
        <p:nvPicPr>
          <p:cNvPr id="9" name="Picture 8" descr="Map&#10;&#10;Description automatically generated">
            <a:extLst>
              <a:ext uri="{FF2B5EF4-FFF2-40B4-BE49-F238E27FC236}">
                <a16:creationId xmlns:a16="http://schemas.microsoft.com/office/drawing/2014/main" id="{CCF9DC6F-D621-4D99-BFBF-797587F308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2715" y="1769065"/>
            <a:ext cx="2743200" cy="3082247"/>
          </a:xfrm>
          <a:prstGeom prst="rect">
            <a:avLst/>
          </a:prstGeom>
        </p:spPr>
      </p:pic>
      <p:sp>
        <p:nvSpPr>
          <p:cNvPr id="10" name="TextBox 9">
            <a:extLst>
              <a:ext uri="{FF2B5EF4-FFF2-40B4-BE49-F238E27FC236}">
                <a16:creationId xmlns:a16="http://schemas.microsoft.com/office/drawing/2014/main" id="{B7D93351-97D0-43AC-9C18-0D6817E02854}"/>
              </a:ext>
            </a:extLst>
          </p:cNvPr>
          <p:cNvSpPr txBox="1"/>
          <p:nvPr/>
        </p:nvSpPr>
        <p:spPr>
          <a:xfrm>
            <a:off x="172787" y="4851312"/>
            <a:ext cx="3109455"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M600 Pro + Gen 2.1 payload mounted to car</a:t>
            </a:r>
          </a:p>
        </p:txBody>
      </p:sp>
      <p:sp>
        <p:nvSpPr>
          <p:cNvPr id="13" name="TextBox 12">
            <a:extLst>
              <a:ext uri="{FF2B5EF4-FFF2-40B4-BE49-F238E27FC236}">
                <a16:creationId xmlns:a16="http://schemas.microsoft.com/office/drawing/2014/main" id="{D2419B43-D921-4B29-BE05-9C0F271B8559}"/>
              </a:ext>
            </a:extLst>
          </p:cNvPr>
          <p:cNvSpPr txBox="1"/>
          <p:nvPr/>
        </p:nvSpPr>
        <p:spPr>
          <a:xfrm>
            <a:off x="9099303" y="4851312"/>
            <a:ext cx="2743200"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Drive path from telemetry data</a:t>
            </a:r>
          </a:p>
        </p:txBody>
      </p:sp>
      <p:sp>
        <p:nvSpPr>
          <p:cNvPr id="14" name="TextBox 13">
            <a:extLst>
              <a:ext uri="{FF2B5EF4-FFF2-40B4-BE49-F238E27FC236}">
                <a16:creationId xmlns:a16="http://schemas.microsoft.com/office/drawing/2014/main" id="{681259F5-67C5-4578-A0BA-80430B34E5EF}"/>
              </a:ext>
            </a:extLst>
          </p:cNvPr>
          <p:cNvSpPr txBox="1"/>
          <p:nvPr/>
        </p:nvSpPr>
        <p:spPr>
          <a:xfrm>
            <a:off x="3347885" y="4851312"/>
            <a:ext cx="548640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LIDAR SLAM and follow cam</a:t>
            </a:r>
          </a:p>
        </p:txBody>
      </p:sp>
      <p:pic>
        <p:nvPicPr>
          <p:cNvPr id="11" name="Densmore Ct 22">
            <a:hlinkClick r:id="" action="ppaction://media"/>
            <a:extLst>
              <a:ext uri="{FF2B5EF4-FFF2-40B4-BE49-F238E27FC236}">
                <a16:creationId xmlns:a16="http://schemas.microsoft.com/office/drawing/2014/main" id="{943ED2A2-9D3B-4434-8B8C-F0B82F1F094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0" y="6629400"/>
            <a:ext cx="228600" cy="228600"/>
          </a:xfrm>
          <a:prstGeom prst="rect">
            <a:avLst/>
          </a:prstGeom>
        </p:spPr>
      </p:pic>
    </p:spTree>
    <p:extLst>
      <p:ext uri="{BB962C8B-B14F-4D97-AF65-F5344CB8AC3E}">
        <p14:creationId xmlns:p14="http://schemas.microsoft.com/office/powerpoint/2010/main" val="33465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27" fill="hold"/>
                                        <p:tgtEl>
                                          <p:spTgt spid="7"/>
                                        </p:tgtEl>
                                      </p:cBhvr>
                                    </p:cmd>
                                  </p:childTnLst>
                                </p:cTn>
                              </p:par>
                              <p:par>
                                <p:cTn id="7" presetID="1" presetClass="mediacall" presetSubtype="0" fill="hold" nodeType="withEffect">
                                  <p:stCondLst>
                                    <p:cond delay="0"/>
                                  </p:stCondLst>
                                  <p:childTnLst>
                                    <p:cmd type="call" cmd="playFrom(0.0)">
                                      <p:cBhvr>
                                        <p:cTn id="8" dur="320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repeatCount="indefinite" fill="remove" display="0">
                  <p:stCondLst>
                    <p:cond delay="indefinite"/>
                  </p:stCondLst>
                </p:cTn>
                <p:tgtEl>
                  <p:spTgt spid="7"/>
                </p:tgtEl>
              </p:cMediaNode>
            </p:video>
            <p:audio>
              <p:cMediaNode vol="80000">
                <p:cTn id="15"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TotalTime>
  <Words>2050</Words>
  <Application>Microsoft Office PowerPoint</Application>
  <PresentationFormat>Widescreen</PresentationFormat>
  <Paragraphs>148</Paragraphs>
  <Slides>12</Slides>
  <Notes>12</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Towards An Autonomous sUAS Operating in UTM TCL4+ and STEReO Fire Scenario</vt:lpstr>
      <vt:lpstr>Mission Concepts</vt:lpstr>
      <vt:lpstr>Contribution</vt:lpstr>
      <vt:lpstr>Airframe</vt:lpstr>
      <vt:lpstr>Gen 2.1 Payload</vt:lpstr>
      <vt:lpstr>Gen 2.1 Payload—Power and Stress</vt:lpstr>
      <vt:lpstr>Gen 3 Payload</vt:lpstr>
      <vt:lpstr>Gen 3 Payload—Stress</vt:lpstr>
      <vt:lpstr>Drive Test</vt:lpstr>
      <vt:lpstr>Flight Tests</vt:lpstr>
      <vt:lpstr>Conclusion &amp; 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Baculi, Joshua E. (ARC-TI)[KBR Wyle Services, LLC]</dc:creator>
  <cp:lastModifiedBy>Baculi, Joshua E. (ARC-TI)[KBR Wyle Services, LLC]</cp:lastModifiedBy>
  <cp:revision>93</cp:revision>
  <dcterms:created xsi:type="dcterms:W3CDTF">2020-11-06T03:12:04Z</dcterms:created>
  <dcterms:modified xsi:type="dcterms:W3CDTF">2020-12-11T00:16:28Z</dcterms:modified>
</cp:coreProperties>
</file>