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17" r:id="rId3"/>
    <p:sldId id="292" r:id="rId4"/>
    <p:sldId id="256" r:id="rId5"/>
    <p:sldId id="293" r:id="rId6"/>
    <p:sldId id="302" r:id="rId7"/>
    <p:sldId id="294" r:id="rId8"/>
    <p:sldId id="295" r:id="rId9"/>
    <p:sldId id="301" r:id="rId10"/>
    <p:sldId id="298" r:id="rId11"/>
    <p:sldId id="303" r:id="rId12"/>
    <p:sldId id="304" r:id="rId13"/>
    <p:sldId id="300" r:id="rId14"/>
    <p:sldId id="306" r:id="rId15"/>
    <p:sldId id="307" r:id="rId16"/>
    <p:sldId id="308" r:id="rId17"/>
    <p:sldId id="310" r:id="rId18"/>
    <p:sldId id="311" r:id="rId19"/>
    <p:sldId id="312" r:id="rId20"/>
    <p:sldId id="313" r:id="rId21"/>
    <p:sldId id="314" r:id="rId22"/>
    <p:sldId id="3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3984-AA18-44F8-8892-86F0E59E7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656D72-084B-4254-86C0-DA8A1034F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E4539-AE46-4D1E-9030-4BDBCD1154C7}"/>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5" name="Footer Placeholder 4">
            <a:extLst>
              <a:ext uri="{FF2B5EF4-FFF2-40B4-BE49-F238E27FC236}">
                <a16:creationId xmlns:a16="http://schemas.microsoft.com/office/drawing/2014/main" id="{D576F179-FD93-41A9-9D08-FB844B4D9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B6CD6-5855-4FA8-9A75-44F6BFD3111A}"/>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10536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58FE-C4BF-4707-A954-7B7755CCD0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1F423E-99D3-4A0F-835E-79591B4237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9156D-E3DF-48C1-B13D-5AEFB14999D4}"/>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5" name="Footer Placeholder 4">
            <a:extLst>
              <a:ext uri="{FF2B5EF4-FFF2-40B4-BE49-F238E27FC236}">
                <a16:creationId xmlns:a16="http://schemas.microsoft.com/office/drawing/2014/main" id="{31C37C67-D4C1-42DC-88FB-6A579EE50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1318D-B07B-4EC7-9C68-DA1B256A0F61}"/>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389916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69678-ABCF-4141-AAF5-4E21651DD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9572DF-1B2C-4650-872A-C32F6092A1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AD48D-319A-4053-80D9-B8B817E32E8B}"/>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5" name="Footer Placeholder 4">
            <a:extLst>
              <a:ext uri="{FF2B5EF4-FFF2-40B4-BE49-F238E27FC236}">
                <a16:creationId xmlns:a16="http://schemas.microsoft.com/office/drawing/2014/main" id="{0612145A-9196-4DAC-ABEA-E70E96BC1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A1298-78B1-4DED-8544-FC7E28315454}"/>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279087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009650"/>
            <a:ext cx="11868150" cy="54773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71450" y="6486979"/>
            <a:ext cx="2743200" cy="365125"/>
          </a:xfrm>
        </p:spPr>
        <p:txBody>
          <a:bodyPr/>
          <a:lstStyle/>
          <a:p>
            <a:fld id="{0F2599CA-00E8-439F-95A5-831BFDCF4CCD}" type="datetime1">
              <a:rPr lang="en-US" smtClean="0"/>
              <a:t>12/11/2020</a:t>
            </a:fld>
            <a:endParaRPr lang="en-US" dirty="0"/>
          </a:p>
        </p:txBody>
      </p:sp>
      <p:sp>
        <p:nvSpPr>
          <p:cNvPr id="5" name="Footer Placeholder 4"/>
          <p:cNvSpPr>
            <a:spLocks noGrp="1"/>
          </p:cNvSpPr>
          <p:nvPr>
            <p:ph type="ftr" sz="quarter" idx="11"/>
          </p:nvPr>
        </p:nvSpPr>
        <p:spPr>
          <a:xfrm>
            <a:off x="3924300" y="6486979"/>
            <a:ext cx="4114800" cy="365125"/>
          </a:xfrm>
        </p:spPr>
        <p:txBody>
          <a:bodyPr/>
          <a:lstStyle/>
          <a:p>
            <a:r>
              <a:rPr lang="en-US" dirty="0"/>
              <a:t>Export Controlled</a:t>
            </a:r>
          </a:p>
        </p:txBody>
      </p:sp>
      <p:sp>
        <p:nvSpPr>
          <p:cNvPr id="6" name="Slide Number Placeholder 5"/>
          <p:cNvSpPr>
            <a:spLocks noGrp="1"/>
          </p:cNvSpPr>
          <p:nvPr>
            <p:ph type="sldNum" sz="quarter" idx="12"/>
          </p:nvPr>
        </p:nvSpPr>
        <p:spPr>
          <a:xfrm>
            <a:off x="9296400" y="6486979"/>
            <a:ext cx="2743200" cy="365125"/>
          </a:xfrm>
        </p:spPr>
        <p:txBody>
          <a:bodyPr/>
          <a:lstStyle/>
          <a:p>
            <a:fld id="{725669FF-610B-48C8-A1CD-29F4CC578E66}" type="slidenum">
              <a:rPr lang="en-US" smtClean="0"/>
              <a:t>‹#›</a:t>
            </a:fld>
            <a:endParaRPr lang="en-US" dirty="0"/>
          </a:p>
        </p:txBody>
      </p:sp>
      <p:sp>
        <p:nvSpPr>
          <p:cNvPr id="7" name="Title 1"/>
          <p:cNvSpPr>
            <a:spLocks noGrp="1"/>
          </p:cNvSpPr>
          <p:nvPr>
            <p:ph type="title"/>
          </p:nvPr>
        </p:nvSpPr>
        <p:spPr>
          <a:xfrm>
            <a:off x="0" y="1"/>
            <a:ext cx="12192000" cy="611982"/>
          </a:xfrm>
        </p:spPr>
        <p:txBody>
          <a:bodyPr>
            <a:normAutofit/>
          </a:bodyPr>
          <a:lstStyle>
            <a:lvl1pPr algn="ctr">
              <a:defRPr sz="2400">
                <a:solidFill>
                  <a:schemeClr val="tx1"/>
                </a:solidFill>
              </a:defRPr>
            </a:lvl1pPr>
          </a:lstStyle>
          <a:p>
            <a:r>
              <a:rPr lang="en-US" dirty="0"/>
              <a:t>Click to edit Master title style</a:t>
            </a:r>
          </a:p>
        </p:txBody>
      </p:sp>
      <p:sp>
        <p:nvSpPr>
          <p:cNvPr id="8" name="Text Placeholder 7"/>
          <p:cNvSpPr>
            <a:spLocks noGrp="1"/>
          </p:cNvSpPr>
          <p:nvPr>
            <p:ph type="body" sz="quarter" idx="13"/>
          </p:nvPr>
        </p:nvSpPr>
        <p:spPr>
          <a:xfrm>
            <a:off x="0" y="498873"/>
            <a:ext cx="12192000" cy="320277"/>
          </a:xfrm>
        </p:spPr>
        <p:txBody>
          <a:bodyPr>
            <a:normAutofit/>
          </a:bodyPr>
          <a:lstStyle>
            <a:lvl1pPr marL="0" indent="0" algn="ctr">
              <a:buNone/>
              <a:defRPr sz="2000" b="1">
                <a:solidFill>
                  <a:srgbClr val="003E8D"/>
                </a:solidFill>
              </a:defRPr>
            </a:lvl1pPr>
          </a:lstStyle>
          <a:p>
            <a:pPr lvl="0"/>
            <a:r>
              <a:rPr lang="en-US"/>
              <a:t>Click to edit Master text styles</a:t>
            </a:r>
          </a:p>
        </p:txBody>
      </p:sp>
    </p:spTree>
    <p:extLst>
      <p:ext uri="{BB962C8B-B14F-4D97-AF65-F5344CB8AC3E}">
        <p14:creationId xmlns:p14="http://schemas.microsoft.com/office/powerpoint/2010/main" val="223505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D0BC-7F96-4121-A85D-E24D8FFE4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E17FE-26FE-4EF2-BEC1-995676F69C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BE545-C865-4D2D-A7A4-F3EB6D35975E}"/>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5" name="Footer Placeholder 4">
            <a:extLst>
              <a:ext uri="{FF2B5EF4-FFF2-40B4-BE49-F238E27FC236}">
                <a16:creationId xmlns:a16="http://schemas.microsoft.com/office/drawing/2014/main" id="{36F4FE93-9960-4457-809B-B243DA1D3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ADAD1-9145-42DE-99FF-0808D1A602CD}"/>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210455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B14-929C-4922-9334-204B5BC904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A7425-C784-4E27-910A-30C7FEB4B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E2619-5539-48C7-806A-58932417B16D}"/>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5" name="Footer Placeholder 4">
            <a:extLst>
              <a:ext uri="{FF2B5EF4-FFF2-40B4-BE49-F238E27FC236}">
                <a16:creationId xmlns:a16="http://schemas.microsoft.com/office/drawing/2014/main" id="{69B8BA14-897A-417E-B08F-2D848014D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8304D-1AEF-45E8-8052-19E4600197E8}"/>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213876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8F1E-219C-4FE9-9BBE-D27FA5CF6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383AA-A5C2-4C02-9946-233B39307F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B83DA-EF7E-4938-B646-169D44678F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D40954-3E22-4ED9-8A57-044F41EC9CBE}"/>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6" name="Footer Placeholder 5">
            <a:extLst>
              <a:ext uri="{FF2B5EF4-FFF2-40B4-BE49-F238E27FC236}">
                <a16:creationId xmlns:a16="http://schemas.microsoft.com/office/drawing/2014/main" id="{3EA4AD79-5CBF-4588-BB8C-3D796715B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18D6A-45A7-4B94-A040-63CBAF432EE8}"/>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285389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A45F-ECFE-4566-814D-633C0EA9F4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AFE0CF-F56F-482F-8F76-829C22CBC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B4BF14-819A-423C-ABB2-20699D63E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A980D-2927-489E-AEBF-EB1525F35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464CDE-263F-4299-A2D7-15ABD3ED00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DAC9F-4C66-47D7-BA10-D4870EF49753}"/>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8" name="Footer Placeholder 7">
            <a:extLst>
              <a:ext uri="{FF2B5EF4-FFF2-40B4-BE49-F238E27FC236}">
                <a16:creationId xmlns:a16="http://schemas.microsoft.com/office/drawing/2014/main" id="{3B0476E5-C028-41A7-B421-C62F06897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8FB39D-FF22-4009-9BE1-EDAC740F9AB7}"/>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394869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5C9D-56C8-4405-8CF8-C595FFF856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3D35CD-47D4-43BE-919A-20871BF74AD0}"/>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4" name="Footer Placeholder 3">
            <a:extLst>
              <a:ext uri="{FF2B5EF4-FFF2-40B4-BE49-F238E27FC236}">
                <a16:creationId xmlns:a16="http://schemas.microsoft.com/office/drawing/2014/main" id="{B6FFC892-BCB4-4440-9C77-5DF38BAD0F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3E2CA4-2598-463C-BDA2-01F9D88E78CA}"/>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305848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FFF2B7-C72A-4910-AE2C-7F3FC0F8B050}"/>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3" name="Footer Placeholder 2">
            <a:extLst>
              <a:ext uri="{FF2B5EF4-FFF2-40B4-BE49-F238E27FC236}">
                <a16:creationId xmlns:a16="http://schemas.microsoft.com/office/drawing/2014/main" id="{C6302500-C074-4D13-9DF2-8305737336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0FED43-E8FA-4ADC-A936-8A43AF7D5B51}"/>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229603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490D-C1FC-4A66-A577-58E2B0752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0732F-898B-41AD-BEA5-56C18BFDA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667EC-8F61-464B-9DCC-7A62AEEB5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14DC9-F2D9-4394-8079-C4BFB6B97773}"/>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6" name="Footer Placeholder 5">
            <a:extLst>
              <a:ext uri="{FF2B5EF4-FFF2-40B4-BE49-F238E27FC236}">
                <a16:creationId xmlns:a16="http://schemas.microsoft.com/office/drawing/2014/main" id="{D7985D28-6C87-41C3-BEA7-A11067EB3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40F81-8354-48A7-9647-B5EC76B61C76}"/>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104276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7E3E-2B4A-43D3-8178-96A3FAC875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0876DF-1E07-417F-AAF0-4C3269788A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41F45D-1AF9-4DA3-8DD6-8BE6393CC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D16C13-A542-4649-873A-3E0A6083558C}"/>
              </a:ext>
            </a:extLst>
          </p:cNvPr>
          <p:cNvSpPr>
            <a:spLocks noGrp="1"/>
          </p:cNvSpPr>
          <p:nvPr>
            <p:ph type="dt" sz="half" idx="10"/>
          </p:nvPr>
        </p:nvSpPr>
        <p:spPr/>
        <p:txBody>
          <a:bodyPr/>
          <a:lstStyle/>
          <a:p>
            <a:fld id="{3912D2B3-9776-4F9A-9765-964F24164683}" type="datetimeFigureOut">
              <a:rPr lang="en-US" smtClean="0"/>
              <a:t>12/11/2020</a:t>
            </a:fld>
            <a:endParaRPr lang="en-US"/>
          </a:p>
        </p:txBody>
      </p:sp>
      <p:sp>
        <p:nvSpPr>
          <p:cNvPr id="6" name="Footer Placeholder 5">
            <a:extLst>
              <a:ext uri="{FF2B5EF4-FFF2-40B4-BE49-F238E27FC236}">
                <a16:creationId xmlns:a16="http://schemas.microsoft.com/office/drawing/2014/main" id="{5978E1C5-5750-4BD2-948E-5FF518BFF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433FF-55CC-45B4-863E-F251B6865C87}"/>
              </a:ext>
            </a:extLst>
          </p:cNvPr>
          <p:cNvSpPr>
            <a:spLocks noGrp="1"/>
          </p:cNvSpPr>
          <p:nvPr>
            <p:ph type="sldNum" sz="quarter" idx="12"/>
          </p:nvPr>
        </p:nvSpPr>
        <p:spPr/>
        <p:txBody>
          <a:bodyPr/>
          <a:lstStyle/>
          <a:p>
            <a:fld id="{5CCF5918-781E-4DAC-9280-77B1DFDC9041}" type="slidenum">
              <a:rPr lang="en-US" smtClean="0"/>
              <a:t>‹#›</a:t>
            </a:fld>
            <a:endParaRPr lang="en-US"/>
          </a:p>
        </p:txBody>
      </p:sp>
    </p:spTree>
    <p:extLst>
      <p:ext uri="{BB962C8B-B14F-4D97-AF65-F5344CB8AC3E}">
        <p14:creationId xmlns:p14="http://schemas.microsoft.com/office/powerpoint/2010/main" val="77417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97ACF3-DC01-48D2-AA96-BD91366BF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07BBD-DBAE-4A9F-A414-7731DFC15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B8A37-A244-4F68-8D1A-B5BD2049D3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2D2B3-9776-4F9A-9765-964F24164683}" type="datetimeFigureOut">
              <a:rPr lang="en-US" smtClean="0"/>
              <a:t>12/11/2020</a:t>
            </a:fld>
            <a:endParaRPr lang="en-US"/>
          </a:p>
        </p:txBody>
      </p:sp>
      <p:sp>
        <p:nvSpPr>
          <p:cNvPr id="5" name="Footer Placeholder 4">
            <a:extLst>
              <a:ext uri="{FF2B5EF4-FFF2-40B4-BE49-F238E27FC236}">
                <a16:creationId xmlns:a16="http://schemas.microsoft.com/office/drawing/2014/main" id="{73E1F02F-146B-4C0B-A0F8-941A0F27A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877BE8-24EC-475A-B007-2E783122B5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F5918-781E-4DAC-9280-77B1DFDC9041}" type="slidenum">
              <a:rPr lang="en-US" smtClean="0"/>
              <a:t>‹#›</a:t>
            </a:fld>
            <a:endParaRPr lang="en-US"/>
          </a:p>
        </p:txBody>
      </p:sp>
    </p:spTree>
    <p:extLst>
      <p:ext uri="{BB962C8B-B14F-4D97-AF65-F5344CB8AC3E}">
        <p14:creationId xmlns:p14="http://schemas.microsoft.com/office/powerpoint/2010/main" val="249527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A602134-05DD-4DBB-8A82-C58EF44BCF79}"/>
              </a:ext>
            </a:extLst>
          </p:cNvPr>
          <p:cNvGrpSpPr/>
          <p:nvPr/>
        </p:nvGrpSpPr>
        <p:grpSpPr>
          <a:xfrm>
            <a:off x="0" y="84674"/>
            <a:ext cx="12192000" cy="1276766"/>
            <a:chOff x="0" y="4340017"/>
            <a:chExt cx="12192000" cy="1469806"/>
          </a:xfrm>
        </p:grpSpPr>
        <p:sp>
          <p:nvSpPr>
            <p:cNvPr id="15" name="Rectangle 14">
              <a:extLst>
                <a:ext uri="{FF2B5EF4-FFF2-40B4-BE49-F238E27FC236}">
                  <a16:creationId xmlns:a16="http://schemas.microsoft.com/office/drawing/2014/main" id="{C6507E1F-3500-439A-9394-1960436594A9}"/>
                </a:ext>
              </a:extLst>
            </p:cNvPr>
            <p:cNvSpPr/>
            <p:nvPr/>
          </p:nvSpPr>
          <p:spPr>
            <a:xfrm>
              <a:off x="0" y="4340017"/>
              <a:ext cx="12182014" cy="1469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D031F8A-B83F-49C3-8F59-7D20484703D5}"/>
                </a:ext>
              </a:extLst>
            </p:cNvPr>
            <p:cNvSpPr txBox="1"/>
            <p:nvPr/>
          </p:nvSpPr>
          <p:spPr>
            <a:xfrm>
              <a:off x="102045" y="4570092"/>
              <a:ext cx="7984686" cy="602328"/>
            </a:xfrm>
            <a:prstGeom prst="rect">
              <a:avLst/>
            </a:prstGeom>
            <a:noFill/>
          </p:spPr>
          <p:txBody>
            <a:bodyPr wrap="none" rtlCol="0">
              <a:spAutoFit/>
            </a:bodyPr>
            <a:lstStyle/>
            <a:p>
              <a:r>
                <a:rPr lang="en-US" sz="2800" dirty="0">
                  <a:solidFill>
                    <a:schemeClr val="accent1">
                      <a:lumMod val="50000"/>
                    </a:schemeClr>
                  </a:solidFill>
                </a:rPr>
                <a:t>Fall 2020 - Rocket Propulsion Test Design and Analysis</a:t>
              </a:r>
            </a:p>
          </p:txBody>
        </p:sp>
        <p:sp>
          <p:nvSpPr>
            <p:cNvPr id="17" name="TextBox 16">
              <a:extLst>
                <a:ext uri="{FF2B5EF4-FFF2-40B4-BE49-F238E27FC236}">
                  <a16:creationId xmlns:a16="http://schemas.microsoft.com/office/drawing/2014/main" id="{D9122FDE-E3A4-4D9B-A36A-9B82B82F523B}"/>
                </a:ext>
              </a:extLst>
            </p:cNvPr>
            <p:cNvSpPr txBox="1"/>
            <p:nvPr/>
          </p:nvSpPr>
          <p:spPr>
            <a:xfrm>
              <a:off x="102045" y="5199769"/>
              <a:ext cx="7149586" cy="460604"/>
            </a:xfrm>
            <a:prstGeom prst="rect">
              <a:avLst/>
            </a:prstGeom>
            <a:noFill/>
          </p:spPr>
          <p:txBody>
            <a:bodyPr wrap="none" rtlCol="0">
              <a:spAutoFit/>
            </a:bodyPr>
            <a:lstStyle/>
            <a:p>
              <a:r>
                <a:rPr lang="en-US" sz="2000" dirty="0"/>
                <a:t>By: John Paul Ortiz                                  Mentor: Dr. Armando Delgado</a:t>
              </a:r>
            </a:p>
          </p:txBody>
        </p:sp>
        <p:sp>
          <p:nvSpPr>
            <p:cNvPr id="19" name="TextBox 18">
              <a:extLst>
                <a:ext uri="{FF2B5EF4-FFF2-40B4-BE49-F238E27FC236}">
                  <a16:creationId xmlns:a16="http://schemas.microsoft.com/office/drawing/2014/main" id="{5C3608A3-85F1-44CD-86FE-82D264C7C912}"/>
                </a:ext>
              </a:extLst>
            </p:cNvPr>
            <p:cNvSpPr txBox="1"/>
            <p:nvPr/>
          </p:nvSpPr>
          <p:spPr>
            <a:xfrm>
              <a:off x="102045" y="4364461"/>
              <a:ext cx="184731" cy="1077218"/>
            </a:xfrm>
            <a:prstGeom prst="rect">
              <a:avLst/>
            </a:prstGeom>
            <a:noFill/>
          </p:spPr>
          <p:txBody>
            <a:bodyPr wrap="none" rtlCol="0">
              <a:spAutoFit/>
            </a:bodyPr>
            <a:lstStyle/>
            <a:p>
              <a:endParaRPr lang="en-US" sz="3200" dirty="0"/>
            </a:p>
            <a:p>
              <a:endParaRPr lang="en-US" sz="3200" dirty="0"/>
            </a:p>
          </p:txBody>
        </p:sp>
        <p:sp>
          <p:nvSpPr>
            <p:cNvPr id="20" name="TextBox 19">
              <a:extLst>
                <a:ext uri="{FF2B5EF4-FFF2-40B4-BE49-F238E27FC236}">
                  <a16:creationId xmlns:a16="http://schemas.microsoft.com/office/drawing/2014/main" id="{CC512631-F37D-405E-BC1E-1A3A5AC7D3E3}"/>
                </a:ext>
              </a:extLst>
            </p:cNvPr>
            <p:cNvSpPr txBox="1"/>
            <p:nvPr/>
          </p:nvSpPr>
          <p:spPr>
            <a:xfrm>
              <a:off x="9937506" y="5072347"/>
              <a:ext cx="2152449" cy="369332"/>
            </a:xfrm>
            <a:prstGeom prst="rect">
              <a:avLst/>
            </a:prstGeom>
            <a:noFill/>
          </p:spPr>
          <p:txBody>
            <a:bodyPr wrap="none" rtlCol="0">
              <a:spAutoFit/>
            </a:bodyPr>
            <a:lstStyle/>
            <a:p>
              <a:r>
                <a:rPr lang="en-US" dirty="0"/>
                <a:t>Stennis Space Center</a:t>
              </a:r>
            </a:p>
          </p:txBody>
        </p:sp>
        <p:sp>
          <p:nvSpPr>
            <p:cNvPr id="21" name="TextBox 20">
              <a:extLst>
                <a:ext uri="{FF2B5EF4-FFF2-40B4-BE49-F238E27FC236}">
                  <a16:creationId xmlns:a16="http://schemas.microsoft.com/office/drawing/2014/main" id="{01B5310D-2BCA-4CC3-A9B4-563501A0B3DB}"/>
                </a:ext>
              </a:extLst>
            </p:cNvPr>
            <p:cNvSpPr txBox="1"/>
            <p:nvPr/>
          </p:nvSpPr>
          <p:spPr>
            <a:xfrm>
              <a:off x="8397714" y="5354118"/>
              <a:ext cx="3794286" cy="369332"/>
            </a:xfrm>
            <a:prstGeom prst="rect">
              <a:avLst/>
            </a:prstGeom>
            <a:noFill/>
          </p:spPr>
          <p:txBody>
            <a:bodyPr wrap="none" rtlCol="0">
              <a:spAutoFit/>
            </a:bodyPr>
            <a:lstStyle/>
            <a:p>
              <a:r>
                <a:rPr lang="en-US" dirty="0"/>
                <a:t>Engineering and Test Directorate, EA32</a:t>
              </a:r>
            </a:p>
          </p:txBody>
        </p:sp>
        <p:pic>
          <p:nvPicPr>
            <p:cNvPr id="22" name="Picture 21">
              <a:extLst>
                <a:ext uri="{FF2B5EF4-FFF2-40B4-BE49-F238E27FC236}">
                  <a16:creationId xmlns:a16="http://schemas.microsoft.com/office/drawing/2014/main" id="{0D876834-BE2C-4CC8-8389-4E8B7A79BA4B}"/>
                </a:ext>
              </a:extLst>
            </p:cNvPr>
            <p:cNvPicPr>
              <a:picLocks noChangeAspect="1"/>
            </p:cNvPicPr>
            <p:nvPr/>
          </p:nvPicPr>
          <p:blipFill>
            <a:blip r:embed="rId3"/>
            <a:stretch>
              <a:fillRect/>
            </a:stretch>
          </p:blipFill>
          <p:spPr>
            <a:xfrm>
              <a:off x="11186159" y="4428354"/>
              <a:ext cx="622719" cy="646566"/>
            </a:xfrm>
            <a:prstGeom prst="rect">
              <a:avLst/>
            </a:prstGeom>
          </p:spPr>
        </p:pic>
      </p:grpSp>
      <p:sp>
        <p:nvSpPr>
          <p:cNvPr id="11" name="TextBox 10">
            <a:extLst>
              <a:ext uri="{FF2B5EF4-FFF2-40B4-BE49-F238E27FC236}">
                <a16:creationId xmlns:a16="http://schemas.microsoft.com/office/drawing/2014/main" id="{00514BC2-1666-4E67-8D50-16657D5F0586}"/>
              </a:ext>
            </a:extLst>
          </p:cNvPr>
          <p:cNvSpPr txBox="1"/>
          <p:nvPr/>
        </p:nvSpPr>
        <p:spPr>
          <a:xfrm>
            <a:off x="10405934" y="6642556"/>
            <a:ext cx="1786066" cy="215444"/>
          </a:xfrm>
          <a:prstGeom prst="rect">
            <a:avLst/>
          </a:prstGeom>
          <a:noFill/>
        </p:spPr>
        <p:txBody>
          <a:bodyPr wrap="none" rtlCol="0">
            <a:spAutoFit/>
          </a:bodyPr>
          <a:lstStyle/>
          <a:p>
            <a:r>
              <a:rPr lang="en-US" sz="800" dirty="0">
                <a:solidFill>
                  <a:schemeClr val="bg1"/>
                </a:solidFill>
              </a:rPr>
              <a:t>Source: NASA Image and Video Library</a:t>
            </a:r>
          </a:p>
        </p:txBody>
      </p:sp>
    </p:spTree>
    <p:extLst>
      <p:ext uri="{BB962C8B-B14F-4D97-AF65-F5344CB8AC3E}">
        <p14:creationId xmlns:p14="http://schemas.microsoft.com/office/powerpoint/2010/main" val="217467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171450" y="1318022"/>
            <a:ext cx="11868150" cy="5539978"/>
          </a:xfrm>
        </p:spPr>
        <p:txBody>
          <a:bodyPr/>
          <a:lstStyle/>
          <a:p>
            <a:pPr marL="457200" lvl="1" indent="0">
              <a:buNone/>
            </a:pPr>
            <a:endParaRPr lang="en-US" sz="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10</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 Acronyms Tab - Overview</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pic>
        <p:nvPicPr>
          <p:cNvPr id="2" name="Picture 1">
            <a:extLst>
              <a:ext uri="{FF2B5EF4-FFF2-40B4-BE49-F238E27FC236}">
                <a16:creationId xmlns:a16="http://schemas.microsoft.com/office/drawing/2014/main" id="{801A6438-12DF-45BD-A288-52B365433DA4}"/>
              </a:ext>
            </a:extLst>
          </p:cNvPr>
          <p:cNvPicPr>
            <a:picLocks noChangeAspect="1"/>
          </p:cNvPicPr>
          <p:nvPr/>
        </p:nvPicPr>
        <p:blipFill>
          <a:blip r:embed="rId3"/>
          <a:stretch>
            <a:fillRect/>
          </a:stretch>
        </p:blipFill>
        <p:spPr>
          <a:xfrm>
            <a:off x="927706" y="2658001"/>
            <a:ext cx="10500856" cy="3745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77AC9591-45F6-4E76-B49D-A747B668C78D}"/>
              </a:ext>
            </a:extLst>
          </p:cNvPr>
          <p:cNvSpPr/>
          <p:nvPr/>
        </p:nvSpPr>
        <p:spPr>
          <a:xfrm>
            <a:off x="266700" y="1290417"/>
            <a:ext cx="11484276" cy="1200329"/>
          </a:xfrm>
          <a:prstGeom prst="rect">
            <a:avLst/>
          </a:prstGeom>
        </p:spPr>
        <p:txBody>
          <a:bodyPr wrap="square">
            <a:spAutoFit/>
          </a:bodyPr>
          <a:lstStyle/>
          <a:p>
            <a:pPr marL="342900" indent="-342900">
              <a:buFont typeface="Arial" panose="020B0604020202020204" pitchFamily="34" charset="0"/>
              <a:buChar char="•"/>
            </a:pPr>
            <a:r>
              <a:rPr lang="en-US" sz="2400" dirty="0"/>
              <a:t>Detailed Description of each engine feature</a:t>
            </a:r>
          </a:p>
          <a:p>
            <a:pPr marL="342900" indent="-342900">
              <a:buFont typeface="Arial" panose="020B0604020202020204" pitchFamily="34" charset="0"/>
              <a:buChar char="•"/>
            </a:pPr>
            <a:r>
              <a:rPr lang="en-US" sz="2400" dirty="0"/>
              <a:t>Each acronym is stored in a table corresponding with the name of the features the acronyms is on the database: </a:t>
            </a:r>
            <a:endParaRPr lang="en-US" dirty="0"/>
          </a:p>
        </p:txBody>
      </p:sp>
      <p:sp>
        <p:nvSpPr>
          <p:cNvPr id="12" name="Rectangle 11">
            <a:extLst>
              <a:ext uri="{FF2B5EF4-FFF2-40B4-BE49-F238E27FC236}">
                <a16:creationId xmlns:a16="http://schemas.microsoft.com/office/drawing/2014/main" id="{381BB287-1464-4D82-9A77-C23ECBDA191C}"/>
              </a:ext>
            </a:extLst>
          </p:cNvPr>
          <p:cNvSpPr/>
          <p:nvPr/>
        </p:nvSpPr>
        <p:spPr>
          <a:xfrm>
            <a:off x="4347430" y="6486979"/>
            <a:ext cx="2811795" cy="307777"/>
          </a:xfrm>
          <a:prstGeom prst="rect">
            <a:avLst/>
          </a:prstGeom>
        </p:spPr>
        <p:txBody>
          <a:bodyPr wrap="none">
            <a:spAutoFit/>
          </a:bodyPr>
          <a:lstStyle/>
          <a:p>
            <a:r>
              <a:rPr lang="en-US" sz="1400" b="1" i="1" dirty="0"/>
              <a:t>Figure 5</a:t>
            </a:r>
            <a:r>
              <a:rPr lang="en-US" sz="1400" i="1" dirty="0"/>
              <a:t>. </a:t>
            </a:r>
            <a:r>
              <a:rPr lang="en-US" sz="1400" dirty="0"/>
              <a:t>Snapshot of Acronyms Tab </a:t>
            </a:r>
            <a:endParaRPr lang="en-US" dirty="0"/>
          </a:p>
        </p:txBody>
      </p:sp>
    </p:spTree>
    <p:extLst>
      <p:ext uri="{BB962C8B-B14F-4D97-AF65-F5344CB8AC3E}">
        <p14:creationId xmlns:p14="http://schemas.microsoft.com/office/powerpoint/2010/main" val="27328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171450" y="1318022"/>
            <a:ext cx="11868150" cy="5539978"/>
          </a:xfrm>
        </p:spPr>
        <p:txBody>
          <a:bodyPr/>
          <a:lstStyle/>
          <a:p>
            <a:pPr marL="457200" lvl="1" indent="0">
              <a:buNone/>
            </a:pPr>
            <a:endParaRPr lang="en-US" sz="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11</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 Analysis Tab - Overview</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7" name="Rectangle 6">
            <a:extLst>
              <a:ext uri="{FF2B5EF4-FFF2-40B4-BE49-F238E27FC236}">
                <a16:creationId xmlns:a16="http://schemas.microsoft.com/office/drawing/2014/main" id="{77AC9591-45F6-4E76-B49D-A747B668C78D}"/>
              </a:ext>
            </a:extLst>
          </p:cNvPr>
          <p:cNvSpPr/>
          <p:nvPr/>
        </p:nvSpPr>
        <p:spPr>
          <a:xfrm>
            <a:off x="353862" y="1206261"/>
            <a:ext cx="11484276" cy="1200329"/>
          </a:xfrm>
          <a:prstGeom prst="rect">
            <a:avLst/>
          </a:prstGeom>
        </p:spPr>
        <p:txBody>
          <a:bodyPr wrap="square">
            <a:spAutoFit/>
          </a:bodyPr>
          <a:lstStyle/>
          <a:p>
            <a:pPr marL="342900" indent="-342900">
              <a:buFont typeface="Arial" panose="020B0604020202020204" pitchFamily="34" charset="0"/>
              <a:buChar char="•"/>
            </a:pPr>
            <a:r>
              <a:rPr lang="en-US" sz="2400" dirty="0"/>
              <a:t>Analyses and displays metrics of adjustable subsets of database</a:t>
            </a:r>
          </a:p>
          <a:p>
            <a:pPr marL="342900" indent="-342900">
              <a:buFont typeface="Arial" panose="020B0604020202020204" pitchFamily="34" charset="0"/>
              <a:buChar char="•"/>
            </a:pPr>
            <a:r>
              <a:rPr lang="en-US" sz="2400" dirty="0"/>
              <a:t>Plots Engine Thrust as a function of selected criteria through filtered tables</a:t>
            </a:r>
          </a:p>
          <a:p>
            <a:pPr marL="342900" indent="-342900">
              <a:buFont typeface="Arial" panose="020B0604020202020204" pitchFamily="34" charset="0"/>
              <a:buChar char="•"/>
            </a:pPr>
            <a:r>
              <a:rPr lang="en-US" sz="2400" dirty="0"/>
              <a:t>Displays Application distribution of all engines in database</a:t>
            </a:r>
          </a:p>
        </p:txBody>
      </p:sp>
      <p:sp>
        <p:nvSpPr>
          <p:cNvPr id="3" name="Rectangle 2">
            <a:extLst>
              <a:ext uri="{FF2B5EF4-FFF2-40B4-BE49-F238E27FC236}">
                <a16:creationId xmlns:a16="http://schemas.microsoft.com/office/drawing/2014/main" id="{5D681C25-A53E-4309-9097-A53F8D01E7F4}"/>
              </a:ext>
            </a:extLst>
          </p:cNvPr>
          <p:cNvSpPr/>
          <p:nvPr/>
        </p:nvSpPr>
        <p:spPr>
          <a:xfrm>
            <a:off x="4342777" y="6477908"/>
            <a:ext cx="2622962" cy="307777"/>
          </a:xfrm>
          <a:prstGeom prst="rect">
            <a:avLst/>
          </a:prstGeom>
        </p:spPr>
        <p:txBody>
          <a:bodyPr wrap="none">
            <a:spAutoFit/>
          </a:bodyPr>
          <a:lstStyle/>
          <a:p>
            <a:r>
              <a:rPr lang="en-US" sz="1400" b="1" i="1" dirty="0"/>
              <a:t>Figure 6</a:t>
            </a:r>
            <a:r>
              <a:rPr lang="en-US" sz="1400" i="1" dirty="0"/>
              <a:t>. </a:t>
            </a:r>
            <a:r>
              <a:rPr lang="en-US" sz="1400" dirty="0"/>
              <a:t>Snapshot of Metrics Tab</a:t>
            </a:r>
            <a:endParaRPr lang="en-US" dirty="0"/>
          </a:p>
        </p:txBody>
      </p:sp>
      <p:pic>
        <p:nvPicPr>
          <p:cNvPr id="20" name="Picture 19" descr="A picture containing graphical user interface, chart&#10;&#10;Description automatically generated">
            <a:extLst>
              <a:ext uri="{FF2B5EF4-FFF2-40B4-BE49-F238E27FC236}">
                <a16:creationId xmlns:a16="http://schemas.microsoft.com/office/drawing/2014/main" id="{3385D495-A040-4DCC-BB44-C2EB8580E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7" y="2417588"/>
            <a:ext cx="9950961" cy="3988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403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5669FF-610B-48C8-A1CD-29F4CC578E66}" type="slidenum">
              <a:rPr lang="en-US" smtClean="0"/>
              <a:t>12</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 Rev History Tab - Overview</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7" name="Rectangle 6">
            <a:extLst>
              <a:ext uri="{FF2B5EF4-FFF2-40B4-BE49-F238E27FC236}">
                <a16:creationId xmlns:a16="http://schemas.microsoft.com/office/drawing/2014/main" id="{77AC9591-45F6-4E76-B49D-A747B668C78D}"/>
              </a:ext>
            </a:extLst>
          </p:cNvPr>
          <p:cNvSpPr/>
          <p:nvPr/>
        </p:nvSpPr>
        <p:spPr>
          <a:xfrm>
            <a:off x="266700" y="1290417"/>
            <a:ext cx="11484276" cy="830997"/>
          </a:xfrm>
          <a:prstGeom prst="rect">
            <a:avLst/>
          </a:prstGeom>
        </p:spPr>
        <p:txBody>
          <a:bodyPr wrap="square">
            <a:spAutoFit/>
          </a:bodyPr>
          <a:lstStyle/>
          <a:p>
            <a:pPr marL="342900" indent="-342900">
              <a:buFont typeface="Arial" panose="020B0604020202020204" pitchFamily="34" charset="0"/>
              <a:buChar char="•"/>
            </a:pPr>
            <a:r>
              <a:rPr lang="en-US" sz="2400" dirty="0"/>
              <a:t>Database Modification and History log to track updates, correct errors and contract contributors.</a:t>
            </a:r>
          </a:p>
        </p:txBody>
      </p:sp>
      <p:sp>
        <p:nvSpPr>
          <p:cNvPr id="3" name="Rectangle 2">
            <a:extLst>
              <a:ext uri="{FF2B5EF4-FFF2-40B4-BE49-F238E27FC236}">
                <a16:creationId xmlns:a16="http://schemas.microsoft.com/office/drawing/2014/main" id="{5D681C25-A53E-4309-9097-A53F8D01E7F4}"/>
              </a:ext>
            </a:extLst>
          </p:cNvPr>
          <p:cNvSpPr/>
          <p:nvPr/>
        </p:nvSpPr>
        <p:spPr>
          <a:xfrm>
            <a:off x="4457503" y="3760172"/>
            <a:ext cx="2895986" cy="307777"/>
          </a:xfrm>
          <a:prstGeom prst="rect">
            <a:avLst/>
          </a:prstGeom>
        </p:spPr>
        <p:txBody>
          <a:bodyPr wrap="none">
            <a:spAutoFit/>
          </a:bodyPr>
          <a:lstStyle/>
          <a:p>
            <a:r>
              <a:rPr lang="en-US" sz="1400" b="1" i="1" dirty="0"/>
              <a:t>Figure 7</a:t>
            </a:r>
            <a:r>
              <a:rPr lang="en-US" sz="1400" i="1" dirty="0"/>
              <a:t>. </a:t>
            </a:r>
            <a:r>
              <a:rPr lang="en-US" sz="1400" dirty="0"/>
              <a:t>Snapshot of Rev History Tab</a:t>
            </a:r>
            <a:endParaRPr lang="en-US" dirty="0"/>
          </a:p>
        </p:txBody>
      </p:sp>
      <p:pic>
        <p:nvPicPr>
          <p:cNvPr id="12" name="Picture 11" descr="Graphical user interface, text, Word&#10;&#10;Description automatically generated">
            <a:extLst>
              <a:ext uri="{FF2B5EF4-FFF2-40B4-BE49-F238E27FC236}">
                <a16:creationId xmlns:a16="http://schemas.microsoft.com/office/drawing/2014/main" id="{1967C97F-0E59-4803-A2BC-FDBE27915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78" y="2309152"/>
            <a:ext cx="10438813" cy="1451020"/>
          </a:xfrm>
          <a:prstGeom prst="rect">
            <a:avLst/>
          </a:prstGeom>
        </p:spPr>
      </p:pic>
      <p:sp>
        <p:nvSpPr>
          <p:cNvPr id="19" name="Rectangle 18">
            <a:extLst>
              <a:ext uri="{FF2B5EF4-FFF2-40B4-BE49-F238E27FC236}">
                <a16:creationId xmlns:a16="http://schemas.microsoft.com/office/drawing/2014/main" id="{E84F654B-07C9-412A-85F0-970A88C6801D}"/>
              </a:ext>
            </a:extLst>
          </p:cNvPr>
          <p:cNvSpPr/>
          <p:nvPr/>
        </p:nvSpPr>
        <p:spPr>
          <a:xfrm>
            <a:off x="266700" y="4493477"/>
            <a:ext cx="10340340" cy="1631216"/>
          </a:xfrm>
          <a:prstGeom prst="rect">
            <a:avLst/>
          </a:prstGeom>
        </p:spPr>
        <p:txBody>
          <a:bodyPr wrap="square">
            <a:spAutoFit/>
          </a:bodyPr>
          <a:lstStyle/>
          <a:p>
            <a:r>
              <a:rPr lang="en-US" sz="2000" b="1" dirty="0">
                <a:solidFill>
                  <a:schemeClr val="accent1">
                    <a:lumMod val="75000"/>
                  </a:schemeClr>
                </a:solidFill>
              </a:rPr>
              <a:t>Results:</a:t>
            </a:r>
          </a:p>
          <a:p>
            <a:pPr marL="342900" indent="-342900">
              <a:buFont typeface="Wingdings" panose="05000000000000000000" pitchFamily="2" charset="2"/>
              <a:buChar char="Ø"/>
            </a:pPr>
            <a:r>
              <a:rPr lang="en-US" sz="2000" dirty="0"/>
              <a:t>Over 70 percent of engines investigated have a thrust output lower than 80, 000 lbf</a:t>
            </a:r>
          </a:p>
          <a:p>
            <a:pPr marL="342900" indent="-342900">
              <a:buFont typeface="Wingdings" panose="05000000000000000000" pitchFamily="2" charset="2"/>
              <a:buChar char="Ø"/>
            </a:pPr>
            <a:r>
              <a:rPr lang="en-US" sz="2000" dirty="0"/>
              <a:t>A trend for the development of LCH4-LOX Engines is rising. </a:t>
            </a:r>
          </a:p>
          <a:p>
            <a:pPr marL="342900" indent="-342900">
              <a:buFont typeface="Wingdings" panose="05000000000000000000" pitchFamily="2" charset="2"/>
              <a:buChar char="Ø"/>
            </a:pPr>
            <a:r>
              <a:rPr lang="en-US" sz="2000" dirty="0"/>
              <a:t>Additive manufacturing technology is growing in the production of turbomachinery and thrust chambers</a:t>
            </a:r>
            <a:r>
              <a:rPr lang="en-US" sz="2000"/>
              <a:t>. </a:t>
            </a:r>
            <a:endParaRPr lang="en-US" sz="2000" dirty="0"/>
          </a:p>
        </p:txBody>
      </p:sp>
    </p:spTree>
    <p:extLst>
      <p:ext uri="{BB962C8B-B14F-4D97-AF65-F5344CB8AC3E}">
        <p14:creationId xmlns:p14="http://schemas.microsoft.com/office/powerpoint/2010/main" val="213886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BD8D41B-D766-40AC-82B8-363160150DCE}"/>
              </a:ext>
            </a:extLst>
          </p:cNvPr>
          <p:cNvGrpSpPr/>
          <p:nvPr/>
        </p:nvGrpSpPr>
        <p:grpSpPr>
          <a:xfrm>
            <a:off x="0" y="5223594"/>
            <a:ext cx="12192000" cy="1469806"/>
            <a:chOff x="0" y="4340017"/>
            <a:chExt cx="12192000" cy="1469806"/>
          </a:xfrm>
        </p:grpSpPr>
        <p:sp>
          <p:nvSpPr>
            <p:cNvPr id="5" name="Rectangle 4">
              <a:extLst>
                <a:ext uri="{FF2B5EF4-FFF2-40B4-BE49-F238E27FC236}">
                  <a16:creationId xmlns:a16="http://schemas.microsoft.com/office/drawing/2014/main" id="{0DF11D82-DFBC-4778-836D-5D51E5284D1F}"/>
                </a:ext>
              </a:extLst>
            </p:cNvPr>
            <p:cNvSpPr/>
            <p:nvPr/>
          </p:nvSpPr>
          <p:spPr>
            <a:xfrm>
              <a:off x="0" y="4340017"/>
              <a:ext cx="12182014" cy="1469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5D86D2A-F8E2-49A7-9691-7D2F68E5AE0D}"/>
                </a:ext>
              </a:extLst>
            </p:cNvPr>
            <p:cNvSpPr txBox="1"/>
            <p:nvPr/>
          </p:nvSpPr>
          <p:spPr>
            <a:xfrm>
              <a:off x="102045" y="4827885"/>
              <a:ext cx="7004430" cy="523220"/>
            </a:xfrm>
            <a:prstGeom prst="rect">
              <a:avLst/>
            </a:prstGeom>
            <a:noFill/>
          </p:spPr>
          <p:txBody>
            <a:bodyPr wrap="square" rtlCol="0">
              <a:spAutoFit/>
            </a:bodyPr>
            <a:lstStyle/>
            <a:p>
              <a:r>
                <a:rPr lang="en-US" sz="2800" dirty="0">
                  <a:solidFill>
                    <a:schemeClr val="accent1">
                      <a:lumMod val="50000"/>
                    </a:schemeClr>
                  </a:solidFill>
                </a:rPr>
                <a:t>Autonomation of Set Point Prediction Model</a:t>
              </a:r>
            </a:p>
          </p:txBody>
        </p:sp>
        <p:sp>
          <p:nvSpPr>
            <p:cNvPr id="7" name="TextBox 6">
              <a:extLst>
                <a:ext uri="{FF2B5EF4-FFF2-40B4-BE49-F238E27FC236}">
                  <a16:creationId xmlns:a16="http://schemas.microsoft.com/office/drawing/2014/main" id="{D083661D-A68E-47A8-81E3-821DBCC6515B}"/>
                </a:ext>
              </a:extLst>
            </p:cNvPr>
            <p:cNvSpPr txBox="1"/>
            <p:nvPr/>
          </p:nvSpPr>
          <p:spPr>
            <a:xfrm>
              <a:off x="102045" y="5323389"/>
              <a:ext cx="2223686" cy="400110"/>
            </a:xfrm>
            <a:prstGeom prst="rect">
              <a:avLst/>
            </a:prstGeom>
            <a:noFill/>
          </p:spPr>
          <p:txBody>
            <a:bodyPr wrap="none" rtlCol="0">
              <a:spAutoFit/>
            </a:bodyPr>
            <a:lstStyle/>
            <a:p>
              <a:r>
                <a:rPr lang="en-US" sz="2000" dirty="0"/>
                <a:t>December 12, 2020</a:t>
              </a:r>
            </a:p>
          </p:txBody>
        </p:sp>
        <p:sp>
          <p:nvSpPr>
            <p:cNvPr id="8" name="TextBox 7">
              <a:extLst>
                <a:ext uri="{FF2B5EF4-FFF2-40B4-BE49-F238E27FC236}">
                  <a16:creationId xmlns:a16="http://schemas.microsoft.com/office/drawing/2014/main" id="{5DE9AE8B-13F7-4651-AD65-0AF4F912D356}"/>
                </a:ext>
              </a:extLst>
            </p:cNvPr>
            <p:cNvSpPr txBox="1"/>
            <p:nvPr/>
          </p:nvSpPr>
          <p:spPr>
            <a:xfrm>
              <a:off x="5075538" y="5323340"/>
              <a:ext cx="2030937" cy="400110"/>
            </a:xfrm>
            <a:prstGeom prst="rect">
              <a:avLst/>
            </a:prstGeom>
            <a:noFill/>
          </p:spPr>
          <p:txBody>
            <a:bodyPr wrap="none" rtlCol="0">
              <a:spAutoFit/>
            </a:bodyPr>
            <a:lstStyle/>
            <a:p>
              <a:r>
                <a:rPr lang="en-US" sz="2000" dirty="0"/>
                <a:t>By John Paul Ortiz</a:t>
              </a:r>
            </a:p>
          </p:txBody>
        </p:sp>
        <p:sp>
          <p:nvSpPr>
            <p:cNvPr id="9" name="TextBox 8">
              <a:extLst>
                <a:ext uri="{FF2B5EF4-FFF2-40B4-BE49-F238E27FC236}">
                  <a16:creationId xmlns:a16="http://schemas.microsoft.com/office/drawing/2014/main" id="{49C1838B-6506-4CA1-9616-645FD7E189F7}"/>
                </a:ext>
              </a:extLst>
            </p:cNvPr>
            <p:cNvSpPr txBox="1"/>
            <p:nvPr/>
          </p:nvSpPr>
          <p:spPr>
            <a:xfrm>
              <a:off x="102045" y="4364461"/>
              <a:ext cx="3250890" cy="1077218"/>
            </a:xfrm>
            <a:prstGeom prst="rect">
              <a:avLst/>
            </a:prstGeom>
            <a:noFill/>
          </p:spPr>
          <p:txBody>
            <a:bodyPr wrap="none" rtlCol="0">
              <a:spAutoFit/>
            </a:bodyPr>
            <a:lstStyle/>
            <a:p>
              <a:r>
                <a:rPr lang="en-US" sz="3200" dirty="0"/>
                <a:t>A1 Set Point Sheet</a:t>
              </a:r>
            </a:p>
            <a:p>
              <a:endParaRPr lang="en-US" sz="3200" dirty="0"/>
            </a:p>
          </p:txBody>
        </p:sp>
        <p:sp>
          <p:nvSpPr>
            <p:cNvPr id="10" name="TextBox 9">
              <a:extLst>
                <a:ext uri="{FF2B5EF4-FFF2-40B4-BE49-F238E27FC236}">
                  <a16:creationId xmlns:a16="http://schemas.microsoft.com/office/drawing/2014/main" id="{C82622E7-5F6D-4D8A-9805-E524FA729BA5}"/>
                </a:ext>
              </a:extLst>
            </p:cNvPr>
            <p:cNvSpPr txBox="1"/>
            <p:nvPr/>
          </p:nvSpPr>
          <p:spPr>
            <a:xfrm>
              <a:off x="9937506" y="5072347"/>
              <a:ext cx="2152449" cy="369332"/>
            </a:xfrm>
            <a:prstGeom prst="rect">
              <a:avLst/>
            </a:prstGeom>
            <a:noFill/>
          </p:spPr>
          <p:txBody>
            <a:bodyPr wrap="none" rtlCol="0">
              <a:spAutoFit/>
            </a:bodyPr>
            <a:lstStyle/>
            <a:p>
              <a:r>
                <a:rPr lang="en-US" dirty="0"/>
                <a:t>Stennis Space Center</a:t>
              </a:r>
            </a:p>
          </p:txBody>
        </p:sp>
        <p:sp>
          <p:nvSpPr>
            <p:cNvPr id="11" name="TextBox 10">
              <a:extLst>
                <a:ext uri="{FF2B5EF4-FFF2-40B4-BE49-F238E27FC236}">
                  <a16:creationId xmlns:a16="http://schemas.microsoft.com/office/drawing/2014/main" id="{B523FC30-DE1D-4021-AF68-648F24378C9A}"/>
                </a:ext>
              </a:extLst>
            </p:cNvPr>
            <p:cNvSpPr txBox="1"/>
            <p:nvPr/>
          </p:nvSpPr>
          <p:spPr>
            <a:xfrm>
              <a:off x="8397714" y="5354118"/>
              <a:ext cx="3794286" cy="369332"/>
            </a:xfrm>
            <a:prstGeom prst="rect">
              <a:avLst/>
            </a:prstGeom>
            <a:noFill/>
          </p:spPr>
          <p:txBody>
            <a:bodyPr wrap="none" rtlCol="0">
              <a:spAutoFit/>
            </a:bodyPr>
            <a:lstStyle/>
            <a:p>
              <a:r>
                <a:rPr lang="en-US" dirty="0"/>
                <a:t>Engineering and Test Directorate, EA32</a:t>
              </a:r>
            </a:p>
          </p:txBody>
        </p:sp>
        <p:pic>
          <p:nvPicPr>
            <p:cNvPr id="12" name="Picture 11">
              <a:extLst>
                <a:ext uri="{FF2B5EF4-FFF2-40B4-BE49-F238E27FC236}">
                  <a16:creationId xmlns:a16="http://schemas.microsoft.com/office/drawing/2014/main" id="{4C16EFC4-0CD5-4917-8296-84664D53B585}"/>
                </a:ext>
              </a:extLst>
            </p:cNvPr>
            <p:cNvPicPr>
              <a:picLocks noChangeAspect="1"/>
            </p:cNvPicPr>
            <p:nvPr/>
          </p:nvPicPr>
          <p:blipFill>
            <a:blip r:embed="rId3"/>
            <a:stretch>
              <a:fillRect/>
            </a:stretch>
          </p:blipFill>
          <p:spPr>
            <a:xfrm>
              <a:off x="11052623" y="4428354"/>
              <a:ext cx="756256" cy="646566"/>
            </a:xfrm>
            <a:prstGeom prst="rect">
              <a:avLst/>
            </a:prstGeom>
          </p:spPr>
        </p:pic>
      </p:grpSp>
      <p:sp>
        <p:nvSpPr>
          <p:cNvPr id="14" name="TextBox 13">
            <a:extLst>
              <a:ext uri="{FF2B5EF4-FFF2-40B4-BE49-F238E27FC236}">
                <a16:creationId xmlns:a16="http://schemas.microsoft.com/office/drawing/2014/main" id="{37400B23-AFEE-47A4-A86D-167E6B55AF16}"/>
              </a:ext>
            </a:extLst>
          </p:cNvPr>
          <p:cNvSpPr txBox="1"/>
          <p:nvPr/>
        </p:nvSpPr>
        <p:spPr>
          <a:xfrm>
            <a:off x="10405934" y="4995201"/>
            <a:ext cx="1786066" cy="215444"/>
          </a:xfrm>
          <a:prstGeom prst="rect">
            <a:avLst/>
          </a:prstGeom>
          <a:noFill/>
        </p:spPr>
        <p:txBody>
          <a:bodyPr wrap="none" rtlCol="0">
            <a:spAutoFit/>
          </a:bodyPr>
          <a:lstStyle/>
          <a:p>
            <a:r>
              <a:rPr lang="en-US" sz="800" dirty="0">
                <a:solidFill>
                  <a:schemeClr val="bg1"/>
                </a:solidFill>
              </a:rPr>
              <a:t>Source: NASA Image and Video Library</a:t>
            </a:r>
          </a:p>
        </p:txBody>
      </p:sp>
    </p:spTree>
    <p:extLst>
      <p:ext uri="{BB962C8B-B14F-4D97-AF65-F5344CB8AC3E}">
        <p14:creationId xmlns:p14="http://schemas.microsoft.com/office/powerpoint/2010/main" val="322104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171450" y="1712686"/>
            <a:ext cx="11868150" cy="4774293"/>
          </a:xfrm>
        </p:spPr>
        <p:txBody>
          <a:bodyPr>
            <a:normAutofit/>
          </a:bodyPr>
          <a:lstStyle/>
          <a:p>
            <a:r>
              <a:rPr lang="en-US" dirty="0"/>
              <a:t>The A-1 Set Point Sheet is a predictive  model which calculates LOX and LH2 engine inlet Net Positive Suction Pressure (NPSP). </a:t>
            </a:r>
          </a:p>
          <a:p>
            <a:pPr marL="0" indent="0">
              <a:buNone/>
            </a:pPr>
            <a:endParaRPr lang="en-US" dirty="0"/>
          </a:p>
          <a:p>
            <a:r>
              <a:rPr lang="en-US" dirty="0"/>
              <a:t>The objective of this Prediction model is to facilitate the estimation of the Set Point Values to satisfy the test requirements of RS-25 engines tests in test stand A-1.</a:t>
            </a:r>
          </a:p>
          <a:p>
            <a:pPr marL="0" indent="0">
              <a:buNone/>
            </a:pPr>
            <a:endParaRPr lang="en-US" dirty="0"/>
          </a:p>
          <a:p>
            <a:r>
              <a:rPr lang="en-US" dirty="0"/>
              <a:t>Internally, the spreadsheet uses a combination of past test data, flow simulations, pump curves, and thermodynamic and fluid mechanic equations to calculate the predicted NPSP.</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14</a:t>
            </a:fld>
            <a:endParaRPr lang="en-US" dirty="0"/>
          </a:p>
        </p:txBody>
      </p:sp>
      <p:sp>
        <p:nvSpPr>
          <p:cNvPr id="5" name="Title 4"/>
          <p:cNvSpPr>
            <a:spLocks noGrp="1"/>
          </p:cNvSpPr>
          <p:nvPr>
            <p:ph type="title"/>
          </p:nvPr>
        </p:nvSpPr>
        <p:spPr/>
        <p:txBody>
          <a:bodyPr/>
          <a:lstStyle/>
          <a:p>
            <a:r>
              <a:rPr lang="en-US" dirty="0"/>
              <a:t>Autonomation of Set Point Prediction Model</a:t>
            </a:r>
          </a:p>
        </p:txBody>
      </p:sp>
      <p:sp>
        <p:nvSpPr>
          <p:cNvPr id="6" name="Text Placeholder 5"/>
          <p:cNvSpPr>
            <a:spLocks noGrp="1"/>
          </p:cNvSpPr>
          <p:nvPr>
            <p:ph type="body" sz="quarter" idx="13"/>
          </p:nvPr>
        </p:nvSpPr>
        <p:spPr/>
        <p:txBody>
          <a:bodyPr>
            <a:normAutofit fontScale="92500" lnSpcReduction="20000"/>
          </a:bodyPr>
          <a:lstStyle/>
          <a:p>
            <a:r>
              <a:rPr lang="en-US" dirty="0"/>
              <a:t>A-1 Set Point Sheet - Overview</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Tree>
    <p:extLst>
      <p:ext uri="{BB962C8B-B14F-4D97-AF65-F5344CB8AC3E}">
        <p14:creationId xmlns:p14="http://schemas.microsoft.com/office/powerpoint/2010/main" val="115654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323850" y="1152797"/>
            <a:ext cx="11868150" cy="4774293"/>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15</a:t>
            </a:fld>
            <a:endParaRPr lang="en-US" dirty="0"/>
          </a:p>
        </p:txBody>
      </p:sp>
      <p:sp>
        <p:nvSpPr>
          <p:cNvPr id="5" name="Title 4"/>
          <p:cNvSpPr>
            <a:spLocks noGrp="1"/>
          </p:cNvSpPr>
          <p:nvPr>
            <p:ph type="title"/>
          </p:nvPr>
        </p:nvSpPr>
        <p:spPr/>
        <p:txBody>
          <a:bodyPr/>
          <a:lstStyle/>
          <a:p>
            <a:r>
              <a:rPr lang="en-US" dirty="0"/>
              <a:t>Autonomation of Set Point Prediction Model</a:t>
            </a:r>
          </a:p>
        </p:txBody>
      </p:sp>
      <p:sp>
        <p:nvSpPr>
          <p:cNvPr id="6" name="Text Placeholder 5"/>
          <p:cNvSpPr>
            <a:spLocks noGrp="1"/>
          </p:cNvSpPr>
          <p:nvPr>
            <p:ph type="body" sz="quarter" idx="13"/>
          </p:nvPr>
        </p:nvSpPr>
        <p:spPr/>
        <p:txBody>
          <a:bodyPr>
            <a:normAutofit fontScale="92500" lnSpcReduction="20000"/>
          </a:bodyPr>
          <a:lstStyle/>
          <a:p>
            <a:r>
              <a:rPr lang="en-US" dirty="0"/>
              <a:t>A-1 Set Point Spread Sheet - Diagram</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13" name="Rectangle 12">
            <a:extLst>
              <a:ext uri="{FF2B5EF4-FFF2-40B4-BE49-F238E27FC236}">
                <a16:creationId xmlns:a16="http://schemas.microsoft.com/office/drawing/2014/main" id="{6F305156-52BD-4800-B148-F6FE9FBD6D1B}"/>
              </a:ext>
            </a:extLst>
          </p:cNvPr>
          <p:cNvSpPr/>
          <p:nvPr/>
        </p:nvSpPr>
        <p:spPr>
          <a:xfrm>
            <a:off x="4363729" y="6333090"/>
            <a:ext cx="3464538" cy="307777"/>
          </a:xfrm>
          <a:prstGeom prst="rect">
            <a:avLst/>
          </a:prstGeom>
        </p:spPr>
        <p:txBody>
          <a:bodyPr wrap="none">
            <a:spAutoFit/>
          </a:bodyPr>
          <a:lstStyle/>
          <a:p>
            <a:r>
              <a:rPr lang="en-US" sz="1400" b="1" i="1" dirty="0"/>
              <a:t>Figure 8</a:t>
            </a:r>
            <a:r>
              <a:rPr lang="en-US" sz="1400" i="1" dirty="0"/>
              <a:t>. Set Point Prediction Model Diagram</a:t>
            </a:r>
            <a:endParaRPr lang="en-US" sz="1400" dirty="0"/>
          </a:p>
        </p:txBody>
      </p:sp>
      <p:sp>
        <p:nvSpPr>
          <p:cNvPr id="17" name="Content Placeholder 1">
            <a:extLst>
              <a:ext uri="{FF2B5EF4-FFF2-40B4-BE49-F238E27FC236}">
                <a16:creationId xmlns:a16="http://schemas.microsoft.com/office/drawing/2014/main" id="{F95A1929-800A-4A45-9D73-419136D2FDB4}"/>
              </a:ext>
            </a:extLst>
          </p:cNvPr>
          <p:cNvSpPr txBox="1">
            <a:spLocks/>
          </p:cNvSpPr>
          <p:nvPr/>
        </p:nvSpPr>
        <p:spPr>
          <a:xfrm>
            <a:off x="161923" y="1210664"/>
            <a:ext cx="11868150" cy="105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Control Variable: </a:t>
            </a:r>
            <a:r>
              <a:rPr lang="en-US" sz="2400" dirty="0"/>
              <a:t>Tank Bottom Pressure -&gt; Set Points </a:t>
            </a:r>
          </a:p>
          <a:p>
            <a:r>
              <a:rPr lang="en-US" sz="2400" b="1" dirty="0"/>
              <a:t>Model Output: </a:t>
            </a:r>
            <a:r>
              <a:rPr lang="en-US" sz="2400" dirty="0"/>
              <a:t>Net Positive Suction Pressure (NPSP)</a:t>
            </a:r>
            <a:endParaRPr lang="en-US" sz="2400" b="1" dirty="0"/>
          </a:p>
          <a:p>
            <a:endParaRPr lang="en-US" sz="2400" b="1" dirty="0"/>
          </a:p>
          <a:p>
            <a:pPr marL="0" indent="0">
              <a:buNone/>
            </a:pPr>
            <a:endParaRPr lang="en-US" sz="2400" b="1"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pic>
        <p:nvPicPr>
          <p:cNvPr id="3" name="Picture 2" descr="Diagram&#10;&#10;Description automatically generated">
            <a:extLst>
              <a:ext uri="{FF2B5EF4-FFF2-40B4-BE49-F238E27FC236}">
                <a16:creationId xmlns:a16="http://schemas.microsoft.com/office/drawing/2014/main" id="{33EF977F-0E2E-4216-AF87-D984517DD4DF}"/>
              </a:ext>
            </a:extLst>
          </p:cNvPr>
          <p:cNvPicPr>
            <a:picLocks noChangeAspect="1"/>
          </p:cNvPicPr>
          <p:nvPr/>
        </p:nvPicPr>
        <p:blipFill rotWithShape="1">
          <a:blip r:embed="rId3">
            <a:extLst>
              <a:ext uri="{28A0092B-C50C-407E-A947-70E740481C1C}">
                <a14:useLocalDpi xmlns:a14="http://schemas.microsoft.com/office/drawing/2010/main" val="0"/>
              </a:ext>
            </a:extLst>
          </a:blip>
          <a:srcRect t="5316"/>
          <a:stretch/>
        </p:blipFill>
        <p:spPr>
          <a:xfrm>
            <a:off x="1066533" y="2327890"/>
            <a:ext cx="10382784" cy="396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862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323850" y="1152797"/>
            <a:ext cx="11868150" cy="4774293"/>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16</a:t>
            </a:fld>
            <a:endParaRPr lang="en-US" dirty="0"/>
          </a:p>
        </p:txBody>
      </p:sp>
      <p:sp>
        <p:nvSpPr>
          <p:cNvPr id="5" name="Title 4"/>
          <p:cNvSpPr>
            <a:spLocks noGrp="1"/>
          </p:cNvSpPr>
          <p:nvPr>
            <p:ph type="title"/>
          </p:nvPr>
        </p:nvSpPr>
        <p:spPr/>
        <p:txBody>
          <a:bodyPr/>
          <a:lstStyle/>
          <a:p>
            <a:r>
              <a:rPr lang="en-US" dirty="0"/>
              <a:t>Autonomation of Set Point Prediction Model</a:t>
            </a:r>
          </a:p>
        </p:txBody>
      </p:sp>
      <p:sp>
        <p:nvSpPr>
          <p:cNvPr id="6" name="Text Placeholder 5"/>
          <p:cNvSpPr>
            <a:spLocks noGrp="1"/>
          </p:cNvSpPr>
          <p:nvPr>
            <p:ph type="body" sz="quarter" idx="13"/>
          </p:nvPr>
        </p:nvSpPr>
        <p:spPr/>
        <p:txBody>
          <a:bodyPr>
            <a:normAutofit fontScale="92500" lnSpcReduction="20000"/>
          </a:bodyPr>
          <a:lstStyle/>
          <a:p>
            <a:r>
              <a:rPr lang="en-US" dirty="0"/>
              <a:t>NPSP as a function of Tank Bottom Pressure</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13" name="Rectangle 12">
            <a:extLst>
              <a:ext uri="{FF2B5EF4-FFF2-40B4-BE49-F238E27FC236}">
                <a16:creationId xmlns:a16="http://schemas.microsoft.com/office/drawing/2014/main" id="{6F305156-52BD-4800-B148-F6FE9FBD6D1B}"/>
              </a:ext>
            </a:extLst>
          </p:cNvPr>
          <p:cNvSpPr/>
          <p:nvPr/>
        </p:nvSpPr>
        <p:spPr>
          <a:xfrm>
            <a:off x="6597745" y="5426871"/>
            <a:ext cx="2825582" cy="307777"/>
          </a:xfrm>
          <a:prstGeom prst="rect">
            <a:avLst/>
          </a:prstGeom>
        </p:spPr>
        <p:txBody>
          <a:bodyPr wrap="none">
            <a:spAutoFit/>
          </a:bodyPr>
          <a:lstStyle/>
          <a:p>
            <a:r>
              <a:rPr lang="en-US" sz="1400" b="1" i="1" dirty="0"/>
              <a:t>Figure 9</a:t>
            </a:r>
            <a:r>
              <a:rPr lang="en-US" sz="1400" i="1" dirty="0"/>
              <a:t>. Data Subroutine Diagram </a:t>
            </a:r>
            <a:endParaRPr lang="en-US" sz="1400" dirty="0"/>
          </a:p>
        </p:txBody>
      </p:sp>
      <p:sp>
        <p:nvSpPr>
          <p:cNvPr id="17" name="Content Placeholder 1">
            <a:extLst>
              <a:ext uri="{FF2B5EF4-FFF2-40B4-BE49-F238E27FC236}">
                <a16:creationId xmlns:a16="http://schemas.microsoft.com/office/drawing/2014/main" id="{F95A1929-800A-4A45-9D73-419136D2FDB4}"/>
              </a:ext>
            </a:extLst>
          </p:cNvPr>
          <p:cNvSpPr txBox="1">
            <a:spLocks/>
          </p:cNvSpPr>
          <p:nvPr/>
        </p:nvSpPr>
        <p:spPr>
          <a:xfrm>
            <a:off x="161923" y="1210664"/>
            <a:ext cx="11868150" cy="4774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Net Positive Suction Pressure (NPSP) is a function of three independent variables(Q,T, Pb)</a:t>
            </a:r>
          </a:p>
          <a:p>
            <a:r>
              <a:rPr lang="en-US" sz="2400" b="1" dirty="0"/>
              <a:t>Only Tank bottom Pressure, Pb, can be control to adjust NPSP</a:t>
            </a:r>
          </a:p>
          <a:p>
            <a:pPr marL="0" indent="0">
              <a:buFont typeface="Arial" panose="020B0604020202020204" pitchFamily="34" charset="0"/>
              <a:buNone/>
            </a:pPr>
            <a:endParaRPr lang="en-US" dirty="0"/>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        At any time, t: </a:t>
            </a:r>
          </a:p>
          <a:p>
            <a:pPr marL="0" indent="0">
              <a:buNone/>
            </a:pPr>
            <a:r>
              <a:rPr lang="en-US" sz="2000" dirty="0"/>
              <a:t>	* Q(test requirements)</a:t>
            </a:r>
          </a:p>
          <a:p>
            <a:pPr marL="0" indent="0">
              <a:buNone/>
            </a:pPr>
            <a:r>
              <a:rPr lang="en-US" sz="2000" dirty="0"/>
              <a:t>	* T(ground support eq)</a:t>
            </a:r>
          </a:p>
          <a:p>
            <a:pPr marL="0" indent="0">
              <a:buNone/>
            </a:pPr>
            <a:r>
              <a:rPr lang="en-US" sz="2000" b="1" dirty="0"/>
              <a:t>	* Pb(Control Valves)</a:t>
            </a:r>
          </a:p>
        </p:txBody>
      </p:sp>
      <p:pic>
        <p:nvPicPr>
          <p:cNvPr id="12" name="Picture 11" descr="Diagram&#10;&#10;Description automatically generated">
            <a:extLst>
              <a:ext uri="{FF2B5EF4-FFF2-40B4-BE49-F238E27FC236}">
                <a16:creationId xmlns:a16="http://schemas.microsoft.com/office/drawing/2014/main" id="{59DF7459-E07A-415A-BB75-167BC64F0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324" y="2276230"/>
            <a:ext cx="7972425" cy="3093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358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323850" y="1152797"/>
            <a:ext cx="11868150" cy="4774293"/>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17</a:t>
            </a:fld>
            <a:endParaRPr lang="en-US" dirty="0"/>
          </a:p>
        </p:txBody>
      </p:sp>
      <p:sp>
        <p:nvSpPr>
          <p:cNvPr id="5" name="Title 4"/>
          <p:cNvSpPr>
            <a:spLocks noGrp="1"/>
          </p:cNvSpPr>
          <p:nvPr>
            <p:ph type="title"/>
          </p:nvPr>
        </p:nvSpPr>
        <p:spPr/>
        <p:txBody>
          <a:bodyPr/>
          <a:lstStyle/>
          <a:p>
            <a:r>
              <a:rPr lang="en-US" dirty="0"/>
              <a:t>Autonomation of Set Point Prediction Model</a:t>
            </a:r>
          </a:p>
        </p:txBody>
      </p:sp>
      <p:sp>
        <p:nvSpPr>
          <p:cNvPr id="6" name="Text Placeholder 5"/>
          <p:cNvSpPr>
            <a:spLocks noGrp="1"/>
          </p:cNvSpPr>
          <p:nvPr>
            <p:ph type="body" sz="quarter" idx="13"/>
          </p:nvPr>
        </p:nvSpPr>
        <p:spPr/>
        <p:txBody>
          <a:bodyPr>
            <a:normAutofit fontScale="92500" lnSpcReduction="20000"/>
          </a:bodyPr>
          <a:lstStyle/>
          <a:p>
            <a:r>
              <a:rPr lang="en-US" dirty="0"/>
              <a:t>Input Set Points</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13" name="Rectangle 12">
            <a:extLst>
              <a:ext uri="{FF2B5EF4-FFF2-40B4-BE49-F238E27FC236}">
                <a16:creationId xmlns:a16="http://schemas.microsoft.com/office/drawing/2014/main" id="{6F305156-52BD-4800-B148-F6FE9FBD6D1B}"/>
              </a:ext>
            </a:extLst>
          </p:cNvPr>
          <p:cNvSpPr/>
          <p:nvPr/>
        </p:nvSpPr>
        <p:spPr>
          <a:xfrm>
            <a:off x="4173548" y="6486979"/>
            <a:ext cx="3844899" cy="307777"/>
          </a:xfrm>
          <a:prstGeom prst="rect">
            <a:avLst/>
          </a:prstGeom>
        </p:spPr>
        <p:txBody>
          <a:bodyPr wrap="none">
            <a:spAutoFit/>
          </a:bodyPr>
          <a:lstStyle/>
          <a:p>
            <a:r>
              <a:rPr lang="en-US" sz="1400" b="1" i="1" dirty="0"/>
              <a:t>Figure 10</a:t>
            </a:r>
            <a:r>
              <a:rPr lang="en-US" sz="1400" i="1" dirty="0"/>
              <a:t>. Set Point Control Table and Target NPSP</a:t>
            </a:r>
            <a:endParaRPr lang="en-US" sz="1400" dirty="0"/>
          </a:p>
        </p:txBody>
      </p:sp>
      <p:sp>
        <p:nvSpPr>
          <p:cNvPr id="17" name="Content Placeholder 1">
            <a:extLst>
              <a:ext uri="{FF2B5EF4-FFF2-40B4-BE49-F238E27FC236}">
                <a16:creationId xmlns:a16="http://schemas.microsoft.com/office/drawing/2014/main" id="{F95A1929-800A-4A45-9D73-419136D2FDB4}"/>
              </a:ext>
            </a:extLst>
          </p:cNvPr>
          <p:cNvSpPr txBox="1">
            <a:spLocks/>
          </p:cNvSpPr>
          <p:nvPr/>
        </p:nvSpPr>
        <p:spPr>
          <a:xfrm>
            <a:off x="161923" y="1210663"/>
            <a:ext cx="11868150" cy="1942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Even though time bottom pressure is an independent degree of freedom, it is only adjustable at discrete times with finite valve opening rates. </a:t>
            </a:r>
          </a:p>
          <a:p>
            <a:r>
              <a:rPr lang="en-US" sz="2400" dirty="0"/>
              <a:t>Valves in the bottom of the propellant tanks are adjust through the duration of an engine test, these adjustments in valve exit pressure are know as Set Points.</a:t>
            </a:r>
          </a:p>
          <a:p>
            <a:pPr marL="0" indent="0">
              <a:buNone/>
            </a:pPr>
            <a:endParaRPr lang="en-US" sz="2400" b="1"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pic>
        <p:nvPicPr>
          <p:cNvPr id="3" name="Picture 2" descr="Table&#10;&#10;Description automatically generated">
            <a:extLst>
              <a:ext uri="{FF2B5EF4-FFF2-40B4-BE49-F238E27FC236}">
                <a16:creationId xmlns:a16="http://schemas.microsoft.com/office/drawing/2014/main" id="{5859000D-1C2C-4D42-91A3-2F5CBFD93E02}"/>
              </a:ext>
            </a:extLst>
          </p:cNvPr>
          <p:cNvPicPr>
            <a:picLocks noChangeAspect="1"/>
          </p:cNvPicPr>
          <p:nvPr/>
        </p:nvPicPr>
        <p:blipFill rotWithShape="1">
          <a:blip r:embed="rId3">
            <a:extLst>
              <a:ext uri="{28A0092B-C50C-407E-A947-70E740481C1C}">
                <a14:useLocalDpi xmlns:a14="http://schemas.microsoft.com/office/drawing/2010/main" val="0"/>
              </a:ext>
            </a:extLst>
          </a:blip>
          <a:srcRect l="3187" r="3059"/>
          <a:stretch/>
        </p:blipFill>
        <p:spPr>
          <a:xfrm>
            <a:off x="7419843" y="2933141"/>
            <a:ext cx="3248157" cy="3430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Chart, line chart&#10;&#10;Description automatically generated">
            <a:extLst>
              <a:ext uri="{FF2B5EF4-FFF2-40B4-BE49-F238E27FC236}">
                <a16:creationId xmlns:a16="http://schemas.microsoft.com/office/drawing/2014/main" id="{A4659D90-9C21-4006-BAE2-1CF621EC6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055" y="3150096"/>
            <a:ext cx="5124713" cy="3029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FF2B5EF4-FFF2-40B4-BE49-F238E27FC236}">
                <a16:creationId xmlns:a16="http://schemas.microsoft.com/office/drawing/2014/main" id="{21DEADA9-68F0-4BFF-B713-7239972321F1}"/>
              </a:ext>
            </a:extLst>
          </p:cNvPr>
          <p:cNvSpPr/>
          <p:nvPr/>
        </p:nvSpPr>
        <p:spPr>
          <a:xfrm>
            <a:off x="1962150" y="2809875"/>
            <a:ext cx="8924925" cy="3677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20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323850" y="1200784"/>
            <a:ext cx="11868150" cy="4774293"/>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18</a:t>
            </a:fld>
            <a:endParaRPr lang="en-US" dirty="0"/>
          </a:p>
        </p:txBody>
      </p:sp>
      <p:sp>
        <p:nvSpPr>
          <p:cNvPr id="5" name="Title 4"/>
          <p:cNvSpPr>
            <a:spLocks noGrp="1"/>
          </p:cNvSpPr>
          <p:nvPr>
            <p:ph type="title"/>
          </p:nvPr>
        </p:nvSpPr>
        <p:spPr/>
        <p:txBody>
          <a:bodyPr/>
          <a:lstStyle/>
          <a:p>
            <a:r>
              <a:rPr lang="en-US" dirty="0"/>
              <a:t>Autonomation of Set Point Prediction Model</a:t>
            </a:r>
          </a:p>
        </p:txBody>
      </p:sp>
      <p:sp>
        <p:nvSpPr>
          <p:cNvPr id="6" name="Text Placeholder 5"/>
          <p:cNvSpPr>
            <a:spLocks noGrp="1"/>
          </p:cNvSpPr>
          <p:nvPr>
            <p:ph type="body" sz="quarter" idx="13"/>
          </p:nvPr>
        </p:nvSpPr>
        <p:spPr/>
        <p:txBody>
          <a:bodyPr>
            <a:normAutofit fontScale="92500" lnSpcReduction="20000"/>
          </a:bodyPr>
          <a:lstStyle/>
          <a:p>
            <a:r>
              <a:rPr lang="en-US" dirty="0"/>
              <a:t>Closed Loop - Overview</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13" name="Rectangle 12">
            <a:extLst>
              <a:ext uri="{FF2B5EF4-FFF2-40B4-BE49-F238E27FC236}">
                <a16:creationId xmlns:a16="http://schemas.microsoft.com/office/drawing/2014/main" id="{6F305156-52BD-4800-B148-F6FE9FBD6D1B}"/>
              </a:ext>
            </a:extLst>
          </p:cNvPr>
          <p:cNvSpPr/>
          <p:nvPr/>
        </p:nvSpPr>
        <p:spPr>
          <a:xfrm>
            <a:off x="3890065" y="6333090"/>
            <a:ext cx="4827091" cy="307777"/>
          </a:xfrm>
          <a:prstGeom prst="rect">
            <a:avLst/>
          </a:prstGeom>
        </p:spPr>
        <p:txBody>
          <a:bodyPr wrap="none">
            <a:spAutoFit/>
          </a:bodyPr>
          <a:lstStyle/>
          <a:p>
            <a:r>
              <a:rPr lang="en-US" sz="1400" b="1" i="1" dirty="0"/>
              <a:t>Figure 10</a:t>
            </a:r>
            <a:r>
              <a:rPr lang="en-US" sz="1400" i="1" dirty="0"/>
              <a:t>. Set Point Prediction Model Diagram with Closed Loop</a:t>
            </a:r>
            <a:endParaRPr lang="en-US" sz="1400" dirty="0"/>
          </a:p>
        </p:txBody>
      </p:sp>
      <p:sp>
        <p:nvSpPr>
          <p:cNvPr id="17" name="Content Placeholder 1">
            <a:extLst>
              <a:ext uri="{FF2B5EF4-FFF2-40B4-BE49-F238E27FC236}">
                <a16:creationId xmlns:a16="http://schemas.microsoft.com/office/drawing/2014/main" id="{F95A1929-800A-4A45-9D73-419136D2FDB4}"/>
              </a:ext>
            </a:extLst>
          </p:cNvPr>
          <p:cNvSpPr txBox="1">
            <a:spLocks/>
          </p:cNvSpPr>
          <p:nvPr/>
        </p:nvSpPr>
        <p:spPr>
          <a:xfrm>
            <a:off x="161923" y="1210664"/>
            <a:ext cx="11868150" cy="1744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Instead of using an iterative, trail-and-error process to estimate the Set Points that converge the Predicted NPSP to the target NPSP, a system approach is implemented through an add-on tab in the prediction model named Closed Loop. </a:t>
            </a:r>
          </a:p>
          <a:p>
            <a:r>
              <a:rPr lang="en-US" sz="2400" dirty="0"/>
              <a:t>Closed Loop does not required Initial Operator Guesses. </a:t>
            </a:r>
          </a:p>
          <a:p>
            <a:pPr marL="0" indent="0">
              <a:buNone/>
            </a:pPr>
            <a:endParaRPr lang="en-US" sz="1800" dirty="0"/>
          </a:p>
          <a:p>
            <a:endParaRPr lang="en-US" sz="1800" b="1" dirty="0"/>
          </a:p>
          <a:p>
            <a:pPr marL="0" indent="0">
              <a:buNone/>
            </a:pPr>
            <a:endParaRPr lang="en-US" sz="1800" b="1"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None/>
            </a:pPr>
            <a:endParaRPr lang="en-US" sz="2000" dirty="0"/>
          </a:p>
        </p:txBody>
      </p:sp>
      <p:pic>
        <p:nvPicPr>
          <p:cNvPr id="12" name="Picture 11" descr="Graphical user interface, diagram&#10;&#10;Description automatically generated">
            <a:extLst>
              <a:ext uri="{FF2B5EF4-FFF2-40B4-BE49-F238E27FC236}">
                <a16:creationId xmlns:a16="http://schemas.microsoft.com/office/drawing/2014/main" id="{4D8C2BEC-1539-4ED1-94DD-291202AD9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272" y="3336532"/>
            <a:ext cx="9827451" cy="2590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829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323850" y="1200784"/>
            <a:ext cx="11868150" cy="5224737"/>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19</a:t>
            </a:fld>
            <a:endParaRPr lang="en-US" dirty="0"/>
          </a:p>
        </p:txBody>
      </p:sp>
      <p:sp>
        <p:nvSpPr>
          <p:cNvPr id="5" name="Title 4"/>
          <p:cNvSpPr>
            <a:spLocks noGrp="1"/>
          </p:cNvSpPr>
          <p:nvPr>
            <p:ph type="title"/>
          </p:nvPr>
        </p:nvSpPr>
        <p:spPr/>
        <p:txBody>
          <a:bodyPr/>
          <a:lstStyle/>
          <a:p>
            <a:r>
              <a:rPr lang="en-US" dirty="0"/>
              <a:t>Autonomation of Set Point Prediction Model</a:t>
            </a:r>
          </a:p>
        </p:txBody>
      </p:sp>
      <p:sp>
        <p:nvSpPr>
          <p:cNvPr id="6" name="Text Placeholder 5"/>
          <p:cNvSpPr>
            <a:spLocks noGrp="1"/>
          </p:cNvSpPr>
          <p:nvPr>
            <p:ph type="body" sz="quarter" idx="13"/>
          </p:nvPr>
        </p:nvSpPr>
        <p:spPr/>
        <p:txBody>
          <a:bodyPr>
            <a:normAutofit fontScale="92500" lnSpcReduction="20000"/>
          </a:bodyPr>
          <a:lstStyle/>
          <a:p>
            <a:r>
              <a:rPr lang="en-US" dirty="0"/>
              <a:t>Closed Loop – Graphical User Interphase</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13" name="Rectangle 12">
            <a:extLst>
              <a:ext uri="{FF2B5EF4-FFF2-40B4-BE49-F238E27FC236}">
                <a16:creationId xmlns:a16="http://schemas.microsoft.com/office/drawing/2014/main" id="{6F305156-52BD-4800-B148-F6FE9FBD6D1B}"/>
              </a:ext>
            </a:extLst>
          </p:cNvPr>
          <p:cNvSpPr/>
          <p:nvPr/>
        </p:nvSpPr>
        <p:spPr>
          <a:xfrm>
            <a:off x="3890065" y="6333090"/>
            <a:ext cx="5139484" cy="307777"/>
          </a:xfrm>
          <a:prstGeom prst="rect">
            <a:avLst/>
          </a:prstGeom>
        </p:spPr>
        <p:txBody>
          <a:bodyPr wrap="none">
            <a:spAutoFit/>
          </a:bodyPr>
          <a:lstStyle/>
          <a:p>
            <a:r>
              <a:rPr lang="en-US" sz="1400" b="1" i="1" dirty="0"/>
              <a:t>Figure 11</a:t>
            </a:r>
            <a:r>
              <a:rPr lang="en-US" sz="1400" i="1" dirty="0"/>
              <a:t>. Closed Loop Tab Graphical User Interphase (Data hidden) </a:t>
            </a:r>
            <a:endParaRPr lang="en-US" sz="1400" dirty="0"/>
          </a:p>
        </p:txBody>
      </p:sp>
      <p:sp>
        <p:nvSpPr>
          <p:cNvPr id="17" name="Content Placeholder 1">
            <a:extLst>
              <a:ext uri="{FF2B5EF4-FFF2-40B4-BE49-F238E27FC236}">
                <a16:creationId xmlns:a16="http://schemas.microsoft.com/office/drawing/2014/main" id="{F95A1929-800A-4A45-9D73-419136D2FDB4}"/>
              </a:ext>
            </a:extLst>
          </p:cNvPr>
          <p:cNvSpPr txBox="1">
            <a:spLocks/>
          </p:cNvSpPr>
          <p:nvPr/>
        </p:nvSpPr>
        <p:spPr>
          <a:xfrm>
            <a:off x="323849" y="1210664"/>
            <a:ext cx="11544301" cy="1744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Closed Loop procedure was program in a stand alone VBA Macro, and can be executed  through a graphical user interphase in the newly added Closed Loop tab. </a:t>
            </a:r>
          </a:p>
          <a:p>
            <a:r>
              <a:rPr lang="en-US" sz="2400" dirty="0"/>
              <a:t>No changes were made to any other tab in the Set Point Sheet.</a:t>
            </a:r>
          </a:p>
          <a:p>
            <a:pPr marL="0" indent="0">
              <a:buNone/>
            </a:pPr>
            <a:endParaRPr lang="en-US" sz="1800" dirty="0"/>
          </a:p>
          <a:p>
            <a:endParaRPr lang="en-US" sz="1800" b="1" dirty="0"/>
          </a:p>
          <a:p>
            <a:pPr marL="0" indent="0">
              <a:buNone/>
            </a:pPr>
            <a:endParaRPr lang="en-US" sz="1800" b="1"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None/>
            </a:pPr>
            <a:endParaRPr lang="en-US" sz="2000" dirty="0"/>
          </a:p>
        </p:txBody>
      </p:sp>
      <p:pic>
        <p:nvPicPr>
          <p:cNvPr id="3" name="Picture 2" descr="Graphical user interface, application, Excel&#10;&#10;Description automatically generated">
            <a:extLst>
              <a:ext uri="{FF2B5EF4-FFF2-40B4-BE49-F238E27FC236}">
                <a16:creationId xmlns:a16="http://schemas.microsoft.com/office/drawing/2014/main" id="{C3CFEBE1-FEE2-47C8-9EE6-B15E673D19A9}"/>
              </a:ext>
            </a:extLst>
          </p:cNvPr>
          <p:cNvPicPr>
            <a:picLocks noChangeAspect="1"/>
          </p:cNvPicPr>
          <p:nvPr/>
        </p:nvPicPr>
        <p:blipFill rotWithShape="1">
          <a:blip r:embed="rId3">
            <a:extLst>
              <a:ext uri="{28A0092B-C50C-407E-A947-70E740481C1C}">
                <a14:useLocalDpi xmlns:a14="http://schemas.microsoft.com/office/drawing/2010/main" val="0"/>
              </a:ext>
            </a:extLst>
          </a:blip>
          <a:srcRect r="669"/>
          <a:stretch/>
        </p:blipFill>
        <p:spPr>
          <a:xfrm>
            <a:off x="927706" y="2444072"/>
            <a:ext cx="10111769" cy="3810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01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323850" y="1393758"/>
            <a:ext cx="11868150" cy="4774293"/>
          </a:xfrm>
        </p:spPr>
        <p:txBody>
          <a:bodyPr>
            <a:normAutofit fontScale="92500" lnSpcReduction="10000"/>
          </a:bodyPr>
          <a:lstStyle/>
          <a:p>
            <a:pPr marL="0" indent="0">
              <a:buNone/>
            </a:pPr>
            <a:r>
              <a:rPr lang="en-US" dirty="0"/>
              <a:t>As the small satellite launch vehicle (SSLV) market grows and NASA continues to prepare for upcoming missions in the Artemis program, John C. Stennis Space Center’s (SSC) testing facilities must adapt to the increasing demand in liquid rocket engine testing.  The Rocket Propulsion Test Design and Analysis Project for this rotation focused in both of this areas through two separate subprojects, the creation of a Private Rocket Engine Database and the automatization of the A1-Set Point Prediction Model. To identify the testing requirements of future Stennis Space Center (SSC) costumers, an excel spread sheet was commissioned as a database to collect technical and non-technical features of over one hundred privately developed liquid and hybrid rocket engine. Similarly, The A-1 Set Point Sheet Model is used to satisfy Aerojet Rocketdyne’s testing requirements of Net Positive Suction Pressure (NPSP) for the RS-25 staged combustion cycle engine. To expand the capabilities of this prediction model, a feed back loop was programmed to automate the search of setpoints using Excel Visual Basic for Applications (VBA).</a:t>
            </a:r>
          </a:p>
        </p:txBody>
      </p:sp>
      <p:sp>
        <p:nvSpPr>
          <p:cNvPr id="4" name="Slide Number Placeholder 3"/>
          <p:cNvSpPr>
            <a:spLocks noGrp="1"/>
          </p:cNvSpPr>
          <p:nvPr>
            <p:ph type="sldNum" sz="quarter" idx="12"/>
          </p:nvPr>
        </p:nvSpPr>
        <p:spPr/>
        <p:txBody>
          <a:bodyPr/>
          <a:lstStyle/>
          <a:p>
            <a:fld id="{725669FF-610B-48C8-A1CD-29F4CC578E66}" type="slidenum">
              <a:rPr lang="en-US" smtClean="0"/>
              <a:t>2</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Abstract</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Tree>
    <p:extLst>
      <p:ext uri="{BB962C8B-B14F-4D97-AF65-F5344CB8AC3E}">
        <p14:creationId xmlns:p14="http://schemas.microsoft.com/office/powerpoint/2010/main" val="275602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5669FF-610B-48C8-A1CD-29F4CC578E66}" type="slidenum">
              <a:rPr lang="en-US" smtClean="0"/>
              <a:t>20</a:t>
            </a:fld>
            <a:endParaRPr lang="en-US" dirty="0"/>
          </a:p>
        </p:txBody>
      </p:sp>
      <p:sp>
        <p:nvSpPr>
          <p:cNvPr id="5" name="Title 4"/>
          <p:cNvSpPr>
            <a:spLocks noGrp="1"/>
          </p:cNvSpPr>
          <p:nvPr>
            <p:ph type="title"/>
          </p:nvPr>
        </p:nvSpPr>
        <p:spPr/>
        <p:txBody>
          <a:bodyPr/>
          <a:lstStyle/>
          <a:p>
            <a:r>
              <a:rPr lang="en-US" dirty="0"/>
              <a:t>Autonomation of Set Point Prediction Model</a:t>
            </a:r>
          </a:p>
        </p:txBody>
      </p:sp>
      <p:sp>
        <p:nvSpPr>
          <p:cNvPr id="6" name="Text Placeholder 5"/>
          <p:cNvSpPr>
            <a:spLocks noGrp="1"/>
          </p:cNvSpPr>
          <p:nvPr>
            <p:ph type="body" sz="quarter" idx="13"/>
          </p:nvPr>
        </p:nvSpPr>
        <p:spPr/>
        <p:txBody>
          <a:bodyPr>
            <a:normAutofit fontScale="92500" lnSpcReduction="20000"/>
          </a:bodyPr>
          <a:lstStyle/>
          <a:p>
            <a:r>
              <a:rPr lang="en-US" dirty="0"/>
              <a:t>Closed Loop – Algorithm</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7" name="Content Placeholder 6">
            <a:extLst>
              <a:ext uri="{FF2B5EF4-FFF2-40B4-BE49-F238E27FC236}">
                <a16:creationId xmlns:a16="http://schemas.microsoft.com/office/drawing/2014/main" id="{8FE71A50-9CBD-460A-8115-4B18A1A558CB}"/>
              </a:ext>
            </a:extLst>
          </p:cNvPr>
          <p:cNvSpPr>
            <a:spLocks noGrp="1"/>
          </p:cNvSpPr>
          <p:nvPr>
            <p:ph idx="1"/>
          </p:nvPr>
        </p:nvSpPr>
        <p:spPr>
          <a:xfrm>
            <a:off x="323850" y="1110856"/>
            <a:ext cx="11868150" cy="5248272"/>
          </a:xfrm>
        </p:spPr>
        <p:txBody>
          <a:bodyPr>
            <a:normAutofit fontScale="92500" lnSpcReduction="10000"/>
          </a:bodyPr>
          <a:lstStyle/>
          <a:p>
            <a:pPr marL="514350" indent="-514350">
              <a:buFont typeface="+mj-lt"/>
              <a:buAutoNum type="arabicPeriod"/>
            </a:pPr>
            <a:r>
              <a:rPr lang="en-US" dirty="0"/>
              <a:t>Check Propellant Type (LOX/LH)</a:t>
            </a:r>
          </a:p>
          <a:p>
            <a:pPr marL="514350" indent="-514350">
              <a:buFont typeface="+mj-lt"/>
              <a:buAutoNum type="arabicPeriod"/>
            </a:pPr>
            <a:r>
              <a:rPr lang="en-US" dirty="0"/>
              <a:t>Read Target NPSP, Flow rate and Temperature &amp; determine Avg NPSP</a:t>
            </a:r>
          </a:p>
          <a:p>
            <a:pPr marL="514350" indent="-514350">
              <a:buFont typeface="+mj-lt"/>
              <a:buAutoNum type="arabicPeriod"/>
            </a:pPr>
            <a:r>
              <a:rPr lang="en-US" dirty="0"/>
              <a:t>Make Tank Bottom Pressure equal to Target NPSPS</a:t>
            </a:r>
          </a:p>
          <a:p>
            <a:pPr marL="514350" indent="-514350">
              <a:buFont typeface="+mj-lt"/>
              <a:buAutoNum type="arabicPeriod"/>
            </a:pPr>
            <a:r>
              <a:rPr lang="en-US" dirty="0"/>
              <a:t>Estimate Setpoints from Tank Bottom Pressure</a:t>
            </a:r>
          </a:p>
          <a:p>
            <a:pPr marL="514350" indent="-514350">
              <a:buFont typeface="+mj-lt"/>
              <a:buAutoNum type="arabicPeriod"/>
            </a:pPr>
            <a:r>
              <a:rPr lang="en-US" dirty="0"/>
              <a:t>Convert Setpoints, Target Tank Bottom Pressure and Temperature to time domain</a:t>
            </a:r>
          </a:p>
          <a:p>
            <a:pPr marL="514350" indent="-514350">
              <a:buFont typeface="+mj-lt"/>
              <a:buAutoNum type="arabicPeriod"/>
            </a:pPr>
            <a:r>
              <a:rPr lang="en-US" dirty="0"/>
              <a:t>Evaluate NPSP using prediction model from t = 0 to t = test duration</a:t>
            </a:r>
          </a:p>
          <a:p>
            <a:pPr marL="514350" indent="-514350">
              <a:buFont typeface="+mj-lt"/>
              <a:buAutoNum type="arabicPeriod"/>
            </a:pPr>
            <a:r>
              <a:rPr lang="en-US" dirty="0"/>
              <a:t>Evaluate Error between NPSP target and NPSP predicted for inflection points</a:t>
            </a:r>
          </a:p>
          <a:p>
            <a:pPr marL="514350" indent="-514350">
              <a:buFont typeface="+mj-lt"/>
              <a:buAutoNum type="arabicPeriod"/>
            </a:pPr>
            <a:r>
              <a:rPr lang="en-US" dirty="0"/>
              <a:t>If Error &gt; 0.01*Avg NPSP; Apply differential optimization for Tank Bottom Pressure and return to step 6</a:t>
            </a:r>
          </a:p>
          <a:p>
            <a:pPr marL="514350" indent="-514350">
              <a:buFont typeface="+mj-lt"/>
              <a:buAutoNum type="arabicPeriod"/>
            </a:pPr>
            <a:r>
              <a:rPr lang="en-US" dirty="0"/>
              <a:t>Else; exit</a:t>
            </a:r>
          </a:p>
          <a:p>
            <a:pPr marL="0" indent="0">
              <a:buNone/>
            </a:pPr>
            <a:r>
              <a:rPr lang="en-US" dirty="0"/>
              <a:t>10. Estimate Setpoint from Tank Bottom Pressure</a:t>
            </a:r>
          </a:p>
          <a:p>
            <a:pPr marL="0" indent="0">
              <a:buNone/>
            </a:pPr>
            <a:r>
              <a:rPr lang="en-US" dirty="0"/>
              <a:t>11. Write Setpoints to Tank Bottom Pressure	</a:t>
            </a:r>
          </a:p>
        </p:txBody>
      </p:sp>
    </p:spTree>
    <p:extLst>
      <p:ext uri="{BB962C8B-B14F-4D97-AF65-F5344CB8AC3E}">
        <p14:creationId xmlns:p14="http://schemas.microsoft.com/office/powerpoint/2010/main" val="220239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5669FF-610B-48C8-A1CD-29F4CC578E66}" type="slidenum">
              <a:rPr lang="en-US" smtClean="0"/>
              <a:t>21</a:t>
            </a:fld>
            <a:endParaRPr lang="en-US" dirty="0"/>
          </a:p>
        </p:txBody>
      </p:sp>
      <p:sp>
        <p:nvSpPr>
          <p:cNvPr id="5" name="Title 4"/>
          <p:cNvSpPr>
            <a:spLocks noGrp="1"/>
          </p:cNvSpPr>
          <p:nvPr>
            <p:ph type="title"/>
          </p:nvPr>
        </p:nvSpPr>
        <p:spPr/>
        <p:txBody>
          <a:bodyPr/>
          <a:lstStyle/>
          <a:p>
            <a:r>
              <a:rPr lang="en-US" dirty="0"/>
              <a:t>Rocket Propulsion Test Design and Analysis</a:t>
            </a:r>
          </a:p>
        </p:txBody>
      </p:sp>
      <p:sp>
        <p:nvSpPr>
          <p:cNvPr id="6" name="Text Placeholder 5"/>
          <p:cNvSpPr>
            <a:spLocks noGrp="1"/>
          </p:cNvSpPr>
          <p:nvPr>
            <p:ph type="body" sz="quarter" idx="13"/>
          </p:nvPr>
        </p:nvSpPr>
        <p:spPr/>
        <p:txBody>
          <a:bodyPr>
            <a:normAutofit fontScale="92500" lnSpcReduction="20000"/>
          </a:bodyPr>
          <a:lstStyle/>
          <a:p>
            <a:r>
              <a:rPr lang="en-US" dirty="0"/>
              <a:t>Future Work</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17" name="Content Placeholder 1">
            <a:extLst>
              <a:ext uri="{FF2B5EF4-FFF2-40B4-BE49-F238E27FC236}">
                <a16:creationId xmlns:a16="http://schemas.microsoft.com/office/drawing/2014/main" id="{F95A1929-800A-4A45-9D73-419136D2FDB4}"/>
              </a:ext>
            </a:extLst>
          </p:cNvPr>
          <p:cNvSpPr txBox="1">
            <a:spLocks/>
          </p:cNvSpPr>
          <p:nvPr/>
        </p:nvSpPr>
        <p:spPr>
          <a:xfrm>
            <a:off x="323849" y="3948312"/>
            <a:ext cx="11544301" cy="2375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Autonomation of Setpoint prediction model</a:t>
            </a:r>
          </a:p>
          <a:p>
            <a:pPr lvl="1"/>
            <a:r>
              <a:rPr lang="en-US" sz="2000" dirty="0"/>
              <a:t>Add setpoints for segments give with different NPSPS rates</a:t>
            </a:r>
          </a:p>
          <a:p>
            <a:pPr lvl="1"/>
            <a:r>
              <a:rPr lang="en-US" sz="2000" dirty="0"/>
              <a:t>Validate Closed Loop performance against 1034, 1036, 1037, and 1039 tests. </a:t>
            </a:r>
          </a:p>
          <a:p>
            <a:pPr lvl="1"/>
            <a:r>
              <a:rPr lang="en-US" sz="2000" dirty="0"/>
              <a:t>Completely closed the loop by eliminating the operating executions bottom</a:t>
            </a:r>
          </a:p>
          <a:p>
            <a:pPr lvl="1"/>
            <a:r>
              <a:rPr lang="en-US" sz="2000" dirty="0"/>
              <a:t>Shift to an object oriented approach</a:t>
            </a:r>
          </a:p>
          <a:p>
            <a:pPr lvl="1"/>
            <a:r>
              <a:rPr lang="en-US" sz="2000" dirty="0"/>
              <a:t>Apply an alternative optimization approach</a:t>
            </a:r>
            <a:endParaRPr lang="en-US" sz="1800" b="1"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None/>
            </a:pPr>
            <a:endParaRPr lang="en-US" sz="2000" dirty="0"/>
          </a:p>
        </p:txBody>
      </p:sp>
      <p:sp>
        <p:nvSpPr>
          <p:cNvPr id="16" name="Content Placeholder 1">
            <a:extLst>
              <a:ext uri="{FF2B5EF4-FFF2-40B4-BE49-F238E27FC236}">
                <a16:creationId xmlns:a16="http://schemas.microsoft.com/office/drawing/2014/main" id="{A15DF894-BBAD-4086-B401-6ED2C4290FB8}"/>
              </a:ext>
            </a:extLst>
          </p:cNvPr>
          <p:cNvSpPr txBox="1">
            <a:spLocks/>
          </p:cNvSpPr>
          <p:nvPr/>
        </p:nvSpPr>
        <p:spPr>
          <a:xfrm>
            <a:off x="323849" y="1572495"/>
            <a:ext cx="11544301" cy="2375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Private Rocket Engine Database</a:t>
            </a:r>
          </a:p>
          <a:p>
            <a:pPr lvl="1"/>
            <a:r>
              <a:rPr lang="en-US" sz="2000" dirty="0"/>
              <a:t>Update rocket engines development stage and testing</a:t>
            </a:r>
          </a:p>
          <a:p>
            <a:pPr lvl="1"/>
            <a:r>
              <a:rPr lang="en-US" sz="2000" dirty="0"/>
              <a:t>Include more tools for analysis</a:t>
            </a:r>
          </a:p>
          <a:p>
            <a:pPr lvl="1"/>
            <a:r>
              <a:rPr lang="en-US" sz="2000" dirty="0"/>
              <a:t>Include engine development and testing campaign funding Source </a:t>
            </a:r>
          </a:p>
          <a:p>
            <a:pPr lvl="1"/>
            <a:r>
              <a:rPr lang="en-US" sz="2000" dirty="0"/>
              <a:t>Change Analysis tasks to work using VBA Macros.</a:t>
            </a:r>
          </a:p>
          <a:p>
            <a:pPr marL="0" indent="0">
              <a:buFont typeface="Arial" panose="020B0604020202020204" pitchFamily="34" charset="0"/>
              <a:buNone/>
            </a:pPr>
            <a:endParaRPr lang="en-US" sz="2000" dirty="0"/>
          </a:p>
          <a:p>
            <a:pPr marL="0" indent="0">
              <a:buNone/>
            </a:pPr>
            <a:endParaRPr lang="en-US" sz="2000" dirty="0"/>
          </a:p>
        </p:txBody>
      </p:sp>
    </p:spTree>
    <p:extLst>
      <p:ext uri="{BB962C8B-B14F-4D97-AF65-F5344CB8AC3E}">
        <p14:creationId xmlns:p14="http://schemas.microsoft.com/office/powerpoint/2010/main" val="352768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5669FF-610B-48C8-A1CD-29F4CC578E66}" type="slidenum">
              <a:rPr lang="en-US" smtClean="0"/>
              <a:t>22</a:t>
            </a:fld>
            <a:endParaRPr lang="en-US" dirty="0"/>
          </a:p>
        </p:txBody>
      </p:sp>
      <p:sp>
        <p:nvSpPr>
          <p:cNvPr id="5" name="Title 4"/>
          <p:cNvSpPr>
            <a:spLocks noGrp="1"/>
          </p:cNvSpPr>
          <p:nvPr>
            <p:ph type="title"/>
          </p:nvPr>
        </p:nvSpPr>
        <p:spPr/>
        <p:txBody>
          <a:bodyPr/>
          <a:lstStyle/>
          <a:p>
            <a:r>
              <a:rPr lang="en-US" dirty="0"/>
              <a:t>Rocket Propulsion Test Design and Analysis</a:t>
            </a:r>
          </a:p>
        </p:txBody>
      </p:sp>
      <p:sp>
        <p:nvSpPr>
          <p:cNvPr id="6" name="Text Placeholder 5"/>
          <p:cNvSpPr>
            <a:spLocks noGrp="1"/>
          </p:cNvSpPr>
          <p:nvPr>
            <p:ph type="body" sz="quarter" idx="13"/>
          </p:nvPr>
        </p:nvSpPr>
        <p:spPr/>
        <p:txBody>
          <a:bodyPr>
            <a:normAutofit fontScale="92500" lnSpcReduction="20000"/>
          </a:bodyPr>
          <a:lstStyle/>
          <a:p>
            <a:r>
              <a:rPr lang="en-US" dirty="0"/>
              <a:t>Acknowledgments</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17" name="Content Placeholder 1">
            <a:extLst>
              <a:ext uri="{FF2B5EF4-FFF2-40B4-BE49-F238E27FC236}">
                <a16:creationId xmlns:a16="http://schemas.microsoft.com/office/drawing/2014/main" id="{F95A1929-800A-4A45-9D73-419136D2FDB4}"/>
              </a:ext>
            </a:extLst>
          </p:cNvPr>
          <p:cNvSpPr txBox="1">
            <a:spLocks/>
          </p:cNvSpPr>
          <p:nvPr/>
        </p:nvSpPr>
        <p:spPr>
          <a:xfrm>
            <a:off x="323849" y="3948312"/>
            <a:ext cx="11544301" cy="2375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None/>
            </a:pPr>
            <a:endParaRPr lang="en-US" sz="2000" dirty="0"/>
          </a:p>
        </p:txBody>
      </p:sp>
      <p:sp>
        <p:nvSpPr>
          <p:cNvPr id="16" name="Content Placeholder 1">
            <a:extLst>
              <a:ext uri="{FF2B5EF4-FFF2-40B4-BE49-F238E27FC236}">
                <a16:creationId xmlns:a16="http://schemas.microsoft.com/office/drawing/2014/main" id="{A15DF894-BBAD-4086-B401-6ED2C4290FB8}"/>
              </a:ext>
            </a:extLst>
          </p:cNvPr>
          <p:cNvSpPr txBox="1">
            <a:spLocks/>
          </p:cNvSpPr>
          <p:nvPr/>
        </p:nvSpPr>
        <p:spPr>
          <a:xfrm>
            <a:off x="323849" y="1572495"/>
            <a:ext cx="11544301" cy="33328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Engineering and Test Directorate, EA32 :</a:t>
            </a:r>
          </a:p>
          <a:p>
            <a:pPr marL="457200" lvl="1" indent="0">
              <a:buNone/>
            </a:pPr>
            <a:r>
              <a:rPr lang="en-US" dirty="0"/>
              <a:t>	Armando Delgado, SSC</a:t>
            </a:r>
          </a:p>
          <a:p>
            <a:pPr marL="457200" lvl="1" indent="0">
              <a:buNone/>
            </a:pPr>
            <a:r>
              <a:rPr lang="en-US" dirty="0"/>
              <a:t>	Thomas E. Jackson</a:t>
            </a:r>
          </a:p>
          <a:p>
            <a:pPr marL="457200" lvl="1" indent="0">
              <a:buNone/>
            </a:pPr>
            <a:endParaRPr lang="en-US" dirty="0"/>
          </a:p>
          <a:p>
            <a:r>
              <a:rPr lang="en-US" sz="2400" dirty="0"/>
              <a:t>University Space Research Association, USRA:</a:t>
            </a:r>
          </a:p>
          <a:p>
            <a:pPr marL="457200" lvl="1" indent="0">
              <a:buNone/>
            </a:pPr>
            <a:r>
              <a:rPr lang="en-US" dirty="0"/>
              <a:t>	Charity C. Potter, SSC</a:t>
            </a:r>
          </a:p>
          <a:p>
            <a:pPr marL="457200" lvl="1" indent="0">
              <a:buNone/>
            </a:pPr>
            <a:r>
              <a:rPr lang="en-US" dirty="0"/>
              <a:t>	Mitch, Krell, SSC</a:t>
            </a:r>
          </a:p>
          <a:p>
            <a:pPr marL="457200" lvl="1" indent="0">
              <a:buNone/>
            </a:pPr>
            <a:r>
              <a:rPr lang="en-US" dirty="0"/>
              <a:t>	Kelsey H. </a:t>
            </a:r>
            <a:r>
              <a:rPr lang="en-US" dirty="0" err="1"/>
              <a:t>Bickett</a:t>
            </a:r>
            <a:r>
              <a:rPr lang="en-US" dirty="0"/>
              <a:t>, MSF/SSC</a:t>
            </a:r>
          </a:p>
          <a:p>
            <a:pPr marL="0" indent="0">
              <a:buFont typeface="Arial" panose="020B0604020202020204" pitchFamily="34" charset="0"/>
              <a:buNone/>
            </a:pPr>
            <a:r>
              <a:rPr lang="en-US" sz="2400" dirty="0"/>
              <a:t>	</a:t>
            </a:r>
            <a:endParaRPr lang="en-US" sz="2000" dirty="0"/>
          </a:p>
        </p:txBody>
      </p:sp>
    </p:spTree>
    <p:extLst>
      <p:ext uri="{BB962C8B-B14F-4D97-AF65-F5344CB8AC3E}">
        <p14:creationId xmlns:p14="http://schemas.microsoft.com/office/powerpoint/2010/main" val="147392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5669FF-610B-48C8-A1CD-29F4CC578E66}" type="slidenum">
              <a:rPr lang="en-US" smtClean="0"/>
              <a:t>3</a:t>
            </a:fld>
            <a:endParaRPr lang="en-US" dirty="0"/>
          </a:p>
        </p:txBody>
      </p:sp>
      <p:sp>
        <p:nvSpPr>
          <p:cNvPr id="5" name="Title 4"/>
          <p:cNvSpPr>
            <a:spLocks noGrp="1"/>
          </p:cNvSpPr>
          <p:nvPr>
            <p:ph type="title"/>
          </p:nvPr>
        </p:nvSpPr>
        <p:spPr/>
        <p:txBody>
          <a:bodyPr/>
          <a:lstStyle/>
          <a:p>
            <a:r>
              <a:rPr lang="en-US" dirty="0"/>
              <a:t>Rocket Propulsion Test Design and Analysis</a:t>
            </a:r>
          </a:p>
        </p:txBody>
      </p:sp>
      <p:sp>
        <p:nvSpPr>
          <p:cNvPr id="6" name="Text Placeholder 5"/>
          <p:cNvSpPr>
            <a:spLocks noGrp="1"/>
          </p:cNvSpPr>
          <p:nvPr>
            <p:ph type="body" sz="quarter" idx="13"/>
          </p:nvPr>
        </p:nvSpPr>
        <p:spPr/>
        <p:txBody>
          <a:bodyPr>
            <a:normAutofit fontScale="92500" lnSpcReduction="20000"/>
          </a:bodyPr>
          <a:lstStyle/>
          <a:p>
            <a:r>
              <a:rPr lang="en-US" dirty="0"/>
              <a:t>Overview</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12" name="Content Placeholder 1">
            <a:extLst>
              <a:ext uri="{FF2B5EF4-FFF2-40B4-BE49-F238E27FC236}">
                <a16:creationId xmlns:a16="http://schemas.microsoft.com/office/drawing/2014/main" id="{64C7B512-FA7E-44B7-B201-7AADABE2C0D3}"/>
              </a:ext>
            </a:extLst>
          </p:cNvPr>
          <p:cNvSpPr txBox="1">
            <a:spLocks/>
          </p:cNvSpPr>
          <p:nvPr/>
        </p:nvSpPr>
        <p:spPr>
          <a:xfrm>
            <a:off x="171450" y="1473204"/>
            <a:ext cx="11868150" cy="5013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1">
                    <a:lumMod val="50000"/>
                  </a:schemeClr>
                </a:solidFill>
              </a:rPr>
              <a:t>Rocket Propulsion Test Design and Analysis</a:t>
            </a:r>
            <a:endParaRPr lang="en-US" dirty="0"/>
          </a:p>
          <a:p>
            <a:r>
              <a:rPr lang="en-US" dirty="0"/>
              <a:t>Private Rocket Engine Database</a:t>
            </a:r>
          </a:p>
          <a:p>
            <a:pPr lvl="1"/>
            <a:r>
              <a:rPr lang="en-US" sz="1600" dirty="0"/>
              <a:t>Overview</a:t>
            </a:r>
          </a:p>
          <a:p>
            <a:pPr lvl="1"/>
            <a:r>
              <a:rPr lang="en-US" sz="1600" dirty="0"/>
              <a:t>Spreadsheet Contents</a:t>
            </a:r>
          </a:p>
          <a:p>
            <a:pPr lvl="1"/>
            <a:r>
              <a:rPr lang="en-US" sz="1600" dirty="0"/>
              <a:t>Data tab</a:t>
            </a:r>
          </a:p>
          <a:p>
            <a:pPr lvl="1"/>
            <a:r>
              <a:rPr lang="en-US" sz="1600" dirty="0"/>
              <a:t>Acronyms tab </a:t>
            </a:r>
          </a:p>
          <a:p>
            <a:pPr lvl="1"/>
            <a:r>
              <a:rPr lang="en-US" sz="1600" dirty="0"/>
              <a:t>Analysis</a:t>
            </a:r>
          </a:p>
          <a:p>
            <a:pPr lvl="1"/>
            <a:r>
              <a:rPr lang="en-US" sz="1600" dirty="0"/>
              <a:t>Rev History Tab</a:t>
            </a:r>
          </a:p>
          <a:p>
            <a:r>
              <a:rPr lang="en-US" dirty="0"/>
              <a:t>Automation of Set Point Sheet Prediction Model</a:t>
            </a:r>
          </a:p>
          <a:p>
            <a:pPr lvl="1"/>
            <a:r>
              <a:rPr lang="en-US" sz="1600" dirty="0"/>
              <a:t>Overview </a:t>
            </a:r>
          </a:p>
          <a:p>
            <a:pPr lvl="1"/>
            <a:r>
              <a:rPr lang="en-US" sz="1600" dirty="0"/>
              <a:t>Data Flow of Prediction Model</a:t>
            </a:r>
          </a:p>
          <a:p>
            <a:pPr lvl="1"/>
            <a:r>
              <a:rPr lang="en-US" sz="1600" dirty="0"/>
              <a:t>Automation Approach</a:t>
            </a:r>
          </a:p>
          <a:p>
            <a:pPr lvl="1"/>
            <a:r>
              <a:rPr lang="en-US" sz="1600" dirty="0"/>
              <a:t>Closed Loop</a:t>
            </a:r>
          </a:p>
          <a:p>
            <a:pPr lvl="1"/>
            <a:r>
              <a:rPr lang="en-US" sz="1600" dirty="0"/>
              <a:t>Future Work</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428989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BD8D41B-D766-40AC-82B8-363160150DCE}"/>
              </a:ext>
            </a:extLst>
          </p:cNvPr>
          <p:cNvGrpSpPr/>
          <p:nvPr/>
        </p:nvGrpSpPr>
        <p:grpSpPr>
          <a:xfrm>
            <a:off x="0" y="5244143"/>
            <a:ext cx="12192000" cy="1469806"/>
            <a:chOff x="0" y="4340017"/>
            <a:chExt cx="12192000" cy="1469806"/>
          </a:xfrm>
        </p:grpSpPr>
        <p:sp>
          <p:nvSpPr>
            <p:cNvPr id="5" name="Rectangle 4">
              <a:extLst>
                <a:ext uri="{FF2B5EF4-FFF2-40B4-BE49-F238E27FC236}">
                  <a16:creationId xmlns:a16="http://schemas.microsoft.com/office/drawing/2014/main" id="{0DF11D82-DFBC-4778-836D-5D51E5284D1F}"/>
                </a:ext>
              </a:extLst>
            </p:cNvPr>
            <p:cNvSpPr/>
            <p:nvPr/>
          </p:nvSpPr>
          <p:spPr>
            <a:xfrm>
              <a:off x="0" y="4340017"/>
              <a:ext cx="12182014" cy="1469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5D86D2A-F8E2-49A7-9691-7D2F68E5AE0D}"/>
                </a:ext>
              </a:extLst>
            </p:cNvPr>
            <p:cNvSpPr txBox="1"/>
            <p:nvPr/>
          </p:nvSpPr>
          <p:spPr>
            <a:xfrm>
              <a:off x="102045" y="4827885"/>
              <a:ext cx="4927054" cy="523220"/>
            </a:xfrm>
            <a:prstGeom prst="rect">
              <a:avLst/>
            </a:prstGeom>
            <a:noFill/>
          </p:spPr>
          <p:txBody>
            <a:bodyPr wrap="none" rtlCol="0">
              <a:spAutoFit/>
            </a:bodyPr>
            <a:lstStyle/>
            <a:p>
              <a:r>
                <a:rPr lang="en-US" sz="2800" dirty="0">
                  <a:solidFill>
                    <a:schemeClr val="accent1">
                      <a:lumMod val="50000"/>
                    </a:schemeClr>
                  </a:solidFill>
                </a:rPr>
                <a:t>Private Rocket Engine Data Base </a:t>
              </a:r>
            </a:p>
          </p:txBody>
        </p:sp>
        <p:sp>
          <p:nvSpPr>
            <p:cNvPr id="7" name="TextBox 6">
              <a:extLst>
                <a:ext uri="{FF2B5EF4-FFF2-40B4-BE49-F238E27FC236}">
                  <a16:creationId xmlns:a16="http://schemas.microsoft.com/office/drawing/2014/main" id="{D083661D-A68E-47A8-81E3-821DBCC6515B}"/>
                </a:ext>
              </a:extLst>
            </p:cNvPr>
            <p:cNvSpPr txBox="1"/>
            <p:nvPr/>
          </p:nvSpPr>
          <p:spPr>
            <a:xfrm>
              <a:off x="102045" y="5323389"/>
              <a:ext cx="1848770" cy="400110"/>
            </a:xfrm>
            <a:prstGeom prst="rect">
              <a:avLst/>
            </a:prstGeom>
            <a:noFill/>
          </p:spPr>
          <p:txBody>
            <a:bodyPr wrap="none" rtlCol="0">
              <a:spAutoFit/>
            </a:bodyPr>
            <a:lstStyle/>
            <a:p>
              <a:r>
                <a:rPr lang="en-US" sz="2000" dirty="0"/>
                <a:t>October 1, 2020</a:t>
              </a:r>
            </a:p>
          </p:txBody>
        </p:sp>
        <p:sp>
          <p:nvSpPr>
            <p:cNvPr id="8" name="TextBox 7">
              <a:extLst>
                <a:ext uri="{FF2B5EF4-FFF2-40B4-BE49-F238E27FC236}">
                  <a16:creationId xmlns:a16="http://schemas.microsoft.com/office/drawing/2014/main" id="{5DE9AE8B-13F7-4651-AD65-0AF4F912D356}"/>
                </a:ext>
              </a:extLst>
            </p:cNvPr>
            <p:cNvSpPr txBox="1"/>
            <p:nvPr/>
          </p:nvSpPr>
          <p:spPr>
            <a:xfrm>
              <a:off x="5075538" y="5323340"/>
              <a:ext cx="2030937" cy="400110"/>
            </a:xfrm>
            <a:prstGeom prst="rect">
              <a:avLst/>
            </a:prstGeom>
            <a:noFill/>
          </p:spPr>
          <p:txBody>
            <a:bodyPr wrap="none" rtlCol="0">
              <a:spAutoFit/>
            </a:bodyPr>
            <a:lstStyle/>
            <a:p>
              <a:r>
                <a:rPr lang="en-US" sz="2000" dirty="0"/>
                <a:t>By John Paul Ortiz</a:t>
              </a:r>
            </a:p>
          </p:txBody>
        </p:sp>
        <p:sp>
          <p:nvSpPr>
            <p:cNvPr id="9" name="TextBox 8">
              <a:extLst>
                <a:ext uri="{FF2B5EF4-FFF2-40B4-BE49-F238E27FC236}">
                  <a16:creationId xmlns:a16="http://schemas.microsoft.com/office/drawing/2014/main" id="{49C1838B-6506-4CA1-9616-645FD7E189F7}"/>
                </a:ext>
              </a:extLst>
            </p:cNvPr>
            <p:cNvSpPr txBox="1"/>
            <p:nvPr/>
          </p:nvSpPr>
          <p:spPr>
            <a:xfrm>
              <a:off x="102045" y="4364461"/>
              <a:ext cx="1959191" cy="1077218"/>
            </a:xfrm>
            <a:prstGeom prst="rect">
              <a:avLst/>
            </a:prstGeom>
            <a:noFill/>
          </p:spPr>
          <p:txBody>
            <a:bodyPr wrap="none" rtlCol="0">
              <a:spAutoFit/>
            </a:bodyPr>
            <a:lstStyle/>
            <a:p>
              <a:r>
                <a:rPr lang="en-US" sz="3200" dirty="0"/>
                <a:t>PRE SHEET</a:t>
              </a:r>
            </a:p>
            <a:p>
              <a:endParaRPr lang="en-US" sz="3200" dirty="0"/>
            </a:p>
          </p:txBody>
        </p:sp>
        <p:sp>
          <p:nvSpPr>
            <p:cNvPr id="10" name="TextBox 9">
              <a:extLst>
                <a:ext uri="{FF2B5EF4-FFF2-40B4-BE49-F238E27FC236}">
                  <a16:creationId xmlns:a16="http://schemas.microsoft.com/office/drawing/2014/main" id="{C82622E7-5F6D-4D8A-9805-E524FA729BA5}"/>
                </a:ext>
              </a:extLst>
            </p:cNvPr>
            <p:cNvSpPr txBox="1"/>
            <p:nvPr/>
          </p:nvSpPr>
          <p:spPr>
            <a:xfrm>
              <a:off x="9937506" y="5072347"/>
              <a:ext cx="2152449" cy="369332"/>
            </a:xfrm>
            <a:prstGeom prst="rect">
              <a:avLst/>
            </a:prstGeom>
            <a:noFill/>
          </p:spPr>
          <p:txBody>
            <a:bodyPr wrap="none" rtlCol="0">
              <a:spAutoFit/>
            </a:bodyPr>
            <a:lstStyle/>
            <a:p>
              <a:r>
                <a:rPr lang="en-US" dirty="0"/>
                <a:t>Stennis Space Center</a:t>
              </a:r>
            </a:p>
          </p:txBody>
        </p:sp>
        <p:sp>
          <p:nvSpPr>
            <p:cNvPr id="11" name="TextBox 10">
              <a:extLst>
                <a:ext uri="{FF2B5EF4-FFF2-40B4-BE49-F238E27FC236}">
                  <a16:creationId xmlns:a16="http://schemas.microsoft.com/office/drawing/2014/main" id="{B523FC30-DE1D-4021-AF68-648F24378C9A}"/>
                </a:ext>
              </a:extLst>
            </p:cNvPr>
            <p:cNvSpPr txBox="1"/>
            <p:nvPr/>
          </p:nvSpPr>
          <p:spPr>
            <a:xfrm>
              <a:off x="8397714" y="5354118"/>
              <a:ext cx="3794286" cy="369332"/>
            </a:xfrm>
            <a:prstGeom prst="rect">
              <a:avLst/>
            </a:prstGeom>
            <a:noFill/>
          </p:spPr>
          <p:txBody>
            <a:bodyPr wrap="none" rtlCol="0">
              <a:spAutoFit/>
            </a:bodyPr>
            <a:lstStyle/>
            <a:p>
              <a:r>
                <a:rPr lang="en-US" dirty="0"/>
                <a:t>Engineering and Test Directorate, EA32</a:t>
              </a:r>
            </a:p>
          </p:txBody>
        </p:sp>
        <p:pic>
          <p:nvPicPr>
            <p:cNvPr id="12" name="Picture 11">
              <a:extLst>
                <a:ext uri="{FF2B5EF4-FFF2-40B4-BE49-F238E27FC236}">
                  <a16:creationId xmlns:a16="http://schemas.microsoft.com/office/drawing/2014/main" id="{4C16EFC4-0CD5-4917-8296-84664D53B585}"/>
                </a:ext>
              </a:extLst>
            </p:cNvPr>
            <p:cNvPicPr>
              <a:picLocks noChangeAspect="1"/>
            </p:cNvPicPr>
            <p:nvPr/>
          </p:nvPicPr>
          <p:blipFill>
            <a:blip r:embed="rId3"/>
            <a:stretch>
              <a:fillRect/>
            </a:stretch>
          </p:blipFill>
          <p:spPr>
            <a:xfrm>
              <a:off x="11052623" y="4428354"/>
              <a:ext cx="756256" cy="646566"/>
            </a:xfrm>
            <a:prstGeom prst="rect">
              <a:avLst/>
            </a:prstGeom>
          </p:spPr>
        </p:pic>
      </p:grpSp>
      <p:sp>
        <p:nvSpPr>
          <p:cNvPr id="3" name="TextBox 2">
            <a:extLst>
              <a:ext uri="{FF2B5EF4-FFF2-40B4-BE49-F238E27FC236}">
                <a16:creationId xmlns:a16="http://schemas.microsoft.com/office/drawing/2014/main" id="{1ADB586D-1214-4446-B543-0C69CE020E78}"/>
              </a:ext>
            </a:extLst>
          </p:cNvPr>
          <p:cNvSpPr txBox="1"/>
          <p:nvPr/>
        </p:nvSpPr>
        <p:spPr>
          <a:xfrm>
            <a:off x="10405934" y="4976151"/>
            <a:ext cx="1786066" cy="215444"/>
          </a:xfrm>
          <a:prstGeom prst="rect">
            <a:avLst/>
          </a:prstGeom>
          <a:noFill/>
        </p:spPr>
        <p:txBody>
          <a:bodyPr wrap="none" rtlCol="0">
            <a:spAutoFit/>
          </a:bodyPr>
          <a:lstStyle/>
          <a:p>
            <a:r>
              <a:rPr lang="en-US" sz="800" dirty="0">
                <a:solidFill>
                  <a:schemeClr val="bg1"/>
                </a:solidFill>
              </a:rPr>
              <a:t>Source: NASA Image and Video Library</a:t>
            </a:r>
          </a:p>
        </p:txBody>
      </p:sp>
    </p:spTree>
    <p:extLst>
      <p:ext uri="{BB962C8B-B14F-4D97-AF65-F5344CB8AC3E}">
        <p14:creationId xmlns:p14="http://schemas.microsoft.com/office/powerpoint/2010/main" val="297520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171450" y="1712686"/>
            <a:ext cx="11868150" cy="4774293"/>
          </a:xfrm>
        </p:spPr>
        <p:txBody>
          <a:bodyPr/>
          <a:lstStyle/>
          <a:p>
            <a:r>
              <a:rPr lang="en-US" dirty="0"/>
              <a:t>The PRE Sheet is an updatable databased of Liquid/Hybrid Rocket Engines privately developed in the last ten year from public available information.</a:t>
            </a:r>
          </a:p>
          <a:p>
            <a:pPr marL="0" indent="0">
              <a:buNone/>
            </a:pPr>
            <a:endParaRPr lang="en-US" dirty="0"/>
          </a:p>
          <a:p>
            <a:r>
              <a:rPr lang="en-US" dirty="0"/>
              <a:t>The objective of this database is to provide a source of rapid access for analysis of the private rocket engine market for the development of new testing facilities to accommodate future market needs. </a:t>
            </a:r>
          </a:p>
          <a:p>
            <a:endParaRPr lang="en-US" dirty="0"/>
          </a:p>
          <a:p>
            <a:r>
              <a:rPr lang="en-US" dirty="0"/>
              <a:t>The Database consist of Excel Spread Sheet with a list of engines with key features of the engine development and testing campaigns including technical and non-technical attributes. </a:t>
            </a:r>
          </a:p>
          <a:p>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5</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Overview</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Tree>
    <p:extLst>
      <p:ext uri="{BB962C8B-B14F-4D97-AF65-F5344CB8AC3E}">
        <p14:creationId xmlns:p14="http://schemas.microsoft.com/office/powerpoint/2010/main" val="149270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171450" y="1318022"/>
            <a:ext cx="11868150" cy="5168957"/>
          </a:xfrm>
        </p:spPr>
        <p:txBody>
          <a:bodyPr>
            <a:normAutofit/>
          </a:bodyPr>
          <a:lstStyle/>
          <a:p>
            <a:r>
              <a:rPr lang="en-US" sz="2400" dirty="0"/>
              <a:t>The PRE Sheet is divided into four different excel tabs:</a:t>
            </a:r>
          </a:p>
          <a:p>
            <a:pPr marL="0" indent="0">
              <a:buNone/>
            </a:pPr>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6</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PRE Sheet - Content</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2" name="Rectangle 1">
            <a:extLst>
              <a:ext uri="{FF2B5EF4-FFF2-40B4-BE49-F238E27FC236}">
                <a16:creationId xmlns:a16="http://schemas.microsoft.com/office/drawing/2014/main" id="{680E2E96-2EF9-4C2C-A473-EC8EFF8C706A}"/>
              </a:ext>
            </a:extLst>
          </p:cNvPr>
          <p:cNvSpPr/>
          <p:nvPr/>
        </p:nvSpPr>
        <p:spPr>
          <a:xfrm>
            <a:off x="2033587" y="2279352"/>
            <a:ext cx="8124825" cy="314037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D194236B-3D15-4192-A622-0572FDB02993}"/>
              </a:ext>
            </a:extLst>
          </p:cNvPr>
          <p:cNvSpPr txBox="1"/>
          <p:nvPr/>
        </p:nvSpPr>
        <p:spPr>
          <a:xfrm>
            <a:off x="5288326" y="2349655"/>
            <a:ext cx="1441357" cy="461665"/>
          </a:xfrm>
          <a:prstGeom prst="rect">
            <a:avLst/>
          </a:prstGeom>
          <a:noFill/>
        </p:spPr>
        <p:txBody>
          <a:bodyPr wrap="none" rtlCol="0">
            <a:spAutoFit/>
          </a:bodyPr>
          <a:lstStyle/>
          <a:p>
            <a:r>
              <a:rPr lang="en-US" sz="2400" dirty="0"/>
              <a:t>PRE Sheet</a:t>
            </a:r>
          </a:p>
        </p:txBody>
      </p:sp>
      <p:sp>
        <p:nvSpPr>
          <p:cNvPr id="15" name="Rectangle 14">
            <a:extLst>
              <a:ext uri="{FF2B5EF4-FFF2-40B4-BE49-F238E27FC236}">
                <a16:creationId xmlns:a16="http://schemas.microsoft.com/office/drawing/2014/main" id="{6FF3DFDA-4B36-443E-AFF2-E45187E41000}"/>
              </a:ext>
            </a:extLst>
          </p:cNvPr>
          <p:cNvSpPr/>
          <p:nvPr/>
        </p:nvSpPr>
        <p:spPr>
          <a:xfrm>
            <a:off x="2211070" y="2920962"/>
            <a:ext cx="1827530" cy="2289213"/>
          </a:xfrm>
          <a:prstGeom prst="rect">
            <a:avLst/>
          </a:prstGeom>
          <a:ln w="28575">
            <a:solidFill>
              <a:schemeClr val="accent6">
                <a:lumMod val="75000"/>
              </a:schemeClr>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3E382F5-B873-4595-AF89-3B6BDA6699B7}"/>
              </a:ext>
            </a:extLst>
          </p:cNvPr>
          <p:cNvSpPr/>
          <p:nvPr/>
        </p:nvSpPr>
        <p:spPr>
          <a:xfrm>
            <a:off x="4181475" y="2933508"/>
            <a:ext cx="1827530" cy="2276667"/>
          </a:xfrm>
          <a:prstGeom prst="rect">
            <a:avLst/>
          </a:prstGeom>
          <a:ln w="28575">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E6A791-8340-4CFE-9255-3CCE607AF4E7}"/>
              </a:ext>
            </a:extLst>
          </p:cNvPr>
          <p:cNvSpPr/>
          <p:nvPr/>
        </p:nvSpPr>
        <p:spPr>
          <a:xfrm>
            <a:off x="6148388" y="2920961"/>
            <a:ext cx="1827530" cy="2276667"/>
          </a:xfrm>
          <a:prstGeom prst="rect">
            <a:avLst/>
          </a:prstGeom>
          <a:ln w="28575">
            <a:solidFill>
              <a:schemeClr val="accent4">
                <a:lumMod val="75000"/>
              </a:schemeClr>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309F83-E506-4173-A41D-40A1FCD55CF2}"/>
              </a:ext>
            </a:extLst>
          </p:cNvPr>
          <p:cNvSpPr/>
          <p:nvPr/>
        </p:nvSpPr>
        <p:spPr>
          <a:xfrm>
            <a:off x="8118793" y="2933508"/>
            <a:ext cx="1827530" cy="2264120"/>
          </a:xfrm>
          <a:prstGeom prst="rect">
            <a:avLst/>
          </a:prstGeom>
          <a:ln w="28575">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683BBC99-1323-4171-A51B-C60C07826ED0}"/>
              </a:ext>
            </a:extLst>
          </p:cNvPr>
          <p:cNvSpPr txBox="1"/>
          <p:nvPr/>
        </p:nvSpPr>
        <p:spPr>
          <a:xfrm>
            <a:off x="2300287" y="3366351"/>
            <a:ext cx="1617024" cy="1323439"/>
          </a:xfrm>
          <a:prstGeom prst="rect">
            <a:avLst/>
          </a:prstGeom>
          <a:noFill/>
        </p:spPr>
        <p:txBody>
          <a:bodyPr wrap="square" rtlCol="0">
            <a:spAutoFit/>
          </a:bodyPr>
          <a:lstStyle/>
          <a:p>
            <a:r>
              <a:rPr lang="en-US" sz="2400" dirty="0"/>
              <a:t>Acronyms:</a:t>
            </a:r>
          </a:p>
          <a:p>
            <a:r>
              <a:rPr lang="en-US" sz="1400" dirty="0"/>
              <a:t>Describes the </a:t>
            </a:r>
          </a:p>
          <a:p>
            <a:r>
              <a:rPr lang="en-US" sz="1400" dirty="0"/>
              <a:t>meaning of each </a:t>
            </a:r>
          </a:p>
          <a:p>
            <a:r>
              <a:rPr lang="en-US" sz="1400" dirty="0"/>
              <a:t>acronym used in </a:t>
            </a:r>
          </a:p>
          <a:p>
            <a:r>
              <a:rPr lang="en-US" sz="1400" dirty="0"/>
              <a:t>Data tab.</a:t>
            </a:r>
          </a:p>
        </p:txBody>
      </p:sp>
      <p:sp>
        <p:nvSpPr>
          <p:cNvPr id="20" name="TextBox 19">
            <a:extLst>
              <a:ext uri="{FF2B5EF4-FFF2-40B4-BE49-F238E27FC236}">
                <a16:creationId xmlns:a16="http://schemas.microsoft.com/office/drawing/2014/main" id="{5E043ED9-36F5-494A-8AFB-7CF946820BD5}"/>
              </a:ext>
            </a:extLst>
          </p:cNvPr>
          <p:cNvSpPr txBox="1"/>
          <p:nvPr/>
        </p:nvSpPr>
        <p:spPr>
          <a:xfrm>
            <a:off x="4267200" y="3366350"/>
            <a:ext cx="1669099" cy="1908215"/>
          </a:xfrm>
          <a:prstGeom prst="rect">
            <a:avLst/>
          </a:prstGeom>
          <a:noFill/>
        </p:spPr>
        <p:txBody>
          <a:bodyPr wrap="square" rtlCol="0">
            <a:spAutoFit/>
          </a:bodyPr>
          <a:lstStyle/>
          <a:p>
            <a:pPr algn="ctr"/>
            <a:r>
              <a:rPr lang="en-US" sz="2400" dirty="0"/>
              <a:t>Data:</a:t>
            </a:r>
          </a:p>
          <a:p>
            <a:r>
              <a:rPr lang="en-US" sz="1400" dirty="0"/>
              <a:t>Contains a filterable database table with all engines and their corresponding key features. </a:t>
            </a:r>
          </a:p>
          <a:p>
            <a:endParaRPr lang="en-US" sz="2400" dirty="0"/>
          </a:p>
        </p:txBody>
      </p:sp>
      <p:sp>
        <p:nvSpPr>
          <p:cNvPr id="21" name="TextBox 20">
            <a:extLst>
              <a:ext uri="{FF2B5EF4-FFF2-40B4-BE49-F238E27FC236}">
                <a16:creationId xmlns:a16="http://schemas.microsoft.com/office/drawing/2014/main" id="{BD7C33AC-1919-4B0F-8004-795C9904B3B2}"/>
              </a:ext>
            </a:extLst>
          </p:cNvPr>
          <p:cNvSpPr txBox="1"/>
          <p:nvPr/>
        </p:nvSpPr>
        <p:spPr>
          <a:xfrm>
            <a:off x="6237605" y="3382763"/>
            <a:ext cx="1669099" cy="1323439"/>
          </a:xfrm>
          <a:prstGeom prst="rect">
            <a:avLst/>
          </a:prstGeom>
          <a:noFill/>
        </p:spPr>
        <p:txBody>
          <a:bodyPr wrap="square" rtlCol="0">
            <a:spAutoFit/>
          </a:bodyPr>
          <a:lstStyle/>
          <a:p>
            <a:pPr algn="ctr"/>
            <a:r>
              <a:rPr lang="en-US" sz="2400" dirty="0"/>
              <a:t>Metrics:</a:t>
            </a:r>
          </a:p>
          <a:p>
            <a:r>
              <a:rPr lang="en-US" sz="1400" dirty="0"/>
              <a:t>Plots thrust of engines in Database table in selected order.</a:t>
            </a:r>
          </a:p>
        </p:txBody>
      </p:sp>
      <p:sp>
        <p:nvSpPr>
          <p:cNvPr id="22" name="TextBox 21">
            <a:extLst>
              <a:ext uri="{FF2B5EF4-FFF2-40B4-BE49-F238E27FC236}">
                <a16:creationId xmlns:a16="http://schemas.microsoft.com/office/drawing/2014/main" id="{39EC2449-64C5-494D-A26F-3A1ECEE4D4EA}"/>
              </a:ext>
            </a:extLst>
          </p:cNvPr>
          <p:cNvSpPr txBox="1"/>
          <p:nvPr/>
        </p:nvSpPr>
        <p:spPr>
          <a:xfrm>
            <a:off x="8213209" y="3366350"/>
            <a:ext cx="1678023" cy="1107996"/>
          </a:xfrm>
          <a:prstGeom prst="rect">
            <a:avLst/>
          </a:prstGeom>
          <a:noFill/>
        </p:spPr>
        <p:txBody>
          <a:bodyPr wrap="none" rtlCol="0">
            <a:spAutoFit/>
          </a:bodyPr>
          <a:lstStyle/>
          <a:p>
            <a:r>
              <a:rPr lang="en-US" sz="2400" dirty="0"/>
              <a:t>Rev History:</a:t>
            </a:r>
          </a:p>
          <a:p>
            <a:r>
              <a:rPr lang="en-US" sz="1400" dirty="0"/>
              <a:t>Database Revision </a:t>
            </a:r>
          </a:p>
          <a:p>
            <a:r>
              <a:rPr lang="en-US" sz="1400" dirty="0"/>
              <a:t>and Modification </a:t>
            </a:r>
          </a:p>
          <a:p>
            <a:r>
              <a:rPr lang="en-US" sz="1400" dirty="0"/>
              <a:t>history log.</a:t>
            </a:r>
          </a:p>
        </p:txBody>
      </p:sp>
      <p:sp>
        <p:nvSpPr>
          <p:cNvPr id="23" name="TextBox 22">
            <a:extLst>
              <a:ext uri="{FF2B5EF4-FFF2-40B4-BE49-F238E27FC236}">
                <a16:creationId xmlns:a16="http://schemas.microsoft.com/office/drawing/2014/main" id="{83AE276B-A18B-4675-A43F-8B924336A045}"/>
              </a:ext>
            </a:extLst>
          </p:cNvPr>
          <p:cNvSpPr txBox="1"/>
          <p:nvPr/>
        </p:nvSpPr>
        <p:spPr>
          <a:xfrm>
            <a:off x="4744247" y="5430850"/>
            <a:ext cx="2063706" cy="307777"/>
          </a:xfrm>
          <a:prstGeom prst="rect">
            <a:avLst/>
          </a:prstGeom>
          <a:noFill/>
        </p:spPr>
        <p:txBody>
          <a:bodyPr wrap="none" rtlCol="0">
            <a:spAutoFit/>
          </a:bodyPr>
          <a:lstStyle/>
          <a:p>
            <a:r>
              <a:rPr lang="en-US" sz="1400" b="1" i="1" dirty="0"/>
              <a:t>Figure 1</a:t>
            </a:r>
            <a:r>
              <a:rPr lang="en-US" sz="1400" i="1" dirty="0"/>
              <a:t>.</a:t>
            </a:r>
            <a:r>
              <a:rPr lang="en-US" sz="1400" dirty="0"/>
              <a:t> PRE subroutines</a:t>
            </a:r>
          </a:p>
        </p:txBody>
      </p:sp>
    </p:spTree>
    <p:extLst>
      <p:ext uri="{BB962C8B-B14F-4D97-AF65-F5344CB8AC3E}">
        <p14:creationId xmlns:p14="http://schemas.microsoft.com/office/powerpoint/2010/main" val="317598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171450" y="1318022"/>
            <a:ext cx="11868150" cy="5168957"/>
          </a:xfrm>
        </p:spPr>
        <p:txBody>
          <a:bodyPr>
            <a:normAutofit/>
          </a:bodyPr>
          <a:lstStyle/>
          <a:p>
            <a:r>
              <a:rPr lang="en-US" sz="2400" dirty="0"/>
              <a:t>The Database holds an expandable list of over 100 different engines in an Excel’s Table.</a:t>
            </a:r>
          </a:p>
          <a:p>
            <a:r>
              <a:rPr lang="en-US" sz="2400" dirty="0"/>
              <a:t>The Database resides in the </a:t>
            </a:r>
          </a:p>
          <a:p>
            <a:pPr marL="0" indent="0">
              <a:buNone/>
            </a:pPr>
            <a:r>
              <a:rPr lang="en-US" sz="2400" dirty="0"/>
              <a:t>    Data tab of the PRE Sheet. </a:t>
            </a:r>
          </a:p>
          <a:p>
            <a:r>
              <a:rPr lang="en-US" sz="2400" dirty="0"/>
              <a:t>Each row is an “Engine Data Point”.</a:t>
            </a:r>
          </a:p>
          <a:p>
            <a:r>
              <a:rPr lang="en-US" sz="2400" dirty="0"/>
              <a:t>Each column is a feature of the </a:t>
            </a:r>
          </a:p>
          <a:p>
            <a:pPr marL="0" indent="0">
              <a:buNone/>
            </a:pPr>
            <a:r>
              <a:rPr lang="en-US" sz="2400" dirty="0"/>
              <a:t>    each engine.</a:t>
            </a:r>
          </a:p>
          <a:p>
            <a:r>
              <a:rPr lang="en-US" sz="2400" dirty="0"/>
              <a:t>Underline-Blue text holds the </a:t>
            </a:r>
          </a:p>
          <a:p>
            <a:pPr marL="0" indent="0">
              <a:buNone/>
            </a:pPr>
            <a:r>
              <a:rPr lang="en-US" sz="2400" dirty="0"/>
              <a:t>    link to the reference the data </a:t>
            </a:r>
          </a:p>
          <a:p>
            <a:pPr marL="0" indent="0">
              <a:buNone/>
            </a:pPr>
            <a:r>
              <a:rPr lang="en-US" sz="2400" dirty="0"/>
              <a:t>    was retrieve from.</a:t>
            </a:r>
          </a:p>
        </p:txBody>
      </p:sp>
      <p:sp>
        <p:nvSpPr>
          <p:cNvPr id="4" name="Slide Number Placeholder 3"/>
          <p:cNvSpPr>
            <a:spLocks noGrp="1"/>
          </p:cNvSpPr>
          <p:nvPr>
            <p:ph type="sldNum" sz="quarter" idx="12"/>
          </p:nvPr>
        </p:nvSpPr>
        <p:spPr/>
        <p:txBody>
          <a:bodyPr/>
          <a:lstStyle/>
          <a:p>
            <a:fld id="{725669FF-610B-48C8-A1CD-29F4CC578E66}" type="slidenum">
              <a:rPr lang="en-US" smtClean="0"/>
              <a:t>7</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Data Tab - Overview</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sp>
        <p:nvSpPr>
          <p:cNvPr id="7" name="TextBox 6">
            <a:extLst>
              <a:ext uri="{FF2B5EF4-FFF2-40B4-BE49-F238E27FC236}">
                <a16:creationId xmlns:a16="http://schemas.microsoft.com/office/drawing/2014/main" id="{7948B3C5-693D-493C-8555-39E308DD1F35}"/>
              </a:ext>
            </a:extLst>
          </p:cNvPr>
          <p:cNvSpPr txBox="1"/>
          <p:nvPr/>
        </p:nvSpPr>
        <p:spPr>
          <a:xfrm>
            <a:off x="6989863" y="5927090"/>
            <a:ext cx="2986715" cy="307777"/>
          </a:xfrm>
          <a:prstGeom prst="rect">
            <a:avLst/>
          </a:prstGeom>
          <a:noFill/>
        </p:spPr>
        <p:txBody>
          <a:bodyPr wrap="none" rtlCol="0">
            <a:spAutoFit/>
          </a:bodyPr>
          <a:lstStyle/>
          <a:p>
            <a:r>
              <a:rPr lang="en-US" sz="1400" b="1" i="1" dirty="0"/>
              <a:t>Figure 2. </a:t>
            </a:r>
            <a:r>
              <a:rPr lang="en-US" sz="1400" dirty="0"/>
              <a:t>Snapshot of Engine Database</a:t>
            </a:r>
          </a:p>
        </p:txBody>
      </p:sp>
      <p:pic>
        <p:nvPicPr>
          <p:cNvPr id="12" name="Picture 11" descr="Table&#10;&#10;Description automatically generated">
            <a:extLst>
              <a:ext uri="{FF2B5EF4-FFF2-40B4-BE49-F238E27FC236}">
                <a16:creationId xmlns:a16="http://schemas.microsoft.com/office/drawing/2014/main" id="{FB73D7FA-626F-4110-A879-EF9717094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7" y="2221897"/>
            <a:ext cx="7155688" cy="3723319"/>
          </a:xfrm>
          <a:prstGeom prst="rect">
            <a:avLst/>
          </a:prstGeom>
        </p:spPr>
      </p:pic>
    </p:spTree>
    <p:extLst>
      <p:ext uri="{BB962C8B-B14F-4D97-AF65-F5344CB8AC3E}">
        <p14:creationId xmlns:p14="http://schemas.microsoft.com/office/powerpoint/2010/main" val="220613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171450" y="1318022"/>
            <a:ext cx="11868150" cy="5539978"/>
          </a:xfrm>
        </p:spPr>
        <p:txBody>
          <a:bodyPr/>
          <a:lstStyle/>
          <a:p>
            <a:r>
              <a:rPr lang="en-US" sz="2400" dirty="0"/>
              <a:t>Each “Engine Data Point” point has 24 different engine features, each corresponding to a column of the Excel Table found on the DATA tab:</a:t>
            </a:r>
          </a:p>
          <a:p>
            <a:pPr marL="457200" lvl="1" indent="0">
              <a:buNone/>
            </a:pPr>
            <a:endParaRPr lang="en-US" dirty="0"/>
          </a:p>
          <a:p>
            <a:pPr marL="457200" lvl="1" indent="0">
              <a:buNone/>
            </a:pPr>
            <a:endParaRPr lang="en-US" dirty="0"/>
          </a:p>
          <a:p>
            <a:pPr marL="971550" lvl="1" indent="-514350">
              <a:buFont typeface="+mj-lt"/>
              <a:buAutoNum type="arabicPeriod"/>
            </a:pPr>
            <a:endParaRPr lang="en-US" dirty="0"/>
          </a:p>
          <a:p>
            <a:pPr marL="971550" lvl="1" indent="-514350">
              <a:buFont typeface="+mj-lt"/>
              <a:buAutoNum type="arabicPeriod"/>
            </a:pPr>
            <a:endParaRPr lang="en-US" dirty="0"/>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8</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Data Tab - Features</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pic>
        <p:nvPicPr>
          <p:cNvPr id="12" name="Picture 11">
            <a:extLst>
              <a:ext uri="{FF2B5EF4-FFF2-40B4-BE49-F238E27FC236}">
                <a16:creationId xmlns:a16="http://schemas.microsoft.com/office/drawing/2014/main" id="{67BBABBA-2889-4395-B2CE-5EFCFB42237E}"/>
              </a:ext>
            </a:extLst>
          </p:cNvPr>
          <p:cNvPicPr>
            <a:picLocks noChangeAspect="1"/>
          </p:cNvPicPr>
          <p:nvPr/>
        </p:nvPicPr>
        <p:blipFill rotWithShape="1">
          <a:blip r:embed="rId3"/>
          <a:srcRect b="17263"/>
          <a:stretch/>
        </p:blipFill>
        <p:spPr>
          <a:xfrm>
            <a:off x="371476" y="2451162"/>
            <a:ext cx="11468098" cy="4026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5D22961E-C702-4C75-B2C4-4B328E37B6F4}"/>
              </a:ext>
            </a:extLst>
          </p:cNvPr>
          <p:cNvSpPr/>
          <p:nvPr/>
        </p:nvSpPr>
        <p:spPr>
          <a:xfrm>
            <a:off x="4351711" y="6486979"/>
            <a:ext cx="2837572" cy="307777"/>
          </a:xfrm>
          <a:prstGeom prst="rect">
            <a:avLst/>
          </a:prstGeom>
        </p:spPr>
        <p:txBody>
          <a:bodyPr wrap="none">
            <a:spAutoFit/>
          </a:bodyPr>
          <a:lstStyle/>
          <a:p>
            <a:r>
              <a:rPr lang="en-US" sz="1400" b="1" i="1" dirty="0"/>
              <a:t>Figure 3</a:t>
            </a:r>
            <a:r>
              <a:rPr lang="en-US" sz="1400" i="1" dirty="0"/>
              <a:t>. </a:t>
            </a:r>
            <a:r>
              <a:rPr lang="en-US" sz="1400" dirty="0"/>
              <a:t>Zoom in Engine Database 1</a:t>
            </a:r>
            <a:endParaRPr lang="en-US" sz="2000" dirty="0"/>
          </a:p>
        </p:txBody>
      </p:sp>
    </p:spTree>
    <p:extLst>
      <p:ext uri="{BB962C8B-B14F-4D97-AF65-F5344CB8AC3E}">
        <p14:creationId xmlns:p14="http://schemas.microsoft.com/office/powerpoint/2010/main" val="83458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656150A-2AAB-4CC7-9954-5115B2CD33F1}"/>
              </a:ext>
            </a:extLst>
          </p:cNvPr>
          <p:cNvSpPr>
            <a:spLocks noGrp="1"/>
          </p:cNvSpPr>
          <p:nvPr>
            <p:ph idx="1"/>
          </p:nvPr>
        </p:nvSpPr>
        <p:spPr>
          <a:xfrm>
            <a:off x="171450" y="1318022"/>
            <a:ext cx="11868150" cy="5539978"/>
          </a:xfrm>
        </p:spPr>
        <p:txBody>
          <a:bodyPr/>
          <a:lstStyle/>
          <a:p>
            <a:r>
              <a:rPr lang="en-US" sz="2400" dirty="0"/>
              <a:t>Each “Engine Data Point” point has 24 different engine features, each corresponding to a column of the Excel Table found on the DATA tab:</a:t>
            </a:r>
          </a:p>
          <a:p>
            <a:pPr marL="457200" lvl="1" indent="0">
              <a:buNone/>
            </a:pPr>
            <a:endParaRPr lang="en-US" dirty="0"/>
          </a:p>
          <a:p>
            <a:pPr marL="457200" lvl="1" indent="0">
              <a:buNone/>
            </a:pPr>
            <a:endParaRPr lang="en-US" dirty="0"/>
          </a:p>
          <a:p>
            <a:pPr marL="971550" lvl="1" indent="-514350">
              <a:buFont typeface="+mj-lt"/>
              <a:buAutoNum type="arabicPeriod"/>
            </a:pPr>
            <a:endParaRPr lang="en-US" dirty="0"/>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25669FF-610B-48C8-A1CD-29F4CC578E66}" type="slidenum">
              <a:rPr lang="en-US" smtClean="0"/>
              <a:t>9</a:t>
            </a:fld>
            <a:endParaRPr lang="en-US" dirty="0"/>
          </a:p>
        </p:txBody>
      </p:sp>
      <p:sp>
        <p:nvSpPr>
          <p:cNvPr id="5" name="Title 4"/>
          <p:cNvSpPr>
            <a:spLocks noGrp="1"/>
          </p:cNvSpPr>
          <p:nvPr>
            <p:ph type="title"/>
          </p:nvPr>
        </p:nvSpPr>
        <p:spPr/>
        <p:txBody>
          <a:bodyPr/>
          <a:lstStyle/>
          <a:p>
            <a:r>
              <a:rPr lang="en-US" dirty="0"/>
              <a:t>Private Rocket Engine Database</a:t>
            </a:r>
          </a:p>
        </p:txBody>
      </p:sp>
      <p:sp>
        <p:nvSpPr>
          <p:cNvPr id="6" name="Text Placeholder 5"/>
          <p:cNvSpPr>
            <a:spLocks noGrp="1"/>
          </p:cNvSpPr>
          <p:nvPr>
            <p:ph type="body" sz="quarter" idx="13"/>
          </p:nvPr>
        </p:nvSpPr>
        <p:spPr/>
        <p:txBody>
          <a:bodyPr>
            <a:normAutofit fontScale="92500" lnSpcReduction="20000"/>
          </a:bodyPr>
          <a:lstStyle/>
          <a:p>
            <a:r>
              <a:rPr lang="en-US" dirty="0"/>
              <a:t>Data Tab - Features</a:t>
            </a:r>
          </a:p>
        </p:txBody>
      </p:sp>
      <p:cxnSp>
        <p:nvCxnSpPr>
          <p:cNvPr id="8" name="Straight Connector 7">
            <a:extLst>
              <a:ext uri="{FF2B5EF4-FFF2-40B4-BE49-F238E27FC236}">
                <a16:creationId xmlns:a16="http://schemas.microsoft.com/office/drawing/2014/main" id="{700CD5B4-E3D7-4EA7-B36C-833FE6036241}"/>
              </a:ext>
            </a:extLst>
          </p:cNvPr>
          <p:cNvCxnSpPr/>
          <p:nvPr/>
        </p:nvCxnSpPr>
        <p:spPr>
          <a:xfrm>
            <a:off x="0" y="93091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91EB28-5E35-4AA2-889D-F2C7BA381793}"/>
              </a:ext>
            </a:extLst>
          </p:cNvPr>
          <p:cNvCxnSpPr/>
          <p:nvPr/>
        </p:nvCxnSpPr>
        <p:spPr>
          <a:xfrm>
            <a:off x="0" y="831850"/>
            <a:ext cx="12192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2C4B5319-7731-4073-A2B9-5F7E77001993}"/>
              </a:ext>
            </a:extLst>
          </p:cNvPr>
          <p:cNvPicPr>
            <a:picLocks noChangeAspect="1"/>
          </p:cNvPicPr>
          <p:nvPr/>
        </p:nvPicPr>
        <p:blipFill>
          <a:blip r:embed="rId2"/>
          <a:stretch>
            <a:fillRect/>
          </a:stretch>
        </p:blipFill>
        <p:spPr>
          <a:xfrm>
            <a:off x="171450" y="143625"/>
            <a:ext cx="756256" cy="646566"/>
          </a:xfrm>
          <a:prstGeom prst="rect">
            <a:avLst/>
          </a:prstGeom>
        </p:spPr>
      </p:pic>
      <p:sp>
        <p:nvSpPr>
          <p:cNvPr id="11" name="TextBox 10">
            <a:extLst>
              <a:ext uri="{FF2B5EF4-FFF2-40B4-BE49-F238E27FC236}">
                <a16:creationId xmlns:a16="http://schemas.microsoft.com/office/drawing/2014/main" id="{376A11E1-4609-4C98-8BBA-FF555B07557F}"/>
              </a:ext>
            </a:extLst>
          </p:cNvPr>
          <p:cNvSpPr txBox="1"/>
          <p:nvPr/>
        </p:nvSpPr>
        <p:spPr>
          <a:xfrm>
            <a:off x="9809480" y="561678"/>
            <a:ext cx="1717040" cy="307777"/>
          </a:xfrm>
          <a:prstGeom prst="rect">
            <a:avLst/>
          </a:prstGeom>
          <a:noFill/>
        </p:spPr>
        <p:txBody>
          <a:bodyPr wrap="square" rtlCol="0">
            <a:spAutoFit/>
          </a:bodyPr>
          <a:lstStyle/>
          <a:p>
            <a:r>
              <a:rPr lang="en-US" sz="1400" dirty="0">
                <a:solidFill>
                  <a:srgbClr val="FF0000"/>
                </a:solidFill>
              </a:rPr>
              <a:t>Stennis Space Center</a:t>
            </a:r>
          </a:p>
        </p:txBody>
      </p:sp>
      <p:pic>
        <p:nvPicPr>
          <p:cNvPr id="2" name="Picture 1">
            <a:extLst>
              <a:ext uri="{FF2B5EF4-FFF2-40B4-BE49-F238E27FC236}">
                <a16:creationId xmlns:a16="http://schemas.microsoft.com/office/drawing/2014/main" id="{C544AE0A-DC59-453C-9554-3855C44AF123}"/>
              </a:ext>
            </a:extLst>
          </p:cNvPr>
          <p:cNvPicPr>
            <a:picLocks noChangeAspect="1"/>
          </p:cNvPicPr>
          <p:nvPr/>
        </p:nvPicPr>
        <p:blipFill rotWithShape="1">
          <a:blip r:embed="rId3"/>
          <a:srcRect b="19380"/>
          <a:stretch/>
        </p:blipFill>
        <p:spPr>
          <a:xfrm>
            <a:off x="938214" y="2815930"/>
            <a:ext cx="10334622" cy="3607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A763F3E7-A463-4D93-99A3-1AEF52EDED38}"/>
              </a:ext>
            </a:extLst>
          </p:cNvPr>
          <p:cNvSpPr/>
          <p:nvPr/>
        </p:nvSpPr>
        <p:spPr>
          <a:xfrm>
            <a:off x="4348867" y="6486979"/>
            <a:ext cx="3204788" cy="307777"/>
          </a:xfrm>
          <a:prstGeom prst="rect">
            <a:avLst/>
          </a:prstGeom>
        </p:spPr>
        <p:txBody>
          <a:bodyPr wrap="none">
            <a:spAutoFit/>
          </a:bodyPr>
          <a:lstStyle/>
          <a:p>
            <a:r>
              <a:rPr lang="en-US" sz="1400" b="1" i="1" dirty="0"/>
              <a:t>Figure 4</a:t>
            </a:r>
            <a:r>
              <a:rPr lang="en-US" sz="1400" i="1" dirty="0"/>
              <a:t>. </a:t>
            </a:r>
            <a:r>
              <a:rPr lang="en-US" sz="1400" dirty="0"/>
              <a:t>Snapshot of Engine Data Base 2</a:t>
            </a:r>
            <a:endParaRPr lang="en-US" dirty="0"/>
          </a:p>
        </p:txBody>
      </p:sp>
    </p:spTree>
    <p:extLst>
      <p:ext uri="{BB962C8B-B14F-4D97-AF65-F5344CB8AC3E}">
        <p14:creationId xmlns:p14="http://schemas.microsoft.com/office/powerpoint/2010/main" val="3328297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1578</TotalTime>
  <Words>1557</Words>
  <Application>Microsoft Office PowerPoint</Application>
  <PresentationFormat>Widescreen</PresentationFormat>
  <Paragraphs>240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Private Rocket Engine Database</vt:lpstr>
      <vt:lpstr>Rocket Propulsion Test Design and Analysis</vt:lpstr>
      <vt:lpstr>PowerPoint Presentation</vt:lpstr>
      <vt:lpstr>Private Rocket Engine Database</vt:lpstr>
      <vt:lpstr>Private Rocket Engine Database</vt:lpstr>
      <vt:lpstr>Private Rocket Engine Database</vt:lpstr>
      <vt:lpstr>Private Rocket Engine Database</vt:lpstr>
      <vt:lpstr>Private Rocket Engine Database</vt:lpstr>
      <vt:lpstr>Private Rocket Engine Database</vt:lpstr>
      <vt:lpstr>Private Rocket Engine Database</vt:lpstr>
      <vt:lpstr>Private Rocket Engine Database</vt:lpstr>
      <vt:lpstr>PowerPoint Presentation</vt:lpstr>
      <vt:lpstr>Autonomation of Set Point Prediction Model</vt:lpstr>
      <vt:lpstr>Autonomation of Set Point Prediction Model</vt:lpstr>
      <vt:lpstr>Autonomation of Set Point Prediction Model</vt:lpstr>
      <vt:lpstr>Autonomation of Set Point Prediction Model</vt:lpstr>
      <vt:lpstr>Autonomation of Set Point Prediction Model</vt:lpstr>
      <vt:lpstr>Autonomation of Set Point Prediction Model</vt:lpstr>
      <vt:lpstr>Autonomation of Set Point Prediction Model</vt:lpstr>
      <vt:lpstr>Rocket Propulsion Test Design and Analysis</vt:lpstr>
      <vt:lpstr>Rocket Propulsion Test Design and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Ortiz, John P. (SSC-N/A)[UNIVERSITIES SPACE RESEARCH ASSOCIATION]</dc:creator>
  <cp:lastModifiedBy>Ortiz, John P. (SSC-NASA)[UNIVERSITIES SPACE RESEARCH ASSOCIATION]</cp:lastModifiedBy>
  <cp:revision>123</cp:revision>
  <dcterms:created xsi:type="dcterms:W3CDTF">2020-10-01T13:49:11Z</dcterms:created>
  <dcterms:modified xsi:type="dcterms:W3CDTF">2020-12-11T23:06:23Z</dcterms:modified>
</cp:coreProperties>
</file>