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4" r:id="rId1"/>
    <p:sldMasterId id="2147483754" r:id="rId2"/>
    <p:sldMasterId id="2147483889" r:id="rId3"/>
    <p:sldMasterId id="2147483896" r:id="rId4"/>
  </p:sldMasterIdLst>
  <p:notesMasterIdLst>
    <p:notesMasterId r:id="rId19"/>
  </p:notesMasterIdLst>
  <p:handoutMasterIdLst>
    <p:handoutMasterId r:id="rId20"/>
  </p:handoutMasterIdLst>
  <p:sldIdLst>
    <p:sldId id="613" r:id="rId5"/>
    <p:sldId id="944" r:id="rId6"/>
    <p:sldId id="945" r:id="rId7"/>
    <p:sldId id="976" r:id="rId8"/>
    <p:sldId id="972" r:id="rId9"/>
    <p:sldId id="918" r:id="rId10"/>
    <p:sldId id="956" r:id="rId11"/>
    <p:sldId id="919" r:id="rId12"/>
    <p:sldId id="960" r:id="rId13"/>
    <p:sldId id="968" r:id="rId14"/>
    <p:sldId id="970" r:id="rId15"/>
    <p:sldId id="965" r:id="rId16"/>
    <p:sldId id="969" r:id="rId17"/>
    <p:sldId id="910" r:id="rId1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74" userDrawn="1">
          <p15:clr>
            <a:srgbClr val="A4A3A4"/>
          </p15:clr>
        </p15:guide>
        <p15:guide id="2" pos="2880" userDrawn="1">
          <p15:clr>
            <a:srgbClr val="A4A3A4"/>
          </p15:clr>
        </p15:guide>
        <p15:guide id="3" pos="158" userDrawn="1">
          <p15:clr>
            <a:srgbClr val="A4A3A4"/>
          </p15:clr>
        </p15:guide>
        <p15:guide id="4" pos="5585" userDrawn="1">
          <p15:clr>
            <a:srgbClr val="A4A3A4"/>
          </p15:clr>
        </p15:guide>
        <p15:guide id="6" orient="horz" pos="346" userDrawn="1">
          <p15:clr>
            <a:srgbClr val="A4A3A4"/>
          </p15:clr>
        </p15:guide>
        <p15:guide id="8"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CCECFF"/>
    <a:srgbClr val="0000FF"/>
    <a:srgbClr val="4AA23D"/>
    <a:srgbClr val="FF9999"/>
    <a:srgbClr val="4AA23E"/>
    <a:srgbClr val="0C60AD"/>
    <a:srgbClr val="AA4139"/>
    <a:srgbClr val="FBAA21"/>
    <a:srgbClr val="0C60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55" autoAdjust="0"/>
    <p:restoredTop sz="95242" autoAdjust="0"/>
  </p:normalViewPr>
  <p:slideViewPr>
    <p:cSldViewPr snapToGrid="0" showGuides="1">
      <p:cViewPr varScale="1">
        <p:scale>
          <a:sx n="83" d="100"/>
          <a:sy n="83" d="100"/>
        </p:scale>
        <p:origin x="924" y="78"/>
      </p:cViewPr>
      <p:guideLst>
        <p:guide orient="horz" pos="3974"/>
        <p:guide pos="2880"/>
        <p:guide pos="158"/>
        <p:guide pos="5585"/>
        <p:guide orient="horz" pos="346"/>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6" d="100"/>
          <a:sy n="86" d="100"/>
        </p:scale>
        <p:origin x="2904"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0FE8A5-508B-44C8-9F13-BDF47C79D820}" type="datetimeFigureOut">
              <a:rPr lang="id-ID" smtClean="0"/>
              <a:t>13/12/2020</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883B54-42FA-45AE-99FA-C9CE7ED39B7E}" type="slidenum">
              <a:rPr lang="id-ID" smtClean="0"/>
              <a:t>‹#›</a:t>
            </a:fld>
            <a:endParaRPr lang="id-ID"/>
          </a:p>
        </p:txBody>
      </p:sp>
    </p:spTree>
    <p:extLst>
      <p:ext uri="{BB962C8B-B14F-4D97-AF65-F5344CB8AC3E}">
        <p14:creationId xmlns:p14="http://schemas.microsoft.com/office/powerpoint/2010/main" val="549830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AF581-9BBB-40C0-8585-9CECFC385B58}" type="datetimeFigureOut">
              <a:rPr lang="id-ID" smtClean="0"/>
              <a:t>13/12/2020</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9C93C-A5B3-466F-9801-8C6E98DC122F}" type="slidenum">
              <a:rPr lang="id-ID" smtClean="0"/>
              <a:t>‹#›</a:t>
            </a:fld>
            <a:endParaRPr lang="id-ID"/>
          </a:p>
        </p:txBody>
      </p:sp>
    </p:spTree>
    <p:extLst>
      <p:ext uri="{BB962C8B-B14F-4D97-AF65-F5344CB8AC3E}">
        <p14:creationId xmlns:p14="http://schemas.microsoft.com/office/powerpoint/2010/main" val="399146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ctrTitle" hasCustomPrompt="1"/>
          </p:nvPr>
        </p:nvSpPr>
        <p:spPr>
          <a:xfrm>
            <a:off x="5349240" y="1024300"/>
            <a:ext cx="3372853" cy="1697205"/>
          </a:xfrm>
          <a:prstGeom prst="rect">
            <a:avLst/>
          </a:prstGeom>
        </p:spPr>
        <p:txBody>
          <a:bodyPr anchor="ctr">
            <a:normAutofit/>
          </a:bodyPr>
          <a:lstStyle>
            <a:lvl1pPr algn="l">
              <a:lnSpc>
                <a:spcPct val="100000"/>
              </a:lnSpc>
              <a:defRPr sz="2400">
                <a:latin typeface="Century Gothic" charset="0"/>
                <a:ea typeface="Century Gothic" charset="0"/>
                <a:cs typeface="Century Gothic" charset="0"/>
              </a:defRPr>
            </a:lvl1pPr>
          </a:lstStyle>
          <a:p>
            <a:r>
              <a:rPr lang="en-US" dirty="0"/>
              <a:t>Enter Presentation Title</a:t>
            </a:r>
          </a:p>
        </p:txBody>
      </p:sp>
      <p:sp>
        <p:nvSpPr>
          <p:cNvPr id="21" name="TextBox 20"/>
          <p:cNvSpPr txBox="1"/>
          <p:nvPr userDrawn="1"/>
        </p:nvSpPr>
        <p:spPr>
          <a:xfrm>
            <a:off x="5349240" y="4678680"/>
            <a:ext cx="2018892" cy="274320"/>
          </a:xfrm>
          <a:prstGeom prst="rect">
            <a:avLst/>
          </a:prstGeom>
          <a:noFill/>
        </p:spPr>
        <p:txBody>
          <a:bodyPr wrap="square" rtlCol="0">
            <a:spAutoFit/>
          </a:bodyPr>
          <a:lstStyle/>
          <a:p>
            <a:r>
              <a:rPr lang="en-US" sz="1400" b="1" i="0" dirty="0">
                <a:latin typeface="Century Gothic" charset="0"/>
                <a:ea typeface="Century Gothic" charset="0"/>
                <a:cs typeface="Century Gothic" charset="0"/>
              </a:rPr>
              <a:t>Date:</a:t>
            </a:r>
          </a:p>
        </p:txBody>
      </p:sp>
      <p:sp>
        <p:nvSpPr>
          <p:cNvPr id="22" name="Text Placeholder 5"/>
          <p:cNvSpPr>
            <a:spLocks noGrp="1"/>
          </p:cNvSpPr>
          <p:nvPr>
            <p:ph type="body" sz="quarter" idx="10" hasCustomPrompt="1"/>
          </p:nvPr>
        </p:nvSpPr>
        <p:spPr>
          <a:xfrm>
            <a:off x="5349240" y="3055620"/>
            <a:ext cx="3384305" cy="310896"/>
          </a:xfrm>
          <a:prstGeom prst="rect">
            <a:avLst/>
          </a:prstGeom>
        </p:spPr>
        <p:txBody>
          <a:bodyPr anchor="ctr">
            <a:noAutofit/>
          </a:bodyPr>
          <a:lstStyle>
            <a:lvl1pPr marL="0" indent="0">
              <a:lnSpc>
                <a:spcPct val="100000"/>
              </a:lnSpc>
              <a:spcBef>
                <a:spcPts val="0"/>
              </a:spcBef>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Insert Company Name</a:t>
            </a:r>
          </a:p>
        </p:txBody>
      </p:sp>
      <p:sp>
        <p:nvSpPr>
          <p:cNvPr id="24" name="Text Placeholder 4"/>
          <p:cNvSpPr>
            <a:spLocks noGrp="1"/>
          </p:cNvSpPr>
          <p:nvPr>
            <p:ph type="body" sz="quarter" idx="12" hasCustomPrompt="1"/>
          </p:nvPr>
        </p:nvSpPr>
        <p:spPr>
          <a:xfrm>
            <a:off x="5349240" y="3370190"/>
            <a:ext cx="3373437" cy="310896"/>
          </a:xfrm>
          <a:prstGeom prst="rect">
            <a:avLst/>
          </a:prstGeom>
        </p:spPr>
        <p:txBody>
          <a:bodyPr anchor="ctr">
            <a:normAutofit/>
          </a:bodyPr>
          <a:lstStyle>
            <a:lvl1pPr marL="0" indent="0">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Insert Contact Name</a:t>
            </a:r>
            <a:endParaRPr lang="en-US" dirty="0"/>
          </a:p>
        </p:txBody>
      </p:sp>
      <p:sp>
        <p:nvSpPr>
          <p:cNvPr id="9" name="Text Placeholder 4"/>
          <p:cNvSpPr>
            <a:spLocks noGrp="1"/>
          </p:cNvSpPr>
          <p:nvPr>
            <p:ph type="body" sz="quarter" idx="13" hasCustomPrompt="1"/>
          </p:nvPr>
        </p:nvSpPr>
        <p:spPr>
          <a:xfrm>
            <a:off x="5349240" y="4954510"/>
            <a:ext cx="3373437" cy="310896"/>
          </a:xfrm>
          <a:prstGeom prst="rect">
            <a:avLst/>
          </a:prstGeom>
        </p:spPr>
        <p:txBody>
          <a:bodyPr anchor="ctr">
            <a:normAutofit/>
          </a:bodyPr>
          <a:lstStyle>
            <a:lvl1pPr marL="0" indent="0">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Insert Date</a:t>
            </a:r>
            <a:endParaRPr lang="en-US" dirty="0"/>
          </a:p>
        </p:txBody>
      </p:sp>
      <p:sp>
        <p:nvSpPr>
          <p:cNvPr id="17" name="Text Placeholder 5"/>
          <p:cNvSpPr>
            <a:spLocks noGrp="1"/>
          </p:cNvSpPr>
          <p:nvPr>
            <p:ph type="body" sz="quarter" idx="15" hasCustomPrompt="1"/>
          </p:nvPr>
        </p:nvSpPr>
        <p:spPr>
          <a:xfrm>
            <a:off x="5349240" y="4023360"/>
            <a:ext cx="3384305" cy="310896"/>
          </a:xfrm>
          <a:prstGeom prst="rect">
            <a:avLst/>
          </a:prstGeom>
        </p:spPr>
        <p:txBody>
          <a:bodyPr anchor="ctr">
            <a:noAutofit/>
          </a:bodyPr>
          <a:lstStyle>
            <a:lvl1pPr marL="0" indent="0">
              <a:lnSpc>
                <a:spcPct val="100000"/>
              </a:lnSpc>
              <a:spcBef>
                <a:spcPts val="0"/>
              </a:spcBef>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Author/Reviewer 1</a:t>
            </a:r>
          </a:p>
        </p:txBody>
      </p:sp>
      <p:sp>
        <p:nvSpPr>
          <p:cNvPr id="25" name="Text Placeholder 4"/>
          <p:cNvSpPr>
            <a:spLocks noGrp="1"/>
          </p:cNvSpPr>
          <p:nvPr>
            <p:ph type="body" sz="quarter" idx="16" hasCustomPrompt="1"/>
          </p:nvPr>
        </p:nvSpPr>
        <p:spPr>
          <a:xfrm>
            <a:off x="5349240" y="4344910"/>
            <a:ext cx="3373437" cy="310896"/>
          </a:xfrm>
          <a:prstGeom prst="rect">
            <a:avLst/>
          </a:prstGeom>
        </p:spPr>
        <p:txBody>
          <a:bodyPr anchor="ctr">
            <a:normAutofit/>
          </a:bodyPr>
          <a:lstStyle>
            <a:lvl1pPr marL="0" indent="0">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Author/Reviewer 2</a:t>
            </a:r>
            <a:endParaRPr lang="en-US" dirty="0"/>
          </a:p>
        </p:txBody>
      </p:sp>
      <p:sp>
        <p:nvSpPr>
          <p:cNvPr id="14" name="Picture Placeholder 15"/>
          <p:cNvSpPr>
            <a:spLocks noGrp="1"/>
          </p:cNvSpPr>
          <p:nvPr>
            <p:ph type="pic" sz="quarter" idx="21" hasCustomPrompt="1"/>
          </p:nvPr>
        </p:nvSpPr>
        <p:spPr>
          <a:xfrm>
            <a:off x="865539" y="1023710"/>
            <a:ext cx="4222992" cy="4256950"/>
          </a:xfrm>
          <a:prstGeom prst="rect">
            <a:avLst/>
          </a:prstGeom>
        </p:spPr>
        <p:txBody>
          <a:bodyPr anchor="ctr">
            <a:normAutofit/>
          </a:bodyPr>
          <a:lstStyle>
            <a:lvl1pPr marL="0" indent="0" algn="ctr">
              <a:buFontTx/>
              <a:buNone/>
              <a:defRPr sz="1800" baseline="0"/>
            </a:lvl1pPr>
          </a:lstStyle>
          <a:p>
            <a:r>
              <a:rPr lang="en-US" dirty="0"/>
              <a:t>Insert Picture</a:t>
            </a:r>
          </a:p>
          <a:p>
            <a:endParaRPr lang="en-US" dirty="0"/>
          </a:p>
        </p:txBody>
      </p:sp>
    </p:spTree>
    <p:extLst>
      <p:ext uri="{BB962C8B-B14F-4D97-AF65-F5344CB8AC3E}">
        <p14:creationId xmlns:p14="http://schemas.microsoft.com/office/powerpoint/2010/main" val="1958224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lide with Full Size Text">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p:nvPr>
        </p:nvSpPr>
        <p:spPr>
          <a:xfrm>
            <a:off x="781236" y="1179647"/>
            <a:ext cx="7748512" cy="4795364"/>
          </a:xfrm>
          <a:prstGeom prst="rect">
            <a:avLst/>
          </a:prstGeom>
        </p:spPr>
        <p:txBody>
          <a:bodyPr anchor="t"/>
          <a:lstStyle>
            <a:lvl1pPr marL="228600" indent="-228600">
              <a:lnSpc>
                <a:spcPct val="100000"/>
              </a:lnSpc>
              <a:buFont typeface="Arial" charset="0"/>
              <a:buChar char="•"/>
              <a:defRPr sz="2400">
                <a:latin typeface="Century Gothic" charset="0"/>
                <a:ea typeface="Century Gothic" charset="0"/>
                <a:cs typeface="Century Gothic" charset="0"/>
              </a:defRPr>
            </a:lvl1pPr>
            <a:lvl2pPr marL="685800" indent="-228600">
              <a:lnSpc>
                <a:spcPct val="100000"/>
              </a:lnSpc>
              <a:buFont typeface="Arial" charset="0"/>
              <a:buChar char="•"/>
              <a:defRPr sz="2000">
                <a:latin typeface="Century Gothic" charset="0"/>
                <a:ea typeface="Century Gothic" charset="0"/>
                <a:cs typeface="Century Gothic" charset="0"/>
              </a:defRPr>
            </a:lvl2pPr>
            <a:lvl3pPr marL="1143000" indent="-228600">
              <a:lnSpc>
                <a:spcPct val="100000"/>
              </a:lnSpc>
              <a:buFont typeface="Arial" charset="0"/>
              <a:buChar char="•"/>
              <a:defRPr sz="1800">
                <a:latin typeface="Century Gothic" charset="0"/>
                <a:ea typeface="Century Gothic" charset="0"/>
                <a:cs typeface="Century Gothic" charset="0"/>
              </a:defRPr>
            </a:lvl3pPr>
            <a:lvl4pPr marL="1600200" indent="-228600">
              <a:lnSpc>
                <a:spcPct val="100000"/>
              </a:lnSpc>
              <a:buFont typeface="Arial" charset="0"/>
              <a:buChar char="•"/>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215252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with Title/Subtitle Only">
    <p:spTree>
      <p:nvGrpSpPr>
        <p:cNvPr id="1" name=""/>
        <p:cNvGrpSpPr/>
        <p:nvPr/>
      </p:nvGrpSpPr>
      <p:grpSpPr>
        <a:xfrm>
          <a:off x="0" y="0"/>
          <a:ext cx="0" cy="0"/>
          <a:chOff x="0" y="0"/>
          <a:chExt cx="0" cy="0"/>
        </a:xfrm>
      </p:grpSpPr>
      <p:sp>
        <p:nvSpPr>
          <p:cNvPr id="4" name="Text Placeholder 2"/>
          <p:cNvSpPr>
            <a:spLocks noGrp="1"/>
          </p:cNvSpPr>
          <p:nvPr>
            <p:ph type="body" sz="quarter" idx="14" hasCustomPrompt="1"/>
          </p:nvPr>
        </p:nvSpPr>
        <p:spPr>
          <a:xfrm>
            <a:off x="1566315" y="1026136"/>
            <a:ext cx="6069362" cy="332478"/>
          </a:xfrm>
          <a:prstGeom prst="rect">
            <a:avLst/>
          </a:prstGeo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5"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Tree>
    <p:extLst>
      <p:ext uri="{BB962C8B-B14F-4D97-AF65-F5344CB8AC3E}">
        <p14:creationId xmlns:p14="http://schemas.microsoft.com/office/powerpoint/2010/main" val="15274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with Full Width Text">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a:prstGeom prst="rect">
            <a:avLst/>
          </a:prstGeo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p:nvPr>
        </p:nvSpPr>
        <p:spPr>
          <a:xfrm>
            <a:off x="781236" y="1560571"/>
            <a:ext cx="7748512" cy="4414439"/>
          </a:xfrm>
          <a:prstGeom prst="rect">
            <a:avLst/>
          </a:prstGeom>
        </p:spPr>
        <p:txBody>
          <a:bodyPr anchor="t"/>
          <a:lstStyle>
            <a:lvl1pPr marL="228600" indent="-228600">
              <a:lnSpc>
                <a:spcPct val="100000"/>
              </a:lnSpc>
              <a:buFont typeface="Arial" charset="0"/>
              <a:buChar char="•"/>
              <a:defRPr sz="2400">
                <a:latin typeface="Century Gothic" charset="0"/>
                <a:ea typeface="Century Gothic" charset="0"/>
                <a:cs typeface="Century Gothic" charset="0"/>
              </a:defRPr>
            </a:lvl1pPr>
            <a:lvl2pPr marL="685800" indent="-228600">
              <a:lnSpc>
                <a:spcPct val="100000"/>
              </a:lnSpc>
              <a:buFont typeface="Arial" charset="0"/>
              <a:buChar char="•"/>
              <a:defRPr sz="2000">
                <a:latin typeface="Century Gothic" charset="0"/>
                <a:ea typeface="Century Gothic" charset="0"/>
                <a:cs typeface="Century Gothic" charset="0"/>
              </a:defRPr>
            </a:lvl2pPr>
            <a:lvl3pPr marL="1143000" indent="-228600">
              <a:lnSpc>
                <a:spcPct val="100000"/>
              </a:lnSpc>
              <a:buFont typeface="Arial" charset="0"/>
              <a:buChar char="•"/>
              <a:defRPr sz="1800">
                <a:latin typeface="Century Gothic" charset="0"/>
                <a:ea typeface="Century Gothic" charset="0"/>
                <a:cs typeface="Century Gothic" charset="0"/>
              </a:defRPr>
            </a:lvl3pPr>
            <a:lvl4pPr marL="1600200" indent="-228600">
              <a:lnSpc>
                <a:spcPct val="100000"/>
              </a:lnSpc>
              <a:buFont typeface="Arial" charset="0"/>
              <a:buChar char="•"/>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61161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Full Size Text">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p:nvPr>
        </p:nvSpPr>
        <p:spPr>
          <a:xfrm>
            <a:off x="781236" y="1179647"/>
            <a:ext cx="7748512" cy="4795364"/>
          </a:xfrm>
          <a:prstGeom prst="rect">
            <a:avLst/>
          </a:prstGeom>
        </p:spPr>
        <p:txBody>
          <a:bodyPr anchor="t"/>
          <a:lstStyle>
            <a:lvl1pPr marL="228600" indent="-228600">
              <a:lnSpc>
                <a:spcPct val="100000"/>
              </a:lnSpc>
              <a:buFont typeface="Arial" charset="0"/>
              <a:buChar char="•"/>
              <a:defRPr sz="2400">
                <a:latin typeface="Century Gothic" charset="0"/>
                <a:ea typeface="Century Gothic" charset="0"/>
                <a:cs typeface="Century Gothic" charset="0"/>
              </a:defRPr>
            </a:lvl1pPr>
            <a:lvl2pPr marL="685800" indent="-228600">
              <a:lnSpc>
                <a:spcPct val="100000"/>
              </a:lnSpc>
              <a:buFont typeface="Arial" charset="0"/>
              <a:buChar char="•"/>
              <a:defRPr sz="2000">
                <a:latin typeface="Century Gothic" charset="0"/>
                <a:ea typeface="Century Gothic" charset="0"/>
                <a:cs typeface="Century Gothic" charset="0"/>
              </a:defRPr>
            </a:lvl2pPr>
            <a:lvl3pPr marL="1143000" indent="-228600">
              <a:lnSpc>
                <a:spcPct val="100000"/>
              </a:lnSpc>
              <a:buFont typeface="Arial" charset="0"/>
              <a:buChar char="•"/>
              <a:defRPr sz="1800">
                <a:latin typeface="Century Gothic" charset="0"/>
                <a:ea typeface="Century Gothic" charset="0"/>
                <a:cs typeface="Century Gothic" charset="0"/>
              </a:defRPr>
            </a:lvl3pPr>
            <a:lvl4pPr marL="1600200" indent="-228600">
              <a:lnSpc>
                <a:spcPct val="100000"/>
              </a:lnSpc>
              <a:buFont typeface="Arial" charset="0"/>
              <a:buChar char="•"/>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419003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Full Width Image">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a:prstGeom prst="rect">
            <a:avLst/>
          </a:prstGeo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hasCustomPrompt="1"/>
          </p:nvPr>
        </p:nvSpPr>
        <p:spPr>
          <a:xfrm>
            <a:off x="793908" y="5538446"/>
            <a:ext cx="7724560" cy="425755"/>
          </a:xfrm>
          <a:prstGeom prst="rect">
            <a:avLst/>
          </a:prstGeom>
        </p:spPr>
        <p:txBody>
          <a:bodyPr anchor="ctr">
            <a:normAutofit/>
          </a:bodyPr>
          <a:lstStyle>
            <a:lvl1pPr marL="0" indent="0" algn="ctr">
              <a:lnSpc>
                <a:spcPct val="100000"/>
              </a:lnSpc>
              <a:spcBef>
                <a:spcPts val="0"/>
              </a:spcBef>
              <a:buFontTx/>
              <a:buNone/>
              <a:defRPr sz="1800">
                <a:latin typeface="Century Gothic" charset="0"/>
                <a:ea typeface="Century Gothic" charset="0"/>
                <a:cs typeface="Century Gothic" charset="0"/>
              </a:defRPr>
            </a:lvl1pPr>
            <a:lvl2pPr marL="457200" indent="0">
              <a:lnSpc>
                <a:spcPct val="100000"/>
              </a:lnSpc>
              <a:buFontTx/>
              <a:buNone/>
              <a:defRPr sz="2000">
                <a:latin typeface="Century Gothic" charset="0"/>
                <a:ea typeface="Century Gothic" charset="0"/>
                <a:cs typeface="Century Gothic" charset="0"/>
              </a:defRPr>
            </a:lvl2pPr>
            <a:lvl3pPr marL="914400" indent="0">
              <a:lnSpc>
                <a:spcPct val="100000"/>
              </a:lnSpc>
              <a:buFontTx/>
              <a:buNone/>
              <a:defRPr sz="1800">
                <a:latin typeface="Century Gothic" charset="0"/>
                <a:ea typeface="Century Gothic" charset="0"/>
                <a:cs typeface="Century Gothic" charset="0"/>
              </a:defRPr>
            </a:lvl3pPr>
            <a:lvl4pPr marL="1371600" indent="0">
              <a:lnSpc>
                <a:spcPct val="100000"/>
              </a:lnSpc>
              <a:buFontTx/>
              <a:buNone/>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add text – this is a default text box</a:t>
            </a:r>
          </a:p>
        </p:txBody>
      </p:sp>
      <p:sp>
        <p:nvSpPr>
          <p:cNvPr id="4" name="Picture Placeholder 3"/>
          <p:cNvSpPr>
            <a:spLocks noGrp="1"/>
          </p:cNvSpPr>
          <p:nvPr>
            <p:ph type="pic" sz="quarter" idx="19"/>
          </p:nvPr>
        </p:nvSpPr>
        <p:spPr>
          <a:xfrm>
            <a:off x="798990" y="1578939"/>
            <a:ext cx="7730757" cy="3956322"/>
          </a:xfrm>
          <a:prstGeom prst="rect">
            <a:avLst/>
          </a:prstGeom>
        </p:spPr>
        <p:txBody>
          <a:bodyPr>
            <a:normAutofit/>
          </a:bodyPr>
          <a:lstStyle>
            <a:lvl1pPr marL="0" indent="0" algn="ctr">
              <a:buFontTx/>
              <a:buNone/>
              <a:defRPr sz="1800"/>
            </a:lvl1pPr>
          </a:lstStyle>
          <a:p>
            <a:endParaRPr lang="en-US" dirty="0"/>
          </a:p>
          <a:p>
            <a:endParaRPr lang="en-US" dirty="0"/>
          </a:p>
          <a:p>
            <a:endParaRPr lang="en-US" dirty="0"/>
          </a:p>
          <a:p>
            <a:r>
              <a:rPr lang="en-US" dirty="0"/>
              <a:t>Insert Picture</a:t>
            </a:r>
          </a:p>
        </p:txBody>
      </p:sp>
    </p:spTree>
    <p:extLst>
      <p:ext uri="{BB962C8B-B14F-4D97-AF65-F5344CB8AC3E}">
        <p14:creationId xmlns:p14="http://schemas.microsoft.com/office/powerpoint/2010/main" val="1182392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Text and Picture">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a:prstGeom prst="rect">
            <a:avLst/>
          </a:prstGeo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a:prstGeom prst="rect">
            <a:avLst/>
          </a:prstGeo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6" name="Text Placeholder 5"/>
          <p:cNvSpPr>
            <a:spLocks noGrp="1"/>
          </p:cNvSpPr>
          <p:nvPr>
            <p:ph type="body" sz="quarter" idx="20"/>
          </p:nvPr>
        </p:nvSpPr>
        <p:spPr>
          <a:xfrm>
            <a:off x="797703" y="1589102"/>
            <a:ext cx="3794760" cy="4389120"/>
          </a:xfrm>
          <a:prstGeom prst="rect">
            <a:avLst/>
          </a:prstGeom>
        </p:spPr>
        <p:txBody>
          <a:bodyPr/>
          <a:lstStyle>
            <a:lvl1pPr marL="228600" indent="-228600">
              <a:buFont typeface="Arial" charset="0"/>
              <a:buChar char="•"/>
              <a:defRPr/>
            </a:lvl1pPr>
            <a:lvl2pPr marL="685800" indent="-228600">
              <a:buFont typeface="Arial" charset="0"/>
              <a:buChar char="•"/>
              <a:defRPr/>
            </a:lvl2pPr>
            <a:lvl3pPr marL="1143000" indent="-228600">
              <a:buFont typeface="Arial" charset="0"/>
              <a:buChar char="•"/>
              <a:defRPr sz="1800"/>
            </a:lvl3pPr>
            <a:lvl4pPr marL="1600200" indent="-228600">
              <a:buFont typeface="Arial" charset="0"/>
              <a:buChar char="•"/>
              <a:defRPr sz="1800"/>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6" name="Picture Placeholder 15"/>
          <p:cNvSpPr>
            <a:spLocks noGrp="1"/>
          </p:cNvSpPr>
          <p:nvPr>
            <p:ph type="pic" sz="quarter" idx="21" hasCustomPrompt="1"/>
          </p:nvPr>
        </p:nvSpPr>
        <p:spPr>
          <a:xfrm>
            <a:off x="4728002" y="1582122"/>
            <a:ext cx="3794760" cy="4389120"/>
          </a:xfrm>
          <a:prstGeom prst="rect">
            <a:avLst/>
          </a:prstGeom>
        </p:spPr>
        <p:txBody>
          <a:bodyPr anchor="ct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1800"/>
            </a:lvl1pPr>
          </a:lstStyle>
          <a:p>
            <a:r>
              <a:rPr lang="en-US" dirty="0"/>
              <a:t>Insert Picture</a:t>
            </a:r>
          </a:p>
        </p:txBody>
      </p:sp>
    </p:spTree>
    <p:extLst>
      <p:ext uri="{BB962C8B-B14F-4D97-AF65-F5344CB8AC3E}">
        <p14:creationId xmlns:p14="http://schemas.microsoft.com/office/powerpoint/2010/main" val="2046446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ject Contact Info">
    <p:spTree>
      <p:nvGrpSpPr>
        <p:cNvPr id="1" name=""/>
        <p:cNvGrpSpPr/>
        <p:nvPr/>
      </p:nvGrpSpPr>
      <p:grpSpPr>
        <a:xfrm>
          <a:off x="0" y="0"/>
          <a:ext cx="0" cy="0"/>
          <a:chOff x="0" y="0"/>
          <a:chExt cx="0" cy="0"/>
        </a:xfrm>
      </p:grpSpPr>
      <p:sp>
        <p:nvSpPr>
          <p:cNvPr id="5" name="Text Placeholder 55"/>
          <p:cNvSpPr>
            <a:spLocks noGrp="1"/>
          </p:cNvSpPr>
          <p:nvPr>
            <p:ph type="body" sz="quarter" idx="18" hasCustomPrompt="1"/>
          </p:nvPr>
        </p:nvSpPr>
        <p:spPr>
          <a:xfrm>
            <a:off x="2841341" y="1546382"/>
            <a:ext cx="5576887" cy="511293"/>
          </a:xfrm>
          <a:prstGeom prst="rect">
            <a:avLst/>
          </a:prstGeom>
        </p:spPr>
        <p:txBody>
          <a:bodyPr anchor="t" anchorCtr="0">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project name</a:t>
            </a:r>
          </a:p>
          <a:p>
            <a:pPr lvl="0"/>
            <a:endParaRPr lang="en-US" dirty="0"/>
          </a:p>
        </p:txBody>
      </p:sp>
      <p:sp>
        <p:nvSpPr>
          <p:cNvPr id="6" name="Text Placeholder 55"/>
          <p:cNvSpPr>
            <a:spLocks noGrp="1"/>
          </p:cNvSpPr>
          <p:nvPr>
            <p:ph type="body" sz="quarter" idx="19" hasCustomPrompt="1"/>
          </p:nvPr>
        </p:nvSpPr>
        <p:spPr>
          <a:xfrm>
            <a:off x="2841341" y="2057349"/>
            <a:ext cx="5576887"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project number</a:t>
            </a:r>
          </a:p>
        </p:txBody>
      </p:sp>
      <p:sp>
        <p:nvSpPr>
          <p:cNvPr id="13" name="Text Placeholder 55"/>
          <p:cNvSpPr>
            <a:spLocks noGrp="1"/>
          </p:cNvSpPr>
          <p:nvPr>
            <p:ph type="body" sz="quarter" idx="26" hasCustomPrompt="1"/>
          </p:nvPr>
        </p:nvSpPr>
        <p:spPr>
          <a:xfrm>
            <a:off x="2841341" y="2582673"/>
            <a:ext cx="1933481"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filename</a:t>
            </a:r>
          </a:p>
        </p:txBody>
      </p:sp>
      <p:sp>
        <p:nvSpPr>
          <p:cNvPr id="15" name="TextBox 14"/>
          <p:cNvSpPr txBox="1"/>
          <p:nvPr userDrawn="1"/>
        </p:nvSpPr>
        <p:spPr>
          <a:xfrm>
            <a:off x="1371600" y="1534251"/>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Project</a:t>
            </a:r>
            <a:r>
              <a:rPr lang="en-US" sz="1200" b="1" baseline="0" dirty="0">
                <a:latin typeface="Century Gothic" charset="0"/>
                <a:ea typeface="Century Gothic" charset="0"/>
                <a:cs typeface="Century Gothic" charset="0"/>
              </a:rPr>
              <a:t> Name:</a:t>
            </a:r>
            <a:endParaRPr lang="en-US" sz="1200" b="1" dirty="0">
              <a:latin typeface="Century Gothic" charset="0"/>
              <a:ea typeface="Century Gothic" charset="0"/>
              <a:cs typeface="Century Gothic" charset="0"/>
            </a:endParaRPr>
          </a:p>
        </p:txBody>
      </p:sp>
      <p:sp>
        <p:nvSpPr>
          <p:cNvPr id="16" name="TextBox 15"/>
          <p:cNvSpPr txBox="1"/>
          <p:nvPr userDrawn="1"/>
        </p:nvSpPr>
        <p:spPr>
          <a:xfrm>
            <a:off x="1371600" y="2055904"/>
            <a:ext cx="1459628"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ATA Project</a:t>
            </a:r>
            <a:r>
              <a:rPr lang="en-US" sz="1200" b="1" baseline="0" dirty="0">
                <a:latin typeface="Century Gothic" charset="0"/>
                <a:ea typeface="Century Gothic" charset="0"/>
                <a:cs typeface="Century Gothic" charset="0"/>
              </a:rPr>
              <a:t> #:</a:t>
            </a:r>
            <a:endParaRPr lang="en-US" sz="1200" b="1" dirty="0">
              <a:latin typeface="Century Gothic" charset="0"/>
              <a:ea typeface="Century Gothic" charset="0"/>
              <a:cs typeface="Century Gothic" charset="0"/>
            </a:endParaRPr>
          </a:p>
        </p:txBody>
      </p:sp>
      <p:sp>
        <p:nvSpPr>
          <p:cNvPr id="17" name="TextBox 16"/>
          <p:cNvSpPr txBox="1"/>
          <p:nvPr userDrawn="1"/>
        </p:nvSpPr>
        <p:spPr>
          <a:xfrm>
            <a:off x="1371600" y="3111168"/>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Prepared by</a:t>
            </a:r>
            <a:r>
              <a:rPr lang="en-US" sz="1200" b="1" baseline="0" dirty="0">
                <a:latin typeface="Century Gothic" charset="0"/>
                <a:ea typeface="Century Gothic" charset="0"/>
                <a:cs typeface="Century Gothic" charset="0"/>
              </a:rPr>
              <a:t>:</a:t>
            </a:r>
            <a:endParaRPr lang="en-US" sz="1200" b="1" dirty="0">
              <a:latin typeface="Century Gothic" charset="0"/>
              <a:ea typeface="Century Gothic" charset="0"/>
              <a:cs typeface="Century Gothic" charset="0"/>
            </a:endParaRPr>
          </a:p>
        </p:txBody>
      </p:sp>
      <p:sp>
        <p:nvSpPr>
          <p:cNvPr id="18" name="TextBox 17"/>
          <p:cNvSpPr txBox="1"/>
          <p:nvPr userDrawn="1"/>
        </p:nvSpPr>
        <p:spPr>
          <a:xfrm>
            <a:off x="1371600" y="4264346"/>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Reviewed by</a:t>
            </a:r>
            <a:r>
              <a:rPr lang="en-US" sz="1200" b="1" baseline="0" dirty="0">
                <a:latin typeface="Century Gothic" charset="0"/>
                <a:ea typeface="Century Gothic" charset="0"/>
                <a:cs typeface="Century Gothic" charset="0"/>
              </a:rPr>
              <a:t>:</a:t>
            </a:r>
            <a:endParaRPr lang="en-US" sz="1200" b="1" dirty="0">
              <a:latin typeface="Century Gothic" charset="0"/>
              <a:ea typeface="Century Gothic" charset="0"/>
              <a:cs typeface="Century Gothic" charset="0"/>
            </a:endParaRPr>
          </a:p>
        </p:txBody>
      </p:sp>
      <p:sp>
        <p:nvSpPr>
          <p:cNvPr id="19" name="TextBox 18"/>
          <p:cNvSpPr txBox="1"/>
          <p:nvPr userDrawn="1"/>
        </p:nvSpPr>
        <p:spPr>
          <a:xfrm>
            <a:off x="1371600" y="2582198"/>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Filename:</a:t>
            </a:r>
          </a:p>
        </p:txBody>
      </p:sp>
      <p:sp>
        <p:nvSpPr>
          <p:cNvPr id="3" name="TextBox 2"/>
          <p:cNvSpPr txBox="1"/>
          <p:nvPr userDrawn="1"/>
        </p:nvSpPr>
        <p:spPr>
          <a:xfrm>
            <a:off x="1558800" y="503568"/>
            <a:ext cx="6069600" cy="461665"/>
          </a:xfrm>
          <a:prstGeom prst="rect">
            <a:avLst/>
          </a:prstGeom>
          <a:noFill/>
        </p:spPr>
        <p:txBody>
          <a:bodyPr wrap="square" rtlCol="0" anchor="ctr">
            <a:spAutoFit/>
          </a:bodyPr>
          <a:lstStyle/>
          <a:p>
            <a:pPr algn="ctr"/>
            <a:r>
              <a:rPr lang="en-GB" sz="2400" baseline="0" dirty="0">
                <a:latin typeface="Century Gothic" charset="0"/>
                <a:ea typeface="Century Gothic" charset="0"/>
                <a:cs typeface="Century Gothic" charset="0"/>
              </a:rPr>
              <a:t>Project Contact Info </a:t>
            </a:r>
            <a:endParaRPr lang="en-US" sz="2400" dirty="0">
              <a:latin typeface="Century Gothic" charset="0"/>
              <a:ea typeface="Century Gothic" charset="0"/>
              <a:cs typeface="Century Gothic" charset="0"/>
            </a:endParaRPr>
          </a:p>
        </p:txBody>
      </p:sp>
      <p:sp>
        <p:nvSpPr>
          <p:cNvPr id="20" name="Text Placeholder 55"/>
          <p:cNvSpPr>
            <a:spLocks noGrp="1"/>
          </p:cNvSpPr>
          <p:nvPr>
            <p:ph type="body" sz="quarter" idx="20" hasCustomPrompt="1"/>
          </p:nvPr>
        </p:nvSpPr>
        <p:spPr>
          <a:xfrm>
            <a:off x="2841341" y="3113310"/>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author name </a:t>
            </a:r>
          </a:p>
        </p:txBody>
      </p:sp>
      <p:sp>
        <p:nvSpPr>
          <p:cNvPr id="21" name="Text Placeholder 55"/>
          <p:cNvSpPr>
            <a:spLocks noGrp="1"/>
          </p:cNvSpPr>
          <p:nvPr>
            <p:ph type="body" sz="quarter" idx="21" hasCustomPrompt="1"/>
          </p:nvPr>
        </p:nvSpPr>
        <p:spPr>
          <a:xfrm>
            <a:off x="2841341" y="3421751"/>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author email address</a:t>
            </a:r>
          </a:p>
        </p:txBody>
      </p:sp>
      <p:sp>
        <p:nvSpPr>
          <p:cNvPr id="22" name="Text Placeholder 55"/>
          <p:cNvSpPr>
            <a:spLocks noGrp="1"/>
          </p:cNvSpPr>
          <p:nvPr>
            <p:ph type="body" sz="quarter" idx="22" hasCustomPrompt="1"/>
          </p:nvPr>
        </p:nvSpPr>
        <p:spPr>
          <a:xfrm>
            <a:off x="2841341" y="3732573"/>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author phone number</a:t>
            </a:r>
          </a:p>
        </p:txBody>
      </p:sp>
      <p:sp>
        <p:nvSpPr>
          <p:cNvPr id="23" name="Text Placeholder 55"/>
          <p:cNvSpPr>
            <a:spLocks noGrp="1"/>
          </p:cNvSpPr>
          <p:nvPr>
            <p:ph type="body" sz="quarter" idx="23" hasCustomPrompt="1"/>
          </p:nvPr>
        </p:nvSpPr>
        <p:spPr>
          <a:xfrm>
            <a:off x="2841341" y="4263783"/>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reviewer name</a:t>
            </a:r>
          </a:p>
        </p:txBody>
      </p:sp>
      <p:sp>
        <p:nvSpPr>
          <p:cNvPr id="24" name="Text Placeholder 55"/>
          <p:cNvSpPr>
            <a:spLocks noGrp="1"/>
          </p:cNvSpPr>
          <p:nvPr>
            <p:ph type="body" sz="quarter" idx="24" hasCustomPrompt="1"/>
          </p:nvPr>
        </p:nvSpPr>
        <p:spPr>
          <a:xfrm>
            <a:off x="2841341" y="4572551"/>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reviewer email address</a:t>
            </a:r>
          </a:p>
        </p:txBody>
      </p:sp>
      <p:sp>
        <p:nvSpPr>
          <p:cNvPr id="25" name="Text Placeholder 55"/>
          <p:cNvSpPr>
            <a:spLocks noGrp="1"/>
          </p:cNvSpPr>
          <p:nvPr>
            <p:ph type="body" sz="quarter" idx="25" hasCustomPrompt="1"/>
          </p:nvPr>
        </p:nvSpPr>
        <p:spPr>
          <a:xfrm>
            <a:off x="2841341" y="4882743"/>
            <a:ext cx="5669280" cy="306387"/>
          </a:xfrm>
          <a:prstGeom prst="rect">
            <a:avLst/>
          </a:prstGeo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reviewer phone number</a:t>
            </a:r>
          </a:p>
        </p:txBody>
      </p:sp>
    </p:spTree>
    <p:extLst>
      <p:ext uri="{BB962C8B-B14F-4D97-AF65-F5344CB8AC3E}">
        <p14:creationId xmlns:p14="http://schemas.microsoft.com/office/powerpoint/2010/main" val="3789294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42024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70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ith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4" name="Text Placeholder 2"/>
          <p:cNvSpPr>
            <a:spLocks noGrp="1"/>
          </p:cNvSpPr>
          <p:nvPr>
            <p:ph type="body" sz="quarter" idx="14" hasCustomPrompt="1"/>
          </p:nvPr>
        </p:nvSpPr>
        <p:spPr>
          <a:xfrm>
            <a:off x="1566315" y="1026136"/>
            <a:ext cx="6069362" cy="332478"/>
          </a:xfr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Tree>
    <p:extLst>
      <p:ext uri="{BB962C8B-B14F-4D97-AF65-F5344CB8AC3E}">
        <p14:creationId xmlns:p14="http://schemas.microsoft.com/office/powerpoint/2010/main" val="1704175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ort Data Sheet">
    <p:spTree>
      <p:nvGrpSpPr>
        <p:cNvPr id="1" name=""/>
        <p:cNvGrpSpPr/>
        <p:nvPr/>
      </p:nvGrpSpPr>
      <p:grpSpPr>
        <a:xfrm>
          <a:off x="0" y="0"/>
          <a:ext cx="0" cy="0"/>
          <a:chOff x="0" y="0"/>
          <a:chExt cx="0" cy="0"/>
        </a:xfrm>
      </p:grpSpPr>
      <p:sp>
        <p:nvSpPr>
          <p:cNvPr id="5" name="Text Placeholder 55"/>
          <p:cNvSpPr>
            <a:spLocks noGrp="1"/>
          </p:cNvSpPr>
          <p:nvPr>
            <p:ph type="body" sz="quarter" idx="18" hasCustomPrompt="1"/>
          </p:nvPr>
        </p:nvSpPr>
        <p:spPr>
          <a:xfrm>
            <a:off x="2841341" y="1744145"/>
            <a:ext cx="557688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a:t>Insert project name</a:t>
            </a:r>
            <a:endParaRPr lang="en-US" dirty="0"/>
          </a:p>
        </p:txBody>
      </p:sp>
      <p:sp>
        <p:nvSpPr>
          <p:cNvPr id="6" name="Text Placeholder 55"/>
          <p:cNvSpPr>
            <a:spLocks noGrp="1"/>
          </p:cNvSpPr>
          <p:nvPr>
            <p:ph type="body" sz="quarter" idx="19" hasCustomPrompt="1"/>
          </p:nvPr>
        </p:nvSpPr>
        <p:spPr>
          <a:xfrm>
            <a:off x="2841341" y="2050532"/>
            <a:ext cx="557688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project number</a:t>
            </a:r>
          </a:p>
        </p:txBody>
      </p:sp>
      <p:sp>
        <p:nvSpPr>
          <p:cNvPr id="7" name="Text Placeholder 55"/>
          <p:cNvSpPr>
            <a:spLocks noGrp="1"/>
          </p:cNvSpPr>
          <p:nvPr>
            <p:ph type="body" sz="quarter" idx="20" hasCustomPrompt="1"/>
          </p:nvPr>
        </p:nvSpPr>
        <p:spPr>
          <a:xfrm>
            <a:off x="2841341" y="3429791"/>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engineer name</a:t>
            </a:r>
          </a:p>
        </p:txBody>
      </p:sp>
      <p:sp>
        <p:nvSpPr>
          <p:cNvPr id="8" name="Text Placeholder 55"/>
          <p:cNvSpPr>
            <a:spLocks noGrp="1"/>
          </p:cNvSpPr>
          <p:nvPr>
            <p:ph type="body" sz="quarter" idx="21" hasCustomPrompt="1"/>
          </p:nvPr>
        </p:nvSpPr>
        <p:spPr>
          <a:xfrm>
            <a:off x="2841341" y="3736178"/>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engineer email address</a:t>
            </a:r>
          </a:p>
        </p:txBody>
      </p:sp>
      <p:sp>
        <p:nvSpPr>
          <p:cNvPr id="9" name="Text Placeholder 55"/>
          <p:cNvSpPr>
            <a:spLocks noGrp="1"/>
          </p:cNvSpPr>
          <p:nvPr>
            <p:ph type="body" sz="quarter" idx="22" hasCustomPrompt="1"/>
          </p:nvPr>
        </p:nvSpPr>
        <p:spPr>
          <a:xfrm>
            <a:off x="2841341" y="4042565"/>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engineer phone number</a:t>
            </a:r>
          </a:p>
        </p:txBody>
      </p:sp>
      <p:sp>
        <p:nvSpPr>
          <p:cNvPr id="10" name="Text Placeholder 55"/>
          <p:cNvSpPr>
            <a:spLocks noGrp="1"/>
          </p:cNvSpPr>
          <p:nvPr>
            <p:ph type="body" sz="quarter" idx="23" hasCustomPrompt="1"/>
          </p:nvPr>
        </p:nvSpPr>
        <p:spPr>
          <a:xfrm>
            <a:off x="2841341" y="4625340"/>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reviewer name</a:t>
            </a:r>
          </a:p>
        </p:txBody>
      </p:sp>
      <p:sp>
        <p:nvSpPr>
          <p:cNvPr id="11" name="Text Placeholder 55"/>
          <p:cNvSpPr>
            <a:spLocks noGrp="1"/>
          </p:cNvSpPr>
          <p:nvPr>
            <p:ph type="body" sz="quarter" idx="24" hasCustomPrompt="1"/>
          </p:nvPr>
        </p:nvSpPr>
        <p:spPr>
          <a:xfrm>
            <a:off x="2841341" y="4931727"/>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reviewer email address</a:t>
            </a:r>
          </a:p>
        </p:txBody>
      </p:sp>
      <p:sp>
        <p:nvSpPr>
          <p:cNvPr id="12" name="Text Placeholder 55"/>
          <p:cNvSpPr>
            <a:spLocks noGrp="1"/>
          </p:cNvSpPr>
          <p:nvPr>
            <p:ph type="body" sz="quarter" idx="25" hasCustomPrompt="1"/>
          </p:nvPr>
        </p:nvSpPr>
        <p:spPr>
          <a:xfrm>
            <a:off x="2841341" y="5238114"/>
            <a:ext cx="4541317"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ATA reviewer phone number</a:t>
            </a:r>
          </a:p>
        </p:txBody>
      </p:sp>
      <p:sp>
        <p:nvSpPr>
          <p:cNvPr id="13" name="Text Placeholder 55"/>
          <p:cNvSpPr>
            <a:spLocks noGrp="1"/>
          </p:cNvSpPr>
          <p:nvPr>
            <p:ph type="body" sz="quarter" idx="26" hasCustomPrompt="1"/>
          </p:nvPr>
        </p:nvSpPr>
        <p:spPr>
          <a:xfrm>
            <a:off x="2841341" y="2563626"/>
            <a:ext cx="1933481"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report #</a:t>
            </a:r>
          </a:p>
        </p:txBody>
      </p:sp>
      <p:sp>
        <p:nvSpPr>
          <p:cNvPr id="14" name="Text Placeholder 55"/>
          <p:cNvSpPr>
            <a:spLocks noGrp="1"/>
          </p:cNvSpPr>
          <p:nvPr>
            <p:ph type="body" sz="quarter" idx="27" hasCustomPrompt="1"/>
          </p:nvPr>
        </p:nvSpPr>
        <p:spPr>
          <a:xfrm>
            <a:off x="2841341" y="2870013"/>
            <a:ext cx="1933481" cy="306387"/>
          </a:xfrm>
        </p:spPr>
        <p:txBody>
          <a:bodyPr anchor="ctr">
            <a:normAutofit/>
          </a:bodyPr>
          <a:lstStyle>
            <a:lvl1pPr marL="0" indent="0">
              <a:lnSpc>
                <a:spcPct val="100000"/>
              </a:lnSpc>
              <a:spcBef>
                <a:spcPts val="0"/>
              </a:spcBef>
              <a:buNone/>
              <a:defRPr sz="1200" baseline="0">
                <a:latin typeface="Century Gothic" charset="0"/>
                <a:ea typeface="Century Gothic" charset="0"/>
                <a:cs typeface="Century Gothic" charset="0"/>
              </a:defRPr>
            </a:lvl1pPr>
          </a:lstStyle>
          <a:p>
            <a:pPr lvl="0"/>
            <a:r>
              <a:rPr lang="en-US" dirty="0"/>
              <a:t>Insert version #</a:t>
            </a:r>
          </a:p>
        </p:txBody>
      </p:sp>
      <p:sp>
        <p:nvSpPr>
          <p:cNvPr id="15" name="TextBox 14"/>
          <p:cNvSpPr txBox="1"/>
          <p:nvPr userDrawn="1"/>
        </p:nvSpPr>
        <p:spPr>
          <a:xfrm>
            <a:off x="1425981" y="1739991"/>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Project</a:t>
            </a:r>
            <a:r>
              <a:rPr lang="en-US" sz="1200" b="1" baseline="0" dirty="0">
                <a:latin typeface="Century Gothic" charset="0"/>
                <a:ea typeface="Century Gothic" charset="0"/>
                <a:cs typeface="Century Gothic" charset="0"/>
              </a:rPr>
              <a:t> Name:</a:t>
            </a:r>
            <a:endParaRPr lang="en-US" sz="1200" b="1" dirty="0">
              <a:latin typeface="Century Gothic" charset="0"/>
              <a:ea typeface="Century Gothic" charset="0"/>
              <a:cs typeface="Century Gothic" charset="0"/>
            </a:endParaRPr>
          </a:p>
        </p:txBody>
      </p:sp>
      <p:sp>
        <p:nvSpPr>
          <p:cNvPr id="16" name="TextBox 15"/>
          <p:cNvSpPr txBox="1"/>
          <p:nvPr userDrawn="1"/>
        </p:nvSpPr>
        <p:spPr>
          <a:xfrm>
            <a:off x="1425981" y="2046378"/>
            <a:ext cx="1459628"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Project</a:t>
            </a:r>
            <a:r>
              <a:rPr lang="en-US" sz="1200" b="1" baseline="0" dirty="0">
                <a:latin typeface="Century Gothic" charset="0"/>
                <a:ea typeface="Century Gothic" charset="0"/>
                <a:cs typeface="Century Gothic" charset="0"/>
              </a:rPr>
              <a:t> Number:</a:t>
            </a:r>
            <a:endParaRPr lang="en-US" sz="1200" b="1" dirty="0">
              <a:latin typeface="Century Gothic" charset="0"/>
              <a:ea typeface="Century Gothic" charset="0"/>
              <a:cs typeface="Century Gothic" charset="0"/>
            </a:endParaRPr>
          </a:p>
        </p:txBody>
      </p:sp>
      <p:sp>
        <p:nvSpPr>
          <p:cNvPr id="17" name="TextBox 16"/>
          <p:cNvSpPr txBox="1"/>
          <p:nvPr userDrawn="1"/>
        </p:nvSpPr>
        <p:spPr>
          <a:xfrm>
            <a:off x="1460198" y="3434070"/>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Prepared by</a:t>
            </a:r>
            <a:r>
              <a:rPr lang="en-US" sz="1200" b="1" baseline="0" dirty="0">
                <a:latin typeface="Century Gothic" charset="0"/>
                <a:ea typeface="Century Gothic" charset="0"/>
                <a:cs typeface="Century Gothic" charset="0"/>
              </a:rPr>
              <a:t>:</a:t>
            </a:r>
            <a:endParaRPr lang="en-US" sz="1200" b="1" dirty="0">
              <a:latin typeface="Century Gothic" charset="0"/>
              <a:ea typeface="Century Gothic" charset="0"/>
              <a:cs typeface="Century Gothic" charset="0"/>
            </a:endParaRPr>
          </a:p>
        </p:txBody>
      </p:sp>
      <p:sp>
        <p:nvSpPr>
          <p:cNvPr id="18" name="TextBox 17"/>
          <p:cNvSpPr txBox="1"/>
          <p:nvPr userDrawn="1"/>
        </p:nvSpPr>
        <p:spPr>
          <a:xfrm>
            <a:off x="1460198" y="4625340"/>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Reviewed by</a:t>
            </a:r>
            <a:r>
              <a:rPr lang="en-US" sz="1200" b="1" baseline="0" dirty="0">
                <a:latin typeface="Century Gothic" charset="0"/>
                <a:ea typeface="Century Gothic" charset="0"/>
                <a:cs typeface="Century Gothic" charset="0"/>
              </a:rPr>
              <a:t>:</a:t>
            </a:r>
            <a:endParaRPr lang="en-US" sz="1200" b="1" dirty="0">
              <a:latin typeface="Century Gothic" charset="0"/>
              <a:ea typeface="Century Gothic" charset="0"/>
              <a:cs typeface="Century Gothic" charset="0"/>
            </a:endParaRPr>
          </a:p>
        </p:txBody>
      </p:sp>
      <p:sp>
        <p:nvSpPr>
          <p:cNvPr id="19" name="TextBox 18"/>
          <p:cNvSpPr txBox="1"/>
          <p:nvPr userDrawn="1"/>
        </p:nvSpPr>
        <p:spPr>
          <a:xfrm>
            <a:off x="1419215" y="2558388"/>
            <a:ext cx="1259173" cy="306387"/>
          </a:xfrm>
          <a:prstGeom prst="rect">
            <a:avLst/>
          </a:prstGeom>
        </p:spPr>
        <p:txBody>
          <a:bodyPr vert="horz" wrap="square" lIns="91440" tIns="45720" rIns="91440" bIns="45720" rtlCol="0" anchor="ctr">
            <a:normAutofit fontScale="92500"/>
          </a:bodyPr>
          <a:lstStyle/>
          <a:p>
            <a:r>
              <a:rPr lang="en-US" sz="1200" b="1" dirty="0">
                <a:latin typeface="Century Gothic" charset="0"/>
                <a:ea typeface="Century Gothic" charset="0"/>
                <a:cs typeface="Century Gothic" charset="0"/>
              </a:rPr>
              <a:t>Report Number:</a:t>
            </a:r>
          </a:p>
        </p:txBody>
      </p:sp>
      <p:sp>
        <p:nvSpPr>
          <p:cNvPr id="20" name="TextBox 19"/>
          <p:cNvSpPr txBox="1"/>
          <p:nvPr userDrawn="1"/>
        </p:nvSpPr>
        <p:spPr>
          <a:xfrm>
            <a:off x="1425981" y="2860512"/>
            <a:ext cx="1259173" cy="306387"/>
          </a:xfrm>
          <a:prstGeom prst="rect">
            <a:avLst/>
          </a:prstGeom>
        </p:spPr>
        <p:txBody>
          <a:bodyPr vert="horz" wrap="square" lIns="91440" tIns="45720" rIns="91440" bIns="45720" rtlCol="0" anchor="ctr">
            <a:normAutofit/>
          </a:bodyPr>
          <a:lstStyle/>
          <a:p>
            <a:r>
              <a:rPr lang="en-US" sz="1200" b="1" dirty="0">
                <a:latin typeface="Century Gothic" charset="0"/>
                <a:ea typeface="Century Gothic" charset="0"/>
                <a:cs typeface="Century Gothic" charset="0"/>
              </a:rPr>
              <a:t>Version:</a:t>
            </a:r>
          </a:p>
        </p:txBody>
      </p:sp>
      <p:sp>
        <p:nvSpPr>
          <p:cNvPr id="3" name="TextBox 2"/>
          <p:cNvSpPr txBox="1"/>
          <p:nvPr userDrawn="1"/>
        </p:nvSpPr>
        <p:spPr>
          <a:xfrm>
            <a:off x="1558800" y="529201"/>
            <a:ext cx="6069600" cy="410399"/>
          </a:xfrm>
          <a:prstGeom prst="rect">
            <a:avLst/>
          </a:prstGeom>
          <a:noFill/>
        </p:spPr>
        <p:txBody>
          <a:bodyPr wrap="square" rtlCol="0" anchor="ctr">
            <a:spAutoFit/>
          </a:bodyPr>
          <a:lstStyle/>
          <a:p>
            <a:pPr algn="ctr"/>
            <a:r>
              <a:rPr lang="en-GB" sz="2400" dirty="0">
                <a:latin typeface="Century Gothic" charset="0"/>
                <a:ea typeface="Century Gothic" charset="0"/>
                <a:cs typeface="Century Gothic" charset="0"/>
              </a:rPr>
              <a:t>Report Data Sheet</a:t>
            </a:r>
            <a:endParaRPr lang="en-US" sz="2400" dirty="0">
              <a:latin typeface="Century Gothic" charset="0"/>
              <a:ea typeface="Century Gothic" charset="0"/>
              <a:cs typeface="Century Gothic" charset="0"/>
            </a:endParaRPr>
          </a:p>
        </p:txBody>
      </p:sp>
    </p:spTree>
    <p:extLst>
      <p:ext uri="{BB962C8B-B14F-4D97-AF65-F5344CB8AC3E}">
        <p14:creationId xmlns:p14="http://schemas.microsoft.com/office/powerpoint/2010/main" val="827476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Full Width Text">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p:nvPr>
        </p:nvSpPr>
        <p:spPr>
          <a:xfrm>
            <a:off x="1050540" y="1683366"/>
            <a:ext cx="7481888" cy="4211034"/>
          </a:xfrm>
        </p:spPr>
        <p:txBody>
          <a:bodyPr anchor="t"/>
          <a:lstStyle>
            <a:lvl1pPr marL="228600" indent="-228600">
              <a:lnSpc>
                <a:spcPct val="100000"/>
              </a:lnSpc>
              <a:buFont typeface="Arial" charset="0"/>
              <a:buChar char="•"/>
              <a:defRPr sz="2400">
                <a:latin typeface="Century Gothic" charset="0"/>
                <a:ea typeface="Century Gothic" charset="0"/>
                <a:cs typeface="Century Gothic" charset="0"/>
              </a:defRPr>
            </a:lvl1pPr>
            <a:lvl2pPr marL="685800" indent="-228600">
              <a:lnSpc>
                <a:spcPct val="100000"/>
              </a:lnSpc>
              <a:buFont typeface="Arial" charset="0"/>
              <a:buChar char="•"/>
              <a:defRPr sz="2000">
                <a:latin typeface="Century Gothic" charset="0"/>
                <a:ea typeface="Century Gothic" charset="0"/>
                <a:cs typeface="Century Gothic" charset="0"/>
              </a:defRPr>
            </a:lvl2pPr>
            <a:lvl3pPr marL="1143000" indent="-228600">
              <a:lnSpc>
                <a:spcPct val="100000"/>
              </a:lnSpc>
              <a:buFont typeface="Arial" charset="0"/>
              <a:buChar char="•"/>
              <a:defRPr sz="1800">
                <a:latin typeface="Century Gothic" charset="0"/>
                <a:ea typeface="Century Gothic" charset="0"/>
                <a:cs typeface="Century Gothic" charset="0"/>
              </a:defRPr>
            </a:lvl3pPr>
            <a:lvl4pPr marL="1600200" indent="-228600">
              <a:lnSpc>
                <a:spcPct val="100000"/>
              </a:lnSpc>
              <a:buFont typeface="Arial" charset="0"/>
              <a:buChar char="•"/>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Tree>
    <p:extLst>
      <p:ext uri="{BB962C8B-B14F-4D97-AF65-F5344CB8AC3E}">
        <p14:creationId xmlns:p14="http://schemas.microsoft.com/office/powerpoint/2010/main" val="2159378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Full Width Image">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5" name="Text Placeholder 4"/>
          <p:cNvSpPr>
            <a:spLocks noGrp="1"/>
          </p:cNvSpPr>
          <p:nvPr>
            <p:ph type="body" sz="quarter" idx="18" hasCustomPrompt="1"/>
          </p:nvPr>
        </p:nvSpPr>
        <p:spPr>
          <a:xfrm>
            <a:off x="1050540" y="5494638"/>
            <a:ext cx="7481888" cy="399762"/>
          </a:xfrm>
        </p:spPr>
        <p:txBody>
          <a:bodyPr anchor="ctr">
            <a:normAutofit/>
          </a:bodyPr>
          <a:lstStyle>
            <a:lvl1pPr marL="0" indent="0" algn="ctr">
              <a:lnSpc>
                <a:spcPct val="100000"/>
              </a:lnSpc>
              <a:spcBef>
                <a:spcPts val="0"/>
              </a:spcBef>
              <a:buFontTx/>
              <a:buNone/>
              <a:defRPr sz="1800">
                <a:latin typeface="Century Gothic" charset="0"/>
                <a:ea typeface="Century Gothic" charset="0"/>
                <a:cs typeface="Century Gothic" charset="0"/>
              </a:defRPr>
            </a:lvl1pPr>
            <a:lvl2pPr marL="457200" indent="0">
              <a:lnSpc>
                <a:spcPct val="100000"/>
              </a:lnSpc>
              <a:buFontTx/>
              <a:buNone/>
              <a:defRPr sz="2000">
                <a:latin typeface="Century Gothic" charset="0"/>
                <a:ea typeface="Century Gothic" charset="0"/>
                <a:cs typeface="Century Gothic" charset="0"/>
              </a:defRPr>
            </a:lvl2pPr>
            <a:lvl3pPr marL="914400" indent="0">
              <a:lnSpc>
                <a:spcPct val="100000"/>
              </a:lnSpc>
              <a:buFontTx/>
              <a:buNone/>
              <a:defRPr sz="1800">
                <a:latin typeface="Century Gothic" charset="0"/>
                <a:ea typeface="Century Gothic" charset="0"/>
                <a:cs typeface="Century Gothic" charset="0"/>
              </a:defRPr>
            </a:lvl3pPr>
            <a:lvl4pPr marL="1371600" indent="0">
              <a:lnSpc>
                <a:spcPct val="100000"/>
              </a:lnSpc>
              <a:buFontTx/>
              <a:buNone/>
              <a:defRPr sz="1800">
                <a:latin typeface="Century Gothic" charset="0"/>
                <a:ea typeface="Century Gothic" charset="0"/>
                <a:cs typeface="Century Gothic" charset="0"/>
              </a:defRPr>
            </a:lvl4pPr>
            <a:lvl5pPr>
              <a:defRPr>
                <a:latin typeface="Century Gothic" charset="0"/>
                <a:ea typeface="Century Gothic" charset="0"/>
                <a:cs typeface="Century Gothic" charset="0"/>
              </a:defRPr>
            </a:lvl5pPr>
          </a:lstStyle>
          <a:p>
            <a:pPr lvl="0"/>
            <a:r>
              <a:rPr lang="en-GB" dirty="0"/>
              <a:t>Click to add text – this is a default text box</a:t>
            </a:r>
          </a:p>
        </p:txBody>
      </p:sp>
      <p:sp>
        <p:nvSpPr>
          <p:cNvPr id="4" name="Picture Placeholder 3"/>
          <p:cNvSpPr>
            <a:spLocks noGrp="1"/>
          </p:cNvSpPr>
          <p:nvPr>
            <p:ph type="pic" sz="quarter" idx="19"/>
          </p:nvPr>
        </p:nvSpPr>
        <p:spPr>
          <a:xfrm>
            <a:off x="1050925" y="1681163"/>
            <a:ext cx="7481888" cy="3730625"/>
          </a:xfrm>
        </p:spPr>
        <p:txBody>
          <a:bodyPr>
            <a:normAutofit/>
          </a:bodyPr>
          <a:lstStyle>
            <a:lvl1pPr marL="0" indent="0" algn="ctr">
              <a:buFontTx/>
              <a:buNone/>
              <a:defRPr sz="1800"/>
            </a:lvl1pPr>
          </a:lstStyle>
          <a:p>
            <a:endParaRPr lang="en-US" dirty="0"/>
          </a:p>
          <a:p>
            <a:endParaRPr lang="en-US" dirty="0"/>
          </a:p>
          <a:p>
            <a:endParaRPr lang="en-US" dirty="0"/>
          </a:p>
          <a:p>
            <a:r>
              <a:rPr lang="en-US" dirty="0"/>
              <a:t>Insert Picture</a:t>
            </a:r>
          </a:p>
        </p:txBody>
      </p:sp>
    </p:spTree>
    <p:extLst>
      <p:ext uri="{BB962C8B-B14F-4D97-AF65-F5344CB8AC3E}">
        <p14:creationId xmlns:p14="http://schemas.microsoft.com/office/powerpoint/2010/main" val="478528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Text and Picture">
    <p:spTree>
      <p:nvGrpSpPr>
        <p:cNvPr id="1" name=""/>
        <p:cNvGrpSpPr/>
        <p:nvPr/>
      </p:nvGrpSpPr>
      <p:grpSpPr>
        <a:xfrm>
          <a:off x="0" y="0"/>
          <a:ext cx="0" cy="0"/>
          <a:chOff x="0" y="0"/>
          <a:chExt cx="0" cy="0"/>
        </a:xfrm>
      </p:grpSpPr>
      <p:sp>
        <p:nvSpPr>
          <p:cNvPr id="60" name="Text Placeholder 2"/>
          <p:cNvSpPr>
            <a:spLocks noGrp="1"/>
          </p:cNvSpPr>
          <p:nvPr>
            <p:ph type="body" sz="quarter" idx="14" hasCustomPrompt="1"/>
          </p:nvPr>
        </p:nvSpPr>
        <p:spPr>
          <a:xfrm>
            <a:off x="1566315" y="1026136"/>
            <a:ext cx="6069362" cy="332478"/>
          </a:xfrm>
        </p:spPr>
        <p:txBody>
          <a:bodyPr anchor="t">
            <a:noAutofit/>
          </a:bodyPr>
          <a:lstStyle>
            <a:lvl1pPr marL="0" indent="0" algn="ctr">
              <a:lnSpc>
                <a:spcPct val="100000"/>
              </a:lnSpc>
              <a:spcBef>
                <a:spcPts val="0"/>
              </a:spcBef>
              <a:buNone/>
              <a:defRPr sz="1600" baseline="0">
                <a:latin typeface="Century Gothic" charset="0"/>
                <a:ea typeface="Century Gothic" charset="0"/>
                <a:cs typeface="Century Gothic" charset="0"/>
              </a:defRPr>
            </a:lvl1pPr>
          </a:lstStyle>
          <a:p>
            <a:pPr lvl="0"/>
            <a:r>
              <a:rPr lang="en-GB" dirty="0"/>
              <a:t>Insert Subtitle</a:t>
            </a:r>
          </a:p>
        </p:txBody>
      </p:sp>
      <p:sp>
        <p:nvSpPr>
          <p:cNvPr id="3" name="Text Placeholder 2"/>
          <p:cNvSpPr>
            <a:spLocks noGrp="1"/>
          </p:cNvSpPr>
          <p:nvPr>
            <p:ph type="body" sz="quarter" idx="13" hasCustomPrompt="1"/>
          </p:nvPr>
        </p:nvSpPr>
        <p:spPr>
          <a:xfrm>
            <a:off x="1560130" y="528046"/>
            <a:ext cx="6070815" cy="409154"/>
          </a:xfrm>
        </p:spPr>
        <p:txBody>
          <a:bodyPr anchor="ctr">
            <a:noAutofit/>
          </a:bodyPr>
          <a:lstStyle>
            <a:lvl1pPr marL="0" indent="0" algn="ctr">
              <a:buNone/>
              <a:defRPr sz="2400" baseline="0">
                <a:latin typeface="Century Gothic" charset="0"/>
                <a:ea typeface="Century Gothic" charset="0"/>
                <a:cs typeface="Century Gothic" charset="0"/>
              </a:defRPr>
            </a:lvl1pPr>
          </a:lstStyle>
          <a:p>
            <a:pPr lvl="0"/>
            <a:r>
              <a:rPr lang="en-GB" dirty="0"/>
              <a:t>Insert Title</a:t>
            </a:r>
          </a:p>
        </p:txBody>
      </p:sp>
      <p:sp>
        <p:nvSpPr>
          <p:cNvPr id="6" name="Text Placeholder 5"/>
          <p:cNvSpPr>
            <a:spLocks noGrp="1"/>
          </p:cNvSpPr>
          <p:nvPr>
            <p:ph type="body" sz="quarter" idx="20"/>
          </p:nvPr>
        </p:nvSpPr>
        <p:spPr>
          <a:xfrm>
            <a:off x="1083877" y="1681163"/>
            <a:ext cx="3537551" cy="4213225"/>
          </a:xfrm>
        </p:spPr>
        <p:txBody>
          <a:bodyPr/>
          <a:lstStyle>
            <a:lvl1pPr marL="228600" indent="-228600">
              <a:buFont typeface="Arial" charset="0"/>
              <a:buChar char="•"/>
              <a:defRPr/>
            </a:lvl1pPr>
            <a:lvl2pPr marL="685800" indent="-228600">
              <a:buFont typeface="Arial" charset="0"/>
              <a:buChar char="•"/>
              <a:defRPr/>
            </a:lvl2pPr>
            <a:lvl3pPr marL="1143000" indent="-228600">
              <a:buFont typeface="Arial" charset="0"/>
              <a:buChar char="•"/>
              <a:defRPr sz="1800"/>
            </a:lvl3pPr>
            <a:lvl4pPr marL="1600200" indent="-228600">
              <a:buFont typeface="Arial" charset="0"/>
              <a:buChar char="•"/>
              <a:defRPr sz="1800"/>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6" name="Picture Placeholder 15"/>
          <p:cNvSpPr>
            <a:spLocks noGrp="1"/>
          </p:cNvSpPr>
          <p:nvPr>
            <p:ph type="pic" sz="quarter" idx="21"/>
          </p:nvPr>
        </p:nvSpPr>
        <p:spPr>
          <a:xfrm>
            <a:off x="4752975" y="1681163"/>
            <a:ext cx="3443288" cy="4213225"/>
          </a:xfrm>
        </p:spPr>
        <p:txBody>
          <a:bodyPr anchor="ctr">
            <a:normAutofit/>
          </a:bodyPr>
          <a:lstStyle>
            <a:lvl1pPr marL="0" indent="0">
              <a:buFontTx/>
              <a:buNone/>
              <a:defRPr sz="1800"/>
            </a:lvl1pPr>
          </a:lstStyle>
          <a:p>
            <a:endParaRPr lang="en-US" dirty="0"/>
          </a:p>
        </p:txBody>
      </p:sp>
    </p:spTree>
    <p:extLst>
      <p:ext uri="{BB962C8B-B14F-4D97-AF65-F5344CB8AC3E}">
        <p14:creationId xmlns:p14="http://schemas.microsoft.com/office/powerpoint/2010/main" val="2191621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92" name="Text Placeholder 5"/>
          <p:cNvSpPr>
            <a:spLocks noGrp="1"/>
          </p:cNvSpPr>
          <p:nvPr>
            <p:ph type="body" sz="quarter" idx="22" hasCustomPrompt="1"/>
          </p:nvPr>
        </p:nvSpPr>
        <p:spPr>
          <a:xfrm>
            <a:off x="5685261" y="3635433"/>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Web Address</a:t>
            </a:r>
          </a:p>
          <a:p>
            <a:pPr lvl="0"/>
            <a:r>
              <a:rPr lang="en-GB" dirty="0"/>
              <a:t>Insert Software Web Address</a:t>
            </a:r>
            <a:endParaRPr lang="en-US" dirty="0"/>
          </a:p>
        </p:txBody>
      </p:sp>
      <p:sp>
        <p:nvSpPr>
          <p:cNvPr id="93" name="Text Placeholder 5"/>
          <p:cNvSpPr>
            <a:spLocks noGrp="1"/>
          </p:cNvSpPr>
          <p:nvPr>
            <p:ph type="body" sz="quarter" idx="23" hasCustomPrompt="1"/>
          </p:nvPr>
        </p:nvSpPr>
        <p:spPr>
          <a:xfrm>
            <a:off x="5685260" y="4249253"/>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Twitter Name</a:t>
            </a:r>
            <a:endParaRPr lang="en-US" dirty="0"/>
          </a:p>
        </p:txBody>
      </p:sp>
      <p:sp>
        <p:nvSpPr>
          <p:cNvPr id="94" name="Text Placeholder 5"/>
          <p:cNvSpPr>
            <a:spLocks noGrp="1"/>
          </p:cNvSpPr>
          <p:nvPr>
            <p:ph type="body" sz="quarter" idx="24" hasCustomPrompt="1"/>
          </p:nvPr>
        </p:nvSpPr>
        <p:spPr>
          <a:xfrm>
            <a:off x="5685259" y="4881375"/>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LinkedIn Name</a:t>
            </a:r>
            <a:endParaRPr lang="en-US" dirty="0"/>
          </a:p>
        </p:txBody>
      </p:sp>
      <p:sp>
        <p:nvSpPr>
          <p:cNvPr id="5" name="Picture Placeholder 4"/>
          <p:cNvSpPr>
            <a:spLocks noGrp="1"/>
          </p:cNvSpPr>
          <p:nvPr>
            <p:ph type="pic" sz="quarter" idx="18" hasCustomPrompt="1"/>
          </p:nvPr>
        </p:nvSpPr>
        <p:spPr>
          <a:xfrm>
            <a:off x="-7766" y="1640066"/>
            <a:ext cx="5138846" cy="3776810"/>
          </a:xfrm>
        </p:spPr>
        <p:txBody>
          <a:bodyPr>
            <a:normAutofit/>
          </a:bodyPr>
          <a:lstStyle>
            <a:lvl1pPr>
              <a:defRPr sz="1200">
                <a:latin typeface="Century Gothic" charset="0"/>
                <a:ea typeface="Century Gothic" charset="0"/>
                <a:cs typeface="Century Gothic" charset="0"/>
              </a:defRPr>
            </a:lvl1pPr>
          </a:lstStyle>
          <a:p>
            <a:r>
              <a:rPr lang="en-US" dirty="0"/>
              <a:t>Insert Local Office Picture</a:t>
            </a:r>
          </a:p>
        </p:txBody>
      </p:sp>
      <p:sp>
        <p:nvSpPr>
          <p:cNvPr id="91" name="Text Placeholder 5"/>
          <p:cNvSpPr>
            <a:spLocks noGrp="1"/>
          </p:cNvSpPr>
          <p:nvPr>
            <p:ph type="body" sz="quarter" idx="21" hasCustomPrompt="1"/>
          </p:nvPr>
        </p:nvSpPr>
        <p:spPr>
          <a:xfrm>
            <a:off x="5685261" y="3003595"/>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Contact Email</a:t>
            </a:r>
            <a:endParaRPr lang="en-US" dirty="0"/>
          </a:p>
        </p:txBody>
      </p:sp>
      <p:sp>
        <p:nvSpPr>
          <p:cNvPr id="90" name="Text Placeholder 5"/>
          <p:cNvSpPr>
            <a:spLocks noGrp="1"/>
          </p:cNvSpPr>
          <p:nvPr>
            <p:ph type="body" sz="quarter" idx="20" hasCustomPrompt="1"/>
          </p:nvPr>
        </p:nvSpPr>
        <p:spPr>
          <a:xfrm>
            <a:off x="5685261" y="2373772"/>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Office Phone Number</a:t>
            </a:r>
            <a:endParaRPr lang="en-US" dirty="0"/>
          </a:p>
        </p:txBody>
      </p:sp>
      <p:sp>
        <p:nvSpPr>
          <p:cNvPr id="6" name="Text Placeholder 5"/>
          <p:cNvSpPr>
            <a:spLocks noGrp="1"/>
          </p:cNvSpPr>
          <p:nvPr>
            <p:ph type="body" sz="quarter" idx="19" hasCustomPrompt="1"/>
          </p:nvPr>
        </p:nvSpPr>
        <p:spPr>
          <a:xfrm>
            <a:off x="5685261" y="1767236"/>
            <a:ext cx="2593185" cy="423557"/>
          </a:xfrm>
        </p:spPr>
        <p:txBody>
          <a:bodyPr anchor="ctr">
            <a:noAutofit/>
          </a:bodyPr>
          <a:lstStyle>
            <a:lvl1pPr marL="0" indent="0">
              <a:lnSpc>
                <a:spcPct val="100000"/>
              </a:lnSpc>
              <a:spcBef>
                <a:spcPts val="0"/>
              </a:spcBef>
              <a:buNone/>
              <a:defRPr sz="1200" baseline="0">
                <a:solidFill>
                  <a:schemeClr val="bg2">
                    <a:lumMod val="50000"/>
                  </a:schemeClr>
                </a:solidFill>
                <a:latin typeface="Century Gothic" charset="0"/>
                <a:ea typeface="Century Gothic" charset="0"/>
                <a:cs typeface="Century Gothic" charset="0"/>
              </a:defRPr>
            </a:lvl1pPr>
          </a:lstStyle>
          <a:p>
            <a:pPr lvl="0"/>
            <a:r>
              <a:rPr lang="en-GB" dirty="0"/>
              <a:t>Insert Office Address</a:t>
            </a:r>
            <a:endParaRPr lang="en-US" dirty="0"/>
          </a:p>
        </p:txBody>
      </p:sp>
      <p:sp>
        <p:nvSpPr>
          <p:cNvPr id="7" name="TextBox 6"/>
          <p:cNvSpPr txBox="1"/>
          <p:nvPr userDrawn="1"/>
        </p:nvSpPr>
        <p:spPr>
          <a:xfrm>
            <a:off x="3436956" y="488621"/>
            <a:ext cx="2319131" cy="461665"/>
          </a:xfrm>
          <a:prstGeom prst="rect">
            <a:avLst/>
          </a:prstGeom>
          <a:noFill/>
        </p:spPr>
        <p:txBody>
          <a:bodyPr wrap="square" rtlCol="0" anchor="ctr">
            <a:spAutoFit/>
          </a:bodyPr>
          <a:lstStyle/>
          <a:p>
            <a:pPr algn="ctr"/>
            <a:r>
              <a:rPr lang="en-US" sz="2400" dirty="0">
                <a:latin typeface="Century Gothic" charset="0"/>
                <a:ea typeface="Century Gothic" charset="0"/>
                <a:cs typeface="Century Gothic" charset="0"/>
              </a:rPr>
              <a:t>Contact Us</a:t>
            </a:r>
          </a:p>
        </p:txBody>
      </p:sp>
      <p:grpSp>
        <p:nvGrpSpPr>
          <p:cNvPr id="65" name="Group 64"/>
          <p:cNvGrpSpPr/>
          <p:nvPr userDrawn="1"/>
        </p:nvGrpSpPr>
        <p:grpSpPr>
          <a:xfrm>
            <a:off x="5127053" y="3524252"/>
            <a:ext cx="450000" cy="630000"/>
            <a:chOff x="5144467" y="3907364"/>
            <a:chExt cx="450000" cy="630000"/>
          </a:xfrm>
        </p:grpSpPr>
        <p:sp>
          <p:nvSpPr>
            <p:cNvPr id="66" name="Rectangle 65"/>
            <p:cNvSpPr/>
            <p:nvPr/>
          </p:nvSpPr>
          <p:spPr>
            <a:xfrm>
              <a:off x="5144467" y="3907364"/>
              <a:ext cx="450000" cy="630000"/>
            </a:xfrm>
            <a:prstGeom prst="rect">
              <a:avLst/>
            </a:prstGeom>
            <a:solidFill>
              <a:srgbClr val="AA4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67" name="Freeform 171"/>
            <p:cNvSpPr>
              <a:spLocks noEditPoints="1"/>
            </p:cNvSpPr>
            <p:nvPr/>
          </p:nvSpPr>
          <p:spPr bwMode="auto">
            <a:xfrm>
              <a:off x="5248649" y="4101546"/>
              <a:ext cx="241637" cy="241637"/>
            </a:xfrm>
            <a:custGeom>
              <a:avLst/>
              <a:gdLst>
                <a:gd name="T0" fmla="*/ 0 w 136"/>
                <a:gd name="T1" fmla="*/ 68 h 136"/>
                <a:gd name="T2" fmla="*/ 136 w 136"/>
                <a:gd name="T3" fmla="*/ 68 h 136"/>
                <a:gd name="T4" fmla="*/ 63 w 136"/>
                <a:gd name="T5" fmla="*/ 40 h 136"/>
                <a:gd name="T6" fmla="*/ 63 w 136"/>
                <a:gd name="T7" fmla="*/ 12 h 136"/>
                <a:gd name="T8" fmla="*/ 63 w 136"/>
                <a:gd name="T9" fmla="*/ 51 h 136"/>
                <a:gd name="T10" fmla="*/ 41 w 136"/>
                <a:gd name="T11" fmla="*/ 63 h 136"/>
                <a:gd name="T12" fmla="*/ 63 w 136"/>
                <a:gd name="T13" fmla="*/ 51 h 136"/>
                <a:gd name="T14" fmla="*/ 63 w 136"/>
                <a:gd name="T15" fmla="*/ 86 h 136"/>
                <a:gd name="T16" fmla="*/ 41 w 136"/>
                <a:gd name="T17" fmla="*/ 73 h 136"/>
                <a:gd name="T18" fmla="*/ 63 w 136"/>
                <a:gd name="T19" fmla="*/ 96 h 136"/>
                <a:gd name="T20" fmla="*/ 45 w 136"/>
                <a:gd name="T21" fmla="*/ 100 h 136"/>
                <a:gd name="T22" fmla="*/ 74 w 136"/>
                <a:gd name="T23" fmla="*/ 96 h 136"/>
                <a:gd name="T24" fmla="*/ 74 w 136"/>
                <a:gd name="T25" fmla="*/ 124 h 136"/>
                <a:gd name="T26" fmla="*/ 74 w 136"/>
                <a:gd name="T27" fmla="*/ 86 h 136"/>
                <a:gd name="T28" fmla="*/ 96 w 136"/>
                <a:gd name="T29" fmla="*/ 73 h 136"/>
                <a:gd name="T30" fmla="*/ 74 w 136"/>
                <a:gd name="T31" fmla="*/ 86 h 136"/>
                <a:gd name="T32" fmla="*/ 74 w 136"/>
                <a:gd name="T33" fmla="*/ 51 h 136"/>
                <a:gd name="T34" fmla="*/ 96 w 136"/>
                <a:gd name="T35" fmla="*/ 63 h 136"/>
                <a:gd name="T36" fmla="*/ 74 w 136"/>
                <a:gd name="T37" fmla="*/ 40 h 136"/>
                <a:gd name="T38" fmla="*/ 92 w 136"/>
                <a:gd name="T39" fmla="*/ 36 h 136"/>
                <a:gd name="T40" fmla="*/ 94 w 136"/>
                <a:gd name="T41" fmla="*/ 16 h 136"/>
                <a:gd name="T42" fmla="*/ 101 w 136"/>
                <a:gd name="T43" fmla="*/ 31 h 136"/>
                <a:gd name="T44" fmla="*/ 36 w 136"/>
                <a:gd name="T45" fmla="*/ 31 h 136"/>
                <a:gd name="T46" fmla="*/ 43 w 136"/>
                <a:gd name="T47" fmla="*/ 16 h 136"/>
                <a:gd name="T48" fmla="*/ 33 w 136"/>
                <a:gd name="T49" fmla="*/ 42 h 136"/>
                <a:gd name="T50" fmla="*/ 11 w 136"/>
                <a:gd name="T51" fmla="*/ 63 h 136"/>
                <a:gd name="T52" fmla="*/ 33 w 136"/>
                <a:gd name="T53" fmla="*/ 42 h 136"/>
                <a:gd name="T54" fmla="*/ 33 w 136"/>
                <a:gd name="T55" fmla="*/ 95 h 136"/>
                <a:gd name="T56" fmla="*/ 11 w 136"/>
                <a:gd name="T57" fmla="*/ 73 h 136"/>
                <a:gd name="T58" fmla="*/ 36 w 136"/>
                <a:gd name="T59" fmla="*/ 105 h 136"/>
                <a:gd name="T60" fmla="*/ 29 w 136"/>
                <a:gd name="T61" fmla="*/ 110 h 136"/>
                <a:gd name="T62" fmla="*/ 101 w 136"/>
                <a:gd name="T63" fmla="*/ 105 h 136"/>
                <a:gd name="T64" fmla="*/ 94 w 136"/>
                <a:gd name="T65" fmla="*/ 120 h 136"/>
                <a:gd name="T66" fmla="*/ 104 w 136"/>
                <a:gd name="T67" fmla="*/ 95 h 136"/>
                <a:gd name="T68" fmla="*/ 126 w 136"/>
                <a:gd name="T69" fmla="*/ 73 h 136"/>
                <a:gd name="T70" fmla="*/ 104 w 136"/>
                <a:gd name="T71" fmla="*/ 95 h 136"/>
                <a:gd name="T72" fmla="*/ 104 w 136"/>
                <a:gd name="T73" fmla="*/ 42 h 136"/>
                <a:gd name="T74" fmla="*/ 126 w 136"/>
                <a:gd name="T75"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0"/>
                    <a:pt x="0" y="68"/>
                  </a:cubicBezTo>
                  <a:cubicBezTo>
                    <a:pt x="0" y="105"/>
                    <a:pt x="31" y="136"/>
                    <a:pt x="68" y="136"/>
                  </a:cubicBezTo>
                  <a:cubicBezTo>
                    <a:pt x="106" y="136"/>
                    <a:pt x="136" y="105"/>
                    <a:pt x="136" y="68"/>
                  </a:cubicBezTo>
                  <a:cubicBezTo>
                    <a:pt x="136" y="30"/>
                    <a:pt x="106" y="0"/>
                    <a:pt x="68" y="0"/>
                  </a:cubicBezTo>
                  <a:close/>
                  <a:moveTo>
                    <a:pt x="63" y="40"/>
                  </a:moveTo>
                  <a:cubicBezTo>
                    <a:pt x="57" y="40"/>
                    <a:pt x="51" y="38"/>
                    <a:pt x="45" y="36"/>
                  </a:cubicBezTo>
                  <a:cubicBezTo>
                    <a:pt x="49" y="23"/>
                    <a:pt x="56" y="15"/>
                    <a:pt x="63" y="12"/>
                  </a:cubicBezTo>
                  <a:lnTo>
                    <a:pt x="63" y="40"/>
                  </a:lnTo>
                  <a:close/>
                  <a:moveTo>
                    <a:pt x="63" y="51"/>
                  </a:moveTo>
                  <a:cubicBezTo>
                    <a:pt x="63" y="63"/>
                    <a:pt x="63" y="63"/>
                    <a:pt x="63" y="63"/>
                  </a:cubicBezTo>
                  <a:cubicBezTo>
                    <a:pt x="41" y="63"/>
                    <a:pt x="41" y="63"/>
                    <a:pt x="41" y="63"/>
                  </a:cubicBezTo>
                  <a:cubicBezTo>
                    <a:pt x="41" y="57"/>
                    <a:pt x="41" y="51"/>
                    <a:pt x="43" y="46"/>
                  </a:cubicBezTo>
                  <a:cubicBezTo>
                    <a:pt x="49" y="49"/>
                    <a:pt x="56" y="50"/>
                    <a:pt x="63" y="51"/>
                  </a:cubicBezTo>
                  <a:close/>
                  <a:moveTo>
                    <a:pt x="63" y="73"/>
                  </a:moveTo>
                  <a:cubicBezTo>
                    <a:pt x="63" y="86"/>
                    <a:pt x="63" y="86"/>
                    <a:pt x="63" y="86"/>
                  </a:cubicBezTo>
                  <a:cubicBezTo>
                    <a:pt x="56" y="86"/>
                    <a:pt x="49" y="88"/>
                    <a:pt x="43" y="90"/>
                  </a:cubicBezTo>
                  <a:cubicBezTo>
                    <a:pt x="42" y="85"/>
                    <a:pt x="41" y="79"/>
                    <a:pt x="41" y="73"/>
                  </a:cubicBezTo>
                  <a:lnTo>
                    <a:pt x="63" y="73"/>
                  </a:lnTo>
                  <a:close/>
                  <a:moveTo>
                    <a:pt x="63" y="96"/>
                  </a:moveTo>
                  <a:cubicBezTo>
                    <a:pt x="63" y="124"/>
                    <a:pt x="63" y="124"/>
                    <a:pt x="63" y="124"/>
                  </a:cubicBezTo>
                  <a:cubicBezTo>
                    <a:pt x="56" y="121"/>
                    <a:pt x="50" y="113"/>
                    <a:pt x="45" y="100"/>
                  </a:cubicBezTo>
                  <a:cubicBezTo>
                    <a:pt x="51" y="98"/>
                    <a:pt x="57" y="97"/>
                    <a:pt x="63" y="96"/>
                  </a:cubicBezTo>
                  <a:close/>
                  <a:moveTo>
                    <a:pt x="74" y="96"/>
                  </a:moveTo>
                  <a:cubicBezTo>
                    <a:pt x="80" y="97"/>
                    <a:pt x="86" y="98"/>
                    <a:pt x="91" y="100"/>
                  </a:cubicBezTo>
                  <a:cubicBezTo>
                    <a:pt x="87" y="113"/>
                    <a:pt x="80" y="121"/>
                    <a:pt x="74" y="124"/>
                  </a:cubicBezTo>
                  <a:lnTo>
                    <a:pt x="74" y="96"/>
                  </a:lnTo>
                  <a:close/>
                  <a:moveTo>
                    <a:pt x="74" y="86"/>
                  </a:moveTo>
                  <a:cubicBezTo>
                    <a:pt x="74" y="73"/>
                    <a:pt x="74" y="73"/>
                    <a:pt x="74" y="73"/>
                  </a:cubicBezTo>
                  <a:cubicBezTo>
                    <a:pt x="96" y="73"/>
                    <a:pt x="96" y="73"/>
                    <a:pt x="96" y="73"/>
                  </a:cubicBezTo>
                  <a:cubicBezTo>
                    <a:pt x="96" y="79"/>
                    <a:pt x="95" y="85"/>
                    <a:pt x="94" y="90"/>
                  </a:cubicBezTo>
                  <a:cubicBezTo>
                    <a:pt x="87" y="88"/>
                    <a:pt x="81" y="86"/>
                    <a:pt x="74" y="86"/>
                  </a:cubicBezTo>
                  <a:close/>
                  <a:moveTo>
                    <a:pt x="74" y="63"/>
                  </a:moveTo>
                  <a:cubicBezTo>
                    <a:pt x="74" y="51"/>
                    <a:pt x="74" y="51"/>
                    <a:pt x="74" y="51"/>
                  </a:cubicBezTo>
                  <a:cubicBezTo>
                    <a:pt x="81" y="50"/>
                    <a:pt x="88" y="49"/>
                    <a:pt x="94" y="46"/>
                  </a:cubicBezTo>
                  <a:cubicBezTo>
                    <a:pt x="95" y="51"/>
                    <a:pt x="96" y="57"/>
                    <a:pt x="96" y="63"/>
                  </a:cubicBezTo>
                  <a:lnTo>
                    <a:pt x="74" y="63"/>
                  </a:lnTo>
                  <a:close/>
                  <a:moveTo>
                    <a:pt x="74" y="40"/>
                  </a:moveTo>
                  <a:cubicBezTo>
                    <a:pt x="74" y="12"/>
                    <a:pt x="74" y="12"/>
                    <a:pt x="74" y="12"/>
                  </a:cubicBezTo>
                  <a:cubicBezTo>
                    <a:pt x="81" y="15"/>
                    <a:pt x="87" y="23"/>
                    <a:pt x="92" y="36"/>
                  </a:cubicBezTo>
                  <a:cubicBezTo>
                    <a:pt x="86" y="38"/>
                    <a:pt x="80" y="40"/>
                    <a:pt x="74" y="40"/>
                  </a:cubicBezTo>
                  <a:close/>
                  <a:moveTo>
                    <a:pt x="94" y="16"/>
                  </a:moveTo>
                  <a:cubicBezTo>
                    <a:pt x="99" y="19"/>
                    <a:pt x="104" y="22"/>
                    <a:pt x="108" y="26"/>
                  </a:cubicBezTo>
                  <a:cubicBezTo>
                    <a:pt x="106" y="28"/>
                    <a:pt x="103" y="30"/>
                    <a:pt x="101" y="31"/>
                  </a:cubicBezTo>
                  <a:cubicBezTo>
                    <a:pt x="99" y="26"/>
                    <a:pt x="97" y="21"/>
                    <a:pt x="94" y="16"/>
                  </a:cubicBezTo>
                  <a:close/>
                  <a:moveTo>
                    <a:pt x="36" y="31"/>
                  </a:moveTo>
                  <a:cubicBezTo>
                    <a:pt x="33" y="30"/>
                    <a:pt x="31" y="28"/>
                    <a:pt x="29" y="26"/>
                  </a:cubicBezTo>
                  <a:cubicBezTo>
                    <a:pt x="33" y="22"/>
                    <a:pt x="38" y="19"/>
                    <a:pt x="43" y="16"/>
                  </a:cubicBezTo>
                  <a:cubicBezTo>
                    <a:pt x="40" y="21"/>
                    <a:pt x="38" y="26"/>
                    <a:pt x="36" y="31"/>
                  </a:cubicBezTo>
                  <a:close/>
                  <a:moveTo>
                    <a:pt x="33" y="42"/>
                  </a:moveTo>
                  <a:cubicBezTo>
                    <a:pt x="31" y="48"/>
                    <a:pt x="30" y="55"/>
                    <a:pt x="30" y="63"/>
                  </a:cubicBezTo>
                  <a:cubicBezTo>
                    <a:pt x="11" y="63"/>
                    <a:pt x="11" y="63"/>
                    <a:pt x="11" y="63"/>
                  </a:cubicBezTo>
                  <a:cubicBezTo>
                    <a:pt x="12" y="52"/>
                    <a:pt x="16" y="43"/>
                    <a:pt x="22" y="34"/>
                  </a:cubicBezTo>
                  <a:cubicBezTo>
                    <a:pt x="25" y="37"/>
                    <a:pt x="29" y="40"/>
                    <a:pt x="33" y="42"/>
                  </a:cubicBezTo>
                  <a:close/>
                  <a:moveTo>
                    <a:pt x="30" y="73"/>
                  </a:moveTo>
                  <a:cubicBezTo>
                    <a:pt x="30" y="81"/>
                    <a:pt x="31" y="88"/>
                    <a:pt x="33" y="95"/>
                  </a:cubicBezTo>
                  <a:cubicBezTo>
                    <a:pt x="29" y="97"/>
                    <a:pt x="25" y="99"/>
                    <a:pt x="22" y="102"/>
                  </a:cubicBezTo>
                  <a:cubicBezTo>
                    <a:pt x="16" y="94"/>
                    <a:pt x="12" y="84"/>
                    <a:pt x="11" y="73"/>
                  </a:cubicBezTo>
                  <a:lnTo>
                    <a:pt x="30" y="73"/>
                  </a:lnTo>
                  <a:close/>
                  <a:moveTo>
                    <a:pt x="36" y="105"/>
                  </a:moveTo>
                  <a:cubicBezTo>
                    <a:pt x="38" y="110"/>
                    <a:pt x="40" y="115"/>
                    <a:pt x="43" y="120"/>
                  </a:cubicBezTo>
                  <a:cubicBezTo>
                    <a:pt x="38" y="117"/>
                    <a:pt x="33" y="114"/>
                    <a:pt x="29" y="110"/>
                  </a:cubicBezTo>
                  <a:cubicBezTo>
                    <a:pt x="31" y="108"/>
                    <a:pt x="34" y="106"/>
                    <a:pt x="36" y="105"/>
                  </a:cubicBezTo>
                  <a:close/>
                  <a:moveTo>
                    <a:pt x="101" y="105"/>
                  </a:moveTo>
                  <a:cubicBezTo>
                    <a:pt x="103" y="106"/>
                    <a:pt x="106" y="108"/>
                    <a:pt x="108" y="110"/>
                  </a:cubicBezTo>
                  <a:cubicBezTo>
                    <a:pt x="104" y="114"/>
                    <a:pt x="99" y="117"/>
                    <a:pt x="94" y="120"/>
                  </a:cubicBezTo>
                  <a:cubicBezTo>
                    <a:pt x="96" y="115"/>
                    <a:pt x="99" y="110"/>
                    <a:pt x="101" y="105"/>
                  </a:cubicBezTo>
                  <a:close/>
                  <a:moveTo>
                    <a:pt x="104" y="95"/>
                  </a:moveTo>
                  <a:cubicBezTo>
                    <a:pt x="105" y="88"/>
                    <a:pt x="106" y="81"/>
                    <a:pt x="107" y="73"/>
                  </a:cubicBezTo>
                  <a:cubicBezTo>
                    <a:pt x="126" y="73"/>
                    <a:pt x="126" y="73"/>
                    <a:pt x="126" y="73"/>
                  </a:cubicBezTo>
                  <a:cubicBezTo>
                    <a:pt x="125" y="84"/>
                    <a:pt x="121" y="94"/>
                    <a:pt x="115" y="102"/>
                  </a:cubicBezTo>
                  <a:cubicBezTo>
                    <a:pt x="111" y="99"/>
                    <a:pt x="108" y="97"/>
                    <a:pt x="104" y="95"/>
                  </a:cubicBezTo>
                  <a:close/>
                  <a:moveTo>
                    <a:pt x="107" y="63"/>
                  </a:moveTo>
                  <a:cubicBezTo>
                    <a:pt x="106" y="55"/>
                    <a:pt x="105" y="48"/>
                    <a:pt x="104" y="42"/>
                  </a:cubicBezTo>
                  <a:cubicBezTo>
                    <a:pt x="108" y="40"/>
                    <a:pt x="112" y="37"/>
                    <a:pt x="115" y="34"/>
                  </a:cubicBezTo>
                  <a:cubicBezTo>
                    <a:pt x="121" y="43"/>
                    <a:pt x="125" y="52"/>
                    <a:pt x="126" y="63"/>
                  </a:cubicBezTo>
                  <a:lnTo>
                    <a:pt x="107" y="6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sz="1350"/>
            </a:p>
          </p:txBody>
        </p:sp>
      </p:grpSp>
      <p:grpSp>
        <p:nvGrpSpPr>
          <p:cNvPr id="68" name="Group 67"/>
          <p:cNvGrpSpPr/>
          <p:nvPr userDrawn="1"/>
        </p:nvGrpSpPr>
        <p:grpSpPr>
          <a:xfrm>
            <a:off x="5127053" y="1640066"/>
            <a:ext cx="450000" cy="630000"/>
            <a:chOff x="5144467" y="1640066"/>
            <a:chExt cx="450000" cy="630000"/>
          </a:xfrm>
        </p:grpSpPr>
        <p:sp>
          <p:nvSpPr>
            <p:cNvPr id="69" name="Rectangle 68"/>
            <p:cNvSpPr/>
            <p:nvPr/>
          </p:nvSpPr>
          <p:spPr>
            <a:xfrm>
              <a:off x="5144467" y="1640066"/>
              <a:ext cx="450000" cy="63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70" name="Group 69"/>
            <p:cNvGrpSpPr/>
            <p:nvPr/>
          </p:nvGrpSpPr>
          <p:grpSpPr>
            <a:xfrm>
              <a:off x="5241475" y="1827074"/>
              <a:ext cx="255985" cy="255985"/>
              <a:chOff x="5567364" y="2227263"/>
              <a:chExt cx="341313" cy="341313"/>
            </a:xfrm>
            <a:solidFill>
              <a:schemeClr val="bg1"/>
            </a:solidFill>
          </p:grpSpPr>
          <p:sp>
            <p:nvSpPr>
              <p:cNvPr id="71" name="Freeform 67"/>
              <p:cNvSpPr>
                <a:spLocks noEditPoints="1"/>
              </p:cNvSpPr>
              <p:nvPr/>
            </p:nvSpPr>
            <p:spPr bwMode="auto">
              <a:xfrm>
                <a:off x="5657851" y="2227263"/>
                <a:ext cx="157163" cy="227013"/>
              </a:xfrm>
              <a:custGeom>
                <a:avLst/>
                <a:gdLst>
                  <a:gd name="T0" fmla="*/ 29 w 59"/>
                  <a:gd name="T1" fmla="*/ 85 h 85"/>
                  <a:gd name="T2" fmla="*/ 59 w 59"/>
                  <a:gd name="T3" fmla="*/ 30 h 85"/>
                  <a:gd name="T4" fmla="*/ 29 w 59"/>
                  <a:gd name="T5" fmla="*/ 0 h 85"/>
                  <a:gd name="T6" fmla="*/ 0 w 59"/>
                  <a:gd name="T7" fmla="*/ 30 h 85"/>
                  <a:gd name="T8" fmla="*/ 11 w 59"/>
                  <a:gd name="T9" fmla="*/ 63 h 85"/>
                  <a:gd name="T10" fmla="*/ 29 w 59"/>
                  <a:gd name="T11" fmla="*/ 85 h 85"/>
                  <a:gd name="T12" fmla="*/ 29 w 59"/>
                  <a:gd name="T13" fmla="*/ 8 h 85"/>
                  <a:gd name="T14" fmla="*/ 51 w 59"/>
                  <a:gd name="T15" fmla="*/ 30 h 85"/>
                  <a:gd name="T16" fmla="*/ 29 w 59"/>
                  <a:gd name="T17" fmla="*/ 77 h 85"/>
                  <a:gd name="T18" fmla="*/ 8 w 59"/>
                  <a:gd name="T19" fmla="*/ 30 h 85"/>
                  <a:gd name="T20" fmla="*/ 29 w 59"/>
                  <a:gd name="T21" fmla="*/ 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85">
                    <a:moveTo>
                      <a:pt x="29" y="85"/>
                    </a:moveTo>
                    <a:cubicBezTo>
                      <a:pt x="40" y="85"/>
                      <a:pt x="59" y="44"/>
                      <a:pt x="59" y="30"/>
                    </a:cubicBezTo>
                    <a:cubicBezTo>
                      <a:pt x="59" y="13"/>
                      <a:pt x="46" y="0"/>
                      <a:pt x="29" y="0"/>
                    </a:cubicBezTo>
                    <a:cubicBezTo>
                      <a:pt x="13" y="0"/>
                      <a:pt x="0" y="13"/>
                      <a:pt x="0" y="30"/>
                    </a:cubicBezTo>
                    <a:cubicBezTo>
                      <a:pt x="0" y="41"/>
                      <a:pt x="8" y="58"/>
                      <a:pt x="11" y="63"/>
                    </a:cubicBezTo>
                    <a:cubicBezTo>
                      <a:pt x="18" y="78"/>
                      <a:pt x="24" y="85"/>
                      <a:pt x="29" y="85"/>
                    </a:cubicBezTo>
                    <a:close/>
                    <a:moveTo>
                      <a:pt x="29" y="8"/>
                    </a:moveTo>
                    <a:cubicBezTo>
                      <a:pt x="41" y="8"/>
                      <a:pt x="51" y="18"/>
                      <a:pt x="51" y="30"/>
                    </a:cubicBezTo>
                    <a:cubicBezTo>
                      <a:pt x="51" y="44"/>
                      <a:pt x="35" y="73"/>
                      <a:pt x="29" y="77"/>
                    </a:cubicBezTo>
                    <a:cubicBezTo>
                      <a:pt x="24" y="73"/>
                      <a:pt x="8" y="44"/>
                      <a:pt x="8" y="30"/>
                    </a:cubicBezTo>
                    <a:cubicBezTo>
                      <a:pt x="8" y="18"/>
                      <a:pt x="18" y="8"/>
                      <a:pt x="2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2" name="Freeform 68"/>
              <p:cNvSpPr>
                <a:spLocks noEditPoints="1"/>
              </p:cNvSpPr>
              <p:nvPr/>
            </p:nvSpPr>
            <p:spPr bwMode="auto">
              <a:xfrm>
                <a:off x="5697539" y="2263775"/>
                <a:ext cx="77788" cy="77788"/>
              </a:xfrm>
              <a:custGeom>
                <a:avLst/>
                <a:gdLst>
                  <a:gd name="T0" fmla="*/ 29 w 29"/>
                  <a:gd name="T1" fmla="*/ 15 h 29"/>
                  <a:gd name="T2" fmla="*/ 14 w 29"/>
                  <a:gd name="T3" fmla="*/ 0 h 29"/>
                  <a:gd name="T4" fmla="*/ 0 w 29"/>
                  <a:gd name="T5" fmla="*/ 15 h 29"/>
                  <a:gd name="T6" fmla="*/ 14 w 29"/>
                  <a:gd name="T7" fmla="*/ 29 h 29"/>
                  <a:gd name="T8" fmla="*/ 29 w 29"/>
                  <a:gd name="T9" fmla="*/ 15 h 29"/>
                  <a:gd name="T10" fmla="*/ 4 w 29"/>
                  <a:gd name="T11" fmla="*/ 15 h 29"/>
                  <a:gd name="T12" fmla="*/ 14 w 29"/>
                  <a:gd name="T13" fmla="*/ 4 h 29"/>
                  <a:gd name="T14" fmla="*/ 25 w 29"/>
                  <a:gd name="T15" fmla="*/ 15 h 29"/>
                  <a:gd name="T16" fmla="*/ 14 w 29"/>
                  <a:gd name="T17" fmla="*/ 25 h 29"/>
                  <a:gd name="T18" fmla="*/ 4 w 29"/>
                  <a:gd name="T1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29" y="15"/>
                    </a:moveTo>
                    <a:cubicBezTo>
                      <a:pt x="29" y="6"/>
                      <a:pt x="23" y="0"/>
                      <a:pt x="14" y="0"/>
                    </a:cubicBezTo>
                    <a:cubicBezTo>
                      <a:pt x="6" y="0"/>
                      <a:pt x="0" y="6"/>
                      <a:pt x="0" y="15"/>
                    </a:cubicBezTo>
                    <a:cubicBezTo>
                      <a:pt x="0" y="23"/>
                      <a:pt x="6" y="29"/>
                      <a:pt x="14" y="29"/>
                    </a:cubicBezTo>
                    <a:cubicBezTo>
                      <a:pt x="23" y="29"/>
                      <a:pt x="29" y="23"/>
                      <a:pt x="29" y="15"/>
                    </a:cubicBezTo>
                    <a:close/>
                    <a:moveTo>
                      <a:pt x="4" y="15"/>
                    </a:moveTo>
                    <a:cubicBezTo>
                      <a:pt x="4" y="8"/>
                      <a:pt x="9" y="4"/>
                      <a:pt x="14" y="4"/>
                    </a:cubicBezTo>
                    <a:cubicBezTo>
                      <a:pt x="20" y="4"/>
                      <a:pt x="25" y="8"/>
                      <a:pt x="25" y="15"/>
                    </a:cubicBezTo>
                    <a:cubicBezTo>
                      <a:pt x="25" y="21"/>
                      <a:pt x="20" y="25"/>
                      <a:pt x="14" y="25"/>
                    </a:cubicBezTo>
                    <a:cubicBezTo>
                      <a:pt x="9" y="25"/>
                      <a:pt x="4" y="21"/>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3" name="Freeform 69"/>
              <p:cNvSpPr>
                <a:spLocks/>
              </p:cNvSpPr>
              <p:nvPr/>
            </p:nvSpPr>
            <p:spPr bwMode="auto">
              <a:xfrm>
                <a:off x="5567364" y="2312988"/>
                <a:ext cx="341313" cy="255588"/>
              </a:xfrm>
              <a:custGeom>
                <a:avLst/>
                <a:gdLst>
                  <a:gd name="T0" fmla="*/ 126 w 128"/>
                  <a:gd name="T1" fmla="*/ 1 h 96"/>
                  <a:gd name="T2" fmla="*/ 123 w 128"/>
                  <a:gd name="T3" fmla="*/ 1 h 96"/>
                  <a:gd name="T4" fmla="*/ 97 w 128"/>
                  <a:gd name="T5" fmla="*/ 7 h 96"/>
                  <a:gd name="T6" fmla="*/ 94 w 128"/>
                  <a:gd name="T7" fmla="*/ 12 h 96"/>
                  <a:gd name="T8" fmla="*/ 99 w 128"/>
                  <a:gd name="T9" fmla="*/ 15 h 96"/>
                  <a:gd name="T10" fmla="*/ 120 w 128"/>
                  <a:gd name="T11" fmla="*/ 10 h 96"/>
                  <a:gd name="T12" fmla="*/ 120 w 128"/>
                  <a:gd name="T13" fmla="*/ 80 h 96"/>
                  <a:gd name="T14" fmla="*/ 87 w 128"/>
                  <a:gd name="T15" fmla="*/ 87 h 96"/>
                  <a:gd name="T16" fmla="*/ 87 w 128"/>
                  <a:gd name="T17" fmla="*/ 38 h 96"/>
                  <a:gd name="T18" fmla="*/ 85 w 128"/>
                  <a:gd name="T19" fmla="*/ 36 h 96"/>
                  <a:gd name="T20" fmla="*/ 83 w 128"/>
                  <a:gd name="T21" fmla="*/ 38 h 96"/>
                  <a:gd name="T22" fmla="*/ 83 w 128"/>
                  <a:gd name="T23" fmla="*/ 87 h 96"/>
                  <a:gd name="T24" fmla="*/ 43 w 128"/>
                  <a:gd name="T25" fmla="*/ 73 h 96"/>
                  <a:gd name="T26" fmla="*/ 43 w 128"/>
                  <a:gd name="T27" fmla="*/ 38 h 96"/>
                  <a:gd name="T28" fmla="*/ 41 w 128"/>
                  <a:gd name="T29" fmla="*/ 36 h 96"/>
                  <a:gd name="T30" fmla="*/ 39 w 128"/>
                  <a:gd name="T31" fmla="*/ 38 h 96"/>
                  <a:gd name="T32" fmla="*/ 39 w 128"/>
                  <a:gd name="T33" fmla="*/ 73 h 96"/>
                  <a:gd name="T34" fmla="*/ 8 w 128"/>
                  <a:gd name="T35" fmla="*/ 86 h 96"/>
                  <a:gd name="T36" fmla="*/ 8 w 128"/>
                  <a:gd name="T37" fmla="*/ 16 h 96"/>
                  <a:gd name="T38" fmla="*/ 29 w 128"/>
                  <a:gd name="T39" fmla="*/ 8 h 96"/>
                  <a:gd name="T40" fmla="*/ 31 w 128"/>
                  <a:gd name="T41" fmla="*/ 3 h 96"/>
                  <a:gd name="T42" fmla="*/ 26 w 128"/>
                  <a:gd name="T43" fmla="*/ 0 h 96"/>
                  <a:gd name="T44" fmla="*/ 3 w 128"/>
                  <a:gd name="T45" fmla="*/ 10 h 96"/>
                  <a:gd name="T46" fmla="*/ 0 w 128"/>
                  <a:gd name="T47" fmla="*/ 14 h 96"/>
                  <a:gd name="T48" fmla="*/ 0 w 128"/>
                  <a:gd name="T49" fmla="*/ 92 h 96"/>
                  <a:gd name="T50" fmla="*/ 2 w 128"/>
                  <a:gd name="T51" fmla="*/ 95 h 96"/>
                  <a:gd name="T52" fmla="*/ 4 w 128"/>
                  <a:gd name="T53" fmla="*/ 96 h 96"/>
                  <a:gd name="T54" fmla="*/ 6 w 128"/>
                  <a:gd name="T55" fmla="*/ 96 h 96"/>
                  <a:gd name="T56" fmla="*/ 41 w 128"/>
                  <a:gd name="T57" fmla="*/ 81 h 96"/>
                  <a:gd name="T58" fmla="*/ 84 w 128"/>
                  <a:gd name="T59" fmla="*/ 96 h 96"/>
                  <a:gd name="T60" fmla="*/ 87 w 128"/>
                  <a:gd name="T61" fmla="*/ 96 h 96"/>
                  <a:gd name="T62" fmla="*/ 125 w 128"/>
                  <a:gd name="T63" fmla="*/ 87 h 96"/>
                  <a:gd name="T64" fmla="*/ 128 w 128"/>
                  <a:gd name="T65" fmla="*/ 83 h 96"/>
                  <a:gd name="T66" fmla="*/ 128 w 128"/>
                  <a:gd name="T67" fmla="*/ 4 h 96"/>
                  <a:gd name="T68" fmla="*/ 126 w 128"/>
                  <a:gd name="T69"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96">
                    <a:moveTo>
                      <a:pt x="126" y="1"/>
                    </a:moveTo>
                    <a:cubicBezTo>
                      <a:pt x="125" y="1"/>
                      <a:pt x="124" y="0"/>
                      <a:pt x="123" y="1"/>
                    </a:cubicBezTo>
                    <a:cubicBezTo>
                      <a:pt x="97" y="7"/>
                      <a:pt x="97" y="7"/>
                      <a:pt x="97" y="7"/>
                    </a:cubicBezTo>
                    <a:cubicBezTo>
                      <a:pt x="95" y="7"/>
                      <a:pt x="94" y="10"/>
                      <a:pt x="94" y="12"/>
                    </a:cubicBezTo>
                    <a:cubicBezTo>
                      <a:pt x="95" y="14"/>
                      <a:pt x="97" y="15"/>
                      <a:pt x="99" y="15"/>
                    </a:cubicBezTo>
                    <a:cubicBezTo>
                      <a:pt x="120" y="10"/>
                      <a:pt x="120" y="10"/>
                      <a:pt x="120" y="10"/>
                    </a:cubicBezTo>
                    <a:cubicBezTo>
                      <a:pt x="120" y="80"/>
                      <a:pt x="120" y="80"/>
                      <a:pt x="120" y="80"/>
                    </a:cubicBezTo>
                    <a:cubicBezTo>
                      <a:pt x="87" y="87"/>
                      <a:pt x="87" y="87"/>
                      <a:pt x="87" y="87"/>
                    </a:cubicBezTo>
                    <a:cubicBezTo>
                      <a:pt x="87" y="38"/>
                      <a:pt x="87" y="38"/>
                      <a:pt x="87" y="38"/>
                    </a:cubicBezTo>
                    <a:cubicBezTo>
                      <a:pt x="87" y="37"/>
                      <a:pt x="86" y="36"/>
                      <a:pt x="85" y="36"/>
                    </a:cubicBezTo>
                    <a:cubicBezTo>
                      <a:pt x="84" y="36"/>
                      <a:pt x="83" y="37"/>
                      <a:pt x="83" y="38"/>
                    </a:cubicBezTo>
                    <a:cubicBezTo>
                      <a:pt x="83" y="87"/>
                      <a:pt x="83" y="87"/>
                      <a:pt x="83" y="87"/>
                    </a:cubicBezTo>
                    <a:cubicBezTo>
                      <a:pt x="43" y="73"/>
                      <a:pt x="43" y="73"/>
                      <a:pt x="43" y="73"/>
                    </a:cubicBezTo>
                    <a:cubicBezTo>
                      <a:pt x="43" y="38"/>
                      <a:pt x="43" y="38"/>
                      <a:pt x="43" y="38"/>
                    </a:cubicBezTo>
                    <a:cubicBezTo>
                      <a:pt x="43" y="37"/>
                      <a:pt x="42" y="36"/>
                      <a:pt x="41" y="36"/>
                    </a:cubicBezTo>
                    <a:cubicBezTo>
                      <a:pt x="40" y="36"/>
                      <a:pt x="39" y="37"/>
                      <a:pt x="39" y="38"/>
                    </a:cubicBezTo>
                    <a:cubicBezTo>
                      <a:pt x="39" y="73"/>
                      <a:pt x="39" y="73"/>
                      <a:pt x="39" y="73"/>
                    </a:cubicBezTo>
                    <a:cubicBezTo>
                      <a:pt x="8" y="86"/>
                      <a:pt x="8" y="86"/>
                      <a:pt x="8" y="86"/>
                    </a:cubicBezTo>
                    <a:cubicBezTo>
                      <a:pt x="8" y="16"/>
                      <a:pt x="8" y="16"/>
                      <a:pt x="8" y="16"/>
                    </a:cubicBezTo>
                    <a:cubicBezTo>
                      <a:pt x="29" y="8"/>
                      <a:pt x="29" y="8"/>
                      <a:pt x="29" y="8"/>
                    </a:cubicBezTo>
                    <a:cubicBezTo>
                      <a:pt x="31" y="7"/>
                      <a:pt x="32" y="5"/>
                      <a:pt x="31" y="3"/>
                    </a:cubicBezTo>
                    <a:cubicBezTo>
                      <a:pt x="30" y="1"/>
                      <a:pt x="28" y="0"/>
                      <a:pt x="26" y="0"/>
                    </a:cubicBezTo>
                    <a:cubicBezTo>
                      <a:pt x="3" y="10"/>
                      <a:pt x="3" y="10"/>
                      <a:pt x="3" y="10"/>
                    </a:cubicBezTo>
                    <a:cubicBezTo>
                      <a:pt x="1" y="11"/>
                      <a:pt x="0" y="12"/>
                      <a:pt x="0" y="14"/>
                    </a:cubicBezTo>
                    <a:cubicBezTo>
                      <a:pt x="0" y="92"/>
                      <a:pt x="0" y="92"/>
                      <a:pt x="0" y="92"/>
                    </a:cubicBezTo>
                    <a:cubicBezTo>
                      <a:pt x="0" y="93"/>
                      <a:pt x="1" y="95"/>
                      <a:pt x="2" y="95"/>
                    </a:cubicBezTo>
                    <a:cubicBezTo>
                      <a:pt x="2" y="96"/>
                      <a:pt x="3" y="96"/>
                      <a:pt x="4" y="96"/>
                    </a:cubicBezTo>
                    <a:cubicBezTo>
                      <a:pt x="5" y="96"/>
                      <a:pt x="5" y="96"/>
                      <a:pt x="6" y="96"/>
                    </a:cubicBezTo>
                    <a:cubicBezTo>
                      <a:pt x="41" y="81"/>
                      <a:pt x="41" y="81"/>
                      <a:pt x="41" y="81"/>
                    </a:cubicBezTo>
                    <a:cubicBezTo>
                      <a:pt x="84" y="96"/>
                      <a:pt x="84" y="96"/>
                      <a:pt x="84" y="96"/>
                    </a:cubicBezTo>
                    <a:cubicBezTo>
                      <a:pt x="85" y="96"/>
                      <a:pt x="86" y="96"/>
                      <a:pt x="87" y="96"/>
                    </a:cubicBezTo>
                    <a:cubicBezTo>
                      <a:pt x="125" y="87"/>
                      <a:pt x="125" y="87"/>
                      <a:pt x="125" y="87"/>
                    </a:cubicBezTo>
                    <a:cubicBezTo>
                      <a:pt x="127" y="86"/>
                      <a:pt x="128" y="85"/>
                      <a:pt x="128" y="83"/>
                    </a:cubicBezTo>
                    <a:cubicBezTo>
                      <a:pt x="128" y="4"/>
                      <a:pt x="128" y="4"/>
                      <a:pt x="128" y="4"/>
                    </a:cubicBezTo>
                    <a:cubicBezTo>
                      <a:pt x="128" y="3"/>
                      <a:pt x="127" y="2"/>
                      <a:pt x="12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74" name="Group 73"/>
          <p:cNvGrpSpPr/>
          <p:nvPr userDrawn="1"/>
        </p:nvGrpSpPr>
        <p:grpSpPr>
          <a:xfrm>
            <a:off x="5127053" y="2274476"/>
            <a:ext cx="450000" cy="630000"/>
            <a:chOff x="5144467" y="2395832"/>
            <a:chExt cx="450000" cy="630000"/>
          </a:xfrm>
        </p:grpSpPr>
        <p:sp>
          <p:nvSpPr>
            <p:cNvPr id="75" name="Rectangle 74"/>
            <p:cNvSpPr/>
            <p:nvPr/>
          </p:nvSpPr>
          <p:spPr>
            <a:xfrm>
              <a:off x="5144467" y="2395832"/>
              <a:ext cx="450000" cy="63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76" name="Group 75"/>
            <p:cNvGrpSpPr/>
            <p:nvPr/>
          </p:nvGrpSpPr>
          <p:grpSpPr>
            <a:xfrm>
              <a:off x="5289100" y="2582840"/>
              <a:ext cx="160735" cy="255985"/>
              <a:chOff x="9728201" y="1546225"/>
              <a:chExt cx="214313" cy="341313"/>
            </a:xfrm>
            <a:solidFill>
              <a:schemeClr val="bg1"/>
            </a:solidFill>
          </p:grpSpPr>
          <p:sp>
            <p:nvSpPr>
              <p:cNvPr id="77" name="Freeform 43"/>
              <p:cNvSpPr>
                <a:spLocks noEditPoints="1"/>
              </p:cNvSpPr>
              <p:nvPr/>
            </p:nvSpPr>
            <p:spPr bwMode="auto">
              <a:xfrm>
                <a:off x="9728201" y="1546225"/>
                <a:ext cx="214313" cy="341313"/>
              </a:xfrm>
              <a:custGeom>
                <a:avLst/>
                <a:gdLst>
                  <a:gd name="T0" fmla="*/ 68 w 80"/>
                  <a:gd name="T1" fmla="*/ 0 h 128"/>
                  <a:gd name="T2" fmla="*/ 11 w 80"/>
                  <a:gd name="T3" fmla="*/ 0 h 128"/>
                  <a:gd name="T4" fmla="*/ 0 w 80"/>
                  <a:gd name="T5" fmla="*/ 11 h 128"/>
                  <a:gd name="T6" fmla="*/ 0 w 80"/>
                  <a:gd name="T7" fmla="*/ 116 h 128"/>
                  <a:gd name="T8" fmla="*/ 11 w 80"/>
                  <a:gd name="T9" fmla="*/ 128 h 128"/>
                  <a:gd name="T10" fmla="*/ 68 w 80"/>
                  <a:gd name="T11" fmla="*/ 128 h 128"/>
                  <a:gd name="T12" fmla="*/ 80 w 80"/>
                  <a:gd name="T13" fmla="*/ 116 h 128"/>
                  <a:gd name="T14" fmla="*/ 80 w 80"/>
                  <a:gd name="T15" fmla="*/ 11 h 128"/>
                  <a:gd name="T16" fmla="*/ 68 w 80"/>
                  <a:gd name="T17" fmla="*/ 0 h 128"/>
                  <a:gd name="T18" fmla="*/ 72 w 80"/>
                  <a:gd name="T19" fmla="*/ 116 h 128"/>
                  <a:gd name="T20" fmla="*/ 68 w 80"/>
                  <a:gd name="T21" fmla="*/ 120 h 128"/>
                  <a:gd name="T22" fmla="*/ 11 w 80"/>
                  <a:gd name="T23" fmla="*/ 120 h 128"/>
                  <a:gd name="T24" fmla="*/ 8 w 80"/>
                  <a:gd name="T25" fmla="*/ 116 h 128"/>
                  <a:gd name="T26" fmla="*/ 8 w 80"/>
                  <a:gd name="T27" fmla="*/ 11 h 128"/>
                  <a:gd name="T28" fmla="*/ 11 w 80"/>
                  <a:gd name="T29" fmla="*/ 8 h 128"/>
                  <a:gd name="T30" fmla="*/ 68 w 80"/>
                  <a:gd name="T31" fmla="*/ 8 h 128"/>
                  <a:gd name="T32" fmla="*/ 72 w 80"/>
                  <a:gd name="T33" fmla="*/ 11 h 128"/>
                  <a:gd name="T34" fmla="*/ 72 w 80"/>
                  <a:gd name="T3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28">
                    <a:moveTo>
                      <a:pt x="68" y="0"/>
                    </a:moveTo>
                    <a:cubicBezTo>
                      <a:pt x="11" y="0"/>
                      <a:pt x="11" y="0"/>
                      <a:pt x="11" y="0"/>
                    </a:cubicBezTo>
                    <a:cubicBezTo>
                      <a:pt x="5" y="0"/>
                      <a:pt x="0" y="5"/>
                      <a:pt x="0" y="11"/>
                    </a:cubicBezTo>
                    <a:cubicBezTo>
                      <a:pt x="0" y="116"/>
                      <a:pt x="0" y="116"/>
                      <a:pt x="0" y="116"/>
                    </a:cubicBezTo>
                    <a:cubicBezTo>
                      <a:pt x="0" y="123"/>
                      <a:pt x="5" y="128"/>
                      <a:pt x="11" y="128"/>
                    </a:cubicBezTo>
                    <a:cubicBezTo>
                      <a:pt x="68" y="128"/>
                      <a:pt x="68" y="128"/>
                      <a:pt x="68" y="128"/>
                    </a:cubicBezTo>
                    <a:cubicBezTo>
                      <a:pt x="75" y="128"/>
                      <a:pt x="80" y="123"/>
                      <a:pt x="80" y="116"/>
                    </a:cubicBezTo>
                    <a:cubicBezTo>
                      <a:pt x="80" y="11"/>
                      <a:pt x="80" y="11"/>
                      <a:pt x="80" y="11"/>
                    </a:cubicBezTo>
                    <a:cubicBezTo>
                      <a:pt x="80" y="5"/>
                      <a:pt x="75" y="0"/>
                      <a:pt x="68" y="0"/>
                    </a:cubicBezTo>
                    <a:close/>
                    <a:moveTo>
                      <a:pt x="72" y="116"/>
                    </a:moveTo>
                    <a:cubicBezTo>
                      <a:pt x="72" y="118"/>
                      <a:pt x="70" y="120"/>
                      <a:pt x="68" y="120"/>
                    </a:cubicBezTo>
                    <a:cubicBezTo>
                      <a:pt x="11" y="120"/>
                      <a:pt x="11" y="120"/>
                      <a:pt x="11" y="120"/>
                    </a:cubicBezTo>
                    <a:cubicBezTo>
                      <a:pt x="9" y="120"/>
                      <a:pt x="8" y="118"/>
                      <a:pt x="8" y="116"/>
                    </a:cubicBezTo>
                    <a:cubicBezTo>
                      <a:pt x="8" y="11"/>
                      <a:pt x="8" y="11"/>
                      <a:pt x="8" y="11"/>
                    </a:cubicBezTo>
                    <a:cubicBezTo>
                      <a:pt x="8" y="9"/>
                      <a:pt x="9" y="8"/>
                      <a:pt x="11" y="8"/>
                    </a:cubicBezTo>
                    <a:cubicBezTo>
                      <a:pt x="68" y="8"/>
                      <a:pt x="68" y="8"/>
                      <a:pt x="68" y="8"/>
                    </a:cubicBezTo>
                    <a:cubicBezTo>
                      <a:pt x="70" y="8"/>
                      <a:pt x="72" y="9"/>
                      <a:pt x="72" y="11"/>
                    </a:cubicBezTo>
                    <a:lnTo>
                      <a:pt x="72"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8" name="Freeform 44"/>
              <p:cNvSpPr>
                <a:spLocks noEditPoints="1"/>
              </p:cNvSpPr>
              <p:nvPr/>
            </p:nvSpPr>
            <p:spPr bwMode="auto">
              <a:xfrm>
                <a:off x="9771064" y="1600200"/>
                <a:ext cx="128588" cy="223838"/>
              </a:xfrm>
              <a:custGeom>
                <a:avLst/>
                <a:gdLst>
                  <a:gd name="T0" fmla="*/ 40 w 48"/>
                  <a:gd name="T1" fmla="*/ 0 h 84"/>
                  <a:gd name="T2" fmla="*/ 7 w 48"/>
                  <a:gd name="T3" fmla="*/ 0 h 84"/>
                  <a:gd name="T4" fmla="*/ 7 w 48"/>
                  <a:gd name="T5" fmla="*/ 0 h 84"/>
                  <a:gd name="T6" fmla="*/ 7 w 48"/>
                  <a:gd name="T7" fmla="*/ 0 h 84"/>
                  <a:gd name="T8" fmla="*/ 0 w 48"/>
                  <a:gd name="T9" fmla="*/ 7 h 84"/>
                  <a:gd name="T10" fmla="*/ 0 w 48"/>
                  <a:gd name="T11" fmla="*/ 76 h 84"/>
                  <a:gd name="T12" fmla="*/ 7 w 48"/>
                  <a:gd name="T13" fmla="*/ 84 h 84"/>
                  <a:gd name="T14" fmla="*/ 40 w 48"/>
                  <a:gd name="T15" fmla="*/ 84 h 84"/>
                  <a:gd name="T16" fmla="*/ 48 w 48"/>
                  <a:gd name="T17" fmla="*/ 76 h 84"/>
                  <a:gd name="T18" fmla="*/ 48 w 48"/>
                  <a:gd name="T19" fmla="*/ 7 h 84"/>
                  <a:gd name="T20" fmla="*/ 40 w 48"/>
                  <a:gd name="T21" fmla="*/ 0 h 84"/>
                  <a:gd name="T22" fmla="*/ 44 w 48"/>
                  <a:gd name="T23" fmla="*/ 76 h 84"/>
                  <a:gd name="T24" fmla="*/ 40 w 48"/>
                  <a:gd name="T25" fmla="*/ 80 h 84"/>
                  <a:gd name="T26" fmla="*/ 7 w 48"/>
                  <a:gd name="T27" fmla="*/ 80 h 84"/>
                  <a:gd name="T28" fmla="*/ 4 w 48"/>
                  <a:gd name="T29" fmla="*/ 76 h 84"/>
                  <a:gd name="T30" fmla="*/ 4 w 48"/>
                  <a:gd name="T31" fmla="*/ 7 h 84"/>
                  <a:gd name="T32" fmla="*/ 7 w 48"/>
                  <a:gd name="T33" fmla="*/ 4 h 84"/>
                  <a:gd name="T34" fmla="*/ 40 w 48"/>
                  <a:gd name="T35" fmla="*/ 4 h 84"/>
                  <a:gd name="T36" fmla="*/ 44 w 48"/>
                  <a:gd name="T37" fmla="*/ 7 h 84"/>
                  <a:gd name="T38" fmla="*/ 44 w 48"/>
                  <a:gd name="T3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84">
                    <a:moveTo>
                      <a:pt x="40" y="0"/>
                    </a:moveTo>
                    <a:cubicBezTo>
                      <a:pt x="7" y="0"/>
                      <a:pt x="7" y="0"/>
                      <a:pt x="7" y="0"/>
                    </a:cubicBezTo>
                    <a:cubicBezTo>
                      <a:pt x="7" y="0"/>
                      <a:pt x="7" y="0"/>
                      <a:pt x="7" y="0"/>
                    </a:cubicBezTo>
                    <a:cubicBezTo>
                      <a:pt x="7" y="0"/>
                      <a:pt x="7" y="0"/>
                      <a:pt x="7" y="0"/>
                    </a:cubicBezTo>
                    <a:cubicBezTo>
                      <a:pt x="3" y="0"/>
                      <a:pt x="0" y="3"/>
                      <a:pt x="0" y="7"/>
                    </a:cubicBezTo>
                    <a:cubicBezTo>
                      <a:pt x="0" y="76"/>
                      <a:pt x="0" y="76"/>
                      <a:pt x="0" y="76"/>
                    </a:cubicBezTo>
                    <a:cubicBezTo>
                      <a:pt x="0" y="80"/>
                      <a:pt x="3" y="84"/>
                      <a:pt x="7" y="84"/>
                    </a:cubicBezTo>
                    <a:cubicBezTo>
                      <a:pt x="40" y="84"/>
                      <a:pt x="40" y="84"/>
                      <a:pt x="40" y="84"/>
                    </a:cubicBezTo>
                    <a:cubicBezTo>
                      <a:pt x="44" y="84"/>
                      <a:pt x="48" y="80"/>
                      <a:pt x="48" y="76"/>
                    </a:cubicBezTo>
                    <a:cubicBezTo>
                      <a:pt x="48" y="7"/>
                      <a:pt x="48" y="7"/>
                      <a:pt x="48" y="7"/>
                    </a:cubicBezTo>
                    <a:cubicBezTo>
                      <a:pt x="48" y="3"/>
                      <a:pt x="44" y="0"/>
                      <a:pt x="40" y="0"/>
                    </a:cubicBezTo>
                    <a:close/>
                    <a:moveTo>
                      <a:pt x="44" y="76"/>
                    </a:moveTo>
                    <a:cubicBezTo>
                      <a:pt x="44" y="78"/>
                      <a:pt x="42" y="80"/>
                      <a:pt x="40" y="80"/>
                    </a:cubicBezTo>
                    <a:cubicBezTo>
                      <a:pt x="7" y="80"/>
                      <a:pt x="7" y="80"/>
                      <a:pt x="7" y="80"/>
                    </a:cubicBezTo>
                    <a:cubicBezTo>
                      <a:pt x="5" y="80"/>
                      <a:pt x="4" y="78"/>
                      <a:pt x="4" y="76"/>
                    </a:cubicBezTo>
                    <a:cubicBezTo>
                      <a:pt x="4" y="7"/>
                      <a:pt x="4" y="7"/>
                      <a:pt x="4" y="7"/>
                    </a:cubicBezTo>
                    <a:cubicBezTo>
                      <a:pt x="4" y="5"/>
                      <a:pt x="5" y="4"/>
                      <a:pt x="7" y="4"/>
                    </a:cubicBezTo>
                    <a:cubicBezTo>
                      <a:pt x="40" y="4"/>
                      <a:pt x="40" y="4"/>
                      <a:pt x="40" y="4"/>
                    </a:cubicBezTo>
                    <a:cubicBezTo>
                      <a:pt x="42" y="4"/>
                      <a:pt x="44" y="5"/>
                      <a:pt x="44" y="7"/>
                    </a:cubicBezTo>
                    <a:lnTo>
                      <a:pt x="44"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9" name="Freeform 45"/>
              <p:cNvSpPr>
                <a:spLocks/>
              </p:cNvSpPr>
              <p:nvPr/>
            </p:nvSpPr>
            <p:spPr bwMode="auto">
              <a:xfrm>
                <a:off x="9813926" y="1577975"/>
                <a:ext cx="42863" cy="11113"/>
              </a:xfrm>
              <a:custGeom>
                <a:avLst/>
                <a:gdLst>
                  <a:gd name="T0" fmla="*/ 2 w 16"/>
                  <a:gd name="T1" fmla="*/ 4 h 4"/>
                  <a:gd name="T2" fmla="*/ 14 w 16"/>
                  <a:gd name="T3" fmla="*/ 4 h 4"/>
                  <a:gd name="T4" fmla="*/ 16 w 16"/>
                  <a:gd name="T5" fmla="*/ 2 h 4"/>
                  <a:gd name="T6" fmla="*/ 14 w 16"/>
                  <a:gd name="T7" fmla="*/ 0 h 4"/>
                  <a:gd name="T8" fmla="*/ 2 w 16"/>
                  <a:gd name="T9" fmla="*/ 0 h 4"/>
                  <a:gd name="T10" fmla="*/ 0 w 16"/>
                  <a:gd name="T11" fmla="*/ 2 h 4"/>
                  <a:gd name="T12" fmla="*/ 2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2" y="4"/>
                    </a:moveTo>
                    <a:cubicBezTo>
                      <a:pt x="14" y="4"/>
                      <a:pt x="14" y="4"/>
                      <a:pt x="14" y="4"/>
                    </a:cubicBezTo>
                    <a:cubicBezTo>
                      <a:pt x="15" y="4"/>
                      <a:pt x="16" y="3"/>
                      <a:pt x="16" y="2"/>
                    </a:cubicBezTo>
                    <a:cubicBezTo>
                      <a:pt x="16" y="1"/>
                      <a:pt x="15" y="0"/>
                      <a:pt x="1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0" name="Oval 46"/>
              <p:cNvSpPr>
                <a:spLocks noChangeArrowheads="1"/>
              </p:cNvSpPr>
              <p:nvPr/>
            </p:nvSpPr>
            <p:spPr bwMode="auto">
              <a:xfrm>
                <a:off x="9825039" y="1835150"/>
                <a:ext cx="20638" cy="20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81" name="Group 80"/>
          <p:cNvGrpSpPr/>
          <p:nvPr userDrawn="1"/>
        </p:nvGrpSpPr>
        <p:grpSpPr>
          <a:xfrm>
            <a:off x="5127053" y="2896713"/>
            <a:ext cx="450000" cy="630000"/>
            <a:chOff x="5144467" y="3151598"/>
            <a:chExt cx="450000" cy="630000"/>
          </a:xfrm>
        </p:grpSpPr>
        <p:sp>
          <p:nvSpPr>
            <p:cNvPr id="82" name="Rectangle 81"/>
            <p:cNvSpPr/>
            <p:nvPr/>
          </p:nvSpPr>
          <p:spPr>
            <a:xfrm>
              <a:off x="5144467" y="3151598"/>
              <a:ext cx="450000" cy="63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3" name="Freeform 199"/>
            <p:cNvSpPr>
              <a:spLocks noEditPoints="1"/>
            </p:cNvSpPr>
            <p:nvPr/>
          </p:nvSpPr>
          <p:spPr bwMode="auto">
            <a:xfrm>
              <a:off x="5257548" y="3382659"/>
              <a:ext cx="223838" cy="167879"/>
            </a:xfrm>
            <a:custGeom>
              <a:avLst/>
              <a:gdLst>
                <a:gd name="T0" fmla="*/ 96 w 112"/>
                <a:gd name="T1" fmla="*/ 0 h 84"/>
                <a:gd name="T2" fmla="*/ 16 w 112"/>
                <a:gd name="T3" fmla="*/ 0 h 84"/>
                <a:gd name="T4" fmla="*/ 0 w 112"/>
                <a:gd name="T5" fmla="*/ 16 h 84"/>
                <a:gd name="T6" fmla="*/ 0 w 112"/>
                <a:gd name="T7" fmla="*/ 68 h 84"/>
                <a:gd name="T8" fmla="*/ 16 w 112"/>
                <a:gd name="T9" fmla="*/ 84 h 84"/>
                <a:gd name="T10" fmla="*/ 96 w 112"/>
                <a:gd name="T11" fmla="*/ 84 h 84"/>
                <a:gd name="T12" fmla="*/ 112 w 112"/>
                <a:gd name="T13" fmla="*/ 68 h 84"/>
                <a:gd name="T14" fmla="*/ 112 w 112"/>
                <a:gd name="T15" fmla="*/ 16 h 84"/>
                <a:gd name="T16" fmla="*/ 96 w 112"/>
                <a:gd name="T17" fmla="*/ 0 h 84"/>
                <a:gd name="T18" fmla="*/ 104 w 112"/>
                <a:gd name="T19" fmla="*/ 16 h 84"/>
                <a:gd name="T20" fmla="*/ 104 w 112"/>
                <a:gd name="T21" fmla="*/ 68 h 84"/>
                <a:gd name="T22" fmla="*/ 104 w 112"/>
                <a:gd name="T23" fmla="*/ 69 h 84"/>
                <a:gd name="T24" fmla="*/ 71 w 112"/>
                <a:gd name="T25" fmla="*/ 38 h 84"/>
                <a:gd name="T26" fmla="*/ 104 w 112"/>
                <a:gd name="T27" fmla="*/ 14 h 84"/>
                <a:gd name="T28" fmla="*/ 104 w 112"/>
                <a:gd name="T29" fmla="*/ 16 h 84"/>
                <a:gd name="T30" fmla="*/ 96 w 112"/>
                <a:gd name="T31" fmla="*/ 8 h 84"/>
                <a:gd name="T32" fmla="*/ 98 w 112"/>
                <a:gd name="T33" fmla="*/ 8 h 84"/>
                <a:gd name="T34" fmla="*/ 55 w 112"/>
                <a:gd name="T35" fmla="*/ 41 h 84"/>
                <a:gd name="T36" fmla="*/ 13 w 112"/>
                <a:gd name="T37" fmla="*/ 9 h 84"/>
                <a:gd name="T38" fmla="*/ 16 w 112"/>
                <a:gd name="T39" fmla="*/ 8 h 84"/>
                <a:gd name="T40" fmla="*/ 96 w 112"/>
                <a:gd name="T41" fmla="*/ 8 h 84"/>
                <a:gd name="T42" fmla="*/ 8 w 112"/>
                <a:gd name="T43" fmla="*/ 69 h 84"/>
                <a:gd name="T44" fmla="*/ 8 w 112"/>
                <a:gd name="T45" fmla="*/ 68 h 84"/>
                <a:gd name="T46" fmla="*/ 8 w 112"/>
                <a:gd name="T47" fmla="*/ 16 h 84"/>
                <a:gd name="T48" fmla="*/ 8 w 112"/>
                <a:gd name="T49" fmla="*/ 15 h 84"/>
                <a:gd name="T50" fmla="*/ 40 w 112"/>
                <a:gd name="T51" fmla="*/ 39 h 84"/>
                <a:gd name="T52" fmla="*/ 8 w 112"/>
                <a:gd name="T53" fmla="*/ 69 h 84"/>
                <a:gd name="T54" fmla="*/ 16 w 112"/>
                <a:gd name="T55" fmla="*/ 76 h 84"/>
                <a:gd name="T56" fmla="*/ 13 w 112"/>
                <a:gd name="T57" fmla="*/ 75 h 84"/>
                <a:gd name="T58" fmla="*/ 47 w 112"/>
                <a:gd name="T59" fmla="*/ 43 h 84"/>
                <a:gd name="T60" fmla="*/ 49 w 112"/>
                <a:gd name="T61" fmla="*/ 45 h 84"/>
                <a:gd name="T62" fmla="*/ 49 w 112"/>
                <a:gd name="T63" fmla="*/ 45 h 84"/>
                <a:gd name="T64" fmla="*/ 55 w 112"/>
                <a:gd name="T65" fmla="*/ 48 h 84"/>
                <a:gd name="T66" fmla="*/ 61 w 112"/>
                <a:gd name="T67" fmla="*/ 45 h 84"/>
                <a:gd name="T68" fmla="*/ 62 w 112"/>
                <a:gd name="T69" fmla="*/ 45 h 84"/>
                <a:gd name="T70" fmla="*/ 65 w 112"/>
                <a:gd name="T71" fmla="*/ 43 h 84"/>
                <a:gd name="T72" fmla="*/ 99 w 112"/>
                <a:gd name="T73" fmla="*/ 75 h 84"/>
                <a:gd name="T74" fmla="*/ 96 w 112"/>
                <a:gd name="T75" fmla="*/ 76 h 84"/>
                <a:gd name="T76" fmla="*/ 16 w 112"/>
                <a:gd name="T7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84">
                  <a:moveTo>
                    <a:pt x="96" y="0"/>
                  </a:moveTo>
                  <a:cubicBezTo>
                    <a:pt x="16" y="0"/>
                    <a:pt x="16" y="0"/>
                    <a:pt x="16" y="0"/>
                  </a:cubicBezTo>
                  <a:cubicBezTo>
                    <a:pt x="7" y="0"/>
                    <a:pt x="0" y="7"/>
                    <a:pt x="0" y="16"/>
                  </a:cubicBezTo>
                  <a:cubicBezTo>
                    <a:pt x="0" y="68"/>
                    <a:pt x="0" y="68"/>
                    <a:pt x="0" y="68"/>
                  </a:cubicBezTo>
                  <a:cubicBezTo>
                    <a:pt x="0" y="77"/>
                    <a:pt x="7" y="84"/>
                    <a:pt x="16" y="84"/>
                  </a:cubicBezTo>
                  <a:cubicBezTo>
                    <a:pt x="96" y="84"/>
                    <a:pt x="96" y="84"/>
                    <a:pt x="96" y="84"/>
                  </a:cubicBezTo>
                  <a:cubicBezTo>
                    <a:pt x="105" y="84"/>
                    <a:pt x="112" y="77"/>
                    <a:pt x="112" y="68"/>
                  </a:cubicBezTo>
                  <a:cubicBezTo>
                    <a:pt x="112" y="16"/>
                    <a:pt x="112" y="16"/>
                    <a:pt x="112" y="16"/>
                  </a:cubicBezTo>
                  <a:cubicBezTo>
                    <a:pt x="112" y="7"/>
                    <a:pt x="105" y="0"/>
                    <a:pt x="96" y="0"/>
                  </a:cubicBezTo>
                  <a:close/>
                  <a:moveTo>
                    <a:pt x="104" y="16"/>
                  </a:moveTo>
                  <a:cubicBezTo>
                    <a:pt x="104" y="68"/>
                    <a:pt x="104" y="68"/>
                    <a:pt x="104" y="68"/>
                  </a:cubicBezTo>
                  <a:cubicBezTo>
                    <a:pt x="104" y="68"/>
                    <a:pt x="104" y="69"/>
                    <a:pt x="104" y="69"/>
                  </a:cubicBezTo>
                  <a:cubicBezTo>
                    <a:pt x="71" y="38"/>
                    <a:pt x="71" y="38"/>
                    <a:pt x="71" y="38"/>
                  </a:cubicBezTo>
                  <a:cubicBezTo>
                    <a:pt x="104" y="14"/>
                    <a:pt x="104" y="14"/>
                    <a:pt x="104" y="14"/>
                  </a:cubicBezTo>
                  <a:cubicBezTo>
                    <a:pt x="104" y="14"/>
                    <a:pt x="104" y="15"/>
                    <a:pt x="104" y="16"/>
                  </a:cubicBezTo>
                  <a:close/>
                  <a:moveTo>
                    <a:pt x="96" y="8"/>
                  </a:moveTo>
                  <a:cubicBezTo>
                    <a:pt x="97" y="8"/>
                    <a:pt x="98" y="8"/>
                    <a:pt x="98" y="8"/>
                  </a:cubicBezTo>
                  <a:cubicBezTo>
                    <a:pt x="55" y="41"/>
                    <a:pt x="55" y="41"/>
                    <a:pt x="55" y="41"/>
                  </a:cubicBezTo>
                  <a:cubicBezTo>
                    <a:pt x="13" y="9"/>
                    <a:pt x="13" y="9"/>
                    <a:pt x="13" y="9"/>
                  </a:cubicBezTo>
                  <a:cubicBezTo>
                    <a:pt x="14" y="8"/>
                    <a:pt x="15" y="8"/>
                    <a:pt x="16" y="8"/>
                  </a:cubicBezTo>
                  <a:lnTo>
                    <a:pt x="96" y="8"/>
                  </a:lnTo>
                  <a:close/>
                  <a:moveTo>
                    <a:pt x="8" y="69"/>
                  </a:moveTo>
                  <a:cubicBezTo>
                    <a:pt x="8" y="69"/>
                    <a:pt x="8" y="68"/>
                    <a:pt x="8" y="68"/>
                  </a:cubicBezTo>
                  <a:cubicBezTo>
                    <a:pt x="8" y="16"/>
                    <a:pt x="8" y="16"/>
                    <a:pt x="8" y="16"/>
                  </a:cubicBezTo>
                  <a:cubicBezTo>
                    <a:pt x="8" y="15"/>
                    <a:pt x="8" y="15"/>
                    <a:pt x="8" y="15"/>
                  </a:cubicBezTo>
                  <a:cubicBezTo>
                    <a:pt x="40" y="39"/>
                    <a:pt x="40" y="39"/>
                    <a:pt x="40" y="39"/>
                  </a:cubicBezTo>
                  <a:lnTo>
                    <a:pt x="8" y="69"/>
                  </a:lnTo>
                  <a:close/>
                  <a:moveTo>
                    <a:pt x="16" y="76"/>
                  </a:moveTo>
                  <a:cubicBezTo>
                    <a:pt x="15" y="76"/>
                    <a:pt x="13" y="76"/>
                    <a:pt x="13" y="75"/>
                  </a:cubicBezTo>
                  <a:cubicBezTo>
                    <a:pt x="47" y="43"/>
                    <a:pt x="47" y="43"/>
                    <a:pt x="47" y="43"/>
                  </a:cubicBezTo>
                  <a:cubicBezTo>
                    <a:pt x="49" y="45"/>
                    <a:pt x="49" y="45"/>
                    <a:pt x="49" y="45"/>
                  </a:cubicBezTo>
                  <a:cubicBezTo>
                    <a:pt x="49" y="45"/>
                    <a:pt x="49" y="45"/>
                    <a:pt x="49" y="45"/>
                  </a:cubicBezTo>
                  <a:cubicBezTo>
                    <a:pt x="51" y="47"/>
                    <a:pt x="53" y="48"/>
                    <a:pt x="55" y="48"/>
                  </a:cubicBezTo>
                  <a:cubicBezTo>
                    <a:pt x="58" y="48"/>
                    <a:pt x="60" y="47"/>
                    <a:pt x="61" y="45"/>
                  </a:cubicBezTo>
                  <a:cubicBezTo>
                    <a:pt x="62" y="45"/>
                    <a:pt x="62" y="45"/>
                    <a:pt x="62" y="45"/>
                  </a:cubicBezTo>
                  <a:cubicBezTo>
                    <a:pt x="65" y="43"/>
                    <a:pt x="65" y="43"/>
                    <a:pt x="65" y="43"/>
                  </a:cubicBezTo>
                  <a:cubicBezTo>
                    <a:pt x="99" y="75"/>
                    <a:pt x="99" y="75"/>
                    <a:pt x="99" y="75"/>
                  </a:cubicBezTo>
                  <a:cubicBezTo>
                    <a:pt x="99" y="76"/>
                    <a:pt x="97" y="76"/>
                    <a:pt x="96" y="76"/>
                  </a:cubicBezTo>
                  <a:lnTo>
                    <a:pt x="16" y="76"/>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id-ID" sz="1350"/>
            </a:p>
          </p:txBody>
        </p:sp>
      </p:grpSp>
      <p:grpSp>
        <p:nvGrpSpPr>
          <p:cNvPr id="84" name="Group 83"/>
          <p:cNvGrpSpPr/>
          <p:nvPr userDrawn="1"/>
        </p:nvGrpSpPr>
        <p:grpSpPr>
          <a:xfrm>
            <a:off x="5127053" y="4151982"/>
            <a:ext cx="450000" cy="630000"/>
            <a:chOff x="5144467" y="4663131"/>
            <a:chExt cx="450000" cy="630000"/>
          </a:xfrm>
        </p:grpSpPr>
        <p:sp>
          <p:nvSpPr>
            <p:cNvPr id="85" name="Rectangle 84"/>
            <p:cNvSpPr/>
            <p:nvPr/>
          </p:nvSpPr>
          <p:spPr>
            <a:xfrm>
              <a:off x="5144467" y="4663131"/>
              <a:ext cx="450000" cy="630000"/>
            </a:xfrm>
            <a:prstGeom prst="rect">
              <a:avLst/>
            </a:prstGeom>
            <a:solidFill>
              <a:srgbClr val="5E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86" name="Picture 8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48867" y="4857531"/>
              <a:ext cx="241200" cy="241200"/>
            </a:xfrm>
            <a:prstGeom prst="rect">
              <a:avLst/>
            </a:prstGeom>
          </p:spPr>
        </p:pic>
      </p:grpSp>
      <p:grpSp>
        <p:nvGrpSpPr>
          <p:cNvPr id="87" name="Group 86"/>
          <p:cNvGrpSpPr/>
          <p:nvPr userDrawn="1"/>
        </p:nvGrpSpPr>
        <p:grpSpPr>
          <a:xfrm>
            <a:off x="5127053" y="4786876"/>
            <a:ext cx="450000" cy="630000"/>
            <a:chOff x="6666063" y="4881934"/>
            <a:chExt cx="450000" cy="630000"/>
          </a:xfrm>
        </p:grpSpPr>
        <p:sp>
          <p:nvSpPr>
            <p:cNvPr id="88" name="Rectangle 87"/>
            <p:cNvSpPr/>
            <p:nvPr/>
          </p:nvSpPr>
          <p:spPr>
            <a:xfrm>
              <a:off x="6666063" y="4881934"/>
              <a:ext cx="450000" cy="63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pic>
          <p:nvPicPr>
            <p:cNvPr id="89" name="Picture 8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70463" y="5076334"/>
              <a:ext cx="241200" cy="241200"/>
            </a:xfrm>
            <a:prstGeom prst="rect">
              <a:avLst/>
            </a:prstGeom>
          </p:spPr>
        </p:pic>
      </p:grpSp>
    </p:spTree>
    <p:extLst>
      <p:ext uri="{BB962C8B-B14F-4D97-AF65-F5344CB8AC3E}">
        <p14:creationId xmlns:p14="http://schemas.microsoft.com/office/powerpoint/2010/main" val="2162482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ctrTitle" hasCustomPrompt="1"/>
          </p:nvPr>
        </p:nvSpPr>
        <p:spPr>
          <a:xfrm>
            <a:off x="5418519" y="2014900"/>
            <a:ext cx="3372853" cy="1697205"/>
          </a:xfrm>
          <a:prstGeom prst="rect">
            <a:avLst/>
          </a:prstGeom>
        </p:spPr>
        <p:txBody>
          <a:bodyPr anchor="ctr">
            <a:normAutofit/>
          </a:bodyPr>
          <a:lstStyle>
            <a:lvl1pPr algn="l">
              <a:lnSpc>
                <a:spcPct val="100000"/>
              </a:lnSpc>
              <a:defRPr sz="2400">
                <a:latin typeface="Century Gothic" charset="0"/>
                <a:ea typeface="Century Gothic" charset="0"/>
                <a:cs typeface="Century Gothic" charset="0"/>
              </a:defRPr>
            </a:lvl1pPr>
          </a:lstStyle>
          <a:p>
            <a:r>
              <a:rPr lang="en-US" dirty="0"/>
              <a:t>Enter Presentation Title</a:t>
            </a:r>
          </a:p>
        </p:txBody>
      </p:sp>
      <p:sp>
        <p:nvSpPr>
          <p:cNvPr id="19" name="Rectangle 18"/>
          <p:cNvSpPr/>
          <p:nvPr userDrawn="1"/>
        </p:nvSpPr>
        <p:spPr>
          <a:xfrm>
            <a:off x="1158988" y="501135"/>
            <a:ext cx="7218175" cy="800219"/>
          </a:xfrm>
          <a:prstGeom prst="rect">
            <a:avLst/>
          </a:prstGeom>
        </p:spPr>
        <p:txBody>
          <a:bodyPr wrap="square" anchor="ctr">
            <a:spAutoFit/>
          </a:bodyPr>
          <a:lstStyle/>
          <a:p>
            <a:pPr algn="ctr" eaLnBrk="1" hangingPunct="1">
              <a:defRPr/>
            </a:pPr>
            <a:r>
              <a:rPr lang="en-US" altLang="en-US" sz="1000" b="1" i="0" dirty="0">
                <a:solidFill>
                  <a:schemeClr val="bg2">
                    <a:lumMod val="50000"/>
                  </a:schemeClr>
                </a:solidFill>
                <a:latin typeface="Century Gothic" charset="0"/>
                <a:ea typeface="Century Gothic" charset="0"/>
                <a:cs typeface="Century Gothic" charset="0"/>
              </a:rPr>
              <a:t>WARNING: TECHNICAL DATA SUBJECT TO EXPORT CONTROL LAWS</a:t>
            </a:r>
          </a:p>
          <a:p>
            <a:pPr algn="ctr" eaLnBrk="1" hangingPunct="1">
              <a:defRPr/>
            </a:pPr>
            <a:r>
              <a:rPr lang="en-US" altLang="en-US" sz="900" i="0" dirty="0">
                <a:solidFill>
                  <a:schemeClr val="bg2">
                    <a:lumMod val="50000"/>
                  </a:schemeClr>
                </a:solidFill>
                <a:latin typeface="Century Gothic" charset="0"/>
                <a:ea typeface="Century Gothic" charset="0"/>
                <a:cs typeface="Century Gothic" charset="0"/>
              </a:rPr>
              <a:t>This document may contain technical data subject to the Arms Export Control Act. Such data is not to be exported, disclosed to Foreign Persons, or publicly released without U.S. Government authorization. By accepting this document, the recipient agrees to abide by International Traffic in Arms Regulation (ITAR) requirements. Violations of ITAR export laws can result in severe criminal penalties. This notice must be included on any portion of this document that is reproduced in any medium.</a:t>
            </a:r>
          </a:p>
        </p:txBody>
      </p:sp>
      <p:sp>
        <p:nvSpPr>
          <p:cNvPr id="20" name="TextBox 19"/>
          <p:cNvSpPr txBox="1"/>
          <p:nvPr userDrawn="1"/>
        </p:nvSpPr>
        <p:spPr>
          <a:xfrm>
            <a:off x="5418519" y="3828611"/>
            <a:ext cx="2018892" cy="307777"/>
          </a:xfrm>
          <a:prstGeom prst="rect">
            <a:avLst/>
          </a:prstGeom>
          <a:noFill/>
        </p:spPr>
        <p:txBody>
          <a:bodyPr wrap="square" rtlCol="0">
            <a:spAutoFit/>
          </a:bodyPr>
          <a:lstStyle/>
          <a:p>
            <a:r>
              <a:rPr lang="en-US" sz="1400" b="1" i="0" dirty="0">
                <a:latin typeface="Century Gothic" charset="0"/>
                <a:ea typeface="Century Gothic" charset="0"/>
                <a:cs typeface="Century Gothic" charset="0"/>
              </a:rPr>
              <a:t>Prepared for:</a:t>
            </a:r>
          </a:p>
        </p:txBody>
      </p:sp>
      <p:sp>
        <p:nvSpPr>
          <p:cNvPr id="21" name="TextBox 20"/>
          <p:cNvSpPr txBox="1"/>
          <p:nvPr userDrawn="1"/>
        </p:nvSpPr>
        <p:spPr>
          <a:xfrm>
            <a:off x="5418519" y="4930929"/>
            <a:ext cx="2018892" cy="307777"/>
          </a:xfrm>
          <a:prstGeom prst="rect">
            <a:avLst/>
          </a:prstGeom>
          <a:noFill/>
        </p:spPr>
        <p:txBody>
          <a:bodyPr wrap="square" rtlCol="0">
            <a:spAutoFit/>
          </a:bodyPr>
          <a:lstStyle/>
          <a:p>
            <a:r>
              <a:rPr lang="en-US" sz="1400" b="1" i="0" dirty="0">
                <a:latin typeface="Century Gothic" charset="0"/>
                <a:ea typeface="Century Gothic" charset="0"/>
                <a:cs typeface="Century Gothic" charset="0"/>
              </a:rPr>
              <a:t>Date:</a:t>
            </a:r>
          </a:p>
        </p:txBody>
      </p:sp>
      <p:sp>
        <p:nvSpPr>
          <p:cNvPr id="22" name="Text Placeholder 5"/>
          <p:cNvSpPr>
            <a:spLocks noGrp="1"/>
          </p:cNvSpPr>
          <p:nvPr>
            <p:ph type="body" sz="quarter" idx="10" hasCustomPrompt="1"/>
          </p:nvPr>
        </p:nvSpPr>
        <p:spPr>
          <a:xfrm>
            <a:off x="5439655" y="4154957"/>
            <a:ext cx="3373437" cy="380321"/>
          </a:xfrm>
          <a:prstGeom prst="rect">
            <a:avLst/>
          </a:prstGeom>
        </p:spPr>
        <p:txBody>
          <a:bodyPr anchor="ctr">
            <a:normAutofit/>
          </a:bodyPr>
          <a:lstStyle>
            <a:lvl1pPr marL="0" indent="0">
              <a:lnSpc>
                <a:spcPct val="100000"/>
              </a:lnSpc>
              <a:spcBef>
                <a:spcPts val="0"/>
              </a:spcBef>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Insert </a:t>
            </a:r>
            <a:r>
              <a:rPr lang="en-US" sz="1400">
                <a:latin typeface="Century Gothic" charset="0"/>
                <a:ea typeface="Century Gothic" charset="0"/>
                <a:cs typeface="Century Gothic" charset="0"/>
              </a:rPr>
              <a:t>Company Name</a:t>
            </a:r>
            <a:endParaRPr lang="en-US" sz="1400" dirty="0">
              <a:latin typeface="Century Gothic" charset="0"/>
              <a:ea typeface="Century Gothic" charset="0"/>
              <a:cs typeface="Century Gothic" charset="0"/>
            </a:endParaRPr>
          </a:p>
        </p:txBody>
      </p:sp>
      <p:sp>
        <p:nvSpPr>
          <p:cNvPr id="23" name="Text Placeholder 77"/>
          <p:cNvSpPr>
            <a:spLocks noGrp="1"/>
          </p:cNvSpPr>
          <p:nvPr>
            <p:ph type="body" sz="quarter" idx="11" hasCustomPrompt="1"/>
          </p:nvPr>
        </p:nvSpPr>
        <p:spPr>
          <a:xfrm>
            <a:off x="5439655" y="5256440"/>
            <a:ext cx="3294062" cy="334159"/>
          </a:xfrm>
          <a:prstGeom prst="rect">
            <a:avLst/>
          </a:prstGeom>
        </p:spPr>
        <p:txBody>
          <a:bodyPr anchor="ctr">
            <a:normAutofit/>
          </a:bodyPr>
          <a:lstStyle>
            <a:lvl1pPr marL="0" indent="0">
              <a:lnSpc>
                <a:spcPct val="100000"/>
              </a:lnSpc>
              <a:spcBef>
                <a:spcPts val="0"/>
              </a:spcBef>
              <a:buNone/>
              <a:defRPr sz="1400" baseline="0">
                <a:latin typeface="Century Gothic" charset="0"/>
                <a:ea typeface="Century Gothic" charset="0"/>
                <a:cs typeface="Century Gothic" charset="0"/>
              </a:defRPr>
            </a:lvl1pPr>
          </a:lstStyle>
          <a:p>
            <a:pPr lvl="0"/>
            <a:r>
              <a:rPr lang="en-US" sz="1400">
                <a:latin typeface="Century Gothic" charset="0"/>
                <a:ea typeface="Century Gothic" charset="0"/>
                <a:cs typeface="Century Gothic" charset="0"/>
              </a:rPr>
              <a:t>Insert Date</a:t>
            </a:r>
            <a:endParaRPr lang="en-US"/>
          </a:p>
        </p:txBody>
      </p:sp>
      <p:sp>
        <p:nvSpPr>
          <p:cNvPr id="24" name="Text Placeholder 4"/>
          <p:cNvSpPr>
            <a:spLocks noGrp="1"/>
          </p:cNvSpPr>
          <p:nvPr>
            <p:ph type="body" sz="quarter" idx="12" hasCustomPrompt="1"/>
          </p:nvPr>
        </p:nvSpPr>
        <p:spPr>
          <a:xfrm>
            <a:off x="5440363" y="4535410"/>
            <a:ext cx="3373437" cy="352425"/>
          </a:xfrm>
          <a:prstGeom prst="rect">
            <a:avLst/>
          </a:prstGeom>
        </p:spPr>
        <p:txBody>
          <a:bodyPr anchor="ctr">
            <a:normAutofit/>
          </a:bodyPr>
          <a:lstStyle>
            <a:lvl1pPr marL="0" indent="0">
              <a:buNone/>
              <a:defRPr sz="1400" baseline="0">
                <a:latin typeface="Century Gothic" charset="0"/>
                <a:ea typeface="Century Gothic" charset="0"/>
                <a:cs typeface="Century Gothic" charset="0"/>
              </a:defRPr>
            </a:lvl1pPr>
          </a:lstStyle>
          <a:p>
            <a:pPr lvl="0"/>
            <a:r>
              <a:rPr lang="en-US" sz="1400" dirty="0">
                <a:latin typeface="Century Gothic" charset="0"/>
                <a:ea typeface="Century Gothic" charset="0"/>
                <a:cs typeface="Century Gothic" charset="0"/>
              </a:rPr>
              <a:t>Insert Contact Name</a:t>
            </a:r>
            <a:endParaRPr lang="en-US" dirty="0"/>
          </a:p>
        </p:txBody>
      </p:sp>
    </p:spTree>
    <p:extLst>
      <p:ext uri="{BB962C8B-B14F-4D97-AF65-F5344CB8AC3E}">
        <p14:creationId xmlns:p14="http://schemas.microsoft.com/office/powerpoint/2010/main" val="4169917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0.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8.png"/><Relationship Id="rId5" Type="http://schemas.openxmlformats.org/officeDocument/2006/relationships/slideLayout" Target="../slideLayouts/slideLayout7.xml"/><Relationship Id="rId10" Type="http://schemas.openxmlformats.org/officeDocument/2006/relationships/image" Target="../media/image7.png"/><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3.xml"/><Relationship Id="rId7"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9.png"/><Relationship Id="rId4" Type="http://schemas.openxmlformats.org/officeDocument/2006/relationships/slideLayout" Target="../slideLayouts/slideLayout14.xml"/><Relationship Id="rId9"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a:ext>
            </a:extLst>
          </a:blip>
          <a:srcRect r="49532"/>
          <a:stretch/>
        </p:blipFill>
        <p:spPr>
          <a:xfrm>
            <a:off x="6439538" y="0"/>
            <a:ext cx="2704561" cy="6858000"/>
          </a:xfrm>
          <a:prstGeom prst="rect">
            <a:avLst/>
          </a:prstGeom>
        </p:spPr>
      </p:pic>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99498" y="5724678"/>
            <a:ext cx="1372595" cy="618309"/>
          </a:xfrm>
          <a:prstGeom prst="rect">
            <a:avLst/>
          </a:prstGeom>
        </p:spPr>
      </p:pic>
      <p:sp>
        <p:nvSpPr>
          <p:cNvPr id="9" name="TextBox 8"/>
          <p:cNvSpPr txBox="1"/>
          <p:nvPr userDrawn="1"/>
        </p:nvSpPr>
        <p:spPr>
          <a:xfrm>
            <a:off x="742391" y="6342104"/>
            <a:ext cx="4495141"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13290 Evening Creek Drive, Suite 250, San Diego CA 92128</a:t>
            </a:r>
          </a:p>
        </p:txBody>
      </p:sp>
      <p:grpSp>
        <p:nvGrpSpPr>
          <p:cNvPr id="10" name="Group 9"/>
          <p:cNvGrpSpPr/>
          <p:nvPr userDrawn="1"/>
        </p:nvGrpSpPr>
        <p:grpSpPr>
          <a:xfrm>
            <a:off x="5418519" y="6004740"/>
            <a:ext cx="1435175" cy="276999"/>
            <a:chOff x="5418519" y="6143239"/>
            <a:chExt cx="1435175" cy="276999"/>
          </a:xfrm>
        </p:grpSpPr>
        <p:sp>
          <p:nvSpPr>
            <p:cNvPr id="11" name="TextBox 10"/>
            <p:cNvSpPr txBox="1"/>
            <p:nvPr/>
          </p:nvSpPr>
          <p:spPr>
            <a:xfrm>
              <a:off x="5612649" y="6143239"/>
              <a:ext cx="1241045"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(858) 480-2000</a:t>
              </a:r>
            </a:p>
          </p:txBody>
        </p:sp>
        <p:pic>
          <p:nvPicPr>
            <p:cNvPr id="12" name="Picture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18519" y="6182805"/>
              <a:ext cx="204521" cy="204521"/>
            </a:xfrm>
            <a:prstGeom prst="rect">
              <a:avLst/>
            </a:prstGeom>
          </p:spPr>
        </p:pic>
      </p:grpSp>
      <p:grpSp>
        <p:nvGrpSpPr>
          <p:cNvPr id="13" name="Group 12"/>
          <p:cNvGrpSpPr/>
          <p:nvPr userDrawn="1"/>
        </p:nvGrpSpPr>
        <p:grpSpPr>
          <a:xfrm>
            <a:off x="7024774" y="6004739"/>
            <a:ext cx="1635666" cy="276999"/>
            <a:chOff x="6975990" y="6143238"/>
            <a:chExt cx="1635666" cy="276999"/>
          </a:xfrm>
        </p:grpSpPr>
        <p:sp>
          <p:nvSpPr>
            <p:cNvPr id="14" name="TextBox 13"/>
            <p:cNvSpPr txBox="1"/>
            <p:nvPr/>
          </p:nvSpPr>
          <p:spPr>
            <a:xfrm>
              <a:off x="7195884" y="6143238"/>
              <a:ext cx="1415772"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www.ata-e.com</a:t>
              </a:r>
            </a:p>
          </p:txBody>
        </p:sp>
        <p:pic>
          <p:nvPicPr>
            <p:cNvPr id="15" name="Picture 1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75990" y="6180138"/>
              <a:ext cx="203200" cy="203200"/>
            </a:xfrm>
            <a:prstGeom prst="rect">
              <a:avLst/>
            </a:prstGeom>
          </p:spPr>
        </p:pic>
      </p:grpSp>
      <p:grpSp>
        <p:nvGrpSpPr>
          <p:cNvPr id="16" name="Group 15"/>
          <p:cNvGrpSpPr/>
          <p:nvPr userDrawn="1"/>
        </p:nvGrpSpPr>
        <p:grpSpPr>
          <a:xfrm>
            <a:off x="7029547" y="6337094"/>
            <a:ext cx="1694314" cy="276999"/>
            <a:chOff x="6975990" y="6339087"/>
            <a:chExt cx="1694314" cy="276999"/>
          </a:xfrm>
        </p:grpSpPr>
        <p:pic>
          <p:nvPicPr>
            <p:cNvPr id="17" name="Picture 1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975990" y="6375987"/>
              <a:ext cx="203200" cy="203200"/>
            </a:xfrm>
            <a:prstGeom prst="rect">
              <a:avLst/>
            </a:prstGeom>
          </p:spPr>
        </p:pic>
        <p:sp>
          <p:nvSpPr>
            <p:cNvPr id="18" name="TextBox 17"/>
            <p:cNvSpPr txBox="1"/>
            <p:nvPr/>
          </p:nvSpPr>
          <p:spPr>
            <a:xfrm>
              <a:off x="7179190" y="6339087"/>
              <a:ext cx="1491114"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@ATAEngineering</a:t>
              </a:r>
            </a:p>
          </p:txBody>
        </p:sp>
      </p:grpSp>
      <p:grpSp>
        <p:nvGrpSpPr>
          <p:cNvPr id="19" name="Group 18"/>
          <p:cNvGrpSpPr/>
          <p:nvPr userDrawn="1"/>
        </p:nvGrpSpPr>
        <p:grpSpPr>
          <a:xfrm>
            <a:off x="5418519" y="6337094"/>
            <a:ext cx="1601340" cy="276999"/>
            <a:chOff x="5419840" y="6339087"/>
            <a:chExt cx="1601340" cy="276999"/>
          </a:xfrm>
        </p:grpSpPr>
        <p:pic>
          <p:nvPicPr>
            <p:cNvPr id="20" name="Picture 19"/>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419840" y="6377981"/>
              <a:ext cx="203200" cy="203200"/>
            </a:xfrm>
            <a:prstGeom prst="rect">
              <a:avLst/>
            </a:prstGeom>
          </p:spPr>
        </p:pic>
        <p:sp>
          <p:nvSpPr>
            <p:cNvPr id="21" name="TextBox 20"/>
            <p:cNvSpPr txBox="1"/>
            <p:nvPr/>
          </p:nvSpPr>
          <p:spPr>
            <a:xfrm>
              <a:off x="5623040" y="6339087"/>
              <a:ext cx="1398140"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ata-engineering</a:t>
              </a:r>
            </a:p>
          </p:txBody>
        </p:sp>
      </p:grpSp>
    </p:spTree>
    <p:extLst>
      <p:ext uri="{BB962C8B-B14F-4D97-AF65-F5344CB8AC3E}">
        <p14:creationId xmlns:p14="http://schemas.microsoft.com/office/powerpoint/2010/main" val="2811370255"/>
      </p:ext>
    </p:extLst>
  </p:cSld>
  <p:clrMap bg1="lt1" tx1="dk1" bg2="lt2" tx2="dk2" accent1="accent1" accent2="accent2" accent3="accent3" accent4="accent4" accent5="accent5" accent6="accent6" hlink="hlink" folHlink="folHlink"/>
  <p:sldLayoutIdLst>
    <p:sldLayoutId id="2147483885" r:id="rId1"/>
    <p:sldLayoutId id="214748390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0">
            <a:extLst>
              <a:ext uri="{28A0092B-C50C-407E-A947-70E740481C1C}">
                <a14:useLocalDpi xmlns:a14="http://schemas.microsoft.com/office/drawing/2010/main"/>
              </a:ext>
            </a:extLst>
          </a:blip>
          <a:srcRect l="59060" r="1"/>
          <a:stretch/>
        </p:blipFill>
        <p:spPr>
          <a:xfrm>
            <a:off x="8522563" y="4502754"/>
            <a:ext cx="628440" cy="2355245"/>
          </a:xfrm>
          <a:prstGeom prst="rect">
            <a:avLst/>
          </a:prstGeom>
        </p:spPr>
      </p:pic>
      <p:pic>
        <p:nvPicPr>
          <p:cNvPr id="11" name="Picture 10"/>
          <p:cNvPicPr>
            <a:picLocks noChangeAspect="1"/>
          </p:cNvPicPr>
          <p:nvPr userDrawn="1"/>
        </p:nvPicPr>
        <p:blipFill rotWithShape="1">
          <a:blip r:embed="rId11">
            <a:extLst>
              <a:ext uri="{28A0092B-C50C-407E-A947-70E740481C1C}">
                <a14:useLocalDpi xmlns:a14="http://schemas.microsoft.com/office/drawing/2010/main"/>
              </a:ext>
            </a:extLst>
          </a:blip>
          <a:srcRect l="42514"/>
          <a:stretch/>
        </p:blipFill>
        <p:spPr>
          <a:xfrm>
            <a:off x="-28" y="0"/>
            <a:ext cx="1042835" cy="3091496"/>
          </a:xfrm>
          <a:prstGeom prst="rect">
            <a:avLst/>
          </a:prstGeom>
        </p:spPr>
      </p:pic>
      <p:sp>
        <p:nvSpPr>
          <p:cNvPr id="2" name="Title Placeholder 1"/>
          <p:cNvSpPr>
            <a:spLocks noGrp="1"/>
          </p:cNvSpPr>
          <p:nvPr>
            <p:ph type="title"/>
          </p:nvPr>
        </p:nvSpPr>
        <p:spPr>
          <a:xfrm>
            <a:off x="1558800" y="529200"/>
            <a:ext cx="6069600" cy="410399"/>
          </a:xfrm>
          <a:prstGeom prst="rect">
            <a:avLst/>
          </a:prstGeom>
        </p:spPr>
        <p:txBody>
          <a:bodyPr vert="horz" lIns="91440" tIns="45720" rIns="91440" bIns="45720" rtlCol="0" anchor="ctr">
            <a:noAutofit/>
          </a:bodyPr>
          <a:lstStyle/>
          <a:p>
            <a:r>
              <a:rPr lang="en-US" dirty="0"/>
              <a:t>Click to edit Master title style</a:t>
            </a:r>
          </a:p>
        </p:txBody>
      </p:sp>
      <p:sp>
        <p:nvSpPr>
          <p:cNvPr id="7" name="Pentagon 6"/>
          <p:cNvSpPr/>
          <p:nvPr userDrawn="1"/>
        </p:nvSpPr>
        <p:spPr>
          <a:xfrm rot="10800000">
            <a:off x="8421521" y="528046"/>
            <a:ext cx="720000" cy="443430"/>
          </a:xfrm>
          <a:prstGeom prst="homePlate">
            <a:avLst/>
          </a:prstGeom>
          <a:solidFill>
            <a:srgbClr val="317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Slide Number Placeholder 62"/>
          <p:cNvSpPr txBox="1">
            <a:spLocks/>
          </p:cNvSpPr>
          <p:nvPr userDrawn="1"/>
        </p:nvSpPr>
        <p:spPr>
          <a:xfrm>
            <a:off x="8524933" y="555131"/>
            <a:ext cx="498186" cy="365125"/>
          </a:xfrm>
          <a:prstGeom prst="rect">
            <a:avLst/>
          </a:prstGeom>
        </p:spPr>
        <p:txBody>
          <a:bodyPr anchor="ctr"/>
          <a:lstStyle>
            <a:defPPr>
              <a:defRPr lang="id-ID"/>
            </a:defPPr>
            <a:lvl1pPr marL="0" algn="l" defTabSz="914400" rtl="0" eaLnBrk="1" latinLnBrk="0" hangingPunct="1">
              <a:defRPr sz="1400" kern="1200">
                <a:solidFill>
                  <a:schemeClr val="bg1"/>
                </a:solidFill>
                <a:latin typeface="Century Gothic" charset="0"/>
                <a:ea typeface="Century Gothic" charset="0"/>
                <a:cs typeface="Century Gothic"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6BF0A5B-CA18-47D2-801E-5D97420A52F4}" type="slidenum">
              <a:rPr lang="id-ID" smtClean="0"/>
              <a:pPr algn="r"/>
              <a:t>‹#›</a:t>
            </a:fld>
            <a:endParaRPr lang="id-ID" dirty="0"/>
          </a:p>
        </p:txBody>
      </p:sp>
      <p:pic>
        <p:nvPicPr>
          <p:cNvPr id="9" name="Picture 8"/>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325092" y="6127373"/>
            <a:ext cx="1435429" cy="646882"/>
          </a:xfrm>
          <a:prstGeom prst="rect">
            <a:avLst/>
          </a:prstGeom>
        </p:spPr>
      </p:pic>
      <p:cxnSp>
        <p:nvCxnSpPr>
          <p:cNvPr id="12" name="Straight Connector 11"/>
          <p:cNvCxnSpPr/>
          <p:nvPr userDrawn="1"/>
        </p:nvCxnSpPr>
        <p:spPr>
          <a:xfrm>
            <a:off x="3623912" y="977096"/>
            <a:ext cx="1890000" cy="0"/>
          </a:xfrm>
          <a:prstGeom prst="line">
            <a:avLst/>
          </a:prstGeom>
          <a:ln w="19050">
            <a:solidFill>
              <a:srgbClr val="1A6798"/>
            </a:solidFill>
          </a:ln>
        </p:spPr>
        <p:style>
          <a:lnRef idx="1">
            <a:schemeClr val="accent1"/>
          </a:lnRef>
          <a:fillRef idx="0">
            <a:schemeClr val="accent1"/>
          </a:fillRef>
          <a:effectRef idx="0">
            <a:schemeClr val="accent1"/>
          </a:effectRef>
          <a:fontRef idx="minor">
            <a:schemeClr val="tx1"/>
          </a:fontRef>
        </p:style>
      </p:cxnSp>
      <p:pic>
        <p:nvPicPr>
          <p:cNvPr id="28674" name="Picture 2" descr="Image result for nesc logo">
            <a:extLst>
              <a:ext uri="{FF2B5EF4-FFF2-40B4-BE49-F238E27FC236}">
                <a16:creationId xmlns:a16="http://schemas.microsoft.com/office/drawing/2014/main" id="{4159EB21-3758-4013-9D07-5182556FD63D}"/>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285310" y="6001788"/>
            <a:ext cx="856211" cy="856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129984"/>
      </p:ext>
    </p:extLst>
  </p:cSld>
  <p:clrMap bg1="lt1" tx1="dk1" bg2="lt2" tx2="dk2" accent1="accent1" accent2="accent2" accent3="accent3" accent4="accent4" accent5="accent5" accent6="accent6" hlink="hlink" folHlink="folHlink"/>
  <p:sldLayoutIdLst>
    <p:sldLayoutId id="2147483871" r:id="rId1"/>
    <p:sldLayoutId id="2147483865" r:id="rId2"/>
    <p:sldLayoutId id="2147483888" r:id="rId3"/>
    <p:sldLayoutId id="2147483872" r:id="rId4"/>
    <p:sldLayoutId id="2147483873" r:id="rId5"/>
    <p:sldLayoutId id="2147483887" r:id="rId6"/>
    <p:sldLayoutId id="2147483899" r:id="rId7"/>
    <p:sldLayoutId id="2147483900" r:id="rId8"/>
  </p:sldLayoutIdLst>
  <p:hf hdr="0"/>
  <p:txStyles>
    <p:titleStyle>
      <a:lvl1pPr algn="ctr" defTabSz="914400" rtl="0" eaLnBrk="1" latinLnBrk="0" hangingPunct="1">
        <a:lnSpc>
          <a:spcPct val="100000"/>
        </a:lnSpc>
        <a:spcBef>
          <a:spcPct val="0"/>
        </a:spcBef>
        <a:buNone/>
        <a:defRPr sz="2400" kern="1200">
          <a:solidFill>
            <a:schemeClr val="tx1"/>
          </a:solidFill>
          <a:latin typeface="Century Gothic" charset="0"/>
          <a:ea typeface="Century Gothic" charset="0"/>
          <a:cs typeface="Century Gothic" charset="0"/>
        </a:defRPr>
      </a:lvl1pPr>
    </p:titleStyle>
    <p:bodyStyle>
      <a:lvl1pPr marL="228600" indent="-228600" algn="l" defTabSz="914400" rtl="0" eaLnBrk="1" latinLnBrk="0" hangingPunct="1">
        <a:lnSpc>
          <a:spcPct val="90000"/>
        </a:lnSpc>
        <a:spcBef>
          <a:spcPts val="1000"/>
        </a:spcBef>
        <a:buFont typeface="Wingdings" charset="2"/>
        <a:buChar char="Ø"/>
        <a:defRPr sz="24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90000"/>
        </a:lnSpc>
        <a:spcBef>
          <a:spcPts val="500"/>
        </a:spcBef>
        <a:buFont typeface="Wingdings" charset="2"/>
        <a:buChar char="Ø"/>
        <a:defRPr sz="20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7615955" y="4502754"/>
            <a:ext cx="1535048" cy="2355245"/>
          </a:xfrm>
          <a:prstGeom prst="rect">
            <a:avLst/>
          </a:prstGeom>
        </p:spPr>
      </p:pic>
      <p:pic>
        <p:nvPicPr>
          <p:cNvPr id="11" name="Picture 10"/>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7766" y="0"/>
            <a:ext cx="1814081" cy="3091496"/>
          </a:xfrm>
          <a:prstGeom prst="rect">
            <a:avLst/>
          </a:prstGeom>
        </p:spPr>
      </p:pic>
      <p:sp>
        <p:nvSpPr>
          <p:cNvPr id="2" name="Title Placeholder 1"/>
          <p:cNvSpPr>
            <a:spLocks noGrp="1"/>
          </p:cNvSpPr>
          <p:nvPr>
            <p:ph type="title"/>
          </p:nvPr>
        </p:nvSpPr>
        <p:spPr>
          <a:xfrm>
            <a:off x="1558800" y="529200"/>
            <a:ext cx="6069600" cy="41039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051200" y="1684800"/>
            <a:ext cx="7480800" cy="421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Pentagon 6"/>
          <p:cNvSpPr/>
          <p:nvPr userDrawn="1"/>
        </p:nvSpPr>
        <p:spPr>
          <a:xfrm rot="10800000">
            <a:off x="8421521" y="528046"/>
            <a:ext cx="720000" cy="443430"/>
          </a:xfrm>
          <a:prstGeom prst="homePlate">
            <a:avLst/>
          </a:prstGeom>
          <a:solidFill>
            <a:srgbClr val="3173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Slide Number Placeholder 62"/>
          <p:cNvSpPr txBox="1">
            <a:spLocks/>
          </p:cNvSpPr>
          <p:nvPr userDrawn="1"/>
        </p:nvSpPr>
        <p:spPr>
          <a:xfrm>
            <a:off x="8524933" y="555131"/>
            <a:ext cx="498186" cy="365125"/>
          </a:xfrm>
          <a:prstGeom prst="rect">
            <a:avLst/>
          </a:prstGeom>
        </p:spPr>
        <p:txBody>
          <a:bodyPr anchor="ctr"/>
          <a:lstStyle>
            <a:defPPr>
              <a:defRPr lang="id-ID"/>
            </a:defPPr>
            <a:lvl1pPr marL="0" algn="l" defTabSz="914400" rtl="0" eaLnBrk="1" latinLnBrk="0" hangingPunct="1">
              <a:defRPr sz="1400" kern="1200">
                <a:solidFill>
                  <a:schemeClr val="bg1"/>
                </a:solidFill>
                <a:latin typeface="Century Gothic" charset="0"/>
                <a:ea typeface="Century Gothic" charset="0"/>
                <a:cs typeface="Century Gothic"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6BF0A5B-CA18-47D2-801E-5D97420A52F4}" type="slidenum">
              <a:rPr lang="id-ID" smtClean="0"/>
              <a:pPr algn="r"/>
              <a:t>‹#›</a:t>
            </a:fld>
            <a:endParaRPr lang="id-ID" dirty="0"/>
          </a:p>
        </p:txBody>
      </p:sp>
      <p:pic>
        <p:nvPicPr>
          <p:cNvPr id="9" name="Picture 8"/>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628650" y="6176963"/>
            <a:ext cx="1215352" cy="547703"/>
          </a:xfrm>
          <a:prstGeom prst="rect">
            <a:avLst/>
          </a:prstGeom>
        </p:spPr>
      </p:pic>
      <p:cxnSp>
        <p:nvCxnSpPr>
          <p:cNvPr id="12" name="Straight Connector 11"/>
          <p:cNvCxnSpPr/>
          <p:nvPr userDrawn="1"/>
        </p:nvCxnSpPr>
        <p:spPr>
          <a:xfrm>
            <a:off x="3623912" y="977096"/>
            <a:ext cx="1890000" cy="0"/>
          </a:xfrm>
          <a:prstGeom prst="line">
            <a:avLst/>
          </a:prstGeom>
          <a:ln w="19050">
            <a:solidFill>
              <a:srgbClr val="1A6798"/>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a:xfrm>
            <a:off x="2875536" y="6303447"/>
            <a:ext cx="3832128" cy="338554"/>
          </a:xfrm>
          <a:prstGeom prst="rect">
            <a:avLst/>
          </a:prstGeom>
          <a:noFill/>
        </p:spPr>
        <p:txBody>
          <a:bodyPr wrap="square" rtlCol="0" anchor="ctr">
            <a:spAutoFit/>
          </a:bodyPr>
          <a:lstStyle/>
          <a:p>
            <a:pPr algn="ctr">
              <a:defRPr/>
            </a:pPr>
            <a:r>
              <a:rPr lang="en-US" altLang="en-US" sz="800" dirty="0">
                <a:solidFill>
                  <a:schemeClr val="bg2">
                    <a:lumMod val="50000"/>
                  </a:schemeClr>
                </a:solidFill>
                <a:latin typeface="Century Gothic" charset="0"/>
                <a:ea typeface="Century Gothic" charset="0"/>
                <a:cs typeface="Century Gothic" charset="0"/>
              </a:rPr>
              <a:t>Use or disclosure of data contained on this page is subject to the restriction on the first page of this document.</a:t>
            </a:r>
          </a:p>
        </p:txBody>
      </p:sp>
    </p:spTree>
    <p:extLst>
      <p:ext uri="{BB962C8B-B14F-4D97-AF65-F5344CB8AC3E}">
        <p14:creationId xmlns:p14="http://schemas.microsoft.com/office/powerpoint/2010/main" val="1336022099"/>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Lst>
  <p:hf hdr="0"/>
  <p:txStyles>
    <p:titleStyle>
      <a:lvl1pPr algn="ctr" defTabSz="914400" rtl="0" eaLnBrk="1" latinLnBrk="0" hangingPunct="1">
        <a:lnSpc>
          <a:spcPct val="100000"/>
        </a:lnSpc>
        <a:spcBef>
          <a:spcPct val="0"/>
        </a:spcBef>
        <a:buNone/>
        <a:defRPr sz="2400" kern="1200">
          <a:solidFill>
            <a:schemeClr val="tx1"/>
          </a:solidFill>
          <a:latin typeface="Century Gothic" charset="0"/>
          <a:ea typeface="Century Gothic" charset="0"/>
          <a:cs typeface="Century Gothic" charset="0"/>
        </a:defRPr>
      </a:lvl1pPr>
    </p:titleStyle>
    <p:bodyStyle>
      <a:lvl1pPr marL="228600" indent="-228600" algn="l" defTabSz="914400" rtl="0" eaLnBrk="1" latinLnBrk="0" hangingPunct="1">
        <a:lnSpc>
          <a:spcPct val="90000"/>
        </a:lnSpc>
        <a:spcBef>
          <a:spcPts val="1000"/>
        </a:spcBef>
        <a:buFont typeface="Wingdings" charset="2"/>
        <a:buChar char="Ø"/>
        <a:defRPr sz="240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90000"/>
        </a:lnSpc>
        <a:spcBef>
          <a:spcPts val="500"/>
        </a:spcBef>
        <a:buFont typeface="Wingdings" charset="2"/>
        <a:buChar char="Ø"/>
        <a:defRPr sz="20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90000"/>
        </a:lnSpc>
        <a:spcBef>
          <a:spcPts val="500"/>
        </a:spcBef>
        <a:buFont typeface="Wingdings" charset="2"/>
        <a:buChar char="Ø"/>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785016" y="0"/>
            <a:ext cx="5358984"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7805" y="2719948"/>
            <a:ext cx="3259083" cy="1468719"/>
          </a:xfrm>
          <a:prstGeom prst="rect">
            <a:avLst/>
          </a:prstGeom>
        </p:spPr>
      </p:pic>
      <p:sp>
        <p:nvSpPr>
          <p:cNvPr id="9" name="TextBox 8"/>
          <p:cNvSpPr txBox="1"/>
          <p:nvPr userDrawn="1"/>
        </p:nvSpPr>
        <p:spPr>
          <a:xfrm>
            <a:off x="857805" y="6004740"/>
            <a:ext cx="4495141"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13290 Evening Creek Drive, Suite 250, San Diego CA 92128</a:t>
            </a:r>
          </a:p>
        </p:txBody>
      </p:sp>
      <p:grpSp>
        <p:nvGrpSpPr>
          <p:cNvPr id="10" name="Group 9"/>
          <p:cNvGrpSpPr/>
          <p:nvPr userDrawn="1"/>
        </p:nvGrpSpPr>
        <p:grpSpPr>
          <a:xfrm>
            <a:off x="5418519" y="6004740"/>
            <a:ext cx="1435175" cy="276999"/>
            <a:chOff x="5418519" y="6143239"/>
            <a:chExt cx="1435175" cy="276999"/>
          </a:xfrm>
        </p:grpSpPr>
        <p:sp>
          <p:nvSpPr>
            <p:cNvPr id="11" name="TextBox 10"/>
            <p:cNvSpPr txBox="1"/>
            <p:nvPr/>
          </p:nvSpPr>
          <p:spPr>
            <a:xfrm>
              <a:off x="5612649" y="6143239"/>
              <a:ext cx="1241045"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(858) 480-2000</a:t>
              </a:r>
            </a:p>
          </p:txBody>
        </p:sp>
        <p:pic>
          <p:nvPicPr>
            <p:cNvPr id="12" name="Picture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18519" y="6182805"/>
              <a:ext cx="204521" cy="204521"/>
            </a:xfrm>
            <a:prstGeom prst="rect">
              <a:avLst/>
            </a:prstGeom>
          </p:spPr>
        </p:pic>
      </p:grpSp>
      <p:grpSp>
        <p:nvGrpSpPr>
          <p:cNvPr id="13" name="Group 12"/>
          <p:cNvGrpSpPr/>
          <p:nvPr userDrawn="1"/>
        </p:nvGrpSpPr>
        <p:grpSpPr>
          <a:xfrm>
            <a:off x="7024774" y="6004739"/>
            <a:ext cx="1635666" cy="276999"/>
            <a:chOff x="6975990" y="6143238"/>
            <a:chExt cx="1635666" cy="276999"/>
          </a:xfrm>
        </p:grpSpPr>
        <p:sp>
          <p:nvSpPr>
            <p:cNvPr id="14" name="TextBox 13"/>
            <p:cNvSpPr txBox="1"/>
            <p:nvPr/>
          </p:nvSpPr>
          <p:spPr>
            <a:xfrm>
              <a:off x="7195884" y="6143238"/>
              <a:ext cx="1415772"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www.ata-e.com</a:t>
              </a:r>
            </a:p>
          </p:txBody>
        </p:sp>
        <p:pic>
          <p:nvPicPr>
            <p:cNvPr id="15" name="Picture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975990" y="6180138"/>
              <a:ext cx="203200" cy="203200"/>
            </a:xfrm>
            <a:prstGeom prst="rect">
              <a:avLst/>
            </a:prstGeom>
          </p:spPr>
        </p:pic>
      </p:grpSp>
      <p:grpSp>
        <p:nvGrpSpPr>
          <p:cNvPr id="16" name="Group 15"/>
          <p:cNvGrpSpPr/>
          <p:nvPr userDrawn="1"/>
        </p:nvGrpSpPr>
        <p:grpSpPr>
          <a:xfrm>
            <a:off x="7029547" y="6337094"/>
            <a:ext cx="1694314" cy="276999"/>
            <a:chOff x="6975990" y="6339087"/>
            <a:chExt cx="1694314" cy="276999"/>
          </a:xfrm>
        </p:grpSpPr>
        <p:pic>
          <p:nvPicPr>
            <p:cNvPr id="17" name="Picture 16"/>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75990" y="6375987"/>
              <a:ext cx="203200" cy="203200"/>
            </a:xfrm>
            <a:prstGeom prst="rect">
              <a:avLst/>
            </a:prstGeom>
          </p:spPr>
        </p:pic>
        <p:sp>
          <p:nvSpPr>
            <p:cNvPr id="18" name="TextBox 17"/>
            <p:cNvSpPr txBox="1"/>
            <p:nvPr/>
          </p:nvSpPr>
          <p:spPr>
            <a:xfrm>
              <a:off x="7179190" y="6339087"/>
              <a:ext cx="1491114"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@ATAEngineering</a:t>
              </a:r>
            </a:p>
          </p:txBody>
        </p:sp>
      </p:grpSp>
      <p:grpSp>
        <p:nvGrpSpPr>
          <p:cNvPr id="19" name="Group 18"/>
          <p:cNvGrpSpPr/>
          <p:nvPr userDrawn="1"/>
        </p:nvGrpSpPr>
        <p:grpSpPr>
          <a:xfrm>
            <a:off x="5418519" y="6337094"/>
            <a:ext cx="1601340" cy="276999"/>
            <a:chOff x="5419840" y="6339087"/>
            <a:chExt cx="1601340" cy="276999"/>
          </a:xfrm>
        </p:grpSpPr>
        <p:pic>
          <p:nvPicPr>
            <p:cNvPr id="20" name="Picture 1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419840" y="6377981"/>
              <a:ext cx="203200" cy="203200"/>
            </a:xfrm>
            <a:prstGeom prst="rect">
              <a:avLst/>
            </a:prstGeom>
          </p:spPr>
        </p:pic>
        <p:sp>
          <p:nvSpPr>
            <p:cNvPr id="21" name="TextBox 20"/>
            <p:cNvSpPr txBox="1"/>
            <p:nvPr/>
          </p:nvSpPr>
          <p:spPr>
            <a:xfrm>
              <a:off x="5623040" y="6339087"/>
              <a:ext cx="1398140" cy="276999"/>
            </a:xfrm>
            <a:prstGeom prst="rect">
              <a:avLst/>
            </a:prstGeom>
            <a:noFill/>
          </p:spPr>
          <p:txBody>
            <a:bodyPr wrap="none" rtlCol="0">
              <a:spAutoFit/>
            </a:bodyPr>
            <a:lstStyle/>
            <a:p>
              <a:r>
                <a:rPr lang="en-US" sz="1200" dirty="0">
                  <a:latin typeface="Century Gothic" charset="0"/>
                  <a:ea typeface="Century Gothic" charset="0"/>
                  <a:cs typeface="Century Gothic" charset="0"/>
                </a:rPr>
                <a:t>ata-engineering</a:t>
              </a:r>
            </a:p>
          </p:txBody>
        </p:sp>
      </p:grpSp>
    </p:spTree>
    <p:extLst>
      <p:ext uri="{BB962C8B-B14F-4D97-AF65-F5344CB8AC3E}">
        <p14:creationId xmlns:p14="http://schemas.microsoft.com/office/powerpoint/2010/main" val="2501542779"/>
      </p:ext>
    </p:extLst>
  </p:cSld>
  <p:clrMap bg1="lt1" tx1="dk1" bg2="lt2" tx2="dk2" accent1="accent1" accent2="accent2" accent3="accent3" accent4="accent4" accent5="accent5" accent6="accent6" hlink="hlink" folHlink="folHlink"/>
  <p:sldLayoutIdLst>
    <p:sldLayoutId id="214748389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wmf"/><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E76132F-0B4C-40B1-A1C7-FD653BE38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2701" y="1301177"/>
            <a:ext cx="2367377" cy="4806859"/>
          </a:xfrm>
          <a:prstGeom prst="rect">
            <a:avLst/>
          </a:prstGeom>
        </p:spPr>
      </p:pic>
      <p:sp>
        <p:nvSpPr>
          <p:cNvPr id="2" name="Title 1"/>
          <p:cNvSpPr>
            <a:spLocks noGrp="1"/>
          </p:cNvSpPr>
          <p:nvPr>
            <p:ph type="ctrTitle"/>
          </p:nvPr>
        </p:nvSpPr>
        <p:spPr>
          <a:xfrm>
            <a:off x="300943" y="164039"/>
            <a:ext cx="7075804" cy="973099"/>
          </a:xfrm>
        </p:spPr>
        <p:txBody>
          <a:bodyPr>
            <a:noAutofit/>
          </a:bodyPr>
          <a:lstStyle/>
          <a:p>
            <a:r>
              <a:rPr lang="en-US" b="1" dirty="0">
                <a:latin typeface="Arial" panose="020B0604020202020204" pitchFamily="34" charset="0"/>
                <a:cs typeface="Arial" panose="020B0604020202020204" pitchFamily="34" charset="0"/>
              </a:rPr>
              <a:t>SLS Integrated Modal Test Uncertainty Quantification using </a:t>
            </a:r>
            <a:r>
              <a:rPr lang="en-US" b="1" dirty="0" smtClean="0">
                <a:latin typeface="Arial" panose="020B0604020202020204" pitchFamily="34" charset="0"/>
                <a:cs typeface="Arial" panose="020B0604020202020204" pitchFamily="34" charset="0"/>
              </a:rPr>
              <a:t>the</a:t>
            </a:r>
            <a:r>
              <a:rPr lang="en-US" dirty="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Hybrid </a:t>
            </a:r>
            <a:r>
              <a:rPr lang="en-US" b="1" dirty="0">
                <a:latin typeface="Arial" panose="020B0604020202020204" pitchFamily="34" charset="0"/>
                <a:cs typeface="Arial" panose="020B0604020202020204" pitchFamily="34" charset="0"/>
              </a:rPr>
              <a:t>Parametric Variation </a:t>
            </a:r>
            <a:r>
              <a:rPr lang="en-US" b="1" dirty="0" smtClean="0">
                <a:latin typeface="Arial" panose="020B0604020202020204" pitchFamily="34" charset="0"/>
                <a:cs typeface="Arial" panose="020B0604020202020204" pitchFamily="34" charset="0"/>
              </a:rPr>
              <a:t>Method</a:t>
            </a:r>
            <a:endParaRPr lang="en-US" dirty="0">
              <a:latin typeface="Arial" panose="020B0604020202020204" pitchFamily="34" charset="0"/>
              <a:cs typeface="Arial" panose="020B0604020202020204" pitchFamily="34" charset="0"/>
            </a:endParaRPr>
          </a:p>
        </p:txBody>
      </p:sp>
      <p:sp>
        <p:nvSpPr>
          <p:cNvPr id="3" name="Text Placeholder 2"/>
          <p:cNvSpPr>
            <a:spLocks noGrp="1"/>
          </p:cNvSpPr>
          <p:nvPr>
            <p:ph type="body" sz="quarter" idx="10"/>
          </p:nvPr>
        </p:nvSpPr>
        <p:spPr>
          <a:xfrm>
            <a:off x="5349240" y="2711466"/>
            <a:ext cx="3384305" cy="457978"/>
          </a:xfrm>
        </p:spPr>
        <p:txBody>
          <a:bodyPr/>
          <a:lstStyle/>
          <a:p>
            <a:r>
              <a:rPr lang="en-US" sz="2400" b="1" dirty="0" smtClean="0">
                <a:latin typeface="Arial" panose="020B0604020202020204" pitchFamily="34" charset="0"/>
                <a:cs typeface="Arial" panose="020B0604020202020204" pitchFamily="34" charset="0"/>
              </a:rPr>
              <a:t>IMAC-XXXIX</a:t>
            </a:r>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2021 </a:t>
            </a:r>
            <a:r>
              <a:rPr lang="en-US" sz="2400" b="1"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10482)</a:t>
            </a:r>
            <a:endParaRPr lang="en-US" sz="2000"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3"/>
          </p:nvPr>
        </p:nvSpPr>
        <p:spPr/>
        <p:txBody>
          <a:bodyPr/>
          <a:lstStyle/>
          <a:p>
            <a:r>
              <a:rPr lang="en-US" dirty="0" smtClean="0">
                <a:latin typeface="Arial" panose="020B0604020202020204" pitchFamily="34" charset="0"/>
                <a:cs typeface="Arial" panose="020B0604020202020204" pitchFamily="34" charset="0"/>
              </a:rPr>
              <a:t>February 8-11, 2021</a:t>
            </a:r>
            <a:endParaRPr lang="en-US"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5"/>
          </p:nvPr>
        </p:nvSpPr>
        <p:spPr>
          <a:xfrm>
            <a:off x="5338371" y="3818771"/>
            <a:ext cx="3384305" cy="310896"/>
          </a:xfrm>
        </p:spPr>
        <p:txBody>
          <a:bodyPr/>
          <a:lstStyle/>
          <a:p>
            <a:r>
              <a:rPr lang="en-US" sz="1800" dirty="0">
                <a:latin typeface="Arial" panose="020B0604020202020204" pitchFamily="34" charset="0"/>
                <a:cs typeface="Arial" panose="020B0604020202020204" pitchFamily="34" charset="0"/>
              </a:rPr>
              <a:t>Daniel Kammer</a:t>
            </a:r>
          </a:p>
          <a:p>
            <a:r>
              <a:rPr lang="en-US" sz="1800" dirty="0">
                <a:latin typeface="Arial" panose="020B0604020202020204" pitchFamily="34" charset="0"/>
                <a:cs typeface="Arial" panose="020B0604020202020204" pitchFamily="34" charset="0"/>
              </a:rPr>
              <a:t>Paul Blelloch</a:t>
            </a:r>
          </a:p>
          <a:p>
            <a:r>
              <a:rPr lang="en-US" sz="1800" dirty="0">
                <a:latin typeface="Arial" panose="020B0604020202020204" pitchFamily="34" charset="0"/>
                <a:cs typeface="Arial" panose="020B0604020202020204" pitchFamily="34" charset="0"/>
              </a:rPr>
              <a:t>Joel Sills</a:t>
            </a:r>
          </a:p>
        </p:txBody>
      </p:sp>
      <p:pic>
        <p:nvPicPr>
          <p:cNvPr id="10" name="Picture 2" descr="Image result for nesc logo">
            <a:extLst>
              <a:ext uri="{FF2B5EF4-FFF2-40B4-BE49-F238E27FC236}">
                <a16:creationId xmlns:a16="http://schemas.microsoft.com/office/drawing/2014/main" id="{FE56DFC1-2935-461F-8B01-36E17DE8D6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6746" y="0"/>
            <a:ext cx="1767254" cy="1767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51799"/>
      </p:ext>
    </p:extLst>
  </p:cSld>
  <p:clrMapOvr>
    <a:masterClrMapping/>
  </p:clrMapOvr>
  <mc:AlternateContent xmlns:mc="http://schemas.openxmlformats.org/markup-compatibility/2006">
    <mc:Choice xmlns:p14="http://schemas.microsoft.com/office/powerpoint/2010/main" Requires="p14">
      <p:transition spd="slow" p14:dur="2000" advTm="29382"/>
    </mc:Choice>
    <mc:Fallback>
      <p:transition spd="slow" advTm="2938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538028" y="299423"/>
            <a:ext cx="8023350" cy="461665"/>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Goals of IMT UQ Analysis</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798779" y="1542736"/>
            <a:ext cx="7966079"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marL="342900" indent="-342900" eaLnBrk="1" hangingPunct="1">
              <a:lnSpc>
                <a:spcPct val="90000"/>
              </a:lnSpc>
              <a:spcBef>
                <a:spcPct val="0"/>
              </a:spcBef>
              <a:spcAft>
                <a:spcPts val="1800"/>
              </a:spcAft>
              <a:buFont typeface="+mj-lt"/>
              <a:buAutoNum type="arabicPeriod"/>
            </a:pPr>
            <a:r>
              <a:rPr lang="en-US" altLang="en-US" dirty="0" smtClean="0">
                <a:latin typeface="Arial" panose="020B0604020202020204" pitchFamily="34" charset="0"/>
                <a:cs typeface="Arial" panose="020B0604020202020204" pitchFamily="34" charset="0"/>
              </a:rPr>
              <a:t>Develop uncertainty models for each IMT component based on component modal test results.</a:t>
            </a:r>
          </a:p>
          <a:p>
            <a:pPr marL="342900" indent="-342900" eaLnBrk="1" hangingPunct="1">
              <a:lnSpc>
                <a:spcPct val="90000"/>
              </a:lnSpc>
              <a:spcBef>
                <a:spcPct val="0"/>
              </a:spcBef>
              <a:spcAft>
                <a:spcPts val="1800"/>
              </a:spcAft>
              <a:buFont typeface="+mj-lt"/>
              <a:buAutoNum type="arabicPeriod"/>
            </a:pPr>
            <a:r>
              <a:rPr lang="en-US" altLang="en-US" dirty="0" smtClean="0">
                <a:latin typeface="Arial" panose="020B0604020202020204" pitchFamily="34" charset="0"/>
                <a:cs typeface="Arial" panose="020B0604020202020204" pitchFamily="34" charset="0"/>
              </a:rPr>
              <a:t>Use </a:t>
            </a:r>
            <a:r>
              <a:rPr lang="en-US" altLang="en-US" dirty="0" smtClean="0">
                <a:latin typeface="Arial" panose="020B0604020202020204" pitchFamily="34" charset="0"/>
                <a:cs typeface="Arial" panose="020B0604020202020204" pitchFamily="34" charset="0"/>
              </a:rPr>
              <a:t>Hybrid Parametric Variation (HPV) </a:t>
            </a:r>
            <a:r>
              <a:rPr lang="en-US" altLang="en-US" dirty="0" smtClean="0">
                <a:latin typeface="Arial" panose="020B0604020202020204" pitchFamily="34" charset="0"/>
                <a:cs typeface="Arial" panose="020B0604020202020204" pitchFamily="34" charset="0"/>
              </a:rPr>
              <a:t>method to propagate component uncertainty into system level results.</a:t>
            </a:r>
          </a:p>
          <a:p>
            <a:pPr marL="342900" indent="-342900" eaLnBrk="1" hangingPunct="1">
              <a:lnSpc>
                <a:spcPct val="90000"/>
              </a:lnSpc>
              <a:spcBef>
                <a:spcPct val="0"/>
              </a:spcBef>
              <a:spcAft>
                <a:spcPts val="1800"/>
              </a:spcAft>
              <a:buFont typeface="+mj-lt"/>
              <a:buAutoNum type="arabicPeriod"/>
            </a:pPr>
            <a:r>
              <a:rPr lang="en-US" altLang="en-US" dirty="0" smtClean="0">
                <a:latin typeface="Arial" panose="020B0604020202020204" pitchFamily="34" charset="0"/>
                <a:cs typeface="Arial" panose="020B0604020202020204" pitchFamily="34" charset="0"/>
              </a:rPr>
              <a:t>Predict uncertainty that can be expected in IMT target mode shapes and frequencies.</a:t>
            </a:r>
          </a:p>
          <a:p>
            <a:pPr marL="342900" indent="-342900" eaLnBrk="1" hangingPunct="1">
              <a:lnSpc>
                <a:spcPct val="90000"/>
              </a:lnSpc>
              <a:spcBef>
                <a:spcPct val="0"/>
              </a:spcBef>
              <a:spcAft>
                <a:spcPts val="1800"/>
              </a:spcAft>
              <a:buFont typeface="+mj-lt"/>
              <a:buAutoNum type="arabicPeriod"/>
            </a:pPr>
            <a:r>
              <a:rPr lang="en-US" altLang="en-US" dirty="0" smtClean="0">
                <a:latin typeface="Arial" panose="020B0604020202020204" pitchFamily="34" charset="0"/>
                <a:cs typeface="Arial" panose="020B0604020202020204" pitchFamily="34" charset="0"/>
              </a:rPr>
              <a:t>Predict uncertainty in frequency response.</a:t>
            </a:r>
          </a:p>
          <a:p>
            <a:pPr marL="342900" indent="-342900" eaLnBrk="1" hangingPunct="1">
              <a:lnSpc>
                <a:spcPct val="90000"/>
              </a:lnSpc>
              <a:spcBef>
                <a:spcPct val="0"/>
              </a:spcBef>
              <a:spcAft>
                <a:spcPts val="1800"/>
              </a:spcAft>
              <a:buFont typeface="+mj-lt"/>
              <a:buAutoNum type="arabicPeriod"/>
            </a:pPr>
            <a:r>
              <a:rPr lang="en-US" altLang="en-US" dirty="0" smtClean="0">
                <a:latin typeface="Arial" panose="020B0604020202020204" pitchFamily="34" charset="0"/>
                <a:cs typeface="Arial" panose="020B0604020202020204" pitchFamily="34" charset="0"/>
              </a:rPr>
              <a:t>Compute probability that IMT target modes will be sufficiently excited and separated by </a:t>
            </a:r>
            <a:r>
              <a:rPr lang="en-US" altLang="en-US" dirty="0" smtClean="0">
                <a:latin typeface="Arial" panose="020B0604020202020204" pitchFamily="34" charset="0"/>
                <a:cs typeface="Arial" panose="020B0604020202020204" pitchFamily="34" charset="0"/>
              </a:rPr>
              <a:t>sensor/shaker </a:t>
            </a:r>
            <a:r>
              <a:rPr lang="en-US" altLang="en-US" dirty="0" smtClean="0">
                <a:latin typeface="Arial" panose="020B0604020202020204" pitchFamily="34" charset="0"/>
                <a:cs typeface="Arial" panose="020B0604020202020204" pitchFamily="34" charset="0"/>
              </a:rPr>
              <a:t>configuration.</a:t>
            </a:r>
          </a:p>
        </p:txBody>
      </p:sp>
    </p:spTree>
    <p:extLst>
      <p:ext uri="{BB962C8B-B14F-4D97-AF65-F5344CB8AC3E}">
        <p14:creationId xmlns:p14="http://schemas.microsoft.com/office/powerpoint/2010/main" val="1381567930"/>
      </p:ext>
    </p:extLst>
  </p:cSld>
  <p:clrMapOvr>
    <a:masterClrMapping/>
  </p:clrMapOvr>
  <mc:AlternateContent xmlns:mc="http://schemas.openxmlformats.org/markup-compatibility/2006">
    <mc:Choice xmlns:p14="http://schemas.microsoft.com/office/powerpoint/2010/main" Requires="p14">
      <p:transition spd="slow" p14:dur="2000" advTm="35385"/>
    </mc:Choice>
    <mc:Fallback>
      <p:transition spd="slow" advTm="35385"/>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527833" y="1852783"/>
            <a:ext cx="2701504" cy="4320602"/>
          </a:xfrm>
          <a:prstGeom prst="rect">
            <a:avLst/>
          </a:prstGeom>
        </p:spPr>
      </p:pic>
      <p:sp>
        <p:nvSpPr>
          <p:cNvPr id="2" name="Rectangle 1">
            <a:extLst>
              <a:ext uri="{FF2B5EF4-FFF2-40B4-BE49-F238E27FC236}">
                <a16:creationId xmlns:a16="http://schemas.microsoft.com/office/drawing/2014/main" id="{BC6C89A4-BC62-024F-804A-6E4163A2E3A9}"/>
              </a:ext>
            </a:extLst>
          </p:cNvPr>
          <p:cNvSpPr/>
          <p:nvPr/>
        </p:nvSpPr>
        <p:spPr>
          <a:xfrm>
            <a:off x="527833" y="280218"/>
            <a:ext cx="8023350" cy="461665"/>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IMT Components used in UQ Analysis</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382303" y="1050553"/>
            <a:ext cx="84607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IMT FEM on Vehicle Assembly Building (VAB)</a:t>
            </a:r>
            <a:r>
              <a:rPr lang="en-US" altLang="en-US" b="1" dirty="0" smtClean="0">
                <a:latin typeface="Arial" panose="020B0604020202020204" pitchFamily="34" charset="0"/>
                <a:cs typeface="Arial" panose="020B0604020202020204" pitchFamily="34" charset="0"/>
              </a:rPr>
              <a:t> </a:t>
            </a:r>
            <a:r>
              <a:rPr lang="en-US" altLang="en-US" dirty="0" smtClean="0">
                <a:latin typeface="Arial" panose="020B0604020202020204" pitchFamily="34" charset="0"/>
                <a:cs typeface="Arial" panose="020B0604020202020204" pitchFamily="34" charset="0"/>
              </a:rPr>
              <a:t>supports divided into components and reduced to </a:t>
            </a:r>
            <a:r>
              <a:rPr lang="en-US" altLang="en-US" dirty="0" smtClean="0">
                <a:latin typeface="Arial" panose="020B0604020202020204" pitchFamily="34" charset="0"/>
                <a:cs typeface="Arial" panose="020B0604020202020204" pitchFamily="34" charset="0"/>
              </a:rPr>
              <a:t>Hurty</a:t>
            </a:r>
            <a:r>
              <a:rPr lang="en-US" altLang="en-US" dirty="0">
                <a:latin typeface="Arial" panose="020B0604020202020204" pitchFamily="34" charset="0"/>
                <a:cs typeface="Arial" panose="020B0604020202020204" pitchFamily="34" charset="0"/>
              </a:rPr>
              <a:t>-</a:t>
            </a:r>
            <a:r>
              <a:rPr lang="en-US" altLang="en-US" dirty="0" smtClean="0">
                <a:latin typeface="Arial" panose="020B0604020202020204" pitchFamily="34" charset="0"/>
                <a:cs typeface="Arial" panose="020B0604020202020204" pitchFamily="34" charset="0"/>
              </a:rPr>
              <a:t>Craig/Bampton (HCB) </a:t>
            </a:r>
            <a:r>
              <a:rPr lang="en-US" altLang="en-US" dirty="0" smtClean="0">
                <a:latin typeface="Arial" panose="020B0604020202020204" pitchFamily="34" charset="0"/>
                <a:cs typeface="Arial" panose="020B0604020202020204" pitchFamily="34" charset="0"/>
              </a:rPr>
              <a:t>representations, component modes to 15Hz:</a:t>
            </a:r>
          </a:p>
        </p:txBody>
      </p:sp>
      <p:sp>
        <p:nvSpPr>
          <p:cNvPr id="5" name="Rectangle 4">
            <a:extLst>
              <a:ext uri="{FF2B5EF4-FFF2-40B4-BE49-F238E27FC236}">
                <a16:creationId xmlns:a16="http://schemas.microsoft.com/office/drawing/2014/main" id="{168A97E0-137F-0240-B111-FB80B6C81928}"/>
              </a:ext>
            </a:extLst>
          </p:cNvPr>
          <p:cNvSpPr>
            <a:spLocks noChangeArrowheads="1"/>
          </p:cNvSpPr>
          <p:nvPr/>
        </p:nvSpPr>
        <p:spPr bwMode="auto">
          <a:xfrm>
            <a:off x="3410798" y="2288740"/>
            <a:ext cx="5733202" cy="282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MSO  -  	Mass Simulator for Orion</a:t>
            </a:r>
          </a:p>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ICPS/LVSA  -	Interim Cryogenic Propulsion   			Stage / Launch Vehicle Stage 			Adapter</a:t>
            </a:r>
          </a:p>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CS  -                  Core Stage</a:t>
            </a:r>
          </a:p>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LSRB  - 	Left Solid Rocket Booster</a:t>
            </a:r>
          </a:p>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RSRB  -	</a:t>
            </a:r>
            <a:r>
              <a:rPr lang="en-US" altLang="en-US" dirty="0">
                <a:latin typeface="Arial" panose="020B0604020202020204" pitchFamily="34" charset="0"/>
                <a:cs typeface="Arial" panose="020B0604020202020204" pitchFamily="34" charset="0"/>
              </a:rPr>
              <a:t>Right Solid Rocket Booster</a:t>
            </a:r>
            <a:endParaRPr lang="en-US" altLang="en-US" dirty="0" smtClean="0">
              <a:latin typeface="Arial" panose="020B0604020202020204" pitchFamily="34" charset="0"/>
              <a:cs typeface="Arial" panose="020B0604020202020204" pitchFamily="34" charset="0"/>
            </a:endParaRPr>
          </a:p>
          <a:p>
            <a:pPr>
              <a:lnSpc>
                <a:spcPct val="90000"/>
              </a:lnSpc>
              <a:spcBef>
                <a:spcPct val="0"/>
              </a:spcBef>
              <a:spcAft>
                <a:spcPts val="800"/>
              </a:spcAft>
              <a:buNone/>
            </a:pPr>
            <a:r>
              <a:rPr lang="en-US" altLang="en-US" dirty="0" smtClean="0">
                <a:latin typeface="Arial" panose="020B0604020202020204" pitchFamily="34" charset="0"/>
                <a:cs typeface="Arial" panose="020B0604020202020204" pitchFamily="34" charset="0"/>
              </a:rPr>
              <a:t>ML  -		Mobile Launcher</a:t>
            </a:r>
          </a:p>
        </p:txBody>
      </p:sp>
    </p:spTree>
    <p:extLst>
      <p:ext uri="{BB962C8B-B14F-4D97-AF65-F5344CB8AC3E}">
        <p14:creationId xmlns:p14="http://schemas.microsoft.com/office/powerpoint/2010/main" val="2860574051"/>
      </p:ext>
    </p:extLst>
  </p:cSld>
  <p:clrMapOvr>
    <a:masterClrMapping/>
  </p:clrMapOvr>
  <mc:AlternateContent xmlns:mc="http://schemas.openxmlformats.org/markup-compatibility/2006">
    <mc:Choice xmlns:p14="http://schemas.microsoft.com/office/powerpoint/2010/main" Requires="p14">
      <p:transition spd="slow" p14:dur="2000" advTm="44376"/>
    </mc:Choice>
    <mc:Fallback>
      <p:transition spd="slow" advTm="44376"/>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F23B2B5-A1C7-4233-A982-B60203358962}"/>
              </a:ext>
            </a:extLst>
          </p:cNvPr>
          <p:cNvSpPr txBox="1">
            <a:spLocks/>
          </p:cNvSpPr>
          <p:nvPr/>
        </p:nvSpPr>
        <p:spPr>
          <a:xfrm>
            <a:off x="1070302" y="331492"/>
            <a:ext cx="7807325" cy="407987"/>
          </a:xfrm>
          <a:prstGeom prst="rect">
            <a:avLst/>
          </a:prstGeom>
        </p:spPr>
        <p:txBody>
          <a:bodyPr/>
          <a:lstStyle>
            <a:lvl1pPr marL="342900" indent="-342900" algn="l" rtl="0" eaLnBrk="0" fontAlgn="base" hangingPunct="0">
              <a:spcBef>
                <a:spcPct val="5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50000"/>
              </a:spcBef>
              <a:spcAft>
                <a:spcPct val="0"/>
              </a:spcAft>
              <a:buChar char="•"/>
              <a:defRPr sz="2800">
                <a:solidFill>
                  <a:schemeClr val="tx1"/>
                </a:solidFill>
                <a:latin typeface="+mn-lt"/>
              </a:defRPr>
            </a:lvl2pPr>
            <a:lvl3pPr marL="11430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3pPr>
            <a:lvl4pPr marL="16002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4pPr>
            <a:lvl5pPr marL="2057400" indent="-228600" algn="l" rtl="0" eaLnBrk="0" fontAlgn="base" hangingPunct="0">
              <a:spcBef>
                <a:spcPct val="50000"/>
              </a:spcBef>
              <a:spcAft>
                <a:spcPct val="0"/>
              </a:spcAft>
              <a:buFont typeface="Arial" panose="020B0604020202020204" pitchFamily="34" charset="0"/>
              <a:buChar char="-"/>
              <a:defRPr sz="1200">
                <a:solidFill>
                  <a:schemeClr val="tx1"/>
                </a:solidFill>
                <a:latin typeface="+mn-lt"/>
              </a:defRPr>
            </a:lvl5pPr>
            <a:lvl6pPr marL="2514600" indent="-228600" algn="l" rtl="0" fontAlgn="base">
              <a:spcBef>
                <a:spcPct val="50000"/>
              </a:spcBef>
              <a:spcAft>
                <a:spcPct val="0"/>
              </a:spcAft>
              <a:buFont typeface="Arial" charset="0"/>
              <a:buChar char="-"/>
              <a:defRPr sz="1200">
                <a:solidFill>
                  <a:schemeClr val="tx1"/>
                </a:solidFill>
                <a:latin typeface="+mn-lt"/>
              </a:defRPr>
            </a:lvl6pPr>
            <a:lvl7pPr marL="2971800" indent="-228600" algn="l" rtl="0" fontAlgn="base">
              <a:spcBef>
                <a:spcPct val="50000"/>
              </a:spcBef>
              <a:spcAft>
                <a:spcPct val="0"/>
              </a:spcAft>
              <a:buFont typeface="Arial" charset="0"/>
              <a:buChar char="-"/>
              <a:defRPr sz="1200">
                <a:solidFill>
                  <a:schemeClr val="tx1"/>
                </a:solidFill>
                <a:latin typeface="+mn-lt"/>
              </a:defRPr>
            </a:lvl7pPr>
            <a:lvl8pPr marL="3429000" indent="-228600" algn="l" rtl="0" fontAlgn="base">
              <a:spcBef>
                <a:spcPct val="50000"/>
              </a:spcBef>
              <a:spcAft>
                <a:spcPct val="0"/>
              </a:spcAft>
              <a:buFont typeface="Arial" charset="0"/>
              <a:buChar char="-"/>
              <a:defRPr sz="1200">
                <a:solidFill>
                  <a:schemeClr val="tx1"/>
                </a:solidFill>
                <a:latin typeface="+mn-lt"/>
              </a:defRPr>
            </a:lvl8pPr>
            <a:lvl9pPr marL="3886200" indent="-228600" algn="l" rtl="0" fontAlgn="base">
              <a:spcBef>
                <a:spcPct val="50000"/>
              </a:spcBef>
              <a:spcAft>
                <a:spcPct val="0"/>
              </a:spcAft>
              <a:buFont typeface="Arial" charset="0"/>
              <a:buChar char="-"/>
              <a:defRPr sz="1200">
                <a:solidFill>
                  <a:schemeClr val="tx1"/>
                </a:solidFill>
                <a:latin typeface="+mn-lt"/>
              </a:defRPr>
            </a:lvl9pPr>
          </a:lstStyle>
          <a:p>
            <a:pPr marL="0" indent="0">
              <a:buFontTx/>
              <a:buNone/>
            </a:pPr>
            <a:r>
              <a:rPr lang="en-US" altLang="en-US" sz="2400" kern="0" dirty="0" smtClean="0">
                <a:latin typeface="Arial" panose="020B0604020202020204" pitchFamily="34" charset="0"/>
                <a:cs typeface="Arial" panose="020B0604020202020204" pitchFamily="34" charset="0"/>
              </a:rPr>
              <a:t>Basis for HCB Component Uncertainty Model</a:t>
            </a:r>
            <a:endParaRPr lang="en-US" sz="2400" kern="0" dirty="0">
              <a:latin typeface="Arial" panose="020B0604020202020204" pitchFamily="34" charset="0"/>
              <a:cs typeface="Arial" panose="020B0604020202020204" pitchFamily="34" charset="0"/>
            </a:endParaRPr>
          </a:p>
        </p:txBody>
      </p:sp>
      <p:sp>
        <p:nvSpPr>
          <p:cNvPr id="7" name="Rectangle 6"/>
          <p:cNvSpPr/>
          <p:nvPr/>
        </p:nvSpPr>
        <p:spPr>
          <a:xfrm>
            <a:off x="190184" y="2749994"/>
            <a:ext cx="7985283" cy="1348061"/>
          </a:xfrm>
          <a:prstGeom prst="rect">
            <a:avLst/>
          </a:prstGeom>
        </p:spPr>
        <p:txBody>
          <a:bodyPr wrap="square">
            <a:spAutoFit/>
          </a:bodyPr>
          <a:lstStyle/>
          <a:p>
            <a:pPr eaLnBrk="1" hangingPunct="1">
              <a:lnSpc>
                <a:spcPct val="90000"/>
              </a:lnSpc>
              <a:spcAft>
                <a:spcPts val="600"/>
              </a:spcAft>
            </a:pPr>
            <a:r>
              <a:rPr lang="en-US" altLang="en-US" sz="2000" dirty="0">
                <a:latin typeface="Arial" panose="020B0604020202020204" pitchFamily="34" charset="0"/>
                <a:cs typeface="Arial" panose="020B0604020202020204" pitchFamily="34" charset="0"/>
              </a:rPr>
              <a:t>Basis:</a:t>
            </a:r>
          </a:p>
          <a:p>
            <a:pPr eaLnBrk="1" hangingPunct="1">
              <a:lnSpc>
                <a:spcPct val="90000"/>
              </a:lnSpc>
              <a:spcAft>
                <a:spcPts val="600"/>
              </a:spcAft>
            </a:pPr>
            <a:r>
              <a:rPr lang="en-US" altLang="en-US" sz="1800" dirty="0">
                <a:latin typeface="Arial" panose="020B0604020202020204" pitchFamily="34" charset="0"/>
                <a:cs typeface="Arial" panose="020B0604020202020204" pitchFamily="34" charset="0"/>
              </a:rPr>
              <a:t>     Engineering judgment.</a:t>
            </a:r>
          </a:p>
          <a:p>
            <a:pPr eaLnBrk="1" hangingPunct="1">
              <a:lnSpc>
                <a:spcPct val="90000"/>
              </a:lnSpc>
              <a:spcAft>
                <a:spcPts val="600"/>
              </a:spcAft>
            </a:pPr>
            <a:r>
              <a:rPr lang="en-US" altLang="en-US" sz="1800" dirty="0">
                <a:latin typeface="Arial" panose="020B0604020202020204" pitchFamily="34" charset="0"/>
                <a:cs typeface="Arial" panose="020B0604020202020204" pitchFamily="34" charset="0"/>
              </a:rPr>
              <a:t>     Past test results and experience.</a:t>
            </a:r>
          </a:p>
          <a:p>
            <a:pPr eaLnBrk="1" hangingPunct="1">
              <a:lnSpc>
                <a:spcPct val="90000"/>
              </a:lnSpc>
              <a:buFontTx/>
              <a:buNone/>
            </a:pPr>
            <a:r>
              <a:rPr lang="en-US" altLang="en-US" sz="1800" dirty="0">
                <a:latin typeface="Arial" panose="020B0604020202020204" pitchFamily="34" charset="0"/>
                <a:cs typeface="Arial" panose="020B0604020202020204" pitchFamily="34" charset="0"/>
              </a:rPr>
              <a:t>     </a:t>
            </a:r>
            <a:r>
              <a:rPr lang="en-US" altLang="en-US" sz="1800" b="1" dirty="0">
                <a:latin typeface="Arial" panose="020B0604020202020204" pitchFamily="34" charset="0"/>
                <a:cs typeface="Arial" panose="020B0604020202020204" pitchFamily="34" charset="0"/>
              </a:rPr>
              <a:t>SLS integrated system component test-analysis correlations results.</a:t>
            </a:r>
          </a:p>
        </p:txBody>
      </p:sp>
      <p:sp>
        <p:nvSpPr>
          <p:cNvPr id="8" name="Rectangle 7"/>
          <p:cNvSpPr/>
          <p:nvPr/>
        </p:nvSpPr>
        <p:spPr>
          <a:xfrm>
            <a:off x="148544" y="4426520"/>
            <a:ext cx="3041140" cy="1348061"/>
          </a:xfrm>
          <a:prstGeom prst="rect">
            <a:avLst/>
          </a:prstGeom>
        </p:spPr>
        <p:txBody>
          <a:bodyPr wrap="square">
            <a:spAutoFit/>
          </a:bodyPr>
          <a:lstStyle/>
          <a:p>
            <a:pPr eaLnBrk="1" hangingPunct="1">
              <a:lnSpc>
                <a:spcPct val="90000"/>
              </a:lnSpc>
              <a:spcAft>
                <a:spcPts val="600"/>
              </a:spcAft>
            </a:pPr>
            <a:r>
              <a:rPr lang="en-US" altLang="en-US" sz="1800" dirty="0">
                <a:latin typeface="Arial" panose="020B0604020202020204" pitchFamily="34" charset="0"/>
                <a:cs typeface="Arial" panose="020B0604020202020204" pitchFamily="34" charset="0"/>
              </a:rPr>
              <a:t>Can preserve:</a:t>
            </a:r>
          </a:p>
          <a:p>
            <a:pPr eaLnBrk="1" hangingPunct="1">
              <a:lnSpc>
                <a:spcPct val="90000"/>
              </a:lnSpc>
              <a:spcAft>
                <a:spcPts val="600"/>
              </a:spcAft>
            </a:pPr>
            <a:r>
              <a:rPr lang="en-US" altLang="en-US" sz="1800" dirty="0">
                <a:latin typeface="Arial" panose="020B0604020202020204" pitchFamily="34" charset="0"/>
                <a:cs typeface="Arial" panose="020B0604020202020204" pitchFamily="34" charset="0"/>
              </a:rPr>
              <a:t>     Rigid body mass</a:t>
            </a:r>
          </a:p>
          <a:p>
            <a:pPr>
              <a:lnSpc>
                <a:spcPct val="90000"/>
              </a:lnSpc>
              <a:spcAft>
                <a:spcPts val="600"/>
              </a:spcAft>
            </a:pPr>
            <a:r>
              <a:rPr lang="en-US" altLang="en-US" sz="1800" dirty="0">
                <a:latin typeface="Arial" panose="020B0604020202020204" pitchFamily="34" charset="0"/>
                <a:cs typeface="Arial" panose="020B0604020202020204" pitchFamily="34" charset="0"/>
              </a:rPr>
              <a:t>     Rigid body motion</a:t>
            </a:r>
          </a:p>
          <a:p>
            <a:pPr eaLnBrk="1" hangingPunct="1">
              <a:lnSpc>
                <a:spcPct val="90000"/>
              </a:lnSpc>
              <a:spcAft>
                <a:spcPts val="800"/>
              </a:spcAft>
            </a:pPr>
            <a:r>
              <a:rPr lang="en-US" altLang="en-US" sz="1800" dirty="0">
                <a:latin typeface="Arial" panose="020B0604020202020204" pitchFamily="34" charset="0"/>
                <a:cs typeface="Arial" panose="020B0604020202020204" pitchFamily="34" charset="0"/>
              </a:rPr>
              <a:t>     Slosh modes</a:t>
            </a:r>
            <a:endParaRPr lang="en-US" altLang="en-US" sz="1800" b="1" dirty="0">
              <a:latin typeface="Arial" panose="020B0604020202020204" pitchFamily="34" charset="0"/>
              <a:cs typeface="Arial" panose="020B0604020202020204" pitchFamily="34" charset="0"/>
            </a:endParaRPr>
          </a:p>
        </p:txBody>
      </p:sp>
      <mc:AlternateContent xmlns:mc="http://schemas.openxmlformats.org/markup-compatibility/2006">
        <mc:Choice xmlns:a14="http://schemas.microsoft.com/office/drawing/2010/main" Requires="a14">
          <p:sp>
            <p:nvSpPr>
              <p:cNvPr id="9" name="Rectangle 8"/>
              <p:cNvSpPr/>
              <p:nvPr/>
            </p:nvSpPr>
            <p:spPr>
              <a:xfrm>
                <a:off x="3644683" y="4745453"/>
                <a:ext cx="5024599" cy="710194"/>
              </a:xfrm>
              <a:prstGeom prst="rect">
                <a:avLst/>
              </a:prstGeom>
            </p:spPr>
            <p:txBody>
              <a:bodyPr wrap="square">
                <a:spAutoFit/>
              </a:bodyPr>
              <a:lstStyle/>
              <a:p>
                <a14:m>
                  <m:oMath xmlns:m="http://schemas.openxmlformats.org/officeDocument/2006/math">
                    <m:d>
                      <m:dPr>
                        <m:begChr m:val="["/>
                        <m:endChr m:val="]"/>
                        <m:ctrlPr>
                          <a:rPr lang="en-US" sz="1800" i="1" smtClean="0">
                            <a:solidFill>
                              <a:schemeClr val="tx1"/>
                            </a:solidFill>
                            <a:latin typeface="Cambria Math" panose="02040503050406030204" pitchFamily="18" charset="0"/>
                          </a:rPr>
                        </m:ctrlPr>
                      </m:dPr>
                      <m:e>
                        <m:m>
                          <m:mPr>
                            <m:mcs>
                              <m:mc>
                                <m:mcPr>
                                  <m:count m:val="2"/>
                                  <m:mcJc m:val="center"/>
                                </m:mcPr>
                              </m:mc>
                            </m:mcs>
                            <m:ctrlPr>
                              <a:rPr lang="en-US" sz="1800" i="1">
                                <a:solidFill>
                                  <a:schemeClr val="tx1"/>
                                </a:solidFill>
                                <a:latin typeface="Cambria Math" panose="02040503050406030204" pitchFamily="18" charset="0"/>
                              </a:rPr>
                            </m:ctrlPr>
                          </m:mPr>
                          <m:mr>
                            <m:e>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a:rPr>
                                    <m:t>𝑀</m:t>
                                  </m:r>
                                </m:e>
                                <m:sub>
                                  <m:r>
                                    <a:rPr lang="en-US" sz="1800" i="1">
                                      <a:solidFill>
                                        <a:schemeClr val="tx1"/>
                                      </a:solidFill>
                                      <a:latin typeface="Cambria Math"/>
                                    </a:rPr>
                                    <m:t>𝑏𝑏</m:t>
                                  </m:r>
                                </m:sub>
                              </m:sSub>
                            </m:e>
                            <m:e>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a:rPr>
                                    <m:t>𝑀</m:t>
                                  </m:r>
                                </m:e>
                                <m:sub>
                                  <m:r>
                                    <a:rPr lang="en-US" sz="1800" i="1">
                                      <a:solidFill>
                                        <a:schemeClr val="tx1"/>
                                      </a:solidFill>
                                      <a:latin typeface="Cambria Math"/>
                                    </a:rPr>
                                    <m:t>𝑏𝑞</m:t>
                                  </m:r>
                                </m:sub>
                              </m:sSub>
                            </m:e>
                          </m:mr>
                          <m:mr>
                            <m:e>
                              <m:sSub>
                                <m:sSubPr>
                                  <m:ctrlPr>
                                    <a:rPr lang="en-US" sz="1800" i="1">
                                      <a:solidFill>
                                        <a:schemeClr val="tx1"/>
                                      </a:solidFill>
                                      <a:latin typeface="Cambria Math" panose="02040503050406030204" pitchFamily="18" charset="0"/>
                                    </a:rPr>
                                  </m:ctrlPr>
                                </m:sSubPr>
                                <m:e>
                                  <m:r>
                                    <a:rPr lang="en-US" sz="1800" i="1">
                                      <a:solidFill>
                                        <a:schemeClr val="tx1"/>
                                      </a:solidFill>
                                      <a:latin typeface="Cambria Math"/>
                                    </a:rPr>
                                    <m:t>𝑀</m:t>
                                  </m:r>
                                </m:e>
                                <m:sub>
                                  <m:r>
                                    <a:rPr lang="en-US" sz="1800" i="1">
                                      <a:solidFill>
                                        <a:schemeClr val="tx1"/>
                                      </a:solidFill>
                                      <a:latin typeface="Cambria Math"/>
                                    </a:rPr>
                                    <m:t>𝑞𝑏</m:t>
                                  </m:r>
                                </m:sub>
                              </m:sSub>
                            </m:e>
                            <m:e>
                              <m:r>
                                <a:rPr lang="en-US" sz="1800" i="1">
                                  <a:solidFill>
                                    <a:schemeClr val="tx1"/>
                                  </a:solidFill>
                                  <a:latin typeface="Cambria Math"/>
                                </a:rPr>
                                <m:t>𝐼</m:t>
                              </m:r>
                            </m:e>
                          </m:mr>
                        </m:m>
                      </m:e>
                    </m:d>
                    <m:d>
                      <m:dPr>
                        <m:begChr m:val="{"/>
                        <m:endChr m:val="}"/>
                        <m:ctrlPr>
                          <a:rPr lang="en-US" sz="1800" i="1">
                            <a:latin typeface="Cambria Math" panose="02040503050406030204" pitchFamily="18" charset="0"/>
                          </a:rPr>
                        </m:ctrlPr>
                      </m:dPr>
                      <m:e>
                        <m:m>
                          <m:mPr>
                            <m:mcs>
                              <m:mc>
                                <m:mcPr>
                                  <m:count m:val="1"/>
                                  <m:mcJc m:val="center"/>
                                </m:mcPr>
                              </m:mc>
                            </m:mcs>
                            <m:ctrlPr>
                              <a:rPr lang="en-US" sz="1800" i="1">
                                <a:latin typeface="Cambria Math" panose="02040503050406030204" pitchFamily="18" charset="0"/>
                              </a:rPr>
                            </m:ctrlPr>
                          </m:mPr>
                          <m:mr>
                            <m:e>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𝑥</m:t>
                                      </m:r>
                                    </m:e>
                                  </m:acc>
                                </m:e>
                                <m:sub>
                                  <m:r>
                                    <a:rPr lang="en-US" sz="1800" i="1">
                                      <a:latin typeface="Cambria Math"/>
                                    </a:rPr>
                                    <m:t>𝑏</m:t>
                                  </m:r>
                                </m:sub>
                              </m:sSub>
                            </m:e>
                          </m:mr>
                          <m:mr>
                            <m:e>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a:rPr>
                                        <m:t>𝑥</m:t>
                                      </m:r>
                                    </m:e>
                                  </m:acc>
                                </m:e>
                                <m:sub>
                                  <m:r>
                                    <a:rPr lang="en-US" sz="1800" i="1">
                                      <a:latin typeface="Cambria Math"/>
                                    </a:rPr>
                                    <m:t>𝑞</m:t>
                                  </m:r>
                                </m:sub>
                              </m:sSub>
                            </m:e>
                          </m:mr>
                        </m:m>
                      </m:e>
                    </m:d>
                  </m:oMath>
                </a14:m>
                <a:r>
                  <a:rPr lang="en-US" sz="1800" dirty="0"/>
                  <a:t>+</a:t>
                </a:r>
                <a14:m>
                  <m:oMath xmlns:m="http://schemas.openxmlformats.org/officeDocument/2006/math">
                    <m:d>
                      <m:dPr>
                        <m:begChr m:val="["/>
                        <m:endChr m:val="]"/>
                        <m:ctrlPr>
                          <a:rPr lang="en-US" sz="1800" i="1">
                            <a:solidFill>
                              <a:srgbClr val="0000FF"/>
                            </a:solidFill>
                            <a:latin typeface="Cambria Math" panose="02040503050406030204" pitchFamily="18" charset="0"/>
                          </a:rPr>
                        </m:ctrlPr>
                      </m:dPr>
                      <m:e>
                        <m:m>
                          <m:mPr>
                            <m:mcs>
                              <m:mc>
                                <m:mcPr>
                                  <m:count m:val="2"/>
                                  <m:mcJc m:val="center"/>
                                </m:mcPr>
                              </m:mc>
                            </m:mcs>
                            <m:ctrlPr>
                              <a:rPr lang="en-US" sz="1800" i="1">
                                <a:solidFill>
                                  <a:srgbClr val="0000FF"/>
                                </a:solidFill>
                                <a:latin typeface="Cambria Math" panose="02040503050406030204" pitchFamily="18" charset="0"/>
                              </a:rPr>
                            </m:ctrlPr>
                          </m:mPr>
                          <m:mr>
                            <m:e>
                              <m:sSub>
                                <m:sSubPr>
                                  <m:ctrlPr>
                                    <a:rPr lang="en-US" sz="1800" i="1">
                                      <a:solidFill>
                                        <a:srgbClr val="0000FF"/>
                                      </a:solidFill>
                                      <a:latin typeface="Cambria Math" panose="02040503050406030204" pitchFamily="18" charset="0"/>
                                    </a:rPr>
                                  </m:ctrlPr>
                                </m:sSubPr>
                                <m:e>
                                  <m:r>
                                    <a:rPr lang="en-US" sz="1800" i="1">
                                      <a:solidFill>
                                        <a:srgbClr val="0000FF"/>
                                      </a:solidFill>
                                      <a:latin typeface="Cambria Math"/>
                                    </a:rPr>
                                    <m:t>𝐾</m:t>
                                  </m:r>
                                </m:e>
                                <m:sub>
                                  <m:r>
                                    <a:rPr lang="en-US" sz="1800" i="1">
                                      <a:solidFill>
                                        <a:srgbClr val="0000FF"/>
                                      </a:solidFill>
                                      <a:latin typeface="Cambria Math"/>
                                    </a:rPr>
                                    <m:t>𝑏𝑏</m:t>
                                  </m:r>
                                </m:sub>
                              </m:sSub>
                            </m:e>
                            <m:e>
                              <m:r>
                                <a:rPr lang="en-US" sz="1800" i="1">
                                  <a:solidFill>
                                    <a:srgbClr val="0000FF"/>
                                  </a:solidFill>
                                  <a:latin typeface="Cambria Math"/>
                                </a:rPr>
                                <m:t>0</m:t>
                              </m:r>
                            </m:e>
                          </m:mr>
                          <m:mr>
                            <m:e>
                              <m:r>
                                <a:rPr lang="en-US" sz="1800" i="1">
                                  <a:solidFill>
                                    <a:srgbClr val="0000FF"/>
                                  </a:solidFill>
                                  <a:latin typeface="Cambria Math"/>
                                </a:rPr>
                                <m:t>0</m:t>
                              </m:r>
                            </m:e>
                            <m:e>
                              <m:d>
                                <m:dPr>
                                  <m:ctrlPr>
                                    <a:rPr lang="en-US" sz="1800" i="1">
                                      <a:solidFill>
                                        <a:srgbClr val="0000FF"/>
                                      </a:solidFill>
                                      <a:latin typeface="Cambria Math" panose="02040503050406030204" pitchFamily="18" charset="0"/>
                                    </a:rPr>
                                  </m:ctrlPr>
                                </m:dPr>
                                <m:e>
                                  <m:sSup>
                                    <m:sSupPr>
                                      <m:ctrlPr>
                                        <a:rPr lang="en-US" sz="1800" i="1">
                                          <a:solidFill>
                                            <a:srgbClr val="FF0000"/>
                                          </a:solidFill>
                                          <a:latin typeface="Cambria Math" panose="02040503050406030204" pitchFamily="18" charset="0"/>
                                        </a:rPr>
                                      </m:ctrlPr>
                                    </m:sSupPr>
                                    <m:e>
                                      <m:r>
                                        <m:rPr>
                                          <m:sty m:val="p"/>
                                        </m:rPr>
                                        <a:rPr lang="el-GR" sz="1800" i="1">
                                          <a:solidFill>
                                            <a:srgbClr val="FF0000"/>
                                          </a:solidFill>
                                          <a:latin typeface="Cambria Math"/>
                                          <a:ea typeface="Cambria Math"/>
                                        </a:rPr>
                                        <m:t>Ω</m:t>
                                      </m:r>
                                    </m:e>
                                    <m:sup>
                                      <m:r>
                                        <a:rPr lang="en-US" sz="1800" i="1">
                                          <a:solidFill>
                                            <a:srgbClr val="FF0000"/>
                                          </a:solidFill>
                                          <a:latin typeface="Cambria Math"/>
                                        </a:rPr>
                                        <m:t>2</m:t>
                                      </m:r>
                                    </m:sup>
                                  </m:sSup>
                                </m:e>
                              </m:d>
                            </m:e>
                          </m:mr>
                        </m:m>
                      </m:e>
                    </m:d>
                    <m:d>
                      <m:dPr>
                        <m:begChr m:val="{"/>
                        <m:endChr m:val="}"/>
                        <m:ctrlPr>
                          <a:rPr lang="en-US" sz="1800" i="1">
                            <a:latin typeface="Cambria Math" panose="02040503050406030204" pitchFamily="18" charset="0"/>
                          </a:rPr>
                        </m:ctrlPr>
                      </m:dPr>
                      <m:e>
                        <m:m>
                          <m:mPr>
                            <m:mcs>
                              <m:mc>
                                <m:mcPr>
                                  <m:count m:val="1"/>
                                  <m:mcJc m:val="center"/>
                                </m:mcPr>
                              </m:mc>
                            </m:mcs>
                            <m:ctrlPr>
                              <a:rPr lang="en-US" sz="1800" i="1">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panose="02040503050406030204" pitchFamily="18" charset="0"/>
                                    </a:rPr>
                                    <m:t>𝑥</m:t>
                                  </m:r>
                                </m:e>
                                <m:sub>
                                  <m:r>
                                    <a:rPr lang="en-US" sz="1800" i="1">
                                      <a:latin typeface="Cambria Math" panose="02040503050406030204" pitchFamily="18" charset="0"/>
                                    </a:rPr>
                                    <m:t>𝑏</m:t>
                                  </m:r>
                                </m:sub>
                              </m:sSub>
                            </m:e>
                          </m:mr>
                          <m:mr>
                            <m:e>
                              <m:sSub>
                                <m:sSubPr>
                                  <m:ctrlPr>
                                    <a:rPr lang="en-US" sz="1800" i="1">
                                      <a:latin typeface="Cambria Math" panose="02040503050406030204" pitchFamily="18" charset="0"/>
                                    </a:rPr>
                                  </m:ctrlPr>
                                </m:sSubPr>
                                <m:e>
                                  <m:r>
                                    <a:rPr lang="en-US" sz="1800" i="1">
                                      <a:latin typeface="Cambria Math" panose="02040503050406030204" pitchFamily="18" charset="0"/>
                                    </a:rPr>
                                    <m:t>𝑥</m:t>
                                  </m:r>
                                </m:e>
                                <m:sub>
                                  <m:r>
                                    <a:rPr lang="en-US" sz="1800" i="1">
                                      <a:latin typeface="Cambria Math" panose="02040503050406030204" pitchFamily="18" charset="0"/>
                                    </a:rPr>
                                    <m:t>𝑞</m:t>
                                  </m:r>
                                </m:sub>
                              </m:sSub>
                            </m:e>
                          </m:mr>
                        </m:m>
                      </m:e>
                    </m:d>
                    <m:r>
                      <a:rPr lang="en-US" sz="1800">
                        <a:latin typeface="Cambria Math"/>
                      </a:rPr>
                      <m:t>=</m:t>
                    </m:r>
                    <m:d>
                      <m:dPr>
                        <m:begChr m:val="{"/>
                        <m:endChr m:val="}"/>
                        <m:ctrlPr>
                          <a:rPr lang="en-US" sz="1800" i="1">
                            <a:latin typeface="Cambria Math" panose="02040503050406030204" pitchFamily="18" charset="0"/>
                          </a:rPr>
                        </m:ctrlPr>
                      </m:dPr>
                      <m:e>
                        <m:m>
                          <m:mPr>
                            <m:mcs>
                              <m:mc>
                                <m:mcPr>
                                  <m:count m:val="1"/>
                                  <m:mcJc m:val="center"/>
                                </m:mcPr>
                              </m:mc>
                            </m:mcs>
                            <m:ctrlPr>
                              <a:rPr lang="en-US" sz="1800" i="1">
                                <a:latin typeface="Cambria Math" panose="02040503050406030204" pitchFamily="18" charset="0"/>
                              </a:rPr>
                            </m:ctrlPr>
                          </m:mPr>
                          <m:mr>
                            <m:e>
                              <m:sSub>
                                <m:sSubPr>
                                  <m:ctrlPr>
                                    <a:rPr lang="en-US" sz="1800" i="1">
                                      <a:latin typeface="Cambria Math" panose="02040503050406030204" pitchFamily="18" charset="0"/>
                                    </a:rPr>
                                  </m:ctrlPr>
                                </m:sSubPr>
                                <m:e>
                                  <m:r>
                                    <a:rPr lang="en-US" sz="1800" i="1">
                                      <a:latin typeface="Cambria Math"/>
                                    </a:rPr>
                                    <m:t>𝑓</m:t>
                                  </m:r>
                                </m:e>
                                <m:sub>
                                  <m:r>
                                    <a:rPr lang="en-US" sz="1800" i="1">
                                      <a:latin typeface="Cambria Math"/>
                                    </a:rPr>
                                    <m:t>𝑏</m:t>
                                  </m:r>
                                </m:sub>
                              </m:sSub>
                            </m:e>
                          </m:mr>
                          <m:mr>
                            <m:e>
                              <m:sSup>
                                <m:sSupPr>
                                  <m:ctrlPr>
                                    <a:rPr lang="en-US" sz="1800" i="1">
                                      <a:latin typeface="Cambria Math" panose="02040503050406030204" pitchFamily="18" charset="0"/>
                                    </a:rPr>
                                  </m:ctrlPr>
                                </m:sSupPr>
                                <m:e>
                                  <m:sSub>
                                    <m:sSubPr>
                                      <m:ctrlPr>
                                        <a:rPr lang="en-US" sz="1800" i="1">
                                          <a:latin typeface="Cambria Math" panose="02040503050406030204" pitchFamily="18" charset="0"/>
                                        </a:rPr>
                                      </m:ctrlPr>
                                    </m:sSubPr>
                                    <m:e>
                                      <m:r>
                                        <m:rPr>
                                          <m:sty m:val="p"/>
                                        </m:rPr>
                                        <a:rPr lang="el-GR" sz="1800" i="1">
                                          <a:latin typeface="Cambria Math"/>
                                          <a:ea typeface="Cambria Math"/>
                                        </a:rPr>
                                        <m:t>Φ</m:t>
                                      </m:r>
                                    </m:e>
                                    <m:sub>
                                      <m:r>
                                        <a:rPr lang="en-US" sz="1800" i="1">
                                          <a:latin typeface="Cambria Math"/>
                                        </a:rPr>
                                        <m:t>𝑖𝑞</m:t>
                                      </m:r>
                                    </m:sub>
                                  </m:sSub>
                                </m:e>
                                <m:sup>
                                  <m:r>
                                    <a:rPr lang="en-US" sz="1800" i="1">
                                      <a:latin typeface="Cambria Math"/>
                                    </a:rPr>
                                    <m:t>𝑇</m:t>
                                  </m:r>
                                </m:sup>
                              </m:sSup>
                              <m:sSub>
                                <m:sSubPr>
                                  <m:ctrlPr>
                                    <a:rPr lang="en-US" sz="1800" i="1">
                                      <a:latin typeface="Cambria Math" panose="02040503050406030204" pitchFamily="18" charset="0"/>
                                    </a:rPr>
                                  </m:ctrlPr>
                                </m:sSubPr>
                                <m:e>
                                  <m:r>
                                    <a:rPr lang="en-US" sz="1800" i="1">
                                      <a:latin typeface="Cambria Math"/>
                                    </a:rPr>
                                    <m:t>𝑓</m:t>
                                  </m:r>
                                </m:e>
                                <m:sub>
                                  <m:r>
                                    <a:rPr lang="en-US" sz="1800" i="1">
                                      <a:latin typeface="Cambria Math"/>
                                    </a:rPr>
                                    <m:t>𝑖</m:t>
                                  </m:r>
                                </m:sub>
                              </m:sSub>
                            </m:e>
                          </m:mr>
                        </m:m>
                      </m:e>
                    </m:d>
                  </m:oMath>
                </a14:m>
                <a:endParaRPr lang="en-US" sz="1800" dirty="0"/>
              </a:p>
            </p:txBody>
          </p:sp>
        </mc:Choice>
        <mc:Fallback>
          <p:sp>
            <p:nvSpPr>
              <p:cNvPr id="9" name="Rectangle 8"/>
              <p:cNvSpPr>
                <a:spLocks noRot="1" noChangeAspect="1" noMove="1" noResize="1" noEditPoints="1" noAdjustHandles="1" noChangeArrowheads="1" noChangeShapeType="1" noTextEdit="1"/>
              </p:cNvSpPr>
              <p:nvPr/>
            </p:nvSpPr>
            <p:spPr>
              <a:xfrm>
                <a:off x="3644683" y="4745453"/>
                <a:ext cx="5024599" cy="710194"/>
              </a:xfrm>
              <a:prstGeom prst="rect">
                <a:avLst/>
              </a:prstGeom>
              <a:blipFill>
                <a:blip r:embed="rId3"/>
                <a:stretch>
                  <a:fillRect/>
                </a:stretch>
              </a:blipFill>
            </p:spPr>
            <p:txBody>
              <a:bodyPr/>
              <a:lstStyle/>
              <a:p>
                <a:r>
                  <a:rPr lang="en-US">
                    <a:noFill/>
                  </a:rPr>
                  <a:t> </a:t>
                </a:r>
              </a:p>
            </p:txBody>
          </p:sp>
        </mc:Fallback>
      </mc:AlternateContent>
      <p:grpSp>
        <p:nvGrpSpPr>
          <p:cNvPr id="2" name="Group 1"/>
          <p:cNvGrpSpPr/>
          <p:nvPr/>
        </p:nvGrpSpPr>
        <p:grpSpPr>
          <a:xfrm>
            <a:off x="148543" y="1409651"/>
            <a:ext cx="9872804" cy="2273177"/>
            <a:chOff x="275864" y="1409651"/>
            <a:chExt cx="9872804" cy="2273177"/>
          </a:xfrm>
        </p:grpSpPr>
        <p:sp>
          <p:nvSpPr>
            <p:cNvPr id="3" name="Rectangle 3"/>
            <p:cNvSpPr txBox="1">
              <a:spLocks noChangeArrowheads="1"/>
            </p:cNvSpPr>
            <p:nvPr/>
          </p:nvSpPr>
          <p:spPr bwMode="auto">
            <a:xfrm>
              <a:off x="275864" y="1409651"/>
              <a:ext cx="9872804" cy="2273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Aft>
                  <a:spcPts val="600"/>
                </a:spcAft>
                <a:buNone/>
              </a:pPr>
              <a:r>
                <a:rPr lang="en-US" altLang="en-US" sz="1800" dirty="0">
                  <a:latin typeface="Arial" panose="020B0604020202020204" pitchFamily="34" charset="0"/>
                  <a:cs typeface="Arial" panose="020B0604020202020204" pitchFamily="34" charset="0"/>
                </a:rPr>
                <a:t>Select HCB component dispersion values:</a:t>
              </a:r>
            </a:p>
            <a:p>
              <a:pPr eaLnBrk="1" hangingPunct="1">
                <a:lnSpc>
                  <a:spcPct val="90000"/>
                </a:lnSpc>
                <a:spcAft>
                  <a:spcPts val="1363"/>
                </a:spcAft>
                <a:buNone/>
              </a:pPr>
              <a:r>
                <a:rPr lang="en-US" altLang="en-US" sz="1800" b="1" dirty="0">
                  <a:latin typeface="Arial" panose="020B0604020202020204" pitchFamily="34" charset="0"/>
                  <a:cs typeface="Arial" panose="020B0604020202020204" pitchFamily="34" charset="0"/>
                </a:rPr>
                <a:t>	</a:t>
              </a:r>
              <a:r>
                <a:rPr lang="en-US" altLang="en-US" sz="1800" dirty="0">
                  <a:solidFill>
                    <a:srgbClr val="FF0000"/>
                  </a:solidFill>
                  <a:latin typeface="Arial" panose="020B0604020202020204" pitchFamily="34" charset="0"/>
                  <a:cs typeface="Arial" panose="020B0604020202020204" pitchFamily="34" charset="0"/>
                </a:rPr>
                <a:t>Fixed-interface eigenvalues </a:t>
              </a:r>
              <a:r>
                <a:rPr lang="en-US" altLang="en-US" sz="1800" dirty="0">
                  <a:latin typeface="Arial" panose="020B0604020202020204" pitchFamily="34" charset="0"/>
                  <a:cs typeface="Arial" panose="020B0604020202020204" pitchFamily="34" charset="0"/>
                </a:rPr>
                <a:t>-                       </a:t>
              </a:r>
              <a:r>
                <a:rPr lang="en-US" altLang="en-US" sz="1800" dirty="0" smtClean="0">
                  <a:latin typeface="Arial" panose="020B0604020202020204" pitchFamily="34" charset="0"/>
                  <a:cs typeface="Arial" panose="020B0604020202020204" pitchFamily="34" charset="0"/>
                </a:rPr>
                <a:t>Gaussian Process </a:t>
              </a:r>
              <a:r>
                <a:rPr lang="en-US" altLang="en-US" sz="1800" dirty="0" smtClean="0">
                  <a:latin typeface="Arial" panose="020B0604020202020204" pitchFamily="34" charset="0"/>
                  <a:cs typeface="Arial" panose="020B0604020202020204" pitchFamily="34" charset="0"/>
                </a:rPr>
                <a:t>Model - </a:t>
              </a:r>
              <a:r>
                <a:rPr lang="en-US" altLang="en-US" sz="1800" dirty="0">
                  <a:latin typeface="Arial" panose="020B0604020202020204" pitchFamily="34" charset="0"/>
                  <a:cs typeface="Arial" panose="020B0604020202020204" pitchFamily="34" charset="0"/>
                </a:rPr>
                <a:t>“</a:t>
              </a:r>
              <a:r>
                <a:rPr lang="en-US" altLang="en-US" sz="1800" i="1" dirty="0">
                  <a:latin typeface="Arial" panose="020B0604020202020204" pitchFamily="34" charset="0"/>
                  <a:cs typeface="Arial" panose="020B0604020202020204" pitchFamily="34" charset="0"/>
                </a:rPr>
                <a:t>Parametric</a:t>
              </a:r>
              <a:r>
                <a:rPr lang="en-US" altLang="en-US" sz="1800" i="1" dirty="0" smtClean="0">
                  <a:latin typeface="Arial" panose="020B0604020202020204" pitchFamily="34" charset="0"/>
                  <a:cs typeface="Arial" panose="020B0604020202020204" pitchFamily="34" charset="0"/>
                </a:rPr>
                <a:t>”</a:t>
              </a:r>
              <a:endParaRPr lang="en-US" altLang="en-US" sz="1800" i="1" dirty="0">
                <a:latin typeface="Arial" panose="020B0604020202020204" pitchFamily="34" charset="0"/>
                <a:cs typeface="Arial" panose="020B0604020202020204" pitchFamily="34" charset="0"/>
              </a:endParaRPr>
            </a:p>
            <a:p>
              <a:pPr>
                <a:lnSpc>
                  <a:spcPct val="90000"/>
                </a:lnSpc>
                <a:spcAft>
                  <a:spcPts val="1363"/>
                </a:spcAft>
                <a:buNone/>
              </a:pPr>
              <a:r>
                <a:rPr lang="en-US" altLang="en-US" sz="1800" dirty="0">
                  <a:latin typeface="Arial" panose="020B0604020202020204" pitchFamily="34" charset="0"/>
                  <a:cs typeface="Arial" panose="020B0604020202020204" pitchFamily="34" charset="0"/>
                </a:rPr>
                <a:t>	</a:t>
              </a:r>
              <a:r>
                <a:rPr lang="en-US" altLang="en-US" sz="1800" dirty="0">
                  <a:solidFill>
                    <a:srgbClr val="0000FF"/>
                  </a:solidFill>
                  <a:latin typeface="Arial" panose="020B0604020202020204" pitchFamily="34" charset="0"/>
                  <a:cs typeface="Arial" panose="020B0604020202020204" pitchFamily="34" charset="0"/>
                </a:rPr>
                <a:t>HCB stiffness matrix </a:t>
              </a:r>
              <a:r>
                <a:rPr lang="en-US" altLang="en-US" sz="1800" dirty="0">
                  <a:latin typeface="Arial" panose="020B0604020202020204" pitchFamily="34" charset="0"/>
                  <a:cs typeface="Arial" panose="020B0604020202020204" pitchFamily="34" charset="0"/>
                </a:rPr>
                <a:t>-                                   Wishart (ME)  -  </a:t>
              </a:r>
              <a:r>
                <a:rPr lang="en-US" altLang="en-US" sz="1800" i="1" dirty="0">
                  <a:latin typeface="Arial" panose="020B0604020202020204" pitchFamily="34" charset="0"/>
                  <a:cs typeface="Arial" panose="020B0604020202020204" pitchFamily="34" charset="0"/>
                </a:rPr>
                <a:t>Non-parametric</a:t>
              </a:r>
              <a:endParaRPr lang="en-US" altLang="en-US" sz="1800" b="1" i="1" dirty="0">
                <a:latin typeface="Arial" panose="020B0604020202020204" pitchFamily="34" charset="0"/>
                <a:cs typeface="Arial" panose="020B0604020202020204" pitchFamily="34" charset="0"/>
              </a:endParaRPr>
            </a:p>
            <a:p>
              <a:pPr eaLnBrk="1" hangingPunct="1">
                <a:lnSpc>
                  <a:spcPct val="90000"/>
                </a:lnSpc>
                <a:spcAft>
                  <a:spcPts val="1363"/>
                </a:spcAft>
                <a:buNone/>
              </a:pPr>
              <a:r>
                <a:rPr lang="en-US" altLang="en-US" sz="1800" b="1" dirty="0">
                  <a:latin typeface="Arial" panose="020B0604020202020204" pitchFamily="34" charset="0"/>
                  <a:cs typeface="Arial" panose="020B0604020202020204" pitchFamily="34" charset="0"/>
                </a:rPr>
                <a:t>	</a:t>
              </a:r>
              <a:endParaRPr lang="en-US" altLang="en-US" sz="1800" dirty="0">
                <a:latin typeface="Arial" panose="020B0604020202020204" pitchFamily="34" charset="0"/>
                <a:cs typeface="Arial" panose="020B0604020202020204" pitchFamily="34" charset="0"/>
              </a:endParaRPr>
            </a:p>
            <a:p>
              <a:pPr eaLnBrk="1" hangingPunct="1">
                <a:spcBef>
                  <a:spcPct val="30000"/>
                </a:spcBef>
                <a:spcAft>
                  <a:spcPct val="40000"/>
                </a:spcAft>
                <a:buFontTx/>
                <a:buNone/>
              </a:pPr>
              <a:r>
                <a:rPr lang="en-US" altLang="en-US" sz="1400" dirty="0">
                  <a:latin typeface="Arial" panose="020B0604020202020204" pitchFamily="34" charset="0"/>
                  <a:cs typeface="Arial" panose="020B0604020202020204" pitchFamily="34" charset="0"/>
                </a:rPr>
                <a:t>	</a:t>
              </a:r>
              <a:endParaRPr lang="en-US" altLang="en-US" sz="1800" dirty="0">
                <a:latin typeface="Arial" panose="020B0604020202020204" pitchFamily="34" charset="0"/>
                <a:cs typeface="Arial" panose="020B0604020202020204" pitchFamily="34" charset="0"/>
              </a:endParaRPr>
            </a:p>
          </p:txBody>
        </p:sp>
        <p:graphicFrame>
          <p:nvGraphicFramePr>
            <p:cNvPr id="6" name="Object 4"/>
            <p:cNvGraphicFramePr>
              <a:graphicFrameLocks noChangeAspect="1"/>
            </p:cNvGraphicFramePr>
            <p:nvPr>
              <p:extLst>
                <p:ext uri="{D42A27DB-BD31-4B8C-83A1-F6EECF244321}">
                  <p14:modId xmlns:p14="http://schemas.microsoft.com/office/powerpoint/2010/main" val="615866501"/>
                </p:ext>
              </p:extLst>
            </p:nvPr>
          </p:nvGraphicFramePr>
          <p:xfrm>
            <a:off x="4024270" y="2217046"/>
            <a:ext cx="711200" cy="381000"/>
          </p:xfrm>
          <a:graphic>
            <a:graphicData uri="http://schemas.openxmlformats.org/presentationml/2006/ole">
              <mc:AlternateContent xmlns:mc="http://schemas.openxmlformats.org/markup-compatibility/2006">
                <mc:Choice xmlns:v="urn:schemas-microsoft-com:vml" Requires="v">
                  <p:oleObj spid="_x0000_s1082" name="Equation" r:id="rId4" imgW="711000" imgH="380880" progId="Equation.3">
                    <p:embed/>
                  </p:oleObj>
                </mc:Choice>
                <mc:Fallback>
                  <p:oleObj name="Equation" r:id="rId4" imgW="711000" imgH="380880" progId="Equation.3">
                    <p:embed/>
                    <p:pic>
                      <p:nvPicPr>
                        <p:cNvPr id="6" name="Object 4"/>
                        <p:cNvPicPr>
                          <a:picLocks noChangeAspect="1" noChangeArrowheads="1"/>
                        </p:cNvPicPr>
                        <p:nvPr/>
                      </p:nvPicPr>
                      <p:blipFill>
                        <a:blip r:embed="rId5"/>
                        <a:srcRect/>
                        <a:stretch>
                          <a:fillRect/>
                        </a:stretch>
                      </p:blipFill>
                      <p:spPr bwMode="auto">
                        <a:xfrm>
                          <a:off x="4024270" y="2217046"/>
                          <a:ext cx="711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3"/>
            <p:cNvGraphicFramePr>
              <a:graphicFrameLocks noChangeAspect="1"/>
            </p:cNvGraphicFramePr>
            <p:nvPr>
              <p:extLst>
                <p:ext uri="{D42A27DB-BD31-4B8C-83A1-F6EECF244321}">
                  <p14:modId xmlns:p14="http://schemas.microsoft.com/office/powerpoint/2010/main" val="1050211875"/>
                </p:ext>
              </p:extLst>
            </p:nvPr>
          </p:nvGraphicFramePr>
          <p:xfrm>
            <a:off x="4127658" y="1780872"/>
            <a:ext cx="508000" cy="368300"/>
          </p:xfrm>
          <a:graphic>
            <a:graphicData uri="http://schemas.openxmlformats.org/presentationml/2006/ole">
              <mc:AlternateContent xmlns:mc="http://schemas.openxmlformats.org/markup-compatibility/2006">
                <mc:Choice xmlns:v="urn:schemas-microsoft-com:vml" Requires="v">
                  <p:oleObj spid="_x0000_s1083" name="Equation" r:id="rId6" imgW="507960" imgH="368280" progId="Equation.3">
                    <p:embed/>
                  </p:oleObj>
                </mc:Choice>
                <mc:Fallback>
                  <p:oleObj name="Equation" r:id="rId6" imgW="507960" imgH="368280" progId="Equation.3">
                    <p:embed/>
                    <p:pic>
                      <p:nvPicPr>
                        <p:cNvPr id="5" name="Object 3"/>
                        <p:cNvPicPr>
                          <a:picLocks noChangeAspect="1" noChangeArrowheads="1"/>
                        </p:cNvPicPr>
                        <p:nvPr/>
                      </p:nvPicPr>
                      <p:blipFill>
                        <a:blip r:embed="rId7"/>
                        <a:srcRect/>
                        <a:stretch>
                          <a:fillRect/>
                        </a:stretch>
                      </p:blipFill>
                      <p:spPr bwMode="auto">
                        <a:xfrm>
                          <a:off x="4127658" y="1780872"/>
                          <a:ext cx="508000" cy="368300"/>
                        </a:xfrm>
                        <a:prstGeom prst="rect">
                          <a:avLst/>
                        </a:prstGeom>
                        <a:noFill/>
                        <a:ln>
                          <a:noFill/>
                        </a:ln>
                        <a:extLst/>
                      </p:spPr>
                    </p:pic>
                  </p:oleObj>
                </mc:Fallback>
              </mc:AlternateContent>
            </a:graphicData>
          </a:graphic>
        </p:graphicFrame>
      </p:grpSp>
    </p:spTree>
    <p:extLst>
      <p:ext uri="{BB962C8B-B14F-4D97-AF65-F5344CB8AC3E}">
        <p14:creationId xmlns:p14="http://schemas.microsoft.com/office/powerpoint/2010/main" val="202386264"/>
      </p:ext>
    </p:extLst>
  </p:cSld>
  <p:clrMapOvr>
    <a:masterClrMapping/>
  </p:clrMapOvr>
  <mc:AlternateContent xmlns:mc="http://schemas.openxmlformats.org/markup-compatibility/2006">
    <mc:Choice xmlns:p14="http://schemas.microsoft.com/office/powerpoint/2010/main" Requires="p14">
      <p:transition spd="slow" p14:dur="2000" advTm="95628"/>
    </mc:Choice>
    <mc:Fallback>
      <p:transition spd="slow" advTm="95628"/>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43868" y="178457"/>
            <a:ext cx="8083519" cy="75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a:solidFill>
                  <a:schemeClr val="tx2"/>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2800">
                <a:solidFill>
                  <a:schemeClr val="tx2"/>
                </a:solidFill>
                <a:latin typeface="Times" charset="0"/>
                <a:ea typeface="MS PGothic" panose="020B0600070205080204" pitchFamily="34" charset="-128"/>
                <a:cs typeface="ＭＳ Ｐゴシック" charset="0"/>
              </a:defRPr>
            </a:lvl2pPr>
            <a:lvl3pPr algn="l" rtl="0" eaLnBrk="0" fontAlgn="base" hangingPunct="0">
              <a:spcBef>
                <a:spcPct val="0"/>
              </a:spcBef>
              <a:spcAft>
                <a:spcPct val="0"/>
              </a:spcAft>
              <a:defRPr sz="2800">
                <a:solidFill>
                  <a:schemeClr val="tx2"/>
                </a:solidFill>
                <a:latin typeface="Times" charset="0"/>
                <a:ea typeface="MS PGothic" panose="020B0600070205080204" pitchFamily="34" charset="-128"/>
                <a:cs typeface="ＭＳ Ｐゴシック" charset="0"/>
              </a:defRPr>
            </a:lvl3pPr>
            <a:lvl4pPr algn="l" rtl="0" eaLnBrk="0" fontAlgn="base" hangingPunct="0">
              <a:spcBef>
                <a:spcPct val="0"/>
              </a:spcBef>
              <a:spcAft>
                <a:spcPct val="0"/>
              </a:spcAft>
              <a:defRPr sz="2800">
                <a:solidFill>
                  <a:schemeClr val="tx2"/>
                </a:solidFill>
                <a:latin typeface="Times" charset="0"/>
                <a:ea typeface="MS PGothic" panose="020B0600070205080204" pitchFamily="34" charset="-128"/>
                <a:cs typeface="ＭＳ Ｐゴシック" charset="0"/>
              </a:defRPr>
            </a:lvl4pPr>
            <a:lvl5pPr algn="l" rtl="0" eaLnBrk="0" fontAlgn="base" hangingPunct="0">
              <a:spcBef>
                <a:spcPct val="0"/>
              </a:spcBef>
              <a:spcAft>
                <a:spcPct val="0"/>
              </a:spcAft>
              <a:defRPr sz="2800">
                <a:solidFill>
                  <a:schemeClr val="tx2"/>
                </a:solidFill>
                <a:latin typeface="Times" charset="0"/>
                <a:ea typeface="MS PGothic" panose="020B0600070205080204" pitchFamily="34" charset="-128"/>
                <a:cs typeface="ＭＳ Ｐゴシック" charset="0"/>
              </a:defRPr>
            </a:lvl5pPr>
            <a:lvl6pPr marL="457200" algn="l" rtl="0" fontAlgn="base">
              <a:spcBef>
                <a:spcPct val="0"/>
              </a:spcBef>
              <a:spcAft>
                <a:spcPct val="0"/>
              </a:spcAft>
              <a:defRPr sz="2800">
                <a:solidFill>
                  <a:schemeClr val="tx2"/>
                </a:solidFill>
                <a:latin typeface="Times" charset="0"/>
                <a:ea typeface="ＭＳ Ｐゴシック" charset="0"/>
              </a:defRPr>
            </a:lvl6pPr>
            <a:lvl7pPr marL="914400" algn="l" rtl="0" fontAlgn="base">
              <a:spcBef>
                <a:spcPct val="0"/>
              </a:spcBef>
              <a:spcAft>
                <a:spcPct val="0"/>
              </a:spcAft>
              <a:defRPr sz="2800">
                <a:solidFill>
                  <a:schemeClr val="tx2"/>
                </a:solidFill>
                <a:latin typeface="Times" charset="0"/>
                <a:ea typeface="ＭＳ Ｐゴシック" charset="0"/>
              </a:defRPr>
            </a:lvl7pPr>
            <a:lvl8pPr marL="1371600" algn="l" rtl="0" fontAlgn="base">
              <a:spcBef>
                <a:spcPct val="0"/>
              </a:spcBef>
              <a:spcAft>
                <a:spcPct val="0"/>
              </a:spcAft>
              <a:defRPr sz="2800">
                <a:solidFill>
                  <a:schemeClr val="tx2"/>
                </a:solidFill>
                <a:latin typeface="Times" charset="0"/>
                <a:ea typeface="ＭＳ Ｐゴシック" charset="0"/>
              </a:defRPr>
            </a:lvl8pPr>
            <a:lvl9pPr marL="1828800" algn="l" rtl="0" fontAlgn="base">
              <a:spcBef>
                <a:spcPct val="0"/>
              </a:spcBef>
              <a:spcAft>
                <a:spcPct val="0"/>
              </a:spcAft>
              <a:defRPr sz="2800">
                <a:solidFill>
                  <a:schemeClr val="tx2"/>
                </a:solidFill>
                <a:latin typeface="Times" charset="0"/>
                <a:ea typeface="ＭＳ Ｐゴシック" charset="0"/>
              </a:defRPr>
            </a:lvl9pPr>
          </a:lstStyle>
          <a:p>
            <a:pPr algn="ctr" eaLnBrk="1" hangingPunct="1"/>
            <a:r>
              <a:rPr lang="en-US" sz="2400" b="1" dirty="0" smtClean="0">
                <a:solidFill>
                  <a:schemeClr val="tx1"/>
                </a:solidFill>
              </a:rPr>
              <a:t>Two </a:t>
            </a:r>
            <a:r>
              <a:rPr lang="en-US" sz="2400" b="1" dirty="0">
                <a:solidFill>
                  <a:schemeClr val="tx1"/>
                </a:solidFill>
              </a:rPr>
              <a:t>Step Process for Identifying HCB Uncertainty</a:t>
            </a:r>
          </a:p>
        </p:txBody>
      </p:sp>
      <p:sp>
        <p:nvSpPr>
          <p:cNvPr id="3" name="Subtitle 2"/>
          <p:cNvSpPr txBox="1">
            <a:spLocks/>
          </p:cNvSpPr>
          <p:nvPr/>
        </p:nvSpPr>
        <p:spPr bwMode="auto">
          <a:xfrm>
            <a:off x="326137" y="2118677"/>
            <a:ext cx="8549956" cy="372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Aft>
                <a:spcPts val="600"/>
              </a:spcAft>
              <a:buFont typeface="+mj-lt"/>
              <a:buAutoNum type="arabicPeriod"/>
            </a:pPr>
            <a:r>
              <a:rPr lang="en-US" sz="1800" b="1" kern="0" dirty="0">
                <a:latin typeface="Arial" panose="020B0604020202020204" pitchFamily="34" charset="0"/>
                <a:cs typeface="Arial" panose="020B0604020202020204" pitchFamily="34" charset="0"/>
              </a:rPr>
              <a:t>Identify HCB fixed-interface (FI) </a:t>
            </a:r>
            <a:r>
              <a:rPr lang="en-US" sz="1800" b="1" kern="0" dirty="0">
                <a:latin typeface="Arial" panose="020B0604020202020204" pitchFamily="34" charset="0"/>
                <a:cs typeface="Arial" panose="020B0604020202020204" pitchFamily="34" charset="0"/>
                <a:sym typeface="Symbol" panose="05050102010706020507" pitchFamily="18" charset="2"/>
              </a:rPr>
              <a:t>frequency uncertainties</a:t>
            </a:r>
          </a:p>
          <a:p>
            <a:pPr marL="342900" lvl="1" indent="0">
              <a:spcAft>
                <a:spcPts val="1200"/>
              </a:spcAft>
              <a:buNone/>
            </a:pPr>
            <a:r>
              <a:rPr lang="en-US" sz="1800" kern="0" dirty="0">
                <a:latin typeface="Arial" panose="020B0604020202020204" pitchFamily="34" charset="0"/>
                <a:cs typeface="Arial" panose="020B0604020202020204" pitchFamily="34" charset="0"/>
              </a:rPr>
              <a:t>Use Modal Effective Mass</a:t>
            </a:r>
            <a:r>
              <a:rPr lang="en-US" sz="1800" kern="0" dirty="0">
                <a:solidFill>
                  <a:srgbClr val="FF0000"/>
                </a:solidFill>
                <a:latin typeface="Arial" panose="020B0604020202020204" pitchFamily="34" charset="0"/>
                <a:cs typeface="Arial" panose="020B0604020202020204" pitchFamily="34" charset="0"/>
              </a:rPr>
              <a:t> </a:t>
            </a:r>
            <a:r>
              <a:rPr lang="en-US" sz="1800" kern="0" dirty="0">
                <a:latin typeface="Arial" panose="020B0604020202020204" pitchFamily="34" charset="0"/>
                <a:cs typeface="Arial" panose="020B0604020202020204" pitchFamily="34" charset="0"/>
              </a:rPr>
              <a:t>(MEM) to put HCB FI modes in uncertainty bins</a:t>
            </a:r>
            <a:r>
              <a:rPr lang="en-US" sz="1800" kern="0" dirty="0" smtClean="0">
                <a:latin typeface="Arial" panose="020B0604020202020204" pitchFamily="34" charset="0"/>
                <a:cs typeface="Arial" panose="020B0604020202020204" pitchFamily="34" charset="0"/>
              </a:rPr>
              <a:t>.</a:t>
            </a:r>
          </a:p>
          <a:p>
            <a:pPr marL="342900" lvl="1" indent="0">
              <a:spcAft>
                <a:spcPts val="1600"/>
              </a:spcAft>
              <a:buNone/>
            </a:pPr>
            <a:r>
              <a:rPr lang="en-US" sz="1800" kern="0" dirty="0" smtClean="0">
                <a:latin typeface="Arial" panose="020B0604020202020204" pitchFamily="34" charset="0"/>
                <a:cs typeface="Arial" panose="020B0604020202020204" pitchFamily="34" charset="0"/>
              </a:rPr>
              <a:t>Use mode descriptions to directly match test configuration frequency errors to HCB mode uncertainties.</a:t>
            </a:r>
            <a:endParaRPr lang="en-US" sz="1800" kern="0" dirty="0">
              <a:latin typeface="Arial" panose="020B0604020202020204" pitchFamily="34" charset="0"/>
              <a:cs typeface="Arial" panose="020B0604020202020204" pitchFamily="34" charset="0"/>
            </a:endParaRPr>
          </a:p>
          <a:p>
            <a:pPr>
              <a:spcAft>
                <a:spcPts val="600"/>
              </a:spcAft>
              <a:buNone/>
            </a:pPr>
            <a:r>
              <a:rPr lang="en-US" sz="1800" kern="0" dirty="0" smtClean="0">
                <a:latin typeface="Arial" panose="020B0604020202020204" pitchFamily="34" charset="0"/>
                <a:cs typeface="Arial" panose="020B0604020202020204" pitchFamily="34" charset="0"/>
              </a:rPr>
              <a:t>2.	Apply </a:t>
            </a:r>
            <a:r>
              <a:rPr lang="en-US" sz="1800" kern="0" dirty="0">
                <a:latin typeface="Arial" panose="020B0604020202020204" pitchFamily="34" charset="0"/>
                <a:cs typeface="Arial" panose="020B0604020202020204" pitchFamily="34" charset="0"/>
              </a:rPr>
              <a:t>assigned FI frequency </a:t>
            </a:r>
            <a:r>
              <a:rPr lang="en-US" sz="1800" kern="0" dirty="0" smtClean="0">
                <a:latin typeface="Arial" panose="020B0604020202020204" pitchFamily="34" charset="0"/>
                <a:cs typeface="Arial" panose="020B0604020202020204" pitchFamily="34" charset="0"/>
              </a:rPr>
              <a:t>uncertainty </a:t>
            </a:r>
            <a:r>
              <a:rPr lang="en-US" sz="1800" kern="0" dirty="0">
                <a:latin typeface="Arial" panose="020B0604020202020204" pitchFamily="34" charset="0"/>
                <a:cs typeface="Arial" panose="020B0604020202020204" pitchFamily="34" charset="0"/>
              </a:rPr>
              <a:t>dispersion. </a:t>
            </a:r>
          </a:p>
          <a:p>
            <a:pPr marL="342900" lvl="1" indent="0">
              <a:spcAft>
                <a:spcPts val="0"/>
              </a:spcAft>
              <a:buNone/>
            </a:pPr>
            <a:r>
              <a:rPr lang="en-US" sz="1800" b="1" kern="0" dirty="0">
                <a:latin typeface="Arial" panose="020B0604020202020204" pitchFamily="34" charset="0"/>
                <a:cs typeface="Arial" panose="020B0604020202020204" pitchFamily="34" charset="0"/>
              </a:rPr>
              <a:t>Identify stiffness matrix dispersion </a:t>
            </a:r>
            <a:r>
              <a:rPr lang="en-US" sz="1800" kern="0" dirty="0">
                <a:latin typeface="Arial" panose="020B0604020202020204" pitchFamily="34" charset="0"/>
                <a:cs typeface="Arial" panose="020B0604020202020204" pitchFamily="34" charset="0"/>
              </a:rPr>
              <a:t>– based </a:t>
            </a:r>
            <a:r>
              <a:rPr lang="en-US" sz="1800" kern="0" dirty="0" smtClean="0">
                <a:latin typeface="Arial" panose="020B0604020202020204" pitchFamily="34" charset="0"/>
                <a:cs typeface="Arial" panose="020B0604020202020204" pitchFamily="34" charset="0"/>
              </a:rPr>
              <a:t>on: </a:t>
            </a:r>
            <a:endParaRPr lang="en-US" sz="1800" kern="0" dirty="0">
              <a:latin typeface="Arial" panose="020B0604020202020204" pitchFamily="34" charset="0"/>
              <a:cs typeface="Arial" panose="020B0604020202020204" pitchFamily="34" charset="0"/>
            </a:endParaRPr>
          </a:p>
          <a:p>
            <a:pPr marL="342900" lvl="1" indent="0">
              <a:spcBef>
                <a:spcPts val="300"/>
              </a:spcBef>
              <a:spcAft>
                <a:spcPts val="0"/>
              </a:spcAft>
              <a:buNone/>
            </a:pPr>
            <a:r>
              <a:rPr lang="en-US" sz="1800" b="1" i="1" kern="0" dirty="0" smtClean="0">
                <a:latin typeface="Arial" panose="020B0604020202020204" pitchFamily="34" charset="0"/>
                <a:cs typeface="Arial" panose="020B0604020202020204" pitchFamily="34" charset="0"/>
              </a:rPr>
              <a:t>                                   DCGM =</a:t>
            </a:r>
            <a:r>
              <a:rPr lang="en-US" sz="1800" kern="0" dirty="0">
                <a:latin typeface="Arial" panose="020B0604020202020204" pitchFamily="34" charset="0"/>
                <a:cs typeface="Arial" panose="020B0604020202020204" pitchFamily="34" charset="0"/>
              </a:rPr>
              <a:t> </a:t>
            </a:r>
            <a:r>
              <a:rPr lang="en-US" sz="1800" b="1" i="1" kern="0" dirty="0" smtClean="0">
                <a:latin typeface="Arial" panose="020B0604020202020204" pitchFamily="34" charset="0"/>
                <a:cs typeface="Arial" panose="020B0604020202020204" pitchFamily="34" charset="0"/>
              </a:rPr>
              <a:t>rms </a:t>
            </a:r>
            <a:r>
              <a:rPr lang="en-US" sz="1800" b="1" kern="0" dirty="0" smtClean="0">
                <a:latin typeface="Arial" panose="020B0604020202020204" pitchFamily="34" charset="0"/>
                <a:cs typeface="Arial" panose="020B0604020202020204" pitchFamily="34" charset="0"/>
              </a:rPr>
              <a:t>(</a:t>
            </a:r>
            <a:r>
              <a:rPr lang="en-US" sz="1800" b="1" i="1" kern="0" dirty="0" smtClean="0">
                <a:latin typeface="Arial" panose="020B0604020202020204" pitchFamily="34" charset="0"/>
                <a:cs typeface="Arial" panose="020B0604020202020204" pitchFamily="34" charset="0"/>
              </a:rPr>
              <a:t>diagonal </a:t>
            </a:r>
            <a:r>
              <a:rPr lang="en-US" sz="1800" b="1" i="1" kern="0" dirty="0">
                <a:latin typeface="Arial" panose="020B0604020202020204" pitchFamily="34" charset="0"/>
                <a:cs typeface="Arial" panose="020B0604020202020204" pitchFamily="34" charset="0"/>
              </a:rPr>
              <a:t>T/A </a:t>
            </a:r>
            <a:r>
              <a:rPr lang="en-US" sz="1800" b="1" i="1" kern="0" dirty="0" smtClean="0">
                <a:latin typeface="Arial" panose="020B0604020202020204" pitchFamily="34" charset="0"/>
                <a:cs typeface="Arial" panose="020B0604020202020204" pitchFamily="34" charset="0"/>
              </a:rPr>
              <a:t>X-Ortho </a:t>
            </a:r>
            <a:r>
              <a:rPr lang="en-US" sz="1800" b="1" i="1" kern="0" dirty="0" smtClean="0">
                <a:latin typeface="Arial" panose="020B0604020202020204" pitchFamily="34" charset="0"/>
                <a:cs typeface="Arial" panose="020B0604020202020204" pitchFamily="34" charset="0"/>
              </a:rPr>
              <a:t>matrix</a:t>
            </a:r>
            <a:r>
              <a:rPr lang="en-US" sz="1800" b="1" kern="0" dirty="0" smtClean="0">
                <a:latin typeface="Arial" panose="020B0604020202020204" pitchFamily="34" charset="0"/>
                <a:cs typeface="Arial" panose="020B0604020202020204" pitchFamily="34" charset="0"/>
              </a:rPr>
              <a:t>)</a:t>
            </a:r>
            <a:r>
              <a:rPr lang="en-US" sz="1800" kern="0" dirty="0" smtClean="0">
                <a:latin typeface="Arial" panose="020B0604020202020204" pitchFamily="34" charset="0"/>
                <a:cs typeface="Arial" panose="020B0604020202020204" pitchFamily="34" charset="0"/>
              </a:rPr>
              <a:t> </a:t>
            </a:r>
            <a:r>
              <a:rPr lang="en-US" sz="2600" kern="0" dirty="0" smtClean="0">
                <a:latin typeface="Arial" panose="020B0604020202020204" pitchFamily="34" charset="0"/>
                <a:cs typeface="Arial" panose="020B0604020202020204" pitchFamily="34" charset="0"/>
              </a:rPr>
              <a:t> </a:t>
            </a:r>
            <a:endParaRPr lang="en-US" sz="2600" kern="0" dirty="0">
              <a:latin typeface="Arial" panose="020B0604020202020204" pitchFamily="34" charset="0"/>
              <a:cs typeface="Arial" panose="020B0604020202020204" pitchFamily="34" charset="0"/>
            </a:endParaRPr>
          </a:p>
          <a:p>
            <a:pPr marL="342900" lvl="1" indent="0">
              <a:spcBef>
                <a:spcPts val="600"/>
              </a:spcBef>
              <a:spcAft>
                <a:spcPts val="1000"/>
              </a:spcAft>
              <a:buNone/>
            </a:pPr>
            <a:r>
              <a:rPr lang="en-US" sz="1800" kern="0" dirty="0">
                <a:latin typeface="Arial" panose="020B0604020202020204" pitchFamily="34" charset="0"/>
                <a:cs typeface="Arial" panose="020B0604020202020204" pitchFamily="34" charset="0"/>
              </a:rPr>
              <a:t>Sweep over stiffness dispersion values to get best fit of test value.</a:t>
            </a:r>
          </a:p>
        </p:txBody>
      </p:sp>
      <p:sp>
        <p:nvSpPr>
          <p:cNvPr id="4" name="TextBox 3">
            <a:extLst>
              <a:ext uri="{FF2B5EF4-FFF2-40B4-BE49-F238E27FC236}">
                <a16:creationId xmlns:a16="http://schemas.microsoft.com/office/drawing/2014/main" id="{50324D98-5FC6-461B-89A0-B205B0F7E912}"/>
              </a:ext>
            </a:extLst>
          </p:cNvPr>
          <p:cNvSpPr txBox="1"/>
          <p:nvPr/>
        </p:nvSpPr>
        <p:spPr>
          <a:xfrm>
            <a:off x="592789" y="1080312"/>
            <a:ext cx="8101898" cy="707886"/>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Never a 1-to-1 correspondence between test and flight configurations,</a:t>
            </a:r>
          </a:p>
          <a:p>
            <a:pPr algn="ctr"/>
            <a:r>
              <a:rPr lang="en-US" sz="2000" dirty="0">
                <a:latin typeface="Arial" panose="020B0604020202020204" pitchFamily="34" charset="0"/>
                <a:cs typeface="Arial" panose="020B0604020202020204" pitchFamily="34" charset="0"/>
              </a:rPr>
              <a:t>but assume level of modal correlation is comparable.</a:t>
            </a:r>
          </a:p>
        </p:txBody>
      </p:sp>
    </p:spTree>
    <p:extLst>
      <p:ext uri="{BB962C8B-B14F-4D97-AF65-F5344CB8AC3E}">
        <p14:creationId xmlns:p14="http://schemas.microsoft.com/office/powerpoint/2010/main" val="1507914632"/>
      </p:ext>
    </p:extLst>
  </p:cSld>
  <p:clrMapOvr>
    <a:masterClrMapping/>
  </p:clrMapOvr>
  <mc:AlternateContent xmlns:mc="http://schemas.openxmlformats.org/markup-compatibility/2006">
    <mc:Choice xmlns:p14="http://schemas.microsoft.com/office/powerpoint/2010/main" Requires="p14">
      <p:transition spd="slow" p14:dur="2000" advTm="109017"/>
    </mc:Choice>
    <mc:Fallback>
      <p:transition spd="slow" advTm="10901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714045" y="101712"/>
            <a:ext cx="7625059" cy="830997"/>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IMT </a:t>
            </a:r>
            <a:r>
              <a:rPr lang="en-US" sz="2400" b="1" dirty="0" smtClean="0">
                <a:latin typeface="Arial" panose="020B0604020202020204" pitchFamily="34" charset="0"/>
                <a:cs typeface="Arial" panose="020B0604020202020204" pitchFamily="34" charset="0"/>
              </a:rPr>
              <a:t>Component Uncertainty Models based on Component Test Results</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583225" y="1167137"/>
            <a:ext cx="8192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Bef>
                <a:spcPct val="0"/>
              </a:spcBef>
              <a:spcAft>
                <a:spcPts val="1200"/>
              </a:spcAft>
              <a:buFontTx/>
              <a:buNone/>
            </a:pPr>
            <a:r>
              <a:rPr lang="en-US" altLang="en-US" dirty="0" smtClean="0">
                <a:latin typeface="Arial" panose="020B0604020202020204" pitchFamily="34" charset="0"/>
                <a:cs typeface="Arial" panose="020B0604020202020204" pitchFamily="34" charset="0"/>
              </a:rPr>
              <a:t>IMT system uncertainty </a:t>
            </a:r>
            <a:r>
              <a:rPr lang="en-US" altLang="en-US" dirty="0" smtClean="0">
                <a:latin typeface="Arial" panose="020B0604020202020204" pitchFamily="34" charset="0"/>
                <a:cs typeface="Arial" panose="020B0604020202020204" pitchFamily="34" charset="0"/>
              </a:rPr>
              <a:t>model</a:t>
            </a:r>
            <a:endParaRPr lang="en-US" altLang="en-US" b="1"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168A97E0-137F-0240-B111-FB80B6C81928}"/>
              </a:ext>
            </a:extLst>
          </p:cNvPr>
          <p:cNvSpPr>
            <a:spLocks noChangeArrowheads="1"/>
          </p:cNvSpPr>
          <p:nvPr/>
        </p:nvSpPr>
        <p:spPr bwMode="auto">
          <a:xfrm>
            <a:off x="583226" y="4522958"/>
            <a:ext cx="8192617"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Bef>
                <a:spcPct val="0"/>
              </a:spcBef>
              <a:spcAft>
                <a:spcPts val="1200"/>
              </a:spcAft>
              <a:buFontTx/>
              <a:buNone/>
            </a:pPr>
            <a:r>
              <a:rPr lang="en-US" altLang="en-US" sz="1800" dirty="0" smtClean="0">
                <a:latin typeface="Arial" panose="020B0604020202020204" pitchFamily="34" charset="0"/>
                <a:cs typeface="Arial" panose="020B0604020202020204" pitchFamily="34" charset="0"/>
              </a:rPr>
              <a:t>HCB FI eigenvalues represented using </a:t>
            </a:r>
            <a:r>
              <a:rPr lang="en-US" altLang="en-US" sz="1800" b="1" dirty="0" smtClean="0">
                <a:latin typeface="Arial" panose="020B0604020202020204" pitchFamily="34" charset="0"/>
                <a:cs typeface="Arial" panose="020B0604020202020204" pitchFamily="34" charset="0"/>
              </a:rPr>
              <a:t>Gaussian Process Modeling</a:t>
            </a:r>
            <a:r>
              <a:rPr lang="en-US" altLang="en-US" sz="1800" dirty="0" smtClean="0">
                <a:latin typeface="Arial" panose="020B0604020202020204" pitchFamily="34" charset="0"/>
                <a:cs typeface="Arial" panose="020B0604020202020204" pitchFamily="34" charset="0"/>
              </a:rPr>
              <a:t> (GPM) – correlation based on Euclidean distance</a:t>
            </a:r>
          </a:p>
          <a:p>
            <a:pPr eaLnBrk="1" hangingPunct="1">
              <a:lnSpc>
                <a:spcPct val="90000"/>
              </a:lnSpc>
              <a:spcBef>
                <a:spcPct val="0"/>
              </a:spcBef>
              <a:spcAft>
                <a:spcPts val="1200"/>
              </a:spcAft>
              <a:buFontTx/>
              <a:buNone/>
            </a:pPr>
            <a:r>
              <a:rPr lang="en-US" altLang="en-US" sz="1800" dirty="0" smtClean="0">
                <a:latin typeface="Arial" panose="020B0604020202020204" pitchFamily="34" charset="0"/>
                <a:cs typeface="Arial" panose="020B0604020202020204" pitchFamily="34" charset="0"/>
              </a:rPr>
              <a:t>Component T/A eigenvalue error assigned as standard deviations in GPM</a:t>
            </a:r>
          </a:p>
          <a:p>
            <a:pPr>
              <a:lnSpc>
                <a:spcPct val="90000"/>
              </a:lnSpc>
              <a:spcBef>
                <a:spcPct val="0"/>
              </a:spcBef>
              <a:spcAft>
                <a:spcPts val="1200"/>
              </a:spcAft>
              <a:buNone/>
            </a:pPr>
            <a:r>
              <a:rPr lang="en-US" altLang="en-US" sz="1800" b="1" dirty="0" smtClean="0">
                <a:latin typeface="Arial" panose="020B0604020202020204" pitchFamily="34" charset="0"/>
                <a:cs typeface="Arial" panose="020B0604020202020204" pitchFamily="34" charset="0"/>
              </a:rPr>
              <a:t>Mixed-boundary approach</a:t>
            </a:r>
            <a:r>
              <a:rPr lang="en-US" altLang="en-US" sz="1800" dirty="0" smtClean="0">
                <a:latin typeface="Arial" panose="020B0604020202020204" pitchFamily="34" charset="0"/>
                <a:cs typeface="Arial" panose="020B0604020202020204" pitchFamily="34" charset="0"/>
              </a:rPr>
              <a:t> used on ICPS/LVSA (fixed-base), CS (free-free),  	ML (fixed-base)</a:t>
            </a:r>
          </a:p>
        </p:txBody>
      </p:sp>
      <p:graphicFrame>
        <p:nvGraphicFramePr>
          <p:cNvPr id="7" name="Table 6"/>
          <p:cNvGraphicFramePr>
            <a:graphicFrameLocks noGrp="1"/>
          </p:cNvGraphicFramePr>
          <p:nvPr>
            <p:extLst>
              <p:ext uri="{D42A27DB-BD31-4B8C-83A1-F6EECF244321}">
                <p14:modId xmlns:p14="http://schemas.microsoft.com/office/powerpoint/2010/main" val="3877216767"/>
              </p:ext>
            </p:extLst>
          </p:nvPr>
        </p:nvGraphicFramePr>
        <p:xfrm>
          <a:off x="482594" y="1767808"/>
          <a:ext cx="8087960" cy="2523810"/>
        </p:xfrm>
        <a:graphic>
          <a:graphicData uri="http://schemas.openxmlformats.org/drawingml/2006/table">
            <a:tbl>
              <a:tblPr firstRow="1" firstCol="1" bandRow="1">
                <a:tableStyleId>{5940675A-B579-460E-94D1-54222C63F5DA}</a:tableStyleId>
              </a:tblPr>
              <a:tblGrid>
                <a:gridCol w="1666754">
                  <a:extLst>
                    <a:ext uri="{9D8B030D-6E8A-4147-A177-3AD203B41FA5}">
                      <a16:colId xmlns:a16="http://schemas.microsoft.com/office/drawing/2014/main" val="3310389061"/>
                    </a:ext>
                  </a:extLst>
                </a:gridCol>
                <a:gridCol w="1423686">
                  <a:extLst>
                    <a:ext uri="{9D8B030D-6E8A-4147-A177-3AD203B41FA5}">
                      <a16:colId xmlns:a16="http://schemas.microsoft.com/office/drawing/2014/main" val="2221635244"/>
                    </a:ext>
                  </a:extLst>
                </a:gridCol>
                <a:gridCol w="2245489">
                  <a:extLst>
                    <a:ext uri="{9D8B030D-6E8A-4147-A177-3AD203B41FA5}">
                      <a16:colId xmlns:a16="http://schemas.microsoft.com/office/drawing/2014/main" val="3273459022"/>
                    </a:ext>
                  </a:extLst>
                </a:gridCol>
                <a:gridCol w="1342663">
                  <a:extLst>
                    <a:ext uri="{9D8B030D-6E8A-4147-A177-3AD203B41FA5}">
                      <a16:colId xmlns:a16="http://schemas.microsoft.com/office/drawing/2014/main" val="367159917"/>
                    </a:ext>
                  </a:extLst>
                </a:gridCol>
                <a:gridCol w="1409368">
                  <a:extLst>
                    <a:ext uri="{9D8B030D-6E8A-4147-A177-3AD203B41FA5}">
                      <a16:colId xmlns:a16="http://schemas.microsoft.com/office/drawing/2014/main" val="4038722616"/>
                    </a:ext>
                  </a:extLst>
                </a:gridCol>
              </a:tblGrid>
              <a:tr h="0">
                <a:tc>
                  <a:txBody>
                    <a:body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Component</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solidFill>
                      <a:srgbClr val="99CCFF"/>
                    </a:solidFill>
                  </a:tcPr>
                </a:tc>
                <a:tc>
                  <a:txBody>
                    <a:body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Uncertainty</a:t>
                      </a:r>
                    </a:p>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Level</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solidFill>
                      <a:srgbClr val="99CCFF"/>
                    </a:solidFill>
                  </a:tcPr>
                </a:tc>
                <a:tc>
                  <a:txBody>
                    <a:body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Assigned HCB FI</a:t>
                      </a:r>
                    </a:p>
                    <a:p>
                      <a:pPr marL="0" marR="0" algn="ctr">
                        <a:lnSpc>
                          <a:spcPct val="100000"/>
                        </a:lnSpc>
                        <a:spcBef>
                          <a:spcPts val="0"/>
                        </a:spcBef>
                        <a:spcAft>
                          <a:spcPts val="0"/>
                        </a:spcAft>
                      </a:pPr>
                      <a:r>
                        <a:rPr lang="en-US" sz="1600" dirty="0" smtClean="0">
                          <a:effectLst/>
                          <a:latin typeface="Arial" panose="020B0604020202020204" pitchFamily="34" charset="0"/>
                          <a:cs typeface="Arial" panose="020B0604020202020204" pitchFamily="34" charset="0"/>
                        </a:rPr>
                        <a:t>Freq </a:t>
                      </a:r>
                      <a:r>
                        <a:rPr lang="en-US" sz="1600" dirty="0">
                          <a:effectLst/>
                          <a:latin typeface="Arial" panose="020B0604020202020204" pitchFamily="34" charset="0"/>
                          <a:cs typeface="Arial" panose="020B0604020202020204" pitchFamily="34" charset="0"/>
                        </a:rPr>
                        <a:t>Dispersion %</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solidFill>
                      <a:srgbClr val="99CCFF"/>
                    </a:solidFill>
                  </a:tcPr>
                </a:tc>
                <a:tc>
                  <a:txBody>
                    <a:body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Stiffness</a:t>
                      </a:r>
                    </a:p>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Dispersion %</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solidFill>
                      <a:srgbClr val="99CCFF"/>
                    </a:solidFill>
                  </a:tcPr>
                </a:tc>
                <a:tc>
                  <a:txBody>
                    <a:body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Normalized Stiffness</a:t>
                      </a:r>
                    </a:p>
                    <a:p>
                      <a:pPr marL="0" marR="0" algn="ctr">
                        <a:lnSpc>
                          <a:spcPct val="100000"/>
                        </a:lnSpc>
                        <a:spcBef>
                          <a:spcPts val="0"/>
                        </a:spcBef>
                        <a:spcAft>
                          <a:spcPts val="0"/>
                        </a:spcAft>
                      </a:pPr>
                      <a:r>
                        <a:rPr lang="en-US" sz="1600" dirty="0" smtClean="0">
                          <a:effectLst/>
                          <a:latin typeface="Arial" panose="020B0604020202020204" pitchFamily="34" charset="0"/>
                          <a:cs typeface="Arial" panose="020B0604020202020204" pitchFamily="34" charset="0"/>
                        </a:rPr>
                        <a:t>Dispersion % </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solidFill>
                      <a:srgbClr val="99CCFF"/>
                    </a:solidFill>
                  </a:tcPr>
                </a:tc>
                <a:extLst>
                  <a:ext uri="{0D108BD9-81ED-4DB2-BD59-A6C34878D82A}">
                    <a16:rowId xmlns:a16="http://schemas.microsoft.com/office/drawing/2014/main" val="854443520"/>
                  </a:ext>
                </a:extLst>
              </a:tr>
              <a:tr h="0">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MSO</a:t>
                      </a:r>
                    </a:p>
                  </a:txBody>
                  <a:tcPr marL="36830" marR="36830" marT="0" marB="0" anchor="ctr"/>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Updated</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nchor="ctr"/>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Modes: 3.91, 2.42; RVs: 3.83</a:t>
                      </a:r>
                    </a:p>
                  </a:txBody>
                  <a:tcPr marL="36830" marR="36830" marT="0" marB="0" anchor="ctr"/>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21</a:t>
                      </a:r>
                    </a:p>
                  </a:txBody>
                  <a:tcPr marL="36830" marR="36830" marT="0" marB="0" anchor="ctr"/>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3.11</a:t>
                      </a:r>
                    </a:p>
                  </a:txBody>
                  <a:tcPr marL="36830" marR="36830" marT="0" marB="0" anchor="ctr"/>
                </a:tc>
                <a:extLst>
                  <a:ext uri="{0D108BD9-81ED-4DB2-BD59-A6C34878D82A}">
                    <a16:rowId xmlns:a16="http://schemas.microsoft.com/office/drawing/2014/main" val="2758650639"/>
                  </a:ext>
                </a:extLst>
              </a:tr>
              <a:tr h="0">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ICPS/LVSA</a:t>
                      </a:r>
                    </a:p>
                  </a:txBody>
                  <a:tcPr marL="36830" marR="36830" marT="0" marB="0"/>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Updated</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3-Bins: 2.02, 4.72, 1.95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15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1.78</a:t>
                      </a:r>
                    </a:p>
                  </a:txBody>
                  <a:tcPr marL="36830" marR="36830" marT="0" marB="0"/>
                </a:tc>
                <a:extLst>
                  <a:ext uri="{0D108BD9-81ED-4DB2-BD59-A6C34878D82A}">
                    <a16:rowId xmlns:a16="http://schemas.microsoft.com/office/drawing/2014/main" val="1959106834"/>
                  </a:ext>
                </a:extLst>
              </a:tr>
              <a:tr h="0">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FRAC CS</a:t>
                      </a:r>
                    </a:p>
                  </a:txBody>
                  <a:tcPr marL="36830" marR="36830" marT="0" marB="0"/>
                </a:tc>
                <a:tc>
                  <a:txBody>
                    <a:bodyPr/>
                    <a:lstStyle/>
                    <a:p>
                      <a:pPr marL="0" marR="0" algn="ctr">
                        <a:lnSpc>
                          <a:spcPct val="107000"/>
                        </a:lnSpc>
                        <a:spcBef>
                          <a:spcPts val="0"/>
                        </a:spcBef>
                        <a:spcAft>
                          <a:spcPts val="0"/>
                        </a:spcAft>
                      </a:pPr>
                      <a:r>
                        <a:rPr lang="en-US" sz="1600" dirty="0" smtClean="0">
                          <a:solidFill>
                            <a:schemeClr val="tx1"/>
                          </a:solidFill>
                          <a:effectLst/>
                          <a:latin typeface="Arial" panose="020B0604020202020204" pitchFamily="34" charset="0"/>
                          <a:cs typeface="Arial" panose="020B0604020202020204" pitchFamily="34" charset="0"/>
                        </a:rPr>
                        <a:t>Updated</a:t>
                      </a:r>
                      <a:endPar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Table </a:t>
                      </a:r>
                      <a:r>
                        <a:rPr lang="en-US" sz="1600" dirty="0" smtClean="0">
                          <a:effectLst/>
                          <a:latin typeface="Arial" panose="020B0604020202020204" pitchFamily="34" charset="0"/>
                          <a:ea typeface="Times New Roman" panose="02020603050405020304" pitchFamily="18" charset="0"/>
                          <a:cs typeface="Arial" panose="020B0604020202020204" pitchFamily="34" charset="0"/>
                        </a:rPr>
                        <a:t>5.2‑6</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8.5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0.88</a:t>
                      </a:r>
                    </a:p>
                  </a:txBody>
                  <a:tcPr marL="36830" marR="36830" marT="0" marB="0"/>
                </a:tc>
                <a:extLst>
                  <a:ext uri="{0D108BD9-81ED-4DB2-BD59-A6C34878D82A}">
                    <a16:rowId xmlns:a16="http://schemas.microsoft.com/office/drawing/2014/main" val="2533860690"/>
                  </a:ext>
                </a:extLst>
              </a:tr>
              <a:tr h="0">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LSRB</a:t>
                      </a:r>
                    </a:p>
                  </a:txBody>
                  <a:tcPr marL="36830" marR="36830" marT="0" marB="0"/>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Updated</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3-Bins: 2.02, 4.72, 1.95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2.5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0.75</a:t>
                      </a:r>
                    </a:p>
                  </a:txBody>
                  <a:tcPr marL="36830" marR="36830" marT="0" marB="0"/>
                </a:tc>
                <a:extLst>
                  <a:ext uri="{0D108BD9-81ED-4DB2-BD59-A6C34878D82A}">
                    <a16:rowId xmlns:a16="http://schemas.microsoft.com/office/drawing/2014/main" val="597444579"/>
                  </a:ext>
                </a:extLst>
              </a:tr>
              <a:tr h="0">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RSRB</a:t>
                      </a:r>
                    </a:p>
                  </a:txBody>
                  <a:tcPr marL="36830" marR="36830" marT="0" marB="0"/>
                </a:tc>
                <a:tc>
                  <a:txBody>
                    <a:bodyPr/>
                    <a:lstStyle/>
                    <a:p>
                      <a:pPr marL="0" marR="0" algn="ctr">
                        <a:lnSpc>
                          <a:spcPct val="107000"/>
                        </a:lnSpc>
                        <a:spcBef>
                          <a:spcPts val="0"/>
                        </a:spcBef>
                        <a:spcAft>
                          <a:spcPts val="0"/>
                        </a:spcAft>
                      </a:pPr>
                      <a:r>
                        <a:rPr lang="en-US" sz="1600" dirty="0">
                          <a:effectLst/>
                          <a:latin typeface="Arial" panose="020B0604020202020204" pitchFamily="34" charset="0"/>
                          <a:cs typeface="Arial" panose="020B0604020202020204" pitchFamily="34" charset="0"/>
                        </a:rPr>
                        <a:t>Updated</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3-Bins: 2.02, 4.72, 1.95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2.5</a:t>
                      </a: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0.75</a:t>
                      </a:r>
                    </a:p>
                  </a:txBody>
                  <a:tcPr marL="36830" marR="36830" marT="0" marB="0"/>
                </a:tc>
                <a:extLst>
                  <a:ext uri="{0D108BD9-81ED-4DB2-BD59-A6C34878D82A}">
                    <a16:rowId xmlns:a16="http://schemas.microsoft.com/office/drawing/2014/main" val="958139929"/>
                  </a:ext>
                </a:extLst>
              </a:tr>
              <a:tr h="0">
                <a:tc>
                  <a:txBody>
                    <a:bodyPr/>
                    <a:lstStyle/>
                    <a:p>
                      <a:pPr marL="0" marR="0" algn="ctr">
                        <a:spcBef>
                          <a:spcPts val="0"/>
                        </a:spcBef>
                        <a:spcAft>
                          <a:spcPts val="0"/>
                        </a:spcAft>
                      </a:pPr>
                      <a:r>
                        <a:rPr lang="en-US"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ML</a:t>
                      </a:r>
                    </a:p>
                  </a:txBody>
                  <a:tcPr marL="36830" marR="36830" marT="0" marB="0"/>
                </a:tc>
                <a:tc>
                  <a:txBody>
                    <a:bodyPr/>
                    <a:lstStyle/>
                    <a:p>
                      <a:pPr marL="0" marR="0" algn="ctr">
                        <a:lnSpc>
                          <a:spcPct val="107000"/>
                        </a:lnSpc>
                        <a:spcBef>
                          <a:spcPts val="0"/>
                        </a:spcBef>
                        <a:spcAft>
                          <a:spcPts val="0"/>
                        </a:spcAft>
                      </a:pPr>
                      <a:r>
                        <a:rPr lang="en-US" sz="1600" dirty="0" smtClean="0">
                          <a:effectLst/>
                          <a:latin typeface="Arial" panose="020B0604020202020204" pitchFamily="34" charset="0"/>
                          <a:cs typeface="Arial" panose="020B0604020202020204" pitchFamily="34" charset="0"/>
                        </a:rPr>
                        <a:t>Updated</a:t>
                      </a:r>
                      <a:endParaRPr lang="en-US"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Table </a:t>
                      </a:r>
                      <a:r>
                        <a:rPr lang="en-US" sz="1600" dirty="0" smtClean="0">
                          <a:effectLst/>
                          <a:latin typeface="Arial" panose="020B0604020202020204" pitchFamily="34" charset="0"/>
                          <a:ea typeface="Times New Roman" panose="02020603050405020304" pitchFamily="18" charset="0"/>
                          <a:cs typeface="Arial" panose="020B0604020202020204" pitchFamily="34" charset="0"/>
                        </a:rPr>
                        <a:t>5.5-3</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tc>
                  <a:txBody>
                    <a:bodyPr/>
                    <a:lstStyle/>
                    <a:p>
                      <a:pPr marL="0" marR="0" algn="ctr">
                        <a:spcBef>
                          <a:spcPts val="0"/>
                        </a:spcBef>
                        <a:spcAft>
                          <a:spcPts val="0"/>
                        </a:spcAft>
                      </a:pPr>
                      <a:r>
                        <a:rPr lang="en-US" sz="1600" dirty="0">
                          <a:effectLst/>
                          <a:latin typeface="Arial" panose="020B0604020202020204" pitchFamily="34" charset="0"/>
                          <a:ea typeface="Times New Roman" panose="02020603050405020304" pitchFamily="18" charset="0"/>
                          <a:cs typeface="Arial" panose="020B0604020202020204" pitchFamily="34" charset="0"/>
                        </a:rPr>
                        <a:t>4</a:t>
                      </a:r>
                    </a:p>
                  </a:txBody>
                  <a:tcPr marL="36830" marR="36830" marT="0" marB="0"/>
                </a:tc>
                <a:tc>
                  <a:txBody>
                    <a:bodyPr/>
                    <a:lstStyle/>
                    <a:p>
                      <a:pPr marL="0" marR="0" algn="ctr">
                        <a:spcBef>
                          <a:spcPts val="0"/>
                        </a:spcBef>
                        <a:spcAft>
                          <a:spcPts val="0"/>
                        </a:spcAft>
                      </a:pPr>
                      <a:r>
                        <a:rPr lang="en-US" sz="1600" dirty="0" smtClean="0">
                          <a:effectLst/>
                          <a:latin typeface="Arial" panose="020B0604020202020204" pitchFamily="34" charset="0"/>
                          <a:ea typeface="Times New Roman" panose="02020603050405020304" pitchFamily="18" charset="0"/>
                          <a:cs typeface="Arial" panose="020B0604020202020204" pitchFamily="34" charset="0"/>
                        </a:rPr>
                        <a:t>1.16</a:t>
                      </a:r>
                      <a:endParaRPr lang="en-US" sz="160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0" marB="0"/>
                </a:tc>
                <a:extLst>
                  <a:ext uri="{0D108BD9-81ED-4DB2-BD59-A6C34878D82A}">
                    <a16:rowId xmlns:a16="http://schemas.microsoft.com/office/drawing/2014/main" val="2825171720"/>
                  </a:ext>
                </a:extLst>
              </a:tr>
            </a:tbl>
          </a:graphicData>
        </a:graphic>
      </p:graphicFrame>
    </p:spTree>
    <p:extLst>
      <p:ext uri="{BB962C8B-B14F-4D97-AF65-F5344CB8AC3E}">
        <p14:creationId xmlns:p14="http://schemas.microsoft.com/office/powerpoint/2010/main" val="741066112"/>
      </p:ext>
    </p:extLst>
  </p:cSld>
  <p:clrMapOvr>
    <a:masterClrMapping/>
  </p:clrMapOvr>
  <mc:AlternateContent xmlns:mc="http://schemas.openxmlformats.org/markup-compatibility/2006">
    <mc:Choice xmlns:p14="http://schemas.microsoft.com/office/powerpoint/2010/main" Requires="p14">
      <p:transition spd="slow" p14:dur="2000" advTm="130286"/>
    </mc:Choice>
    <mc:Fallback>
      <p:transition spd="slow" advTm="130286"/>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516682" y="347126"/>
            <a:ext cx="8023350" cy="461665"/>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22 IMT </a:t>
            </a:r>
            <a:r>
              <a:rPr lang="en-US" sz="2400" b="1" dirty="0" smtClean="0">
                <a:latin typeface="Arial" panose="020B0604020202020204" pitchFamily="34" charset="0"/>
                <a:cs typeface="Arial" panose="020B0604020202020204" pitchFamily="34" charset="0"/>
              </a:rPr>
              <a:t>Primary </a:t>
            </a:r>
            <a:r>
              <a:rPr lang="en-US" sz="2400" b="1" dirty="0" smtClean="0">
                <a:latin typeface="Arial" panose="020B0604020202020204" pitchFamily="34" charset="0"/>
                <a:cs typeface="Arial" panose="020B0604020202020204" pitchFamily="34" charset="0"/>
              </a:rPr>
              <a:t>Target Modes</a:t>
            </a:r>
            <a:endParaRPr lang="en-US" sz="2400" b="1"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862227329"/>
              </p:ext>
            </p:extLst>
          </p:nvPr>
        </p:nvGraphicFramePr>
        <p:xfrm>
          <a:off x="1968037" y="1315280"/>
          <a:ext cx="5120640" cy="4922203"/>
        </p:xfrm>
        <a:graphic>
          <a:graphicData uri="http://schemas.openxmlformats.org/drawingml/2006/table">
            <a:tbl>
              <a:tblPr firstRow="1" firstCol="1" bandRow="1">
                <a:tableStyleId>{5940675A-B579-460E-94D1-54222C63F5DA}</a:tableStyleId>
              </a:tblPr>
              <a:tblGrid>
                <a:gridCol w="731520">
                  <a:extLst>
                    <a:ext uri="{9D8B030D-6E8A-4147-A177-3AD203B41FA5}">
                      <a16:colId xmlns:a16="http://schemas.microsoft.com/office/drawing/2014/main" val="2674806515"/>
                    </a:ext>
                  </a:extLst>
                </a:gridCol>
                <a:gridCol w="731520">
                  <a:extLst>
                    <a:ext uri="{9D8B030D-6E8A-4147-A177-3AD203B41FA5}">
                      <a16:colId xmlns:a16="http://schemas.microsoft.com/office/drawing/2014/main" val="4223397129"/>
                    </a:ext>
                  </a:extLst>
                </a:gridCol>
                <a:gridCol w="3657600">
                  <a:extLst>
                    <a:ext uri="{9D8B030D-6E8A-4147-A177-3AD203B41FA5}">
                      <a16:colId xmlns:a16="http://schemas.microsoft.com/office/drawing/2014/main" val="2459443793"/>
                    </a:ext>
                  </a:extLst>
                </a:gridCol>
              </a:tblGrid>
              <a:tr h="0">
                <a:tc>
                  <a:txBody>
                    <a:bodyPr/>
                    <a:lstStyle/>
                    <a:p>
                      <a:pPr marL="0" marR="0" algn="ctr">
                        <a:lnSpc>
                          <a:spcPct val="107000"/>
                        </a:lnSpc>
                        <a:spcBef>
                          <a:spcPts val="0"/>
                        </a:spcBef>
                        <a:spcAft>
                          <a:spcPts val="0"/>
                        </a:spcAft>
                      </a:pPr>
                      <a:r>
                        <a:rPr lang="en-US" sz="1400" dirty="0">
                          <a:effectLst/>
                        </a:rPr>
                        <a:t>No.</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rgbClr val="99CCFF"/>
                    </a:solidFill>
                  </a:tcPr>
                </a:tc>
                <a:tc>
                  <a:txBody>
                    <a:bodyPr/>
                    <a:lstStyle/>
                    <a:p>
                      <a:pPr marL="0" marR="0" algn="ctr">
                        <a:lnSpc>
                          <a:spcPct val="107000"/>
                        </a:lnSpc>
                        <a:spcBef>
                          <a:spcPts val="0"/>
                        </a:spcBef>
                        <a:spcAft>
                          <a:spcPts val="0"/>
                        </a:spcAft>
                      </a:pPr>
                      <a:r>
                        <a:rPr lang="en-US" sz="1400" dirty="0">
                          <a:effectLst/>
                        </a:rPr>
                        <a:t>Mode</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solidFill>
                      <a:srgbClr val="99CCFF"/>
                    </a:solidFill>
                  </a:tcPr>
                </a:tc>
                <a:tc>
                  <a:txBody>
                    <a:bodyPr/>
                    <a:lstStyle/>
                    <a:p>
                      <a:pPr marL="0" marR="0" algn="ctr">
                        <a:lnSpc>
                          <a:spcPct val="107000"/>
                        </a:lnSpc>
                        <a:spcBef>
                          <a:spcPts val="0"/>
                        </a:spcBef>
                        <a:spcAft>
                          <a:spcPts val="0"/>
                        </a:spcAft>
                      </a:pPr>
                      <a:r>
                        <a:rPr lang="en-US" sz="1400" dirty="0">
                          <a:effectLst/>
                        </a:rPr>
                        <a:t>Description</a:t>
                      </a:r>
                      <a:endParaRPr lang="en-US" sz="1400" dirty="0">
                        <a:effectLst/>
                        <a:latin typeface="Times New Roman" panose="02020603050405020304" pitchFamily="18" charset="0"/>
                        <a:ea typeface="Times New Roman" panose="02020603050405020304" pitchFamily="18" charset="0"/>
                      </a:endParaRPr>
                    </a:p>
                  </a:txBody>
                  <a:tcPr marL="68580" marR="68580" marT="0" marB="0">
                    <a:solidFill>
                      <a:srgbClr val="99CCFF"/>
                    </a:solidFill>
                  </a:tcPr>
                </a:tc>
                <a:extLst>
                  <a:ext uri="{0D108BD9-81ED-4DB2-BD59-A6C34878D82A}">
                    <a16:rowId xmlns:a16="http://schemas.microsoft.com/office/drawing/2014/main" val="3238610836"/>
                  </a:ext>
                </a:extLst>
              </a:tr>
              <a:tr h="0">
                <a:tc>
                  <a:txBody>
                    <a:bodyPr/>
                    <a:lstStyle/>
                    <a:p>
                      <a:pPr marL="0" marR="0" algn="r">
                        <a:spcBef>
                          <a:spcPts val="0"/>
                        </a:spcBef>
                        <a:spcAft>
                          <a:spcPts val="0"/>
                        </a:spcAft>
                      </a:pPr>
                      <a:r>
                        <a:rPr lang="en-US" sz="1400" dirty="0">
                          <a:solidFill>
                            <a:schemeClr val="tx1"/>
                          </a:solidFill>
                          <a:effectLst/>
                        </a:rPr>
                        <a:t>1</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Rocking XZ Plane</a:t>
                      </a:r>
                    </a:p>
                  </a:txBody>
                  <a:tcPr marL="68580" marR="68580" marT="0" marB="0" anchor="ctr"/>
                </a:tc>
                <a:extLst>
                  <a:ext uri="{0D108BD9-81ED-4DB2-BD59-A6C34878D82A}">
                    <a16:rowId xmlns:a16="http://schemas.microsoft.com/office/drawing/2014/main" val="3341696630"/>
                  </a:ext>
                </a:extLst>
              </a:tr>
              <a:tr h="0">
                <a:tc>
                  <a:txBody>
                    <a:bodyPr/>
                    <a:lstStyle/>
                    <a:p>
                      <a:pPr marL="0" marR="0" algn="r">
                        <a:spcBef>
                          <a:spcPts val="0"/>
                        </a:spcBef>
                        <a:spcAft>
                          <a:spcPts val="0"/>
                        </a:spcAft>
                      </a:pPr>
                      <a:r>
                        <a:rPr lang="en-US" sz="1400" dirty="0">
                          <a:solidFill>
                            <a:schemeClr val="tx1"/>
                          </a:solidFill>
                          <a:effectLst/>
                        </a:rPr>
                        <a:t>2</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2</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1st Bending XZ Plane</a:t>
                      </a:r>
                    </a:p>
                  </a:txBody>
                  <a:tcPr marL="68580" marR="68580" marT="0" marB="0" anchor="ctr"/>
                </a:tc>
                <a:extLst>
                  <a:ext uri="{0D108BD9-81ED-4DB2-BD59-A6C34878D82A}">
                    <a16:rowId xmlns:a16="http://schemas.microsoft.com/office/drawing/2014/main" val="1272537397"/>
                  </a:ext>
                </a:extLst>
              </a:tr>
              <a:tr h="0">
                <a:tc>
                  <a:txBody>
                    <a:bodyPr/>
                    <a:lstStyle/>
                    <a:p>
                      <a:pPr marL="0" marR="0" algn="r">
                        <a:spcBef>
                          <a:spcPts val="0"/>
                        </a:spcBef>
                        <a:spcAft>
                          <a:spcPts val="0"/>
                        </a:spcAft>
                      </a:pPr>
                      <a:r>
                        <a:rPr lang="en-US" sz="1400" dirty="0">
                          <a:solidFill>
                            <a:schemeClr val="tx1"/>
                          </a:solidFill>
                          <a:effectLst/>
                        </a:rPr>
                        <a:t>3</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3</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1st XY Bending</a:t>
                      </a:r>
                    </a:p>
                  </a:txBody>
                  <a:tcPr marL="68580" marR="68580" marT="0" marB="0" anchor="ctr"/>
                </a:tc>
                <a:extLst>
                  <a:ext uri="{0D108BD9-81ED-4DB2-BD59-A6C34878D82A}">
                    <a16:rowId xmlns:a16="http://schemas.microsoft.com/office/drawing/2014/main" val="2621138439"/>
                  </a:ext>
                </a:extLst>
              </a:tr>
              <a:tr h="0">
                <a:tc>
                  <a:txBody>
                    <a:bodyPr/>
                    <a:lstStyle/>
                    <a:p>
                      <a:pPr marL="0" marR="0" algn="r">
                        <a:spcBef>
                          <a:spcPts val="0"/>
                        </a:spcBef>
                        <a:spcAft>
                          <a:spcPts val="0"/>
                        </a:spcAft>
                      </a:pPr>
                      <a:r>
                        <a:rPr lang="en-US" sz="1400" dirty="0">
                          <a:solidFill>
                            <a:schemeClr val="tx1"/>
                          </a:solidFill>
                          <a:effectLst/>
                        </a:rPr>
                        <a:t>4</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4</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1st Bending XY Plane </a:t>
                      </a:r>
                    </a:p>
                  </a:txBody>
                  <a:tcPr marL="68580" marR="68580" marT="0" marB="0" anchor="ctr"/>
                </a:tc>
                <a:extLst>
                  <a:ext uri="{0D108BD9-81ED-4DB2-BD59-A6C34878D82A}">
                    <a16:rowId xmlns:a16="http://schemas.microsoft.com/office/drawing/2014/main" val="3212022976"/>
                  </a:ext>
                </a:extLst>
              </a:tr>
              <a:tr h="0">
                <a:tc>
                  <a:txBody>
                    <a:bodyPr/>
                    <a:lstStyle/>
                    <a:p>
                      <a:pPr marL="0" marR="0" algn="r">
                        <a:spcBef>
                          <a:spcPts val="0"/>
                        </a:spcBef>
                        <a:spcAft>
                          <a:spcPts val="0"/>
                        </a:spcAft>
                      </a:pPr>
                      <a:r>
                        <a:rPr lang="en-US" sz="1400" dirty="0">
                          <a:solidFill>
                            <a:schemeClr val="tx1"/>
                          </a:solidFill>
                          <a:effectLst/>
                        </a:rPr>
                        <a:t>5</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6</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Core 1st Torsion</a:t>
                      </a:r>
                    </a:p>
                  </a:txBody>
                  <a:tcPr marL="68580" marR="68580" marT="0" marB="0" anchor="ctr"/>
                </a:tc>
                <a:extLst>
                  <a:ext uri="{0D108BD9-81ED-4DB2-BD59-A6C34878D82A}">
                    <a16:rowId xmlns:a16="http://schemas.microsoft.com/office/drawing/2014/main" val="1376950406"/>
                  </a:ext>
                </a:extLst>
              </a:tr>
              <a:tr h="0">
                <a:tc>
                  <a:txBody>
                    <a:bodyPr/>
                    <a:lstStyle/>
                    <a:p>
                      <a:pPr marL="0" marR="0" algn="r">
                        <a:spcBef>
                          <a:spcPts val="0"/>
                        </a:spcBef>
                        <a:spcAft>
                          <a:spcPts val="0"/>
                        </a:spcAft>
                      </a:pPr>
                      <a:r>
                        <a:rPr lang="en-US" sz="1400" dirty="0">
                          <a:solidFill>
                            <a:schemeClr val="tx1"/>
                          </a:solidFill>
                          <a:effectLst/>
                        </a:rPr>
                        <a:t>6</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7</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1st XZ Bending</a:t>
                      </a:r>
                    </a:p>
                  </a:txBody>
                  <a:tcPr marL="68580" marR="68580" marT="0" marB="0" anchor="ctr"/>
                </a:tc>
                <a:extLst>
                  <a:ext uri="{0D108BD9-81ED-4DB2-BD59-A6C34878D82A}">
                    <a16:rowId xmlns:a16="http://schemas.microsoft.com/office/drawing/2014/main" val="1674886746"/>
                  </a:ext>
                </a:extLst>
              </a:tr>
              <a:tr h="0">
                <a:tc>
                  <a:txBody>
                    <a:bodyPr/>
                    <a:lstStyle/>
                    <a:p>
                      <a:pPr marL="0" marR="0" algn="r">
                        <a:spcBef>
                          <a:spcPts val="0"/>
                        </a:spcBef>
                        <a:spcAft>
                          <a:spcPts val="0"/>
                        </a:spcAft>
                      </a:pPr>
                      <a:r>
                        <a:rPr lang="en-US" sz="1400" dirty="0">
                          <a:solidFill>
                            <a:schemeClr val="tx1"/>
                          </a:solidFill>
                          <a:effectLst/>
                        </a:rPr>
                        <a:t>7</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8</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2nd XZ Bending</a:t>
                      </a:r>
                    </a:p>
                  </a:txBody>
                  <a:tcPr marL="68580" marR="68580" marT="0" marB="0" anchor="ctr"/>
                </a:tc>
                <a:extLst>
                  <a:ext uri="{0D108BD9-81ED-4DB2-BD59-A6C34878D82A}">
                    <a16:rowId xmlns:a16="http://schemas.microsoft.com/office/drawing/2014/main" val="2589513335"/>
                  </a:ext>
                </a:extLst>
              </a:tr>
              <a:tr h="0">
                <a:tc>
                  <a:txBody>
                    <a:bodyPr/>
                    <a:lstStyle/>
                    <a:p>
                      <a:pPr marL="0" marR="0" algn="r">
                        <a:spcBef>
                          <a:spcPts val="0"/>
                        </a:spcBef>
                        <a:spcAft>
                          <a:spcPts val="0"/>
                        </a:spcAft>
                      </a:pPr>
                      <a:r>
                        <a:rPr lang="en-US" sz="1400" dirty="0">
                          <a:solidFill>
                            <a:schemeClr val="tx1"/>
                          </a:solidFill>
                          <a:effectLst/>
                        </a:rPr>
                        <a:t>8</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9</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2nd XY Bending</a:t>
                      </a:r>
                    </a:p>
                  </a:txBody>
                  <a:tcPr marL="68580" marR="68580" marT="0" marB="0" anchor="ctr"/>
                </a:tc>
                <a:extLst>
                  <a:ext uri="{0D108BD9-81ED-4DB2-BD59-A6C34878D82A}">
                    <a16:rowId xmlns:a16="http://schemas.microsoft.com/office/drawing/2014/main" val="924794023"/>
                  </a:ext>
                </a:extLst>
              </a:tr>
              <a:tr h="0">
                <a:tc>
                  <a:txBody>
                    <a:bodyPr/>
                    <a:lstStyle/>
                    <a:p>
                      <a:pPr marL="0" marR="0" algn="r">
                        <a:spcBef>
                          <a:spcPts val="0"/>
                        </a:spcBef>
                        <a:spcAft>
                          <a:spcPts val="0"/>
                        </a:spcAft>
                      </a:pPr>
                      <a:r>
                        <a:rPr lang="en-US" sz="1400" dirty="0">
                          <a:solidFill>
                            <a:schemeClr val="tx1"/>
                          </a:solidFill>
                          <a:effectLst/>
                        </a:rPr>
                        <a:t>9</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10</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SRB 1st Bending</a:t>
                      </a:r>
                    </a:p>
                  </a:txBody>
                  <a:tcPr marL="68580" marR="68580" marT="0" marB="0" anchor="ctr"/>
                </a:tc>
                <a:extLst>
                  <a:ext uri="{0D108BD9-81ED-4DB2-BD59-A6C34878D82A}">
                    <a16:rowId xmlns:a16="http://schemas.microsoft.com/office/drawing/2014/main" val="3207580650"/>
                  </a:ext>
                </a:extLst>
              </a:tr>
              <a:tr h="0">
                <a:tc>
                  <a:txBody>
                    <a:bodyPr/>
                    <a:lstStyle/>
                    <a:p>
                      <a:pPr marL="0" marR="0" algn="r">
                        <a:spcBef>
                          <a:spcPts val="0"/>
                        </a:spcBef>
                        <a:spcAft>
                          <a:spcPts val="0"/>
                        </a:spcAft>
                      </a:pPr>
                      <a:r>
                        <a:rPr lang="en-US" sz="1400" dirty="0">
                          <a:solidFill>
                            <a:schemeClr val="tx1"/>
                          </a:solidFill>
                          <a:effectLst/>
                        </a:rPr>
                        <a:t>10</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11</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3rd XY Bending</a:t>
                      </a:r>
                    </a:p>
                  </a:txBody>
                  <a:tcPr marL="68580" marR="68580" marT="0" marB="0" anchor="ctr"/>
                </a:tc>
                <a:extLst>
                  <a:ext uri="{0D108BD9-81ED-4DB2-BD59-A6C34878D82A}">
                    <a16:rowId xmlns:a16="http://schemas.microsoft.com/office/drawing/2014/main" val="2112317746"/>
                  </a:ext>
                </a:extLst>
              </a:tr>
              <a:tr h="0">
                <a:tc>
                  <a:txBody>
                    <a:bodyPr/>
                    <a:lstStyle/>
                    <a:p>
                      <a:pPr marL="0" marR="0" algn="r">
                        <a:spcBef>
                          <a:spcPts val="0"/>
                        </a:spcBef>
                        <a:spcAft>
                          <a:spcPts val="0"/>
                        </a:spcAft>
                      </a:pPr>
                      <a:r>
                        <a:rPr lang="en-US" sz="1400" dirty="0">
                          <a:solidFill>
                            <a:schemeClr val="tx1"/>
                          </a:solidFill>
                          <a:effectLst/>
                        </a:rPr>
                        <a:t>11</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12</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Torsion</a:t>
                      </a:r>
                    </a:p>
                  </a:txBody>
                  <a:tcPr marL="68580" marR="68580" marT="0" marB="0" anchor="ctr"/>
                </a:tc>
                <a:extLst>
                  <a:ext uri="{0D108BD9-81ED-4DB2-BD59-A6C34878D82A}">
                    <a16:rowId xmlns:a16="http://schemas.microsoft.com/office/drawing/2014/main" val="668836229"/>
                  </a:ext>
                </a:extLst>
              </a:tr>
              <a:tr h="0">
                <a:tc>
                  <a:txBody>
                    <a:bodyPr/>
                    <a:lstStyle/>
                    <a:p>
                      <a:pPr marL="0" marR="0" algn="r">
                        <a:spcBef>
                          <a:spcPts val="0"/>
                        </a:spcBef>
                        <a:spcAft>
                          <a:spcPts val="0"/>
                        </a:spcAft>
                      </a:pPr>
                      <a:r>
                        <a:rPr lang="en-US" sz="1400" dirty="0">
                          <a:solidFill>
                            <a:schemeClr val="tx1"/>
                          </a:solidFill>
                          <a:effectLst/>
                        </a:rPr>
                        <a:t>12</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13</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2nd XZ Bending</a:t>
                      </a:r>
                    </a:p>
                  </a:txBody>
                  <a:tcPr marL="68580" marR="68580" marT="0" marB="0" anchor="ctr"/>
                </a:tc>
                <a:extLst>
                  <a:ext uri="{0D108BD9-81ED-4DB2-BD59-A6C34878D82A}">
                    <a16:rowId xmlns:a16="http://schemas.microsoft.com/office/drawing/2014/main" val="3040268266"/>
                  </a:ext>
                </a:extLst>
              </a:tr>
              <a:tr h="0">
                <a:tc>
                  <a:txBody>
                    <a:bodyPr/>
                    <a:lstStyle/>
                    <a:p>
                      <a:pPr marL="0" marR="0" algn="r">
                        <a:spcBef>
                          <a:spcPts val="0"/>
                        </a:spcBef>
                        <a:spcAft>
                          <a:spcPts val="0"/>
                        </a:spcAft>
                      </a:pPr>
                      <a:r>
                        <a:rPr lang="en-US" sz="1400" dirty="0">
                          <a:solidFill>
                            <a:schemeClr val="tx1"/>
                          </a:solidFill>
                          <a:effectLst/>
                        </a:rPr>
                        <a:t>13</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14</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Tower/SLS 2nd XY Bending</a:t>
                      </a:r>
                    </a:p>
                  </a:txBody>
                  <a:tcPr marL="68580" marR="68580" marT="0" marB="0" anchor="ctr"/>
                </a:tc>
                <a:extLst>
                  <a:ext uri="{0D108BD9-81ED-4DB2-BD59-A6C34878D82A}">
                    <a16:rowId xmlns:a16="http://schemas.microsoft.com/office/drawing/2014/main" val="116799201"/>
                  </a:ext>
                </a:extLst>
              </a:tr>
              <a:tr h="0">
                <a:tc>
                  <a:txBody>
                    <a:bodyPr/>
                    <a:lstStyle/>
                    <a:p>
                      <a:pPr marL="0" marR="0" algn="r">
                        <a:spcBef>
                          <a:spcPts val="0"/>
                        </a:spcBef>
                        <a:spcAft>
                          <a:spcPts val="0"/>
                        </a:spcAft>
                      </a:pPr>
                      <a:r>
                        <a:rPr lang="en-US" sz="1400" dirty="0">
                          <a:solidFill>
                            <a:schemeClr val="tx1"/>
                          </a:solidFill>
                          <a:effectLst/>
                        </a:rPr>
                        <a:t>14</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15</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Trampoline</a:t>
                      </a:r>
                    </a:p>
                  </a:txBody>
                  <a:tcPr marL="68580" marR="68580" marT="0" marB="0" anchor="ctr"/>
                </a:tc>
                <a:extLst>
                  <a:ext uri="{0D108BD9-81ED-4DB2-BD59-A6C34878D82A}">
                    <a16:rowId xmlns:a16="http://schemas.microsoft.com/office/drawing/2014/main" val="3256903310"/>
                  </a:ext>
                </a:extLst>
              </a:tr>
              <a:tr h="0">
                <a:tc>
                  <a:txBody>
                    <a:bodyPr/>
                    <a:lstStyle/>
                    <a:p>
                      <a:pPr marL="0" marR="0" algn="r">
                        <a:spcBef>
                          <a:spcPts val="0"/>
                        </a:spcBef>
                        <a:spcAft>
                          <a:spcPts val="0"/>
                        </a:spcAft>
                      </a:pPr>
                      <a:r>
                        <a:rPr lang="en-US" sz="1400" dirty="0">
                          <a:solidFill>
                            <a:schemeClr val="tx1"/>
                          </a:solidFill>
                          <a:effectLst/>
                        </a:rPr>
                        <a:t>15</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16</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CAA Vertical/SLS Bending</a:t>
                      </a:r>
                    </a:p>
                  </a:txBody>
                  <a:tcPr marL="68580" marR="68580" marT="0" marB="0" anchor="ctr"/>
                </a:tc>
                <a:extLst>
                  <a:ext uri="{0D108BD9-81ED-4DB2-BD59-A6C34878D82A}">
                    <a16:rowId xmlns:a16="http://schemas.microsoft.com/office/drawing/2014/main" val="853270519"/>
                  </a:ext>
                </a:extLst>
              </a:tr>
              <a:tr h="0">
                <a:tc>
                  <a:txBody>
                    <a:bodyPr/>
                    <a:lstStyle/>
                    <a:p>
                      <a:pPr marL="0" marR="0" algn="r">
                        <a:spcBef>
                          <a:spcPts val="0"/>
                        </a:spcBef>
                        <a:spcAft>
                          <a:spcPts val="0"/>
                        </a:spcAft>
                      </a:pPr>
                      <a:r>
                        <a:rPr lang="en-US" sz="1400" dirty="0">
                          <a:solidFill>
                            <a:schemeClr val="tx1"/>
                          </a:solidFill>
                          <a:effectLst/>
                        </a:rPr>
                        <a:t>16</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17</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CAA Vertical/SLS Bending</a:t>
                      </a:r>
                    </a:p>
                  </a:txBody>
                  <a:tcPr marL="68580" marR="68580" marT="0" marB="0" anchor="ctr"/>
                </a:tc>
                <a:extLst>
                  <a:ext uri="{0D108BD9-81ED-4DB2-BD59-A6C34878D82A}">
                    <a16:rowId xmlns:a16="http://schemas.microsoft.com/office/drawing/2014/main" val="3345099311"/>
                  </a:ext>
                </a:extLst>
              </a:tr>
              <a:tr h="0">
                <a:tc>
                  <a:txBody>
                    <a:bodyPr/>
                    <a:lstStyle/>
                    <a:p>
                      <a:pPr marL="0" marR="0" algn="r">
                        <a:spcBef>
                          <a:spcPts val="0"/>
                        </a:spcBef>
                        <a:spcAft>
                          <a:spcPts val="0"/>
                        </a:spcAft>
                      </a:pPr>
                      <a:r>
                        <a:rPr lang="en-US" sz="1400" dirty="0">
                          <a:solidFill>
                            <a:schemeClr val="tx1"/>
                          </a:solidFill>
                          <a:effectLst/>
                        </a:rPr>
                        <a:t>17</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18</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CAA Vertical</a:t>
                      </a:r>
                    </a:p>
                  </a:txBody>
                  <a:tcPr marL="68580" marR="68580" marT="0" marB="0" anchor="ctr"/>
                </a:tc>
                <a:extLst>
                  <a:ext uri="{0D108BD9-81ED-4DB2-BD59-A6C34878D82A}">
                    <a16:rowId xmlns:a16="http://schemas.microsoft.com/office/drawing/2014/main" val="675624548"/>
                  </a:ext>
                </a:extLst>
              </a:tr>
              <a:tr h="0">
                <a:tc>
                  <a:txBody>
                    <a:bodyPr/>
                    <a:lstStyle/>
                    <a:p>
                      <a:pPr marL="0" marR="0" algn="r">
                        <a:spcBef>
                          <a:spcPts val="0"/>
                        </a:spcBef>
                        <a:spcAft>
                          <a:spcPts val="0"/>
                        </a:spcAft>
                      </a:pPr>
                      <a:r>
                        <a:rPr lang="en-US" sz="1400" dirty="0" smtClean="0">
                          <a:solidFill>
                            <a:schemeClr val="tx1"/>
                          </a:solidFill>
                          <a:effectLst/>
                          <a:latin typeface="Times New Roman" panose="02020603050405020304" pitchFamily="18" charset="0"/>
                          <a:ea typeface="Times New Roman" panose="02020603050405020304" pitchFamily="18" charset="0"/>
                        </a:rPr>
                        <a:t>18</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19</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Twisting/Tower Torsion</a:t>
                      </a:r>
                    </a:p>
                  </a:txBody>
                  <a:tcPr marL="68580" marR="68580" marT="0" marB="0" anchor="ctr"/>
                </a:tc>
                <a:extLst>
                  <a:ext uri="{0D108BD9-81ED-4DB2-BD59-A6C34878D82A}">
                    <a16:rowId xmlns:a16="http://schemas.microsoft.com/office/drawing/2014/main" val="3372491818"/>
                  </a:ext>
                </a:extLst>
              </a:tr>
              <a:tr h="0">
                <a:tc>
                  <a:txBody>
                    <a:bodyPr/>
                    <a:lstStyle/>
                    <a:p>
                      <a:pPr marL="0" marR="0" algn="r">
                        <a:spcBef>
                          <a:spcPts val="0"/>
                        </a:spcBef>
                        <a:spcAft>
                          <a:spcPts val="0"/>
                        </a:spcAft>
                      </a:pPr>
                      <a:r>
                        <a:rPr lang="en-US" sz="1400" dirty="0" smtClean="0">
                          <a:solidFill>
                            <a:schemeClr val="tx1"/>
                          </a:solidFill>
                          <a:effectLst/>
                          <a:latin typeface="Times New Roman" panose="02020603050405020304" pitchFamily="18" charset="0"/>
                          <a:ea typeface="Times New Roman" panose="02020603050405020304" pitchFamily="18" charset="0"/>
                        </a:rPr>
                        <a:t>19</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21</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SLS 2nd Torsion</a:t>
                      </a:r>
                    </a:p>
                  </a:txBody>
                  <a:tcPr marL="68580" marR="68580" marT="0" marB="0" anchor="ctr"/>
                </a:tc>
                <a:extLst>
                  <a:ext uri="{0D108BD9-81ED-4DB2-BD59-A6C34878D82A}">
                    <a16:rowId xmlns:a16="http://schemas.microsoft.com/office/drawing/2014/main" val="3710324259"/>
                  </a:ext>
                </a:extLst>
              </a:tr>
              <a:tr h="0">
                <a:tc>
                  <a:txBody>
                    <a:bodyPr/>
                    <a:lstStyle/>
                    <a:p>
                      <a:pPr marL="0" marR="0" algn="r">
                        <a:spcBef>
                          <a:spcPts val="0"/>
                        </a:spcBef>
                        <a:spcAft>
                          <a:spcPts val="0"/>
                        </a:spcAft>
                      </a:pPr>
                      <a:r>
                        <a:rPr lang="en-US" sz="1400" dirty="0" smtClean="0">
                          <a:solidFill>
                            <a:schemeClr val="tx1"/>
                          </a:solidFill>
                          <a:effectLst/>
                          <a:latin typeface="Times New Roman" panose="02020603050405020304" pitchFamily="18" charset="0"/>
                          <a:ea typeface="Times New Roman" panose="02020603050405020304" pitchFamily="18" charset="0"/>
                        </a:rPr>
                        <a:t>20</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22</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Bounce/3rd Bending</a:t>
                      </a:r>
                    </a:p>
                  </a:txBody>
                  <a:tcPr marL="68580" marR="68580" marT="0" marB="0" anchor="ctr"/>
                </a:tc>
                <a:extLst>
                  <a:ext uri="{0D108BD9-81ED-4DB2-BD59-A6C34878D82A}">
                    <a16:rowId xmlns:a16="http://schemas.microsoft.com/office/drawing/2014/main" val="4076939155"/>
                  </a:ext>
                </a:extLst>
              </a:tr>
              <a:tr h="0">
                <a:tc>
                  <a:txBody>
                    <a:bodyPr/>
                    <a:lstStyle/>
                    <a:p>
                      <a:pPr marL="0" marR="0" algn="r">
                        <a:spcBef>
                          <a:spcPts val="0"/>
                        </a:spcBef>
                        <a:spcAft>
                          <a:spcPts val="0"/>
                        </a:spcAft>
                      </a:pPr>
                      <a:r>
                        <a:rPr lang="en-US" sz="1400" dirty="0" smtClean="0">
                          <a:solidFill>
                            <a:schemeClr val="tx1"/>
                          </a:solidFill>
                          <a:effectLst/>
                          <a:latin typeface="Times New Roman" panose="02020603050405020304" pitchFamily="18" charset="0"/>
                          <a:ea typeface="Times New Roman" panose="02020603050405020304" pitchFamily="18" charset="0"/>
                        </a:rPr>
                        <a:t>21</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23</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ML Tower 3rd XZ Bending</a:t>
                      </a:r>
                    </a:p>
                  </a:txBody>
                  <a:tcPr marL="68580" marR="68580" marT="0" marB="0" anchor="ctr"/>
                </a:tc>
                <a:extLst>
                  <a:ext uri="{0D108BD9-81ED-4DB2-BD59-A6C34878D82A}">
                    <a16:rowId xmlns:a16="http://schemas.microsoft.com/office/drawing/2014/main" val="874341635"/>
                  </a:ext>
                </a:extLst>
              </a:tr>
              <a:tr h="0">
                <a:tc>
                  <a:txBody>
                    <a:bodyPr/>
                    <a:lstStyle/>
                    <a:p>
                      <a:pPr marL="0" marR="0" algn="r">
                        <a:spcBef>
                          <a:spcPts val="0"/>
                        </a:spcBef>
                        <a:spcAft>
                          <a:spcPts val="0"/>
                        </a:spcAft>
                      </a:pPr>
                      <a:r>
                        <a:rPr lang="en-US" sz="1400" dirty="0" smtClean="0">
                          <a:solidFill>
                            <a:schemeClr val="tx1"/>
                          </a:solidFill>
                          <a:effectLst/>
                          <a:latin typeface="Times New Roman" panose="02020603050405020304" pitchFamily="18" charset="0"/>
                          <a:ea typeface="Times New Roman" panose="02020603050405020304" pitchFamily="18" charset="0"/>
                        </a:rPr>
                        <a:t>22</a:t>
                      </a:r>
                      <a:endParaRPr lang="en-US" sz="1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r">
                        <a:spcBef>
                          <a:spcPts val="0"/>
                        </a:spcBef>
                        <a:spcAft>
                          <a:spcPts val="0"/>
                        </a:spcAft>
                      </a:pPr>
                      <a:r>
                        <a:rPr lang="en-US" sz="1400" dirty="0">
                          <a:effectLst/>
                          <a:latin typeface="Times New Roman" panose="02020603050405020304" pitchFamily="18" charset="0"/>
                          <a:ea typeface="Times New Roman" panose="02020603050405020304" pitchFamily="18" charset="0"/>
                        </a:rPr>
                        <a:t>    27</a:t>
                      </a:r>
                    </a:p>
                  </a:txBody>
                  <a:tcPr marL="68580" marR="68580" marT="0" marB="0"/>
                </a:tc>
                <a:tc>
                  <a:txBody>
                    <a:bodyPr/>
                    <a:lstStyle/>
                    <a:p>
                      <a:pPr marL="0" marR="0" algn="ctr">
                        <a:spcBef>
                          <a:spcPts val="0"/>
                        </a:spcBef>
                        <a:spcAft>
                          <a:spcPts val="0"/>
                        </a:spcAft>
                      </a:pPr>
                      <a:r>
                        <a:rPr lang="en-US" sz="1400" dirty="0">
                          <a:effectLst/>
                          <a:latin typeface="Times New Roman" panose="02020603050405020304" pitchFamily="18" charset="0"/>
                          <a:ea typeface="Times New Roman" panose="02020603050405020304" pitchFamily="18" charset="0"/>
                        </a:rPr>
                        <a:t>SRB 2nd XY Bending/CAA lateral</a:t>
                      </a:r>
                    </a:p>
                  </a:txBody>
                  <a:tcPr marL="68580" marR="68580" marT="0" marB="0" anchor="ctr"/>
                </a:tc>
                <a:extLst>
                  <a:ext uri="{0D108BD9-81ED-4DB2-BD59-A6C34878D82A}">
                    <a16:rowId xmlns:a16="http://schemas.microsoft.com/office/drawing/2014/main" val="724806530"/>
                  </a:ext>
                </a:extLst>
              </a:tr>
            </a:tbl>
          </a:graphicData>
        </a:graphic>
      </p:graphicFrame>
    </p:spTree>
    <p:extLst>
      <p:ext uri="{BB962C8B-B14F-4D97-AF65-F5344CB8AC3E}">
        <p14:creationId xmlns:p14="http://schemas.microsoft.com/office/powerpoint/2010/main" val="3076627821"/>
      </p:ext>
    </p:extLst>
  </p:cSld>
  <p:clrMapOvr>
    <a:masterClrMapping/>
  </p:clrMapOvr>
  <mc:AlternateContent xmlns:mc="http://schemas.openxmlformats.org/markup-compatibility/2006">
    <mc:Choice xmlns:p14="http://schemas.microsoft.com/office/powerpoint/2010/main" Requires="p14">
      <p:transition spd="slow" p14:dur="2000" advTm="24048"/>
    </mc:Choice>
    <mc:Fallback>
      <p:transition spd="slow" advTm="2404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4782" y="1189239"/>
            <a:ext cx="3614605" cy="4744169"/>
          </a:xfrm>
          <a:prstGeom prst="rect">
            <a:avLst/>
          </a:prstGeom>
        </p:spPr>
      </p:pic>
      <p:sp>
        <p:nvSpPr>
          <p:cNvPr id="2" name="Rectangle 1">
            <a:extLst>
              <a:ext uri="{FF2B5EF4-FFF2-40B4-BE49-F238E27FC236}">
                <a16:creationId xmlns:a16="http://schemas.microsoft.com/office/drawing/2014/main" id="{BC6C89A4-BC62-024F-804A-6E4163A2E3A9}"/>
              </a:ext>
            </a:extLst>
          </p:cNvPr>
          <p:cNvSpPr/>
          <p:nvPr/>
        </p:nvSpPr>
        <p:spPr>
          <a:xfrm>
            <a:off x="748326" y="86794"/>
            <a:ext cx="7625059" cy="830997"/>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IMT Target Mode Frequency Uncertainty</a:t>
            </a:r>
          </a:p>
          <a:p>
            <a:pPr algn="ctr"/>
            <a:r>
              <a:rPr lang="en-US" sz="2400" b="1" dirty="0" smtClean="0">
                <a:latin typeface="Arial" panose="020B0604020202020204" pitchFamily="34" charset="0"/>
                <a:cs typeface="Arial" panose="020B0604020202020204" pitchFamily="34" charset="0"/>
              </a:rPr>
              <a:t>10,015 Ensemble Members</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891013" y="1427019"/>
            <a:ext cx="336442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nSpc>
                <a:spcPct val="90000"/>
              </a:lnSpc>
              <a:spcBef>
                <a:spcPct val="0"/>
              </a:spcBef>
              <a:spcAft>
                <a:spcPts val="600"/>
              </a:spcAft>
              <a:buNone/>
            </a:pPr>
            <a:r>
              <a:rPr lang="en-US" altLang="en-US" sz="1800" dirty="0" smtClean="0">
                <a:latin typeface="Arial" panose="020B0604020202020204" pitchFamily="34" charset="0"/>
                <a:cs typeface="Arial" panose="020B0604020202020204" pitchFamily="34" charset="0"/>
              </a:rPr>
              <a:t>RMS Frequency Uncertainty</a:t>
            </a:r>
            <a:endParaRPr lang="en-US" altLang="en-US" sz="1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68A97E0-137F-0240-B111-FB80B6C81928}"/>
              </a:ext>
            </a:extLst>
          </p:cNvPr>
          <p:cNvSpPr>
            <a:spLocks noChangeArrowheads="1"/>
          </p:cNvSpPr>
          <p:nvPr/>
        </p:nvSpPr>
        <p:spPr bwMode="auto">
          <a:xfrm>
            <a:off x="5341573" y="1427019"/>
            <a:ext cx="3552533"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Bef>
                <a:spcPct val="0"/>
              </a:spcBef>
              <a:spcAft>
                <a:spcPts val="1200"/>
              </a:spcAft>
              <a:buFontTx/>
              <a:buNone/>
            </a:pPr>
            <a:r>
              <a:rPr lang="en-US" altLang="en-US" sz="1800" dirty="0" smtClean="0">
                <a:latin typeface="Arial" panose="020B0604020202020204" pitchFamily="34" charset="0"/>
                <a:cs typeface="Arial" panose="020B0604020202020204" pitchFamily="34" charset="0"/>
              </a:rPr>
              <a:t>P98/90 Enclosure Intervals</a:t>
            </a:r>
          </a:p>
        </p:txBody>
      </p:sp>
      <p:sp>
        <p:nvSpPr>
          <p:cNvPr id="15" name="Rectangle 14"/>
          <p:cNvSpPr/>
          <p:nvPr/>
        </p:nvSpPr>
        <p:spPr>
          <a:xfrm>
            <a:off x="774199" y="2095653"/>
            <a:ext cx="2143151" cy="311496"/>
          </a:xfrm>
          <a:prstGeom prst="rect">
            <a:avLst/>
          </a:prstGeom>
        </p:spPr>
        <p:txBody>
          <a:bodyPr wrap="none">
            <a:spAutoFit/>
          </a:bodyPr>
          <a:lstStyle/>
          <a:p>
            <a:pPr algn="ctr">
              <a:lnSpc>
                <a:spcPct val="107000"/>
              </a:lnSpc>
            </a:pPr>
            <a:r>
              <a:rPr lang="en-US" sz="1400" dirty="0"/>
              <a:t>ML </a:t>
            </a:r>
            <a:r>
              <a:rPr lang="en-US" sz="1400" dirty="0" smtClean="0"/>
              <a:t>Twisting/Tower Torsion</a:t>
            </a:r>
            <a:endParaRPr lang="en-US" sz="1400" dirty="0">
              <a:latin typeface="Times New Roman" panose="02020603050405020304" pitchFamily="18" charset="0"/>
              <a:ea typeface="Times New Roman" panose="02020603050405020304" pitchFamily="18" charset="0"/>
            </a:endParaRPr>
          </a:p>
        </p:txBody>
      </p:sp>
      <p:sp>
        <p:nvSpPr>
          <p:cNvPr id="16" name="Rectangle 15">
            <a:extLst>
              <a:ext uri="{FF2B5EF4-FFF2-40B4-BE49-F238E27FC236}">
                <a16:creationId xmlns:a16="http://schemas.microsoft.com/office/drawing/2014/main" id="{168A97E0-137F-0240-B111-FB80B6C81928}"/>
              </a:ext>
            </a:extLst>
          </p:cNvPr>
          <p:cNvSpPr>
            <a:spLocks noChangeArrowheads="1"/>
          </p:cNvSpPr>
          <p:nvPr/>
        </p:nvSpPr>
        <p:spPr bwMode="auto">
          <a:xfrm>
            <a:off x="1084962" y="5684504"/>
            <a:ext cx="70977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Bef>
                <a:spcPct val="0"/>
              </a:spcBef>
              <a:spcAft>
                <a:spcPts val="1200"/>
              </a:spcAft>
              <a:buFontTx/>
              <a:buNone/>
            </a:pPr>
            <a:r>
              <a:rPr lang="en-US" altLang="en-US" sz="1800" dirty="0" smtClean="0">
                <a:latin typeface="Arial" panose="020B0604020202020204" pitchFamily="34" charset="0"/>
                <a:cs typeface="Arial" panose="020B0604020202020204" pitchFamily="34" charset="0"/>
              </a:rPr>
              <a:t>Greatest RMS frequency uncertainty 3.23% in mode 19.</a:t>
            </a:r>
            <a:endParaRPr lang="en-US" altLang="en-US" sz="1800" dirty="0" smtClean="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988512" y="1202801"/>
            <a:ext cx="3593936" cy="4717041"/>
          </a:xfrm>
          <a:prstGeom prst="rect">
            <a:avLst/>
          </a:prstGeom>
        </p:spPr>
      </p:pic>
    </p:spTree>
    <p:extLst>
      <p:ext uri="{BB962C8B-B14F-4D97-AF65-F5344CB8AC3E}">
        <p14:creationId xmlns:p14="http://schemas.microsoft.com/office/powerpoint/2010/main" val="1894496855"/>
      </p:ext>
    </p:extLst>
  </p:cSld>
  <p:clrMapOvr>
    <a:masterClrMapping/>
  </p:clrMapOvr>
  <mc:AlternateContent xmlns:mc="http://schemas.openxmlformats.org/markup-compatibility/2006">
    <mc:Choice xmlns:p14="http://schemas.microsoft.com/office/powerpoint/2010/main" Requires="p14">
      <p:transition spd="slow" p14:dur="2000" advTm="52198"/>
    </mc:Choice>
    <mc:Fallback>
      <p:transition spd="slow" advTm="52198"/>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525336" y="757941"/>
            <a:ext cx="4399805" cy="5774747"/>
          </a:xfrm>
          <a:prstGeom prst="rect">
            <a:avLst/>
          </a:prstGeom>
        </p:spPr>
      </p:pic>
      <p:sp>
        <p:nvSpPr>
          <p:cNvPr id="2" name="Rectangle 1">
            <a:extLst>
              <a:ext uri="{FF2B5EF4-FFF2-40B4-BE49-F238E27FC236}">
                <a16:creationId xmlns:a16="http://schemas.microsoft.com/office/drawing/2014/main" id="{BC6C89A4-BC62-024F-804A-6E4163A2E3A9}"/>
              </a:ext>
            </a:extLst>
          </p:cNvPr>
          <p:cNvSpPr/>
          <p:nvPr/>
        </p:nvSpPr>
        <p:spPr>
          <a:xfrm>
            <a:off x="748326" y="309550"/>
            <a:ext cx="7625059" cy="461665"/>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IMT </a:t>
            </a:r>
            <a:r>
              <a:rPr lang="en-US" sz="2400" b="1" dirty="0" smtClean="0">
                <a:latin typeface="Arial" panose="020B0604020202020204" pitchFamily="34" charset="0"/>
                <a:cs typeface="Arial" panose="020B0604020202020204" pitchFamily="34" charset="0"/>
              </a:rPr>
              <a:t>Target Mode Shape Uncertainty</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1002525" y="1427019"/>
            <a:ext cx="282250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nSpc>
                <a:spcPct val="90000"/>
              </a:lnSpc>
              <a:spcBef>
                <a:spcPct val="0"/>
              </a:spcBef>
              <a:spcAft>
                <a:spcPts val="600"/>
              </a:spcAft>
              <a:buNone/>
            </a:pPr>
            <a:r>
              <a:rPr lang="en-US" altLang="en-US" sz="1800" dirty="0" smtClean="0">
                <a:latin typeface="Arial" panose="020B0604020202020204" pitchFamily="34" charset="0"/>
                <a:cs typeface="Arial" panose="020B0604020202020204" pitchFamily="34" charset="0"/>
              </a:rPr>
              <a:t>RMS Cross-Orthogonality</a:t>
            </a:r>
            <a:endParaRPr lang="en-US" altLang="en-US" sz="18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68A97E0-137F-0240-B111-FB80B6C81928}"/>
              </a:ext>
            </a:extLst>
          </p:cNvPr>
          <p:cNvSpPr>
            <a:spLocks noChangeArrowheads="1"/>
          </p:cNvSpPr>
          <p:nvPr/>
        </p:nvSpPr>
        <p:spPr bwMode="auto">
          <a:xfrm>
            <a:off x="2772088" y="5973591"/>
            <a:ext cx="3577534"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eaLnBrk="1" hangingPunct="1">
              <a:lnSpc>
                <a:spcPct val="90000"/>
              </a:lnSpc>
              <a:spcBef>
                <a:spcPct val="0"/>
              </a:spcBef>
              <a:spcAft>
                <a:spcPts val="1200"/>
              </a:spcAft>
              <a:buFontTx/>
              <a:buNone/>
            </a:pPr>
            <a:r>
              <a:rPr lang="en-US" altLang="en-US" sz="1800" dirty="0" smtClean="0">
                <a:latin typeface="Arial" panose="020B0604020202020204" pitchFamily="34" charset="0"/>
                <a:cs typeface="Arial" panose="020B0604020202020204" pitchFamily="34" charset="0"/>
              </a:rPr>
              <a:t>20 modes with RMS XO &gt; </a:t>
            </a:r>
            <a:r>
              <a:rPr lang="en-US" altLang="en-US" sz="1800" dirty="0" smtClean="0">
                <a:latin typeface="Arial" panose="020B0604020202020204" pitchFamily="34" charset="0"/>
                <a:cs typeface="Arial" panose="020B0604020202020204" pitchFamily="34" charset="0"/>
              </a:rPr>
              <a:t>0.90</a:t>
            </a:r>
            <a:endParaRPr lang="en-US" altLang="en-US"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5373610"/>
      </p:ext>
    </p:extLst>
  </p:cSld>
  <p:clrMapOvr>
    <a:masterClrMapping/>
  </p:clrMapOvr>
  <mc:AlternateContent xmlns:mc="http://schemas.openxmlformats.org/markup-compatibility/2006">
    <mc:Choice xmlns:p14="http://schemas.microsoft.com/office/powerpoint/2010/main" Requires="p14">
      <p:transition spd="slow" p14:dur="2000" advTm="23629"/>
    </mc:Choice>
    <mc:Fallback>
      <p:transition spd="slow" advTm="23629"/>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114002" y="258286"/>
            <a:ext cx="4963158" cy="6514146"/>
          </a:xfrm>
          <a:prstGeom prst="rect">
            <a:avLst/>
          </a:prstGeom>
        </p:spPr>
      </p:pic>
      <p:sp>
        <p:nvSpPr>
          <p:cNvPr id="2" name="Rectangle 1">
            <a:extLst>
              <a:ext uri="{FF2B5EF4-FFF2-40B4-BE49-F238E27FC236}">
                <a16:creationId xmlns:a16="http://schemas.microsoft.com/office/drawing/2014/main" id="{BC6C89A4-BC62-024F-804A-6E4163A2E3A9}"/>
              </a:ext>
            </a:extLst>
          </p:cNvPr>
          <p:cNvSpPr/>
          <p:nvPr/>
        </p:nvSpPr>
        <p:spPr>
          <a:xfrm>
            <a:off x="783052" y="139540"/>
            <a:ext cx="7625059" cy="1200329"/>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XO Between </a:t>
            </a:r>
            <a:r>
              <a:rPr lang="en-US" sz="2400" b="1" dirty="0" smtClean="0">
                <a:latin typeface="Arial" panose="020B0604020202020204" pitchFamily="34" charset="0"/>
                <a:cs typeface="Arial" panose="020B0604020202020204" pitchFamily="34" charset="0"/>
              </a:rPr>
              <a:t>Target </a:t>
            </a:r>
            <a:r>
              <a:rPr lang="en-US" sz="2400" b="1" dirty="0" smtClean="0">
                <a:latin typeface="Arial" panose="020B0604020202020204" pitchFamily="34" charset="0"/>
                <a:cs typeface="Arial" panose="020B0604020202020204" pitchFamily="34" charset="0"/>
              </a:rPr>
              <a:t>Modes and </a:t>
            </a:r>
            <a:r>
              <a:rPr lang="en-US" sz="2400" b="1" dirty="0" smtClean="0">
                <a:latin typeface="Arial" panose="020B0604020202020204" pitchFamily="34" charset="0"/>
                <a:cs typeface="Arial" panose="020B0604020202020204" pitchFamily="34" charset="0"/>
              </a:rPr>
              <a:t>First 37</a:t>
            </a:r>
          </a:p>
          <a:p>
            <a:pPr algn="ctr"/>
            <a:r>
              <a:rPr lang="en-US" sz="2400" b="1" dirty="0" smtClean="0">
                <a:latin typeface="Arial" panose="020B0604020202020204" pitchFamily="34" charset="0"/>
                <a:cs typeface="Arial" panose="020B0604020202020204" pitchFamily="34" charset="0"/>
              </a:rPr>
              <a:t>Observable Modes</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1219200" y="5812272"/>
            <a:ext cx="6507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gn="ctr">
              <a:lnSpc>
                <a:spcPct val="90000"/>
              </a:lnSpc>
              <a:spcBef>
                <a:spcPct val="0"/>
              </a:spcBef>
              <a:spcAft>
                <a:spcPts val="1200"/>
              </a:spcAft>
              <a:buNone/>
            </a:pPr>
            <a:r>
              <a:rPr lang="en-US" altLang="en-US" dirty="0" smtClean="0">
                <a:latin typeface="Arial" panose="020B0604020202020204" pitchFamily="34" charset="0"/>
                <a:cs typeface="Arial" panose="020B0604020202020204" pitchFamily="34" charset="0"/>
              </a:rPr>
              <a:t>Sensor configuration produces decoupled target modes</a:t>
            </a:r>
          </a:p>
        </p:txBody>
      </p:sp>
      <p:sp>
        <p:nvSpPr>
          <p:cNvPr id="6" name="Rectangle 5"/>
          <p:cNvSpPr/>
          <p:nvPr/>
        </p:nvSpPr>
        <p:spPr>
          <a:xfrm>
            <a:off x="415474" y="1244486"/>
            <a:ext cx="4390987" cy="646331"/>
          </a:xfrm>
          <a:prstGeom prst="rect">
            <a:avLst/>
          </a:prstGeom>
        </p:spPr>
        <p:txBody>
          <a:bodyPr wrap="square">
            <a:spAutoFit/>
          </a:bodyPr>
          <a:lstStyle/>
          <a:p>
            <a:r>
              <a:rPr lang="en-US" dirty="0" smtClean="0"/>
              <a:t>IMT </a:t>
            </a:r>
            <a:r>
              <a:rPr lang="en-US" dirty="0" smtClean="0"/>
              <a:t>modes 20, 24, and 32 are not observable with 195 sensor configuration</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73844817"/>
      </p:ext>
    </p:extLst>
  </p:cSld>
  <p:clrMapOvr>
    <a:masterClrMapping/>
  </p:clrMapOvr>
  <mc:AlternateContent xmlns:mc="http://schemas.openxmlformats.org/markup-compatibility/2006">
    <mc:Choice xmlns:p14="http://schemas.microsoft.com/office/powerpoint/2010/main" Requires="p14">
      <p:transition spd="slow" p14:dur="2000" advTm="49558"/>
    </mc:Choice>
    <mc:Fallback>
      <p:transition spd="slow" advTm="4955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767587" y="101615"/>
            <a:ext cx="7625059" cy="830997"/>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Maximum Off-Diagonal </a:t>
            </a:r>
            <a:r>
              <a:rPr lang="en-US" sz="2400" b="1" dirty="0" smtClean="0">
                <a:latin typeface="Arial" panose="020B0604020202020204" pitchFamily="34" charset="0"/>
                <a:cs typeface="Arial" panose="020B0604020202020204" pitchFamily="34" charset="0"/>
              </a:rPr>
              <a:t>Statistics for XO </a:t>
            </a:r>
            <a:r>
              <a:rPr lang="en-US" sz="2400" b="1" dirty="0">
                <a:latin typeface="Arial" panose="020B0604020202020204" pitchFamily="34" charset="0"/>
                <a:cs typeface="Arial" panose="020B0604020202020204" pitchFamily="34" charset="0"/>
              </a:rPr>
              <a:t>Between </a:t>
            </a:r>
            <a:r>
              <a:rPr lang="en-US" sz="2400" b="1" dirty="0" smtClean="0">
                <a:latin typeface="Arial" panose="020B0604020202020204" pitchFamily="34" charset="0"/>
                <a:cs typeface="Arial" panose="020B0604020202020204" pitchFamily="34" charset="0"/>
              </a:rPr>
              <a:t>Target Modes </a:t>
            </a:r>
            <a:r>
              <a:rPr lang="en-US" sz="2400" b="1" dirty="0">
                <a:latin typeface="Arial" panose="020B0604020202020204" pitchFamily="34" charset="0"/>
                <a:cs typeface="Arial" panose="020B0604020202020204" pitchFamily="34" charset="0"/>
              </a:rPr>
              <a:t>and </a:t>
            </a:r>
            <a:r>
              <a:rPr lang="en-US" sz="2400" b="1" dirty="0" smtClean="0">
                <a:latin typeface="Arial" panose="020B0604020202020204" pitchFamily="34" charset="0"/>
                <a:cs typeface="Arial" panose="020B0604020202020204" pitchFamily="34" charset="0"/>
              </a:rPr>
              <a:t>First 37 Observable Modes</a:t>
            </a:r>
            <a:endParaRPr lang="en-US" sz="2400" b="1"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1830580" y="6229809"/>
            <a:ext cx="549906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lnSpc>
                <a:spcPct val="90000"/>
              </a:lnSpc>
              <a:spcBef>
                <a:spcPct val="0"/>
              </a:spcBef>
              <a:spcAft>
                <a:spcPts val="600"/>
              </a:spcAft>
              <a:buNone/>
            </a:pPr>
            <a:r>
              <a:rPr lang="en-US" altLang="en-US" sz="1800" dirty="0" smtClean="0">
                <a:latin typeface="Arial" panose="020B0604020202020204" pitchFamily="34" charset="0"/>
                <a:cs typeface="Arial" panose="020B0604020202020204" pitchFamily="34" charset="0"/>
              </a:rPr>
              <a:t>92% probability maximum OD &lt; 0.10 for mode 27</a:t>
            </a:r>
            <a:endParaRPr lang="en-US" altLang="en-US" sz="18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984241" y="219751"/>
            <a:ext cx="5191746" cy="6814166"/>
          </a:xfrm>
          <a:prstGeom prst="rect">
            <a:avLst/>
          </a:prstGeom>
        </p:spPr>
      </p:pic>
    </p:spTree>
    <p:extLst>
      <p:ext uri="{BB962C8B-B14F-4D97-AF65-F5344CB8AC3E}">
        <p14:creationId xmlns:p14="http://schemas.microsoft.com/office/powerpoint/2010/main" val="1464686213"/>
      </p:ext>
    </p:extLst>
  </p:cSld>
  <p:clrMapOvr>
    <a:masterClrMapping/>
  </p:clrMapOvr>
  <mc:AlternateContent xmlns:mc="http://schemas.openxmlformats.org/markup-compatibility/2006">
    <mc:Choice xmlns:p14="http://schemas.microsoft.com/office/powerpoint/2010/main" Requires="p14">
      <p:transition spd="slow" p14:dur="2000" advTm="82855"/>
    </mc:Choice>
    <mc:Fallback>
      <p:transition spd="slow" advTm="82855"/>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783052" y="139540"/>
            <a:ext cx="7625059" cy="1200329"/>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Simulate Acceleration Frequency Response to Shaker Input</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grpSp>
        <p:nvGrpSpPr>
          <p:cNvPr id="10" name="Group 9"/>
          <p:cNvGrpSpPr/>
          <p:nvPr/>
        </p:nvGrpSpPr>
        <p:grpSpPr>
          <a:xfrm>
            <a:off x="2819975" y="1254739"/>
            <a:ext cx="6201361" cy="4712573"/>
            <a:chOff x="699920" y="973015"/>
            <a:chExt cx="7744161" cy="5884985"/>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920" y="973015"/>
              <a:ext cx="3477491" cy="588498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6590" y="973015"/>
              <a:ext cx="3477491" cy="5884985"/>
            </a:xfrm>
            <a:prstGeom prst="rect">
              <a:avLst/>
            </a:prstGeom>
          </p:spPr>
        </p:pic>
        <p:sp>
          <p:nvSpPr>
            <p:cNvPr id="18" name="TextBox 17"/>
            <p:cNvSpPr txBox="1"/>
            <p:nvPr/>
          </p:nvSpPr>
          <p:spPr>
            <a:xfrm>
              <a:off x="6119447" y="4267199"/>
              <a:ext cx="229230" cy="184666"/>
            </a:xfrm>
            <a:prstGeom prst="rect">
              <a:avLst/>
            </a:prstGeom>
            <a:solidFill>
              <a:schemeClr val="bg1"/>
            </a:solidFill>
          </p:spPr>
          <p:txBody>
            <a:bodyPr wrap="none" lIns="0" tIns="0" rIns="0" bIns="0" rtlCol="0">
              <a:spAutoFit/>
            </a:bodyPr>
            <a:lstStyle/>
            <a:p>
              <a:r>
                <a:rPr lang="en-US" sz="1200" b="1" dirty="0" smtClean="0"/>
                <a:t>S35</a:t>
              </a:r>
              <a:endParaRPr lang="en-US" sz="1200" b="1" dirty="0"/>
            </a:p>
          </p:txBody>
        </p:sp>
        <p:sp>
          <p:nvSpPr>
            <p:cNvPr id="19" name="TextBox 18"/>
            <p:cNvSpPr txBox="1"/>
            <p:nvPr/>
          </p:nvSpPr>
          <p:spPr>
            <a:xfrm>
              <a:off x="5525477" y="3681046"/>
              <a:ext cx="413896" cy="276999"/>
            </a:xfrm>
            <a:prstGeom prst="rect">
              <a:avLst/>
            </a:prstGeom>
            <a:noFill/>
          </p:spPr>
          <p:txBody>
            <a:bodyPr wrap="none" rtlCol="0">
              <a:spAutoFit/>
            </a:bodyPr>
            <a:lstStyle/>
            <a:p>
              <a:r>
                <a:rPr lang="en-US" sz="1200" b="1" dirty="0" smtClean="0"/>
                <a:t>S36</a:t>
              </a:r>
              <a:endParaRPr lang="en-US" sz="1200" b="1" dirty="0"/>
            </a:p>
          </p:txBody>
        </p:sp>
        <p:sp>
          <p:nvSpPr>
            <p:cNvPr id="20" name="TextBox 19"/>
            <p:cNvSpPr txBox="1"/>
            <p:nvPr/>
          </p:nvSpPr>
          <p:spPr>
            <a:xfrm>
              <a:off x="7014308" y="4716584"/>
              <a:ext cx="229230" cy="184666"/>
            </a:xfrm>
            <a:prstGeom prst="rect">
              <a:avLst/>
            </a:prstGeom>
            <a:solidFill>
              <a:schemeClr val="bg1"/>
            </a:solidFill>
          </p:spPr>
          <p:txBody>
            <a:bodyPr wrap="none" lIns="0" tIns="0" rIns="0" bIns="0" rtlCol="0">
              <a:spAutoFit/>
            </a:bodyPr>
            <a:lstStyle/>
            <a:p>
              <a:r>
                <a:rPr lang="en-US" sz="1200" b="1" dirty="0" smtClean="0"/>
                <a:t>S50</a:t>
              </a:r>
              <a:endParaRPr lang="en-US" sz="1200" b="1" dirty="0"/>
            </a:p>
          </p:txBody>
        </p:sp>
        <p:sp>
          <p:nvSpPr>
            <p:cNvPr id="21" name="TextBox 20"/>
            <p:cNvSpPr txBox="1"/>
            <p:nvPr/>
          </p:nvSpPr>
          <p:spPr>
            <a:xfrm>
              <a:off x="7940431" y="5064369"/>
              <a:ext cx="413896" cy="276999"/>
            </a:xfrm>
            <a:prstGeom prst="rect">
              <a:avLst/>
            </a:prstGeom>
            <a:noFill/>
          </p:spPr>
          <p:txBody>
            <a:bodyPr wrap="none" rtlCol="0">
              <a:spAutoFit/>
            </a:bodyPr>
            <a:lstStyle/>
            <a:p>
              <a:r>
                <a:rPr lang="en-US" sz="1200" b="1" dirty="0" smtClean="0"/>
                <a:t>S51</a:t>
              </a:r>
              <a:endParaRPr lang="en-US" sz="1200" b="1" dirty="0"/>
            </a:p>
          </p:txBody>
        </p:sp>
        <p:sp>
          <p:nvSpPr>
            <p:cNvPr id="22" name="TextBox 21"/>
            <p:cNvSpPr txBox="1"/>
            <p:nvPr/>
          </p:nvSpPr>
          <p:spPr>
            <a:xfrm>
              <a:off x="7264400" y="2700216"/>
              <a:ext cx="413896" cy="276999"/>
            </a:xfrm>
            <a:prstGeom prst="rect">
              <a:avLst/>
            </a:prstGeom>
            <a:noFill/>
          </p:spPr>
          <p:txBody>
            <a:bodyPr wrap="none" rtlCol="0">
              <a:spAutoFit/>
            </a:bodyPr>
            <a:lstStyle/>
            <a:p>
              <a:r>
                <a:rPr lang="en-US" sz="1200" b="1" dirty="0" smtClean="0"/>
                <a:t>S38</a:t>
              </a:r>
              <a:endParaRPr lang="en-US" sz="1200" b="1" dirty="0"/>
            </a:p>
          </p:txBody>
        </p:sp>
        <p:sp>
          <p:nvSpPr>
            <p:cNvPr id="23" name="TextBox 22"/>
            <p:cNvSpPr txBox="1"/>
            <p:nvPr/>
          </p:nvSpPr>
          <p:spPr>
            <a:xfrm>
              <a:off x="3341078" y="4677508"/>
              <a:ext cx="413896" cy="276999"/>
            </a:xfrm>
            <a:prstGeom prst="rect">
              <a:avLst/>
            </a:prstGeom>
            <a:noFill/>
          </p:spPr>
          <p:txBody>
            <a:bodyPr wrap="none" rtlCol="0">
              <a:spAutoFit/>
            </a:bodyPr>
            <a:lstStyle/>
            <a:p>
              <a:r>
                <a:rPr lang="en-US" sz="1200" b="1" dirty="0" smtClean="0"/>
                <a:t>S36</a:t>
              </a:r>
              <a:endParaRPr lang="en-US" sz="1200" b="1" dirty="0"/>
            </a:p>
          </p:txBody>
        </p:sp>
        <p:sp>
          <p:nvSpPr>
            <p:cNvPr id="24" name="TextBox 23"/>
            <p:cNvSpPr txBox="1"/>
            <p:nvPr/>
          </p:nvSpPr>
          <p:spPr>
            <a:xfrm>
              <a:off x="2250832" y="5455139"/>
              <a:ext cx="229230" cy="184666"/>
            </a:xfrm>
            <a:prstGeom prst="rect">
              <a:avLst/>
            </a:prstGeom>
            <a:solidFill>
              <a:schemeClr val="bg1"/>
            </a:solidFill>
          </p:spPr>
          <p:txBody>
            <a:bodyPr wrap="none" lIns="0" tIns="0" rIns="0" bIns="0" rtlCol="0">
              <a:spAutoFit/>
            </a:bodyPr>
            <a:lstStyle/>
            <a:p>
              <a:r>
                <a:rPr lang="en-US" sz="1200" b="1" dirty="0" smtClean="0"/>
                <a:t>S50</a:t>
              </a:r>
              <a:endParaRPr lang="en-US" sz="1200" b="1" dirty="0"/>
            </a:p>
          </p:txBody>
        </p:sp>
        <p:sp>
          <p:nvSpPr>
            <p:cNvPr id="25" name="TextBox 24"/>
            <p:cNvSpPr txBox="1"/>
            <p:nvPr/>
          </p:nvSpPr>
          <p:spPr>
            <a:xfrm>
              <a:off x="730739" y="5271477"/>
              <a:ext cx="413896" cy="276999"/>
            </a:xfrm>
            <a:prstGeom prst="rect">
              <a:avLst/>
            </a:prstGeom>
            <a:noFill/>
          </p:spPr>
          <p:txBody>
            <a:bodyPr wrap="none" rtlCol="0">
              <a:spAutoFit/>
            </a:bodyPr>
            <a:lstStyle/>
            <a:p>
              <a:r>
                <a:rPr lang="en-US" sz="1200" b="1" dirty="0" smtClean="0"/>
                <a:t>S51</a:t>
              </a:r>
              <a:endParaRPr lang="en-US" sz="1200" b="1" dirty="0"/>
            </a:p>
          </p:txBody>
        </p:sp>
        <p:sp>
          <p:nvSpPr>
            <p:cNvPr id="26" name="TextBox 25"/>
            <p:cNvSpPr txBox="1"/>
            <p:nvPr/>
          </p:nvSpPr>
          <p:spPr>
            <a:xfrm>
              <a:off x="1531816" y="2461847"/>
              <a:ext cx="413896" cy="276999"/>
            </a:xfrm>
            <a:prstGeom prst="rect">
              <a:avLst/>
            </a:prstGeom>
            <a:noFill/>
          </p:spPr>
          <p:txBody>
            <a:bodyPr wrap="none" rtlCol="0">
              <a:spAutoFit/>
            </a:bodyPr>
            <a:lstStyle/>
            <a:p>
              <a:r>
                <a:rPr lang="en-US" sz="1200" b="1" dirty="0" smtClean="0"/>
                <a:t>S38</a:t>
              </a:r>
              <a:endParaRPr lang="en-US" sz="1200" b="1" dirty="0"/>
            </a:p>
          </p:txBody>
        </p:sp>
      </p:grpSp>
      <p:sp>
        <p:nvSpPr>
          <p:cNvPr id="9" name="Rectangle 8">
            <a:extLst>
              <a:ext uri="{FF2B5EF4-FFF2-40B4-BE49-F238E27FC236}">
                <a16:creationId xmlns:a16="http://schemas.microsoft.com/office/drawing/2014/main" id="{168A97E0-137F-0240-B111-FB80B6C81928}"/>
              </a:ext>
            </a:extLst>
          </p:cNvPr>
          <p:cNvSpPr>
            <a:spLocks noChangeArrowheads="1"/>
          </p:cNvSpPr>
          <p:nvPr/>
        </p:nvSpPr>
        <p:spPr bwMode="auto">
          <a:xfrm>
            <a:off x="330550" y="1726875"/>
            <a:ext cx="282250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marL="342900" indent="-342900">
              <a:lnSpc>
                <a:spcPct val="90000"/>
              </a:lnSpc>
              <a:spcBef>
                <a:spcPct val="0"/>
              </a:spcBef>
              <a:spcAft>
                <a:spcPts val="1200"/>
              </a:spcAft>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1% modal damping</a:t>
            </a:r>
          </a:p>
          <a:p>
            <a:pPr marL="342900" indent="-342900">
              <a:lnSpc>
                <a:spcPct val="90000"/>
              </a:lnSpc>
              <a:spcBef>
                <a:spcPct val="0"/>
              </a:spcBef>
              <a:spcAft>
                <a:spcPts val="1200"/>
              </a:spcAft>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Modes to 16 Hz.</a:t>
            </a:r>
          </a:p>
          <a:p>
            <a:pPr marL="342900" indent="-342900">
              <a:lnSpc>
                <a:spcPct val="90000"/>
              </a:lnSpc>
              <a:spcBef>
                <a:spcPct val="0"/>
              </a:spcBef>
              <a:spcAft>
                <a:spcPts val="1200"/>
              </a:spcAft>
              <a:buFont typeface="Arial" panose="020B0604020202020204" pitchFamily="34" charset="0"/>
              <a:buChar char="•"/>
            </a:pPr>
            <a:r>
              <a:rPr lang="en-US" altLang="en-US" dirty="0">
                <a:latin typeface="Arial" panose="020B0604020202020204" pitchFamily="34" charset="0"/>
                <a:cs typeface="Arial" panose="020B0604020202020204" pitchFamily="34" charset="0"/>
              </a:rPr>
              <a:t>7</a:t>
            </a:r>
            <a:r>
              <a:rPr lang="en-US" altLang="en-US" dirty="0" smtClean="0">
                <a:latin typeface="Arial" panose="020B0604020202020204" pitchFamily="34" charset="0"/>
                <a:cs typeface="Arial" panose="020B0604020202020204" pitchFamily="34" charset="0"/>
              </a:rPr>
              <a:t> shakers – IMT R4</a:t>
            </a:r>
          </a:p>
          <a:p>
            <a:pPr marL="342900" indent="-342900">
              <a:lnSpc>
                <a:spcPct val="90000"/>
              </a:lnSpc>
              <a:spcBef>
                <a:spcPct val="0"/>
              </a:spcBef>
              <a:spcAft>
                <a:spcPts val="1200"/>
              </a:spcAft>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195 accelerometers</a:t>
            </a:r>
          </a:p>
          <a:p>
            <a:pPr marL="342900" indent="-342900">
              <a:lnSpc>
                <a:spcPct val="90000"/>
              </a:lnSpc>
              <a:spcBef>
                <a:spcPct val="0"/>
              </a:spcBef>
              <a:spcAft>
                <a:spcPts val="1200"/>
              </a:spcAft>
              <a:buFont typeface="Arial" panose="020B0604020202020204" pitchFamily="34" charset="0"/>
              <a:buChar char="•"/>
            </a:pPr>
            <a:r>
              <a:rPr lang="en-US" altLang="en-US" dirty="0">
                <a:latin typeface="Arial" panose="020B0604020202020204" pitchFamily="34" charset="0"/>
                <a:cs typeface="Arial" panose="020B0604020202020204" pitchFamily="34" charset="0"/>
              </a:rPr>
              <a:t>S</a:t>
            </a:r>
            <a:r>
              <a:rPr lang="en-US" altLang="en-US" dirty="0" smtClean="0">
                <a:latin typeface="Arial" panose="020B0604020202020204" pitchFamily="34" charset="0"/>
                <a:cs typeface="Arial" panose="020B0604020202020204" pitchFamily="34" charset="0"/>
              </a:rPr>
              <a:t>hakers S32 and S40 on ML zero deck not shown</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044173"/>
      </p:ext>
    </p:extLst>
  </p:cSld>
  <p:clrMapOvr>
    <a:masterClrMapping/>
  </p:clrMapOvr>
  <mc:AlternateContent xmlns:mc="http://schemas.openxmlformats.org/markup-compatibility/2006">
    <mc:Choice xmlns:p14="http://schemas.microsoft.com/office/powerpoint/2010/main" Requires="p14">
      <p:transition spd="slow" p14:dur="2000" advTm="38674"/>
    </mc:Choice>
    <mc:Fallback>
      <p:transition spd="slow" advTm="38674"/>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6C89A4-BC62-024F-804A-6E4163A2E3A9}"/>
              </a:ext>
            </a:extLst>
          </p:cNvPr>
          <p:cNvSpPr/>
          <p:nvPr/>
        </p:nvSpPr>
        <p:spPr>
          <a:xfrm>
            <a:off x="748325" y="72734"/>
            <a:ext cx="7625059" cy="1200329"/>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Uncertainty in </a:t>
            </a:r>
            <a:r>
              <a:rPr lang="en-US" sz="2400" b="1" dirty="0" smtClean="0">
                <a:latin typeface="Arial" panose="020B0604020202020204" pitchFamily="34" charset="0"/>
                <a:cs typeface="Arial" panose="020B0604020202020204" pitchFamily="34" charset="0"/>
              </a:rPr>
              <a:t>Normal </a:t>
            </a:r>
            <a:r>
              <a:rPr lang="en-US" sz="2400" b="1" dirty="0" smtClean="0">
                <a:latin typeface="Arial" panose="020B0604020202020204" pitchFamily="34" charset="0"/>
                <a:cs typeface="Arial" panose="020B0604020202020204" pitchFamily="34" charset="0"/>
              </a:rPr>
              <a:t>Mode Indicator Functions</a:t>
            </a:r>
          </a:p>
          <a:p>
            <a:pPr algn="ctr"/>
            <a:r>
              <a:rPr lang="en-US" sz="2400" b="1" dirty="0" smtClean="0">
                <a:latin typeface="Arial" panose="020B0604020202020204" pitchFamily="34" charset="0"/>
                <a:cs typeface="Arial" panose="020B0604020202020204" pitchFamily="34" charset="0"/>
              </a:rPr>
              <a:t>Minimum Values over all Shakers</a:t>
            </a: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68A97E0-137F-0240-B111-FB80B6C81928}"/>
              </a:ext>
            </a:extLst>
          </p:cNvPr>
          <p:cNvSpPr>
            <a:spLocks noChangeArrowheads="1"/>
          </p:cNvSpPr>
          <p:nvPr/>
        </p:nvSpPr>
        <p:spPr bwMode="auto">
          <a:xfrm>
            <a:off x="851490" y="5313636"/>
            <a:ext cx="74187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a:spcBef>
                <a:spcPct val="0"/>
              </a:spcBef>
              <a:spcAft>
                <a:spcPts val="1200"/>
              </a:spcAft>
              <a:buNone/>
            </a:pPr>
            <a:r>
              <a:rPr lang="en-US" altLang="en-US" sz="1800" dirty="0" smtClean="0">
                <a:latin typeface="Arial" panose="020B0604020202020204" pitchFamily="34" charset="0"/>
                <a:cs typeface="Arial" panose="020B0604020202020204" pitchFamily="34" charset="0"/>
              </a:rPr>
              <a:t>7 shakers sufficiently excite 20 of 22 target modes in nominal case, all target modes sufficiently excited with 50</a:t>
            </a:r>
            <a:r>
              <a:rPr lang="en-US" altLang="en-US" sz="1800" dirty="0">
                <a:latin typeface="Arial" panose="020B0604020202020204" pitchFamily="34" charset="0"/>
                <a:cs typeface="Arial" panose="020B0604020202020204" pitchFamily="34" charset="0"/>
              </a:rPr>
              <a:t>% </a:t>
            </a:r>
            <a:r>
              <a:rPr lang="en-US" altLang="en-US" sz="1800" dirty="0" smtClean="0">
                <a:latin typeface="Arial" panose="020B0604020202020204" pitchFamily="34" charset="0"/>
                <a:cs typeface="Arial" panose="020B0604020202020204" pitchFamily="34" charset="0"/>
              </a:rPr>
              <a:t>probability - </a:t>
            </a:r>
            <a:r>
              <a:rPr lang="en-US" altLang="en-US" sz="1800" dirty="0">
                <a:latin typeface="Arial" panose="020B0604020202020204" pitchFamily="34" charset="0"/>
                <a:cs typeface="Arial" panose="020B0604020202020204" pitchFamily="34" charset="0"/>
              </a:rPr>
              <a:t>NMIF ≤ </a:t>
            </a:r>
            <a:r>
              <a:rPr lang="en-US" altLang="en-US" sz="1800" dirty="0" smtClean="0">
                <a:latin typeface="Arial" panose="020B0604020202020204" pitchFamily="34" charset="0"/>
                <a:cs typeface="Arial" panose="020B0604020202020204" pitchFamily="34" charset="0"/>
              </a:rPr>
              <a:t>0.30</a:t>
            </a:r>
            <a:endParaRPr lang="en-US" altLang="en-US" sz="1800" dirty="0" smtClean="0">
              <a:latin typeface="Arial" panose="020B0604020202020204" pitchFamily="34" charset="0"/>
              <a:cs typeface="Arial" panose="020B0604020202020204" pitchFamily="34" charset="0"/>
            </a:endParaRPr>
          </a:p>
        </p:txBody>
      </p:sp>
      <p:grpSp>
        <p:nvGrpSpPr>
          <p:cNvPr id="4" name="Group 3"/>
          <p:cNvGrpSpPr/>
          <p:nvPr/>
        </p:nvGrpSpPr>
        <p:grpSpPr>
          <a:xfrm>
            <a:off x="1811864" y="1124700"/>
            <a:ext cx="5497978" cy="4188936"/>
            <a:chOff x="1811864" y="1309895"/>
            <a:chExt cx="5497978" cy="4188936"/>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466385" y="655374"/>
              <a:ext cx="4188936" cy="5497978"/>
            </a:xfrm>
            <a:prstGeom prst="rect">
              <a:avLst/>
            </a:prstGeom>
          </p:spPr>
        </p:pic>
        <p:cxnSp>
          <p:nvCxnSpPr>
            <p:cNvPr id="14" name="Straight Connector 13"/>
            <p:cNvCxnSpPr/>
            <p:nvPr/>
          </p:nvCxnSpPr>
          <p:spPr>
            <a:xfrm>
              <a:off x="2541101" y="4022092"/>
              <a:ext cx="4253238" cy="0"/>
            </a:xfrm>
            <a:prstGeom prst="line">
              <a:avLst/>
            </a:prstGeom>
            <a:ln>
              <a:solidFill>
                <a:srgbClr val="FF0000"/>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694034753"/>
      </p:ext>
    </p:extLst>
  </p:cSld>
  <p:clrMapOvr>
    <a:masterClrMapping/>
  </p:clrMapOvr>
  <mc:AlternateContent xmlns:mc="http://schemas.openxmlformats.org/markup-compatibility/2006">
    <mc:Choice xmlns:p14="http://schemas.microsoft.com/office/powerpoint/2010/main" Requires="p14">
      <p:transition spd="slow" p14:dur="2000" advTm="103674"/>
    </mc:Choice>
    <mc:Fallback>
      <p:transition spd="slow" advTm="10367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85284" y="335172"/>
            <a:ext cx="8193430" cy="494787"/>
          </a:xfrm>
          <a:prstGeom prst="rect">
            <a:avLst/>
          </a:prstGeom>
        </p:spPr>
        <p:txBody>
          <a:bodyPr/>
          <a:lstStyle>
            <a:lvl1pPr algn="ctr" defTabSz="914400" rtl="0" eaLnBrk="1" latinLnBrk="0" hangingPunct="1">
              <a:lnSpc>
                <a:spcPct val="100000"/>
              </a:lnSpc>
              <a:spcBef>
                <a:spcPct val="0"/>
              </a:spcBef>
              <a:buNone/>
              <a:defRPr sz="2400" kern="1200">
                <a:solidFill>
                  <a:schemeClr val="tx1"/>
                </a:solidFill>
                <a:latin typeface="Century Gothic" charset="0"/>
                <a:ea typeface="Century Gothic" charset="0"/>
                <a:cs typeface="Century Gothic" charset="0"/>
              </a:defRPr>
            </a:lvl1pPr>
          </a:lstStyle>
          <a:p>
            <a:r>
              <a:rPr lang="en-US" b="1" dirty="0" smtClean="0">
                <a:latin typeface="Arial" panose="020B0604020202020204" pitchFamily="34" charset="0"/>
                <a:cs typeface="Arial" panose="020B0604020202020204" pitchFamily="34" charset="0"/>
              </a:rPr>
              <a:t>Conclusions</a:t>
            </a:r>
            <a:endParaRPr lang="en-US" b="1" dirty="0">
              <a:latin typeface="Arial" panose="020B0604020202020204" pitchFamily="34" charset="0"/>
              <a:cs typeface="Arial" panose="020B0604020202020204" pitchFamily="34" charset="0"/>
            </a:endParaRPr>
          </a:p>
        </p:txBody>
      </p:sp>
      <p:sp>
        <p:nvSpPr>
          <p:cNvPr id="5" name="Rectangle 4"/>
          <p:cNvSpPr>
            <a:spLocks noChangeArrowheads="1"/>
          </p:cNvSpPr>
          <p:nvPr/>
        </p:nvSpPr>
        <p:spPr bwMode="auto">
          <a:xfrm>
            <a:off x="1048151" y="1623832"/>
            <a:ext cx="735386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tx1"/>
                </a:solidFill>
                <a:latin typeface="Helvetica"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Helvetica"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Helvetica"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Helvetica"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ea typeface="MS PGothic" panose="020B0600070205080204" pitchFamily="34" charset="-128"/>
              </a:defRPr>
            </a:lvl9pPr>
          </a:lstStyle>
          <a:p>
            <a:pPr marL="285750" indent="-285750">
              <a:spcBef>
                <a:spcPts val="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here </a:t>
            </a:r>
            <a:r>
              <a:rPr lang="en-US" dirty="0">
                <a:latin typeface="Arial" panose="020B0604020202020204" pitchFamily="34" charset="0"/>
                <a:cs typeface="Arial" panose="020B0604020202020204" pitchFamily="34" charset="0"/>
              </a:rPr>
              <a:t>is high probability and confidence that the first 21 target modes can be separated from the observable </a:t>
            </a:r>
            <a:r>
              <a:rPr lang="en-US" dirty="0" smtClean="0">
                <a:latin typeface="Arial" panose="020B0604020202020204" pitchFamily="34" charset="0"/>
                <a:cs typeface="Arial" panose="020B0604020202020204" pitchFamily="34" charset="0"/>
              </a:rPr>
              <a:t>modes, </a:t>
            </a:r>
            <a:r>
              <a:rPr lang="en-US" dirty="0">
                <a:latin typeface="Arial" panose="020B0604020202020204" pitchFamily="34" charset="0"/>
                <a:cs typeface="Arial" panose="020B0604020202020204" pitchFamily="34" charset="0"/>
              </a:rPr>
              <a:t>and a significant probability that target mode 27 can also be separated during the IMT.</a:t>
            </a:r>
          </a:p>
          <a:p>
            <a:pPr marL="285750" lvl="0" indent="-285750">
              <a:spcBef>
                <a:spcPts val="0"/>
              </a:spcBef>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T</a:t>
            </a:r>
            <a:r>
              <a:rPr lang="en-US" dirty="0" smtClean="0">
                <a:latin typeface="Arial" panose="020B0604020202020204" pitchFamily="34" charset="0"/>
                <a:cs typeface="Arial" panose="020B0604020202020204" pitchFamily="34" charset="0"/>
              </a:rPr>
              <a:t>here </a:t>
            </a:r>
            <a:r>
              <a:rPr lang="en-US" dirty="0">
                <a:latin typeface="Arial" panose="020B0604020202020204" pitchFamily="34" charset="0"/>
                <a:cs typeface="Arial" panose="020B0604020202020204" pitchFamily="34" charset="0"/>
              </a:rPr>
              <a:t>is </a:t>
            </a:r>
            <a:r>
              <a:rPr lang="en-US" dirty="0" smtClean="0">
                <a:latin typeface="Arial" panose="020B0604020202020204" pitchFamily="34" charset="0"/>
                <a:cs typeface="Arial" panose="020B0604020202020204" pitchFamily="34" charset="0"/>
              </a:rPr>
              <a:t>at least a </a:t>
            </a:r>
            <a:r>
              <a:rPr lang="en-US" dirty="0">
                <a:latin typeface="Arial" panose="020B0604020202020204" pitchFamily="34" charset="0"/>
                <a:cs typeface="Arial" panose="020B0604020202020204" pitchFamily="34" charset="0"/>
              </a:rPr>
              <a:t>50% probability </a:t>
            </a:r>
            <a:r>
              <a:rPr lang="en-US" dirty="0" smtClean="0">
                <a:latin typeface="Arial" panose="020B0604020202020204" pitchFamily="34" charset="0"/>
                <a:cs typeface="Arial" panose="020B0604020202020204" pitchFamily="34" charset="0"/>
              </a:rPr>
              <a:t>that NMIF &lt; 0.30 for </a:t>
            </a:r>
            <a:r>
              <a:rPr lang="en-US" dirty="0" smtClean="0">
                <a:latin typeface="Arial" panose="020B0604020202020204" pitchFamily="34" charset="0"/>
                <a:cs typeface="Arial" panose="020B0604020202020204" pitchFamily="34" charset="0"/>
              </a:rPr>
              <a:t>all </a:t>
            </a:r>
            <a:r>
              <a:rPr lang="en-US" dirty="0" smtClean="0">
                <a:latin typeface="Arial" panose="020B0604020202020204" pitchFamily="34" charset="0"/>
                <a:cs typeface="Arial" panose="020B0604020202020204" pitchFamily="34" charset="0"/>
              </a:rPr>
              <a:t>22 </a:t>
            </a:r>
            <a:r>
              <a:rPr lang="en-US" dirty="0" smtClean="0">
                <a:latin typeface="Arial" panose="020B0604020202020204" pitchFamily="34" charset="0"/>
                <a:cs typeface="Arial" panose="020B0604020202020204" pitchFamily="34" charset="0"/>
              </a:rPr>
              <a:t>target </a:t>
            </a:r>
            <a:r>
              <a:rPr lang="en-US" dirty="0">
                <a:latin typeface="Arial" panose="020B0604020202020204" pitchFamily="34" charset="0"/>
                <a:cs typeface="Arial" panose="020B0604020202020204" pitchFamily="34" charset="0"/>
              </a:rPr>
              <a:t>modes during the IMT.</a:t>
            </a:r>
            <a:r>
              <a:rPr lang="en-US" dirty="0"/>
              <a:t> </a:t>
            </a:r>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285750" lvl="0" indent="-285750">
              <a:spcBef>
                <a:spcPts val="0"/>
              </a:spcBef>
              <a:spcAft>
                <a:spcPts val="1200"/>
              </a:spcAft>
              <a:buFont typeface="Arial" panose="020B0604020202020204" pitchFamily="34" charset="0"/>
              <a:buChar char="•"/>
            </a:pPr>
            <a:r>
              <a:rPr lang="en-US" dirty="0" smtClean="0">
                <a:latin typeface="Arial" panose="020B0604020202020204" pitchFamily="34" charset="0"/>
                <a:cs typeface="Arial" panose="020B0604020202020204" pitchFamily="34" charset="0"/>
              </a:rPr>
              <a:t>An </a:t>
            </a:r>
            <a:r>
              <a:rPr lang="en-US" dirty="0">
                <a:latin typeface="Arial" panose="020B0604020202020204" pitchFamily="34" charset="0"/>
                <a:cs typeface="Arial" panose="020B0604020202020204" pitchFamily="34" charset="0"/>
              </a:rPr>
              <a:t>accurate ML model will facilitate the success of the IMT.</a:t>
            </a:r>
          </a:p>
        </p:txBody>
      </p:sp>
    </p:spTree>
    <p:extLst>
      <p:ext uri="{BB962C8B-B14F-4D97-AF65-F5344CB8AC3E}">
        <p14:creationId xmlns:p14="http://schemas.microsoft.com/office/powerpoint/2010/main" val="577953373"/>
      </p:ext>
    </p:extLst>
  </p:cSld>
  <p:clrMapOvr>
    <a:masterClrMapping/>
  </p:clrMapOvr>
  <mc:AlternateContent xmlns:mc="http://schemas.openxmlformats.org/markup-compatibility/2006">
    <mc:Choice xmlns:p14="http://schemas.microsoft.com/office/powerpoint/2010/main" Requires="p14">
      <p:transition spd="slow" p14:dur="2000" advTm="36821"/>
    </mc:Choice>
    <mc:Fallback>
      <p:transition spd="slow" advTm="36821"/>
    </mc:Fallback>
  </mc:AlternateContent>
  <p:timing>
    <p:tnLst>
      <p:par>
        <p:cTn id="1" dur="indefinite" restart="never" nodeType="tmRoot"/>
      </p:par>
    </p:tnLst>
  </p:timing>
</p:sld>
</file>

<file path=ppt/theme/theme1.xml><?xml version="1.0" encoding="utf-8"?>
<a:theme xmlns:a="http://schemas.openxmlformats.org/drawingml/2006/main" name="Updated Title Slide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5400">
          <a:tailEnd type="stealth" w="lg" len="med"/>
        </a:ln>
      </a:spPr>
      <a:bodyPr rtlCol="0" anchor="ctr"/>
      <a:lstStyle>
        <a:defPPr algn="ctr">
          <a:defRPr sz="1600" dirty="0" err="1" smtClean="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dirty="0" smtClean="0">
            <a:latin typeface="Century Gothic" panose="020B0502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pdated ATA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Raleway"/>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spPr>
      <a:bodyPr rtlCol="0" anchor="ctr"/>
      <a:lstStyle>
        <a:defPPr algn="ctr">
          <a:defRPr sz="1400" dirty="0" smtClean="0">
            <a:solidFill>
              <a:schemeClr val="tx1"/>
            </a:solidFill>
            <a:latin typeface="Century Gothic" panose="020B0502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rgbClr val="0070C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TA Theme">
  <a:themeElements>
    <a:clrScheme name="Komplete Orange, blue, green">
      <a:dk1>
        <a:sysClr val="windowText" lastClr="000000"/>
      </a:dk1>
      <a:lt1>
        <a:sysClr val="window" lastClr="FFFFFF"/>
      </a:lt1>
      <a:dk2>
        <a:srgbClr val="3A3838"/>
      </a:dk2>
      <a:lt2>
        <a:srgbClr val="A5A5A5"/>
      </a:lt2>
      <a:accent1>
        <a:srgbClr val="FAAA21"/>
      </a:accent1>
      <a:accent2>
        <a:srgbClr val="0D60AE"/>
      </a:accent2>
      <a:accent3>
        <a:srgbClr val="4AA03F"/>
      </a:accent3>
      <a:accent4>
        <a:srgbClr val="FCCC79"/>
      </a:accent4>
      <a:accent5>
        <a:srgbClr val="4AA0F1"/>
      </a:accent5>
      <a:accent6>
        <a:srgbClr val="8BCE83"/>
      </a:accent6>
      <a:hlink>
        <a:srgbClr val="A05024"/>
      </a:hlink>
      <a:folHlink>
        <a:srgbClr val="FEC037"/>
      </a:folHlink>
    </a:clrScheme>
    <a:fontScheme name="Custom 3">
      <a:majorFont>
        <a:latin typeface="Raleway"/>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le Slide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50512</TotalTime>
  <Words>998</Words>
  <Application>Microsoft Office PowerPoint</Application>
  <PresentationFormat>On-screen Show (4:3)</PresentationFormat>
  <Paragraphs>197</Paragraphs>
  <Slides>14</Slides>
  <Notes>0</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30" baseType="lpstr">
      <vt:lpstr>ＭＳ Ｐゴシック</vt:lpstr>
      <vt:lpstr>ＭＳ Ｐゴシック</vt:lpstr>
      <vt:lpstr>Arial</vt:lpstr>
      <vt:lpstr>Calibri</vt:lpstr>
      <vt:lpstr>Cambria Math</vt:lpstr>
      <vt:lpstr>Century Gothic</vt:lpstr>
      <vt:lpstr>Helvetica</vt:lpstr>
      <vt:lpstr>Raleway</vt:lpstr>
      <vt:lpstr>Symbol</vt:lpstr>
      <vt:lpstr>Times New Roman</vt:lpstr>
      <vt:lpstr>Wingdings</vt:lpstr>
      <vt:lpstr>Updated Title Slide Design</vt:lpstr>
      <vt:lpstr>Updated ATA Theme</vt:lpstr>
      <vt:lpstr>ATA Theme</vt:lpstr>
      <vt:lpstr>Title Slide Design</vt:lpstr>
      <vt:lpstr>Equation</vt:lpstr>
      <vt:lpstr>SLS Integrated Modal Test Uncertainty Quantification using the Hybrid Parametric Variation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sdasds</dc:title>
  <dc:creator>Muse</dc:creator>
  <cp:lastModifiedBy>Dan Kammer</cp:lastModifiedBy>
  <cp:revision>2158</cp:revision>
  <cp:lastPrinted>2015-11-08T21:18:16Z</cp:lastPrinted>
  <dcterms:created xsi:type="dcterms:W3CDTF">2014-10-27T07:02:10Z</dcterms:created>
  <dcterms:modified xsi:type="dcterms:W3CDTF">2020-12-14T17:42:17Z</dcterms:modified>
</cp:coreProperties>
</file>