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8" roundtripDataSignature="AMtx7mhbogDcJ+rfmeOcJhAf1UPoqA0eL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customschemas.google.com/relationships/presentationmetadata" Target="metadata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2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2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3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>
            <a:alpha val="49803"/>
          </a:schemeClr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2.png"/><Relationship Id="rId4" Type="http://schemas.openxmlformats.org/officeDocument/2006/relationships/image" Target="../media/image2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8.png"/><Relationship Id="rId4" Type="http://schemas.openxmlformats.org/officeDocument/2006/relationships/image" Target="../media/image2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7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616" y="-653142"/>
            <a:ext cx="12198615" cy="816871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129272" y="1279692"/>
            <a:ext cx="5738128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 Spatiotemporal Lightning Risk Assessment Using Lightning Mapping Data</a:t>
            </a:r>
            <a:endParaRPr/>
          </a:p>
        </p:txBody>
      </p:sp>
      <p:grpSp>
        <p:nvGrpSpPr>
          <p:cNvPr id="86" name="Google Shape;86;p1"/>
          <p:cNvGrpSpPr/>
          <p:nvPr/>
        </p:nvGrpSpPr>
        <p:grpSpPr>
          <a:xfrm>
            <a:off x="166745" y="4620603"/>
            <a:ext cx="5757881" cy="692497"/>
            <a:chOff x="32811" y="4381577"/>
            <a:chExt cx="5676213" cy="692497"/>
          </a:xfrm>
        </p:grpSpPr>
        <p:sp>
          <p:nvSpPr>
            <p:cNvPr id="87" name="Google Shape;87;p1"/>
            <p:cNvSpPr txBox="1"/>
            <p:nvPr/>
          </p:nvSpPr>
          <p:spPr>
            <a:xfrm>
              <a:off x="81859" y="4381577"/>
              <a:ext cx="5627165" cy="6924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Earth System Science Center, UAH, Huntsville, AL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Department of Geosciences, Texas Tech University, Lubbock, TX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Earth Science Branch, Marshall Space Flight Center, Huntsville, AL</a:t>
              </a:r>
              <a:endParaRPr/>
            </a:p>
          </p:txBody>
        </p:sp>
        <p:sp>
          <p:nvSpPr>
            <p:cNvPr id="88" name="Google Shape;88;p1"/>
            <p:cNvSpPr txBox="1"/>
            <p:nvPr/>
          </p:nvSpPr>
          <p:spPr>
            <a:xfrm>
              <a:off x="34706" y="4386413"/>
              <a:ext cx="254886" cy="1846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  <p:sp>
          <p:nvSpPr>
            <p:cNvPr id="89" name="Google Shape;89;p1"/>
            <p:cNvSpPr txBox="1"/>
            <p:nvPr/>
          </p:nvSpPr>
          <p:spPr>
            <a:xfrm>
              <a:off x="32811" y="4598172"/>
              <a:ext cx="254886" cy="1846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  <p:sp>
          <p:nvSpPr>
            <p:cNvPr id="90" name="Google Shape;90;p1"/>
            <p:cNvSpPr txBox="1"/>
            <p:nvPr/>
          </p:nvSpPr>
          <p:spPr>
            <a:xfrm>
              <a:off x="32811" y="4784554"/>
              <a:ext cx="254886" cy="1846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</p:txBody>
        </p:sp>
      </p:grpSp>
      <p:sp>
        <p:nvSpPr>
          <p:cNvPr id="91" name="Google Shape;91;p1"/>
          <p:cNvSpPr/>
          <p:nvPr/>
        </p:nvSpPr>
        <p:spPr>
          <a:xfrm>
            <a:off x="216502" y="3062388"/>
            <a:ext cx="6185210" cy="10901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2" name="Google Shape;92;p1"/>
          <p:cNvGrpSpPr/>
          <p:nvPr/>
        </p:nvGrpSpPr>
        <p:grpSpPr>
          <a:xfrm>
            <a:off x="129272" y="3198492"/>
            <a:ext cx="7214018" cy="404146"/>
            <a:chOff x="798976" y="2134960"/>
            <a:chExt cx="7214018" cy="404146"/>
          </a:xfrm>
        </p:grpSpPr>
        <p:grpSp>
          <p:nvGrpSpPr>
            <p:cNvPr id="93" name="Google Shape;93;p1"/>
            <p:cNvGrpSpPr/>
            <p:nvPr/>
          </p:nvGrpSpPr>
          <p:grpSpPr>
            <a:xfrm>
              <a:off x="798976" y="2134960"/>
              <a:ext cx="7214018" cy="404146"/>
              <a:chOff x="888744" y="3069906"/>
              <a:chExt cx="10335494" cy="404146"/>
            </a:xfrm>
          </p:grpSpPr>
          <p:grpSp>
            <p:nvGrpSpPr>
              <p:cNvPr id="94" name="Google Shape;94;p1"/>
              <p:cNvGrpSpPr/>
              <p:nvPr/>
            </p:nvGrpSpPr>
            <p:grpSpPr>
              <a:xfrm>
                <a:off x="888744" y="3077565"/>
                <a:ext cx="10335494" cy="396487"/>
                <a:chOff x="-916124" y="3496311"/>
                <a:chExt cx="8002047" cy="396487"/>
              </a:xfrm>
            </p:grpSpPr>
            <p:sp>
              <p:nvSpPr>
                <p:cNvPr id="95" name="Google Shape;95;p1"/>
                <p:cNvSpPr txBox="1"/>
                <p:nvPr/>
              </p:nvSpPr>
              <p:spPr>
                <a:xfrm>
                  <a:off x="-916124" y="3523466"/>
                  <a:ext cx="800204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Kelley Murphy,  Dr. Eric C. Bruning, Dr. Christopher </a:t>
                  </a:r>
                  <a:r>
                    <a:rPr lang="en-US" sz="1800">
                      <a:solidFill>
                        <a:schemeClr val="lt1"/>
                      </a:solidFill>
                    </a:rPr>
                    <a:t>J</a:t>
                  </a:r>
                  <a:r>
                    <a:rPr lang="en-US"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. Schultz </a:t>
                  </a:r>
                  <a:endParaRPr/>
                </a:p>
              </p:txBody>
            </p:sp>
            <p:sp>
              <p:nvSpPr>
                <p:cNvPr id="96" name="Google Shape;96;p1"/>
                <p:cNvSpPr txBox="1"/>
                <p:nvPr/>
              </p:nvSpPr>
              <p:spPr>
                <a:xfrm>
                  <a:off x="688443" y="3496311"/>
                  <a:ext cx="254886" cy="2462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0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1</a:t>
                  </a:r>
                  <a:endParaRPr/>
                </a:p>
              </p:txBody>
            </p:sp>
          </p:grpSp>
          <p:sp>
            <p:nvSpPr>
              <p:cNvPr id="97" name="Google Shape;97;p1"/>
              <p:cNvSpPr txBox="1"/>
              <p:nvPr/>
            </p:nvSpPr>
            <p:spPr>
              <a:xfrm>
                <a:off x="5727278" y="3069906"/>
                <a:ext cx="329212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2</a:t>
                </a:r>
                <a:endParaRPr/>
              </a:p>
            </p:txBody>
          </p:sp>
        </p:grpSp>
        <p:sp>
          <p:nvSpPr>
            <p:cNvPr id="98" name="Google Shape;98;p1"/>
            <p:cNvSpPr txBox="1"/>
            <p:nvPr/>
          </p:nvSpPr>
          <p:spPr>
            <a:xfrm>
              <a:off x="6857714" y="2165159"/>
              <a:ext cx="329212" cy="2462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</p:txBody>
        </p:sp>
      </p:grpSp>
      <p:sp>
        <p:nvSpPr>
          <p:cNvPr id="99" name="Google Shape;99;p1"/>
          <p:cNvSpPr txBox="1"/>
          <p:nvPr/>
        </p:nvSpPr>
        <p:spPr>
          <a:xfrm>
            <a:off x="9874250" y="6601925"/>
            <a:ext cx="2254200" cy="4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Picture by Dan Linek, IG: keepaneyetothesky</a:t>
            </a:r>
            <a:endParaRPr sz="9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"/>
          <p:cNvSpPr txBox="1"/>
          <p:nvPr/>
        </p:nvSpPr>
        <p:spPr>
          <a:xfrm>
            <a:off x="0" y="0"/>
            <a:ext cx="25273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Background</a:t>
            </a:r>
            <a:endParaRPr/>
          </a:p>
        </p:txBody>
      </p:sp>
      <p:sp>
        <p:nvSpPr>
          <p:cNvPr id="105" name="Google Shape;105;p2"/>
          <p:cNvSpPr txBox="1"/>
          <p:nvPr/>
        </p:nvSpPr>
        <p:spPr>
          <a:xfrm>
            <a:off x="73093" y="840884"/>
            <a:ext cx="5209026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Lightning fatalities &amp; injuries still occur every year in the US, but numbers have greatly decreased over the last 40 years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Outdoor leisure activities contribute to the greatest number of fatalities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Most often occur in June, July, and August on Friday, Saturday, and Sunday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Unorganized convection is the most commonly associated storm mode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^</a:t>
            </a:r>
            <a:endParaRPr/>
          </a:p>
          <a:p>
            <a:pPr indent="-1905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6" name="Google Shape;10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29665" y="104514"/>
            <a:ext cx="6096000" cy="3300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"/>
          <p:cNvPicPr preferRelativeResize="0"/>
          <p:nvPr/>
        </p:nvPicPr>
        <p:blipFill rotWithShape="1">
          <a:blip r:embed="rId4">
            <a:alphaModFix/>
          </a:blip>
          <a:srcRect b="17592" l="31542" r="12469" t="19537"/>
          <a:stretch/>
        </p:blipFill>
        <p:spPr>
          <a:xfrm>
            <a:off x="6588978" y="3476488"/>
            <a:ext cx="4377374" cy="3276998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"/>
          <p:cNvSpPr txBox="1"/>
          <p:nvPr/>
        </p:nvSpPr>
        <p:spPr>
          <a:xfrm>
            <a:off x="73093" y="6396335"/>
            <a:ext cx="200834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*Jensenius (2020)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^Ashley and Gilson (2009)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"/>
          <p:cNvSpPr/>
          <p:nvPr/>
        </p:nvSpPr>
        <p:spPr>
          <a:xfrm>
            <a:off x="856034" y="1501667"/>
            <a:ext cx="6712085" cy="385499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3"/>
          <p:cNvSpPr txBox="1"/>
          <p:nvPr/>
        </p:nvSpPr>
        <p:spPr>
          <a:xfrm>
            <a:off x="374650" y="723900"/>
            <a:ext cx="11214100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Lightning Risk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Consider objective and subjective hazards surrounding lightning incidents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Objective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exists regardless of a person’s presence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Subjective: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human behavior that puts people at greater risk of objective hazards</a:t>
            </a:r>
            <a:endParaRPr/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Lightning risk fluctuates on the storm scale. How do we model this?</a:t>
            </a:r>
            <a:endParaRPr/>
          </a:p>
        </p:txBody>
      </p:sp>
      <p:pic>
        <p:nvPicPr>
          <p:cNvPr id="115" name="Google Shape;11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11741" y="2970015"/>
            <a:ext cx="5073664" cy="3787128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3"/>
          <p:cNvSpPr txBox="1"/>
          <p:nvPr/>
        </p:nvSpPr>
        <p:spPr>
          <a:xfrm>
            <a:off x="0" y="0"/>
            <a:ext cx="25273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Background</a:t>
            </a:r>
            <a:endParaRPr/>
          </a:p>
        </p:txBody>
      </p:sp>
      <p:sp>
        <p:nvSpPr>
          <p:cNvPr id="117" name="Google Shape;117;p3"/>
          <p:cNvSpPr txBox="1"/>
          <p:nvPr/>
        </p:nvSpPr>
        <p:spPr>
          <a:xfrm>
            <a:off x="7108079" y="4219898"/>
            <a:ext cx="4809806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Create a lightning risk assessment methodology to calculate and monitor changing lightning risk associated with thunderstorms 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3"/>
          <p:cNvSpPr txBox="1"/>
          <p:nvPr/>
        </p:nvSpPr>
        <p:spPr>
          <a:xfrm>
            <a:off x="10183657" y="2204824"/>
            <a:ext cx="2008343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Gookin (2010)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"/>
          <p:cNvSpPr txBox="1"/>
          <p:nvPr/>
        </p:nvSpPr>
        <p:spPr>
          <a:xfrm>
            <a:off x="-1" y="0"/>
            <a:ext cx="859167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Methods – Part 1: Risk Assessment Creation </a:t>
            </a:r>
            <a:endParaRPr/>
          </a:p>
        </p:txBody>
      </p:sp>
      <p:sp>
        <p:nvSpPr>
          <p:cNvPr id="124" name="Google Shape;124;p4"/>
          <p:cNvSpPr txBox="1"/>
          <p:nvPr/>
        </p:nvSpPr>
        <p:spPr>
          <a:xfrm>
            <a:off x="374648" y="720573"/>
            <a:ext cx="11905313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Lightning Risk Assessment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Modeled after the structure of the International Electrotechnical Commission Standard for Lightning Protection, Part II (IEC 62305-2:2010)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Outlines a lightning risk assessment procedure – it is modified for application to humans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produces a numerical value of risk that can be compared to tolerability thresholds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"/>
          <p:cNvSpPr txBox="1"/>
          <p:nvPr/>
        </p:nvSpPr>
        <p:spPr>
          <a:xfrm>
            <a:off x="374648" y="720573"/>
            <a:ext cx="11905313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Lightning Risk Assessment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Modeled after the structure of the International Electrotechnical Commission Standard for Lightning Protection, Part II (IEC 62305-2:2010)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Outlines a lightning risk assessment procedure – it is modified for application to humans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produces a numerical value of risk that can be compared to tolerability thresholds</a:t>
            </a:r>
            <a:endParaRPr/>
          </a:p>
        </p:txBody>
      </p:sp>
      <p:sp>
        <p:nvSpPr>
          <p:cNvPr id="130" name="Google Shape;130;p5"/>
          <p:cNvSpPr/>
          <p:nvPr/>
        </p:nvSpPr>
        <p:spPr>
          <a:xfrm>
            <a:off x="1069081" y="3778517"/>
            <a:ext cx="4338797" cy="469760"/>
          </a:xfrm>
          <a:prstGeom prst="rect">
            <a:avLst/>
          </a:prstGeom>
          <a:solidFill>
            <a:srgbClr val="FEE599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5"/>
          <p:cNvSpPr/>
          <p:nvPr/>
        </p:nvSpPr>
        <p:spPr>
          <a:xfrm>
            <a:off x="1231440" y="3778517"/>
            <a:ext cx="6632620" cy="280076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91" r="0" t="-1524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132" name="Google Shape;132;p5"/>
          <p:cNvSpPr/>
          <p:nvPr/>
        </p:nvSpPr>
        <p:spPr>
          <a:xfrm>
            <a:off x="4428480" y="2864396"/>
            <a:ext cx="3202543" cy="55399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-34065" l="0" r="0" t="-13186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133" name="Google Shape;133;p5"/>
          <p:cNvSpPr txBox="1"/>
          <p:nvPr/>
        </p:nvSpPr>
        <p:spPr>
          <a:xfrm>
            <a:off x="1491567" y="4331016"/>
            <a:ext cx="8511601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a collection area that represents a 100 ft* radius surrounding the human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Input total lightning mapping data instead of annual ground flash density </a:t>
            </a:r>
            <a:endParaRPr/>
          </a:p>
        </p:txBody>
      </p:sp>
      <p:sp>
        <p:nvSpPr>
          <p:cNvPr id="134" name="Google Shape;134;p5"/>
          <p:cNvSpPr txBox="1"/>
          <p:nvPr/>
        </p:nvSpPr>
        <p:spPr>
          <a:xfrm>
            <a:off x="-1" y="0"/>
            <a:ext cx="859167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Methods – Part 1: Risk Assessment Creation </a:t>
            </a:r>
            <a:endParaRPr/>
          </a:p>
        </p:txBody>
      </p:sp>
      <p:sp>
        <p:nvSpPr>
          <p:cNvPr id="135" name="Google Shape;135;p5"/>
          <p:cNvSpPr txBox="1"/>
          <p:nvPr/>
        </p:nvSpPr>
        <p:spPr>
          <a:xfrm>
            <a:off x="6462169" y="6571853"/>
            <a:ext cx="5455715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 Assumed distance over which a CG strike could be fatal used in Hinkley et al. (2019)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"/>
          <p:cNvSpPr txBox="1"/>
          <p:nvPr/>
        </p:nvSpPr>
        <p:spPr>
          <a:xfrm>
            <a:off x="374648" y="720573"/>
            <a:ext cx="11933730" cy="41549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Lightning Risk Assessment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Modeled after the structure of the International Electrotechnical Commission Standard for Lightning Protection, Part II (IEC 62305-2:2010)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Outlines a lightning risk assessment procedure – it is modified for application to humans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produces a numerical value of risk that can be compared to tolerability thresholds</a:t>
            </a:r>
            <a:endParaRPr/>
          </a:p>
          <a:p>
            <a:pPr indent="-1905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Add distance dependence concept used in range ring lightning studies (examples: Holle et al. 2016; Roeder et al. 2017, Sanderson et al. 2020)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this research, consider lightning within a 40 km radius surrounding the human at risk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Flashes further away from the center contribute less to risk than flashes near the center</a:t>
            </a:r>
            <a:endParaRPr/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6"/>
          <p:cNvSpPr/>
          <p:nvPr/>
        </p:nvSpPr>
        <p:spPr>
          <a:xfrm>
            <a:off x="165697" y="1178287"/>
            <a:ext cx="11973116" cy="1491270"/>
          </a:xfrm>
          <a:prstGeom prst="rect">
            <a:avLst/>
          </a:prstGeom>
          <a:solidFill>
            <a:schemeClr val="lt1">
              <a:alpha val="6784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6"/>
          <p:cNvSpPr txBox="1"/>
          <p:nvPr/>
        </p:nvSpPr>
        <p:spPr>
          <a:xfrm>
            <a:off x="-1" y="0"/>
            <a:ext cx="859167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Methods – Part 1: Risk Assessment Creation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7"/>
          <p:cNvSpPr/>
          <p:nvPr/>
        </p:nvSpPr>
        <p:spPr>
          <a:xfrm>
            <a:off x="165697" y="1178287"/>
            <a:ext cx="11973116" cy="1491270"/>
          </a:xfrm>
          <a:prstGeom prst="rect">
            <a:avLst/>
          </a:prstGeom>
          <a:solidFill>
            <a:schemeClr val="lt1">
              <a:alpha val="6784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8" name="Google Shape;148;p7"/>
          <p:cNvPicPr preferRelativeResize="0"/>
          <p:nvPr/>
        </p:nvPicPr>
        <p:blipFill rotWithShape="1">
          <a:blip r:embed="rId3">
            <a:alphaModFix/>
          </a:blip>
          <a:srcRect b="60500" l="71300" r="19065" t="34948"/>
          <a:stretch/>
        </p:blipFill>
        <p:spPr>
          <a:xfrm>
            <a:off x="1823065" y="4810136"/>
            <a:ext cx="2576238" cy="811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60987" y="4414472"/>
            <a:ext cx="2925262" cy="2413459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7"/>
          <p:cNvSpPr txBox="1"/>
          <p:nvPr/>
        </p:nvSpPr>
        <p:spPr>
          <a:xfrm>
            <a:off x="1272563" y="5630677"/>
            <a:ext cx="402654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 = 40 km</a:t>
            </a:r>
            <a:endParaRPr/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 = distance from center of radius </a:t>
            </a:r>
            <a:endParaRPr/>
          </a:p>
        </p:txBody>
      </p:sp>
      <p:sp>
        <p:nvSpPr>
          <p:cNvPr id="151" name="Google Shape;151;p7"/>
          <p:cNvSpPr txBox="1"/>
          <p:nvPr/>
        </p:nvSpPr>
        <p:spPr>
          <a:xfrm>
            <a:off x="374648" y="720573"/>
            <a:ext cx="11933730" cy="41549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Lightning Risk Assessment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Modeled after the structure of the International Electrotechnical Commission Standard for Lightning Protection, Part II (IEC 62305-2:2010)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Outlines a lightning risk assessment procedure – it is modified for application to humans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produces a numerical value of risk that can be compared to tolerability thresholds</a:t>
            </a:r>
            <a:endParaRPr/>
          </a:p>
          <a:p>
            <a:pPr indent="-1905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Add distance dependence concept used in range ring lightning studies (examples: Holle et al. 2016; Roeder et al. 2017)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this research, consider lightning within a 40 km radius surrounding the human at risk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Flashes further away from the center contribute less to risk than flashes near the center</a:t>
            </a:r>
            <a:endParaRPr/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7"/>
          <p:cNvSpPr/>
          <p:nvPr/>
        </p:nvSpPr>
        <p:spPr>
          <a:xfrm>
            <a:off x="165697" y="1178286"/>
            <a:ext cx="11973116" cy="1491270"/>
          </a:xfrm>
          <a:prstGeom prst="rect">
            <a:avLst/>
          </a:prstGeom>
          <a:solidFill>
            <a:schemeClr val="lt1">
              <a:alpha val="6784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7"/>
          <p:cNvSpPr txBox="1"/>
          <p:nvPr/>
        </p:nvSpPr>
        <p:spPr>
          <a:xfrm>
            <a:off x="-1" y="0"/>
            <a:ext cx="859167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Methods – Part 1: Risk Assessment Creation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8"/>
          <p:cNvSpPr txBox="1"/>
          <p:nvPr/>
        </p:nvSpPr>
        <p:spPr>
          <a:xfrm>
            <a:off x="374648" y="723900"/>
            <a:ext cx="11942136" cy="52629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Lightning Risk Assessment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Modeled after the structure of the International Electrotechnical Commission Standard for Lightning Protection, Part II (IEC 62305-2:2010)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Outlines a lightning risk assessment procedure – it is modified for application to humans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produces a numerical value of risk that can be compared to tolerability thresholds</a:t>
            </a:r>
            <a:endParaRPr/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Add distance dependence concept used in range ring lightning studies (examples: Holle et al. 2016; Roeder et al. 2017)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this research, consider lightning within a 40 km radius surrounding the human at risk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Flashes further away from the center contribute less to risk than flashes near the center</a:t>
            </a:r>
            <a:endParaRPr/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a total lightning mapping dataset (West Texas Lightning Mapping Array (WTLMA))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Uses flash extent density (FED)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Captures the spatial extent of lightning flashes within the set radius</a:t>
            </a:r>
            <a:endParaRPr/>
          </a:p>
        </p:txBody>
      </p:sp>
      <p:sp>
        <p:nvSpPr>
          <p:cNvPr id="159" name="Google Shape;159;p8"/>
          <p:cNvSpPr/>
          <p:nvPr/>
        </p:nvSpPr>
        <p:spPr>
          <a:xfrm>
            <a:off x="218884" y="1200258"/>
            <a:ext cx="11973116" cy="3369166"/>
          </a:xfrm>
          <a:prstGeom prst="rect">
            <a:avLst/>
          </a:prstGeom>
          <a:solidFill>
            <a:schemeClr val="lt1">
              <a:alpha val="6784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8"/>
          <p:cNvSpPr txBox="1"/>
          <p:nvPr/>
        </p:nvSpPr>
        <p:spPr>
          <a:xfrm>
            <a:off x="-1" y="0"/>
            <a:ext cx="859167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Methods – Part 1: Risk Assessment Creation </a:t>
            </a:r>
            <a:endParaRPr/>
          </a:p>
        </p:txBody>
      </p:sp>
      <p:grpSp>
        <p:nvGrpSpPr>
          <p:cNvPr id="161" name="Google Shape;161;p8"/>
          <p:cNvGrpSpPr/>
          <p:nvPr/>
        </p:nvGrpSpPr>
        <p:grpSpPr>
          <a:xfrm>
            <a:off x="2440743" y="116601"/>
            <a:ext cx="7112682" cy="6741399"/>
            <a:chOff x="1563889" y="122738"/>
            <a:chExt cx="7112682" cy="6741399"/>
          </a:xfrm>
        </p:grpSpPr>
        <p:sp>
          <p:nvSpPr>
            <p:cNvPr id="162" name="Google Shape;162;p8"/>
            <p:cNvSpPr/>
            <p:nvPr/>
          </p:nvSpPr>
          <p:spPr>
            <a:xfrm>
              <a:off x="1563889" y="122738"/>
              <a:ext cx="7112682" cy="674139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63" name="Google Shape;163;p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17910" y="270164"/>
              <a:ext cx="6804639" cy="658783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9"/>
          <p:cNvSpPr txBox="1"/>
          <p:nvPr/>
        </p:nvSpPr>
        <p:spPr>
          <a:xfrm>
            <a:off x="374648" y="723900"/>
            <a:ext cx="11928187" cy="60016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Lightning Risk Assessment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Modeled after the structure of the International Electrotechnical Commission Standard for Lightning Protection, Part II (IEC 62305-2:2010)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Outlines a lightning risk assessment procedure – it is modified for application to humans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produces a numerical value of risk that can be compared to tolerability thresholds</a:t>
            </a:r>
            <a:endParaRPr/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Add distance dependence concept used in range ring lightning studies (examples: Holle et al. 2016; Roeder et al. 2017)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this research, consider lightning within a 40 km radius surrounding the human at risk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Flashes further away from the center contribute less to risk than flashes near the center</a:t>
            </a:r>
            <a:endParaRPr/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a total lightning mapping dataset (West Texas Lightning Mapping Array (WTLMA))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Uses flash extent density (FED)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Captures the spatial extent of lightning flashes within the set radius</a:t>
            </a:r>
            <a:endParaRPr/>
          </a:p>
          <a:p>
            <a:pPr indent="-1905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Calculate moving risk of varying time units: risk per minute, 10 minutes, 30 minutes, etc.</a:t>
            </a:r>
            <a:endParaRPr/>
          </a:p>
        </p:txBody>
      </p:sp>
      <p:sp>
        <p:nvSpPr>
          <p:cNvPr id="169" name="Google Shape;169;p9"/>
          <p:cNvSpPr/>
          <p:nvPr/>
        </p:nvSpPr>
        <p:spPr>
          <a:xfrm>
            <a:off x="218884" y="1158342"/>
            <a:ext cx="11973116" cy="4776945"/>
          </a:xfrm>
          <a:prstGeom prst="rect">
            <a:avLst/>
          </a:prstGeom>
          <a:solidFill>
            <a:schemeClr val="lt1">
              <a:alpha val="6784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9"/>
          <p:cNvSpPr txBox="1"/>
          <p:nvPr/>
        </p:nvSpPr>
        <p:spPr>
          <a:xfrm>
            <a:off x="-1" y="0"/>
            <a:ext cx="859167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Methods – Part 1: Risk Assessment Creation 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0"/>
          <p:cNvSpPr txBox="1"/>
          <p:nvPr/>
        </p:nvSpPr>
        <p:spPr>
          <a:xfrm>
            <a:off x="374649" y="723900"/>
            <a:ext cx="11650774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Lightning Risk Assessment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Tolerability thresholds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Health and Safety Executive (2001) “tolerability of risk” framework 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Values are scaled to match appropriate risk unit</a:t>
            </a:r>
            <a:endParaRPr/>
          </a:p>
        </p:txBody>
      </p:sp>
      <p:pic>
        <p:nvPicPr>
          <p:cNvPr id="176" name="Google Shape;176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3795" y="2294888"/>
            <a:ext cx="8059275" cy="4563112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0"/>
          <p:cNvSpPr txBox="1"/>
          <p:nvPr/>
        </p:nvSpPr>
        <p:spPr>
          <a:xfrm>
            <a:off x="7154914" y="6581001"/>
            <a:ext cx="367673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adapted from Health and Safety Executive (2001)</a:t>
            </a:r>
            <a:endParaRPr/>
          </a:p>
        </p:txBody>
      </p:sp>
      <p:sp>
        <p:nvSpPr>
          <p:cNvPr id="178" name="Google Shape;178;p10"/>
          <p:cNvSpPr txBox="1"/>
          <p:nvPr/>
        </p:nvSpPr>
        <p:spPr>
          <a:xfrm>
            <a:off x="-1" y="0"/>
            <a:ext cx="859167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Methods – Part 1: Risk Assessment Creation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9542" y="552833"/>
            <a:ext cx="10553700" cy="60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43042" y="1767431"/>
            <a:ext cx="3248958" cy="183954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1"/>
          <p:cNvSpPr txBox="1"/>
          <p:nvPr/>
        </p:nvSpPr>
        <p:spPr>
          <a:xfrm>
            <a:off x="-1" y="0"/>
            <a:ext cx="859167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Results – Part 1: Risk Assessment Creation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3"/>
          <p:cNvSpPr txBox="1"/>
          <p:nvPr/>
        </p:nvSpPr>
        <p:spPr>
          <a:xfrm>
            <a:off x="-1" y="0"/>
            <a:ext cx="12118908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Methods – Part 2: Compare to Standard Lightning Safety Method</a:t>
            </a:r>
            <a:endParaRPr/>
          </a:p>
        </p:txBody>
      </p:sp>
      <p:sp>
        <p:nvSpPr>
          <p:cNvPr id="191" name="Google Shape;191;p13"/>
          <p:cNvSpPr txBox="1"/>
          <p:nvPr/>
        </p:nvSpPr>
        <p:spPr>
          <a:xfrm>
            <a:off x="73092" y="797925"/>
            <a:ext cx="12163912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to assess new risk methodology performance?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Create lightning warnings using National Lightning Detection Network total lightning data within range of radius centerpoint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 nautical mile (nmi) warning radius – lightning at or within this radius = lightning warning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Warning ends once 30 minutes has passed since the last flash within 5 nmi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05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4"/>
          <p:cNvSpPr txBox="1"/>
          <p:nvPr/>
        </p:nvSpPr>
        <p:spPr>
          <a:xfrm>
            <a:off x="-1" y="0"/>
            <a:ext cx="12118908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Methods – Part 2: Compare to Standard Lightning Safety Method</a:t>
            </a:r>
            <a:endParaRPr/>
          </a:p>
        </p:txBody>
      </p:sp>
      <p:sp>
        <p:nvSpPr>
          <p:cNvPr id="197" name="Google Shape;197;p14"/>
          <p:cNvSpPr txBox="1"/>
          <p:nvPr/>
        </p:nvSpPr>
        <p:spPr>
          <a:xfrm>
            <a:off x="73092" y="797925"/>
            <a:ext cx="12163912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to assess new risk methodology performance?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Create lightning warnings using National Lightning Detection Network total lightning data within range of radius centerpoint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 nautical mile (nmi) warning radius – lightning at or within this radius = lightning warning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Warning ends once 30 minutes has passed since the last flash within 5 nmi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05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Compare these warnings to those issued using the risk assessment framework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lightning warning is issued when risk is unacceptable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Warning ends once risk is back in the tolerable or broadly acceptable range</a:t>
            </a:r>
            <a:endParaRPr/>
          </a:p>
          <a:p>
            <a:pPr indent="-1905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5"/>
          <p:cNvSpPr txBox="1"/>
          <p:nvPr/>
        </p:nvSpPr>
        <p:spPr>
          <a:xfrm>
            <a:off x="73092" y="797925"/>
            <a:ext cx="12163912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to assess new risk methodology performance?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Create lightning warnings using National Lightning Detection Network total lightning data within range of radius centerpoint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 nautical mile (nmi) warning radius – lightning at or within this radius = lightning warning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Warning ends once 30 minutes has passed since the last flash within 5 nmi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05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Compare these warnings to those issued using the risk assessment framework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lightning warning is issued when risk is unacceptable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Warning ends once risk is back in the tolerable or broadly acceptable range</a:t>
            </a:r>
            <a:endParaRPr/>
          </a:p>
          <a:p>
            <a:pPr indent="-1905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Gather statistics for comparison between methods: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# of warning periods, # of false alarms, total time spent under warnings, average warning duration, etc.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05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5"/>
          <p:cNvSpPr txBox="1"/>
          <p:nvPr/>
        </p:nvSpPr>
        <p:spPr>
          <a:xfrm>
            <a:off x="-1" y="6430236"/>
            <a:ext cx="1223700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Murphy, K. M., C. J. Schultz, E. C. Bruning, and J. K. Vanos (2021): Introduction and Evaluation of a Spatiotemporal Lightning Risk Assessment Using Lightning Mapping Data. </a:t>
            </a:r>
            <a:r>
              <a:rPr i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Weather, Climate, and Society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conditionally accepted pending revision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5"/>
          <p:cNvSpPr txBox="1"/>
          <p:nvPr/>
        </p:nvSpPr>
        <p:spPr>
          <a:xfrm>
            <a:off x="-1" y="0"/>
            <a:ext cx="12118908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Methods – Part 2: Compare to Standard Lightning Safety Method</a:t>
            </a:r>
            <a:endParaRPr/>
          </a:p>
        </p:txBody>
      </p:sp>
      <p:pic>
        <p:nvPicPr>
          <p:cNvPr id="205" name="Google Shape;20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25842" y="145099"/>
            <a:ext cx="6540316" cy="627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0917" y="791788"/>
            <a:ext cx="10118316" cy="5621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" y="2209289"/>
            <a:ext cx="4846637" cy="4648711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16"/>
          <p:cNvSpPr txBox="1"/>
          <p:nvPr/>
        </p:nvSpPr>
        <p:spPr>
          <a:xfrm>
            <a:off x="109913" y="791788"/>
            <a:ext cx="3204020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Case Info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Location: 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33.3304, -101.6272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Date: 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20160514</a:t>
            </a:r>
            <a:endParaRPr/>
          </a:p>
        </p:txBody>
      </p:sp>
      <p:sp>
        <p:nvSpPr>
          <p:cNvPr id="213" name="Google Shape;213;p16"/>
          <p:cNvSpPr/>
          <p:nvPr/>
        </p:nvSpPr>
        <p:spPr>
          <a:xfrm>
            <a:off x="5161144" y="1049538"/>
            <a:ext cx="245477" cy="1077218"/>
          </a:xfrm>
          <a:prstGeom prst="downArrow">
            <a:avLst>
              <a:gd fmla="val 50000" name="adj1"/>
              <a:gd fmla="val 100000" name="adj2"/>
            </a:avLst>
          </a:prstGeom>
          <a:solidFill>
            <a:schemeClr val="accent4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6"/>
          <p:cNvSpPr txBox="1"/>
          <p:nvPr/>
        </p:nvSpPr>
        <p:spPr>
          <a:xfrm>
            <a:off x="-1" y="0"/>
            <a:ext cx="12118908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Results – Part 2: Compare to Standard Lightning Safety Method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0917" y="791788"/>
            <a:ext cx="10118316" cy="5621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" y="2212848"/>
            <a:ext cx="4842927" cy="4645152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17"/>
          <p:cNvSpPr txBox="1"/>
          <p:nvPr/>
        </p:nvSpPr>
        <p:spPr>
          <a:xfrm>
            <a:off x="109913" y="791788"/>
            <a:ext cx="3204020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Case Info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Location: 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33.3304, -101.6272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Date: 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20160514</a:t>
            </a:r>
            <a:endParaRPr/>
          </a:p>
        </p:txBody>
      </p:sp>
      <p:sp>
        <p:nvSpPr>
          <p:cNvPr id="222" name="Google Shape;222;p17"/>
          <p:cNvSpPr/>
          <p:nvPr/>
        </p:nvSpPr>
        <p:spPr>
          <a:xfrm>
            <a:off x="6658551" y="1601860"/>
            <a:ext cx="245477" cy="1077218"/>
          </a:xfrm>
          <a:prstGeom prst="downArrow">
            <a:avLst>
              <a:gd fmla="val 50000" name="adj1"/>
              <a:gd fmla="val 100000" name="adj2"/>
            </a:avLst>
          </a:prstGeom>
          <a:solidFill>
            <a:schemeClr val="accent4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7"/>
          <p:cNvSpPr txBox="1"/>
          <p:nvPr/>
        </p:nvSpPr>
        <p:spPr>
          <a:xfrm>
            <a:off x="-1" y="0"/>
            <a:ext cx="12118908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Results – Part 2: Compare to Standard Lightning Safety Method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0917" y="791788"/>
            <a:ext cx="10118316" cy="5621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2212848"/>
            <a:ext cx="4842927" cy="4645152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18"/>
          <p:cNvSpPr txBox="1"/>
          <p:nvPr/>
        </p:nvSpPr>
        <p:spPr>
          <a:xfrm>
            <a:off x="109913" y="791788"/>
            <a:ext cx="3204020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Case Info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Location: 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33.3304, -101.6272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Date: 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20160514</a:t>
            </a:r>
            <a:endParaRPr/>
          </a:p>
        </p:txBody>
      </p:sp>
      <p:sp>
        <p:nvSpPr>
          <p:cNvPr id="231" name="Google Shape;231;p18"/>
          <p:cNvSpPr/>
          <p:nvPr/>
        </p:nvSpPr>
        <p:spPr>
          <a:xfrm rot="-9106650">
            <a:off x="6718251" y="3464194"/>
            <a:ext cx="245477" cy="1077218"/>
          </a:xfrm>
          <a:prstGeom prst="downArrow">
            <a:avLst>
              <a:gd fmla="val 50000" name="adj1"/>
              <a:gd fmla="val 100000" name="adj2"/>
            </a:avLst>
          </a:prstGeom>
          <a:solidFill>
            <a:schemeClr val="accent4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8"/>
          <p:cNvSpPr txBox="1"/>
          <p:nvPr/>
        </p:nvSpPr>
        <p:spPr>
          <a:xfrm>
            <a:off x="-1" y="0"/>
            <a:ext cx="12118908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Results – Part 2: Compare to Standard Lightning Safety Method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0917" y="791788"/>
            <a:ext cx="10118316" cy="5621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" y="2212848"/>
            <a:ext cx="4842926" cy="4645152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19"/>
          <p:cNvSpPr txBox="1"/>
          <p:nvPr/>
        </p:nvSpPr>
        <p:spPr>
          <a:xfrm>
            <a:off x="109913" y="791788"/>
            <a:ext cx="3204020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Case Info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Location: 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33.3304, -101.6272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Date: 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20160514</a:t>
            </a:r>
            <a:endParaRPr/>
          </a:p>
        </p:txBody>
      </p:sp>
      <p:sp>
        <p:nvSpPr>
          <p:cNvPr id="240" name="Google Shape;240;p19"/>
          <p:cNvSpPr/>
          <p:nvPr/>
        </p:nvSpPr>
        <p:spPr>
          <a:xfrm rot="8495216">
            <a:off x="7657163" y="2890391"/>
            <a:ext cx="245477" cy="1077218"/>
          </a:xfrm>
          <a:prstGeom prst="downArrow">
            <a:avLst>
              <a:gd fmla="val 50000" name="adj1"/>
              <a:gd fmla="val 100000" name="adj2"/>
            </a:avLst>
          </a:prstGeom>
          <a:solidFill>
            <a:schemeClr val="accent4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9"/>
          <p:cNvSpPr txBox="1"/>
          <p:nvPr/>
        </p:nvSpPr>
        <p:spPr>
          <a:xfrm>
            <a:off x="-1" y="0"/>
            <a:ext cx="12118908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Results – Part 2: Compare to Standard Lightning Safety Method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0917" y="791788"/>
            <a:ext cx="10118316" cy="5621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2212848"/>
            <a:ext cx="4842927" cy="4645152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0"/>
          <p:cNvSpPr txBox="1"/>
          <p:nvPr/>
        </p:nvSpPr>
        <p:spPr>
          <a:xfrm>
            <a:off x="109913" y="791788"/>
            <a:ext cx="3204020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Case Info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Location: 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33.3304, -101.6272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Date: 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20160514</a:t>
            </a:r>
            <a:endParaRPr/>
          </a:p>
        </p:txBody>
      </p:sp>
      <p:sp>
        <p:nvSpPr>
          <p:cNvPr id="249" name="Google Shape;249;p20"/>
          <p:cNvSpPr/>
          <p:nvPr/>
        </p:nvSpPr>
        <p:spPr>
          <a:xfrm>
            <a:off x="7318390" y="1385632"/>
            <a:ext cx="245477" cy="1077218"/>
          </a:xfrm>
          <a:prstGeom prst="downArrow">
            <a:avLst>
              <a:gd fmla="val 50000" name="adj1"/>
              <a:gd fmla="val 100000" name="adj2"/>
            </a:avLst>
          </a:prstGeom>
          <a:solidFill>
            <a:schemeClr val="accent4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20"/>
          <p:cNvSpPr txBox="1"/>
          <p:nvPr/>
        </p:nvSpPr>
        <p:spPr>
          <a:xfrm>
            <a:off x="-1" y="0"/>
            <a:ext cx="12118908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Results – Part 2: Compare to Standard Lightning Safety Method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19098" y="3320394"/>
            <a:ext cx="6547453" cy="36374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6" name="Google Shape;256;p21"/>
          <p:cNvGrpSpPr/>
          <p:nvPr/>
        </p:nvGrpSpPr>
        <p:grpSpPr>
          <a:xfrm>
            <a:off x="769212" y="458072"/>
            <a:ext cx="9849513" cy="3137120"/>
            <a:chOff x="781487" y="1628193"/>
            <a:chExt cx="9849513" cy="3137120"/>
          </a:xfrm>
        </p:grpSpPr>
        <p:grpSp>
          <p:nvGrpSpPr>
            <p:cNvPr id="257" name="Google Shape;257;p21"/>
            <p:cNvGrpSpPr/>
            <p:nvPr/>
          </p:nvGrpSpPr>
          <p:grpSpPr>
            <a:xfrm>
              <a:off x="781487" y="1628193"/>
              <a:ext cx="9849513" cy="3137120"/>
              <a:chOff x="781487" y="1628193"/>
              <a:chExt cx="9849513" cy="3137120"/>
            </a:xfrm>
          </p:grpSpPr>
          <p:grpSp>
            <p:nvGrpSpPr>
              <p:cNvPr id="258" name="Google Shape;258;p21"/>
              <p:cNvGrpSpPr/>
              <p:nvPr/>
            </p:nvGrpSpPr>
            <p:grpSpPr>
              <a:xfrm>
                <a:off x="1752737" y="1628193"/>
                <a:ext cx="8878263" cy="3137120"/>
                <a:chOff x="2392442" y="1178001"/>
                <a:chExt cx="8878263" cy="3137120"/>
              </a:xfrm>
            </p:grpSpPr>
            <p:grpSp>
              <p:nvGrpSpPr>
                <p:cNvPr id="259" name="Google Shape;259;p21"/>
                <p:cNvGrpSpPr/>
                <p:nvPr/>
              </p:nvGrpSpPr>
              <p:grpSpPr>
                <a:xfrm>
                  <a:off x="2392442" y="1178001"/>
                  <a:ext cx="8878263" cy="3137120"/>
                  <a:chOff x="3583591" y="-419980"/>
                  <a:chExt cx="8878263" cy="3137120"/>
                </a:xfrm>
              </p:grpSpPr>
              <p:sp>
                <p:nvSpPr>
                  <p:cNvPr id="260" name="Google Shape;260;p21"/>
                  <p:cNvSpPr txBox="1"/>
                  <p:nvPr/>
                </p:nvSpPr>
                <p:spPr>
                  <a:xfrm>
                    <a:off x="5575669" y="131817"/>
                    <a:ext cx="2574361" cy="2585323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en-US" sz="1800" u="sng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a:t>Risk/10min</a:t>
                    </a:r>
                    <a:endParaRPr/>
                  </a:p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a:t>00:47:00 to 02:43:00</a:t>
                    </a:r>
                    <a:endParaRPr/>
                  </a:p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rPr>
                      <a:t>02:47:00 to 03:23:00</a:t>
                    </a:r>
                    <a:endParaRPr/>
                  </a:p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a:t>03:40:00 to 05:44:00</a:t>
                    </a:r>
                    <a:endParaRPr/>
                  </a:p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a:t>06:05:00 to 06:15:00</a:t>
                    </a:r>
                    <a:endParaRPr/>
                  </a:p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a:t>06:18:00 to 06:23:00</a:t>
                    </a:r>
                    <a:endParaRPr/>
                  </a:p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a:t>06:35:00 to 06:45:00</a:t>
                    </a:r>
                    <a:endParaRPr/>
                  </a:p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a:t>06:48:00 to 07:22:00</a:t>
                    </a:r>
                    <a:endParaRPr/>
                  </a:p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a:t>08:01:00 to 08:03:00</a:t>
                    </a:r>
                    <a:endParaRPr/>
                  </a:p>
                </p:txBody>
              </p:sp>
              <p:sp>
                <p:nvSpPr>
                  <p:cNvPr id="261" name="Google Shape;261;p21"/>
                  <p:cNvSpPr txBox="1"/>
                  <p:nvPr/>
                </p:nvSpPr>
                <p:spPr>
                  <a:xfrm>
                    <a:off x="7861954" y="-419980"/>
                    <a:ext cx="2370301" cy="286232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en-US" sz="1800" u="sng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a:t>Risk/20min</a:t>
                    </a:r>
                    <a:endParaRPr/>
                  </a:p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rPr>
                      <a:t>00:49:00 to 03:33:00</a:t>
                    </a:r>
                    <a:endParaRPr/>
                  </a:p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a:t>03:40:00 to 03:41:00</a:t>
                    </a:r>
                    <a:endParaRPr/>
                  </a:p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a:t>03:42:00 to 05:54:00</a:t>
                    </a:r>
                    <a:endParaRPr/>
                  </a:p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a:t>06:05:00 to 06:25:00</a:t>
                    </a:r>
                    <a:endParaRPr/>
                  </a:p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a:t>06:35:00 to 06:38:00</a:t>
                    </a:r>
                    <a:endParaRPr/>
                  </a:p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a:t>06:41:00 to 07:28:00	</a:t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62" name="Google Shape;262;p21"/>
                  <p:cNvSpPr txBox="1"/>
                  <p:nvPr/>
                </p:nvSpPr>
                <p:spPr>
                  <a:xfrm>
                    <a:off x="10091553" y="-419980"/>
                    <a:ext cx="2370301" cy="2585323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en-US" sz="1800" u="sng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a:t>Risk/30min</a:t>
                    </a:r>
                    <a:endParaRPr/>
                  </a:p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rPr>
                      <a:t>00:50:00 to 05:58:00</a:t>
                    </a:r>
                    <a:endParaRPr/>
                  </a:p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a:t>06:05:00 to 06:07:00 </a:t>
                    </a:r>
                    <a:endParaRPr/>
                  </a:p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a:t>06:13:00 to 06:35:00</a:t>
                    </a:r>
                    <a:endParaRPr/>
                  </a:p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a:t>06:41:00 to 06:43:00</a:t>
                    </a:r>
                    <a:endParaRPr/>
                  </a:p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a:t>06:48:00 to 07:34:00	</a:t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63" name="Google Shape;263;p21"/>
                  <p:cNvSpPr txBox="1"/>
                  <p:nvPr/>
                </p:nvSpPr>
                <p:spPr>
                  <a:xfrm>
                    <a:off x="3583591" y="138646"/>
                    <a:ext cx="2157273" cy="147732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en-US" sz="1800" u="sng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a:t>Standard Method</a:t>
                    </a:r>
                    <a:r>
                      <a:rPr b="1" lang="en-US"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a:t> </a:t>
                    </a:r>
                    <a:endParaRPr/>
                  </a:p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a:t>00:50:00 to 02:18:00</a:t>
                    </a:r>
                    <a:endParaRPr/>
                  </a:p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a:t>02:19:00 to 02:49:00 </a:t>
                    </a:r>
                    <a:endParaRPr/>
                  </a:p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rPr>
                      <a:t>02:55:00 to 03:47:00</a:t>
                    </a:r>
                    <a:endParaRPr/>
                  </a:p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a:t>03:48:00 to 05:19:00</a:t>
                    </a:r>
                    <a:endParaRPr/>
                  </a:p>
                </p:txBody>
              </p:sp>
            </p:grpSp>
            <p:sp>
              <p:nvSpPr>
                <p:cNvPr id="264" name="Google Shape;264;p21"/>
                <p:cNvSpPr txBox="1"/>
                <p:nvPr/>
              </p:nvSpPr>
              <p:spPr>
                <a:xfrm>
                  <a:off x="4015097" y="1274962"/>
                  <a:ext cx="5311415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-US" sz="1800" u="sng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Warning Periods for Location 4, 14 May 2016</a:t>
                  </a:r>
                  <a:endParaRPr/>
                </a:p>
              </p:txBody>
            </p:sp>
          </p:grpSp>
          <p:sp>
            <p:nvSpPr>
              <p:cNvPr id="265" name="Google Shape;265;p21"/>
              <p:cNvSpPr txBox="1"/>
              <p:nvPr/>
            </p:nvSpPr>
            <p:spPr>
              <a:xfrm>
                <a:off x="781487" y="2998962"/>
                <a:ext cx="881103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80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Failure</a:t>
                </a:r>
                <a:endParaRPr/>
              </a:p>
            </p:txBody>
          </p:sp>
          <p:sp>
            <p:nvSpPr>
              <p:cNvPr id="266" name="Google Shape;266;p21"/>
              <p:cNvSpPr/>
              <p:nvPr/>
            </p:nvSpPr>
            <p:spPr>
              <a:xfrm>
                <a:off x="1557315" y="3085867"/>
                <a:ext cx="208052" cy="195523"/>
              </a:xfrm>
              <a:prstGeom prst="rightArrow">
                <a:avLst>
                  <a:gd fmla="val 50000" name="adj1"/>
                  <a:gd fmla="val 50000" name="adj2"/>
                </a:avLst>
              </a:prstGeom>
              <a:solidFill>
                <a:srgbClr val="FF0000"/>
              </a:solidFill>
              <a:ln cap="flat" cmpd="sng" w="12700">
                <a:solidFill>
                  <a:srgbClr val="FF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cxnSp>
          <p:nvCxnSpPr>
            <p:cNvPr id="267" name="Google Shape;267;p21"/>
            <p:cNvCxnSpPr/>
            <p:nvPr/>
          </p:nvCxnSpPr>
          <p:spPr>
            <a:xfrm flipH="1">
              <a:off x="3910010" y="2139405"/>
              <a:ext cx="1341" cy="2616704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268" name="Google Shape;268;p21"/>
          <p:cNvSpPr txBox="1"/>
          <p:nvPr/>
        </p:nvSpPr>
        <p:spPr>
          <a:xfrm>
            <a:off x="-1" y="0"/>
            <a:ext cx="12118908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Results – Part 2: Compare to Standard Lightning Safety Method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2"/>
          <p:cNvSpPr txBox="1"/>
          <p:nvPr/>
        </p:nvSpPr>
        <p:spPr>
          <a:xfrm>
            <a:off x="-1" y="0"/>
            <a:ext cx="1113236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Future Work</a:t>
            </a:r>
            <a:endParaRPr/>
          </a:p>
        </p:txBody>
      </p:sp>
      <p:pic>
        <p:nvPicPr>
          <p:cNvPr id="274" name="Google Shape;27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1632416"/>
            <a:ext cx="4797211" cy="4559726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2"/>
          <p:cNvSpPr txBox="1"/>
          <p:nvPr/>
        </p:nvSpPr>
        <p:spPr>
          <a:xfrm>
            <a:off x="109913" y="791788"/>
            <a:ext cx="1042716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Apply methodology using Geostationary Lightning Mapper (GLM) data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Case below is a bolt from the blue scenario on 20190820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6" name="Google Shape;276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33613" y="1730605"/>
            <a:ext cx="7358387" cy="4215324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22"/>
          <p:cNvSpPr txBox="1"/>
          <p:nvPr/>
        </p:nvSpPr>
        <p:spPr>
          <a:xfrm>
            <a:off x="-42959" y="6452033"/>
            <a:ext cx="1254998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Schultz, C. J., R. E. Allen, K. M. Murphy, B. S. Herzog, S. A. Weiss, and J. S. Ringhausen (2021): Investigation of cloud-to-ground flashes in the Non-Precipitating Stratiform Region of a Mesoscale Convective System on 20 August 2018 and Implications for Decision Support Services. </a:t>
            </a:r>
            <a:r>
              <a:rPr i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Wea. Forecasting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conditionally accepted pending revision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3"/>
          <p:cNvSpPr txBox="1"/>
          <p:nvPr/>
        </p:nvSpPr>
        <p:spPr>
          <a:xfrm>
            <a:off x="-1" y="0"/>
            <a:ext cx="1113236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Summary</a:t>
            </a:r>
            <a:endParaRPr/>
          </a:p>
        </p:txBody>
      </p:sp>
      <p:sp>
        <p:nvSpPr>
          <p:cNvPr id="283" name="Google Shape;283;p23"/>
          <p:cNvSpPr txBox="1"/>
          <p:nvPr/>
        </p:nvSpPr>
        <p:spPr>
          <a:xfrm>
            <a:off x="79228" y="712008"/>
            <a:ext cx="12053450" cy="60016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lightning risk methodology provides a baseline framework to quantify the changing lightning hazard on the storm scale</a:t>
            </a:r>
            <a:endParaRPr/>
          </a:p>
          <a:p>
            <a:pPr indent="-1905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Could provide a useful tool for forecasters to aid in lightning decision support scenarios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Monitor lightning trends with respect to tolerability thresholds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in conjunction with viewing real time lightning imagery</a:t>
            </a:r>
            <a:endParaRPr/>
          </a:p>
          <a:p>
            <a:pPr indent="-1905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Additional testing needed/apply the methodology in varying scenarios and geographical regions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ability to configure the risk method adds flexibility for application to different regions </a:t>
            </a:r>
            <a:endParaRPr/>
          </a:p>
          <a:p>
            <a:pPr indent="-1905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Consider implementation of cloud-to-ground strikes to enhance risk calculation</a:t>
            </a:r>
            <a:endParaRPr/>
          </a:p>
          <a:p>
            <a:pPr indent="-1905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Expansion of the methodology with GLM would allow for risk to be calculated anywhere within the GLM field of view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Calculate risk surrounding past lightning fatalities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834936"/>
            <a:ext cx="6015610" cy="347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46904" y="1834936"/>
            <a:ext cx="6015609" cy="347472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12"/>
          <p:cNvSpPr txBox="1"/>
          <p:nvPr/>
        </p:nvSpPr>
        <p:spPr>
          <a:xfrm>
            <a:off x="-1" y="0"/>
            <a:ext cx="859167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Results – Part 1: Risk Assessment Creation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2020-12-09T23:07:35Z</dcterms:created>
  <dc:creator>Kelley Murphy</dc:creator>
</cp:coreProperties>
</file>