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rYSLVf5WzkJLdG5K6cXAqlM41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06762" y="809458"/>
            <a:ext cx="114033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Automated and Objective </a:t>
            </a:r>
            <a:r>
              <a:rPr b="1" i="0" lang="en-US" sz="36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Thunderstorm Identification and Tracking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</a:t>
            </a:r>
            <a:r>
              <a:rPr b="1" i="0" lang="en-US" sz="36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Geostationary Lightning Mapper (GLM)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-41339" y="5965448"/>
            <a:ext cx="5786736" cy="892552"/>
            <a:chOff x="-4134" y="4561294"/>
            <a:chExt cx="5704663" cy="892552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73364" y="4561294"/>
              <a:ext cx="5627165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Earth System Science Center, UAH, Huntsville, AL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Earth Science Branch, Marshall Space Flight Center, Huntsville, AL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National Severe Storms Laboratory, Norman, OK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Department of Atmospheric Science, UAH, Huntsville, AL</a:t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-2230" y="4561294"/>
              <a:ext cx="25488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-4134" y="4773053"/>
              <a:ext cx="25488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-4134" y="4959435"/>
              <a:ext cx="25488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-4134" y="5152634"/>
              <a:ext cx="25488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928253" y="2146579"/>
            <a:ext cx="10335494" cy="400112"/>
            <a:chOff x="1073959" y="3081525"/>
            <a:chExt cx="10335494" cy="400112"/>
          </a:xfrm>
        </p:grpSpPr>
        <p:grpSp>
          <p:nvGrpSpPr>
            <p:cNvPr id="92" name="Google Shape;92;p1"/>
            <p:cNvGrpSpPr/>
            <p:nvPr/>
          </p:nvGrpSpPr>
          <p:grpSpPr>
            <a:xfrm>
              <a:off x="1073959" y="3081525"/>
              <a:ext cx="10335494" cy="400112"/>
              <a:chOff x="-772725" y="3500271"/>
              <a:chExt cx="8002047" cy="400112"/>
            </a:xfrm>
          </p:grpSpPr>
          <p:sp>
            <p:nvSpPr>
              <p:cNvPr id="93" name="Google Shape;93;p1"/>
              <p:cNvSpPr txBox="1"/>
              <p:nvPr/>
            </p:nvSpPr>
            <p:spPr>
              <a:xfrm>
                <a:off x="-772725" y="3500273"/>
                <a:ext cx="800204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Kelley Murphy,  Dr. Christopher </a:t>
                </a:r>
                <a:r>
                  <a:rPr lang="en-US" sz="2000">
                    <a:solidFill>
                      <a:schemeClr val="dk1"/>
                    </a:solidFill>
                  </a:rPr>
                  <a:t>J</a:t>
                </a: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. Schultz, Dr. Kristin M</a:t>
                </a:r>
                <a:r>
                  <a:rPr lang="en-US" sz="2000">
                    <a:solidFill>
                      <a:schemeClr val="dk1"/>
                    </a:solidFill>
                  </a:rPr>
                  <a:t>.</a:t>
                </a: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Calhoun, and Dr. Lawrence. D. Carey</a:t>
                </a:r>
                <a:endParaRPr/>
              </a:p>
            </p:txBody>
          </p:sp>
          <p:sp>
            <p:nvSpPr>
              <p:cNvPr id="94" name="Google Shape;94;p1"/>
              <p:cNvSpPr txBox="1"/>
              <p:nvPr/>
            </p:nvSpPr>
            <p:spPr>
              <a:xfrm>
                <a:off x="468511" y="3500271"/>
                <a:ext cx="25488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sp>
          <p:nvSpPr>
            <p:cNvPr id="95" name="Google Shape;95;p1"/>
            <p:cNvSpPr txBox="1"/>
            <p:nvPr/>
          </p:nvSpPr>
          <p:spPr>
            <a:xfrm>
              <a:off x="5714094" y="3081526"/>
              <a:ext cx="3292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7880067" y="3081525"/>
              <a:ext cx="3292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11008250" y="3081525"/>
              <a:ext cx="3292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98" name="Google Shape;98;p1"/>
          <p:cNvSpPr/>
          <p:nvPr/>
        </p:nvSpPr>
        <p:spPr>
          <a:xfrm>
            <a:off x="420543" y="2023266"/>
            <a:ext cx="11350911" cy="634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3983" y="2820158"/>
            <a:ext cx="3384180" cy="2744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Comparing Original to Lightning Only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211909" y="889844"/>
            <a:ext cx="117681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Statistics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104" y="3711197"/>
            <a:ext cx="5415815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3433" y="3724506"/>
            <a:ext cx="5415815" cy="2926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10"/>
          <p:cNvGrpSpPr/>
          <p:nvPr/>
        </p:nvGrpSpPr>
        <p:grpSpPr>
          <a:xfrm>
            <a:off x="905410" y="949011"/>
            <a:ext cx="7527405" cy="2627907"/>
            <a:chOff x="1238897" y="1950760"/>
            <a:chExt cx="7527405" cy="2627907"/>
          </a:xfrm>
        </p:grpSpPr>
        <p:grpSp>
          <p:nvGrpSpPr>
            <p:cNvPr id="194" name="Google Shape;194;p10"/>
            <p:cNvGrpSpPr/>
            <p:nvPr/>
          </p:nvGrpSpPr>
          <p:grpSpPr>
            <a:xfrm>
              <a:off x="4766264" y="2131299"/>
              <a:ext cx="4000038" cy="2337550"/>
              <a:chOff x="4144259" y="1169053"/>
              <a:chExt cx="4000038" cy="2337550"/>
            </a:xfrm>
          </p:grpSpPr>
          <p:sp>
            <p:nvSpPr>
              <p:cNvPr id="195" name="Google Shape;195;p10"/>
              <p:cNvSpPr txBox="1"/>
              <p:nvPr/>
            </p:nvSpPr>
            <p:spPr>
              <a:xfrm>
                <a:off x="4489335" y="1169053"/>
                <a:ext cx="12881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Original</a:t>
                </a:r>
                <a:endParaRPr/>
              </a:p>
            </p:txBody>
          </p:sp>
          <p:sp>
            <p:nvSpPr>
              <p:cNvPr id="196" name="Google Shape;196;p10"/>
              <p:cNvSpPr txBox="1"/>
              <p:nvPr/>
            </p:nvSpPr>
            <p:spPr>
              <a:xfrm>
                <a:off x="6355696" y="1169053"/>
                <a:ext cx="17886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Lightning Only</a:t>
                </a:r>
                <a:endParaRPr/>
              </a:p>
            </p:txBody>
          </p:sp>
          <p:sp>
            <p:nvSpPr>
              <p:cNvPr id="197" name="Google Shape;197;p10"/>
              <p:cNvSpPr txBox="1"/>
              <p:nvPr/>
            </p:nvSpPr>
            <p:spPr>
              <a:xfrm>
                <a:off x="4144259" y="1709957"/>
                <a:ext cx="1777755" cy="1796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319.5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60.3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11.4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3.85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19.2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3.8</a:t>
                </a:r>
                <a:endParaRPr/>
              </a:p>
            </p:txBody>
          </p:sp>
        </p:grpSp>
        <p:sp>
          <p:nvSpPr>
            <p:cNvPr id="198" name="Google Shape;198;p10"/>
            <p:cNvSpPr/>
            <p:nvPr/>
          </p:nvSpPr>
          <p:spPr>
            <a:xfrm>
              <a:off x="6712941" y="1950760"/>
              <a:ext cx="47918" cy="262790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1238897" y="2672203"/>
              <a:ext cx="3779546" cy="1821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Feature Size (km²):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Feature Duration (mins):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# Flashes/min: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Flash Density (%):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% Change in Size/min: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Change in Flashes/min:</a:t>
              </a:r>
              <a:endParaRPr/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6977700" y="2672203"/>
              <a:ext cx="178860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364.6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56.2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16.6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4.95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19.9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4.9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Comparing Original to Lightning Only</a:t>
            </a:r>
            <a:endParaRPr/>
          </a:p>
        </p:txBody>
      </p:sp>
      <p:sp>
        <p:nvSpPr>
          <p:cNvPr id="206" name="Google Shape;206;p11"/>
          <p:cNvSpPr txBox="1"/>
          <p:nvPr/>
        </p:nvSpPr>
        <p:spPr>
          <a:xfrm>
            <a:off x="211909" y="889844"/>
            <a:ext cx="117681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Statistics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7372" y="3711197"/>
            <a:ext cx="5278922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464" y="3711197"/>
            <a:ext cx="5278922" cy="2926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1"/>
          <p:cNvGrpSpPr/>
          <p:nvPr/>
        </p:nvGrpSpPr>
        <p:grpSpPr>
          <a:xfrm>
            <a:off x="905410" y="949011"/>
            <a:ext cx="7527405" cy="2627907"/>
            <a:chOff x="1238897" y="1950760"/>
            <a:chExt cx="7527405" cy="2627907"/>
          </a:xfrm>
        </p:grpSpPr>
        <p:grpSp>
          <p:nvGrpSpPr>
            <p:cNvPr id="210" name="Google Shape;210;p11"/>
            <p:cNvGrpSpPr/>
            <p:nvPr/>
          </p:nvGrpSpPr>
          <p:grpSpPr>
            <a:xfrm>
              <a:off x="4766264" y="2131299"/>
              <a:ext cx="4000038" cy="2337550"/>
              <a:chOff x="4144259" y="1169053"/>
              <a:chExt cx="4000038" cy="2337550"/>
            </a:xfrm>
          </p:grpSpPr>
          <p:sp>
            <p:nvSpPr>
              <p:cNvPr id="211" name="Google Shape;211;p11"/>
              <p:cNvSpPr txBox="1"/>
              <p:nvPr/>
            </p:nvSpPr>
            <p:spPr>
              <a:xfrm>
                <a:off x="4489335" y="1169053"/>
                <a:ext cx="12881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Original</a:t>
                </a:r>
                <a:endParaRPr/>
              </a:p>
            </p:txBody>
          </p:sp>
          <p:sp>
            <p:nvSpPr>
              <p:cNvPr id="212" name="Google Shape;212;p11"/>
              <p:cNvSpPr txBox="1"/>
              <p:nvPr/>
            </p:nvSpPr>
            <p:spPr>
              <a:xfrm>
                <a:off x="6355696" y="1169053"/>
                <a:ext cx="17886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Lightning Only</a:t>
                </a:r>
                <a:endParaRPr/>
              </a:p>
            </p:txBody>
          </p:sp>
          <p:sp>
            <p:nvSpPr>
              <p:cNvPr id="213" name="Google Shape;213;p11"/>
              <p:cNvSpPr txBox="1"/>
              <p:nvPr/>
            </p:nvSpPr>
            <p:spPr>
              <a:xfrm>
                <a:off x="4144259" y="1709957"/>
                <a:ext cx="1777755" cy="1796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319.5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60.3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11.4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3.85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19.2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3.8</a:t>
                </a:r>
                <a:endParaRPr/>
              </a:p>
            </p:txBody>
          </p:sp>
        </p:grpSp>
        <p:sp>
          <p:nvSpPr>
            <p:cNvPr id="214" name="Google Shape;214;p11"/>
            <p:cNvSpPr/>
            <p:nvPr/>
          </p:nvSpPr>
          <p:spPr>
            <a:xfrm>
              <a:off x="6712941" y="1950760"/>
              <a:ext cx="47918" cy="262790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1238897" y="2672203"/>
              <a:ext cx="3779546" cy="1821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Feature Size (km²):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Feature Duration (mins):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# Flashes/min: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Flash Density (%):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% Change in Size/min: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Change in Flashes/min:</a:t>
              </a:r>
              <a:endParaRPr/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6977700" y="2672203"/>
              <a:ext cx="178860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364.6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56.2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16.6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4.95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19.9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4.9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Comparing Original to Lightning Only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211909" y="889844"/>
            <a:ext cx="117681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Statistics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12"/>
          <p:cNvGrpSpPr/>
          <p:nvPr/>
        </p:nvGrpSpPr>
        <p:grpSpPr>
          <a:xfrm>
            <a:off x="905410" y="949011"/>
            <a:ext cx="7527405" cy="2627907"/>
            <a:chOff x="1238897" y="1950760"/>
            <a:chExt cx="7527405" cy="2627907"/>
          </a:xfrm>
        </p:grpSpPr>
        <p:grpSp>
          <p:nvGrpSpPr>
            <p:cNvPr id="224" name="Google Shape;224;p12"/>
            <p:cNvGrpSpPr/>
            <p:nvPr/>
          </p:nvGrpSpPr>
          <p:grpSpPr>
            <a:xfrm>
              <a:off x="4766264" y="2131299"/>
              <a:ext cx="4000038" cy="1741233"/>
              <a:chOff x="4144259" y="1169053"/>
              <a:chExt cx="4000038" cy="1741233"/>
            </a:xfrm>
          </p:grpSpPr>
          <p:sp>
            <p:nvSpPr>
              <p:cNvPr id="225" name="Google Shape;225;p12"/>
              <p:cNvSpPr txBox="1"/>
              <p:nvPr/>
            </p:nvSpPr>
            <p:spPr>
              <a:xfrm>
                <a:off x="4489335" y="1169053"/>
                <a:ext cx="12881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Original</a:t>
                </a:r>
                <a:endParaRPr/>
              </a:p>
            </p:txBody>
          </p:sp>
          <p:sp>
            <p:nvSpPr>
              <p:cNvPr id="226" name="Google Shape;226;p12"/>
              <p:cNvSpPr txBox="1"/>
              <p:nvPr/>
            </p:nvSpPr>
            <p:spPr>
              <a:xfrm>
                <a:off x="6355696" y="1169053"/>
                <a:ext cx="17886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Lightning Only</a:t>
                </a:r>
                <a:endParaRPr/>
              </a:p>
            </p:txBody>
          </p:sp>
          <p:sp>
            <p:nvSpPr>
              <p:cNvPr id="227" name="Google Shape;227;p12"/>
              <p:cNvSpPr txBox="1"/>
              <p:nvPr/>
            </p:nvSpPr>
            <p:spPr>
              <a:xfrm>
                <a:off x="4144259" y="1709957"/>
                <a:ext cx="177775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24.04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11.76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13.74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9.90</a:t>
                </a:r>
                <a:endParaRPr/>
              </a:p>
            </p:txBody>
          </p:sp>
        </p:grpSp>
        <p:sp>
          <p:nvSpPr>
            <p:cNvPr id="228" name="Google Shape;228;p12"/>
            <p:cNvSpPr/>
            <p:nvPr/>
          </p:nvSpPr>
          <p:spPr>
            <a:xfrm>
              <a:off x="6712941" y="1950760"/>
              <a:ext cx="47918" cy="262790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2"/>
            <p:cNvSpPr txBox="1"/>
            <p:nvPr/>
          </p:nvSpPr>
          <p:spPr>
            <a:xfrm>
              <a:off x="1238897" y="2672203"/>
              <a:ext cx="377954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Max VIL: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Max MESH: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Standard deviation VIL: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Standard deviation MESH: </a:t>
              </a:r>
              <a:endParaRPr/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6977700" y="2672203"/>
              <a:ext cx="17886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21.86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10.74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13.90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9.16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Individual Storms</a:t>
            </a:r>
            <a:endParaRPr/>
          </a:p>
        </p:txBody>
      </p:sp>
      <p:pic>
        <p:nvPicPr>
          <p:cNvPr descr="180618_rpts Filtered Reports Graphic" id="236" name="Google Shape;236;p13"/>
          <p:cNvPicPr preferRelativeResize="0"/>
          <p:nvPr/>
        </p:nvPicPr>
        <p:blipFill rotWithShape="1">
          <a:blip r:embed="rId3">
            <a:alphaModFix/>
          </a:blip>
          <a:srcRect b="725" l="932" r="0" t="0"/>
          <a:stretch/>
        </p:blipFill>
        <p:spPr>
          <a:xfrm>
            <a:off x="2662518" y="1717784"/>
            <a:ext cx="6964803" cy="489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80618_rpts Filtered Reports Graphic" id="237" name="Google Shape;237;p13"/>
          <p:cNvPicPr preferRelativeResize="0"/>
          <p:nvPr/>
        </p:nvPicPr>
        <p:blipFill rotWithShape="1">
          <a:blip r:embed="rId3">
            <a:alphaModFix/>
          </a:blip>
          <a:srcRect b="59190" l="71218" r="1158" t="9479"/>
          <a:stretch/>
        </p:blipFill>
        <p:spPr>
          <a:xfrm>
            <a:off x="6300394" y="958679"/>
            <a:ext cx="4601673" cy="3658965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238" name="Google Shape;238;p13"/>
          <p:cNvSpPr txBox="1"/>
          <p:nvPr/>
        </p:nvSpPr>
        <p:spPr>
          <a:xfrm>
            <a:off x="211909" y="889844"/>
            <a:ext cx="117681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(20180618)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same storm produced two tornado reports in N NH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Individual Storm Example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211909" y="889844"/>
            <a:ext cx="117681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(20180618)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same storm produced two tornado reports in N NH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4"/>
          <p:cNvGrpSpPr/>
          <p:nvPr/>
        </p:nvGrpSpPr>
        <p:grpSpPr>
          <a:xfrm>
            <a:off x="0" y="1686347"/>
            <a:ext cx="7527405" cy="2752768"/>
            <a:chOff x="1238897" y="1950760"/>
            <a:chExt cx="7527405" cy="2752768"/>
          </a:xfrm>
        </p:grpSpPr>
        <p:grpSp>
          <p:nvGrpSpPr>
            <p:cNvPr id="246" name="Google Shape;246;p14"/>
            <p:cNvGrpSpPr/>
            <p:nvPr/>
          </p:nvGrpSpPr>
          <p:grpSpPr>
            <a:xfrm>
              <a:off x="4766264" y="2131299"/>
              <a:ext cx="4000038" cy="2572229"/>
              <a:chOff x="4144259" y="1169053"/>
              <a:chExt cx="4000038" cy="2572229"/>
            </a:xfrm>
          </p:grpSpPr>
          <p:sp>
            <p:nvSpPr>
              <p:cNvPr id="247" name="Google Shape;247;p14"/>
              <p:cNvSpPr txBox="1"/>
              <p:nvPr/>
            </p:nvSpPr>
            <p:spPr>
              <a:xfrm>
                <a:off x="4489335" y="1169053"/>
                <a:ext cx="12881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Original</a:t>
                </a:r>
                <a:endParaRPr/>
              </a:p>
            </p:txBody>
          </p:sp>
          <p:sp>
            <p:nvSpPr>
              <p:cNvPr id="248" name="Google Shape;248;p14"/>
              <p:cNvSpPr txBox="1"/>
              <p:nvPr/>
            </p:nvSpPr>
            <p:spPr>
              <a:xfrm>
                <a:off x="6355696" y="1169053"/>
                <a:ext cx="17886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Lightning Only</a:t>
                </a:r>
                <a:endParaRPr/>
              </a:p>
            </p:txBody>
          </p:sp>
          <p:sp>
            <p:nvSpPr>
              <p:cNvPr id="249" name="Google Shape;249;p14"/>
              <p:cNvSpPr txBox="1"/>
              <p:nvPr/>
            </p:nvSpPr>
            <p:spPr>
              <a:xfrm>
                <a:off x="4144259" y="1709957"/>
                <a:ext cx="1777755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136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269.2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10.1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4.01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17.4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24.38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11.15</a:t>
                </a:r>
                <a:endParaRPr/>
              </a:p>
            </p:txBody>
          </p:sp>
        </p:grpSp>
        <p:sp>
          <p:nvSpPr>
            <p:cNvPr id="250" name="Google Shape;250;p14"/>
            <p:cNvSpPr/>
            <p:nvPr/>
          </p:nvSpPr>
          <p:spPr>
            <a:xfrm>
              <a:off x="6712941" y="1950760"/>
              <a:ext cx="47918" cy="262790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 txBox="1"/>
            <p:nvPr/>
          </p:nvSpPr>
          <p:spPr>
            <a:xfrm>
              <a:off x="1238897" y="2672203"/>
              <a:ext cx="3779546" cy="2031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Feature Duration (mins):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Feature Size (km²):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# Flashes/min: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Flash Density (%):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% Change in Size/min: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Max VIL: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Max MESH:</a:t>
              </a: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6977700" y="2672203"/>
              <a:ext cx="178860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82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306.1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13.7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4.59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15.5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24.38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11.15</a:t>
              </a:r>
              <a:endParaRPr/>
            </a:p>
          </p:txBody>
        </p:sp>
      </p:grpSp>
      <p:pic>
        <p:nvPicPr>
          <p:cNvPr descr="180618_rpts Filtered Reports Graphic" id="253" name="Google Shape;253;p14"/>
          <p:cNvPicPr preferRelativeResize="0"/>
          <p:nvPr/>
        </p:nvPicPr>
        <p:blipFill rotWithShape="1">
          <a:blip r:embed="rId3">
            <a:alphaModFix/>
          </a:blip>
          <a:srcRect b="59190" l="71218" r="1158" t="9479"/>
          <a:stretch/>
        </p:blipFill>
        <p:spPr>
          <a:xfrm>
            <a:off x="8469047" y="1919155"/>
            <a:ext cx="3034384" cy="2412754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Future Work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211909" y="1051209"/>
            <a:ext cx="1176818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Lightning only version of VILFRD creates comparable storm tracks to original VILFRD configuration, but captures less tracked storms overall.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Why are less storms captured?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Grab a subset of storms from original VILFRD that are </a:t>
            </a: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captured by lightning only tracking to determine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the characteristics of these storms.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types of storms being missed by lightning only VILFRD?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MESH and VIL statistics were comparable between original tracking and lightning only.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Lightning only tracking statistics showed larger average storm size, shorter durations, larger #flashes/min, and larger average flash density.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Apply the lightning only tracking to the entire storm database.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Benefits regions where poor/non-existent radar coverage exists by tracking precipitation features through processes that exist below cloud top.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246609" y="889843"/>
            <a:ext cx="11768182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Schultz et al. (2016) created a new method for objectively identifying and tracking thunderstorms using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combination of radar &amp; lightning 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						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Vertically Integrated Liquid </a:t>
            </a:r>
            <a:r>
              <a:rPr b="1" lang="en-US"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(VIL)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	      						          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   					     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Flash Rate Density </a:t>
            </a:r>
            <a:r>
              <a:rPr b="1"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(FRD)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 					    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 combined to define storm features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						 • FLCT5 = averaged 5 min FRD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				 • Values can range from 0 – 200 and are unitless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Unique ability in the duality of VILFRD; it will track as long as either VIL or FRD is available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164126"/>
            <a:ext cx="8513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VILFRD - Original</a:t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23924" l="20175" r="19475" t="53576"/>
          <a:stretch/>
        </p:blipFill>
        <p:spPr>
          <a:xfrm>
            <a:off x="2652562" y="3322674"/>
            <a:ext cx="6278075" cy="1560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0" y="164126"/>
            <a:ext cx="8513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VILFRD - Original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5183" y="1259081"/>
            <a:ext cx="6590872" cy="433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17460" y="1259081"/>
            <a:ext cx="542781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Large Sample Analysis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15 case days, 273 hours tracked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 • all in 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A single case day could have anywhere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from ~20 – 200 tracked features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Use this database to evaluate algorithm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performance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What could be added?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Expand database to include more regions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Classifications of storm modes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Storms from the previous two years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6028677" y="2000952"/>
            <a:ext cx="288758" cy="279133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645271" y="3046299"/>
            <a:ext cx="288758" cy="279133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885236" y="3610827"/>
            <a:ext cx="288758" cy="279133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211909" y="889844"/>
            <a:ext cx="1176818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Test how the algorithm operates when no radar information is available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• Lightning only tracking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0" y="164126"/>
            <a:ext cx="8513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VILFRD – Lightning Only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23924" l="20175" r="19475" t="53576"/>
          <a:stretch/>
        </p:blipFill>
        <p:spPr>
          <a:xfrm>
            <a:off x="2400845" y="1868554"/>
            <a:ext cx="6278075" cy="156044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 rot="-2075641">
            <a:off x="4745065" y="2357405"/>
            <a:ext cx="2336487" cy="378792"/>
          </a:xfrm>
          <a:prstGeom prst="rightArrow">
            <a:avLst>
              <a:gd fmla="val 50000" name="adj1"/>
              <a:gd fmla="val 8249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797386" y="1481412"/>
            <a:ext cx="3702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906303" y="3631476"/>
            <a:ext cx="6172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Values can range from 0 – 100 and are unitless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0" y="164126"/>
            <a:ext cx="8513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VILFRD – Lightning Only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5183" y="1259081"/>
            <a:ext cx="6590872" cy="433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217460" y="1259081"/>
            <a:ext cx="542781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Subset of Larger Database</a:t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6 case days, 1 in each region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• 129 hours tracked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Central: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North Plains: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Northeast: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Southeast: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South: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Upper Midwest: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028677" y="2000952"/>
            <a:ext cx="288758" cy="279133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5645271" y="3046299"/>
            <a:ext cx="288758" cy="279133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6885236" y="3610827"/>
            <a:ext cx="288758" cy="279133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145387" y="2910801"/>
            <a:ext cx="157195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20180614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20180616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20180618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20180615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20170617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20180617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211909" y="889844"/>
            <a:ext cx="117681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20180614, central region case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0" y="164126"/>
            <a:ext cx="8513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Lightning Only Tracking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49888" l="0" r="-1304" t="0"/>
          <a:stretch/>
        </p:blipFill>
        <p:spPr>
          <a:xfrm>
            <a:off x="200343" y="1470809"/>
            <a:ext cx="601523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-1304" t="49888"/>
          <a:stretch/>
        </p:blipFill>
        <p:spPr>
          <a:xfrm>
            <a:off x="6116548" y="1256871"/>
            <a:ext cx="6015230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211909" y="889844"/>
            <a:ext cx="1176818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20180614, central region case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	insert a GIF, loop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0" y="164126"/>
            <a:ext cx="8513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Lightning Only Tracking</a:t>
            </a:r>
            <a:endParaRPr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174039" y="1460582"/>
            <a:ext cx="5954573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-1" r="-979" t="50000"/>
          <a:stretch/>
        </p:blipFill>
        <p:spPr>
          <a:xfrm>
            <a:off x="6155039" y="1261150"/>
            <a:ext cx="6012956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Comparing Original to Lightning Only</a:t>
            </a:r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3495879" y="2136677"/>
            <a:ext cx="5059697" cy="2311938"/>
            <a:chOff x="2873874" y="1174431"/>
            <a:chExt cx="5059697" cy="2311938"/>
          </a:xfrm>
        </p:grpSpPr>
        <p:sp>
          <p:nvSpPr>
            <p:cNvPr id="160" name="Google Shape;160;p8"/>
            <p:cNvSpPr txBox="1"/>
            <p:nvPr/>
          </p:nvSpPr>
          <p:spPr>
            <a:xfrm>
              <a:off x="5034768" y="1174431"/>
              <a:ext cx="12881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Original</a:t>
              </a:r>
              <a:endParaRPr/>
            </a:p>
          </p:txBody>
        </p:sp>
        <p:sp>
          <p:nvSpPr>
            <p:cNvPr id="161" name="Google Shape;161;p8"/>
            <p:cNvSpPr txBox="1"/>
            <p:nvPr/>
          </p:nvSpPr>
          <p:spPr>
            <a:xfrm>
              <a:off x="6144970" y="1174431"/>
              <a:ext cx="17886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Lightning Only</a:t>
              </a:r>
              <a:endParaRPr/>
            </a:p>
          </p:txBody>
        </p:sp>
        <p:sp>
          <p:nvSpPr>
            <p:cNvPr id="162" name="Google Shape;162;p8"/>
            <p:cNvSpPr txBox="1"/>
            <p:nvPr/>
          </p:nvSpPr>
          <p:spPr>
            <a:xfrm>
              <a:off x="2873874" y="1715837"/>
              <a:ext cx="232321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Central: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North Plains: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Northeast: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Southeast: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South: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Upper Midwest: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 txBox="1"/>
            <p:nvPr/>
          </p:nvSpPr>
          <p:spPr>
            <a:xfrm>
              <a:off x="5265845" y="1732043"/>
              <a:ext cx="65212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110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38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9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56</a:t>
              </a:r>
              <a:endParaRPr/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6343103" y="1720644"/>
              <a:ext cx="5300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20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67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24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23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23</a:t>
              </a:r>
              <a:endParaRPr/>
            </a:p>
          </p:txBody>
        </p:sp>
      </p:grpSp>
      <p:sp>
        <p:nvSpPr>
          <p:cNvPr id="165" name="Google Shape;165;p8"/>
          <p:cNvSpPr txBox="1"/>
          <p:nvPr/>
        </p:nvSpPr>
        <p:spPr>
          <a:xfrm>
            <a:off x="211909" y="889844"/>
            <a:ext cx="117681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Lightning only tracking captures less features overall than original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~ 60% of the total # of features found by original VILFRD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6697863" y="2090172"/>
            <a:ext cx="69112" cy="3315545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3426767" y="4620689"/>
            <a:ext cx="32710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Total: 277 tracked features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6832405" y="4620689"/>
            <a:ext cx="34463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Total: 163 tracked features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0" y="16412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Comparing Original to Lightning Only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211909" y="889844"/>
            <a:ext cx="117681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Statistics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905410" y="949011"/>
            <a:ext cx="7527405" cy="2627907"/>
            <a:chOff x="1238897" y="1950760"/>
            <a:chExt cx="7527405" cy="2627907"/>
          </a:xfrm>
        </p:grpSpPr>
        <p:grpSp>
          <p:nvGrpSpPr>
            <p:cNvPr id="176" name="Google Shape;176;p9"/>
            <p:cNvGrpSpPr/>
            <p:nvPr/>
          </p:nvGrpSpPr>
          <p:grpSpPr>
            <a:xfrm>
              <a:off x="4766264" y="2131299"/>
              <a:ext cx="4000038" cy="2337550"/>
              <a:chOff x="4144259" y="1169053"/>
              <a:chExt cx="4000038" cy="2337550"/>
            </a:xfrm>
          </p:grpSpPr>
          <p:sp>
            <p:nvSpPr>
              <p:cNvPr id="177" name="Google Shape;177;p9"/>
              <p:cNvSpPr txBox="1"/>
              <p:nvPr/>
            </p:nvSpPr>
            <p:spPr>
              <a:xfrm>
                <a:off x="4489335" y="1169053"/>
                <a:ext cx="12881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Original</a:t>
                </a:r>
                <a:endParaRPr/>
              </a:p>
            </p:txBody>
          </p:sp>
          <p:sp>
            <p:nvSpPr>
              <p:cNvPr id="178" name="Google Shape;178;p9"/>
              <p:cNvSpPr txBox="1"/>
              <p:nvPr/>
            </p:nvSpPr>
            <p:spPr>
              <a:xfrm>
                <a:off x="6355696" y="1169053"/>
                <a:ext cx="17886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Lightning Only</a:t>
                </a:r>
                <a:endParaRPr/>
              </a:p>
            </p:txBody>
          </p:sp>
          <p:sp>
            <p:nvSpPr>
              <p:cNvPr id="179" name="Google Shape;179;p9"/>
              <p:cNvSpPr txBox="1"/>
              <p:nvPr/>
            </p:nvSpPr>
            <p:spPr>
              <a:xfrm>
                <a:off x="4144259" y="1709957"/>
                <a:ext cx="1777755" cy="1796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319.5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60.3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11.4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3.85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19.2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3.8</a:t>
                </a:r>
                <a:endParaRPr/>
              </a:p>
            </p:txBody>
          </p:sp>
        </p:grpSp>
        <p:sp>
          <p:nvSpPr>
            <p:cNvPr id="180" name="Google Shape;180;p9"/>
            <p:cNvSpPr/>
            <p:nvPr/>
          </p:nvSpPr>
          <p:spPr>
            <a:xfrm>
              <a:off x="6712941" y="1950760"/>
              <a:ext cx="47918" cy="262790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1238897" y="2672203"/>
              <a:ext cx="3779546" cy="1821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Feature Size (km²):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Feature Duration (mins):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# Flashes/min: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Avg. Flash Density (%):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% Change in Size/min: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Change in Flashes/min:</a:t>
              </a:r>
              <a:endParaRPr/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6977700" y="2672203"/>
              <a:ext cx="178860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364.6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56.2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16.6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4.95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19.9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4.9</a:t>
              </a:r>
              <a:endParaRPr/>
            </a:p>
          </p:txBody>
        </p:sp>
      </p:grp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590" y="3711197"/>
            <a:ext cx="5381592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8499" y="3711197"/>
            <a:ext cx="5381592" cy="292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2020-12-09T21:24:38Z</dcterms:created>
  <dc:creator>Kelley Murphy</dc:creator>
</cp:coreProperties>
</file>