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7"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9E7F"/>
    <a:srgbClr val="5CA815"/>
    <a:srgbClr val="1E8C5E"/>
    <a:srgbClr val="1F875B"/>
    <a:srgbClr val="4D7F1F"/>
    <a:srgbClr val="17A231"/>
    <a:srgbClr val="00B050"/>
    <a:srgbClr val="39AC15"/>
    <a:srgbClr val="0885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64"/>
    <p:restoredTop sz="94655"/>
  </p:normalViewPr>
  <p:slideViewPr>
    <p:cSldViewPr snapToGrid="0" snapToObjects="1">
      <p:cViewPr>
        <p:scale>
          <a:sx n="35" d="100"/>
          <a:sy n="35" d="100"/>
        </p:scale>
        <p:origin x="1544"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ckground Image">
    <p:spTree>
      <p:nvGrpSpPr>
        <p:cNvPr id="1" name=""/>
        <p:cNvGrpSpPr/>
        <p:nvPr/>
      </p:nvGrpSpPr>
      <p:grpSpPr>
        <a:xfrm>
          <a:off x="0" y="0"/>
          <a:ext cx="0" cy="0"/>
          <a:chOff x="0" y="0"/>
          <a:chExt cx="0" cy="0"/>
        </a:xfrm>
      </p:grpSpPr>
      <p:cxnSp>
        <p:nvCxnSpPr>
          <p:cNvPr id="9" name="Straight Connector 9"/>
          <p:cNvCxnSpPr>
            <a:cxnSpLocks noChangeShapeType="1"/>
          </p:cNvCxnSpPr>
          <p:nvPr userDrawn="1"/>
        </p:nvCxnSpPr>
        <p:spPr bwMode="auto">
          <a:xfrm>
            <a:off x="11307763" y="8594725"/>
            <a:ext cx="914400" cy="9144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12" name="Content Placeholder 9"/>
          <p:cNvSpPr>
            <a:spLocks noGrp="1"/>
          </p:cNvSpPr>
          <p:nvPr>
            <p:ph sz="quarter" idx="10"/>
          </p:nvPr>
        </p:nvSpPr>
        <p:spPr>
          <a:xfrm>
            <a:off x="914400" y="7734300"/>
            <a:ext cx="9798050" cy="16301357"/>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2"/>
          <p:cNvSpPr>
            <a:spLocks noGrp="1"/>
          </p:cNvSpPr>
          <p:nvPr>
            <p:ph type="pic" sz="quarter" idx="16"/>
          </p:nvPr>
        </p:nvSpPr>
        <p:spPr>
          <a:xfrm>
            <a:off x="914400" y="24551640"/>
            <a:ext cx="9798050" cy="7452360"/>
          </a:xfrm>
          <a:prstGeom prst="rect">
            <a:avLst/>
          </a:prstGeom>
          <a:solidFill>
            <a:schemeClr val="bg2">
              <a:lumMod val="85000"/>
            </a:schemeClr>
          </a:solidFill>
        </p:spPr>
        <p:txBody>
          <a:bodyPr/>
          <a:lstStyle/>
          <a:p>
            <a:pPr marL="0" indent="0" algn="ctr">
              <a:buNone/>
            </a:pPr>
            <a:endParaRPr lang="en-US" dirty="0"/>
          </a:p>
        </p:txBody>
      </p:sp>
      <p:sp>
        <p:nvSpPr>
          <p:cNvPr id="14" name="Picture Placeholder 2"/>
          <p:cNvSpPr>
            <a:spLocks noGrp="1"/>
          </p:cNvSpPr>
          <p:nvPr>
            <p:ph type="pic" sz="quarter" idx="17"/>
          </p:nvPr>
        </p:nvSpPr>
        <p:spPr>
          <a:xfrm>
            <a:off x="33194624" y="19869150"/>
            <a:ext cx="9798050" cy="7452360"/>
          </a:xfrm>
          <a:prstGeom prst="rect">
            <a:avLst/>
          </a:prstGeom>
          <a:solidFill>
            <a:schemeClr val="bg2">
              <a:lumMod val="85000"/>
            </a:schemeClr>
          </a:solidFill>
        </p:spPr>
        <p:txBody>
          <a:bodyPr/>
          <a:lstStyle/>
          <a:p>
            <a:pPr marL="0" indent="0" algn="ctr">
              <a:buNone/>
            </a:pPr>
            <a:endParaRPr lang="en-US" dirty="0"/>
          </a:p>
        </p:txBody>
      </p:sp>
      <p:sp>
        <p:nvSpPr>
          <p:cNvPr id="15" name="Content Placeholder 9"/>
          <p:cNvSpPr>
            <a:spLocks noGrp="1"/>
          </p:cNvSpPr>
          <p:nvPr>
            <p:ph sz="quarter" idx="18"/>
          </p:nvPr>
        </p:nvSpPr>
        <p:spPr>
          <a:xfrm>
            <a:off x="11674474" y="7734300"/>
            <a:ext cx="9798050" cy="24269700"/>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9"/>
          <p:cNvSpPr>
            <a:spLocks noGrp="1"/>
          </p:cNvSpPr>
          <p:nvPr>
            <p:ph sz="quarter" idx="19"/>
          </p:nvPr>
        </p:nvSpPr>
        <p:spPr>
          <a:xfrm>
            <a:off x="22418677" y="7737764"/>
            <a:ext cx="9798050" cy="6975763"/>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9"/>
          <p:cNvSpPr>
            <a:spLocks noGrp="1"/>
          </p:cNvSpPr>
          <p:nvPr>
            <p:ph sz="quarter" idx="20"/>
          </p:nvPr>
        </p:nvSpPr>
        <p:spPr>
          <a:xfrm>
            <a:off x="33194624" y="7734300"/>
            <a:ext cx="9798050" cy="11301845"/>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9"/>
          <p:cNvSpPr>
            <a:spLocks noGrp="1"/>
          </p:cNvSpPr>
          <p:nvPr>
            <p:ph sz="quarter" idx="21"/>
          </p:nvPr>
        </p:nvSpPr>
        <p:spPr>
          <a:xfrm>
            <a:off x="33194624" y="28154515"/>
            <a:ext cx="9798050" cy="3849485"/>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hart Placeholder 23"/>
          <p:cNvSpPr>
            <a:spLocks noGrp="1"/>
          </p:cNvSpPr>
          <p:nvPr>
            <p:ph type="chart" sz="quarter" idx="22"/>
          </p:nvPr>
        </p:nvSpPr>
        <p:spPr>
          <a:xfrm>
            <a:off x="22550435" y="15565076"/>
            <a:ext cx="9666291" cy="6942137"/>
          </a:xfrm>
          <a:prstGeom prst="rect">
            <a:avLst/>
          </a:prstGeom>
        </p:spPr>
        <p:txBody>
          <a:bodyPr/>
          <a:lstStyle/>
          <a:p>
            <a:endParaRPr lang="en-US" dirty="0"/>
          </a:p>
        </p:txBody>
      </p:sp>
      <p:sp>
        <p:nvSpPr>
          <p:cNvPr id="20" name="Content Placeholder 9"/>
          <p:cNvSpPr>
            <a:spLocks noGrp="1"/>
          </p:cNvSpPr>
          <p:nvPr>
            <p:ph sz="quarter" idx="23"/>
          </p:nvPr>
        </p:nvSpPr>
        <p:spPr>
          <a:xfrm>
            <a:off x="22550435" y="23432539"/>
            <a:ext cx="9798050" cy="8571461"/>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737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Background">
    <p:spTree>
      <p:nvGrpSpPr>
        <p:cNvPr id="1" name=""/>
        <p:cNvGrpSpPr/>
        <p:nvPr/>
      </p:nvGrpSpPr>
      <p:grpSpPr>
        <a:xfrm>
          <a:off x="0" y="0"/>
          <a:ext cx="0" cy="0"/>
          <a:chOff x="0" y="0"/>
          <a:chExt cx="0" cy="0"/>
        </a:xfrm>
      </p:grpSpPr>
      <p:sp>
        <p:nvSpPr>
          <p:cNvPr id="2" name="Rectangle 1"/>
          <p:cNvSpPr/>
          <p:nvPr userDrawn="1"/>
        </p:nvSpPr>
        <p:spPr>
          <a:xfrm>
            <a:off x="0" y="5486400"/>
            <a:ext cx="43891200" cy="274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9"/>
          <p:cNvCxnSpPr>
            <a:cxnSpLocks noChangeShapeType="1"/>
          </p:cNvCxnSpPr>
          <p:nvPr userDrawn="1"/>
        </p:nvCxnSpPr>
        <p:spPr bwMode="auto">
          <a:xfrm>
            <a:off x="11307763" y="8594725"/>
            <a:ext cx="914400" cy="9144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12" name="Content Placeholder 9"/>
          <p:cNvSpPr>
            <a:spLocks noGrp="1"/>
          </p:cNvSpPr>
          <p:nvPr>
            <p:ph sz="quarter" idx="10"/>
          </p:nvPr>
        </p:nvSpPr>
        <p:spPr>
          <a:xfrm>
            <a:off x="914400" y="7734300"/>
            <a:ext cx="9798050" cy="16301357"/>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2"/>
          <p:cNvSpPr>
            <a:spLocks noGrp="1"/>
          </p:cNvSpPr>
          <p:nvPr>
            <p:ph type="pic" sz="quarter" idx="16"/>
          </p:nvPr>
        </p:nvSpPr>
        <p:spPr>
          <a:xfrm>
            <a:off x="914400" y="24551640"/>
            <a:ext cx="9798050" cy="7452360"/>
          </a:xfrm>
          <a:prstGeom prst="rect">
            <a:avLst/>
          </a:prstGeom>
          <a:solidFill>
            <a:schemeClr val="bg2">
              <a:lumMod val="85000"/>
            </a:schemeClr>
          </a:solidFill>
        </p:spPr>
        <p:txBody>
          <a:bodyPr/>
          <a:lstStyle/>
          <a:p>
            <a:pPr marL="0" indent="0" algn="ctr">
              <a:buNone/>
            </a:pPr>
            <a:endParaRPr lang="en-US" dirty="0"/>
          </a:p>
        </p:txBody>
      </p:sp>
      <p:sp>
        <p:nvSpPr>
          <p:cNvPr id="14" name="Picture Placeholder 2"/>
          <p:cNvSpPr>
            <a:spLocks noGrp="1"/>
          </p:cNvSpPr>
          <p:nvPr>
            <p:ph type="pic" sz="quarter" idx="17"/>
          </p:nvPr>
        </p:nvSpPr>
        <p:spPr>
          <a:xfrm>
            <a:off x="33194624" y="19869150"/>
            <a:ext cx="9798050" cy="7452360"/>
          </a:xfrm>
          <a:prstGeom prst="rect">
            <a:avLst/>
          </a:prstGeom>
          <a:solidFill>
            <a:schemeClr val="bg2">
              <a:lumMod val="85000"/>
            </a:schemeClr>
          </a:solidFill>
        </p:spPr>
        <p:txBody>
          <a:bodyPr/>
          <a:lstStyle/>
          <a:p>
            <a:pPr marL="0" indent="0" algn="ctr">
              <a:buNone/>
            </a:pPr>
            <a:endParaRPr lang="en-US" dirty="0"/>
          </a:p>
        </p:txBody>
      </p:sp>
      <p:sp>
        <p:nvSpPr>
          <p:cNvPr id="15" name="Content Placeholder 9"/>
          <p:cNvSpPr>
            <a:spLocks noGrp="1"/>
          </p:cNvSpPr>
          <p:nvPr>
            <p:ph sz="quarter" idx="18"/>
          </p:nvPr>
        </p:nvSpPr>
        <p:spPr>
          <a:xfrm>
            <a:off x="11674474" y="7734300"/>
            <a:ext cx="9798050" cy="24269700"/>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9"/>
          <p:cNvSpPr>
            <a:spLocks noGrp="1"/>
          </p:cNvSpPr>
          <p:nvPr>
            <p:ph sz="quarter" idx="19"/>
          </p:nvPr>
        </p:nvSpPr>
        <p:spPr>
          <a:xfrm>
            <a:off x="22418677" y="7737764"/>
            <a:ext cx="9798050" cy="6975763"/>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9"/>
          <p:cNvSpPr>
            <a:spLocks noGrp="1"/>
          </p:cNvSpPr>
          <p:nvPr>
            <p:ph sz="quarter" idx="20"/>
          </p:nvPr>
        </p:nvSpPr>
        <p:spPr>
          <a:xfrm>
            <a:off x="33194624" y="7734300"/>
            <a:ext cx="9798050" cy="11301845"/>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9"/>
          <p:cNvSpPr>
            <a:spLocks noGrp="1"/>
          </p:cNvSpPr>
          <p:nvPr>
            <p:ph sz="quarter" idx="21"/>
          </p:nvPr>
        </p:nvSpPr>
        <p:spPr>
          <a:xfrm>
            <a:off x="33194624" y="28154515"/>
            <a:ext cx="9798050" cy="3849485"/>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hart Placeholder 23"/>
          <p:cNvSpPr>
            <a:spLocks noGrp="1"/>
          </p:cNvSpPr>
          <p:nvPr>
            <p:ph type="chart" sz="quarter" idx="22"/>
          </p:nvPr>
        </p:nvSpPr>
        <p:spPr>
          <a:xfrm>
            <a:off x="22550435" y="15565076"/>
            <a:ext cx="9666291" cy="6942137"/>
          </a:xfrm>
          <a:prstGeom prst="rect">
            <a:avLst/>
          </a:prstGeom>
        </p:spPr>
        <p:txBody>
          <a:bodyPr/>
          <a:lstStyle/>
          <a:p>
            <a:endParaRPr lang="en-US" dirty="0"/>
          </a:p>
        </p:txBody>
      </p:sp>
      <p:sp>
        <p:nvSpPr>
          <p:cNvPr id="20" name="Content Placeholder 9"/>
          <p:cNvSpPr>
            <a:spLocks noGrp="1"/>
          </p:cNvSpPr>
          <p:nvPr>
            <p:ph sz="quarter" idx="23"/>
          </p:nvPr>
        </p:nvSpPr>
        <p:spPr>
          <a:xfrm>
            <a:off x="22550435" y="23432539"/>
            <a:ext cx="9798050" cy="8571461"/>
          </a:xfrm>
          <a:prstGeom prst="rect">
            <a:avLst/>
          </a:prstGeom>
        </p:spPr>
        <p:txBody>
          <a:bodyPr/>
          <a:lstStyle>
            <a:lvl1pPr>
              <a:lnSpc>
                <a:spcPts val="4600"/>
              </a:lnSpc>
              <a:spcBef>
                <a:spcPts val="0"/>
              </a:spcBef>
              <a:defRPr sz="2800" baseline="0">
                <a:solidFill>
                  <a:schemeClr val="bg1">
                    <a:lumMod val="50000"/>
                  </a:schemeClr>
                </a:solidFill>
                <a:latin typeface="Arial" charset="0"/>
              </a:defRPr>
            </a:lvl1pPr>
            <a:lvl2pPr>
              <a:lnSpc>
                <a:spcPts val="4600"/>
              </a:lnSpc>
              <a:spcBef>
                <a:spcPts val="0"/>
              </a:spcBef>
              <a:defRPr sz="2800" baseline="0">
                <a:solidFill>
                  <a:schemeClr val="bg1">
                    <a:lumMod val="50000"/>
                  </a:schemeClr>
                </a:solidFill>
                <a:latin typeface="Arial" charset="0"/>
              </a:defRPr>
            </a:lvl2pPr>
            <a:lvl3pPr>
              <a:lnSpc>
                <a:spcPts val="4600"/>
              </a:lnSpc>
              <a:spcBef>
                <a:spcPts val="0"/>
              </a:spcBef>
              <a:defRPr sz="2800" baseline="0">
                <a:solidFill>
                  <a:schemeClr val="bg1">
                    <a:lumMod val="50000"/>
                  </a:schemeClr>
                </a:solidFill>
                <a:latin typeface="Arial" charset="0"/>
              </a:defRPr>
            </a:lvl3pPr>
            <a:lvl4pPr>
              <a:lnSpc>
                <a:spcPts val="4600"/>
              </a:lnSpc>
              <a:spcBef>
                <a:spcPts val="0"/>
              </a:spcBef>
              <a:defRPr sz="2800" baseline="0">
                <a:solidFill>
                  <a:schemeClr val="bg1">
                    <a:lumMod val="50000"/>
                  </a:schemeClr>
                </a:solidFill>
                <a:latin typeface="Arial" charset="0"/>
              </a:defRPr>
            </a:lvl4pPr>
            <a:lvl5pPr marL="2286000" indent="-457200">
              <a:lnSpc>
                <a:spcPts val="4600"/>
              </a:lnSpc>
              <a:spcBef>
                <a:spcPts val="0"/>
              </a:spcBef>
              <a:buClr>
                <a:srgbClr val="245EAC"/>
              </a:buClr>
              <a:buFont typeface="Arial" charset="0"/>
              <a:buChar char="•"/>
              <a:defRPr sz="280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102920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0" y="0"/>
            <a:ext cx="43891200" cy="3291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6"/>
          <p:cNvSpPr>
            <a:spLocks noChangeArrowheads="1"/>
          </p:cNvSpPr>
          <p:nvPr userDrawn="1"/>
        </p:nvSpPr>
        <p:spPr bwMode="auto">
          <a:xfrm>
            <a:off x="0" y="0"/>
            <a:ext cx="43891200" cy="5486400"/>
          </a:xfrm>
          <a:prstGeom prst="rect">
            <a:avLst/>
          </a:prstGeom>
          <a:solidFill>
            <a:srgbClr val="005BBB"/>
          </a:solidFill>
          <a:ln w="9525">
            <a:noFill/>
            <a:miter lim="800000"/>
            <a:headEnd/>
            <a:tailEnd/>
          </a:ln>
          <a:effectLst/>
        </p:spPr>
        <p:txBody>
          <a:bodyPr wrap="none" anchor="ctr"/>
          <a:lstStyle>
            <a:lvl1pPr eaLnBrk="0" hangingPunct="0">
              <a:defRPr sz="2900">
                <a:solidFill>
                  <a:schemeClr val="tx1"/>
                </a:solidFill>
                <a:latin typeface="Arial Narrow" charset="0"/>
                <a:ea typeface="ＭＳ Ｐゴシック" charset="-128"/>
              </a:defRPr>
            </a:lvl1pPr>
            <a:lvl2pPr marL="37931725" indent="-37474525" eaLnBrk="0" hangingPunct="0">
              <a:defRPr sz="2900">
                <a:solidFill>
                  <a:schemeClr val="tx1"/>
                </a:solidFill>
                <a:latin typeface="Arial Narrow" charset="0"/>
                <a:ea typeface="ＭＳ Ｐゴシック" charset="-128"/>
              </a:defRPr>
            </a:lvl2pPr>
            <a:lvl3pPr eaLnBrk="0" hangingPunct="0">
              <a:defRPr sz="2900">
                <a:solidFill>
                  <a:schemeClr val="tx1"/>
                </a:solidFill>
                <a:latin typeface="Arial Narrow" charset="0"/>
                <a:ea typeface="ＭＳ Ｐゴシック" charset="-128"/>
              </a:defRPr>
            </a:lvl3pPr>
            <a:lvl4pPr eaLnBrk="0" hangingPunct="0">
              <a:defRPr sz="2900">
                <a:solidFill>
                  <a:schemeClr val="tx1"/>
                </a:solidFill>
                <a:latin typeface="Arial Narrow" charset="0"/>
                <a:ea typeface="ＭＳ Ｐゴシック" charset="-128"/>
              </a:defRPr>
            </a:lvl4pPr>
            <a:lvl5pPr eaLnBrk="0" hangingPunct="0">
              <a:defRPr sz="2900">
                <a:solidFill>
                  <a:schemeClr val="tx1"/>
                </a:solidFill>
                <a:latin typeface="Arial Narrow" charset="0"/>
                <a:ea typeface="ＭＳ Ｐゴシック" charset="-128"/>
              </a:defRPr>
            </a:lvl5pPr>
            <a:lvl6pPr marL="457200" eaLnBrk="0" fontAlgn="base" hangingPunct="0">
              <a:spcBef>
                <a:spcPct val="0"/>
              </a:spcBef>
              <a:spcAft>
                <a:spcPct val="0"/>
              </a:spcAft>
              <a:defRPr sz="2900">
                <a:solidFill>
                  <a:schemeClr val="tx1"/>
                </a:solidFill>
                <a:latin typeface="Arial Narrow" charset="0"/>
                <a:ea typeface="ＭＳ Ｐゴシック" charset="-128"/>
              </a:defRPr>
            </a:lvl6pPr>
            <a:lvl7pPr marL="914400" eaLnBrk="0" fontAlgn="base" hangingPunct="0">
              <a:spcBef>
                <a:spcPct val="0"/>
              </a:spcBef>
              <a:spcAft>
                <a:spcPct val="0"/>
              </a:spcAft>
              <a:defRPr sz="2900">
                <a:solidFill>
                  <a:schemeClr val="tx1"/>
                </a:solidFill>
                <a:latin typeface="Arial Narrow" charset="0"/>
                <a:ea typeface="ＭＳ Ｐゴシック" charset="-128"/>
              </a:defRPr>
            </a:lvl7pPr>
            <a:lvl8pPr marL="1371600" eaLnBrk="0" fontAlgn="base" hangingPunct="0">
              <a:spcBef>
                <a:spcPct val="0"/>
              </a:spcBef>
              <a:spcAft>
                <a:spcPct val="0"/>
              </a:spcAft>
              <a:defRPr sz="2900">
                <a:solidFill>
                  <a:schemeClr val="tx1"/>
                </a:solidFill>
                <a:latin typeface="Arial Narrow" charset="0"/>
                <a:ea typeface="ＭＳ Ｐゴシック" charset="-128"/>
              </a:defRPr>
            </a:lvl8pPr>
            <a:lvl9pPr marL="1828800" eaLnBrk="0" fontAlgn="base" hangingPunct="0">
              <a:spcBef>
                <a:spcPct val="0"/>
              </a:spcBef>
              <a:spcAft>
                <a:spcPct val="0"/>
              </a:spcAft>
              <a:defRPr sz="2900">
                <a:solidFill>
                  <a:schemeClr val="tx1"/>
                </a:solidFill>
                <a:latin typeface="Arial Narrow" charset="0"/>
                <a:ea typeface="ＭＳ Ｐゴシック" charset="-128"/>
              </a:defRPr>
            </a:lvl9pPr>
          </a:lstStyle>
          <a:p>
            <a:pPr eaLnBrk="1" hangingPunct="1">
              <a:defRPr/>
            </a:pPr>
            <a:endParaRPr lang="en-US" altLang="en-US" b="0" i="0" baseline="0" dirty="0">
              <a:solidFill>
                <a:schemeClr val="tx1"/>
              </a:solidFill>
              <a:latin typeface="Arial" charset="0"/>
              <a:ea typeface="Arial" charset="0"/>
            </a:endParaRPr>
          </a:p>
        </p:txBody>
      </p:sp>
      <p:cxnSp>
        <p:nvCxnSpPr>
          <p:cNvPr id="9" name="Straight Connector 8"/>
          <p:cNvCxnSpPr/>
          <p:nvPr userDrawn="1"/>
        </p:nvCxnSpPr>
        <p:spPr bwMode="auto">
          <a:xfrm>
            <a:off x="-566057" y="4920343"/>
            <a:ext cx="44849143" cy="0"/>
          </a:xfrm>
          <a:prstGeom prst="line">
            <a:avLst/>
          </a:prstGeom>
          <a:noFill/>
          <a:ln w="31750" cap="flat" cmpd="sng" algn="ctr">
            <a:solidFill>
              <a:schemeClr val="bg1"/>
            </a:solidFill>
            <a:prstDash val="dash"/>
            <a:round/>
            <a:headEnd type="none" w="med" len="med"/>
            <a:tailEnd type="none" w="med" len="med"/>
          </a:ln>
          <a:effectLst/>
        </p:spPr>
      </p:cxnSp>
    </p:spTree>
    <p:extLst>
      <p:ext uri="{BB962C8B-B14F-4D97-AF65-F5344CB8AC3E}">
        <p14:creationId xmlns:p14="http://schemas.microsoft.com/office/powerpoint/2010/main" val="1101499162"/>
      </p:ext>
    </p:extLst>
  </p:cSld>
  <p:clrMap bg1="lt1" tx1="dk1" bg2="lt2" tx2="dk2" accent1="accent1" accent2="accent2" accent3="accent3" accent4="accent4" accent5="accent5" accent6="accent6" hlink="hlink" folHlink="folHlink"/>
  <p:sldLayoutIdLst>
    <p:sldLayoutId id="2147483673" r:id="rId1"/>
    <p:sldLayoutId id="214748367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tiff"/><Relationship Id="rId3" Type="http://schemas.openxmlformats.org/officeDocument/2006/relationships/image" Target="../media/image3.tiff"/><Relationship Id="rId7" Type="http://schemas.openxmlformats.org/officeDocument/2006/relationships/image" Target="../media/image7.tiff"/><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tiff"/><Relationship Id="rId11" Type="http://schemas.openxmlformats.org/officeDocument/2006/relationships/image" Target="../media/image11.tiff"/><Relationship Id="rId5" Type="http://schemas.openxmlformats.org/officeDocument/2006/relationships/image" Target="../media/image5.png"/><Relationship Id="rId10" Type="http://schemas.openxmlformats.org/officeDocument/2006/relationships/image" Target="../media/image10.tiff"/><Relationship Id="rId4" Type="http://schemas.openxmlformats.org/officeDocument/2006/relationships/image" Target="../media/image4.tif"/><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0"/>
            <a:ext cx="43891200" cy="6350000"/>
          </a:xfrm>
          <a:prstGeom prst="rect">
            <a:avLst/>
          </a:prstGeom>
          <a:solidFill>
            <a:srgbClr val="179E7F"/>
          </a:solidFill>
          <a:ln>
            <a:noFill/>
          </a:ln>
        </p:spPr>
        <p:txBody>
          <a:bodyPr wrap="square" rtlCol="0">
            <a:spAutoFit/>
          </a:bodyPr>
          <a:lstStyle/>
          <a:p>
            <a:endParaRPr lang="en-US"/>
          </a:p>
        </p:txBody>
      </p:sp>
      <p:sp>
        <p:nvSpPr>
          <p:cNvPr id="11" name="Rectangle 5"/>
          <p:cNvSpPr>
            <a:spLocks noChangeArrowheads="1"/>
          </p:cNvSpPr>
          <p:nvPr/>
        </p:nvSpPr>
        <p:spPr bwMode="auto">
          <a:xfrm>
            <a:off x="946150" y="838806"/>
            <a:ext cx="34624160" cy="501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43" tIns="45614" rIns="91243" bIns="45614">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defRPr/>
            </a:pPr>
            <a:r>
              <a:rPr lang="en-US" sz="8800" dirty="0">
                <a:solidFill>
                  <a:schemeClr val="bg1"/>
                </a:solidFill>
                <a:latin typeface="+mn-lt"/>
              </a:rPr>
              <a:t>Comparing Two Automated Contrail Detection Algorithms on Terra MODIS Imagery</a:t>
            </a:r>
          </a:p>
          <a:p>
            <a:pPr>
              <a:defRPr/>
            </a:pPr>
            <a:endParaRPr lang="en-US" altLang="en-US" sz="3600" dirty="0">
              <a:solidFill>
                <a:srgbClr val="FFFFFF"/>
              </a:solidFill>
              <a:latin typeface="+mn-lt"/>
              <a:ea typeface="Arial" charset="0"/>
            </a:endParaRPr>
          </a:p>
          <a:p>
            <a:pPr>
              <a:defRPr/>
            </a:pPr>
            <a:r>
              <a:rPr lang="en-US" altLang="en-US" sz="3600" dirty="0">
                <a:solidFill>
                  <a:srgbClr val="FFFFFF"/>
                </a:solidFill>
                <a:latin typeface="+mn-lt"/>
                <a:ea typeface="Arial" charset="0"/>
              </a:rPr>
              <a:t>Ankur Shah (1), Hassan Muhammad (1), </a:t>
            </a:r>
            <a:r>
              <a:rPr lang="en-US" altLang="en-US" sz="3600" dirty="0" err="1">
                <a:solidFill>
                  <a:srgbClr val="FFFFFF"/>
                </a:solidFill>
                <a:latin typeface="+mn-lt"/>
                <a:ea typeface="Arial" charset="0"/>
              </a:rPr>
              <a:t>Iksha</a:t>
            </a:r>
            <a:r>
              <a:rPr lang="en-US" altLang="en-US" sz="3600" dirty="0">
                <a:solidFill>
                  <a:srgbClr val="FFFFFF"/>
                </a:solidFill>
                <a:latin typeface="+mn-lt"/>
                <a:ea typeface="Arial" charset="0"/>
              </a:rPr>
              <a:t> Gurung (1), </a:t>
            </a:r>
            <a:r>
              <a:rPr lang="en-US" altLang="en-US" sz="3600" dirty="0" err="1">
                <a:solidFill>
                  <a:srgbClr val="FFFFFF"/>
                </a:solidFill>
                <a:latin typeface="+mn-lt"/>
                <a:ea typeface="Arial" charset="0"/>
              </a:rPr>
              <a:t>Manil</a:t>
            </a:r>
            <a:r>
              <a:rPr lang="en-US" altLang="en-US" sz="3600" dirty="0">
                <a:solidFill>
                  <a:srgbClr val="FFFFFF"/>
                </a:solidFill>
                <a:latin typeface="+mn-lt"/>
                <a:ea typeface="Arial" charset="0"/>
              </a:rPr>
              <a:t> </a:t>
            </a:r>
            <a:r>
              <a:rPr lang="en-US" altLang="en-US" sz="3600" dirty="0" err="1">
                <a:solidFill>
                  <a:srgbClr val="FFFFFF"/>
                </a:solidFill>
                <a:latin typeface="+mn-lt"/>
                <a:ea typeface="Arial" charset="0"/>
              </a:rPr>
              <a:t>Maskey</a:t>
            </a:r>
            <a:r>
              <a:rPr lang="en-US" altLang="en-US" sz="3600" dirty="0">
                <a:solidFill>
                  <a:srgbClr val="FFFFFF"/>
                </a:solidFill>
                <a:latin typeface="+mn-lt"/>
                <a:ea typeface="Arial" charset="0"/>
              </a:rPr>
              <a:t> (2), Rahul Ramachandran (2)</a:t>
            </a:r>
          </a:p>
          <a:p>
            <a:pPr>
              <a:defRPr/>
            </a:pPr>
            <a:endParaRPr lang="en-US" altLang="en-US" sz="3600" dirty="0">
              <a:solidFill>
                <a:srgbClr val="FFFFFF"/>
              </a:solidFill>
              <a:latin typeface="+mn-lt"/>
              <a:ea typeface="Arial" charset="0"/>
            </a:endParaRPr>
          </a:p>
          <a:p>
            <a:pPr>
              <a:defRPr/>
            </a:pPr>
            <a:r>
              <a:rPr lang="en-US" altLang="en-US" sz="3600" dirty="0">
                <a:solidFill>
                  <a:srgbClr val="FFFFFF"/>
                </a:solidFill>
                <a:latin typeface="+mn-lt"/>
                <a:ea typeface="Arial" charset="0"/>
              </a:rPr>
              <a:t>1 – The University of Alabama in Huntsville, 2 – NASA Marshall Space Flight Center</a:t>
            </a:r>
          </a:p>
        </p:txBody>
      </p:sp>
      <p:sp>
        <p:nvSpPr>
          <p:cNvPr id="12" name="TextBox 1"/>
          <p:cNvSpPr txBox="1">
            <a:spLocks noChangeArrowheads="1"/>
          </p:cNvSpPr>
          <p:nvPr/>
        </p:nvSpPr>
        <p:spPr bwMode="auto">
          <a:xfrm>
            <a:off x="914400" y="7734300"/>
            <a:ext cx="982980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endParaRPr lang="en-US" altLang="en-US" dirty="0">
              <a:latin typeface="Arial" charset="0"/>
              <a:ea typeface="Arial" charset="0"/>
            </a:endParaRPr>
          </a:p>
        </p:txBody>
      </p:sp>
      <p:sp>
        <p:nvSpPr>
          <p:cNvPr id="13" name="TextBox 12"/>
          <p:cNvSpPr txBox="1"/>
          <p:nvPr/>
        </p:nvSpPr>
        <p:spPr>
          <a:xfrm>
            <a:off x="914400" y="7721402"/>
            <a:ext cx="9829800" cy="830263"/>
          </a:xfrm>
          <a:prstGeom prst="rect">
            <a:avLst/>
          </a:prstGeom>
          <a:noFill/>
          <a:effectLst/>
        </p:spPr>
        <p:txBody>
          <a:bodyPr>
            <a:spAutoFit/>
          </a:bodyPr>
          <a:lstStyle/>
          <a:p>
            <a:pPr>
              <a:defRPr/>
            </a:pPr>
            <a:r>
              <a:rPr lang="en-US" sz="4800" b="1" dirty="0">
                <a:solidFill>
                  <a:srgbClr val="005BBB"/>
                </a:solidFill>
                <a:latin typeface="+mn-lt"/>
              </a:rPr>
              <a:t>Introduction</a:t>
            </a:r>
          </a:p>
        </p:txBody>
      </p:sp>
      <p:sp>
        <p:nvSpPr>
          <p:cNvPr id="14" name="TextBox 3"/>
          <p:cNvSpPr txBox="1">
            <a:spLocks noChangeArrowheads="1"/>
          </p:cNvSpPr>
          <p:nvPr/>
        </p:nvSpPr>
        <p:spPr bwMode="auto">
          <a:xfrm>
            <a:off x="914400" y="8634853"/>
            <a:ext cx="9829800" cy="7122143"/>
          </a:xfrm>
          <a:prstGeom prst="rect">
            <a:avLst/>
          </a:prstGeom>
          <a:solidFill>
            <a:schemeClr val="bg1">
              <a:alpha val="63000"/>
            </a:schemeClr>
          </a:solidFill>
          <a:ln>
            <a:noFill/>
          </a:ln>
          <a:effectLst/>
        </p:spPr>
        <p:txBody>
          <a:bodyPr>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ct val="150000"/>
              </a:lnSpc>
              <a:spcBef>
                <a:spcPts val="0"/>
              </a:spcBef>
            </a:pPr>
            <a:r>
              <a:rPr lang="en-US" sz="2800" dirty="0">
                <a:latin typeface="+mn-lt"/>
              </a:rPr>
              <a:t>Contrails are vapor condensation trails created by aircrafts in the upper troposphere. These artificial linear clouds can cause positive radiative forcing, leading to atmospheric warming. Estimates suggest that contrails may be responsible for nearly 50% of all warming caused by aviation emissions (</a:t>
            </a:r>
            <a:r>
              <a:rPr lang="en-US" sz="2800" dirty="0" err="1">
                <a:latin typeface="+mn-lt"/>
              </a:rPr>
              <a:t>Kärcher</a:t>
            </a:r>
            <a:r>
              <a:rPr lang="en-US" sz="2800" dirty="0">
                <a:latin typeface="+mn-lt"/>
              </a:rPr>
              <a:t>, 2018</a:t>
            </a:r>
            <a:r>
              <a:rPr lang="en-US" sz="2800" dirty="0"/>
              <a:t>)</a:t>
            </a:r>
            <a:r>
              <a:rPr lang="en-US" sz="2800" dirty="0">
                <a:latin typeface="+mn-lt"/>
              </a:rPr>
              <a:t>. Therefore, automated detection of contrails for large-scale analyses is useful as manual detection is prone to human error and extremely time consuming. Multiple algorithms for contrail detection have been created. Two algorithms, one using line detection and the other using binary masks are presented in this work. </a:t>
            </a:r>
          </a:p>
        </p:txBody>
      </p:sp>
      <p:sp>
        <p:nvSpPr>
          <p:cNvPr id="15" name="TextBox 14"/>
          <p:cNvSpPr txBox="1"/>
          <p:nvPr/>
        </p:nvSpPr>
        <p:spPr>
          <a:xfrm>
            <a:off x="867736" y="15926822"/>
            <a:ext cx="9829800" cy="831850"/>
          </a:xfrm>
          <a:prstGeom prst="rect">
            <a:avLst/>
          </a:prstGeom>
          <a:noFill/>
          <a:effectLst/>
        </p:spPr>
        <p:txBody>
          <a:bodyPr>
            <a:spAutoFit/>
          </a:bodyPr>
          <a:lstStyle/>
          <a:p>
            <a:pPr>
              <a:defRPr/>
            </a:pPr>
            <a:r>
              <a:rPr lang="en-US" sz="4800" b="1" dirty="0">
                <a:solidFill>
                  <a:srgbClr val="005BBB"/>
                </a:solidFill>
                <a:latin typeface="+mn-lt"/>
              </a:rPr>
              <a:t>Data Products </a:t>
            </a:r>
          </a:p>
        </p:txBody>
      </p:sp>
      <p:sp>
        <p:nvSpPr>
          <p:cNvPr id="16" name="TextBox 15"/>
          <p:cNvSpPr txBox="1"/>
          <p:nvPr/>
        </p:nvSpPr>
        <p:spPr>
          <a:xfrm>
            <a:off x="946150" y="16768046"/>
            <a:ext cx="9829800" cy="8543044"/>
          </a:xfrm>
          <a:prstGeom prst="rect">
            <a:avLst/>
          </a:prstGeom>
          <a:solidFill>
            <a:schemeClr val="bg1">
              <a:alpha val="63000"/>
            </a:schemeClr>
          </a:solidFill>
          <a:effectLst/>
        </p:spPr>
        <p:txBody>
          <a:bodyPr>
            <a:spAutoFit/>
          </a:bodyPr>
          <a:lstStyle/>
          <a:p>
            <a:pPr>
              <a:lnSpc>
                <a:spcPct val="150000"/>
              </a:lnSpc>
              <a:spcAft>
                <a:spcPts val="1000"/>
              </a:spcAft>
              <a:defRPr/>
            </a:pPr>
            <a:r>
              <a:rPr lang="en-US" sz="2800" dirty="0"/>
              <a:t>The MODTBGA Version 6 Moderate Resolution Imaging Spectroradiometer (MODIS) Level 2 Gridded Lite (L2G-lite) Thermal Band product of the Terra instrument was used for contrail detection. The MODTBGA v006 product consists of brightness temperature data from MODIS bands 20, 31, and 32. This data product has a temporal resolution of one day and a spatial resolution or pixel size of 1 km. </a:t>
            </a:r>
            <a:r>
              <a:rPr lang="en-US" sz="2800" dirty="0">
                <a:latin typeface="Arial" charset="0"/>
                <a:ea typeface="Arial" charset="0"/>
                <a:cs typeface="Arial" charset="0"/>
              </a:rPr>
              <a:t>For the modified </a:t>
            </a:r>
            <a:r>
              <a:rPr lang="en-US" sz="2800" dirty="0" err="1">
                <a:latin typeface="Arial" charset="0"/>
                <a:ea typeface="Arial" charset="0"/>
                <a:cs typeface="Arial" charset="0"/>
              </a:rPr>
              <a:t>Mannstein</a:t>
            </a:r>
            <a:r>
              <a:rPr lang="en-US" sz="2800" dirty="0">
                <a:latin typeface="Arial" charset="0"/>
                <a:ea typeface="Arial" charset="0"/>
                <a:cs typeface="Arial" charset="0"/>
              </a:rPr>
              <a:t> algorithm, the MODIS L1B MOD021KM dataset was used. It consists of the calibrated radiances of all 36 bands of MODIS which were converted into brightness temperature values for contrail detection. Both </a:t>
            </a:r>
            <a:r>
              <a:rPr lang="en-US" sz="2800" dirty="0"/>
              <a:t>data products were stored as Hierarchical Data Format (HDF) files.</a:t>
            </a:r>
            <a:endParaRPr lang="en-US" sz="2800" dirty="0">
              <a:latin typeface="Arial" charset="0"/>
              <a:cs typeface="Arial" charset="0"/>
            </a:endParaRPr>
          </a:p>
          <a:p>
            <a:pPr>
              <a:lnSpc>
                <a:spcPct val="150000"/>
              </a:lnSpc>
              <a:spcBef>
                <a:spcPts val="0"/>
              </a:spcBef>
              <a:spcAft>
                <a:spcPts val="1000"/>
              </a:spcAft>
              <a:defRPr/>
            </a:pPr>
            <a:endParaRPr lang="en-US" sz="2800" dirty="0">
              <a:latin typeface="Arial" charset="0"/>
              <a:ea typeface="Arial" charset="0"/>
              <a:cs typeface="Arial" charset="0"/>
            </a:endParaRPr>
          </a:p>
        </p:txBody>
      </p:sp>
      <p:sp>
        <p:nvSpPr>
          <p:cNvPr id="17" name="TextBox 16"/>
          <p:cNvSpPr txBox="1"/>
          <p:nvPr/>
        </p:nvSpPr>
        <p:spPr>
          <a:xfrm>
            <a:off x="11658600" y="7797604"/>
            <a:ext cx="9829800" cy="830263"/>
          </a:xfrm>
          <a:prstGeom prst="rect">
            <a:avLst/>
          </a:prstGeom>
          <a:noFill/>
          <a:effectLst/>
        </p:spPr>
        <p:txBody>
          <a:bodyPr>
            <a:spAutoFit/>
          </a:bodyPr>
          <a:lstStyle/>
          <a:p>
            <a:pPr>
              <a:defRPr/>
            </a:pPr>
            <a:r>
              <a:rPr lang="en-US" sz="4800" b="1" dirty="0">
                <a:solidFill>
                  <a:srgbClr val="005BBB"/>
                </a:solidFill>
                <a:latin typeface="+mn-lt"/>
              </a:rPr>
              <a:t>Methods</a:t>
            </a:r>
          </a:p>
        </p:txBody>
      </p:sp>
      <p:sp>
        <p:nvSpPr>
          <p:cNvPr id="21" name="Freeform 20"/>
          <p:cNvSpPr/>
          <p:nvPr/>
        </p:nvSpPr>
        <p:spPr>
          <a:xfrm>
            <a:off x="17658090" y="17386543"/>
            <a:ext cx="249237" cy="1147762"/>
          </a:xfrm>
          <a:custGeom>
            <a:avLst/>
            <a:gdLst>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72768 h 1645920"/>
              <a:gd name="connsiteX5" fmla="*/ 65837 w 376733"/>
              <a:gd name="connsiteY5" fmla="*/ 1572768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72768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94713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87397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91055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71154 w 376733"/>
              <a:gd name="connsiteY5" fmla="*/ 1564474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87365"/>
              <a:gd name="connsiteY0" fmla="*/ 0 h 1645920"/>
              <a:gd name="connsiteX1" fmla="*/ 0 w 387365"/>
              <a:gd name="connsiteY1" fmla="*/ 0 h 1645920"/>
              <a:gd name="connsiteX2" fmla="*/ 0 w 387365"/>
              <a:gd name="connsiteY2" fmla="*/ 1645920 h 1645920"/>
              <a:gd name="connsiteX3" fmla="*/ 376733 w 387365"/>
              <a:gd name="connsiteY3" fmla="*/ 1645920 h 1645920"/>
              <a:gd name="connsiteX4" fmla="*/ 387365 w 387365"/>
              <a:gd name="connsiteY4" fmla="*/ 1564475 h 1645920"/>
              <a:gd name="connsiteX5" fmla="*/ 71154 w 387365"/>
              <a:gd name="connsiteY5" fmla="*/ 1564474 h 1645920"/>
              <a:gd name="connsiteX6" fmla="*/ 65837 w 387365"/>
              <a:gd name="connsiteY6" fmla="*/ 58521 h 1645920"/>
              <a:gd name="connsiteX7" fmla="*/ 336499 w 387365"/>
              <a:gd name="connsiteY7" fmla="*/ 58521 h 1645920"/>
              <a:gd name="connsiteX8" fmla="*/ 336499 w 387365"/>
              <a:gd name="connsiteY8" fmla="*/ 0 h 1645920"/>
              <a:gd name="connsiteX0" fmla="*/ 336499 w 405611"/>
              <a:gd name="connsiteY0" fmla="*/ 0 h 1645920"/>
              <a:gd name="connsiteX1" fmla="*/ 0 w 405611"/>
              <a:gd name="connsiteY1" fmla="*/ 0 h 1645920"/>
              <a:gd name="connsiteX2" fmla="*/ 0 w 405611"/>
              <a:gd name="connsiteY2" fmla="*/ 1645920 h 1645920"/>
              <a:gd name="connsiteX3" fmla="*/ 376733 w 405611"/>
              <a:gd name="connsiteY3" fmla="*/ 1645920 h 1645920"/>
              <a:gd name="connsiteX4" fmla="*/ 387365 w 405611"/>
              <a:gd name="connsiteY4" fmla="*/ 1564475 h 1645920"/>
              <a:gd name="connsiteX5" fmla="*/ 71154 w 405611"/>
              <a:gd name="connsiteY5" fmla="*/ 1564474 h 1645920"/>
              <a:gd name="connsiteX6" fmla="*/ 65837 w 405611"/>
              <a:gd name="connsiteY6" fmla="*/ 58521 h 1645920"/>
              <a:gd name="connsiteX7" fmla="*/ 405611 w 405611"/>
              <a:gd name="connsiteY7" fmla="*/ 63838 h 1645920"/>
              <a:gd name="connsiteX8" fmla="*/ 336499 w 405611"/>
              <a:gd name="connsiteY8" fmla="*/ 0 h 1645920"/>
              <a:gd name="connsiteX0" fmla="*/ 400294 w 405611"/>
              <a:gd name="connsiteY0" fmla="*/ 0 h 1651236"/>
              <a:gd name="connsiteX1" fmla="*/ 0 w 405611"/>
              <a:gd name="connsiteY1" fmla="*/ 5316 h 1651236"/>
              <a:gd name="connsiteX2" fmla="*/ 0 w 405611"/>
              <a:gd name="connsiteY2" fmla="*/ 1651236 h 1651236"/>
              <a:gd name="connsiteX3" fmla="*/ 376733 w 405611"/>
              <a:gd name="connsiteY3" fmla="*/ 165123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403314 w 405611"/>
              <a:gd name="connsiteY3" fmla="*/ 165123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71490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8736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44886"/>
              <a:gd name="connsiteX1" fmla="*/ 0 w 405611"/>
              <a:gd name="connsiteY1" fmla="*/ 5316 h 1644886"/>
              <a:gd name="connsiteX2" fmla="*/ 0 w 405611"/>
              <a:gd name="connsiteY2" fmla="*/ 1644886 h 1644886"/>
              <a:gd name="connsiteX3" fmla="*/ 387439 w 405611"/>
              <a:gd name="connsiteY3" fmla="*/ 1644886 h 1644886"/>
              <a:gd name="connsiteX4" fmla="*/ 387365 w 405611"/>
              <a:gd name="connsiteY4" fmla="*/ 1566616 h 1644886"/>
              <a:gd name="connsiteX5" fmla="*/ 71154 w 405611"/>
              <a:gd name="connsiteY5" fmla="*/ 1569790 h 1644886"/>
              <a:gd name="connsiteX6" fmla="*/ 65837 w 405611"/>
              <a:gd name="connsiteY6" fmla="*/ 63837 h 1644886"/>
              <a:gd name="connsiteX7" fmla="*/ 405611 w 405611"/>
              <a:gd name="connsiteY7" fmla="*/ 69154 h 1644886"/>
              <a:gd name="connsiteX8" fmla="*/ 400294 w 405611"/>
              <a:gd name="connsiteY8" fmla="*/ 0 h 1644886"/>
              <a:gd name="connsiteX0" fmla="*/ 400294 w 400294"/>
              <a:gd name="connsiteY0" fmla="*/ 0 h 1644886"/>
              <a:gd name="connsiteX1" fmla="*/ 0 w 400294"/>
              <a:gd name="connsiteY1" fmla="*/ 5316 h 1644886"/>
              <a:gd name="connsiteX2" fmla="*/ 0 w 400294"/>
              <a:gd name="connsiteY2" fmla="*/ 1644886 h 1644886"/>
              <a:gd name="connsiteX3" fmla="*/ 387439 w 400294"/>
              <a:gd name="connsiteY3" fmla="*/ 1644886 h 1644886"/>
              <a:gd name="connsiteX4" fmla="*/ 387365 w 400294"/>
              <a:gd name="connsiteY4" fmla="*/ 1566616 h 1644886"/>
              <a:gd name="connsiteX5" fmla="*/ 71154 w 400294"/>
              <a:gd name="connsiteY5" fmla="*/ 1569790 h 1644886"/>
              <a:gd name="connsiteX6" fmla="*/ 65837 w 400294"/>
              <a:gd name="connsiteY6" fmla="*/ 63837 h 1644886"/>
              <a:gd name="connsiteX7" fmla="*/ 386561 w 400294"/>
              <a:gd name="connsiteY7" fmla="*/ 78679 h 1644886"/>
              <a:gd name="connsiteX8" fmla="*/ 400294 w 400294"/>
              <a:gd name="connsiteY8" fmla="*/ 0 h 1644886"/>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60662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414236"/>
              <a:gd name="connsiteY0" fmla="*/ 0 h 1641711"/>
              <a:gd name="connsiteX1" fmla="*/ 0 w 414236"/>
              <a:gd name="connsiteY1" fmla="*/ 2141 h 1641711"/>
              <a:gd name="connsiteX2" fmla="*/ 0 w 414236"/>
              <a:gd name="connsiteY2" fmla="*/ 1641711 h 1641711"/>
              <a:gd name="connsiteX3" fmla="*/ 387439 w 414236"/>
              <a:gd name="connsiteY3" fmla="*/ 1641711 h 1641711"/>
              <a:gd name="connsiteX4" fmla="*/ 379172 w 414236"/>
              <a:gd name="connsiteY4" fmla="*/ 1600163 h 1641711"/>
              <a:gd name="connsiteX5" fmla="*/ 387365 w 414236"/>
              <a:gd name="connsiteY5" fmla="*/ 1563441 h 1641711"/>
              <a:gd name="connsiteX6" fmla="*/ 71154 w 414236"/>
              <a:gd name="connsiteY6" fmla="*/ 1566615 h 1641711"/>
              <a:gd name="connsiteX7" fmla="*/ 65837 w 414236"/>
              <a:gd name="connsiteY7" fmla="*/ 76537 h 1641711"/>
              <a:gd name="connsiteX8" fmla="*/ 386561 w 414236"/>
              <a:gd name="connsiteY8" fmla="*/ 75504 h 1641711"/>
              <a:gd name="connsiteX9" fmla="*/ 384419 w 414236"/>
              <a:gd name="connsiteY9" fmla="*/ 0 h 1641711"/>
              <a:gd name="connsiteX0" fmla="*/ 384419 w 431494"/>
              <a:gd name="connsiteY0" fmla="*/ 0 h 1641711"/>
              <a:gd name="connsiteX1" fmla="*/ 0 w 431494"/>
              <a:gd name="connsiteY1" fmla="*/ 2141 h 1641711"/>
              <a:gd name="connsiteX2" fmla="*/ 0 w 431494"/>
              <a:gd name="connsiteY2" fmla="*/ 1641711 h 1641711"/>
              <a:gd name="connsiteX3" fmla="*/ 387439 w 431494"/>
              <a:gd name="connsiteY3" fmla="*/ 1641711 h 1641711"/>
              <a:gd name="connsiteX4" fmla="*/ 387365 w 431494"/>
              <a:gd name="connsiteY4" fmla="*/ 1563441 h 1641711"/>
              <a:gd name="connsiteX5" fmla="*/ 71154 w 431494"/>
              <a:gd name="connsiteY5" fmla="*/ 1566615 h 1641711"/>
              <a:gd name="connsiteX6" fmla="*/ 65837 w 431494"/>
              <a:gd name="connsiteY6" fmla="*/ 76537 h 1641711"/>
              <a:gd name="connsiteX7" fmla="*/ 386561 w 431494"/>
              <a:gd name="connsiteY7" fmla="*/ 75504 h 1641711"/>
              <a:gd name="connsiteX8" fmla="*/ 384419 w 431494"/>
              <a:gd name="connsiteY8" fmla="*/ 0 h 1641711"/>
              <a:gd name="connsiteX0" fmla="*/ 384419 w 409039"/>
              <a:gd name="connsiteY0" fmla="*/ 0 h 1642067"/>
              <a:gd name="connsiteX1" fmla="*/ 0 w 409039"/>
              <a:gd name="connsiteY1" fmla="*/ 2141 h 1642067"/>
              <a:gd name="connsiteX2" fmla="*/ 0 w 409039"/>
              <a:gd name="connsiteY2" fmla="*/ 1641711 h 1642067"/>
              <a:gd name="connsiteX3" fmla="*/ 387439 w 409039"/>
              <a:gd name="connsiteY3" fmla="*/ 1641711 h 1642067"/>
              <a:gd name="connsiteX4" fmla="*/ 387365 w 409039"/>
              <a:gd name="connsiteY4" fmla="*/ 1563441 h 1642067"/>
              <a:gd name="connsiteX5" fmla="*/ 71154 w 409039"/>
              <a:gd name="connsiteY5" fmla="*/ 1566615 h 1642067"/>
              <a:gd name="connsiteX6" fmla="*/ 65837 w 409039"/>
              <a:gd name="connsiteY6" fmla="*/ 76537 h 1642067"/>
              <a:gd name="connsiteX7" fmla="*/ 386561 w 409039"/>
              <a:gd name="connsiteY7" fmla="*/ 75504 h 1642067"/>
              <a:gd name="connsiteX8" fmla="*/ 384419 w 409039"/>
              <a:gd name="connsiteY8" fmla="*/ 0 h 1642067"/>
              <a:gd name="connsiteX0" fmla="*/ 384419 w 410804"/>
              <a:gd name="connsiteY0" fmla="*/ 0 h 1641711"/>
              <a:gd name="connsiteX1" fmla="*/ 0 w 410804"/>
              <a:gd name="connsiteY1" fmla="*/ 2141 h 1641711"/>
              <a:gd name="connsiteX2" fmla="*/ 0 w 410804"/>
              <a:gd name="connsiteY2" fmla="*/ 1641711 h 1641711"/>
              <a:gd name="connsiteX3" fmla="*/ 387439 w 410804"/>
              <a:gd name="connsiteY3" fmla="*/ 1641711 h 1641711"/>
              <a:gd name="connsiteX4" fmla="*/ 387365 w 410804"/>
              <a:gd name="connsiteY4" fmla="*/ 1563441 h 1641711"/>
              <a:gd name="connsiteX5" fmla="*/ 71154 w 410804"/>
              <a:gd name="connsiteY5" fmla="*/ 1566615 h 1641711"/>
              <a:gd name="connsiteX6" fmla="*/ 65837 w 410804"/>
              <a:gd name="connsiteY6" fmla="*/ 76537 h 1641711"/>
              <a:gd name="connsiteX7" fmla="*/ 386561 w 410804"/>
              <a:gd name="connsiteY7" fmla="*/ 75504 h 1641711"/>
              <a:gd name="connsiteX8" fmla="*/ 384419 w 410804"/>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400294 w 400294"/>
              <a:gd name="connsiteY0" fmla="*/ 0 h 1644886"/>
              <a:gd name="connsiteX1" fmla="*/ 0 w 400294"/>
              <a:gd name="connsiteY1" fmla="*/ 5316 h 1644886"/>
              <a:gd name="connsiteX2" fmla="*/ 0 w 400294"/>
              <a:gd name="connsiteY2" fmla="*/ 1644886 h 1644886"/>
              <a:gd name="connsiteX3" fmla="*/ 387439 w 400294"/>
              <a:gd name="connsiteY3" fmla="*/ 1644886 h 1644886"/>
              <a:gd name="connsiteX4" fmla="*/ 387365 w 400294"/>
              <a:gd name="connsiteY4" fmla="*/ 1566616 h 1644886"/>
              <a:gd name="connsiteX5" fmla="*/ 71154 w 400294"/>
              <a:gd name="connsiteY5" fmla="*/ 1569790 h 1644886"/>
              <a:gd name="connsiteX6" fmla="*/ 65837 w 400294"/>
              <a:gd name="connsiteY6" fmla="*/ 79712 h 1644886"/>
              <a:gd name="connsiteX7" fmla="*/ 386561 w 400294"/>
              <a:gd name="connsiteY7" fmla="*/ 78679 h 1644886"/>
              <a:gd name="connsiteX8" fmla="*/ 400294 w 400294"/>
              <a:gd name="connsiteY8" fmla="*/ 0 h 1644886"/>
              <a:gd name="connsiteX0" fmla="*/ 37806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7806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439" h="1641711">
                <a:moveTo>
                  <a:pt x="384419" y="0"/>
                </a:moveTo>
                <a:lnTo>
                  <a:pt x="0" y="2141"/>
                </a:lnTo>
                <a:lnTo>
                  <a:pt x="0" y="1641711"/>
                </a:lnTo>
                <a:lnTo>
                  <a:pt x="387439" y="1641711"/>
                </a:lnTo>
                <a:cubicBezTo>
                  <a:pt x="387414" y="1615621"/>
                  <a:pt x="387390" y="1589531"/>
                  <a:pt x="387365" y="1563441"/>
                </a:cubicBezTo>
                <a:lnTo>
                  <a:pt x="71154" y="1566615"/>
                </a:lnTo>
                <a:cubicBezTo>
                  <a:pt x="68495" y="821576"/>
                  <a:pt x="68495" y="821576"/>
                  <a:pt x="65837" y="76537"/>
                </a:cubicBezTo>
                <a:lnTo>
                  <a:pt x="386561" y="75504"/>
                </a:lnTo>
                <a:lnTo>
                  <a:pt x="3844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Freeform 21"/>
          <p:cNvSpPr/>
          <p:nvPr/>
        </p:nvSpPr>
        <p:spPr>
          <a:xfrm rot="10800000">
            <a:off x="19982190" y="17404005"/>
            <a:ext cx="249237" cy="1147763"/>
          </a:xfrm>
          <a:custGeom>
            <a:avLst/>
            <a:gdLst>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72768 h 1645920"/>
              <a:gd name="connsiteX5" fmla="*/ 65837 w 376733"/>
              <a:gd name="connsiteY5" fmla="*/ 1572768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72768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94713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87397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91055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71154 w 376733"/>
              <a:gd name="connsiteY5" fmla="*/ 1564474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87365"/>
              <a:gd name="connsiteY0" fmla="*/ 0 h 1645920"/>
              <a:gd name="connsiteX1" fmla="*/ 0 w 387365"/>
              <a:gd name="connsiteY1" fmla="*/ 0 h 1645920"/>
              <a:gd name="connsiteX2" fmla="*/ 0 w 387365"/>
              <a:gd name="connsiteY2" fmla="*/ 1645920 h 1645920"/>
              <a:gd name="connsiteX3" fmla="*/ 376733 w 387365"/>
              <a:gd name="connsiteY3" fmla="*/ 1645920 h 1645920"/>
              <a:gd name="connsiteX4" fmla="*/ 387365 w 387365"/>
              <a:gd name="connsiteY4" fmla="*/ 1564475 h 1645920"/>
              <a:gd name="connsiteX5" fmla="*/ 71154 w 387365"/>
              <a:gd name="connsiteY5" fmla="*/ 1564474 h 1645920"/>
              <a:gd name="connsiteX6" fmla="*/ 65837 w 387365"/>
              <a:gd name="connsiteY6" fmla="*/ 58521 h 1645920"/>
              <a:gd name="connsiteX7" fmla="*/ 336499 w 387365"/>
              <a:gd name="connsiteY7" fmla="*/ 58521 h 1645920"/>
              <a:gd name="connsiteX8" fmla="*/ 336499 w 387365"/>
              <a:gd name="connsiteY8" fmla="*/ 0 h 1645920"/>
              <a:gd name="connsiteX0" fmla="*/ 336499 w 405611"/>
              <a:gd name="connsiteY0" fmla="*/ 0 h 1645920"/>
              <a:gd name="connsiteX1" fmla="*/ 0 w 405611"/>
              <a:gd name="connsiteY1" fmla="*/ 0 h 1645920"/>
              <a:gd name="connsiteX2" fmla="*/ 0 w 405611"/>
              <a:gd name="connsiteY2" fmla="*/ 1645920 h 1645920"/>
              <a:gd name="connsiteX3" fmla="*/ 376733 w 405611"/>
              <a:gd name="connsiteY3" fmla="*/ 1645920 h 1645920"/>
              <a:gd name="connsiteX4" fmla="*/ 387365 w 405611"/>
              <a:gd name="connsiteY4" fmla="*/ 1564475 h 1645920"/>
              <a:gd name="connsiteX5" fmla="*/ 71154 w 405611"/>
              <a:gd name="connsiteY5" fmla="*/ 1564474 h 1645920"/>
              <a:gd name="connsiteX6" fmla="*/ 65837 w 405611"/>
              <a:gd name="connsiteY6" fmla="*/ 58521 h 1645920"/>
              <a:gd name="connsiteX7" fmla="*/ 405611 w 405611"/>
              <a:gd name="connsiteY7" fmla="*/ 63838 h 1645920"/>
              <a:gd name="connsiteX8" fmla="*/ 336499 w 405611"/>
              <a:gd name="connsiteY8" fmla="*/ 0 h 1645920"/>
              <a:gd name="connsiteX0" fmla="*/ 400294 w 405611"/>
              <a:gd name="connsiteY0" fmla="*/ 0 h 1651236"/>
              <a:gd name="connsiteX1" fmla="*/ 0 w 405611"/>
              <a:gd name="connsiteY1" fmla="*/ 5316 h 1651236"/>
              <a:gd name="connsiteX2" fmla="*/ 0 w 405611"/>
              <a:gd name="connsiteY2" fmla="*/ 1651236 h 1651236"/>
              <a:gd name="connsiteX3" fmla="*/ 376733 w 405611"/>
              <a:gd name="connsiteY3" fmla="*/ 165123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403314 w 405611"/>
              <a:gd name="connsiteY3" fmla="*/ 165123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71490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8736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44886"/>
              <a:gd name="connsiteX1" fmla="*/ 0 w 405611"/>
              <a:gd name="connsiteY1" fmla="*/ 5316 h 1644886"/>
              <a:gd name="connsiteX2" fmla="*/ 0 w 405611"/>
              <a:gd name="connsiteY2" fmla="*/ 1644886 h 1644886"/>
              <a:gd name="connsiteX3" fmla="*/ 387439 w 405611"/>
              <a:gd name="connsiteY3" fmla="*/ 1644886 h 1644886"/>
              <a:gd name="connsiteX4" fmla="*/ 387365 w 405611"/>
              <a:gd name="connsiteY4" fmla="*/ 1566616 h 1644886"/>
              <a:gd name="connsiteX5" fmla="*/ 71154 w 405611"/>
              <a:gd name="connsiteY5" fmla="*/ 1569790 h 1644886"/>
              <a:gd name="connsiteX6" fmla="*/ 65837 w 405611"/>
              <a:gd name="connsiteY6" fmla="*/ 63837 h 1644886"/>
              <a:gd name="connsiteX7" fmla="*/ 405611 w 405611"/>
              <a:gd name="connsiteY7" fmla="*/ 69154 h 1644886"/>
              <a:gd name="connsiteX8" fmla="*/ 400294 w 405611"/>
              <a:gd name="connsiteY8" fmla="*/ 0 h 1644886"/>
              <a:gd name="connsiteX0" fmla="*/ 400294 w 400294"/>
              <a:gd name="connsiteY0" fmla="*/ 0 h 1644886"/>
              <a:gd name="connsiteX1" fmla="*/ 0 w 400294"/>
              <a:gd name="connsiteY1" fmla="*/ 5316 h 1644886"/>
              <a:gd name="connsiteX2" fmla="*/ 0 w 400294"/>
              <a:gd name="connsiteY2" fmla="*/ 1644886 h 1644886"/>
              <a:gd name="connsiteX3" fmla="*/ 387439 w 400294"/>
              <a:gd name="connsiteY3" fmla="*/ 1644886 h 1644886"/>
              <a:gd name="connsiteX4" fmla="*/ 387365 w 400294"/>
              <a:gd name="connsiteY4" fmla="*/ 1566616 h 1644886"/>
              <a:gd name="connsiteX5" fmla="*/ 71154 w 400294"/>
              <a:gd name="connsiteY5" fmla="*/ 1569790 h 1644886"/>
              <a:gd name="connsiteX6" fmla="*/ 65837 w 400294"/>
              <a:gd name="connsiteY6" fmla="*/ 63837 h 1644886"/>
              <a:gd name="connsiteX7" fmla="*/ 386561 w 400294"/>
              <a:gd name="connsiteY7" fmla="*/ 78679 h 1644886"/>
              <a:gd name="connsiteX8" fmla="*/ 400294 w 400294"/>
              <a:gd name="connsiteY8" fmla="*/ 0 h 1644886"/>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60662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414236"/>
              <a:gd name="connsiteY0" fmla="*/ 0 h 1641711"/>
              <a:gd name="connsiteX1" fmla="*/ 0 w 414236"/>
              <a:gd name="connsiteY1" fmla="*/ 2141 h 1641711"/>
              <a:gd name="connsiteX2" fmla="*/ 0 w 414236"/>
              <a:gd name="connsiteY2" fmla="*/ 1641711 h 1641711"/>
              <a:gd name="connsiteX3" fmla="*/ 387439 w 414236"/>
              <a:gd name="connsiteY3" fmla="*/ 1641711 h 1641711"/>
              <a:gd name="connsiteX4" fmla="*/ 379172 w 414236"/>
              <a:gd name="connsiteY4" fmla="*/ 1600163 h 1641711"/>
              <a:gd name="connsiteX5" fmla="*/ 387365 w 414236"/>
              <a:gd name="connsiteY5" fmla="*/ 1563441 h 1641711"/>
              <a:gd name="connsiteX6" fmla="*/ 71154 w 414236"/>
              <a:gd name="connsiteY6" fmla="*/ 1566615 h 1641711"/>
              <a:gd name="connsiteX7" fmla="*/ 65837 w 414236"/>
              <a:gd name="connsiteY7" fmla="*/ 76537 h 1641711"/>
              <a:gd name="connsiteX8" fmla="*/ 386561 w 414236"/>
              <a:gd name="connsiteY8" fmla="*/ 75504 h 1641711"/>
              <a:gd name="connsiteX9" fmla="*/ 384419 w 414236"/>
              <a:gd name="connsiteY9" fmla="*/ 0 h 1641711"/>
              <a:gd name="connsiteX0" fmla="*/ 384419 w 431494"/>
              <a:gd name="connsiteY0" fmla="*/ 0 h 1641711"/>
              <a:gd name="connsiteX1" fmla="*/ 0 w 431494"/>
              <a:gd name="connsiteY1" fmla="*/ 2141 h 1641711"/>
              <a:gd name="connsiteX2" fmla="*/ 0 w 431494"/>
              <a:gd name="connsiteY2" fmla="*/ 1641711 h 1641711"/>
              <a:gd name="connsiteX3" fmla="*/ 387439 w 431494"/>
              <a:gd name="connsiteY3" fmla="*/ 1641711 h 1641711"/>
              <a:gd name="connsiteX4" fmla="*/ 387365 w 431494"/>
              <a:gd name="connsiteY4" fmla="*/ 1563441 h 1641711"/>
              <a:gd name="connsiteX5" fmla="*/ 71154 w 431494"/>
              <a:gd name="connsiteY5" fmla="*/ 1566615 h 1641711"/>
              <a:gd name="connsiteX6" fmla="*/ 65837 w 431494"/>
              <a:gd name="connsiteY6" fmla="*/ 76537 h 1641711"/>
              <a:gd name="connsiteX7" fmla="*/ 386561 w 431494"/>
              <a:gd name="connsiteY7" fmla="*/ 75504 h 1641711"/>
              <a:gd name="connsiteX8" fmla="*/ 384419 w 431494"/>
              <a:gd name="connsiteY8" fmla="*/ 0 h 1641711"/>
              <a:gd name="connsiteX0" fmla="*/ 384419 w 409039"/>
              <a:gd name="connsiteY0" fmla="*/ 0 h 1642067"/>
              <a:gd name="connsiteX1" fmla="*/ 0 w 409039"/>
              <a:gd name="connsiteY1" fmla="*/ 2141 h 1642067"/>
              <a:gd name="connsiteX2" fmla="*/ 0 w 409039"/>
              <a:gd name="connsiteY2" fmla="*/ 1641711 h 1642067"/>
              <a:gd name="connsiteX3" fmla="*/ 387439 w 409039"/>
              <a:gd name="connsiteY3" fmla="*/ 1641711 h 1642067"/>
              <a:gd name="connsiteX4" fmla="*/ 387365 w 409039"/>
              <a:gd name="connsiteY4" fmla="*/ 1563441 h 1642067"/>
              <a:gd name="connsiteX5" fmla="*/ 71154 w 409039"/>
              <a:gd name="connsiteY5" fmla="*/ 1566615 h 1642067"/>
              <a:gd name="connsiteX6" fmla="*/ 65837 w 409039"/>
              <a:gd name="connsiteY6" fmla="*/ 76537 h 1642067"/>
              <a:gd name="connsiteX7" fmla="*/ 386561 w 409039"/>
              <a:gd name="connsiteY7" fmla="*/ 75504 h 1642067"/>
              <a:gd name="connsiteX8" fmla="*/ 384419 w 409039"/>
              <a:gd name="connsiteY8" fmla="*/ 0 h 1642067"/>
              <a:gd name="connsiteX0" fmla="*/ 384419 w 410804"/>
              <a:gd name="connsiteY0" fmla="*/ 0 h 1641711"/>
              <a:gd name="connsiteX1" fmla="*/ 0 w 410804"/>
              <a:gd name="connsiteY1" fmla="*/ 2141 h 1641711"/>
              <a:gd name="connsiteX2" fmla="*/ 0 w 410804"/>
              <a:gd name="connsiteY2" fmla="*/ 1641711 h 1641711"/>
              <a:gd name="connsiteX3" fmla="*/ 387439 w 410804"/>
              <a:gd name="connsiteY3" fmla="*/ 1641711 h 1641711"/>
              <a:gd name="connsiteX4" fmla="*/ 387365 w 410804"/>
              <a:gd name="connsiteY4" fmla="*/ 1563441 h 1641711"/>
              <a:gd name="connsiteX5" fmla="*/ 71154 w 410804"/>
              <a:gd name="connsiteY5" fmla="*/ 1566615 h 1641711"/>
              <a:gd name="connsiteX6" fmla="*/ 65837 w 410804"/>
              <a:gd name="connsiteY6" fmla="*/ 76537 h 1641711"/>
              <a:gd name="connsiteX7" fmla="*/ 386561 w 410804"/>
              <a:gd name="connsiteY7" fmla="*/ 75504 h 1641711"/>
              <a:gd name="connsiteX8" fmla="*/ 384419 w 410804"/>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400294 w 400294"/>
              <a:gd name="connsiteY0" fmla="*/ 0 h 1644886"/>
              <a:gd name="connsiteX1" fmla="*/ 0 w 400294"/>
              <a:gd name="connsiteY1" fmla="*/ 5316 h 1644886"/>
              <a:gd name="connsiteX2" fmla="*/ 0 w 400294"/>
              <a:gd name="connsiteY2" fmla="*/ 1644886 h 1644886"/>
              <a:gd name="connsiteX3" fmla="*/ 387439 w 400294"/>
              <a:gd name="connsiteY3" fmla="*/ 1644886 h 1644886"/>
              <a:gd name="connsiteX4" fmla="*/ 387365 w 400294"/>
              <a:gd name="connsiteY4" fmla="*/ 1566616 h 1644886"/>
              <a:gd name="connsiteX5" fmla="*/ 71154 w 400294"/>
              <a:gd name="connsiteY5" fmla="*/ 1569790 h 1644886"/>
              <a:gd name="connsiteX6" fmla="*/ 65837 w 400294"/>
              <a:gd name="connsiteY6" fmla="*/ 79712 h 1644886"/>
              <a:gd name="connsiteX7" fmla="*/ 386561 w 400294"/>
              <a:gd name="connsiteY7" fmla="*/ 78679 h 1644886"/>
              <a:gd name="connsiteX8" fmla="*/ 400294 w 400294"/>
              <a:gd name="connsiteY8" fmla="*/ 0 h 1644886"/>
              <a:gd name="connsiteX0" fmla="*/ 37806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7806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439" h="1641711">
                <a:moveTo>
                  <a:pt x="384419" y="0"/>
                </a:moveTo>
                <a:lnTo>
                  <a:pt x="0" y="2141"/>
                </a:lnTo>
                <a:lnTo>
                  <a:pt x="0" y="1641711"/>
                </a:lnTo>
                <a:lnTo>
                  <a:pt x="387439" y="1641711"/>
                </a:lnTo>
                <a:cubicBezTo>
                  <a:pt x="387414" y="1615621"/>
                  <a:pt x="387390" y="1589531"/>
                  <a:pt x="387365" y="1563441"/>
                </a:cubicBezTo>
                <a:lnTo>
                  <a:pt x="71154" y="1566615"/>
                </a:lnTo>
                <a:cubicBezTo>
                  <a:pt x="68495" y="821576"/>
                  <a:pt x="68495" y="821576"/>
                  <a:pt x="65837" y="76537"/>
                </a:cubicBezTo>
                <a:lnTo>
                  <a:pt x="386561" y="75504"/>
                </a:lnTo>
                <a:lnTo>
                  <a:pt x="3844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3" name="TextBox 64"/>
          <p:cNvSpPr txBox="1">
            <a:spLocks noChangeArrowheads="1"/>
          </p:cNvSpPr>
          <p:nvPr/>
        </p:nvSpPr>
        <p:spPr bwMode="auto">
          <a:xfrm>
            <a:off x="17913677" y="17477030"/>
            <a:ext cx="26193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r>
              <a:rPr lang="en-US" altLang="en-US" sz="1800" dirty="0">
                <a:solidFill>
                  <a:schemeClr val="bg1"/>
                </a:solidFill>
                <a:latin typeface="Arial" charset="0"/>
                <a:ea typeface="Arial" charset="0"/>
              </a:rPr>
              <a:t>Figure A: neque dignissim, and in aliquet nisl et umis.</a:t>
            </a:r>
          </a:p>
        </p:txBody>
      </p:sp>
      <p:sp>
        <p:nvSpPr>
          <p:cNvPr id="26" name="TextBox 25"/>
          <p:cNvSpPr txBox="1"/>
          <p:nvPr/>
        </p:nvSpPr>
        <p:spPr>
          <a:xfrm>
            <a:off x="11628404" y="8763348"/>
            <a:ext cx="9829800" cy="4617546"/>
          </a:xfrm>
          <a:prstGeom prst="rect">
            <a:avLst/>
          </a:prstGeom>
          <a:solidFill>
            <a:schemeClr val="bg1">
              <a:alpha val="63000"/>
            </a:schemeClr>
          </a:solidFill>
          <a:effectLst/>
        </p:spPr>
        <p:txBody>
          <a:bodyPr>
            <a:spAutoFit/>
          </a:bodyPr>
          <a:lstStyle/>
          <a:p>
            <a:pPr>
              <a:lnSpc>
                <a:spcPts val="4600"/>
              </a:lnSpc>
              <a:spcBef>
                <a:spcPts val="0"/>
              </a:spcBef>
              <a:spcAft>
                <a:spcPts val="1200"/>
              </a:spcAft>
              <a:defRPr/>
            </a:pPr>
            <a:r>
              <a:rPr lang="en-US" sz="2800" dirty="0"/>
              <a:t>A sequential combination of phase congruency and the Hough transform is used for automated contrail detection on MODIS Terra satellite imagery. Each step of the algorithm is noted in the diagram below.</a:t>
            </a:r>
          </a:p>
          <a:p>
            <a:pPr>
              <a:lnSpc>
                <a:spcPts val="4600"/>
              </a:lnSpc>
              <a:spcBef>
                <a:spcPts val="0"/>
              </a:spcBef>
              <a:spcAft>
                <a:spcPts val="1200"/>
              </a:spcAft>
              <a:defRPr/>
            </a:pPr>
            <a:endParaRPr lang="en-US" sz="2800" dirty="0">
              <a:latin typeface="Arial" charset="0"/>
              <a:ea typeface="Arial" charset="0"/>
              <a:cs typeface="Arial" charset="0"/>
            </a:endParaRPr>
          </a:p>
          <a:p>
            <a:pPr>
              <a:lnSpc>
                <a:spcPts val="4600"/>
              </a:lnSpc>
              <a:spcBef>
                <a:spcPts val="0"/>
              </a:spcBef>
              <a:spcAft>
                <a:spcPts val="1200"/>
              </a:spcAft>
              <a:defRPr/>
            </a:pPr>
            <a:endParaRPr lang="en-US" sz="2800" dirty="0">
              <a:latin typeface="Arial" charset="0"/>
              <a:ea typeface="Arial" charset="0"/>
              <a:cs typeface="Arial" charset="0"/>
            </a:endParaRPr>
          </a:p>
          <a:p>
            <a:pPr>
              <a:lnSpc>
                <a:spcPts val="4600"/>
              </a:lnSpc>
              <a:spcBef>
                <a:spcPts val="0"/>
              </a:spcBef>
              <a:spcAft>
                <a:spcPts val="1200"/>
              </a:spcAft>
              <a:defRPr/>
            </a:pPr>
            <a:endParaRPr lang="en-US" sz="2800" dirty="0">
              <a:latin typeface="Arial" charset="0"/>
              <a:ea typeface="Arial" charset="0"/>
              <a:cs typeface="Arial" charset="0"/>
            </a:endParaRPr>
          </a:p>
        </p:txBody>
      </p:sp>
      <p:sp>
        <p:nvSpPr>
          <p:cNvPr id="27" name="TextBox 26"/>
          <p:cNvSpPr txBox="1"/>
          <p:nvPr/>
        </p:nvSpPr>
        <p:spPr>
          <a:xfrm>
            <a:off x="22449608" y="19058424"/>
            <a:ext cx="9742038" cy="830997"/>
          </a:xfrm>
          <a:prstGeom prst="rect">
            <a:avLst/>
          </a:prstGeom>
          <a:noFill/>
        </p:spPr>
        <p:txBody>
          <a:bodyPr wrap="square">
            <a:spAutoFit/>
          </a:bodyPr>
          <a:lstStyle/>
          <a:p>
            <a:pPr>
              <a:defRPr/>
            </a:pPr>
            <a:r>
              <a:rPr lang="en-US" sz="4800" b="1" dirty="0">
                <a:solidFill>
                  <a:srgbClr val="005BBB"/>
                </a:solidFill>
                <a:latin typeface="+mn-lt"/>
              </a:rPr>
              <a:t>Results</a:t>
            </a:r>
          </a:p>
        </p:txBody>
      </p:sp>
      <p:sp>
        <p:nvSpPr>
          <p:cNvPr id="28" name="TextBox 27"/>
          <p:cNvSpPr txBox="1"/>
          <p:nvPr/>
        </p:nvSpPr>
        <p:spPr>
          <a:xfrm>
            <a:off x="33106898" y="7797603"/>
            <a:ext cx="9829800" cy="830263"/>
          </a:xfrm>
          <a:prstGeom prst="rect">
            <a:avLst/>
          </a:prstGeom>
          <a:noFill/>
          <a:effectLst/>
        </p:spPr>
        <p:txBody>
          <a:bodyPr>
            <a:spAutoFit/>
          </a:bodyPr>
          <a:lstStyle/>
          <a:p>
            <a:pPr>
              <a:defRPr/>
            </a:pPr>
            <a:r>
              <a:rPr lang="en-US" sz="4800" b="1" dirty="0">
                <a:solidFill>
                  <a:srgbClr val="005BBB"/>
                </a:solidFill>
                <a:latin typeface="+mn-lt"/>
              </a:rPr>
              <a:t>Conclusion</a:t>
            </a:r>
          </a:p>
        </p:txBody>
      </p:sp>
      <p:sp>
        <p:nvSpPr>
          <p:cNvPr id="29" name="TextBox 28"/>
          <p:cNvSpPr txBox="1"/>
          <p:nvPr/>
        </p:nvSpPr>
        <p:spPr>
          <a:xfrm>
            <a:off x="32985534" y="21181369"/>
            <a:ext cx="9829800" cy="830263"/>
          </a:xfrm>
          <a:prstGeom prst="rect">
            <a:avLst/>
          </a:prstGeom>
          <a:noFill/>
          <a:effectLst/>
        </p:spPr>
        <p:txBody>
          <a:bodyPr>
            <a:spAutoFit/>
          </a:bodyPr>
          <a:lstStyle/>
          <a:p>
            <a:pPr>
              <a:defRPr/>
            </a:pPr>
            <a:r>
              <a:rPr lang="en-US" sz="4800" b="1" dirty="0">
                <a:solidFill>
                  <a:srgbClr val="005BBB"/>
                </a:solidFill>
                <a:latin typeface="+mn-lt"/>
              </a:rPr>
              <a:t>References</a:t>
            </a:r>
          </a:p>
        </p:txBody>
      </p:sp>
      <p:sp>
        <p:nvSpPr>
          <p:cNvPr id="30" name="TextBox 29"/>
          <p:cNvSpPr txBox="1"/>
          <p:nvPr/>
        </p:nvSpPr>
        <p:spPr>
          <a:xfrm>
            <a:off x="32985534" y="22024163"/>
            <a:ext cx="9991265" cy="6806479"/>
          </a:xfrm>
          <a:prstGeom prst="rect">
            <a:avLst/>
          </a:prstGeom>
          <a:solidFill>
            <a:schemeClr val="bg1">
              <a:alpha val="63000"/>
            </a:schemeClr>
          </a:solidFill>
          <a:effectLst/>
        </p:spPr>
        <p:txBody>
          <a:bodyPr wrap="square">
            <a:spAutoFit/>
          </a:bodyPr>
          <a:lstStyle/>
          <a:p>
            <a:r>
              <a:rPr lang="en-US" sz="2400" dirty="0"/>
              <a:t>1. Burkhardt, U., </a:t>
            </a:r>
            <a:r>
              <a:rPr lang="en-US" sz="2400" dirty="0" err="1"/>
              <a:t>Kärcher</a:t>
            </a:r>
            <a:r>
              <a:rPr lang="en-US" sz="2400" dirty="0"/>
              <a:t>, B. Global radiative forcing from contrail cirrus. Nature </a:t>
            </a:r>
            <a:r>
              <a:rPr lang="en-US" sz="2400" dirty="0" err="1"/>
              <a:t>Clim</a:t>
            </a:r>
            <a:r>
              <a:rPr lang="en-US" sz="2400" dirty="0"/>
              <a:t> Change 1, 54–58 (2011). https://</a:t>
            </a:r>
            <a:r>
              <a:rPr lang="en-US" sz="2400" dirty="0" err="1"/>
              <a:t>doi.org</a:t>
            </a:r>
            <a:r>
              <a:rPr lang="en-US" sz="2400" dirty="0"/>
              <a:t>/10.1038/nclimate1068</a:t>
            </a:r>
          </a:p>
          <a:p>
            <a:r>
              <a:rPr lang="en-US" sz="2400" dirty="0"/>
              <a:t>2. </a:t>
            </a:r>
            <a:r>
              <a:rPr lang="en-US" sz="2400" dirty="0" err="1"/>
              <a:t>Kärcher</a:t>
            </a:r>
            <a:r>
              <a:rPr lang="en-US" sz="2400" dirty="0"/>
              <a:t>, B. Formation and radiative forcing of contrail cirrus. Nat </a:t>
            </a:r>
            <a:r>
              <a:rPr lang="en-US" sz="2400" dirty="0" err="1"/>
              <a:t>Commun</a:t>
            </a:r>
            <a:r>
              <a:rPr lang="en-US" sz="2400" dirty="0"/>
              <a:t> 9, 1824 (2018). https://</a:t>
            </a:r>
            <a:r>
              <a:rPr lang="en-US" sz="2400" dirty="0" err="1"/>
              <a:t>doi.org</a:t>
            </a:r>
            <a:r>
              <a:rPr lang="en-US" sz="2400" dirty="0"/>
              <a:t>/10.1038/s41467-018-04068-0</a:t>
            </a:r>
          </a:p>
          <a:p>
            <a:r>
              <a:rPr lang="en-US" sz="2400" dirty="0"/>
              <a:t>3. Padmanabhan, </a:t>
            </a:r>
            <a:r>
              <a:rPr lang="en-US" sz="2400" dirty="0" err="1"/>
              <a:t>Viveknarayanan</a:t>
            </a:r>
            <a:r>
              <a:rPr lang="en-US" sz="2400" dirty="0"/>
              <a:t>. (2014). Automatic Contrail Detection and Segmentation in Polar-orbiter Satellite Images [Unpublished Master's thesis]. Penn State University.</a:t>
            </a:r>
          </a:p>
          <a:p>
            <a:r>
              <a:rPr lang="en-US" sz="2400" dirty="0"/>
              <a:t>4. </a:t>
            </a:r>
            <a:r>
              <a:rPr lang="en-US" sz="2400" dirty="0" err="1"/>
              <a:t>Duda</a:t>
            </a:r>
            <a:r>
              <a:rPr lang="en-US" sz="2400" dirty="0"/>
              <a:t>, D. P., </a:t>
            </a:r>
            <a:r>
              <a:rPr lang="en-US" sz="2400" dirty="0" err="1"/>
              <a:t>Minnis</a:t>
            </a:r>
            <a:r>
              <a:rPr lang="en-US" sz="2400" dirty="0"/>
              <a:t>, P., </a:t>
            </a:r>
            <a:r>
              <a:rPr lang="en-US" sz="2400" dirty="0" err="1"/>
              <a:t>Khlopenkov</a:t>
            </a:r>
            <a:r>
              <a:rPr lang="en-US" sz="2400" dirty="0"/>
              <a:t>, K., Chee, T. L. and </a:t>
            </a:r>
            <a:r>
              <a:rPr lang="en-US" sz="2400" dirty="0" err="1"/>
              <a:t>Boeke</a:t>
            </a:r>
            <a:r>
              <a:rPr lang="en-US" sz="2400" dirty="0"/>
              <a:t>, R. (2013),  Estimation of 2006 Northern Hemisphere contrail coverage using MODIS data, </a:t>
            </a:r>
            <a:r>
              <a:rPr lang="en-US" sz="2400" dirty="0" err="1"/>
              <a:t>Geophys</a:t>
            </a:r>
            <a:r>
              <a:rPr lang="en-US" sz="2400" dirty="0"/>
              <a:t>. Res. Lett.,  40,  612– 617, doi:10.1002/grl.50097.</a:t>
            </a:r>
          </a:p>
          <a:p>
            <a:r>
              <a:rPr lang="en-US" sz="2400" dirty="0"/>
              <a:t>5. </a:t>
            </a:r>
            <a:r>
              <a:rPr lang="en-US" sz="2400" dirty="0" err="1"/>
              <a:t>Kovesi</a:t>
            </a:r>
            <a:r>
              <a:rPr lang="en-US" sz="2400" dirty="0"/>
              <a:t>, P. Phase congruency: A low-level image invariant. Psychological Research </a:t>
            </a:r>
            <a:r>
              <a:rPr lang="en-US" sz="2400" dirty="0" err="1"/>
              <a:t>Psychologische</a:t>
            </a:r>
            <a:r>
              <a:rPr lang="en-US" sz="2400" dirty="0"/>
              <a:t> </a:t>
            </a:r>
            <a:r>
              <a:rPr lang="en-US" sz="2400" dirty="0" err="1"/>
              <a:t>Forschung</a:t>
            </a:r>
            <a:r>
              <a:rPr lang="en-US" sz="2400" dirty="0"/>
              <a:t> 64, 136–148 (2000). https://</a:t>
            </a:r>
            <a:r>
              <a:rPr lang="en-US" sz="2400" dirty="0" err="1"/>
              <a:t>doi.org</a:t>
            </a:r>
            <a:r>
              <a:rPr lang="en-US" sz="2400" dirty="0"/>
              <a:t>/10.1007/s004260000024</a:t>
            </a:r>
          </a:p>
          <a:p>
            <a:r>
              <a:rPr lang="en-US" sz="2400" dirty="0"/>
              <a:t>6. Han, Qi &amp; Zhao, Kai &amp; Xu, Jun &amp; Cheng, </a:t>
            </a:r>
            <a:r>
              <a:rPr lang="en-US" sz="2400" dirty="0" err="1"/>
              <a:t>Mingg</a:t>
            </a:r>
            <a:r>
              <a:rPr lang="en-US" sz="2400" dirty="0"/>
              <a:t>-Ming. (2020). Deep Hough Transform for Semantic Line Detection. </a:t>
            </a:r>
          </a:p>
          <a:p>
            <a:pPr>
              <a:lnSpc>
                <a:spcPts val="3800"/>
              </a:lnSpc>
              <a:spcBef>
                <a:spcPts val="0"/>
              </a:spcBef>
              <a:buClr>
                <a:schemeClr val="tx2"/>
              </a:buClr>
              <a:buFont typeface="+mj-lt"/>
              <a:buAutoNum type="arabicPeriod"/>
              <a:defRPr/>
            </a:pPr>
            <a:endParaRPr lang="en-US" sz="2400" dirty="0">
              <a:latin typeface="Arial" charset="0"/>
              <a:ea typeface="Arial" charset="0"/>
              <a:cs typeface="Arial" charset="0"/>
            </a:endParaRPr>
          </a:p>
        </p:txBody>
      </p:sp>
      <p:sp>
        <p:nvSpPr>
          <p:cNvPr id="31" name="TextBox 30"/>
          <p:cNvSpPr txBox="1"/>
          <p:nvPr/>
        </p:nvSpPr>
        <p:spPr>
          <a:xfrm>
            <a:off x="32985534" y="29911790"/>
            <a:ext cx="9829800" cy="584775"/>
          </a:xfrm>
          <a:prstGeom prst="rect">
            <a:avLst/>
          </a:prstGeom>
          <a:noFill/>
        </p:spPr>
        <p:txBody>
          <a:bodyPr>
            <a:spAutoFit/>
          </a:bodyPr>
          <a:lstStyle/>
          <a:p>
            <a:pPr>
              <a:defRPr/>
            </a:pPr>
            <a:r>
              <a:rPr lang="en-US" sz="3200" b="1" dirty="0">
                <a:solidFill>
                  <a:srgbClr val="005BBB"/>
                </a:solidFill>
                <a:latin typeface="+mn-lt"/>
              </a:rPr>
              <a:t>Contact: aas0024@uah.edu</a:t>
            </a:r>
          </a:p>
        </p:txBody>
      </p:sp>
      <p:cxnSp>
        <p:nvCxnSpPr>
          <p:cNvPr id="38" name="Straight Connector 37"/>
          <p:cNvCxnSpPr/>
          <p:nvPr/>
        </p:nvCxnSpPr>
        <p:spPr bwMode="auto">
          <a:xfrm>
            <a:off x="926766" y="15867439"/>
            <a:ext cx="9784080" cy="0"/>
          </a:xfrm>
          <a:prstGeom prst="line">
            <a:avLst/>
          </a:prstGeom>
          <a:noFill/>
          <a:ln w="25400" cap="flat" cmpd="sng" algn="ctr">
            <a:solidFill>
              <a:schemeClr val="tx1"/>
            </a:solidFill>
            <a:prstDash val="dash"/>
            <a:round/>
            <a:headEnd type="none" w="med" len="med"/>
            <a:tailEnd type="none" w="med" len="med"/>
          </a:ln>
          <a:effectLst/>
        </p:spPr>
      </p:cxnSp>
      <p:sp>
        <p:nvSpPr>
          <p:cNvPr id="44" name="TextBox 43"/>
          <p:cNvSpPr txBox="1"/>
          <p:nvPr/>
        </p:nvSpPr>
        <p:spPr>
          <a:xfrm>
            <a:off x="22428586" y="19889421"/>
            <a:ext cx="10097257" cy="7122143"/>
          </a:xfrm>
          <a:prstGeom prst="rect">
            <a:avLst/>
          </a:prstGeom>
          <a:solidFill>
            <a:schemeClr val="bg1">
              <a:alpha val="63000"/>
            </a:schemeClr>
          </a:solidFill>
          <a:effectLst/>
        </p:spPr>
        <p:txBody>
          <a:bodyPr wrap="square">
            <a:spAutoFit/>
          </a:bodyPr>
          <a:lstStyle/>
          <a:p>
            <a:pPr>
              <a:lnSpc>
                <a:spcPct val="150000"/>
              </a:lnSpc>
              <a:defRPr/>
            </a:pPr>
            <a:r>
              <a:rPr lang="en-US" sz="2800" dirty="0"/>
              <a:t>The phase-Hough algorithm was preliminarily tested over Los Angeles and the Bay area in California for specific dates before and after the pandemic lockdowns. The detection accuracy is defined as the number of algorithmically detected contrails divided by the total number of manually validated contrails on a satellite image. </a:t>
            </a:r>
          </a:p>
          <a:p>
            <a:pPr>
              <a:lnSpc>
                <a:spcPct val="150000"/>
              </a:lnSpc>
              <a:spcBef>
                <a:spcPts val="0"/>
              </a:spcBef>
              <a:defRPr/>
            </a:pPr>
            <a:r>
              <a:rPr lang="en-US" sz="2800" dirty="0"/>
              <a:t>The overall detection accuracy was calculated to be 70.3% over 8 brightness temperature difference images from the MODTBGA v006 product. </a:t>
            </a:r>
          </a:p>
          <a:p>
            <a:pPr>
              <a:lnSpc>
                <a:spcPct val="150000"/>
              </a:lnSpc>
              <a:spcBef>
                <a:spcPts val="0"/>
              </a:spcBef>
              <a:defRPr/>
            </a:pPr>
            <a:endParaRPr lang="en-US" sz="2800" dirty="0"/>
          </a:p>
          <a:p>
            <a:pPr>
              <a:lnSpc>
                <a:spcPct val="150000"/>
              </a:lnSpc>
              <a:spcBef>
                <a:spcPts val="0"/>
              </a:spcBef>
              <a:defRPr/>
            </a:pPr>
            <a:endParaRPr lang="en-US" sz="2800" dirty="0"/>
          </a:p>
        </p:txBody>
      </p:sp>
      <p:cxnSp>
        <p:nvCxnSpPr>
          <p:cNvPr id="45" name="Straight Connector 44"/>
          <p:cNvCxnSpPr/>
          <p:nvPr/>
        </p:nvCxnSpPr>
        <p:spPr bwMode="auto">
          <a:xfrm>
            <a:off x="32978430" y="20960979"/>
            <a:ext cx="9784080" cy="0"/>
          </a:xfrm>
          <a:prstGeom prst="line">
            <a:avLst/>
          </a:prstGeom>
          <a:noFill/>
          <a:ln w="25400" cap="flat" cmpd="sng" algn="ctr">
            <a:solidFill>
              <a:schemeClr val="tx1"/>
            </a:solidFill>
            <a:prstDash val="dash"/>
            <a:round/>
            <a:headEnd type="none" w="med" len="med"/>
            <a:tailEnd type="none" w="med" len="med"/>
          </a:ln>
          <a:effectLst/>
        </p:spPr>
      </p:cxnSp>
      <p:cxnSp>
        <p:nvCxnSpPr>
          <p:cNvPr id="46" name="Straight Connector 45"/>
          <p:cNvCxnSpPr/>
          <p:nvPr/>
        </p:nvCxnSpPr>
        <p:spPr bwMode="auto">
          <a:xfrm>
            <a:off x="33106898" y="28535550"/>
            <a:ext cx="9784080" cy="0"/>
          </a:xfrm>
          <a:prstGeom prst="line">
            <a:avLst/>
          </a:prstGeom>
          <a:noFill/>
          <a:ln w="25400" cap="flat" cmpd="sng" algn="ctr">
            <a:solidFill>
              <a:schemeClr val="tx1"/>
            </a:solidFill>
            <a:prstDash val="dash"/>
            <a:round/>
            <a:headEnd type="none" w="med" len="med"/>
            <a:tailEnd type="none" w="med" len="med"/>
          </a:ln>
          <a:effectLst/>
        </p:spPr>
      </p:cxnSp>
      <p:sp>
        <p:nvSpPr>
          <p:cNvPr id="47" name="TextBox 46"/>
          <p:cNvSpPr txBox="1"/>
          <p:nvPr/>
        </p:nvSpPr>
        <p:spPr>
          <a:xfrm>
            <a:off x="33146443" y="8763348"/>
            <a:ext cx="9829800" cy="12292724"/>
          </a:xfrm>
          <a:prstGeom prst="rect">
            <a:avLst/>
          </a:prstGeom>
          <a:solidFill>
            <a:schemeClr val="bg1">
              <a:alpha val="63000"/>
            </a:schemeClr>
          </a:solidFill>
          <a:effectLst/>
        </p:spPr>
        <p:txBody>
          <a:bodyPr>
            <a:spAutoFit/>
          </a:bodyPr>
          <a:lstStyle/>
          <a:p>
            <a:pPr>
              <a:lnSpc>
                <a:spcPct val="150000"/>
              </a:lnSpc>
            </a:pPr>
            <a:r>
              <a:rPr lang="en-US" sz="2800" dirty="0"/>
              <a:t>The loss of detection accuracy is primarily due to the Hough transform recognizing edges of clouds and land-water boundaries as lines leading to false positives in contrail detection. Furthermore, short, diffused, and broken contrails are not identified as lines by the phase-Hough algorithm. </a:t>
            </a:r>
          </a:p>
          <a:p>
            <a:pPr>
              <a:lnSpc>
                <a:spcPct val="150000"/>
              </a:lnSpc>
            </a:pPr>
            <a:endParaRPr lang="en-US" sz="2800" dirty="0"/>
          </a:p>
          <a:p>
            <a:pPr>
              <a:lnSpc>
                <a:spcPct val="150000"/>
              </a:lnSpc>
            </a:pPr>
            <a:r>
              <a:rPr lang="en-US" sz="2800" dirty="0"/>
              <a:t>Future work involves conducting further tests over different geographical areas over a longer range of time. There is a need to further improve the results of the phase-Hough method on MODIS imagery. Experimentation on the various parameters of phase congruency and explore thresholding methods to detect faint and possibly broken contrails. In conclusion:</a:t>
            </a:r>
          </a:p>
          <a:p>
            <a:pPr marL="457200" indent="-457200">
              <a:lnSpc>
                <a:spcPct val="150000"/>
              </a:lnSpc>
              <a:buFont typeface="Arial" panose="020B0604020202020204" pitchFamily="34" charset="0"/>
              <a:buChar char="•"/>
            </a:pPr>
            <a:r>
              <a:rPr lang="en-US" sz="2800" dirty="0"/>
              <a:t>It is challenging to isolate contrails from cirrus clouds using parameters such as brightness, shape index, and width.  </a:t>
            </a:r>
          </a:p>
          <a:p>
            <a:pPr marL="457200" indent="-457200">
              <a:lnSpc>
                <a:spcPct val="150000"/>
              </a:lnSpc>
              <a:buFont typeface="Arial" panose="020B0604020202020204" pitchFamily="34" charset="0"/>
              <a:buChar char="•"/>
            </a:pPr>
            <a:r>
              <a:rPr lang="en-US" sz="2800" dirty="0"/>
              <a:t>The metrics on the neural network will be calculated to determine whether it is the best approach</a:t>
            </a:r>
          </a:p>
          <a:p>
            <a:pPr marL="457200" lvl="1">
              <a:lnSpc>
                <a:spcPct val="150000"/>
              </a:lnSpc>
              <a:spcBef>
                <a:spcPts val="0"/>
              </a:spcBef>
              <a:buClr>
                <a:schemeClr val="tx2"/>
              </a:buClr>
              <a:buSzPct val="125000"/>
              <a:defRPr/>
            </a:pPr>
            <a:endParaRPr lang="en-US" sz="2800" dirty="0">
              <a:latin typeface="Arial" charset="0"/>
              <a:ea typeface="Arial" charset="0"/>
              <a:cs typeface="Arial" charset="0"/>
            </a:endParaRPr>
          </a:p>
        </p:txBody>
      </p:sp>
      <p:sp>
        <p:nvSpPr>
          <p:cNvPr id="52" name="TextBox 51"/>
          <p:cNvSpPr txBox="1"/>
          <p:nvPr/>
        </p:nvSpPr>
        <p:spPr>
          <a:xfrm>
            <a:off x="881046" y="31004145"/>
            <a:ext cx="9829800" cy="461665"/>
          </a:xfrm>
          <a:prstGeom prst="rect">
            <a:avLst/>
          </a:prstGeom>
          <a:solidFill>
            <a:schemeClr val="bg1">
              <a:alpha val="42000"/>
            </a:schemeClr>
          </a:solidFill>
        </p:spPr>
        <p:txBody>
          <a:bodyPr>
            <a:spAutoFit/>
          </a:bodyPr>
          <a:lstStyle/>
          <a:p>
            <a:pPr>
              <a:spcBef>
                <a:spcPts val="600"/>
              </a:spcBef>
              <a:buClr>
                <a:schemeClr val="tx2"/>
              </a:buClr>
              <a:defRPr/>
            </a:pPr>
            <a:r>
              <a:rPr lang="en-US" sz="2400" i="1" dirty="0">
                <a:latin typeface="Arial" charset="0"/>
                <a:ea typeface="Arial" charset="0"/>
                <a:cs typeface="Arial" charset="0"/>
              </a:rPr>
              <a:t>Mauris orci mi, varius id diam id, egestas auctor enim. </a:t>
            </a:r>
          </a:p>
        </p:txBody>
      </p:sp>
      <p:pic>
        <p:nvPicPr>
          <p:cNvPr id="95" name="Picture 9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14180" y="30238752"/>
            <a:ext cx="2539513" cy="2107795"/>
          </a:xfrm>
          <a:prstGeom prst="rect">
            <a:avLst/>
          </a:prstGeom>
          <a:effectLst>
            <a:outerShdw blurRad="50800" dist="38100" dir="5400000" algn="t" rotWithShape="0">
              <a:prstClr val="black">
                <a:alpha val="40000"/>
              </a:prstClr>
            </a:outerShdw>
          </a:effectLst>
        </p:spPr>
      </p:pic>
      <p:cxnSp>
        <p:nvCxnSpPr>
          <p:cNvPr id="96" name="Straight Connector 95"/>
          <p:cNvCxnSpPr/>
          <p:nvPr/>
        </p:nvCxnSpPr>
        <p:spPr bwMode="auto">
          <a:xfrm flipH="1">
            <a:off x="11096384" y="7950003"/>
            <a:ext cx="127089" cy="24206397"/>
          </a:xfrm>
          <a:prstGeom prst="line">
            <a:avLst/>
          </a:prstGeom>
          <a:noFill/>
          <a:ln w="25400" cap="flat" cmpd="sng" algn="ctr">
            <a:solidFill>
              <a:schemeClr val="tx1"/>
            </a:solidFill>
            <a:prstDash val="dash"/>
            <a:round/>
            <a:headEnd type="none" w="med" len="med"/>
            <a:tailEnd type="none" w="med" len="med"/>
          </a:ln>
          <a:effectLst/>
        </p:spPr>
      </p:cxnSp>
      <p:cxnSp>
        <p:nvCxnSpPr>
          <p:cNvPr id="99" name="Straight Connector 98"/>
          <p:cNvCxnSpPr/>
          <p:nvPr/>
        </p:nvCxnSpPr>
        <p:spPr bwMode="auto">
          <a:xfrm flipH="1">
            <a:off x="21988031" y="7950003"/>
            <a:ext cx="114809" cy="24206397"/>
          </a:xfrm>
          <a:prstGeom prst="line">
            <a:avLst/>
          </a:prstGeom>
          <a:noFill/>
          <a:ln w="25400" cap="flat" cmpd="sng" algn="ctr">
            <a:solidFill>
              <a:schemeClr val="tx1"/>
            </a:solidFill>
            <a:prstDash val="dash"/>
            <a:round/>
            <a:headEnd type="none" w="med" len="med"/>
            <a:tailEnd type="none" w="med" len="med"/>
          </a:ln>
          <a:effectLst/>
        </p:spPr>
      </p:cxnSp>
      <p:cxnSp>
        <p:nvCxnSpPr>
          <p:cNvPr id="100" name="Straight Connector 99"/>
          <p:cNvCxnSpPr/>
          <p:nvPr/>
        </p:nvCxnSpPr>
        <p:spPr bwMode="auto">
          <a:xfrm flipH="1">
            <a:off x="32712916" y="7950003"/>
            <a:ext cx="247012" cy="24206397"/>
          </a:xfrm>
          <a:prstGeom prst="line">
            <a:avLst/>
          </a:prstGeom>
          <a:noFill/>
          <a:ln w="25400" cap="flat" cmpd="sng" algn="ctr">
            <a:solidFill>
              <a:schemeClr val="tx1"/>
            </a:solidFill>
            <a:prstDash val="dash"/>
            <a:round/>
            <a:headEnd type="none" w="med" len="med"/>
            <a:tailEnd type="none" w="med" len="med"/>
          </a:ln>
          <a:effectLst/>
        </p:spPr>
      </p:cxnSp>
      <p:pic>
        <p:nvPicPr>
          <p:cNvPr id="101" name="Picture 100"/>
          <p:cNvPicPr>
            <a:picLocks noChangeAspect="1"/>
          </p:cNvPicPr>
          <p:nvPr/>
        </p:nvPicPr>
        <p:blipFill>
          <a:blip r:embed="rId3"/>
          <a:stretch>
            <a:fillRect/>
          </a:stretch>
        </p:blipFill>
        <p:spPr>
          <a:xfrm>
            <a:off x="37092291" y="30781271"/>
            <a:ext cx="3542196" cy="1408829"/>
          </a:xfrm>
          <a:prstGeom prst="rect">
            <a:avLst/>
          </a:prstGeom>
        </p:spPr>
      </p:pic>
      <p:pic>
        <p:nvPicPr>
          <p:cNvPr id="3" name="Picture Placeholder 2">
            <a:extLst>
              <a:ext uri="{FF2B5EF4-FFF2-40B4-BE49-F238E27FC236}">
                <a16:creationId xmlns:a16="http://schemas.microsoft.com/office/drawing/2014/main" id="{6630198D-1F4F-2F40-9AE2-6FEFDC4DF7EF}"/>
              </a:ext>
            </a:extLst>
          </p:cNvPr>
          <p:cNvPicPr>
            <a:picLocks noGrp="1" noChangeAspect="1"/>
          </p:cNvPicPr>
          <p:nvPr>
            <p:ph type="pic" sz="quarter" idx="16"/>
          </p:nvPr>
        </p:nvPicPr>
        <p:blipFill>
          <a:blip r:embed="rId4"/>
          <a:srcRect l="25325" r="25325"/>
          <a:stretch>
            <a:fillRect/>
          </a:stretch>
        </p:blipFill>
        <p:spPr>
          <a:xfrm>
            <a:off x="914400" y="24834586"/>
            <a:ext cx="9798050" cy="7184441"/>
          </a:xfrm>
        </p:spPr>
      </p:pic>
      <p:pic>
        <p:nvPicPr>
          <p:cNvPr id="97" name="Picture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01909" y="1299412"/>
            <a:ext cx="8566491" cy="4623330"/>
          </a:xfrm>
          <a:prstGeom prst="rect">
            <a:avLst/>
          </a:prstGeom>
        </p:spPr>
      </p:pic>
      <p:pic>
        <p:nvPicPr>
          <p:cNvPr id="8" name="Picture 7">
            <a:extLst>
              <a:ext uri="{FF2B5EF4-FFF2-40B4-BE49-F238E27FC236}">
                <a16:creationId xmlns:a16="http://schemas.microsoft.com/office/drawing/2014/main" id="{6324BFA2-D5B3-9745-9629-B395917EC1DE}"/>
              </a:ext>
            </a:extLst>
          </p:cNvPr>
          <p:cNvPicPr>
            <a:picLocks noChangeAspect="1"/>
          </p:cNvPicPr>
          <p:nvPr/>
        </p:nvPicPr>
        <p:blipFill>
          <a:blip r:embed="rId6"/>
          <a:stretch>
            <a:fillRect/>
          </a:stretch>
        </p:blipFill>
        <p:spPr>
          <a:xfrm>
            <a:off x="16828471" y="27294392"/>
            <a:ext cx="4478514" cy="4724635"/>
          </a:xfrm>
          <a:prstGeom prst="rect">
            <a:avLst/>
          </a:prstGeom>
        </p:spPr>
      </p:pic>
      <p:pic>
        <p:nvPicPr>
          <p:cNvPr id="10" name="Picture 9">
            <a:extLst>
              <a:ext uri="{FF2B5EF4-FFF2-40B4-BE49-F238E27FC236}">
                <a16:creationId xmlns:a16="http://schemas.microsoft.com/office/drawing/2014/main" id="{550D62D8-336E-FE44-A6AB-4B1D010379C5}"/>
              </a:ext>
            </a:extLst>
          </p:cNvPr>
          <p:cNvPicPr>
            <a:picLocks noChangeAspect="1"/>
          </p:cNvPicPr>
          <p:nvPr/>
        </p:nvPicPr>
        <p:blipFill>
          <a:blip r:embed="rId7"/>
          <a:stretch>
            <a:fillRect/>
          </a:stretch>
        </p:blipFill>
        <p:spPr>
          <a:xfrm>
            <a:off x="11904519" y="27294392"/>
            <a:ext cx="4478507" cy="4724635"/>
          </a:xfrm>
          <a:prstGeom prst="rect">
            <a:avLst/>
          </a:prstGeom>
        </p:spPr>
      </p:pic>
      <p:sp>
        <p:nvSpPr>
          <p:cNvPr id="90" name="TextBox 89">
            <a:extLst>
              <a:ext uri="{FF2B5EF4-FFF2-40B4-BE49-F238E27FC236}">
                <a16:creationId xmlns:a16="http://schemas.microsoft.com/office/drawing/2014/main" id="{4097BF91-8317-9F4D-ABCF-B09770B1C992}"/>
              </a:ext>
            </a:extLst>
          </p:cNvPr>
          <p:cNvSpPr txBox="1"/>
          <p:nvPr/>
        </p:nvSpPr>
        <p:spPr>
          <a:xfrm>
            <a:off x="11668741" y="12571305"/>
            <a:ext cx="9929899" cy="17005553"/>
          </a:xfrm>
          <a:prstGeom prst="rect">
            <a:avLst/>
          </a:prstGeom>
          <a:noFill/>
        </p:spPr>
        <p:txBody>
          <a:bodyPr wrap="square" rtlCol="0">
            <a:spAutoFit/>
          </a:bodyPr>
          <a:lstStyle/>
          <a:p>
            <a:pPr>
              <a:lnSpc>
                <a:spcPts val="4600"/>
              </a:lnSpc>
              <a:spcBef>
                <a:spcPts val="0"/>
              </a:spcBef>
              <a:spcAft>
                <a:spcPts val="1200"/>
              </a:spcAft>
              <a:defRPr/>
            </a:pPr>
            <a:r>
              <a:rPr lang="en-US" sz="2800" dirty="0">
                <a:latin typeface="Arial" charset="0"/>
                <a:ea typeface="Arial" charset="0"/>
                <a:cs typeface="Arial" charset="0"/>
              </a:rPr>
              <a:t>Each step of the algorithm is explained briefly according the sequence in the diagram:</a:t>
            </a:r>
          </a:p>
          <a:p>
            <a:pPr marL="971550" lvl="1" indent="-514350">
              <a:lnSpc>
                <a:spcPts val="4600"/>
              </a:lnSpc>
              <a:spcBef>
                <a:spcPts val="0"/>
              </a:spcBef>
              <a:spcAft>
                <a:spcPts val="1200"/>
              </a:spcAft>
              <a:buClr>
                <a:schemeClr val="tx2"/>
              </a:buClr>
              <a:buSzPct val="100000"/>
              <a:buFont typeface="+mj-lt"/>
              <a:buAutoNum type="alphaUcPeriod"/>
              <a:defRPr/>
            </a:pPr>
            <a:r>
              <a:rPr lang="en-US" sz="2800" dirty="0">
                <a:latin typeface="Arial" charset="0"/>
                <a:ea typeface="Arial" charset="0"/>
                <a:cs typeface="Arial" charset="0"/>
              </a:rPr>
              <a:t>Brightness temperature data for bands 31 and 32 is extracted from the MODTBGA HDF files.</a:t>
            </a:r>
          </a:p>
          <a:p>
            <a:pPr marL="971550" lvl="1" indent="-514350">
              <a:lnSpc>
                <a:spcPts val="4600"/>
              </a:lnSpc>
              <a:spcBef>
                <a:spcPts val="0"/>
              </a:spcBef>
              <a:spcAft>
                <a:spcPts val="1200"/>
              </a:spcAft>
              <a:buClr>
                <a:schemeClr val="tx2"/>
              </a:buClr>
              <a:buSzPct val="100000"/>
              <a:buFont typeface="+mj-lt"/>
              <a:buAutoNum type="alphaUcPeriod"/>
              <a:defRPr/>
            </a:pPr>
            <a:r>
              <a:rPr lang="en-US" sz="2800" dirty="0">
                <a:latin typeface="Arial" charset="0"/>
                <a:ea typeface="Arial" charset="0"/>
                <a:cs typeface="Arial" charset="0"/>
              </a:rPr>
              <a:t>Band 31 is subtracted from band 32 to generate a Brightness Temperature Difference (BTD) image.</a:t>
            </a:r>
          </a:p>
          <a:p>
            <a:pPr marL="971550" lvl="1" indent="-514350">
              <a:lnSpc>
                <a:spcPts val="4600"/>
              </a:lnSpc>
              <a:spcBef>
                <a:spcPts val="0"/>
              </a:spcBef>
              <a:buClr>
                <a:schemeClr val="tx2"/>
              </a:buClr>
              <a:buSzPct val="100000"/>
              <a:buFont typeface="+mj-lt"/>
              <a:buAutoNum type="alphaUcPeriod"/>
              <a:defRPr/>
            </a:pPr>
            <a:r>
              <a:rPr lang="en-US" sz="2800" dirty="0">
                <a:latin typeface="Arial" charset="0"/>
                <a:ea typeface="Arial" charset="0"/>
                <a:cs typeface="Arial" charset="0"/>
              </a:rPr>
              <a:t>Phase congruency, an edge detection technique using Fourier transforms, is applied on the BTD image (</a:t>
            </a:r>
            <a:r>
              <a:rPr lang="en-US" sz="2800" dirty="0" err="1">
                <a:latin typeface="Arial" charset="0"/>
                <a:ea typeface="Arial" charset="0"/>
                <a:cs typeface="Arial" charset="0"/>
              </a:rPr>
              <a:t>Kovesi</a:t>
            </a:r>
            <a:r>
              <a:rPr lang="en-US" sz="2800" dirty="0">
                <a:latin typeface="Arial" charset="0"/>
                <a:ea typeface="Arial" charset="0"/>
                <a:cs typeface="Arial" charset="0"/>
              </a:rPr>
              <a:t>, 2000). An example output is shown below.</a:t>
            </a: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r>
              <a:rPr lang="en-US" sz="2800" dirty="0"/>
              <a:t>Hough transform is applied on the phase      congruency output to detect lines. The Hough transform checks if features in an image fit a line equation (Padmanabhan, 2018). The combination of phase congruency and Hough transform is powerful to detect linear features on satellite imagery. An example final output is shown below.</a:t>
            </a: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a:p>
            <a:pPr marL="457200" lvl="1">
              <a:lnSpc>
                <a:spcPts val="4600"/>
              </a:lnSpc>
              <a:spcBef>
                <a:spcPts val="0"/>
              </a:spcBef>
              <a:buClr>
                <a:schemeClr val="tx2"/>
              </a:buClr>
              <a:buSzPct val="100000"/>
              <a:defRPr/>
            </a:pPr>
            <a:endParaRPr lang="en-US" sz="2800" dirty="0">
              <a:latin typeface="Arial" charset="0"/>
              <a:ea typeface="Arial" charset="0"/>
              <a:cs typeface="Arial" charset="0"/>
            </a:endParaRPr>
          </a:p>
          <a:p>
            <a:pPr marL="971550" lvl="1" indent="-514350">
              <a:lnSpc>
                <a:spcPts val="4600"/>
              </a:lnSpc>
              <a:spcBef>
                <a:spcPts val="0"/>
              </a:spcBef>
              <a:buClr>
                <a:schemeClr val="tx2"/>
              </a:buClr>
              <a:buSzPct val="100000"/>
              <a:buFont typeface="+mj-lt"/>
              <a:buAutoNum type="alphaUcPeriod"/>
              <a:defRPr/>
            </a:pPr>
            <a:endParaRPr lang="en-US" sz="2800" dirty="0">
              <a:latin typeface="Arial" charset="0"/>
              <a:ea typeface="Arial" charset="0"/>
              <a:cs typeface="Arial" charset="0"/>
            </a:endParaRPr>
          </a:p>
        </p:txBody>
      </p:sp>
      <p:pic>
        <p:nvPicPr>
          <p:cNvPr id="91" name="Picture 90">
            <a:extLst>
              <a:ext uri="{FF2B5EF4-FFF2-40B4-BE49-F238E27FC236}">
                <a16:creationId xmlns:a16="http://schemas.microsoft.com/office/drawing/2014/main" id="{E707BAD4-27A1-9142-B562-1D211F052ECB}"/>
              </a:ext>
            </a:extLst>
          </p:cNvPr>
          <p:cNvPicPr>
            <a:picLocks noChangeAspect="1"/>
          </p:cNvPicPr>
          <p:nvPr/>
        </p:nvPicPr>
        <p:blipFill>
          <a:blip r:embed="rId8"/>
          <a:stretch>
            <a:fillRect/>
          </a:stretch>
        </p:blipFill>
        <p:spPr>
          <a:xfrm>
            <a:off x="16828478" y="18607330"/>
            <a:ext cx="4478507" cy="4319943"/>
          </a:xfrm>
          <a:prstGeom prst="rect">
            <a:avLst/>
          </a:prstGeom>
        </p:spPr>
      </p:pic>
      <p:pic>
        <p:nvPicPr>
          <p:cNvPr id="102" name="Picture 101">
            <a:extLst>
              <a:ext uri="{FF2B5EF4-FFF2-40B4-BE49-F238E27FC236}">
                <a16:creationId xmlns:a16="http://schemas.microsoft.com/office/drawing/2014/main" id="{734A3AB3-82E3-EA40-A602-36C55B0C0120}"/>
              </a:ext>
            </a:extLst>
          </p:cNvPr>
          <p:cNvPicPr>
            <a:picLocks noChangeAspect="1"/>
          </p:cNvPicPr>
          <p:nvPr/>
        </p:nvPicPr>
        <p:blipFill>
          <a:blip r:embed="rId7"/>
          <a:stretch>
            <a:fillRect/>
          </a:stretch>
        </p:blipFill>
        <p:spPr>
          <a:xfrm>
            <a:off x="11904519" y="18607330"/>
            <a:ext cx="4478507" cy="4270545"/>
          </a:xfrm>
          <a:prstGeom prst="rect">
            <a:avLst/>
          </a:prstGeom>
        </p:spPr>
      </p:pic>
      <p:sp>
        <p:nvSpPr>
          <p:cNvPr id="94" name="TextBox 93">
            <a:extLst>
              <a:ext uri="{FF2B5EF4-FFF2-40B4-BE49-F238E27FC236}">
                <a16:creationId xmlns:a16="http://schemas.microsoft.com/office/drawing/2014/main" id="{60E44D74-2C19-F84C-AA5D-CD072B8270CC}"/>
              </a:ext>
            </a:extLst>
          </p:cNvPr>
          <p:cNvSpPr txBox="1"/>
          <p:nvPr/>
        </p:nvSpPr>
        <p:spPr>
          <a:xfrm>
            <a:off x="11713015" y="22927273"/>
            <a:ext cx="9593970" cy="523220"/>
          </a:xfrm>
          <a:prstGeom prst="rect">
            <a:avLst/>
          </a:prstGeom>
          <a:noFill/>
        </p:spPr>
        <p:txBody>
          <a:bodyPr wrap="square" rtlCol="0">
            <a:spAutoFit/>
          </a:bodyPr>
          <a:lstStyle/>
          <a:p>
            <a:r>
              <a:rPr lang="en-US" sz="2800" dirty="0"/>
              <a:t>     </a:t>
            </a:r>
            <a:r>
              <a:rPr lang="en-US" sz="2800" dirty="0">
                <a:solidFill>
                  <a:schemeClr val="tx2"/>
                </a:solidFill>
              </a:rPr>
              <a:t> </a:t>
            </a:r>
          </a:p>
        </p:txBody>
      </p:sp>
      <p:pic>
        <p:nvPicPr>
          <p:cNvPr id="1026" name="Picture 2">
            <a:extLst>
              <a:ext uri="{FF2B5EF4-FFF2-40B4-BE49-F238E27FC236}">
                <a16:creationId xmlns:a16="http://schemas.microsoft.com/office/drawing/2014/main" id="{07027300-297A-794D-A12D-42C89145DF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290459" y="26032378"/>
            <a:ext cx="10148454" cy="626697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D43A59E-D773-A847-AD9C-EBE8D8B08641}"/>
              </a:ext>
            </a:extLst>
          </p:cNvPr>
          <p:cNvPicPr>
            <a:picLocks noChangeAspect="1"/>
          </p:cNvPicPr>
          <p:nvPr/>
        </p:nvPicPr>
        <p:blipFill>
          <a:blip r:embed="rId10"/>
          <a:stretch>
            <a:fillRect/>
          </a:stretch>
        </p:blipFill>
        <p:spPr>
          <a:xfrm>
            <a:off x="11065167" y="10954416"/>
            <a:ext cx="11200864" cy="1676400"/>
          </a:xfrm>
          <a:prstGeom prst="rect">
            <a:avLst/>
          </a:prstGeom>
        </p:spPr>
      </p:pic>
      <p:sp>
        <p:nvSpPr>
          <p:cNvPr id="4" name="Rectangle 3">
            <a:extLst>
              <a:ext uri="{FF2B5EF4-FFF2-40B4-BE49-F238E27FC236}">
                <a16:creationId xmlns:a16="http://schemas.microsoft.com/office/drawing/2014/main" id="{27369FC9-8081-8940-9D3C-7FB9E5295037}"/>
              </a:ext>
            </a:extLst>
          </p:cNvPr>
          <p:cNvSpPr/>
          <p:nvPr/>
        </p:nvSpPr>
        <p:spPr>
          <a:xfrm>
            <a:off x="22492230" y="7950003"/>
            <a:ext cx="10467698" cy="3890489"/>
          </a:xfrm>
          <a:prstGeom prst="rect">
            <a:avLst/>
          </a:prstGeom>
        </p:spPr>
        <p:txBody>
          <a:bodyPr wrap="square">
            <a:spAutoFit/>
          </a:bodyPr>
          <a:lstStyle/>
          <a:p>
            <a:pPr>
              <a:lnSpc>
                <a:spcPct val="150000"/>
              </a:lnSpc>
            </a:pPr>
            <a:r>
              <a:rPr lang="en-US" sz="2800" dirty="0"/>
              <a:t>The second algorithm is a modified version of the Contrail Detection Algorithm (CDA) developed by </a:t>
            </a:r>
            <a:r>
              <a:rPr lang="en-US" sz="2800" dirty="0" err="1"/>
              <a:t>Duda</a:t>
            </a:r>
            <a:r>
              <a:rPr lang="en-US" sz="2800" dirty="0"/>
              <a:t> et al. in 2010 and originally created by </a:t>
            </a:r>
            <a:r>
              <a:rPr lang="en-US" sz="2800" dirty="0" err="1"/>
              <a:t>Mannstein</a:t>
            </a:r>
            <a:r>
              <a:rPr lang="en-US" sz="2800" dirty="0"/>
              <a:t> in 1999. The modified </a:t>
            </a:r>
            <a:r>
              <a:rPr lang="en-US" sz="2800" dirty="0" err="1"/>
              <a:t>Mannstein</a:t>
            </a:r>
            <a:r>
              <a:rPr lang="en-US" sz="2800" dirty="0"/>
              <a:t> CDA implements thresholds using additional binary masks using Band 27 (6.8 um), Band 29 (8.6 um), and Band 33 (13.3 um) along with the previous combination of Bands 31 and 32. </a:t>
            </a:r>
          </a:p>
        </p:txBody>
      </p:sp>
      <p:sp>
        <p:nvSpPr>
          <p:cNvPr id="48" name="Rectangle 47">
            <a:extLst>
              <a:ext uri="{FF2B5EF4-FFF2-40B4-BE49-F238E27FC236}">
                <a16:creationId xmlns:a16="http://schemas.microsoft.com/office/drawing/2014/main" id="{55DD791D-62D3-634B-A189-767B8B20BEB9}"/>
              </a:ext>
            </a:extLst>
          </p:cNvPr>
          <p:cNvSpPr/>
          <p:nvPr/>
        </p:nvSpPr>
        <p:spPr>
          <a:xfrm>
            <a:off x="22399700" y="14403886"/>
            <a:ext cx="10467698" cy="3890489"/>
          </a:xfrm>
          <a:prstGeom prst="rect">
            <a:avLst/>
          </a:prstGeom>
        </p:spPr>
        <p:txBody>
          <a:bodyPr wrap="square">
            <a:spAutoFit/>
          </a:bodyPr>
          <a:lstStyle/>
          <a:p>
            <a:pPr>
              <a:lnSpc>
                <a:spcPct val="150000"/>
              </a:lnSpc>
            </a:pPr>
            <a:r>
              <a:rPr lang="en-US" sz="2800" dirty="0"/>
              <a:t>The specific details of each step are described in </a:t>
            </a:r>
            <a:r>
              <a:rPr lang="en-US" sz="2800" dirty="0" err="1"/>
              <a:t>Duda</a:t>
            </a:r>
            <a:r>
              <a:rPr lang="en-US" sz="2800" dirty="0"/>
              <a:t> et al, 2010. A preliminary analysis was done over the Bay area in California. While results from this method are still pending, the modified </a:t>
            </a:r>
            <a:r>
              <a:rPr lang="en-US" sz="2800" dirty="0" err="1"/>
              <a:t>Mannstein</a:t>
            </a:r>
            <a:r>
              <a:rPr lang="en-US" sz="2800" dirty="0"/>
              <a:t> algorithm is more complicated and computationally intensive than the phase-Hough algorithm as it requires more memory for implementation. </a:t>
            </a:r>
          </a:p>
        </p:txBody>
      </p:sp>
      <p:pic>
        <p:nvPicPr>
          <p:cNvPr id="6" name="Picture 5">
            <a:extLst>
              <a:ext uri="{FF2B5EF4-FFF2-40B4-BE49-F238E27FC236}">
                <a16:creationId xmlns:a16="http://schemas.microsoft.com/office/drawing/2014/main" id="{91D2B935-3840-EA4C-B30B-3D788B14E169}"/>
              </a:ext>
            </a:extLst>
          </p:cNvPr>
          <p:cNvPicPr>
            <a:picLocks noChangeAspect="1"/>
          </p:cNvPicPr>
          <p:nvPr/>
        </p:nvPicPr>
        <p:blipFill>
          <a:blip r:embed="rId11"/>
          <a:stretch>
            <a:fillRect/>
          </a:stretch>
        </p:blipFill>
        <p:spPr>
          <a:xfrm>
            <a:off x="22139250" y="12277924"/>
            <a:ext cx="10728966" cy="1676401"/>
          </a:xfrm>
          <a:prstGeom prst="rect">
            <a:avLst/>
          </a:prstGeom>
        </p:spPr>
      </p:pic>
      <p:cxnSp>
        <p:nvCxnSpPr>
          <p:cNvPr id="49" name="Straight Connector 48">
            <a:extLst>
              <a:ext uri="{FF2B5EF4-FFF2-40B4-BE49-F238E27FC236}">
                <a16:creationId xmlns:a16="http://schemas.microsoft.com/office/drawing/2014/main" id="{0400B9AC-86F7-8A4B-8EA4-C4C0F12E4663}"/>
              </a:ext>
            </a:extLst>
          </p:cNvPr>
          <p:cNvCxnSpPr/>
          <p:nvPr/>
        </p:nvCxnSpPr>
        <p:spPr bwMode="auto">
          <a:xfrm>
            <a:off x="22399700" y="18860832"/>
            <a:ext cx="9784080" cy="0"/>
          </a:xfrm>
          <a:prstGeom prst="line">
            <a:avLst/>
          </a:prstGeom>
          <a:noFill/>
          <a:ln w="25400" cap="flat" cmpd="sng" algn="ctr">
            <a:solidFill>
              <a:schemeClr val="tx1"/>
            </a:solidFill>
            <a:prstDash val="dash"/>
            <a:round/>
            <a:headEnd type="none" w="med" len="med"/>
            <a:tailEnd type="none" w="med" len="med"/>
          </a:ln>
          <a:effectLst/>
        </p:spPr>
      </p:cxnSp>
      <p:sp>
        <p:nvSpPr>
          <p:cNvPr id="50" name="Rectangle 49">
            <a:extLst>
              <a:ext uri="{FF2B5EF4-FFF2-40B4-BE49-F238E27FC236}">
                <a16:creationId xmlns:a16="http://schemas.microsoft.com/office/drawing/2014/main" id="{B9EC42C2-8C4B-6847-BE6D-B8A1B23EAE0D}"/>
              </a:ext>
            </a:extLst>
          </p:cNvPr>
          <p:cNvSpPr/>
          <p:nvPr/>
        </p:nvSpPr>
        <p:spPr>
          <a:xfrm>
            <a:off x="32959928" y="28591389"/>
            <a:ext cx="10467698" cy="1200329"/>
          </a:xfrm>
          <a:prstGeom prst="rect">
            <a:avLst/>
          </a:prstGeom>
        </p:spPr>
        <p:txBody>
          <a:bodyPr wrap="square">
            <a:spAutoFit/>
          </a:bodyPr>
          <a:lstStyle/>
          <a:p>
            <a:r>
              <a:rPr lang="en-US" sz="2400" dirty="0"/>
              <a:t>This research is supported by NASA Grant NNM11AA01A as part of the Interagency Implementation and Advanced Concepts Team (IMPACT) program </a:t>
            </a:r>
          </a:p>
        </p:txBody>
      </p:sp>
    </p:spTree>
    <p:extLst>
      <p:ext uri="{BB962C8B-B14F-4D97-AF65-F5344CB8AC3E}">
        <p14:creationId xmlns:p14="http://schemas.microsoft.com/office/powerpoint/2010/main" val="36028418"/>
      </p:ext>
    </p:extLst>
  </p:cSld>
  <p:clrMapOvr>
    <a:masterClrMapping/>
  </p:clrMapOvr>
</p:sld>
</file>

<file path=ppt/theme/theme1.xml><?xml version="1.0" encoding="utf-8"?>
<a:theme xmlns:a="http://schemas.openxmlformats.org/drawingml/2006/main" name="Research Poster Template">
  <a:themeElements>
    <a:clrScheme name="UB Color Palette">
      <a:dk1>
        <a:srgbClr val="666666"/>
      </a:dk1>
      <a:lt1>
        <a:srgbClr val="FFFFFF"/>
      </a:lt1>
      <a:dk2>
        <a:srgbClr val="005BBB"/>
      </a:dk2>
      <a:lt2>
        <a:srgbClr val="FFFFFF"/>
      </a:lt2>
      <a:accent1>
        <a:srgbClr val="005BBB"/>
      </a:accent1>
      <a:accent2>
        <a:srgbClr val="41B6E6"/>
      </a:accent2>
      <a:accent3>
        <a:srgbClr val="E56D54"/>
      </a:accent3>
      <a:accent4>
        <a:srgbClr val="666666"/>
      </a:accent4>
      <a:accent5>
        <a:srgbClr val="007681"/>
      </a:accent5>
      <a:accent6>
        <a:srgbClr val="003E51"/>
      </a:accent6>
      <a:hlink>
        <a:srgbClr val="186BB7"/>
      </a:hlink>
      <a:folHlink>
        <a:srgbClr val="D86A4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16246</TotalTime>
  <Words>1070</Words>
  <Application>Microsoft Macintosh PowerPoint</Application>
  <PresentationFormat>Custom</PresentationFormat>
  <Paragraphs>50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Arial Narrow</vt:lpstr>
      <vt:lpstr>Research Poster Template</vt:lpstr>
      <vt:lpstr>PowerPoint Presentation</vt:lpstr>
    </vt:vector>
  </TitlesOfParts>
  <Manager/>
  <Company>DSIG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NASA/DSIG poster template</dc:title>
  <dc:subject/>
  <dc:creator>Fancher, Elizabeth M. (MSFC-ST11)[MIPSS PC]</dc:creator>
  <cp:keywords/>
  <dc:description/>
  <cp:lastModifiedBy>Microsoft Office User</cp:lastModifiedBy>
  <cp:revision>75</cp:revision>
  <cp:lastPrinted>2017-11-21T15:03:39Z</cp:lastPrinted>
  <dcterms:created xsi:type="dcterms:W3CDTF">2016-09-29T18:43:16Z</dcterms:created>
  <dcterms:modified xsi:type="dcterms:W3CDTF">2020-12-15T22:58:33Z</dcterms:modified>
  <cp:category/>
</cp:coreProperties>
</file>