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71" r:id="rId4"/>
    <p:sldId id="258" r:id="rId5"/>
    <p:sldId id="275" r:id="rId6"/>
    <p:sldId id="259" r:id="rId7"/>
    <p:sldId id="272" r:id="rId8"/>
    <p:sldId id="260" r:id="rId9"/>
    <p:sldId id="261" r:id="rId10"/>
    <p:sldId id="273" r:id="rId11"/>
    <p:sldId id="262" r:id="rId12"/>
    <p:sldId id="263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30" y="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7BDC71-1951-437B-9662-B09BDD466D27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6B9DE-8189-4226-AF59-E8950D78A1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208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6B9DE-8189-4226-AF59-E8950D78A1A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808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6B9DE-8189-4226-AF59-E8950D78A1A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82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6B9DE-8189-4226-AF59-E8950D78A1A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16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F1C94-0276-43CE-B90D-6BDF48163EE1}" type="datetime1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A66A1-63B5-C046-98E0-837A282EFB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57A45-E94A-4F58-8343-AA30FE77FEDD}" type="datetime1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4770286"/>
            <a:ext cx="369278" cy="273844"/>
          </a:xfrm>
        </p:spPr>
        <p:txBody>
          <a:bodyPr/>
          <a:lstStyle/>
          <a:p>
            <a:fld id="{C78A66A1-63B5-C046-98E0-837A282EFB0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A2C44-765A-444E-BC11-785231572C49}" type="datetime1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A66A1-63B5-C046-98E0-837A282EFB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FD891-DE00-4CFE-9E92-243913650D72}" type="datetime1">
              <a:rPr lang="en-US" smtClean="0"/>
              <a:t>12/4/2020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A66A1-63B5-C046-98E0-837A282EFB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C080-134D-44D4-BFEE-79BFA1AE6219}" type="datetime1">
              <a:rPr lang="en-US" smtClean="0"/>
              <a:t>12/4/2020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A66A1-63B5-C046-98E0-837A282EFB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CC57C-4447-44A1-B4A4-405161CD5A23}" type="datetime1">
              <a:rPr lang="en-US" smtClean="0"/>
              <a:t>12/4/2020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A66A1-63B5-C046-98E0-837A282EFB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B108-D904-400F-9242-AAA965514ECE}" type="datetime1">
              <a:rPr lang="en-US" smtClean="0"/>
              <a:t>12/4/2020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A66A1-63B5-C046-98E0-837A282EFB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18C24-4D93-4E1F-B020-0A9E1C26E56A}" type="datetime1">
              <a:rPr lang="en-US" smtClean="0"/>
              <a:t>12/4/2020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A66A1-63B5-C046-98E0-837A282EFB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27A8-4C4B-451C-B350-494E72CAD240}" type="datetime1">
              <a:rPr lang="en-US" smtClean="0"/>
              <a:t>12/4/2020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A66A1-63B5-C046-98E0-837A282EFB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EDDD-DCA5-44CC-ADA1-5A74EF27A3EA}" type="datetime1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A66A1-63B5-C046-98E0-837A282EFB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F399F-E2F3-4EDB-9B37-EA2FA222D22B}" type="datetime1">
              <a:rPr lang="en-US" smtClean="0"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A66A1-63B5-C046-98E0-837A282EFB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D0A36-4924-4B42-9B66-A9B7667103E7}" type="datetime1">
              <a:rPr lang="en-US" smtClean="0"/>
              <a:t>12/4/2020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339" y="4770286"/>
            <a:ext cx="38686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A66A1-63B5-C046-98E0-837A282EFB08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s://pace.gsfc.nasa.gov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ace.oceansciences.org/data.ht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andrew.sayer@nasa.gov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2020-VISUAL-P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577" y="-88920"/>
            <a:ext cx="9305925" cy="5305425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77827" y="1536147"/>
            <a:ext cx="5130344" cy="123707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CLOUD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TOP PRESSURE RETRIEVALS FROM OLCI AS A PROXY FOR FUTURE PACE OCI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93486" y="3117324"/>
            <a:ext cx="7830457" cy="39513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lvl="0">
              <a:spcBef>
                <a:spcPct val="20000"/>
              </a:spcBef>
              <a:defRPr/>
            </a:pPr>
            <a:r>
              <a:rPr kumimoji="0" lang="en-US" sz="25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Andrew</a:t>
            </a:r>
            <a:r>
              <a:rPr kumimoji="0" lang="en-US" sz="25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M. Sayer</a:t>
            </a:r>
            <a:r>
              <a:rPr kumimoji="0" lang="en-US" sz="2500" b="0" i="0" u="none" strike="noStrike" kern="1200" cap="none" spc="0" normalizeH="0" baseline="3000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1,2</a:t>
            </a:r>
            <a:r>
              <a:rPr kumimoji="0" lang="en-US" sz="25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lang="en-US" sz="2500" dirty="0"/>
              <a:t>Brian </a:t>
            </a:r>
            <a:r>
              <a:rPr lang="en-US" sz="2500" dirty="0" smtClean="0"/>
              <a:t>Cairns</a:t>
            </a:r>
            <a:r>
              <a:rPr lang="en-US" sz="2500" baseline="30000" dirty="0" smtClean="0"/>
              <a:t>3</a:t>
            </a:r>
            <a:r>
              <a:rPr lang="en-US" sz="2500" dirty="0" smtClean="0"/>
              <a:t>, </a:t>
            </a:r>
            <a:r>
              <a:rPr kumimoji="0" lang="en-US" sz="25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Amir </a:t>
            </a:r>
            <a:r>
              <a:rPr lang="en-US" sz="2500" dirty="0" smtClean="0"/>
              <a:t>Ibrahim</a:t>
            </a:r>
            <a:r>
              <a:rPr lang="en-US" sz="2500" baseline="30000" dirty="0" smtClean="0"/>
              <a:t>2,4</a:t>
            </a:r>
            <a:r>
              <a:rPr lang="en-US" sz="2500" dirty="0" smtClean="0"/>
              <a:t>, Kirk Knobelspiesse</a:t>
            </a:r>
            <a:r>
              <a:rPr lang="en-US" sz="2500" baseline="30000" dirty="0" smtClean="0"/>
              <a:t>2</a:t>
            </a:r>
            <a:r>
              <a:rPr lang="en-US" sz="2500" dirty="0" smtClean="0"/>
              <a:t>, Jeremy Werdell</a:t>
            </a:r>
            <a:r>
              <a:rPr lang="en-US" sz="2500" baseline="30000" dirty="0" smtClean="0"/>
              <a:t>2</a:t>
            </a:r>
            <a:endParaRPr kumimoji="0" lang="en-US" sz="2500" b="0" i="0" u="none" strike="noStrike" kern="1200" cap="none" spc="0" normalizeH="0" baseline="3000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00744" y="3401175"/>
            <a:ext cx="8186057" cy="423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sz="1100" i="1" dirty="0" smtClean="0"/>
              <a:t>1: USRA, Columbia, MD, USA; 2: NASA GSFC, Greenbelt, MD, USA; </a:t>
            </a:r>
            <a:r>
              <a:rPr lang="en-US" sz="1100" i="1" dirty="0"/>
              <a:t>3</a:t>
            </a:r>
            <a:r>
              <a:rPr lang="en-US" sz="1100" i="1" dirty="0" smtClean="0"/>
              <a:t>: NASA GISS, New York, NY, USA</a:t>
            </a:r>
            <a:r>
              <a:rPr lang="en-US" sz="1100" i="1" dirty="0"/>
              <a:t>; 4: SSAI, Lanham, MD, USA</a:t>
            </a:r>
            <a:endParaRPr kumimoji="0" lang="en-US" sz="11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2020-VISUAL-PPT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356" y="-94197"/>
            <a:ext cx="9305925" cy="5305425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0" y="224114"/>
            <a:ext cx="6519134" cy="733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PACE mission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340" y="4770286"/>
            <a:ext cx="246184" cy="273844"/>
          </a:xfrm>
        </p:spPr>
        <p:txBody>
          <a:bodyPr/>
          <a:lstStyle/>
          <a:p>
            <a:fld id="{C78A66A1-63B5-C046-98E0-837A282EFB08}" type="slidenum">
              <a:rPr lang="en-US" smtClean="0"/>
              <a:t>2</a:t>
            </a:fld>
            <a:endParaRPr lang="en-US" dirty="0"/>
          </a:p>
        </p:txBody>
      </p:sp>
      <p:pic>
        <p:nvPicPr>
          <p:cNvPr id="1026" name="Picture 2" descr="https://pace.gsfc.nasa.gov/images/slide_01_2160w_800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092" y="1140406"/>
            <a:ext cx="41148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695091" y="2707278"/>
            <a:ext cx="41148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4"/>
              </a:rPr>
              <a:t>https://pace.gsfc.nasa.gov</a:t>
            </a:r>
            <a:r>
              <a:rPr lang="en-US" dirty="0" smtClean="0">
                <a:hlinkClick r:id="rId4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8" name="Picture 4" descr="https://pace.oceansciences.org/images/timeline/svs_pace_beauty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390" y="3093267"/>
            <a:ext cx="2991104" cy="1682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77800" y="1200150"/>
            <a:ext cx="4394200" cy="3570135"/>
          </a:xfrm>
        </p:spPr>
        <p:txBody>
          <a:bodyPr>
            <a:normAutofit fontScale="55000" lnSpcReduction="20000"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PACE will </a:t>
            </a:r>
            <a:r>
              <a:rPr lang="en-US" b="1" dirty="0" smtClean="0"/>
              <a:t>continue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b="1" dirty="0"/>
              <a:t>enhance</a:t>
            </a:r>
            <a:r>
              <a:rPr lang="en-US" dirty="0"/>
              <a:t> ocean </a:t>
            </a:r>
            <a:r>
              <a:rPr lang="en-US" dirty="0" err="1"/>
              <a:t>colo</a:t>
            </a:r>
            <a:r>
              <a:rPr lang="en-US" dirty="0"/>
              <a:t>(u)r, aerosol, </a:t>
            </a:r>
            <a:r>
              <a:rPr lang="en-US" dirty="0" smtClean="0"/>
              <a:t>and cloud </a:t>
            </a:r>
            <a:r>
              <a:rPr lang="en-US" dirty="0"/>
              <a:t>data records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Launch ~2023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3 </a:t>
            </a:r>
            <a:r>
              <a:rPr lang="en-US" dirty="0" smtClean="0"/>
              <a:t>year </a:t>
            </a:r>
            <a:r>
              <a:rPr lang="en-US" dirty="0"/>
              <a:t>nominal mission; fuel for 10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Polar orbit, 1 pm local solar Equatorial crossing </a:t>
            </a:r>
            <a:r>
              <a:rPr lang="en-US" dirty="0" smtClean="0"/>
              <a:t>time</a:t>
            </a:r>
            <a:endParaRPr lang="en-US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Three instruments:</a:t>
            </a:r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Ocean Color Imager (OCI)</a:t>
            </a:r>
          </a:p>
          <a:p>
            <a:pPr lvl="2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Tilted to decrease glint, </a:t>
            </a:r>
            <a:r>
              <a:rPr lang="en-US" dirty="0"/>
              <a:t>~2663 km </a:t>
            </a:r>
            <a:r>
              <a:rPr lang="en-US" dirty="0" smtClean="0"/>
              <a:t>swath</a:t>
            </a:r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Multi-angle </a:t>
            </a:r>
            <a:r>
              <a:rPr lang="en-US" dirty="0" err="1"/>
              <a:t>polarimeters</a:t>
            </a:r>
            <a:r>
              <a:rPr lang="en-US" dirty="0"/>
              <a:t>:</a:t>
            </a:r>
          </a:p>
          <a:p>
            <a:pPr marL="1200150" lvl="2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HARP2 (UMBC)</a:t>
            </a:r>
          </a:p>
          <a:p>
            <a:pPr marL="1200150" lvl="2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SPEXone</a:t>
            </a:r>
            <a:r>
              <a:rPr lang="en-US" dirty="0"/>
              <a:t> (SRON)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2020-VISUAL-PPT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704" y="-88920"/>
            <a:ext cx="9305925" cy="5305425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0" y="224114"/>
            <a:ext cx="6519134" cy="733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PACE required data products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340" y="4770286"/>
            <a:ext cx="246184" cy="273844"/>
          </a:xfrm>
        </p:spPr>
        <p:txBody>
          <a:bodyPr/>
          <a:lstStyle/>
          <a:p>
            <a:fld id="{C78A66A1-63B5-C046-98E0-837A282EFB08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18067" y="3150652"/>
            <a:ext cx="7992533" cy="1397000"/>
          </a:xfrm>
        </p:spPr>
        <p:txBody>
          <a:bodyPr>
            <a:normAutofit fontScale="47500" lnSpcReduction="20000"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1" dirty="0" smtClean="0"/>
              <a:t>Required</a:t>
            </a:r>
            <a:r>
              <a:rPr lang="en-US" dirty="0" smtClean="0"/>
              <a:t> products must be produced routinely, globally from OCI for the mission to be a success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~1 x 1 km</a:t>
            </a:r>
            <a:r>
              <a:rPr lang="en-US" baseline="30000" dirty="0" smtClean="0"/>
              <a:t>2</a:t>
            </a:r>
            <a:r>
              <a:rPr lang="en-US" dirty="0" smtClean="0"/>
              <a:t> pixel area (at nadir) with several hours latency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1" dirty="0" smtClean="0"/>
              <a:t>Advanced</a:t>
            </a:r>
            <a:r>
              <a:rPr lang="en-US" dirty="0" smtClean="0"/>
              <a:t> products (OCI and/or </a:t>
            </a:r>
            <a:r>
              <a:rPr lang="en-US" dirty="0" err="1" smtClean="0"/>
              <a:t>polarimeter</a:t>
            </a:r>
            <a:r>
              <a:rPr lang="en-US" dirty="0" smtClean="0"/>
              <a:t>) are not required, but </a:t>
            </a:r>
            <a:r>
              <a:rPr lang="en-US" b="1" dirty="0" smtClean="0"/>
              <a:t>we hope to generate many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Latency and coverage may be more limited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pace.oceansciences.org/data.htm</a:t>
            </a:r>
            <a:r>
              <a:rPr lang="en-US" dirty="0" smtClean="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1667" y="965923"/>
            <a:ext cx="4233332" cy="20928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OCEAN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Water-leaving </a:t>
            </a:r>
            <a:r>
              <a:rPr lang="en-US" sz="1400" dirty="0" err="1"/>
              <a:t>reflectances</a:t>
            </a:r>
            <a:r>
              <a:rPr lang="en-US" sz="1400" dirty="0"/>
              <a:t> </a:t>
            </a:r>
            <a:r>
              <a:rPr lang="en-US" sz="1400" dirty="0" smtClean="0"/>
              <a:t>from 350-710 nm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Concentration </a:t>
            </a:r>
            <a:r>
              <a:rPr lang="en-US" sz="1400" dirty="0"/>
              <a:t>of </a:t>
            </a:r>
            <a:r>
              <a:rPr lang="en-US" sz="1400" dirty="0" smtClean="0"/>
              <a:t>chlorophyll-</a:t>
            </a:r>
            <a:r>
              <a:rPr lang="en-US" sz="1400" i="1" dirty="0" smtClean="0"/>
              <a:t>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Spectral diffuse </a:t>
            </a:r>
            <a:r>
              <a:rPr lang="en-US" sz="1400" dirty="0"/>
              <a:t>attenuation </a:t>
            </a:r>
            <a:r>
              <a:rPr lang="en-US" sz="1400" dirty="0" smtClean="0"/>
              <a:t>coefficients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Spectral phytoplankton absorption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Spectral </a:t>
            </a:r>
            <a:r>
              <a:rPr lang="en-US" sz="1400" dirty="0"/>
              <a:t>n</a:t>
            </a:r>
            <a:r>
              <a:rPr lang="en-US" sz="1400" dirty="0" smtClean="0"/>
              <a:t>on-algal </a:t>
            </a:r>
            <a:r>
              <a:rPr lang="en-US" sz="1400" dirty="0"/>
              <a:t>particle plus dissolved organic matter </a:t>
            </a:r>
            <a:r>
              <a:rPr lang="en-US" sz="1400" dirty="0" smtClean="0"/>
              <a:t>absorption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Spectral particulate </a:t>
            </a:r>
            <a:r>
              <a:rPr lang="en-US" sz="1400" dirty="0"/>
              <a:t>backscattering </a:t>
            </a:r>
            <a:r>
              <a:rPr lang="en-US" sz="1400" dirty="0" smtClean="0"/>
              <a:t>coefficient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Fluorescence </a:t>
            </a:r>
            <a:r>
              <a:rPr lang="en-US" sz="1400" dirty="0"/>
              <a:t>line height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24402" y="957432"/>
            <a:ext cx="4258731" cy="209288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ATMOSPHERE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Aerosol </a:t>
            </a:r>
            <a:r>
              <a:rPr lang="en-US" sz="1400" dirty="0"/>
              <a:t>optical depth </a:t>
            </a:r>
            <a:r>
              <a:rPr lang="en-US" sz="1400" dirty="0" smtClean="0"/>
              <a:t>from 380-675 nm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Fine mode fraction </a:t>
            </a:r>
            <a:r>
              <a:rPr lang="en-US" sz="1400" dirty="0"/>
              <a:t>of </a:t>
            </a:r>
            <a:r>
              <a:rPr lang="en-US" sz="1400" dirty="0" smtClean="0"/>
              <a:t>aerosol </a:t>
            </a:r>
            <a:r>
              <a:rPr lang="en-US" sz="1400" dirty="0"/>
              <a:t>optical depth </a:t>
            </a:r>
            <a:r>
              <a:rPr lang="en-US" sz="1400" dirty="0" smtClean="0"/>
              <a:t>over </a:t>
            </a:r>
            <a:r>
              <a:rPr lang="en-US" sz="1400" dirty="0"/>
              <a:t>oceans at 550 </a:t>
            </a:r>
            <a:r>
              <a:rPr lang="en-US" sz="1400" dirty="0" smtClean="0"/>
              <a:t>nm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Cloud mask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/>
              <a:t>Cloud </a:t>
            </a:r>
            <a:r>
              <a:rPr lang="en-US" sz="1400" b="1" dirty="0"/>
              <a:t>top </a:t>
            </a:r>
            <a:r>
              <a:rPr lang="en-US" sz="1400" b="1" dirty="0" smtClean="0"/>
              <a:t>pressure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Cloud optical thickness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Cloud effective radius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Cloud liquid/ice water path</a:t>
            </a:r>
          </a:p>
        </p:txBody>
      </p:sp>
    </p:spTree>
    <p:extLst>
      <p:ext uri="{BB962C8B-B14F-4D97-AF65-F5344CB8AC3E}">
        <p14:creationId xmlns:p14="http://schemas.microsoft.com/office/powerpoint/2010/main" val="37710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2020-VISUAL-PPT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4704" y="-88920"/>
            <a:ext cx="9305925" cy="53054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40" y="965048"/>
            <a:ext cx="4567238" cy="3805238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0" y="224114"/>
            <a:ext cx="6519134" cy="733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OCI sensor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340" y="4770286"/>
            <a:ext cx="246184" cy="273844"/>
          </a:xfrm>
        </p:spPr>
        <p:txBody>
          <a:bodyPr/>
          <a:lstStyle/>
          <a:p>
            <a:fld id="{C78A66A1-63B5-C046-98E0-837A282EFB08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86197" y="1321268"/>
            <a:ext cx="5173136" cy="3521666"/>
          </a:xfrm>
        </p:spPr>
        <p:txBody>
          <a:bodyPr>
            <a:normAutofit fontScale="85000" lnSpcReduction="10000"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OCI will have </a:t>
            </a:r>
            <a:r>
              <a:rPr lang="en-US" sz="2000" b="1" dirty="0" smtClean="0"/>
              <a:t>continuous spectral coverage</a:t>
            </a:r>
            <a:r>
              <a:rPr lang="en-US" sz="2000" dirty="0" smtClean="0"/>
              <a:t> from the UV to </a:t>
            </a:r>
            <a:r>
              <a:rPr lang="en-US" sz="2000" dirty="0" err="1" smtClean="0"/>
              <a:t>nIR</a:t>
            </a:r>
            <a:r>
              <a:rPr lang="en-US" sz="2000" dirty="0" smtClean="0"/>
              <a:t> (2.5 nm spacing, 5 nm FWHM) plus </a:t>
            </a:r>
            <a:r>
              <a:rPr lang="en-US" sz="2000" b="1" dirty="0" smtClean="0"/>
              <a:t>7 discrete </a:t>
            </a:r>
            <a:r>
              <a:rPr lang="en-US" sz="2000" b="1" dirty="0" err="1" smtClean="0"/>
              <a:t>swIR</a:t>
            </a:r>
            <a:r>
              <a:rPr lang="en-US" sz="2000" b="1" dirty="0" smtClean="0"/>
              <a:t> bands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There is </a:t>
            </a:r>
            <a:r>
              <a:rPr lang="en-US" sz="2000" b="1" dirty="0" smtClean="0"/>
              <a:t>no perfect OCI proxy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O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A-band is needed for OCI cloud top pressure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OLCI has several channels plus similar spatial resolution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So, prototype cloud top pressure retrieval with OLCI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Only used S3A Reduced Resolution products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Through PACE development we can </a:t>
            </a:r>
            <a:r>
              <a:rPr lang="en-US" sz="2000" b="1" dirty="0" smtClean="0"/>
              <a:t>help to evaluate the OLCI sensor</a:t>
            </a:r>
            <a:r>
              <a:rPr lang="en-US" sz="2000" dirty="0" smtClean="0"/>
              <a:t>, and </a:t>
            </a:r>
            <a:r>
              <a:rPr lang="en-US" sz="2000" b="1" dirty="0" smtClean="0"/>
              <a:t>collaborate</a:t>
            </a:r>
            <a:r>
              <a:rPr lang="en-US" sz="2000" dirty="0" smtClean="0"/>
              <a:t> with researchers on </a:t>
            </a:r>
            <a:r>
              <a:rPr lang="en-US" sz="2000" b="1" dirty="0" smtClean="0"/>
              <a:t>ESA/EUMETSAT atmospheric products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197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2020-VISUAL-PPT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4704" y="-88920"/>
            <a:ext cx="9305925" cy="5305425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0" y="224114"/>
            <a:ext cx="6519134" cy="7333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OCI and</a:t>
            </a:r>
            <a:r>
              <a:rPr kumimoji="0" lang="en-US" sz="3000" b="0" i="0" u="none" strike="noStrike" kern="1200" cap="none" spc="0" normalizeH="0" noProof="0" dirty="0" smtClean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OLCI have similar A-band sampling</a:t>
            </a:r>
            <a:endParaRPr kumimoji="0" lang="en-US" sz="3000" b="0" i="0" u="none" strike="noStrike" kern="1200" cap="none" spc="0" normalizeH="0" baseline="0" noProof="0" dirty="0" smtClean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340" y="4770286"/>
            <a:ext cx="246184" cy="273844"/>
          </a:xfrm>
        </p:spPr>
        <p:txBody>
          <a:bodyPr/>
          <a:lstStyle/>
          <a:p>
            <a:fld id="{C78A66A1-63B5-C046-98E0-837A282EFB08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3647" y="957432"/>
            <a:ext cx="4733913" cy="39620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890" y="1564446"/>
            <a:ext cx="4519116" cy="262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2020-VISUAL-PPT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704" y="-88920"/>
            <a:ext cx="9305925" cy="5305425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0" y="224114"/>
            <a:ext cx="6519134" cy="733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Cloud top pressure retrieval</a:t>
            </a:r>
            <a:r>
              <a:rPr kumimoji="0" lang="en-US" sz="3000" b="0" i="0" u="none" strike="noStrike" kern="1200" cap="none" spc="0" normalizeH="0" noProof="0" dirty="0" smtClean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noProof="0" dirty="0" err="1" smtClean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algorith</a:t>
            </a:r>
            <a:r>
              <a:rPr lang="en-US" sz="3000" dirty="0">
                <a:solidFill>
                  <a:srgbClr val="00205B"/>
                </a:solidFill>
              </a:rPr>
              <a:t>m</a:t>
            </a:r>
            <a:endParaRPr kumimoji="0" lang="en-US" sz="3000" b="0" i="0" u="none" strike="noStrike" kern="1200" cap="none" spc="0" normalizeH="0" baseline="0" noProof="0" dirty="0" smtClean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340" y="4770286"/>
            <a:ext cx="246184" cy="273844"/>
          </a:xfrm>
        </p:spPr>
        <p:txBody>
          <a:bodyPr/>
          <a:lstStyle/>
          <a:p>
            <a:fld id="{C78A66A1-63B5-C046-98E0-837A282EFB08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77799" y="1056213"/>
            <a:ext cx="5687048" cy="3714073"/>
          </a:xfrm>
        </p:spPr>
        <p:txBody>
          <a:bodyPr>
            <a:normAutofit fontScale="47500" lnSpcReduction="20000"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Optimal </a:t>
            </a:r>
            <a:r>
              <a:rPr lang="en-US" smtClean="0"/>
              <a:t>Estimation approach provides </a:t>
            </a:r>
            <a:r>
              <a:rPr lang="en-US" b="1" dirty="0" smtClean="0"/>
              <a:t>uncertainty estimates</a:t>
            </a:r>
            <a:r>
              <a:rPr lang="en-US" dirty="0" smtClean="0"/>
              <a:t>; choose phase and quality flags based on </a:t>
            </a:r>
            <a:r>
              <a:rPr lang="en-US" b="1" dirty="0" smtClean="0"/>
              <a:t>retrieval cost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Priors: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COD, CTP unconstrained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Surface albedo (MERIS climatology, Popp </a:t>
            </a:r>
            <a:r>
              <a:rPr lang="en-US" i="1" dirty="0" smtClean="0"/>
              <a:t>et al.</a:t>
            </a:r>
            <a:r>
              <a:rPr lang="en-US" dirty="0" smtClean="0"/>
              <a:t> 2011)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Covariance matrix components: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Random error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Systematic calibration uncertainty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Spectrally-correlated forward model uncertainty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Ancillary data/assumptions: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Surface pressure (MERRA2)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Cloud mask (from SNAP toolbox)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Cloud profile (single homogeneous layer, halfway from cloud top to surface, fixed effective radius and variance)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25063" y="1353574"/>
            <a:ext cx="3191932" cy="16312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MEASUREMENT VECTOR</a:t>
            </a:r>
          </a:p>
          <a:p>
            <a:r>
              <a:rPr lang="en-US" sz="1400" dirty="0" smtClean="0"/>
              <a:t>All scaled by 0.975 (C. </a:t>
            </a:r>
            <a:r>
              <a:rPr lang="en-US" sz="1400" dirty="0" err="1" smtClean="0"/>
              <a:t>Mazeran</a:t>
            </a:r>
            <a:r>
              <a:rPr lang="en-US" sz="14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Band OA12 (753 nm)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Band </a:t>
            </a:r>
            <a:r>
              <a:rPr lang="en-US" sz="1600" dirty="0" smtClean="0"/>
              <a:t>OA13 (761 </a:t>
            </a:r>
            <a:r>
              <a:rPr lang="en-US" sz="1600" dirty="0"/>
              <a:t>nm</a:t>
            </a:r>
            <a:r>
              <a:rPr lang="en-US" sz="16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Band </a:t>
            </a:r>
            <a:r>
              <a:rPr lang="en-US" sz="1600" dirty="0" smtClean="0"/>
              <a:t>OA14 (764 </a:t>
            </a:r>
            <a:r>
              <a:rPr lang="en-US" sz="1600" dirty="0"/>
              <a:t>nm)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Band </a:t>
            </a:r>
            <a:r>
              <a:rPr lang="en-US" sz="1600" dirty="0" smtClean="0"/>
              <a:t>OA15 (767.5 </a:t>
            </a:r>
            <a:r>
              <a:rPr lang="en-US" sz="1600" dirty="0"/>
              <a:t>nm</a:t>
            </a:r>
            <a:r>
              <a:rPr lang="en-US" sz="1600" dirty="0" smtClean="0"/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25063" y="3243842"/>
            <a:ext cx="3191932" cy="11079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STATE VECTOR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Cloud optical depth (COD)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Cloud top pressure (CTP)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Surface albedo in A-band</a:t>
            </a:r>
          </a:p>
        </p:txBody>
      </p:sp>
    </p:spTree>
    <p:extLst>
      <p:ext uri="{BB962C8B-B14F-4D97-AF65-F5344CB8AC3E}">
        <p14:creationId xmlns:p14="http://schemas.microsoft.com/office/powerpoint/2010/main" val="6746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2020-VISUAL-PPT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704" y="-88920"/>
            <a:ext cx="9305925" cy="5305425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0" y="224114"/>
            <a:ext cx="6519134" cy="733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Radiative transfer notes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340" y="4770286"/>
            <a:ext cx="246184" cy="273844"/>
          </a:xfrm>
        </p:spPr>
        <p:txBody>
          <a:bodyPr/>
          <a:lstStyle/>
          <a:p>
            <a:fld id="{C78A66A1-63B5-C046-98E0-837A282EFB08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0341" y="898163"/>
            <a:ext cx="5566254" cy="408669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400" dirty="0" smtClean="0"/>
              <a:t>Solver: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200" dirty="0" err="1"/>
              <a:t>Libradtran</a:t>
            </a:r>
            <a:r>
              <a:rPr lang="en-US" sz="1200" dirty="0"/>
              <a:t> implementation of </a:t>
            </a:r>
            <a:r>
              <a:rPr lang="en-US" sz="1200" dirty="0" smtClean="0"/>
              <a:t>DISORT with 16 hemispherical streams</a:t>
            </a:r>
            <a:endParaRPr lang="en-US" sz="1200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400" dirty="0" smtClean="0"/>
              <a:t>Cloud and aerosol: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Liquid clouds from Mie </a:t>
            </a:r>
            <a:r>
              <a:rPr lang="en-US" sz="1200" dirty="0" smtClean="0"/>
              <a:t>theory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I</a:t>
            </a:r>
            <a:r>
              <a:rPr lang="en-US" sz="1200" dirty="0" smtClean="0"/>
              <a:t>ce clouds from </a:t>
            </a:r>
            <a:r>
              <a:rPr lang="en-US" sz="1200" dirty="0"/>
              <a:t>Yang </a:t>
            </a:r>
            <a:r>
              <a:rPr lang="en-US" sz="1200" i="1" dirty="0"/>
              <a:t>et al.</a:t>
            </a:r>
            <a:r>
              <a:rPr lang="en-US" sz="1200" dirty="0"/>
              <a:t> (2013) data base (severely roughened column aggregates as in MODIS</a:t>
            </a:r>
            <a:r>
              <a:rPr lang="en-US" sz="1200" dirty="0" smtClean="0"/>
              <a:t>)</a:t>
            </a:r>
            <a:endParaRPr lang="en-US" sz="1200" dirty="0"/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200" dirty="0" err="1"/>
              <a:t>Shettle</a:t>
            </a:r>
            <a:r>
              <a:rPr lang="en-US" sz="1200" dirty="0"/>
              <a:t> &amp; </a:t>
            </a:r>
            <a:r>
              <a:rPr lang="en-US" sz="1200" dirty="0" err="1" smtClean="0"/>
              <a:t>Fenn</a:t>
            </a:r>
            <a:r>
              <a:rPr lang="en-US" sz="1200" dirty="0" smtClean="0"/>
              <a:t> </a:t>
            </a:r>
            <a:r>
              <a:rPr lang="en-US" sz="1200" dirty="0"/>
              <a:t>aerosols </a:t>
            </a:r>
            <a:r>
              <a:rPr lang="en-US" sz="1200" dirty="0" smtClean="0"/>
              <a:t> (AOD ~0.07 at 750 nm)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400" dirty="0" smtClean="0"/>
              <a:t>Gas: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200" dirty="0" smtClean="0"/>
              <a:t>Lines </a:t>
            </a:r>
            <a:r>
              <a:rPr lang="en-US" sz="1200" dirty="0"/>
              <a:t>from HITRAN </a:t>
            </a:r>
            <a:r>
              <a:rPr lang="en-US" sz="1200" dirty="0" smtClean="0"/>
              <a:t>2012 (will </a:t>
            </a:r>
            <a:r>
              <a:rPr lang="en-US" sz="1200" dirty="0"/>
              <a:t>update to </a:t>
            </a:r>
            <a:r>
              <a:rPr lang="en-US" sz="1200" dirty="0" smtClean="0"/>
              <a:t>2020 </a:t>
            </a:r>
            <a:r>
              <a:rPr lang="en-US" sz="1200" dirty="0"/>
              <a:t>when </a:t>
            </a:r>
            <a:r>
              <a:rPr lang="en-US" sz="1200" dirty="0" smtClean="0"/>
              <a:t>available)</a:t>
            </a:r>
            <a:endParaRPr lang="en-US" sz="1200" dirty="0"/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CIA continuum from MT-CKD v3.3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Surface </a:t>
            </a:r>
            <a:r>
              <a:rPr lang="en-US" sz="1200" dirty="0" smtClean="0"/>
              <a:t>pressures </a:t>
            </a:r>
            <a:r>
              <a:rPr lang="en-US" sz="1200" dirty="0"/>
              <a:t>from 1050-600 mbar, standard </a:t>
            </a:r>
            <a:r>
              <a:rPr lang="en-US" sz="1200" dirty="0" smtClean="0"/>
              <a:t>atmosphere, 300 DU O</a:t>
            </a:r>
            <a:r>
              <a:rPr lang="en-US" sz="1200" baseline="-25000" dirty="0" smtClean="0"/>
              <a:t>3</a:t>
            </a:r>
            <a:endParaRPr lang="en-US" sz="1200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400" dirty="0" smtClean="0"/>
              <a:t>Spectral: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200" dirty="0" smtClean="0"/>
              <a:t>Run at ~0.015 nm resolution and convolve with OLCI RSR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200" dirty="0" smtClean="0"/>
              <a:t>LUT includes smile distortion dimension (0.15 nm spectral shift step size)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1069" y="940673"/>
            <a:ext cx="3107329" cy="18738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3595" y="2860284"/>
            <a:ext cx="3143672" cy="1860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04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2020-VISUAL-PPT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704" y="-88920"/>
            <a:ext cx="9305925" cy="5305425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0" y="224114"/>
            <a:ext cx="6519134" cy="7333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Example granule at ARM Southern Great Plains (SGP)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facility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340" y="4770286"/>
            <a:ext cx="246184" cy="273844"/>
          </a:xfrm>
        </p:spPr>
        <p:txBody>
          <a:bodyPr/>
          <a:lstStyle/>
          <a:p>
            <a:fld id="{C78A66A1-63B5-C046-98E0-837A282EFB08}" type="slidenum">
              <a:rPr lang="en-US" smtClean="0"/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797" y="1431331"/>
            <a:ext cx="9189720" cy="23385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58463" y="1186876"/>
            <a:ext cx="101013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COD</a:t>
            </a:r>
            <a:endParaRPr lang="en-US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307865" y="1195340"/>
            <a:ext cx="101013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CTH (km)</a:t>
            </a:r>
            <a:endParaRPr lang="en-US" sz="1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823400" y="1195268"/>
            <a:ext cx="101013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CTP (</a:t>
            </a:r>
            <a:r>
              <a:rPr lang="en-US" sz="1600" b="1" dirty="0" err="1" smtClean="0"/>
              <a:t>hPa</a:t>
            </a:r>
            <a:r>
              <a:rPr lang="en-US" sz="1600" b="1" dirty="0" smtClean="0"/>
              <a:t>)</a:t>
            </a:r>
            <a:endParaRPr lang="en-US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372802" y="1199843"/>
            <a:ext cx="101013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Phase</a:t>
            </a:r>
            <a:endParaRPr lang="en-US" sz="1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888337" y="1212277"/>
            <a:ext cx="101013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Cost</a:t>
            </a:r>
            <a:endParaRPr lang="en-US" sz="1600" b="1" dirty="0"/>
          </a:p>
        </p:txBody>
      </p:sp>
      <p:sp>
        <p:nvSpPr>
          <p:cNvPr id="3" name="6-Point Star 2"/>
          <p:cNvSpPr/>
          <p:nvPr/>
        </p:nvSpPr>
        <p:spPr>
          <a:xfrm>
            <a:off x="667657" y="2404836"/>
            <a:ext cx="149610" cy="152400"/>
          </a:xfrm>
          <a:prstGeom prst="star6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6-Point Star 14"/>
          <p:cNvSpPr/>
          <p:nvPr/>
        </p:nvSpPr>
        <p:spPr>
          <a:xfrm>
            <a:off x="740229" y="4066717"/>
            <a:ext cx="149610" cy="152400"/>
          </a:xfrm>
          <a:prstGeom prst="star6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53554" y="4009818"/>
            <a:ext cx="12286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SGP site location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8950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2020-VISUAL-PPT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704" y="-88920"/>
            <a:ext cx="9305925" cy="5305425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0" y="224114"/>
            <a:ext cx="6519134" cy="733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Validation at SGP:</a:t>
            </a:r>
            <a:r>
              <a:rPr kumimoji="0" lang="en-US" sz="3000" b="0" i="0" u="none" strike="noStrike" kern="1200" cap="none" spc="0" normalizeH="0" noProof="0" dirty="0" smtClean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all clouds</a:t>
            </a:r>
            <a:endParaRPr kumimoji="0" lang="en-US" sz="3000" b="0" i="0" u="none" strike="noStrike" kern="1200" cap="none" spc="0" normalizeH="0" baseline="0" noProof="0" dirty="0" smtClean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340" y="4770286"/>
            <a:ext cx="246184" cy="273844"/>
          </a:xfrm>
        </p:spPr>
        <p:txBody>
          <a:bodyPr/>
          <a:lstStyle/>
          <a:p>
            <a:fld id="{C78A66A1-63B5-C046-98E0-837A282EFB08}" type="slidenum">
              <a:rPr lang="en-US" smtClean="0"/>
              <a:t>9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52" y="957432"/>
            <a:ext cx="4354830" cy="37604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466" y="957432"/>
            <a:ext cx="4354830" cy="376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13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2020-VISUAL-PPT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704" y="-88920"/>
            <a:ext cx="9305925" cy="5305425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0" y="224114"/>
            <a:ext cx="6519134" cy="73331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Validation at SGP:</a:t>
            </a:r>
            <a:r>
              <a:rPr kumimoji="0" lang="en-US" sz="3000" b="0" i="0" u="none" strike="noStrike" kern="1200" cap="none" spc="0" normalizeH="0" noProof="0" dirty="0" smtClean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single-layer opaque clouds</a:t>
            </a:r>
            <a:endParaRPr kumimoji="0" lang="en-US" sz="3000" b="0" i="0" u="none" strike="noStrike" kern="1200" cap="none" spc="0" normalizeH="0" baseline="0" noProof="0" dirty="0" smtClean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340" y="4770286"/>
            <a:ext cx="246184" cy="273844"/>
          </a:xfrm>
        </p:spPr>
        <p:txBody>
          <a:bodyPr/>
          <a:lstStyle/>
          <a:p>
            <a:fld id="{C78A66A1-63B5-C046-98E0-837A282EFB08}" type="slidenum">
              <a:rPr lang="en-US" smtClean="0"/>
              <a:t>10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50" y="957432"/>
            <a:ext cx="4354830" cy="37604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845" y="959014"/>
            <a:ext cx="4354830" cy="376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7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2020-VISUAL-PPT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2496" y="-102656"/>
            <a:ext cx="9305925" cy="5305425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0" y="224114"/>
            <a:ext cx="6519134" cy="733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Validation at ENA and NSA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340" y="4770286"/>
            <a:ext cx="246184" cy="273844"/>
          </a:xfrm>
        </p:spPr>
        <p:txBody>
          <a:bodyPr/>
          <a:lstStyle/>
          <a:p>
            <a:fld id="{C78A66A1-63B5-C046-98E0-837A282EFB08}" type="slidenum">
              <a:rPr lang="en-US" smtClean="0"/>
              <a:t>11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2776" y="1400818"/>
            <a:ext cx="3242917" cy="2730705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101601" y="1171288"/>
            <a:ext cx="2852055" cy="3290646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ARM East North Atlantic (ENA) has lots of water, North Slope of Alaska (NSA) has lots of snow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More extreme albedo conditions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Still have the positive offset for low clouds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Retrieval often sits on node points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Cost functions also higher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Not as good performance as MODIS here (not shown)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2003" y="1400817"/>
            <a:ext cx="3242917" cy="27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19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2020-VISUAL-PPT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704" y="-88920"/>
            <a:ext cx="9305925" cy="5305425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0" y="224114"/>
            <a:ext cx="6519134" cy="733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What’s next?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340" y="4770286"/>
            <a:ext cx="246184" cy="273844"/>
          </a:xfrm>
        </p:spPr>
        <p:txBody>
          <a:bodyPr/>
          <a:lstStyle/>
          <a:p>
            <a:fld id="{C78A66A1-63B5-C046-98E0-837A282EFB08}" type="slidenum">
              <a:rPr lang="en-US" smtClean="0"/>
              <a:t>12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24114" y="963076"/>
            <a:ext cx="7888515" cy="3879854"/>
          </a:xfrm>
        </p:spPr>
        <p:txBody>
          <a:bodyPr>
            <a:normAutofit fontScale="55000" lnSpcReduction="20000"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Algorithm works (</a:t>
            </a:r>
            <a:r>
              <a:rPr lang="en-US" b="1" dirty="0" smtClean="0"/>
              <a:t>yay</a:t>
            </a:r>
            <a:r>
              <a:rPr lang="en-US" dirty="0" smtClean="0"/>
              <a:t>) but not as well as it should (</a:t>
            </a:r>
            <a:r>
              <a:rPr lang="en-US" b="1" dirty="0" smtClean="0"/>
              <a:t>boo</a:t>
            </a:r>
            <a:r>
              <a:rPr lang="en-US" dirty="0" smtClean="0"/>
              <a:t>)</a:t>
            </a:r>
            <a:endParaRPr lang="en-US" dirty="0" smtClean="0"/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Positive </a:t>
            </a:r>
            <a:r>
              <a:rPr lang="en-US" dirty="0" smtClean="0"/>
              <a:t>offset in low level clouds, module-dependence of </a:t>
            </a:r>
            <a:r>
              <a:rPr lang="en-US" dirty="0" smtClean="0"/>
              <a:t>cost</a:t>
            </a:r>
          </a:p>
          <a:p>
            <a:pPr marL="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Why?</a:t>
            </a:r>
            <a:endParaRPr lang="en-US" dirty="0" smtClean="0"/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Code bug(s)?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Treatment of O</a:t>
            </a:r>
            <a:r>
              <a:rPr lang="en-US" baseline="-25000" dirty="0" smtClean="0"/>
              <a:t>2</a:t>
            </a:r>
            <a:r>
              <a:rPr lang="en-US" dirty="0" smtClean="0"/>
              <a:t> A-band insufficient?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OLCI spectral </a:t>
            </a:r>
            <a:r>
              <a:rPr lang="en-US" dirty="0" smtClean="0"/>
              <a:t>response/smile/calibration </a:t>
            </a:r>
            <a:r>
              <a:rPr lang="en-US" dirty="0" smtClean="0"/>
              <a:t>issues?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2021 plans: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Test and update assumptions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Extend validation to </a:t>
            </a:r>
            <a:r>
              <a:rPr lang="en-US" dirty="0" err="1" smtClean="0"/>
              <a:t>CloudNet</a:t>
            </a:r>
            <a:r>
              <a:rPr lang="en-US" dirty="0" smtClean="0"/>
              <a:t>, airborne field campaigns, </a:t>
            </a:r>
            <a:r>
              <a:rPr lang="en-US" dirty="0" err="1" smtClean="0"/>
              <a:t>spaceborne</a:t>
            </a:r>
            <a:r>
              <a:rPr lang="en-US" dirty="0" smtClean="0"/>
              <a:t> </a:t>
            </a:r>
            <a:r>
              <a:rPr lang="en-US" dirty="0" err="1" smtClean="0"/>
              <a:t>lidar</a:t>
            </a:r>
            <a:endParaRPr lang="en-US" dirty="0" smtClean="0"/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Large-scale MODIS comparisons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Would like to </a:t>
            </a:r>
            <a:r>
              <a:rPr lang="en-US" b="1" dirty="0" smtClean="0"/>
              <a:t>collaborate with others working on OLCI O</a:t>
            </a:r>
            <a:r>
              <a:rPr lang="en-US" b="1" baseline="-25000" dirty="0" smtClean="0"/>
              <a:t>2</a:t>
            </a:r>
            <a:r>
              <a:rPr lang="en-US" b="1" dirty="0" smtClean="0"/>
              <a:t> A-band</a:t>
            </a:r>
            <a:r>
              <a:rPr lang="en-US" dirty="0" smtClean="0"/>
              <a:t> retrievals!</a:t>
            </a:r>
          </a:p>
          <a:p>
            <a:pPr marL="685800"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Email me:</a:t>
            </a:r>
            <a:r>
              <a:rPr lang="en-US" dirty="0"/>
              <a:t> </a:t>
            </a:r>
            <a:r>
              <a:rPr lang="en-US" dirty="0" smtClean="0">
                <a:hlinkClick r:id="rId3"/>
              </a:rPr>
              <a:t>andrew.sayer@nasa.gov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579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1459</TotalTime>
  <Words>811</Words>
  <Application>Microsoft Office PowerPoint</Application>
  <PresentationFormat>On-screen Show (16:9)</PresentationFormat>
  <Paragraphs>127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EUMETSAT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-</dc:title>
  <dc:creator>Jad Boureslan</dc:creator>
  <cp:lastModifiedBy>Sayer, Andrew (GSFC-616.0)[UNIVERSITIES SPACE RESEARCH ASSOCIATION]</cp:lastModifiedBy>
  <cp:revision>66</cp:revision>
  <dcterms:created xsi:type="dcterms:W3CDTF">2020-02-18T15:58:13Z</dcterms:created>
  <dcterms:modified xsi:type="dcterms:W3CDTF">2020-12-04T18:33:01Z</dcterms:modified>
</cp:coreProperties>
</file>