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v" ContentType="video/unknown"/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0"/>
  </p:notesMasterIdLst>
  <p:sldIdLst>
    <p:sldId id="265" r:id="rId2"/>
    <p:sldId id="267" r:id="rId3"/>
    <p:sldId id="310" r:id="rId4"/>
    <p:sldId id="311" r:id="rId5"/>
    <p:sldId id="293" r:id="rId6"/>
    <p:sldId id="294" r:id="rId7"/>
    <p:sldId id="292" r:id="rId8"/>
    <p:sldId id="295" r:id="rId9"/>
    <p:sldId id="268" r:id="rId10"/>
    <p:sldId id="286" r:id="rId11"/>
    <p:sldId id="269" r:id="rId12"/>
    <p:sldId id="270" r:id="rId13"/>
    <p:sldId id="313" r:id="rId14"/>
    <p:sldId id="312" r:id="rId15"/>
    <p:sldId id="273" r:id="rId16"/>
    <p:sldId id="274" r:id="rId17"/>
    <p:sldId id="259" r:id="rId18"/>
    <p:sldId id="260" r:id="rId19"/>
    <p:sldId id="261" r:id="rId20"/>
    <p:sldId id="262" r:id="rId21"/>
    <p:sldId id="258" r:id="rId22"/>
    <p:sldId id="287" r:id="rId23"/>
    <p:sldId id="297" r:id="rId24"/>
    <p:sldId id="288" r:id="rId25"/>
    <p:sldId id="289" r:id="rId26"/>
    <p:sldId id="299" r:id="rId27"/>
    <p:sldId id="304" r:id="rId28"/>
    <p:sldId id="305" r:id="rId29"/>
    <p:sldId id="306" r:id="rId30"/>
    <p:sldId id="307" r:id="rId31"/>
    <p:sldId id="300" r:id="rId32"/>
    <p:sldId id="301" r:id="rId33"/>
    <p:sldId id="302" r:id="rId34"/>
    <p:sldId id="308" r:id="rId35"/>
    <p:sldId id="290" r:id="rId36"/>
    <p:sldId id="296" r:id="rId37"/>
    <p:sldId id="291" r:id="rId38"/>
    <p:sldId id="309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84" autoAdjust="0"/>
    <p:restoredTop sz="81480" autoAdjust="0"/>
  </p:normalViewPr>
  <p:slideViewPr>
    <p:cSldViewPr snapToGrid="0">
      <p:cViewPr>
        <p:scale>
          <a:sx n="125" d="100"/>
          <a:sy n="125" d="100"/>
        </p:scale>
        <p:origin x="148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41D5E-7896-4607-B1AF-E7541BEE4FC9}" type="datetimeFigureOut">
              <a:rPr lang="en-US" smtClean="0"/>
              <a:t>12/10/20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EE162-3624-4CD9-ACE9-D5E9119D9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38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44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10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4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37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164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2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92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61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42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85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18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34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58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0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60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Schematic of the three sets of pre- and post-reaction templates used to build the polystyrene model</a:t>
            </a:r>
          </a:p>
          <a:p>
            <a:r>
              <a:rPr lang="en-US" dirty="0"/>
              <a:t>Synthesis method:</a:t>
            </a:r>
          </a:p>
          <a:p>
            <a:r>
              <a:rPr lang="en-US" dirty="0"/>
              <a:t>free radical vinyl polymerization</a:t>
            </a:r>
          </a:p>
          <a:p>
            <a:endParaRPr lang="en-US" dirty="0"/>
          </a:p>
          <a:p>
            <a:r>
              <a:rPr lang="en-US" dirty="0"/>
              <a:t>Chain-growth mechanism simply </a:t>
            </a:r>
            <a:r>
              <a:rPr lang="en-US" dirty="0" err="1"/>
              <a:t>satisified</a:t>
            </a:r>
            <a:r>
              <a:rPr lang="en-US" dirty="0"/>
              <a:t> via REACTER protocol, edge atoms…</a:t>
            </a:r>
          </a:p>
          <a:p>
            <a:r>
              <a:rPr lang="en-US" dirty="0"/>
              <a:t> </a:t>
            </a:r>
            <a:r>
              <a:rPr lang="en-US" dirty="0" err="1"/>
              <a:t>mechian</a:t>
            </a:r>
            <a:endParaRPr lang="en-US" dirty="0"/>
          </a:p>
          <a:p>
            <a:r>
              <a:rPr lang="en-US" dirty="0"/>
              <a:t>Talking points: only three sets of reaction templates necessary, despite two-backbone-atom monomer undergoing step growth</a:t>
            </a:r>
          </a:p>
          <a:p>
            <a:endParaRPr lang="en-US" dirty="0"/>
          </a:p>
          <a:p>
            <a:r>
              <a:rPr lang="en-US" dirty="0"/>
              <a:t>Bulky side chain could lead to difficulty reaching high degrees of polymerization, or formation of unfavorable dihedral angles…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872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7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802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4FD508-2BAF-4354-8819-965EB5FDAD5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66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272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345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68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56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572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7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480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897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52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750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EE162-3624-4CD9-ACE9-D5E9119D964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61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15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467158-15C4-194A-BCCF-3D812755C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5830BB-2F25-1141-B0DD-6017D6DB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540" y="635634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76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7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680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5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2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51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40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5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972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81BE1-F8E5-4FAF-829C-549B7BEC4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31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video" Target="../media/media2.m4v"/><Relationship Id="rId7" Type="http://schemas.openxmlformats.org/officeDocument/2006/relationships/image" Target="../media/image15.png"/><Relationship Id="rId2" Type="http://schemas.microsoft.com/office/2007/relationships/media" Target="../media/media2.m4v"/><Relationship Id="rId1" Type="http://schemas.openxmlformats.org/officeDocument/2006/relationships/tags" Target="../tags/tag1.x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video" Target="../media/media3.m4v"/><Relationship Id="rId2" Type="http://schemas.microsoft.com/office/2007/relationships/media" Target="../media/media3.m4v"/><Relationship Id="rId1" Type="http://schemas.openxmlformats.org/officeDocument/2006/relationships/tags" Target="../tags/tag2.xml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video" Target="../media/media4.m4v"/><Relationship Id="rId2" Type="http://schemas.microsoft.com/office/2007/relationships/media" Target="../media/media4.m4v"/><Relationship Id="rId1" Type="http://schemas.openxmlformats.org/officeDocument/2006/relationships/tags" Target="../tags/tag3.xml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e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4v"/><Relationship Id="rId2" Type="http://schemas.microsoft.com/office/2007/relationships/media" Target="../media/media1.m4v"/><Relationship Id="rId1" Type="http://schemas.openxmlformats.org/officeDocument/2006/relationships/tags" Target="../tags/tag6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media" Target="../media/media6.mov"/><Relationship Id="rId7" Type="http://schemas.openxmlformats.org/officeDocument/2006/relationships/image" Target="../media/image53.png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o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8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ED8DDCF-93A6-1D4B-9CB3-F444F031E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36" y="2344549"/>
            <a:ext cx="10185400" cy="4521200"/>
          </a:xfrm>
          <a:prstGeom prst="rect">
            <a:avLst/>
          </a:prstGeom>
        </p:spPr>
      </p:pic>
      <p:sp>
        <p:nvSpPr>
          <p:cNvPr id="15" name="Arc 14"/>
          <p:cNvSpPr/>
          <p:nvPr/>
        </p:nvSpPr>
        <p:spPr>
          <a:xfrm rot="1387156" flipH="1" flipV="1">
            <a:off x="6290312" y="2515686"/>
            <a:ext cx="815444" cy="3889096"/>
          </a:xfrm>
          <a:prstGeom prst="arc">
            <a:avLst>
              <a:gd name="adj1" fmla="val 16553411"/>
              <a:gd name="adj2" fmla="val 0"/>
            </a:avLst>
          </a:prstGeom>
          <a:ln>
            <a:solidFill>
              <a:schemeClr val="bg1">
                <a:lumMod val="50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69722" y="5999533"/>
            <a:ext cx="25074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Eras"/>
              </a:rPr>
              <a:t>newly polymerized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99"/>
          <a:stretch/>
        </p:blipFill>
        <p:spPr>
          <a:xfrm>
            <a:off x="10567381" y="3877968"/>
            <a:ext cx="1479076" cy="12624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4518" y="1725568"/>
            <a:ext cx="12192000" cy="754053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Eras"/>
              </a:rPr>
              <a:t>Jacob Gissinger</a:t>
            </a:r>
            <a:endParaRPr lang="en-US" sz="2000" baseline="30000" dirty="0">
              <a:latin typeface="Eras"/>
            </a:endParaRPr>
          </a:p>
          <a:p>
            <a:pPr algn="ctr"/>
            <a:endParaRPr lang="en-US" sz="700" dirty="0">
              <a:latin typeface="Eras"/>
            </a:endParaRPr>
          </a:p>
          <a:p>
            <a:pPr algn="ctr"/>
            <a:r>
              <a:rPr lang="en-US" sz="1600" dirty="0">
                <a:latin typeface="Eras"/>
              </a:rPr>
              <a:t>NASA Langley Research Center</a:t>
            </a:r>
            <a:endParaRPr lang="en-US" dirty="0">
              <a:latin typeface="Era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" y="718045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Eras Light ITC" panose="020B0402030504020804" pitchFamily="34" charset="0"/>
              </a:rPr>
              <a:t>Reactive Molecular Dynamics using REACTER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/>
          <a:srcRect l="48284"/>
          <a:stretch/>
        </p:blipFill>
        <p:spPr>
          <a:xfrm>
            <a:off x="10649779" y="5140452"/>
            <a:ext cx="1405721" cy="11130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8D516B-FF6A-2E43-B771-3AACB4305A4B}"/>
              </a:ext>
            </a:extLst>
          </p:cNvPr>
          <p:cNvSpPr txBox="1"/>
          <p:nvPr/>
        </p:nvSpPr>
        <p:spPr>
          <a:xfrm>
            <a:off x="-255076" y="5076203"/>
            <a:ext cx="3430522" cy="923330"/>
          </a:xfrm>
          <a:prstGeom prst="rect">
            <a:avLst/>
          </a:prstGeom>
          <a:noFill/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US-COMP </a:t>
            </a:r>
          </a:p>
          <a:p>
            <a:pPr algn="ctr"/>
            <a:r>
              <a:rPr lang="en-US" dirty="0"/>
              <a:t>Jan 6, 2021</a:t>
            </a:r>
          </a:p>
          <a:p>
            <a:pPr algn="ctr"/>
            <a:r>
              <a:rPr lang="en-US" dirty="0" err="1"/>
              <a:t>jacob.gissinger@nasa.gov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89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49" y="320583"/>
            <a:ext cx="118792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Chemical Reactions are Everywhere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A53C-2037-7B44-BCDE-82B64DF1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2628" y="626490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 descr="thyssenkrupp to build new fertilizer plant in Poland - Chemical Engineering">
            <a:extLst>
              <a:ext uri="{FF2B5EF4-FFF2-40B4-BE49-F238E27FC236}">
                <a16:creationId xmlns:a16="http://schemas.microsoft.com/office/drawing/2014/main" id="{463AFC01-905B-1B48-BDF2-0C71ADC2E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29" y="1327418"/>
            <a:ext cx="3682301" cy="245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9EF2164-B203-6743-BB8C-C0A9856B6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927" y="3290398"/>
            <a:ext cx="3682301" cy="488104"/>
          </a:xfrm>
          <a:solidFill>
            <a:schemeClr val="bg1">
              <a:alpha val="76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Industrial Processes</a:t>
            </a:r>
          </a:p>
          <a:p>
            <a:pPr lvl="1" algn="ctr"/>
            <a:endParaRPr lang="en-US" dirty="0"/>
          </a:p>
        </p:txBody>
      </p:sp>
      <p:pic>
        <p:nvPicPr>
          <p:cNvPr id="1028" name="Picture 4" descr="Pharmaceutical Chemistry - YouTube">
            <a:extLst>
              <a:ext uri="{FF2B5EF4-FFF2-40B4-BE49-F238E27FC236}">
                <a16:creationId xmlns:a16="http://schemas.microsoft.com/office/drawing/2014/main" id="{5F90E510-4DD1-3C4D-93D0-212F0484A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5" r="8200"/>
          <a:stretch/>
        </p:blipFill>
        <p:spPr bwMode="auto">
          <a:xfrm>
            <a:off x="4254849" y="1327419"/>
            <a:ext cx="3682301" cy="245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ytokine Storms May Be Fueling Some COVID Deaths">
            <a:extLst>
              <a:ext uri="{FF2B5EF4-FFF2-40B4-BE49-F238E27FC236}">
                <a16:creationId xmlns:a16="http://schemas.microsoft.com/office/drawing/2014/main" id="{3A228D0C-646C-604E-A1F0-F8C4769AD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69" y="1327418"/>
            <a:ext cx="3676626" cy="245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6A870E34-8229-C64D-A063-3A4BC4235A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1" r="15235"/>
          <a:stretch/>
        </p:blipFill>
        <p:spPr bwMode="auto">
          <a:xfrm>
            <a:off x="322927" y="3905880"/>
            <a:ext cx="3682301" cy="245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hy do spacecraft need heat shields to enter Earth but not to leave it? |">
            <a:extLst>
              <a:ext uri="{FF2B5EF4-FFF2-40B4-BE49-F238E27FC236}">
                <a16:creationId xmlns:a16="http://schemas.microsoft.com/office/drawing/2014/main" id="{01AE6BD0-8ECC-4A4A-A3F3-EAEC8DA1F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9845"/>
          <a:stretch/>
        </p:blipFill>
        <p:spPr bwMode="auto">
          <a:xfrm>
            <a:off x="4254849" y="3905874"/>
            <a:ext cx="3676626" cy="2451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F17F654-94C0-CC49-9112-1C4BAD44B0AB}"/>
              </a:ext>
            </a:extLst>
          </p:cNvPr>
          <p:cNvSpPr txBox="1">
            <a:spLocks/>
          </p:cNvSpPr>
          <p:nvPr/>
        </p:nvSpPr>
        <p:spPr>
          <a:xfrm>
            <a:off x="4249174" y="3290398"/>
            <a:ext cx="3682301" cy="48810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Pharmaceuticals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C061551-E636-244D-B703-47F662E6770C}"/>
              </a:ext>
            </a:extLst>
          </p:cNvPr>
          <p:cNvSpPr txBox="1">
            <a:spLocks/>
          </p:cNvSpPr>
          <p:nvPr/>
        </p:nvSpPr>
        <p:spPr>
          <a:xfrm>
            <a:off x="8175419" y="3305212"/>
            <a:ext cx="3682301" cy="48810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Biological Systems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23C2554-FF84-4243-A27A-00F7A9EFEF80}"/>
              </a:ext>
            </a:extLst>
          </p:cNvPr>
          <p:cNvSpPr txBox="1">
            <a:spLocks/>
          </p:cNvSpPr>
          <p:nvPr/>
        </p:nvSpPr>
        <p:spPr>
          <a:xfrm>
            <a:off x="322927" y="5868856"/>
            <a:ext cx="3682301" cy="48810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Polymers</a:t>
            </a:r>
          </a:p>
          <a:p>
            <a:pPr lvl="1" algn="ctr"/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CB8D477-1889-5A49-86B2-7B2ED39725E2}"/>
              </a:ext>
            </a:extLst>
          </p:cNvPr>
          <p:cNvSpPr txBox="1">
            <a:spLocks/>
          </p:cNvSpPr>
          <p:nvPr/>
        </p:nvSpPr>
        <p:spPr>
          <a:xfrm>
            <a:off x="4249174" y="5868856"/>
            <a:ext cx="3682301" cy="48810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Extreme Materials</a:t>
            </a:r>
          </a:p>
          <a:p>
            <a:pPr lvl="1" algn="ctr"/>
            <a:endParaRPr lang="en-US" dirty="0"/>
          </a:p>
        </p:txBody>
      </p:sp>
      <p:pic>
        <p:nvPicPr>
          <p:cNvPr id="1036" name="Picture 12" descr="Bacteria-packed solar cell soaks up the Sun even behind clouds">
            <a:extLst>
              <a:ext uri="{FF2B5EF4-FFF2-40B4-BE49-F238E27FC236}">
                <a16:creationId xmlns:a16="http://schemas.microsoft.com/office/drawing/2014/main" id="{018E63AF-9229-1F4B-8BFF-921D27AEB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419" y="3905876"/>
            <a:ext cx="3676626" cy="245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F89168B-8D26-0945-9447-326436CB5BF7}"/>
              </a:ext>
            </a:extLst>
          </p:cNvPr>
          <p:cNvSpPr txBox="1">
            <a:spLocks/>
          </p:cNvSpPr>
          <p:nvPr/>
        </p:nvSpPr>
        <p:spPr>
          <a:xfrm>
            <a:off x="8169744" y="5868856"/>
            <a:ext cx="3682301" cy="48810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/>
              <a:t>Energy</a:t>
            </a:r>
          </a:p>
          <a:p>
            <a:pPr lvl="1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365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49" y="320583"/>
            <a:ext cx="118792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Missing Scale for Reaction Modeling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A53C-2037-7B44-BCDE-82B64DF1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2628" y="626490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0917B0-B97B-7F43-96EC-C6966974A263}"/>
              </a:ext>
            </a:extLst>
          </p:cNvPr>
          <p:cNvSpPr txBox="1"/>
          <p:nvPr/>
        </p:nvSpPr>
        <p:spPr>
          <a:xfrm>
            <a:off x="6958585" y="6280871"/>
            <a:ext cx="39136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/>
              <a:t>Jancar</a:t>
            </a:r>
            <a:r>
              <a:rPr lang="en-US" sz="1000" dirty="0"/>
              <a:t> et al. Current issues in research on structure-property relationships in polymer nanocomposites. Polymer 51(15) (2010).</a:t>
            </a:r>
          </a:p>
          <a:p>
            <a:pPr algn="ctr"/>
            <a:endParaRPr lang="en-US" sz="1000" dirty="0"/>
          </a:p>
        </p:txBody>
      </p:sp>
      <p:pic>
        <p:nvPicPr>
          <p:cNvPr id="9" name="Picture 4" descr="Overview of computational and experimental methods for materiomic... |  Download Scientific Diagram">
            <a:extLst>
              <a:ext uri="{FF2B5EF4-FFF2-40B4-BE49-F238E27FC236}">
                <a16:creationId xmlns:a16="http://schemas.microsoft.com/office/drawing/2014/main" id="{81F609CA-97AD-4845-9465-8FA214518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924" y="1229180"/>
            <a:ext cx="5505408" cy="505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695FB9E-2C79-4644-8AF9-CF21877DE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4" y="1274247"/>
            <a:ext cx="5223541" cy="5051689"/>
          </a:xfrm>
        </p:spPr>
        <p:txBody>
          <a:bodyPr>
            <a:normAutofit/>
          </a:bodyPr>
          <a:lstStyle/>
          <a:p>
            <a:r>
              <a:rPr lang="en-US" dirty="0"/>
              <a:t>Quantum mechanics can model reactions from first principles</a:t>
            </a:r>
          </a:p>
          <a:p>
            <a:r>
              <a:rPr lang="en-US" dirty="0"/>
              <a:t>Levels of abstraction come with a tradeoff: accuracy </a:t>
            </a:r>
            <a:r>
              <a:rPr lang="en-US" i="1" dirty="0"/>
              <a:t>vs. </a:t>
            </a:r>
            <a:r>
              <a:rPr lang="en-US" dirty="0"/>
              <a:t>speed </a:t>
            </a:r>
          </a:p>
          <a:p>
            <a:r>
              <a:rPr lang="en-US" dirty="0"/>
              <a:t>Reactive force fields can achieve near-DFT accuracy</a:t>
            </a:r>
          </a:p>
          <a:p>
            <a:pPr lvl="1"/>
            <a:r>
              <a:rPr lang="en-US" dirty="0"/>
              <a:t>Much faster than DFT, much slower than classical MD</a:t>
            </a:r>
          </a:p>
          <a:p>
            <a:r>
              <a:rPr lang="en-US" dirty="0"/>
              <a:t>Can a heuristic description of reactions allow for reactive modeling at much greater scales?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4B0EBE3-629A-E647-B302-B6DE8F5B07CD}"/>
              </a:ext>
            </a:extLst>
          </p:cNvPr>
          <p:cNvCxnSpPr/>
          <p:nvPr/>
        </p:nvCxnSpPr>
        <p:spPr>
          <a:xfrm>
            <a:off x="7498080" y="2862072"/>
            <a:ext cx="246888" cy="201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C9D0F41-ED2D-5D49-871C-D3434E073AE7}"/>
              </a:ext>
            </a:extLst>
          </p:cNvPr>
          <p:cNvSpPr txBox="1">
            <a:spLocks/>
          </p:cNvSpPr>
          <p:nvPr/>
        </p:nvSpPr>
        <p:spPr>
          <a:xfrm>
            <a:off x="6541724" y="2431514"/>
            <a:ext cx="1480603" cy="51002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/>
              <a:t>Reactive models?</a:t>
            </a:r>
          </a:p>
        </p:txBody>
      </p:sp>
    </p:spTree>
    <p:extLst>
      <p:ext uri="{BB962C8B-B14F-4D97-AF65-F5344CB8AC3E}">
        <p14:creationId xmlns:p14="http://schemas.microsoft.com/office/powerpoint/2010/main" val="134588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544BC3BF-1E32-8842-9E82-507159A3ABDE}"/>
              </a:ext>
            </a:extLst>
          </p:cNvPr>
          <p:cNvSpPr txBox="1"/>
          <p:nvPr/>
        </p:nvSpPr>
        <p:spPr>
          <a:xfrm>
            <a:off x="686171" y="1505150"/>
            <a:ext cx="108682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Empirical Valence Bond (EVB) – Hamiltonian calibrated using known reaction dynamics </a:t>
            </a: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MS-ARMD (CHARMM) – Multistate Adiabatic Reactive Molecular Dynamics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Potential energy surface created by weighted mixing of force field parameters</a:t>
            </a:r>
            <a:endParaRPr lang="en-US" sz="3600" dirty="0"/>
          </a:p>
          <a:p>
            <a:endParaRPr lang="en-US" sz="2400" dirty="0"/>
          </a:p>
          <a:p>
            <a:r>
              <a:rPr lang="en-US" sz="2400" dirty="0"/>
              <a:t>ReaxFF – Reactive Force Field</a:t>
            </a:r>
          </a:p>
          <a:p>
            <a:endParaRPr lang="en-US" sz="2400" dirty="0"/>
          </a:p>
          <a:p>
            <a:r>
              <a:rPr lang="en-US" sz="2400" dirty="0"/>
              <a:t>Path Integral Molecular Dynamics</a:t>
            </a:r>
          </a:p>
          <a:p>
            <a:endParaRPr lang="en-US" sz="2400" dirty="0"/>
          </a:p>
          <a:p>
            <a:r>
              <a:rPr lang="en-US" sz="2400" dirty="0"/>
              <a:t>QM/MM – Multiscale Simulations</a:t>
            </a:r>
          </a:p>
          <a:p>
            <a:endParaRPr lang="en-US" sz="2400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0" y="37598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Eras Light ITC" panose="020B0402030504020804" pitchFamily="34" charset="0"/>
              </a:rPr>
              <a:t>Related Prior Work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1D3FA04-E420-B344-8A98-141CC827666A}"/>
              </a:ext>
            </a:extLst>
          </p:cNvPr>
          <p:cNvSpPr txBox="1"/>
          <p:nvPr/>
        </p:nvSpPr>
        <p:spPr>
          <a:xfrm>
            <a:off x="4813747" y="6124168"/>
            <a:ext cx="674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Meuwly</a:t>
            </a:r>
            <a:r>
              <a:rPr lang="en-US" sz="1400" dirty="0"/>
              <a:t>. Reactive molecular dynamics: From small molecules to proteins. Wiley Interdisciplinary Reviews: Computational Molecular Science, 9(1), e1386. (2019).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C9BE954-8792-C841-80ED-149CB794B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746" y="3309639"/>
            <a:ext cx="5424265" cy="263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D9A4E7C-A972-F049-975D-34A15F141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2628" y="626490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534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0" y="37598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Eras Light ITC" panose="020B0402030504020804" pitchFamily="34" charset="0"/>
              </a:rPr>
              <a:t>There is Much Heuristic Knowledge in Chemistry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40DD1D1-C094-284F-B253-2B92C8F69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644" y="1495274"/>
            <a:ext cx="10467415" cy="2690456"/>
          </a:xfrm>
        </p:spPr>
        <p:txBody>
          <a:bodyPr>
            <a:normAutofit/>
          </a:bodyPr>
          <a:lstStyle/>
          <a:p>
            <a:r>
              <a:rPr lang="en-US" dirty="0"/>
              <a:t>Many relevant reaction pathways are already well characterized</a:t>
            </a:r>
          </a:p>
          <a:p>
            <a:pPr lvl="1"/>
            <a:r>
              <a:rPr lang="en-US" dirty="0"/>
              <a:t>Polymer chemistry, organic chemistry, materials science</a:t>
            </a:r>
          </a:p>
          <a:p>
            <a:pPr lvl="1"/>
            <a:r>
              <a:rPr lang="en-US" dirty="0"/>
              <a:t>Reaction pathways available in literature, textbooks, and online databases</a:t>
            </a:r>
          </a:p>
          <a:p>
            <a:r>
              <a:rPr lang="en-US" dirty="0"/>
              <a:t> Dynamic modeling of products forming from reactants allows:</a:t>
            </a:r>
          </a:p>
          <a:p>
            <a:pPr lvl="1"/>
            <a:r>
              <a:rPr lang="en-US" dirty="0"/>
              <a:t>Creation of realistic initial configurations for further study</a:t>
            </a:r>
          </a:p>
          <a:p>
            <a:pPr lvl="1"/>
            <a:r>
              <a:rPr lang="en-US" dirty="0"/>
              <a:t>Large-scale, computationally-efficient simulations of reactive systems</a:t>
            </a:r>
          </a:p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B3C8E8E-1053-224A-849A-19385A69F2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9" b="52231"/>
          <a:stretch/>
        </p:blipFill>
        <p:spPr bwMode="auto">
          <a:xfrm>
            <a:off x="807644" y="4383928"/>
            <a:ext cx="3521541" cy="14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002A0C5E-BA68-AC47-9E2A-C4F5341AF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20" r="-648"/>
          <a:stretch/>
        </p:blipFill>
        <p:spPr bwMode="auto">
          <a:xfrm>
            <a:off x="3154341" y="4383928"/>
            <a:ext cx="7579700" cy="16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F16722C-1679-D54A-ADC8-AC630A9F5062}"/>
              </a:ext>
            </a:extLst>
          </p:cNvPr>
          <p:cNvSpPr/>
          <p:nvPr/>
        </p:nvSpPr>
        <p:spPr>
          <a:xfrm>
            <a:off x="807644" y="4917593"/>
            <a:ext cx="45719" cy="94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D3FA04-E420-B344-8A98-141CC827666A}"/>
              </a:ext>
            </a:extLst>
          </p:cNvPr>
          <p:cNvSpPr txBox="1"/>
          <p:nvPr/>
        </p:nvSpPr>
        <p:spPr>
          <a:xfrm>
            <a:off x="807644" y="6550223"/>
            <a:ext cx="9877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Temple NJ, Wilson T (2003). </a:t>
            </a:r>
            <a:r>
              <a:rPr lang="en-US" sz="1400" i="1" dirty="0"/>
              <a:t>Beverages in Nutrition and Health</a:t>
            </a:r>
            <a:r>
              <a:rPr lang="en-US" sz="1400" dirty="0"/>
              <a:t>. Totowa, NJ: Humana Press. p. 172.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93A0048-EB04-EA4D-AA1A-3F2816A50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2628" y="626490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5</a:t>
            </a:fld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29F5860-4257-0E42-B601-C87C1E1DE1AE}"/>
              </a:ext>
            </a:extLst>
          </p:cNvPr>
          <p:cNvSpPr txBox="1">
            <a:spLocks/>
          </p:cNvSpPr>
          <p:nvPr/>
        </p:nvSpPr>
        <p:spPr>
          <a:xfrm>
            <a:off x="777613" y="6081112"/>
            <a:ext cx="9907642" cy="496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i="1" dirty="0"/>
              <a:t>Example of a sequence with complex but well-characterized reactions (artificial synthesis of caffeine).</a:t>
            </a:r>
          </a:p>
        </p:txBody>
      </p:sp>
    </p:spTree>
    <p:extLst>
      <p:ext uri="{BB962C8B-B14F-4D97-AF65-F5344CB8AC3E}">
        <p14:creationId xmlns:p14="http://schemas.microsoft.com/office/powerpoint/2010/main" val="1020530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2A98C09-A472-DE44-8CFD-62971F5752FB}"/>
              </a:ext>
            </a:extLst>
          </p:cNvPr>
          <p:cNvSpPr txBox="1"/>
          <p:nvPr/>
        </p:nvSpPr>
        <p:spPr>
          <a:xfrm>
            <a:off x="686172" y="1409359"/>
            <a:ext cx="1081965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Previous Options (in LAMMPS):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Create or break a single bond</a:t>
            </a:r>
          </a:p>
          <a:p>
            <a:r>
              <a:rPr lang="en-US" sz="2400" dirty="0"/>
              <a:t>     based only on interatomic distance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 specificity with respect to</a:t>
            </a:r>
          </a:p>
          <a:p>
            <a:r>
              <a:rPr lang="en-US" sz="2400" dirty="0"/>
              <a:t>     topology near reactive site</a:t>
            </a:r>
          </a:p>
          <a:p>
            <a:endParaRPr lang="en-US" sz="3600" dirty="0"/>
          </a:p>
          <a:p>
            <a:r>
              <a:rPr lang="en-US" sz="2400" b="1" dirty="0"/>
              <a:t>Alternatives: </a:t>
            </a:r>
            <a:r>
              <a:rPr lang="en-US" sz="2400" b="1" dirty="0" err="1"/>
              <a:t>ReaxFF</a:t>
            </a:r>
            <a:r>
              <a:rPr lang="en-US" sz="2400" b="1" dirty="0"/>
              <a:t> (or QM/MM)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Needed for probing mechanisms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Large number of energy parameters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Slower and less mature than classical MD</a:t>
            </a:r>
          </a:p>
          <a:p>
            <a:pPr algn="ctr"/>
            <a:endParaRPr lang="en-US" sz="2800" dirty="0"/>
          </a:p>
          <a:p>
            <a:pPr algn="ctr"/>
            <a:r>
              <a:rPr lang="en-US" sz="2400" i="1" dirty="0"/>
              <a:t>Many researchers still use ad hoc scripts to</a:t>
            </a:r>
          </a:p>
          <a:p>
            <a:pPr algn="ctr"/>
            <a:r>
              <a:rPr lang="en-US" sz="2400" i="1" dirty="0"/>
              <a:t>adjust bond connectivity between MD runs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FE89362-974D-EF4C-BDC8-3900FBA73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460" y="1337642"/>
            <a:ext cx="5274872" cy="3765559"/>
          </a:xfrm>
          <a:prstGeom prst="rect">
            <a:avLst/>
          </a:prstGeom>
        </p:spPr>
      </p:pic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0" y="375982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Eras Light ITC" panose="020B0402030504020804" pitchFamily="34" charset="0"/>
              </a:rPr>
              <a:t>A ‘Reaction’ Option for Classical MD was Overdue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A53C-2037-7B44-BCDE-82B64DF1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2628" y="626490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C1E0DB-4BE9-ED4F-A269-1732CE0BA63E}"/>
              </a:ext>
            </a:extLst>
          </p:cNvPr>
          <p:cNvSpPr txBox="1">
            <a:spLocks/>
          </p:cNvSpPr>
          <p:nvPr/>
        </p:nvSpPr>
        <p:spPr>
          <a:xfrm>
            <a:off x="6410961" y="5103201"/>
            <a:ext cx="5199372" cy="496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i="1" dirty="0"/>
              <a:t>An important organic synthesis: Tamiflu.</a:t>
            </a:r>
          </a:p>
        </p:txBody>
      </p:sp>
    </p:spTree>
    <p:extLst>
      <p:ext uri="{BB962C8B-B14F-4D97-AF65-F5344CB8AC3E}">
        <p14:creationId xmlns:p14="http://schemas.microsoft.com/office/powerpoint/2010/main" val="224673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Untitled56" descr="Untitled56">
            <a:hlinkClick r:id="" action="ppaction://media"/>
            <a:extLst>
              <a:ext uri="{FF2B5EF4-FFF2-40B4-BE49-F238E27FC236}">
                <a16:creationId xmlns:a16="http://schemas.microsoft.com/office/drawing/2014/main" id="{89D21EC1-A337-8B4B-8A50-9F1E9C6431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4653" y="1110996"/>
            <a:ext cx="4200631" cy="31504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13299" t="31035" r="40856" b="33064"/>
          <a:stretch/>
        </p:blipFill>
        <p:spPr>
          <a:xfrm>
            <a:off x="6659701" y="4418319"/>
            <a:ext cx="5541264" cy="243968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085" y="1441279"/>
            <a:ext cx="11163300" cy="3867453"/>
          </a:xfrm>
        </p:spPr>
        <p:txBody>
          <a:bodyPr>
            <a:normAutofit/>
          </a:bodyPr>
          <a:lstStyle/>
          <a:p>
            <a:r>
              <a:rPr lang="en-US" dirty="0"/>
              <a:t>A protocol for adjusting topology during classical MD</a:t>
            </a:r>
          </a:p>
          <a:p>
            <a:pPr lvl="1"/>
            <a:r>
              <a:rPr lang="en-US" dirty="0"/>
              <a:t>Add/remove specific bonds, angles, dihedrals, and impropers</a:t>
            </a:r>
          </a:p>
          <a:p>
            <a:pPr lvl="1"/>
            <a:r>
              <a:rPr lang="en-US" dirty="0"/>
              <a:t>Modify all force field types as well as atomic charges</a:t>
            </a:r>
          </a:p>
          <a:p>
            <a:pPr lvl="1"/>
            <a:r>
              <a:rPr lang="en-US" dirty="0"/>
              <a:t>Supports any fixed-valence force field (PCFF, OPLS, etc.)</a:t>
            </a:r>
          </a:p>
          <a:p>
            <a:pPr lvl="1"/>
            <a:r>
              <a:rPr lang="en-US" dirty="0"/>
              <a:t>Reaction stabilization</a:t>
            </a:r>
          </a:p>
          <a:p>
            <a:pPr lvl="1"/>
            <a:endParaRPr lang="en-US" dirty="0"/>
          </a:p>
          <a:p>
            <a:r>
              <a:rPr lang="en-US" dirty="0"/>
              <a:t>Parallel implementation in LAMMPS as </a:t>
            </a:r>
            <a:r>
              <a:rPr lang="en-US" b="1" i="1" dirty="0"/>
              <a:t>fix bond/react</a:t>
            </a:r>
          </a:p>
          <a:p>
            <a:pPr lvl="1"/>
            <a:r>
              <a:rPr lang="en-US" dirty="0"/>
              <a:t>User inputs: molecule templates of pre- and post-reaction topology</a:t>
            </a:r>
          </a:p>
          <a:p>
            <a:pPr lvl="1"/>
            <a:r>
              <a:rPr lang="en-US" dirty="0"/>
              <a:t>A map file relating atoms before and after the reaction</a:t>
            </a:r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49" y="320583"/>
            <a:ext cx="118792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What is REACTER?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4">
            <a:extLst>
              <a:ext uri="{FF2B5EF4-FFF2-40B4-BE49-F238E27FC236}">
                <a16:creationId xmlns:a16="http://schemas.microsoft.com/office/drawing/2014/main" id="{7DEA1EB1-F2C1-9A40-9E32-B566C6B41B92}"/>
              </a:ext>
            </a:extLst>
          </p:cNvPr>
          <p:cNvSpPr txBox="1">
            <a:spLocks/>
          </p:cNvSpPr>
          <p:nvPr/>
        </p:nvSpPr>
        <p:spPr>
          <a:xfrm>
            <a:off x="0" y="6102627"/>
            <a:ext cx="7583488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 dirty="0">
                <a:latin typeface="Eras Light ITC" panose="020B0402030504020804" pitchFamily="34" charset="0"/>
              </a:rPr>
              <a:t>www.reacter.org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604C25-3CBF-D84E-86C8-03BC9E2D7CA4}"/>
              </a:ext>
            </a:extLst>
          </p:cNvPr>
          <p:cNvSpPr txBox="1"/>
          <p:nvPr/>
        </p:nvSpPr>
        <p:spPr>
          <a:xfrm>
            <a:off x="1" y="5456296"/>
            <a:ext cx="784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REACTER: A Heuristic Method for Reactive Molecular Dynamics.</a:t>
            </a:r>
          </a:p>
          <a:p>
            <a:pPr algn="ctr"/>
            <a:r>
              <a:rPr lang="en-US" dirty="0"/>
              <a:t>Gissinger, Jensen &amp; Wise. Macromolecules 53, 22, 9953–9961 (2020).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A53C-2037-7B44-BCDE-82B64DF1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9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49" y="320583"/>
            <a:ext cx="118792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How does REACTER work?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391085" y="1110996"/>
            <a:ext cx="11334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2DA53C-2037-7B44-BCDE-82B64DF1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8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60ACCA-3615-5145-9139-D13374438A58}"/>
              </a:ext>
            </a:extLst>
          </p:cNvPr>
          <p:cNvSpPr txBox="1"/>
          <p:nvPr/>
        </p:nvSpPr>
        <p:spPr>
          <a:xfrm>
            <a:off x="1573622" y="5774180"/>
            <a:ext cx="8840965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The Superimpose Algorithm locates all instances of local reaction site</a:t>
            </a:r>
          </a:p>
          <a:p>
            <a:pPr algn="ctr"/>
            <a:endParaRPr lang="en-US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Local site is related atom-by-atom and updated to reacted template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C45D22-6F7F-2843-98F9-EEBE70944EA3}"/>
              </a:ext>
            </a:extLst>
          </p:cNvPr>
          <p:cNvSpPr/>
          <p:nvPr/>
        </p:nvSpPr>
        <p:spPr>
          <a:xfrm>
            <a:off x="1736545" y="2061684"/>
            <a:ext cx="4528430" cy="3489384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CBB5D1-09A7-9F46-9D7C-13FB65CE3198}"/>
              </a:ext>
            </a:extLst>
          </p:cNvPr>
          <p:cNvSpPr/>
          <p:nvPr/>
        </p:nvSpPr>
        <p:spPr>
          <a:xfrm>
            <a:off x="6125490" y="2173629"/>
            <a:ext cx="349700" cy="90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C27621-768D-3849-A827-FC365BED35DB}"/>
              </a:ext>
            </a:extLst>
          </p:cNvPr>
          <p:cNvSpPr/>
          <p:nvPr/>
        </p:nvSpPr>
        <p:spPr>
          <a:xfrm rot="16200000">
            <a:off x="3846361" y="963455"/>
            <a:ext cx="256974" cy="24105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387DADD3-36A2-474E-851E-A768598CF08E}"/>
              </a:ext>
            </a:extLst>
          </p:cNvPr>
          <p:cNvSpPr/>
          <p:nvPr/>
        </p:nvSpPr>
        <p:spPr>
          <a:xfrm rot="16200000">
            <a:off x="8256312" y="139989"/>
            <a:ext cx="363529" cy="3094896"/>
          </a:xfrm>
          <a:prstGeom prst="rightBrace">
            <a:avLst>
              <a:gd name="adj1" fmla="val 187115"/>
              <a:gd name="adj2" fmla="val 504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01CC2A-D13A-6545-A714-1289AAB0EEC1}"/>
              </a:ext>
            </a:extLst>
          </p:cNvPr>
          <p:cNvSpPr txBox="1"/>
          <p:nvPr/>
        </p:nvSpPr>
        <p:spPr>
          <a:xfrm>
            <a:off x="7621268" y="1167492"/>
            <a:ext cx="1661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user inputs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4DFDD167-1DA9-8349-B8BB-0BFAF7865485}"/>
              </a:ext>
            </a:extLst>
          </p:cNvPr>
          <p:cNvSpPr/>
          <p:nvPr/>
        </p:nvSpPr>
        <p:spPr>
          <a:xfrm rot="16200000">
            <a:off x="3820641" y="-571943"/>
            <a:ext cx="363529" cy="4581407"/>
          </a:xfrm>
          <a:prstGeom prst="rightBrace">
            <a:avLst>
              <a:gd name="adj1" fmla="val 187115"/>
              <a:gd name="adj2" fmla="val 5045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6AB99F-BA11-7345-B834-17C8AFAB7308}"/>
              </a:ext>
            </a:extLst>
          </p:cNvPr>
          <p:cNvSpPr txBox="1"/>
          <p:nvPr/>
        </p:nvSpPr>
        <p:spPr>
          <a:xfrm>
            <a:off x="2961155" y="1144280"/>
            <a:ext cx="2218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running MD simulation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AE0C3A-FBC3-1F48-95D8-BBA6D094C5BF}"/>
              </a:ext>
            </a:extLst>
          </p:cNvPr>
          <p:cNvGrpSpPr/>
          <p:nvPr/>
        </p:nvGrpSpPr>
        <p:grpSpPr>
          <a:xfrm>
            <a:off x="1946760" y="1758743"/>
            <a:ext cx="8613048" cy="3792325"/>
            <a:chOff x="486260" y="1507322"/>
            <a:chExt cx="8613048" cy="379232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41976B9-C1D3-904F-8A59-E58C5F5C360E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60" y="1507322"/>
              <a:ext cx="8613048" cy="3792325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2C9F06-FB61-834F-97BE-B2B7E3EEFE00}"/>
                </a:ext>
              </a:extLst>
            </p:cNvPr>
            <p:cNvSpPr txBox="1"/>
            <p:nvPr/>
          </p:nvSpPr>
          <p:spPr>
            <a:xfrm>
              <a:off x="6343459" y="3223244"/>
              <a:ext cx="1325553" cy="28469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50" i="1" dirty="0">
                  <a:latin typeface="Arial" panose="020B0604020202020204" pitchFamily="34" charset="0"/>
                  <a:cs typeface="Arial" panose="020B0604020202020204" pitchFamily="34" charset="0"/>
                </a:rPr>
                <a:t>mapping file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7901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3299" t="8000" r="40856" b="33064"/>
          <a:stretch/>
        </p:blipFill>
        <p:spPr>
          <a:xfrm>
            <a:off x="6656116" y="2852928"/>
            <a:ext cx="5541264" cy="400507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731240"/>
            <a:ext cx="10801350" cy="4625109"/>
          </a:xfrm>
        </p:spPr>
        <p:txBody>
          <a:bodyPr>
            <a:normAutofit/>
          </a:bodyPr>
          <a:lstStyle/>
          <a:p>
            <a:r>
              <a:rPr lang="en-US" dirty="0"/>
              <a:t>REACTER supports:</a:t>
            </a:r>
          </a:p>
          <a:p>
            <a:pPr lvl="1"/>
            <a:r>
              <a:rPr lang="en-US" dirty="0"/>
              <a:t>Arbitrary reactions, any classical force field, on-the-fly minimization</a:t>
            </a:r>
          </a:p>
          <a:p>
            <a:r>
              <a:rPr lang="en-US" dirty="0"/>
              <a:t>Useful capabilities:</a:t>
            </a:r>
          </a:p>
          <a:p>
            <a:pPr lvl="1"/>
            <a:r>
              <a:rPr lang="en-US" dirty="0"/>
              <a:t>Support for coarse-grained systems</a:t>
            </a:r>
          </a:p>
          <a:p>
            <a:pPr lvl="1"/>
            <a:r>
              <a:rPr lang="en-US" dirty="0"/>
              <a:t>Limit total occurrences of a given reaction</a:t>
            </a:r>
          </a:p>
          <a:p>
            <a:pPr lvl="2"/>
            <a:r>
              <a:rPr lang="en-US" dirty="0"/>
              <a:t>Use case: Stop reactions after a certain percentage of crosslinking</a:t>
            </a:r>
          </a:p>
          <a:p>
            <a:pPr lvl="1"/>
            <a:r>
              <a:rPr lang="en-US" dirty="0"/>
              <a:t>Use variables for inputs (reaction cutoff, probability and frequency)</a:t>
            </a:r>
          </a:p>
          <a:p>
            <a:pPr lvl="2"/>
            <a:r>
              <a:rPr lang="en-US" dirty="0"/>
              <a:t>Use case: define reaction cutoff as a function of extent of reaction</a:t>
            </a:r>
          </a:p>
          <a:p>
            <a:r>
              <a:rPr lang="en-US" dirty="0"/>
              <a:t>Additional options:</a:t>
            </a:r>
          </a:p>
          <a:p>
            <a:pPr lvl="1"/>
            <a:r>
              <a:rPr lang="en-US" dirty="0"/>
              <a:t>Reaction constraints</a:t>
            </a:r>
          </a:p>
          <a:p>
            <a:pPr lvl="1"/>
            <a:r>
              <a:rPr lang="en-US" dirty="0"/>
              <a:t>Delete user-specified atoms, based on topology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49" y="466887"/>
            <a:ext cx="118792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REACTER: Standard Features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52450" y="1257300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097A20-DEC8-0145-9B02-4FC209C0F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9</a:t>
            </a:fld>
            <a:endParaRPr lang="en-US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B3D6927E-D093-B64C-915C-AFD787FF32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23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6" descr="Untitled6">
            <a:hlinkClick r:id="" action="ppaction://media"/>
            <a:extLst>
              <a:ext uri="{FF2B5EF4-FFF2-40B4-BE49-F238E27FC236}">
                <a16:creationId xmlns:a16="http://schemas.microsoft.com/office/drawing/2014/main" id="{E121B1CC-B08F-794B-BD05-5DA9E091C8E7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80533" y="2486526"/>
            <a:ext cx="6401070" cy="48008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/>
          <a:srcRect l="14081" t="10804" r="14671" b="2638"/>
          <a:stretch/>
        </p:blipFill>
        <p:spPr>
          <a:xfrm>
            <a:off x="802851" y="4997080"/>
            <a:ext cx="2245149" cy="15335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826" t="21036" r="19442" b="12546"/>
          <a:stretch/>
        </p:blipFill>
        <p:spPr>
          <a:xfrm>
            <a:off x="768687" y="3828176"/>
            <a:ext cx="2257930" cy="138829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615" t="20289" r="18708" b="12734"/>
          <a:stretch/>
        </p:blipFill>
        <p:spPr>
          <a:xfrm>
            <a:off x="695938" y="2474554"/>
            <a:ext cx="2334787" cy="1425491"/>
          </a:xfrm>
          <a:prstGeom prst="rect">
            <a:avLst/>
          </a:prstGeom>
        </p:spPr>
      </p:pic>
      <p:sp>
        <p:nvSpPr>
          <p:cNvPr id="21" name="Down Arrow 20"/>
          <p:cNvSpPr/>
          <p:nvPr/>
        </p:nvSpPr>
        <p:spPr>
          <a:xfrm>
            <a:off x="1647252" y="3470050"/>
            <a:ext cx="270423" cy="2728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wn Arrow 21"/>
          <p:cNvSpPr/>
          <p:nvPr/>
        </p:nvSpPr>
        <p:spPr>
          <a:xfrm>
            <a:off x="1648439" y="4883665"/>
            <a:ext cx="270423" cy="27288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1743675" y="2716888"/>
            <a:ext cx="256589" cy="78402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944432" y="3993296"/>
            <a:ext cx="119979" cy="105725"/>
          </a:xfrm>
          <a:prstGeom prst="line">
            <a:avLst/>
          </a:prstGeom>
          <a:ln w="2222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442315"/>
            <a:ext cx="10801350" cy="1044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1) Delete unwanted reaction by-products</a:t>
            </a:r>
          </a:p>
          <a:p>
            <a:pPr marL="0" indent="0">
              <a:buNone/>
            </a:pPr>
            <a:r>
              <a:rPr lang="en-US" dirty="0"/>
              <a:t>2) Remove specific molecules based on topology (such as small rings)</a:t>
            </a:r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29512" y="336101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Delete Atoms Based on Topology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75488" y="1126514"/>
            <a:ext cx="1124570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21645" y="6218482"/>
            <a:ext cx="4117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deletion of condensed water molecule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9495" y="6400740"/>
            <a:ext cx="2636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nylon polycondensation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E2DF30-2810-CF40-91BA-FAC410D9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85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2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Untitled55" descr="Untitled55">
            <a:hlinkClick r:id="" action="ppaction://media"/>
            <a:extLst>
              <a:ext uri="{FF2B5EF4-FFF2-40B4-BE49-F238E27FC236}">
                <a16:creationId xmlns:a16="http://schemas.microsoft.com/office/drawing/2014/main" id="{A0370928-0FC5-494E-911F-D69E20B728DF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5"/>
          <a:srcRect b="2454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344" y="1245822"/>
            <a:ext cx="10801350" cy="1071374"/>
          </a:xfrm>
        </p:spPr>
        <p:txBody>
          <a:bodyPr>
            <a:normAutofit/>
          </a:bodyPr>
          <a:lstStyle/>
          <a:p>
            <a:r>
              <a:rPr lang="en-US" dirty="0"/>
              <a:t>Simple criterion for mechanically-induced chain scission</a:t>
            </a:r>
          </a:p>
          <a:p>
            <a:r>
              <a:rPr lang="en-US" dirty="0"/>
              <a:t>Or, if using custom criteria, REACTER can be used to reorganize topology 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29512" y="368185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Bond-Breaking Reaction Trigger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66344" y="1158598"/>
            <a:ext cx="11254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B3D572-B05B-534D-AB25-E8FF7731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1341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1129457"/>
            <a:ext cx="10801350" cy="1523837"/>
          </a:xfrm>
        </p:spPr>
        <p:txBody>
          <a:bodyPr>
            <a:normAutofit/>
          </a:bodyPr>
          <a:lstStyle/>
          <a:p>
            <a:r>
              <a:rPr lang="en-US" dirty="0"/>
              <a:t>Currently five constraints: Arrhenius, RMSD, distance, angle, dihedral</a:t>
            </a:r>
          </a:p>
          <a:p>
            <a:pPr lvl="1"/>
            <a:r>
              <a:rPr lang="en-US" dirty="0"/>
              <a:t>Can be used to enforce a relative orientation between reacting molecules</a:t>
            </a:r>
          </a:p>
          <a:p>
            <a:r>
              <a:rPr lang="en-US" dirty="0"/>
              <a:t>Demo: two distance constraints enforce a certain molecular orientation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39037" y="155337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Reaction Constraints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66344" y="948117"/>
            <a:ext cx="11254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Untitled7" descr="Untitled7">
            <a:hlinkClick r:id="" action="ppaction://media"/>
            <a:extLst>
              <a:ext uri="{FF2B5EF4-FFF2-40B4-BE49-F238E27FC236}">
                <a16:creationId xmlns:a16="http://schemas.microsoft.com/office/drawing/2014/main" id="{BEA1C63F-64B8-C54B-A908-CA805E270ACC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58998" y="2482687"/>
            <a:ext cx="7502178" cy="421997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43A09B-79B0-1144-B3D8-96BA5008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663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27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hart, histogram&#10;&#10;Description automatically generated">
            <a:extLst>
              <a:ext uri="{FF2B5EF4-FFF2-40B4-BE49-F238E27FC236}">
                <a16:creationId xmlns:a16="http://schemas.microsoft.com/office/drawing/2014/main" id="{ECE39793-B534-9346-A25E-84E9F5037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429" y="2376195"/>
            <a:ext cx="4243495" cy="4408826"/>
          </a:xfrm>
          <a:prstGeom prst="rect">
            <a:avLst/>
          </a:prstGeom>
        </p:spPr>
      </p:pic>
      <p:pic>
        <p:nvPicPr>
          <p:cNvPr id="18" name="Picture 17" descr="A picture containing chart, histogram&#10;&#10;Description automatically generated">
            <a:extLst>
              <a:ext uri="{FF2B5EF4-FFF2-40B4-BE49-F238E27FC236}">
                <a16:creationId xmlns:a16="http://schemas.microsoft.com/office/drawing/2014/main" id="{F33A84FD-2B52-8943-ADB5-C625AC8EAE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87" y="2423071"/>
            <a:ext cx="4137213" cy="429840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80" y="1134498"/>
            <a:ext cx="10991700" cy="1523837"/>
          </a:xfrm>
        </p:spPr>
        <p:txBody>
          <a:bodyPr>
            <a:normAutofit/>
          </a:bodyPr>
          <a:lstStyle/>
          <a:p>
            <a:r>
              <a:rPr lang="en-US" dirty="0"/>
              <a:t>Uses local temperature to enforce effective activation energy</a:t>
            </a:r>
          </a:p>
          <a:p>
            <a:pPr lvl="1"/>
            <a:r>
              <a:rPr lang="en-US" dirty="0"/>
              <a:t>Temperature-dependent Arrhenius equation:</a:t>
            </a:r>
          </a:p>
          <a:p>
            <a:pPr lvl="1"/>
            <a:r>
              <a:rPr lang="en-US" dirty="0"/>
              <a:t>Reaction probability is proportional to calculated rate constant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39037" y="155337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Arrhenius Reaction Constraint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66344" y="948117"/>
            <a:ext cx="11254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43A09B-79B0-1144-B3D8-96BA5008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9226FFF5-A2D4-EB4E-A43D-678C2FE6912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037" y="1414154"/>
            <a:ext cx="2070774" cy="6823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DD9C9A-EC20-394F-AD1E-0B917B8EB4C3}"/>
                  </a:ext>
                </a:extLst>
              </p:cNvPr>
              <p:cNvSpPr txBox="1"/>
              <p:nvPr/>
            </p:nvSpPr>
            <p:spPr>
              <a:xfrm>
                <a:off x="1731573" y="3219633"/>
                <a:ext cx="2298385" cy="2941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−10 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𝑘𝑐𝑎𝑙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𝑚𝑜𝑙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DD9C9A-EC20-394F-AD1E-0B917B8EB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1573" y="3219633"/>
                <a:ext cx="2298385" cy="294119"/>
              </a:xfrm>
              <a:prstGeom prst="rect">
                <a:avLst/>
              </a:prstGeom>
              <a:blipFill>
                <a:blip r:embed="rId6"/>
                <a:stretch>
                  <a:fillRect l="-2198" t="-116667" r="-1099" b="-1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7BC7617B-0B2A-6548-90AE-01F8F0EAD2D1}"/>
              </a:ext>
            </a:extLst>
          </p:cNvPr>
          <p:cNvSpPr/>
          <p:nvPr/>
        </p:nvSpPr>
        <p:spPr>
          <a:xfrm rot="16200000">
            <a:off x="6677879" y="1980262"/>
            <a:ext cx="103422" cy="1568824"/>
          </a:xfrm>
          <a:prstGeom prst="rightBrace">
            <a:avLst>
              <a:gd name="adj1" fmla="val 154674"/>
              <a:gd name="adj2" fmla="val 50000"/>
            </a:avLst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68A8728F-5B41-594D-B54F-3DD33FE93F00}"/>
              </a:ext>
            </a:extLst>
          </p:cNvPr>
          <p:cNvSpPr/>
          <p:nvPr/>
        </p:nvSpPr>
        <p:spPr>
          <a:xfrm rot="16200000">
            <a:off x="8300528" y="1981214"/>
            <a:ext cx="105330" cy="1568824"/>
          </a:xfrm>
          <a:prstGeom prst="rightBrace">
            <a:avLst>
              <a:gd name="adj1" fmla="val 154674"/>
              <a:gd name="adj2" fmla="val 50000"/>
            </a:avLst>
          </a:prstGeom>
          <a:ln w="222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27FA28-947C-0C40-848E-54E42CB4F1A6}"/>
              </a:ext>
            </a:extLst>
          </p:cNvPr>
          <p:cNvSpPr txBox="1"/>
          <p:nvPr/>
        </p:nvSpPr>
        <p:spPr>
          <a:xfrm>
            <a:off x="6414613" y="234363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800 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323F94-9827-8E4A-8FCF-0ACA0B54FD67}"/>
              </a:ext>
            </a:extLst>
          </p:cNvPr>
          <p:cNvSpPr txBox="1"/>
          <p:nvPr/>
        </p:nvSpPr>
        <p:spPr>
          <a:xfrm>
            <a:off x="8010927" y="2343632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300 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BE3144-5A62-394D-94B3-64F535DAA74A}"/>
              </a:ext>
            </a:extLst>
          </p:cNvPr>
          <p:cNvSpPr txBox="1"/>
          <p:nvPr/>
        </p:nvSpPr>
        <p:spPr>
          <a:xfrm>
            <a:off x="9466729" y="2816385"/>
            <a:ext cx="23455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Nylon melt with Arrhenius constraint:</a:t>
            </a:r>
          </a:p>
          <a:p>
            <a:r>
              <a:rPr lang="en-US" dirty="0"/>
              <a:t>80x80x80 </a:t>
            </a:r>
            <a:r>
              <a:rPr lang="en-US" dirty="0" err="1"/>
              <a:t>Å</a:t>
            </a:r>
            <a:endParaRPr lang="en-US" dirty="0"/>
          </a:p>
          <a:p>
            <a:r>
              <a:rPr lang="en-US" dirty="0"/>
              <a:t>35,000 atoms</a:t>
            </a:r>
          </a:p>
          <a:p>
            <a:r>
              <a:rPr lang="en-US" dirty="0"/>
              <a:t>10,000 fs</a:t>
            </a:r>
          </a:p>
          <a:p>
            <a:r>
              <a:rPr lang="en-US" dirty="0"/>
              <a:t>Reaction cutoff: 3.5 </a:t>
            </a:r>
            <a:r>
              <a:rPr lang="en-US" dirty="0" err="1"/>
              <a:t>Å</a:t>
            </a:r>
            <a:endParaRPr lang="en-US" dirty="0"/>
          </a:p>
          <a:p>
            <a:endParaRPr lang="en-US" dirty="0"/>
          </a:p>
          <a:p>
            <a:r>
              <a:rPr lang="en-US" dirty="0"/>
              <a:t>Simulation box thermostated with a hot half and a cold half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3108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80" y="1144331"/>
            <a:ext cx="10801350" cy="193895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Root-mean-square deviation (RMSD): a metric for similarity of molecular structures</a:t>
            </a:r>
          </a:p>
          <a:p>
            <a:r>
              <a:rPr lang="en-US" dirty="0"/>
              <a:t>Enforce a maximum RMSD between template and local reaction site atoms</a:t>
            </a:r>
          </a:p>
          <a:p>
            <a:pPr lvl="1"/>
            <a:r>
              <a:rPr lang="en-US" dirty="0"/>
              <a:t>Calculated after optimal translation/rotation of pre-reaction template</a:t>
            </a:r>
          </a:p>
          <a:p>
            <a:r>
              <a:rPr lang="en-US" dirty="0"/>
              <a:t>Orientation that allows reaction can be empirical or based off QM results</a:t>
            </a:r>
          </a:p>
          <a:p>
            <a:r>
              <a:rPr lang="en-US" dirty="0"/>
              <a:t>A step toward more complex energy surfaces for reactive sites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439037" y="155337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RMSD Reaction Constraint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66344" y="948117"/>
            <a:ext cx="1125484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43A09B-79B0-1144-B3D8-96BA5008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14</a:t>
            </a:fld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0F11976-5CAA-5048-8410-2B92CE5CF9D9}"/>
              </a:ext>
            </a:extLst>
          </p:cNvPr>
          <p:cNvGrpSpPr/>
          <p:nvPr/>
        </p:nvGrpSpPr>
        <p:grpSpPr>
          <a:xfrm>
            <a:off x="939848" y="3233302"/>
            <a:ext cx="3250870" cy="2674095"/>
            <a:chOff x="1280161" y="2977735"/>
            <a:chExt cx="3250870" cy="2674095"/>
          </a:xfrm>
        </p:grpSpPr>
        <p:pic>
          <p:nvPicPr>
            <p:cNvPr id="28" name="Picture 27" descr="Chart, bubble chart&#10;&#10;Description automatically generated">
              <a:extLst>
                <a:ext uri="{FF2B5EF4-FFF2-40B4-BE49-F238E27FC236}">
                  <a16:creationId xmlns:a16="http://schemas.microsoft.com/office/drawing/2014/main" id="{FA63C8BE-789D-1C4B-AA1B-7FED738D2A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0" t="3476" r="56644" b="25252"/>
            <a:stretch/>
          </p:blipFill>
          <p:spPr>
            <a:xfrm>
              <a:off x="1280161" y="2977735"/>
              <a:ext cx="1376410" cy="1985890"/>
            </a:xfrm>
            <a:prstGeom prst="rect">
              <a:avLst/>
            </a:prstGeom>
          </p:spPr>
        </p:pic>
        <p:pic>
          <p:nvPicPr>
            <p:cNvPr id="29" name="Picture 28" descr="Chart, bubble chart&#10;&#10;Description automatically generated">
              <a:extLst>
                <a:ext uri="{FF2B5EF4-FFF2-40B4-BE49-F238E27FC236}">
                  <a16:creationId xmlns:a16="http://schemas.microsoft.com/office/drawing/2014/main" id="{D1FDA4B4-0686-8748-9A5C-4391A077D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0" t="3476" r="56644" b="25252"/>
            <a:stretch/>
          </p:blipFill>
          <p:spPr>
            <a:xfrm rot="6704041">
              <a:off x="2849881" y="3970680"/>
              <a:ext cx="1376410" cy="1985890"/>
            </a:xfrm>
            <a:prstGeom prst="rect">
              <a:avLst/>
            </a:prstGeom>
          </p:spPr>
        </p:pic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713A207-703C-754E-B226-86C7AA41438D}"/>
              </a:ext>
            </a:extLst>
          </p:cNvPr>
          <p:cNvSpPr txBox="1">
            <a:spLocks/>
          </p:cNvSpPr>
          <p:nvPr/>
        </p:nvSpPr>
        <p:spPr>
          <a:xfrm>
            <a:off x="939848" y="5898468"/>
            <a:ext cx="3227770" cy="533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Pre-reaction Template</a:t>
            </a:r>
          </a:p>
        </p:txBody>
      </p:sp>
      <p:pic>
        <p:nvPicPr>
          <p:cNvPr id="31" name="Picture 30" descr="Chart, bubble chart&#10;&#10;Description automatically generated">
            <a:extLst>
              <a:ext uri="{FF2B5EF4-FFF2-40B4-BE49-F238E27FC236}">
                <a16:creationId xmlns:a16="http://schemas.microsoft.com/office/drawing/2014/main" id="{282932CC-A3C8-D347-A01F-27226A4B86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t="3476" r="56644" b="25252"/>
          <a:stretch/>
        </p:blipFill>
        <p:spPr>
          <a:xfrm rot="6704041">
            <a:off x="6337379" y="2732207"/>
            <a:ext cx="1100311" cy="1587533"/>
          </a:xfrm>
          <a:prstGeom prst="rect">
            <a:avLst/>
          </a:prstGeom>
        </p:spPr>
      </p:pic>
      <p:pic>
        <p:nvPicPr>
          <p:cNvPr id="32" name="Picture 31" descr="Chart, bubble chart&#10;&#10;Description automatically generated">
            <a:extLst>
              <a:ext uri="{FF2B5EF4-FFF2-40B4-BE49-F238E27FC236}">
                <a16:creationId xmlns:a16="http://schemas.microsoft.com/office/drawing/2014/main" id="{783CF0D2-7A2B-5642-AACE-DE42AA6A57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t="3476" r="56644" b="25252"/>
          <a:stretch/>
        </p:blipFill>
        <p:spPr>
          <a:xfrm rot="17141185">
            <a:off x="8242794" y="2792906"/>
            <a:ext cx="1100311" cy="1587533"/>
          </a:xfrm>
          <a:prstGeom prst="rect">
            <a:avLst/>
          </a:prstGeom>
        </p:spPr>
      </p:pic>
      <p:sp>
        <p:nvSpPr>
          <p:cNvPr id="34" name="Cross 33">
            <a:extLst>
              <a:ext uri="{FF2B5EF4-FFF2-40B4-BE49-F238E27FC236}">
                <a16:creationId xmlns:a16="http://schemas.microsoft.com/office/drawing/2014/main" id="{70DFEDC0-0387-5143-BF9B-0C3478DBB3C1}"/>
              </a:ext>
            </a:extLst>
          </p:cNvPr>
          <p:cNvSpPr/>
          <p:nvPr/>
        </p:nvSpPr>
        <p:spPr>
          <a:xfrm rot="2627689">
            <a:off x="9913542" y="3277857"/>
            <a:ext cx="546500" cy="546500"/>
          </a:xfrm>
          <a:prstGeom prst="plus">
            <a:avLst>
              <a:gd name="adj" fmla="val 39583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F42EC11-4B0E-B446-8CAE-33259E27D481}"/>
              </a:ext>
            </a:extLst>
          </p:cNvPr>
          <p:cNvGrpSpPr/>
          <p:nvPr/>
        </p:nvGrpSpPr>
        <p:grpSpPr>
          <a:xfrm>
            <a:off x="6407375" y="4340540"/>
            <a:ext cx="2675956" cy="2201183"/>
            <a:chOff x="1280161" y="2977735"/>
            <a:chExt cx="3250870" cy="2674095"/>
          </a:xfrm>
          <a:effectLst>
            <a:glow rad="304800">
              <a:srgbClr val="00B050">
                <a:alpha val="78000"/>
              </a:srgbClr>
            </a:glow>
          </a:effectLst>
        </p:grpSpPr>
        <p:pic>
          <p:nvPicPr>
            <p:cNvPr id="41" name="Picture 40" descr="Chart, bubble chart&#10;&#10;Description automatically generated">
              <a:extLst>
                <a:ext uri="{FF2B5EF4-FFF2-40B4-BE49-F238E27FC236}">
                  <a16:creationId xmlns:a16="http://schemas.microsoft.com/office/drawing/2014/main" id="{2FA0170B-2E87-7348-8D52-5CA7745333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0" t="3476" r="56644" b="25252"/>
            <a:stretch/>
          </p:blipFill>
          <p:spPr>
            <a:xfrm>
              <a:off x="1280161" y="2977735"/>
              <a:ext cx="1376410" cy="1985890"/>
            </a:xfrm>
            <a:prstGeom prst="rect">
              <a:avLst/>
            </a:prstGeom>
          </p:spPr>
        </p:pic>
        <p:pic>
          <p:nvPicPr>
            <p:cNvPr id="42" name="Picture 41" descr="Chart, bubble chart&#10;&#10;Description automatically generated">
              <a:extLst>
                <a:ext uri="{FF2B5EF4-FFF2-40B4-BE49-F238E27FC236}">
                  <a16:creationId xmlns:a16="http://schemas.microsoft.com/office/drawing/2014/main" id="{5D77430B-263A-F64F-B086-4DFFC00BC3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0" t="3476" r="56644" b="25252"/>
            <a:stretch/>
          </p:blipFill>
          <p:spPr>
            <a:xfrm rot="6704041">
              <a:off x="2849881" y="3970680"/>
              <a:ext cx="1376410" cy="1985890"/>
            </a:xfrm>
            <a:prstGeom prst="rect">
              <a:avLst/>
            </a:prstGeom>
          </p:spPr>
        </p:pic>
      </p:grpSp>
      <p:pic>
        <p:nvPicPr>
          <p:cNvPr id="43" name="Picture 42" descr="Chart, bubble chart&#10;&#10;Description automatically generated">
            <a:extLst>
              <a:ext uri="{FF2B5EF4-FFF2-40B4-BE49-F238E27FC236}">
                <a16:creationId xmlns:a16="http://schemas.microsoft.com/office/drawing/2014/main" id="{A0E4313A-F2D6-AF49-A792-286C638578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t="3476" r="56644" b="25252"/>
          <a:stretch/>
        </p:blipFill>
        <p:spPr>
          <a:xfrm rot="10118963">
            <a:off x="6466922" y="4227331"/>
            <a:ext cx="1100311" cy="1587533"/>
          </a:xfrm>
          <a:prstGeom prst="rect">
            <a:avLst/>
          </a:prstGeom>
        </p:spPr>
      </p:pic>
      <p:pic>
        <p:nvPicPr>
          <p:cNvPr id="44" name="Picture 43" descr="Chart, bubble chart&#10;&#10;Description automatically generated">
            <a:extLst>
              <a:ext uri="{FF2B5EF4-FFF2-40B4-BE49-F238E27FC236}">
                <a16:creationId xmlns:a16="http://schemas.microsoft.com/office/drawing/2014/main" id="{84E1C5DE-7445-8E4F-A0DD-9B902B77B0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t="3476" r="56644" b="25252"/>
          <a:stretch/>
        </p:blipFill>
        <p:spPr>
          <a:xfrm rot="16787563">
            <a:off x="7799706" y="5166257"/>
            <a:ext cx="1100311" cy="1587533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C18FFF7-4CC9-1C41-A146-6A469DC3C2E6}"/>
              </a:ext>
            </a:extLst>
          </p:cNvPr>
          <p:cNvCxnSpPr>
            <a:cxnSpLocks/>
          </p:cNvCxnSpPr>
          <p:nvPr/>
        </p:nvCxnSpPr>
        <p:spPr>
          <a:xfrm>
            <a:off x="1835959" y="4871933"/>
            <a:ext cx="678710" cy="316777"/>
          </a:xfrm>
          <a:prstGeom prst="line">
            <a:avLst/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693D9A6B-F0A0-054D-89C5-A842189E724E}"/>
              </a:ext>
            </a:extLst>
          </p:cNvPr>
          <p:cNvSpPr txBox="1"/>
          <p:nvPr/>
        </p:nvSpPr>
        <p:spPr>
          <a:xfrm>
            <a:off x="2112513" y="4649953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r</a:t>
            </a:r>
            <a:r>
              <a:rPr lang="en-US" i="1" baseline="-25000" dirty="0" err="1"/>
              <a:t>c</a:t>
            </a:r>
            <a:endParaRPr lang="en-US" i="1" baseline="-25000" dirty="0"/>
          </a:p>
        </p:txBody>
      </p:sp>
      <p:sp>
        <p:nvSpPr>
          <p:cNvPr id="49" name="L-Shape 48">
            <a:extLst>
              <a:ext uri="{FF2B5EF4-FFF2-40B4-BE49-F238E27FC236}">
                <a16:creationId xmlns:a16="http://schemas.microsoft.com/office/drawing/2014/main" id="{A542C7EC-38BC-E646-A13F-2EFFFF6354F8}"/>
              </a:ext>
            </a:extLst>
          </p:cNvPr>
          <p:cNvSpPr/>
          <p:nvPr/>
        </p:nvSpPr>
        <p:spPr>
          <a:xfrm rot="18905448">
            <a:off x="9517840" y="5239843"/>
            <a:ext cx="731311" cy="365125"/>
          </a:xfrm>
          <a:prstGeom prst="corner">
            <a:avLst>
              <a:gd name="adj1" fmla="val 31609"/>
              <a:gd name="adj2" fmla="val 29365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BEAD68F-11F9-DE4A-8ECC-D6F43549263A}"/>
              </a:ext>
            </a:extLst>
          </p:cNvPr>
          <p:cNvCxnSpPr>
            <a:cxnSpLocks/>
          </p:cNvCxnSpPr>
          <p:nvPr/>
        </p:nvCxnSpPr>
        <p:spPr>
          <a:xfrm flipH="1">
            <a:off x="7068057" y="5872602"/>
            <a:ext cx="135983" cy="1580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95E3778-E599-2F46-85DD-B0B1513A0EAC}"/>
              </a:ext>
            </a:extLst>
          </p:cNvPr>
          <p:cNvCxnSpPr>
            <a:cxnSpLocks/>
          </p:cNvCxnSpPr>
          <p:nvPr/>
        </p:nvCxnSpPr>
        <p:spPr>
          <a:xfrm>
            <a:off x="7159875" y="5837807"/>
            <a:ext cx="83223" cy="69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616E81B-1AED-454C-891C-DC6B2E6EFDC6}"/>
              </a:ext>
            </a:extLst>
          </p:cNvPr>
          <p:cNvCxnSpPr>
            <a:cxnSpLocks/>
          </p:cNvCxnSpPr>
          <p:nvPr/>
        </p:nvCxnSpPr>
        <p:spPr>
          <a:xfrm>
            <a:off x="7017079" y="5995869"/>
            <a:ext cx="83223" cy="6959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2137B60-AA66-7041-886C-638C645B8A0F}"/>
              </a:ext>
            </a:extLst>
          </p:cNvPr>
          <p:cNvCxnSpPr>
            <a:cxnSpLocks/>
          </p:cNvCxnSpPr>
          <p:nvPr/>
        </p:nvCxnSpPr>
        <p:spPr>
          <a:xfrm flipH="1" flipV="1">
            <a:off x="6482697" y="5872602"/>
            <a:ext cx="610860" cy="7222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270223C-E3FC-8942-8039-C13B643BD46C}"/>
              </a:ext>
            </a:extLst>
          </p:cNvPr>
          <p:cNvSpPr txBox="1"/>
          <p:nvPr/>
        </p:nvSpPr>
        <p:spPr>
          <a:xfrm>
            <a:off x="5311152" y="5651914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00B050"/>
                </a:solidFill>
              </a:rPr>
              <a:t>RMSD</a:t>
            </a:r>
            <a:r>
              <a:rPr lang="en-US" sz="2400" i="1" baseline="-25000" dirty="0" err="1">
                <a:solidFill>
                  <a:srgbClr val="00B050"/>
                </a:solidFill>
              </a:rPr>
              <a:t>max</a:t>
            </a:r>
            <a:endParaRPr lang="en-US" sz="2400" i="1" baseline="-25000" dirty="0">
              <a:solidFill>
                <a:srgbClr val="00B050"/>
              </a:solidFill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0BDF4BF-D297-0C42-82E5-4BD43CD8867A}"/>
              </a:ext>
            </a:extLst>
          </p:cNvPr>
          <p:cNvCxnSpPr>
            <a:cxnSpLocks/>
          </p:cNvCxnSpPr>
          <p:nvPr/>
        </p:nvCxnSpPr>
        <p:spPr>
          <a:xfrm>
            <a:off x="4797583" y="4053840"/>
            <a:ext cx="569769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2DB53A7C-9A1B-4544-9F3B-2DFBA9F56F63}"/>
              </a:ext>
            </a:extLst>
          </p:cNvPr>
          <p:cNvSpPr txBox="1">
            <a:spLocks/>
          </p:cNvSpPr>
          <p:nvPr/>
        </p:nvSpPr>
        <p:spPr>
          <a:xfrm>
            <a:off x="4151162" y="3108796"/>
            <a:ext cx="2354402" cy="7464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Simulation Atoms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8640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9" t="4691" r="12963" b="3210"/>
          <a:stretch/>
        </p:blipFill>
        <p:spPr>
          <a:xfrm>
            <a:off x="5568462" y="1294966"/>
            <a:ext cx="5494189" cy="5162048"/>
          </a:xfrm>
          <a:prstGeom prst="rect">
            <a:avLst/>
          </a:prstGeom>
        </p:spPr>
      </p:pic>
      <p:sp>
        <p:nvSpPr>
          <p:cNvPr id="17" name="Title 4"/>
          <p:cNvSpPr txBox="1">
            <a:spLocks/>
          </p:cNvSpPr>
          <p:nvPr/>
        </p:nvSpPr>
        <p:spPr>
          <a:xfrm>
            <a:off x="287866" y="321733"/>
            <a:ext cx="11609790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Large-scale Nylon 6,6 Demo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12203" y="5998989"/>
            <a:ext cx="3785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condensed water molecules removed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643" y="1338029"/>
            <a:ext cx="540857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Setup: 5,000x </a:t>
            </a:r>
            <a:r>
              <a:rPr lang="en-US" sz="2800" dirty="0" err="1"/>
              <a:t>adipic</a:t>
            </a:r>
            <a:r>
              <a:rPr lang="en-US" sz="2800" dirty="0"/>
              <a:t> acid</a:t>
            </a:r>
          </a:p>
          <a:p>
            <a:pPr algn="ctr"/>
            <a:r>
              <a:rPr lang="en-US" sz="2800" dirty="0"/>
              <a:t>5,000x </a:t>
            </a:r>
            <a:r>
              <a:rPr lang="en-US" sz="2800" dirty="0" err="1"/>
              <a:t>hexamethylenediamine</a:t>
            </a:r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220,000 atoms</a:t>
            </a:r>
          </a:p>
          <a:p>
            <a:pPr algn="ctr"/>
            <a:r>
              <a:rPr lang="en-US" sz="2800" dirty="0"/>
              <a:t>Temperature: 530 K</a:t>
            </a:r>
          </a:p>
          <a:p>
            <a:pPr algn="ctr"/>
            <a:r>
              <a:rPr lang="en-US" sz="2800" dirty="0"/>
              <a:t>(actual synthesis temp)</a:t>
            </a:r>
          </a:p>
          <a:p>
            <a:pPr algn="ctr"/>
            <a:r>
              <a:rPr lang="en-US" sz="2800" dirty="0"/>
              <a:t>Final density: 0.9 g/cm</a:t>
            </a:r>
            <a:r>
              <a:rPr lang="en-US" sz="2800" baseline="30000" dirty="0"/>
              <a:t>3</a:t>
            </a:r>
          </a:p>
          <a:p>
            <a:pPr algn="ctr"/>
            <a:r>
              <a:rPr lang="en-US" sz="2800" dirty="0"/>
              <a:t>Side length: 13.3 nm</a:t>
            </a:r>
            <a:endParaRPr lang="en-US" sz="2800" baseline="30000" dirty="0"/>
          </a:p>
          <a:p>
            <a:pPr algn="ctr"/>
            <a:r>
              <a:rPr lang="en-US" sz="2800" dirty="0"/>
              <a:t>3-5 Å reaction cutoff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&gt;99% polymerized</a:t>
            </a:r>
          </a:p>
          <a:p>
            <a:pPr algn="ctr"/>
            <a:endParaRPr lang="en-US" sz="2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2900FBA-8DD6-714C-B967-177611C1D022}"/>
              </a:ext>
            </a:extLst>
          </p:cNvPr>
          <p:cNvCxnSpPr>
            <a:cxnSpLocks/>
          </p:cNvCxnSpPr>
          <p:nvPr/>
        </p:nvCxnSpPr>
        <p:spPr>
          <a:xfrm>
            <a:off x="477012" y="1152015"/>
            <a:ext cx="111292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1540A943-8D2C-7244-89DE-9C656E18F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540" y="635634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675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" b="2099"/>
          <a:stretch/>
        </p:blipFill>
        <p:spPr>
          <a:xfrm>
            <a:off x="306422" y="518583"/>
            <a:ext cx="11428378" cy="6003124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-1" y="32084"/>
            <a:ext cx="12192001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latin typeface="Eras Light ITC" panose="020B0402030504020804" pitchFamily="34" charset="0"/>
              </a:rPr>
              <a:t>Chain PDI ≈ 2  Overall PDI (with cycles) ≈ 3.9*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46322" y="584283"/>
            <a:ext cx="18357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265 repeat units</a:t>
            </a:r>
          </a:p>
          <a:p>
            <a:r>
              <a:rPr lang="en-US" i="1" dirty="0"/>
              <a:t>&gt;7,400 backbone </a:t>
            </a:r>
          </a:p>
          <a:p>
            <a:r>
              <a:rPr lang="en-US" i="1" dirty="0"/>
              <a:t>                  atoms</a:t>
            </a:r>
            <a:endParaRPr lang="en-US" dirty="0"/>
          </a:p>
        </p:txBody>
      </p:sp>
      <p:cxnSp>
        <p:nvCxnSpPr>
          <p:cNvPr id="8" name="Curved Connector 7"/>
          <p:cNvCxnSpPr/>
          <p:nvPr/>
        </p:nvCxnSpPr>
        <p:spPr>
          <a:xfrm rot="5400000" flipH="1" flipV="1">
            <a:off x="10573226" y="1276827"/>
            <a:ext cx="289560" cy="204787"/>
          </a:xfrm>
          <a:prstGeom prst="curvedConnector3">
            <a:avLst>
              <a:gd name="adj1" fmla="val 148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4"/>
          <p:cNvSpPr txBox="1">
            <a:spLocks/>
          </p:cNvSpPr>
          <p:nvPr/>
        </p:nvSpPr>
        <p:spPr>
          <a:xfrm>
            <a:off x="1573901" y="572768"/>
            <a:ext cx="1378850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(nylon 6,6)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0366893" y="6010907"/>
            <a:ext cx="1558407" cy="590931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only backbone atoms shown</a:t>
            </a:r>
          </a:p>
        </p:txBody>
      </p:sp>
      <p:sp>
        <p:nvSpPr>
          <p:cNvPr id="15" name="Title 4"/>
          <p:cNvSpPr txBox="1">
            <a:spLocks/>
          </p:cNvSpPr>
          <p:nvPr/>
        </p:nvSpPr>
        <p:spPr>
          <a:xfrm>
            <a:off x="289443" y="6267069"/>
            <a:ext cx="11712057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*Experimental PDI ≈ 4.</a:t>
            </a:r>
          </a:p>
          <a:p>
            <a:pPr algn="l" defTabSz="457200"/>
            <a:r>
              <a:rPr lang="en-US" sz="1800" dirty="0"/>
              <a:t>Solid-state modification of polyamide-6,6.</a:t>
            </a:r>
            <a:r>
              <a:rPr lang="en-US" sz="1800" i="1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/>
              <a:t>Jeyakumar</a:t>
            </a:r>
            <a:r>
              <a:rPr lang="en-US" sz="1800" dirty="0"/>
              <a:t>, A. Eindhoven: </a:t>
            </a:r>
            <a:r>
              <a:rPr lang="en-US" sz="1800" dirty="0" err="1"/>
              <a:t>Technische</a:t>
            </a:r>
            <a:r>
              <a:rPr lang="en-US" sz="1800" dirty="0"/>
              <a:t> Universiteit Eindhoven. 2012.</a:t>
            </a:r>
            <a:endParaRPr lang="en-US" sz="1800" i="1" dirty="0">
              <a:latin typeface="+mn-lt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9DD88F-7C3E-AD43-B8B5-6513A36A1544}"/>
              </a:ext>
            </a:extLst>
          </p:cNvPr>
          <p:cNvCxnSpPr>
            <a:cxnSpLocks/>
          </p:cNvCxnSpPr>
          <p:nvPr/>
        </p:nvCxnSpPr>
        <p:spPr>
          <a:xfrm>
            <a:off x="289443" y="584283"/>
            <a:ext cx="113417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FFEF4D-8724-5540-B924-20B271C74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45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73" y="1133659"/>
            <a:ext cx="5698190" cy="5162677"/>
          </a:xfrm>
          <a:prstGeom prst="rect">
            <a:avLst/>
          </a:prstGeom>
        </p:spPr>
      </p:pic>
      <p:sp>
        <p:nvSpPr>
          <p:cNvPr id="11" name="Title 4"/>
          <p:cNvSpPr txBox="1">
            <a:spLocks/>
          </p:cNvSpPr>
          <p:nvPr/>
        </p:nvSpPr>
        <p:spPr>
          <a:xfrm>
            <a:off x="-256118" y="293514"/>
            <a:ext cx="12448117" cy="7017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>
                <a:latin typeface="Eras Light ITC" panose="020B0402030504020804" pitchFamily="34" charset="0"/>
              </a:rPr>
              <a:t>&gt;99% Polymerized Nylon 6,6: Chains </a:t>
            </a:r>
            <a:r>
              <a:rPr lang="en-US" sz="4400" i="1" dirty="0">
                <a:latin typeface="Eras Light ITC" panose="020B0402030504020804" pitchFamily="34" charset="0"/>
              </a:rPr>
              <a:t>vs.</a:t>
            </a:r>
            <a:r>
              <a:rPr lang="en-US" sz="4400" dirty="0">
                <a:latin typeface="Eras Light ITC" panose="020B0402030504020804" pitchFamily="34" charset="0"/>
              </a:rPr>
              <a:t> Cycles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46704" y="1000438"/>
            <a:ext cx="1104861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872688" y="2955287"/>
            <a:ext cx="3234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Helvetica" panose="020B0604020202020204" pitchFamily="34" charset="0"/>
              </a:rPr>
              <a:t>weight % cycles: </a:t>
            </a:r>
          </a:p>
          <a:p>
            <a:pPr algn="ctr"/>
            <a:r>
              <a:rPr lang="en-US" dirty="0">
                <a:cs typeface="Helvetica" panose="020B0604020202020204" pitchFamily="34" charset="0"/>
              </a:rPr>
              <a:t>simulation: 3.7%</a:t>
            </a:r>
          </a:p>
          <a:p>
            <a:pPr algn="ctr"/>
            <a:r>
              <a:rPr lang="en-US" dirty="0">
                <a:cs typeface="Helvetica" panose="020B0604020202020204" pitchFamily="34" charset="0"/>
              </a:rPr>
              <a:t>experiment: 1-5%</a:t>
            </a:r>
            <a:r>
              <a:rPr lang="en-US" baseline="30000" dirty="0">
                <a:cs typeface="Helvetica" panose="020B0604020202020204" pitchFamily="34" charset="0"/>
              </a:rPr>
              <a:t>1</a:t>
            </a:r>
          </a:p>
          <a:p>
            <a:pPr algn="ctr"/>
            <a:endParaRPr lang="en-US" dirty="0">
              <a:cs typeface="Helvetica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178630"/>
            <a:ext cx="5393390" cy="5084517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flipV="1">
            <a:off x="9906000" y="2266205"/>
            <a:ext cx="1100667" cy="11853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707086" y="2164605"/>
            <a:ext cx="2452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cs typeface="Helvetica" panose="020B0604020202020204" pitchFamily="34" charset="0"/>
              </a:rPr>
              <a:t>&gt;250 repeat units</a:t>
            </a:r>
          </a:p>
          <a:p>
            <a:pPr algn="ctr"/>
            <a:r>
              <a:rPr lang="en-US" dirty="0">
                <a:cs typeface="Helvetica" panose="020B0604020202020204" pitchFamily="34" charset="0"/>
              </a:rPr>
              <a:t>(&gt;500 reactant molecules)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68706" y="6311154"/>
            <a:ext cx="6741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30000" dirty="0">
                <a:cs typeface="Helvetica" panose="020B0604020202020204" pitchFamily="34" charset="0"/>
              </a:rPr>
              <a:t>1</a:t>
            </a:r>
            <a:r>
              <a:rPr lang="en-US" sz="1400" dirty="0">
                <a:cs typeface="Helvetica" panose="020B0604020202020204" pitchFamily="34" charset="0"/>
              </a:rPr>
              <a:t>Endgroup-based separation and quantitation of polyamide-6,6 by means of critical chromatography. </a:t>
            </a:r>
            <a:r>
              <a:rPr lang="en-US" sz="1400" dirty="0" err="1">
                <a:cs typeface="Helvetica" panose="020B0604020202020204" pitchFamily="34" charset="0"/>
              </a:rPr>
              <a:t>Mengerinka</a:t>
            </a:r>
            <a:r>
              <a:rPr lang="en-US" sz="1400" dirty="0">
                <a:cs typeface="Helvetica" panose="020B0604020202020204" pitchFamily="34" charset="0"/>
              </a:rPr>
              <a:t>, et al. Journal of Chromatography A 949, 337. 2002.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9F1D48-1827-D74A-B2C4-58FCF0C3DDEB}"/>
              </a:ext>
            </a:extLst>
          </p:cNvPr>
          <p:cNvSpPr/>
          <p:nvPr/>
        </p:nvSpPr>
        <p:spPr>
          <a:xfrm>
            <a:off x="3928791" y="1979939"/>
            <a:ext cx="697978" cy="577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019929-B988-134B-8129-649435750FB1}"/>
              </a:ext>
            </a:extLst>
          </p:cNvPr>
          <p:cNvSpPr txBox="1"/>
          <p:nvPr/>
        </p:nvSpPr>
        <p:spPr>
          <a:xfrm>
            <a:off x="3854447" y="1979939"/>
            <a:ext cx="81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Cycles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B6A2BB-D7D4-9B40-A3A7-FE9AC1830065}"/>
              </a:ext>
            </a:extLst>
          </p:cNvPr>
          <p:cNvSpPr txBox="1"/>
          <p:nvPr/>
        </p:nvSpPr>
        <p:spPr>
          <a:xfrm>
            <a:off x="3868194" y="2252571"/>
            <a:ext cx="819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Chains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2AC14E-F32E-0D48-B7EE-ED4027BEA9F8}"/>
              </a:ext>
            </a:extLst>
          </p:cNvPr>
          <p:cNvSpPr/>
          <p:nvPr/>
        </p:nvSpPr>
        <p:spPr>
          <a:xfrm>
            <a:off x="1848991" y="5986033"/>
            <a:ext cx="283837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9E2DCB-7CC9-A647-8E07-6BD47B460539}"/>
              </a:ext>
            </a:extLst>
          </p:cNvPr>
          <p:cNvSpPr txBox="1"/>
          <p:nvPr/>
        </p:nvSpPr>
        <p:spPr>
          <a:xfrm>
            <a:off x="2001876" y="5956519"/>
            <a:ext cx="253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degree of polymerization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C35346-BC45-D448-98BC-FE5FD9D0B935}"/>
              </a:ext>
            </a:extLst>
          </p:cNvPr>
          <p:cNvSpPr/>
          <p:nvPr/>
        </p:nvSpPr>
        <p:spPr>
          <a:xfrm>
            <a:off x="7668711" y="5994869"/>
            <a:ext cx="27777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C9887FF-7343-C144-A98A-E1B34F6A8605}"/>
              </a:ext>
            </a:extLst>
          </p:cNvPr>
          <p:cNvSpPr txBox="1"/>
          <p:nvPr/>
        </p:nvSpPr>
        <p:spPr>
          <a:xfrm>
            <a:off x="7168896" y="5956519"/>
            <a:ext cx="4030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chain ID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D39B7D-D177-8247-AE49-54531CD871A7}"/>
              </a:ext>
            </a:extLst>
          </p:cNvPr>
          <p:cNvSpPr/>
          <p:nvPr/>
        </p:nvSpPr>
        <p:spPr>
          <a:xfrm rot="16200000">
            <a:off x="-723231" y="3341301"/>
            <a:ext cx="27777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F6EE807-6EDB-0548-914B-7135A49C4F24}"/>
              </a:ext>
            </a:extLst>
          </p:cNvPr>
          <p:cNvSpPr txBox="1"/>
          <p:nvPr/>
        </p:nvSpPr>
        <p:spPr>
          <a:xfrm rot="16200000">
            <a:off x="-190243" y="3344918"/>
            <a:ext cx="166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molecule count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E51556-17CD-0742-9EDB-B6C759AF06BC}"/>
              </a:ext>
            </a:extLst>
          </p:cNvPr>
          <p:cNvSpPr/>
          <p:nvPr/>
        </p:nvSpPr>
        <p:spPr>
          <a:xfrm rot="16200000">
            <a:off x="5156627" y="3370785"/>
            <a:ext cx="2777778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060915-0F61-1844-BBBD-ECADC06BF612}"/>
              </a:ext>
            </a:extLst>
          </p:cNvPr>
          <p:cNvSpPr txBox="1"/>
          <p:nvPr/>
        </p:nvSpPr>
        <p:spPr>
          <a:xfrm rot="16200000">
            <a:off x="5236093" y="3407108"/>
            <a:ext cx="253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degree of polymerization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C3FAF044-1E33-B94B-9B7D-2D41DA71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540" y="6356349"/>
            <a:ext cx="2743200" cy="365125"/>
          </a:xfrm>
        </p:spPr>
        <p:txBody>
          <a:bodyPr/>
          <a:lstStyle/>
          <a:p>
            <a:fld id="{43081BE1-F8E5-4FAF-829C-549B7BEC485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261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133349" y="356323"/>
            <a:ext cx="11854751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Nylon 6,6: Chain Morphology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52450" y="1257300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015361" y="1578505"/>
            <a:ext cx="5535098" cy="5014913"/>
            <a:chOff x="6015361" y="1578505"/>
            <a:chExt cx="5535098" cy="50149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5361" y="1578505"/>
              <a:ext cx="5535098" cy="501491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16200000">
              <a:off x="5921829" y="3292993"/>
              <a:ext cx="6241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(Å)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242628" y="2220686"/>
            <a:ext cx="1756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</a:t>
            </a:r>
            <a:r>
              <a:rPr lang="en-US" sz="2000" baseline="-25000" dirty="0"/>
              <a:t>g</a:t>
            </a:r>
            <a:r>
              <a:rPr lang="en-US" sz="2000" baseline="30000" dirty="0"/>
              <a:t>2 </a:t>
            </a:r>
            <a:r>
              <a:rPr lang="en-US" sz="2000" dirty="0"/>
              <a:t>~ N</a:t>
            </a:r>
            <a:r>
              <a:rPr lang="en-US" sz="2000" baseline="30000" dirty="0"/>
              <a:t>1.1</a:t>
            </a:r>
          </a:p>
        </p:txBody>
      </p:sp>
      <p:cxnSp>
        <p:nvCxnSpPr>
          <p:cNvPr id="15" name="Curved Connector 14"/>
          <p:cNvCxnSpPr/>
          <p:nvPr/>
        </p:nvCxnSpPr>
        <p:spPr>
          <a:xfrm rot="16200000" flipH="1">
            <a:off x="7873999" y="2619828"/>
            <a:ext cx="275772" cy="145143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345242" y="2797672"/>
            <a:ext cx="1476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 repeat units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28312" y="2291485"/>
            <a:ext cx="2042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end-to-end distance</a:t>
            </a:r>
          </a:p>
        </p:txBody>
      </p:sp>
      <p:cxnSp>
        <p:nvCxnSpPr>
          <p:cNvPr id="28" name="Curved Connector 27"/>
          <p:cNvCxnSpPr>
            <a:endCxn id="27" idx="1"/>
          </p:cNvCxnSpPr>
          <p:nvPr/>
        </p:nvCxnSpPr>
        <p:spPr>
          <a:xfrm>
            <a:off x="2188030" y="2302334"/>
            <a:ext cx="340282" cy="173817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789569" y="3548786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radius of gyration</a:t>
            </a:r>
          </a:p>
        </p:txBody>
      </p:sp>
      <p:cxnSp>
        <p:nvCxnSpPr>
          <p:cNvPr id="33" name="Curved Connector 32"/>
          <p:cNvCxnSpPr>
            <a:endCxn id="32" idx="1"/>
          </p:cNvCxnSpPr>
          <p:nvPr/>
        </p:nvCxnSpPr>
        <p:spPr>
          <a:xfrm>
            <a:off x="2367641" y="3543302"/>
            <a:ext cx="421928" cy="190150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4" name="Picture 6" descr="https://quicklatex.com/cache3/d6/ql_1f84a43dfe9c95e4a6584414321c95d6_l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4" y="4212770"/>
            <a:ext cx="2505390" cy="111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quicklatex.com/cache3/e2/ql_b1a1fe9cdbb8717214b56948ecdf89e2_l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76" y="1721987"/>
            <a:ext cx="2734581" cy="57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quicklatex.com/cache3/b3/ql_af243a3bba71d221f4b17230f2cd6db3_l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361" y="2890160"/>
            <a:ext cx="2748910" cy="61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/>
          <p:cNvGrpSpPr/>
          <p:nvPr/>
        </p:nvGrpSpPr>
        <p:grpSpPr>
          <a:xfrm>
            <a:off x="604163" y="5459183"/>
            <a:ext cx="5274130" cy="1378865"/>
            <a:chOff x="359229" y="5279568"/>
            <a:chExt cx="5274130" cy="1378865"/>
          </a:xfrm>
        </p:grpSpPr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359229" y="5494632"/>
              <a:ext cx="5274130" cy="116380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3200" dirty="0"/>
                <a:t> Value for a Gaussian chain: </a:t>
              </a:r>
              <a:r>
                <a:rPr lang="en-US" sz="3600" dirty="0"/>
                <a:t>  </a:t>
              </a:r>
            </a:p>
          </p:txBody>
        </p:sp>
        <p:pic>
          <p:nvPicPr>
            <p:cNvPr id="48" name="Picture 6" descr="https://quicklatex.com/cache3/d6/ql_1f84a43dfe9c95e4a6584414321c95d6_l3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23" r="20397"/>
            <a:stretch/>
          </p:blipFill>
          <p:spPr bwMode="auto">
            <a:xfrm>
              <a:off x="5029199" y="5279568"/>
              <a:ext cx="277587" cy="1110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51" name="Curved Connector 50"/>
          <p:cNvCxnSpPr/>
          <p:nvPr/>
        </p:nvCxnSpPr>
        <p:spPr>
          <a:xfrm rot="5400000">
            <a:off x="2122714" y="5453745"/>
            <a:ext cx="375556" cy="179612"/>
          </a:xfrm>
          <a:prstGeom prst="curved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DFBC0-E088-F345-8B71-91004575E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18</a:t>
            </a:fld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6119EF-95B4-234C-ABF5-F18DA6F74AEA}"/>
              </a:ext>
            </a:extLst>
          </p:cNvPr>
          <p:cNvSpPr/>
          <p:nvPr/>
        </p:nvSpPr>
        <p:spPr>
          <a:xfrm>
            <a:off x="7579669" y="6302871"/>
            <a:ext cx="283837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1052F6F-B883-4B42-B418-DA7DDECA5848}"/>
              </a:ext>
            </a:extLst>
          </p:cNvPr>
          <p:cNvSpPr txBox="1"/>
          <p:nvPr/>
        </p:nvSpPr>
        <p:spPr>
          <a:xfrm>
            <a:off x="7732554" y="6273357"/>
            <a:ext cx="253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degree of polymerization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1D212D-0FCF-BF4A-9929-7A67D5EC6F0E}"/>
              </a:ext>
            </a:extLst>
          </p:cNvPr>
          <p:cNvSpPr/>
          <p:nvPr/>
        </p:nvSpPr>
        <p:spPr>
          <a:xfrm>
            <a:off x="7167597" y="1560550"/>
            <a:ext cx="3688966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987CE59-DBA8-9F4E-AA3E-6822FA19A674}"/>
              </a:ext>
            </a:extLst>
          </p:cNvPr>
          <p:cNvSpPr txBox="1"/>
          <p:nvPr/>
        </p:nvSpPr>
        <p:spPr>
          <a:xfrm>
            <a:off x="7099052" y="1584111"/>
            <a:ext cx="368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Nylon 6,6: chain radii of gyration</a:t>
            </a:r>
          </a:p>
        </p:txBody>
      </p:sp>
    </p:spTree>
    <p:extLst>
      <p:ext uri="{BB962C8B-B14F-4D97-AF65-F5344CB8AC3E}">
        <p14:creationId xmlns:p14="http://schemas.microsoft.com/office/powerpoint/2010/main" val="2764800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86051" y="1257299"/>
            <a:ext cx="4429125" cy="4443413"/>
            <a:chOff x="686051" y="1257299"/>
            <a:chExt cx="4429125" cy="444341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6" t="5226" r="3962" b="9234"/>
            <a:stretch/>
          </p:blipFill>
          <p:spPr>
            <a:xfrm>
              <a:off x="686051" y="1257299"/>
              <a:ext cx="4429125" cy="4443413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86051" y="5449383"/>
              <a:ext cx="4429125" cy="251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5"/>
          <a:stretch/>
        </p:blipFill>
        <p:spPr>
          <a:xfrm>
            <a:off x="6391780" y="1560909"/>
            <a:ext cx="4483863" cy="3836194"/>
          </a:xfrm>
          <a:prstGeom prst="rect">
            <a:avLst/>
          </a:prstGeom>
        </p:spPr>
      </p:pic>
      <p:sp>
        <p:nvSpPr>
          <p:cNvPr id="9" name="Title 4"/>
          <p:cNvSpPr txBox="1">
            <a:spLocks noGrp="1"/>
          </p:cNvSpPr>
          <p:nvPr>
            <p:ph type="title"/>
          </p:nvPr>
        </p:nvSpPr>
        <p:spPr>
          <a:xfrm>
            <a:off x="1429512" y="207765"/>
            <a:ext cx="93345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Chain Growth </a:t>
            </a:r>
            <a:r>
              <a:rPr lang="en-US" sz="4800" i="1" dirty="0">
                <a:latin typeface="Eras Light ITC" panose="020B0402030504020804" pitchFamily="34" charset="0"/>
              </a:rPr>
              <a:t>vs. </a:t>
            </a:r>
            <a:r>
              <a:rPr lang="en-US" sz="4800" dirty="0">
                <a:latin typeface="Eras Light ITC" panose="020B0402030504020804" pitchFamily="34" charset="0"/>
              </a:rPr>
              <a:t>Ring Formation </a:t>
            </a:r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402336" y="998178"/>
            <a:ext cx="11318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4"/>
          <p:cNvSpPr txBox="1">
            <a:spLocks/>
          </p:cNvSpPr>
          <p:nvPr/>
        </p:nvSpPr>
        <p:spPr>
          <a:xfrm>
            <a:off x="5812971" y="5449383"/>
            <a:ext cx="5958829" cy="10895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Eras Light ITC" panose="020B0402030504020804" pitchFamily="34" charset="0"/>
              </a:rPr>
              <a:t>cycle constraining two chains:</a:t>
            </a:r>
          </a:p>
          <a:p>
            <a:pPr algn="ctr"/>
            <a:r>
              <a:rPr lang="en-US" sz="3600" dirty="0">
                <a:latin typeface="Eras Light ITC" panose="020B0402030504020804" pitchFamily="34" charset="0"/>
              </a:rPr>
              <a:t>physical ‘slip-link’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909501" y="5449383"/>
            <a:ext cx="4372232" cy="10895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Eras Light ITC" panose="020B0402030504020804" pitchFamily="34" charset="0"/>
              </a:rPr>
              <a:t>single topologically-constrained cycle</a:t>
            </a:r>
          </a:p>
        </p:txBody>
      </p:sp>
      <p:sp>
        <p:nvSpPr>
          <p:cNvPr id="13" name="Title 4"/>
          <p:cNvSpPr txBox="1">
            <a:spLocks/>
          </p:cNvSpPr>
          <p:nvPr/>
        </p:nvSpPr>
        <p:spPr>
          <a:xfrm>
            <a:off x="3910646" y="1096301"/>
            <a:ext cx="4372232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>
                <a:latin typeface="Eras Light ITC" panose="020B0402030504020804" pitchFamily="34" charset="0"/>
              </a:rPr>
              <a:t>Nylon 6,6</a:t>
            </a:r>
          </a:p>
        </p:txBody>
      </p:sp>
      <p:sp>
        <p:nvSpPr>
          <p:cNvPr id="14" name="Arc 13"/>
          <p:cNvSpPr/>
          <p:nvPr/>
        </p:nvSpPr>
        <p:spPr>
          <a:xfrm flipV="1">
            <a:off x="1134090" y="3705727"/>
            <a:ext cx="1159721" cy="1118771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9501" y="4586074"/>
            <a:ext cx="8274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Eras"/>
              </a:rPr>
              <a:t>cycle</a:t>
            </a:r>
          </a:p>
        </p:txBody>
      </p:sp>
      <p:sp>
        <p:nvSpPr>
          <p:cNvPr id="16" name="Arc 15"/>
          <p:cNvSpPr/>
          <p:nvPr/>
        </p:nvSpPr>
        <p:spPr>
          <a:xfrm>
            <a:off x="8030739" y="2068013"/>
            <a:ext cx="1159721" cy="590353"/>
          </a:xfrm>
          <a:prstGeom prst="arc">
            <a:avLst/>
          </a:prstGeom>
          <a:ln>
            <a:solidFill>
              <a:schemeClr val="bg1">
                <a:lumMod val="50000"/>
              </a:schemeClr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806150" y="1829590"/>
            <a:ext cx="8274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i="1" dirty="0">
                <a:solidFill>
                  <a:schemeClr val="bg1">
                    <a:lumMod val="50000"/>
                  </a:schemeClr>
                </a:solidFill>
                <a:latin typeface="Eras"/>
              </a:rPr>
              <a:t>cycle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AED32-D49B-484A-83CC-A4A77BA84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45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"/>
          <p:cNvSpPr>
            <a:spLocks noGrp="1"/>
          </p:cNvSpPr>
          <p:nvPr>
            <p:ph idx="1"/>
          </p:nvPr>
        </p:nvSpPr>
        <p:spPr>
          <a:xfrm>
            <a:off x="133350" y="2195227"/>
            <a:ext cx="11163300" cy="5177123"/>
          </a:xfrm>
        </p:spPr>
        <p:txBody>
          <a:bodyPr>
            <a:normAutofit/>
          </a:bodyPr>
          <a:lstStyle/>
          <a:p>
            <a:r>
              <a:rPr lang="en-US" dirty="0"/>
              <a:t>Uniaxial strain</a:t>
            </a:r>
          </a:p>
          <a:p>
            <a:pPr lvl="1"/>
            <a:r>
              <a:rPr lang="en-US" dirty="0"/>
              <a:t>Highly entangled system</a:t>
            </a:r>
          </a:p>
          <a:p>
            <a:pPr lvl="1"/>
            <a:r>
              <a:rPr lang="en-US" dirty="0"/>
              <a:t>Craze formation</a:t>
            </a:r>
          </a:p>
          <a:p>
            <a:endParaRPr lang="en-US" dirty="0"/>
          </a:p>
          <a:p>
            <a:r>
              <a:rPr lang="en-US" dirty="0"/>
              <a:t>Chain scission reaction</a:t>
            </a:r>
          </a:p>
          <a:p>
            <a:pPr lvl="1"/>
            <a:r>
              <a:rPr lang="en-US" dirty="0"/>
              <a:t>Relieve topological constraints</a:t>
            </a:r>
          </a:p>
          <a:p>
            <a:pPr lvl="1"/>
            <a:r>
              <a:rPr lang="en-US" dirty="0"/>
              <a:t>Activated if C-N bond &gt; 1.67Å</a:t>
            </a:r>
          </a:p>
          <a:p>
            <a:pPr lvl="2"/>
            <a:r>
              <a:rPr lang="en-US" dirty="0"/>
              <a:t>Chosen empirically</a:t>
            </a:r>
          </a:p>
          <a:p>
            <a:pPr lvl="1"/>
            <a:r>
              <a:rPr lang="en-US" dirty="0"/>
              <a:t>Only 6 chain scissions occurred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5DC121-597F-4C3C-8CBE-03A329D813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2" t="5289" r="11376" b="9630"/>
          <a:stretch/>
        </p:blipFill>
        <p:spPr>
          <a:xfrm>
            <a:off x="4990561" y="2233370"/>
            <a:ext cx="6554023" cy="21313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E0976F2-9101-4C6F-ACC4-A14D8AAAF9C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10" t="11874" r="6514" b="8371"/>
          <a:stretch/>
        </p:blipFill>
        <p:spPr>
          <a:xfrm>
            <a:off x="4990561" y="4590617"/>
            <a:ext cx="6560802" cy="20973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67C1705-F0BA-4438-B6CF-FCACDE23C2AD}"/>
              </a:ext>
            </a:extLst>
          </p:cNvPr>
          <p:cNvSpPr/>
          <p:nvPr/>
        </p:nvSpPr>
        <p:spPr>
          <a:xfrm>
            <a:off x="4990562" y="2241074"/>
            <a:ext cx="6554021" cy="2123614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B3C1DB-9F7C-4AFA-9A72-51951738CC4D}"/>
              </a:ext>
            </a:extLst>
          </p:cNvPr>
          <p:cNvSpPr/>
          <p:nvPr/>
        </p:nvSpPr>
        <p:spPr>
          <a:xfrm>
            <a:off x="4990562" y="4590617"/>
            <a:ext cx="6554023" cy="2097350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27D9749-1D90-4A70-ADF4-9CA72D2F9A39}"/>
              </a:ext>
            </a:extLst>
          </p:cNvPr>
          <p:cNvCxnSpPr>
            <a:cxnSpLocks/>
          </p:cNvCxnSpPr>
          <p:nvPr/>
        </p:nvCxnSpPr>
        <p:spPr>
          <a:xfrm>
            <a:off x="11777597" y="1847850"/>
            <a:ext cx="0" cy="3752782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1887902-EFD4-478A-8808-7B74B938B144}"/>
              </a:ext>
            </a:extLst>
          </p:cNvPr>
          <p:cNvCxnSpPr>
            <a:cxnSpLocks/>
          </p:cNvCxnSpPr>
          <p:nvPr/>
        </p:nvCxnSpPr>
        <p:spPr>
          <a:xfrm>
            <a:off x="11537800" y="5600632"/>
            <a:ext cx="239797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4"/>
          <p:cNvSpPr txBox="1">
            <a:spLocks noGrp="1"/>
          </p:cNvSpPr>
          <p:nvPr>
            <p:ph type="title"/>
          </p:nvPr>
        </p:nvSpPr>
        <p:spPr>
          <a:xfrm>
            <a:off x="1466850" y="0"/>
            <a:ext cx="933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Eras Light ITC" panose="020B0402030504020804" pitchFamily="34" charset="0"/>
              </a:rPr>
              <a:t>Uniaxial Extension with Chain Scission 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25959" y="821788"/>
            <a:ext cx="1125975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25D6DC47-415F-435A-838E-D3CDE40699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"/>
          <a:stretch/>
        </p:blipFill>
        <p:spPr>
          <a:xfrm>
            <a:off x="303063" y="577355"/>
            <a:ext cx="11795178" cy="139022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F99EF76-839F-4939-8E07-A2960FFE2765}"/>
              </a:ext>
            </a:extLst>
          </p:cNvPr>
          <p:cNvSpPr/>
          <p:nvPr/>
        </p:nvSpPr>
        <p:spPr>
          <a:xfrm>
            <a:off x="1893779" y="636077"/>
            <a:ext cx="3295712" cy="109787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A09578-DA5B-447A-905D-023D56DC51F5}"/>
              </a:ext>
            </a:extLst>
          </p:cNvPr>
          <p:cNvCxnSpPr>
            <a:cxnSpLocks/>
          </p:cNvCxnSpPr>
          <p:nvPr/>
        </p:nvCxnSpPr>
        <p:spPr>
          <a:xfrm>
            <a:off x="3652980" y="1734646"/>
            <a:ext cx="0" cy="327942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01AAB6B6-ABB1-431A-9796-DEC6BA007AD7}"/>
              </a:ext>
            </a:extLst>
          </p:cNvPr>
          <p:cNvSpPr/>
          <p:nvPr/>
        </p:nvSpPr>
        <p:spPr>
          <a:xfrm>
            <a:off x="5238727" y="636768"/>
            <a:ext cx="3349917" cy="1097879"/>
          </a:xfrm>
          <a:prstGeom prst="rect">
            <a:avLst/>
          </a:prstGeom>
          <a:noFill/>
          <a:ln w="12700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9B3970-D018-49D0-80A7-3E5E7D216B36}"/>
              </a:ext>
            </a:extLst>
          </p:cNvPr>
          <p:cNvCxnSpPr>
            <a:cxnSpLocks/>
          </p:cNvCxnSpPr>
          <p:nvPr/>
        </p:nvCxnSpPr>
        <p:spPr>
          <a:xfrm>
            <a:off x="6964163" y="1734646"/>
            <a:ext cx="0" cy="183689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EB7C22B-F652-46E8-90FC-5A04073861AF}"/>
              </a:ext>
            </a:extLst>
          </p:cNvPr>
          <p:cNvCxnSpPr>
            <a:cxnSpLocks/>
          </p:cNvCxnSpPr>
          <p:nvPr/>
        </p:nvCxnSpPr>
        <p:spPr>
          <a:xfrm>
            <a:off x="6964163" y="1918335"/>
            <a:ext cx="4823411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93CA57B-B9C0-49B0-85B9-5EA4B3034195}"/>
              </a:ext>
            </a:extLst>
          </p:cNvPr>
          <p:cNvSpPr txBox="1"/>
          <p:nvPr/>
        </p:nvSpPr>
        <p:spPr>
          <a:xfrm rot="16200000">
            <a:off x="-314958" y="701561"/>
            <a:ext cx="1258164" cy="5901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130 Å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8F6D701-D6B5-4983-8A09-04684A3582BC}"/>
              </a:ext>
            </a:extLst>
          </p:cNvPr>
          <p:cNvSpPr txBox="1"/>
          <p:nvPr/>
        </p:nvSpPr>
        <p:spPr>
          <a:xfrm>
            <a:off x="4004225" y="1739590"/>
            <a:ext cx="2969925" cy="363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1435 Å (~11:1 aspect ratio)</a:t>
            </a:r>
          </a:p>
        </p:txBody>
      </p:sp>
      <p:sp>
        <p:nvSpPr>
          <p:cNvPr id="31" name="Title 4"/>
          <p:cNvSpPr txBox="1">
            <a:spLocks/>
          </p:cNvSpPr>
          <p:nvPr/>
        </p:nvSpPr>
        <p:spPr>
          <a:xfrm>
            <a:off x="10612029" y="990049"/>
            <a:ext cx="2203240" cy="54588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/>
            <a:r>
              <a:rPr lang="en-US" sz="1800" i="1" dirty="0">
                <a:latin typeface="+mn-lt"/>
                <a:ea typeface="+mn-ea"/>
                <a:cs typeface="+mn-cs"/>
              </a:rPr>
              <a:t>(nylon 6,6)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EB7C22B-F652-46E8-90FC-5A04073861AF}"/>
              </a:ext>
            </a:extLst>
          </p:cNvPr>
          <p:cNvCxnSpPr>
            <a:cxnSpLocks/>
          </p:cNvCxnSpPr>
          <p:nvPr/>
        </p:nvCxnSpPr>
        <p:spPr>
          <a:xfrm>
            <a:off x="3666187" y="2068243"/>
            <a:ext cx="4823411" cy="0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FA09578-DA5B-447A-905D-023D56DC51F5}"/>
              </a:ext>
            </a:extLst>
          </p:cNvPr>
          <p:cNvCxnSpPr>
            <a:cxnSpLocks/>
          </p:cNvCxnSpPr>
          <p:nvPr/>
        </p:nvCxnSpPr>
        <p:spPr>
          <a:xfrm>
            <a:off x="8489598" y="2068889"/>
            <a:ext cx="0" cy="164481"/>
          </a:xfrm>
          <a:prstGeom prst="line">
            <a:avLst/>
          </a:prstGeom>
          <a:ln w="127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BB3A160-E3D3-2945-A9BB-3699F647FACE}"/>
              </a:ext>
            </a:extLst>
          </p:cNvPr>
          <p:cNvCxnSpPr>
            <a:cxnSpLocks/>
          </p:cNvCxnSpPr>
          <p:nvPr/>
        </p:nvCxnSpPr>
        <p:spPr>
          <a:xfrm>
            <a:off x="303063" y="577355"/>
            <a:ext cx="115826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7C4CD-EF64-4F47-83FC-81D1041E4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73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122708" y="1237726"/>
            <a:ext cx="6619164" cy="5216127"/>
            <a:chOff x="2091896" y="986782"/>
            <a:chExt cx="6619164" cy="521612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4" t="18785" r="3852" b="19866"/>
            <a:stretch/>
          </p:blipFill>
          <p:spPr>
            <a:xfrm>
              <a:off x="4031419" y="1540258"/>
              <a:ext cx="1699145" cy="1169389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951" b="15671"/>
            <a:stretch/>
          </p:blipFill>
          <p:spPr>
            <a:xfrm>
              <a:off x="6652414" y="1540258"/>
              <a:ext cx="1678409" cy="1190083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56" b="25141"/>
            <a:stretch/>
          </p:blipFill>
          <p:spPr>
            <a:xfrm>
              <a:off x="3632341" y="3221726"/>
              <a:ext cx="2497301" cy="1255793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56" b="16289"/>
            <a:stretch/>
          </p:blipFill>
          <p:spPr>
            <a:xfrm>
              <a:off x="6313116" y="3221726"/>
              <a:ext cx="2397944" cy="1422779"/>
            </a:xfrm>
            <a:prstGeom prst="rect">
              <a:avLst/>
            </a:prstGeom>
          </p:spPr>
        </p:pic>
        <p:sp>
          <p:nvSpPr>
            <p:cNvPr id="9" name="Isosceles Triangle 8"/>
            <p:cNvSpPr/>
            <p:nvPr/>
          </p:nvSpPr>
          <p:spPr>
            <a:xfrm rot="18242889">
              <a:off x="3945732" y="3209382"/>
              <a:ext cx="282646" cy="243660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Isosceles Triangle 9"/>
            <p:cNvSpPr/>
            <p:nvPr/>
          </p:nvSpPr>
          <p:spPr>
            <a:xfrm rot="19607625">
              <a:off x="6843187" y="3196469"/>
              <a:ext cx="282646" cy="243660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406" t="28446" r="4406" b="27013"/>
            <a:stretch/>
          </p:blipFill>
          <p:spPr>
            <a:xfrm>
              <a:off x="3284713" y="4768886"/>
              <a:ext cx="2844928" cy="129504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28" b="15804"/>
            <a:stretch/>
          </p:blipFill>
          <p:spPr>
            <a:xfrm>
              <a:off x="6434441" y="4768886"/>
              <a:ext cx="2161872" cy="1422200"/>
            </a:xfrm>
            <a:prstGeom prst="rect">
              <a:avLst/>
            </a:prstGeom>
          </p:spPr>
        </p:pic>
        <p:sp>
          <p:nvSpPr>
            <p:cNvPr id="13" name="Isosceles Triangle 12"/>
            <p:cNvSpPr/>
            <p:nvPr/>
          </p:nvSpPr>
          <p:spPr>
            <a:xfrm rot="19166308">
              <a:off x="3797733" y="4867768"/>
              <a:ext cx="282646" cy="243660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Isosceles Triangle 13"/>
            <p:cNvSpPr/>
            <p:nvPr/>
          </p:nvSpPr>
          <p:spPr>
            <a:xfrm rot="4008827">
              <a:off x="5905488" y="4874346"/>
              <a:ext cx="282646" cy="243660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Isosceles Triangle 14"/>
            <p:cNvSpPr/>
            <p:nvPr/>
          </p:nvSpPr>
          <p:spPr>
            <a:xfrm rot="20824704">
              <a:off x="7017147" y="4771531"/>
              <a:ext cx="282646" cy="243660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Isosceles Triangle 15"/>
            <p:cNvSpPr/>
            <p:nvPr/>
          </p:nvSpPr>
          <p:spPr>
            <a:xfrm rot="3861096">
              <a:off x="8076822" y="4907591"/>
              <a:ext cx="282646" cy="243660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4488657" y="1752601"/>
              <a:ext cx="597694" cy="80962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775002" y="3479008"/>
              <a:ext cx="760214" cy="100199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557884" y="5111355"/>
              <a:ext cx="831190" cy="112797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6313115" y="1043932"/>
              <a:ext cx="0" cy="515791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772131" y="1430110"/>
              <a:ext cx="482418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277840" y="988387"/>
              <a:ext cx="1558440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Arial" panose="020B0604020202020204" pitchFamily="34" charset="0"/>
                  <a:cs typeface="Arial" panose="020B0604020202020204" pitchFamily="34" charset="0"/>
                </a:rPr>
                <a:t>pre-reacted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15918" y="986782"/>
              <a:ext cx="1678665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Arial" panose="020B0604020202020204" pitchFamily="34" charset="0"/>
                  <a:cs typeface="Arial" panose="020B0604020202020204" pitchFamily="34" charset="0"/>
                </a:rPr>
                <a:t>post-reacted</a:t>
              </a: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2097207" y="2942564"/>
              <a:ext cx="64991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2107973" y="2513437"/>
              <a:ext cx="182774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Arial" panose="020B0604020202020204" pitchFamily="34" charset="0"/>
                  <a:cs typeface="Arial" panose="020B0604020202020204" pitchFamily="34" charset="0"/>
                </a:rPr>
                <a:t>two-monomer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2097206" y="4644504"/>
              <a:ext cx="64991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2099442" y="4214294"/>
              <a:ext cx="2050561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Arial" panose="020B0604020202020204" pitchFamily="34" charset="0"/>
                  <a:cs typeface="Arial" panose="020B0604020202020204" pitchFamily="34" charset="0"/>
                </a:rPr>
                <a:t>chain-monomer</a:t>
              </a: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2091896" y="6202909"/>
              <a:ext cx="649910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2099440" y="5771632"/>
              <a:ext cx="1556836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Arial" panose="020B0604020202020204" pitchFamily="34" charset="0"/>
                  <a:cs typeface="Arial" panose="020B0604020202020204" pitchFamily="34" charset="0"/>
                </a:rPr>
                <a:t>chain-chain</a:t>
              </a:r>
            </a:p>
          </p:txBody>
        </p:sp>
        <p:sp>
          <p:nvSpPr>
            <p:cNvPr id="47" name="Isosceles Triangle 46"/>
            <p:cNvSpPr/>
            <p:nvPr/>
          </p:nvSpPr>
          <p:spPr>
            <a:xfrm>
              <a:off x="2680186" y="1298242"/>
              <a:ext cx="282646" cy="243660"/>
            </a:xfrm>
            <a:prstGeom prst="triangl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134633" y="1537503"/>
              <a:ext cx="1454244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dirty="0">
                  <a:latin typeface="Arial" panose="020B0604020202020204" pitchFamily="34" charset="0"/>
                  <a:cs typeface="Arial" panose="020B0604020202020204" pitchFamily="34" charset="0"/>
                </a:rPr>
                <a:t>edge atom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119313" y="1159564"/>
              <a:ext cx="1482114" cy="8359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4611470" y="1353041"/>
              <a:ext cx="359009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1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lang="en-US" sz="21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21</a:t>
            </a:fld>
            <a:endParaRPr lang="en-US"/>
          </a:p>
        </p:txBody>
      </p:sp>
      <p:sp>
        <p:nvSpPr>
          <p:cNvPr id="34" name="Title 4"/>
          <p:cNvSpPr txBox="1">
            <a:spLocks noGrp="1"/>
          </p:cNvSpPr>
          <p:nvPr>
            <p:ph type="title"/>
          </p:nvPr>
        </p:nvSpPr>
        <p:spPr>
          <a:xfrm>
            <a:off x="-1" y="122948"/>
            <a:ext cx="121919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Polystyrene Setup</a:t>
            </a:r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283029" y="999822"/>
            <a:ext cx="114588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Left Brace 21"/>
          <p:cNvSpPr/>
          <p:nvPr/>
        </p:nvSpPr>
        <p:spPr>
          <a:xfrm>
            <a:off x="4686300" y="4898571"/>
            <a:ext cx="359229" cy="1551214"/>
          </a:xfrm>
          <a:prstGeom prst="leftBrace">
            <a:avLst>
              <a:gd name="adj1" fmla="val 107954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itle 4"/>
          <p:cNvSpPr txBox="1">
            <a:spLocks/>
          </p:cNvSpPr>
          <p:nvPr/>
        </p:nvSpPr>
        <p:spPr>
          <a:xfrm>
            <a:off x="371346" y="5251316"/>
            <a:ext cx="4026789" cy="8679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Not active for chain-growth polymerization</a:t>
            </a:r>
          </a:p>
        </p:txBody>
      </p:sp>
      <p:sp>
        <p:nvSpPr>
          <p:cNvPr id="45" name="Left Brace 44"/>
          <p:cNvSpPr/>
          <p:nvPr/>
        </p:nvSpPr>
        <p:spPr>
          <a:xfrm>
            <a:off x="4665980" y="1627051"/>
            <a:ext cx="359229" cy="1551214"/>
          </a:xfrm>
          <a:prstGeom prst="leftBrace">
            <a:avLst>
              <a:gd name="adj1" fmla="val 107954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itle 4"/>
          <p:cNvSpPr txBox="1">
            <a:spLocks/>
          </p:cNvSpPr>
          <p:nvPr/>
        </p:nvSpPr>
        <p:spPr>
          <a:xfrm>
            <a:off x="217964" y="1699662"/>
            <a:ext cx="4530619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Serves as Initiator</a:t>
            </a:r>
          </a:p>
        </p:txBody>
      </p:sp>
      <p:sp>
        <p:nvSpPr>
          <p:cNvPr id="51" name="Left Brace 50"/>
          <p:cNvSpPr/>
          <p:nvPr/>
        </p:nvSpPr>
        <p:spPr>
          <a:xfrm>
            <a:off x="4665980" y="3252651"/>
            <a:ext cx="359229" cy="1551214"/>
          </a:xfrm>
          <a:prstGeom prst="leftBrace">
            <a:avLst>
              <a:gd name="adj1" fmla="val 107954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itle 4"/>
          <p:cNvSpPr txBox="1">
            <a:spLocks/>
          </p:cNvSpPr>
          <p:nvPr/>
        </p:nvSpPr>
        <p:spPr>
          <a:xfrm>
            <a:off x="155680" y="3408496"/>
            <a:ext cx="4530619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Chain Growth</a:t>
            </a:r>
          </a:p>
        </p:txBody>
      </p:sp>
      <p:sp>
        <p:nvSpPr>
          <p:cNvPr id="53" name="Title 4"/>
          <p:cNvSpPr txBox="1">
            <a:spLocks/>
          </p:cNvSpPr>
          <p:nvPr/>
        </p:nvSpPr>
        <p:spPr>
          <a:xfrm>
            <a:off x="197644" y="2176322"/>
            <a:ext cx="4530619" cy="8679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(can be limited with ‘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max_rxn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’ option)</a:t>
            </a:r>
          </a:p>
        </p:txBody>
      </p:sp>
      <p:sp>
        <p:nvSpPr>
          <p:cNvPr id="56" name="Title 4"/>
          <p:cNvSpPr txBox="1">
            <a:spLocks/>
          </p:cNvSpPr>
          <p:nvPr/>
        </p:nvSpPr>
        <p:spPr>
          <a:xfrm>
            <a:off x="166386" y="3846030"/>
            <a:ext cx="4530619" cy="8679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(number of growing chains specified by first step, above)</a:t>
            </a:r>
          </a:p>
        </p:txBody>
      </p:sp>
    </p:spTree>
    <p:extLst>
      <p:ext uri="{BB962C8B-B14F-4D97-AF65-F5344CB8AC3E}">
        <p14:creationId xmlns:p14="http://schemas.microsoft.com/office/powerpoint/2010/main" val="1873816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940194" y="980409"/>
            <a:ext cx="5566837" cy="5201253"/>
            <a:chOff x="5581650" y="704850"/>
            <a:chExt cx="6381750" cy="59626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49531E3-9E48-467B-A90E-B355DA9845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1" t="5278" r="3333" b="7778"/>
            <a:stretch/>
          </p:blipFill>
          <p:spPr>
            <a:xfrm>
              <a:off x="5581650" y="704850"/>
              <a:ext cx="6381750" cy="59626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0AACB45-C22A-4796-BABA-B60185DA29E8}"/>
                </a:ext>
              </a:extLst>
            </p:cNvPr>
            <p:cNvSpPr/>
            <p:nvPr/>
          </p:nvSpPr>
          <p:spPr>
            <a:xfrm>
              <a:off x="6269373" y="5317573"/>
              <a:ext cx="662730" cy="922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5A50BAA-71DC-4657-88C0-CCCDE70C8A82}"/>
                </a:ext>
              </a:extLst>
            </p:cNvPr>
            <p:cNvSpPr/>
            <p:nvPr/>
          </p:nvSpPr>
          <p:spPr>
            <a:xfrm>
              <a:off x="6514052" y="5622373"/>
              <a:ext cx="770388" cy="9227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4"/>
          <p:cNvSpPr txBox="1">
            <a:spLocks noGrp="1"/>
          </p:cNvSpPr>
          <p:nvPr>
            <p:ph type="title"/>
          </p:nvPr>
        </p:nvSpPr>
        <p:spPr>
          <a:xfrm>
            <a:off x="576072" y="185178"/>
            <a:ext cx="109491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Polystyrene Case Study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20624" y="961358"/>
            <a:ext cx="111808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23100" y="1337733"/>
            <a:ext cx="4978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&gt;99% polymerized polystyrene </a:t>
            </a:r>
          </a:p>
          <a:p>
            <a:r>
              <a:rPr lang="en-US" sz="2800" dirty="0"/>
              <a:t>200,000 atoms (12,500x styrene)</a:t>
            </a:r>
          </a:p>
          <a:p>
            <a:endParaRPr lang="en-US" sz="2800" dirty="0"/>
          </a:p>
          <a:p>
            <a:r>
              <a:rPr lang="en-US" sz="2800" dirty="0"/>
              <a:t>&gt;98.5% polymerized with 3.0 Å distance cutoff, before switching to 3.5 Å</a:t>
            </a:r>
          </a:p>
          <a:p>
            <a:endParaRPr lang="en-US" sz="2800" dirty="0"/>
          </a:p>
          <a:p>
            <a:pPr algn="ctr"/>
            <a:r>
              <a:rPr lang="en-US" sz="2800" b="1" dirty="0"/>
              <a:t>Conclusion: REACTER can handle small monomers with bulky side groups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1452" y="4937499"/>
            <a:ext cx="1981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530 K</a:t>
            </a:r>
          </a:p>
          <a:p>
            <a:r>
              <a:rPr lang="en-US" sz="2800" i="1" dirty="0"/>
              <a:t>13.7 nm box</a:t>
            </a:r>
          </a:p>
        </p:txBody>
      </p:sp>
      <p:pic>
        <p:nvPicPr>
          <p:cNvPr id="4098" name="Picture 2" descr="https://upload.wikimedia.org/wikipedia/commons/a/ad/Styrene-from-xtal-2001-3D-balls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402" y="4885614"/>
            <a:ext cx="1500890" cy="114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A8C556B-DEE7-0840-98B7-79EEF797E91B}"/>
              </a:ext>
            </a:extLst>
          </p:cNvPr>
          <p:cNvSpPr txBox="1"/>
          <p:nvPr/>
        </p:nvSpPr>
        <p:spPr>
          <a:xfrm>
            <a:off x="-70611" y="6169837"/>
            <a:ext cx="7840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REACTER: A Heuristic Method for Reactive Molecular Dynamics.</a:t>
            </a:r>
          </a:p>
          <a:p>
            <a:pPr algn="ctr"/>
            <a:r>
              <a:rPr lang="en-US" dirty="0"/>
              <a:t>Gissinger, Jensen &amp; Wise. Macromolecules 53, 22, 9953–9961 (2020).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A383E9-FF10-1949-A002-F7AA53CD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138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 txBox="1">
            <a:spLocks noGrp="1"/>
          </p:cNvSpPr>
          <p:nvPr>
            <p:ph type="title"/>
          </p:nvPr>
        </p:nvSpPr>
        <p:spPr>
          <a:xfrm>
            <a:off x="576072" y="185178"/>
            <a:ext cx="1094917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Step- </a:t>
            </a:r>
            <a:r>
              <a:rPr lang="en-US" sz="4800" i="1" dirty="0">
                <a:latin typeface="Eras Light ITC" panose="020B0402030504020804" pitchFamily="34" charset="0"/>
              </a:rPr>
              <a:t>vs.</a:t>
            </a:r>
            <a:r>
              <a:rPr lang="en-US" sz="4800" dirty="0">
                <a:latin typeface="Eras Light ITC" panose="020B0402030504020804" pitchFamily="34" charset="0"/>
              </a:rPr>
              <a:t> Chain-Growth Polymerization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420624" y="961358"/>
            <a:ext cx="111808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A383E9-FF10-1949-A002-F7AA53CDE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23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15C20C-07A4-F746-BF5D-69459134B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62271"/>
            <a:ext cx="5336352" cy="483484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E6CE61-9E5D-9147-972E-11D93AED6EED}"/>
              </a:ext>
            </a:extLst>
          </p:cNvPr>
          <p:cNvSpPr txBox="1"/>
          <p:nvPr/>
        </p:nvSpPr>
        <p:spPr>
          <a:xfrm>
            <a:off x="0" y="6015691"/>
            <a:ext cx="11601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Chain-Growth PS: Nearly Monodisperse Chains, Slower Rate of Polymerization</a:t>
            </a:r>
            <a:endParaRPr lang="en-US" sz="2800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F965361-7194-5D4A-B697-ED61D0C81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32" y="1049341"/>
            <a:ext cx="5336352" cy="483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405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Untitled56" descr="Untitled56">
            <a:hlinkClick r:id="" action="ppaction://media"/>
            <a:extLst>
              <a:ext uri="{FF2B5EF4-FFF2-40B4-BE49-F238E27FC236}">
                <a16:creationId xmlns:a16="http://schemas.microsoft.com/office/drawing/2014/main" id="{E9EA86B4-0117-4246-AB7A-E298625BCBBF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869098" y="2839851"/>
            <a:ext cx="4759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cs typeface="Arial" panose="020B0604020202020204" pitchFamily="34" charset="0"/>
              </a:rPr>
              <a:t>Simple cross-linking mechanism of an amine to two epoxy molecules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53250" y="1961748"/>
            <a:ext cx="4591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cs typeface="Arial" panose="020B0604020202020204" pitchFamily="34" charset="0"/>
              </a:rPr>
              <a:t>Epoxy Crosslinking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CF5A3B-BD1F-CC40-A2A3-4A7BB994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44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210312" y="100178"/>
            <a:ext cx="11746297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Final Epoxy Morphology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09307" y="893958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EBD291C6-2E67-3647-8958-D534970308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94"/>
          <a:stretch/>
        </p:blipFill>
        <p:spPr>
          <a:xfrm>
            <a:off x="1524001" y="895549"/>
            <a:ext cx="9153437" cy="595773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D7DAC26-421C-6E42-8FD2-B98135F4B251}"/>
              </a:ext>
            </a:extLst>
          </p:cNvPr>
          <p:cNvSpPr/>
          <p:nvPr/>
        </p:nvSpPr>
        <p:spPr>
          <a:xfrm>
            <a:off x="1476896" y="873183"/>
            <a:ext cx="3723755" cy="3044191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7E90B22-4D30-8F4B-88CC-A01F5A4FF39E}"/>
              </a:ext>
            </a:extLst>
          </p:cNvPr>
          <p:cNvSpPr txBox="1"/>
          <p:nvPr/>
        </p:nvSpPr>
        <p:spPr>
          <a:xfrm>
            <a:off x="1822738" y="1243673"/>
            <a:ext cx="32239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96% cross-linked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Distance cutoffs: </a:t>
            </a:r>
          </a:p>
          <a:p>
            <a:pPr algn="ctr"/>
            <a:r>
              <a:rPr lang="en-US" sz="2000" dirty="0" err="1"/>
              <a:t>rxn</a:t>
            </a:r>
            <a:r>
              <a:rPr lang="en-US" sz="2000" dirty="0"/>
              <a:t> 1: 3.5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r>
              <a:rPr lang="en-US" sz="2000" dirty="0"/>
              <a:t>, </a:t>
            </a:r>
            <a:r>
              <a:rPr lang="en-US" sz="2000" dirty="0" err="1"/>
              <a:t>rxn</a:t>
            </a:r>
            <a:r>
              <a:rPr lang="en-US" sz="2000" dirty="0"/>
              <a:t> 2: 5.0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endParaRPr lang="en-US" sz="2000" dirty="0"/>
          </a:p>
          <a:p>
            <a:pPr algn="ctr"/>
            <a:r>
              <a:rPr lang="en-US" sz="2000" dirty="0"/>
              <a:t>100 </a:t>
            </a:r>
            <a:r>
              <a:rPr lang="en-US" sz="2000" dirty="0" err="1"/>
              <a:t>diepoxy</a:t>
            </a:r>
            <a:r>
              <a:rPr lang="en-US" sz="2000" dirty="0"/>
              <a:t> molecules, </a:t>
            </a:r>
          </a:p>
          <a:p>
            <a:pPr algn="ctr"/>
            <a:r>
              <a:rPr lang="en-US" sz="2000" dirty="0"/>
              <a:t>50 diamine molecules</a:t>
            </a:r>
          </a:p>
          <a:p>
            <a:pPr algn="ctr"/>
            <a:r>
              <a:rPr lang="en-US" sz="2000" dirty="0"/>
              <a:t>Run: 200 </a:t>
            </a:r>
            <a:r>
              <a:rPr lang="en-US" sz="2000" dirty="0" err="1"/>
              <a:t>ps</a:t>
            </a:r>
            <a:r>
              <a:rPr lang="en-US" sz="2000" dirty="0"/>
              <a:t> at 800 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0605B5-9C2B-9049-952D-6768C1B82C19}"/>
              </a:ext>
            </a:extLst>
          </p:cNvPr>
          <p:cNvSpPr/>
          <p:nvPr/>
        </p:nvSpPr>
        <p:spPr>
          <a:xfrm>
            <a:off x="2160494" y="5892800"/>
            <a:ext cx="7754471" cy="1523078"/>
          </a:xfrm>
          <a:prstGeom prst="rect">
            <a:avLst/>
          </a:prstGeom>
          <a:solidFill>
            <a:schemeClr val="bg1">
              <a:alpha val="75000"/>
            </a:schemeClr>
          </a:solidFill>
          <a:effectLst>
            <a:softEdge rad="228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80CABC-1219-0D4C-AD73-259E9AFE4A6F}"/>
              </a:ext>
            </a:extLst>
          </p:cNvPr>
          <p:cNvSpPr txBox="1"/>
          <p:nvPr/>
        </p:nvSpPr>
        <p:spPr>
          <a:xfrm>
            <a:off x="2368132" y="6206957"/>
            <a:ext cx="745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Modeling chemical reactions in classical molecular dynamics simulations. Gissinger, Jensen &amp; Wise. Polymer 128, 211-217. 2017.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C3BD-0063-9D44-AE61-40662B64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33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44046AF-B7E0-4A47-A5B2-1BF79E5CCEE0}"/>
              </a:ext>
            </a:extLst>
          </p:cNvPr>
          <p:cNvGrpSpPr/>
          <p:nvPr/>
        </p:nvGrpSpPr>
        <p:grpSpPr>
          <a:xfrm>
            <a:off x="716249" y="1305089"/>
            <a:ext cx="10524630" cy="3508210"/>
            <a:chOff x="716249" y="1305089"/>
            <a:chExt cx="10524630" cy="350821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B422AA3-3C3F-F749-AD70-559E06C78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6249" y="1305089"/>
              <a:ext cx="10524630" cy="350821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D2AD1E7-411F-0943-89FE-1DB746FACD84}"/>
                </a:ext>
              </a:extLst>
            </p:cNvPr>
            <p:cNvSpPr txBox="1"/>
            <p:nvPr/>
          </p:nvSpPr>
          <p:spPr>
            <a:xfrm>
              <a:off x="951121" y="1514652"/>
              <a:ext cx="465191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a)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2C76A0-8E9B-B448-9428-57376CCF258C}"/>
                </a:ext>
              </a:extLst>
            </p:cNvPr>
            <p:cNvSpPr txBox="1"/>
            <p:nvPr/>
          </p:nvSpPr>
          <p:spPr>
            <a:xfrm>
              <a:off x="4469276" y="1514652"/>
              <a:ext cx="48282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dirty="0">
                  <a:latin typeface="Calibri" panose="020F0502020204030204" pitchFamily="34" charset="0"/>
                  <a:cs typeface="Calibri" panose="020F0502020204030204" pitchFamily="34" charset="0"/>
                </a:rPr>
                <a:t>b)</a:t>
              </a:r>
            </a:p>
          </p:txBody>
        </p:sp>
      </p:grpSp>
      <p:sp>
        <p:nvSpPr>
          <p:cNvPr id="5" name="Title 4"/>
          <p:cNvSpPr txBox="1">
            <a:spLocks/>
          </p:cNvSpPr>
          <p:nvPr/>
        </p:nvSpPr>
        <p:spPr>
          <a:xfrm>
            <a:off x="198443" y="348947"/>
            <a:ext cx="11746297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Some Interesting Epoxy Topologies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09306" y="1284647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C3BD-0063-9D44-AE61-40662B64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26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E7CE7-04DC-F646-8D7D-01BF0C7058C0}"/>
              </a:ext>
            </a:extLst>
          </p:cNvPr>
          <p:cNvSpPr txBox="1"/>
          <p:nvPr/>
        </p:nvSpPr>
        <p:spPr>
          <a:xfrm>
            <a:off x="1923767" y="5365591"/>
            <a:ext cx="83444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a) Small loops are detrimental to mechanical properties 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b) Part of matrix passing through larger loop (in green)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164219-E728-504D-85FB-2295EF3492DC}"/>
              </a:ext>
            </a:extLst>
          </p:cNvPr>
          <p:cNvSpPr txBox="1"/>
          <p:nvPr/>
        </p:nvSpPr>
        <p:spPr>
          <a:xfrm>
            <a:off x="3595635" y="4578098"/>
            <a:ext cx="5000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hash marks indicate connectivity with rest of matrix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562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130231" y="351962"/>
            <a:ext cx="11746297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PAA: Metal-Catalyzed Cyclotrimerization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09306" y="1284647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C3BD-0063-9D44-AE61-40662B64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E7CE7-04DC-F646-8D7D-01BF0C7058C0}"/>
              </a:ext>
            </a:extLst>
          </p:cNvPr>
          <p:cNvSpPr txBox="1"/>
          <p:nvPr/>
        </p:nvSpPr>
        <p:spPr>
          <a:xfrm>
            <a:off x="416688" y="5365591"/>
            <a:ext cx="111733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Poly(arylacetylene) formation from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p-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diethynylbenzene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Catalyst-stabilized intermediates can be skipped using reaction constraints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2B2F92-662A-7744-B764-3FDBCB0F03D2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7" b="14520"/>
          <a:stretch/>
        </p:blipFill>
        <p:spPr bwMode="auto">
          <a:xfrm>
            <a:off x="1159084" y="1247996"/>
            <a:ext cx="9414056" cy="39786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242327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-p-trimerization0001-0255" descr="o-p-trimerization0001-0255">
            <a:hlinkClick r:id="" action="ppaction://media"/>
            <a:extLst>
              <a:ext uri="{FF2B5EF4-FFF2-40B4-BE49-F238E27FC236}">
                <a16:creationId xmlns:a16="http://schemas.microsoft.com/office/drawing/2014/main" id="{C04B2494-7536-694E-8929-2D81A5C3A2B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2342" r="27110"/>
          <a:stretch/>
        </p:blipFill>
        <p:spPr>
          <a:xfrm>
            <a:off x="6548285" y="1327305"/>
            <a:ext cx="5643716" cy="5242933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69A04C3-0D66-2343-B3FF-A05D055BD1E8}"/>
              </a:ext>
            </a:extLst>
          </p:cNvPr>
          <p:cNvSpPr txBox="1"/>
          <p:nvPr/>
        </p:nvSpPr>
        <p:spPr>
          <a:xfrm>
            <a:off x="8942477" y="5833129"/>
            <a:ext cx="2990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1,2,4 trimerization</a:t>
            </a:r>
          </a:p>
        </p:txBody>
      </p:sp>
      <p:pic>
        <p:nvPicPr>
          <p:cNvPr id="10" name="m-m-trimerization0001-0255" descr="m-m-trimerization0001-0255">
            <a:hlinkClick r:id="" action="ppaction://media"/>
            <a:extLst>
              <a:ext uri="{FF2B5EF4-FFF2-40B4-BE49-F238E27FC236}">
                <a16:creationId xmlns:a16="http://schemas.microsoft.com/office/drawing/2014/main" id="{B73D9FCF-5A2E-4940-A30F-22411785A0C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18831" r="17763"/>
          <a:stretch/>
        </p:blipFill>
        <p:spPr>
          <a:xfrm>
            <a:off x="0" y="1284647"/>
            <a:ext cx="6096000" cy="5408078"/>
          </a:xfrm>
          <a:prstGeom prst="rect">
            <a:avLst/>
          </a:prstGeom>
        </p:spPr>
      </p:pic>
      <p:sp>
        <p:nvSpPr>
          <p:cNvPr id="5" name="Title 4"/>
          <p:cNvSpPr txBox="1">
            <a:spLocks/>
          </p:cNvSpPr>
          <p:nvPr/>
        </p:nvSpPr>
        <p:spPr>
          <a:xfrm>
            <a:off x="221227" y="351962"/>
            <a:ext cx="11655302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Modeling the Cyclotrimerization Reaction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09306" y="1284647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C3BD-0063-9D44-AE61-40662B64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28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A29B56E-EF65-E94E-B728-A4680FE8EF12}"/>
              </a:ext>
            </a:extLst>
          </p:cNvPr>
          <p:cNvCxnSpPr>
            <a:cxnSpLocks/>
          </p:cNvCxnSpPr>
          <p:nvPr/>
        </p:nvCxnSpPr>
        <p:spPr>
          <a:xfrm>
            <a:off x="5836936" y="1540285"/>
            <a:ext cx="0" cy="48160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98770EC-B18F-A44C-9941-1F6CAF638248}"/>
              </a:ext>
            </a:extLst>
          </p:cNvPr>
          <p:cNvSpPr txBox="1"/>
          <p:nvPr/>
        </p:nvSpPr>
        <p:spPr>
          <a:xfrm>
            <a:off x="2599487" y="5833129"/>
            <a:ext cx="2990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1,3,5 trimerization</a:t>
            </a:r>
          </a:p>
        </p:txBody>
      </p:sp>
    </p:spTree>
    <p:extLst>
      <p:ext uri="{BB962C8B-B14F-4D97-AF65-F5344CB8AC3E}">
        <p14:creationId xmlns:p14="http://schemas.microsoft.com/office/powerpoint/2010/main" val="302885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2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12BA12-8138-B948-A254-69840B0591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" y="596900"/>
            <a:ext cx="10083800" cy="5664200"/>
          </a:xfrm>
          <a:prstGeom prst="rect">
            <a:avLst/>
          </a:prstGeom>
        </p:spPr>
      </p:pic>
      <p:sp>
        <p:nvSpPr>
          <p:cNvPr id="5" name="Title 4"/>
          <p:cNvSpPr txBox="1">
            <a:spLocks/>
          </p:cNvSpPr>
          <p:nvPr/>
        </p:nvSpPr>
        <p:spPr>
          <a:xfrm>
            <a:off x="130231" y="351962"/>
            <a:ext cx="11746297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Using Constraints as a Virtual Catalyst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09306" y="1284647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C3BD-0063-9D44-AE61-40662B64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29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E7CE7-04DC-F646-8D7D-01BF0C7058C0}"/>
              </a:ext>
            </a:extLst>
          </p:cNvPr>
          <p:cNvSpPr txBox="1"/>
          <p:nvPr/>
        </p:nvSpPr>
        <p:spPr>
          <a:xfrm>
            <a:off x="416688" y="5365591"/>
            <a:ext cx="111733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a) Angle constraints determine 1,2,4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vs.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1,3,5 regioselectivity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b) An additional dihedral constraint prevents excessive ring strain</a:t>
            </a:r>
          </a:p>
        </p:txBody>
      </p:sp>
    </p:spTree>
    <p:extLst>
      <p:ext uri="{BB962C8B-B14F-4D97-AF65-F5344CB8AC3E}">
        <p14:creationId xmlns:p14="http://schemas.microsoft.com/office/powerpoint/2010/main" val="124441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130231" y="351962"/>
            <a:ext cx="11746297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latin typeface="Eras Light ITC" panose="020B0402030504020804" pitchFamily="34" charset="0"/>
              </a:rPr>
              <a:t>Large-scale Polymerization of PAA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09306" y="1284647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7FC3BD-0063-9D44-AE61-40662B64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30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E7CE7-04DC-F646-8D7D-01BF0C7058C0}"/>
              </a:ext>
            </a:extLst>
          </p:cNvPr>
          <p:cNvSpPr txBox="1"/>
          <p:nvPr/>
        </p:nvSpPr>
        <p:spPr>
          <a:xfrm>
            <a:off x="509305" y="5247604"/>
            <a:ext cx="111733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12,500 </a:t>
            </a: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-diethynylbenzene (200,000 atoms), 1.0 g/cm^3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Highly reactive with the reaction parameters described previously</a:t>
            </a:r>
          </a:p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More than 99.5% of the ethynyl groups had reacted after 80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74F4B2-8B56-874C-9418-8160A8CEC52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9" b="2896"/>
          <a:stretch/>
        </p:blipFill>
        <p:spPr bwMode="auto">
          <a:xfrm>
            <a:off x="1870905" y="1392652"/>
            <a:ext cx="7891074" cy="39729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1667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50" y="466887"/>
            <a:ext cx="1194592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What else can REACTER be used for?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505914" y="1366619"/>
            <a:ext cx="111801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DC2389-D7F5-9347-AC83-2D15C42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31</a:t>
            </a:fld>
            <a:endParaRPr lang="en-US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D097845-9FBB-EE4D-95FE-E01731AED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28" y="1661324"/>
            <a:ext cx="7197152" cy="423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A7CFDF-5DD4-AB4C-9C05-9955E5778C4D}"/>
              </a:ext>
            </a:extLst>
          </p:cNvPr>
          <p:cNvSpPr txBox="1"/>
          <p:nvPr/>
        </p:nvSpPr>
        <p:spPr>
          <a:xfrm>
            <a:off x="505913" y="6165817"/>
            <a:ext cx="1118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Kawagoe </a:t>
            </a:r>
            <a:r>
              <a:rPr lang="en-US" i="1" dirty="0"/>
              <a:t>et al.</a:t>
            </a:r>
            <a:r>
              <a:rPr lang="en-US" dirty="0"/>
              <a:t> Construction of polydisperse polymer model and investigation of heat conduction: </a:t>
            </a:r>
          </a:p>
          <a:p>
            <a:pPr algn="ctr"/>
            <a:r>
              <a:rPr lang="en-US" dirty="0"/>
              <a:t>A molecular dynamics study of linear and branched polyethylenimine. Polymer, 180, 121721 (2019).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DBAE64-AE35-0F40-BDD4-21C9E4236F55}"/>
              </a:ext>
            </a:extLst>
          </p:cNvPr>
          <p:cNvSpPr txBox="1"/>
          <p:nvPr/>
        </p:nvSpPr>
        <p:spPr>
          <a:xfrm>
            <a:off x="505913" y="1374137"/>
            <a:ext cx="43433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Model: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/>
              <a:t>In silico </a:t>
            </a:r>
            <a:r>
              <a:rPr lang="en-US" sz="2800" dirty="0"/>
              <a:t>step-growth polymerization of polyethylenimine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Linear </a:t>
            </a:r>
            <a:r>
              <a:rPr lang="en-US" sz="2800" i="1" dirty="0"/>
              <a:t>vs.</a:t>
            </a:r>
            <a:r>
              <a:rPr lang="en-US" sz="2800" dirty="0"/>
              <a:t> highly-branched polymer</a:t>
            </a:r>
          </a:p>
          <a:p>
            <a:r>
              <a:rPr lang="en-US" sz="2800" dirty="0"/>
              <a:t>Validation: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Linear chains followed Flory-Schulz distribution</a:t>
            </a:r>
          </a:p>
          <a:p>
            <a:r>
              <a:rPr lang="en-US" sz="2800" dirty="0"/>
              <a:t>Application: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Heat transfer in polymers</a:t>
            </a:r>
          </a:p>
        </p:txBody>
      </p:sp>
    </p:spTree>
    <p:extLst>
      <p:ext uri="{BB962C8B-B14F-4D97-AF65-F5344CB8AC3E}">
        <p14:creationId xmlns:p14="http://schemas.microsoft.com/office/powerpoint/2010/main" val="2994996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50" y="466887"/>
            <a:ext cx="1194592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What else can REACTER be used for?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505914" y="1366619"/>
            <a:ext cx="111801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DC2389-D7F5-9347-AC83-2D15C42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32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A7CFDF-5DD4-AB4C-9C05-9955E5778C4D}"/>
              </a:ext>
            </a:extLst>
          </p:cNvPr>
          <p:cNvSpPr txBox="1"/>
          <p:nvPr/>
        </p:nvSpPr>
        <p:spPr>
          <a:xfrm>
            <a:off x="505913" y="6165817"/>
            <a:ext cx="1118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Karnes </a:t>
            </a:r>
            <a:r>
              <a:rPr lang="en-US" i="1" dirty="0"/>
              <a:t>et al.</a:t>
            </a:r>
            <a:r>
              <a:rPr lang="en-US" dirty="0"/>
              <a:t> On the network topology of cross-linked acrylate photopolymers: </a:t>
            </a:r>
          </a:p>
          <a:p>
            <a:pPr algn="ctr"/>
            <a:r>
              <a:rPr lang="en-US" dirty="0"/>
              <a:t>A molecular dynamics case study. </a:t>
            </a:r>
            <a:r>
              <a:rPr lang="en-US" i="1" dirty="0"/>
              <a:t>The Journal of Physical Chemistry B</a:t>
            </a:r>
            <a:r>
              <a:rPr lang="en-US" dirty="0"/>
              <a:t>, </a:t>
            </a:r>
            <a:r>
              <a:rPr lang="en-US" i="1" dirty="0"/>
              <a:t>124</a:t>
            </a:r>
            <a:r>
              <a:rPr lang="en-US" dirty="0"/>
              <a:t>(41), 9204-9215 (2020)..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D8B90F14-C06D-3D4B-BD98-BB2B34737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509222"/>
            <a:ext cx="3486540" cy="463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C7B0B6DB-B9F3-1840-B183-7BD42B282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421" y="3332097"/>
            <a:ext cx="5209721" cy="280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D195D4-DDE6-6044-B129-6F6818EA1FFD}"/>
              </a:ext>
            </a:extLst>
          </p:cNvPr>
          <p:cNvSpPr txBox="1"/>
          <p:nvPr/>
        </p:nvSpPr>
        <p:spPr>
          <a:xfrm>
            <a:off x="505913" y="1516215"/>
            <a:ext cx="77781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Modeling polymerization of photopolymer resins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Reactive MD revealed the dependence of gel points and cyclic content on various poly- and difunctional acrylates</a:t>
            </a:r>
          </a:p>
        </p:txBody>
      </p:sp>
    </p:spTree>
    <p:extLst>
      <p:ext uri="{BB962C8B-B14F-4D97-AF65-F5344CB8AC3E}">
        <p14:creationId xmlns:p14="http://schemas.microsoft.com/office/powerpoint/2010/main" val="3400666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50" y="466887"/>
            <a:ext cx="1194592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What else can REACTER be used for?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505914" y="1366619"/>
            <a:ext cx="111801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DC2389-D7F5-9347-AC83-2D15C42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33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BA7CFDF-5DD4-AB4C-9C05-9955E5778C4D}"/>
              </a:ext>
            </a:extLst>
          </p:cNvPr>
          <p:cNvSpPr txBox="1"/>
          <p:nvPr/>
        </p:nvSpPr>
        <p:spPr>
          <a:xfrm>
            <a:off x="505913" y="6165817"/>
            <a:ext cx="11180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Patil </a:t>
            </a:r>
            <a:r>
              <a:rPr lang="en-US" i="1" dirty="0"/>
              <a:t>et al.</a:t>
            </a:r>
            <a:r>
              <a:rPr lang="en-US" dirty="0"/>
              <a:t> Interfacial characteristics between flattened CNT stacks and polyimides:</a:t>
            </a:r>
          </a:p>
          <a:p>
            <a:pPr algn="ctr"/>
            <a:r>
              <a:rPr lang="en-US" dirty="0"/>
              <a:t>A molecular dynamics study. </a:t>
            </a:r>
            <a:r>
              <a:rPr lang="en-US" i="1" dirty="0"/>
              <a:t>Computational Materials Science</a:t>
            </a:r>
            <a:r>
              <a:rPr lang="en-US" dirty="0"/>
              <a:t>, </a:t>
            </a:r>
            <a:r>
              <a:rPr lang="en-US" i="1" dirty="0"/>
              <a:t>185</a:t>
            </a:r>
            <a:r>
              <a:rPr lang="en-US" dirty="0"/>
              <a:t>, 109970 (2020). 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135E255-0C52-874F-AF67-5F603915A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85" y="1557152"/>
            <a:ext cx="6587671" cy="454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78C43D-543F-654B-8DF3-1057946D3001}"/>
              </a:ext>
            </a:extLst>
          </p:cNvPr>
          <p:cNvSpPr txBox="1"/>
          <p:nvPr/>
        </p:nvSpPr>
        <p:spPr>
          <a:xfrm>
            <a:off x="505913" y="1516215"/>
            <a:ext cx="43817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Modeling the </a:t>
            </a:r>
            <a:r>
              <a:rPr lang="en-US" sz="2800" i="1" dirty="0"/>
              <a:t>in situ </a:t>
            </a:r>
            <a:r>
              <a:rPr lang="en-US" sz="2800" dirty="0"/>
              <a:t>polymerization of the matrix in nanocomposites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properties of the interface between polyimides and flattened CNTs depend on the polyimide chemistry (fluorinated vs non-fluorinated)</a:t>
            </a:r>
          </a:p>
        </p:txBody>
      </p:sp>
    </p:spTree>
    <p:extLst>
      <p:ext uri="{BB962C8B-B14F-4D97-AF65-F5344CB8AC3E}">
        <p14:creationId xmlns:p14="http://schemas.microsoft.com/office/powerpoint/2010/main" val="1088479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50" y="466887"/>
            <a:ext cx="1194592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New Feature: Create Atoms (and their Bonds)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505914" y="1366619"/>
            <a:ext cx="111801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DC2389-D7F5-9347-AC83-2D15C42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34</a:t>
            </a:fld>
            <a:endParaRPr lang="en-US"/>
          </a:p>
        </p:txBody>
      </p:sp>
      <p:pic>
        <p:nvPicPr>
          <p:cNvPr id="2" name="polystyrene_create_50mer_hires" descr="polystyrene_create_50mer_hires">
            <a:hlinkClick r:id="" action="ppaction://media"/>
            <a:extLst>
              <a:ext uri="{FF2B5EF4-FFF2-40B4-BE49-F238E27FC236}">
                <a16:creationId xmlns:a16="http://schemas.microsoft.com/office/drawing/2014/main" id="{7BFD4AF2-2AC4-DA47-BE85-46DEF97C9F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8652" y="1516216"/>
            <a:ext cx="7949564" cy="44716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91FEA9-B5F6-6647-B74A-9FCEFB2A1CBB}"/>
              </a:ext>
            </a:extLst>
          </p:cNvPr>
          <p:cNvSpPr txBox="1"/>
          <p:nvPr/>
        </p:nvSpPr>
        <p:spPr>
          <a:xfrm>
            <a:off x="505913" y="1516215"/>
            <a:ext cx="44200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Example: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Dynamic growth of polystyrene by creating monomers</a:t>
            </a:r>
          </a:p>
          <a:p>
            <a:r>
              <a:rPr lang="en-US" sz="2800" dirty="0"/>
              <a:t>Features: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Place new atoms using best-fit between template and reaction site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Prevent created atoms from overlapping with existing atoms</a:t>
            </a:r>
          </a:p>
        </p:txBody>
      </p:sp>
    </p:spTree>
    <p:extLst>
      <p:ext uri="{BB962C8B-B14F-4D97-AF65-F5344CB8AC3E}">
        <p14:creationId xmlns:p14="http://schemas.microsoft.com/office/powerpoint/2010/main" val="369991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Text, letter&#10;&#10;Description automatically generated">
            <a:extLst>
              <a:ext uri="{FF2B5EF4-FFF2-40B4-BE49-F238E27FC236}">
                <a16:creationId xmlns:a16="http://schemas.microsoft.com/office/drawing/2014/main" id="{0C197090-AADC-AD45-8879-8A9C7C923A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"/>
          <a:stretch/>
        </p:blipFill>
        <p:spPr>
          <a:xfrm>
            <a:off x="6799691" y="355418"/>
            <a:ext cx="4141725" cy="4845716"/>
          </a:xfrm>
          <a:prstGeom prst="rect">
            <a:avLst/>
          </a:prstGeom>
        </p:spPr>
      </p:pic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51" y="466887"/>
            <a:ext cx="666634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Where to learn more?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500199" y="1235991"/>
            <a:ext cx="59803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DC2389-D7F5-9347-AC83-2D15C42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35</a:t>
            </a:fld>
            <a:endParaRPr lang="en-US"/>
          </a:p>
        </p:txBody>
      </p:sp>
      <p:pic>
        <p:nvPicPr>
          <p:cNvPr id="17" name="Picture 16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609F8463-6BFF-1746-AB3D-1496573BF6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116" y="1397421"/>
            <a:ext cx="4148805" cy="4845717"/>
          </a:xfrm>
          <a:prstGeom prst="rect">
            <a:avLst/>
          </a:prstGeom>
        </p:spPr>
      </p:pic>
      <p:pic>
        <p:nvPicPr>
          <p:cNvPr id="13" name="Picture 12" descr="A picture containing diagram&#10;&#10;Description automatically generated">
            <a:extLst>
              <a:ext uri="{FF2B5EF4-FFF2-40B4-BE49-F238E27FC236}">
                <a16:creationId xmlns:a16="http://schemas.microsoft.com/office/drawing/2014/main" id="{C8FFE284-01AB-154E-ADAE-78BB0AF2AC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70"/>
          <a:stretch/>
        </p:blipFill>
        <p:spPr>
          <a:xfrm>
            <a:off x="5235413" y="1762548"/>
            <a:ext cx="4141725" cy="4845715"/>
          </a:xfrm>
          <a:prstGeom prst="rect">
            <a:avLst/>
          </a:prstGeom>
        </p:spPr>
      </p:pic>
      <p:sp>
        <p:nvSpPr>
          <p:cNvPr id="19" name="Title 4">
            <a:extLst>
              <a:ext uri="{FF2B5EF4-FFF2-40B4-BE49-F238E27FC236}">
                <a16:creationId xmlns:a16="http://schemas.microsoft.com/office/drawing/2014/main" id="{B3D09903-804A-3449-8AD1-8D67354861D8}"/>
              </a:ext>
            </a:extLst>
          </p:cNvPr>
          <p:cNvSpPr txBox="1">
            <a:spLocks/>
          </p:cNvSpPr>
          <p:nvPr/>
        </p:nvSpPr>
        <p:spPr>
          <a:xfrm>
            <a:off x="112726" y="1443841"/>
            <a:ext cx="5279584" cy="39703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i="1" dirty="0">
              <a:latin typeface="Eras Light ITC" panose="020B0402030504020804" pitchFamily="34" charset="0"/>
            </a:endParaRP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Visit</a:t>
            </a:r>
          </a:p>
          <a:p>
            <a:r>
              <a:rPr lang="en-US" sz="4000" b="1" i="1" dirty="0">
                <a:latin typeface="Calibri" panose="020F0502020204030204" pitchFamily="34" charset="0"/>
                <a:cs typeface="Calibri" panose="020F0502020204030204" pitchFamily="34" charset="0"/>
              </a:rPr>
              <a:t>www.reacter.org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for up-to-date features,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tutorials,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videos and links to related material</a:t>
            </a:r>
          </a:p>
        </p:txBody>
      </p:sp>
    </p:spTree>
    <p:extLst>
      <p:ext uri="{BB962C8B-B14F-4D97-AF65-F5344CB8AC3E}">
        <p14:creationId xmlns:p14="http://schemas.microsoft.com/office/powerpoint/2010/main" val="25984190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53FAE62-7D52-E644-967E-7707DE0101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" b="17908"/>
          <a:stretch/>
        </p:blipFill>
        <p:spPr>
          <a:xfrm>
            <a:off x="6355230" y="3740752"/>
            <a:ext cx="5836770" cy="311724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578840"/>
            <a:ext cx="11220450" cy="4917210"/>
          </a:xfrm>
        </p:spPr>
        <p:txBody>
          <a:bodyPr>
            <a:normAutofit/>
          </a:bodyPr>
          <a:lstStyle/>
          <a:p>
            <a:r>
              <a:rPr lang="en-US" dirty="0"/>
              <a:t>REACTER is a useful tool for building complex morphologies</a:t>
            </a:r>
          </a:p>
          <a:p>
            <a:r>
              <a:rPr lang="en-US" dirty="0"/>
              <a:t>The REACTER protocol scales well</a:t>
            </a:r>
          </a:p>
          <a:p>
            <a:pPr lvl="1"/>
            <a:r>
              <a:rPr lang="en-US" dirty="0"/>
              <a:t>10,000 nylon precursors          true temp. (≈260 C)</a:t>
            </a:r>
          </a:p>
          <a:p>
            <a:pPr lvl="1"/>
            <a:r>
              <a:rPr lang="en-US" dirty="0"/>
              <a:t>12,500 styrene molecules          low cutoff 3-5 Å</a:t>
            </a:r>
          </a:p>
          <a:p>
            <a:r>
              <a:rPr lang="en-US" dirty="0"/>
              <a:t>Correctly predicts cyclic content, polydispersity and chain morphology</a:t>
            </a:r>
          </a:p>
          <a:p>
            <a:r>
              <a:rPr lang="en-US" dirty="0"/>
              <a:t>What’s next?</a:t>
            </a:r>
          </a:p>
          <a:p>
            <a:pPr lvl="1"/>
            <a:r>
              <a:rPr lang="en-US" dirty="0"/>
              <a:t>More predictive reaction constraints</a:t>
            </a:r>
          </a:p>
          <a:p>
            <a:pPr lvl="2"/>
            <a:r>
              <a:rPr lang="en-US" dirty="0"/>
              <a:t>Potential energy surfaces?</a:t>
            </a:r>
          </a:p>
          <a:p>
            <a:pPr lvl="1"/>
            <a:r>
              <a:rPr lang="en-US" dirty="0"/>
              <a:t>Features in progress</a:t>
            </a:r>
          </a:p>
          <a:p>
            <a:pPr lvl="2"/>
            <a:r>
              <a:rPr lang="en-US" dirty="0"/>
              <a:t>Additional reaction constraints</a:t>
            </a:r>
          </a:p>
          <a:p>
            <a:pPr lvl="2"/>
            <a:r>
              <a:rPr lang="en-US" dirty="0"/>
              <a:t>Option to insert atoms</a:t>
            </a:r>
          </a:p>
        </p:txBody>
      </p:sp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33350" y="466887"/>
            <a:ext cx="119062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Eras Light ITC" panose="020B0402030504020804" pitchFamily="34" charset="0"/>
              </a:rPr>
              <a:t>Summary and Outlook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52450" y="1257300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Left Brace 1"/>
          <p:cNvSpPr/>
          <p:nvPr/>
        </p:nvSpPr>
        <p:spPr>
          <a:xfrm flipH="1">
            <a:off x="4686705" y="2614315"/>
            <a:ext cx="116732" cy="686659"/>
          </a:xfrm>
          <a:prstGeom prst="leftBrace">
            <a:avLst>
              <a:gd name="adj1" fmla="val 1470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flipH="1">
            <a:off x="7582305" y="2544717"/>
            <a:ext cx="116732" cy="686659"/>
          </a:xfrm>
          <a:prstGeom prst="leftBrace">
            <a:avLst>
              <a:gd name="adj1" fmla="val 147059"/>
              <a:gd name="adj2" fmla="val 5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67650" y="2631861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&gt;99% polymerization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1DC2389-D7F5-9347-AC83-2D15C42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4287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4"/>
          <p:cNvSpPr txBox="1">
            <a:spLocks/>
          </p:cNvSpPr>
          <p:nvPr/>
        </p:nvSpPr>
        <p:spPr>
          <a:xfrm>
            <a:off x="133350" y="447992"/>
            <a:ext cx="9334500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i="1" dirty="0">
                <a:latin typeface="Eras Light ITC" panose="020B0402030504020804" pitchFamily="34" charset="0"/>
              </a:rPr>
              <a:t>Acknowledgements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61" b="28886"/>
          <a:stretch/>
        </p:blipFill>
        <p:spPr>
          <a:xfrm>
            <a:off x="9090213" y="91669"/>
            <a:ext cx="2637449" cy="1267449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552450" y="1348969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A2F2BE4-6F05-7E42-ABF0-2228143596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99"/>
          <a:stretch/>
        </p:blipFill>
        <p:spPr>
          <a:xfrm>
            <a:off x="4407312" y="4492458"/>
            <a:ext cx="1825667" cy="15583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4B4107-CF82-D241-A5C6-F78CCD29B1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284"/>
          <a:stretch/>
        </p:blipFill>
        <p:spPr>
          <a:xfrm>
            <a:off x="6021304" y="4585035"/>
            <a:ext cx="1512679" cy="119773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3D119-6464-DC4C-A1D8-9C2DB87A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37</a:t>
            </a:fld>
            <a:endParaRPr lang="en-US"/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D96885D0-7BED-4F41-9E9C-A89CC8C0F86E}"/>
              </a:ext>
            </a:extLst>
          </p:cNvPr>
          <p:cNvSpPr txBox="1">
            <a:spLocks/>
          </p:cNvSpPr>
          <p:nvPr/>
        </p:nvSpPr>
        <p:spPr>
          <a:xfrm>
            <a:off x="0" y="1910125"/>
            <a:ext cx="11639550" cy="189282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 dirty="0">
                <a:latin typeface="Calibri" panose="020F0502020204030204" pitchFamily="34" charset="0"/>
                <a:cs typeface="Calibri" panose="020F0502020204030204" pitchFamily="34" charset="0"/>
              </a:rPr>
              <a:t>Thanks to my co-authors:</a:t>
            </a:r>
          </a:p>
          <a:p>
            <a:endParaRPr lang="en-US" sz="10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Kristopher Wise</a:t>
            </a:r>
          </a:p>
          <a:p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Benjamin Jensen</a:t>
            </a:r>
          </a:p>
        </p:txBody>
      </p:sp>
    </p:spTree>
    <p:extLst>
      <p:ext uri="{BB962C8B-B14F-4D97-AF65-F5344CB8AC3E}">
        <p14:creationId xmlns:p14="http://schemas.microsoft.com/office/powerpoint/2010/main" val="2662196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people.nas.nasa.gov/~kolano/images/nas.g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485" y="2098576"/>
            <a:ext cx="3132423" cy="152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4"/>
          <p:cNvSpPr txBox="1">
            <a:spLocks/>
          </p:cNvSpPr>
          <p:nvPr/>
        </p:nvSpPr>
        <p:spPr>
          <a:xfrm>
            <a:off x="133350" y="447992"/>
            <a:ext cx="9334500" cy="7571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i="1" dirty="0">
                <a:latin typeface="Eras Light ITC" panose="020B0402030504020804" pitchFamily="34" charset="0"/>
              </a:rPr>
              <a:t>Thank You!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61" b="28886"/>
          <a:stretch/>
        </p:blipFill>
        <p:spPr>
          <a:xfrm>
            <a:off x="9090213" y="91669"/>
            <a:ext cx="2637449" cy="1267449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552450" y="1348969"/>
            <a:ext cx="111733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12"/>
          <a:stretch/>
        </p:blipFill>
        <p:spPr>
          <a:xfrm>
            <a:off x="3589360" y="4828151"/>
            <a:ext cx="4735773" cy="1056174"/>
          </a:xfrm>
          <a:prstGeom prst="rect">
            <a:avLst/>
          </a:prstGeom>
        </p:spPr>
      </p:pic>
      <p:sp>
        <p:nvSpPr>
          <p:cNvPr id="26" name="Title 4"/>
          <p:cNvSpPr txBox="1">
            <a:spLocks/>
          </p:cNvSpPr>
          <p:nvPr/>
        </p:nvSpPr>
        <p:spPr>
          <a:xfrm>
            <a:off x="1249227" y="5705548"/>
            <a:ext cx="93345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 dirty="0">
                <a:latin typeface="Eras Light ITC" panose="020B0402030504020804" pitchFamily="34" charset="0"/>
              </a:rPr>
              <a:t>www.reacter.org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2F2BE4-6F05-7E42-ABF0-2228143596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999"/>
          <a:stretch/>
        </p:blipFill>
        <p:spPr>
          <a:xfrm>
            <a:off x="1874424" y="2400623"/>
            <a:ext cx="1825667" cy="15583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4B4107-CF82-D241-A5C6-F78CCD29B1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8284"/>
          <a:stretch/>
        </p:blipFill>
        <p:spPr>
          <a:xfrm>
            <a:off x="3488416" y="2493200"/>
            <a:ext cx="1512679" cy="119773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3D119-6464-DC4C-A1D8-9C2DB87A1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81BE1-F8E5-4FAF-829C-549B7BEC485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209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102867</TotalTime>
  <Words>1892</Words>
  <Application>Microsoft Macintosh PowerPoint</Application>
  <PresentationFormat>Widescreen</PresentationFormat>
  <Paragraphs>375</Paragraphs>
  <Slides>38</Slides>
  <Notes>30</Notes>
  <HiddenSlides>0</HiddenSlides>
  <MMClips>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Calibri</vt:lpstr>
      <vt:lpstr>Calibri Light</vt:lpstr>
      <vt:lpstr>Cambria Math</vt:lpstr>
      <vt:lpstr>Eras</vt:lpstr>
      <vt:lpstr>Eras Light ITC</vt:lpstr>
      <vt:lpstr>Times New Roman</vt:lpstr>
      <vt:lpstr>Office Theme</vt:lpstr>
      <vt:lpstr>PowerPoint Presentation</vt:lpstr>
      <vt:lpstr>Chemical Reactions are Everywhere</vt:lpstr>
      <vt:lpstr>Missing Scale for Reaction Modeling</vt:lpstr>
      <vt:lpstr>Related Prior Work</vt:lpstr>
      <vt:lpstr>There is Much Heuristic Knowledge in Chemistry</vt:lpstr>
      <vt:lpstr>A ‘Reaction’ Option for Classical MD was Overdue</vt:lpstr>
      <vt:lpstr>What is REACTER?</vt:lpstr>
      <vt:lpstr>How does REACTER work?</vt:lpstr>
      <vt:lpstr>REACTER: Standard Features</vt:lpstr>
      <vt:lpstr>Delete Atoms Based on Topology</vt:lpstr>
      <vt:lpstr>Bond-Breaking Reaction Trigger</vt:lpstr>
      <vt:lpstr>Reaction Constraints</vt:lpstr>
      <vt:lpstr>Arrhenius Reaction Constraint</vt:lpstr>
      <vt:lpstr>RMSD Reaction Constraint</vt:lpstr>
      <vt:lpstr>PowerPoint Presentation</vt:lpstr>
      <vt:lpstr>PowerPoint Presentation</vt:lpstr>
      <vt:lpstr>PowerPoint Presentation</vt:lpstr>
      <vt:lpstr>PowerPoint Presentation</vt:lpstr>
      <vt:lpstr>Chain Growth vs. Ring Formation </vt:lpstr>
      <vt:lpstr>Uniaxial Extension with Chain Scission </vt:lpstr>
      <vt:lpstr>Polystyrene Setup</vt:lpstr>
      <vt:lpstr>Polystyrene Case Study</vt:lpstr>
      <vt:lpstr>Step- vs. Chain-Growth Polymerization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else can REACTER be used for?</vt:lpstr>
      <vt:lpstr>What else can REACTER be used for?</vt:lpstr>
      <vt:lpstr>What else can REACTER be used for?</vt:lpstr>
      <vt:lpstr>New Feature: Create Atoms (and their Bonds)</vt:lpstr>
      <vt:lpstr>Where to learn more?</vt:lpstr>
      <vt:lpstr>Summary and Outlook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DaBean</dc:creator>
  <cp:lastModifiedBy>Gissinger, Jacob (LARC-D307)[UNIVERSITIES SPACE RESEARCH ASSOCIATION]</cp:lastModifiedBy>
  <cp:revision>521</cp:revision>
  <cp:lastPrinted>2019-08-09T08:15:48Z</cp:lastPrinted>
  <dcterms:created xsi:type="dcterms:W3CDTF">2018-10-14T18:06:13Z</dcterms:created>
  <dcterms:modified xsi:type="dcterms:W3CDTF">2020-12-15T04:32:41Z</dcterms:modified>
</cp:coreProperties>
</file>