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1" r:id="rId3"/>
    <p:sldId id="260" r:id="rId4"/>
    <p:sldId id="257" r:id="rId5"/>
    <p:sldId id="258" r:id="rId6"/>
    <p:sldId id="259" r:id="rId7"/>
    <p:sldId id="263" r:id="rId8"/>
    <p:sldId id="262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59" autoAdjust="0"/>
  </p:normalViewPr>
  <p:slideViewPr>
    <p:cSldViewPr snapToGrid="0">
      <p:cViewPr varScale="1">
        <p:scale>
          <a:sx n="74" d="100"/>
          <a:sy n="74" d="100"/>
        </p:scale>
        <p:origin x="6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9EA35E-8CF9-4D50-8725-2367E200789B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F42C2-B6B8-4FD0-8ED5-55AC8E1F8A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5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F42C2-B6B8-4FD0-8ED5-55AC8E1F8A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486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F42C2-B6B8-4FD0-8ED5-55AC8E1F8A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5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61609-36C8-4A43-B7A6-AFF3AB7E9289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F517-8189-46E9-8533-B51EB5C9C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72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61609-36C8-4A43-B7A6-AFF3AB7E9289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F517-8189-46E9-8533-B51EB5C9C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37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61609-36C8-4A43-B7A6-AFF3AB7E9289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F517-8189-46E9-8533-B51EB5C9C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13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61609-36C8-4A43-B7A6-AFF3AB7E9289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F517-8189-46E9-8533-B51EB5C9C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91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61609-36C8-4A43-B7A6-AFF3AB7E9289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F517-8189-46E9-8533-B51EB5C9C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3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61609-36C8-4A43-B7A6-AFF3AB7E9289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F517-8189-46E9-8533-B51EB5C9C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81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61609-36C8-4A43-B7A6-AFF3AB7E9289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F517-8189-46E9-8533-B51EB5C9C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95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61609-36C8-4A43-B7A6-AFF3AB7E9289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F517-8189-46E9-8533-B51EB5C9C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091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61609-36C8-4A43-B7A6-AFF3AB7E9289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F517-8189-46E9-8533-B51EB5C9C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79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61609-36C8-4A43-B7A6-AFF3AB7E9289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F517-8189-46E9-8533-B51EB5C9C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46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61609-36C8-4A43-B7A6-AFF3AB7E9289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CF517-8189-46E9-8533-B51EB5C9C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7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61609-36C8-4A43-B7A6-AFF3AB7E9289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CF517-8189-46E9-8533-B51EB5C9C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42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4285" y="991518"/>
            <a:ext cx="94834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What’s Up in the Sky: Conjunctions and Calendars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8844" y="3078498"/>
            <a:ext cx="663431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A Presentation for the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Central American Integration System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(Sistema de la </a:t>
            </a:r>
            <a:r>
              <a:rPr lang="en-US" sz="2800" dirty="0" err="1" smtClean="0">
                <a:solidFill>
                  <a:schemeClr val="bg1"/>
                </a:solidFill>
              </a:rPr>
              <a:t>Integracion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Centroamericana</a:t>
            </a:r>
            <a:r>
              <a:rPr lang="en-US" sz="2800" dirty="0" smtClean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December 18, 2020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74093" y="5473254"/>
            <a:ext cx="50438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  <a:latin typeface="LiberationSerif"/>
              </a:rPr>
              <a:t>Mitzi Adams, </a:t>
            </a:r>
            <a:r>
              <a:rPr lang="en-US" sz="2400" dirty="0" smtClean="0">
                <a:solidFill>
                  <a:srgbClr val="FFFF00"/>
                </a:solidFill>
                <a:latin typeface="LiberationSerif"/>
              </a:rPr>
              <a:t>Solar Scientist</a:t>
            </a:r>
            <a:endParaRPr lang="en-US" sz="2400" dirty="0">
              <a:solidFill>
                <a:srgbClr val="FFFF00"/>
              </a:solidFill>
              <a:latin typeface="LiberationSerif"/>
            </a:endParaRPr>
          </a:p>
          <a:p>
            <a:pPr algn="ctr"/>
            <a:r>
              <a:rPr lang="en-US" sz="2400" dirty="0" smtClean="0">
                <a:solidFill>
                  <a:srgbClr val="FFFF00"/>
                </a:solidFill>
                <a:latin typeface="LiberationSerif"/>
              </a:rPr>
              <a:t>NASA/Marshall Space Flight Center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798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1299" y="3105835"/>
            <a:ext cx="3669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How Does It Look?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70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0" y="57150"/>
            <a:ext cx="4983480" cy="32666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0" y="3780133"/>
            <a:ext cx="4448510" cy="29641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302" y="2800350"/>
            <a:ext cx="3939614" cy="3943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3600" y="3990975"/>
            <a:ext cx="7309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Saturn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1590675" y="4160252"/>
            <a:ext cx="542926" cy="8789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00500" y="5705475"/>
            <a:ext cx="753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Jupiter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>
            <a:stCxn id="11" idx="1"/>
          </p:cNvCxnSpPr>
          <p:nvPr/>
        </p:nvCxnSpPr>
        <p:spPr>
          <a:xfrm flipH="1">
            <a:off x="3752850" y="5874752"/>
            <a:ext cx="247650" cy="24982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363075" y="3248025"/>
            <a:ext cx="7309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Saturn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8820150" y="3417302"/>
            <a:ext cx="542926" cy="8789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106150" y="5295900"/>
            <a:ext cx="753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Jupiter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22" name="Straight Arrow Connector 21"/>
          <p:cNvCxnSpPr>
            <a:stCxn id="21" idx="1"/>
          </p:cNvCxnSpPr>
          <p:nvPr/>
        </p:nvCxnSpPr>
        <p:spPr>
          <a:xfrm flipH="1">
            <a:off x="10858500" y="5465177"/>
            <a:ext cx="247650" cy="24982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543175" y="6448425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moons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3177081" y="6388144"/>
            <a:ext cx="451878" cy="25866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174016" y="6274599"/>
            <a:ext cx="354338" cy="36894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89498" y="5341957"/>
            <a:ext cx="190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December 6, 2020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38829" y="5341957"/>
            <a:ext cx="2023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December 10, 2020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286004" y="4040566"/>
            <a:ext cx="11608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DSLR f/7.1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1/15 sec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ISO 400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460 mm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01412" y="3959499"/>
            <a:ext cx="9861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DSLR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ISO 400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420 mm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668846" y="5535681"/>
            <a:ext cx="28543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Bottom Photos by 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Karen Smale, Maryland, USA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(used with permission)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79892" y="907290"/>
            <a:ext cx="317465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Top Image by Joe Steed, </a:t>
            </a:r>
          </a:p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Brasstown</a:t>
            </a:r>
            <a:r>
              <a:rPr lang="en-US" dirty="0" smtClean="0">
                <a:solidFill>
                  <a:schemeClr val="bg1"/>
                </a:solidFill>
              </a:rPr>
              <a:t> Bald, Georgia, USA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pproximately 4,400’ elevation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16 November, 2020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Photo details:  Nikon D7100, f/4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5 sec, ISO-1250,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14 mm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(image used with permission)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002488" y="99884"/>
            <a:ext cx="40384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Do I Need a Telescope?</a:t>
            </a:r>
            <a:endParaRPr lang="en-US" sz="3200" dirty="0">
              <a:solidFill>
                <a:srgbClr val="FFFF00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1332689" y="629658"/>
            <a:ext cx="257986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681781" y="386466"/>
            <a:ext cx="1061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Saturn (top)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Jupiter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8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98" y="0"/>
            <a:ext cx="10058400" cy="68293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80683" y="5797676"/>
            <a:ext cx="5830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At Sunset December 10, 2020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91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98" y="0"/>
            <a:ext cx="10058400" cy="68293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80683" y="5797676"/>
            <a:ext cx="5726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At Sunset December 21, 2020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03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25" y="0"/>
            <a:ext cx="10058400" cy="68060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7748" y="5481148"/>
            <a:ext cx="54965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At Noon December 21, 2020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4853352" y="5205041"/>
            <a:ext cx="24770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Day of Winter Solstice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6438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7329" y="3105835"/>
            <a:ext cx="5977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Why Do These Things Happen?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5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33"/>
            <a:ext cx="9144000" cy="50670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89374" y="114283"/>
            <a:ext cx="3213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Planetary Orbits</a:t>
            </a:r>
            <a:endParaRPr lang="en-US" sz="3600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104410" y="2443942"/>
            <a:ext cx="5881946" cy="63972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663447" y="4961106"/>
            <a:ext cx="2046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12 Years – one orbit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31434" y="1708820"/>
            <a:ext cx="2046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29 Years – one orbit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0696" y="5836592"/>
            <a:ext cx="9950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If aligned, Jupiter returns to same position in 12 years, but Saturn won’t be there! 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After another Jovian “Year” (24 Earth years), Saturn needs another 5 years to return to the same position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71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480" y="1711528"/>
            <a:ext cx="6035040" cy="35500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97230" y="544749"/>
            <a:ext cx="459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The Reason for Seasons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1770" y="5924145"/>
            <a:ext cx="7488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Demonstrate </a:t>
            </a:r>
            <a:r>
              <a:rPr lang="en-US" dirty="0">
                <a:solidFill>
                  <a:schemeClr val="bg1"/>
                </a:solidFill>
              </a:rPr>
              <a:t>it</a:t>
            </a:r>
            <a:r>
              <a:rPr lang="en-US" dirty="0" smtClean="0">
                <a:solidFill>
                  <a:schemeClr val="bg1"/>
                </a:solidFill>
              </a:rPr>
              <a:t>: http</a:t>
            </a:r>
            <a:r>
              <a:rPr lang="en-US" dirty="0">
                <a:solidFill>
                  <a:schemeClr val="bg1"/>
                </a:solidFill>
              </a:rPr>
              <a:t>://www.spacescience.org/eduresources/kinesthetic.php </a:t>
            </a:r>
          </a:p>
        </p:txBody>
      </p:sp>
    </p:spTree>
    <p:extLst>
      <p:ext uri="{BB962C8B-B14F-4D97-AF65-F5344CB8AC3E}">
        <p14:creationId xmlns:p14="http://schemas.microsoft.com/office/powerpoint/2010/main" val="155893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4384" y="466926"/>
            <a:ext cx="5723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The Galileo Mission to Jupiter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50" y="1453974"/>
            <a:ext cx="3162300" cy="31718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0467" y="2855220"/>
            <a:ext cx="2818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Launched: 18 October, 1989</a:t>
            </a:r>
          </a:p>
        </p:txBody>
      </p:sp>
      <p:sp>
        <p:nvSpPr>
          <p:cNvPr id="5" name="Rectangle 4"/>
          <p:cNvSpPr/>
          <p:nvPr/>
        </p:nvSpPr>
        <p:spPr>
          <a:xfrm>
            <a:off x="8397954" y="2855220"/>
            <a:ext cx="36517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Mission End: 21 September, </a:t>
            </a:r>
            <a:r>
              <a:rPr lang="en-US" dirty="0" smtClean="0">
                <a:solidFill>
                  <a:schemeClr val="bg1"/>
                </a:solidFill>
              </a:rPr>
              <a:t>2003</a:t>
            </a: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                     in Jupiter’s atmosphere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12034" y="5068111"/>
            <a:ext cx="696793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Mission:  	Study Jupiter and its moons.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Results: 	First spacecraft to visit asteroid – </a:t>
            </a:r>
            <a:r>
              <a:rPr lang="en-US" dirty="0" err="1" smtClean="0">
                <a:solidFill>
                  <a:schemeClr val="bg1"/>
                </a:solidFill>
              </a:rPr>
              <a:t>Gaspra</a:t>
            </a:r>
            <a:r>
              <a:rPr lang="en-US" dirty="0" smtClean="0">
                <a:solidFill>
                  <a:schemeClr val="bg1"/>
                </a:solidFill>
              </a:rPr>
              <a:t> and Ida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Directly observed a comet colliding with a planet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Found evidence of a saltwater ocean beneath Europa’s surface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Discovered magnetic field generated by Ganymede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72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694110"/>
            <a:ext cx="4572000" cy="24368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4384" y="466926"/>
            <a:ext cx="5654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The Cassini Mission to Saturn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0467" y="2993719"/>
            <a:ext cx="2818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Launched: 15 October, 1997</a:t>
            </a:r>
          </a:p>
        </p:txBody>
      </p:sp>
      <p:sp>
        <p:nvSpPr>
          <p:cNvPr id="4" name="Rectangle 3"/>
          <p:cNvSpPr/>
          <p:nvPr/>
        </p:nvSpPr>
        <p:spPr>
          <a:xfrm>
            <a:off x="8397954" y="2855220"/>
            <a:ext cx="36238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Mission End: </a:t>
            </a:r>
            <a:r>
              <a:rPr lang="en-US" dirty="0" smtClean="0">
                <a:solidFill>
                  <a:schemeClr val="bg1"/>
                </a:solidFill>
              </a:rPr>
              <a:t>15 </a:t>
            </a:r>
            <a:r>
              <a:rPr lang="en-US" dirty="0">
                <a:solidFill>
                  <a:schemeClr val="bg1"/>
                </a:solidFill>
              </a:rPr>
              <a:t>September, </a:t>
            </a:r>
            <a:r>
              <a:rPr lang="en-US" dirty="0" smtClean="0">
                <a:solidFill>
                  <a:schemeClr val="bg1"/>
                </a:solidFill>
              </a:rPr>
              <a:t>2017</a:t>
            </a: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                     in Saturn’s atmosphere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53354" y="5068111"/>
            <a:ext cx="528529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Mission:  	Study Saturn, its moons, especially Titan.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Results: 	Prime mission ended 2008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Huygens Probe parachuted to Titan in 2005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Explored Saturn’s rings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Found evidence of ocean inside Enceladus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73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4360" y="0"/>
            <a:ext cx="3383280" cy="43660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800" y="1556531"/>
            <a:ext cx="3840480" cy="441960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8" y="3762986"/>
            <a:ext cx="4297680" cy="28214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0" y="591334"/>
            <a:ext cx="4297680" cy="2856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5235" y="4163977"/>
            <a:ext cx="3474720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6640" y="3149600"/>
            <a:ext cx="318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Hubble Space Telescope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4495" y="6311900"/>
            <a:ext cx="4481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Solar Dynamics Observatory (SDO)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25200" y="6311900"/>
            <a:ext cx="391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Lunar Reconnaissance Orbiter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91833" y="6311900"/>
            <a:ext cx="2868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Mars Global Surveyor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72861" y="57934"/>
            <a:ext cx="8646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The Solar System: Through the Eyes of NASA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93065" y="3302000"/>
            <a:ext cx="2005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Juno at Jupiter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19955" y="812800"/>
            <a:ext cx="41118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https://ww.nasa.gov/missions</a:t>
            </a:r>
          </a:p>
          <a:p>
            <a:endParaRPr lang="en-US" sz="2000" b="1" dirty="0">
              <a:solidFill>
                <a:srgbClr val="FFFF00"/>
              </a:solidFill>
            </a:endParaRPr>
          </a:p>
          <a:p>
            <a:r>
              <a:rPr lang="en-US" sz="2000" b="1" dirty="0" smtClean="0">
                <a:solidFill>
                  <a:srgbClr val="FFFF00"/>
                </a:solidFill>
              </a:rPr>
              <a:t>Mitzi Adams: mitzi.adams@nasa.gov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54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spect="1"/>
          </p:cNvSpPr>
          <p:nvPr/>
        </p:nvSpPr>
        <p:spPr>
          <a:xfrm>
            <a:off x="-18001" y="1208938"/>
            <a:ext cx="90730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From 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Atlanta, </a:t>
            </a: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Georgia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In 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high school, was an </a:t>
            </a: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observatory/planetarium assistant 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at </a:t>
            </a:r>
            <a:r>
              <a:rPr lang="en-US" sz="2400" dirty="0" err="1">
                <a:solidFill>
                  <a:srgbClr val="FFFFFF"/>
                </a:solidFill>
                <a:latin typeface="LiberationSans"/>
              </a:rPr>
              <a:t>Fernbank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 Science </a:t>
            </a: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Center, Atlanta</a:t>
            </a:r>
            <a:endParaRPr lang="en-US" sz="2400" dirty="0">
              <a:solidFill>
                <a:srgbClr val="FFFFFF"/>
              </a:solidFill>
              <a:latin typeface="Liberation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Bachelor 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of Science in physics with a </a:t>
            </a: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mathematics minor 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from Georgia State </a:t>
            </a: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University, Atlanta</a:t>
            </a:r>
            <a:endParaRPr lang="en-US" sz="2400" dirty="0">
              <a:solidFill>
                <a:srgbClr val="FFFFFF"/>
              </a:solidFill>
              <a:latin typeface="Liberation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  <a:latin typeface="LiberationSans"/>
              </a:rPr>
              <a:t>Master of Science in physics from University </a:t>
            </a: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of Alabama 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in Huntsville, in co-op program </a:t>
            </a: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with NASA/MSFC</a:t>
            </a:r>
            <a:endParaRPr lang="en-US" sz="2400" dirty="0">
              <a:solidFill>
                <a:srgbClr val="FFFFFF"/>
              </a:solidFill>
              <a:latin typeface="Liberation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Have 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been a NASA Solar Scientist since </a:t>
            </a: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1988, currently Assistant Manager, </a:t>
            </a:r>
            <a:r>
              <a:rPr lang="en-US" sz="2400" dirty="0" err="1" smtClean="0">
                <a:solidFill>
                  <a:srgbClr val="FFFFFF"/>
                </a:solidFill>
                <a:latin typeface="LiberationSans"/>
              </a:rPr>
              <a:t>Heliophysics</a:t>
            </a: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 and Planetary Science Branch, Marshall Space Flight Center, Huntsville, Alabama </a:t>
            </a:r>
            <a:endParaRPr lang="en-US" sz="2400" dirty="0">
              <a:solidFill>
                <a:srgbClr val="FFFFFF"/>
              </a:solidFill>
              <a:latin typeface="Liberation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Was 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planetarium </a:t>
            </a: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director (volunteer) of 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the Von </a:t>
            </a: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Braun Astronomical 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Society's planetarium from 1988-2006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  <a:latin typeface="LiberationSans"/>
              </a:rPr>
              <a:t>C</a:t>
            </a: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ompleted 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five </a:t>
            </a: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marathons, observed 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five total solar eclipses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Like 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to visit Peru </a:t>
            </a: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and Guatemala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LiberationSans"/>
              </a:rPr>
              <a:t>Like </a:t>
            </a:r>
            <a:r>
              <a:rPr lang="en-US" sz="2400" dirty="0">
                <a:solidFill>
                  <a:srgbClr val="FFFFFF"/>
                </a:solidFill>
                <a:latin typeface="LiberationSans"/>
              </a:rPr>
              <a:t>languages, Spanish, Latin, and German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1559" y="1627344"/>
            <a:ext cx="2918298" cy="448445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03944" y="23159"/>
            <a:ext cx="378411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LiberationSans"/>
              </a:rPr>
              <a:t>Who Am I </a:t>
            </a:r>
            <a:r>
              <a:rPr lang="en-US" sz="3600" dirty="0" smtClean="0">
                <a:solidFill>
                  <a:srgbClr val="FFFFFF"/>
                </a:solidFill>
                <a:latin typeface="LiberationSans"/>
              </a:rPr>
              <a:t>?</a:t>
            </a:r>
          </a:p>
          <a:p>
            <a:pPr algn="ctr"/>
            <a:r>
              <a:rPr lang="en-US" sz="3600" dirty="0" smtClean="0">
                <a:solidFill>
                  <a:srgbClr val="FFFFFF"/>
                </a:solidFill>
                <a:latin typeface="LiberationSans"/>
              </a:rPr>
              <a:t>Mitzi Lynn Adams</a:t>
            </a:r>
            <a:endParaRPr lang="en-US" sz="3600" dirty="0">
              <a:solidFill>
                <a:srgbClr val="FFFFFF"/>
              </a:solidFill>
              <a:latin typeface="LiberationSans"/>
            </a:endParaRPr>
          </a:p>
        </p:txBody>
      </p:sp>
    </p:spTree>
    <p:extLst>
      <p:ext uri="{BB962C8B-B14F-4D97-AF65-F5344CB8AC3E}">
        <p14:creationId xmlns:p14="http://schemas.microsoft.com/office/powerpoint/2010/main" val="118762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</TotalTime>
  <Words>511</Words>
  <Application>Microsoft Office PowerPoint</Application>
  <PresentationFormat>Widescreen</PresentationFormat>
  <Paragraphs>88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LiberationSans</vt:lpstr>
      <vt:lpstr>LiberationSerif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Adams, Mitzi L. (MSFC-ST13)</dc:creator>
  <cp:lastModifiedBy>Adams, Mitzi L. (MSFC-ST13)</cp:lastModifiedBy>
  <cp:revision>32</cp:revision>
  <dcterms:created xsi:type="dcterms:W3CDTF">2020-12-15T16:12:03Z</dcterms:created>
  <dcterms:modified xsi:type="dcterms:W3CDTF">2020-12-17T20:41:24Z</dcterms:modified>
</cp:coreProperties>
</file>