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7"/>
  </p:notesMasterIdLst>
  <p:sldIdLst>
    <p:sldId id="260" r:id="rId5"/>
    <p:sldId id="268" r:id="rId6"/>
    <p:sldId id="427" r:id="rId7"/>
    <p:sldId id="455" r:id="rId8"/>
    <p:sldId id="524" r:id="rId9"/>
    <p:sldId id="293" r:id="rId10"/>
    <p:sldId id="543" r:id="rId11"/>
    <p:sldId id="531" r:id="rId12"/>
    <p:sldId id="532" r:id="rId13"/>
    <p:sldId id="539" r:id="rId14"/>
    <p:sldId id="538" r:id="rId15"/>
    <p:sldId id="533" r:id="rId16"/>
    <p:sldId id="526" r:id="rId17"/>
    <p:sldId id="542" r:id="rId18"/>
    <p:sldId id="541" r:id="rId19"/>
    <p:sldId id="523" r:id="rId20"/>
    <p:sldId id="529" r:id="rId21"/>
    <p:sldId id="530" r:id="rId22"/>
    <p:sldId id="270" r:id="rId23"/>
    <p:sldId id="283" r:id="rId24"/>
    <p:sldId id="345" r:id="rId25"/>
    <p:sldId id="311" r:id="rId26"/>
    <p:sldId id="312" r:id="rId27"/>
    <p:sldId id="313" r:id="rId28"/>
    <p:sldId id="344" r:id="rId29"/>
    <p:sldId id="271" r:id="rId30"/>
    <p:sldId id="272" r:id="rId31"/>
    <p:sldId id="297" r:id="rId32"/>
    <p:sldId id="346" r:id="rId33"/>
    <p:sldId id="347" r:id="rId34"/>
    <p:sldId id="348" r:id="rId35"/>
    <p:sldId id="52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bin, David (JSC-SF3)[WYLE LABORATORIES, INC.]" initials="RD(LI" lastIdx="7" clrIdx="0">
    <p:extLst>
      <p:ext uri="{19B8F6BF-5375-455C-9EA6-DF929625EA0E}">
        <p15:presenceInfo xmlns:p15="http://schemas.microsoft.com/office/powerpoint/2012/main" userId="S-1-5-21-330711430-3775241029-4075259233-29386" providerId="AD"/>
      </p:ext>
    </p:extLst>
  </p:cmAuthor>
  <p:cmAuthor id="2" name="Mcguire, Kerry M. (JSC-SF211)" initials="MKM(" lastIdx="18" clrIdx="1">
    <p:extLst>
      <p:ext uri="{19B8F6BF-5375-455C-9EA6-DF929625EA0E}">
        <p15:presenceInfo xmlns:p15="http://schemas.microsoft.com/office/powerpoint/2012/main" userId="S-1-5-21-330711430-3775241029-4075259233-176657" providerId="AD"/>
      </p:ext>
    </p:extLst>
  </p:cmAuthor>
  <p:cmAuthor id="3" name="Cohen, Jeffrey R. (JSC-SF311)[WYLE LABORATORIES, INC.]" initials="CJR(LI" lastIdx="25" clrIdx="2">
    <p:extLst>
      <p:ext uri="{19B8F6BF-5375-455C-9EA6-DF929625EA0E}">
        <p15:presenceInfo xmlns:p15="http://schemas.microsoft.com/office/powerpoint/2012/main" userId="S::jrcohen@ndc.nasa.gov::29a89fae-e15a-44b8-963f-c73955332b16" providerId="AD"/>
      </p:ext>
    </p:extLst>
  </p:cmAuthor>
  <p:cmAuthor id="4" name="Legaspi, Jennifer G. (JSC-SF211)[University Space Research Association]" initials="LJG(SRA" lastIdx="9" clrIdx="3">
    <p:extLst>
      <p:ext uri="{19B8F6BF-5375-455C-9EA6-DF929625EA0E}">
        <p15:presenceInfo xmlns:p15="http://schemas.microsoft.com/office/powerpoint/2012/main" userId="S::jlegaspi@ndc.nasa.gov::982e9a0d-0fca-49c7-8025-6c7a02ad007f" providerId="AD"/>
      </p:ext>
    </p:extLst>
  </p:cmAuthor>
  <p:cmAuthor id="5" name="Ozbek, Simon (JSC-SF311)[WYLE LABORATORIES, INC.]" initials="OS(LI" lastIdx="15" clrIdx="4">
    <p:extLst>
      <p:ext uri="{19B8F6BF-5375-455C-9EA6-DF929625EA0E}">
        <p15:presenceInfo xmlns:p15="http://schemas.microsoft.com/office/powerpoint/2012/main" userId="S::sozbek@ndc.nasa.gov::c1b4b975-e9b7-4270-9519-8cde4a8903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583" autoAdjust="0"/>
  </p:normalViewPr>
  <p:slideViewPr>
    <p:cSldViewPr snapToGrid="0">
      <p:cViewPr>
        <p:scale>
          <a:sx n="77" d="100"/>
          <a:sy n="77" d="100"/>
        </p:scale>
        <p:origin x="912" y="96"/>
      </p:cViewPr>
      <p:guideLst>
        <p:guide orient="horz" pos="2160"/>
        <p:guide pos="3840"/>
      </p:guideLst>
    </p:cSldViewPr>
  </p:slideViewPr>
  <p:notesTextViewPr>
    <p:cViewPr>
      <p:scale>
        <a:sx n="1" d="1"/>
        <a:sy n="1" d="1"/>
      </p:scale>
      <p:origin x="0" y="0"/>
    </p:cViewPr>
  </p:notesText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5" dt="2020-12-30T08:52:56.192" idx="15">
    <p:pos x="10" y="10"/>
    <p:text>Using the same method as the pervious slide, provide boxes when breaking this information down with the diagram</p:text>
    <p:extLst>
      <p:ext uri="{C676402C-5697-4E1C-873F-D02D1690AC5C}">
        <p15:threadingInfo xmlns:p15="http://schemas.microsoft.com/office/powerpoint/2012/main" timeZoneBias="360"/>
      </p:ext>
    </p:extLst>
  </p:cm>
  <p:cm authorId="3" dt="2021-01-04T12:17:57.402" idx="25">
    <p:pos x="10" y="106"/>
    <p:text>Accept</p:text>
    <p:extLst>
      <p:ext uri="{C676402C-5697-4E1C-873F-D02D1690AC5C}">
        <p15:threadingInfo xmlns:p15="http://schemas.microsoft.com/office/powerpoint/2012/main" timeZoneBias="360">
          <p15:parentCm authorId="5" idx="15"/>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1/4/2021</a:t>
            </a:fld>
            <a:endParaRPr lang="en-US"/>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a:t>
            </a:fld>
            <a:endParaRPr lang="en-US"/>
          </a:p>
        </p:txBody>
      </p:sp>
    </p:spTree>
    <p:extLst>
      <p:ext uri="{BB962C8B-B14F-4D97-AF65-F5344CB8AC3E}">
        <p14:creationId xmlns:p14="http://schemas.microsoft.com/office/powerpoint/2010/main" val="358333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“Now what we have here…”</a:t>
            </a:r>
          </a:p>
          <a:p>
            <a:r>
              <a:rPr lang="en-US" dirty="0"/>
              <a:t>Different disciplines and individuals ask different questions and use different terms. It is the</a:t>
            </a:r>
            <a:r>
              <a:rPr lang="en-US" baseline="0" dirty="0"/>
              <a:t> role of the systems engineering to bridge these communication chasms for everyone to have a shared vision and path forward. That we act as a unit.</a:t>
            </a:r>
            <a:endParaRPr lang="en-US" dirty="0"/>
          </a:p>
        </p:txBody>
      </p:sp>
      <p:sp>
        <p:nvSpPr>
          <p:cNvPr id="4" name="Slide Number Placeholder 3"/>
          <p:cNvSpPr>
            <a:spLocks noGrp="1"/>
          </p:cNvSpPr>
          <p:nvPr>
            <p:ph type="sldNum" sz="quarter" idx="10"/>
          </p:nvPr>
        </p:nvSpPr>
        <p:spPr/>
        <p:txBody>
          <a:bodyPr/>
          <a:lstStyle/>
          <a:p>
            <a:fld id="{99F54EC5-794A-45BA-8580-E39BA538B466}" type="slidenum">
              <a:rPr lang="en-US" smtClean="0"/>
              <a:pPr/>
              <a:t>3</a:t>
            </a:fld>
            <a:endParaRPr lang="en-US"/>
          </a:p>
        </p:txBody>
      </p:sp>
    </p:spTree>
    <p:extLst>
      <p:ext uri="{BB962C8B-B14F-4D97-AF65-F5344CB8AC3E}">
        <p14:creationId xmlns:p14="http://schemas.microsoft.com/office/powerpoint/2010/main" val="3476217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multiple ways that Systems Engineering process can be visualized. This is just one of them. No matter which you use the steps are the same. For each box you see in this waterfall method there are products that are produced. In the past these products were word documents and/or spreadsheets. Our team decided to take a more visual approach to these products. The same content will be presented but how we communicate it will be less “paper” based.</a:t>
            </a:r>
          </a:p>
          <a:p>
            <a:r>
              <a:rPr lang="en-US" sz="1200" kern="1200" dirty="0">
                <a:solidFill>
                  <a:schemeClr val="tx1"/>
                </a:solidFill>
                <a:effectLst/>
                <a:latin typeface="+mn-lt"/>
                <a:ea typeface="+mn-ea"/>
                <a:cs typeface="+mn-cs"/>
              </a:rPr>
              <a:t>Something else our team is doing is taking a human-centric approach to design. For example, in our Concept of Operations. Which is a document that is defining what are the needs of this systems. We use scenarios that are short narratives from the perspective of the user. They portray how the user interacts/uses this systems. From these narratives is where we derive the functions of our system that will drive our requirements.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think being human-centric is a common practice and not always. Throughout this presentation we will provide you examples of how we are designing this medical system to meet the needs of its users.</a:t>
            </a:r>
          </a:p>
          <a:p>
            <a:endParaRPr lang="en-US" baseline="0" dirty="0"/>
          </a:p>
        </p:txBody>
      </p:sp>
      <p:sp>
        <p:nvSpPr>
          <p:cNvPr id="4" name="Slide Number Placeholder 3"/>
          <p:cNvSpPr>
            <a:spLocks noGrp="1"/>
          </p:cNvSpPr>
          <p:nvPr>
            <p:ph type="sldNum" sz="quarter" idx="10"/>
          </p:nvPr>
        </p:nvSpPr>
        <p:spPr/>
        <p:txBody>
          <a:bodyPr/>
          <a:lstStyle/>
          <a:p>
            <a:fld id="{1809526A-FCB2-DF4E-8692-AD8D7F9E4B87}" type="slidenum">
              <a:rPr lang="en-US" smtClean="0"/>
              <a:t>4</a:t>
            </a:fld>
            <a:endParaRPr lang="en-US"/>
          </a:p>
        </p:txBody>
      </p:sp>
    </p:spTree>
    <p:extLst>
      <p:ext uri="{BB962C8B-B14F-4D97-AF65-F5344CB8AC3E}">
        <p14:creationId xmlns:p14="http://schemas.microsoft.com/office/powerpoint/2010/main" val="412493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First point - Model based Systems Engineering is Systems Engineering, the difference is that MBSE is more closely aligned with how Engineers and Technical People THINK. Let me give you an example, if I were to toss you a marker and ask you to describe a project you are working on, how many of you would come up to the white board and start writing paragraphs? None of you, of course not. You would draw a bunch of boxes and arrows to explain it. Because that is how we, that is, technical people think.</a:t>
            </a:r>
          </a:p>
          <a:p>
            <a:endParaRPr lang="en-US" dirty="0"/>
          </a:p>
          <a:p>
            <a:r>
              <a:rPr lang="en-US" dirty="0"/>
              <a:t>Second point – a document is out of date as soon as you print it.</a:t>
            </a:r>
          </a:p>
          <a:p>
            <a:endParaRPr lang="en-US" dirty="0"/>
          </a:p>
          <a:p>
            <a:r>
              <a:rPr lang="en-US" dirty="0"/>
              <a:t>Third point – Integrated – all artifacts in one place instead of lots of documents</a:t>
            </a:r>
          </a:p>
          <a:p>
            <a:endParaRPr lang="en-US" dirty="0"/>
          </a:p>
          <a:p>
            <a:r>
              <a:rPr lang="en-US" dirty="0"/>
              <a:t>Bottom line: MBSE is Systems Engineering that moves from a bunch of separate text based documents to an integrated, visual method for showing information</a:t>
            </a:r>
          </a:p>
        </p:txBody>
      </p:sp>
      <p:sp>
        <p:nvSpPr>
          <p:cNvPr id="4" name="Slide Number Placeholder 3"/>
          <p:cNvSpPr>
            <a:spLocks noGrp="1"/>
          </p:cNvSpPr>
          <p:nvPr>
            <p:ph type="sldNum" sz="quarter" idx="5"/>
          </p:nvPr>
        </p:nvSpPr>
        <p:spPr/>
        <p:txBody>
          <a:bodyPr/>
          <a:lstStyle/>
          <a:p>
            <a:fld id="{203924FE-D966-4C28-A3DD-B07CC9A08A26}" type="slidenum">
              <a:rPr lang="en-US" smtClean="0"/>
              <a:t>5</a:t>
            </a:fld>
            <a:endParaRPr lang="en-US"/>
          </a:p>
        </p:txBody>
      </p:sp>
    </p:spTree>
    <p:extLst>
      <p:ext uri="{BB962C8B-B14F-4D97-AF65-F5344CB8AC3E}">
        <p14:creationId xmlns:p14="http://schemas.microsoft.com/office/powerpoint/2010/main" val="20755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 are looking at a screen shot of the landing page of the HTML report. Users of the system access this report using a standard web browser such as Microsoft Edge or Firefox. The report is “housed” on a server that is on the NASA network behind the firewall. </a:t>
            </a:r>
          </a:p>
          <a:p>
            <a:r>
              <a:rPr lang="en-US" dirty="0"/>
              <a:t>As I said, this is the landing page, the first page that opens when one accesses the report. It shows the architecture medical system, within the environment of Crew Health and Performance system and the greater Habitat System. </a:t>
            </a:r>
          </a:p>
        </p:txBody>
      </p:sp>
      <p:sp>
        <p:nvSpPr>
          <p:cNvPr id="4" name="Slide Number Placeholder 3"/>
          <p:cNvSpPr>
            <a:spLocks noGrp="1"/>
          </p:cNvSpPr>
          <p:nvPr>
            <p:ph type="sldNum" sz="quarter" idx="10"/>
          </p:nvPr>
        </p:nvSpPr>
        <p:spPr/>
        <p:txBody>
          <a:bodyPr/>
          <a:lstStyle/>
          <a:p>
            <a:fld id="{141803BE-7FAE-4E70-9875-CD4F69801ECA}" type="slidenum">
              <a:rPr lang="en-US" smtClean="0"/>
              <a:t>6</a:t>
            </a:fld>
            <a:endParaRPr lang="en-US" dirty="0"/>
          </a:p>
        </p:txBody>
      </p:sp>
    </p:spTree>
    <p:extLst>
      <p:ext uri="{BB962C8B-B14F-4D97-AF65-F5344CB8AC3E}">
        <p14:creationId xmlns:p14="http://schemas.microsoft.com/office/powerpoint/2010/main" val="176584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Top Row – Source information. These are links to external documents</a:t>
            </a:r>
          </a:p>
          <a:p>
            <a:r>
              <a:rPr lang="en-US" dirty="0"/>
              <a:t>Middle Row – Derived information. Center has requirements</a:t>
            </a:r>
          </a:p>
          <a:p>
            <a:r>
              <a:rPr lang="en-US" dirty="0"/>
              <a:t>Bottom Row – Output Information. Detailed functional analysis, the MEL, and the Resources</a:t>
            </a:r>
          </a:p>
          <a:p>
            <a:endParaRPr lang="en-US" dirty="0"/>
          </a:p>
          <a:p>
            <a:r>
              <a:rPr lang="en-US" dirty="0"/>
              <a:t>Note that this information is the same information shown on the waterfall diagram we saw earlier.</a:t>
            </a:r>
          </a:p>
          <a:p>
            <a:endParaRPr lang="en-US" dirty="0"/>
          </a:p>
          <a:p>
            <a:r>
              <a:rPr lang="en-US" dirty="0"/>
              <a:t>We are going to drill into the model by selecting one of the links, specifically, the link to the Medial System Requirements Relationships.</a:t>
            </a:r>
          </a:p>
        </p:txBody>
      </p:sp>
      <p:sp>
        <p:nvSpPr>
          <p:cNvPr id="4" name="Slide Number Placeholder 3"/>
          <p:cNvSpPr>
            <a:spLocks noGrp="1"/>
          </p:cNvSpPr>
          <p:nvPr>
            <p:ph type="sldNum" sz="quarter" idx="5"/>
          </p:nvPr>
        </p:nvSpPr>
        <p:spPr/>
        <p:txBody>
          <a:bodyPr/>
          <a:lstStyle/>
          <a:p>
            <a:fld id="{203924FE-D966-4C28-A3DD-B07CC9A08A26}" type="slidenum">
              <a:rPr lang="en-US" smtClean="0"/>
              <a:t>7</a:t>
            </a:fld>
            <a:endParaRPr lang="en-US"/>
          </a:p>
        </p:txBody>
      </p:sp>
    </p:spTree>
    <p:extLst>
      <p:ext uri="{BB962C8B-B14F-4D97-AF65-F5344CB8AC3E}">
        <p14:creationId xmlns:p14="http://schemas.microsoft.com/office/powerpoint/2010/main" val="347149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Once we know what the System will do, we capture the requirements.</a:t>
            </a:r>
          </a:p>
          <a:p>
            <a:r>
              <a:rPr lang="en-US" dirty="0"/>
              <a:t>Typically people are trying to capture the requirements in tables or show traces as relationship diagrams.</a:t>
            </a:r>
          </a:p>
          <a:p>
            <a:r>
              <a:rPr lang="en-US" dirty="0"/>
              <a:t>These approaches show several ways to visualize the requirements and their traces. The key take away is that the information is in the model. How we show it is based on what user needs and prefers to see.</a:t>
            </a:r>
          </a:p>
          <a:p>
            <a:endParaRPr lang="en-US" dirty="0"/>
          </a:p>
          <a:p>
            <a:r>
              <a:rPr lang="en-US" dirty="0"/>
              <a:t>Along the same line, you don't tie your model to ONLY one tool or language. The goal is showing the information. The understanding is the key. We chose to use MagicDraw and SysML, but there are other ways to show the information. But you should use what makes sense for your environment.</a:t>
            </a:r>
          </a:p>
          <a:p>
            <a:endParaRPr lang="en-US" dirty="0"/>
          </a:p>
        </p:txBody>
      </p:sp>
      <p:sp>
        <p:nvSpPr>
          <p:cNvPr id="4" name="Slide Number Placeholder 3"/>
          <p:cNvSpPr>
            <a:spLocks noGrp="1"/>
          </p:cNvSpPr>
          <p:nvPr>
            <p:ph type="sldNum" sz="quarter" idx="10"/>
          </p:nvPr>
        </p:nvSpPr>
        <p:spPr/>
        <p:txBody>
          <a:bodyPr/>
          <a:lstStyle/>
          <a:p>
            <a:fld id="{203924FE-D966-4C28-A3DD-B07CC9A08A26}" type="slidenum">
              <a:rPr lang="en-US"/>
              <a:t>8</a:t>
            </a:fld>
            <a:endParaRPr lang="en-US"/>
          </a:p>
        </p:txBody>
      </p:sp>
    </p:spTree>
    <p:extLst>
      <p:ext uri="{BB962C8B-B14F-4D97-AF65-F5344CB8AC3E}">
        <p14:creationId xmlns:p14="http://schemas.microsoft.com/office/powerpoint/2010/main" val="638778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 typically capture requirements in tables or a spread sheet. It is what was easiest for our team. Similarly, one could use a requirements management tool, but you want to be sure those requirements get into your model for tracing.</a:t>
            </a:r>
          </a:p>
          <a:p>
            <a:r>
              <a:rPr lang="en-US" dirty="0"/>
              <a:t>We capture Level 2, 3, and 4 (also 5) requirements.</a:t>
            </a:r>
          </a:p>
          <a:p>
            <a:r>
              <a:rPr lang="en-US" dirty="0"/>
              <a:t>We trace requirements to specs and to different</a:t>
            </a:r>
            <a:r>
              <a:rPr lang="en-US" baseline="0" dirty="0"/>
              <a:t> levels of requirements</a:t>
            </a:r>
            <a:endParaRPr lang="en-US" dirty="0"/>
          </a:p>
          <a:p>
            <a:r>
              <a:rPr lang="en-US" dirty="0"/>
              <a:t>In this table, and these images are from the same table, that I broke to fit on the slide, we show the requirement id, text, the rationale for the requirement, and the other requirements that the requirement traces from or to. Not shown in this view are the traces from clinical data to the requirements.</a:t>
            </a:r>
          </a:p>
          <a:p>
            <a:endParaRPr lang="en-US" dirty="0"/>
          </a:p>
          <a:p>
            <a:r>
              <a:rPr lang="en-US" dirty="0"/>
              <a:t>Having these traces makes it easy to see if a requirement or condition is missing. It also makes it easy to see how one requirement or term affects others. In a tool, that is relatively easy. It is much harder in a Word document.</a:t>
            </a:r>
          </a:p>
        </p:txBody>
      </p:sp>
      <p:sp>
        <p:nvSpPr>
          <p:cNvPr id="4" name="Slide Number Placeholder 3"/>
          <p:cNvSpPr>
            <a:spLocks noGrp="1"/>
          </p:cNvSpPr>
          <p:nvPr>
            <p:ph type="sldNum" sz="quarter" idx="5"/>
          </p:nvPr>
        </p:nvSpPr>
        <p:spPr/>
        <p:txBody>
          <a:bodyPr/>
          <a:lstStyle/>
          <a:p>
            <a:fld id="{203924FE-D966-4C28-A3DD-B07CC9A08A26}" type="slidenum">
              <a:rPr lang="en-US" smtClean="0"/>
              <a:t>9</a:t>
            </a:fld>
            <a:endParaRPr lang="en-US"/>
          </a:p>
        </p:txBody>
      </p:sp>
    </p:spTree>
    <p:extLst>
      <p:ext uri="{BB962C8B-B14F-4D97-AF65-F5344CB8AC3E}">
        <p14:creationId xmlns:p14="http://schemas.microsoft.com/office/powerpoint/2010/main" val="838918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Emphasize – using/including this type of diagram came from discussions with the SE Requirements team. They needed an easy way to see the requirement traces</a:t>
            </a:r>
          </a:p>
        </p:txBody>
      </p:sp>
      <p:sp>
        <p:nvSpPr>
          <p:cNvPr id="4" name="Slide Number Placeholder 3"/>
          <p:cNvSpPr>
            <a:spLocks noGrp="1"/>
          </p:cNvSpPr>
          <p:nvPr>
            <p:ph type="sldNum" sz="quarter" idx="5"/>
          </p:nvPr>
        </p:nvSpPr>
        <p:spPr/>
        <p:txBody>
          <a:bodyPr/>
          <a:lstStyle/>
          <a:p>
            <a:fld id="{141803BE-7FAE-4E70-9875-CD4F69801ECA}" type="slidenum">
              <a:rPr lang="en-US" smtClean="0"/>
              <a:t>10</a:t>
            </a:fld>
            <a:endParaRPr lang="en-US"/>
          </a:p>
        </p:txBody>
      </p:sp>
    </p:spTree>
    <p:extLst>
      <p:ext uri="{BB962C8B-B14F-4D97-AF65-F5344CB8AC3E}">
        <p14:creationId xmlns:p14="http://schemas.microsoft.com/office/powerpoint/2010/main" val="3371687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Similar to the previous Relation Map for requirements, the CST folks needed a visual representation of the traces from Medical Conditions to Medical Capabilities and vice versa (as shown in the diagram) </a:t>
            </a:r>
          </a:p>
          <a:p>
            <a:r>
              <a:rPr lang="en-US" dirty="0"/>
              <a:t>There are a lot of these relationship maps and we felt it was not beneficial for our audience to view all of them. Therefore, the Clinicians recommended a few examples. As you see in the box, there are many others in the model and we can produce others as needed. </a:t>
            </a:r>
          </a:p>
        </p:txBody>
      </p:sp>
      <p:sp>
        <p:nvSpPr>
          <p:cNvPr id="4" name="Slide Number Placeholder 3"/>
          <p:cNvSpPr>
            <a:spLocks noGrp="1"/>
          </p:cNvSpPr>
          <p:nvPr>
            <p:ph type="sldNum" sz="quarter" idx="5"/>
          </p:nvPr>
        </p:nvSpPr>
        <p:spPr/>
        <p:txBody>
          <a:bodyPr/>
          <a:lstStyle/>
          <a:p>
            <a:fld id="{203924FE-D966-4C28-A3DD-B07CC9A08A26}" type="slidenum">
              <a:rPr lang="en-US" smtClean="0"/>
              <a:t>11</a:t>
            </a:fld>
            <a:endParaRPr lang="en-US"/>
          </a:p>
        </p:txBody>
      </p:sp>
    </p:spTree>
    <p:extLst>
      <p:ext uri="{BB962C8B-B14F-4D97-AF65-F5344CB8AC3E}">
        <p14:creationId xmlns:p14="http://schemas.microsoft.com/office/powerpoint/2010/main" val="3409711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Before I talk about the findings, let’s talk about how we involved the user community from the beginning.</a:t>
            </a:r>
          </a:p>
          <a:p>
            <a:pPr marL="228600" indent="-228600">
              <a:buAutoNum type="arabicPeriod"/>
            </a:pPr>
            <a:r>
              <a:rPr lang="en-US" dirty="0"/>
              <a:t>We involved the CST team early in the process</a:t>
            </a:r>
          </a:p>
          <a:p>
            <a:pPr marL="685800" lvl="1" indent="-228600">
              <a:buAutoNum type="arabicPeriod"/>
            </a:pPr>
            <a:r>
              <a:rPr lang="en-US" dirty="0"/>
              <a:t>ConOps – help identify the scenarios, confirm the activities</a:t>
            </a:r>
          </a:p>
          <a:p>
            <a:pPr marL="685800" lvl="1" indent="-228600">
              <a:buAutoNum type="arabicPeriod"/>
            </a:pPr>
            <a:r>
              <a:rPr lang="en-US" dirty="0"/>
              <a:t>Identify Conditions/Capabilities/Resources/MEL</a:t>
            </a:r>
          </a:p>
          <a:p>
            <a:pPr marL="685800" lvl="1" indent="-228600">
              <a:buAutoNum type="arabicPeriod"/>
            </a:pPr>
            <a:r>
              <a:rPr lang="en-US" dirty="0"/>
              <a:t>Review and consult on views</a:t>
            </a:r>
          </a:p>
          <a:p>
            <a:pPr marL="228600" lvl="0" indent="-228600">
              <a:buAutoNum type="arabicPeriod"/>
            </a:pPr>
            <a:r>
              <a:rPr lang="en-US" dirty="0"/>
              <a:t>We involved the Systems Engineers who develop requirements</a:t>
            </a:r>
          </a:p>
          <a:p>
            <a:pPr marL="685800" lvl="1" indent="-228600">
              <a:buAutoNum type="arabicPeriod"/>
            </a:pPr>
            <a:r>
              <a:rPr lang="en-US" dirty="0"/>
              <a:t>Discuss </a:t>
            </a:r>
            <a:r>
              <a:rPr lang="en-US" dirty="0" err="1"/>
              <a:t>reqs</a:t>
            </a:r>
            <a:r>
              <a:rPr lang="en-US" dirty="0"/>
              <a:t> at different levels</a:t>
            </a:r>
          </a:p>
          <a:p>
            <a:pPr marL="685800" lvl="1" indent="-228600">
              <a:buAutoNum type="arabicPeriod"/>
            </a:pPr>
            <a:r>
              <a:rPr lang="en-US" dirty="0"/>
              <a:t>Discuss traces and how to visualize them</a:t>
            </a:r>
          </a:p>
          <a:p>
            <a:pPr marL="228600" lvl="0" indent="-228600">
              <a:buAutoNum type="arabicPeriod"/>
            </a:pPr>
            <a:r>
              <a:rPr lang="en-US" dirty="0"/>
              <a:t>Also had early reviews with Space Medical Operations for how they might use it.</a:t>
            </a:r>
          </a:p>
          <a:p>
            <a:pPr marL="228600" lvl="0" indent="-228600">
              <a:buAutoNum type="arabicPeriod"/>
            </a:pPr>
            <a:r>
              <a:rPr lang="en-US" dirty="0"/>
              <a:t>Involved many in ExMC and Greater CHP for review/comment</a:t>
            </a:r>
          </a:p>
        </p:txBody>
      </p:sp>
      <p:sp>
        <p:nvSpPr>
          <p:cNvPr id="4" name="Slide Number Placeholder 3"/>
          <p:cNvSpPr>
            <a:spLocks noGrp="1"/>
          </p:cNvSpPr>
          <p:nvPr>
            <p:ph type="sldNum" sz="quarter" idx="10"/>
          </p:nvPr>
        </p:nvSpPr>
        <p:spPr/>
        <p:txBody>
          <a:bodyPr/>
          <a:lstStyle/>
          <a:p>
            <a:fld id="{203924FE-D966-4C28-A3DD-B07CC9A08A26}" type="slidenum">
              <a:rPr lang="en-US"/>
              <a:t>12</a:t>
            </a:fld>
            <a:endParaRPr lang="en-US"/>
          </a:p>
        </p:txBody>
      </p:sp>
    </p:spTree>
    <p:extLst>
      <p:ext uri="{BB962C8B-B14F-4D97-AF65-F5344CB8AC3E}">
        <p14:creationId xmlns:p14="http://schemas.microsoft.com/office/powerpoint/2010/main" val="118469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28600" lvl="0" indent="-228600">
              <a:buAutoNum type="arabicPeriod"/>
            </a:pP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13</a:t>
            </a:fld>
            <a:endParaRPr lang="en-US"/>
          </a:p>
        </p:txBody>
      </p:sp>
    </p:spTree>
    <p:extLst>
      <p:ext uri="{BB962C8B-B14F-4D97-AF65-F5344CB8AC3E}">
        <p14:creationId xmlns:p14="http://schemas.microsoft.com/office/powerpoint/2010/main" val="2696219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Human-Centered Design</a:t>
            </a:r>
          </a:p>
          <a:p>
            <a:endParaRPr lang="en-US" dirty="0"/>
          </a:p>
          <a:p>
            <a:r>
              <a:rPr lang="en-US" dirty="0"/>
              <a:t>SUS—System Usability Scale</a:t>
            </a:r>
          </a:p>
          <a:p>
            <a:endParaRPr lang="en-US" dirty="0"/>
          </a:p>
          <a:p>
            <a:r>
              <a:rPr lang="en-US" dirty="0"/>
              <a:t>Observing stakeholders performing scenario tasks they would typically have to perform</a:t>
            </a:r>
          </a:p>
          <a:p>
            <a:endParaRPr lang="en-US" dirty="0"/>
          </a:p>
          <a:p>
            <a:r>
              <a:rPr lang="en-US" dirty="0"/>
              <a:t>Setup metrics</a:t>
            </a:r>
          </a:p>
          <a:p>
            <a:r>
              <a:rPr lang="en-US" dirty="0"/>
              <a:t>User satisfaction=&gt;System Usability Scale</a:t>
            </a:r>
          </a:p>
          <a:p>
            <a:r>
              <a:rPr lang="en-US" dirty="0"/>
              <a:t>Efficiency=&gt; Timing</a:t>
            </a:r>
          </a:p>
          <a:p>
            <a:r>
              <a:rPr lang="en-US" dirty="0"/>
              <a:t>Cognitive Workload =&gt; Bedford Scale</a:t>
            </a:r>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14</a:t>
            </a:fld>
            <a:endParaRPr lang="en-US"/>
          </a:p>
        </p:txBody>
      </p:sp>
    </p:spTree>
    <p:extLst>
      <p:ext uri="{BB962C8B-B14F-4D97-AF65-F5344CB8AC3E}">
        <p14:creationId xmlns:p14="http://schemas.microsoft.com/office/powerpoint/2010/main" val="379176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Examples of things we will be trying:</a:t>
            </a:r>
          </a:p>
          <a:p>
            <a:pPr marL="228600" indent="-228600">
              <a:buAutoNum type="arabicPeriod"/>
            </a:pPr>
            <a:r>
              <a:rPr lang="en-US" dirty="0"/>
              <a:t>Short cut menu to bypass the Medical System Content Diagram. Short cuts may include common tasks such as “View Requirements and Traces” or “View Medical Conditions/Capabilities/Resources”</a:t>
            </a:r>
          </a:p>
          <a:p>
            <a:pPr marL="228600" indent="-228600">
              <a:buAutoNum type="arabicPeriod"/>
            </a:pPr>
            <a:r>
              <a:rPr lang="en-US" dirty="0"/>
              <a:t>New landing page. The original was based on an engineering diagram (IBD). Instead, we are considering a custom diagram with less text but links to the information for each subsystem. Again, the idea is to make the general navigation easier.</a:t>
            </a:r>
          </a:p>
        </p:txBody>
      </p:sp>
      <p:sp>
        <p:nvSpPr>
          <p:cNvPr id="4" name="Slide Number Placeholder 3"/>
          <p:cNvSpPr>
            <a:spLocks noGrp="1"/>
          </p:cNvSpPr>
          <p:nvPr>
            <p:ph type="sldNum" sz="quarter" idx="5"/>
          </p:nvPr>
        </p:nvSpPr>
        <p:spPr/>
        <p:txBody>
          <a:bodyPr/>
          <a:lstStyle/>
          <a:p>
            <a:fld id="{141803BE-7FAE-4E70-9875-CD4F69801ECA}" type="slidenum">
              <a:rPr lang="en-US" smtClean="0"/>
              <a:t>15</a:t>
            </a:fld>
            <a:endParaRPr lang="en-US"/>
          </a:p>
        </p:txBody>
      </p:sp>
    </p:spTree>
    <p:extLst>
      <p:ext uri="{BB962C8B-B14F-4D97-AF65-F5344CB8AC3E}">
        <p14:creationId xmlns:p14="http://schemas.microsoft.com/office/powerpoint/2010/main" val="1639426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050" dirty="0"/>
              <a:t>Sharing with Non-Modelers</a:t>
            </a:r>
          </a:p>
          <a:p>
            <a:r>
              <a:rPr lang="en-US" sz="1050" dirty="0"/>
              <a:t>Who Can Do the Work</a:t>
            </a:r>
          </a:p>
          <a:p>
            <a:pPr lvl="1" indent="-233045"/>
            <a:r>
              <a:rPr lang="en-US" sz="1050" dirty="0"/>
              <a:t>Student Interns</a:t>
            </a:r>
            <a:endParaRPr lang="en-US" sz="1050" dirty="0">
              <a:cs typeface="Arial"/>
            </a:endParaRPr>
          </a:p>
          <a:p>
            <a:pPr marL="687070" lvl="2"/>
            <a:r>
              <a:rPr lang="en-US" sz="1050" dirty="0">
                <a:cs typeface="Arial"/>
              </a:rPr>
              <a:t>Limited Time (typically 2-3 months)</a:t>
            </a:r>
            <a:endParaRPr lang="en-US" sz="1050" dirty="0">
              <a:solidFill>
                <a:schemeClr val="tx1"/>
              </a:solidFill>
            </a:endParaRPr>
          </a:p>
          <a:p>
            <a:pPr marL="687070" lvl="2"/>
            <a:r>
              <a:rPr lang="en-US" sz="1050" dirty="0">
                <a:cs typeface="Arial"/>
              </a:rPr>
              <a:t>Very Good at Coming Up to Speed, with Guidance</a:t>
            </a:r>
          </a:p>
          <a:p>
            <a:pPr lvl="1" indent="-233045"/>
            <a:r>
              <a:rPr lang="en-US" sz="1050" dirty="0"/>
              <a:t>Requirements Engineers</a:t>
            </a:r>
            <a:endParaRPr lang="en-US" sz="1050" dirty="0">
              <a:cs typeface="Arial"/>
            </a:endParaRPr>
          </a:p>
          <a:p>
            <a:pPr marL="687070" lvl="2"/>
            <a:r>
              <a:rPr lang="en-US" sz="1050" dirty="0">
                <a:cs typeface="Arial"/>
              </a:rPr>
              <a:t>SMEs to Capture/Write Requirements</a:t>
            </a:r>
            <a:endParaRPr lang="en-US" sz="1050" dirty="0"/>
          </a:p>
          <a:p>
            <a:pPr lvl="1" indent="-233045"/>
            <a:r>
              <a:rPr lang="en-US" sz="1050" dirty="0"/>
              <a:t>Modeling Systems Engineers</a:t>
            </a:r>
            <a:endParaRPr lang="en-US" sz="1050" dirty="0">
              <a:cs typeface="Arial"/>
            </a:endParaRPr>
          </a:p>
          <a:p>
            <a:r>
              <a:rPr lang="en-US" sz="1050" dirty="0"/>
              <a:t>Supporting Multiple Schedule Demands</a:t>
            </a:r>
          </a:p>
          <a:p>
            <a:pPr lvl="1" indent="-233045"/>
            <a:r>
              <a:rPr lang="en-US" sz="1050" dirty="0"/>
              <a:t>Challenging, But Very Doable</a:t>
            </a:r>
            <a:endParaRPr lang="en-US" sz="1050" dirty="0">
              <a:cs typeface="Arial"/>
            </a:endParaRPr>
          </a:p>
          <a:p>
            <a:pPr lvl="1" indent="-233045"/>
            <a:r>
              <a:rPr lang="en-US" sz="1050" dirty="0"/>
              <a:t>SE/Modeler Must be on Each Project Team to Keep Focus and Provide Deliverables</a:t>
            </a:r>
            <a:endParaRPr lang="en-US" sz="1050" dirty="0">
              <a:cs typeface="Arial"/>
            </a:endParaRPr>
          </a:p>
          <a:p>
            <a:r>
              <a:rPr lang="en-US" sz="1050" dirty="0"/>
              <a:t>Moving from Document Centric to Model Centric</a:t>
            </a:r>
          </a:p>
          <a:p>
            <a:pPr lvl="1" indent="-233045"/>
            <a:r>
              <a:rPr lang="en-US" sz="1050" dirty="0"/>
              <a:t>Some Work is Easier on Paper First</a:t>
            </a:r>
            <a:endParaRPr lang="en-US" sz="1050" dirty="0">
              <a:cs typeface="Arial"/>
            </a:endParaRPr>
          </a:p>
          <a:p>
            <a:pPr lvl="1" indent="-233045"/>
            <a:r>
              <a:rPr lang="en-US" sz="1050" dirty="0"/>
              <a:t>All Systems Engineers Need Some Modeling Training</a:t>
            </a:r>
            <a:endParaRPr lang="en-US" sz="1050" dirty="0">
              <a:cs typeface="Arial"/>
            </a:endParaRPr>
          </a:p>
          <a:p>
            <a:r>
              <a:rPr lang="en-US" sz="1050" dirty="0"/>
              <a:t>Expect to Reorganize (Refactor) the Model</a:t>
            </a:r>
          </a:p>
          <a:p>
            <a:r>
              <a:rPr lang="en-US" sz="1050" dirty="0"/>
              <a:t>Need Good Supporting Processes</a:t>
            </a:r>
          </a:p>
          <a:p>
            <a:pPr lvl="1" indent="-233045"/>
            <a:r>
              <a:rPr lang="en-US" sz="1050" dirty="0"/>
              <a:t>Change and Configuration Management</a:t>
            </a:r>
            <a:endParaRPr lang="en-US" sz="1050" dirty="0">
              <a:cs typeface="Arial"/>
            </a:endParaRPr>
          </a:p>
          <a:p>
            <a:pPr lvl="1" indent="-233045"/>
            <a:r>
              <a:rPr lang="en-US" sz="1050" dirty="0"/>
              <a:t>Requirements Management</a:t>
            </a:r>
            <a:endParaRPr lang="en-US" sz="1050" dirty="0">
              <a:cs typeface="Arial"/>
            </a:endParaRPr>
          </a:p>
          <a:p>
            <a:pPr lvl="1" indent="-233045"/>
            <a:r>
              <a:rPr lang="en-US" sz="1050" dirty="0"/>
              <a:t>Reviews</a:t>
            </a:r>
          </a:p>
        </p:txBody>
      </p:sp>
      <p:sp>
        <p:nvSpPr>
          <p:cNvPr id="4" name="Slide Number Placeholder 3"/>
          <p:cNvSpPr>
            <a:spLocks noGrp="1"/>
          </p:cNvSpPr>
          <p:nvPr>
            <p:ph type="sldNum" sz="quarter" idx="5"/>
          </p:nvPr>
        </p:nvSpPr>
        <p:spPr/>
        <p:txBody>
          <a:bodyPr/>
          <a:lstStyle/>
          <a:p>
            <a:fld id="{203924FE-D966-4C28-A3DD-B07CC9A08A26}" type="slidenum">
              <a:rPr lang="en-US" smtClean="0"/>
              <a:t>16</a:t>
            </a:fld>
            <a:endParaRPr lang="en-US"/>
          </a:p>
        </p:txBody>
      </p:sp>
    </p:spTree>
    <p:extLst>
      <p:ext uri="{BB962C8B-B14F-4D97-AF65-F5344CB8AC3E}">
        <p14:creationId xmlns:p14="http://schemas.microsoft.com/office/powerpoint/2010/main" val="3090110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Let’s talk a little more about our process. </a:t>
            </a:r>
          </a:p>
          <a:p>
            <a:r>
              <a:rPr lang="en-US" dirty="0"/>
              <a:t>We are modeling the knowledge SMEs provide. In our case, the SMEs are Clinicians – Nurses, Doctors, Pharmacists</a:t>
            </a:r>
          </a:p>
          <a:p>
            <a:endParaRPr lang="en-US" dirty="0"/>
          </a:p>
          <a:p>
            <a:r>
              <a:rPr lang="en-US" dirty="0"/>
              <a:t>There are different ways to organize. This is one. As things change, the organization changes, too. You should expect to reorganize, or refactor your model.</a:t>
            </a:r>
          </a:p>
          <a:p>
            <a:r>
              <a:rPr lang="en-US" dirty="0"/>
              <a:t>We are providing information for the </a:t>
            </a:r>
            <a:r>
              <a:rPr lang="en-US" dirty="0" err="1"/>
              <a:t>ConOps</a:t>
            </a:r>
            <a:r>
              <a:rPr lang="en-US" dirty="0"/>
              <a:t>. Our goal is to provide as much of the information you would find in a document-centric </a:t>
            </a:r>
            <a:r>
              <a:rPr lang="en-US" dirty="0" err="1"/>
              <a:t>ConOps</a:t>
            </a:r>
            <a:r>
              <a:rPr lang="en-US" dirty="0"/>
              <a:t> as possible. </a:t>
            </a:r>
          </a:p>
          <a:p>
            <a:r>
              <a:rPr lang="en-US" dirty="0"/>
              <a:t>We Identify Assumptions, Objectives, System Needs, System Goals</a:t>
            </a:r>
          </a:p>
          <a:p>
            <a:r>
              <a:rPr lang="en-US" dirty="0"/>
              <a:t>Identify Scenarios and provide a short text description</a:t>
            </a:r>
          </a:p>
          <a:p>
            <a:r>
              <a:rPr lang="en-US" dirty="0"/>
              <a:t>We build Activity Diagrams to show step by step what the Medical System has to do</a:t>
            </a:r>
          </a:p>
          <a:p>
            <a:r>
              <a:rPr lang="en-US" dirty="0"/>
              <a:t>IMPORTANT – Many systems treat people as actors that are external to the system. In our model, the human is IN the system, not an actor. You see the humans represented as swimlanes on the activity diagram</a:t>
            </a:r>
          </a:p>
        </p:txBody>
      </p:sp>
      <p:sp>
        <p:nvSpPr>
          <p:cNvPr id="4" name="Slide Number Placeholder 3"/>
          <p:cNvSpPr>
            <a:spLocks noGrp="1"/>
          </p:cNvSpPr>
          <p:nvPr>
            <p:ph type="sldNum" sz="quarter" idx="5"/>
          </p:nvPr>
        </p:nvSpPr>
        <p:spPr/>
        <p:txBody>
          <a:bodyPr/>
          <a:lstStyle/>
          <a:p>
            <a:fld id="{203924FE-D966-4C28-A3DD-B07CC9A08A26}" type="slidenum">
              <a:rPr lang="en-US" smtClean="0"/>
              <a:t>18</a:t>
            </a:fld>
            <a:endParaRPr lang="en-US"/>
          </a:p>
        </p:txBody>
      </p:sp>
    </p:spTree>
    <p:extLst>
      <p:ext uri="{BB962C8B-B14F-4D97-AF65-F5344CB8AC3E}">
        <p14:creationId xmlns:p14="http://schemas.microsoft.com/office/powerpoint/2010/main" val="3851311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Click to  Start</a:t>
            </a:r>
          </a:p>
          <a:p>
            <a:r>
              <a:rPr lang="en-US" dirty="0"/>
              <a:t>How to Read</a:t>
            </a:r>
          </a:p>
          <a:p>
            <a:r>
              <a:rPr lang="en-US" dirty="0"/>
              <a:t>Where to Focus</a:t>
            </a:r>
          </a:p>
        </p:txBody>
      </p:sp>
      <p:sp>
        <p:nvSpPr>
          <p:cNvPr id="4" name="Slide Number Placeholder 3"/>
          <p:cNvSpPr>
            <a:spLocks noGrp="1"/>
          </p:cNvSpPr>
          <p:nvPr>
            <p:ph type="sldNum" sz="quarter" idx="5"/>
          </p:nvPr>
        </p:nvSpPr>
        <p:spPr/>
        <p:txBody>
          <a:bodyPr/>
          <a:lstStyle/>
          <a:p>
            <a:fld id="{141803BE-7FAE-4E70-9875-CD4F69801ECA}" type="slidenum">
              <a:rPr lang="en-US" smtClean="0"/>
              <a:t>19</a:t>
            </a:fld>
            <a:endParaRPr lang="en-US" dirty="0"/>
          </a:p>
        </p:txBody>
      </p:sp>
    </p:spTree>
    <p:extLst>
      <p:ext uri="{BB962C8B-B14F-4D97-AF65-F5344CB8AC3E}">
        <p14:creationId xmlns:p14="http://schemas.microsoft.com/office/powerpoint/2010/main" val="1140234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20</a:t>
            </a:fld>
            <a:endParaRPr lang="en-US" dirty="0"/>
          </a:p>
        </p:txBody>
      </p:sp>
    </p:spTree>
    <p:extLst>
      <p:ext uri="{BB962C8B-B14F-4D97-AF65-F5344CB8AC3E}">
        <p14:creationId xmlns:p14="http://schemas.microsoft.com/office/powerpoint/2010/main" val="530053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dirty="0"/>
              <a:t>: This diagram shows the Medical System ConOps scenarios. System Engineers use these scenarios to identify the key features of the Medical System</a:t>
            </a:r>
          </a:p>
        </p:txBody>
      </p:sp>
      <p:sp>
        <p:nvSpPr>
          <p:cNvPr id="4" name="Slide Number Placeholder 3"/>
          <p:cNvSpPr>
            <a:spLocks noGrp="1"/>
          </p:cNvSpPr>
          <p:nvPr>
            <p:ph type="sldNum" sz="quarter" idx="5"/>
          </p:nvPr>
        </p:nvSpPr>
        <p:spPr/>
        <p:txBody>
          <a:bodyPr/>
          <a:lstStyle/>
          <a:p>
            <a:fld id="{141803BE-7FAE-4E70-9875-CD4F69801ECA}" type="slidenum">
              <a:rPr lang="en-US" smtClean="0"/>
              <a:t>22</a:t>
            </a:fld>
            <a:endParaRPr lang="en-US" dirty="0"/>
          </a:p>
        </p:txBody>
      </p:sp>
    </p:spTree>
    <p:extLst>
      <p:ext uri="{BB962C8B-B14F-4D97-AF65-F5344CB8AC3E}">
        <p14:creationId xmlns:p14="http://schemas.microsoft.com/office/powerpoint/2010/main" val="3847021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dirty="0"/>
              <a:t>: This diagram shows the functional decomposition and the key operations that the parts perform.</a:t>
            </a:r>
          </a:p>
        </p:txBody>
      </p:sp>
      <p:sp>
        <p:nvSpPr>
          <p:cNvPr id="4" name="Slide Number Placeholder 3"/>
          <p:cNvSpPr>
            <a:spLocks noGrp="1"/>
          </p:cNvSpPr>
          <p:nvPr>
            <p:ph type="sldNum" sz="quarter" idx="5"/>
          </p:nvPr>
        </p:nvSpPr>
        <p:spPr/>
        <p:txBody>
          <a:bodyPr/>
          <a:lstStyle/>
          <a:p>
            <a:fld id="{141803BE-7FAE-4E70-9875-CD4F69801ECA}" type="slidenum">
              <a:rPr lang="en-US" smtClean="0"/>
              <a:t>23</a:t>
            </a:fld>
            <a:endParaRPr lang="en-US" dirty="0"/>
          </a:p>
        </p:txBody>
      </p:sp>
    </p:spTree>
    <p:extLst>
      <p:ext uri="{BB962C8B-B14F-4D97-AF65-F5344CB8AC3E}">
        <p14:creationId xmlns:p14="http://schemas.microsoft.com/office/powerpoint/2010/main" val="3239892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the diagram shows: </a:t>
            </a:r>
            <a:r>
              <a:rPr lang="en-US" dirty="0"/>
              <a:t>This diagram shows the internal architecture (the parts) of the Medical System and the internal interfaces among them. It is used by Systems Engineers to functionally decompose the Medical System and to define the information, power, cooling, etc. that flow among them.</a:t>
            </a:r>
          </a:p>
        </p:txBody>
      </p:sp>
      <p:sp>
        <p:nvSpPr>
          <p:cNvPr id="4" name="Slide Number Placeholder 3"/>
          <p:cNvSpPr>
            <a:spLocks noGrp="1"/>
          </p:cNvSpPr>
          <p:nvPr>
            <p:ph type="sldNum" sz="quarter" idx="5"/>
          </p:nvPr>
        </p:nvSpPr>
        <p:spPr/>
        <p:txBody>
          <a:bodyPr/>
          <a:lstStyle/>
          <a:p>
            <a:fld id="{141803BE-7FAE-4E70-9875-CD4F69801ECA}" type="slidenum">
              <a:rPr lang="en-US" smtClean="0"/>
              <a:t>24</a:t>
            </a:fld>
            <a:endParaRPr lang="en-US" dirty="0"/>
          </a:p>
        </p:txBody>
      </p:sp>
    </p:spTree>
    <p:extLst>
      <p:ext uri="{BB962C8B-B14F-4D97-AF65-F5344CB8AC3E}">
        <p14:creationId xmlns:p14="http://schemas.microsoft.com/office/powerpoint/2010/main" val="2649753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b="0" dirty="0"/>
              <a:t>  This diagram links to the AMCL and the condition list in the model.</a:t>
            </a: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26</a:t>
            </a:fld>
            <a:endParaRPr lang="en-US" dirty="0"/>
          </a:p>
        </p:txBody>
      </p:sp>
    </p:spTree>
    <p:extLst>
      <p:ext uri="{BB962C8B-B14F-4D97-AF65-F5344CB8AC3E}">
        <p14:creationId xmlns:p14="http://schemas.microsoft.com/office/powerpoint/2010/main" val="2041459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a:t>
            </a:r>
            <a:r>
              <a:rPr lang="en-US" b="0" dirty="0"/>
              <a:t> These diagrams show the list of clinical capabilities and the relationship between the capabilities and the conditions. The numbers (in gray) indicate the number of relationship in each category; the blue arrows indicate the relationship.</a:t>
            </a: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27</a:t>
            </a:fld>
            <a:endParaRPr lang="en-US" dirty="0"/>
          </a:p>
        </p:txBody>
      </p:sp>
    </p:spTree>
    <p:extLst>
      <p:ext uri="{BB962C8B-B14F-4D97-AF65-F5344CB8AC3E}">
        <p14:creationId xmlns:p14="http://schemas.microsoft.com/office/powerpoint/2010/main" val="600919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dirty="0"/>
              <a:t>What this diagram shows: </a:t>
            </a:r>
            <a:r>
              <a:rPr lang="en-US" b="0" dirty="0"/>
              <a:t>This diagram shows a sample of links to relation maps. The CST use these diagrams to confirm the relationships among conditions, capabilities, and resources.</a:t>
            </a:r>
          </a:p>
          <a:p>
            <a:endParaRPr lang="en-US" b="0" dirty="0"/>
          </a:p>
          <a:p>
            <a:r>
              <a:rPr lang="en-US" dirty="0"/>
              <a:t>This link provides only a sample of all of the traces in the model. These traces were chosen by the CST. The decision to provide only these maps was made to keep the size of the report manageable and reduce the time required to generate the report. </a:t>
            </a:r>
          </a:p>
        </p:txBody>
      </p:sp>
      <p:sp>
        <p:nvSpPr>
          <p:cNvPr id="4" name="Slide Number Placeholder 3"/>
          <p:cNvSpPr>
            <a:spLocks noGrp="1"/>
          </p:cNvSpPr>
          <p:nvPr>
            <p:ph type="sldNum" sz="quarter" idx="5"/>
          </p:nvPr>
        </p:nvSpPr>
        <p:spPr/>
        <p:txBody>
          <a:bodyPr/>
          <a:lstStyle/>
          <a:p>
            <a:fld id="{141803BE-7FAE-4E70-9875-CD4F69801ECA}" type="slidenum">
              <a:rPr lang="en-US" smtClean="0"/>
              <a:t>28</a:t>
            </a:fld>
            <a:endParaRPr lang="en-US" dirty="0"/>
          </a:p>
        </p:txBody>
      </p:sp>
    </p:spTree>
    <p:extLst>
      <p:ext uri="{BB962C8B-B14F-4D97-AF65-F5344CB8AC3E}">
        <p14:creationId xmlns:p14="http://schemas.microsoft.com/office/powerpoint/2010/main" val="3844243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Key Point – links to actual documents in their place of record. In this case, SharePoint – More on next page</a:t>
            </a:r>
          </a:p>
        </p:txBody>
      </p:sp>
      <p:sp>
        <p:nvSpPr>
          <p:cNvPr id="4" name="Slide Number Placeholder 3"/>
          <p:cNvSpPr>
            <a:spLocks noGrp="1"/>
          </p:cNvSpPr>
          <p:nvPr>
            <p:ph type="sldNum" sz="quarter" idx="5"/>
          </p:nvPr>
        </p:nvSpPr>
        <p:spPr/>
        <p:txBody>
          <a:bodyPr/>
          <a:lstStyle/>
          <a:p>
            <a:fld id="{141803BE-7FAE-4E70-9875-CD4F69801ECA}" type="slidenum">
              <a:rPr lang="en-US" smtClean="0"/>
              <a:t>29</a:t>
            </a:fld>
            <a:endParaRPr lang="en-US"/>
          </a:p>
        </p:txBody>
      </p:sp>
    </p:spTree>
    <p:extLst>
      <p:ext uri="{BB962C8B-B14F-4D97-AF65-F5344CB8AC3E}">
        <p14:creationId xmlns:p14="http://schemas.microsoft.com/office/powerpoint/2010/main" val="4274304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What this diagram shows: </a:t>
            </a:r>
            <a:r>
              <a:rPr lang="en-US" b="0" dirty="0"/>
              <a:t>The resources in the MEL along with the number of each resource needed, the unit mass, unit volume, and unit peak power. The plan is to show the roll up.</a:t>
            </a:r>
            <a:endParaRPr lang="en-US" dirty="0"/>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31</a:t>
            </a:fld>
            <a:endParaRPr lang="en-US"/>
          </a:p>
        </p:txBody>
      </p:sp>
    </p:spTree>
    <p:extLst>
      <p:ext uri="{BB962C8B-B14F-4D97-AF65-F5344CB8AC3E}">
        <p14:creationId xmlns:p14="http://schemas.microsoft.com/office/powerpoint/2010/main" val="3563945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4"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10558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18946" y="152400"/>
            <a:ext cx="8549057" cy="609600"/>
          </a:xfrm>
          <a:noFill/>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pic>
        <p:nvPicPr>
          <p:cNvPr id="7" name="Picture 6">
            <a:extLst>
              <a:ext uri="{FF2B5EF4-FFF2-40B4-BE49-F238E27FC236}">
                <a16:creationId xmlns:a16="http://schemas.microsoft.com/office/drawing/2014/main" id="{7F391F2D-F98F-4D55-AA0A-4BC81BC6C5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826122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910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58501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400075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a:t>Click to edit Master title style</a:t>
            </a:r>
            <a:endParaRPr lang="en-US" dirty="0"/>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52306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3990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74457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858960"/>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49978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3285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5346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9640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a:t>Click icon to add table</a:t>
            </a:r>
            <a:endParaRPr lang="en-US" noProof="0"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01333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2127738" y="152400"/>
            <a:ext cx="854026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pic>
        <p:nvPicPr>
          <p:cNvPr id="12" name="Picture 11">
            <a:extLst>
              <a:ext uri="{FF2B5EF4-FFF2-40B4-BE49-F238E27FC236}">
                <a16:creationId xmlns:a16="http://schemas.microsoft.com/office/drawing/2014/main" id="{90256EC0-E27D-40F4-A515-BE35C58A0983}"/>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ctr"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tiff"/></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04572" y="1342422"/>
            <a:ext cx="10930467" cy="1687105"/>
          </a:xfrm>
        </p:spPr>
        <p:txBody>
          <a:bodyPr>
            <a:normAutofit/>
          </a:bodyPr>
          <a:lstStyle/>
          <a:p>
            <a:r>
              <a:rPr lang="en-US" sz="3200" dirty="0"/>
              <a:t>How ExMC Communicates a Systems Model </a:t>
            </a:r>
            <a:br>
              <a:rPr lang="en-US" sz="3200" dirty="0"/>
            </a:br>
            <a:r>
              <a:rPr lang="en-US" sz="3200" dirty="0"/>
              <a:t>to Non-Modelers</a:t>
            </a:r>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304572" y="2716290"/>
            <a:ext cx="5606702" cy="1834473"/>
          </a:xfrm>
        </p:spPr>
        <p:txBody>
          <a:bodyPr>
            <a:normAutofit lnSpcReduction="10000"/>
          </a:bodyPr>
          <a:lstStyle/>
          <a:p>
            <a:r>
              <a:rPr lang="en-US" sz="2000" dirty="0"/>
              <a:t>Human Research Program</a:t>
            </a:r>
          </a:p>
          <a:p>
            <a:r>
              <a:rPr lang="en-US" sz="2000" dirty="0"/>
              <a:t>Exploration Medical Capability Element</a:t>
            </a:r>
          </a:p>
          <a:p>
            <a:endParaRPr lang="en-US" sz="2000" dirty="0"/>
          </a:p>
          <a:p>
            <a:r>
              <a:rPr lang="en-US" sz="2000" dirty="0"/>
              <a:t>HRP IWS </a:t>
            </a:r>
          </a:p>
          <a:p>
            <a:r>
              <a:rPr lang="en-US" sz="2000" dirty="0"/>
              <a:t>February 2021</a:t>
            </a:r>
          </a:p>
          <a:p>
            <a:endParaRPr lang="en-US" sz="2000" dirty="0"/>
          </a:p>
          <a:p>
            <a:endParaRPr lang="en-US" sz="2000" dirty="0"/>
          </a:p>
        </p:txBody>
      </p:sp>
      <p:sp>
        <p:nvSpPr>
          <p:cNvPr id="5" name="TextBox 4"/>
          <p:cNvSpPr txBox="1"/>
          <p:nvPr/>
        </p:nvSpPr>
        <p:spPr>
          <a:xfrm>
            <a:off x="1662545" y="6289964"/>
            <a:ext cx="7610763" cy="369332"/>
          </a:xfrm>
          <a:prstGeom prst="rect">
            <a:avLst/>
          </a:prstGeom>
          <a:noFill/>
        </p:spPr>
        <p:txBody>
          <a:bodyPr wrap="square" rtlCol="0">
            <a:spAutoFit/>
          </a:bodyPr>
          <a:lstStyle/>
          <a:p>
            <a:r>
              <a:rPr lang="en-US" b="1" dirty="0">
                <a:solidFill>
                  <a:schemeClr val="bg1"/>
                </a:solidFill>
              </a:rPr>
              <a:t>“Expanding the Boundaries of Space Medicine and Technology”</a:t>
            </a:r>
          </a:p>
        </p:txBody>
      </p:sp>
      <p:sp>
        <p:nvSpPr>
          <p:cNvPr id="4" name="Rectangle 3"/>
          <p:cNvSpPr/>
          <p:nvPr/>
        </p:nvSpPr>
        <p:spPr>
          <a:xfrm>
            <a:off x="2545846" y="3828474"/>
            <a:ext cx="4147289" cy="2585323"/>
          </a:xfrm>
          <a:prstGeom prst="rect">
            <a:avLst/>
          </a:prstGeom>
        </p:spPr>
        <p:txBody>
          <a:bodyPr wrap="none">
            <a:spAutoFit/>
          </a:bodyPr>
          <a:lstStyle/>
          <a:p>
            <a:r>
              <a:rPr lang="en-US" b="1" dirty="0">
                <a:solidFill>
                  <a:schemeClr val="bg1"/>
                </a:solidFill>
              </a:rPr>
              <a:t>J.R Cohen		S. Arai	</a:t>
            </a:r>
          </a:p>
          <a:p>
            <a:r>
              <a:rPr lang="en-US" b="1" dirty="0">
                <a:solidFill>
                  <a:schemeClr val="bg1"/>
                </a:solidFill>
              </a:rPr>
              <a:t>T. Rakalina		E. Griffin</a:t>
            </a:r>
          </a:p>
          <a:p>
            <a:r>
              <a:rPr lang="en-US" b="1" dirty="0">
                <a:solidFill>
                  <a:schemeClr val="bg1"/>
                </a:solidFill>
              </a:rPr>
              <a:t>J. Heiser		M. Urbina</a:t>
            </a:r>
          </a:p>
          <a:p>
            <a:r>
              <a:rPr lang="en-US" b="1" dirty="0">
                <a:solidFill>
                  <a:schemeClr val="bg1"/>
                </a:solidFill>
              </a:rPr>
              <a:t>K. McGuire		D. Rubin</a:t>
            </a:r>
          </a:p>
          <a:p>
            <a:pPr marL="342900" indent="-342900">
              <a:buAutoNum type="alphaUcPeriod"/>
            </a:pPr>
            <a:r>
              <a:rPr lang="en-US" b="1" dirty="0">
                <a:solidFill>
                  <a:schemeClr val="bg1"/>
                </a:solidFill>
              </a:rPr>
              <a:t>Seigel		A. Shah</a:t>
            </a:r>
          </a:p>
          <a:p>
            <a:r>
              <a:rPr lang="en-US" b="1" dirty="0">
                <a:solidFill>
                  <a:schemeClr val="bg1"/>
                </a:solidFill>
              </a:rPr>
              <a:t>S. Ramachandran	A. Dixit</a:t>
            </a:r>
          </a:p>
          <a:p>
            <a:r>
              <a:rPr lang="en-US" b="1" dirty="0">
                <a:solidFill>
                  <a:schemeClr val="bg1"/>
                </a:solidFill>
              </a:rPr>
              <a:t>J. Legaspi		J. Mindock</a:t>
            </a:r>
          </a:p>
          <a:p>
            <a:r>
              <a:rPr lang="en-US" b="1" dirty="0">
                <a:solidFill>
                  <a:schemeClr val="bg1"/>
                </a:solidFill>
              </a:rPr>
              <a:t>M. Hailey		J. Bardina</a:t>
            </a:r>
          </a:p>
          <a:p>
            <a:r>
              <a:rPr lang="en-US" b="1" dirty="0">
                <a:solidFill>
                  <a:schemeClr val="bg1"/>
                </a:solidFill>
              </a:rPr>
              <a:t>M. Kuligowski</a:t>
            </a:r>
          </a:p>
        </p:txBody>
      </p:sp>
    </p:spTree>
    <p:extLst>
      <p:ext uri="{BB962C8B-B14F-4D97-AF65-F5344CB8AC3E}">
        <p14:creationId xmlns:p14="http://schemas.microsoft.com/office/powerpoint/2010/main" val="1999226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imated Good Idea Clipart">
            <a:extLst>
              <a:ext uri="{FF2B5EF4-FFF2-40B4-BE49-F238E27FC236}">
                <a16:creationId xmlns:a16="http://schemas.microsoft.com/office/drawing/2014/main" id="{C4ACBAE9-4D39-4187-94CA-90119850B3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8592" y="3916301"/>
            <a:ext cx="2375676" cy="29036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1886CBE-DC43-422F-87B0-C5F2C2407278}"/>
              </a:ext>
            </a:extLst>
          </p:cNvPr>
          <p:cNvSpPr>
            <a:spLocks noGrp="1"/>
          </p:cNvSpPr>
          <p:nvPr>
            <p:ph type="title"/>
          </p:nvPr>
        </p:nvSpPr>
        <p:spPr/>
        <p:txBody>
          <a:bodyPr/>
          <a:lstStyle/>
          <a:p>
            <a:r>
              <a:rPr lang="en-US" dirty="0"/>
              <a:t>Where This Comes From – An Systems Engineer’s View</a:t>
            </a:r>
          </a:p>
        </p:txBody>
      </p:sp>
      <p:sp>
        <p:nvSpPr>
          <p:cNvPr id="3" name="Content Placeholder 2">
            <a:extLst>
              <a:ext uri="{FF2B5EF4-FFF2-40B4-BE49-F238E27FC236}">
                <a16:creationId xmlns:a16="http://schemas.microsoft.com/office/drawing/2014/main" id="{559CC73E-C9F9-49E6-AF15-0B3FB529207C}"/>
              </a:ext>
            </a:extLst>
          </p:cNvPr>
          <p:cNvSpPr>
            <a:spLocks noGrp="1"/>
          </p:cNvSpPr>
          <p:nvPr>
            <p:ph idx="1"/>
          </p:nvPr>
        </p:nvSpPr>
        <p:spPr>
          <a:xfrm>
            <a:off x="914400" y="996176"/>
            <a:ext cx="10363200" cy="4876800"/>
          </a:xfrm>
        </p:spPr>
        <p:txBody>
          <a:bodyPr/>
          <a:lstStyle/>
          <a:p>
            <a:r>
              <a:rPr lang="en-US" sz="2000" dirty="0"/>
              <a:t>ExMC Systems Engineering (SE) Tasked with Developing the Level of Care IV Short Duration Lunar Orbit Medical System Foundation</a:t>
            </a:r>
          </a:p>
          <a:p>
            <a:pPr lvl="1"/>
            <a:r>
              <a:rPr lang="en-US" sz="1800" dirty="0"/>
              <a:t>ExMC SE Chose to Develop Using a Model Based Systems Engineering (MBSE) Approach </a:t>
            </a:r>
          </a:p>
          <a:p>
            <a:pPr lvl="1"/>
            <a:r>
              <a:rPr lang="en-US" sz="1800" dirty="0"/>
              <a:t>MBSE Model in MagicDraw Using Object Management Group (OMG) Systems Modeling Language (SysML)</a:t>
            </a:r>
          </a:p>
          <a:p>
            <a:endParaRPr lang="en-US" sz="2000" dirty="0"/>
          </a:p>
          <a:p>
            <a:r>
              <a:rPr lang="en-US" sz="2000" dirty="0"/>
              <a:t>Issues:</a:t>
            </a:r>
          </a:p>
          <a:p>
            <a:pPr lvl="1"/>
            <a:r>
              <a:rPr lang="en-US" sz="1800" dirty="0"/>
              <a:t>Not All Stakeholders Have Access to the Modeling Tool (limited licenses)</a:t>
            </a:r>
          </a:p>
          <a:p>
            <a:pPr lvl="1"/>
            <a:r>
              <a:rPr lang="en-US" sz="1800" dirty="0"/>
              <a:t>Not All Stakeholders Have Access to the Model (Network Access)</a:t>
            </a:r>
          </a:p>
          <a:p>
            <a:pPr lvl="1"/>
            <a:r>
              <a:rPr lang="en-US" sz="1800" dirty="0"/>
              <a:t>Not All Stakeholders Know the Language</a:t>
            </a:r>
          </a:p>
          <a:p>
            <a:pPr lvl="1"/>
            <a:r>
              <a:rPr lang="en-US" sz="1800" dirty="0"/>
              <a:t>Stakeholders Use Information from the Model Differently than it is Built (Model Organization)</a:t>
            </a:r>
          </a:p>
          <a:p>
            <a:endParaRPr lang="en-US" sz="2000" dirty="0"/>
          </a:p>
          <a:p>
            <a:r>
              <a:rPr lang="en-US" sz="2000" dirty="0"/>
              <a:t>Goals</a:t>
            </a:r>
          </a:p>
          <a:p>
            <a:pPr lvl="1"/>
            <a:r>
              <a:rPr lang="en-US" sz="1800" dirty="0"/>
              <a:t>Easy Accessibility for All Stakeholders</a:t>
            </a:r>
          </a:p>
          <a:p>
            <a:pPr lvl="1"/>
            <a:r>
              <a:rPr lang="en-US" sz="1800" dirty="0"/>
              <a:t>Present Information in the Manner that the Stakeholders Need</a:t>
            </a:r>
          </a:p>
          <a:p>
            <a:pPr marL="461963" lvl="2" indent="0">
              <a:buNone/>
            </a:pPr>
            <a:r>
              <a:rPr lang="en-US" sz="1600" dirty="0"/>
              <a:t>**Same Information Presented Different Ways</a:t>
            </a:r>
          </a:p>
          <a:p>
            <a:pPr lvl="1"/>
            <a:r>
              <a:rPr lang="en-US" sz="1800" dirty="0"/>
              <a:t>Continue to Examine and Improve Usability</a:t>
            </a:r>
            <a:endParaRPr lang="en-US" dirty="0"/>
          </a:p>
        </p:txBody>
      </p:sp>
      <p:sp>
        <p:nvSpPr>
          <p:cNvPr id="4" name="Slide Number Placeholder 3">
            <a:extLst>
              <a:ext uri="{FF2B5EF4-FFF2-40B4-BE49-F238E27FC236}">
                <a16:creationId xmlns:a16="http://schemas.microsoft.com/office/drawing/2014/main" id="{7D7E3C6D-56B5-429D-BE43-B1E28D14115B}"/>
              </a:ext>
            </a:extLst>
          </p:cNvPr>
          <p:cNvSpPr>
            <a:spLocks noGrp="1"/>
          </p:cNvSpPr>
          <p:nvPr>
            <p:ph type="sldNum" sz="quarter" idx="4"/>
          </p:nvPr>
        </p:nvSpPr>
        <p:spPr/>
        <p:txBody>
          <a:bodyPr/>
          <a:lstStyle/>
          <a:p>
            <a:fld id="{60E58D69-6F75-46EC-B381-A34C4F305958}" type="slidenum">
              <a:rPr lang="en-US" smtClean="0"/>
              <a:pPr/>
              <a:t>2</a:t>
            </a:fld>
            <a:endParaRPr lang="en-US" sz="1000" dirty="0"/>
          </a:p>
        </p:txBody>
      </p:sp>
    </p:spTree>
    <p:extLst>
      <p:ext uri="{BB962C8B-B14F-4D97-AF65-F5344CB8AC3E}">
        <p14:creationId xmlns:p14="http://schemas.microsoft.com/office/powerpoint/2010/main" val="67859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067" y="152400"/>
            <a:ext cx="9300118" cy="514350"/>
          </a:xfrm>
        </p:spPr>
        <p:txBody>
          <a:bodyPr/>
          <a:lstStyle/>
          <a:p>
            <a:r>
              <a:rPr lang="en-US" dirty="0"/>
              <a:t>Bridging the Communication Chasm</a:t>
            </a:r>
          </a:p>
        </p:txBody>
      </p:sp>
      <p:sp>
        <p:nvSpPr>
          <p:cNvPr id="5" name="Slide Number Placeholder 4"/>
          <p:cNvSpPr>
            <a:spLocks noGrp="1"/>
          </p:cNvSpPr>
          <p:nvPr>
            <p:ph type="sldNum" sz="quarter" idx="4"/>
          </p:nvPr>
        </p:nvSpPr>
        <p:spPr/>
        <p:txBody>
          <a:bodyPr/>
          <a:lstStyle/>
          <a:p>
            <a:fld id="{60E58D69-6F75-46EC-B381-A34C4F305958}" type="slidenum">
              <a:rPr lang="en-US" smtClean="0"/>
              <a:pPr/>
              <a:t>3</a:t>
            </a:fld>
            <a:endParaRPr lang="en-US" sz="1000" dirty="0"/>
          </a:p>
        </p:txBody>
      </p:sp>
      <p:sp>
        <p:nvSpPr>
          <p:cNvPr id="7" name="Content Placeholder 2"/>
          <p:cNvSpPr txBox="1">
            <a:spLocks/>
          </p:cNvSpPr>
          <p:nvPr/>
        </p:nvSpPr>
        <p:spPr bwMode="auto">
          <a:xfrm>
            <a:off x="561975" y="1577980"/>
            <a:ext cx="11534774" cy="4876800"/>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400" kern="0" dirty="0"/>
              <a:t>Questions engineers ask…</a:t>
            </a:r>
          </a:p>
          <a:p>
            <a:r>
              <a:rPr lang="en-US" sz="2000" b="0" kern="0" dirty="0"/>
              <a:t>What Do You Need to Bring? </a:t>
            </a:r>
          </a:p>
          <a:p>
            <a:r>
              <a:rPr lang="en-US" sz="2000" b="0" kern="0" dirty="0"/>
              <a:t>How Much Mass/Power/Volume/Data?  </a:t>
            </a:r>
          </a:p>
          <a:p>
            <a:r>
              <a:rPr lang="en-US" sz="2000" b="0" kern="0" dirty="0"/>
              <a:t>How Will You Use It? How Often?</a:t>
            </a:r>
          </a:p>
          <a:p>
            <a:r>
              <a:rPr lang="en-US" sz="2000" b="0" kern="0" dirty="0"/>
              <a:t>Who is Going to Use It? </a:t>
            </a:r>
          </a:p>
          <a:p>
            <a:r>
              <a:rPr lang="en-US" sz="2000" b="0" kern="0" dirty="0"/>
              <a:t>How Do You Make a Medical Decision?</a:t>
            </a:r>
          </a:p>
          <a:p>
            <a:r>
              <a:rPr lang="en-US" sz="2000" b="0" kern="0" dirty="0"/>
              <a:t>What Medical Events Are You Expecting?</a:t>
            </a:r>
          </a:p>
          <a:p>
            <a:r>
              <a:rPr lang="en-US" sz="2000" b="0" kern="0" dirty="0"/>
              <a:t>What Skills Do You Need for Each Medical Event?</a:t>
            </a:r>
          </a:p>
          <a:p>
            <a:r>
              <a:rPr lang="en-US" sz="2000" b="0" kern="0" dirty="0"/>
              <a:t>Are You Sure You Really Need All That Stuff? </a:t>
            </a:r>
          </a:p>
          <a:p>
            <a:r>
              <a:rPr lang="en-US" sz="2000" b="0" kern="0" dirty="0"/>
              <a:t>What Happens If I Take Things Out of Your System?</a:t>
            </a:r>
          </a:p>
          <a:p>
            <a:pPr marL="0" indent="0">
              <a:buNone/>
            </a:pPr>
            <a:endParaRPr lang="en-US" sz="2000" b="0" kern="0" dirty="0"/>
          </a:p>
          <a:p>
            <a:pPr marL="0" indent="0">
              <a:buNone/>
            </a:pPr>
            <a:r>
              <a:rPr lang="en-US" sz="2400" dirty="0"/>
              <a:t>Questions </a:t>
            </a:r>
            <a:r>
              <a:rPr lang="en-US" sz="2400" dirty="0">
                <a:solidFill>
                  <a:schemeClr val="tx1"/>
                </a:solidFill>
              </a:rPr>
              <a:t>clinicians</a:t>
            </a:r>
            <a:r>
              <a:rPr lang="en-US" sz="2400" dirty="0"/>
              <a:t> ask…</a:t>
            </a:r>
          </a:p>
          <a:p>
            <a:r>
              <a:rPr lang="en-US" sz="2000" b="0" dirty="0"/>
              <a:t>How Do We Do Medicine in Exploration Missions?</a:t>
            </a:r>
          </a:p>
          <a:p>
            <a:r>
              <a:rPr lang="en-US" sz="2000" b="0" dirty="0"/>
              <a:t>What is Likely to Happen and How Often?</a:t>
            </a:r>
          </a:p>
          <a:p>
            <a:r>
              <a:rPr lang="en-US" sz="2000" b="0" dirty="0"/>
              <a:t>What Resources Do We Need and Why? </a:t>
            </a:r>
          </a:p>
          <a:p>
            <a:r>
              <a:rPr lang="en-US" sz="2000" b="0" dirty="0"/>
              <a:t>How Do We Communicate to Engineers? </a:t>
            </a:r>
          </a:p>
          <a:p>
            <a:endParaRPr lang="en-US" sz="2000" b="0" kern="0" dirty="0"/>
          </a:p>
          <a:p>
            <a:pPr marL="0" indent="0">
              <a:buFontTx/>
              <a:buNone/>
            </a:pPr>
            <a:endParaRPr lang="en-US" kern="0" dirty="0"/>
          </a:p>
        </p:txBody>
      </p:sp>
    </p:spTree>
    <p:extLst>
      <p:ext uri="{BB962C8B-B14F-4D97-AF65-F5344CB8AC3E}">
        <p14:creationId xmlns:p14="http://schemas.microsoft.com/office/powerpoint/2010/main" val="2886501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8602" y="93103"/>
            <a:ext cx="9306432" cy="589007"/>
          </a:xfrm>
        </p:spPr>
        <p:txBody>
          <a:bodyPr/>
          <a:lstStyle/>
          <a:p>
            <a:r>
              <a:rPr lang="en-US" dirty="0"/>
              <a:t>Systems Engineering Approach to Get There</a:t>
            </a:r>
          </a:p>
        </p:txBody>
      </p:sp>
      <p:sp>
        <p:nvSpPr>
          <p:cNvPr id="29" name="Slide Number Placeholder 3"/>
          <p:cNvSpPr>
            <a:spLocks noGrp="1"/>
          </p:cNvSpPr>
          <p:nvPr>
            <p:ph type="sldNum" sz="quarter" idx="4294967295"/>
          </p:nvPr>
        </p:nvSpPr>
        <p:spPr>
          <a:xfrm>
            <a:off x="10871200" y="6492882"/>
            <a:ext cx="1320800" cy="365125"/>
          </a:xfrm>
          <a:prstGeom prst="rect">
            <a:avLst/>
          </a:prstGeom>
        </p:spPr>
        <p:txBody>
          <a:bodyPr/>
          <a:lstStyle/>
          <a:p>
            <a:pPr algn="r"/>
            <a:fld id="{6BD40628-8867-6849-AB56-2F3FFEA2A0E6}" type="slidenum">
              <a:rPr lang="en-US" sz="1400" smtClean="0">
                <a:solidFill>
                  <a:srgbClr val="FFFFFF"/>
                </a:solidFill>
              </a:rPr>
              <a:pPr algn="r"/>
              <a:t>4</a:t>
            </a:fld>
            <a:endParaRPr lang="en-US" sz="1400">
              <a:solidFill>
                <a:srgbClr val="FFFFFF"/>
              </a:solidFill>
            </a:endParaRPr>
          </a:p>
        </p:txBody>
      </p:sp>
      <p:grpSp>
        <p:nvGrpSpPr>
          <p:cNvPr id="4" name="Group 3"/>
          <p:cNvGrpSpPr/>
          <p:nvPr/>
        </p:nvGrpSpPr>
        <p:grpSpPr>
          <a:xfrm>
            <a:off x="85200" y="883920"/>
            <a:ext cx="11854571" cy="5466080"/>
            <a:chOff x="85200" y="787091"/>
            <a:chExt cx="11655109" cy="5881329"/>
          </a:xfrm>
        </p:grpSpPr>
        <p:pic>
          <p:nvPicPr>
            <p:cNvPr id="15" name="Picture 14" descr="Screen Shot 2017-03-24 at 3.04.01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5404" y="2246534"/>
              <a:ext cx="1768162" cy="1651028"/>
            </a:xfrm>
            <a:prstGeom prst="rect">
              <a:avLst/>
            </a:prstGeom>
          </p:spPr>
        </p:pic>
        <p:sp>
          <p:nvSpPr>
            <p:cNvPr id="9" name="Rounded Rectangle 8"/>
            <p:cNvSpPr/>
            <p:nvPr/>
          </p:nvSpPr>
          <p:spPr>
            <a:xfrm>
              <a:off x="5883285" y="3839382"/>
              <a:ext cx="197415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Subsystem requirements &amp; architecture</a:t>
              </a:r>
            </a:p>
          </p:txBody>
        </p:sp>
        <p:sp>
          <p:nvSpPr>
            <p:cNvPr id="7" name="Rounded Rectangle 6"/>
            <p:cNvSpPr/>
            <p:nvPr/>
          </p:nvSpPr>
          <p:spPr>
            <a:xfrm>
              <a:off x="4500115" y="3064616"/>
              <a:ext cx="1949820"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rPr>
                <a:t>Sy</a:t>
              </a:r>
              <a:r>
                <a:rPr lang="en-US" sz="1400" dirty="0"/>
                <a:t>stem requirements &amp; architecture</a:t>
              </a:r>
            </a:p>
          </p:txBody>
        </p:sp>
        <p:sp>
          <p:nvSpPr>
            <p:cNvPr id="20" name="Rounded Rectangle 19"/>
            <p:cNvSpPr/>
            <p:nvPr/>
          </p:nvSpPr>
          <p:spPr>
            <a:xfrm>
              <a:off x="85200" y="787091"/>
              <a:ext cx="1816085"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Stakeholder needs, goals</a:t>
              </a:r>
            </a:p>
          </p:txBody>
        </p:sp>
        <p:sp>
          <p:nvSpPr>
            <p:cNvPr id="21" name="Rounded Rectangle 20"/>
            <p:cNvSpPr/>
            <p:nvPr/>
          </p:nvSpPr>
          <p:spPr>
            <a:xfrm>
              <a:off x="1946744" y="803390"/>
              <a:ext cx="1550013"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NASA Standards</a:t>
              </a:r>
            </a:p>
          </p:txBody>
        </p:sp>
        <p:sp>
          <p:nvSpPr>
            <p:cNvPr id="27" name="Rounded Rectangle 26"/>
            <p:cNvSpPr/>
            <p:nvPr/>
          </p:nvSpPr>
          <p:spPr>
            <a:xfrm>
              <a:off x="1350327" y="1564158"/>
              <a:ext cx="1981236"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Program requirements &amp; architecture</a:t>
              </a:r>
            </a:p>
          </p:txBody>
        </p:sp>
        <p:sp>
          <p:nvSpPr>
            <p:cNvPr id="31" name="Rounded Rectangle 30"/>
            <p:cNvSpPr/>
            <p:nvPr/>
          </p:nvSpPr>
          <p:spPr>
            <a:xfrm>
              <a:off x="7003988" y="4581356"/>
              <a:ext cx="1820469"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Characterize system</a:t>
              </a:r>
            </a:p>
          </p:txBody>
        </p:sp>
        <p:sp>
          <p:nvSpPr>
            <p:cNvPr id="34" name="Rounded Rectangle 33"/>
            <p:cNvSpPr/>
            <p:nvPr/>
          </p:nvSpPr>
          <p:spPr>
            <a:xfrm>
              <a:off x="8162668" y="5336659"/>
              <a:ext cx="1519261"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Analyze &amp; trade</a:t>
              </a:r>
            </a:p>
          </p:txBody>
        </p:sp>
        <p:sp>
          <p:nvSpPr>
            <p:cNvPr id="35" name="Rounded Rectangle 34"/>
            <p:cNvSpPr/>
            <p:nvPr/>
          </p:nvSpPr>
          <p:spPr>
            <a:xfrm>
              <a:off x="9681931" y="6021976"/>
              <a:ext cx="1277132" cy="646444"/>
            </a:xfrm>
            <a:prstGeom prst="roundRect">
              <a:avLst/>
            </a:prstGeom>
            <a:solidFill>
              <a:schemeClr val="bg1">
                <a:lumMod val="5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Design &amp; Build</a:t>
              </a:r>
            </a:p>
          </p:txBody>
        </p:sp>
        <p:pic>
          <p:nvPicPr>
            <p:cNvPr id="17" name="Picture 16" descr="Screen Shot 2017-03-24 at 3.01.20 P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20799" y="4378108"/>
              <a:ext cx="2281633" cy="963746"/>
            </a:xfrm>
            <a:prstGeom prst="rect">
              <a:avLst/>
            </a:prstGeom>
          </p:spPr>
        </p:pic>
        <p:pic>
          <p:nvPicPr>
            <p:cNvPr id="18" name="Picture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25853" y="4307390"/>
              <a:ext cx="2274800" cy="1125452"/>
            </a:xfrm>
            <a:prstGeom prst="rect">
              <a:avLst/>
            </a:prstGeom>
          </p:spPr>
        </p:pic>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582133" y="865239"/>
              <a:ext cx="1823869" cy="1541448"/>
            </a:xfrm>
            <a:prstGeom prst="rect">
              <a:avLst/>
            </a:prstGeom>
          </p:spPr>
        </p:pic>
        <p:pic>
          <p:nvPicPr>
            <p:cNvPr id="12" name="Picture 11" descr="Screen Shot 2017-08-08 at 4.16.20 PM.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54576" y="4931193"/>
              <a:ext cx="1585733" cy="1083056"/>
            </a:xfrm>
            <a:prstGeom prst="rect">
              <a:avLst/>
            </a:prstGeom>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30788" y="5359155"/>
              <a:ext cx="4117657" cy="791689"/>
            </a:xfrm>
            <a:prstGeom prst="rect">
              <a:avLst/>
            </a:prstGeom>
          </p:spPr>
        </p:pic>
        <p:pic>
          <p:nvPicPr>
            <p:cNvPr id="25" name="Picture 2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965205" y="3235305"/>
              <a:ext cx="1308623" cy="1658689"/>
            </a:xfrm>
            <a:prstGeom prst="rect">
              <a:avLst/>
            </a:prstGeom>
          </p:spPr>
        </p:pic>
        <p:sp>
          <p:nvSpPr>
            <p:cNvPr id="6" name="Rounded Rectangle 5"/>
            <p:cNvSpPr/>
            <p:nvPr/>
          </p:nvSpPr>
          <p:spPr>
            <a:xfrm>
              <a:off x="2793939" y="2315979"/>
              <a:ext cx="1966188" cy="646444"/>
            </a:xfrm>
            <a:prstGeom prst="round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System functions &amp; behaviors</a:t>
              </a:r>
            </a:p>
          </p:txBody>
        </p:sp>
        <p:pic>
          <p:nvPicPr>
            <p:cNvPr id="28" name="Picture 27"/>
            <p:cNvPicPr/>
            <p:nvPr/>
          </p:nvPicPr>
          <p:blipFill>
            <a:blip r:embed="rId10" cstate="email">
              <a:extLst>
                <a:ext uri="{28A0092B-C50C-407E-A947-70E740481C1C}">
                  <a14:useLocalDpi xmlns:a14="http://schemas.microsoft.com/office/drawing/2010/main"/>
                </a:ext>
              </a:extLst>
            </a:blip>
            <a:stretch>
              <a:fillRect/>
            </a:stretch>
          </p:blipFill>
          <p:spPr>
            <a:xfrm>
              <a:off x="6555622" y="2376714"/>
              <a:ext cx="2152953" cy="1360714"/>
            </a:xfrm>
            <a:prstGeom prst="rect">
              <a:avLst/>
            </a:prstGeom>
          </p:spPr>
        </p:pic>
      </p:grpSp>
    </p:spTree>
    <p:extLst>
      <p:ext uri="{BB962C8B-B14F-4D97-AF65-F5344CB8AC3E}">
        <p14:creationId xmlns:p14="http://schemas.microsoft.com/office/powerpoint/2010/main" val="355203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A27C5D-A537-41E0-A65E-2D8A29330A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9643" y="2349061"/>
            <a:ext cx="1437294" cy="1679459"/>
          </a:xfrm>
          <a:prstGeom prst="rect">
            <a:avLst/>
          </a:prstGeom>
        </p:spPr>
      </p:pic>
      <p:sp>
        <p:nvSpPr>
          <p:cNvPr id="2" name="Title 1"/>
          <p:cNvSpPr>
            <a:spLocks noGrp="1"/>
          </p:cNvSpPr>
          <p:nvPr>
            <p:ph type="title"/>
          </p:nvPr>
        </p:nvSpPr>
        <p:spPr>
          <a:xfrm>
            <a:off x="1962615" y="84579"/>
            <a:ext cx="9318703" cy="609600"/>
          </a:xfrm>
        </p:spPr>
        <p:txBody>
          <a:bodyPr/>
          <a:lstStyle/>
          <a:p>
            <a:r>
              <a:rPr lang="en-US" dirty="0"/>
              <a:t>What is Model Based Systems Engineering?</a:t>
            </a:r>
          </a:p>
        </p:txBody>
      </p:sp>
      <p:sp>
        <p:nvSpPr>
          <p:cNvPr id="3" name="Content Placeholder 2"/>
          <p:cNvSpPr>
            <a:spLocks noGrp="1"/>
          </p:cNvSpPr>
          <p:nvPr>
            <p:ph idx="1"/>
          </p:nvPr>
        </p:nvSpPr>
        <p:spPr>
          <a:xfrm>
            <a:off x="352532" y="1066069"/>
            <a:ext cx="11248918" cy="544618"/>
          </a:xfrm>
        </p:spPr>
        <p:txBody>
          <a:bodyPr/>
          <a:lstStyle/>
          <a:p>
            <a:pPr marL="0" indent="0" algn="ctr">
              <a:buNone/>
            </a:pPr>
            <a:r>
              <a:rPr lang="en-US" sz="2400" b="0" dirty="0"/>
              <a:t>Model Based Systems Engineering (MBSE)  </a:t>
            </a:r>
            <a:r>
              <a:rPr lang="en-US" sz="2400" b="0" u="sng" dirty="0"/>
              <a:t>IS</a:t>
            </a:r>
            <a:r>
              <a:rPr lang="en-US" sz="2400" b="0" dirty="0"/>
              <a:t> Systems Engineering!</a:t>
            </a:r>
          </a:p>
        </p:txBody>
      </p:sp>
      <p:sp>
        <p:nvSpPr>
          <p:cNvPr id="5" name="Slide Number Placeholder 4"/>
          <p:cNvSpPr>
            <a:spLocks noGrp="1"/>
          </p:cNvSpPr>
          <p:nvPr>
            <p:ph type="sldNum" sz="quarter" idx="4"/>
          </p:nvPr>
        </p:nvSpPr>
        <p:spPr/>
        <p:txBody>
          <a:bodyPr/>
          <a:lstStyle/>
          <a:p>
            <a:fld id="{6BE9692B-6899-41C0-B3E9-4952193339A3}" type="slidenum">
              <a:rPr lang="en-US" smtClean="0"/>
              <a:pPr/>
              <a:t>5</a:t>
            </a:fld>
            <a:endParaRPr lang="en-US" sz="1000">
              <a:latin typeface="Times New Roman" pitchFamily="1" charset="0"/>
            </a:endParaRPr>
          </a:p>
        </p:txBody>
      </p:sp>
      <p:sp>
        <p:nvSpPr>
          <p:cNvPr id="18" name="Content Placeholder 2">
            <a:extLst>
              <a:ext uri="{FF2B5EF4-FFF2-40B4-BE49-F238E27FC236}">
                <a16:creationId xmlns:a16="http://schemas.microsoft.com/office/drawing/2014/main" id="{1294939B-FE00-49C7-9B3B-76E89EDD5D34}"/>
              </a:ext>
            </a:extLst>
          </p:cNvPr>
          <p:cNvSpPr txBox="1">
            <a:spLocks/>
          </p:cNvSpPr>
          <p:nvPr/>
        </p:nvSpPr>
        <p:spPr bwMode="auto">
          <a:xfrm>
            <a:off x="398363" y="4614009"/>
            <a:ext cx="7789292" cy="4397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lumMod val="95000"/>
                    <a:lumOff val="5000"/>
                  </a:schemeClr>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lumMod val="95000"/>
                    <a:lumOff val="5000"/>
                  </a:schemeClr>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lumMod val="95000"/>
                    <a:lumOff val="5000"/>
                  </a:schemeClr>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lumMod val="95000"/>
                    <a:lumOff val="5000"/>
                  </a:schemeClr>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None/>
            </a:pPr>
            <a:r>
              <a:rPr lang="en-US" sz="2000" kern="0" dirty="0"/>
              <a:t>MBSE vs Traditional, Document-Centric Systems Engineering</a:t>
            </a:r>
            <a:endParaRPr lang="en-US" kern="0" dirty="0"/>
          </a:p>
          <a:p>
            <a:pPr marL="0" indent="0">
              <a:buNone/>
            </a:pPr>
            <a:r>
              <a:rPr lang="en-US" b="0" dirty="0"/>
              <a:t>MBSE Moves from a Bunch of Separate Text Based Documents to an Integrated, Visual Method for Showing Information</a:t>
            </a:r>
          </a:p>
        </p:txBody>
      </p:sp>
      <p:pic>
        <p:nvPicPr>
          <p:cNvPr id="22" name="Picture 21">
            <a:extLst>
              <a:ext uri="{FF2B5EF4-FFF2-40B4-BE49-F238E27FC236}">
                <a16:creationId xmlns:a16="http://schemas.microsoft.com/office/drawing/2014/main" id="{3D68ED1D-0993-41FD-B443-6DED8115F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667" y="1681180"/>
            <a:ext cx="3989258" cy="2809875"/>
          </a:xfrm>
          <a:prstGeom prst="rect">
            <a:avLst/>
          </a:prstGeom>
        </p:spPr>
      </p:pic>
      <p:sp>
        <p:nvSpPr>
          <p:cNvPr id="23" name="Arrow: Right 22">
            <a:extLst>
              <a:ext uri="{FF2B5EF4-FFF2-40B4-BE49-F238E27FC236}">
                <a16:creationId xmlns:a16="http://schemas.microsoft.com/office/drawing/2014/main" id="{91C43061-FCF1-4501-8352-55CA1FEED89B}"/>
              </a:ext>
            </a:extLst>
          </p:cNvPr>
          <p:cNvSpPr/>
          <p:nvPr/>
        </p:nvSpPr>
        <p:spPr bwMode="auto">
          <a:xfrm>
            <a:off x="4491598" y="2946474"/>
            <a:ext cx="978408" cy="484632"/>
          </a:xfrm>
          <a:prstGeom prst="rightArrow">
            <a:avLst/>
          </a:prstGeom>
          <a:solidFill>
            <a:srgbClr val="00B0F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3586970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5E9A-B239-4B53-8F59-B909A70C0D7D}"/>
              </a:ext>
            </a:extLst>
          </p:cNvPr>
          <p:cNvSpPr>
            <a:spLocks noGrp="1"/>
          </p:cNvSpPr>
          <p:nvPr>
            <p:ph type="title"/>
          </p:nvPr>
        </p:nvSpPr>
        <p:spPr/>
        <p:txBody>
          <a:bodyPr/>
          <a:lstStyle/>
          <a:p>
            <a:r>
              <a:rPr lang="en-US" dirty="0"/>
              <a:t>HTML Representation of the Medical System Model</a:t>
            </a:r>
          </a:p>
        </p:txBody>
      </p:sp>
      <p:sp>
        <p:nvSpPr>
          <p:cNvPr id="3" name="Content Placeholder 2">
            <a:extLst>
              <a:ext uri="{FF2B5EF4-FFF2-40B4-BE49-F238E27FC236}">
                <a16:creationId xmlns:a16="http://schemas.microsoft.com/office/drawing/2014/main" id="{39CC6EDA-1EDD-4AE4-9788-CF21114AACB1}"/>
              </a:ext>
            </a:extLst>
          </p:cNvPr>
          <p:cNvSpPr>
            <a:spLocks noGrp="1"/>
          </p:cNvSpPr>
          <p:nvPr>
            <p:ph idx="1"/>
          </p:nvPr>
        </p:nvSpPr>
        <p:spPr>
          <a:xfrm>
            <a:off x="251670" y="1499182"/>
            <a:ext cx="3556932" cy="2579185"/>
          </a:xfrm>
        </p:spPr>
        <p:txBody>
          <a:bodyPr/>
          <a:lstStyle/>
          <a:p>
            <a:pPr>
              <a:spcBef>
                <a:spcPts val="1800"/>
              </a:spcBef>
            </a:pPr>
            <a:r>
              <a:rPr lang="en-US" b="0" dirty="0"/>
              <a:t>Landing Page when Opening the Report (HTML Webpage)</a:t>
            </a:r>
          </a:p>
          <a:p>
            <a:pPr>
              <a:spcBef>
                <a:spcPts val="1800"/>
              </a:spcBef>
            </a:pPr>
            <a:r>
              <a:rPr lang="en-US" b="0" dirty="0"/>
              <a:t>Diagram Shows Context of a Medical System Within the Greater ExMC Crew Health and Performance (CHP) System and Habitat System</a:t>
            </a:r>
          </a:p>
          <a:p>
            <a:pPr>
              <a:spcBef>
                <a:spcPts val="1800"/>
              </a:spcBef>
            </a:pPr>
            <a:endParaRPr lang="en-US" b="0" dirty="0"/>
          </a:p>
          <a:p>
            <a:pPr>
              <a:spcBef>
                <a:spcPts val="1800"/>
              </a:spcBef>
            </a:pPr>
            <a:endParaRPr lang="en-US" b="0" dirty="0"/>
          </a:p>
          <a:p>
            <a:pPr>
              <a:spcBef>
                <a:spcPts val="1800"/>
              </a:spcBef>
            </a:pPr>
            <a:r>
              <a:rPr lang="en-US" b="0" dirty="0"/>
              <a:t>The Light Gray Boxes Indicate Systems that Interface with the Medical System (Dark Gray).</a:t>
            </a:r>
            <a:endParaRPr lang="en-US" b="0" dirty="0">
              <a:cs typeface="Arial"/>
            </a:endParaRPr>
          </a:p>
        </p:txBody>
      </p:sp>
      <p:sp>
        <p:nvSpPr>
          <p:cNvPr id="4" name="Slide Number Placeholder 3">
            <a:extLst>
              <a:ext uri="{FF2B5EF4-FFF2-40B4-BE49-F238E27FC236}">
                <a16:creationId xmlns:a16="http://schemas.microsoft.com/office/drawing/2014/main" id="{33CA5974-8B94-4BC7-B0C2-1AE8E88C8B87}"/>
              </a:ext>
            </a:extLst>
          </p:cNvPr>
          <p:cNvSpPr>
            <a:spLocks noGrp="1"/>
          </p:cNvSpPr>
          <p:nvPr>
            <p:ph type="sldNum" sz="quarter" idx="4"/>
          </p:nvPr>
        </p:nvSpPr>
        <p:spPr/>
        <p:txBody>
          <a:bodyPr/>
          <a:lstStyle/>
          <a:p>
            <a:fld id="{60E58D69-6F75-46EC-B381-A34C4F305958}" type="slidenum">
              <a:rPr lang="en-US" smtClean="0"/>
              <a:pPr/>
              <a:t>6</a:t>
            </a:fld>
            <a:endParaRPr lang="en-US" sz="1000" dirty="0"/>
          </a:p>
        </p:txBody>
      </p:sp>
      <p:pic>
        <p:nvPicPr>
          <p:cNvPr id="5" name="Picture 4"/>
          <p:cNvPicPr>
            <a:picLocks noChangeAspect="1"/>
          </p:cNvPicPr>
          <p:nvPr/>
        </p:nvPicPr>
        <p:blipFill>
          <a:blip r:embed="rId3"/>
          <a:stretch>
            <a:fillRect/>
          </a:stretch>
        </p:blipFill>
        <p:spPr>
          <a:xfrm>
            <a:off x="3870251" y="865192"/>
            <a:ext cx="7910361" cy="5954714"/>
          </a:xfrm>
          <a:prstGeom prst="rect">
            <a:avLst/>
          </a:prstGeom>
        </p:spPr>
      </p:pic>
      <p:sp>
        <p:nvSpPr>
          <p:cNvPr id="6" name="Arrow: Right 5">
            <a:extLst>
              <a:ext uri="{FF2B5EF4-FFF2-40B4-BE49-F238E27FC236}">
                <a16:creationId xmlns:a16="http://schemas.microsoft.com/office/drawing/2014/main" id="{9C12A25F-7EC7-4F35-9B45-77E0896ABF0E}"/>
              </a:ext>
            </a:extLst>
          </p:cNvPr>
          <p:cNvSpPr/>
          <p:nvPr/>
        </p:nvSpPr>
        <p:spPr bwMode="auto">
          <a:xfrm>
            <a:off x="1451295" y="3926047"/>
            <a:ext cx="2418956" cy="637564"/>
          </a:xfrm>
          <a:prstGeom prst="rightArrow">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200" dirty="0">
                <a:solidFill>
                  <a:schemeClr val="bg1"/>
                </a:solidFill>
                <a:latin typeface="Helvetica Neue Black Condensed" pitchFamily="-112" charset="0"/>
                <a:ea typeface="ＭＳ Ｐゴシック" pitchFamily="-112" charset="-128"/>
                <a:cs typeface="ＭＳ Ｐゴシック" pitchFamily="-112" charset="-128"/>
              </a:rPr>
              <a:t>Information About the Model</a:t>
            </a:r>
            <a:endParaRPr kumimoji="0" lang="en-US" sz="12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 name="Arrow: Right 7">
            <a:extLst>
              <a:ext uri="{FF2B5EF4-FFF2-40B4-BE49-F238E27FC236}">
                <a16:creationId xmlns:a16="http://schemas.microsoft.com/office/drawing/2014/main" id="{009D54B1-9D28-42D1-94BA-0CD61DE13390}"/>
              </a:ext>
            </a:extLst>
          </p:cNvPr>
          <p:cNvSpPr/>
          <p:nvPr/>
        </p:nvSpPr>
        <p:spPr bwMode="auto">
          <a:xfrm rot="909059">
            <a:off x="4152549" y="2025242"/>
            <a:ext cx="2587028" cy="637564"/>
          </a:xfrm>
          <a:prstGeom prst="rightArrow">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Link to Medical System Content</a:t>
            </a:r>
          </a:p>
        </p:txBody>
      </p:sp>
    </p:spTree>
    <p:extLst>
      <p:ext uri="{BB962C8B-B14F-4D97-AF65-F5344CB8AC3E}">
        <p14:creationId xmlns:p14="http://schemas.microsoft.com/office/powerpoint/2010/main" val="1960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7C8F6-8B02-403D-A96E-29CF509D044F}"/>
              </a:ext>
            </a:extLst>
          </p:cNvPr>
          <p:cNvSpPr>
            <a:spLocks noGrp="1"/>
          </p:cNvSpPr>
          <p:nvPr>
            <p:ph type="title"/>
          </p:nvPr>
        </p:nvSpPr>
        <p:spPr/>
        <p:txBody>
          <a:bodyPr/>
          <a:lstStyle/>
          <a:p>
            <a:r>
              <a:rPr lang="en-US" dirty="0"/>
              <a:t>HTML Report – System Page</a:t>
            </a:r>
          </a:p>
        </p:txBody>
      </p:sp>
      <p:sp>
        <p:nvSpPr>
          <p:cNvPr id="4" name="Footer Placeholder 3">
            <a:extLst>
              <a:ext uri="{FF2B5EF4-FFF2-40B4-BE49-F238E27FC236}">
                <a16:creationId xmlns:a16="http://schemas.microsoft.com/office/drawing/2014/main" id="{29E2E493-5696-4AEA-AF89-9B1091721C51}"/>
              </a:ext>
            </a:extLst>
          </p:cNvPr>
          <p:cNvSpPr>
            <a:spLocks noGrp="1"/>
          </p:cNvSpPr>
          <p:nvPr>
            <p:ph type="ftr" sz="quarter" idx="3"/>
          </p:nvPr>
        </p:nvSpPr>
        <p:spPr/>
        <p:txBody>
          <a:bodyPr/>
          <a:lstStyle/>
          <a:p>
            <a:r>
              <a:rPr lang="en-US">
                <a:solidFill>
                  <a:srgbClr val="FFFFFF"/>
                </a:solidFill>
                <a:latin typeface="Helvetica" pitchFamily="34" charset="0"/>
              </a:rPr>
              <a:t>National Aeronautics and Space Administration</a:t>
            </a:r>
            <a:endParaRPr lang="en-US" dirty="0">
              <a:solidFill>
                <a:srgbClr val="FFFFFF"/>
              </a:solidFill>
              <a:latin typeface="Helvetica" pitchFamily="34" charset="0"/>
            </a:endParaRPr>
          </a:p>
        </p:txBody>
      </p:sp>
      <p:sp>
        <p:nvSpPr>
          <p:cNvPr id="5" name="Slide Number Placeholder 4">
            <a:extLst>
              <a:ext uri="{FF2B5EF4-FFF2-40B4-BE49-F238E27FC236}">
                <a16:creationId xmlns:a16="http://schemas.microsoft.com/office/drawing/2014/main" id="{5914D8C1-CC62-4438-B19F-D56929DD277C}"/>
              </a:ext>
            </a:extLst>
          </p:cNvPr>
          <p:cNvSpPr>
            <a:spLocks noGrp="1"/>
          </p:cNvSpPr>
          <p:nvPr>
            <p:ph type="sldNum" sz="quarter" idx="4"/>
          </p:nvPr>
        </p:nvSpPr>
        <p:spPr/>
        <p:txBody>
          <a:bodyPr/>
          <a:lstStyle/>
          <a:p>
            <a:fld id="{6BE9692B-6899-41C0-B3E9-4952193339A3}" type="slidenum">
              <a:rPr lang="en-US" smtClean="0"/>
              <a:pPr/>
              <a:t>7</a:t>
            </a:fld>
            <a:endParaRPr lang="en-US" sz="1000">
              <a:latin typeface="Times New Roman" pitchFamily="1" charset="0"/>
            </a:endParaRPr>
          </a:p>
        </p:txBody>
      </p:sp>
      <p:pic>
        <p:nvPicPr>
          <p:cNvPr id="6" name="Picture 5">
            <a:extLst>
              <a:ext uri="{FF2B5EF4-FFF2-40B4-BE49-F238E27FC236}">
                <a16:creationId xmlns:a16="http://schemas.microsoft.com/office/drawing/2014/main" id="{1FD38E36-D96B-4B08-8AD9-19E5F4FA5E85}"/>
              </a:ext>
            </a:extLst>
          </p:cNvPr>
          <p:cNvPicPr>
            <a:picLocks noChangeAspect="1"/>
          </p:cNvPicPr>
          <p:nvPr/>
        </p:nvPicPr>
        <p:blipFill>
          <a:blip r:embed="rId3"/>
          <a:stretch>
            <a:fillRect/>
          </a:stretch>
        </p:blipFill>
        <p:spPr>
          <a:xfrm>
            <a:off x="5860002" y="894951"/>
            <a:ext cx="6264266" cy="5417349"/>
          </a:xfrm>
          <a:prstGeom prst="rect">
            <a:avLst/>
          </a:prstGeom>
        </p:spPr>
      </p:pic>
      <p:sp>
        <p:nvSpPr>
          <p:cNvPr id="8" name="Content Placeholder 7">
            <a:extLst>
              <a:ext uri="{FF2B5EF4-FFF2-40B4-BE49-F238E27FC236}">
                <a16:creationId xmlns:a16="http://schemas.microsoft.com/office/drawing/2014/main" id="{AF75FAC0-390C-4BA6-BFFB-BE51970F6304}"/>
              </a:ext>
            </a:extLst>
          </p:cNvPr>
          <p:cNvSpPr>
            <a:spLocks noGrp="1"/>
          </p:cNvSpPr>
          <p:nvPr>
            <p:ph idx="1"/>
          </p:nvPr>
        </p:nvSpPr>
        <p:spPr>
          <a:xfrm>
            <a:off x="539751" y="1371201"/>
            <a:ext cx="4591050" cy="1191024"/>
          </a:xfrm>
        </p:spPr>
        <p:txBody>
          <a:bodyPr/>
          <a:lstStyle/>
          <a:p>
            <a:r>
              <a:rPr lang="en-US" dirty="0"/>
              <a:t>Custom page in the model</a:t>
            </a:r>
          </a:p>
          <a:p>
            <a:r>
              <a:rPr lang="en-US" dirty="0"/>
              <a:t>Links to information</a:t>
            </a:r>
          </a:p>
          <a:p>
            <a:r>
              <a:rPr lang="en-US" dirty="0"/>
              <a:t>One page for each (sub)system</a:t>
            </a:r>
          </a:p>
        </p:txBody>
      </p:sp>
      <p:sp>
        <p:nvSpPr>
          <p:cNvPr id="3" name="Rectangle 2">
            <a:extLst>
              <a:ext uri="{FF2B5EF4-FFF2-40B4-BE49-F238E27FC236}">
                <a16:creationId xmlns:a16="http://schemas.microsoft.com/office/drawing/2014/main" id="{88209367-DDFA-45A5-A2E3-40377559BA72}"/>
              </a:ext>
            </a:extLst>
          </p:cNvPr>
          <p:cNvSpPr/>
          <p:nvPr/>
        </p:nvSpPr>
        <p:spPr bwMode="auto">
          <a:xfrm>
            <a:off x="6157382" y="2114550"/>
            <a:ext cx="5829300" cy="139065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Rectangle 8">
            <a:extLst>
              <a:ext uri="{FF2B5EF4-FFF2-40B4-BE49-F238E27FC236}">
                <a16:creationId xmlns:a16="http://schemas.microsoft.com/office/drawing/2014/main" id="{CF1F9A06-8D31-4579-B30D-782442CC42AC}"/>
              </a:ext>
            </a:extLst>
          </p:cNvPr>
          <p:cNvSpPr/>
          <p:nvPr/>
        </p:nvSpPr>
        <p:spPr bwMode="auto">
          <a:xfrm>
            <a:off x="6157382" y="3609576"/>
            <a:ext cx="5829300" cy="139065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0" name="Rectangle 9">
            <a:extLst>
              <a:ext uri="{FF2B5EF4-FFF2-40B4-BE49-F238E27FC236}">
                <a16:creationId xmlns:a16="http://schemas.microsoft.com/office/drawing/2014/main" id="{23677FC9-4411-46AA-8D17-4929E90B63AA}"/>
              </a:ext>
            </a:extLst>
          </p:cNvPr>
          <p:cNvSpPr/>
          <p:nvPr/>
        </p:nvSpPr>
        <p:spPr bwMode="auto">
          <a:xfrm>
            <a:off x="6157382" y="5083176"/>
            <a:ext cx="5829300" cy="139065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7" name="Rectangle 6">
            <a:extLst>
              <a:ext uri="{FF2B5EF4-FFF2-40B4-BE49-F238E27FC236}">
                <a16:creationId xmlns:a16="http://schemas.microsoft.com/office/drawing/2014/main" id="{CE458C80-C41F-4D80-AD89-207964EDDFC3}"/>
              </a:ext>
            </a:extLst>
          </p:cNvPr>
          <p:cNvSpPr/>
          <p:nvPr/>
        </p:nvSpPr>
        <p:spPr>
          <a:xfrm>
            <a:off x="2043118" y="2525095"/>
            <a:ext cx="3965574" cy="646331"/>
          </a:xfrm>
          <a:prstGeom prst="rect">
            <a:avLst/>
          </a:prstGeom>
        </p:spPr>
        <p:txBody>
          <a:bodyPr wrap="square">
            <a:spAutoFit/>
          </a:bodyPr>
          <a:lstStyle/>
          <a:p>
            <a:r>
              <a:rPr lang="en-US" dirty="0">
                <a:solidFill>
                  <a:srgbClr val="FF0000"/>
                </a:solidFill>
              </a:rPr>
              <a:t>Source information. These are links to external documents</a:t>
            </a:r>
          </a:p>
        </p:txBody>
      </p:sp>
      <p:sp>
        <p:nvSpPr>
          <p:cNvPr id="11" name="Rectangle 10">
            <a:extLst>
              <a:ext uri="{FF2B5EF4-FFF2-40B4-BE49-F238E27FC236}">
                <a16:creationId xmlns:a16="http://schemas.microsoft.com/office/drawing/2014/main" id="{654DD902-A218-41D7-83A2-841B371B6BCE}"/>
              </a:ext>
            </a:extLst>
          </p:cNvPr>
          <p:cNvSpPr/>
          <p:nvPr/>
        </p:nvSpPr>
        <p:spPr>
          <a:xfrm>
            <a:off x="2043118" y="4094920"/>
            <a:ext cx="3816884" cy="646331"/>
          </a:xfrm>
          <a:prstGeom prst="rect">
            <a:avLst/>
          </a:prstGeom>
        </p:spPr>
        <p:txBody>
          <a:bodyPr wrap="square">
            <a:spAutoFit/>
          </a:bodyPr>
          <a:lstStyle/>
          <a:p>
            <a:r>
              <a:rPr lang="en-US" dirty="0">
                <a:solidFill>
                  <a:srgbClr val="FF0000"/>
                </a:solidFill>
              </a:rPr>
              <a:t>Derived information. Center has requirements</a:t>
            </a:r>
          </a:p>
        </p:txBody>
      </p:sp>
      <p:sp>
        <p:nvSpPr>
          <p:cNvPr id="12" name="Rectangle 11">
            <a:extLst>
              <a:ext uri="{FF2B5EF4-FFF2-40B4-BE49-F238E27FC236}">
                <a16:creationId xmlns:a16="http://schemas.microsoft.com/office/drawing/2014/main" id="{EE22BB3D-E477-4206-B709-A72AF7F3BFD4}"/>
              </a:ext>
            </a:extLst>
          </p:cNvPr>
          <p:cNvSpPr/>
          <p:nvPr/>
        </p:nvSpPr>
        <p:spPr>
          <a:xfrm>
            <a:off x="2082801" y="5443016"/>
            <a:ext cx="3639615" cy="923330"/>
          </a:xfrm>
          <a:prstGeom prst="rect">
            <a:avLst/>
          </a:prstGeom>
        </p:spPr>
        <p:txBody>
          <a:bodyPr wrap="square">
            <a:spAutoFit/>
          </a:bodyPr>
          <a:lstStyle/>
          <a:p>
            <a:r>
              <a:rPr lang="en-US" dirty="0">
                <a:solidFill>
                  <a:srgbClr val="FF0000"/>
                </a:solidFill>
              </a:rPr>
              <a:t>Output Information. Detailed functional analysis, the MEL, and the Resources</a:t>
            </a:r>
          </a:p>
        </p:txBody>
      </p:sp>
    </p:spTree>
    <p:extLst>
      <p:ext uri="{BB962C8B-B14F-4D97-AF65-F5344CB8AC3E}">
        <p14:creationId xmlns:p14="http://schemas.microsoft.com/office/powerpoint/2010/main" val="274872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9AC971-0CE4-4D50-AD7E-4F7E936AFA6D}"/>
              </a:ext>
            </a:extLst>
          </p:cNvPr>
          <p:cNvPicPr>
            <a:picLocks noChangeAspect="1"/>
          </p:cNvPicPr>
          <p:nvPr/>
        </p:nvPicPr>
        <p:blipFill>
          <a:blip r:embed="rId3"/>
          <a:stretch>
            <a:fillRect/>
          </a:stretch>
        </p:blipFill>
        <p:spPr>
          <a:xfrm>
            <a:off x="5619019" y="3466838"/>
            <a:ext cx="6096001" cy="2432157"/>
          </a:xfrm>
          <a:prstGeom prst="rect">
            <a:avLst/>
          </a:prstGeom>
        </p:spPr>
      </p:pic>
      <p:sp>
        <p:nvSpPr>
          <p:cNvPr id="2" name="Title 1">
            <a:extLst>
              <a:ext uri="{FF2B5EF4-FFF2-40B4-BE49-F238E27FC236}">
                <a16:creationId xmlns:a16="http://schemas.microsoft.com/office/drawing/2014/main" id="{CA2FFF91-8E59-432C-9CA6-3D0C8D50D491}"/>
              </a:ext>
            </a:extLst>
          </p:cNvPr>
          <p:cNvSpPr>
            <a:spLocks noGrp="1"/>
          </p:cNvSpPr>
          <p:nvPr>
            <p:ph type="title"/>
          </p:nvPr>
        </p:nvSpPr>
        <p:spPr/>
        <p:txBody>
          <a:bodyPr/>
          <a:lstStyle/>
          <a:p>
            <a:r>
              <a:rPr lang="en-US" dirty="0"/>
              <a:t>How Do You </a:t>
            </a:r>
            <a:r>
              <a:rPr lang="en-US" dirty="0">
                <a:cs typeface="Helvetica"/>
              </a:rPr>
              <a:t>Model Requirements?</a:t>
            </a:r>
            <a:endParaRPr lang="en-US" dirty="0"/>
          </a:p>
        </p:txBody>
      </p:sp>
      <p:sp>
        <p:nvSpPr>
          <p:cNvPr id="3" name="Content Placeholder 2">
            <a:extLst>
              <a:ext uri="{FF2B5EF4-FFF2-40B4-BE49-F238E27FC236}">
                <a16:creationId xmlns:a16="http://schemas.microsoft.com/office/drawing/2014/main" id="{A6741799-CDF1-485C-9F04-BE68EE87F8E7}"/>
              </a:ext>
            </a:extLst>
          </p:cNvPr>
          <p:cNvSpPr>
            <a:spLocks noGrp="1"/>
          </p:cNvSpPr>
          <p:nvPr>
            <p:ph idx="1"/>
          </p:nvPr>
        </p:nvSpPr>
        <p:spPr>
          <a:xfrm>
            <a:off x="301376" y="1219200"/>
            <a:ext cx="5373278" cy="4876800"/>
          </a:xfrm>
        </p:spPr>
        <p:txBody>
          <a:bodyPr/>
          <a:lstStyle/>
          <a:p>
            <a:pPr marL="0" indent="0">
              <a:buNone/>
            </a:pPr>
            <a:r>
              <a:rPr lang="en-US" dirty="0"/>
              <a:t>Requirement Sources and Types</a:t>
            </a:r>
          </a:p>
          <a:p>
            <a:r>
              <a:rPr lang="en-US" b="0" dirty="0"/>
              <a:t>NASA-STD-3001</a:t>
            </a:r>
          </a:p>
          <a:p>
            <a:r>
              <a:rPr lang="en-US" b="0" dirty="0"/>
              <a:t>Historical (ISS) Documents</a:t>
            </a:r>
          </a:p>
          <a:p>
            <a:r>
              <a:rPr lang="en-US" b="0" dirty="0"/>
              <a:t>Level 2, Level 3, Level 4, Level 5 Requirements</a:t>
            </a:r>
          </a:p>
          <a:p>
            <a:endParaRPr lang="en-US" dirty="0"/>
          </a:p>
          <a:p>
            <a:endParaRPr lang="en-US" dirty="0"/>
          </a:p>
          <a:p>
            <a:pPr marL="0" indent="0">
              <a:buNone/>
            </a:pPr>
            <a:r>
              <a:rPr lang="en-US" dirty="0"/>
              <a:t>Tracing</a:t>
            </a:r>
          </a:p>
          <a:p>
            <a:r>
              <a:rPr lang="en-US" b="0" dirty="0"/>
              <a:t>Requirements to Parent Requirement</a:t>
            </a:r>
          </a:p>
          <a:p>
            <a:r>
              <a:rPr lang="en-US" b="0" dirty="0"/>
              <a:t>Functions to Requirement</a:t>
            </a:r>
          </a:p>
          <a:p>
            <a:r>
              <a:rPr lang="en-US" b="0" dirty="0"/>
              <a:t>Clinical Capabilities to Clinical Conditions</a:t>
            </a:r>
          </a:p>
          <a:p>
            <a:r>
              <a:rPr lang="en-US" b="0" dirty="0"/>
              <a:t>Clinical Resources to Clinical Capabilities</a:t>
            </a:r>
            <a:endParaRPr lang="en-US" b="0" dirty="0">
              <a:cs typeface="Arial"/>
            </a:endParaRPr>
          </a:p>
          <a:p>
            <a:pPr marL="0" indent="0">
              <a:buNone/>
            </a:pPr>
            <a:endParaRPr lang="en-US" sz="2400" dirty="0">
              <a:cs typeface="Arial"/>
            </a:endParaRPr>
          </a:p>
          <a:p>
            <a:pPr marL="0" indent="0">
              <a:buNone/>
            </a:pPr>
            <a:r>
              <a:rPr lang="en-US" sz="2400" dirty="0">
                <a:cs typeface="Arial"/>
              </a:rPr>
              <a:t>Take away = There isn't one way</a:t>
            </a:r>
          </a:p>
        </p:txBody>
      </p:sp>
      <p:sp>
        <p:nvSpPr>
          <p:cNvPr id="5" name="Slide Number Placeholder 4">
            <a:extLst>
              <a:ext uri="{FF2B5EF4-FFF2-40B4-BE49-F238E27FC236}">
                <a16:creationId xmlns:a16="http://schemas.microsoft.com/office/drawing/2014/main" id="{3E17D359-83DD-4F14-9490-50E68F127D55}"/>
              </a:ext>
            </a:extLst>
          </p:cNvPr>
          <p:cNvSpPr>
            <a:spLocks noGrp="1"/>
          </p:cNvSpPr>
          <p:nvPr>
            <p:ph type="sldNum" sz="quarter" idx="4"/>
          </p:nvPr>
        </p:nvSpPr>
        <p:spPr/>
        <p:txBody>
          <a:bodyPr/>
          <a:lstStyle/>
          <a:p>
            <a:fld id="{60E58D69-6F75-46EC-B381-A34C4F305958}" type="slidenum">
              <a:rPr lang="en-US" smtClean="0"/>
              <a:pPr/>
              <a:t>8</a:t>
            </a:fld>
            <a:endParaRPr lang="en-US" sz="1000" dirty="0"/>
          </a:p>
        </p:txBody>
      </p:sp>
      <p:pic>
        <p:nvPicPr>
          <p:cNvPr id="6" name="Picture 5">
            <a:extLst>
              <a:ext uri="{FF2B5EF4-FFF2-40B4-BE49-F238E27FC236}">
                <a16:creationId xmlns:a16="http://schemas.microsoft.com/office/drawing/2014/main" id="{E76ADEAD-6075-4C28-8D1A-A6302C24A7A4}"/>
              </a:ext>
            </a:extLst>
          </p:cNvPr>
          <p:cNvPicPr>
            <a:picLocks noChangeAspect="1"/>
          </p:cNvPicPr>
          <p:nvPr/>
        </p:nvPicPr>
        <p:blipFill>
          <a:blip r:embed="rId4"/>
          <a:stretch>
            <a:fillRect/>
          </a:stretch>
        </p:blipFill>
        <p:spPr>
          <a:xfrm>
            <a:off x="5563385" y="1219200"/>
            <a:ext cx="6096000" cy="1601841"/>
          </a:xfrm>
          <a:prstGeom prst="rect">
            <a:avLst/>
          </a:prstGeom>
        </p:spPr>
      </p:pic>
    </p:spTree>
    <p:extLst>
      <p:ext uri="{BB962C8B-B14F-4D97-AF65-F5344CB8AC3E}">
        <p14:creationId xmlns:p14="http://schemas.microsoft.com/office/powerpoint/2010/main" val="1351169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4A6E1-E78D-4729-AC5E-A66E8B8A6D20}"/>
              </a:ext>
            </a:extLst>
          </p:cNvPr>
          <p:cNvSpPr>
            <a:spLocks noGrp="1"/>
          </p:cNvSpPr>
          <p:nvPr>
            <p:ph type="title"/>
          </p:nvPr>
        </p:nvSpPr>
        <p:spPr/>
        <p:txBody>
          <a:bodyPr/>
          <a:lstStyle/>
          <a:p>
            <a:r>
              <a:rPr lang="en-US" dirty="0">
                <a:cs typeface="Helvetica"/>
              </a:rPr>
              <a:t>What Requirement Information Is Modeled?</a:t>
            </a:r>
            <a:endParaRPr lang="en-US" dirty="0"/>
          </a:p>
        </p:txBody>
      </p:sp>
      <p:sp>
        <p:nvSpPr>
          <p:cNvPr id="5" name="Slide Number Placeholder 4">
            <a:extLst>
              <a:ext uri="{FF2B5EF4-FFF2-40B4-BE49-F238E27FC236}">
                <a16:creationId xmlns:a16="http://schemas.microsoft.com/office/drawing/2014/main" id="{6D1CA241-CE5C-4035-AF48-373A1956F445}"/>
              </a:ext>
            </a:extLst>
          </p:cNvPr>
          <p:cNvSpPr>
            <a:spLocks noGrp="1"/>
          </p:cNvSpPr>
          <p:nvPr>
            <p:ph type="sldNum" sz="quarter" idx="4"/>
          </p:nvPr>
        </p:nvSpPr>
        <p:spPr/>
        <p:txBody>
          <a:bodyPr/>
          <a:lstStyle/>
          <a:p>
            <a:fld id="{6BE9692B-6899-41C0-B3E9-4952193339A3}" type="slidenum">
              <a:rPr lang="en-US" smtClean="0"/>
              <a:pPr/>
              <a:t>9</a:t>
            </a:fld>
            <a:endParaRPr lang="en-US" sz="1000">
              <a:latin typeface="Times New Roman" pitchFamily="1" charset="0"/>
            </a:endParaRPr>
          </a:p>
        </p:txBody>
      </p:sp>
      <p:pic>
        <p:nvPicPr>
          <p:cNvPr id="6" name="Picture 5">
            <a:extLst>
              <a:ext uri="{FF2B5EF4-FFF2-40B4-BE49-F238E27FC236}">
                <a16:creationId xmlns:a16="http://schemas.microsoft.com/office/drawing/2014/main" id="{279C9A5A-1F59-492A-80A2-98B0A832D919}"/>
              </a:ext>
            </a:extLst>
          </p:cNvPr>
          <p:cNvPicPr>
            <a:picLocks noChangeAspect="1"/>
          </p:cNvPicPr>
          <p:nvPr/>
        </p:nvPicPr>
        <p:blipFill>
          <a:blip r:embed="rId3"/>
          <a:stretch>
            <a:fillRect/>
          </a:stretch>
        </p:blipFill>
        <p:spPr>
          <a:xfrm>
            <a:off x="301376" y="953113"/>
            <a:ext cx="7801280" cy="2875937"/>
          </a:xfrm>
          <a:prstGeom prst="rect">
            <a:avLst/>
          </a:prstGeom>
        </p:spPr>
      </p:pic>
      <p:pic>
        <p:nvPicPr>
          <p:cNvPr id="7" name="Picture 6">
            <a:extLst>
              <a:ext uri="{FF2B5EF4-FFF2-40B4-BE49-F238E27FC236}">
                <a16:creationId xmlns:a16="http://schemas.microsoft.com/office/drawing/2014/main" id="{0A689073-934D-48CC-9D3C-6AC5D3ADE9A3}"/>
              </a:ext>
            </a:extLst>
          </p:cNvPr>
          <p:cNvPicPr>
            <a:picLocks noChangeAspect="1"/>
          </p:cNvPicPr>
          <p:nvPr/>
        </p:nvPicPr>
        <p:blipFill>
          <a:blip r:embed="rId4"/>
          <a:stretch>
            <a:fillRect/>
          </a:stretch>
        </p:blipFill>
        <p:spPr>
          <a:xfrm>
            <a:off x="2757487" y="2876465"/>
            <a:ext cx="8621713" cy="3435334"/>
          </a:xfrm>
          <a:prstGeom prst="rect">
            <a:avLst/>
          </a:prstGeom>
        </p:spPr>
      </p:pic>
      <p:sp>
        <p:nvSpPr>
          <p:cNvPr id="8" name="TextBox 7"/>
          <p:cNvSpPr txBox="1"/>
          <p:nvPr/>
        </p:nvSpPr>
        <p:spPr>
          <a:xfrm>
            <a:off x="8779726" y="1098419"/>
            <a:ext cx="3412273"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Calibri" panose="020F0502020204030204" pitchFamily="34" charset="0"/>
                <a:cs typeface="Calibri" panose="020F0502020204030204" pitchFamily="34" charset="0"/>
              </a:rPr>
              <a:t>Requirement ID, Text, Rationale</a:t>
            </a:r>
            <a:endParaRPr lang="en-US" dirty="0"/>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Traces to Specifications, Requirement Levels, Clinical Data</a:t>
            </a:r>
            <a:endParaRPr dirty="0"/>
          </a:p>
        </p:txBody>
      </p:sp>
      <p:sp>
        <p:nvSpPr>
          <p:cNvPr id="3" name="Down Arrow 2"/>
          <p:cNvSpPr/>
          <p:nvPr/>
        </p:nvSpPr>
        <p:spPr bwMode="auto">
          <a:xfrm rot="5400000">
            <a:off x="8231641" y="1065277"/>
            <a:ext cx="419100" cy="485384"/>
          </a:xfrm>
          <a:prstGeom prst="down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Down Arrow 8"/>
          <p:cNvSpPr/>
          <p:nvPr/>
        </p:nvSpPr>
        <p:spPr bwMode="auto">
          <a:xfrm>
            <a:off x="10066763" y="2246661"/>
            <a:ext cx="419100" cy="485384"/>
          </a:xfrm>
          <a:prstGeom prst="down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44870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26248-B1D7-42D2-A7F7-368F3A0AF530}"/>
              </a:ext>
            </a:extLst>
          </p:cNvPr>
          <p:cNvSpPr>
            <a:spLocks noGrp="1"/>
          </p:cNvSpPr>
          <p:nvPr>
            <p:ph type="title"/>
          </p:nvPr>
        </p:nvSpPr>
        <p:spPr/>
        <p:txBody>
          <a:bodyPr/>
          <a:lstStyle/>
          <a:p>
            <a:r>
              <a:rPr lang="en-US" dirty="0"/>
              <a:t>Seeing Requirements Traces Another Way</a:t>
            </a:r>
          </a:p>
        </p:txBody>
      </p:sp>
      <p:pic>
        <p:nvPicPr>
          <p:cNvPr id="7" name="Content Placeholder 6">
            <a:extLst>
              <a:ext uri="{FF2B5EF4-FFF2-40B4-BE49-F238E27FC236}">
                <a16:creationId xmlns:a16="http://schemas.microsoft.com/office/drawing/2014/main" id="{ED5EF1EA-6BC9-4DF2-BB57-6A4B4098DD06}"/>
              </a:ext>
            </a:extLst>
          </p:cNvPr>
          <p:cNvPicPr>
            <a:picLocks noGrp="1" noChangeAspect="1"/>
          </p:cNvPicPr>
          <p:nvPr>
            <p:ph idx="1"/>
          </p:nvPr>
        </p:nvPicPr>
        <p:blipFill>
          <a:blip r:embed="rId3"/>
          <a:stretch>
            <a:fillRect/>
          </a:stretch>
        </p:blipFill>
        <p:spPr>
          <a:xfrm>
            <a:off x="582965" y="1196622"/>
            <a:ext cx="11168769" cy="3206044"/>
          </a:xfrm>
          <a:prstGeom prst="rect">
            <a:avLst/>
          </a:prstGeom>
        </p:spPr>
      </p:pic>
      <p:sp>
        <p:nvSpPr>
          <p:cNvPr id="4" name="Slide Number Placeholder 3">
            <a:extLst>
              <a:ext uri="{FF2B5EF4-FFF2-40B4-BE49-F238E27FC236}">
                <a16:creationId xmlns:a16="http://schemas.microsoft.com/office/drawing/2014/main" id="{87A652BE-250B-441C-AFBA-F8CA3BEB9736}"/>
              </a:ext>
            </a:extLst>
          </p:cNvPr>
          <p:cNvSpPr>
            <a:spLocks noGrp="1"/>
          </p:cNvSpPr>
          <p:nvPr>
            <p:ph type="sldNum" sz="quarter" idx="4"/>
          </p:nvPr>
        </p:nvSpPr>
        <p:spPr/>
        <p:txBody>
          <a:bodyPr/>
          <a:lstStyle/>
          <a:p>
            <a:fld id="{60E58D69-6F75-46EC-B381-A34C4F305958}" type="slidenum">
              <a:rPr lang="en-US" smtClean="0"/>
              <a:pPr/>
              <a:t>10</a:t>
            </a:fld>
            <a:endParaRPr lang="en-US" sz="1000" dirty="0"/>
          </a:p>
        </p:txBody>
      </p:sp>
      <p:sp>
        <p:nvSpPr>
          <p:cNvPr id="8" name="TextBox 7">
            <a:extLst>
              <a:ext uri="{FF2B5EF4-FFF2-40B4-BE49-F238E27FC236}">
                <a16:creationId xmlns:a16="http://schemas.microsoft.com/office/drawing/2014/main" id="{88691511-8651-4088-987E-82DBD5021698}"/>
              </a:ext>
            </a:extLst>
          </p:cNvPr>
          <p:cNvSpPr txBox="1"/>
          <p:nvPr/>
        </p:nvSpPr>
        <p:spPr>
          <a:xfrm>
            <a:off x="1151467" y="5067682"/>
            <a:ext cx="9292608" cy="1569660"/>
          </a:xfrm>
          <a:prstGeom prst="rect">
            <a:avLst/>
          </a:prstGeom>
          <a:noFill/>
        </p:spPr>
        <p:txBody>
          <a:bodyPr wrap="none" rtlCol="0">
            <a:spAutoFit/>
          </a:bodyPr>
          <a:lstStyle/>
          <a:p>
            <a:r>
              <a:rPr lang="en-US" sz="2400" dirty="0"/>
              <a:t>Relation Maps Show the Trace s Among Requirements Graphically</a:t>
            </a:r>
          </a:p>
          <a:p>
            <a:pPr marL="285750" indent="-285750">
              <a:buFont typeface="Arial" panose="020B0604020202020204" pitchFamily="34" charset="0"/>
              <a:buChar char="•"/>
            </a:pPr>
            <a:r>
              <a:rPr lang="en-US" sz="2400" dirty="0"/>
              <a:t>Easier For Quick Checks</a:t>
            </a:r>
          </a:p>
          <a:p>
            <a:pPr marL="285750" indent="-285750">
              <a:buFont typeface="Arial" panose="020B0604020202020204" pitchFamily="34" charset="0"/>
              <a:buChar char="•"/>
            </a:pPr>
            <a:r>
              <a:rPr lang="en-US" sz="2400" dirty="0"/>
              <a:t>Context of Just the Requirements</a:t>
            </a:r>
          </a:p>
          <a:p>
            <a:pPr marL="285750" indent="-285750">
              <a:buFont typeface="Arial" panose="020B0604020202020204" pitchFamily="34" charset="0"/>
              <a:buChar char="•"/>
            </a:pPr>
            <a:r>
              <a:rPr lang="en-US" sz="2400" dirty="0"/>
              <a:t>Show Either Forward or Reverse Trace</a:t>
            </a:r>
          </a:p>
        </p:txBody>
      </p:sp>
    </p:spTree>
    <p:extLst>
      <p:ext uri="{BB962C8B-B14F-4D97-AF65-F5344CB8AC3E}">
        <p14:creationId xmlns:p14="http://schemas.microsoft.com/office/powerpoint/2010/main" val="567208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B8E0E0F-3C73-405A-AB18-1C7612C5D091}"/>
              </a:ext>
            </a:extLst>
          </p:cNvPr>
          <p:cNvPicPr>
            <a:picLocks noChangeAspect="1"/>
          </p:cNvPicPr>
          <p:nvPr/>
        </p:nvPicPr>
        <p:blipFill>
          <a:blip r:embed="rId3"/>
          <a:stretch>
            <a:fillRect/>
          </a:stretch>
        </p:blipFill>
        <p:spPr>
          <a:xfrm>
            <a:off x="5621161" y="1118352"/>
            <a:ext cx="6457950" cy="5172075"/>
          </a:xfrm>
          <a:prstGeom prst="rect">
            <a:avLst/>
          </a:prstGeom>
        </p:spPr>
      </p:pic>
      <p:sp>
        <p:nvSpPr>
          <p:cNvPr id="2" name="Title 1">
            <a:extLst>
              <a:ext uri="{FF2B5EF4-FFF2-40B4-BE49-F238E27FC236}">
                <a16:creationId xmlns:a16="http://schemas.microsoft.com/office/drawing/2014/main" id="{B26E8AF8-2BCF-4E23-B5AC-409A7B753D64}"/>
              </a:ext>
            </a:extLst>
          </p:cNvPr>
          <p:cNvSpPr>
            <a:spLocks noGrp="1"/>
          </p:cNvSpPr>
          <p:nvPr>
            <p:ph type="title"/>
          </p:nvPr>
        </p:nvSpPr>
        <p:spPr/>
        <p:txBody>
          <a:bodyPr/>
          <a:lstStyle/>
          <a:p>
            <a:r>
              <a:rPr lang="en-US" dirty="0"/>
              <a:t>HTML Report – Medical Systems Relationship Maps</a:t>
            </a:r>
          </a:p>
        </p:txBody>
      </p:sp>
      <p:sp>
        <p:nvSpPr>
          <p:cNvPr id="4" name="Footer Placeholder 3">
            <a:extLst>
              <a:ext uri="{FF2B5EF4-FFF2-40B4-BE49-F238E27FC236}">
                <a16:creationId xmlns:a16="http://schemas.microsoft.com/office/drawing/2014/main" id="{72687C50-668C-47AC-A7E0-9D71611312EA}"/>
              </a:ext>
            </a:extLst>
          </p:cNvPr>
          <p:cNvSpPr>
            <a:spLocks noGrp="1"/>
          </p:cNvSpPr>
          <p:nvPr>
            <p:ph type="ftr" sz="quarter" idx="3"/>
          </p:nvPr>
        </p:nvSpPr>
        <p:spPr/>
        <p:txBody>
          <a:bodyPr/>
          <a:lstStyle/>
          <a:p>
            <a:r>
              <a:rPr lang="en-US" dirty="0">
                <a:solidFill>
                  <a:srgbClr val="FFFFFF"/>
                </a:solidFill>
                <a:latin typeface="Helvetica" pitchFamily="34" charset="0"/>
              </a:rPr>
              <a:t>National Aeronautics and Space Administration</a:t>
            </a:r>
          </a:p>
        </p:txBody>
      </p:sp>
      <p:sp>
        <p:nvSpPr>
          <p:cNvPr id="5" name="Slide Number Placeholder 4">
            <a:extLst>
              <a:ext uri="{FF2B5EF4-FFF2-40B4-BE49-F238E27FC236}">
                <a16:creationId xmlns:a16="http://schemas.microsoft.com/office/drawing/2014/main" id="{5605F827-4B7D-4F53-B157-93448724C3B6}"/>
              </a:ext>
            </a:extLst>
          </p:cNvPr>
          <p:cNvSpPr>
            <a:spLocks noGrp="1"/>
          </p:cNvSpPr>
          <p:nvPr>
            <p:ph type="sldNum" sz="quarter" idx="4"/>
          </p:nvPr>
        </p:nvSpPr>
        <p:spPr/>
        <p:txBody>
          <a:bodyPr/>
          <a:lstStyle/>
          <a:p>
            <a:fld id="{6BE9692B-6899-41C0-B3E9-4952193339A3}" type="slidenum">
              <a:rPr lang="en-US" smtClean="0"/>
              <a:pPr/>
              <a:t>11</a:t>
            </a:fld>
            <a:endParaRPr lang="en-US" sz="1000">
              <a:latin typeface="Times New Roman" pitchFamily="1" charset="0"/>
            </a:endParaRPr>
          </a:p>
        </p:txBody>
      </p:sp>
      <p:pic>
        <p:nvPicPr>
          <p:cNvPr id="9" name="Picture 8">
            <a:extLst>
              <a:ext uri="{FF2B5EF4-FFF2-40B4-BE49-F238E27FC236}">
                <a16:creationId xmlns:a16="http://schemas.microsoft.com/office/drawing/2014/main" id="{69544F33-D776-4753-9A88-4BB8BF4478B1}"/>
              </a:ext>
            </a:extLst>
          </p:cNvPr>
          <p:cNvPicPr>
            <a:picLocks noChangeAspect="1"/>
          </p:cNvPicPr>
          <p:nvPr/>
        </p:nvPicPr>
        <p:blipFill>
          <a:blip r:embed="rId4"/>
          <a:stretch>
            <a:fillRect/>
          </a:stretch>
        </p:blipFill>
        <p:spPr>
          <a:xfrm>
            <a:off x="112889" y="927545"/>
            <a:ext cx="5983111" cy="5882835"/>
          </a:xfrm>
          <a:prstGeom prst="rect">
            <a:avLst/>
          </a:prstGeom>
        </p:spPr>
      </p:pic>
      <p:sp>
        <p:nvSpPr>
          <p:cNvPr id="3" name="Right Arrow 2"/>
          <p:cNvSpPr/>
          <p:nvPr/>
        </p:nvSpPr>
        <p:spPr bwMode="auto">
          <a:xfrm rot="985321">
            <a:off x="3720370" y="2352754"/>
            <a:ext cx="2856163" cy="504825"/>
          </a:xfrm>
          <a:prstGeom prst="rightArrow">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1598460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2DD856-2A6A-42EB-91B1-644901BEDEEA}"/>
              </a:ext>
            </a:extLst>
          </p:cNvPr>
          <p:cNvPicPr>
            <a:picLocks noChangeAspect="1"/>
          </p:cNvPicPr>
          <p:nvPr/>
        </p:nvPicPr>
        <p:blipFill>
          <a:blip r:embed="rId3"/>
          <a:stretch>
            <a:fillRect/>
          </a:stretch>
        </p:blipFill>
        <p:spPr>
          <a:xfrm>
            <a:off x="57817" y="1493984"/>
            <a:ext cx="6554073" cy="3756986"/>
          </a:xfrm>
          <a:prstGeom prst="rect">
            <a:avLst/>
          </a:prstGeom>
        </p:spPr>
      </p:pic>
      <p:sp>
        <p:nvSpPr>
          <p:cNvPr id="2" name="Title 1">
            <a:extLst>
              <a:ext uri="{FF2B5EF4-FFF2-40B4-BE49-F238E27FC236}">
                <a16:creationId xmlns:a16="http://schemas.microsoft.com/office/drawing/2014/main" id="{0630035B-6F02-49E2-9A65-B4A90BAE278A}"/>
              </a:ext>
            </a:extLst>
          </p:cNvPr>
          <p:cNvSpPr>
            <a:spLocks noGrp="1"/>
          </p:cNvSpPr>
          <p:nvPr>
            <p:ph type="title"/>
          </p:nvPr>
        </p:nvSpPr>
        <p:spPr/>
        <p:txBody>
          <a:bodyPr/>
          <a:lstStyle/>
          <a:p>
            <a:r>
              <a:rPr lang="en-US" dirty="0"/>
              <a:t>How We Involved and Designed to Users?</a:t>
            </a:r>
          </a:p>
        </p:txBody>
      </p:sp>
      <p:sp>
        <p:nvSpPr>
          <p:cNvPr id="3" name="Content Placeholder 2">
            <a:extLst>
              <a:ext uri="{FF2B5EF4-FFF2-40B4-BE49-F238E27FC236}">
                <a16:creationId xmlns:a16="http://schemas.microsoft.com/office/drawing/2014/main" id="{39E874FC-E0C5-4A43-A672-A7D8468080B1}"/>
              </a:ext>
            </a:extLst>
          </p:cNvPr>
          <p:cNvSpPr>
            <a:spLocks noGrp="1"/>
          </p:cNvSpPr>
          <p:nvPr>
            <p:ph idx="1"/>
          </p:nvPr>
        </p:nvSpPr>
        <p:spPr>
          <a:xfrm>
            <a:off x="6611891" y="1016480"/>
            <a:ext cx="5334000" cy="4876800"/>
          </a:xfrm>
        </p:spPr>
        <p:txBody>
          <a:bodyPr/>
          <a:lstStyle/>
          <a:p>
            <a:pPr marL="0" indent="0">
              <a:buNone/>
            </a:pPr>
            <a:r>
              <a:rPr lang="en-US" dirty="0"/>
              <a:t>Goal</a:t>
            </a:r>
            <a:r>
              <a:rPr lang="en-US" b="0" dirty="0"/>
              <a:t> is to </a:t>
            </a:r>
            <a:r>
              <a:rPr lang="en-US" dirty="0"/>
              <a:t>Capture</a:t>
            </a:r>
            <a:r>
              <a:rPr lang="en-US" b="0" dirty="0"/>
              <a:t> and </a:t>
            </a:r>
            <a:r>
              <a:rPr lang="en-US" dirty="0"/>
              <a:t>Visualize</a:t>
            </a:r>
            <a:r>
              <a:rPr lang="en-US" b="0" dirty="0"/>
              <a:t> the </a:t>
            </a:r>
            <a:r>
              <a:rPr lang="en-US" dirty="0"/>
              <a:t>Information</a:t>
            </a:r>
            <a:r>
              <a:rPr lang="en-US" b="0" dirty="0"/>
              <a:t> Provided by Subject Matter Experts (e.g., Clinicians) and Other Sources to Meet the Needs of Our Users.</a:t>
            </a:r>
          </a:p>
          <a:p>
            <a:endParaRPr lang="en-US" b="0" dirty="0"/>
          </a:p>
          <a:p>
            <a:pPr marL="0" indent="0">
              <a:buNone/>
            </a:pPr>
            <a:r>
              <a:rPr lang="en-US" dirty="0"/>
              <a:t>Clinicians:</a:t>
            </a:r>
          </a:p>
          <a:p>
            <a:r>
              <a:rPr lang="en-US" b="0" dirty="0"/>
              <a:t>Identify the Medical Conditions </a:t>
            </a:r>
          </a:p>
          <a:p>
            <a:r>
              <a:rPr lang="en-US" b="0" dirty="0"/>
              <a:t>Map the Treatment of Conditions to the Medical Capabilities</a:t>
            </a:r>
          </a:p>
          <a:p>
            <a:r>
              <a:rPr lang="en-US" b="0" dirty="0"/>
              <a:t>Identify Medical Resources Needed by Those Capabilities to Treat the Conditions</a:t>
            </a:r>
          </a:p>
          <a:p>
            <a:pPr marL="0" indent="0">
              <a:buNone/>
            </a:pPr>
            <a:endParaRPr lang="en-US" b="0" dirty="0"/>
          </a:p>
          <a:p>
            <a:pPr marL="0" indent="0">
              <a:buNone/>
            </a:pPr>
            <a:r>
              <a:rPr lang="en-US" dirty="0"/>
              <a:t>Systems Engineers</a:t>
            </a:r>
            <a:r>
              <a:rPr lang="en-US" b="0" dirty="0"/>
              <a:t>:</a:t>
            </a:r>
          </a:p>
          <a:p>
            <a:r>
              <a:rPr lang="en-US" b="0" dirty="0"/>
              <a:t>Import Information into a Model</a:t>
            </a:r>
          </a:p>
          <a:p>
            <a:r>
              <a:rPr lang="en-US" b="0" dirty="0"/>
              <a:t>Show Relation Maps that Visualize the Traces </a:t>
            </a:r>
          </a:p>
          <a:p>
            <a:r>
              <a:rPr lang="en-US" b="0" dirty="0"/>
              <a:t>Derive and Trace Requirements</a:t>
            </a:r>
          </a:p>
        </p:txBody>
      </p:sp>
      <p:sp>
        <p:nvSpPr>
          <p:cNvPr id="5" name="Slide Number Placeholder 4">
            <a:extLst>
              <a:ext uri="{FF2B5EF4-FFF2-40B4-BE49-F238E27FC236}">
                <a16:creationId xmlns:a16="http://schemas.microsoft.com/office/drawing/2014/main" id="{96B397DD-E862-47BA-9A86-D5C367A57DDF}"/>
              </a:ext>
            </a:extLst>
          </p:cNvPr>
          <p:cNvSpPr>
            <a:spLocks noGrp="1"/>
          </p:cNvSpPr>
          <p:nvPr>
            <p:ph type="sldNum" sz="quarter" idx="4"/>
          </p:nvPr>
        </p:nvSpPr>
        <p:spPr/>
        <p:txBody>
          <a:bodyPr/>
          <a:lstStyle/>
          <a:p>
            <a:fld id="{60E58D69-6F75-46EC-B381-A34C4F305958}" type="slidenum">
              <a:rPr lang="en-US" smtClean="0"/>
              <a:pPr/>
              <a:t>12</a:t>
            </a:fld>
            <a:endParaRPr lang="en-US" sz="1000" dirty="0"/>
          </a:p>
        </p:txBody>
      </p:sp>
      <p:sp>
        <p:nvSpPr>
          <p:cNvPr id="6" name="TextBox 5">
            <a:extLst>
              <a:ext uri="{FF2B5EF4-FFF2-40B4-BE49-F238E27FC236}">
                <a16:creationId xmlns:a16="http://schemas.microsoft.com/office/drawing/2014/main" id="{F82A8F76-B73C-4030-8834-FC545A1C382E}"/>
              </a:ext>
            </a:extLst>
          </p:cNvPr>
          <p:cNvSpPr txBox="1"/>
          <p:nvPr/>
        </p:nvSpPr>
        <p:spPr>
          <a:xfrm>
            <a:off x="301375" y="5250970"/>
            <a:ext cx="6310515" cy="276999"/>
          </a:xfrm>
          <a:prstGeom prst="rect">
            <a:avLst/>
          </a:prstGeom>
          <a:noFill/>
        </p:spPr>
        <p:txBody>
          <a:bodyPr wrap="square" rtlCol="0">
            <a:spAutoFit/>
          </a:bodyPr>
          <a:lstStyle/>
          <a:p>
            <a:pPr algn="ctr"/>
            <a:r>
              <a:rPr lang="en-US" sz="1200" dirty="0">
                <a:latin typeface="Calibri" panose="020F0502020204030204" pitchFamily="34" charset="0"/>
                <a:cs typeface="Calibri" panose="020F0502020204030204" pitchFamily="34" charset="0"/>
              </a:rPr>
              <a:t>DISCLAIMER: This is a representative example</a:t>
            </a:r>
          </a:p>
        </p:txBody>
      </p:sp>
    </p:spTree>
    <p:extLst>
      <p:ext uri="{BB962C8B-B14F-4D97-AF65-F5344CB8AC3E}">
        <p14:creationId xmlns:p14="http://schemas.microsoft.com/office/powerpoint/2010/main" val="316310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FE78-5637-42E4-BC6B-9B6AE9A5B736}"/>
              </a:ext>
            </a:extLst>
          </p:cNvPr>
          <p:cNvSpPr>
            <a:spLocks noGrp="1"/>
          </p:cNvSpPr>
          <p:nvPr>
            <p:ph type="title"/>
          </p:nvPr>
        </p:nvSpPr>
        <p:spPr/>
        <p:txBody>
          <a:bodyPr/>
          <a:lstStyle/>
          <a:p>
            <a:r>
              <a:rPr lang="en-US" dirty="0"/>
              <a:t>Review Overview and Findings Summary</a:t>
            </a:r>
          </a:p>
        </p:txBody>
      </p:sp>
      <p:sp>
        <p:nvSpPr>
          <p:cNvPr id="3" name="Content Placeholder 2">
            <a:extLst>
              <a:ext uri="{FF2B5EF4-FFF2-40B4-BE49-F238E27FC236}">
                <a16:creationId xmlns:a16="http://schemas.microsoft.com/office/drawing/2014/main" id="{67C0C45B-FB12-4485-8B9D-ED4733ECED21}"/>
              </a:ext>
            </a:extLst>
          </p:cNvPr>
          <p:cNvSpPr>
            <a:spLocks noGrp="1"/>
          </p:cNvSpPr>
          <p:nvPr>
            <p:ph idx="1"/>
          </p:nvPr>
        </p:nvSpPr>
        <p:spPr>
          <a:xfrm>
            <a:off x="4919870" y="1511254"/>
            <a:ext cx="7204398" cy="4876800"/>
          </a:xfrm>
        </p:spPr>
        <p:txBody>
          <a:bodyPr/>
          <a:lstStyle/>
          <a:p>
            <a:pPr marL="0" indent="0">
              <a:buNone/>
            </a:pPr>
            <a:r>
              <a:rPr lang="en-US" dirty="0"/>
              <a:t>The CR Comments Generally Fell into the Following Categories:</a:t>
            </a:r>
          </a:p>
          <a:p>
            <a:pPr lvl="1"/>
            <a:r>
              <a:rPr lang="en-US" dirty="0"/>
              <a:t>Spelling/Grammatical Changes</a:t>
            </a:r>
          </a:p>
          <a:p>
            <a:pPr lvl="1"/>
            <a:r>
              <a:rPr lang="en-US" dirty="0"/>
              <a:t>Addition of Clarification Text to the HTML and User Guide</a:t>
            </a:r>
          </a:p>
          <a:p>
            <a:pPr lvl="1"/>
            <a:r>
              <a:rPr lang="en-US" dirty="0"/>
              <a:t>Suggestions to Make the HTML More Navigable</a:t>
            </a:r>
          </a:p>
          <a:p>
            <a:pPr lvl="1"/>
            <a:r>
              <a:rPr lang="en-US" dirty="0"/>
              <a:t>Suggestions Regarding Content Changes</a:t>
            </a:r>
          </a:p>
          <a:p>
            <a:pPr lvl="1"/>
            <a:r>
              <a:rPr lang="en-US" dirty="0"/>
              <a:t>Questions Regarding Magic Draw-Specific Symbols/Text Included in the HTML</a:t>
            </a:r>
          </a:p>
          <a:p>
            <a:pPr lvl="1"/>
            <a:r>
              <a:rPr lang="en-US" dirty="0"/>
              <a:t>Problems with Links Not Opening</a:t>
            </a:r>
          </a:p>
          <a:p>
            <a:pPr>
              <a:buFont typeface="Wingdings" pitchFamily="2" charset="2"/>
              <a:buChar char="q"/>
            </a:pPr>
            <a:endParaRPr lang="en-US" dirty="0"/>
          </a:p>
          <a:p>
            <a:pPr marL="0" indent="0">
              <a:buNone/>
            </a:pPr>
            <a:r>
              <a:rPr lang="en-US" dirty="0"/>
              <a:t>Rejected comments:</a:t>
            </a:r>
          </a:p>
          <a:p>
            <a:pPr lvl="1">
              <a:buFont typeface="Arial" panose="020B0604020202020204" pitchFamily="34" charset="0"/>
              <a:buChar char="•"/>
            </a:pPr>
            <a:r>
              <a:rPr lang="en-US" dirty="0"/>
              <a:t>Duplicates</a:t>
            </a:r>
          </a:p>
          <a:p>
            <a:pPr lvl="1">
              <a:buFont typeface="Arial" panose="020B0604020202020204" pitchFamily="34" charset="0"/>
              <a:buChar char="•"/>
            </a:pPr>
            <a:r>
              <a:rPr lang="en-US" dirty="0"/>
              <a:t>Comments with Suggestions that Were Not in the Scope of the Foundation Work</a:t>
            </a:r>
          </a:p>
          <a:p>
            <a:pPr lvl="1">
              <a:buFont typeface="Arial" panose="020B0604020202020204" pitchFamily="34" charset="0"/>
              <a:buChar char="•"/>
            </a:pPr>
            <a:r>
              <a:rPr lang="en-US" dirty="0"/>
              <a:t>Things not Possible in MagicDraw</a:t>
            </a:r>
          </a:p>
          <a:p>
            <a:pPr lvl="1"/>
            <a:endParaRPr lang="en-US" dirty="0"/>
          </a:p>
          <a:p>
            <a:endParaRPr lang="en-US" dirty="0"/>
          </a:p>
        </p:txBody>
      </p:sp>
      <p:sp>
        <p:nvSpPr>
          <p:cNvPr id="4" name="Slide Number Placeholder 3">
            <a:extLst>
              <a:ext uri="{FF2B5EF4-FFF2-40B4-BE49-F238E27FC236}">
                <a16:creationId xmlns:a16="http://schemas.microsoft.com/office/drawing/2014/main" id="{0A5DBCDE-5595-4B5C-908E-E1D0FDD6A2DF}"/>
              </a:ext>
            </a:extLst>
          </p:cNvPr>
          <p:cNvSpPr>
            <a:spLocks noGrp="1"/>
          </p:cNvSpPr>
          <p:nvPr>
            <p:ph type="sldNum" sz="quarter" idx="4"/>
          </p:nvPr>
        </p:nvSpPr>
        <p:spPr/>
        <p:txBody>
          <a:bodyPr/>
          <a:lstStyle/>
          <a:p>
            <a:fld id="{60E58D69-6F75-46EC-B381-A34C4F305958}" type="slidenum">
              <a:rPr lang="en-US" smtClean="0"/>
              <a:pPr/>
              <a:t>13</a:t>
            </a:fld>
            <a:endParaRPr lang="en-US" sz="1000" dirty="0"/>
          </a:p>
        </p:txBody>
      </p:sp>
      <p:graphicFrame>
        <p:nvGraphicFramePr>
          <p:cNvPr id="5" name="Table 4">
            <a:extLst>
              <a:ext uri="{FF2B5EF4-FFF2-40B4-BE49-F238E27FC236}">
                <a16:creationId xmlns:a16="http://schemas.microsoft.com/office/drawing/2014/main" id="{17E1C5A6-FFFF-47E5-9096-41835DCC253A}"/>
              </a:ext>
            </a:extLst>
          </p:cNvPr>
          <p:cNvGraphicFramePr>
            <a:graphicFrameLocks noGrp="1"/>
          </p:cNvGraphicFramePr>
          <p:nvPr>
            <p:extLst>
              <p:ext uri="{D42A27DB-BD31-4B8C-83A1-F6EECF244321}">
                <p14:modId xmlns:p14="http://schemas.microsoft.com/office/powerpoint/2010/main" val="2189519831"/>
              </p:ext>
            </p:extLst>
          </p:nvPr>
        </p:nvGraphicFramePr>
        <p:xfrm>
          <a:off x="234174" y="1511254"/>
          <a:ext cx="4438186" cy="4057913"/>
        </p:xfrm>
        <a:graphic>
          <a:graphicData uri="http://schemas.openxmlformats.org/drawingml/2006/table">
            <a:tbl>
              <a:tblPr firstRow="1" bandRow="1">
                <a:tableStyleId>{F5AB1C69-6EDB-4FF4-983F-18BD219EF322}</a:tableStyleId>
              </a:tblPr>
              <a:tblGrid>
                <a:gridCol w="3702207">
                  <a:extLst>
                    <a:ext uri="{9D8B030D-6E8A-4147-A177-3AD203B41FA5}">
                      <a16:colId xmlns:a16="http://schemas.microsoft.com/office/drawing/2014/main" val="561113440"/>
                    </a:ext>
                  </a:extLst>
                </a:gridCol>
                <a:gridCol w="735979">
                  <a:extLst>
                    <a:ext uri="{9D8B030D-6E8A-4147-A177-3AD203B41FA5}">
                      <a16:colId xmlns:a16="http://schemas.microsoft.com/office/drawing/2014/main" val="2011521655"/>
                    </a:ext>
                  </a:extLst>
                </a:gridCol>
              </a:tblGrid>
              <a:tr h="370840">
                <a:tc>
                  <a:txBody>
                    <a:bodyPr/>
                    <a:lstStyle/>
                    <a:p>
                      <a:r>
                        <a:rPr lang="en-US" sz="1800" b="0" dirty="0">
                          <a:solidFill>
                            <a:schemeClr val="tx1"/>
                          </a:solidFill>
                          <a:latin typeface="Arial" charset="0"/>
                        </a:rPr>
                        <a:t>Accepted</a:t>
                      </a:r>
                      <a:endParaRPr lang="en-US"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0" dirty="0">
                          <a:solidFill>
                            <a:schemeClr val="tx1"/>
                          </a:solidFill>
                        </a:rPr>
                        <a:t>83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11587790"/>
                  </a:ext>
                </a:extLst>
              </a:tr>
              <a:tr h="370840">
                <a:tc>
                  <a:txBody>
                    <a:bodyPr/>
                    <a:lstStyle/>
                    <a:p>
                      <a:r>
                        <a:rPr lang="en-US" sz="1800" dirty="0">
                          <a:latin typeface="Arial" charset="0"/>
                        </a:rPr>
                        <a:t>Accepted with Modifications</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t>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0505897"/>
                  </a:ext>
                </a:extLst>
              </a:tr>
              <a:tr h="923553">
                <a:tc>
                  <a:txBody>
                    <a:bodyPr/>
                    <a:lstStyle/>
                    <a:p>
                      <a:r>
                        <a:rPr lang="en-US" sz="1800" dirty="0">
                          <a:latin typeface="Arial" charset="0"/>
                        </a:rPr>
                        <a:t>Comment Withdrawn by Reviewer</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3612543"/>
                  </a:ext>
                </a:extLst>
              </a:tr>
              <a:tr h="370840">
                <a:tc>
                  <a:txBody>
                    <a:bodyPr/>
                    <a:lstStyle/>
                    <a:p>
                      <a:r>
                        <a:rPr lang="en-US" sz="1800" dirty="0">
                          <a:latin typeface="Arial" charset="0"/>
                        </a:rPr>
                        <a:t>Do Not Accept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13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8415944"/>
                  </a:ext>
                </a:extLst>
              </a:tr>
              <a:tr h="370840">
                <a:tc>
                  <a:txBody>
                    <a:bodyPr/>
                    <a:lstStyle/>
                    <a:p>
                      <a:r>
                        <a:rPr lang="en-US" sz="1800" dirty="0">
                          <a:latin typeface="Arial" charset="0"/>
                        </a:rPr>
                        <a:t>Future Work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9625209"/>
                  </a:ext>
                </a:extLst>
              </a:tr>
              <a:tr h="370840">
                <a:tc>
                  <a:txBody>
                    <a:bodyPr/>
                    <a:lstStyle/>
                    <a:p>
                      <a:r>
                        <a:rPr lang="en-US" sz="1800" dirty="0">
                          <a:latin typeface="Arial" charset="0"/>
                        </a:rPr>
                        <a:t>Reject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solidFill>
                            <a:schemeClr val="tx1"/>
                          </a:solidFill>
                        </a:rPr>
                        <a:t>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0361477"/>
                  </a:ext>
                </a:extLst>
              </a:tr>
              <a:tr h="370840">
                <a:tc>
                  <a:txBody>
                    <a:bodyPr/>
                    <a:lstStyle/>
                    <a:p>
                      <a:r>
                        <a:rPr lang="en-US" sz="1800" b="0" dirty="0">
                          <a:latin typeface="Arial" charset="0"/>
                        </a:rPr>
                        <a:t>Acknowledge</a:t>
                      </a:r>
                      <a:endParaRPr lang="en-US"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0" dirty="0">
                          <a:solidFill>
                            <a:schemeClr val="tx1"/>
                          </a:solidFill>
                        </a:rPr>
                        <a:t>5</a:t>
                      </a:r>
                    </a:p>
                    <a:p>
                      <a:pPr algn="l"/>
                      <a:endParaRPr lang="en-US"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3017297"/>
                  </a:ext>
                </a:extLst>
              </a:tr>
              <a:tr h="370840">
                <a:tc>
                  <a:txBody>
                    <a:bodyPr/>
                    <a:lstStyle/>
                    <a:p>
                      <a:r>
                        <a:rPr lang="en-US" sz="1800" b="1" dirty="0">
                          <a:latin typeface="Arial" charset="0"/>
                        </a:rPr>
                        <a:t>Total Number of Comments Received</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b="1" dirty="0"/>
                        <a:t>176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7215392"/>
                  </a:ext>
                </a:extLst>
              </a:tr>
            </a:tbl>
          </a:graphicData>
        </a:graphic>
      </p:graphicFrame>
    </p:spTree>
    <p:extLst>
      <p:ext uri="{BB962C8B-B14F-4D97-AF65-F5344CB8AC3E}">
        <p14:creationId xmlns:p14="http://schemas.microsoft.com/office/powerpoint/2010/main" val="2820691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DE75D04-6209-4D4C-9153-15FC0746EC74}"/>
              </a:ext>
            </a:extLst>
          </p:cNvPr>
          <p:cNvSpPr>
            <a:spLocks noGrp="1"/>
          </p:cNvSpPr>
          <p:nvPr>
            <p:ph type="title"/>
          </p:nvPr>
        </p:nvSpPr>
        <p:spPr/>
        <p:txBody>
          <a:bodyPr/>
          <a:lstStyle/>
          <a:p>
            <a:r>
              <a:rPr lang="en-US" dirty="0"/>
              <a:t>Findings from Usability Evaluations</a:t>
            </a:r>
          </a:p>
        </p:txBody>
      </p:sp>
      <p:sp>
        <p:nvSpPr>
          <p:cNvPr id="5" name="Content Placeholder 3">
            <a:extLst>
              <a:ext uri="{FF2B5EF4-FFF2-40B4-BE49-F238E27FC236}">
                <a16:creationId xmlns:a16="http://schemas.microsoft.com/office/drawing/2014/main" id="{6B5006AB-C538-4796-8D4D-7679162093A0}"/>
              </a:ext>
            </a:extLst>
          </p:cNvPr>
          <p:cNvSpPr>
            <a:spLocks noGrp="1"/>
          </p:cNvSpPr>
          <p:nvPr>
            <p:ph sz="half" idx="1"/>
          </p:nvPr>
        </p:nvSpPr>
        <p:spPr>
          <a:xfrm>
            <a:off x="290286" y="1219200"/>
            <a:ext cx="6125028" cy="5065486"/>
          </a:xfrm>
        </p:spPr>
        <p:txBody>
          <a:bodyPr numCol="1">
            <a:normAutofit fontScale="47500" lnSpcReduction="20000"/>
          </a:bodyPr>
          <a:lstStyle/>
          <a:p>
            <a:pPr marL="0" indent="0">
              <a:buNone/>
            </a:pPr>
            <a:r>
              <a:rPr lang="en-US" sz="5800" b="1" dirty="0"/>
              <a:t>Human Factors User Research</a:t>
            </a:r>
          </a:p>
          <a:p>
            <a:pPr marL="225425" lvl="1" indent="-225425">
              <a:buChar char="•"/>
            </a:pPr>
            <a:r>
              <a:rPr lang="en-US" sz="5100" dirty="0"/>
              <a:t>User Satisfaction </a:t>
            </a:r>
          </a:p>
          <a:p>
            <a:pPr marL="225425" lvl="1" indent="-225425">
              <a:buChar char="•"/>
            </a:pPr>
            <a:r>
              <a:rPr lang="en-US" sz="5100" dirty="0"/>
              <a:t>Efficiency</a:t>
            </a:r>
          </a:p>
          <a:p>
            <a:pPr marL="225425" lvl="1" indent="-225425">
              <a:buChar char="•"/>
            </a:pPr>
            <a:r>
              <a:rPr lang="en-US" sz="5100" dirty="0"/>
              <a:t>Cognitive Workload</a:t>
            </a:r>
          </a:p>
          <a:p>
            <a:pPr marL="0" indent="0">
              <a:buNone/>
            </a:pPr>
            <a:endParaRPr lang="en-US" sz="3600" dirty="0"/>
          </a:p>
          <a:p>
            <a:pPr marL="0" indent="0">
              <a:buNone/>
            </a:pPr>
            <a:r>
              <a:rPr lang="en-US" sz="5800" b="1" dirty="0"/>
              <a:t>Findings</a:t>
            </a:r>
          </a:p>
          <a:p>
            <a:pPr marL="225425" lvl="1" indent="-225425">
              <a:buChar char="•"/>
            </a:pPr>
            <a:r>
              <a:rPr lang="en-US" sz="5100" dirty="0"/>
              <a:t>System Usability Score improvements in:</a:t>
            </a:r>
          </a:p>
          <a:p>
            <a:pPr lvl="1"/>
            <a:r>
              <a:rPr lang="en-US" sz="4200" dirty="0">
                <a:cs typeface="+mn-cs"/>
              </a:rPr>
              <a:t>Ease of Use</a:t>
            </a:r>
          </a:p>
          <a:p>
            <a:pPr lvl="1"/>
            <a:r>
              <a:rPr lang="en-US" sz="4200" dirty="0">
                <a:cs typeface="+mn-cs"/>
              </a:rPr>
              <a:t>Likeliness to Use Frequently</a:t>
            </a:r>
          </a:p>
          <a:p>
            <a:pPr lvl="1"/>
            <a:r>
              <a:rPr lang="en-US" sz="4200" dirty="0">
                <a:cs typeface="+mn-cs"/>
              </a:rPr>
              <a:t>Feeling Less Cumbersome</a:t>
            </a:r>
          </a:p>
          <a:p>
            <a:pPr marL="227012" lvl="1" indent="0">
              <a:buNone/>
            </a:pPr>
            <a:endParaRPr lang="en-US" sz="3300" b="1" dirty="0">
              <a:cs typeface="+mn-cs"/>
            </a:endParaRPr>
          </a:p>
          <a:p>
            <a:pPr marL="225425" lvl="1" indent="-225425">
              <a:buChar char="•"/>
            </a:pPr>
            <a:r>
              <a:rPr lang="en-US" sz="5100" dirty="0"/>
              <a:t>Efficiency Varied with Experience</a:t>
            </a:r>
          </a:p>
          <a:p>
            <a:pPr marL="225425" lvl="1" indent="-225425">
              <a:buChar char="•"/>
            </a:pPr>
            <a:r>
              <a:rPr lang="en-US" sz="5100" dirty="0"/>
              <a:t>Cognitive Workload Scores Still Outside the Acceptable Range on Both Versions</a:t>
            </a:r>
          </a:p>
          <a:p>
            <a:pPr marL="0" indent="0">
              <a:buNone/>
            </a:pPr>
            <a:endParaRPr lang="en-US" dirty="0">
              <a:latin typeface="Bahnschrift SemiCondensed" panose="020B0502040204020203" pitchFamily="34" charset="0"/>
            </a:endParaRPr>
          </a:p>
        </p:txBody>
      </p:sp>
      <p:sp>
        <p:nvSpPr>
          <p:cNvPr id="7" name="Content Placeholder 6">
            <a:extLst>
              <a:ext uri="{FF2B5EF4-FFF2-40B4-BE49-F238E27FC236}">
                <a16:creationId xmlns:a16="http://schemas.microsoft.com/office/drawing/2014/main" id="{850EE207-3A7D-41CD-95AD-FCB3A29F7C4B}"/>
              </a:ext>
            </a:extLst>
          </p:cNvPr>
          <p:cNvSpPr>
            <a:spLocks noGrp="1"/>
          </p:cNvSpPr>
          <p:nvPr>
            <p:ph sz="half" idx="2"/>
          </p:nvPr>
        </p:nvSpPr>
        <p:spPr>
          <a:xfrm>
            <a:off x="6671734" y="1030514"/>
            <a:ext cx="5080000" cy="5065486"/>
          </a:xfrm>
        </p:spPr>
        <p:txBody>
          <a:bodyPr/>
          <a:lstStyle/>
          <a:p>
            <a:pPr marL="0" indent="0">
              <a:buNone/>
            </a:pPr>
            <a:r>
              <a:rPr lang="en-US" sz="3200" b="1" dirty="0"/>
              <a:t>Recommendations</a:t>
            </a:r>
          </a:p>
          <a:p>
            <a:pPr marL="225425" lvl="1" indent="-225425">
              <a:buChar char="•"/>
            </a:pPr>
            <a:r>
              <a:rPr lang="en-US" dirty="0"/>
              <a:t>Reduce the Amount of Text</a:t>
            </a:r>
          </a:p>
          <a:p>
            <a:pPr marL="225425" lvl="1" indent="-225425">
              <a:buChar char="•"/>
            </a:pPr>
            <a:r>
              <a:rPr lang="en-US" dirty="0"/>
              <a:t>Standardize Naming Conventions</a:t>
            </a:r>
          </a:p>
          <a:p>
            <a:pPr marL="225425" lvl="1" indent="-225425">
              <a:buChar char="•"/>
            </a:pPr>
            <a:r>
              <a:rPr lang="en-US" dirty="0"/>
              <a:t>Convert Matrices into Tables</a:t>
            </a:r>
          </a:p>
          <a:p>
            <a:pPr marL="225425" lvl="1" indent="-225425">
              <a:buChar char="•"/>
            </a:pPr>
            <a:r>
              <a:rPr lang="en-US" dirty="0"/>
              <a:t>Alphabetize Trace List</a:t>
            </a:r>
          </a:p>
          <a:p>
            <a:pPr marL="225425" lvl="1" indent="-225425">
              <a:buChar char="•"/>
            </a:pPr>
            <a:r>
              <a:rPr lang="en-US" dirty="0"/>
              <a:t>Remove Arrow Cues</a:t>
            </a:r>
          </a:p>
          <a:p>
            <a:pPr marL="225425" lvl="1" indent="-225425">
              <a:buChar char="•"/>
            </a:pPr>
            <a:r>
              <a:rPr lang="en-US" dirty="0"/>
              <a:t>Add Icons Based on Content Type</a:t>
            </a:r>
          </a:p>
          <a:p>
            <a:pPr marL="225425" lvl="1" indent="-225425">
              <a:buChar char="•"/>
            </a:pPr>
            <a:r>
              <a:rPr lang="en-US" dirty="0"/>
              <a:t>Consider Short-Cut Tabs Specific to User Types</a:t>
            </a:r>
          </a:p>
          <a:p>
            <a:endParaRPr lang="en-US" dirty="0"/>
          </a:p>
        </p:txBody>
      </p:sp>
      <p:sp>
        <p:nvSpPr>
          <p:cNvPr id="4" name="Slide Number Placeholder 3">
            <a:extLst>
              <a:ext uri="{FF2B5EF4-FFF2-40B4-BE49-F238E27FC236}">
                <a16:creationId xmlns:a16="http://schemas.microsoft.com/office/drawing/2014/main" id="{FCE273FD-8631-41E4-B513-AE1219D91BA5}"/>
              </a:ext>
            </a:extLst>
          </p:cNvPr>
          <p:cNvSpPr>
            <a:spLocks noGrp="1"/>
          </p:cNvSpPr>
          <p:nvPr>
            <p:ph type="sldNum" sz="quarter" idx="4"/>
          </p:nvPr>
        </p:nvSpPr>
        <p:spPr/>
        <p:txBody>
          <a:bodyPr/>
          <a:lstStyle/>
          <a:p>
            <a:fld id="{60E58D69-6F75-46EC-B381-A34C4F305958}" type="slidenum">
              <a:rPr lang="en-US" smtClean="0"/>
              <a:pPr/>
              <a:t>14</a:t>
            </a:fld>
            <a:endParaRPr lang="en-US" sz="1000" dirty="0"/>
          </a:p>
        </p:txBody>
      </p:sp>
    </p:spTree>
    <p:extLst>
      <p:ext uri="{BB962C8B-B14F-4D97-AF65-F5344CB8AC3E}">
        <p14:creationId xmlns:p14="http://schemas.microsoft.com/office/powerpoint/2010/main" val="3402733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7698C-E73C-4873-B05F-ACD20DD43400}"/>
              </a:ext>
            </a:extLst>
          </p:cNvPr>
          <p:cNvSpPr>
            <a:spLocks noGrp="1"/>
          </p:cNvSpPr>
          <p:nvPr>
            <p:ph type="title"/>
          </p:nvPr>
        </p:nvSpPr>
        <p:spPr/>
        <p:txBody>
          <a:bodyPr/>
          <a:lstStyle/>
          <a:p>
            <a:r>
              <a:rPr lang="en-US" dirty="0"/>
              <a:t>Future Upgrades</a:t>
            </a:r>
          </a:p>
        </p:txBody>
      </p:sp>
      <p:sp>
        <p:nvSpPr>
          <p:cNvPr id="4" name="Slide Number Placeholder 3">
            <a:extLst>
              <a:ext uri="{FF2B5EF4-FFF2-40B4-BE49-F238E27FC236}">
                <a16:creationId xmlns:a16="http://schemas.microsoft.com/office/drawing/2014/main" id="{9448DB50-AC38-414C-9EBB-EDD2EF946286}"/>
              </a:ext>
            </a:extLst>
          </p:cNvPr>
          <p:cNvSpPr>
            <a:spLocks noGrp="1"/>
          </p:cNvSpPr>
          <p:nvPr>
            <p:ph type="sldNum" sz="quarter" idx="4"/>
          </p:nvPr>
        </p:nvSpPr>
        <p:spPr/>
        <p:txBody>
          <a:bodyPr/>
          <a:lstStyle/>
          <a:p>
            <a:fld id="{60E58D69-6F75-46EC-B381-A34C4F305958}" type="slidenum">
              <a:rPr lang="en-US" smtClean="0"/>
              <a:pPr/>
              <a:t>15</a:t>
            </a:fld>
            <a:endParaRPr lang="en-US" sz="1000" dirty="0"/>
          </a:p>
        </p:txBody>
      </p:sp>
      <p:pic>
        <p:nvPicPr>
          <p:cNvPr id="3" name="Picture 2">
            <a:extLst>
              <a:ext uri="{FF2B5EF4-FFF2-40B4-BE49-F238E27FC236}">
                <a16:creationId xmlns:a16="http://schemas.microsoft.com/office/drawing/2014/main" id="{AC73037B-1117-4CBA-8827-1927C327FF81}"/>
              </a:ext>
            </a:extLst>
          </p:cNvPr>
          <p:cNvPicPr>
            <a:picLocks noChangeAspect="1"/>
          </p:cNvPicPr>
          <p:nvPr/>
        </p:nvPicPr>
        <p:blipFill rotWithShape="1">
          <a:blip r:embed="rId3"/>
          <a:srcRect t="2371"/>
          <a:stretch/>
        </p:blipFill>
        <p:spPr>
          <a:xfrm>
            <a:off x="1895259" y="1295400"/>
            <a:ext cx="8401482" cy="4842002"/>
          </a:xfrm>
          <a:prstGeom prst="rect">
            <a:avLst/>
          </a:prstGeom>
        </p:spPr>
      </p:pic>
    </p:spTree>
    <p:extLst>
      <p:ext uri="{BB962C8B-B14F-4D97-AF65-F5344CB8AC3E}">
        <p14:creationId xmlns:p14="http://schemas.microsoft.com/office/powerpoint/2010/main" val="1861640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FCECF0-5356-4A9B-AF67-C6960C547A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7525" y="1419225"/>
            <a:ext cx="4235450" cy="4248150"/>
          </a:xfrm>
          <a:prstGeom prst="rect">
            <a:avLst/>
          </a:prstGeom>
        </p:spPr>
      </p:pic>
      <p:sp>
        <p:nvSpPr>
          <p:cNvPr id="2" name="Title 1">
            <a:extLst>
              <a:ext uri="{FF2B5EF4-FFF2-40B4-BE49-F238E27FC236}">
                <a16:creationId xmlns:a16="http://schemas.microsoft.com/office/drawing/2014/main" id="{BA41BE7E-8CA2-406A-9559-24F622C4B9FD}"/>
              </a:ext>
            </a:extLst>
          </p:cNvPr>
          <p:cNvSpPr>
            <a:spLocks noGrp="1"/>
          </p:cNvSpPr>
          <p:nvPr>
            <p:ph type="title"/>
          </p:nvPr>
        </p:nvSpPr>
        <p:spPr>
          <a:xfrm>
            <a:off x="2118946" y="152400"/>
            <a:ext cx="8984029" cy="609600"/>
          </a:xfrm>
        </p:spPr>
        <p:txBody>
          <a:bodyPr/>
          <a:lstStyle/>
          <a:p>
            <a:r>
              <a:rPr lang="en-US" dirty="0"/>
              <a:t>Lessons Learned</a:t>
            </a:r>
          </a:p>
        </p:txBody>
      </p:sp>
      <p:sp>
        <p:nvSpPr>
          <p:cNvPr id="3" name="Content Placeholder 2">
            <a:extLst>
              <a:ext uri="{FF2B5EF4-FFF2-40B4-BE49-F238E27FC236}">
                <a16:creationId xmlns:a16="http://schemas.microsoft.com/office/drawing/2014/main" id="{F51211D4-E6B9-4985-9381-2B27FFD241C6}"/>
              </a:ext>
            </a:extLst>
          </p:cNvPr>
          <p:cNvSpPr>
            <a:spLocks noGrp="1"/>
          </p:cNvSpPr>
          <p:nvPr>
            <p:ph idx="1"/>
          </p:nvPr>
        </p:nvSpPr>
        <p:spPr>
          <a:xfrm>
            <a:off x="301376" y="1104900"/>
            <a:ext cx="5791197" cy="4876800"/>
          </a:xfrm>
        </p:spPr>
        <p:txBody>
          <a:bodyPr/>
          <a:lstStyle/>
          <a:p>
            <a:r>
              <a:rPr lang="en-US" dirty="0"/>
              <a:t>Sharing with Non-Modelers</a:t>
            </a:r>
          </a:p>
          <a:p>
            <a:endParaRPr lang="en-US" dirty="0"/>
          </a:p>
          <a:p>
            <a:r>
              <a:rPr lang="en-US" dirty="0"/>
              <a:t>Who Can Do the Work</a:t>
            </a:r>
          </a:p>
          <a:p>
            <a:endParaRPr lang="en-US" dirty="0"/>
          </a:p>
          <a:p>
            <a:r>
              <a:rPr lang="en-US" dirty="0"/>
              <a:t>Supporting Multiple Schedule Demands</a:t>
            </a:r>
          </a:p>
          <a:p>
            <a:endParaRPr lang="en-US" dirty="0"/>
          </a:p>
          <a:p>
            <a:r>
              <a:rPr lang="en-US" dirty="0"/>
              <a:t>Model-Centric Requires Some Training</a:t>
            </a:r>
          </a:p>
          <a:p>
            <a:endParaRPr lang="en-US" dirty="0"/>
          </a:p>
          <a:p>
            <a:r>
              <a:rPr lang="en-US" dirty="0"/>
              <a:t>Expect to Reorganize (Refactor) the Model</a:t>
            </a:r>
          </a:p>
          <a:p>
            <a:endParaRPr lang="en-US" dirty="0"/>
          </a:p>
          <a:p>
            <a:r>
              <a:rPr lang="en-US" dirty="0"/>
              <a:t>Have an Architecture that Supports Future Uses</a:t>
            </a:r>
          </a:p>
          <a:p>
            <a:endParaRPr lang="en-US" dirty="0"/>
          </a:p>
          <a:p>
            <a:r>
              <a:rPr lang="en-US" dirty="0"/>
              <a:t>Need Good Supporting Processes</a:t>
            </a:r>
          </a:p>
          <a:p>
            <a:endParaRPr lang="en-US" dirty="0"/>
          </a:p>
          <a:p>
            <a:r>
              <a:rPr lang="en-US" dirty="0"/>
              <a:t>Create </a:t>
            </a:r>
            <a:r>
              <a:rPr lang="en-US"/>
              <a:t>and Use a Model </a:t>
            </a:r>
            <a:r>
              <a:rPr lang="en-US" dirty="0"/>
              <a:t>Management Plan</a:t>
            </a:r>
          </a:p>
        </p:txBody>
      </p:sp>
      <p:sp>
        <p:nvSpPr>
          <p:cNvPr id="5" name="Slide Number Placeholder 4">
            <a:extLst>
              <a:ext uri="{FF2B5EF4-FFF2-40B4-BE49-F238E27FC236}">
                <a16:creationId xmlns:a16="http://schemas.microsoft.com/office/drawing/2014/main" id="{14971BEE-17CC-4AE3-A96D-57CC09185FA6}"/>
              </a:ext>
            </a:extLst>
          </p:cNvPr>
          <p:cNvSpPr>
            <a:spLocks noGrp="1"/>
          </p:cNvSpPr>
          <p:nvPr>
            <p:ph type="sldNum" sz="quarter" idx="4"/>
          </p:nvPr>
        </p:nvSpPr>
        <p:spPr/>
        <p:txBody>
          <a:bodyPr/>
          <a:lstStyle/>
          <a:p>
            <a:fld id="{60E58D69-6F75-46EC-B381-A34C4F305958}" type="slidenum">
              <a:rPr lang="en-US" smtClean="0"/>
              <a:pPr/>
              <a:t>16</a:t>
            </a:fld>
            <a:endParaRPr lang="en-US" sz="1000" dirty="0"/>
          </a:p>
        </p:txBody>
      </p:sp>
    </p:spTree>
    <p:extLst>
      <p:ext uri="{BB962C8B-B14F-4D97-AF65-F5344CB8AC3E}">
        <p14:creationId xmlns:p14="http://schemas.microsoft.com/office/powerpoint/2010/main" val="328981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5400" dirty="0"/>
          </a:p>
          <a:p>
            <a:pPr marL="0" indent="0" algn="ctr">
              <a:buNone/>
            </a:pPr>
            <a:endParaRPr lang="en-US" sz="5400" dirty="0"/>
          </a:p>
          <a:p>
            <a:pPr marL="0" indent="0" algn="ctr">
              <a:buNone/>
            </a:pPr>
            <a:r>
              <a:rPr lang="en-US" sz="5400" dirty="0"/>
              <a:t>BACKUP</a:t>
            </a:r>
          </a:p>
        </p:txBody>
      </p:sp>
      <p:sp>
        <p:nvSpPr>
          <p:cNvPr id="4" name="Slide Number Placeholder 3"/>
          <p:cNvSpPr>
            <a:spLocks noGrp="1"/>
          </p:cNvSpPr>
          <p:nvPr>
            <p:ph type="sldNum" sz="quarter" idx="4"/>
          </p:nvPr>
        </p:nvSpPr>
        <p:spPr/>
        <p:txBody>
          <a:bodyPr/>
          <a:lstStyle/>
          <a:p>
            <a:fld id="{60E58D69-6F75-46EC-B381-A34C4F305958}" type="slidenum">
              <a:rPr lang="en-US" smtClean="0"/>
              <a:pPr/>
              <a:t>17</a:t>
            </a:fld>
            <a:endParaRPr lang="en-US" sz="1000" dirty="0"/>
          </a:p>
        </p:txBody>
      </p:sp>
    </p:spTree>
    <p:extLst>
      <p:ext uri="{BB962C8B-B14F-4D97-AF65-F5344CB8AC3E}">
        <p14:creationId xmlns:p14="http://schemas.microsoft.com/office/powerpoint/2010/main" val="2361826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54E300-0A37-470F-9A45-762832B939E6}"/>
              </a:ext>
            </a:extLst>
          </p:cNvPr>
          <p:cNvPicPr>
            <a:picLocks noChangeAspect="1"/>
          </p:cNvPicPr>
          <p:nvPr/>
        </p:nvPicPr>
        <p:blipFill>
          <a:blip r:embed="rId3"/>
          <a:stretch>
            <a:fillRect/>
          </a:stretch>
        </p:blipFill>
        <p:spPr>
          <a:xfrm>
            <a:off x="-5865" y="1792047"/>
            <a:ext cx="4143952" cy="3014718"/>
          </a:xfrm>
          <a:prstGeom prst="rect">
            <a:avLst/>
          </a:prstGeom>
        </p:spPr>
      </p:pic>
      <p:pic>
        <p:nvPicPr>
          <p:cNvPr id="9" name="Picture 8">
            <a:extLst>
              <a:ext uri="{FF2B5EF4-FFF2-40B4-BE49-F238E27FC236}">
                <a16:creationId xmlns:a16="http://schemas.microsoft.com/office/drawing/2014/main" id="{C686A9FD-F51A-4995-AEA0-55CE2C3D17D8}"/>
              </a:ext>
            </a:extLst>
          </p:cNvPr>
          <p:cNvPicPr>
            <a:picLocks noChangeAspect="1"/>
          </p:cNvPicPr>
          <p:nvPr/>
        </p:nvPicPr>
        <p:blipFill rotWithShape="1">
          <a:blip r:embed="rId4"/>
          <a:srcRect r="5482" b="22905"/>
          <a:stretch/>
        </p:blipFill>
        <p:spPr>
          <a:xfrm>
            <a:off x="4443808" y="3582727"/>
            <a:ext cx="7436811" cy="2600270"/>
          </a:xfrm>
          <a:prstGeom prst="rect">
            <a:avLst/>
          </a:prstGeom>
        </p:spPr>
      </p:pic>
      <p:sp>
        <p:nvSpPr>
          <p:cNvPr id="2" name="Title 1">
            <a:extLst>
              <a:ext uri="{FF2B5EF4-FFF2-40B4-BE49-F238E27FC236}">
                <a16:creationId xmlns:a16="http://schemas.microsoft.com/office/drawing/2014/main" id="{9ED3AB58-28E3-438F-9B91-E59E989C2DA8}"/>
              </a:ext>
            </a:extLst>
          </p:cNvPr>
          <p:cNvSpPr>
            <a:spLocks noGrp="1"/>
          </p:cNvSpPr>
          <p:nvPr>
            <p:ph type="title"/>
          </p:nvPr>
        </p:nvSpPr>
        <p:spPr/>
        <p:txBody>
          <a:bodyPr/>
          <a:lstStyle/>
          <a:p>
            <a:r>
              <a:rPr lang="en-US" dirty="0">
                <a:cs typeface="Helvetica"/>
              </a:rPr>
              <a:t>How Do You Visually Represent a </a:t>
            </a:r>
            <a:r>
              <a:rPr lang="en-US" dirty="0" err="1">
                <a:cs typeface="Helvetica"/>
              </a:rPr>
              <a:t>ConOps</a:t>
            </a:r>
            <a:r>
              <a:rPr lang="en-US" dirty="0">
                <a:cs typeface="Helvetica"/>
              </a:rPr>
              <a:t>?</a:t>
            </a:r>
            <a:endParaRPr lang="en-US" dirty="0"/>
          </a:p>
        </p:txBody>
      </p:sp>
      <p:sp>
        <p:nvSpPr>
          <p:cNvPr id="5" name="Slide Number Placeholder 4">
            <a:extLst>
              <a:ext uri="{FF2B5EF4-FFF2-40B4-BE49-F238E27FC236}">
                <a16:creationId xmlns:a16="http://schemas.microsoft.com/office/drawing/2014/main" id="{91C640F1-17E5-4875-A78B-94D267F79B7A}"/>
              </a:ext>
            </a:extLst>
          </p:cNvPr>
          <p:cNvSpPr>
            <a:spLocks noGrp="1"/>
          </p:cNvSpPr>
          <p:nvPr>
            <p:ph type="sldNum" sz="quarter" idx="4"/>
          </p:nvPr>
        </p:nvSpPr>
        <p:spPr/>
        <p:txBody>
          <a:bodyPr/>
          <a:lstStyle/>
          <a:p>
            <a:fld id="{6BE9692B-6899-41C0-B3E9-4952193339A3}" type="slidenum">
              <a:rPr lang="en-US" smtClean="0"/>
              <a:pPr/>
              <a:t>18</a:t>
            </a:fld>
            <a:endParaRPr lang="en-US" sz="1000">
              <a:latin typeface="Times New Roman" pitchFamily="1" charset="0"/>
            </a:endParaRPr>
          </a:p>
        </p:txBody>
      </p:sp>
      <p:pic>
        <p:nvPicPr>
          <p:cNvPr id="7" name="Picture 6">
            <a:extLst>
              <a:ext uri="{FF2B5EF4-FFF2-40B4-BE49-F238E27FC236}">
                <a16:creationId xmlns:a16="http://schemas.microsoft.com/office/drawing/2014/main" id="{1FA45E4D-999A-4D72-94EE-0F473F7D43FD}"/>
              </a:ext>
            </a:extLst>
          </p:cNvPr>
          <p:cNvPicPr>
            <a:picLocks noChangeAspect="1"/>
          </p:cNvPicPr>
          <p:nvPr/>
        </p:nvPicPr>
        <p:blipFill rotWithShape="1">
          <a:blip r:embed="rId5"/>
          <a:srcRect t="14987" r="33287" b="5892"/>
          <a:stretch/>
        </p:blipFill>
        <p:spPr>
          <a:xfrm>
            <a:off x="3626583" y="1004067"/>
            <a:ext cx="1796588" cy="2181225"/>
          </a:xfrm>
          <a:prstGeom prst="rect">
            <a:avLst/>
          </a:prstGeom>
        </p:spPr>
      </p:pic>
      <p:pic>
        <p:nvPicPr>
          <p:cNvPr id="8" name="Picture 7">
            <a:extLst>
              <a:ext uri="{FF2B5EF4-FFF2-40B4-BE49-F238E27FC236}">
                <a16:creationId xmlns:a16="http://schemas.microsoft.com/office/drawing/2014/main" id="{217E3FE3-5146-4EA7-AA33-8513EAE7D38E}"/>
              </a:ext>
            </a:extLst>
          </p:cNvPr>
          <p:cNvPicPr>
            <a:picLocks noChangeAspect="1"/>
          </p:cNvPicPr>
          <p:nvPr/>
        </p:nvPicPr>
        <p:blipFill>
          <a:blip r:embed="rId6"/>
          <a:stretch>
            <a:fillRect/>
          </a:stretch>
        </p:blipFill>
        <p:spPr>
          <a:xfrm>
            <a:off x="5638800" y="1493259"/>
            <a:ext cx="6334125" cy="1959553"/>
          </a:xfrm>
          <a:prstGeom prst="rect">
            <a:avLst/>
          </a:prstGeom>
        </p:spPr>
      </p:pic>
      <p:sp>
        <p:nvSpPr>
          <p:cNvPr id="3" name="Right Arrow 2"/>
          <p:cNvSpPr/>
          <p:nvPr/>
        </p:nvSpPr>
        <p:spPr bwMode="auto">
          <a:xfrm rot="19429464">
            <a:off x="2968632" y="2352674"/>
            <a:ext cx="638175"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1" name="Right Arrow 10"/>
          <p:cNvSpPr/>
          <p:nvPr/>
        </p:nvSpPr>
        <p:spPr bwMode="auto">
          <a:xfrm>
            <a:off x="4223812" y="3198759"/>
            <a:ext cx="1329263"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2" name="Right Arrow 11"/>
          <p:cNvSpPr/>
          <p:nvPr/>
        </p:nvSpPr>
        <p:spPr bwMode="auto">
          <a:xfrm rot="1575983">
            <a:off x="2974876" y="4646348"/>
            <a:ext cx="638175" cy="323850"/>
          </a:xfrm>
          <a:prstGeom prst="rightArrow">
            <a:avLst>
              <a:gd name="adj1" fmla="val 50000"/>
              <a:gd name="adj2" fmla="val 45522"/>
            </a:avLst>
          </a:pr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4287081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65FA504-9AE6-403C-909A-E04391497E12}"/>
              </a:ext>
            </a:extLst>
          </p:cNvPr>
          <p:cNvPicPr>
            <a:picLocks noChangeAspect="1"/>
          </p:cNvPicPr>
          <p:nvPr/>
        </p:nvPicPr>
        <p:blipFill>
          <a:blip r:embed="rId3"/>
          <a:stretch>
            <a:fillRect/>
          </a:stretch>
        </p:blipFill>
        <p:spPr>
          <a:xfrm>
            <a:off x="1240608" y="2668452"/>
            <a:ext cx="2562225" cy="2324100"/>
          </a:xfrm>
          <a:prstGeom prst="rect">
            <a:avLst/>
          </a:prstGeom>
        </p:spPr>
      </p:pic>
      <p:sp>
        <p:nvSpPr>
          <p:cNvPr id="2" name="Title 1">
            <a:extLst>
              <a:ext uri="{FF2B5EF4-FFF2-40B4-BE49-F238E27FC236}">
                <a16:creationId xmlns:a16="http://schemas.microsoft.com/office/drawing/2014/main" id="{E3014999-2634-4D29-A95D-FA234D50F42C}"/>
              </a:ext>
            </a:extLst>
          </p:cNvPr>
          <p:cNvSpPr>
            <a:spLocks noGrp="1"/>
          </p:cNvSpPr>
          <p:nvPr>
            <p:ph type="title"/>
          </p:nvPr>
        </p:nvSpPr>
        <p:spPr/>
        <p:txBody>
          <a:bodyPr/>
          <a:lstStyle/>
          <a:p>
            <a:r>
              <a:rPr lang="en-US" dirty="0"/>
              <a:t>How do I Navigate to the Medical System?</a:t>
            </a:r>
          </a:p>
        </p:txBody>
      </p:sp>
      <p:sp>
        <p:nvSpPr>
          <p:cNvPr id="5" name="Slide Number Placeholder 4">
            <a:extLst>
              <a:ext uri="{FF2B5EF4-FFF2-40B4-BE49-F238E27FC236}">
                <a16:creationId xmlns:a16="http://schemas.microsoft.com/office/drawing/2014/main" id="{830C117A-4375-4E42-9330-B613278226DC}"/>
              </a:ext>
            </a:extLst>
          </p:cNvPr>
          <p:cNvSpPr>
            <a:spLocks noGrp="1"/>
          </p:cNvSpPr>
          <p:nvPr>
            <p:ph type="sldNum" sz="quarter" idx="4"/>
          </p:nvPr>
        </p:nvSpPr>
        <p:spPr/>
        <p:txBody>
          <a:bodyPr/>
          <a:lstStyle/>
          <a:p>
            <a:fld id="{60E58D69-6F75-46EC-B381-A34C4F305958}" type="slidenum">
              <a:rPr lang="en-US" smtClean="0"/>
              <a:pPr/>
              <a:t>19</a:t>
            </a:fld>
            <a:endParaRPr lang="en-US" sz="1000" dirty="0"/>
          </a:p>
        </p:txBody>
      </p:sp>
      <p:sp>
        <p:nvSpPr>
          <p:cNvPr id="3" name="Content Placeholder 2">
            <a:extLst>
              <a:ext uri="{FF2B5EF4-FFF2-40B4-BE49-F238E27FC236}">
                <a16:creationId xmlns:a16="http://schemas.microsoft.com/office/drawing/2014/main" id="{12D96150-0E99-4FEA-B8E9-952680CD6C68}"/>
              </a:ext>
            </a:extLst>
          </p:cNvPr>
          <p:cNvSpPr>
            <a:spLocks noGrp="1"/>
          </p:cNvSpPr>
          <p:nvPr>
            <p:ph idx="1"/>
          </p:nvPr>
        </p:nvSpPr>
        <p:spPr>
          <a:xfrm>
            <a:off x="185004" y="1004914"/>
            <a:ext cx="4673435" cy="1253544"/>
          </a:xfrm>
        </p:spPr>
        <p:txBody>
          <a:bodyPr/>
          <a:lstStyle/>
          <a:p>
            <a:pPr marL="342900" indent="-342900">
              <a:buFont typeface="+mj-lt"/>
              <a:buAutoNum type="arabicPeriod"/>
            </a:pPr>
            <a:r>
              <a:rPr lang="en-US" sz="2000" dirty="0"/>
              <a:t>Start on Landing Page</a:t>
            </a:r>
          </a:p>
          <a:p>
            <a:pPr marL="342900" indent="-342900">
              <a:buFont typeface="+mj-lt"/>
              <a:buAutoNum type="arabicPeriod"/>
            </a:pPr>
            <a:r>
              <a:rPr lang="en-US" sz="2000" dirty="0"/>
              <a:t>Click “</a:t>
            </a:r>
            <a:r>
              <a:rPr lang="en-US" sz="2000" dirty="0">
                <a:solidFill>
                  <a:srgbClr val="0000FF"/>
                </a:solidFill>
              </a:rPr>
              <a:t>Medical System Content</a:t>
            </a:r>
            <a:r>
              <a:rPr lang="en-US" sz="2000" dirty="0"/>
              <a:t>”</a:t>
            </a:r>
          </a:p>
          <a:p>
            <a:endParaRPr lang="en-US" dirty="0"/>
          </a:p>
        </p:txBody>
      </p:sp>
      <p:sp>
        <p:nvSpPr>
          <p:cNvPr id="4" name="Right Arrow 3"/>
          <p:cNvSpPr/>
          <p:nvPr/>
        </p:nvSpPr>
        <p:spPr bwMode="auto">
          <a:xfrm rot="10800000">
            <a:off x="4245602" y="3813557"/>
            <a:ext cx="706480" cy="605385"/>
          </a:xfrm>
          <a:prstGeom prst="rightArrow">
            <a:avLst/>
          </a:prstGeom>
          <a:solidFill>
            <a:schemeClr val="accent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fontAlgn="base">
              <a:spcBef>
                <a:spcPct val="20000"/>
              </a:spcBef>
              <a:spcAft>
                <a:spcPct val="0"/>
              </a:spcAft>
            </a:pPr>
            <a:endParaRPr lang="en-US" sz="2400"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7" name="Oval 6"/>
          <p:cNvSpPr/>
          <p:nvPr/>
        </p:nvSpPr>
        <p:spPr bwMode="auto">
          <a:xfrm>
            <a:off x="1412111" y="2986620"/>
            <a:ext cx="2118167" cy="601532"/>
          </a:xfrm>
          <a:prstGeom prst="ellipse">
            <a:avLst/>
          </a:prstGeom>
          <a:noFill/>
          <a:ln w="444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6" name="Picture 5"/>
          <p:cNvPicPr>
            <a:picLocks noChangeAspect="1"/>
          </p:cNvPicPr>
          <p:nvPr/>
        </p:nvPicPr>
        <p:blipFill>
          <a:blip r:embed="rId4"/>
          <a:stretch>
            <a:fillRect/>
          </a:stretch>
        </p:blipFill>
        <p:spPr>
          <a:xfrm>
            <a:off x="5150720" y="884761"/>
            <a:ext cx="6900868" cy="5973239"/>
          </a:xfrm>
          <a:prstGeom prst="rect">
            <a:avLst/>
          </a:prstGeom>
        </p:spPr>
      </p:pic>
    </p:spTree>
    <p:extLst>
      <p:ext uri="{BB962C8B-B14F-4D97-AF65-F5344CB8AC3E}">
        <p14:creationId xmlns:p14="http://schemas.microsoft.com/office/powerpoint/2010/main" val="3149896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0B8D-208A-42E7-A9A9-3EDEDF5B3488}"/>
              </a:ext>
            </a:extLst>
          </p:cNvPr>
          <p:cNvSpPr>
            <a:spLocks noGrp="1"/>
          </p:cNvSpPr>
          <p:nvPr>
            <p:ph type="title"/>
          </p:nvPr>
        </p:nvSpPr>
        <p:spPr/>
        <p:txBody>
          <a:bodyPr/>
          <a:lstStyle/>
          <a:p>
            <a:r>
              <a:rPr lang="en-US" dirty="0"/>
              <a:t>The Process</a:t>
            </a:r>
          </a:p>
        </p:txBody>
      </p:sp>
      <p:sp>
        <p:nvSpPr>
          <p:cNvPr id="4" name="Slide Number Placeholder 3">
            <a:extLst>
              <a:ext uri="{FF2B5EF4-FFF2-40B4-BE49-F238E27FC236}">
                <a16:creationId xmlns:a16="http://schemas.microsoft.com/office/drawing/2014/main" id="{93754B03-C084-4CB8-89AC-049FEDAF4587}"/>
              </a:ext>
            </a:extLst>
          </p:cNvPr>
          <p:cNvSpPr>
            <a:spLocks noGrp="1"/>
          </p:cNvSpPr>
          <p:nvPr>
            <p:ph type="sldNum" sz="quarter" idx="4"/>
          </p:nvPr>
        </p:nvSpPr>
        <p:spPr/>
        <p:txBody>
          <a:bodyPr/>
          <a:lstStyle/>
          <a:p>
            <a:fld id="{60E58D69-6F75-46EC-B381-A34C4F305958}" type="slidenum">
              <a:rPr lang="en-US" smtClean="0"/>
              <a:pPr/>
              <a:t>20</a:t>
            </a:fld>
            <a:endParaRPr lang="en-US" sz="1000" dirty="0"/>
          </a:p>
        </p:txBody>
      </p:sp>
      <p:sp>
        <p:nvSpPr>
          <p:cNvPr id="5" name="TextBox 4">
            <a:extLst>
              <a:ext uri="{FF2B5EF4-FFF2-40B4-BE49-F238E27FC236}">
                <a16:creationId xmlns:a16="http://schemas.microsoft.com/office/drawing/2014/main" id="{7EBD919C-30A7-46CB-B5A4-3E456E7D7E73}"/>
              </a:ext>
            </a:extLst>
          </p:cNvPr>
          <p:cNvSpPr txBox="1"/>
          <p:nvPr/>
        </p:nvSpPr>
        <p:spPr>
          <a:xfrm>
            <a:off x="301377" y="1011658"/>
            <a:ext cx="4744347" cy="1144929"/>
          </a:xfrm>
          <a:prstGeom prst="rect">
            <a:avLst/>
          </a:prstGeom>
          <a:noFill/>
        </p:spPr>
        <p:txBody>
          <a:bodyPr wrap="square" rtlCol="0">
            <a:spAutoFit/>
          </a:bodyPr>
          <a:lstStyle/>
          <a:p>
            <a:pPr>
              <a:lnSpc>
                <a:spcPct val="114000"/>
              </a:lnSpc>
            </a:pPr>
            <a:r>
              <a:rPr lang="en-US" sz="2000" dirty="0"/>
              <a:t>This diagram shows:</a:t>
            </a:r>
          </a:p>
          <a:p>
            <a:pPr marL="342900" indent="-342900">
              <a:lnSpc>
                <a:spcPct val="114000"/>
              </a:lnSpc>
              <a:buFont typeface="+mj-lt"/>
              <a:buAutoNum type="arabicPeriod"/>
            </a:pPr>
            <a:r>
              <a:rPr lang="en-US" sz="2000" dirty="0"/>
              <a:t>Medical system content AND</a:t>
            </a:r>
          </a:p>
          <a:p>
            <a:pPr marL="342900" indent="-342900">
              <a:lnSpc>
                <a:spcPct val="114000"/>
              </a:lnSpc>
              <a:buFont typeface="+mj-lt"/>
              <a:buAutoNum type="arabicPeriod"/>
            </a:pPr>
            <a:r>
              <a:rPr lang="en-US" sz="2000" dirty="0"/>
              <a:t>Systems engineering process</a:t>
            </a:r>
          </a:p>
        </p:txBody>
      </p:sp>
      <p:pic>
        <p:nvPicPr>
          <p:cNvPr id="3" name="Picture 2"/>
          <p:cNvPicPr>
            <a:picLocks noChangeAspect="1"/>
          </p:cNvPicPr>
          <p:nvPr/>
        </p:nvPicPr>
        <p:blipFill>
          <a:blip r:embed="rId3"/>
          <a:stretch>
            <a:fillRect/>
          </a:stretch>
        </p:blipFill>
        <p:spPr>
          <a:xfrm>
            <a:off x="5351489" y="865087"/>
            <a:ext cx="6840511" cy="5920995"/>
          </a:xfrm>
          <a:prstGeom prst="rect">
            <a:avLst/>
          </a:prstGeom>
        </p:spPr>
      </p:pic>
      <p:sp>
        <p:nvSpPr>
          <p:cNvPr id="7" name="TextBox 6"/>
          <p:cNvSpPr txBox="1"/>
          <p:nvPr/>
        </p:nvSpPr>
        <p:spPr>
          <a:xfrm>
            <a:off x="522515" y="2319096"/>
            <a:ext cx="11309965" cy="1470705"/>
          </a:xfrm>
          <a:prstGeom prst="rect">
            <a:avLst/>
          </a:prstGeom>
          <a:noFill/>
          <a:ln w="28575">
            <a:solidFill>
              <a:schemeClr val="accent1">
                <a:lumMod val="90000"/>
              </a:schemeClr>
            </a:solidFill>
          </a:ln>
        </p:spPr>
        <p:txBody>
          <a:bodyPr wrap="square" rtlCol="0" anchor="ctr">
            <a:noAutofit/>
          </a:bodyPr>
          <a:lstStyle/>
          <a:p>
            <a:r>
              <a:rPr lang="en-US" b="1" dirty="0"/>
              <a:t>High-level system vision and scope</a:t>
            </a:r>
          </a:p>
        </p:txBody>
      </p:sp>
      <p:sp>
        <p:nvSpPr>
          <p:cNvPr id="8" name="TextBox 7"/>
          <p:cNvSpPr txBox="1"/>
          <p:nvPr/>
        </p:nvSpPr>
        <p:spPr>
          <a:xfrm>
            <a:off x="522515" y="4078866"/>
            <a:ext cx="11309966" cy="1268032"/>
          </a:xfrm>
          <a:prstGeom prst="rect">
            <a:avLst/>
          </a:prstGeom>
          <a:noFill/>
          <a:ln w="28575">
            <a:solidFill>
              <a:schemeClr val="accent1">
                <a:lumMod val="90000"/>
              </a:schemeClr>
            </a:solidFill>
          </a:ln>
        </p:spPr>
        <p:txBody>
          <a:bodyPr wrap="square" rtlCol="0" anchor="ctr">
            <a:noAutofit/>
          </a:bodyPr>
          <a:lstStyle/>
          <a:p>
            <a:r>
              <a:rPr lang="en-US" b="1" dirty="0"/>
              <a:t>Functions + Capabilities = Requirements</a:t>
            </a:r>
          </a:p>
        </p:txBody>
      </p:sp>
      <p:sp>
        <p:nvSpPr>
          <p:cNvPr id="9" name="TextBox 8"/>
          <p:cNvSpPr txBox="1"/>
          <p:nvPr/>
        </p:nvSpPr>
        <p:spPr>
          <a:xfrm>
            <a:off x="522515" y="5574512"/>
            <a:ext cx="11309965" cy="1078549"/>
          </a:xfrm>
          <a:prstGeom prst="rect">
            <a:avLst/>
          </a:prstGeom>
          <a:noFill/>
          <a:ln w="28575">
            <a:solidFill>
              <a:schemeClr val="accent1">
                <a:lumMod val="90000"/>
              </a:schemeClr>
            </a:solidFill>
          </a:ln>
        </p:spPr>
        <p:txBody>
          <a:bodyPr wrap="square" rtlCol="0" anchor="ctr">
            <a:noAutofit/>
          </a:bodyPr>
          <a:lstStyle/>
          <a:p>
            <a:r>
              <a:rPr lang="en-US" sz="1600" b="1" dirty="0"/>
              <a:t>Resulting Outputs including:</a:t>
            </a:r>
          </a:p>
          <a:p>
            <a:pPr marL="285750" indent="-285750">
              <a:buFont typeface="Arial" panose="020B0604020202020204" pitchFamily="34" charset="0"/>
              <a:buChar char="•"/>
            </a:pPr>
            <a:r>
              <a:rPr lang="en-US" sz="1600" dirty="0"/>
              <a:t>Medical system architecture</a:t>
            </a:r>
          </a:p>
          <a:p>
            <a:pPr marL="285750" indent="-285750">
              <a:buFont typeface="Arial" panose="020B0604020202020204" pitchFamily="34" charset="0"/>
              <a:buChar char="•"/>
            </a:pPr>
            <a:r>
              <a:rPr lang="en-US" sz="1600" dirty="0"/>
              <a:t>Medical system master equipment list</a:t>
            </a:r>
          </a:p>
          <a:p>
            <a:pPr marL="285750" indent="-285750">
              <a:buFont typeface="Arial" panose="020B0604020202020204" pitchFamily="34" charset="0"/>
              <a:buChar char="•"/>
            </a:pPr>
            <a:r>
              <a:rPr lang="en-US" sz="1600" dirty="0"/>
              <a:t>Medical system resources</a:t>
            </a:r>
          </a:p>
        </p:txBody>
      </p:sp>
    </p:spTree>
    <p:extLst>
      <p:ext uri="{BB962C8B-B14F-4D97-AF65-F5344CB8AC3E}">
        <p14:creationId xmlns:p14="http://schemas.microsoft.com/office/powerpoint/2010/main" val="2994495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21</a:t>
            </a:fld>
            <a:endParaRPr lang="en-US" sz="1000" dirty="0"/>
          </a:p>
        </p:txBody>
      </p:sp>
      <p:pic>
        <p:nvPicPr>
          <p:cNvPr id="7" name="Picture 6"/>
          <p:cNvPicPr>
            <a:picLocks noChangeAspect="1"/>
          </p:cNvPicPr>
          <p:nvPr/>
        </p:nvPicPr>
        <p:blipFill>
          <a:blip r:embed="rId2"/>
          <a:stretch>
            <a:fillRect/>
          </a:stretch>
        </p:blipFill>
        <p:spPr>
          <a:xfrm>
            <a:off x="2181761" y="879575"/>
            <a:ext cx="6862848" cy="5940329"/>
          </a:xfrm>
          <a:prstGeom prst="rect">
            <a:avLst/>
          </a:prstGeom>
        </p:spPr>
      </p:pic>
      <p:sp>
        <p:nvSpPr>
          <p:cNvPr id="8" name="Rounded Rectangle 7"/>
          <p:cNvSpPr/>
          <p:nvPr/>
        </p:nvSpPr>
        <p:spPr bwMode="auto">
          <a:xfrm>
            <a:off x="2803730" y="2375453"/>
            <a:ext cx="1629122" cy="4303644"/>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 name="Title 1">
            <a:extLst>
              <a:ext uri="{FF2B5EF4-FFF2-40B4-BE49-F238E27FC236}">
                <a16:creationId xmlns:a16="http://schemas.microsoft.com/office/drawing/2014/main" id="{CBD3377E-C95A-42C0-AA64-0D07044C08EF}"/>
              </a:ext>
            </a:extLst>
          </p:cNvPr>
          <p:cNvSpPr>
            <a:spLocks noGrp="1"/>
          </p:cNvSpPr>
          <p:nvPr>
            <p:ph type="title"/>
          </p:nvPr>
        </p:nvSpPr>
        <p:spPr>
          <a:xfrm>
            <a:off x="2181761" y="152400"/>
            <a:ext cx="8486242" cy="609600"/>
          </a:xfrm>
        </p:spPr>
        <p:txBody>
          <a:bodyPr/>
          <a:lstStyle/>
          <a:p>
            <a:r>
              <a:rPr lang="en-US" dirty="0"/>
              <a:t>Medical System Concept of Operations, </a:t>
            </a:r>
            <a:br>
              <a:rPr lang="en-US" dirty="0"/>
            </a:br>
            <a:r>
              <a:rPr lang="en-US" dirty="0"/>
              <a:t>Functions, and Architecture</a:t>
            </a:r>
          </a:p>
        </p:txBody>
      </p:sp>
    </p:spTree>
    <p:extLst>
      <p:ext uri="{BB962C8B-B14F-4D97-AF65-F5344CB8AC3E}">
        <p14:creationId xmlns:p14="http://schemas.microsoft.com/office/powerpoint/2010/main" val="3782411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Concepts of Operations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22</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39195" y="1229115"/>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4063944" y="979186"/>
            <a:ext cx="7437494" cy="20504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Recommendation for a medical system Concept of Operations (ConOps) for Gateway missions (Level of Care IV)</a:t>
            </a:r>
          </a:p>
          <a:p>
            <a:r>
              <a:rPr lang="en-US" kern="0" dirty="0"/>
              <a:t>Crew Health and Performance system ConOps for Gateway missions (Level of Care IV)</a:t>
            </a:r>
          </a:p>
          <a:p>
            <a:r>
              <a:rPr lang="en-US" kern="0" dirty="0"/>
              <a:t>Level of Care IV habitat medical system scenarios</a:t>
            </a: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4" name="Picture 3">
            <a:extLst>
              <a:ext uri="{FF2B5EF4-FFF2-40B4-BE49-F238E27FC236}">
                <a16:creationId xmlns:a16="http://schemas.microsoft.com/office/drawing/2014/main" id="{C7FE5FA2-5B16-426C-B01C-06BE8CC31810}"/>
              </a:ext>
            </a:extLst>
          </p:cNvPr>
          <p:cNvPicPr>
            <a:picLocks noChangeAspect="1"/>
          </p:cNvPicPr>
          <p:nvPr/>
        </p:nvPicPr>
        <p:blipFill>
          <a:blip r:embed="rId4"/>
          <a:stretch>
            <a:fillRect/>
          </a:stretch>
        </p:blipFill>
        <p:spPr>
          <a:xfrm>
            <a:off x="2455751" y="3393086"/>
            <a:ext cx="9563929" cy="21261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21264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Functions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23</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05613" y="3655508"/>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3553428" y="946793"/>
            <a:ext cx="7437494" cy="7391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functions</a:t>
            </a:r>
          </a:p>
          <a:p>
            <a:r>
              <a:rPr lang="en-US" kern="0" dirty="0"/>
              <a:t>Crew caregiver functions</a:t>
            </a:r>
          </a:p>
          <a:p>
            <a:r>
              <a:rPr lang="en-US" kern="0" dirty="0"/>
              <a:t>Crewmember functions</a:t>
            </a:r>
          </a:p>
          <a:p>
            <a:r>
              <a:rPr lang="en-US" kern="0" dirty="0"/>
              <a:t>Crew patient functions</a:t>
            </a: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6" name="Picture 5">
            <a:extLst>
              <a:ext uri="{FF2B5EF4-FFF2-40B4-BE49-F238E27FC236}">
                <a16:creationId xmlns:a16="http://schemas.microsoft.com/office/drawing/2014/main" id="{31C3363F-3473-40AA-87A4-CF228FF7C55F}"/>
              </a:ext>
            </a:extLst>
          </p:cNvPr>
          <p:cNvPicPr>
            <a:picLocks noChangeAspect="1"/>
          </p:cNvPicPr>
          <p:nvPr/>
        </p:nvPicPr>
        <p:blipFill>
          <a:blip r:embed="rId4"/>
          <a:stretch>
            <a:fillRect/>
          </a:stretch>
        </p:blipFill>
        <p:spPr>
          <a:xfrm>
            <a:off x="3553428" y="2822094"/>
            <a:ext cx="8508683" cy="36533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44195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Architecture and Interfaces</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24</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880310" y="5723260"/>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t>
            </a: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4063945" y="852882"/>
            <a:ext cx="7437494" cy="7391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architecture and interfaces</a:t>
            </a:r>
            <a:endParaRPr lang="en-US" dirty="0">
              <a:cs typeface="Arial"/>
            </a:endParaRPr>
          </a:p>
        </p:txBody>
      </p:sp>
      <p:pic>
        <p:nvPicPr>
          <p:cNvPr id="3" name="Picture 2">
            <a:extLst>
              <a:ext uri="{FF2B5EF4-FFF2-40B4-BE49-F238E27FC236}">
                <a16:creationId xmlns:a16="http://schemas.microsoft.com/office/drawing/2014/main" id="{BE885EFE-BD58-4CA5-9D90-7844236A1028}"/>
              </a:ext>
            </a:extLst>
          </p:cNvPr>
          <p:cNvPicPr>
            <a:picLocks noChangeAspect="1"/>
          </p:cNvPicPr>
          <p:nvPr/>
        </p:nvPicPr>
        <p:blipFill>
          <a:blip r:embed="rId3"/>
          <a:stretch>
            <a:fillRect/>
          </a:stretch>
        </p:blipFill>
        <p:spPr>
          <a:xfrm>
            <a:off x="62969" y="946793"/>
            <a:ext cx="2225916" cy="5911207"/>
          </a:xfrm>
          <a:prstGeom prst="rect">
            <a:avLst/>
          </a:prstGeom>
        </p:spPr>
      </p:pic>
      <p:pic>
        <p:nvPicPr>
          <p:cNvPr id="4" name="Picture 3">
            <a:extLst>
              <a:ext uri="{FF2B5EF4-FFF2-40B4-BE49-F238E27FC236}">
                <a16:creationId xmlns:a16="http://schemas.microsoft.com/office/drawing/2014/main" id="{4C9A3143-E1C5-40B3-BFA4-CD7E8F626244}"/>
              </a:ext>
            </a:extLst>
          </p:cNvPr>
          <p:cNvPicPr>
            <a:picLocks noChangeAspect="1"/>
          </p:cNvPicPr>
          <p:nvPr/>
        </p:nvPicPr>
        <p:blipFill>
          <a:blip r:embed="rId4"/>
          <a:stretch>
            <a:fillRect/>
          </a:stretch>
        </p:blipFill>
        <p:spPr>
          <a:xfrm>
            <a:off x="4063945" y="1718320"/>
            <a:ext cx="6966006" cy="5069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68947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25</a:t>
            </a:fld>
            <a:endParaRPr lang="en-US" sz="1000" dirty="0"/>
          </a:p>
        </p:txBody>
      </p:sp>
      <p:pic>
        <p:nvPicPr>
          <p:cNvPr id="7" name="Picture 6"/>
          <p:cNvPicPr>
            <a:picLocks noChangeAspect="1"/>
          </p:cNvPicPr>
          <p:nvPr/>
        </p:nvPicPr>
        <p:blipFill>
          <a:blip r:embed="rId2"/>
          <a:stretch>
            <a:fillRect/>
          </a:stretch>
        </p:blipFill>
        <p:spPr>
          <a:xfrm>
            <a:off x="2181761" y="864703"/>
            <a:ext cx="6880029" cy="5955201"/>
          </a:xfrm>
          <a:prstGeom prst="rect">
            <a:avLst/>
          </a:prstGeom>
        </p:spPr>
      </p:pic>
      <p:sp>
        <p:nvSpPr>
          <p:cNvPr id="8" name="Rounded Rectangle 7"/>
          <p:cNvSpPr/>
          <p:nvPr/>
        </p:nvSpPr>
        <p:spPr bwMode="auto">
          <a:xfrm>
            <a:off x="6948344" y="2365514"/>
            <a:ext cx="1499917" cy="4343400"/>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2347415" y="152400"/>
            <a:ext cx="8320588" cy="609600"/>
          </a:xfrm>
        </p:spPr>
        <p:txBody>
          <a:bodyPr/>
          <a:lstStyle/>
          <a:p>
            <a:r>
              <a:rPr lang="en-US" dirty="0"/>
              <a:t>Medical System Conditions, Capabilities, and Resources</a:t>
            </a:r>
          </a:p>
        </p:txBody>
      </p:sp>
    </p:spTree>
    <p:extLst>
      <p:ext uri="{BB962C8B-B14F-4D97-AF65-F5344CB8AC3E}">
        <p14:creationId xmlns:p14="http://schemas.microsoft.com/office/powerpoint/2010/main" val="3507232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E4D0-18E6-4EDF-8942-7C99AA004BBB}"/>
              </a:ext>
            </a:extLst>
          </p:cNvPr>
          <p:cNvSpPr>
            <a:spLocks noGrp="1"/>
          </p:cNvSpPr>
          <p:nvPr>
            <p:ph type="title"/>
          </p:nvPr>
        </p:nvSpPr>
        <p:spPr/>
        <p:txBody>
          <a:bodyPr/>
          <a:lstStyle/>
          <a:p>
            <a:r>
              <a:rPr lang="en-US" dirty="0"/>
              <a:t>Medical Conditions</a:t>
            </a:r>
          </a:p>
        </p:txBody>
      </p:sp>
      <p:sp>
        <p:nvSpPr>
          <p:cNvPr id="3" name="Content Placeholder 2">
            <a:extLst>
              <a:ext uri="{FF2B5EF4-FFF2-40B4-BE49-F238E27FC236}">
                <a16:creationId xmlns:a16="http://schemas.microsoft.com/office/drawing/2014/main" id="{78B0FADA-209E-4C46-A3EA-7226397D765D}"/>
              </a:ext>
            </a:extLst>
          </p:cNvPr>
          <p:cNvSpPr>
            <a:spLocks noGrp="1"/>
          </p:cNvSpPr>
          <p:nvPr>
            <p:ph idx="1"/>
          </p:nvPr>
        </p:nvSpPr>
        <p:spPr>
          <a:xfrm>
            <a:off x="3811358" y="1303280"/>
            <a:ext cx="7101807" cy="1237901"/>
          </a:xfrm>
        </p:spPr>
        <p:txBody>
          <a:bodyPr/>
          <a:lstStyle/>
          <a:p>
            <a:pPr marL="0" indent="0">
              <a:buNone/>
            </a:pPr>
            <a:r>
              <a:rPr lang="en-US" sz="2000" dirty="0"/>
              <a:t>Links to:</a:t>
            </a:r>
          </a:p>
          <a:p>
            <a:r>
              <a:rPr lang="en-US" sz="2000" dirty="0"/>
              <a:t>Accepted Medical Condition List (AMCL) Methodology</a:t>
            </a:r>
          </a:p>
          <a:p>
            <a:r>
              <a:rPr lang="en-US" sz="2000" dirty="0"/>
              <a:t>List of medical conditions in the model</a:t>
            </a:r>
          </a:p>
        </p:txBody>
      </p:sp>
      <p:sp>
        <p:nvSpPr>
          <p:cNvPr id="5" name="Slide Number Placeholder 4">
            <a:extLst>
              <a:ext uri="{FF2B5EF4-FFF2-40B4-BE49-F238E27FC236}">
                <a16:creationId xmlns:a16="http://schemas.microsoft.com/office/drawing/2014/main" id="{FFF39802-5C9B-462B-B18D-5858FCCD2977}"/>
              </a:ext>
            </a:extLst>
          </p:cNvPr>
          <p:cNvSpPr>
            <a:spLocks noGrp="1"/>
          </p:cNvSpPr>
          <p:nvPr>
            <p:ph type="sldNum" sz="quarter" idx="4"/>
          </p:nvPr>
        </p:nvSpPr>
        <p:spPr/>
        <p:txBody>
          <a:bodyPr/>
          <a:lstStyle/>
          <a:p>
            <a:fld id="{60E58D69-6F75-46EC-B381-A34C4F305958}" type="slidenum">
              <a:rPr lang="en-US" smtClean="0"/>
              <a:pPr/>
              <a:t>26</a:t>
            </a:fld>
            <a:endParaRPr lang="en-US" sz="1000" dirty="0"/>
          </a:p>
        </p:txBody>
      </p:sp>
      <p:sp>
        <p:nvSpPr>
          <p:cNvPr id="8" name="Arrow: Up 7">
            <a:extLst>
              <a:ext uri="{FF2B5EF4-FFF2-40B4-BE49-F238E27FC236}">
                <a16:creationId xmlns:a16="http://schemas.microsoft.com/office/drawing/2014/main" id="{D85C5A62-6696-4611-B139-B04BBD9E3F7C}"/>
              </a:ext>
            </a:extLst>
          </p:cNvPr>
          <p:cNvSpPr/>
          <p:nvPr/>
        </p:nvSpPr>
        <p:spPr bwMode="auto">
          <a:xfrm rot="16200000">
            <a:off x="2801894" y="1008932"/>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pic>
        <p:nvPicPr>
          <p:cNvPr id="9" name="Picture 8">
            <a:extLst>
              <a:ext uri="{FF2B5EF4-FFF2-40B4-BE49-F238E27FC236}">
                <a16:creationId xmlns:a16="http://schemas.microsoft.com/office/drawing/2014/main" id="{D0305AC4-DAFD-4912-9968-64117F52861A}"/>
              </a:ext>
            </a:extLst>
          </p:cNvPr>
          <p:cNvPicPr>
            <a:picLocks noChangeAspect="1"/>
          </p:cNvPicPr>
          <p:nvPr/>
        </p:nvPicPr>
        <p:blipFill rotWithShape="1">
          <a:blip r:embed="rId3"/>
          <a:srcRect t="13786"/>
          <a:stretch/>
        </p:blipFill>
        <p:spPr>
          <a:xfrm>
            <a:off x="3811358" y="2541181"/>
            <a:ext cx="7940376" cy="4096161"/>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stretch>
            <a:fillRect/>
          </a:stretch>
        </p:blipFill>
        <p:spPr>
          <a:xfrm>
            <a:off x="79513" y="969484"/>
            <a:ext cx="2267903" cy="5850421"/>
          </a:xfrm>
          <a:prstGeom prst="rect">
            <a:avLst/>
          </a:prstGeom>
        </p:spPr>
      </p:pic>
    </p:spTree>
    <p:extLst>
      <p:ext uri="{BB962C8B-B14F-4D97-AF65-F5344CB8AC3E}">
        <p14:creationId xmlns:p14="http://schemas.microsoft.com/office/powerpoint/2010/main" val="4050678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B3A0EF-ADDC-406A-9509-F98E0C543C34}"/>
              </a:ext>
            </a:extLst>
          </p:cNvPr>
          <p:cNvPicPr>
            <a:picLocks noChangeAspect="1"/>
          </p:cNvPicPr>
          <p:nvPr/>
        </p:nvPicPr>
        <p:blipFill rotWithShape="1">
          <a:blip r:embed="rId3"/>
          <a:srcRect b="12942"/>
          <a:stretch/>
        </p:blipFill>
        <p:spPr>
          <a:xfrm>
            <a:off x="5629619" y="3100793"/>
            <a:ext cx="6443801" cy="3386067"/>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1506815B-4B31-4388-8CB9-9AD0761053EB}"/>
              </a:ext>
            </a:extLst>
          </p:cNvPr>
          <p:cNvPicPr>
            <a:picLocks noChangeAspect="1"/>
          </p:cNvPicPr>
          <p:nvPr/>
        </p:nvPicPr>
        <p:blipFill rotWithShape="1">
          <a:blip r:embed="rId4"/>
          <a:srcRect l="8711" t="5751" r="4105" b="9335"/>
          <a:stretch/>
        </p:blipFill>
        <p:spPr>
          <a:xfrm>
            <a:off x="5629619" y="931921"/>
            <a:ext cx="6443801" cy="1703704"/>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29A4E6BA-3FA0-4546-A4D4-CE58AD8677ED}"/>
              </a:ext>
            </a:extLst>
          </p:cNvPr>
          <p:cNvSpPr>
            <a:spLocks noGrp="1"/>
          </p:cNvSpPr>
          <p:nvPr>
            <p:ph type="title"/>
          </p:nvPr>
        </p:nvSpPr>
        <p:spPr/>
        <p:txBody>
          <a:bodyPr/>
          <a:lstStyle/>
          <a:p>
            <a:r>
              <a:rPr lang="en-US" dirty="0"/>
              <a:t>Medical Capabilities </a:t>
            </a:r>
          </a:p>
        </p:txBody>
      </p:sp>
      <p:sp>
        <p:nvSpPr>
          <p:cNvPr id="5" name="Slide Number Placeholder 4">
            <a:extLst>
              <a:ext uri="{FF2B5EF4-FFF2-40B4-BE49-F238E27FC236}">
                <a16:creationId xmlns:a16="http://schemas.microsoft.com/office/drawing/2014/main" id="{B91ECB3B-FD35-4469-9602-F8B452E62D44}"/>
              </a:ext>
            </a:extLst>
          </p:cNvPr>
          <p:cNvSpPr>
            <a:spLocks noGrp="1"/>
          </p:cNvSpPr>
          <p:nvPr>
            <p:ph type="sldNum" sz="quarter" idx="4"/>
          </p:nvPr>
        </p:nvSpPr>
        <p:spPr/>
        <p:txBody>
          <a:bodyPr/>
          <a:lstStyle/>
          <a:p>
            <a:fld id="{60E58D69-6F75-46EC-B381-A34C4F305958}" type="slidenum">
              <a:rPr lang="en-US" smtClean="0"/>
              <a:pPr/>
              <a:t>27</a:t>
            </a:fld>
            <a:endParaRPr lang="en-US" sz="1000" dirty="0"/>
          </a:p>
        </p:txBody>
      </p:sp>
      <p:sp>
        <p:nvSpPr>
          <p:cNvPr id="7" name="Arrow: Up 6">
            <a:extLst>
              <a:ext uri="{FF2B5EF4-FFF2-40B4-BE49-F238E27FC236}">
                <a16:creationId xmlns:a16="http://schemas.microsoft.com/office/drawing/2014/main" id="{D8A7E6C9-5EDE-4D14-AE2D-0823077AEE7F}"/>
              </a:ext>
            </a:extLst>
          </p:cNvPr>
          <p:cNvSpPr/>
          <p:nvPr/>
        </p:nvSpPr>
        <p:spPr bwMode="auto">
          <a:xfrm rot="16200000">
            <a:off x="2718874" y="3710164"/>
            <a:ext cx="484632" cy="978408"/>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 name="Content Placeholder 2">
            <a:extLst>
              <a:ext uri="{FF2B5EF4-FFF2-40B4-BE49-F238E27FC236}">
                <a16:creationId xmlns:a16="http://schemas.microsoft.com/office/drawing/2014/main" id="{FC196737-36F3-4C87-8EA5-4D15BD403C66}"/>
              </a:ext>
            </a:extLst>
          </p:cNvPr>
          <p:cNvSpPr txBox="1">
            <a:spLocks/>
          </p:cNvSpPr>
          <p:nvPr/>
        </p:nvSpPr>
        <p:spPr bwMode="auto">
          <a:xfrm>
            <a:off x="2980681" y="988993"/>
            <a:ext cx="2648938" cy="11300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Clinical capabilities list</a:t>
            </a:r>
          </a:p>
          <a:p>
            <a:endParaRPr lang="en-US" kern="0" dirty="0"/>
          </a:p>
          <a:p>
            <a:endParaRPr lang="en-US" kern="0" dirty="0"/>
          </a:p>
          <a:p>
            <a:pPr marL="0" indent="0">
              <a:buNone/>
            </a:pPr>
            <a:endParaRPr lang="en-US" sz="1200" kern="0" dirty="0"/>
          </a:p>
          <a:p>
            <a:pPr marL="0" indent="0">
              <a:buNone/>
            </a:pPr>
            <a:endParaRPr lang="en-US" sz="1200" kern="0" dirty="0"/>
          </a:p>
          <a:p>
            <a:r>
              <a:rPr lang="en-US" kern="0" dirty="0"/>
              <a:t>Capability to conditions matrix</a:t>
            </a:r>
          </a:p>
        </p:txBody>
      </p:sp>
      <p:pic>
        <p:nvPicPr>
          <p:cNvPr id="10" name="Picture 9">
            <a:extLst>
              <a:ext uri="{FF2B5EF4-FFF2-40B4-BE49-F238E27FC236}">
                <a16:creationId xmlns:a16="http://schemas.microsoft.com/office/drawing/2014/main" id="{7AA8FB32-6EF0-4E07-97E0-3D3AD0ED38C3}"/>
              </a:ext>
            </a:extLst>
          </p:cNvPr>
          <p:cNvPicPr>
            <a:picLocks noChangeAspect="1"/>
          </p:cNvPicPr>
          <p:nvPr/>
        </p:nvPicPr>
        <p:blipFill>
          <a:blip r:embed="rId5"/>
          <a:stretch>
            <a:fillRect/>
          </a:stretch>
        </p:blipFill>
        <p:spPr>
          <a:xfrm>
            <a:off x="109537" y="988993"/>
            <a:ext cx="2350879" cy="5850442"/>
          </a:xfrm>
          <a:prstGeom prst="rect">
            <a:avLst/>
          </a:prstGeom>
        </p:spPr>
      </p:pic>
    </p:spTree>
    <p:extLst>
      <p:ext uri="{BB962C8B-B14F-4D97-AF65-F5344CB8AC3E}">
        <p14:creationId xmlns:p14="http://schemas.microsoft.com/office/powerpoint/2010/main" val="3414389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2F5554-D9C1-4CE9-BAFF-CDA4CB01FB4C}"/>
              </a:ext>
            </a:extLst>
          </p:cNvPr>
          <p:cNvPicPr>
            <a:picLocks noChangeAspect="1"/>
          </p:cNvPicPr>
          <p:nvPr/>
        </p:nvPicPr>
        <p:blipFill>
          <a:blip r:embed="rId3"/>
          <a:stretch>
            <a:fillRect/>
          </a:stretch>
        </p:blipFill>
        <p:spPr>
          <a:xfrm>
            <a:off x="2640031" y="2334504"/>
            <a:ext cx="5376026" cy="3331121"/>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CBD3377E-C95A-42C0-AA64-0D07044C08EF}"/>
              </a:ext>
            </a:extLst>
          </p:cNvPr>
          <p:cNvSpPr>
            <a:spLocks noGrp="1"/>
          </p:cNvSpPr>
          <p:nvPr>
            <p:ph type="title"/>
          </p:nvPr>
        </p:nvSpPr>
        <p:spPr/>
        <p:txBody>
          <a:bodyPr/>
          <a:lstStyle/>
          <a:p>
            <a:r>
              <a:rPr lang="en-US" dirty="0"/>
              <a:t>Medical System Requirements – Sample Relation Maps </a:t>
            </a:r>
          </a:p>
        </p:txBody>
      </p:sp>
      <p:sp>
        <p:nvSpPr>
          <p:cNvPr id="5" name="Slide Number Placeholder 4">
            <a:extLst>
              <a:ext uri="{FF2B5EF4-FFF2-40B4-BE49-F238E27FC236}">
                <a16:creationId xmlns:a16="http://schemas.microsoft.com/office/drawing/2014/main" id="{4D5B688D-A111-4591-A453-3958B807EFFC}"/>
              </a:ext>
            </a:extLst>
          </p:cNvPr>
          <p:cNvSpPr>
            <a:spLocks noGrp="1"/>
          </p:cNvSpPr>
          <p:nvPr>
            <p:ph type="sldNum" sz="quarter" idx="4"/>
          </p:nvPr>
        </p:nvSpPr>
        <p:spPr/>
        <p:txBody>
          <a:bodyPr/>
          <a:lstStyle/>
          <a:p>
            <a:fld id="{60E58D69-6F75-46EC-B381-A34C4F305958}" type="slidenum">
              <a:rPr lang="en-US" smtClean="0"/>
              <a:pPr/>
              <a:t>28</a:t>
            </a:fld>
            <a:endParaRPr lang="en-US" sz="1000" dirty="0"/>
          </a:p>
        </p:txBody>
      </p:sp>
      <p:sp>
        <p:nvSpPr>
          <p:cNvPr id="8" name="Arrow: Up 7">
            <a:extLst>
              <a:ext uri="{FF2B5EF4-FFF2-40B4-BE49-F238E27FC236}">
                <a16:creationId xmlns:a16="http://schemas.microsoft.com/office/drawing/2014/main" id="{73D25F3D-A006-463A-B59F-37819B9ABC84}"/>
              </a:ext>
            </a:extLst>
          </p:cNvPr>
          <p:cNvSpPr/>
          <p:nvPr/>
        </p:nvSpPr>
        <p:spPr bwMode="auto">
          <a:xfrm rot="16200000">
            <a:off x="2602956" y="5655630"/>
            <a:ext cx="484632" cy="769712"/>
          </a:xfrm>
          <a:prstGeom prst="upArrow">
            <a:avLst/>
          </a:prstGeom>
          <a:solidFill>
            <a:schemeClr val="bg1"/>
          </a:solidFill>
          <a:ln w="28575" cap="flat" cmpd="sng" algn="ctr">
            <a:solidFill>
              <a:srgbClr val="0070C0"/>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Content Placeholder 2">
            <a:extLst>
              <a:ext uri="{FF2B5EF4-FFF2-40B4-BE49-F238E27FC236}">
                <a16:creationId xmlns:a16="http://schemas.microsoft.com/office/drawing/2014/main" id="{FC196737-36F3-4C87-8EA5-4D15BD403C66}"/>
              </a:ext>
            </a:extLst>
          </p:cNvPr>
          <p:cNvSpPr txBox="1">
            <a:spLocks/>
          </p:cNvSpPr>
          <p:nvPr/>
        </p:nvSpPr>
        <p:spPr bwMode="auto">
          <a:xfrm>
            <a:off x="2349444" y="946792"/>
            <a:ext cx="8851956" cy="7705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sz="2400" kern="0" dirty="0"/>
              <a:t>Relation maps</a:t>
            </a:r>
          </a:p>
        </p:txBody>
      </p:sp>
      <p:pic>
        <p:nvPicPr>
          <p:cNvPr id="3" name="Picture 2">
            <a:extLst>
              <a:ext uri="{FF2B5EF4-FFF2-40B4-BE49-F238E27FC236}">
                <a16:creationId xmlns:a16="http://schemas.microsoft.com/office/drawing/2014/main" id="{69437A01-2E83-48C4-BBFF-1B1588EBF56A}"/>
              </a:ext>
            </a:extLst>
          </p:cNvPr>
          <p:cNvPicPr>
            <a:picLocks noChangeAspect="1"/>
          </p:cNvPicPr>
          <p:nvPr/>
        </p:nvPicPr>
        <p:blipFill rotWithShape="1">
          <a:blip r:embed="rId4"/>
          <a:srcRect t="5001" b="18023"/>
          <a:stretch/>
        </p:blipFill>
        <p:spPr>
          <a:xfrm>
            <a:off x="6110594" y="2640619"/>
            <a:ext cx="6080183" cy="3735433"/>
          </a:xfrm>
          <a:prstGeom prst="rect">
            <a:avLst/>
          </a:prstGeom>
          <a:ln>
            <a:noFill/>
          </a:ln>
          <a:effectLst>
            <a:outerShdw blurRad="190500" algn="tl" rotWithShape="0">
              <a:srgbClr val="000000">
                <a:alpha val="70000"/>
              </a:srgbClr>
            </a:outerShdw>
          </a:effectLst>
        </p:spPr>
      </p:pic>
      <p:sp>
        <p:nvSpPr>
          <p:cNvPr id="10" name="Content Placeholder 2">
            <a:extLst>
              <a:ext uri="{FF2B5EF4-FFF2-40B4-BE49-F238E27FC236}">
                <a16:creationId xmlns:a16="http://schemas.microsoft.com/office/drawing/2014/main" id="{FC196737-36F3-4C87-8EA5-4D15BD403C66}"/>
              </a:ext>
            </a:extLst>
          </p:cNvPr>
          <p:cNvSpPr txBox="1">
            <a:spLocks/>
          </p:cNvSpPr>
          <p:nvPr/>
        </p:nvSpPr>
        <p:spPr bwMode="auto">
          <a:xfrm>
            <a:off x="7737158" y="883102"/>
            <a:ext cx="4311848" cy="42134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r>
              <a:rPr lang="en-US" kern="0" dirty="0"/>
              <a:t>Master resource picklist</a:t>
            </a:r>
          </a:p>
        </p:txBody>
      </p:sp>
      <p:pic>
        <p:nvPicPr>
          <p:cNvPr id="11" name="Picture 10"/>
          <p:cNvPicPr>
            <a:picLocks noChangeAspect="1"/>
          </p:cNvPicPr>
          <p:nvPr/>
        </p:nvPicPr>
        <p:blipFill rotWithShape="1">
          <a:blip r:embed="rId5"/>
          <a:srcRect r="47579" b="55502"/>
          <a:stretch/>
        </p:blipFill>
        <p:spPr>
          <a:xfrm>
            <a:off x="7840192" y="1256445"/>
            <a:ext cx="4284076" cy="1305447"/>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7AA8FB32-6EF0-4E07-97E0-3D3AD0ED38C3}"/>
              </a:ext>
            </a:extLst>
          </p:cNvPr>
          <p:cNvPicPr>
            <a:picLocks noChangeAspect="1"/>
          </p:cNvPicPr>
          <p:nvPr/>
        </p:nvPicPr>
        <p:blipFill>
          <a:blip r:embed="rId6"/>
          <a:stretch>
            <a:fillRect/>
          </a:stretch>
        </p:blipFill>
        <p:spPr>
          <a:xfrm>
            <a:off x="109537" y="1015055"/>
            <a:ext cx="2350879" cy="5824380"/>
          </a:xfrm>
          <a:prstGeom prst="rect">
            <a:avLst/>
          </a:prstGeom>
        </p:spPr>
      </p:pic>
    </p:spTree>
    <p:extLst>
      <p:ext uri="{BB962C8B-B14F-4D97-AF65-F5344CB8AC3E}">
        <p14:creationId xmlns:p14="http://schemas.microsoft.com/office/powerpoint/2010/main" val="12450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29</a:t>
            </a:fld>
            <a:endParaRPr lang="en-US" sz="1000" dirty="0"/>
          </a:p>
        </p:txBody>
      </p:sp>
      <p:pic>
        <p:nvPicPr>
          <p:cNvPr id="7" name="Picture 6"/>
          <p:cNvPicPr>
            <a:picLocks noChangeAspect="1"/>
          </p:cNvPicPr>
          <p:nvPr/>
        </p:nvPicPr>
        <p:blipFill>
          <a:blip r:embed="rId3"/>
          <a:stretch>
            <a:fillRect/>
          </a:stretch>
        </p:blipFill>
        <p:spPr>
          <a:xfrm>
            <a:off x="67732" y="872982"/>
            <a:ext cx="6914477" cy="5985018"/>
          </a:xfrm>
          <a:prstGeom prst="rect">
            <a:avLst/>
          </a:prstGeom>
        </p:spPr>
      </p:pic>
      <p:sp>
        <p:nvSpPr>
          <p:cNvPr id="8" name="Rounded Rectangle 7"/>
          <p:cNvSpPr/>
          <p:nvPr/>
        </p:nvSpPr>
        <p:spPr bwMode="auto">
          <a:xfrm>
            <a:off x="2779253" y="2300007"/>
            <a:ext cx="1708634" cy="1464402"/>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Standards and References</a:t>
            </a:r>
          </a:p>
        </p:txBody>
      </p:sp>
      <p:sp>
        <p:nvSpPr>
          <p:cNvPr id="6" name="Content Placeholder 2">
            <a:extLst>
              <a:ext uri="{FF2B5EF4-FFF2-40B4-BE49-F238E27FC236}">
                <a16:creationId xmlns:a16="http://schemas.microsoft.com/office/drawing/2014/main" id="{4275E75B-A390-4E17-B919-98A181E1E962}"/>
              </a:ext>
            </a:extLst>
          </p:cNvPr>
          <p:cNvSpPr txBox="1">
            <a:spLocks/>
          </p:cNvSpPr>
          <p:nvPr/>
        </p:nvSpPr>
        <p:spPr bwMode="auto">
          <a:xfrm>
            <a:off x="7199408" y="1114920"/>
            <a:ext cx="4810622" cy="14949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NASA-STD-3001 Vol 1 Rev A</a:t>
            </a:r>
          </a:p>
          <a:p>
            <a:r>
              <a:rPr lang="en-US" kern="0" dirty="0"/>
              <a:t>NASA-STD-3001 Vol 2 Rev B</a:t>
            </a:r>
          </a:p>
          <a:p>
            <a:r>
              <a:rPr lang="en-US" kern="0" dirty="0"/>
              <a:t>Interpretation of NASA-STD-3001 Levels of Care for Exploration Medical System Development</a:t>
            </a:r>
          </a:p>
          <a:p>
            <a:r>
              <a:rPr lang="en-US" kern="0" dirty="0"/>
              <a:t>ISS Medical Operation Requirements Document Rev E</a:t>
            </a:r>
          </a:p>
          <a:p>
            <a:r>
              <a:rPr lang="en-US" kern="0" dirty="0"/>
              <a:t>Project Requirements &amp; Verifications Document: Plan and Report for the ISS Health Maintenance System Medical Kit Hardware – March 2011</a:t>
            </a:r>
          </a:p>
        </p:txBody>
      </p:sp>
    </p:spTree>
    <p:extLst>
      <p:ext uri="{BB962C8B-B14F-4D97-AF65-F5344CB8AC3E}">
        <p14:creationId xmlns:p14="http://schemas.microsoft.com/office/powerpoint/2010/main" val="1154088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30</a:t>
            </a:fld>
            <a:endParaRPr lang="en-US" sz="1000" dirty="0"/>
          </a:p>
        </p:txBody>
      </p:sp>
      <p:pic>
        <p:nvPicPr>
          <p:cNvPr id="7" name="Picture 6"/>
          <p:cNvPicPr>
            <a:picLocks noChangeAspect="1"/>
          </p:cNvPicPr>
          <p:nvPr/>
        </p:nvPicPr>
        <p:blipFill>
          <a:blip r:embed="rId2"/>
          <a:stretch>
            <a:fillRect/>
          </a:stretch>
        </p:blipFill>
        <p:spPr>
          <a:xfrm>
            <a:off x="4702347" y="921005"/>
            <a:ext cx="5794959" cy="5015989"/>
          </a:xfrm>
          <a:prstGeom prst="rect">
            <a:avLst/>
          </a:prstGeom>
        </p:spPr>
      </p:pic>
      <p:sp>
        <p:nvSpPr>
          <p:cNvPr id="8" name="Rounded Rectangle 7"/>
          <p:cNvSpPr/>
          <p:nvPr/>
        </p:nvSpPr>
        <p:spPr bwMode="auto">
          <a:xfrm>
            <a:off x="7009785" y="3558760"/>
            <a:ext cx="1397236" cy="1081479"/>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Culmination = Medical System Requirements</a:t>
            </a:r>
          </a:p>
        </p:txBody>
      </p:sp>
      <p:sp>
        <p:nvSpPr>
          <p:cNvPr id="2" name="TextBox 1"/>
          <p:cNvSpPr txBox="1"/>
          <p:nvPr/>
        </p:nvSpPr>
        <p:spPr>
          <a:xfrm>
            <a:off x="198783" y="1120676"/>
            <a:ext cx="4219284" cy="2308324"/>
          </a:xfrm>
          <a:prstGeom prst="rect">
            <a:avLst/>
          </a:prstGeom>
          <a:noFill/>
        </p:spPr>
        <p:txBody>
          <a:bodyPr wrap="square" rtlCol="0">
            <a:spAutoFit/>
          </a:bodyPr>
          <a:lstStyle/>
          <a:p>
            <a:r>
              <a:rPr lang="en-US" dirty="0"/>
              <a:t>Concept of Operations</a:t>
            </a:r>
          </a:p>
          <a:p>
            <a:r>
              <a:rPr lang="en-US" dirty="0"/>
              <a:t>Medical System Functions</a:t>
            </a:r>
          </a:p>
          <a:p>
            <a:r>
              <a:rPr lang="en-US" dirty="0"/>
              <a:t>Standards</a:t>
            </a:r>
          </a:p>
          <a:p>
            <a:r>
              <a:rPr lang="en-US" dirty="0"/>
              <a:t>References</a:t>
            </a:r>
          </a:p>
          <a:p>
            <a:r>
              <a:rPr lang="en-US" dirty="0"/>
              <a:t>Medical System Conditions</a:t>
            </a:r>
          </a:p>
          <a:p>
            <a:r>
              <a:rPr lang="en-US" u="sng" dirty="0"/>
              <a:t>Medical System Capabilities</a:t>
            </a:r>
          </a:p>
          <a:p>
            <a:endParaRPr lang="en-US" u="sng" dirty="0"/>
          </a:p>
          <a:p>
            <a:r>
              <a:rPr lang="en-US" b="1" dirty="0"/>
              <a:t>Medical System Requirements</a:t>
            </a:r>
          </a:p>
        </p:txBody>
      </p:sp>
      <p:sp>
        <p:nvSpPr>
          <p:cNvPr id="3" name="TextBox 2"/>
          <p:cNvSpPr txBox="1"/>
          <p:nvPr/>
        </p:nvSpPr>
        <p:spPr>
          <a:xfrm>
            <a:off x="198783" y="2842591"/>
            <a:ext cx="357808" cy="461665"/>
          </a:xfrm>
          <a:prstGeom prst="rect">
            <a:avLst/>
          </a:prstGeom>
          <a:noFill/>
        </p:spPr>
        <p:txBody>
          <a:bodyPr wrap="square" rtlCol="0">
            <a:spAutoFit/>
          </a:bodyPr>
          <a:lstStyle/>
          <a:p>
            <a:r>
              <a:rPr lang="en-US" sz="2400" dirty="0"/>
              <a:t>+</a:t>
            </a:r>
          </a:p>
        </p:txBody>
      </p:sp>
      <p:pic>
        <p:nvPicPr>
          <p:cNvPr id="10" name="Picture 9">
            <a:extLst>
              <a:ext uri="{FF2B5EF4-FFF2-40B4-BE49-F238E27FC236}">
                <a16:creationId xmlns:a16="http://schemas.microsoft.com/office/drawing/2014/main" id="{DD84830A-FE41-4C67-80BC-610D6D5D3924}"/>
              </a:ext>
            </a:extLst>
          </p:cNvPr>
          <p:cNvPicPr>
            <a:picLocks noChangeAspect="1"/>
          </p:cNvPicPr>
          <p:nvPr/>
        </p:nvPicPr>
        <p:blipFill>
          <a:blip r:embed="rId3"/>
          <a:stretch>
            <a:fillRect/>
          </a:stretch>
        </p:blipFill>
        <p:spPr>
          <a:xfrm>
            <a:off x="4433470" y="5620126"/>
            <a:ext cx="6945731" cy="817145"/>
          </a:xfrm>
          <a:prstGeom prst="rect">
            <a:avLst/>
          </a:prstGeom>
        </p:spPr>
      </p:pic>
      <p:sp>
        <p:nvSpPr>
          <p:cNvPr id="9" name="Content Placeholder 2">
            <a:extLst>
              <a:ext uri="{FF2B5EF4-FFF2-40B4-BE49-F238E27FC236}">
                <a16:creationId xmlns:a16="http://schemas.microsoft.com/office/drawing/2014/main" id="{695E2640-08CD-47B3-A707-A692A17E9F6A}"/>
              </a:ext>
            </a:extLst>
          </p:cNvPr>
          <p:cNvSpPr txBox="1">
            <a:spLocks/>
          </p:cNvSpPr>
          <p:nvPr/>
        </p:nvSpPr>
        <p:spPr bwMode="auto">
          <a:xfrm>
            <a:off x="135913" y="4002684"/>
            <a:ext cx="4639962" cy="14949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Requirements tables and traces, including requirements levied on other systems</a:t>
            </a:r>
          </a:p>
          <a:p>
            <a:r>
              <a:rPr lang="en-US" kern="0" dirty="0"/>
              <a:t>Medical system requirement relations</a:t>
            </a:r>
          </a:p>
          <a:p>
            <a:r>
              <a:rPr lang="en-US" kern="0" dirty="0"/>
              <a:t>Medical systems functions to requirements</a:t>
            </a:r>
          </a:p>
        </p:txBody>
      </p:sp>
    </p:spTree>
    <p:extLst>
      <p:ext uri="{BB962C8B-B14F-4D97-AF65-F5344CB8AC3E}">
        <p14:creationId xmlns:p14="http://schemas.microsoft.com/office/powerpoint/2010/main" val="3507344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0E58D69-6F75-46EC-B381-A34C4F305958}" type="slidenum">
              <a:rPr lang="en-US" smtClean="0"/>
              <a:pPr/>
              <a:t>31</a:t>
            </a:fld>
            <a:endParaRPr lang="en-US" sz="1000" dirty="0"/>
          </a:p>
        </p:txBody>
      </p:sp>
      <p:pic>
        <p:nvPicPr>
          <p:cNvPr id="7" name="Picture 6"/>
          <p:cNvPicPr>
            <a:picLocks noChangeAspect="1"/>
          </p:cNvPicPr>
          <p:nvPr/>
        </p:nvPicPr>
        <p:blipFill>
          <a:blip r:embed="rId3"/>
          <a:stretch>
            <a:fillRect/>
          </a:stretch>
        </p:blipFill>
        <p:spPr>
          <a:xfrm>
            <a:off x="26837" y="943480"/>
            <a:ext cx="6833030" cy="5914520"/>
          </a:xfrm>
          <a:prstGeom prst="rect">
            <a:avLst/>
          </a:prstGeom>
        </p:spPr>
      </p:pic>
      <p:sp>
        <p:nvSpPr>
          <p:cNvPr id="8" name="Rounded Rectangle 7"/>
          <p:cNvSpPr/>
          <p:nvPr/>
        </p:nvSpPr>
        <p:spPr bwMode="auto">
          <a:xfrm>
            <a:off x="2710422" y="5742986"/>
            <a:ext cx="1708635" cy="983975"/>
          </a:xfrm>
          <a:prstGeom prst="roundRect">
            <a:avLst/>
          </a:prstGeom>
          <a:noFill/>
          <a:ln w="28575" cap="flat" cmpd="sng" algn="ctr">
            <a:solidFill>
              <a:srgbClr val="FF0000"/>
            </a:solidFill>
            <a:prstDash val="solid"/>
            <a:round/>
            <a:headEnd type="none" w="med" len="med"/>
            <a:tailEnd type="none" w="med" len="med"/>
          </a:ln>
          <a:effectLst>
            <a:glow rad="63500">
              <a:schemeClr val="accent2">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 name="Title 1">
            <a:extLst>
              <a:ext uri="{FF2B5EF4-FFF2-40B4-BE49-F238E27FC236}">
                <a16:creationId xmlns:a16="http://schemas.microsoft.com/office/drawing/2014/main" id="{CBD3377E-C95A-42C0-AA64-0D07044C08EF}"/>
              </a:ext>
            </a:extLst>
          </p:cNvPr>
          <p:cNvSpPr>
            <a:spLocks noGrp="1"/>
          </p:cNvSpPr>
          <p:nvPr>
            <p:ph type="title"/>
          </p:nvPr>
        </p:nvSpPr>
        <p:spPr>
          <a:xfrm>
            <a:off x="301378" y="152400"/>
            <a:ext cx="10366625" cy="609600"/>
          </a:xfrm>
        </p:spPr>
        <p:txBody>
          <a:bodyPr/>
          <a:lstStyle/>
          <a:p>
            <a:r>
              <a:rPr lang="en-US" dirty="0"/>
              <a:t>Medical System Master Equipment List</a:t>
            </a:r>
          </a:p>
        </p:txBody>
      </p:sp>
      <p:sp>
        <p:nvSpPr>
          <p:cNvPr id="6" name="Content Placeholder 2">
            <a:extLst>
              <a:ext uri="{FF2B5EF4-FFF2-40B4-BE49-F238E27FC236}">
                <a16:creationId xmlns:a16="http://schemas.microsoft.com/office/drawing/2014/main" id="{FC215ABB-B6AA-4224-A5D4-2A0B9C0FB8B1}"/>
              </a:ext>
            </a:extLst>
          </p:cNvPr>
          <p:cNvSpPr txBox="1">
            <a:spLocks/>
          </p:cNvSpPr>
          <p:nvPr/>
        </p:nvSpPr>
        <p:spPr bwMode="auto">
          <a:xfrm>
            <a:off x="7015799" y="964153"/>
            <a:ext cx="4761094" cy="2399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5425" indent="-225425" algn="l" rtl="0" eaLnBrk="1" fontAlgn="base" hangingPunct="1">
              <a:spcBef>
                <a:spcPct val="20000"/>
              </a:spcBef>
              <a:spcAft>
                <a:spcPct val="0"/>
              </a:spcAft>
              <a:buChar char="•"/>
              <a:defRPr b="1">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sz="1600">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sz="1400">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sz="1200">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a:lstStyle>
          <a:p>
            <a:pPr marL="0" indent="0">
              <a:buFontTx/>
              <a:buNone/>
            </a:pPr>
            <a:r>
              <a:rPr lang="en-US" sz="2400" kern="0" dirty="0"/>
              <a:t>Links to:</a:t>
            </a:r>
          </a:p>
          <a:p>
            <a:r>
              <a:rPr lang="en-US" kern="0" dirty="0"/>
              <a:t>Medical system MEL</a:t>
            </a:r>
          </a:p>
        </p:txBody>
      </p:sp>
      <p:pic>
        <p:nvPicPr>
          <p:cNvPr id="9" name="Picture 8">
            <a:extLst>
              <a:ext uri="{FF2B5EF4-FFF2-40B4-BE49-F238E27FC236}">
                <a16:creationId xmlns:a16="http://schemas.microsoft.com/office/drawing/2014/main" id="{D88DCBEF-108A-4F78-863A-87C0E0ADDD09}"/>
              </a:ext>
            </a:extLst>
          </p:cNvPr>
          <p:cNvPicPr>
            <a:picLocks noChangeAspect="1"/>
          </p:cNvPicPr>
          <p:nvPr/>
        </p:nvPicPr>
        <p:blipFill rotWithShape="1">
          <a:blip r:embed="rId4"/>
          <a:srcRect b="8716"/>
          <a:stretch/>
        </p:blipFill>
        <p:spPr>
          <a:xfrm>
            <a:off x="6509014" y="2268940"/>
            <a:ext cx="5395115" cy="31765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21683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46F9-3489-4B66-9486-C73DBBF88F4B}"/>
              </a:ext>
            </a:extLst>
          </p:cNvPr>
          <p:cNvSpPr>
            <a:spLocks noGrp="1"/>
          </p:cNvSpPr>
          <p:nvPr>
            <p:ph type="title"/>
          </p:nvPr>
        </p:nvSpPr>
        <p:spPr/>
        <p:txBody>
          <a:bodyPr/>
          <a:lstStyle/>
          <a:p>
            <a:r>
              <a:rPr lang="en-US" dirty="0"/>
              <a:t>Backup – Major Changes from Review</a:t>
            </a:r>
          </a:p>
        </p:txBody>
      </p:sp>
      <p:sp>
        <p:nvSpPr>
          <p:cNvPr id="3" name="Content Placeholder 2">
            <a:extLst>
              <a:ext uri="{FF2B5EF4-FFF2-40B4-BE49-F238E27FC236}">
                <a16:creationId xmlns:a16="http://schemas.microsoft.com/office/drawing/2014/main" id="{3B0D6467-EE97-452B-90D3-7104B983389B}"/>
              </a:ext>
            </a:extLst>
          </p:cNvPr>
          <p:cNvSpPr>
            <a:spLocks noGrp="1"/>
          </p:cNvSpPr>
          <p:nvPr>
            <p:ph idx="1"/>
          </p:nvPr>
        </p:nvSpPr>
        <p:spPr/>
        <p:txBody>
          <a:bodyPr/>
          <a:lstStyle/>
          <a:p>
            <a:pPr marL="0" indent="0">
              <a:buNone/>
            </a:pPr>
            <a:r>
              <a:rPr lang="en-US" dirty="0"/>
              <a:t>Major changes to the HTML report are the following:</a:t>
            </a:r>
          </a:p>
          <a:p>
            <a:pPr lvl="1">
              <a:buFont typeface="Arial" panose="020B0604020202020204" pitchFamily="34" charset="0"/>
              <a:buChar char="•"/>
            </a:pPr>
            <a:r>
              <a:rPr lang="en-US" sz="1800" dirty="0"/>
              <a:t>Broke up the large capability</a:t>
            </a:r>
          </a:p>
          <a:p>
            <a:pPr lvl="2">
              <a:buFont typeface="Arial" panose="020B0604020202020204" pitchFamily="34" charset="0"/>
              <a:buChar char="•"/>
            </a:pPr>
            <a:r>
              <a:rPr lang="en-US" sz="1800" dirty="0"/>
              <a:t>condition matrix into a series of matrices by capability category to help with problems loading the large matrix</a:t>
            </a:r>
          </a:p>
          <a:p>
            <a:pPr lvl="2">
              <a:buFont typeface="Arial" panose="020B0604020202020204" pitchFamily="34" charset="0"/>
              <a:buChar char="•"/>
            </a:pPr>
            <a:endParaRPr lang="en-US" sz="800" dirty="0"/>
          </a:p>
          <a:p>
            <a:pPr lvl="1">
              <a:buFont typeface="Arial" panose="020B0604020202020204" pitchFamily="34" charset="0"/>
              <a:buChar char="•"/>
            </a:pPr>
            <a:r>
              <a:rPr lang="en-US" sz="1800" dirty="0"/>
              <a:t>Added clarifying text where suggested in the “About This Diagram” boxes throughout the HTML report and in the User Guide</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Ensured consistency in color coding in relationship maps</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Developed a process document describing the process used to develop the foundation</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Added a Home button where possible throughout the report to facilitate easy access to the landing page</a:t>
            </a:r>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Defined acronyms</a:t>
            </a:r>
            <a:endParaRPr lang="en-US" sz="800" dirty="0"/>
          </a:p>
          <a:p>
            <a:pPr lvl="1">
              <a:buFont typeface="Arial" panose="020B0604020202020204" pitchFamily="34" charset="0"/>
              <a:buChar char="•"/>
            </a:pPr>
            <a:endParaRPr lang="en-US" sz="800" dirty="0"/>
          </a:p>
          <a:p>
            <a:pPr lvl="1">
              <a:buFont typeface="Arial" panose="020B0604020202020204" pitchFamily="34" charset="0"/>
              <a:buChar char="•"/>
            </a:pPr>
            <a:r>
              <a:rPr lang="en-US" sz="1800" dirty="0"/>
              <a:t>Added the version numbers for AMCL and ConOps</a:t>
            </a:r>
          </a:p>
          <a:p>
            <a:endParaRPr lang="en-US" dirty="0"/>
          </a:p>
        </p:txBody>
      </p:sp>
      <p:sp>
        <p:nvSpPr>
          <p:cNvPr id="4" name="Slide Number Placeholder 3">
            <a:extLst>
              <a:ext uri="{FF2B5EF4-FFF2-40B4-BE49-F238E27FC236}">
                <a16:creationId xmlns:a16="http://schemas.microsoft.com/office/drawing/2014/main" id="{EF7366C5-0821-4B5A-9D6F-288C651DA054}"/>
              </a:ext>
            </a:extLst>
          </p:cNvPr>
          <p:cNvSpPr>
            <a:spLocks noGrp="1"/>
          </p:cNvSpPr>
          <p:nvPr>
            <p:ph type="sldNum" sz="quarter" idx="4"/>
          </p:nvPr>
        </p:nvSpPr>
        <p:spPr/>
        <p:txBody>
          <a:bodyPr/>
          <a:lstStyle/>
          <a:p>
            <a:fld id="{60E58D69-6F75-46EC-B381-A34C4F305958}" type="slidenum">
              <a:rPr lang="en-US" smtClean="0"/>
              <a:pPr/>
              <a:t>32</a:t>
            </a:fld>
            <a:endParaRPr lang="en-US" sz="1000" dirty="0"/>
          </a:p>
        </p:txBody>
      </p:sp>
    </p:spTree>
    <p:extLst>
      <p:ext uri="{BB962C8B-B14F-4D97-AF65-F5344CB8AC3E}">
        <p14:creationId xmlns:p14="http://schemas.microsoft.com/office/powerpoint/2010/main" val="566514837"/>
      </p:ext>
    </p:extLst>
  </p:cSld>
  <p:clrMapOvr>
    <a:masterClrMapping/>
  </p:clrMapOvr>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IWS PowerPoint Template.potx" id="{0B47FA68-3844-4D79-B211-4FACEC1C7200}" vid="{D7E72E31-0577-45A4-8B4B-8DBC772558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9DA3D926281C4EBF199E061BA44E03" ma:contentTypeVersion="4" ma:contentTypeDescription="Create a new document." ma:contentTypeScope="" ma:versionID="6da10185b25afe07e471f7ed5f6be26d">
  <xsd:schema xmlns:xsd="http://www.w3.org/2001/XMLSchema" xmlns:xs="http://www.w3.org/2001/XMLSchema" xmlns:p="http://schemas.microsoft.com/office/2006/metadata/properties" xmlns:ns2="e69bcc35-3454-4d00-b728-0da0df3826cd" xmlns:ns3="997c64ff-f6df-4b5c-b143-07ccfcdee38f" targetNamespace="http://schemas.microsoft.com/office/2006/metadata/properties" ma:root="true" ma:fieldsID="e7369b746ad1d1b962288531711cf715" ns2:_="" ns3:_="">
    <xsd:import namespace="e69bcc35-3454-4d00-b728-0da0df3826cd"/>
    <xsd:import namespace="997c64ff-f6df-4b5c-b143-07ccfcdee38f"/>
    <xsd:element name="properties">
      <xsd:complexType>
        <xsd:sequence>
          <xsd:element name="documentManagement">
            <xsd:complexType>
              <xsd:all>
                <xsd:element ref="ns2:Category"/>
                <xsd:element ref="ns2:Document_x0020_Type" minOccurs="0"/>
                <xsd:element ref="ns2:Destin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bcc35-3454-4d00-b728-0da0df3826cd" elementFormDefault="qualified">
    <xsd:import namespace="http://schemas.microsoft.com/office/2006/documentManagement/types"/>
    <xsd:import namespace="http://schemas.microsoft.com/office/infopath/2007/PartnerControls"/>
    <xsd:element name="Category" ma:index="1" ma:displayName="Topic" ma:default="Bridging the Gap Between Engineering and Medicine" ma:format="Dropdown" ma:internalName="Category">
      <xsd:simpleType>
        <xsd:union memberTypes="dms:Text">
          <xsd:simpleType>
            <xsd:restriction base="dms:Choice">
              <xsd:enumeration value="Bridging the Gap Between Engineering and Medicine"/>
              <xsd:enumeration value="Deep Space Habitat"/>
              <xsd:enumeration value="Developing a Medical System Foundation for Level of Care IV: Short-Duration Lunar Orbit"/>
              <xsd:enumeration value="Developing a Medical System Concept of Operations for Level of Care IV: Long-Duration Lunar Orbital and Surface Operations"/>
              <xsd:enumeration value="Draft"/>
              <xsd:enumeration value="ExMC SE Architecture Overview"/>
              <xsd:enumeration value="ExMC SE ConOps"/>
              <xsd:enumeration value="ExMC SE Overview"/>
              <xsd:enumeration value="ExMC SE Trade Study Tools OV"/>
              <xsd:enumeration value="Final"/>
              <xsd:enumeration value="Guidelines"/>
              <xsd:enumeration value="How we communicate a system model to non-modelers"/>
              <xsd:enumeration value="IMPACT"/>
              <xsd:enumeration value="IMPACT User Experience"/>
              <xsd:enumeration value="Level of Care"/>
              <xsd:enumeration value="MBSE"/>
              <xsd:enumeration value="MBSE Approach"/>
              <xsd:enumeration value="MBSE Manuscript"/>
              <xsd:enumeration value="Medical Capabilities Definition"/>
              <xsd:enumeration value="Modeling"/>
              <xsd:enumeration value="Paper - Final"/>
              <xsd:enumeration value="SE Breakout Section"/>
              <xsd:enumeration value="SE Intro"/>
              <xsd:enumeration value="SE Tech Dev"/>
              <xsd:enumeration value="Systems Engineering for Space Exploration Medical Capabilities"/>
              <xsd:enumeration value="Template"/>
              <xsd:enumeration value="SE Overview &amp; Update"/>
              <xsd:enumeration value="Clinical Medical System Recommendations"/>
              <xsd:enumeration value="Trade Space Analysis Tools: Pilot Project"/>
            </xsd:restriction>
          </xsd:simpleType>
        </xsd:union>
      </xsd:simpleType>
    </xsd:element>
    <xsd:element name="Document_x0020_Type" ma:index="2" nillable="true" ma:displayName="Document Type" ma:default="Abstract - Draft" ma:format="Dropdown" ma:internalName="Document_x0020_Type">
      <xsd:simpleType>
        <xsd:restriction base="dms:Choice">
          <xsd:enumeration value="Abstract - Draft"/>
          <xsd:enumeration value="Abstract - Final"/>
          <xsd:enumeration value="Manuscript"/>
          <xsd:enumeration value="Paper"/>
          <xsd:enumeration value="Paper - Draft"/>
          <xsd:enumeration value="Paper - Final"/>
          <xsd:enumeration value="Planning"/>
          <xsd:enumeration value="Presentation"/>
        </xsd:restriction>
      </xsd:simpleType>
    </xsd:element>
    <xsd:element name="Destination" ma:index="3" nillable="true" ma:displayName="Destination" ma:format="Dropdown" ma:internalName="Destination">
      <xsd:simpleType>
        <xsd:union memberTypes="dms:Text">
          <xsd:simpleType>
            <xsd:restriction base="dms:Choice">
              <xsd:enumeration value="AIAA (2017)"/>
              <xsd:enumeration value="AsMA (2019)"/>
              <xsd:enumeration value="IAC (2017)"/>
              <xsd:enumeration value="IEEE 2018"/>
              <xsd:enumeration value="IWS (2017)"/>
              <xsd:enumeration value="IWS (2018)"/>
              <xsd:enumeration value="IWS (2019)"/>
              <xsd:enumeration value="IWS (2020)"/>
              <xsd:enumeration value="IWS (2021)"/>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997c64ff-f6df-4b5c-b143-07ccfcdee38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tination xmlns="e69bcc35-3454-4d00-b728-0da0df3826cd">IWS (2021)</Destination>
    <Category xmlns="e69bcc35-3454-4d00-b728-0da0df3826cd">How ExMC Communicates a Systems Model to Non-Modelers</Category>
    <Document_x0020_Type xmlns="e69bcc35-3454-4d00-b728-0da0df3826cd">Presentation</Document_x0020_Type>
  </documentManagement>
</p:properties>
</file>

<file path=customXml/itemProps1.xml><?xml version="1.0" encoding="utf-8"?>
<ds:datastoreItem xmlns:ds="http://schemas.openxmlformats.org/officeDocument/2006/customXml" ds:itemID="{AC2BB6CF-7F99-445B-9A2D-9936D1CD3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9bcc35-3454-4d00-b728-0da0df3826cd"/>
    <ds:schemaRef ds:uri="997c64ff-f6df-4b5c-b143-07ccfcdee3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3.xml><?xml version="1.0" encoding="utf-8"?>
<ds:datastoreItem xmlns:ds="http://schemas.openxmlformats.org/officeDocument/2006/customXml" ds:itemID="{C7E7273F-E1B4-463E-AD2E-4D345807E263}">
  <ds:schemaRefs>
    <ds:schemaRef ds:uri="997c64ff-f6df-4b5c-b143-07ccfcdee38f"/>
    <ds:schemaRef ds:uri="http://schemas.microsoft.com/office/2006/metadata/properties"/>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e69bcc35-3454-4d00-b728-0da0df3826cd"/>
  </ds:schemaRefs>
</ds:datastoreItem>
</file>

<file path=docProps/app.xml><?xml version="1.0" encoding="utf-8"?>
<Properties xmlns="http://schemas.openxmlformats.org/officeDocument/2006/extended-properties" xmlns:vt="http://schemas.openxmlformats.org/officeDocument/2006/docPropsVTypes">
  <Template>ExMC IWS PowerPoint Template</Template>
  <TotalTime>1823</TotalTime>
  <Words>3256</Words>
  <Application>Microsoft Office PowerPoint</Application>
  <PresentationFormat>Widescreen</PresentationFormat>
  <Paragraphs>434</Paragraphs>
  <Slides>32</Slides>
  <Notes>26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Bahnschrift SemiCondensed</vt:lpstr>
      <vt:lpstr>Calibri</vt:lpstr>
      <vt:lpstr>Helvetica</vt:lpstr>
      <vt:lpstr>Helvetica Neue Black Condensed</vt:lpstr>
      <vt:lpstr>Times New Roman</vt:lpstr>
      <vt:lpstr>Wingdings</vt:lpstr>
      <vt:lpstr>Earth-Moon-May2012_HRP</vt:lpstr>
      <vt:lpstr>How ExMC Communicates a Systems Model  to Non-Modelers</vt:lpstr>
      <vt:lpstr>Where This Comes From – An Systems Engineer’s View</vt:lpstr>
      <vt:lpstr>Bridging the Communication Chasm</vt:lpstr>
      <vt:lpstr>Systems Engineering Approach to Get There</vt:lpstr>
      <vt:lpstr>What is Model Based Systems Engineering?</vt:lpstr>
      <vt:lpstr>HTML Representation of the Medical System Model</vt:lpstr>
      <vt:lpstr>HTML Report – System Page</vt:lpstr>
      <vt:lpstr>How Do You Model Requirements?</vt:lpstr>
      <vt:lpstr>What Requirement Information Is Modeled?</vt:lpstr>
      <vt:lpstr>Seeing Requirements Traces Another Way</vt:lpstr>
      <vt:lpstr>HTML Report – Medical Systems Relationship Maps</vt:lpstr>
      <vt:lpstr>How We Involved and Designed to Users?</vt:lpstr>
      <vt:lpstr>Review Overview and Findings Summary</vt:lpstr>
      <vt:lpstr>Findings from Usability Evaluations</vt:lpstr>
      <vt:lpstr>Future Upgrades</vt:lpstr>
      <vt:lpstr>Lessons Learned</vt:lpstr>
      <vt:lpstr>PowerPoint Presentation</vt:lpstr>
      <vt:lpstr>How Do You Visually Represent a ConOps?</vt:lpstr>
      <vt:lpstr>How do I Navigate to the Medical System?</vt:lpstr>
      <vt:lpstr>The Process</vt:lpstr>
      <vt:lpstr>Medical System Concept of Operations,  Functions, and Architecture</vt:lpstr>
      <vt:lpstr>Medical System Concepts of Operations</vt:lpstr>
      <vt:lpstr>Medical System Functions</vt:lpstr>
      <vt:lpstr>Medical System Architecture and Interfaces</vt:lpstr>
      <vt:lpstr>Medical System Conditions, Capabilities, and Resources</vt:lpstr>
      <vt:lpstr>Medical Conditions</vt:lpstr>
      <vt:lpstr>Medical Capabilities </vt:lpstr>
      <vt:lpstr>Medical System Requirements – Sample Relation Maps </vt:lpstr>
      <vt:lpstr>Standards and References</vt:lpstr>
      <vt:lpstr>Culmination = Medical System Requirements</vt:lpstr>
      <vt:lpstr>Medical System Master Equipment List</vt:lpstr>
      <vt:lpstr>Backup – Major Changes from Review</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ExMC Communicates a Systems Model to Non-Modelers - Final</dc:title>
  <dc:creator>Cohen, Jeffrey R. (JSC-SF311)[WYLE LABORATORIES, INC.]</dc:creator>
  <cp:lastModifiedBy>Cohen, Jeffrey R. (JSC-SF311)[WYLE LABORATORIES, INC.]</cp:lastModifiedBy>
  <cp:revision>55</cp:revision>
  <dcterms:created xsi:type="dcterms:W3CDTF">2020-11-09T19:46:36Z</dcterms:created>
  <dcterms:modified xsi:type="dcterms:W3CDTF">2021-01-04T21:23:26Z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0x010100499DA3D926281C4EBF199E061BA44E03</vt:lpwstr>
  </property>
</Properties>
</file>