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6"/>
  </p:notesMasterIdLst>
  <p:sldIdLst>
    <p:sldId id="260" r:id="rId5"/>
    <p:sldId id="257" r:id="rId6"/>
    <p:sldId id="1100" r:id="rId7"/>
    <p:sldId id="857" r:id="rId8"/>
    <p:sldId id="1118" r:id="rId9"/>
    <p:sldId id="1124" r:id="rId10"/>
    <p:sldId id="1109" r:id="rId11"/>
    <p:sldId id="1108" r:id="rId12"/>
    <p:sldId id="1135" r:id="rId13"/>
    <p:sldId id="1113" r:id="rId14"/>
    <p:sldId id="1143" r:id="rId15"/>
    <p:sldId id="1145" r:id="rId16"/>
    <p:sldId id="1116" r:id="rId17"/>
    <p:sldId id="1117" r:id="rId18"/>
    <p:sldId id="1156" r:id="rId19"/>
    <p:sldId id="1157" r:id="rId20"/>
    <p:sldId id="1159" r:id="rId21"/>
    <p:sldId id="1162" r:id="rId22"/>
    <p:sldId id="1102" r:id="rId23"/>
    <p:sldId id="1111" r:id="rId24"/>
    <p:sldId id="114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guire, Kerry M. (JSC-SF211)" initials="MKM(" lastIdx="27" clrIdx="0">
    <p:extLst>
      <p:ext uri="{19B8F6BF-5375-455C-9EA6-DF929625EA0E}">
        <p15:presenceInfo xmlns:p15="http://schemas.microsoft.com/office/powerpoint/2012/main" userId="S-1-5-21-330711430-3775241029-4075259233-176657" providerId="AD"/>
      </p:ext>
    </p:extLst>
  </p:cmAuthor>
  <p:cmAuthor id="2" name="Byrne, Vicky E. (JSC-SF3)[WYLE LABORATORIES, INC.]" initials="BVE(LI" lastIdx="2" clrIdx="1">
    <p:extLst>
      <p:ext uri="{19B8F6BF-5375-455C-9EA6-DF929625EA0E}">
        <p15:presenceInfo xmlns:p15="http://schemas.microsoft.com/office/powerpoint/2012/main" userId="S-1-5-21-330711430-3775241029-4075259233-19774" providerId="AD"/>
      </p:ext>
    </p:extLst>
  </p:cmAuthor>
  <p:cmAuthor id="3" name="Collins, Cynthia" initials="CsC" lastIdx="3" clrIdx="2">
    <p:extLst>
      <p:ext uri="{19B8F6BF-5375-455C-9EA6-DF929625EA0E}">
        <p15:presenceInfo xmlns:p15="http://schemas.microsoft.com/office/powerpoint/2012/main" userId="Collins, Cynth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E0E3"/>
    <a:srgbClr val="D8D8D8"/>
    <a:srgbClr val="6A5C75"/>
    <a:srgbClr val="002642"/>
    <a:srgbClr val="240F33"/>
    <a:srgbClr val="000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11" autoAdjust="0"/>
    <p:restoredTop sz="95755" autoAdjust="0"/>
  </p:normalViewPr>
  <p:slideViewPr>
    <p:cSldViewPr snapToGrid="0">
      <p:cViewPr varScale="1">
        <p:scale>
          <a:sx n="59" d="100"/>
          <a:sy n="59" d="100"/>
        </p:scale>
        <p:origin x="44" y="120"/>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E41A6-4206-4D4F-8EBB-72FFD8930D53}" type="datetimeFigureOut">
              <a:rPr lang="en-US" smtClean="0"/>
              <a:t>12/23/2020</a:t>
            </a:fld>
            <a:endParaRPr lang="en-US" dirty="0"/>
          </a:p>
        </p:txBody>
      </p:sp>
      <p:sp>
        <p:nvSpPr>
          <p:cNvPr id="4" name="Slide Image Placeholder 3"/>
          <p:cNvSpPr>
            <a:spLocks noGrp="1" noRot="1" noChangeAspect="1"/>
          </p:cNvSpPr>
          <p:nvPr>
            <p:ph type="sldImg" idx="2"/>
          </p:nvPr>
        </p:nvSpPr>
        <p:spPr>
          <a:xfrm>
            <a:off x="685800" y="1143001"/>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803BE-7FAE-4E70-9875-CD4F69801ECA}" type="slidenum">
              <a:rPr lang="en-US" smtClean="0"/>
              <a:t>‹#›</a:t>
            </a:fld>
            <a:endParaRPr lang="en-US" dirty="0"/>
          </a:p>
        </p:txBody>
      </p:sp>
    </p:spTree>
    <p:extLst>
      <p:ext uri="{BB962C8B-B14F-4D97-AF65-F5344CB8AC3E}">
        <p14:creationId xmlns:p14="http://schemas.microsoft.com/office/powerpoint/2010/main" val="14990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Good [morning], My name is Natalia Russi Vigoya, and today I will be presenting our work on the “IMPACT” User experience. On the bottom right of this slide, you will see  the names of the people who worked on this project</a:t>
            </a:r>
          </a:p>
        </p:txBody>
      </p:sp>
      <p:sp>
        <p:nvSpPr>
          <p:cNvPr id="4" name="Slide Number Placeholder 3"/>
          <p:cNvSpPr>
            <a:spLocks noGrp="1"/>
          </p:cNvSpPr>
          <p:nvPr>
            <p:ph type="sldNum" sz="quarter" idx="5"/>
          </p:nvPr>
        </p:nvSpPr>
        <p:spPr/>
        <p:txBody>
          <a:bodyPr/>
          <a:lstStyle/>
          <a:p>
            <a:fld id="{141803BE-7FAE-4E70-9875-CD4F69801ECA}" type="slidenum">
              <a:rPr lang="en-US" smtClean="0"/>
              <a:t>1</a:t>
            </a:fld>
            <a:endParaRPr lang="en-US" dirty="0"/>
          </a:p>
        </p:txBody>
      </p:sp>
    </p:spTree>
    <p:extLst>
      <p:ext uri="{BB962C8B-B14F-4D97-AF65-F5344CB8AC3E}">
        <p14:creationId xmlns:p14="http://schemas.microsoft.com/office/powerpoint/2010/main" val="661506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You will see today, a sneak peek of the IMPACT evolution through user centered research, and human factors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First, I will  walk you through the user centered approach and some general  factors that influenced the final development of the prototype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 will give you a quick overview of the IMPACT interfaces.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 hope to provide you today with an overall overview of the IMPACT development evolution into the current prototype experience,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and talk about our future plans to continue learning about IMPACT and improve the user experience.</a:t>
            </a:r>
          </a:p>
          <a:p>
            <a:endParaRPr lang="en-US" dirty="0"/>
          </a:p>
          <a:p>
            <a:endParaRPr lang="en-US" dirty="0"/>
          </a:p>
          <a:p>
            <a:r>
              <a:rPr lang="en-US" strike="sngStrike" baseline="0" dirty="0"/>
              <a:t>So what is impact?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sngStrike" baseline="0" dirty="0">
                <a:solidFill>
                  <a:schemeClr val="bg1"/>
                </a:solidFill>
                <a:latin typeface="Helvetica" panose="020B0604020202020204" pitchFamily="34" charset="0"/>
                <a:ea typeface="Calibri" panose="020F0502020204030204" pitchFamily="34" charset="0"/>
                <a:cs typeface="Helvetica" panose="020B0604020202020204" pitchFamily="34" charset="0"/>
              </a:rPr>
              <a:t>IMPACT is a tool suite that aims to help users with systematic trade study evaluations and to inform research prioritization. IMPACT Version 0.1 or prototype, is based on the IMPACT concept of operations that was developed last year by Jennifer Amador, Kerry McGuire, Michelle Urbina, &amp;  William Thompson, 2019). </a:t>
            </a:r>
          </a:p>
          <a:p>
            <a:endParaRPr lang="en-US" dirty="0"/>
          </a:p>
        </p:txBody>
      </p:sp>
      <p:sp>
        <p:nvSpPr>
          <p:cNvPr id="4" name="Slide Number Placeholder 3"/>
          <p:cNvSpPr>
            <a:spLocks noGrp="1"/>
          </p:cNvSpPr>
          <p:nvPr>
            <p:ph type="sldNum" sz="quarter" idx="5"/>
          </p:nvPr>
        </p:nvSpPr>
        <p:spPr/>
        <p:txBody>
          <a:bodyPr/>
          <a:lstStyle/>
          <a:p>
            <a:fld id="{0246D1F4-7C10-4B6C-AD06-DD69DCEDCE47}" type="slidenum">
              <a:rPr lang="en-US" smtClean="0"/>
              <a:t>2</a:t>
            </a:fld>
            <a:endParaRPr lang="en-US" dirty="0"/>
          </a:p>
        </p:txBody>
      </p:sp>
    </p:spTree>
    <p:extLst>
      <p:ext uri="{BB962C8B-B14F-4D97-AF65-F5344CB8AC3E}">
        <p14:creationId xmlns:p14="http://schemas.microsoft.com/office/powerpoint/2010/main" val="3371723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HF feedback was provided for 10 main interfaces. These interfaces included feedback for the IMPACT Desktop interfaces, IMPACT Run interface, and Output results dashboards.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not talk about all of the interfaces, but give you some highlights of our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In general HF practitioners aim to design human systems interactions factoring human capabilities and limitations to improve human performance, improve safety, and enhance user satisfaction.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used the </a:t>
            </a:r>
            <a:r>
              <a:rPr lang="en-US" b="1" dirty="0"/>
              <a:t>Human-Centered Design</a:t>
            </a:r>
            <a:r>
              <a:rPr lang="en-US" dirty="0"/>
              <a:t> (</a:t>
            </a:r>
            <a:r>
              <a:rPr lang="en-US" b="1" dirty="0"/>
              <a:t>HCD</a:t>
            </a:r>
            <a:r>
              <a:rPr lang="en-US" dirty="0"/>
              <a:t>) approach. The </a:t>
            </a:r>
            <a:r>
              <a:rPr lang="en-US" b="1" dirty="0"/>
              <a:t>Human-Centered Design</a:t>
            </a:r>
            <a:r>
              <a:rPr lang="en-US" dirty="0"/>
              <a:t> (</a:t>
            </a:r>
            <a:r>
              <a:rPr lang="en-US" b="1" dirty="0"/>
              <a:t>HCD</a:t>
            </a:r>
            <a:r>
              <a:rPr lang="en-US" dirty="0"/>
              <a:t> approach is commonly used in design and management frameworks that develops solutions to problems by involving the human perspective in all steps of the problem-solving process. Human involvement typically takes place in observing the problem within context, brainstorming, conceptualizing, developing, and implementing the solution.  </a:t>
            </a:r>
            <a:endParaRPr lang="en-US" strike="dblStrike" dirty="0">
              <a:solidFill>
                <a:srgbClr val="20212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strike="dbl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approach is a 360 degrees usability approach. It has a beginning and end, but the internal processes revolved in a cycle that we hope continue as we expect IMPACT to mature. With this approach we aim to put </a:t>
            </a:r>
            <a:r>
              <a:rPr lang="en-US" sz="1200" kern="1200" dirty="0">
                <a:solidFill>
                  <a:schemeClr val="tx1"/>
                </a:solidFill>
                <a:latin typeface="+mn-lt"/>
                <a:ea typeface="+mn-ea"/>
                <a:cs typeface="+mn-cs"/>
              </a:rPr>
              <a:t>the user at the heart of decision making. </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Some of the methodologies used to inform IMPACT about the user experience were: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dirty="0">
                <a:latin typeface="Helvetica" panose="020B0604020202020204" pitchFamily="34" charset="0"/>
                <a:cs typeface="Helvetica" panose="020B0604020202020204" pitchFamily="34" charset="0"/>
              </a:rPr>
              <a:t>Interviews with different types of users that is stakeholders, Clinicians, and potential operators</a:t>
            </a:r>
          </a:p>
          <a:p>
            <a:pPr marL="285750" indent="-285750">
              <a:buFont typeface="Wingdings" panose="05000000000000000000" pitchFamily="2" charset="2"/>
              <a:buChar char="§"/>
            </a:pPr>
            <a:r>
              <a:rPr lang="en-US" sz="1200" dirty="0">
                <a:latin typeface="Helvetica" panose="020B0604020202020204" pitchFamily="34" charset="0"/>
                <a:cs typeface="Helvetica" panose="020B0604020202020204" pitchFamily="34" charset="0"/>
              </a:rPr>
              <a:t>Human Factors feedback based on heuristic evaluations. If you are not familiar with what are heuristic evaluation, they were basically a inspection method that helps to identify usability problems based on recognized usability principles</a:t>
            </a:r>
          </a:p>
          <a:p>
            <a:pPr marL="285750" indent="-285750">
              <a:buFont typeface="Wingdings" panose="05000000000000000000" pitchFamily="2" charset="2"/>
              <a:buChar char="§"/>
            </a:pPr>
            <a:r>
              <a:rPr lang="en-US" sz="1200" dirty="0">
                <a:latin typeface="Helvetica" panose="020B0604020202020204" pitchFamily="34" charset="0"/>
                <a:cs typeface="Helvetica" panose="020B0604020202020204" pitchFamily="34" charset="0"/>
              </a:rPr>
              <a:t>Agile testing on wireframes and output files</a:t>
            </a:r>
          </a:p>
          <a:p>
            <a:pPr marL="285750" indent="-285750">
              <a:buFont typeface="Wingdings" panose="05000000000000000000" pitchFamily="2" charset="2"/>
              <a:buChar char="§"/>
            </a:pPr>
            <a:r>
              <a:rPr lang="en-US" sz="1200" dirty="0">
                <a:latin typeface="Helvetica" panose="020B0604020202020204" pitchFamily="34" charset="0"/>
                <a:cs typeface="Helvetica" panose="020B0604020202020204" pitchFamily="34" charset="0"/>
              </a:rPr>
              <a:t>Surveys at the IMPACT 0.1 demonstration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dirty="0">
                <a:latin typeface="Helvetica" panose="020B0604020202020204" pitchFamily="34" charset="0"/>
                <a:cs typeface="Helvetica" panose="020B0604020202020204" pitchFamily="34" charset="0"/>
              </a:rPr>
              <a:t>And multidisciplinary meetings to develop wireframes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dirty="0">
              <a:latin typeface="Helvetica" panose="020B0604020202020204" pitchFamily="34" charset="0"/>
              <a:cs typeface="Helvetica"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200" dirty="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dblStrike" dirty="0"/>
              <a:t>The international standard </a:t>
            </a:r>
            <a:r>
              <a:rPr lang="en-US" strike="dblStrike" baseline="0" dirty="0"/>
              <a:t>ISO 9241-210:2019(E) </a:t>
            </a:r>
            <a:r>
              <a:rPr lang="en-US" strike="dblStrike" dirty="0"/>
              <a:t>defines </a:t>
            </a:r>
            <a:r>
              <a:rPr lang="en-US" i="1" strike="dblStrike" dirty="0"/>
              <a:t>Human-centered design as an approach to interactive systems development that aims to make systems usable and useful by focusing on the users, their needs and requirements, and by applying human factors/ergonomics, and usability knowledge and techniques.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strike="dblStrik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strike="dblStrike" dirty="0">
                <a:solidFill>
                  <a:srgbClr val="202122"/>
                </a:solidFill>
                <a:latin typeface="Arial" panose="020B0604020202020204" pitchFamily="34" charset="0"/>
              </a:rPr>
              <a:t>Why is HCD important</a:t>
            </a:r>
            <a:endParaRPr lang="en-US" i="1" strike="dblStrik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strike="dblStrike" dirty="0"/>
              <a:t>This approach enhances effectiveness and efficiency, improves human well-being, user satisfaction, accessibility and sustainability; and counteracts possible adverse effects of use on human health, safety and performance.</a:t>
            </a:r>
            <a:r>
              <a:rPr lang="en-US" strike="dblStrike" dirty="0"/>
              <a:t> </a:t>
            </a:r>
          </a:p>
          <a:p>
            <a:endParaRPr lang="en-US" strike="dblStrike" dirty="0"/>
          </a:p>
          <a:p>
            <a:pPr marL="749300" indent="-285750">
              <a:buFont typeface="Arial" panose="020B0604020202020204" pitchFamily="34" charset="0"/>
              <a:buChar char="•"/>
            </a:pPr>
            <a:r>
              <a:rPr lang="en-US" strike="dblStrike" dirty="0"/>
              <a:t>It help us to get better understanding of our customers and their needs and desire</a:t>
            </a:r>
          </a:p>
          <a:p>
            <a:pPr marL="74930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dblStrike" dirty="0"/>
              <a:t>Reduce risk by designing for agile development, that is environments that move </a:t>
            </a:r>
            <a:r>
              <a:rPr lang="en-US" strike="dblStrike" dirty="0">
                <a:solidFill>
                  <a:srgbClr val="202122"/>
                </a:solidFill>
              </a:rPr>
              <a:t>quickly and easy</a:t>
            </a:r>
          </a:p>
          <a:p>
            <a:pPr marL="749300" indent="-285750">
              <a:buFont typeface="Arial" panose="020B0604020202020204" pitchFamily="34" charset="0"/>
              <a:buChar char="•"/>
            </a:pPr>
            <a:r>
              <a:rPr lang="en-US" strike="dblStrike" dirty="0">
                <a:solidFill>
                  <a:srgbClr val="202122"/>
                </a:solidFill>
              </a:rPr>
              <a:t>It is Known to increase the productivity of users and the operational efficiency of organizations</a:t>
            </a:r>
          </a:p>
          <a:p>
            <a:pPr marL="749300" indent="-285750">
              <a:buFont typeface="Arial" panose="020B0604020202020204" pitchFamily="34" charset="0"/>
              <a:buChar char="•"/>
            </a:pPr>
            <a:r>
              <a:rPr lang="en-US" strike="dblStrike" dirty="0">
                <a:solidFill>
                  <a:srgbClr val="202122"/>
                </a:solidFill>
              </a:rPr>
              <a:t>It is well known that systems that are easier to understand and use, reduce training and support costs</a:t>
            </a:r>
          </a:p>
          <a:p>
            <a:pPr marL="749300" indent="-285750">
              <a:buFont typeface="Arial" panose="020B0604020202020204" pitchFamily="34" charset="0"/>
              <a:buChar char="•"/>
            </a:pPr>
            <a:r>
              <a:rPr lang="en-US" strike="dblStrike" dirty="0">
                <a:solidFill>
                  <a:srgbClr val="202122"/>
                </a:solidFill>
              </a:rPr>
              <a:t>They also reduce discomfort and stress</a:t>
            </a:r>
          </a:p>
          <a:p>
            <a:pPr marL="749300" indent="-285750">
              <a:buFont typeface="Arial" panose="020B0604020202020204" pitchFamily="34" charset="0"/>
              <a:buChar char="•"/>
            </a:pPr>
            <a:r>
              <a:rPr lang="en-US" strike="dblStrike" dirty="0">
                <a:solidFill>
                  <a:srgbClr val="202122"/>
                </a:solidFill>
              </a:rPr>
              <a:t>Provide a competitive advantage</a:t>
            </a:r>
          </a:p>
          <a:p>
            <a:pPr marL="74930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dblStrike" dirty="0">
                <a:solidFill>
                  <a:srgbClr val="202122"/>
                </a:solidFill>
              </a:rPr>
              <a:t>Overall, it improves the user experience </a:t>
            </a:r>
            <a:endParaRPr lang="en-US" strike="dblStrike" dirty="0"/>
          </a:p>
          <a:p>
            <a:pPr marL="285750" indent="-285750">
              <a:buFont typeface="Wingdings" panose="05000000000000000000" pitchFamily="2" charset="2"/>
              <a:buChar char="§"/>
            </a:pPr>
            <a:endParaRPr lang="en-US" sz="1200" dirty="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3</a:t>
            </a:fld>
            <a:endParaRPr lang="en-US" dirty="0"/>
          </a:p>
        </p:txBody>
      </p:sp>
    </p:spTree>
    <p:extLst>
      <p:ext uri="{BB962C8B-B14F-4D97-AF65-F5344CB8AC3E}">
        <p14:creationId xmlns:p14="http://schemas.microsoft.com/office/powerpoint/2010/main" val="591594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r>
              <a:rPr lang="en-US" dirty="0">
                <a:solidFill>
                  <a:srgbClr val="000000"/>
                </a:solidFill>
                <a:latin typeface="Arial" panose="020B0604020202020204" pitchFamily="34" charset="0"/>
              </a:rPr>
              <a:t>Stakeholder(s) expectations were defined from ConOps, Technical interchange meetings, and Interviews. </a:t>
            </a: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endParaRPr lang="en-US" dirty="0">
              <a:solidFill>
                <a:srgbClr val="000000"/>
              </a:solidFill>
              <a:latin typeface="Arial" panose="020B0604020202020204" pitchFamily="34" charset="0"/>
            </a:endParaRPr>
          </a:p>
          <a:p>
            <a:pPr fontAlgn="t">
              <a:spcBef>
                <a:spcPts val="600"/>
              </a:spcBef>
            </a:pPr>
            <a:r>
              <a:rPr lang="en-US" sz="1200" b="1" dirty="0">
                <a:solidFill>
                  <a:srgbClr val="000000"/>
                </a:solidFill>
                <a:latin typeface="Arial" panose="020B0604020202020204" pitchFamily="34" charset="0"/>
              </a:rPr>
              <a:t>Main Expectations were </a:t>
            </a:r>
          </a:p>
          <a:p>
            <a:pPr marL="285750" indent="-285750" fontAlgn="t">
              <a:spcBef>
                <a:spcPts val="600"/>
              </a:spcBef>
              <a:buFont typeface="Arial" panose="020B0604020202020204" pitchFamily="34" charset="0"/>
              <a:buChar char="•"/>
            </a:pPr>
            <a:r>
              <a:rPr lang="en-US" sz="1200" dirty="0">
                <a:solidFill>
                  <a:srgbClr val="000000"/>
                </a:solidFill>
                <a:latin typeface="Arial" panose="020B0604020202020204" pitchFamily="34" charset="0"/>
              </a:rPr>
              <a:t>Increased system capabilities of the current capabilities that IMM has </a:t>
            </a:r>
          </a:p>
          <a:p>
            <a:pPr marL="285750" marR="0" indent="-285750" fontAlgn="t">
              <a:spcBef>
                <a:spcPts val="600"/>
              </a:spcBef>
              <a:buFont typeface="Arial" panose="020B0604020202020204" pitchFamily="34" charset="0"/>
              <a:buChar char="•"/>
            </a:pPr>
            <a:r>
              <a:rPr lang="en-US" sz="1200" dirty="0">
                <a:solidFill>
                  <a:srgbClr val="000000"/>
                </a:solidFill>
                <a:latin typeface="Arial" panose="020B0604020202020204" pitchFamily="34" charset="0"/>
              </a:rPr>
              <a:t>Shorter timelines </a:t>
            </a:r>
          </a:p>
          <a:p>
            <a:pPr marL="285750" marR="0" indent="-285750" fontAlgn="t">
              <a:spcBef>
                <a:spcPts val="600"/>
              </a:spcBef>
              <a:buFont typeface="Arial" panose="020B0604020202020204" pitchFamily="34" charset="0"/>
              <a:buChar char="•"/>
            </a:pPr>
            <a:r>
              <a:rPr lang="en-US" sz="1200" dirty="0">
                <a:solidFill>
                  <a:srgbClr val="000000"/>
                </a:solidFill>
                <a:latin typeface="Arial" panose="020B0604020202020204" pitchFamily="34" charset="0"/>
              </a:rPr>
              <a:t>Improved collaboration capabilities between all people involve in a request</a:t>
            </a:r>
          </a:p>
          <a:p>
            <a:pPr marL="285750" marR="0" indent="-285750" fontAlgn="t">
              <a:spcBef>
                <a:spcPts val="600"/>
              </a:spcBef>
              <a:buFont typeface="Arial" panose="020B0604020202020204" pitchFamily="34" charset="0"/>
              <a:buChar char="•"/>
            </a:pPr>
            <a:r>
              <a:rPr lang="en-US" sz="1200" dirty="0">
                <a:solidFill>
                  <a:srgbClr val="000000"/>
                </a:solidFill>
                <a:latin typeface="Arial" panose="020B0604020202020204" pitchFamily="34" charset="0"/>
              </a:rPr>
              <a:t>And Access to IMPACT as a product, but also as a service</a:t>
            </a: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endParaRPr lang="en-US" dirty="0">
              <a:solidFill>
                <a:srgbClr val="000000"/>
              </a:solidFill>
              <a:latin typeface="Arial" panose="020B0604020202020204" pitchFamily="34" charset="0"/>
            </a:endParaRP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endParaRPr lang="en-US" dirty="0">
              <a:solidFill>
                <a:srgbClr val="000000"/>
              </a:solidFill>
              <a:latin typeface="Arial" panose="020B0604020202020204" pitchFamily="34" charset="0"/>
            </a:endParaRP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endParaRPr lang="en-US" strike="sngStrike" dirty="0">
              <a:solidFill>
                <a:srgbClr val="000000"/>
              </a:solidFill>
              <a:latin typeface="Arial" panose="020B0604020202020204" pitchFamily="34" charset="0"/>
            </a:endParaRP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endParaRPr lang="en-US" strike="sngStrike" dirty="0">
              <a:solidFill>
                <a:srgbClr val="000000"/>
              </a:solidFill>
              <a:latin typeface="Arial" panose="020B0604020202020204" pitchFamily="34" charset="0"/>
            </a:endParaRP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endParaRPr lang="en-US" strike="sngStrike" dirty="0">
              <a:solidFill>
                <a:srgbClr val="000000"/>
              </a:solidFill>
              <a:latin typeface="Arial" panose="020B0604020202020204" pitchFamily="34" charset="0"/>
            </a:endParaRP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r>
              <a:rPr lang="en-US" strike="sngStrike" dirty="0">
                <a:solidFill>
                  <a:srgbClr val="000000"/>
                </a:solidFill>
                <a:latin typeface="Arial" panose="020B0604020202020204" pitchFamily="34" charset="0"/>
              </a:rPr>
              <a:t>Expectations included:</a:t>
            </a:r>
          </a:p>
          <a:p>
            <a:pPr marL="0" marR="0" lvl="0" indent="0" algn="l" defTabSz="914400" rtl="0" eaLnBrk="1" fontAlgn="t" latinLnBrk="0" hangingPunct="1">
              <a:lnSpc>
                <a:spcPct val="100000"/>
              </a:lnSpc>
              <a:spcBef>
                <a:spcPts val="600"/>
              </a:spcBef>
              <a:spcAft>
                <a:spcPts val="0"/>
              </a:spcAft>
              <a:buClrTx/>
              <a:buSzTx/>
              <a:buFont typeface="Arial" panose="020B0604020202020204" pitchFamily="34" charset="0"/>
              <a:buNone/>
              <a:tabLst/>
              <a:defRPr/>
            </a:pPr>
            <a:r>
              <a:rPr lang="en-US" sz="1200" strike="sngStrike" dirty="0">
                <a:solidFill>
                  <a:srgbClr val="000000"/>
                </a:solidFill>
                <a:latin typeface="Arial" panose="020B0604020202020204" pitchFamily="34" charset="0"/>
              </a:rPr>
              <a:t>Increased system capabilities such as:</a:t>
            </a:r>
            <a:endParaRPr lang="en-US" sz="1200" strike="sngStrike" dirty="0">
              <a:latin typeface="Arial" panose="020B0604020202020204" pitchFamily="34" charset="0"/>
              <a:cs typeface="Arial" panose="020B0604020202020204" pitchFamily="34" charset="0"/>
            </a:endParaRPr>
          </a:p>
          <a:p>
            <a:pPr marL="171450" marR="0" indent="-171450" fontAlgn="t">
              <a:spcBef>
                <a:spcPts val="600"/>
              </a:spcBef>
              <a:buFont typeface="Arial" panose="020B0604020202020204" pitchFamily="34" charset="0"/>
              <a:buChar char="•"/>
            </a:pPr>
            <a:r>
              <a:rPr lang="en-US" sz="1200" strike="sngStrike" dirty="0">
                <a:solidFill>
                  <a:srgbClr val="000000"/>
                </a:solidFill>
                <a:latin typeface="Arial" panose="020B0604020202020204" pitchFamily="34" charset="0"/>
              </a:rPr>
              <a:t>Ability to </a:t>
            </a:r>
            <a:r>
              <a:rPr lang="en-US" sz="1200" u="sng" strike="sngStrike" dirty="0">
                <a:solidFill>
                  <a:srgbClr val="000000"/>
                </a:solidFill>
                <a:latin typeface="Arial" panose="020B0604020202020204" pitchFamily="34" charset="0"/>
              </a:rPr>
              <a:t>break missions segments </a:t>
            </a:r>
            <a:r>
              <a:rPr lang="en-US" sz="1200" strike="sngStrike" dirty="0">
                <a:solidFill>
                  <a:srgbClr val="000000"/>
                </a:solidFill>
                <a:latin typeface="Arial" panose="020B0604020202020204" pitchFamily="34" charset="0"/>
              </a:rPr>
              <a:t>(i.e., Orion, Gateway, HLS) into sequential segments with unique evidence, unique resources and unique resource mapping to conditions for each segment</a:t>
            </a:r>
          </a:p>
          <a:p>
            <a:pPr marL="171450" marR="0" indent="-171450" fontAlgn="t">
              <a:spcBef>
                <a:spcPts val="600"/>
              </a:spcBef>
              <a:buFont typeface="Arial" panose="020B0604020202020204" pitchFamily="34" charset="0"/>
              <a:buChar char="•"/>
            </a:pPr>
            <a:r>
              <a:rPr lang="en-US" sz="1200" strike="sngStrike" dirty="0">
                <a:solidFill>
                  <a:srgbClr val="000000"/>
                </a:solidFill>
                <a:latin typeface="Arial" panose="020B0604020202020204" pitchFamily="34" charset="0"/>
              </a:rPr>
              <a:t>Ability to tie resources together to </a:t>
            </a:r>
            <a:r>
              <a:rPr lang="en-US" sz="1200" u="sng" strike="sngStrike" dirty="0">
                <a:solidFill>
                  <a:srgbClr val="000000"/>
                </a:solidFill>
                <a:latin typeface="Arial" panose="020B0604020202020204" pitchFamily="34" charset="0"/>
              </a:rPr>
              <a:t>form a collective capability </a:t>
            </a:r>
            <a:r>
              <a:rPr lang="en-US" sz="1200" strike="sngStrike" dirty="0">
                <a:solidFill>
                  <a:srgbClr val="000000"/>
                </a:solidFill>
                <a:latin typeface="Arial" panose="020B0604020202020204" pitchFamily="34" charset="0"/>
              </a:rPr>
              <a:t>(i.e., capability bundles and absolute bundles )</a:t>
            </a:r>
          </a:p>
          <a:p>
            <a:pPr marL="171450" lvl="0" indent="-171450" fontAlgn="t">
              <a:spcBef>
                <a:spcPts val="600"/>
              </a:spcBef>
              <a:buFont typeface="Arial" panose="020B0604020202020204" pitchFamily="34" charset="0"/>
              <a:buChar char="•"/>
              <a:defRPr/>
            </a:pPr>
            <a:r>
              <a:rPr lang="en-US" sz="1200" strike="sngStrike" dirty="0">
                <a:solidFill>
                  <a:srgbClr val="000000"/>
                </a:solidFill>
                <a:latin typeface="Arial" panose="020B0604020202020204" pitchFamily="34" charset="0"/>
              </a:rPr>
              <a:t>Ability to </a:t>
            </a:r>
            <a:r>
              <a:rPr lang="en-US" sz="1200" u="sng" strike="sngStrike" dirty="0">
                <a:solidFill>
                  <a:srgbClr val="000000"/>
                </a:solidFill>
                <a:latin typeface="Arial" panose="020B0604020202020204" pitchFamily="34" charset="0"/>
              </a:rPr>
              <a:t>identify discrete Removal to Definitive Care windows</a:t>
            </a:r>
            <a:r>
              <a:rPr lang="en-US" sz="1200" strike="sngStrike" dirty="0">
                <a:solidFill>
                  <a:srgbClr val="000000"/>
                </a:solidFill>
                <a:latin typeface="Arial" panose="020B0604020202020204" pitchFamily="34" charset="0"/>
              </a:rPr>
              <a:t> </a:t>
            </a:r>
          </a:p>
          <a:p>
            <a:pPr marL="171450" lvl="0" indent="-171450" fontAlgn="t">
              <a:spcBef>
                <a:spcPts val="600"/>
              </a:spcBef>
              <a:buFont typeface="Arial" panose="020B0604020202020204" pitchFamily="34" charset="0"/>
              <a:buChar char="•"/>
              <a:defRPr/>
            </a:pPr>
            <a:r>
              <a:rPr lang="en-US" sz="1200" strike="sngStrike" dirty="0">
                <a:solidFill>
                  <a:srgbClr val="000000"/>
                </a:solidFill>
                <a:latin typeface="Arial" panose="020B0604020202020204" pitchFamily="34" charset="0"/>
              </a:rPr>
              <a:t>Ability to quantify the medical component of the overall Loss of Mission risk </a:t>
            </a:r>
          </a:p>
          <a:p>
            <a:pPr marL="171450" lvl="0" indent="-171450" fontAlgn="t">
              <a:spcBef>
                <a:spcPts val="600"/>
              </a:spcBef>
              <a:buFont typeface="Arial" panose="020B0604020202020204" pitchFamily="34" charset="0"/>
              <a:buChar char="•"/>
              <a:defRPr/>
            </a:pPr>
            <a:r>
              <a:rPr lang="en-US" sz="1200" strike="sngStrike" dirty="0">
                <a:solidFill>
                  <a:srgbClr val="000000"/>
                </a:solidFill>
                <a:latin typeface="Arial" panose="020B0604020202020204" pitchFamily="34" charset="0"/>
              </a:rPr>
              <a:t>Ability to track shelf lives of resources, accounting for reduced efficacy, increased toxicity or both</a:t>
            </a:r>
          </a:p>
          <a:p>
            <a:pPr marL="171450" lvl="0" indent="-171450" fontAlgn="t">
              <a:spcBef>
                <a:spcPts val="600"/>
              </a:spcBef>
              <a:buFont typeface="Arial" panose="020B0604020202020204" pitchFamily="34" charset="0"/>
              <a:buChar char="•"/>
              <a:defRPr/>
            </a:pPr>
            <a:r>
              <a:rPr lang="en-US" sz="1200" strike="sngStrike" dirty="0">
                <a:solidFill>
                  <a:srgbClr val="000000"/>
                </a:solidFill>
                <a:latin typeface="Arial" panose="020B0604020202020204" pitchFamily="34" charset="0"/>
              </a:rPr>
              <a:t>Ability to account for expertise levels of crew members in using specific resources, with supporting evidence</a:t>
            </a:r>
          </a:p>
          <a:p>
            <a:pPr marL="171450" lvl="0" indent="-171450" fontAlgn="t">
              <a:spcBef>
                <a:spcPts val="600"/>
              </a:spcBef>
              <a:buFont typeface="Arial" panose="020B0604020202020204" pitchFamily="34" charset="0"/>
              <a:buChar char="•"/>
              <a:defRPr/>
            </a:pPr>
            <a:r>
              <a:rPr lang="en-US" sz="1200" strike="sngStrike" dirty="0">
                <a:solidFill>
                  <a:srgbClr val="000000"/>
                </a:solidFill>
                <a:latin typeface="Arial" panose="020B0604020202020204" pitchFamily="34" charset="0"/>
              </a:rPr>
              <a:t>Ability to map outputs of specific resources used to specific conditions</a:t>
            </a:r>
          </a:p>
          <a:p>
            <a:pPr marL="171450" lvl="0" indent="-171450" fontAlgn="t">
              <a:spcBef>
                <a:spcPts val="600"/>
              </a:spcBef>
              <a:buFont typeface="Arial" panose="020B0604020202020204" pitchFamily="34" charset="0"/>
              <a:buChar char="•"/>
              <a:defRPr/>
            </a:pPr>
            <a:endParaRPr lang="en-US" sz="1200" strike="sngStrike" dirty="0">
              <a:solidFill>
                <a:srgbClr val="000000"/>
              </a:solidFill>
              <a:latin typeface="Arial" panose="020B0604020202020204" pitchFamily="34" charset="0"/>
            </a:endParaRPr>
          </a:p>
          <a:p>
            <a:pPr fontAlgn="t">
              <a:defRPr/>
            </a:pPr>
            <a:r>
              <a:rPr lang="en-US" sz="1200" b="1" strike="sngStrike" baseline="0" dirty="0">
                <a:latin typeface="Arial" panose="020B0604020202020204" pitchFamily="34" charset="0"/>
                <a:cs typeface="Arial" panose="020B0604020202020204" pitchFamily="34" charset="0"/>
              </a:rPr>
              <a:t>Shorter timelines</a:t>
            </a:r>
          </a:p>
          <a:p>
            <a:pPr fontAlgn="t">
              <a:defRPr/>
            </a:pPr>
            <a:r>
              <a:rPr lang="en-US" sz="1200" strike="sngStrike" baseline="0" dirty="0">
                <a:latin typeface="Arial" panose="020B0604020202020204" pitchFamily="34" charset="0"/>
                <a:cs typeface="Arial" panose="020B0604020202020204" pitchFamily="34" charset="0"/>
              </a:rPr>
              <a:t>Defining the query, performing a simulation, analysis, and report should not take more time that IMM currently needs</a:t>
            </a:r>
          </a:p>
          <a:p>
            <a:pPr marL="280988" indent="-174625" fontAlgn="t">
              <a:buFont typeface="Arial" panose="020B0604020202020204" pitchFamily="34" charset="0"/>
              <a:buChar char="•"/>
              <a:defRPr/>
            </a:pPr>
            <a:r>
              <a:rPr lang="en-US" sz="1200" strike="sngStrike" baseline="0" dirty="0">
                <a:latin typeface="Arial" panose="020B0604020202020204" pitchFamily="34" charset="0"/>
                <a:cs typeface="Arial" panose="020B0604020202020204" pitchFamily="34" charset="0"/>
              </a:rPr>
              <a:t>Current IMM has about 5-6 service request and data request per year. It is expected that as services become cheaper, IMPACT will be able to be used more</a:t>
            </a:r>
          </a:p>
          <a:p>
            <a:pPr marL="0" lvl="0" indent="0" fontAlgn="t">
              <a:spcBef>
                <a:spcPts val="600"/>
              </a:spcBef>
              <a:buFont typeface="Arial" panose="020B0604020202020204" pitchFamily="34" charset="0"/>
              <a:buNone/>
              <a:defRPr/>
            </a:pPr>
            <a:endParaRPr lang="en-US" sz="1200" strike="sngStrike" dirty="0">
              <a:solidFill>
                <a:srgbClr val="000000"/>
              </a:solidFill>
              <a:latin typeface="Arial" panose="020B0604020202020204" pitchFamily="34" charset="0"/>
            </a:endParaRPr>
          </a:p>
          <a:p>
            <a:pPr fontAlgn="t">
              <a:defRPr/>
            </a:pPr>
            <a:r>
              <a:rPr lang="en-US" sz="1200" b="1" strike="sngStrike" baseline="0" dirty="0">
                <a:solidFill>
                  <a:srgbClr val="000000"/>
                </a:solidFill>
                <a:latin typeface="Arial" panose="020B0604020202020204" pitchFamily="34" charset="0"/>
                <a:cs typeface="Arial" panose="020B0604020202020204" pitchFamily="34" charset="0"/>
              </a:rPr>
              <a:t>Collaboration capabilities</a:t>
            </a:r>
          </a:p>
          <a:p>
            <a:pPr marL="285750" lvl="0" indent="-285750" fontAlgn="t">
              <a:lnSpc>
                <a:spcPct val="100000"/>
              </a:lnSpc>
              <a:spcBef>
                <a:spcPts val="0"/>
              </a:spcBef>
              <a:buFont typeface="Arial" panose="020B0604020202020204" pitchFamily="34" charset="0"/>
              <a:buChar char="•"/>
              <a:defRPr/>
            </a:pPr>
            <a:r>
              <a:rPr lang="en-US" sz="1200" strike="sngStrike" baseline="0" dirty="0">
                <a:solidFill>
                  <a:srgbClr val="000000"/>
                </a:solidFill>
                <a:latin typeface="Arial" panose="020B0604020202020204" pitchFamily="34" charset="0"/>
                <a:cs typeface="Arial" panose="020B0604020202020204" pitchFamily="34" charset="0"/>
              </a:rPr>
              <a:t>The report should be written in a more collaborative way. Some requestor stakeholders want to be a part of the team to define the query, set the simulation parameters, and be part of the analysis before the final report.</a:t>
            </a:r>
          </a:p>
          <a:p>
            <a:pPr marL="341313" fontAlgn="t">
              <a:defRPr/>
            </a:pPr>
            <a:r>
              <a:rPr lang="en-US" sz="1200" strike="sngStrike" baseline="0" dirty="0">
                <a:latin typeface="Arial" panose="020B0604020202020204" pitchFamily="34" charset="0"/>
                <a:cs typeface="Arial" panose="020B0604020202020204" pitchFamily="34" charset="0"/>
              </a:rPr>
              <a:t>- Project teams have people with different levels of expertise</a:t>
            </a:r>
          </a:p>
          <a:p>
            <a:pPr marL="341313" lvl="0" fontAlgn="t">
              <a:lnSpc>
                <a:spcPct val="100000"/>
              </a:lnSpc>
              <a:spcBef>
                <a:spcPts val="0"/>
              </a:spcBef>
              <a:defRPr/>
            </a:pPr>
            <a:r>
              <a:rPr lang="en-US" sz="1200" strike="sngStrike" baseline="0" dirty="0">
                <a:solidFill>
                  <a:srgbClr val="000000"/>
                </a:solidFill>
                <a:latin typeface="Arial" panose="020B0604020202020204" pitchFamily="34" charset="0"/>
                <a:cs typeface="Arial" panose="020B0604020202020204" pitchFamily="34" charset="0"/>
              </a:rPr>
              <a:t>- Improve the flow of ideas.</a:t>
            </a:r>
          </a:p>
          <a:p>
            <a:pPr marL="341313"/>
            <a:r>
              <a:rPr lang="en-US" sz="1200" strike="sngStrike" baseline="0" dirty="0">
                <a:latin typeface="Arial" panose="020B0604020202020204" pitchFamily="34" charset="0"/>
                <a:cs typeface="Arial" panose="020B0604020202020204" pitchFamily="34" charset="0"/>
              </a:rPr>
              <a:t>- Improve understanding of model capabilities and limitations</a:t>
            </a:r>
          </a:p>
          <a:p>
            <a:pPr marL="0" lvl="0" indent="0" fontAlgn="t">
              <a:spcBef>
                <a:spcPts val="600"/>
              </a:spcBef>
              <a:buFont typeface="Arial" panose="020B0604020202020204" pitchFamily="34" charset="0"/>
              <a:buNone/>
              <a:defRPr/>
            </a:pPr>
            <a:endParaRPr lang="en-US" sz="1200" strike="sngStrike" dirty="0">
              <a:solidFill>
                <a:srgbClr val="000000"/>
              </a:solidFill>
              <a:latin typeface="Arial" panose="020B0604020202020204" pitchFamily="34" charset="0"/>
            </a:endParaRPr>
          </a:p>
          <a:p>
            <a:pPr fontAlgn="t">
              <a:defRPr/>
            </a:pPr>
            <a:r>
              <a:rPr lang="en-US" sz="1200" b="1" strike="sngStrike" dirty="0">
                <a:solidFill>
                  <a:srgbClr val="000000"/>
                </a:solidFill>
                <a:latin typeface="Arial" panose="020B0604020202020204" pitchFamily="34" charset="0"/>
                <a:cs typeface="Arial" panose="020B0604020202020204" pitchFamily="34" charset="0"/>
              </a:rPr>
              <a:t>Other general expectation were:</a:t>
            </a:r>
          </a:p>
          <a:p>
            <a:pPr marL="171450" indent="-171450" fontAlgn="t">
              <a:spcBef>
                <a:spcPts val="600"/>
              </a:spcBef>
              <a:buFont typeface="Arial" panose="020B0604020202020204" pitchFamily="34" charset="0"/>
              <a:buChar char="•"/>
              <a:defRPr/>
            </a:pPr>
            <a:r>
              <a:rPr lang="en-US" strike="sngStrike" dirty="0">
                <a:latin typeface="Arial" panose="020B0604020202020204" pitchFamily="34" charset="0"/>
                <a:cs typeface="Arial" panose="020B0604020202020204" pitchFamily="34" charset="0"/>
              </a:rPr>
              <a:t>To be able to access to a product and service. Some would like to use the actual product when they can afford more uncertainty</a:t>
            </a:r>
          </a:p>
          <a:p>
            <a:pPr marL="171450" indent="-171450" fontAlgn="t">
              <a:spcBef>
                <a:spcPts val="600"/>
              </a:spcBef>
              <a:buFont typeface="Arial" panose="020B0604020202020204" pitchFamily="34" charset="0"/>
              <a:buChar char="•"/>
              <a:defRPr/>
            </a:pPr>
            <a:r>
              <a:rPr lang="en-US" strike="sngStrike" dirty="0">
                <a:latin typeface="Arial" panose="020B0604020202020204" pitchFamily="34" charset="0"/>
                <a:cs typeface="Arial" panose="020B0604020202020204" pitchFamily="34" charset="0"/>
              </a:rPr>
              <a:t>Expectations of adequate documentation, </a:t>
            </a:r>
            <a:r>
              <a:rPr lang="en-US" strike="sngStrike" dirty="0">
                <a:solidFill>
                  <a:srgbClr val="000000"/>
                </a:solidFill>
                <a:latin typeface="Arial" panose="020B0604020202020204" pitchFamily="34" charset="0"/>
                <a:cs typeface="Arial" panose="020B0604020202020204" pitchFamily="34" charset="0"/>
              </a:rPr>
              <a:t>clear understanding of the limitations, assumptions, caveats of the simulation</a:t>
            </a:r>
            <a:endParaRPr lang="en-US" strike="sngStrike" dirty="0">
              <a:latin typeface="Arial" panose="020B0604020202020204" pitchFamily="34" charset="0"/>
              <a:cs typeface="Arial" panose="020B0604020202020204" pitchFamily="34" charset="0"/>
            </a:endParaRPr>
          </a:p>
          <a:p>
            <a:pPr marL="171450" lvl="0" indent="-171450" fontAlgn="t">
              <a:spcBef>
                <a:spcPts val="600"/>
              </a:spcBef>
              <a:buFont typeface="Arial" panose="020B0604020202020204" pitchFamily="34" charset="0"/>
              <a:buChar char="•"/>
              <a:defRPr/>
            </a:pPr>
            <a:r>
              <a:rPr lang="en-US" strike="sngStrike" dirty="0">
                <a:solidFill>
                  <a:srgbClr val="000000"/>
                </a:solidFill>
                <a:latin typeface="Arial" panose="020B0604020202020204" pitchFamily="34" charset="0"/>
              </a:rPr>
              <a:t>Results supported with the best available evidence</a:t>
            </a:r>
          </a:p>
          <a:p>
            <a:pPr marL="171450" lvl="0" indent="-171450" fontAlgn="t">
              <a:spcBef>
                <a:spcPts val="600"/>
              </a:spcBef>
              <a:buFont typeface="Arial" panose="020B0604020202020204" pitchFamily="34" charset="0"/>
              <a:buChar char="•"/>
              <a:defRPr/>
            </a:pPr>
            <a:r>
              <a:rPr lang="en-US" strike="sngStrike" dirty="0">
                <a:solidFill>
                  <a:srgbClr val="000000"/>
                </a:solidFill>
                <a:latin typeface="Arial" panose="020B0604020202020204" pitchFamily="34" charset="0"/>
              </a:rPr>
              <a:t>Identify clear methodology and assumptions used to get to the analysis, and results</a:t>
            </a:r>
          </a:p>
          <a:p>
            <a:pPr marL="171450" indent="-171450" fontAlgn="t">
              <a:spcBef>
                <a:spcPts val="600"/>
              </a:spcBef>
              <a:buFont typeface="Arial" panose="020B0604020202020204" pitchFamily="34" charset="0"/>
              <a:buChar char="•"/>
            </a:pPr>
            <a:r>
              <a:rPr lang="en-US" strike="sngStrike" dirty="0">
                <a:latin typeface="Arial" panose="020B0604020202020204" pitchFamily="34" charset="0"/>
                <a:cs typeface="Arial" panose="020B0604020202020204" pitchFamily="34" charset="0"/>
              </a:rPr>
              <a:t>Shorter timelines increase capabilities</a:t>
            </a:r>
          </a:p>
          <a:p>
            <a:pPr marL="280988" indent="-280988" fontAlgn="t">
              <a:buFont typeface="Wingdings" panose="05000000000000000000" pitchFamily="2" charset="2"/>
              <a:buChar char="§"/>
              <a:defRPr/>
            </a:pPr>
            <a:r>
              <a:rPr lang="en-US" strike="sngStrike" dirty="0">
                <a:solidFill>
                  <a:srgbClr val="000000"/>
                </a:solidFill>
                <a:latin typeface="Arial" panose="020B0604020202020204" pitchFamily="34" charset="0"/>
                <a:cs typeface="Arial" panose="020B0604020202020204" pitchFamily="34" charset="0"/>
              </a:rPr>
              <a:t>A more collaboration environment were teams can help each other and have more awareness of the status of their request</a:t>
            </a:r>
          </a:p>
          <a:p>
            <a:pPr fontAlgn="t">
              <a:defRPr/>
            </a:pPr>
            <a:endParaRPr lang="en-US" sz="1200" b="1" dirty="0">
              <a:solidFill>
                <a:srgbClr val="000000"/>
              </a:solidFill>
              <a:latin typeface="Arial" panose="020B0604020202020204" pitchFamily="34" charset="0"/>
              <a:cs typeface="Arial" panose="020B0604020202020204" pitchFamily="34" charset="0"/>
            </a:endParaRPr>
          </a:p>
          <a:p>
            <a:pPr fontAlgn="t">
              <a:defRPr/>
            </a:pPr>
            <a:endParaRPr lang="en-US" sz="1200" b="1" dirty="0">
              <a:solidFill>
                <a:srgbClr val="000000"/>
              </a:solidFill>
              <a:latin typeface="Arial" panose="020B0604020202020204" pitchFamily="34" charset="0"/>
              <a:cs typeface="Arial" panose="020B0604020202020204" pitchFamily="34" charset="0"/>
            </a:endParaRPr>
          </a:p>
          <a:p>
            <a:pPr fontAlgn="t">
              <a:defRPr/>
            </a:pPr>
            <a:r>
              <a:rPr lang="en-US" sz="1200" b="1" strike="sngStrike" baseline="0" dirty="0">
                <a:solidFill>
                  <a:srgbClr val="000000"/>
                </a:solidFill>
                <a:latin typeface="Arial" panose="020B0604020202020204" pitchFamily="34" charset="0"/>
                <a:cs typeface="Arial" panose="020B0604020202020204" pitchFamily="34" charset="0"/>
              </a:rPr>
              <a:t>We learned some system capabilities were</a:t>
            </a:r>
          </a:p>
          <a:p>
            <a:pPr marL="285750" indent="-285750" fontAlgn="t">
              <a:buFont typeface="Arial" panose="020B0604020202020204" pitchFamily="34" charset="0"/>
              <a:buChar char="•"/>
              <a:tabLst>
                <a:tab pos="339725" algn="l"/>
              </a:tabLst>
              <a:defRPr/>
            </a:pPr>
            <a:r>
              <a:rPr lang="en-US" sz="1200" strike="sngStrike" baseline="0" dirty="0">
                <a:solidFill>
                  <a:srgbClr val="000000"/>
                </a:solidFill>
                <a:latin typeface="Arial" panose="020B0604020202020204" pitchFamily="34" charset="0"/>
                <a:cs typeface="Arial" panose="020B0604020202020204" pitchFamily="34" charset="0"/>
              </a:rPr>
              <a:t>To have a  system able to use specified resources by the requestor (e.g., Orion resources)</a:t>
            </a:r>
          </a:p>
          <a:p>
            <a:pPr marL="285750" indent="-285750" fontAlgn="t">
              <a:buFont typeface="Arial" panose="020B0604020202020204" pitchFamily="34" charset="0"/>
              <a:buChar char="•"/>
              <a:tabLst>
                <a:tab pos="339725" algn="l"/>
              </a:tabLst>
              <a:defRPr/>
            </a:pPr>
            <a:r>
              <a:rPr lang="en-US" sz="1200" strike="sngStrike" baseline="0" dirty="0">
                <a:solidFill>
                  <a:srgbClr val="000000"/>
                </a:solidFill>
                <a:latin typeface="Arial" panose="020B0604020202020204" pitchFamily="34" charset="0"/>
                <a:cs typeface="Arial" panose="020B0604020202020204" pitchFamily="34" charset="0"/>
              </a:rPr>
              <a:t>To have available standard DRMs for current programs</a:t>
            </a:r>
          </a:p>
          <a:p>
            <a:pPr marL="285750" indent="-285750" fontAlgn="t">
              <a:buFont typeface="Arial" panose="020B0604020202020204" pitchFamily="34" charset="0"/>
              <a:buChar char="•"/>
              <a:tabLst>
                <a:tab pos="339725" algn="l"/>
              </a:tabLst>
              <a:defRPr/>
            </a:pPr>
            <a:r>
              <a:rPr lang="en-US" sz="1200" strike="sngStrike" baseline="0" dirty="0">
                <a:latin typeface="Arial" panose="020B0604020202020204" pitchFamily="34" charset="0"/>
                <a:cs typeface="Arial" panose="020B0604020202020204" pitchFamily="34" charset="0"/>
              </a:rPr>
              <a:t>Knowledge of the maximum combinations that IMPACT can handle to set optimization parameters</a:t>
            </a:r>
          </a:p>
          <a:p>
            <a:pPr marL="285750" indent="-285750" fontAlgn="t">
              <a:buFont typeface="Arial" panose="020B0604020202020204" pitchFamily="34" charset="0"/>
              <a:buChar char="•"/>
              <a:tabLst>
                <a:tab pos="339725" algn="l"/>
              </a:tabLst>
              <a:defRPr/>
            </a:pPr>
            <a:r>
              <a:rPr lang="en-US" sz="1200" strike="sngStrike" baseline="0" dirty="0">
                <a:solidFill>
                  <a:srgbClr val="000000"/>
                </a:solidFill>
                <a:latin typeface="Arial" panose="020B0604020202020204" pitchFamily="34" charset="0"/>
                <a:cs typeface="Arial" panose="020B0604020202020204" pitchFamily="34" charset="0"/>
              </a:rPr>
              <a:t>Easy access to all data from the run to help make better decisions </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An available represented example of real people in the crew profile</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Clear path mapping conditions to resources</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Be able to add activities (e.g., crew will not be doing any docking)</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Able to align medical conditions (included vs excluded) to the specific DRM in the vehicle</a:t>
            </a:r>
          </a:p>
          <a:p>
            <a:pPr marL="285750" indent="-285750" fontAlgn="t">
              <a:buFont typeface="Arial" panose="020B0604020202020204" pitchFamily="34" charset="0"/>
              <a:buChar char="•"/>
              <a:tabLst>
                <a:tab pos="339725" algn="l"/>
              </a:tabLst>
              <a:defRPr/>
            </a:pPr>
            <a:r>
              <a:rPr lang="en-US" sz="1200" strike="sngStrike" baseline="0" dirty="0">
                <a:latin typeface="Arial" panose="020B0604020202020204" pitchFamily="34" charset="0"/>
                <a:cs typeface="Arial" panose="020B0604020202020204" pitchFamily="34" charset="0"/>
              </a:rPr>
              <a:t>Show tabular or graphic representation of crew life or crew health index</a:t>
            </a:r>
          </a:p>
          <a:p>
            <a:pPr marL="285750" indent="-285750" fontAlgn="t">
              <a:buFont typeface="Arial" panose="020B0604020202020204" pitchFamily="34" charset="0"/>
              <a:buChar char="•"/>
              <a:tabLst>
                <a:tab pos="339725" algn="l"/>
              </a:tabLst>
              <a:defRPr/>
            </a:pPr>
            <a:r>
              <a:rPr lang="en-US" sz="1200" strike="sngStrike" baseline="0" dirty="0">
                <a:latin typeface="Arial" panose="020B0604020202020204" pitchFamily="34" charset="0"/>
                <a:cs typeface="Arial" panose="020B0604020202020204" pitchFamily="34" charset="0"/>
              </a:rPr>
              <a:t>Gather information on comparisons and changes to risk  (e.g., time of mission, activity time, and durations)</a:t>
            </a:r>
          </a:p>
          <a:p>
            <a:pPr marL="285750" indent="-285750" fontAlgn="t">
              <a:buFont typeface="Arial" panose="020B0604020202020204" pitchFamily="34" charset="0"/>
              <a:buChar char="•"/>
              <a:tabLst>
                <a:tab pos="339725" algn="l"/>
              </a:tabLst>
              <a:defRPr/>
            </a:pPr>
            <a:r>
              <a:rPr lang="en-US" sz="1200" strike="sngStrike" baseline="0" dirty="0">
                <a:latin typeface="Arial" panose="020B0604020202020204" pitchFamily="34" charset="0"/>
                <a:cs typeface="Arial" panose="020B0604020202020204" pitchFamily="34" charset="0"/>
              </a:rPr>
              <a:t>Carry exploration medical conditions that have been previously modeled </a:t>
            </a:r>
          </a:p>
          <a:p>
            <a:pPr marL="285750" indent="-285750" fontAlgn="t">
              <a:buFont typeface="Arial" panose="020B0604020202020204" pitchFamily="34" charset="0"/>
              <a:buChar char="•"/>
              <a:tabLst>
                <a:tab pos="339725" algn="l"/>
              </a:tabLst>
              <a:defRPr/>
            </a:pPr>
            <a:r>
              <a:rPr lang="en-US" sz="1200" strike="sngStrike" baseline="0" dirty="0">
                <a:latin typeface="Arial" panose="020B0604020202020204" pitchFamily="34" charset="0"/>
                <a:cs typeface="Arial" panose="020B0604020202020204" pitchFamily="34" charset="0"/>
              </a:rPr>
              <a:t>Ability to update the system based on new findings (e.g., SAM condition and evacuation)</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A system that is flexible and allows the user to set its own parameters (i.e., DRM, medical conditions, etc.)</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Provide a foundation to make trades</a:t>
            </a:r>
          </a:p>
          <a:p>
            <a:pPr marL="285750" indent="-285750">
              <a:buFont typeface="Arial" panose="020B0604020202020204" pitchFamily="34" charset="0"/>
              <a:buChar char="•"/>
              <a:tabLst>
                <a:tab pos="339725" algn="l"/>
              </a:tabLst>
            </a:pPr>
            <a:r>
              <a:rPr lang="en-US" sz="1200" strike="sngStrike" baseline="0" dirty="0">
                <a:solidFill>
                  <a:srgbClr val="000000"/>
                </a:solidFill>
                <a:latin typeface="Arial" panose="020B0604020202020204" pitchFamily="34" charset="0"/>
                <a:cs typeface="Arial" panose="020B0604020202020204" pitchFamily="34" charset="0"/>
              </a:rPr>
              <a:t>If requesting a condition should be excluded, the system </a:t>
            </a:r>
            <a:r>
              <a:rPr lang="en-US" sz="1200" strike="sngStrike" baseline="0" dirty="0">
                <a:latin typeface="Arial" panose="020B0604020202020204" pitchFamily="34" charset="0"/>
                <a:cs typeface="Arial" panose="020B0604020202020204" pitchFamily="34" charset="0"/>
              </a:rPr>
              <a:t>should ask for a rationale for condition exclusion, and inform the requestor if a bad assumption was made</a:t>
            </a:r>
          </a:p>
          <a:p>
            <a:pPr marL="285750" indent="-285750">
              <a:buFont typeface="Arial" panose="020B0604020202020204" pitchFamily="34" charset="0"/>
              <a:buChar char="•"/>
              <a:tabLst>
                <a:tab pos="339725" algn="l"/>
              </a:tabLst>
            </a:pPr>
            <a:r>
              <a:rPr lang="en-US" sz="1200" strike="sngStrike" baseline="0" dirty="0">
                <a:latin typeface="Arial" panose="020B0604020202020204" pitchFamily="34" charset="0"/>
                <a:cs typeface="Arial" panose="020B0604020202020204" pitchFamily="34" charset="0"/>
              </a:rPr>
              <a:t>Help to define requirements</a:t>
            </a:r>
          </a:p>
          <a:p>
            <a:pPr marL="285750" indent="-285750">
              <a:buFont typeface="Arial" panose="020B0604020202020204" pitchFamily="34" charset="0"/>
              <a:buChar char="•"/>
              <a:tabLst>
                <a:tab pos="339725" algn="l"/>
              </a:tabLst>
            </a:pPr>
            <a:endParaRPr lang="en-US" sz="1200" strike="sngStrike" baseline="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200" strike="sngStrike" baseline="0" dirty="0">
              <a:latin typeface="Arial" panose="020B0604020202020204" pitchFamily="34" charset="0"/>
              <a:cs typeface="Arial" panose="020B0604020202020204" pitchFamily="34" charset="0"/>
            </a:endParaRPr>
          </a:p>
          <a:p>
            <a:r>
              <a:rPr lang="en-US" sz="1200" b="1" strike="sngStrike" baseline="0" dirty="0">
                <a:latin typeface="Arial" panose="020B0604020202020204" pitchFamily="34" charset="0"/>
                <a:cs typeface="Arial" panose="020B0604020202020204" pitchFamily="34" charset="0"/>
              </a:rPr>
              <a:t>Access to a product and service</a:t>
            </a:r>
          </a:p>
          <a:p>
            <a:pPr marL="280988" indent="-174625">
              <a:tabLst>
                <a:tab pos="280988" algn="l"/>
              </a:tabLst>
            </a:pPr>
            <a:r>
              <a:rPr lang="en-US" sz="1200" u="sng" strike="sngStrike" baseline="0" dirty="0">
                <a:solidFill>
                  <a:srgbClr val="000000"/>
                </a:solidFill>
                <a:latin typeface="Arial" panose="020B0604020202020204" pitchFamily="34" charset="0"/>
                <a:cs typeface="Arial" panose="020B0604020202020204" pitchFamily="34" charset="0"/>
              </a:rPr>
              <a:t>Service:</a:t>
            </a:r>
          </a:p>
          <a:p>
            <a:pPr marL="280988" indent="-174625">
              <a:buFont typeface="Arial" panose="020B0604020202020204" pitchFamily="34" charset="0"/>
              <a:buChar char="•"/>
              <a:tabLst>
                <a:tab pos="280988" algn="l"/>
              </a:tabLst>
            </a:pPr>
            <a:r>
              <a:rPr lang="en-US" sz="1200" strike="sngStrike" baseline="0" dirty="0">
                <a:solidFill>
                  <a:srgbClr val="000000"/>
                </a:solidFill>
                <a:latin typeface="Arial" panose="020B0604020202020204" pitchFamily="34" charset="0"/>
                <a:cs typeface="Arial" panose="020B0604020202020204" pitchFamily="34" charset="0"/>
              </a:rPr>
              <a:t>Ability to have </a:t>
            </a:r>
            <a:r>
              <a:rPr lang="en-US" sz="1200" strike="sngStrike" baseline="0" dirty="0">
                <a:latin typeface="Arial" panose="020B0604020202020204" pitchFamily="34" charset="0"/>
                <a:cs typeface="Arial" panose="020B0604020202020204" pitchFamily="34" charset="0"/>
              </a:rPr>
              <a:t>consulting time with people to design and maintain the model</a:t>
            </a:r>
          </a:p>
          <a:p>
            <a:pPr marL="280988" indent="-174625" fontAlgn="t">
              <a:buFont typeface="Arial" panose="020B0604020202020204" pitchFamily="34" charset="0"/>
              <a:buChar char="•"/>
              <a:tabLst>
                <a:tab pos="280988" algn="l"/>
              </a:tabLst>
              <a:defRPr/>
            </a:pPr>
            <a:r>
              <a:rPr lang="en-US" sz="1200" strike="sngStrike" baseline="0" dirty="0">
                <a:solidFill>
                  <a:srgbClr val="000000"/>
                </a:solidFill>
                <a:latin typeface="Arial" panose="020B0604020202020204" pitchFamily="34" charset="0"/>
                <a:cs typeface="Arial" panose="020B0604020202020204" pitchFamily="34" charset="0"/>
              </a:rPr>
              <a:t>Avoid misinterpretation of results and obtain the latest space research information that may not be in the model</a:t>
            </a:r>
            <a:endParaRPr lang="en-US" sz="1200" strike="sngStrike" baseline="0" dirty="0">
              <a:latin typeface="Arial" panose="020B0604020202020204" pitchFamily="34" charset="0"/>
              <a:cs typeface="Arial" panose="020B0604020202020204" pitchFamily="34" charset="0"/>
            </a:endParaRPr>
          </a:p>
          <a:p>
            <a:pPr marL="280988" indent="-174625" fontAlgn="t">
              <a:buFont typeface="Arial" panose="020B0604020202020204" pitchFamily="34" charset="0"/>
              <a:buChar char="•"/>
              <a:tabLst>
                <a:tab pos="280988" algn="l"/>
              </a:tabLst>
              <a:defRPr/>
            </a:pPr>
            <a:endParaRPr lang="en-US" sz="1200" strike="sngStrike" baseline="0" dirty="0">
              <a:latin typeface="Arial" panose="020B0604020202020204" pitchFamily="34" charset="0"/>
              <a:cs typeface="Arial" panose="020B0604020202020204" pitchFamily="34" charset="0"/>
            </a:endParaRPr>
          </a:p>
          <a:p>
            <a:pPr marL="280988" indent="-174625" fontAlgn="t">
              <a:tabLst>
                <a:tab pos="280988" algn="l"/>
              </a:tabLst>
              <a:defRPr/>
            </a:pPr>
            <a:r>
              <a:rPr lang="en-US" sz="1200" u="sng" strike="sngStrike" baseline="0" dirty="0">
                <a:latin typeface="Arial" panose="020B0604020202020204" pitchFamily="34" charset="0"/>
                <a:cs typeface="Arial" panose="020B0604020202020204" pitchFamily="34" charset="0"/>
              </a:rPr>
              <a:t>Product:</a:t>
            </a:r>
          </a:p>
          <a:p>
            <a:pPr marL="280988" indent="-174625" fontAlgn="t">
              <a:buFont typeface="Arial" panose="020B0604020202020204" pitchFamily="34" charset="0"/>
              <a:buChar char="•"/>
              <a:tabLst>
                <a:tab pos="280988" algn="l"/>
              </a:tabLst>
              <a:defRPr/>
            </a:pPr>
            <a:r>
              <a:rPr lang="en-US" sz="1200" strike="sngStrike" baseline="0" dirty="0">
                <a:latin typeface="Arial" panose="020B0604020202020204" pitchFamily="34" charset="0"/>
                <a:cs typeface="Arial" panose="020B0604020202020204" pitchFamily="34" charset="0"/>
              </a:rPr>
              <a:t>IMPACT should not need a entire team to fulfill a request </a:t>
            </a:r>
          </a:p>
          <a:p>
            <a:pPr marL="280988" indent="-174625" fontAlgn="t">
              <a:buFont typeface="Arial" panose="020B0604020202020204" pitchFamily="34" charset="0"/>
              <a:buChar char="•"/>
              <a:tabLst>
                <a:tab pos="280988" algn="l"/>
              </a:tabLst>
              <a:defRPr/>
            </a:pPr>
            <a:r>
              <a:rPr lang="en-US" sz="1200" strike="sngStrike" baseline="0" dirty="0">
                <a:latin typeface="Arial" panose="020B0604020202020204" pitchFamily="34" charset="0"/>
                <a:cs typeface="Arial" panose="020B0604020202020204" pitchFamily="34" charset="0"/>
              </a:rPr>
              <a:t>Product can be used when a user can tolerate more uncertainty and error, and service when a medical office or administrator needs all levels of vetting and there is a need to make sure they are getting it right</a:t>
            </a:r>
          </a:p>
          <a:p>
            <a:pPr marL="280988" indent="-174625" fontAlgn="t">
              <a:buFont typeface="Arial" panose="020B0604020202020204" pitchFamily="34" charset="0"/>
              <a:buChar char="•"/>
              <a:tabLst>
                <a:tab pos="280988" algn="l"/>
              </a:tabLst>
              <a:defRPr/>
            </a:pPr>
            <a:r>
              <a:rPr lang="en-US" sz="1200" strike="sngStrike" baseline="0" dirty="0">
                <a:latin typeface="Arial" panose="020B0604020202020204" pitchFamily="34" charset="0"/>
                <a:cs typeface="Arial" panose="020B0604020202020204" pitchFamily="34" charset="0"/>
              </a:rPr>
              <a:t>Some sort of approval if the solutions are going to high level management</a:t>
            </a:r>
          </a:p>
          <a:p>
            <a:pPr marL="461963" indent="-174625" fontAlgn="t">
              <a:buFont typeface="Arial" panose="020B0604020202020204" pitchFamily="34" charset="0"/>
              <a:buChar char="•"/>
              <a:defRPr/>
            </a:pPr>
            <a:endParaRPr lang="en-US" sz="1200" strike="sngStrike" baseline="0" dirty="0">
              <a:latin typeface="Arial" panose="020B0604020202020204" pitchFamily="34" charset="0"/>
              <a:cs typeface="Arial" panose="020B0604020202020204" pitchFamily="34" charset="0"/>
            </a:endParaRPr>
          </a:p>
          <a:p>
            <a:pPr lvl="0" fontAlgn="t">
              <a:lnSpc>
                <a:spcPct val="100000"/>
              </a:lnSpc>
              <a:spcBef>
                <a:spcPts val="0"/>
              </a:spcBef>
              <a:defRPr/>
            </a:pPr>
            <a:r>
              <a:rPr lang="en-US" sz="1200" b="1" strike="sngStrike" baseline="0" dirty="0">
                <a:solidFill>
                  <a:srgbClr val="000000"/>
                </a:solidFill>
                <a:latin typeface="Arial" panose="020B0604020202020204" pitchFamily="34" charset="0"/>
                <a:cs typeface="Arial" panose="020B0604020202020204" pitchFamily="34" charset="0"/>
              </a:rPr>
              <a:t>Ability to help with requestor’s goals </a:t>
            </a:r>
          </a:p>
          <a:p>
            <a:pPr marL="231775" lvl="0" indent="-174625" fontAlgn="t">
              <a:lnSpc>
                <a:spcPct val="100000"/>
              </a:lnSpc>
              <a:spcBef>
                <a:spcPts val="0"/>
              </a:spcBef>
              <a:buFont typeface="Arial" panose="020B0604020202020204" pitchFamily="34" charset="0"/>
              <a:buChar char="•"/>
              <a:defRPr/>
            </a:pPr>
            <a:r>
              <a:rPr lang="en-US" sz="1200" strike="sngStrike" baseline="0" dirty="0">
                <a:solidFill>
                  <a:srgbClr val="000000"/>
                </a:solidFill>
                <a:latin typeface="Arial" panose="020B0604020202020204" pitchFamily="34" charset="0"/>
                <a:cs typeface="Arial" panose="020B0604020202020204" pitchFamily="34" charset="0"/>
              </a:rPr>
              <a:t>Determine what are the program medical needs (i.e., hardware, medical kit, medical conditions, medical training etc.)</a:t>
            </a:r>
          </a:p>
          <a:p>
            <a:pPr marL="231775" indent="-174625" fontAlgn="t">
              <a:buFont typeface="Arial" panose="020B0604020202020204" pitchFamily="34" charset="0"/>
              <a:buChar char="•"/>
              <a:defRPr/>
            </a:pPr>
            <a:r>
              <a:rPr lang="en-US" sz="1200" strike="sngStrike" baseline="0" dirty="0">
                <a:latin typeface="Arial" panose="020B0604020202020204" pitchFamily="34" charset="0"/>
                <a:cs typeface="Arial" panose="020B0604020202020204" pitchFamily="34" charset="0"/>
              </a:rPr>
              <a:t>Ability to define, assess, and understand, and communicate the risk factors that affect the mission</a:t>
            </a:r>
          </a:p>
          <a:p>
            <a:pPr marL="231775" indent="-174625" fontAlgn="t">
              <a:buFont typeface="Arial" panose="020B0604020202020204" pitchFamily="34" charset="0"/>
              <a:buChar char="•"/>
              <a:defRPr/>
            </a:pPr>
            <a:r>
              <a:rPr lang="en-US" sz="1200" strike="sngStrike" baseline="0" dirty="0">
                <a:latin typeface="Arial" panose="020B0604020202020204" pitchFamily="34" charset="0"/>
                <a:cs typeface="Arial" panose="020B0604020202020204" pitchFamily="34" charset="0"/>
              </a:rPr>
              <a:t>Ability to map out system capabilities that affect the risk posture</a:t>
            </a:r>
          </a:p>
          <a:p>
            <a:pPr marL="231775" indent="-174625" fontAlgn="t">
              <a:buFont typeface="Arial" panose="020B0604020202020204" pitchFamily="34" charset="0"/>
              <a:buChar char="•"/>
              <a:defRPr/>
            </a:pPr>
            <a:r>
              <a:rPr lang="en-US" sz="1200" strike="sngStrike" baseline="0" dirty="0">
                <a:latin typeface="Arial" panose="020B0604020202020204" pitchFamily="34" charset="0"/>
                <a:cs typeface="Arial" panose="020B0604020202020204" pitchFamily="34" charset="0"/>
              </a:rPr>
              <a:t>Ability to perform quantitative analysis of the risk  </a:t>
            </a:r>
          </a:p>
          <a:p>
            <a:pPr marL="231775" indent="-174625" fontAlgn="t">
              <a:buFont typeface="Arial" panose="020B0604020202020204" pitchFamily="34" charset="0"/>
              <a:buChar char="•"/>
              <a:defRPr/>
            </a:pPr>
            <a:r>
              <a:rPr lang="en-US" sz="1200" strike="sngStrike" baseline="0" dirty="0">
                <a:latin typeface="Arial" panose="020B0604020202020204" pitchFamily="34" charset="0"/>
                <a:cs typeface="Arial" panose="020B0604020202020204" pitchFamily="34" charset="0"/>
              </a:rPr>
              <a:t>Ability to explore medical conditions that have not been modeled</a:t>
            </a:r>
          </a:p>
          <a:p>
            <a:pPr marL="231775" indent="-174625">
              <a:buFont typeface="Arial" panose="020B0604020202020204" pitchFamily="34" charset="0"/>
              <a:buChar char="•"/>
            </a:pPr>
            <a:r>
              <a:rPr lang="en-US" sz="1200" strike="sngStrike" baseline="0" dirty="0">
                <a:latin typeface="Arial" panose="020B0604020202020204" pitchFamily="34" charset="0"/>
                <a:cs typeface="Arial" panose="020B0604020202020204" pitchFamily="34" charset="0"/>
              </a:rPr>
              <a:t>Ability to inform different commercial missions</a:t>
            </a:r>
          </a:p>
          <a:p>
            <a:pPr marL="461963" indent="-174625">
              <a:buFont typeface="Arial" panose="020B0604020202020204" pitchFamily="34" charset="0"/>
              <a:buChar char="•"/>
            </a:pPr>
            <a:endParaRPr lang="en-US" sz="1200" strike="sngStrike" baseline="0" dirty="0">
              <a:latin typeface="Arial" panose="020B0604020202020204" pitchFamily="34" charset="0"/>
              <a:cs typeface="Arial" panose="020B0604020202020204" pitchFamily="34" charset="0"/>
            </a:endParaRPr>
          </a:p>
          <a:p>
            <a:pPr fontAlgn="t">
              <a:defRPr/>
            </a:pPr>
            <a:r>
              <a:rPr lang="en-US" sz="1200" b="1" strike="sngStrike" baseline="0" dirty="0">
                <a:latin typeface="Arial" panose="020B0604020202020204" pitchFamily="34" charset="0"/>
                <a:cs typeface="Arial" panose="020B0604020202020204" pitchFamily="34" charset="0"/>
              </a:rPr>
              <a:t>Other expectations</a:t>
            </a:r>
          </a:p>
          <a:p>
            <a:pPr marL="285750" indent="-285750" fontAlgn="t">
              <a:buFont typeface="Arial" panose="020B0604020202020204" pitchFamily="34" charset="0"/>
              <a:buChar char="•"/>
              <a:defRPr/>
            </a:pPr>
            <a:r>
              <a:rPr lang="en-US" sz="1200" strike="sngStrike" baseline="0" dirty="0">
                <a:latin typeface="Arial" panose="020B0604020202020204" pitchFamily="34" charset="0"/>
                <a:cs typeface="Arial" panose="020B0604020202020204" pitchFamily="34" charset="0"/>
              </a:rPr>
              <a:t>Able to document the decisions made</a:t>
            </a:r>
          </a:p>
          <a:p>
            <a:pPr marL="285750" lvl="0" indent="-285750" fontAlgn="t">
              <a:lnSpc>
                <a:spcPct val="100000"/>
              </a:lnSpc>
              <a:spcBef>
                <a:spcPts val="0"/>
              </a:spcBef>
              <a:buFont typeface="Arial" panose="020B0604020202020204" pitchFamily="34" charset="0"/>
              <a:buChar char="•"/>
              <a:defRPr/>
            </a:pPr>
            <a:r>
              <a:rPr lang="en-US" sz="1200" strike="sngStrike" baseline="0" dirty="0">
                <a:solidFill>
                  <a:srgbClr val="000000"/>
                </a:solidFill>
                <a:latin typeface="Arial" panose="020B0604020202020204" pitchFamily="34" charset="0"/>
                <a:cs typeface="Arial" panose="020B0604020202020204" pitchFamily="34" charset="0"/>
              </a:rPr>
              <a:t>Feedback on the state of the request</a:t>
            </a:r>
          </a:p>
          <a:p>
            <a:pPr marL="285750" indent="-285750">
              <a:buFont typeface="Arial" panose="020B0604020202020204" pitchFamily="34" charset="0"/>
              <a:buChar char="•"/>
            </a:pPr>
            <a:r>
              <a:rPr lang="en-US" sz="1200" strike="sngStrike" baseline="0" dirty="0">
                <a:solidFill>
                  <a:srgbClr val="000000"/>
                </a:solidFill>
                <a:latin typeface="Arial" panose="020B0604020202020204" pitchFamily="34" charset="0"/>
                <a:cs typeface="Arial" panose="020B0604020202020204" pitchFamily="34" charset="0"/>
              </a:rPr>
              <a:t>Provide a clear understanding of the limitations, assumptions, caveats of the simulation</a:t>
            </a:r>
          </a:p>
          <a:p>
            <a:pPr marL="285750" indent="-285750">
              <a:buFont typeface="Arial" panose="020B0604020202020204" pitchFamily="34" charset="0"/>
              <a:buChar char="•"/>
            </a:pPr>
            <a:r>
              <a:rPr lang="en-US" sz="1200" strike="sngStrike" baseline="0" dirty="0">
                <a:latin typeface="Arial" panose="020B0604020202020204" pitchFamily="34" charset="0"/>
                <a:cs typeface="Arial" panose="020B0604020202020204" pitchFamily="34" charset="0"/>
              </a:rPr>
              <a:t>Enhance the user ability to explain the results</a:t>
            </a:r>
          </a:p>
          <a:p>
            <a:pPr marL="285750" indent="-285750">
              <a:buFont typeface="Arial" panose="020B0604020202020204" pitchFamily="34" charset="0"/>
              <a:buChar char="•"/>
            </a:pPr>
            <a:r>
              <a:rPr lang="en-US" sz="1200" strike="sngStrike" baseline="0" dirty="0">
                <a:solidFill>
                  <a:srgbClr val="000000"/>
                </a:solidFill>
                <a:latin typeface="Arial" panose="020B0604020202020204" pitchFamily="34" charset="0"/>
                <a:cs typeface="Arial" panose="020B0604020202020204" pitchFamily="34" charset="0"/>
              </a:rPr>
              <a:t>Awareness of the IMPACT capabilities available</a:t>
            </a:r>
          </a:p>
          <a:p>
            <a:pPr marL="285750" indent="-285750">
              <a:buFont typeface="Arial" panose="020B0604020202020204" pitchFamily="34" charset="0"/>
              <a:buChar char="•"/>
            </a:pPr>
            <a:r>
              <a:rPr lang="en-US" sz="1200" strike="sngStrike" baseline="0" dirty="0">
                <a:solidFill>
                  <a:srgbClr val="000000"/>
                </a:solidFill>
                <a:latin typeface="Arial" panose="020B0604020202020204" pitchFamily="34" charset="0"/>
                <a:cs typeface="Arial" panose="020B0604020202020204" pitchFamily="34" charset="0"/>
              </a:rPr>
              <a:t>Ability to select generic parameters based on experts knowledge</a:t>
            </a:r>
          </a:p>
          <a:p>
            <a:pPr marL="280988" indent="-174625" fontAlgn="t">
              <a:buFont typeface="Arial" panose="020B0604020202020204" pitchFamily="34" charset="0"/>
              <a:buChar char="•"/>
              <a:defRPr/>
            </a:pPr>
            <a:endParaRPr lang="en-US" sz="1200" strike="sngStrike" baseline="0" dirty="0">
              <a:latin typeface="Arial" panose="020B0604020202020204" pitchFamily="34" charset="0"/>
              <a:cs typeface="Arial" panose="020B0604020202020204" pitchFamily="34" charset="0"/>
            </a:endParaRPr>
          </a:p>
          <a:p>
            <a:pPr marL="461963" indent="-174625" fontAlgn="t">
              <a:buFont typeface="Arial" panose="020B0604020202020204" pitchFamily="34" charset="0"/>
              <a:buChar char="•"/>
              <a:defRPr/>
            </a:pPr>
            <a:endParaRPr lang="en-US" sz="1200" strike="sngStrike" baseline="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4</a:t>
            </a:fld>
            <a:endParaRPr lang="en-US" dirty="0"/>
          </a:p>
        </p:txBody>
      </p:sp>
    </p:spTree>
    <p:extLst>
      <p:ext uri="{BB962C8B-B14F-4D97-AF65-F5344CB8AC3E}">
        <p14:creationId xmlns:p14="http://schemas.microsoft.com/office/powerpoint/2010/main" val="11585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0" dirty="0"/>
              <a:t>During the demos we solicited some feedback. We braked it into 3 categories. Promoters, passives, and detractors. </a:t>
            </a:r>
          </a:p>
          <a:p>
            <a:r>
              <a:rPr lang="en-US" b="0" dirty="0"/>
              <a:t>From this slide you can see we do have some detractors. We also have many people who </a:t>
            </a:r>
            <a:r>
              <a:rPr lang="en-US" sz="1200" dirty="0">
                <a:solidFill>
                  <a:srgbClr val="666666"/>
                </a:solidFill>
                <a:latin typeface="Source Sans Pro" panose="020B0503030403020204" pitchFamily="34" charset="0"/>
              </a:rPr>
              <a:t>are satisfied but unenthusiastic customers, who are vulnerable to competitive offerings. It does not mean that they do not like impact, but they could go with another product if available. These teach us that we still have some work to do, to find more opportunities to enhance the impact product</a:t>
            </a:r>
          </a:p>
          <a:p>
            <a:endParaRPr lang="en-US" sz="1200" dirty="0">
              <a:solidFill>
                <a:srgbClr val="666666"/>
              </a:solidFill>
              <a:latin typeface="Source Sans Pro" panose="020B0503030403020204" pitchFamily="34" charset="0"/>
            </a:endParaRPr>
          </a:p>
          <a:p>
            <a:endParaRPr lang="en-US" sz="1200" dirty="0">
              <a:solidFill>
                <a:srgbClr val="666666"/>
              </a:solidFill>
              <a:latin typeface="Source Sans Pro" panose="020B0503030403020204" pitchFamily="34" charset="0"/>
            </a:endParaRPr>
          </a:p>
          <a:p>
            <a:endParaRPr lang="en-US" sz="1200" dirty="0">
              <a:solidFill>
                <a:srgbClr val="666666"/>
              </a:solidFill>
              <a:latin typeface="Source Sans Pro" panose="020B0503030403020204" pitchFamily="34" charset="0"/>
            </a:endParaRPr>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Scenario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From detractors.</a:t>
            </a:r>
          </a:p>
          <a:p>
            <a:endParaRPr lang="en-US" b="1" dirty="0"/>
          </a:p>
          <a:p>
            <a:pPr marL="342900" indent="-342900">
              <a:buFont typeface="Wingdings" panose="05000000000000000000" pitchFamily="2" charset="2"/>
              <a:buChar char="§"/>
            </a:pPr>
            <a:r>
              <a:rPr lang="en-US" dirty="0"/>
              <a:t>The </a:t>
            </a:r>
            <a:r>
              <a:rPr lang="en-US" b="1" dirty="0"/>
              <a:t>condition definitions </a:t>
            </a:r>
            <a:r>
              <a:rPr lang="en-US" dirty="0"/>
              <a:t>must be a part of this report. Problematic assumptions could be made about what these probabilities mean if you do not understand the definitions of best and worst case.  This is important, given that this report may be given to parties without access to the Evidence Library dataset. </a:t>
            </a:r>
          </a:p>
          <a:p>
            <a:pPr marL="342900" indent="-342900"/>
            <a:r>
              <a:rPr lang="en-US" b="1" dirty="0"/>
              <a:t>From Passive</a:t>
            </a:r>
            <a:r>
              <a:rPr lang="en-US" dirty="0"/>
              <a:t>:</a:t>
            </a:r>
          </a:p>
          <a:p>
            <a:pPr marL="342900" indent="-342900">
              <a:buFont typeface="Wingdings" panose="05000000000000000000" pitchFamily="2" charset="2"/>
              <a:buChar char="§"/>
            </a:pPr>
            <a:r>
              <a:rPr lang="en-US" dirty="0"/>
              <a:t>ExMC needs to have a better definition of how knowing the likely conditions help to identify the level of care for a given mission.</a:t>
            </a:r>
          </a:p>
          <a:p>
            <a:pPr marL="342900" indent="-342900">
              <a:buFont typeface="Wingdings" panose="05000000000000000000" pitchFamily="2" charset="2"/>
              <a:buChar char="§"/>
            </a:pPr>
            <a:r>
              <a:rPr lang="en-US" dirty="0"/>
              <a:t>If the user/operator is unfamiliar with navigating tableau dashboards, additional training, or mention of specific functions that the user might find helpful would be good.</a:t>
            </a:r>
          </a:p>
          <a:p>
            <a:pPr marL="342900" indent="-342900">
              <a:buFont typeface="Wingdings" panose="05000000000000000000" pitchFamily="2" charset="2"/>
              <a:buChar char="§"/>
            </a:pPr>
            <a:endParaRPr lang="en-US" dirty="0"/>
          </a:p>
          <a:p>
            <a:r>
              <a:rPr lang="en-US" b="1" dirty="0"/>
              <a:t>From Promoter:</a:t>
            </a:r>
          </a:p>
          <a:p>
            <a:pPr marL="285750" indent="-285750">
              <a:buFont typeface="Wingdings" panose="05000000000000000000" pitchFamily="2" charset="2"/>
              <a:buChar char="§"/>
            </a:pPr>
            <a:r>
              <a:rPr lang="en-US" dirty="0"/>
              <a:t>It was not clear how a user could do a trade using this scenario.  For example, they may want to look at two or more DRMs.  Or cases where EVAs are in there or not.  Or a crew size of 4 vs 6.  Can the user do these types of trades on Scenario 1 within a request, or do they need to enter multiple requests.  If so, how do they compare multiple requests in Tableau?</a:t>
            </a:r>
          </a:p>
          <a:p>
            <a:pPr marL="0" indent="0">
              <a:buFont typeface="Wingdings" panose="05000000000000000000" pitchFamily="2" charset="2"/>
              <a:buNone/>
            </a:pPr>
            <a:endParaRPr lang="en-US" dirty="0"/>
          </a:p>
          <a:p>
            <a:r>
              <a:rPr lang="en-US" b="1" dirty="0"/>
              <a:t>Scenario 2:</a:t>
            </a:r>
          </a:p>
          <a:p>
            <a:endParaRPr lang="en-US" b="1" dirty="0"/>
          </a:p>
          <a:p>
            <a:r>
              <a:rPr lang="en-US" sz="1200" b="1" dirty="0"/>
              <a:t>From detractors:</a:t>
            </a:r>
          </a:p>
          <a:p>
            <a:pPr marL="342900" indent="-342900">
              <a:buFont typeface="Wingdings" panose="05000000000000000000" pitchFamily="2" charset="2"/>
              <a:buChar char="§"/>
            </a:pPr>
            <a:r>
              <a:rPr lang="en-US" sz="1200" dirty="0"/>
              <a:t>how do you know if its passed clinical face validation from the report?</a:t>
            </a:r>
          </a:p>
          <a:p>
            <a:pPr marL="342900" indent="-342900">
              <a:buFont typeface="Wingdings" panose="05000000000000000000" pitchFamily="2" charset="2"/>
              <a:buChar char="§"/>
            </a:pPr>
            <a:r>
              <a:rPr lang="en-US" sz="1200" dirty="0"/>
              <a:t>IMPACT will help in the system selection process, but in a limited way:</a:t>
            </a:r>
          </a:p>
          <a:p>
            <a:pPr marL="0" indent="0">
              <a:buFont typeface="Wingdings" panose="05000000000000000000" pitchFamily="2" charset="2"/>
              <a:buNone/>
            </a:pPr>
            <a:r>
              <a:rPr lang="en-US" sz="1200" dirty="0"/>
              <a:t> - as there are many other pieces involved in the decision. In order to help select a medical set that meets volume and mass targets, the figures of merit will also be needed by the decision maker (it looks as though IMPACT should be able to do this, but was not demonstrated for this scenario).  It would be difficult to make a decision base on just mass and volume optimization. </a:t>
            </a:r>
          </a:p>
          <a:p>
            <a:pPr marL="171450" indent="-171450">
              <a:buFontTx/>
              <a:buChar char="-"/>
            </a:pPr>
            <a:r>
              <a:rPr lang="en-US" sz="1200" dirty="0"/>
              <a:t>If the requirements that are impacted are also understood, then a decision could not be made until discussion with the requirement owners (medical operations clinical and engineering teams). (This scenario showed metrics for impacts to requirements, but did not show the list of requirements and what the next step would be in order to rectify the numerous affected requirements. </a:t>
            </a:r>
          </a:p>
          <a:p>
            <a:pPr marL="171450" indent="-171450">
              <a:buFontTx/>
              <a:buChar char="-"/>
            </a:pPr>
            <a:r>
              <a:rPr lang="en-US" sz="1200" dirty="0"/>
              <a:t>If there are requirements that are affected, then the system is not a good candidate as it doesn't meet the requirements, even if it appears to be "optimized" to certain parameters.  After consultations are done, the resulting candidate system will then need to be validated against the full set of requirements by the systems engineering team. Only then will a candidate medical system option be chosen as the end item system product.</a:t>
            </a:r>
          </a:p>
          <a:p>
            <a:pPr marL="342900" indent="-342900">
              <a:buFont typeface="Wingdings" panose="05000000000000000000" pitchFamily="2" charset="2"/>
              <a:buChar char="§"/>
            </a:pPr>
            <a:endParaRPr lang="en-US" sz="1200" dirty="0"/>
          </a:p>
          <a:p>
            <a:r>
              <a:rPr lang="en-US" sz="1200" b="1" dirty="0"/>
              <a:t>From Promoter:</a:t>
            </a:r>
          </a:p>
          <a:p>
            <a:pPr marL="285750" indent="-285750">
              <a:buFont typeface="Wingdings" panose="05000000000000000000" pitchFamily="2" charset="2"/>
              <a:buChar char="§"/>
            </a:pPr>
            <a:r>
              <a:rPr lang="en-US" sz="1200" dirty="0"/>
              <a:t>It may help future users to have a wizard for making an N-point curve with this scenario.  The wizard could be invoked with a button and a special popup could capture the factor against which the value is plotted (i.e., mass, or volume, or both) as well as how many target allocation points the user wants to plot.  Then a control appears to capture that number of targets.  So if the user wants 7 points, they enter 7 and then a control appears prompting them to enter 7 allocation target values.</a:t>
            </a:r>
          </a:p>
          <a:p>
            <a:pPr marL="285750" indent="-285750">
              <a:buFont typeface="Wingdings" panose="05000000000000000000" pitchFamily="2" charset="2"/>
              <a:buChar char="§"/>
            </a:pPr>
            <a:endParaRPr lang="en-US" sz="1200" dirty="0"/>
          </a:p>
          <a:p>
            <a:pPr marL="0" indent="0">
              <a:buFont typeface="Wingdings" panose="05000000000000000000" pitchFamily="2" charset="2"/>
              <a:buNone/>
            </a:pPr>
            <a:r>
              <a:rPr lang="en-US" sz="1200" b="1" dirty="0"/>
              <a:t>Scenario 2A:</a:t>
            </a:r>
          </a:p>
          <a:p>
            <a:r>
              <a:rPr lang="en-US" sz="1200" b="1" dirty="0"/>
              <a:t>From detractors:</a:t>
            </a:r>
          </a:p>
          <a:p>
            <a:pPr marL="342900" indent="-342900">
              <a:buFont typeface="Wingdings" panose="05000000000000000000" pitchFamily="2" charset="2"/>
              <a:buChar char="§"/>
            </a:pPr>
            <a:r>
              <a:rPr lang="en-US" sz="1200" dirty="0"/>
              <a:t>How will a reviewer know that the content presented in Tableau has been clinically validated? What about exported files? </a:t>
            </a:r>
          </a:p>
          <a:p>
            <a:pPr marL="342900" indent="-342900"/>
            <a:endParaRPr lang="en-US" sz="1200" b="1" dirty="0"/>
          </a:p>
          <a:p>
            <a:pPr marL="342900" indent="-342900"/>
            <a:r>
              <a:rPr lang="en-US" sz="1200" b="1" dirty="0"/>
              <a:t>From Passive</a:t>
            </a:r>
            <a:r>
              <a:rPr lang="en-US" sz="1200" dirty="0"/>
              <a:t>:</a:t>
            </a:r>
          </a:p>
          <a:p>
            <a:pPr marL="342900" indent="-342900">
              <a:buFont typeface="Wingdings" panose="05000000000000000000" pitchFamily="2" charset="2"/>
              <a:buChar char="§"/>
            </a:pPr>
            <a:r>
              <a:rPr lang="en-US" sz="1200" dirty="0"/>
              <a:t>Recommendations  on significant digits to be in decimals and with max 3 decimal places. displayed as (for example) 0.001 vs. 1 x 10(-3)</a:t>
            </a:r>
          </a:p>
          <a:p>
            <a:pPr marL="0" indent="0">
              <a:buFont typeface="Wingdings" panose="05000000000000000000" pitchFamily="2" charset="2"/>
              <a:buNone/>
            </a:pPr>
            <a:endParaRPr lang="en-US" sz="1200" b="1" dirty="0"/>
          </a:p>
          <a:p>
            <a:pPr marL="0" indent="0">
              <a:buFont typeface="Wingdings" panose="05000000000000000000" pitchFamily="2" charset="2"/>
              <a:buNone/>
            </a:pPr>
            <a:r>
              <a:rPr lang="en-US" sz="1200" b="1" dirty="0"/>
              <a:t>We have at least one detractor in all scenarios,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b="1" dirty="0"/>
              <a:t>We have respondents who </a:t>
            </a:r>
            <a:r>
              <a:rPr lang="en-US" sz="1200" dirty="0">
                <a:solidFill>
                  <a:srgbClr val="666666"/>
                </a:solidFill>
                <a:latin typeface="Source Sans Pro" panose="020B0503030403020204" pitchFamily="34" charset="0"/>
              </a:rPr>
              <a:t>are satisfied but unenthusiastic customers who are vulnerable to competitive offerings.</a:t>
            </a:r>
          </a:p>
          <a:p>
            <a:pPr marL="0" indent="0">
              <a:buFont typeface="Wingdings" panose="05000000000000000000" pitchFamily="2" charset="2"/>
              <a:buNone/>
            </a:pPr>
            <a:endParaRPr lang="en-US" sz="1200" b="1" dirty="0"/>
          </a:p>
          <a:p>
            <a:pPr marL="0" indent="0">
              <a:buFont typeface="Wingdings" panose="05000000000000000000" pitchFamily="2" charset="2"/>
              <a:buNone/>
            </a:pPr>
            <a:r>
              <a:rPr lang="en-US" sz="1200" b="1" dirty="0"/>
              <a:t>Scenario 3:</a:t>
            </a:r>
          </a:p>
          <a:p>
            <a:r>
              <a:rPr lang="en-US" sz="1200" b="1" dirty="0"/>
              <a:t>From detractors:</a:t>
            </a:r>
          </a:p>
          <a:p>
            <a:pPr marL="342900" indent="-342900">
              <a:buFont typeface="Wingdings" panose="05000000000000000000" pitchFamily="2" charset="2"/>
              <a:buChar char="§"/>
            </a:pPr>
            <a:r>
              <a:rPr lang="en-US" sz="1200" dirty="0"/>
              <a:t>How will a report reviewer know the expertise that was used to inform the inputs to the runs (given they need expert opinion to adjust the input data)? </a:t>
            </a:r>
          </a:p>
          <a:p>
            <a:pPr marL="0" indent="0">
              <a:buFont typeface="Wingdings" panose="05000000000000000000" pitchFamily="2" charset="2"/>
              <a:buNone/>
            </a:pPr>
            <a:endParaRPr lang="en-US" sz="1200" b="1" dirty="0"/>
          </a:p>
          <a:p>
            <a:pPr marL="285750" indent="-285750">
              <a:buFont typeface="Wingdings" panose="05000000000000000000" pitchFamily="2" charset="2"/>
              <a:buChar char="§"/>
            </a:pPr>
            <a:endParaRPr lang="en-US" sz="1200" dirty="0"/>
          </a:p>
          <a:p>
            <a:endParaRPr lang="en-US" b="1" dirty="0"/>
          </a:p>
        </p:txBody>
      </p:sp>
      <p:sp>
        <p:nvSpPr>
          <p:cNvPr id="4" name="Slide Number Placeholder 3"/>
          <p:cNvSpPr>
            <a:spLocks noGrp="1"/>
          </p:cNvSpPr>
          <p:nvPr>
            <p:ph type="sldNum" sz="quarter" idx="5"/>
          </p:nvPr>
        </p:nvSpPr>
        <p:spPr/>
        <p:txBody>
          <a:bodyPr/>
          <a:lstStyle/>
          <a:p>
            <a:fld id="{8E0B8188-2659-4BC2-9B59-04CB988D4C57}" type="slidenum">
              <a:rPr lang="en-US" smtClean="0"/>
              <a:t>5</a:t>
            </a:fld>
            <a:endParaRPr lang="en-US" dirty="0"/>
          </a:p>
        </p:txBody>
      </p:sp>
    </p:spTree>
    <p:extLst>
      <p:ext uri="{BB962C8B-B14F-4D97-AF65-F5344CB8AC3E}">
        <p14:creationId xmlns:p14="http://schemas.microsoft.com/office/powerpoint/2010/main" val="2509548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dirty="0"/>
              <a:t>The 1</a:t>
            </a:r>
            <a:r>
              <a:rPr lang="en-US" baseline="30000" dirty="0"/>
              <a:t>st</a:t>
            </a:r>
            <a:r>
              <a:rPr lang="en-US" dirty="0"/>
              <a:t> iteration did not have a way to integrate all the information. There were 5 pop up dialog boxes. We developed a prototype based on the interviews feedback an multidisciplinary teams feedback. We gathered user feedback on the wireframe research, shared findings with the team. An the  prototype was born.</a:t>
            </a:r>
          </a:p>
          <a:p>
            <a:pPr marL="0" indent="0">
              <a:buFont typeface="Wingdings" panose="05000000000000000000" pitchFamily="2" charset="2"/>
              <a:buNone/>
            </a:pPr>
            <a:endParaRPr lang="en-US"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The prototype had significant changes: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Arial" panose="020B0604020202020204" pitchFamily="34" charset="0"/>
                <a:cs typeface="Arial" panose="020B0604020202020204" pitchFamily="34" charset="0"/>
              </a:rPr>
              <a:t>It has now a main interface for IMPACT desktop.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Arial" panose="020B0604020202020204" pitchFamily="34" charset="0"/>
                <a:cs typeface="Arial" panose="020B0604020202020204" pitchFamily="34" charset="0"/>
              </a:rPr>
              <a:t>There is a place to open previous studies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Arial" panose="020B0604020202020204" pitchFamily="34" charset="0"/>
                <a:cs typeface="Arial" panose="020B0604020202020204" pitchFamily="34" charset="0"/>
              </a:rPr>
              <a:t>You can enter the information of multiple requestors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 You can define different studies inside of a request and copy crew profiles, mission key events or other important data that may need to be similar in your studies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 It now has active buttons that after you create a crew profile, it allows you to edit it.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dirty="0">
                <a:latin typeface="Arial" panose="020B0604020202020204" pitchFamily="34" charset="0"/>
                <a:cs typeface="Arial" panose="020B0604020202020204" pitchFamily="34" charset="0"/>
              </a:rPr>
              <a:t>-It disable the transfer bottom until it ensures that you have all the information you need for an specific request.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Arial" panose="020B0604020202020204" pitchFamily="34" charset="0"/>
                <a:cs typeface="Arial" panose="020B0604020202020204" pitchFamily="34" charset="0"/>
              </a:rPr>
              <a:t>It only allows you to transfer the files after you have save them.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latin typeface="Arial" panose="020B0604020202020204" pitchFamily="34" charset="0"/>
                <a:cs typeface="Arial" panose="020B0604020202020204" pitchFamily="34" charset="0"/>
              </a:rPr>
              <a:t>Deleting or closing has now a confirmation</a:t>
            </a:r>
          </a:p>
          <a:p>
            <a:pPr marL="0" indent="0">
              <a:buFont typeface="Wingdings" panose="05000000000000000000" pitchFamily="2" charset="2"/>
              <a:buNone/>
            </a:pPr>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6</a:t>
            </a:fld>
            <a:endParaRPr lang="en-US" dirty="0"/>
          </a:p>
        </p:txBody>
      </p:sp>
    </p:spTree>
    <p:extLst>
      <p:ext uri="{BB962C8B-B14F-4D97-AF65-F5344CB8AC3E}">
        <p14:creationId xmlns:p14="http://schemas.microsoft.com/office/powerpoint/2010/main" val="3288307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From the first iteration of the crew profile we learned:</a:t>
            </a:r>
          </a:p>
          <a:p>
            <a:pPr marL="285750" indent="-285750">
              <a:buFont typeface="Wingdings" panose="05000000000000000000" pitchFamily="2" charset="2"/>
              <a:buChar char="§"/>
            </a:pPr>
            <a:r>
              <a:rPr lang="en-US" sz="1200" dirty="0"/>
              <a:t>That we needed to have descriptive labels and make some changes to the layout to facilitate readability</a:t>
            </a:r>
          </a:p>
          <a:p>
            <a:pPr marL="285750" indent="-285750">
              <a:buFont typeface="Wingdings" panose="05000000000000000000" pitchFamily="2" charset="2"/>
              <a:buChar char="§"/>
            </a:pPr>
            <a:r>
              <a:rPr lang="en-US" sz="1200" dirty="0"/>
              <a:t>Also, the interface seemed to be targeted to females. Some wondered why is it only asking for females?</a:t>
            </a:r>
          </a:p>
          <a:p>
            <a:pPr marL="285750" indent="-285750">
              <a:buFont typeface="Wingdings" panose="05000000000000000000" pitchFamily="2" charset="2"/>
              <a:buChar char="§"/>
            </a:pPr>
            <a:r>
              <a:rPr lang="en-US" sz="1200" dirty="0"/>
              <a:t>Crowns and contacts have multiple meaning across practitioners</a:t>
            </a:r>
          </a:p>
          <a:p>
            <a:pPr marL="285750" indent="-285750">
              <a:buFont typeface="Wingdings" panose="05000000000000000000" pitchFamily="2" charset="2"/>
              <a:buChar char="§"/>
            </a:pPr>
            <a:r>
              <a:rPr lang="en-US" sz="1200" dirty="0"/>
              <a:t>It was unclear how to edit or delete a crew members. </a:t>
            </a:r>
          </a:p>
          <a:p>
            <a:pPr marL="285750" indent="-285750">
              <a:buFont typeface="Wingdings" panose="05000000000000000000" pitchFamily="2" charset="2"/>
              <a:buChar char="§"/>
            </a:pPr>
            <a:r>
              <a:rPr lang="en-US" sz="1200" dirty="0"/>
              <a:t>People wondered – why are we updating something the first time we use it?</a:t>
            </a:r>
          </a:p>
          <a:p>
            <a:pPr marL="285750" indent="-285750">
              <a:buFont typeface="Wingdings" panose="05000000000000000000" pitchFamily="2" charset="2"/>
              <a:buChar char="§"/>
            </a:pPr>
            <a:r>
              <a:rPr lang="en-US" sz="1200" dirty="0"/>
              <a:t>Some people did not know what all acronyms meant</a:t>
            </a:r>
          </a:p>
          <a:p>
            <a:pPr marL="285750" indent="-285750">
              <a:buFont typeface="Wingdings" panose="05000000000000000000" pitchFamily="2" charset="2"/>
              <a:buChar char="§"/>
            </a:pPr>
            <a:r>
              <a:rPr lang="en-US" sz="1200" dirty="0"/>
              <a:t>Based on the questions asked, it seemed to provide an incomplete crew profile. Some clinicians wondered why is this not asking for preexisting conditions and current medications</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7</a:t>
            </a:fld>
            <a:endParaRPr lang="en-US" dirty="0"/>
          </a:p>
        </p:txBody>
      </p:sp>
    </p:spTree>
    <p:extLst>
      <p:ext uri="{BB962C8B-B14F-4D97-AF65-F5344CB8AC3E}">
        <p14:creationId xmlns:p14="http://schemas.microsoft.com/office/powerpoint/2010/main" val="1705642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activities and mission key events interface also had 3 iterations.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From the first iteration we learned:</a:t>
            </a:r>
          </a:p>
          <a:p>
            <a:r>
              <a:rPr lang="en-US" dirty="0"/>
              <a:t>You should ask for the type first, and then for the details of the activity or event</a:t>
            </a:r>
          </a:p>
          <a:p>
            <a:r>
              <a:rPr lang="en-US" dirty="0"/>
              <a:t>Labels needed to be more descriptive, people did not understand what was the last start time or the first start time</a:t>
            </a:r>
          </a:p>
          <a:p>
            <a:r>
              <a:rPr lang="en-US" dirty="0"/>
              <a:t>No everyone was familiar with acronyms</a:t>
            </a:r>
          </a:p>
          <a:p>
            <a:r>
              <a:rPr lang="en-US" dirty="0"/>
              <a:t>There were not units</a:t>
            </a:r>
          </a:p>
          <a:p>
            <a:r>
              <a:rPr lang="en-US" dirty="0"/>
              <a:t>It was not clear how to use this interface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8</a:t>
            </a:fld>
            <a:endParaRPr lang="en-US" dirty="0"/>
          </a:p>
        </p:txBody>
      </p:sp>
    </p:spTree>
    <p:extLst>
      <p:ext uri="{BB962C8B-B14F-4D97-AF65-F5344CB8AC3E}">
        <p14:creationId xmlns:p14="http://schemas.microsoft.com/office/powerpoint/2010/main" val="2116198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simulator option interface also had 3 iterations</a:t>
            </a:r>
          </a:p>
          <a:p>
            <a:endParaRPr lang="en-US" dirty="0"/>
          </a:p>
          <a:p>
            <a:r>
              <a:rPr lang="en-US" dirty="0"/>
              <a:t>From the first one we learned:</a:t>
            </a:r>
          </a:p>
          <a:p>
            <a:r>
              <a:rPr lang="en-US" dirty="0"/>
              <a:t>This interface was very difficult to understand, benefit cost factors, selector count, and benefit factors were not commonly known terms</a:t>
            </a:r>
          </a:p>
          <a:p>
            <a:r>
              <a:rPr lang="en-US" dirty="0"/>
              <a:t>Unscaled benefits and unscaled cost was labels were hard to understand. </a:t>
            </a:r>
          </a:p>
          <a:p>
            <a:r>
              <a:rPr lang="en-US" dirty="0"/>
              <a:t>Acronyms were not commonly known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people was more familiar with the crew health index than with the quality time loss</a:t>
            </a:r>
          </a:p>
          <a:p>
            <a:r>
              <a:rPr lang="en-US" dirty="0"/>
              <a:t>Information about cost and benefit was mixed. Labels were not understood</a:t>
            </a:r>
          </a:p>
          <a:p>
            <a:r>
              <a:rPr lang="en-US" dirty="0"/>
              <a:t>Not everything had units</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9</a:t>
            </a:fld>
            <a:endParaRPr lang="en-US" dirty="0"/>
          </a:p>
        </p:txBody>
      </p:sp>
    </p:spTree>
    <p:extLst>
      <p:ext uri="{BB962C8B-B14F-4D97-AF65-F5344CB8AC3E}">
        <p14:creationId xmlns:p14="http://schemas.microsoft.com/office/powerpoint/2010/main" val="1170158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IMPACT run also had 3 iterations</a:t>
            </a:r>
          </a:p>
          <a:p>
            <a:r>
              <a:rPr lang="en-US" dirty="0"/>
              <a:t>In the first one, we noted that the labels and information from impact run was not in sync to the information coming from IMPACT desktop. For example, it asked for a study directory, when it needed a request folder</a:t>
            </a:r>
          </a:p>
          <a:p>
            <a:r>
              <a:rPr lang="en-US" dirty="0"/>
              <a:t>Study information did not related to the information entered for the study in IMPACT desktop</a:t>
            </a:r>
          </a:p>
          <a:p>
            <a:r>
              <a:rPr lang="en-US" dirty="0"/>
              <a:t>The auto run box allow would allow you to run studies as soon as you selected the folder, so if you selected the incorrect folder by mistake you would have to wait</a:t>
            </a:r>
          </a:p>
          <a:p>
            <a:r>
              <a:rPr lang="en-US" dirty="0"/>
              <a:t>No all labels were clear</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10</a:t>
            </a:fld>
            <a:endParaRPr lang="en-US" dirty="0"/>
          </a:p>
        </p:txBody>
      </p:sp>
    </p:spTree>
    <p:extLst>
      <p:ext uri="{BB962C8B-B14F-4D97-AF65-F5344CB8AC3E}">
        <p14:creationId xmlns:p14="http://schemas.microsoft.com/office/powerpoint/2010/main" val="1613927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IMPACT uses tableau to present the output results</a:t>
            </a:r>
          </a:p>
          <a:p>
            <a:r>
              <a:rPr lang="en-US" dirty="0"/>
              <a:t>The main interface allows you to find your studies. There were only two main iterations for this interface</a:t>
            </a:r>
          </a:p>
          <a:p>
            <a:r>
              <a:rPr lang="en-US" dirty="0"/>
              <a:t>It was hard to find studies here. There were two vertical scrolling features that most people missed. Which means that they were not able to find the study.</a:t>
            </a:r>
          </a:p>
          <a:p>
            <a:pPr marL="0" indent="0">
              <a:buFont typeface="Wingdings" panose="05000000000000000000" pitchFamily="2" charset="2"/>
              <a:buNone/>
            </a:pPr>
            <a:r>
              <a:rPr lang="en-US" sz="1200" dirty="0"/>
              <a:t>Apply buttons were hard to discern. There were at least 8 buttons available to find a study. All participants forgot to click on “Apply at least once”</a:t>
            </a:r>
          </a:p>
          <a:p>
            <a:pPr marL="0" indent="0">
              <a:buFont typeface="Wingdings" panose="05000000000000000000" pitchFamily="2" charset="2"/>
              <a:buNone/>
            </a:pPr>
            <a:r>
              <a:rPr lang="en-US" sz="1200" dirty="0"/>
              <a:t>Unfamiliarity with Tableau made it difficult to know the short cuts to clear filters</a:t>
            </a:r>
          </a:p>
          <a:p>
            <a:pPr marL="0" indent="0">
              <a:buFont typeface="Wingdings" panose="05000000000000000000" pitchFamily="2" charset="2"/>
              <a:buNone/>
            </a:pPr>
            <a:r>
              <a:rPr lang="en-US" sz="1200" dirty="0"/>
              <a:t>It was not clear if there were multiple studies in one request. There was a need to streamline the labels</a:t>
            </a:r>
          </a:p>
          <a:p>
            <a:endParaRPr lang="en-US" dirty="0"/>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11</a:t>
            </a:fld>
            <a:endParaRPr lang="en-US" dirty="0"/>
          </a:p>
        </p:txBody>
      </p:sp>
    </p:spTree>
    <p:extLst>
      <p:ext uri="{BB962C8B-B14F-4D97-AF65-F5344CB8AC3E}">
        <p14:creationId xmlns:p14="http://schemas.microsoft.com/office/powerpoint/2010/main" val="37114121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scenario 2 had 3 iterations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Initially, some information was shown in multiple places with the same data. There was not list of resources. And it was hard to visualize what all of the risk parameters were for the different mass and volume targets.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Axis were not clear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was not consistency in the order of choices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the current prototype, we see that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There is one place to see all the graphs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The medical content can be seen by mass, volume , or quantities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there are direct links to expand the graphs and now the graphs do not have a size 8 font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main page has buttons with direct links to view the medical content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interface signals when changes in the risk parameters are beneficial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target values match the number given by the requestor and not the numbers assigned by the operator</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12</a:t>
            </a:fld>
            <a:endParaRPr lang="en-US" dirty="0"/>
          </a:p>
        </p:txBody>
      </p:sp>
    </p:spTree>
    <p:extLst>
      <p:ext uri="{BB962C8B-B14F-4D97-AF65-F5344CB8AC3E}">
        <p14:creationId xmlns:p14="http://schemas.microsoft.com/office/powerpoint/2010/main" val="7801584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There is a feature that we are adding. We are working on the onscreen help. Information listed here are based on the information displayed by other software use for analysis. </a:t>
            </a:r>
          </a:p>
          <a:p>
            <a:r>
              <a:rPr lang="en-US" dirty="0"/>
              <a:t> </a:t>
            </a:r>
          </a:p>
          <a:p>
            <a:r>
              <a:rPr lang="en-US" dirty="0"/>
              <a:t>Hf recommended to add sample of requests, list of acronyms, Possibilities to see videos, Sample workbooks with the files needed to run different request, Information about the impact tools suite information that developers may need when working with MEDPRAT, information that could help the user to learn about each interface</a:t>
            </a:r>
          </a:p>
        </p:txBody>
      </p:sp>
      <p:sp>
        <p:nvSpPr>
          <p:cNvPr id="4" name="Slide Number Placeholder 3"/>
          <p:cNvSpPr>
            <a:spLocks noGrp="1"/>
          </p:cNvSpPr>
          <p:nvPr>
            <p:ph type="sldNum" sz="quarter" idx="5"/>
          </p:nvPr>
        </p:nvSpPr>
        <p:spPr/>
        <p:txBody>
          <a:bodyPr/>
          <a:lstStyle/>
          <a:p>
            <a:fld id="{8E0B8188-2659-4BC2-9B59-04CB988D4C57}" type="slidenum">
              <a:rPr lang="en-US" smtClean="0"/>
              <a:t>13</a:t>
            </a:fld>
            <a:endParaRPr lang="en-US" dirty="0"/>
          </a:p>
        </p:txBody>
      </p:sp>
    </p:spTree>
    <p:extLst>
      <p:ext uri="{BB962C8B-B14F-4D97-AF65-F5344CB8AC3E}">
        <p14:creationId xmlns:p14="http://schemas.microsoft.com/office/powerpoint/2010/main" val="1893114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
            </a:pPr>
            <a:r>
              <a:rPr lang="en-US" sz="1200" dirty="0"/>
              <a:t>Created a initial document </a:t>
            </a:r>
          </a:p>
          <a:p>
            <a:pPr marL="285750" indent="-168275">
              <a:buFont typeface="Arial" panose="020B0604020202020204" pitchFamily="34" charset="0"/>
              <a:buChar char="•"/>
            </a:pPr>
            <a:r>
              <a:rPr lang="en-US" sz="1200" dirty="0"/>
              <a:t>It covers almost all aspects of IMPACT 0.1</a:t>
            </a:r>
          </a:p>
          <a:p>
            <a:pPr marL="285750" indent="-168275">
              <a:buFont typeface="Arial" panose="020B0604020202020204" pitchFamily="34" charset="0"/>
              <a:buChar char="•"/>
            </a:pPr>
            <a:r>
              <a:rPr lang="en-US" sz="1200" i="0" dirty="0"/>
              <a:t>It </a:t>
            </a:r>
            <a:r>
              <a:rPr lang="en-US" sz="1200" dirty="0"/>
              <a:t>defines current labels and interactions of the current state of the prototype and add examples</a:t>
            </a:r>
          </a:p>
          <a:p>
            <a:pPr marL="285750" indent="-168275">
              <a:buFont typeface="Arial" panose="020B0604020202020204" pitchFamily="34" charset="0"/>
              <a:buChar char="•"/>
            </a:pPr>
            <a:r>
              <a:rPr lang="en-US" sz="1200" dirty="0"/>
              <a:t>It provide a list of short cuts to help people who are not as familiar with Tableau and guidelines for MEDPRAT experts</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14</a:t>
            </a:fld>
            <a:endParaRPr lang="en-US" dirty="0"/>
          </a:p>
        </p:txBody>
      </p:sp>
    </p:spTree>
    <p:extLst>
      <p:ext uri="{BB962C8B-B14F-4D97-AF65-F5344CB8AC3E}">
        <p14:creationId xmlns:p14="http://schemas.microsoft.com/office/powerpoint/2010/main" val="403013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dirty="0"/>
              <a:t>Good things</a:t>
            </a:r>
          </a:p>
          <a:p>
            <a:pPr marL="285750" indent="-285750">
              <a:buFont typeface="Wingdings" panose="05000000000000000000" pitchFamily="2" charset="2"/>
              <a:buChar char="§"/>
            </a:pPr>
            <a:r>
              <a:rPr lang="en-US" sz="1200" dirty="0"/>
              <a:t>Its</a:t>
            </a:r>
            <a:r>
              <a:rPr lang="en-US" sz="1200" b="1" dirty="0"/>
              <a:t> fast </a:t>
            </a:r>
          </a:p>
          <a:p>
            <a:pPr marL="285750" indent="-285750">
              <a:buFont typeface="Wingdings" panose="05000000000000000000" pitchFamily="2" charset="2"/>
              <a:buChar char="§"/>
            </a:pPr>
            <a:r>
              <a:rPr lang="en-US" sz="1200" dirty="0"/>
              <a:t>Tableau </a:t>
            </a:r>
            <a:r>
              <a:rPr lang="en-US" sz="1200" b="1" dirty="0"/>
              <a:t>outputs are dynamic</a:t>
            </a:r>
            <a:endParaRPr lang="en-US" sz="1200" dirty="0"/>
          </a:p>
          <a:p>
            <a:pPr marL="285750" indent="-285750">
              <a:buFont typeface="Wingdings" panose="05000000000000000000" pitchFamily="2" charset="2"/>
              <a:buChar char="§"/>
            </a:pPr>
            <a:r>
              <a:rPr lang="en-US" sz="1200" dirty="0"/>
              <a:t>Seems to fill a real need. Seems to </a:t>
            </a:r>
            <a:r>
              <a:rPr lang="en-US" sz="1200" b="1" dirty="0"/>
              <a:t>tie together </a:t>
            </a:r>
            <a:r>
              <a:rPr lang="en-US" sz="1200" dirty="0"/>
              <a:t>medical evidence, probabilities of conditions occurring, and engineering factors very well </a:t>
            </a:r>
          </a:p>
          <a:p>
            <a:pPr marL="285750" indent="-285750">
              <a:buFont typeface="Wingdings" panose="05000000000000000000" pitchFamily="2" charset="2"/>
              <a:buChar char="§"/>
            </a:pPr>
            <a:r>
              <a:rPr lang="en-US" sz="1200" dirty="0"/>
              <a:t>Allows you to export output files and images to more familiar formats and formats for presentations</a:t>
            </a:r>
          </a:p>
          <a:p>
            <a:endParaRPr lang="en-US" b="1" dirty="0"/>
          </a:p>
          <a:p>
            <a:r>
              <a:rPr lang="en-US" sz="1200" b="1" dirty="0"/>
              <a:t>Not as good</a:t>
            </a:r>
          </a:p>
          <a:p>
            <a:pPr marL="285750" indent="-285750">
              <a:buFont typeface="Wingdings" panose="05000000000000000000" pitchFamily="2" charset="2"/>
              <a:buChar char="§"/>
            </a:pPr>
            <a:r>
              <a:rPr lang="en-US" sz="1200" dirty="0"/>
              <a:t>Hard to know how valid the outputs are, or if they are comparable to similar studies done by IMM</a:t>
            </a:r>
          </a:p>
          <a:p>
            <a:pPr marL="285750" indent="-285750">
              <a:buFont typeface="Wingdings" panose="05000000000000000000" pitchFamily="2" charset="2"/>
              <a:buChar char="§"/>
            </a:pPr>
            <a:r>
              <a:rPr lang="en-US" sz="1200" dirty="0"/>
              <a:t>The number of entry boxes to fill out before running trials</a:t>
            </a:r>
          </a:p>
          <a:p>
            <a:pPr marL="285750" indent="-285750">
              <a:buFont typeface="Wingdings" panose="05000000000000000000" pitchFamily="2" charset="2"/>
              <a:buChar char="§"/>
            </a:pPr>
            <a:r>
              <a:rPr lang="en-US" sz="1200" dirty="0"/>
              <a:t>They were some suggestions labels, prompts, and to streamline the interface</a:t>
            </a:r>
          </a:p>
          <a:p>
            <a:pPr marL="285750" indent="-285750">
              <a:buFont typeface="Wingdings" panose="05000000000000000000" pitchFamily="2" charset="2"/>
              <a:buChar char="§"/>
            </a:pPr>
            <a:r>
              <a:rPr lang="en-US" sz="1200" dirty="0"/>
              <a:t>There is a need to identify ways that allows IMPACT to continuously learn about the user experience</a:t>
            </a:r>
          </a:p>
          <a:p>
            <a:endParaRPr lang="en-US" b="1" dirty="0"/>
          </a:p>
        </p:txBody>
      </p:sp>
      <p:sp>
        <p:nvSpPr>
          <p:cNvPr id="4" name="Slide Number Placeholder 3"/>
          <p:cNvSpPr>
            <a:spLocks noGrp="1"/>
          </p:cNvSpPr>
          <p:nvPr>
            <p:ph type="sldNum" sz="quarter" idx="5"/>
          </p:nvPr>
        </p:nvSpPr>
        <p:spPr/>
        <p:txBody>
          <a:bodyPr/>
          <a:lstStyle/>
          <a:p>
            <a:fld id="{8E0B8188-2659-4BC2-9B59-04CB988D4C57}" type="slidenum">
              <a:rPr lang="en-US" smtClean="0"/>
              <a:t>15</a:t>
            </a:fld>
            <a:endParaRPr lang="en-US" dirty="0"/>
          </a:p>
        </p:txBody>
      </p:sp>
    </p:spTree>
    <p:extLst>
      <p:ext uri="{BB962C8B-B14F-4D97-AF65-F5344CB8AC3E}">
        <p14:creationId xmlns:p14="http://schemas.microsoft.com/office/powerpoint/2010/main" val="949702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
            </a:pPr>
            <a:r>
              <a:rPr lang="en-US" sz="1200" dirty="0"/>
              <a:t>So what is next?</a:t>
            </a:r>
          </a:p>
          <a:p>
            <a:pPr marL="285750" indent="-285750">
              <a:buFont typeface="Wingdings" panose="05000000000000000000" pitchFamily="2" charset="2"/>
              <a:buChar char="§"/>
            </a:pPr>
            <a:r>
              <a:rPr lang="en-US" sz="1200" dirty="0"/>
              <a:t>We will be working on research studies to identify information architecture of the IMPACT service</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1200" dirty="0"/>
              <a:t>Perform usability studies to gather requesters and analyst feedback on the IMPACT tool suite results</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1200" dirty="0"/>
              <a:t>Perform usability studies to gather operators feedback on the IMPACT tool suite</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1200" dirty="0"/>
              <a:t>Work together to identify the user stories for the next scenarios that IMPACT plans to accomplish</a:t>
            </a:r>
          </a:p>
          <a:p>
            <a:pPr marL="285750" indent="-285750">
              <a:buFont typeface="Wingdings" panose="05000000000000000000" pitchFamily="2" charset="2"/>
              <a:buChar char="§"/>
            </a:pPr>
            <a:endParaRPr lang="en-US" sz="1200" dirty="0"/>
          </a:p>
          <a:p>
            <a:pPr marL="285750" indent="-285750">
              <a:buFont typeface="Wingdings" panose="05000000000000000000" pitchFamily="2" charset="2"/>
              <a:buChar char="§"/>
            </a:pPr>
            <a:r>
              <a:rPr lang="en-US" sz="1200" dirty="0"/>
              <a:t>Work with new HF researchers on how to integrate the Medical Data base interface with the IMPACT interface</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16</a:t>
            </a:fld>
            <a:endParaRPr lang="en-US" dirty="0"/>
          </a:p>
        </p:txBody>
      </p:sp>
    </p:spTree>
    <p:extLst>
      <p:ext uri="{BB962C8B-B14F-4D97-AF65-F5344CB8AC3E}">
        <p14:creationId xmlns:p14="http://schemas.microsoft.com/office/powerpoint/2010/main" val="34277879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is all we have for today. Thank you for listening to this presentation. Do you have any questions?</a:t>
            </a:r>
          </a:p>
        </p:txBody>
      </p:sp>
      <p:sp>
        <p:nvSpPr>
          <p:cNvPr id="4" name="Slide Number Placeholder 3"/>
          <p:cNvSpPr>
            <a:spLocks noGrp="1"/>
          </p:cNvSpPr>
          <p:nvPr>
            <p:ph type="sldNum" sz="quarter" idx="5"/>
          </p:nvPr>
        </p:nvSpPr>
        <p:spPr/>
        <p:txBody>
          <a:bodyPr/>
          <a:lstStyle/>
          <a:p>
            <a:fld id="{8E0B8188-2659-4BC2-9B59-04CB988D4C57}" type="slidenum">
              <a:rPr lang="en-US" smtClean="0"/>
              <a:t>17</a:t>
            </a:fld>
            <a:endParaRPr lang="en-US" dirty="0"/>
          </a:p>
        </p:txBody>
      </p:sp>
    </p:spTree>
    <p:extLst>
      <p:ext uri="{BB962C8B-B14F-4D97-AF65-F5344CB8AC3E}">
        <p14:creationId xmlns:p14="http://schemas.microsoft.com/office/powerpoint/2010/main" val="2312673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E9090-4364-4AD4-B78B-FAFB4FF845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In the first 8 interviews, we learned about the Current IMM system, and how it was often described as helpful and educational, but a system that takes a long time and is expensive</a:t>
            </a:r>
          </a:p>
          <a:p>
            <a:endParaRPr lang="en-US" dirty="0"/>
          </a:p>
          <a:p>
            <a:r>
              <a:rPr lang="en-US" dirty="0"/>
              <a:t>To give you a little be more of context. I want to share with you an story.</a:t>
            </a:r>
            <a:r>
              <a:rPr lang="en-US" sz="1200" dirty="0">
                <a:solidFill>
                  <a:schemeClr val="tx1"/>
                </a:solidFill>
              </a:rPr>
              <a:t> </a:t>
            </a:r>
            <a:r>
              <a:rPr lang="en-US" sz="1200" dirty="0">
                <a:solidFill>
                  <a:schemeClr val="bg1"/>
                </a:solidFill>
              </a:rPr>
              <a:t>Imagen that you are a requester. It takes you couple of days to talk with the different parties to understand what will be needed for the simulations (e.g., emails about charge codes, emails for the request form, and information needed for the simulation)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Then the operator takes an hour or so, to run the simulation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the review process takes 6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get the results, you realized that you did not think in gender as a factor. You forgot to add females to your simulation. You do not have the time and the money to wait for other full analysis, so you now want to get the data to make some additional analysis with your team, but you will need to make another request for the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spcBef>
                <a:spcPts val="600"/>
              </a:spcBef>
            </a:pPr>
            <a:r>
              <a:rPr lang="en-US" b="1" dirty="0">
                <a:latin typeface="Arial" panose="020B0604020202020204" pitchFamily="34" charset="0"/>
                <a:cs typeface="Arial" panose="020B0604020202020204" pitchFamily="34" charset="0"/>
              </a:rPr>
              <a:t>Another pain point was the rigid interface. </a:t>
            </a:r>
          </a:p>
          <a:p>
            <a:pPr marL="285750" indent="-285750">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IMM is based on ISS and other programs that may need adaptation </a:t>
            </a:r>
          </a:p>
          <a:p>
            <a:pPr marL="285750" indent="-285750">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Not all IMM capabilities and limitations are commonly known or clearly listed</a:t>
            </a:r>
          </a:p>
          <a:p>
            <a:pPr>
              <a:spcBef>
                <a:spcPts val="600"/>
              </a:spcBef>
            </a:pPr>
            <a:endParaRPr lang="en-US" b="1" dirty="0">
              <a:latin typeface="Arial" panose="020B0604020202020204" pitchFamily="34" charset="0"/>
              <a:cs typeface="Arial" panose="020B0604020202020204" pitchFamily="34" charset="0"/>
            </a:endParaRPr>
          </a:p>
          <a:p>
            <a:pPr>
              <a:spcBef>
                <a:spcPts val="600"/>
              </a:spcBef>
            </a:pPr>
            <a:r>
              <a:rPr lang="en-US" b="1" dirty="0">
                <a:latin typeface="Arial" panose="020B0604020202020204" pitchFamily="34" charset="0"/>
                <a:cs typeface="Arial" panose="020B0604020202020204" pitchFamily="34" charset="0"/>
              </a:rPr>
              <a:t>Request format was also a pain point</a:t>
            </a:r>
          </a:p>
          <a:p>
            <a:pPr marL="285750" indent="-285750">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Service request form is not easily understood</a:t>
            </a:r>
          </a:p>
          <a:p>
            <a:pPr marL="285750" indent="-285750">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Some assumptions do not fit all program teams</a:t>
            </a:r>
          </a:p>
          <a:p>
            <a:pPr>
              <a:spcBef>
                <a:spcPts val="600"/>
              </a:spcBef>
            </a:pPr>
            <a:endParaRPr lang="en-US" dirty="0">
              <a:latin typeface="Arial" panose="020B0604020202020204" pitchFamily="34" charset="0"/>
              <a:cs typeface="Arial" panose="020B0604020202020204" pitchFamily="34" charset="0"/>
            </a:endParaRPr>
          </a:p>
          <a:p>
            <a:pPr>
              <a:spcBef>
                <a:spcPts val="600"/>
              </a:spcBef>
            </a:pPr>
            <a:r>
              <a:rPr lang="en-US" b="1" dirty="0">
                <a:latin typeface="Arial" panose="020B0604020202020204" pitchFamily="34" charset="0"/>
                <a:cs typeface="Arial" panose="020B0604020202020204" pitchFamily="34" charset="0"/>
              </a:rPr>
              <a:t>Limited Functionality</a:t>
            </a:r>
          </a:p>
          <a:p>
            <a:pPr marL="285750" indent="-285750">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Report is limited. Not all data is provided in the same request</a:t>
            </a:r>
          </a:p>
          <a:p>
            <a:pPr marL="285750" indent="-285750">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Afraid of project taking data and using it out of context</a:t>
            </a:r>
          </a:p>
          <a:p>
            <a:pPr marL="280988" indent="-280988">
              <a:spcBef>
                <a:spcPts val="600"/>
              </a:spcBef>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spcBef>
                <a:spcPts val="600"/>
              </a:spcBef>
            </a:pPr>
            <a:r>
              <a:rPr lang="en-US" b="1" dirty="0">
                <a:latin typeface="Arial" panose="020B0604020202020204" pitchFamily="34" charset="0"/>
                <a:cs typeface="Arial" panose="020B0604020202020204" pitchFamily="34" charset="0"/>
              </a:rPr>
              <a:t>Opportunities for team collaboration</a:t>
            </a:r>
          </a:p>
          <a:p>
            <a:pPr marL="280988" indent="-280988">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A disconnect between management and the requester’s team can generate useless results</a:t>
            </a:r>
          </a:p>
          <a:p>
            <a:pPr marL="280988" indent="-280988">
              <a:spcBef>
                <a:spcPts val="600"/>
              </a:spcBef>
              <a:buFont typeface="Arial" panose="020B0604020202020204" pitchFamily="34" charset="0"/>
              <a:buChar char="•"/>
            </a:pPr>
            <a:r>
              <a:rPr lang="en-US" dirty="0">
                <a:latin typeface="Arial" panose="020B0604020202020204" pitchFamily="34" charset="0"/>
                <a:cs typeface="Arial" panose="020B0604020202020204" pitchFamily="34" charset="0"/>
              </a:rPr>
              <a:t>There is a lot of back a forth from medical and engineering</a:t>
            </a: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going to talk about one that may help you to picture their experience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Gender example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Tree>
    <p:extLst>
      <p:ext uri="{BB962C8B-B14F-4D97-AF65-F5344CB8AC3E}">
        <p14:creationId xmlns:p14="http://schemas.microsoft.com/office/powerpoint/2010/main" val="459890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though we performed research on two previous iterations of the design. We did not get a change to gather user feedback from the prototype.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Just to let you know, some design decisions were made  based on the understanding that there will be a general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to provide human factors support, we helped with the development of the user manual and hope to use it in future user centered documentation studies and for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1" dirty="0"/>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19</a:t>
            </a:fld>
            <a:endParaRPr lang="en-US" dirty="0"/>
          </a:p>
        </p:txBody>
      </p:sp>
    </p:spTree>
    <p:extLst>
      <p:ext uri="{BB962C8B-B14F-4D97-AF65-F5344CB8AC3E}">
        <p14:creationId xmlns:p14="http://schemas.microsoft.com/office/powerpoint/2010/main" val="2806994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medical evidence interface will probably have more changes as we expect to be able to sync with the work that IMPACT MD is doing with the evidence library. This interface also had 3 iterations.</a:t>
            </a:r>
          </a:p>
          <a:p>
            <a:endParaRPr lang="en-US" dirty="0"/>
          </a:p>
          <a:p>
            <a:r>
              <a:rPr lang="en-US" sz="1200" dirty="0">
                <a:latin typeface="Arial" panose="020B0604020202020204" pitchFamily="34" charset="0"/>
                <a:cs typeface="Arial" panose="020B0604020202020204" pitchFamily="34" charset="0"/>
              </a:rPr>
              <a:t>The prototype looks quite different than the wireframes. However, some changes that we see, is that now, we are asking for the type first, before asking for the details of the type of event.  we have units, we have active buttons that cross check that you enter information that makes sense. For example, that the EVA does not take more time that the length of the mission.</a:t>
            </a:r>
          </a:p>
          <a:p>
            <a:r>
              <a:rPr lang="en-US" sz="1200" dirty="0">
                <a:latin typeface="Arial" panose="020B0604020202020204" pitchFamily="34" charset="0"/>
                <a:cs typeface="Arial" panose="020B0604020202020204" pitchFamily="34" charset="0"/>
              </a:rPr>
              <a:t>It disables the boxes that are not required to be fill out for the type of event</a:t>
            </a:r>
          </a:p>
          <a:p>
            <a:r>
              <a:rPr lang="en-US" sz="1200" dirty="0">
                <a:latin typeface="Arial" panose="020B0604020202020204" pitchFamily="34" charset="0"/>
                <a:cs typeface="Arial" panose="020B0604020202020204" pitchFamily="34" charset="0"/>
              </a:rPr>
              <a:t>It also has messages that asked you to save before closing</a:t>
            </a:r>
            <a:endParaRPr lang="en-US" dirty="0"/>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20</a:t>
            </a:fld>
            <a:endParaRPr lang="en-US" dirty="0"/>
          </a:p>
        </p:txBody>
      </p:sp>
    </p:spTree>
    <p:extLst>
      <p:ext uri="{BB962C8B-B14F-4D97-AF65-F5344CB8AC3E}">
        <p14:creationId xmlns:p14="http://schemas.microsoft.com/office/powerpoint/2010/main" val="3672539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output results for scenario III had two iterations. The first iteration did not have a full user study, but we did gather preliminary feedback based on heuristics and feedback based on quick requestors overview of the interface</a:t>
            </a:r>
          </a:p>
          <a:p>
            <a:r>
              <a:rPr lang="en-US" dirty="0"/>
              <a:t>There was a lot of information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current prototype divides the information into3 main dashboards. Axis are labeled and information is categorized.  One to identify the conditions influencing risk, one with the resource figures of merit, and one that help us to compare the research proposals.</a:t>
            </a:r>
          </a:p>
          <a:p>
            <a:endParaRPr lang="en-US" dirty="0"/>
          </a:p>
        </p:txBody>
      </p:sp>
      <p:sp>
        <p:nvSpPr>
          <p:cNvPr id="4" name="Slide Number Placeholder 3"/>
          <p:cNvSpPr>
            <a:spLocks noGrp="1"/>
          </p:cNvSpPr>
          <p:nvPr>
            <p:ph type="sldNum" sz="quarter" idx="5"/>
          </p:nvPr>
        </p:nvSpPr>
        <p:spPr/>
        <p:txBody>
          <a:bodyPr/>
          <a:lstStyle/>
          <a:p>
            <a:fld id="{8E0B8188-2659-4BC2-9B59-04CB988D4C57}" type="slidenum">
              <a:rPr lang="en-US" smtClean="0"/>
              <a:t>21</a:t>
            </a:fld>
            <a:endParaRPr lang="en-US" dirty="0"/>
          </a:p>
        </p:txBody>
      </p:sp>
    </p:spTree>
    <p:extLst>
      <p:ext uri="{BB962C8B-B14F-4D97-AF65-F5344CB8AC3E}">
        <p14:creationId xmlns:p14="http://schemas.microsoft.com/office/powerpoint/2010/main" val="410936165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brightnessContrast bright="-20000" contrast="40000"/>
                    </a14:imgEffect>
                  </a14:imgLayer>
                </a14:imgProps>
              </a:ext>
            </a:extLst>
          </a:blip>
          <a:srcRect/>
          <a:stretch>
            <a:fillRect/>
          </a:stretch>
        </p:blipFill>
        <p:spPr bwMode="auto">
          <a:xfrm>
            <a:off x="0" y="-76667"/>
            <a:ext cx="12318697" cy="7478363"/>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a:t>Click to edit Master title style</a:t>
            </a:r>
            <a:endParaRPr lang="en-US" dirty="0"/>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4" cstate="print"/>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userDrawn="1"/>
        </p:nvPicPr>
        <p:blipFill rotWithShape="1">
          <a:blip r:embed="rId5" cstate="print">
            <a:extLst>
              <a:ext uri="{28A0092B-C50C-407E-A947-70E740481C1C}">
                <a14:useLocalDpi xmlns:a14="http://schemas.microsoft.com/office/drawing/2010/main" val="0"/>
              </a:ext>
            </a:extLst>
          </a:blip>
          <a:srcRect t="19930" b="31790"/>
          <a:stretch/>
        </p:blipFill>
        <p:spPr>
          <a:xfrm>
            <a:off x="326412" y="99105"/>
            <a:ext cx="1857988" cy="897050"/>
          </a:xfrm>
          <a:prstGeom prst="rect">
            <a:avLst/>
          </a:prstGeom>
        </p:spPr>
      </p:pic>
    </p:spTree>
    <p:extLst>
      <p:ext uri="{BB962C8B-B14F-4D97-AF65-F5344CB8AC3E}">
        <p14:creationId xmlns:p14="http://schemas.microsoft.com/office/powerpoint/2010/main" val="10558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pic>
        <p:nvPicPr>
          <p:cNvPr id="7" name="Picture 6">
            <a:extLst>
              <a:ext uri="{FF2B5EF4-FFF2-40B4-BE49-F238E27FC236}">
                <a16:creationId xmlns:a16="http://schemas.microsoft.com/office/drawing/2014/main" id="{7F391F2D-F98F-4D55-AA0A-4BC81BC6C58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5" name="Rectangle 4">
            <a:extLst>
              <a:ext uri="{FF2B5EF4-FFF2-40B4-BE49-F238E27FC236}">
                <a16:creationId xmlns:a16="http://schemas.microsoft.com/office/drawing/2014/main" id="{DDFF7D5E-CF80-4740-9349-FF3CB38E2C33}"/>
              </a:ext>
            </a:extLst>
          </p:cNvPr>
          <p:cNvSpPr/>
          <p:nvPr userDrawn="1"/>
        </p:nvSpPr>
        <p:spPr bwMode="auto">
          <a:xfrm>
            <a:off x="0" y="0"/>
            <a:ext cx="241435" cy="845955"/>
          </a:xfrm>
          <a:prstGeom prst="rect">
            <a:avLst/>
          </a:prstGeom>
          <a:solidFill>
            <a:schemeClr val="tx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 name="Rectangle 7">
            <a:extLst>
              <a:ext uri="{FF2B5EF4-FFF2-40B4-BE49-F238E27FC236}">
                <a16:creationId xmlns:a16="http://schemas.microsoft.com/office/drawing/2014/main" id="{1946F18E-E350-4EF7-BA93-A31C7A127475}"/>
              </a:ext>
            </a:extLst>
          </p:cNvPr>
          <p:cNvSpPr/>
          <p:nvPr userDrawn="1"/>
        </p:nvSpPr>
        <p:spPr bwMode="auto">
          <a:xfrm>
            <a:off x="12179435" y="-12700"/>
            <a:ext cx="241435" cy="845955"/>
          </a:xfrm>
          <a:prstGeom prst="rect">
            <a:avLst/>
          </a:prstGeom>
          <a:solidFill>
            <a:schemeClr val="tx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9" name="Rectangle 8">
            <a:extLst>
              <a:ext uri="{FF2B5EF4-FFF2-40B4-BE49-F238E27FC236}">
                <a16:creationId xmlns:a16="http://schemas.microsoft.com/office/drawing/2014/main" id="{05570602-B0E4-4260-A66C-93C94ECDC1B4}"/>
              </a:ext>
            </a:extLst>
          </p:cNvPr>
          <p:cNvSpPr/>
          <p:nvPr userDrawn="1"/>
        </p:nvSpPr>
        <p:spPr bwMode="auto">
          <a:xfrm flipV="1">
            <a:off x="1" y="-152401"/>
            <a:ext cx="12420869" cy="152401"/>
          </a:xfrm>
          <a:prstGeom prst="rect">
            <a:avLst/>
          </a:prstGeom>
          <a:solidFill>
            <a:schemeClr val="tx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28261227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4"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2127738" y="152400"/>
            <a:ext cx="854026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endParaRPr lang="en-US" dirty="0"/>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5" cstate="print"/>
          <a:srcRect/>
          <a:stretch>
            <a:fillRect/>
          </a:stretch>
        </p:blipFill>
        <p:spPr bwMode="auto">
          <a:xfrm>
            <a:off x="11311467" y="137619"/>
            <a:ext cx="685800" cy="556612"/>
          </a:xfrm>
          <a:prstGeom prst="rect">
            <a:avLst/>
          </a:prstGeom>
          <a:noFill/>
          <a:ln w="9525">
            <a:noFill/>
            <a:miter lim="800000"/>
            <a:headEnd/>
            <a:tailEnd/>
          </a:ln>
        </p:spPr>
      </p:pic>
      <p:pic>
        <p:nvPicPr>
          <p:cNvPr id="12" name="Picture 11">
            <a:extLst>
              <a:ext uri="{FF2B5EF4-FFF2-40B4-BE49-F238E27FC236}">
                <a16:creationId xmlns:a16="http://schemas.microsoft.com/office/drawing/2014/main" id="{90256EC0-E27D-40F4-A515-BE35C58A0983}"/>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2223025386"/>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BE425CE5-F177-45E7-A144-995529AC2FE5}"/>
              </a:ext>
            </a:extLst>
          </p:cNvPr>
          <p:cNvSpPr/>
          <p:nvPr/>
        </p:nvSpPr>
        <p:spPr bwMode="auto">
          <a:xfrm>
            <a:off x="0" y="6623911"/>
            <a:ext cx="12249150" cy="567722"/>
          </a:xfrm>
          <a:prstGeom prst="rect">
            <a:avLst/>
          </a:prstGeom>
          <a:solidFill>
            <a:schemeClr val="tx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8" name="Oval 37">
            <a:extLst>
              <a:ext uri="{FF2B5EF4-FFF2-40B4-BE49-F238E27FC236}">
                <a16:creationId xmlns:a16="http://schemas.microsoft.com/office/drawing/2014/main" id="{6EB6986E-8439-4F75-AB85-EBCDE376AA51}"/>
              </a:ext>
            </a:extLst>
          </p:cNvPr>
          <p:cNvSpPr/>
          <p:nvPr/>
        </p:nvSpPr>
        <p:spPr bwMode="auto">
          <a:xfrm>
            <a:off x="451816" y="1665228"/>
            <a:ext cx="1498601" cy="1460500"/>
          </a:xfrm>
          <a:prstGeom prst="ellipse">
            <a:avLst/>
          </a:prstGeom>
          <a:solidFill>
            <a:srgbClr val="D8D8D8"/>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 name="Title 1">
            <a:extLst>
              <a:ext uri="{FF2B5EF4-FFF2-40B4-BE49-F238E27FC236}">
                <a16:creationId xmlns:a16="http://schemas.microsoft.com/office/drawing/2014/main" id="{F2BF0EF5-60F5-4D93-87C2-AB95BD222FDF}"/>
              </a:ext>
            </a:extLst>
          </p:cNvPr>
          <p:cNvSpPr>
            <a:spLocks noGrp="1"/>
          </p:cNvSpPr>
          <p:nvPr>
            <p:ph type="ctrTitle"/>
          </p:nvPr>
        </p:nvSpPr>
        <p:spPr>
          <a:xfrm>
            <a:off x="3200818" y="1931018"/>
            <a:ext cx="5465234" cy="1687105"/>
          </a:xfrm>
        </p:spPr>
        <p:txBody>
          <a:bodyPr>
            <a:normAutofit/>
          </a:bodyPr>
          <a:lstStyle/>
          <a:p>
            <a:pPr algn="l"/>
            <a:r>
              <a:rPr lang="en-US" sz="4400" dirty="0">
                <a:solidFill>
                  <a:srgbClr val="D8D8D8"/>
                </a:solidFill>
              </a:rPr>
              <a:t>User Experience</a:t>
            </a:r>
          </a:p>
        </p:txBody>
      </p:sp>
      <p:sp>
        <p:nvSpPr>
          <p:cNvPr id="3" name="Subtitle 2">
            <a:extLst>
              <a:ext uri="{FF2B5EF4-FFF2-40B4-BE49-F238E27FC236}">
                <a16:creationId xmlns:a16="http://schemas.microsoft.com/office/drawing/2014/main" id="{6E4CBF58-09FC-45A6-981F-3FB2531024D5}"/>
              </a:ext>
            </a:extLst>
          </p:cNvPr>
          <p:cNvSpPr>
            <a:spLocks noGrp="1"/>
          </p:cNvSpPr>
          <p:nvPr>
            <p:ph type="subTitle" sz="quarter" idx="1"/>
          </p:nvPr>
        </p:nvSpPr>
        <p:spPr>
          <a:xfrm>
            <a:off x="741983" y="3352547"/>
            <a:ext cx="5606702" cy="1834473"/>
          </a:xfrm>
        </p:spPr>
        <p:txBody>
          <a:bodyPr>
            <a:normAutofit lnSpcReduction="10000"/>
          </a:bodyPr>
          <a:lstStyle/>
          <a:p>
            <a:r>
              <a:rPr lang="en-US" sz="2000" dirty="0"/>
              <a:t>Human Research Program (HRP)</a:t>
            </a:r>
          </a:p>
          <a:p>
            <a:r>
              <a:rPr lang="en-US" sz="2000" dirty="0"/>
              <a:t>Exploration Medical Capability Element</a:t>
            </a:r>
          </a:p>
          <a:p>
            <a:endParaRPr lang="en-US" sz="2000" dirty="0"/>
          </a:p>
          <a:p>
            <a:r>
              <a:rPr lang="en-US" sz="2000" dirty="0"/>
              <a:t>2021 HRP Investigators’ Workshop </a:t>
            </a:r>
          </a:p>
          <a:p>
            <a:r>
              <a:rPr lang="en-US" sz="2000" dirty="0"/>
              <a:t>February 2021</a:t>
            </a:r>
          </a:p>
          <a:p>
            <a:endParaRPr lang="en-US" sz="2000" dirty="0"/>
          </a:p>
          <a:p>
            <a:endParaRPr lang="en-US" sz="2000" dirty="0"/>
          </a:p>
        </p:txBody>
      </p:sp>
      <p:sp>
        <p:nvSpPr>
          <p:cNvPr id="5" name="TextBox 4"/>
          <p:cNvSpPr txBox="1"/>
          <p:nvPr/>
        </p:nvSpPr>
        <p:spPr>
          <a:xfrm>
            <a:off x="2319194" y="6723106"/>
            <a:ext cx="7610763" cy="369332"/>
          </a:xfrm>
          <a:prstGeom prst="rect">
            <a:avLst/>
          </a:prstGeom>
          <a:noFill/>
        </p:spPr>
        <p:txBody>
          <a:bodyPr wrap="square" rtlCol="0">
            <a:spAutoFit/>
          </a:bodyPr>
          <a:lstStyle/>
          <a:p>
            <a:r>
              <a:rPr lang="en-US" b="1" dirty="0">
                <a:solidFill>
                  <a:schemeClr val="bg1"/>
                </a:solidFill>
              </a:rPr>
              <a:t>“Expanding the Boundaries of Space Medicine and Technology”</a:t>
            </a:r>
          </a:p>
        </p:txBody>
      </p:sp>
      <p:sp>
        <p:nvSpPr>
          <p:cNvPr id="4" name="Rectangle 3"/>
          <p:cNvSpPr/>
          <p:nvPr/>
        </p:nvSpPr>
        <p:spPr>
          <a:xfrm>
            <a:off x="8285510" y="4690506"/>
            <a:ext cx="3798540" cy="1754326"/>
          </a:xfrm>
          <a:prstGeom prst="rect">
            <a:avLst/>
          </a:prstGeom>
        </p:spPr>
        <p:txBody>
          <a:bodyPr wrap="none">
            <a:spAutoFit/>
          </a:bodyPr>
          <a:lstStyle/>
          <a:p>
            <a:pPr algn="r"/>
            <a:r>
              <a:rPr lang="en-US" sz="1200" dirty="0">
                <a:solidFill>
                  <a:schemeClr val="bg1"/>
                </a:solidFill>
                <a:latin typeface="Helvetica" panose="020B0604020202020204" pitchFamily="34" charset="0"/>
                <a:cs typeface="Helvetica" panose="020B0604020202020204" pitchFamily="34" charset="0"/>
              </a:rPr>
              <a:t>Authors:</a:t>
            </a:r>
          </a:p>
          <a:p>
            <a:pPr algn="r"/>
            <a:r>
              <a:rPr lang="en-US" sz="1200" dirty="0">
                <a:solidFill>
                  <a:schemeClr val="bg1"/>
                </a:solidFill>
                <a:latin typeface="Helvetica" panose="020B0604020202020204" pitchFamily="34" charset="0"/>
                <a:cs typeface="Helvetica" panose="020B0604020202020204" pitchFamily="34" charset="0"/>
              </a:rPr>
              <a:t>Natalia Russi-Vigoya, </a:t>
            </a:r>
            <a:r>
              <a:rPr lang="en-US" sz="1200" i="1" dirty="0">
                <a:solidFill>
                  <a:schemeClr val="bg1"/>
                </a:solidFill>
                <a:latin typeface="Helvetica" panose="020B0604020202020204" pitchFamily="34" charset="0"/>
                <a:cs typeface="Helvetica" panose="020B0604020202020204" pitchFamily="34" charset="0"/>
              </a:rPr>
              <a:t>KBR- NASA JSC</a:t>
            </a:r>
          </a:p>
          <a:p>
            <a:pPr algn="r"/>
            <a:r>
              <a:rPr lang="en-US" sz="1200" dirty="0">
                <a:solidFill>
                  <a:schemeClr val="bg1"/>
                </a:solidFill>
                <a:latin typeface="Helvetica" panose="020B0604020202020204" pitchFamily="34" charset="0"/>
                <a:cs typeface="Helvetica" panose="020B0604020202020204" pitchFamily="34" charset="0"/>
              </a:rPr>
              <a:t>Jennifer Amador, </a:t>
            </a:r>
            <a:r>
              <a:rPr lang="en-US" sz="1200" i="1" dirty="0">
                <a:solidFill>
                  <a:schemeClr val="bg1"/>
                </a:solidFill>
                <a:latin typeface="Helvetica" panose="020B0604020202020204" pitchFamily="34" charset="0"/>
                <a:cs typeface="Helvetica" panose="020B0604020202020204" pitchFamily="34" charset="0"/>
              </a:rPr>
              <a:t>NASA GRC</a:t>
            </a:r>
          </a:p>
          <a:p>
            <a:pPr algn="r"/>
            <a:r>
              <a:rPr lang="en-US" sz="1200" dirty="0">
                <a:solidFill>
                  <a:schemeClr val="bg1"/>
                </a:solidFill>
                <a:latin typeface="Helvetica" panose="020B0604020202020204" pitchFamily="34" charset="0"/>
                <a:cs typeface="Helvetica" panose="020B0604020202020204" pitchFamily="34" charset="0"/>
              </a:rPr>
              <a:t>Samuel Santiago, </a:t>
            </a:r>
            <a:r>
              <a:rPr lang="en-US" sz="1200" i="1" dirty="0">
                <a:solidFill>
                  <a:schemeClr val="bg1"/>
                </a:solidFill>
                <a:latin typeface="Helvetica" panose="020B0604020202020204" pitchFamily="34" charset="0"/>
                <a:cs typeface="Helvetica" panose="020B0604020202020204" pitchFamily="34" charset="0"/>
              </a:rPr>
              <a:t>NASA ARC</a:t>
            </a:r>
          </a:p>
          <a:p>
            <a:pPr algn="r"/>
            <a:r>
              <a:rPr lang="en-US" sz="1200" dirty="0">
                <a:solidFill>
                  <a:schemeClr val="bg1"/>
                </a:solidFill>
                <a:latin typeface="Helvetica" panose="020B0604020202020204" pitchFamily="34" charset="0"/>
                <a:cs typeface="Helvetica" panose="020B0604020202020204" pitchFamily="34" charset="0"/>
              </a:rPr>
              <a:t>James Fenbert, </a:t>
            </a:r>
            <a:r>
              <a:rPr lang="en-US" sz="1200" i="1" dirty="0">
                <a:solidFill>
                  <a:schemeClr val="bg1"/>
                </a:solidFill>
                <a:latin typeface="Helvetica" panose="020B0604020202020204" pitchFamily="34" charset="0"/>
                <a:cs typeface="Helvetica" panose="020B0604020202020204" pitchFamily="34" charset="0"/>
              </a:rPr>
              <a:t>Analytical Mechanics Associates, Inc</a:t>
            </a:r>
          </a:p>
          <a:p>
            <a:pPr algn="r"/>
            <a:r>
              <a:rPr lang="en-US" sz="1200" dirty="0">
                <a:solidFill>
                  <a:schemeClr val="bg1"/>
                </a:solidFill>
                <a:latin typeface="Helvetica" panose="020B0604020202020204" pitchFamily="34" charset="0"/>
                <a:cs typeface="Helvetica" panose="020B0604020202020204" pitchFamily="34" charset="0"/>
              </a:rPr>
              <a:t>Delmar Foster, </a:t>
            </a:r>
            <a:r>
              <a:rPr lang="en-US" sz="1200" i="1" dirty="0">
                <a:solidFill>
                  <a:schemeClr val="bg1"/>
                </a:solidFill>
                <a:latin typeface="Helvetica" panose="020B0604020202020204" pitchFamily="34" charset="0"/>
                <a:cs typeface="Helvetica" panose="020B0604020202020204" pitchFamily="34" charset="0"/>
              </a:rPr>
              <a:t>Data Mining USA INC</a:t>
            </a:r>
          </a:p>
          <a:p>
            <a:pPr algn="r"/>
            <a:r>
              <a:rPr lang="en-US" sz="1200" dirty="0">
                <a:solidFill>
                  <a:schemeClr val="bg1"/>
                </a:solidFill>
                <a:latin typeface="Helvetica" panose="020B0604020202020204" pitchFamily="34" charset="0"/>
                <a:cs typeface="Helvetica" panose="020B0604020202020204" pitchFamily="34" charset="0"/>
              </a:rPr>
              <a:t>Travis B. Mosher, </a:t>
            </a:r>
            <a:r>
              <a:rPr lang="en-US" sz="1200" i="1" dirty="0">
                <a:solidFill>
                  <a:schemeClr val="bg1"/>
                </a:solidFill>
                <a:latin typeface="Helvetica" panose="020B0604020202020204" pitchFamily="34" charset="0"/>
                <a:cs typeface="Helvetica" panose="020B0604020202020204" pitchFamily="34" charset="0"/>
              </a:rPr>
              <a:t>NASA LaRC</a:t>
            </a:r>
          </a:p>
          <a:p>
            <a:pPr algn="r"/>
            <a:r>
              <a:rPr lang="en-US" sz="1200" dirty="0">
                <a:solidFill>
                  <a:schemeClr val="bg1"/>
                </a:solidFill>
                <a:latin typeface="Helvetica" panose="020B0604020202020204" pitchFamily="34" charset="0"/>
                <a:cs typeface="Helvetica" panose="020B0604020202020204" pitchFamily="34" charset="0"/>
              </a:rPr>
              <a:t>William Thompson, </a:t>
            </a:r>
            <a:r>
              <a:rPr lang="en-US" sz="1200" i="1" dirty="0">
                <a:solidFill>
                  <a:schemeClr val="bg1"/>
                </a:solidFill>
                <a:latin typeface="Helvetica" panose="020B0604020202020204" pitchFamily="34" charset="0"/>
                <a:cs typeface="Helvetica" panose="020B0604020202020204" pitchFamily="34" charset="0"/>
              </a:rPr>
              <a:t>NASA GRC</a:t>
            </a:r>
          </a:p>
          <a:p>
            <a:pPr algn="r"/>
            <a:endParaRPr lang="en-US" sz="1200" dirty="0">
              <a:solidFill>
                <a:schemeClr val="bg1"/>
              </a:solidFill>
              <a:latin typeface="Helvetica" panose="020B0604020202020204" pitchFamily="34" charset="0"/>
              <a:cs typeface="Helvetica" panose="020B0604020202020204" pitchFamily="34" charset="0"/>
            </a:endParaRPr>
          </a:p>
        </p:txBody>
      </p:sp>
      <p:pic>
        <p:nvPicPr>
          <p:cNvPr id="37" name="Picture 36">
            <a:extLst>
              <a:ext uri="{FF2B5EF4-FFF2-40B4-BE49-F238E27FC236}">
                <a16:creationId xmlns:a16="http://schemas.microsoft.com/office/drawing/2014/main" id="{4A7514B1-ADD5-4437-8CD2-4F5F5410B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89992"/>
            <a:ext cx="3454400" cy="2415382"/>
          </a:xfrm>
          <a:prstGeom prst="rect">
            <a:avLst/>
          </a:prstGeom>
        </p:spPr>
      </p:pic>
    </p:spTree>
    <p:extLst>
      <p:ext uri="{BB962C8B-B14F-4D97-AF65-F5344CB8AC3E}">
        <p14:creationId xmlns:p14="http://schemas.microsoft.com/office/powerpoint/2010/main" val="1999226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5F5DB1-2DF6-40C4-B23B-FF769A1CEC2D}"/>
              </a:ext>
            </a:extLst>
          </p:cNvPr>
          <p:cNvSpPr txBox="1"/>
          <p:nvPr/>
        </p:nvSpPr>
        <p:spPr>
          <a:xfrm>
            <a:off x="2889823" y="119428"/>
            <a:ext cx="6010335" cy="707886"/>
          </a:xfrm>
          <a:prstGeom prst="rect">
            <a:avLst/>
          </a:prstGeom>
          <a:noFill/>
        </p:spPr>
        <p:txBody>
          <a:bodyPr wrap="square" rtlCol="0">
            <a:spAutoFit/>
          </a:bodyPr>
          <a:lstStyle/>
          <a:p>
            <a:pPr algn="ctr"/>
            <a:r>
              <a:rPr lang="en-US" sz="4000" dirty="0">
                <a:solidFill>
                  <a:schemeClr val="bg1"/>
                </a:solidFill>
                <a:latin typeface="Helvetica" panose="020B0604020202020204" pitchFamily="34" charset="0"/>
                <a:cs typeface="Helvetica" panose="020B0604020202020204" pitchFamily="34" charset="0"/>
              </a:rPr>
              <a:t>Presentation Overview</a:t>
            </a:r>
            <a:endParaRPr lang="en-US" sz="4000" i="1" dirty="0">
              <a:solidFill>
                <a:schemeClr val="bg1"/>
              </a:solidFill>
              <a:latin typeface="Helvetica" panose="020B0604020202020204" pitchFamily="34" charset="0"/>
              <a:cs typeface="Helvetica" panose="020B0604020202020204" pitchFamily="34" charset="0"/>
            </a:endParaRPr>
          </a:p>
        </p:txBody>
      </p:sp>
      <p:sp>
        <p:nvSpPr>
          <p:cNvPr id="6" name="TextBox 5">
            <a:extLst>
              <a:ext uri="{FF2B5EF4-FFF2-40B4-BE49-F238E27FC236}">
                <a16:creationId xmlns:a16="http://schemas.microsoft.com/office/drawing/2014/main" id="{0DCA5FC1-14BB-4652-A25E-A047BCF822B9}"/>
              </a:ext>
            </a:extLst>
          </p:cNvPr>
          <p:cNvSpPr txBox="1"/>
          <p:nvPr/>
        </p:nvSpPr>
        <p:spPr>
          <a:xfrm>
            <a:off x="232228" y="1051602"/>
            <a:ext cx="11700692" cy="2308324"/>
          </a:xfrm>
          <a:prstGeom prst="rect">
            <a:avLst/>
          </a:prstGeom>
          <a:noFill/>
        </p:spPr>
        <p:txBody>
          <a:bodyPr wrap="square" rtlCol="0">
            <a:spAutoFit/>
          </a:bodyPr>
          <a:lstStyle/>
          <a:p>
            <a:pPr marL="285750" indent="-285750">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sz="2400" dirty="0">
                <a:latin typeface="Helvetica" panose="020B0604020202020204" pitchFamily="34" charset="0"/>
                <a:cs typeface="Helvetica" panose="020B0604020202020204" pitchFamily="34" charset="0"/>
              </a:rPr>
              <a:t>Iterative research approach used for IMPACT prototype development</a:t>
            </a:r>
          </a:p>
          <a:p>
            <a:pPr marL="285750" indent="-285750">
              <a:buFont typeface="Wingdings" panose="05000000000000000000" pitchFamily="2" charset="2"/>
              <a:buChar char="§"/>
            </a:pPr>
            <a:r>
              <a:rPr lang="en-US" sz="2400" dirty="0">
                <a:latin typeface="Helvetica" panose="020B0604020202020204" pitchFamily="34" charset="0"/>
                <a:cs typeface="Helvetica" panose="020B0604020202020204" pitchFamily="34" charset="0"/>
              </a:rPr>
              <a:t>A summary of the human factors research findings and how they influenced IMPACT development</a:t>
            </a:r>
          </a:p>
          <a:p>
            <a:pPr marL="285750" indent="-285750">
              <a:buFont typeface="Wingdings" panose="05000000000000000000" pitchFamily="2" charset="2"/>
              <a:buChar char="§"/>
            </a:pPr>
            <a:r>
              <a:rPr lang="en-US" sz="2400" dirty="0">
                <a:latin typeface="Helvetica" panose="020B0604020202020204" pitchFamily="34" charset="0"/>
                <a:cs typeface="Helvetica" panose="020B0604020202020204" pitchFamily="34" charset="0"/>
              </a:rPr>
              <a:t>IMPACT Prototype evolution and future plans</a:t>
            </a:r>
          </a:p>
          <a:p>
            <a:pPr marL="285750" indent="-285750">
              <a:buFont typeface="Wingdings" panose="05000000000000000000" pitchFamily="2" charset="2"/>
              <a:buChar char="§"/>
            </a:pPr>
            <a:endParaRPr lang="en-US" sz="2400" dirty="0">
              <a:latin typeface="Helvetica" panose="020B0604020202020204" pitchFamily="34" charset="0"/>
              <a:cs typeface="Helvetica" panose="020B0604020202020204" pitchFamily="34" charset="0"/>
            </a:endParaRPr>
          </a:p>
        </p:txBody>
      </p:sp>
      <p:sp>
        <p:nvSpPr>
          <p:cNvPr id="2" name="Rectangle 1">
            <a:extLst>
              <a:ext uri="{FF2B5EF4-FFF2-40B4-BE49-F238E27FC236}">
                <a16:creationId xmlns:a16="http://schemas.microsoft.com/office/drawing/2014/main" id="{D6D5A56B-6548-4BF8-A900-DFB1A177DF4D}"/>
              </a:ext>
            </a:extLst>
          </p:cNvPr>
          <p:cNvSpPr/>
          <p:nvPr/>
        </p:nvSpPr>
        <p:spPr>
          <a:xfrm>
            <a:off x="594360" y="4640580"/>
            <a:ext cx="10881360" cy="1531620"/>
          </a:xfrm>
          <a:prstGeom prst="rect">
            <a:avLst/>
          </a:prstGeom>
          <a:solidFill>
            <a:schemeClr val="bg2">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8564AB8C-889D-4958-B6A7-196744D30048}"/>
              </a:ext>
            </a:extLst>
          </p:cNvPr>
          <p:cNvSpPr/>
          <p:nvPr/>
        </p:nvSpPr>
        <p:spPr>
          <a:xfrm>
            <a:off x="960120" y="4915935"/>
            <a:ext cx="10149840" cy="980910"/>
          </a:xfrm>
          <a:prstGeom prst="rect">
            <a:avLst/>
          </a:prstGeom>
        </p:spPr>
        <p:txBody>
          <a:bodyPr wrap="square">
            <a:spAutoFit/>
          </a:bodyPr>
          <a:lstStyle/>
          <a:p>
            <a:pPr marL="6350" marR="24765" indent="-6350" algn="ctr">
              <a:lnSpc>
                <a:spcPct val="107000"/>
              </a:lnSpc>
              <a:spcBef>
                <a:spcPts val="0"/>
              </a:spcBef>
              <a:spcAft>
                <a:spcPts val="0"/>
              </a:spcAft>
            </a:pPr>
            <a:r>
              <a:rPr lang="en-US" sz="2800" dirty="0">
                <a:solidFill>
                  <a:schemeClr val="bg1"/>
                </a:solidFill>
                <a:latin typeface="Helvetica" panose="020B0604020202020204" pitchFamily="34" charset="0"/>
                <a:ea typeface="Calibri" panose="020F0502020204030204" pitchFamily="34" charset="0"/>
                <a:cs typeface="Helvetica" panose="020B0604020202020204" pitchFamily="34" charset="0"/>
              </a:rPr>
              <a:t>IMPACT is a tool suite that aims to help users with systematic trade study evaluations and to inform research prioritization </a:t>
            </a:r>
          </a:p>
        </p:txBody>
      </p:sp>
    </p:spTree>
    <p:extLst>
      <p:ext uri="{BB962C8B-B14F-4D97-AF65-F5344CB8AC3E}">
        <p14:creationId xmlns:p14="http://schemas.microsoft.com/office/powerpoint/2010/main" val="338335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999CEE8C-63AF-484C-ACB3-5B6029E1D149}"/>
              </a:ext>
            </a:extLst>
          </p:cNvPr>
          <p:cNvSpPr/>
          <p:nvPr/>
        </p:nvSpPr>
        <p:spPr>
          <a:xfrm>
            <a:off x="7435739" y="871814"/>
            <a:ext cx="4784304" cy="59861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54E6A72-D5E2-4F5A-8C7F-51BA67322CEB}"/>
              </a:ext>
            </a:extLst>
          </p:cNvPr>
          <p:cNvSpPr txBox="1"/>
          <p:nvPr/>
        </p:nvSpPr>
        <p:spPr>
          <a:xfrm>
            <a:off x="-173912" y="1078533"/>
            <a:ext cx="7856438" cy="584775"/>
          </a:xfrm>
          <a:prstGeom prst="rect">
            <a:avLst/>
          </a:prstGeom>
          <a:noFill/>
        </p:spPr>
        <p:txBody>
          <a:bodyPr wrap="square" rtlCol="0">
            <a:spAutoFit/>
          </a:bodyPr>
          <a:lstStyle/>
          <a:p>
            <a:pPr algn="ctr"/>
            <a:r>
              <a:rPr lang="en-US" sz="3200" b="1" dirty="0">
                <a:latin typeface="Helvetica" panose="020B0604020202020204" pitchFamily="34" charset="0"/>
                <a:cs typeface="Helvetica" panose="020B0604020202020204" pitchFamily="34" charset="0"/>
              </a:rPr>
              <a:t>Human Centered Design Approach</a:t>
            </a:r>
          </a:p>
        </p:txBody>
      </p:sp>
      <p:sp>
        <p:nvSpPr>
          <p:cNvPr id="8" name="Arc 7">
            <a:extLst>
              <a:ext uri="{FF2B5EF4-FFF2-40B4-BE49-F238E27FC236}">
                <a16:creationId xmlns:a16="http://schemas.microsoft.com/office/drawing/2014/main" id="{FE713973-B9AE-46F5-AF8A-543119B9FF0A}"/>
              </a:ext>
            </a:extLst>
          </p:cNvPr>
          <p:cNvSpPr/>
          <p:nvPr/>
        </p:nvSpPr>
        <p:spPr>
          <a:xfrm>
            <a:off x="2592908" y="3000026"/>
            <a:ext cx="2628900" cy="2882900"/>
          </a:xfrm>
          <a:prstGeom prst="arc">
            <a:avLst>
              <a:gd name="adj1" fmla="val 76783"/>
              <a:gd name="adj2" fmla="val 5422890"/>
            </a:avLst>
          </a:prstGeom>
          <a:noFill/>
          <a:ln w="889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Arc 8">
            <a:extLst>
              <a:ext uri="{FF2B5EF4-FFF2-40B4-BE49-F238E27FC236}">
                <a16:creationId xmlns:a16="http://schemas.microsoft.com/office/drawing/2014/main" id="{E2C945FE-5F57-4B3E-B247-8D0CD86B18F4}"/>
              </a:ext>
            </a:extLst>
          </p:cNvPr>
          <p:cNvSpPr/>
          <p:nvPr/>
        </p:nvSpPr>
        <p:spPr>
          <a:xfrm rot="17085209">
            <a:off x="2458093" y="2498327"/>
            <a:ext cx="2628900" cy="2882900"/>
          </a:xfrm>
          <a:prstGeom prst="arc">
            <a:avLst>
              <a:gd name="adj1" fmla="val 21325780"/>
              <a:gd name="adj2" fmla="val 4717997"/>
            </a:avLst>
          </a:prstGeom>
          <a:noFill/>
          <a:ln w="889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Arc 9">
            <a:extLst>
              <a:ext uri="{FF2B5EF4-FFF2-40B4-BE49-F238E27FC236}">
                <a16:creationId xmlns:a16="http://schemas.microsoft.com/office/drawing/2014/main" id="{34252EE4-8B54-4F6E-8838-55563A3CD268}"/>
              </a:ext>
            </a:extLst>
          </p:cNvPr>
          <p:cNvSpPr/>
          <p:nvPr/>
        </p:nvSpPr>
        <p:spPr>
          <a:xfrm rot="11091735">
            <a:off x="2161326" y="2588845"/>
            <a:ext cx="2628900" cy="2882900"/>
          </a:xfrm>
          <a:prstGeom prst="arc">
            <a:avLst>
              <a:gd name="adj1" fmla="val 76783"/>
              <a:gd name="adj2" fmla="val 4717997"/>
            </a:avLst>
          </a:prstGeom>
          <a:noFill/>
          <a:ln w="889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0">
            <a:extLst>
              <a:ext uri="{FF2B5EF4-FFF2-40B4-BE49-F238E27FC236}">
                <a16:creationId xmlns:a16="http://schemas.microsoft.com/office/drawing/2014/main" id="{E0E118A6-0559-421E-BFBF-CFCB237F3672}"/>
              </a:ext>
            </a:extLst>
          </p:cNvPr>
          <p:cNvSpPr/>
          <p:nvPr/>
        </p:nvSpPr>
        <p:spPr>
          <a:xfrm rot="6087698">
            <a:off x="2280293" y="3080698"/>
            <a:ext cx="2628900" cy="2882900"/>
          </a:xfrm>
          <a:prstGeom prst="arc">
            <a:avLst>
              <a:gd name="adj1" fmla="val 76783"/>
              <a:gd name="adj2" fmla="val 4717997"/>
            </a:avLst>
          </a:prstGeom>
          <a:noFill/>
          <a:ln w="889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Isosceles Triangle 11">
            <a:extLst>
              <a:ext uri="{FF2B5EF4-FFF2-40B4-BE49-F238E27FC236}">
                <a16:creationId xmlns:a16="http://schemas.microsoft.com/office/drawing/2014/main" id="{4F16EAAC-1D9D-4BFA-9C9C-9C8A3805E9BD}"/>
              </a:ext>
            </a:extLst>
          </p:cNvPr>
          <p:cNvSpPr/>
          <p:nvPr/>
        </p:nvSpPr>
        <p:spPr>
          <a:xfrm rot="10800000">
            <a:off x="5041884" y="3918029"/>
            <a:ext cx="306433" cy="213934"/>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Isosceles Triangle 12">
            <a:extLst>
              <a:ext uri="{FF2B5EF4-FFF2-40B4-BE49-F238E27FC236}">
                <a16:creationId xmlns:a16="http://schemas.microsoft.com/office/drawing/2014/main" id="{E23E3E10-D293-4AB2-91F7-FA2A8DED4812}"/>
              </a:ext>
            </a:extLst>
          </p:cNvPr>
          <p:cNvSpPr/>
          <p:nvPr/>
        </p:nvSpPr>
        <p:spPr>
          <a:xfrm rot="4401610">
            <a:off x="3177783" y="2495257"/>
            <a:ext cx="306433" cy="213934"/>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Isosceles Triangle 13">
            <a:extLst>
              <a:ext uri="{FF2B5EF4-FFF2-40B4-BE49-F238E27FC236}">
                <a16:creationId xmlns:a16="http://schemas.microsoft.com/office/drawing/2014/main" id="{56AB8A5D-CF7C-4384-87FD-F68FC47589FD}"/>
              </a:ext>
            </a:extLst>
          </p:cNvPr>
          <p:cNvSpPr/>
          <p:nvPr/>
        </p:nvSpPr>
        <p:spPr>
          <a:xfrm rot="21341908">
            <a:off x="1981964" y="4413496"/>
            <a:ext cx="306433" cy="213934"/>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Isosceles Triangle 14">
            <a:extLst>
              <a:ext uri="{FF2B5EF4-FFF2-40B4-BE49-F238E27FC236}">
                <a16:creationId xmlns:a16="http://schemas.microsoft.com/office/drawing/2014/main" id="{B84B9E32-1EC3-4B0E-AFE2-A76B1BE20E6F}"/>
              </a:ext>
            </a:extLst>
          </p:cNvPr>
          <p:cNvSpPr/>
          <p:nvPr/>
        </p:nvSpPr>
        <p:spPr>
          <a:xfrm rot="16200000">
            <a:off x="3771135" y="5799017"/>
            <a:ext cx="306433" cy="213934"/>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Isosceles Triangle 15">
            <a:extLst>
              <a:ext uri="{FF2B5EF4-FFF2-40B4-BE49-F238E27FC236}">
                <a16:creationId xmlns:a16="http://schemas.microsoft.com/office/drawing/2014/main" id="{91839908-3A4B-4C5C-A450-8EF6E02964CE}"/>
              </a:ext>
            </a:extLst>
          </p:cNvPr>
          <p:cNvSpPr/>
          <p:nvPr/>
        </p:nvSpPr>
        <p:spPr>
          <a:xfrm rot="5403162">
            <a:off x="1862920" y="4034133"/>
            <a:ext cx="306433" cy="213934"/>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Arc 16">
            <a:extLst>
              <a:ext uri="{FF2B5EF4-FFF2-40B4-BE49-F238E27FC236}">
                <a16:creationId xmlns:a16="http://schemas.microsoft.com/office/drawing/2014/main" id="{C8E32576-3C57-49BD-A759-D425D95C957C}"/>
              </a:ext>
            </a:extLst>
          </p:cNvPr>
          <p:cNvSpPr/>
          <p:nvPr/>
        </p:nvSpPr>
        <p:spPr>
          <a:xfrm rot="4571780">
            <a:off x="5256116" y="1581169"/>
            <a:ext cx="2628900" cy="2882900"/>
          </a:xfrm>
          <a:prstGeom prst="arc">
            <a:avLst>
              <a:gd name="adj1" fmla="val 76783"/>
              <a:gd name="adj2" fmla="val 4717997"/>
            </a:avLst>
          </a:prstGeom>
          <a:noFill/>
          <a:ln w="889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Isosceles Triangle 17">
            <a:extLst>
              <a:ext uri="{FF2B5EF4-FFF2-40B4-BE49-F238E27FC236}">
                <a16:creationId xmlns:a16="http://schemas.microsoft.com/office/drawing/2014/main" id="{0DA4DDE2-C9A4-43BE-8D95-3A0E76E19048}"/>
              </a:ext>
            </a:extLst>
          </p:cNvPr>
          <p:cNvSpPr/>
          <p:nvPr/>
        </p:nvSpPr>
        <p:spPr>
          <a:xfrm rot="5403162">
            <a:off x="6739493" y="4809729"/>
            <a:ext cx="306433" cy="213934"/>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 name="TextBox 18">
            <a:extLst>
              <a:ext uri="{FF2B5EF4-FFF2-40B4-BE49-F238E27FC236}">
                <a16:creationId xmlns:a16="http://schemas.microsoft.com/office/drawing/2014/main" id="{68ACDA2F-5814-4524-928F-6D85AD220AE5}"/>
              </a:ext>
            </a:extLst>
          </p:cNvPr>
          <p:cNvSpPr txBox="1"/>
          <p:nvPr/>
        </p:nvSpPr>
        <p:spPr>
          <a:xfrm>
            <a:off x="277484" y="4192829"/>
            <a:ext cx="1817879" cy="369332"/>
          </a:xfrm>
          <a:prstGeom prst="rect">
            <a:avLst/>
          </a:prstGeom>
          <a:noFill/>
        </p:spPr>
        <p:txBody>
          <a:bodyPr wrap="square" rtlCol="0">
            <a:spAutoFit/>
          </a:bodyPr>
          <a:lstStyle/>
          <a:p>
            <a:r>
              <a:rPr lang="en-US" dirty="0"/>
              <a:t>Initial planning</a:t>
            </a:r>
          </a:p>
        </p:txBody>
      </p:sp>
      <p:sp>
        <p:nvSpPr>
          <p:cNvPr id="20" name="TextBox 19">
            <a:extLst>
              <a:ext uri="{FF2B5EF4-FFF2-40B4-BE49-F238E27FC236}">
                <a16:creationId xmlns:a16="http://schemas.microsoft.com/office/drawing/2014/main" id="{B82E866F-25C2-4C8C-86A4-7213346450CB}"/>
              </a:ext>
            </a:extLst>
          </p:cNvPr>
          <p:cNvSpPr txBox="1"/>
          <p:nvPr/>
        </p:nvSpPr>
        <p:spPr>
          <a:xfrm>
            <a:off x="1859963" y="2124576"/>
            <a:ext cx="1706603" cy="369332"/>
          </a:xfrm>
          <a:prstGeom prst="rect">
            <a:avLst/>
          </a:prstGeom>
          <a:noFill/>
        </p:spPr>
        <p:txBody>
          <a:bodyPr wrap="square" rtlCol="0">
            <a:spAutoFit/>
          </a:bodyPr>
          <a:lstStyle/>
          <a:p>
            <a:r>
              <a:rPr lang="en-US" dirty="0"/>
              <a:t>Requirements</a:t>
            </a:r>
          </a:p>
        </p:txBody>
      </p:sp>
      <p:sp>
        <p:nvSpPr>
          <p:cNvPr id="21" name="TextBox 20">
            <a:extLst>
              <a:ext uri="{FF2B5EF4-FFF2-40B4-BE49-F238E27FC236}">
                <a16:creationId xmlns:a16="http://schemas.microsoft.com/office/drawing/2014/main" id="{DCF20E2E-AA13-4EFD-AF3C-6B24FBDBBCBF}"/>
              </a:ext>
            </a:extLst>
          </p:cNvPr>
          <p:cNvSpPr txBox="1"/>
          <p:nvPr/>
        </p:nvSpPr>
        <p:spPr>
          <a:xfrm>
            <a:off x="870199" y="2786285"/>
            <a:ext cx="1395205" cy="400110"/>
          </a:xfrm>
          <a:prstGeom prst="rect">
            <a:avLst/>
          </a:prstGeom>
          <a:solidFill>
            <a:schemeClr val="accent1">
              <a:lumMod val="40000"/>
              <a:lumOff val="60000"/>
            </a:schemeClr>
          </a:solidFill>
        </p:spPr>
        <p:txBody>
          <a:bodyPr wrap="square" rtlCol="0">
            <a:spAutoFit/>
          </a:bodyPr>
          <a:lstStyle/>
          <a:p>
            <a:r>
              <a:rPr lang="en-US" sz="2000" b="1" dirty="0"/>
              <a:t>Planning</a:t>
            </a:r>
          </a:p>
        </p:txBody>
      </p:sp>
      <p:sp>
        <p:nvSpPr>
          <p:cNvPr id="22" name="TextBox 21">
            <a:extLst>
              <a:ext uri="{FF2B5EF4-FFF2-40B4-BE49-F238E27FC236}">
                <a16:creationId xmlns:a16="http://schemas.microsoft.com/office/drawing/2014/main" id="{610EF3C7-74F5-403F-B89E-FB85697EE7EA}"/>
              </a:ext>
            </a:extLst>
          </p:cNvPr>
          <p:cNvSpPr txBox="1"/>
          <p:nvPr/>
        </p:nvSpPr>
        <p:spPr>
          <a:xfrm>
            <a:off x="3817384" y="2057106"/>
            <a:ext cx="2259787" cy="369332"/>
          </a:xfrm>
          <a:prstGeom prst="rect">
            <a:avLst/>
          </a:prstGeom>
          <a:noFill/>
        </p:spPr>
        <p:txBody>
          <a:bodyPr wrap="square" rtlCol="0">
            <a:spAutoFit/>
          </a:bodyPr>
          <a:lstStyle/>
          <a:p>
            <a:r>
              <a:rPr lang="en-US" dirty="0"/>
              <a:t>Analysis and design</a:t>
            </a:r>
          </a:p>
        </p:txBody>
      </p:sp>
      <p:sp>
        <p:nvSpPr>
          <p:cNvPr id="23" name="TextBox 22">
            <a:extLst>
              <a:ext uri="{FF2B5EF4-FFF2-40B4-BE49-F238E27FC236}">
                <a16:creationId xmlns:a16="http://schemas.microsoft.com/office/drawing/2014/main" id="{70B53706-02AF-4903-823D-3BFFFD7A4E8E}"/>
              </a:ext>
            </a:extLst>
          </p:cNvPr>
          <p:cNvSpPr txBox="1"/>
          <p:nvPr/>
        </p:nvSpPr>
        <p:spPr>
          <a:xfrm>
            <a:off x="5091285" y="2718676"/>
            <a:ext cx="2060290" cy="400110"/>
          </a:xfrm>
          <a:prstGeom prst="rect">
            <a:avLst/>
          </a:prstGeom>
          <a:solidFill>
            <a:schemeClr val="accent1">
              <a:lumMod val="40000"/>
              <a:lumOff val="60000"/>
            </a:schemeClr>
          </a:solidFill>
        </p:spPr>
        <p:txBody>
          <a:bodyPr wrap="square" rtlCol="0">
            <a:spAutoFit/>
          </a:bodyPr>
          <a:lstStyle/>
          <a:p>
            <a:r>
              <a:rPr lang="en-US" sz="2000" b="1" dirty="0"/>
              <a:t>Implementation</a:t>
            </a:r>
          </a:p>
        </p:txBody>
      </p:sp>
      <p:sp>
        <p:nvSpPr>
          <p:cNvPr id="24" name="TextBox 23">
            <a:extLst>
              <a:ext uri="{FF2B5EF4-FFF2-40B4-BE49-F238E27FC236}">
                <a16:creationId xmlns:a16="http://schemas.microsoft.com/office/drawing/2014/main" id="{398B734D-A503-475F-B890-EF762CF12AA8}"/>
              </a:ext>
            </a:extLst>
          </p:cNvPr>
          <p:cNvSpPr txBox="1"/>
          <p:nvPr/>
        </p:nvSpPr>
        <p:spPr>
          <a:xfrm>
            <a:off x="5611478" y="4176023"/>
            <a:ext cx="2259787" cy="369332"/>
          </a:xfrm>
          <a:prstGeom prst="rect">
            <a:avLst/>
          </a:prstGeom>
          <a:noFill/>
        </p:spPr>
        <p:txBody>
          <a:bodyPr wrap="square" rtlCol="0">
            <a:spAutoFit/>
          </a:bodyPr>
          <a:lstStyle/>
          <a:p>
            <a:r>
              <a:rPr lang="en-US" dirty="0"/>
              <a:t>Deployment</a:t>
            </a:r>
          </a:p>
        </p:txBody>
      </p:sp>
      <p:sp>
        <p:nvSpPr>
          <p:cNvPr id="25" name="TextBox 24">
            <a:extLst>
              <a:ext uri="{FF2B5EF4-FFF2-40B4-BE49-F238E27FC236}">
                <a16:creationId xmlns:a16="http://schemas.microsoft.com/office/drawing/2014/main" id="{EFC5A9D5-C095-4FD8-B306-7FA4FE677AB9}"/>
              </a:ext>
            </a:extLst>
          </p:cNvPr>
          <p:cNvSpPr txBox="1"/>
          <p:nvPr/>
        </p:nvSpPr>
        <p:spPr>
          <a:xfrm>
            <a:off x="5223160" y="5437285"/>
            <a:ext cx="1145058" cy="400110"/>
          </a:xfrm>
          <a:prstGeom prst="rect">
            <a:avLst/>
          </a:prstGeom>
          <a:solidFill>
            <a:schemeClr val="accent1">
              <a:lumMod val="40000"/>
              <a:lumOff val="60000"/>
            </a:schemeClr>
          </a:solidFill>
        </p:spPr>
        <p:txBody>
          <a:bodyPr wrap="square" rtlCol="0">
            <a:spAutoFit/>
          </a:bodyPr>
          <a:lstStyle/>
          <a:p>
            <a:r>
              <a:rPr lang="en-US" sz="2000" b="1" dirty="0"/>
              <a:t>Testing</a:t>
            </a:r>
          </a:p>
        </p:txBody>
      </p:sp>
      <p:sp>
        <p:nvSpPr>
          <p:cNvPr id="26" name="TextBox 25">
            <a:extLst>
              <a:ext uri="{FF2B5EF4-FFF2-40B4-BE49-F238E27FC236}">
                <a16:creationId xmlns:a16="http://schemas.microsoft.com/office/drawing/2014/main" id="{A1C82794-E925-4AB4-A3BB-11C59F204301}"/>
              </a:ext>
            </a:extLst>
          </p:cNvPr>
          <p:cNvSpPr txBox="1"/>
          <p:nvPr/>
        </p:nvSpPr>
        <p:spPr>
          <a:xfrm>
            <a:off x="918060" y="5647536"/>
            <a:ext cx="1524724" cy="400110"/>
          </a:xfrm>
          <a:prstGeom prst="rect">
            <a:avLst/>
          </a:prstGeom>
          <a:solidFill>
            <a:schemeClr val="accent1">
              <a:lumMod val="40000"/>
              <a:lumOff val="60000"/>
            </a:schemeClr>
          </a:solidFill>
        </p:spPr>
        <p:txBody>
          <a:bodyPr wrap="square" rtlCol="0">
            <a:spAutoFit/>
          </a:bodyPr>
          <a:lstStyle/>
          <a:p>
            <a:r>
              <a:rPr lang="en-US" sz="2000" b="1" dirty="0"/>
              <a:t>Evaluation</a:t>
            </a:r>
          </a:p>
        </p:txBody>
      </p:sp>
      <p:sp>
        <p:nvSpPr>
          <p:cNvPr id="27" name="Arc 26">
            <a:extLst>
              <a:ext uri="{FF2B5EF4-FFF2-40B4-BE49-F238E27FC236}">
                <a16:creationId xmlns:a16="http://schemas.microsoft.com/office/drawing/2014/main" id="{C6B5870B-D7D6-44A1-9A29-B952D66D9990}"/>
              </a:ext>
            </a:extLst>
          </p:cNvPr>
          <p:cNvSpPr/>
          <p:nvPr/>
        </p:nvSpPr>
        <p:spPr>
          <a:xfrm rot="10800000">
            <a:off x="2590080" y="3050216"/>
            <a:ext cx="2075449" cy="2456816"/>
          </a:xfrm>
          <a:prstGeom prst="arc">
            <a:avLst>
              <a:gd name="adj1" fmla="val 842386"/>
              <a:gd name="adj2" fmla="val 4549596"/>
            </a:avLst>
          </a:prstGeom>
          <a:noFill/>
          <a:ln w="88900">
            <a:solidFill>
              <a:srgbClr val="70AD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Isosceles Triangle 27">
            <a:extLst>
              <a:ext uri="{FF2B5EF4-FFF2-40B4-BE49-F238E27FC236}">
                <a16:creationId xmlns:a16="http://schemas.microsoft.com/office/drawing/2014/main" id="{E75FB91C-4432-4823-B5B3-A178E55EBC3A}"/>
              </a:ext>
            </a:extLst>
          </p:cNvPr>
          <p:cNvSpPr/>
          <p:nvPr/>
        </p:nvSpPr>
        <p:spPr>
          <a:xfrm rot="11746968">
            <a:off x="2429890" y="3958074"/>
            <a:ext cx="422246" cy="259083"/>
          </a:xfrm>
          <a:prstGeom prst="triangle">
            <a:avLst/>
          </a:prstGeom>
          <a:solidFill>
            <a:srgbClr val="70AD47"/>
          </a:solid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Arc 28">
            <a:extLst>
              <a:ext uri="{FF2B5EF4-FFF2-40B4-BE49-F238E27FC236}">
                <a16:creationId xmlns:a16="http://schemas.microsoft.com/office/drawing/2014/main" id="{2B41862D-06DF-4E88-AED8-426953850E79}"/>
              </a:ext>
            </a:extLst>
          </p:cNvPr>
          <p:cNvSpPr/>
          <p:nvPr/>
        </p:nvSpPr>
        <p:spPr>
          <a:xfrm rot="15870689">
            <a:off x="2622528" y="3236241"/>
            <a:ext cx="2361475" cy="2159242"/>
          </a:xfrm>
          <a:prstGeom prst="arc">
            <a:avLst>
              <a:gd name="adj1" fmla="val 842386"/>
              <a:gd name="adj2" fmla="val 4549596"/>
            </a:avLst>
          </a:prstGeom>
          <a:noFill/>
          <a:ln w="88900">
            <a:solidFill>
              <a:srgbClr val="70AD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Isosceles Triangle 29">
            <a:extLst>
              <a:ext uri="{FF2B5EF4-FFF2-40B4-BE49-F238E27FC236}">
                <a16:creationId xmlns:a16="http://schemas.microsoft.com/office/drawing/2014/main" id="{B6411694-B90A-45F1-A9ED-00CE7D746E4B}"/>
              </a:ext>
            </a:extLst>
          </p:cNvPr>
          <p:cNvSpPr/>
          <p:nvPr/>
        </p:nvSpPr>
        <p:spPr>
          <a:xfrm rot="16614539">
            <a:off x="3828331" y="3014253"/>
            <a:ext cx="371103" cy="294788"/>
          </a:xfrm>
          <a:prstGeom prst="triangle">
            <a:avLst/>
          </a:prstGeom>
          <a:solidFill>
            <a:srgbClr val="70AD47"/>
          </a:solid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Arc 30">
            <a:extLst>
              <a:ext uri="{FF2B5EF4-FFF2-40B4-BE49-F238E27FC236}">
                <a16:creationId xmlns:a16="http://schemas.microsoft.com/office/drawing/2014/main" id="{64735329-EED0-413C-8C4A-E0A1E05E389B}"/>
              </a:ext>
            </a:extLst>
          </p:cNvPr>
          <p:cNvSpPr/>
          <p:nvPr/>
        </p:nvSpPr>
        <p:spPr>
          <a:xfrm rot="21321430">
            <a:off x="2781972" y="2919010"/>
            <a:ext cx="2075449" cy="2456816"/>
          </a:xfrm>
          <a:prstGeom prst="arc">
            <a:avLst>
              <a:gd name="adj1" fmla="val 842386"/>
              <a:gd name="adj2" fmla="val 4549596"/>
            </a:avLst>
          </a:prstGeom>
          <a:noFill/>
          <a:ln w="88900">
            <a:solidFill>
              <a:srgbClr val="70AD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Isosceles Triangle 31">
            <a:extLst>
              <a:ext uri="{FF2B5EF4-FFF2-40B4-BE49-F238E27FC236}">
                <a16:creationId xmlns:a16="http://schemas.microsoft.com/office/drawing/2014/main" id="{3AB70F53-B22C-4EEE-969B-2C0813A96195}"/>
              </a:ext>
            </a:extLst>
          </p:cNvPr>
          <p:cNvSpPr/>
          <p:nvPr/>
        </p:nvSpPr>
        <p:spPr>
          <a:xfrm rot="659597">
            <a:off x="4581923" y="4178983"/>
            <a:ext cx="422246" cy="259083"/>
          </a:xfrm>
          <a:prstGeom prst="triangle">
            <a:avLst/>
          </a:prstGeom>
          <a:solidFill>
            <a:srgbClr val="70AD47"/>
          </a:solid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3" name="Arc 32">
            <a:extLst>
              <a:ext uri="{FF2B5EF4-FFF2-40B4-BE49-F238E27FC236}">
                <a16:creationId xmlns:a16="http://schemas.microsoft.com/office/drawing/2014/main" id="{66064CB1-315D-4389-932C-3E90B09EEC64}"/>
              </a:ext>
            </a:extLst>
          </p:cNvPr>
          <p:cNvSpPr/>
          <p:nvPr/>
        </p:nvSpPr>
        <p:spPr>
          <a:xfrm rot="4496840">
            <a:off x="2419380" y="3306226"/>
            <a:ext cx="2204764" cy="1782965"/>
          </a:xfrm>
          <a:prstGeom prst="arc">
            <a:avLst>
              <a:gd name="adj1" fmla="val 842384"/>
              <a:gd name="adj2" fmla="val 4549596"/>
            </a:avLst>
          </a:prstGeom>
          <a:noFill/>
          <a:ln w="88900">
            <a:solidFill>
              <a:srgbClr val="70AD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4" name="Isosceles Triangle 33">
            <a:extLst>
              <a:ext uri="{FF2B5EF4-FFF2-40B4-BE49-F238E27FC236}">
                <a16:creationId xmlns:a16="http://schemas.microsoft.com/office/drawing/2014/main" id="{EFF2CC5F-DFC4-46C5-9CF2-F2BC624DCEF3}"/>
              </a:ext>
            </a:extLst>
          </p:cNvPr>
          <p:cNvSpPr/>
          <p:nvPr/>
        </p:nvSpPr>
        <p:spPr>
          <a:xfrm rot="7361653">
            <a:off x="3349037" y="5164575"/>
            <a:ext cx="371104" cy="294788"/>
          </a:xfrm>
          <a:prstGeom prst="triangle">
            <a:avLst/>
          </a:prstGeom>
          <a:solidFill>
            <a:srgbClr val="70AD47"/>
          </a:solid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5" name="TextBox 34">
            <a:extLst>
              <a:ext uri="{FF2B5EF4-FFF2-40B4-BE49-F238E27FC236}">
                <a16:creationId xmlns:a16="http://schemas.microsoft.com/office/drawing/2014/main" id="{BBA81074-2CCC-4ADE-B7DF-DA6566530795}"/>
              </a:ext>
            </a:extLst>
          </p:cNvPr>
          <p:cNvSpPr txBox="1"/>
          <p:nvPr/>
        </p:nvSpPr>
        <p:spPr>
          <a:xfrm>
            <a:off x="2686183" y="3855875"/>
            <a:ext cx="2136248" cy="861774"/>
          </a:xfrm>
          <a:prstGeom prst="rect">
            <a:avLst/>
          </a:prstGeom>
          <a:noFill/>
        </p:spPr>
        <p:txBody>
          <a:bodyPr wrap="square" rtlCol="0">
            <a:spAutoFit/>
          </a:bodyPr>
          <a:lstStyle/>
          <a:p>
            <a:pPr algn="ctr"/>
            <a:r>
              <a:rPr lang="en-US" sz="1600" b="1" dirty="0"/>
              <a:t>System maturity</a:t>
            </a:r>
          </a:p>
          <a:p>
            <a:pPr algn="ctr"/>
            <a:r>
              <a:rPr lang="en-US" sz="1600" b="1" dirty="0"/>
              <a:t>Innovation</a:t>
            </a:r>
          </a:p>
          <a:p>
            <a:pPr algn="ctr"/>
            <a:r>
              <a:rPr lang="en-US" sz="1600" b="1" dirty="0"/>
              <a:t>Adaptation</a:t>
            </a:r>
          </a:p>
        </p:txBody>
      </p:sp>
      <p:sp>
        <p:nvSpPr>
          <p:cNvPr id="37" name="Arc 36">
            <a:extLst>
              <a:ext uri="{FF2B5EF4-FFF2-40B4-BE49-F238E27FC236}">
                <a16:creationId xmlns:a16="http://schemas.microsoft.com/office/drawing/2014/main" id="{191A1DA1-F2DE-4ABA-98E5-A3A17F7DF41D}"/>
              </a:ext>
            </a:extLst>
          </p:cNvPr>
          <p:cNvSpPr/>
          <p:nvPr/>
        </p:nvSpPr>
        <p:spPr>
          <a:xfrm rot="4571780">
            <a:off x="435242" y="1394339"/>
            <a:ext cx="2628900" cy="2882900"/>
          </a:xfrm>
          <a:prstGeom prst="arc">
            <a:avLst>
              <a:gd name="adj1" fmla="val 76783"/>
              <a:gd name="adj2" fmla="val 4717997"/>
            </a:avLst>
          </a:prstGeom>
          <a:noFill/>
          <a:ln w="889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0" name="TextBox 39">
            <a:extLst>
              <a:ext uri="{FF2B5EF4-FFF2-40B4-BE49-F238E27FC236}">
                <a16:creationId xmlns:a16="http://schemas.microsoft.com/office/drawing/2014/main" id="{88473B3F-C5B4-4782-B980-0E64EE3582EA}"/>
              </a:ext>
            </a:extLst>
          </p:cNvPr>
          <p:cNvSpPr txBox="1"/>
          <p:nvPr/>
        </p:nvSpPr>
        <p:spPr>
          <a:xfrm>
            <a:off x="7590746" y="1123621"/>
            <a:ext cx="4643125" cy="5632311"/>
          </a:xfrm>
          <a:prstGeom prst="rect">
            <a:avLst/>
          </a:prstGeom>
          <a:noFill/>
          <a:ln>
            <a:noFill/>
          </a:ln>
        </p:spPr>
        <p:txBody>
          <a:bodyPr wrap="square" rtlCol="0">
            <a:spAutoFit/>
          </a:bodyPr>
          <a:lstStyle/>
          <a:p>
            <a:pPr marL="285750" indent="-285750">
              <a:buFont typeface="Wingdings" panose="05000000000000000000" pitchFamily="2" charset="2"/>
              <a:buChar char="§"/>
            </a:pPr>
            <a:r>
              <a:rPr lang="en-US" sz="2000" dirty="0">
                <a:latin typeface="Helvetica" panose="020B0604020202020204" pitchFamily="34" charset="0"/>
                <a:cs typeface="Helvetica" panose="020B0604020202020204" pitchFamily="34" charset="0"/>
              </a:rPr>
              <a:t>Interviews with different types of users</a:t>
            </a:r>
          </a:p>
          <a:p>
            <a:pPr marL="285750" indent="-285750">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sz="2000" dirty="0">
                <a:latin typeface="Helvetica" panose="020B0604020202020204" pitchFamily="34" charset="0"/>
                <a:cs typeface="Helvetica" panose="020B0604020202020204" pitchFamily="34" charset="0"/>
              </a:rPr>
              <a:t>Human Factors feedback based on heuristic evaluations </a:t>
            </a:r>
          </a:p>
          <a:p>
            <a:pPr marL="285750" indent="-285750">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sz="2000" dirty="0">
                <a:latin typeface="Helvetica" panose="020B0604020202020204" pitchFamily="34" charset="0"/>
                <a:cs typeface="Helvetica" panose="020B0604020202020204" pitchFamily="34" charset="0"/>
              </a:rPr>
              <a:t>Agile testing on wireframes and output files</a:t>
            </a:r>
          </a:p>
          <a:p>
            <a:pPr marL="682625"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Adjust easily to shifting demands</a:t>
            </a:r>
          </a:p>
          <a:p>
            <a:pPr marL="682625"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Representative users Representative tasks</a:t>
            </a:r>
          </a:p>
          <a:p>
            <a:pPr marL="682625"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Observation and detection</a:t>
            </a:r>
          </a:p>
          <a:p>
            <a:pPr marL="682625" indent="-285750">
              <a:buFont typeface="Arial" panose="020B0604020202020204" pitchFamily="34" charset="0"/>
              <a:buChar char="•"/>
            </a:pPr>
            <a:endParaRPr lang="en-US" sz="20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sz="2000" dirty="0">
                <a:latin typeface="Helvetica" panose="020B0604020202020204" pitchFamily="34" charset="0"/>
                <a:cs typeface="Helvetica" panose="020B0604020202020204" pitchFamily="34" charset="0"/>
              </a:rPr>
              <a:t>Survey during the IMPACT 0.1 Prototype demonstration</a:t>
            </a:r>
          </a:p>
          <a:p>
            <a:pPr marL="285750" indent="-285750">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pPr marL="285750" indent="-285750">
              <a:buFont typeface="Wingdings" panose="05000000000000000000" pitchFamily="2" charset="2"/>
              <a:buChar char="§"/>
            </a:pPr>
            <a:r>
              <a:rPr lang="en-US" sz="2000" dirty="0">
                <a:latin typeface="Helvetica" panose="020B0604020202020204" pitchFamily="34" charset="0"/>
                <a:cs typeface="Helvetica" panose="020B0604020202020204" pitchFamily="34" charset="0"/>
              </a:rPr>
              <a:t>Multidisciplinary meetings to develop wireframes</a:t>
            </a:r>
          </a:p>
        </p:txBody>
      </p:sp>
      <p:sp>
        <p:nvSpPr>
          <p:cNvPr id="36" name="TextBox 35">
            <a:extLst>
              <a:ext uri="{FF2B5EF4-FFF2-40B4-BE49-F238E27FC236}">
                <a16:creationId xmlns:a16="http://schemas.microsoft.com/office/drawing/2014/main" id="{13785672-6125-4319-8914-99306727F7F1}"/>
              </a:ext>
            </a:extLst>
          </p:cNvPr>
          <p:cNvSpPr txBox="1"/>
          <p:nvPr/>
        </p:nvSpPr>
        <p:spPr>
          <a:xfrm>
            <a:off x="2254498" y="-97599"/>
            <a:ext cx="7856438" cy="830997"/>
          </a:xfrm>
          <a:prstGeom prst="rect">
            <a:avLst/>
          </a:prstGeom>
          <a:noFill/>
        </p:spPr>
        <p:txBody>
          <a:bodyPr wrap="square" rtlCol="0">
            <a:spAutoFit/>
          </a:bodyPr>
          <a:lstStyle/>
          <a:p>
            <a:pPr algn="ctr"/>
            <a:r>
              <a:rPr lang="en-US" sz="4800" b="1" dirty="0">
                <a:solidFill>
                  <a:schemeClr val="bg1"/>
                </a:solidFill>
                <a:latin typeface="Helvetica" panose="020B0604020202020204" pitchFamily="34" charset="0"/>
                <a:cs typeface="Helvetica" panose="020B0604020202020204" pitchFamily="34" charset="0"/>
              </a:rPr>
              <a:t>Methodology</a:t>
            </a:r>
          </a:p>
        </p:txBody>
      </p:sp>
    </p:spTree>
    <p:extLst>
      <p:ext uri="{BB962C8B-B14F-4D97-AF65-F5344CB8AC3E}">
        <p14:creationId xmlns:p14="http://schemas.microsoft.com/office/powerpoint/2010/main" val="425131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BF7E6F-2DC2-47FC-B257-53DD815E9C39}"/>
              </a:ext>
            </a:extLst>
          </p:cNvPr>
          <p:cNvSpPr/>
          <p:nvPr/>
        </p:nvSpPr>
        <p:spPr bwMode="auto">
          <a:xfrm>
            <a:off x="0" y="6357257"/>
            <a:ext cx="12192000" cy="500743"/>
          </a:xfrm>
          <a:prstGeom prst="rect">
            <a:avLst/>
          </a:prstGeom>
          <a:solidFill>
            <a:schemeClr val="tx2">
              <a:lumMod val="85000"/>
              <a:lumOff val="1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 name="Title 1">
            <a:extLst>
              <a:ext uri="{FF2B5EF4-FFF2-40B4-BE49-F238E27FC236}">
                <a16:creationId xmlns:a16="http://schemas.microsoft.com/office/drawing/2014/main" id="{634D695D-CB6D-4A22-9EFB-A0333AC67526}"/>
              </a:ext>
            </a:extLst>
          </p:cNvPr>
          <p:cNvSpPr>
            <a:spLocks noGrp="1"/>
          </p:cNvSpPr>
          <p:nvPr>
            <p:ph type="title" idx="4294967295"/>
          </p:nvPr>
        </p:nvSpPr>
        <p:spPr>
          <a:xfrm>
            <a:off x="707489" y="-280050"/>
            <a:ext cx="11716821" cy="1325563"/>
          </a:xfrm>
        </p:spPr>
        <p:txBody>
          <a:bodyPr>
            <a:normAutofit/>
          </a:bodyPr>
          <a:lstStyle/>
          <a:p>
            <a:r>
              <a:rPr lang="en-US" sz="3800" b="1" dirty="0">
                <a:latin typeface="Arial" panose="020B0604020202020204" pitchFamily="34" charset="0"/>
                <a:cs typeface="Arial" panose="020B0604020202020204" pitchFamily="34" charset="0"/>
              </a:rPr>
              <a:t>Stakeholder(s) expectations</a:t>
            </a:r>
          </a:p>
        </p:txBody>
      </p:sp>
      <p:sp>
        <p:nvSpPr>
          <p:cNvPr id="7" name="Rectangle 6">
            <a:extLst>
              <a:ext uri="{FF2B5EF4-FFF2-40B4-BE49-F238E27FC236}">
                <a16:creationId xmlns:a16="http://schemas.microsoft.com/office/drawing/2014/main" id="{E98D26E5-03DE-4B72-9590-C0368D9082FF}"/>
              </a:ext>
            </a:extLst>
          </p:cNvPr>
          <p:cNvSpPr/>
          <p:nvPr/>
        </p:nvSpPr>
        <p:spPr>
          <a:xfrm>
            <a:off x="1352754" y="6404514"/>
            <a:ext cx="11071556" cy="1400383"/>
          </a:xfrm>
          <a:prstGeom prst="rect">
            <a:avLst/>
          </a:prstGeom>
        </p:spPr>
        <p:txBody>
          <a:bodyPr wrap="square">
            <a:spAutoFit/>
          </a:bodyPr>
          <a:lstStyle/>
          <a:p>
            <a:pPr marR="0" fontAlgn="t">
              <a:spcBef>
                <a:spcPts val="600"/>
              </a:spcBef>
            </a:pPr>
            <a:r>
              <a:rPr lang="en-US" sz="2000" b="1" dirty="0">
                <a:solidFill>
                  <a:schemeClr val="bg1"/>
                </a:solidFill>
                <a:latin typeface="Arial" panose="020B0604020202020204" pitchFamily="34" charset="0"/>
                <a:cs typeface="Arial" panose="020B0604020202020204" pitchFamily="34" charset="0"/>
              </a:rPr>
              <a:t/>
            </a:r>
            <a:br>
              <a:rPr lang="en-US" sz="2000" b="1" dirty="0">
                <a:solidFill>
                  <a:schemeClr val="bg1"/>
                </a:solidFill>
                <a:latin typeface="Arial" panose="020B0604020202020204" pitchFamily="34" charset="0"/>
                <a:cs typeface="Arial" panose="020B0604020202020204" pitchFamily="34" charset="0"/>
              </a:rPr>
            </a:br>
            <a:endParaRPr lang="en-US" sz="2000" dirty="0">
              <a:solidFill>
                <a:schemeClr val="bg1"/>
              </a:solidFill>
              <a:latin typeface="Arial" panose="020B0604020202020204" pitchFamily="34" charset="0"/>
            </a:endParaRPr>
          </a:p>
          <a:p>
            <a:pPr marL="280988" indent="-280988" fontAlgn="t">
              <a:buFont typeface="Wingdings" panose="05000000000000000000" pitchFamily="2" charset="2"/>
              <a:buChar char="§"/>
              <a:defRPr/>
            </a:pPr>
            <a:endParaRPr lang="en-US" sz="2000" dirty="0">
              <a:solidFill>
                <a:schemeClr val="bg1"/>
              </a:solidFill>
              <a:latin typeface="Arial" panose="020B0604020202020204" pitchFamily="34" charset="0"/>
              <a:cs typeface="Arial" panose="020B0604020202020204" pitchFamily="34" charset="0"/>
            </a:endParaRPr>
          </a:p>
          <a:p>
            <a:pPr marL="171450" lvl="0" indent="-171450" fontAlgn="t">
              <a:spcBef>
                <a:spcPts val="600"/>
              </a:spcBef>
              <a:buFont typeface="Arial" panose="020B0604020202020204" pitchFamily="34" charset="0"/>
              <a:buChar char="•"/>
              <a:defRPr/>
            </a:pPr>
            <a:endParaRPr lang="en-US" sz="2000" dirty="0">
              <a:solidFill>
                <a:schemeClr val="bg1"/>
              </a:solidFill>
              <a:latin typeface="Arial" panose="020B0604020202020204" pitchFamily="34" charset="0"/>
            </a:endParaRPr>
          </a:p>
        </p:txBody>
      </p:sp>
      <p:sp>
        <p:nvSpPr>
          <p:cNvPr id="9" name="Oval 8">
            <a:extLst>
              <a:ext uri="{FF2B5EF4-FFF2-40B4-BE49-F238E27FC236}">
                <a16:creationId xmlns:a16="http://schemas.microsoft.com/office/drawing/2014/main" id="{8BA7989E-9371-4910-9340-49DD50A7F69A}"/>
              </a:ext>
            </a:extLst>
          </p:cNvPr>
          <p:cNvSpPr/>
          <p:nvPr/>
        </p:nvSpPr>
        <p:spPr>
          <a:xfrm>
            <a:off x="1988826" y="2025570"/>
            <a:ext cx="3773728" cy="2631231"/>
          </a:xfrm>
          <a:prstGeom prst="ellipse">
            <a:avLst/>
          </a:prstGeom>
          <a:solidFill>
            <a:schemeClr val="accent4">
              <a:lumMod val="50000"/>
              <a:alpha val="25098"/>
            </a:schemeClr>
          </a:solidFill>
          <a:ln>
            <a:solidFill>
              <a:srgbClr val="2F528F">
                <a:alpha val="2078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D8CB7402-FB2E-4466-9F4A-E7D881DBDBC2}"/>
              </a:ext>
            </a:extLst>
          </p:cNvPr>
          <p:cNvSpPr/>
          <p:nvPr/>
        </p:nvSpPr>
        <p:spPr>
          <a:xfrm>
            <a:off x="537935" y="2025570"/>
            <a:ext cx="3639647" cy="2631231"/>
          </a:xfrm>
          <a:prstGeom prst="ellipse">
            <a:avLst/>
          </a:prstGeom>
          <a:solidFill>
            <a:srgbClr val="00B0F0">
              <a:alpha val="24706"/>
            </a:srgbClr>
          </a:solidFill>
          <a:ln>
            <a:solidFill>
              <a:srgbClr val="2F528F">
                <a:alpha val="20784"/>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0A96A4C7-A910-4DE6-974F-0DFD6821470B}"/>
              </a:ext>
            </a:extLst>
          </p:cNvPr>
          <p:cNvSpPr txBox="1"/>
          <p:nvPr/>
        </p:nvSpPr>
        <p:spPr>
          <a:xfrm>
            <a:off x="634521" y="3093611"/>
            <a:ext cx="1386168" cy="646331"/>
          </a:xfrm>
          <a:prstGeom prst="rect">
            <a:avLst/>
          </a:prstGeom>
          <a:noFill/>
        </p:spPr>
        <p:txBody>
          <a:bodyPr wrap="square" rtlCol="0">
            <a:spAutoFit/>
          </a:bodyPr>
          <a:lstStyle/>
          <a:p>
            <a:r>
              <a:rPr lang="en-US" dirty="0"/>
              <a:t>IMPACT </a:t>
            </a:r>
          </a:p>
          <a:p>
            <a:r>
              <a:rPr lang="en-US" dirty="0"/>
              <a:t>is a product</a:t>
            </a:r>
          </a:p>
        </p:txBody>
      </p:sp>
      <p:sp>
        <p:nvSpPr>
          <p:cNvPr id="12" name="TextBox 11">
            <a:extLst>
              <a:ext uri="{FF2B5EF4-FFF2-40B4-BE49-F238E27FC236}">
                <a16:creationId xmlns:a16="http://schemas.microsoft.com/office/drawing/2014/main" id="{1C8DACD7-1562-4E85-BDB7-2D936844DD4D}"/>
              </a:ext>
            </a:extLst>
          </p:cNvPr>
          <p:cNvSpPr txBox="1"/>
          <p:nvPr/>
        </p:nvSpPr>
        <p:spPr>
          <a:xfrm>
            <a:off x="1908205" y="2996208"/>
            <a:ext cx="2402966" cy="646331"/>
          </a:xfrm>
          <a:prstGeom prst="rect">
            <a:avLst/>
          </a:prstGeom>
          <a:noFill/>
        </p:spPr>
        <p:txBody>
          <a:bodyPr wrap="square" rtlCol="0">
            <a:spAutoFit/>
          </a:bodyPr>
          <a:lstStyle/>
          <a:p>
            <a:pPr algn="ctr"/>
            <a:r>
              <a:rPr lang="en-US" dirty="0"/>
              <a:t>IMPACT is a </a:t>
            </a:r>
          </a:p>
          <a:p>
            <a:pPr algn="ctr"/>
            <a:r>
              <a:rPr lang="en-US" dirty="0"/>
              <a:t>product  and a service</a:t>
            </a:r>
          </a:p>
        </p:txBody>
      </p:sp>
      <p:sp>
        <p:nvSpPr>
          <p:cNvPr id="13" name="TextBox 12">
            <a:extLst>
              <a:ext uri="{FF2B5EF4-FFF2-40B4-BE49-F238E27FC236}">
                <a16:creationId xmlns:a16="http://schemas.microsoft.com/office/drawing/2014/main" id="{675467A8-9EBD-4B36-9D13-32E1CD174B68}"/>
              </a:ext>
            </a:extLst>
          </p:cNvPr>
          <p:cNvSpPr txBox="1"/>
          <p:nvPr/>
        </p:nvSpPr>
        <p:spPr>
          <a:xfrm>
            <a:off x="4244307" y="3063808"/>
            <a:ext cx="1584972" cy="646000"/>
          </a:xfrm>
          <a:prstGeom prst="rect">
            <a:avLst/>
          </a:prstGeom>
          <a:noFill/>
        </p:spPr>
        <p:txBody>
          <a:bodyPr wrap="square" rtlCol="0">
            <a:spAutoFit/>
          </a:bodyPr>
          <a:lstStyle/>
          <a:p>
            <a:r>
              <a:rPr lang="en-US" dirty="0"/>
              <a:t>IMPACT </a:t>
            </a:r>
          </a:p>
          <a:p>
            <a:r>
              <a:rPr lang="en-US" dirty="0"/>
              <a:t>is a service</a:t>
            </a:r>
          </a:p>
        </p:txBody>
      </p:sp>
      <p:sp>
        <p:nvSpPr>
          <p:cNvPr id="18" name="Rectangle 17">
            <a:extLst>
              <a:ext uri="{FF2B5EF4-FFF2-40B4-BE49-F238E27FC236}">
                <a16:creationId xmlns:a16="http://schemas.microsoft.com/office/drawing/2014/main" id="{B03DABA2-9358-4344-8636-EB040320ED2E}"/>
              </a:ext>
            </a:extLst>
          </p:cNvPr>
          <p:cNvSpPr/>
          <p:nvPr/>
        </p:nvSpPr>
        <p:spPr>
          <a:xfrm>
            <a:off x="6784848" y="2417312"/>
            <a:ext cx="5407152" cy="2708434"/>
          </a:xfrm>
          <a:prstGeom prst="rect">
            <a:avLst/>
          </a:prstGeom>
        </p:spPr>
        <p:txBody>
          <a:bodyPr wrap="square">
            <a:spAutoFit/>
          </a:bodyPr>
          <a:lstStyle/>
          <a:p>
            <a:pPr fontAlgn="t">
              <a:spcBef>
                <a:spcPts val="600"/>
              </a:spcBef>
            </a:pPr>
            <a:r>
              <a:rPr lang="en-US" sz="2000" b="1" dirty="0">
                <a:solidFill>
                  <a:srgbClr val="000000"/>
                </a:solidFill>
                <a:latin typeface="Arial" panose="020B0604020202020204" pitchFamily="34" charset="0"/>
              </a:rPr>
              <a:t>Main Expectations</a:t>
            </a:r>
          </a:p>
          <a:p>
            <a:pPr marL="285750" indent="-285750" fontAlgn="t">
              <a:spcBef>
                <a:spcPts val="600"/>
              </a:spcBef>
              <a:buFont typeface="Arial" panose="020B0604020202020204" pitchFamily="34" charset="0"/>
              <a:buChar char="•"/>
            </a:pPr>
            <a:r>
              <a:rPr lang="en-US" sz="2000" dirty="0">
                <a:solidFill>
                  <a:srgbClr val="000000"/>
                </a:solidFill>
                <a:latin typeface="Arial" panose="020B0604020202020204" pitchFamily="34" charset="0"/>
              </a:rPr>
              <a:t>Increased system capabilities</a:t>
            </a:r>
          </a:p>
          <a:p>
            <a:pPr marL="285750" marR="0" indent="-285750" fontAlgn="t">
              <a:spcBef>
                <a:spcPts val="600"/>
              </a:spcBef>
              <a:buFont typeface="Arial" panose="020B0604020202020204" pitchFamily="34" charset="0"/>
              <a:buChar char="•"/>
            </a:pPr>
            <a:r>
              <a:rPr lang="en-US" sz="2000" dirty="0">
                <a:solidFill>
                  <a:srgbClr val="000000"/>
                </a:solidFill>
                <a:latin typeface="Arial" panose="020B0604020202020204" pitchFamily="34" charset="0"/>
              </a:rPr>
              <a:t>Shorter timelines </a:t>
            </a:r>
          </a:p>
          <a:p>
            <a:pPr marL="285750" marR="0" indent="-285750" fontAlgn="t">
              <a:spcBef>
                <a:spcPts val="600"/>
              </a:spcBef>
              <a:buFont typeface="Arial" panose="020B0604020202020204" pitchFamily="34" charset="0"/>
              <a:buChar char="•"/>
            </a:pPr>
            <a:r>
              <a:rPr lang="en-US" sz="2000" dirty="0">
                <a:solidFill>
                  <a:srgbClr val="000000"/>
                </a:solidFill>
                <a:latin typeface="Arial" panose="020B0604020202020204" pitchFamily="34" charset="0"/>
              </a:rPr>
              <a:t>Improved collaboration capabilities</a:t>
            </a:r>
          </a:p>
          <a:p>
            <a:pPr marL="285750" marR="0" indent="-285750" fontAlgn="t">
              <a:spcBef>
                <a:spcPts val="600"/>
              </a:spcBef>
              <a:buFont typeface="Arial" panose="020B0604020202020204" pitchFamily="34" charset="0"/>
              <a:buChar char="•"/>
            </a:pPr>
            <a:r>
              <a:rPr lang="en-US" sz="2000" dirty="0">
                <a:solidFill>
                  <a:srgbClr val="000000"/>
                </a:solidFill>
                <a:latin typeface="Arial" panose="020B0604020202020204" pitchFamily="34" charset="0"/>
              </a:rPr>
              <a:t>Access to a product and a service</a:t>
            </a:r>
          </a:p>
          <a:p>
            <a:pPr marL="285750" indent="-285750" fontAlgn="t">
              <a:spcBef>
                <a:spcPts val="600"/>
              </a:spcBef>
              <a:buFont typeface="Arial" panose="020B0604020202020204" pitchFamily="34" charset="0"/>
              <a:buChar char="•"/>
            </a:pPr>
            <a:endParaRPr lang="en-US" sz="2000" dirty="0">
              <a:solidFill>
                <a:srgbClr val="000000"/>
              </a:solidFill>
              <a:latin typeface="Arial" panose="020B0604020202020204" pitchFamily="34" charset="0"/>
            </a:endParaRPr>
          </a:p>
          <a:p>
            <a:pPr marL="285750" marR="0" indent="-285750" fontAlgn="t">
              <a:spcBef>
                <a:spcPts val="600"/>
              </a:spcBef>
              <a:buFont typeface="Arial" panose="020B0604020202020204" pitchFamily="34" charset="0"/>
              <a:buChar char="•"/>
            </a:pPr>
            <a:endParaRPr lang="en-US" sz="2000" dirty="0">
              <a:solidFill>
                <a:srgbClr val="000000"/>
              </a:solidFill>
              <a:latin typeface="Arial" panose="020B0604020202020204" pitchFamily="34" charset="0"/>
            </a:endParaRPr>
          </a:p>
        </p:txBody>
      </p:sp>
      <p:sp>
        <p:nvSpPr>
          <p:cNvPr id="19" name="Rectangle 18">
            <a:extLst>
              <a:ext uri="{FF2B5EF4-FFF2-40B4-BE49-F238E27FC236}">
                <a16:creationId xmlns:a16="http://schemas.microsoft.com/office/drawing/2014/main" id="{BFA98E71-B6FC-4055-B01B-BD6408EC75B4}"/>
              </a:ext>
            </a:extLst>
          </p:cNvPr>
          <p:cNvSpPr/>
          <p:nvPr/>
        </p:nvSpPr>
        <p:spPr>
          <a:xfrm>
            <a:off x="465536" y="1100307"/>
            <a:ext cx="11548985" cy="369332"/>
          </a:xfrm>
          <a:prstGeom prst="rect">
            <a:avLst/>
          </a:prstGeom>
        </p:spPr>
        <p:txBody>
          <a:bodyPr wrap="square">
            <a:spAutoFit/>
          </a:bodyPr>
          <a:lstStyle/>
          <a:p>
            <a:pPr marR="0" fontAlgn="t">
              <a:spcBef>
                <a:spcPts val="600"/>
              </a:spcBef>
            </a:pPr>
            <a:r>
              <a:rPr lang="en-US" dirty="0">
                <a:solidFill>
                  <a:srgbClr val="000000"/>
                </a:solidFill>
                <a:latin typeface="Arial" panose="020B0604020202020204" pitchFamily="34" charset="0"/>
              </a:rPr>
              <a:t>Stakeholder(s) expectations were defined from ConOps, TIM, and Interviews. Expectations included:</a:t>
            </a:r>
          </a:p>
        </p:txBody>
      </p:sp>
    </p:spTree>
    <p:extLst>
      <p:ext uri="{BB962C8B-B14F-4D97-AF65-F5344CB8AC3E}">
        <p14:creationId xmlns:p14="http://schemas.microsoft.com/office/powerpoint/2010/main" val="3358619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07DC739-0F34-44F7-8E36-E4687EB58B45}"/>
              </a:ext>
            </a:extLst>
          </p:cNvPr>
          <p:cNvSpPr txBox="1"/>
          <p:nvPr/>
        </p:nvSpPr>
        <p:spPr>
          <a:xfrm>
            <a:off x="3166158" y="42895"/>
            <a:ext cx="7146166" cy="646331"/>
          </a:xfrm>
          <a:prstGeom prst="rect">
            <a:avLst/>
          </a:prstGeom>
          <a:noFill/>
        </p:spPr>
        <p:txBody>
          <a:bodyPr wrap="square" rtlCol="0">
            <a:spAutoFit/>
          </a:bodyPr>
          <a:lstStyle/>
          <a:p>
            <a:r>
              <a:rPr lang="en-US" sz="3600" dirty="0">
                <a:solidFill>
                  <a:schemeClr val="bg1"/>
                </a:solidFill>
              </a:rPr>
              <a:t>IMPACT 0.1 Demo feedback</a:t>
            </a:r>
          </a:p>
        </p:txBody>
      </p:sp>
      <p:graphicFrame>
        <p:nvGraphicFramePr>
          <p:cNvPr id="12" name="Table 4">
            <a:extLst>
              <a:ext uri="{FF2B5EF4-FFF2-40B4-BE49-F238E27FC236}">
                <a16:creationId xmlns:a16="http://schemas.microsoft.com/office/drawing/2014/main" id="{29B549E1-2182-45C0-92A7-D4BE3645CE52}"/>
              </a:ext>
            </a:extLst>
          </p:cNvPr>
          <p:cNvGraphicFramePr>
            <a:graphicFrameLocks noGrp="1"/>
          </p:cNvGraphicFramePr>
          <p:nvPr>
            <p:extLst>
              <p:ext uri="{D42A27DB-BD31-4B8C-83A1-F6EECF244321}">
                <p14:modId xmlns:p14="http://schemas.microsoft.com/office/powerpoint/2010/main" val="359636672"/>
              </p:ext>
            </p:extLst>
          </p:nvPr>
        </p:nvGraphicFramePr>
        <p:xfrm>
          <a:off x="3592954" y="2668133"/>
          <a:ext cx="8263766" cy="1559560"/>
        </p:xfrm>
        <a:graphic>
          <a:graphicData uri="http://schemas.openxmlformats.org/drawingml/2006/table">
            <a:tbl>
              <a:tblPr firstRow="1" bandRow="1">
                <a:tableStyleId>{5C22544A-7EE6-4342-B048-85BDC9FD1C3A}</a:tableStyleId>
              </a:tblPr>
              <a:tblGrid>
                <a:gridCol w="1507442">
                  <a:extLst>
                    <a:ext uri="{9D8B030D-6E8A-4147-A177-3AD203B41FA5}">
                      <a16:colId xmlns:a16="http://schemas.microsoft.com/office/drawing/2014/main" val="375787833"/>
                    </a:ext>
                  </a:extLst>
                </a:gridCol>
                <a:gridCol w="1432484">
                  <a:extLst>
                    <a:ext uri="{9D8B030D-6E8A-4147-A177-3AD203B41FA5}">
                      <a16:colId xmlns:a16="http://schemas.microsoft.com/office/drawing/2014/main" val="1723224871"/>
                    </a:ext>
                  </a:extLst>
                </a:gridCol>
                <a:gridCol w="1473200">
                  <a:extLst>
                    <a:ext uri="{9D8B030D-6E8A-4147-A177-3AD203B41FA5}">
                      <a16:colId xmlns:a16="http://schemas.microsoft.com/office/drawing/2014/main" val="1066397308"/>
                    </a:ext>
                  </a:extLst>
                </a:gridCol>
                <a:gridCol w="1544320">
                  <a:extLst>
                    <a:ext uri="{9D8B030D-6E8A-4147-A177-3AD203B41FA5}">
                      <a16:colId xmlns:a16="http://schemas.microsoft.com/office/drawing/2014/main" val="1810625203"/>
                    </a:ext>
                  </a:extLst>
                </a:gridCol>
                <a:gridCol w="2306320">
                  <a:extLst>
                    <a:ext uri="{9D8B030D-6E8A-4147-A177-3AD203B41FA5}">
                      <a16:colId xmlns:a16="http://schemas.microsoft.com/office/drawing/2014/main" val="3616179178"/>
                    </a:ext>
                  </a:extLst>
                </a:gridCol>
              </a:tblGrid>
              <a:tr h="370840">
                <a:tc>
                  <a:txBody>
                    <a:bodyPr/>
                    <a:lstStyle/>
                    <a:p>
                      <a:pPr algn="ctr"/>
                      <a:r>
                        <a:rPr lang="en-US" dirty="0">
                          <a:solidFill>
                            <a:schemeClr val="tx1"/>
                          </a:solidFill>
                        </a:rPr>
                        <a:t>Scenario 1</a:t>
                      </a:r>
                    </a:p>
                  </a:txBody>
                  <a:tcPr marL="0" marR="0"/>
                </a:tc>
                <a:tc>
                  <a:txBody>
                    <a:bodyPr/>
                    <a:lstStyle/>
                    <a:p>
                      <a:pPr algn="ctr"/>
                      <a:r>
                        <a:rPr lang="en-US" dirty="0">
                          <a:solidFill>
                            <a:schemeClr val="tx1"/>
                          </a:solidFill>
                        </a:rPr>
                        <a:t>Scenario 2</a:t>
                      </a:r>
                    </a:p>
                  </a:txBody>
                  <a:tcPr marL="0" marR="0"/>
                </a:tc>
                <a:tc>
                  <a:txBody>
                    <a:bodyPr/>
                    <a:lstStyle/>
                    <a:p>
                      <a:pPr algn="ctr"/>
                      <a:r>
                        <a:rPr lang="en-US" dirty="0">
                          <a:solidFill>
                            <a:schemeClr val="tx1"/>
                          </a:solidFill>
                        </a:rPr>
                        <a:t>Scenario 2A</a:t>
                      </a:r>
                    </a:p>
                  </a:txBody>
                  <a:tcPr marL="0" marR="0"/>
                </a:tc>
                <a:tc>
                  <a:txBody>
                    <a:bodyPr/>
                    <a:lstStyle/>
                    <a:p>
                      <a:pPr algn="ctr"/>
                      <a:r>
                        <a:rPr lang="en-US" dirty="0">
                          <a:solidFill>
                            <a:schemeClr val="tx1"/>
                          </a:solidFill>
                        </a:rPr>
                        <a:t>Scenario 3</a:t>
                      </a:r>
                    </a:p>
                  </a:txBody>
                  <a:tcPr marL="0" marR="0"/>
                </a:tc>
                <a:tc>
                  <a:txBody>
                    <a:bodyPr/>
                    <a:lstStyle/>
                    <a:p>
                      <a:pPr algn="ctr"/>
                      <a:r>
                        <a:rPr lang="en-US" dirty="0">
                          <a:solidFill>
                            <a:schemeClr val="tx1"/>
                          </a:solidFill>
                        </a:rPr>
                        <a:t>Final Feedback</a:t>
                      </a:r>
                    </a:p>
                  </a:txBody>
                  <a:tcPr marL="0" marR="0"/>
                </a:tc>
                <a:extLst>
                  <a:ext uri="{0D108BD9-81ED-4DB2-BD59-A6C34878D82A}">
                    <a16:rowId xmlns:a16="http://schemas.microsoft.com/office/drawing/2014/main" val="1109490975"/>
                  </a:ext>
                </a:extLst>
              </a:tr>
              <a:tr h="370840">
                <a:tc>
                  <a:txBody>
                    <a:bodyPr/>
                    <a:lstStyle/>
                    <a:p>
                      <a:pPr algn="ctr"/>
                      <a:r>
                        <a:rPr lang="en-US" sz="3200" dirty="0"/>
                        <a:t>7</a:t>
                      </a:r>
                    </a:p>
                  </a:txBody>
                  <a:tcPr anchor="ctr"/>
                </a:tc>
                <a:tc>
                  <a:txBody>
                    <a:bodyPr/>
                    <a:lstStyle/>
                    <a:p>
                      <a:pPr algn="ctr"/>
                      <a:r>
                        <a:rPr lang="en-US" sz="3200" dirty="0"/>
                        <a:t>9</a:t>
                      </a:r>
                    </a:p>
                  </a:txBody>
                  <a:tcPr anchor="ctr"/>
                </a:tc>
                <a:tc>
                  <a:txBody>
                    <a:bodyPr/>
                    <a:lstStyle/>
                    <a:p>
                      <a:pPr algn="ctr"/>
                      <a:r>
                        <a:rPr lang="en-US" sz="3200" dirty="0"/>
                        <a:t>4</a:t>
                      </a:r>
                    </a:p>
                  </a:txBody>
                  <a:tcPr anchor="ctr"/>
                </a:tc>
                <a:tc>
                  <a:txBody>
                    <a:bodyPr/>
                    <a:lstStyle/>
                    <a:p>
                      <a:pPr algn="ctr"/>
                      <a:r>
                        <a:rPr lang="en-US" sz="3200" dirty="0"/>
                        <a:t>2</a:t>
                      </a:r>
                    </a:p>
                  </a:txBody>
                  <a:tcPr anchor="ctr"/>
                </a:tc>
                <a:tc>
                  <a:txBody>
                    <a:bodyPr/>
                    <a:lstStyle/>
                    <a:p>
                      <a:pPr marL="285750" indent="-285750">
                        <a:buFont typeface="Wingdings" panose="05000000000000000000" pitchFamily="2" charset="2"/>
                        <a:buChar char="§"/>
                      </a:pPr>
                      <a:r>
                        <a:rPr lang="en-US" dirty="0"/>
                        <a:t>5 respondents</a:t>
                      </a:r>
                    </a:p>
                    <a:p>
                      <a:pPr marL="285750" indent="-285750">
                        <a:buFont typeface="Wingdings" panose="05000000000000000000" pitchFamily="2" charset="2"/>
                        <a:buChar char="§"/>
                      </a:pPr>
                      <a:r>
                        <a:rPr lang="en-US" dirty="0"/>
                        <a:t>1 email</a:t>
                      </a:r>
                    </a:p>
                    <a:p>
                      <a:pPr marL="285750" indent="-285750">
                        <a:buFont typeface="Wingdings" panose="05000000000000000000" pitchFamily="2" charset="2"/>
                        <a:buChar char="§"/>
                      </a:pPr>
                      <a:r>
                        <a:rPr lang="en-US" dirty="0"/>
                        <a:t>1 MS Team chat</a:t>
                      </a:r>
                    </a:p>
                    <a:p>
                      <a:pPr marL="285750" indent="-285750">
                        <a:buFont typeface="Wingdings" panose="05000000000000000000" pitchFamily="2" charset="2"/>
                        <a:buChar char="§"/>
                      </a:pPr>
                      <a:r>
                        <a:rPr lang="en-US" dirty="0"/>
                        <a:t>Demo chat</a:t>
                      </a:r>
                    </a:p>
                  </a:txBody>
                  <a:tcPr/>
                </a:tc>
                <a:extLst>
                  <a:ext uri="{0D108BD9-81ED-4DB2-BD59-A6C34878D82A}">
                    <a16:rowId xmlns:a16="http://schemas.microsoft.com/office/drawing/2014/main" val="2383405367"/>
                  </a:ext>
                </a:extLst>
              </a:tr>
            </a:tbl>
          </a:graphicData>
        </a:graphic>
      </p:graphicFrame>
      <p:sp>
        <p:nvSpPr>
          <p:cNvPr id="13" name="Rectangle 12">
            <a:extLst>
              <a:ext uri="{FF2B5EF4-FFF2-40B4-BE49-F238E27FC236}">
                <a16:creationId xmlns:a16="http://schemas.microsoft.com/office/drawing/2014/main" id="{9D7E987E-A26E-4302-AAC2-91692D82056C}"/>
              </a:ext>
            </a:extLst>
          </p:cNvPr>
          <p:cNvSpPr/>
          <p:nvPr/>
        </p:nvSpPr>
        <p:spPr>
          <a:xfrm>
            <a:off x="139502" y="1036895"/>
            <a:ext cx="9038664" cy="2062103"/>
          </a:xfrm>
          <a:prstGeom prst="rect">
            <a:avLst/>
          </a:prstGeom>
        </p:spPr>
        <p:txBody>
          <a:bodyPr wrap="square">
            <a:spAutoFit/>
          </a:bodyPr>
          <a:lstStyle/>
          <a:p>
            <a:r>
              <a:rPr lang="en-US" dirty="0"/>
              <a:t>Over 68+ participants in the demo</a:t>
            </a:r>
          </a:p>
          <a:p>
            <a:pPr marL="285750" indent="-285750">
              <a:buFont typeface="Arial" panose="020B0604020202020204" pitchFamily="34" charset="0"/>
              <a:buChar char="•"/>
            </a:pPr>
            <a:r>
              <a:rPr lang="en-US" dirty="0"/>
              <a:t>Stakeholders</a:t>
            </a:r>
          </a:p>
          <a:p>
            <a:pPr marL="285750" indent="-285750">
              <a:buFont typeface="Arial" panose="020B0604020202020204" pitchFamily="34" charset="0"/>
              <a:buChar char="•"/>
            </a:pPr>
            <a:r>
              <a:rPr lang="en-US" dirty="0"/>
              <a:t>Team members</a:t>
            </a:r>
          </a:p>
          <a:p>
            <a:pPr marL="285750" indent="-285750">
              <a:buFont typeface="Arial" panose="020B0604020202020204" pitchFamily="34" charset="0"/>
              <a:buChar char="•"/>
            </a:pPr>
            <a:r>
              <a:rPr lang="en-US" dirty="0"/>
              <a:t>Potential Operators</a:t>
            </a:r>
          </a:p>
          <a:p>
            <a:pPr marL="285750" indent="-285750">
              <a:buFont typeface="Arial" panose="020B0604020202020204" pitchFamily="34" charset="0"/>
              <a:buChar char="•"/>
            </a:pPr>
            <a:r>
              <a:rPr lang="en-US" dirty="0"/>
              <a:t>Others</a:t>
            </a:r>
          </a:p>
          <a:p>
            <a:pPr marL="285750" indent="-285750">
              <a:buFont typeface="Arial" panose="020B0604020202020204" pitchFamily="34" charset="0"/>
              <a:buChar char="•"/>
            </a:pPr>
            <a:endParaRPr lang="en-US" sz="1000" dirty="0"/>
          </a:p>
          <a:p>
            <a:endParaRPr lang="en-US" sz="800" dirty="0"/>
          </a:p>
          <a:p>
            <a:r>
              <a:rPr lang="en-US" b="1" dirty="0"/>
              <a:t>Respondents count:</a:t>
            </a:r>
          </a:p>
        </p:txBody>
      </p:sp>
      <p:graphicFrame>
        <p:nvGraphicFramePr>
          <p:cNvPr id="23" name="Table 22">
            <a:extLst>
              <a:ext uri="{FF2B5EF4-FFF2-40B4-BE49-F238E27FC236}">
                <a16:creationId xmlns:a16="http://schemas.microsoft.com/office/drawing/2014/main" id="{DD4FAD2A-6DCE-4D49-94A5-3928549BEED9}"/>
              </a:ext>
            </a:extLst>
          </p:cNvPr>
          <p:cNvGraphicFramePr>
            <a:graphicFrameLocks noGrp="1"/>
          </p:cNvGraphicFramePr>
          <p:nvPr/>
        </p:nvGraphicFramePr>
        <p:xfrm>
          <a:off x="575202" y="4634389"/>
          <a:ext cx="1672799" cy="1569720"/>
        </p:xfrm>
        <a:graphic>
          <a:graphicData uri="http://schemas.openxmlformats.org/drawingml/2006/table">
            <a:tbl>
              <a:tblPr>
                <a:tableStyleId>{5C22544A-7EE6-4342-B048-85BDC9FD1C3A}</a:tableStyleId>
              </a:tblPr>
              <a:tblGrid>
                <a:gridCol w="1672799">
                  <a:extLst>
                    <a:ext uri="{9D8B030D-6E8A-4147-A177-3AD203B41FA5}">
                      <a16:colId xmlns:a16="http://schemas.microsoft.com/office/drawing/2014/main" val="1246175038"/>
                    </a:ext>
                  </a:extLst>
                </a:gridCol>
              </a:tblGrid>
              <a:tr h="190500">
                <a:tc>
                  <a:txBody>
                    <a:bodyPr/>
                    <a:lstStyle/>
                    <a:p>
                      <a:pPr algn="r" fontAlgn="b"/>
                      <a:r>
                        <a:rPr lang="en-US" sz="1400" b="1" i="0" u="none" strike="noStrike" dirty="0">
                          <a:solidFill>
                            <a:srgbClr val="000000"/>
                          </a:solidFill>
                          <a:effectLst/>
                          <a:latin typeface="Calibri" panose="020F0502020204030204" pitchFamily="34" charset="0"/>
                        </a:rPr>
                        <a:t>Scenario 1 - NPS: -14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2137456"/>
                  </a:ext>
                </a:extLst>
              </a:tr>
              <a:tr h="190500">
                <a:tc>
                  <a:txBody>
                    <a:bodyPr/>
                    <a:lstStyle/>
                    <a:p>
                      <a:pPr algn="r" fontAlgn="b"/>
                      <a:r>
                        <a:rPr lang="en-US" sz="1200" u="none" strike="noStrike" dirty="0">
                          <a:effectLst/>
                        </a:rPr>
                        <a:t>5</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4257158179"/>
                  </a:ext>
                </a:extLst>
              </a:tr>
              <a:tr h="190500">
                <a:tc>
                  <a:txBody>
                    <a:bodyPr/>
                    <a:lstStyle/>
                    <a:p>
                      <a:pPr algn="r" fontAlgn="b"/>
                      <a:r>
                        <a:rPr lang="en-US" sz="1200" u="none" strike="noStrike" dirty="0">
                          <a:effectLst/>
                        </a:rPr>
                        <a:t>8</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3251191199"/>
                  </a:ext>
                </a:extLst>
              </a:tr>
              <a:tr h="190500">
                <a:tc>
                  <a:txBody>
                    <a:bodyPr/>
                    <a:lstStyle/>
                    <a:p>
                      <a:pPr algn="r" fontAlgn="b"/>
                      <a:r>
                        <a:rPr lang="en-US" sz="1200" u="none" strike="noStrike" dirty="0">
                          <a:effectLst/>
                        </a:rPr>
                        <a:t>8</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2412932901"/>
                  </a:ext>
                </a:extLst>
              </a:tr>
              <a:tr h="190500">
                <a:tc>
                  <a:txBody>
                    <a:bodyPr/>
                    <a:lstStyle/>
                    <a:p>
                      <a:pPr algn="r" fontAlgn="b"/>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3246503968"/>
                  </a:ext>
                </a:extLst>
              </a:tr>
              <a:tr h="190500">
                <a:tc>
                  <a:txBody>
                    <a:bodyPr/>
                    <a:lstStyle/>
                    <a:p>
                      <a:pPr algn="r" fontAlgn="b"/>
                      <a:r>
                        <a:rPr lang="en-US" sz="1200" u="none" strike="noStrike" dirty="0">
                          <a:effectLst/>
                        </a:rPr>
                        <a:t>6</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668226145"/>
                  </a:ext>
                </a:extLst>
              </a:tr>
              <a:tr h="190500">
                <a:tc>
                  <a:txBody>
                    <a:bodyPr/>
                    <a:lstStyle/>
                    <a:p>
                      <a:pPr algn="r" fontAlgn="b"/>
                      <a:r>
                        <a:rPr lang="en-US" sz="1200" u="none" strike="noStrike" dirty="0">
                          <a:effectLst/>
                        </a:rPr>
                        <a:t>7</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1366824369"/>
                  </a:ext>
                </a:extLst>
              </a:tr>
              <a:tr h="190500">
                <a:tc>
                  <a:txBody>
                    <a:bodyPr/>
                    <a:lstStyle/>
                    <a:p>
                      <a:pPr algn="r" fontAlgn="b"/>
                      <a:r>
                        <a:rPr lang="en-US" sz="1200" u="none" strike="noStrike" dirty="0">
                          <a:effectLst/>
                        </a:rPr>
                        <a:t>*10</a:t>
                      </a:r>
                      <a:endParaRPr lang="en-US" sz="12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478804101"/>
                  </a:ext>
                </a:extLst>
              </a:tr>
            </a:tbl>
          </a:graphicData>
        </a:graphic>
      </p:graphicFrame>
      <p:graphicFrame>
        <p:nvGraphicFramePr>
          <p:cNvPr id="24" name="Table 23">
            <a:extLst>
              <a:ext uri="{FF2B5EF4-FFF2-40B4-BE49-F238E27FC236}">
                <a16:creationId xmlns:a16="http://schemas.microsoft.com/office/drawing/2014/main" id="{18716AC3-66CC-40BF-A05C-73D4307CD84A}"/>
              </a:ext>
            </a:extLst>
          </p:cNvPr>
          <p:cNvGraphicFramePr>
            <a:graphicFrameLocks noGrp="1"/>
          </p:cNvGraphicFramePr>
          <p:nvPr/>
        </p:nvGraphicFramePr>
        <p:xfrm>
          <a:off x="2341918" y="4654074"/>
          <a:ext cx="1833480" cy="1954530"/>
        </p:xfrm>
        <a:graphic>
          <a:graphicData uri="http://schemas.openxmlformats.org/drawingml/2006/table">
            <a:tbl>
              <a:tblPr>
                <a:tableStyleId>{5C22544A-7EE6-4342-B048-85BDC9FD1C3A}</a:tableStyleId>
              </a:tblPr>
              <a:tblGrid>
                <a:gridCol w="1833480">
                  <a:extLst>
                    <a:ext uri="{9D8B030D-6E8A-4147-A177-3AD203B41FA5}">
                      <a16:colId xmlns:a16="http://schemas.microsoft.com/office/drawing/2014/main" val="1246175038"/>
                    </a:ext>
                  </a:extLst>
                </a:gridCol>
              </a:tblGrid>
              <a:tr h="190500">
                <a:tc>
                  <a:txBody>
                    <a:bodyPr/>
                    <a:lstStyle/>
                    <a:p>
                      <a:pPr algn="ctr" fontAlgn="b"/>
                      <a:r>
                        <a:rPr lang="en-US" sz="1400" b="1" i="0" u="none" strike="noStrike" dirty="0">
                          <a:solidFill>
                            <a:srgbClr val="000000"/>
                          </a:solidFill>
                          <a:effectLst/>
                          <a:latin typeface="Calibri" panose="020F0502020204030204" pitchFamily="34" charset="0"/>
                        </a:rPr>
                        <a:t>Scenario 2 – NPS: -22.22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2137456"/>
                  </a:ext>
                </a:extLst>
              </a:tr>
              <a:tr h="190500">
                <a:tc>
                  <a:txBody>
                    <a:bodyPr/>
                    <a:lstStyle/>
                    <a:p>
                      <a:pPr algn="r" fontAlgn="b"/>
                      <a:r>
                        <a:rPr lang="en-US" sz="1200" b="0" i="0" u="none" strike="noStrike" dirty="0">
                          <a:solidFill>
                            <a:srgbClr val="000000"/>
                          </a:solidFill>
                          <a:effectLst/>
                          <a:latin typeface="Calibri" panose="020F0502020204030204" pitchFamily="34" charset="0"/>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38F46"/>
                    </a:solidFill>
                  </a:tcPr>
                </a:tc>
                <a:extLst>
                  <a:ext uri="{0D108BD9-81ED-4DB2-BD59-A6C34878D82A}">
                    <a16:rowId xmlns:a16="http://schemas.microsoft.com/office/drawing/2014/main" val="4257158179"/>
                  </a:ext>
                </a:extLst>
              </a:tr>
              <a:tr h="190500">
                <a:tc>
                  <a:txBody>
                    <a:bodyPr/>
                    <a:lstStyle/>
                    <a:p>
                      <a:pPr algn="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3251191199"/>
                  </a:ext>
                </a:extLst>
              </a:tr>
              <a:tr h="190500">
                <a:tc>
                  <a:txBody>
                    <a:bodyPr/>
                    <a:lstStyle/>
                    <a:p>
                      <a:pPr algn="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2412932901"/>
                  </a:ext>
                </a:extLst>
              </a:tr>
              <a:tr h="190500">
                <a:tc>
                  <a:txBody>
                    <a:bodyPr/>
                    <a:lstStyle/>
                    <a:p>
                      <a:pPr algn="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3246503968"/>
                  </a:ext>
                </a:extLst>
              </a:tr>
              <a:tr h="190500">
                <a:tc>
                  <a:txBody>
                    <a:bodyPr/>
                    <a:lstStyle/>
                    <a:p>
                      <a:pPr algn="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668226145"/>
                  </a:ext>
                </a:extLst>
              </a:tr>
              <a:tr h="190500">
                <a:tc>
                  <a:txBody>
                    <a:bodyPr/>
                    <a:lstStyle/>
                    <a:p>
                      <a:pPr algn="r" fontAlgn="b"/>
                      <a:r>
                        <a:rPr lang="en-US" sz="12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1366824369"/>
                  </a:ext>
                </a:extLst>
              </a:tr>
              <a:tr h="190500">
                <a:tc>
                  <a:txBody>
                    <a:bodyPr/>
                    <a:lstStyle/>
                    <a:p>
                      <a:pPr algn="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1478804101"/>
                  </a:ext>
                </a:extLst>
              </a:tr>
              <a:tr h="190500">
                <a:tc>
                  <a:txBody>
                    <a:bodyPr/>
                    <a:lstStyle/>
                    <a:p>
                      <a:pPr algn="r" fontAlgn="b"/>
                      <a:r>
                        <a:rPr lang="en-US" sz="1200" b="0" i="0" u="none" strike="noStrike" dirty="0">
                          <a:solidFill>
                            <a:srgbClr val="000000"/>
                          </a:solidFill>
                          <a:effectLst/>
                          <a:latin typeface="Calibri" panose="020F0502020204030204" pitchFamily="34" charset="0"/>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3817874752"/>
                  </a:ext>
                </a:extLst>
              </a:tr>
              <a:tr h="190500">
                <a:tc>
                  <a:txBody>
                    <a:bodyPr/>
                    <a:lstStyle/>
                    <a:p>
                      <a:pPr algn="r" fontAlgn="b"/>
                      <a:r>
                        <a:rPr lang="en-US" sz="1200" b="0" i="0" u="none" strike="noStrike" dirty="0">
                          <a:solidFill>
                            <a:srgbClr val="000000"/>
                          </a:solidFill>
                          <a:effectLst/>
                          <a:latin typeface="Calibri" panose="020F0502020204030204" pitchFamily="34" charset="0"/>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38F46"/>
                    </a:solidFill>
                  </a:tcPr>
                </a:tc>
                <a:extLst>
                  <a:ext uri="{0D108BD9-81ED-4DB2-BD59-A6C34878D82A}">
                    <a16:rowId xmlns:a16="http://schemas.microsoft.com/office/drawing/2014/main" val="3454517417"/>
                  </a:ext>
                </a:extLst>
              </a:tr>
            </a:tbl>
          </a:graphicData>
        </a:graphic>
      </p:graphicFrame>
      <p:graphicFrame>
        <p:nvGraphicFramePr>
          <p:cNvPr id="25" name="Table 24">
            <a:extLst>
              <a:ext uri="{FF2B5EF4-FFF2-40B4-BE49-F238E27FC236}">
                <a16:creationId xmlns:a16="http://schemas.microsoft.com/office/drawing/2014/main" id="{DCF9040E-7D29-49A8-B0BB-359219613154}"/>
              </a:ext>
            </a:extLst>
          </p:cNvPr>
          <p:cNvGraphicFramePr>
            <a:graphicFrameLocks noGrp="1"/>
          </p:cNvGraphicFramePr>
          <p:nvPr/>
        </p:nvGraphicFramePr>
        <p:xfrm>
          <a:off x="4269314" y="4654074"/>
          <a:ext cx="2040046" cy="1068626"/>
        </p:xfrm>
        <a:graphic>
          <a:graphicData uri="http://schemas.openxmlformats.org/drawingml/2006/table">
            <a:tbl>
              <a:tblPr>
                <a:tableStyleId>{5C22544A-7EE6-4342-B048-85BDC9FD1C3A}</a:tableStyleId>
              </a:tblPr>
              <a:tblGrid>
                <a:gridCol w="2040046">
                  <a:extLst>
                    <a:ext uri="{9D8B030D-6E8A-4147-A177-3AD203B41FA5}">
                      <a16:colId xmlns:a16="http://schemas.microsoft.com/office/drawing/2014/main" val="1246175038"/>
                    </a:ext>
                  </a:extLst>
                </a:gridCol>
              </a:tblGrid>
              <a:tr h="190500">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400" b="1" i="0" u="none" strike="noStrike" dirty="0">
                          <a:solidFill>
                            <a:srgbClr val="000000"/>
                          </a:solidFill>
                          <a:effectLst/>
                          <a:latin typeface="Calibri" panose="020F0502020204030204" pitchFamily="34" charset="0"/>
                        </a:rPr>
                        <a:t>Scenario 2A – NPS: -22.22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2137456"/>
                  </a:ext>
                </a:extLst>
              </a:tr>
              <a:tr h="190500">
                <a:tc>
                  <a:txBody>
                    <a:bodyPr/>
                    <a:lstStyle/>
                    <a:p>
                      <a:pPr algn="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4257158179"/>
                  </a:ext>
                </a:extLst>
              </a:tr>
              <a:tr h="190500">
                <a:tc>
                  <a:txBody>
                    <a:bodyPr/>
                    <a:lstStyle/>
                    <a:p>
                      <a:pPr algn="r" fontAlgn="b"/>
                      <a:r>
                        <a:rPr lang="en-US" sz="1200" b="0" i="0" u="none" strike="noStrike" dirty="0">
                          <a:solidFill>
                            <a:srgbClr val="000000"/>
                          </a:solidFill>
                          <a:effectLst/>
                          <a:latin typeface="Calibri" panose="020F0502020204030204" pitchFamily="34" charset="0"/>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3251191199"/>
                  </a:ext>
                </a:extLst>
              </a:tr>
              <a:tr h="190500">
                <a:tc>
                  <a:txBody>
                    <a:bodyPr/>
                    <a:lstStyle/>
                    <a:p>
                      <a:pPr algn="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2412932901"/>
                  </a:ext>
                </a:extLst>
              </a:tr>
              <a:tr h="268526">
                <a:tc>
                  <a:txBody>
                    <a:bodyPr/>
                    <a:lstStyle/>
                    <a:p>
                      <a:pPr algn="r" fontAlgn="b"/>
                      <a:r>
                        <a:rPr lang="en-US" sz="1200" b="0" i="0" u="none" strike="noStrike" dirty="0">
                          <a:solidFill>
                            <a:srgbClr val="000000"/>
                          </a:solidFill>
                          <a:effectLst/>
                          <a:latin typeface="Calibri" panose="020F0502020204030204" pitchFamily="34" charset="0"/>
                        </a:rPr>
                        <a:t>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3246503968"/>
                  </a:ext>
                </a:extLst>
              </a:tr>
            </a:tbl>
          </a:graphicData>
        </a:graphic>
      </p:graphicFrame>
      <p:graphicFrame>
        <p:nvGraphicFramePr>
          <p:cNvPr id="26" name="Table 25">
            <a:extLst>
              <a:ext uri="{FF2B5EF4-FFF2-40B4-BE49-F238E27FC236}">
                <a16:creationId xmlns:a16="http://schemas.microsoft.com/office/drawing/2014/main" id="{CDD84BC2-544D-4D29-8F4F-15CD7E73CC0E}"/>
              </a:ext>
            </a:extLst>
          </p:cNvPr>
          <p:cNvGraphicFramePr>
            <a:graphicFrameLocks noGrp="1"/>
          </p:cNvGraphicFramePr>
          <p:nvPr/>
        </p:nvGraphicFramePr>
        <p:xfrm>
          <a:off x="6403277" y="4644633"/>
          <a:ext cx="1724724" cy="1184910"/>
        </p:xfrm>
        <a:graphic>
          <a:graphicData uri="http://schemas.openxmlformats.org/drawingml/2006/table">
            <a:tbl>
              <a:tblPr>
                <a:tableStyleId>{5C22544A-7EE6-4342-B048-85BDC9FD1C3A}</a:tableStyleId>
              </a:tblPr>
              <a:tblGrid>
                <a:gridCol w="1724724">
                  <a:extLst>
                    <a:ext uri="{9D8B030D-6E8A-4147-A177-3AD203B41FA5}">
                      <a16:colId xmlns:a16="http://schemas.microsoft.com/office/drawing/2014/main" val="1246175038"/>
                    </a:ext>
                  </a:extLst>
                </a:gridCol>
              </a:tblGrid>
              <a:tr h="190500">
                <a:tc>
                  <a:txBody>
                    <a:bodyPr/>
                    <a:lstStyle/>
                    <a:p>
                      <a:pPr algn="r" fontAlgn="b"/>
                      <a:r>
                        <a:rPr lang="en-US" sz="1400" b="1" i="0" u="none" strike="noStrike" dirty="0">
                          <a:solidFill>
                            <a:srgbClr val="000000"/>
                          </a:solidFill>
                          <a:effectLst/>
                          <a:latin typeface="Calibri" panose="020F0502020204030204" pitchFamily="34" charset="0"/>
                        </a:rPr>
                        <a:t>Scenario 3 – NPS:-50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72137456"/>
                  </a:ext>
                </a:extLst>
              </a:tr>
              <a:tr h="190500">
                <a:tc>
                  <a:txBody>
                    <a:bodyPr/>
                    <a:lstStyle/>
                    <a:p>
                      <a:pPr algn="r" fontAlgn="b"/>
                      <a:r>
                        <a:rPr lang="en-US" sz="1200" b="0" i="0" u="none" strike="noStrike" dirty="0">
                          <a:solidFill>
                            <a:srgbClr val="000000"/>
                          </a:solidFill>
                          <a:effectLst/>
                          <a:latin typeface="Calibri" panose="020F0502020204030204" pitchFamily="34" charset="0"/>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4257158179"/>
                  </a:ext>
                </a:extLst>
              </a:tr>
              <a:tr h="190500">
                <a:tc>
                  <a:txBody>
                    <a:bodyPr/>
                    <a:lstStyle/>
                    <a:p>
                      <a:pPr algn="r" fontAlgn="b"/>
                      <a:r>
                        <a:rPr lang="en-US" sz="1200" b="0" i="0" u="none" strike="noStrike" dirty="0">
                          <a:solidFill>
                            <a:srgbClr val="000000"/>
                          </a:solidFill>
                          <a:effectLst/>
                          <a:latin typeface="Calibri" panose="020F0502020204030204" pitchFamily="34" charset="0"/>
                        </a:rPr>
                        <a:t>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253"/>
                    </a:solidFill>
                  </a:tcPr>
                </a:tc>
                <a:extLst>
                  <a:ext uri="{0D108BD9-81ED-4DB2-BD59-A6C34878D82A}">
                    <a16:rowId xmlns:a16="http://schemas.microsoft.com/office/drawing/2014/main" val="3251191199"/>
                  </a:ext>
                </a:extLst>
              </a:tr>
              <a:tr h="190500">
                <a:tc>
                  <a:txBody>
                    <a:bodyPr/>
                    <a:lstStyle/>
                    <a:p>
                      <a:pPr algn="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307562808"/>
                  </a:ext>
                </a:extLst>
              </a:tr>
              <a:tr h="190500">
                <a:tc>
                  <a:txBody>
                    <a:bodyPr/>
                    <a:lstStyle/>
                    <a:p>
                      <a:pPr algn="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686754057"/>
                  </a:ext>
                </a:extLst>
              </a:tr>
              <a:tr h="190500">
                <a:tc>
                  <a:txBody>
                    <a:bodyPr/>
                    <a:lstStyle/>
                    <a:p>
                      <a:pPr algn="r" fontAlgn="b"/>
                      <a:r>
                        <a:rPr lang="en-US" sz="1200" b="0" i="0" u="none" strike="noStrike" dirty="0">
                          <a:solidFill>
                            <a:srgbClr val="000000"/>
                          </a:solidFill>
                          <a:effectLst/>
                          <a:latin typeface="Calibri" panose="020F0502020204030204" pitchFamily="34" charset="0"/>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5881F"/>
                    </a:solidFill>
                  </a:tcPr>
                </a:tc>
                <a:extLst>
                  <a:ext uri="{0D108BD9-81ED-4DB2-BD59-A6C34878D82A}">
                    <a16:rowId xmlns:a16="http://schemas.microsoft.com/office/drawing/2014/main" val="3264560380"/>
                  </a:ext>
                </a:extLst>
              </a:tr>
            </a:tbl>
          </a:graphicData>
        </a:graphic>
      </p:graphicFrame>
      <p:sp>
        <p:nvSpPr>
          <p:cNvPr id="27" name="Rectangle 26">
            <a:extLst>
              <a:ext uri="{FF2B5EF4-FFF2-40B4-BE49-F238E27FC236}">
                <a16:creationId xmlns:a16="http://schemas.microsoft.com/office/drawing/2014/main" id="{25926108-BBFF-4241-83EC-14A5CF701783}"/>
              </a:ext>
            </a:extLst>
          </p:cNvPr>
          <p:cNvSpPr/>
          <p:nvPr/>
        </p:nvSpPr>
        <p:spPr>
          <a:xfrm>
            <a:off x="139502" y="4171041"/>
            <a:ext cx="9918292" cy="369332"/>
          </a:xfrm>
          <a:prstGeom prst="rect">
            <a:avLst/>
          </a:prstGeom>
        </p:spPr>
        <p:txBody>
          <a:bodyPr wrap="square">
            <a:spAutoFit/>
          </a:bodyPr>
          <a:lstStyle/>
          <a:p>
            <a:r>
              <a:rPr lang="en-US" b="1" dirty="0"/>
              <a:t>How likely are you to recommend IMPACT 0.1 to a friend or colleague?</a:t>
            </a:r>
          </a:p>
        </p:txBody>
      </p:sp>
      <p:pic>
        <p:nvPicPr>
          <p:cNvPr id="28" name="Picture 27">
            <a:extLst>
              <a:ext uri="{FF2B5EF4-FFF2-40B4-BE49-F238E27FC236}">
                <a16:creationId xmlns:a16="http://schemas.microsoft.com/office/drawing/2014/main" id="{524A843D-8DF1-4D30-95C1-71A6497FBC6E}"/>
              </a:ext>
            </a:extLst>
          </p:cNvPr>
          <p:cNvPicPr>
            <a:picLocks noChangeAspect="1"/>
          </p:cNvPicPr>
          <p:nvPr/>
        </p:nvPicPr>
        <p:blipFill>
          <a:blip r:embed="rId3"/>
          <a:stretch>
            <a:fillRect/>
          </a:stretch>
        </p:blipFill>
        <p:spPr>
          <a:xfrm>
            <a:off x="4244874" y="5923559"/>
            <a:ext cx="4128972" cy="858656"/>
          </a:xfrm>
          <a:prstGeom prst="rect">
            <a:avLst/>
          </a:prstGeom>
          <a:ln>
            <a:solidFill>
              <a:schemeClr val="tx1">
                <a:lumMod val="50000"/>
                <a:lumOff val="50000"/>
              </a:schemeClr>
            </a:solidFill>
          </a:ln>
        </p:spPr>
      </p:pic>
      <p:sp>
        <p:nvSpPr>
          <p:cNvPr id="29" name="Rectangle 28">
            <a:extLst>
              <a:ext uri="{FF2B5EF4-FFF2-40B4-BE49-F238E27FC236}">
                <a16:creationId xmlns:a16="http://schemas.microsoft.com/office/drawing/2014/main" id="{2EC79646-3290-4A2F-9DA9-7A2CF2D427C5}"/>
              </a:ext>
            </a:extLst>
          </p:cNvPr>
          <p:cNvSpPr/>
          <p:nvPr/>
        </p:nvSpPr>
        <p:spPr>
          <a:xfrm>
            <a:off x="8786123" y="4791572"/>
            <a:ext cx="3234375" cy="1938992"/>
          </a:xfrm>
          <a:prstGeom prst="rect">
            <a:avLst/>
          </a:prstGeom>
          <a:ln>
            <a:solidFill>
              <a:schemeClr val="bg2">
                <a:lumMod val="50000"/>
              </a:schemeClr>
            </a:solidFill>
          </a:ln>
        </p:spPr>
        <p:txBody>
          <a:bodyPr wrap="square">
            <a:spAutoFit/>
          </a:bodyPr>
          <a:lstStyle/>
          <a:p>
            <a:pPr marL="173038" indent="-173038" fontAlgn="base">
              <a:buFont typeface="Arial" panose="020B0604020202020204" pitchFamily="34" charset="0"/>
              <a:buChar char="•"/>
              <a:tabLst>
                <a:tab pos="173038" algn="l"/>
              </a:tabLst>
            </a:pPr>
            <a:r>
              <a:rPr lang="en-US" sz="1200" b="1" dirty="0">
                <a:solidFill>
                  <a:srgbClr val="666666"/>
                </a:solidFill>
                <a:latin typeface="Source Sans Pro" panose="020B0503030403020204" pitchFamily="34" charset="0"/>
              </a:rPr>
              <a:t>Promoters</a:t>
            </a:r>
            <a:r>
              <a:rPr lang="en-US" sz="1200" dirty="0">
                <a:solidFill>
                  <a:srgbClr val="666666"/>
                </a:solidFill>
                <a:latin typeface="Source Sans Pro" panose="020B0503030403020204" pitchFamily="34" charset="0"/>
              </a:rPr>
              <a:t> (score 9-10) are loyal enthusiasts who will keep buying and refer others, fueling growth.</a:t>
            </a:r>
          </a:p>
          <a:p>
            <a:pPr marL="173038" indent="-173038" fontAlgn="base">
              <a:buFont typeface="Arial" panose="020B0604020202020204" pitchFamily="34" charset="0"/>
              <a:buChar char="•"/>
              <a:tabLst>
                <a:tab pos="173038" algn="l"/>
              </a:tabLst>
            </a:pPr>
            <a:r>
              <a:rPr lang="en-US" sz="1200" b="1" dirty="0">
                <a:solidFill>
                  <a:srgbClr val="666666"/>
                </a:solidFill>
                <a:latin typeface="Source Sans Pro" panose="020B0503030403020204" pitchFamily="34" charset="0"/>
              </a:rPr>
              <a:t>Passives</a:t>
            </a:r>
            <a:r>
              <a:rPr lang="en-US" sz="1200" dirty="0">
                <a:solidFill>
                  <a:srgbClr val="666666"/>
                </a:solidFill>
                <a:latin typeface="Source Sans Pro" panose="020B0503030403020204" pitchFamily="34" charset="0"/>
              </a:rPr>
              <a:t> (score 7-8) are satisfied but unenthusiastic customers who are vulnerable to competitive offerings.</a:t>
            </a:r>
          </a:p>
          <a:p>
            <a:pPr marL="173038" indent="-173038" fontAlgn="base">
              <a:buFont typeface="Arial" panose="020B0604020202020204" pitchFamily="34" charset="0"/>
              <a:buChar char="•"/>
              <a:tabLst>
                <a:tab pos="173038" algn="l"/>
              </a:tabLst>
            </a:pPr>
            <a:r>
              <a:rPr lang="en-US" sz="1200" b="1" dirty="0">
                <a:solidFill>
                  <a:srgbClr val="666666"/>
                </a:solidFill>
                <a:latin typeface="Source Sans Pro" panose="020B0503030403020204" pitchFamily="34" charset="0"/>
              </a:rPr>
              <a:t>Detractors</a:t>
            </a:r>
            <a:r>
              <a:rPr lang="en-US" sz="1200" dirty="0">
                <a:solidFill>
                  <a:srgbClr val="666666"/>
                </a:solidFill>
                <a:latin typeface="Source Sans Pro" panose="020B0503030403020204" pitchFamily="34" charset="0"/>
              </a:rPr>
              <a:t> (score 0-6) are unhappy customers who can damage your brand and impede growth through negative word-of-mouth</a:t>
            </a:r>
            <a:endParaRPr lang="en-US" sz="1200" b="0" i="0" dirty="0">
              <a:solidFill>
                <a:srgbClr val="666666"/>
              </a:solidFill>
              <a:effectLst/>
              <a:latin typeface="Source Sans Pro" panose="020B0503030403020204" pitchFamily="34" charset="0"/>
            </a:endParaRPr>
          </a:p>
        </p:txBody>
      </p:sp>
      <p:sp>
        <p:nvSpPr>
          <p:cNvPr id="14" name="Rectangle 13">
            <a:extLst>
              <a:ext uri="{FF2B5EF4-FFF2-40B4-BE49-F238E27FC236}">
                <a16:creationId xmlns:a16="http://schemas.microsoft.com/office/drawing/2014/main" id="{21A535C9-4497-45EE-BD58-96608997D046}"/>
              </a:ext>
            </a:extLst>
          </p:cNvPr>
          <p:cNvSpPr/>
          <p:nvPr/>
        </p:nvSpPr>
        <p:spPr>
          <a:xfrm>
            <a:off x="6004725" y="1372982"/>
            <a:ext cx="5851995" cy="1169551"/>
          </a:xfrm>
          <a:prstGeom prst="rect">
            <a:avLst/>
          </a:prstGeom>
          <a:solidFill>
            <a:srgbClr val="BBE0E3"/>
          </a:solidFill>
        </p:spPr>
        <p:txBody>
          <a:bodyPr wrap="square">
            <a:spAutoFit/>
          </a:bodyPr>
          <a:lstStyle/>
          <a:p>
            <a:r>
              <a:rPr lang="en-US" sz="1400" b="1" i="1" dirty="0"/>
              <a:t>Scenarios:</a:t>
            </a:r>
          </a:p>
          <a:p>
            <a:pPr marL="344488" indent="-344488">
              <a:buFont typeface="+mj-lt"/>
              <a:buAutoNum type="arabicPeriod"/>
            </a:pPr>
            <a:r>
              <a:rPr lang="en-US" sz="1400" dirty="0"/>
              <a:t>Identify the condition likelihoods with level of care definitions </a:t>
            </a:r>
          </a:p>
          <a:p>
            <a:pPr marL="344488" indent="-344488">
              <a:buFont typeface="+mj-lt"/>
              <a:buAutoNum type="arabicPeriod"/>
            </a:pPr>
            <a:r>
              <a:rPr lang="en-US" sz="1400" dirty="0"/>
              <a:t>Mass and Volume allocation</a:t>
            </a:r>
          </a:p>
          <a:p>
            <a:pPr marL="344488" indent="-344488"/>
            <a:r>
              <a:rPr lang="en-US" sz="1400" dirty="0"/>
              <a:t>2a.	Identify the amount of resources for conditions</a:t>
            </a:r>
          </a:p>
          <a:p>
            <a:pPr marL="344488" indent="-344488"/>
            <a:r>
              <a:rPr lang="en-US" sz="1400" dirty="0"/>
              <a:t>3.	Compare research proposals</a:t>
            </a:r>
          </a:p>
        </p:txBody>
      </p:sp>
    </p:spTree>
    <p:extLst>
      <p:ext uri="{BB962C8B-B14F-4D97-AF65-F5344CB8AC3E}">
        <p14:creationId xmlns:p14="http://schemas.microsoft.com/office/powerpoint/2010/main" val="513558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74FD64-609F-47EE-A8C2-432EABEA7945}"/>
              </a:ext>
            </a:extLst>
          </p:cNvPr>
          <p:cNvSpPr/>
          <p:nvPr/>
        </p:nvSpPr>
        <p:spPr bwMode="auto">
          <a:xfrm>
            <a:off x="0" y="338554"/>
            <a:ext cx="12192000" cy="1103417"/>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3" name="Rectangle 32">
            <a:extLst>
              <a:ext uri="{FF2B5EF4-FFF2-40B4-BE49-F238E27FC236}">
                <a16:creationId xmlns:a16="http://schemas.microsoft.com/office/drawing/2014/main" id="{2ABB665F-1DAB-4056-AD8B-FD5752E0320B}"/>
              </a:ext>
            </a:extLst>
          </p:cNvPr>
          <p:cNvSpPr/>
          <p:nvPr/>
        </p:nvSpPr>
        <p:spPr>
          <a:xfrm>
            <a:off x="12700" y="3632052"/>
            <a:ext cx="6235700" cy="322594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9" name="Rectangle 8">
            <a:extLst>
              <a:ext uri="{FF2B5EF4-FFF2-40B4-BE49-F238E27FC236}">
                <a16:creationId xmlns:a16="http://schemas.microsoft.com/office/drawing/2014/main" id="{946767B2-EE28-4C8F-BE61-442B0339BCFF}"/>
              </a:ext>
            </a:extLst>
          </p:cNvPr>
          <p:cNvSpPr/>
          <p:nvPr/>
        </p:nvSpPr>
        <p:spPr>
          <a:xfrm>
            <a:off x="0" y="0"/>
            <a:ext cx="12192000" cy="33855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1CC56D2-6C9D-4608-98A9-3C631E21278A}"/>
              </a:ext>
            </a:extLst>
          </p:cNvPr>
          <p:cNvSpPr/>
          <p:nvPr/>
        </p:nvSpPr>
        <p:spPr>
          <a:xfrm>
            <a:off x="3959069" y="-41453"/>
            <a:ext cx="4136710" cy="369332"/>
          </a:xfrm>
          <a:prstGeom prst="rect">
            <a:avLst/>
          </a:prstGeom>
        </p:spPr>
        <p:txBody>
          <a:bodyPr wrap="none">
            <a:spAutoFit/>
          </a:bodyPr>
          <a:lstStyle/>
          <a:p>
            <a:r>
              <a:rPr lang="en-US" dirty="0">
                <a:solidFill>
                  <a:schemeClr val="bg1"/>
                </a:solidFill>
              </a:rPr>
              <a:t>IMPACT Desktop – Home Screen Evolution</a:t>
            </a:r>
          </a:p>
        </p:txBody>
      </p:sp>
      <p:sp>
        <p:nvSpPr>
          <p:cNvPr id="23" name="Rectangle 22">
            <a:extLst>
              <a:ext uri="{FF2B5EF4-FFF2-40B4-BE49-F238E27FC236}">
                <a16:creationId xmlns:a16="http://schemas.microsoft.com/office/drawing/2014/main" id="{55BA8DC3-0028-4620-8A3D-6A7E64F3DFFB}"/>
              </a:ext>
            </a:extLst>
          </p:cNvPr>
          <p:cNvSpPr/>
          <p:nvPr/>
        </p:nvSpPr>
        <p:spPr>
          <a:xfrm>
            <a:off x="6248400" y="338554"/>
            <a:ext cx="5943600" cy="651944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pic>
        <p:nvPicPr>
          <p:cNvPr id="25" name="Picture 24">
            <a:extLst>
              <a:ext uri="{FF2B5EF4-FFF2-40B4-BE49-F238E27FC236}">
                <a16:creationId xmlns:a16="http://schemas.microsoft.com/office/drawing/2014/main" id="{E38F579D-3041-4A1C-ABE7-8C7D2AB1D452}"/>
              </a:ext>
            </a:extLst>
          </p:cNvPr>
          <p:cNvPicPr>
            <a:picLocks noChangeAspect="1"/>
          </p:cNvPicPr>
          <p:nvPr/>
        </p:nvPicPr>
        <p:blipFill rotWithShape="1">
          <a:blip r:embed="rId3"/>
          <a:srcRect b="2586"/>
          <a:stretch/>
        </p:blipFill>
        <p:spPr>
          <a:xfrm>
            <a:off x="6437703" y="1031253"/>
            <a:ext cx="5621070" cy="5525137"/>
          </a:xfrm>
          <a:prstGeom prst="rect">
            <a:avLst/>
          </a:prstGeom>
        </p:spPr>
      </p:pic>
      <p:pic>
        <p:nvPicPr>
          <p:cNvPr id="31" name="Picture 30">
            <a:extLst>
              <a:ext uri="{FF2B5EF4-FFF2-40B4-BE49-F238E27FC236}">
                <a16:creationId xmlns:a16="http://schemas.microsoft.com/office/drawing/2014/main" id="{974CEF58-CD84-4E30-BD17-D461FEF958BA}"/>
              </a:ext>
            </a:extLst>
          </p:cNvPr>
          <p:cNvPicPr>
            <a:picLocks noChangeAspect="1"/>
          </p:cNvPicPr>
          <p:nvPr/>
        </p:nvPicPr>
        <p:blipFill rotWithShape="1">
          <a:blip r:embed="rId4"/>
          <a:srcRect r="33403" b="14686"/>
          <a:stretch/>
        </p:blipFill>
        <p:spPr>
          <a:xfrm>
            <a:off x="635015" y="3996334"/>
            <a:ext cx="3719407" cy="2777754"/>
          </a:xfrm>
          <a:prstGeom prst="rect">
            <a:avLst/>
          </a:prstGeom>
        </p:spPr>
      </p:pic>
      <p:pic>
        <p:nvPicPr>
          <p:cNvPr id="32" name="Picture 31">
            <a:extLst>
              <a:ext uri="{FF2B5EF4-FFF2-40B4-BE49-F238E27FC236}">
                <a16:creationId xmlns:a16="http://schemas.microsoft.com/office/drawing/2014/main" id="{DB6A47F2-E793-4A50-A7C8-71440FC72706}"/>
              </a:ext>
            </a:extLst>
          </p:cNvPr>
          <p:cNvPicPr>
            <a:picLocks noChangeAspect="1"/>
          </p:cNvPicPr>
          <p:nvPr/>
        </p:nvPicPr>
        <p:blipFill>
          <a:blip r:embed="rId5"/>
          <a:stretch>
            <a:fillRect/>
          </a:stretch>
        </p:blipFill>
        <p:spPr>
          <a:xfrm>
            <a:off x="992394" y="541974"/>
            <a:ext cx="4309017" cy="2974015"/>
          </a:xfrm>
          <a:prstGeom prst="rect">
            <a:avLst/>
          </a:prstGeom>
        </p:spPr>
      </p:pic>
      <p:sp>
        <p:nvSpPr>
          <p:cNvPr id="11" name="TextBox 10">
            <a:extLst>
              <a:ext uri="{FF2B5EF4-FFF2-40B4-BE49-F238E27FC236}">
                <a16:creationId xmlns:a16="http://schemas.microsoft.com/office/drawing/2014/main" id="{9767E747-5604-4DAB-877A-109D68EF0CFA}"/>
              </a:ext>
            </a:extLst>
          </p:cNvPr>
          <p:cNvSpPr txBox="1"/>
          <p:nvPr/>
        </p:nvSpPr>
        <p:spPr>
          <a:xfrm>
            <a:off x="-1" y="338554"/>
            <a:ext cx="3685160"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1</a:t>
            </a:r>
          </a:p>
        </p:txBody>
      </p:sp>
      <p:sp>
        <p:nvSpPr>
          <p:cNvPr id="12" name="TextBox 11">
            <a:extLst>
              <a:ext uri="{FF2B5EF4-FFF2-40B4-BE49-F238E27FC236}">
                <a16:creationId xmlns:a16="http://schemas.microsoft.com/office/drawing/2014/main" id="{1E695DAC-A368-4DA8-B32D-2797430D6170}"/>
              </a:ext>
            </a:extLst>
          </p:cNvPr>
          <p:cNvSpPr txBox="1"/>
          <p:nvPr/>
        </p:nvSpPr>
        <p:spPr>
          <a:xfrm>
            <a:off x="12700" y="3657780"/>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2</a:t>
            </a:r>
          </a:p>
        </p:txBody>
      </p:sp>
      <p:sp>
        <p:nvSpPr>
          <p:cNvPr id="13" name="TextBox 12">
            <a:extLst>
              <a:ext uri="{FF2B5EF4-FFF2-40B4-BE49-F238E27FC236}">
                <a16:creationId xmlns:a16="http://schemas.microsoft.com/office/drawing/2014/main" id="{5370BC4F-4C2D-4BB8-AF89-586C9AB6A5EF}"/>
              </a:ext>
            </a:extLst>
          </p:cNvPr>
          <p:cNvSpPr txBox="1"/>
          <p:nvPr/>
        </p:nvSpPr>
        <p:spPr>
          <a:xfrm>
            <a:off x="6293807" y="294576"/>
            <a:ext cx="5898194"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Iteration 3</a:t>
            </a:r>
          </a:p>
        </p:txBody>
      </p:sp>
      <p:pic>
        <p:nvPicPr>
          <p:cNvPr id="14" name="Picture 13">
            <a:extLst>
              <a:ext uri="{FF2B5EF4-FFF2-40B4-BE49-F238E27FC236}">
                <a16:creationId xmlns:a16="http://schemas.microsoft.com/office/drawing/2014/main" id="{E751885F-D4E8-4089-AD20-3CC7B37F2FA2}"/>
              </a:ext>
            </a:extLst>
          </p:cNvPr>
          <p:cNvPicPr>
            <a:picLocks noChangeAspect="1"/>
          </p:cNvPicPr>
          <p:nvPr/>
        </p:nvPicPr>
        <p:blipFill>
          <a:blip r:embed="rId6"/>
          <a:stretch>
            <a:fillRect/>
          </a:stretch>
        </p:blipFill>
        <p:spPr>
          <a:xfrm>
            <a:off x="4423852" y="5832950"/>
            <a:ext cx="1672148" cy="941138"/>
          </a:xfrm>
          <a:prstGeom prst="rect">
            <a:avLst/>
          </a:prstGeom>
        </p:spPr>
      </p:pic>
      <p:pic>
        <p:nvPicPr>
          <p:cNvPr id="15" name="Picture 14">
            <a:extLst>
              <a:ext uri="{FF2B5EF4-FFF2-40B4-BE49-F238E27FC236}">
                <a16:creationId xmlns:a16="http://schemas.microsoft.com/office/drawing/2014/main" id="{A2E6B00E-7F50-43E4-89B5-73539799BD17}"/>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10848323" y="320029"/>
            <a:ext cx="1233171" cy="1077964"/>
          </a:xfrm>
          <a:prstGeom prst="rect">
            <a:avLst/>
          </a:prstGeom>
          <a:ln>
            <a:solidFill>
              <a:schemeClr val="tx1"/>
            </a:solidFill>
          </a:ln>
        </p:spPr>
      </p:pic>
      <p:sp>
        <p:nvSpPr>
          <p:cNvPr id="16" name="Rectangle 15">
            <a:extLst>
              <a:ext uri="{FF2B5EF4-FFF2-40B4-BE49-F238E27FC236}">
                <a16:creationId xmlns:a16="http://schemas.microsoft.com/office/drawing/2014/main" id="{5664B87E-5219-4BD1-A539-2BBD0CF93233}"/>
              </a:ext>
            </a:extLst>
          </p:cNvPr>
          <p:cNvSpPr/>
          <p:nvPr/>
        </p:nvSpPr>
        <p:spPr>
          <a:xfrm>
            <a:off x="8267861" y="6617130"/>
            <a:ext cx="2169230" cy="184666"/>
          </a:xfrm>
          <a:prstGeom prst="rect">
            <a:avLst/>
          </a:prstGeom>
          <a:solidFill>
            <a:srgbClr val="FFFF00"/>
          </a:solidFill>
        </p:spPr>
        <p:txBody>
          <a:bodyPr wrap="square" lIns="0" tIns="0" rIns="0" bIns="0">
            <a:spAutoFit/>
          </a:bodyPr>
          <a:lstStyle/>
          <a:p>
            <a:r>
              <a:rPr lang="en-US" sz="1200" i="1" dirty="0">
                <a:latin typeface="Helvetica" panose="020B0604020202020204" pitchFamily="34" charset="0"/>
                <a:cs typeface="Helvetica" panose="020B0604020202020204" pitchFamily="34" charset="0"/>
              </a:rPr>
              <a:t>Note</a:t>
            </a:r>
            <a:r>
              <a:rPr lang="en-US" sz="1200" dirty="0">
                <a:latin typeface="Helvetica" panose="020B0604020202020204" pitchFamily="34" charset="0"/>
                <a:cs typeface="Helvetica" panose="020B0604020202020204" pitchFamily="34" charset="0"/>
              </a:rPr>
              <a:t>: Pending Agile User Study</a:t>
            </a:r>
          </a:p>
        </p:txBody>
      </p:sp>
    </p:spTree>
    <p:extLst>
      <p:ext uri="{BB962C8B-B14F-4D97-AF65-F5344CB8AC3E}">
        <p14:creationId xmlns:p14="http://schemas.microsoft.com/office/powerpoint/2010/main" val="1112753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C0F6111-F819-438D-904F-CBE98CC64DB4}"/>
              </a:ext>
            </a:extLst>
          </p:cNvPr>
          <p:cNvSpPr/>
          <p:nvPr/>
        </p:nvSpPr>
        <p:spPr bwMode="auto">
          <a:xfrm>
            <a:off x="0" y="338554"/>
            <a:ext cx="12192000" cy="1103417"/>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4" name="Rectangle 13">
            <a:extLst>
              <a:ext uri="{FF2B5EF4-FFF2-40B4-BE49-F238E27FC236}">
                <a16:creationId xmlns:a16="http://schemas.microsoft.com/office/drawing/2014/main" id="{144168DF-D8B4-435C-B6EB-C1BD042402E6}"/>
              </a:ext>
            </a:extLst>
          </p:cNvPr>
          <p:cNvSpPr/>
          <p:nvPr/>
        </p:nvSpPr>
        <p:spPr>
          <a:xfrm>
            <a:off x="0" y="417341"/>
            <a:ext cx="5505450" cy="3392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5" name="Rectangle 14">
            <a:extLst>
              <a:ext uri="{FF2B5EF4-FFF2-40B4-BE49-F238E27FC236}">
                <a16:creationId xmlns:a16="http://schemas.microsoft.com/office/drawing/2014/main" id="{31DE25F4-A255-4259-9783-F5FC50B07EDB}"/>
              </a:ext>
            </a:extLst>
          </p:cNvPr>
          <p:cNvSpPr/>
          <p:nvPr/>
        </p:nvSpPr>
        <p:spPr>
          <a:xfrm>
            <a:off x="0" y="3774189"/>
            <a:ext cx="5505450" cy="3083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6" name="Rectangle 15">
            <a:extLst>
              <a:ext uri="{FF2B5EF4-FFF2-40B4-BE49-F238E27FC236}">
                <a16:creationId xmlns:a16="http://schemas.microsoft.com/office/drawing/2014/main" id="{C274C0D2-04C6-4F6B-A7FF-527310A5BF55}"/>
              </a:ext>
            </a:extLst>
          </p:cNvPr>
          <p:cNvSpPr/>
          <p:nvPr/>
        </p:nvSpPr>
        <p:spPr>
          <a:xfrm>
            <a:off x="5505450" y="417341"/>
            <a:ext cx="6686550" cy="64406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7" name="TextBox 16">
            <a:extLst>
              <a:ext uri="{FF2B5EF4-FFF2-40B4-BE49-F238E27FC236}">
                <a16:creationId xmlns:a16="http://schemas.microsoft.com/office/drawing/2014/main" id="{08FC9462-4CEE-4306-80B4-4CD432D6CC9E}"/>
              </a:ext>
            </a:extLst>
          </p:cNvPr>
          <p:cNvSpPr txBox="1"/>
          <p:nvPr/>
        </p:nvSpPr>
        <p:spPr>
          <a:xfrm>
            <a:off x="-19050" y="362641"/>
            <a:ext cx="3685160"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1</a:t>
            </a:r>
          </a:p>
        </p:txBody>
      </p:sp>
      <p:sp>
        <p:nvSpPr>
          <p:cNvPr id="18" name="TextBox 17">
            <a:extLst>
              <a:ext uri="{FF2B5EF4-FFF2-40B4-BE49-F238E27FC236}">
                <a16:creationId xmlns:a16="http://schemas.microsoft.com/office/drawing/2014/main" id="{EBA94F01-AAC8-4A8E-92E9-989C0BF1E157}"/>
              </a:ext>
            </a:extLst>
          </p:cNvPr>
          <p:cNvSpPr txBox="1"/>
          <p:nvPr/>
        </p:nvSpPr>
        <p:spPr>
          <a:xfrm>
            <a:off x="41096" y="3793240"/>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2</a:t>
            </a:r>
          </a:p>
        </p:txBody>
      </p:sp>
      <p:sp>
        <p:nvSpPr>
          <p:cNvPr id="19" name="TextBox 18">
            <a:extLst>
              <a:ext uri="{FF2B5EF4-FFF2-40B4-BE49-F238E27FC236}">
                <a16:creationId xmlns:a16="http://schemas.microsoft.com/office/drawing/2014/main" id="{0824C714-4240-4A0B-9242-31CD5282BC88}"/>
              </a:ext>
            </a:extLst>
          </p:cNvPr>
          <p:cNvSpPr txBox="1"/>
          <p:nvPr/>
        </p:nvSpPr>
        <p:spPr>
          <a:xfrm>
            <a:off x="440961" y="6519918"/>
            <a:ext cx="4464415" cy="276999"/>
          </a:xfrm>
          <a:prstGeom prst="rect">
            <a:avLst/>
          </a:prstGeom>
          <a:solidFill>
            <a:schemeClr val="bg2">
              <a:lumMod val="75000"/>
            </a:schemeClr>
          </a:solidFill>
          <a:ln w="38100">
            <a:solidFill>
              <a:schemeClr val="tx1">
                <a:lumMod val="65000"/>
                <a:lumOff val="35000"/>
              </a:schemeClr>
            </a:solidFill>
          </a:ln>
        </p:spPr>
        <p:txBody>
          <a:bodyPr wrap="square" rtlCol="0">
            <a:spAutoFit/>
          </a:bodyPr>
          <a:lstStyle/>
          <a:p>
            <a:r>
              <a:rPr lang="en-US" sz="1200" i="1" dirty="0">
                <a:latin typeface="Helvetica" panose="020B0604020202020204" pitchFamily="34" charset="0"/>
                <a:cs typeface="Helvetica" panose="020B0604020202020204" pitchFamily="34" charset="0"/>
              </a:rPr>
              <a:t>Note: </a:t>
            </a:r>
            <a:r>
              <a:rPr lang="en-US" sz="1200" dirty="0">
                <a:latin typeface="Helvetica" panose="020B0604020202020204" pitchFamily="34" charset="0"/>
                <a:cs typeface="Helvetica" panose="020B0604020202020204" pitchFamily="34" charset="0"/>
              </a:rPr>
              <a:t>Wireframe developed with multidisciplinary inputs</a:t>
            </a:r>
          </a:p>
        </p:txBody>
      </p:sp>
      <p:sp>
        <p:nvSpPr>
          <p:cNvPr id="20" name="TextBox 19">
            <a:extLst>
              <a:ext uri="{FF2B5EF4-FFF2-40B4-BE49-F238E27FC236}">
                <a16:creationId xmlns:a16="http://schemas.microsoft.com/office/drawing/2014/main" id="{85EC96AB-FE77-46F6-B05F-3E1C59E71DF8}"/>
              </a:ext>
            </a:extLst>
          </p:cNvPr>
          <p:cNvSpPr txBox="1"/>
          <p:nvPr/>
        </p:nvSpPr>
        <p:spPr>
          <a:xfrm>
            <a:off x="5545387" y="417341"/>
            <a:ext cx="6667501"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Iteration 3</a:t>
            </a:r>
          </a:p>
        </p:txBody>
      </p:sp>
      <p:sp>
        <p:nvSpPr>
          <p:cNvPr id="21" name="Rectangle 20">
            <a:extLst>
              <a:ext uri="{FF2B5EF4-FFF2-40B4-BE49-F238E27FC236}">
                <a16:creationId xmlns:a16="http://schemas.microsoft.com/office/drawing/2014/main" id="{C81B7596-6B05-4226-BD03-398D527D255A}"/>
              </a:ext>
            </a:extLst>
          </p:cNvPr>
          <p:cNvSpPr/>
          <p:nvPr/>
        </p:nvSpPr>
        <p:spPr>
          <a:xfrm>
            <a:off x="7786076" y="4959577"/>
            <a:ext cx="2323124" cy="276999"/>
          </a:xfrm>
          <a:prstGeom prst="rect">
            <a:avLst/>
          </a:prstGeom>
          <a:solidFill>
            <a:srgbClr val="FFFF00"/>
          </a:solidFill>
        </p:spPr>
        <p:txBody>
          <a:bodyPr wrap="square">
            <a:spAutoFit/>
          </a:bodyPr>
          <a:lstStyle/>
          <a:p>
            <a:r>
              <a:rPr lang="en-US" sz="1200" i="1" dirty="0">
                <a:latin typeface="Helvetica" panose="020B0604020202020204" pitchFamily="34" charset="0"/>
                <a:cs typeface="Helvetica" panose="020B0604020202020204" pitchFamily="34" charset="0"/>
              </a:rPr>
              <a:t>Note</a:t>
            </a:r>
            <a:r>
              <a:rPr lang="en-US" sz="1200" dirty="0">
                <a:latin typeface="Helvetica" panose="020B0604020202020204" pitchFamily="34" charset="0"/>
                <a:cs typeface="Helvetica" panose="020B0604020202020204" pitchFamily="34" charset="0"/>
              </a:rPr>
              <a:t>: Pending Agile User Study</a:t>
            </a:r>
          </a:p>
        </p:txBody>
      </p:sp>
      <p:sp>
        <p:nvSpPr>
          <p:cNvPr id="11" name="Rectangle 10">
            <a:extLst>
              <a:ext uri="{FF2B5EF4-FFF2-40B4-BE49-F238E27FC236}">
                <a16:creationId xmlns:a16="http://schemas.microsoft.com/office/drawing/2014/main" id="{20F266BA-B747-4A38-9F44-E6053BAFDD89}"/>
              </a:ext>
            </a:extLst>
          </p:cNvPr>
          <p:cNvSpPr/>
          <p:nvPr/>
        </p:nvSpPr>
        <p:spPr>
          <a:xfrm>
            <a:off x="0" y="0"/>
            <a:ext cx="12192000" cy="41734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Crew Profile Evolution</a:t>
            </a:r>
          </a:p>
        </p:txBody>
      </p:sp>
      <p:pic>
        <p:nvPicPr>
          <p:cNvPr id="13" name="Picture 12" descr="A screenshot of a cell phone&#10;&#10;Description automatically generated">
            <a:extLst>
              <a:ext uri="{FF2B5EF4-FFF2-40B4-BE49-F238E27FC236}">
                <a16:creationId xmlns:a16="http://schemas.microsoft.com/office/drawing/2014/main" id="{53042453-4507-4E1C-A6CD-58E3C10A067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325" y="804147"/>
            <a:ext cx="4552950" cy="2795349"/>
          </a:xfrm>
          <a:prstGeom prst="rect">
            <a:avLst/>
          </a:prstGeom>
          <a:noFill/>
          <a:ln>
            <a:noFill/>
          </a:ln>
        </p:spPr>
      </p:pic>
      <p:pic>
        <p:nvPicPr>
          <p:cNvPr id="2" name="Picture 1">
            <a:extLst>
              <a:ext uri="{FF2B5EF4-FFF2-40B4-BE49-F238E27FC236}">
                <a16:creationId xmlns:a16="http://schemas.microsoft.com/office/drawing/2014/main" id="{9736F8DB-079E-4AFA-A144-12E41B7D7C6A}"/>
              </a:ext>
            </a:extLst>
          </p:cNvPr>
          <p:cNvPicPr>
            <a:picLocks noChangeAspect="1"/>
          </p:cNvPicPr>
          <p:nvPr/>
        </p:nvPicPr>
        <p:blipFill>
          <a:blip r:embed="rId4"/>
          <a:stretch>
            <a:fillRect/>
          </a:stretch>
        </p:blipFill>
        <p:spPr>
          <a:xfrm>
            <a:off x="651638" y="4198650"/>
            <a:ext cx="3848049" cy="2173201"/>
          </a:xfrm>
          <a:prstGeom prst="rect">
            <a:avLst/>
          </a:prstGeom>
        </p:spPr>
      </p:pic>
      <p:pic>
        <p:nvPicPr>
          <p:cNvPr id="3" name="Picture 2">
            <a:extLst>
              <a:ext uri="{FF2B5EF4-FFF2-40B4-BE49-F238E27FC236}">
                <a16:creationId xmlns:a16="http://schemas.microsoft.com/office/drawing/2014/main" id="{00A3873F-80A0-43DE-AA64-F0B8ACA59A4E}"/>
              </a:ext>
            </a:extLst>
          </p:cNvPr>
          <p:cNvPicPr>
            <a:picLocks noChangeAspect="1"/>
          </p:cNvPicPr>
          <p:nvPr/>
        </p:nvPicPr>
        <p:blipFill>
          <a:blip r:embed="rId5"/>
          <a:stretch>
            <a:fillRect/>
          </a:stretch>
        </p:blipFill>
        <p:spPr>
          <a:xfrm>
            <a:off x="5620504" y="921799"/>
            <a:ext cx="6352293" cy="3871874"/>
          </a:xfrm>
          <a:prstGeom prst="rect">
            <a:avLst/>
          </a:prstGeom>
        </p:spPr>
      </p:pic>
    </p:spTree>
    <p:extLst>
      <p:ext uri="{BB962C8B-B14F-4D97-AF65-F5344CB8AC3E}">
        <p14:creationId xmlns:p14="http://schemas.microsoft.com/office/powerpoint/2010/main" val="1275506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947BAF6-D6D3-42B4-853C-4754D32D5892}"/>
              </a:ext>
            </a:extLst>
          </p:cNvPr>
          <p:cNvSpPr/>
          <p:nvPr/>
        </p:nvSpPr>
        <p:spPr>
          <a:xfrm>
            <a:off x="0" y="417341"/>
            <a:ext cx="5505450" cy="3392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5" name="Rectangle 14">
            <a:extLst>
              <a:ext uri="{FF2B5EF4-FFF2-40B4-BE49-F238E27FC236}">
                <a16:creationId xmlns:a16="http://schemas.microsoft.com/office/drawing/2014/main" id="{F03DD4BC-D9F5-4698-8C0D-4D3707FF4D8E}"/>
              </a:ext>
            </a:extLst>
          </p:cNvPr>
          <p:cNvSpPr/>
          <p:nvPr/>
        </p:nvSpPr>
        <p:spPr>
          <a:xfrm>
            <a:off x="0" y="3774189"/>
            <a:ext cx="5505450" cy="3083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2" name="Rectangle 11">
            <a:extLst>
              <a:ext uri="{FF2B5EF4-FFF2-40B4-BE49-F238E27FC236}">
                <a16:creationId xmlns:a16="http://schemas.microsoft.com/office/drawing/2014/main" id="{D942439A-7136-4337-88C9-4A304EFDD362}"/>
              </a:ext>
            </a:extLst>
          </p:cNvPr>
          <p:cNvSpPr/>
          <p:nvPr/>
        </p:nvSpPr>
        <p:spPr>
          <a:xfrm>
            <a:off x="5505450" y="417341"/>
            <a:ext cx="6686550" cy="64406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pic>
        <p:nvPicPr>
          <p:cNvPr id="9" name="Picture 8">
            <a:extLst>
              <a:ext uri="{FF2B5EF4-FFF2-40B4-BE49-F238E27FC236}">
                <a16:creationId xmlns:a16="http://schemas.microsoft.com/office/drawing/2014/main" id="{359D53FE-7FFB-4CA4-8B2C-57300EF33CA7}"/>
              </a:ext>
            </a:extLst>
          </p:cNvPr>
          <p:cNvPicPr>
            <a:picLocks noChangeAspect="1"/>
          </p:cNvPicPr>
          <p:nvPr/>
        </p:nvPicPr>
        <p:blipFill>
          <a:blip r:embed="rId3"/>
          <a:stretch>
            <a:fillRect/>
          </a:stretch>
        </p:blipFill>
        <p:spPr>
          <a:xfrm>
            <a:off x="3878271" y="4442976"/>
            <a:ext cx="1561044" cy="453702"/>
          </a:xfrm>
          <a:prstGeom prst="rect">
            <a:avLst/>
          </a:prstGeom>
        </p:spPr>
      </p:pic>
      <p:pic>
        <p:nvPicPr>
          <p:cNvPr id="10" name="Picture 9">
            <a:extLst>
              <a:ext uri="{FF2B5EF4-FFF2-40B4-BE49-F238E27FC236}">
                <a16:creationId xmlns:a16="http://schemas.microsoft.com/office/drawing/2014/main" id="{EDF97B99-50C6-4381-AF13-AF16A68639D7}"/>
              </a:ext>
            </a:extLst>
          </p:cNvPr>
          <p:cNvPicPr>
            <a:picLocks noChangeAspect="1"/>
          </p:cNvPicPr>
          <p:nvPr/>
        </p:nvPicPr>
        <p:blipFill>
          <a:blip r:embed="rId4"/>
          <a:stretch>
            <a:fillRect/>
          </a:stretch>
        </p:blipFill>
        <p:spPr>
          <a:xfrm>
            <a:off x="3878271" y="5096371"/>
            <a:ext cx="1563862" cy="292023"/>
          </a:xfrm>
          <a:prstGeom prst="rect">
            <a:avLst/>
          </a:prstGeom>
        </p:spPr>
      </p:pic>
      <p:sp>
        <p:nvSpPr>
          <p:cNvPr id="11" name="Rectangle 10">
            <a:extLst>
              <a:ext uri="{FF2B5EF4-FFF2-40B4-BE49-F238E27FC236}">
                <a16:creationId xmlns:a16="http://schemas.microsoft.com/office/drawing/2014/main" id="{20F266BA-B747-4A38-9F44-E6053BAFDD89}"/>
              </a:ext>
            </a:extLst>
          </p:cNvPr>
          <p:cNvSpPr/>
          <p:nvPr/>
        </p:nvSpPr>
        <p:spPr>
          <a:xfrm>
            <a:off x="0" y="0"/>
            <a:ext cx="12192000" cy="41734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Helvetica" panose="020B0604020202020204" pitchFamily="34" charset="0"/>
                <a:cs typeface="Helvetica" panose="020B0604020202020204" pitchFamily="34" charset="0"/>
              </a:rPr>
              <a:t>Activities and Mission Key Events Evolution</a:t>
            </a:r>
          </a:p>
        </p:txBody>
      </p:sp>
      <p:sp>
        <p:nvSpPr>
          <p:cNvPr id="16" name="TextBox 15">
            <a:extLst>
              <a:ext uri="{FF2B5EF4-FFF2-40B4-BE49-F238E27FC236}">
                <a16:creationId xmlns:a16="http://schemas.microsoft.com/office/drawing/2014/main" id="{8FF74BFF-5B75-493F-B03C-912F195DA967}"/>
              </a:ext>
            </a:extLst>
          </p:cNvPr>
          <p:cNvSpPr txBox="1"/>
          <p:nvPr/>
        </p:nvSpPr>
        <p:spPr>
          <a:xfrm>
            <a:off x="-19050" y="362641"/>
            <a:ext cx="3685160"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1</a:t>
            </a:r>
          </a:p>
        </p:txBody>
      </p:sp>
      <p:sp>
        <p:nvSpPr>
          <p:cNvPr id="17" name="TextBox 16">
            <a:extLst>
              <a:ext uri="{FF2B5EF4-FFF2-40B4-BE49-F238E27FC236}">
                <a16:creationId xmlns:a16="http://schemas.microsoft.com/office/drawing/2014/main" id="{F00EE425-5D18-4399-8CCF-A981E38CB9B9}"/>
              </a:ext>
            </a:extLst>
          </p:cNvPr>
          <p:cNvSpPr txBox="1"/>
          <p:nvPr/>
        </p:nvSpPr>
        <p:spPr>
          <a:xfrm>
            <a:off x="-19050" y="3774189"/>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2</a:t>
            </a:r>
          </a:p>
        </p:txBody>
      </p:sp>
      <p:sp>
        <p:nvSpPr>
          <p:cNvPr id="19" name="TextBox 18">
            <a:extLst>
              <a:ext uri="{FF2B5EF4-FFF2-40B4-BE49-F238E27FC236}">
                <a16:creationId xmlns:a16="http://schemas.microsoft.com/office/drawing/2014/main" id="{3C23661C-60AB-49A3-868E-EAD74E517FEA}"/>
              </a:ext>
            </a:extLst>
          </p:cNvPr>
          <p:cNvSpPr txBox="1"/>
          <p:nvPr/>
        </p:nvSpPr>
        <p:spPr>
          <a:xfrm>
            <a:off x="5488287" y="377195"/>
            <a:ext cx="6667501"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Iteration 3</a:t>
            </a:r>
          </a:p>
        </p:txBody>
      </p:sp>
      <p:sp>
        <p:nvSpPr>
          <p:cNvPr id="20" name="Rectangle 19">
            <a:extLst>
              <a:ext uri="{FF2B5EF4-FFF2-40B4-BE49-F238E27FC236}">
                <a16:creationId xmlns:a16="http://schemas.microsoft.com/office/drawing/2014/main" id="{3A9FD221-7785-44F7-9A5D-BB96E3E3028D}"/>
              </a:ext>
            </a:extLst>
          </p:cNvPr>
          <p:cNvSpPr/>
          <p:nvPr/>
        </p:nvSpPr>
        <p:spPr>
          <a:xfrm>
            <a:off x="7849974" y="6352283"/>
            <a:ext cx="2328500" cy="276999"/>
          </a:xfrm>
          <a:prstGeom prst="rect">
            <a:avLst/>
          </a:prstGeom>
          <a:solidFill>
            <a:srgbClr val="FFFF00"/>
          </a:solidFill>
        </p:spPr>
        <p:txBody>
          <a:bodyPr wrap="square">
            <a:spAutoFit/>
          </a:bodyPr>
          <a:lstStyle/>
          <a:p>
            <a:r>
              <a:rPr lang="en-US" sz="1200" i="1" dirty="0">
                <a:latin typeface="Helvetica" panose="020B0604020202020204" pitchFamily="34" charset="0"/>
                <a:cs typeface="Helvetica" panose="020B0604020202020204" pitchFamily="34" charset="0"/>
              </a:rPr>
              <a:t>Note</a:t>
            </a:r>
            <a:r>
              <a:rPr lang="en-US" sz="1200" dirty="0">
                <a:latin typeface="Helvetica" panose="020B0604020202020204" pitchFamily="34" charset="0"/>
                <a:cs typeface="Helvetica" panose="020B0604020202020204" pitchFamily="34" charset="0"/>
              </a:rPr>
              <a:t>: Pending Agile User Study</a:t>
            </a:r>
          </a:p>
        </p:txBody>
      </p:sp>
      <p:pic>
        <p:nvPicPr>
          <p:cNvPr id="21" name="Picture 20">
            <a:extLst>
              <a:ext uri="{FF2B5EF4-FFF2-40B4-BE49-F238E27FC236}">
                <a16:creationId xmlns:a16="http://schemas.microsoft.com/office/drawing/2014/main" id="{E956DD51-E7E9-473E-92E2-AF57CA3F3C96}"/>
              </a:ext>
            </a:extLst>
          </p:cNvPr>
          <p:cNvPicPr>
            <a:picLocks noChangeAspect="1"/>
          </p:cNvPicPr>
          <p:nvPr/>
        </p:nvPicPr>
        <p:blipFill>
          <a:blip r:embed="rId5"/>
          <a:stretch>
            <a:fillRect/>
          </a:stretch>
        </p:blipFill>
        <p:spPr>
          <a:xfrm>
            <a:off x="5579685" y="834681"/>
            <a:ext cx="6556793" cy="5238761"/>
          </a:xfrm>
          <a:prstGeom prst="rect">
            <a:avLst/>
          </a:prstGeom>
        </p:spPr>
      </p:pic>
      <p:pic>
        <p:nvPicPr>
          <p:cNvPr id="22" name="Picture 21">
            <a:extLst>
              <a:ext uri="{FF2B5EF4-FFF2-40B4-BE49-F238E27FC236}">
                <a16:creationId xmlns:a16="http://schemas.microsoft.com/office/drawing/2014/main" id="{5DC19D75-123E-406B-AE54-C6482022A3E8}"/>
              </a:ext>
            </a:extLst>
          </p:cNvPr>
          <p:cNvPicPr>
            <a:picLocks noChangeAspect="1"/>
          </p:cNvPicPr>
          <p:nvPr/>
        </p:nvPicPr>
        <p:blipFill>
          <a:blip r:embed="rId6"/>
          <a:stretch>
            <a:fillRect/>
          </a:stretch>
        </p:blipFill>
        <p:spPr>
          <a:xfrm>
            <a:off x="0" y="4200645"/>
            <a:ext cx="3814954" cy="2141045"/>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14DAED4-8E9F-4686-AA37-B88B97F621D8}"/>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89609" y="540414"/>
            <a:ext cx="4101293" cy="3145202"/>
          </a:xfrm>
          <a:prstGeom prst="rect">
            <a:avLst/>
          </a:prstGeom>
          <a:noFill/>
          <a:ln>
            <a:noFill/>
          </a:ln>
        </p:spPr>
      </p:pic>
    </p:spTree>
    <p:extLst>
      <p:ext uri="{BB962C8B-B14F-4D97-AF65-F5344CB8AC3E}">
        <p14:creationId xmlns:p14="http://schemas.microsoft.com/office/powerpoint/2010/main" val="3757448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163A4C-56EB-47F7-91B5-E18375AA163A}"/>
              </a:ext>
            </a:extLst>
          </p:cNvPr>
          <p:cNvSpPr/>
          <p:nvPr/>
        </p:nvSpPr>
        <p:spPr bwMode="auto">
          <a:xfrm>
            <a:off x="-19050" y="152400"/>
            <a:ext cx="12231938" cy="22860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4" name="Rectangle 13">
            <a:extLst>
              <a:ext uri="{FF2B5EF4-FFF2-40B4-BE49-F238E27FC236}">
                <a16:creationId xmlns:a16="http://schemas.microsoft.com/office/drawing/2014/main" id="{144168DF-D8B4-435C-B6EB-C1BD042402E6}"/>
              </a:ext>
            </a:extLst>
          </p:cNvPr>
          <p:cNvSpPr/>
          <p:nvPr/>
        </p:nvSpPr>
        <p:spPr>
          <a:xfrm>
            <a:off x="0" y="417341"/>
            <a:ext cx="5505450" cy="3392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5" name="Rectangle 14">
            <a:extLst>
              <a:ext uri="{FF2B5EF4-FFF2-40B4-BE49-F238E27FC236}">
                <a16:creationId xmlns:a16="http://schemas.microsoft.com/office/drawing/2014/main" id="{31DE25F4-A255-4259-9783-F5FC50B07EDB}"/>
              </a:ext>
            </a:extLst>
          </p:cNvPr>
          <p:cNvSpPr/>
          <p:nvPr/>
        </p:nvSpPr>
        <p:spPr>
          <a:xfrm>
            <a:off x="0" y="3774189"/>
            <a:ext cx="5505450" cy="3083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6" name="Rectangle 15">
            <a:extLst>
              <a:ext uri="{FF2B5EF4-FFF2-40B4-BE49-F238E27FC236}">
                <a16:creationId xmlns:a16="http://schemas.microsoft.com/office/drawing/2014/main" id="{C274C0D2-04C6-4F6B-A7FF-527310A5BF55}"/>
              </a:ext>
            </a:extLst>
          </p:cNvPr>
          <p:cNvSpPr/>
          <p:nvPr/>
        </p:nvSpPr>
        <p:spPr>
          <a:xfrm>
            <a:off x="5505450" y="362641"/>
            <a:ext cx="6748534" cy="64953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7" name="TextBox 16">
            <a:extLst>
              <a:ext uri="{FF2B5EF4-FFF2-40B4-BE49-F238E27FC236}">
                <a16:creationId xmlns:a16="http://schemas.microsoft.com/office/drawing/2014/main" id="{08FC9462-4CEE-4306-80B4-4CD432D6CC9E}"/>
              </a:ext>
            </a:extLst>
          </p:cNvPr>
          <p:cNvSpPr txBox="1"/>
          <p:nvPr/>
        </p:nvSpPr>
        <p:spPr>
          <a:xfrm>
            <a:off x="-19050" y="362641"/>
            <a:ext cx="3685160"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1</a:t>
            </a:r>
          </a:p>
        </p:txBody>
      </p:sp>
      <p:sp>
        <p:nvSpPr>
          <p:cNvPr id="18" name="TextBox 17">
            <a:extLst>
              <a:ext uri="{FF2B5EF4-FFF2-40B4-BE49-F238E27FC236}">
                <a16:creationId xmlns:a16="http://schemas.microsoft.com/office/drawing/2014/main" id="{EBA94F01-AAC8-4A8E-92E9-989C0BF1E157}"/>
              </a:ext>
            </a:extLst>
          </p:cNvPr>
          <p:cNvSpPr txBox="1"/>
          <p:nvPr/>
        </p:nvSpPr>
        <p:spPr>
          <a:xfrm>
            <a:off x="41096" y="3793240"/>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2</a:t>
            </a:r>
          </a:p>
        </p:txBody>
      </p:sp>
      <p:sp>
        <p:nvSpPr>
          <p:cNvPr id="20" name="TextBox 19">
            <a:extLst>
              <a:ext uri="{FF2B5EF4-FFF2-40B4-BE49-F238E27FC236}">
                <a16:creationId xmlns:a16="http://schemas.microsoft.com/office/drawing/2014/main" id="{85EC96AB-FE77-46F6-B05F-3E1C59E71DF8}"/>
              </a:ext>
            </a:extLst>
          </p:cNvPr>
          <p:cNvSpPr txBox="1"/>
          <p:nvPr/>
        </p:nvSpPr>
        <p:spPr>
          <a:xfrm>
            <a:off x="5545387" y="417341"/>
            <a:ext cx="6667501"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Iteration 3</a:t>
            </a:r>
          </a:p>
        </p:txBody>
      </p:sp>
      <p:sp>
        <p:nvSpPr>
          <p:cNvPr id="21" name="Rectangle 20">
            <a:extLst>
              <a:ext uri="{FF2B5EF4-FFF2-40B4-BE49-F238E27FC236}">
                <a16:creationId xmlns:a16="http://schemas.microsoft.com/office/drawing/2014/main" id="{C81B7596-6B05-4226-BD03-398D527D255A}"/>
              </a:ext>
            </a:extLst>
          </p:cNvPr>
          <p:cNvSpPr/>
          <p:nvPr/>
        </p:nvSpPr>
        <p:spPr>
          <a:xfrm>
            <a:off x="7383587" y="6404740"/>
            <a:ext cx="3044813" cy="338554"/>
          </a:xfrm>
          <a:prstGeom prst="rect">
            <a:avLst/>
          </a:prstGeom>
          <a:solidFill>
            <a:srgbClr val="FFFF00"/>
          </a:solidFill>
        </p:spPr>
        <p:txBody>
          <a:bodyPr wrap="square">
            <a:spAutoFit/>
          </a:bodyPr>
          <a:lstStyle/>
          <a:p>
            <a:r>
              <a:rPr lang="en-US" sz="1600" i="1" dirty="0">
                <a:latin typeface="Helvetica" panose="020B0604020202020204" pitchFamily="34" charset="0"/>
                <a:cs typeface="Helvetica" panose="020B0604020202020204" pitchFamily="34" charset="0"/>
              </a:rPr>
              <a:t>Note</a:t>
            </a:r>
            <a:r>
              <a:rPr lang="en-US" sz="1600" dirty="0">
                <a:latin typeface="Helvetica" panose="020B0604020202020204" pitchFamily="34" charset="0"/>
                <a:cs typeface="Helvetica" panose="020B0604020202020204" pitchFamily="34" charset="0"/>
              </a:rPr>
              <a:t>: Pending Agile User Study</a:t>
            </a:r>
          </a:p>
        </p:txBody>
      </p:sp>
      <p:pic>
        <p:nvPicPr>
          <p:cNvPr id="2" name="Picture 1">
            <a:extLst>
              <a:ext uri="{FF2B5EF4-FFF2-40B4-BE49-F238E27FC236}">
                <a16:creationId xmlns:a16="http://schemas.microsoft.com/office/drawing/2014/main" id="{2CA176FC-0A28-4A3B-BDDD-0FD6D00F797B}"/>
              </a:ext>
            </a:extLst>
          </p:cNvPr>
          <p:cNvPicPr>
            <a:picLocks noChangeAspect="1"/>
          </p:cNvPicPr>
          <p:nvPr/>
        </p:nvPicPr>
        <p:blipFill>
          <a:blip r:embed="rId3"/>
          <a:stretch>
            <a:fillRect/>
          </a:stretch>
        </p:blipFill>
        <p:spPr>
          <a:xfrm>
            <a:off x="6646929" y="834682"/>
            <a:ext cx="4518130" cy="5451835"/>
          </a:xfrm>
          <a:prstGeom prst="rect">
            <a:avLst/>
          </a:prstGeom>
        </p:spPr>
      </p:pic>
      <p:pic>
        <p:nvPicPr>
          <p:cNvPr id="25" name="Picture 24">
            <a:extLst>
              <a:ext uri="{FF2B5EF4-FFF2-40B4-BE49-F238E27FC236}">
                <a16:creationId xmlns:a16="http://schemas.microsoft.com/office/drawing/2014/main" id="{FEE13958-F6E8-4431-98D2-EE5545D46D15}"/>
              </a:ext>
            </a:extLst>
          </p:cNvPr>
          <p:cNvPicPr/>
          <p:nvPr/>
        </p:nvPicPr>
        <p:blipFill>
          <a:blip r:embed="rId4"/>
          <a:stretch>
            <a:fillRect/>
          </a:stretch>
        </p:blipFill>
        <p:spPr>
          <a:xfrm>
            <a:off x="369569" y="649691"/>
            <a:ext cx="4438020" cy="3035341"/>
          </a:xfrm>
          <a:prstGeom prst="rect">
            <a:avLst/>
          </a:prstGeom>
        </p:spPr>
      </p:pic>
      <p:pic>
        <p:nvPicPr>
          <p:cNvPr id="3" name="Picture 2">
            <a:extLst>
              <a:ext uri="{FF2B5EF4-FFF2-40B4-BE49-F238E27FC236}">
                <a16:creationId xmlns:a16="http://schemas.microsoft.com/office/drawing/2014/main" id="{91B5C55E-3AF9-4926-A7BF-03AEA3AD1A01}"/>
              </a:ext>
            </a:extLst>
          </p:cNvPr>
          <p:cNvPicPr>
            <a:picLocks noChangeAspect="1"/>
          </p:cNvPicPr>
          <p:nvPr/>
        </p:nvPicPr>
        <p:blipFill>
          <a:blip r:embed="rId5"/>
          <a:stretch>
            <a:fillRect/>
          </a:stretch>
        </p:blipFill>
        <p:spPr>
          <a:xfrm>
            <a:off x="369569" y="4191531"/>
            <a:ext cx="4466680" cy="2530282"/>
          </a:xfrm>
          <a:prstGeom prst="rect">
            <a:avLst/>
          </a:prstGeom>
        </p:spPr>
      </p:pic>
      <p:sp>
        <p:nvSpPr>
          <p:cNvPr id="11" name="Rectangle 10">
            <a:extLst>
              <a:ext uri="{FF2B5EF4-FFF2-40B4-BE49-F238E27FC236}">
                <a16:creationId xmlns:a16="http://schemas.microsoft.com/office/drawing/2014/main" id="{20F266BA-B747-4A38-9F44-E6053BAFDD89}"/>
              </a:ext>
            </a:extLst>
          </p:cNvPr>
          <p:cNvSpPr/>
          <p:nvPr/>
        </p:nvSpPr>
        <p:spPr>
          <a:xfrm>
            <a:off x="0" y="-25400"/>
            <a:ext cx="12253984" cy="41734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Simulator Options Evolution</a:t>
            </a:r>
          </a:p>
        </p:txBody>
      </p:sp>
    </p:spTree>
    <p:extLst>
      <p:ext uri="{BB962C8B-B14F-4D97-AF65-F5344CB8AC3E}">
        <p14:creationId xmlns:p14="http://schemas.microsoft.com/office/powerpoint/2010/main" val="2204785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44168DF-D8B4-435C-B6EB-C1BD042402E6}"/>
              </a:ext>
            </a:extLst>
          </p:cNvPr>
          <p:cNvSpPr/>
          <p:nvPr/>
        </p:nvSpPr>
        <p:spPr>
          <a:xfrm>
            <a:off x="0" y="417341"/>
            <a:ext cx="5505450" cy="3392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5" name="Rectangle 14">
            <a:extLst>
              <a:ext uri="{FF2B5EF4-FFF2-40B4-BE49-F238E27FC236}">
                <a16:creationId xmlns:a16="http://schemas.microsoft.com/office/drawing/2014/main" id="{31DE25F4-A255-4259-9783-F5FC50B07EDB}"/>
              </a:ext>
            </a:extLst>
          </p:cNvPr>
          <p:cNvSpPr/>
          <p:nvPr/>
        </p:nvSpPr>
        <p:spPr>
          <a:xfrm>
            <a:off x="0" y="3774189"/>
            <a:ext cx="5505450" cy="3083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6" name="Rectangle 15">
            <a:extLst>
              <a:ext uri="{FF2B5EF4-FFF2-40B4-BE49-F238E27FC236}">
                <a16:creationId xmlns:a16="http://schemas.microsoft.com/office/drawing/2014/main" id="{C274C0D2-04C6-4F6B-A7FF-527310A5BF55}"/>
              </a:ext>
            </a:extLst>
          </p:cNvPr>
          <p:cNvSpPr/>
          <p:nvPr/>
        </p:nvSpPr>
        <p:spPr>
          <a:xfrm>
            <a:off x="5505450" y="362641"/>
            <a:ext cx="6686550" cy="64953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7" name="TextBox 16">
            <a:extLst>
              <a:ext uri="{FF2B5EF4-FFF2-40B4-BE49-F238E27FC236}">
                <a16:creationId xmlns:a16="http://schemas.microsoft.com/office/drawing/2014/main" id="{08FC9462-4CEE-4306-80B4-4CD432D6CC9E}"/>
              </a:ext>
            </a:extLst>
          </p:cNvPr>
          <p:cNvSpPr txBox="1"/>
          <p:nvPr/>
        </p:nvSpPr>
        <p:spPr>
          <a:xfrm>
            <a:off x="-19050" y="362641"/>
            <a:ext cx="3685160"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1</a:t>
            </a:r>
          </a:p>
        </p:txBody>
      </p:sp>
      <p:sp>
        <p:nvSpPr>
          <p:cNvPr id="18" name="TextBox 17">
            <a:extLst>
              <a:ext uri="{FF2B5EF4-FFF2-40B4-BE49-F238E27FC236}">
                <a16:creationId xmlns:a16="http://schemas.microsoft.com/office/drawing/2014/main" id="{EBA94F01-AAC8-4A8E-92E9-989C0BF1E157}"/>
              </a:ext>
            </a:extLst>
          </p:cNvPr>
          <p:cNvSpPr txBox="1"/>
          <p:nvPr/>
        </p:nvSpPr>
        <p:spPr>
          <a:xfrm>
            <a:off x="41096" y="3793240"/>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2</a:t>
            </a:r>
          </a:p>
        </p:txBody>
      </p:sp>
      <p:sp>
        <p:nvSpPr>
          <p:cNvPr id="20" name="TextBox 19">
            <a:extLst>
              <a:ext uri="{FF2B5EF4-FFF2-40B4-BE49-F238E27FC236}">
                <a16:creationId xmlns:a16="http://schemas.microsoft.com/office/drawing/2014/main" id="{85EC96AB-FE77-46F6-B05F-3E1C59E71DF8}"/>
              </a:ext>
            </a:extLst>
          </p:cNvPr>
          <p:cNvSpPr txBox="1"/>
          <p:nvPr/>
        </p:nvSpPr>
        <p:spPr>
          <a:xfrm>
            <a:off x="5545387" y="417341"/>
            <a:ext cx="6667501"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Iteration 3</a:t>
            </a:r>
          </a:p>
        </p:txBody>
      </p:sp>
      <p:sp>
        <p:nvSpPr>
          <p:cNvPr id="21" name="Rectangle 20">
            <a:extLst>
              <a:ext uri="{FF2B5EF4-FFF2-40B4-BE49-F238E27FC236}">
                <a16:creationId xmlns:a16="http://schemas.microsoft.com/office/drawing/2014/main" id="{C81B7596-6B05-4226-BD03-398D527D255A}"/>
              </a:ext>
            </a:extLst>
          </p:cNvPr>
          <p:cNvSpPr/>
          <p:nvPr/>
        </p:nvSpPr>
        <p:spPr>
          <a:xfrm>
            <a:off x="7257812" y="6426460"/>
            <a:ext cx="3070213" cy="338554"/>
          </a:xfrm>
          <a:prstGeom prst="rect">
            <a:avLst/>
          </a:prstGeom>
          <a:solidFill>
            <a:srgbClr val="FFFF00"/>
          </a:solidFill>
        </p:spPr>
        <p:txBody>
          <a:bodyPr wrap="square">
            <a:spAutoFit/>
          </a:bodyPr>
          <a:lstStyle/>
          <a:p>
            <a:pPr algn="ctr"/>
            <a:r>
              <a:rPr lang="en-US" sz="1600" i="1" dirty="0">
                <a:latin typeface="Helvetica" panose="020B0604020202020204" pitchFamily="34" charset="0"/>
                <a:cs typeface="Helvetica" panose="020B0604020202020204" pitchFamily="34" charset="0"/>
              </a:rPr>
              <a:t>Note</a:t>
            </a:r>
            <a:r>
              <a:rPr lang="en-US" sz="1600" dirty="0">
                <a:latin typeface="Helvetica" panose="020B0604020202020204" pitchFamily="34" charset="0"/>
                <a:cs typeface="Helvetica" panose="020B0604020202020204" pitchFamily="34" charset="0"/>
              </a:rPr>
              <a:t>: Pending Agile User Study</a:t>
            </a:r>
          </a:p>
        </p:txBody>
      </p:sp>
      <p:pic>
        <p:nvPicPr>
          <p:cNvPr id="13" name="Picture 12">
            <a:extLst>
              <a:ext uri="{FF2B5EF4-FFF2-40B4-BE49-F238E27FC236}">
                <a16:creationId xmlns:a16="http://schemas.microsoft.com/office/drawing/2014/main" id="{087E8F8C-0A13-422C-8B6B-22041B31A904}"/>
              </a:ext>
            </a:extLst>
          </p:cNvPr>
          <p:cNvPicPr>
            <a:picLocks noChangeAspect="1"/>
          </p:cNvPicPr>
          <p:nvPr/>
        </p:nvPicPr>
        <p:blipFill>
          <a:blip r:embed="rId3"/>
          <a:stretch>
            <a:fillRect/>
          </a:stretch>
        </p:blipFill>
        <p:spPr>
          <a:xfrm>
            <a:off x="1673735" y="488575"/>
            <a:ext cx="2357321" cy="3098310"/>
          </a:xfrm>
          <a:prstGeom prst="rect">
            <a:avLst/>
          </a:prstGeom>
        </p:spPr>
      </p:pic>
      <p:pic>
        <p:nvPicPr>
          <p:cNvPr id="23" name="Picture 22">
            <a:extLst>
              <a:ext uri="{FF2B5EF4-FFF2-40B4-BE49-F238E27FC236}">
                <a16:creationId xmlns:a16="http://schemas.microsoft.com/office/drawing/2014/main" id="{80282904-CA2D-41FC-9083-712BDAA36057}"/>
              </a:ext>
            </a:extLst>
          </p:cNvPr>
          <p:cNvPicPr>
            <a:picLocks noChangeAspect="1"/>
          </p:cNvPicPr>
          <p:nvPr/>
        </p:nvPicPr>
        <p:blipFill>
          <a:blip r:embed="rId4"/>
          <a:stretch>
            <a:fillRect/>
          </a:stretch>
        </p:blipFill>
        <p:spPr>
          <a:xfrm>
            <a:off x="1400998" y="3864701"/>
            <a:ext cx="3667169" cy="2934752"/>
          </a:xfrm>
          <a:prstGeom prst="rect">
            <a:avLst/>
          </a:prstGeom>
        </p:spPr>
      </p:pic>
      <p:pic>
        <p:nvPicPr>
          <p:cNvPr id="2" name="Picture 1">
            <a:extLst>
              <a:ext uri="{FF2B5EF4-FFF2-40B4-BE49-F238E27FC236}">
                <a16:creationId xmlns:a16="http://schemas.microsoft.com/office/drawing/2014/main" id="{0BC85FA5-565D-45E1-BBB6-F3988AACC54C}"/>
              </a:ext>
            </a:extLst>
          </p:cNvPr>
          <p:cNvPicPr>
            <a:picLocks noChangeAspect="1"/>
          </p:cNvPicPr>
          <p:nvPr/>
        </p:nvPicPr>
        <p:blipFill>
          <a:blip r:embed="rId5"/>
          <a:stretch>
            <a:fillRect/>
          </a:stretch>
        </p:blipFill>
        <p:spPr>
          <a:xfrm>
            <a:off x="5764519" y="769204"/>
            <a:ext cx="6056801" cy="5564270"/>
          </a:xfrm>
          <a:prstGeom prst="rect">
            <a:avLst/>
          </a:prstGeom>
        </p:spPr>
      </p:pic>
      <p:sp>
        <p:nvSpPr>
          <p:cNvPr id="11" name="Rectangle 10">
            <a:extLst>
              <a:ext uri="{FF2B5EF4-FFF2-40B4-BE49-F238E27FC236}">
                <a16:creationId xmlns:a16="http://schemas.microsoft.com/office/drawing/2014/main" id="{20F266BA-B747-4A38-9F44-E6053BAFDD89}"/>
              </a:ext>
            </a:extLst>
          </p:cNvPr>
          <p:cNvSpPr/>
          <p:nvPr/>
        </p:nvSpPr>
        <p:spPr>
          <a:xfrm>
            <a:off x="0" y="-12700"/>
            <a:ext cx="12192000" cy="41734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IMPACT Run Evolution</a:t>
            </a:r>
          </a:p>
        </p:txBody>
      </p:sp>
    </p:spTree>
    <p:extLst>
      <p:ext uri="{BB962C8B-B14F-4D97-AF65-F5344CB8AC3E}">
        <p14:creationId xmlns:p14="http://schemas.microsoft.com/office/powerpoint/2010/main" val="339938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DA837C-1F01-4356-BA86-617DC3019CA6}"/>
              </a:ext>
            </a:extLst>
          </p:cNvPr>
          <p:cNvSpPr/>
          <p:nvPr/>
        </p:nvSpPr>
        <p:spPr bwMode="auto">
          <a:xfrm>
            <a:off x="0" y="0"/>
            <a:ext cx="12192000" cy="17018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2" name="Rectangle 21">
            <a:extLst>
              <a:ext uri="{FF2B5EF4-FFF2-40B4-BE49-F238E27FC236}">
                <a16:creationId xmlns:a16="http://schemas.microsoft.com/office/drawing/2014/main" id="{B7571D7D-8473-47A9-9A11-3C7A49C6219C}"/>
              </a:ext>
            </a:extLst>
          </p:cNvPr>
          <p:cNvSpPr/>
          <p:nvPr/>
        </p:nvSpPr>
        <p:spPr>
          <a:xfrm>
            <a:off x="0" y="0"/>
            <a:ext cx="12192000" cy="31463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3526ED7-5931-42C1-854D-977275390A1B}"/>
              </a:ext>
            </a:extLst>
          </p:cNvPr>
          <p:cNvSpPr/>
          <p:nvPr/>
        </p:nvSpPr>
        <p:spPr>
          <a:xfrm>
            <a:off x="4151525" y="-64154"/>
            <a:ext cx="3888950" cy="646331"/>
          </a:xfrm>
          <a:prstGeom prst="rect">
            <a:avLst/>
          </a:prstGeom>
        </p:spPr>
        <p:txBody>
          <a:bodyPr wrap="none">
            <a:spAutoFit/>
          </a:bodyPr>
          <a:lstStyle/>
          <a:p>
            <a:pPr algn="ctr"/>
            <a:r>
              <a:rPr lang="en-US" dirty="0">
                <a:solidFill>
                  <a:schemeClr val="bg1"/>
                </a:solidFill>
              </a:rPr>
              <a:t>Output Results – Searching for requests</a:t>
            </a:r>
            <a:endParaRPr lang="en-US" dirty="0">
              <a:solidFill>
                <a:schemeClr val="bg1"/>
              </a:solidFill>
              <a:latin typeface="Helvetica" panose="020B0604020202020204" pitchFamily="34" charset="0"/>
              <a:cs typeface="Helvetica" panose="020B0604020202020204" pitchFamily="34" charset="0"/>
            </a:endParaRPr>
          </a:p>
          <a:p>
            <a:pPr algn="ctr"/>
            <a:endParaRPr lang="en-US" dirty="0">
              <a:solidFill>
                <a:schemeClr val="bg1"/>
              </a:solidFill>
            </a:endParaRPr>
          </a:p>
        </p:txBody>
      </p:sp>
      <p:sp>
        <p:nvSpPr>
          <p:cNvPr id="12" name="Rectangle 11">
            <a:extLst>
              <a:ext uri="{FF2B5EF4-FFF2-40B4-BE49-F238E27FC236}">
                <a16:creationId xmlns:a16="http://schemas.microsoft.com/office/drawing/2014/main" id="{66B29570-8030-40C5-B6A6-FB4A37B88699}"/>
              </a:ext>
            </a:extLst>
          </p:cNvPr>
          <p:cNvSpPr/>
          <p:nvPr/>
        </p:nvSpPr>
        <p:spPr>
          <a:xfrm>
            <a:off x="5539937" y="314633"/>
            <a:ext cx="6652063" cy="654336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pic>
        <p:nvPicPr>
          <p:cNvPr id="19" name="Picture 18">
            <a:extLst>
              <a:ext uri="{FF2B5EF4-FFF2-40B4-BE49-F238E27FC236}">
                <a16:creationId xmlns:a16="http://schemas.microsoft.com/office/drawing/2014/main" id="{6F70B8F7-CC80-493D-8911-DB830F4E6878}"/>
              </a:ext>
            </a:extLst>
          </p:cNvPr>
          <p:cNvPicPr/>
          <p:nvPr/>
        </p:nvPicPr>
        <p:blipFill rotWithShape="1">
          <a:blip r:embed="rId3"/>
          <a:srcRect l="12752"/>
          <a:stretch/>
        </p:blipFill>
        <p:spPr bwMode="auto">
          <a:xfrm>
            <a:off x="5794754" y="1018715"/>
            <a:ext cx="6152135" cy="4262354"/>
          </a:xfrm>
          <a:prstGeom prst="rect">
            <a:avLst/>
          </a:prstGeom>
          <a:ln>
            <a:noFill/>
          </a:ln>
          <a:extLst>
            <a:ext uri="{53640926-AAD7-44D8-BBD7-CCE9431645EC}">
              <a14:shadowObscured xmlns:a14="http://schemas.microsoft.com/office/drawing/2010/main"/>
            </a:ext>
          </a:extLst>
        </p:spPr>
      </p:pic>
      <p:sp>
        <p:nvSpPr>
          <p:cNvPr id="20" name="Rectangle 19">
            <a:extLst>
              <a:ext uri="{FF2B5EF4-FFF2-40B4-BE49-F238E27FC236}">
                <a16:creationId xmlns:a16="http://schemas.microsoft.com/office/drawing/2014/main" id="{B8886D67-0C2D-4E2C-8B0D-5D95066A12B9}"/>
              </a:ext>
            </a:extLst>
          </p:cNvPr>
          <p:cNvSpPr/>
          <p:nvPr/>
        </p:nvSpPr>
        <p:spPr>
          <a:xfrm>
            <a:off x="7046843" y="5496207"/>
            <a:ext cx="3935627" cy="369332"/>
          </a:xfrm>
          <a:prstGeom prst="rect">
            <a:avLst/>
          </a:prstGeom>
          <a:solidFill>
            <a:srgbClr val="FFFF00"/>
          </a:solidFill>
        </p:spPr>
        <p:txBody>
          <a:bodyPr wrap="square">
            <a:spAutoFit/>
          </a:bodyPr>
          <a:lstStyle/>
          <a:p>
            <a:r>
              <a:rPr lang="en-US" i="1" dirty="0">
                <a:latin typeface="Helvetica" panose="020B0604020202020204" pitchFamily="34" charset="0"/>
                <a:cs typeface="Helvetica" panose="020B0604020202020204" pitchFamily="34" charset="0"/>
              </a:rPr>
              <a:t>Note</a:t>
            </a:r>
            <a:r>
              <a:rPr lang="en-US" dirty="0">
                <a:latin typeface="Helvetica" panose="020B0604020202020204" pitchFamily="34" charset="0"/>
                <a:cs typeface="Helvetica" panose="020B0604020202020204" pitchFamily="34" charset="0"/>
              </a:rPr>
              <a:t>: Pending Agile User Study</a:t>
            </a:r>
          </a:p>
        </p:txBody>
      </p:sp>
      <p:sp>
        <p:nvSpPr>
          <p:cNvPr id="9" name="Rectangle 8">
            <a:extLst>
              <a:ext uri="{FF2B5EF4-FFF2-40B4-BE49-F238E27FC236}">
                <a16:creationId xmlns:a16="http://schemas.microsoft.com/office/drawing/2014/main" id="{63E8788B-BB83-4313-A0A7-BE58CBECC8AA}"/>
              </a:ext>
            </a:extLst>
          </p:cNvPr>
          <p:cNvSpPr/>
          <p:nvPr/>
        </p:nvSpPr>
        <p:spPr>
          <a:xfrm>
            <a:off x="2072761" y="397511"/>
            <a:ext cx="1287532"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Iteration 1</a:t>
            </a:r>
          </a:p>
        </p:txBody>
      </p:sp>
      <p:sp>
        <p:nvSpPr>
          <p:cNvPr id="13" name="Rectangle 12">
            <a:extLst>
              <a:ext uri="{FF2B5EF4-FFF2-40B4-BE49-F238E27FC236}">
                <a16:creationId xmlns:a16="http://schemas.microsoft.com/office/drawing/2014/main" id="{856740EC-985A-4C2C-A5E4-B6928C31334E}"/>
              </a:ext>
            </a:extLst>
          </p:cNvPr>
          <p:cNvSpPr/>
          <p:nvPr/>
        </p:nvSpPr>
        <p:spPr>
          <a:xfrm>
            <a:off x="8221977" y="336069"/>
            <a:ext cx="1287532" cy="369332"/>
          </a:xfrm>
          <a:prstGeom prst="rect">
            <a:avLst/>
          </a:prstGeom>
        </p:spPr>
        <p:txBody>
          <a:bodyPr wrap="none">
            <a:spAutoFit/>
          </a:bodyPr>
          <a:lstStyle/>
          <a:p>
            <a:r>
              <a:rPr lang="en-US" b="1" dirty="0">
                <a:solidFill>
                  <a:schemeClr val="bg1"/>
                </a:solidFill>
                <a:latin typeface="Arial" panose="020B0604020202020204" pitchFamily="34" charset="0"/>
                <a:cs typeface="Arial" panose="020B0604020202020204" pitchFamily="34" charset="0"/>
              </a:rPr>
              <a:t>Iteration 2</a:t>
            </a:r>
          </a:p>
        </p:txBody>
      </p:sp>
      <p:pic>
        <p:nvPicPr>
          <p:cNvPr id="14" name="Picture 13">
            <a:extLst>
              <a:ext uri="{FF2B5EF4-FFF2-40B4-BE49-F238E27FC236}">
                <a16:creationId xmlns:a16="http://schemas.microsoft.com/office/drawing/2014/main" id="{B933289E-72DB-4249-807C-46AD1789F9E9}"/>
              </a:ext>
            </a:extLst>
          </p:cNvPr>
          <p:cNvPicPr>
            <a:picLocks noChangeAspect="1"/>
          </p:cNvPicPr>
          <p:nvPr/>
        </p:nvPicPr>
        <p:blipFill>
          <a:blip r:embed="rId4"/>
          <a:stretch>
            <a:fillRect/>
          </a:stretch>
        </p:blipFill>
        <p:spPr>
          <a:xfrm>
            <a:off x="245111" y="1018715"/>
            <a:ext cx="5190839" cy="4382873"/>
          </a:xfrm>
          <a:prstGeom prst="rect">
            <a:avLst/>
          </a:prstGeom>
        </p:spPr>
      </p:pic>
    </p:spTree>
    <p:extLst>
      <p:ext uri="{BB962C8B-B14F-4D97-AF65-F5344CB8AC3E}">
        <p14:creationId xmlns:p14="http://schemas.microsoft.com/office/powerpoint/2010/main" val="2295133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790293AC-5284-47DB-A8FC-A16355C2C942}"/>
              </a:ext>
            </a:extLst>
          </p:cNvPr>
          <p:cNvSpPr/>
          <p:nvPr/>
        </p:nvSpPr>
        <p:spPr bwMode="auto">
          <a:xfrm>
            <a:off x="0" y="266212"/>
            <a:ext cx="12192000" cy="1486388"/>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0" name="Rectangle 19">
            <a:extLst>
              <a:ext uri="{FF2B5EF4-FFF2-40B4-BE49-F238E27FC236}">
                <a16:creationId xmlns:a16="http://schemas.microsoft.com/office/drawing/2014/main" id="{63BACFAF-CEA0-4805-9785-BE8B738C389F}"/>
              </a:ext>
            </a:extLst>
          </p:cNvPr>
          <p:cNvSpPr/>
          <p:nvPr/>
        </p:nvSpPr>
        <p:spPr>
          <a:xfrm>
            <a:off x="0" y="3774189"/>
            <a:ext cx="5505450" cy="3083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21" name="TextBox 20">
            <a:extLst>
              <a:ext uri="{FF2B5EF4-FFF2-40B4-BE49-F238E27FC236}">
                <a16:creationId xmlns:a16="http://schemas.microsoft.com/office/drawing/2014/main" id="{02B32D21-A988-4C3F-BAAB-D5874566CFF6}"/>
              </a:ext>
            </a:extLst>
          </p:cNvPr>
          <p:cNvSpPr txBox="1"/>
          <p:nvPr/>
        </p:nvSpPr>
        <p:spPr>
          <a:xfrm>
            <a:off x="41096" y="3793240"/>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2</a:t>
            </a:r>
            <a:r>
              <a:rPr lang="en-US" sz="1600" baseline="30000" dirty="0">
                <a:latin typeface="Helvetica" panose="020B0604020202020204" pitchFamily="34" charset="0"/>
                <a:cs typeface="Helvetica" panose="020B0604020202020204" pitchFamily="34" charset="0"/>
              </a:rPr>
              <a:t>nd</a:t>
            </a:r>
            <a:r>
              <a:rPr lang="en-US" sz="1600" dirty="0">
                <a:latin typeface="Helvetica" panose="020B0604020202020204" pitchFamily="34" charset="0"/>
                <a:cs typeface="Helvetica" panose="020B0604020202020204" pitchFamily="34" charset="0"/>
              </a:rPr>
              <a:t> Iteration</a:t>
            </a:r>
          </a:p>
        </p:txBody>
      </p:sp>
      <p:sp>
        <p:nvSpPr>
          <p:cNvPr id="14" name="Rectangle 13">
            <a:extLst>
              <a:ext uri="{FF2B5EF4-FFF2-40B4-BE49-F238E27FC236}">
                <a16:creationId xmlns:a16="http://schemas.microsoft.com/office/drawing/2014/main" id="{894843D9-E5D4-4414-9EE2-97A98C03A8DD}"/>
              </a:ext>
            </a:extLst>
          </p:cNvPr>
          <p:cNvSpPr/>
          <p:nvPr/>
        </p:nvSpPr>
        <p:spPr>
          <a:xfrm>
            <a:off x="5505449" y="314633"/>
            <a:ext cx="6699773" cy="654336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22" name="Rectangle 21">
            <a:extLst>
              <a:ext uri="{FF2B5EF4-FFF2-40B4-BE49-F238E27FC236}">
                <a16:creationId xmlns:a16="http://schemas.microsoft.com/office/drawing/2014/main" id="{B7571D7D-8473-47A9-9A11-3C7A49C6219C}"/>
              </a:ext>
            </a:extLst>
          </p:cNvPr>
          <p:cNvSpPr/>
          <p:nvPr/>
        </p:nvSpPr>
        <p:spPr>
          <a:xfrm>
            <a:off x="0" y="0"/>
            <a:ext cx="12192000" cy="31463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BB3C988-4517-45EE-AC3D-9B55794CB120}"/>
              </a:ext>
            </a:extLst>
          </p:cNvPr>
          <p:cNvSpPr/>
          <p:nvPr/>
        </p:nvSpPr>
        <p:spPr>
          <a:xfrm>
            <a:off x="3897336" y="-36313"/>
            <a:ext cx="3858364" cy="369332"/>
          </a:xfrm>
          <a:prstGeom prst="rect">
            <a:avLst/>
          </a:prstGeom>
        </p:spPr>
        <p:txBody>
          <a:bodyPr wrap="none">
            <a:spAutoFit/>
          </a:bodyPr>
          <a:lstStyle/>
          <a:p>
            <a:r>
              <a:rPr lang="en-US" dirty="0">
                <a:solidFill>
                  <a:schemeClr val="bg1"/>
                </a:solidFill>
              </a:rPr>
              <a:t>Output Results for Scenario II Evolution</a:t>
            </a:r>
          </a:p>
        </p:txBody>
      </p:sp>
      <p:sp>
        <p:nvSpPr>
          <p:cNvPr id="13" name="Rectangle 12">
            <a:extLst>
              <a:ext uri="{FF2B5EF4-FFF2-40B4-BE49-F238E27FC236}">
                <a16:creationId xmlns:a16="http://schemas.microsoft.com/office/drawing/2014/main" id="{589BFB35-89CF-4862-913D-A24F89B8D085}"/>
              </a:ext>
            </a:extLst>
          </p:cNvPr>
          <p:cNvSpPr/>
          <p:nvPr/>
        </p:nvSpPr>
        <p:spPr>
          <a:xfrm>
            <a:off x="7540679" y="6613331"/>
            <a:ext cx="2638492" cy="215444"/>
          </a:xfrm>
          <a:prstGeom prst="rect">
            <a:avLst/>
          </a:prstGeom>
          <a:solidFill>
            <a:srgbClr val="FFFF00"/>
          </a:solidFill>
        </p:spPr>
        <p:txBody>
          <a:bodyPr wrap="square" lIns="0" tIns="0" rIns="0" bIns="0">
            <a:spAutoFit/>
          </a:bodyPr>
          <a:lstStyle/>
          <a:p>
            <a:r>
              <a:rPr lang="en-US" sz="1400" i="1" dirty="0">
                <a:latin typeface="Helvetica" panose="020B0604020202020204" pitchFamily="34" charset="0"/>
                <a:cs typeface="Helvetica" panose="020B0604020202020204" pitchFamily="34" charset="0"/>
              </a:rPr>
              <a:t>Note</a:t>
            </a:r>
            <a:r>
              <a:rPr lang="en-US" sz="1400" dirty="0">
                <a:latin typeface="Helvetica" panose="020B0604020202020204" pitchFamily="34" charset="0"/>
                <a:cs typeface="Helvetica" panose="020B0604020202020204" pitchFamily="34" charset="0"/>
              </a:rPr>
              <a:t>: Pending Agile User Study</a:t>
            </a:r>
          </a:p>
        </p:txBody>
      </p:sp>
      <p:pic>
        <p:nvPicPr>
          <p:cNvPr id="15" name="Picture 14">
            <a:extLst>
              <a:ext uri="{FF2B5EF4-FFF2-40B4-BE49-F238E27FC236}">
                <a16:creationId xmlns:a16="http://schemas.microsoft.com/office/drawing/2014/main" id="{0DC52889-3B27-42BA-9766-50AA7E0D84DA}"/>
              </a:ext>
            </a:extLst>
          </p:cNvPr>
          <p:cNvPicPr/>
          <p:nvPr/>
        </p:nvPicPr>
        <p:blipFill rotWithShape="1">
          <a:blip r:embed="rId3"/>
          <a:srcRect l="9452"/>
          <a:stretch/>
        </p:blipFill>
        <p:spPr bwMode="auto">
          <a:xfrm>
            <a:off x="6242716" y="659821"/>
            <a:ext cx="5471955" cy="3133419"/>
          </a:xfrm>
          <a:prstGeom prst="rect">
            <a:avLst/>
          </a:prstGeom>
          <a:ln>
            <a:noFill/>
          </a:ln>
          <a:extLst>
            <a:ext uri="{53640926-AAD7-44D8-BBD7-CCE9431645EC}">
              <a14:shadowObscured xmlns:a14="http://schemas.microsoft.com/office/drawing/2010/main"/>
            </a:ext>
          </a:extLst>
        </p:spPr>
      </p:pic>
      <p:pic>
        <p:nvPicPr>
          <p:cNvPr id="16" name="slide2">
            <a:extLst>
              <a:ext uri="{FF2B5EF4-FFF2-40B4-BE49-F238E27FC236}">
                <a16:creationId xmlns:a16="http://schemas.microsoft.com/office/drawing/2014/main" id="{BB2F9AB8-E735-4C67-A8EF-B0F2CA8846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883" y="760674"/>
            <a:ext cx="3817685" cy="2863264"/>
          </a:xfrm>
          <a:prstGeom prst="rect">
            <a:avLst/>
          </a:prstGeom>
        </p:spPr>
      </p:pic>
      <p:pic>
        <p:nvPicPr>
          <p:cNvPr id="17" name="Picture 16">
            <a:extLst>
              <a:ext uri="{FF2B5EF4-FFF2-40B4-BE49-F238E27FC236}">
                <a16:creationId xmlns:a16="http://schemas.microsoft.com/office/drawing/2014/main" id="{2F3D9DD7-48D9-43D9-9D33-0826723C8C83}"/>
              </a:ext>
            </a:extLst>
          </p:cNvPr>
          <p:cNvPicPr>
            <a:picLocks noChangeAspect="1"/>
          </p:cNvPicPr>
          <p:nvPr/>
        </p:nvPicPr>
        <p:blipFill rotWithShape="1">
          <a:blip r:embed="rId5"/>
          <a:srcRect t="5951" r="13864"/>
          <a:stretch/>
        </p:blipFill>
        <p:spPr>
          <a:xfrm>
            <a:off x="119438" y="4195750"/>
            <a:ext cx="2768450" cy="1577729"/>
          </a:xfrm>
          <a:prstGeom prst="rect">
            <a:avLst/>
          </a:prstGeom>
        </p:spPr>
      </p:pic>
      <p:pic>
        <p:nvPicPr>
          <p:cNvPr id="18" name="Picture 17">
            <a:extLst>
              <a:ext uri="{FF2B5EF4-FFF2-40B4-BE49-F238E27FC236}">
                <a16:creationId xmlns:a16="http://schemas.microsoft.com/office/drawing/2014/main" id="{F36FDF79-A5C2-4F1F-945F-DCEC46AB1A51}"/>
              </a:ext>
            </a:extLst>
          </p:cNvPr>
          <p:cNvPicPr>
            <a:picLocks noChangeAspect="1"/>
          </p:cNvPicPr>
          <p:nvPr/>
        </p:nvPicPr>
        <p:blipFill rotWithShape="1">
          <a:blip r:embed="rId6"/>
          <a:srcRect r="31042"/>
          <a:stretch/>
        </p:blipFill>
        <p:spPr>
          <a:xfrm>
            <a:off x="2964203" y="4869677"/>
            <a:ext cx="2464932" cy="1868629"/>
          </a:xfrm>
          <a:prstGeom prst="rect">
            <a:avLst/>
          </a:prstGeom>
        </p:spPr>
      </p:pic>
      <p:pic>
        <p:nvPicPr>
          <p:cNvPr id="19" name="Picture 18">
            <a:extLst>
              <a:ext uri="{FF2B5EF4-FFF2-40B4-BE49-F238E27FC236}">
                <a16:creationId xmlns:a16="http://schemas.microsoft.com/office/drawing/2014/main" id="{212B48F3-F578-4711-8B88-9A84BCEB113A}"/>
              </a:ext>
            </a:extLst>
          </p:cNvPr>
          <p:cNvPicPr/>
          <p:nvPr/>
        </p:nvPicPr>
        <p:blipFill rotWithShape="1">
          <a:blip r:embed="rId7"/>
          <a:srcRect b="5546"/>
          <a:stretch/>
        </p:blipFill>
        <p:spPr bwMode="auto">
          <a:xfrm>
            <a:off x="6096000" y="3880632"/>
            <a:ext cx="5793781" cy="2611403"/>
          </a:xfrm>
          <a:prstGeom prst="rect">
            <a:avLst/>
          </a:prstGeom>
          <a:ln>
            <a:noFill/>
          </a:ln>
          <a:extLst>
            <a:ext uri="{53640926-AAD7-44D8-BBD7-CCE9431645EC}">
              <a14:shadowObscured xmlns:a14="http://schemas.microsoft.com/office/drawing/2010/main"/>
            </a:ext>
          </a:extLst>
        </p:spPr>
      </p:pic>
      <p:sp>
        <p:nvSpPr>
          <p:cNvPr id="24" name="TextBox 23">
            <a:extLst>
              <a:ext uri="{FF2B5EF4-FFF2-40B4-BE49-F238E27FC236}">
                <a16:creationId xmlns:a16="http://schemas.microsoft.com/office/drawing/2014/main" id="{40414C34-E021-4C47-B522-9A80CECE7635}"/>
              </a:ext>
            </a:extLst>
          </p:cNvPr>
          <p:cNvSpPr txBox="1"/>
          <p:nvPr/>
        </p:nvSpPr>
        <p:spPr>
          <a:xfrm>
            <a:off x="13223" y="321267"/>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1</a:t>
            </a:r>
            <a:r>
              <a:rPr lang="en-US" sz="1600" baseline="30000" dirty="0">
                <a:latin typeface="Helvetica" panose="020B0604020202020204" pitchFamily="34" charset="0"/>
                <a:cs typeface="Helvetica" panose="020B0604020202020204" pitchFamily="34" charset="0"/>
              </a:rPr>
              <a:t>st</a:t>
            </a:r>
            <a:r>
              <a:rPr lang="en-US" sz="1600" dirty="0">
                <a:latin typeface="Helvetica" panose="020B0604020202020204" pitchFamily="34" charset="0"/>
                <a:cs typeface="Helvetica" panose="020B0604020202020204" pitchFamily="34" charset="0"/>
              </a:rPr>
              <a:t> Iteration</a:t>
            </a:r>
          </a:p>
        </p:txBody>
      </p:sp>
      <p:sp>
        <p:nvSpPr>
          <p:cNvPr id="25" name="TextBox 24">
            <a:extLst>
              <a:ext uri="{FF2B5EF4-FFF2-40B4-BE49-F238E27FC236}">
                <a16:creationId xmlns:a16="http://schemas.microsoft.com/office/drawing/2014/main" id="{1079B2EB-1776-4F26-926E-391B21B21AE0}"/>
              </a:ext>
            </a:extLst>
          </p:cNvPr>
          <p:cNvSpPr txBox="1"/>
          <p:nvPr/>
        </p:nvSpPr>
        <p:spPr>
          <a:xfrm>
            <a:off x="5598815" y="302880"/>
            <a:ext cx="5099408"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3</a:t>
            </a:r>
            <a:r>
              <a:rPr lang="en-US" sz="1600" baseline="30000" dirty="0">
                <a:solidFill>
                  <a:schemeClr val="bg1"/>
                </a:solidFill>
                <a:latin typeface="Helvetica" panose="020B0604020202020204" pitchFamily="34" charset="0"/>
                <a:cs typeface="Helvetica" panose="020B0604020202020204" pitchFamily="34" charset="0"/>
              </a:rPr>
              <a:t>rd</a:t>
            </a:r>
            <a:r>
              <a:rPr lang="en-US" sz="1600" dirty="0">
                <a:solidFill>
                  <a:schemeClr val="bg1"/>
                </a:solidFill>
                <a:latin typeface="Helvetica" panose="020B0604020202020204" pitchFamily="34" charset="0"/>
                <a:cs typeface="Helvetica" panose="020B0604020202020204" pitchFamily="34" charset="0"/>
              </a:rPr>
              <a:t> Iteration</a:t>
            </a:r>
          </a:p>
        </p:txBody>
      </p:sp>
    </p:spTree>
    <p:extLst>
      <p:ext uri="{BB962C8B-B14F-4D97-AF65-F5344CB8AC3E}">
        <p14:creationId xmlns:p14="http://schemas.microsoft.com/office/powerpoint/2010/main" val="2258136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BFB34D-024B-4BC7-AAD9-A454FF35CD84}"/>
              </a:ext>
            </a:extLst>
          </p:cNvPr>
          <p:cNvSpPr/>
          <p:nvPr/>
        </p:nvSpPr>
        <p:spPr bwMode="auto">
          <a:xfrm>
            <a:off x="0" y="190500"/>
            <a:ext cx="12192000" cy="11049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8" name="Rectangle 7">
            <a:extLst>
              <a:ext uri="{FF2B5EF4-FFF2-40B4-BE49-F238E27FC236}">
                <a16:creationId xmlns:a16="http://schemas.microsoft.com/office/drawing/2014/main" id="{D52BC816-E09D-43D4-9E17-06395F9C50AC}"/>
              </a:ext>
            </a:extLst>
          </p:cNvPr>
          <p:cNvSpPr/>
          <p:nvPr/>
        </p:nvSpPr>
        <p:spPr>
          <a:xfrm>
            <a:off x="6108700" y="417341"/>
            <a:ext cx="6096000" cy="64406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pic>
        <p:nvPicPr>
          <p:cNvPr id="1026" name="Picture 2">
            <a:extLst>
              <a:ext uri="{FF2B5EF4-FFF2-40B4-BE49-F238E27FC236}">
                <a16:creationId xmlns:a16="http://schemas.microsoft.com/office/drawing/2014/main" id="{BAEB48DD-EE6E-44B5-A1B4-A2E8A58762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6498" b="41478"/>
          <a:stretch/>
        </p:blipFill>
        <p:spPr bwMode="auto">
          <a:xfrm>
            <a:off x="7286920" y="686962"/>
            <a:ext cx="3856637" cy="305861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C64ED63-A918-42F0-B9FD-EB0355434B9D}"/>
              </a:ext>
            </a:extLst>
          </p:cNvPr>
          <p:cNvSpPr/>
          <p:nvPr/>
        </p:nvSpPr>
        <p:spPr>
          <a:xfrm>
            <a:off x="-12700" y="11163"/>
            <a:ext cx="12306300" cy="41734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On screen help Evolution</a:t>
            </a:r>
          </a:p>
        </p:txBody>
      </p:sp>
      <p:pic>
        <p:nvPicPr>
          <p:cNvPr id="7" name="Picture 6">
            <a:extLst>
              <a:ext uri="{FF2B5EF4-FFF2-40B4-BE49-F238E27FC236}">
                <a16:creationId xmlns:a16="http://schemas.microsoft.com/office/drawing/2014/main" id="{0A6A41E5-337B-4D82-A58C-5EF2F7E8B6E5}"/>
              </a:ext>
            </a:extLst>
          </p:cNvPr>
          <p:cNvPicPr>
            <a:picLocks noChangeAspect="1"/>
          </p:cNvPicPr>
          <p:nvPr/>
        </p:nvPicPr>
        <p:blipFill>
          <a:blip r:embed="rId4"/>
          <a:stretch>
            <a:fillRect/>
          </a:stretch>
        </p:blipFill>
        <p:spPr>
          <a:xfrm>
            <a:off x="7860505" y="868985"/>
            <a:ext cx="1993100" cy="2671973"/>
          </a:xfrm>
          <a:prstGeom prst="rect">
            <a:avLst/>
          </a:prstGeom>
        </p:spPr>
      </p:pic>
      <p:pic>
        <p:nvPicPr>
          <p:cNvPr id="5" name="Picture 4">
            <a:extLst>
              <a:ext uri="{FF2B5EF4-FFF2-40B4-BE49-F238E27FC236}">
                <a16:creationId xmlns:a16="http://schemas.microsoft.com/office/drawing/2014/main" id="{D083AED4-EB76-4099-80BB-D58EA4BE3010}"/>
              </a:ext>
            </a:extLst>
          </p:cNvPr>
          <p:cNvPicPr>
            <a:picLocks noChangeAspect="1"/>
          </p:cNvPicPr>
          <p:nvPr/>
        </p:nvPicPr>
        <p:blipFill>
          <a:blip r:embed="rId5"/>
          <a:stretch>
            <a:fillRect/>
          </a:stretch>
        </p:blipFill>
        <p:spPr>
          <a:xfrm>
            <a:off x="7309491" y="3789857"/>
            <a:ext cx="3834066" cy="3031580"/>
          </a:xfrm>
          <a:prstGeom prst="rect">
            <a:avLst/>
          </a:prstGeom>
        </p:spPr>
      </p:pic>
      <p:pic>
        <p:nvPicPr>
          <p:cNvPr id="10" name="Picture 2">
            <a:extLst>
              <a:ext uri="{FF2B5EF4-FFF2-40B4-BE49-F238E27FC236}">
                <a16:creationId xmlns:a16="http://schemas.microsoft.com/office/drawing/2014/main" id="{D1422D62-5499-403B-865E-601EE16DEA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6498" b="41478"/>
          <a:stretch/>
        </p:blipFill>
        <p:spPr bwMode="auto">
          <a:xfrm>
            <a:off x="677631" y="1182026"/>
            <a:ext cx="3598630" cy="285399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832BF6D-1E8C-4F3C-BE74-FE35FFCE928F}"/>
              </a:ext>
            </a:extLst>
          </p:cNvPr>
          <p:cNvSpPr/>
          <p:nvPr/>
        </p:nvSpPr>
        <p:spPr>
          <a:xfrm>
            <a:off x="956930" y="1637414"/>
            <a:ext cx="1775637" cy="2098737"/>
          </a:xfrm>
          <a:prstGeom prst="rect">
            <a:avLst/>
          </a:prstGeom>
          <a:solidFill>
            <a:srgbClr val="F6F6F6"/>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66BA981B-D2A9-44EE-A91F-67A2CAC91BF6}"/>
              </a:ext>
            </a:extLst>
          </p:cNvPr>
          <p:cNvSpPr/>
          <p:nvPr/>
        </p:nvSpPr>
        <p:spPr>
          <a:xfrm>
            <a:off x="956929" y="1405621"/>
            <a:ext cx="1775637" cy="231793"/>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peech Bubble: Rectangle 10">
            <a:extLst>
              <a:ext uri="{FF2B5EF4-FFF2-40B4-BE49-F238E27FC236}">
                <a16:creationId xmlns:a16="http://schemas.microsoft.com/office/drawing/2014/main" id="{CCC0E6A9-63C9-4993-8FD2-E2E1E6750314}"/>
              </a:ext>
            </a:extLst>
          </p:cNvPr>
          <p:cNvSpPr/>
          <p:nvPr/>
        </p:nvSpPr>
        <p:spPr>
          <a:xfrm>
            <a:off x="2498651" y="4391247"/>
            <a:ext cx="2254102" cy="914400"/>
          </a:xfrm>
          <a:prstGeom prst="wedgeRectCallout">
            <a:avLst>
              <a:gd name="adj1" fmla="val -65644"/>
              <a:gd name="adj2" fmla="val -208430"/>
            </a:avLst>
          </a:prstGeom>
          <a:solidFill>
            <a:srgbClr val="F6F6F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13" name="Rectangle 12">
            <a:extLst>
              <a:ext uri="{FF2B5EF4-FFF2-40B4-BE49-F238E27FC236}">
                <a16:creationId xmlns:a16="http://schemas.microsoft.com/office/drawing/2014/main" id="{32C5D526-BAB3-4E5A-9C80-A6B641046239}"/>
              </a:ext>
            </a:extLst>
          </p:cNvPr>
          <p:cNvSpPr/>
          <p:nvPr/>
        </p:nvSpPr>
        <p:spPr>
          <a:xfrm>
            <a:off x="2216359" y="370709"/>
            <a:ext cx="1287532"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Iteration 0</a:t>
            </a:r>
          </a:p>
        </p:txBody>
      </p:sp>
      <p:sp>
        <p:nvSpPr>
          <p:cNvPr id="14" name="Rectangle 13">
            <a:extLst>
              <a:ext uri="{FF2B5EF4-FFF2-40B4-BE49-F238E27FC236}">
                <a16:creationId xmlns:a16="http://schemas.microsoft.com/office/drawing/2014/main" id="{280ADF51-400B-405B-B0E9-788BB2BDD32D}"/>
              </a:ext>
            </a:extLst>
          </p:cNvPr>
          <p:cNvSpPr/>
          <p:nvPr/>
        </p:nvSpPr>
        <p:spPr>
          <a:xfrm>
            <a:off x="8616297" y="355353"/>
            <a:ext cx="1287532" cy="369332"/>
          </a:xfrm>
          <a:prstGeom prst="rect">
            <a:avLst/>
          </a:prstGeom>
        </p:spPr>
        <p:txBody>
          <a:bodyPr wrap="none">
            <a:spAutoFit/>
          </a:bodyPr>
          <a:lstStyle/>
          <a:p>
            <a:r>
              <a:rPr lang="en-US" b="1" dirty="0">
                <a:solidFill>
                  <a:schemeClr val="bg1"/>
                </a:solidFill>
                <a:latin typeface="Arial" panose="020B0604020202020204" pitchFamily="34" charset="0"/>
                <a:cs typeface="Arial" panose="020B0604020202020204" pitchFamily="34" charset="0"/>
              </a:rPr>
              <a:t>Iteration 1</a:t>
            </a:r>
          </a:p>
        </p:txBody>
      </p:sp>
    </p:spTree>
    <p:extLst>
      <p:ext uri="{BB962C8B-B14F-4D97-AF65-F5344CB8AC3E}">
        <p14:creationId xmlns:p14="http://schemas.microsoft.com/office/powerpoint/2010/main" val="198568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58B052-67F6-4747-BD28-C28F49904593}"/>
              </a:ext>
            </a:extLst>
          </p:cNvPr>
          <p:cNvPicPr>
            <a:picLocks noChangeAspect="1"/>
          </p:cNvPicPr>
          <p:nvPr/>
        </p:nvPicPr>
        <p:blipFill>
          <a:blip r:embed="rId3"/>
          <a:stretch>
            <a:fillRect/>
          </a:stretch>
        </p:blipFill>
        <p:spPr>
          <a:xfrm>
            <a:off x="7359199" y="1032387"/>
            <a:ext cx="3829910" cy="4793226"/>
          </a:xfrm>
          <a:prstGeom prst="rect">
            <a:avLst/>
          </a:prstGeom>
        </p:spPr>
      </p:pic>
      <p:sp>
        <p:nvSpPr>
          <p:cNvPr id="3" name="TextBox 2">
            <a:extLst>
              <a:ext uri="{FF2B5EF4-FFF2-40B4-BE49-F238E27FC236}">
                <a16:creationId xmlns:a16="http://schemas.microsoft.com/office/drawing/2014/main" id="{14E15D03-AFA7-442F-BCDF-C0597742A40E}"/>
              </a:ext>
            </a:extLst>
          </p:cNvPr>
          <p:cNvSpPr txBox="1"/>
          <p:nvPr/>
        </p:nvSpPr>
        <p:spPr>
          <a:xfrm>
            <a:off x="550048" y="1115868"/>
            <a:ext cx="5043950" cy="4093428"/>
          </a:xfrm>
          <a:prstGeom prst="rect">
            <a:avLst/>
          </a:prstGeom>
          <a:noFill/>
        </p:spPr>
        <p:txBody>
          <a:bodyPr wrap="square" rtlCol="0">
            <a:spAutoFit/>
          </a:bodyPr>
          <a:lstStyle/>
          <a:p>
            <a:pPr marL="285750" indent="-168275">
              <a:buFont typeface="Arial" panose="020B0604020202020204" pitchFamily="34" charset="0"/>
              <a:buChar char="•"/>
            </a:pPr>
            <a:r>
              <a:rPr lang="en-US" sz="2000" dirty="0"/>
              <a:t>Covers aspects of IMPACT (IMPACT Desktop interfaces, IMPACT Run interfaces, and some of the output files)</a:t>
            </a:r>
          </a:p>
          <a:p>
            <a:pPr marL="285750" indent="-168275">
              <a:buFont typeface="Arial" panose="020B0604020202020204" pitchFamily="34" charset="0"/>
              <a:buChar char="•"/>
            </a:pPr>
            <a:r>
              <a:rPr lang="en-US" sz="2000" dirty="0"/>
              <a:t>Worked with different developers to define labels and interactions of the current state of the prototype and add examples</a:t>
            </a:r>
          </a:p>
          <a:p>
            <a:pPr marL="285750" indent="-168275">
              <a:buFont typeface="Arial" panose="020B0604020202020204" pitchFamily="34" charset="0"/>
              <a:buChar char="•"/>
            </a:pPr>
            <a:r>
              <a:rPr lang="en-US" sz="2000" dirty="0"/>
              <a:t>Identified potential guidelines that will help people who are not as familiar with Tableau and guidelines for MEDPRAT experts</a:t>
            </a:r>
          </a:p>
          <a:p>
            <a:pPr marL="285750" indent="-168275">
              <a:buFont typeface="Arial" panose="020B0604020202020204" pitchFamily="34" charset="0"/>
              <a:buChar char="•"/>
            </a:pPr>
            <a:endParaRPr lang="en-US" sz="2000" dirty="0"/>
          </a:p>
          <a:p>
            <a:pPr marL="285750" indent="-168275">
              <a:buFont typeface="Arial" panose="020B0604020202020204" pitchFamily="34" charset="0"/>
              <a:buChar char="•"/>
            </a:pPr>
            <a:endParaRPr lang="en-US" sz="2000" dirty="0"/>
          </a:p>
        </p:txBody>
      </p:sp>
      <p:sp>
        <p:nvSpPr>
          <p:cNvPr id="6" name="TextBox 5">
            <a:extLst>
              <a:ext uri="{FF2B5EF4-FFF2-40B4-BE49-F238E27FC236}">
                <a16:creationId xmlns:a16="http://schemas.microsoft.com/office/drawing/2014/main" id="{B381EDD5-26AF-4A49-9792-45FEBB395441}"/>
              </a:ext>
            </a:extLst>
          </p:cNvPr>
          <p:cNvSpPr txBox="1"/>
          <p:nvPr/>
        </p:nvSpPr>
        <p:spPr>
          <a:xfrm>
            <a:off x="7359199" y="5825613"/>
            <a:ext cx="4168878" cy="276999"/>
          </a:xfrm>
          <a:prstGeom prst="rect">
            <a:avLst/>
          </a:prstGeom>
          <a:noFill/>
        </p:spPr>
        <p:txBody>
          <a:bodyPr wrap="square" rtlCol="0">
            <a:spAutoFit/>
          </a:bodyPr>
          <a:lstStyle/>
          <a:p>
            <a:r>
              <a:rPr lang="en-US" sz="1200" dirty="0"/>
              <a:t>By Natalia Russi-V, Jennifer Amador, and William Thompson</a:t>
            </a:r>
          </a:p>
        </p:txBody>
      </p:sp>
      <p:sp>
        <p:nvSpPr>
          <p:cNvPr id="8" name="TextBox 7">
            <a:extLst>
              <a:ext uri="{FF2B5EF4-FFF2-40B4-BE49-F238E27FC236}">
                <a16:creationId xmlns:a16="http://schemas.microsoft.com/office/drawing/2014/main" id="{00977B39-267E-4E6D-995C-C1986F5A1C98}"/>
              </a:ext>
            </a:extLst>
          </p:cNvPr>
          <p:cNvSpPr txBox="1"/>
          <p:nvPr/>
        </p:nvSpPr>
        <p:spPr>
          <a:xfrm>
            <a:off x="3611570" y="109057"/>
            <a:ext cx="5876166" cy="646331"/>
          </a:xfrm>
          <a:prstGeom prst="rect">
            <a:avLst/>
          </a:prstGeom>
          <a:noFill/>
        </p:spPr>
        <p:txBody>
          <a:bodyPr wrap="square" rtlCol="0">
            <a:spAutoFit/>
          </a:bodyPr>
          <a:lstStyle/>
          <a:p>
            <a:r>
              <a:rPr lang="en-US" sz="3600" dirty="0">
                <a:solidFill>
                  <a:schemeClr val="bg1"/>
                </a:solidFill>
              </a:rPr>
              <a:t>IMPACT 0.1 User Manual</a:t>
            </a:r>
          </a:p>
        </p:txBody>
      </p:sp>
    </p:spTree>
    <p:extLst>
      <p:ext uri="{BB962C8B-B14F-4D97-AF65-F5344CB8AC3E}">
        <p14:creationId xmlns:p14="http://schemas.microsoft.com/office/powerpoint/2010/main" val="2563631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07DC739-0F34-44F7-8E36-E4687EB58B45}"/>
              </a:ext>
            </a:extLst>
          </p:cNvPr>
          <p:cNvSpPr txBox="1"/>
          <p:nvPr/>
        </p:nvSpPr>
        <p:spPr>
          <a:xfrm>
            <a:off x="2732029" y="108536"/>
            <a:ext cx="8156104" cy="646331"/>
          </a:xfrm>
          <a:prstGeom prst="rect">
            <a:avLst/>
          </a:prstGeom>
          <a:noFill/>
        </p:spPr>
        <p:txBody>
          <a:bodyPr wrap="square" rtlCol="0">
            <a:spAutoFit/>
          </a:bodyPr>
          <a:lstStyle/>
          <a:p>
            <a:r>
              <a:rPr lang="en-US" sz="3600" dirty="0">
                <a:solidFill>
                  <a:schemeClr val="bg1"/>
                </a:solidFill>
              </a:rPr>
              <a:t>IMPACT 0.1 Demo Overall comments</a:t>
            </a:r>
          </a:p>
        </p:txBody>
      </p:sp>
      <p:sp>
        <p:nvSpPr>
          <p:cNvPr id="5" name="TextBox 4">
            <a:extLst>
              <a:ext uri="{FF2B5EF4-FFF2-40B4-BE49-F238E27FC236}">
                <a16:creationId xmlns:a16="http://schemas.microsoft.com/office/drawing/2014/main" id="{E5F820BB-4212-40AF-8F98-D5CB2DE93069}"/>
              </a:ext>
            </a:extLst>
          </p:cNvPr>
          <p:cNvSpPr txBox="1"/>
          <p:nvPr/>
        </p:nvSpPr>
        <p:spPr>
          <a:xfrm>
            <a:off x="240322" y="1081454"/>
            <a:ext cx="11179517" cy="5262979"/>
          </a:xfrm>
          <a:prstGeom prst="rect">
            <a:avLst/>
          </a:prstGeom>
          <a:noFill/>
        </p:spPr>
        <p:txBody>
          <a:bodyPr wrap="square" rtlCol="0">
            <a:spAutoFit/>
          </a:bodyPr>
          <a:lstStyle/>
          <a:p>
            <a:r>
              <a:rPr lang="en-US" sz="2400" b="1" dirty="0"/>
              <a:t>Good</a:t>
            </a:r>
          </a:p>
          <a:p>
            <a:pPr marL="285750" indent="-285750">
              <a:buFont typeface="Wingdings" panose="05000000000000000000" pitchFamily="2" charset="2"/>
              <a:buChar char="§"/>
            </a:pPr>
            <a:r>
              <a:rPr lang="en-US" sz="2400" dirty="0"/>
              <a:t>Its fast </a:t>
            </a:r>
          </a:p>
          <a:p>
            <a:pPr marL="285750" indent="-285750">
              <a:buFont typeface="Wingdings" panose="05000000000000000000" pitchFamily="2" charset="2"/>
              <a:buChar char="§"/>
            </a:pPr>
            <a:r>
              <a:rPr lang="en-US" sz="2400" dirty="0"/>
              <a:t>Tableau outputs are dynamic</a:t>
            </a:r>
          </a:p>
          <a:p>
            <a:pPr marL="285750" indent="-285750">
              <a:buFont typeface="Wingdings" panose="05000000000000000000" pitchFamily="2" charset="2"/>
              <a:buChar char="§"/>
            </a:pPr>
            <a:r>
              <a:rPr lang="en-US" sz="2400" dirty="0"/>
              <a:t>Seems to fill a real need…</a:t>
            </a:r>
          </a:p>
          <a:p>
            <a:pPr marL="285750" indent="-285750">
              <a:buFont typeface="Wingdings" panose="05000000000000000000" pitchFamily="2" charset="2"/>
              <a:buChar char="§"/>
            </a:pPr>
            <a:r>
              <a:rPr lang="en-US" sz="2400" dirty="0"/>
              <a:t>Allows you to export output files and images to excel and PowerPoint to easily share</a:t>
            </a:r>
          </a:p>
          <a:p>
            <a:endParaRPr lang="en-US" sz="2400" b="1" dirty="0"/>
          </a:p>
          <a:p>
            <a:r>
              <a:rPr lang="en-US" sz="2400" b="1" dirty="0"/>
              <a:t>Not as good</a:t>
            </a:r>
          </a:p>
          <a:p>
            <a:pPr marL="285750" indent="-285750">
              <a:buFont typeface="Wingdings" panose="05000000000000000000" pitchFamily="2" charset="2"/>
              <a:buChar char="§"/>
            </a:pPr>
            <a:r>
              <a:rPr lang="en-US" sz="2400" dirty="0"/>
              <a:t>Hard to know how valid the outputs are, or if they are comparable to similar studies done by IMM</a:t>
            </a:r>
          </a:p>
          <a:p>
            <a:pPr marL="285750" indent="-285750">
              <a:buFont typeface="Wingdings" panose="05000000000000000000" pitchFamily="2" charset="2"/>
              <a:buChar char="§"/>
            </a:pPr>
            <a:r>
              <a:rPr lang="en-US" sz="2400" dirty="0"/>
              <a:t>The number of entry boxes to fill out before running trials</a:t>
            </a:r>
          </a:p>
          <a:p>
            <a:pPr marL="285750" indent="-285750">
              <a:buFont typeface="Wingdings" panose="05000000000000000000" pitchFamily="2" charset="2"/>
              <a:buChar char="§"/>
            </a:pPr>
            <a:r>
              <a:rPr lang="en-US" sz="2400" dirty="0"/>
              <a:t>They were some suggestions labels, prompts, and to streamline the interface</a:t>
            </a:r>
          </a:p>
          <a:p>
            <a:pPr marL="285750" indent="-285750">
              <a:buFont typeface="Wingdings" panose="05000000000000000000" pitchFamily="2" charset="2"/>
              <a:buChar char="§"/>
            </a:pPr>
            <a:r>
              <a:rPr lang="en-US" sz="2400" dirty="0"/>
              <a:t>There is a need to identify ways that allows IMPACT to continuously learn about the user experience</a:t>
            </a:r>
          </a:p>
          <a:p>
            <a:pPr marL="285750" indent="-285750">
              <a:buFont typeface="Wingdings" panose="05000000000000000000" pitchFamily="2" charset="2"/>
              <a:buChar char="§"/>
            </a:pPr>
            <a:endParaRPr lang="en-US" sz="2400" dirty="0"/>
          </a:p>
        </p:txBody>
      </p:sp>
    </p:spTree>
    <p:extLst>
      <p:ext uri="{BB962C8B-B14F-4D97-AF65-F5344CB8AC3E}">
        <p14:creationId xmlns:p14="http://schemas.microsoft.com/office/powerpoint/2010/main" val="800801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07DC739-0F34-44F7-8E36-E4687EB58B45}"/>
              </a:ext>
            </a:extLst>
          </p:cNvPr>
          <p:cNvSpPr txBox="1"/>
          <p:nvPr/>
        </p:nvSpPr>
        <p:spPr>
          <a:xfrm>
            <a:off x="4988485" y="76200"/>
            <a:ext cx="3551639" cy="584775"/>
          </a:xfrm>
          <a:prstGeom prst="rect">
            <a:avLst/>
          </a:prstGeom>
          <a:noFill/>
        </p:spPr>
        <p:txBody>
          <a:bodyPr wrap="square" rtlCol="0">
            <a:spAutoFit/>
          </a:bodyPr>
          <a:lstStyle/>
          <a:p>
            <a:r>
              <a:rPr lang="en-US" sz="3200" dirty="0">
                <a:solidFill>
                  <a:schemeClr val="bg1"/>
                </a:solidFill>
              </a:rPr>
              <a:t>Next Steps</a:t>
            </a:r>
          </a:p>
        </p:txBody>
      </p:sp>
      <p:sp>
        <p:nvSpPr>
          <p:cNvPr id="12" name="TextBox 11">
            <a:extLst>
              <a:ext uri="{FF2B5EF4-FFF2-40B4-BE49-F238E27FC236}">
                <a16:creationId xmlns:a16="http://schemas.microsoft.com/office/drawing/2014/main" id="{23A824F2-2806-4177-955D-8076C54DDC07}"/>
              </a:ext>
            </a:extLst>
          </p:cNvPr>
          <p:cNvSpPr txBox="1"/>
          <p:nvPr/>
        </p:nvSpPr>
        <p:spPr>
          <a:xfrm>
            <a:off x="318278" y="1085721"/>
            <a:ext cx="11362323" cy="4154984"/>
          </a:xfrm>
          <a:prstGeom prst="rect">
            <a:avLst/>
          </a:prstGeom>
          <a:noFill/>
        </p:spPr>
        <p:txBody>
          <a:bodyPr wrap="square" rtlCol="0">
            <a:spAutoFit/>
          </a:bodyPr>
          <a:lstStyle/>
          <a:p>
            <a:pPr marL="285750" indent="-285750">
              <a:buFont typeface="Wingdings" panose="05000000000000000000" pitchFamily="2" charset="2"/>
              <a:buChar char="§"/>
            </a:pPr>
            <a:r>
              <a:rPr lang="en-US" sz="2400" dirty="0"/>
              <a:t>Research to identify information architecture of the IMPACT service</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Perform usability studies to gather requesters and analyst feedback on the IMPACT tool suite results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Perform usability studies to gather operators feedback on the IMPACT tool suite</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Work together to identify the user stories for the next scenarios that IMPACT plans to accomplish</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Integrating the Medical Data base interface with the IMPACT interface</a:t>
            </a:r>
          </a:p>
        </p:txBody>
      </p:sp>
    </p:spTree>
    <p:extLst>
      <p:ext uri="{BB962C8B-B14F-4D97-AF65-F5344CB8AC3E}">
        <p14:creationId xmlns:p14="http://schemas.microsoft.com/office/powerpoint/2010/main" val="2353483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4B3D25-C963-47C1-9BF6-564A6FBDE356}"/>
              </a:ext>
            </a:extLst>
          </p:cNvPr>
          <p:cNvSpPr/>
          <p:nvPr/>
        </p:nvSpPr>
        <p:spPr>
          <a:xfrm>
            <a:off x="0" y="812800"/>
            <a:ext cx="12192000" cy="4397555"/>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E07DC739-0F34-44F7-8E36-E4687EB58B45}"/>
              </a:ext>
            </a:extLst>
          </p:cNvPr>
          <p:cNvSpPr txBox="1"/>
          <p:nvPr/>
        </p:nvSpPr>
        <p:spPr>
          <a:xfrm>
            <a:off x="4045550" y="2275145"/>
            <a:ext cx="5035882" cy="1015663"/>
          </a:xfrm>
          <a:prstGeom prst="rect">
            <a:avLst/>
          </a:prstGeom>
          <a:noFill/>
        </p:spPr>
        <p:txBody>
          <a:bodyPr wrap="square" rtlCol="0">
            <a:spAutoFit/>
          </a:bodyPr>
          <a:lstStyle/>
          <a:p>
            <a:r>
              <a:rPr lang="en-US" sz="6000" dirty="0">
                <a:solidFill>
                  <a:schemeClr val="bg1"/>
                </a:solidFill>
              </a:rPr>
              <a:t>Thank you!</a:t>
            </a:r>
          </a:p>
        </p:txBody>
      </p:sp>
      <p:sp>
        <p:nvSpPr>
          <p:cNvPr id="12" name="TextBox 11">
            <a:extLst>
              <a:ext uri="{FF2B5EF4-FFF2-40B4-BE49-F238E27FC236}">
                <a16:creationId xmlns:a16="http://schemas.microsoft.com/office/drawing/2014/main" id="{23A824F2-2806-4177-955D-8076C54DDC07}"/>
              </a:ext>
            </a:extLst>
          </p:cNvPr>
          <p:cNvSpPr txBox="1"/>
          <p:nvPr/>
        </p:nvSpPr>
        <p:spPr>
          <a:xfrm>
            <a:off x="631677" y="5522990"/>
            <a:ext cx="8449755" cy="769441"/>
          </a:xfrm>
          <a:prstGeom prst="rect">
            <a:avLst/>
          </a:prstGeom>
          <a:noFill/>
        </p:spPr>
        <p:txBody>
          <a:bodyPr wrap="square" rtlCol="0">
            <a:spAutoFit/>
          </a:bodyPr>
          <a:lstStyle/>
          <a:p>
            <a:r>
              <a:rPr lang="en-US" sz="4400" dirty="0"/>
              <a:t>Do you have any questions?</a:t>
            </a:r>
          </a:p>
        </p:txBody>
      </p:sp>
      <p:pic>
        <p:nvPicPr>
          <p:cNvPr id="5" name="Picture 4">
            <a:extLst>
              <a:ext uri="{FF2B5EF4-FFF2-40B4-BE49-F238E27FC236}">
                <a16:creationId xmlns:a16="http://schemas.microsoft.com/office/drawing/2014/main" id="{40145C5B-B435-4963-B17D-43636AFC7B5D}"/>
              </a:ext>
            </a:extLst>
          </p:cNvPr>
          <p:cNvPicPr>
            <a:picLocks noChangeAspect="1"/>
          </p:cNvPicPr>
          <p:nvPr/>
        </p:nvPicPr>
        <p:blipFill>
          <a:blip r:embed="rId3"/>
          <a:stretch>
            <a:fillRect/>
          </a:stretch>
        </p:blipFill>
        <p:spPr>
          <a:xfrm>
            <a:off x="10055263" y="5341916"/>
            <a:ext cx="1933538" cy="1131587"/>
          </a:xfrm>
          <a:prstGeom prst="rect">
            <a:avLst/>
          </a:prstGeom>
        </p:spPr>
      </p:pic>
    </p:spTree>
    <p:extLst>
      <p:ext uri="{BB962C8B-B14F-4D97-AF65-F5344CB8AC3E}">
        <p14:creationId xmlns:p14="http://schemas.microsoft.com/office/powerpoint/2010/main" val="4207497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081D2090-B4A5-47CA-9D00-4B74EE6F20CC}"/>
              </a:ext>
            </a:extLst>
          </p:cNvPr>
          <p:cNvSpPr/>
          <p:nvPr/>
        </p:nvSpPr>
        <p:spPr bwMode="auto">
          <a:xfrm>
            <a:off x="2058502" y="3717217"/>
            <a:ext cx="10127167" cy="3140783"/>
          </a:xfrm>
          <a:prstGeom prst="rect">
            <a:avLst/>
          </a:prstGeom>
          <a:solidFill>
            <a:srgbClr val="6A5C75">
              <a:alpha val="35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 name="Title 1">
            <a:extLst>
              <a:ext uri="{FF2B5EF4-FFF2-40B4-BE49-F238E27FC236}">
                <a16:creationId xmlns:a16="http://schemas.microsoft.com/office/drawing/2014/main" id="{8C9489C5-237B-410C-8AFB-B3F82E0677BD}"/>
              </a:ext>
            </a:extLst>
          </p:cNvPr>
          <p:cNvSpPr>
            <a:spLocks noGrp="1"/>
          </p:cNvSpPr>
          <p:nvPr>
            <p:ph type="title" idx="4294967295"/>
          </p:nvPr>
        </p:nvSpPr>
        <p:spPr>
          <a:xfrm>
            <a:off x="1015350" y="-271290"/>
            <a:ext cx="10515600" cy="1325563"/>
          </a:xfrm>
        </p:spPr>
        <p:txBody>
          <a:bodyPr/>
          <a:lstStyle/>
          <a:p>
            <a:r>
              <a:rPr lang="en-US" sz="3600" b="1" dirty="0"/>
              <a:t>Learning from IMM</a:t>
            </a:r>
          </a:p>
        </p:txBody>
      </p:sp>
      <p:sp>
        <p:nvSpPr>
          <p:cNvPr id="17" name="Rectangle 16">
            <a:extLst>
              <a:ext uri="{FF2B5EF4-FFF2-40B4-BE49-F238E27FC236}">
                <a16:creationId xmlns:a16="http://schemas.microsoft.com/office/drawing/2014/main" id="{45674EA1-0C22-4871-8072-3D2B14FE2D4C}"/>
              </a:ext>
            </a:extLst>
          </p:cNvPr>
          <p:cNvSpPr/>
          <p:nvPr/>
        </p:nvSpPr>
        <p:spPr>
          <a:xfrm>
            <a:off x="-2357657" y="3232059"/>
            <a:ext cx="4416159" cy="276999"/>
          </a:xfrm>
          <a:prstGeom prst="rect">
            <a:avLst/>
          </a:prstGeom>
        </p:spPr>
        <p:txBody>
          <a:bodyPr wrap="square">
            <a:spAutoFit/>
          </a:bodyPr>
          <a:lstStyle/>
          <a:p>
            <a:pPr algn="r"/>
            <a:r>
              <a:rPr lang="en-US" sz="1200" b="1" dirty="0"/>
              <a:t>8 Requesters Interviews</a:t>
            </a:r>
          </a:p>
        </p:txBody>
      </p:sp>
      <p:sp>
        <p:nvSpPr>
          <p:cNvPr id="25" name="Oval 24">
            <a:extLst>
              <a:ext uri="{FF2B5EF4-FFF2-40B4-BE49-F238E27FC236}">
                <a16:creationId xmlns:a16="http://schemas.microsoft.com/office/drawing/2014/main" id="{B25B6BA7-CADE-4335-BD67-921A357DC711}"/>
              </a:ext>
            </a:extLst>
          </p:cNvPr>
          <p:cNvSpPr/>
          <p:nvPr/>
        </p:nvSpPr>
        <p:spPr bwMode="auto">
          <a:xfrm>
            <a:off x="10362567" y="3799312"/>
            <a:ext cx="2119146" cy="2054143"/>
          </a:xfrm>
          <a:prstGeom prst="ellipse">
            <a:avLst/>
          </a:prstGeom>
          <a:noFill/>
          <a:ln w="1301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588" indent="-1588" algn="ctr"/>
            <a:endParaRPr lang="en-US" sz="2000" dirty="0">
              <a:latin typeface="+mj-lt"/>
            </a:endParaRPr>
          </a:p>
          <a:p>
            <a:pPr marL="1588" indent="-1588" algn="ctr"/>
            <a:r>
              <a:rPr lang="en-US" sz="2000" dirty="0">
                <a:latin typeface="+mj-lt"/>
              </a:rPr>
              <a:t>Rigid interface</a:t>
            </a:r>
          </a:p>
        </p:txBody>
      </p:sp>
      <p:sp>
        <p:nvSpPr>
          <p:cNvPr id="27" name="Oval 26">
            <a:extLst>
              <a:ext uri="{FF2B5EF4-FFF2-40B4-BE49-F238E27FC236}">
                <a16:creationId xmlns:a16="http://schemas.microsoft.com/office/drawing/2014/main" id="{89B1BA82-6139-494A-9C71-6F4144128EB9}"/>
              </a:ext>
            </a:extLst>
          </p:cNvPr>
          <p:cNvSpPr/>
          <p:nvPr/>
        </p:nvSpPr>
        <p:spPr bwMode="auto">
          <a:xfrm>
            <a:off x="7280807" y="5402909"/>
            <a:ext cx="1740779" cy="1761518"/>
          </a:xfrm>
          <a:prstGeom prst="ellipse">
            <a:avLst/>
          </a:prstGeom>
          <a:noFill/>
          <a:ln w="1301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588" indent="-1588" algn="ctr"/>
            <a:endParaRPr lang="en-US" sz="2000" dirty="0">
              <a:latin typeface="+mj-lt"/>
            </a:endParaRPr>
          </a:p>
          <a:p>
            <a:pPr marL="1588" indent="-1588" algn="ctr"/>
            <a:r>
              <a:rPr lang="en-US" sz="2000" dirty="0">
                <a:latin typeface="+mj-lt"/>
              </a:rPr>
              <a:t>Request format</a:t>
            </a:r>
          </a:p>
        </p:txBody>
      </p:sp>
      <p:sp>
        <p:nvSpPr>
          <p:cNvPr id="8" name="Oval 7">
            <a:extLst>
              <a:ext uri="{FF2B5EF4-FFF2-40B4-BE49-F238E27FC236}">
                <a16:creationId xmlns:a16="http://schemas.microsoft.com/office/drawing/2014/main" id="{46B9DC8A-7759-4342-AB00-F7817FBE484F}"/>
              </a:ext>
            </a:extLst>
          </p:cNvPr>
          <p:cNvSpPr/>
          <p:nvPr/>
        </p:nvSpPr>
        <p:spPr bwMode="auto">
          <a:xfrm>
            <a:off x="4794302" y="3930747"/>
            <a:ext cx="2219634" cy="2057813"/>
          </a:xfrm>
          <a:prstGeom prst="ellipse">
            <a:avLst/>
          </a:prstGeom>
          <a:solidFill>
            <a:srgbClr val="240F33">
              <a:alpha val="80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28" name="Oval 27">
            <a:extLst>
              <a:ext uri="{FF2B5EF4-FFF2-40B4-BE49-F238E27FC236}">
                <a16:creationId xmlns:a16="http://schemas.microsoft.com/office/drawing/2014/main" id="{18F9A0BE-DA86-42E1-BF95-196DDC1E0EC1}"/>
              </a:ext>
            </a:extLst>
          </p:cNvPr>
          <p:cNvSpPr/>
          <p:nvPr/>
        </p:nvSpPr>
        <p:spPr bwMode="auto">
          <a:xfrm>
            <a:off x="10224979" y="5465547"/>
            <a:ext cx="688135" cy="642492"/>
          </a:xfrm>
          <a:prstGeom prst="ellipse">
            <a:avLst/>
          </a:prstGeom>
          <a:solidFill>
            <a:srgbClr val="240F33">
              <a:alpha val="80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0" name="Oval 29">
            <a:extLst>
              <a:ext uri="{FF2B5EF4-FFF2-40B4-BE49-F238E27FC236}">
                <a16:creationId xmlns:a16="http://schemas.microsoft.com/office/drawing/2014/main" id="{AD7C9CBA-ADE8-45A8-A17C-DA3E6D93D2B8}"/>
              </a:ext>
            </a:extLst>
          </p:cNvPr>
          <p:cNvSpPr/>
          <p:nvPr/>
        </p:nvSpPr>
        <p:spPr bwMode="auto">
          <a:xfrm>
            <a:off x="11135539" y="3944680"/>
            <a:ext cx="506594" cy="448682"/>
          </a:xfrm>
          <a:prstGeom prst="ellipse">
            <a:avLst/>
          </a:prstGeom>
          <a:solidFill>
            <a:srgbClr val="240F33">
              <a:alpha val="80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1" name="Oval 30">
            <a:extLst>
              <a:ext uri="{FF2B5EF4-FFF2-40B4-BE49-F238E27FC236}">
                <a16:creationId xmlns:a16="http://schemas.microsoft.com/office/drawing/2014/main" id="{7131E115-A1CF-4D11-9E03-B643E239EFF3}"/>
              </a:ext>
            </a:extLst>
          </p:cNvPr>
          <p:cNvSpPr/>
          <p:nvPr/>
        </p:nvSpPr>
        <p:spPr bwMode="auto">
          <a:xfrm>
            <a:off x="7854528" y="5539878"/>
            <a:ext cx="506594" cy="448682"/>
          </a:xfrm>
          <a:prstGeom prst="ellipse">
            <a:avLst/>
          </a:prstGeom>
          <a:solidFill>
            <a:srgbClr val="240F33">
              <a:alpha val="80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cxnSp>
        <p:nvCxnSpPr>
          <p:cNvPr id="32" name="Straight Connector 31">
            <a:extLst>
              <a:ext uri="{FF2B5EF4-FFF2-40B4-BE49-F238E27FC236}">
                <a16:creationId xmlns:a16="http://schemas.microsoft.com/office/drawing/2014/main" id="{64E29DEA-C4F8-4C15-A31A-AA19FE7AF7A9}"/>
              </a:ext>
            </a:extLst>
          </p:cNvPr>
          <p:cNvCxnSpPr>
            <a:cxnSpLocks/>
          </p:cNvCxnSpPr>
          <p:nvPr/>
        </p:nvCxnSpPr>
        <p:spPr bwMode="auto">
          <a:xfrm flipV="1">
            <a:off x="2066164" y="3729449"/>
            <a:ext cx="9744836" cy="42340"/>
          </a:xfrm>
          <a:prstGeom prst="line">
            <a:avLst/>
          </a:prstGeom>
          <a:noFill/>
          <a:ln w="9525" cap="flat" cmpd="sng" algn="ctr">
            <a:solidFill>
              <a:schemeClr val="bg1">
                <a:lumMod val="65000"/>
              </a:schemeClr>
            </a:solidFill>
            <a:prstDash val="solid"/>
            <a:round/>
            <a:headEnd type="none" w="med" len="med"/>
            <a:tailEnd type="none" w="med" len="med"/>
          </a:ln>
          <a:effectLst>
            <a:outerShdw blurRad="63500" dist="17961" dir="2700000" algn="ctr" rotWithShape="0">
              <a:schemeClr val="tx1">
                <a:alpha val="74998"/>
              </a:schemeClr>
            </a:outerShdw>
          </a:effectLst>
        </p:spPr>
      </p:cxnSp>
      <p:sp>
        <p:nvSpPr>
          <p:cNvPr id="34" name="TextBox 33">
            <a:extLst>
              <a:ext uri="{FF2B5EF4-FFF2-40B4-BE49-F238E27FC236}">
                <a16:creationId xmlns:a16="http://schemas.microsoft.com/office/drawing/2014/main" id="{E1A8C443-7DCF-426F-9E73-98DC3599C5E2}"/>
              </a:ext>
            </a:extLst>
          </p:cNvPr>
          <p:cNvSpPr txBox="1"/>
          <p:nvPr/>
        </p:nvSpPr>
        <p:spPr>
          <a:xfrm>
            <a:off x="2346916" y="4355533"/>
            <a:ext cx="3734672" cy="1200329"/>
          </a:xfrm>
          <a:prstGeom prst="rect">
            <a:avLst/>
          </a:prstGeom>
          <a:noFill/>
        </p:spPr>
        <p:txBody>
          <a:bodyPr wrap="square" rtlCol="0">
            <a:spAutoFit/>
          </a:bodyPr>
          <a:lstStyle/>
          <a:p>
            <a:r>
              <a:rPr lang="en-US" sz="2400" b="1" dirty="0">
                <a:solidFill>
                  <a:srgbClr val="240F33"/>
                </a:solidFill>
              </a:rPr>
              <a:t>Pain Points</a:t>
            </a:r>
          </a:p>
          <a:p>
            <a:r>
              <a:rPr lang="en-US" sz="2400" b="1" dirty="0">
                <a:solidFill>
                  <a:srgbClr val="240F33"/>
                </a:solidFill>
              </a:rPr>
              <a:t>(Negative </a:t>
            </a:r>
          </a:p>
          <a:p>
            <a:r>
              <a:rPr lang="en-US" sz="2400" b="1" dirty="0">
                <a:solidFill>
                  <a:srgbClr val="240F33"/>
                </a:solidFill>
              </a:rPr>
              <a:t>Experience)</a:t>
            </a:r>
          </a:p>
        </p:txBody>
      </p:sp>
      <p:sp>
        <p:nvSpPr>
          <p:cNvPr id="35" name="Rectangle 34">
            <a:extLst>
              <a:ext uri="{FF2B5EF4-FFF2-40B4-BE49-F238E27FC236}">
                <a16:creationId xmlns:a16="http://schemas.microsoft.com/office/drawing/2014/main" id="{2E76CA91-3860-4349-80A2-9B40EA1482AF}"/>
              </a:ext>
            </a:extLst>
          </p:cNvPr>
          <p:cNvSpPr/>
          <p:nvPr/>
        </p:nvSpPr>
        <p:spPr>
          <a:xfrm>
            <a:off x="4050214" y="6020136"/>
            <a:ext cx="3475968" cy="707886"/>
          </a:xfrm>
          <a:prstGeom prst="rect">
            <a:avLst/>
          </a:prstGeom>
        </p:spPr>
        <p:txBody>
          <a:bodyPr wrap="square">
            <a:spAutoFit/>
          </a:bodyPr>
          <a:lstStyle/>
          <a:p>
            <a:pPr marL="1588" indent="-1588" algn="ctr"/>
            <a:r>
              <a:rPr lang="en-US" sz="2000" dirty="0"/>
              <a:t>Current system is expensive and takes a long time</a:t>
            </a:r>
          </a:p>
        </p:txBody>
      </p:sp>
      <p:sp>
        <p:nvSpPr>
          <p:cNvPr id="41" name="TextBox 40">
            <a:extLst>
              <a:ext uri="{FF2B5EF4-FFF2-40B4-BE49-F238E27FC236}">
                <a16:creationId xmlns:a16="http://schemas.microsoft.com/office/drawing/2014/main" id="{E05DDDFE-DA40-45F8-A41C-7D210BE957E0}"/>
              </a:ext>
            </a:extLst>
          </p:cNvPr>
          <p:cNvSpPr txBox="1"/>
          <p:nvPr/>
        </p:nvSpPr>
        <p:spPr>
          <a:xfrm>
            <a:off x="2296991" y="1879020"/>
            <a:ext cx="2544688" cy="830997"/>
          </a:xfrm>
          <a:prstGeom prst="rect">
            <a:avLst/>
          </a:prstGeom>
          <a:noFill/>
        </p:spPr>
        <p:txBody>
          <a:bodyPr wrap="square" rtlCol="0">
            <a:spAutoFit/>
          </a:bodyPr>
          <a:lstStyle/>
          <a:p>
            <a:r>
              <a:rPr lang="en-US" sz="2400" b="1" dirty="0">
                <a:solidFill>
                  <a:srgbClr val="002642"/>
                </a:solidFill>
              </a:rPr>
              <a:t>Positive</a:t>
            </a:r>
          </a:p>
          <a:p>
            <a:r>
              <a:rPr lang="en-US" sz="2400" b="1" dirty="0">
                <a:solidFill>
                  <a:srgbClr val="002642"/>
                </a:solidFill>
              </a:rPr>
              <a:t>Experience</a:t>
            </a:r>
          </a:p>
        </p:txBody>
      </p:sp>
      <p:sp>
        <p:nvSpPr>
          <p:cNvPr id="57" name="Oval 56">
            <a:extLst>
              <a:ext uri="{FF2B5EF4-FFF2-40B4-BE49-F238E27FC236}">
                <a16:creationId xmlns:a16="http://schemas.microsoft.com/office/drawing/2014/main" id="{92B3FEA4-0AA5-41D6-9B58-EA808CFC03BB}"/>
              </a:ext>
            </a:extLst>
          </p:cNvPr>
          <p:cNvSpPr/>
          <p:nvPr/>
        </p:nvSpPr>
        <p:spPr bwMode="auto">
          <a:xfrm>
            <a:off x="4590807" y="1864407"/>
            <a:ext cx="1324761" cy="1284984"/>
          </a:xfrm>
          <a:prstGeom prst="ellipse">
            <a:avLst/>
          </a:prstGeom>
          <a:solidFill>
            <a:srgbClr val="002642">
              <a:alpha val="64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58" name="Rectangle 57">
            <a:extLst>
              <a:ext uri="{FF2B5EF4-FFF2-40B4-BE49-F238E27FC236}">
                <a16:creationId xmlns:a16="http://schemas.microsoft.com/office/drawing/2014/main" id="{3E2AC716-7426-4C32-81CB-EA9C9CDB3C13}"/>
              </a:ext>
            </a:extLst>
          </p:cNvPr>
          <p:cNvSpPr/>
          <p:nvPr/>
        </p:nvSpPr>
        <p:spPr>
          <a:xfrm>
            <a:off x="4393184" y="3146422"/>
            <a:ext cx="1772299" cy="379327"/>
          </a:xfrm>
          <a:prstGeom prst="rect">
            <a:avLst/>
          </a:prstGeom>
        </p:spPr>
        <p:txBody>
          <a:bodyPr wrap="square">
            <a:spAutoFit/>
          </a:bodyPr>
          <a:lstStyle/>
          <a:p>
            <a:pPr marL="1588" indent="-1588" algn="ctr"/>
            <a:r>
              <a:rPr lang="en-US" dirty="0"/>
              <a:t>Educational</a:t>
            </a:r>
          </a:p>
        </p:txBody>
      </p:sp>
      <p:sp>
        <p:nvSpPr>
          <p:cNvPr id="59" name="Oval 58">
            <a:extLst>
              <a:ext uri="{FF2B5EF4-FFF2-40B4-BE49-F238E27FC236}">
                <a16:creationId xmlns:a16="http://schemas.microsoft.com/office/drawing/2014/main" id="{14A84E99-D960-4441-AF92-1644D6733827}"/>
              </a:ext>
            </a:extLst>
          </p:cNvPr>
          <p:cNvSpPr/>
          <p:nvPr/>
        </p:nvSpPr>
        <p:spPr bwMode="auto">
          <a:xfrm>
            <a:off x="6363106" y="986165"/>
            <a:ext cx="2115683" cy="1972691"/>
          </a:xfrm>
          <a:prstGeom prst="ellipse">
            <a:avLst/>
          </a:prstGeom>
          <a:solidFill>
            <a:srgbClr val="002642">
              <a:alpha val="64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60" name="Rectangle 59">
            <a:extLst>
              <a:ext uri="{FF2B5EF4-FFF2-40B4-BE49-F238E27FC236}">
                <a16:creationId xmlns:a16="http://schemas.microsoft.com/office/drawing/2014/main" id="{FFC9F5B4-93ED-4D4D-A2F5-183D20A8C3A4}"/>
              </a:ext>
            </a:extLst>
          </p:cNvPr>
          <p:cNvSpPr/>
          <p:nvPr/>
        </p:nvSpPr>
        <p:spPr>
          <a:xfrm>
            <a:off x="6564019" y="2910300"/>
            <a:ext cx="1772299" cy="379327"/>
          </a:xfrm>
          <a:prstGeom prst="rect">
            <a:avLst/>
          </a:prstGeom>
        </p:spPr>
        <p:txBody>
          <a:bodyPr wrap="square">
            <a:spAutoFit/>
          </a:bodyPr>
          <a:lstStyle/>
          <a:p>
            <a:pPr marL="1588" indent="-1588" algn="ctr"/>
            <a:r>
              <a:rPr lang="en-US" dirty="0"/>
              <a:t>Helpful</a:t>
            </a:r>
          </a:p>
        </p:txBody>
      </p:sp>
      <p:sp>
        <p:nvSpPr>
          <p:cNvPr id="61" name="Oval 60">
            <a:extLst>
              <a:ext uri="{FF2B5EF4-FFF2-40B4-BE49-F238E27FC236}">
                <a16:creationId xmlns:a16="http://schemas.microsoft.com/office/drawing/2014/main" id="{9A4A0D73-05D7-475C-8FF5-96CB3A9AA825}"/>
              </a:ext>
            </a:extLst>
          </p:cNvPr>
          <p:cNvSpPr/>
          <p:nvPr/>
        </p:nvSpPr>
        <p:spPr bwMode="auto">
          <a:xfrm>
            <a:off x="8725866" y="1927198"/>
            <a:ext cx="1324761" cy="1284984"/>
          </a:xfrm>
          <a:prstGeom prst="ellipse">
            <a:avLst/>
          </a:prstGeom>
          <a:solidFill>
            <a:srgbClr val="002642">
              <a:alpha val="64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62" name="Rectangle 61">
            <a:extLst>
              <a:ext uri="{FF2B5EF4-FFF2-40B4-BE49-F238E27FC236}">
                <a16:creationId xmlns:a16="http://schemas.microsoft.com/office/drawing/2014/main" id="{D6F71E58-7E64-4A85-8F8A-53DBE54F7A8E}"/>
              </a:ext>
            </a:extLst>
          </p:cNvPr>
          <p:cNvSpPr/>
          <p:nvPr/>
        </p:nvSpPr>
        <p:spPr>
          <a:xfrm>
            <a:off x="8487693" y="3155030"/>
            <a:ext cx="1772299" cy="379327"/>
          </a:xfrm>
          <a:prstGeom prst="rect">
            <a:avLst/>
          </a:prstGeom>
        </p:spPr>
        <p:txBody>
          <a:bodyPr wrap="square">
            <a:spAutoFit/>
          </a:bodyPr>
          <a:lstStyle/>
          <a:p>
            <a:pPr marL="1588" indent="-1588" algn="ctr"/>
            <a:r>
              <a:rPr lang="en-US" dirty="0"/>
              <a:t>Informative</a:t>
            </a:r>
          </a:p>
        </p:txBody>
      </p:sp>
      <p:sp>
        <p:nvSpPr>
          <p:cNvPr id="63" name="Oval 62">
            <a:extLst>
              <a:ext uri="{FF2B5EF4-FFF2-40B4-BE49-F238E27FC236}">
                <a16:creationId xmlns:a16="http://schemas.microsoft.com/office/drawing/2014/main" id="{6A214EF6-B575-4730-B3DB-8C3454C7D834}"/>
              </a:ext>
            </a:extLst>
          </p:cNvPr>
          <p:cNvSpPr/>
          <p:nvPr/>
        </p:nvSpPr>
        <p:spPr bwMode="auto">
          <a:xfrm>
            <a:off x="10447536" y="1005404"/>
            <a:ext cx="1324761" cy="1284985"/>
          </a:xfrm>
          <a:prstGeom prst="ellipse">
            <a:avLst/>
          </a:prstGeom>
          <a:solidFill>
            <a:srgbClr val="002642">
              <a:alpha val="64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64" name="Rectangle 63">
            <a:extLst>
              <a:ext uri="{FF2B5EF4-FFF2-40B4-BE49-F238E27FC236}">
                <a16:creationId xmlns:a16="http://schemas.microsoft.com/office/drawing/2014/main" id="{CF5BD3E4-35A8-4A53-8EDA-A67203B63906}"/>
              </a:ext>
            </a:extLst>
          </p:cNvPr>
          <p:cNvSpPr/>
          <p:nvPr/>
        </p:nvSpPr>
        <p:spPr>
          <a:xfrm>
            <a:off x="10069986" y="2260879"/>
            <a:ext cx="2115683" cy="369332"/>
          </a:xfrm>
          <a:prstGeom prst="rect">
            <a:avLst/>
          </a:prstGeom>
        </p:spPr>
        <p:txBody>
          <a:bodyPr wrap="square">
            <a:spAutoFit/>
          </a:bodyPr>
          <a:lstStyle/>
          <a:p>
            <a:pPr marL="1588" indent="-1588" algn="ctr"/>
            <a:r>
              <a:rPr lang="en-US" dirty="0"/>
              <a:t>Results validation</a:t>
            </a:r>
          </a:p>
        </p:txBody>
      </p:sp>
      <p:sp>
        <p:nvSpPr>
          <p:cNvPr id="69" name="Rectangle 68">
            <a:extLst>
              <a:ext uri="{FF2B5EF4-FFF2-40B4-BE49-F238E27FC236}">
                <a16:creationId xmlns:a16="http://schemas.microsoft.com/office/drawing/2014/main" id="{80210157-449D-403E-AED4-C73E5983761E}"/>
              </a:ext>
            </a:extLst>
          </p:cNvPr>
          <p:cNvSpPr/>
          <p:nvPr/>
        </p:nvSpPr>
        <p:spPr>
          <a:xfrm>
            <a:off x="8894865" y="5755724"/>
            <a:ext cx="3268969" cy="1015663"/>
          </a:xfrm>
          <a:prstGeom prst="rect">
            <a:avLst/>
          </a:prstGeom>
        </p:spPr>
        <p:txBody>
          <a:bodyPr wrap="square">
            <a:spAutoFit/>
          </a:bodyPr>
          <a:lstStyle/>
          <a:p>
            <a:pPr marL="1588" indent="-1588" algn="ctr"/>
            <a:endParaRPr lang="en-US" sz="2000" dirty="0"/>
          </a:p>
          <a:p>
            <a:pPr marL="1588" indent="-1588" algn="ctr"/>
            <a:r>
              <a:rPr lang="en-US" sz="2000" dirty="0"/>
              <a:t>There are no opportunities for team collaboration</a:t>
            </a:r>
          </a:p>
        </p:txBody>
      </p:sp>
      <p:grpSp>
        <p:nvGrpSpPr>
          <p:cNvPr id="72" name="Group 71">
            <a:extLst>
              <a:ext uri="{FF2B5EF4-FFF2-40B4-BE49-F238E27FC236}">
                <a16:creationId xmlns:a16="http://schemas.microsoft.com/office/drawing/2014/main" id="{8BC3A703-4C7B-45B0-B873-E77DBBE501E4}"/>
              </a:ext>
            </a:extLst>
          </p:cNvPr>
          <p:cNvGrpSpPr/>
          <p:nvPr/>
        </p:nvGrpSpPr>
        <p:grpSpPr>
          <a:xfrm>
            <a:off x="597165" y="1375779"/>
            <a:ext cx="1079451" cy="1770200"/>
            <a:chOff x="-3970135" y="261131"/>
            <a:chExt cx="1281333" cy="2330979"/>
          </a:xfrm>
        </p:grpSpPr>
        <p:sp>
          <p:nvSpPr>
            <p:cNvPr id="70" name="Rectangle: Rounded Corners 69">
              <a:extLst>
                <a:ext uri="{FF2B5EF4-FFF2-40B4-BE49-F238E27FC236}">
                  <a16:creationId xmlns:a16="http://schemas.microsoft.com/office/drawing/2014/main" id="{0D00EFAE-4B24-4A49-9B39-FBC4BFFC8D2F}"/>
                </a:ext>
              </a:extLst>
            </p:cNvPr>
            <p:cNvSpPr/>
            <p:nvPr/>
          </p:nvSpPr>
          <p:spPr bwMode="auto">
            <a:xfrm>
              <a:off x="-3970135" y="1307126"/>
              <a:ext cx="1281333" cy="1284984"/>
            </a:xfrm>
            <a:prstGeom prst="roundRect">
              <a:avLst>
                <a:gd name="adj" fmla="val 7459"/>
              </a:avLst>
            </a:prstGeom>
            <a:solidFill>
              <a:schemeClr val="tx2">
                <a:lumMod val="85000"/>
                <a:lumOff val="1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71" name="Oval 70">
              <a:extLst>
                <a:ext uri="{FF2B5EF4-FFF2-40B4-BE49-F238E27FC236}">
                  <a16:creationId xmlns:a16="http://schemas.microsoft.com/office/drawing/2014/main" id="{986DD1DB-9933-4E5D-B957-B140A282DAC6}"/>
                </a:ext>
              </a:extLst>
            </p:cNvPr>
            <p:cNvSpPr/>
            <p:nvPr/>
          </p:nvSpPr>
          <p:spPr bwMode="auto">
            <a:xfrm>
              <a:off x="-3858001" y="261131"/>
              <a:ext cx="1057063" cy="985105"/>
            </a:xfrm>
            <a:prstGeom prst="ellipse">
              <a:avLst/>
            </a:prstGeom>
            <a:solidFill>
              <a:schemeClr val="tx2">
                <a:lumMod val="85000"/>
                <a:lumOff val="15000"/>
              </a:scheme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sp>
        <p:nvSpPr>
          <p:cNvPr id="73" name="Oval 72">
            <a:extLst>
              <a:ext uri="{FF2B5EF4-FFF2-40B4-BE49-F238E27FC236}">
                <a16:creationId xmlns:a16="http://schemas.microsoft.com/office/drawing/2014/main" id="{FB8A65A3-DF9D-43E8-A266-9D3B885A4083}"/>
              </a:ext>
            </a:extLst>
          </p:cNvPr>
          <p:cNvSpPr/>
          <p:nvPr/>
        </p:nvSpPr>
        <p:spPr bwMode="auto">
          <a:xfrm>
            <a:off x="7958518" y="3835301"/>
            <a:ext cx="2544688" cy="2485417"/>
          </a:xfrm>
          <a:prstGeom prst="ellipse">
            <a:avLst/>
          </a:prstGeom>
          <a:noFill/>
          <a:ln w="1301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588" indent="-1588" algn="ctr"/>
            <a:endParaRPr lang="en-US" sz="2000" dirty="0">
              <a:latin typeface="+mj-lt"/>
            </a:endParaRPr>
          </a:p>
          <a:p>
            <a:pPr marL="1588" indent="-1588" algn="ctr"/>
            <a:r>
              <a:rPr lang="en-US" sz="2000" dirty="0">
                <a:latin typeface="+mj-lt"/>
              </a:rPr>
              <a:t>Limited Functionality</a:t>
            </a:r>
          </a:p>
        </p:txBody>
      </p:sp>
      <p:sp>
        <p:nvSpPr>
          <p:cNvPr id="74" name="Oval 73">
            <a:extLst>
              <a:ext uri="{FF2B5EF4-FFF2-40B4-BE49-F238E27FC236}">
                <a16:creationId xmlns:a16="http://schemas.microsoft.com/office/drawing/2014/main" id="{542F44A4-FB15-4978-9E20-7EC36B05738B}"/>
              </a:ext>
            </a:extLst>
          </p:cNvPr>
          <p:cNvSpPr/>
          <p:nvPr/>
        </p:nvSpPr>
        <p:spPr bwMode="auto">
          <a:xfrm>
            <a:off x="8963776" y="4029111"/>
            <a:ext cx="506594" cy="448682"/>
          </a:xfrm>
          <a:prstGeom prst="ellipse">
            <a:avLst/>
          </a:prstGeom>
          <a:solidFill>
            <a:srgbClr val="240F33">
              <a:alpha val="80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79" name="Rectangle 78">
            <a:extLst>
              <a:ext uri="{FF2B5EF4-FFF2-40B4-BE49-F238E27FC236}">
                <a16:creationId xmlns:a16="http://schemas.microsoft.com/office/drawing/2014/main" id="{94D898AF-473F-40D8-9C4D-8B25844D7B49}"/>
              </a:ext>
            </a:extLst>
          </p:cNvPr>
          <p:cNvSpPr/>
          <p:nvPr/>
        </p:nvSpPr>
        <p:spPr bwMode="auto">
          <a:xfrm>
            <a:off x="2066164" y="832397"/>
            <a:ext cx="10127167" cy="2916291"/>
          </a:xfrm>
          <a:prstGeom prst="rect">
            <a:avLst/>
          </a:prstGeom>
          <a:solidFill>
            <a:srgbClr val="00B0F0">
              <a:alpha val="35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Tree>
    <p:extLst>
      <p:ext uri="{BB962C8B-B14F-4D97-AF65-F5344CB8AC3E}">
        <p14:creationId xmlns:p14="http://schemas.microsoft.com/office/powerpoint/2010/main" val="23264390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86726E1-2ABF-4C71-B4E6-A2E9B80DE31C}"/>
              </a:ext>
            </a:extLst>
          </p:cNvPr>
          <p:cNvSpPr/>
          <p:nvPr/>
        </p:nvSpPr>
        <p:spPr>
          <a:xfrm>
            <a:off x="6381508" y="1412310"/>
            <a:ext cx="5476662" cy="134875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BBB3B517-7AC0-4002-94CC-719CD6846A66}"/>
              </a:ext>
            </a:extLst>
          </p:cNvPr>
          <p:cNvSpPr txBox="1"/>
          <p:nvPr/>
        </p:nvSpPr>
        <p:spPr>
          <a:xfrm>
            <a:off x="7774848" y="1898136"/>
            <a:ext cx="1509413" cy="369332"/>
          </a:xfrm>
          <a:prstGeom prst="rect">
            <a:avLst/>
          </a:prstGeom>
          <a:noFill/>
          <a:ln>
            <a:noFill/>
          </a:ln>
        </p:spPr>
        <p:txBody>
          <a:bodyPr wrap="square" rtlCol="0">
            <a:spAutoFit/>
          </a:bodyPr>
          <a:lstStyle/>
          <a:p>
            <a:pPr algn="ctr"/>
            <a:r>
              <a:rPr lang="en-US" dirty="0"/>
              <a:t>Home Screen</a:t>
            </a:r>
          </a:p>
        </p:txBody>
      </p:sp>
      <p:sp>
        <p:nvSpPr>
          <p:cNvPr id="19" name="TextBox 18">
            <a:extLst>
              <a:ext uri="{FF2B5EF4-FFF2-40B4-BE49-F238E27FC236}">
                <a16:creationId xmlns:a16="http://schemas.microsoft.com/office/drawing/2014/main" id="{8CDE971B-2487-4A2E-942E-1FE0680482F5}"/>
              </a:ext>
            </a:extLst>
          </p:cNvPr>
          <p:cNvSpPr txBox="1"/>
          <p:nvPr/>
        </p:nvSpPr>
        <p:spPr>
          <a:xfrm>
            <a:off x="9451240" y="5630846"/>
            <a:ext cx="2402468" cy="815608"/>
          </a:xfrm>
          <a:prstGeom prst="rect">
            <a:avLst/>
          </a:prstGeom>
          <a:solidFill>
            <a:schemeClr val="bg1">
              <a:lumMod val="95000"/>
            </a:schemeClr>
          </a:solidFill>
          <a:ln>
            <a:noFill/>
          </a:ln>
        </p:spPr>
        <p:txBody>
          <a:bodyPr wrap="square" rtlCol="0">
            <a:spAutoFit/>
          </a:bodyPr>
          <a:lstStyle/>
          <a:p>
            <a:pPr algn="ctr"/>
            <a:endParaRPr lang="en-US" dirty="0"/>
          </a:p>
          <a:p>
            <a:pPr algn="ctr"/>
            <a:r>
              <a:rPr lang="en-US" dirty="0"/>
              <a:t>For all user interfaces</a:t>
            </a:r>
          </a:p>
          <a:p>
            <a:pPr algn="ctr"/>
            <a:endParaRPr lang="en-US" sz="1100" dirty="0"/>
          </a:p>
        </p:txBody>
      </p:sp>
      <p:sp>
        <p:nvSpPr>
          <p:cNvPr id="20" name="TextBox 19">
            <a:extLst>
              <a:ext uri="{FF2B5EF4-FFF2-40B4-BE49-F238E27FC236}">
                <a16:creationId xmlns:a16="http://schemas.microsoft.com/office/drawing/2014/main" id="{871D0B77-5368-4D3D-B9B4-4DE7115085B4}"/>
              </a:ext>
            </a:extLst>
          </p:cNvPr>
          <p:cNvSpPr txBox="1"/>
          <p:nvPr/>
        </p:nvSpPr>
        <p:spPr>
          <a:xfrm>
            <a:off x="6410563" y="6092522"/>
            <a:ext cx="2965461" cy="369332"/>
          </a:xfrm>
          <a:prstGeom prst="rect">
            <a:avLst/>
          </a:prstGeom>
          <a:solidFill>
            <a:schemeClr val="bg1">
              <a:lumMod val="85000"/>
            </a:schemeClr>
          </a:solidFill>
          <a:ln>
            <a:noFill/>
          </a:ln>
        </p:spPr>
        <p:txBody>
          <a:bodyPr wrap="square" rtlCol="0">
            <a:spAutoFit/>
          </a:bodyPr>
          <a:lstStyle/>
          <a:p>
            <a:pPr algn="ctr"/>
            <a:r>
              <a:rPr lang="en-US" dirty="0"/>
              <a:t>On Screen Help</a:t>
            </a:r>
          </a:p>
        </p:txBody>
      </p:sp>
      <p:sp>
        <p:nvSpPr>
          <p:cNvPr id="28" name="TextBox 27">
            <a:extLst>
              <a:ext uri="{FF2B5EF4-FFF2-40B4-BE49-F238E27FC236}">
                <a16:creationId xmlns:a16="http://schemas.microsoft.com/office/drawing/2014/main" id="{2D33A2A3-B046-4478-807B-2812BC300672}"/>
              </a:ext>
            </a:extLst>
          </p:cNvPr>
          <p:cNvSpPr txBox="1"/>
          <p:nvPr/>
        </p:nvSpPr>
        <p:spPr>
          <a:xfrm>
            <a:off x="223708" y="56875"/>
            <a:ext cx="12582406" cy="707886"/>
          </a:xfrm>
          <a:prstGeom prst="rect">
            <a:avLst/>
          </a:prstGeom>
          <a:noFill/>
        </p:spPr>
        <p:txBody>
          <a:bodyPr wrap="square" rtlCol="0">
            <a:spAutoFit/>
          </a:bodyPr>
          <a:lstStyle/>
          <a:p>
            <a:pPr algn="ctr"/>
            <a:r>
              <a:rPr lang="en-US" sz="4000" dirty="0">
                <a:solidFill>
                  <a:schemeClr val="bg1"/>
                </a:solidFill>
                <a:latin typeface="Helvetica" panose="020B0604020202020204" pitchFamily="34" charset="0"/>
                <a:cs typeface="Helvetica" panose="020B0604020202020204" pitchFamily="34" charset="0"/>
              </a:rPr>
              <a:t>IMPACT  0.1 Human Factors Support</a:t>
            </a:r>
          </a:p>
        </p:txBody>
      </p:sp>
      <p:sp>
        <p:nvSpPr>
          <p:cNvPr id="30" name="Rectangle 29">
            <a:extLst>
              <a:ext uri="{FF2B5EF4-FFF2-40B4-BE49-F238E27FC236}">
                <a16:creationId xmlns:a16="http://schemas.microsoft.com/office/drawing/2014/main" id="{EAB582BE-4411-49D0-A4E9-6D6093B73318}"/>
              </a:ext>
            </a:extLst>
          </p:cNvPr>
          <p:cNvSpPr/>
          <p:nvPr/>
        </p:nvSpPr>
        <p:spPr>
          <a:xfrm>
            <a:off x="9557802" y="1482638"/>
            <a:ext cx="2249975" cy="1200329"/>
          </a:xfrm>
          <a:prstGeom prst="rect">
            <a:avLst/>
          </a:prstGeom>
        </p:spPr>
        <p:txBody>
          <a:bodyPr wrap="none">
            <a:spAutoFit/>
          </a:bodyPr>
          <a:lstStyle/>
          <a:p>
            <a:pPr marL="285750" indent="-285750">
              <a:buFont typeface="Arial" panose="020B0604020202020204" pitchFamily="34" charset="0"/>
              <a:buChar char="•"/>
            </a:pPr>
            <a:r>
              <a:rPr lang="en-US" dirty="0"/>
              <a:t>Crew profile</a:t>
            </a:r>
          </a:p>
          <a:p>
            <a:pPr marL="285750" indent="-285750">
              <a:buFont typeface="Arial" panose="020B0604020202020204" pitchFamily="34" charset="0"/>
              <a:buChar char="•"/>
            </a:pPr>
            <a:r>
              <a:rPr lang="en-US" dirty="0"/>
              <a:t>Mission Key Events</a:t>
            </a:r>
          </a:p>
          <a:p>
            <a:pPr marL="285750" indent="-285750">
              <a:buFont typeface="Arial" panose="020B0604020202020204" pitchFamily="34" charset="0"/>
              <a:buChar char="•"/>
            </a:pPr>
            <a:r>
              <a:rPr lang="en-US" dirty="0"/>
              <a:t>Simulator Options</a:t>
            </a:r>
          </a:p>
          <a:p>
            <a:pPr marL="285750" indent="-285750">
              <a:buFont typeface="Arial" panose="020B0604020202020204" pitchFamily="34" charset="0"/>
              <a:buChar char="•"/>
            </a:pPr>
            <a:r>
              <a:rPr lang="en-US" dirty="0"/>
              <a:t>Medical Evidence</a:t>
            </a:r>
          </a:p>
        </p:txBody>
      </p:sp>
      <p:sp>
        <p:nvSpPr>
          <p:cNvPr id="31" name="Left Brace 30">
            <a:extLst>
              <a:ext uri="{FF2B5EF4-FFF2-40B4-BE49-F238E27FC236}">
                <a16:creationId xmlns:a16="http://schemas.microsoft.com/office/drawing/2014/main" id="{FB301637-960A-47E2-AE42-5EF7574B445D}"/>
              </a:ext>
            </a:extLst>
          </p:cNvPr>
          <p:cNvSpPr/>
          <p:nvPr/>
        </p:nvSpPr>
        <p:spPr>
          <a:xfrm>
            <a:off x="9351458" y="1488263"/>
            <a:ext cx="208213" cy="1217611"/>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1C6E6B9-DDB7-4A45-8FAD-C3055E7F5713}"/>
              </a:ext>
            </a:extLst>
          </p:cNvPr>
          <p:cNvSpPr/>
          <p:nvPr/>
        </p:nvSpPr>
        <p:spPr>
          <a:xfrm>
            <a:off x="6371449" y="1412310"/>
            <a:ext cx="1353006" cy="13520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23FA6833-C7D8-4157-A3A9-6EFB7FB39D7E}"/>
              </a:ext>
            </a:extLst>
          </p:cNvPr>
          <p:cNvSpPr txBox="1"/>
          <p:nvPr/>
        </p:nvSpPr>
        <p:spPr>
          <a:xfrm>
            <a:off x="6458831" y="1723728"/>
            <a:ext cx="1248820" cy="646331"/>
          </a:xfrm>
          <a:prstGeom prst="rect">
            <a:avLst/>
          </a:prstGeom>
          <a:noFill/>
          <a:ln>
            <a:noFill/>
          </a:ln>
        </p:spPr>
        <p:txBody>
          <a:bodyPr wrap="square" rtlCol="0">
            <a:spAutoFit/>
          </a:bodyPr>
          <a:lstStyle/>
          <a:p>
            <a:r>
              <a:rPr lang="en-US" dirty="0"/>
              <a:t>IMPACT Desktop</a:t>
            </a:r>
          </a:p>
        </p:txBody>
      </p:sp>
      <p:sp>
        <p:nvSpPr>
          <p:cNvPr id="33" name="Rectangle 32">
            <a:extLst>
              <a:ext uri="{FF2B5EF4-FFF2-40B4-BE49-F238E27FC236}">
                <a16:creationId xmlns:a16="http://schemas.microsoft.com/office/drawing/2014/main" id="{1B458596-7380-4EAF-A860-431C000CFBAC}"/>
              </a:ext>
            </a:extLst>
          </p:cNvPr>
          <p:cNvSpPr/>
          <p:nvPr/>
        </p:nvSpPr>
        <p:spPr>
          <a:xfrm>
            <a:off x="6371450" y="2846888"/>
            <a:ext cx="5476662" cy="41347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IMPACT Run</a:t>
            </a:r>
          </a:p>
        </p:txBody>
      </p:sp>
      <p:sp>
        <p:nvSpPr>
          <p:cNvPr id="35" name="Rectangle 34">
            <a:extLst>
              <a:ext uri="{FF2B5EF4-FFF2-40B4-BE49-F238E27FC236}">
                <a16:creationId xmlns:a16="http://schemas.microsoft.com/office/drawing/2014/main" id="{C83FDE36-69F6-4A06-AB0B-26EEE2BA4427}"/>
              </a:ext>
            </a:extLst>
          </p:cNvPr>
          <p:cNvSpPr/>
          <p:nvPr/>
        </p:nvSpPr>
        <p:spPr>
          <a:xfrm>
            <a:off x="6520444" y="3381704"/>
            <a:ext cx="5361392" cy="1661616"/>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CAE77FD9-4379-4173-8A82-13E7B4FBDCE3}"/>
              </a:ext>
            </a:extLst>
          </p:cNvPr>
          <p:cNvSpPr/>
          <p:nvPr/>
        </p:nvSpPr>
        <p:spPr>
          <a:xfrm>
            <a:off x="6366532" y="3360702"/>
            <a:ext cx="1362840" cy="16616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A534D3D-6A3A-4891-B6B5-CE4B9DC3D021}"/>
              </a:ext>
            </a:extLst>
          </p:cNvPr>
          <p:cNvSpPr txBox="1"/>
          <p:nvPr/>
        </p:nvSpPr>
        <p:spPr>
          <a:xfrm>
            <a:off x="7930442" y="3885334"/>
            <a:ext cx="1649632" cy="369332"/>
          </a:xfrm>
          <a:prstGeom prst="rect">
            <a:avLst/>
          </a:prstGeom>
          <a:noFill/>
          <a:ln>
            <a:noFill/>
          </a:ln>
        </p:spPr>
        <p:txBody>
          <a:bodyPr wrap="square" rtlCol="0">
            <a:spAutoFit/>
          </a:bodyPr>
          <a:lstStyle/>
          <a:p>
            <a:r>
              <a:rPr lang="en-US" dirty="0"/>
              <a:t>Output Results</a:t>
            </a:r>
          </a:p>
        </p:txBody>
      </p:sp>
      <p:sp>
        <p:nvSpPr>
          <p:cNvPr id="9" name="TextBox 8">
            <a:extLst>
              <a:ext uri="{FF2B5EF4-FFF2-40B4-BE49-F238E27FC236}">
                <a16:creationId xmlns:a16="http://schemas.microsoft.com/office/drawing/2014/main" id="{C739C652-502F-4BDE-8EF2-DDA884ED8F4F}"/>
              </a:ext>
            </a:extLst>
          </p:cNvPr>
          <p:cNvSpPr txBox="1"/>
          <p:nvPr/>
        </p:nvSpPr>
        <p:spPr>
          <a:xfrm>
            <a:off x="6410563" y="5644132"/>
            <a:ext cx="2965461" cy="369332"/>
          </a:xfrm>
          <a:prstGeom prst="rect">
            <a:avLst/>
          </a:prstGeom>
          <a:solidFill>
            <a:schemeClr val="bg1">
              <a:lumMod val="85000"/>
            </a:schemeClr>
          </a:solidFill>
          <a:ln>
            <a:noFill/>
          </a:ln>
        </p:spPr>
        <p:txBody>
          <a:bodyPr wrap="square" rtlCol="0">
            <a:spAutoFit/>
          </a:bodyPr>
          <a:lstStyle/>
          <a:p>
            <a:pPr algn="ctr"/>
            <a:r>
              <a:rPr lang="en-US" dirty="0"/>
              <a:t>User Manual</a:t>
            </a:r>
          </a:p>
        </p:txBody>
      </p:sp>
      <p:sp>
        <p:nvSpPr>
          <p:cNvPr id="34" name="Rectangle 33">
            <a:extLst>
              <a:ext uri="{FF2B5EF4-FFF2-40B4-BE49-F238E27FC236}">
                <a16:creationId xmlns:a16="http://schemas.microsoft.com/office/drawing/2014/main" id="{501EC8A5-2734-4A5A-90CC-E31CA3DBF2AF}"/>
              </a:ext>
            </a:extLst>
          </p:cNvPr>
          <p:cNvSpPr/>
          <p:nvPr/>
        </p:nvSpPr>
        <p:spPr>
          <a:xfrm>
            <a:off x="9814521" y="3566391"/>
            <a:ext cx="2035301" cy="1200329"/>
          </a:xfrm>
          <a:prstGeom prst="rect">
            <a:avLst/>
          </a:prstGeom>
        </p:spPr>
        <p:txBody>
          <a:bodyPr wrap="none">
            <a:spAutoFit/>
          </a:bodyPr>
          <a:lstStyle/>
          <a:p>
            <a:pPr marL="285750" indent="-285750" algn="ctr">
              <a:buFont typeface="Arial" panose="020B0604020202020204" pitchFamily="34" charset="0"/>
              <a:buChar char="•"/>
            </a:pPr>
            <a:r>
              <a:rPr lang="en-US" dirty="0"/>
              <a:t>Main Dashboard</a:t>
            </a:r>
          </a:p>
          <a:p>
            <a:pPr marL="285750" indent="-285750" algn="ctr">
              <a:buFont typeface="Arial" panose="020B0604020202020204" pitchFamily="34" charset="0"/>
              <a:buChar char="•"/>
            </a:pPr>
            <a:r>
              <a:rPr lang="en-US" dirty="0"/>
              <a:t>Output Results 1</a:t>
            </a:r>
          </a:p>
          <a:p>
            <a:pPr marL="285750" indent="-285750" algn="ctr">
              <a:buFont typeface="Arial" panose="020B0604020202020204" pitchFamily="34" charset="0"/>
              <a:buChar char="•"/>
            </a:pPr>
            <a:r>
              <a:rPr lang="en-US" dirty="0"/>
              <a:t>Output Results 2</a:t>
            </a:r>
          </a:p>
          <a:p>
            <a:pPr marL="285750" indent="-285750" algn="ctr">
              <a:buFont typeface="Arial" panose="020B0604020202020204" pitchFamily="34" charset="0"/>
              <a:buChar char="•"/>
            </a:pPr>
            <a:r>
              <a:rPr lang="en-US" dirty="0"/>
              <a:t>Output Results 3</a:t>
            </a:r>
          </a:p>
        </p:txBody>
      </p:sp>
      <p:sp>
        <p:nvSpPr>
          <p:cNvPr id="37" name="Left Brace 36">
            <a:extLst>
              <a:ext uri="{FF2B5EF4-FFF2-40B4-BE49-F238E27FC236}">
                <a16:creationId xmlns:a16="http://schemas.microsoft.com/office/drawing/2014/main" id="{3124371B-6C66-469C-B1E1-C90A0AFBABB1}"/>
              </a:ext>
            </a:extLst>
          </p:cNvPr>
          <p:cNvSpPr/>
          <p:nvPr/>
        </p:nvSpPr>
        <p:spPr>
          <a:xfrm>
            <a:off x="9627233" y="3511295"/>
            <a:ext cx="208213" cy="1217611"/>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TextBox 37">
            <a:extLst>
              <a:ext uri="{FF2B5EF4-FFF2-40B4-BE49-F238E27FC236}">
                <a16:creationId xmlns:a16="http://schemas.microsoft.com/office/drawing/2014/main" id="{965A392F-88DD-4C07-88C0-DD8CF19A2B17}"/>
              </a:ext>
            </a:extLst>
          </p:cNvPr>
          <p:cNvSpPr txBox="1"/>
          <p:nvPr/>
        </p:nvSpPr>
        <p:spPr>
          <a:xfrm>
            <a:off x="6369116" y="3746834"/>
            <a:ext cx="1362840" cy="646331"/>
          </a:xfrm>
          <a:prstGeom prst="rect">
            <a:avLst/>
          </a:prstGeom>
          <a:noFill/>
          <a:ln>
            <a:noFill/>
          </a:ln>
        </p:spPr>
        <p:txBody>
          <a:bodyPr wrap="square" rtlCol="0">
            <a:spAutoFit/>
          </a:bodyPr>
          <a:lstStyle/>
          <a:p>
            <a:r>
              <a:rPr lang="en-US" dirty="0"/>
              <a:t>Post-Processing</a:t>
            </a:r>
          </a:p>
        </p:txBody>
      </p:sp>
      <p:sp>
        <p:nvSpPr>
          <p:cNvPr id="39" name="Rectangle 38">
            <a:extLst>
              <a:ext uri="{FF2B5EF4-FFF2-40B4-BE49-F238E27FC236}">
                <a16:creationId xmlns:a16="http://schemas.microsoft.com/office/drawing/2014/main" id="{A8928983-FBB7-4231-B922-D3C3EDA35176}"/>
              </a:ext>
            </a:extLst>
          </p:cNvPr>
          <p:cNvSpPr/>
          <p:nvPr/>
        </p:nvSpPr>
        <p:spPr>
          <a:xfrm>
            <a:off x="268964" y="1196890"/>
            <a:ext cx="5656811" cy="923330"/>
          </a:xfrm>
          <a:prstGeom prst="rect">
            <a:avLst/>
          </a:prstGeom>
        </p:spPr>
        <p:txBody>
          <a:bodyPr wrap="square">
            <a:spAutoFit/>
          </a:bodyPr>
          <a:lstStyle/>
          <a:p>
            <a:pPr marL="285750" indent="-285750">
              <a:buFont typeface="Wingdings" panose="05000000000000000000" pitchFamily="2" charset="2"/>
              <a:buChar char="§"/>
            </a:pPr>
            <a:r>
              <a:rPr lang="en-US" dirty="0"/>
              <a:t>10 main interfaces </a:t>
            </a:r>
          </a:p>
          <a:p>
            <a:pPr marL="742950" lvl="1" indent="-285750">
              <a:buFont typeface="Arial" panose="020B0604020202020204" pitchFamily="34" charset="0"/>
              <a:buChar char="•"/>
            </a:pPr>
            <a:r>
              <a:rPr lang="en-US" dirty="0"/>
              <a:t>some interfaces have multiple pages</a:t>
            </a:r>
          </a:p>
          <a:p>
            <a:pPr marL="285750" indent="-285750">
              <a:buFont typeface="Wingdings" panose="05000000000000000000" pitchFamily="2" charset="2"/>
              <a:buChar char="§"/>
            </a:pPr>
            <a:r>
              <a:rPr lang="en-US" dirty="0"/>
              <a:t>Worked with each application lead and developers</a:t>
            </a:r>
          </a:p>
        </p:txBody>
      </p:sp>
      <p:sp>
        <p:nvSpPr>
          <p:cNvPr id="64" name="Rectangle 63">
            <a:extLst>
              <a:ext uri="{FF2B5EF4-FFF2-40B4-BE49-F238E27FC236}">
                <a16:creationId xmlns:a16="http://schemas.microsoft.com/office/drawing/2014/main" id="{B8DCEBE4-60E4-424E-AEDC-41A79A3C6D07}"/>
              </a:ext>
            </a:extLst>
          </p:cNvPr>
          <p:cNvSpPr/>
          <p:nvPr/>
        </p:nvSpPr>
        <p:spPr>
          <a:xfrm>
            <a:off x="6288633" y="1260158"/>
            <a:ext cx="5714679" cy="3906383"/>
          </a:xfrm>
          <a:prstGeom prst="rect">
            <a:avLst/>
          </a:prstGeom>
          <a:noFill/>
          <a:ln w="5715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6850CDED-48AC-4F44-8A7F-BC40A714146D}"/>
              </a:ext>
            </a:extLst>
          </p:cNvPr>
          <p:cNvSpPr txBox="1"/>
          <p:nvPr/>
        </p:nvSpPr>
        <p:spPr>
          <a:xfrm>
            <a:off x="6520861" y="1046464"/>
            <a:ext cx="5286916" cy="338554"/>
          </a:xfrm>
          <a:prstGeom prst="rect">
            <a:avLst/>
          </a:prstGeom>
          <a:solidFill>
            <a:schemeClr val="bg1"/>
          </a:solidFill>
        </p:spPr>
        <p:txBody>
          <a:bodyPr wrap="square" rtlCol="0">
            <a:spAutoFit/>
          </a:bodyPr>
          <a:lstStyle/>
          <a:p>
            <a:r>
              <a:rPr lang="en-US" sz="1600" b="1" dirty="0"/>
              <a:t>User Experience Research and preliminary feedback</a:t>
            </a:r>
          </a:p>
        </p:txBody>
      </p:sp>
      <p:sp>
        <p:nvSpPr>
          <p:cNvPr id="65" name="Rectangle 64">
            <a:extLst>
              <a:ext uri="{FF2B5EF4-FFF2-40B4-BE49-F238E27FC236}">
                <a16:creationId xmlns:a16="http://schemas.microsoft.com/office/drawing/2014/main" id="{73A71798-A23E-4176-9033-AD4711C04D55}"/>
              </a:ext>
            </a:extLst>
          </p:cNvPr>
          <p:cNvSpPr/>
          <p:nvPr/>
        </p:nvSpPr>
        <p:spPr>
          <a:xfrm>
            <a:off x="6260504" y="5474473"/>
            <a:ext cx="5714679" cy="1113443"/>
          </a:xfrm>
          <a:prstGeom prst="rect">
            <a:avLst/>
          </a:prstGeom>
          <a:noFill/>
          <a:ln w="57150">
            <a:solidFill>
              <a:srgbClr val="2626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E2AC0F4A-DE95-46AC-BEB3-45D286980C4A}"/>
              </a:ext>
            </a:extLst>
          </p:cNvPr>
          <p:cNvSpPr txBox="1"/>
          <p:nvPr/>
        </p:nvSpPr>
        <p:spPr>
          <a:xfrm>
            <a:off x="8064336" y="5287881"/>
            <a:ext cx="2540163" cy="369332"/>
          </a:xfrm>
          <a:prstGeom prst="rect">
            <a:avLst/>
          </a:prstGeom>
          <a:solidFill>
            <a:schemeClr val="bg1"/>
          </a:solidFill>
        </p:spPr>
        <p:txBody>
          <a:bodyPr wrap="square" rtlCol="0">
            <a:spAutoFit/>
          </a:bodyPr>
          <a:lstStyle/>
          <a:p>
            <a:r>
              <a:rPr lang="en-US" b="1" dirty="0"/>
              <a:t>Developed materials</a:t>
            </a:r>
          </a:p>
        </p:txBody>
      </p:sp>
    </p:spTree>
    <p:extLst>
      <p:ext uri="{BB962C8B-B14F-4D97-AF65-F5344CB8AC3E}">
        <p14:creationId xmlns:p14="http://schemas.microsoft.com/office/powerpoint/2010/main" val="23640360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44168DF-D8B4-435C-B6EB-C1BD042402E6}"/>
              </a:ext>
            </a:extLst>
          </p:cNvPr>
          <p:cNvSpPr/>
          <p:nvPr/>
        </p:nvSpPr>
        <p:spPr>
          <a:xfrm>
            <a:off x="0" y="417341"/>
            <a:ext cx="5505450" cy="3392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5" name="Rectangle 14">
            <a:extLst>
              <a:ext uri="{FF2B5EF4-FFF2-40B4-BE49-F238E27FC236}">
                <a16:creationId xmlns:a16="http://schemas.microsoft.com/office/drawing/2014/main" id="{31DE25F4-A255-4259-9783-F5FC50B07EDB}"/>
              </a:ext>
            </a:extLst>
          </p:cNvPr>
          <p:cNvSpPr/>
          <p:nvPr/>
        </p:nvSpPr>
        <p:spPr>
          <a:xfrm>
            <a:off x="0" y="3774189"/>
            <a:ext cx="5505450" cy="3083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6" name="Rectangle 15">
            <a:extLst>
              <a:ext uri="{FF2B5EF4-FFF2-40B4-BE49-F238E27FC236}">
                <a16:creationId xmlns:a16="http://schemas.microsoft.com/office/drawing/2014/main" id="{C274C0D2-04C6-4F6B-A7FF-527310A5BF55}"/>
              </a:ext>
            </a:extLst>
          </p:cNvPr>
          <p:cNvSpPr/>
          <p:nvPr/>
        </p:nvSpPr>
        <p:spPr>
          <a:xfrm>
            <a:off x="5505450" y="362641"/>
            <a:ext cx="6686550" cy="649535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17" name="TextBox 16">
            <a:extLst>
              <a:ext uri="{FF2B5EF4-FFF2-40B4-BE49-F238E27FC236}">
                <a16:creationId xmlns:a16="http://schemas.microsoft.com/office/drawing/2014/main" id="{08FC9462-4CEE-4306-80B4-4CD432D6CC9E}"/>
              </a:ext>
            </a:extLst>
          </p:cNvPr>
          <p:cNvSpPr txBox="1"/>
          <p:nvPr/>
        </p:nvSpPr>
        <p:spPr>
          <a:xfrm>
            <a:off x="-19050" y="362641"/>
            <a:ext cx="3685160"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1</a:t>
            </a:r>
          </a:p>
        </p:txBody>
      </p:sp>
      <p:sp>
        <p:nvSpPr>
          <p:cNvPr id="18" name="TextBox 17">
            <a:extLst>
              <a:ext uri="{FF2B5EF4-FFF2-40B4-BE49-F238E27FC236}">
                <a16:creationId xmlns:a16="http://schemas.microsoft.com/office/drawing/2014/main" id="{EBA94F01-AAC8-4A8E-92E9-989C0BF1E157}"/>
              </a:ext>
            </a:extLst>
          </p:cNvPr>
          <p:cNvSpPr txBox="1"/>
          <p:nvPr/>
        </p:nvSpPr>
        <p:spPr>
          <a:xfrm>
            <a:off x="41096" y="3793240"/>
            <a:ext cx="5099408" cy="338554"/>
          </a:xfrm>
          <a:prstGeom prst="rect">
            <a:avLst/>
          </a:prstGeom>
          <a:noFill/>
        </p:spPr>
        <p:txBody>
          <a:bodyPr wrap="square" rtlCol="0">
            <a:spAutoFit/>
          </a:bodyPr>
          <a:lstStyle/>
          <a:p>
            <a:r>
              <a:rPr lang="en-US" sz="1600" dirty="0">
                <a:latin typeface="Helvetica" panose="020B0604020202020204" pitchFamily="34" charset="0"/>
                <a:cs typeface="Helvetica" panose="020B0604020202020204" pitchFamily="34" charset="0"/>
              </a:rPr>
              <a:t>Iteration 2</a:t>
            </a:r>
          </a:p>
        </p:txBody>
      </p:sp>
      <p:sp>
        <p:nvSpPr>
          <p:cNvPr id="19" name="TextBox 18">
            <a:extLst>
              <a:ext uri="{FF2B5EF4-FFF2-40B4-BE49-F238E27FC236}">
                <a16:creationId xmlns:a16="http://schemas.microsoft.com/office/drawing/2014/main" id="{0824C714-4240-4A0B-9242-31CD5282BC88}"/>
              </a:ext>
            </a:extLst>
          </p:cNvPr>
          <p:cNvSpPr txBox="1"/>
          <p:nvPr/>
        </p:nvSpPr>
        <p:spPr>
          <a:xfrm>
            <a:off x="440961" y="6519918"/>
            <a:ext cx="4464415" cy="276999"/>
          </a:xfrm>
          <a:prstGeom prst="rect">
            <a:avLst/>
          </a:prstGeom>
          <a:solidFill>
            <a:schemeClr val="bg2">
              <a:lumMod val="75000"/>
            </a:schemeClr>
          </a:solidFill>
          <a:ln w="38100">
            <a:solidFill>
              <a:schemeClr val="tx1">
                <a:lumMod val="65000"/>
                <a:lumOff val="35000"/>
              </a:schemeClr>
            </a:solidFill>
          </a:ln>
        </p:spPr>
        <p:txBody>
          <a:bodyPr wrap="square" rtlCol="0">
            <a:spAutoFit/>
          </a:bodyPr>
          <a:lstStyle/>
          <a:p>
            <a:r>
              <a:rPr lang="en-US" sz="1200" i="1" dirty="0">
                <a:latin typeface="Helvetica" panose="020B0604020202020204" pitchFamily="34" charset="0"/>
                <a:cs typeface="Helvetica" panose="020B0604020202020204" pitchFamily="34" charset="0"/>
              </a:rPr>
              <a:t>Note: </a:t>
            </a:r>
            <a:r>
              <a:rPr lang="en-US" sz="1200" dirty="0">
                <a:latin typeface="Helvetica" panose="020B0604020202020204" pitchFamily="34" charset="0"/>
                <a:cs typeface="Helvetica" panose="020B0604020202020204" pitchFamily="34" charset="0"/>
              </a:rPr>
              <a:t>Wireframe developed with multidisciplinary inputs</a:t>
            </a:r>
          </a:p>
        </p:txBody>
      </p:sp>
      <p:sp>
        <p:nvSpPr>
          <p:cNvPr id="20" name="TextBox 19">
            <a:extLst>
              <a:ext uri="{FF2B5EF4-FFF2-40B4-BE49-F238E27FC236}">
                <a16:creationId xmlns:a16="http://schemas.microsoft.com/office/drawing/2014/main" id="{85EC96AB-FE77-46F6-B05F-3E1C59E71DF8}"/>
              </a:ext>
            </a:extLst>
          </p:cNvPr>
          <p:cNvSpPr txBox="1"/>
          <p:nvPr/>
        </p:nvSpPr>
        <p:spPr>
          <a:xfrm>
            <a:off x="5545387" y="417341"/>
            <a:ext cx="6667501" cy="338554"/>
          </a:xfrm>
          <a:prstGeom prst="rect">
            <a:avLst/>
          </a:prstGeom>
          <a:noFill/>
        </p:spPr>
        <p:txBody>
          <a:bodyPr wrap="square" rtlCol="0">
            <a:spAutoFit/>
          </a:bodyPr>
          <a:lstStyle/>
          <a:p>
            <a:r>
              <a:rPr lang="en-US" sz="1600" dirty="0">
                <a:solidFill>
                  <a:schemeClr val="bg1"/>
                </a:solidFill>
                <a:latin typeface="Helvetica" panose="020B0604020202020204" pitchFamily="34" charset="0"/>
                <a:cs typeface="Helvetica" panose="020B0604020202020204" pitchFamily="34" charset="0"/>
              </a:rPr>
              <a:t>Iteration 3</a:t>
            </a:r>
          </a:p>
        </p:txBody>
      </p:sp>
      <p:sp>
        <p:nvSpPr>
          <p:cNvPr id="21" name="Rectangle 20">
            <a:extLst>
              <a:ext uri="{FF2B5EF4-FFF2-40B4-BE49-F238E27FC236}">
                <a16:creationId xmlns:a16="http://schemas.microsoft.com/office/drawing/2014/main" id="{C81B7596-6B05-4226-BD03-398D527D255A}"/>
              </a:ext>
            </a:extLst>
          </p:cNvPr>
          <p:cNvSpPr/>
          <p:nvPr/>
        </p:nvSpPr>
        <p:spPr>
          <a:xfrm>
            <a:off x="7520925" y="6418067"/>
            <a:ext cx="3121013" cy="338554"/>
          </a:xfrm>
          <a:prstGeom prst="rect">
            <a:avLst/>
          </a:prstGeom>
          <a:solidFill>
            <a:srgbClr val="FFFF00"/>
          </a:solidFill>
        </p:spPr>
        <p:txBody>
          <a:bodyPr wrap="square">
            <a:spAutoFit/>
          </a:bodyPr>
          <a:lstStyle/>
          <a:p>
            <a:r>
              <a:rPr lang="en-US" sz="1600" i="1" dirty="0">
                <a:latin typeface="Helvetica" panose="020B0604020202020204" pitchFamily="34" charset="0"/>
                <a:cs typeface="Helvetica" panose="020B0604020202020204" pitchFamily="34" charset="0"/>
              </a:rPr>
              <a:t>Note</a:t>
            </a:r>
            <a:r>
              <a:rPr lang="en-US" sz="1600" dirty="0">
                <a:latin typeface="Helvetica" panose="020B0604020202020204" pitchFamily="34" charset="0"/>
                <a:cs typeface="Helvetica" panose="020B0604020202020204" pitchFamily="34" charset="0"/>
              </a:rPr>
              <a:t>: Pending Agile User Study</a:t>
            </a:r>
          </a:p>
        </p:txBody>
      </p:sp>
      <p:sp>
        <p:nvSpPr>
          <p:cNvPr id="11" name="Rectangle 10">
            <a:extLst>
              <a:ext uri="{FF2B5EF4-FFF2-40B4-BE49-F238E27FC236}">
                <a16:creationId xmlns:a16="http://schemas.microsoft.com/office/drawing/2014/main" id="{20F266BA-B747-4A38-9F44-E6053BAFDD89}"/>
              </a:ext>
            </a:extLst>
          </p:cNvPr>
          <p:cNvSpPr/>
          <p:nvPr/>
        </p:nvSpPr>
        <p:spPr>
          <a:xfrm>
            <a:off x="0" y="-12700"/>
            <a:ext cx="12192000" cy="41734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Medical Evidence Evolution</a:t>
            </a:r>
          </a:p>
        </p:txBody>
      </p:sp>
      <p:pic>
        <p:nvPicPr>
          <p:cNvPr id="22" name="Content Placeholder 5">
            <a:extLst>
              <a:ext uri="{FF2B5EF4-FFF2-40B4-BE49-F238E27FC236}">
                <a16:creationId xmlns:a16="http://schemas.microsoft.com/office/drawing/2014/main" id="{BAA71AFA-3EF7-4B84-94A4-F0A160A21428}"/>
              </a:ext>
            </a:extLst>
          </p:cNvPr>
          <p:cNvPicPr/>
          <p:nvPr/>
        </p:nvPicPr>
        <p:blipFill>
          <a:blip r:embed="rId3">
            <a:extLst>
              <a:ext uri="{28A0092B-C50C-407E-A947-70E740481C1C}">
                <a14:useLocalDpi xmlns:a14="http://schemas.microsoft.com/office/drawing/2010/main" val="0"/>
              </a:ext>
            </a:extLst>
          </a:blip>
          <a:stretch>
            <a:fillRect/>
          </a:stretch>
        </p:blipFill>
        <p:spPr>
          <a:xfrm>
            <a:off x="154039" y="885353"/>
            <a:ext cx="2598686" cy="1587579"/>
          </a:xfrm>
          <a:prstGeom prst="rect">
            <a:avLst/>
          </a:prstGeom>
          <a:ln w="28575">
            <a:solidFill>
              <a:schemeClr val="accent1">
                <a:lumMod val="75000"/>
              </a:schemeClr>
            </a:solidFill>
          </a:ln>
        </p:spPr>
      </p:pic>
      <p:pic>
        <p:nvPicPr>
          <p:cNvPr id="23" name="Content Placeholder 6">
            <a:extLst>
              <a:ext uri="{FF2B5EF4-FFF2-40B4-BE49-F238E27FC236}">
                <a16:creationId xmlns:a16="http://schemas.microsoft.com/office/drawing/2014/main" id="{9D67CFA5-06B6-4371-BCF7-701A781466E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2938873" y="835973"/>
            <a:ext cx="2376077" cy="1792927"/>
          </a:xfrm>
          <a:prstGeom prst="rect">
            <a:avLst/>
          </a:prstGeom>
          <a:ln w="28575">
            <a:solidFill>
              <a:schemeClr val="accent1">
                <a:lumMod val="75000"/>
              </a:schemeClr>
            </a:solidFill>
          </a:ln>
        </p:spPr>
      </p:pic>
      <p:pic>
        <p:nvPicPr>
          <p:cNvPr id="4" name="Picture 3">
            <a:extLst>
              <a:ext uri="{FF2B5EF4-FFF2-40B4-BE49-F238E27FC236}">
                <a16:creationId xmlns:a16="http://schemas.microsoft.com/office/drawing/2014/main" id="{80F79FB4-42C3-4C1D-ACDF-929225A74F87}"/>
              </a:ext>
            </a:extLst>
          </p:cNvPr>
          <p:cNvPicPr>
            <a:picLocks noChangeAspect="1"/>
          </p:cNvPicPr>
          <p:nvPr/>
        </p:nvPicPr>
        <p:blipFill>
          <a:blip r:embed="rId5"/>
          <a:stretch>
            <a:fillRect/>
          </a:stretch>
        </p:blipFill>
        <p:spPr>
          <a:xfrm>
            <a:off x="58788" y="4574228"/>
            <a:ext cx="2520503" cy="1489790"/>
          </a:xfrm>
          <a:prstGeom prst="rect">
            <a:avLst/>
          </a:prstGeom>
        </p:spPr>
      </p:pic>
      <p:pic>
        <p:nvPicPr>
          <p:cNvPr id="5" name="Picture 4">
            <a:extLst>
              <a:ext uri="{FF2B5EF4-FFF2-40B4-BE49-F238E27FC236}">
                <a16:creationId xmlns:a16="http://schemas.microsoft.com/office/drawing/2014/main" id="{A171271E-3E84-4A19-BC31-5AB6D2567609}"/>
              </a:ext>
            </a:extLst>
          </p:cNvPr>
          <p:cNvPicPr>
            <a:picLocks noChangeAspect="1"/>
          </p:cNvPicPr>
          <p:nvPr/>
        </p:nvPicPr>
        <p:blipFill>
          <a:blip r:embed="rId6"/>
          <a:stretch>
            <a:fillRect/>
          </a:stretch>
        </p:blipFill>
        <p:spPr>
          <a:xfrm>
            <a:off x="2636947" y="4567634"/>
            <a:ext cx="2678003" cy="1496384"/>
          </a:xfrm>
          <a:prstGeom prst="rect">
            <a:avLst/>
          </a:prstGeom>
        </p:spPr>
      </p:pic>
      <p:pic>
        <p:nvPicPr>
          <p:cNvPr id="24" name="Picture 23">
            <a:extLst>
              <a:ext uri="{FF2B5EF4-FFF2-40B4-BE49-F238E27FC236}">
                <a16:creationId xmlns:a16="http://schemas.microsoft.com/office/drawing/2014/main" id="{BAFC8AC8-010A-4E32-BB8A-6D387C40A665}"/>
              </a:ext>
            </a:extLst>
          </p:cNvPr>
          <p:cNvPicPr>
            <a:picLocks noChangeAspect="1"/>
          </p:cNvPicPr>
          <p:nvPr/>
        </p:nvPicPr>
        <p:blipFill rotWithShape="1">
          <a:blip r:embed="rId7"/>
          <a:srcRect l="37735" t="35429" r="24660" b="1"/>
          <a:stretch/>
        </p:blipFill>
        <p:spPr>
          <a:xfrm>
            <a:off x="3352799" y="2068289"/>
            <a:ext cx="1970178" cy="2375706"/>
          </a:xfrm>
          <a:prstGeom prst="rect">
            <a:avLst/>
          </a:prstGeom>
        </p:spPr>
      </p:pic>
      <p:pic>
        <p:nvPicPr>
          <p:cNvPr id="25" name="Picture 24">
            <a:extLst>
              <a:ext uri="{FF2B5EF4-FFF2-40B4-BE49-F238E27FC236}">
                <a16:creationId xmlns:a16="http://schemas.microsoft.com/office/drawing/2014/main" id="{A55DFE4C-301B-4E7B-8230-762E40F1A4C1}"/>
              </a:ext>
            </a:extLst>
          </p:cNvPr>
          <p:cNvPicPr/>
          <p:nvPr/>
        </p:nvPicPr>
        <p:blipFill>
          <a:blip r:embed="rId8"/>
          <a:stretch>
            <a:fillRect/>
          </a:stretch>
        </p:blipFill>
        <p:spPr>
          <a:xfrm>
            <a:off x="6799774" y="755895"/>
            <a:ext cx="4375928" cy="5531875"/>
          </a:xfrm>
          <a:prstGeom prst="rect">
            <a:avLst/>
          </a:prstGeom>
          <a:ln>
            <a:solidFill>
              <a:schemeClr val="tx1"/>
            </a:solidFill>
          </a:ln>
        </p:spPr>
      </p:pic>
    </p:spTree>
    <p:extLst>
      <p:ext uri="{BB962C8B-B14F-4D97-AF65-F5344CB8AC3E}">
        <p14:creationId xmlns:p14="http://schemas.microsoft.com/office/powerpoint/2010/main" val="191340242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33E12F4-FAB4-46E3-920A-1D3E880C5DEB}"/>
              </a:ext>
            </a:extLst>
          </p:cNvPr>
          <p:cNvSpPr/>
          <p:nvPr/>
        </p:nvSpPr>
        <p:spPr bwMode="auto">
          <a:xfrm>
            <a:off x="0" y="266212"/>
            <a:ext cx="12192000" cy="1486388"/>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14" name="Rectangle 13">
            <a:extLst>
              <a:ext uri="{FF2B5EF4-FFF2-40B4-BE49-F238E27FC236}">
                <a16:creationId xmlns:a16="http://schemas.microsoft.com/office/drawing/2014/main" id="{894843D9-E5D4-4414-9EE2-97A98C03A8DD}"/>
              </a:ext>
            </a:extLst>
          </p:cNvPr>
          <p:cNvSpPr/>
          <p:nvPr/>
        </p:nvSpPr>
        <p:spPr>
          <a:xfrm>
            <a:off x="5518150" y="314633"/>
            <a:ext cx="6686550" cy="617403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panose="020B0604020202020204" pitchFamily="34" charset="0"/>
              <a:cs typeface="Helvetica" panose="020B0604020202020204" pitchFamily="34" charset="0"/>
            </a:endParaRPr>
          </a:p>
        </p:txBody>
      </p:sp>
      <p:sp>
        <p:nvSpPr>
          <p:cNvPr id="22" name="Rectangle 21">
            <a:extLst>
              <a:ext uri="{FF2B5EF4-FFF2-40B4-BE49-F238E27FC236}">
                <a16:creationId xmlns:a16="http://schemas.microsoft.com/office/drawing/2014/main" id="{B7571D7D-8473-47A9-9A11-3C7A49C6219C}"/>
              </a:ext>
            </a:extLst>
          </p:cNvPr>
          <p:cNvSpPr/>
          <p:nvPr/>
        </p:nvSpPr>
        <p:spPr>
          <a:xfrm>
            <a:off x="0" y="0"/>
            <a:ext cx="12192000" cy="31463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BB3C988-4517-45EE-AC3D-9B55794CB120}"/>
              </a:ext>
            </a:extLst>
          </p:cNvPr>
          <p:cNvSpPr/>
          <p:nvPr/>
        </p:nvSpPr>
        <p:spPr>
          <a:xfrm>
            <a:off x="3897336" y="-36313"/>
            <a:ext cx="3914470" cy="369332"/>
          </a:xfrm>
          <a:prstGeom prst="rect">
            <a:avLst/>
          </a:prstGeom>
        </p:spPr>
        <p:txBody>
          <a:bodyPr wrap="none">
            <a:spAutoFit/>
          </a:bodyPr>
          <a:lstStyle/>
          <a:p>
            <a:r>
              <a:rPr lang="en-US" dirty="0">
                <a:solidFill>
                  <a:schemeClr val="bg1"/>
                </a:solidFill>
              </a:rPr>
              <a:t>Output Results for Scenario III Evolution</a:t>
            </a:r>
          </a:p>
        </p:txBody>
      </p:sp>
      <p:sp>
        <p:nvSpPr>
          <p:cNvPr id="9" name="TextBox 8">
            <a:extLst>
              <a:ext uri="{FF2B5EF4-FFF2-40B4-BE49-F238E27FC236}">
                <a16:creationId xmlns:a16="http://schemas.microsoft.com/office/drawing/2014/main" id="{7C2A33C8-3A24-4841-8E63-6C0CEB2C8D11}"/>
              </a:ext>
            </a:extLst>
          </p:cNvPr>
          <p:cNvSpPr txBox="1"/>
          <p:nvPr/>
        </p:nvSpPr>
        <p:spPr>
          <a:xfrm>
            <a:off x="6807200" y="6488668"/>
            <a:ext cx="5384800" cy="369332"/>
          </a:xfrm>
          <a:prstGeom prst="rect">
            <a:avLst/>
          </a:prstGeom>
          <a:noFill/>
        </p:spPr>
        <p:txBody>
          <a:bodyPr wrap="square" rtlCol="0">
            <a:spAutoFit/>
          </a:bodyPr>
          <a:lstStyle/>
          <a:p>
            <a:pPr algn="r"/>
            <a:r>
              <a:rPr lang="en-US" dirty="0"/>
              <a:t>Human Factors Preliminary Feedback</a:t>
            </a:r>
          </a:p>
        </p:txBody>
      </p:sp>
      <p:sp>
        <p:nvSpPr>
          <p:cNvPr id="13" name="Rectangle 12">
            <a:extLst>
              <a:ext uri="{FF2B5EF4-FFF2-40B4-BE49-F238E27FC236}">
                <a16:creationId xmlns:a16="http://schemas.microsoft.com/office/drawing/2014/main" id="{589BFB35-89CF-4862-913D-A24F89B8D085}"/>
              </a:ext>
            </a:extLst>
          </p:cNvPr>
          <p:cNvSpPr/>
          <p:nvPr/>
        </p:nvSpPr>
        <p:spPr>
          <a:xfrm>
            <a:off x="9372288" y="6056232"/>
            <a:ext cx="2716932" cy="307777"/>
          </a:xfrm>
          <a:prstGeom prst="rect">
            <a:avLst/>
          </a:prstGeom>
          <a:solidFill>
            <a:srgbClr val="FFFF00"/>
          </a:solidFill>
        </p:spPr>
        <p:txBody>
          <a:bodyPr wrap="square">
            <a:spAutoFit/>
          </a:bodyPr>
          <a:lstStyle/>
          <a:p>
            <a:r>
              <a:rPr lang="en-US" sz="1400" i="1" dirty="0">
                <a:latin typeface="Helvetica" panose="020B0604020202020204" pitchFamily="34" charset="0"/>
                <a:cs typeface="Helvetica" panose="020B0604020202020204" pitchFamily="34" charset="0"/>
              </a:rPr>
              <a:t>Note</a:t>
            </a:r>
            <a:r>
              <a:rPr lang="en-US" sz="1400" dirty="0">
                <a:latin typeface="Helvetica" panose="020B0604020202020204" pitchFamily="34" charset="0"/>
                <a:cs typeface="Helvetica" panose="020B0604020202020204" pitchFamily="34" charset="0"/>
              </a:rPr>
              <a:t>: Pending Agile User Study</a:t>
            </a:r>
          </a:p>
        </p:txBody>
      </p:sp>
      <p:pic>
        <p:nvPicPr>
          <p:cNvPr id="2" name="Picture 1">
            <a:extLst>
              <a:ext uri="{FF2B5EF4-FFF2-40B4-BE49-F238E27FC236}">
                <a16:creationId xmlns:a16="http://schemas.microsoft.com/office/drawing/2014/main" id="{3A2B89AE-D8AB-47AE-8B40-3AFA937A4F91}"/>
              </a:ext>
            </a:extLst>
          </p:cNvPr>
          <p:cNvPicPr>
            <a:picLocks noChangeAspect="1"/>
          </p:cNvPicPr>
          <p:nvPr/>
        </p:nvPicPr>
        <p:blipFill>
          <a:blip r:embed="rId3"/>
          <a:stretch>
            <a:fillRect/>
          </a:stretch>
        </p:blipFill>
        <p:spPr>
          <a:xfrm>
            <a:off x="5592655" y="427753"/>
            <a:ext cx="3359958" cy="2005386"/>
          </a:xfrm>
          <a:prstGeom prst="rect">
            <a:avLst/>
          </a:prstGeom>
        </p:spPr>
      </p:pic>
      <p:pic>
        <p:nvPicPr>
          <p:cNvPr id="4" name="Picture 3">
            <a:extLst>
              <a:ext uri="{FF2B5EF4-FFF2-40B4-BE49-F238E27FC236}">
                <a16:creationId xmlns:a16="http://schemas.microsoft.com/office/drawing/2014/main" id="{01BB8C29-B9CA-4737-B507-8F83C580F340}"/>
              </a:ext>
            </a:extLst>
          </p:cNvPr>
          <p:cNvPicPr>
            <a:picLocks noChangeAspect="1"/>
          </p:cNvPicPr>
          <p:nvPr/>
        </p:nvPicPr>
        <p:blipFill>
          <a:blip r:embed="rId4"/>
          <a:stretch>
            <a:fillRect/>
          </a:stretch>
        </p:blipFill>
        <p:spPr>
          <a:xfrm>
            <a:off x="5592655" y="2479204"/>
            <a:ext cx="3359958" cy="1905696"/>
          </a:xfrm>
          <a:prstGeom prst="rect">
            <a:avLst/>
          </a:prstGeom>
        </p:spPr>
      </p:pic>
      <p:pic>
        <p:nvPicPr>
          <p:cNvPr id="5" name="Picture 4">
            <a:extLst>
              <a:ext uri="{FF2B5EF4-FFF2-40B4-BE49-F238E27FC236}">
                <a16:creationId xmlns:a16="http://schemas.microsoft.com/office/drawing/2014/main" id="{7CABABEE-8496-40F0-B773-BA3C279F8B43}"/>
              </a:ext>
            </a:extLst>
          </p:cNvPr>
          <p:cNvPicPr>
            <a:picLocks noChangeAspect="1"/>
          </p:cNvPicPr>
          <p:nvPr/>
        </p:nvPicPr>
        <p:blipFill>
          <a:blip r:embed="rId5"/>
          <a:stretch>
            <a:fillRect/>
          </a:stretch>
        </p:blipFill>
        <p:spPr>
          <a:xfrm>
            <a:off x="5592655" y="4447229"/>
            <a:ext cx="3359959" cy="1979110"/>
          </a:xfrm>
          <a:prstGeom prst="rect">
            <a:avLst/>
          </a:prstGeom>
        </p:spPr>
      </p:pic>
      <p:pic>
        <p:nvPicPr>
          <p:cNvPr id="12" name="Picture 11">
            <a:extLst>
              <a:ext uri="{FF2B5EF4-FFF2-40B4-BE49-F238E27FC236}">
                <a16:creationId xmlns:a16="http://schemas.microsoft.com/office/drawing/2014/main" id="{65CC7006-C373-4EDF-B5B9-DF063494898A}"/>
              </a:ext>
            </a:extLst>
          </p:cNvPr>
          <p:cNvPicPr>
            <a:picLocks noChangeAspect="1"/>
          </p:cNvPicPr>
          <p:nvPr/>
        </p:nvPicPr>
        <p:blipFill>
          <a:blip r:embed="rId6"/>
          <a:stretch>
            <a:fillRect/>
          </a:stretch>
        </p:blipFill>
        <p:spPr>
          <a:xfrm>
            <a:off x="193690" y="2543542"/>
            <a:ext cx="2494128" cy="1329595"/>
          </a:xfrm>
          <a:prstGeom prst="rect">
            <a:avLst/>
          </a:prstGeom>
        </p:spPr>
      </p:pic>
      <p:pic>
        <p:nvPicPr>
          <p:cNvPr id="15" name="Picture 14">
            <a:extLst>
              <a:ext uri="{FF2B5EF4-FFF2-40B4-BE49-F238E27FC236}">
                <a16:creationId xmlns:a16="http://schemas.microsoft.com/office/drawing/2014/main" id="{8510D63F-2B0B-43BA-8244-333A4668B5EF}"/>
              </a:ext>
            </a:extLst>
          </p:cNvPr>
          <p:cNvPicPr>
            <a:picLocks noChangeAspect="1"/>
          </p:cNvPicPr>
          <p:nvPr/>
        </p:nvPicPr>
        <p:blipFill>
          <a:blip r:embed="rId7"/>
          <a:stretch>
            <a:fillRect/>
          </a:stretch>
        </p:blipFill>
        <p:spPr>
          <a:xfrm>
            <a:off x="2885909" y="2564162"/>
            <a:ext cx="2452661" cy="1287809"/>
          </a:xfrm>
          <a:prstGeom prst="rect">
            <a:avLst/>
          </a:prstGeom>
        </p:spPr>
      </p:pic>
      <p:pic>
        <p:nvPicPr>
          <p:cNvPr id="16" name="Picture 15">
            <a:extLst>
              <a:ext uri="{FF2B5EF4-FFF2-40B4-BE49-F238E27FC236}">
                <a16:creationId xmlns:a16="http://schemas.microsoft.com/office/drawing/2014/main" id="{110E494F-480C-4BBA-BBC9-D50291ECB3C3}"/>
              </a:ext>
            </a:extLst>
          </p:cNvPr>
          <p:cNvPicPr>
            <a:picLocks noChangeAspect="1"/>
          </p:cNvPicPr>
          <p:nvPr/>
        </p:nvPicPr>
        <p:blipFill>
          <a:blip r:embed="rId8"/>
          <a:stretch>
            <a:fillRect/>
          </a:stretch>
        </p:blipFill>
        <p:spPr>
          <a:xfrm>
            <a:off x="193689" y="4082386"/>
            <a:ext cx="2483901" cy="1329595"/>
          </a:xfrm>
          <a:prstGeom prst="rect">
            <a:avLst/>
          </a:prstGeom>
        </p:spPr>
      </p:pic>
      <p:pic>
        <p:nvPicPr>
          <p:cNvPr id="17" name="Picture 16">
            <a:extLst>
              <a:ext uri="{FF2B5EF4-FFF2-40B4-BE49-F238E27FC236}">
                <a16:creationId xmlns:a16="http://schemas.microsoft.com/office/drawing/2014/main" id="{6FBD7AA5-CD62-4F4F-8386-4770101DFB5F}"/>
              </a:ext>
            </a:extLst>
          </p:cNvPr>
          <p:cNvPicPr>
            <a:picLocks noChangeAspect="1"/>
          </p:cNvPicPr>
          <p:nvPr/>
        </p:nvPicPr>
        <p:blipFill>
          <a:blip r:embed="rId9"/>
          <a:stretch>
            <a:fillRect/>
          </a:stretch>
        </p:blipFill>
        <p:spPr>
          <a:xfrm>
            <a:off x="2885908" y="4145775"/>
            <a:ext cx="2452661" cy="1291009"/>
          </a:xfrm>
          <a:prstGeom prst="rect">
            <a:avLst/>
          </a:prstGeom>
        </p:spPr>
      </p:pic>
      <p:pic>
        <p:nvPicPr>
          <p:cNvPr id="18" name="Picture 17">
            <a:extLst>
              <a:ext uri="{FF2B5EF4-FFF2-40B4-BE49-F238E27FC236}">
                <a16:creationId xmlns:a16="http://schemas.microsoft.com/office/drawing/2014/main" id="{255A2CB7-6173-44C7-9228-856359A83584}"/>
              </a:ext>
            </a:extLst>
          </p:cNvPr>
          <p:cNvPicPr>
            <a:picLocks noChangeAspect="1"/>
          </p:cNvPicPr>
          <p:nvPr/>
        </p:nvPicPr>
        <p:blipFill>
          <a:blip r:embed="rId10"/>
          <a:stretch>
            <a:fillRect/>
          </a:stretch>
        </p:blipFill>
        <p:spPr>
          <a:xfrm>
            <a:off x="193690" y="1004697"/>
            <a:ext cx="2459232" cy="1329595"/>
          </a:xfrm>
          <a:prstGeom prst="rect">
            <a:avLst/>
          </a:prstGeom>
        </p:spPr>
      </p:pic>
      <p:pic>
        <p:nvPicPr>
          <p:cNvPr id="19" name="Picture 18">
            <a:extLst>
              <a:ext uri="{FF2B5EF4-FFF2-40B4-BE49-F238E27FC236}">
                <a16:creationId xmlns:a16="http://schemas.microsoft.com/office/drawing/2014/main" id="{DB2AA5C8-E104-4B35-A54F-D13A9452EAA3}"/>
              </a:ext>
            </a:extLst>
          </p:cNvPr>
          <p:cNvPicPr>
            <a:picLocks noChangeAspect="1"/>
          </p:cNvPicPr>
          <p:nvPr/>
        </p:nvPicPr>
        <p:blipFill>
          <a:blip r:embed="rId11"/>
          <a:stretch>
            <a:fillRect/>
          </a:stretch>
        </p:blipFill>
        <p:spPr>
          <a:xfrm>
            <a:off x="2885910" y="1028882"/>
            <a:ext cx="2459655" cy="1305410"/>
          </a:xfrm>
          <a:prstGeom prst="rect">
            <a:avLst/>
          </a:prstGeom>
        </p:spPr>
      </p:pic>
      <p:sp>
        <p:nvSpPr>
          <p:cNvPr id="20" name="Rectangle 19">
            <a:extLst>
              <a:ext uri="{FF2B5EF4-FFF2-40B4-BE49-F238E27FC236}">
                <a16:creationId xmlns:a16="http://schemas.microsoft.com/office/drawing/2014/main" id="{1D648F08-78E1-46A5-9D16-434B84617D82}"/>
              </a:ext>
            </a:extLst>
          </p:cNvPr>
          <p:cNvSpPr/>
          <p:nvPr/>
        </p:nvSpPr>
        <p:spPr>
          <a:xfrm>
            <a:off x="2216359" y="370709"/>
            <a:ext cx="1287532"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Iteration 1</a:t>
            </a:r>
          </a:p>
        </p:txBody>
      </p:sp>
      <p:sp>
        <p:nvSpPr>
          <p:cNvPr id="21" name="Rectangle 20">
            <a:extLst>
              <a:ext uri="{FF2B5EF4-FFF2-40B4-BE49-F238E27FC236}">
                <a16:creationId xmlns:a16="http://schemas.microsoft.com/office/drawing/2014/main" id="{679B6BA1-1908-4D8D-AD9D-BCA4DF9B2A6A}"/>
              </a:ext>
            </a:extLst>
          </p:cNvPr>
          <p:cNvSpPr/>
          <p:nvPr/>
        </p:nvSpPr>
        <p:spPr>
          <a:xfrm>
            <a:off x="9119493" y="350945"/>
            <a:ext cx="1287532" cy="369332"/>
          </a:xfrm>
          <a:prstGeom prst="rect">
            <a:avLst/>
          </a:prstGeom>
        </p:spPr>
        <p:txBody>
          <a:bodyPr wrap="none">
            <a:spAutoFit/>
          </a:bodyPr>
          <a:lstStyle/>
          <a:p>
            <a:r>
              <a:rPr lang="en-US" b="1" dirty="0">
                <a:solidFill>
                  <a:schemeClr val="bg1"/>
                </a:solidFill>
                <a:latin typeface="Arial" panose="020B0604020202020204" pitchFamily="34" charset="0"/>
                <a:cs typeface="Arial" panose="020B0604020202020204" pitchFamily="34" charset="0"/>
              </a:rPr>
              <a:t>Iteration 2</a:t>
            </a:r>
          </a:p>
        </p:txBody>
      </p:sp>
    </p:spTree>
    <p:extLst>
      <p:ext uri="{BB962C8B-B14F-4D97-AF65-F5344CB8AC3E}">
        <p14:creationId xmlns:p14="http://schemas.microsoft.com/office/powerpoint/2010/main" val="216802822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MC IWS IMPACT User Experience_VB reivewer comments  -  Read-Only" id="{F166240E-10DF-40A3-8674-50249F730E54}" vid="{6E74E22C-6ED9-4CFC-A990-230D1D7F06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stination xmlns="e69bcc35-3454-4d00-b728-0da0df3826cd">IWS (2021)</Destination>
    <Category xmlns="e69bcc35-3454-4d00-b728-0da0df3826cd">IMPACT User Experience</Category>
    <Document_x0020_Type xmlns="e69bcc35-3454-4d00-b728-0da0df3826cd">Presentation</Document_x0020_Typ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9DA3D926281C4EBF199E061BA44E03" ma:contentTypeVersion="4" ma:contentTypeDescription="Create a new document." ma:contentTypeScope="" ma:versionID="6da10185b25afe07e471f7ed5f6be26d">
  <xsd:schema xmlns:xsd="http://www.w3.org/2001/XMLSchema" xmlns:xs="http://www.w3.org/2001/XMLSchema" xmlns:p="http://schemas.microsoft.com/office/2006/metadata/properties" xmlns:ns2="e69bcc35-3454-4d00-b728-0da0df3826cd" xmlns:ns3="997c64ff-f6df-4b5c-b143-07ccfcdee38f" targetNamespace="http://schemas.microsoft.com/office/2006/metadata/properties" ma:root="true" ma:fieldsID="e7369b746ad1d1b962288531711cf715" ns2:_="" ns3:_="">
    <xsd:import namespace="e69bcc35-3454-4d00-b728-0da0df3826cd"/>
    <xsd:import namespace="997c64ff-f6df-4b5c-b143-07ccfcdee38f"/>
    <xsd:element name="properties">
      <xsd:complexType>
        <xsd:sequence>
          <xsd:element name="documentManagement">
            <xsd:complexType>
              <xsd:all>
                <xsd:element ref="ns2:Category"/>
                <xsd:element ref="ns2:Document_x0020_Type" minOccurs="0"/>
                <xsd:element ref="ns2:Destina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9bcc35-3454-4d00-b728-0da0df3826cd" elementFormDefault="qualified">
    <xsd:import namespace="http://schemas.microsoft.com/office/2006/documentManagement/types"/>
    <xsd:import namespace="http://schemas.microsoft.com/office/infopath/2007/PartnerControls"/>
    <xsd:element name="Category" ma:index="1" ma:displayName="Topic" ma:default="Bridging the Gap Between Engineering and Medicine" ma:format="Dropdown" ma:internalName="Category">
      <xsd:simpleType>
        <xsd:union memberTypes="dms:Text">
          <xsd:simpleType>
            <xsd:restriction base="dms:Choice">
              <xsd:enumeration value="Bridging the Gap Between Engineering and Medicine"/>
              <xsd:enumeration value="Deep Space Habitat"/>
              <xsd:enumeration value="Developing a Medical System Foundation for Level of Care IV: Short-Duration Lunar Orbit"/>
              <xsd:enumeration value="Developing a Medical System Concept of Operations for Level of Care IV: Long-Duration Lunar Orbital and Surface Operations"/>
              <xsd:enumeration value="Draft"/>
              <xsd:enumeration value="ExMC SE Architecture Overview"/>
              <xsd:enumeration value="ExMC SE ConOps"/>
              <xsd:enumeration value="ExMC SE Overview"/>
              <xsd:enumeration value="ExMC SE Trade Study Tools OV"/>
              <xsd:enumeration value="Final"/>
              <xsd:enumeration value="Guidelines"/>
              <xsd:enumeration value="How we communicate a system model to non-modelers"/>
              <xsd:enumeration value="IMPACT"/>
              <xsd:enumeration value="IMPACT User Experience"/>
              <xsd:enumeration value="Level of Care"/>
              <xsd:enumeration value="MBSE"/>
              <xsd:enumeration value="MBSE Approach"/>
              <xsd:enumeration value="MBSE Manuscript"/>
              <xsd:enumeration value="Medical Capabilities Definition"/>
              <xsd:enumeration value="Modeling"/>
              <xsd:enumeration value="Paper - Final"/>
              <xsd:enumeration value="SE Breakout Section"/>
              <xsd:enumeration value="SE Intro"/>
              <xsd:enumeration value="SE Tech Dev"/>
              <xsd:enumeration value="Systems Engineering for Space Exploration Medical Capabilities"/>
              <xsd:enumeration value="Template"/>
              <xsd:enumeration value="SE Overview &amp; Update"/>
              <xsd:enumeration value="Clinical Medical System Recommendations"/>
              <xsd:enumeration value="Trade Space Analysis Tools: Pilot Project"/>
            </xsd:restriction>
          </xsd:simpleType>
        </xsd:union>
      </xsd:simpleType>
    </xsd:element>
    <xsd:element name="Document_x0020_Type" ma:index="2" nillable="true" ma:displayName="Document Type" ma:default="Abstract - Draft" ma:format="Dropdown" ma:internalName="Document_x0020_Type">
      <xsd:simpleType>
        <xsd:restriction base="dms:Choice">
          <xsd:enumeration value="Abstract - Draft"/>
          <xsd:enumeration value="Abstract - Final"/>
          <xsd:enumeration value="Manuscript"/>
          <xsd:enumeration value="Paper"/>
          <xsd:enumeration value="Paper - Draft"/>
          <xsd:enumeration value="Paper - Final"/>
          <xsd:enumeration value="Planning"/>
          <xsd:enumeration value="Presentation"/>
        </xsd:restriction>
      </xsd:simpleType>
    </xsd:element>
    <xsd:element name="Destination" ma:index="3" nillable="true" ma:displayName="Destination" ma:format="Dropdown" ma:internalName="Destination">
      <xsd:simpleType>
        <xsd:union memberTypes="dms:Text">
          <xsd:simpleType>
            <xsd:restriction base="dms:Choice">
              <xsd:enumeration value="AIAA (2017)"/>
              <xsd:enumeration value="AsMA (2019)"/>
              <xsd:enumeration value="IAC (2017)"/>
              <xsd:enumeration value="IEEE 2018"/>
              <xsd:enumeration value="IWS (2017)"/>
              <xsd:enumeration value="IWS (2018)"/>
              <xsd:enumeration value="IWS (2019)"/>
              <xsd:enumeration value="IWS (2020)"/>
              <xsd:enumeration value="IWS (2021)"/>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997c64ff-f6df-4b5c-b143-07ccfcdee38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6918FC-92BA-431B-B676-3AA460CDDAF5}">
  <ds:schemaRefs>
    <ds:schemaRef ds:uri="http://schemas.microsoft.com/sharepoint/v3/contenttype/forms"/>
  </ds:schemaRefs>
</ds:datastoreItem>
</file>

<file path=customXml/itemProps2.xml><?xml version="1.0" encoding="utf-8"?>
<ds:datastoreItem xmlns:ds="http://schemas.openxmlformats.org/officeDocument/2006/customXml" ds:itemID="{C7E7273F-E1B4-463E-AD2E-4D345807E263}">
  <ds:schemaRefs>
    <ds:schemaRef ds:uri="329331cb-5daf-4852-9d8b-5e74950c0d54"/>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29c68d2c-46c4-4be8-b3d0-d0b3b93f3a23"/>
    <ds:schemaRef ds:uri="http://www.w3.org/XML/1998/namespace"/>
  </ds:schemaRefs>
</ds:datastoreItem>
</file>

<file path=customXml/itemProps3.xml><?xml version="1.0" encoding="utf-8"?>
<ds:datastoreItem xmlns:ds="http://schemas.openxmlformats.org/officeDocument/2006/customXml" ds:itemID="{7C24D359-CD14-43C7-8FA1-58ADB184B167}"/>
</file>

<file path=docProps/app.xml><?xml version="1.0" encoding="utf-8"?>
<Properties xmlns="http://schemas.openxmlformats.org/officeDocument/2006/extended-properties" xmlns:vt="http://schemas.openxmlformats.org/officeDocument/2006/docPropsVTypes">
  <Template>ExMC IWS IMPACT User Experience_ Comments Accepted 12 22 20 (1)</Template>
  <TotalTime>11</TotalTime>
  <Words>5114</Words>
  <Application>Microsoft Office PowerPoint</Application>
  <PresentationFormat>Widescreen</PresentationFormat>
  <Paragraphs>587</Paragraphs>
  <Slides>21</Slides>
  <Notes>21</Notes>
  <HiddenSlides>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ＭＳ Ｐゴシック</vt:lpstr>
      <vt:lpstr>ＭＳ Ｐゴシック</vt:lpstr>
      <vt:lpstr>Arial</vt:lpstr>
      <vt:lpstr>Calibri</vt:lpstr>
      <vt:lpstr>Helvetica</vt:lpstr>
      <vt:lpstr>Helvetica Neue Black Condensed</vt:lpstr>
      <vt:lpstr>Source Sans Pro</vt:lpstr>
      <vt:lpstr>Times New Roman</vt:lpstr>
      <vt:lpstr>Wingdings</vt:lpstr>
      <vt:lpstr>ヒラギノ角ゴ Pro W3</vt:lpstr>
      <vt:lpstr>Earth-Moon-May2012_HRP</vt:lpstr>
      <vt:lpstr>User Experience</vt:lpstr>
      <vt:lpstr>PowerPoint Presentation</vt:lpstr>
      <vt:lpstr>PowerPoint Presentation</vt:lpstr>
      <vt:lpstr>Stakeholder(s) expectations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from IMM</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User Experience</dc:title>
  <dc:creator>Collins, Cynthia</dc:creator>
  <cp:lastModifiedBy>Rose, Rhonda R. (JSC-SA4)[WYLE LABORATORIES, INC.]</cp:lastModifiedBy>
  <cp:revision>2</cp:revision>
  <dcterms:created xsi:type="dcterms:W3CDTF">2020-12-22T17:29:04Z</dcterms:created>
  <dcterms:modified xsi:type="dcterms:W3CDTF">2020-12-23T13:52:42Z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0x010100499DA3D926281C4EBF199E061BA44E03</vt:lpwstr>
  </property>
  <property fmtid="{D5CDD505-2E9C-101B-9397-08002B2CF9AE}" pid="3" name="TaxKeyword">
    <vt:lpwstr/>
  </property>
  <property fmtid="{D5CDD505-2E9C-101B-9397-08002B2CF9AE}" pid="4" name="_docset_NoMedatataSyncRequired">
    <vt:lpwstr>False</vt:lpwstr>
  </property>
  <property fmtid="{D5CDD505-2E9C-101B-9397-08002B2CF9AE}" pid="5" name="Log">
    <vt:lpwstr>
12/16/2020  - Techical Review by  i:0ǵ.t|adfs|rrwindha 
12/17/2020  - Techical Review by  i:0ǵ.t|adfs|rrwindha 
12/18/2020  - Techical Review by  i:0ǵ.t|adfs|vbyrne 
12/21/2020  - Techical Review by  i:0ǵ.t|adfs|vbyrne 
12/22/2020  - Techical Review by  </vt:lpwstr>
  </property>
</Properties>
</file>