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66" r:id="rId2"/>
    <p:sldId id="462" r:id="rId3"/>
    <p:sldId id="451" r:id="rId4"/>
    <p:sldId id="450" r:id="rId5"/>
    <p:sldId id="454" r:id="rId6"/>
    <p:sldId id="455" r:id="rId7"/>
    <p:sldId id="459" r:id="rId8"/>
    <p:sldId id="458" r:id="rId9"/>
    <p:sldId id="457" r:id="rId10"/>
    <p:sldId id="43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71"/>
    <p:restoredTop sz="78256"/>
  </p:normalViewPr>
  <p:slideViewPr>
    <p:cSldViewPr snapToGrid="0" snapToObjects="1">
      <p:cViewPr varScale="1">
        <p:scale>
          <a:sx n="117" d="100"/>
          <a:sy n="117" d="100"/>
        </p:scale>
        <p:origin x="6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574897-BC53-C649-884C-4748653392AA}" type="datetimeFigureOut">
              <a:rPr lang="en-US" smtClean="0"/>
              <a:t>12/16/20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98D2F6-24D9-0C48-A1B3-E266B0C5F34E}" type="slidenum">
              <a:rPr lang="en-US" smtClean="0"/>
              <a:t>‹#›</a:t>
            </a:fld>
            <a:endParaRPr lang="en-US"/>
          </a:p>
        </p:txBody>
      </p:sp>
    </p:spTree>
    <p:extLst>
      <p:ext uri="{BB962C8B-B14F-4D97-AF65-F5344CB8AC3E}">
        <p14:creationId xmlns:p14="http://schemas.microsoft.com/office/powerpoint/2010/main" val="205166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116706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venir Book" panose="02000503020000020003" pitchFamily="2" charset="0"/>
              </a:rPr>
              <a:t>One focus would be to improve satellite retrievals of cloud properties to create a multi-decadal time series that can be used to diagnose Arctic cloud feedbacks.</a:t>
            </a:r>
          </a:p>
          <a:p>
            <a:endParaRPr lang="en-US" sz="1200" dirty="0">
              <a:latin typeface="Avenir Book" panose="02000503020000020003"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panose="02000503020000020003" pitchFamily="2" charset="0"/>
              </a:rPr>
              <a:t>Maybe the only key to modeling Arctic Amplification may be to get the sea ice cover decline right.</a:t>
            </a:r>
          </a:p>
          <a:p>
            <a:endParaRPr lang="en-US" dirty="0"/>
          </a:p>
        </p:txBody>
      </p:sp>
      <p:sp>
        <p:nvSpPr>
          <p:cNvPr id="4" name="Slide Number Placeholder 3"/>
          <p:cNvSpPr>
            <a:spLocks noGrp="1"/>
          </p:cNvSpPr>
          <p:nvPr>
            <p:ph type="sldNum" sz="quarter" idx="10"/>
          </p:nvPr>
        </p:nvSpPr>
        <p:spPr/>
        <p:txBody>
          <a:bodyPr/>
          <a:lstStyle/>
          <a:p>
            <a:fld id="{07EEE222-3259-4742-AAD3-EBBEBCF4B9E5}" type="slidenum">
              <a:rPr lang="en-US" smtClean="0"/>
              <a:t>10</a:t>
            </a:fld>
            <a:endParaRPr lang="en-US"/>
          </a:p>
        </p:txBody>
      </p:sp>
    </p:spTree>
    <p:extLst>
      <p:ext uri="{BB962C8B-B14F-4D97-AF65-F5344CB8AC3E}">
        <p14:creationId xmlns:p14="http://schemas.microsoft.com/office/powerpoint/2010/main" val="1691170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 Book" panose="02000503020000020003" pitchFamily="2" charset="0"/>
              </a:rPr>
              <a:t>The definition of the lapse rate feedback indicates that process contributions to the vertically inhomogeneous warming response are a key consideration.</a:t>
            </a:r>
          </a:p>
          <a:p>
            <a:endParaRPr lang="en-US" dirty="0"/>
          </a:p>
        </p:txBody>
      </p:sp>
      <p:sp>
        <p:nvSpPr>
          <p:cNvPr id="4" name="Slide Number Placeholder 3"/>
          <p:cNvSpPr>
            <a:spLocks noGrp="1"/>
          </p:cNvSpPr>
          <p:nvPr>
            <p:ph type="sldNum" sz="quarter" idx="10"/>
          </p:nvPr>
        </p:nvSpPr>
        <p:spPr/>
        <p:txBody>
          <a:bodyPr/>
          <a:lstStyle/>
          <a:p>
            <a:fld id="{07EEE222-3259-4742-AAD3-EBBEBCF4B9E5}" type="slidenum">
              <a:rPr lang="en-US" smtClean="0"/>
              <a:t>2</a:t>
            </a:fld>
            <a:endParaRPr lang="en-US"/>
          </a:p>
        </p:txBody>
      </p:sp>
    </p:spTree>
    <p:extLst>
      <p:ext uri="{BB962C8B-B14F-4D97-AF65-F5344CB8AC3E}">
        <p14:creationId xmlns:p14="http://schemas.microsoft.com/office/powerpoint/2010/main" val="4269443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B908B9CA-7387-DF4E-9BA2-DD9ECCBF1963}" type="slidenum">
              <a:rPr lang="en-US" smtClean="0"/>
              <a:t>3</a:t>
            </a:fld>
            <a:endParaRPr lang="en-US"/>
          </a:p>
        </p:txBody>
      </p:sp>
    </p:spTree>
    <p:extLst>
      <p:ext uri="{BB962C8B-B14F-4D97-AF65-F5344CB8AC3E}">
        <p14:creationId xmlns:p14="http://schemas.microsoft.com/office/powerpoint/2010/main" val="1539461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Again these are important clues to the processes that we need to understand (surface temperature not air temperature)</a:t>
            </a:r>
            <a:endParaRPr lang="en-US" dirty="0"/>
          </a:p>
          <a:p>
            <a:endParaRPr lang="en-US" dirty="0"/>
          </a:p>
        </p:txBody>
      </p:sp>
      <p:sp>
        <p:nvSpPr>
          <p:cNvPr id="4" name="Slide Number Placeholder 3"/>
          <p:cNvSpPr>
            <a:spLocks noGrp="1"/>
          </p:cNvSpPr>
          <p:nvPr>
            <p:ph type="sldNum" sz="quarter" idx="10"/>
          </p:nvPr>
        </p:nvSpPr>
        <p:spPr/>
        <p:txBody>
          <a:bodyPr/>
          <a:lstStyle/>
          <a:p>
            <a:fld id="{07EEE222-3259-4742-AAD3-EBBEBCF4B9E5}" type="slidenum">
              <a:rPr lang="en-US" smtClean="0"/>
              <a:t>4</a:t>
            </a:fld>
            <a:endParaRPr lang="en-US"/>
          </a:p>
        </p:txBody>
      </p:sp>
    </p:spTree>
    <p:extLst>
      <p:ext uri="{BB962C8B-B14F-4D97-AF65-F5344CB8AC3E}">
        <p14:creationId xmlns:p14="http://schemas.microsoft.com/office/powerpoint/2010/main" val="1033388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surface warming maximum in sea ice and sea ice retreat regions? Surface albedo feedback is maximum there.</a:t>
            </a:r>
          </a:p>
          <a:p>
            <a:endParaRPr lang="en-US" dirty="0"/>
          </a:p>
          <a:p>
            <a:r>
              <a:rPr lang="en-US" dirty="0"/>
              <a:t>Why is the LRF most positive in sea ice regions and in fall and winter…this is related to the maximum surface warming occurring in these regions (since atmospheric warming is the same everywhere) and this occurs because the largest sea ice loss and surface albedo feedback occurs in these regions, the temperature does not warm as much in summer because of the storage of energy into the OML and due to melting ice. The energy stored in the OML is transferred to fall when it keeps the surface warmer than that atmosphere, delays sea ice formation, and released STFs to the atmosphere. </a:t>
            </a:r>
          </a:p>
          <a:p>
            <a:endParaRPr lang="en-US" dirty="0"/>
          </a:p>
          <a:p>
            <a:r>
              <a:rPr lang="en-US" dirty="0"/>
              <a:t>The SIC concentration would be important to this mechanism to determine how much of the energy in a grid box is stored in the ocean vs. used to melt ice. </a:t>
            </a:r>
          </a:p>
          <a:p>
            <a:endParaRPr lang="en-US" dirty="0"/>
          </a:p>
          <a:p>
            <a:r>
              <a:rPr lang="en-US" dirty="0"/>
              <a:t>Need to find a way to “normalize” for sea ice change differences to explain the model differences in the LRF.</a:t>
            </a:r>
          </a:p>
        </p:txBody>
      </p:sp>
      <p:sp>
        <p:nvSpPr>
          <p:cNvPr id="4" name="Slide Number Placeholder 3"/>
          <p:cNvSpPr>
            <a:spLocks noGrp="1"/>
          </p:cNvSpPr>
          <p:nvPr>
            <p:ph type="sldNum" sz="quarter" idx="10"/>
          </p:nvPr>
        </p:nvSpPr>
        <p:spPr/>
        <p:txBody>
          <a:bodyPr/>
          <a:lstStyle/>
          <a:p>
            <a:fld id="{07EEE222-3259-4742-AAD3-EBBEBCF4B9E5}" type="slidenum">
              <a:rPr lang="en-US" smtClean="0"/>
              <a:t>5</a:t>
            </a:fld>
            <a:endParaRPr lang="en-US"/>
          </a:p>
        </p:txBody>
      </p:sp>
    </p:spTree>
    <p:extLst>
      <p:ext uri="{BB962C8B-B14F-4D97-AF65-F5344CB8AC3E}">
        <p14:creationId xmlns:p14="http://schemas.microsoft.com/office/powerpoint/2010/main" val="3651977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arctic is warming faster than the rest of the planet because it is accumulating energy at a faster rate.</a:t>
            </a:r>
          </a:p>
          <a:p>
            <a:endParaRPr lang="en-US" dirty="0"/>
          </a:p>
        </p:txBody>
      </p:sp>
      <p:sp>
        <p:nvSpPr>
          <p:cNvPr id="4" name="Slide Number Placeholder 3"/>
          <p:cNvSpPr>
            <a:spLocks noGrp="1"/>
          </p:cNvSpPr>
          <p:nvPr>
            <p:ph type="sldNum" sz="quarter" idx="10"/>
          </p:nvPr>
        </p:nvSpPr>
        <p:spPr/>
        <p:txBody>
          <a:bodyPr/>
          <a:lstStyle/>
          <a:p>
            <a:fld id="{07EEE222-3259-4742-AAD3-EBBEBCF4B9E5}" type="slidenum">
              <a:rPr lang="en-US" smtClean="0"/>
              <a:t>6</a:t>
            </a:fld>
            <a:endParaRPr lang="en-US"/>
          </a:p>
        </p:txBody>
      </p:sp>
    </p:spTree>
    <p:extLst>
      <p:ext uri="{BB962C8B-B14F-4D97-AF65-F5344CB8AC3E}">
        <p14:creationId xmlns:p14="http://schemas.microsoft.com/office/powerpoint/2010/main" val="1989372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arctic is warming faster than the rest of the planet because it is accumulating energy at a faster rate.</a:t>
            </a:r>
          </a:p>
          <a:p>
            <a:endParaRPr lang="en-US" dirty="0"/>
          </a:p>
        </p:txBody>
      </p:sp>
      <p:sp>
        <p:nvSpPr>
          <p:cNvPr id="4" name="Slide Number Placeholder 3"/>
          <p:cNvSpPr>
            <a:spLocks noGrp="1"/>
          </p:cNvSpPr>
          <p:nvPr>
            <p:ph type="sldNum" sz="quarter" idx="10"/>
          </p:nvPr>
        </p:nvSpPr>
        <p:spPr/>
        <p:txBody>
          <a:bodyPr/>
          <a:lstStyle/>
          <a:p>
            <a:fld id="{07EEE222-3259-4742-AAD3-EBBEBCF4B9E5}" type="slidenum">
              <a:rPr lang="en-US" smtClean="0"/>
              <a:t>7</a:t>
            </a:fld>
            <a:endParaRPr lang="en-US"/>
          </a:p>
        </p:txBody>
      </p:sp>
    </p:spTree>
    <p:extLst>
      <p:ext uri="{BB962C8B-B14F-4D97-AF65-F5344CB8AC3E}">
        <p14:creationId xmlns:p14="http://schemas.microsoft.com/office/powerpoint/2010/main" val="3826587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arctic is warming faster than the rest of the planet because it is accumulating energy at a faster rate.</a:t>
            </a:r>
          </a:p>
          <a:p>
            <a:endParaRPr lang="en-US" dirty="0"/>
          </a:p>
        </p:txBody>
      </p:sp>
      <p:sp>
        <p:nvSpPr>
          <p:cNvPr id="4" name="Slide Number Placeholder 3"/>
          <p:cNvSpPr>
            <a:spLocks noGrp="1"/>
          </p:cNvSpPr>
          <p:nvPr>
            <p:ph type="sldNum" sz="quarter" idx="10"/>
          </p:nvPr>
        </p:nvSpPr>
        <p:spPr/>
        <p:txBody>
          <a:bodyPr/>
          <a:lstStyle/>
          <a:p>
            <a:fld id="{07EEE222-3259-4742-AAD3-EBBEBCF4B9E5}" type="slidenum">
              <a:rPr lang="en-US" smtClean="0"/>
              <a:t>8</a:t>
            </a:fld>
            <a:endParaRPr lang="en-US"/>
          </a:p>
        </p:txBody>
      </p:sp>
    </p:spTree>
    <p:extLst>
      <p:ext uri="{BB962C8B-B14F-4D97-AF65-F5344CB8AC3E}">
        <p14:creationId xmlns:p14="http://schemas.microsoft.com/office/powerpoint/2010/main" val="657152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arctic is warming faster than the rest of the planet because it is accumulating energy at a faster rate.</a:t>
            </a:r>
          </a:p>
          <a:p>
            <a:endParaRPr lang="en-US" dirty="0"/>
          </a:p>
        </p:txBody>
      </p:sp>
      <p:sp>
        <p:nvSpPr>
          <p:cNvPr id="4" name="Slide Number Placeholder 3"/>
          <p:cNvSpPr>
            <a:spLocks noGrp="1"/>
          </p:cNvSpPr>
          <p:nvPr>
            <p:ph type="sldNum" sz="quarter" idx="10"/>
          </p:nvPr>
        </p:nvSpPr>
        <p:spPr/>
        <p:txBody>
          <a:bodyPr/>
          <a:lstStyle/>
          <a:p>
            <a:fld id="{07EEE222-3259-4742-AAD3-EBBEBCF4B9E5}" type="slidenum">
              <a:rPr lang="en-US" smtClean="0"/>
              <a:t>9</a:t>
            </a:fld>
            <a:endParaRPr lang="en-US"/>
          </a:p>
        </p:txBody>
      </p:sp>
    </p:spTree>
    <p:extLst>
      <p:ext uri="{BB962C8B-B14F-4D97-AF65-F5344CB8AC3E}">
        <p14:creationId xmlns:p14="http://schemas.microsoft.com/office/powerpoint/2010/main" val="2545227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52BB9-577A-4F48-80C3-9710204C06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C983BB-62A9-3749-80AB-CDDD22B269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B83DBF-928F-3642-86AA-6CA1D1A066E2}"/>
              </a:ext>
            </a:extLst>
          </p:cNvPr>
          <p:cNvSpPr>
            <a:spLocks noGrp="1"/>
          </p:cNvSpPr>
          <p:nvPr>
            <p:ph type="dt" sz="half" idx="10"/>
          </p:nvPr>
        </p:nvSpPr>
        <p:spPr/>
        <p:txBody>
          <a:bodyPr/>
          <a:lstStyle/>
          <a:p>
            <a:fld id="{0543383D-12EB-8244-A0B0-F99F98E57F09}" type="datetimeFigureOut">
              <a:rPr lang="en-US" smtClean="0"/>
              <a:t>12/16/20</a:t>
            </a:fld>
            <a:endParaRPr lang="en-US"/>
          </a:p>
        </p:txBody>
      </p:sp>
      <p:sp>
        <p:nvSpPr>
          <p:cNvPr id="5" name="Footer Placeholder 4">
            <a:extLst>
              <a:ext uri="{FF2B5EF4-FFF2-40B4-BE49-F238E27FC236}">
                <a16:creationId xmlns:a16="http://schemas.microsoft.com/office/drawing/2014/main" id="{18505174-8A8A-9840-84B2-3AFCBC2D3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5C667-4452-4946-B097-22DEEB76959B}"/>
              </a:ext>
            </a:extLst>
          </p:cNvPr>
          <p:cNvSpPr>
            <a:spLocks noGrp="1"/>
          </p:cNvSpPr>
          <p:nvPr>
            <p:ph type="sldNum" sz="quarter" idx="12"/>
          </p:nvPr>
        </p:nvSpPr>
        <p:spPr/>
        <p:txBody>
          <a:bodyPr/>
          <a:lstStyle/>
          <a:p>
            <a:fld id="{E32255FF-DF8E-BE43-9481-0A3EB9FCE8A8}" type="slidenum">
              <a:rPr lang="en-US" smtClean="0"/>
              <a:t>‹#›</a:t>
            </a:fld>
            <a:endParaRPr lang="en-US"/>
          </a:p>
        </p:txBody>
      </p:sp>
    </p:spTree>
    <p:extLst>
      <p:ext uri="{BB962C8B-B14F-4D97-AF65-F5344CB8AC3E}">
        <p14:creationId xmlns:p14="http://schemas.microsoft.com/office/powerpoint/2010/main" val="1188996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B6B03-5C9A-1145-A0E2-D308E40E35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90D510-FC65-A945-AD4C-5B63D60825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787FB1-551A-744B-8A5F-3F0BBCCA82B0}"/>
              </a:ext>
            </a:extLst>
          </p:cNvPr>
          <p:cNvSpPr>
            <a:spLocks noGrp="1"/>
          </p:cNvSpPr>
          <p:nvPr>
            <p:ph type="dt" sz="half" idx="10"/>
          </p:nvPr>
        </p:nvSpPr>
        <p:spPr/>
        <p:txBody>
          <a:bodyPr/>
          <a:lstStyle/>
          <a:p>
            <a:fld id="{0543383D-12EB-8244-A0B0-F99F98E57F09}" type="datetimeFigureOut">
              <a:rPr lang="en-US" smtClean="0"/>
              <a:t>12/16/20</a:t>
            </a:fld>
            <a:endParaRPr lang="en-US"/>
          </a:p>
        </p:txBody>
      </p:sp>
      <p:sp>
        <p:nvSpPr>
          <p:cNvPr id="5" name="Footer Placeholder 4">
            <a:extLst>
              <a:ext uri="{FF2B5EF4-FFF2-40B4-BE49-F238E27FC236}">
                <a16:creationId xmlns:a16="http://schemas.microsoft.com/office/drawing/2014/main" id="{73057F21-99D2-6644-9115-A9C2339B2D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A793A1-50A5-F24F-BF6C-DBC78B7E1C79}"/>
              </a:ext>
            </a:extLst>
          </p:cNvPr>
          <p:cNvSpPr>
            <a:spLocks noGrp="1"/>
          </p:cNvSpPr>
          <p:nvPr>
            <p:ph type="sldNum" sz="quarter" idx="12"/>
          </p:nvPr>
        </p:nvSpPr>
        <p:spPr/>
        <p:txBody>
          <a:bodyPr/>
          <a:lstStyle/>
          <a:p>
            <a:fld id="{E32255FF-DF8E-BE43-9481-0A3EB9FCE8A8}" type="slidenum">
              <a:rPr lang="en-US" smtClean="0"/>
              <a:t>‹#›</a:t>
            </a:fld>
            <a:endParaRPr lang="en-US"/>
          </a:p>
        </p:txBody>
      </p:sp>
    </p:spTree>
    <p:extLst>
      <p:ext uri="{BB962C8B-B14F-4D97-AF65-F5344CB8AC3E}">
        <p14:creationId xmlns:p14="http://schemas.microsoft.com/office/powerpoint/2010/main" val="1520735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72F08A-71FC-4946-B5FE-71EF02BD37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E689B1-7E18-F746-93C9-5FFF763EE9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75DDD-5819-1F4E-BB59-864679A32886}"/>
              </a:ext>
            </a:extLst>
          </p:cNvPr>
          <p:cNvSpPr>
            <a:spLocks noGrp="1"/>
          </p:cNvSpPr>
          <p:nvPr>
            <p:ph type="dt" sz="half" idx="10"/>
          </p:nvPr>
        </p:nvSpPr>
        <p:spPr/>
        <p:txBody>
          <a:bodyPr/>
          <a:lstStyle/>
          <a:p>
            <a:fld id="{0543383D-12EB-8244-A0B0-F99F98E57F09}" type="datetimeFigureOut">
              <a:rPr lang="en-US" smtClean="0"/>
              <a:t>12/16/20</a:t>
            </a:fld>
            <a:endParaRPr lang="en-US"/>
          </a:p>
        </p:txBody>
      </p:sp>
      <p:sp>
        <p:nvSpPr>
          <p:cNvPr id="5" name="Footer Placeholder 4">
            <a:extLst>
              <a:ext uri="{FF2B5EF4-FFF2-40B4-BE49-F238E27FC236}">
                <a16:creationId xmlns:a16="http://schemas.microsoft.com/office/drawing/2014/main" id="{36C125DB-B32B-014A-A373-4CF3CA4D10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CD6F5-312E-1244-B5D7-619A03B21407}"/>
              </a:ext>
            </a:extLst>
          </p:cNvPr>
          <p:cNvSpPr>
            <a:spLocks noGrp="1"/>
          </p:cNvSpPr>
          <p:nvPr>
            <p:ph type="sldNum" sz="quarter" idx="12"/>
          </p:nvPr>
        </p:nvSpPr>
        <p:spPr/>
        <p:txBody>
          <a:bodyPr/>
          <a:lstStyle/>
          <a:p>
            <a:fld id="{E32255FF-DF8E-BE43-9481-0A3EB9FCE8A8}" type="slidenum">
              <a:rPr lang="en-US" smtClean="0"/>
              <a:t>‹#›</a:t>
            </a:fld>
            <a:endParaRPr lang="en-US"/>
          </a:p>
        </p:txBody>
      </p:sp>
    </p:spTree>
    <p:extLst>
      <p:ext uri="{BB962C8B-B14F-4D97-AF65-F5344CB8AC3E}">
        <p14:creationId xmlns:p14="http://schemas.microsoft.com/office/powerpoint/2010/main" val="2921194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61048510-E575-EC4D-AC24-1F31E8291FA3}" type="datetime1">
              <a:rPr lang="en-US" smtClean="0"/>
              <a:t>12/16/20</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277906"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82145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24">
          <p15:clr>
            <a:srgbClr val="FBAE40"/>
          </p15:clr>
        </p15:guide>
        <p15:guide id="2" pos="2424">
          <p15:clr>
            <a:srgbClr val="FBAE40"/>
          </p15:clr>
        </p15:guide>
        <p15:guide id="3" pos="336">
          <p15:clr>
            <a:srgbClr val="FBAE40"/>
          </p15:clr>
        </p15:guide>
        <p15:guide id="4" orient="horz" pos="2040">
          <p15:clr>
            <a:srgbClr val="FBAE40"/>
          </p15:clr>
        </p15:guide>
        <p15:guide id="5" orient="horz" pos="26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F732F-68C2-8341-A398-6EE2908FAE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23621-1C69-434D-BE95-247BA709D2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D574BB-837D-574D-ABD4-03FC0DB05523}"/>
              </a:ext>
            </a:extLst>
          </p:cNvPr>
          <p:cNvSpPr>
            <a:spLocks noGrp="1"/>
          </p:cNvSpPr>
          <p:nvPr>
            <p:ph type="dt" sz="half" idx="10"/>
          </p:nvPr>
        </p:nvSpPr>
        <p:spPr/>
        <p:txBody>
          <a:bodyPr/>
          <a:lstStyle/>
          <a:p>
            <a:fld id="{0543383D-12EB-8244-A0B0-F99F98E57F09}" type="datetimeFigureOut">
              <a:rPr lang="en-US" smtClean="0"/>
              <a:t>12/16/20</a:t>
            </a:fld>
            <a:endParaRPr lang="en-US"/>
          </a:p>
        </p:txBody>
      </p:sp>
      <p:sp>
        <p:nvSpPr>
          <p:cNvPr id="5" name="Footer Placeholder 4">
            <a:extLst>
              <a:ext uri="{FF2B5EF4-FFF2-40B4-BE49-F238E27FC236}">
                <a16:creationId xmlns:a16="http://schemas.microsoft.com/office/drawing/2014/main" id="{2F7E3564-8B69-A443-BBE5-BBC6FC166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45A6A6-99A7-5341-99DC-93156EDFA1CC}"/>
              </a:ext>
            </a:extLst>
          </p:cNvPr>
          <p:cNvSpPr>
            <a:spLocks noGrp="1"/>
          </p:cNvSpPr>
          <p:nvPr>
            <p:ph type="sldNum" sz="quarter" idx="12"/>
          </p:nvPr>
        </p:nvSpPr>
        <p:spPr/>
        <p:txBody>
          <a:bodyPr/>
          <a:lstStyle/>
          <a:p>
            <a:fld id="{E32255FF-DF8E-BE43-9481-0A3EB9FCE8A8}" type="slidenum">
              <a:rPr lang="en-US" smtClean="0"/>
              <a:t>‹#›</a:t>
            </a:fld>
            <a:endParaRPr lang="en-US"/>
          </a:p>
        </p:txBody>
      </p:sp>
    </p:spTree>
    <p:extLst>
      <p:ext uri="{BB962C8B-B14F-4D97-AF65-F5344CB8AC3E}">
        <p14:creationId xmlns:p14="http://schemas.microsoft.com/office/powerpoint/2010/main" val="1183527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9FBC6-2CB8-284F-BFE5-F3A793B410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D94D9A-8802-F34D-A9DB-4F5014987F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150433-FF3F-6843-A223-01C7AEB34D9A}"/>
              </a:ext>
            </a:extLst>
          </p:cNvPr>
          <p:cNvSpPr>
            <a:spLocks noGrp="1"/>
          </p:cNvSpPr>
          <p:nvPr>
            <p:ph type="dt" sz="half" idx="10"/>
          </p:nvPr>
        </p:nvSpPr>
        <p:spPr/>
        <p:txBody>
          <a:bodyPr/>
          <a:lstStyle/>
          <a:p>
            <a:fld id="{0543383D-12EB-8244-A0B0-F99F98E57F09}" type="datetimeFigureOut">
              <a:rPr lang="en-US" smtClean="0"/>
              <a:t>12/16/20</a:t>
            </a:fld>
            <a:endParaRPr lang="en-US"/>
          </a:p>
        </p:txBody>
      </p:sp>
      <p:sp>
        <p:nvSpPr>
          <p:cNvPr id="5" name="Footer Placeholder 4">
            <a:extLst>
              <a:ext uri="{FF2B5EF4-FFF2-40B4-BE49-F238E27FC236}">
                <a16:creationId xmlns:a16="http://schemas.microsoft.com/office/drawing/2014/main" id="{6FBF16BF-EC65-A546-BC6C-02E9F454AE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3CAA16-592D-8B42-BFA9-527AED134B75}"/>
              </a:ext>
            </a:extLst>
          </p:cNvPr>
          <p:cNvSpPr>
            <a:spLocks noGrp="1"/>
          </p:cNvSpPr>
          <p:nvPr>
            <p:ph type="sldNum" sz="quarter" idx="12"/>
          </p:nvPr>
        </p:nvSpPr>
        <p:spPr/>
        <p:txBody>
          <a:bodyPr/>
          <a:lstStyle/>
          <a:p>
            <a:fld id="{E32255FF-DF8E-BE43-9481-0A3EB9FCE8A8}" type="slidenum">
              <a:rPr lang="en-US" smtClean="0"/>
              <a:t>‹#›</a:t>
            </a:fld>
            <a:endParaRPr lang="en-US"/>
          </a:p>
        </p:txBody>
      </p:sp>
    </p:spTree>
    <p:extLst>
      <p:ext uri="{BB962C8B-B14F-4D97-AF65-F5344CB8AC3E}">
        <p14:creationId xmlns:p14="http://schemas.microsoft.com/office/powerpoint/2010/main" val="2432770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88EDC-6283-254A-97C4-9AD0DD0844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228F6B-FBBB-3046-9F5F-3D4E6CC3F8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2FD2D9-1FF0-B849-B844-1DD77236C6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31B6E8-1C3E-E546-AA74-A21C75F394B1}"/>
              </a:ext>
            </a:extLst>
          </p:cNvPr>
          <p:cNvSpPr>
            <a:spLocks noGrp="1"/>
          </p:cNvSpPr>
          <p:nvPr>
            <p:ph type="dt" sz="half" idx="10"/>
          </p:nvPr>
        </p:nvSpPr>
        <p:spPr/>
        <p:txBody>
          <a:bodyPr/>
          <a:lstStyle/>
          <a:p>
            <a:fld id="{0543383D-12EB-8244-A0B0-F99F98E57F09}" type="datetimeFigureOut">
              <a:rPr lang="en-US" smtClean="0"/>
              <a:t>12/16/20</a:t>
            </a:fld>
            <a:endParaRPr lang="en-US"/>
          </a:p>
        </p:txBody>
      </p:sp>
      <p:sp>
        <p:nvSpPr>
          <p:cNvPr id="6" name="Footer Placeholder 5">
            <a:extLst>
              <a:ext uri="{FF2B5EF4-FFF2-40B4-BE49-F238E27FC236}">
                <a16:creationId xmlns:a16="http://schemas.microsoft.com/office/drawing/2014/main" id="{D53E2CD1-3E8A-5544-ACFB-2D239EAEAE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CB7AC7-2C9C-C44E-A1F6-718675B1B1E6}"/>
              </a:ext>
            </a:extLst>
          </p:cNvPr>
          <p:cNvSpPr>
            <a:spLocks noGrp="1"/>
          </p:cNvSpPr>
          <p:nvPr>
            <p:ph type="sldNum" sz="quarter" idx="12"/>
          </p:nvPr>
        </p:nvSpPr>
        <p:spPr/>
        <p:txBody>
          <a:bodyPr/>
          <a:lstStyle/>
          <a:p>
            <a:fld id="{E32255FF-DF8E-BE43-9481-0A3EB9FCE8A8}" type="slidenum">
              <a:rPr lang="en-US" smtClean="0"/>
              <a:t>‹#›</a:t>
            </a:fld>
            <a:endParaRPr lang="en-US"/>
          </a:p>
        </p:txBody>
      </p:sp>
    </p:spTree>
    <p:extLst>
      <p:ext uri="{BB962C8B-B14F-4D97-AF65-F5344CB8AC3E}">
        <p14:creationId xmlns:p14="http://schemas.microsoft.com/office/powerpoint/2010/main" val="2811270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0A6D1-4096-6B41-85AD-49235D3577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0CB9C5-A982-7549-8369-5EF38D874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F29B92-F84C-6F47-8DAA-BB519960B8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A2AA5B-5403-9848-90A0-3F88B720F4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E7A3CA-677F-5542-B0E9-11CF7C3489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2C54CA-8BEE-A446-B5B9-945202898809}"/>
              </a:ext>
            </a:extLst>
          </p:cNvPr>
          <p:cNvSpPr>
            <a:spLocks noGrp="1"/>
          </p:cNvSpPr>
          <p:nvPr>
            <p:ph type="dt" sz="half" idx="10"/>
          </p:nvPr>
        </p:nvSpPr>
        <p:spPr/>
        <p:txBody>
          <a:bodyPr/>
          <a:lstStyle/>
          <a:p>
            <a:fld id="{0543383D-12EB-8244-A0B0-F99F98E57F09}" type="datetimeFigureOut">
              <a:rPr lang="en-US" smtClean="0"/>
              <a:t>12/16/20</a:t>
            </a:fld>
            <a:endParaRPr lang="en-US"/>
          </a:p>
        </p:txBody>
      </p:sp>
      <p:sp>
        <p:nvSpPr>
          <p:cNvPr id="8" name="Footer Placeholder 7">
            <a:extLst>
              <a:ext uri="{FF2B5EF4-FFF2-40B4-BE49-F238E27FC236}">
                <a16:creationId xmlns:a16="http://schemas.microsoft.com/office/drawing/2014/main" id="{21E2BFBB-86E7-024A-A069-3E9B293D12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A54C7-212C-EE46-8422-CB2BE955AEDE}"/>
              </a:ext>
            </a:extLst>
          </p:cNvPr>
          <p:cNvSpPr>
            <a:spLocks noGrp="1"/>
          </p:cNvSpPr>
          <p:nvPr>
            <p:ph type="sldNum" sz="quarter" idx="12"/>
          </p:nvPr>
        </p:nvSpPr>
        <p:spPr/>
        <p:txBody>
          <a:bodyPr/>
          <a:lstStyle/>
          <a:p>
            <a:fld id="{E32255FF-DF8E-BE43-9481-0A3EB9FCE8A8}" type="slidenum">
              <a:rPr lang="en-US" smtClean="0"/>
              <a:t>‹#›</a:t>
            </a:fld>
            <a:endParaRPr lang="en-US"/>
          </a:p>
        </p:txBody>
      </p:sp>
    </p:spTree>
    <p:extLst>
      <p:ext uri="{BB962C8B-B14F-4D97-AF65-F5344CB8AC3E}">
        <p14:creationId xmlns:p14="http://schemas.microsoft.com/office/powerpoint/2010/main" val="395905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4BED2-FCF9-2940-A76B-6621854DFF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52001D-F962-E448-B3A8-A010805BFC75}"/>
              </a:ext>
            </a:extLst>
          </p:cNvPr>
          <p:cNvSpPr>
            <a:spLocks noGrp="1"/>
          </p:cNvSpPr>
          <p:nvPr>
            <p:ph type="dt" sz="half" idx="10"/>
          </p:nvPr>
        </p:nvSpPr>
        <p:spPr/>
        <p:txBody>
          <a:bodyPr/>
          <a:lstStyle/>
          <a:p>
            <a:fld id="{0543383D-12EB-8244-A0B0-F99F98E57F09}" type="datetimeFigureOut">
              <a:rPr lang="en-US" smtClean="0"/>
              <a:t>12/16/20</a:t>
            </a:fld>
            <a:endParaRPr lang="en-US"/>
          </a:p>
        </p:txBody>
      </p:sp>
      <p:sp>
        <p:nvSpPr>
          <p:cNvPr id="4" name="Footer Placeholder 3">
            <a:extLst>
              <a:ext uri="{FF2B5EF4-FFF2-40B4-BE49-F238E27FC236}">
                <a16:creationId xmlns:a16="http://schemas.microsoft.com/office/drawing/2014/main" id="{7187D2AE-2011-4B46-9A4D-7241DF93C7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AE122B-1F20-E444-ADD5-5B4D6BDE24F0}"/>
              </a:ext>
            </a:extLst>
          </p:cNvPr>
          <p:cNvSpPr>
            <a:spLocks noGrp="1"/>
          </p:cNvSpPr>
          <p:nvPr>
            <p:ph type="sldNum" sz="quarter" idx="12"/>
          </p:nvPr>
        </p:nvSpPr>
        <p:spPr/>
        <p:txBody>
          <a:bodyPr/>
          <a:lstStyle/>
          <a:p>
            <a:fld id="{E32255FF-DF8E-BE43-9481-0A3EB9FCE8A8}" type="slidenum">
              <a:rPr lang="en-US" smtClean="0"/>
              <a:t>‹#›</a:t>
            </a:fld>
            <a:endParaRPr lang="en-US"/>
          </a:p>
        </p:txBody>
      </p:sp>
    </p:spTree>
    <p:extLst>
      <p:ext uri="{BB962C8B-B14F-4D97-AF65-F5344CB8AC3E}">
        <p14:creationId xmlns:p14="http://schemas.microsoft.com/office/powerpoint/2010/main" val="4155954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7BD427-FA2C-3E41-A646-09A09486EB27}"/>
              </a:ext>
            </a:extLst>
          </p:cNvPr>
          <p:cNvSpPr>
            <a:spLocks noGrp="1"/>
          </p:cNvSpPr>
          <p:nvPr>
            <p:ph type="dt" sz="half" idx="10"/>
          </p:nvPr>
        </p:nvSpPr>
        <p:spPr/>
        <p:txBody>
          <a:bodyPr/>
          <a:lstStyle/>
          <a:p>
            <a:fld id="{0543383D-12EB-8244-A0B0-F99F98E57F09}" type="datetimeFigureOut">
              <a:rPr lang="en-US" smtClean="0"/>
              <a:t>12/16/20</a:t>
            </a:fld>
            <a:endParaRPr lang="en-US"/>
          </a:p>
        </p:txBody>
      </p:sp>
      <p:sp>
        <p:nvSpPr>
          <p:cNvPr id="3" name="Footer Placeholder 2">
            <a:extLst>
              <a:ext uri="{FF2B5EF4-FFF2-40B4-BE49-F238E27FC236}">
                <a16:creationId xmlns:a16="http://schemas.microsoft.com/office/drawing/2014/main" id="{5AF36F7B-CA18-4448-A854-76D0750119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381573-3CD0-5D4C-BD42-5D8FA3DBF439}"/>
              </a:ext>
            </a:extLst>
          </p:cNvPr>
          <p:cNvSpPr>
            <a:spLocks noGrp="1"/>
          </p:cNvSpPr>
          <p:nvPr>
            <p:ph type="sldNum" sz="quarter" idx="12"/>
          </p:nvPr>
        </p:nvSpPr>
        <p:spPr/>
        <p:txBody>
          <a:bodyPr/>
          <a:lstStyle/>
          <a:p>
            <a:fld id="{E32255FF-DF8E-BE43-9481-0A3EB9FCE8A8}" type="slidenum">
              <a:rPr lang="en-US" smtClean="0"/>
              <a:t>‹#›</a:t>
            </a:fld>
            <a:endParaRPr lang="en-US"/>
          </a:p>
        </p:txBody>
      </p:sp>
    </p:spTree>
    <p:extLst>
      <p:ext uri="{BB962C8B-B14F-4D97-AF65-F5344CB8AC3E}">
        <p14:creationId xmlns:p14="http://schemas.microsoft.com/office/powerpoint/2010/main" val="135807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BFDD9-F813-6248-8B9B-7672C41588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67EAB9-8D8F-9244-8E3B-3436EEA93D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39ADBA-A5BA-884E-8915-DBF7A0CC3B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447B63-93E2-F944-A4C7-018D07D9AD37}"/>
              </a:ext>
            </a:extLst>
          </p:cNvPr>
          <p:cNvSpPr>
            <a:spLocks noGrp="1"/>
          </p:cNvSpPr>
          <p:nvPr>
            <p:ph type="dt" sz="half" idx="10"/>
          </p:nvPr>
        </p:nvSpPr>
        <p:spPr/>
        <p:txBody>
          <a:bodyPr/>
          <a:lstStyle/>
          <a:p>
            <a:fld id="{0543383D-12EB-8244-A0B0-F99F98E57F09}" type="datetimeFigureOut">
              <a:rPr lang="en-US" smtClean="0"/>
              <a:t>12/16/20</a:t>
            </a:fld>
            <a:endParaRPr lang="en-US"/>
          </a:p>
        </p:txBody>
      </p:sp>
      <p:sp>
        <p:nvSpPr>
          <p:cNvPr id="6" name="Footer Placeholder 5">
            <a:extLst>
              <a:ext uri="{FF2B5EF4-FFF2-40B4-BE49-F238E27FC236}">
                <a16:creationId xmlns:a16="http://schemas.microsoft.com/office/drawing/2014/main" id="{41C2CEE0-D4F0-EF47-9EB0-4BC11DFA2E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80A1A9-AB81-4848-B913-4B719E1A209E}"/>
              </a:ext>
            </a:extLst>
          </p:cNvPr>
          <p:cNvSpPr>
            <a:spLocks noGrp="1"/>
          </p:cNvSpPr>
          <p:nvPr>
            <p:ph type="sldNum" sz="quarter" idx="12"/>
          </p:nvPr>
        </p:nvSpPr>
        <p:spPr/>
        <p:txBody>
          <a:bodyPr/>
          <a:lstStyle/>
          <a:p>
            <a:fld id="{E32255FF-DF8E-BE43-9481-0A3EB9FCE8A8}" type="slidenum">
              <a:rPr lang="en-US" smtClean="0"/>
              <a:t>‹#›</a:t>
            </a:fld>
            <a:endParaRPr lang="en-US"/>
          </a:p>
        </p:txBody>
      </p:sp>
    </p:spTree>
    <p:extLst>
      <p:ext uri="{BB962C8B-B14F-4D97-AF65-F5344CB8AC3E}">
        <p14:creationId xmlns:p14="http://schemas.microsoft.com/office/powerpoint/2010/main" val="1609261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8B435-F312-BB48-9804-733814E07E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A9F8A6-EB0C-A048-B05C-EEC6C9744E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784ED3-2EE9-5B49-8CBA-4651CCAC8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716E39-131B-A847-AD29-2825E9A2AF6D}"/>
              </a:ext>
            </a:extLst>
          </p:cNvPr>
          <p:cNvSpPr>
            <a:spLocks noGrp="1"/>
          </p:cNvSpPr>
          <p:nvPr>
            <p:ph type="dt" sz="half" idx="10"/>
          </p:nvPr>
        </p:nvSpPr>
        <p:spPr/>
        <p:txBody>
          <a:bodyPr/>
          <a:lstStyle/>
          <a:p>
            <a:fld id="{0543383D-12EB-8244-A0B0-F99F98E57F09}" type="datetimeFigureOut">
              <a:rPr lang="en-US" smtClean="0"/>
              <a:t>12/16/20</a:t>
            </a:fld>
            <a:endParaRPr lang="en-US"/>
          </a:p>
        </p:txBody>
      </p:sp>
      <p:sp>
        <p:nvSpPr>
          <p:cNvPr id="6" name="Footer Placeholder 5">
            <a:extLst>
              <a:ext uri="{FF2B5EF4-FFF2-40B4-BE49-F238E27FC236}">
                <a16:creationId xmlns:a16="http://schemas.microsoft.com/office/drawing/2014/main" id="{414F75AC-1A20-724D-837D-581751A039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BA40F8-B1D3-3549-A303-06DE44765C03}"/>
              </a:ext>
            </a:extLst>
          </p:cNvPr>
          <p:cNvSpPr>
            <a:spLocks noGrp="1"/>
          </p:cNvSpPr>
          <p:nvPr>
            <p:ph type="sldNum" sz="quarter" idx="12"/>
          </p:nvPr>
        </p:nvSpPr>
        <p:spPr/>
        <p:txBody>
          <a:bodyPr/>
          <a:lstStyle/>
          <a:p>
            <a:fld id="{E32255FF-DF8E-BE43-9481-0A3EB9FCE8A8}" type="slidenum">
              <a:rPr lang="en-US" smtClean="0"/>
              <a:t>‹#›</a:t>
            </a:fld>
            <a:endParaRPr lang="en-US"/>
          </a:p>
        </p:txBody>
      </p:sp>
    </p:spTree>
    <p:extLst>
      <p:ext uri="{BB962C8B-B14F-4D97-AF65-F5344CB8AC3E}">
        <p14:creationId xmlns:p14="http://schemas.microsoft.com/office/powerpoint/2010/main" val="1502850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EDE345-4F56-9845-A541-B0396B653E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1EA5D6-DA31-5A47-B8E2-F6352E8EB2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BCB33-5657-B346-B354-473291955E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43383D-12EB-8244-A0B0-F99F98E57F09}" type="datetimeFigureOut">
              <a:rPr lang="en-US" smtClean="0"/>
              <a:t>12/16/20</a:t>
            </a:fld>
            <a:endParaRPr lang="en-US"/>
          </a:p>
        </p:txBody>
      </p:sp>
      <p:sp>
        <p:nvSpPr>
          <p:cNvPr id="5" name="Footer Placeholder 4">
            <a:extLst>
              <a:ext uri="{FF2B5EF4-FFF2-40B4-BE49-F238E27FC236}">
                <a16:creationId xmlns:a16="http://schemas.microsoft.com/office/drawing/2014/main" id="{FA14ED80-59D0-7E41-99F8-58D2E9C323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153F74-528B-2D41-BA2C-BF3456BFED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2255FF-DF8E-BE43-9481-0A3EB9FCE8A8}" type="slidenum">
              <a:rPr lang="en-US" smtClean="0"/>
              <a:t>‹#›</a:t>
            </a:fld>
            <a:endParaRPr lang="en-US"/>
          </a:p>
        </p:txBody>
      </p:sp>
    </p:spTree>
    <p:extLst>
      <p:ext uri="{BB962C8B-B14F-4D97-AF65-F5344CB8AC3E}">
        <p14:creationId xmlns:p14="http://schemas.microsoft.com/office/powerpoint/2010/main" val="4050599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a:p>
        </p:txBody>
      </p:sp>
      <p:grpSp>
        <p:nvGrpSpPr>
          <p:cNvPr id="25" name="Group 24">
            <a:extLst>
              <a:ext uri="{FF2B5EF4-FFF2-40B4-BE49-F238E27FC236}">
                <a16:creationId xmlns:a16="http://schemas.microsoft.com/office/drawing/2014/main" id="{DC118577-8B85-3F4F-9790-2C71FDDC11D4}"/>
              </a:ext>
            </a:extLst>
          </p:cNvPr>
          <p:cNvGrpSpPr/>
          <p:nvPr/>
        </p:nvGrpSpPr>
        <p:grpSpPr>
          <a:xfrm>
            <a:off x="291158" y="3238424"/>
            <a:ext cx="5090626" cy="575562"/>
            <a:chOff x="537288" y="3187693"/>
            <a:chExt cx="5746781" cy="702502"/>
          </a:xfrm>
        </p:grpSpPr>
        <p:grpSp>
          <p:nvGrpSpPr>
            <p:cNvPr id="26" name="Group 25">
              <a:extLst>
                <a:ext uri="{FF2B5EF4-FFF2-40B4-BE49-F238E27FC236}">
                  <a16:creationId xmlns:a16="http://schemas.microsoft.com/office/drawing/2014/main" id="{9244B96F-49FA-CD44-BEE0-1499E040FDB0}"/>
                </a:ext>
              </a:extLst>
            </p:cNvPr>
            <p:cNvGrpSpPr/>
            <p:nvPr userDrawn="1"/>
          </p:nvGrpSpPr>
          <p:grpSpPr>
            <a:xfrm>
              <a:off x="537288" y="3187693"/>
              <a:ext cx="3254927" cy="702502"/>
              <a:chOff x="339725" y="371475"/>
              <a:chExt cx="2647951" cy="571500"/>
            </a:xfrm>
            <a:solidFill>
              <a:srgbClr val="33CDFF"/>
            </a:solidFill>
          </p:grpSpPr>
          <p:sp>
            <p:nvSpPr>
              <p:cNvPr id="37" name="Freeform 55">
                <a:extLst>
                  <a:ext uri="{FF2B5EF4-FFF2-40B4-BE49-F238E27FC236}">
                    <a16:creationId xmlns:a16="http://schemas.microsoft.com/office/drawing/2014/main" id="{16A3A0A8-720F-1B46-B3EA-96E6D9CFB96E}"/>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6">
                <a:extLst>
                  <a:ext uri="{FF2B5EF4-FFF2-40B4-BE49-F238E27FC236}">
                    <a16:creationId xmlns:a16="http://schemas.microsoft.com/office/drawing/2014/main" id="{5C54C28F-34FE-3E41-8A4D-F839F1047467}"/>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57">
                <a:extLst>
                  <a:ext uri="{FF2B5EF4-FFF2-40B4-BE49-F238E27FC236}">
                    <a16:creationId xmlns:a16="http://schemas.microsoft.com/office/drawing/2014/main" id="{4AF1F7D9-2AC0-BD4E-BFFC-85C9A3AD7B29}"/>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58">
                <a:extLst>
                  <a:ext uri="{FF2B5EF4-FFF2-40B4-BE49-F238E27FC236}">
                    <a16:creationId xmlns:a16="http://schemas.microsoft.com/office/drawing/2014/main" id="{F09E0884-9AE8-4745-8D65-C93120C72150}"/>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59">
                <a:extLst>
                  <a:ext uri="{FF2B5EF4-FFF2-40B4-BE49-F238E27FC236}">
                    <a16:creationId xmlns:a16="http://schemas.microsoft.com/office/drawing/2014/main" id="{5433AF6A-2277-1842-9086-DF7BB63AC072}"/>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60">
                <a:extLst>
                  <a:ext uri="{FF2B5EF4-FFF2-40B4-BE49-F238E27FC236}">
                    <a16:creationId xmlns:a16="http://schemas.microsoft.com/office/drawing/2014/main" id="{66E611AD-144C-FD42-96F9-F3F396C96341}"/>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61">
                <a:extLst>
                  <a:ext uri="{FF2B5EF4-FFF2-40B4-BE49-F238E27FC236}">
                    <a16:creationId xmlns:a16="http://schemas.microsoft.com/office/drawing/2014/main" id="{5F5D40F7-D7AB-314B-A318-0894DE1FE2B5}"/>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1" name="Group 30">
              <a:extLst>
                <a:ext uri="{FF2B5EF4-FFF2-40B4-BE49-F238E27FC236}">
                  <a16:creationId xmlns:a16="http://schemas.microsoft.com/office/drawing/2014/main" id="{3E152E86-8DD8-A34F-8D39-CB56DFC8C590}"/>
                </a:ext>
              </a:extLst>
            </p:cNvPr>
            <p:cNvGrpSpPr/>
            <p:nvPr userDrawn="1"/>
          </p:nvGrpSpPr>
          <p:grpSpPr>
            <a:xfrm>
              <a:off x="3974660" y="3232202"/>
              <a:ext cx="2309409" cy="613029"/>
              <a:chOff x="3138488" y="420688"/>
              <a:chExt cx="1824038" cy="484188"/>
            </a:xfrm>
            <a:solidFill>
              <a:schemeClr val="bg1"/>
            </a:solidFill>
          </p:grpSpPr>
          <p:sp>
            <p:nvSpPr>
              <p:cNvPr id="32" name="Freeform 50">
                <a:extLst>
                  <a:ext uri="{FF2B5EF4-FFF2-40B4-BE49-F238E27FC236}">
                    <a16:creationId xmlns:a16="http://schemas.microsoft.com/office/drawing/2014/main" id="{C3B57C69-0B75-3747-A5AA-13C9B56B7D0F}"/>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51">
                <a:extLst>
                  <a:ext uri="{FF2B5EF4-FFF2-40B4-BE49-F238E27FC236}">
                    <a16:creationId xmlns:a16="http://schemas.microsoft.com/office/drawing/2014/main" id="{D8F3F598-DB9E-EA42-90E2-78619B784148}"/>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2">
                <a:extLst>
                  <a:ext uri="{FF2B5EF4-FFF2-40B4-BE49-F238E27FC236}">
                    <a16:creationId xmlns:a16="http://schemas.microsoft.com/office/drawing/2014/main" id="{1F8BD926-655F-D14B-92F0-F04370A0F615}"/>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53">
                <a:extLst>
                  <a:ext uri="{FF2B5EF4-FFF2-40B4-BE49-F238E27FC236}">
                    <a16:creationId xmlns:a16="http://schemas.microsoft.com/office/drawing/2014/main" id="{CC86B5C8-0453-9146-AF16-96DCA59379F6}"/>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4">
                <a:extLst>
                  <a:ext uri="{FF2B5EF4-FFF2-40B4-BE49-F238E27FC236}">
                    <a16:creationId xmlns:a16="http://schemas.microsoft.com/office/drawing/2014/main" id="{8BAD797F-D4CD-434D-8198-9DEC1DA4E9E7}"/>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 name="Footer Placeholder 3">
            <a:extLst>
              <a:ext uri="{FF2B5EF4-FFF2-40B4-BE49-F238E27FC236}">
                <a16:creationId xmlns:a16="http://schemas.microsoft.com/office/drawing/2014/main" id="{1E71598E-8275-DA40-8A13-8505501B40F1}"/>
              </a:ext>
            </a:extLst>
          </p:cNvPr>
          <p:cNvSpPr>
            <a:spLocks noGrp="1"/>
          </p:cNvSpPr>
          <p:nvPr>
            <p:ph type="ftr" sz="quarter" idx="11"/>
          </p:nvPr>
        </p:nvSpPr>
        <p:spPr>
          <a:xfrm>
            <a:off x="3635824" y="6182178"/>
            <a:ext cx="4114800" cy="365125"/>
          </a:xfrm>
        </p:spPr>
        <p:txBody>
          <a:bodyPr/>
          <a:lstStyle/>
          <a:p>
            <a:r>
              <a:rPr lang="en-US" dirty="0"/>
              <a:t>The Science Directorate at NASA's Langley Research Center</a:t>
            </a:r>
          </a:p>
        </p:txBody>
      </p:sp>
      <p:sp>
        <p:nvSpPr>
          <p:cNvPr id="3" name="Subtitle 2">
            <a:extLst>
              <a:ext uri="{FF2B5EF4-FFF2-40B4-BE49-F238E27FC236}">
                <a16:creationId xmlns:a16="http://schemas.microsoft.com/office/drawing/2014/main" id="{ACBE82BC-024F-394F-81FE-E6FAEB82C0E3}"/>
              </a:ext>
            </a:extLst>
          </p:cNvPr>
          <p:cNvSpPr>
            <a:spLocks noGrp="1"/>
          </p:cNvSpPr>
          <p:nvPr>
            <p:ph type="subTitle" idx="1"/>
          </p:nvPr>
        </p:nvSpPr>
        <p:spPr>
          <a:xfrm>
            <a:off x="3107636" y="4012004"/>
            <a:ext cx="4675527" cy="1805623"/>
          </a:xfrm>
        </p:spPr>
        <p:txBody>
          <a:bodyPr wrap="square">
            <a:spAutoFit/>
          </a:bodyPr>
          <a:lstStyle/>
          <a:p>
            <a:pPr algn="ctr">
              <a:spcBef>
                <a:spcPts val="400"/>
              </a:spcBef>
            </a:pPr>
            <a:r>
              <a:rPr lang="en-US" sz="2400" b="1" dirty="0"/>
              <a:t>On the nature of the Arctic’s positive lapse rate feedback Cause or Symptom of Arctic Amplification</a:t>
            </a:r>
            <a:r>
              <a:rPr lang="en-US" sz="2400" dirty="0"/>
              <a:t> </a:t>
            </a:r>
            <a:endParaRPr lang="en-US" sz="2400" b="1" dirty="0"/>
          </a:p>
          <a:p>
            <a:pPr algn="ctr">
              <a:spcBef>
                <a:spcPts val="400"/>
              </a:spcBef>
            </a:pPr>
            <a:r>
              <a:rPr lang="en-US" sz="2400" b="1" dirty="0"/>
              <a:t>Patrick C. Taylor, NASA </a:t>
            </a:r>
            <a:r>
              <a:rPr lang="en-US" sz="2400" b="1" dirty="0" err="1"/>
              <a:t>LaRC</a:t>
            </a:r>
            <a:endParaRPr lang="en-US" sz="2400" b="1" dirty="0"/>
          </a:p>
        </p:txBody>
      </p:sp>
    </p:spTree>
    <p:extLst>
      <p:ext uri="{BB962C8B-B14F-4D97-AF65-F5344CB8AC3E}">
        <p14:creationId xmlns:p14="http://schemas.microsoft.com/office/powerpoint/2010/main" val="392038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DA4619-5BC3-0347-9274-D6120971B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86"/>
            <a:ext cx="12192000" cy="6858000"/>
          </a:xfrm>
          <a:prstGeom prst="rect">
            <a:avLst/>
          </a:prstGeom>
        </p:spPr>
      </p:pic>
      <p:sp>
        <p:nvSpPr>
          <p:cNvPr id="2" name="TextBox 1">
            <a:extLst>
              <a:ext uri="{FF2B5EF4-FFF2-40B4-BE49-F238E27FC236}">
                <a16:creationId xmlns:a16="http://schemas.microsoft.com/office/drawing/2014/main" id="{31A9F35C-75FF-D240-B97C-A793588B4C7F}"/>
              </a:ext>
            </a:extLst>
          </p:cNvPr>
          <p:cNvSpPr txBox="1"/>
          <p:nvPr/>
        </p:nvSpPr>
        <p:spPr>
          <a:xfrm>
            <a:off x="185828" y="124714"/>
            <a:ext cx="11873472" cy="523220"/>
          </a:xfrm>
          <a:prstGeom prst="rect">
            <a:avLst/>
          </a:prstGeom>
          <a:solidFill>
            <a:schemeClr val="accent1">
              <a:lumMod val="40000"/>
              <a:lumOff val="60000"/>
              <a:alpha val="80000"/>
            </a:schemeClr>
          </a:solidFill>
        </p:spPr>
        <p:txBody>
          <a:bodyPr wrap="square" rtlCol="0">
            <a:spAutoFit/>
          </a:bodyPr>
          <a:lstStyle/>
          <a:p>
            <a:r>
              <a:rPr lang="en-US" sz="2800" dirty="0">
                <a:latin typeface="Avenir" panose="02000503020000020003" pitchFamily="2" charset="0"/>
              </a:rPr>
              <a:t>Closing thoughts…</a:t>
            </a:r>
          </a:p>
        </p:txBody>
      </p:sp>
      <p:sp>
        <p:nvSpPr>
          <p:cNvPr id="3" name="TextBox 2">
            <a:extLst>
              <a:ext uri="{FF2B5EF4-FFF2-40B4-BE49-F238E27FC236}">
                <a16:creationId xmlns:a16="http://schemas.microsoft.com/office/drawing/2014/main" id="{E3139BEF-D880-B041-931B-CD621385D18D}"/>
              </a:ext>
            </a:extLst>
          </p:cNvPr>
          <p:cNvSpPr txBox="1"/>
          <p:nvPr/>
        </p:nvSpPr>
        <p:spPr>
          <a:xfrm>
            <a:off x="198783" y="764040"/>
            <a:ext cx="11847443" cy="6001643"/>
          </a:xfrm>
          <a:prstGeom prst="rect">
            <a:avLst/>
          </a:prstGeom>
          <a:solidFill>
            <a:schemeClr val="accent1">
              <a:lumMod val="40000"/>
              <a:lumOff val="60000"/>
              <a:alpha val="80000"/>
            </a:schemeClr>
          </a:solidFill>
        </p:spPr>
        <p:txBody>
          <a:bodyPr wrap="square" rtlCol="0">
            <a:spAutoFit/>
          </a:bodyPr>
          <a:lstStyle/>
          <a:p>
            <a:pPr marL="285750" indent="-285750">
              <a:buFont typeface="Arial" panose="020B0604020202020204" pitchFamily="34" charset="0"/>
              <a:buChar char="•"/>
            </a:pPr>
            <a:r>
              <a:rPr lang="en-US" sz="2400" dirty="0">
                <a:latin typeface="Avenir Book" panose="02000503020000020003" pitchFamily="2" charset="0"/>
              </a:rPr>
              <a:t>What is the Arctic lapse rate feedback?</a:t>
            </a:r>
          </a:p>
          <a:p>
            <a:pPr marL="742950" lvl="1" indent="-285750">
              <a:buFont typeface="Arial" panose="020B0604020202020204" pitchFamily="34" charset="0"/>
              <a:buChar char="•"/>
            </a:pPr>
            <a:r>
              <a:rPr lang="en-US" sz="2400" dirty="0">
                <a:latin typeface="Avenir Book" panose="02000503020000020003" pitchFamily="2" charset="0"/>
              </a:rPr>
              <a:t>It is the positive TOA radiative perturbation due to the non-uniform vertical warming profile result from a collection of radiative and non-radiative processes.</a:t>
            </a:r>
          </a:p>
          <a:p>
            <a:pPr marL="285750" indent="-285750">
              <a:buFont typeface="Arial" panose="020B0604020202020204" pitchFamily="34" charset="0"/>
              <a:buChar char="•"/>
            </a:pPr>
            <a:r>
              <a:rPr lang="en-US" sz="2400" dirty="0">
                <a:latin typeface="Avenir Book" panose="02000503020000020003" pitchFamily="2" charset="0"/>
              </a:rPr>
              <a:t>We know about the Arctic lapse rate feedback is…</a:t>
            </a:r>
          </a:p>
          <a:p>
            <a:pPr marL="742950" lvl="1" indent="-285750">
              <a:buFont typeface="Arial" panose="020B0604020202020204" pitchFamily="34" charset="0"/>
              <a:buChar char="•"/>
            </a:pPr>
            <a:r>
              <a:rPr lang="en-US" sz="2400" dirty="0">
                <a:latin typeface="Avenir Book" panose="02000503020000020003" pitchFamily="2" charset="0"/>
              </a:rPr>
              <a:t>Most positive in fall and winter, negative in summer</a:t>
            </a:r>
          </a:p>
          <a:p>
            <a:pPr marL="742950" lvl="1" indent="-285750">
              <a:buFont typeface="Arial" panose="020B0604020202020204" pitchFamily="34" charset="0"/>
              <a:buChar char="•"/>
            </a:pPr>
            <a:r>
              <a:rPr lang="en-US" sz="2400" dirty="0">
                <a:latin typeface="Avenir Book" panose="02000503020000020003" pitchFamily="2" charset="0"/>
              </a:rPr>
              <a:t>Most positive in sea ice and sea ice retreat regions</a:t>
            </a:r>
          </a:p>
          <a:p>
            <a:pPr marL="742950" lvl="1" indent="-285750">
              <a:buFont typeface="Arial" panose="020B0604020202020204" pitchFamily="34" charset="0"/>
              <a:buChar char="•"/>
            </a:pPr>
            <a:r>
              <a:rPr lang="en-US" sz="2400" dirty="0">
                <a:latin typeface="Avenir Book" panose="02000503020000020003" pitchFamily="2" charset="0"/>
              </a:rPr>
              <a:t>Not strongly mediated by stratification</a:t>
            </a:r>
          </a:p>
          <a:p>
            <a:pPr marL="742950" lvl="1" indent="-285750">
              <a:buFont typeface="Arial" panose="020B0604020202020204" pitchFamily="34" charset="0"/>
              <a:buChar char="•"/>
            </a:pPr>
            <a:r>
              <a:rPr lang="en-US" sz="2400" dirty="0">
                <a:latin typeface="Avenir Book" panose="02000503020000020003" pitchFamily="2" charset="0"/>
              </a:rPr>
              <a:t>The magnitude and inter-model spread in the Arctic LRF is tied to surface temperature and sea ice. </a:t>
            </a:r>
          </a:p>
          <a:p>
            <a:pPr marL="742950" lvl="1" indent="-285750">
              <a:buFont typeface="Arial" panose="020B0604020202020204" pitchFamily="34" charset="0"/>
              <a:buChar char="•"/>
            </a:pPr>
            <a:endParaRPr lang="en-US" sz="2400" dirty="0">
              <a:latin typeface="Avenir Book" panose="02000503020000020003" pitchFamily="2" charset="0"/>
            </a:endParaRPr>
          </a:p>
          <a:p>
            <a:r>
              <a:rPr lang="en-US" sz="2400" b="1" dirty="0">
                <a:latin typeface="Avenir Book" panose="02000503020000020003" pitchFamily="2" charset="0"/>
              </a:rPr>
              <a:t>Future considerations:</a:t>
            </a:r>
          </a:p>
          <a:p>
            <a:pPr marL="285750" indent="-285750">
              <a:buFont typeface="Arial" panose="020B0604020202020204" pitchFamily="34" charset="0"/>
              <a:buChar char="•"/>
            </a:pPr>
            <a:r>
              <a:rPr lang="en-US" sz="2400" dirty="0">
                <a:latin typeface="Avenir Book" panose="02000503020000020003" pitchFamily="2" charset="0"/>
              </a:rPr>
              <a:t>We should attribute Arctic Amplification and its inter-model spread to the physical processes responsible for the non-uniform warming profile, rather than the lapse rate feedback. </a:t>
            </a:r>
          </a:p>
          <a:p>
            <a:pPr marL="285750" indent="-285750">
              <a:buFont typeface="Arial" panose="020B0604020202020204" pitchFamily="34" charset="0"/>
              <a:buChar char="•"/>
            </a:pPr>
            <a:r>
              <a:rPr lang="en-US" sz="2400" dirty="0">
                <a:latin typeface="Avenir Book" panose="02000503020000020003" pitchFamily="2" charset="0"/>
              </a:rPr>
              <a:t>Future analysis to decompose the process contributions to the lapse rate feedback and diagnose contributions to the inter-model spread.</a:t>
            </a:r>
          </a:p>
        </p:txBody>
      </p:sp>
      <p:sp>
        <p:nvSpPr>
          <p:cNvPr id="6" name="TextBox 5">
            <a:extLst>
              <a:ext uri="{FF2B5EF4-FFF2-40B4-BE49-F238E27FC236}">
                <a16:creationId xmlns:a16="http://schemas.microsoft.com/office/drawing/2014/main" id="{DECF2663-D324-8B45-8281-6E24232DD882}"/>
              </a:ext>
            </a:extLst>
          </p:cNvPr>
          <p:cNvSpPr txBox="1"/>
          <p:nvPr/>
        </p:nvSpPr>
        <p:spPr>
          <a:xfrm>
            <a:off x="9119428" y="6527349"/>
            <a:ext cx="3072572" cy="276999"/>
          </a:xfrm>
          <a:prstGeom prst="rect">
            <a:avLst/>
          </a:prstGeom>
          <a:noFill/>
        </p:spPr>
        <p:txBody>
          <a:bodyPr wrap="none" rtlCol="0">
            <a:spAutoFit/>
          </a:bodyPr>
          <a:lstStyle/>
          <a:p>
            <a:r>
              <a:rPr lang="en-US" sz="1200" dirty="0">
                <a:solidFill>
                  <a:schemeClr val="bg1"/>
                </a:solidFill>
                <a:latin typeface="Avenir Book" panose="02000503020000020003" pitchFamily="2" charset="0"/>
              </a:rPr>
              <a:t>Picture Credit: NASA Operation </a:t>
            </a:r>
            <a:r>
              <a:rPr lang="en-US" sz="1200" dirty="0" err="1">
                <a:solidFill>
                  <a:schemeClr val="bg1"/>
                </a:solidFill>
                <a:latin typeface="Avenir Book" panose="02000503020000020003" pitchFamily="2" charset="0"/>
              </a:rPr>
              <a:t>IceBridge</a:t>
            </a:r>
            <a:endParaRPr lang="en-US" sz="12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1085988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C9B08B-882B-9E4E-99B5-06FEAA119204}"/>
              </a:ext>
            </a:extLst>
          </p:cNvPr>
          <p:cNvSpPr txBox="1"/>
          <p:nvPr/>
        </p:nvSpPr>
        <p:spPr>
          <a:xfrm>
            <a:off x="41136" y="81817"/>
            <a:ext cx="7883890" cy="584775"/>
          </a:xfrm>
          <a:prstGeom prst="rect">
            <a:avLst/>
          </a:prstGeom>
          <a:noFill/>
        </p:spPr>
        <p:txBody>
          <a:bodyPr wrap="none" rtlCol="0">
            <a:spAutoFit/>
          </a:bodyPr>
          <a:lstStyle/>
          <a:p>
            <a:r>
              <a:rPr lang="en-US" sz="3200" dirty="0">
                <a:latin typeface="Avenir Book" panose="02000503020000020003" pitchFamily="2" charset="0"/>
              </a:rPr>
              <a:t>Defining the Lapse Rate Feedback (LRF)…</a:t>
            </a:r>
          </a:p>
        </p:txBody>
      </p:sp>
      <p:sp>
        <p:nvSpPr>
          <p:cNvPr id="51" name="TextBox 50">
            <a:extLst>
              <a:ext uri="{FF2B5EF4-FFF2-40B4-BE49-F238E27FC236}">
                <a16:creationId xmlns:a16="http://schemas.microsoft.com/office/drawing/2014/main" id="{442075E9-A5DE-B04A-BD19-34C00EAD2FAF}"/>
              </a:ext>
            </a:extLst>
          </p:cNvPr>
          <p:cNvSpPr txBox="1"/>
          <p:nvPr/>
        </p:nvSpPr>
        <p:spPr>
          <a:xfrm>
            <a:off x="474561" y="731592"/>
            <a:ext cx="11082431" cy="646331"/>
          </a:xfrm>
          <a:prstGeom prst="rect">
            <a:avLst/>
          </a:prstGeom>
          <a:noFill/>
          <a:ln w="38100">
            <a:solidFill>
              <a:srgbClr val="00B0F0"/>
            </a:solidFill>
          </a:ln>
        </p:spPr>
        <p:txBody>
          <a:bodyPr wrap="square" rtlCol="0">
            <a:spAutoFit/>
          </a:bodyPr>
          <a:lstStyle/>
          <a:p>
            <a:pPr algn="ctr"/>
            <a:r>
              <a:rPr lang="en-US" dirty="0">
                <a:latin typeface="Avenir Book" panose="02000503020000020003" pitchFamily="2" charset="0"/>
              </a:rPr>
              <a:t>LRF exists in the conventional top-of-atmosphere (TOA) feedback analysis framework due to the sensitivity of outgoing longwave radiation at the TOA to the vertical tropospheric temperature structure.</a:t>
            </a:r>
          </a:p>
        </p:txBody>
      </p:sp>
      <p:pic>
        <p:nvPicPr>
          <p:cNvPr id="59" name="Picture 58">
            <a:extLst>
              <a:ext uri="{FF2B5EF4-FFF2-40B4-BE49-F238E27FC236}">
                <a16:creationId xmlns:a16="http://schemas.microsoft.com/office/drawing/2014/main" id="{E1263366-67AD-BC42-BF7C-9C11D9E023FF}"/>
              </a:ext>
            </a:extLst>
          </p:cNvPr>
          <p:cNvPicPr>
            <a:picLocks noChangeAspect="1"/>
          </p:cNvPicPr>
          <p:nvPr/>
        </p:nvPicPr>
        <p:blipFill rotWithShape="1">
          <a:blip r:embed="rId3"/>
          <a:srcRect l="5328" t="63333" r="2563" b="4397"/>
          <a:stretch/>
        </p:blipFill>
        <p:spPr>
          <a:xfrm>
            <a:off x="336121" y="1712547"/>
            <a:ext cx="11387238" cy="4498218"/>
          </a:xfrm>
          <a:prstGeom prst="rect">
            <a:avLst/>
          </a:prstGeom>
        </p:spPr>
      </p:pic>
      <p:sp>
        <p:nvSpPr>
          <p:cNvPr id="6" name="TextBox 5">
            <a:extLst>
              <a:ext uri="{FF2B5EF4-FFF2-40B4-BE49-F238E27FC236}">
                <a16:creationId xmlns:a16="http://schemas.microsoft.com/office/drawing/2014/main" id="{9FC1A628-67B7-F841-875D-39E171A2EB92}"/>
              </a:ext>
            </a:extLst>
          </p:cNvPr>
          <p:cNvSpPr txBox="1"/>
          <p:nvPr/>
        </p:nvSpPr>
        <p:spPr>
          <a:xfrm>
            <a:off x="4977611" y="1504476"/>
            <a:ext cx="3308973" cy="707886"/>
          </a:xfrm>
          <a:prstGeom prst="rect">
            <a:avLst/>
          </a:prstGeom>
          <a:noFill/>
        </p:spPr>
        <p:txBody>
          <a:bodyPr wrap="square" rtlCol="0">
            <a:spAutoFit/>
          </a:bodyPr>
          <a:lstStyle/>
          <a:p>
            <a:r>
              <a:rPr lang="en-US" sz="2000" b="1" dirty="0">
                <a:latin typeface="Avenir Book" panose="02000503020000020003" pitchFamily="2" charset="0"/>
              </a:rPr>
              <a:t>Negative LRF:</a:t>
            </a:r>
            <a:r>
              <a:rPr lang="en-US" sz="2000" dirty="0">
                <a:latin typeface="Avenir Book" panose="02000503020000020003" pitchFamily="2" charset="0"/>
              </a:rPr>
              <a:t> atmosphere outpaces surface warming</a:t>
            </a:r>
          </a:p>
        </p:txBody>
      </p:sp>
      <p:sp>
        <p:nvSpPr>
          <p:cNvPr id="7" name="TextBox 6">
            <a:extLst>
              <a:ext uri="{FF2B5EF4-FFF2-40B4-BE49-F238E27FC236}">
                <a16:creationId xmlns:a16="http://schemas.microsoft.com/office/drawing/2014/main" id="{23E0ED87-979B-BE41-B241-A672BB664012}"/>
              </a:ext>
            </a:extLst>
          </p:cNvPr>
          <p:cNvSpPr txBox="1"/>
          <p:nvPr/>
        </p:nvSpPr>
        <p:spPr>
          <a:xfrm>
            <a:off x="8564879" y="1504476"/>
            <a:ext cx="3704265" cy="707886"/>
          </a:xfrm>
          <a:prstGeom prst="rect">
            <a:avLst/>
          </a:prstGeom>
          <a:noFill/>
        </p:spPr>
        <p:txBody>
          <a:bodyPr wrap="square" rtlCol="0">
            <a:spAutoFit/>
          </a:bodyPr>
          <a:lstStyle/>
          <a:p>
            <a:r>
              <a:rPr lang="en-US" sz="2000" b="1" dirty="0">
                <a:latin typeface="Avenir Book" panose="02000503020000020003" pitchFamily="2" charset="0"/>
              </a:rPr>
              <a:t>Positive LRF:</a:t>
            </a:r>
            <a:r>
              <a:rPr lang="en-US" sz="2000" dirty="0">
                <a:latin typeface="Avenir Book" panose="02000503020000020003" pitchFamily="2" charset="0"/>
              </a:rPr>
              <a:t> surface outpaces atmosphere warming</a:t>
            </a:r>
          </a:p>
        </p:txBody>
      </p:sp>
      <p:sp>
        <p:nvSpPr>
          <p:cNvPr id="2" name="TextBox 1">
            <a:extLst>
              <a:ext uri="{FF2B5EF4-FFF2-40B4-BE49-F238E27FC236}">
                <a16:creationId xmlns:a16="http://schemas.microsoft.com/office/drawing/2014/main" id="{D1ED9789-F192-AE4C-B2DC-1E0B4877E6C8}"/>
              </a:ext>
            </a:extLst>
          </p:cNvPr>
          <p:cNvSpPr txBox="1"/>
          <p:nvPr/>
        </p:nvSpPr>
        <p:spPr>
          <a:xfrm>
            <a:off x="3055107" y="6196442"/>
            <a:ext cx="7339510" cy="369332"/>
          </a:xfrm>
          <a:prstGeom prst="rect">
            <a:avLst/>
          </a:prstGeom>
          <a:noFill/>
        </p:spPr>
        <p:txBody>
          <a:bodyPr wrap="none" rtlCol="0">
            <a:spAutoFit/>
          </a:bodyPr>
          <a:lstStyle/>
          <a:p>
            <a:r>
              <a:rPr lang="en-US" b="1" dirty="0">
                <a:latin typeface="Avenir Book" panose="02000503020000020003" pitchFamily="2" charset="0"/>
              </a:rPr>
              <a:t>Ensemble Mean Air Temperature Change between 2006 and 2100 (K)</a:t>
            </a:r>
          </a:p>
        </p:txBody>
      </p:sp>
    </p:spTree>
    <p:extLst>
      <p:ext uri="{BB962C8B-B14F-4D97-AF65-F5344CB8AC3E}">
        <p14:creationId xmlns:p14="http://schemas.microsoft.com/office/powerpoint/2010/main" val="537163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48439"/>
            <a:ext cx="9480031" cy="584775"/>
          </a:xfrm>
          <a:prstGeom prst="rect">
            <a:avLst/>
          </a:prstGeom>
          <a:noFill/>
        </p:spPr>
        <p:txBody>
          <a:bodyPr wrap="none" rtlCol="0">
            <a:spAutoFit/>
          </a:bodyPr>
          <a:lstStyle/>
          <a:p>
            <a:r>
              <a:rPr lang="en-US" sz="3200" b="1" dirty="0">
                <a:latin typeface="Avenir Light"/>
                <a:cs typeface="Avenir Light"/>
              </a:rPr>
              <a:t>Methodology: CMIP5 output and Radiative Kernels</a:t>
            </a:r>
          </a:p>
        </p:txBody>
      </p:sp>
      <p:sp>
        <p:nvSpPr>
          <p:cNvPr id="10" name="TextBox 9">
            <a:extLst>
              <a:ext uri="{FF2B5EF4-FFF2-40B4-BE49-F238E27FC236}">
                <a16:creationId xmlns:a16="http://schemas.microsoft.com/office/drawing/2014/main" id="{50988097-9381-2F46-8E82-5B1DF0ECED32}"/>
              </a:ext>
            </a:extLst>
          </p:cNvPr>
          <p:cNvSpPr txBox="1"/>
          <p:nvPr/>
        </p:nvSpPr>
        <p:spPr>
          <a:xfrm>
            <a:off x="191685" y="697627"/>
            <a:ext cx="12045240" cy="1754326"/>
          </a:xfrm>
          <a:prstGeom prst="rect">
            <a:avLst/>
          </a:prstGeom>
          <a:noFill/>
        </p:spPr>
        <p:txBody>
          <a:bodyPr wrap="square" rtlCol="0">
            <a:spAutoFit/>
          </a:bodyPr>
          <a:lstStyle/>
          <a:p>
            <a:r>
              <a:rPr lang="en-US" sz="2400" dirty="0">
                <a:latin typeface="Avenir Book" panose="02000503020000020003" pitchFamily="2" charset="0"/>
              </a:rPr>
              <a:t>The temperature contributions to TOA radiative cooling can be decomposed into two feedbacks: </a:t>
            </a:r>
          </a:p>
          <a:p>
            <a:pPr>
              <a:lnSpc>
                <a:spcPct val="150000"/>
              </a:lnSpc>
            </a:pPr>
            <a:r>
              <a:rPr lang="en-US" sz="2400" i="1" dirty="0">
                <a:latin typeface="Avenir Book" panose="02000503020000020003" pitchFamily="2" charset="0"/>
              </a:rPr>
              <a:t> Planck Feedback	               </a:t>
            </a:r>
            <a:r>
              <a:rPr lang="en-US" sz="2400" dirty="0">
                <a:latin typeface="Avenir Book" panose="02000503020000020003" pitchFamily="2" charset="0"/>
              </a:rPr>
              <a:t> radiative changes caused by vertically uniform warming </a:t>
            </a:r>
          </a:p>
          <a:p>
            <a:r>
              <a:rPr lang="en-US" sz="2400" i="1" dirty="0">
                <a:latin typeface="Avenir Book" panose="02000503020000020003" pitchFamily="2" charset="0"/>
              </a:rPr>
              <a:t> Lapse Rate Feedback             </a:t>
            </a:r>
            <a:r>
              <a:rPr lang="en-US" sz="2400" dirty="0">
                <a:latin typeface="Avenir Book" panose="02000503020000020003" pitchFamily="2" charset="0"/>
              </a:rPr>
              <a:t>radiative changes due to non-vertically uniform warming</a:t>
            </a:r>
          </a:p>
        </p:txBody>
      </p:sp>
      <p:sp>
        <p:nvSpPr>
          <p:cNvPr id="11" name="Right Arrow 10">
            <a:extLst>
              <a:ext uri="{FF2B5EF4-FFF2-40B4-BE49-F238E27FC236}">
                <a16:creationId xmlns:a16="http://schemas.microsoft.com/office/drawing/2014/main" id="{7169F4DD-AED1-8349-8610-B9A058DFE127}"/>
              </a:ext>
            </a:extLst>
          </p:cNvPr>
          <p:cNvSpPr/>
          <p:nvPr/>
        </p:nvSpPr>
        <p:spPr>
          <a:xfrm>
            <a:off x="147585" y="2580778"/>
            <a:ext cx="5428074" cy="1571313"/>
          </a:xfrm>
          <a:prstGeom prst="rightArrow">
            <a:avLst>
              <a:gd name="adj1" fmla="val 50000"/>
              <a:gd name="adj2" fmla="val 45597"/>
            </a:avLst>
          </a:prstGeom>
          <a:solidFill>
            <a:srgbClr val="FFD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venir Book" panose="02000503020000020003" pitchFamily="2" charset="0"/>
              </a:rPr>
              <a:t>HadGEM2-ES (Smith et al. 2018) radiative kernels are used</a:t>
            </a:r>
            <a:r>
              <a:rPr lang="en-US" sz="2400" i="1" dirty="0">
                <a:solidFill>
                  <a:schemeClr val="tx1"/>
                </a:solidFill>
                <a:latin typeface="Avenir Book" panose="02000503020000020003" pitchFamily="2" charset="0"/>
              </a:rPr>
              <a:t>:</a:t>
            </a:r>
            <a:endParaRPr lang="en-US" sz="2400" dirty="0">
              <a:solidFill>
                <a:schemeClr val="tx1"/>
              </a:solidFill>
              <a:latin typeface="Avenir Book" panose="02000503020000020003" pitchFamily="2" charset="0"/>
            </a:endParaRPr>
          </a:p>
        </p:txBody>
      </p:sp>
      <p:cxnSp>
        <p:nvCxnSpPr>
          <p:cNvPr id="13" name="Straight Arrow Connector 12">
            <a:extLst>
              <a:ext uri="{FF2B5EF4-FFF2-40B4-BE49-F238E27FC236}">
                <a16:creationId xmlns:a16="http://schemas.microsoft.com/office/drawing/2014/main" id="{0C2CBDE1-01E7-AD44-B77B-67395912CA3F}"/>
              </a:ext>
            </a:extLst>
          </p:cNvPr>
          <p:cNvCxnSpPr>
            <a:cxnSpLocks/>
          </p:cNvCxnSpPr>
          <p:nvPr/>
        </p:nvCxnSpPr>
        <p:spPr>
          <a:xfrm>
            <a:off x="2861622" y="1777197"/>
            <a:ext cx="908857" cy="0"/>
          </a:xfrm>
          <a:prstGeom prst="straightConnector1">
            <a:avLst/>
          </a:prstGeom>
          <a:ln w="63500" cap="flat">
            <a:solidFill>
              <a:srgbClr val="FFD579"/>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1A25CC3-CB34-8845-88E9-618BB7336D36}"/>
              </a:ext>
            </a:extLst>
          </p:cNvPr>
          <p:cNvCxnSpPr>
            <a:cxnSpLocks/>
          </p:cNvCxnSpPr>
          <p:nvPr/>
        </p:nvCxnSpPr>
        <p:spPr>
          <a:xfrm>
            <a:off x="3256284" y="2241165"/>
            <a:ext cx="908857" cy="0"/>
          </a:xfrm>
          <a:prstGeom prst="straightConnector1">
            <a:avLst/>
          </a:prstGeom>
          <a:ln w="63500" cap="flat">
            <a:solidFill>
              <a:srgbClr val="FFD579"/>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02230CF-8982-7045-916E-1DEDC2556464}"/>
              </a:ext>
            </a:extLst>
          </p:cNvPr>
          <p:cNvGrpSpPr/>
          <p:nvPr/>
        </p:nvGrpSpPr>
        <p:grpSpPr>
          <a:xfrm>
            <a:off x="5900115" y="2580778"/>
            <a:ext cx="5777544" cy="2072012"/>
            <a:chOff x="5887415" y="3663173"/>
            <a:chExt cx="5777544" cy="2072012"/>
          </a:xfrm>
        </p:grpSpPr>
        <p:sp>
          <p:nvSpPr>
            <p:cNvPr id="15" name="Rectangle 14">
              <a:extLst>
                <a:ext uri="{FF2B5EF4-FFF2-40B4-BE49-F238E27FC236}">
                  <a16:creationId xmlns:a16="http://schemas.microsoft.com/office/drawing/2014/main" id="{E78FADD8-9C9A-7645-B842-05EF1C041EA7}"/>
                </a:ext>
              </a:extLst>
            </p:cNvPr>
            <p:cNvSpPr/>
            <p:nvPr/>
          </p:nvSpPr>
          <p:spPr>
            <a:xfrm>
              <a:off x="6867200" y="4122902"/>
              <a:ext cx="642853" cy="1163022"/>
            </a:xfrm>
            <a:prstGeom prst="rect">
              <a:avLst/>
            </a:prstGeom>
            <a:noFill/>
            <a:ln w="508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6" name="Straight Connector 15">
              <a:extLst>
                <a:ext uri="{FF2B5EF4-FFF2-40B4-BE49-F238E27FC236}">
                  <a16:creationId xmlns:a16="http://schemas.microsoft.com/office/drawing/2014/main" id="{595FF23A-0362-2447-BF51-2C55270DD3A0}"/>
                </a:ext>
              </a:extLst>
            </p:cNvPr>
            <p:cNvCxnSpPr>
              <a:cxnSpLocks/>
            </p:cNvCxnSpPr>
            <p:nvPr/>
          </p:nvCxnSpPr>
          <p:spPr>
            <a:xfrm flipH="1">
              <a:off x="7188627" y="5297007"/>
              <a:ext cx="1" cy="400139"/>
            </a:xfrm>
            <a:prstGeom prst="line">
              <a:avLst/>
            </a:prstGeom>
            <a:ln w="5080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E4E2E0D-F56B-2A4A-A03A-474894A5736D}"/>
                </a:ext>
              </a:extLst>
            </p:cNvPr>
            <p:cNvSpPr txBox="1"/>
            <p:nvPr/>
          </p:nvSpPr>
          <p:spPr>
            <a:xfrm>
              <a:off x="8429992" y="5355529"/>
              <a:ext cx="2128059" cy="379656"/>
            </a:xfrm>
            <a:prstGeom prst="rect">
              <a:avLst/>
            </a:prstGeom>
            <a:noFill/>
          </p:spPr>
          <p:txBody>
            <a:bodyPr wrap="square" rtlCol="0">
              <a:spAutoFit/>
            </a:bodyPr>
            <a:lstStyle/>
            <a:p>
              <a:r>
                <a:rPr lang="en-US" sz="1867" dirty="0">
                  <a:latin typeface="Franklin Gothic Medium" panose="020B0603020102020204" pitchFamily="34" charset="0"/>
                </a:rPr>
                <a:t>Radiative kernel</a:t>
              </a:r>
            </a:p>
          </p:txBody>
        </p:sp>
        <p:sp>
          <p:nvSpPr>
            <p:cNvPr id="19" name="Rectangle 18">
              <a:extLst>
                <a:ext uri="{FF2B5EF4-FFF2-40B4-BE49-F238E27FC236}">
                  <a16:creationId xmlns:a16="http://schemas.microsoft.com/office/drawing/2014/main" id="{DB3F5653-8AAA-864A-AD2A-472EDBD0A95E}"/>
                </a:ext>
              </a:extLst>
            </p:cNvPr>
            <p:cNvSpPr/>
            <p:nvPr/>
          </p:nvSpPr>
          <p:spPr>
            <a:xfrm>
              <a:off x="7582594" y="4122902"/>
              <a:ext cx="1308489" cy="1163022"/>
            </a:xfrm>
            <a:prstGeom prst="rect">
              <a:avLst/>
            </a:prstGeom>
            <a:noFill/>
            <a:ln w="50800">
              <a:solidFill>
                <a:srgbClr val="FF9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1" name="Straight Connector 20">
              <a:extLst>
                <a:ext uri="{FF2B5EF4-FFF2-40B4-BE49-F238E27FC236}">
                  <a16:creationId xmlns:a16="http://schemas.microsoft.com/office/drawing/2014/main" id="{1686D0C3-9520-F34D-A460-CD928023CB43}"/>
                </a:ext>
              </a:extLst>
            </p:cNvPr>
            <p:cNvCxnSpPr>
              <a:cxnSpLocks/>
            </p:cNvCxnSpPr>
            <p:nvPr/>
          </p:nvCxnSpPr>
          <p:spPr>
            <a:xfrm flipV="1">
              <a:off x="8300897" y="3856935"/>
              <a:ext cx="0" cy="265968"/>
            </a:xfrm>
            <a:prstGeom prst="line">
              <a:avLst/>
            </a:prstGeom>
            <a:ln w="50800">
              <a:solidFill>
                <a:srgbClr val="FF9300"/>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F664502-D19B-FA4C-9BB4-0EAEEB5FF8D5}"/>
                </a:ext>
              </a:extLst>
            </p:cNvPr>
            <p:cNvSpPr txBox="1"/>
            <p:nvPr/>
          </p:nvSpPr>
          <p:spPr>
            <a:xfrm>
              <a:off x="8634851" y="3663173"/>
              <a:ext cx="2050475" cy="379656"/>
            </a:xfrm>
            <a:prstGeom prst="rect">
              <a:avLst/>
            </a:prstGeom>
            <a:noFill/>
          </p:spPr>
          <p:txBody>
            <a:bodyPr wrap="square" rtlCol="0">
              <a:spAutoFit/>
            </a:bodyPr>
            <a:lstStyle/>
            <a:p>
              <a:r>
                <a:rPr lang="en-US" sz="1867" dirty="0">
                  <a:latin typeface="Franklin Gothic Medium" panose="020B0603020102020204" pitchFamily="34" charset="0"/>
                </a:rPr>
                <a:t>Climate response</a:t>
              </a:r>
            </a:p>
          </p:txBody>
        </p:sp>
        <p:cxnSp>
          <p:nvCxnSpPr>
            <p:cNvPr id="23" name="Straight Arrow Connector 22">
              <a:extLst>
                <a:ext uri="{FF2B5EF4-FFF2-40B4-BE49-F238E27FC236}">
                  <a16:creationId xmlns:a16="http://schemas.microsoft.com/office/drawing/2014/main" id="{B7040C83-1157-E84F-A02B-47495C04C438}"/>
                </a:ext>
              </a:extLst>
            </p:cNvPr>
            <p:cNvCxnSpPr>
              <a:cxnSpLocks/>
            </p:cNvCxnSpPr>
            <p:nvPr/>
          </p:nvCxnSpPr>
          <p:spPr>
            <a:xfrm>
              <a:off x="8291096" y="3856935"/>
              <a:ext cx="343755" cy="0"/>
            </a:xfrm>
            <a:prstGeom prst="straightConnector1">
              <a:avLst/>
            </a:prstGeom>
            <a:ln w="50800">
              <a:solidFill>
                <a:srgbClr val="FF9300"/>
              </a:solidFill>
              <a:prstDash val="sysDot"/>
              <a:tailEnd type="triangle" w="med" len="sm"/>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291FA02-3FAC-074C-A544-D4DAF8640D01}"/>
                </a:ext>
              </a:extLst>
            </p:cNvPr>
            <p:cNvCxnSpPr>
              <a:cxnSpLocks/>
            </p:cNvCxnSpPr>
            <p:nvPr/>
          </p:nvCxnSpPr>
          <p:spPr>
            <a:xfrm>
              <a:off x="7188627" y="5600694"/>
              <a:ext cx="1241365" cy="0"/>
            </a:xfrm>
            <a:prstGeom prst="straightConnector1">
              <a:avLst/>
            </a:prstGeom>
            <a:ln w="50800">
              <a:solidFill>
                <a:srgbClr val="FFC000"/>
              </a:solidFill>
              <a:prstDash val="sysDot"/>
              <a:tailEnd type="triangle" w="med"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78EFADEA-CB18-E24C-ADD9-0D3731E5EA7F}"/>
                    </a:ext>
                  </a:extLst>
                </p:cNvPr>
                <p:cNvSpPr/>
                <p:nvPr/>
              </p:nvSpPr>
              <p:spPr>
                <a:xfrm>
                  <a:off x="5887415" y="4268673"/>
                  <a:ext cx="5777544" cy="816955"/>
                </a:xfrm>
                <a:prstGeom prst="rect">
                  <a:avLst/>
                </a:prstGeom>
              </p:spPr>
              <p:txBody>
                <a:bodyPr wrap="none">
                  <a:spAutoFit/>
                </a:bodyPr>
                <a:lstStyle/>
                <a:p>
                  <a14:m>
                    <m:oMath xmlns:m="http://schemas.openxmlformats.org/officeDocument/2006/math">
                      <m:sSub>
                        <m:sSubPr>
                          <m:ctrlPr>
                            <a:rPr lang="en-US" sz="2800" i="1" smtClean="0">
                              <a:effectLst/>
                              <a:latin typeface="Cambria Math" panose="02040503050406030204" pitchFamily="18" charset="0"/>
                            </a:rPr>
                          </m:ctrlPr>
                        </m:sSubPr>
                        <m:e>
                          <m:r>
                            <a:rPr lang="en-US" sz="2800" i="1">
                              <a:latin typeface="Cambria Math" panose="02040503050406030204" pitchFamily="18" charset="0"/>
                              <a:ea typeface="Calibri" panose="020F0502020204030204" pitchFamily="34" charset="0"/>
                              <a:cs typeface="Times New Roman" panose="02020603050405020304" pitchFamily="18" charset="0"/>
                            </a:rPr>
                            <m:t>𝜆</m:t>
                          </m:r>
                        </m:e>
                        <m:sub>
                          <m:r>
                            <a:rPr lang="en-US" sz="2800" i="1">
                              <a:latin typeface="Cambria Math" panose="02040503050406030204" pitchFamily="18" charset="0"/>
                              <a:ea typeface="Calibri" panose="020F0502020204030204" pitchFamily="34" charset="0"/>
                              <a:cs typeface="Times New Roman" panose="02020603050405020304" pitchFamily="18" charset="0"/>
                            </a:rPr>
                            <m:t>𝐿𝑅</m:t>
                          </m:r>
                        </m:sub>
                      </m:sSub>
                      <m:r>
                        <a:rPr lang="en-US" sz="2800" i="1">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a:effectLst/>
                              <a:latin typeface="Cambria Math" panose="02040503050406030204" pitchFamily="18" charset="0"/>
                            </a:rPr>
                          </m:ctrlPr>
                        </m:fPr>
                        <m:num>
                          <m:r>
                            <a:rPr lang="en-US" sz="2800" b="1" i="1">
                              <a:latin typeface="Cambria Math" panose="02040503050406030204" pitchFamily="18" charset="0"/>
                              <a:ea typeface="Calibri" panose="020F0502020204030204" pitchFamily="34" charset="0"/>
                              <a:cs typeface="Times New Roman" panose="02020603050405020304" pitchFamily="18" charset="0"/>
                            </a:rPr>
                            <m:t>𝝏</m:t>
                          </m:r>
                          <m:r>
                            <a:rPr lang="en-US" sz="2800" b="1" i="1">
                              <a:latin typeface="Cambria Math" panose="02040503050406030204" pitchFamily="18" charset="0"/>
                              <a:ea typeface="Calibri" panose="020F0502020204030204" pitchFamily="34" charset="0"/>
                              <a:cs typeface="Times New Roman" panose="02020603050405020304" pitchFamily="18" charset="0"/>
                            </a:rPr>
                            <m:t>𝑹</m:t>
                          </m:r>
                        </m:num>
                        <m:den>
                          <m:r>
                            <a:rPr lang="en-US" sz="2800" b="1" i="1">
                              <a:latin typeface="Cambria Math" panose="02040503050406030204" pitchFamily="18" charset="0"/>
                              <a:ea typeface="Calibri" panose="020F0502020204030204" pitchFamily="34" charset="0"/>
                              <a:cs typeface="Times New Roman" panose="02020603050405020304" pitchFamily="18" charset="0"/>
                            </a:rPr>
                            <m:t>𝝏</m:t>
                          </m:r>
                          <m:r>
                            <a:rPr lang="en-US" sz="2800" b="1" i="1">
                              <a:latin typeface="Cambria Math" panose="02040503050406030204" pitchFamily="18" charset="0"/>
                              <a:ea typeface="Calibri" panose="020F0502020204030204" pitchFamily="34" charset="0"/>
                              <a:cs typeface="Times New Roman" panose="02020603050405020304" pitchFamily="18" charset="0"/>
                            </a:rPr>
                            <m:t>𝑻</m:t>
                          </m:r>
                        </m:den>
                      </m:f>
                      <m:r>
                        <a:rPr lang="en-US" sz="2800" b="1" i="1">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effectLst/>
                              <a:latin typeface="Cambria Math" panose="02040503050406030204" pitchFamily="18" charset="0"/>
                            </a:rPr>
                          </m:ctrlPr>
                        </m:fPr>
                        <m:num>
                          <m:r>
                            <m:rPr>
                              <m:sty m:val="p"/>
                            </m:rPr>
                            <a:rPr lang="en-US" sz="2800">
                              <a:latin typeface="Cambria Math" panose="02040503050406030204" pitchFamily="18" charset="0"/>
                              <a:ea typeface="Calibri" panose="020F0502020204030204" pitchFamily="34" charset="0"/>
                              <a:cs typeface="Times New Roman" panose="02020603050405020304" pitchFamily="18" charset="0"/>
                            </a:rPr>
                            <m:t>d</m:t>
                          </m:r>
                          <m:sSub>
                            <m:sSubPr>
                              <m:ctrlPr>
                                <a:rPr lang="en-US" sz="2800" b="1" i="1">
                                  <a:effectLst/>
                                  <a:latin typeface="Cambria Math" panose="02040503050406030204" pitchFamily="18" charset="0"/>
                                </a:rPr>
                              </m:ctrlPr>
                            </m:sSubPr>
                            <m:e>
                              <m:r>
                                <a:rPr lang="en-US" sz="2800" b="1" i="1">
                                  <a:latin typeface="Cambria Math" panose="02040503050406030204" pitchFamily="18" charset="0"/>
                                  <a:ea typeface="Calibri" panose="020F0502020204030204" pitchFamily="34" charset="0"/>
                                  <a:cs typeface="Times New Roman" panose="02020603050405020304" pitchFamily="18" charset="0"/>
                                </a:rPr>
                                <m:t>𝑻</m:t>
                              </m:r>
                            </m:e>
                            <m:sub>
                              <m:r>
                                <a:rPr lang="en-US" sz="2800" b="1" i="1">
                                  <a:latin typeface="Cambria Math" panose="02040503050406030204" pitchFamily="18" charset="0"/>
                                  <a:ea typeface="Calibri" panose="020F0502020204030204" pitchFamily="34" charset="0"/>
                                  <a:cs typeface="Times New Roman" panose="02020603050405020304" pitchFamily="18" charset="0"/>
                                </a:rPr>
                                <m:t>𝑨</m:t>
                              </m:r>
                            </m:sub>
                          </m:sSub>
                        </m:num>
                        <m:den>
                          <m:r>
                            <m:rPr>
                              <m:sty m:val="p"/>
                            </m:rPr>
                            <a:rPr lang="en-US" sz="2800">
                              <a:latin typeface="Cambria Math" panose="02040503050406030204" pitchFamily="18" charset="0"/>
                              <a:ea typeface="Calibri" panose="020F0502020204030204" pitchFamily="34" charset="0"/>
                              <a:cs typeface="Times New Roman" panose="02020603050405020304" pitchFamily="18" charset="0"/>
                            </a:rPr>
                            <m:t>d</m:t>
                          </m:r>
                          <m:sSub>
                            <m:sSubPr>
                              <m:ctrlPr>
                                <a:rPr lang="en-US" sz="2800" i="1">
                                  <a:effectLst/>
                                  <a:latin typeface="Cambria Math" panose="02040503050406030204" pitchFamily="18" charset="0"/>
                                </a:rPr>
                              </m:ctrlPr>
                            </m:sSubPr>
                            <m:e>
                              <m:acc>
                                <m:accPr>
                                  <m:chr m:val="̅"/>
                                  <m:ctrlPr>
                                    <a:rPr lang="en-US" sz="2800" i="1">
                                      <a:effectLst/>
                                      <a:latin typeface="Cambria Math" panose="02040503050406030204" pitchFamily="18" charset="0"/>
                                    </a:rPr>
                                  </m:ctrlPr>
                                </m:accPr>
                                <m:e>
                                  <m:r>
                                    <a:rPr lang="en-US" sz="2800" i="1">
                                      <a:latin typeface="Cambria Math" panose="02040503050406030204" pitchFamily="18" charset="0"/>
                                      <a:ea typeface="Calibri" panose="020F0502020204030204" pitchFamily="34" charset="0"/>
                                      <a:cs typeface="Times New Roman" panose="02020603050405020304" pitchFamily="18" charset="0"/>
                                    </a:rPr>
                                    <m:t>𝑇</m:t>
                                  </m:r>
                                </m:e>
                              </m:acc>
                            </m:e>
                            <m:sub>
                              <m:r>
                                <a:rPr lang="en-US" sz="2800" i="1">
                                  <a:latin typeface="Cambria Math" panose="02040503050406030204" pitchFamily="18" charset="0"/>
                                  <a:ea typeface="Calibri" panose="020F0502020204030204" pitchFamily="34" charset="0"/>
                                  <a:cs typeface="Times New Roman" panose="02020603050405020304" pitchFamily="18" charset="0"/>
                                </a:rPr>
                                <m:t>𝑆</m:t>
                              </m:r>
                              <m:r>
                                <a:rPr lang="en-US" sz="2800" i="1">
                                  <a:latin typeface="Cambria Math" panose="02040503050406030204" pitchFamily="18" charset="0"/>
                                  <a:ea typeface="Calibri" panose="020F0502020204030204" pitchFamily="34" charset="0"/>
                                  <a:cs typeface="Times New Roman" panose="02020603050405020304" pitchFamily="18" charset="0"/>
                                </a:rPr>
                                <m:t>,</m:t>
                              </m:r>
                              <m:r>
                                <a:rPr lang="en-US" sz="2800" i="1">
                                  <a:latin typeface="Cambria Math" panose="02040503050406030204" pitchFamily="18" charset="0"/>
                                  <a:ea typeface="Calibri" panose="020F0502020204030204" pitchFamily="34" charset="0"/>
                                  <a:cs typeface="Times New Roman" panose="02020603050405020304" pitchFamily="18" charset="0"/>
                                </a:rPr>
                                <m:t>𝐴𝑟𝑐𝑡𝑖𝑐</m:t>
                              </m:r>
                            </m:sub>
                          </m:sSub>
                        </m:den>
                      </m:f>
                      <m:r>
                        <a:rPr lang="en-US" sz="2800" i="1">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a:effectLst/>
                              <a:latin typeface="Cambria Math" panose="02040503050406030204" pitchFamily="18" charset="0"/>
                            </a:rPr>
                          </m:ctrlPr>
                        </m:fPr>
                        <m:num>
                          <m:r>
                            <a:rPr lang="en-US" sz="2800" b="1" i="1">
                              <a:latin typeface="Cambria Math" panose="02040503050406030204" pitchFamily="18" charset="0"/>
                              <a:ea typeface="Calibri" panose="020F0502020204030204" pitchFamily="34" charset="0"/>
                              <a:cs typeface="Times New Roman" panose="02020603050405020304" pitchFamily="18" charset="0"/>
                            </a:rPr>
                            <m:t>𝝏</m:t>
                          </m:r>
                          <m:r>
                            <a:rPr lang="en-US" sz="2800" b="1" i="1">
                              <a:latin typeface="Cambria Math" panose="02040503050406030204" pitchFamily="18" charset="0"/>
                              <a:ea typeface="Calibri" panose="020F0502020204030204" pitchFamily="34" charset="0"/>
                              <a:cs typeface="Times New Roman" panose="02020603050405020304" pitchFamily="18" charset="0"/>
                            </a:rPr>
                            <m:t>𝑹</m:t>
                          </m:r>
                        </m:num>
                        <m:den>
                          <m:r>
                            <a:rPr lang="en-US" sz="2800" b="1" i="1">
                              <a:latin typeface="Cambria Math" panose="02040503050406030204" pitchFamily="18" charset="0"/>
                              <a:ea typeface="Calibri" panose="020F0502020204030204" pitchFamily="34" charset="0"/>
                              <a:cs typeface="Times New Roman" panose="02020603050405020304" pitchFamily="18" charset="0"/>
                            </a:rPr>
                            <m:t>𝝏</m:t>
                          </m:r>
                          <m:r>
                            <a:rPr lang="en-US" sz="2800" b="1" i="1">
                              <a:latin typeface="Cambria Math" panose="02040503050406030204" pitchFamily="18" charset="0"/>
                              <a:ea typeface="Calibri" panose="020F0502020204030204" pitchFamily="34" charset="0"/>
                              <a:cs typeface="Times New Roman" panose="02020603050405020304" pitchFamily="18" charset="0"/>
                            </a:rPr>
                            <m:t>𝑻</m:t>
                          </m:r>
                        </m:den>
                      </m:f>
                      <m:r>
                        <a:rPr lang="en-US" sz="2800" b="1" i="1">
                          <a:latin typeface="Cambria Math" panose="02040503050406030204" pitchFamily="18" charset="0"/>
                          <a:ea typeface="Calibri" panose="020F0502020204030204" pitchFamily="34" charset="0"/>
                          <a:cs typeface="Times New Roman" panose="02020603050405020304" pitchFamily="18" charset="0"/>
                        </a:rPr>
                        <m:t>∙</m:t>
                      </m:r>
                      <m:f>
                        <m:fPr>
                          <m:ctrlPr>
                            <a:rPr lang="en-US" sz="2800" i="1">
                              <a:effectLst/>
                              <a:latin typeface="Cambria Math" panose="02040503050406030204" pitchFamily="18" charset="0"/>
                            </a:rPr>
                          </m:ctrlPr>
                        </m:fPr>
                        <m:num>
                          <m:r>
                            <m:rPr>
                              <m:sty m:val="p"/>
                            </m:rPr>
                            <a:rPr lang="en-US" sz="2800">
                              <a:latin typeface="Cambria Math" panose="02040503050406030204" pitchFamily="18" charset="0"/>
                              <a:ea typeface="Calibri" panose="020F0502020204030204" pitchFamily="34" charset="0"/>
                              <a:cs typeface="Times New Roman" panose="02020603050405020304" pitchFamily="18" charset="0"/>
                            </a:rPr>
                            <m:t>d</m:t>
                          </m:r>
                          <m:sSub>
                            <m:sSubPr>
                              <m:ctrlPr>
                                <a:rPr lang="en-US" sz="2800" b="1" i="1">
                                  <a:effectLst/>
                                  <a:latin typeface="Cambria Math" panose="02040503050406030204" pitchFamily="18" charset="0"/>
                                </a:rPr>
                              </m:ctrlPr>
                            </m:sSubPr>
                            <m:e>
                              <m:r>
                                <a:rPr lang="en-US" sz="2800" b="1" i="1">
                                  <a:latin typeface="Cambria Math" panose="02040503050406030204" pitchFamily="18" charset="0"/>
                                  <a:ea typeface="Calibri" panose="020F0502020204030204" pitchFamily="34" charset="0"/>
                                  <a:cs typeface="Times New Roman" panose="02020603050405020304" pitchFamily="18" charset="0"/>
                                </a:rPr>
                                <m:t>𝑻</m:t>
                              </m:r>
                            </m:e>
                            <m:sub>
                              <m:r>
                                <a:rPr lang="en-US" sz="2800" b="1" i="1">
                                  <a:latin typeface="Cambria Math" panose="02040503050406030204" pitchFamily="18" charset="0"/>
                                  <a:ea typeface="Calibri" panose="020F0502020204030204" pitchFamily="34" charset="0"/>
                                  <a:cs typeface="Times New Roman" panose="02020603050405020304" pitchFamily="18" charset="0"/>
                                </a:rPr>
                                <m:t>𝑼</m:t>
                              </m:r>
                              <m:r>
                                <a:rPr lang="en-US" sz="2800" b="1" i="1">
                                  <a:latin typeface="Cambria Math" panose="02040503050406030204" pitchFamily="18" charset="0"/>
                                  <a:ea typeface="Calibri" panose="020F0502020204030204" pitchFamily="34" charset="0"/>
                                  <a:cs typeface="Times New Roman" panose="02020603050405020304" pitchFamily="18" charset="0"/>
                                </a:rPr>
                                <m:t>,</m:t>
                              </m:r>
                              <m:r>
                                <a:rPr lang="en-US" sz="2800" b="1" i="1">
                                  <a:latin typeface="Cambria Math" panose="02040503050406030204" pitchFamily="18" charset="0"/>
                                  <a:ea typeface="Calibri" panose="020F0502020204030204" pitchFamily="34" charset="0"/>
                                  <a:cs typeface="Times New Roman" panose="02020603050405020304" pitchFamily="18" charset="0"/>
                                </a:rPr>
                                <m:t>𝑺</m:t>
                              </m:r>
                            </m:sub>
                          </m:sSub>
                        </m:num>
                        <m:den>
                          <m:r>
                            <m:rPr>
                              <m:sty m:val="p"/>
                            </m:rPr>
                            <a:rPr lang="en-US" sz="2800">
                              <a:latin typeface="Cambria Math" panose="02040503050406030204" pitchFamily="18" charset="0"/>
                              <a:ea typeface="Calibri" panose="020F0502020204030204" pitchFamily="34" charset="0"/>
                              <a:cs typeface="Times New Roman" panose="02020603050405020304" pitchFamily="18" charset="0"/>
                            </a:rPr>
                            <m:t>d</m:t>
                          </m:r>
                          <m:sSub>
                            <m:sSubPr>
                              <m:ctrlPr>
                                <a:rPr lang="en-US" sz="2800" i="1">
                                  <a:effectLst/>
                                  <a:latin typeface="Cambria Math" panose="02040503050406030204" pitchFamily="18" charset="0"/>
                                </a:rPr>
                              </m:ctrlPr>
                            </m:sSubPr>
                            <m:e>
                              <m:acc>
                                <m:accPr>
                                  <m:chr m:val="̅"/>
                                  <m:ctrlPr>
                                    <a:rPr lang="en-US" sz="2800" i="1">
                                      <a:effectLst/>
                                      <a:latin typeface="Cambria Math" panose="02040503050406030204" pitchFamily="18" charset="0"/>
                                    </a:rPr>
                                  </m:ctrlPr>
                                </m:accPr>
                                <m:e>
                                  <m:r>
                                    <a:rPr lang="en-US" sz="2800" i="1">
                                      <a:latin typeface="Cambria Math" panose="02040503050406030204" pitchFamily="18" charset="0"/>
                                      <a:ea typeface="Calibri" panose="020F0502020204030204" pitchFamily="34" charset="0"/>
                                      <a:cs typeface="Times New Roman" panose="02020603050405020304" pitchFamily="18" charset="0"/>
                                    </a:rPr>
                                    <m:t>𝑇</m:t>
                                  </m:r>
                                </m:e>
                              </m:acc>
                            </m:e>
                            <m:sub>
                              <m:r>
                                <a:rPr lang="en-US" sz="2800" i="1">
                                  <a:latin typeface="Cambria Math" panose="02040503050406030204" pitchFamily="18" charset="0"/>
                                  <a:ea typeface="Calibri" panose="020F0502020204030204" pitchFamily="34" charset="0"/>
                                  <a:cs typeface="Times New Roman" panose="02020603050405020304" pitchFamily="18" charset="0"/>
                                </a:rPr>
                                <m:t>𝑆</m:t>
                              </m:r>
                              <m:r>
                                <a:rPr lang="en-US" sz="2800" i="1">
                                  <a:latin typeface="Cambria Math" panose="02040503050406030204" pitchFamily="18" charset="0"/>
                                  <a:ea typeface="Calibri" panose="020F0502020204030204" pitchFamily="34" charset="0"/>
                                  <a:cs typeface="Times New Roman" panose="02020603050405020304" pitchFamily="18" charset="0"/>
                                </a:rPr>
                                <m:t>,</m:t>
                              </m:r>
                              <m:r>
                                <a:rPr lang="en-US" sz="2800" i="1">
                                  <a:latin typeface="Cambria Math" panose="02040503050406030204" pitchFamily="18" charset="0"/>
                                  <a:ea typeface="Calibri" panose="020F0502020204030204" pitchFamily="34" charset="0"/>
                                  <a:cs typeface="Times New Roman" panose="02020603050405020304" pitchFamily="18" charset="0"/>
                                </a:rPr>
                                <m:t>𝐴𝑟𝑐𝑡𝑖𝑐</m:t>
                              </m:r>
                            </m:sub>
                          </m:sSub>
                        </m:den>
                      </m:f>
                    </m:oMath>
                  </a14:m>
                  <a:r>
                    <a:rPr lang="en-US" sz="2800" dirty="0">
                      <a:latin typeface="Times" pitchFamily="2" charset="0"/>
                      <a:ea typeface="Calibri" panose="020F0502020204030204" pitchFamily="34" charset="0"/>
                      <a:cs typeface="Times New Roman" panose="02020603050405020304" pitchFamily="18" charset="0"/>
                    </a:rPr>
                    <a:t> .</a:t>
                  </a:r>
                  <a:r>
                    <a:rPr lang="en-US" dirty="0">
                      <a:latin typeface="Times" pitchFamily="2" charset="0"/>
                      <a:ea typeface="Calibri" panose="020F0502020204030204" pitchFamily="34" charset="0"/>
                      <a:cs typeface="Times New Roman" panose="02020603050405020304" pitchFamily="18" charset="0"/>
                    </a:rPr>
                    <a:t>	</a:t>
                  </a:r>
                  <a:r>
                    <a:rPr lang="en-US" dirty="0">
                      <a:effectLst/>
                    </a:rPr>
                    <a:t> </a:t>
                  </a:r>
                  <a:endParaRPr lang="en-US" dirty="0"/>
                </a:p>
              </p:txBody>
            </p:sp>
          </mc:Choice>
          <mc:Fallback xmlns="">
            <p:sp>
              <p:nvSpPr>
                <p:cNvPr id="30" name="Rectangle 29">
                  <a:extLst>
                    <a:ext uri="{FF2B5EF4-FFF2-40B4-BE49-F238E27FC236}">
                      <a16:creationId xmlns:a16="http://schemas.microsoft.com/office/drawing/2014/main" id="{78EFADEA-CB18-E24C-ADD9-0D3731E5EA7F}"/>
                    </a:ext>
                  </a:extLst>
                </p:cNvPr>
                <p:cNvSpPr>
                  <a:spLocks noRot="1" noChangeAspect="1" noMove="1" noResize="1" noEditPoints="1" noAdjustHandles="1" noChangeArrowheads="1" noChangeShapeType="1" noTextEdit="1"/>
                </p:cNvSpPr>
                <p:nvPr/>
              </p:nvSpPr>
              <p:spPr>
                <a:xfrm>
                  <a:off x="5887415" y="4268673"/>
                  <a:ext cx="5777544" cy="816955"/>
                </a:xfrm>
                <a:prstGeom prst="rect">
                  <a:avLst/>
                </a:prstGeom>
                <a:blipFill>
                  <a:blip r:embed="rId3"/>
                  <a:stretch>
                    <a:fillRect l="-658"/>
                  </a:stretch>
                </a:blipFill>
              </p:spPr>
              <p:txBody>
                <a:bodyPr/>
                <a:lstStyle/>
                <a:p>
                  <a:r>
                    <a:rPr lang="en-US">
                      <a:noFill/>
                    </a:rPr>
                    <a:t> </a:t>
                  </a:r>
                </a:p>
              </p:txBody>
            </p:sp>
          </mc:Fallback>
        </mc:AlternateContent>
        <p:sp>
          <p:nvSpPr>
            <p:cNvPr id="31" name="Rectangle 30">
              <a:extLst>
                <a:ext uri="{FF2B5EF4-FFF2-40B4-BE49-F238E27FC236}">
                  <a16:creationId xmlns:a16="http://schemas.microsoft.com/office/drawing/2014/main" id="{D76E7E75-07EA-1947-BADB-570DDD9BA65F}"/>
                </a:ext>
              </a:extLst>
            </p:cNvPr>
            <p:cNvSpPr/>
            <p:nvPr/>
          </p:nvSpPr>
          <p:spPr>
            <a:xfrm>
              <a:off x="9091743" y="4123745"/>
              <a:ext cx="642853" cy="1163022"/>
            </a:xfrm>
            <a:prstGeom prst="rect">
              <a:avLst/>
            </a:prstGeom>
            <a:noFill/>
            <a:ln w="508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2" name="Straight Connector 31">
              <a:extLst>
                <a:ext uri="{FF2B5EF4-FFF2-40B4-BE49-F238E27FC236}">
                  <a16:creationId xmlns:a16="http://schemas.microsoft.com/office/drawing/2014/main" id="{5E66E527-24D1-F840-8E17-64A3BBF7B17D}"/>
                </a:ext>
              </a:extLst>
            </p:cNvPr>
            <p:cNvCxnSpPr>
              <a:cxnSpLocks/>
            </p:cNvCxnSpPr>
            <p:nvPr/>
          </p:nvCxnSpPr>
          <p:spPr>
            <a:xfrm flipH="1">
              <a:off x="9413171" y="5297850"/>
              <a:ext cx="1" cy="122832"/>
            </a:xfrm>
            <a:prstGeom prst="line">
              <a:avLst/>
            </a:prstGeom>
            <a:ln w="5080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FB1E697-9EFF-6842-BE90-1BD6C1718D17}"/>
                </a:ext>
              </a:extLst>
            </p:cNvPr>
            <p:cNvSpPr/>
            <p:nvPr/>
          </p:nvSpPr>
          <p:spPr>
            <a:xfrm>
              <a:off x="9749880" y="4114280"/>
              <a:ext cx="1308489" cy="1163022"/>
            </a:xfrm>
            <a:prstGeom prst="rect">
              <a:avLst/>
            </a:prstGeom>
            <a:noFill/>
            <a:ln w="50800">
              <a:solidFill>
                <a:srgbClr val="FF9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4" name="Straight Connector 33">
              <a:extLst>
                <a:ext uri="{FF2B5EF4-FFF2-40B4-BE49-F238E27FC236}">
                  <a16:creationId xmlns:a16="http://schemas.microsoft.com/office/drawing/2014/main" id="{73499889-717C-C647-BE05-A4F200E1A1F5}"/>
                </a:ext>
              </a:extLst>
            </p:cNvPr>
            <p:cNvCxnSpPr>
              <a:cxnSpLocks/>
            </p:cNvCxnSpPr>
            <p:nvPr/>
          </p:nvCxnSpPr>
          <p:spPr>
            <a:xfrm flipV="1">
              <a:off x="10883981" y="3848312"/>
              <a:ext cx="0" cy="265968"/>
            </a:xfrm>
            <a:prstGeom prst="line">
              <a:avLst/>
            </a:prstGeom>
            <a:ln w="50800">
              <a:solidFill>
                <a:srgbClr val="FF930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4526D53-D59B-C74E-931B-3FE3F1B61D66}"/>
                </a:ext>
              </a:extLst>
            </p:cNvPr>
            <p:cNvCxnSpPr>
              <a:cxnSpLocks/>
            </p:cNvCxnSpPr>
            <p:nvPr/>
          </p:nvCxnSpPr>
          <p:spPr>
            <a:xfrm flipH="1">
              <a:off x="10558051" y="3880611"/>
              <a:ext cx="312315" cy="0"/>
            </a:xfrm>
            <a:prstGeom prst="line">
              <a:avLst/>
            </a:prstGeom>
            <a:ln w="50800">
              <a:solidFill>
                <a:srgbClr val="FF9300"/>
              </a:solidFill>
              <a:prstDash val="sysDot"/>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76E9C03E-DDB6-C74B-8C1D-E45255FA06FF}"/>
              </a:ext>
            </a:extLst>
          </p:cNvPr>
          <p:cNvSpPr txBox="1"/>
          <p:nvPr/>
        </p:nvSpPr>
        <p:spPr>
          <a:xfrm>
            <a:off x="176085" y="4683513"/>
            <a:ext cx="11981321" cy="1938992"/>
          </a:xfrm>
          <a:prstGeom prst="rect">
            <a:avLst/>
          </a:prstGeom>
          <a:noFill/>
        </p:spPr>
        <p:txBody>
          <a:bodyPr wrap="square" rtlCol="0">
            <a:spAutoFit/>
          </a:bodyPr>
          <a:lstStyle/>
          <a:p>
            <a:r>
              <a:rPr lang="en-US" sz="2400" b="1" dirty="0">
                <a:latin typeface="Avenir Book" panose="02000503020000020003" pitchFamily="2" charset="0"/>
              </a:rPr>
              <a:t>Climate model output: </a:t>
            </a:r>
            <a:r>
              <a:rPr lang="en-US" sz="2400" dirty="0">
                <a:latin typeface="Avenir Book" panose="02000503020000020003" pitchFamily="2" charset="0"/>
              </a:rPr>
              <a:t>RCP8.5 forcing scenario from 24 CMIP5 models, interpolated onto a common 1ºx1º grid. </a:t>
            </a:r>
          </a:p>
          <a:p>
            <a:endParaRPr lang="en-US" sz="2400" dirty="0">
              <a:latin typeface="Avenir Book" panose="02000503020000020003" pitchFamily="2" charset="0"/>
            </a:endParaRPr>
          </a:p>
          <a:p>
            <a:r>
              <a:rPr lang="en-US" sz="2400" b="1" dirty="0">
                <a:latin typeface="Avenir Book" panose="02000503020000020003" pitchFamily="2" charset="0"/>
              </a:rPr>
              <a:t>Climate Response:</a:t>
            </a:r>
            <a:r>
              <a:rPr lang="en-US" sz="2400" dirty="0">
                <a:latin typeface="Avenir Book" panose="02000503020000020003" pitchFamily="2" charset="0"/>
              </a:rPr>
              <a:t> Differences between the average of the last 20 years of the 21</a:t>
            </a:r>
            <a:r>
              <a:rPr lang="en-US" sz="2400" baseline="30000" dirty="0">
                <a:latin typeface="Avenir Book" panose="02000503020000020003" pitchFamily="2" charset="0"/>
              </a:rPr>
              <a:t>st</a:t>
            </a:r>
            <a:r>
              <a:rPr lang="en-US" sz="2400" dirty="0">
                <a:latin typeface="Avenir Book" panose="02000503020000020003" pitchFamily="2" charset="0"/>
              </a:rPr>
              <a:t> Century (2081-2100) and the first 20 years of the simulation (2006-2025, present-day) </a:t>
            </a:r>
          </a:p>
        </p:txBody>
      </p:sp>
    </p:spTree>
    <p:extLst>
      <p:ext uri="{BB962C8B-B14F-4D97-AF65-F5344CB8AC3E}">
        <p14:creationId xmlns:p14="http://schemas.microsoft.com/office/powerpoint/2010/main" val="87312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5826D8-001C-A74D-A5EB-2543ECA64E85}"/>
              </a:ext>
            </a:extLst>
          </p:cNvPr>
          <p:cNvSpPr txBox="1"/>
          <p:nvPr/>
        </p:nvSpPr>
        <p:spPr>
          <a:xfrm>
            <a:off x="3227762" y="108147"/>
            <a:ext cx="8798293" cy="1077218"/>
          </a:xfrm>
          <a:prstGeom prst="rect">
            <a:avLst/>
          </a:prstGeom>
          <a:noFill/>
          <a:ln w="38100">
            <a:solidFill>
              <a:srgbClr val="00B0F0"/>
            </a:solidFill>
          </a:ln>
        </p:spPr>
        <p:txBody>
          <a:bodyPr wrap="square" rtlCol="0">
            <a:spAutoFit/>
          </a:bodyPr>
          <a:lstStyle/>
          <a:p>
            <a:r>
              <a:rPr lang="en-US" sz="3200" dirty="0">
                <a:latin typeface="Avenir" panose="02000503020000020003" pitchFamily="2" charset="0"/>
              </a:rPr>
              <a:t>Surface temperature change pattern dictates the spatial pattern of the lapse rate feedback.</a:t>
            </a:r>
          </a:p>
        </p:txBody>
      </p:sp>
      <p:sp>
        <p:nvSpPr>
          <p:cNvPr id="9" name="TextBox 8">
            <a:extLst>
              <a:ext uri="{FF2B5EF4-FFF2-40B4-BE49-F238E27FC236}">
                <a16:creationId xmlns:a16="http://schemas.microsoft.com/office/drawing/2014/main" id="{FA086FA2-118A-B449-850E-D1B9945D9439}"/>
              </a:ext>
            </a:extLst>
          </p:cNvPr>
          <p:cNvSpPr txBox="1"/>
          <p:nvPr/>
        </p:nvSpPr>
        <p:spPr>
          <a:xfrm>
            <a:off x="4793538" y="1613547"/>
            <a:ext cx="6614766" cy="1107996"/>
          </a:xfrm>
          <a:prstGeom prst="rect">
            <a:avLst/>
          </a:prstGeom>
          <a:noFill/>
          <a:ln w="38100">
            <a:noFill/>
          </a:ln>
        </p:spPr>
        <p:txBody>
          <a:bodyPr wrap="square" rtlCol="0">
            <a:spAutoFit/>
          </a:bodyPr>
          <a:lstStyle/>
          <a:p>
            <a:r>
              <a:rPr lang="en-US" sz="2200" dirty="0">
                <a:latin typeface="Avenir Book" panose="02000503020000020003" pitchFamily="2" charset="0"/>
              </a:rPr>
              <a:t>The lapse rate feedback is strongest over sea ice and in regions of sea ice retreat (</a:t>
            </a:r>
            <a:r>
              <a:rPr lang="en-US" sz="2200" dirty="0" err="1">
                <a:latin typeface="Avenir Book" panose="02000503020000020003" pitchFamily="2" charset="0"/>
              </a:rPr>
              <a:t>Boeke</a:t>
            </a:r>
            <a:r>
              <a:rPr lang="en-US" sz="2200" dirty="0">
                <a:latin typeface="Avenir Book" panose="02000503020000020003" pitchFamily="2" charset="0"/>
              </a:rPr>
              <a:t>, Taylor, and </a:t>
            </a:r>
            <a:r>
              <a:rPr lang="en-US" sz="2200" dirty="0" err="1">
                <a:latin typeface="Avenir Book" panose="02000503020000020003" pitchFamily="2" charset="0"/>
              </a:rPr>
              <a:t>Sejas</a:t>
            </a:r>
            <a:r>
              <a:rPr lang="en-US" sz="2200" dirty="0">
                <a:latin typeface="Avenir Book" panose="02000503020000020003" pitchFamily="2" charset="0"/>
              </a:rPr>
              <a:t> (in press; GRL).</a:t>
            </a:r>
          </a:p>
        </p:txBody>
      </p:sp>
      <p:pic>
        <p:nvPicPr>
          <p:cNvPr id="11" name="Picture 10" descr="A picture containing drawing&#10;&#10;Description automatically generated">
            <a:extLst>
              <a:ext uri="{FF2B5EF4-FFF2-40B4-BE49-F238E27FC236}">
                <a16:creationId xmlns:a16="http://schemas.microsoft.com/office/drawing/2014/main" id="{65723CB8-4C06-FD46-898A-2E1D29BDC8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6206"/>
          <a:stretch/>
        </p:blipFill>
        <p:spPr>
          <a:xfrm>
            <a:off x="3177807" y="3514377"/>
            <a:ext cx="8662218" cy="3368234"/>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C0803DFC-DA49-784E-A136-47FA1AEE6D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843" t="66717" b="1164"/>
          <a:stretch/>
        </p:blipFill>
        <p:spPr>
          <a:xfrm>
            <a:off x="64845" y="3489766"/>
            <a:ext cx="3112962" cy="3368234"/>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ABCDBAF7-1320-C841-BF11-A6E051CBFF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717" r="67244" b="715"/>
          <a:stretch/>
        </p:blipFill>
        <p:spPr>
          <a:xfrm>
            <a:off x="64845" y="0"/>
            <a:ext cx="3112963" cy="3561237"/>
          </a:xfrm>
          <a:prstGeom prst="rect">
            <a:avLst/>
          </a:prstGeom>
        </p:spPr>
      </p:pic>
      <p:sp>
        <p:nvSpPr>
          <p:cNvPr id="2" name="TextBox 1">
            <a:extLst>
              <a:ext uri="{FF2B5EF4-FFF2-40B4-BE49-F238E27FC236}">
                <a16:creationId xmlns:a16="http://schemas.microsoft.com/office/drawing/2014/main" id="{1EA678B0-4900-A64E-BE02-B60946813E54}"/>
              </a:ext>
            </a:extLst>
          </p:cNvPr>
          <p:cNvSpPr txBox="1"/>
          <p:nvPr/>
        </p:nvSpPr>
        <p:spPr>
          <a:xfrm>
            <a:off x="3773120" y="3119645"/>
            <a:ext cx="1779654" cy="369332"/>
          </a:xfrm>
          <a:prstGeom prst="rect">
            <a:avLst/>
          </a:prstGeom>
          <a:noFill/>
        </p:spPr>
        <p:txBody>
          <a:bodyPr wrap="none" rtlCol="0">
            <a:spAutoFit/>
          </a:bodyPr>
          <a:lstStyle/>
          <a:p>
            <a:r>
              <a:rPr lang="en-US" b="1" dirty="0">
                <a:latin typeface="Avenir Book" panose="02000503020000020003" pitchFamily="2" charset="0"/>
                <a:sym typeface="Symbol" pitchFamily="2" charset="2"/>
              </a:rPr>
              <a:t>~1 &lt; Ts</a:t>
            </a:r>
            <a:r>
              <a:rPr lang="en-US" b="1" dirty="0">
                <a:latin typeface="Avenir Book" panose="02000503020000020003" pitchFamily="2" charset="0"/>
              </a:rPr>
              <a:t> &lt; 11K</a:t>
            </a:r>
          </a:p>
        </p:txBody>
      </p:sp>
      <p:sp>
        <p:nvSpPr>
          <p:cNvPr id="12" name="TextBox 11">
            <a:extLst>
              <a:ext uri="{FF2B5EF4-FFF2-40B4-BE49-F238E27FC236}">
                <a16:creationId xmlns:a16="http://schemas.microsoft.com/office/drawing/2014/main" id="{25B8C2EA-338B-9A49-8795-B681584AA9CB}"/>
              </a:ext>
            </a:extLst>
          </p:cNvPr>
          <p:cNvSpPr txBox="1"/>
          <p:nvPr/>
        </p:nvSpPr>
        <p:spPr>
          <a:xfrm>
            <a:off x="7709024" y="3117700"/>
            <a:ext cx="1930337" cy="369332"/>
          </a:xfrm>
          <a:prstGeom prst="rect">
            <a:avLst/>
          </a:prstGeom>
          <a:noFill/>
        </p:spPr>
        <p:txBody>
          <a:bodyPr wrap="none" rtlCol="0">
            <a:spAutoFit/>
          </a:bodyPr>
          <a:lstStyle/>
          <a:p>
            <a:r>
              <a:rPr lang="en-US" b="1" dirty="0">
                <a:latin typeface="Avenir Book" panose="02000503020000020003" pitchFamily="2" charset="0"/>
                <a:sym typeface="Symbol" pitchFamily="2" charset="2"/>
              </a:rPr>
              <a:t>~3 &lt; Ta</a:t>
            </a:r>
            <a:r>
              <a:rPr lang="en-US" b="1" dirty="0">
                <a:latin typeface="Avenir Book" panose="02000503020000020003" pitchFamily="2" charset="0"/>
              </a:rPr>
              <a:t> &lt; 4.5 K</a:t>
            </a:r>
          </a:p>
        </p:txBody>
      </p:sp>
    </p:spTree>
    <p:extLst>
      <p:ext uri="{BB962C8B-B14F-4D97-AF65-F5344CB8AC3E}">
        <p14:creationId xmlns:p14="http://schemas.microsoft.com/office/powerpoint/2010/main" val="1017110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5826D8-001C-A74D-A5EB-2543ECA64E85}"/>
              </a:ext>
            </a:extLst>
          </p:cNvPr>
          <p:cNvSpPr txBox="1"/>
          <p:nvPr/>
        </p:nvSpPr>
        <p:spPr>
          <a:xfrm>
            <a:off x="3368233" y="125274"/>
            <a:ext cx="8341066" cy="1077218"/>
          </a:xfrm>
          <a:prstGeom prst="rect">
            <a:avLst/>
          </a:prstGeom>
          <a:noFill/>
          <a:ln w="38100">
            <a:solidFill>
              <a:srgbClr val="00B0F0"/>
            </a:solidFill>
          </a:ln>
        </p:spPr>
        <p:txBody>
          <a:bodyPr wrap="square" rtlCol="0">
            <a:spAutoFit/>
          </a:bodyPr>
          <a:lstStyle/>
          <a:p>
            <a:r>
              <a:rPr lang="en-US" sz="3200" dirty="0">
                <a:latin typeface="Avenir" panose="02000503020000020003" pitchFamily="2" charset="0"/>
              </a:rPr>
              <a:t>The lapse rate feedback inter-models spread results from differences in surface warming.</a:t>
            </a:r>
          </a:p>
        </p:txBody>
      </p:sp>
      <p:sp>
        <p:nvSpPr>
          <p:cNvPr id="9" name="TextBox 8">
            <a:extLst>
              <a:ext uri="{FF2B5EF4-FFF2-40B4-BE49-F238E27FC236}">
                <a16:creationId xmlns:a16="http://schemas.microsoft.com/office/drawing/2014/main" id="{FA086FA2-118A-B449-850E-D1B9945D9439}"/>
              </a:ext>
            </a:extLst>
          </p:cNvPr>
          <p:cNvSpPr txBox="1"/>
          <p:nvPr/>
        </p:nvSpPr>
        <p:spPr>
          <a:xfrm>
            <a:off x="3466614" y="1438226"/>
            <a:ext cx="8164779" cy="1446550"/>
          </a:xfrm>
          <a:prstGeom prst="rect">
            <a:avLst/>
          </a:prstGeom>
          <a:noFill/>
          <a:ln w="38100">
            <a:noFill/>
          </a:ln>
        </p:spPr>
        <p:txBody>
          <a:bodyPr wrap="square" rtlCol="0">
            <a:spAutoFit/>
          </a:bodyPr>
          <a:lstStyle/>
          <a:p>
            <a:r>
              <a:rPr lang="en-US" sz="2200" dirty="0">
                <a:latin typeface="Avenir" panose="02000503020000020003" pitchFamily="2" charset="0"/>
              </a:rPr>
              <a:t>Processes responsible for the inter-model spread of surface warming and sea ice retreat are related to the inter-model spread in the lapse rate feedback </a:t>
            </a:r>
            <a:r>
              <a:rPr lang="en-US" sz="2200" dirty="0">
                <a:latin typeface="Avenir Book" panose="02000503020000020003" pitchFamily="2" charset="0"/>
              </a:rPr>
              <a:t>(</a:t>
            </a:r>
            <a:r>
              <a:rPr lang="en-US" sz="2200" dirty="0" err="1">
                <a:latin typeface="Avenir Book" panose="02000503020000020003" pitchFamily="2" charset="0"/>
              </a:rPr>
              <a:t>Boeke</a:t>
            </a:r>
            <a:r>
              <a:rPr lang="en-US" sz="2200" dirty="0">
                <a:latin typeface="Avenir Book" panose="02000503020000020003" pitchFamily="2" charset="0"/>
              </a:rPr>
              <a:t>, Taylor, and </a:t>
            </a:r>
            <a:r>
              <a:rPr lang="en-US" sz="2200" dirty="0" err="1">
                <a:latin typeface="Avenir Book" panose="02000503020000020003" pitchFamily="2" charset="0"/>
              </a:rPr>
              <a:t>Sejas</a:t>
            </a:r>
            <a:r>
              <a:rPr lang="en-US" sz="2200" dirty="0">
                <a:latin typeface="Avenir Book" panose="02000503020000020003" pitchFamily="2" charset="0"/>
              </a:rPr>
              <a:t> (in press; GRL)</a:t>
            </a:r>
            <a:r>
              <a:rPr lang="en-US" sz="2200" dirty="0">
                <a:latin typeface="Avenir" panose="02000503020000020003" pitchFamily="2" charset="0"/>
              </a:rPr>
              <a:t>. </a:t>
            </a:r>
          </a:p>
        </p:txBody>
      </p:sp>
      <p:pic>
        <p:nvPicPr>
          <p:cNvPr id="13" name="Picture 12" descr="A picture containing drawing&#10;&#10;Description automatically generated">
            <a:extLst>
              <a:ext uri="{FF2B5EF4-FFF2-40B4-BE49-F238E27FC236}">
                <a16:creationId xmlns:a16="http://schemas.microsoft.com/office/drawing/2014/main" id="{ABCDBAF7-1320-C841-BF11-A6E051CBFF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717" r="67244" b="715"/>
          <a:stretch/>
        </p:blipFill>
        <p:spPr>
          <a:xfrm>
            <a:off x="64845" y="0"/>
            <a:ext cx="3112963" cy="3561237"/>
          </a:xfrm>
          <a:prstGeom prst="rect">
            <a:avLst/>
          </a:prstGeom>
        </p:spPr>
      </p:pic>
      <p:pic>
        <p:nvPicPr>
          <p:cNvPr id="8" name="Picture 7">
            <a:extLst>
              <a:ext uri="{FF2B5EF4-FFF2-40B4-BE49-F238E27FC236}">
                <a16:creationId xmlns:a16="http://schemas.microsoft.com/office/drawing/2014/main" id="{38085CDA-46F8-1149-8C6D-55B24DA15682}"/>
              </a:ext>
            </a:extLst>
          </p:cNvPr>
          <p:cNvPicPr/>
          <p:nvPr/>
        </p:nvPicPr>
        <p:blipFill rotWithShape="1">
          <a:blip r:embed="rId4">
            <a:extLst>
              <a:ext uri="{28A0092B-C50C-407E-A947-70E740481C1C}">
                <a14:useLocalDpi xmlns:a14="http://schemas.microsoft.com/office/drawing/2010/main" val="0"/>
              </a:ext>
            </a:extLst>
          </a:blip>
          <a:srcRect t="33713" b="32465"/>
          <a:stretch/>
        </p:blipFill>
        <p:spPr>
          <a:xfrm>
            <a:off x="3464938" y="3489767"/>
            <a:ext cx="8662217" cy="336823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4A0F8554-1B70-2F44-B0BB-D23FA74382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560" t="66717" r="34061" b="1555"/>
          <a:stretch/>
        </p:blipFill>
        <p:spPr>
          <a:xfrm>
            <a:off x="64845" y="3478192"/>
            <a:ext cx="3030550" cy="3314556"/>
          </a:xfrm>
          <a:prstGeom prst="rect">
            <a:avLst/>
          </a:prstGeom>
        </p:spPr>
      </p:pic>
      <p:sp>
        <p:nvSpPr>
          <p:cNvPr id="14" name="TextBox 13">
            <a:extLst>
              <a:ext uri="{FF2B5EF4-FFF2-40B4-BE49-F238E27FC236}">
                <a16:creationId xmlns:a16="http://schemas.microsoft.com/office/drawing/2014/main" id="{F65217A2-0871-B042-81E2-82486EC92F1A}"/>
              </a:ext>
            </a:extLst>
          </p:cNvPr>
          <p:cNvSpPr txBox="1"/>
          <p:nvPr/>
        </p:nvSpPr>
        <p:spPr>
          <a:xfrm>
            <a:off x="3773120" y="3119645"/>
            <a:ext cx="1907895" cy="369332"/>
          </a:xfrm>
          <a:prstGeom prst="rect">
            <a:avLst/>
          </a:prstGeom>
          <a:noFill/>
        </p:spPr>
        <p:txBody>
          <a:bodyPr wrap="none" rtlCol="0">
            <a:spAutoFit/>
          </a:bodyPr>
          <a:lstStyle/>
          <a:p>
            <a:r>
              <a:rPr lang="en-US" b="1" dirty="0">
                <a:latin typeface="Avenir Book" panose="02000503020000020003" pitchFamily="2" charset="0"/>
                <a:sym typeface="Symbol" pitchFamily="2" charset="2"/>
              </a:rPr>
              <a:t>~1 &lt; Ts</a:t>
            </a:r>
            <a:r>
              <a:rPr lang="en-US" b="1" dirty="0">
                <a:latin typeface="Avenir Book" panose="02000503020000020003" pitchFamily="2" charset="0"/>
              </a:rPr>
              <a:t> </a:t>
            </a:r>
            <a:r>
              <a:rPr lang="en-US" dirty="0">
                <a:sym typeface="Symbol" pitchFamily="2" charset="2"/>
              </a:rPr>
              <a:t></a:t>
            </a:r>
            <a:r>
              <a:rPr lang="en-US" dirty="0"/>
              <a:t> </a:t>
            </a:r>
            <a:r>
              <a:rPr lang="en-US" b="1" dirty="0">
                <a:latin typeface="Avenir Book" panose="02000503020000020003" pitchFamily="2" charset="0"/>
              </a:rPr>
              <a:t>&lt; 4 K</a:t>
            </a:r>
          </a:p>
        </p:txBody>
      </p:sp>
      <p:sp>
        <p:nvSpPr>
          <p:cNvPr id="15" name="TextBox 14">
            <a:extLst>
              <a:ext uri="{FF2B5EF4-FFF2-40B4-BE49-F238E27FC236}">
                <a16:creationId xmlns:a16="http://schemas.microsoft.com/office/drawing/2014/main" id="{02BEB3B1-7D62-FF40-9F4F-0D56966BB72B}"/>
              </a:ext>
            </a:extLst>
          </p:cNvPr>
          <p:cNvSpPr txBox="1"/>
          <p:nvPr/>
        </p:nvSpPr>
        <p:spPr>
          <a:xfrm>
            <a:off x="7856740" y="3116122"/>
            <a:ext cx="1622560" cy="369332"/>
          </a:xfrm>
          <a:prstGeom prst="rect">
            <a:avLst/>
          </a:prstGeom>
          <a:noFill/>
        </p:spPr>
        <p:txBody>
          <a:bodyPr wrap="none" rtlCol="0">
            <a:spAutoFit/>
          </a:bodyPr>
          <a:lstStyle/>
          <a:p>
            <a:r>
              <a:rPr lang="en-US" b="1" dirty="0">
                <a:latin typeface="Avenir Book" panose="02000503020000020003" pitchFamily="2" charset="0"/>
                <a:sym typeface="Symbol" pitchFamily="2" charset="2"/>
              </a:rPr>
              <a:t>Ta </a:t>
            </a:r>
            <a:r>
              <a:rPr lang="en-US" dirty="0">
                <a:sym typeface="Symbol" pitchFamily="2" charset="2"/>
              </a:rPr>
              <a:t></a:t>
            </a:r>
            <a:r>
              <a:rPr lang="en-US" dirty="0"/>
              <a:t> </a:t>
            </a:r>
            <a:r>
              <a:rPr lang="en-US" b="1" dirty="0">
                <a:latin typeface="Avenir Book" panose="02000503020000020003" pitchFamily="2" charset="0"/>
              </a:rPr>
              <a:t> &lt; 1.0 K</a:t>
            </a:r>
          </a:p>
        </p:txBody>
      </p:sp>
    </p:spTree>
    <p:extLst>
      <p:ext uri="{BB962C8B-B14F-4D97-AF65-F5344CB8AC3E}">
        <p14:creationId xmlns:p14="http://schemas.microsoft.com/office/powerpoint/2010/main" val="3342335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1F68327-2BF1-794E-9745-07141825D2B4}"/>
              </a:ext>
            </a:extLst>
          </p:cNvPr>
          <p:cNvGrpSpPr/>
          <p:nvPr/>
        </p:nvGrpSpPr>
        <p:grpSpPr>
          <a:xfrm>
            <a:off x="4412974" y="88524"/>
            <a:ext cx="7918086" cy="6680952"/>
            <a:chOff x="1201095" y="544009"/>
            <a:chExt cx="6472920" cy="5570751"/>
          </a:xfrm>
        </p:grpSpPr>
        <p:pic>
          <p:nvPicPr>
            <p:cNvPr id="4" name="Picture 3">
              <a:extLst>
                <a:ext uri="{FF2B5EF4-FFF2-40B4-BE49-F238E27FC236}">
                  <a16:creationId xmlns:a16="http://schemas.microsoft.com/office/drawing/2014/main" id="{284DD7CC-2FB5-AB47-BFC4-CDB9422DC52C}"/>
                </a:ext>
              </a:extLst>
            </p:cNvPr>
            <p:cNvPicPr>
              <a:picLocks noChangeAspect="1"/>
            </p:cNvPicPr>
            <p:nvPr/>
          </p:nvPicPr>
          <p:blipFill rotWithShape="1">
            <a:blip r:embed="rId3"/>
            <a:srcRect r="37404"/>
            <a:stretch/>
          </p:blipFill>
          <p:spPr>
            <a:xfrm>
              <a:off x="1201095" y="544009"/>
              <a:ext cx="6340660" cy="5570751"/>
            </a:xfrm>
            <a:prstGeom prst="rect">
              <a:avLst/>
            </a:prstGeom>
          </p:spPr>
        </p:pic>
        <p:sp>
          <p:nvSpPr>
            <p:cNvPr id="6" name="Rectangle 5">
              <a:extLst>
                <a:ext uri="{FF2B5EF4-FFF2-40B4-BE49-F238E27FC236}">
                  <a16:creationId xmlns:a16="http://schemas.microsoft.com/office/drawing/2014/main" id="{55CE78CC-B086-3447-8888-B71828275F86}"/>
                </a:ext>
              </a:extLst>
            </p:cNvPr>
            <p:cNvSpPr/>
            <p:nvPr/>
          </p:nvSpPr>
          <p:spPr>
            <a:xfrm>
              <a:off x="7037408" y="544009"/>
              <a:ext cx="636607" cy="4676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335ED574-DBAD-1E4B-9D77-40640E2FBB9F}"/>
              </a:ext>
            </a:extLst>
          </p:cNvPr>
          <p:cNvSpPr txBox="1"/>
          <p:nvPr/>
        </p:nvSpPr>
        <p:spPr>
          <a:xfrm>
            <a:off x="-1" y="88524"/>
            <a:ext cx="4214191" cy="2062103"/>
          </a:xfrm>
          <a:prstGeom prst="rect">
            <a:avLst/>
          </a:prstGeom>
          <a:noFill/>
        </p:spPr>
        <p:txBody>
          <a:bodyPr wrap="square" rtlCol="0">
            <a:spAutoFit/>
          </a:bodyPr>
          <a:lstStyle/>
          <a:p>
            <a:r>
              <a:rPr lang="en-US" sz="3200" dirty="0">
                <a:latin typeface="Avenir Book" panose="02000503020000020003" pitchFamily="2" charset="0"/>
              </a:rPr>
              <a:t>Lapse Rate Feedback seasonality and surface-type dependence</a:t>
            </a:r>
          </a:p>
        </p:txBody>
      </p:sp>
      <p:sp>
        <p:nvSpPr>
          <p:cNvPr id="9" name="TextBox 8">
            <a:extLst>
              <a:ext uri="{FF2B5EF4-FFF2-40B4-BE49-F238E27FC236}">
                <a16:creationId xmlns:a16="http://schemas.microsoft.com/office/drawing/2014/main" id="{F55C85FB-92E9-F149-B0E2-46DA46A3B4AF}"/>
              </a:ext>
            </a:extLst>
          </p:cNvPr>
          <p:cNvSpPr txBox="1"/>
          <p:nvPr/>
        </p:nvSpPr>
        <p:spPr>
          <a:xfrm>
            <a:off x="175320" y="2400377"/>
            <a:ext cx="4033192" cy="1107996"/>
          </a:xfrm>
          <a:prstGeom prst="rect">
            <a:avLst/>
          </a:prstGeom>
          <a:noFill/>
          <a:ln w="38100">
            <a:solidFill>
              <a:srgbClr val="00B0F0"/>
            </a:solidFill>
          </a:ln>
        </p:spPr>
        <p:txBody>
          <a:bodyPr wrap="square" rtlCol="0">
            <a:spAutoFit/>
          </a:bodyPr>
          <a:lstStyle/>
          <a:p>
            <a:r>
              <a:rPr lang="en-US" sz="2200" dirty="0">
                <a:latin typeface="Avenir" panose="02000503020000020003" pitchFamily="2" charset="0"/>
              </a:rPr>
              <a:t>The lapse rate feedback is most positive in fall and winter and negative in summer. </a:t>
            </a:r>
          </a:p>
        </p:txBody>
      </p:sp>
      <p:sp>
        <p:nvSpPr>
          <p:cNvPr id="10" name="TextBox 9">
            <a:extLst>
              <a:ext uri="{FF2B5EF4-FFF2-40B4-BE49-F238E27FC236}">
                <a16:creationId xmlns:a16="http://schemas.microsoft.com/office/drawing/2014/main" id="{0FC6ED00-C38C-2742-8AAD-A97DE79F134F}"/>
              </a:ext>
            </a:extLst>
          </p:cNvPr>
          <p:cNvSpPr txBox="1"/>
          <p:nvPr/>
        </p:nvSpPr>
        <p:spPr>
          <a:xfrm>
            <a:off x="175320" y="4113224"/>
            <a:ext cx="4033192" cy="1107996"/>
          </a:xfrm>
          <a:prstGeom prst="rect">
            <a:avLst/>
          </a:prstGeom>
          <a:noFill/>
          <a:ln w="38100">
            <a:solidFill>
              <a:srgbClr val="00B0F0"/>
            </a:solidFill>
          </a:ln>
        </p:spPr>
        <p:txBody>
          <a:bodyPr wrap="square" rtlCol="0">
            <a:spAutoFit/>
          </a:bodyPr>
          <a:lstStyle/>
          <a:p>
            <a:r>
              <a:rPr lang="en-US" sz="2200" dirty="0">
                <a:latin typeface="Avenir" panose="02000503020000020003" pitchFamily="2" charset="0"/>
              </a:rPr>
              <a:t>Sea ice and sea ice retreat regions exhibit the stronger lapse rate feedback strengths. </a:t>
            </a:r>
          </a:p>
        </p:txBody>
      </p:sp>
      <p:sp>
        <p:nvSpPr>
          <p:cNvPr id="12" name="TextBox 11">
            <a:extLst>
              <a:ext uri="{FF2B5EF4-FFF2-40B4-BE49-F238E27FC236}">
                <a16:creationId xmlns:a16="http://schemas.microsoft.com/office/drawing/2014/main" id="{A6453355-9CAE-6C47-B54E-CEEC0C85BD2C}"/>
              </a:ext>
            </a:extLst>
          </p:cNvPr>
          <p:cNvSpPr txBox="1"/>
          <p:nvPr/>
        </p:nvSpPr>
        <p:spPr>
          <a:xfrm>
            <a:off x="4869542" y="350134"/>
            <a:ext cx="2452916" cy="646331"/>
          </a:xfrm>
          <a:prstGeom prst="rect">
            <a:avLst/>
          </a:prstGeom>
          <a:noFill/>
        </p:spPr>
        <p:txBody>
          <a:bodyPr wrap="none" rtlCol="0">
            <a:spAutoFit/>
          </a:bodyPr>
          <a:lstStyle/>
          <a:p>
            <a:r>
              <a:rPr lang="en-US" dirty="0">
                <a:latin typeface="Avenir Book" panose="02000503020000020003" pitchFamily="2" charset="0"/>
              </a:rPr>
              <a:t>Land annual mean:</a:t>
            </a:r>
          </a:p>
          <a:p>
            <a:r>
              <a:rPr lang="en-US" dirty="0">
                <a:latin typeface="Avenir Book" panose="02000503020000020003" pitchFamily="2" charset="0"/>
              </a:rPr>
              <a:t>+0.21</a:t>
            </a:r>
            <a:r>
              <a:rPr lang="en-US" dirty="0">
                <a:latin typeface="Avenir Book" panose="02000503020000020003" pitchFamily="2" charset="0"/>
                <a:sym typeface="Symbol" pitchFamily="2" charset="2"/>
              </a:rPr>
              <a:t></a:t>
            </a:r>
            <a:r>
              <a:rPr lang="en-US" dirty="0">
                <a:latin typeface="Avenir Book" panose="02000503020000020003" pitchFamily="2" charset="0"/>
              </a:rPr>
              <a:t>0.13 W m</a:t>
            </a:r>
            <a:r>
              <a:rPr lang="en-US" baseline="30000" dirty="0">
                <a:latin typeface="Avenir Book" panose="02000503020000020003" pitchFamily="2" charset="0"/>
              </a:rPr>
              <a:t>-2</a:t>
            </a:r>
            <a:r>
              <a:rPr lang="en-US" dirty="0">
                <a:latin typeface="Avenir Book" panose="02000503020000020003" pitchFamily="2" charset="0"/>
              </a:rPr>
              <a:t> K</a:t>
            </a:r>
            <a:r>
              <a:rPr lang="en-US" baseline="30000" dirty="0">
                <a:latin typeface="Avenir Book" panose="02000503020000020003" pitchFamily="2" charset="0"/>
              </a:rPr>
              <a:t>‑1</a:t>
            </a:r>
            <a:r>
              <a:rPr lang="en-US" dirty="0">
                <a:latin typeface="Avenir Book" panose="02000503020000020003" pitchFamily="2" charset="0"/>
              </a:rPr>
              <a:t> </a:t>
            </a:r>
          </a:p>
        </p:txBody>
      </p:sp>
      <p:sp>
        <p:nvSpPr>
          <p:cNvPr id="13" name="TextBox 12">
            <a:extLst>
              <a:ext uri="{FF2B5EF4-FFF2-40B4-BE49-F238E27FC236}">
                <a16:creationId xmlns:a16="http://schemas.microsoft.com/office/drawing/2014/main" id="{26BF2262-0554-DE4B-B8EF-2C352791C631}"/>
              </a:ext>
            </a:extLst>
          </p:cNvPr>
          <p:cNvSpPr txBox="1"/>
          <p:nvPr/>
        </p:nvSpPr>
        <p:spPr>
          <a:xfrm>
            <a:off x="4827617" y="3326115"/>
            <a:ext cx="2452916" cy="646331"/>
          </a:xfrm>
          <a:prstGeom prst="rect">
            <a:avLst/>
          </a:prstGeom>
          <a:noFill/>
        </p:spPr>
        <p:txBody>
          <a:bodyPr wrap="none" rtlCol="0">
            <a:spAutoFit/>
          </a:bodyPr>
          <a:lstStyle/>
          <a:p>
            <a:r>
              <a:rPr lang="en-US" dirty="0">
                <a:latin typeface="Avenir Book" panose="02000503020000020003" pitchFamily="2" charset="0"/>
              </a:rPr>
              <a:t>Sea ice annual mean:</a:t>
            </a:r>
          </a:p>
          <a:p>
            <a:r>
              <a:rPr lang="en-US" dirty="0">
                <a:latin typeface="Avenir Book" panose="02000503020000020003" pitchFamily="2" charset="0"/>
              </a:rPr>
              <a:t>+0.25</a:t>
            </a:r>
            <a:r>
              <a:rPr lang="en-US" dirty="0">
                <a:latin typeface="Avenir Book" panose="02000503020000020003" pitchFamily="2" charset="0"/>
                <a:sym typeface="Symbol" pitchFamily="2" charset="2"/>
              </a:rPr>
              <a:t></a:t>
            </a:r>
            <a:r>
              <a:rPr lang="en-US" dirty="0">
                <a:latin typeface="Avenir Book" panose="02000503020000020003" pitchFamily="2" charset="0"/>
              </a:rPr>
              <a:t>0.28 W m</a:t>
            </a:r>
            <a:r>
              <a:rPr lang="en-US" baseline="30000" dirty="0">
                <a:latin typeface="Avenir Book" panose="02000503020000020003" pitchFamily="2" charset="0"/>
              </a:rPr>
              <a:t>-2</a:t>
            </a:r>
            <a:r>
              <a:rPr lang="en-US" dirty="0">
                <a:latin typeface="Avenir Book" panose="02000503020000020003" pitchFamily="2" charset="0"/>
              </a:rPr>
              <a:t> K</a:t>
            </a:r>
            <a:r>
              <a:rPr lang="en-US" baseline="30000" dirty="0">
                <a:latin typeface="Avenir Book" panose="02000503020000020003" pitchFamily="2" charset="0"/>
              </a:rPr>
              <a:t>‑1</a:t>
            </a:r>
            <a:r>
              <a:rPr lang="en-US" dirty="0">
                <a:latin typeface="Avenir Book" panose="02000503020000020003" pitchFamily="2" charset="0"/>
              </a:rPr>
              <a:t> </a:t>
            </a:r>
          </a:p>
        </p:txBody>
      </p:sp>
      <p:sp>
        <p:nvSpPr>
          <p:cNvPr id="14" name="TextBox 13">
            <a:extLst>
              <a:ext uri="{FF2B5EF4-FFF2-40B4-BE49-F238E27FC236}">
                <a16:creationId xmlns:a16="http://schemas.microsoft.com/office/drawing/2014/main" id="{7C734DF9-637A-8547-87C4-A7F2CC6E7597}"/>
              </a:ext>
            </a:extLst>
          </p:cNvPr>
          <p:cNvSpPr txBox="1"/>
          <p:nvPr/>
        </p:nvSpPr>
        <p:spPr>
          <a:xfrm>
            <a:off x="8670189" y="350134"/>
            <a:ext cx="2375971" cy="646331"/>
          </a:xfrm>
          <a:prstGeom prst="rect">
            <a:avLst/>
          </a:prstGeom>
          <a:noFill/>
        </p:spPr>
        <p:txBody>
          <a:bodyPr wrap="none" rtlCol="0">
            <a:spAutoFit/>
          </a:bodyPr>
          <a:lstStyle/>
          <a:p>
            <a:r>
              <a:rPr lang="en-US" dirty="0">
                <a:latin typeface="Avenir Book" panose="02000503020000020003" pitchFamily="2" charset="0"/>
              </a:rPr>
              <a:t>Ocean annual mean:</a:t>
            </a:r>
          </a:p>
          <a:p>
            <a:r>
              <a:rPr lang="en-US" dirty="0">
                <a:latin typeface="Avenir Book" panose="02000503020000020003" pitchFamily="2" charset="0"/>
                <a:sym typeface="Symbol" pitchFamily="2" charset="2"/>
              </a:rPr>
              <a:t>-0.11</a:t>
            </a:r>
            <a:r>
              <a:rPr lang="en-US" dirty="0">
                <a:latin typeface="Avenir Book" panose="02000503020000020003" pitchFamily="2" charset="0"/>
              </a:rPr>
              <a:t>0.19 W m</a:t>
            </a:r>
            <a:r>
              <a:rPr lang="en-US" baseline="30000" dirty="0">
                <a:latin typeface="Avenir Book" panose="02000503020000020003" pitchFamily="2" charset="0"/>
              </a:rPr>
              <a:t>-2</a:t>
            </a:r>
            <a:r>
              <a:rPr lang="en-US" dirty="0">
                <a:latin typeface="Avenir Book" panose="02000503020000020003" pitchFamily="2" charset="0"/>
              </a:rPr>
              <a:t> K</a:t>
            </a:r>
            <a:r>
              <a:rPr lang="en-US" baseline="30000" dirty="0">
                <a:latin typeface="Avenir Book" panose="02000503020000020003" pitchFamily="2" charset="0"/>
              </a:rPr>
              <a:t>‑1</a:t>
            </a:r>
            <a:r>
              <a:rPr lang="en-US" dirty="0">
                <a:latin typeface="Avenir Book" panose="02000503020000020003" pitchFamily="2" charset="0"/>
              </a:rPr>
              <a:t> </a:t>
            </a:r>
          </a:p>
        </p:txBody>
      </p:sp>
      <p:sp>
        <p:nvSpPr>
          <p:cNvPr id="15" name="TextBox 14">
            <a:extLst>
              <a:ext uri="{FF2B5EF4-FFF2-40B4-BE49-F238E27FC236}">
                <a16:creationId xmlns:a16="http://schemas.microsoft.com/office/drawing/2014/main" id="{45525D7C-3269-0D4A-B5C6-9D8F763866BA}"/>
              </a:ext>
            </a:extLst>
          </p:cNvPr>
          <p:cNvSpPr txBox="1"/>
          <p:nvPr/>
        </p:nvSpPr>
        <p:spPr>
          <a:xfrm>
            <a:off x="8641403" y="3236639"/>
            <a:ext cx="2452916" cy="646331"/>
          </a:xfrm>
          <a:prstGeom prst="rect">
            <a:avLst/>
          </a:prstGeom>
          <a:noFill/>
        </p:spPr>
        <p:txBody>
          <a:bodyPr wrap="none" rtlCol="0">
            <a:spAutoFit/>
          </a:bodyPr>
          <a:lstStyle/>
          <a:p>
            <a:r>
              <a:rPr lang="en-US" dirty="0">
                <a:latin typeface="Avenir Book" panose="02000503020000020003" pitchFamily="2" charset="0"/>
              </a:rPr>
              <a:t>Annual mean:</a:t>
            </a:r>
          </a:p>
          <a:p>
            <a:r>
              <a:rPr lang="en-US" dirty="0">
                <a:latin typeface="Avenir Book" panose="02000503020000020003" pitchFamily="2" charset="0"/>
              </a:rPr>
              <a:t>+0.66</a:t>
            </a:r>
            <a:r>
              <a:rPr lang="en-US" dirty="0">
                <a:latin typeface="Avenir Book" panose="02000503020000020003" pitchFamily="2" charset="0"/>
                <a:sym typeface="Symbol" pitchFamily="2" charset="2"/>
              </a:rPr>
              <a:t></a:t>
            </a:r>
            <a:r>
              <a:rPr lang="en-US" dirty="0">
                <a:latin typeface="Avenir Book" panose="02000503020000020003" pitchFamily="2" charset="0"/>
              </a:rPr>
              <a:t>0.35 W m</a:t>
            </a:r>
            <a:r>
              <a:rPr lang="en-US" baseline="30000" dirty="0">
                <a:latin typeface="Avenir Book" panose="02000503020000020003" pitchFamily="2" charset="0"/>
              </a:rPr>
              <a:t>-2</a:t>
            </a:r>
            <a:r>
              <a:rPr lang="en-US" dirty="0">
                <a:latin typeface="Avenir Book" panose="02000503020000020003" pitchFamily="2" charset="0"/>
              </a:rPr>
              <a:t> K</a:t>
            </a:r>
            <a:r>
              <a:rPr lang="en-US" baseline="30000" dirty="0">
                <a:latin typeface="Avenir Book" panose="02000503020000020003" pitchFamily="2" charset="0"/>
              </a:rPr>
              <a:t>‑1</a:t>
            </a:r>
            <a:r>
              <a:rPr lang="en-US" dirty="0">
                <a:latin typeface="Avenir Book" panose="02000503020000020003" pitchFamily="2" charset="0"/>
              </a:rPr>
              <a:t> </a:t>
            </a:r>
          </a:p>
        </p:txBody>
      </p:sp>
      <p:sp>
        <p:nvSpPr>
          <p:cNvPr id="3" name="TextBox 2">
            <a:extLst>
              <a:ext uri="{FF2B5EF4-FFF2-40B4-BE49-F238E27FC236}">
                <a16:creationId xmlns:a16="http://schemas.microsoft.com/office/drawing/2014/main" id="{29452BC4-E365-5D40-95BE-A9C71474DD21}"/>
              </a:ext>
            </a:extLst>
          </p:cNvPr>
          <p:cNvSpPr txBox="1"/>
          <p:nvPr/>
        </p:nvSpPr>
        <p:spPr>
          <a:xfrm>
            <a:off x="175320" y="6003235"/>
            <a:ext cx="4248535" cy="369332"/>
          </a:xfrm>
          <a:prstGeom prst="rect">
            <a:avLst/>
          </a:prstGeom>
          <a:noFill/>
        </p:spPr>
        <p:txBody>
          <a:bodyPr wrap="none" rtlCol="0">
            <a:spAutoFit/>
          </a:bodyPr>
          <a:lstStyle/>
          <a:p>
            <a:r>
              <a:rPr lang="en-US" dirty="0">
                <a:latin typeface="Avenir Book" panose="02000503020000020003" pitchFamily="2" charset="0"/>
              </a:rPr>
              <a:t>(</a:t>
            </a:r>
            <a:r>
              <a:rPr lang="en-US" dirty="0" err="1">
                <a:latin typeface="Avenir Book" panose="02000503020000020003" pitchFamily="2" charset="0"/>
              </a:rPr>
              <a:t>Boeke</a:t>
            </a:r>
            <a:r>
              <a:rPr lang="en-US" dirty="0">
                <a:latin typeface="Avenir Book" panose="02000503020000020003" pitchFamily="2" charset="0"/>
              </a:rPr>
              <a:t>, Taylor, and </a:t>
            </a:r>
            <a:r>
              <a:rPr lang="en-US" dirty="0" err="1">
                <a:latin typeface="Avenir Book" panose="02000503020000020003" pitchFamily="2" charset="0"/>
              </a:rPr>
              <a:t>Sejas</a:t>
            </a:r>
            <a:r>
              <a:rPr lang="en-US" dirty="0">
                <a:latin typeface="Avenir Book" panose="02000503020000020003" pitchFamily="2" charset="0"/>
              </a:rPr>
              <a:t> (in press; GRL)</a:t>
            </a:r>
            <a:endParaRPr lang="en-US" dirty="0"/>
          </a:p>
        </p:txBody>
      </p:sp>
    </p:spTree>
    <p:extLst>
      <p:ext uri="{BB962C8B-B14F-4D97-AF65-F5344CB8AC3E}">
        <p14:creationId xmlns:p14="http://schemas.microsoft.com/office/powerpoint/2010/main" val="1124832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1F68327-2BF1-794E-9745-07141825D2B4}"/>
              </a:ext>
            </a:extLst>
          </p:cNvPr>
          <p:cNvGrpSpPr/>
          <p:nvPr/>
        </p:nvGrpSpPr>
        <p:grpSpPr>
          <a:xfrm>
            <a:off x="3948811" y="88524"/>
            <a:ext cx="8349205" cy="6680952"/>
            <a:chOff x="1159735" y="544009"/>
            <a:chExt cx="6514280" cy="5570751"/>
          </a:xfrm>
        </p:grpSpPr>
        <p:pic>
          <p:nvPicPr>
            <p:cNvPr id="4" name="Picture 3">
              <a:extLst>
                <a:ext uri="{FF2B5EF4-FFF2-40B4-BE49-F238E27FC236}">
                  <a16:creationId xmlns:a16="http://schemas.microsoft.com/office/drawing/2014/main" id="{284DD7CC-2FB5-AB47-BFC4-CDB9422DC52C}"/>
                </a:ext>
              </a:extLst>
            </p:cNvPr>
            <p:cNvPicPr>
              <a:picLocks noChangeAspect="1"/>
            </p:cNvPicPr>
            <p:nvPr/>
          </p:nvPicPr>
          <p:blipFill rotWithShape="1">
            <a:blip r:embed="rId3"/>
            <a:srcRect t="44116" r="37404"/>
            <a:stretch/>
          </p:blipFill>
          <p:spPr>
            <a:xfrm>
              <a:off x="1159735" y="3001598"/>
              <a:ext cx="6340660" cy="3113162"/>
            </a:xfrm>
            <a:prstGeom prst="rect">
              <a:avLst/>
            </a:prstGeom>
          </p:spPr>
        </p:pic>
        <p:sp>
          <p:nvSpPr>
            <p:cNvPr id="6" name="Rectangle 5">
              <a:extLst>
                <a:ext uri="{FF2B5EF4-FFF2-40B4-BE49-F238E27FC236}">
                  <a16:creationId xmlns:a16="http://schemas.microsoft.com/office/drawing/2014/main" id="{55CE78CC-B086-3447-8888-B71828275F86}"/>
                </a:ext>
              </a:extLst>
            </p:cNvPr>
            <p:cNvSpPr/>
            <p:nvPr/>
          </p:nvSpPr>
          <p:spPr>
            <a:xfrm>
              <a:off x="7037408" y="544009"/>
              <a:ext cx="636607" cy="4676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F55C85FB-92E9-F149-B0E2-46DA46A3B4AF}"/>
              </a:ext>
            </a:extLst>
          </p:cNvPr>
          <p:cNvSpPr txBox="1"/>
          <p:nvPr/>
        </p:nvSpPr>
        <p:spPr>
          <a:xfrm>
            <a:off x="175321" y="2768382"/>
            <a:ext cx="3660026" cy="1938992"/>
          </a:xfrm>
          <a:prstGeom prst="rect">
            <a:avLst/>
          </a:prstGeom>
          <a:noFill/>
          <a:ln w="38100">
            <a:solidFill>
              <a:srgbClr val="00B0F0"/>
            </a:solidFill>
          </a:ln>
        </p:spPr>
        <p:txBody>
          <a:bodyPr wrap="square" rtlCol="0">
            <a:spAutoFit/>
          </a:bodyPr>
          <a:lstStyle/>
          <a:p>
            <a:r>
              <a:rPr lang="en-US" sz="2400" dirty="0">
                <a:latin typeface="Avenir" panose="02000503020000020003" pitchFamily="2" charset="0"/>
              </a:rPr>
              <a:t>Regions with larger declines in sea ice concentration have a more positive lapse rate feedback.</a:t>
            </a:r>
          </a:p>
        </p:txBody>
      </p:sp>
      <p:pic>
        <p:nvPicPr>
          <p:cNvPr id="11" name="Picture 10">
            <a:extLst>
              <a:ext uri="{FF2B5EF4-FFF2-40B4-BE49-F238E27FC236}">
                <a16:creationId xmlns:a16="http://schemas.microsoft.com/office/drawing/2014/main" id="{37A827D8-84EE-E544-A006-D06F85895850}"/>
              </a:ext>
            </a:extLst>
          </p:cNvPr>
          <p:cNvPicPr>
            <a:picLocks noChangeAspect="1"/>
          </p:cNvPicPr>
          <p:nvPr/>
        </p:nvPicPr>
        <p:blipFill rotWithShape="1">
          <a:blip r:embed="rId4"/>
          <a:srcRect l="58254" t="3772" r="-990" b="50352"/>
          <a:stretch/>
        </p:blipFill>
        <p:spPr>
          <a:xfrm>
            <a:off x="4776071" y="44262"/>
            <a:ext cx="5666728" cy="3035889"/>
          </a:xfrm>
          <a:prstGeom prst="rect">
            <a:avLst/>
          </a:prstGeom>
        </p:spPr>
      </p:pic>
      <p:sp>
        <p:nvSpPr>
          <p:cNvPr id="10" name="TextBox 9">
            <a:extLst>
              <a:ext uri="{FF2B5EF4-FFF2-40B4-BE49-F238E27FC236}">
                <a16:creationId xmlns:a16="http://schemas.microsoft.com/office/drawing/2014/main" id="{6257F5CD-E710-0149-9B7A-C48CA0C12E51}"/>
              </a:ext>
            </a:extLst>
          </p:cNvPr>
          <p:cNvSpPr txBox="1"/>
          <p:nvPr/>
        </p:nvSpPr>
        <p:spPr>
          <a:xfrm>
            <a:off x="-1" y="88524"/>
            <a:ext cx="4214191" cy="2062103"/>
          </a:xfrm>
          <a:prstGeom prst="rect">
            <a:avLst/>
          </a:prstGeom>
          <a:noFill/>
        </p:spPr>
        <p:txBody>
          <a:bodyPr wrap="square" rtlCol="0">
            <a:spAutoFit/>
          </a:bodyPr>
          <a:lstStyle/>
          <a:p>
            <a:r>
              <a:rPr lang="en-US" sz="3200" dirty="0">
                <a:latin typeface="Avenir Book" panose="02000503020000020003" pitchFamily="2" charset="0"/>
              </a:rPr>
              <a:t>Lapse Rate Feedback seasonality and surface-type dependence</a:t>
            </a:r>
          </a:p>
        </p:txBody>
      </p:sp>
      <p:sp>
        <p:nvSpPr>
          <p:cNvPr id="12" name="TextBox 11">
            <a:extLst>
              <a:ext uri="{FF2B5EF4-FFF2-40B4-BE49-F238E27FC236}">
                <a16:creationId xmlns:a16="http://schemas.microsoft.com/office/drawing/2014/main" id="{56A5B5DF-DC11-0B40-AACC-838CEE80DA1C}"/>
              </a:ext>
            </a:extLst>
          </p:cNvPr>
          <p:cNvSpPr txBox="1"/>
          <p:nvPr/>
        </p:nvSpPr>
        <p:spPr>
          <a:xfrm>
            <a:off x="175321" y="6016487"/>
            <a:ext cx="3044958" cy="646331"/>
          </a:xfrm>
          <a:prstGeom prst="rect">
            <a:avLst/>
          </a:prstGeom>
          <a:noFill/>
        </p:spPr>
        <p:txBody>
          <a:bodyPr wrap="square" rtlCol="0">
            <a:spAutoFit/>
          </a:bodyPr>
          <a:lstStyle/>
          <a:p>
            <a:r>
              <a:rPr lang="en-US" dirty="0">
                <a:latin typeface="Avenir Book" panose="02000503020000020003" pitchFamily="2" charset="0"/>
              </a:rPr>
              <a:t>(</a:t>
            </a:r>
            <a:r>
              <a:rPr lang="en-US" dirty="0" err="1">
                <a:latin typeface="Avenir Book" panose="02000503020000020003" pitchFamily="2" charset="0"/>
              </a:rPr>
              <a:t>Boeke</a:t>
            </a:r>
            <a:r>
              <a:rPr lang="en-US" dirty="0">
                <a:latin typeface="Avenir Book" panose="02000503020000020003" pitchFamily="2" charset="0"/>
              </a:rPr>
              <a:t>, Taylor, and </a:t>
            </a:r>
            <a:r>
              <a:rPr lang="en-US" dirty="0" err="1">
                <a:latin typeface="Avenir Book" panose="02000503020000020003" pitchFamily="2" charset="0"/>
              </a:rPr>
              <a:t>Sejas</a:t>
            </a:r>
            <a:r>
              <a:rPr lang="en-US" dirty="0">
                <a:latin typeface="Avenir Book" panose="02000503020000020003" pitchFamily="2" charset="0"/>
              </a:rPr>
              <a:t> (in press; GRL)</a:t>
            </a:r>
            <a:endParaRPr lang="en-US" dirty="0"/>
          </a:p>
        </p:txBody>
      </p:sp>
    </p:spTree>
    <p:extLst>
      <p:ext uri="{BB962C8B-B14F-4D97-AF65-F5344CB8AC3E}">
        <p14:creationId xmlns:p14="http://schemas.microsoft.com/office/powerpoint/2010/main" val="2360754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617956-A7E1-0543-ABEA-3BAAD3BB3B53}"/>
              </a:ext>
            </a:extLst>
          </p:cNvPr>
          <p:cNvSpPr txBox="1"/>
          <p:nvPr/>
        </p:nvSpPr>
        <p:spPr>
          <a:xfrm>
            <a:off x="115744" y="88524"/>
            <a:ext cx="8753385" cy="1077218"/>
          </a:xfrm>
          <a:prstGeom prst="rect">
            <a:avLst/>
          </a:prstGeom>
          <a:noFill/>
          <a:ln w="38100">
            <a:noFill/>
          </a:ln>
        </p:spPr>
        <p:txBody>
          <a:bodyPr wrap="square" rtlCol="0">
            <a:spAutoFit/>
          </a:bodyPr>
          <a:lstStyle/>
          <a:p>
            <a:r>
              <a:rPr lang="en-US" sz="3200" dirty="0">
                <a:latin typeface="Avenir Book" panose="02000503020000020003" pitchFamily="2" charset="0"/>
              </a:rPr>
              <a:t>Does the degree of stratification influence Lapse Rate Feedback strength?</a:t>
            </a:r>
          </a:p>
        </p:txBody>
      </p:sp>
      <p:sp>
        <p:nvSpPr>
          <p:cNvPr id="8" name="TextBox 7">
            <a:extLst>
              <a:ext uri="{FF2B5EF4-FFF2-40B4-BE49-F238E27FC236}">
                <a16:creationId xmlns:a16="http://schemas.microsoft.com/office/drawing/2014/main" id="{87CD0F66-F1B2-2845-B7D3-775F0CB1A5C9}"/>
              </a:ext>
            </a:extLst>
          </p:cNvPr>
          <p:cNvSpPr txBox="1"/>
          <p:nvPr/>
        </p:nvSpPr>
        <p:spPr>
          <a:xfrm>
            <a:off x="4360603" y="6041441"/>
            <a:ext cx="7687447" cy="584775"/>
          </a:xfrm>
          <a:prstGeom prst="rect">
            <a:avLst/>
          </a:prstGeom>
          <a:noFill/>
        </p:spPr>
        <p:txBody>
          <a:bodyPr wrap="square" rtlCol="0">
            <a:spAutoFit/>
          </a:bodyPr>
          <a:lstStyle/>
          <a:p>
            <a:r>
              <a:rPr lang="en-US" sz="1600" dirty="0" err="1">
                <a:latin typeface="Avenir Book" panose="02000503020000020003" pitchFamily="2" charset="0"/>
              </a:rPr>
              <a:t>Bintanja</a:t>
            </a:r>
            <a:r>
              <a:rPr lang="en-US" sz="1600" dirty="0">
                <a:latin typeface="Avenir Book" panose="02000503020000020003" pitchFamily="2" charset="0"/>
              </a:rPr>
              <a:t> et al. (2011): Arctic winter warming amplified by the thermal inversion and consequent low infrared cooling to space. </a:t>
            </a:r>
            <a:r>
              <a:rPr lang="en-US" sz="1600" dirty="0" err="1">
                <a:latin typeface="Avenir Book" panose="02000503020000020003" pitchFamily="2" charset="0"/>
              </a:rPr>
              <a:t>doi</a:t>
            </a:r>
            <a:r>
              <a:rPr lang="en-US" sz="1600" dirty="0">
                <a:latin typeface="Avenir Book" panose="02000503020000020003" pitchFamily="2" charset="0"/>
              </a:rPr>
              <a:t>: 10.1038/NGEO1285</a:t>
            </a:r>
          </a:p>
        </p:txBody>
      </p:sp>
      <p:grpSp>
        <p:nvGrpSpPr>
          <p:cNvPr id="14" name="Group 13">
            <a:extLst>
              <a:ext uri="{FF2B5EF4-FFF2-40B4-BE49-F238E27FC236}">
                <a16:creationId xmlns:a16="http://schemas.microsoft.com/office/drawing/2014/main" id="{53A9D508-F7BB-344D-9CEB-3B368B4CB239}"/>
              </a:ext>
            </a:extLst>
          </p:cNvPr>
          <p:cNvGrpSpPr/>
          <p:nvPr/>
        </p:nvGrpSpPr>
        <p:grpSpPr>
          <a:xfrm>
            <a:off x="1220287" y="1090043"/>
            <a:ext cx="9751427" cy="3998793"/>
            <a:chOff x="914066" y="1042631"/>
            <a:chExt cx="8585303" cy="3150560"/>
          </a:xfrm>
        </p:grpSpPr>
        <p:grpSp>
          <p:nvGrpSpPr>
            <p:cNvPr id="3" name="Group 2">
              <a:extLst>
                <a:ext uri="{FF2B5EF4-FFF2-40B4-BE49-F238E27FC236}">
                  <a16:creationId xmlns:a16="http://schemas.microsoft.com/office/drawing/2014/main" id="{EA0C2B40-552C-2042-A382-6206EA176F54}"/>
                </a:ext>
              </a:extLst>
            </p:cNvPr>
            <p:cNvGrpSpPr/>
            <p:nvPr/>
          </p:nvGrpSpPr>
          <p:grpSpPr>
            <a:xfrm>
              <a:off x="914066" y="1055310"/>
              <a:ext cx="4167009" cy="3125850"/>
              <a:chOff x="2642975" y="1173772"/>
              <a:chExt cx="3053580" cy="2496953"/>
            </a:xfrm>
          </p:grpSpPr>
          <p:sp>
            <p:nvSpPr>
              <p:cNvPr id="22" name="Rectangle 21">
                <a:extLst>
                  <a:ext uri="{FF2B5EF4-FFF2-40B4-BE49-F238E27FC236}">
                    <a16:creationId xmlns:a16="http://schemas.microsoft.com/office/drawing/2014/main" id="{8F3AC4E7-7115-524B-B755-8E7684944508}"/>
                  </a:ext>
                </a:extLst>
              </p:cNvPr>
              <p:cNvSpPr/>
              <p:nvPr/>
            </p:nvSpPr>
            <p:spPr>
              <a:xfrm>
                <a:off x="3106835" y="1482062"/>
                <a:ext cx="2395849" cy="21755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1BFFE62E-A841-674F-8F9F-4A805514D0CA}"/>
                  </a:ext>
                </a:extLst>
              </p:cNvPr>
              <p:cNvCxnSpPr/>
              <p:nvPr/>
            </p:nvCxnSpPr>
            <p:spPr>
              <a:xfrm flipV="1">
                <a:off x="3685566" y="3252988"/>
                <a:ext cx="104173" cy="4045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C0EBB91-A756-8C42-B394-7BE0D307ADBA}"/>
                  </a:ext>
                </a:extLst>
              </p:cNvPr>
              <p:cNvCxnSpPr/>
              <p:nvPr/>
            </p:nvCxnSpPr>
            <p:spPr>
              <a:xfrm flipH="1" flipV="1">
                <a:off x="3193753" y="1528863"/>
                <a:ext cx="595986" cy="17268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75928D8-82B8-F34F-9861-2FE1BB657444}"/>
                  </a:ext>
                </a:extLst>
              </p:cNvPr>
              <p:cNvSpPr txBox="1"/>
              <p:nvPr/>
            </p:nvSpPr>
            <p:spPr>
              <a:xfrm rot="16200000">
                <a:off x="2437406" y="2694152"/>
                <a:ext cx="780470" cy="369332"/>
              </a:xfrm>
              <a:prstGeom prst="rect">
                <a:avLst/>
              </a:prstGeom>
              <a:noFill/>
            </p:spPr>
            <p:txBody>
              <a:bodyPr wrap="none" rtlCol="0">
                <a:spAutoFit/>
              </a:bodyPr>
              <a:lstStyle/>
              <a:p>
                <a:r>
                  <a:rPr lang="en-US" dirty="0"/>
                  <a:t>height</a:t>
                </a:r>
              </a:p>
            </p:txBody>
          </p:sp>
          <p:cxnSp>
            <p:nvCxnSpPr>
              <p:cNvPr id="28" name="Straight Arrow Connector 27">
                <a:extLst>
                  <a:ext uri="{FF2B5EF4-FFF2-40B4-BE49-F238E27FC236}">
                    <a16:creationId xmlns:a16="http://schemas.microsoft.com/office/drawing/2014/main" id="{BC3A2B7A-153A-9641-AE5B-A86D25556A74}"/>
                  </a:ext>
                </a:extLst>
              </p:cNvPr>
              <p:cNvCxnSpPr>
                <a:stCxn id="27" idx="3"/>
              </p:cNvCxnSpPr>
              <p:nvPr/>
            </p:nvCxnSpPr>
            <p:spPr>
              <a:xfrm flipV="1">
                <a:off x="2827641" y="2176543"/>
                <a:ext cx="0" cy="3120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605655E-6D63-114E-88CD-15486DE1D7E4}"/>
                  </a:ext>
                </a:extLst>
              </p:cNvPr>
              <p:cNvCxnSpPr>
                <a:cxnSpLocks/>
              </p:cNvCxnSpPr>
              <p:nvPr/>
            </p:nvCxnSpPr>
            <p:spPr>
              <a:xfrm>
                <a:off x="3735257" y="2686241"/>
                <a:ext cx="29278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F38F10C-232B-6D44-9901-2EE54272615D}"/>
                  </a:ext>
                </a:extLst>
              </p:cNvPr>
              <p:cNvCxnSpPr>
                <a:cxnSpLocks/>
              </p:cNvCxnSpPr>
              <p:nvPr/>
            </p:nvCxnSpPr>
            <p:spPr>
              <a:xfrm flipV="1">
                <a:off x="4606773" y="3201112"/>
                <a:ext cx="11389" cy="4564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C95DBCC-2B28-814C-9DC6-C8BCAE8F279D}"/>
                  </a:ext>
                </a:extLst>
              </p:cNvPr>
              <p:cNvCxnSpPr>
                <a:cxnSpLocks/>
              </p:cNvCxnSpPr>
              <p:nvPr/>
            </p:nvCxnSpPr>
            <p:spPr>
              <a:xfrm flipH="1" flipV="1">
                <a:off x="4033751" y="1528863"/>
                <a:ext cx="595986" cy="17268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C950E63-CC71-5A4E-BA32-3CAFA9FBC01D}"/>
                  </a:ext>
                </a:extLst>
              </p:cNvPr>
              <p:cNvSpPr txBox="1"/>
              <p:nvPr/>
            </p:nvSpPr>
            <p:spPr>
              <a:xfrm>
                <a:off x="3458499" y="2209617"/>
                <a:ext cx="950972" cy="307777"/>
              </a:xfrm>
              <a:prstGeom prst="rect">
                <a:avLst/>
              </a:prstGeom>
              <a:noFill/>
            </p:spPr>
            <p:txBody>
              <a:bodyPr wrap="square" rtlCol="0">
                <a:spAutoFit/>
              </a:bodyPr>
              <a:lstStyle/>
              <a:p>
                <a:r>
                  <a:rPr lang="en-US" sz="1400" dirty="0">
                    <a:latin typeface="Avenir Book" panose="02000503020000020003" pitchFamily="2" charset="0"/>
                  </a:rPr>
                  <a:t>warming</a:t>
                </a:r>
              </a:p>
            </p:txBody>
          </p:sp>
          <p:sp>
            <p:nvSpPr>
              <p:cNvPr id="43" name="TextBox 42">
                <a:extLst>
                  <a:ext uri="{FF2B5EF4-FFF2-40B4-BE49-F238E27FC236}">
                    <a16:creationId xmlns:a16="http://schemas.microsoft.com/office/drawing/2014/main" id="{5331BC2A-204C-DA4A-AF93-4D3D6EFBD0D2}"/>
                  </a:ext>
                </a:extLst>
              </p:cNvPr>
              <p:cNvSpPr txBox="1"/>
              <p:nvPr/>
            </p:nvSpPr>
            <p:spPr>
              <a:xfrm>
                <a:off x="3493631" y="1173772"/>
                <a:ext cx="1676226" cy="295025"/>
              </a:xfrm>
              <a:prstGeom prst="rect">
                <a:avLst/>
              </a:prstGeom>
              <a:noFill/>
            </p:spPr>
            <p:txBody>
              <a:bodyPr wrap="square" rtlCol="0">
                <a:spAutoFit/>
              </a:bodyPr>
              <a:lstStyle/>
              <a:p>
                <a:r>
                  <a:rPr lang="en-US" b="1" dirty="0">
                    <a:latin typeface="Avenir Book" panose="02000503020000020003" pitchFamily="2" charset="0"/>
                  </a:rPr>
                  <a:t>Weaker inversion</a:t>
                </a:r>
              </a:p>
            </p:txBody>
          </p:sp>
          <p:cxnSp>
            <p:nvCxnSpPr>
              <p:cNvPr id="45" name="Straight Arrow Connector 44">
                <a:extLst>
                  <a:ext uri="{FF2B5EF4-FFF2-40B4-BE49-F238E27FC236}">
                    <a16:creationId xmlns:a16="http://schemas.microsoft.com/office/drawing/2014/main" id="{E81003C6-1C15-8D4F-BB57-5237358CC508}"/>
                  </a:ext>
                </a:extLst>
              </p:cNvPr>
              <p:cNvCxnSpPr>
                <a:cxnSpLocks/>
              </p:cNvCxnSpPr>
              <p:nvPr/>
            </p:nvCxnSpPr>
            <p:spPr>
              <a:xfrm flipV="1">
                <a:off x="4948465" y="1528863"/>
                <a:ext cx="0" cy="34623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B618800-E3B5-2245-A06A-868AAF6C26A1}"/>
                  </a:ext>
                </a:extLst>
              </p:cNvPr>
              <p:cNvCxnSpPr>
                <a:cxnSpLocks/>
              </p:cNvCxnSpPr>
              <p:nvPr/>
            </p:nvCxnSpPr>
            <p:spPr>
              <a:xfrm flipV="1">
                <a:off x="5315993" y="3394277"/>
                <a:ext cx="0" cy="2170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CBE62DB-415D-D248-8003-FD72F4534CD2}"/>
                  </a:ext>
                </a:extLst>
              </p:cNvPr>
              <p:cNvCxnSpPr>
                <a:cxnSpLocks/>
                <a:stCxn id="50" idx="2"/>
              </p:cNvCxnSpPr>
              <p:nvPr/>
            </p:nvCxnSpPr>
            <p:spPr>
              <a:xfrm>
                <a:off x="4924142" y="3269053"/>
                <a:ext cx="11170" cy="40167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C6675FA-8F0A-8949-BEB7-A4F3BF0C94FD}"/>
                  </a:ext>
                </a:extLst>
              </p:cNvPr>
              <p:cNvSpPr txBox="1"/>
              <p:nvPr/>
            </p:nvSpPr>
            <p:spPr>
              <a:xfrm>
                <a:off x="4546917" y="2745833"/>
                <a:ext cx="754450" cy="523220"/>
              </a:xfrm>
              <a:prstGeom prst="rect">
                <a:avLst/>
              </a:prstGeom>
              <a:noFill/>
            </p:spPr>
            <p:txBody>
              <a:bodyPr wrap="square" rtlCol="0">
                <a:spAutoFit/>
              </a:bodyPr>
              <a:lstStyle/>
              <a:p>
                <a:pPr algn="ctr"/>
                <a:r>
                  <a:rPr lang="en-US" sz="1400" dirty="0">
                    <a:latin typeface="Avenir Book" panose="02000503020000020003" pitchFamily="2" charset="0"/>
                  </a:rPr>
                  <a:t>LW down</a:t>
                </a:r>
              </a:p>
            </p:txBody>
          </p:sp>
          <p:sp>
            <p:nvSpPr>
              <p:cNvPr id="54" name="TextBox 53">
                <a:extLst>
                  <a:ext uri="{FF2B5EF4-FFF2-40B4-BE49-F238E27FC236}">
                    <a16:creationId xmlns:a16="http://schemas.microsoft.com/office/drawing/2014/main" id="{CF0CD672-3058-CA4F-8EAB-FE179ADBCF03}"/>
                  </a:ext>
                </a:extLst>
              </p:cNvPr>
              <p:cNvSpPr txBox="1"/>
              <p:nvPr/>
            </p:nvSpPr>
            <p:spPr>
              <a:xfrm>
                <a:off x="4428729" y="1845061"/>
                <a:ext cx="1039471" cy="523220"/>
              </a:xfrm>
              <a:prstGeom prst="rect">
                <a:avLst/>
              </a:prstGeom>
              <a:noFill/>
            </p:spPr>
            <p:txBody>
              <a:bodyPr wrap="square" rtlCol="0">
                <a:spAutoFit/>
              </a:bodyPr>
              <a:lstStyle/>
              <a:p>
                <a:pPr algn="ctr"/>
                <a:r>
                  <a:rPr lang="en-US" sz="1400" dirty="0">
                    <a:latin typeface="Avenir Book" panose="02000503020000020003" pitchFamily="2" charset="0"/>
                  </a:rPr>
                  <a:t>Outgoing </a:t>
                </a:r>
              </a:p>
              <a:p>
                <a:pPr algn="ctr"/>
                <a:r>
                  <a:rPr lang="en-US" sz="1400" dirty="0">
                    <a:latin typeface="Avenir Book" panose="02000503020000020003" pitchFamily="2" charset="0"/>
                  </a:rPr>
                  <a:t>LW</a:t>
                </a:r>
              </a:p>
            </p:txBody>
          </p:sp>
          <p:sp>
            <p:nvSpPr>
              <p:cNvPr id="58" name="TextBox 57">
                <a:extLst>
                  <a:ext uri="{FF2B5EF4-FFF2-40B4-BE49-F238E27FC236}">
                    <a16:creationId xmlns:a16="http://schemas.microsoft.com/office/drawing/2014/main" id="{2CE0FB94-B8FE-4B4E-907E-2D69956C0009}"/>
                  </a:ext>
                </a:extLst>
              </p:cNvPr>
              <p:cNvSpPr txBox="1"/>
              <p:nvPr/>
            </p:nvSpPr>
            <p:spPr>
              <a:xfrm>
                <a:off x="4942105" y="3096038"/>
                <a:ext cx="754450" cy="307777"/>
              </a:xfrm>
              <a:prstGeom prst="rect">
                <a:avLst/>
              </a:prstGeom>
              <a:noFill/>
            </p:spPr>
            <p:txBody>
              <a:bodyPr wrap="square" rtlCol="0">
                <a:spAutoFit/>
              </a:bodyPr>
              <a:lstStyle/>
              <a:p>
                <a:pPr algn="ctr"/>
                <a:r>
                  <a:rPr lang="en-US" sz="1400" dirty="0">
                    <a:latin typeface="Avenir Book" panose="02000503020000020003" pitchFamily="2" charset="0"/>
                  </a:rPr>
                  <a:t>Ts</a:t>
                </a:r>
              </a:p>
            </p:txBody>
          </p:sp>
        </p:grpSp>
        <p:grpSp>
          <p:nvGrpSpPr>
            <p:cNvPr id="10" name="Group 9">
              <a:extLst>
                <a:ext uri="{FF2B5EF4-FFF2-40B4-BE49-F238E27FC236}">
                  <a16:creationId xmlns:a16="http://schemas.microsoft.com/office/drawing/2014/main" id="{C2EB04E0-6E2F-8C45-B2ED-DD5C9343CC43}"/>
                </a:ext>
              </a:extLst>
            </p:cNvPr>
            <p:cNvGrpSpPr/>
            <p:nvPr/>
          </p:nvGrpSpPr>
          <p:grpSpPr>
            <a:xfrm>
              <a:off x="5355512" y="1042631"/>
              <a:ext cx="4143857" cy="3150560"/>
              <a:chOff x="6076595" y="1163642"/>
              <a:chExt cx="3012648" cy="2524463"/>
            </a:xfrm>
          </p:grpSpPr>
          <p:sp>
            <p:nvSpPr>
              <p:cNvPr id="9" name="Rectangle 8">
                <a:extLst>
                  <a:ext uri="{FF2B5EF4-FFF2-40B4-BE49-F238E27FC236}">
                    <a16:creationId xmlns:a16="http://schemas.microsoft.com/office/drawing/2014/main" id="{7179C7BF-4A8E-7744-B438-D6637BAD6AFE}"/>
                  </a:ext>
                </a:extLst>
              </p:cNvPr>
              <p:cNvSpPr/>
              <p:nvPr/>
            </p:nvSpPr>
            <p:spPr>
              <a:xfrm>
                <a:off x="6540455" y="1496530"/>
                <a:ext cx="2395849" cy="21755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1BB5AB7-C013-2649-AB73-6937F8F1C3AA}"/>
                  </a:ext>
                </a:extLst>
              </p:cNvPr>
              <p:cNvCxnSpPr>
                <a:cxnSpLocks/>
              </p:cNvCxnSpPr>
              <p:nvPr/>
            </p:nvCxnSpPr>
            <p:spPr>
              <a:xfrm flipV="1">
                <a:off x="6660834" y="3283521"/>
                <a:ext cx="533914" cy="4045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49EF1F8-198A-9B43-A757-19EACB2EFE34}"/>
                  </a:ext>
                </a:extLst>
              </p:cNvPr>
              <p:cNvCxnSpPr/>
              <p:nvPr/>
            </p:nvCxnSpPr>
            <p:spPr>
              <a:xfrm flipH="1" flipV="1">
                <a:off x="6588097" y="1570470"/>
                <a:ext cx="595986" cy="17268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FCBA08C-E146-EC4F-945D-256AC2361237}"/>
                  </a:ext>
                </a:extLst>
              </p:cNvPr>
              <p:cNvSpPr txBox="1"/>
              <p:nvPr/>
            </p:nvSpPr>
            <p:spPr>
              <a:xfrm rot="16200000">
                <a:off x="5871026" y="2708620"/>
                <a:ext cx="780470" cy="369332"/>
              </a:xfrm>
              <a:prstGeom prst="rect">
                <a:avLst/>
              </a:prstGeom>
              <a:noFill/>
            </p:spPr>
            <p:txBody>
              <a:bodyPr wrap="none" rtlCol="0">
                <a:spAutoFit/>
              </a:bodyPr>
              <a:lstStyle/>
              <a:p>
                <a:r>
                  <a:rPr lang="en-US" dirty="0"/>
                  <a:t>height</a:t>
                </a:r>
              </a:p>
            </p:txBody>
          </p:sp>
          <p:cxnSp>
            <p:nvCxnSpPr>
              <p:cNvPr id="19" name="Straight Arrow Connector 18">
                <a:extLst>
                  <a:ext uri="{FF2B5EF4-FFF2-40B4-BE49-F238E27FC236}">
                    <a16:creationId xmlns:a16="http://schemas.microsoft.com/office/drawing/2014/main" id="{872194E2-9B2C-AA44-806B-0CDFEDF16A42}"/>
                  </a:ext>
                </a:extLst>
              </p:cNvPr>
              <p:cNvCxnSpPr>
                <a:cxnSpLocks/>
                <a:stCxn id="17" idx="3"/>
              </p:cNvCxnSpPr>
              <p:nvPr/>
            </p:nvCxnSpPr>
            <p:spPr>
              <a:xfrm flipV="1">
                <a:off x="6261261" y="2191011"/>
                <a:ext cx="0" cy="3120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9D770F6-0ED7-9943-A17B-3C520CC5DC75}"/>
                  </a:ext>
                </a:extLst>
              </p:cNvPr>
              <p:cNvSpPr txBox="1"/>
              <p:nvPr/>
            </p:nvSpPr>
            <p:spPr>
              <a:xfrm>
                <a:off x="6865891" y="1163642"/>
                <a:ext cx="1676226" cy="295936"/>
              </a:xfrm>
              <a:prstGeom prst="rect">
                <a:avLst/>
              </a:prstGeom>
              <a:noFill/>
            </p:spPr>
            <p:txBody>
              <a:bodyPr wrap="square" rtlCol="0">
                <a:spAutoFit/>
              </a:bodyPr>
              <a:lstStyle/>
              <a:p>
                <a:r>
                  <a:rPr lang="en-US" b="1" dirty="0">
                    <a:latin typeface="Avenir Book" panose="02000503020000020003" pitchFamily="2" charset="0"/>
                  </a:rPr>
                  <a:t>Stronger inversion</a:t>
                </a:r>
              </a:p>
            </p:txBody>
          </p:sp>
          <p:cxnSp>
            <p:nvCxnSpPr>
              <p:cNvPr id="31" name="Straight Arrow Connector 30">
                <a:extLst>
                  <a:ext uri="{FF2B5EF4-FFF2-40B4-BE49-F238E27FC236}">
                    <a16:creationId xmlns:a16="http://schemas.microsoft.com/office/drawing/2014/main" id="{BA419FBB-51BD-124B-9038-CC611A1B3A79}"/>
                  </a:ext>
                </a:extLst>
              </p:cNvPr>
              <p:cNvCxnSpPr>
                <a:cxnSpLocks/>
              </p:cNvCxnSpPr>
              <p:nvPr/>
            </p:nvCxnSpPr>
            <p:spPr>
              <a:xfrm>
                <a:off x="7207611" y="2696927"/>
                <a:ext cx="29278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46D2F10-5C29-9E4B-BF7A-C3E1FA9604B4}"/>
                  </a:ext>
                </a:extLst>
              </p:cNvPr>
              <p:cNvSpPr txBox="1"/>
              <p:nvPr/>
            </p:nvSpPr>
            <p:spPr>
              <a:xfrm>
                <a:off x="6928717" y="2295760"/>
                <a:ext cx="950972" cy="307777"/>
              </a:xfrm>
              <a:prstGeom prst="rect">
                <a:avLst/>
              </a:prstGeom>
              <a:noFill/>
            </p:spPr>
            <p:txBody>
              <a:bodyPr wrap="square" rtlCol="0">
                <a:spAutoFit/>
              </a:bodyPr>
              <a:lstStyle/>
              <a:p>
                <a:r>
                  <a:rPr lang="en-US" sz="1400" dirty="0">
                    <a:latin typeface="Avenir Book" panose="02000503020000020003" pitchFamily="2" charset="0"/>
                  </a:rPr>
                  <a:t>warming</a:t>
                </a:r>
              </a:p>
            </p:txBody>
          </p:sp>
          <p:cxnSp>
            <p:nvCxnSpPr>
              <p:cNvPr id="34" name="Straight Connector 33">
                <a:extLst>
                  <a:ext uri="{FF2B5EF4-FFF2-40B4-BE49-F238E27FC236}">
                    <a16:creationId xmlns:a16="http://schemas.microsoft.com/office/drawing/2014/main" id="{8AB9C4E9-B759-7E49-AD7B-727DE85799E5}"/>
                  </a:ext>
                </a:extLst>
              </p:cNvPr>
              <p:cNvCxnSpPr>
                <a:cxnSpLocks/>
              </p:cNvCxnSpPr>
              <p:nvPr/>
            </p:nvCxnSpPr>
            <p:spPr>
              <a:xfrm flipV="1">
                <a:off x="8012618" y="3211798"/>
                <a:ext cx="89473" cy="4574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CFE666D-DAF6-704F-B89E-80896D150098}"/>
                  </a:ext>
                </a:extLst>
              </p:cNvPr>
              <p:cNvCxnSpPr>
                <a:cxnSpLocks/>
              </p:cNvCxnSpPr>
              <p:nvPr/>
            </p:nvCxnSpPr>
            <p:spPr>
              <a:xfrm flipH="1" flipV="1">
                <a:off x="7506105" y="1539549"/>
                <a:ext cx="595986" cy="17268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28BD7219-4905-054A-8C11-08E1D5973679}"/>
                  </a:ext>
                </a:extLst>
              </p:cNvPr>
              <p:cNvCxnSpPr>
                <a:cxnSpLocks/>
              </p:cNvCxnSpPr>
              <p:nvPr/>
            </p:nvCxnSpPr>
            <p:spPr>
              <a:xfrm flipV="1">
                <a:off x="8341153" y="1690406"/>
                <a:ext cx="0" cy="13101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121ABBD-D716-AC46-AABC-5D410347D122}"/>
                  </a:ext>
                </a:extLst>
              </p:cNvPr>
              <p:cNvCxnSpPr>
                <a:cxnSpLocks/>
              </p:cNvCxnSpPr>
              <p:nvPr/>
            </p:nvCxnSpPr>
            <p:spPr>
              <a:xfrm flipH="1" flipV="1">
                <a:off x="8708681" y="3340596"/>
                <a:ext cx="3337" cy="3475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2A26ED4-5B9B-D744-9DE1-7900F8C2886B}"/>
                  </a:ext>
                </a:extLst>
              </p:cNvPr>
              <p:cNvCxnSpPr>
                <a:cxnSpLocks/>
              </p:cNvCxnSpPr>
              <p:nvPr/>
            </p:nvCxnSpPr>
            <p:spPr>
              <a:xfrm>
                <a:off x="8341153" y="3087162"/>
                <a:ext cx="0" cy="60094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E820B46-B8EC-124B-9F28-34E698F97C6D}"/>
                  </a:ext>
                </a:extLst>
              </p:cNvPr>
              <p:cNvSpPr txBox="1"/>
              <p:nvPr/>
            </p:nvSpPr>
            <p:spPr>
              <a:xfrm>
                <a:off x="7939605" y="2622701"/>
                <a:ext cx="754450" cy="523220"/>
              </a:xfrm>
              <a:prstGeom prst="rect">
                <a:avLst/>
              </a:prstGeom>
              <a:noFill/>
            </p:spPr>
            <p:txBody>
              <a:bodyPr wrap="square" rtlCol="0">
                <a:spAutoFit/>
              </a:bodyPr>
              <a:lstStyle/>
              <a:p>
                <a:pPr algn="ctr"/>
                <a:r>
                  <a:rPr lang="en-US" sz="1400" dirty="0">
                    <a:latin typeface="Avenir Book" panose="02000503020000020003" pitchFamily="2" charset="0"/>
                  </a:rPr>
                  <a:t>LW down</a:t>
                </a:r>
              </a:p>
            </p:txBody>
          </p:sp>
          <p:sp>
            <p:nvSpPr>
              <p:cNvPr id="64" name="TextBox 63">
                <a:extLst>
                  <a:ext uri="{FF2B5EF4-FFF2-40B4-BE49-F238E27FC236}">
                    <a16:creationId xmlns:a16="http://schemas.microsoft.com/office/drawing/2014/main" id="{17ED1A3F-434E-754C-800B-1F1BFD5364E1}"/>
                  </a:ext>
                </a:extLst>
              </p:cNvPr>
              <p:cNvSpPr txBox="1"/>
              <p:nvPr/>
            </p:nvSpPr>
            <p:spPr>
              <a:xfrm>
                <a:off x="8334793" y="3042356"/>
                <a:ext cx="754450" cy="307777"/>
              </a:xfrm>
              <a:prstGeom prst="rect">
                <a:avLst/>
              </a:prstGeom>
              <a:noFill/>
            </p:spPr>
            <p:txBody>
              <a:bodyPr wrap="square" rtlCol="0">
                <a:spAutoFit/>
              </a:bodyPr>
              <a:lstStyle/>
              <a:p>
                <a:pPr algn="ctr"/>
                <a:r>
                  <a:rPr lang="en-US" sz="1400" dirty="0">
                    <a:latin typeface="Avenir Book" panose="02000503020000020003" pitchFamily="2" charset="0"/>
                  </a:rPr>
                  <a:t>Ts</a:t>
                </a:r>
              </a:p>
            </p:txBody>
          </p:sp>
          <p:sp>
            <p:nvSpPr>
              <p:cNvPr id="65" name="TextBox 64">
                <a:extLst>
                  <a:ext uri="{FF2B5EF4-FFF2-40B4-BE49-F238E27FC236}">
                    <a16:creationId xmlns:a16="http://schemas.microsoft.com/office/drawing/2014/main" id="{4A8A389D-FE22-7A4A-9CD1-131E11DF4935}"/>
                  </a:ext>
                </a:extLst>
              </p:cNvPr>
              <p:cNvSpPr txBox="1"/>
              <p:nvPr/>
            </p:nvSpPr>
            <p:spPr>
              <a:xfrm>
                <a:off x="7812903" y="1846529"/>
                <a:ext cx="1039471" cy="523220"/>
              </a:xfrm>
              <a:prstGeom prst="rect">
                <a:avLst/>
              </a:prstGeom>
              <a:noFill/>
            </p:spPr>
            <p:txBody>
              <a:bodyPr wrap="square" rtlCol="0">
                <a:spAutoFit/>
              </a:bodyPr>
              <a:lstStyle/>
              <a:p>
                <a:pPr algn="ctr"/>
                <a:r>
                  <a:rPr lang="en-US" sz="1400" dirty="0">
                    <a:latin typeface="Avenir Book" panose="02000503020000020003" pitchFamily="2" charset="0"/>
                  </a:rPr>
                  <a:t>Outgoing </a:t>
                </a:r>
              </a:p>
              <a:p>
                <a:pPr algn="ctr"/>
                <a:r>
                  <a:rPr lang="en-US" sz="1400" dirty="0">
                    <a:latin typeface="Avenir Book" panose="02000503020000020003" pitchFamily="2" charset="0"/>
                  </a:rPr>
                  <a:t>LW</a:t>
                </a:r>
              </a:p>
            </p:txBody>
          </p:sp>
        </p:grpSp>
      </p:grpSp>
      <p:grpSp>
        <p:nvGrpSpPr>
          <p:cNvPr id="13" name="Group 12">
            <a:extLst>
              <a:ext uri="{FF2B5EF4-FFF2-40B4-BE49-F238E27FC236}">
                <a16:creationId xmlns:a16="http://schemas.microsoft.com/office/drawing/2014/main" id="{B22E01B5-52C8-CD4C-98C4-CBA5F941A4CC}"/>
              </a:ext>
            </a:extLst>
          </p:cNvPr>
          <p:cNvGrpSpPr/>
          <p:nvPr/>
        </p:nvGrpSpPr>
        <p:grpSpPr>
          <a:xfrm>
            <a:off x="286568" y="5200662"/>
            <a:ext cx="11671873" cy="746435"/>
            <a:chOff x="66547" y="4710332"/>
            <a:chExt cx="11671873" cy="746435"/>
          </a:xfrm>
        </p:grpSpPr>
        <p:sp>
          <p:nvSpPr>
            <p:cNvPr id="4" name="Right Arrow 3">
              <a:extLst>
                <a:ext uri="{FF2B5EF4-FFF2-40B4-BE49-F238E27FC236}">
                  <a16:creationId xmlns:a16="http://schemas.microsoft.com/office/drawing/2014/main" id="{40E0B3DC-42CB-AC40-BDDD-DB6CBB043B6B}"/>
                </a:ext>
              </a:extLst>
            </p:cNvPr>
            <p:cNvSpPr/>
            <p:nvPr/>
          </p:nvSpPr>
          <p:spPr>
            <a:xfrm>
              <a:off x="3256943" y="4820751"/>
              <a:ext cx="1192192" cy="5324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920D662-A98E-6C40-9664-2120B528B166}"/>
                </a:ext>
              </a:extLst>
            </p:cNvPr>
            <p:cNvSpPr txBox="1"/>
            <p:nvPr/>
          </p:nvSpPr>
          <p:spPr>
            <a:xfrm>
              <a:off x="4541790" y="4710332"/>
              <a:ext cx="3039167" cy="707886"/>
            </a:xfrm>
            <a:prstGeom prst="rect">
              <a:avLst/>
            </a:prstGeom>
            <a:noFill/>
            <a:ln>
              <a:solidFill>
                <a:schemeClr val="tx1"/>
              </a:solidFill>
            </a:ln>
          </p:spPr>
          <p:txBody>
            <a:bodyPr wrap="square" rtlCol="0">
              <a:spAutoFit/>
            </a:bodyPr>
            <a:lstStyle/>
            <a:p>
              <a:r>
                <a:rPr lang="en-US" sz="2000" dirty="0">
                  <a:latin typeface="Avenir Book" panose="02000503020000020003" pitchFamily="2" charset="0"/>
                </a:rPr>
                <a:t>More downwelling LW to the surface than to space</a:t>
              </a:r>
            </a:p>
          </p:txBody>
        </p:sp>
        <p:sp>
          <p:nvSpPr>
            <p:cNvPr id="6" name="Right Arrow 5">
              <a:extLst>
                <a:ext uri="{FF2B5EF4-FFF2-40B4-BE49-F238E27FC236}">
                  <a16:creationId xmlns:a16="http://schemas.microsoft.com/office/drawing/2014/main" id="{15C5E104-40EB-A34B-B5A0-64181888B65C}"/>
                </a:ext>
              </a:extLst>
            </p:cNvPr>
            <p:cNvSpPr/>
            <p:nvPr/>
          </p:nvSpPr>
          <p:spPr>
            <a:xfrm>
              <a:off x="7649955" y="4836606"/>
              <a:ext cx="1192192" cy="5324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D5D5174-5321-7449-945A-1EAD22EFCC76}"/>
                </a:ext>
              </a:extLst>
            </p:cNvPr>
            <p:cNvSpPr txBox="1"/>
            <p:nvPr/>
          </p:nvSpPr>
          <p:spPr>
            <a:xfrm>
              <a:off x="8911145" y="4748881"/>
              <a:ext cx="2827275" cy="707886"/>
            </a:xfrm>
            <a:prstGeom prst="rect">
              <a:avLst/>
            </a:prstGeom>
            <a:noFill/>
            <a:ln>
              <a:solidFill>
                <a:schemeClr val="tx1"/>
              </a:solidFill>
            </a:ln>
          </p:spPr>
          <p:txBody>
            <a:bodyPr wrap="square" rtlCol="0">
              <a:spAutoFit/>
            </a:bodyPr>
            <a:lstStyle/>
            <a:p>
              <a:r>
                <a:rPr lang="en-US" sz="2000" dirty="0">
                  <a:latin typeface="Avenir Book" panose="02000503020000020003" pitchFamily="2" charset="0"/>
                </a:rPr>
                <a:t>Enhanced surface warming</a:t>
              </a:r>
            </a:p>
          </p:txBody>
        </p:sp>
        <p:sp>
          <p:nvSpPr>
            <p:cNvPr id="71" name="TextBox 70">
              <a:extLst>
                <a:ext uri="{FF2B5EF4-FFF2-40B4-BE49-F238E27FC236}">
                  <a16:creationId xmlns:a16="http://schemas.microsoft.com/office/drawing/2014/main" id="{1B41C8EA-3292-294D-BFA9-25E4EC4F2E36}"/>
                </a:ext>
              </a:extLst>
            </p:cNvPr>
            <p:cNvSpPr txBox="1"/>
            <p:nvPr/>
          </p:nvSpPr>
          <p:spPr>
            <a:xfrm>
              <a:off x="66547" y="4748881"/>
              <a:ext cx="3139649" cy="707886"/>
            </a:xfrm>
            <a:prstGeom prst="rect">
              <a:avLst/>
            </a:prstGeom>
            <a:noFill/>
            <a:ln>
              <a:solidFill>
                <a:schemeClr val="tx1"/>
              </a:solidFill>
            </a:ln>
          </p:spPr>
          <p:txBody>
            <a:bodyPr wrap="square" rtlCol="0">
              <a:spAutoFit/>
            </a:bodyPr>
            <a:lstStyle/>
            <a:p>
              <a:r>
                <a:rPr lang="en-US" sz="2000" dirty="0">
                  <a:latin typeface="Avenir Book" panose="02000503020000020003" pitchFamily="2" charset="0"/>
                </a:rPr>
                <a:t>CO2 Forcing, warming, and stronger stratification</a:t>
              </a:r>
            </a:p>
          </p:txBody>
        </p:sp>
      </p:grpSp>
    </p:spTree>
    <p:extLst>
      <p:ext uri="{BB962C8B-B14F-4D97-AF65-F5344CB8AC3E}">
        <p14:creationId xmlns:p14="http://schemas.microsoft.com/office/powerpoint/2010/main" val="3462397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AA592-6847-4649-93EC-F678CEF4AADB}"/>
              </a:ext>
            </a:extLst>
          </p:cNvPr>
          <p:cNvPicPr/>
          <p:nvPr/>
        </p:nvPicPr>
        <p:blipFill rotWithShape="1">
          <a:blip r:embed="rId3">
            <a:extLst>
              <a:ext uri="{28A0092B-C50C-407E-A947-70E740481C1C}">
                <a14:useLocalDpi xmlns:a14="http://schemas.microsoft.com/office/drawing/2010/main" val="0"/>
              </a:ext>
            </a:extLst>
          </a:blip>
          <a:srcRect b="50000"/>
          <a:stretch/>
        </p:blipFill>
        <p:spPr>
          <a:xfrm>
            <a:off x="0" y="1587483"/>
            <a:ext cx="8079560" cy="3349689"/>
          </a:xfrm>
          <a:prstGeom prst="rect">
            <a:avLst/>
          </a:prstGeom>
        </p:spPr>
      </p:pic>
      <p:sp>
        <p:nvSpPr>
          <p:cNvPr id="5" name="TextBox 4">
            <a:extLst>
              <a:ext uri="{FF2B5EF4-FFF2-40B4-BE49-F238E27FC236}">
                <a16:creationId xmlns:a16="http://schemas.microsoft.com/office/drawing/2014/main" id="{F9D159A8-88D0-5B49-8717-216348E0F9E4}"/>
              </a:ext>
            </a:extLst>
          </p:cNvPr>
          <p:cNvSpPr txBox="1"/>
          <p:nvPr/>
        </p:nvSpPr>
        <p:spPr>
          <a:xfrm>
            <a:off x="199396" y="106260"/>
            <a:ext cx="7680767" cy="1077218"/>
          </a:xfrm>
          <a:prstGeom prst="rect">
            <a:avLst/>
          </a:prstGeom>
          <a:noFill/>
        </p:spPr>
        <p:txBody>
          <a:bodyPr wrap="square" rtlCol="0">
            <a:spAutoFit/>
          </a:bodyPr>
          <a:lstStyle/>
          <a:p>
            <a:r>
              <a:rPr lang="en-US" sz="3200" dirty="0">
                <a:latin typeface="Avenir Book" panose="02000503020000020003" pitchFamily="2" charset="0"/>
              </a:rPr>
              <a:t>Lapse Rate Feedback, stratification, and differential atmospheric cooling…</a:t>
            </a:r>
          </a:p>
        </p:txBody>
      </p:sp>
      <p:pic>
        <p:nvPicPr>
          <p:cNvPr id="6" name="Picture 5">
            <a:extLst>
              <a:ext uri="{FF2B5EF4-FFF2-40B4-BE49-F238E27FC236}">
                <a16:creationId xmlns:a16="http://schemas.microsoft.com/office/drawing/2014/main" id="{6E8884DE-5975-6C4A-B934-7D546B126E00}"/>
              </a:ext>
            </a:extLst>
          </p:cNvPr>
          <p:cNvPicPr/>
          <p:nvPr/>
        </p:nvPicPr>
        <p:blipFill rotWithShape="1">
          <a:blip r:embed="rId3">
            <a:extLst>
              <a:ext uri="{28A0092B-C50C-407E-A947-70E740481C1C}">
                <a14:useLocalDpi xmlns:a14="http://schemas.microsoft.com/office/drawing/2010/main" val="0"/>
              </a:ext>
            </a:extLst>
          </a:blip>
          <a:srcRect t="50001" r="49657" b="-1"/>
          <a:stretch/>
        </p:blipFill>
        <p:spPr>
          <a:xfrm>
            <a:off x="7935410" y="1626119"/>
            <a:ext cx="4067537" cy="3349690"/>
          </a:xfrm>
          <a:prstGeom prst="rect">
            <a:avLst/>
          </a:prstGeom>
        </p:spPr>
      </p:pic>
      <p:sp>
        <p:nvSpPr>
          <p:cNvPr id="2" name="TextBox 1">
            <a:extLst>
              <a:ext uri="{FF2B5EF4-FFF2-40B4-BE49-F238E27FC236}">
                <a16:creationId xmlns:a16="http://schemas.microsoft.com/office/drawing/2014/main" id="{28097FBD-5CA2-2545-B2FC-8FE038F61116}"/>
              </a:ext>
            </a:extLst>
          </p:cNvPr>
          <p:cNvSpPr txBox="1"/>
          <p:nvPr/>
        </p:nvSpPr>
        <p:spPr>
          <a:xfrm>
            <a:off x="798653" y="1361076"/>
            <a:ext cx="2390398" cy="369332"/>
          </a:xfrm>
          <a:prstGeom prst="rect">
            <a:avLst/>
          </a:prstGeom>
          <a:noFill/>
        </p:spPr>
        <p:txBody>
          <a:bodyPr wrap="none" rtlCol="0">
            <a:spAutoFit/>
          </a:bodyPr>
          <a:lstStyle/>
          <a:p>
            <a:r>
              <a:rPr lang="en-US" b="1" dirty="0">
                <a:latin typeface="Avenir Book" panose="02000503020000020003" pitchFamily="2" charset="0"/>
              </a:rPr>
              <a:t>Lapse Rate Feedback</a:t>
            </a:r>
          </a:p>
        </p:txBody>
      </p:sp>
      <p:sp>
        <p:nvSpPr>
          <p:cNvPr id="7" name="TextBox 6">
            <a:extLst>
              <a:ext uri="{FF2B5EF4-FFF2-40B4-BE49-F238E27FC236}">
                <a16:creationId xmlns:a16="http://schemas.microsoft.com/office/drawing/2014/main" id="{1C55FD0D-84B2-9045-A6CB-921B8B1EC04F}"/>
              </a:ext>
            </a:extLst>
          </p:cNvPr>
          <p:cNvSpPr txBox="1"/>
          <p:nvPr/>
        </p:nvSpPr>
        <p:spPr>
          <a:xfrm>
            <a:off x="4479734" y="1361076"/>
            <a:ext cx="3185616" cy="369332"/>
          </a:xfrm>
          <a:prstGeom prst="rect">
            <a:avLst/>
          </a:prstGeom>
          <a:noFill/>
        </p:spPr>
        <p:txBody>
          <a:bodyPr wrap="none" rtlCol="0">
            <a:spAutoFit/>
          </a:bodyPr>
          <a:lstStyle/>
          <a:p>
            <a:r>
              <a:rPr lang="en-US" b="1" dirty="0">
                <a:latin typeface="Avenir Book" panose="02000503020000020003" pitchFamily="2" charset="0"/>
              </a:rPr>
              <a:t>OLR minus LW down, surface</a:t>
            </a:r>
          </a:p>
        </p:txBody>
      </p:sp>
      <p:sp>
        <p:nvSpPr>
          <p:cNvPr id="8" name="TextBox 7">
            <a:extLst>
              <a:ext uri="{FF2B5EF4-FFF2-40B4-BE49-F238E27FC236}">
                <a16:creationId xmlns:a16="http://schemas.microsoft.com/office/drawing/2014/main" id="{1357AD67-339F-4D48-A586-D66BBFFFFD4E}"/>
              </a:ext>
            </a:extLst>
          </p:cNvPr>
          <p:cNvSpPr txBox="1"/>
          <p:nvPr/>
        </p:nvSpPr>
        <p:spPr>
          <a:xfrm>
            <a:off x="7835778" y="1361076"/>
            <a:ext cx="4410951" cy="369332"/>
          </a:xfrm>
          <a:prstGeom prst="rect">
            <a:avLst/>
          </a:prstGeom>
          <a:noFill/>
        </p:spPr>
        <p:txBody>
          <a:bodyPr wrap="none" rtlCol="0">
            <a:spAutoFit/>
          </a:bodyPr>
          <a:lstStyle/>
          <a:p>
            <a:r>
              <a:rPr lang="en-US" b="1" dirty="0">
                <a:latin typeface="Avenir Book" panose="02000503020000020003" pitchFamily="2" charset="0"/>
              </a:rPr>
              <a:t>Lapse Rate Feedback inter-model spread</a:t>
            </a:r>
          </a:p>
        </p:txBody>
      </p:sp>
      <p:sp>
        <p:nvSpPr>
          <p:cNvPr id="9" name="TextBox 8">
            <a:extLst>
              <a:ext uri="{FF2B5EF4-FFF2-40B4-BE49-F238E27FC236}">
                <a16:creationId xmlns:a16="http://schemas.microsoft.com/office/drawing/2014/main" id="{36B2D046-F6A0-BB4F-B65B-E4C6C442A361}"/>
              </a:ext>
            </a:extLst>
          </p:cNvPr>
          <p:cNvSpPr txBox="1"/>
          <p:nvPr/>
        </p:nvSpPr>
        <p:spPr>
          <a:xfrm>
            <a:off x="528641" y="5418824"/>
            <a:ext cx="11181144" cy="830997"/>
          </a:xfrm>
          <a:prstGeom prst="rect">
            <a:avLst/>
          </a:prstGeom>
          <a:noFill/>
          <a:ln w="38100">
            <a:solidFill>
              <a:srgbClr val="00B0F0"/>
            </a:solidFill>
          </a:ln>
        </p:spPr>
        <p:txBody>
          <a:bodyPr wrap="square" rtlCol="0">
            <a:spAutoFit/>
          </a:bodyPr>
          <a:lstStyle/>
          <a:p>
            <a:r>
              <a:rPr lang="en-US" sz="2400" dirty="0">
                <a:latin typeface="Avenir" panose="02000503020000020003" pitchFamily="2" charset="0"/>
              </a:rPr>
              <a:t>The lapse rate feedback and differential atmospheric cooling for shows a weak dependence on the degree of stratification.</a:t>
            </a:r>
          </a:p>
        </p:txBody>
      </p:sp>
      <p:sp>
        <p:nvSpPr>
          <p:cNvPr id="4" name="Rectangle 3">
            <a:extLst>
              <a:ext uri="{FF2B5EF4-FFF2-40B4-BE49-F238E27FC236}">
                <a16:creationId xmlns:a16="http://schemas.microsoft.com/office/drawing/2014/main" id="{E9D213D8-657A-FE4B-9328-DC9B1D818009}"/>
              </a:ext>
            </a:extLst>
          </p:cNvPr>
          <p:cNvSpPr/>
          <p:nvPr/>
        </p:nvSpPr>
        <p:spPr>
          <a:xfrm>
            <a:off x="7760895" y="234574"/>
            <a:ext cx="4311837" cy="1015663"/>
          </a:xfrm>
          <a:prstGeom prst="rect">
            <a:avLst/>
          </a:prstGeom>
          <a:solidFill>
            <a:schemeClr val="accent1">
              <a:lumMod val="20000"/>
              <a:lumOff val="80000"/>
              <a:alpha val="60000"/>
            </a:schemeClr>
          </a:solidFill>
          <a:ln w="38100">
            <a:solidFill>
              <a:schemeClr val="tx1"/>
            </a:solidFill>
          </a:ln>
        </p:spPr>
        <p:txBody>
          <a:bodyPr wrap="square">
            <a:spAutoFit/>
          </a:bodyPr>
          <a:lstStyle/>
          <a:p>
            <a:r>
              <a:rPr lang="en-US" sz="2000" dirty="0">
                <a:latin typeface="Avenir" panose="02000503020000020003" pitchFamily="2" charset="0"/>
              </a:rPr>
              <a:t>Differential atmospheric cooling defined as OLR minus LW down at the surface.</a:t>
            </a:r>
            <a:endParaRPr lang="en-US" sz="2000" dirty="0"/>
          </a:p>
        </p:txBody>
      </p:sp>
    </p:spTree>
    <p:extLst>
      <p:ext uri="{BB962C8B-B14F-4D97-AF65-F5344CB8AC3E}">
        <p14:creationId xmlns:p14="http://schemas.microsoft.com/office/powerpoint/2010/main" val="192323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10552</TotalTime>
  <Words>1129</Words>
  <Application>Microsoft Macintosh PowerPoint</Application>
  <PresentationFormat>Widescreen</PresentationFormat>
  <Paragraphs>107</Paragraphs>
  <Slides>10</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Arial</vt:lpstr>
      <vt:lpstr>Avenir</vt:lpstr>
      <vt:lpstr>Avenir Book</vt:lpstr>
      <vt:lpstr>Avenir Light</vt:lpstr>
      <vt:lpstr>Calibri</vt:lpstr>
      <vt:lpstr>Calibri Light</vt:lpstr>
      <vt:lpstr>Cambria Math</vt:lpstr>
      <vt:lpstr>Franklin Gothic Medium</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understanding of the process drivers and causes of inter-model spread in projected Arctic Amplification</dc:title>
  <dc:creator>Taylor, Patrick C. (LARC-E302)</dc:creator>
  <cp:lastModifiedBy>Taylor, Patrick C. (LARC-E302)</cp:lastModifiedBy>
  <cp:revision>243</cp:revision>
  <dcterms:created xsi:type="dcterms:W3CDTF">2020-07-31T17:27:12Z</dcterms:created>
  <dcterms:modified xsi:type="dcterms:W3CDTF">2020-12-18T13:56:23Z</dcterms:modified>
</cp:coreProperties>
</file>