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4"/>
    <p:sldMasterId id="2147483700" r:id="rId5"/>
    <p:sldMasterId id="2147483688" r:id="rId6"/>
  </p:sldMasterIdLst>
  <p:notesMasterIdLst>
    <p:notesMasterId r:id="rId18"/>
  </p:notesMasterIdLst>
  <p:sldIdLst>
    <p:sldId id="284" r:id="rId7"/>
    <p:sldId id="489" r:id="rId8"/>
    <p:sldId id="455" r:id="rId9"/>
    <p:sldId id="506" r:id="rId10"/>
    <p:sldId id="514" r:id="rId11"/>
    <p:sldId id="512" r:id="rId12"/>
    <p:sldId id="510" r:id="rId13"/>
    <p:sldId id="513" r:id="rId14"/>
    <p:sldId id="474" r:id="rId15"/>
    <p:sldId id="347" r:id="rId16"/>
    <p:sldId id="494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Mcguire, Kerry M. (JSC-SF311)" initials="MKM(" lastIdx="23" clrIdx="1">
    <p:extLst>
      <p:ext uri="{19B8F6BF-5375-455C-9EA6-DF929625EA0E}">
        <p15:presenceInfo xmlns:p15="http://schemas.microsoft.com/office/powerpoint/2012/main" userId="S-1-5-21-330711430-3775241029-4075259233-17665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1097" autoAdjust="0"/>
  </p:normalViewPr>
  <p:slideViewPr>
    <p:cSldViewPr snapToGrid="0">
      <p:cViewPr>
        <p:scale>
          <a:sx n="84" d="100"/>
          <a:sy n="84" d="100"/>
        </p:scale>
        <p:origin x="581" y="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7EE019-B771-4D07-BA2F-8E4C3CB6D099}" type="datetimeFigureOut">
              <a:rPr lang="en-US"/>
              <a:t>12/17/2020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3924FE-D966-4C28-A3DD-B07CC9A08A26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2786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JM: mod title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F54EC5-794A-45BA-8580-E39BA538B466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6933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1. Habitat medical system,</a:t>
            </a:r>
            <a:r>
              <a:rPr lang="en-US" baseline="0" dirty="0" smtClean="0"/>
              <a:t> habitat data system,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3924FE-D966-4C28-A3DD-B07CC9A08A2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7646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i="1" dirty="0" smtClean="0">
                <a:solidFill>
                  <a:schemeClr val="tx1"/>
                </a:solidFill>
              </a:rPr>
              <a:t>“Problem space, not solution space”</a:t>
            </a:r>
            <a:r>
              <a:rPr lang="en-US" sz="1200" i="1" baseline="0" dirty="0" smtClean="0">
                <a:solidFill>
                  <a:schemeClr val="tx1"/>
                </a:solidFill>
              </a:rPr>
              <a:t> </a:t>
            </a:r>
            <a:r>
              <a:rPr lang="en-US" sz="1200" i="1" dirty="0" smtClean="0">
                <a:solidFill>
                  <a:schemeClr val="tx1"/>
                </a:solidFill>
              </a:rPr>
              <a:t>Or “What, not How”</a:t>
            </a:r>
          </a:p>
          <a:p>
            <a:endParaRPr lang="en-US" sz="1200" i="1" dirty="0" smtClean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i="1" dirty="0" smtClean="0">
                <a:solidFill>
                  <a:schemeClr val="tx1"/>
                </a:solidFill>
              </a:rPr>
              <a:t>Do we have solutions? If no, research and tech dev required!</a:t>
            </a:r>
          </a:p>
          <a:p>
            <a:endParaRPr lang="en-US" sz="1200" i="1" dirty="0" smtClean="0">
              <a:solidFill>
                <a:schemeClr val="tx1"/>
              </a:solidFill>
            </a:endParaRPr>
          </a:p>
          <a:p>
            <a:endParaRPr lang="en-US" baseline="0" dirty="0" smtClean="0"/>
          </a:p>
          <a:p>
            <a:endParaRPr lang="en-US" baseline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09526A-FCB2-DF4E-8692-AD8D7F9E4B8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9317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Clinical</a:t>
            </a:r>
            <a:r>
              <a:rPr lang="en-US" baseline="0" dirty="0"/>
              <a:t> content referred to in presentation represents content in the medical system, shown in graphic as a subcomponent to Crew health and wellness system inside the CHP system of the habitat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F54EC5-794A-45BA-8580-E39BA538B466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06836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i="1" dirty="0" smtClean="0">
                <a:solidFill>
                  <a:schemeClr val="tx1"/>
                </a:solidFill>
              </a:rPr>
              <a:t>“Problem space, not solution space”</a:t>
            </a:r>
            <a:r>
              <a:rPr lang="en-US" sz="1200" i="1" baseline="0" dirty="0" smtClean="0">
                <a:solidFill>
                  <a:schemeClr val="tx1"/>
                </a:solidFill>
              </a:rPr>
              <a:t> </a:t>
            </a:r>
            <a:r>
              <a:rPr lang="en-US" sz="1200" i="1" dirty="0" smtClean="0">
                <a:solidFill>
                  <a:schemeClr val="tx1"/>
                </a:solidFill>
              </a:rPr>
              <a:t>Or “What, not How”</a:t>
            </a:r>
          </a:p>
          <a:p>
            <a:endParaRPr lang="en-US" sz="1200" i="1" dirty="0" smtClean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i="1" dirty="0" smtClean="0">
                <a:solidFill>
                  <a:schemeClr val="tx1"/>
                </a:solidFill>
              </a:rPr>
              <a:t>Do we have solutions? If no, research and tech dev required!</a:t>
            </a:r>
          </a:p>
          <a:p>
            <a:endParaRPr lang="en-US" sz="1200" i="1" dirty="0" smtClean="0">
              <a:solidFill>
                <a:schemeClr val="tx1"/>
              </a:solidFill>
            </a:endParaRPr>
          </a:p>
          <a:p>
            <a:endParaRPr lang="en-US" baseline="0" dirty="0" smtClean="0"/>
          </a:p>
          <a:p>
            <a:endParaRPr lang="en-US" baseline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09526A-FCB2-DF4E-8692-AD8D7F9E4B8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1547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Model Based Systems Engineering (MBSE) Community of Practice</a:t>
            </a:r>
            <a:r>
              <a:rPr lang="en-US" baseline="0" dirty="0" smtClean="0"/>
              <a:t> minutes: https://nen.nasa.gov/web/mbse/wiki?p_p_id=com_liferay_wiki_web_portlet_WikiPortlet&amp;p_p_lifecycle=0&amp;p_p_state=normal&amp;p_p_mode=view&amp;_com_liferay_wiki_web_portlet_WikiPortlet_mvcRenderCommandName=%2Fwiki%2Fview_page&amp;p_r_p_http%3A%2F%2Fwww.liferay.com%2Fpublic-render-parameters%2Fwiki_nodeId=2934183&amp;p_r_p_http%3A%2F%2Fwww.liferay.com%2Fpublic-render-parameters%2Fwiki_title=2020-04-16+ExMC+-+Agi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3924FE-D966-4C28-A3DD-B07CC9A08A2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395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1803BE-7FAE-4E70-9875-CD4F69801EC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0075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18846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8" descr="Background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59266" y="-14288"/>
            <a:ext cx="12255500" cy="6872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" name="Line 34"/>
          <p:cNvSpPr>
            <a:spLocks noChangeShapeType="1"/>
          </p:cNvSpPr>
          <p:nvPr/>
        </p:nvSpPr>
        <p:spPr bwMode="auto">
          <a:xfrm>
            <a:off x="0" y="1603375"/>
            <a:ext cx="7721600" cy="1588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/>
          </a:p>
        </p:txBody>
      </p:sp>
      <p:sp>
        <p:nvSpPr>
          <p:cNvPr id="6" name="Line 35"/>
          <p:cNvSpPr>
            <a:spLocks noChangeShapeType="1"/>
          </p:cNvSpPr>
          <p:nvPr/>
        </p:nvSpPr>
        <p:spPr bwMode="auto">
          <a:xfrm>
            <a:off x="0" y="1835150"/>
            <a:ext cx="7416800" cy="1588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/>
          </a:p>
        </p:txBody>
      </p:sp>
      <p:sp>
        <p:nvSpPr>
          <p:cNvPr id="7" name="Line 36"/>
          <p:cNvSpPr>
            <a:spLocks noChangeShapeType="1"/>
          </p:cNvSpPr>
          <p:nvPr/>
        </p:nvSpPr>
        <p:spPr bwMode="auto">
          <a:xfrm>
            <a:off x="0" y="2062164"/>
            <a:ext cx="7213600" cy="1587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/>
          </a:p>
        </p:txBody>
      </p:sp>
      <p:sp>
        <p:nvSpPr>
          <p:cNvPr id="8" name="Line 37"/>
          <p:cNvSpPr>
            <a:spLocks noChangeShapeType="1"/>
          </p:cNvSpPr>
          <p:nvPr/>
        </p:nvSpPr>
        <p:spPr bwMode="auto">
          <a:xfrm>
            <a:off x="0" y="1371600"/>
            <a:ext cx="8026400" cy="1588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/>
          </a:p>
        </p:txBody>
      </p:sp>
      <p:sp>
        <p:nvSpPr>
          <p:cNvPr id="9" name="Line 43"/>
          <p:cNvSpPr>
            <a:spLocks noChangeShapeType="1"/>
          </p:cNvSpPr>
          <p:nvPr/>
        </p:nvSpPr>
        <p:spPr bwMode="auto">
          <a:xfrm rot="16200000">
            <a:off x="5149851" y="6515100"/>
            <a:ext cx="685800" cy="0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/>
          </a:p>
        </p:txBody>
      </p:sp>
      <p:sp>
        <p:nvSpPr>
          <p:cNvPr id="10" name="Line 44"/>
          <p:cNvSpPr>
            <a:spLocks noChangeShapeType="1"/>
          </p:cNvSpPr>
          <p:nvPr/>
        </p:nvSpPr>
        <p:spPr bwMode="auto">
          <a:xfrm rot="16200000">
            <a:off x="4773084" y="6438900"/>
            <a:ext cx="838200" cy="0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/>
          </a:p>
        </p:txBody>
      </p:sp>
      <p:sp>
        <p:nvSpPr>
          <p:cNvPr id="11" name="Line 45"/>
          <p:cNvSpPr>
            <a:spLocks noChangeShapeType="1"/>
          </p:cNvSpPr>
          <p:nvPr/>
        </p:nvSpPr>
        <p:spPr bwMode="auto">
          <a:xfrm rot="16200000">
            <a:off x="3477684" y="6057900"/>
            <a:ext cx="1600200" cy="0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/>
          </a:p>
        </p:txBody>
      </p:sp>
      <p:sp>
        <p:nvSpPr>
          <p:cNvPr id="12" name="Line 46"/>
          <p:cNvSpPr>
            <a:spLocks noChangeShapeType="1"/>
          </p:cNvSpPr>
          <p:nvPr/>
        </p:nvSpPr>
        <p:spPr bwMode="auto">
          <a:xfrm rot="16200000">
            <a:off x="3977217" y="6248400"/>
            <a:ext cx="1219200" cy="0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/>
          </a:p>
        </p:txBody>
      </p:sp>
      <p:sp>
        <p:nvSpPr>
          <p:cNvPr id="13" name="Line 47"/>
          <p:cNvSpPr>
            <a:spLocks noChangeShapeType="1"/>
          </p:cNvSpPr>
          <p:nvPr/>
        </p:nvSpPr>
        <p:spPr bwMode="auto">
          <a:xfrm rot="16200000">
            <a:off x="4396317" y="6362700"/>
            <a:ext cx="990600" cy="0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/>
          </a:p>
        </p:txBody>
      </p:sp>
      <p:sp>
        <p:nvSpPr>
          <p:cNvPr id="14" name="Line 48"/>
          <p:cNvSpPr>
            <a:spLocks noChangeShapeType="1"/>
          </p:cNvSpPr>
          <p:nvPr/>
        </p:nvSpPr>
        <p:spPr bwMode="auto">
          <a:xfrm rot="16200000">
            <a:off x="2978151" y="5867400"/>
            <a:ext cx="1981200" cy="0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/>
          </a:p>
        </p:txBody>
      </p:sp>
      <p:sp>
        <p:nvSpPr>
          <p:cNvPr id="15" name="Text Box 74"/>
          <p:cNvSpPr txBox="1">
            <a:spLocks noChangeArrowheads="1"/>
          </p:cNvSpPr>
          <p:nvPr/>
        </p:nvSpPr>
        <p:spPr bwMode="auto">
          <a:xfrm>
            <a:off x="624418" y="423864"/>
            <a:ext cx="8824383" cy="24447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sz="1000">
                <a:latin typeface="Helvetica" charset="0"/>
                <a:ea typeface="MS PGothic" pitchFamily="34" charset="-128"/>
                <a:cs typeface="+mn-cs"/>
              </a:rPr>
              <a:t>National Aeronautics and Space Administration</a:t>
            </a:r>
          </a:p>
        </p:txBody>
      </p:sp>
      <p:sp>
        <p:nvSpPr>
          <p:cNvPr id="16" name="Line 113"/>
          <p:cNvSpPr>
            <a:spLocks noChangeShapeType="1"/>
          </p:cNvSpPr>
          <p:nvPr/>
        </p:nvSpPr>
        <p:spPr bwMode="auto">
          <a:xfrm rot="16200000">
            <a:off x="5524500" y="6591300"/>
            <a:ext cx="533400" cy="0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/>
          </a:p>
        </p:txBody>
      </p:sp>
      <p:sp>
        <p:nvSpPr>
          <p:cNvPr id="17" name="Line 123"/>
          <p:cNvSpPr>
            <a:spLocks noChangeShapeType="1"/>
          </p:cNvSpPr>
          <p:nvPr/>
        </p:nvSpPr>
        <p:spPr bwMode="auto">
          <a:xfrm>
            <a:off x="0" y="2284414"/>
            <a:ext cx="6705600" cy="1587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/>
          </a:p>
        </p:txBody>
      </p:sp>
      <p:sp>
        <p:nvSpPr>
          <p:cNvPr id="18" name="Line 124"/>
          <p:cNvSpPr>
            <a:spLocks noChangeShapeType="1"/>
          </p:cNvSpPr>
          <p:nvPr/>
        </p:nvSpPr>
        <p:spPr bwMode="auto">
          <a:xfrm>
            <a:off x="0" y="2516189"/>
            <a:ext cx="5588000" cy="1587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/>
          </a:p>
        </p:txBody>
      </p:sp>
      <p:sp>
        <p:nvSpPr>
          <p:cNvPr id="19" name="Line 125"/>
          <p:cNvSpPr>
            <a:spLocks noChangeShapeType="1"/>
          </p:cNvSpPr>
          <p:nvPr/>
        </p:nvSpPr>
        <p:spPr bwMode="auto">
          <a:xfrm>
            <a:off x="0" y="2743200"/>
            <a:ext cx="5283200" cy="1588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/>
          </a:p>
        </p:txBody>
      </p:sp>
      <p:sp>
        <p:nvSpPr>
          <p:cNvPr id="20" name="Line 127"/>
          <p:cNvSpPr>
            <a:spLocks noChangeShapeType="1"/>
          </p:cNvSpPr>
          <p:nvPr/>
        </p:nvSpPr>
        <p:spPr bwMode="auto">
          <a:xfrm>
            <a:off x="0" y="2974975"/>
            <a:ext cx="4978400" cy="1588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/>
          </a:p>
        </p:txBody>
      </p:sp>
      <p:sp>
        <p:nvSpPr>
          <p:cNvPr id="21" name="Line 128"/>
          <p:cNvSpPr>
            <a:spLocks noChangeShapeType="1"/>
          </p:cNvSpPr>
          <p:nvPr/>
        </p:nvSpPr>
        <p:spPr bwMode="auto">
          <a:xfrm>
            <a:off x="0" y="3206750"/>
            <a:ext cx="4673600" cy="1588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/>
          </a:p>
        </p:txBody>
      </p:sp>
      <p:sp>
        <p:nvSpPr>
          <p:cNvPr id="22" name="Line 129"/>
          <p:cNvSpPr>
            <a:spLocks noChangeShapeType="1"/>
          </p:cNvSpPr>
          <p:nvPr/>
        </p:nvSpPr>
        <p:spPr bwMode="auto">
          <a:xfrm>
            <a:off x="0" y="3433764"/>
            <a:ext cx="4368800" cy="1587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/>
          </a:p>
        </p:txBody>
      </p:sp>
      <p:sp>
        <p:nvSpPr>
          <p:cNvPr id="23" name="Line 131"/>
          <p:cNvSpPr>
            <a:spLocks noChangeShapeType="1"/>
          </p:cNvSpPr>
          <p:nvPr/>
        </p:nvSpPr>
        <p:spPr bwMode="auto">
          <a:xfrm>
            <a:off x="0" y="3656013"/>
            <a:ext cx="4064000" cy="1587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/>
          </a:p>
        </p:txBody>
      </p:sp>
      <p:sp>
        <p:nvSpPr>
          <p:cNvPr id="24" name="Line 132"/>
          <p:cNvSpPr>
            <a:spLocks noChangeShapeType="1"/>
          </p:cNvSpPr>
          <p:nvPr/>
        </p:nvSpPr>
        <p:spPr bwMode="auto">
          <a:xfrm>
            <a:off x="0" y="3887789"/>
            <a:ext cx="3860800" cy="1587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/>
          </a:p>
        </p:txBody>
      </p:sp>
      <p:sp>
        <p:nvSpPr>
          <p:cNvPr id="25" name="Line 133"/>
          <p:cNvSpPr>
            <a:spLocks noChangeShapeType="1"/>
          </p:cNvSpPr>
          <p:nvPr/>
        </p:nvSpPr>
        <p:spPr bwMode="auto">
          <a:xfrm>
            <a:off x="0" y="4114800"/>
            <a:ext cx="3657600" cy="1588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/>
          </a:p>
        </p:txBody>
      </p:sp>
      <p:sp>
        <p:nvSpPr>
          <p:cNvPr id="26" name="Line 134"/>
          <p:cNvSpPr>
            <a:spLocks noChangeShapeType="1"/>
          </p:cNvSpPr>
          <p:nvPr/>
        </p:nvSpPr>
        <p:spPr bwMode="auto">
          <a:xfrm>
            <a:off x="0" y="4344989"/>
            <a:ext cx="3657600" cy="1587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/>
          </a:p>
        </p:txBody>
      </p:sp>
      <p:sp>
        <p:nvSpPr>
          <p:cNvPr id="27" name="Line 135"/>
          <p:cNvSpPr>
            <a:spLocks noChangeShapeType="1"/>
          </p:cNvSpPr>
          <p:nvPr/>
        </p:nvSpPr>
        <p:spPr bwMode="auto">
          <a:xfrm>
            <a:off x="0" y="4576764"/>
            <a:ext cx="3860800" cy="1587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/>
          </a:p>
        </p:txBody>
      </p:sp>
      <p:sp>
        <p:nvSpPr>
          <p:cNvPr id="28" name="Line 136"/>
          <p:cNvSpPr>
            <a:spLocks noChangeShapeType="1"/>
          </p:cNvSpPr>
          <p:nvPr/>
        </p:nvSpPr>
        <p:spPr bwMode="auto">
          <a:xfrm>
            <a:off x="0" y="4803775"/>
            <a:ext cx="4064000" cy="1588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/>
          </a:p>
        </p:txBody>
      </p:sp>
      <p:sp>
        <p:nvSpPr>
          <p:cNvPr id="29" name="Line 138"/>
          <p:cNvSpPr>
            <a:spLocks noChangeShapeType="1"/>
          </p:cNvSpPr>
          <p:nvPr/>
        </p:nvSpPr>
        <p:spPr bwMode="auto">
          <a:xfrm>
            <a:off x="0" y="5026025"/>
            <a:ext cx="4064000" cy="1588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/>
          </a:p>
        </p:txBody>
      </p:sp>
      <p:sp>
        <p:nvSpPr>
          <p:cNvPr id="30" name="Line 139"/>
          <p:cNvSpPr>
            <a:spLocks noChangeShapeType="1"/>
          </p:cNvSpPr>
          <p:nvPr/>
        </p:nvSpPr>
        <p:spPr bwMode="auto">
          <a:xfrm>
            <a:off x="0" y="5257800"/>
            <a:ext cx="4470400" cy="1588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/>
          </a:p>
        </p:txBody>
      </p:sp>
      <p:sp>
        <p:nvSpPr>
          <p:cNvPr id="31" name="Line 140"/>
          <p:cNvSpPr>
            <a:spLocks noChangeShapeType="1"/>
          </p:cNvSpPr>
          <p:nvPr/>
        </p:nvSpPr>
        <p:spPr bwMode="auto">
          <a:xfrm>
            <a:off x="0" y="5484814"/>
            <a:ext cx="4470400" cy="1587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/>
          </a:p>
        </p:txBody>
      </p:sp>
      <p:sp>
        <p:nvSpPr>
          <p:cNvPr id="32" name="Line 141"/>
          <p:cNvSpPr>
            <a:spLocks noChangeShapeType="1"/>
          </p:cNvSpPr>
          <p:nvPr/>
        </p:nvSpPr>
        <p:spPr bwMode="auto">
          <a:xfrm>
            <a:off x="0" y="5716589"/>
            <a:ext cx="4775200" cy="1587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/>
          </a:p>
        </p:txBody>
      </p:sp>
      <p:sp>
        <p:nvSpPr>
          <p:cNvPr id="33" name="Line 142"/>
          <p:cNvSpPr>
            <a:spLocks noChangeShapeType="1"/>
          </p:cNvSpPr>
          <p:nvPr/>
        </p:nvSpPr>
        <p:spPr bwMode="auto">
          <a:xfrm>
            <a:off x="0" y="5948364"/>
            <a:ext cx="5080000" cy="1587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/>
          </a:p>
        </p:txBody>
      </p:sp>
      <p:sp>
        <p:nvSpPr>
          <p:cNvPr id="34" name="Line 143"/>
          <p:cNvSpPr>
            <a:spLocks noChangeShapeType="1"/>
          </p:cNvSpPr>
          <p:nvPr/>
        </p:nvSpPr>
        <p:spPr bwMode="auto">
          <a:xfrm>
            <a:off x="0" y="6175375"/>
            <a:ext cx="5588000" cy="1588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/>
          </a:p>
        </p:txBody>
      </p:sp>
      <p:sp>
        <p:nvSpPr>
          <p:cNvPr id="35" name="Line 144"/>
          <p:cNvSpPr>
            <a:spLocks noChangeShapeType="1"/>
          </p:cNvSpPr>
          <p:nvPr/>
        </p:nvSpPr>
        <p:spPr bwMode="auto">
          <a:xfrm>
            <a:off x="0" y="6397625"/>
            <a:ext cx="5892800" cy="1588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/>
          </a:p>
        </p:txBody>
      </p:sp>
      <p:sp>
        <p:nvSpPr>
          <p:cNvPr id="36" name="Line 145"/>
          <p:cNvSpPr>
            <a:spLocks noChangeShapeType="1"/>
          </p:cNvSpPr>
          <p:nvPr/>
        </p:nvSpPr>
        <p:spPr bwMode="auto">
          <a:xfrm>
            <a:off x="0" y="6629400"/>
            <a:ext cx="6197600" cy="1588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/>
          </a:p>
        </p:txBody>
      </p:sp>
      <p:grpSp>
        <p:nvGrpSpPr>
          <p:cNvPr id="2" name="Group 158"/>
          <p:cNvGrpSpPr>
            <a:grpSpLocks/>
          </p:cNvGrpSpPr>
          <p:nvPr/>
        </p:nvGrpSpPr>
        <p:grpSpPr bwMode="auto">
          <a:xfrm>
            <a:off x="315384" y="1066800"/>
            <a:ext cx="7609416" cy="5791200"/>
            <a:chOff x="149" y="672"/>
            <a:chExt cx="3595" cy="3648"/>
          </a:xfrm>
        </p:grpSpPr>
        <p:sp>
          <p:nvSpPr>
            <p:cNvPr id="38" name="Line 60"/>
            <p:cNvSpPr>
              <a:spLocks noChangeShapeType="1"/>
            </p:cNvSpPr>
            <p:nvPr userDrawn="1"/>
          </p:nvSpPr>
          <p:spPr bwMode="auto">
            <a:xfrm rot="-5400000">
              <a:off x="-1674" y="2495"/>
              <a:ext cx="3648" cy="1"/>
            </a:xfrm>
            <a:prstGeom prst="line">
              <a:avLst/>
            </a:prstGeom>
            <a:noFill/>
            <a:ln w="3175">
              <a:solidFill>
                <a:schemeClr val="bg1">
                  <a:alpha val="14902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800"/>
            </a:p>
          </p:txBody>
        </p:sp>
        <p:grpSp>
          <p:nvGrpSpPr>
            <p:cNvPr id="3" name="Group 157"/>
            <p:cNvGrpSpPr>
              <a:grpSpLocks/>
            </p:cNvGrpSpPr>
            <p:nvPr userDrawn="1"/>
          </p:nvGrpSpPr>
          <p:grpSpPr bwMode="auto">
            <a:xfrm>
              <a:off x="270" y="670"/>
              <a:ext cx="3474" cy="3653"/>
              <a:chOff x="270" y="718"/>
              <a:chExt cx="3474" cy="3602"/>
            </a:xfrm>
          </p:grpSpPr>
          <p:sp>
            <p:nvSpPr>
              <p:cNvPr id="40" name="Line 39"/>
              <p:cNvSpPr>
                <a:spLocks noChangeShapeType="1"/>
              </p:cNvSpPr>
              <p:nvPr userDrawn="1"/>
            </p:nvSpPr>
            <p:spPr bwMode="auto">
              <a:xfrm rot="-5400000">
                <a:off x="2814" y="1080"/>
                <a:ext cx="720" cy="0"/>
              </a:xfrm>
              <a:prstGeom prst="line">
                <a:avLst/>
              </a:prstGeom>
              <a:noFill/>
              <a:ln w="3175">
                <a:solidFill>
                  <a:schemeClr val="bg1">
                    <a:alpha val="14902"/>
                  </a:scheme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/>
              </a:p>
            </p:txBody>
          </p:sp>
          <p:sp>
            <p:nvSpPr>
              <p:cNvPr id="41" name="Line 41"/>
              <p:cNvSpPr>
                <a:spLocks noChangeShapeType="1"/>
              </p:cNvSpPr>
              <p:nvPr userDrawn="1"/>
            </p:nvSpPr>
            <p:spPr bwMode="auto">
              <a:xfrm rot="-5400000">
                <a:off x="2507" y="1102"/>
                <a:ext cx="767" cy="0"/>
              </a:xfrm>
              <a:prstGeom prst="line">
                <a:avLst/>
              </a:prstGeom>
              <a:noFill/>
              <a:ln w="3175">
                <a:solidFill>
                  <a:schemeClr val="bg1">
                    <a:alpha val="14902"/>
                  </a:scheme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/>
              </a:p>
            </p:txBody>
          </p:sp>
          <p:sp>
            <p:nvSpPr>
              <p:cNvPr id="42" name="Line 42"/>
              <p:cNvSpPr>
                <a:spLocks noChangeShapeType="1"/>
              </p:cNvSpPr>
              <p:nvPr userDrawn="1"/>
            </p:nvSpPr>
            <p:spPr bwMode="auto">
              <a:xfrm rot="-5400000">
                <a:off x="2647" y="1104"/>
                <a:ext cx="768" cy="0"/>
              </a:xfrm>
              <a:prstGeom prst="line">
                <a:avLst/>
              </a:prstGeom>
              <a:noFill/>
              <a:ln w="3175">
                <a:solidFill>
                  <a:schemeClr val="bg1">
                    <a:alpha val="14902"/>
                  </a:scheme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/>
              </a:p>
            </p:txBody>
          </p:sp>
          <p:sp>
            <p:nvSpPr>
              <p:cNvPr id="43" name="Line 49"/>
              <p:cNvSpPr>
                <a:spLocks noChangeShapeType="1"/>
              </p:cNvSpPr>
              <p:nvPr userDrawn="1"/>
            </p:nvSpPr>
            <p:spPr bwMode="auto">
              <a:xfrm rot="-5400000">
                <a:off x="-392" y="2519"/>
                <a:ext cx="3600" cy="1"/>
              </a:xfrm>
              <a:prstGeom prst="line">
                <a:avLst/>
              </a:prstGeom>
              <a:noFill/>
              <a:ln w="3175">
                <a:solidFill>
                  <a:schemeClr val="bg1">
                    <a:alpha val="14902"/>
                  </a:scheme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/>
              </a:p>
            </p:txBody>
          </p:sp>
          <p:sp>
            <p:nvSpPr>
              <p:cNvPr id="44" name="Line 50"/>
              <p:cNvSpPr>
                <a:spLocks noChangeShapeType="1"/>
              </p:cNvSpPr>
              <p:nvPr userDrawn="1"/>
            </p:nvSpPr>
            <p:spPr bwMode="auto">
              <a:xfrm rot="-5400000">
                <a:off x="-250" y="2519"/>
                <a:ext cx="3600" cy="1"/>
              </a:xfrm>
              <a:prstGeom prst="line">
                <a:avLst/>
              </a:prstGeom>
              <a:noFill/>
              <a:ln w="3175">
                <a:solidFill>
                  <a:schemeClr val="bg1">
                    <a:alpha val="14902"/>
                  </a:scheme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/>
              </a:p>
            </p:txBody>
          </p:sp>
          <p:sp>
            <p:nvSpPr>
              <p:cNvPr id="45" name="Line 51"/>
              <p:cNvSpPr>
                <a:spLocks noChangeShapeType="1"/>
              </p:cNvSpPr>
              <p:nvPr userDrawn="1"/>
            </p:nvSpPr>
            <p:spPr bwMode="auto">
              <a:xfrm rot="-5400000">
                <a:off x="-108" y="2519"/>
                <a:ext cx="3600" cy="1"/>
              </a:xfrm>
              <a:prstGeom prst="line">
                <a:avLst/>
              </a:prstGeom>
              <a:noFill/>
              <a:ln w="3175">
                <a:solidFill>
                  <a:schemeClr val="bg1">
                    <a:alpha val="14902"/>
                  </a:scheme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/>
              </a:p>
            </p:txBody>
          </p:sp>
          <p:sp>
            <p:nvSpPr>
              <p:cNvPr id="46" name="Line 52"/>
              <p:cNvSpPr>
                <a:spLocks noChangeShapeType="1"/>
              </p:cNvSpPr>
              <p:nvPr userDrawn="1"/>
            </p:nvSpPr>
            <p:spPr bwMode="auto">
              <a:xfrm rot="-5400000">
                <a:off x="-536" y="2519"/>
                <a:ext cx="3600" cy="1"/>
              </a:xfrm>
              <a:prstGeom prst="line">
                <a:avLst/>
              </a:prstGeom>
              <a:noFill/>
              <a:ln w="3175">
                <a:solidFill>
                  <a:schemeClr val="bg1">
                    <a:alpha val="14902"/>
                  </a:scheme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/>
              </a:p>
            </p:txBody>
          </p:sp>
          <p:sp>
            <p:nvSpPr>
              <p:cNvPr id="47" name="Line 53"/>
              <p:cNvSpPr>
                <a:spLocks noChangeShapeType="1"/>
              </p:cNvSpPr>
              <p:nvPr userDrawn="1"/>
            </p:nvSpPr>
            <p:spPr bwMode="auto">
              <a:xfrm rot="-5400000">
                <a:off x="-968" y="2519"/>
                <a:ext cx="3600" cy="1"/>
              </a:xfrm>
              <a:prstGeom prst="line">
                <a:avLst/>
              </a:prstGeom>
              <a:noFill/>
              <a:ln w="3175">
                <a:solidFill>
                  <a:schemeClr val="bg1">
                    <a:alpha val="14902"/>
                  </a:scheme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/>
              </a:p>
            </p:txBody>
          </p:sp>
          <p:sp>
            <p:nvSpPr>
              <p:cNvPr id="48" name="Line 54"/>
              <p:cNvSpPr>
                <a:spLocks noChangeShapeType="1"/>
              </p:cNvSpPr>
              <p:nvPr userDrawn="1"/>
            </p:nvSpPr>
            <p:spPr bwMode="auto">
              <a:xfrm rot="-5400000">
                <a:off x="-822" y="2519"/>
                <a:ext cx="3600" cy="1"/>
              </a:xfrm>
              <a:prstGeom prst="line">
                <a:avLst/>
              </a:prstGeom>
              <a:noFill/>
              <a:ln w="3175">
                <a:solidFill>
                  <a:schemeClr val="bg1">
                    <a:alpha val="14902"/>
                  </a:scheme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/>
              </a:p>
            </p:txBody>
          </p:sp>
          <p:sp>
            <p:nvSpPr>
              <p:cNvPr id="49" name="Line 55"/>
              <p:cNvSpPr>
                <a:spLocks noChangeShapeType="1"/>
              </p:cNvSpPr>
              <p:nvPr userDrawn="1"/>
            </p:nvSpPr>
            <p:spPr bwMode="auto">
              <a:xfrm rot="-5400000">
                <a:off x="-680" y="2519"/>
                <a:ext cx="3600" cy="1"/>
              </a:xfrm>
              <a:prstGeom prst="line">
                <a:avLst/>
              </a:prstGeom>
              <a:noFill/>
              <a:ln w="3175">
                <a:solidFill>
                  <a:schemeClr val="bg1">
                    <a:alpha val="14902"/>
                  </a:scheme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/>
              </a:p>
            </p:txBody>
          </p:sp>
          <p:sp>
            <p:nvSpPr>
              <p:cNvPr id="50" name="Line 56"/>
              <p:cNvSpPr>
                <a:spLocks noChangeShapeType="1"/>
              </p:cNvSpPr>
              <p:nvPr userDrawn="1"/>
            </p:nvSpPr>
            <p:spPr bwMode="auto">
              <a:xfrm rot="-5400000">
                <a:off x="-1114" y="2519"/>
                <a:ext cx="3600" cy="1"/>
              </a:xfrm>
              <a:prstGeom prst="line">
                <a:avLst/>
              </a:prstGeom>
              <a:noFill/>
              <a:ln w="3175">
                <a:solidFill>
                  <a:schemeClr val="bg1">
                    <a:alpha val="14902"/>
                  </a:scheme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/>
              </a:p>
            </p:txBody>
          </p:sp>
          <p:sp>
            <p:nvSpPr>
              <p:cNvPr id="51" name="Line 57"/>
              <p:cNvSpPr>
                <a:spLocks noChangeShapeType="1"/>
              </p:cNvSpPr>
              <p:nvPr userDrawn="1"/>
            </p:nvSpPr>
            <p:spPr bwMode="auto">
              <a:xfrm rot="-5400000">
                <a:off x="-1542" y="2519"/>
                <a:ext cx="3600" cy="1"/>
              </a:xfrm>
              <a:prstGeom prst="line">
                <a:avLst/>
              </a:prstGeom>
              <a:noFill/>
              <a:ln w="3175">
                <a:solidFill>
                  <a:schemeClr val="bg1">
                    <a:alpha val="14902"/>
                  </a:scheme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/>
              </a:p>
            </p:txBody>
          </p:sp>
          <p:sp>
            <p:nvSpPr>
              <p:cNvPr id="52" name="Line 58"/>
              <p:cNvSpPr>
                <a:spLocks noChangeShapeType="1"/>
              </p:cNvSpPr>
              <p:nvPr userDrawn="1"/>
            </p:nvSpPr>
            <p:spPr bwMode="auto">
              <a:xfrm rot="-5400000">
                <a:off x="-1400" y="2519"/>
                <a:ext cx="3600" cy="1"/>
              </a:xfrm>
              <a:prstGeom prst="line">
                <a:avLst/>
              </a:prstGeom>
              <a:noFill/>
              <a:ln w="3175">
                <a:solidFill>
                  <a:schemeClr val="bg1">
                    <a:alpha val="14902"/>
                  </a:scheme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/>
              </a:p>
            </p:txBody>
          </p:sp>
          <p:sp>
            <p:nvSpPr>
              <p:cNvPr id="53" name="Line 59"/>
              <p:cNvSpPr>
                <a:spLocks noChangeShapeType="1"/>
              </p:cNvSpPr>
              <p:nvPr userDrawn="1"/>
            </p:nvSpPr>
            <p:spPr bwMode="auto">
              <a:xfrm rot="-5400000">
                <a:off x="-1258" y="2519"/>
                <a:ext cx="3600" cy="1"/>
              </a:xfrm>
              <a:prstGeom prst="line">
                <a:avLst/>
              </a:prstGeom>
              <a:noFill/>
              <a:ln w="3175">
                <a:solidFill>
                  <a:schemeClr val="bg1">
                    <a:alpha val="14902"/>
                  </a:scheme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/>
              </a:p>
            </p:txBody>
          </p:sp>
          <p:sp>
            <p:nvSpPr>
              <p:cNvPr id="54" name="Line 112"/>
              <p:cNvSpPr>
                <a:spLocks noChangeShapeType="1"/>
              </p:cNvSpPr>
              <p:nvPr userDrawn="1"/>
            </p:nvSpPr>
            <p:spPr bwMode="auto">
              <a:xfrm rot="-5400000">
                <a:off x="2334" y="1128"/>
                <a:ext cx="816" cy="0"/>
              </a:xfrm>
              <a:prstGeom prst="line">
                <a:avLst/>
              </a:prstGeom>
              <a:noFill/>
              <a:ln w="3175">
                <a:solidFill>
                  <a:schemeClr val="bg1">
                    <a:alpha val="14902"/>
                  </a:scheme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/>
              </a:p>
            </p:txBody>
          </p:sp>
          <p:sp>
            <p:nvSpPr>
              <p:cNvPr id="55" name="Line 114"/>
              <p:cNvSpPr>
                <a:spLocks noChangeShapeType="1"/>
              </p:cNvSpPr>
              <p:nvPr userDrawn="1"/>
            </p:nvSpPr>
            <p:spPr bwMode="auto">
              <a:xfrm rot="-5400000">
                <a:off x="2137" y="1176"/>
                <a:ext cx="912" cy="0"/>
              </a:xfrm>
              <a:prstGeom prst="line">
                <a:avLst/>
              </a:prstGeom>
              <a:noFill/>
              <a:ln w="3175">
                <a:solidFill>
                  <a:schemeClr val="bg1">
                    <a:alpha val="14902"/>
                  </a:scheme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/>
              </a:p>
            </p:txBody>
          </p:sp>
          <p:sp>
            <p:nvSpPr>
              <p:cNvPr id="56" name="Line 115"/>
              <p:cNvSpPr>
                <a:spLocks noChangeShapeType="1"/>
              </p:cNvSpPr>
              <p:nvPr userDrawn="1"/>
            </p:nvSpPr>
            <p:spPr bwMode="auto">
              <a:xfrm rot="-5400000">
                <a:off x="1921" y="1248"/>
                <a:ext cx="1056" cy="0"/>
              </a:xfrm>
              <a:prstGeom prst="line">
                <a:avLst/>
              </a:prstGeom>
              <a:noFill/>
              <a:ln w="3175">
                <a:solidFill>
                  <a:schemeClr val="bg1">
                    <a:alpha val="14902"/>
                  </a:scheme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/>
              </a:p>
            </p:txBody>
          </p:sp>
          <p:sp>
            <p:nvSpPr>
              <p:cNvPr id="57" name="Line 116"/>
              <p:cNvSpPr>
                <a:spLocks noChangeShapeType="1"/>
              </p:cNvSpPr>
              <p:nvPr userDrawn="1"/>
            </p:nvSpPr>
            <p:spPr bwMode="auto">
              <a:xfrm rot="-5400000">
                <a:off x="1729" y="1296"/>
                <a:ext cx="1152" cy="0"/>
              </a:xfrm>
              <a:prstGeom prst="line">
                <a:avLst/>
              </a:prstGeom>
              <a:noFill/>
              <a:ln w="3175">
                <a:solidFill>
                  <a:schemeClr val="bg1">
                    <a:alpha val="14902"/>
                  </a:scheme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/>
              </a:p>
            </p:txBody>
          </p:sp>
          <p:sp>
            <p:nvSpPr>
              <p:cNvPr id="58" name="Line 117"/>
              <p:cNvSpPr>
                <a:spLocks noChangeShapeType="1"/>
              </p:cNvSpPr>
              <p:nvPr userDrawn="1"/>
            </p:nvSpPr>
            <p:spPr bwMode="auto">
              <a:xfrm rot="-5400000">
                <a:off x="1489" y="1392"/>
                <a:ext cx="1344" cy="0"/>
              </a:xfrm>
              <a:prstGeom prst="line">
                <a:avLst/>
              </a:prstGeom>
              <a:noFill/>
              <a:ln w="3175">
                <a:solidFill>
                  <a:schemeClr val="bg1">
                    <a:alpha val="14902"/>
                  </a:scheme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/>
              </a:p>
            </p:txBody>
          </p:sp>
          <p:sp>
            <p:nvSpPr>
              <p:cNvPr id="59" name="Line 118"/>
              <p:cNvSpPr>
                <a:spLocks noChangeShapeType="1"/>
              </p:cNvSpPr>
              <p:nvPr userDrawn="1"/>
            </p:nvSpPr>
            <p:spPr bwMode="auto">
              <a:xfrm rot="-5400000">
                <a:off x="1297" y="1440"/>
                <a:ext cx="1440" cy="0"/>
              </a:xfrm>
              <a:prstGeom prst="line">
                <a:avLst/>
              </a:prstGeom>
              <a:noFill/>
              <a:ln w="3175">
                <a:solidFill>
                  <a:schemeClr val="bg1">
                    <a:alpha val="14902"/>
                  </a:scheme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/>
              </a:p>
            </p:txBody>
          </p:sp>
          <p:sp>
            <p:nvSpPr>
              <p:cNvPr id="60" name="Line 119"/>
              <p:cNvSpPr>
                <a:spLocks noChangeShapeType="1"/>
              </p:cNvSpPr>
              <p:nvPr userDrawn="1"/>
            </p:nvSpPr>
            <p:spPr bwMode="auto">
              <a:xfrm rot="-5400000">
                <a:off x="1081" y="1512"/>
                <a:ext cx="1584" cy="0"/>
              </a:xfrm>
              <a:prstGeom prst="line">
                <a:avLst/>
              </a:prstGeom>
              <a:noFill/>
              <a:ln w="3175">
                <a:solidFill>
                  <a:schemeClr val="bg1">
                    <a:alpha val="14902"/>
                  </a:scheme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/>
              </a:p>
            </p:txBody>
          </p:sp>
          <p:sp>
            <p:nvSpPr>
              <p:cNvPr id="61" name="Line 120"/>
              <p:cNvSpPr>
                <a:spLocks noChangeShapeType="1"/>
              </p:cNvSpPr>
              <p:nvPr userDrawn="1"/>
            </p:nvSpPr>
            <p:spPr bwMode="auto">
              <a:xfrm rot="-5400000">
                <a:off x="3192" y="984"/>
                <a:ext cx="530" cy="0"/>
              </a:xfrm>
              <a:prstGeom prst="line">
                <a:avLst/>
              </a:prstGeom>
              <a:noFill/>
              <a:ln w="3175">
                <a:solidFill>
                  <a:schemeClr val="bg1">
                    <a:alpha val="14902"/>
                  </a:scheme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/>
              </a:p>
            </p:txBody>
          </p:sp>
          <p:sp>
            <p:nvSpPr>
              <p:cNvPr id="62" name="Line 122"/>
              <p:cNvSpPr>
                <a:spLocks noChangeShapeType="1"/>
              </p:cNvSpPr>
              <p:nvPr userDrawn="1"/>
            </p:nvSpPr>
            <p:spPr bwMode="auto">
              <a:xfrm rot="-5400000">
                <a:off x="2977" y="1056"/>
                <a:ext cx="672" cy="0"/>
              </a:xfrm>
              <a:prstGeom prst="line">
                <a:avLst/>
              </a:prstGeom>
              <a:noFill/>
              <a:ln w="3175">
                <a:solidFill>
                  <a:schemeClr val="bg1">
                    <a:alpha val="14902"/>
                  </a:scheme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/>
              </a:p>
            </p:txBody>
          </p:sp>
          <p:sp>
            <p:nvSpPr>
              <p:cNvPr id="63" name="Line 153"/>
              <p:cNvSpPr>
                <a:spLocks noChangeShapeType="1"/>
              </p:cNvSpPr>
              <p:nvPr userDrawn="1"/>
            </p:nvSpPr>
            <p:spPr bwMode="auto">
              <a:xfrm rot="-5400000">
                <a:off x="3408" y="912"/>
                <a:ext cx="384" cy="0"/>
              </a:xfrm>
              <a:prstGeom prst="line">
                <a:avLst/>
              </a:prstGeom>
              <a:noFill/>
              <a:ln w="3175">
                <a:solidFill>
                  <a:schemeClr val="bg1">
                    <a:alpha val="14902"/>
                  </a:scheme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/>
              </a:p>
            </p:txBody>
          </p:sp>
          <p:sp>
            <p:nvSpPr>
              <p:cNvPr id="64" name="Line 156"/>
              <p:cNvSpPr>
                <a:spLocks noChangeShapeType="1"/>
              </p:cNvSpPr>
              <p:nvPr userDrawn="1"/>
            </p:nvSpPr>
            <p:spPr bwMode="auto">
              <a:xfrm rot="-5400000">
                <a:off x="3624" y="840"/>
                <a:ext cx="240" cy="0"/>
              </a:xfrm>
              <a:prstGeom prst="line">
                <a:avLst/>
              </a:prstGeom>
              <a:noFill/>
              <a:ln w="3175">
                <a:solidFill>
                  <a:schemeClr val="bg1">
                    <a:alpha val="14902"/>
                  </a:scheme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/>
              </a:p>
            </p:txBody>
          </p:sp>
        </p:grpSp>
      </p:grpSp>
      <p:sp>
        <p:nvSpPr>
          <p:cNvPr id="65" name="Line 180"/>
          <p:cNvSpPr>
            <a:spLocks noChangeShapeType="1"/>
          </p:cNvSpPr>
          <p:nvPr/>
        </p:nvSpPr>
        <p:spPr bwMode="auto">
          <a:xfrm>
            <a:off x="0" y="1139825"/>
            <a:ext cx="8229600" cy="1588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/>
          </a:p>
        </p:txBody>
      </p:sp>
      <p:sp>
        <p:nvSpPr>
          <p:cNvPr id="66" name="Rectangle 131"/>
          <p:cNvSpPr>
            <a:spLocks noChangeArrowheads="1"/>
          </p:cNvSpPr>
          <p:nvPr/>
        </p:nvSpPr>
        <p:spPr bwMode="auto">
          <a:xfrm>
            <a:off x="508000" y="439738"/>
            <a:ext cx="3403117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en-US" sz="800" dirty="0">
                <a:solidFill>
                  <a:srgbClr val="FFFFFF"/>
                </a:solidFill>
                <a:latin typeface="Helvetica" pitchFamily="34" charset="0"/>
              </a:rPr>
              <a:t>National Aeronautics and Space Administration</a:t>
            </a:r>
          </a:p>
        </p:txBody>
      </p:sp>
      <p:pic>
        <p:nvPicPr>
          <p:cNvPr id="67" name="Picture 67" descr="NASA insignia RG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30753" y="239714"/>
            <a:ext cx="779679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68" name="Rectangle 76"/>
          <p:cNvSpPr>
            <a:spLocks noGrp="1" noChangeArrowheads="1"/>
          </p:cNvSpPr>
          <p:nvPr>
            <p:ph type="ctrTitle"/>
          </p:nvPr>
        </p:nvSpPr>
        <p:spPr>
          <a:xfrm>
            <a:off x="611717" y="1728788"/>
            <a:ext cx="10930467" cy="1090612"/>
          </a:xfrm>
          <a:effectLst>
            <a:outerShdw blurRad="63500" dist="17961" dir="2700000" algn="ctr" rotWithShape="0">
              <a:schemeClr val="tx1">
                <a:alpha val="74998"/>
              </a:schemeClr>
            </a:outerShdw>
          </a:effectLst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381" name="Rectangle 18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592667" y="3767138"/>
            <a:ext cx="8128000" cy="1376362"/>
          </a:xfrm>
          <a:effectLst>
            <a:outerShdw blurRad="63500" dist="17961" dir="2700000" algn="ctr" rotWithShape="0">
              <a:schemeClr val="tx1">
                <a:alpha val="74998"/>
              </a:schemeClr>
            </a:outerShdw>
          </a:effectLst>
        </p:spPr>
        <p:txBody>
          <a:bodyPr/>
          <a:lstStyle>
            <a:lvl1pPr marL="0" indent="0">
              <a:buFontTx/>
              <a:buNone/>
              <a:defRPr b="1">
                <a:solidFill>
                  <a:schemeClr val="bg1"/>
                </a:solidFill>
                <a:latin typeface="Helvetica" pitchFamily="-112" charset="0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612667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376" y="152400"/>
            <a:ext cx="10366625" cy="609600"/>
          </a:xfrm>
          <a:noFill/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2pPr>
            <a:lvl3pPr>
              <a:defRPr sz="1400">
                <a:solidFill>
                  <a:schemeClr val="tx1">
                    <a:lumMod val="95000"/>
                    <a:lumOff val="5000"/>
                  </a:schemeClr>
                </a:solidFill>
              </a:defRPr>
            </a:lvl3pPr>
            <a:lvl4pPr>
              <a:defRPr sz="1200">
                <a:solidFill>
                  <a:schemeClr val="tx1">
                    <a:lumMod val="95000"/>
                    <a:lumOff val="5000"/>
                  </a:schemeClr>
                </a:solidFill>
              </a:defRPr>
            </a:lvl4pPr>
            <a:lvl5pPr>
              <a:defRPr sz="1200">
                <a:solidFill>
                  <a:schemeClr val="tx1">
                    <a:lumMod val="95000"/>
                    <a:lumOff val="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3"/>
          </p:nvPr>
        </p:nvSpPr>
        <p:spPr>
          <a:xfrm>
            <a:off x="2997200" y="6445251"/>
            <a:ext cx="83142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  <a:latin typeface="Helvetica" pitchFamily="34" charset="0"/>
            </a:endParaRP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733" y="64547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11379200" y="6454776"/>
            <a:ext cx="7450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6BE9692B-6899-41C0-B3E9-4952193339A3}" type="slidenum">
              <a:rPr lang="en-US" smtClean="0"/>
              <a:pPr/>
              <a:t>‹#›</a:t>
            </a:fld>
            <a:endParaRPr lang="en-US" sz="1000">
              <a:latin typeface="Times New Roman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29182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600" y="2590801"/>
            <a:ext cx="10363200" cy="1362075"/>
          </a:xfrm>
        </p:spPr>
        <p:txBody>
          <a:bodyPr anchor="b"/>
          <a:lstStyle>
            <a:lvl1pPr algn="l">
              <a:defRPr sz="4000" b="1" cap="all">
                <a:solidFill>
                  <a:srgbClr val="0000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3600" y="4214814"/>
            <a:ext cx="10363200" cy="1500187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000000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8"/>
          <p:cNvSpPr>
            <a:spLocks noGrp="1"/>
          </p:cNvSpPr>
          <p:nvPr>
            <p:ph type="ftr" sz="quarter" idx="3"/>
          </p:nvPr>
        </p:nvSpPr>
        <p:spPr>
          <a:xfrm>
            <a:off x="2997200" y="6445251"/>
            <a:ext cx="83142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2"/>
          </p:nvPr>
        </p:nvSpPr>
        <p:spPr>
          <a:xfrm>
            <a:off x="67733" y="64547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11379200" y="6454776"/>
            <a:ext cx="7450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</a:defRPr>
            </a:lvl1pPr>
          </a:lstStyle>
          <a:p>
            <a:fld id="{7F6290EF-6B7A-4CC3-93EE-77532C7427BA}" type="slidenum">
              <a:rPr lang="en-US" smtClean="0"/>
              <a:pPr/>
              <a:t>‹#›</a:t>
            </a:fld>
            <a:endParaRPr lang="en-US" sz="1000">
              <a:latin typeface="Times New Roman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82336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219200"/>
            <a:ext cx="50800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19200"/>
            <a:ext cx="50800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8"/>
          <p:cNvSpPr>
            <a:spLocks noGrp="1"/>
          </p:cNvSpPr>
          <p:nvPr>
            <p:ph type="ftr" sz="quarter" idx="3"/>
          </p:nvPr>
        </p:nvSpPr>
        <p:spPr>
          <a:xfrm>
            <a:off x="2997200" y="6445251"/>
            <a:ext cx="83142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Date Placeholder 9"/>
          <p:cNvSpPr>
            <a:spLocks noGrp="1"/>
          </p:cNvSpPr>
          <p:nvPr>
            <p:ph type="dt" sz="half" idx="10"/>
          </p:nvPr>
        </p:nvSpPr>
        <p:spPr>
          <a:xfrm>
            <a:off x="67733" y="64547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11379200" y="6454776"/>
            <a:ext cx="7450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D69C1F80-93C5-4DEC-9FB2-B3D806245515}" type="slidenum">
              <a:rPr lang="en-US" smtClean="0"/>
              <a:pPr/>
              <a:t>‹#›</a:t>
            </a:fld>
            <a:endParaRPr lang="en-US" sz="1000"/>
          </a:p>
        </p:txBody>
      </p:sp>
    </p:spTree>
    <p:extLst>
      <p:ext uri="{BB962C8B-B14F-4D97-AF65-F5344CB8AC3E}">
        <p14:creationId xmlns:p14="http://schemas.microsoft.com/office/powerpoint/2010/main" val="25997338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0017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1641475"/>
            <a:ext cx="5386917" cy="4530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0017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1641475"/>
            <a:ext cx="5389033" cy="4530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8"/>
          <p:cNvSpPr>
            <a:spLocks noGrp="1"/>
          </p:cNvSpPr>
          <p:nvPr>
            <p:ph type="ftr" sz="quarter" idx="10"/>
          </p:nvPr>
        </p:nvSpPr>
        <p:spPr>
          <a:xfrm>
            <a:off x="2997200" y="6445251"/>
            <a:ext cx="83142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Date Placeholder 9"/>
          <p:cNvSpPr>
            <a:spLocks noGrp="1"/>
          </p:cNvSpPr>
          <p:nvPr>
            <p:ph type="dt" sz="half" idx="11"/>
          </p:nvPr>
        </p:nvSpPr>
        <p:spPr>
          <a:xfrm>
            <a:off x="67733" y="64547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1379200" y="6454776"/>
            <a:ext cx="7450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98A70AA8-900F-4D4B-A735-22E1C3C5EB1F}" type="slidenum">
              <a:rPr lang="en-US" smtClean="0"/>
              <a:pPr/>
              <a:t>‹#›</a:t>
            </a:fld>
            <a:endParaRPr lang="en-US" sz="1000">
              <a:latin typeface="Times New Roman" pitchFamily="1" charset="0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049867" y="152400"/>
            <a:ext cx="9618133" cy="609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908019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472" y="152400"/>
            <a:ext cx="10325528" cy="6096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Footer Placeholder 8"/>
          <p:cNvSpPr>
            <a:spLocks noGrp="1"/>
          </p:cNvSpPr>
          <p:nvPr>
            <p:ph type="ftr" sz="quarter" idx="3"/>
          </p:nvPr>
        </p:nvSpPr>
        <p:spPr>
          <a:xfrm>
            <a:off x="2997200" y="6445251"/>
            <a:ext cx="83142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  <a:latin typeface="Helvetica" pitchFamily="34" charset="0"/>
            </a:endParaRPr>
          </a:p>
        </p:txBody>
      </p:sp>
      <p:sp>
        <p:nvSpPr>
          <p:cNvPr id="12" name="Date Placeholder 9"/>
          <p:cNvSpPr>
            <a:spLocks noGrp="1"/>
          </p:cNvSpPr>
          <p:nvPr>
            <p:ph type="dt" sz="half" idx="2"/>
          </p:nvPr>
        </p:nvSpPr>
        <p:spPr>
          <a:xfrm>
            <a:off x="67733" y="64547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11379200" y="6454776"/>
            <a:ext cx="7450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6BE9692B-6899-41C0-B3E9-4952193339A3}" type="slidenum">
              <a:rPr lang="en-US" smtClean="0"/>
              <a:pPr/>
              <a:t>‹#›</a:t>
            </a:fld>
            <a:endParaRPr lang="en-US" sz="1000">
              <a:latin typeface="Times New Roman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91456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>
                <a:solidFill>
                  <a:srgbClr val="0000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8"/>
          <p:cNvSpPr>
            <a:spLocks noGrp="1"/>
          </p:cNvSpPr>
          <p:nvPr>
            <p:ph type="ftr" sz="quarter" idx="3"/>
          </p:nvPr>
        </p:nvSpPr>
        <p:spPr>
          <a:xfrm>
            <a:off x="2997200" y="6445251"/>
            <a:ext cx="83142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Date Placeholder 9"/>
          <p:cNvSpPr>
            <a:spLocks noGrp="1"/>
          </p:cNvSpPr>
          <p:nvPr>
            <p:ph type="dt" sz="half" idx="10"/>
          </p:nvPr>
        </p:nvSpPr>
        <p:spPr>
          <a:xfrm>
            <a:off x="67733" y="64547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11379200" y="6454776"/>
            <a:ext cx="7450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</a:defRPr>
            </a:lvl1pPr>
          </a:lstStyle>
          <a:p>
            <a:fld id="{0D2584DC-FB79-4EC8-B101-F631349954DA}" type="slidenum">
              <a:rPr lang="en-US" smtClean="0"/>
              <a:pPr/>
              <a:t>‹#›</a:t>
            </a:fld>
            <a:endParaRPr lang="en-US" sz="1000">
              <a:latin typeface="Times New Roman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3648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8"/>
          <p:cNvSpPr>
            <a:spLocks noGrp="1"/>
          </p:cNvSpPr>
          <p:nvPr>
            <p:ph type="ftr" sz="quarter" idx="3"/>
          </p:nvPr>
        </p:nvSpPr>
        <p:spPr>
          <a:xfrm>
            <a:off x="2997200" y="6445251"/>
            <a:ext cx="83142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Date Placeholder 9"/>
          <p:cNvSpPr>
            <a:spLocks noGrp="1"/>
          </p:cNvSpPr>
          <p:nvPr>
            <p:ph type="dt" sz="half" idx="10"/>
          </p:nvPr>
        </p:nvSpPr>
        <p:spPr>
          <a:xfrm>
            <a:off x="67733" y="64547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11379200" y="6454776"/>
            <a:ext cx="7450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</a:defRPr>
            </a:lvl1pPr>
          </a:lstStyle>
          <a:p>
            <a:fld id="{2A7B4D72-F554-45CA-A8A3-B0D518A19DBE}" type="slidenum">
              <a:rPr lang="en-US" smtClean="0"/>
              <a:pPr/>
              <a:t>‹#›</a:t>
            </a:fld>
            <a:endParaRPr lang="en-US" sz="1000">
              <a:latin typeface="Times New Roman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8843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8"/>
          <p:cNvSpPr>
            <a:spLocks noGrp="1"/>
          </p:cNvSpPr>
          <p:nvPr>
            <p:ph type="ftr" sz="quarter" idx="3"/>
          </p:nvPr>
        </p:nvSpPr>
        <p:spPr>
          <a:xfrm>
            <a:off x="2997200" y="6445251"/>
            <a:ext cx="83142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2"/>
          </p:nvPr>
        </p:nvSpPr>
        <p:spPr>
          <a:xfrm>
            <a:off x="67733" y="64547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11379200" y="6454776"/>
            <a:ext cx="7450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24254312-A63A-4985-AC68-7A0A6205A89D}" type="slidenum">
              <a:rPr lang="en-US" smtClean="0"/>
              <a:pPr/>
              <a:t>‹#›</a:t>
            </a:fld>
            <a:endParaRPr lang="en-US" sz="1000" dirty="0">
              <a:latin typeface="Times New Roman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73727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12717" y="939800"/>
            <a:ext cx="2664883" cy="5156200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11717" y="939800"/>
            <a:ext cx="7797800" cy="5156200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8"/>
          <p:cNvSpPr>
            <a:spLocks noGrp="1"/>
          </p:cNvSpPr>
          <p:nvPr>
            <p:ph type="ftr" sz="quarter" idx="3"/>
          </p:nvPr>
        </p:nvSpPr>
        <p:spPr>
          <a:xfrm>
            <a:off x="2997200" y="6445251"/>
            <a:ext cx="83142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2"/>
          </p:nvPr>
        </p:nvSpPr>
        <p:spPr>
          <a:xfrm>
            <a:off x="67733" y="64547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11379200" y="6454776"/>
            <a:ext cx="7450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25C164D4-12EE-4DD3-9BD3-9E0CF0397981}" type="slidenum">
              <a:rPr lang="en-US" smtClean="0"/>
              <a:pPr/>
              <a:t>‹#›</a:t>
            </a:fld>
            <a:endParaRPr lang="en-US" sz="1000" dirty="0">
              <a:latin typeface="Times New Roman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01944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219200"/>
            <a:ext cx="50800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219200"/>
            <a:ext cx="5080000" cy="2362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733800"/>
            <a:ext cx="5080000" cy="2362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8"/>
          <p:cNvSpPr>
            <a:spLocks noGrp="1"/>
          </p:cNvSpPr>
          <p:nvPr>
            <p:ph type="ftr" sz="quarter" idx="10"/>
          </p:nvPr>
        </p:nvSpPr>
        <p:spPr>
          <a:xfrm>
            <a:off x="2997200" y="6445251"/>
            <a:ext cx="83142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1"/>
          </p:nvPr>
        </p:nvSpPr>
        <p:spPr>
          <a:xfrm>
            <a:off x="67733" y="64547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11379200" y="6454776"/>
            <a:ext cx="7450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6BE9692B-6899-41C0-B3E9-4952193339A3}" type="slidenum">
              <a:rPr lang="en-US" smtClean="0"/>
              <a:pPr/>
              <a:t>‹#›</a:t>
            </a:fld>
            <a:endParaRPr lang="en-US" sz="1000" dirty="0">
              <a:latin typeface="Times New Roman" pitchFamily="1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049867" y="152400"/>
            <a:ext cx="9618133" cy="609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012746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1219200"/>
            <a:ext cx="10363200" cy="4876800"/>
          </a:xfrm>
        </p:spPr>
        <p:txBody>
          <a:bodyPr/>
          <a:lstStyle/>
          <a:p>
            <a:pPr lvl="0"/>
            <a:r>
              <a:rPr lang="en-US" noProof="0"/>
              <a:t>Click icon to add table</a:t>
            </a:r>
          </a:p>
        </p:txBody>
      </p:sp>
      <p:sp>
        <p:nvSpPr>
          <p:cNvPr id="4" name="Footer Placeholder 8"/>
          <p:cNvSpPr>
            <a:spLocks noGrp="1"/>
          </p:cNvSpPr>
          <p:nvPr>
            <p:ph type="ftr" sz="quarter" idx="3"/>
          </p:nvPr>
        </p:nvSpPr>
        <p:spPr>
          <a:xfrm>
            <a:off x="2997200" y="6445251"/>
            <a:ext cx="83142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2"/>
          </p:nvPr>
        </p:nvSpPr>
        <p:spPr>
          <a:xfrm>
            <a:off x="67733" y="64547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11379200" y="6454776"/>
            <a:ext cx="7450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6BE9692B-6899-41C0-B3E9-4952193339A3}" type="slidenum">
              <a:rPr lang="en-US" smtClean="0"/>
              <a:pPr/>
              <a:t>‹#›</a:t>
            </a:fld>
            <a:endParaRPr lang="en-US" sz="1000" dirty="0">
              <a:latin typeface="Times New Roman" pitchFamily="1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049867" y="152400"/>
            <a:ext cx="9618133" cy="609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963878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0C7AC-A14F-4807-9AC2-44A90E32E6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2733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0C7AC-A14F-4807-9AC2-44A90E32E6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549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0C7AC-A14F-4807-9AC2-44A90E32E6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148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0C7AC-A14F-4807-9AC2-44A90E32E6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0628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0C7AC-A14F-4807-9AC2-44A90E32E6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719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0C7AC-A14F-4807-9AC2-44A90E32E6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3729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0C7AC-A14F-4807-9AC2-44A90E32E6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8947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0C7AC-A14F-4807-9AC2-44A90E32E6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9949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0C7AC-A14F-4807-9AC2-44A90E32E6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8593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0C7AC-A14F-4807-9AC2-44A90E32E6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5911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0C7AC-A14F-4807-9AC2-44A90E32E6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64409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09C07-577D-4051-BC11-30B37DFAA3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67090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09C07-577D-4051-BC11-30B37DFAA3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98925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09C07-577D-4051-BC11-30B37DFAA3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83597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09C07-577D-4051-BC11-30B37DFAA3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35972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09C07-577D-4051-BC11-30B37DFAA3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88970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09C07-577D-4051-BC11-30B37DFAA3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55675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09C07-577D-4051-BC11-30B37DFAA3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42440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09C07-577D-4051-BC11-30B37DFAA3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81898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09C07-577D-4051-BC11-30B37DFAA3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41259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09C07-577D-4051-BC11-30B37DFAA3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3301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09C07-577D-4051-BC11-30B37DFAA3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268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7" descr="top.jpg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4817" y="-23813"/>
            <a:ext cx="12206817" cy="879476"/>
          </a:xfrm>
          <a:prstGeom prst="rect">
            <a:avLst/>
          </a:prstGeom>
          <a:noFill/>
          <a:ln w="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219200"/>
            <a:ext cx="103632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197" name="Rectangle 73"/>
          <p:cNvSpPr>
            <a:spLocks noGrp="1" noChangeArrowheads="1"/>
          </p:cNvSpPr>
          <p:nvPr>
            <p:ph type="title"/>
          </p:nvPr>
        </p:nvSpPr>
        <p:spPr bwMode="auto">
          <a:xfrm>
            <a:off x="1049867" y="152400"/>
            <a:ext cx="9618133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3"/>
          </p:nvPr>
        </p:nvSpPr>
        <p:spPr>
          <a:xfrm>
            <a:off x="2997200" y="6445251"/>
            <a:ext cx="83142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  <a:latin typeface="Helvetica" pitchFamily="34" charset="0"/>
            </a:endParaRP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733" y="64547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11379200" y="6454776"/>
            <a:ext cx="7450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6BE9692B-6899-41C0-B3E9-4952193339A3}" type="slidenum">
              <a:rPr lang="en-US" smtClean="0"/>
              <a:pPr/>
              <a:t>‹#›</a:t>
            </a:fld>
            <a:endParaRPr lang="en-US" sz="1000">
              <a:latin typeface="Times New Roman" pitchFamily="1" charset="0"/>
            </a:endParaRPr>
          </a:p>
        </p:txBody>
      </p:sp>
      <p:pic>
        <p:nvPicPr>
          <p:cNvPr id="12" name="Picture 67" descr="NASA insignia RGB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87953" y="168275"/>
            <a:ext cx="779679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00001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+mj-lt"/>
          <a:ea typeface="MS PGothic" pitchFamily="34" charset="-128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Helvetica" pitchFamily="-112" charset="0"/>
          <a:ea typeface="MS PGothic" pitchFamily="34" charset="-128"/>
          <a:cs typeface="ＭＳ Ｐゴシック" pitchFamily="-112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Helvetica" pitchFamily="-112" charset="0"/>
          <a:ea typeface="MS PGothic" pitchFamily="34" charset="-128"/>
          <a:cs typeface="ＭＳ Ｐゴシック" pitchFamily="-112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Helvetica" pitchFamily="-112" charset="0"/>
          <a:ea typeface="MS PGothic" pitchFamily="34" charset="-128"/>
          <a:cs typeface="ＭＳ Ｐゴシック" pitchFamily="-112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Helvetica" pitchFamily="-112" charset="0"/>
          <a:ea typeface="MS PGothic" pitchFamily="34" charset="-128"/>
          <a:cs typeface="ＭＳ Ｐゴシック" pitchFamily="-112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Helvetica" pitchFamily="-112" charset="0"/>
          <a:ea typeface="ＭＳ Ｐゴシック" pitchFamily="-112" charset="-128"/>
          <a:cs typeface="ＭＳ Ｐゴシック" pitchFamily="-112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Helvetica" pitchFamily="-112" charset="0"/>
          <a:ea typeface="ＭＳ Ｐゴシック" pitchFamily="-112" charset="-128"/>
          <a:cs typeface="ＭＳ Ｐゴシック" pitchFamily="-112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Helvetica" pitchFamily="-112" charset="0"/>
          <a:ea typeface="ＭＳ Ｐゴシック" pitchFamily="-112" charset="-128"/>
          <a:cs typeface="ＭＳ Ｐゴシック" pitchFamily="-112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Helvetica" pitchFamily="-112" charset="0"/>
          <a:ea typeface="ＭＳ Ｐゴシック" pitchFamily="-112" charset="-128"/>
          <a:cs typeface="ＭＳ Ｐゴシック" pitchFamily="-112" charset="-128"/>
        </a:defRPr>
      </a:lvl9pPr>
    </p:titleStyle>
    <p:bodyStyle>
      <a:lvl1pPr marL="225425" indent="-225425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460375" indent="-233363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MS PGothic" pitchFamily="34" charset="-128"/>
          <a:cs typeface="ＭＳ Ｐゴシック"/>
        </a:defRPr>
      </a:lvl2pPr>
      <a:lvl3pPr marL="687388" indent="-225425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ヒラギノ角ゴ Pro W3" pitchFamily="-106" charset="-128"/>
          <a:cs typeface="ヒラギノ角ゴ Pro W3" charset="-128"/>
        </a:defRPr>
      </a:lvl3pPr>
      <a:lvl4pPr marL="915988" indent="-227013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ヒラギノ角ゴ Pro W3" pitchFamily="-106" charset="-128"/>
          <a:cs typeface="ヒラギノ角ゴ Pro W3" charset="-128"/>
        </a:defRPr>
      </a:lvl4pPr>
      <a:lvl5pPr marL="1144588" indent="-227013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ヒラギノ角ゴ Pro W3" pitchFamily="-106" charset="-128"/>
          <a:cs typeface="ヒラギノ角ゴ Pro W3" charset="-128"/>
        </a:defRPr>
      </a:lvl5pPr>
      <a:lvl6pPr marL="1601788" indent="-227013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6pPr>
      <a:lvl7pPr marL="2058988" indent="-227013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7pPr>
      <a:lvl8pPr marL="2516188" indent="-227013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8pPr>
      <a:lvl9pPr marL="2973388" indent="-227013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40C7AC-A14F-4807-9AC2-44A90E32E6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992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809C07-577D-4051-BC11-30B37DFAA3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110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nen.nasa.gov/web/mbse/wiki?p_p_id=com_liferay_wiki_web_portlet_WikiPortlet&amp;p_p_lifecycle=0&amp;p_p_state=normal&amp;p_p_mode=view&amp;_com_liferay_wiki_web_portlet_WikiPortlet_mvcRenderCommandName=%2Fwiki%2Fview_page&amp;p_r_p_http%3A%2F%2Fwww.liferay.com%2Fpublic-render-parameters%2Fwiki_nodeId=2934183&amp;p_r_p_http%3A%2F%2Fwww.liferay.com%2Fpublic-render-parameters%2Fwiki_title=2020-04-16+ExMC+-+Agile" TargetMode="External"/><Relationship Id="rId5" Type="http://schemas.openxmlformats.org/officeDocument/2006/relationships/hyperlink" Target="https://nescacademy.nasa.gov/series/25339d3ecac0450b88f089d1cc0ab9814d" TargetMode="External"/><Relationship Id="rId4" Type="http://schemas.openxmlformats.org/officeDocument/2006/relationships/hyperlink" Target="https://mediaex-server.larc.nasa.gov/Academy/Play/727a192a50614d41b5a61788536fecae1d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162" y="6502168"/>
            <a:ext cx="13516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chemeClr val="bg1"/>
                </a:solidFill>
              </a:rPr>
              <a:t>www.nasa.gov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7" name="Title 4"/>
          <p:cNvSpPr txBox="1">
            <a:spLocks/>
          </p:cNvSpPr>
          <p:nvPr/>
        </p:nvSpPr>
        <p:spPr bwMode="auto">
          <a:xfrm>
            <a:off x="261256" y="853593"/>
            <a:ext cx="11569500" cy="20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17961" dir="2700000" algn="ctr" rotWithShape="0">
              <a:schemeClr val="tx1">
                <a:alpha val="74998"/>
              </a:scheme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+mj-lt"/>
                <a:ea typeface="MS PGothic" pitchFamily="34" charset="-128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Helvetica" pitchFamily="-112" charset="0"/>
                <a:ea typeface="MS PGothic" pitchFamily="34" charset="-128"/>
                <a:cs typeface="ＭＳ Ｐゴシック" pitchFamily="-112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Helvetica" pitchFamily="-112" charset="0"/>
                <a:ea typeface="MS PGothic" pitchFamily="34" charset="-128"/>
                <a:cs typeface="ＭＳ Ｐゴシック" pitchFamily="-112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Helvetica" pitchFamily="-112" charset="0"/>
                <a:ea typeface="MS PGothic" pitchFamily="34" charset="-128"/>
                <a:cs typeface="ＭＳ Ｐゴシック" pitchFamily="-112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Helvetica" pitchFamily="-112" charset="0"/>
                <a:ea typeface="MS PGothic" pitchFamily="34" charset="-128"/>
                <a:cs typeface="ＭＳ Ｐゴシック" pitchFamily="-112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Helvetica" pitchFamily="-112" charset="0"/>
                <a:ea typeface="ＭＳ Ｐゴシック" pitchFamily="-112" charset="-128"/>
                <a:cs typeface="ＭＳ Ｐゴシック" pitchFamily="-112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Helvetica" pitchFamily="-112" charset="0"/>
                <a:ea typeface="ＭＳ Ｐゴシック" pitchFamily="-112" charset="-128"/>
                <a:cs typeface="ＭＳ Ｐゴシック" pitchFamily="-112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Helvetica" pitchFamily="-112" charset="0"/>
                <a:ea typeface="ＭＳ Ｐゴシック" pitchFamily="-112" charset="-128"/>
                <a:cs typeface="ＭＳ Ｐゴシック" pitchFamily="-112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Helvetica" pitchFamily="-112" charset="0"/>
                <a:ea typeface="ＭＳ Ｐゴシック" pitchFamily="-112" charset="-128"/>
                <a:cs typeface="ＭＳ Ｐゴシック" pitchFamily="-112" charset="-128"/>
              </a:defRPr>
            </a:lvl9pPr>
          </a:lstStyle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Exploration Medical Capability 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Systems Engineering Overview and Update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ubtitle 5"/>
          <p:cNvSpPr txBox="1">
            <a:spLocks/>
          </p:cNvSpPr>
          <p:nvPr/>
        </p:nvSpPr>
        <p:spPr bwMode="auto">
          <a:xfrm>
            <a:off x="238977" y="3442674"/>
            <a:ext cx="8441715" cy="2674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17961" dir="2700000" algn="ctr" rotWithShape="0">
              <a:schemeClr val="tx1">
                <a:alpha val="74998"/>
              </a:scheme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b="1">
                <a:solidFill>
                  <a:schemeClr val="bg1"/>
                </a:solidFill>
                <a:latin typeface="Helvetica" pitchFamily="-112" charset="0"/>
                <a:ea typeface="MS PGothic" pitchFamily="34" charset="-128"/>
                <a:cs typeface="+mn-cs"/>
              </a:defRPr>
            </a:lvl1pPr>
            <a:lvl2pPr marL="460375" indent="-233363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/>
              </a:defRPr>
            </a:lvl2pPr>
            <a:lvl3pPr marL="687388" indent="-22542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ea typeface="ヒラギノ角ゴ Pro W3" pitchFamily="-106" charset="-128"/>
                <a:cs typeface="ヒラギノ角ゴ Pro W3" charset="-128"/>
              </a:defRPr>
            </a:lvl3pPr>
            <a:lvl4pPr marL="915988" indent="-227013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ヒラギノ角ゴ Pro W3" pitchFamily="-106" charset="-128"/>
                <a:cs typeface="ヒラギノ角ゴ Pro W3" charset="-128"/>
              </a:defRPr>
            </a:lvl4pPr>
            <a:lvl5pPr marL="1144588" indent="-22701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ヒラギノ角ゴ Pro W3" pitchFamily="-106" charset="-128"/>
                <a:cs typeface="ヒラギノ角ゴ Pro W3" charset="-128"/>
              </a:defRPr>
            </a:lvl5pPr>
            <a:lvl6pPr marL="1601788" indent="-22701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6pPr>
            <a:lvl7pPr marL="2058988" indent="-22701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7pPr>
            <a:lvl8pPr marL="2516188" indent="-22701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8pPr>
            <a:lvl9pPr marL="2973388" indent="-22701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en-US" sz="2000" b="0" dirty="0" smtClean="0"/>
              <a:t>Kerry </a:t>
            </a:r>
            <a:r>
              <a:rPr lang="en-US" sz="2000" b="0" dirty="0" err="1" smtClean="0"/>
              <a:t>McGuire,</a:t>
            </a:r>
            <a:r>
              <a:rPr lang="en-US" sz="2000" b="0" dirty="0" smtClean="0"/>
              <a:t> PhD</a:t>
            </a:r>
            <a:endParaRPr lang="en-US" sz="2000" b="0" dirty="0" smtClean="0"/>
          </a:p>
          <a:p>
            <a:r>
              <a:rPr lang="en-US" sz="2000" b="0" dirty="0" smtClean="0"/>
              <a:t>Michelle </a:t>
            </a:r>
            <a:r>
              <a:rPr lang="en-US" sz="2000" b="0" dirty="0" smtClean="0"/>
              <a:t>Urbina, MS</a:t>
            </a:r>
            <a:endParaRPr lang="en-US" sz="2000" b="0" dirty="0" smtClean="0"/>
          </a:p>
          <a:p>
            <a:endParaRPr lang="en-US" sz="2000" b="0" dirty="0" smtClean="0">
              <a:latin typeface="+mn-lt"/>
            </a:endParaRPr>
          </a:p>
          <a:p>
            <a:endParaRPr lang="en-US" sz="2000" b="0" dirty="0" smtClean="0">
              <a:latin typeface="+mn-lt"/>
            </a:endParaRPr>
          </a:p>
          <a:p>
            <a:r>
              <a:rPr lang="en-US" sz="2000" b="0" dirty="0" smtClean="0"/>
              <a:t>2021 </a:t>
            </a:r>
            <a:r>
              <a:rPr lang="en-US" sz="2000" b="0" dirty="0" smtClean="0"/>
              <a:t>NASA Human Research Program Investigators' Workshop</a:t>
            </a:r>
          </a:p>
          <a:p>
            <a:r>
              <a:rPr lang="en-US" sz="2000" b="0" dirty="0" smtClean="0"/>
              <a:t>February 1 – 4, 2021</a:t>
            </a:r>
            <a:endParaRPr lang="en-US" sz="2400" b="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53412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Charge since IWS 2020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2467" y="1120619"/>
            <a:ext cx="6269071" cy="3157415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Complete Level of Care IV Short Duration Lunar Orbit Medical System Foundation</a:t>
            </a:r>
          </a:p>
          <a:p>
            <a:pPr marL="514350" indent="-514350">
              <a:buFont typeface="+mj-lt"/>
              <a:buAutoNum type="arabicPeriod"/>
            </a:pPr>
            <a:endParaRPr lang="en-US" sz="8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IMPACT Prototype </a:t>
            </a:r>
            <a:r>
              <a:rPr lang="en-US" sz="2800" dirty="0" smtClean="0"/>
              <a:t>0.1 </a:t>
            </a:r>
            <a:r>
              <a:rPr lang="en-US" sz="2800" dirty="0" smtClean="0"/>
              <a:t>User Testing and Delivery</a:t>
            </a:r>
          </a:p>
          <a:p>
            <a:pPr marL="514350" indent="-514350">
              <a:buFont typeface="+mj-lt"/>
              <a:buAutoNum type="arabicPeriod"/>
            </a:pPr>
            <a:endParaRPr lang="en-US" sz="800" dirty="0"/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MIAMI </a:t>
            </a:r>
            <a:r>
              <a:rPr lang="en-US" sz="2800" dirty="0" smtClean="0"/>
              <a:t>Partnership + NESC Webinar </a:t>
            </a:r>
          </a:p>
          <a:p>
            <a:pPr marL="514350" indent="-514350">
              <a:buFont typeface="+mj-lt"/>
              <a:buAutoNum type="arabicPeriod"/>
            </a:pPr>
            <a:endParaRPr lang="en-US" sz="8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Developing Level of Care IV Long Duration Lunar Orbit and Surface Medical System Foundation</a:t>
            </a:r>
            <a:endParaRPr lang="en-U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BE9692B-6899-41C0-B3E9-4952193339A3}" type="slidenum">
              <a:rPr lang="en-US" smtClean="0"/>
              <a:pPr/>
              <a:t>2</a:t>
            </a:fld>
            <a:endParaRPr lang="en-US" sz="1000">
              <a:latin typeface="Times New Roman" pitchFamily="1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4160" y="1953846"/>
            <a:ext cx="6433721" cy="3126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386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Screen Shot 2017-03-24 at 3.04.01 PM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341" y="2962423"/>
            <a:ext cx="1768162" cy="165102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00" y="26237"/>
            <a:ext cx="11266311" cy="874347"/>
          </a:xfrm>
        </p:spPr>
        <p:txBody>
          <a:bodyPr/>
          <a:lstStyle/>
          <a:p>
            <a:r>
              <a:rPr lang="en-US" dirty="0" smtClean="0"/>
              <a:t>Developing Foundations: SE </a:t>
            </a:r>
            <a:r>
              <a:rPr lang="en-US" dirty="0" smtClean="0"/>
              <a:t>Approach </a:t>
            </a:r>
            <a:r>
              <a:rPr lang="en-US" dirty="0"/>
              <a:t>to Get There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883285" y="3839382"/>
            <a:ext cx="1974151" cy="646444"/>
          </a:xfrm>
          <a:prstGeom prst="roundRect">
            <a:avLst/>
          </a:prstGeom>
          <a:solidFill>
            <a:srgbClr val="3366FF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dirty="0"/>
              <a:t>Subsystem requirements &amp; architecture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752063" y="5289484"/>
            <a:ext cx="34163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Do we have the capabilities to meet the needs?</a:t>
            </a:r>
          </a:p>
          <a:p>
            <a:pPr algn="ctr"/>
            <a:r>
              <a:rPr lang="en-US" sz="1600" dirty="0"/>
              <a:t>Do we need altered allocations?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00115" y="3064616"/>
            <a:ext cx="1949820" cy="646444"/>
          </a:xfrm>
          <a:prstGeom prst="roundRect">
            <a:avLst/>
          </a:prstGeom>
          <a:solidFill>
            <a:srgbClr val="3366FF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dirty="0">
                <a:solidFill>
                  <a:schemeClr val="bg1"/>
                </a:solidFill>
              </a:rPr>
              <a:t>Sy</a:t>
            </a:r>
            <a:r>
              <a:rPr lang="en-US" sz="1500" dirty="0"/>
              <a:t>stem requirements &amp; architecture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5200" y="846157"/>
            <a:ext cx="1816085" cy="664312"/>
          </a:xfrm>
          <a:prstGeom prst="roundRect">
            <a:avLst/>
          </a:prstGeom>
          <a:solidFill>
            <a:srgbClr val="3366FF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dirty="0"/>
              <a:t>Stakeholder needs, goals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946744" y="846157"/>
            <a:ext cx="1550013" cy="664311"/>
          </a:xfrm>
          <a:prstGeom prst="roundRect">
            <a:avLst/>
          </a:prstGeom>
          <a:solidFill>
            <a:srgbClr val="3366FF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dirty="0"/>
              <a:t>NASA Standards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350327" y="1564158"/>
            <a:ext cx="1981236" cy="646444"/>
          </a:xfrm>
          <a:prstGeom prst="roundRect">
            <a:avLst/>
          </a:prstGeom>
          <a:solidFill>
            <a:srgbClr val="3366FF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dirty="0"/>
              <a:t>Program requirements &amp; architecture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7003988" y="4581356"/>
            <a:ext cx="1820469" cy="646444"/>
          </a:xfrm>
          <a:prstGeom prst="roundRect">
            <a:avLst/>
          </a:prstGeom>
          <a:solidFill>
            <a:srgbClr val="3366FF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dirty="0"/>
              <a:t>Characterize system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8162668" y="5336659"/>
            <a:ext cx="1519261" cy="646444"/>
          </a:xfrm>
          <a:prstGeom prst="roundRect">
            <a:avLst/>
          </a:prstGeom>
          <a:solidFill>
            <a:srgbClr val="3366FF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dirty="0"/>
              <a:t>Analyze &amp; trade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9681931" y="6021976"/>
            <a:ext cx="1277132" cy="646444"/>
          </a:xfrm>
          <a:prstGeom prst="roundRect">
            <a:avLst/>
          </a:prstGeom>
          <a:solidFill>
            <a:schemeClr val="bg1">
              <a:lumMod val="50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dirty="0"/>
              <a:t>Design &amp; Build</a:t>
            </a:r>
          </a:p>
        </p:txBody>
      </p:sp>
      <p:pic>
        <p:nvPicPr>
          <p:cNvPr id="17" name="Picture 16" descr="Screen Shot 2017-03-24 at 3.01.20 PM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63505" y="4609355"/>
            <a:ext cx="2281633" cy="963746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8559" y="4538638"/>
            <a:ext cx="2274800" cy="112545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87" r="2585"/>
          <a:stretch/>
        </p:blipFill>
        <p:spPr>
          <a:xfrm>
            <a:off x="3582133" y="865239"/>
            <a:ext cx="1823869" cy="1541448"/>
          </a:xfrm>
          <a:prstGeom prst="rect">
            <a:avLst/>
          </a:prstGeom>
        </p:spPr>
      </p:pic>
      <p:pic>
        <p:nvPicPr>
          <p:cNvPr id="12" name="Picture 11" descr="Screen Shot 2017-08-08 at 4.16.20 PM.p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2824" y="4931193"/>
            <a:ext cx="1585733" cy="108305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3494" y="5590402"/>
            <a:ext cx="4117657" cy="791689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65205" y="3235305"/>
            <a:ext cx="1308623" cy="1658689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2793939" y="2315979"/>
            <a:ext cx="1966188" cy="646444"/>
          </a:xfrm>
          <a:prstGeom prst="roundRect">
            <a:avLst/>
          </a:prstGeom>
          <a:solidFill>
            <a:srgbClr val="3366FF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dirty="0"/>
              <a:t>System functions &amp; behaviors</a:t>
            </a:r>
          </a:p>
        </p:txBody>
      </p:sp>
      <p:pic>
        <p:nvPicPr>
          <p:cNvPr id="28" name="Picture 27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5622" y="2376714"/>
            <a:ext cx="2152953" cy="1360714"/>
          </a:xfrm>
          <a:prstGeom prst="rect">
            <a:avLst/>
          </a:prstGeom>
        </p:spPr>
      </p:pic>
      <p:sp>
        <p:nvSpPr>
          <p:cNvPr id="29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0871200" y="6492882"/>
            <a:ext cx="1320800" cy="365125"/>
          </a:xfrm>
          <a:prstGeom prst="rect">
            <a:avLst/>
          </a:prstGeom>
        </p:spPr>
        <p:txBody>
          <a:bodyPr/>
          <a:lstStyle/>
          <a:p>
            <a:pPr algn="r"/>
            <a:fld id="{6BD40628-8867-6849-AB56-2F3FFEA2A0E6}" type="slidenum">
              <a:rPr lang="en-US" sz="1400" smtClean="0"/>
              <a:pPr algn="r"/>
              <a:t>3</a:t>
            </a:fld>
            <a:endParaRPr lang="en-US" sz="1400"/>
          </a:p>
        </p:txBody>
      </p:sp>
      <p:sp>
        <p:nvSpPr>
          <p:cNvPr id="23" name="TextBox 22"/>
          <p:cNvSpPr txBox="1"/>
          <p:nvPr/>
        </p:nvSpPr>
        <p:spPr>
          <a:xfrm>
            <a:off x="173192" y="3764133"/>
            <a:ext cx="2314337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Using Model-Based Systems Engineering: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440626" y="6435780"/>
            <a:ext cx="73838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i="1" dirty="0">
                <a:solidFill>
                  <a:srgbClr val="CC6600"/>
                </a:solidFill>
              </a:rPr>
              <a:t>The needs identified by this work will drive future ExMC research</a:t>
            </a:r>
          </a:p>
        </p:txBody>
      </p:sp>
    </p:spTree>
    <p:extLst>
      <p:ext uri="{BB962C8B-B14F-4D97-AF65-F5344CB8AC3E}">
        <p14:creationId xmlns:p14="http://schemas.microsoft.com/office/powerpoint/2010/main" val="3552030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0871200" y="6504171"/>
            <a:ext cx="1320800" cy="365125"/>
          </a:xfrm>
          <a:prstGeom prst="rect">
            <a:avLst/>
          </a:prstGeom>
        </p:spPr>
        <p:txBody>
          <a:bodyPr/>
          <a:lstStyle/>
          <a:p>
            <a:pPr algn="r"/>
            <a:fld id="{6BD40628-8867-6849-AB56-2F3FFEA2A0E6}" type="slidenum">
              <a:rPr lang="en-US" sz="1400" smtClean="0"/>
              <a:pPr algn="r"/>
              <a:t>4</a:t>
            </a:fld>
            <a:endParaRPr lang="en-US" sz="14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1377" y="152400"/>
            <a:ext cx="10914380" cy="609600"/>
          </a:xfrm>
        </p:spPr>
        <p:txBody>
          <a:bodyPr/>
          <a:lstStyle/>
          <a:p>
            <a:r>
              <a:rPr lang="en-US" dirty="0"/>
              <a:t>Level of Care IV Short Duration Lunar Orbit Medical System Foundation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5751" y="903286"/>
            <a:ext cx="7910361" cy="5954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391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00" y="26237"/>
            <a:ext cx="11266311" cy="874347"/>
          </a:xfrm>
        </p:spPr>
        <p:txBody>
          <a:bodyPr/>
          <a:lstStyle/>
          <a:p>
            <a:r>
              <a:rPr lang="en-US" dirty="0" smtClean="0"/>
              <a:t>Publications: IEEE Aerospace 2021 and ICES 2021</a:t>
            </a:r>
            <a:endParaRPr lang="en-US" dirty="0"/>
          </a:p>
        </p:txBody>
      </p:sp>
      <p:sp>
        <p:nvSpPr>
          <p:cNvPr id="29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0871200" y="6492882"/>
            <a:ext cx="1320800" cy="365125"/>
          </a:xfrm>
          <a:prstGeom prst="rect">
            <a:avLst/>
          </a:prstGeom>
        </p:spPr>
        <p:txBody>
          <a:bodyPr/>
          <a:lstStyle/>
          <a:p>
            <a:pPr algn="r"/>
            <a:fld id="{6BD40628-8867-6849-AB56-2F3FFEA2A0E6}" type="slidenum">
              <a:rPr lang="en-US" sz="1400" smtClean="0"/>
              <a:pPr algn="r"/>
              <a:t>5</a:t>
            </a:fld>
            <a:endParaRPr lang="en-US" sz="140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472" y="1051506"/>
            <a:ext cx="5258256" cy="124978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5822" y="1051507"/>
            <a:ext cx="5258256" cy="124978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/>
          <a:srcRect b="18985"/>
          <a:stretch/>
        </p:blipFill>
        <p:spPr>
          <a:xfrm>
            <a:off x="407454" y="2452216"/>
            <a:ext cx="4976291" cy="422290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6"/>
          <a:srcRect b="24194"/>
          <a:stretch/>
        </p:blipFill>
        <p:spPr>
          <a:xfrm>
            <a:off x="6594891" y="2452217"/>
            <a:ext cx="5060118" cy="4222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111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985" y="174222"/>
            <a:ext cx="6652967" cy="609600"/>
          </a:xfrm>
        </p:spPr>
        <p:txBody>
          <a:bodyPr/>
          <a:lstStyle/>
          <a:p>
            <a:r>
              <a:rPr lang="en-US" dirty="0" smtClean="0"/>
              <a:t>IMPACT 0.1, 1.0 and BEYOND!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6986" y="1025308"/>
            <a:ext cx="10003962" cy="1951305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err="1"/>
              <a:t>ExMC</a:t>
            </a:r>
            <a:r>
              <a:rPr lang="en-US" sz="2400" dirty="0"/>
              <a:t> Need: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Provide a data-driven means to inform human health and performance risk mitigation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During resource-constrained exploration mission development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Enabling systematic trade studies to evaluate options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60E58D69-6F75-46EC-B381-A34C4F305958}" type="slidenum">
              <a:rPr lang="en-US" smtClean="0"/>
              <a:pPr/>
              <a:t>6</a:t>
            </a:fld>
            <a:endParaRPr lang="en-US" sz="1000" dirty="0"/>
          </a:p>
        </p:txBody>
      </p:sp>
      <p:grpSp>
        <p:nvGrpSpPr>
          <p:cNvPr id="6" name="Group 5"/>
          <p:cNvGrpSpPr/>
          <p:nvPr/>
        </p:nvGrpSpPr>
        <p:grpSpPr>
          <a:xfrm>
            <a:off x="2003362" y="3501674"/>
            <a:ext cx="8574309" cy="2881174"/>
            <a:chOff x="2003362" y="3244499"/>
            <a:chExt cx="8574309" cy="2881174"/>
          </a:xfrm>
        </p:grpSpPr>
        <p:sp>
          <p:nvSpPr>
            <p:cNvPr id="25" name="Oval 24"/>
            <p:cNvSpPr/>
            <p:nvPr/>
          </p:nvSpPr>
          <p:spPr>
            <a:xfrm>
              <a:off x="2003362" y="4411881"/>
              <a:ext cx="1309981" cy="587829"/>
            </a:xfrm>
            <a:prstGeom prst="ellipse">
              <a:avLst/>
            </a:prstGeom>
            <a:solidFill>
              <a:srgbClr val="ED7D31"/>
            </a:solidFill>
            <a:ln w="12700" cap="flat" cmpd="sng" algn="ctr">
              <a:solidFill>
                <a:srgbClr val="ED7D31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sz="1350" kern="0" dirty="0">
                  <a:solidFill>
                    <a:prstClr val="white"/>
                  </a:solidFill>
                  <a:latin typeface="Calibri" panose="020F0502020204030204"/>
                </a:rPr>
                <a:t>Requester</a:t>
              </a:r>
            </a:p>
          </p:txBody>
        </p:sp>
        <p:sp>
          <p:nvSpPr>
            <p:cNvPr id="26" name="Oval 25"/>
            <p:cNvSpPr/>
            <p:nvPr/>
          </p:nvSpPr>
          <p:spPr>
            <a:xfrm>
              <a:off x="3731224" y="4413105"/>
              <a:ext cx="1234032" cy="587829"/>
            </a:xfrm>
            <a:prstGeom prst="ellipse">
              <a:avLst/>
            </a:prstGeom>
            <a:solidFill>
              <a:srgbClr val="5B9BD5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sz="1350" kern="0" dirty="0">
                  <a:solidFill>
                    <a:prstClr val="white"/>
                  </a:solidFill>
                  <a:latin typeface="Calibri" panose="020F0502020204030204"/>
                </a:rPr>
                <a:t>Operator</a:t>
              </a: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5979546" y="4398614"/>
              <a:ext cx="900113" cy="614363"/>
            </a:xfrm>
            <a:prstGeom prst="rect">
              <a:avLst/>
            </a:prstGeom>
            <a:solidFill>
              <a:srgbClr val="70AD47"/>
            </a:solidFill>
            <a:ln w="12700" cap="flat" cmpd="sng" algn="ctr">
              <a:solidFill>
                <a:srgbClr val="70AD47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sz="1350" kern="0" dirty="0">
                  <a:solidFill>
                    <a:prstClr val="white"/>
                  </a:solidFill>
                  <a:latin typeface="Calibri" panose="020F0502020204030204"/>
                </a:rPr>
                <a:t>IMPACT</a:t>
              </a:r>
            </a:p>
          </p:txBody>
        </p:sp>
        <p:sp>
          <p:nvSpPr>
            <p:cNvPr id="28" name="Oval 27"/>
            <p:cNvSpPr/>
            <p:nvPr/>
          </p:nvSpPr>
          <p:spPr>
            <a:xfrm>
              <a:off x="8111648" y="4411881"/>
              <a:ext cx="1234032" cy="587829"/>
            </a:xfrm>
            <a:prstGeom prst="ellipse">
              <a:avLst/>
            </a:prstGeom>
            <a:solidFill>
              <a:srgbClr val="5B9BD5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sz="1350" kern="0" dirty="0">
                  <a:solidFill>
                    <a:prstClr val="white"/>
                  </a:solidFill>
                  <a:latin typeface="Calibri" panose="020F0502020204030204"/>
                </a:rPr>
                <a:t>Operator</a:t>
              </a:r>
            </a:p>
          </p:txBody>
        </p:sp>
        <p:cxnSp>
          <p:nvCxnSpPr>
            <p:cNvPr id="29" name="Straight Arrow Connector 28"/>
            <p:cNvCxnSpPr>
              <a:stCxn id="25" idx="6"/>
              <a:endCxn id="26" idx="2"/>
            </p:cNvCxnSpPr>
            <p:nvPr/>
          </p:nvCxnSpPr>
          <p:spPr>
            <a:xfrm>
              <a:off x="3313342" y="4705795"/>
              <a:ext cx="417882" cy="1224"/>
            </a:xfrm>
            <a:prstGeom prst="straightConnector1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30" name="TextBox 29"/>
            <p:cNvSpPr txBox="1"/>
            <p:nvPr/>
          </p:nvSpPr>
          <p:spPr>
            <a:xfrm>
              <a:off x="3054800" y="4202574"/>
              <a:ext cx="957263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/>
              <a:r>
                <a:rPr lang="en-US" sz="1350" dirty="0">
                  <a:solidFill>
                    <a:prstClr val="black"/>
                  </a:solidFill>
                  <a:latin typeface="Calibri" panose="020F0502020204030204"/>
                </a:rPr>
                <a:t>Provides Query</a:t>
              </a:r>
            </a:p>
          </p:txBody>
        </p:sp>
        <p:cxnSp>
          <p:nvCxnSpPr>
            <p:cNvPr id="31" name="Straight Arrow Connector 11"/>
            <p:cNvCxnSpPr>
              <a:stCxn id="28" idx="4"/>
              <a:endCxn id="25" idx="4"/>
            </p:cNvCxnSpPr>
            <p:nvPr/>
          </p:nvCxnSpPr>
          <p:spPr>
            <a:xfrm rot="5400000">
              <a:off x="5712496" y="1983541"/>
              <a:ext cx="9525" cy="6032339"/>
            </a:xfrm>
            <a:prstGeom prst="bentConnector3">
              <a:avLst>
                <a:gd name="adj1" fmla="val 1800000"/>
              </a:avLst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32" name="TextBox 31"/>
            <p:cNvSpPr txBox="1"/>
            <p:nvPr/>
          </p:nvSpPr>
          <p:spPr>
            <a:xfrm>
              <a:off x="5258513" y="5150252"/>
              <a:ext cx="1260736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800"/>
              <a:r>
                <a:rPr lang="en-US" sz="1350" dirty="0">
                  <a:solidFill>
                    <a:prstClr val="black"/>
                  </a:solidFill>
                  <a:latin typeface="Calibri" panose="020F0502020204030204"/>
                </a:rPr>
                <a:t>Provides Reports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9345681" y="3296040"/>
              <a:ext cx="1231990" cy="715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800"/>
              <a:r>
                <a:rPr lang="en-US" sz="1350" dirty="0">
                  <a:solidFill>
                    <a:prstClr val="black"/>
                  </a:solidFill>
                  <a:latin typeface="Calibri" panose="020F0502020204030204"/>
                </a:rPr>
                <a:t>Provides Consultation</a:t>
              </a:r>
            </a:p>
            <a:p>
              <a:pPr defTabSz="685800"/>
              <a:r>
                <a:rPr lang="en-US" sz="1350" dirty="0">
                  <a:solidFill>
                    <a:prstClr val="black"/>
                  </a:solidFill>
                  <a:latin typeface="Calibri" panose="020F0502020204030204"/>
                </a:rPr>
                <a:t>(if applicable)</a:t>
              </a:r>
            </a:p>
          </p:txBody>
        </p:sp>
        <p:cxnSp>
          <p:nvCxnSpPr>
            <p:cNvPr id="34" name="Straight Arrow Connector 33"/>
            <p:cNvCxnSpPr>
              <a:stCxn id="27" idx="3"/>
              <a:endCxn id="28" idx="2"/>
            </p:cNvCxnSpPr>
            <p:nvPr/>
          </p:nvCxnSpPr>
          <p:spPr>
            <a:xfrm>
              <a:off x="6879659" y="4705795"/>
              <a:ext cx="1231991" cy="0"/>
            </a:xfrm>
            <a:prstGeom prst="straightConnector1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35" name="TextBox 34"/>
            <p:cNvSpPr txBox="1"/>
            <p:nvPr/>
          </p:nvSpPr>
          <p:spPr>
            <a:xfrm>
              <a:off x="6829952" y="4428796"/>
              <a:ext cx="1313654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/>
              <a:r>
                <a:rPr lang="en-US" sz="1350" dirty="0">
                  <a:solidFill>
                    <a:prstClr val="black"/>
                  </a:solidFill>
                  <a:latin typeface="Calibri" panose="020F0502020204030204"/>
                </a:rPr>
                <a:t>Provides Output</a:t>
              </a:r>
            </a:p>
          </p:txBody>
        </p:sp>
        <p:cxnSp>
          <p:nvCxnSpPr>
            <p:cNvPr id="36" name="Straight Arrow Connector 35"/>
            <p:cNvCxnSpPr>
              <a:stCxn id="26" idx="6"/>
              <a:endCxn id="27" idx="1"/>
            </p:cNvCxnSpPr>
            <p:nvPr/>
          </p:nvCxnSpPr>
          <p:spPr>
            <a:xfrm flipV="1">
              <a:off x="4965256" y="4705795"/>
              <a:ext cx="1014290" cy="1224"/>
            </a:xfrm>
            <a:prstGeom prst="straightConnector1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37" name="TextBox 36"/>
            <p:cNvSpPr txBox="1"/>
            <p:nvPr/>
          </p:nvSpPr>
          <p:spPr>
            <a:xfrm>
              <a:off x="4827435" y="4430019"/>
              <a:ext cx="1235026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/>
              <a:r>
                <a:rPr lang="en-US" sz="1350" dirty="0">
                  <a:solidFill>
                    <a:prstClr val="black"/>
                  </a:solidFill>
                  <a:latin typeface="Calibri" panose="020F0502020204030204"/>
                </a:rPr>
                <a:t>Provides Input</a:t>
              </a:r>
            </a:p>
          </p:txBody>
        </p:sp>
        <p:sp>
          <p:nvSpPr>
            <p:cNvPr id="38" name="Oval 37"/>
            <p:cNvSpPr/>
            <p:nvPr/>
          </p:nvSpPr>
          <p:spPr>
            <a:xfrm>
              <a:off x="8111648" y="3244499"/>
              <a:ext cx="1234032" cy="587829"/>
            </a:xfrm>
            <a:prstGeom prst="ellipse">
              <a:avLst/>
            </a:prstGeom>
            <a:solidFill>
              <a:srgbClr val="FFC000"/>
            </a:solidFill>
            <a:ln w="12700" cap="flat" cmpd="sng" algn="ctr">
              <a:solidFill>
                <a:srgbClr val="FFC000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sz="1350" kern="0" dirty="0">
                  <a:solidFill>
                    <a:prstClr val="white"/>
                  </a:solidFill>
                  <a:latin typeface="Calibri" panose="020F0502020204030204"/>
                </a:rPr>
                <a:t>Clinician</a:t>
              </a:r>
              <a:r>
                <a:rPr lang="en-US" sz="1350" kern="0" dirty="0">
                  <a:solidFill>
                    <a:srgbClr val="FF0000"/>
                  </a:solidFill>
                  <a:latin typeface="Calibri" panose="020F0502020204030204"/>
                </a:rPr>
                <a:t>*</a:t>
              </a:r>
              <a:r>
                <a:rPr lang="en-US" sz="1350" kern="0" dirty="0">
                  <a:solidFill>
                    <a:prstClr val="white"/>
                  </a:solidFill>
                  <a:latin typeface="Calibri" panose="020F0502020204030204"/>
                </a:rPr>
                <a:t> SME</a:t>
              </a:r>
            </a:p>
          </p:txBody>
        </p:sp>
        <p:cxnSp>
          <p:nvCxnSpPr>
            <p:cNvPr id="39" name="Straight Arrow Connector 38"/>
            <p:cNvCxnSpPr>
              <a:stCxn id="38" idx="4"/>
              <a:endCxn id="28" idx="0"/>
            </p:cNvCxnSpPr>
            <p:nvPr/>
          </p:nvCxnSpPr>
          <p:spPr>
            <a:xfrm>
              <a:off x="8728664" y="3832329"/>
              <a:ext cx="0" cy="579553"/>
            </a:xfrm>
            <a:prstGeom prst="straightConnector1">
              <a:avLst/>
            </a:prstGeom>
            <a:noFill/>
            <a:ln w="6350" cap="flat" cmpd="sng" algn="ctr">
              <a:solidFill>
                <a:srgbClr val="5B9BD5"/>
              </a:solidFill>
              <a:prstDash val="dash"/>
              <a:miter lim="800000"/>
              <a:headEnd type="triangle"/>
              <a:tailEnd type="triangle"/>
            </a:ln>
            <a:effectLst/>
          </p:spPr>
        </p:cxnSp>
        <p:sp>
          <p:nvSpPr>
            <p:cNvPr id="40" name="Oval 39"/>
            <p:cNvSpPr/>
            <p:nvPr/>
          </p:nvSpPr>
          <p:spPr>
            <a:xfrm>
              <a:off x="2919611" y="3244499"/>
              <a:ext cx="1234032" cy="587829"/>
            </a:xfrm>
            <a:prstGeom prst="ellipse">
              <a:avLst/>
            </a:prstGeom>
            <a:solidFill>
              <a:srgbClr val="FFC000"/>
            </a:solidFill>
            <a:ln w="12700" cap="flat" cmpd="sng" algn="ctr">
              <a:solidFill>
                <a:srgbClr val="FFC000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sz="1350" kern="0" dirty="0">
                  <a:solidFill>
                    <a:prstClr val="white"/>
                  </a:solidFill>
                  <a:latin typeface="Calibri" panose="020F0502020204030204"/>
                </a:rPr>
                <a:t>Clinician</a:t>
              </a:r>
              <a:r>
                <a:rPr lang="en-US" sz="1350" kern="0" dirty="0">
                  <a:solidFill>
                    <a:srgbClr val="FF0000"/>
                  </a:solidFill>
                  <a:latin typeface="Calibri" panose="020F0502020204030204"/>
                </a:rPr>
                <a:t>*</a:t>
              </a:r>
              <a:r>
                <a:rPr lang="en-US" sz="1350" kern="0" dirty="0">
                  <a:solidFill>
                    <a:prstClr val="white"/>
                  </a:solidFill>
                  <a:latin typeface="Calibri" panose="020F0502020204030204"/>
                </a:rPr>
                <a:t> SME</a:t>
              </a:r>
            </a:p>
          </p:txBody>
        </p:sp>
        <p:cxnSp>
          <p:nvCxnSpPr>
            <p:cNvPr id="41" name="Straight Arrow Connector 40"/>
            <p:cNvCxnSpPr>
              <a:stCxn id="40" idx="3"/>
              <a:endCxn id="25" idx="0"/>
            </p:cNvCxnSpPr>
            <p:nvPr/>
          </p:nvCxnSpPr>
          <p:spPr>
            <a:xfrm flipH="1">
              <a:off x="2696326" y="3746242"/>
              <a:ext cx="404006" cy="665639"/>
            </a:xfrm>
            <a:prstGeom prst="straightConnector1">
              <a:avLst/>
            </a:prstGeom>
            <a:noFill/>
            <a:ln w="6350" cap="flat" cmpd="sng" algn="ctr">
              <a:solidFill>
                <a:srgbClr val="5B9BD5"/>
              </a:solidFill>
              <a:prstDash val="dash"/>
              <a:miter lim="800000"/>
              <a:headEnd type="triangle"/>
              <a:tailEnd type="triangle"/>
            </a:ln>
            <a:effectLst/>
          </p:spPr>
        </p:cxnSp>
        <p:cxnSp>
          <p:nvCxnSpPr>
            <p:cNvPr id="42" name="Straight Arrow Connector 41"/>
            <p:cNvCxnSpPr>
              <a:stCxn id="40" idx="5"/>
              <a:endCxn id="26" idx="0"/>
            </p:cNvCxnSpPr>
            <p:nvPr/>
          </p:nvCxnSpPr>
          <p:spPr>
            <a:xfrm>
              <a:off x="3972924" y="3746242"/>
              <a:ext cx="375317" cy="666863"/>
            </a:xfrm>
            <a:prstGeom prst="straightConnector1">
              <a:avLst/>
            </a:prstGeom>
            <a:noFill/>
            <a:ln w="6350" cap="flat" cmpd="sng" algn="ctr">
              <a:solidFill>
                <a:srgbClr val="5B9BD5"/>
              </a:solidFill>
              <a:prstDash val="dash"/>
              <a:miter lim="800000"/>
              <a:headEnd type="triangle"/>
              <a:tailEnd type="triangle"/>
            </a:ln>
            <a:effectLst/>
          </p:spPr>
        </p:cxnSp>
        <p:sp>
          <p:nvSpPr>
            <p:cNvPr id="43" name="TextBox 42"/>
            <p:cNvSpPr txBox="1"/>
            <p:nvPr/>
          </p:nvSpPr>
          <p:spPr>
            <a:xfrm>
              <a:off x="4128396" y="3296040"/>
              <a:ext cx="2070994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800"/>
              <a:r>
                <a:rPr lang="en-US" sz="1350" dirty="0">
                  <a:solidFill>
                    <a:prstClr val="black"/>
                  </a:solidFill>
                  <a:latin typeface="Calibri" panose="020F0502020204030204"/>
                </a:rPr>
                <a:t>Provides Consultation </a:t>
              </a:r>
            </a:p>
            <a:p>
              <a:pPr defTabSz="685800"/>
              <a:r>
                <a:rPr lang="en-US" sz="1350" dirty="0">
                  <a:solidFill>
                    <a:prstClr val="black"/>
                  </a:solidFill>
                  <a:latin typeface="Calibri" panose="020F0502020204030204"/>
                </a:rPr>
                <a:t>(if applicable)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720385" y="5864063"/>
              <a:ext cx="700384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kern="0" dirty="0">
                  <a:solidFill>
                    <a:srgbClr val="FF0000"/>
                  </a:solidFill>
                  <a:latin typeface="Calibri" panose="020F0502020204030204"/>
                </a:rPr>
                <a:t>*for some use cases of IMPACT, Clinician/SME consultation may be imperative; for others it may be completely optional</a:t>
              </a:r>
              <a:endParaRPr lang="en-US" sz="1100" dirty="0"/>
            </a:p>
          </p:txBody>
        </p:sp>
      </p:grpSp>
    </p:spTree>
    <p:extLst>
      <p:ext uri="{BB962C8B-B14F-4D97-AF65-F5344CB8AC3E}">
        <p14:creationId xmlns:p14="http://schemas.microsoft.com/office/powerpoint/2010/main" val="22325428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0932" y="152400"/>
            <a:ext cx="10749993" cy="609600"/>
          </a:xfrm>
        </p:spPr>
        <p:txBody>
          <a:bodyPr/>
          <a:lstStyle/>
          <a:p>
            <a:r>
              <a:rPr lang="en-US" dirty="0" smtClean="0"/>
              <a:t>MIAMI </a:t>
            </a:r>
            <a:r>
              <a:rPr lang="en-US" dirty="0" smtClean="0"/>
              <a:t>Partnership + NESC Academy Webinar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0E58D69-6F75-46EC-B381-A34C4F305958}" type="slidenum">
              <a:rPr lang="en-US" smtClean="0"/>
              <a:pPr/>
              <a:t>7</a:t>
            </a:fld>
            <a:endParaRPr lang="en-US" sz="1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6" y="866775"/>
            <a:ext cx="4922947" cy="52959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324474" y="5443934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Using MBSE on a Working Project</a:t>
            </a:r>
          </a:p>
          <a:p>
            <a:r>
              <a:rPr lang="en-US" u="sng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hlinkClick r:id="rId4"/>
              </a:rPr>
              <a:t>https://mediaex-server.larc.nasa.gov/Academy/Play/727a192a50614d41b5a61788536fecae1d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hlinkClick r:id="rId4"/>
              </a:rPr>
              <a:t> </a:t>
            </a:r>
            <a:endParaRPr lang="en-US" dirty="0"/>
          </a:p>
        </p:txBody>
      </p:sp>
      <p:graphicFrame>
        <p:nvGraphicFramePr>
          <p:cNvPr id="8" name="Content Placeholder 9">
            <a:extLst>
              <a:ext uri="{FF2B5EF4-FFF2-40B4-BE49-F238E27FC236}">
                <a16:creationId xmlns:a16="http://schemas.microsoft.com/office/drawing/2014/main" id="{37EEF4FC-3038-478B-92B1-E3E6CAD2583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73568843"/>
              </p:ext>
            </p:extLst>
          </p:nvPr>
        </p:nvGraphicFramePr>
        <p:xfrm>
          <a:off x="5324474" y="1212850"/>
          <a:ext cx="6548435" cy="30276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189585">
                  <a:extLst>
                    <a:ext uri="{9D8B030D-6E8A-4147-A177-3AD203B41FA5}">
                      <a16:colId xmlns:a16="http://schemas.microsoft.com/office/drawing/2014/main" val="116460882"/>
                    </a:ext>
                  </a:extLst>
                </a:gridCol>
                <a:gridCol w="3477106">
                  <a:extLst>
                    <a:ext uri="{9D8B030D-6E8A-4147-A177-3AD203B41FA5}">
                      <a16:colId xmlns:a16="http://schemas.microsoft.com/office/drawing/2014/main" val="4262645518"/>
                    </a:ext>
                  </a:extLst>
                </a:gridCol>
                <a:gridCol w="1881744">
                  <a:extLst>
                    <a:ext uri="{9D8B030D-6E8A-4147-A177-3AD203B41FA5}">
                      <a16:colId xmlns:a16="http://schemas.microsoft.com/office/drawing/2014/main" val="32549271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200" dirty="0"/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Presenter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1829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/>
                        <a:t>June 8</a:t>
                      </a:r>
                      <a:r>
                        <a:rPr lang="en-US" sz="1200" baseline="30000" dirty="0"/>
                        <a:t>th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How to Get Started Using MBSE: The Basics of What, How and Who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Trevor Grondin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1316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/>
                        <a:t>July 20</a:t>
                      </a:r>
                      <a:r>
                        <a:rPr lang="en-US" sz="1200" baseline="30000" dirty="0"/>
                        <a:t>th</a:t>
                      </a:r>
                      <a:r>
                        <a:rPr lang="en-US" sz="120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Systems Engineering and Model Based Systems Engineering Stakeholder State of the Discipline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Jessica Knizhnik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8574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/>
                        <a:t>August 17</a:t>
                      </a:r>
                      <a:r>
                        <a:rPr lang="en-US" sz="1200" baseline="30000" dirty="0"/>
                        <a:t>th</a:t>
                      </a:r>
                      <a:r>
                        <a:rPr lang="en-US" sz="120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An Innovative Jump Start for MBSE Tooling, NTL Results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Samantha Infeld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8985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October 14</a:t>
                      </a:r>
                      <a:r>
                        <a:rPr lang="en-US" sz="1200" baseline="30000" dirty="0" smtClean="0"/>
                        <a:t>th</a:t>
                      </a:r>
                      <a:r>
                        <a:rPr lang="en-US" sz="1200" dirty="0" smtClean="0"/>
                        <a:t> 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MBSE to MIAMI to Implementation</a:t>
                      </a:r>
                      <a:r>
                        <a:rPr lang="en-US" sz="1200" baseline="0" dirty="0" smtClean="0"/>
                        <a:t> An Overview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Jessica Knizhnik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5136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October 26</a:t>
                      </a:r>
                      <a:r>
                        <a:rPr lang="en-US" sz="1200" baseline="30000" dirty="0" smtClean="0"/>
                        <a:t>th</a:t>
                      </a:r>
                      <a:r>
                        <a:rPr lang="en-US" sz="1200" dirty="0" smtClean="0"/>
                        <a:t> 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Future Model-Based Systems Engineering Vision and Strategy Bridge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Karen</a:t>
                      </a:r>
                      <a:r>
                        <a:rPr lang="en-US" sz="1200" baseline="0" dirty="0" smtClean="0"/>
                        <a:t> Weiland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1499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November</a:t>
                      </a:r>
                      <a:r>
                        <a:rPr lang="en-US" sz="1200" baseline="0" dirty="0" smtClean="0"/>
                        <a:t> 4</a:t>
                      </a:r>
                      <a:r>
                        <a:rPr lang="en-US" sz="1200" baseline="30000" dirty="0" smtClean="0"/>
                        <a:t>th</a:t>
                      </a:r>
                      <a:r>
                        <a:rPr lang="en-US" sz="1200" baseline="0" dirty="0" smtClean="0"/>
                        <a:t> 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Using MBSE on a Working Project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Kerry </a:t>
                      </a:r>
                      <a:r>
                        <a:rPr lang="en-US" sz="1200" dirty="0" smtClean="0"/>
                        <a:t>McGuire and Jeff Cohen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486258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324474" y="4328042"/>
            <a:ext cx="64174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NESC Academy: Systems Engineering Webinar Series</a:t>
            </a:r>
          </a:p>
          <a:p>
            <a:r>
              <a:rPr lang="en-US" dirty="0">
                <a:hlinkClick r:id="rId5"/>
              </a:rPr>
              <a:t>https://</a:t>
            </a:r>
            <a:r>
              <a:rPr lang="en-US" dirty="0" smtClean="0">
                <a:hlinkClick r:id="rId5"/>
              </a:rPr>
              <a:t>nescacademy.nasa.gov/series/25339d3ecac0450b88f089d1cc0ab9814d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70932" y="6268006"/>
            <a:ext cx="38521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MBSE Community of Practice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  <a:hlinkClick r:id="rId6"/>
              </a:rPr>
              <a:t>m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  <a:hlinkClick r:id="rId6"/>
              </a:rPr>
              <a:t>inutes</a:t>
            </a:r>
            <a:endParaRPr lang="en-US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3975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BB49FD-F6FA-417A-9249-221A96E3B9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Concept of Operations Development for a Level </a:t>
            </a:r>
            <a:r>
              <a:rPr lang="en-US" dirty="0"/>
              <a:t>of Care IV Long Duration Lunar Orbit and </a:t>
            </a:r>
            <a:r>
              <a:rPr lang="en-US" dirty="0" smtClean="0"/>
              <a:t>Surface Medical </a:t>
            </a:r>
            <a:r>
              <a:rPr lang="en-US" dirty="0"/>
              <a:t>System Foundation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A0EF18-9F9B-4A05-BD76-0CE0DCFDDD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0E58D69-6F75-46EC-B381-A34C4F305958}" type="slidenum">
              <a:rPr lang="en-US" smtClean="0"/>
              <a:pPr/>
              <a:t>8</a:t>
            </a:fld>
            <a:endParaRPr lang="en-US" sz="10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0D232F1-8DD1-42B0-8E3D-5B30B0A272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376" y="935599"/>
            <a:ext cx="5251623" cy="229800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4D8A58A-F166-45B1-BC8D-9996032AC36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575" t="-28814" r="575" b="56099"/>
          <a:stretch/>
        </p:blipFill>
        <p:spPr>
          <a:xfrm>
            <a:off x="443873" y="944852"/>
            <a:ext cx="4966627" cy="5913148"/>
          </a:xfrm>
          <a:prstGeom prst="rect">
            <a:avLst/>
          </a:prstGeom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68F9EF07-620B-4F15-9ABC-FA308E3F65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2921" y="2223711"/>
            <a:ext cx="5938812" cy="3355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9244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535802" y="989714"/>
            <a:ext cx="10694173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17961" dir="2700000" algn="ctr" rotWithShape="0">
              <a:schemeClr val="tx1">
                <a:alpha val="74998"/>
              </a:scheme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b="1">
                <a:solidFill>
                  <a:schemeClr val="bg1"/>
                </a:solidFill>
                <a:latin typeface="Helvetica" pitchFamily="-112" charset="0"/>
                <a:ea typeface="MS PGothic" pitchFamily="34" charset="-128"/>
                <a:cs typeface="+mn-cs"/>
              </a:defRPr>
            </a:lvl1pPr>
            <a:lvl2pPr marL="460375" indent="-233363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/>
              </a:defRPr>
            </a:lvl2pPr>
            <a:lvl3pPr marL="687388" indent="-22542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ea typeface="ヒラギノ角ゴ Pro W3" pitchFamily="-106" charset="-128"/>
                <a:cs typeface="ヒラギノ角ゴ Pro W3" charset="-128"/>
              </a:defRPr>
            </a:lvl3pPr>
            <a:lvl4pPr marL="915988" indent="-227013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ヒラギノ角ゴ Pro W3" pitchFamily="-106" charset="-128"/>
                <a:cs typeface="ヒラギノ角ゴ Pro W3" charset="-128"/>
              </a:defRPr>
            </a:lvl4pPr>
            <a:lvl5pPr marL="1144588" indent="-22701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ヒラギノ角ゴ Pro W3" pitchFamily="-106" charset="-128"/>
                <a:cs typeface="ヒラギノ角ゴ Pro W3" charset="-128"/>
              </a:defRPr>
            </a:lvl5pPr>
            <a:lvl6pPr marL="1601788" indent="-22701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6pPr>
            <a:lvl7pPr marL="2058988" indent="-22701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7pPr>
            <a:lvl8pPr marL="2516188" indent="-22701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8pPr>
            <a:lvl9pPr marL="2973388" indent="-22701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en-US" sz="2400" b="0" dirty="0" smtClean="0"/>
              <a:t>In summary, ExMC has:</a:t>
            </a:r>
          </a:p>
          <a:p>
            <a:endParaRPr lang="en-US" sz="2400" b="0" dirty="0"/>
          </a:p>
          <a:p>
            <a:pPr marL="342900" indent="-342900">
              <a:buFont typeface="Arial"/>
              <a:buChar char="•"/>
            </a:pPr>
            <a:r>
              <a:rPr lang="en-US" sz="2400" b="0" dirty="0" smtClean="0"/>
              <a:t>Continued to e</a:t>
            </a:r>
            <a:r>
              <a:rPr lang="en-US" sz="2400" b="0" dirty="0" smtClean="0"/>
              <a:t>stablish </a:t>
            </a:r>
            <a:r>
              <a:rPr lang="en-US" sz="2400" b="0" dirty="0" smtClean="0"/>
              <a:t>a Systems Engineering team, processes, and products to integrate with exploration programs</a:t>
            </a:r>
          </a:p>
          <a:p>
            <a:pPr marL="342900" indent="-342900">
              <a:buFont typeface="Arial"/>
              <a:buChar char="•"/>
            </a:pPr>
            <a:endParaRPr lang="en-US" sz="2400" b="0" dirty="0" smtClean="0"/>
          </a:p>
          <a:p>
            <a:pPr marL="342900" indent="-342900">
              <a:buFont typeface="Arial"/>
              <a:buChar char="•"/>
            </a:pPr>
            <a:r>
              <a:rPr lang="en-US" sz="2400" b="0" dirty="0" smtClean="0"/>
              <a:t>Built a bridge across medical and engineering domains</a:t>
            </a:r>
          </a:p>
          <a:p>
            <a:pPr marL="342900" indent="-342900">
              <a:buFont typeface="Arial"/>
              <a:buChar char="•"/>
            </a:pPr>
            <a:endParaRPr lang="en-US" sz="2400" b="0" dirty="0" smtClean="0"/>
          </a:p>
          <a:p>
            <a:pPr marL="342900" indent="-342900">
              <a:buFont typeface="Arial"/>
              <a:buChar char="•"/>
            </a:pPr>
            <a:r>
              <a:rPr lang="en-US" sz="2400" b="0" dirty="0" smtClean="0"/>
              <a:t>Created </a:t>
            </a:r>
            <a:r>
              <a:rPr lang="en-US" sz="2400" b="0" dirty="0" smtClean="0"/>
              <a:t>and delivered a </a:t>
            </a:r>
            <a:r>
              <a:rPr lang="en-US" sz="2400" b="0" dirty="0" smtClean="0"/>
              <a:t>capability to provide traceable, defensible system development </a:t>
            </a:r>
            <a:r>
              <a:rPr lang="en-US" sz="2400" b="0" dirty="0" smtClean="0"/>
              <a:t>products</a:t>
            </a:r>
          </a:p>
          <a:p>
            <a:pPr marL="342900" indent="-342900">
              <a:buFont typeface="Arial"/>
              <a:buChar char="•"/>
            </a:pPr>
            <a:endParaRPr lang="en-US" sz="2400" b="0" dirty="0"/>
          </a:p>
          <a:p>
            <a:pPr marL="342900" indent="-342900">
              <a:buFont typeface="Arial"/>
              <a:buChar char="•"/>
            </a:pPr>
            <a:r>
              <a:rPr lang="en-US" sz="2400" b="0" dirty="0" smtClean="0"/>
              <a:t>Disseminated and gained Systems Engineering knowledge to and from the agency</a:t>
            </a:r>
            <a:endParaRPr lang="en-US" sz="2400" b="0" dirty="0"/>
          </a:p>
          <a:p>
            <a:pPr marL="342900" indent="-342900">
              <a:buFont typeface="Arial"/>
              <a:buChar char="•"/>
            </a:pPr>
            <a:endParaRPr lang="en-US" sz="2400" b="0" dirty="0" smtClean="0"/>
          </a:p>
          <a:p>
            <a:pPr marL="342900" indent="-342900">
              <a:buFont typeface="Arial"/>
              <a:buChar char="•"/>
            </a:pPr>
            <a:endParaRPr lang="en-US" sz="2400" b="0" dirty="0" smtClean="0"/>
          </a:p>
          <a:p>
            <a:pPr marL="342900" indent="-342900">
              <a:buFont typeface="Arial"/>
              <a:buChar char="•"/>
            </a:pPr>
            <a:endParaRPr lang="en-US" sz="2400" b="0" dirty="0"/>
          </a:p>
        </p:txBody>
      </p:sp>
    </p:spTree>
    <p:extLst>
      <p:ext uri="{BB962C8B-B14F-4D97-AF65-F5344CB8AC3E}">
        <p14:creationId xmlns:p14="http://schemas.microsoft.com/office/powerpoint/2010/main" val="1334519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BE9692B-6899-41C0-B3E9-4952193339A3}" type="slidenum">
              <a:rPr lang="en-US" smtClean="0"/>
              <a:pPr/>
              <a:t>10</a:t>
            </a:fld>
            <a:endParaRPr lang="en-US" sz="1000">
              <a:latin typeface="Times New Roman" pitchFamily="1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82977" y="2461962"/>
            <a:ext cx="390984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600" b="1" dirty="0">
                <a:latin typeface="Calibri" panose="020F0502020204030204" pitchFamily="34" charset="0"/>
                <a:cs typeface="Calibri" panose="020F0502020204030204" pitchFamily="34" charset="0"/>
              </a:rPr>
              <a:t>Backup</a:t>
            </a:r>
          </a:p>
        </p:txBody>
      </p:sp>
    </p:spTree>
    <p:extLst>
      <p:ext uri="{BB962C8B-B14F-4D97-AF65-F5344CB8AC3E}">
        <p14:creationId xmlns:p14="http://schemas.microsoft.com/office/powerpoint/2010/main" val="4142781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4541" y="4054249"/>
            <a:ext cx="11427375" cy="1684605"/>
          </a:xfrm>
        </p:spPr>
        <p:txBody>
          <a:bodyPr>
            <a:noAutofit/>
          </a:bodyPr>
          <a:lstStyle/>
          <a:p>
            <a:r>
              <a:rPr lang="en-GB" b="0" dirty="0" smtClean="0"/>
              <a:t>Limited </a:t>
            </a:r>
            <a:r>
              <a:rPr lang="en-GB" b="0" dirty="0"/>
              <a:t>flight resources (e.g., mass, power, volume, data</a:t>
            </a:r>
            <a:r>
              <a:rPr lang="en-GB" b="0" dirty="0" smtClean="0"/>
              <a:t>)</a:t>
            </a:r>
            <a:endParaRPr lang="en-US" dirty="0"/>
          </a:p>
          <a:p>
            <a:endParaRPr lang="en-US" sz="1200" dirty="0"/>
          </a:p>
          <a:p>
            <a:r>
              <a:rPr lang="en-US" b="0" dirty="0" smtClean="0"/>
              <a:t>We </a:t>
            </a:r>
            <a:r>
              <a:rPr lang="en-US" b="0" dirty="0"/>
              <a:t>are applying systems engineering within HRP to better integrate with exploration offices that are in </a:t>
            </a:r>
            <a:r>
              <a:rPr lang="en-US" b="0" dirty="0" smtClean="0"/>
              <a:t>  formulation.</a:t>
            </a:r>
            <a:endParaRPr lang="en-US" b="0" dirty="0"/>
          </a:p>
          <a:p>
            <a:endParaRPr lang="en-GB" b="0" dirty="0"/>
          </a:p>
          <a:p>
            <a:endParaRPr lang="en-US" sz="700" b="0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49894" y="101350"/>
            <a:ext cx="11213015" cy="673013"/>
          </a:xfrm>
        </p:spPr>
        <p:txBody>
          <a:bodyPr>
            <a:noAutofit/>
          </a:bodyPr>
          <a:lstStyle/>
          <a:p>
            <a:r>
              <a:rPr lang="en-US" dirty="0" smtClean="0"/>
              <a:t>Challenges and Design Approach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14060" y="6415008"/>
            <a:ext cx="889812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err="1">
                <a:solidFill>
                  <a:srgbClr val="000000"/>
                </a:solidFill>
              </a:rPr>
              <a:t>Canga</a:t>
            </a:r>
            <a:r>
              <a:rPr lang="en-US" sz="800" dirty="0">
                <a:solidFill>
                  <a:srgbClr val="000000"/>
                </a:solidFill>
              </a:rPr>
              <a:t>, M., Shah, R., Mindock, J., </a:t>
            </a:r>
            <a:r>
              <a:rPr lang="en-US" sz="800" dirty="0" err="1">
                <a:solidFill>
                  <a:srgbClr val="000000"/>
                </a:solidFill>
              </a:rPr>
              <a:t>Antonsen</a:t>
            </a:r>
            <a:r>
              <a:rPr lang="en-US" sz="800" dirty="0">
                <a:solidFill>
                  <a:srgbClr val="000000"/>
                </a:solidFill>
              </a:rPr>
              <a:t>, E. A Strategic Approach to Medical Care for Exploration Missions. 67</a:t>
            </a:r>
            <a:r>
              <a:rPr lang="en-US" sz="800" baseline="30000" dirty="0">
                <a:solidFill>
                  <a:srgbClr val="000000"/>
                </a:solidFill>
              </a:rPr>
              <a:t>th</a:t>
            </a:r>
            <a:r>
              <a:rPr lang="en-US" sz="800" dirty="0">
                <a:solidFill>
                  <a:srgbClr val="000000"/>
                </a:solidFill>
              </a:rPr>
              <a:t> International </a:t>
            </a:r>
            <a:r>
              <a:rPr lang="en-US" sz="800" dirty="0" err="1">
                <a:solidFill>
                  <a:srgbClr val="000000"/>
                </a:solidFill>
              </a:rPr>
              <a:t>Astronautical</a:t>
            </a:r>
            <a:r>
              <a:rPr lang="en-US" sz="800" dirty="0">
                <a:solidFill>
                  <a:srgbClr val="000000"/>
                </a:solidFill>
              </a:rPr>
              <a:t> Congress (IAC), Guadalajara, Mexico, Sept. 2016 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627" y="6542712"/>
            <a:ext cx="901779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err="1"/>
              <a:t>Antonsen</a:t>
            </a:r>
            <a:r>
              <a:rPr lang="en-US" sz="800" dirty="0"/>
              <a:t>, E., Hanson, A., Shah, R., Reed, R., </a:t>
            </a:r>
            <a:r>
              <a:rPr lang="en-US" sz="800" dirty="0" err="1"/>
              <a:t>Canga</a:t>
            </a:r>
            <a:r>
              <a:rPr lang="en-US" sz="800" dirty="0"/>
              <a:t>, M.  Conceptual Drivers for an Exploration Medical System. 67</a:t>
            </a:r>
            <a:r>
              <a:rPr lang="en-US" sz="800" baseline="30000" dirty="0"/>
              <a:t>th</a:t>
            </a:r>
            <a:r>
              <a:rPr lang="en-US" sz="800" dirty="0"/>
              <a:t> International </a:t>
            </a:r>
            <a:r>
              <a:rPr lang="en-US" sz="800" dirty="0" err="1"/>
              <a:t>Astronautical</a:t>
            </a:r>
            <a:r>
              <a:rPr lang="en-US" sz="800" dirty="0"/>
              <a:t> Congress (IAC), Guadalajara, Mexico, Sept. 2016  </a:t>
            </a:r>
          </a:p>
        </p:txBody>
      </p:sp>
      <p:pic>
        <p:nvPicPr>
          <p:cNvPr id="7" name="Picture 6" descr="Screen Shot 2017-01-21 at 2.22.23 PM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75883" y="1793718"/>
            <a:ext cx="3775044" cy="1712609"/>
          </a:xfrm>
          <a:prstGeom prst="rect">
            <a:avLst/>
          </a:prstGeom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170633" y="1000414"/>
            <a:ext cx="11988801" cy="7762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 sz="1400" dirty="0"/>
          </a:p>
          <a:p>
            <a:r>
              <a:rPr lang="en-GB" sz="1800" dirty="0"/>
              <a:t>Deep space exploration missions present new challenges to crew health and performance: </a:t>
            </a:r>
          </a:p>
          <a:p>
            <a:endParaRPr lang="en-US" sz="700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324541" y="1795331"/>
            <a:ext cx="7265807" cy="20592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GB" sz="1800" dirty="0"/>
              <a:t>Effects of hazards on crew health and performance are not completely known for long durations or deep space</a:t>
            </a:r>
          </a:p>
          <a:p>
            <a:pPr lvl="1"/>
            <a:r>
              <a:rPr lang="en-GB" sz="1800" dirty="0"/>
              <a:t>Communication delays, blackout periods</a:t>
            </a:r>
          </a:p>
          <a:p>
            <a:pPr lvl="1"/>
            <a:r>
              <a:rPr lang="en-GB" sz="1800" dirty="0"/>
              <a:t>No resupply, prepositioning at best</a:t>
            </a:r>
          </a:p>
          <a:p>
            <a:pPr lvl="1"/>
            <a:r>
              <a:rPr lang="en-GB" sz="1800" dirty="0"/>
              <a:t>No medical evacuation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75883" y="3616993"/>
            <a:ext cx="108234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Photo credit: NASA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83687" y="3587991"/>
            <a:ext cx="29594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/>
              <a:t>Deep space will be different…</a:t>
            </a:r>
          </a:p>
        </p:txBody>
      </p:sp>
      <p:sp>
        <p:nvSpPr>
          <p:cNvPr id="1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0871200" y="6492882"/>
            <a:ext cx="1320800" cy="365125"/>
          </a:xfrm>
          <a:prstGeom prst="rect">
            <a:avLst/>
          </a:prstGeom>
        </p:spPr>
        <p:txBody>
          <a:bodyPr/>
          <a:lstStyle/>
          <a:p>
            <a:pPr algn="r"/>
            <a:fld id="{6BD40628-8867-6849-AB56-2F3FFEA2A0E6}" type="slidenum">
              <a:rPr lang="en-US" sz="1400" smtClean="0"/>
              <a:pPr algn="r"/>
              <a:t>11</a:t>
            </a:fld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29895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Earth-Moon-May2012_HRP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xploration Ambassadors">
      <a:majorFont>
        <a:latin typeface="Helvetica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<a:prstTxWarp prst="textNoShape">
          <a:avLst/>
        </a:prstTxWarp>
        <a:no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sz="24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Helvetica Neue Black Condensed" pitchFamily="-112" charset="0"/>
            <a:ea typeface="ＭＳ Ｐゴシック" pitchFamily="-112" charset="-128"/>
            <a:cs typeface="ＭＳ Ｐゴシック" pitchFamily="-112" charset="-128"/>
          </a:defRPr>
        </a:defPPr>
      </a:lstStyle>
    </a:spDef>
    <a:lnDef>
      <a:spPr bwMode="auto"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>
        <a:noFill/>
      </a:spPr>
      <a:bodyPr wrap="square" rtlCol="0">
        <a:spAutoFit/>
      </a:bodyPr>
      <a:lstStyle>
        <a:defPPr>
          <a:defRPr dirty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>
    <a:extraClrScheme>
      <a:clrScheme name="Exploration Ambassador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xploration Ambassador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xploration Ambassador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xploration Ambassador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xploration Ambassador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xploration Ambassador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xploration Ambassador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xploration Ambassador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xploration Ambassador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xploration Ambassador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xploration Ambassador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xploration Ambassador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estination xmlns="e69bcc35-3454-4d00-b728-0da0df3826cd">IWS (2021)</Destination>
    <Category xmlns="e69bcc35-3454-4d00-b728-0da0df3826cd">SE Overview &amp; Update</Category>
    <Document_x0020_Type xmlns="e69bcc35-3454-4d00-b728-0da0df3826cd">Presentation</Document_x0020_Type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99DA3D926281C4EBF199E061BA44E03" ma:contentTypeVersion="4" ma:contentTypeDescription="Create a new document." ma:contentTypeScope="" ma:versionID="6da10185b25afe07e471f7ed5f6be26d">
  <xsd:schema xmlns:xsd="http://www.w3.org/2001/XMLSchema" xmlns:xs="http://www.w3.org/2001/XMLSchema" xmlns:p="http://schemas.microsoft.com/office/2006/metadata/properties" xmlns:ns2="e69bcc35-3454-4d00-b728-0da0df3826cd" xmlns:ns3="997c64ff-f6df-4b5c-b143-07ccfcdee38f" targetNamespace="http://schemas.microsoft.com/office/2006/metadata/properties" ma:root="true" ma:fieldsID="e7369b746ad1d1b962288531711cf715" ns2:_="" ns3:_="">
    <xsd:import namespace="e69bcc35-3454-4d00-b728-0da0df3826cd"/>
    <xsd:import namespace="997c64ff-f6df-4b5c-b143-07ccfcdee38f"/>
    <xsd:element name="properties">
      <xsd:complexType>
        <xsd:sequence>
          <xsd:element name="documentManagement">
            <xsd:complexType>
              <xsd:all>
                <xsd:element ref="ns2:Category"/>
                <xsd:element ref="ns2:Document_x0020_Type" minOccurs="0"/>
                <xsd:element ref="ns2:Destination" minOccurs="0"/>
                <xsd:element ref="ns3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9bcc35-3454-4d00-b728-0da0df3826cd" elementFormDefault="qualified">
    <xsd:import namespace="http://schemas.microsoft.com/office/2006/documentManagement/types"/>
    <xsd:import namespace="http://schemas.microsoft.com/office/infopath/2007/PartnerControls"/>
    <xsd:element name="Category" ma:index="1" ma:displayName="Topic" ma:default="Bridging the Gap Between Engineering and Medicine" ma:format="Dropdown" ma:internalName="Category">
      <xsd:simpleType>
        <xsd:union memberTypes="dms:Text">
          <xsd:simpleType>
            <xsd:restriction base="dms:Choice">
              <xsd:enumeration value="Bridging the Gap Between Engineering and Medicine"/>
              <xsd:enumeration value="Deep Space Habitat"/>
              <xsd:enumeration value="Developing a Medical System Foundation for Level of Care IV: Short-Duration Lunar Orbit"/>
              <xsd:enumeration value="Developing a Medical System Concept of Operations for Level of Care IV: Long-Duration Lunar Orbital and Surface Operations"/>
              <xsd:enumeration value="Draft"/>
              <xsd:enumeration value="ExMC SE Architecture Overview"/>
              <xsd:enumeration value="ExMC SE ConOps"/>
              <xsd:enumeration value="ExMC SE Overview"/>
              <xsd:enumeration value="ExMC SE Trade Study Tools OV"/>
              <xsd:enumeration value="Final"/>
              <xsd:enumeration value="Guidelines"/>
              <xsd:enumeration value="How we communicate a system model to non-modelers"/>
              <xsd:enumeration value="IMPACT"/>
              <xsd:enumeration value="IMPACT User Experience"/>
              <xsd:enumeration value="Level of Care"/>
              <xsd:enumeration value="MBSE"/>
              <xsd:enumeration value="MBSE Approach"/>
              <xsd:enumeration value="MBSE Manuscript"/>
              <xsd:enumeration value="Medical Capabilities Definition"/>
              <xsd:enumeration value="Modeling"/>
              <xsd:enumeration value="Paper - Final"/>
              <xsd:enumeration value="SE Breakout Section"/>
              <xsd:enumeration value="SE Intro"/>
              <xsd:enumeration value="SE Tech Dev"/>
              <xsd:enumeration value="Systems Engineering for Space Exploration Medical Capabilities"/>
              <xsd:enumeration value="Template"/>
              <xsd:enumeration value="SE Overview &amp; Update"/>
              <xsd:enumeration value="Clinical Medical System Recommendations"/>
              <xsd:enumeration value="Trade Space Analysis Tools: Pilot Project"/>
            </xsd:restriction>
          </xsd:simpleType>
        </xsd:union>
      </xsd:simpleType>
    </xsd:element>
    <xsd:element name="Document_x0020_Type" ma:index="2" nillable="true" ma:displayName="Document Type" ma:default="Abstract - Draft" ma:format="Dropdown" ma:internalName="Document_x0020_Type">
      <xsd:simpleType>
        <xsd:restriction base="dms:Choice">
          <xsd:enumeration value="Abstract - Draft"/>
          <xsd:enumeration value="Abstract - Final"/>
          <xsd:enumeration value="Manuscript"/>
          <xsd:enumeration value="Paper"/>
          <xsd:enumeration value="Paper - Draft"/>
          <xsd:enumeration value="Paper - Final"/>
          <xsd:enumeration value="Planning"/>
          <xsd:enumeration value="Presentation"/>
        </xsd:restriction>
      </xsd:simpleType>
    </xsd:element>
    <xsd:element name="Destination" ma:index="3" nillable="true" ma:displayName="Destination" ma:format="Dropdown" ma:internalName="Destination">
      <xsd:simpleType>
        <xsd:union memberTypes="dms:Text">
          <xsd:simpleType>
            <xsd:restriction base="dms:Choice">
              <xsd:enumeration value="AIAA (2017)"/>
              <xsd:enumeration value="AsMA (2019)"/>
              <xsd:enumeration value="IAC (2017)"/>
              <xsd:enumeration value="IEEE 2018"/>
              <xsd:enumeration value="IWS (2017)"/>
              <xsd:enumeration value="IWS (2018)"/>
              <xsd:enumeration value="IWS (2019)"/>
              <xsd:enumeration value="IWS (2020)"/>
              <xsd:enumeration value="IWS (2021)"/>
            </xsd:restriction>
          </xsd:simpleType>
        </xsd:un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97c64ff-f6df-4b5c-b143-07ccfcdee38f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7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BD4404D-1FC6-4578-A3A6-30E192EE6FA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B56A940-E43D-496F-A0F4-1558365B6F85}">
  <ds:schemaRefs>
    <ds:schemaRef ds:uri="http://www.w3.org/XML/1998/namespace"/>
    <ds:schemaRef ds:uri="http://purl.org/dc/elements/1.1/"/>
    <ds:schemaRef ds:uri="http://schemas.microsoft.com/office/2006/metadata/properties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997c64ff-f6df-4b5c-b143-07ccfcdee38f"/>
    <ds:schemaRef ds:uri="e69bcc35-3454-4d00-b728-0da0df3826cd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4A69A706-2C7D-4976-80AF-E0B126D3452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69bcc35-3454-4d00-b728-0da0df3826cd"/>
    <ds:schemaRef ds:uri="997c64ff-f6df-4b5c-b143-07ccfcdee38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14168</TotalTime>
  <Words>754</Words>
  <Application>Microsoft Office PowerPoint</Application>
  <PresentationFormat>Widescreen</PresentationFormat>
  <Paragraphs>136</Paragraphs>
  <Slides>11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11</vt:i4>
      </vt:variant>
    </vt:vector>
  </HeadingPairs>
  <TitlesOfParts>
    <vt:vector size="22" baseType="lpstr">
      <vt:lpstr>ＭＳ Ｐゴシック</vt:lpstr>
      <vt:lpstr>ＭＳ Ｐゴシック</vt:lpstr>
      <vt:lpstr>Arial</vt:lpstr>
      <vt:lpstr>Calibri</vt:lpstr>
      <vt:lpstr>Calibri Light</vt:lpstr>
      <vt:lpstr>Helvetica</vt:lpstr>
      <vt:lpstr>Times New Roman</vt:lpstr>
      <vt:lpstr>ヒラギノ角ゴ Pro W3</vt:lpstr>
      <vt:lpstr>Earth-Moon-May2012_HRP</vt:lpstr>
      <vt:lpstr>1_Custom Design</vt:lpstr>
      <vt:lpstr>Custom Design</vt:lpstr>
      <vt:lpstr>PowerPoint Presentation</vt:lpstr>
      <vt:lpstr>Charge since IWS 2020</vt:lpstr>
      <vt:lpstr>Developing Foundations: SE Approach to Get There</vt:lpstr>
      <vt:lpstr>Level of Care IV Short Duration Lunar Orbit Medical System Foundation</vt:lpstr>
      <vt:lpstr>Publications: IEEE Aerospace 2021 and ICES 2021</vt:lpstr>
      <vt:lpstr>IMPACT 0.1, 1.0 and BEYOND!</vt:lpstr>
      <vt:lpstr>MIAMI Partnership + NESC Academy Webinar</vt:lpstr>
      <vt:lpstr>Concept of Operations Development for a Level of Care IV Long Duration Lunar Orbit and Surface Medical System Foundation</vt:lpstr>
      <vt:lpstr>PowerPoint Presentation</vt:lpstr>
      <vt:lpstr>PowerPoint Presentation</vt:lpstr>
      <vt:lpstr>Challenges and Design Approach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Mcguire, Kerry M. (JSC-SF211)</dc:creator>
  <cp:lastModifiedBy>Mcguire, Kerry M. (JSC-SF211)</cp:lastModifiedBy>
  <cp:revision>177</cp:revision>
  <dcterms:created xsi:type="dcterms:W3CDTF">2012-07-27T01:16:44Z</dcterms:created>
  <dcterms:modified xsi:type="dcterms:W3CDTF">2020-12-18T04:05:25Z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0x010100499DA3D926281C4EBF199E061BA44E03</vt:lpwstr>
  </property>
</Properties>
</file>