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986" r:id="rId2"/>
    <p:sldId id="7333" r:id="rId3"/>
    <p:sldId id="7334" r:id="rId4"/>
    <p:sldId id="7282" r:id="rId5"/>
    <p:sldId id="974" r:id="rId6"/>
    <p:sldId id="1131" r:id="rId7"/>
    <p:sldId id="1137" r:id="rId8"/>
    <p:sldId id="7287" r:id="rId9"/>
    <p:sldId id="1138" r:id="rId10"/>
    <p:sldId id="7288" r:id="rId11"/>
    <p:sldId id="7269" r:id="rId12"/>
    <p:sldId id="261" r:id="rId13"/>
    <p:sldId id="7260" r:id="rId14"/>
    <p:sldId id="7326" r:id="rId15"/>
    <p:sldId id="7339" r:id="rId16"/>
    <p:sldId id="7335" r:id="rId17"/>
    <p:sldId id="7337" r:id="rId18"/>
    <p:sldId id="7336" r:id="rId19"/>
    <p:sldId id="7328" r:id="rId20"/>
    <p:sldId id="7329" r:id="rId21"/>
    <p:sldId id="7342" r:id="rId22"/>
    <p:sldId id="7343" r:id="rId23"/>
    <p:sldId id="7344" r:id="rId24"/>
    <p:sldId id="1123" r:id="rId25"/>
    <p:sldId id="7263" r:id="rId26"/>
    <p:sldId id="1122" r:id="rId27"/>
    <p:sldId id="7338" r:id="rId28"/>
    <p:sldId id="7327" r:id="rId29"/>
    <p:sldId id="7340" r:id="rId30"/>
    <p:sldId id="7330" r:id="rId31"/>
    <p:sldId id="7341" r:id="rId32"/>
    <p:sldId id="7332" r:id="rId33"/>
    <p:sldId id="263" r:id="rId34"/>
    <p:sldId id="2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ster Title" id="{D1D41382-07D2-C54C-94BF-048DC8E813A3}">
          <p14:sldIdLst>
            <p14:sldId id="986"/>
          </p14:sldIdLst>
        </p14:section>
        <p14:section name="Section 1: Introduction" id="{FB88A754-DCD1-DA42-9E3E-75D5D74566EB}">
          <p14:sldIdLst>
            <p14:sldId id="7333"/>
            <p14:sldId id="7334"/>
            <p14:sldId id="7282"/>
            <p14:sldId id="974"/>
          </p14:sldIdLst>
        </p14:section>
        <p14:section name="Section 2: Algorithm Overview" id="{9E66AABA-EEC5-864A-A24B-227477862600}">
          <p14:sldIdLst>
            <p14:sldId id="1131"/>
            <p14:sldId id="1137"/>
          </p14:sldIdLst>
        </p14:section>
        <p14:section name="Section 3: Comparison to CERES Overlap" id="{574B07CA-4E07-864F-BB67-C8B8FD8752CA}">
          <p14:sldIdLst>
            <p14:sldId id="7287"/>
            <p14:sldId id="1138"/>
            <p14:sldId id="7288"/>
            <p14:sldId id="7269"/>
            <p14:sldId id="261"/>
            <p14:sldId id="7260"/>
          </p14:sldIdLst>
        </p14:section>
        <p14:section name="Section 4: Surface Validation" id="{ED3A27A8-90C6-CF4D-A5EF-615324CF3279}">
          <p14:sldIdLst>
            <p14:sldId id="7326"/>
            <p14:sldId id="7339"/>
          </p14:sldIdLst>
        </p14:section>
        <p14:section name="Section 5: Global Long-Term Surface Radiative Budgets" id="{9C78B58A-BCD1-F043-BC32-419400CD3D94}">
          <p14:sldIdLst>
            <p14:sldId id="7335"/>
            <p14:sldId id="7337"/>
            <p14:sldId id="7336"/>
          </p14:sldIdLst>
        </p14:section>
        <p14:section name="Section 6: Long-term Variability" id="{8EED320A-96E1-7440-9DE6-9A92E4900C98}">
          <p14:sldIdLst>
            <p14:sldId id="7328"/>
            <p14:sldId id="7329"/>
            <p14:sldId id="7342"/>
            <p14:sldId id="7343"/>
            <p14:sldId id="7344"/>
          </p14:sldIdLst>
        </p14:section>
        <p14:section name="Section 7: Conclusions" id="{B1995067-5D8C-2449-A192-16FE29E0B5E0}">
          <p14:sldIdLst>
            <p14:sldId id="1123"/>
            <p14:sldId id="7263"/>
            <p14:sldId id="1122"/>
            <p14:sldId id="7338"/>
            <p14:sldId id="7327"/>
            <p14:sldId id="7340"/>
            <p14:sldId id="7330"/>
            <p14:sldId id="7341"/>
            <p14:sldId id="7332"/>
            <p14:sldId id="263"/>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p:restoredTop sz="96327"/>
  </p:normalViewPr>
  <p:slideViewPr>
    <p:cSldViewPr snapToGrid="0" snapToObjects="1">
      <p:cViewPr varScale="1">
        <p:scale>
          <a:sx n="124" d="100"/>
          <a:sy n="124"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810-93D7-5E47-94CF-E9DFE0E0F425}" type="datetimeFigureOut">
              <a:rPr lang="en-US" smtClean="0"/>
              <a:t>12/17/20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44B4E-4C45-1E4B-B3A1-4D72B62E5CFC}" type="slidenum">
              <a:rPr lang="en-US" smtClean="0"/>
              <a:t>‹#›</a:t>
            </a:fld>
            <a:endParaRPr lang="en-US"/>
          </a:p>
        </p:txBody>
      </p:sp>
    </p:spTree>
    <p:extLst>
      <p:ext uri="{BB962C8B-B14F-4D97-AF65-F5344CB8AC3E}">
        <p14:creationId xmlns:p14="http://schemas.microsoft.com/office/powerpoint/2010/main" val="124642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1400B99-9264-4641-95DD-DEDC5C80AD77}" type="slidenum">
              <a:rPr lang="en-US"/>
              <a:pPr/>
              <a:t>1</a:t>
            </a:fld>
            <a:endParaRPr lang="en-US"/>
          </a:p>
        </p:txBody>
      </p:sp>
      <p:sp>
        <p:nvSpPr>
          <p:cNvPr id="17411" name="Rectangle 2"/>
          <p:cNvSpPr>
            <a:spLocks noGrp="1" noRot="1" noChangeAspect="1" noChangeArrowheads="1" noTextEdit="1"/>
          </p:cNvSpPr>
          <p:nvPr>
            <p:ph type="sldImg"/>
          </p:nvPr>
        </p:nvSpPr>
        <p:spPr>
          <a:xfrm>
            <a:off x="479425" y="685800"/>
            <a:ext cx="6097588" cy="3430588"/>
          </a:xfrm>
          <a:ln/>
        </p:spPr>
      </p:sp>
      <p:sp>
        <p:nvSpPr>
          <p:cNvPr id="17412" name="Rectangle 3"/>
          <p:cNvSpPr>
            <a:spLocks noGrp="1" noChangeArrowheads="1"/>
          </p:cNvSpPr>
          <p:nvPr>
            <p:ph type="body" idx="1"/>
          </p:nvPr>
        </p:nvSpPr>
        <p:spPr>
          <a:noFill/>
          <a:ln/>
        </p:spPr>
        <p:txBody>
          <a:bodyPr/>
          <a:lstStyle/>
          <a:p>
            <a:pPr eaLnBrk="1" hangingPunct="1"/>
            <a:endParaRPr lang="en-US" dirty="0">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76426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A629A-1ACB-49AC-BEB9-7AFC64E5ACD1}" type="slidenum">
              <a:rPr lang="en-US" smtClean="0"/>
              <a:pPr/>
              <a:t>3</a:t>
            </a:fld>
            <a:endParaRPr lang="en-US"/>
          </a:p>
        </p:txBody>
      </p:sp>
    </p:spTree>
    <p:extLst>
      <p:ext uri="{BB962C8B-B14F-4D97-AF65-F5344CB8AC3E}">
        <p14:creationId xmlns:p14="http://schemas.microsoft.com/office/powerpoint/2010/main" val="374139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6A629A-1ACB-49AC-BEB9-7AFC64E5ACD1}" type="slidenum">
              <a:rPr lang="en-US" smtClean="0"/>
              <a:pPr/>
              <a:t>4</a:t>
            </a:fld>
            <a:endParaRPr lang="en-US"/>
          </a:p>
        </p:txBody>
      </p:sp>
    </p:spTree>
    <p:extLst>
      <p:ext uri="{BB962C8B-B14F-4D97-AF65-F5344CB8AC3E}">
        <p14:creationId xmlns:p14="http://schemas.microsoft.com/office/powerpoint/2010/main" val="340598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685800"/>
            <a:ext cx="6097588"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A629A-1ACB-49AC-BEB9-7AFC64E5ACD1}" type="slidenum">
              <a:rPr lang="en-US" smtClean="0"/>
              <a:pPr/>
              <a:t>6</a:t>
            </a:fld>
            <a:endParaRPr lang="en-US"/>
          </a:p>
        </p:txBody>
      </p:sp>
    </p:spTree>
    <p:extLst>
      <p:ext uri="{BB962C8B-B14F-4D97-AF65-F5344CB8AC3E}">
        <p14:creationId xmlns:p14="http://schemas.microsoft.com/office/powerpoint/2010/main" val="21442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685800"/>
            <a:ext cx="6097588"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6A629A-1ACB-49AC-BEB9-7AFC64E5ACD1}" type="slidenum">
              <a:rPr lang="en-US" smtClean="0"/>
              <a:pPr/>
              <a:t>7</a:t>
            </a:fld>
            <a:endParaRPr lang="en-US"/>
          </a:p>
        </p:txBody>
      </p:sp>
    </p:spTree>
    <p:extLst>
      <p:ext uri="{BB962C8B-B14F-4D97-AF65-F5344CB8AC3E}">
        <p14:creationId xmlns:p14="http://schemas.microsoft.com/office/powerpoint/2010/main" val="385727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3A1016E-4441-4FE2-9163-70D563318AE4}" type="slidenum">
              <a:rPr lang="en-US"/>
              <a:pPr/>
              <a:t>24</a:t>
            </a:fld>
            <a:endParaRPr lang="en-US"/>
          </a:p>
        </p:txBody>
      </p:sp>
      <p:sp>
        <p:nvSpPr>
          <p:cNvPr id="94211" name="Rectangle 2"/>
          <p:cNvSpPr>
            <a:spLocks noGrp="1" noRot="1" noChangeAspect="1" noChangeArrowheads="1" noTextEdit="1"/>
          </p:cNvSpPr>
          <p:nvPr>
            <p:ph type="sldImg"/>
          </p:nvPr>
        </p:nvSpPr>
        <p:spPr>
          <a:xfrm>
            <a:off x="479425" y="685800"/>
            <a:ext cx="6097588" cy="3430588"/>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pitchFamily="-84" charset="0"/>
                <a:ea typeface="ＭＳ Ｐゴシック" pitchFamily="-84" charset="-128"/>
                <a:cs typeface="ＭＳ Ｐゴシック" pitchFamily="-84" charset="-128"/>
              </a:rPr>
              <a:t>General conclusions …</a:t>
            </a:r>
          </a:p>
        </p:txBody>
      </p:sp>
    </p:spTree>
    <p:extLst>
      <p:ext uri="{BB962C8B-B14F-4D97-AF65-F5344CB8AC3E}">
        <p14:creationId xmlns:p14="http://schemas.microsoft.com/office/powerpoint/2010/main" val="50717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3A1016E-4441-4FE2-9163-70D563318AE4}" type="slidenum">
              <a:rPr lang="en-US"/>
              <a:pPr/>
              <a:t>25</a:t>
            </a:fld>
            <a:endParaRPr lang="en-US"/>
          </a:p>
        </p:txBody>
      </p:sp>
      <p:sp>
        <p:nvSpPr>
          <p:cNvPr id="94211" name="Rectangle 2"/>
          <p:cNvSpPr>
            <a:spLocks noGrp="1" noRot="1" noChangeAspect="1" noChangeArrowheads="1" noTextEdit="1"/>
          </p:cNvSpPr>
          <p:nvPr>
            <p:ph type="sldImg"/>
          </p:nvPr>
        </p:nvSpPr>
        <p:spPr>
          <a:xfrm>
            <a:off x="479425" y="685800"/>
            <a:ext cx="6097588" cy="3430588"/>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pitchFamily="-84" charset="0"/>
                <a:ea typeface="ＭＳ Ｐゴシック" pitchFamily="-84" charset="-128"/>
                <a:cs typeface="ＭＳ Ｐゴシック" pitchFamily="-84" charset="-128"/>
              </a:rPr>
              <a:t>General conclusions …</a:t>
            </a:r>
          </a:p>
        </p:txBody>
      </p:sp>
    </p:spTree>
    <p:extLst>
      <p:ext uri="{BB962C8B-B14F-4D97-AF65-F5344CB8AC3E}">
        <p14:creationId xmlns:p14="http://schemas.microsoft.com/office/powerpoint/2010/main" val="397486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645268A-651F-4C8F-9E78-D03629E446C8}" type="slidenum">
              <a:rPr lang="en-US"/>
              <a:pPr/>
              <a:t>26</a:t>
            </a:fld>
            <a:endParaRPr lang="en-US"/>
          </a:p>
        </p:txBody>
      </p:sp>
      <p:sp>
        <p:nvSpPr>
          <p:cNvPr id="21507" name="Rectangle 2"/>
          <p:cNvSpPr>
            <a:spLocks noGrp="1" noRot="1" noChangeAspect="1" noChangeArrowheads="1"/>
          </p:cNvSpPr>
          <p:nvPr>
            <p:ph type="sldImg"/>
          </p:nvPr>
        </p:nvSpPr>
        <p:spPr>
          <a:xfrm>
            <a:off x="479425" y="685800"/>
            <a:ext cx="6097588" cy="3430588"/>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606156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81B9-D07E-F04D-952D-353D580A5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A16A4-1B08-3345-8757-8C3C34FD1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5A13A1-53B3-2D48-840E-C29E9346006E}"/>
              </a:ext>
            </a:extLst>
          </p:cNvPr>
          <p:cNvSpPr>
            <a:spLocks noGrp="1"/>
          </p:cNvSpPr>
          <p:nvPr>
            <p:ph type="dt" sz="half" idx="10"/>
          </p:nvPr>
        </p:nvSpPr>
        <p:spPr/>
        <p:txBody>
          <a:bodyPr/>
          <a:lstStyle/>
          <a:p>
            <a:r>
              <a:rPr lang="en-US"/>
              <a:t>6 May 2020</a:t>
            </a:r>
          </a:p>
        </p:txBody>
      </p:sp>
      <p:sp>
        <p:nvSpPr>
          <p:cNvPr id="5" name="Footer Placeholder 4">
            <a:extLst>
              <a:ext uri="{FF2B5EF4-FFF2-40B4-BE49-F238E27FC236}">
                <a16:creationId xmlns:a16="http://schemas.microsoft.com/office/drawing/2014/main" id="{4AA36CF7-5E2B-094C-A68C-0229A3BE8927}"/>
              </a:ext>
            </a:extLst>
          </p:cNvPr>
          <p:cNvSpPr>
            <a:spLocks noGrp="1"/>
          </p:cNvSpPr>
          <p:nvPr>
            <p:ph type="ftr" sz="quarter" idx="11"/>
          </p:nvPr>
        </p:nvSpPr>
        <p:spPr/>
        <p:txBody>
          <a:bodyPr/>
          <a:lstStyle/>
          <a:p>
            <a:r>
              <a:rPr lang="en-US"/>
              <a:t>EGU 2020</a:t>
            </a:r>
          </a:p>
        </p:txBody>
      </p:sp>
      <p:sp>
        <p:nvSpPr>
          <p:cNvPr id="6" name="Slide Number Placeholder 5">
            <a:extLst>
              <a:ext uri="{FF2B5EF4-FFF2-40B4-BE49-F238E27FC236}">
                <a16:creationId xmlns:a16="http://schemas.microsoft.com/office/drawing/2014/main" id="{248FDD89-3817-0041-AEA1-3E8EA11DBB67}"/>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68841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8EDB9-7AC0-9746-B647-098BFF50E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A463F4-C957-6A47-9C96-BF5B639FE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09FF4-18D8-2349-900C-40068190D09B}"/>
              </a:ext>
            </a:extLst>
          </p:cNvPr>
          <p:cNvSpPr>
            <a:spLocks noGrp="1"/>
          </p:cNvSpPr>
          <p:nvPr>
            <p:ph type="dt" sz="half" idx="10"/>
          </p:nvPr>
        </p:nvSpPr>
        <p:spPr/>
        <p:txBody>
          <a:bodyPr/>
          <a:lstStyle/>
          <a:p>
            <a:r>
              <a:rPr lang="en-US"/>
              <a:t>6 May 2020</a:t>
            </a:r>
          </a:p>
        </p:txBody>
      </p:sp>
      <p:sp>
        <p:nvSpPr>
          <p:cNvPr id="5" name="Footer Placeholder 4">
            <a:extLst>
              <a:ext uri="{FF2B5EF4-FFF2-40B4-BE49-F238E27FC236}">
                <a16:creationId xmlns:a16="http://schemas.microsoft.com/office/drawing/2014/main" id="{01213EB4-ED20-674E-88D0-A63B7B7F91B3}"/>
              </a:ext>
            </a:extLst>
          </p:cNvPr>
          <p:cNvSpPr>
            <a:spLocks noGrp="1"/>
          </p:cNvSpPr>
          <p:nvPr>
            <p:ph type="ftr" sz="quarter" idx="11"/>
          </p:nvPr>
        </p:nvSpPr>
        <p:spPr/>
        <p:txBody>
          <a:bodyPr/>
          <a:lstStyle/>
          <a:p>
            <a:r>
              <a:rPr lang="en-US"/>
              <a:t>EGU 2020</a:t>
            </a:r>
          </a:p>
        </p:txBody>
      </p:sp>
      <p:sp>
        <p:nvSpPr>
          <p:cNvPr id="6" name="Slide Number Placeholder 5">
            <a:extLst>
              <a:ext uri="{FF2B5EF4-FFF2-40B4-BE49-F238E27FC236}">
                <a16:creationId xmlns:a16="http://schemas.microsoft.com/office/drawing/2014/main" id="{5ACB6D24-E6DE-4A49-BE2E-F7A4A994AF49}"/>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59412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14587-DD56-EF49-B888-FBFDE2252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9F2123-0F6B-104D-AD5F-DAE4A4E9D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41899-7018-7E42-B8C0-6AF52A1406BD}"/>
              </a:ext>
            </a:extLst>
          </p:cNvPr>
          <p:cNvSpPr>
            <a:spLocks noGrp="1"/>
          </p:cNvSpPr>
          <p:nvPr>
            <p:ph type="dt" sz="half" idx="10"/>
          </p:nvPr>
        </p:nvSpPr>
        <p:spPr/>
        <p:txBody>
          <a:bodyPr/>
          <a:lstStyle/>
          <a:p>
            <a:r>
              <a:rPr lang="en-US"/>
              <a:t>6 May 2020</a:t>
            </a:r>
          </a:p>
        </p:txBody>
      </p:sp>
      <p:sp>
        <p:nvSpPr>
          <p:cNvPr id="5" name="Footer Placeholder 4">
            <a:extLst>
              <a:ext uri="{FF2B5EF4-FFF2-40B4-BE49-F238E27FC236}">
                <a16:creationId xmlns:a16="http://schemas.microsoft.com/office/drawing/2014/main" id="{BAEEF805-DFAF-2543-A942-5CF41736C7A0}"/>
              </a:ext>
            </a:extLst>
          </p:cNvPr>
          <p:cNvSpPr>
            <a:spLocks noGrp="1"/>
          </p:cNvSpPr>
          <p:nvPr>
            <p:ph type="ftr" sz="quarter" idx="11"/>
          </p:nvPr>
        </p:nvSpPr>
        <p:spPr/>
        <p:txBody>
          <a:bodyPr/>
          <a:lstStyle/>
          <a:p>
            <a:r>
              <a:rPr lang="en-US"/>
              <a:t>EGU 2020</a:t>
            </a:r>
          </a:p>
        </p:txBody>
      </p:sp>
      <p:sp>
        <p:nvSpPr>
          <p:cNvPr id="6" name="Slide Number Placeholder 5">
            <a:extLst>
              <a:ext uri="{FF2B5EF4-FFF2-40B4-BE49-F238E27FC236}">
                <a16:creationId xmlns:a16="http://schemas.microsoft.com/office/drawing/2014/main" id="{D074BD67-D5DD-9A4E-B71A-D9BB3BCF5FAF}"/>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581858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9BE3-FB03-A04C-B912-B4DC64ED9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76B3DB-691A-AD48-B70F-62A052E221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9E4B0-F9F6-B042-B975-D42D81CD1A23}"/>
              </a:ext>
            </a:extLst>
          </p:cNvPr>
          <p:cNvSpPr>
            <a:spLocks noGrp="1"/>
          </p:cNvSpPr>
          <p:nvPr>
            <p:ph type="dt" sz="half" idx="10"/>
          </p:nvPr>
        </p:nvSpPr>
        <p:spPr/>
        <p:txBody>
          <a:bodyPr/>
          <a:lstStyle/>
          <a:p>
            <a:r>
              <a:rPr lang="en-US"/>
              <a:t>6 May 2020</a:t>
            </a:r>
          </a:p>
        </p:txBody>
      </p:sp>
      <p:sp>
        <p:nvSpPr>
          <p:cNvPr id="5" name="Footer Placeholder 4">
            <a:extLst>
              <a:ext uri="{FF2B5EF4-FFF2-40B4-BE49-F238E27FC236}">
                <a16:creationId xmlns:a16="http://schemas.microsoft.com/office/drawing/2014/main" id="{4602D53B-08B5-B54E-8E62-26A71ADBC7C6}"/>
              </a:ext>
            </a:extLst>
          </p:cNvPr>
          <p:cNvSpPr>
            <a:spLocks noGrp="1"/>
          </p:cNvSpPr>
          <p:nvPr>
            <p:ph type="ftr" sz="quarter" idx="11"/>
          </p:nvPr>
        </p:nvSpPr>
        <p:spPr/>
        <p:txBody>
          <a:bodyPr/>
          <a:lstStyle/>
          <a:p>
            <a:r>
              <a:rPr lang="en-US"/>
              <a:t>EGU 2020</a:t>
            </a:r>
          </a:p>
        </p:txBody>
      </p:sp>
      <p:sp>
        <p:nvSpPr>
          <p:cNvPr id="6" name="Slide Number Placeholder 5">
            <a:extLst>
              <a:ext uri="{FF2B5EF4-FFF2-40B4-BE49-F238E27FC236}">
                <a16:creationId xmlns:a16="http://schemas.microsoft.com/office/drawing/2014/main" id="{5A098E50-9661-9C46-8228-2C9983857A07}"/>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398015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168D-4474-A743-B41F-D1174EF3C6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090CE5-4DDF-3244-8273-5F6995C5CB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54D1D-4D15-284F-8F87-19E4B2295932}"/>
              </a:ext>
            </a:extLst>
          </p:cNvPr>
          <p:cNvSpPr>
            <a:spLocks noGrp="1"/>
          </p:cNvSpPr>
          <p:nvPr>
            <p:ph type="dt" sz="half" idx="10"/>
          </p:nvPr>
        </p:nvSpPr>
        <p:spPr/>
        <p:txBody>
          <a:bodyPr/>
          <a:lstStyle/>
          <a:p>
            <a:r>
              <a:rPr lang="en-US"/>
              <a:t>6 May 2020</a:t>
            </a:r>
          </a:p>
        </p:txBody>
      </p:sp>
      <p:sp>
        <p:nvSpPr>
          <p:cNvPr id="5" name="Footer Placeholder 4">
            <a:extLst>
              <a:ext uri="{FF2B5EF4-FFF2-40B4-BE49-F238E27FC236}">
                <a16:creationId xmlns:a16="http://schemas.microsoft.com/office/drawing/2014/main" id="{F34A538F-EA64-1F4A-87AF-E009F06EF560}"/>
              </a:ext>
            </a:extLst>
          </p:cNvPr>
          <p:cNvSpPr>
            <a:spLocks noGrp="1"/>
          </p:cNvSpPr>
          <p:nvPr>
            <p:ph type="ftr" sz="quarter" idx="11"/>
          </p:nvPr>
        </p:nvSpPr>
        <p:spPr/>
        <p:txBody>
          <a:bodyPr/>
          <a:lstStyle/>
          <a:p>
            <a:r>
              <a:rPr lang="en-US"/>
              <a:t>EGU 2020</a:t>
            </a:r>
          </a:p>
        </p:txBody>
      </p:sp>
      <p:sp>
        <p:nvSpPr>
          <p:cNvPr id="6" name="Slide Number Placeholder 5">
            <a:extLst>
              <a:ext uri="{FF2B5EF4-FFF2-40B4-BE49-F238E27FC236}">
                <a16:creationId xmlns:a16="http://schemas.microsoft.com/office/drawing/2014/main" id="{502F46B0-22A6-844C-923F-A87D0199EF89}"/>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265706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61F0F-6FA0-1243-9651-CD544EC4D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48E0C-2978-8C4A-AC6C-0690A0966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0D1EC-30D8-104B-BFED-196E46BB4F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F26546-8937-A043-BB28-77FA0262592E}"/>
              </a:ext>
            </a:extLst>
          </p:cNvPr>
          <p:cNvSpPr>
            <a:spLocks noGrp="1"/>
          </p:cNvSpPr>
          <p:nvPr>
            <p:ph type="dt" sz="half" idx="10"/>
          </p:nvPr>
        </p:nvSpPr>
        <p:spPr/>
        <p:txBody>
          <a:bodyPr/>
          <a:lstStyle/>
          <a:p>
            <a:r>
              <a:rPr lang="en-US"/>
              <a:t>6 May 2020</a:t>
            </a:r>
          </a:p>
        </p:txBody>
      </p:sp>
      <p:sp>
        <p:nvSpPr>
          <p:cNvPr id="6" name="Footer Placeholder 5">
            <a:extLst>
              <a:ext uri="{FF2B5EF4-FFF2-40B4-BE49-F238E27FC236}">
                <a16:creationId xmlns:a16="http://schemas.microsoft.com/office/drawing/2014/main" id="{749A5E9B-FA2A-CA47-996F-CCACDEA9985A}"/>
              </a:ext>
            </a:extLst>
          </p:cNvPr>
          <p:cNvSpPr>
            <a:spLocks noGrp="1"/>
          </p:cNvSpPr>
          <p:nvPr>
            <p:ph type="ftr" sz="quarter" idx="11"/>
          </p:nvPr>
        </p:nvSpPr>
        <p:spPr/>
        <p:txBody>
          <a:bodyPr/>
          <a:lstStyle/>
          <a:p>
            <a:r>
              <a:rPr lang="en-US"/>
              <a:t>EGU 2020</a:t>
            </a:r>
          </a:p>
        </p:txBody>
      </p:sp>
      <p:sp>
        <p:nvSpPr>
          <p:cNvPr id="7" name="Slide Number Placeholder 6">
            <a:extLst>
              <a:ext uri="{FF2B5EF4-FFF2-40B4-BE49-F238E27FC236}">
                <a16:creationId xmlns:a16="http://schemas.microsoft.com/office/drawing/2014/main" id="{609C07AD-8E1A-D442-84DA-CB59C5EB3BD6}"/>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145910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F893-3F1F-9E45-9FE3-8E418389EA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E6F6F5-5245-9E46-B7EA-3FBB8C64EF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63734-E982-E247-A44F-2A00092CD3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D9483-DD10-054F-AAE4-7AB345532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5CCF4-92DA-B147-87EA-9DD67A8319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0F100-0FA8-7C47-B6AF-221D969C7FB0}"/>
              </a:ext>
            </a:extLst>
          </p:cNvPr>
          <p:cNvSpPr>
            <a:spLocks noGrp="1"/>
          </p:cNvSpPr>
          <p:nvPr>
            <p:ph type="dt" sz="half" idx="10"/>
          </p:nvPr>
        </p:nvSpPr>
        <p:spPr/>
        <p:txBody>
          <a:bodyPr/>
          <a:lstStyle/>
          <a:p>
            <a:r>
              <a:rPr lang="en-US"/>
              <a:t>6 May 2020</a:t>
            </a:r>
          </a:p>
        </p:txBody>
      </p:sp>
      <p:sp>
        <p:nvSpPr>
          <p:cNvPr id="8" name="Footer Placeholder 7">
            <a:extLst>
              <a:ext uri="{FF2B5EF4-FFF2-40B4-BE49-F238E27FC236}">
                <a16:creationId xmlns:a16="http://schemas.microsoft.com/office/drawing/2014/main" id="{C39B9A5C-ABE6-FD4A-9D42-9AF9DBC195EA}"/>
              </a:ext>
            </a:extLst>
          </p:cNvPr>
          <p:cNvSpPr>
            <a:spLocks noGrp="1"/>
          </p:cNvSpPr>
          <p:nvPr>
            <p:ph type="ftr" sz="quarter" idx="11"/>
          </p:nvPr>
        </p:nvSpPr>
        <p:spPr/>
        <p:txBody>
          <a:bodyPr/>
          <a:lstStyle/>
          <a:p>
            <a:r>
              <a:rPr lang="en-US"/>
              <a:t>EGU 2020</a:t>
            </a:r>
          </a:p>
        </p:txBody>
      </p:sp>
      <p:sp>
        <p:nvSpPr>
          <p:cNvPr id="9" name="Slide Number Placeholder 8">
            <a:extLst>
              <a:ext uri="{FF2B5EF4-FFF2-40B4-BE49-F238E27FC236}">
                <a16:creationId xmlns:a16="http://schemas.microsoft.com/office/drawing/2014/main" id="{ADDB5A9B-B20F-1145-91CD-550D82F8FCEE}"/>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283581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E20B-CE80-D947-87AB-2D10AEAD6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7CFE52-376F-344D-BF03-8925254D6EB1}"/>
              </a:ext>
            </a:extLst>
          </p:cNvPr>
          <p:cNvSpPr>
            <a:spLocks noGrp="1"/>
          </p:cNvSpPr>
          <p:nvPr>
            <p:ph type="dt" sz="half" idx="10"/>
          </p:nvPr>
        </p:nvSpPr>
        <p:spPr/>
        <p:txBody>
          <a:bodyPr/>
          <a:lstStyle/>
          <a:p>
            <a:r>
              <a:rPr lang="en-US"/>
              <a:t>6 May 2020</a:t>
            </a:r>
          </a:p>
        </p:txBody>
      </p:sp>
      <p:sp>
        <p:nvSpPr>
          <p:cNvPr id="4" name="Footer Placeholder 3">
            <a:extLst>
              <a:ext uri="{FF2B5EF4-FFF2-40B4-BE49-F238E27FC236}">
                <a16:creationId xmlns:a16="http://schemas.microsoft.com/office/drawing/2014/main" id="{4E677E42-5C20-9946-AFF5-3DB90010D6DF}"/>
              </a:ext>
            </a:extLst>
          </p:cNvPr>
          <p:cNvSpPr>
            <a:spLocks noGrp="1"/>
          </p:cNvSpPr>
          <p:nvPr>
            <p:ph type="ftr" sz="quarter" idx="11"/>
          </p:nvPr>
        </p:nvSpPr>
        <p:spPr/>
        <p:txBody>
          <a:bodyPr/>
          <a:lstStyle/>
          <a:p>
            <a:r>
              <a:rPr lang="en-US"/>
              <a:t>EGU 2020</a:t>
            </a:r>
          </a:p>
        </p:txBody>
      </p:sp>
      <p:sp>
        <p:nvSpPr>
          <p:cNvPr id="5" name="Slide Number Placeholder 4">
            <a:extLst>
              <a:ext uri="{FF2B5EF4-FFF2-40B4-BE49-F238E27FC236}">
                <a16:creationId xmlns:a16="http://schemas.microsoft.com/office/drawing/2014/main" id="{581A6F85-86A9-A349-BF8B-5073548DB7C1}"/>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56314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79C352-8E28-3E4B-B682-1B301C26D970}"/>
              </a:ext>
            </a:extLst>
          </p:cNvPr>
          <p:cNvSpPr>
            <a:spLocks noGrp="1"/>
          </p:cNvSpPr>
          <p:nvPr>
            <p:ph type="dt" sz="half" idx="10"/>
          </p:nvPr>
        </p:nvSpPr>
        <p:spPr/>
        <p:txBody>
          <a:bodyPr/>
          <a:lstStyle/>
          <a:p>
            <a:r>
              <a:rPr lang="en-US"/>
              <a:t>6 May 2020</a:t>
            </a:r>
          </a:p>
        </p:txBody>
      </p:sp>
      <p:sp>
        <p:nvSpPr>
          <p:cNvPr id="3" name="Footer Placeholder 2">
            <a:extLst>
              <a:ext uri="{FF2B5EF4-FFF2-40B4-BE49-F238E27FC236}">
                <a16:creationId xmlns:a16="http://schemas.microsoft.com/office/drawing/2014/main" id="{C5C6AF62-7993-1E47-A078-9CD1E0C48175}"/>
              </a:ext>
            </a:extLst>
          </p:cNvPr>
          <p:cNvSpPr>
            <a:spLocks noGrp="1"/>
          </p:cNvSpPr>
          <p:nvPr>
            <p:ph type="ftr" sz="quarter" idx="11"/>
          </p:nvPr>
        </p:nvSpPr>
        <p:spPr/>
        <p:txBody>
          <a:bodyPr/>
          <a:lstStyle/>
          <a:p>
            <a:r>
              <a:rPr lang="en-US"/>
              <a:t>EGU 2020</a:t>
            </a:r>
          </a:p>
        </p:txBody>
      </p:sp>
      <p:sp>
        <p:nvSpPr>
          <p:cNvPr id="4" name="Slide Number Placeholder 3">
            <a:extLst>
              <a:ext uri="{FF2B5EF4-FFF2-40B4-BE49-F238E27FC236}">
                <a16:creationId xmlns:a16="http://schemas.microsoft.com/office/drawing/2014/main" id="{3C0E833F-AD9C-CC41-899D-78D07FD3F202}"/>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204063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433F-B4F2-A84B-8599-3428E8A87F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F11657-BA02-FC4A-8065-A38653277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2D668-E283-3845-A9DB-A04040C80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C9E10-0889-C44B-935A-C6628CE4694C}"/>
              </a:ext>
            </a:extLst>
          </p:cNvPr>
          <p:cNvSpPr>
            <a:spLocks noGrp="1"/>
          </p:cNvSpPr>
          <p:nvPr>
            <p:ph type="dt" sz="half" idx="10"/>
          </p:nvPr>
        </p:nvSpPr>
        <p:spPr/>
        <p:txBody>
          <a:bodyPr/>
          <a:lstStyle/>
          <a:p>
            <a:r>
              <a:rPr lang="en-US"/>
              <a:t>6 May 2020</a:t>
            </a:r>
          </a:p>
        </p:txBody>
      </p:sp>
      <p:sp>
        <p:nvSpPr>
          <p:cNvPr id="6" name="Footer Placeholder 5">
            <a:extLst>
              <a:ext uri="{FF2B5EF4-FFF2-40B4-BE49-F238E27FC236}">
                <a16:creationId xmlns:a16="http://schemas.microsoft.com/office/drawing/2014/main" id="{8E14728E-9F28-3F41-85FB-02B6740C26A9}"/>
              </a:ext>
            </a:extLst>
          </p:cNvPr>
          <p:cNvSpPr>
            <a:spLocks noGrp="1"/>
          </p:cNvSpPr>
          <p:nvPr>
            <p:ph type="ftr" sz="quarter" idx="11"/>
          </p:nvPr>
        </p:nvSpPr>
        <p:spPr/>
        <p:txBody>
          <a:bodyPr/>
          <a:lstStyle/>
          <a:p>
            <a:r>
              <a:rPr lang="en-US"/>
              <a:t>EGU 2020</a:t>
            </a:r>
          </a:p>
        </p:txBody>
      </p:sp>
      <p:sp>
        <p:nvSpPr>
          <p:cNvPr id="7" name="Slide Number Placeholder 6">
            <a:extLst>
              <a:ext uri="{FF2B5EF4-FFF2-40B4-BE49-F238E27FC236}">
                <a16:creationId xmlns:a16="http://schemas.microsoft.com/office/drawing/2014/main" id="{0EC49D8F-A6E0-6942-9012-E6F6ED003199}"/>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284144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7701-5998-1845-89DA-883B1277A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C6D3F7-5B71-994F-B804-769AD34926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007792-59A7-AF4D-B371-CDE969C1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3CBF77-C6EF-C44C-861B-2E444EDEDF68}"/>
              </a:ext>
            </a:extLst>
          </p:cNvPr>
          <p:cNvSpPr>
            <a:spLocks noGrp="1"/>
          </p:cNvSpPr>
          <p:nvPr>
            <p:ph type="dt" sz="half" idx="10"/>
          </p:nvPr>
        </p:nvSpPr>
        <p:spPr/>
        <p:txBody>
          <a:bodyPr/>
          <a:lstStyle/>
          <a:p>
            <a:r>
              <a:rPr lang="en-US"/>
              <a:t>6 May 2020</a:t>
            </a:r>
          </a:p>
        </p:txBody>
      </p:sp>
      <p:sp>
        <p:nvSpPr>
          <p:cNvPr id="6" name="Footer Placeholder 5">
            <a:extLst>
              <a:ext uri="{FF2B5EF4-FFF2-40B4-BE49-F238E27FC236}">
                <a16:creationId xmlns:a16="http://schemas.microsoft.com/office/drawing/2014/main" id="{50205718-F529-A448-A2E3-D2D6739A8C4E}"/>
              </a:ext>
            </a:extLst>
          </p:cNvPr>
          <p:cNvSpPr>
            <a:spLocks noGrp="1"/>
          </p:cNvSpPr>
          <p:nvPr>
            <p:ph type="ftr" sz="quarter" idx="11"/>
          </p:nvPr>
        </p:nvSpPr>
        <p:spPr/>
        <p:txBody>
          <a:bodyPr/>
          <a:lstStyle/>
          <a:p>
            <a:r>
              <a:rPr lang="en-US"/>
              <a:t>EGU 2020</a:t>
            </a:r>
          </a:p>
        </p:txBody>
      </p:sp>
      <p:sp>
        <p:nvSpPr>
          <p:cNvPr id="7" name="Slide Number Placeholder 6">
            <a:extLst>
              <a:ext uri="{FF2B5EF4-FFF2-40B4-BE49-F238E27FC236}">
                <a16:creationId xmlns:a16="http://schemas.microsoft.com/office/drawing/2014/main" id="{E160946D-D20B-8040-A378-1BFFD7F63B5C}"/>
              </a:ext>
            </a:extLst>
          </p:cNvPr>
          <p:cNvSpPr>
            <a:spLocks noGrp="1"/>
          </p:cNvSpPr>
          <p:nvPr>
            <p:ph type="sldNum" sz="quarter" idx="12"/>
          </p:nvPr>
        </p:nvSpPr>
        <p:spPr/>
        <p:txBody>
          <a:bodyPr/>
          <a:lstStyle/>
          <a:p>
            <a:fld id="{5F7A0ED3-A070-7843-B9E3-C0EDFCCBF200}" type="slidenum">
              <a:rPr lang="en-US" smtClean="0"/>
              <a:t>‹#›</a:t>
            </a:fld>
            <a:endParaRPr lang="en-US"/>
          </a:p>
        </p:txBody>
      </p:sp>
    </p:spTree>
    <p:extLst>
      <p:ext uri="{BB962C8B-B14F-4D97-AF65-F5344CB8AC3E}">
        <p14:creationId xmlns:p14="http://schemas.microsoft.com/office/powerpoint/2010/main" val="357889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04FAA-20C5-2144-9B2C-5B6A70BCC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FD54D7-DD16-194D-8B0F-31973BD774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6F5F8-A28C-734F-BEB1-A4D4E8739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6 May 2020</a:t>
            </a:r>
          </a:p>
        </p:txBody>
      </p:sp>
      <p:sp>
        <p:nvSpPr>
          <p:cNvPr id="5" name="Footer Placeholder 4">
            <a:extLst>
              <a:ext uri="{FF2B5EF4-FFF2-40B4-BE49-F238E27FC236}">
                <a16:creationId xmlns:a16="http://schemas.microsoft.com/office/drawing/2014/main" id="{6FF88C29-5AA3-D847-9FFC-529579DA9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EGU 2020</a:t>
            </a:r>
          </a:p>
        </p:txBody>
      </p:sp>
      <p:sp>
        <p:nvSpPr>
          <p:cNvPr id="6" name="Slide Number Placeholder 5">
            <a:extLst>
              <a:ext uri="{FF2B5EF4-FFF2-40B4-BE49-F238E27FC236}">
                <a16:creationId xmlns:a16="http://schemas.microsoft.com/office/drawing/2014/main" id="{7264407A-BC03-5B4A-BA48-B891156193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A0ED3-A070-7843-B9E3-C0EDFCCBF200}" type="slidenum">
              <a:rPr lang="en-US" smtClean="0"/>
              <a:t>‹#›</a:t>
            </a:fld>
            <a:endParaRPr lang="en-US"/>
          </a:p>
        </p:txBody>
      </p:sp>
    </p:spTree>
    <p:extLst>
      <p:ext uri="{BB962C8B-B14F-4D97-AF65-F5344CB8AC3E}">
        <p14:creationId xmlns:p14="http://schemas.microsoft.com/office/powerpoint/2010/main" val="949647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osweb.larc.nasa.gov/project/srb/srb_table"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power.larc.nasa.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subTitle" idx="1"/>
          </p:nvPr>
        </p:nvSpPr>
        <p:spPr>
          <a:xfrm>
            <a:off x="2743200" y="4007161"/>
            <a:ext cx="6705600" cy="1214614"/>
          </a:xfrm>
        </p:spPr>
        <p:txBody>
          <a:bodyPr/>
          <a:lstStyle/>
          <a:p>
            <a:r>
              <a:rPr lang="en-US" dirty="0">
                <a:latin typeface="Helvetica" pitchFamily="-84" charset="0"/>
                <a:ea typeface="ＭＳ Ｐゴシック" pitchFamily="-84" charset="-128"/>
                <a:cs typeface="ＭＳ Ｐゴシック" pitchFamily="-84" charset="-128"/>
              </a:rPr>
              <a:t>American Meteorological Society Annual Meeting</a:t>
            </a:r>
          </a:p>
          <a:p>
            <a:r>
              <a:rPr lang="en-US" dirty="0">
                <a:latin typeface="Helvetica" pitchFamily="-84" charset="0"/>
                <a:ea typeface="ＭＳ Ｐゴシック" pitchFamily="-84" charset="-128"/>
                <a:cs typeface="ＭＳ Ｐゴシック" pitchFamily="-84" charset="-128"/>
              </a:rPr>
              <a:t>Jan 12, 2021</a:t>
            </a:r>
          </a:p>
          <a:p>
            <a:endParaRPr lang="en-US" dirty="0">
              <a:latin typeface="Helvetica" pitchFamily="-84" charset="0"/>
              <a:ea typeface="ＭＳ Ｐゴシック" pitchFamily="-84" charset="-128"/>
              <a:cs typeface="ＭＳ Ｐゴシック" pitchFamily="-84" charset="-128"/>
            </a:endParaRPr>
          </a:p>
        </p:txBody>
      </p:sp>
      <p:sp>
        <p:nvSpPr>
          <p:cNvPr id="94212" name="Rectangle 4"/>
          <p:cNvSpPr>
            <a:spLocks noGrp="1" noChangeArrowheads="1"/>
          </p:cNvSpPr>
          <p:nvPr>
            <p:ph type="ctrTitle"/>
          </p:nvPr>
        </p:nvSpPr>
        <p:spPr>
          <a:xfrm>
            <a:off x="429802" y="602027"/>
            <a:ext cx="11332396" cy="780112"/>
          </a:xfrm>
        </p:spPr>
        <p:txBody>
          <a:bodyPr>
            <a:normAutofit fontScale="90000"/>
          </a:bodyPr>
          <a:lstStyle/>
          <a:p>
            <a:r>
              <a:rPr lang="en-US" b="1" dirty="0"/>
              <a:t>GEWEX SRB Release 4: Public Release</a:t>
            </a:r>
            <a:r>
              <a:rPr lang="en-US" sz="3200" dirty="0"/>
              <a:t> </a:t>
            </a:r>
            <a:endParaRPr lang="en-US" sz="3200" dirty="0">
              <a:ea typeface="ＭＳ Ｐゴシック" pitchFamily="-84" charset="-128"/>
              <a:cs typeface="ＭＳ Ｐゴシック" pitchFamily="-84" charset="-128"/>
            </a:endParaRPr>
          </a:p>
        </p:txBody>
      </p:sp>
      <p:sp>
        <p:nvSpPr>
          <p:cNvPr id="16391" name="Rectangle 5"/>
          <p:cNvSpPr>
            <a:spLocks noChangeArrowheads="1"/>
          </p:cNvSpPr>
          <p:nvPr/>
        </p:nvSpPr>
        <p:spPr bwMode="auto">
          <a:xfrm>
            <a:off x="3381055" y="5493973"/>
            <a:ext cx="6994988" cy="1524000"/>
          </a:xfrm>
          <a:prstGeom prst="rect">
            <a:avLst/>
          </a:prstGeom>
          <a:noFill/>
          <a:ln w="9525">
            <a:noFill/>
            <a:miter lim="800000"/>
            <a:headEnd/>
            <a:tailEnd/>
          </a:ln>
        </p:spPr>
        <p:txBody>
          <a:bodyPr>
            <a:prstTxWarp prst="textNoShape">
              <a:avLst/>
            </a:prstTxWarp>
          </a:bodyPr>
          <a:lstStyle/>
          <a:p>
            <a:pPr>
              <a:spcBef>
                <a:spcPct val="20000"/>
              </a:spcBef>
            </a:pPr>
            <a:r>
              <a:rPr lang="en-US" sz="2000" dirty="0"/>
              <a:t>Stephen J. Cox – SSAI</a:t>
            </a:r>
          </a:p>
          <a:p>
            <a:pPr>
              <a:spcBef>
                <a:spcPct val="20000"/>
              </a:spcBef>
            </a:pPr>
            <a:r>
              <a:rPr lang="en-US" sz="2000" dirty="0"/>
              <a:t>Paul W. Stackhouse, Jr. – NASA </a:t>
            </a:r>
            <a:r>
              <a:rPr lang="en-US" sz="2000" dirty="0" err="1"/>
              <a:t>LaRC</a:t>
            </a:r>
            <a:endParaRPr lang="en-US" sz="2000" dirty="0"/>
          </a:p>
          <a:p>
            <a:pPr>
              <a:spcBef>
                <a:spcPct val="20000"/>
              </a:spcBef>
            </a:pPr>
            <a:r>
              <a:rPr lang="en-US" sz="2000" dirty="0"/>
              <a:t>J. Colleen Mikovitz, Taiping Zhang – SSAI </a:t>
            </a:r>
          </a:p>
        </p:txBody>
      </p:sp>
      <p:pic>
        <p:nvPicPr>
          <p:cNvPr id="1026" name="Picture 2">
            <a:extLst>
              <a:ext uri="{FF2B5EF4-FFF2-40B4-BE49-F238E27FC236}">
                <a16:creationId xmlns:a16="http://schemas.microsoft.com/office/drawing/2014/main" id="{7CA2C1EA-792A-A847-B9A2-C5CD3EA27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4440" y="1572161"/>
            <a:ext cx="5607264" cy="216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09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2218" y="5833096"/>
            <a:ext cx="11503903" cy="1137094"/>
          </a:xfrm>
        </p:spPr>
        <p:txBody>
          <a:bodyPr>
            <a:normAutofit/>
          </a:bodyPr>
          <a:lstStyle/>
          <a:p>
            <a:r>
              <a:rPr lang="en-US" sz="2400" b="1" dirty="0"/>
              <a:t>Global Mean Surface SW Down Flux for 2001-2007</a:t>
            </a:r>
            <a:r>
              <a:rPr lang="en-US" sz="2400" dirty="0"/>
              <a:t> for SRB 4-IP (a), and the differences between R4-IP – R3 (b), CERES SYN1Deg (c) and EBAF (d).</a:t>
            </a:r>
            <a:r>
              <a:rPr lang="en-US" sz="2400" b="1" dirty="0"/>
              <a:t> </a:t>
            </a:r>
          </a:p>
        </p:txBody>
      </p:sp>
      <p:sp>
        <p:nvSpPr>
          <p:cNvPr id="3" name="TextBox 2">
            <a:extLst>
              <a:ext uri="{FF2B5EF4-FFF2-40B4-BE49-F238E27FC236}">
                <a16:creationId xmlns:a16="http://schemas.microsoft.com/office/drawing/2014/main" id="{4FA53220-ACA2-684F-9165-2737935010C6}"/>
              </a:ext>
            </a:extLst>
          </p:cNvPr>
          <p:cNvSpPr txBox="1"/>
          <p:nvPr/>
        </p:nvSpPr>
        <p:spPr>
          <a:xfrm>
            <a:off x="104066" y="809488"/>
            <a:ext cx="1168063" cy="1200329"/>
          </a:xfrm>
          <a:prstGeom prst="rect">
            <a:avLst/>
          </a:prstGeom>
          <a:noFill/>
        </p:spPr>
        <p:txBody>
          <a:bodyPr wrap="square" rtlCol="0">
            <a:spAutoFit/>
          </a:bodyPr>
          <a:lstStyle/>
          <a:p>
            <a:r>
              <a:rPr lang="en-US" sz="2400" dirty="0"/>
              <a:t>Mean SW Down</a:t>
            </a:r>
          </a:p>
        </p:txBody>
      </p:sp>
      <p:sp>
        <p:nvSpPr>
          <p:cNvPr id="12" name="TextBox 11">
            <a:extLst>
              <a:ext uri="{FF2B5EF4-FFF2-40B4-BE49-F238E27FC236}">
                <a16:creationId xmlns:a16="http://schemas.microsoft.com/office/drawing/2014/main" id="{80555145-E619-7F4D-88B6-F9C30EBD4A33}"/>
              </a:ext>
            </a:extLst>
          </p:cNvPr>
          <p:cNvSpPr txBox="1"/>
          <p:nvPr/>
        </p:nvSpPr>
        <p:spPr>
          <a:xfrm>
            <a:off x="11066222" y="624823"/>
            <a:ext cx="991360" cy="1200329"/>
          </a:xfrm>
          <a:prstGeom prst="rect">
            <a:avLst/>
          </a:prstGeom>
          <a:noFill/>
        </p:spPr>
        <p:txBody>
          <a:bodyPr wrap="square" rtlCol="0">
            <a:spAutoFit/>
          </a:bodyPr>
          <a:lstStyle/>
          <a:p>
            <a:r>
              <a:rPr lang="en-US" sz="2400" dirty="0"/>
              <a:t>R4-IP </a:t>
            </a:r>
          </a:p>
          <a:p>
            <a:r>
              <a:rPr lang="en-US" sz="2400" dirty="0"/>
              <a:t>-</a:t>
            </a:r>
          </a:p>
          <a:p>
            <a:r>
              <a:rPr lang="en-US" sz="2400" dirty="0"/>
              <a:t>R3</a:t>
            </a:r>
          </a:p>
        </p:txBody>
      </p:sp>
      <p:sp>
        <p:nvSpPr>
          <p:cNvPr id="14" name="TextBox 13">
            <a:extLst>
              <a:ext uri="{FF2B5EF4-FFF2-40B4-BE49-F238E27FC236}">
                <a16:creationId xmlns:a16="http://schemas.microsoft.com/office/drawing/2014/main" id="{FD4B2CAA-425D-1B49-B0C3-84590F319BC6}"/>
              </a:ext>
            </a:extLst>
          </p:cNvPr>
          <p:cNvSpPr txBox="1"/>
          <p:nvPr/>
        </p:nvSpPr>
        <p:spPr>
          <a:xfrm>
            <a:off x="11114811" y="3369296"/>
            <a:ext cx="1077189" cy="2308324"/>
          </a:xfrm>
          <a:prstGeom prst="rect">
            <a:avLst/>
          </a:prstGeom>
          <a:noFill/>
        </p:spPr>
        <p:txBody>
          <a:bodyPr wrap="square" rtlCol="0">
            <a:spAutoFit/>
          </a:bodyPr>
          <a:lstStyle/>
          <a:p>
            <a:r>
              <a:rPr lang="en-US" sz="2400" dirty="0"/>
              <a:t>R4-IP </a:t>
            </a:r>
          </a:p>
          <a:p>
            <a:r>
              <a:rPr lang="en-US" sz="2400" dirty="0"/>
              <a:t>-</a:t>
            </a:r>
          </a:p>
          <a:p>
            <a:r>
              <a:rPr lang="en-US" sz="2400" dirty="0"/>
              <a:t>Surf. EBAF (Ed 4.1)</a:t>
            </a:r>
          </a:p>
        </p:txBody>
      </p:sp>
      <p:sp>
        <p:nvSpPr>
          <p:cNvPr id="17" name="TextBox 16">
            <a:extLst>
              <a:ext uri="{FF2B5EF4-FFF2-40B4-BE49-F238E27FC236}">
                <a16:creationId xmlns:a16="http://schemas.microsoft.com/office/drawing/2014/main" id="{CEBC6541-A61D-FF46-8092-684AB7D67CB6}"/>
              </a:ext>
            </a:extLst>
          </p:cNvPr>
          <p:cNvSpPr txBox="1"/>
          <p:nvPr/>
        </p:nvSpPr>
        <p:spPr>
          <a:xfrm>
            <a:off x="16886" y="3372448"/>
            <a:ext cx="1342424" cy="1938992"/>
          </a:xfrm>
          <a:prstGeom prst="rect">
            <a:avLst/>
          </a:prstGeom>
          <a:noFill/>
        </p:spPr>
        <p:txBody>
          <a:bodyPr wrap="square" rtlCol="0">
            <a:spAutoFit/>
          </a:bodyPr>
          <a:lstStyle/>
          <a:p>
            <a:r>
              <a:rPr lang="en-US" sz="2400" dirty="0"/>
              <a:t>R4-IP </a:t>
            </a:r>
          </a:p>
          <a:p>
            <a:r>
              <a:rPr lang="en-US" sz="2400" dirty="0"/>
              <a:t>-</a:t>
            </a:r>
          </a:p>
          <a:p>
            <a:r>
              <a:rPr lang="en-US" sz="2400" dirty="0"/>
              <a:t>SYN1-Deg </a:t>
            </a:r>
          </a:p>
          <a:p>
            <a:r>
              <a:rPr lang="en-US" sz="2400" dirty="0"/>
              <a:t>(Ed 4.1)</a:t>
            </a:r>
          </a:p>
        </p:txBody>
      </p:sp>
      <p:pic>
        <p:nvPicPr>
          <p:cNvPr id="8" name="Picture 7">
            <a:extLst>
              <a:ext uri="{FF2B5EF4-FFF2-40B4-BE49-F238E27FC236}">
                <a16:creationId xmlns:a16="http://schemas.microsoft.com/office/drawing/2014/main" id="{77918CCF-25AA-BA4B-AC17-9A447097A2E1}"/>
              </a:ext>
            </a:extLst>
          </p:cNvPr>
          <p:cNvPicPr>
            <a:picLocks noChangeAspect="1"/>
          </p:cNvPicPr>
          <p:nvPr/>
        </p:nvPicPr>
        <p:blipFill rotWithShape="1">
          <a:blip r:embed="rId2"/>
          <a:srcRect l="6153" t="10311" r="11960" b="7333"/>
          <a:stretch/>
        </p:blipFill>
        <p:spPr>
          <a:xfrm>
            <a:off x="5993533" y="118610"/>
            <a:ext cx="5024528" cy="3032001"/>
          </a:xfrm>
          <a:prstGeom prst="rect">
            <a:avLst/>
          </a:prstGeom>
        </p:spPr>
      </p:pic>
      <p:pic>
        <p:nvPicPr>
          <p:cNvPr id="10" name="Picture 9">
            <a:extLst>
              <a:ext uri="{FF2B5EF4-FFF2-40B4-BE49-F238E27FC236}">
                <a16:creationId xmlns:a16="http://schemas.microsoft.com/office/drawing/2014/main" id="{82BB7B76-F5F4-AB4D-B2F1-57B36A2E9FCD}"/>
              </a:ext>
            </a:extLst>
          </p:cNvPr>
          <p:cNvPicPr>
            <a:picLocks noChangeAspect="1"/>
          </p:cNvPicPr>
          <p:nvPr/>
        </p:nvPicPr>
        <p:blipFill rotWithShape="1">
          <a:blip r:embed="rId3"/>
          <a:srcRect l="6144" t="10277" r="12070" b="7602"/>
          <a:stretch/>
        </p:blipFill>
        <p:spPr>
          <a:xfrm>
            <a:off x="1026028" y="134973"/>
            <a:ext cx="4978400" cy="2999272"/>
          </a:xfrm>
          <a:prstGeom prst="rect">
            <a:avLst/>
          </a:prstGeom>
        </p:spPr>
      </p:pic>
      <p:pic>
        <p:nvPicPr>
          <p:cNvPr id="18" name="Picture 17">
            <a:extLst>
              <a:ext uri="{FF2B5EF4-FFF2-40B4-BE49-F238E27FC236}">
                <a16:creationId xmlns:a16="http://schemas.microsoft.com/office/drawing/2014/main" id="{D203BCD6-6A1E-4B42-973D-BE0BADE20FD5}"/>
              </a:ext>
            </a:extLst>
          </p:cNvPr>
          <p:cNvPicPr>
            <a:picLocks noChangeAspect="1"/>
          </p:cNvPicPr>
          <p:nvPr/>
        </p:nvPicPr>
        <p:blipFill rotWithShape="1">
          <a:blip r:embed="rId4"/>
          <a:srcRect l="7107" t="11496" r="10823" b="7279"/>
          <a:stretch/>
        </p:blipFill>
        <p:spPr>
          <a:xfrm>
            <a:off x="6183520" y="3082542"/>
            <a:ext cx="4931291" cy="2928251"/>
          </a:xfrm>
          <a:prstGeom prst="rect">
            <a:avLst/>
          </a:prstGeom>
        </p:spPr>
      </p:pic>
      <p:pic>
        <p:nvPicPr>
          <p:cNvPr id="21" name="Picture 20">
            <a:extLst>
              <a:ext uri="{FF2B5EF4-FFF2-40B4-BE49-F238E27FC236}">
                <a16:creationId xmlns:a16="http://schemas.microsoft.com/office/drawing/2014/main" id="{766F8863-458C-4646-9587-3BF908AA277B}"/>
              </a:ext>
            </a:extLst>
          </p:cNvPr>
          <p:cNvPicPr>
            <a:picLocks noChangeAspect="1"/>
          </p:cNvPicPr>
          <p:nvPr/>
        </p:nvPicPr>
        <p:blipFill rotWithShape="1">
          <a:blip r:embed="rId5"/>
          <a:srcRect l="7587" t="9145" r="10802" b="6843"/>
          <a:stretch/>
        </p:blipFill>
        <p:spPr>
          <a:xfrm>
            <a:off x="1169326" y="2953470"/>
            <a:ext cx="4934844" cy="3048001"/>
          </a:xfrm>
          <a:prstGeom prst="rect">
            <a:avLst/>
          </a:prstGeom>
        </p:spPr>
      </p:pic>
      <p:sp>
        <p:nvSpPr>
          <p:cNvPr id="11" name="TextBox 10">
            <a:extLst>
              <a:ext uri="{FF2B5EF4-FFF2-40B4-BE49-F238E27FC236}">
                <a16:creationId xmlns:a16="http://schemas.microsoft.com/office/drawing/2014/main" id="{8E9FA10B-053E-AD43-9C10-31828B6D4495}"/>
              </a:ext>
            </a:extLst>
          </p:cNvPr>
          <p:cNvSpPr txBox="1"/>
          <p:nvPr/>
        </p:nvSpPr>
        <p:spPr>
          <a:xfrm>
            <a:off x="5495926" y="456357"/>
            <a:ext cx="295274" cy="369332"/>
          </a:xfrm>
          <a:prstGeom prst="rect">
            <a:avLst/>
          </a:prstGeom>
          <a:noFill/>
        </p:spPr>
        <p:txBody>
          <a:bodyPr wrap="none" rtlCol="0">
            <a:spAutoFit/>
          </a:bodyPr>
          <a:lstStyle/>
          <a:p>
            <a:r>
              <a:rPr lang="en-US" dirty="0"/>
              <a:t>a</a:t>
            </a:r>
          </a:p>
        </p:txBody>
      </p:sp>
      <p:sp>
        <p:nvSpPr>
          <p:cNvPr id="13" name="TextBox 12">
            <a:extLst>
              <a:ext uri="{FF2B5EF4-FFF2-40B4-BE49-F238E27FC236}">
                <a16:creationId xmlns:a16="http://schemas.microsoft.com/office/drawing/2014/main" id="{CC3DE057-AD8F-F546-9833-9F8E55F4956F}"/>
              </a:ext>
            </a:extLst>
          </p:cNvPr>
          <p:cNvSpPr txBox="1"/>
          <p:nvPr/>
        </p:nvSpPr>
        <p:spPr>
          <a:xfrm>
            <a:off x="10509720" y="456357"/>
            <a:ext cx="306494" cy="369332"/>
          </a:xfrm>
          <a:prstGeom prst="rect">
            <a:avLst/>
          </a:prstGeom>
          <a:noFill/>
        </p:spPr>
        <p:txBody>
          <a:bodyPr wrap="none" rtlCol="0">
            <a:spAutoFit/>
          </a:bodyPr>
          <a:lstStyle/>
          <a:p>
            <a:r>
              <a:rPr lang="en-US" dirty="0"/>
              <a:t>b</a:t>
            </a:r>
          </a:p>
        </p:txBody>
      </p:sp>
      <p:sp>
        <p:nvSpPr>
          <p:cNvPr id="15" name="TextBox 14">
            <a:extLst>
              <a:ext uri="{FF2B5EF4-FFF2-40B4-BE49-F238E27FC236}">
                <a16:creationId xmlns:a16="http://schemas.microsoft.com/office/drawing/2014/main" id="{6913241B-B32E-404E-9ADF-733934583635}"/>
              </a:ext>
            </a:extLst>
          </p:cNvPr>
          <p:cNvSpPr txBox="1"/>
          <p:nvPr/>
        </p:nvSpPr>
        <p:spPr>
          <a:xfrm>
            <a:off x="5460273" y="3290681"/>
            <a:ext cx="282450" cy="369332"/>
          </a:xfrm>
          <a:prstGeom prst="rect">
            <a:avLst/>
          </a:prstGeom>
          <a:noFill/>
        </p:spPr>
        <p:txBody>
          <a:bodyPr wrap="none" rtlCol="0">
            <a:spAutoFit/>
          </a:bodyPr>
          <a:lstStyle/>
          <a:p>
            <a:r>
              <a:rPr lang="en-US" dirty="0"/>
              <a:t>c</a:t>
            </a:r>
          </a:p>
        </p:txBody>
      </p:sp>
      <p:sp>
        <p:nvSpPr>
          <p:cNvPr id="16" name="TextBox 15">
            <a:extLst>
              <a:ext uri="{FF2B5EF4-FFF2-40B4-BE49-F238E27FC236}">
                <a16:creationId xmlns:a16="http://schemas.microsoft.com/office/drawing/2014/main" id="{F8FC6F2D-A756-1249-81D9-9671964A6032}"/>
              </a:ext>
            </a:extLst>
          </p:cNvPr>
          <p:cNvSpPr txBox="1"/>
          <p:nvPr/>
        </p:nvSpPr>
        <p:spPr>
          <a:xfrm>
            <a:off x="10529496" y="3354952"/>
            <a:ext cx="306494" cy="369332"/>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01231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29695"/>
            <a:ext cx="12192000" cy="762000"/>
          </a:xfrm>
        </p:spPr>
        <p:txBody>
          <a:bodyPr>
            <a:noAutofit/>
          </a:bodyPr>
          <a:lstStyle/>
          <a:p>
            <a:r>
              <a:rPr lang="en-US" sz="2400" dirty="0"/>
              <a:t>Global Annual Mean Cloud Fractions for 2001-2007 for SRB 4-IP (from ISCCP; a), and the differences between R4-IP – R3 (b), CERES SYN1Deg (c) and EBAF (d).</a:t>
            </a:r>
          </a:p>
        </p:txBody>
      </p:sp>
      <p:pic>
        <p:nvPicPr>
          <p:cNvPr id="7" name="Picture 6">
            <a:extLst>
              <a:ext uri="{FF2B5EF4-FFF2-40B4-BE49-F238E27FC236}">
                <a16:creationId xmlns:a16="http://schemas.microsoft.com/office/drawing/2014/main" id="{ABF9A6B5-B494-9F4F-9149-0EFC158F54C6}"/>
              </a:ext>
            </a:extLst>
          </p:cNvPr>
          <p:cNvPicPr>
            <a:picLocks noChangeAspect="1"/>
          </p:cNvPicPr>
          <p:nvPr/>
        </p:nvPicPr>
        <p:blipFill rotWithShape="1">
          <a:blip r:embed="rId2"/>
          <a:srcRect l="7640" t="10697" r="10009" b="6034"/>
          <a:stretch/>
        </p:blipFill>
        <p:spPr>
          <a:xfrm>
            <a:off x="1292759" y="178930"/>
            <a:ext cx="4809569" cy="2917892"/>
          </a:xfrm>
          <a:prstGeom prst="rect">
            <a:avLst/>
          </a:prstGeom>
        </p:spPr>
      </p:pic>
      <p:pic>
        <p:nvPicPr>
          <p:cNvPr id="9" name="Picture 8">
            <a:extLst>
              <a:ext uri="{FF2B5EF4-FFF2-40B4-BE49-F238E27FC236}">
                <a16:creationId xmlns:a16="http://schemas.microsoft.com/office/drawing/2014/main" id="{629063B3-213E-C549-BD8C-44BFFE53A1F2}"/>
              </a:ext>
            </a:extLst>
          </p:cNvPr>
          <p:cNvPicPr>
            <a:picLocks noChangeAspect="1"/>
          </p:cNvPicPr>
          <p:nvPr/>
        </p:nvPicPr>
        <p:blipFill rotWithShape="1">
          <a:blip r:embed="rId3"/>
          <a:srcRect l="6735" t="10507" r="11630" b="8422"/>
          <a:stretch/>
        </p:blipFill>
        <p:spPr>
          <a:xfrm>
            <a:off x="6213329" y="178930"/>
            <a:ext cx="4882856" cy="2909461"/>
          </a:xfrm>
          <a:prstGeom prst="rect">
            <a:avLst/>
          </a:prstGeom>
        </p:spPr>
      </p:pic>
      <p:pic>
        <p:nvPicPr>
          <p:cNvPr id="12" name="Picture 11">
            <a:extLst>
              <a:ext uri="{FF2B5EF4-FFF2-40B4-BE49-F238E27FC236}">
                <a16:creationId xmlns:a16="http://schemas.microsoft.com/office/drawing/2014/main" id="{49788840-A665-254C-B407-405C8CF6CE6E}"/>
              </a:ext>
            </a:extLst>
          </p:cNvPr>
          <p:cNvPicPr>
            <a:picLocks noChangeAspect="1"/>
          </p:cNvPicPr>
          <p:nvPr/>
        </p:nvPicPr>
        <p:blipFill rotWithShape="1">
          <a:blip r:embed="rId4"/>
          <a:srcRect l="8063" t="10495" r="10492" b="6753"/>
          <a:stretch/>
        </p:blipFill>
        <p:spPr>
          <a:xfrm>
            <a:off x="1292759" y="3036217"/>
            <a:ext cx="4743196" cy="2891535"/>
          </a:xfrm>
          <a:prstGeom prst="rect">
            <a:avLst/>
          </a:prstGeom>
        </p:spPr>
      </p:pic>
      <p:pic>
        <p:nvPicPr>
          <p:cNvPr id="15" name="Picture 14">
            <a:extLst>
              <a:ext uri="{FF2B5EF4-FFF2-40B4-BE49-F238E27FC236}">
                <a16:creationId xmlns:a16="http://schemas.microsoft.com/office/drawing/2014/main" id="{FEBC47F7-30BB-554A-9862-E143C1764B97}"/>
              </a:ext>
            </a:extLst>
          </p:cNvPr>
          <p:cNvPicPr>
            <a:picLocks noChangeAspect="1"/>
          </p:cNvPicPr>
          <p:nvPr/>
        </p:nvPicPr>
        <p:blipFill rotWithShape="1">
          <a:blip r:embed="rId5"/>
          <a:srcRect l="6996" t="9734" r="10119" b="8835"/>
          <a:stretch/>
        </p:blipFill>
        <p:spPr>
          <a:xfrm>
            <a:off x="6213329" y="3055896"/>
            <a:ext cx="4882856" cy="2825120"/>
          </a:xfrm>
          <a:prstGeom prst="rect">
            <a:avLst/>
          </a:prstGeom>
        </p:spPr>
      </p:pic>
      <p:sp>
        <p:nvSpPr>
          <p:cNvPr id="10" name="TextBox 9">
            <a:extLst>
              <a:ext uri="{FF2B5EF4-FFF2-40B4-BE49-F238E27FC236}">
                <a16:creationId xmlns:a16="http://schemas.microsoft.com/office/drawing/2014/main" id="{F2686DF7-32B9-4348-B416-2E7C542B7B3C}"/>
              </a:ext>
            </a:extLst>
          </p:cNvPr>
          <p:cNvSpPr txBox="1"/>
          <p:nvPr/>
        </p:nvSpPr>
        <p:spPr>
          <a:xfrm>
            <a:off x="315012" y="970598"/>
            <a:ext cx="977747" cy="830997"/>
          </a:xfrm>
          <a:prstGeom prst="rect">
            <a:avLst/>
          </a:prstGeom>
          <a:noFill/>
        </p:spPr>
        <p:txBody>
          <a:bodyPr wrap="square" rtlCol="0">
            <a:spAutoFit/>
          </a:bodyPr>
          <a:lstStyle/>
          <a:p>
            <a:r>
              <a:rPr lang="en-US" sz="2400" dirty="0"/>
              <a:t>Mean CF</a:t>
            </a:r>
          </a:p>
        </p:txBody>
      </p:sp>
      <p:sp>
        <p:nvSpPr>
          <p:cNvPr id="11" name="TextBox 10">
            <a:extLst>
              <a:ext uri="{FF2B5EF4-FFF2-40B4-BE49-F238E27FC236}">
                <a16:creationId xmlns:a16="http://schemas.microsoft.com/office/drawing/2014/main" id="{7E7CF08A-3D5E-6D40-BB13-5062EA296329}"/>
              </a:ext>
            </a:extLst>
          </p:cNvPr>
          <p:cNvSpPr txBox="1"/>
          <p:nvPr/>
        </p:nvSpPr>
        <p:spPr>
          <a:xfrm>
            <a:off x="11150113" y="970598"/>
            <a:ext cx="972230" cy="1200329"/>
          </a:xfrm>
          <a:prstGeom prst="rect">
            <a:avLst/>
          </a:prstGeom>
          <a:noFill/>
        </p:spPr>
        <p:txBody>
          <a:bodyPr wrap="square" rtlCol="0">
            <a:spAutoFit/>
          </a:bodyPr>
          <a:lstStyle/>
          <a:p>
            <a:r>
              <a:rPr lang="en-US" sz="2400" dirty="0"/>
              <a:t>R4-IP </a:t>
            </a:r>
          </a:p>
          <a:p>
            <a:r>
              <a:rPr lang="en-US" sz="2400" dirty="0"/>
              <a:t>-</a:t>
            </a:r>
          </a:p>
          <a:p>
            <a:r>
              <a:rPr lang="en-US" sz="2400" dirty="0"/>
              <a:t>R3</a:t>
            </a:r>
          </a:p>
        </p:txBody>
      </p:sp>
      <p:sp>
        <p:nvSpPr>
          <p:cNvPr id="13" name="TextBox 12">
            <a:extLst>
              <a:ext uri="{FF2B5EF4-FFF2-40B4-BE49-F238E27FC236}">
                <a16:creationId xmlns:a16="http://schemas.microsoft.com/office/drawing/2014/main" id="{05DA4E95-64C1-E440-84A3-C0EA8F8A9B91}"/>
              </a:ext>
            </a:extLst>
          </p:cNvPr>
          <p:cNvSpPr txBox="1"/>
          <p:nvPr/>
        </p:nvSpPr>
        <p:spPr>
          <a:xfrm>
            <a:off x="11080456" y="3330541"/>
            <a:ext cx="1111544" cy="2308324"/>
          </a:xfrm>
          <a:prstGeom prst="rect">
            <a:avLst/>
          </a:prstGeom>
          <a:noFill/>
        </p:spPr>
        <p:txBody>
          <a:bodyPr wrap="square" rtlCol="0">
            <a:spAutoFit/>
          </a:bodyPr>
          <a:lstStyle/>
          <a:p>
            <a:r>
              <a:rPr lang="en-US" sz="2400" dirty="0"/>
              <a:t>R4-IP </a:t>
            </a:r>
          </a:p>
          <a:p>
            <a:r>
              <a:rPr lang="en-US" sz="2400" dirty="0"/>
              <a:t>-</a:t>
            </a:r>
          </a:p>
          <a:p>
            <a:r>
              <a:rPr lang="en-US" sz="2400" dirty="0"/>
              <a:t>Surf. EBAF (Ed 4.1)</a:t>
            </a:r>
          </a:p>
        </p:txBody>
      </p:sp>
      <p:sp>
        <p:nvSpPr>
          <p:cNvPr id="14" name="TextBox 13">
            <a:extLst>
              <a:ext uri="{FF2B5EF4-FFF2-40B4-BE49-F238E27FC236}">
                <a16:creationId xmlns:a16="http://schemas.microsoft.com/office/drawing/2014/main" id="{8920A4A1-6D74-9744-AD05-4150F201E3F1}"/>
              </a:ext>
            </a:extLst>
          </p:cNvPr>
          <p:cNvSpPr txBox="1"/>
          <p:nvPr/>
        </p:nvSpPr>
        <p:spPr>
          <a:xfrm>
            <a:off x="315012" y="3323993"/>
            <a:ext cx="1111544" cy="2308324"/>
          </a:xfrm>
          <a:prstGeom prst="rect">
            <a:avLst/>
          </a:prstGeom>
          <a:noFill/>
        </p:spPr>
        <p:txBody>
          <a:bodyPr wrap="square" rtlCol="0">
            <a:spAutoFit/>
          </a:bodyPr>
          <a:lstStyle/>
          <a:p>
            <a:r>
              <a:rPr lang="en-US" sz="2400" dirty="0"/>
              <a:t>R4-IP </a:t>
            </a:r>
          </a:p>
          <a:p>
            <a:r>
              <a:rPr lang="en-US" sz="2400" dirty="0"/>
              <a:t>-</a:t>
            </a:r>
          </a:p>
          <a:p>
            <a:r>
              <a:rPr lang="en-US" sz="2400" dirty="0"/>
              <a:t>SYN1-Deg </a:t>
            </a:r>
          </a:p>
          <a:p>
            <a:r>
              <a:rPr lang="en-US" sz="2400" dirty="0"/>
              <a:t>(Ed 4.1)</a:t>
            </a:r>
          </a:p>
        </p:txBody>
      </p:sp>
      <p:sp>
        <p:nvSpPr>
          <p:cNvPr id="3" name="TextBox 2">
            <a:extLst>
              <a:ext uri="{FF2B5EF4-FFF2-40B4-BE49-F238E27FC236}">
                <a16:creationId xmlns:a16="http://schemas.microsoft.com/office/drawing/2014/main" id="{E1A99507-F1A3-7F48-8772-603269306EB4}"/>
              </a:ext>
            </a:extLst>
          </p:cNvPr>
          <p:cNvSpPr txBox="1"/>
          <p:nvPr/>
        </p:nvSpPr>
        <p:spPr>
          <a:xfrm>
            <a:off x="5423250" y="475210"/>
            <a:ext cx="295274" cy="369332"/>
          </a:xfrm>
          <a:prstGeom prst="rect">
            <a:avLst/>
          </a:prstGeom>
          <a:noFill/>
        </p:spPr>
        <p:txBody>
          <a:bodyPr wrap="none" rtlCol="0">
            <a:spAutoFit/>
          </a:bodyPr>
          <a:lstStyle/>
          <a:p>
            <a:r>
              <a:rPr lang="en-US" dirty="0"/>
              <a:t>a</a:t>
            </a:r>
          </a:p>
        </p:txBody>
      </p:sp>
      <p:sp>
        <p:nvSpPr>
          <p:cNvPr id="16" name="TextBox 15">
            <a:extLst>
              <a:ext uri="{FF2B5EF4-FFF2-40B4-BE49-F238E27FC236}">
                <a16:creationId xmlns:a16="http://schemas.microsoft.com/office/drawing/2014/main" id="{B68EF789-C183-0940-8445-940B3980E6F3}"/>
              </a:ext>
            </a:extLst>
          </p:cNvPr>
          <p:cNvSpPr txBox="1"/>
          <p:nvPr/>
        </p:nvSpPr>
        <p:spPr>
          <a:xfrm>
            <a:off x="10437044" y="475210"/>
            <a:ext cx="306494" cy="369332"/>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69409000-B690-374E-8213-00AD46546A39}"/>
              </a:ext>
            </a:extLst>
          </p:cNvPr>
          <p:cNvSpPr txBox="1"/>
          <p:nvPr/>
        </p:nvSpPr>
        <p:spPr>
          <a:xfrm>
            <a:off x="5387597" y="3309534"/>
            <a:ext cx="282450" cy="369332"/>
          </a:xfrm>
          <a:prstGeom prst="rect">
            <a:avLst/>
          </a:prstGeom>
          <a:noFill/>
        </p:spPr>
        <p:txBody>
          <a:bodyPr wrap="none" rtlCol="0">
            <a:spAutoFit/>
          </a:bodyPr>
          <a:lstStyle/>
          <a:p>
            <a:r>
              <a:rPr lang="en-US" dirty="0"/>
              <a:t>c</a:t>
            </a:r>
          </a:p>
        </p:txBody>
      </p:sp>
      <p:sp>
        <p:nvSpPr>
          <p:cNvPr id="18" name="TextBox 17">
            <a:extLst>
              <a:ext uri="{FF2B5EF4-FFF2-40B4-BE49-F238E27FC236}">
                <a16:creationId xmlns:a16="http://schemas.microsoft.com/office/drawing/2014/main" id="{03AD4928-CF5D-6F44-90DB-59958B551CE4}"/>
              </a:ext>
            </a:extLst>
          </p:cNvPr>
          <p:cNvSpPr txBox="1"/>
          <p:nvPr/>
        </p:nvSpPr>
        <p:spPr>
          <a:xfrm>
            <a:off x="10456820" y="3373805"/>
            <a:ext cx="306494" cy="369332"/>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29471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877CB1-D32E-8A43-BA9F-9E40603C1079}"/>
              </a:ext>
            </a:extLst>
          </p:cNvPr>
          <p:cNvSpPr>
            <a:spLocks noGrp="1"/>
          </p:cNvSpPr>
          <p:nvPr>
            <p:ph type="title"/>
          </p:nvPr>
        </p:nvSpPr>
        <p:spPr>
          <a:xfrm>
            <a:off x="414011" y="6230188"/>
            <a:ext cx="11549179" cy="651377"/>
          </a:xfrm>
        </p:spPr>
        <p:txBody>
          <a:bodyPr>
            <a:noAutofit/>
          </a:bodyPr>
          <a:lstStyle/>
          <a:p>
            <a:r>
              <a:rPr lang="en-US" sz="2400" b="1" dirty="0"/>
              <a:t>Figure 5: Global Mean Surface LW Down Flux for 2001-2007</a:t>
            </a:r>
            <a:r>
              <a:rPr lang="en-US" sz="2400" dirty="0"/>
              <a:t> for SRB 4-IP (a), and the differences between R4-IP – R3 (b), CERES SYN1Deg (c) and EBAF (d).</a:t>
            </a:r>
            <a:r>
              <a:rPr lang="en-US" sz="2400" b="1" dirty="0"/>
              <a:t> </a:t>
            </a:r>
            <a:endParaRPr lang="en-US" sz="2400" dirty="0"/>
          </a:p>
        </p:txBody>
      </p:sp>
      <p:pic>
        <p:nvPicPr>
          <p:cNvPr id="8" name="Picture 7">
            <a:extLst>
              <a:ext uri="{FF2B5EF4-FFF2-40B4-BE49-F238E27FC236}">
                <a16:creationId xmlns:a16="http://schemas.microsoft.com/office/drawing/2014/main" id="{CF596F15-E8DD-BE49-9E09-EED359199F18}"/>
              </a:ext>
            </a:extLst>
          </p:cNvPr>
          <p:cNvPicPr>
            <a:picLocks noChangeAspect="1"/>
          </p:cNvPicPr>
          <p:nvPr/>
        </p:nvPicPr>
        <p:blipFill rotWithShape="1">
          <a:blip r:embed="rId2"/>
          <a:srcRect t="8333"/>
          <a:stretch/>
        </p:blipFill>
        <p:spPr>
          <a:xfrm>
            <a:off x="1117601" y="149257"/>
            <a:ext cx="4978401" cy="3045999"/>
          </a:xfrm>
          <a:prstGeom prst="rect">
            <a:avLst/>
          </a:prstGeom>
        </p:spPr>
      </p:pic>
      <p:pic>
        <p:nvPicPr>
          <p:cNvPr id="9" name="Picture 8">
            <a:extLst>
              <a:ext uri="{FF2B5EF4-FFF2-40B4-BE49-F238E27FC236}">
                <a16:creationId xmlns:a16="http://schemas.microsoft.com/office/drawing/2014/main" id="{750E4665-56B6-D04F-9247-C8992C8C935E}"/>
              </a:ext>
            </a:extLst>
          </p:cNvPr>
          <p:cNvPicPr>
            <a:picLocks noChangeAspect="1"/>
          </p:cNvPicPr>
          <p:nvPr/>
        </p:nvPicPr>
        <p:blipFill rotWithShape="1">
          <a:blip r:embed="rId3"/>
          <a:srcRect t="6547"/>
          <a:stretch/>
        </p:blipFill>
        <p:spPr>
          <a:xfrm>
            <a:off x="6188601" y="149257"/>
            <a:ext cx="5141928" cy="3045999"/>
          </a:xfrm>
          <a:prstGeom prst="rect">
            <a:avLst/>
          </a:prstGeom>
        </p:spPr>
      </p:pic>
      <p:pic>
        <p:nvPicPr>
          <p:cNvPr id="10" name="Picture 9">
            <a:extLst>
              <a:ext uri="{FF2B5EF4-FFF2-40B4-BE49-F238E27FC236}">
                <a16:creationId xmlns:a16="http://schemas.microsoft.com/office/drawing/2014/main" id="{BF45FD05-C337-AE44-8C0D-DFFCC81591F0}"/>
              </a:ext>
            </a:extLst>
          </p:cNvPr>
          <p:cNvPicPr>
            <a:picLocks noChangeAspect="1"/>
          </p:cNvPicPr>
          <p:nvPr/>
        </p:nvPicPr>
        <p:blipFill rotWithShape="1">
          <a:blip r:embed="rId4"/>
          <a:srcRect t="6642"/>
          <a:stretch/>
        </p:blipFill>
        <p:spPr>
          <a:xfrm>
            <a:off x="1106311" y="3121057"/>
            <a:ext cx="4989691" cy="3124200"/>
          </a:xfrm>
          <a:prstGeom prst="rect">
            <a:avLst/>
          </a:prstGeom>
        </p:spPr>
      </p:pic>
      <p:pic>
        <p:nvPicPr>
          <p:cNvPr id="11" name="Picture 10">
            <a:extLst>
              <a:ext uri="{FF2B5EF4-FFF2-40B4-BE49-F238E27FC236}">
                <a16:creationId xmlns:a16="http://schemas.microsoft.com/office/drawing/2014/main" id="{F7E43CA7-C342-E942-87F5-13DEB7CC68BE}"/>
              </a:ext>
            </a:extLst>
          </p:cNvPr>
          <p:cNvPicPr>
            <a:picLocks noChangeAspect="1"/>
          </p:cNvPicPr>
          <p:nvPr/>
        </p:nvPicPr>
        <p:blipFill rotWithShape="1">
          <a:blip r:embed="rId5"/>
          <a:srcRect t="6283"/>
          <a:stretch/>
        </p:blipFill>
        <p:spPr>
          <a:xfrm>
            <a:off x="6188601" y="3118779"/>
            <a:ext cx="5141928" cy="3126477"/>
          </a:xfrm>
          <a:prstGeom prst="rect">
            <a:avLst/>
          </a:prstGeom>
        </p:spPr>
      </p:pic>
      <p:sp>
        <p:nvSpPr>
          <p:cNvPr id="12" name="TextBox 11">
            <a:extLst>
              <a:ext uri="{FF2B5EF4-FFF2-40B4-BE49-F238E27FC236}">
                <a16:creationId xmlns:a16="http://schemas.microsoft.com/office/drawing/2014/main" id="{552891BA-DD4F-3148-B912-61CC8F790F95}"/>
              </a:ext>
            </a:extLst>
          </p:cNvPr>
          <p:cNvSpPr txBox="1"/>
          <p:nvPr/>
        </p:nvSpPr>
        <p:spPr>
          <a:xfrm>
            <a:off x="131550" y="682656"/>
            <a:ext cx="1038486" cy="1200329"/>
          </a:xfrm>
          <a:prstGeom prst="rect">
            <a:avLst/>
          </a:prstGeom>
          <a:noFill/>
        </p:spPr>
        <p:txBody>
          <a:bodyPr wrap="square" rtlCol="0">
            <a:spAutoFit/>
          </a:bodyPr>
          <a:lstStyle/>
          <a:p>
            <a:r>
              <a:rPr lang="en-US" sz="2400" dirty="0"/>
              <a:t>Mean LW Down</a:t>
            </a:r>
          </a:p>
        </p:txBody>
      </p:sp>
      <p:sp>
        <p:nvSpPr>
          <p:cNvPr id="13" name="TextBox 12">
            <a:extLst>
              <a:ext uri="{FF2B5EF4-FFF2-40B4-BE49-F238E27FC236}">
                <a16:creationId xmlns:a16="http://schemas.microsoft.com/office/drawing/2014/main" id="{CCACBAF4-9712-1444-A0BF-C9DFB5356F6D}"/>
              </a:ext>
            </a:extLst>
          </p:cNvPr>
          <p:cNvSpPr txBox="1"/>
          <p:nvPr/>
        </p:nvSpPr>
        <p:spPr>
          <a:xfrm>
            <a:off x="11183076" y="714400"/>
            <a:ext cx="1008924" cy="1200329"/>
          </a:xfrm>
          <a:prstGeom prst="rect">
            <a:avLst/>
          </a:prstGeom>
          <a:noFill/>
        </p:spPr>
        <p:txBody>
          <a:bodyPr wrap="square" rtlCol="0">
            <a:spAutoFit/>
          </a:bodyPr>
          <a:lstStyle/>
          <a:p>
            <a:r>
              <a:rPr lang="en-US" sz="2400" dirty="0"/>
              <a:t>R4-IP </a:t>
            </a:r>
          </a:p>
          <a:p>
            <a:r>
              <a:rPr lang="en-US" sz="2400" dirty="0"/>
              <a:t>-</a:t>
            </a:r>
          </a:p>
          <a:p>
            <a:r>
              <a:rPr lang="en-US" sz="2400" dirty="0"/>
              <a:t>LW R3</a:t>
            </a:r>
          </a:p>
        </p:txBody>
      </p:sp>
      <p:sp>
        <p:nvSpPr>
          <p:cNvPr id="14" name="TextBox 13">
            <a:extLst>
              <a:ext uri="{FF2B5EF4-FFF2-40B4-BE49-F238E27FC236}">
                <a16:creationId xmlns:a16="http://schemas.microsoft.com/office/drawing/2014/main" id="{509F782B-C561-0C4E-BDAB-B2DDEE80298A}"/>
              </a:ext>
            </a:extLst>
          </p:cNvPr>
          <p:cNvSpPr txBox="1"/>
          <p:nvPr/>
        </p:nvSpPr>
        <p:spPr>
          <a:xfrm>
            <a:off x="11183076" y="3527855"/>
            <a:ext cx="1008925" cy="2308324"/>
          </a:xfrm>
          <a:prstGeom prst="rect">
            <a:avLst/>
          </a:prstGeom>
          <a:noFill/>
        </p:spPr>
        <p:txBody>
          <a:bodyPr wrap="square" rtlCol="0">
            <a:spAutoFit/>
          </a:bodyPr>
          <a:lstStyle/>
          <a:p>
            <a:r>
              <a:rPr lang="en-US" sz="2400" dirty="0"/>
              <a:t>R4-IP </a:t>
            </a:r>
          </a:p>
          <a:p>
            <a:r>
              <a:rPr lang="en-US" sz="2400" dirty="0"/>
              <a:t>-</a:t>
            </a:r>
          </a:p>
          <a:p>
            <a:r>
              <a:rPr lang="en-US" sz="2400" dirty="0"/>
              <a:t>Surf. EBAF (Ed 4.1)</a:t>
            </a:r>
          </a:p>
        </p:txBody>
      </p:sp>
      <p:sp>
        <p:nvSpPr>
          <p:cNvPr id="15" name="TextBox 14">
            <a:extLst>
              <a:ext uri="{FF2B5EF4-FFF2-40B4-BE49-F238E27FC236}">
                <a16:creationId xmlns:a16="http://schemas.microsoft.com/office/drawing/2014/main" id="{249355D9-4B22-204B-9FE6-26BD3DDFCD46}"/>
              </a:ext>
            </a:extLst>
          </p:cNvPr>
          <p:cNvSpPr txBox="1"/>
          <p:nvPr/>
        </p:nvSpPr>
        <p:spPr>
          <a:xfrm>
            <a:off x="173559" y="3195256"/>
            <a:ext cx="1038486" cy="2308324"/>
          </a:xfrm>
          <a:prstGeom prst="rect">
            <a:avLst/>
          </a:prstGeom>
          <a:noFill/>
        </p:spPr>
        <p:txBody>
          <a:bodyPr wrap="square" rtlCol="0">
            <a:spAutoFit/>
          </a:bodyPr>
          <a:lstStyle/>
          <a:p>
            <a:r>
              <a:rPr lang="en-US" sz="2400" dirty="0"/>
              <a:t>R4-IP </a:t>
            </a:r>
          </a:p>
          <a:p>
            <a:r>
              <a:rPr lang="en-US" sz="2400" dirty="0"/>
              <a:t>-</a:t>
            </a:r>
          </a:p>
          <a:p>
            <a:r>
              <a:rPr lang="en-US" sz="2400" dirty="0"/>
              <a:t>SYN1-Deg </a:t>
            </a:r>
          </a:p>
          <a:p>
            <a:r>
              <a:rPr lang="en-US" sz="2400" dirty="0"/>
              <a:t>(Ed 4.1)</a:t>
            </a:r>
          </a:p>
        </p:txBody>
      </p:sp>
    </p:spTree>
    <p:extLst>
      <p:ext uri="{BB962C8B-B14F-4D97-AF65-F5344CB8AC3E}">
        <p14:creationId xmlns:p14="http://schemas.microsoft.com/office/powerpoint/2010/main" val="13204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A25C8-9ECF-454B-AC66-1A1B9A9A5477}"/>
              </a:ext>
            </a:extLst>
          </p:cNvPr>
          <p:cNvSpPr>
            <a:spLocks noGrp="1"/>
          </p:cNvSpPr>
          <p:nvPr>
            <p:ph type="title"/>
          </p:nvPr>
        </p:nvSpPr>
        <p:spPr>
          <a:xfrm>
            <a:off x="622300" y="5225782"/>
            <a:ext cx="10947400" cy="1325563"/>
          </a:xfrm>
        </p:spPr>
        <p:txBody>
          <a:bodyPr>
            <a:normAutofit fontScale="90000"/>
          </a:bodyPr>
          <a:lstStyle/>
          <a:p>
            <a:r>
              <a:rPr lang="en-US" sz="2400" dirty="0" err="1"/>
              <a:t>nnHIRS</a:t>
            </a:r>
            <a:r>
              <a:rPr lang="en-US" sz="2400" dirty="0"/>
              <a:t> (SRB R4-IP) and GEOS-4 temperature(SRB R3) differences for the 2007 annual mean (a) spatial map at 900 </a:t>
            </a:r>
            <a:r>
              <a:rPr lang="en-US" sz="2400" dirty="0" err="1"/>
              <a:t>hPa</a:t>
            </a:r>
            <a:r>
              <a:rPr lang="en-US" sz="2400" dirty="0"/>
              <a:t> and (b) vertical profile cross-section of specific humidity at 0.5 N. GEOS-4.  Temperature and humidity maps are consistent with LW difference maps</a:t>
            </a:r>
          </a:p>
        </p:txBody>
      </p:sp>
      <p:pic>
        <p:nvPicPr>
          <p:cNvPr id="8194" name="Picture 2" descr="https://gewex-srb.larc.nasa.gov/shared_data/colleen/Rel4_Preliminary/nnHIRS_sep2015_modq-geos4_proft_crosssect_0.5_2007annual.png">
            <a:extLst>
              <a:ext uri="{FF2B5EF4-FFF2-40B4-BE49-F238E27FC236}">
                <a16:creationId xmlns:a16="http://schemas.microsoft.com/office/drawing/2014/main" id="{1D4EE2BC-76D6-904B-AA88-E79D69DA7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517791"/>
            <a:ext cx="5892800" cy="4555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2603912-EBFC-2D43-9349-170E3F317BFB}"/>
              </a:ext>
            </a:extLst>
          </p:cNvPr>
          <p:cNvPicPr>
            <a:picLocks noChangeAspect="1"/>
          </p:cNvPicPr>
          <p:nvPr/>
        </p:nvPicPr>
        <p:blipFill>
          <a:blip r:embed="rId3"/>
          <a:stretch>
            <a:fillRect/>
          </a:stretch>
        </p:blipFill>
        <p:spPr>
          <a:xfrm>
            <a:off x="111136" y="365127"/>
            <a:ext cx="6280129" cy="4851400"/>
          </a:xfrm>
          <a:prstGeom prst="rect">
            <a:avLst/>
          </a:prstGeom>
        </p:spPr>
      </p:pic>
      <p:cxnSp>
        <p:nvCxnSpPr>
          <p:cNvPr id="9" name="Straight Connector 8">
            <a:extLst>
              <a:ext uri="{FF2B5EF4-FFF2-40B4-BE49-F238E27FC236}">
                <a16:creationId xmlns:a16="http://schemas.microsoft.com/office/drawing/2014/main" id="{3C4B916B-F589-3F48-B7A1-4274865C4EB6}"/>
              </a:ext>
            </a:extLst>
          </p:cNvPr>
          <p:cNvCxnSpPr/>
          <p:nvPr/>
        </p:nvCxnSpPr>
        <p:spPr>
          <a:xfrm>
            <a:off x="406400" y="3733800"/>
            <a:ext cx="5689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489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B56121F-B390-1142-B873-68A9BB108B3F}"/>
              </a:ext>
            </a:extLst>
          </p:cNvPr>
          <p:cNvSpPr>
            <a:spLocks noGrp="1"/>
          </p:cNvSpPr>
          <p:nvPr>
            <p:ph type="title" idx="4294967295"/>
          </p:nvPr>
        </p:nvSpPr>
        <p:spPr>
          <a:xfrm>
            <a:off x="343328" y="222245"/>
            <a:ext cx="498896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a:latin typeface="Trebuchet MS" panose="020B0603020202020204" pitchFamily="34" charset="0"/>
                <a:ea typeface="ヒラギノ角ゴ Pro W3" charset="-128"/>
              </a:rPr>
              <a:t>GEWEX SRB Validation</a:t>
            </a:r>
          </a:p>
        </p:txBody>
      </p:sp>
      <p:pic>
        <p:nvPicPr>
          <p:cNvPr id="8" name="Picture 7">
            <a:extLst>
              <a:ext uri="{FF2B5EF4-FFF2-40B4-BE49-F238E27FC236}">
                <a16:creationId xmlns:a16="http://schemas.microsoft.com/office/drawing/2014/main" id="{A01BF267-5AE3-4841-A254-DEBFB1EDBA37}"/>
              </a:ext>
            </a:extLst>
          </p:cNvPr>
          <p:cNvPicPr>
            <a:picLocks noChangeAspect="1"/>
          </p:cNvPicPr>
          <p:nvPr/>
        </p:nvPicPr>
        <p:blipFill rotWithShape="1">
          <a:blip r:embed="rId2">
            <a:extLst>
              <a:ext uri="{28A0092B-C50C-407E-A947-70E740481C1C}">
                <a14:useLocalDpi xmlns:a14="http://schemas.microsoft.com/office/drawing/2010/main" val="0"/>
              </a:ext>
            </a:extLst>
          </a:blip>
          <a:srcRect t="13390" r="50026" b="6276"/>
          <a:stretch/>
        </p:blipFill>
        <p:spPr>
          <a:xfrm>
            <a:off x="4860904" y="464140"/>
            <a:ext cx="3434099" cy="3105275"/>
          </a:xfrm>
          <a:prstGeom prst="rect">
            <a:avLst/>
          </a:prstGeom>
        </p:spPr>
      </p:pic>
      <p:pic>
        <p:nvPicPr>
          <p:cNvPr id="10" name="Picture 9">
            <a:extLst>
              <a:ext uri="{FF2B5EF4-FFF2-40B4-BE49-F238E27FC236}">
                <a16:creationId xmlns:a16="http://schemas.microsoft.com/office/drawing/2014/main" id="{C7F2D49B-6355-E049-84EE-A17EE1DA110E}"/>
              </a:ext>
            </a:extLst>
          </p:cNvPr>
          <p:cNvPicPr>
            <a:picLocks noChangeAspect="1"/>
          </p:cNvPicPr>
          <p:nvPr/>
        </p:nvPicPr>
        <p:blipFill rotWithShape="1">
          <a:blip r:embed="rId3">
            <a:extLst>
              <a:ext uri="{28A0092B-C50C-407E-A947-70E740481C1C}">
                <a14:useLocalDpi xmlns:a14="http://schemas.microsoft.com/office/drawing/2010/main" val="0"/>
              </a:ext>
            </a:extLst>
          </a:blip>
          <a:srcRect t="14445" b="8518"/>
          <a:stretch/>
        </p:blipFill>
        <p:spPr>
          <a:xfrm>
            <a:off x="4651992" y="3630391"/>
            <a:ext cx="7400203" cy="3206755"/>
          </a:xfrm>
          <a:prstGeom prst="rect">
            <a:avLst/>
          </a:prstGeom>
        </p:spPr>
      </p:pic>
      <p:sp>
        <p:nvSpPr>
          <p:cNvPr id="11" name="TextBox 10">
            <a:extLst>
              <a:ext uri="{FF2B5EF4-FFF2-40B4-BE49-F238E27FC236}">
                <a16:creationId xmlns:a16="http://schemas.microsoft.com/office/drawing/2014/main" id="{786624A7-18C3-184F-ABD3-1F0DE6337769}"/>
              </a:ext>
            </a:extLst>
          </p:cNvPr>
          <p:cNvSpPr txBox="1"/>
          <p:nvPr/>
        </p:nvSpPr>
        <p:spPr>
          <a:xfrm>
            <a:off x="639263" y="1582728"/>
            <a:ext cx="4012729" cy="4524315"/>
          </a:xfrm>
          <a:prstGeom prst="rect">
            <a:avLst/>
          </a:prstGeom>
          <a:noFill/>
        </p:spPr>
        <p:txBody>
          <a:bodyPr wrap="square" rtlCol="0">
            <a:spAutoFit/>
          </a:bodyPr>
          <a:lstStyle/>
          <a:p>
            <a:pPr>
              <a:buNone/>
            </a:pPr>
            <a:r>
              <a:rPr lang="en-US" dirty="0"/>
              <a:t>Surface downward fluxes assessed against surface measurements from BSRN for (a) SW fluxes and (c) LW fluxes and (b) from the PMEL ocean buoy networks for (b) SW and (d) LW fluxes. One-to-one lines are given in light blue.  The overall statistics are given in the boxes.  Observing sites for BSRN network are colored as indicated.  Biases in SW and LW fluxes occur in polar conditions when cloud properties are difficult to determine from ISCCP HX 2 channel algorithm (blue points).  Note that oceanic buoys from some regions are excluded based upon the recommendation of Foltz et al., 2013.</a:t>
            </a:r>
          </a:p>
        </p:txBody>
      </p:sp>
      <p:pic>
        <p:nvPicPr>
          <p:cNvPr id="7" name="Picture 6" descr="Chart, histogram&#10;&#10;Description automatically generated">
            <a:extLst>
              <a:ext uri="{FF2B5EF4-FFF2-40B4-BE49-F238E27FC236}">
                <a16:creationId xmlns:a16="http://schemas.microsoft.com/office/drawing/2014/main" id="{53B82FA1-534A-4E4D-9F12-0F4EDDF694EB}"/>
              </a:ext>
            </a:extLst>
          </p:cNvPr>
          <p:cNvPicPr/>
          <p:nvPr/>
        </p:nvPicPr>
        <p:blipFill rotWithShape="1">
          <a:blip r:embed="rId4"/>
          <a:srcRect r="55246" b="47564"/>
          <a:stretch/>
        </p:blipFill>
        <p:spPr>
          <a:xfrm>
            <a:off x="8433765" y="503489"/>
            <a:ext cx="3316097" cy="2964859"/>
          </a:xfrm>
          <a:prstGeom prst="rect">
            <a:avLst/>
          </a:prstGeom>
        </p:spPr>
      </p:pic>
      <p:sp>
        <p:nvSpPr>
          <p:cNvPr id="2" name="TextBox 1">
            <a:extLst>
              <a:ext uri="{FF2B5EF4-FFF2-40B4-BE49-F238E27FC236}">
                <a16:creationId xmlns:a16="http://schemas.microsoft.com/office/drawing/2014/main" id="{59590FBC-4B06-5D4C-8677-9FFEDB9B5D14}"/>
              </a:ext>
            </a:extLst>
          </p:cNvPr>
          <p:cNvSpPr txBox="1"/>
          <p:nvPr/>
        </p:nvSpPr>
        <p:spPr>
          <a:xfrm>
            <a:off x="11759073" y="1832111"/>
            <a:ext cx="493981" cy="369332"/>
          </a:xfrm>
          <a:prstGeom prst="rect">
            <a:avLst/>
          </a:prstGeom>
          <a:noFill/>
        </p:spPr>
        <p:txBody>
          <a:bodyPr wrap="none" rtlCol="0">
            <a:spAutoFit/>
          </a:bodyPr>
          <a:lstStyle/>
          <a:p>
            <a:r>
              <a:rPr lang="en-US" dirty="0"/>
              <a:t>SW</a:t>
            </a:r>
          </a:p>
        </p:txBody>
      </p:sp>
      <p:sp>
        <p:nvSpPr>
          <p:cNvPr id="9" name="TextBox 8">
            <a:extLst>
              <a:ext uri="{FF2B5EF4-FFF2-40B4-BE49-F238E27FC236}">
                <a16:creationId xmlns:a16="http://schemas.microsoft.com/office/drawing/2014/main" id="{880F470E-2EF3-2049-9617-3B097A0FD5D1}"/>
              </a:ext>
            </a:extLst>
          </p:cNvPr>
          <p:cNvSpPr txBox="1"/>
          <p:nvPr/>
        </p:nvSpPr>
        <p:spPr>
          <a:xfrm>
            <a:off x="11707117" y="4823342"/>
            <a:ext cx="474361" cy="369332"/>
          </a:xfrm>
          <a:prstGeom prst="rect">
            <a:avLst/>
          </a:prstGeom>
          <a:noFill/>
        </p:spPr>
        <p:txBody>
          <a:bodyPr wrap="none" rtlCol="0">
            <a:spAutoFit/>
          </a:bodyPr>
          <a:lstStyle/>
          <a:p>
            <a:r>
              <a:rPr lang="en-US" dirty="0"/>
              <a:t>LW</a:t>
            </a:r>
          </a:p>
        </p:txBody>
      </p:sp>
      <p:sp>
        <p:nvSpPr>
          <p:cNvPr id="3" name="TextBox 2">
            <a:extLst>
              <a:ext uri="{FF2B5EF4-FFF2-40B4-BE49-F238E27FC236}">
                <a16:creationId xmlns:a16="http://schemas.microsoft.com/office/drawing/2014/main" id="{C9EA8272-4AC8-B146-95C5-18C9D6ECAF4C}"/>
              </a:ext>
            </a:extLst>
          </p:cNvPr>
          <p:cNvSpPr txBox="1"/>
          <p:nvPr/>
        </p:nvSpPr>
        <p:spPr>
          <a:xfrm>
            <a:off x="5529221" y="94808"/>
            <a:ext cx="2660985" cy="369332"/>
          </a:xfrm>
          <a:prstGeom prst="rect">
            <a:avLst/>
          </a:prstGeom>
          <a:noFill/>
        </p:spPr>
        <p:txBody>
          <a:bodyPr wrap="none" rtlCol="0">
            <a:spAutoFit/>
          </a:bodyPr>
          <a:lstStyle/>
          <a:p>
            <a:r>
              <a:rPr lang="en-US" dirty="0"/>
              <a:t>BSRN Land Measurements</a:t>
            </a:r>
          </a:p>
        </p:txBody>
      </p:sp>
      <p:sp>
        <p:nvSpPr>
          <p:cNvPr id="12" name="TextBox 11">
            <a:extLst>
              <a:ext uri="{FF2B5EF4-FFF2-40B4-BE49-F238E27FC236}">
                <a16:creationId xmlns:a16="http://schemas.microsoft.com/office/drawing/2014/main" id="{1C9C082C-1B21-2649-9970-6AF61767B392}"/>
              </a:ext>
            </a:extLst>
          </p:cNvPr>
          <p:cNvSpPr txBox="1"/>
          <p:nvPr/>
        </p:nvSpPr>
        <p:spPr>
          <a:xfrm>
            <a:off x="8521601" y="94808"/>
            <a:ext cx="3352264" cy="369332"/>
          </a:xfrm>
          <a:prstGeom prst="rect">
            <a:avLst/>
          </a:prstGeom>
          <a:noFill/>
        </p:spPr>
        <p:txBody>
          <a:bodyPr wrap="none" rtlCol="0">
            <a:spAutoFit/>
          </a:bodyPr>
          <a:lstStyle/>
          <a:p>
            <a:r>
              <a:rPr lang="en-US" dirty="0"/>
              <a:t>PMEL Ocean Buoy Measurements</a:t>
            </a:r>
          </a:p>
        </p:txBody>
      </p:sp>
      <p:sp>
        <p:nvSpPr>
          <p:cNvPr id="4" name="TextBox 3">
            <a:extLst>
              <a:ext uri="{FF2B5EF4-FFF2-40B4-BE49-F238E27FC236}">
                <a16:creationId xmlns:a16="http://schemas.microsoft.com/office/drawing/2014/main" id="{6DD53762-4E34-A148-82F1-BB90C2CB9E9A}"/>
              </a:ext>
            </a:extLst>
          </p:cNvPr>
          <p:cNvSpPr txBox="1"/>
          <p:nvPr/>
        </p:nvSpPr>
        <p:spPr>
          <a:xfrm>
            <a:off x="5303957" y="1671538"/>
            <a:ext cx="295274" cy="369332"/>
          </a:xfrm>
          <a:prstGeom prst="rect">
            <a:avLst/>
          </a:prstGeom>
          <a:noFill/>
        </p:spPr>
        <p:txBody>
          <a:bodyPr wrap="none" rtlCol="0">
            <a:spAutoFit/>
          </a:bodyPr>
          <a:lstStyle/>
          <a:p>
            <a:r>
              <a:rPr lang="en-US" dirty="0"/>
              <a:t>a</a:t>
            </a:r>
          </a:p>
        </p:txBody>
      </p:sp>
      <p:sp>
        <p:nvSpPr>
          <p:cNvPr id="13" name="TextBox 12">
            <a:extLst>
              <a:ext uri="{FF2B5EF4-FFF2-40B4-BE49-F238E27FC236}">
                <a16:creationId xmlns:a16="http://schemas.microsoft.com/office/drawing/2014/main" id="{27B275A2-AE40-894B-B10F-D16831FEB6C5}"/>
              </a:ext>
            </a:extLst>
          </p:cNvPr>
          <p:cNvSpPr txBox="1"/>
          <p:nvPr/>
        </p:nvSpPr>
        <p:spPr>
          <a:xfrm>
            <a:off x="8738599" y="1493268"/>
            <a:ext cx="306494" cy="369332"/>
          </a:xfrm>
          <a:prstGeom prst="rect">
            <a:avLst/>
          </a:prstGeom>
          <a:noFill/>
        </p:spPr>
        <p:txBody>
          <a:bodyPr wrap="none" rtlCol="0">
            <a:spAutoFit/>
          </a:bodyPr>
          <a:lstStyle/>
          <a:p>
            <a:r>
              <a:rPr lang="en-US" dirty="0"/>
              <a:t>b</a:t>
            </a:r>
          </a:p>
        </p:txBody>
      </p:sp>
      <p:sp>
        <p:nvSpPr>
          <p:cNvPr id="14" name="TextBox 13">
            <a:extLst>
              <a:ext uri="{FF2B5EF4-FFF2-40B4-BE49-F238E27FC236}">
                <a16:creationId xmlns:a16="http://schemas.microsoft.com/office/drawing/2014/main" id="{89EA4F66-8345-3C40-B25C-E7882E802BF0}"/>
              </a:ext>
            </a:extLst>
          </p:cNvPr>
          <p:cNvSpPr txBox="1"/>
          <p:nvPr/>
        </p:nvSpPr>
        <p:spPr>
          <a:xfrm>
            <a:off x="5303957" y="4878293"/>
            <a:ext cx="282450"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3E88EB7A-F131-7049-8159-4CCC9206220A}"/>
              </a:ext>
            </a:extLst>
          </p:cNvPr>
          <p:cNvSpPr txBox="1"/>
          <p:nvPr/>
        </p:nvSpPr>
        <p:spPr>
          <a:xfrm>
            <a:off x="8738599" y="4888684"/>
            <a:ext cx="306494" cy="369332"/>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354648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B22D36B1-9CFC-6F49-AA9D-E0A8B4D2D355}"/>
              </a:ext>
            </a:extLst>
          </p:cNvPr>
          <p:cNvPicPr>
            <a:picLocks noChangeAspect="1"/>
          </p:cNvPicPr>
          <p:nvPr/>
        </p:nvPicPr>
        <p:blipFill rotWithShape="1">
          <a:blip r:embed="rId2"/>
          <a:srcRect t="22122"/>
          <a:stretch/>
        </p:blipFill>
        <p:spPr>
          <a:xfrm>
            <a:off x="1173707" y="871413"/>
            <a:ext cx="8750235" cy="2557587"/>
          </a:xfrm>
          <a:prstGeom prst="rect">
            <a:avLst/>
          </a:prstGeom>
        </p:spPr>
      </p:pic>
      <p:sp>
        <p:nvSpPr>
          <p:cNvPr id="7" name="TextBox 6">
            <a:extLst>
              <a:ext uri="{FF2B5EF4-FFF2-40B4-BE49-F238E27FC236}">
                <a16:creationId xmlns:a16="http://schemas.microsoft.com/office/drawing/2014/main" id="{250E0547-EE67-3648-A337-2C012FB6FC11}"/>
              </a:ext>
            </a:extLst>
          </p:cNvPr>
          <p:cNvSpPr txBox="1"/>
          <p:nvPr/>
        </p:nvSpPr>
        <p:spPr>
          <a:xfrm>
            <a:off x="482921" y="308734"/>
            <a:ext cx="10292241" cy="523220"/>
          </a:xfrm>
          <a:prstGeom prst="rect">
            <a:avLst/>
          </a:prstGeom>
          <a:noFill/>
        </p:spPr>
        <p:txBody>
          <a:bodyPr wrap="none" rtlCol="0">
            <a:spAutoFit/>
          </a:bodyPr>
          <a:lstStyle/>
          <a:p>
            <a:r>
              <a:rPr lang="en-US" sz="2800" dirty="0"/>
              <a:t>Comparison of Surface SW fluxes compared to indicated observations</a:t>
            </a:r>
          </a:p>
        </p:txBody>
      </p:sp>
      <p:sp>
        <p:nvSpPr>
          <p:cNvPr id="8" name="TextBox 7">
            <a:extLst>
              <a:ext uri="{FF2B5EF4-FFF2-40B4-BE49-F238E27FC236}">
                <a16:creationId xmlns:a16="http://schemas.microsoft.com/office/drawing/2014/main" id="{05A8982D-1F84-A74E-A603-8A7A1BB33E05}"/>
              </a:ext>
            </a:extLst>
          </p:cNvPr>
          <p:cNvSpPr txBox="1"/>
          <p:nvPr/>
        </p:nvSpPr>
        <p:spPr>
          <a:xfrm>
            <a:off x="482921" y="3618069"/>
            <a:ext cx="10259732" cy="523220"/>
          </a:xfrm>
          <a:prstGeom prst="rect">
            <a:avLst/>
          </a:prstGeom>
          <a:noFill/>
        </p:spPr>
        <p:txBody>
          <a:bodyPr wrap="none" rtlCol="0">
            <a:spAutoFit/>
          </a:bodyPr>
          <a:lstStyle/>
          <a:p>
            <a:r>
              <a:rPr lang="en-US" sz="2800" dirty="0"/>
              <a:t>Comparison of Surface LW fluxes compared to indicated observations</a:t>
            </a:r>
          </a:p>
        </p:txBody>
      </p:sp>
      <p:pic>
        <p:nvPicPr>
          <p:cNvPr id="9" name="Picture 8" descr="Table&#10;&#10;Description automatically generated">
            <a:extLst>
              <a:ext uri="{FF2B5EF4-FFF2-40B4-BE49-F238E27FC236}">
                <a16:creationId xmlns:a16="http://schemas.microsoft.com/office/drawing/2014/main" id="{EC010E53-A607-1048-B67C-F8107A2783F2}"/>
              </a:ext>
            </a:extLst>
          </p:cNvPr>
          <p:cNvPicPr>
            <a:picLocks noChangeAspect="1"/>
          </p:cNvPicPr>
          <p:nvPr/>
        </p:nvPicPr>
        <p:blipFill>
          <a:blip r:embed="rId3"/>
          <a:stretch>
            <a:fillRect/>
          </a:stretch>
        </p:blipFill>
        <p:spPr>
          <a:xfrm>
            <a:off x="1508755" y="4260236"/>
            <a:ext cx="7260236" cy="2295785"/>
          </a:xfrm>
          <a:prstGeom prst="rect">
            <a:avLst/>
          </a:prstGeom>
        </p:spPr>
      </p:pic>
    </p:spTree>
    <p:extLst>
      <p:ext uri="{BB962C8B-B14F-4D97-AF65-F5344CB8AC3E}">
        <p14:creationId xmlns:p14="http://schemas.microsoft.com/office/powerpoint/2010/main" val="242063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C3EA8AC-AABA-0546-9A77-C4721F89188C}"/>
              </a:ext>
            </a:extLst>
          </p:cNvPr>
          <p:cNvGraphicFramePr>
            <a:graphicFrameLocks noGrp="1"/>
          </p:cNvGraphicFramePr>
          <p:nvPr>
            <p:extLst>
              <p:ext uri="{D42A27DB-BD31-4B8C-83A1-F6EECF244321}">
                <p14:modId xmlns:p14="http://schemas.microsoft.com/office/powerpoint/2010/main" val="4197587635"/>
              </p:ext>
            </p:extLst>
          </p:nvPr>
        </p:nvGraphicFramePr>
        <p:xfrm>
          <a:off x="522667" y="961348"/>
          <a:ext cx="11146665" cy="2928648"/>
        </p:xfrm>
        <a:graphic>
          <a:graphicData uri="http://schemas.openxmlformats.org/drawingml/2006/table">
            <a:tbl>
              <a:tblPr firstRow="1" bandRow="1">
                <a:tableStyleId>{5C22544A-7EE6-4342-B048-85BDC9FD1C3A}</a:tableStyleId>
              </a:tblPr>
              <a:tblGrid>
                <a:gridCol w="862233">
                  <a:extLst>
                    <a:ext uri="{9D8B030D-6E8A-4147-A177-3AD203B41FA5}">
                      <a16:colId xmlns:a16="http://schemas.microsoft.com/office/drawing/2014/main" val="768775129"/>
                    </a:ext>
                  </a:extLst>
                </a:gridCol>
                <a:gridCol w="2260315">
                  <a:extLst>
                    <a:ext uri="{9D8B030D-6E8A-4147-A177-3AD203B41FA5}">
                      <a16:colId xmlns:a16="http://schemas.microsoft.com/office/drawing/2014/main" val="3244225707"/>
                    </a:ext>
                  </a:extLst>
                </a:gridCol>
                <a:gridCol w="1366463">
                  <a:extLst>
                    <a:ext uri="{9D8B030D-6E8A-4147-A177-3AD203B41FA5}">
                      <a16:colId xmlns:a16="http://schemas.microsoft.com/office/drawing/2014/main" val="994092425"/>
                    </a:ext>
                  </a:extLst>
                </a:gridCol>
                <a:gridCol w="1058238">
                  <a:extLst>
                    <a:ext uri="{9D8B030D-6E8A-4147-A177-3AD203B41FA5}">
                      <a16:colId xmlns:a16="http://schemas.microsoft.com/office/drawing/2014/main" val="386541176"/>
                    </a:ext>
                  </a:extLst>
                </a:gridCol>
                <a:gridCol w="1191802">
                  <a:extLst>
                    <a:ext uri="{9D8B030D-6E8A-4147-A177-3AD203B41FA5}">
                      <a16:colId xmlns:a16="http://schemas.microsoft.com/office/drawing/2014/main" val="2322122736"/>
                    </a:ext>
                  </a:extLst>
                </a:gridCol>
                <a:gridCol w="2095928">
                  <a:extLst>
                    <a:ext uri="{9D8B030D-6E8A-4147-A177-3AD203B41FA5}">
                      <a16:colId xmlns:a16="http://schemas.microsoft.com/office/drawing/2014/main" val="3598260535"/>
                    </a:ext>
                  </a:extLst>
                </a:gridCol>
                <a:gridCol w="1237065">
                  <a:extLst>
                    <a:ext uri="{9D8B030D-6E8A-4147-A177-3AD203B41FA5}">
                      <a16:colId xmlns:a16="http://schemas.microsoft.com/office/drawing/2014/main" val="1341412311"/>
                    </a:ext>
                  </a:extLst>
                </a:gridCol>
                <a:gridCol w="1074621">
                  <a:extLst>
                    <a:ext uri="{9D8B030D-6E8A-4147-A177-3AD203B41FA5}">
                      <a16:colId xmlns:a16="http://schemas.microsoft.com/office/drawing/2014/main" val="3773806807"/>
                    </a:ext>
                  </a:extLst>
                </a:gridCol>
              </a:tblGrid>
              <a:tr h="495572">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Rel 4 IP Shortwave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Rel 4 IP Shortwave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extLst>
                  <a:ext uri="{0D108BD9-81ED-4DB2-BD59-A6C34878D82A}">
                    <a16:rowId xmlns:a16="http://schemas.microsoft.com/office/drawing/2014/main" val="1867237081"/>
                  </a:ext>
                </a:extLst>
              </a:tr>
              <a:tr h="495572">
                <a:tc>
                  <a:txBody>
                    <a:bodyPr/>
                    <a:lstStyle/>
                    <a:p>
                      <a:pPr algn="l"/>
                      <a:r>
                        <a:rPr lang="en-US" sz="1400" dirty="0"/>
                        <a:t>Surface</a:t>
                      </a:r>
                    </a:p>
                  </a:txBody>
                  <a:tcPr marL="68580" marR="68580" marT="34290" marB="34290" anchor="ctr"/>
                </a:tc>
                <a:tc>
                  <a:txBody>
                    <a:bodyPr/>
                    <a:lstStyle/>
                    <a:p>
                      <a:pPr algn="l"/>
                      <a:r>
                        <a:rPr lang="en-US" sz="1400" dirty="0"/>
                        <a:t>Surface total down</a:t>
                      </a:r>
                    </a:p>
                  </a:txBody>
                  <a:tcPr marL="68580" marR="68580" marT="34290" marB="34290" anchor="ctr"/>
                </a:tc>
                <a:tc>
                  <a:txBody>
                    <a:bodyPr/>
                    <a:lstStyle/>
                    <a:p>
                      <a:pPr algn="ctr"/>
                      <a:r>
                        <a:rPr lang="en-US" sz="1400" dirty="0">
                          <a:solidFill>
                            <a:schemeClr val="tx1"/>
                          </a:solidFill>
                        </a:rPr>
                        <a:t>185.6 (1.23)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347.0 (1.07)</a:t>
                      </a:r>
                    </a:p>
                  </a:txBody>
                  <a:tcPr marL="68580" marR="68580" marT="34290" marB="34290" anchor="ctr"/>
                </a:tc>
                <a:tc>
                  <a:txBody>
                    <a:bodyPr/>
                    <a:lstStyle/>
                    <a:p>
                      <a:pPr algn="l"/>
                      <a:r>
                        <a:rPr lang="en-US" sz="1400" dirty="0"/>
                        <a:t>Top-of-Atmosphere</a:t>
                      </a:r>
                    </a:p>
                  </a:txBody>
                  <a:tcPr marL="68580" marR="68580" marT="34290" marB="34290" anchor="ctr"/>
                </a:tc>
                <a:tc>
                  <a:txBody>
                    <a:bodyPr/>
                    <a:lstStyle/>
                    <a:p>
                      <a:pPr algn="l"/>
                      <a:r>
                        <a:rPr lang="en-US" sz="1400" dirty="0"/>
                        <a:t>TOA cloud radiative effect</a:t>
                      </a:r>
                    </a:p>
                  </a:txBody>
                  <a:tcPr marL="68580" marR="68580" marT="34290" marB="34290" anchor="ctr"/>
                </a:tc>
                <a:tc>
                  <a:txBody>
                    <a:bodyPr/>
                    <a:lstStyle/>
                    <a:p>
                      <a:pPr algn="ctr"/>
                      <a:r>
                        <a:rPr lang="en-US" sz="1400" dirty="0">
                          <a:solidFill>
                            <a:schemeClr val="tx1"/>
                          </a:solidFill>
                        </a:rPr>
                        <a:t>-46.3 (0.68)</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22.9 (0.46)</a:t>
                      </a:r>
                    </a:p>
                  </a:txBody>
                  <a:tcPr marL="68580" marR="68580" marT="34290" marB="34290" anchor="ctr"/>
                </a:tc>
                <a:extLst>
                  <a:ext uri="{0D108BD9-81ED-4DB2-BD59-A6C34878D82A}">
                    <a16:rowId xmlns:a16="http://schemas.microsoft.com/office/drawing/2014/main" val="1465150658"/>
                  </a:ext>
                </a:extLst>
              </a:tr>
              <a:tr h="318680">
                <a:tc>
                  <a:txBody>
                    <a:bodyPr/>
                    <a:lstStyle/>
                    <a:p>
                      <a:endParaRPr lang="en-US" sz="1400" dirty="0"/>
                    </a:p>
                  </a:txBody>
                  <a:tcPr marL="68580" marR="68580" marT="34290" marB="34290" anchor="ctr"/>
                </a:tc>
                <a:tc>
                  <a:txBody>
                    <a:bodyPr/>
                    <a:lstStyle/>
                    <a:p>
                      <a:pPr algn="l"/>
                      <a:r>
                        <a:rPr lang="en-US" sz="1400" dirty="0"/>
                        <a:t>Surface</a:t>
                      </a:r>
                      <a:r>
                        <a:rPr lang="en-US" sz="1400" baseline="0" dirty="0"/>
                        <a:t> c</a:t>
                      </a:r>
                      <a:r>
                        <a:rPr lang="en-US" sz="1400" dirty="0"/>
                        <a:t>lear-sky </a:t>
                      </a:r>
                      <a:r>
                        <a:rPr lang="en-US" sz="1400" baseline="0" dirty="0"/>
                        <a:t>down</a:t>
                      </a:r>
                      <a:endParaRPr lang="en-US" sz="1400" dirty="0"/>
                    </a:p>
                  </a:txBody>
                  <a:tcPr marL="68580" marR="68580" marT="34290" marB="34290" anchor="ctr"/>
                </a:tc>
                <a:tc>
                  <a:txBody>
                    <a:bodyPr/>
                    <a:lstStyle/>
                    <a:p>
                      <a:pPr algn="ctr"/>
                      <a:r>
                        <a:rPr lang="en-US" sz="1400" dirty="0">
                          <a:solidFill>
                            <a:schemeClr val="tx1"/>
                          </a:solidFill>
                        </a:rPr>
                        <a:t>240.3 (1.10)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315.6 (1.08)</a:t>
                      </a:r>
                    </a:p>
                  </a:txBody>
                  <a:tcPr marL="68580" marR="68580" marT="34290" marB="34290" anchor="ctr"/>
                </a:tc>
                <a:tc>
                  <a:txBody>
                    <a:bodyPr/>
                    <a:lstStyle/>
                    <a:p>
                      <a:endParaRPr lang="en-US" sz="1400" dirty="0"/>
                    </a:p>
                  </a:txBody>
                  <a:tcPr marL="68580" marR="68580" marT="34290" marB="34290" anchor="ctr"/>
                </a:tc>
                <a:tc>
                  <a:txBody>
                    <a:bodyPr/>
                    <a:lstStyle/>
                    <a:p>
                      <a:pPr algn="l"/>
                      <a:r>
                        <a:rPr lang="en-US" sz="1400" dirty="0"/>
                        <a:t>TOA total up</a:t>
                      </a:r>
                    </a:p>
                  </a:txBody>
                  <a:tcPr marL="68580" marR="68580" marT="34290" marB="34290" anchor="ctr"/>
                </a:tc>
                <a:tc>
                  <a:txBody>
                    <a:bodyPr/>
                    <a:lstStyle/>
                    <a:p>
                      <a:pPr algn="ctr"/>
                      <a:r>
                        <a:rPr lang="en-US" sz="1400" dirty="0">
                          <a:solidFill>
                            <a:schemeClr val="tx1"/>
                          </a:solidFill>
                        </a:rPr>
                        <a:t>100.1 (1.22)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239.2 (0.49)</a:t>
                      </a:r>
                    </a:p>
                  </a:txBody>
                  <a:tcPr marL="68580" marR="68580" marT="34290" marB="34290" anchor="ctr"/>
                </a:tc>
                <a:extLst>
                  <a:ext uri="{0D108BD9-81ED-4DB2-BD59-A6C34878D82A}">
                    <a16:rowId xmlns:a16="http://schemas.microsoft.com/office/drawing/2014/main" val="3873020392"/>
                  </a:ext>
                </a:extLst>
              </a:tr>
              <a:tr h="336390">
                <a:tc>
                  <a:txBody>
                    <a:bodyPr/>
                    <a:lstStyle/>
                    <a:p>
                      <a:pPr algn="l"/>
                      <a:endParaRPr lang="en-US" sz="1400" dirty="0"/>
                    </a:p>
                  </a:txBody>
                  <a:tcPr marL="68580" marR="68580" marT="34290" marB="34290" anchor="ctr"/>
                </a:tc>
                <a:tc>
                  <a:txBody>
                    <a:bodyPr/>
                    <a:lstStyle/>
                    <a:p>
                      <a:pPr algn="l"/>
                      <a:r>
                        <a:rPr lang="en-US" sz="1400" baseline="0" dirty="0"/>
                        <a:t>Surface p</a:t>
                      </a:r>
                      <a:r>
                        <a:rPr lang="en-US" sz="1400" dirty="0"/>
                        <a:t>ristine-sky</a:t>
                      </a:r>
                      <a:r>
                        <a:rPr lang="en-US" sz="1400" baseline="0" dirty="0"/>
                        <a:t> down</a:t>
                      </a:r>
                      <a:endParaRPr lang="en-US" sz="1400" dirty="0"/>
                    </a:p>
                  </a:txBody>
                  <a:tcPr marL="68580" marR="68580" marT="34290" marB="34290" anchor="ctr"/>
                </a:tc>
                <a:tc>
                  <a:txBody>
                    <a:bodyPr/>
                    <a:lstStyle/>
                    <a:p>
                      <a:pPr algn="ctr"/>
                      <a:r>
                        <a:rPr lang="en-US" sz="1400" dirty="0">
                          <a:solidFill>
                            <a:schemeClr val="tx1"/>
                          </a:solidFill>
                        </a:rPr>
                        <a:t>252.4 (0.62)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314.2 (0.90)</a:t>
                      </a:r>
                    </a:p>
                  </a:txBody>
                  <a:tcPr marL="68580" marR="68580" marT="34290" marB="34290" anchor="ctr"/>
                </a:tc>
                <a:tc>
                  <a:txBody>
                    <a:bodyPr/>
                    <a:lstStyle/>
                    <a:p>
                      <a:pPr algn="l"/>
                      <a:endParaRPr lang="en-US" sz="1400" dirty="0"/>
                    </a:p>
                  </a:txBody>
                  <a:tcPr marL="68580" marR="68580" marT="34290" marB="34290" anchor="ctr"/>
                </a:tc>
                <a:tc>
                  <a:txBody>
                    <a:bodyPr/>
                    <a:lstStyle/>
                    <a:p>
                      <a:pPr algn="l"/>
                      <a:r>
                        <a:rPr lang="en-US" sz="1400" dirty="0"/>
                        <a:t>TOA clear-sky up</a:t>
                      </a:r>
                    </a:p>
                  </a:txBody>
                  <a:tcPr marL="68580" marR="68580" marT="34290" marB="34290" anchor="ctr"/>
                </a:tc>
                <a:tc>
                  <a:txBody>
                    <a:bodyPr/>
                    <a:lstStyle/>
                    <a:p>
                      <a:pPr algn="ctr"/>
                      <a:r>
                        <a:rPr lang="en-US" sz="1400" dirty="0"/>
                        <a:t>53.8 (1.18)</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262.2 (0.43)</a:t>
                      </a:r>
                    </a:p>
                  </a:txBody>
                  <a:tcPr marL="68580" marR="68580" marT="34290" marB="34290" anchor="ctr"/>
                </a:tc>
                <a:extLst>
                  <a:ext uri="{0D108BD9-81ED-4DB2-BD59-A6C34878D82A}">
                    <a16:rowId xmlns:a16="http://schemas.microsoft.com/office/drawing/2014/main" val="2528983759"/>
                  </a:ext>
                </a:extLst>
              </a:tr>
              <a:tr h="376584">
                <a:tc>
                  <a:txBody>
                    <a:bodyPr/>
                    <a:lstStyle/>
                    <a:p>
                      <a:pPr algn="l"/>
                      <a:endParaRPr lang="en-US" sz="1400" dirty="0"/>
                    </a:p>
                  </a:txBody>
                  <a:tcPr marL="68580" marR="68580" marT="34290" marB="34290" anchor="ctr"/>
                </a:tc>
                <a:tc>
                  <a:txBody>
                    <a:bodyPr/>
                    <a:lstStyle/>
                    <a:p>
                      <a:pPr algn="l"/>
                      <a:r>
                        <a:rPr lang="en-US" sz="1400" dirty="0"/>
                        <a:t>Surface</a:t>
                      </a:r>
                      <a:r>
                        <a:rPr lang="en-US" sz="1400" baseline="0" dirty="0"/>
                        <a:t> up</a:t>
                      </a:r>
                      <a:endParaRPr lang="en-US" sz="1400" dirty="0"/>
                    </a:p>
                  </a:txBody>
                  <a:tcPr marL="82296" marR="82296" marT="41148" marB="41148" anchor="ctr"/>
                </a:tc>
                <a:tc>
                  <a:txBody>
                    <a:bodyPr/>
                    <a:lstStyle/>
                    <a:p>
                      <a:pPr algn="ctr"/>
                      <a:r>
                        <a:rPr lang="en-US" sz="1400" dirty="0">
                          <a:solidFill>
                            <a:schemeClr val="tx1"/>
                          </a:solidFill>
                        </a:rPr>
                        <a:t>22.1 (0.42)</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398.5 (</a:t>
                      </a:r>
                      <a:r>
                        <a:rPr lang="en-US" sz="1400" kern="1200" dirty="0">
                          <a:solidFill>
                            <a:schemeClr val="dk1"/>
                          </a:solidFill>
                          <a:effectLst/>
                          <a:latin typeface="+mn-lt"/>
                          <a:ea typeface="+mn-ea"/>
                          <a:cs typeface="+mn-cs"/>
                        </a:rPr>
                        <a:t>0.76</a:t>
                      </a:r>
                      <a:r>
                        <a:rPr lang="en-US" sz="1400" dirty="0">
                          <a:solidFill>
                            <a:schemeClr val="tx1"/>
                          </a:solidFill>
                        </a:rPr>
                        <a:t>)</a:t>
                      </a:r>
                    </a:p>
                  </a:txBody>
                  <a:tcPr marL="82296" marR="82296" marT="41148" marB="41148" anchor="ctr"/>
                </a:tc>
                <a:tc>
                  <a:txBody>
                    <a:bodyPr/>
                    <a:lstStyle/>
                    <a:p>
                      <a:pPr algn="l"/>
                      <a:endParaRPr lang="en-US" sz="1400" dirty="0"/>
                    </a:p>
                  </a:txBody>
                  <a:tcPr marL="68580" marR="68580" marT="34290" marB="34290" anchor="ctr"/>
                </a:tc>
                <a:tc>
                  <a:txBody>
                    <a:bodyPr/>
                    <a:lstStyle/>
                    <a:p>
                      <a:pPr algn="l"/>
                      <a:r>
                        <a:rPr lang="en-US" sz="1400" dirty="0"/>
                        <a:t>TOA pristine-sky up</a:t>
                      </a:r>
                    </a:p>
                  </a:txBody>
                  <a:tcPr marL="68580" marR="68580" marT="34290" marB="34290" anchor="ctr"/>
                </a:tc>
                <a:tc>
                  <a:txBody>
                    <a:bodyPr/>
                    <a:lstStyle/>
                    <a:p>
                      <a:pPr algn="ctr"/>
                      <a:r>
                        <a:rPr lang="en-US" sz="1400" dirty="0">
                          <a:solidFill>
                            <a:schemeClr val="tx1"/>
                          </a:solidFill>
                        </a:rPr>
                        <a:t>48.8 (1.11)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263.5 (0.43)</a:t>
                      </a:r>
                    </a:p>
                  </a:txBody>
                  <a:tcPr marL="68580" marR="68580" marT="34290" marB="34290" anchor="ctr"/>
                </a:tc>
                <a:extLst>
                  <a:ext uri="{0D108BD9-81ED-4DB2-BD59-A6C34878D82A}">
                    <a16:rowId xmlns:a16="http://schemas.microsoft.com/office/drawing/2014/main" val="1506804905"/>
                  </a:ext>
                </a:extLst>
              </a:tr>
              <a:tr h="410550">
                <a:tc>
                  <a:txBody>
                    <a:bodyPr/>
                    <a:lstStyle/>
                    <a:p>
                      <a:pPr algn="l"/>
                      <a:endParaRPr lang="en-US" sz="1400" dirty="0"/>
                    </a:p>
                  </a:txBody>
                  <a:tcPr marL="68580" marR="68580" marT="34290" marB="34290" anchor="ctr"/>
                </a:tc>
                <a:tc>
                  <a:txBody>
                    <a:bodyPr/>
                    <a:lstStyle/>
                    <a:p>
                      <a:pPr algn="l"/>
                      <a:r>
                        <a:rPr lang="en-US" sz="1400" dirty="0"/>
                        <a:t>Surface net</a:t>
                      </a:r>
                    </a:p>
                  </a:txBody>
                  <a:tcPr marL="82296" marR="82296" marT="41148" marB="41148" anchor="ctr"/>
                </a:tc>
                <a:tc>
                  <a:txBody>
                    <a:bodyPr/>
                    <a:lstStyle/>
                    <a:p>
                      <a:pPr algn="ctr"/>
                      <a:r>
                        <a:rPr lang="en-US" sz="1400" dirty="0">
                          <a:solidFill>
                            <a:schemeClr val="tx1"/>
                          </a:solidFill>
                        </a:rPr>
                        <a:t>163.5 (1.57)</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-51.5 (1.14)</a:t>
                      </a:r>
                    </a:p>
                  </a:txBody>
                  <a:tcPr marL="82296" marR="82296" marT="41148" marB="41148" anchor="ctr"/>
                </a:tc>
                <a:tc>
                  <a:txBody>
                    <a:bodyPr/>
                    <a:lstStyle/>
                    <a:p>
                      <a:pPr algn="l"/>
                      <a:r>
                        <a:rPr lang="en-US" sz="1400" dirty="0"/>
                        <a:t> </a:t>
                      </a:r>
                    </a:p>
                  </a:txBody>
                  <a:tcPr marL="68580" marR="68580" marT="34290" marB="34290" anchor="ctr"/>
                </a:tc>
                <a:tc>
                  <a:txBody>
                    <a:bodyPr/>
                    <a:lstStyle/>
                    <a:p>
                      <a:pPr algn="l"/>
                      <a:r>
                        <a:rPr lang="en-US" sz="1400" dirty="0"/>
                        <a:t>TOA Net</a:t>
                      </a:r>
                    </a:p>
                  </a:txBody>
                  <a:tcPr marL="68580" marR="68580" marT="34290" marB="34290" anchor="ctr"/>
                </a:tc>
                <a:tc>
                  <a:txBody>
                    <a:bodyPr/>
                    <a:lstStyle/>
                    <a:p>
                      <a:pPr algn="ctr"/>
                      <a:r>
                        <a:rPr lang="en-US" sz="1400" dirty="0">
                          <a:solidFill>
                            <a:schemeClr val="tx1"/>
                          </a:solidFill>
                        </a:rPr>
                        <a:t>240.2 (1.22)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239.2 (0.49)</a:t>
                      </a:r>
                    </a:p>
                  </a:txBody>
                  <a:tcPr marL="68580" marR="68580" marT="34290" marB="34290" anchor="ctr"/>
                </a:tc>
                <a:extLst>
                  <a:ext uri="{0D108BD9-81ED-4DB2-BD59-A6C34878D82A}">
                    <a16:rowId xmlns:a16="http://schemas.microsoft.com/office/drawing/2014/main" val="1155178048"/>
                  </a:ext>
                </a:extLst>
              </a:tr>
              <a:tr h="282094">
                <a:tc>
                  <a:txBody>
                    <a:bodyPr/>
                    <a:lstStyle/>
                    <a:p>
                      <a:pPr algn="l"/>
                      <a:endParaRPr lang="en-US" sz="1400" dirty="0"/>
                    </a:p>
                  </a:txBody>
                  <a:tcPr marL="68580" marR="68580" marT="34290" marB="34290" anchor="ctr"/>
                </a:tc>
                <a:tc>
                  <a:txBody>
                    <a:bodyPr/>
                    <a:lstStyle/>
                    <a:p>
                      <a:pPr algn="l"/>
                      <a:r>
                        <a:rPr lang="en-US" sz="1400" dirty="0"/>
                        <a:t>Surface cloud radiative effect</a:t>
                      </a:r>
                    </a:p>
                  </a:txBody>
                  <a:tcPr marL="68580" marR="68580" marT="34290" marB="34290" anchor="ctr"/>
                </a:tc>
                <a:tc>
                  <a:txBody>
                    <a:bodyPr/>
                    <a:lstStyle/>
                    <a:p>
                      <a:pPr algn="ctr"/>
                      <a:r>
                        <a:rPr lang="en-US" sz="1400" dirty="0">
                          <a:solidFill>
                            <a:schemeClr val="tx1"/>
                          </a:solidFill>
                        </a:rPr>
                        <a:t>-54.7 (0.82)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31.5 (0.83)</a:t>
                      </a:r>
                    </a:p>
                  </a:txBody>
                  <a:tcPr marL="68580" marR="68580" marT="34290" marB="34290" anchor="ctr"/>
                </a:tc>
                <a:tc>
                  <a:txBody>
                    <a:bodyPr/>
                    <a:lstStyle/>
                    <a:p>
                      <a:pPr algn="l"/>
                      <a:r>
                        <a:rPr lang="en-US" sz="1400" dirty="0"/>
                        <a:t>Whole Atmosphere</a:t>
                      </a:r>
                    </a:p>
                  </a:txBody>
                  <a:tcPr marL="68580" marR="68580" marT="34290" marB="34290" anchor="ctr"/>
                </a:tc>
                <a:tc>
                  <a:txBody>
                    <a:bodyPr/>
                    <a:lstStyle/>
                    <a:p>
                      <a:pPr algn="l"/>
                      <a:r>
                        <a:rPr lang="en-US" sz="1400" dirty="0"/>
                        <a:t>Atmospheric absorption</a:t>
                      </a:r>
                    </a:p>
                  </a:txBody>
                  <a:tcPr marL="68580" marR="68580" marT="34290" marB="34290" anchor="ctr"/>
                </a:tc>
                <a:tc>
                  <a:txBody>
                    <a:bodyPr/>
                    <a:lstStyle/>
                    <a:p>
                      <a:pPr algn="ctr"/>
                      <a:r>
                        <a:rPr lang="en-US" sz="1400" dirty="0">
                          <a:solidFill>
                            <a:schemeClr val="tx1"/>
                          </a:solidFill>
                        </a:rPr>
                        <a:t>76.7 (0.60)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-187.7 (0.93)</a:t>
                      </a:r>
                    </a:p>
                  </a:txBody>
                  <a:tcPr marL="68580" marR="68580" marT="34290" marB="34290" anchor="ctr"/>
                </a:tc>
                <a:extLst>
                  <a:ext uri="{0D108BD9-81ED-4DB2-BD59-A6C34878D82A}">
                    <a16:rowId xmlns:a16="http://schemas.microsoft.com/office/drawing/2014/main" val="3939122006"/>
                  </a:ext>
                </a:extLst>
              </a:tr>
            </a:tbl>
          </a:graphicData>
        </a:graphic>
      </p:graphicFrame>
      <p:sp>
        <p:nvSpPr>
          <p:cNvPr id="2" name="TextBox 1">
            <a:extLst>
              <a:ext uri="{FF2B5EF4-FFF2-40B4-BE49-F238E27FC236}">
                <a16:creationId xmlns:a16="http://schemas.microsoft.com/office/drawing/2014/main" id="{33AC3FDA-4F6D-2845-AE2F-7407FAB77998}"/>
              </a:ext>
            </a:extLst>
          </p:cNvPr>
          <p:cNvSpPr txBox="1"/>
          <p:nvPr/>
        </p:nvSpPr>
        <p:spPr>
          <a:xfrm>
            <a:off x="697585" y="164088"/>
            <a:ext cx="10275216" cy="707886"/>
          </a:xfrm>
          <a:prstGeom prst="rect">
            <a:avLst/>
          </a:prstGeom>
          <a:noFill/>
        </p:spPr>
        <p:txBody>
          <a:bodyPr wrap="square" rtlCol="0">
            <a:spAutoFit/>
          </a:bodyPr>
          <a:lstStyle/>
          <a:p>
            <a:r>
              <a:rPr lang="en-US" sz="2000" dirty="0"/>
              <a:t>Global Annual Averaged TOA and Surface Radiation Budget Components (1988-2009).  Global annual averaged TSI is 340.3 W m</a:t>
            </a:r>
            <a:r>
              <a:rPr lang="en-US" sz="2000" baseline="30000" dirty="0"/>
              <a:t>-2</a:t>
            </a:r>
            <a:r>
              <a:rPr lang="en-US" sz="2000" dirty="0"/>
              <a:t>.  The annual averaged Std Dev is given in parentheses).</a:t>
            </a:r>
            <a:endParaRPr lang="en-US" sz="2000" baseline="30000" dirty="0"/>
          </a:p>
        </p:txBody>
      </p:sp>
      <p:graphicFrame>
        <p:nvGraphicFramePr>
          <p:cNvPr id="4" name="Table 3">
            <a:extLst>
              <a:ext uri="{FF2B5EF4-FFF2-40B4-BE49-F238E27FC236}">
                <a16:creationId xmlns:a16="http://schemas.microsoft.com/office/drawing/2014/main" id="{64ABA3E2-8F6B-754D-8A38-D7DAFE91D5FA}"/>
              </a:ext>
            </a:extLst>
          </p:cNvPr>
          <p:cNvGraphicFramePr>
            <a:graphicFrameLocks noGrp="1"/>
          </p:cNvGraphicFramePr>
          <p:nvPr>
            <p:extLst>
              <p:ext uri="{D42A27DB-BD31-4B8C-83A1-F6EECF244321}">
                <p14:modId xmlns:p14="http://schemas.microsoft.com/office/powerpoint/2010/main" val="1039502941"/>
              </p:ext>
            </p:extLst>
          </p:nvPr>
        </p:nvGraphicFramePr>
        <p:xfrm>
          <a:off x="522667" y="4715359"/>
          <a:ext cx="10892344" cy="2077212"/>
        </p:xfrm>
        <a:graphic>
          <a:graphicData uri="http://schemas.openxmlformats.org/drawingml/2006/table">
            <a:tbl>
              <a:tblPr firstRow="1" bandRow="1">
                <a:tableStyleId>{21E4AEA4-8DFA-4A89-87EB-49C32662AFE0}</a:tableStyleId>
              </a:tblPr>
              <a:tblGrid>
                <a:gridCol w="842560">
                  <a:extLst>
                    <a:ext uri="{9D8B030D-6E8A-4147-A177-3AD203B41FA5}">
                      <a16:colId xmlns:a16="http://schemas.microsoft.com/office/drawing/2014/main" val="768775129"/>
                    </a:ext>
                  </a:extLst>
                </a:gridCol>
                <a:gridCol w="2030045">
                  <a:extLst>
                    <a:ext uri="{9D8B030D-6E8A-4147-A177-3AD203B41FA5}">
                      <a16:colId xmlns:a16="http://schemas.microsoft.com/office/drawing/2014/main" val="3244225707"/>
                    </a:ext>
                  </a:extLst>
                </a:gridCol>
                <a:gridCol w="1391950">
                  <a:extLst>
                    <a:ext uri="{9D8B030D-6E8A-4147-A177-3AD203B41FA5}">
                      <a16:colId xmlns:a16="http://schemas.microsoft.com/office/drawing/2014/main" val="994092425"/>
                    </a:ext>
                  </a:extLst>
                </a:gridCol>
                <a:gridCol w="1267066">
                  <a:extLst>
                    <a:ext uri="{9D8B030D-6E8A-4147-A177-3AD203B41FA5}">
                      <a16:colId xmlns:a16="http://schemas.microsoft.com/office/drawing/2014/main" val="386541176"/>
                    </a:ext>
                  </a:extLst>
                </a:gridCol>
                <a:gridCol w="1053672">
                  <a:extLst>
                    <a:ext uri="{9D8B030D-6E8A-4147-A177-3AD203B41FA5}">
                      <a16:colId xmlns:a16="http://schemas.microsoft.com/office/drawing/2014/main" val="2322122736"/>
                    </a:ext>
                  </a:extLst>
                </a:gridCol>
                <a:gridCol w="1268060">
                  <a:extLst>
                    <a:ext uri="{9D8B030D-6E8A-4147-A177-3AD203B41FA5}">
                      <a16:colId xmlns:a16="http://schemas.microsoft.com/office/drawing/2014/main" val="3598260535"/>
                    </a:ext>
                  </a:extLst>
                </a:gridCol>
                <a:gridCol w="1599934">
                  <a:extLst>
                    <a:ext uri="{9D8B030D-6E8A-4147-A177-3AD203B41FA5}">
                      <a16:colId xmlns:a16="http://schemas.microsoft.com/office/drawing/2014/main" val="1341412311"/>
                    </a:ext>
                  </a:extLst>
                </a:gridCol>
                <a:gridCol w="1439057">
                  <a:extLst>
                    <a:ext uri="{9D8B030D-6E8A-4147-A177-3AD203B41FA5}">
                      <a16:colId xmlns:a16="http://schemas.microsoft.com/office/drawing/2014/main" val="3773806807"/>
                    </a:ext>
                  </a:extLst>
                </a:gridCol>
              </a:tblGrid>
              <a:tr h="471084">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Wild et al (2015) SW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Wild et al (2015) LW</a:t>
                      </a:r>
                    </a:p>
                  </a:txBody>
                  <a:tcPr marL="68580" marR="68580" marT="34290" marB="34290" anchor="ctr"/>
                </a:tc>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Wild et al (2015) SW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Wild et al (2015) LW</a:t>
                      </a:r>
                    </a:p>
                  </a:txBody>
                  <a:tcPr marL="68580" marR="68580" marT="34290" marB="34290" anchor="ctr"/>
                </a:tc>
                <a:extLst>
                  <a:ext uri="{0D108BD9-81ED-4DB2-BD59-A6C34878D82A}">
                    <a16:rowId xmlns:a16="http://schemas.microsoft.com/office/drawing/2014/main" val="1867237081"/>
                  </a:ext>
                </a:extLst>
              </a:tr>
              <a:tr h="471084">
                <a:tc>
                  <a:txBody>
                    <a:bodyPr/>
                    <a:lstStyle/>
                    <a:p>
                      <a:pPr algn="l"/>
                      <a:r>
                        <a:rPr lang="en-US" sz="1400" dirty="0"/>
                        <a:t>Surface</a:t>
                      </a:r>
                    </a:p>
                  </a:txBody>
                  <a:tcPr marL="68580" marR="68580" marT="34290" marB="34290" anchor="ctr"/>
                </a:tc>
                <a:tc>
                  <a:txBody>
                    <a:bodyPr/>
                    <a:lstStyle/>
                    <a:p>
                      <a:pPr algn="l"/>
                      <a:r>
                        <a:rPr lang="en-US" sz="1400" dirty="0"/>
                        <a:t>Surface total down</a:t>
                      </a:r>
                    </a:p>
                  </a:txBody>
                  <a:tcPr marL="68580" marR="68580" marT="34290" marB="34290" anchor="ctr"/>
                </a:tc>
                <a:tc>
                  <a:txBody>
                    <a:bodyPr/>
                    <a:lstStyle/>
                    <a:p>
                      <a:pPr algn="ctr"/>
                      <a:r>
                        <a:rPr lang="en-US" sz="1400" dirty="0">
                          <a:solidFill>
                            <a:schemeClr val="tx1"/>
                          </a:solidFill>
                        </a:rPr>
                        <a:t>185 (179 - 189)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342 (338 - 348)</a:t>
                      </a:r>
                    </a:p>
                  </a:txBody>
                  <a:tcPr marL="68580" marR="68580" marT="34290" marB="34290" anchor="ctr"/>
                </a:tc>
                <a:tc>
                  <a:txBody>
                    <a:bodyPr/>
                    <a:lstStyle/>
                    <a:p>
                      <a:pPr algn="l"/>
                      <a:r>
                        <a:rPr lang="en-US" sz="1400" dirty="0"/>
                        <a:t>Top-of-Atmosphere</a:t>
                      </a:r>
                    </a:p>
                  </a:txBody>
                  <a:tcPr marL="68580" marR="68580" marT="34290" marB="34290" anchor="ctr"/>
                </a:tc>
                <a:tc>
                  <a:txBody>
                    <a:bodyPr/>
                    <a:lstStyle/>
                    <a:p>
                      <a:pPr algn="l"/>
                      <a:r>
                        <a:rPr lang="en-US" sz="1400" dirty="0"/>
                        <a:t>Down</a:t>
                      </a:r>
                    </a:p>
                  </a:txBody>
                  <a:tcPr marL="68580" marR="68580" marT="34290" marB="34290" anchor="ctr"/>
                </a:tc>
                <a:tc>
                  <a:txBody>
                    <a:bodyPr/>
                    <a:lstStyle/>
                    <a:p>
                      <a:pPr algn="ctr"/>
                      <a:r>
                        <a:rPr lang="en-US" sz="1400" dirty="0">
                          <a:solidFill>
                            <a:schemeClr val="tx1"/>
                          </a:solidFill>
                        </a:rPr>
                        <a:t>340 (340 - 341)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a:t>
                      </a:r>
                    </a:p>
                  </a:txBody>
                  <a:tcPr marL="68580" marR="68580" marT="34290" marB="34290" anchor="ctr"/>
                </a:tc>
                <a:extLst>
                  <a:ext uri="{0D108BD9-81ED-4DB2-BD59-A6C34878D82A}">
                    <a16:rowId xmlns:a16="http://schemas.microsoft.com/office/drawing/2014/main" val="1465150658"/>
                  </a:ext>
                </a:extLst>
              </a:tr>
              <a:tr h="281047">
                <a:tc>
                  <a:txBody>
                    <a:bodyPr/>
                    <a:lstStyle/>
                    <a:p>
                      <a:endParaRPr lang="en-US" sz="1400" dirty="0"/>
                    </a:p>
                  </a:txBody>
                  <a:tcPr marL="68580" marR="68580" marT="34290" marB="34290" anchor="ctr"/>
                </a:tc>
                <a:tc>
                  <a:txBody>
                    <a:bodyPr/>
                    <a:lstStyle/>
                    <a:p>
                      <a:pPr algn="l"/>
                      <a:r>
                        <a:rPr lang="en-US" sz="1400" dirty="0"/>
                        <a:t>Surface</a:t>
                      </a:r>
                      <a:r>
                        <a:rPr lang="en-US" sz="1400" baseline="0" dirty="0"/>
                        <a:t> up</a:t>
                      </a:r>
                      <a:endParaRPr lang="en-US" sz="1400" dirty="0"/>
                    </a:p>
                  </a:txBody>
                  <a:tcPr marL="82296" marR="82296" marT="41148" marB="41148" anchor="ctr"/>
                </a:tc>
                <a:tc>
                  <a:txBody>
                    <a:bodyPr/>
                    <a:lstStyle/>
                    <a:p>
                      <a:pPr algn="ctr"/>
                      <a:r>
                        <a:rPr lang="en-US" sz="1400" dirty="0">
                          <a:solidFill>
                            <a:schemeClr val="tx1"/>
                          </a:solidFill>
                        </a:rPr>
                        <a:t>25 (22 - 26)</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398 (</a:t>
                      </a:r>
                      <a:r>
                        <a:rPr lang="en-US" sz="1400" kern="1200" dirty="0">
                          <a:solidFill>
                            <a:schemeClr val="dk1"/>
                          </a:solidFill>
                          <a:effectLst/>
                        </a:rPr>
                        <a:t>394 - 400</a:t>
                      </a:r>
                      <a:r>
                        <a:rPr lang="en-US" sz="1400" dirty="0">
                          <a:solidFill>
                            <a:schemeClr val="tx1"/>
                          </a:solidFill>
                        </a:rPr>
                        <a:t>)</a:t>
                      </a:r>
                    </a:p>
                  </a:txBody>
                  <a:tcPr marL="82296" marR="82296" marT="41148" marB="41148" anchor="ctr"/>
                </a:tc>
                <a:tc>
                  <a:txBody>
                    <a:bodyPr/>
                    <a:lstStyle/>
                    <a:p>
                      <a:endParaRPr lang="en-US" sz="1400" dirty="0"/>
                    </a:p>
                  </a:txBody>
                  <a:tcPr marL="68580" marR="68580" marT="34290" marB="34290" anchor="ctr"/>
                </a:tc>
                <a:tc>
                  <a:txBody>
                    <a:bodyPr/>
                    <a:lstStyle/>
                    <a:p>
                      <a:pPr algn="l"/>
                      <a:r>
                        <a:rPr lang="en-US" sz="1400" dirty="0"/>
                        <a:t>Up</a:t>
                      </a:r>
                    </a:p>
                  </a:txBody>
                  <a:tcPr marL="68580" marR="68580" marT="34290" marB="34290" anchor="ctr"/>
                </a:tc>
                <a:tc>
                  <a:txBody>
                    <a:bodyPr/>
                    <a:lstStyle/>
                    <a:p>
                      <a:pPr algn="ctr"/>
                      <a:r>
                        <a:rPr lang="en-US" sz="1400" dirty="0">
                          <a:solidFill>
                            <a:schemeClr val="tx1"/>
                          </a:solidFill>
                        </a:rPr>
                        <a:t>100 (96 - 100)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 (236 - 242)</a:t>
                      </a:r>
                    </a:p>
                  </a:txBody>
                  <a:tcPr marL="68580" marR="68580" marT="34290" marB="34290" anchor="ctr"/>
                </a:tc>
                <a:extLst>
                  <a:ext uri="{0D108BD9-81ED-4DB2-BD59-A6C34878D82A}">
                    <a16:rowId xmlns:a16="http://schemas.microsoft.com/office/drawing/2014/main" val="3873020392"/>
                  </a:ext>
                </a:extLst>
              </a:tr>
              <a:tr h="281201">
                <a:tc>
                  <a:txBody>
                    <a:bodyPr/>
                    <a:lstStyle/>
                    <a:p>
                      <a:pPr algn="l"/>
                      <a:endParaRPr lang="en-US" sz="1400" dirty="0"/>
                    </a:p>
                  </a:txBody>
                  <a:tcPr marL="68580" marR="68580" marT="34290" marB="34290" anchor="ctr"/>
                </a:tc>
                <a:tc>
                  <a:txBody>
                    <a:bodyPr/>
                    <a:lstStyle/>
                    <a:p>
                      <a:pPr algn="l"/>
                      <a:r>
                        <a:rPr lang="en-US" sz="1400" dirty="0"/>
                        <a:t>Surface net</a:t>
                      </a:r>
                    </a:p>
                  </a:txBody>
                  <a:tcPr marL="82296" marR="82296" marT="41148" marB="41148" anchor="ctr"/>
                </a:tc>
                <a:tc>
                  <a:txBody>
                    <a:bodyPr/>
                    <a:lstStyle/>
                    <a:p>
                      <a:pPr algn="ctr"/>
                      <a:r>
                        <a:rPr lang="en-US" sz="1400" dirty="0">
                          <a:solidFill>
                            <a:schemeClr val="tx1"/>
                          </a:solidFill>
                        </a:rPr>
                        <a:t>160 (154 - 166)</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-56 (46 - 62)</a:t>
                      </a:r>
                    </a:p>
                  </a:txBody>
                  <a:tcPr marL="82296" marR="82296" marT="41148" marB="41148" anchor="ctr"/>
                </a:tc>
                <a:tc>
                  <a:txBody>
                    <a:bodyPr/>
                    <a:lstStyle/>
                    <a:p>
                      <a:pPr algn="l"/>
                      <a:endParaRPr lang="en-US" sz="1400" dirty="0"/>
                    </a:p>
                  </a:txBody>
                  <a:tcPr marL="68580" marR="68580" marT="34290" marB="34290" anchor="ctr"/>
                </a:tc>
                <a:tc>
                  <a:txBody>
                    <a:bodyPr/>
                    <a:lstStyle/>
                    <a:p>
                      <a:pPr algn="l"/>
                      <a:r>
                        <a:rPr lang="en-US" sz="1400" dirty="0"/>
                        <a:t>Net</a:t>
                      </a:r>
                    </a:p>
                  </a:txBody>
                  <a:tcPr marL="68580" marR="68580" marT="34290" marB="34290" anchor="ctr"/>
                </a:tc>
                <a:tc>
                  <a:txBody>
                    <a:bodyPr/>
                    <a:lstStyle/>
                    <a:p>
                      <a:pPr algn="ctr"/>
                      <a:r>
                        <a:rPr lang="en-US" sz="1400" dirty="0">
                          <a:solidFill>
                            <a:schemeClr val="tx1"/>
                          </a:solidFill>
                        </a:rPr>
                        <a:t>240 (240 - 245)</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 (236 - 242)</a:t>
                      </a:r>
                    </a:p>
                  </a:txBody>
                  <a:tcPr marL="68580" marR="68580" marT="34290" marB="34290" anchor="ctr"/>
                </a:tc>
                <a:extLst>
                  <a:ext uri="{0D108BD9-81ED-4DB2-BD59-A6C34878D82A}">
                    <a16:rowId xmlns:a16="http://schemas.microsoft.com/office/drawing/2014/main" val="1506804905"/>
                  </a:ext>
                </a:extLst>
              </a:tr>
              <a:tr h="471084">
                <a:tc>
                  <a:txBody>
                    <a:bodyPr/>
                    <a:lstStyle/>
                    <a:p>
                      <a:pPr algn="l"/>
                      <a:endParaRPr lang="en-US" sz="1400" dirty="0"/>
                    </a:p>
                  </a:txBody>
                  <a:tcPr marL="68580" marR="68580" marT="34290" marB="34290" anchor="ctr"/>
                </a:tc>
                <a:tc>
                  <a:txBody>
                    <a:bodyPr/>
                    <a:lstStyle/>
                    <a:p>
                      <a:endParaRPr lang="en-US" dirty="0"/>
                    </a:p>
                  </a:txBody>
                  <a:tcPr marL="82296" marR="82296" marT="41148" marB="41148" anchor="ctr"/>
                </a:tc>
                <a:tc>
                  <a:txBody>
                    <a:bodyPr/>
                    <a:lstStyle/>
                    <a:p>
                      <a:endParaRPr lang="en-US" dirty="0"/>
                    </a:p>
                  </a:txBody>
                  <a:tcPr marL="82296" marR="82296" marT="41148" marB="41148" anchor="ctr"/>
                </a:tc>
                <a:tc>
                  <a:txBody>
                    <a:bodyPr/>
                    <a:lstStyle/>
                    <a:p>
                      <a:endParaRPr lang="en-US" dirty="0"/>
                    </a:p>
                  </a:txBody>
                  <a:tcPr marL="82296" marR="82296" marT="41148" marB="41148" anchor="ctr"/>
                </a:tc>
                <a:tc>
                  <a:txBody>
                    <a:bodyPr/>
                    <a:lstStyle/>
                    <a:p>
                      <a:pPr algn="l"/>
                      <a:r>
                        <a:rPr lang="en-US" sz="1400" dirty="0"/>
                        <a:t>Whole Atmosphere</a:t>
                      </a:r>
                    </a:p>
                  </a:txBody>
                  <a:tcPr marL="68580" marR="68580" marT="34290" marB="34290" anchor="ctr"/>
                </a:tc>
                <a:tc>
                  <a:txBody>
                    <a:bodyPr/>
                    <a:lstStyle/>
                    <a:p>
                      <a:pPr algn="l"/>
                      <a:r>
                        <a:rPr lang="en-US" sz="1400" dirty="0"/>
                        <a:t>Net</a:t>
                      </a:r>
                    </a:p>
                  </a:txBody>
                  <a:tcPr marL="68580" marR="68580" marT="34290" marB="34290" anchor="ctr"/>
                </a:tc>
                <a:tc>
                  <a:txBody>
                    <a:bodyPr/>
                    <a:lstStyle/>
                    <a:p>
                      <a:pPr algn="ctr"/>
                      <a:r>
                        <a:rPr lang="en-US" sz="1400" dirty="0">
                          <a:solidFill>
                            <a:schemeClr val="tx1"/>
                          </a:solidFill>
                        </a:rPr>
                        <a:t>80 (74 - 91)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-183 (-174- -196) </a:t>
                      </a:r>
                    </a:p>
                  </a:txBody>
                  <a:tcPr marL="68580" marR="68580" marT="34290" marB="34290" anchor="ctr"/>
                </a:tc>
                <a:extLst>
                  <a:ext uri="{0D108BD9-81ED-4DB2-BD59-A6C34878D82A}">
                    <a16:rowId xmlns:a16="http://schemas.microsoft.com/office/drawing/2014/main" val="1155178048"/>
                  </a:ext>
                </a:extLst>
              </a:tr>
            </a:tbl>
          </a:graphicData>
        </a:graphic>
      </p:graphicFrame>
      <p:sp>
        <p:nvSpPr>
          <p:cNvPr id="5" name="TextBox 4">
            <a:extLst>
              <a:ext uri="{FF2B5EF4-FFF2-40B4-BE49-F238E27FC236}">
                <a16:creationId xmlns:a16="http://schemas.microsoft.com/office/drawing/2014/main" id="{764C7105-2C6A-6D46-AD70-CBFD10549918}"/>
              </a:ext>
            </a:extLst>
          </p:cNvPr>
          <p:cNvSpPr txBox="1"/>
          <p:nvPr/>
        </p:nvSpPr>
        <p:spPr>
          <a:xfrm>
            <a:off x="697585" y="3972775"/>
            <a:ext cx="10275216" cy="707886"/>
          </a:xfrm>
          <a:prstGeom prst="rect">
            <a:avLst/>
          </a:prstGeom>
          <a:noFill/>
        </p:spPr>
        <p:txBody>
          <a:bodyPr wrap="square" rtlCol="0">
            <a:spAutoFit/>
          </a:bodyPr>
          <a:lstStyle/>
          <a:p>
            <a:r>
              <a:rPr lang="en-US" sz="2000" dirty="0"/>
              <a:t>Global Annual Averaged TOA and Surface Radiation Budget Components from Wild et al., 2015 (uses CERES and observations; uncertainty in the average is given in parentheses)</a:t>
            </a:r>
            <a:endParaRPr lang="en-US" sz="2000" baseline="30000" dirty="0"/>
          </a:p>
        </p:txBody>
      </p:sp>
    </p:spTree>
    <p:extLst>
      <p:ext uri="{BB962C8B-B14F-4D97-AF65-F5344CB8AC3E}">
        <p14:creationId xmlns:p14="http://schemas.microsoft.com/office/powerpoint/2010/main" val="363123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A0F238-9377-8344-ADFC-A58781A1CF80}"/>
              </a:ext>
            </a:extLst>
          </p:cNvPr>
          <p:cNvGraphicFramePr>
            <a:graphicFrameLocks noGrp="1"/>
          </p:cNvGraphicFramePr>
          <p:nvPr>
            <p:extLst>
              <p:ext uri="{D42A27DB-BD31-4B8C-83A1-F6EECF244321}">
                <p14:modId xmlns:p14="http://schemas.microsoft.com/office/powerpoint/2010/main" val="3674962402"/>
              </p:ext>
            </p:extLst>
          </p:nvPr>
        </p:nvGraphicFramePr>
        <p:xfrm>
          <a:off x="250004" y="1293749"/>
          <a:ext cx="11691992" cy="3922263"/>
        </p:xfrm>
        <a:graphic>
          <a:graphicData uri="http://schemas.openxmlformats.org/drawingml/2006/table">
            <a:tbl>
              <a:tblPr firstRow="1" bandRow="1">
                <a:tableStyleId>{5C22544A-7EE6-4342-B048-85BDC9FD1C3A}</a:tableStyleId>
              </a:tblPr>
              <a:tblGrid>
                <a:gridCol w="791194">
                  <a:extLst>
                    <a:ext uri="{9D8B030D-6E8A-4147-A177-3AD203B41FA5}">
                      <a16:colId xmlns:a16="http://schemas.microsoft.com/office/drawing/2014/main" val="414017290"/>
                    </a:ext>
                  </a:extLst>
                </a:gridCol>
                <a:gridCol w="1602684">
                  <a:extLst>
                    <a:ext uri="{9D8B030D-6E8A-4147-A177-3AD203B41FA5}">
                      <a16:colId xmlns:a16="http://schemas.microsoft.com/office/drawing/2014/main" val="1144583648"/>
                    </a:ext>
                  </a:extLst>
                </a:gridCol>
                <a:gridCol w="929863">
                  <a:extLst>
                    <a:ext uri="{9D8B030D-6E8A-4147-A177-3AD203B41FA5}">
                      <a16:colId xmlns:a16="http://schemas.microsoft.com/office/drawing/2014/main" val="655932953"/>
                    </a:ext>
                  </a:extLst>
                </a:gridCol>
                <a:gridCol w="905252">
                  <a:extLst>
                    <a:ext uri="{9D8B030D-6E8A-4147-A177-3AD203B41FA5}">
                      <a16:colId xmlns:a16="http://schemas.microsoft.com/office/drawing/2014/main" val="1914507991"/>
                    </a:ext>
                  </a:extLst>
                </a:gridCol>
                <a:gridCol w="743598">
                  <a:extLst>
                    <a:ext uri="{9D8B030D-6E8A-4147-A177-3AD203B41FA5}">
                      <a16:colId xmlns:a16="http://schemas.microsoft.com/office/drawing/2014/main" val="1250974521"/>
                    </a:ext>
                  </a:extLst>
                </a:gridCol>
                <a:gridCol w="846044">
                  <a:extLst>
                    <a:ext uri="{9D8B030D-6E8A-4147-A177-3AD203B41FA5}">
                      <a16:colId xmlns:a16="http://schemas.microsoft.com/office/drawing/2014/main" val="4045882664"/>
                    </a:ext>
                  </a:extLst>
                </a:gridCol>
                <a:gridCol w="1250108">
                  <a:extLst>
                    <a:ext uri="{9D8B030D-6E8A-4147-A177-3AD203B41FA5}">
                      <a16:colId xmlns:a16="http://schemas.microsoft.com/office/drawing/2014/main" val="274140895"/>
                    </a:ext>
                  </a:extLst>
                </a:gridCol>
                <a:gridCol w="1643397">
                  <a:extLst>
                    <a:ext uri="{9D8B030D-6E8A-4147-A177-3AD203B41FA5}">
                      <a16:colId xmlns:a16="http://schemas.microsoft.com/office/drawing/2014/main" val="1723055397"/>
                    </a:ext>
                  </a:extLst>
                </a:gridCol>
                <a:gridCol w="829813">
                  <a:extLst>
                    <a:ext uri="{9D8B030D-6E8A-4147-A177-3AD203B41FA5}">
                      <a16:colId xmlns:a16="http://schemas.microsoft.com/office/drawing/2014/main" val="472117078"/>
                    </a:ext>
                  </a:extLst>
                </a:gridCol>
                <a:gridCol w="721930">
                  <a:extLst>
                    <a:ext uri="{9D8B030D-6E8A-4147-A177-3AD203B41FA5}">
                      <a16:colId xmlns:a16="http://schemas.microsoft.com/office/drawing/2014/main" val="246940034"/>
                    </a:ext>
                  </a:extLst>
                </a:gridCol>
                <a:gridCol w="647272">
                  <a:extLst>
                    <a:ext uri="{9D8B030D-6E8A-4147-A177-3AD203B41FA5}">
                      <a16:colId xmlns:a16="http://schemas.microsoft.com/office/drawing/2014/main" val="166532806"/>
                    </a:ext>
                  </a:extLst>
                </a:gridCol>
                <a:gridCol w="780837">
                  <a:extLst>
                    <a:ext uri="{9D8B030D-6E8A-4147-A177-3AD203B41FA5}">
                      <a16:colId xmlns:a16="http://schemas.microsoft.com/office/drawing/2014/main" val="2264548002"/>
                    </a:ext>
                  </a:extLst>
                </a:gridCol>
              </a:tblGrid>
              <a:tr h="427731">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gridSpan="2">
                  <a:txBody>
                    <a:bodyPr/>
                    <a:lstStyle/>
                    <a:p>
                      <a:pPr algn="ctr"/>
                      <a:r>
                        <a:rPr lang="en-US" sz="1400" dirty="0"/>
                        <a:t>Rel 4 IP Shortwave</a:t>
                      </a:r>
                    </a:p>
                  </a:txBody>
                  <a:tcPr marL="68580" marR="68580" marT="34290" marB="3429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hMerge="1">
                  <a:txBody>
                    <a:bodyPr/>
                    <a:lstStyle/>
                    <a:p>
                      <a:endParaRPr lang="en-US"/>
                    </a:p>
                  </a:txBody>
                  <a:tcPr/>
                </a:tc>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gridSpan="2">
                  <a:txBody>
                    <a:bodyPr/>
                    <a:lstStyle/>
                    <a:p>
                      <a:pPr algn="ctr"/>
                      <a:r>
                        <a:rPr lang="en-US" sz="1400" dirty="0"/>
                        <a:t>Rel 4 IP Shortwave</a:t>
                      </a:r>
                    </a:p>
                  </a:txBody>
                  <a:tcPr marL="68580" marR="68580" marT="34290" marB="3429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hMerge="1">
                  <a:txBody>
                    <a:bodyPr/>
                    <a:lstStyle/>
                    <a:p>
                      <a:endParaRPr lang="en-US"/>
                    </a:p>
                  </a:txBody>
                  <a:tcPr/>
                </a:tc>
                <a:extLst>
                  <a:ext uri="{0D108BD9-81ED-4DB2-BD59-A6C34878D82A}">
                    <a16:rowId xmlns:a16="http://schemas.microsoft.com/office/drawing/2014/main" val="2057591339"/>
                  </a:ext>
                </a:extLst>
              </a:tr>
              <a:tr h="427731">
                <a:tc>
                  <a:txBody>
                    <a:bodyPr/>
                    <a:lstStyle/>
                    <a:p>
                      <a:pPr algn="l"/>
                      <a:endParaRPr lang="en-US" sz="1400" dirty="0"/>
                    </a:p>
                  </a:txBody>
                  <a:tcPr marL="68580" marR="68580" marT="34290" marB="34290" anchor="ctr"/>
                </a:tc>
                <a:tc>
                  <a:txBody>
                    <a:bodyPr/>
                    <a:lstStyle/>
                    <a:p>
                      <a:pPr algn="l"/>
                      <a:endParaRPr lang="en-US" sz="1400" dirty="0"/>
                    </a:p>
                  </a:txBody>
                  <a:tcPr marL="68580" marR="68580" marT="34290" marB="34290" anchor="ctr"/>
                </a:tc>
                <a:tc>
                  <a:txBody>
                    <a:bodyPr/>
                    <a:lstStyle/>
                    <a:p>
                      <a:pPr algn="ctr"/>
                      <a:r>
                        <a:rPr lang="en-US" sz="1400" dirty="0">
                          <a:solidFill>
                            <a:schemeClr val="tx1"/>
                          </a:solidFill>
                        </a:rPr>
                        <a:t>NH</a:t>
                      </a:r>
                    </a:p>
                  </a:txBody>
                  <a:tcPr marL="68580" marR="68580" marT="34290" marB="34290" anchor="ctr"/>
                </a:tc>
                <a:tc>
                  <a:txBody>
                    <a:bodyPr/>
                    <a:lstStyle/>
                    <a:p>
                      <a:pPr algn="ctr"/>
                      <a:r>
                        <a:rPr lang="en-US" sz="1400" dirty="0">
                          <a:solidFill>
                            <a:schemeClr val="tx1"/>
                          </a:solidFill>
                        </a:rPr>
                        <a:t>SH</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NH</a:t>
                      </a:r>
                    </a:p>
                  </a:txBody>
                  <a:tcPr marL="68580" marR="68580" marT="34290" marB="34290" anchor="ctr"/>
                </a:tc>
                <a:tc>
                  <a:txBody>
                    <a:bodyPr/>
                    <a:lstStyle/>
                    <a:p>
                      <a:pPr algn="ctr"/>
                      <a:r>
                        <a:rPr lang="en-US" sz="1400" dirty="0">
                          <a:solidFill>
                            <a:schemeClr val="tx1"/>
                          </a:solidFill>
                        </a:rPr>
                        <a:t>SH</a:t>
                      </a:r>
                    </a:p>
                  </a:txBody>
                  <a:tcPr marL="68580" marR="68580" marT="34290" marB="34290" anchor="ctr"/>
                </a:tc>
                <a:tc>
                  <a:txBody>
                    <a:bodyPr/>
                    <a:lstStyle/>
                    <a:p>
                      <a:pPr algn="l"/>
                      <a:endParaRPr lang="en-US" sz="1400" dirty="0"/>
                    </a:p>
                  </a:txBody>
                  <a:tcPr marL="68580" marR="68580" marT="34290" marB="34290" anchor="ctr"/>
                </a:tc>
                <a:tc>
                  <a:txBody>
                    <a:bodyPr/>
                    <a:lstStyle/>
                    <a:p>
                      <a:pPr algn="l"/>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NH</a:t>
                      </a:r>
                    </a:p>
                  </a:txBody>
                  <a:tcPr marL="68580" marR="68580" marT="34290" marB="34290" anchor="ctr"/>
                </a:tc>
                <a:tc>
                  <a:txBody>
                    <a:bodyPr/>
                    <a:lstStyle/>
                    <a:p>
                      <a:pPr algn="ctr"/>
                      <a:r>
                        <a:rPr lang="en-US" sz="1400" dirty="0">
                          <a:solidFill>
                            <a:schemeClr val="tx1"/>
                          </a:solidFill>
                        </a:rPr>
                        <a:t>SH</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NH</a:t>
                      </a:r>
                    </a:p>
                  </a:txBody>
                  <a:tcPr marL="68580" marR="68580" marT="34290" marB="34290" anchor="ctr"/>
                </a:tc>
                <a:tc>
                  <a:txBody>
                    <a:bodyPr/>
                    <a:lstStyle/>
                    <a:p>
                      <a:pPr algn="ctr"/>
                      <a:r>
                        <a:rPr lang="en-US" sz="1400" dirty="0">
                          <a:solidFill>
                            <a:schemeClr val="tx1"/>
                          </a:solidFill>
                        </a:rPr>
                        <a:t>SH</a:t>
                      </a:r>
                    </a:p>
                  </a:txBody>
                  <a:tcPr marL="68580" marR="68580" marT="34290" marB="34290" anchor="ctr"/>
                </a:tc>
                <a:extLst>
                  <a:ext uri="{0D108BD9-81ED-4DB2-BD59-A6C34878D82A}">
                    <a16:rowId xmlns:a16="http://schemas.microsoft.com/office/drawing/2014/main" val="3151401539"/>
                  </a:ext>
                </a:extLst>
              </a:tr>
              <a:tr h="427731">
                <a:tc>
                  <a:txBody>
                    <a:bodyPr/>
                    <a:lstStyle/>
                    <a:p>
                      <a:pPr algn="l"/>
                      <a:r>
                        <a:rPr lang="en-US" sz="1400" dirty="0"/>
                        <a:t>Surface</a:t>
                      </a:r>
                    </a:p>
                  </a:txBody>
                  <a:tcPr marL="68580" marR="68580" marT="34290" marB="34290" anchor="ctr"/>
                </a:tc>
                <a:tc>
                  <a:txBody>
                    <a:bodyPr/>
                    <a:lstStyle/>
                    <a:p>
                      <a:pPr algn="l"/>
                      <a:r>
                        <a:rPr lang="en-US" sz="1400" dirty="0"/>
                        <a:t>Surface total down</a:t>
                      </a:r>
                    </a:p>
                  </a:txBody>
                  <a:tcPr marL="68580" marR="68580" marT="34290" marB="34290" anchor="ctr"/>
                </a:tc>
                <a:tc>
                  <a:txBody>
                    <a:bodyPr/>
                    <a:lstStyle/>
                    <a:p>
                      <a:pPr algn="ctr"/>
                      <a:r>
                        <a:rPr lang="en-US" sz="1400" dirty="0">
                          <a:solidFill>
                            <a:schemeClr val="tx1"/>
                          </a:solidFill>
                        </a:rPr>
                        <a:t>185.8 (1.63)</a:t>
                      </a:r>
                    </a:p>
                  </a:txBody>
                  <a:tcPr marL="68580" marR="68580" marT="34290" marB="34290" anchor="ctr"/>
                </a:tc>
                <a:tc>
                  <a:txBody>
                    <a:bodyPr/>
                    <a:lstStyle/>
                    <a:p>
                      <a:pPr algn="ctr"/>
                      <a:r>
                        <a:rPr lang="en-US" sz="1400" dirty="0">
                          <a:solidFill>
                            <a:schemeClr val="tx1"/>
                          </a:solidFill>
                        </a:rPr>
                        <a:t>185.4 (1.13)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348.7 (1.31)</a:t>
                      </a:r>
                    </a:p>
                  </a:txBody>
                  <a:tcPr marL="68580" marR="68580" marT="34290" marB="34290" anchor="ctr"/>
                </a:tc>
                <a:tc>
                  <a:txBody>
                    <a:bodyPr/>
                    <a:lstStyle/>
                    <a:p>
                      <a:pPr algn="ctr"/>
                      <a:r>
                        <a:rPr lang="en-US" sz="1400" dirty="0">
                          <a:solidFill>
                            <a:schemeClr val="tx1"/>
                          </a:solidFill>
                        </a:rPr>
                        <a:t>345.3 (1.00)</a:t>
                      </a:r>
                    </a:p>
                  </a:txBody>
                  <a:tcPr marL="68580" marR="68580" marT="34290" marB="34290" anchor="ctr"/>
                </a:tc>
                <a:tc>
                  <a:txBody>
                    <a:bodyPr/>
                    <a:lstStyle/>
                    <a:p>
                      <a:pPr algn="l"/>
                      <a:r>
                        <a:rPr lang="en-US" sz="1400" dirty="0"/>
                        <a:t>Top-of-Atmosphere</a:t>
                      </a:r>
                    </a:p>
                  </a:txBody>
                  <a:tcPr marL="68580" marR="68580" marT="34290" marB="34290" anchor="ctr"/>
                </a:tc>
                <a:tc>
                  <a:txBody>
                    <a:bodyPr/>
                    <a:lstStyle/>
                    <a:p>
                      <a:pPr algn="l"/>
                      <a:r>
                        <a:rPr lang="en-US" sz="1400" dirty="0"/>
                        <a:t>TOA cloud radiative effect</a:t>
                      </a:r>
                    </a:p>
                  </a:txBody>
                  <a:tcPr marL="68580" marR="68580" marT="34290" marB="34290" anchor="ctr"/>
                </a:tc>
                <a:tc>
                  <a:txBody>
                    <a:bodyPr/>
                    <a:lstStyle/>
                    <a:p>
                      <a:pPr algn="ctr"/>
                      <a:r>
                        <a:rPr lang="en-US" sz="1400" dirty="0">
                          <a:solidFill>
                            <a:schemeClr val="tx1"/>
                          </a:solidFill>
                        </a:rPr>
                        <a:t>-43.1 (0.73)</a:t>
                      </a:r>
                    </a:p>
                  </a:txBody>
                  <a:tcPr marL="68580" marR="68580" marT="34290" marB="34290" anchor="ctr"/>
                </a:tc>
                <a:tc>
                  <a:txBody>
                    <a:bodyPr/>
                    <a:lstStyle/>
                    <a:p>
                      <a:pPr algn="ctr"/>
                      <a:r>
                        <a:rPr lang="en-US" sz="1400" dirty="0">
                          <a:solidFill>
                            <a:schemeClr val="tx1"/>
                          </a:solidFill>
                        </a:rPr>
                        <a:t>-49.6 (1.04)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22.8 (0.61)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23.1 (0.42)</a:t>
                      </a:r>
                    </a:p>
                  </a:txBody>
                  <a:tcPr marL="68580" marR="68580" marT="34290" marB="34290" anchor="ctr"/>
                </a:tc>
                <a:extLst>
                  <a:ext uri="{0D108BD9-81ED-4DB2-BD59-A6C34878D82A}">
                    <a16:rowId xmlns:a16="http://schemas.microsoft.com/office/drawing/2014/main" val="227204133"/>
                  </a:ext>
                </a:extLst>
              </a:tr>
              <a:tr h="243478">
                <a:tc>
                  <a:txBody>
                    <a:bodyPr/>
                    <a:lstStyle/>
                    <a:p>
                      <a:endParaRPr lang="en-US" sz="1400" dirty="0"/>
                    </a:p>
                  </a:txBody>
                  <a:tcPr marL="68580" marR="68580" marT="34290" marB="34290" anchor="ctr"/>
                </a:tc>
                <a:tc>
                  <a:txBody>
                    <a:bodyPr/>
                    <a:lstStyle/>
                    <a:p>
                      <a:pPr algn="l"/>
                      <a:r>
                        <a:rPr lang="en-US" sz="1400"/>
                        <a:t>Surface</a:t>
                      </a:r>
                      <a:r>
                        <a:rPr lang="en-US" sz="1400" baseline="0"/>
                        <a:t> c</a:t>
                      </a:r>
                      <a:r>
                        <a:rPr lang="en-US" sz="1400"/>
                        <a:t>lear-sky </a:t>
                      </a:r>
                      <a:r>
                        <a:rPr lang="en-US" sz="1400" baseline="0"/>
                        <a:t>down</a:t>
                      </a:r>
                      <a:endParaRPr lang="en-US" sz="1400" dirty="0"/>
                    </a:p>
                  </a:txBody>
                  <a:tcPr marL="68580" marR="68580" marT="34290" marB="34290" anchor="ctr"/>
                </a:tc>
                <a:tc>
                  <a:txBody>
                    <a:bodyPr/>
                    <a:lstStyle/>
                    <a:p>
                      <a:pPr algn="ctr"/>
                      <a:r>
                        <a:rPr lang="en-US" sz="1400" dirty="0">
                          <a:solidFill>
                            <a:schemeClr val="tx1"/>
                          </a:solidFill>
                        </a:rPr>
                        <a:t>235.7 (1.29)</a:t>
                      </a:r>
                    </a:p>
                  </a:txBody>
                  <a:tcPr marL="68580" marR="68580" marT="34290" marB="34290" anchor="ctr"/>
                </a:tc>
                <a:tc>
                  <a:txBody>
                    <a:bodyPr/>
                    <a:lstStyle/>
                    <a:p>
                      <a:pPr algn="ctr"/>
                      <a:r>
                        <a:rPr lang="en-US" sz="1400" dirty="0">
                          <a:solidFill>
                            <a:schemeClr val="tx1"/>
                          </a:solidFill>
                        </a:rPr>
                        <a:t>244.8 (0.95)</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319.4 (1.20)</a:t>
                      </a:r>
                    </a:p>
                  </a:txBody>
                  <a:tcPr marL="68580" marR="68580" marT="34290" marB="34290" anchor="ctr"/>
                </a:tc>
                <a:tc>
                  <a:txBody>
                    <a:bodyPr/>
                    <a:lstStyle/>
                    <a:p>
                      <a:pPr algn="ctr"/>
                      <a:r>
                        <a:rPr lang="en-US" sz="1400" dirty="0">
                          <a:solidFill>
                            <a:schemeClr val="tx1"/>
                          </a:solidFill>
                        </a:rPr>
                        <a:t>311.7 (1.10)</a:t>
                      </a:r>
                    </a:p>
                  </a:txBody>
                  <a:tcPr marL="68580" marR="68580" marT="34290" marB="34290" anchor="ctr"/>
                </a:tc>
                <a:tc>
                  <a:txBody>
                    <a:bodyPr/>
                    <a:lstStyle/>
                    <a:p>
                      <a:endParaRPr lang="en-US" sz="1400" dirty="0"/>
                    </a:p>
                  </a:txBody>
                  <a:tcPr marL="68580" marR="68580" marT="34290" marB="34290" anchor="ctr"/>
                </a:tc>
                <a:tc>
                  <a:txBody>
                    <a:bodyPr/>
                    <a:lstStyle/>
                    <a:p>
                      <a:pPr algn="l"/>
                      <a:r>
                        <a:rPr lang="en-US" sz="1400" dirty="0"/>
                        <a:t>TOA total up</a:t>
                      </a:r>
                    </a:p>
                  </a:txBody>
                  <a:tcPr marL="68580" marR="68580" marT="34290" marB="34290" anchor="ctr"/>
                </a:tc>
                <a:tc>
                  <a:txBody>
                    <a:bodyPr/>
                    <a:lstStyle/>
                    <a:p>
                      <a:pPr algn="ctr"/>
                      <a:r>
                        <a:rPr lang="en-US" sz="1400" dirty="0">
                          <a:solidFill>
                            <a:schemeClr val="tx1"/>
                          </a:solidFill>
                        </a:rPr>
                        <a:t>99.8 (1.37)</a:t>
                      </a:r>
                    </a:p>
                  </a:txBody>
                  <a:tcPr marL="68580" marR="68580" marT="34290" marB="34290" anchor="ctr"/>
                </a:tc>
                <a:tc>
                  <a:txBody>
                    <a:bodyPr/>
                    <a:lstStyle/>
                    <a:p>
                      <a:pPr algn="ctr"/>
                      <a:r>
                        <a:rPr lang="en-US" sz="1400" dirty="0">
                          <a:solidFill>
                            <a:schemeClr val="tx1"/>
                          </a:solidFill>
                        </a:rPr>
                        <a:t>100.5 (1.22)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240.4 (0.79)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238.1 (0.41)</a:t>
                      </a:r>
                    </a:p>
                  </a:txBody>
                  <a:tcPr marL="68580" marR="68580" marT="34290" marB="34290" anchor="ctr"/>
                </a:tc>
                <a:extLst>
                  <a:ext uri="{0D108BD9-81ED-4DB2-BD59-A6C34878D82A}">
                    <a16:rowId xmlns:a16="http://schemas.microsoft.com/office/drawing/2014/main" val="3194892215"/>
                  </a:ext>
                </a:extLst>
              </a:tr>
              <a:tr h="243478">
                <a:tc>
                  <a:txBody>
                    <a:bodyPr/>
                    <a:lstStyle/>
                    <a:p>
                      <a:pPr algn="l"/>
                      <a:endParaRPr lang="en-US" sz="1400" dirty="0"/>
                    </a:p>
                  </a:txBody>
                  <a:tcPr marL="68580" marR="68580" marT="34290" marB="34290" anchor="ctr"/>
                </a:tc>
                <a:tc>
                  <a:txBody>
                    <a:bodyPr/>
                    <a:lstStyle/>
                    <a:p>
                      <a:pPr algn="l"/>
                      <a:r>
                        <a:rPr lang="en-US" sz="1400" baseline="0" dirty="0"/>
                        <a:t>Surface p</a:t>
                      </a:r>
                      <a:r>
                        <a:rPr lang="en-US" sz="1400" dirty="0"/>
                        <a:t>ristine-sky</a:t>
                      </a:r>
                      <a:r>
                        <a:rPr lang="en-US" sz="1400" baseline="0" dirty="0"/>
                        <a:t> down</a:t>
                      </a:r>
                      <a:endParaRPr lang="en-US" sz="1400" dirty="0"/>
                    </a:p>
                  </a:txBody>
                  <a:tcPr marL="68580" marR="68580" marT="34290" marB="34290" anchor="ctr"/>
                </a:tc>
                <a:tc>
                  <a:txBody>
                    <a:bodyPr/>
                    <a:lstStyle/>
                    <a:p>
                      <a:pPr algn="ctr"/>
                      <a:r>
                        <a:rPr lang="en-US" sz="1400" dirty="0">
                          <a:solidFill>
                            <a:schemeClr val="tx1"/>
                          </a:solidFill>
                        </a:rPr>
                        <a:t>251.6 (0.61)</a:t>
                      </a:r>
                    </a:p>
                  </a:txBody>
                  <a:tcPr marL="68580" marR="68580" marT="34290" marB="34290" anchor="ctr"/>
                </a:tc>
                <a:tc>
                  <a:txBody>
                    <a:bodyPr/>
                    <a:lstStyle/>
                    <a:p>
                      <a:pPr algn="ctr"/>
                      <a:r>
                        <a:rPr lang="en-US" sz="1400" dirty="0">
                          <a:solidFill>
                            <a:schemeClr val="tx1"/>
                          </a:solidFill>
                        </a:rPr>
                        <a:t>253.1 (0.66)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317.3 (1.24)</a:t>
                      </a:r>
                    </a:p>
                  </a:txBody>
                  <a:tcPr marL="68580" marR="68580" marT="34290" marB="34290" anchor="ctr"/>
                </a:tc>
                <a:tc>
                  <a:txBody>
                    <a:bodyPr/>
                    <a:lstStyle/>
                    <a:p>
                      <a:pPr algn="ctr"/>
                      <a:r>
                        <a:rPr lang="en-US" sz="1400" dirty="0">
                          <a:solidFill>
                            <a:schemeClr val="tx1"/>
                          </a:solidFill>
                        </a:rPr>
                        <a:t>310.9 (1.10)</a:t>
                      </a:r>
                    </a:p>
                  </a:txBody>
                  <a:tcPr marL="68580" marR="68580" marT="34290" marB="34290" anchor="ctr"/>
                </a:tc>
                <a:tc>
                  <a:txBody>
                    <a:bodyPr/>
                    <a:lstStyle/>
                    <a:p>
                      <a:pPr algn="l"/>
                      <a:endParaRPr lang="en-US" sz="1400" dirty="0"/>
                    </a:p>
                  </a:txBody>
                  <a:tcPr marL="68580" marR="68580" marT="34290" marB="34290" anchor="ctr"/>
                </a:tc>
                <a:tc>
                  <a:txBody>
                    <a:bodyPr/>
                    <a:lstStyle/>
                    <a:p>
                      <a:pPr algn="l"/>
                      <a:r>
                        <a:rPr lang="en-US" sz="1400" dirty="0"/>
                        <a:t>TOA clear-sky up</a:t>
                      </a:r>
                    </a:p>
                  </a:txBody>
                  <a:tcPr marL="68580" marR="68580" marT="34290" marB="34290" anchor="ctr"/>
                </a:tc>
                <a:tc>
                  <a:txBody>
                    <a:bodyPr/>
                    <a:lstStyle/>
                    <a:p>
                      <a:pPr algn="ctr"/>
                      <a:r>
                        <a:rPr lang="en-US" sz="1400" dirty="0">
                          <a:solidFill>
                            <a:schemeClr val="tx1"/>
                          </a:solidFill>
                        </a:rPr>
                        <a:t>56.7 (1.08)</a:t>
                      </a:r>
                    </a:p>
                  </a:txBody>
                  <a:tcPr marL="68580" marR="68580" marT="34290" marB="34290" anchor="ctr"/>
                </a:tc>
                <a:tc>
                  <a:txBody>
                    <a:bodyPr/>
                    <a:lstStyle/>
                    <a:p>
                      <a:pPr algn="ctr"/>
                      <a:r>
                        <a:rPr lang="en-US" sz="1400" dirty="0">
                          <a:solidFill>
                            <a:schemeClr val="tx1"/>
                          </a:solidFill>
                        </a:rPr>
                        <a:t>50.9 (1.36)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263.2 (0.60)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261.2 (0.32)</a:t>
                      </a:r>
                    </a:p>
                  </a:txBody>
                  <a:tcPr marL="68580" marR="68580" marT="34290" marB="34290" anchor="ctr"/>
                </a:tc>
                <a:extLst>
                  <a:ext uri="{0D108BD9-81ED-4DB2-BD59-A6C34878D82A}">
                    <a16:rowId xmlns:a16="http://schemas.microsoft.com/office/drawing/2014/main" val="3048002588"/>
                  </a:ext>
                </a:extLst>
              </a:tr>
              <a:tr h="255322">
                <a:tc>
                  <a:txBody>
                    <a:bodyPr/>
                    <a:lstStyle/>
                    <a:p>
                      <a:pPr algn="l"/>
                      <a:endParaRPr lang="en-US" sz="1400" dirty="0"/>
                    </a:p>
                  </a:txBody>
                  <a:tcPr marL="68580" marR="68580" marT="34290" marB="34290" anchor="ctr"/>
                </a:tc>
                <a:tc>
                  <a:txBody>
                    <a:bodyPr/>
                    <a:lstStyle/>
                    <a:p>
                      <a:pPr algn="l"/>
                      <a:r>
                        <a:rPr lang="en-US" sz="1400" dirty="0"/>
                        <a:t>Surface</a:t>
                      </a:r>
                      <a:r>
                        <a:rPr lang="en-US" sz="1400" baseline="0" dirty="0"/>
                        <a:t> up</a:t>
                      </a:r>
                      <a:endParaRPr lang="en-US" sz="1400" dirty="0"/>
                    </a:p>
                  </a:txBody>
                  <a:tcPr marL="82296" marR="82296" marT="41148" marB="41148" anchor="ctr"/>
                </a:tc>
                <a:tc>
                  <a:txBody>
                    <a:bodyPr/>
                    <a:lstStyle/>
                    <a:p>
                      <a:pPr algn="ctr"/>
                      <a:r>
                        <a:rPr lang="en-US" sz="1400" dirty="0">
                          <a:solidFill>
                            <a:schemeClr val="tx1"/>
                          </a:solidFill>
                        </a:rPr>
                        <a:t>23.9 (0.47)</a:t>
                      </a:r>
                    </a:p>
                  </a:txBody>
                  <a:tcPr marL="82296" marR="82296" marT="41148" marB="41148" anchor="ctr"/>
                </a:tc>
                <a:tc>
                  <a:txBody>
                    <a:bodyPr/>
                    <a:lstStyle/>
                    <a:p>
                      <a:pPr algn="ctr"/>
                      <a:r>
                        <a:rPr lang="en-US" sz="1400" dirty="0">
                          <a:solidFill>
                            <a:schemeClr val="tx1"/>
                          </a:solidFill>
                        </a:rPr>
                        <a:t>20.3 (0.56)</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403.2 (1.10)</a:t>
                      </a:r>
                    </a:p>
                  </a:txBody>
                  <a:tcPr marL="82296" marR="82296" marT="41148" marB="41148" anchor="ctr"/>
                </a:tc>
                <a:tc>
                  <a:txBody>
                    <a:bodyPr/>
                    <a:lstStyle/>
                    <a:p>
                      <a:pPr algn="ctr"/>
                      <a:r>
                        <a:rPr lang="en-US" sz="1400" dirty="0">
                          <a:solidFill>
                            <a:schemeClr val="tx1"/>
                          </a:solidFill>
                        </a:rPr>
                        <a:t>393.9 (0.54)</a:t>
                      </a:r>
                    </a:p>
                  </a:txBody>
                  <a:tcPr marL="82296" marR="82296" marT="41148" marB="41148" anchor="ctr"/>
                </a:tc>
                <a:tc>
                  <a:txBody>
                    <a:bodyPr/>
                    <a:lstStyle/>
                    <a:p>
                      <a:pPr algn="l"/>
                      <a:endParaRPr lang="en-US" sz="1400" dirty="0"/>
                    </a:p>
                  </a:txBody>
                  <a:tcPr marL="68580" marR="68580" marT="34290" marB="34290" anchor="ctr"/>
                </a:tc>
                <a:tc>
                  <a:txBody>
                    <a:bodyPr/>
                    <a:lstStyle/>
                    <a:p>
                      <a:pPr algn="l"/>
                      <a:r>
                        <a:rPr lang="en-US" sz="1400" dirty="0"/>
                        <a:t>TOA pristine-sky up</a:t>
                      </a:r>
                    </a:p>
                  </a:txBody>
                  <a:tcPr marL="68580" marR="68580" marT="34290" marB="34290" anchor="ctr"/>
                </a:tc>
                <a:tc>
                  <a:txBody>
                    <a:bodyPr/>
                    <a:lstStyle/>
                    <a:p>
                      <a:pPr algn="ctr"/>
                      <a:r>
                        <a:rPr lang="en-US" sz="1400" dirty="0">
                          <a:solidFill>
                            <a:schemeClr val="tx1"/>
                          </a:solidFill>
                        </a:rPr>
                        <a:t>50.4 (0.97)</a:t>
                      </a:r>
                    </a:p>
                  </a:txBody>
                  <a:tcPr marL="68580" marR="68580" marT="34290" marB="34290" anchor="ctr"/>
                </a:tc>
                <a:tc>
                  <a:txBody>
                    <a:bodyPr/>
                    <a:lstStyle/>
                    <a:p>
                      <a:pPr algn="ctr"/>
                      <a:r>
                        <a:rPr lang="en-US" sz="1400" dirty="0">
                          <a:solidFill>
                            <a:schemeClr val="tx1"/>
                          </a:solidFill>
                        </a:rPr>
                        <a:t>47.2 (1.34)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264.8 (0.59)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262.1 (0.32)</a:t>
                      </a:r>
                    </a:p>
                  </a:txBody>
                  <a:tcPr marL="68580" marR="68580" marT="34290" marB="34290" anchor="ctr"/>
                </a:tc>
                <a:extLst>
                  <a:ext uri="{0D108BD9-81ED-4DB2-BD59-A6C34878D82A}">
                    <a16:rowId xmlns:a16="http://schemas.microsoft.com/office/drawing/2014/main" val="2790844699"/>
                  </a:ext>
                </a:extLst>
              </a:tr>
              <a:tr h="472858">
                <a:tc>
                  <a:txBody>
                    <a:bodyPr/>
                    <a:lstStyle/>
                    <a:p>
                      <a:pPr algn="l"/>
                      <a:endParaRPr lang="en-US" sz="1400" dirty="0"/>
                    </a:p>
                  </a:txBody>
                  <a:tcPr marL="68580" marR="68580" marT="34290" marB="34290" anchor="ctr"/>
                </a:tc>
                <a:tc>
                  <a:txBody>
                    <a:bodyPr/>
                    <a:lstStyle/>
                    <a:p>
                      <a:pPr algn="l"/>
                      <a:r>
                        <a:rPr lang="en-US" sz="1400" dirty="0"/>
                        <a:t>Surface net</a:t>
                      </a:r>
                    </a:p>
                  </a:txBody>
                  <a:tcPr marL="82296" marR="82296" marT="41148" marB="41148" anchor="ctr"/>
                </a:tc>
                <a:tc>
                  <a:txBody>
                    <a:bodyPr/>
                    <a:lstStyle/>
                    <a:p>
                      <a:pPr algn="ctr"/>
                      <a:r>
                        <a:rPr lang="en-US" sz="1400" dirty="0">
                          <a:solidFill>
                            <a:schemeClr val="tx1"/>
                          </a:solidFill>
                        </a:rPr>
                        <a:t>161.9 (1.80)</a:t>
                      </a:r>
                    </a:p>
                  </a:txBody>
                  <a:tcPr marL="82296" marR="82296" marT="41148" marB="41148" anchor="ctr"/>
                </a:tc>
                <a:tc>
                  <a:txBody>
                    <a:bodyPr/>
                    <a:lstStyle/>
                    <a:p>
                      <a:pPr algn="ctr"/>
                      <a:r>
                        <a:rPr lang="en-US" sz="1400" dirty="0">
                          <a:solidFill>
                            <a:schemeClr val="tx1"/>
                          </a:solidFill>
                        </a:rPr>
                        <a:t>165.1 (1.47)</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-54.5 (1.62)</a:t>
                      </a:r>
                    </a:p>
                  </a:txBody>
                  <a:tcPr marL="82296" marR="82296" marT="41148" marB="41148" anchor="ctr"/>
                </a:tc>
                <a:tc>
                  <a:txBody>
                    <a:bodyPr/>
                    <a:lstStyle/>
                    <a:p>
                      <a:pPr algn="ctr"/>
                      <a:r>
                        <a:rPr lang="en-US" sz="1400" dirty="0">
                          <a:solidFill>
                            <a:schemeClr val="tx1"/>
                          </a:solidFill>
                        </a:rPr>
                        <a:t>-48.5 (0.87)</a:t>
                      </a:r>
                    </a:p>
                  </a:txBody>
                  <a:tcPr marL="82296" marR="82296" marT="41148" marB="41148" anchor="ctr"/>
                </a:tc>
                <a:tc>
                  <a:txBody>
                    <a:bodyPr/>
                    <a:lstStyle/>
                    <a:p>
                      <a:pPr algn="l"/>
                      <a:r>
                        <a:rPr lang="en-US" sz="1400" dirty="0"/>
                        <a:t> </a:t>
                      </a:r>
                    </a:p>
                  </a:txBody>
                  <a:tcPr marL="68580" marR="68580" marT="34290" marB="34290" anchor="ctr"/>
                </a:tc>
                <a:tc>
                  <a:txBody>
                    <a:bodyPr/>
                    <a:lstStyle/>
                    <a:p>
                      <a:pPr algn="l"/>
                      <a:r>
                        <a:rPr lang="en-US" sz="1400" dirty="0"/>
                        <a:t>TOA Net</a:t>
                      </a:r>
                    </a:p>
                  </a:txBody>
                  <a:tcPr marL="68580" marR="68580" marT="34290" marB="34290" anchor="ctr"/>
                </a:tc>
                <a:tc>
                  <a:txBody>
                    <a:bodyPr/>
                    <a:lstStyle/>
                    <a:p>
                      <a:pPr algn="ctr"/>
                      <a:r>
                        <a:rPr lang="en-US" sz="1400" dirty="0">
                          <a:solidFill>
                            <a:schemeClr val="tx1"/>
                          </a:solidFill>
                        </a:rPr>
                        <a:t>240.2 </a:t>
                      </a:r>
                    </a:p>
                    <a:p>
                      <a:pPr algn="ctr"/>
                      <a:r>
                        <a:rPr lang="en-US" sz="1400" dirty="0">
                          <a:solidFill>
                            <a:schemeClr val="tx1"/>
                          </a:solidFill>
                        </a:rPr>
                        <a:t>(1.39)</a:t>
                      </a:r>
                    </a:p>
                  </a:txBody>
                  <a:tcPr marL="68580" marR="68580" marT="34290" marB="34290" anchor="ctr"/>
                </a:tc>
                <a:tc>
                  <a:txBody>
                    <a:bodyPr/>
                    <a:lstStyle/>
                    <a:p>
                      <a:pPr algn="ctr"/>
                      <a:r>
                        <a:rPr lang="en-US" sz="1400" dirty="0">
                          <a:solidFill>
                            <a:schemeClr val="tx1"/>
                          </a:solidFill>
                        </a:rPr>
                        <a:t>240.1 (1.21)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240.4 (0.79)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238.1 (0.41)</a:t>
                      </a:r>
                    </a:p>
                  </a:txBody>
                  <a:tcPr marL="68580" marR="68580" marT="34290" marB="34290" anchor="ctr"/>
                </a:tc>
                <a:extLst>
                  <a:ext uri="{0D108BD9-81ED-4DB2-BD59-A6C34878D82A}">
                    <a16:rowId xmlns:a16="http://schemas.microsoft.com/office/drawing/2014/main" val="846729377"/>
                  </a:ext>
                </a:extLst>
              </a:tr>
              <a:tr h="243478">
                <a:tc>
                  <a:txBody>
                    <a:bodyPr/>
                    <a:lstStyle/>
                    <a:p>
                      <a:pPr algn="l"/>
                      <a:endParaRPr lang="en-US" sz="1400" dirty="0"/>
                    </a:p>
                  </a:txBody>
                  <a:tcPr marL="68580" marR="68580" marT="34290" marB="34290" anchor="ctr"/>
                </a:tc>
                <a:tc>
                  <a:txBody>
                    <a:bodyPr/>
                    <a:lstStyle/>
                    <a:p>
                      <a:pPr algn="l"/>
                      <a:r>
                        <a:rPr lang="en-US" sz="1400" dirty="0"/>
                        <a:t>Surface cloud radiative effect</a:t>
                      </a:r>
                    </a:p>
                  </a:txBody>
                  <a:tcPr marL="68580" marR="68580" marT="34290" marB="34290" anchor="ctr"/>
                </a:tc>
                <a:tc>
                  <a:txBody>
                    <a:bodyPr/>
                    <a:lstStyle/>
                    <a:p>
                      <a:pPr algn="ctr"/>
                      <a:r>
                        <a:rPr lang="en-US" sz="1400" dirty="0">
                          <a:solidFill>
                            <a:schemeClr val="tx1"/>
                          </a:solidFill>
                        </a:rPr>
                        <a:t>-49.9 (0.88)</a:t>
                      </a:r>
                    </a:p>
                  </a:txBody>
                  <a:tcPr marL="68580" marR="68580" marT="34290" marB="34290" anchor="ctr"/>
                </a:tc>
                <a:tc>
                  <a:txBody>
                    <a:bodyPr/>
                    <a:lstStyle/>
                    <a:p>
                      <a:pPr algn="ctr"/>
                      <a:r>
                        <a:rPr lang="en-US" sz="1400" dirty="0">
                          <a:solidFill>
                            <a:schemeClr val="tx1"/>
                          </a:solidFill>
                        </a:rPr>
                        <a:t>-59.4 (1.07)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29.3 (0.89)</a:t>
                      </a:r>
                    </a:p>
                  </a:txBody>
                  <a:tcPr marL="68580" marR="68580" marT="34290" marB="34290" anchor="ctr"/>
                </a:tc>
                <a:tc>
                  <a:txBody>
                    <a:bodyPr/>
                    <a:lstStyle/>
                    <a:p>
                      <a:pPr algn="ctr"/>
                      <a:r>
                        <a:rPr lang="en-US" sz="1400" dirty="0">
                          <a:solidFill>
                            <a:schemeClr val="tx1"/>
                          </a:solidFill>
                        </a:rPr>
                        <a:t>33.6 (0.78)</a:t>
                      </a:r>
                    </a:p>
                  </a:txBody>
                  <a:tcPr marL="68580" marR="68580" marT="34290" marB="34290" anchor="ctr"/>
                </a:tc>
                <a:tc>
                  <a:txBody>
                    <a:bodyPr/>
                    <a:lstStyle/>
                    <a:p>
                      <a:pPr algn="l"/>
                      <a:r>
                        <a:rPr lang="en-US" sz="1400" dirty="0"/>
                        <a:t>Whole Atmosphere</a:t>
                      </a:r>
                    </a:p>
                  </a:txBody>
                  <a:tcPr marL="68580" marR="68580" marT="34290" marB="34290" anchor="ctr"/>
                </a:tc>
                <a:tc>
                  <a:txBody>
                    <a:bodyPr/>
                    <a:lstStyle/>
                    <a:p>
                      <a:pPr algn="l"/>
                      <a:r>
                        <a:rPr lang="en-US" sz="1400" dirty="0"/>
                        <a:t>Atmospheric absorption</a:t>
                      </a:r>
                    </a:p>
                  </a:txBody>
                  <a:tcPr marL="68580" marR="68580" marT="34290" marB="34290" anchor="ctr"/>
                </a:tc>
                <a:tc>
                  <a:txBody>
                    <a:bodyPr/>
                    <a:lstStyle/>
                    <a:p>
                      <a:pPr algn="ctr"/>
                      <a:r>
                        <a:rPr lang="en-US" sz="1400" dirty="0">
                          <a:solidFill>
                            <a:schemeClr val="tx1"/>
                          </a:solidFill>
                        </a:rPr>
                        <a:t>78.4 (0.63)</a:t>
                      </a:r>
                    </a:p>
                  </a:txBody>
                  <a:tcPr marL="68580" marR="68580" marT="34290" marB="34290" anchor="ctr"/>
                </a:tc>
                <a:tc>
                  <a:txBody>
                    <a:bodyPr/>
                    <a:lstStyle/>
                    <a:p>
                      <a:pPr algn="ctr"/>
                      <a:r>
                        <a:rPr lang="en-US" sz="1400" dirty="0">
                          <a:solidFill>
                            <a:schemeClr val="tx1"/>
                          </a:solidFill>
                        </a:rPr>
                        <a:t>75.1 (0.59)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-185.9 (1.23)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-189.6 (0.79)</a:t>
                      </a:r>
                    </a:p>
                  </a:txBody>
                  <a:tcPr marL="68580" marR="68580" marT="34290" marB="34290" anchor="ctr"/>
                </a:tc>
                <a:extLst>
                  <a:ext uri="{0D108BD9-81ED-4DB2-BD59-A6C34878D82A}">
                    <a16:rowId xmlns:a16="http://schemas.microsoft.com/office/drawing/2014/main" val="1467047406"/>
                  </a:ext>
                </a:extLst>
              </a:tr>
            </a:tbl>
          </a:graphicData>
        </a:graphic>
      </p:graphicFrame>
      <p:sp>
        <p:nvSpPr>
          <p:cNvPr id="3" name="TextBox 2">
            <a:extLst>
              <a:ext uri="{FF2B5EF4-FFF2-40B4-BE49-F238E27FC236}">
                <a16:creationId xmlns:a16="http://schemas.microsoft.com/office/drawing/2014/main" id="{49F2BF87-C9C0-9343-85FC-5314503215DC}"/>
              </a:ext>
            </a:extLst>
          </p:cNvPr>
          <p:cNvSpPr txBox="1"/>
          <p:nvPr/>
        </p:nvSpPr>
        <p:spPr>
          <a:xfrm>
            <a:off x="641024" y="292230"/>
            <a:ext cx="10275216" cy="830997"/>
          </a:xfrm>
          <a:prstGeom prst="rect">
            <a:avLst/>
          </a:prstGeom>
          <a:noFill/>
        </p:spPr>
        <p:txBody>
          <a:bodyPr wrap="square" rtlCol="0">
            <a:spAutoFit/>
          </a:bodyPr>
          <a:lstStyle/>
          <a:p>
            <a:r>
              <a:rPr lang="en-US" sz="2400" dirty="0"/>
              <a:t>Hemispheric Annual Averaged TOA and Surface Radiation Budget Components (1988-2009)</a:t>
            </a:r>
          </a:p>
        </p:txBody>
      </p:sp>
    </p:spTree>
    <p:extLst>
      <p:ext uri="{BB962C8B-B14F-4D97-AF65-F5344CB8AC3E}">
        <p14:creationId xmlns:p14="http://schemas.microsoft.com/office/powerpoint/2010/main" val="176609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DF9A7EC-3180-1441-B5E1-35FC06114980}"/>
              </a:ext>
            </a:extLst>
          </p:cNvPr>
          <p:cNvGraphicFramePr>
            <a:graphicFrameLocks noGrp="1"/>
          </p:cNvGraphicFramePr>
          <p:nvPr>
            <p:extLst>
              <p:ext uri="{D42A27DB-BD31-4B8C-83A1-F6EECF244321}">
                <p14:modId xmlns:p14="http://schemas.microsoft.com/office/powerpoint/2010/main" val="2046744818"/>
              </p:ext>
            </p:extLst>
          </p:nvPr>
        </p:nvGraphicFramePr>
        <p:xfrm>
          <a:off x="250004" y="1474441"/>
          <a:ext cx="11691992" cy="3909118"/>
        </p:xfrm>
        <a:graphic>
          <a:graphicData uri="http://schemas.openxmlformats.org/drawingml/2006/table">
            <a:tbl>
              <a:tblPr firstRow="1" bandRow="1">
                <a:tableStyleId>{5C22544A-7EE6-4342-B048-85BDC9FD1C3A}</a:tableStyleId>
              </a:tblPr>
              <a:tblGrid>
                <a:gridCol w="791194">
                  <a:extLst>
                    <a:ext uri="{9D8B030D-6E8A-4147-A177-3AD203B41FA5}">
                      <a16:colId xmlns:a16="http://schemas.microsoft.com/office/drawing/2014/main" val="414017290"/>
                    </a:ext>
                  </a:extLst>
                </a:gridCol>
                <a:gridCol w="1602684">
                  <a:extLst>
                    <a:ext uri="{9D8B030D-6E8A-4147-A177-3AD203B41FA5}">
                      <a16:colId xmlns:a16="http://schemas.microsoft.com/office/drawing/2014/main" val="1144583648"/>
                    </a:ext>
                  </a:extLst>
                </a:gridCol>
                <a:gridCol w="929863">
                  <a:extLst>
                    <a:ext uri="{9D8B030D-6E8A-4147-A177-3AD203B41FA5}">
                      <a16:colId xmlns:a16="http://schemas.microsoft.com/office/drawing/2014/main" val="655932953"/>
                    </a:ext>
                  </a:extLst>
                </a:gridCol>
                <a:gridCol w="905252">
                  <a:extLst>
                    <a:ext uri="{9D8B030D-6E8A-4147-A177-3AD203B41FA5}">
                      <a16:colId xmlns:a16="http://schemas.microsoft.com/office/drawing/2014/main" val="1914507991"/>
                    </a:ext>
                  </a:extLst>
                </a:gridCol>
                <a:gridCol w="743598">
                  <a:extLst>
                    <a:ext uri="{9D8B030D-6E8A-4147-A177-3AD203B41FA5}">
                      <a16:colId xmlns:a16="http://schemas.microsoft.com/office/drawing/2014/main" val="1250974521"/>
                    </a:ext>
                  </a:extLst>
                </a:gridCol>
                <a:gridCol w="846044">
                  <a:extLst>
                    <a:ext uri="{9D8B030D-6E8A-4147-A177-3AD203B41FA5}">
                      <a16:colId xmlns:a16="http://schemas.microsoft.com/office/drawing/2014/main" val="4045882664"/>
                    </a:ext>
                  </a:extLst>
                </a:gridCol>
                <a:gridCol w="1250108">
                  <a:extLst>
                    <a:ext uri="{9D8B030D-6E8A-4147-A177-3AD203B41FA5}">
                      <a16:colId xmlns:a16="http://schemas.microsoft.com/office/drawing/2014/main" val="274140895"/>
                    </a:ext>
                  </a:extLst>
                </a:gridCol>
                <a:gridCol w="1643397">
                  <a:extLst>
                    <a:ext uri="{9D8B030D-6E8A-4147-A177-3AD203B41FA5}">
                      <a16:colId xmlns:a16="http://schemas.microsoft.com/office/drawing/2014/main" val="1723055397"/>
                    </a:ext>
                  </a:extLst>
                </a:gridCol>
                <a:gridCol w="829813">
                  <a:extLst>
                    <a:ext uri="{9D8B030D-6E8A-4147-A177-3AD203B41FA5}">
                      <a16:colId xmlns:a16="http://schemas.microsoft.com/office/drawing/2014/main" val="472117078"/>
                    </a:ext>
                  </a:extLst>
                </a:gridCol>
                <a:gridCol w="721930">
                  <a:extLst>
                    <a:ext uri="{9D8B030D-6E8A-4147-A177-3AD203B41FA5}">
                      <a16:colId xmlns:a16="http://schemas.microsoft.com/office/drawing/2014/main" val="246940034"/>
                    </a:ext>
                  </a:extLst>
                </a:gridCol>
                <a:gridCol w="647272">
                  <a:extLst>
                    <a:ext uri="{9D8B030D-6E8A-4147-A177-3AD203B41FA5}">
                      <a16:colId xmlns:a16="http://schemas.microsoft.com/office/drawing/2014/main" val="166532806"/>
                    </a:ext>
                  </a:extLst>
                </a:gridCol>
                <a:gridCol w="780837">
                  <a:extLst>
                    <a:ext uri="{9D8B030D-6E8A-4147-A177-3AD203B41FA5}">
                      <a16:colId xmlns:a16="http://schemas.microsoft.com/office/drawing/2014/main" val="2264548002"/>
                    </a:ext>
                  </a:extLst>
                </a:gridCol>
              </a:tblGrid>
              <a:tr h="480078">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gridSpan="2">
                  <a:txBody>
                    <a:bodyPr/>
                    <a:lstStyle/>
                    <a:p>
                      <a:pPr algn="ctr"/>
                      <a:r>
                        <a:rPr lang="en-US" sz="1400" dirty="0"/>
                        <a:t>Rel 4 IP Shortwave</a:t>
                      </a:r>
                    </a:p>
                  </a:txBody>
                  <a:tcPr marL="68580" marR="68580" marT="34290" marB="3429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hMerge="1">
                  <a:txBody>
                    <a:bodyPr/>
                    <a:lstStyle/>
                    <a:p>
                      <a:endParaRPr lang="en-US"/>
                    </a:p>
                  </a:txBody>
                  <a:tcPr/>
                </a:tc>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gridSpan="2">
                  <a:txBody>
                    <a:bodyPr/>
                    <a:lstStyle/>
                    <a:p>
                      <a:pPr algn="ctr"/>
                      <a:r>
                        <a:rPr lang="en-US" sz="1400" dirty="0"/>
                        <a:t>Rel 4 IP Shortwave</a:t>
                      </a:r>
                    </a:p>
                  </a:txBody>
                  <a:tcPr marL="68580" marR="68580" marT="34290" marB="34290" anchor="ct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hMerge="1">
                  <a:txBody>
                    <a:bodyPr/>
                    <a:lstStyle/>
                    <a:p>
                      <a:endParaRPr lang="en-US"/>
                    </a:p>
                  </a:txBody>
                  <a:tcPr/>
                </a:tc>
                <a:extLst>
                  <a:ext uri="{0D108BD9-81ED-4DB2-BD59-A6C34878D82A}">
                    <a16:rowId xmlns:a16="http://schemas.microsoft.com/office/drawing/2014/main" val="2057591339"/>
                  </a:ext>
                </a:extLst>
              </a:tr>
              <a:tr h="414586">
                <a:tc>
                  <a:txBody>
                    <a:bodyPr/>
                    <a:lstStyle/>
                    <a:p>
                      <a:pPr algn="l"/>
                      <a:endParaRPr lang="en-US" sz="1400" dirty="0"/>
                    </a:p>
                  </a:txBody>
                  <a:tcPr marL="68580" marR="68580" marT="34290" marB="34290" anchor="ctr"/>
                </a:tc>
                <a:tc>
                  <a:txBody>
                    <a:bodyPr/>
                    <a:lstStyle/>
                    <a:p>
                      <a:pPr algn="l"/>
                      <a:endParaRPr lang="en-US" sz="1400" dirty="0"/>
                    </a:p>
                  </a:txBody>
                  <a:tcPr marL="68580" marR="68580" marT="34290" marB="34290" anchor="ctr"/>
                </a:tc>
                <a:tc>
                  <a:txBody>
                    <a:bodyPr/>
                    <a:lstStyle/>
                    <a:p>
                      <a:pPr algn="ctr"/>
                      <a:r>
                        <a:rPr lang="en-US" sz="1400" dirty="0">
                          <a:solidFill>
                            <a:schemeClr val="tx1"/>
                          </a:solidFill>
                        </a:rPr>
                        <a:t>Land</a:t>
                      </a:r>
                    </a:p>
                  </a:txBody>
                  <a:tcPr marL="68580" marR="68580" marT="34290" marB="34290" anchor="ctr"/>
                </a:tc>
                <a:tc>
                  <a:txBody>
                    <a:bodyPr/>
                    <a:lstStyle/>
                    <a:p>
                      <a:pPr algn="ctr"/>
                      <a:r>
                        <a:rPr lang="en-US" sz="1400" dirty="0">
                          <a:solidFill>
                            <a:schemeClr val="tx1"/>
                          </a:solidFill>
                        </a:rPr>
                        <a:t>Ocean</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Land</a:t>
                      </a:r>
                    </a:p>
                  </a:txBody>
                  <a:tcPr marL="68580" marR="68580" marT="34290" marB="34290" anchor="ctr"/>
                </a:tc>
                <a:tc>
                  <a:txBody>
                    <a:bodyPr/>
                    <a:lstStyle/>
                    <a:p>
                      <a:pPr algn="ctr"/>
                      <a:r>
                        <a:rPr lang="en-US" sz="1400" dirty="0">
                          <a:solidFill>
                            <a:schemeClr val="tx1"/>
                          </a:solidFill>
                        </a:rPr>
                        <a:t>Ocean</a:t>
                      </a:r>
                    </a:p>
                  </a:txBody>
                  <a:tcPr marL="68580" marR="68580" marT="34290" marB="34290" anchor="ctr"/>
                </a:tc>
                <a:tc>
                  <a:txBody>
                    <a:bodyPr/>
                    <a:lstStyle/>
                    <a:p>
                      <a:pPr algn="l"/>
                      <a:endParaRPr lang="en-US" sz="1400" dirty="0"/>
                    </a:p>
                  </a:txBody>
                  <a:tcPr marL="68580" marR="68580" marT="34290" marB="34290" anchor="ctr"/>
                </a:tc>
                <a:tc>
                  <a:txBody>
                    <a:bodyPr/>
                    <a:lstStyle/>
                    <a:p>
                      <a:pPr algn="l"/>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Land</a:t>
                      </a:r>
                    </a:p>
                  </a:txBody>
                  <a:tcPr marL="68580" marR="68580" marT="34290" marB="34290" anchor="ctr"/>
                </a:tc>
                <a:tc>
                  <a:txBody>
                    <a:bodyPr/>
                    <a:lstStyle/>
                    <a:p>
                      <a:pPr algn="ctr"/>
                      <a:r>
                        <a:rPr lang="en-US" sz="1400" dirty="0">
                          <a:solidFill>
                            <a:schemeClr val="tx1"/>
                          </a:solidFill>
                        </a:rPr>
                        <a:t>Ocean</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Land</a:t>
                      </a:r>
                    </a:p>
                  </a:txBody>
                  <a:tcPr marL="68580" marR="68580" marT="34290" marB="34290" anchor="ctr"/>
                </a:tc>
                <a:tc>
                  <a:txBody>
                    <a:bodyPr/>
                    <a:lstStyle/>
                    <a:p>
                      <a:pPr algn="ctr"/>
                      <a:r>
                        <a:rPr lang="en-US" sz="1400" dirty="0">
                          <a:solidFill>
                            <a:schemeClr val="tx1"/>
                          </a:solidFill>
                        </a:rPr>
                        <a:t>Ocean</a:t>
                      </a:r>
                    </a:p>
                  </a:txBody>
                  <a:tcPr marL="68580" marR="68580" marT="34290" marB="34290" anchor="ctr"/>
                </a:tc>
                <a:extLst>
                  <a:ext uri="{0D108BD9-81ED-4DB2-BD59-A6C34878D82A}">
                    <a16:rowId xmlns:a16="http://schemas.microsoft.com/office/drawing/2014/main" val="3151401539"/>
                  </a:ext>
                </a:extLst>
              </a:tr>
              <a:tr h="480078">
                <a:tc>
                  <a:txBody>
                    <a:bodyPr/>
                    <a:lstStyle/>
                    <a:p>
                      <a:pPr algn="l"/>
                      <a:r>
                        <a:rPr lang="en-US" sz="1400" dirty="0"/>
                        <a:t>Surface</a:t>
                      </a:r>
                    </a:p>
                  </a:txBody>
                  <a:tcPr marL="68580" marR="68580" marT="34290" marB="34290" anchor="ctr"/>
                </a:tc>
                <a:tc>
                  <a:txBody>
                    <a:bodyPr/>
                    <a:lstStyle/>
                    <a:p>
                      <a:pPr algn="l"/>
                      <a:r>
                        <a:rPr lang="en-US" sz="1400" dirty="0"/>
                        <a:t>Surface total down</a:t>
                      </a:r>
                    </a:p>
                  </a:txBody>
                  <a:tcPr marL="68580" marR="68580" marT="34290" marB="34290" anchor="ctr"/>
                </a:tc>
                <a:tc>
                  <a:txBody>
                    <a:bodyPr/>
                    <a:lstStyle/>
                    <a:p>
                      <a:pPr algn="ctr"/>
                      <a:r>
                        <a:rPr lang="en-US" sz="1400" dirty="0">
                          <a:solidFill>
                            <a:schemeClr val="tx1"/>
                          </a:solidFill>
                        </a:rPr>
                        <a:t>186.0 (0.98)</a:t>
                      </a:r>
                    </a:p>
                  </a:txBody>
                  <a:tcPr marL="68580" marR="68580" marT="34290" marB="34290" anchor="ctr"/>
                </a:tc>
                <a:tc>
                  <a:txBody>
                    <a:bodyPr/>
                    <a:lstStyle/>
                    <a:p>
                      <a:pPr algn="ctr"/>
                      <a:r>
                        <a:rPr lang="en-US" sz="1400" dirty="0">
                          <a:solidFill>
                            <a:schemeClr val="tx1"/>
                          </a:solidFill>
                        </a:rPr>
                        <a:t>185.8 (1.53)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310.0 (2.00)</a:t>
                      </a:r>
                    </a:p>
                  </a:txBody>
                  <a:tcPr marL="68580" marR="68580" marT="34290" marB="34290" anchor="ctr"/>
                </a:tc>
                <a:tc>
                  <a:txBody>
                    <a:bodyPr/>
                    <a:lstStyle/>
                    <a:p>
                      <a:pPr algn="ctr"/>
                      <a:r>
                        <a:rPr lang="en-US" sz="1400" dirty="0">
                          <a:solidFill>
                            <a:schemeClr val="tx1"/>
                          </a:solidFill>
                        </a:rPr>
                        <a:t>362.7 (0.85)</a:t>
                      </a:r>
                    </a:p>
                  </a:txBody>
                  <a:tcPr marL="68580" marR="68580" marT="34290" marB="34290" anchor="ctr"/>
                </a:tc>
                <a:tc>
                  <a:txBody>
                    <a:bodyPr/>
                    <a:lstStyle/>
                    <a:p>
                      <a:pPr algn="l"/>
                      <a:r>
                        <a:rPr lang="en-US" sz="1400" dirty="0"/>
                        <a:t>Top-of-Atmosphere</a:t>
                      </a:r>
                    </a:p>
                  </a:txBody>
                  <a:tcPr marL="68580" marR="68580" marT="34290" marB="34290" anchor="ctr"/>
                </a:tc>
                <a:tc>
                  <a:txBody>
                    <a:bodyPr/>
                    <a:lstStyle/>
                    <a:p>
                      <a:pPr algn="l"/>
                      <a:r>
                        <a:rPr lang="en-US" sz="1400" dirty="0"/>
                        <a:t>TOA cloud radiative effect</a:t>
                      </a:r>
                    </a:p>
                  </a:txBody>
                  <a:tcPr marL="68580" marR="68580" marT="34290" marB="34290" anchor="ctr"/>
                </a:tc>
                <a:tc>
                  <a:txBody>
                    <a:bodyPr/>
                    <a:lstStyle/>
                    <a:p>
                      <a:pPr algn="ctr"/>
                      <a:r>
                        <a:rPr lang="en-US" sz="1400" dirty="0">
                          <a:solidFill>
                            <a:schemeClr val="tx1"/>
                          </a:solidFill>
                        </a:rPr>
                        <a:t>-33.9 (0.71)</a:t>
                      </a:r>
                    </a:p>
                  </a:txBody>
                  <a:tcPr marL="68580" marR="68580" marT="34290" marB="34290" anchor="ctr"/>
                </a:tc>
                <a:tc>
                  <a:txBody>
                    <a:bodyPr/>
                    <a:lstStyle/>
                    <a:p>
                      <a:pPr algn="ctr"/>
                      <a:r>
                        <a:rPr lang="en-US" sz="1400" dirty="0">
                          <a:solidFill>
                            <a:schemeClr val="tx1"/>
                          </a:solidFill>
                        </a:rPr>
                        <a:t>-51.5 (0.82)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21.6 (0.55)</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23.5 (0.45)</a:t>
                      </a:r>
                    </a:p>
                  </a:txBody>
                  <a:tcPr marL="68580" marR="68580" marT="34290" marB="34290" anchor="ctr"/>
                </a:tc>
                <a:extLst>
                  <a:ext uri="{0D108BD9-81ED-4DB2-BD59-A6C34878D82A}">
                    <a16:rowId xmlns:a16="http://schemas.microsoft.com/office/drawing/2014/main" val="227204133"/>
                  </a:ext>
                </a:extLst>
              </a:tr>
              <a:tr h="480078">
                <a:tc>
                  <a:txBody>
                    <a:bodyPr/>
                    <a:lstStyle/>
                    <a:p>
                      <a:endParaRPr lang="en-US" sz="1400" dirty="0"/>
                    </a:p>
                  </a:txBody>
                  <a:tcPr marL="68580" marR="68580" marT="34290" marB="34290" anchor="ctr"/>
                </a:tc>
                <a:tc>
                  <a:txBody>
                    <a:bodyPr/>
                    <a:lstStyle/>
                    <a:p>
                      <a:pPr algn="l"/>
                      <a:r>
                        <a:rPr lang="en-US" sz="1400"/>
                        <a:t>Surface</a:t>
                      </a:r>
                      <a:r>
                        <a:rPr lang="en-US" sz="1400" baseline="0"/>
                        <a:t> c</a:t>
                      </a:r>
                      <a:r>
                        <a:rPr lang="en-US" sz="1400"/>
                        <a:t>lear-sky </a:t>
                      </a:r>
                      <a:r>
                        <a:rPr lang="en-US" sz="1400" baseline="0"/>
                        <a:t>down</a:t>
                      </a:r>
                      <a:endParaRPr lang="en-US" sz="1400" dirty="0"/>
                    </a:p>
                  </a:txBody>
                  <a:tcPr marL="68580" marR="68580" marT="34290" marB="34290" anchor="ctr"/>
                </a:tc>
                <a:tc>
                  <a:txBody>
                    <a:bodyPr/>
                    <a:lstStyle/>
                    <a:p>
                      <a:pPr algn="ctr"/>
                      <a:r>
                        <a:rPr lang="en-US" sz="1400" dirty="0">
                          <a:solidFill>
                            <a:schemeClr val="tx1"/>
                          </a:solidFill>
                        </a:rPr>
                        <a:t>227.0 (0.64)</a:t>
                      </a:r>
                    </a:p>
                  </a:txBody>
                  <a:tcPr marL="68580" marR="68580" marT="34290" marB="34290" anchor="ctr"/>
                </a:tc>
                <a:tc>
                  <a:txBody>
                    <a:bodyPr/>
                    <a:lstStyle/>
                    <a:p>
                      <a:pPr algn="ctr"/>
                      <a:r>
                        <a:rPr lang="en-US" sz="1400" dirty="0">
                          <a:solidFill>
                            <a:schemeClr val="tx1"/>
                          </a:solidFill>
                        </a:rPr>
                        <a:t>246.1 (1.37)</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280.1 (1.90)</a:t>
                      </a:r>
                    </a:p>
                  </a:txBody>
                  <a:tcPr marL="68580" marR="68580" marT="34290" marB="34290" anchor="ctr"/>
                </a:tc>
                <a:tc>
                  <a:txBody>
                    <a:bodyPr/>
                    <a:lstStyle/>
                    <a:p>
                      <a:pPr algn="ctr"/>
                      <a:r>
                        <a:rPr lang="en-US" sz="1400" dirty="0">
                          <a:solidFill>
                            <a:schemeClr val="tx1"/>
                          </a:solidFill>
                        </a:rPr>
                        <a:t>330.5 (1.01)</a:t>
                      </a:r>
                    </a:p>
                  </a:txBody>
                  <a:tcPr marL="68580" marR="68580" marT="34290" marB="34290" anchor="ctr"/>
                </a:tc>
                <a:tc>
                  <a:txBody>
                    <a:bodyPr/>
                    <a:lstStyle/>
                    <a:p>
                      <a:endParaRPr lang="en-US" sz="1400" dirty="0"/>
                    </a:p>
                  </a:txBody>
                  <a:tcPr marL="68580" marR="68580" marT="34290" marB="34290" anchor="ctr"/>
                </a:tc>
                <a:tc>
                  <a:txBody>
                    <a:bodyPr/>
                    <a:lstStyle/>
                    <a:p>
                      <a:pPr algn="l"/>
                      <a:r>
                        <a:rPr lang="en-US" sz="1400" dirty="0"/>
                        <a:t>TOA total up</a:t>
                      </a:r>
                    </a:p>
                  </a:txBody>
                  <a:tcPr marL="68580" marR="68580" marT="34290" marB="34290" anchor="ctr"/>
                </a:tc>
                <a:tc>
                  <a:txBody>
                    <a:bodyPr/>
                    <a:lstStyle/>
                    <a:p>
                      <a:pPr algn="ctr"/>
                      <a:r>
                        <a:rPr lang="en-US" sz="1400" dirty="0">
                          <a:solidFill>
                            <a:schemeClr val="tx1"/>
                          </a:solidFill>
                        </a:rPr>
                        <a:t>111.4 (1.35)</a:t>
                      </a:r>
                    </a:p>
                  </a:txBody>
                  <a:tcPr marL="68580" marR="68580" marT="34290" marB="34290" anchor="ctr"/>
                </a:tc>
                <a:tc>
                  <a:txBody>
                    <a:bodyPr/>
                    <a:lstStyle/>
                    <a:p>
                      <a:pPr algn="ctr"/>
                      <a:r>
                        <a:rPr lang="en-US" sz="1400" dirty="0">
                          <a:solidFill>
                            <a:schemeClr val="tx1"/>
                          </a:solidFill>
                        </a:rPr>
                        <a:t>95.5 (1.34)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231.9 (0.82)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242.4 (0.44)</a:t>
                      </a:r>
                    </a:p>
                  </a:txBody>
                  <a:tcPr marL="68580" marR="68580" marT="34290" marB="34290" anchor="ctr"/>
                </a:tc>
                <a:extLst>
                  <a:ext uri="{0D108BD9-81ED-4DB2-BD59-A6C34878D82A}">
                    <a16:rowId xmlns:a16="http://schemas.microsoft.com/office/drawing/2014/main" val="3194892215"/>
                  </a:ext>
                </a:extLst>
              </a:tr>
              <a:tr h="480078">
                <a:tc>
                  <a:txBody>
                    <a:bodyPr/>
                    <a:lstStyle/>
                    <a:p>
                      <a:pPr algn="l"/>
                      <a:endParaRPr lang="en-US" sz="1400" dirty="0"/>
                    </a:p>
                  </a:txBody>
                  <a:tcPr marL="68580" marR="68580" marT="34290" marB="34290" anchor="ctr"/>
                </a:tc>
                <a:tc>
                  <a:txBody>
                    <a:bodyPr/>
                    <a:lstStyle/>
                    <a:p>
                      <a:pPr algn="l"/>
                      <a:r>
                        <a:rPr lang="en-US" sz="1400" baseline="0" dirty="0"/>
                        <a:t>Surface p</a:t>
                      </a:r>
                      <a:r>
                        <a:rPr lang="en-US" sz="1400" dirty="0"/>
                        <a:t>ristine-sky</a:t>
                      </a:r>
                      <a:r>
                        <a:rPr lang="en-US" sz="1400" baseline="0" dirty="0"/>
                        <a:t> down</a:t>
                      </a:r>
                      <a:endParaRPr lang="en-US" sz="1400" dirty="0"/>
                    </a:p>
                  </a:txBody>
                  <a:tcPr marL="68580" marR="68580" marT="34290" marB="34290" anchor="ctr"/>
                </a:tc>
                <a:tc>
                  <a:txBody>
                    <a:bodyPr/>
                    <a:lstStyle/>
                    <a:p>
                      <a:pPr algn="ctr"/>
                      <a:r>
                        <a:rPr lang="en-US" sz="1400" dirty="0">
                          <a:solidFill>
                            <a:schemeClr val="tx1"/>
                          </a:solidFill>
                        </a:rPr>
                        <a:t>248.0 (0.67)</a:t>
                      </a:r>
                    </a:p>
                  </a:txBody>
                  <a:tcPr marL="68580" marR="68580" marT="34290" marB="34290" anchor="ctr"/>
                </a:tc>
                <a:tc>
                  <a:txBody>
                    <a:bodyPr/>
                    <a:lstStyle/>
                    <a:p>
                      <a:pPr algn="ctr"/>
                      <a:r>
                        <a:rPr lang="en-US" sz="1400" dirty="0">
                          <a:solidFill>
                            <a:schemeClr val="tx1"/>
                          </a:solidFill>
                        </a:rPr>
                        <a:t>254.5 (0.64)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277.6 (1.98)</a:t>
                      </a:r>
                    </a:p>
                  </a:txBody>
                  <a:tcPr marL="68580" marR="68580" marT="34290" marB="34290" anchor="ctr"/>
                </a:tc>
                <a:tc>
                  <a:txBody>
                    <a:bodyPr/>
                    <a:lstStyle/>
                    <a:p>
                      <a:pPr algn="ctr"/>
                      <a:r>
                        <a:rPr lang="en-US" sz="1400" dirty="0">
                          <a:solidFill>
                            <a:schemeClr val="tx1"/>
                          </a:solidFill>
                        </a:rPr>
                        <a:t>329.6 (1.03)</a:t>
                      </a:r>
                    </a:p>
                  </a:txBody>
                  <a:tcPr marL="68580" marR="68580" marT="34290" marB="34290" anchor="ctr"/>
                </a:tc>
                <a:tc>
                  <a:txBody>
                    <a:bodyPr/>
                    <a:lstStyle/>
                    <a:p>
                      <a:pPr algn="l"/>
                      <a:endParaRPr lang="en-US" sz="1400" dirty="0"/>
                    </a:p>
                  </a:txBody>
                  <a:tcPr marL="68580" marR="68580" marT="34290" marB="34290" anchor="ctr"/>
                </a:tc>
                <a:tc>
                  <a:txBody>
                    <a:bodyPr/>
                    <a:lstStyle/>
                    <a:p>
                      <a:pPr algn="l"/>
                      <a:r>
                        <a:rPr lang="en-US" sz="1400" dirty="0"/>
                        <a:t>TOA clear-sky up</a:t>
                      </a:r>
                    </a:p>
                  </a:txBody>
                  <a:tcPr marL="68580" marR="68580" marT="34290" marB="34290" anchor="ctr"/>
                </a:tc>
                <a:tc>
                  <a:txBody>
                    <a:bodyPr/>
                    <a:lstStyle/>
                    <a:p>
                      <a:pPr algn="ctr"/>
                      <a:r>
                        <a:rPr lang="en-US" sz="1400" dirty="0">
                          <a:solidFill>
                            <a:schemeClr val="tx1"/>
                          </a:solidFill>
                        </a:rPr>
                        <a:t>77.4 (1.04)</a:t>
                      </a:r>
                    </a:p>
                  </a:txBody>
                  <a:tcPr marL="68580" marR="68580" marT="34290" marB="34290" anchor="ctr"/>
                </a:tc>
                <a:tc>
                  <a:txBody>
                    <a:bodyPr/>
                    <a:lstStyle/>
                    <a:p>
                      <a:pPr algn="ctr"/>
                      <a:r>
                        <a:rPr lang="en-US" sz="1400" dirty="0">
                          <a:solidFill>
                            <a:schemeClr val="tx1"/>
                          </a:solidFill>
                        </a:rPr>
                        <a:t>43.9 (1.49)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253.5 (0.79)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265.9 (0.31)</a:t>
                      </a:r>
                    </a:p>
                  </a:txBody>
                  <a:tcPr marL="68580" marR="68580" marT="34290" marB="34290" anchor="ctr"/>
                </a:tc>
                <a:extLst>
                  <a:ext uri="{0D108BD9-81ED-4DB2-BD59-A6C34878D82A}">
                    <a16:rowId xmlns:a16="http://schemas.microsoft.com/office/drawing/2014/main" val="3048002588"/>
                  </a:ext>
                </a:extLst>
              </a:tr>
              <a:tr h="493373">
                <a:tc>
                  <a:txBody>
                    <a:bodyPr/>
                    <a:lstStyle/>
                    <a:p>
                      <a:pPr algn="l"/>
                      <a:endParaRPr lang="en-US" sz="1400" dirty="0"/>
                    </a:p>
                  </a:txBody>
                  <a:tcPr marL="68580" marR="68580" marT="34290" marB="34290" anchor="ctr"/>
                </a:tc>
                <a:tc>
                  <a:txBody>
                    <a:bodyPr/>
                    <a:lstStyle/>
                    <a:p>
                      <a:pPr algn="l"/>
                      <a:r>
                        <a:rPr lang="en-US" sz="1400" dirty="0"/>
                        <a:t>Surface</a:t>
                      </a:r>
                      <a:r>
                        <a:rPr lang="en-US" sz="1400" baseline="0" dirty="0"/>
                        <a:t> up</a:t>
                      </a:r>
                      <a:endParaRPr lang="en-US" sz="1400" dirty="0"/>
                    </a:p>
                  </a:txBody>
                  <a:tcPr marL="82296" marR="82296" marT="41148" marB="41148" anchor="ctr"/>
                </a:tc>
                <a:tc>
                  <a:txBody>
                    <a:bodyPr/>
                    <a:lstStyle/>
                    <a:p>
                      <a:pPr algn="ctr"/>
                      <a:r>
                        <a:rPr lang="en-US" sz="1400" dirty="0">
                          <a:solidFill>
                            <a:schemeClr val="tx1"/>
                          </a:solidFill>
                        </a:rPr>
                        <a:t>44.0 (0.90)</a:t>
                      </a:r>
                    </a:p>
                  </a:txBody>
                  <a:tcPr marL="82296" marR="82296" marT="41148" marB="41148" anchor="ctr"/>
                </a:tc>
                <a:tc>
                  <a:txBody>
                    <a:bodyPr/>
                    <a:lstStyle/>
                    <a:p>
                      <a:pPr algn="ctr"/>
                      <a:r>
                        <a:rPr lang="en-US" sz="1400" dirty="0">
                          <a:solidFill>
                            <a:schemeClr val="tx1"/>
                          </a:solidFill>
                        </a:rPr>
                        <a:t>13.0 (0.38)</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379.0 (1.42)</a:t>
                      </a:r>
                    </a:p>
                  </a:txBody>
                  <a:tcPr marL="82296" marR="82296" marT="41148" marB="41148" anchor="ctr"/>
                </a:tc>
                <a:tc>
                  <a:txBody>
                    <a:bodyPr/>
                    <a:lstStyle/>
                    <a:p>
                      <a:pPr algn="ctr"/>
                      <a:r>
                        <a:rPr lang="en-US" sz="1400" dirty="0">
                          <a:solidFill>
                            <a:schemeClr val="tx1"/>
                          </a:solidFill>
                        </a:rPr>
                        <a:t>406.9 (0.54)</a:t>
                      </a:r>
                    </a:p>
                  </a:txBody>
                  <a:tcPr marL="82296" marR="82296" marT="41148" marB="41148" anchor="ctr"/>
                </a:tc>
                <a:tc>
                  <a:txBody>
                    <a:bodyPr/>
                    <a:lstStyle/>
                    <a:p>
                      <a:pPr algn="l"/>
                      <a:endParaRPr lang="en-US" sz="1400" dirty="0"/>
                    </a:p>
                  </a:txBody>
                  <a:tcPr marL="68580" marR="68580" marT="34290" marB="34290" anchor="ctr"/>
                </a:tc>
                <a:tc>
                  <a:txBody>
                    <a:bodyPr/>
                    <a:lstStyle/>
                    <a:p>
                      <a:pPr algn="l"/>
                      <a:r>
                        <a:rPr lang="en-US" sz="1400" dirty="0"/>
                        <a:t>TOA pristine-sky up</a:t>
                      </a:r>
                    </a:p>
                  </a:txBody>
                  <a:tcPr marL="68580" marR="68580" marT="34290" marB="34290" anchor="ctr"/>
                </a:tc>
                <a:tc>
                  <a:txBody>
                    <a:bodyPr/>
                    <a:lstStyle/>
                    <a:p>
                      <a:pPr algn="ctr"/>
                      <a:r>
                        <a:rPr lang="en-US" sz="1400" dirty="0">
                          <a:solidFill>
                            <a:schemeClr val="tx1"/>
                          </a:solidFill>
                        </a:rPr>
                        <a:t>71.3 (1.14)</a:t>
                      </a:r>
                    </a:p>
                  </a:txBody>
                  <a:tcPr marL="68580" marR="68580" marT="34290" marB="34290" anchor="ctr"/>
                </a:tc>
                <a:tc>
                  <a:txBody>
                    <a:bodyPr/>
                    <a:lstStyle/>
                    <a:p>
                      <a:pPr algn="ctr"/>
                      <a:r>
                        <a:rPr lang="en-US" sz="1400" dirty="0">
                          <a:solidFill>
                            <a:schemeClr val="tx1"/>
                          </a:solidFill>
                        </a:rPr>
                        <a:t>39.3 (1.36)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255.3 (0.78)</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267.0 (0.31)</a:t>
                      </a:r>
                    </a:p>
                  </a:txBody>
                  <a:tcPr marL="68580" marR="68580" marT="34290" marB="34290" anchor="ctr"/>
                </a:tc>
                <a:extLst>
                  <a:ext uri="{0D108BD9-81ED-4DB2-BD59-A6C34878D82A}">
                    <a16:rowId xmlns:a16="http://schemas.microsoft.com/office/drawing/2014/main" val="2790844699"/>
                  </a:ext>
                </a:extLst>
              </a:tr>
              <a:tr h="493373">
                <a:tc>
                  <a:txBody>
                    <a:bodyPr/>
                    <a:lstStyle/>
                    <a:p>
                      <a:pPr algn="l"/>
                      <a:endParaRPr lang="en-US" sz="1400" dirty="0"/>
                    </a:p>
                  </a:txBody>
                  <a:tcPr marL="68580" marR="68580" marT="34290" marB="34290" anchor="ctr"/>
                </a:tc>
                <a:tc>
                  <a:txBody>
                    <a:bodyPr/>
                    <a:lstStyle/>
                    <a:p>
                      <a:pPr algn="l"/>
                      <a:r>
                        <a:rPr lang="en-US" sz="1400" dirty="0"/>
                        <a:t>Surface net</a:t>
                      </a:r>
                    </a:p>
                  </a:txBody>
                  <a:tcPr marL="82296" marR="82296" marT="41148" marB="41148" anchor="ctr"/>
                </a:tc>
                <a:tc>
                  <a:txBody>
                    <a:bodyPr/>
                    <a:lstStyle/>
                    <a:p>
                      <a:pPr algn="ctr"/>
                      <a:r>
                        <a:rPr lang="en-US" sz="1400" dirty="0">
                          <a:solidFill>
                            <a:schemeClr val="tx1"/>
                          </a:solidFill>
                        </a:rPr>
                        <a:t>141.9 (1.44)</a:t>
                      </a:r>
                    </a:p>
                  </a:txBody>
                  <a:tcPr marL="82296" marR="82296" marT="41148" marB="41148" anchor="ctr"/>
                </a:tc>
                <a:tc>
                  <a:txBody>
                    <a:bodyPr/>
                    <a:lstStyle/>
                    <a:p>
                      <a:pPr algn="ctr"/>
                      <a:r>
                        <a:rPr lang="en-US" sz="1400" dirty="0">
                          <a:solidFill>
                            <a:schemeClr val="tx1"/>
                          </a:solidFill>
                        </a:rPr>
                        <a:t>172.8 (1.83)</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-69.0 (2.42)</a:t>
                      </a:r>
                    </a:p>
                  </a:txBody>
                  <a:tcPr marL="82296" marR="82296" marT="41148" marB="41148" anchor="ctr"/>
                </a:tc>
                <a:tc>
                  <a:txBody>
                    <a:bodyPr/>
                    <a:lstStyle/>
                    <a:p>
                      <a:pPr algn="ctr"/>
                      <a:r>
                        <a:rPr lang="en-US" sz="1400" dirty="0">
                          <a:solidFill>
                            <a:schemeClr val="tx1"/>
                          </a:solidFill>
                        </a:rPr>
                        <a:t>-44.3 (0.80)</a:t>
                      </a:r>
                    </a:p>
                  </a:txBody>
                  <a:tcPr marL="82296" marR="82296" marT="41148" marB="41148" anchor="ctr"/>
                </a:tc>
                <a:tc>
                  <a:txBody>
                    <a:bodyPr/>
                    <a:lstStyle/>
                    <a:p>
                      <a:pPr algn="l"/>
                      <a:r>
                        <a:rPr lang="en-US" sz="1400" dirty="0"/>
                        <a:t> </a:t>
                      </a:r>
                    </a:p>
                  </a:txBody>
                  <a:tcPr marL="68580" marR="68580" marT="34290" marB="34290" anchor="ctr"/>
                </a:tc>
                <a:tc>
                  <a:txBody>
                    <a:bodyPr/>
                    <a:lstStyle/>
                    <a:p>
                      <a:pPr algn="l"/>
                      <a:r>
                        <a:rPr lang="en-US" sz="1400" dirty="0"/>
                        <a:t>TOA Net</a:t>
                      </a:r>
                    </a:p>
                  </a:txBody>
                  <a:tcPr marL="68580" marR="68580" marT="34290" marB="34290" anchor="ctr"/>
                </a:tc>
                <a:tc>
                  <a:txBody>
                    <a:bodyPr/>
                    <a:lstStyle/>
                    <a:p>
                      <a:pPr algn="ctr"/>
                      <a:r>
                        <a:rPr lang="en-US" sz="1400" dirty="0">
                          <a:solidFill>
                            <a:schemeClr val="tx1"/>
                          </a:solidFill>
                        </a:rPr>
                        <a:t>214.2 (1.37)</a:t>
                      </a:r>
                    </a:p>
                  </a:txBody>
                  <a:tcPr marL="68580" marR="68580" marT="34290" marB="34290" anchor="ctr"/>
                </a:tc>
                <a:tc>
                  <a:txBody>
                    <a:bodyPr/>
                    <a:lstStyle/>
                    <a:p>
                      <a:pPr algn="ctr"/>
                      <a:r>
                        <a:rPr lang="en-US" sz="1400" dirty="0">
                          <a:solidFill>
                            <a:schemeClr val="tx1"/>
                          </a:solidFill>
                        </a:rPr>
                        <a:t>251.4 (1.33)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231.9 (0.82)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242.4 (0.44)</a:t>
                      </a:r>
                    </a:p>
                  </a:txBody>
                  <a:tcPr marL="68580" marR="68580" marT="34290" marB="34290" anchor="ctr"/>
                </a:tc>
                <a:extLst>
                  <a:ext uri="{0D108BD9-81ED-4DB2-BD59-A6C34878D82A}">
                    <a16:rowId xmlns:a16="http://schemas.microsoft.com/office/drawing/2014/main" val="846729377"/>
                  </a:ext>
                </a:extLst>
              </a:tr>
              <a:tr h="480078">
                <a:tc>
                  <a:txBody>
                    <a:bodyPr/>
                    <a:lstStyle/>
                    <a:p>
                      <a:pPr algn="l"/>
                      <a:endParaRPr lang="en-US" sz="1400" dirty="0"/>
                    </a:p>
                  </a:txBody>
                  <a:tcPr marL="68580" marR="68580" marT="34290" marB="34290" anchor="ctr"/>
                </a:tc>
                <a:tc>
                  <a:txBody>
                    <a:bodyPr/>
                    <a:lstStyle/>
                    <a:p>
                      <a:pPr algn="l"/>
                      <a:r>
                        <a:rPr lang="en-US" sz="1400" dirty="0"/>
                        <a:t>Surface cloud radiative effect</a:t>
                      </a:r>
                    </a:p>
                  </a:txBody>
                  <a:tcPr marL="68580" marR="68580" marT="34290" marB="34290" anchor="ctr"/>
                </a:tc>
                <a:tc>
                  <a:txBody>
                    <a:bodyPr/>
                    <a:lstStyle/>
                    <a:p>
                      <a:pPr algn="ctr"/>
                      <a:r>
                        <a:rPr lang="en-US" sz="1400" dirty="0">
                          <a:solidFill>
                            <a:schemeClr val="tx1"/>
                          </a:solidFill>
                        </a:rPr>
                        <a:t>-41.0 (0.94)</a:t>
                      </a:r>
                    </a:p>
                  </a:txBody>
                  <a:tcPr marL="68580" marR="68580" marT="34290" marB="34290" anchor="ctr"/>
                </a:tc>
                <a:tc>
                  <a:txBody>
                    <a:bodyPr/>
                    <a:lstStyle/>
                    <a:p>
                      <a:pPr algn="ctr"/>
                      <a:r>
                        <a:rPr lang="en-US" sz="1400" dirty="0">
                          <a:solidFill>
                            <a:schemeClr val="tx1"/>
                          </a:solidFill>
                        </a:rPr>
                        <a:t>-60.4 (0.91)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29.9 (0.89)</a:t>
                      </a:r>
                    </a:p>
                  </a:txBody>
                  <a:tcPr marL="68580" marR="68580" marT="34290" marB="34290" anchor="ctr"/>
                </a:tc>
                <a:tc>
                  <a:txBody>
                    <a:bodyPr/>
                    <a:lstStyle/>
                    <a:p>
                      <a:pPr algn="ctr"/>
                      <a:r>
                        <a:rPr lang="en-US" sz="1400" dirty="0">
                          <a:solidFill>
                            <a:schemeClr val="tx1"/>
                          </a:solidFill>
                        </a:rPr>
                        <a:t>32.1 (0.82)</a:t>
                      </a:r>
                    </a:p>
                  </a:txBody>
                  <a:tcPr marL="68580" marR="68580" marT="34290" marB="34290" anchor="ctr"/>
                </a:tc>
                <a:tc>
                  <a:txBody>
                    <a:bodyPr/>
                    <a:lstStyle/>
                    <a:p>
                      <a:pPr algn="l"/>
                      <a:r>
                        <a:rPr lang="en-US" sz="1400" dirty="0"/>
                        <a:t>Whole Atmosphere</a:t>
                      </a:r>
                    </a:p>
                  </a:txBody>
                  <a:tcPr marL="68580" marR="68580" marT="34290" marB="34290" anchor="ctr"/>
                </a:tc>
                <a:tc>
                  <a:txBody>
                    <a:bodyPr/>
                    <a:lstStyle/>
                    <a:p>
                      <a:pPr algn="l"/>
                      <a:r>
                        <a:rPr lang="en-US" sz="1400" dirty="0"/>
                        <a:t>Atmospheric absorption</a:t>
                      </a:r>
                    </a:p>
                  </a:txBody>
                  <a:tcPr marL="68580" marR="68580" marT="34290" marB="34290" anchor="ctr"/>
                </a:tc>
                <a:tc>
                  <a:txBody>
                    <a:bodyPr/>
                    <a:lstStyle/>
                    <a:p>
                      <a:pPr algn="ctr"/>
                      <a:r>
                        <a:rPr lang="en-US" sz="1400" dirty="0">
                          <a:solidFill>
                            <a:schemeClr val="tx1"/>
                          </a:solidFill>
                        </a:rPr>
                        <a:t>72.3 (0.49)</a:t>
                      </a:r>
                    </a:p>
                  </a:txBody>
                  <a:tcPr marL="68580" marR="68580" marT="34290" marB="34290" anchor="ctr"/>
                </a:tc>
                <a:tc>
                  <a:txBody>
                    <a:bodyPr/>
                    <a:lstStyle/>
                    <a:p>
                      <a:pPr algn="ctr"/>
                      <a:r>
                        <a:rPr lang="en-US" sz="1400" dirty="0">
                          <a:solidFill>
                            <a:schemeClr val="tx1"/>
                          </a:solidFill>
                        </a:rPr>
                        <a:t>78.7 (0.71)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-162.9 (1.92)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-198.2 (0.71)</a:t>
                      </a:r>
                    </a:p>
                  </a:txBody>
                  <a:tcPr marL="68580" marR="68580" marT="34290" marB="34290" anchor="ctr"/>
                </a:tc>
                <a:extLst>
                  <a:ext uri="{0D108BD9-81ED-4DB2-BD59-A6C34878D82A}">
                    <a16:rowId xmlns:a16="http://schemas.microsoft.com/office/drawing/2014/main" val="1467047406"/>
                  </a:ext>
                </a:extLst>
              </a:tr>
            </a:tbl>
          </a:graphicData>
        </a:graphic>
      </p:graphicFrame>
      <p:sp>
        <p:nvSpPr>
          <p:cNvPr id="3" name="TextBox 2">
            <a:extLst>
              <a:ext uri="{FF2B5EF4-FFF2-40B4-BE49-F238E27FC236}">
                <a16:creationId xmlns:a16="http://schemas.microsoft.com/office/drawing/2014/main" id="{F1069EAB-8254-0248-960C-90FCE0545872}"/>
              </a:ext>
            </a:extLst>
          </p:cNvPr>
          <p:cNvSpPr txBox="1"/>
          <p:nvPr/>
        </p:nvSpPr>
        <p:spPr>
          <a:xfrm>
            <a:off x="769856" y="377072"/>
            <a:ext cx="10652287" cy="830997"/>
          </a:xfrm>
          <a:prstGeom prst="rect">
            <a:avLst/>
          </a:prstGeom>
          <a:noFill/>
        </p:spPr>
        <p:txBody>
          <a:bodyPr wrap="square" rtlCol="0">
            <a:spAutoFit/>
          </a:bodyPr>
          <a:lstStyle/>
          <a:p>
            <a:r>
              <a:rPr lang="en-US" sz="2400" dirty="0"/>
              <a:t>Land-only vs Ocean-only Annual Averaged TOA and Surface Radiation Budget Components (1988-2009)</a:t>
            </a:r>
          </a:p>
        </p:txBody>
      </p:sp>
    </p:spTree>
    <p:extLst>
      <p:ext uri="{BB962C8B-B14F-4D97-AF65-F5344CB8AC3E}">
        <p14:creationId xmlns:p14="http://schemas.microsoft.com/office/powerpoint/2010/main" val="2026145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BFC145-DB67-1D41-8796-915D730AB19B}"/>
              </a:ext>
            </a:extLst>
          </p:cNvPr>
          <p:cNvPicPr>
            <a:picLocks/>
          </p:cNvPicPr>
          <p:nvPr/>
        </p:nvPicPr>
        <p:blipFill>
          <a:blip r:embed="rId2"/>
          <a:stretch>
            <a:fillRect/>
          </a:stretch>
        </p:blipFill>
        <p:spPr>
          <a:xfrm>
            <a:off x="445777" y="2418131"/>
            <a:ext cx="6029845" cy="2244582"/>
          </a:xfrm>
          <a:prstGeom prst="rect">
            <a:avLst/>
          </a:prstGeom>
        </p:spPr>
      </p:pic>
      <p:sp>
        <p:nvSpPr>
          <p:cNvPr id="4" name="TextBox 3">
            <a:extLst>
              <a:ext uri="{FF2B5EF4-FFF2-40B4-BE49-F238E27FC236}">
                <a16:creationId xmlns:a16="http://schemas.microsoft.com/office/drawing/2014/main" id="{753843A4-814F-9140-8E6C-845AA67ECDC7}"/>
              </a:ext>
            </a:extLst>
          </p:cNvPr>
          <p:cNvSpPr txBox="1"/>
          <p:nvPr/>
        </p:nvSpPr>
        <p:spPr>
          <a:xfrm>
            <a:off x="815686" y="4827868"/>
            <a:ext cx="11113077" cy="1754326"/>
          </a:xfrm>
          <a:prstGeom prst="rect">
            <a:avLst/>
          </a:prstGeom>
          <a:noFill/>
        </p:spPr>
        <p:txBody>
          <a:bodyPr wrap="square" rtlCol="0">
            <a:spAutoFit/>
          </a:bodyPr>
          <a:lstStyle/>
          <a:p>
            <a:pPr>
              <a:lnSpc>
                <a:spcPct val="90000"/>
              </a:lnSpc>
              <a:buNone/>
            </a:pPr>
            <a:r>
              <a:rPr lang="en-US" sz="2400" dirty="0"/>
              <a:t>SW global all-sky monthly averaged radiative flux component anomalies spanning July 1983 through June 2017 (uses base period 2001-2007 that overlaps with CERES). The time series show very good agreement with CERES TOA/Surface down/upward change anomalies at end of time series; note increase in net surface absorbed fluxes toward end of the time series.  </a:t>
            </a:r>
            <a:endParaRPr lang="en-US" sz="2400" b="1" dirty="0"/>
          </a:p>
        </p:txBody>
      </p:sp>
      <p:sp>
        <p:nvSpPr>
          <p:cNvPr id="2" name="TextBox 1">
            <a:extLst>
              <a:ext uri="{FF2B5EF4-FFF2-40B4-BE49-F238E27FC236}">
                <a16:creationId xmlns:a16="http://schemas.microsoft.com/office/drawing/2014/main" id="{EB62D550-4340-4B4F-A03E-10A3D49F9865}"/>
              </a:ext>
            </a:extLst>
          </p:cNvPr>
          <p:cNvSpPr txBox="1"/>
          <p:nvPr/>
        </p:nvSpPr>
        <p:spPr>
          <a:xfrm>
            <a:off x="4203390" y="2616634"/>
            <a:ext cx="1628459" cy="369332"/>
          </a:xfrm>
          <a:prstGeom prst="rect">
            <a:avLst/>
          </a:prstGeom>
          <a:noFill/>
        </p:spPr>
        <p:txBody>
          <a:bodyPr wrap="none" rtlCol="0">
            <a:spAutoFit/>
          </a:bodyPr>
          <a:lstStyle/>
          <a:p>
            <a:r>
              <a:rPr lang="en-US" b="1" i="1" dirty="0"/>
              <a:t>Surface Albedo</a:t>
            </a:r>
          </a:p>
        </p:txBody>
      </p:sp>
      <p:pic>
        <p:nvPicPr>
          <p:cNvPr id="8" name="Picture 7">
            <a:extLst>
              <a:ext uri="{FF2B5EF4-FFF2-40B4-BE49-F238E27FC236}">
                <a16:creationId xmlns:a16="http://schemas.microsoft.com/office/drawing/2014/main" id="{59751547-8B80-874B-87E8-7EAEE3C6430F}"/>
              </a:ext>
            </a:extLst>
          </p:cNvPr>
          <p:cNvPicPr>
            <a:picLocks/>
          </p:cNvPicPr>
          <p:nvPr/>
        </p:nvPicPr>
        <p:blipFill>
          <a:blip r:embed="rId3"/>
          <a:stretch>
            <a:fillRect/>
          </a:stretch>
        </p:blipFill>
        <p:spPr>
          <a:xfrm>
            <a:off x="6259832" y="2418131"/>
            <a:ext cx="5760720" cy="2194560"/>
          </a:xfrm>
          <a:prstGeom prst="rect">
            <a:avLst/>
          </a:prstGeom>
        </p:spPr>
      </p:pic>
      <p:pic>
        <p:nvPicPr>
          <p:cNvPr id="9" name="Picture 8">
            <a:extLst>
              <a:ext uri="{FF2B5EF4-FFF2-40B4-BE49-F238E27FC236}">
                <a16:creationId xmlns:a16="http://schemas.microsoft.com/office/drawing/2014/main" id="{E8835961-F3BC-FA44-8262-3C867FC88D9F}"/>
              </a:ext>
            </a:extLst>
          </p:cNvPr>
          <p:cNvPicPr>
            <a:picLocks/>
          </p:cNvPicPr>
          <p:nvPr/>
        </p:nvPicPr>
        <p:blipFill>
          <a:blip r:embed="rId4"/>
          <a:stretch>
            <a:fillRect/>
          </a:stretch>
        </p:blipFill>
        <p:spPr>
          <a:xfrm>
            <a:off x="6259832" y="191016"/>
            <a:ext cx="5760720" cy="2194560"/>
          </a:xfrm>
          <a:prstGeom prst="rect">
            <a:avLst/>
          </a:prstGeom>
        </p:spPr>
      </p:pic>
      <p:pic>
        <p:nvPicPr>
          <p:cNvPr id="10" name="Picture 9">
            <a:extLst>
              <a:ext uri="{FF2B5EF4-FFF2-40B4-BE49-F238E27FC236}">
                <a16:creationId xmlns:a16="http://schemas.microsoft.com/office/drawing/2014/main" id="{C4E17E97-B9C3-DE47-8A0F-9B6BD8796C55}"/>
              </a:ext>
            </a:extLst>
          </p:cNvPr>
          <p:cNvPicPr>
            <a:picLocks/>
          </p:cNvPicPr>
          <p:nvPr/>
        </p:nvPicPr>
        <p:blipFill rotWithShape="1">
          <a:blip r:embed="rId5"/>
          <a:srcRect l="-44" r="3965"/>
          <a:stretch/>
        </p:blipFill>
        <p:spPr>
          <a:xfrm>
            <a:off x="445778" y="206897"/>
            <a:ext cx="5760720" cy="2194560"/>
          </a:xfrm>
          <a:prstGeom prst="rect">
            <a:avLst/>
          </a:prstGeom>
        </p:spPr>
      </p:pic>
      <p:sp>
        <p:nvSpPr>
          <p:cNvPr id="12" name="TextBox 11">
            <a:extLst>
              <a:ext uri="{FF2B5EF4-FFF2-40B4-BE49-F238E27FC236}">
                <a16:creationId xmlns:a16="http://schemas.microsoft.com/office/drawing/2014/main" id="{EF193051-CCE9-AD46-A2D3-6D6AD60E80B3}"/>
              </a:ext>
            </a:extLst>
          </p:cNvPr>
          <p:cNvSpPr txBox="1"/>
          <p:nvPr/>
        </p:nvSpPr>
        <p:spPr>
          <a:xfrm>
            <a:off x="4121673" y="404094"/>
            <a:ext cx="1277914" cy="369332"/>
          </a:xfrm>
          <a:prstGeom prst="rect">
            <a:avLst/>
          </a:prstGeom>
          <a:noFill/>
        </p:spPr>
        <p:txBody>
          <a:bodyPr wrap="none" rtlCol="0">
            <a:spAutoFit/>
          </a:bodyPr>
          <a:lstStyle/>
          <a:p>
            <a:r>
              <a:rPr lang="en-US" b="1" i="1" dirty="0"/>
              <a:t>SW TOA Up</a:t>
            </a:r>
          </a:p>
        </p:txBody>
      </p:sp>
      <p:sp>
        <p:nvSpPr>
          <p:cNvPr id="13" name="TextBox 12">
            <a:extLst>
              <a:ext uri="{FF2B5EF4-FFF2-40B4-BE49-F238E27FC236}">
                <a16:creationId xmlns:a16="http://schemas.microsoft.com/office/drawing/2014/main" id="{38CA164A-6108-464F-9823-5430405A6042}"/>
              </a:ext>
            </a:extLst>
          </p:cNvPr>
          <p:cNvSpPr txBox="1"/>
          <p:nvPr/>
        </p:nvSpPr>
        <p:spPr>
          <a:xfrm>
            <a:off x="9608065" y="404094"/>
            <a:ext cx="1877437" cy="369332"/>
          </a:xfrm>
          <a:prstGeom prst="rect">
            <a:avLst/>
          </a:prstGeom>
          <a:noFill/>
        </p:spPr>
        <p:txBody>
          <a:bodyPr wrap="none" rtlCol="0">
            <a:spAutoFit/>
          </a:bodyPr>
          <a:lstStyle/>
          <a:p>
            <a:r>
              <a:rPr lang="en-US" b="1" i="1" dirty="0"/>
              <a:t>SW Surface Down</a:t>
            </a:r>
          </a:p>
        </p:txBody>
      </p:sp>
      <p:sp>
        <p:nvSpPr>
          <p:cNvPr id="14" name="TextBox 13">
            <a:extLst>
              <a:ext uri="{FF2B5EF4-FFF2-40B4-BE49-F238E27FC236}">
                <a16:creationId xmlns:a16="http://schemas.microsoft.com/office/drawing/2014/main" id="{D40A9235-D6A7-FC4B-B95A-50870C6A2B28}"/>
              </a:ext>
            </a:extLst>
          </p:cNvPr>
          <p:cNvSpPr txBox="1"/>
          <p:nvPr/>
        </p:nvSpPr>
        <p:spPr>
          <a:xfrm>
            <a:off x="9715754" y="2566080"/>
            <a:ext cx="1662058" cy="369332"/>
          </a:xfrm>
          <a:prstGeom prst="rect">
            <a:avLst/>
          </a:prstGeom>
          <a:noFill/>
        </p:spPr>
        <p:txBody>
          <a:bodyPr wrap="none" rtlCol="0">
            <a:spAutoFit/>
          </a:bodyPr>
          <a:lstStyle/>
          <a:p>
            <a:r>
              <a:rPr lang="en-US" b="1" i="1" dirty="0"/>
              <a:t>SW Surface Net</a:t>
            </a:r>
          </a:p>
        </p:txBody>
      </p:sp>
      <p:sp>
        <p:nvSpPr>
          <p:cNvPr id="5" name="TextBox 4">
            <a:extLst>
              <a:ext uri="{FF2B5EF4-FFF2-40B4-BE49-F238E27FC236}">
                <a16:creationId xmlns:a16="http://schemas.microsoft.com/office/drawing/2014/main" id="{A455B1EF-3009-9D47-9C5C-25BF73F25F0D}"/>
              </a:ext>
            </a:extLst>
          </p:cNvPr>
          <p:cNvSpPr txBox="1"/>
          <p:nvPr/>
        </p:nvSpPr>
        <p:spPr>
          <a:xfrm rot="16200000">
            <a:off x="97910" y="3284279"/>
            <a:ext cx="851515" cy="369332"/>
          </a:xfrm>
          <a:prstGeom prst="rect">
            <a:avLst/>
          </a:prstGeom>
          <a:solidFill>
            <a:schemeClr val="bg1"/>
          </a:solidFill>
        </p:spPr>
        <p:txBody>
          <a:bodyPr wrap="none" rtlCol="0">
            <a:spAutoFit/>
          </a:bodyPr>
          <a:lstStyle/>
          <a:p>
            <a:r>
              <a:rPr lang="en-US" dirty="0"/>
              <a:t>Albedo</a:t>
            </a:r>
          </a:p>
        </p:txBody>
      </p:sp>
      <p:sp>
        <p:nvSpPr>
          <p:cNvPr id="15" name="TextBox 14">
            <a:extLst>
              <a:ext uri="{FF2B5EF4-FFF2-40B4-BE49-F238E27FC236}">
                <a16:creationId xmlns:a16="http://schemas.microsoft.com/office/drawing/2014/main" id="{0711805C-D9F7-EB4B-92C2-A135DBE1E160}"/>
              </a:ext>
            </a:extLst>
          </p:cNvPr>
          <p:cNvSpPr txBox="1"/>
          <p:nvPr/>
        </p:nvSpPr>
        <p:spPr>
          <a:xfrm rot="16200000">
            <a:off x="-32559" y="1052116"/>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16" name="TextBox 15">
            <a:extLst>
              <a:ext uri="{FF2B5EF4-FFF2-40B4-BE49-F238E27FC236}">
                <a16:creationId xmlns:a16="http://schemas.microsoft.com/office/drawing/2014/main" id="{8F334BE5-135D-6B4C-8DCD-45CE0D9F8373}"/>
              </a:ext>
            </a:extLst>
          </p:cNvPr>
          <p:cNvSpPr txBox="1"/>
          <p:nvPr/>
        </p:nvSpPr>
        <p:spPr>
          <a:xfrm rot="16200000">
            <a:off x="5812620" y="1119511"/>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17" name="TextBox 16">
            <a:extLst>
              <a:ext uri="{FF2B5EF4-FFF2-40B4-BE49-F238E27FC236}">
                <a16:creationId xmlns:a16="http://schemas.microsoft.com/office/drawing/2014/main" id="{AC834B12-6B5B-7D45-A8FB-797E02EC59C9}"/>
              </a:ext>
            </a:extLst>
          </p:cNvPr>
          <p:cNvSpPr txBox="1"/>
          <p:nvPr/>
        </p:nvSpPr>
        <p:spPr>
          <a:xfrm rot="16200000">
            <a:off x="5804712" y="3244334"/>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Tree>
    <p:extLst>
      <p:ext uri="{BB962C8B-B14F-4D97-AF65-F5344CB8AC3E}">
        <p14:creationId xmlns:p14="http://schemas.microsoft.com/office/powerpoint/2010/main" val="152191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E535BE-86F5-FC48-9001-58570D5A602D}"/>
              </a:ext>
            </a:extLst>
          </p:cNvPr>
          <p:cNvSpPr txBox="1"/>
          <p:nvPr/>
        </p:nvSpPr>
        <p:spPr>
          <a:xfrm>
            <a:off x="833120" y="345440"/>
            <a:ext cx="1414746" cy="369332"/>
          </a:xfrm>
          <a:prstGeom prst="rect">
            <a:avLst/>
          </a:prstGeom>
          <a:noFill/>
        </p:spPr>
        <p:txBody>
          <a:bodyPr wrap="none" rtlCol="0">
            <a:spAutoFit/>
          </a:bodyPr>
          <a:lstStyle/>
          <a:p>
            <a:r>
              <a:rPr lang="en-US" dirty="0"/>
              <a:t>Introduction:</a:t>
            </a:r>
          </a:p>
        </p:txBody>
      </p:sp>
      <p:sp>
        <p:nvSpPr>
          <p:cNvPr id="3" name="TextBox 2">
            <a:extLst>
              <a:ext uri="{FF2B5EF4-FFF2-40B4-BE49-F238E27FC236}">
                <a16:creationId xmlns:a16="http://schemas.microsoft.com/office/drawing/2014/main" id="{CF24FF4D-C9EA-6840-8D5D-2B2DC850345F}"/>
              </a:ext>
            </a:extLst>
          </p:cNvPr>
          <p:cNvSpPr txBox="1"/>
          <p:nvPr/>
        </p:nvSpPr>
        <p:spPr>
          <a:xfrm>
            <a:off x="1518920" y="853440"/>
            <a:ext cx="9154159" cy="5078313"/>
          </a:xfrm>
          <a:prstGeom prst="rect">
            <a:avLst/>
          </a:prstGeom>
          <a:noFill/>
        </p:spPr>
        <p:txBody>
          <a:bodyPr wrap="square" rtlCol="0">
            <a:spAutoFit/>
          </a:bodyPr>
          <a:lstStyle/>
          <a:p>
            <a:pPr marL="285750" indent="-285750">
              <a:buFont typeface="Arial" panose="020B0604020202020204" pitchFamily="34" charset="0"/>
              <a:buChar char="•"/>
            </a:pPr>
            <a:r>
              <a:rPr lang="en-US" dirty="0"/>
              <a:t>The NASA/GEWEX Surface Radiation Budget (SRB) project has produced a 30+ year time series of 3-hourly Top-of-Atmosphere (TOA) and surface radiative flux components at a 1x1 degree resolution.  </a:t>
            </a:r>
          </a:p>
          <a:p>
            <a:pPr marL="285750" indent="-285750">
              <a:buFont typeface="Arial" panose="020B0604020202020204" pitchFamily="34" charset="0"/>
              <a:buChar char="•"/>
            </a:pPr>
            <a:r>
              <a:rPr lang="en-US" dirty="0"/>
              <a:t>Release 3.0, based on 1983-2007 ISCCP DX data, has been in public use for 10 years.  Here we present Release 4-Integrated Product (R4-IP), available from </a:t>
            </a:r>
            <a:r>
              <a:rPr lang="en-US" dirty="0" err="1"/>
              <a:t>gewex-srb.larc.nasa.gov</a:t>
            </a:r>
            <a:r>
              <a:rPr lang="en-US" dirty="0"/>
              <a:t> in late January 2021.</a:t>
            </a:r>
          </a:p>
          <a:p>
            <a:pPr marL="285750" indent="-285750">
              <a:buFont typeface="Arial" panose="020B0604020202020204" pitchFamily="34" charset="0"/>
              <a:buChar char="•"/>
            </a:pPr>
            <a:r>
              <a:rPr lang="en-US" dirty="0"/>
              <a:t>SRB R4-IP is derived using GEO/POES AVHRR imager data products from the cross-calibrated ISCCP (International Satellite Cloud Climatology Project) “H Series” radiance, cloud and surface property data products.   </a:t>
            </a:r>
          </a:p>
          <a:p>
            <a:pPr marL="285750" indent="-285750">
              <a:buFont typeface="Arial" panose="020B0604020202020204" pitchFamily="34" charset="0"/>
              <a:buChar char="•"/>
            </a:pPr>
            <a:r>
              <a:rPr lang="en-US" dirty="0"/>
              <a:t>Full shortwave data is produced from July 1983-June 2017.</a:t>
            </a:r>
          </a:p>
          <a:p>
            <a:pPr marL="285750" indent="-285750">
              <a:buFont typeface="Arial" panose="020B0604020202020204" pitchFamily="34" charset="0"/>
              <a:buChar char="•"/>
            </a:pPr>
            <a:r>
              <a:rPr lang="en-US" dirty="0"/>
              <a:t>Longwave land-only data is produced from July 1983-December 2009 (relies on </a:t>
            </a:r>
            <a:r>
              <a:rPr lang="en-US" dirty="0" err="1"/>
              <a:t>LandFlux</a:t>
            </a:r>
            <a:r>
              <a:rPr lang="en-US" dirty="0"/>
              <a:t>)</a:t>
            </a:r>
          </a:p>
          <a:p>
            <a:pPr marL="285750" indent="-285750">
              <a:buFont typeface="Arial" panose="020B0604020202020204" pitchFamily="34" charset="0"/>
              <a:buChar char="•"/>
            </a:pPr>
            <a:r>
              <a:rPr lang="en-US" dirty="0"/>
              <a:t>Longwave ocean-only data is produced from January 1988-June 2017 (relies on </a:t>
            </a:r>
            <a:r>
              <a:rPr lang="en-US" dirty="0" err="1"/>
              <a:t>SeaFlux</a:t>
            </a:r>
            <a:r>
              <a:rPr lang="en-US" dirty="0"/>
              <a:t> v2.0)</a:t>
            </a:r>
          </a:p>
          <a:p>
            <a:pPr marL="285750" indent="-285750">
              <a:buFont typeface="Arial" panose="020B0604020202020204" pitchFamily="34" charset="0"/>
              <a:buChar char="•"/>
            </a:pPr>
            <a:r>
              <a:rPr lang="en-US" dirty="0"/>
              <a:t>Other input changes include ISCCP </a:t>
            </a:r>
            <a:r>
              <a:rPr lang="en-US" dirty="0" err="1"/>
              <a:t>nnHIRS</a:t>
            </a:r>
            <a:r>
              <a:rPr lang="en-US" dirty="0"/>
              <a:t> atmospheric temperature and moisture dataset (used for ISCCP cloud retrievals) and Max Planck Institute Aerosol Climatology aerosol history (MAC v1; consistent with ISCCP HX). </a:t>
            </a:r>
          </a:p>
          <a:p>
            <a:pPr marL="285750" indent="-285750">
              <a:buFont typeface="Arial" panose="020B0604020202020204" pitchFamily="34" charset="0"/>
              <a:buChar char="•"/>
            </a:pPr>
            <a:r>
              <a:rPr lang="en-US" dirty="0"/>
              <a:t>Total solar irradiance is now variable and consistent with SORCE measurements. Trace gas variability O3 and CO2 over the 30 year time period is also considered.  </a:t>
            </a:r>
          </a:p>
          <a:p>
            <a:pPr marL="285750" indent="-285750">
              <a:buFont typeface="Arial" panose="020B0604020202020204" pitchFamily="34" charset="0"/>
              <a:buChar char="•"/>
            </a:pPr>
            <a:r>
              <a:rPr lang="en-US" dirty="0"/>
              <a:t>Numerous algorithmic improvements </a:t>
            </a:r>
          </a:p>
        </p:txBody>
      </p:sp>
    </p:spTree>
    <p:extLst>
      <p:ext uri="{BB962C8B-B14F-4D97-AF65-F5344CB8AC3E}">
        <p14:creationId xmlns:p14="http://schemas.microsoft.com/office/powerpoint/2010/main" val="318219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7D31F-02CA-4740-B48E-A859580FA893}"/>
              </a:ext>
            </a:extLst>
          </p:cNvPr>
          <p:cNvSpPr/>
          <p:nvPr/>
        </p:nvSpPr>
        <p:spPr>
          <a:xfrm>
            <a:off x="700932" y="4688148"/>
            <a:ext cx="11099194" cy="2086725"/>
          </a:xfrm>
          <a:prstGeom prst="rect">
            <a:avLst/>
          </a:prstGeom>
        </p:spPr>
        <p:txBody>
          <a:bodyPr wrap="square">
            <a:spAutoFit/>
          </a:bodyPr>
          <a:lstStyle/>
          <a:p>
            <a:pPr>
              <a:lnSpc>
                <a:spcPct val="90000"/>
              </a:lnSpc>
              <a:buNone/>
            </a:pPr>
            <a:r>
              <a:rPr lang="en-US" sz="2400" dirty="0"/>
              <a:t>LW global all-sky monthly averaged radiative flux component anomalies spanning Jan 1988 through Dec 2009 (uses base period 2001-2007 that overlaps with CERES). The time series shows very good agreement with CERES TOA/Surface down/upward change anomalies at end of time series; note variations in the downward LW surface fluxes toward end of the time series.  The LW surface upward flux between SRB R3 and SRB R4 is partially indicative of the TOVS discontinuity from ISCCP in R3.</a:t>
            </a:r>
            <a:endParaRPr lang="en-US" sz="2400" b="1" dirty="0"/>
          </a:p>
        </p:txBody>
      </p:sp>
      <p:pic>
        <p:nvPicPr>
          <p:cNvPr id="9" name="Picture 8">
            <a:extLst>
              <a:ext uri="{FF2B5EF4-FFF2-40B4-BE49-F238E27FC236}">
                <a16:creationId xmlns:a16="http://schemas.microsoft.com/office/drawing/2014/main" id="{BAC855E4-3DE1-2241-A961-87CEA373B184}"/>
              </a:ext>
            </a:extLst>
          </p:cNvPr>
          <p:cNvPicPr>
            <a:picLocks/>
          </p:cNvPicPr>
          <p:nvPr/>
        </p:nvPicPr>
        <p:blipFill>
          <a:blip r:embed="rId2"/>
          <a:stretch>
            <a:fillRect/>
          </a:stretch>
        </p:blipFill>
        <p:spPr>
          <a:xfrm>
            <a:off x="6250528" y="2438223"/>
            <a:ext cx="5760720" cy="2194560"/>
          </a:xfrm>
          <a:prstGeom prst="rect">
            <a:avLst/>
          </a:prstGeom>
        </p:spPr>
      </p:pic>
      <p:pic>
        <p:nvPicPr>
          <p:cNvPr id="10" name="Picture 9">
            <a:extLst>
              <a:ext uri="{FF2B5EF4-FFF2-40B4-BE49-F238E27FC236}">
                <a16:creationId xmlns:a16="http://schemas.microsoft.com/office/drawing/2014/main" id="{23B975AE-76BD-8F4F-9D4C-CE43B5A9F7FD}"/>
              </a:ext>
            </a:extLst>
          </p:cNvPr>
          <p:cNvPicPr>
            <a:picLocks/>
          </p:cNvPicPr>
          <p:nvPr/>
        </p:nvPicPr>
        <p:blipFill>
          <a:blip r:embed="rId3"/>
          <a:stretch>
            <a:fillRect/>
          </a:stretch>
        </p:blipFill>
        <p:spPr>
          <a:xfrm>
            <a:off x="517891" y="2438223"/>
            <a:ext cx="5760720" cy="2194560"/>
          </a:xfrm>
          <a:prstGeom prst="rect">
            <a:avLst/>
          </a:prstGeom>
        </p:spPr>
      </p:pic>
      <p:pic>
        <p:nvPicPr>
          <p:cNvPr id="11" name="Picture 10">
            <a:extLst>
              <a:ext uri="{FF2B5EF4-FFF2-40B4-BE49-F238E27FC236}">
                <a16:creationId xmlns:a16="http://schemas.microsoft.com/office/drawing/2014/main" id="{F15EB664-0A1A-B149-A634-0EF338DD2268}"/>
              </a:ext>
            </a:extLst>
          </p:cNvPr>
          <p:cNvPicPr>
            <a:picLocks/>
          </p:cNvPicPr>
          <p:nvPr/>
        </p:nvPicPr>
        <p:blipFill>
          <a:blip r:embed="rId4"/>
          <a:stretch>
            <a:fillRect/>
          </a:stretch>
        </p:blipFill>
        <p:spPr>
          <a:xfrm>
            <a:off x="6250528" y="188777"/>
            <a:ext cx="5760720" cy="2194560"/>
          </a:xfrm>
          <a:prstGeom prst="rect">
            <a:avLst/>
          </a:prstGeom>
        </p:spPr>
      </p:pic>
      <p:pic>
        <p:nvPicPr>
          <p:cNvPr id="12" name="Picture 11">
            <a:extLst>
              <a:ext uri="{FF2B5EF4-FFF2-40B4-BE49-F238E27FC236}">
                <a16:creationId xmlns:a16="http://schemas.microsoft.com/office/drawing/2014/main" id="{9F6C5440-5052-C641-AE97-4D03A7A1B966}"/>
              </a:ext>
            </a:extLst>
          </p:cNvPr>
          <p:cNvPicPr>
            <a:picLocks/>
          </p:cNvPicPr>
          <p:nvPr/>
        </p:nvPicPr>
        <p:blipFill>
          <a:blip r:embed="rId5"/>
          <a:stretch>
            <a:fillRect/>
          </a:stretch>
        </p:blipFill>
        <p:spPr>
          <a:xfrm>
            <a:off x="517890" y="189252"/>
            <a:ext cx="5760720" cy="2194560"/>
          </a:xfrm>
          <a:prstGeom prst="rect">
            <a:avLst/>
          </a:prstGeom>
        </p:spPr>
      </p:pic>
      <p:sp>
        <p:nvSpPr>
          <p:cNvPr id="13" name="TextBox 12">
            <a:extLst>
              <a:ext uri="{FF2B5EF4-FFF2-40B4-BE49-F238E27FC236}">
                <a16:creationId xmlns:a16="http://schemas.microsoft.com/office/drawing/2014/main" id="{7076FE3A-E99D-5B41-A3A0-33873DCB4800}"/>
              </a:ext>
            </a:extLst>
          </p:cNvPr>
          <p:cNvSpPr txBox="1"/>
          <p:nvPr/>
        </p:nvSpPr>
        <p:spPr>
          <a:xfrm rot="16200000">
            <a:off x="-223752" y="1035491"/>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14" name="TextBox 13">
            <a:extLst>
              <a:ext uri="{FF2B5EF4-FFF2-40B4-BE49-F238E27FC236}">
                <a16:creationId xmlns:a16="http://schemas.microsoft.com/office/drawing/2014/main" id="{9ACA803D-9D46-4649-A273-B88C91D03521}"/>
              </a:ext>
            </a:extLst>
          </p:cNvPr>
          <p:cNvSpPr txBox="1"/>
          <p:nvPr/>
        </p:nvSpPr>
        <p:spPr>
          <a:xfrm rot="16200000">
            <a:off x="-223752" y="3244334"/>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15" name="TextBox 14">
            <a:extLst>
              <a:ext uri="{FF2B5EF4-FFF2-40B4-BE49-F238E27FC236}">
                <a16:creationId xmlns:a16="http://schemas.microsoft.com/office/drawing/2014/main" id="{661C2B52-AA09-4C45-AA70-2C45219362AA}"/>
              </a:ext>
            </a:extLst>
          </p:cNvPr>
          <p:cNvSpPr txBox="1"/>
          <p:nvPr/>
        </p:nvSpPr>
        <p:spPr>
          <a:xfrm rot="16200000">
            <a:off x="5562587" y="1101391"/>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16" name="TextBox 15">
            <a:extLst>
              <a:ext uri="{FF2B5EF4-FFF2-40B4-BE49-F238E27FC236}">
                <a16:creationId xmlns:a16="http://schemas.microsoft.com/office/drawing/2014/main" id="{3DBA9710-748C-4747-84CC-32338B399BA4}"/>
              </a:ext>
            </a:extLst>
          </p:cNvPr>
          <p:cNvSpPr txBox="1"/>
          <p:nvPr/>
        </p:nvSpPr>
        <p:spPr>
          <a:xfrm rot="16200000">
            <a:off x="5569574" y="3295476"/>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Tree>
    <p:extLst>
      <p:ext uri="{BB962C8B-B14F-4D97-AF65-F5344CB8AC3E}">
        <p14:creationId xmlns:p14="http://schemas.microsoft.com/office/powerpoint/2010/main" val="98212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C5F1-AA5D-BF49-BBFE-39C012375B07}"/>
              </a:ext>
            </a:extLst>
          </p:cNvPr>
          <p:cNvSpPr>
            <a:spLocks noGrp="1"/>
          </p:cNvSpPr>
          <p:nvPr>
            <p:ph type="title"/>
          </p:nvPr>
        </p:nvSpPr>
        <p:spPr>
          <a:xfrm>
            <a:off x="377072" y="5339323"/>
            <a:ext cx="11434714" cy="1305122"/>
          </a:xfrm>
        </p:spPr>
        <p:txBody>
          <a:bodyPr>
            <a:noAutofit/>
          </a:bodyPr>
          <a:lstStyle/>
          <a:p>
            <a:r>
              <a:rPr lang="en-US" sz="2400" dirty="0">
                <a:latin typeface="+mn-lt"/>
              </a:rPr>
              <a:t>Land-only, 60N-60S, flux anomalies for the all-sky SW down, SW net, LW down and LW net as indicated (uses base period 2001-2007 that overlaps with CERES) spanning Jan 1984 through Dec 2009 (GEWEX </a:t>
            </a:r>
            <a:r>
              <a:rPr lang="en-US" sz="2400" dirty="0" err="1">
                <a:latin typeface="+mn-lt"/>
              </a:rPr>
              <a:t>LANDFlux</a:t>
            </a:r>
            <a:r>
              <a:rPr lang="en-US" sz="2400" dirty="0">
                <a:latin typeface="+mn-lt"/>
              </a:rPr>
              <a:t>).  Compared are flux anomalies from R—IP (denoted GSW or GLW), CERES EBAF Ed 4.1, CERES SYN1Deg Ed 4.1 and MERRA-2.  The standard deviations over the period as a measure of variability. </a:t>
            </a:r>
          </a:p>
        </p:txBody>
      </p:sp>
      <p:pic>
        <p:nvPicPr>
          <p:cNvPr id="10" name="Picture 9" descr="Chart, line chart&#10;&#10;Description automatically generated">
            <a:extLst>
              <a:ext uri="{FF2B5EF4-FFF2-40B4-BE49-F238E27FC236}">
                <a16:creationId xmlns:a16="http://schemas.microsoft.com/office/drawing/2014/main" id="{D94C6768-8911-4C40-A7B7-72CEDD54BDAF}"/>
              </a:ext>
            </a:extLst>
          </p:cNvPr>
          <p:cNvPicPr>
            <a:picLocks noChangeAspect="1"/>
          </p:cNvPicPr>
          <p:nvPr/>
        </p:nvPicPr>
        <p:blipFill>
          <a:blip r:embed="rId2"/>
          <a:stretch>
            <a:fillRect/>
          </a:stretch>
        </p:blipFill>
        <p:spPr>
          <a:xfrm>
            <a:off x="6058293" y="213554"/>
            <a:ext cx="5925694" cy="2323041"/>
          </a:xfrm>
          <a:prstGeom prst="rect">
            <a:avLst/>
          </a:prstGeom>
        </p:spPr>
      </p:pic>
      <p:pic>
        <p:nvPicPr>
          <p:cNvPr id="14" name="Picture 13" descr="Chart, line chart&#10;&#10;Description automatically generated">
            <a:extLst>
              <a:ext uri="{FF2B5EF4-FFF2-40B4-BE49-F238E27FC236}">
                <a16:creationId xmlns:a16="http://schemas.microsoft.com/office/drawing/2014/main" id="{BB5C7567-D160-E64D-9085-CAFDB0A30DFE}"/>
              </a:ext>
            </a:extLst>
          </p:cNvPr>
          <p:cNvPicPr>
            <a:picLocks noChangeAspect="1"/>
          </p:cNvPicPr>
          <p:nvPr/>
        </p:nvPicPr>
        <p:blipFill>
          <a:blip r:embed="rId3"/>
          <a:stretch>
            <a:fillRect/>
          </a:stretch>
        </p:blipFill>
        <p:spPr>
          <a:xfrm>
            <a:off x="6058293" y="2776439"/>
            <a:ext cx="5925694" cy="2323041"/>
          </a:xfrm>
          <a:prstGeom prst="rect">
            <a:avLst/>
          </a:prstGeom>
        </p:spPr>
      </p:pic>
      <p:pic>
        <p:nvPicPr>
          <p:cNvPr id="42" name="Picture 41" descr="Chart, line chart&#10;&#10;Description automatically generated">
            <a:extLst>
              <a:ext uri="{FF2B5EF4-FFF2-40B4-BE49-F238E27FC236}">
                <a16:creationId xmlns:a16="http://schemas.microsoft.com/office/drawing/2014/main" id="{7FDA3C07-6450-0D4C-8380-0B60B31744EC}"/>
              </a:ext>
            </a:extLst>
          </p:cNvPr>
          <p:cNvPicPr>
            <a:picLocks noChangeAspect="1"/>
          </p:cNvPicPr>
          <p:nvPr/>
        </p:nvPicPr>
        <p:blipFill>
          <a:blip r:embed="rId4"/>
          <a:stretch>
            <a:fillRect/>
          </a:stretch>
        </p:blipFill>
        <p:spPr>
          <a:xfrm>
            <a:off x="231599" y="213555"/>
            <a:ext cx="6008945" cy="2323041"/>
          </a:xfrm>
          <a:prstGeom prst="rect">
            <a:avLst/>
          </a:prstGeom>
        </p:spPr>
      </p:pic>
      <p:pic>
        <p:nvPicPr>
          <p:cNvPr id="44" name="Picture 43" descr="Chart, line chart&#10;&#10;Description automatically generated">
            <a:extLst>
              <a:ext uri="{FF2B5EF4-FFF2-40B4-BE49-F238E27FC236}">
                <a16:creationId xmlns:a16="http://schemas.microsoft.com/office/drawing/2014/main" id="{FE170E88-B327-5B4D-AE42-395C9301BD2A}"/>
              </a:ext>
            </a:extLst>
          </p:cNvPr>
          <p:cNvPicPr>
            <a:picLocks noChangeAspect="1"/>
          </p:cNvPicPr>
          <p:nvPr/>
        </p:nvPicPr>
        <p:blipFill>
          <a:blip r:embed="rId5"/>
          <a:stretch>
            <a:fillRect/>
          </a:stretch>
        </p:blipFill>
        <p:spPr>
          <a:xfrm>
            <a:off x="231599" y="2776439"/>
            <a:ext cx="6008945" cy="2323041"/>
          </a:xfrm>
          <a:prstGeom prst="rect">
            <a:avLst/>
          </a:prstGeom>
        </p:spPr>
      </p:pic>
      <p:sp>
        <p:nvSpPr>
          <p:cNvPr id="45" name="TextBox 44">
            <a:extLst>
              <a:ext uri="{FF2B5EF4-FFF2-40B4-BE49-F238E27FC236}">
                <a16:creationId xmlns:a16="http://schemas.microsoft.com/office/drawing/2014/main" id="{1C1FACAC-AB7E-DF48-B450-A0E93BBDF366}"/>
              </a:ext>
            </a:extLst>
          </p:cNvPr>
          <p:cNvSpPr txBox="1"/>
          <p:nvPr/>
        </p:nvSpPr>
        <p:spPr>
          <a:xfrm>
            <a:off x="4609707" y="414962"/>
            <a:ext cx="1076577" cy="369332"/>
          </a:xfrm>
          <a:prstGeom prst="rect">
            <a:avLst/>
          </a:prstGeom>
          <a:noFill/>
        </p:spPr>
        <p:txBody>
          <a:bodyPr wrap="none" rtlCol="0">
            <a:spAutoFit/>
          </a:bodyPr>
          <a:lstStyle/>
          <a:p>
            <a:r>
              <a:rPr lang="en-US" dirty="0"/>
              <a:t>SW down</a:t>
            </a:r>
          </a:p>
        </p:txBody>
      </p:sp>
      <p:sp>
        <p:nvSpPr>
          <p:cNvPr id="46" name="TextBox 45">
            <a:extLst>
              <a:ext uri="{FF2B5EF4-FFF2-40B4-BE49-F238E27FC236}">
                <a16:creationId xmlns:a16="http://schemas.microsoft.com/office/drawing/2014/main" id="{8A879D64-0A2A-F649-BA8F-DAC7C9957125}"/>
              </a:ext>
            </a:extLst>
          </p:cNvPr>
          <p:cNvSpPr txBox="1"/>
          <p:nvPr/>
        </p:nvSpPr>
        <p:spPr>
          <a:xfrm>
            <a:off x="10618652" y="414962"/>
            <a:ext cx="1056956" cy="369332"/>
          </a:xfrm>
          <a:prstGeom prst="rect">
            <a:avLst/>
          </a:prstGeom>
          <a:noFill/>
        </p:spPr>
        <p:txBody>
          <a:bodyPr wrap="none" rtlCol="0">
            <a:spAutoFit/>
          </a:bodyPr>
          <a:lstStyle/>
          <a:p>
            <a:r>
              <a:rPr lang="en-US" dirty="0"/>
              <a:t>LW down</a:t>
            </a:r>
          </a:p>
        </p:txBody>
      </p:sp>
      <p:sp>
        <p:nvSpPr>
          <p:cNvPr id="47" name="TextBox 46">
            <a:extLst>
              <a:ext uri="{FF2B5EF4-FFF2-40B4-BE49-F238E27FC236}">
                <a16:creationId xmlns:a16="http://schemas.microsoft.com/office/drawing/2014/main" id="{BB36DABA-7F62-1648-9C07-E34B447DD868}"/>
              </a:ext>
            </a:extLst>
          </p:cNvPr>
          <p:cNvSpPr txBox="1"/>
          <p:nvPr/>
        </p:nvSpPr>
        <p:spPr>
          <a:xfrm>
            <a:off x="4609707" y="2952343"/>
            <a:ext cx="859851" cy="369332"/>
          </a:xfrm>
          <a:prstGeom prst="rect">
            <a:avLst/>
          </a:prstGeom>
          <a:noFill/>
        </p:spPr>
        <p:txBody>
          <a:bodyPr wrap="none" rtlCol="0">
            <a:spAutoFit/>
          </a:bodyPr>
          <a:lstStyle/>
          <a:p>
            <a:r>
              <a:rPr lang="en-US" dirty="0"/>
              <a:t>SW net</a:t>
            </a:r>
          </a:p>
        </p:txBody>
      </p:sp>
      <p:sp>
        <p:nvSpPr>
          <p:cNvPr id="48" name="TextBox 47">
            <a:extLst>
              <a:ext uri="{FF2B5EF4-FFF2-40B4-BE49-F238E27FC236}">
                <a16:creationId xmlns:a16="http://schemas.microsoft.com/office/drawing/2014/main" id="{160BFA7F-7AD1-7546-B913-086037A992D4}"/>
              </a:ext>
            </a:extLst>
          </p:cNvPr>
          <p:cNvSpPr txBox="1"/>
          <p:nvPr/>
        </p:nvSpPr>
        <p:spPr>
          <a:xfrm>
            <a:off x="10671505" y="2952578"/>
            <a:ext cx="840230" cy="369332"/>
          </a:xfrm>
          <a:prstGeom prst="rect">
            <a:avLst/>
          </a:prstGeom>
          <a:noFill/>
        </p:spPr>
        <p:txBody>
          <a:bodyPr wrap="none" rtlCol="0">
            <a:spAutoFit/>
          </a:bodyPr>
          <a:lstStyle/>
          <a:p>
            <a:r>
              <a:rPr lang="en-US" dirty="0"/>
              <a:t>LW net</a:t>
            </a:r>
          </a:p>
        </p:txBody>
      </p:sp>
      <p:sp>
        <p:nvSpPr>
          <p:cNvPr id="49" name="TextBox 48">
            <a:extLst>
              <a:ext uri="{FF2B5EF4-FFF2-40B4-BE49-F238E27FC236}">
                <a16:creationId xmlns:a16="http://schemas.microsoft.com/office/drawing/2014/main" id="{FD110F7E-3D10-B843-B324-917876D5B67A}"/>
              </a:ext>
            </a:extLst>
          </p:cNvPr>
          <p:cNvSpPr txBox="1"/>
          <p:nvPr/>
        </p:nvSpPr>
        <p:spPr>
          <a:xfrm rot="16200000">
            <a:off x="-348152" y="1077964"/>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50" name="TextBox 49">
            <a:extLst>
              <a:ext uri="{FF2B5EF4-FFF2-40B4-BE49-F238E27FC236}">
                <a16:creationId xmlns:a16="http://schemas.microsoft.com/office/drawing/2014/main" id="{0A2904B0-B4FE-8941-85F1-033E2C9E2170}"/>
              </a:ext>
            </a:extLst>
          </p:cNvPr>
          <p:cNvSpPr txBox="1"/>
          <p:nvPr/>
        </p:nvSpPr>
        <p:spPr>
          <a:xfrm rot="16200000">
            <a:off x="-299590" y="3615345"/>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51" name="TextBox 50">
            <a:extLst>
              <a:ext uri="{FF2B5EF4-FFF2-40B4-BE49-F238E27FC236}">
                <a16:creationId xmlns:a16="http://schemas.microsoft.com/office/drawing/2014/main" id="{F15A55F2-D8CF-7941-85F8-964D1F89818C}"/>
              </a:ext>
            </a:extLst>
          </p:cNvPr>
          <p:cNvSpPr txBox="1"/>
          <p:nvPr/>
        </p:nvSpPr>
        <p:spPr>
          <a:xfrm rot="16200000">
            <a:off x="5663208" y="1059727"/>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52" name="TextBox 51">
            <a:extLst>
              <a:ext uri="{FF2B5EF4-FFF2-40B4-BE49-F238E27FC236}">
                <a16:creationId xmlns:a16="http://schemas.microsoft.com/office/drawing/2014/main" id="{E150154A-4EE7-334A-A2CF-82C9E63E1B38}"/>
              </a:ext>
            </a:extLst>
          </p:cNvPr>
          <p:cNvSpPr txBox="1"/>
          <p:nvPr/>
        </p:nvSpPr>
        <p:spPr>
          <a:xfrm rot="16200000">
            <a:off x="5687243" y="3684344"/>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Tree>
    <p:extLst>
      <p:ext uri="{BB962C8B-B14F-4D97-AF65-F5344CB8AC3E}">
        <p14:creationId xmlns:p14="http://schemas.microsoft.com/office/powerpoint/2010/main" val="2857271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9472B40D-0BAF-5748-8376-5ED9CCA6A259}"/>
              </a:ext>
            </a:extLst>
          </p:cNvPr>
          <p:cNvPicPr>
            <a:picLocks noChangeAspect="1"/>
          </p:cNvPicPr>
          <p:nvPr/>
        </p:nvPicPr>
        <p:blipFill>
          <a:blip r:embed="rId2"/>
          <a:stretch>
            <a:fillRect/>
          </a:stretch>
        </p:blipFill>
        <p:spPr>
          <a:xfrm>
            <a:off x="5833115" y="2672131"/>
            <a:ext cx="6358885" cy="2419114"/>
          </a:xfrm>
          <a:prstGeom prst="rect">
            <a:avLst/>
          </a:prstGeom>
        </p:spPr>
      </p:pic>
      <p:pic>
        <p:nvPicPr>
          <p:cNvPr id="12" name="Picture 11" descr="Chart, line chart&#10;&#10;Description automatically generated">
            <a:extLst>
              <a:ext uri="{FF2B5EF4-FFF2-40B4-BE49-F238E27FC236}">
                <a16:creationId xmlns:a16="http://schemas.microsoft.com/office/drawing/2014/main" id="{421489FF-F60F-BD40-B0B9-1E75CF97FAC2}"/>
              </a:ext>
            </a:extLst>
          </p:cNvPr>
          <p:cNvPicPr>
            <a:picLocks noChangeAspect="1"/>
          </p:cNvPicPr>
          <p:nvPr/>
        </p:nvPicPr>
        <p:blipFill>
          <a:blip r:embed="rId3"/>
          <a:stretch>
            <a:fillRect/>
          </a:stretch>
        </p:blipFill>
        <p:spPr>
          <a:xfrm>
            <a:off x="5833115" y="216640"/>
            <a:ext cx="6323796" cy="2437302"/>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82FB4318-0435-5C44-8DC4-2E4C1C8ADF66}"/>
              </a:ext>
            </a:extLst>
          </p:cNvPr>
          <p:cNvPicPr>
            <a:picLocks noChangeAspect="1"/>
          </p:cNvPicPr>
          <p:nvPr/>
        </p:nvPicPr>
        <p:blipFill>
          <a:blip r:embed="rId4"/>
          <a:stretch>
            <a:fillRect/>
          </a:stretch>
        </p:blipFill>
        <p:spPr>
          <a:xfrm>
            <a:off x="202797" y="2653942"/>
            <a:ext cx="6323797" cy="2502958"/>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4B59E6D4-5AC5-7740-AC55-4AE3900546A6}"/>
              </a:ext>
            </a:extLst>
          </p:cNvPr>
          <p:cNvPicPr>
            <a:picLocks noChangeAspect="1"/>
          </p:cNvPicPr>
          <p:nvPr/>
        </p:nvPicPr>
        <p:blipFill>
          <a:blip r:embed="rId5"/>
          <a:stretch>
            <a:fillRect/>
          </a:stretch>
        </p:blipFill>
        <p:spPr>
          <a:xfrm>
            <a:off x="202797" y="198119"/>
            <a:ext cx="6323796" cy="2474011"/>
          </a:xfrm>
          <a:prstGeom prst="rect">
            <a:avLst/>
          </a:prstGeom>
        </p:spPr>
      </p:pic>
      <p:sp>
        <p:nvSpPr>
          <p:cNvPr id="17" name="Title 1">
            <a:extLst>
              <a:ext uri="{FF2B5EF4-FFF2-40B4-BE49-F238E27FC236}">
                <a16:creationId xmlns:a16="http://schemas.microsoft.com/office/drawing/2014/main" id="{A081C1E7-A6E6-8241-B5AD-90FCAD87D058}"/>
              </a:ext>
            </a:extLst>
          </p:cNvPr>
          <p:cNvSpPr txBox="1">
            <a:spLocks/>
          </p:cNvSpPr>
          <p:nvPr/>
        </p:nvSpPr>
        <p:spPr>
          <a:xfrm>
            <a:off x="339365" y="5175088"/>
            <a:ext cx="11513270" cy="16829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Open ocean-only, 60N-60S, flux anomalies for the all-sky SW down, SW net, LW down and LW net as indicated (uses base period 2001-2007 that overlaps with CERES) spanning 1988 through 2017 (GEWEX </a:t>
            </a:r>
            <a:r>
              <a:rPr lang="en-US" sz="2400" dirty="0" err="1">
                <a:latin typeface="+mn-lt"/>
              </a:rPr>
              <a:t>SeaFlux</a:t>
            </a:r>
            <a:r>
              <a:rPr lang="en-US" sz="2400" dirty="0">
                <a:latin typeface="+mn-lt"/>
              </a:rPr>
              <a:t> v2).  Compared are flux anomalies from R—IP (denoted GSW or GLW), CERES EBAF Ed 4.1, CERES SYN1Deg Ed 4.1 and MERRA-2.  The standard deviations over the period as a measure of variability. </a:t>
            </a:r>
          </a:p>
        </p:txBody>
      </p:sp>
      <p:sp>
        <p:nvSpPr>
          <p:cNvPr id="18" name="TextBox 17">
            <a:extLst>
              <a:ext uri="{FF2B5EF4-FFF2-40B4-BE49-F238E27FC236}">
                <a16:creationId xmlns:a16="http://schemas.microsoft.com/office/drawing/2014/main" id="{BB805FF2-70ED-B348-BA9D-A0AB69405B72}"/>
              </a:ext>
            </a:extLst>
          </p:cNvPr>
          <p:cNvSpPr txBox="1"/>
          <p:nvPr/>
        </p:nvSpPr>
        <p:spPr>
          <a:xfrm>
            <a:off x="4609707" y="414962"/>
            <a:ext cx="1076577" cy="369332"/>
          </a:xfrm>
          <a:prstGeom prst="rect">
            <a:avLst/>
          </a:prstGeom>
          <a:noFill/>
        </p:spPr>
        <p:txBody>
          <a:bodyPr wrap="none" rtlCol="0">
            <a:spAutoFit/>
          </a:bodyPr>
          <a:lstStyle/>
          <a:p>
            <a:r>
              <a:rPr lang="en-US" dirty="0"/>
              <a:t>SW down</a:t>
            </a:r>
          </a:p>
        </p:txBody>
      </p:sp>
      <p:sp>
        <p:nvSpPr>
          <p:cNvPr id="19" name="TextBox 18">
            <a:extLst>
              <a:ext uri="{FF2B5EF4-FFF2-40B4-BE49-F238E27FC236}">
                <a16:creationId xmlns:a16="http://schemas.microsoft.com/office/drawing/2014/main" id="{F34CF669-8FB6-4142-8004-E5F485FB1C4E}"/>
              </a:ext>
            </a:extLst>
          </p:cNvPr>
          <p:cNvSpPr txBox="1"/>
          <p:nvPr/>
        </p:nvSpPr>
        <p:spPr>
          <a:xfrm>
            <a:off x="10618652" y="414962"/>
            <a:ext cx="1056956" cy="369332"/>
          </a:xfrm>
          <a:prstGeom prst="rect">
            <a:avLst/>
          </a:prstGeom>
          <a:noFill/>
        </p:spPr>
        <p:txBody>
          <a:bodyPr wrap="none" rtlCol="0">
            <a:spAutoFit/>
          </a:bodyPr>
          <a:lstStyle/>
          <a:p>
            <a:r>
              <a:rPr lang="en-US" dirty="0"/>
              <a:t>LW down</a:t>
            </a:r>
          </a:p>
        </p:txBody>
      </p:sp>
      <p:sp>
        <p:nvSpPr>
          <p:cNvPr id="20" name="TextBox 19">
            <a:extLst>
              <a:ext uri="{FF2B5EF4-FFF2-40B4-BE49-F238E27FC236}">
                <a16:creationId xmlns:a16="http://schemas.microsoft.com/office/drawing/2014/main" id="{6AFCDC90-4F04-E34C-81AE-3BEA11EFB803}"/>
              </a:ext>
            </a:extLst>
          </p:cNvPr>
          <p:cNvSpPr txBox="1"/>
          <p:nvPr/>
        </p:nvSpPr>
        <p:spPr>
          <a:xfrm>
            <a:off x="4609707" y="2952343"/>
            <a:ext cx="859851" cy="369332"/>
          </a:xfrm>
          <a:prstGeom prst="rect">
            <a:avLst/>
          </a:prstGeom>
          <a:noFill/>
        </p:spPr>
        <p:txBody>
          <a:bodyPr wrap="none" rtlCol="0">
            <a:spAutoFit/>
          </a:bodyPr>
          <a:lstStyle/>
          <a:p>
            <a:r>
              <a:rPr lang="en-US" dirty="0"/>
              <a:t>SW net</a:t>
            </a:r>
          </a:p>
        </p:txBody>
      </p:sp>
      <p:sp>
        <p:nvSpPr>
          <p:cNvPr id="21" name="TextBox 20">
            <a:extLst>
              <a:ext uri="{FF2B5EF4-FFF2-40B4-BE49-F238E27FC236}">
                <a16:creationId xmlns:a16="http://schemas.microsoft.com/office/drawing/2014/main" id="{60E5CA71-5F54-C642-AB38-B9D6930D5DE6}"/>
              </a:ext>
            </a:extLst>
          </p:cNvPr>
          <p:cNvSpPr txBox="1"/>
          <p:nvPr/>
        </p:nvSpPr>
        <p:spPr>
          <a:xfrm>
            <a:off x="10671505" y="2952578"/>
            <a:ext cx="840230" cy="369332"/>
          </a:xfrm>
          <a:prstGeom prst="rect">
            <a:avLst/>
          </a:prstGeom>
          <a:noFill/>
        </p:spPr>
        <p:txBody>
          <a:bodyPr wrap="none" rtlCol="0">
            <a:spAutoFit/>
          </a:bodyPr>
          <a:lstStyle/>
          <a:p>
            <a:r>
              <a:rPr lang="en-US" dirty="0"/>
              <a:t>LW net</a:t>
            </a:r>
          </a:p>
        </p:txBody>
      </p:sp>
      <p:sp>
        <p:nvSpPr>
          <p:cNvPr id="22" name="TextBox 21">
            <a:extLst>
              <a:ext uri="{FF2B5EF4-FFF2-40B4-BE49-F238E27FC236}">
                <a16:creationId xmlns:a16="http://schemas.microsoft.com/office/drawing/2014/main" id="{3882C260-F618-BB4E-AAD5-4D2D1B5888C4}"/>
              </a:ext>
            </a:extLst>
          </p:cNvPr>
          <p:cNvSpPr txBox="1"/>
          <p:nvPr/>
        </p:nvSpPr>
        <p:spPr>
          <a:xfrm rot="16200000">
            <a:off x="-323637" y="1170554"/>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23" name="TextBox 22">
            <a:extLst>
              <a:ext uri="{FF2B5EF4-FFF2-40B4-BE49-F238E27FC236}">
                <a16:creationId xmlns:a16="http://schemas.microsoft.com/office/drawing/2014/main" id="{137B6FFA-3F9F-E043-A3B2-D5E1AC202E56}"/>
              </a:ext>
            </a:extLst>
          </p:cNvPr>
          <p:cNvSpPr txBox="1"/>
          <p:nvPr/>
        </p:nvSpPr>
        <p:spPr>
          <a:xfrm rot="16200000">
            <a:off x="-310627" y="3504370"/>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24" name="TextBox 23">
            <a:extLst>
              <a:ext uri="{FF2B5EF4-FFF2-40B4-BE49-F238E27FC236}">
                <a16:creationId xmlns:a16="http://schemas.microsoft.com/office/drawing/2014/main" id="{625FAED2-0163-B841-9A9E-A8D5F0DB02A0}"/>
              </a:ext>
            </a:extLst>
          </p:cNvPr>
          <p:cNvSpPr txBox="1"/>
          <p:nvPr/>
        </p:nvSpPr>
        <p:spPr>
          <a:xfrm rot="16200000">
            <a:off x="5656531" y="1161461"/>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
        <p:nvSpPr>
          <p:cNvPr id="25" name="TextBox 24">
            <a:extLst>
              <a:ext uri="{FF2B5EF4-FFF2-40B4-BE49-F238E27FC236}">
                <a16:creationId xmlns:a16="http://schemas.microsoft.com/office/drawing/2014/main" id="{4443B684-8D6C-524F-8DAB-3C6D47526E12}"/>
              </a:ext>
            </a:extLst>
          </p:cNvPr>
          <p:cNvSpPr txBox="1"/>
          <p:nvPr/>
        </p:nvSpPr>
        <p:spPr>
          <a:xfrm rot="16200000">
            <a:off x="5656557" y="3613403"/>
            <a:ext cx="1326004" cy="369332"/>
          </a:xfrm>
          <a:prstGeom prst="rect">
            <a:avLst/>
          </a:prstGeom>
          <a:solidFill>
            <a:schemeClr val="bg1"/>
          </a:solidFill>
        </p:spPr>
        <p:txBody>
          <a:bodyPr wrap="none" rtlCol="0">
            <a:spAutoFit/>
          </a:bodyPr>
          <a:lstStyle/>
          <a:p>
            <a:r>
              <a:rPr lang="en-US" dirty="0"/>
              <a:t>Flux (W m</a:t>
            </a:r>
            <a:r>
              <a:rPr lang="en-US" baseline="30000" dirty="0"/>
              <a:t>-2</a:t>
            </a:r>
            <a:r>
              <a:rPr lang="en-US" dirty="0"/>
              <a:t>)</a:t>
            </a:r>
          </a:p>
        </p:txBody>
      </p:sp>
    </p:spTree>
    <p:extLst>
      <p:ext uri="{BB962C8B-B14F-4D97-AF65-F5344CB8AC3E}">
        <p14:creationId xmlns:p14="http://schemas.microsoft.com/office/powerpoint/2010/main" val="2917990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860B236B-913A-A746-BF54-1912A2B50D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12"/>
          <a:stretch/>
        </p:blipFill>
        <p:spPr bwMode="auto">
          <a:xfrm>
            <a:off x="6270420" y="749247"/>
            <a:ext cx="5478895" cy="30534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6F238C92-1C1D-174A-AF6A-98CBB8476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7"/>
          <a:stretch/>
        </p:blipFill>
        <p:spPr bwMode="auto">
          <a:xfrm>
            <a:off x="128817" y="749247"/>
            <a:ext cx="5967184" cy="31326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ADA3B2B1-4D51-E74D-A642-7D6663D26854}"/>
              </a:ext>
            </a:extLst>
          </p:cNvPr>
          <p:cNvSpPr txBox="1">
            <a:spLocks/>
          </p:cNvSpPr>
          <p:nvPr/>
        </p:nvSpPr>
        <p:spPr bwMode="auto">
          <a:xfrm>
            <a:off x="2819400" y="152400"/>
            <a:ext cx="78486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b="0">
                <a:solidFill>
                  <a:schemeClr val="bg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fontAlgn="base">
              <a:spcBef>
                <a:spcPct val="0"/>
              </a:spcBef>
              <a:spcAft>
                <a:spcPct val="0"/>
              </a:spcAft>
              <a:defRPr sz="3600" b="1">
                <a:solidFill>
                  <a:schemeClr val="tx1"/>
                </a:solidFill>
                <a:latin typeface="Arial" pitchFamily="34" charset="0"/>
              </a:defRPr>
            </a:lvl6pPr>
            <a:lvl7pPr marL="914400" algn="ctr" rtl="0" fontAlgn="base">
              <a:spcBef>
                <a:spcPct val="0"/>
              </a:spcBef>
              <a:spcAft>
                <a:spcPct val="0"/>
              </a:spcAft>
              <a:defRPr sz="3600" b="1">
                <a:solidFill>
                  <a:schemeClr val="tx1"/>
                </a:solidFill>
                <a:latin typeface="Arial" pitchFamily="34" charset="0"/>
              </a:defRPr>
            </a:lvl7pPr>
            <a:lvl8pPr marL="1371600" algn="ctr" rtl="0" fontAlgn="base">
              <a:spcBef>
                <a:spcPct val="0"/>
              </a:spcBef>
              <a:spcAft>
                <a:spcPct val="0"/>
              </a:spcAft>
              <a:defRPr sz="3600" b="1">
                <a:solidFill>
                  <a:schemeClr val="tx1"/>
                </a:solidFill>
                <a:latin typeface="Arial" pitchFamily="34" charset="0"/>
              </a:defRPr>
            </a:lvl8pPr>
            <a:lvl9pPr marL="1828800" algn="ctr" rtl="0" fontAlgn="base">
              <a:spcBef>
                <a:spcPct val="0"/>
              </a:spcBef>
              <a:spcAft>
                <a:spcPct val="0"/>
              </a:spcAft>
              <a:defRPr sz="3600" b="1">
                <a:solidFill>
                  <a:schemeClr val="tx1"/>
                </a:solidFill>
                <a:latin typeface="Arial" pitchFamily="34" charset="0"/>
              </a:defRPr>
            </a:lvl9pPr>
          </a:lstStyle>
          <a:p>
            <a:pPr>
              <a:lnSpc>
                <a:spcPct val="100000"/>
              </a:lnSpc>
              <a:buNone/>
            </a:pPr>
            <a:r>
              <a:rPr lang="en-US" altLang="en-US" kern="0" dirty="0">
                <a:latin typeface="Trebuchet MS" panose="020B0603020202020204" pitchFamily="34" charset="0"/>
                <a:ea typeface="ヒラギノ角ゴ Pro W3" charset="-128"/>
              </a:rPr>
              <a:t>GEWEX SRB and POWER Applied Sciences</a:t>
            </a:r>
          </a:p>
        </p:txBody>
      </p:sp>
      <p:sp>
        <p:nvSpPr>
          <p:cNvPr id="3" name="TextBox 2">
            <a:extLst>
              <a:ext uri="{FF2B5EF4-FFF2-40B4-BE49-F238E27FC236}">
                <a16:creationId xmlns:a16="http://schemas.microsoft.com/office/drawing/2014/main" id="{F9A443CA-B463-0D4C-BC2B-D4FC0E19B883}"/>
              </a:ext>
            </a:extLst>
          </p:cNvPr>
          <p:cNvSpPr txBox="1"/>
          <p:nvPr/>
        </p:nvSpPr>
        <p:spPr>
          <a:xfrm>
            <a:off x="339047" y="3941699"/>
            <a:ext cx="11496344" cy="2862322"/>
          </a:xfrm>
          <a:prstGeom prst="rect">
            <a:avLst/>
          </a:prstGeom>
          <a:noFill/>
        </p:spPr>
        <p:txBody>
          <a:bodyPr wrap="square" rtlCol="0">
            <a:spAutoFit/>
          </a:bodyPr>
          <a:lstStyle/>
          <a:p>
            <a:pPr>
              <a:lnSpc>
                <a:spcPct val="90000"/>
              </a:lnSpc>
              <a:buNone/>
            </a:pPr>
            <a:r>
              <a:rPr lang="en-US" sz="2000" dirty="0"/>
              <a:t>All-sky TOA SW (left) and LW (right) radiative flux time series for SRB R4-IP averaged over the 60N to 60S region.  Fluxes are running 12 month averages.  The fluxes for SRB R3, CERES EBAF Ed4 and SYN1Deg Ed4, and the newly reprocessed ERBE </a:t>
            </a:r>
            <a:r>
              <a:rPr lang="en-US" sz="2000" dirty="0" err="1"/>
              <a:t>MEaSURES</a:t>
            </a:r>
            <a:r>
              <a:rPr lang="en-US" sz="2000" dirty="0"/>
              <a:t> are also plotted for comparison.  SRB R4-IP within about 2 W m</a:t>
            </a:r>
            <a:r>
              <a:rPr lang="en-US" sz="2000" baseline="30000" dirty="0"/>
              <a:t>-2 </a:t>
            </a:r>
            <a:r>
              <a:rPr lang="en-US" sz="2000" dirty="0"/>
              <a:t>to CERES EBAF; within absolute uncertainty (closer than CERES Syn1Deg)</a:t>
            </a:r>
            <a:endParaRPr lang="en-US" sz="2000" baseline="30000" dirty="0"/>
          </a:p>
          <a:p>
            <a:pPr marL="285750" indent="-285750">
              <a:lnSpc>
                <a:spcPct val="90000"/>
              </a:lnSpc>
              <a:buFont typeface="Arial" panose="020B0604020202020204" pitchFamily="34" charset="0"/>
              <a:buChar char="•"/>
            </a:pPr>
            <a:r>
              <a:rPr lang="en-US" sz="2000" dirty="0"/>
              <a:t>The effect of 1992 Pinatubo eruption is captured in the SW (seems to lag ERBE but this may be in part to 72-day mean), but not in the LW; the ISCCP </a:t>
            </a:r>
            <a:r>
              <a:rPr lang="en-US" sz="2000" dirty="0" err="1"/>
              <a:t>nnHIRS</a:t>
            </a:r>
            <a:r>
              <a:rPr lang="en-US" sz="2000" dirty="0"/>
              <a:t> temperature anomalies show no tropospheric cooling as some data products show.</a:t>
            </a:r>
          </a:p>
          <a:p>
            <a:pPr marL="285750" indent="-285750">
              <a:lnSpc>
                <a:spcPct val="90000"/>
              </a:lnSpc>
              <a:buFont typeface="Arial" panose="020B0604020202020204" pitchFamily="34" charset="0"/>
              <a:buChar char="•"/>
            </a:pPr>
            <a:r>
              <a:rPr lang="en-US" sz="2000" dirty="0"/>
              <a:t>SW has a feature in 2007 and 2016-2017 that differ relative to CERES and this will require more assessment.  The LW correlation is only good to within 2 W m</a:t>
            </a:r>
            <a:r>
              <a:rPr lang="en-US" sz="2000" baseline="30000" dirty="0"/>
              <a:t>-2</a:t>
            </a:r>
            <a:r>
              <a:rPr lang="en-US" sz="2000" dirty="0"/>
              <a:t>.</a:t>
            </a:r>
          </a:p>
          <a:p>
            <a:pPr marL="285750" indent="-285750">
              <a:lnSpc>
                <a:spcPct val="90000"/>
              </a:lnSpc>
              <a:buFont typeface="Arial" panose="020B0604020202020204" pitchFamily="34" charset="0"/>
              <a:buChar char="•"/>
            </a:pPr>
            <a:r>
              <a:rPr lang="en-US" sz="2000" dirty="0"/>
              <a:t>Both the mean SW and LW values agree within the absolute uncertainty with features.</a:t>
            </a:r>
          </a:p>
        </p:txBody>
      </p:sp>
      <p:pic>
        <p:nvPicPr>
          <p:cNvPr id="9" name="Picture 2">
            <a:extLst>
              <a:ext uri="{FF2B5EF4-FFF2-40B4-BE49-F238E27FC236}">
                <a16:creationId xmlns:a16="http://schemas.microsoft.com/office/drawing/2014/main" id="{9C707888-A37C-0846-8EF4-314ABB6882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7" t="30141" r="90337" b="39412"/>
          <a:stretch/>
        </p:blipFill>
        <p:spPr bwMode="auto">
          <a:xfrm>
            <a:off x="5969001" y="1696253"/>
            <a:ext cx="304800" cy="8796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2A51608D-E6D9-C94A-8DFD-58287982C6AC}"/>
              </a:ext>
            </a:extLst>
          </p:cNvPr>
          <p:cNvSpPr txBox="1">
            <a:spLocks/>
          </p:cNvSpPr>
          <p:nvPr/>
        </p:nvSpPr>
        <p:spPr>
          <a:xfrm>
            <a:off x="339047" y="152400"/>
            <a:ext cx="10328953" cy="60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Trebuchet MS" panose="020B0603020202020204" pitchFamily="34" charset="0"/>
                <a:ea typeface="ヒラギノ角ゴ Pro W3" charset="-128"/>
              </a:rPr>
              <a:t>GEWEX SRB Variability: SW/LW TOA (60N-60S)</a:t>
            </a:r>
          </a:p>
        </p:txBody>
      </p:sp>
      <p:sp>
        <p:nvSpPr>
          <p:cNvPr id="2" name="TextBox 1">
            <a:extLst>
              <a:ext uri="{FF2B5EF4-FFF2-40B4-BE49-F238E27FC236}">
                <a16:creationId xmlns:a16="http://schemas.microsoft.com/office/drawing/2014/main" id="{E98C68BA-DEF8-7746-ADFE-C16372B2A5EE}"/>
              </a:ext>
            </a:extLst>
          </p:cNvPr>
          <p:cNvSpPr txBox="1"/>
          <p:nvPr/>
        </p:nvSpPr>
        <p:spPr>
          <a:xfrm>
            <a:off x="4324308" y="1059547"/>
            <a:ext cx="1470274" cy="861774"/>
          </a:xfrm>
          <a:prstGeom prst="rect">
            <a:avLst/>
          </a:prstGeom>
          <a:noFill/>
        </p:spPr>
        <p:txBody>
          <a:bodyPr wrap="none" rtlCol="0">
            <a:spAutoFit/>
          </a:bodyPr>
          <a:lstStyle/>
          <a:p>
            <a:r>
              <a:rPr lang="en-US" sz="1000" b="1" dirty="0"/>
              <a:t>SRB R4-IP SW</a:t>
            </a:r>
          </a:p>
          <a:p>
            <a:r>
              <a:rPr lang="en-US" sz="1000" b="1" dirty="0">
                <a:solidFill>
                  <a:srgbClr val="FF0000"/>
                </a:solidFill>
              </a:rPr>
              <a:t>SRB R3 SW</a:t>
            </a:r>
          </a:p>
          <a:p>
            <a:r>
              <a:rPr lang="en-US" sz="1000" b="1" dirty="0">
                <a:solidFill>
                  <a:srgbClr val="0432FF"/>
                </a:solidFill>
              </a:rPr>
              <a:t>CERES EBAF Ed4.1</a:t>
            </a:r>
          </a:p>
          <a:p>
            <a:r>
              <a:rPr lang="en-US" sz="1000" b="1" dirty="0">
                <a:solidFill>
                  <a:srgbClr val="00B0F0"/>
                </a:solidFill>
              </a:rPr>
              <a:t>CERES SYN1Deg</a:t>
            </a:r>
          </a:p>
          <a:p>
            <a:r>
              <a:rPr lang="en-US" sz="1000" b="1" dirty="0">
                <a:solidFill>
                  <a:srgbClr val="00FA00"/>
                </a:solidFill>
              </a:rPr>
              <a:t>ERBE Ed4 (72 day mean)</a:t>
            </a:r>
          </a:p>
        </p:txBody>
      </p:sp>
      <p:sp>
        <p:nvSpPr>
          <p:cNvPr id="12" name="TextBox 11">
            <a:extLst>
              <a:ext uri="{FF2B5EF4-FFF2-40B4-BE49-F238E27FC236}">
                <a16:creationId xmlns:a16="http://schemas.microsoft.com/office/drawing/2014/main" id="{ED6698BA-3268-1D45-90EC-A720D2D26485}"/>
              </a:ext>
            </a:extLst>
          </p:cNvPr>
          <p:cNvSpPr txBox="1"/>
          <p:nvPr/>
        </p:nvSpPr>
        <p:spPr>
          <a:xfrm>
            <a:off x="9317222" y="2445314"/>
            <a:ext cx="1470274" cy="861774"/>
          </a:xfrm>
          <a:prstGeom prst="rect">
            <a:avLst/>
          </a:prstGeom>
          <a:solidFill>
            <a:schemeClr val="bg1"/>
          </a:solidFill>
        </p:spPr>
        <p:txBody>
          <a:bodyPr wrap="none" rtlCol="0">
            <a:spAutoFit/>
          </a:bodyPr>
          <a:lstStyle/>
          <a:p>
            <a:r>
              <a:rPr lang="en-US" sz="1000" b="1" dirty="0"/>
              <a:t>SRB R4-IP SW</a:t>
            </a:r>
          </a:p>
          <a:p>
            <a:r>
              <a:rPr lang="en-US" sz="1000" b="1" dirty="0">
                <a:solidFill>
                  <a:srgbClr val="FF0000"/>
                </a:solidFill>
              </a:rPr>
              <a:t>SRB R3 SW</a:t>
            </a:r>
          </a:p>
          <a:p>
            <a:r>
              <a:rPr lang="en-US" sz="1000" b="1" dirty="0">
                <a:solidFill>
                  <a:srgbClr val="0432FF"/>
                </a:solidFill>
              </a:rPr>
              <a:t>CERES EBAF Ed4.1</a:t>
            </a:r>
          </a:p>
          <a:p>
            <a:r>
              <a:rPr lang="en-US" sz="1000" b="1" dirty="0">
                <a:solidFill>
                  <a:srgbClr val="00B0F0"/>
                </a:solidFill>
              </a:rPr>
              <a:t>CERES SYN1Deg</a:t>
            </a:r>
          </a:p>
          <a:p>
            <a:r>
              <a:rPr lang="en-US" sz="1000" b="1" dirty="0">
                <a:solidFill>
                  <a:srgbClr val="00FA00"/>
                </a:solidFill>
              </a:rPr>
              <a:t>ERBE Ed4 (72 day mean)</a:t>
            </a:r>
          </a:p>
        </p:txBody>
      </p:sp>
    </p:spTree>
    <p:extLst>
      <p:ext uri="{BB962C8B-B14F-4D97-AF65-F5344CB8AC3E}">
        <p14:creationId xmlns:p14="http://schemas.microsoft.com/office/powerpoint/2010/main" val="324614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1816100" y="164784"/>
            <a:ext cx="8458200" cy="638176"/>
          </a:xfrm>
        </p:spPr>
        <p:txBody>
          <a:bodyPr>
            <a:noAutofit/>
          </a:bodyPr>
          <a:lstStyle/>
          <a:p>
            <a:r>
              <a:rPr lang="en-US" sz="4000" b="1" dirty="0">
                <a:ea typeface="ＭＳ Ｐゴシック" pitchFamily="-84" charset="-128"/>
                <a:cs typeface="ＭＳ Ｐゴシック" pitchFamily="-84" charset="-128"/>
              </a:rPr>
              <a:t>GEWEX SRB </a:t>
            </a:r>
            <a:r>
              <a:rPr lang="en-US" sz="4000" b="1" dirty="0" err="1">
                <a:ea typeface="ＭＳ Ｐゴシック" pitchFamily="-84" charset="-128"/>
                <a:cs typeface="ＭＳ Ｐゴシック" pitchFamily="-84" charset="-128"/>
              </a:rPr>
              <a:t>Rel</a:t>
            </a:r>
            <a:r>
              <a:rPr lang="en-US" sz="4000" b="1" dirty="0">
                <a:ea typeface="ＭＳ Ｐゴシック" pitchFamily="-84" charset="-128"/>
                <a:cs typeface="ＭＳ Ｐゴシック" pitchFamily="-84" charset="-128"/>
              </a:rPr>
              <a:t> 4-IP: Summary Status</a:t>
            </a:r>
          </a:p>
        </p:txBody>
      </p:sp>
      <p:sp>
        <p:nvSpPr>
          <p:cNvPr id="93190" name="Rectangle 3"/>
          <p:cNvSpPr>
            <a:spLocks noGrp="1" noChangeArrowheads="1"/>
          </p:cNvSpPr>
          <p:nvPr>
            <p:ph type="body" idx="1"/>
          </p:nvPr>
        </p:nvSpPr>
        <p:spPr>
          <a:xfrm>
            <a:off x="203199" y="990337"/>
            <a:ext cx="11684001" cy="5560365"/>
          </a:xfrm>
        </p:spPr>
        <p:txBody>
          <a:bodyPr>
            <a:normAutofit/>
          </a:bodyPr>
          <a:lstStyle/>
          <a:p>
            <a:r>
              <a:rPr lang="en-US" b="1" dirty="0">
                <a:solidFill>
                  <a:schemeClr val="accent1"/>
                </a:solidFill>
                <a:ea typeface="ＭＳ Ｐゴシック" pitchFamily="-84" charset="-128"/>
                <a:cs typeface="ＭＳ Ｐゴシック" pitchFamily="-84" charset="-128"/>
              </a:rPr>
              <a:t>GEWEX SRB Integrated Product Version  </a:t>
            </a:r>
          </a:p>
          <a:p>
            <a:pPr lvl="1">
              <a:spcAft>
                <a:spcPts val="600"/>
              </a:spcAft>
            </a:pPr>
            <a:r>
              <a:rPr lang="en-US" dirty="0">
                <a:ea typeface="ＭＳ Ｐゴシック" pitchFamily="-84" charset="-128"/>
                <a:cs typeface="ＭＳ Ｐゴシック" pitchFamily="-84" charset="-128"/>
              </a:rPr>
              <a:t>GEWEX global data projects: ISCCP, SRB, </a:t>
            </a:r>
            <a:r>
              <a:rPr lang="en-US" dirty="0" err="1">
                <a:ea typeface="ＭＳ Ｐゴシック" pitchFamily="-84" charset="-128"/>
                <a:cs typeface="ＭＳ Ｐゴシック" pitchFamily="-84" charset="-128"/>
              </a:rPr>
              <a:t>LandFlux</a:t>
            </a:r>
            <a:r>
              <a:rPr lang="en-US" dirty="0">
                <a:ea typeface="ＭＳ Ｐゴシック" pitchFamily="-84" charset="-128"/>
                <a:cs typeface="ＭＳ Ｐゴシック" pitchFamily="-84" charset="-128"/>
              </a:rPr>
              <a:t>, </a:t>
            </a:r>
            <a:r>
              <a:rPr lang="en-US" dirty="0" err="1">
                <a:ea typeface="ＭＳ Ｐゴシック" pitchFamily="-84" charset="-128"/>
                <a:cs typeface="ＭＳ Ｐゴシック" pitchFamily="-84" charset="-128"/>
              </a:rPr>
              <a:t>SeaFlux</a:t>
            </a:r>
            <a:r>
              <a:rPr lang="en-US" dirty="0">
                <a:ea typeface="ＭＳ Ｐゴシック" pitchFamily="-84" charset="-128"/>
                <a:cs typeface="ＭＳ Ｐゴシック" pitchFamily="-84" charset="-128"/>
              </a:rPr>
              <a:t>, GPCP attempted joint product where key inputs used to tie energy and water cycle global data products </a:t>
            </a:r>
          </a:p>
          <a:p>
            <a:r>
              <a:rPr lang="en-US" b="1" dirty="0">
                <a:solidFill>
                  <a:schemeClr val="accent1"/>
                </a:solidFill>
                <a:ea typeface="ＭＳ Ｐゴシック" pitchFamily="-84" charset="-128"/>
                <a:cs typeface="ＭＳ Ｐゴシック" pitchFamily="-84" charset="-128"/>
              </a:rPr>
              <a:t>SW Products span July 1983 to June 2017 </a:t>
            </a:r>
          </a:p>
          <a:p>
            <a:pPr lvl="1">
              <a:spcAft>
                <a:spcPts val="600"/>
              </a:spcAft>
            </a:pPr>
            <a:r>
              <a:rPr lang="en-US" dirty="0">
                <a:ea typeface="ＭＳ Ｐゴシック" pitchFamily="-84" charset="-128"/>
                <a:cs typeface="ＭＳ Ｐゴシック" pitchFamily="-84" charset="-128"/>
              </a:rPr>
              <a:t>Global annual averages consistent but regions of large differences; attributable to cloud fraction changes to first order</a:t>
            </a:r>
          </a:p>
          <a:p>
            <a:pPr lvl="1">
              <a:spcAft>
                <a:spcPts val="600"/>
              </a:spcAft>
            </a:pPr>
            <a:r>
              <a:rPr lang="en-US" dirty="0">
                <a:ea typeface="ＭＳ Ｐゴシック" pitchFamily="-84" charset="-128"/>
                <a:cs typeface="ＭＳ Ｐゴシック" pitchFamily="-84" charset="-128"/>
              </a:rPr>
              <a:t>Reduction of polar clouds from new ISCCP HX significant</a:t>
            </a:r>
          </a:p>
          <a:p>
            <a:pPr lvl="1">
              <a:spcAft>
                <a:spcPts val="600"/>
              </a:spcAft>
            </a:pPr>
            <a:r>
              <a:rPr lang="en-US" dirty="0">
                <a:ea typeface="ＭＳ Ｐゴシック" pitchFamily="-84" charset="-128"/>
                <a:cs typeface="ＭＳ Ｐゴシック" pitchFamily="-84" charset="-128"/>
              </a:rPr>
              <a:t>All-sky validation relative to BSRN and PMEL Buoys improved</a:t>
            </a:r>
          </a:p>
          <a:p>
            <a:pPr lvl="1">
              <a:spcAft>
                <a:spcPts val="600"/>
              </a:spcAft>
            </a:pPr>
            <a:r>
              <a:rPr lang="en-US" dirty="0">
                <a:ea typeface="ＭＳ Ｐゴシック" pitchFamily="-84" charset="-128"/>
                <a:cs typeface="ＭＳ Ｐゴシック" pitchFamily="-84" charset="-128"/>
              </a:rPr>
              <a:t>Long-term variability and anomalies show good correspondence to ERBE and CERES data products</a:t>
            </a:r>
          </a:p>
        </p:txBody>
      </p:sp>
    </p:spTree>
    <p:extLst>
      <p:ext uri="{BB962C8B-B14F-4D97-AF65-F5344CB8AC3E}">
        <p14:creationId xmlns:p14="http://schemas.microsoft.com/office/powerpoint/2010/main" val="483562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a:xfrm>
            <a:off x="1828800" y="-28575"/>
            <a:ext cx="8458200" cy="638176"/>
          </a:xfrm>
        </p:spPr>
        <p:txBody>
          <a:bodyPr>
            <a:noAutofit/>
          </a:bodyPr>
          <a:lstStyle/>
          <a:p>
            <a:r>
              <a:rPr lang="en-US" sz="4000" b="1" dirty="0">
                <a:ea typeface="ＭＳ Ｐゴシック" pitchFamily="-84" charset="-128"/>
                <a:cs typeface="ＭＳ Ｐゴシック" pitchFamily="-84" charset="-128"/>
              </a:rPr>
              <a:t>GEWEX SRB: Summary Status</a:t>
            </a:r>
          </a:p>
        </p:txBody>
      </p:sp>
      <p:sp>
        <p:nvSpPr>
          <p:cNvPr id="93190" name="Rectangle 3"/>
          <p:cNvSpPr>
            <a:spLocks noGrp="1" noChangeArrowheads="1"/>
          </p:cNvSpPr>
          <p:nvPr>
            <p:ph type="body" idx="1"/>
          </p:nvPr>
        </p:nvSpPr>
        <p:spPr>
          <a:xfrm>
            <a:off x="304800" y="796610"/>
            <a:ext cx="10972800" cy="5715317"/>
          </a:xfrm>
        </p:spPr>
        <p:txBody>
          <a:bodyPr>
            <a:normAutofit/>
          </a:bodyPr>
          <a:lstStyle/>
          <a:p>
            <a:pPr>
              <a:lnSpc>
                <a:spcPct val="90000"/>
              </a:lnSpc>
            </a:pPr>
            <a:r>
              <a:rPr lang="en-US" b="1" dirty="0">
                <a:solidFill>
                  <a:schemeClr val="accent1"/>
                </a:solidFill>
                <a:ea typeface="ＭＳ Ｐゴシック" pitchFamily="-84" charset="-128"/>
                <a:cs typeface="ＭＳ Ｐゴシック" pitchFamily="-84" charset="-128"/>
              </a:rPr>
              <a:t>LW processed globally 1988 to 2009 (Land-only 7/83 to 12/87; Open Ocean-only 1/10 – 6/17)</a:t>
            </a:r>
          </a:p>
          <a:p>
            <a:pPr lvl="1">
              <a:lnSpc>
                <a:spcPct val="120000"/>
              </a:lnSpc>
            </a:pPr>
            <a:r>
              <a:rPr lang="en-US" dirty="0">
                <a:ea typeface="ＭＳ Ｐゴシック" pitchFamily="-84" charset="-128"/>
                <a:cs typeface="ＭＳ Ｐゴシック" pitchFamily="-84" charset="-128"/>
              </a:rPr>
              <a:t>Annual average map differences show large changes</a:t>
            </a:r>
          </a:p>
          <a:p>
            <a:pPr lvl="1">
              <a:lnSpc>
                <a:spcPct val="120000"/>
              </a:lnSpc>
            </a:pPr>
            <a:r>
              <a:rPr lang="en-US" dirty="0">
                <a:ea typeface="ＭＳ Ｐゴシック" pitchFamily="-84" charset="-128"/>
                <a:cs typeface="ＭＳ Ｐゴシック" pitchFamily="-84" charset="-128"/>
              </a:rPr>
              <a:t>Attributable in part to new </a:t>
            </a:r>
            <a:r>
              <a:rPr lang="en-US" dirty="0" err="1">
                <a:ea typeface="ＭＳ Ｐゴシック" pitchFamily="-84" charset="-128"/>
                <a:cs typeface="ＭＳ Ｐゴシック" pitchFamily="-84" charset="-128"/>
              </a:rPr>
              <a:t>nnHIRS</a:t>
            </a:r>
            <a:r>
              <a:rPr lang="en-US" dirty="0">
                <a:ea typeface="ＭＳ Ｐゴシック" pitchFamily="-84" charset="-128"/>
                <a:cs typeface="ＭＳ Ｐゴシック" pitchFamily="-84" charset="-128"/>
              </a:rPr>
              <a:t> based T, q profiles</a:t>
            </a:r>
          </a:p>
          <a:p>
            <a:pPr lvl="1">
              <a:lnSpc>
                <a:spcPct val="120000"/>
              </a:lnSpc>
            </a:pPr>
            <a:r>
              <a:rPr lang="en-US" dirty="0">
                <a:ea typeface="ＭＳ Ｐゴシック" pitchFamily="-84" charset="-128"/>
                <a:cs typeface="ＭＳ Ｐゴシック" pitchFamily="-84" charset="-128"/>
              </a:rPr>
              <a:t>Surface validation good relative to BSRN, biased high over oceans </a:t>
            </a:r>
            <a:endParaRPr lang="en-US" b="1" dirty="0">
              <a:solidFill>
                <a:schemeClr val="accent1"/>
              </a:solidFill>
              <a:ea typeface="ＭＳ Ｐゴシック" pitchFamily="-84" charset="-128"/>
              <a:cs typeface="ＭＳ Ｐゴシック" pitchFamily="-84" charset="-128"/>
            </a:endParaRPr>
          </a:p>
          <a:p>
            <a:pPr>
              <a:lnSpc>
                <a:spcPct val="90000"/>
              </a:lnSpc>
            </a:pPr>
            <a:r>
              <a:rPr lang="en-US" b="1" dirty="0">
                <a:solidFill>
                  <a:schemeClr val="accent1"/>
                </a:solidFill>
                <a:ea typeface="ＭＳ Ｐゴシック" pitchFamily="-84" charset="-128"/>
                <a:cs typeface="ＭＳ Ｐゴシック" pitchFamily="-84" charset="-128"/>
              </a:rPr>
              <a:t>Continuing GEWEX SRB </a:t>
            </a:r>
            <a:r>
              <a:rPr lang="en-US" b="1" dirty="0" err="1">
                <a:solidFill>
                  <a:schemeClr val="accent1"/>
                </a:solidFill>
                <a:ea typeface="ＭＳ Ｐゴシック" pitchFamily="-84" charset="-128"/>
                <a:cs typeface="ＭＳ Ｐゴシック" pitchFamily="-84" charset="-128"/>
              </a:rPr>
              <a:t>Rel</a:t>
            </a:r>
            <a:r>
              <a:rPr lang="en-US" b="1" dirty="0">
                <a:solidFill>
                  <a:schemeClr val="accent1"/>
                </a:solidFill>
                <a:ea typeface="ＭＳ Ｐゴシック" pitchFamily="-84" charset="-128"/>
                <a:cs typeface="ＭＳ Ｐゴシック" pitchFamily="-84" charset="-128"/>
              </a:rPr>
              <a:t> 4-IP and 4+</a:t>
            </a:r>
            <a:endParaRPr lang="en-US" dirty="0">
              <a:ea typeface="ＭＳ Ｐゴシック" pitchFamily="-84" charset="-128"/>
              <a:cs typeface="ＭＳ Ｐゴシック" pitchFamily="-84" charset="-128"/>
            </a:endParaRPr>
          </a:p>
          <a:p>
            <a:pPr lvl="1">
              <a:lnSpc>
                <a:spcPct val="120000"/>
              </a:lnSpc>
            </a:pPr>
            <a:r>
              <a:rPr lang="en-US" dirty="0">
                <a:ea typeface="ＭＳ Ｐゴシック" pitchFamily="-84" charset="-128"/>
                <a:cs typeface="ＭＳ Ｐゴシック" pitchFamily="-84" charset="-128"/>
              </a:rPr>
              <a:t>Continue validation and assessment; relative to CERES and surface observations; other satellite data sets</a:t>
            </a:r>
          </a:p>
          <a:p>
            <a:pPr lvl="1">
              <a:lnSpc>
                <a:spcPct val="120000"/>
              </a:lnSpc>
            </a:pPr>
            <a:r>
              <a:rPr lang="en-US" dirty="0">
                <a:ea typeface="ＭＳ Ｐゴシック" pitchFamily="-84" charset="-128"/>
                <a:cs typeface="ＭＳ Ｐゴシック" pitchFamily="-84" charset="-128"/>
              </a:rPr>
              <a:t>Complete Delivery, Documentation, Archive and Distribution and Publish new 1x1 version</a:t>
            </a:r>
          </a:p>
        </p:txBody>
      </p:sp>
    </p:spTree>
    <p:extLst>
      <p:ext uri="{BB962C8B-B14F-4D97-AF65-F5344CB8AC3E}">
        <p14:creationId xmlns:p14="http://schemas.microsoft.com/office/powerpoint/2010/main" val="6306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2"/>
          <p:cNvSpPr txBox="1">
            <a:spLocks noChangeArrowheads="1"/>
          </p:cNvSpPr>
          <p:nvPr/>
        </p:nvSpPr>
        <p:spPr bwMode="auto">
          <a:xfrm>
            <a:off x="2362200" y="685800"/>
            <a:ext cx="7010400" cy="523220"/>
          </a:xfrm>
          <a:prstGeom prst="rect">
            <a:avLst/>
          </a:prstGeom>
          <a:noFill/>
          <a:ln w="12700">
            <a:noFill/>
            <a:miter lim="800000"/>
            <a:headEnd type="none" w="sm" len="sm"/>
            <a:tailEnd type="none" w="sm" len="sm"/>
          </a:ln>
        </p:spPr>
        <p:txBody>
          <a:bodyPr>
            <a:prstTxWarp prst="textNoShape">
              <a:avLst/>
            </a:prstTxWarp>
            <a:spAutoFit/>
          </a:bodyPr>
          <a:lstStyle/>
          <a:p>
            <a:r>
              <a:rPr lang="en-US" sz="2800" dirty="0" err="1">
                <a:solidFill>
                  <a:srgbClr val="FF0000"/>
                </a:solidFill>
              </a:rPr>
              <a:t>http://gewex-srb.larc.nasa.gov</a:t>
            </a:r>
            <a:endParaRPr lang="en-US" sz="2800" b="1" dirty="0"/>
          </a:p>
        </p:txBody>
      </p:sp>
      <p:sp>
        <p:nvSpPr>
          <p:cNvPr id="619523" name="Rectangle 3"/>
          <p:cNvSpPr>
            <a:spLocks noGrp="1" noChangeArrowheads="1"/>
          </p:cNvSpPr>
          <p:nvPr>
            <p:ph type="title"/>
          </p:nvPr>
        </p:nvSpPr>
        <p:spPr>
          <a:xfrm>
            <a:off x="1905000" y="0"/>
            <a:ext cx="8458200" cy="762000"/>
          </a:xfrm>
        </p:spPr>
        <p:txBody>
          <a:bodyPr>
            <a:normAutofit/>
          </a:bodyPr>
          <a:lstStyle/>
          <a:p>
            <a:r>
              <a:rPr lang="en-US" sz="4000" b="1" dirty="0">
                <a:ea typeface="ＭＳ Ｐゴシック" pitchFamily="-84" charset="-128"/>
                <a:cs typeface="ＭＳ Ｐゴシック" pitchFamily="-84" charset="-128"/>
              </a:rPr>
              <a:t>SRB Web Site and Data Sources</a:t>
            </a:r>
          </a:p>
        </p:txBody>
      </p:sp>
      <p:sp>
        <p:nvSpPr>
          <p:cNvPr id="3" name="Rectangle 2"/>
          <p:cNvSpPr/>
          <p:nvPr/>
        </p:nvSpPr>
        <p:spPr>
          <a:xfrm>
            <a:off x="203200" y="1425136"/>
            <a:ext cx="6705600" cy="3529108"/>
          </a:xfrm>
          <a:prstGeom prst="rect">
            <a:avLst/>
          </a:prstGeom>
        </p:spPr>
        <p:txBody>
          <a:bodyPr wrap="square">
            <a:spAutoFit/>
          </a:bodyPr>
          <a:lstStyle/>
          <a:p>
            <a:pPr marL="457171" indent="-457171">
              <a:buFont typeface="+mj-lt"/>
              <a:buAutoNum type="arabicPeriod"/>
            </a:pPr>
            <a:r>
              <a:rPr lang="en-US" sz="2400" b="1" dirty="0"/>
              <a:t>Atmospheric Science Data Center (main archive):</a:t>
            </a:r>
          </a:p>
          <a:p>
            <a:pPr algn="l"/>
            <a:endParaRPr lang="en-US" sz="2000" dirty="0">
              <a:solidFill>
                <a:srgbClr val="FF0000"/>
              </a:solidFill>
            </a:endParaRPr>
          </a:p>
          <a:p>
            <a:r>
              <a:rPr lang="en-US" sz="2133" dirty="0">
                <a:solidFill>
                  <a:srgbClr val="FF0000"/>
                </a:solidFill>
                <a:hlinkClick r:id="rId3"/>
              </a:rPr>
              <a:t>https://eosweb.larc.nasa.gov/project/SRB</a:t>
            </a:r>
            <a:endParaRPr lang="en-US" sz="2133" dirty="0">
              <a:solidFill>
                <a:srgbClr val="FF0000"/>
              </a:solidFill>
            </a:endParaRPr>
          </a:p>
          <a:p>
            <a:pPr algn="l"/>
            <a:endParaRPr lang="en-US" dirty="0"/>
          </a:p>
          <a:p>
            <a:pPr algn="l"/>
            <a:endParaRPr lang="en-US" sz="2000" dirty="0">
              <a:solidFill>
                <a:srgbClr val="0000FF"/>
              </a:solidFill>
            </a:endParaRPr>
          </a:p>
          <a:p>
            <a:pPr algn="l"/>
            <a:r>
              <a:rPr lang="en-US" sz="2400" b="1" dirty="0"/>
              <a:t>2.  POWER Applied Science (climatological, monthly, daily; GIS formats)</a:t>
            </a:r>
          </a:p>
          <a:p>
            <a:pPr algn="l"/>
            <a:endParaRPr lang="en-US" sz="2400" b="1" dirty="0"/>
          </a:p>
          <a:p>
            <a:pPr algn="l"/>
            <a:r>
              <a:rPr lang="en-US" sz="2400" dirty="0">
                <a:solidFill>
                  <a:srgbClr val="0070C0"/>
                </a:solidFill>
                <a:hlinkClick r:id="rId4"/>
              </a:rPr>
              <a:t>https://</a:t>
            </a:r>
            <a:r>
              <a:rPr lang="en-US" sz="2400" dirty="0" err="1">
                <a:solidFill>
                  <a:srgbClr val="0070C0"/>
                </a:solidFill>
                <a:hlinkClick r:id="rId4"/>
              </a:rPr>
              <a:t>power.larc.nasa.gov</a:t>
            </a:r>
            <a:endParaRPr lang="en-US" sz="2400" dirty="0">
              <a:solidFill>
                <a:srgbClr val="0070C0"/>
              </a:solidFill>
            </a:endParaRPr>
          </a:p>
        </p:txBody>
      </p:sp>
      <p:pic>
        <p:nvPicPr>
          <p:cNvPr id="5" name="Picture 4">
            <a:extLst>
              <a:ext uri="{FF2B5EF4-FFF2-40B4-BE49-F238E27FC236}">
                <a16:creationId xmlns:a16="http://schemas.microsoft.com/office/drawing/2014/main" id="{AA295364-CA06-B54C-A470-B4356A161555}"/>
              </a:ext>
            </a:extLst>
          </p:cNvPr>
          <p:cNvPicPr>
            <a:picLocks noChangeAspect="1"/>
          </p:cNvPicPr>
          <p:nvPr/>
        </p:nvPicPr>
        <p:blipFill rotWithShape="1">
          <a:blip r:embed="rId5"/>
          <a:srcRect l="1312" t="9052" r="1236"/>
          <a:stretch/>
        </p:blipFill>
        <p:spPr>
          <a:xfrm>
            <a:off x="7078287" y="1209020"/>
            <a:ext cx="4588626" cy="4917276"/>
          </a:xfrm>
          <a:prstGeom prst="rect">
            <a:avLst/>
          </a:prstGeom>
        </p:spPr>
      </p:pic>
    </p:spTree>
    <p:extLst>
      <p:ext uri="{BB962C8B-B14F-4D97-AF65-F5344CB8AC3E}">
        <p14:creationId xmlns:p14="http://schemas.microsoft.com/office/powerpoint/2010/main" val="229211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FDAA-6BF4-CF42-B456-E3241697E7B5}"/>
              </a:ext>
            </a:extLst>
          </p:cNvPr>
          <p:cNvSpPr>
            <a:spLocks noGrp="1"/>
          </p:cNvSpPr>
          <p:nvPr>
            <p:ph type="title"/>
          </p:nvPr>
        </p:nvSpPr>
        <p:spPr/>
        <p:txBody>
          <a:bodyPr/>
          <a:lstStyle/>
          <a:p>
            <a:r>
              <a:rPr lang="en-US" dirty="0"/>
              <a:t>Extras</a:t>
            </a:r>
          </a:p>
        </p:txBody>
      </p:sp>
    </p:spTree>
    <p:extLst>
      <p:ext uri="{BB962C8B-B14F-4D97-AF65-F5344CB8AC3E}">
        <p14:creationId xmlns:p14="http://schemas.microsoft.com/office/powerpoint/2010/main" val="165469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B56121F-B390-1142-B873-68A9BB108B3F}"/>
              </a:ext>
            </a:extLst>
          </p:cNvPr>
          <p:cNvSpPr>
            <a:spLocks noGrp="1"/>
          </p:cNvSpPr>
          <p:nvPr>
            <p:ph type="title" idx="4294967295"/>
          </p:nvPr>
        </p:nvSpPr>
        <p:spPr>
          <a:xfrm>
            <a:off x="507798" y="152400"/>
            <a:ext cx="11176403"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a:latin typeface="Trebuchet MS" panose="020B0603020202020204" pitchFamily="34" charset="0"/>
                <a:ea typeface="ヒラギノ角ゴ Pro W3" charset="-128"/>
              </a:rPr>
              <a:t>SRB BSRN Temporal Ensemble Validation</a:t>
            </a:r>
          </a:p>
        </p:txBody>
      </p:sp>
      <p:pic>
        <p:nvPicPr>
          <p:cNvPr id="3" name="Picture 2">
            <a:extLst>
              <a:ext uri="{FF2B5EF4-FFF2-40B4-BE49-F238E27FC236}">
                <a16:creationId xmlns:a16="http://schemas.microsoft.com/office/drawing/2014/main" id="{FEF2525E-A7FD-7946-8A1C-B339580AE4C7}"/>
              </a:ext>
            </a:extLst>
          </p:cNvPr>
          <p:cNvPicPr>
            <a:picLocks noChangeAspect="1"/>
          </p:cNvPicPr>
          <p:nvPr/>
        </p:nvPicPr>
        <p:blipFill rotWithShape="1">
          <a:blip r:embed="rId2">
            <a:extLst>
              <a:ext uri="{28A0092B-C50C-407E-A947-70E740481C1C}">
                <a14:useLocalDpi xmlns:a14="http://schemas.microsoft.com/office/drawing/2010/main" val="0"/>
              </a:ext>
            </a:extLst>
          </a:blip>
          <a:srcRect l="37037" t="12963" b="7037"/>
          <a:stretch/>
        </p:blipFill>
        <p:spPr>
          <a:xfrm>
            <a:off x="5767962" y="762000"/>
            <a:ext cx="6070548" cy="3077144"/>
          </a:xfrm>
          <a:prstGeom prst="rect">
            <a:avLst/>
          </a:prstGeom>
        </p:spPr>
      </p:pic>
      <p:pic>
        <p:nvPicPr>
          <p:cNvPr id="7" name="Picture 6">
            <a:extLst>
              <a:ext uri="{FF2B5EF4-FFF2-40B4-BE49-F238E27FC236}">
                <a16:creationId xmlns:a16="http://schemas.microsoft.com/office/drawing/2014/main" id="{092B6523-B7A3-7E4D-AC24-561DB39880A2}"/>
              </a:ext>
            </a:extLst>
          </p:cNvPr>
          <p:cNvPicPr>
            <a:picLocks noChangeAspect="1"/>
          </p:cNvPicPr>
          <p:nvPr/>
        </p:nvPicPr>
        <p:blipFill rotWithShape="1">
          <a:blip r:embed="rId3">
            <a:extLst>
              <a:ext uri="{28A0092B-C50C-407E-A947-70E740481C1C}">
                <a14:useLocalDpi xmlns:a14="http://schemas.microsoft.com/office/drawing/2010/main" val="0"/>
              </a:ext>
            </a:extLst>
          </a:blip>
          <a:srcRect l="36666" t="14074" b="7407"/>
          <a:stretch/>
        </p:blipFill>
        <p:spPr>
          <a:xfrm>
            <a:off x="5941035" y="3839144"/>
            <a:ext cx="4314792" cy="3018856"/>
          </a:xfrm>
          <a:prstGeom prst="rect">
            <a:avLst/>
          </a:prstGeom>
        </p:spPr>
      </p:pic>
      <p:sp>
        <p:nvSpPr>
          <p:cNvPr id="8" name="Rectangle 7">
            <a:extLst>
              <a:ext uri="{FF2B5EF4-FFF2-40B4-BE49-F238E27FC236}">
                <a16:creationId xmlns:a16="http://schemas.microsoft.com/office/drawing/2014/main" id="{EED9B413-7410-2D46-8E71-DA1223863DB8}"/>
              </a:ext>
            </a:extLst>
          </p:cNvPr>
          <p:cNvSpPr/>
          <p:nvPr/>
        </p:nvSpPr>
        <p:spPr>
          <a:xfrm>
            <a:off x="353490" y="884489"/>
            <a:ext cx="5260164" cy="5909310"/>
          </a:xfrm>
          <a:prstGeom prst="rect">
            <a:avLst/>
          </a:prstGeom>
        </p:spPr>
        <p:txBody>
          <a:bodyPr wrap="square">
            <a:spAutoFit/>
          </a:bodyPr>
          <a:lstStyle/>
          <a:p>
            <a:r>
              <a:rPr lang="en-US" sz="2000" b="1" dirty="0"/>
              <a:t>Figure 4a-d</a:t>
            </a:r>
            <a:r>
              <a:rPr lang="en-US" sz="2000" dirty="0"/>
              <a:t>:  Shows the temporal ensemble monthly time series anomaly for all available measurements for each month for BSRN (a) SW, (b) LW and Ocean buoy measurements (c) SW and (d) LW.  The relevant statistics are shown in the box.</a:t>
            </a:r>
          </a:p>
          <a:p>
            <a:pPr marL="117475" indent="-117475">
              <a:buFont typeface="Arial" panose="020B0604020202020204" pitchFamily="34" charset="0"/>
              <a:buChar char="•"/>
            </a:pPr>
            <a:r>
              <a:rPr lang="en-US" sz="2000" b="1" dirty="0"/>
              <a:t>Procedure: </a:t>
            </a:r>
            <a:r>
              <a:rPr lang="en-US" dirty="0"/>
              <a:t>Compute </a:t>
            </a:r>
            <a:r>
              <a:rPr lang="en-US" sz="1600" dirty="0"/>
              <a:t>Mean by month created for each site for that site’s time series record.  Anomaly time series determined for each site, averaged to find mean ensemble anomaly for each month.  SRB SW/LW anomaly time series matching surface site extent are computed and compared to the measurements</a:t>
            </a:r>
          </a:p>
          <a:p>
            <a:pPr marL="117475" indent="-117475">
              <a:buFont typeface="Arial" panose="020B0604020202020204" pitchFamily="34" charset="0"/>
              <a:buChar char="•"/>
            </a:pPr>
            <a:r>
              <a:rPr lang="en-US" sz="2000" b="1" dirty="0"/>
              <a:t>Results: </a:t>
            </a:r>
            <a:r>
              <a:rPr lang="en-US" sz="1600" dirty="0"/>
              <a:t>Larger monthly anomaly differences early in the time series fade with increasing number of site months in time (see grey histogram and right-side vertical axis). Overall anomaly difference Std Dev for SW/LW is 3.6/2.3 W m</a:t>
            </a:r>
            <a:r>
              <a:rPr lang="en-US" sz="1600" baseline="30000" dirty="0"/>
              <a:t>-2 </a:t>
            </a:r>
            <a:r>
              <a:rPr lang="en-US" sz="1600" dirty="0"/>
              <a:t>with a correlation 0.68/0.65. SW 1997-1999 periods features larger than normal differences; LW less noisy with easiest period showing larger potential bias. </a:t>
            </a:r>
            <a:r>
              <a:rPr lang="en-US" b="1" dirty="0"/>
              <a:t>No SW or LW long-term difference trends evident; indicating a stability of overall statistics.</a:t>
            </a:r>
          </a:p>
        </p:txBody>
      </p:sp>
      <p:sp>
        <p:nvSpPr>
          <p:cNvPr id="2" name="TextBox 1">
            <a:extLst>
              <a:ext uri="{FF2B5EF4-FFF2-40B4-BE49-F238E27FC236}">
                <a16:creationId xmlns:a16="http://schemas.microsoft.com/office/drawing/2014/main" id="{F0077FCC-7333-4B43-B234-FB7EECB734B2}"/>
              </a:ext>
            </a:extLst>
          </p:cNvPr>
          <p:cNvSpPr txBox="1"/>
          <p:nvPr/>
        </p:nvSpPr>
        <p:spPr>
          <a:xfrm>
            <a:off x="10796155" y="1132609"/>
            <a:ext cx="295274" cy="369332"/>
          </a:xfrm>
          <a:prstGeom prst="rect">
            <a:avLst/>
          </a:prstGeom>
          <a:noFill/>
        </p:spPr>
        <p:txBody>
          <a:bodyPr wrap="none" rtlCol="0">
            <a:spAutoFit/>
          </a:bodyPr>
          <a:lstStyle/>
          <a:p>
            <a:r>
              <a:rPr lang="en-US" dirty="0"/>
              <a:t>a</a:t>
            </a:r>
          </a:p>
        </p:txBody>
      </p:sp>
      <p:sp>
        <p:nvSpPr>
          <p:cNvPr id="9" name="TextBox 8">
            <a:extLst>
              <a:ext uri="{FF2B5EF4-FFF2-40B4-BE49-F238E27FC236}">
                <a16:creationId xmlns:a16="http://schemas.microsoft.com/office/drawing/2014/main" id="{AFA87451-ED20-AE40-BA7E-97D34259E735}"/>
              </a:ext>
            </a:extLst>
          </p:cNvPr>
          <p:cNvSpPr txBox="1"/>
          <p:nvPr/>
        </p:nvSpPr>
        <p:spPr>
          <a:xfrm>
            <a:off x="9327573" y="4079412"/>
            <a:ext cx="306494"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19893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B56121F-B390-1142-B873-68A9BB108B3F}"/>
              </a:ext>
            </a:extLst>
          </p:cNvPr>
          <p:cNvSpPr>
            <a:spLocks noGrp="1"/>
          </p:cNvSpPr>
          <p:nvPr>
            <p:ph type="title" idx="4294967295"/>
          </p:nvPr>
        </p:nvSpPr>
        <p:spPr>
          <a:xfrm>
            <a:off x="507798" y="152400"/>
            <a:ext cx="11176403"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en-US" dirty="0">
                <a:latin typeface="Trebuchet MS" panose="020B0603020202020204" pitchFamily="34" charset="0"/>
                <a:ea typeface="ヒラギノ角ゴ Pro W3" charset="-128"/>
              </a:rPr>
              <a:t>SRB Ocean Buoy Temporal Ensemble Validation</a:t>
            </a:r>
          </a:p>
        </p:txBody>
      </p:sp>
      <p:sp>
        <p:nvSpPr>
          <p:cNvPr id="8" name="Rectangle 7">
            <a:extLst>
              <a:ext uri="{FF2B5EF4-FFF2-40B4-BE49-F238E27FC236}">
                <a16:creationId xmlns:a16="http://schemas.microsoft.com/office/drawing/2014/main" id="{EED9B413-7410-2D46-8E71-DA1223863DB8}"/>
              </a:ext>
            </a:extLst>
          </p:cNvPr>
          <p:cNvSpPr/>
          <p:nvPr/>
        </p:nvSpPr>
        <p:spPr>
          <a:xfrm>
            <a:off x="399628" y="1115950"/>
            <a:ext cx="3943772" cy="5109091"/>
          </a:xfrm>
          <a:prstGeom prst="rect">
            <a:avLst/>
          </a:prstGeom>
        </p:spPr>
        <p:txBody>
          <a:bodyPr wrap="square">
            <a:spAutoFit/>
          </a:bodyPr>
          <a:lstStyle/>
          <a:p>
            <a:pPr marL="117475" indent="-117475">
              <a:buFont typeface="Arial" panose="020B0604020202020204" pitchFamily="34" charset="0"/>
              <a:buChar char="•"/>
            </a:pPr>
            <a:r>
              <a:rPr lang="en-US" sz="2000" b="1" dirty="0"/>
              <a:t>Procedure: </a:t>
            </a:r>
            <a:r>
              <a:rPr lang="en-US" dirty="0"/>
              <a:t>Same technique as with BSRN, except for using the various Ocean Buoy (from PMEL) ensemble measurements.</a:t>
            </a:r>
          </a:p>
          <a:p>
            <a:pPr marL="117475" indent="-117475">
              <a:buFont typeface="Arial" panose="020B0604020202020204" pitchFamily="34" charset="0"/>
              <a:buChar char="•"/>
            </a:pPr>
            <a:r>
              <a:rPr lang="en-US" b="1" dirty="0"/>
              <a:t>Results:</a:t>
            </a:r>
            <a:r>
              <a:rPr lang="en-US" dirty="0"/>
              <a:t> Overall anomaly difference Std Dev for SW/LW is 4.7/7.4 W m</a:t>
            </a:r>
            <a:r>
              <a:rPr lang="en-US" baseline="30000" dirty="0"/>
              <a:t>-2 </a:t>
            </a:r>
            <a:r>
              <a:rPr lang="en-US" dirty="0"/>
              <a:t>with a correlation 0.55/0.38. LW measurements on buoys are much less than SW, leading to larger month-to-month variation and months with extreme variation; pointing to large systematic mismatches of the meteorological conditions and/or data quality issues at these sites.  </a:t>
            </a:r>
            <a:r>
              <a:rPr lang="en-US" b="1" dirty="0"/>
              <a:t>No SW or LW long-term difference trends evident indicating a stability of overall statistics for oceanic areas sampled with buoys.</a:t>
            </a:r>
          </a:p>
        </p:txBody>
      </p:sp>
      <p:pic>
        <p:nvPicPr>
          <p:cNvPr id="9" name="Picture 8" descr="Chart, bar chart&#10;&#10;Description automatically generated">
            <a:extLst>
              <a:ext uri="{FF2B5EF4-FFF2-40B4-BE49-F238E27FC236}">
                <a16:creationId xmlns:a16="http://schemas.microsoft.com/office/drawing/2014/main" id="{263D24E4-4982-EA42-A0E8-7092FB0F8F2E}"/>
              </a:ext>
            </a:extLst>
          </p:cNvPr>
          <p:cNvPicPr/>
          <p:nvPr/>
        </p:nvPicPr>
        <p:blipFill>
          <a:blip r:embed="rId2"/>
          <a:stretch>
            <a:fillRect/>
          </a:stretch>
        </p:blipFill>
        <p:spPr>
          <a:xfrm>
            <a:off x="4717656" y="877036"/>
            <a:ext cx="6120062" cy="2753470"/>
          </a:xfrm>
          <a:prstGeom prst="rect">
            <a:avLst/>
          </a:prstGeom>
        </p:spPr>
      </p:pic>
      <p:pic>
        <p:nvPicPr>
          <p:cNvPr id="3" name="Picture 2" descr="Chart, scatter chart&#10;&#10;Description automatically generated">
            <a:extLst>
              <a:ext uri="{FF2B5EF4-FFF2-40B4-BE49-F238E27FC236}">
                <a16:creationId xmlns:a16="http://schemas.microsoft.com/office/drawing/2014/main" id="{066E584D-8339-8346-A400-E5FF7BE4FA99}"/>
              </a:ext>
            </a:extLst>
          </p:cNvPr>
          <p:cNvPicPr>
            <a:picLocks noChangeAspect="1"/>
          </p:cNvPicPr>
          <p:nvPr/>
        </p:nvPicPr>
        <p:blipFill>
          <a:blip r:embed="rId3"/>
          <a:stretch>
            <a:fillRect/>
          </a:stretch>
        </p:blipFill>
        <p:spPr>
          <a:xfrm>
            <a:off x="4717656" y="3710479"/>
            <a:ext cx="6120062" cy="3112458"/>
          </a:xfrm>
          <a:prstGeom prst="rect">
            <a:avLst/>
          </a:prstGeom>
        </p:spPr>
      </p:pic>
      <p:sp>
        <p:nvSpPr>
          <p:cNvPr id="10" name="TextBox 9">
            <a:extLst>
              <a:ext uri="{FF2B5EF4-FFF2-40B4-BE49-F238E27FC236}">
                <a16:creationId xmlns:a16="http://schemas.microsoft.com/office/drawing/2014/main" id="{30444C48-1329-A048-BD5C-6A8177FFF4EB}"/>
              </a:ext>
            </a:extLst>
          </p:cNvPr>
          <p:cNvSpPr txBox="1"/>
          <p:nvPr/>
        </p:nvSpPr>
        <p:spPr>
          <a:xfrm>
            <a:off x="9902536" y="1028700"/>
            <a:ext cx="282450" cy="369332"/>
          </a:xfrm>
          <a:prstGeom prst="rect">
            <a:avLst/>
          </a:prstGeom>
          <a:noFill/>
        </p:spPr>
        <p:txBody>
          <a:bodyPr wrap="none" rtlCol="0">
            <a:spAutoFit/>
          </a:bodyPr>
          <a:lstStyle/>
          <a:p>
            <a:r>
              <a:rPr lang="en-US" dirty="0"/>
              <a:t>c</a:t>
            </a:r>
          </a:p>
        </p:txBody>
      </p:sp>
      <p:sp>
        <p:nvSpPr>
          <p:cNvPr id="11" name="TextBox 10">
            <a:extLst>
              <a:ext uri="{FF2B5EF4-FFF2-40B4-BE49-F238E27FC236}">
                <a16:creationId xmlns:a16="http://schemas.microsoft.com/office/drawing/2014/main" id="{49386602-9B6F-8F47-9C51-3C68BE8F1872}"/>
              </a:ext>
            </a:extLst>
          </p:cNvPr>
          <p:cNvSpPr txBox="1"/>
          <p:nvPr/>
        </p:nvSpPr>
        <p:spPr>
          <a:xfrm>
            <a:off x="9902536" y="3893128"/>
            <a:ext cx="306494" cy="369332"/>
          </a:xfrm>
          <a:prstGeom prst="rect">
            <a:avLst/>
          </a:prstGeom>
          <a:noFill/>
        </p:spPr>
        <p:txBody>
          <a:bodyPr wrap="none" rtlCol="0">
            <a:spAutoFit/>
          </a:bodyPr>
          <a:lstStyle/>
          <a:p>
            <a:r>
              <a:rPr lang="en-US" dirty="0"/>
              <a:t>d</a:t>
            </a:r>
          </a:p>
        </p:txBody>
      </p:sp>
    </p:spTree>
    <p:extLst>
      <p:ext uri="{BB962C8B-B14F-4D97-AF65-F5344CB8AC3E}">
        <p14:creationId xmlns:p14="http://schemas.microsoft.com/office/powerpoint/2010/main" val="715860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0C89-9105-C64D-907C-39A930CD3EAE}"/>
              </a:ext>
            </a:extLst>
          </p:cNvPr>
          <p:cNvSpPr>
            <a:spLocks noGrp="1"/>
          </p:cNvSpPr>
          <p:nvPr>
            <p:ph type="title"/>
          </p:nvPr>
        </p:nvSpPr>
        <p:spPr>
          <a:xfrm>
            <a:off x="1203960" y="230720"/>
            <a:ext cx="10515600" cy="488948"/>
          </a:xfrm>
        </p:spPr>
        <p:txBody>
          <a:bodyPr>
            <a:normAutofit fontScale="90000"/>
          </a:bodyPr>
          <a:lstStyle/>
          <a:p>
            <a:r>
              <a:rPr lang="en-US" b="1" dirty="0"/>
              <a:t>Why GEWEX SRB Release 4 Integrated Product?</a:t>
            </a:r>
          </a:p>
        </p:txBody>
      </p:sp>
      <p:sp>
        <p:nvSpPr>
          <p:cNvPr id="4" name="Content Placeholder 3">
            <a:extLst>
              <a:ext uri="{FF2B5EF4-FFF2-40B4-BE49-F238E27FC236}">
                <a16:creationId xmlns:a16="http://schemas.microsoft.com/office/drawing/2014/main" id="{935E26EF-4DB6-8040-B48A-10EA31D6EE38}"/>
              </a:ext>
            </a:extLst>
          </p:cNvPr>
          <p:cNvSpPr>
            <a:spLocks noGrp="1"/>
          </p:cNvSpPr>
          <p:nvPr>
            <p:ph sz="half" idx="1"/>
          </p:nvPr>
        </p:nvSpPr>
        <p:spPr>
          <a:xfrm>
            <a:off x="553720" y="1202530"/>
            <a:ext cx="5181600" cy="5153819"/>
          </a:xfrm>
        </p:spPr>
        <p:txBody>
          <a:bodyPr>
            <a:normAutofit lnSpcReduction="10000"/>
          </a:bodyPr>
          <a:lstStyle/>
          <a:p>
            <a:r>
              <a:rPr lang="en-US" sz="3200" dirty="0">
                <a:solidFill>
                  <a:schemeClr val="accent1"/>
                </a:solidFill>
              </a:rPr>
              <a:t>Artifacts in SRB Rel 3</a:t>
            </a:r>
          </a:p>
          <a:p>
            <a:pPr lvl="1"/>
            <a:r>
              <a:rPr lang="en-US" sz="2800" dirty="0"/>
              <a:t>Anomalous satellite calibration artifacts</a:t>
            </a:r>
          </a:p>
          <a:p>
            <a:pPr lvl="1"/>
            <a:r>
              <a:rPr lang="en-US" sz="2800" dirty="0"/>
              <a:t>Long-term SW artificial trends</a:t>
            </a:r>
          </a:p>
          <a:p>
            <a:pPr lvl="1"/>
            <a:r>
              <a:rPr lang="en-US" sz="2800" dirty="0"/>
              <a:t>LW TOVS anomalies</a:t>
            </a:r>
          </a:p>
          <a:p>
            <a:r>
              <a:rPr lang="en-US" sz="3200" dirty="0">
                <a:solidFill>
                  <a:schemeClr val="accent1"/>
                </a:solidFill>
              </a:rPr>
              <a:t>New inputs from GEWEX global data products</a:t>
            </a:r>
          </a:p>
          <a:p>
            <a:pPr lvl="1"/>
            <a:r>
              <a:rPr lang="en-US" sz="2800" dirty="0"/>
              <a:t>ISCCP </a:t>
            </a:r>
            <a:r>
              <a:rPr lang="en-US" sz="2800" dirty="0" err="1"/>
              <a:t>nnHIRS</a:t>
            </a:r>
            <a:r>
              <a:rPr lang="en-US" sz="2800" dirty="0"/>
              <a:t>/</a:t>
            </a:r>
            <a:r>
              <a:rPr lang="en-US" sz="2800" dirty="0" err="1"/>
              <a:t>snow&amp;ice</a:t>
            </a:r>
            <a:endParaRPr lang="en-US" sz="2800" dirty="0"/>
          </a:p>
          <a:p>
            <a:pPr lvl="1"/>
            <a:r>
              <a:rPr lang="en-US" sz="2800" dirty="0"/>
              <a:t>ISCCP HXS</a:t>
            </a:r>
          </a:p>
          <a:p>
            <a:pPr lvl="1"/>
            <a:r>
              <a:rPr lang="en-US" sz="2800" dirty="0"/>
              <a:t>MAC v1 aerosol history</a:t>
            </a:r>
          </a:p>
          <a:p>
            <a:pPr lvl="1"/>
            <a:r>
              <a:rPr lang="en-US" sz="2800" dirty="0" err="1"/>
              <a:t>LandFlux</a:t>
            </a:r>
            <a:r>
              <a:rPr lang="en-US" sz="2800" dirty="0"/>
              <a:t> LST and </a:t>
            </a:r>
            <a:r>
              <a:rPr lang="en-US" sz="2800" dirty="0" err="1"/>
              <a:t>SeaFlux</a:t>
            </a:r>
            <a:r>
              <a:rPr lang="en-US" sz="2800" dirty="0"/>
              <a:t> SST</a:t>
            </a:r>
          </a:p>
        </p:txBody>
      </p:sp>
      <p:sp>
        <p:nvSpPr>
          <p:cNvPr id="8" name="Content Placeholder 7">
            <a:extLst>
              <a:ext uri="{FF2B5EF4-FFF2-40B4-BE49-F238E27FC236}">
                <a16:creationId xmlns:a16="http://schemas.microsoft.com/office/drawing/2014/main" id="{EBE0B28F-E25C-4B4D-89EB-F15BEF6CB72B}"/>
              </a:ext>
            </a:extLst>
          </p:cNvPr>
          <p:cNvSpPr>
            <a:spLocks noGrp="1"/>
          </p:cNvSpPr>
          <p:nvPr>
            <p:ph sz="half" idx="2"/>
          </p:nvPr>
        </p:nvSpPr>
        <p:spPr>
          <a:xfrm>
            <a:off x="6096000" y="1202529"/>
            <a:ext cx="5542280" cy="5252033"/>
          </a:xfrm>
        </p:spPr>
        <p:txBody>
          <a:bodyPr>
            <a:normAutofit lnSpcReduction="10000"/>
          </a:bodyPr>
          <a:lstStyle/>
          <a:p>
            <a:pPr lvl="1"/>
            <a:r>
              <a:rPr lang="en-US" sz="2800" dirty="0"/>
              <a:t>Revised snow/ice/vegetation maps</a:t>
            </a:r>
          </a:p>
          <a:p>
            <a:pPr lvl="1"/>
            <a:r>
              <a:rPr lang="en-US" sz="2800" dirty="0"/>
              <a:t>Long-term trace gas histories (i.e., ISCCP O3, CO2)</a:t>
            </a:r>
          </a:p>
          <a:p>
            <a:pPr lvl="1"/>
            <a:r>
              <a:rPr lang="en-US" sz="2800" dirty="0"/>
              <a:t>Longer time series through June 2017 &amp; beyond</a:t>
            </a:r>
          </a:p>
          <a:p>
            <a:r>
              <a:rPr lang="en-US" sz="3200" dirty="0">
                <a:solidFill>
                  <a:schemeClr val="accent1"/>
                </a:solidFill>
              </a:rPr>
              <a:t>Improved radiative algorithms for SRB</a:t>
            </a:r>
          </a:p>
          <a:p>
            <a:pPr lvl="1">
              <a:spcBef>
                <a:spcPts val="0"/>
              </a:spcBef>
            </a:pPr>
            <a:r>
              <a:rPr lang="en-US" sz="2800" dirty="0"/>
              <a:t>Updated SW Look-up-tables; SW &amp; LW microphysics</a:t>
            </a:r>
          </a:p>
          <a:p>
            <a:pPr lvl="1">
              <a:spcBef>
                <a:spcPts val="0"/>
              </a:spcBef>
            </a:pPr>
            <a:r>
              <a:rPr lang="en-US" sz="2800" dirty="0"/>
              <a:t>Additional output data products</a:t>
            </a:r>
          </a:p>
          <a:p>
            <a:pPr lvl="1">
              <a:spcBef>
                <a:spcPts val="0"/>
              </a:spcBef>
            </a:pPr>
            <a:r>
              <a:rPr lang="en-US" sz="2800" dirty="0"/>
              <a:t>Improved metadata and data quality control flags</a:t>
            </a:r>
          </a:p>
        </p:txBody>
      </p:sp>
      <p:sp>
        <p:nvSpPr>
          <p:cNvPr id="9" name="Content Placeholder 2">
            <a:extLst>
              <a:ext uri="{FF2B5EF4-FFF2-40B4-BE49-F238E27FC236}">
                <a16:creationId xmlns:a16="http://schemas.microsoft.com/office/drawing/2014/main" id="{54C5789D-DD4D-6B4E-AB98-EC4544C73945}"/>
              </a:ext>
            </a:extLst>
          </p:cNvPr>
          <p:cNvSpPr txBox="1">
            <a:spLocks/>
          </p:cNvSpPr>
          <p:nvPr/>
        </p:nvSpPr>
        <p:spPr>
          <a:xfrm>
            <a:off x="1561353" y="6721475"/>
            <a:ext cx="4763247" cy="5502277"/>
          </a:xfrm>
          <a:prstGeom prst="rect">
            <a:avLst/>
          </a:prstGeom>
        </p:spPr>
        <p:txBody>
          <a:bodyPr>
            <a:normAutofit/>
          </a:bodyPr>
          <a:lstStyle>
            <a:lvl1pPr marL="257165" indent="-257165" algn="l" defTabSz="342887" rtl="0" eaLnBrk="1" latinLnBrk="0" hangingPunct="1">
              <a:spcBef>
                <a:spcPct val="20000"/>
              </a:spcBef>
              <a:buFont typeface="Arial"/>
              <a:buChar char="•"/>
              <a:defRPr sz="2400" kern="1200">
                <a:solidFill>
                  <a:schemeClr val="tx1"/>
                </a:solidFill>
                <a:latin typeface="+mn-lt"/>
                <a:ea typeface="+mn-ea"/>
                <a:cs typeface="+mn-cs"/>
              </a:defRPr>
            </a:lvl1pPr>
            <a:lvl2pPr marL="557190" indent="-214304" algn="l" defTabSz="342887" rtl="0" eaLnBrk="1" latinLnBrk="0" hangingPunct="1">
              <a:spcBef>
                <a:spcPct val="20000"/>
              </a:spcBef>
              <a:buFont typeface="Arial"/>
              <a:buChar char="–"/>
              <a:defRPr sz="2100" kern="1200">
                <a:solidFill>
                  <a:schemeClr val="tx1"/>
                </a:solidFill>
                <a:latin typeface="+mn-lt"/>
                <a:ea typeface="+mn-ea"/>
                <a:cs typeface="+mn-cs"/>
              </a:defRPr>
            </a:lvl2pPr>
            <a:lvl3pPr marL="857216" indent="-171443" algn="l" defTabSz="342887" rtl="0" eaLnBrk="1" latinLnBrk="0" hangingPunct="1">
              <a:spcBef>
                <a:spcPct val="20000"/>
              </a:spcBef>
              <a:buFont typeface="Arial"/>
              <a:buChar char="•"/>
              <a:defRPr sz="1800" kern="1200">
                <a:solidFill>
                  <a:schemeClr val="tx1"/>
                </a:solidFill>
                <a:latin typeface="+mn-lt"/>
                <a:ea typeface="+mn-ea"/>
                <a:cs typeface="+mn-cs"/>
              </a:defRPr>
            </a:lvl3pPr>
            <a:lvl4pPr marL="1200102" indent="-171443" algn="l" defTabSz="342887" rtl="0" eaLnBrk="1" latinLnBrk="0" hangingPunct="1">
              <a:spcBef>
                <a:spcPct val="20000"/>
              </a:spcBef>
              <a:buFont typeface="Arial"/>
              <a:buChar char="–"/>
              <a:defRPr sz="1500" kern="1200">
                <a:solidFill>
                  <a:schemeClr val="tx1"/>
                </a:solidFill>
                <a:latin typeface="+mn-lt"/>
                <a:ea typeface="+mn-ea"/>
                <a:cs typeface="+mn-cs"/>
              </a:defRPr>
            </a:lvl4pPr>
            <a:lvl5pPr marL="1542988" indent="-171443" algn="l" defTabSz="342887" rtl="0" eaLnBrk="1" latinLnBrk="0" hangingPunct="1">
              <a:spcBef>
                <a:spcPct val="20000"/>
              </a:spcBef>
              <a:buFont typeface="Arial"/>
              <a:buChar char="»"/>
              <a:defRPr sz="1500" kern="1200">
                <a:solidFill>
                  <a:schemeClr val="tx1"/>
                </a:solidFill>
                <a:latin typeface="+mn-lt"/>
                <a:ea typeface="+mn-ea"/>
                <a:cs typeface="+mn-cs"/>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7" rtl="0" eaLnBrk="1" latinLnBrk="0" hangingPunct="1">
              <a:spcBef>
                <a:spcPct val="20000"/>
              </a:spcBef>
              <a:buFont typeface="Arial"/>
              <a:buChar char="•"/>
              <a:defRPr sz="1500" kern="1200">
                <a:solidFill>
                  <a:schemeClr val="tx1"/>
                </a:solidFill>
                <a:latin typeface="+mn-lt"/>
                <a:ea typeface="+mn-ea"/>
                <a:cs typeface="+mn-cs"/>
              </a:defRPr>
            </a:lvl9pPr>
          </a:lstStyle>
          <a:p>
            <a:pPr lvl="1"/>
            <a:endParaRPr lang="en-US" sz="2800" dirty="0"/>
          </a:p>
          <a:p>
            <a:endParaRPr lang="en-US" sz="3200" dirty="0"/>
          </a:p>
        </p:txBody>
      </p:sp>
      <p:sp>
        <p:nvSpPr>
          <p:cNvPr id="10" name="Title 1">
            <a:extLst>
              <a:ext uri="{FF2B5EF4-FFF2-40B4-BE49-F238E27FC236}">
                <a16:creationId xmlns:a16="http://schemas.microsoft.com/office/drawing/2014/main" id="{5B6E8099-F43F-8D44-9172-AEFFB5EF765F}"/>
              </a:ext>
            </a:extLst>
          </p:cNvPr>
          <p:cNvSpPr txBox="1">
            <a:spLocks/>
          </p:cNvSpPr>
          <p:nvPr/>
        </p:nvSpPr>
        <p:spPr>
          <a:xfrm>
            <a:off x="838200" y="224580"/>
            <a:ext cx="10972800" cy="762000"/>
          </a:xfrm>
          <a:prstGeom prst="rect">
            <a:avLst/>
          </a:prstGeom>
        </p:spPr>
        <p:txBody>
          <a:bodyPr/>
          <a:lstStyle>
            <a:lvl1pPr algn="ctr" defTabSz="342887" rtl="0" eaLnBrk="1" latinLnBrk="0" hangingPunct="1">
              <a:spcBef>
                <a:spcPct val="0"/>
              </a:spcBef>
              <a:buNone/>
              <a:defRPr sz="2700" b="1" kern="1200">
                <a:solidFill>
                  <a:schemeClr val="tx1"/>
                </a:solidFill>
                <a:latin typeface="+mj-lt"/>
                <a:ea typeface="+mj-ea"/>
                <a:cs typeface="+mj-cs"/>
              </a:defRPr>
            </a:lvl1pPr>
          </a:lstStyle>
          <a:p>
            <a:endParaRPr lang="en-US" sz="3600" dirty="0"/>
          </a:p>
        </p:txBody>
      </p:sp>
      <p:sp>
        <p:nvSpPr>
          <p:cNvPr id="12" name="Content Placeholder 3">
            <a:extLst>
              <a:ext uri="{FF2B5EF4-FFF2-40B4-BE49-F238E27FC236}">
                <a16:creationId xmlns:a16="http://schemas.microsoft.com/office/drawing/2014/main" id="{E4FC46F7-1670-DE4A-894E-EEA34387E807}"/>
              </a:ext>
            </a:extLst>
          </p:cNvPr>
          <p:cNvSpPr txBox="1">
            <a:spLocks/>
          </p:cNvSpPr>
          <p:nvPr/>
        </p:nvSpPr>
        <p:spPr>
          <a:xfrm>
            <a:off x="5896690" y="5649118"/>
            <a:ext cx="6996351" cy="1235077"/>
          </a:xfrm>
          <a:prstGeom prst="rect">
            <a:avLst/>
          </a:prstGeom>
        </p:spPr>
        <p:txBody>
          <a:bodyPr>
            <a:normAutofit/>
          </a:bodyPr>
          <a:lstStyle>
            <a:lvl1pPr marL="257165" indent="-257165" algn="l" defTabSz="342887" rtl="0" eaLnBrk="1" latinLnBrk="0" hangingPunct="1">
              <a:spcBef>
                <a:spcPct val="20000"/>
              </a:spcBef>
              <a:buFont typeface="Arial"/>
              <a:buChar char="•"/>
              <a:defRPr sz="2400" kern="1200">
                <a:solidFill>
                  <a:schemeClr val="tx1"/>
                </a:solidFill>
                <a:latin typeface="+mn-lt"/>
                <a:ea typeface="+mn-ea"/>
                <a:cs typeface="+mn-cs"/>
              </a:defRPr>
            </a:lvl1pPr>
            <a:lvl2pPr marL="557190" indent="-214304" algn="l" defTabSz="342887" rtl="0" eaLnBrk="1" latinLnBrk="0" hangingPunct="1">
              <a:spcBef>
                <a:spcPct val="20000"/>
              </a:spcBef>
              <a:buFont typeface="Arial"/>
              <a:buChar char="–"/>
              <a:defRPr sz="2100" kern="1200">
                <a:solidFill>
                  <a:schemeClr val="tx1"/>
                </a:solidFill>
                <a:latin typeface="+mn-lt"/>
                <a:ea typeface="+mn-ea"/>
                <a:cs typeface="+mn-cs"/>
              </a:defRPr>
            </a:lvl2pPr>
            <a:lvl3pPr marL="857216" indent="-171443" algn="l" defTabSz="342887" rtl="0" eaLnBrk="1" latinLnBrk="0" hangingPunct="1">
              <a:spcBef>
                <a:spcPct val="20000"/>
              </a:spcBef>
              <a:buFont typeface="Arial"/>
              <a:buChar char="•"/>
              <a:defRPr sz="1800" kern="1200">
                <a:solidFill>
                  <a:schemeClr val="tx1"/>
                </a:solidFill>
                <a:latin typeface="+mn-lt"/>
                <a:ea typeface="+mn-ea"/>
                <a:cs typeface="+mn-cs"/>
              </a:defRPr>
            </a:lvl3pPr>
            <a:lvl4pPr marL="1200102" indent="-171443" algn="l" defTabSz="342887" rtl="0" eaLnBrk="1" latinLnBrk="0" hangingPunct="1">
              <a:spcBef>
                <a:spcPct val="20000"/>
              </a:spcBef>
              <a:buFont typeface="Arial"/>
              <a:buChar char="–"/>
              <a:defRPr sz="1500" kern="1200">
                <a:solidFill>
                  <a:schemeClr val="tx1"/>
                </a:solidFill>
                <a:latin typeface="+mn-lt"/>
                <a:ea typeface="+mn-ea"/>
                <a:cs typeface="+mn-cs"/>
              </a:defRPr>
            </a:lvl4pPr>
            <a:lvl5pPr marL="1542988" indent="-171443" algn="l" defTabSz="342887" rtl="0" eaLnBrk="1" latinLnBrk="0" hangingPunct="1">
              <a:spcBef>
                <a:spcPct val="20000"/>
              </a:spcBef>
              <a:buFont typeface="Arial"/>
              <a:buChar char="»"/>
              <a:defRPr sz="1500" kern="1200">
                <a:solidFill>
                  <a:schemeClr val="tx1"/>
                </a:solidFill>
                <a:latin typeface="+mn-lt"/>
                <a:ea typeface="+mn-ea"/>
                <a:cs typeface="+mn-cs"/>
              </a:defRPr>
            </a:lvl5pPr>
            <a:lvl6pPr marL="1885874" indent="-171443" algn="l" defTabSz="342887"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7"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7"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7" rtl="0" eaLnBrk="1" latinLnBrk="0" hangingPunct="1">
              <a:spcBef>
                <a:spcPct val="20000"/>
              </a:spcBef>
              <a:buFont typeface="Arial"/>
              <a:buChar char="•"/>
              <a:defRPr sz="1500" kern="1200">
                <a:solidFill>
                  <a:schemeClr val="tx1"/>
                </a:solidFill>
                <a:latin typeface="+mn-lt"/>
                <a:ea typeface="+mn-ea"/>
                <a:cs typeface="+mn-cs"/>
              </a:defRPr>
            </a:lvl9pPr>
          </a:lstStyle>
          <a:p>
            <a:endParaRPr lang="en-US" sz="2400" dirty="0"/>
          </a:p>
        </p:txBody>
      </p:sp>
    </p:spTree>
    <p:extLst>
      <p:ext uri="{BB962C8B-B14F-4D97-AF65-F5344CB8AC3E}">
        <p14:creationId xmlns:p14="http://schemas.microsoft.com/office/powerpoint/2010/main" val="1971633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F238C92-1C1D-174A-AF6A-98CBB8476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383" y="1034143"/>
            <a:ext cx="7361761" cy="2889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60B236B-913A-A746-BF54-1912A2B50D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2"/>
          <a:stretch/>
        </p:blipFill>
        <p:spPr bwMode="auto">
          <a:xfrm>
            <a:off x="4331970" y="3920911"/>
            <a:ext cx="6703174" cy="2673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ADA3B2B1-4D51-E74D-A642-7D6663D26854}"/>
              </a:ext>
            </a:extLst>
          </p:cNvPr>
          <p:cNvSpPr txBox="1">
            <a:spLocks/>
          </p:cNvSpPr>
          <p:nvPr/>
        </p:nvSpPr>
        <p:spPr bwMode="auto">
          <a:xfrm>
            <a:off x="2819400" y="152400"/>
            <a:ext cx="78486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b="0">
                <a:solidFill>
                  <a:schemeClr val="bg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fontAlgn="base">
              <a:spcBef>
                <a:spcPct val="0"/>
              </a:spcBef>
              <a:spcAft>
                <a:spcPct val="0"/>
              </a:spcAft>
              <a:defRPr sz="3600" b="1">
                <a:solidFill>
                  <a:schemeClr val="tx1"/>
                </a:solidFill>
                <a:latin typeface="Arial" pitchFamily="34" charset="0"/>
              </a:defRPr>
            </a:lvl6pPr>
            <a:lvl7pPr marL="914400" algn="ctr" rtl="0" fontAlgn="base">
              <a:spcBef>
                <a:spcPct val="0"/>
              </a:spcBef>
              <a:spcAft>
                <a:spcPct val="0"/>
              </a:spcAft>
              <a:defRPr sz="3600" b="1">
                <a:solidFill>
                  <a:schemeClr val="tx1"/>
                </a:solidFill>
                <a:latin typeface="Arial" pitchFamily="34" charset="0"/>
              </a:defRPr>
            </a:lvl7pPr>
            <a:lvl8pPr marL="1371600" algn="ctr" rtl="0" fontAlgn="base">
              <a:spcBef>
                <a:spcPct val="0"/>
              </a:spcBef>
              <a:spcAft>
                <a:spcPct val="0"/>
              </a:spcAft>
              <a:defRPr sz="3600" b="1">
                <a:solidFill>
                  <a:schemeClr val="tx1"/>
                </a:solidFill>
                <a:latin typeface="Arial" pitchFamily="34" charset="0"/>
              </a:defRPr>
            </a:lvl8pPr>
            <a:lvl9pPr marL="1828800" algn="ctr" rtl="0" fontAlgn="base">
              <a:spcBef>
                <a:spcPct val="0"/>
              </a:spcBef>
              <a:spcAft>
                <a:spcPct val="0"/>
              </a:spcAft>
              <a:defRPr sz="3600" b="1">
                <a:solidFill>
                  <a:schemeClr val="tx1"/>
                </a:solidFill>
                <a:latin typeface="Arial" pitchFamily="34" charset="0"/>
              </a:defRPr>
            </a:lvl9pPr>
          </a:lstStyle>
          <a:p>
            <a:pPr>
              <a:lnSpc>
                <a:spcPct val="100000"/>
              </a:lnSpc>
              <a:buNone/>
            </a:pPr>
            <a:r>
              <a:rPr lang="en-US" altLang="en-US" kern="0" dirty="0">
                <a:latin typeface="Trebuchet MS" panose="020B0603020202020204" pitchFamily="34" charset="0"/>
                <a:ea typeface="ヒラギノ角ゴ Pro W3" charset="-128"/>
              </a:rPr>
              <a:t>GEWEX SRB and POWER Applied Sciences</a:t>
            </a:r>
          </a:p>
        </p:txBody>
      </p:sp>
      <p:sp>
        <p:nvSpPr>
          <p:cNvPr id="3" name="TextBox 2">
            <a:extLst>
              <a:ext uri="{FF2B5EF4-FFF2-40B4-BE49-F238E27FC236}">
                <a16:creationId xmlns:a16="http://schemas.microsoft.com/office/drawing/2014/main" id="{F9A443CA-B463-0D4C-BC2B-D4FC0E19B883}"/>
              </a:ext>
            </a:extLst>
          </p:cNvPr>
          <p:cNvSpPr txBox="1"/>
          <p:nvPr/>
        </p:nvSpPr>
        <p:spPr>
          <a:xfrm>
            <a:off x="499809" y="1752940"/>
            <a:ext cx="3173575" cy="3859518"/>
          </a:xfrm>
          <a:prstGeom prst="rect">
            <a:avLst/>
          </a:prstGeom>
          <a:noFill/>
        </p:spPr>
        <p:txBody>
          <a:bodyPr wrap="square" rtlCol="0">
            <a:spAutoFit/>
          </a:bodyPr>
          <a:lstStyle/>
          <a:p>
            <a:pPr>
              <a:lnSpc>
                <a:spcPct val="90000"/>
              </a:lnSpc>
              <a:buNone/>
            </a:pPr>
            <a:r>
              <a:rPr lang="en-US" sz="2000" b="1" dirty="0"/>
              <a:t>All-sky TOA SW (top) and LW (bottom) Radiative Flux Time Series</a:t>
            </a:r>
          </a:p>
          <a:p>
            <a:pPr>
              <a:lnSpc>
                <a:spcPct val="90000"/>
              </a:lnSpc>
              <a:buNone/>
            </a:pPr>
            <a:endParaRPr lang="en-US" sz="2000" b="1" dirty="0"/>
          </a:p>
          <a:p>
            <a:pPr marL="285750" indent="-285750">
              <a:lnSpc>
                <a:spcPct val="90000"/>
              </a:lnSpc>
              <a:buFont typeface="Arial" panose="020B0604020202020204" pitchFamily="34" charset="0"/>
              <a:buChar char="•"/>
            </a:pPr>
            <a:r>
              <a:rPr lang="en-US" sz="1600" dirty="0"/>
              <a:t>60S – 60N</a:t>
            </a:r>
          </a:p>
          <a:p>
            <a:pPr marL="285750" indent="-285750">
              <a:lnSpc>
                <a:spcPct val="90000"/>
              </a:lnSpc>
              <a:buFont typeface="Arial" panose="020B0604020202020204" pitchFamily="34" charset="0"/>
              <a:buChar char="•"/>
            </a:pPr>
            <a:r>
              <a:rPr lang="en-US" sz="1600" dirty="0"/>
              <a:t>12-month running means compared to ERBE </a:t>
            </a:r>
            <a:r>
              <a:rPr lang="en-US" sz="1600" dirty="0" err="1"/>
              <a:t>MEaSURES</a:t>
            </a:r>
            <a:r>
              <a:rPr lang="en-US" sz="1600" dirty="0"/>
              <a:t> and CERES</a:t>
            </a:r>
          </a:p>
          <a:p>
            <a:pPr marL="285750" indent="-285750">
              <a:lnSpc>
                <a:spcPct val="90000"/>
              </a:lnSpc>
              <a:buFont typeface="Arial" panose="020B0604020202020204" pitchFamily="34" charset="0"/>
              <a:buChar char="•"/>
            </a:pPr>
            <a:r>
              <a:rPr lang="en-US" sz="1600" dirty="0"/>
              <a:t>SRB R4-IP within about 2 W m</a:t>
            </a:r>
            <a:r>
              <a:rPr lang="en-US" sz="1600" baseline="30000" dirty="0"/>
              <a:t>-2 </a:t>
            </a:r>
            <a:r>
              <a:rPr lang="en-US" sz="1600" dirty="0"/>
              <a:t>to CERES EBAF; within absolute uncertainty (closer than CERES Syn1Deg)</a:t>
            </a:r>
            <a:endParaRPr lang="en-US" sz="1600" baseline="30000" dirty="0"/>
          </a:p>
          <a:p>
            <a:pPr marL="285750" indent="-285750">
              <a:lnSpc>
                <a:spcPct val="90000"/>
              </a:lnSpc>
              <a:buFont typeface="Arial" panose="020B0604020202020204" pitchFamily="34" charset="0"/>
              <a:buChar char="•"/>
            </a:pPr>
            <a:r>
              <a:rPr lang="en-US" sz="1600" dirty="0"/>
              <a:t>SW Pinatubo effect captured</a:t>
            </a:r>
          </a:p>
          <a:p>
            <a:pPr marL="285750" indent="-285750">
              <a:lnSpc>
                <a:spcPct val="90000"/>
              </a:lnSpc>
              <a:buFont typeface="Arial" panose="020B0604020202020204" pitchFamily="34" charset="0"/>
              <a:buChar char="•"/>
            </a:pPr>
            <a:r>
              <a:rPr lang="en-US" sz="1600" dirty="0"/>
              <a:t>LW Pinatubo not captured; not in ISCCP </a:t>
            </a:r>
            <a:r>
              <a:rPr lang="en-US" sz="1600" dirty="0" err="1"/>
              <a:t>nnHIRS</a:t>
            </a:r>
            <a:r>
              <a:rPr lang="en-US" sz="1600" dirty="0"/>
              <a:t> temperature anomalies</a:t>
            </a:r>
          </a:p>
        </p:txBody>
      </p:sp>
      <p:pic>
        <p:nvPicPr>
          <p:cNvPr id="7" name="Picture 4">
            <a:extLst>
              <a:ext uri="{FF2B5EF4-FFF2-40B4-BE49-F238E27FC236}">
                <a16:creationId xmlns:a16="http://schemas.microsoft.com/office/drawing/2014/main" id="{8E250C35-0FB0-2B4C-A57E-A39FA6DC7A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23" t="55709" r="27375" b="18638"/>
          <a:stretch/>
        </p:blipFill>
        <p:spPr bwMode="auto">
          <a:xfrm>
            <a:off x="7467600" y="5257801"/>
            <a:ext cx="1752600" cy="98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A986CF01-59C2-DA4C-BCF9-2B9943CAB1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23" t="55709" r="27375" b="18638"/>
          <a:stretch/>
        </p:blipFill>
        <p:spPr bwMode="auto">
          <a:xfrm>
            <a:off x="8915400" y="1260020"/>
            <a:ext cx="1752600" cy="985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C707888-A37C-0846-8EF4-314ABB688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7" t="30141" r="90337" b="39412"/>
          <a:stretch/>
        </p:blipFill>
        <p:spPr bwMode="auto">
          <a:xfrm>
            <a:off x="4096022" y="4711273"/>
            <a:ext cx="304800" cy="8796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2A51608D-E6D9-C94A-8DFD-58287982C6AC}"/>
              </a:ext>
            </a:extLst>
          </p:cNvPr>
          <p:cNvSpPr txBox="1">
            <a:spLocks/>
          </p:cNvSpPr>
          <p:nvPr/>
        </p:nvSpPr>
        <p:spPr>
          <a:xfrm>
            <a:off x="339047" y="152400"/>
            <a:ext cx="10328953" cy="60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Trebuchet MS" panose="020B0603020202020204" pitchFamily="34" charset="0"/>
                <a:ea typeface="ヒラギノ角ゴ Pro W3" charset="-128"/>
              </a:rPr>
              <a:t>GEWEX SRB Variability: SW/LW TOA (60N-60S)</a:t>
            </a:r>
          </a:p>
        </p:txBody>
      </p:sp>
    </p:spTree>
    <p:extLst>
      <p:ext uri="{BB962C8B-B14F-4D97-AF65-F5344CB8AC3E}">
        <p14:creationId xmlns:p14="http://schemas.microsoft.com/office/powerpoint/2010/main" val="3968195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9FC9E563-2801-2A41-AB59-8C8CEB96B6F3}"/>
              </a:ext>
            </a:extLst>
          </p:cNvPr>
          <p:cNvSpPr/>
          <p:nvPr/>
        </p:nvSpPr>
        <p:spPr>
          <a:xfrm rot="7646412">
            <a:off x="910970" y="2921625"/>
            <a:ext cx="754804" cy="43891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5181373-56AB-9249-88BD-DB3518D4F89D}"/>
              </a:ext>
            </a:extLst>
          </p:cNvPr>
          <p:cNvSpPr/>
          <p:nvPr/>
        </p:nvSpPr>
        <p:spPr>
          <a:xfrm rot="18219605">
            <a:off x="1255458" y="2261342"/>
            <a:ext cx="1801351" cy="29559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9A31234C-4E8D-4146-A15A-1CF46E6011DB}"/>
              </a:ext>
            </a:extLst>
          </p:cNvPr>
          <p:cNvSpPr/>
          <p:nvPr/>
        </p:nvSpPr>
        <p:spPr>
          <a:xfrm rot="17446598">
            <a:off x="900389" y="2873572"/>
            <a:ext cx="2636893" cy="1964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83579ADD-1992-0F4C-B76C-0062B3F4C62B}"/>
              </a:ext>
            </a:extLst>
          </p:cNvPr>
          <p:cNvSpPr/>
          <p:nvPr/>
        </p:nvSpPr>
        <p:spPr>
          <a:xfrm rot="17981728">
            <a:off x="2407196" y="1506460"/>
            <a:ext cx="407788" cy="59973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CD37F46C-0DD1-9742-9D0D-CA93AECDD400}"/>
              </a:ext>
            </a:extLst>
          </p:cNvPr>
          <p:cNvSpPr/>
          <p:nvPr/>
        </p:nvSpPr>
        <p:spPr>
          <a:xfrm rot="5400000">
            <a:off x="3580210" y="3429593"/>
            <a:ext cx="1828385" cy="6696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07437C42-CE43-B54D-967B-5E55E25B998A}"/>
              </a:ext>
            </a:extLst>
          </p:cNvPr>
          <p:cNvSpPr/>
          <p:nvPr/>
        </p:nvSpPr>
        <p:spPr>
          <a:xfrm rot="16200000">
            <a:off x="2828808" y="3362331"/>
            <a:ext cx="1641093" cy="232907"/>
          </a:xfrm>
          <a:prstGeom prst="rightArrow">
            <a:avLst>
              <a:gd name="adj1" fmla="val 50000"/>
              <a:gd name="adj2" fmla="val 5261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C13D1BA2-2E80-C54A-A3B1-02868A38EBEB}"/>
              </a:ext>
            </a:extLst>
          </p:cNvPr>
          <p:cNvSpPr/>
          <p:nvPr/>
        </p:nvSpPr>
        <p:spPr>
          <a:xfrm rot="4926621">
            <a:off x="5646" y="2619170"/>
            <a:ext cx="3159684" cy="80749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1BAA302D-3600-6D4A-8163-0C10B1EABA65}"/>
              </a:ext>
            </a:extLst>
          </p:cNvPr>
          <p:cNvSpPr/>
          <p:nvPr/>
        </p:nvSpPr>
        <p:spPr>
          <a:xfrm rot="16200000">
            <a:off x="3106174" y="1814942"/>
            <a:ext cx="1197773" cy="7229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CF78BFF-6097-E544-B718-9B963901A6C2}"/>
              </a:ext>
            </a:extLst>
          </p:cNvPr>
          <p:cNvSpPr/>
          <p:nvPr/>
        </p:nvSpPr>
        <p:spPr>
          <a:xfrm rot="16200000">
            <a:off x="2676349" y="3287163"/>
            <a:ext cx="1585241" cy="954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245CD54-6EF3-6248-B498-FC18A129AC0D}"/>
              </a:ext>
            </a:extLst>
          </p:cNvPr>
          <p:cNvCxnSpPr/>
          <p:nvPr/>
        </p:nvCxnSpPr>
        <p:spPr>
          <a:xfrm>
            <a:off x="6170751" y="838200"/>
            <a:ext cx="0" cy="518160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4" name="Right Arrow 13">
            <a:extLst>
              <a:ext uri="{FF2B5EF4-FFF2-40B4-BE49-F238E27FC236}">
                <a16:creationId xmlns:a16="http://schemas.microsoft.com/office/drawing/2014/main" id="{224B5A45-80F1-024D-BC9A-25B7021A0612}"/>
              </a:ext>
            </a:extLst>
          </p:cNvPr>
          <p:cNvSpPr/>
          <p:nvPr/>
        </p:nvSpPr>
        <p:spPr>
          <a:xfrm rot="7646412">
            <a:off x="6990253" y="3048321"/>
            <a:ext cx="754804" cy="43891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260F6924-C1C1-7B47-A1A9-355B30ABDDEF}"/>
              </a:ext>
            </a:extLst>
          </p:cNvPr>
          <p:cNvSpPr/>
          <p:nvPr/>
        </p:nvSpPr>
        <p:spPr>
          <a:xfrm rot="18219605">
            <a:off x="7334741" y="2388038"/>
            <a:ext cx="1801351" cy="29559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21CA746F-206A-E347-AE0B-63F8D4905111}"/>
              </a:ext>
            </a:extLst>
          </p:cNvPr>
          <p:cNvSpPr/>
          <p:nvPr/>
        </p:nvSpPr>
        <p:spPr>
          <a:xfrm rot="17446598">
            <a:off x="6979672" y="3000268"/>
            <a:ext cx="2636893" cy="19645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6DF6479B-94E3-494F-A6E9-ACFBA2133942}"/>
              </a:ext>
            </a:extLst>
          </p:cNvPr>
          <p:cNvSpPr/>
          <p:nvPr/>
        </p:nvSpPr>
        <p:spPr>
          <a:xfrm rot="17981728">
            <a:off x="8486479" y="1633156"/>
            <a:ext cx="407788" cy="59973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3BA05E4D-3B88-0C48-9FE9-075CA9F11B85}"/>
              </a:ext>
            </a:extLst>
          </p:cNvPr>
          <p:cNvSpPr/>
          <p:nvPr/>
        </p:nvSpPr>
        <p:spPr>
          <a:xfrm rot="5400000">
            <a:off x="9659493" y="3556289"/>
            <a:ext cx="1828385" cy="6696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1016F5C0-C363-EF4C-8988-8566F15D2E8A}"/>
              </a:ext>
            </a:extLst>
          </p:cNvPr>
          <p:cNvSpPr/>
          <p:nvPr/>
        </p:nvSpPr>
        <p:spPr>
          <a:xfrm rot="16200000">
            <a:off x="8908091" y="3489027"/>
            <a:ext cx="1641093" cy="232907"/>
          </a:xfrm>
          <a:prstGeom prst="rightArrow">
            <a:avLst>
              <a:gd name="adj1" fmla="val 50000"/>
              <a:gd name="adj2" fmla="val 5261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6A402F50-9CFF-B043-829E-8D47F7ACFF27}"/>
              </a:ext>
            </a:extLst>
          </p:cNvPr>
          <p:cNvSpPr/>
          <p:nvPr/>
        </p:nvSpPr>
        <p:spPr>
          <a:xfrm rot="4926621">
            <a:off x="6084929" y="2745866"/>
            <a:ext cx="3159684" cy="80749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1" name="Right Arrow 20">
            <a:extLst>
              <a:ext uri="{FF2B5EF4-FFF2-40B4-BE49-F238E27FC236}">
                <a16:creationId xmlns:a16="http://schemas.microsoft.com/office/drawing/2014/main" id="{EF887563-10A6-484D-B902-74EBB33F3E95}"/>
              </a:ext>
            </a:extLst>
          </p:cNvPr>
          <p:cNvSpPr/>
          <p:nvPr/>
        </p:nvSpPr>
        <p:spPr>
          <a:xfrm rot="16200000">
            <a:off x="9185457" y="1941638"/>
            <a:ext cx="1197773" cy="72299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A42D858D-BAD6-D545-A9AD-987CF4890C28}"/>
              </a:ext>
            </a:extLst>
          </p:cNvPr>
          <p:cNvSpPr/>
          <p:nvPr/>
        </p:nvSpPr>
        <p:spPr>
          <a:xfrm rot="16200000">
            <a:off x="8755632" y="3413859"/>
            <a:ext cx="1585241" cy="95451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6CAA55-02F6-D047-A041-95A42AE12B1A}"/>
              </a:ext>
            </a:extLst>
          </p:cNvPr>
          <p:cNvSpPr txBox="1"/>
          <p:nvPr/>
        </p:nvSpPr>
        <p:spPr>
          <a:xfrm>
            <a:off x="1963316" y="371933"/>
            <a:ext cx="1295547" cy="369332"/>
          </a:xfrm>
          <a:prstGeom prst="rect">
            <a:avLst/>
          </a:prstGeom>
          <a:noFill/>
        </p:spPr>
        <p:txBody>
          <a:bodyPr wrap="none" rtlCol="0">
            <a:spAutoFit/>
          </a:bodyPr>
          <a:lstStyle/>
          <a:p>
            <a:r>
              <a:rPr lang="en-US" dirty="0"/>
              <a:t>Global Land</a:t>
            </a:r>
          </a:p>
        </p:txBody>
      </p:sp>
      <p:sp>
        <p:nvSpPr>
          <p:cNvPr id="24" name="TextBox 23">
            <a:extLst>
              <a:ext uri="{FF2B5EF4-FFF2-40B4-BE49-F238E27FC236}">
                <a16:creationId xmlns:a16="http://schemas.microsoft.com/office/drawing/2014/main" id="{5663177D-8EAF-434C-AF5C-6D85D6CC5F71}"/>
              </a:ext>
            </a:extLst>
          </p:cNvPr>
          <p:cNvSpPr txBox="1"/>
          <p:nvPr/>
        </p:nvSpPr>
        <p:spPr>
          <a:xfrm>
            <a:off x="8212429" y="434965"/>
            <a:ext cx="1441420" cy="369332"/>
          </a:xfrm>
          <a:prstGeom prst="rect">
            <a:avLst/>
          </a:prstGeom>
          <a:noFill/>
        </p:spPr>
        <p:txBody>
          <a:bodyPr wrap="none" rtlCol="0">
            <a:spAutoFit/>
          </a:bodyPr>
          <a:lstStyle/>
          <a:p>
            <a:r>
              <a:rPr lang="en-US" dirty="0"/>
              <a:t>Global Ocean</a:t>
            </a:r>
          </a:p>
        </p:txBody>
      </p:sp>
    </p:spTree>
    <p:extLst>
      <p:ext uri="{BB962C8B-B14F-4D97-AF65-F5344CB8AC3E}">
        <p14:creationId xmlns:p14="http://schemas.microsoft.com/office/powerpoint/2010/main" val="1871461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BBC223E-B4E0-0840-8215-08380C3D647C}"/>
              </a:ext>
            </a:extLst>
          </p:cNvPr>
          <p:cNvSpPr txBox="1">
            <a:spLocks/>
          </p:cNvSpPr>
          <p:nvPr/>
        </p:nvSpPr>
        <p:spPr bwMode="auto">
          <a:xfrm>
            <a:off x="2819400" y="152400"/>
            <a:ext cx="78486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b="0">
                <a:solidFill>
                  <a:schemeClr val="bg1"/>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defRPr>
            </a:lvl2pPr>
            <a:lvl3pPr algn="ctr" rtl="0" eaLnBrk="0" fontAlgn="base" hangingPunct="0">
              <a:spcBef>
                <a:spcPct val="0"/>
              </a:spcBef>
              <a:spcAft>
                <a:spcPct val="0"/>
              </a:spcAft>
              <a:defRPr sz="3600" b="1">
                <a:solidFill>
                  <a:schemeClr val="tx1"/>
                </a:solidFill>
                <a:latin typeface="Arial" pitchFamily="34" charset="0"/>
              </a:defRPr>
            </a:lvl3pPr>
            <a:lvl4pPr algn="ctr" rtl="0" eaLnBrk="0" fontAlgn="base" hangingPunct="0">
              <a:spcBef>
                <a:spcPct val="0"/>
              </a:spcBef>
              <a:spcAft>
                <a:spcPct val="0"/>
              </a:spcAft>
              <a:defRPr sz="3600" b="1">
                <a:solidFill>
                  <a:schemeClr val="tx1"/>
                </a:solidFill>
                <a:latin typeface="Arial" pitchFamily="34" charset="0"/>
              </a:defRPr>
            </a:lvl4pPr>
            <a:lvl5pPr algn="ctr" rtl="0" eaLnBrk="0" fontAlgn="base" hangingPunct="0">
              <a:spcBef>
                <a:spcPct val="0"/>
              </a:spcBef>
              <a:spcAft>
                <a:spcPct val="0"/>
              </a:spcAft>
              <a:defRPr sz="3600" b="1">
                <a:solidFill>
                  <a:schemeClr val="tx1"/>
                </a:solidFill>
                <a:latin typeface="Arial" pitchFamily="34" charset="0"/>
              </a:defRPr>
            </a:lvl5pPr>
            <a:lvl6pPr marL="457200" algn="ctr" rtl="0" fontAlgn="base">
              <a:spcBef>
                <a:spcPct val="0"/>
              </a:spcBef>
              <a:spcAft>
                <a:spcPct val="0"/>
              </a:spcAft>
              <a:defRPr sz="3600" b="1">
                <a:solidFill>
                  <a:schemeClr val="tx1"/>
                </a:solidFill>
                <a:latin typeface="Arial" pitchFamily="34" charset="0"/>
              </a:defRPr>
            </a:lvl6pPr>
            <a:lvl7pPr marL="914400" algn="ctr" rtl="0" fontAlgn="base">
              <a:spcBef>
                <a:spcPct val="0"/>
              </a:spcBef>
              <a:spcAft>
                <a:spcPct val="0"/>
              </a:spcAft>
              <a:defRPr sz="3600" b="1">
                <a:solidFill>
                  <a:schemeClr val="tx1"/>
                </a:solidFill>
                <a:latin typeface="Arial" pitchFamily="34" charset="0"/>
              </a:defRPr>
            </a:lvl7pPr>
            <a:lvl8pPr marL="1371600" algn="ctr" rtl="0" fontAlgn="base">
              <a:spcBef>
                <a:spcPct val="0"/>
              </a:spcBef>
              <a:spcAft>
                <a:spcPct val="0"/>
              </a:spcAft>
              <a:defRPr sz="3600" b="1">
                <a:solidFill>
                  <a:schemeClr val="tx1"/>
                </a:solidFill>
                <a:latin typeface="Arial" pitchFamily="34" charset="0"/>
              </a:defRPr>
            </a:lvl8pPr>
            <a:lvl9pPr marL="1828800" algn="ctr" rtl="0" fontAlgn="base">
              <a:spcBef>
                <a:spcPct val="0"/>
              </a:spcBef>
              <a:spcAft>
                <a:spcPct val="0"/>
              </a:spcAft>
              <a:defRPr sz="3600" b="1">
                <a:solidFill>
                  <a:schemeClr val="tx1"/>
                </a:solidFill>
                <a:latin typeface="Arial" pitchFamily="34" charset="0"/>
              </a:defRPr>
            </a:lvl9pPr>
          </a:lstStyle>
          <a:p>
            <a:pPr>
              <a:lnSpc>
                <a:spcPct val="100000"/>
              </a:lnSpc>
              <a:buNone/>
            </a:pPr>
            <a:r>
              <a:rPr lang="en-US" altLang="en-US" kern="0" dirty="0">
                <a:latin typeface="Trebuchet MS" panose="020B0603020202020204" pitchFamily="34" charset="0"/>
                <a:ea typeface="ヒラギノ角ゴ Pro W3" charset="-128"/>
              </a:rPr>
              <a:t>GEWEX SRB and POWER Applied Sciences</a:t>
            </a:r>
          </a:p>
        </p:txBody>
      </p:sp>
      <p:pic>
        <p:nvPicPr>
          <p:cNvPr id="8196" name="Picture 4">
            <a:extLst>
              <a:ext uri="{FF2B5EF4-FFF2-40B4-BE49-F238E27FC236}">
                <a16:creationId xmlns:a16="http://schemas.microsoft.com/office/drawing/2014/main" id="{80F805E9-0D16-964E-8B8C-959E49FFFD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6" r="7500" b="2948"/>
          <a:stretch/>
        </p:blipFill>
        <p:spPr bwMode="auto">
          <a:xfrm>
            <a:off x="1585538" y="2065538"/>
            <a:ext cx="9082463" cy="47924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982418-A87E-1C48-BDA8-E0C3C964417C}"/>
              </a:ext>
            </a:extLst>
          </p:cNvPr>
          <p:cNvSpPr txBox="1"/>
          <p:nvPr/>
        </p:nvSpPr>
        <p:spPr>
          <a:xfrm>
            <a:off x="7366619" y="2413645"/>
            <a:ext cx="447558" cy="338554"/>
          </a:xfrm>
          <a:prstGeom prst="rect">
            <a:avLst/>
          </a:prstGeom>
          <a:noFill/>
        </p:spPr>
        <p:txBody>
          <a:bodyPr wrap="none" rtlCol="0">
            <a:spAutoFit/>
          </a:bodyPr>
          <a:lstStyle/>
          <a:p>
            <a:pPr>
              <a:buNone/>
            </a:pPr>
            <a:r>
              <a:rPr lang="en-US" sz="1600" b="1" dirty="0">
                <a:solidFill>
                  <a:srgbClr val="0070C0"/>
                </a:solidFill>
              </a:rPr>
              <a:t>1.0</a:t>
            </a:r>
          </a:p>
        </p:txBody>
      </p:sp>
      <p:sp>
        <p:nvSpPr>
          <p:cNvPr id="8" name="TextBox 7">
            <a:extLst>
              <a:ext uri="{FF2B5EF4-FFF2-40B4-BE49-F238E27FC236}">
                <a16:creationId xmlns:a16="http://schemas.microsoft.com/office/drawing/2014/main" id="{97DE07A9-D3B6-3D41-8484-38925A0F84E6}"/>
              </a:ext>
            </a:extLst>
          </p:cNvPr>
          <p:cNvSpPr txBox="1"/>
          <p:nvPr/>
        </p:nvSpPr>
        <p:spPr>
          <a:xfrm>
            <a:off x="5026185" y="2286000"/>
            <a:ext cx="655949" cy="338554"/>
          </a:xfrm>
          <a:prstGeom prst="rect">
            <a:avLst/>
          </a:prstGeom>
          <a:noFill/>
        </p:spPr>
        <p:txBody>
          <a:bodyPr wrap="none" rtlCol="0">
            <a:spAutoFit/>
          </a:bodyPr>
          <a:lstStyle/>
          <a:p>
            <a:pPr>
              <a:buNone/>
            </a:pPr>
            <a:r>
              <a:rPr lang="en-US" sz="1600" b="1" dirty="0">
                <a:solidFill>
                  <a:srgbClr val="0070C0"/>
                </a:solidFill>
              </a:rPr>
              <a:t>100.1</a:t>
            </a:r>
          </a:p>
        </p:txBody>
      </p:sp>
      <p:sp>
        <p:nvSpPr>
          <p:cNvPr id="9" name="TextBox 8">
            <a:extLst>
              <a:ext uri="{FF2B5EF4-FFF2-40B4-BE49-F238E27FC236}">
                <a16:creationId xmlns:a16="http://schemas.microsoft.com/office/drawing/2014/main" id="{8AA51E9D-2DCC-9342-853F-E6EF9C8044BC}"/>
              </a:ext>
            </a:extLst>
          </p:cNvPr>
          <p:cNvSpPr txBox="1"/>
          <p:nvPr/>
        </p:nvSpPr>
        <p:spPr>
          <a:xfrm>
            <a:off x="2590801" y="2225290"/>
            <a:ext cx="655949" cy="338554"/>
          </a:xfrm>
          <a:prstGeom prst="rect">
            <a:avLst/>
          </a:prstGeom>
          <a:no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340.3</a:t>
            </a:r>
          </a:p>
        </p:txBody>
      </p:sp>
      <p:sp>
        <p:nvSpPr>
          <p:cNvPr id="5" name="TextBox 4">
            <a:extLst>
              <a:ext uri="{FF2B5EF4-FFF2-40B4-BE49-F238E27FC236}">
                <a16:creationId xmlns:a16="http://schemas.microsoft.com/office/drawing/2014/main" id="{D0397C5D-3A12-FB4B-832C-3C914BC22504}"/>
              </a:ext>
            </a:extLst>
          </p:cNvPr>
          <p:cNvSpPr txBox="1"/>
          <p:nvPr/>
        </p:nvSpPr>
        <p:spPr>
          <a:xfrm>
            <a:off x="1992254" y="355671"/>
            <a:ext cx="8453965" cy="1089529"/>
          </a:xfrm>
          <a:prstGeom prst="rect">
            <a:avLst/>
          </a:prstGeom>
          <a:noFill/>
        </p:spPr>
        <p:txBody>
          <a:bodyPr wrap="square" rtlCol="0">
            <a:spAutoFit/>
          </a:bodyPr>
          <a:lstStyle/>
          <a:p>
            <a:pPr algn="ctr">
              <a:lnSpc>
                <a:spcPct val="90000"/>
              </a:lnSpc>
              <a:buNone/>
            </a:pPr>
            <a:r>
              <a:rPr lang="en-US" sz="2400" dirty="0"/>
              <a:t>Long-term Averaged Radiation Budget Components from SRB R4-IP (1988-2009) Compared to Stephens et al. (2012)</a:t>
            </a:r>
          </a:p>
          <a:p>
            <a:pPr algn="ctr">
              <a:lnSpc>
                <a:spcPct val="90000"/>
              </a:lnSpc>
              <a:buNone/>
            </a:pPr>
            <a:r>
              <a:rPr lang="en-US" sz="2400" i="1" dirty="0">
                <a:solidFill>
                  <a:srgbClr val="0070C0"/>
                </a:solidFill>
              </a:rPr>
              <a:t>All SRB components at/within stated uncertainty ranges</a:t>
            </a:r>
          </a:p>
        </p:txBody>
      </p:sp>
      <p:sp>
        <p:nvSpPr>
          <p:cNvPr id="7" name="TextBox 6">
            <a:extLst>
              <a:ext uri="{FF2B5EF4-FFF2-40B4-BE49-F238E27FC236}">
                <a16:creationId xmlns:a16="http://schemas.microsoft.com/office/drawing/2014/main" id="{B095081E-CB4E-F640-8F4F-A0138202B9C1}"/>
              </a:ext>
            </a:extLst>
          </p:cNvPr>
          <p:cNvSpPr txBox="1"/>
          <p:nvPr/>
        </p:nvSpPr>
        <p:spPr>
          <a:xfrm>
            <a:off x="8784945" y="6004310"/>
            <a:ext cx="1821518" cy="707886"/>
          </a:xfrm>
          <a:prstGeom prst="rect">
            <a:avLst/>
          </a:prstGeom>
          <a:noFill/>
        </p:spPr>
        <p:txBody>
          <a:bodyPr wrap="square" rtlCol="0">
            <a:spAutoFit/>
          </a:bodyPr>
          <a:lstStyle/>
          <a:p>
            <a:pPr>
              <a:lnSpc>
                <a:spcPct val="100000"/>
              </a:lnSpc>
              <a:buNone/>
            </a:pPr>
            <a:r>
              <a:rPr lang="en-US" sz="2000" i="1" dirty="0">
                <a:solidFill>
                  <a:srgbClr val="0070C0"/>
                </a:solidFill>
              </a:rPr>
              <a:t>SRB Fluxes in Blue W m</a:t>
            </a:r>
            <a:r>
              <a:rPr lang="en-US" sz="2000" i="1" baseline="30000" dirty="0">
                <a:solidFill>
                  <a:srgbClr val="0070C0"/>
                </a:solidFill>
              </a:rPr>
              <a:t>-2</a:t>
            </a:r>
          </a:p>
        </p:txBody>
      </p:sp>
      <p:sp>
        <p:nvSpPr>
          <p:cNvPr id="12" name="TextBox 11">
            <a:extLst>
              <a:ext uri="{FF2B5EF4-FFF2-40B4-BE49-F238E27FC236}">
                <a16:creationId xmlns:a16="http://schemas.microsoft.com/office/drawing/2014/main" id="{AAB02877-E452-194C-AF02-E54253A6D192}"/>
              </a:ext>
            </a:extLst>
          </p:cNvPr>
          <p:cNvSpPr txBox="1"/>
          <p:nvPr/>
        </p:nvSpPr>
        <p:spPr>
          <a:xfrm>
            <a:off x="4445428" y="3437452"/>
            <a:ext cx="551754" cy="338554"/>
          </a:xfrm>
          <a:prstGeom prst="rect">
            <a:avLst/>
          </a:prstGeom>
          <a:noFill/>
        </p:spPr>
        <p:txBody>
          <a:bodyPr wrap="none" rtlCol="0">
            <a:spAutoFit/>
          </a:bodyPr>
          <a:lstStyle/>
          <a:p>
            <a:pPr>
              <a:buNone/>
            </a:pPr>
            <a:r>
              <a:rPr lang="en-US" sz="1600" b="1" dirty="0">
                <a:solidFill>
                  <a:srgbClr val="0070C0"/>
                </a:solidFill>
              </a:rPr>
              <a:t>46.3</a:t>
            </a:r>
          </a:p>
        </p:txBody>
      </p:sp>
      <p:sp>
        <p:nvSpPr>
          <p:cNvPr id="13" name="TextBox 12">
            <a:extLst>
              <a:ext uri="{FF2B5EF4-FFF2-40B4-BE49-F238E27FC236}">
                <a16:creationId xmlns:a16="http://schemas.microsoft.com/office/drawing/2014/main" id="{49624F41-AE88-5545-8F49-0D3287191B6D}"/>
              </a:ext>
            </a:extLst>
          </p:cNvPr>
          <p:cNvSpPr txBox="1"/>
          <p:nvPr/>
        </p:nvSpPr>
        <p:spPr>
          <a:xfrm>
            <a:off x="2902536" y="3968969"/>
            <a:ext cx="548548" cy="338554"/>
          </a:xfrm>
          <a:prstGeom prst="rect">
            <a:avLst/>
          </a:prstGeom>
          <a:noFill/>
        </p:spPr>
        <p:txBody>
          <a:bodyPr wrap="none" rtlCol="0">
            <a:spAutoFit/>
          </a:bodyPr>
          <a:lstStyle/>
          <a:p>
            <a:pPr>
              <a:buNone/>
            </a:pPr>
            <a:r>
              <a:rPr lang="en-US" sz="1600" dirty="0">
                <a:solidFill>
                  <a:srgbClr val="0070C0"/>
                </a:solidFill>
              </a:rPr>
              <a:t>76.7</a:t>
            </a:r>
          </a:p>
        </p:txBody>
      </p:sp>
      <p:sp>
        <p:nvSpPr>
          <p:cNvPr id="15" name="TextBox 14">
            <a:extLst>
              <a:ext uri="{FF2B5EF4-FFF2-40B4-BE49-F238E27FC236}">
                <a16:creationId xmlns:a16="http://schemas.microsoft.com/office/drawing/2014/main" id="{600E4444-37B1-EE43-8F5C-0E584F94422C}"/>
              </a:ext>
            </a:extLst>
          </p:cNvPr>
          <p:cNvSpPr txBox="1"/>
          <p:nvPr/>
        </p:nvSpPr>
        <p:spPr>
          <a:xfrm>
            <a:off x="3733801" y="5044690"/>
            <a:ext cx="655949" cy="338554"/>
          </a:xfrm>
          <a:prstGeom prst="rect">
            <a:avLst/>
          </a:prstGeom>
          <a:no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163.5</a:t>
            </a:r>
          </a:p>
        </p:txBody>
      </p:sp>
      <p:sp>
        <p:nvSpPr>
          <p:cNvPr id="16" name="TextBox 15">
            <a:extLst>
              <a:ext uri="{FF2B5EF4-FFF2-40B4-BE49-F238E27FC236}">
                <a16:creationId xmlns:a16="http://schemas.microsoft.com/office/drawing/2014/main" id="{F0FA3904-136C-6D44-8948-72CFB292E171}"/>
              </a:ext>
            </a:extLst>
          </p:cNvPr>
          <p:cNvSpPr txBox="1"/>
          <p:nvPr/>
        </p:nvSpPr>
        <p:spPr>
          <a:xfrm>
            <a:off x="4912371" y="4953000"/>
            <a:ext cx="583814" cy="338554"/>
          </a:xfrm>
          <a:prstGeom prst="rect">
            <a:avLst/>
          </a:prstGeom>
          <a:solidFill>
            <a:schemeClr val="bg1"/>
          </a:solidFill>
          <a:effectLst>
            <a:glow rad="63500">
              <a:schemeClr val="accent2">
                <a:satMod val="175000"/>
                <a:alpha val="40000"/>
              </a:schemeClr>
            </a:glow>
          </a:effectLst>
        </p:spPr>
        <p:txBody>
          <a:bodyPr wrap="square" rtlCol="0">
            <a:spAutoFit/>
          </a:bodyPr>
          <a:lstStyle/>
          <a:p>
            <a:pPr>
              <a:buNone/>
            </a:pPr>
            <a:r>
              <a:rPr lang="en-US" sz="1600" b="1" dirty="0">
                <a:solidFill>
                  <a:srgbClr val="0070C0"/>
                </a:solidFill>
              </a:rPr>
              <a:t>22.1</a:t>
            </a:r>
          </a:p>
        </p:txBody>
      </p:sp>
      <p:sp>
        <p:nvSpPr>
          <p:cNvPr id="17" name="TextBox 16">
            <a:extLst>
              <a:ext uri="{FF2B5EF4-FFF2-40B4-BE49-F238E27FC236}">
                <a16:creationId xmlns:a16="http://schemas.microsoft.com/office/drawing/2014/main" id="{2E70212E-9043-3343-8AE1-A2B0DD1E2003}"/>
              </a:ext>
            </a:extLst>
          </p:cNvPr>
          <p:cNvSpPr txBox="1"/>
          <p:nvPr/>
        </p:nvSpPr>
        <p:spPr>
          <a:xfrm>
            <a:off x="6800665" y="3177437"/>
            <a:ext cx="655949" cy="338554"/>
          </a:xfrm>
          <a:prstGeom prst="rect">
            <a:avLst/>
          </a:prstGeom>
          <a:noFill/>
        </p:spPr>
        <p:txBody>
          <a:bodyPr wrap="none" rtlCol="0">
            <a:spAutoFit/>
          </a:bodyPr>
          <a:lstStyle/>
          <a:p>
            <a:pPr>
              <a:buNone/>
            </a:pPr>
            <a:r>
              <a:rPr lang="en-US" sz="1600" b="1" dirty="0">
                <a:solidFill>
                  <a:srgbClr val="0070C0"/>
                </a:solidFill>
              </a:rPr>
              <a:t>262.2</a:t>
            </a:r>
          </a:p>
        </p:txBody>
      </p:sp>
      <p:sp>
        <p:nvSpPr>
          <p:cNvPr id="18" name="TextBox 17">
            <a:extLst>
              <a:ext uri="{FF2B5EF4-FFF2-40B4-BE49-F238E27FC236}">
                <a16:creationId xmlns:a16="http://schemas.microsoft.com/office/drawing/2014/main" id="{4222D0C8-CDB9-F14E-BB0E-CF9D4786E191}"/>
              </a:ext>
            </a:extLst>
          </p:cNvPr>
          <p:cNvSpPr txBox="1"/>
          <p:nvPr/>
        </p:nvSpPr>
        <p:spPr>
          <a:xfrm>
            <a:off x="8466832" y="2346710"/>
            <a:ext cx="655949" cy="338554"/>
          </a:xfrm>
          <a:prstGeom prst="rect">
            <a:avLst/>
          </a:prstGeom>
          <a:noFill/>
        </p:spPr>
        <p:txBody>
          <a:bodyPr wrap="none" rtlCol="0">
            <a:spAutoFit/>
          </a:bodyPr>
          <a:lstStyle/>
          <a:p>
            <a:pPr>
              <a:buNone/>
            </a:pPr>
            <a:r>
              <a:rPr lang="en-US" sz="1600" b="1" dirty="0">
                <a:solidFill>
                  <a:srgbClr val="0070C0"/>
                </a:solidFill>
              </a:rPr>
              <a:t>239.2</a:t>
            </a:r>
          </a:p>
        </p:txBody>
      </p:sp>
      <p:sp>
        <p:nvSpPr>
          <p:cNvPr id="19" name="TextBox 18">
            <a:extLst>
              <a:ext uri="{FF2B5EF4-FFF2-40B4-BE49-F238E27FC236}">
                <a16:creationId xmlns:a16="http://schemas.microsoft.com/office/drawing/2014/main" id="{0C28889A-99F7-7742-8212-B4C9DB494D85}"/>
              </a:ext>
            </a:extLst>
          </p:cNvPr>
          <p:cNvSpPr txBox="1"/>
          <p:nvPr/>
        </p:nvSpPr>
        <p:spPr>
          <a:xfrm>
            <a:off x="7912974" y="5715000"/>
            <a:ext cx="655949" cy="338554"/>
          </a:xfrm>
          <a:prstGeom prst="rect">
            <a:avLst/>
          </a:prstGeom>
          <a:solidFill>
            <a:schemeClr val="bg1"/>
          </a:solidFill>
        </p:spPr>
        <p:txBody>
          <a:bodyPr wrap="none" rtlCol="0">
            <a:spAutoFit/>
          </a:bodyPr>
          <a:lstStyle/>
          <a:p>
            <a:pPr>
              <a:buNone/>
            </a:pPr>
            <a:r>
              <a:rPr lang="en-US" sz="1600" b="1" dirty="0">
                <a:solidFill>
                  <a:srgbClr val="0070C0"/>
                </a:solidFill>
              </a:rPr>
              <a:t>347.0</a:t>
            </a:r>
          </a:p>
        </p:txBody>
      </p:sp>
      <p:sp>
        <p:nvSpPr>
          <p:cNvPr id="20" name="TextBox 19">
            <a:extLst>
              <a:ext uri="{FF2B5EF4-FFF2-40B4-BE49-F238E27FC236}">
                <a16:creationId xmlns:a16="http://schemas.microsoft.com/office/drawing/2014/main" id="{163626DB-2771-B74D-B848-EEF7D4A254E6}"/>
              </a:ext>
            </a:extLst>
          </p:cNvPr>
          <p:cNvSpPr txBox="1"/>
          <p:nvPr/>
        </p:nvSpPr>
        <p:spPr>
          <a:xfrm>
            <a:off x="9217921" y="3464745"/>
            <a:ext cx="718466"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-187.7</a:t>
            </a:r>
          </a:p>
        </p:txBody>
      </p:sp>
      <p:sp>
        <p:nvSpPr>
          <p:cNvPr id="21" name="TextBox 20">
            <a:extLst>
              <a:ext uri="{FF2B5EF4-FFF2-40B4-BE49-F238E27FC236}">
                <a16:creationId xmlns:a16="http://schemas.microsoft.com/office/drawing/2014/main" id="{50E5B2D0-E125-4942-B9F4-1A3A560CC75C}"/>
              </a:ext>
            </a:extLst>
          </p:cNvPr>
          <p:cNvSpPr txBox="1"/>
          <p:nvPr/>
        </p:nvSpPr>
        <p:spPr>
          <a:xfrm>
            <a:off x="7454666" y="3519838"/>
            <a:ext cx="551754"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22.9</a:t>
            </a:r>
          </a:p>
        </p:txBody>
      </p:sp>
      <p:sp>
        <p:nvSpPr>
          <p:cNvPr id="22" name="TextBox 21">
            <a:extLst>
              <a:ext uri="{FF2B5EF4-FFF2-40B4-BE49-F238E27FC236}">
                <a16:creationId xmlns:a16="http://schemas.microsoft.com/office/drawing/2014/main" id="{373E8FE1-B768-284F-AB58-849E2C12D5FC}"/>
              </a:ext>
            </a:extLst>
          </p:cNvPr>
          <p:cNvSpPr txBox="1"/>
          <p:nvPr/>
        </p:nvSpPr>
        <p:spPr>
          <a:xfrm>
            <a:off x="6435025" y="5029200"/>
            <a:ext cx="655949"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398.5</a:t>
            </a:r>
          </a:p>
        </p:txBody>
      </p:sp>
      <p:sp>
        <p:nvSpPr>
          <p:cNvPr id="23" name="TextBox 22">
            <a:extLst>
              <a:ext uri="{FF2B5EF4-FFF2-40B4-BE49-F238E27FC236}">
                <a16:creationId xmlns:a16="http://schemas.microsoft.com/office/drawing/2014/main" id="{A7147B85-D6CB-E840-877D-A6120E97E5E2}"/>
              </a:ext>
            </a:extLst>
          </p:cNvPr>
          <p:cNvSpPr txBox="1"/>
          <p:nvPr/>
        </p:nvSpPr>
        <p:spPr>
          <a:xfrm>
            <a:off x="9384428" y="4679180"/>
            <a:ext cx="655949"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315.6</a:t>
            </a:r>
          </a:p>
        </p:txBody>
      </p:sp>
      <p:sp>
        <p:nvSpPr>
          <p:cNvPr id="25" name="TextBox 24">
            <a:extLst>
              <a:ext uri="{FF2B5EF4-FFF2-40B4-BE49-F238E27FC236}">
                <a16:creationId xmlns:a16="http://schemas.microsoft.com/office/drawing/2014/main" id="{ADEF5C64-750C-1D4F-80A9-A2FA34FA156A}"/>
              </a:ext>
            </a:extLst>
          </p:cNvPr>
          <p:cNvSpPr txBox="1"/>
          <p:nvPr/>
        </p:nvSpPr>
        <p:spPr>
          <a:xfrm>
            <a:off x="7564159" y="5044690"/>
            <a:ext cx="551754"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31.5</a:t>
            </a:r>
          </a:p>
        </p:txBody>
      </p:sp>
      <p:sp>
        <p:nvSpPr>
          <p:cNvPr id="26" name="TextBox 25">
            <a:extLst>
              <a:ext uri="{FF2B5EF4-FFF2-40B4-BE49-F238E27FC236}">
                <a16:creationId xmlns:a16="http://schemas.microsoft.com/office/drawing/2014/main" id="{95F7346B-8035-9246-BA6C-25CB74E1657F}"/>
              </a:ext>
            </a:extLst>
          </p:cNvPr>
          <p:cNvSpPr txBox="1"/>
          <p:nvPr/>
        </p:nvSpPr>
        <p:spPr>
          <a:xfrm>
            <a:off x="8299400" y="4389870"/>
            <a:ext cx="447558"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8.6</a:t>
            </a:r>
          </a:p>
        </p:txBody>
      </p:sp>
      <p:sp>
        <p:nvSpPr>
          <p:cNvPr id="27" name="TextBox 26">
            <a:extLst>
              <a:ext uri="{FF2B5EF4-FFF2-40B4-BE49-F238E27FC236}">
                <a16:creationId xmlns:a16="http://schemas.microsoft.com/office/drawing/2014/main" id="{A65AC52D-8B20-FF46-848F-8A1D01837782}"/>
              </a:ext>
            </a:extLst>
          </p:cNvPr>
          <p:cNvSpPr txBox="1"/>
          <p:nvPr/>
        </p:nvSpPr>
        <p:spPr>
          <a:xfrm>
            <a:off x="4559200" y="3901690"/>
            <a:ext cx="447558" cy="338554"/>
          </a:xfrm>
          <a:prstGeom prst="rect">
            <a:avLst/>
          </a:prstGeom>
          <a:solidFill>
            <a:schemeClr val="bg1"/>
          </a:solidFill>
          <a:effectLst>
            <a:glow rad="63500">
              <a:schemeClr val="accent2">
                <a:satMod val="175000"/>
                <a:alpha val="40000"/>
              </a:schemeClr>
            </a:glow>
          </a:effectLst>
        </p:spPr>
        <p:txBody>
          <a:bodyPr wrap="none" rtlCol="0">
            <a:spAutoFit/>
          </a:bodyPr>
          <a:lstStyle/>
          <a:p>
            <a:pPr>
              <a:buNone/>
            </a:pPr>
            <a:r>
              <a:rPr lang="en-US" sz="1600" b="1" dirty="0">
                <a:solidFill>
                  <a:srgbClr val="0070C0"/>
                </a:solidFill>
              </a:rPr>
              <a:t>8.3</a:t>
            </a:r>
          </a:p>
        </p:txBody>
      </p:sp>
      <p:sp>
        <p:nvSpPr>
          <p:cNvPr id="6" name="TextBox 5">
            <a:extLst>
              <a:ext uri="{FF2B5EF4-FFF2-40B4-BE49-F238E27FC236}">
                <a16:creationId xmlns:a16="http://schemas.microsoft.com/office/drawing/2014/main" id="{CD4AC6DC-C40D-2540-946D-4058E0EAADB0}"/>
              </a:ext>
            </a:extLst>
          </p:cNvPr>
          <p:cNvSpPr txBox="1"/>
          <p:nvPr/>
        </p:nvSpPr>
        <p:spPr>
          <a:xfrm>
            <a:off x="2592923" y="1603832"/>
            <a:ext cx="6730945" cy="523220"/>
          </a:xfrm>
          <a:prstGeom prst="rect">
            <a:avLst/>
          </a:prstGeom>
          <a:noFill/>
        </p:spPr>
        <p:txBody>
          <a:bodyPr wrap="none" rtlCol="0">
            <a:spAutoFit/>
          </a:bodyPr>
          <a:lstStyle/>
          <a:p>
            <a:r>
              <a:rPr lang="en-US" sz="2800" dirty="0">
                <a:solidFill>
                  <a:srgbClr val="FF0000"/>
                </a:solidFill>
              </a:rPr>
              <a:t>Replace with new figure (add 1 sigma values)</a:t>
            </a:r>
          </a:p>
        </p:txBody>
      </p:sp>
    </p:spTree>
    <p:extLst>
      <p:ext uri="{BB962C8B-B14F-4D97-AF65-F5344CB8AC3E}">
        <p14:creationId xmlns:p14="http://schemas.microsoft.com/office/powerpoint/2010/main" val="813878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C3EA8AC-AABA-0546-9A77-C4721F89188C}"/>
              </a:ext>
            </a:extLst>
          </p:cNvPr>
          <p:cNvGraphicFramePr>
            <a:graphicFrameLocks noGrp="1"/>
          </p:cNvGraphicFramePr>
          <p:nvPr/>
        </p:nvGraphicFramePr>
        <p:xfrm>
          <a:off x="1069669" y="1"/>
          <a:ext cx="7036641" cy="6780948"/>
        </p:xfrm>
        <a:graphic>
          <a:graphicData uri="http://schemas.openxmlformats.org/drawingml/2006/table">
            <a:tbl>
              <a:tblPr firstRow="1" bandRow="1">
                <a:tableStyleId>{5C22544A-7EE6-4342-B048-85BDC9FD1C3A}</a:tableStyleId>
              </a:tblPr>
              <a:tblGrid>
                <a:gridCol w="3860616">
                  <a:extLst>
                    <a:ext uri="{9D8B030D-6E8A-4147-A177-3AD203B41FA5}">
                      <a16:colId xmlns:a16="http://schemas.microsoft.com/office/drawing/2014/main" val="3244225707"/>
                    </a:ext>
                  </a:extLst>
                </a:gridCol>
                <a:gridCol w="1537197">
                  <a:extLst>
                    <a:ext uri="{9D8B030D-6E8A-4147-A177-3AD203B41FA5}">
                      <a16:colId xmlns:a16="http://schemas.microsoft.com/office/drawing/2014/main" val="994092425"/>
                    </a:ext>
                  </a:extLst>
                </a:gridCol>
                <a:gridCol w="1638828">
                  <a:extLst>
                    <a:ext uri="{9D8B030D-6E8A-4147-A177-3AD203B41FA5}">
                      <a16:colId xmlns:a16="http://schemas.microsoft.com/office/drawing/2014/main" val="386541176"/>
                    </a:ext>
                  </a:extLst>
                </a:gridCol>
              </a:tblGrid>
              <a:tr h="488068">
                <a:tc>
                  <a:txBody>
                    <a:bodyPr/>
                    <a:lstStyle/>
                    <a:p>
                      <a:pPr algn="ctr"/>
                      <a:r>
                        <a:rPr lang="en-US" sz="1400" dirty="0"/>
                        <a:t>Flux Component</a:t>
                      </a:r>
                    </a:p>
                  </a:txBody>
                  <a:tcPr marL="68580" marR="68580" marT="34290" marB="34290" anchor="ctr"/>
                </a:tc>
                <a:tc>
                  <a:txBody>
                    <a:bodyPr/>
                    <a:lstStyle/>
                    <a:p>
                      <a:pPr algn="ctr"/>
                      <a:r>
                        <a:rPr lang="en-US" sz="1400" dirty="0"/>
                        <a:t>Rel 4 IP Shortwave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extLst>
                  <a:ext uri="{0D108BD9-81ED-4DB2-BD59-A6C34878D82A}">
                    <a16:rowId xmlns:a16="http://schemas.microsoft.com/office/drawing/2014/main" val="1867237081"/>
                  </a:ext>
                </a:extLst>
              </a:tr>
              <a:tr h="349156">
                <a:tc>
                  <a:txBody>
                    <a:bodyPr/>
                    <a:lstStyle/>
                    <a:p>
                      <a:pPr algn="l"/>
                      <a:r>
                        <a:rPr lang="en-US" sz="1600" dirty="0"/>
                        <a:t>Surface total down</a:t>
                      </a:r>
                    </a:p>
                  </a:txBody>
                  <a:tcPr marL="68580" marR="68580" marT="34290" marB="34290" anchor="ctr"/>
                </a:tc>
                <a:tc>
                  <a:txBody>
                    <a:bodyPr/>
                    <a:lstStyle/>
                    <a:p>
                      <a:pPr algn="ctr"/>
                      <a:r>
                        <a:rPr lang="en-US" sz="1600" dirty="0">
                          <a:solidFill>
                            <a:schemeClr val="tx1"/>
                          </a:solidFill>
                        </a:rPr>
                        <a:t>185.6 (1.23)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347.0 (1.07)</a:t>
                      </a:r>
                    </a:p>
                  </a:txBody>
                  <a:tcPr marL="68580" marR="68580" marT="34290" marB="34290" anchor="ctr"/>
                </a:tc>
                <a:extLst>
                  <a:ext uri="{0D108BD9-81ED-4DB2-BD59-A6C34878D82A}">
                    <a16:rowId xmlns:a16="http://schemas.microsoft.com/office/drawing/2014/main" val="1465150658"/>
                  </a:ext>
                </a:extLst>
              </a:tr>
              <a:tr h="406807">
                <a:tc>
                  <a:txBody>
                    <a:bodyPr/>
                    <a:lstStyle/>
                    <a:p>
                      <a:pPr algn="l"/>
                      <a:r>
                        <a:rPr lang="en-US" sz="1600" dirty="0"/>
                        <a:t>Surface diffuse down</a:t>
                      </a:r>
                    </a:p>
                  </a:txBody>
                  <a:tcPr marL="68580" marR="68580" marT="34290" marB="34290" anchor="ctr"/>
                </a:tc>
                <a:tc>
                  <a:txBody>
                    <a:bodyPr/>
                    <a:lstStyle/>
                    <a:p>
                      <a:pPr algn="ctr"/>
                      <a:r>
                        <a:rPr lang="en-US" sz="1600" dirty="0">
                          <a:solidFill>
                            <a:schemeClr val="tx1"/>
                          </a:solidFill>
                        </a:rPr>
                        <a:t>102.3 (3.45)</a:t>
                      </a:r>
                    </a:p>
                  </a:txBody>
                  <a:tcPr marL="68580" marR="68580" marT="34290" marB="34290" anchor="ctr"/>
                </a:tc>
                <a:tc>
                  <a:txBody>
                    <a:bodyPr/>
                    <a:lstStyle/>
                    <a:p>
                      <a:pPr algn="ctr"/>
                      <a:endParaRPr lang="en-US" sz="1600" dirty="0">
                        <a:solidFill>
                          <a:srgbClr val="FF0000"/>
                        </a:solidFill>
                      </a:endParaRPr>
                    </a:p>
                  </a:txBody>
                  <a:tcPr marL="68580" marR="68580" marT="34290" marB="34290" anchor="ctr"/>
                </a:tc>
                <a:extLst>
                  <a:ext uri="{0D108BD9-81ED-4DB2-BD59-A6C34878D82A}">
                    <a16:rowId xmlns:a16="http://schemas.microsoft.com/office/drawing/2014/main" val="1888096937"/>
                  </a:ext>
                </a:extLst>
              </a:tr>
              <a:tr h="314835">
                <a:tc>
                  <a:txBody>
                    <a:bodyPr/>
                    <a:lstStyle/>
                    <a:p>
                      <a:pPr algn="l"/>
                      <a:r>
                        <a:rPr lang="en-US" sz="1600" dirty="0"/>
                        <a:t>Surface</a:t>
                      </a:r>
                      <a:r>
                        <a:rPr lang="en-US" sz="1600" baseline="0" dirty="0"/>
                        <a:t> c</a:t>
                      </a:r>
                      <a:r>
                        <a:rPr lang="en-US" sz="1600" dirty="0"/>
                        <a:t>lear-sky </a:t>
                      </a:r>
                      <a:r>
                        <a:rPr lang="en-US" sz="1600" baseline="0" dirty="0"/>
                        <a:t>down</a:t>
                      </a:r>
                      <a:endParaRPr lang="en-US" sz="1600" dirty="0"/>
                    </a:p>
                  </a:txBody>
                  <a:tcPr marL="68580" marR="68580" marT="34290" marB="34290" anchor="ctr"/>
                </a:tc>
                <a:tc>
                  <a:txBody>
                    <a:bodyPr/>
                    <a:lstStyle/>
                    <a:p>
                      <a:pPr algn="ctr"/>
                      <a:r>
                        <a:rPr lang="en-US" sz="1600" dirty="0">
                          <a:solidFill>
                            <a:schemeClr val="tx1"/>
                          </a:solidFill>
                        </a:rPr>
                        <a:t>240.3 (1.10)</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315.6 (1.08)</a:t>
                      </a:r>
                    </a:p>
                  </a:txBody>
                  <a:tcPr marL="68580" marR="68580" marT="34290" marB="34290" anchor="ctr"/>
                </a:tc>
                <a:extLst>
                  <a:ext uri="{0D108BD9-81ED-4DB2-BD59-A6C34878D82A}">
                    <a16:rowId xmlns:a16="http://schemas.microsoft.com/office/drawing/2014/main" val="758452097"/>
                  </a:ext>
                </a:extLst>
              </a:tr>
              <a:tr h="488351">
                <a:tc>
                  <a:txBody>
                    <a:bodyPr/>
                    <a:lstStyle/>
                    <a:p>
                      <a:pPr algn="l"/>
                      <a:r>
                        <a:rPr lang="en-US" sz="1600" baseline="0" dirty="0"/>
                        <a:t>Surface p</a:t>
                      </a:r>
                      <a:r>
                        <a:rPr lang="en-US" sz="1600" dirty="0"/>
                        <a:t>ristine-sky</a:t>
                      </a:r>
                      <a:r>
                        <a:rPr lang="en-US" sz="1600" baseline="0" dirty="0"/>
                        <a:t> down</a:t>
                      </a:r>
                      <a:endParaRPr lang="en-US" sz="1600" dirty="0"/>
                    </a:p>
                  </a:txBody>
                  <a:tcPr marL="68580" marR="68580" marT="34290" marB="34290" anchor="ctr"/>
                </a:tc>
                <a:tc>
                  <a:txBody>
                    <a:bodyPr/>
                    <a:lstStyle/>
                    <a:p>
                      <a:pPr algn="ctr"/>
                      <a:r>
                        <a:rPr lang="en-US" sz="1600" dirty="0">
                          <a:solidFill>
                            <a:schemeClr val="tx1"/>
                          </a:solidFill>
                        </a:rPr>
                        <a:t>252.4 (0.616)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314.2 (0.903)</a:t>
                      </a:r>
                    </a:p>
                  </a:txBody>
                  <a:tcPr marL="68580" marR="68580" marT="34290" marB="34290" anchor="ctr"/>
                </a:tc>
                <a:extLst>
                  <a:ext uri="{0D108BD9-81ED-4DB2-BD59-A6C34878D82A}">
                    <a16:rowId xmlns:a16="http://schemas.microsoft.com/office/drawing/2014/main" val="2528983759"/>
                  </a:ext>
                </a:extLst>
              </a:tr>
              <a:tr h="385396">
                <a:tc>
                  <a:txBody>
                    <a:bodyPr/>
                    <a:lstStyle/>
                    <a:p>
                      <a:pPr algn="l"/>
                      <a:r>
                        <a:rPr lang="en-US" sz="1600" dirty="0"/>
                        <a:t>Surface</a:t>
                      </a:r>
                      <a:r>
                        <a:rPr lang="en-US" sz="1600" baseline="0" dirty="0"/>
                        <a:t> albedo</a:t>
                      </a:r>
                      <a:endParaRPr lang="en-US" sz="1600" dirty="0"/>
                    </a:p>
                  </a:txBody>
                  <a:tcPr marL="82296" marR="82296" marT="41148" marB="41148" anchor="ctr"/>
                </a:tc>
                <a:tc>
                  <a:txBody>
                    <a:bodyPr/>
                    <a:lstStyle/>
                    <a:p>
                      <a:pPr algn="ctr"/>
                      <a:r>
                        <a:rPr lang="en-US" sz="1600" dirty="0">
                          <a:solidFill>
                            <a:schemeClr val="tx1"/>
                          </a:solidFill>
                        </a:rPr>
                        <a:t>0.130 (0.00274)</a:t>
                      </a:r>
                    </a:p>
                  </a:txBody>
                  <a:tcPr marL="82296" marR="82296" marT="41148" marB="41148" anchor="ctr"/>
                </a:tc>
                <a:tc>
                  <a:txBody>
                    <a:bodyPr/>
                    <a:lstStyle/>
                    <a:p>
                      <a:pPr algn="ctr"/>
                      <a:endParaRPr lang="en-US" sz="1600" dirty="0">
                        <a:solidFill>
                          <a:schemeClr val="tx1"/>
                        </a:solidFill>
                      </a:endParaRPr>
                    </a:p>
                  </a:txBody>
                  <a:tcPr marL="82296" marR="82296" marT="41148" marB="41148" anchor="ctr"/>
                </a:tc>
                <a:extLst>
                  <a:ext uri="{0D108BD9-81ED-4DB2-BD59-A6C34878D82A}">
                    <a16:rowId xmlns:a16="http://schemas.microsoft.com/office/drawing/2014/main" val="1506804905"/>
                  </a:ext>
                </a:extLst>
              </a:tr>
              <a:tr h="374069">
                <a:tc>
                  <a:txBody>
                    <a:bodyPr/>
                    <a:lstStyle/>
                    <a:p>
                      <a:pPr algn="l"/>
                      <a:r>
                        <a:rPr lang="en-US" sz="1600" dirty="0"/>
                        <a:t>Surface net</a:t>
                      </a:r>
                    </a:p>
                  </a:txBody>
                  <a:tcPr marL="82296" marR="82296" marT="41148" marB="41148" anchor="ctr"/>
                </a:tc>
                <a:tc>
                  <a:txBody>
                    <a:bodyPr/>
                    <a:lstStyle/>
                    <a:p>
                      <a:pPr algn="ctr"/>
                      <a:r>
                        <a:rPr lang="en-US" sz="1600" dirty="0">
                          <a:solidFill>
                            <a:schemeClr val="tx1"/>
                          </a:solidFill>
                        </a:rPr>
                        <a:t>163.5 (1.57)</a:t>
                      </a: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-51.5 (1.14)</a:t>
                      </a:r>
                    </a:p>
                  </a:txBody>
                  <a:tcPr marL="82296" marR="82296" marT="41148" marB="41148" anchor="ctr"/>
                </a:tc>
                <a:extLst>
                  <a:ext uri="{0D108BD9-81ED-4DB2-BD59-A6C34878D82A}">
                    <a16:rowId xmlns:a16="http://schemas.microsoft.com/office/drawing/2014/main" val="1155178048"/>
                  </a:ext>
                </a:extLst>
              </a:tr>
              <a:tr h="488351">
                <a:tc>
                  <a:txBody>
                    <a:bodyPr/>
                    <a:lstStyle/>
                    <a:p>
                      <a:pPr algn="l"/>
                      <a:r>
                        <a:rPr lang="en-US" sz="1600" dirty="0"/>
                        <a:t>Surface cloud radiative effect</a:t>
                      </a:r>
                    </a:p>
                  </a:txBody>
                  <a:tcPr marL="68580" marR="68580" marT="34290" marB="34290" anchor="ctr"/>
                </a:tc>
                <a:tc>
                  <a:txBody>
                    <a:bodyPr/>
                    <a:lstStyle/>
                    <a:p>
                      <a:pPr algn="ctr"/>
                      <a:r>
                        <a:rPr lang="en-US" sz="1600" dirty="0">
                          <a:solidFill>
                            <a:schemeClr val="tx1"/>
                          </a:solidFill>
                        </a:rPr>
                        <a:t>-54.7 (0.823)</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31.5 (0.826)</a:t>
                      </a:r>
                    </a:p>
                  </a:txBody>
                  <a:tcPr marL="68580" marR="68580" marT="34290" marB="34290" anchor="ctr"/>
                </a:tc>
                <a:extLst>
                  <a:ext uri="{0D108BD9-81ED-4DB2-BD59-A6C34878D82A}">
                    <a16:rowId xmlns:a16="http://schemas.microsoft.com/office/drawing/2014/main" val="3939122006"/>
                  </a:ext>
                </a:extLst>
              </a:tr>
              <a:tr h="548138">
                <a:tc>
                  <a:txBody>
                    <a:bodyPr/>
                    <a:lstStyle/>
                    <a:p>
                      <a:pPr algn="l"/>
                      <a:r>
                        <a:rPr lang="en-US" sz="1600" dirty="0"/>
                        <a:t>Surface clear-sky aerosol radiative effect</a:t>
                      </a:r>
                    </a:p>
                  </a:txBody>
                  <a:tcPr marL="68580" marR="68580" marT="34290" marB="34290" anchor="ctr"/>
                </a:tc>
                <a:tc>
                  <a:txBody>
                    <a:bodyPr/>
                    <a:lstStyle/>
                    <a:p>
                      <a:pPr algn="ctr"/>
                      <a:r>
                        <a:rPr lang="en-US" sz="1600" dirty="0">
                          <a:solidFill>
                            <a:schemeClr val="tx1"/>
                          </a:solidFill>
                        </a:rPr>
                        <a:t>-12.1 (0.634)</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txBody>
                  <a:tcPr marL="68580" marR="68580" marT="34290" marB="34290" anchor="ctr"/>
                </a:tc>
                <a:extLst>
                  <a:ext uri="{0D108BD9-81ED-4DB2-BD59-A6C34878D82A}">
                    <a16:rowId xmlns:a16="http://schemas.microsoft.com/office/drawing/2014/main" val="2232044394"/>
                  </a:ext>
                </a:extLst>
              </a:tr>
              <a:tr h="548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Surface all-sky aerosol radiative effect</a:t>
                      </a:r>
                    </a:p>
                  </a:txBody>
                  <a:tcPr marL="68580" marR="68580" marT="34290" marB="34290" anchor="ctr"/>
                </a:tc>
                <a:tc>
                  <a:txBody>
                    <a:bodyPr/>
                    <a:lstStyle/>
                    <a:p>
                      <a:pPr algn="ctr"/>
                      <a:endParaRPr lang="en-US" sz="16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1.4 (0.0561)</a:t>
                      </a:r>
                    </a:p>
                  </a:txBody>
                  <a:tcPr marL="68580" marR="68580" marT="34290" marB="34290" anchor="ctr"/>
                </a:tc>
                <a:extLst>
                  <a:ext uri="{0D108BD9-81ED-4DB2-BD59-A6C34878D82A}">
                    <a16:rowId xmlns:a16="http://schemas.microsoft.com/office/drawing/2014/main" val="125313602"/>
                  </a:ext>
                </a:extLst>
              </a:tr>
              <a:tr h="488351">
                <a:tc>
                  <a:txBody>
                    <a:bodyPr/>
                    <a:lstStyle/>
                    <a:p>
                      <a:pPr algn="l"/>
                      <a:r>
                        <a:rPr lang="en-US" sz="1600" dirty="0"/>
                        <a:t>TOA cloud radiative effect</a:t>
                      </a:r>
                    </a:p>
                  </a:txBody>
                  <a:tcPr marL="68580" marR="68580" marT="34290" marB="34290" anchor="ctr"/>
                </a:tc>
                <a:tc>
                  <a:txBody>
                    <a:bodyPr/>
                    <a:lstStyle/>
                    <a:p>
                      <a:pPr algn="ctr"/>
                      <a:r>
                        <a:rPr lang="en-US" sz="1600" dirty="0">
                          <a:solidFill>
                            <a:schemeClr val="tx1"/>
                          </a:solidFill>
                        </a:rPr>
                        <a:t>-46.3 (0.676)</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22.9 (0.462)</a:t>
                      </a:r>
                    </a:p>
                  </a:txBody>
                  <a:tcPr marL="68580" marR="68580" marT="34290" marB="34290" anchor="ctr"/>
                </a:tc>
                <a:extLst>
                  <a:ext uri="{0D108BD9-81ED-4DB2-BD59-A6C34878D82A}">
                    <a16:rowId xmlns:a16="http://schemas.microsoft.com/office/drawing/2014/main" val="3244943452"/>
                  </a:ext>
                </a:extLst>
              </a:tr>
              <a:tr h="475322">
                <a:tc>
                  <a:txBody>
                    <a:bodyPr/>
                    <a:lstStyle/>
                    <a:p>
                      <a:pPr algn="l"/>
                      <a:r>
                        <a:rPr lang="en-US" sz="1600" dirty="0"/>
                        <a:t>TOA total up</a:t>
                      </a:r>
                    </a:p>
                  </a:txBody>
                  <a:tcPr marL="68580" marR="68580" marT="34290" marB="34290" anchor="ctr"/>
                </a:tc>
                <a:tc>
                  <a:txBody>
                    <a:bodyPr/>
                    <a:lstStyle/>
                    <a:p>
                      <a:pPr algn="ctr"/>
                      <a:r>
                        <a:rPr lang="en-US" sz="1600" dirty="0">
                          <a:solidFill>
                            <a:schemeClr val="tx1"/>
                          </a:solidFill>
                        </a:rPr>
                        <a:t>100.1 (1.22)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239.2 (0.491)</a:t>
                      </a:r>
                    </a:p>
                  </a:txBody>
                  <a:tcPr marL="68580" marR="68580" marT="34290" marB="34290" anchor="ctr"/>
                </a:tc>
                <a:extLst>
                  <a:ext uri="{0D108BD9-81ED-4DB2-BD59-A6C34878D82A}">
                    <a16:rowId xmlns:a16="http://schemas.microsoft.com/office/drawing/2014/main" val="3827149306"/>
                  </a:ext>
                </a:extLst>
              </a:tr>
              <a:tr h="475322">
                <a:tc>
                  <a:txBody>
                    <a:bodyPr/>
                    <a:lstStyle/>
                    <a:p>
                      <a:pPr algn="l"/>
                      <a:r>
                        <a:rPr lang="en-US" sz="1600" dirty="0"/>
                        <a:t>TOA clear-sky up</a:t>
                      </a:r>
                    </a:p>
                  </a:txBody>
                  <a:tcPr marL="68580" marR="68580" marT="34290" marB="34290" anchor="ctr"/>
                </a:tc>
                <a:tc>
                  <a:txBody>
                    <a:bodyPr/>
                    <a:lstStyle/>
                    <a:p>
                      <a:pPr algn="ctr"/>
                      <a:r>
                        <a:rPr lang="en-US" sz="1600" dirty="0"/>
                        <a:t>53.8 (1.18)</a:t>
                      </a:r>
                      <a:endParaRPr lang="en-US" sz="16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262.2 (0.430)</a:t>
                      </a:r>
                    </a:p>
                  </a:txBody>
                  <a:tcPr marL="68580" marR="68580" marT="34290" marB="34290" anchor="ctr"/>
                </a:tc>
                <a:extLst>
                  <a:ext uri="{0D108BD9-81ED-4DB2-BD59-A6C34878D82A}">
                    <a16:rowId xmlns:a16="http://schemas.microsoft.com/office/drawing/2014/main" val="2666182433"/>
                  </a:ext>
                </a:extLst>
              </a:tr>
              <a:tr h="475322">
                <a:tc>
                  <a:txBody>
                    <a:bodyPr/>
                    <a:lstStyle/>
                    <a:p>
                      <a:pPr algn="l"/>
                      <a:r>
                        <a:rPr lang="en-US" sz="1600" dirty="0"/>
                        <a:t>TOA pristine-sky up</a:t>
                      </a:r>
                    </a:p>
                  </a:txBody>
                  <a:tcPr marL="68580" marR="68580" marT="34290" marB="34290" anchor="ctr"/>
                </a:tc>
                <a:tc>
                  <a:txBody>
                    <a:bodyPr/>
                    <a:lstStyle/>
                    <a:p>
                      <a:pPr algn="ctr"/>
                      <a:r>
                        <a:rPr lang="en-US" sz="1600" dirty="0">
                          <a:solidFill>
                            <a:schemeClr val="tx1"/>
                          </a:solidFill>
                        </a:rPr>
                        <a:t>48.8 (1.11)</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263.5 (0.426)</a:t>
                      </a:r>
                    </a:p>
                  </a:txBody>
                  <a:tcPr marL="68580" marR="68580" marT="34290" marB="34290" anchor="ctr"/>
                </a:tc>
                <a:extLst>
                  <a:ext uri="{0D108BD9-81ED-4DB2-BD59-A6C34878D82A}">
                    <a16:rowId xmlns:a16="http://schemas.microsoft.com/office/drawing/2014/main" val="236265012"/>
                  </a:ext>
                </a:extLst>
              </a:tr>
              <a:tr h="475322">
                <a:tc>
                  <a:txBody>
                    <a:bodyPr/>
                    <a:lstStyle/>
                    <a:p>
                      <a:pPr algn="l"/>
                      <a:r>
                        <a:rPr lang="en-US" sz="1600" dirty="0"/>
                        <a:t>Atmospheric absorption</a:t>
                      </a:r>
                    </a:p>
                  </a:txBody>
                  <a:tcPr marL="68580" marR="68580" marT="34290" marB="34290" anchor="ctr"/>
                </a:tc>
                <a:tc>
                  <a:txBody>
                    <a:bodyPr/>
                    <a:lstStyle/>
                    <a:p>
                      <a:pPr algn="ctr"/>
                      <a:r>
                        <a:rPr lang="en-US" sz="1600" dirty="0">
                          <a:solidFill>
                            <a:schemeClr val="tx1"/>
                          </a:solidFill>
                        </a:rPr>
                        <a:t>76.7 (0.599)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-187.7 (0.926)</a:t>
                      </a:r>
                    </a:p>
                  </a:txBody>
                  <a:tcPr marL="68580" marR="68580" marT="34290" marB="34290" anchor="ctr"/>
                </a:tc>
                <a:extLst>
                  <a:ext uri="{0D108BD9-81ED-4DB2-BD59-A6C34878D82A}">
                    <a16:rowId xmlns:a16="http://schemas.microsoft.com/office/drawing/2014/main" val="247909186"/>
                  </a:ext>
                </a:extLst>
              </a:tr>
            </a:tbl>
          </a:graphicData>
        </a:graphic>
      </p:graphicFrame>
      <p:sp>
        <p:nvSpPr>
          <p:cNvPr id="2" name="TextBox 1">
            <a:extLst>
              <a:ext uri="{FF2B5EF4-FFF2-40B4-BE49-F238E27FC236}">
                <a16:creationId xmlns:a16="http://schemas.microsoft.com/office/drawing/2014/main" id="{7C319A97-63D5-EA47-827D-44DB2C7B4F08}"/>
              </a:ext>
            </a:extLst>
          </p:cNvPr>
          <p:cNvSpPr txBox="1"/>
          <p:nvPr/>
        </p:nvSpPr>
        <p:spPr>
          <a:xfrm>
            <a:off x="8887146" y="4099389"/>
            <a:ext cx="2897460" cy="369332"/>
          </a:xfrm>
          <a:prstGeom prst="rect">
            <a:avLst/>
          </a:prstGeom>
          <a:noFill/>
        </p:spPr>
        <p:txBody>
          <a:bodyPr wrap="none" rtlCol="0">
            <a:spAutoFit/>
          </a:bodyPr>
          <a:lstStyle/>
          <a:p>
            <a:r>
              <a:rPr lang="en-US" dirty="0"/>
              <a:t>TOA Imbalance 0.961 (1.033)</a:t>
            </a:r>
          </a:p>
        </p:txBody>
      </p:sp>
    </p:spTree>
    <p:extLst>
      <p:ext uri="{BB962C8B-B14F-4D97-AF65-F5344CB8AC3E}">
        <p14:creationId xmlns:p14="http://schemas.microsoft.com/office/powerpoint/2010/main" val="1463756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9E6F1B8-95C6-1745-90E9-08C4D4E4E20F}"/>
              </a:ext>
            </a:extLst>
          </p:cNvPr>
          <p:cNvGraphicFramePr>
            <a:graphicFrameLocks noGrp="1"/>
          </p:cNvGraphicFramePr>
          <p:nvPr/>
        </p:nvGraphicFramePr>
        <p:xfrm>
          <a:off x="1600199" y="1155843"/>
          <a:ext cx="8991601" cy="3703860"/>
        </p:xfrm>
        <a:graphic>
          <a:graphicData uri="http://schemas.openxmlformats.org/drawingml/2006/table">
            <a:tbl>
              <a:tblPr firstRow="1" bandRow="1">
                <a:tableStyleId>{93296810-A885-4BE3-A3E7-6D5BEEA58F35}</a:tableStyleId>
              </a:tblPr>
              <a:tblGrid>
                <a:gridCol w="749300">
                  <a:extLst>
                    <a:ext uri="{9D8B030D-6E8A-4147-A177-3AD203B41FA5}">
                      <a16:colId xmlns:a16="http://schemas.microsoft.com/office/drawing/2014/main" val="768775129"/>
                    </a:ext>
                  </a:extLst>
                </a:gridCol>
                <a:gridCol w="1776527">
                  <a:extLst>
                    <a:ext uri="{9D8B030D-6E8A-4147-A177-3AD203B41FA5}">
                      <a16:colId xmlns:a16="http://schemas.microsoft.com/office/drawing/2014/main" val="3244225707"/>
                    </a:ext>
                  </a:extLst>
                </a:gridCol>
                <a:gridCol w="912005">
                  <a:extLst>
                    <a:ext uri="{9D8B030D-6E8A-4147-A177-3AD203B41FA5}">
                      <a16:colId xmlns:a16="http://schemas.microsoft.com/office/drawing/2014/main" val="994092425"/>
                    </a:ext>
                  </a:extLst>
                </a:gridCol>
                <a:gridCol w="899160">
                  <a:extLst>
                    <a:ext uri="{9D8B030D-6E8A-4147-A177-3AD203B41FA5}">
                      <a16:colId xmlns:a16="http://schemas.microsoft.com/office/drawing/2014/main" val="386541176"/>
                    </a:ext>
                  </a:extLst>
                </a:gridCol>
                <a:gridCol w="1114223">
                  <a:extLst>
                    <a:ext uri="{9D8B030D-6E8A-4147-A177-3AD203B41FA5}">
                      <a16:colId xmlns:a16="http://schemas.microsoft.com/office/drawing/2014/main" val="2322122736"/>
                    </a:ext>
                  </a:extLst>
                </a:gridCol>
                <a:gridCol w="1508327">
                  <a:extLst>
                    <a:ext uri="{9D8B030D-6E8A-4147-A177-3AD203B41FA5}">
                      <a16:colId xmlns:a16="http://schemas.microsoft.com/office/drawing/2014/main" val="3598260535"/>
                    </a:ext>
                  </a:extLst>
                </a:gridCol>
                <a:gridCol w="974090">
                  <a:extLst>
                    <a:ext uri="{9D8B030D-6E8A-4147-A177-3AD203B41FA5}">
                      <a16:colId xmlns:a16="http://schemas.microsoft.com/office/drawing/2014/main" val="1341412311"/>
                    </a:ext>
                  </a:extLst>
                </a:gridCol>
                <a:gridCol w="1057969">
                  <a:extLst>
                    <a:ext uri="{9D8B030D-6E8A-4147-A177-3AD203B41FA5}">
                      <a16:colId xmlns:a16="http://schemas.microsoft.com/office/drawing/2014/main" val="3773806807"/>
                    </a:ext>
                  </a:extLst>
                </a:gridCol>
              </a:tblGrid>
              <a:tr h="507000">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Rel 4 IP Short-wave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tc>
                  <a:txBody>
                    <a:bodyPr/>
                    <a:lstStyle/>
                    <a:p>
                      <a:pPr algn="ctr"/>
                      <a:r>
                        <a:rPr lang="en-US" sz="1400" dirty="0"/>
                        <a:t>Level</a:t>
                      </a:r>
                    </a:p>
                  </a:txBody>
                  <a:tcPr marL="68580" marR="68580" marT="34290" marB="34290" anchor="ctr"/>
                </a:tc>
                <a:tc>
                  <a:txBody>
                    <a:bodyPr/>
                    <a:lstStyle/>
                    <a:p>
                      <a:pPr algn="ctr"/>
                      <a:r>
                        <a:rPr lang="en-US" sz="1400" dirty="0"/>
                        <a:t>Flux Component</a:t>
                      </a:r>
                    </a:p>
                  </a:txBody>
                  <a:tcPr marL="68580" marR="68580" marT="34290" marB="34290" anchor="ctr"/>
                </a:tc>
                <a:tc>
                  <a:txBody>
                    <a:bodyPr/>
                    <a:lstStyle/>
                    <a:p>
                      <a:pPr algn="ctr"/>
                      <a:r>
                        <a:rPr lang="en-US" sz="1400" dirty="0"/>
                        <a:t>Rel 4 IP Short-wave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Rel 4 IP Long-wave</a:t>
                      </a:r>
                    </a:p>
                  </a:txBody>
                  <a:tcPr marL="68580" marR="68580" marT="34290" marB="34290" anchor="ctr"/>
                </a:tc>
                <a:extLst>
                  <a:ext uri="{0D108BD9-81ED-4DB2-BD59-A6C34878D82A}">
                    <a16:rowId xmlns:a16="http://schemas.microsoft.com/office/drawing/2014/main" val="1867237081"/>
                  </a:ext>
                </a:extLst>
              </a:tr>
              <a:tr h="507000">
                <a:tc>
                  <a:txBody>
                    <a:bodyPr/>
                    <a:lstStyle/>
                    <a:p>
                      <a:pPr algn="l"/>
                      <a:r>
                        <a:rPr lang="en-US" sz="1400" dirty="0"/>
                        <a:t>Surface</a:t>
                      </a:r>
                    </a:p>
                  </a:txBody>
                  <a:tcPr marL="68580" marR="68580" marT="34290" marB="34290" anchor="ctr"/>
                </a:tc>
                <a:tc>
                  <a:txBody>
                    <a:bodyPr/>
                    <a:lstStyle/>
                    <a:p>
                      <a:pPr algn="l"/>
                      <a:r>
                        <a:rPr lang="en-US" sz="1400" dirty="0"/>
                        <a:t>Surface total down</a:t>
                      </a:r>
                    </a:p>
                  </a:txBody>
                  <a:tcPr marL="68580" marR="68580" marT="34290" marB="34290" anchor="ctr"/>
                </a:tc>
                <a:tc>
                  <a:txBody>
                    <a:bodyPr/>
                    <a:lstStyle/>
                    <a:p>
                      <a:pPr algn="ctr"/>
                      <a:r>
                        <a:rPr lang="en-US" sz="1400" dirty="0"/>
                        <a:t>185.6</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347.0</a:t>
                      </a:r>
                    </a:p>
                  </a:txBody>
                  <a:tcPr marL="68580" marR="68580" marT="34290" marB="34290" anchor="ctr"/>
                </a:tc>
                <a:tc>
                  <a:txBody>
                    <a:bodyPr/>
                    <a:lstStyle/>
                    <a:p>
                      <a:pPr algn="l"/>
                      <a:r>
                        <a:rPr lang="en-US" sz="1400" dirty="0"/>
                        <a:t>Top-of-Atmosphere</a:t>
                      </a:r>
                    </a:p>
                  </a:txBody>
                  <a:tcPr marL="68580" marR="68580" marT="34290" marB="34290" anchor="ctr"/>
                </a:tc>
                <a:tc>
                  <a:txBody>
                    <a:bodyPr/>
                    <a:lstStyle/>
                    <a:p>
                      <a:pPr algn="l"/>
                      <a:r>
                        <a:rPr lang="en-US" sz="1400" dirty="0"/>
                        <a:t>TOA cloud radiative effect</a:t>
                      </a:r>
                    </a:p>
                  </a:txBody>
                  <a:tcPr marL="68580" marR="68580" marT="34290" marB="34290" anchor="ctr"/>
                </a:tc>
                <a:tc>
                  <a:txBody>
                    <a:bodyPr/>
                    <a:lstStyle/>
                    <a:p>
                      <a:pPr algn="ctr"/>
                      <a:r>
                        <a:rPr lang="en-US" sz="1400" dirty="0"/>
                        <a:t>46.3</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-22.9</a:t>
                      </a:r>
                    </a:p>
                  </a:txBody>
                  <a:tcPr marL="68580" marR="68580" marT="34290" marB="34290" anchor="ctr"/>
                </a:tc>
                <a:extLst>
                  <a:ext uri="{0D108BD9-81ED-4DB2-BD59-A6C34878D82A}">
                    <a16:rowId xmlns:a16="http://schemas.microsoft.com/office/drawing/2014/main" val="1465150658"/>
                  </a:ext>
                </a:extLst>
              </a:tr>
              <a:tr h="354355">
                <a:tc>
                  <a:txBody>
                    <a:bodyPr/>
                    <a:lstStyle/>
                    <a:p>
                      <a:endParaRPr lang="en-US" sz="1400" dirty="0"/>
                    </a:p>
                  </a:txBody>
                  <a:tcPr marL="68580" marR="68580" marT="34290" marB="34290" anchor="ctr"/>
                </a:tc>
                <a:tc>
                  <a:txBody>
                    <a:bodyPr/>
                    <a:lstStyle/>
                    <a:p>
                      <a:pPr algn="l"/>
                      <a:r>
                        <a:rPr lang="en-US" sz="1400"/>
                        <a:t>Surface</a:t>
                      </a:r>
                      <a:r>
                        <a:rPr lang="en-US" sz="1400" baseline="0"/>
                        <a:t> c</a:t>
                      </a:r>
                      <a:r>
                        <a:rPr lang="en-US" sz="1400"/>
                        <a:t>lear-sky </a:t>
                      </a:r>
                      <a:r>
                        <a:rPr lang="en-US" sz="1400" baseline="0"/>
                        <a:t>down</a:t>
                      </a:r>
                      <a:endParaRPr lang="en-US" sz="1400" dirty="0"/>
                    </a:p>
                  </a:txBody>
                  <a:tcPr marL="68580" marR="68580" marT="34290" marB="34290" anchor="ctr"/>
                </a:tc>
                <a:tc>
                  <a:txBody>
                    <a:bodyPr/>
                    <a:lstStyle/>
                    <a:p>
                      <a:pPr algn="ctr"/>
                      <a:r>
                        <a:rPr lang="en-US" sz="1400"/>
                        <a:t>240.3</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315.6</a:t>
                      </a:r>
                    </a:p>
                  </a:txBody>
                  <a:tcPr marL="68580" marR="68580" marT="34290" marB="34290" anchor="ctr"/>
                </a:tc>
                <a:tc>
                  <a:txBody>
                    <a:bodyPr/>
                    <a:lstStyle/>
                    <a:p>
                      <a:endParaRPr lang="en-US" sz="1400" dirty="0"/>
                    </a:p>
                  </a:txBody>
                  <a:tcPr marL="68580" marR="68580" marT="34290" marB="34290" anchor="ctr"/>
                </a:tc>
                <a:tc>
                  <a:txBody>
                    <a:bodyPr/>
                    <a:lstStyle/>
                    <a:p>
                      <a:pPr algn="l"/>
                      <a:r>
                        <a:rPr lang="en-US" sz="1400" dirty="0"/>
                        <a:t>TOA total up</a:t>
                      </a:r>
                    </a:p>
                  </a:txBody>
                  <a:tcPr marL="68580" marR="68580" marT="34290" marB="34290" anchor="ctr"/>
                </a:tc>
                <a:tc>
                  <a:txBody>
                    <a:bodyPr/>
                    <a:lstStyle/>
                    <a:p>
                      <a:pPr algn="ctr"/>
                      <a:r>
                        <a:rPr lang="en-US" sz="1400"/>
                        <a:t>100.1</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239.2</a:t>
                      </a:r>
                    </a:p>
                  </a:txBody>
                  <a:tcPr marL="68580" marR="68580" marT="34290" marB="34290" anchor="ctr"/>
                </a:tc>
                <a:extLst>
                  <a:ext uri="{0D108BD9-81ED-4DB2-BD59-A6C34878D82A}">
                    <a16:rowId xmlns:a16="http://schemas.microsoft.com/office/drawing/2014/main" val="3873020392"/>
                  </a:ext>
                </a:extLst>
              </a:tr>
              <a:tr h="354355">
                <a:tc>
                  <a:txBody>
                    <a:bodyPr/>
                    <a:lstStyle/>
                    <a:p>
                      <a:pPr algn="l"/>
                      <a:endParaRPr lang="en-US" sz="1400" dirty="0"/>
                    </a:p>
                  </a:txBody>
                  <a:tcPr marL="68580" marR="68580" marT="34290" marB="34290" anchor="ctr"/>
                </a:tc>
                <a:tc>
                  <a:txBody>
                    <a:bodyPr/>
                    <a:lstStyle/>
                    <a:p>
                      <a:pPr algn="l"/>
                      <a:r>
                        <a:rPr lang="en-US" sz="1400" baseline="0" dirty="0"/>
                        <a:t>Surface p</a:t>
                      </a:r>
                      <a:r>
                        <a:rPr lang="en-US" sz="1400" dirty="0"/>
                        <a:t>ristine-sky</a:t>
                      </a:r>
                      <a:r>
                        <a:rPr lang="en-US" sz="1400" baseline="0" dirty="0"/>
                        <a:t> down</a:t>
                      </a:r>
                      <a:endParaRPr lang="en-US" sz="1400" dirty="0"/>
                    </a:p>
                  </a:txBody>
                  <a:tcPr marL="68580" marR="68580" marT="34290" marB="34290" anchor="ctr"/>
                </a:tc>
                <a:tc>
                  <a:txBody>
                    <a:bodyPr/>
                    <a:lstStyle/>
                    <a:p>
                      <a:pPr algn="ctr"/>
                      <a:r>
                        <a:rPr lang="en-US" sz="1400" dirty="0"/>
                        <a:t>252.4</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314.2</a:t>
                      </a:r>
                    </a:p>
                  </a:txBody>
                  <a:tcPr marL="68580" marR="68580" marT="34290" marB="34290" anchor="ctr"/>
                </a:tc>
                <a:tc>
                  <a:txBody>
                    <a:bodyPr/>
                    <a:lstStyle/>
                    <a:p>
                      <a:pPr algn="l"/>
                      <a:endParaRPr lang="en-US" sz="1400" dirty="0"/>
                    </a:p>
                  </a:txBody>
                  <a:tcPr marL="68580" marR="68580" marT="34290" marB="34290" anchor="ctr"/>
                </a:tc>
                <a:tc>
                  <a:txBody>
                    <a:bodyPr/>
                    <a:lstStyle/>
                    <a:p>
                      <a:pPr algn="l"/>
                      <a:r>
                        <a:rPr lang="en-US" sz="1400" dirty="0"/>
                        <a:t>TOA clear-sky up</a:t>
                      </a:r>
                    </a:p>
                  </a:txBody>
                  <a:tcPr marL="68580" marR="68580" marT="34290" marB="34290" anchor="ctr"/>
                </a:tc>
                <a:tc>
                  <a:txBody>
                    <a:bodyPr/>
                    <a:lstStyle/>
                    <a:p>
                      <a:pPr algn="ctr"/>
                      <a:r>
                        <a:rPr lang="en-US" sz="1400" dirty="0"/>
                        <a:t>53.8</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262.2</a:t>
                      </a:r>
                    </a:p>
                  </a:txBody>
                  <a:tcPr marL="68580" marR="68580" marT="34290" marB="34290" anchor="ctr"/>
                </a:tc>
                <a:extLst>
                  <a:ext uri="{0D108BD9-81ED-4DB2-BD59-A6C34878D82A}">
                    <a16:rowId xmlns:a16="http://schemas.microsoft.com/office/drawing/2014/main" val="2528983759"/>
                  </a:ext>
                </a:extLst>
              </a:tr>
              <a:tr h="211523">
                <a:tc>
                  <a:txBody>
                    <a:bodyPr/>
                    <a:lstStyle/>
                    <a:p>
                      <a:pPr algn="l"/>
                      <a:endParaRPr lang="en-US" sz="1400" dirty="0"/>
                    </a:p>
                  </a:txBody>
                  <a:tcPr marL="68580" marR="68580" marT="34290" marB="34290" anchor="ctr"/>
                </a:tc>
                <a:tc>
                  <a:txBody>
                    <a:bodyPr/>
                    <a:lstStyle/>
                    <a:p>
                      <a:pPr algn="l"/>
                      <a:r>
                        <a:rPr lang="en-US" sz="1400" dirty="0"/>
                        <a:t>Surface</a:t>
                      </a:r>
                      <a:r>
                        <a:rPr lang="en-US" sz="1400" baseline="0" dirty="0"/>
                        <a:t> albedo</a:t>
                      </a:r>
                      <a:endParaRPr lang="en-US" sz="1400" dirty="0"/>
                    </a:p>
                  </a:txBody>
                  <a:tcPr marL="82296" marR="82296" marT="41148" marB="41148" anchor="ctr"/>
                </a:tc>
                <a:tc>
                  <a:txBody>
                    <a:bodyPr/>
                    <a:lstStyle/>
                    <a:p>
                      <a:pPr algn="ctr"/>
                      <a:r>
                        <a:rPr lang="en-US" sz="1400" dirty="0"/>
                        <a:t>0.130</a:t>
                      </a:r>
                      <a:endParaRPr lang="en-US" sz="1400" dirty="0">
                        <a:solidFill>
                          <a:schemeClr val="tx1"/>
                        </a:solidFill>
                      </a:endParaRPr>
                    </a:p>
                  </a:txBody>
                  <a:tcPr marL="82296" marR="82296" marT="41148" marB="41148" anchor="ctr"/>
                </a:tc>
                <a:tc>
                  <a:txBody>
                    <a:bodyPr/>
                    <a:lstStyle/>
                    <a:p>
                      <a:pPr algn="ctr"/>
                      <a:endParaRPr lang="en-US" sz="1400" dirty="0">
                        <a:solidFill>
                          <a:schemeClr val="tx1"/>
                        </a:solidFill>
                      </a:endParaRPr>
                    </a:p>
                  </a:txBody>
                  <a:tcPr marL="82296" marR="82296" marT="41148" marB="41148" anchor="ctr"/>
                </a:tc>
                <a:tc>
                  <a:txBody>
                    <a:bodyPr/>
                    <a:lstStyle/>
                    <a:p>
                      <a:pPr algn="l"/>
                      <a:endParaRPr lang="en-US" sz="1400" dirty="0"/>
                    </a:p>
                  </a:txBody>
                  <a:tcPr marL="68580" marR="68580" marT="34290" marB="34290" anchor="ctr"/>
                </a:tc>
                <a:tc>
                  <a:txBody>
                    <a:bodyPr/>
                    <a:lstStyle/>
                    <a:p>
                      <a:pPr algn="l"/>
                      <a:r>
                        <a:rPr lang="en-US" sz="1400" dirty="0"/>
                        <a:t>TOA pristine-sky up</a:t>
                      </a:r>
                    </a:p>
                  </a:txBody>
                  <a:tcPr marL="68580" marR="68580" marT="34290" marB="34290" anchor="ctr"/>
                </a:tc>
                <a:tc>
                  <a:txBody>
                    <a:bodyPr/>
                    <a:lstStyle/>
                    <a:p>
                      <a:pPr algn="ctr"/>
                      <a:r>
                        <a:rPr lang="en-US" sz="1400" dirty="0"/>
                        <a:t>48.8</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263.5</a:t>
                      </a:r>
                    </a:p>
                  </a:txBody>
                  <a:tcPr marL="68580" marR="68580" marT="34290" marB="34290" anchor="ctr"/>
                </a:tc>
                <a:extLst>
                  <a:ext uri="{0D108BD9-81ED-4DB2-BD59-A6C34878D82A}">
                    <a16:rowId xmlns:a16="http://schemas.microsoft.com/office/drawing/2014/main" val="1506804905"/>
                  </a:ext>
                </a:extLst>
              </a:tr>
              <a:tr h="507000">
                <a:tc>
                  <a:txBody>
                    <a:bodyPr/>
                    <a:lstStyle/>
                    <a:p>
                      <a:pPr algn="l"/>
                      <a:endParaRPr lang="en-US" sz="1400" dirty="0"/>
                    </a:p>
                  </a:txBody>
                  <a:tcPr marL="68580" marR="68580" marT="34290" marB="34290" anchor="ctr"/>
                </a:tc>
                <a:tc>
                  <a:txBody>
                    <a:bodyPr/>
                    <a:lstStyle/>
                    <a:p>
                      <a:pPr algn="l"/>
                      <a:r>
                        <a:rPr lang="en-US" sz="1400" dirty="0"/>
                        <a:t>Surface net</a:t>
                      </a:r>
                    </a:p>
                  </a:txBody>
                  <a:tcPr marL="82296" marR="82296" marT="41148" marB="41148" anchor="ctr"/>
                </a:tc>
                <a:tc>
                  <a:txBody>
                    <a:bodyPr/>
                    <a:lstStyle/>
                    <a:p>
                      <a:pPr algn="ctr"/>
                      <a:r>
                        <a:rPr lang="en-US" sz="1400" dirty="0"/>
                        <a:t>163.5</a:t>
                      </a:r>
                      <a:endParaRPr lang="en-US" sz="1400" dirty="0">
                        <a:solidFill>
                          <a:schemeClr val="tx1"/>
                        </a:solidFill>
                      </a:endParaRPr>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-51.5</a:t>
                      </a:r>
                    </a:p>
                  </a:txBody>
                  <a:tcPr marL="82296" marR="82296" marT="41148" marB="41148" anchor="ctr"/>
                </a:tc>
                <a:tc>
                  <a:txBody>
                    <a:bodyPr/>
                    <a:lstStyle/>
                    <a:p>
                      <a:pPr algn="l"/>
                      <a:r>
                        <a:rPr lang="en-US" sz="1400" dirty="0"/>
                        <a:t> </a:t>
                      </a:r>
                    </a:p>
                  </a:txBody>
                  <a:tcPr marL="68580" marR="68580" marT="34290" marB="34290" anchor="ctr"/>
                </a:tc>
                <a:tc>
                  <a:txBody>
                    <a:bodyPr/>
                    <a:lstStyle/>
                    <a:p>
                      <a:pPr algn="l"/>
                      <a:r>
                        <a:rPr lang="en-US" sz="1400" dirty="0"/>
                        <a:t>TOA Net</a:t>
                      </a:r>
                    </a:p>
                  </a:txBody>
                  <a:tcPr marL="68580" marR="68580" marT="34290" marB="34290" anchor="ctr"/>
                </a:tc>
                <a:tc>
                  <a:txBody>
                    <a:bodyPr/>
                    <a:lstStyle/>
                    <a:p>
                      <a:pPr algn="ctr"/>
                      <a:r>
                        <a:rPr lang="en-US" sz="1400" dirty="0"/>
                        <a:t>76.7</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239.2</a:t>
                      </a:r>
                    </a:p>
                  </a:txBody>
                  <a:tcPr marL="68580" marR="68580" marT="34290" marB="34290" anchor="ctr"/>
                </a:tc>
                <a:extLst>
                  <a:ext uri="{0D108BD9-81ED-4DB2-BD59-A6C34878D82A}">
                    <a16:rowId xmlns:a16="http://schemas.microsoft.com/office/drawing/2014/main" val="1155178048"/>
                  </a:ext>
                </a:extLst>
              </a:tr>
              <a:tr h="354355">
                <a:tc>
                  <a:txBody>
                    <a:bodyPr/>
                    <a:lstStyle/>
                    <a:p>
                      <a:pPr algn="l"/>
                      <a:endParaRPr lang="en-US" sz="1400" dirty="0"/>
                    </a:p>
                  </a:txBody>
                  <a:tcPr marL="68580" marR="68580" marT="34290" marB="34290" anchor="ctr"/>
                </a:tc>
                <a:tc>
                  <a:txBody>
                    <a:bodyPr/>
                    <a:lstStyle/>
                    <a:p>
                      <a:pPr algn="l"/>
                      <a:r>
                        <a:rPr lang="en-US" sz="1400" dirty="0"/>
                        <a:t>Surface cloud radiative effect</a:t>
                      </a:r>
                    </a:p>
                  </a:txBody>
                  <a:tcPr marL="68580" marR="68580" marT="34290" marB="34290" anchor="ctr"/>
                </a:tc>
                <a:tc>
                  <a:txBody>
                    <a:bodyPr/>
                    <a:lstStyle/>
                    <a:p>
                      <a:pPr algn="ctr"/>
                      <a:r>
                        <a:rPr lang="en-US" sz="1400" dirty="0"/>
                        <a:t>-54.7</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31.5</a:t>
                      </a:r>
                    </a:p>
                  </a:txBody>
                  <a:tcPr marL="68580" marR="68580" marT="34290" marB="34290" anchor="ctr"/>
                </a:tc>
                <a:tc>
                  <a:txBody>
                    <a:bodyPr/>
                    <a:lstStyle/>
                    <a:p>
                      <a:pPr algn="l"/>
                      <a:r>
                        <a:rPr lang="en-US" sz="1400" dirty="0"/>
                        <a:t>Whole Atmosphere</a:t>
                      </a:r>
                    </a:p>
                  </a:txBody>
                  <a:tcPr marL="68580" marR="68580" marT="34290" marB="34290" anchor="ctr"/>
                </a:tc>
                <a:tc>
                  <a:txBody>
                    <a:bodyPr/>
                    <a:lstStyle/>
                    <a:p>
                      <a:pPr algn="l"/>
                      <a:r>
                        <a:rPr lang="en-US" sz="1400" dirty="0"/>
                        <a:t>Atmospheric absorption</a:t>
                      </a:r>
                    </a:p>
                  </a:txBody>
                  <a:tcPr marL="68580" marR="68580" marT="34290" marB="34290" anchor="ctr"/>
                </a:tc>
                <a:tc>
                  <a:txBody>
                    <a:bodyPr/>
                    <a:lstStyle/>
                    <a:p>
                      <a:pPr algn="ctr"/>
                      <a:r>
                        <a:rPr lang="en-US" sz="1400" dirty="0"/>
                        <a:t>76.7</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-187.7</a:t>
                      </a:r>
                    </a:p>
                  </a:txBody>
                  <a:tcPr marL="68580" marR="68580" marT="34290" marB="34290" anchor="ctr"/>
                </a:tc>
                <a:extLst>
                  <a:ext uri="{0D108BD9-81ED-4DB2-BD59-A6C34878D82A}">
                    <a16:rowId xmlns:a16="http://schemas.microsoft.com/office/drawing/2014/main" val="3939122006"/>
                  </a:ext>
                </a:extLst>
              </a:tr>
            </a:tbl>
          </a:graphicData>
        </a:graphic>
      </p:graphicFrame>
    </p:spTree>
    <p:extLst>
      <p:ext uri="{BB962C8B-B14F-4D97-AF65-F5344CB8AC3E}">
        <p14:creationId xmlns:p14="http://schemas.microsoft.com/office/powerpoint/2010/main" val="1402628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8A22FA-E825-C047-8308-D5AF891CE8A4}"/>
              </a:ext>
            </a:extLst>
          </p:cNvPr>
          <p:cNvSpPr txBox="1"/>
          <p:nvPr/>
        </p:nvSpPr>
        <p:spPr>
          <a:xfrm>
            <a:off x="1827316" y="455454"/>
            <a:ext cx="9046900" cy="584775"/>
          </a:xfrm>
          <a:prstGeom prst="rect">
            <a:avLst/>
          </a:prstGeom>
          <a:noFill/>
        </p:spPr>
        <p:txBody>
          <a:bodyPr wrap="none" rtlCol="0">
            <a:spAutoFit/>
          </a:bodyPr>
          <a:lstStyle/>
          <a:p>
            <a:r>
              <a:rPr lang="en-US" sz="3200" b="1" dirty="0"/>
              <a:t>GEWEX SRB Release 4 Integrated Product Time Span</a:t>
            </a:r>
          </a:p>
        </p:txBody>
      </p:sp>
      <p:sp>
        <p:nvSpPr>
          <p:cNvPr id="4" name="TextBox 3">
            <a:extLst>
              <a:ext uri="{FF2B5EF4-FFF2-40B4-BE49-F238E27FC236}">
                <a16:creationId xmlns:a16="http://schemas.microsoft.com/office/drawing/2014/main" id="{0618CAC5-E744-794B-A2A1-C9FE4CE73933}"/>
              </a:ext>
            </a:extLst>
          </p:cNvPr>
          <p:cNvSpPr txBox="1"/>
          <p:nvPr/>
        </p:nvSpPr>
        <p:spPr>
          <a:xfrm>
            <a:off x="695665" y="4594323"/>
            <a:ext cx="11496335" cy="830997"/>
          </a:xfrm>
          <a:prstGeom prst="rect">
            <a:avLst/>
          </a:prstGeom>
          <a:noFill/>
        </p:spPr>
        <p:txBody>
          <a:bodyPr wrap="square" rtlCol="0">
            <a:spAutoFit/>
          </a:bodyPr>
          <a:lstStyle/>
          <a:p>
            <a:r>
              <a:rPr lang="en-US" sz="2400" dirty="0"/>
              <a:t>Time spans of GEWEX SRB Release 4 Integrated Product (R4-IP), key inputs and comparison data products.</a:t>
            </a:r>
          </a:p>
        </p:txBody>
      </p:sp>
      <p:pic>
        <p:nvPicPr>
          <p:cNvPr id="13" name="Picture 12">
            <a:extLst>
              <a:ext uri="{FF2B5EF4-FFF2-40B4-BE49-F238E27FC236}">
                <a16:creationId xmlns:a16="http://schemas.microsoft.com/office/drawing/2014/main" id="{9301575E-4075-2D40-BC72-A4C652553850}"/>
              </a:ext>
            </a:extLst>
          </p:cNvPr>
          <p:cNvPicPr>
            <a:picLocks noChangeAspect="1"/>
          </p:cNvPicPr>
          <p:nvPr/>
        </p:nvPicPr>
        <p:blipFill>
          <a:blip r:embed="rId3"/>
          <a:stretch>
            <a:fillRect/>
          </a:stretch>
        </p:blipFill>
        <p:spPr>
          <a:xfrm>
            <a:off x="269049" y="1250791"/>
            <a:ext cx="11790975" cy="3132970"/>
          </a:xfrm>
          <a:prstGeom prst="rect">
            <a:avLst/>
          </a:prstGeom>
        </p:spPr>
      </p:pic>
    </p:spTree>
    <p:extLst>
      <p:ext uri="{BB962C8B-B14F-4D97-AF65-F5344CB8AC3E}">
        <p14:creationId xmlns:p14="http://schemas.microsoft.com/office/powerpoint/2010/main" val="3937208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w_dx_2001060118_vrad_GOE-10.png"/>
          <p:cNvPicPr>
            <a:picLocks noChangeAspect="1"/>
          </p:cNvPicPr>
          <p:nvPr/>
        </p:nvPicPr>
        <p:blipFill rotWithShape="1">
          <a:blip r:embed="rId2">
            <a:extLst>
              <a:ext uri="{28A0092B-C50C-407E-A947-70E740481C1C}">
                <a14:useLocalDpi xmlns:a14="http://schemas.microsoft.com/office/drawing/2010/main" val="0"/>
              </a:ext>
            </a:extLst>
          </a:blip>
          <a:srcRect l="7129" t="10339" r="9815" b="6173"/>
          <a:stretch/>
        </p:blipFill>
        <p:spPr>
          <a:xfrm>
            <a:off x="6214168" y="1"/>
            <a:ext cx="5814156" cy="3273136"/>
          </a:xfrm>
          <a:prstGeom prst="rect">
            <a:avLst/>
          </a:prstGeom>
        </p:spPr>
      </p:pic>
      <p:pic>
        <p:nvPicPr>
          <p:cNvPr id="9" name="Picture 8" descr="raw_nx_2001060118_vrad_GOEA.png"/>
          <p:cNvPicPr>
            <a:picLocks noChangeAspect="1"/>
          </p:cNvPicPr>
          <p:nvPr/>
        </p:nvPicPr>
        <p:blipFill rotWithShape="1">
          <a:blip r:embed="rId3">
            <a:extLst>
              <a:ext uri="{28A0092B-C50C-407E-A947-70E740481C1C}">
                <a14:useLocalDpi xmlns:a14="http://schemas.microsoft.com/office/drawing/2010/main" val="0"/>
              </a:ext>
            </a:extLst>
          </a:blip>
          <a:srcRect l="7129" t="10426" r="9815" b="6086"/>
          <a:stretch/>
        </p:blipFill>
        <p:spPr>
          <a:xfrm>
            <a:off x="6214168" y="2863367"/>
            <a:ext cx="5814156" cy="3319913"/>
          </a:xfrm>
          <a:prstGeom prst="rect">
            <a:avLst/>
          </a:prstGeom>
        </p:spPr>
      </p:pic>
      <p:sp>
        <p:nvSpPr>
          <p:cNvPr id="2" name="TextBox 1"/>
          <p:cNvSpPr txBox="1"/>
          <p:nvPr/>
        </p:nvSpPr>
        <p:spPr>
          <a:xfrm>
            <a:off x="598595" y="1418470"/>
            <a:ext cx="4991713" cy="5262979"/>
          </a:xfrm>
          <a:prstGeom prst="rect">
            <a:avLst/>
          </a:prstGeom>
          <a:noFill/>
        </p:spPr>
        <p:txBody>
          <a:bodyPr wrap="square" rtlCol="0">
            <a:spAutoFit/>
          </a:bodyPr>
          <a:lstStyle/>
          <a:p>
            <a:pPr marL="309026" indent="-309026">
              <a:buFont typeface="Arial"/>
              <a:buChar char="•"/>
            </a:pPr>
            <a:r>
              <a:rPr lang="en-US" sz="2400" dirty="0"/>
              <a:t>Uses all 10 km pixels with no </a:t>
            </a:r>
          </a:p>
          <a:p>
            <a:pPr marL="309026"/>
            <a:r>
              <a:rPr lang="en-US" sz="2400" dirty="0"/>
              <a:t>subsampling, 3-hourly by satellite (Young et al., 2018)</a:t>
            </a:r>
          </a:p>
          <a:p>
            <a:pPr marL="309026" indent="-309026">
              <a:buFont typeface="Arial"/>
              <a:buChar char="•"/>
            </a:pPr>
            <a:r>
              <a:rPr lang="en-US" sz="2400" dirty="0"/>
              <a:t>Revised calibration and </a:t>
            </a:r>
          </a:p>
          <a:p>
            <a:pPr marL="309026"/>
            <a:r>
              <a:rPr lang="en-US" sz="2400" dirty="0"/>
              <a:t>cloud retrieval algorithms</a:t>
            </a:r>
          </a:p>
          <a:p>
            <a:pPr marL="309026" indent="-309026">
              <a:buFont typeface="Arial"/>
              <a:buChar char="•"/>
            </a:pPr>
            <a:r>
              <a:rPr lang="en-US" sz="2400" dirty="0" err="1"/>
              <a:t>nnHIRS</a:t>
            </a:r>
            <a:r>
              <a:rPr lang="en-US" sz="2400" dirty="0"/>
              <a:t>: Gridded &amp; filled T, q data set using HIRS neural net retrieval (Shi et al., )</a:t>
            </a:r>
          </a:p>
          <a:p>
            <a:pPr marL="309026" indent="-309026">
              <a:buFont typeface="Arial"/>
              <a:buChar char="•"/>
            </a:pPr>
            <a:r>
              <a:rPr lang="en-US" sz="2400" dirty="0"/>
              <a:t>New surface vegetation type maps; emissivity corrections</a:t>
            </a:r>
          </a:p>
          <a:p>
            <a:pPr marL="309026" indent="-309026">
              <a:buFont typeface="Arial"/>
              <a:buChar char="•"/>
            </a:pPr>
            <a:r>
              <a:rPr lang="en-US" sz="2400" dirty="0"/>
              <a:t>Revised &amp; extended snow/ice</a:t>
            </a:r>
          </a:p>
          <a:p>
            <a:pPr marL="309026" indent="-309026">
              <a:buFont typeface="Arial"/>
              <a:buChar char="•"/>
            </a:pPr>
            <a:r>
              <a:rPr lang="en-US" sz="2400" dirty="0"/>
              <a:t>Extended O3</a:t>
            </a:r>
          </a:p>
          <a:p>
            <a:pPr marL="309026" indent="-309026">
              <a:buFont typeface="Arial"/>
              <a:buChar char="•"/>
            </a:pPr>
            <a:r>
              <a:rPr lang="en-US" sz="2400" dirty="0"/>
              <a:t>Max Planck aerosol climatology (</a:t>
            </a:r>
            <a:r>
              <a:rPr lang="en-US" sz="2400" dirty="0" err="1"/>
              <a:t>Kinne</a:t>
            </a:r>
            <a:r>
              <a:rPr lang="en-US" sz="2400" dirty="0"/>
              <a:t> et al., )</a:t>
            </a:r>
          </a:p>
        </p:txBody>
      </p:sp>
      <p:sp>
        <p:nvSpPr>
          <p:cNvPr id="8" name="TextBox 7">
            <a:extLst>
              <a:ext uri="{FF2B5EF4-FFF2-40B4-BE49-F238E27FC236}">
                <a16:creationId xmlns:a16="http://schemas.microsoft.com/office/drawing/2014/main" id="{B7FF6E0E-30DD-5D4C-86EF-39D7A3FA4285}"/>
              </a:ext>
            </a:extLst>
          </p:cNvPr>
          <p:cNvSpPr txBox="1"/>
          <p:nvPr/>
        </p:nvSpPr>
        <p:spPr>
          <a:xfrm>
            <a:off x="358511" y="176551"/>
            <a:ext cx="5543727" cy="1077218"/>
          </a:xfrm>
          <a:prstGeom prst="rect">
            <a:avLst/>
          </a:prstGeom>
          <a:noFill/>
        </p:spPr>
        <p:txBody>
          <a:bodyPr wrap="square" rtlCol="0">
            <a:spAutoFit/>
          </a:bodyPr>
          <a:lstStyle/>
          <a:p>
            <a:r>
              <a:rPr lang="en-US" sz="3200" b="1" dirty="0">
                <a:solidFill>
                  <a:srgbClr val="0080FF"/>
                </a:solidFill>
              </a:rPr>
              <a:t>ISCCP HX (production based at NCEI through June 2017)</a:t>
            </a:r>
          </a:p>
        </p:txBody>
      </p:sp>
      <p:sp>
        <p:nvSpPr>
          <p:cNvPr id="3" name="TextBox 2">
            <a:extLst>
              <a:ext uri="{FF2B5EF4-FFF2-40B4-BE49-F238E27FC236}">
                <a16:creationId xmlns:a16="http://schemas.microsoft.com/office/drawing/2014/main" id="{EE4BEF4E-7AD1-BC4F-A29E-0AB86EE5C0CB}"/>
              </a:ext>
            </a:extLst>
          </p:cNvPr>
          <p:cNvSpPr txBox="1"/>
          <p:nvPr/>
        </p:nvSpPr>
        <p:spPr>
          <a:xfrm>
            <a:off x="10401136" y="403432"/>
            <a:ext cx="1274451" cy="369332"/>
          </a:xfrm>
          <a:prstGeom prst="rect">
            <a:avLst/>
          </a:prstGeom>
          <a:noFill/>
        </p:spPr>
        <p:txBody>
          <a:bodyPr wrap="none" rtlCol="0">
            <a:spAutoFit/>
          </a:bodyPr>
          <a:lstStyle/>
          <a:p>
            <a:r>
              <a:rPr lang="en-US" dirty="0"/>
              <a:t>A: ISCCP DX</a:t>
            </a:r>
          </a:p>
        </p:txBody>
      </p:sp>
      <p:sp>
        <p:nvSpPr>
          <p:cNvPr id="11" name="TextBox 10">
            <a:extLst>
              <a:ext uri="{FF2B5EF4-FFF2-40B4-BE49-F238E27FC236}">
                <a16:creationId xmlns:a16="http://schemas.microsoft.com/office/drawing/2014/main" id="{AB4E2116-3339-3F4F-9B46-8E1C37ADBC43}"/>
              </a:ext>
            </a:extLst>
          </p:cNvPr>
          <p:cNvSpPr txBox="1"/>
          <p:nvPr/>
        </p:nvSpPr>
        <p:spPr>
          <a:xfrm>
            <a:off x="10404085" y="3429000"/>
            <a:ext cx="1271502" cy="369332"/>
          </a:xfrm>
          <a:prstGeom prst="rect">
            <a:avLst/>
          </a:prstGeom>
          <a:noFill/>
        </p:spPr>
        <p:txBody>
          <a:bodyPr wrap="none" rtlCol="0">
            <a:spAutoFit/>
          </a:bodyPr>
          <a:lstStyle/>
          <a:p>
            <a:r>
              <a:rPr lang="en-US" dirty="0"/>
              <a:t>B: ISCCP HX</a:t>
            </a:r>
          </a:p>
        </p:txBody>
      </p:sp>
      <p:sp>
        <p:nvSpPr>
          <p:cNvPr id="6" name="TextBox 5">
            <a:extLst>
              <a:ext uri="{FF2B5EF4-FFF2-40B4-BE49-F238E27FC236}">
                <a16:creationId xmlns:a16="http://schemas.microsoft.com/office/drawing/2014/main" id="{4F2434D5-5C7C-D64B-BFF0-9CF15671473D}"/>
              </a:ext>
            </a:extLst>
          </p:cNvPr>
          <p:cNvSpPr txBox="1"/>
          <p:nvPr/>
        </p:nvSpPr>
        <p:spPr>
          <a:xfrm>
            <a:off x="6313460" y="6136503"/>
            <a:ext cx="5615571" cy="646331"/>
          </a:xfrm>
          <a:prstGeom prst="rect">
            <a:avLst/>
          </a:prstGeom>
          <a:noFill/>
        </p:spPr>
        <p:txBody>
          <a:bodyPr wrap="square" rtlCol="0">
            <a:spAutoFit/>
          </a:bodyPr>
          <a:lstStyle/>
          <a:p>
            <a:r>
              <a:rPr lang="en-US" dirty="0"/>
              <a:t>Example of visible radiance showing the sampling characteristics of (A) ISCCP DX and (B) ISCCP HX. </a:t>
            </a:r>
          </a:p>
        </p:txBody>
      </p:sp>
    </p:spTree>
    <p:extLst>
      <p:ext uri="{BB962C8B-B14F-4D97-AF65-F5344CB8AC3E}">
        <p14:creationId xmlns:p14="http://schemas.microsoft.com/office/powerpoint/2010/main" val="293394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955" y="307705"/>
            <a:ext cx="10913918" cy="762000"/>
          </a:xfrm>
        </p:spPr>
        <p:txBody>
          <a:bodyPr>
            <a:normAutofit/>
          </a:bodyPr>
          <a:lstStyle/>
          <a:p>
            <a:r>
              <a:rPr lang="en-US" sz="2800" b="1" dirty="0"/>
              <a:t>SW Algorithm improvements for Release 4.0 Integrated Product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0964778"/>
              </p:ext>
            </p:extLst>
          </p:nvPr>
        </p:nvGraphicFramePr>
        <p:xfrm>
          <a:off x="609600" y="976187"/>
          <a:ext cx="11277602" cy="5374451"/>
        </p:xfrm>
        <a:graphic>
          <a:graphicData uri="http://schemas.openxmlformats.org/drawingml/2006/table">
            <a:tbl>
              <a:tblPr firstRow="1" bandRow="1">
                <a:tableStyleId>{5C22544A-7EE6-4342-B048-85BDC9FD1C3A}</a:tableStyleId>
              </a:tblPr>
              <a:tblGrid>
                <a:gridCol w="2587827">
                  <a:extLst>
                    <a:ext uri="{9D8B030D-6E8A-4147-A177-3AD203B41FA5}">
                      <a16:colId xmlns:a16="http://schemas.microsoft.com/office/drawing/2014/main" val="20000"/>
                    </a:ext>
                  </a:extLst>
                </a:gridCol>
                <a:gridCol w="3203375">
                  <a:extLst>
                    <a:ext uri="{9D8B030D-6E8A-4147-A177-3AD203B41FA5}">
                      <a16:colId xmlns:a16="http://schemas.microsoft.com/office/drawing/2014/main" val="20001"/>
                    </a:ext>
                  </a:extLst>
                </a:gridCol>
                <a:gridCol w="5486400">
                  <a:extLst>
                    <a:ext uri="{9D8B030D-6E8A-4147-A177-3AD203B41FA5}">
                      <a16:colId xmlns:a16="http://schemas.microsoft.com/office/drawing/2014/main" val="20004"/>
                    </a:ext>
                  </a:extLst>
                </a:gridCol>
              </a:tblGrid>
              <a:tr h="609600">
                <a:tc>
                  <a:txBody>
                    <a:bodyPr/>
                    <a:lstStyle/>
                    <a:p>
                      <a:endParaRPr lang="en-US" sz="2100" dirty="0"/>
                    </a:p>
                  </a:txBody>
                  <a:tcPr/>
                </a:tc>
                <a:tc>
                  <a:txBody>
                    <a:bodyPr/>
                    <a:lstStyle/>
                    <a:p>
                      <a:r>
                        <a:rPr lang="en-US" sz="2100" dirty="0"/>
                        <a:t>Release 3.0</a:t>
                      </a:r>
                    </a:p>
                  </a:txBody>
                  <a:tcPr/>
                </a:tc>
                <a:tc>
                  <a:txBody>
                    <a:bodyPr/>
                    <a:lstStyle/>
                    <a:p>
                      <a:r>
                        <a:rPr lang="en-US" sz="2100" dirty="0"/>
                        <a:t>Release 4.0 IP (GSW</a:t>
                      </a:r>
                      <a:r>
                        <a:rPr lang="en-US" sz="2100" baseline="0" dirty="0"/>
                        <a:t> with HXS v1)</a:t>
                      </a:r>
                      <a:endParaRPr lang="en-US" sz="2100" dirty="0"/>
                    </a:p>
                  </a:txBody>
                  <a:tcPr/>
                </a:tc>
                <a:extLst>
                  <a:ext uri="{0D108BD9-81ED-4DB2-BD59-A6C34878D82A}">
                    <a16:rowId xmlns:a16="http://schemas.microsoft.com/office/drawing/2014/main" val="10000"/>
                  </a:ext>
                </a:extLst>
              </a:tr>
              <a:tr h="566928">
                <a:tc>
                  <a:txBody>
                    <a:bodyPr/>
                    <a:lstStyle/>
                    <a:p>
                      <a:r>
                        <a:rPr lang="en-US" sz="2100" dirty="0"/>
                        <a:t>Radiative bands</a:t>
                      </a:r>
                    </a:p>
                  </a:txBody>
                  <a:tcPr anchor="ctr"/>
                </a:tc>
                <a:tc>
                  <a:txBody>
                    <a:bodyPr/>
                    <a:lstStyle/>
                    <a:p>
                      <a:r>
                        <a:rPr lang="en-US" sz="2100" dirty="0"/>
                        <a:t>5</a:t>
                      </a:r>
                    </a:p>
                  </a:txBody>
                  <a:tcPr anchor="ctr"/>
                </a:tc>
                <a:tc>
                  <a:txBody>
                    <a:bodyPr/>
                    <a:lstStyle/>
                    <a:p>
                      <a:pPr algn="l" defTabSz="457200">
                        <a:defRPr sz="1800"/>
                      </a:pPr>
                      <a:r>
                        <a:rPr sz="2100" dirty="0">
                          <a:sym typeface="Calibri"/>
                        </a:rPr>
                        <a:t>18 (from CERES LFL05 model; Fu/Liou based)</a:t>
                      </a:r>
                    </a:p>
                  </a:txBody>
                  <a:tcPr marL="45720" marR="45720" anchor="ctr" horzOverflow="overflow"/>
                </a:tc>
                <a:extLst>
                  <a:ext uri="{0D108BD9-81ED-4DB2-BD59-A6C34878D82A}">
                    <a16:rowId xmlns:a16="http://schemas.microsoft.com/office/drawing/2014/main" val="10001"/>
                  </a:ext>
                </a:extLst>
              </a:tr>
              <a:tr h="741680">
                <a:tc>
                  <a:txBody>
                    <a:bodyPr/>
                    <a:lstStyle/>
                    <a:p>
                      <a:r>
                        <a:rPr lang="en-US" sz="2100" dirty="0"/>
                        <a:t>Spectral Albedo</a:t>
                      </a:r>
                    </a:p>
                  </a:txBody>
                  <a:tcPr anchor="ctr"/>
                </a:tc>
                <a:tc>
                  <a:txBody>
                    <a:bodyPr/>
                    <a:lstStyle/>
                    <a:p>
                      <a:r>
                        <a:rPr lang="en-US" sz="2100" dirty="0"/>
                        <a:t>Original</a:t>
                      </a:r>
                    </a:p>
                  </a:txBody>
                  <a:tcPr anchor="ctr"/>
                </a:tc>
                <a:tc>
                  <a:txBody>
                    <a:bodyPr/>
                    <a:lstStyle/>
                    <a:p>
                      <a:pPr algn="l" defTabSz="457200">
                        <a:defRPr sz="1800"/>
                      </a:pPr>
                      <a:r>
                        <a:rPr sz="2100" dirty="0">
                          <a:sym typeface="Calibri"/>
                        </a:rPr>
                        <a:t>New expanded albedo from MODIS and ASTER, Jin (2004) ocean, ice, and snow albedos </a:t>
                      </a:r>
                    </a:p>
                  </a:txBody>
                  <a:tcPr marL="45720" marR="45720" anchor="ctr" horzOverflow="overflow"/>
                </a:tc>
                <a:extLst>
                  <a:ext uri="{0D108BD9-81ED-4DB2-BD59-A6C34878D82A}">
                    <a16:rowId xmlns:a16="http://schemas.microsoft.com/office/drawing/2014/main" val="10002"/>
                  </a:ext>
                </a:extLst>
              </a:tr>
              <a:tr h="741680">
                <a:tc>
                  <a:txBody>
                    <a:bodyPr/>
                    <a:lstStyle/>
                    <a:p>
                      <a:r>
                        <a:rPr lang="en-US" sz="2100" dirty="0"/>
                        <a:t>Aerosol</a:t>
                      </a:r>
                      <a:r>
                        <a:rPr lang="en-US" sz="2100" baseline="0" dirty="0"/>
                        <a:t> Radiative Properties</a:t>
                      </a:r>
                      <a:endParaRPr lang="en-US" sz="2100" dirty="0"/>
                    </a:p>
                  </a:txBody>
                  <a:tcPr anchor="ctr"/>
                </a:tc>
                <a:tc>
                  <a:txBody>
                    <a:bodyPr/>
                    <a:lstStyle/>
                    <a:p>
                      <a:r>
                        <a:rPr lang="en-US" sz="2100" dirty="0"/>
                        <a:t>One land aerosol, one ocean</a:t>
                      </a:r>
                    </a:p>
                  </a:txBody>
                  <a:tcPr anchor="ctr"/>
                </a:tc>
                <a:tc>
                  <a:txBody>
                    <a:bodyPr/>
                    <a:lstStyle/>
                    <a:p>
                      <a:pPr algn="l" defTabSz="457200">
                        <a:defRPr sz="1800"/>
                      </a:pPr>
                      <a:r>
                        <a:rPr sz="2100" dirty="0">
                          <a:sym typeface="Calibri"/>
                        </a:rPr>
                        <a:t>Variable asymmetry parameter and single scatter albedo permitted with expanded LUT</a:t>
                      </a:r>
                    </a:p>
                  </a:txBody>
                  <a:tcPr marL="45720" marR="45720" anchor="ctr" horzOverflow="overflow"/>
                </a:tc>
                <a:extLst>
                  <a:ext uri="{0D108BD9-81ED-4DB2-BD59-A6C34878D82A}">
                    <a16:rowId xmlns:a16="http://schemas.microsoft.com/office/drawing/2014/main" val="10003"/>
                  </a:ext>
                </a:extLst>
              </a:tr>
              <a:tr h="1066800">
                <a:tc>
                  <a:txBody>
                    <a:bodyPr/>
                    <a:lstStyle/>
                    <a:p>
                      <a:r>
                        <a:rPr lang="en-US" sz="2100" dirty="0"/>
                        <a:t>Input aerosol</a:t>
                      </a:r>
                    </a:p>
                  </a:txBody>
                  <a:tcPr anchor="ctr"/>
                </a:tc>
                <a:tc>
                  <a:txBody>
                    <a:bodyPr/>
                    <a:lstStyle/>
                    <a:p>
                      <a:r>
                        <a:rPr lang="en-US" sz="2100" dirty="0"/>
                        <a:t>MATCH modal optical</a:t>
                      </a:r>
                      <a:r>
                        <a:rPr lang="en-US" sz="2100" baseline="0" dirty="0"/>
                        <a:t> depth, monthly climatology</a:t>
                      </a:r>
                      <a:endParaRPr lang="en-US" sz="2100" dirty="0"/>
                    </a:p>
                  </a:txBody>
                  <a:tcPr anchor="ctr"/>
                </a:tc>
                <a:tc>
                  <a:txBody>
                    <a:bodyPr/>
                    <a:lstStyle/>
                    <a:p>
                      <a:pPr algn="l" defTabSz="457200">
                        <a:defRPr sz="1800"/>
                      </a:pPr>
                      <a:r>
                        <a:rPr sz="2100" dirty="0">
                          <a:sym typeface="Calibri"/>
                        </a:rPr>
                        <a:t>Max-Planck Aerosol Climatology, with variable optical depth and composition through product time period (1983-present)</a:t>
                      </a:r>
                    </a:p>
                  </a:txBody>
                  <a:tcPr marL="45720" marR="45720" anchor="ctr" horzOverflow="overflow"/>
                </a:tc>
                <a:extLst>
                  <a:ext uri="{0D108BD9-81ED-4DB2-BD59-A6C34878D82A}">
                    <a16:rowId xmlns:a16="http://schemas.microsoft.com/office/drawing/2014/main" val="10004"/>
                  </a:ext>
                </a:extLst>
              </a:tr>
              <a:tr h="749808">
                <a:tc>
                  <a:txBody>
                    <a:bodyPr/>
                    <a:lstStyle/>
                    <a:p>
                      <a:r>
                        <a:rPr lang="en-US" sz="2100" dirty="0"/>
                        <a:t>Clouds</a:t>
                      </a:r>
                    </a:p>
                  </a:txBody>
                  <a:tcPr anchor="ctr"/>
                </a:tc>
                <a:tc>
                  <a:txBody>
                    <a:bodyPr/>
                    <a:lstStyle/>
                    <a:p>
                      <a:r>
                        <a:rPr lang="en-US" sz="2100" dirty="0"/>
                        <a:t>ISCCP DX; Liquid</a:t>
                      </a:r>
                      <a:r>
                        <a:rPr lang="en-US" sz="2100" baseline="0" dirty="0"/>
                        <a:t> clouds assumed</a:t>
                      </a:r>
                      <a:endParaRPr lang="en-US" sz="2100" dirty="0"/>
                    </a:p>
                  </a:txBody>
                  <a:tcPr anchor="ctr"/>
                </a:tc>
                <a:tc>
                  <a:txBody>
                    <a:bodyPr/>
                    <a:lstStyle/>
                    <a:p>
                      <a:pPr algn="l" defTabSz="457200">
                        <a:defRPr sz="1800"/>
                      </a:pPr>
                      <a:r>
                        <a:rPr sz="2100" dirty="0">
                          <a:sym typeface="Calibri"/>
                        </a:rPr>
                        <a:t>ISCCP HXS; Liquid and ice clouds </a:t>
                      </a:r>
                      <a:r>
                        <a:rPr lang="en-US" sz="2100" dirty="0">
                          <a:sym typeface="Calibri"/>
                        </a:rPr>
                        <a:t>supported,</a:t>
                      </a:r>
                      <a:r>
                        <a:rPr lang="en-US" sz="2100" baseline="0" dirty="0">
                          <a:sym typeface="Calibri"/>
                        </a:rPr>
                        <a:t> use Water/Ice temperature threshold.</a:t>
                      </a:r>
                      <a:endParaRPr sz="2100" dirty="0">
                        <a:sym typeface="Calibri"/>
                      </a:endParaRPr>
                    </a:p>
                  </a:txBody>
                  <a:tcPr marL="45720" marR="45720" anchor="ctr" horzOverflow="overflow"/>
                </a:tc>
                <a:extLst>
                  <a:ext uri="{0D108BD9-81ED-4DB2-BD59-A6C34878D82A}">
                    <a16:rowId xmlns:a16="http://schemas.microsoft.com/office/drawing/2014/main" val="10005"/>
                  </a:ext>
                </a:extLst>
              </a:tr>
              <a:tr h="481395">
                <a:tc>
                  <a:txBody>
                    <a:bodyPr/>
                    <a:lstStyle/>
                    <a:p>
                      <a:r>
                        <a:rPr lang="en-US" sz="2100" dirty="0"/>
                        <a:t>TSI</a:t>
                      </a:r>
                    </a:p>
                  </a:txBody>
                  <a:tcPr anchor="ctr"/>
                </a:tc>
                <a:tc>
                  <a:txBody>
                    <a:bodyPr/>
                    <a:lstStyle/>
                    <a:p>
                      <a:r>
                        <a:rPr lang="en-US" sz="2100" dirty="0"/>
                        <a:t>1367</a:t>
                      </a:r>
                    </a:p>
                  </a:txBody>
                  <a:tcPr anchor="ctr"/>
                </a:tc>
                <a:tc>
                  <a:txBody>
                    <a:bodyPr/>
                    <a:lstStyle/>
                    <a:p>
                      <a:pPr algn="l" defTabSz="457200">
                        <a:defRPr sz="1800"/>
                      </a:pPr>
                      <a:r>
                        <a:rPr lang="en-US" sz="2100" dirty="0">
                          <a:sym typeface="Calibri"/>
                        </a:rPr>
                        <a:t>WRC/SORCE (all normalizing to SORCE)</a:t>
                      </a:r>
                      <a:endParaRPr sz="2100" dirty="0">
                        <a:sym typeface="Calibri"/>
                      </a:endParaRPr>
                    </a:p>
                  </a:txBody>
                  <a:tcPr marL="45720" marR="45720" anchor="ctr" horzOverflow="overflow"/>
                </a:tc>
                <a:extLst>
                  <a:ext uri="{0D108BD9-81ED-4DB2-BD59-A6C34878D82A}">
                    <a16:rowId xmlns:a16="http://schemas.microsoft.com/office/drawing/2014/main" val="10006"/>
                  </a:ext>
                </a:extLst>
              </a:tr>
              <a:tr h="416560">
                <a:tc>
                  <a:txBody>
                    <a:bodyPr/>
                    <a:lstStyle/>
                    <a:p>
                      <a:r>
                        <a:rPr lang="en-US" sz="2100" dirty="0"/>
                        <a:t>Run Period</a:t>
                      </a:r>
                    </a:p>
                  </a:txBody>
                  <a:tcPr anchor="ctr"/>
                </a:tc>
                <a:tc>
                  <a:txBody>
                    <a:bodyPr/>
                    <a:lstStyle/>
                    <a:p>
                      <a:r>
                        <a:rPr lang="en-US" sz="2100" dirty="0"/>
                        <a:t>1983-2007</a:t>
                      </a:r>
                    </a:p>
                  </a:txBody>
                  <a:tcPr anchor="ctr"/>
                </a:tc>
                <a:tc>
                  <a:txBody>
                    <a:bodyPr/>
                    <a:lstStyle/>
                    <a:p>
                      <a:pPr algn="l" defTabSz="457200">
                        <a:defRPr sz="1800"/>
                      </a:pPr>
                      <a:r>
                        <a:rPr lang="en-US" sz="2100" baseline="0" dirty="0">
                          <a:sym typeface="Calibri"/>
                        </a:rPr>
                        <a:t>July 1983 – June 2015</a:t>
                      </a:r>
                      <a:endParaRPr sz="2100" dirty="0">
                        <a:sym typeface="Calibri"/>
                      </a:endParaRPr>
                    </a:p>
                  </a:txBody>
                  <a:tcPr marL="45720" marR="45720"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4385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52" y="258692"/>
            <a:ext cx="11230096" cy="762000"/>
          </a:xfrm>
        </p:spPr>
        <p:txBody>
          <a:bodyPr>
            <a:normAutofit/>
          </a:bodyPr>
          <a:lstStyle/>
          <a:p>
            <a:r>
              <a:rPr lang="en-US" sz="2800" b="1" dirty="0"/>
              <a:t>LW Algorithm/Input updates for Release 4.0 Integrated Product.</a:t>
            </a:r>
          </a:p>
        </p:txBody>
      </p:sp>
      <p:graphicFrame>
        <p:nvGraphicFramePr>
          <p:cNvPr id="10" name="Content Placeholder 5"/>
          <p:cNvGraphicFramePr>
            <a:graphicFrameLocks/>
          </p:cNvGraphicFramePr>
          <p:nvPr>
            <p:extLst>
              <p:ext uri="{D42A27DB-BD31-4B8C-83A1-F6EECF244321}">
                <p14:modId xmlns:p14="http://schemas.microsoft.com/office/powerpoint/2010/main" val="512505068"/>
              </p:ext>
            </p:extLst>
          </p:nvPr>
        </p:nvGraphicFramePr>
        <p:xfrm>
          <a:off x="609600" y="850832"/>
          <a:ext cx="11101448" cy="5839529"/>
        </p:xfrm>
        <a:graphic>
          <a:graphicData uri="http://schemas.openxmlformats.org/drawingml/2006/table">
            <a:tbl>
              <a:tblPr firstRow="1" bandRow="1">
                <a:tableStyleId>{5C22544A-7EE6-4342-B048-85BDC9FD1C3A}</a:tableStyleId>
              </a:tblPr>
              <a:tblGrid>
                <a:gridCol w="1930400">
                  <a:extLst>
                    <a:ext uri="{9D8B030D-6E8A-4147-A177-3AD203B41FA5}">
                      <a16:colId xmlns:a16="http://schemas.microsoft.com/office/drawing/2014/main" val="20000"/>
                    </a:ext>
                  </a:extLst>
                </a:gridCol>
                <a:gridCol w="3454400">
                  <a:extLst>
                    <a:ext uri="{9D8B030D-6E8A-4147-A177-3AD203B41FA5}">
                      <a16:colId xmlns:a16="http://schemas.microsoft.com/office/drawing/2014/main" val="20001"/>
                    </a:ext>
                  </a:extLst>
                </a:gridCol>
                <a:gridCol w="5716648">
                  <a:extLst>
                    <a:ext uri="{9D8B030D-6E8A-4147-A177-3AD203B41FA5}">
                      <a16:colId xmlns:a16="http://schemas.microsoft.com/office/drawing/2014/main" val="20002"/>
                    </a:ext>
                  </a:extLst>
                </a:gridCol>
              </a:tblGrid>
              <a:tr h="508000">
                <a:tc>
                  <a:txBody>
                    <a:bodyPr/>
                    <a:lstStyle/>
                    <a:p>
                      <a:endParaRPr lang="en-US" sz="1900" dirty="0"/>
                    </a:p>
                  </a:txBody>
                  <a:tcPr marL="101600" marR="101600" marT="50800" marB="50800"/>
                </a:tc>
                <a:tc>
                  <a:txBody>
                    <a:bodyPr/>
                    <a:lstStyle/>
                    <a:p>
                      <a:r>
                        <a:rPr lang="en-US" sz="1900" dirty="0"/>
                        <a:t>Release 3.0</a:t>
                      </a:r>
                    </a:p>
                  </a:txBody>
                  <a:tcPr marL="101600" marR="101600" marT="50800" marB="50800"/>
                </a:tc>
                <a:tc>
                  <a:txBody>
                    <a:bodyPr/>
                    <a:lstStyle/>
                    <a:p>
                      <a:r>
                        <a:rPr lang="en-US" sz="1900" dirty="0"/>
                        <a:t>Rel. 4.0 </a:t>
                      </a:r>
                    </a:p>
                  </a:txBody>
                  <a:tcPr marL="101600" marR="101600" marT="50800" marB="50800"/>
                </a:tc>
                <a:extLst>
                  <a:ext uri="{0D108BD9-81ED-4DB2-BD59-A6C34878D82A}">
                    <a16:rowId xmlns:a16="http://schemas.microsoft.com/office/drawing/2014/main" val="10000"/>
                  </a:ext>
                </a:extLst>
              </a:tr>
              <a:tr h="501013">
                <a:tc>
                  <a:txBody>
                    <a:bodyPr/>
                    <a:lstStyle/>
                    <a:p>
                      <a:r>
                        <a:rPr lang="en-US" sz="2100" dirty="0"/>
                        <a:t>Aerosol</a:t>
                      </a:r>
                      <a:r>
                        <a:rPr lang="en-US" sz="2100" baseline="0" dirty="0"/>
                        <a:t> Inputs</a:t>
                      </a:r>
                      <a:endParaRPr lang="en-US" sz="2100" dirty="0"/>
                    </a:p>
                  </a:txBody>
                  <a:tcPr marL="101600" marR="101600" marT="50800" marB="50800"/>
                </a:tc>
                <a:tc>
                  <a:txBody>
                    <a:bodyPr/>
                    <a:lstStyle/>
                    <a:p>
                      <a:r>
                        <a:rPr lang="en-US" sz="2100" dirty="0"/>
                        <a:t>None</a:t>
                      </a:r>
                    </a:p>
                  </a:txBody>
                  <a:tcPr marL="101600" marR="101600" marT="50800" marB="50800"/>
                </a:tc>
                <a:tc>
                  <a:txBody>
                    <a:bodyPr/>
                    <a:lstStyle/>
                    <a:p>
                      <a:r>
                        <a:rPr lang="en-US" sz="2100" dirty="0"/>
                        <a:t>MAC</a:t>
                      </a:r>
                      <a:r>
                        <a:rPr lang="en-US" sz="2100" baseline="0" dirty="0"/>
                        <a:t> v1 Aerosols (</a:t>
                      </a:r>
                      <a:r>
                        <a:rPr lang="en-US" sz="2100" baseline="0" dirty="0" err="1"/>
                        <a:t>Kinne</a:t>
                      </a:r>
                      <a:r>
                        <a:rPr lang="en-US" sz="2100" baseline="0" dirty="0"/>
                        <a:t> et al., 2013)</a:t>
                      </a:r>
                      <a:endParaRPr lang="en-US" sz="2100" dirty="0"/>
                    </a:p>
                  </a:txBody>
                  <a:tcPr marL="101600" marR="101600" marT="50800" marB="50800"/>
                </a:tc>
                <a:extLst>
                  <a:ext uri="{0D108BD9-81ED-4DB2-BD59-A6C34878D82A}">
                    <a16:rowId xmlns:a16="http://schemas.microsoft.com/office/drawing/2014/main" val="10001"/>
                  </a:ext>
                </a:extLst>
              </a:tr>
              <a:tr h="751840">
                <a:tc>
                  <a:txBody>
                    <a:bodyPr/>
                    <a:lstStyle/>
                    <a:p>
                      <a:r>
                        <a:rPr lang="en-US" sz="2100" dirty="0"/>
                        <a:t>Ice Cloud</a:t>
                      </a:r>
                      <a:r>
                        <a:rPr lang="en-US" sz="2100" baseline="0" dirty="0"/>
                        <a:t> Properties</a:t>
                      </a:r>
                      <a:endParaRPr lang="en-US" sz="2100" dirty="0"/>
                    </a:p>
                  </a:txBody>
                  <a:tcPr marL="101600" marR="101600" marT="50800" marB="50800"/>
                </a:tc>
                <a:tc>
                  <a:txBody>
                    <a:bodyPr/>
                    <a:lstStyle/>
                    <a:p>
                      <a:r>
                        <a:rPr lang="en-US" sz="2100" dirty="0"/>
                        <a:t>Original</a:t>
                      </a:r>
                      <a:r>
                        <a:rPr lang="en-US" sz="2100" baseline="0" dirty="0"/>
                        <a:t> ice cloud radiative properties</a:t>
                      </a:r>
                      <a:endParaRPr lang="en-US" sz="2100" dirty="0"/>
                    </a:p>
                  </a:txBody>
                  <a:tcPr marL="101600" marR="101600" marT="50800" marB="50800"/>
                </a:tc>
                <a:tc>
                  <a:txBody>
                    <a:bodyPr/>
                    <a:lstStyle/>
                    <a:p>
                      <a:r>
                        <a:rPr lang="en-US" sz="2100" dirty="0"/>
                        <a:t>Updated ice cloud radiative properties (</a:t>
                      </a:r>
                      <a:r>
                        <a:rPr lang="en-US" sz="2100" baseline="0" dirty="0"/>
                        <a:t>Rose et al. 2015); </a:t>
                      </a:r>
                      <a:r>
                        <a:rPr lang="en-US" sz="2100" baseline="0" dirty="0">
                          <a:solidFill>
                            <a:schemeClr val="tx1"/>
                          </a:solidFill>
                        </a:rPr>
                        <a:t>scaled to ISCCP Tau VIS/IR</a:t>
                      </a:r>
                      <a:endParaRPr lang="en-US" sz="2100" dirty="0">
                        <a:solidFill>
                          <a:schemeClr val="tx1"/>
                        </a:solidFill>
                      </a:endParaRPr>
                    </a:p>
                  </a:txBody>
                  <a:tcPr marL="101600" marR="101600" marT="50800" marB="50800"/>
                </a:tc>
                <a:extLst>
                  <a:ext uri="{0D108BD9-81ED-4DB2-BD59-A6C34878D82A}">
                    <a16:rowId xmlns:a16="http://schemas.microsoft.com/office/drawing/2014/main" val="10002"/>
                  </a:ext>
                </a:extLst>
              </a:tr>
              <a:tr h="751840">
                <a:tc>
                  <a:txBody>
                    <a:bodyPr/>
                    <a:lstStyle/>
                    <a:p>
                      <a:r>
                        <a:rPr lang="en-US" sz="2100" dirty="0"/>
                        <a:t>Water Cloud Properties</a:t>
                      </a:r>
                    </a:p>
                  </a:txBody>
                  <a:tcPr marL="101600" marR="101600" marT="50800" marB="50800"/>
                </a:tc>
                <a:tc>
                  <a:txBody>
                    <a:bodyPr/>
                    <a:lstStyle/>
                    <a:p>
                      <a:r>
                        <a:rPr lang="en-US" sz="2100" dirty="0"/>
                        <a:t>Assumed no water clouds above 440 </a:t>
                      </a:r>
                      <a:r>
                        <a:rPr lang="en-US" sz="2100" dirty="0" err="1"/>
                        <a:t>mb</a:t>
                      </a:r>
                      <a:endParaRPr lang="en-US" sz="2100" dirty="0"/>
                    </a:p>
                  </a:txBody>
                  <a:tcPr marL="101600" marR="101600" marT="50800" marB="50800"/>
                </a:tc>
                <a:tc>
                  <a:txBody>
                    <a:bodyPr/>
                    <a:lstStyle/>
                    <a:p>
                      <a:r>
                        <a:rPr lang="en-US" sz="2100" dirty="0"/>
                        <a:t>Add high water cloud; modified cloud overlap</a:t>
                      </a:r>
                      <a:r>
                        <a:rPr lang="en-US" sz="2100" baseline="0" dirty="0"/>
                        <a:t> to treat high water clouds; </a:t>
                      </a:r>
                      <a:r>
                        <a:rPr lang="en-US" sz="2100" baseline="0" dirty="0">
                          <a:solidFill>
                            <a:schemeClr val="tx1"/>
                          </a:solidFill>
                        </a:rPr>
                        <a:t>scaled to ISCCP Tau VIS/IR</a:t>
                      </a:r>
                      <a:endParaRPr lang="en-US" sz="2100" dirty="0">
                        <a:solidFill>
                          <a:schemeClr val="tx1"/>
                        </a:solidFill>
                      </a:endParaRPr>
                    </a:p>
                  </a:txBody>
                  <a:tcPr marL="101600" marR="101600" marT="50800" marB="50800"/>
                </a:tc>
                <a:extLst>
                  <a:ext uri="{0D108BD9-81ED-4DB2-BD59-A6C34878D82A}">
                    <a16:rowId xmlns:a16="http://schemas.microsoft.com/office/drawing/2014/main" val="10003"/>
                  </a:ext>
                </a:extLst>
              </a:tr>
              <a:tr h="751840">
                <a:tc>
                  <a:txBody>
                    <a:bodyPr/>
                    <a:lstStyle/>
                    <a:p>
                      <a:r>
                        <a:rPr lang="en-US" sz="2100" dirty="0"/>
                        <a:t>T,</a:t>
                      </a:r>
                      <a:r>
                        <a:rPr lang="en-US" sz="2100" baseline="0" dirty="0"/>
                        <a:t> q profile</a:t>
                      </a:r>
                      <a:endParaRPr lang="en-US" sz="2100" dirty="0"/>
                    </a:p>
                  </a:txBody>
                  <a:tcPr marL="101600" marR="101600" marT="50800" marB="50800"/>
                </a:tc>
                <a:tc>
                  <a:txBody>
                    <a:bodyPr/>
                    <a:lstStyle/>
                    <a:p>
                      <a:r>
                        <a:rPr lang="en-US" sz="2100" dirty="0"/>
                        <a:t>GEOS-4</a:t>
                      </a:r>
                    </a:p>
                  </a:txBody>
                  <a:tcPr marL="101600" marR="101600" marT="50800" marB="50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t>ISCCP </a:t>
                      </a:r>
                      <a:r>
                        <a:rPr lang="en-US" sz="2100" dirty="0" err="1"/>
                        <a:t>nnHIRS</a:t>
                      </a:r>
                      <a:r>
                        <a:rPr lang="en-US" sz="2100" dirty="0"/>
                        <a:t> (Shi et al); </a:t>
                      </a:r>
                      <a:r>
                        <a:rPr lang="en-US" sz="2100" dirty="0">
                          <a:solidFill>
                            <a:schemeClr val="tx1"/>
                          </a:solidFill>
                        </a:rPr>
                        <a:t>MERRA-2 based oceanic inversion layer correction</a:t>
                      </a:r>
                    </a:p>
                  </a:txBody>
                  <a:tcPr marL="101600" marR="101600" marT="50800" marB="50800"/>
                </a:tc>
                <a:extLst>
                  <a:ext uri="{0D108BD9-81ED-4DB2-BD59-A6C34878D82A}">
                    <a16:rowId xmlns:a16="http://schemas.microsoft.com/office/drawing/2014/main" val="10004"/>
                  </a:ext>
                </a:extLst>
              </a:tr>
              <a:tr h="1076960">
                <a:tc>
                  <a:txBody>
                    <a:bodyPr/>
                    <a:lstStyle/>
                    <a:p>
                      <a:r>
                        <a:rPr lang="en-US" sz="2100" dirty="0" err="1"/>
                        <a:t>Tskin</a:t>
                      </a:r>
                      <a:endParaRPr lang="en-US" sz="2100" dirty="0"/>
                    </a:p>
                  </a:txBody>
                  <a:tcPr marL="101600" marR="101600" marT="50800" marB="50800"/>
                </a:tc>
                <a:tc>
                  <a:txBody>
                    <a:bodyPr/>
                    <a:lstStyle/>
                    <a:p>
                      <a:r>
                        <a:rPr lang="en-US" sz="2100" dirty="0"/>
                        <a:t>GEOS-4/ISCCP</a:t>
                      </a:r>
                      <a:r>
                        <a:rPr lang="en-US" sz="2100" baseline="0" dirty="0"/>
                        <a:t> </a:t>
                      </a:r>
                      <a:r>
                        <a:rPr lang="en-US" sz="2100" baseline="0" dirty="0" err="1"/>
                        <a:t>Ts</a:t>
                      </a:r>
                      <a:r>
                        <a:rPr lang="en-US" sz="2100" baseline="0" dirty="0"/>
                        <a:t> blend</a:t>
                      </a:r>
                      <a:endParaRPr lang="en-US" sz="2100" dirty="0"/>
                    </a:p>
                  </a:txBody>
                  <a:tcPr marL="101600" marR="101600" marT="50800" marB="50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t>Blend </a:t>
                      </a:r>
                      <a:r>
                        <a:rPr lang="en-US" sz="2100" dirty="0" err="1"/>
                        <a:t>SeaFlux</a:t>
                      </a:r>
                      <a:r>
                        <a:rPr lang="en-US" sz="2100" dirty="0"/>
                        <a:t> SST (CDR R2) </a:t>
                      </a:r>
                      <a:r>
                        <a:rPr lang="en-US" sz="2100" baseline="0" dirty="0"/>
                        <a:t>/ </a:t>
                      </a:r>
                      <a:r>
                        <a:rPr lang="en-US" sz="2100" baseline="0" dirty="0" err="1"/>
                        <a:t>LandFlux</a:t>
                      </a:r>
                      <a:r>
                        <a:rPr lang="en-US" sz="2100" baseline="0" dirty="0"/>
                        <a:t> </a:t>
                      </a:r>
                      <a:r>
                        <a:rPr lang="en-US" sz="2100" baseline="0" dirty="0" err="1"/>
                        <a:t>Ts</a:t>
                      </a:r>
                      <a:r>
                        <a:rPr lang="en-US" sz="2100" baseline="0" dirty="0"/>
                        <a:t> (</a:t>
                      </a:r>
                      <a:r>
                        <a:rPr lang="en-US" sz="2100" baseline="0" dirty="0" err="1"/>
                        <a:t>Coccia</a:t>
                      </a:r>
                      <a:r>
                        <a:rPr lang="en-US" sz="2100" baseline="0" dirty="0"/>
                        <a:t> et al) /ISCCP HX </a:t>
                      </a:r>
                      <a:r>
                        <a:rPr lang="en-US" sz="2100" baseline="0" dirty="0" err="1"/>
                        <a:t>Ts</a:t>
                      </a:r>
                      <a:r>
                        <a:rPr lang="en-US" sz="2100" baseline="0" dirty="0"/>
                        <a:t>; </a:t>
                      </a:r>
                      <a:r>
                        <a:rPr lang="en-US" sz="2100" baseline="0" dirty="0">
                          <a:solidFill>
                            <a:schemeClr val="tx1"/>
                          </a:solidFill>
                        </a:rPr>
                        <a:t>emissivity correction to desert/sparsely vegetated surface types</a:t>
                      </a:r>
                      <a:endParaRPr lang="en-US" sz="2100" dirty="0">
                        <a:solidFill>
                          <a:schemeClr val="tx1"/>
                        </a:solidFill>
                      </a:endParaRPr>
                    </a:p>
                  </a:txBody>
                  <a:tcPr marL="101600" marR="101600" marT="50800" marB="50800"/>
                </a:tc>
                <a:extLst>
                  <a:ext uri="{0D108BD9-81ED-4DB2-BD59-A6C34878D82A}">
                    <a16:rowId xmlns:a16="http://schemas.microsoft.com/office/drawing/2014/main" val="10005"/>
                  </a:ext>
                </a:extLst>
              </a:tr>
              <a:tr h="756356">
                <a:tc>
                  <a:txBody>
                    <a:bodyPr/>
                    <a:lstStyle/>
                    <a:p>
                      <a:r>
                        <a:rPr lang="en-US" sz="2100" dirty="0"/>
                        <a:t>Data Product</a:t>
                      </a:r>
                      <a:r>
                        <a:rPr lang="en-US" sz="2100" baseline="0" dirty="0"/>
                        <a:t> Changes</a:t>
                      </a:r>
                      <a:endParaRPr lang="en-US" sz="2100" dirty="0"/>
                    </a:p>
                  </a:txBody>
                  <a:tcPr marL="101600" marR="101600" marT="50800" marB="50800"/>
                </a:tc>
                <a:tc>
                  <a:txBody>
                    <a:bodyPr/>
                    <a:lstStyle/>
                    <a:p>
                      <a:r>
                        <a:rPr lang="en-US" sz="2100" dirty="0"/>
                        <a:t>TOA and surface flux only; UT; Clear and all-sky</a:t>
                      </a:r>
                    </a:p>
                  </a:txBody>
                  <a:tcPr marL="101600" marR="101600" marT="50800" marB="50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t>Pristine</a:t>
                      </a:r>
                      <a:r>
                        <a:rPr lang="en-US" sz="2100" baseline="0" dirty="0"/>
                        <a:t>-sky (no aerosols), local time, atmospheric levels.</a:t>
                      </a:r>
                      <a:endParaRPr lang="en-US" sz="2100" dirty="0"/>
                    </a:p>
                  </a:txBody>
                  <a:tcPr marL="101600" marR="101600" marT="50800" marB="50800"/>
                </a:tc>
                <a:extLst>
                  <a:ext uri="{0D108BD9-81ED-4DB2-BD59-A6C34878D82A}">
                    <a16:rowId xmlns:a16="http://schemas.microsoft.com/office/drawing/2014/main" val="10006"/>
                  </a:ext>
                </a:extLst>
              </a:tr>
              <a:tr h="426720">
                <a:tc>
                  <a:txBody>
                    <a:bodyPr/>
                    <a:lstStyle/>
                    <a:p>
                      <a:r>
                        <a:rPr lang="en-US" sz="2100" dirty="0"/>
                        <a:t>Years Run</a:t>
                      </a:r>
                    </a:p>
                  </a:txBody>
                  <a:tcPr marL="101600" marR="101600" marT="50800" marB="50800"/>
                </a:tc>
                <a:tc>
                  <a:txBody>
                    <a:bodyPr/>
                    <a:lstStyle/>
                    <a:p>
                      <a:r>
                        <a:rPr lang="en-US" sz="2100" dirty="0"/>
                        <a:t>1983-2007</a:t>
                      </a:r>
                    </a:p>
                  </a:txBody>
                  <a:tcPr marL="101600" marR="101600" marT="50800" marB="508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100" dirty="0"/>
                        <a:t>Global 1988 – 2009; Land-only 1983-2009; Ocean-only 1988 - 2017</a:t>
                      </a:r>
                    </a:p>
                  </a:txBody>
                  <a:tcPr marL="101600" marR="101600" marT="50800" marB="5080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6137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9712" y="254384"/>
            <a:ext cx="11232575" cy="762000"/>
          </a:xfrm>
        </p:spPr>
        <p:txBody>
          <a:bodyPr>
            <a:noAutofit/>
          </a:bodyPr>
          <a:lstStyle/>
          <a:p>
            <a:r>
              <a:rPr lang="en-US" sz="2800" b="1" dirty="0"/>
              <a:t>SRB (R4-IP) SW Global Annual Averages Fluxes for 2001-2007 compared to CERES Ed4.1 EBAF and SYN1Deg “Initial” computed fluxes.</a:t>
            </a:r>
          </a:p>
        </p:txBody>
      </p:sp>
      <p:graphicFrame>
        <p:nvGraphicFramePr>
          <p:cNvPr id="8" name="Table 7"/>
          <p:cNvGraphicFramePr>
            <a:graphicFrameLocks noGrp="1"/>
          </p:cNvGraphicFramePr>
          <p:nvPr>
            <p:extLst>
              <p:ext uri="{D42A27DB-BD31-4B8C-83A1-F6EECF244321}">
                <p14:modId xmlns:p14="http://schemas.microsoft.com/office/powerpoint/2010/main" val="1537882049"/>
              </p:ext>
            </p:extLst>
          </p:nvPr>
        </p:nvGraphicFramePr>
        <p:xfrm>
          <a:off x="1836884" y="1119002"/>
          <a:ext cx="9982199" cy="5609305"/>
        </p:xfrm>
        <a:graphic>
          <a:graphicData uri="http://schemas.openxmlformats.org/drawingml/2006/table">
            <a:tbl>
              <a:tblPr firstRow="1" bandRow="1">
                <a:tableStyleId>{5C22544A-7EE6-4342-B048-85BDC9FD1C3A}</a:tableStyleId>
              </a:tblPr>
              <a:tblGrid>
                <a:gridCol w="2795016">
                  <a:extLst>
                    <a:ext uri="{9D8B030D-6E8A-4147-A177-3AD203B41FA5}">
                      <a16:colId xmlns:a16="http://schemas.microsoft.com/office/drawing/2014/main" val="20000"/>
                    </a:ext>
                  </a:extLst>
                </a:gridCol>
                <a:gridCol w="1419687">
                  <a:extLst>
                    <a:ext uri="{9D8B030D-6E8A-4147-A177-3AD203B41FA5}">
                      <a16:colId xmlns:a16="http://schemas.microsoft.com/office/drawing/2014/main" val="20001"/>
                    </a:ext>
                  </a:extLst>
                </a:gridCol>
                <a:gridCol w="2473372">
                  <a:extLst>
                    <a:ext uri="{9D8B030D-6E8A-4147-A177-3AD203B41FA5}">
                      <a16:colId xmlns:a16="http://schemas.microsoft.com/office/drawing/2014/main" val="20002"/>
                    </a:ext>
                  </a:extLst>
                </a:gridCol>
                <a:gridCol w="1643124">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tblGrid>
              <a:tr h="960120">
                <a:tc>
                  <a:txBody>
                    <a:bodyPr/>
                    <a:lstStyle/>
                    <a:p>
                      <a:pPr algn="ctr"/>
                      <a:r>
                        <a:rPr lang="en-US" sz="1900" dirty="0"/>
                        <a:t>Flux Component</a:t>
                      </a:r>
                    </a:p>
                  </a:txBody>
                  <a:tcPr anchor="ctr"/>
                </a:tc>
                <a:tc>
                  <a:txBody>
                    <a:bodyPr/>
                    <a:lstStyle/>
                    <a:p>
                      <a:pPr algn="ctr"/>
                      <a:r>
                        <a:rPr lang="en-US" sz="1900" dirty="0" err="1"/>
                        <a:t>Rel</a:t>
                      </a:r>
                      <a:r>
                        <a:rPr lang="en-US" sz="1900" dirty="0"/>
                        <a:t> 3.0 (2001-2007)</a:t>
                      </a:r>
                    </a:p>
                  </a:txBody>
                  <a:tcPr anchor="ctr"/>
                </a:tc>
                <a:tc>
                  <a:txBody>
                    <a:bodyPr/>
                    <a:lstStyle/>
                    <a:p>
                      <a:pPr algn="ctr"/>
                      <a:r>
                        <a:rPr lang="en-US" sz="1900" dirty="0"/>
                        <a:t>Rel 4_IP</a:t>
                      </a:r>
                      <a:r>
                        <a:rPr lang="en-US" sz="1900" baseline="0" dirty="0"/>
                        <a:t> </a:t>
                      </a:r>
                      <a:r>
                        <a:rPr lang="en-US" sz="1900" dirty="0"/>
                        <a:t>(NEW algorithm, NEW inputs </a:t>
                      </a:r>
                      <a:r>
                        <a:rPr lang="en-US" sz="1900" dirty="0" err="1"/>
                        <a:t>nnHIRS</a:t>
                      </a:r>
                      <a:r>
                        <a:rPr lang="en-US" sz="1900" dirty="0"/>
                        <a:t>, HXS)</a:t>
                      </a:r>
                    </a:p>
                  </a:txBody>
                  <a:tcPr anchor="ctr"/>
                </a:tc>
                <a:tc>
                  <a:txBody>
                    <a:bodyPr/>
                    <a:lstStyle/>
                    <a:p>
                      <a:pPr algn="ctr"/>
                      <a:r>
                        <a:rPr lang="en-US" sz="1900" dirty="0"/>
                        <a:t>CERES Syn1Deg (Ed.</a:t>
                      </a:r>
                      <a:r>
                        <a:rPr lang="en-US" sz="1900" baseline="0" dirty="0"/>
                        <a:t> 4A)</a:t>
                      </a:r>
                      <a:endParaRPr lang="en-US" sz="1900" dirty="0"/>
                    </a:p>
                  </a:txBody>
                  <a:tcPr anchor="ctr"/>
                </a:tc>
                <a:tc>
                  <a:txBody>
                    <a:bodyPr/>
                    <a:lstStyle/>
                    <a:p>
                      <a:pPr algn="ctr"/>
                      <a:r>
                        <a:rPr lang="en-US" sz="1900" dirty="0"/>
                        <a:t>CERES EBAF (Ed 4.1)</a:t>
                      </a:r>
                    </a:p>
                  </a:txBody>
                  <a:tcPr anchor="ctr"/>
                </a:tc>
                <a:extLst>
                  <a:ext uri="{0D108BD9-81ED-4DB2-BD59-A6C34878D82A}">
                    <a16:rowId xmlns:a16="http://schemas.microsoft.com/office/drawing/2014/main" val="10000"/>
                  </a:ext>
                </a:extLst>
              </a:tr>
              <a:tr h="479431">
                <a:tc>
                  <a:txBody>
                    <a:bodyPr/>
                    <a:lstStyle/>
                    <a:p>
                      <a:r>
                        <a:rPr lang="en-US" sz="2100" dirty="0"/>
                        <a:t>Surface total down</a:t>
                      </a:r>
                    </a:p>
                  </a:txBody>
                  <a:tcPr anchor="ctr"/>
                </a:tc>
                <a:tc>
                  <a:txBody>
                    <a:bodyPr/>
                    <a:lstStyle/>
                    <a:p>
                      <a:pPr algn="ctr"/>
                      <a:r>
                        <a:rPr lang="en-US" sz="2100" dirty="0">
                          <a:solidFill>
                            <a:schemeClr val="tx1"/>
                          </a:solidFill>
                        </a:rPr>
                        <a:t>187.8</a:t>
                      </a:r>
                    </a:p>
                  </a:txBody>
                  <a:tcPr anchor="ctr"/>
                </a:tc>
                <a:tc>
                  <a:txBody>
                    <a:bodyPr/>
                    <a:lstStyle/>
                    <a:p>
                      <a:pPr algn="ctr"/>
                      <a:r>
                        <a:rPr lang="en-US" sz="2100" dirty="0">
                          <a:solidFill>
                            <a:schemeClr val="tx1"/>
                          </a:solidFill>
                        </a:rPr>
                        <a:t>185.8</a:t>
                      </a:r>
                    </a:p>
                  </a:txBody>
                  <a:tcPr anchor="ctr"/>
                </a:tc>
                <a:tc>
                  <a:txBody>
                    <a:bodyPr/>
                    <a:lstStyle/>
                    <a:p>
                      <a:pPr algn="ctr"/>
                      <a:r>
                        <a:rPr lang="fi-FI" sz="2100" b="0" i="0" kern="1200" dirty="0">
                          <a:solidFill>
                            <a:schemeClr val="dk1"/>
                          </a:solidFill>
                          <a:effectLst/>
                          <a:latin typeface="+mn-lt"/>
                          <a:ea typeface="+mn-ea"/>
                          <a:cs typeface="+mn-cs"/>
                        </a:rPr>
                        <a:t>185.4</a:t>
                      </a:r>
                      <a:endParaRPr lang="en-US" sz="2100" dirty="0"/>
                    </a:p>
                  </a:txBody>
                  <a:tcPr anchor="ctr"/>
                </a:tc>
                <a:tc>
                  <a:txBody>
                    <a:bodyPr/>
                    <a:lstStyle/>
                    <a:p>
                      <a:pPr algn="ctr"/>
                      <a:r>
                        <a:rPr lang="hr-HR" sz="2100" b="0" i="0" kern="1200" dirty="0">
                          <a:solidFill>
                            <a:schemeClr val="dk1"/>
                          </a:solidFill>
                          <a:effectLst/>
                          <a:latin typeface="+mn-lt"/>
                          <a:ea typeface="+mn-ea"/>
                          <a:cs typeface="+mn-cs"/>
                        </a:rPr>
                        <a:t>186.8</a:t>
                      </a:r>
                      <a:endParaRPr lang="en-US" sz="2100" dirty="0"/>
                    </a:p>
                  </a:txBody>
                  <a:tcPr anchor="ctr"/>
                </a:tc>
                <a:extLst>
                  <a:ext uri="{0D108BD9-81ED-4DB2-BD59-A6C34878D82A}">
                    <a16:rowId xmlns:a16="http://schemas.microsoft.com/office/drawing/2014/main" val="10001"/>
                  </a:ext>
                </a:extLst>
              </a:tr>
              <a:tr h="558591">
                <a:tc>
                  <a:txBody>
                    <a:bodyPr/>
                    <a:lstStyle/>
                    <a:p>
                      <a:r>
                        <a:rPr lang="en-US" sz="2100" dirty="0"/>
                        <a:t>Surface down diffuse</a:t>
                      </a:r>
                    </a:p>
                  </a:txBody>
                  <a:tcPr anchor="ctr"/>
                </a:tc>
                <a:tc>
                  <a:txBody>
                    <a:bodyPr/>
                    <a:lstStyle/>
                    <a:p>
                      <a:pPr algn="ctr"/>
                      <a:r>
                        <a:rPr lang="en-US" sz="2100" dirty="0">
                          <a:solidFill>
                            <a:schemeClr val="tx1"/>
                          </a:solidFill>
                        </a:rPr>
                        <a:t>104.4</a:t>
                      </a:r>
                    </a:p>
                  </a:txBody>
                  <a:tcPr anchor="ctr"/>
                </a:tc>
                <a:tc>
                  <a:txBody>
                    <a:bodyPr/>
                    <a:lstStyle/>
                    <a:p>
                      <a:pPr algn="ctr"/>
                      <a:r>
                        <a:rPr lang="en-US" sz="2100" dirty="0">
                          <a:solidFill>
                            <a:srgbClr val="FF0000"/>
                          </a:solidFill>
                        </a:rPr>
                        <a:t>99.7</a:t>
                      </a:r>
                    </a:p>
                  </a:txBody>
                  <a:tcPr anchor="ctr"/>
                </a:tc>
                <a:tc>
                  <a:txBody>
                    <a:bodyPr/>
                    <a:lstStyle/>
                    <a:p>
                      <a:pPr algn="ctr"/>
                      <a:r>
                        <a:rPr lang="en-US" sz="2100" dirty="0"/>
                        <a:t>102.0</a:t>
                      </a:r>
                    </a:p>
                  </a:txBody>
                  <a:tcPr anchor="ctr"/>
                </a:tc>
                <a:tc>
                  <a:txBody>
                    <a:bodyPr/>
                    <a:lstStyle/>
                    <a:p>
                      <a:pPr algn="ctr"/>
                      <a:r>
                        <a:rPr lang="en-US" sz="2100" dirty="0"/>
                        <a:t>--</a:t>
                      </a:r>
                    </a:p>
                  </a:txBody>
                  <a:tcPr anchor="ctr"/>
                </a:tc>
                <a:extLst>
                  <a:ext uri="{0D108BD9-81ED-4DB2-BD59-A6C34878D82A}">
                    <a16:rowId xmlns:a16="http://schemas.microsoft.com/office/drawing/2014/main" val="10002"/>
                  </a:ext>
                </a:extLst>
              </a:tr>
              <a:tr h="432303">
                <a:tc>
                  <a:txBody>
                    <a:bodyPr/>
                    <a:lstStyle/>
                    <a:p>
                      <a:r>
                        <a:rPr lang="en-US" sz="2100" dirty="0"/>
                        <a:t>Surface</a:t>
                      </a:r>
                      <a:r>
                        <a:rPr lang="en-US" sz="2100" baseline="0" dirty="0"/>
                        <a:t> c</a:t>
                      </a:r>
                      <a:r>
                        <a:rPr lang="en-US" sz="2100" dirty="0"/>
                        <a:t>lear-sky </a:t>
                      </a:r>
                      <a:r>
                        <a:rPr lang="en-US" sz="2100" baseline="0" dirty="0"/>
                        <a:t>down</a:t>
                      </a:r>
                      <a:endParaRPr lang="en-US" sz="2100" dirty="0"/>
                    </a:p>
                  </a:txBody>
                  <a:tcPr anchor="ctr"/>
                </a:tc>
                <a:tc>
                  <a:txBody>
                    <a:bodyPr/>
                    <a:lstStyle/>
                    <a:p>
                      <a:pPr algn="ctr"/>
                      <a:r>
                        <a:rPr lang="en-US" sz="2100" dirty="0">
                          <a:solidFill>
                            <a:schemeClr val="tx1"/>
                          </a:solidFill>
                        </a:rPr>
                        <a:t>248.0</a:t>
                      </a:r>
                    </a:p>
                  </a:txBody>
                  <a:tcPr anchor="ctr"/>
                </a:tc>
                <a:tc>
                  <a:txBody>
                    <a:bodyPr/>
                    <a:lstStyle/>
                    <a:p>
                      <a:pPr algn="ctr"/>
                      <a:r>
                        <a:rPr lang="en-US" sz="2100" dirty="0">
                          <a:solidFill>
                            <a:srgbClr val="FF0000"/>
                          </a:solidFill>
                        </a:rPr>
                        <a:t>240.9</a:t>
                      </a:r>
                    </a:p>
                  </a:txBody>
                  <a:tcPr anchor="ctr"/>
                </a:tc>
                <a:tc>
                  <a:txBody>
                    <a:bodyPr/>
                    <a:lstStyle/>
                    <a:p>
                      <a:pPr algn="ctr"/>
                      <a:r>
                        <a:rPr lang="en-US" sz="2100" dirty="0"/>
                        <a:t>242.9</a:t>
                      </a:r>
                    </a:p>
                  </a:txBody>
                  <a:tcPr anchor="ctr"/>
                </a:tc>
                <a:tc>
                  <a:txBody>
                    <a:bodyPr/>
                    <a:lstStyle/>
                    <a:p>
                      <a:pPr algn="ctr"/>
                      <a:r>
                        <a:rPr lang="en-US" sz="2100" dirty="0"/>
                        <a:t>241.2</a:t>
                      </a:r>
                    </a:p>
                  </a:txBody>
                  <a:tcPr anchor="ctr"/>
                </a:tc>
                <a:extLst>
                  <a:ext uri="{0D108BD9-81ED-4DB2-BD59-A6C34878D82A}">
                    <a16:rowId xmlns:a16="http://schemas.microsoft.com/office/drawing/2014/main" val="10003"/>
                  </a:ext>
                </a:extLst>
              </a:tr>
              <a:tr h="741680">
                <a:tc>
                  <a:txBody>
                    <a:bodyPr/>
                    <a:lstStyle/>
                    <a:p>
                      <a:r>
                        <a:rPr lang="en-US" sz="2100" baseline="0" dirty="0"/>
                        <a:t>Surface p</a:t>
                      </a:r>
                      <a:r>
                        <a:rPr lang="en-US" sz="2100" dirty="0"/>
                        <a:t>ristine-sky</a:t>
                      </a:r>
                      <a:r>
                        <a:rPr lang="en-US" sz="2100" baseline="0" dirty="0"/>
                        <a:t> down</a:t>
                      </a:r>
                      <a:endParaRPr lang="en-US" sz="2100" dirty="0"/>
                    </a:p>
                  </a:txBody>
                  <a:tcPr anchor="ctr"/>
                </a:tc>
                <a:tc>
                  <a:txBody>
                    <a:bodyPr/>
                    <a:lstStyle/>
                    <a:p>
                      <a:pPr algn="ctr"/>
                      <a:r>
                        <a:rPr lang="en-US" sz="2100" dirty="0">
                          <a:solidFill>
                            <a:schemeClr val="tx1"/>
                          </a:solidFill>
                        </a:rPr>
                        <a:t>258.5</a:t>
                      </a:r>
                    </a:p>
                  </a:txBody>
                  <a:tcPr anchor="ctr"/>
                </a:tc>
                <a:tc>
                  <a:txBody>
                    <a:bodyPr/>
                    <a:lstStyle/>
                    <a:p>
                      <a:pPr algn="ctr"/>
                      <a:r>
                        <a:rPr lang="en-US" sz="2100" dirty="0">
                          <a:solidFill>
                            <a:schemeClr val="tx1"/>
                          </a:solidFill>
                        </a:rPr>
                        <a:t>252.8</a:t>
                      </a:r>
                    </a:p>
                  </a:txBody>
                  <a:tcPr anchor="ctr"/>
                </a:tc>
                <a:tc>
                  <a:txBody>
                    <a:bodyPr/>
                    <a:lstStyle/>
                    <a:p>
                      <a:pPr algn="ctr"/>
                      <a:r>
                        <a:rPr lang="en-US" sz="2100" dirty="0"/>
                        <a:t>253.1</a:t>
                      </a:r>
                    </a:p>
                  </a:txBody>
                  <a:tcPr anchor="ctr"/>
                </a:tc>
                <a:tc>
                  <a:txBody>
                    <a:bodyPr/>
                    <a:lstStyle/>
                    <a:p>
                      <a:pPr algn="ctr"/>
                      <a:r>
                        <a:rPr lang="en-US" sz="2100" dirty="0">
                          <a:solidFill>
                            <a:schemeClr val="tx1"/>
                          </a:solidFill>
                        </a:rPr>
                        <a:t>256.3</a:t>
                      </a:r>
                    </a:p>
                  </a:txBody>
                  <a:tcPr anchor="ctr"/>
                </a:tc>
                <a:extLst>
                  <a:ext uri="{0D108BD9-81ED-4DB2-BD59-A6C34878D82A}">
                    <a16:rowId xmlns:a16="http://schemas.microsoft.com/office/drawing/2014/main" val="10004"/>
                  </a:ext>
                </a:extLst>
              </a:tr>
              <a:tr h="529192">
                <a:tc>
                  <a:txBody>
                    <a:bodyPr/>
                    <a:lstStyle/>
                    <a:p>
                      <a:r>
                        <a:rPr lang="en-US" sz="2100" dirty="0"/>
                        <a:t>Surface</a:t>
                      </a:r>
                      <a:r>
                        <a:rPr lang="en-US" sz="2100" baseline="0" dirty="0"/>
                        <a:t> albedo</a:t>
                      </a:r>
                      <a:endParaRPr lang="en-US" sz="2100" dirty="0"/>
                    </a:p>
                  </a:txBody>
                  <a:tcPr marL="109728" marR="109728" marT="54864" marB="54864" anchor="ctr"/>
                </a:tc>
                <a:tc>
                  <a:txBody>
                    <a:bodyPr/>
                    <a:lstStyle/>
                    <a:p>
                      <a:pPr algn="ctr"/>
                      <a:r>
                        <a:rPr lang="en-US" sz="2100" dirty="0">
                          <a:solidFill>
                            <a:schemeClr val="tx1"/>
                          </a:solidFill>
                        </a:rPr>
                        <a:t>0.127</a:t>
                      </a:r>
                    </a:p>
                  </a:txBody>
                  <a:tcPr marL="109728" marR="109728" marT="54864" marB="54864" anchor="ctr"/>
                </a:tc>
                <a:tc>
                  <a:txBody>
                    <a:bodyPr/>
                    <a:lstStyle/>
                    <a:p>
                      <a:pPr algn="ctr"/>
                      <a:r>
                        <a:rPr lang="en-US" sz="2100" dirty="0">
                          <a:solidFill>
                            <a:schemeClr val="tx1"/>
                          </a:solidFill>
                        </a:rPr>
                        <a:t>0.130</a:t>
                      </a:r>
                    </a:p>
                  </a:txBody>
                  <a:tcPr marL="109728" marR="109728" marT="54864" marB="54864" anchor="ctr"/>
                </a:tc>
                <a:tc>
                  <a:txBody>
                    <a:bodyPr/>
                    <a:lstStyle/>
                    <a:p>
                      <a:pPr algn="ctr"/>
                      <a:r>
                        <a:rPr lang="hr-HR" sz="2100" b="0" i="0" kern="1200" dirty="0">
                          <a:solidFill>
                            <a:schemeClr val="dk1"/>
                          </a:solidFill>
                          <a:effectLst/>
                          <a:latin typeface="+mn-lt"/>
                          <a:ea typeface="+mn-ea"/>
                          <a:cs typeface="+mn-cs"/>
                        </a:rPr>
                        <a:t>0.134</a:t>
                      </a:r>
                      <a:endParaRPr lang="en-US" sz="2100" dirty="0"/>
                    </a:p>
                  </a:txBody>
                  <a:tcPr marL="109728" marR="109728" marT="54864" marB="54864" anchor="ctr"/>
                </a:tc>
                <a:tc>
                  <a:txBody>
                    <a:bodyPr/>
                    <a:lstStyle/>
                    <a:p>
                      <a:pPr algn="ctr"/>
                      <a:r>
                        <a:rPr lang="is-IS" sz="2100" b="0" i="0" kern="1200" dirty="0">
                          <a:solidFill>
                            <a:schemeClr val="dk1"/>
                          </a:solidFill>
                          <a:effectLst/>
                          <a:latin typeface="+mn-lt"/>
                          <a:ea typeface="+mn-ea"/>
                          <a:cs typeface="+mn-cs"/>
                        </a:rPr>
                        <a:t>0.142</a:t>
                      </a:r>
                      <a:endParaRPr lang="en-US" sz="2100" dirty="0"/>
                    </a:p>
                  </a:txBody>
                  <a:tcPr marL="109728" marR="109728" marT="54864" marB="54864" anchor="ctr"/>
                </a:tc>
                <a:extLst>
                  <a:ext uri="{0D108BD9-81ED-4DB2-BD59-A6C34878D82A}">
                    <a16:rowId xmlns:a16="http://schemas.microsoft.com/office/drawing/2014/main" val="10005"/>
                  </a:ext>
                </a:extLst>
              </a:tr>
              <a:tr h="513639">
                <a:tc>
                  <a:txBody>
                    <a:bodyPr/>
                    <a:lstStyle/>
                    <a:p>
                      <a:r>
                        <a:rPr lang="en-US" sz="2100" dirty="0"/>
                        <a:t>Surface net</a:t>
                      </a:r>
                    </a:p>
                  </a:txBody>
                  <a:tcPr marL="109728" marR="109728" marT="54864" marB="54864" anchor="ctr"/>
                </a:tc>
                <a:tc>
                  <a:txBody>
                    <a:bodyPr/>
                    <a:lstStyle/>
                    <a:p>
                      <a:pPr algn="ctr"/>
                      <a:r>
                        <a:rPr lang="en-US" sz="2100" dirty="0">
                          <a:solidFill>
                            <a:schemeClr val="tx1"/>
                          </a:solidFill>
                        </a:rPr>
                        <a:t>165.7</a:t>
                      </a:r>
                    </a:p>
                  </a:txBody>
                  <a:tcPr marL="109728" marR="109728" marT="54864" marB="54864" anchor="ctr"/>
                </a:tc>
                <a:tc>
                  <a:txBody>
                    <a:bodyPr/>
                    <a:lstStyle/>
                    <a:p>
                      <a:pPr algn="ctr"/>
                      <a:r>
                        <a:rPr lang="en-US" sz="2100" dirty="0">
                          <a:solidFill>
                            <a:schemeClr val="tx1"/>
                          </a:solidFill>
                        </a:rPr>
                        <a:t>163.7</a:t>
                      </a:r>
                    </a:p>
                  </a:txBody>
                  <a:tcPr marL="109728" marR="109728" marT="54864" marB="54864" anchor="ctr"/>
                </a:tc>
                <a:tc>
                  <a:txBody>
                    <a:bodyPr/>
                    <a:lstStyle/>
                    <a:p>
                      <a:pPr algn="ctr"/>
                      <a:r>
                        <a:rPr lang="en-US" sz="2100" dirty="0"/>
                        <a:t>164.1</a:t>
                      </a:r>
                    </a:p>
                  </a:txBody>
                  <a:tcPr marL="109728" marR="109728" marT="54864" marB="54864" anchor="ctr"/>
                </a:tc>
                <a:tc>
                  <a:txBody>
                    <a:bodyPr/>
                    <a:lstStyle/>
                    <a:p>
                      <a:pPr algn="ctr"/>
                      <a:r>
                        <a:rPr lang="en-US" sz="2100" dirty="0"/>
                        <a:t>165.9</a:t>
                      </a:r>
                    </a:p>
                  </a:txBody>
                  <a:tcPr marL="109728" marR="109728" marT="54864" marB="54864" anchor="ctr"/>
                </a:tc>
                <a:extLst>
                  <a:ext uri="{0D108BD9-81ED-4DB2-BD59-A6C34878D82A}">
                    <a16:rowId xmlns:a16="http://schemas.microsoft.com/office/drawing/2014/main" val="10006"/>
                  </a:ext>
                </a:extLst>
              </a:tr>
              <a:tr h="741680">
                <a:tc>
                  <a:txBody>
                    <a:bodyPr/>
                    <a:lstStyle/>
                    <a:p>
                      <a:r>
                        <a:rPr lang="en-US" sz="2100" dirty="0"/>
                        <a:t>Surface Cloud Radiative Effect</a:t>
                      </a:r>
                    </a:p>
                  </a:txBody>
                  <a:tcPr anchor="ctr"/>
                </a:tc>
                <a:tc>
                  <a:txBody>
                    <a:bodyPr/>
                    <a:lstStyle/>
                    <a:p>
                      <a:pPr algn="ctr"/>
                      <a:r>
                        <a:rPr lang="en-US" sz="2100" dirty="0">
                          <a:solidFill>
                            <a:schemeClr val="tx1"/>
                          </a:solidFill>
                        </a:rPr>
                        <a:t>-60.2</a:t>
                      </a:r>
                    </a:p>
                  </a:txBody>
                  <a:tcPr anchor="ctr"/>
                </a:tc>
                <a:tc>
                  <a:txBody>
                    <a:bodyPr/>
                    <a:lstStyle/>
                    <a:p>
                      <a:pPr algn="ctr"/>
                      <a:r>
                        <a:rPr lang="en-US" sz="2100" dirty="0">
                          <a:solidFill>
                            <a:srgbClr val="FF0000"/>
                          </a:solidFill>
                        </a:rPr>
                        <a:t>-55.2</a:t>
                      </a:r>
                    </a:p>
                  </a:txBody>
                  <a:tcPr anchor="ctr"/>
                </a:tc>
                <a:tc>
                  <a:txBody>
                    <a:bodyPr/>
                    <a:lstStyle/>
                    <a:p>
                      <a:pPr algn="ctr"/>
                      <a:r>
                        <a:rPr lang="en-US" sz="2100" dirty="0"/>
                        <a:t>-58.6</a:t>
                      </a:r>
                    </a:p>
                  </a:txBody>
                  <a:tcPr anchor="ctr"/>
                </a:tc>
                <a:tc>
                  <a:txBody>
                    <a:bodyPr/>
                    <a:lstStyle/>
                    <a:p>
                      <a:pPr algn="ctr"/>
                      <a:r>
                        <a:rPr lang="nb-NO" sz="2100" b="0" i="0" kern="1200" dirty="0">
                          <a:solidFill>
                            <a:schemeClr val="dk1"/>
                          </a:solidFill>
                          <a:effectLst/>
                          <a:latin typeface="+mn-lt"/>
                          <a:ea typeface="+mn-ea"/>
                          <a:cs typeface="+mn-cs"/>
                        </a:rPr>
                        <a:t>-54.4</a:t>
                      </a:r>
                      <a:endParaRPr lang="en-US" sz="2100" dirty="0">
                        <a:solidFill>
                          <a:schemeClr val="tx1"/>
                        </a:solidFill>
                      </a:endParaRPr>
                    </a:p>
                  </a:txBody>
                  <a:tcPr anchor="ctr"/>
                </a:tc>
                <a:extLst>
                  <a:ext uri="{0D108BD9-81ED-4DB2-BD59-A6C34878D82A}">
                    <a16:rowId xmlns:a16="http://schemas.microsoft.com/office/drawing/2014/main" val="10007"/>
                  </a:ext>
                </a:extLst>
              </a:tr>
              <a:tr h="652669">
                <a:tc>
                  <a:txBody>
                    <a:bodyPr/>
                    <a:lstStyle/>
                    <a:p>
                      <a:r>
                        <a:rPr lang="en-US" sz="2100" dirty="0"/>
                        <a:t>TOA Up</a:t>
                      </a:r>
                    </a:p>
                  </a:txBody>
                  <a:tcPr anchor="ctr"/>
                </a:tc>
                <a:tc>
                  <a:txBody>
                    <a:bodyPr/>
                    <a:lstStyle/>
                    <a:p>
                      <a:pPr algn="ctr"/>
                      <a:r>
                        <a:rPr lang="en-US" sz="2100" dirty="0">
                          <a:solidFill>
                            <a:schemeClr val="tx1"/>
                          </a:solidFill>
                        </a:rPr>
                        <a:t>102.4</a:t>
                      </a:r>
                    </a:p>
                  </a:txBody>
                  <a:tcPr anchor="ctr"/>
                </a:tc>
                <a:tc>
                  <a:txBody>
                    <a:bodyPr/>
                    <a:lstStyle/>
                    <a:p>
                      <a:pPr algn="ctr"/>
                      <a:r>
                        <a:rPr lang="en-US" sz="2100" dirty="0">
                          <a:solidFill>
                            <a:srgbClr val="FF0000"/>
                          </a:solidFill>
                        </a:rPr>
                        <a:t>100.2</a:t>
                      </a:r>
                    </a:p>
                  </a:txBody>
                  <a:tcPr anchor="ctr"/>
                </a:tc>
                <a:tc>
                  <a:txBody>
                    <a:bodyPr/>
                    <a:lstStyle/>
                    <a:p>
                      <a:pPr algn="ctr"/>
                      <a:r>
                        <a:rPr lang="en-US" sz="2100" dirty="0"/>
                        <a:t>101.0</a:t>
                      </a:r>
                    </a:p>
                  </a:txBody>
                  <a:tcPr anchor="ctr"/>
                </a:tc>
                <a:tc>
                  <a:txBody>
                    <a:bodyPr/>
                    <a:lstStyle/>
                    <a:p>
                      <a:pPr algn="ctr"/>
                      <a:r>
                        <a:rPr lang="en-US" sz="2100" dirty="0">
                          <a:solidFill>
                            <a:schemeClr val="tx1"/>
                          </a:solidFill>
                        </a:rPr>
                        <a:t>99.3</a:t>
                      </a:r>
                    </a:p>
                  </a:txBody>
                  <a:tcPr anchor="ctr"/>
                </a:tc>
                <a:extLst>
                  <a:ext uri="{0D108BD9-81ED-4DB2-BD59-A6C34878D82A}">
                    <a16:rowId xmlns:a16="http://schemas.microsoft.com/office/drawing/2014/main" val="10008"/>
                  </a:ext>
                </a:extLst>
              </a:tr>
            </a:tbl>
          </a:graphicData>
        </a:graphic>
      </p:graphicFrame>
      <p:sp>
        <p:nvSpPr>
          <p:cNvPr id="9" name="TextBox 8"/>
          <p:cNvSpPr txBox="1"/>
          <p:nvPr/>
        </p:nvSpPr>
        <p:spPr>
          <a:xfrm>
            <a:off x="155836" y="2311400"/>
            <a:ext cx="1774565" cy="1938992"/>
          </a:xfrm>
          <a:prstGeom prst="rect">
            <a:avLst/>
          </a:prstGeom>
          <a:noFill/>
        </p:spPr>
        <p:txBody>
          <a:bodyPr wrap="square" rtlCol="0">
            <a:spAutoFit/>
          </a:bodyPr>
          <a:lstStyle/>
          <a:p>
            <a:r>
              <a:rPr lang="en-US" sz="2400" dirty="0"/>
              <a:t>Global annual averaged fluxes for 2001-2007</a:t>
            </a:r>
          </a:p>
        </p:txBody>
      </p:sp>
    </p:spTree>
    <p:extLst>
      <p:ext uri="{BB962C8B-B14F-4D97-AF65-F5344CB8AC3E}">
        <p14:creationId xmlns:p14="http://schemas.microsoft.com/office/powerpoint/2010/main" val="1386214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9153" y="0"/>
            <a:ext cx="10515600" cy="1325563"/>
          </a:xfrm>
        </p:spPr>
        <p:txBody>
          <a:bodyPr>
            <a:normAutofit/>
          </a:bodyPr>
          <a:lstStyle/>
          <a:p>
            <a:r>
              <a:rPr lang="en-US" sz="2800" b="1" dirty="0"/>
              <a:t>Annual Average LW Fluxes for 2001-2007 compared to CERES Ed4.1 EBAF and SYN1Deg “Initial” computed fluxes. </a:t>
            </a:r>
          </a:p>
        </p:txBody>
      </p:sp>
      <p:sp>
        <p:nvSpPr>
          <p:cNvPr id="9" name="TextBox 8"/>
          <p:cNvSpPr txBox="1"/>
          <p:nvPr/>
        </p:nvSpPr>
        <p:spPr>
          <a:xfrm>
            <a:off x="33914" y="2006600"/>
            <a:ext cx="2180967" cy="1200329"/>
          </a:xfrm>
          <a:prstGeom prst="rect">
            <a:avLst/>
          </a:prstGeom>
          <a:noFill/>
        </p:spPr>
        <p:txBody>
          <a:bodyPr wrap="square" rtlCol="0">
            <a:spAutoFit/>
          </a:bodyPr>
          <a:lstStyle/>
          <a:p>
            <a:r>
              <a:rPr lang="en-US" sz="2400" dirty="0"/>
              <a:t>Global annual averaged fluxes for 2001-2007</a:t>
            </a:r>
          </a:p>
        </p:txBody>
      </p:sp>
      <p:graphicFrame>
        <p:nvGraphicFramePr>
          <p:cNvPr id="8" name="Table 7">
            <a:extLst>
              <a:ext uri="{FF2B5EF4-FFF2-40B4-BE49-F238E27FC236}">
                <a16:creationId xmlns:a16="http://schemas.microsoft.com/office/drawing/2014/main" id="{343B5E4C-6694-F445-941E-E79EB1DFC2EE}"/>
              </a:ext>
            </a:extLst>
          </p:cNvPr>
          <p:cNvGraphicFramePr>
            <a:graphicFrameLocks noGrp="1"/>
          </p:cNvGraphicFramePr>
          <p:nvPr>
            <p:extLst>
              <p:ext uri="{D42A27DB-BD31-4B8C-83A1-F6EECF244321}">
                <p14:modId xmlns:p14="http://schemas.microsoft.com/office/powerpoint/2010/main" val="1571885856"/>
              </p:ext>
            </p:extLst>
          </p:nvPr>
        </p:nvGraphicFramePr>
        <p:xfrm>
          <a:off x="2639382" y="1110121"/>
          <a:ext cx="9053465" cy="5747879"/>
        </p:xfrm>
        <a:graphic>
          <a:graphicData uri="http://schemas.openxmlformats.org/drawingml/2006/table">
            <a:tbl>
              <a:tblPr firstRow="1" bandRow="1">
                <a:tableStyleId>{5C22544A-7EE6-4342-B048-85BDC9FD1C3A}</a:tableStyleId>
              </a:tblPr>
              <a:tblGrid>
                <a:gridCol w="2347196">
                  <a:extLst>
                    <a:ext uri="{9D8B030D-6E8A-4147-A177-3AD203B41FA5}">
                      <a16:colId xmlns:a16="http://schemas.microsoft.com/office/drawing/2014/main" val="3434227333"/>
                    </a:ext>
                  </a:extLst>
                </a:gridCol>
                <a:gridCol w="1676568">
                  <a:extLst>
                    <a:ext uri="{9D8B030D-6E8A-4147-A177-3AD203B41FA5}">
                      <a16:colId xmlns:a16="http://schemas.microsoft.com/office/drawing/2014/main" val="249313426"/>
                    </a:ext>
                  </a:extLst>
                </a:gridCol>
                <a:gridCol w="1408315">
                  <a:extLst>
                    <a:ext uri="{9D8B030D-6E8A-4147-A177-3AD203B41FA5}">
                      <a16:colId xmlns:a16="http://schemas.microsoft.com/office/drawing/2014/main" val="1170510512"/>
                    </a:ext>
                  </a:extLst>
                </a:gridCol>
                <a:gridCol w="1810693">
                  <a:extLst>
                    <a:ext uri="{9D8B030D-6E8A-4147-A177-3AD203B41FA5}">
                      <a16:colId xmlns:a16="http://schemas.microsoft.com/office/drawing/2014/main" val="1523076344"/>
                    </a:ext>
                  </a:extLst>
                </a:gridCol>
                <a:gridCol w="1810693">
                  <a:extLst>
                    <a:ext uri="{9D8B030D-6E8A-4147-A177-3AD203B41FA5}">
                      <a16:colId xmlns:a16="http://schemas.microsoft.com/office/drawing/2014/main" val="2313984639"/>
                    </a:ext>
                  </a:extLst>
                </a:gridCol>
              </a:tblGrid>
              <a:tr h="436849">
                <a:tc>
                  <a:txBody>
                    <a:bodyPr/>
                    <a:lstStyle/>
                    <a:p>
                      <a:endParaRPr lang="en-US" sz="2400" dirty="0"/>
                    </a:p>
                  </a:txBody>
                  <a:tcPr marL="121920" marR="121920" marT="60960" marB="60960"/>
                </a:tc>
                <a:tc>
                  <a:txBody>
                    <a:bodyPr/>
                    <a:lstStyle/>
                    <a:p>
                      <a:pPr algn="ctr"/>
                      <a:r>
                        <a:rPr lang="en-US" sz="2400" dirty="0"/>
                        <a:t>Rel 3.1</a:t>
                      </a:r>
                    </a:p>
                  </a:txBody>
                  <a:tcPr marL="121920" marR="121920" marT="60960" marB="60960"/>
                </a:tc>
                <a:tc>
                  <a:txBody>
                    <a:bodyPr/>
                    <a:lstStyle/>
                    <a:p>
                      <a:pPr algn="ctr"/>
                      <a:r>
                        <a:rPr lang="en-US" sz="2400" dirty="0" err="1"/>
                        <a:t>Rel</a:t>
                      </a:r>
                      <a:r>
                        <a:rPr lang="en-US" sz="2400" dirty="0"/>
                        <a:t> 4-IP</a:t>
                      </a:r>
                    </a:p>
                  </a:txBody>
                  <a:tcPr marL="121920" marR="121920" marT="60960" marB="60960"/>
                </a:tc>
                <a:tc>
                  <a:txBody>
                    <a:bodyPr/>
                    <a:lstStyle/>
                    <a:p>
                      <a:pPr algn="ctr"/>
                      <a:r>
                        <a:rPr lang="en-US" sz="2400" dirty="0"/>
                        <a:t>EBAF 4</a:t>
                      </a:r>
                    </a:p>
                  </a:txBody>
                  <a:tcPr marL="121920" marR="121920" marT="60960" marB="60960"/>
                </a:tc>
                <a:tc>
                  <a:txBody>
                    <a:bodyPr/>
                    <a:lstStyle/>
                    <a:p>
                      <a:pPr algn="ctr"/>
                      <a:r>
                        <a:rPr lang="en-US" sz="2400" dirty="0"/>
                        <a:t>SYN 1 Deg</a:t>
                      </a:r>
                    </a:p>
                  </a:txBody>
                  <a:tcPr marL="121920" marR="121920" marT="60960" marB="60960"/>
                </a:tc>
                <a:extLst>
                  <a:ext uri="{0D108BD9-81ED-4DB2-BD59-A6C34878D82A}">
                    <a16:rowId xmlns:a16="http://schemas.microsoft.com/office/drawing/2014/main" val="4028486012"/>
                  </a:ext>
                </a:extLst>
              </a:tr>
              <a:tr h="436849">
                <a:tc>
                  <a:txBody>
                    <a:bodyPr/>
                    <a:lstStyle/>
                    <a:p>
                      <a:r>
                        <a:rPr lang="en-US" sz="2000" dirty="0"/>
                        <a:t>All-sky TOA Up</a:t>
                      </a:r>
                    </a:p>
                  </a:txBody>
                  <a:tcPr marL="121920" marR="121920" marT="60960" marB="60960"/>
                </a:tc>
                <a:tc>
                  <a:txBody>
                    <a:bodyPr/>
                    <a:lstStyle/>
                    <a:p>
                      <a:pPr algn="ctr"/>
                      <a:r>
                        <a:rPr lang="en-US" sz="2000" dirty="0"/>
                        <a:t>238.0</a:t>
                      </a:r>
                    </a:p>
                  </a:txBody>
                  <a:tcPr marL="121920" marR="121920" marT="60960" marB="60960"/>
                </a:tc>
                <a:tc>
                  <a:txBody>
                    <a:bodyPr/>
                    <a:lstStyle/>
                    <a:p>
                      <a:pPr algn="ctr"/>
                      <a:r>
                        <a:rPr lang="en-US" sz="2000" dirty="0"/>
                        <a:t>239.6</a:t>
                      </a:r>
                    </a:p>
                  </a:txBody>
                  <a:tcPr marL="121920" marR="121920" marT="60960" marB="60960"/>
                </a:tc>
                <a:tc>
                  <a:txBody>
                    <a:bodyPr/>
                    <a:lstStyle/>
                    <a:p>
                      <a:pPr algn="ctr"/>
                      <a:r>
                        <a:rPr lang="en-US" sz="2000" dirty="0"/>
                        <a:t>240.3</a:t>
                      </a:r>
                    </a:p>
                  </a:txBody>
                  <a:tcPr marL="121920" marR="121920" marT="60960" marB="60960"/>
                </a:tc>
                <a:tc>
                  <a:txBody>
                    <a:bodyPr/>
                    <a:lstStyle/>
                    <a:p>
                      <a:pPr algn="ctr"/>
                      <a:r>
                        <a:rPr lang="en-US" sz="2000" dirty="0"/>
                        <a:t>238.2</a:t>
                      </a:r>
                    </a:p>
                  </a:txBody>
                  <a:tcPr marL="121920" marR="121920" marT="60960" marB="60960"/>
                </a:tc>
                <a:extLst>
                  <a:ext uri="{0D108BD9-81ED-4DB2-BD59-A6C34878D82A}">
                    <a16:rowId xmlns:a16="http://schemas.microsoft.com/office/drawing/2014/main" val="3489606672"/>
                  </a:ext>
                </a:extLst>
              </a:tr>
              <a:tr h="436849">
                <a:tc>
                  <a:txBody>
                    <a:bodyPr/>
                    <a:lstStyle/>
                    <a:p>
                      <a:r>
                        <a:rPr lang="en-US" sz="2000" dirty="0" err="1"/>
                        <a:t>Clr</a:t>
                      </a:r>
                      <a:r>
                        <a:rPr lang="en-US" sz="2000" dirty="0"/>
                        <a:t>-sky TOA Up</a:t>
                      </a:r>
                    </a:p>
                  </a:txBody>
                  <a:tcPr marL="121920" marR="121920" marT="60960" marB="60960"/>
                </a:tc>
                <a:tc>
                  <a:txBody>
                    <a:bodyPr/>
                    <a:lstStyle/>
                    <a:p>
                      <a:pPr algn="ctr"/>
                      <a:r>
                        <a:rPr lang="en-US" sz="2000" dirty="0"/>
                        <a:t>265.2</a:t>
                      </a:r>
                    </a:p>
                  </a:txBody>
                  <a:tcPr marL="121920" marR="121920" marT="60960" marB="60960"/>
                </a:tc>
                <a:tc>
                  <a:txBody>
                    <a:bodyPr/>
                    <a:lstStyle/>
                    <a:p>
                      <a:pPr algn="ctr"/>
                      <a:r>
                        <a:rPr lang="en-US" sz="2000" dirty="0"/>
                        <a:t>262.6</a:t>
                      </a:r>
                    </a:p>
                  </a:txBody>
                  <a:tcPr marL="121920" marR="121920" marT="60960" marB="60960"/>
                </a:tc>
                <a:tc>
                  <a:txBody>
                    <a:bodyPr/>
                    <a:lstStyle/>
                    <a:p>
                      <a:pPr algn="ctr"/>
                      <a:r>
                        <a:rPr lang="en-US" sz="2000" dirty="0"/>
                        <a:t>266.3</a:t>
                      </a:r>
                    </a:p>
                  </a:txBody>
                  <a:tcPr marL="121920" marR="121920" marT="60960" marB="60960"/>
                </a:tc>
                <a:tc>
                  <a:txBody>
                    <a:bodyPr/>
                    <a:lstStyle/>
                    <a:p>
                      <a:pPr algn="ctr"/>
                      <a:r>
                        <a:rPr lang="en-US" sz="2000" dirty="0"/>
                        <a:t>262.5</a:t>
                      </a:r>
                    </a:p>
                  </a:txBody>
                  <a:tcPr marL="121920" marR="121920" marT="60960" marB="60960"/>
                </a:tc>
                <a:extLst>
                  <a:ext uri="{0D108BD9-81ED-4DB2-BD59-A6C34878D82A}">
                    <a16:rowId xmlns:a16="http://schemas.microsoft.com/office/drawing/2014/main" val="2847808725"/>
                  </a:ext>
                </a:extLst>
              </a:tr>
              <a:tr h="436849">
                <a:tc>
                  <a:txBody>
                    <a:bodyPr/>
                    <a:lstStyle/>
                    <a:p>
                      <a:r>
                        <a:rPr lang="en-US" sz="2000" dirty="0"/>
                        <a:t>Pristine TOA Up</a:t>
                      </a:r>
                    </a:p>
                  </a:txBody>
                  <a:tcPr marL="121920" marR="121920" marT="60960" marB="60960"/>
                </a:tc>
                <a:tc>
                  <a:txBody>
                    <a:bodyPr/>
                    <a:lstStyle/>
                    <a:p>
                      <a:pPr algn="ctr"/>
                      <a:r>
                        <a:rPr lang="en-US" sz="2000" dirty="0"/>
                        <a:t>265.2</a:t>
                      </a:r>
                    </a:p>
                  </a:txBody>
                  <a:tcPr marL="121920" marR="121920" marT="60960" marB="60960"/>
                </a:tc>
                <a:tc>
                  <a:txBody>
                    <a:bodyPr/>
                    <a:lstStyle/>
                    <a:p>
                      <a:pPr algn="ctr"/>
                      <a:r>
                        <a:rPr lang="en-US" sz="2000" dirty="0"/>
                        <a:t>263.8</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262.9</a:t>
                      </a:r>
                    </a:p>
                  </a:txBody>
                  <a:tcPr marL="121920" marR="121920" marT="60960" marB="60960"/>
                </a:tc>
                <a:extLst>
                  <a:ext uri="{0D108BD9-81ED-4DB2-BD59-A6C34878D82A}">
                    <a16:rowId xmlns:a16="http://schemas.microsoft.com/office/drawing/2014/main" val="1362144970"/>
                  </a:ext>
                </a:extLst>
              </a:tr>
              <a:tr h="436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All-sky </a:t>
                      </a:r>
                      <a:r>
                        <a:rPr lang="en-US" sz="2000" dirty="0" err="1"/>
                        <a:t>Sfc</a:t>
                      </a:r>
                      <a:r>
                        <a:rPr lang="en-US" sz="2000" dirty="0"/>
                        <a:t> Down</a:t>
                      </a:r>
                    </a:p>
                  </a:txBody>
                  <a:tcPr marL="121920" marR="121920" marT="60960" marB="60960"/>
                </a:tc>
                <a:tc>
                  <a:txBody>
                    <a:bodyPr/>
                    <a:lstStyle/>
                    <a:p>
                      <a:pPr algn="ctr"/>
                      <a:r>
                        <a:rPr lang="en-US" sz="2000" dirty="0"/>
                        <a:t>344.3</a:t>
                      </a:r>
                    </a:p>
                  </a:txBody>
                  <a:tcPr marL="121920" marR="121920" marT="60960" marB="60960"/>
                </a:tc>
                <a:tc>
                  <a:txBody>
                    <a:bodyPr/>
                    <a:lstStyle/>
                    <a:p>
                      <a:pPr algn="ctr"/>
                      <a:r>
                        <a:rPr lang="en-US" sz="2000" dirty="0"/>
                        <a:t>347.3</a:t>
                      </a:r>
                    </a:p>
                  </a:txBody>
                  <a:tcPr marL="121920" marR="121920" marT="60960" marB="60960"/>
                </a:tc>
                <a:tc>
                  <a:txBody>
                    <a:bodyPr/>
                    <a:lstStyle/>
                    <a:p>
                      <a:pPr algn="ctr"/>
                      <a:r>
                        <a:rPr lang="en-US" sz="2000" dirty="0"/>
                        <a:t>345.4</a:t>
                      </a:r>
                    </a:p>
                  </a:txBody>
                  <a:tcPr marL="121920" marR="121920" marT="60960" marB="60960"/>
                </a:tc>
                <a:tc>
                  <a:txBody>
                    <a:bodyPr/>
                    <a:lstStyle/>
                    <a:p>
                      <a:pPr algn="ctr"/>
                      <a:r>
                        <a:rPr lang="en-US" sz="2000" dirty="0"/>
                        <a:t>347.6</a:t>
                      </a:r>
                    </a:p>
                  </a:txBody>
                  <a:tcPr marL="121920" marR="121920" marT="60960" marB="60960"/>
                </a:tc>
                <a:extLst>
                  <a:ext uri="{0D108BD9-81ED-4DB2-BD59-A6C34878D82A}">
                    <a16:rowId xmlns:a16="http://schemas.microsoft.com/office/drawing/2014/main" val="229608656"/>
                  </a:ext>
                </a:extLst>
              </a:tr>
              <a:tr h="436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Clr</a:t>
                      </a:r>
                      <a:r>
                        <a:rPr lang="en-US" sz="2000" dirty="0"/>
                        <a:t>-sky </a:t>
                      </a:r>
                      <a:r>
                        <a:rPr lang="en-US" sz="2000" dirty="0" err="1"/>
                        <a:t>Sfc</a:t>
                      </a:r>
                      <a:r>
                        <a:rPr lang="en-US" sz="2000" dirty="0"/>
                        <a:t> Down</a:t>
                      </a:r>
                    </a:p>
                  </a:txBody>
                  <a:tcPr marL="121920" marR="121920" marT="60960" marB="60960"/>
                </a:tc>
                <a:tc>
                  <a:txBody>
                    <a:bodyPr/>
                    <a:lstStyle/>
                    <a:p>
                      <a:pPr algn="ctr"/>
                      <a:r>
                        <a:rPr lang="en-US" sz="2000" dirty="0"/>
                        <a:t>311.0</a:t>
                      </a:r>
                    </a:p>
                  </a:txBody>
                  <a:tcPr marL="121920" marR="121920" marT="60960" marB="60960"/>
                </a:tc>
                <a:tc>
                  <a:txBody>
                    <a:bodyPr/>
                    <a:lstStyle/>
                    <a:p>
                      <a:pPr algn="ctr"/>
                      <a:r>
                        <a:rPr lang="en-US" sz="2000" dirty="0">
                          <a:solidFill>
                            <a:srgbClr val="FF0000"/>
                          </a:solidFill>
                        </a:rPr>
                        <a:t>316.5</a:t>
                      </a:r>
                    </a:p>
                  </a:txBody>
                  <a:tcPr marL="121920" marR="121920" marT="60960" marB="60960"/>
                </a:tc>
                <a:tc>
                  <a:txBody>
                    <a:bodyPr/>
                    <a:lstStyle/>
                    <a:p>
                      <a:pPr algn="ctr"/>
                      <a:r>
                        <a:rPr lang="en-US" sz="2000" dirty="0"/>
                        <a:t>317.5</a:t>
                      </a:r>
                    </a:p>
                  </a:txBody>
                  <a:tcPr marL="121920" marR="121920" marT="60960" marB="60960"/>
                </a:tc>
                <a:tc>
                  <a:txBody>
                    <a:bodyPr/>
                    <a:lstStyle/>
                    <a:p>
                      <a:pPr algn="ctr"/>
                      <a:r>
                        <a:rPr lang="en-US" sz="2000" dirty="0"/>
                        <a:t>317.9</a:t>
                      </a:r>
                    </a:p>
                  </a:txBody>
                  <a:tcPr marL="121920" marR="121920" marT="60960" marB="60960"/>
                </a:tc>
                <a:extLst>
                  <a:ext uri="{0D108BD9-81ED-4DB2-BD59-A6C34878D82A}">
                    <a16:rowId xmlns:a16="http://schemas.microsoft.com/office/drawing/2014/main" val="2775674771"/>
                  </a:ext>
                </a:extLst>
              </a:tr>
              <a:tr h="454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Pristine </a:t>
                      </a:r>
                      <a:r>
                        <a:rPr lang="en-US" sz="2000" dirty="0" err="1"/>
                        <a:t>Sfc</a:t>
                      </a:r>
                      <a:r>
                        <a:rPr lang="en-US" sz="2000" dirty="0"/>
                        <a:t> Down</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311.0</a:t>
                      </a:r>
                    </a:p>
                  </a:txBody>
                  <a:tcPr marL="121920" marR="121920" marT="60960" marB="60960"/>
                </a:tc>
                <a:tc>
                  <a:txBody>
                    <a:bodyPr/>
                    <a:lstStyle/>
                    <a:p>
                      <a:pPr algn="ctr"/>
                      <a:r>
                        <a:rPr lang="en-US" sz="2000" dirty="0">
                          <a:solidFill>
                            <a:srgbClr val="FF0000"/>
                          </a:solidFill>
                        </a:rPr>
                        <a:t>315.0</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316.1</a:t>
                      </a:r>
                    </a:p>
                  </a:txBody>
                  <a:tcPr marL="121920" marR="121920" marT="60960" marB="60960"/>
                </a:tc>
                <a:extLst>
                  <a:ext uri="{0D108BD9-81ED-4DB2-BD59-A6C34878D82A}">
                    <a16:rowId xmlns:a16="http://schemas.microsoft.com/office/drawing/2014/main" val="1705381704"/>
                  </a:ext>
                </a:extLst>
              </a:tr>
              <a:tr h="436849">
                <a:tc>
                  <a:txBody>
                    <a:bodyPr/>
                    <a:lstStyle/>
                    <a:p>
                      <a:r>
                        <a:rPr lang="en-US" sz="2000" dirty="0"/>
                        <a:t>Surface Up</a:t>
                      </a:r>
                    </a:p>
                  </a:txBody>
                  <a:tcPr marL="121920" marR="121920" marT="60960" marB="60960"/>
                </a:tc>
                <a:tc>
                  <a:txBody>
                    <a:bodyPr/>
                    <a:lstStyle/>
                    <a:p>
                      <a:pPr algn="ctr"/>
                      <a:r>
                        <a:rPr lang="en-US" sz="2000" dirty="0"/>
                        <a:t>398.0</a:t>
                      </a:r>
                    </a:p>
                  </a:txBody>
                  <a:tcPr marL="121920" marR="121920" marT="60960" marB="60960"/>
                </a:tc>
                <a:tc>
                  <a:txBody>
                    <a:bodyPr/>
                    <a:lstStyle/>
                    <a:p>
                      <a:pPr algn="ctr"/>
                      <a:r>
                        <a:rPr lang="en-US" sz="2000" dirty="0"/>
                        <a:t>399.3</a:t>
                      </a:r>
                    </a:p>
                  </a:txBody>
                  <a:tcPr marL="121920" marR="121920" marT="60960" marB="60960"/>
                </a:tc>
                <a:tc>
                  <a:txBody>
                    <a:bodyPr/>
                    <a:lstStyle/>
                    <a:p>
                      <a:pPr algn="ctr"/>
                      <a:r>
                        <a:rPr lang="en-US" sz="2000" dirty="0"/>
                        <a:t>398.7</a:t>
                      </a:r>
                    </a:p>
                  </a:txBody>
                  <a:tcPr marL="121920" marR="121920" marT="60960" marB="60960"/>
                </a:tc>
                <a:tc>
                  <a:txBody>
                    <a:bodyPr/>
                    <a:lstStyle/>
                    <a:p>
                      <a:pPr algn="ctr"/>
                      <a:r>
                        <a:rPr lang="en-US" sz="2000" dirty="0"/>
                        <a:t>398.1</a:t>
                      </a:r>
                    </a:p>
                  </a:txBody>
                  <a:tcPr marL="121920" marR="121920" marT="60960" marB="60960"/>
                </a:tc>
                <a:extLst>
                  <a:ext uri="{0D108BD9-81ED-4DB2-BD59-A6C34878D82A}">
                    <a16:rowId xmlns:a16="http://schemas.microsoft.com/office/drawing/2014/main" val="3066910971"/>
                  </a:ext>
                </a:extLst>
              </a:tr>
              <a:tr h="436849">
                <a:tc>
                  <a:txBody>
                    <a:bodyPr/>
                    <a:lstStyle/>
                    <a:p>
                      <a:r>
                        <a:rPr lang="en-US" sz="2000" dirty="0"/>
                        <a:t>All-sky </a:t>
                      </a:r>
                      <a:r>
                        <a:rPr lang="en-US" sz="2000" dirty="0" err="1"/>
                        <a:t>Sfc</a:t>
                      </a:r>
                      <a:r>
                        <a:rPr lang="en-US" sz="2000" dirty="0"/>
                        <a:t> Net</a:t>
                      </a:r>
                    </a:p>
                  </a:txBody>
                  <a:tcPr marL="121920" marR="121920" marT="60960" marB="60960"/>
                </a:tc>
                <a:tc>
                  <a:txBody>
                    <a:bodyPr/>
                    <a:lstStyle/>
                    <a:p>
                      <a:pPr algn="ctr"/>
                      <a:r>
                        <a:rPr lang="en-US" sz="2000" dirty="0"/>
                        <a:t>-53.7</a:t>
                      </a:r>
                    </a:p>
                  </a:txBody>
                  <a:tcPr marL="121920" marR="121920" marT="60960" marB="60960"/>
                </a:tc>
                <a:tc>
                  <a:txBody>
                    <a:bodyPr/>
                    <a:lstStyle/>
                    <a:p>
                      <a:pPr algn="ctr"/>
                      <a:r>
                        <a:rPr lang="en-US" sz="2000" dirty="0"/>
                        <a:t>-52.1</a:t>
                      </a:r>
                    </a:p>
                  </a:txBody>
                  <a:tcPr marL="121920" marR="121920" marT="60960" marB="60960"/>
                </a:tc>
                <a:tc>
                  <a:txBody>
                    <a:bodyPr/>
                    <a:lstStyle/>
                    <a:p>
                      <a:pPr algn="ctr"/>
                      <a:r>
                        <a:rPr lang="en-US" sz="2000" dirty="0"/>
                        <a:t>-53.2</a:t>
                      </a:r>
                    </a:p>
                  </a:txBody>
                  <a:tcPr marL="121920" marR="121920" marT="60960" marB="60960"/>
                </a:tc>
                <a:tc>
                  <a:txBody>
                    <a:bodyPr/>
                    <a:lstStyle/>
                    <a:p>
                      <a:pPr algn="ctr"/>
                      <a:r>
                        <a:rPr lang="en-US" sz="2000" dirty="0"/>
                        <a:t>-50.5</a:t>
                      </a:r>
                    </a:p>
                  </a:txBody>
                  <a:tcPr marL="121920" marR="121920" marT="60960" marB="60960"/>
                </a:tc>
                <a:extLst>
                  <a:ext uri="{0D108BD9-81ED-4DB2-BD59-A6C34878D82A}">
                    <a16:rowId xmlns:a16="http://schemas.microsoft.com/office/drawing/2014/main" val="3921656383"/>
                  </a:ext>
                </a:extLst>
              </a:tr>
              <a:tr h="436849">
                <a:tc>
                  <a:txBody>
                    <a:bodyPr/>
                    <a:lstStyle/>
                    <a:p>
                      <a:r>
                        <a:rPr lang="en-US" sz="2000" dirty="0" err="1"/>
                        <a:t>Sfc</a:t>
                      </a:r>
                      <a:r>
                        <a:rPr lang="en-US" sz="2000" dirty="0"/>
                        <a:t> CRE</a:t>
                      </a:r>
                    </a:p>
                  </a:txBody>
                  <a:tcPr marL="121920" marR="121920" marT="60960" marB="60960"/>
                </a:tc>
                <a:tc>
                  <a:txBody>
                    <a:bodyPr/>
                    <a:lstStyle/>
                    <a:p>
                      <a:pPr algn="ctr"/>
                      <a:r>
                        <a:rPr lang="en-US" sz="2000" dirty="0"/>
                        <a:t>33.2</a:t>
                      </a:r>
                    </a:p>
                  </a:txBody>
                  <a:tcPr marL="121920" marR="121920" marT="60960" marB="60960"/>
                </a:tc>
                <a:tc>
                  <a:txBody>
                    <a:bodyPr/>
                    <a:lstStyle/>
                    <a:p>
                      <a:pPr algn="ctr"/>
                      <a:r>
                        <a:rPr lang="en-US" sz="2000" dirty="0">
                          <a:solidFill>
                            <a:srgbClr val="FF0000"/>
                          </a:solidFill>
                        </a:rPr>
                        <a:t>30.8</a:t>
                      </a:r>
                    </a:p>
                  </a:txBody>
                  <a:tcPr marL="121920" marR="121920" marT="60960" marB="60960"/>
                </a:tc>
                <a:tc>
                  <a:txBody>
                    <a:bodyPr/>
                    <a:lstStyle/>
                    <a:p>
                      <a:pPr algn="ctr"/>
                      <a:r>
                        <a:rPr lang="en-US" sz="2000" dirty="0"/>
                        <a:t>27.9</a:t>
                      </a:r>
                    </a:p>
                  </a:txBody>
                  <a:tcPr marL="121920" marR="121920" marT="60960" marB="60960"/>
                </a:tc>
                <a:tc>
                  <a:txBody>
                    <a:bodyPr/>
                    <a:lstStyle/>
                    <a:p>
                      <a:pPr algn="ctr"/>
                      <a:r>
                        <a:rPr lang="en-US" sz="2000" dirty="0"/>
                        <a:t>29.7</a:t>
                      </a:r>
                    </a:p>
                  </a:txBody>
                  <a:tcPr marL="121920" marR="121920" marT="60960" marB="60960"/>
                </a:tc>
                <a:extLst>
                  <a:ext uri="{0D108BD9-81ED-4DB2-BD59-A6C34878D82A}">
                    <a16:rowId xmlns:a16="http://schemas.microsoft.com/office/drawing/2014/main" val="212113853"/>
                  </a:ext>
                </a:extLst>
              </a:tr>
              <a:tr h="436849">
                <a:tc>
                  <a:txBody>
                    <a:bodyPr/>
                    <a:lstStyle/>
                    <a:p>
                      <a:r>
                        <a:rPr lang="en-US" sz="2000" dirty="0"/>
                        <a:t>TOA CRE</a:t>
                      </a:r>
                    </a:p>
                  </a:txBody>
                  <a:tcPr marL="121920" marR="121920" marT="60960" marB="60960"/>
                </a:tc>
                <a:tc>
                  <a:txBody>
                    <a:bodyPr/>
                    <a:lstStyle/>
                    <a:p>
                      <a:pPr algn="ctr"/>
                      <a:r>
                        <a:rPr lang="en-US" sz="2000" dirty="0"/>
                        <a:t>27.2</a:t>
                      </a:r>
                    </a:p>
                  </a:txBody>
                  <a:tcPr marL="121920" marR="121920" marT="60960" marB="60960"/>
                </a:tc>
                <a:tc>
                  <a:txBody>
                    <a:bodyPr/>
                    <a:lstStyle/>
                    <a:p>
                      <a:pPr algn="ctr"/>
                      <a:r>
                        <a:rPr lang="en-US" sz="2000" dirty="0">
                          <a:solidFill>
                            <a:srgbClr val="FF0000"/>
                          </a:solidFill>
                        </a:rPr>
                        <a:t>23.0</a:t>
                      </a:r>
                    </a:p>
                  </a:txBody>
                  <a:tcPr marL="121920" marR="121920" marT="60960" marB="60960"/>
                </a:tc>
                <a:tc>
                  <a:txBody>
                    <a:bodyPr/>
                    <a:lstStyle/>
                    <a:p>
                      <a:pPr algn="ctr"/>
                      <a:r>
                        <a:rPr lang="en-US" sz="2000" dirty="0"/>
                        <a:t>26.0</a:t>
                      </a:r>
                    </a:p>
                  </a:txBody>
                  <a:tcPr marL="121920" marR="121920" marT="60960" marB="60960"/>
                </a:tc>
                <a:tc>
                  <a:txBody>
                    <a:bodyPr/>
                    <a:lstStyle/>
                    <a:p>
                      <a:pPr algn="ctr"/>
                      <a:r>
                        <a:rPr lang="en-US" sz="2000" dirty="0"/>
                        <a:t>24.3</a:t>
                      </a:r>
                    </a:p>
                  </a:txBody>
                  <a:tcPr marL="121920" marR="121920" marT="60960" marB="60960"/>
                </a:tc>
                <a:extLst>
                  <a:ext uri="{0D108BD9-81ED-4DB2-BD59-A6C34878D82A}">
                    <a16:rowId xmlns:a16="http://schemas.microsoft.com/office/drawing/2014/main" val="1485492736"/>
                  </a:ext>
                </a:extLst>
              </a:tr>
              <a:tr h="436849">
                <a:tc>
                  <a:txBody>
                    <a:bodyPr/>
                    <a:lstStyle/>
                    <a:p>
                      <a:r>
                        <a:rPr lang="en-US" sz="2000" dirty="0" err="1"/>
                        <a:t>Sfc</a:t>
                      </a:r>
                      <a:r>
                        <a:rPr lang="en-US" sz="2000" dirty="0"/>
                        <a:t> ARE</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1.4</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1.7</a:t>
                      </a:r>
                    </a:p>
                  </a:txBody>
                  <a:tcPr marL="121920" marR="121920" marT="60960" marB="60960"/>
                </a:tc>
                <a:extLst>
                  <a:ext uri="{0D108BD9-81ED-4DB2-BD59-A6C34878D82A}">
                    <a16:rowId xmlns:a16="http://schemas.microsoft.com/office/drawing/2014/main" val="206237400"/>
                  </a:ext>
                </a:extLst>
              </a:tr>
              <a:tr h="436849">
                <a:tc>
                  <a:txBody>
                    <a:bodyPr/>
                    <a:lstStyle/>
                    <a:p>
                      <a:r>
                        <a:rPr lang="en-US" sz="2000" dirty="0"/>
                        <a:t>TOA ARE</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1.3</a:t>
                      </a:r>
                    </a:p>
                  </a:txBody>
                  <a:tcPr marL="121920" marR="121920" marT="60960" marB="60960"/>
                </a:tc>
                <a:tc>
                  <a:txBody>
                    <a:bodyPr/>
                    <a:lstStyle/>
                    <a:p>
                      <a:pPr algn="ctr"/>
                      <a:r>
                        <a:rPr lang="en-US" sz="2000" dirty="0"/>
                        <a:t>--</a:t>
                      </a:r>
                    </a:p>
                  </a:txBody>
                  <a:tcPr marL="121920" marR="121920" marT="60960" marB="60960"/>
                </a:tc>
                <a:tc>
                  <a:txBody>
                    <a:bodyPr/>
                    <a:lstStyle/>
                    <a:p>
                      <a:pPr algn="ctr"/>
                      <a:r>
                        <a:rPr lang="en-US" sz="2000" dirty="0"/>
                        <a:t>0.46</a:t>
                      </a:r>
                    </a:p>
                  </a:txBody>
                  <a:tcPr marL="121920" marR="121920" marT="60960" marB="60960"/>
                </a:tc>
                <a:extLst>
                  <a:ext uri="{0D108BD9-81ED-4DB2-BD59-A6C34878D82A}">
                    <a16:rowId xmlns:a16="http://schemas.microsoft.com/office/drawing/2014/main" val="2564142271"/>
                  </a:ext>
                </a:extLst>
              </a:tr>
            </a:tbl>
          </a:graphicData>
        </a:graphic>
      </p:graphicFrame>
    </p:spTree>
    <p:extLst>
      <p:ext uri="{BB962C8B-B14F-4D97-AF65-F5344CB8AC3E}">
        <p14:creationId xmlns:p14="http://schemas.microsoft.com/office/powerpoint/2010/main" val="2060974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21853</TotalTime>
  <Words>3972</Words>
  <Application>Microsoft Macintosh PowerPoint</Application>
  <PresentationFormat>Widescreen</PresentationFormat>
  <Paragraphs>729</Paragraphs>
  <Slides>34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Helvetica</vt:lpstr>
      <vt:lpstr>Times New Roman</vt:lpstr>
      <vt:lpstr>Trebuchet MS</vt:lpstr>
      <vt:lpstr>Office Theme</vt:lpstr>
      <vt:lpstr>GEWEX SRB Release 4: Public Release </vt:lpstr>
      <vt:lpstr>PowerPoint Presentation</vt:lpstr>
      <vt:lpstr>Why GEWEX SRB Release 4 Integrated Product?</vt:lpstr>
      <vt:lpstr>PowerPoint Presentation</vt:lpstr>
      <vt:lpstr>PowerPoint Presentation</vt:lpstr>
      <vt:lpstr>SW Algorithm improvements for Release 4.0 Integrated Product</vt:lpstr>
      <vt:lpstr>LW Algorithm/Input updates for Release 4.0 Integrated Product.</vt:lpstr>
      <vt:lpstr>SRB (R4-IP) SW Global Annual Averages Fluxes for 2001-2007 compared to CERES Ed4.1 EBAF and SYN1Deg “Initial” computed fluxes.</vt:lpstr>
      <vt:lpstr>Annual Average LW Fluxes for 2001-2007 compared to CERES Ed4.1 EBAF and SYN1Deg “Initial” computed fluxes. </vt:lpstr>
      <vt:lpstr>Global Mean Surface SW Down Flux for 2001-2007 for SRB 4-IP (a), and the differences between R4-IP – R3 (b), CERES SYN1Deg (c) and EBAF (d). </vt:lpstr>
      <vt:lpstr>Global Annual Mean Cloud Fractions for 2001-2007 for SRB 4-IP (from ISCCP; a), and the differences between R4-IP – R3 (b), CERES SYN1Deg (c) and EBAF (d).</vt:lpstr>
      <vt:lpstr>Figure 5: Global Mean Surface LW Down Flux for 2001-2007 for SRB 4-IP (a), and the differences between R4-IP – R3 (b), CERES SYN1Deg (c) and EBAF (d). </vt:lpstr>
      <vt:lpstr>nnHIRS (SRB R4-IP) and GEOS-4 temperature(SRB R3) differences for the 2007 annual mean (a) spatial map at 900 hPa and (b) vertical profile cross-section of specific humidity at 0.5 N. GEOS-4.  Temperature and humidity maps are consistent with LW difference maps</vt:lpstr>
      <vt:lpstr>GEWEX SRB Validation</vt:lpstr>
      <vt:lpstr>PowerPoint Presentation</vt:lpstr>
      <vt:lpstr>PowerPoint Presentation</vt:lpstr>
      <vt:lpstr>PowerPoint Presentation</vt:lpstr>
      <vt:lpstr>PowerPoint Presentation</vt:lpstr>
      <vt:lpstr>PowerPoint Presentation</vt:lpstr>
      <vt:lpstr>PowerPoint Presentation</vt:lpstr>
      <vt:lpstr>Land-only, 60N-60S, flux anomalies for the all-sky SW down, SW net, LW down and LW net as indicated (uses base period 2001-2007 that overlaps with CERES) spanning Jan 1984 through Dec 2009 (GEWEX LANDFlux).  Compared are flux anomalies from R—IP (denoted GSW or GLW), CERES EBAF Ed 4.1, CERES SYN1Deg Ed 4.1 and MERRA-2.  The standard deviations over the period as a measure of variability. </vt:lpstr>
      <vt:lpstr>PowerPoint Presentation</vt:lpstr>
      <vt:lpstr>PowerPoint Presentation</vt:lpstr>
      <vt:lpstr>GEWEX SRB Rel 4-IP: Summary Status</vt:lpstr>
      <vt:lpstr>GEWEX SRB: Summary Status</vt:lpstr>
      <vt:lpstr>SRB Web Site and Data Sources</vt:lpstr>
      <vt:lpstr>Extras</vt:lpstr>
      <vt:lpstr>SRB BSRN Temporal Ensemble Validation</vt:lpstr>
      <vt:lpstr>SRB Ocean Buoy Temporal Ensemble Validation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Stackhouse, Paul W. (LARC-E302)</dc:creator>
  <cp:lastModifiedBy>Cox, Stephen Jordan (LARC-E302)[Science Systems &amp; Applications, Inc.]</cp:lastModifiedBy>
  <cp:revision>90</cp:revision>
  <dcterms:created xsi:type="dcterms:W3CDTF">2020-11-09T16:47:13Z</dcterms:created>
  <dcterms:modified xsi:type="dcterms:W3CDTF">2020-12-18T21:41:04Z</dcterms:modified>
</cp:coreProperties>
</file>