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comments/comment1.xml" ContentType="application/vnd.openxmlformats-officedocument.presentationml.comments+xml"/>
  <Override PartName="/ppt/notesSlides/notesSlide36.xml" ContentType="application/vnd.openxmlformats-officedocument.presentationml.notesSlide+xml"/>
  <Override PartName="/ppt/comments/comment2.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4"/>
  </p:sldMasterIdLst>
  <p:notesMasterIdLst>
    <p:notesMasterId r:id="rId42"/>
  </p:notesMasterIdLst>
  <p:sldIdLst>
    <p:sldId id="260" r:id="rId5"/>
    <p:sldId id="268" r:id="rId6"/>
    <p:sldId id="455" r:id="rId7"/>
    <p:sldId id="524" r:id="rId8"/>
    <p:sldId id="427" r:id="rId9"/>
    <p:sldId id="533" r:id="rId10"/>
    <p:sldId id="530" r:id="rId11"/>
    <p:sldId id="293" r:id="rId12"/>
    <p:sldId id="270" r:id="rId13"/>
    <p:sldId id="283" r:id="rId14"/>
    <p:sldId id="542" r:id="rId15"/>
    <p:sldId id="531" r:id="rId16"/>
    <p:sldId id="532" r:id="rId17"/>
    <p:sldId id="539" r:id="rId18"/>
    <p:sldId id="538" r:id="rId19"/>
    <p:sldId id="541" r:id="rId20"/>
    <p:sldId id="526" r:id="rId21"/>
    <p:sldId id="527" r:id="rId22"/>
    <p:sldId id="548" r:id="rId23"/>
    <p:sldId id="549" r:id="rId24"/>
    <p:sldId id="523" r:id="rId25"/>
    <p:sldId id="529" r:id="rId26"/>
    <p:sldId id="345" r:id="rId27"/>
    <p:sldId id="311" r:id="rId28"/>
    <p:sldId id="312" r:id="rId29"/>
    <p:sldId id="313" r:id="rId30"/>
    <p:sldId id="344" r:id="rId31"/>
    <p:sldId id="271" r:id="rId32"/>
    <p:sldId id="272" r:id="rId33"/>
    <p:sldId id="297" r:id="rId34"/>
    <p:sldId id="543" r:id="rId35"/>
    <p:sldId id="346" r:id="rId36"/>
    <p:sldId id="347" r:id="rId37"/>
    <p:sldId id="348" r:id="rId38"/>
    <p:sldId id="544" r:id="rId39"/>
    <p:sldId id="540" r:id="rId40"/>
    <p:sldId id="545" r:id="rId4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ubin, David (JSC-SF3)[WYLE LABORATORIES, INC.]" initials="RD(LI" lastIdx="11" clrIdx="0">
    <p:extLst>
      <p:ext uri="{19B8F6BF-5375-455C-9EA6-DF929625EA0E}">
        <p15:presenceInfo xmlns:p15="http://schemas.microsoft.com/office/powerpoint/2012/main" userId="S-1-5-21-330711430-3775241029-4075259233-29386" providerId="AD"/>
      </p:ext>
    </p:extLst>
  </p:cmAuthor>
  <p:cmAuthor id="2" name="Mcguire, Kerry M. (JSC-SF211)" initials="MKM(" lastIdx="16" clrIdx="1">
    <p:extLst>
      <p:ext uri="{19B8F6BF-5375-455C-9EA6-DF929625EA0E}">
        <p15:presenceInfo xmlns:p15="http://schemas.microsoft.com/office/powerpoint/2012/main" userId="S-1-5-21-330711430-3775241029-4075259233-176657" providerId="AD"/>
      </p:ext>
    </p:extLst>
  </p:cmAuthor>
  <p:cmAuthor id="3" name="Cohen, Jeffrey R. (JSC-SF311)[WYLE LABORATORIES, INC.]" initials="CJR(LI" lastIdx="31" clrIdx="2">
    <p:extLst>
      <p:ext uri="{19B8F6BF-5375-455C-9EA6-DF929625EA0E}">
        <p15:presenceInfo xmlns:p15="http://schemas.microsoft.com/office/powerpoint/2012/main" userId="S::jrcohen@ndc.nasa.gov::29a89fae-e15a-44b8-963f-c73955332b16" providerId="AD"/>
      </p:ext>
    </p:extLst>
  </p:cmAuthor>
  <p:cmAuthor id="4" name="Legaspi, Jennifer G. (JSC-SF211)[University Space Research Association]" initials="LJG(SRA" lastIdx="17" clrIdx="3">
    <p:extLst>
      <p:ext uri="{19B8F6BF-5375-455C-9EA6-DF929625EA0E}">
        <p15:presenceInfo xmlns:p15="http://schemas.microsoft.com/office/powerpoint/2012/main" userId="S::jlegaspi@ndc.nasa.gov::982e9a0d-0fca-49c7-8025-6c7a02ad007f" providerId="AD"/>
      </p:ext>
    </p:extLst>
  </p:cmAuthor>
  <p:cmAuthor id="5" name="Kuligowski, Morgan Ashley (JSC-SF211)[University Space Research Association]" initials="KMA(SRA" lastIdx="4" clrIdx="4">
    <p:extLst>
      <p:ext uri="{19B8F6BF-5375-455C-9EA6-DF929625EA0E}">
        <p15:presenceInfo xmlns:p15="http://schemas.microsoft.com/office/powerpoint/2012/main" userId="S::mkuligos@ndc.nasa.gov::dd5dd979-fa1d-438a-b66f-515acf6deac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002" autoAdjust="0"/>
    <p:restoredTop sz="76884" autoAdjust="0"/>
  </p:normalViewPr>
  <p:slideViewPr>
    <p:cSldViewPr snapToGrid="0">
      <p:cViewPr varScale="1">
        <p:scale>
          <a:sx n="77" d="100"/>
          <a:sy n="77" d="100"/>
        </p:scale>
        <p:origin x="120" y="96"/>
      </p:cViewPr>
      <p:guideLst>
        <p:guide orient="horz" pos="2160"/>
        <p:guide pos="3840"/>
      </p:guideLst>
    </p:cSldViewPr>
  </p:slideViewPr>
  <p:notesTextViewPr>
    <p:cViewPr>
      <p:scale>
        <a:sx n="1" d="1"/>
        <a:sy n="1" d="1"/>
      </p:scale>
      <p:origin x="0" y="0"/>
    </p:cViewPr>
  </p:notesTextViewPr>
  <p:notesViewPr>
    <p:cSldViewPr snapToGrid="0">
      <p:cViewPr varScale="1">
        <p:scale>
          <a:sx n="50" d="100"/>
          <a:sy n="50" d="100"/>
        </p:scale>
        <p:origin x="2640" y="2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commentAuthors" Target="commentAuthor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slide" Target="slides/slide37.xml"/></Relationships>
</file>

<file path=ppt/comments/comment1.xml><?xml version="1.0" encoding="utf-8"?>
<p:cmLst xmlns:a="http://schemas.openxmlformats.org/drawingml/2006/main" xmlns:r="http://schemas.openxmlformats.org/officeDocument/2006/relationships" xmlns:p="http://schemas.openxmlformats.org/presentationml/2006/main">
  <p:cm authorId="3" dt="2020-12-07T16:42:33.826" idx="10">
    <p:pos x="10" y="10"/>
    <p:text>New Slide</p:text>
    <p:extLst>
      <p:ext uri="{C676402C-5697-4E1C-873F-D02D1690AC5C}">
        <p15:threadingInfo xmlns:p15="http://schemas.microsoft.com/office/powerpoint/2012/main" timeZoneBias="360"/>
      </p:ext>
    </p:extLst>
  </p:cm>
  <p:cm authorId="4" dt="2020-12-08T13:39:12.392" idx="8">
    <p:pos x="10" y="106"/>
    <p:text>I moved this slide up. I think lessons learned is a good slide to sum things up.</p:text>
    <p:extLst>
      <p:ext uri="{C676402C-5697-4E1C-873F-D02D1690AC5C}">
        <p15:threadingInfo xmlns:p15="http://schemas.microsoft.com/office/powerpoint/2012/main" timeZoneBias="360">
          <p15:parentCm authorId="3" idx="10"/>
        </p15:threadingInfo>
      </p:ext>
    </p:extLst>
  </p:cm>
  <p:cm authorId="4" dt="2020-12-08T13:40:11.124" idx="9">
    <p:pos x="10" y="202"/>
    <p:text>The screenshots are a bit blurry.</p:text>
    <p:extLst>
      <p:ext uri="{C676402C-5697-4E1C-873F-D02D1690AC5C}">
        <p15:threadingInfo xmlns:p15="http://schemas.microsoft.com/office/powerpoint/2012/main" timeZoneBias="360">
          <p15:parentCm authorId="3" idx="10"/>
        </p15:threadingInfo>
      </p:ext>
    </p:extLst>
  </p:cm>
  <p:cm authorId="2" dt="2020-12-10T21:13:01.468" idx="10">
    <p:pos x="106" y="106"/>
    <p:text>Currently there is nothing in the presentation on the human-in-the-loop evaluations that Morgan did which is where these screenshots come from. I would include content on the additional reviews we have done since the first round. Morgan may have some content from her exit presentation you can use or advice on what to add.</p:text>
    <p:extLst>
      <p:ext uri="{C676402C-5697-4E1C-873F-D02D1690AC5C}">
        <p15:threadingInfo xmlns:p15="http://schemas.microsoft.com/office/powerpoint/2012/main" timeZoneBias="360"/>
      </p:ext>
    </p:extLst>
  </p:cm>
  <p:cm authorId="2" dt="2020-12-10T21:17:46.887" idx="13">
    <p:pos x="106" y="202"/>
    <p:text>She also had summaries on recommendations for changes.</p:text>
    <p:extLst>
      <p:ext uri="{C676402C-5697-4E1C-873F-D02D1690AC5C}">
        <p15:threadingInfo xmlns:p15="http://schemas.microsoft.com/office/powerpoint/2012/main" timeZoneBias="360">
          <p15:parentCm authorId="2" idx="10"/>
        </p15:threadingInfo>
      </p:ext>
    </p:extLst>
  </p:cm>
  <p:cm authorId="5" dt="2020-12-14T09:56:51.865" idx="1">
    <p:pos x="202" y="202"/>
    <p:text>I would also add how shortcut panel will be tailored to user type. For example, clinicians have quick access to requirement traces while a mission planner would have quick access to requirement tables and conops documents. This aligns with the concept of speaking the user's language.</p:text>
    <p:extLst>
      <p:ext uri="{C676402C-5697-4E1C-873F-D02D1690AC5C}">
        <p15:threadingInfo xmlns:p15="http://schemas.microsoft.com/office/powerpoint/2012/main" timeZoneBias="36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5" dt="2020-12-14T09:59:04.353" idx="2">
    <p:pos x="10" y="10"/>
    <p:text>Some regrouping was also incoporated. Standards and historical references combined. Further reorganization of this page should be investigated.</p:text>
    <p:extLst>
      <p:ext uri="{C676402C-5697-4E1C-873F-D02D1690AC5C}">
        <p15:threadingInfo xmlns:p15="http://schemas.microsoft.com/office/powerpoint/2012/main" timeZoneBias="36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76E41A6-4206-4D4F-8EBB-72FFD8930D53}" type="datetimeFigureOut">
              <a:rPr lang="en-US" smtClean="0"/>
              <a:t>12/21/2020</a:t>
            </a:fld>
            <a:endParaRPr lang="en-US"/>
          </a:p>
        </p:txBody>
      </p:sp>
      <p:sp>
        <p:nvSpPr>
          <p:cNvPr id="4" name="Slide Image Placeholder 3"/>
          <p:cNvSpPr>
            <a:spLocks noGrp="1" noRot="1" noChangeAspect="1"/>
          </p:cNvSpPr>
          <p:nvPr>
            <p:ph type="sldImg" idx="2"/>
          </p:nvPr>
        </p:nvSpPr>
        <p:spPr>
          <a:xfrm>
            <a:off x="685800" y="1143001"/>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41803BE-7FAE-4E70-9875-CD4F69801ECA}" type="slidenum">
              <a:rPr lang="en-US" smtClean="0"/>
              <a:t>‹#›</a:t>
            </a:fld>
            <a:endParaRPr lang="en-US"/>
          </a:p>
        </p:txBody>
      </p:sp>
    </p:spTree>
    <p:extLst>
      <p:ext uri="{BB962C8B-B14F-4D97-AF65-F5344CB8AC3E}">
        <p14:creationId xmlns:p14="http://schemas.microsoft.com/office/powerpoint/2010/main" val="14990208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41803BE-7FAE-4E70-9875-CD4F69801ECA}" type="slidenum">
              <a:rPr lang="en-US" smtClean="0"/>
              <a:t>1</a:t>
            </a:fld>
            <a:endParaRPr lang="en-US"/>
          </a:p>
        </p:txBody>
      </p:sp>
    </p:spTree>
    <p:extLst>
      <p:ext uri="{BB962C8B-B14F-4D97-AF65-F5344CB8AC3E}">
        <p14:creationId xmlns:p14="http://schemas.microsoft.com/office/powerpoint/2010/main" val="410912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As background, NASA defines Levels of Care based on the independence the crew has to have.</a:t>
            </a:r>
          </a:p>
          <a:p>
            <a:r>
              <a:rPr lang="en-US" dirty="0"/>
              <a:t>For this project, Level of Care IV means a trip of Less than 90 days moon orbital flight (distance limits return to definitive care on the ground)</a:t>
            </a:r>
          </a:p>
        </p:txBody>
      </p:sp>
      <p:sp>
        <p:nvSpPr>
          <p:cNvPr id="4" name="Slide Number Placeholder 3"/>
          <p:cNvSpPr>
            <a:spLocks noGrp="1"/>
          </p:cNvSpPr>
          <p:nvPr>
            <p:ph type="sldNum" sz="quarter" idx="5"/>
          </p:nvPr>
        </p:nvSpPr>
        <p:spPr/>
        <p:txBody>
          <a:bodyPr/>
          <a:lstStyle/>
          <a:p>
            <a:fld id="{141803BE-7FAE-4E70-9875-CD4F69801ECA}" type="slidenum">
              <a:rPr lang="en-US" smtClean="0"/>
              <a:t>2</a:t>
            </a:fld>
            <a:endParaRPr lang="en-US"/>
          </a:p>
        </p:txBody>
      </p:sp>
    </p:spTree>
    <p:extLst>
      <p:ext uri="{BB962C8B-B14F-4D97-AF65-F5344CB8AC3E}">
        <p14:creationId xmlns:p14="http://schemas.microsoft.com/office/powerpoint/2010/main" val="35833316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There are multiple ways that Systems Engineering process can be visualized. This is just one of them.</a:t>
            </a:r>
          </a:p>
          <a:p>
            <a:r>
              <a:rPr lang="en-US" sz="1200" kern="1200" dirty="0">
                <a:solidFill>
                  <a:schemeClr val="tx1"/>
                </a:solidFill>
                <a:effectLst/>
                <a:latin typeface="+mn-lt"/>
                <a:ea typeface="+mn-ea"/>
                <a:cs typeface="+mn-cs"/>
              </a:rPr>
              <a:t>No matter which you use the steps are the same. For each box you see in this waterfall method there are products that are produced. In the past these products were word documents and/or spreadsheets. Our team decided to take a more visual approach to these products. The same content will be presented but how we communicate it will be less “paper” based.</a:t>
            </a:r>
          </a:p>
          <a:p>
            <a:endParaRPr lang="en-US" sz="1200" kern="1200" dirty="0">
              <a:solidFill>
                <a:schemeClr val="tx1"/>
              </a:solidFill>
              <a:effectLst/>
              <a:latin typeface="+mn-lt"/>
              <a:ea typeface="+mn-ea"/>
              <a:cs typeface="+mn-cs"/>
            </a:endParaRPr>
          </a:p>
          <a:p>
            <a:endParaRPr lang="en-US" baseline="0" dirty="0"/>
          </a:p>
        </p:txBody>
      </p:sp>
      <p:sp>
        <p:nvSpPr>
          <p:cNvPr id="4" name="Slide Number Placeholder 3"/>
          <p:cNvSpPr>
            <a:spLocks noGrp="1"/>
          </p:cNvSpPr>
          <p:nvPr>
            <p:ph type="sldNum" sz="quarter" idx="10"/>
          </p:nvPr>
        </p:nvSpPr>
        <p:spPr/>
        <p:txBody>
          <a:bodyPr/>
          <a:lstStyle/>
          <a:p>
            <a:fld id="{1809526A-FCB2-DF4E-8692-AD8D7F9E4B87}" type="slidenum">
              <a:rPr lang="en-US" smtClean="0"/>
              <a:t>3</a:t>
            </a:fld>
            <a:endParaRPr lang="en-US"/>
          </a:p>
        </p:txBody>
      </p:sp>
    </p:spTree>
    <p:extLst>
      <p:ext uri="{BB962C8B-B14F-4D97-AF65-F5344CB8AC3E}">
        <p14:creationId xmlns:p14="http://schemas.microsoft.com/office/powerpoint/2010/main" val="41249317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First point - Model based Systems Engineering is Systems Engineering, the difference is that MBSE is more closely aligned with how Engineers and Technical People THINK. Let me give you an example, if I were to toss you a marker and ask you to describe a project you are working on, how many of you would come up to the white board and start writing paragraphs? None of you, of course not. You would draw a bunch of boxes and arrows to explain it. Because that is how we, that is, technical people think.</a:t>
            </a:r>
          </a:p>
          <a:p>
            <a:endParaRPr lang="en-US" dirty="0"/>
          </a:p>
          <a:p>
            <a:r>
              <a:rPr lang="en-US" dirty="0"/>
              <a:t>Second point – a document is out of date as soon as you print it.</a:t>
            </a:r>
          </a:p>
          <a:p>
            <a:endParaRPr lang="en-US" dirty="0"/>
          </a:p>
          <a:p>
            <a:r>
              <a:rPr lang="en-US" dirty="0"/>
              <a:t>Third point – Integrated – all artifacts in one place instead of lots of documents</a:t>
            </a:r>
          </a:p>
          <a:p>
            <a:endParaRPr lang="en-US" dirty="0"/>
          </a:p>
          <a:p>
            <a:r>
              <a:rPr lang="en-US" dirty="0"/>
              <a:t>Bottom line: MBSE is Systems Engineering that moves from a bunch of separate text based documents to an integrated, visual method for showing information</a:t>
            </a:r>
          </a:p>
        </p:txBody>
      </p:sp>
      <p:sp>
        <p:nvSpPr>
          <p:cNvPr id="4" name="Slide Number Placeholder 3"/>
          <p:cNvSpPr>
            <a:spLocks noGrp="1"/>
          </p:cNvSpPr>
          <p:nvPr>
            <p:ph type="sldNum" sz="quarter" idx="5"/>
          </p:nvPr>
        </p:nvSpPr>
        <p:spPr/>
        <p:txBody>
          <a:bodyPr/>
          <a:lstStyle/>
          <a:p>
            <a:fld id="{203924FE-D966-4C28-A3DD-B07CC9A08A26}" type="slidenum">
              <a:rPr lang="en-US" smtClean="0"/>
              <a:t>4</a:t>
            </a:fld>
            <a:endParaRPr lang="en-US"/>
          </a:p>
        </p:txBody>
      </p:sp>
    </p:spTree>
    <p:extLst>
      <p:ext uri="{BB962C8B-B14F-4D97-AF65-F5344CB8AC3E}">
        <p14:creationId xmlns:p14="http://schemas.microsoft.com/office/powerpoint/2010/main" val="20755760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“Now what we have here…”</a:t>
            </a:r>
          </a:p>
          <a:p>
            <a:r>
              <a:rPr lang="en-US" dirty="0"/>
              <a:t>Different disciplines and individuals ask different questions and use different terms. It is the</a:t>
            </a:r>
            <a:r>
              <a:rPr lang="en-US" baseline="0" dirty="0"/>
              <a:t> role of the systems engineering to bridge these communication chasms for everyone to have a shared vision and path forward. That we act as a unit.</a:t>
            </a:r>
            <a:endParaRPr lang="en-US" dirty="0"/>
          </a:p>
        </p:txBody>
      </p:sp>
      <p:sp>
        <p:nvSpPr>
          <p:cNvPr id="4" name="Slide Number Placeholder 3"/>
          <p:cNvSpPr>
            <a:spLocks noGrp="1"/>
          </p:cNvSpPr>
          <p:nvPr>
            <p:ph type="sldNum" sz="quarter" idx="10"/>
          </p:nvPr>
        </p:nvSpPr>
        <p:spPr/>
        <p:txBody>
          <a:bodyPr/>
          <a:lstStyle/>
          <a:p>
            <a:fld id="{99F54EC5-794A-45BA-8580-E39BA538B466}" type="slidenum">
              <a:rPr lang="en-US" smtClean="0"/>
              <a:pPr/>
              <a:t>5</a:t>
            </a:fld>
            <a:endParaRPr lang="en-US"/>
          </a:p>
        </p:txBody>
      </p:sp>
    </p:spTree>
    <p:extLst>
      <p:ext uri="{BB962C8B-B14F-4D97-AF65-F5344CB8AC3E}">
        <p14:creationId xmlns:p14="http://schemas.microsoft.com/office/powerpoint/2010/main" val="34762176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Before I talk about the findings, let’s talk about how we involved the user community from the beginning.</a:t>
            </a:r>
          </a:p>
          <a:p>
            <a:pPr marL="228600" indent="-228600">
              <a:buAutoNum type="arabicPeriod"/>
            </a:pPr>
            <a:r>
              <a:rPr lang="en-US" dirty="0"/>
              <a:t>We involved the CST team early in the process</a:t>
            </a:r>
          </a:p>
          <a:p>
            <a:pPr marL="685800" lvl="1" indent="-228600">
              <a:buAutoNum type="arabicPeriod"/>
            </a:pPr>
            <a:r>
              <a:rPr lang="en-US" dirty="0"/>
              <a:t>ConOps – help identify the scenarios, confirm the activities</a:t>
            </a:r>
          </a:p>
          <a:p>
            <a:pPr marL="685800" lvl="1" indent="-228600">
              <a:buAutoNum type="arabicPeriod"/>
            </a:pPr>
            <a:r>
              <a:rPr lang="en-US" dirty="0"/>
              <a:t>Identify Conditions/Capabilities/Resources/MEL</a:t>
            </a:r>
          </a:p>
          <a:p>
            <a:pPr marL="685800" lvl="1" indent="-228600">
              <a:buAutoNum type="arabicPeriod"/>
            </a:pPr>
            <a:r>
              <a:rPr lang="en-US" dirty="0"/>
              <a:t>Review and consult on views</a:t>
            </a:r>
          </a:p>
          <a:p>
            <a:pPr marL="228600" lvl="0" indent="-228600">
              <a:buAutoNum type="arabicPeriod"/>
            </a:pPr>
            <a:r>
              <a:rPr lang="en-US" dirty="0"/>
              <a:t>We involved the Systems Engineers who develop requirements</a:t>
            </a:r>
          </a:p>
          <a:p>
            <a:pPr marL="685800" lvl="1" indent="-228600">
              <a:buAutoNum type="arabicPeriod"/>
            </a:pPr>
            <a:r>
              <a:rPr lang="en-US" dirty="0"/>
              <a:t>Discuss </a:t>
            </a:r>
            <a:r>
              <a:rPr lang="en-US" dirty="0" err="1"/>
              <a:t>reqs</a:t>
            </a:r>
            <a:r>
              <a:rPr lang="en-US" dirty="0"/>
              <a:t> at different levels</a:t>
            </a:r>
          </a:p>
          <a:p>
            <a:pPr marL="685800" lvl="1" indent="-228600">
              <a:buAutoNum type="arabicPeriod"/>
            </a:pPr>
            <a:r>
              <a:rPr lang="en-US" dirty="0"/>
              <a:t>Discuss traces and how to visualize them</a:t>
            </a:r>
          </a:p>
          <a:p>
            <a:pPr marL="228600" lvl="0" indent="-228600">
              <a:buAutoNum type="arabicPeriod"/>
            </a:pPr>
            <a:r>
              <a:rPr lang="en-US" dirty="0"/>
              <a:t>Also had early reviews with Space Medical Operations for how they might use it.</a:t>
            </a:r>
          </a:p>
          <a:p>
            <a:pPr marL="228600" lvl="0" indent="-228600">
              <a:buAutoNum type="arabicPeriod"/>
            </a:pPr>
            <a:r>
              <a:rPr lang="en-US" dirty="0"/>
              <a:t>Involved many in ExMC and Greater CHP for review/comment</a:t>
            </a:r>
          </a:p>
        </p:txBody>
      </p:sp>
      <p:sp>
        <p:nvSpPr>
          <p:cNvPr id="4" name="Slide Number Placeholder 3"/>
          <p:cNvSpPr>
            <a:spLocks noGrp="1"/>
          </p:cNvSpPr>
          <p:nvPr>
            <p:ph type="sldNum" sz="quarter" idx="10"/>
          </p:nvPr>
        </p:nvSpPr>
        <p:spPr/>
        <p:txBody>
          <a:bodyPr/>
          <a:lstStyle/>
          <a:p>
            <a:fld id="{203924FE-D966-4C28-A3DD-B07CC9A08A26}" type="slidenum">
              <a:rPr lang="en-US"/>
              <a:t>6</a:t>
            </a:fld>
            <a:endParaRPr lang="en-US"/>
          </a:p>
        </p:txBody>
      </p:sp>
    </p:spTree>
    <p:extLst>
      <p:ext uri="{BB962C8B-B14F-4D97-AF65-F5344CB8AC3E}">
        <p14:creationId xmlns:p14="http://schemas.microsoft.com/office/powerpoint/2010/main" val="11846964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Let’s talk a little more about our process. </a:t>
            </a:r>
          </a:p>
          <a:p>
            <a:r>
              <a:rPr lang="en-US" dirty="0"/>
              <a:t>We are modeling the knowledge SMEs provide. In our case, the SMEs are Clinicians – Nurses, Physicians, Pharmacists</a:t>
            </a:r>
          </a:p>
          <a:p>
            <a:endParaRPr lang="en-US" dirty="0"/>
          </a:p>
          <a:p>
            <a:r>
              <a:rPr lang="en-US" dirty="0"/>
              <a:t>There are different ways to organize. This is one. As things change, the organization changes, too. We expect to reorganize, or refactor our models.</a:t>
            </a:r>
          </a:p>
          <a:p>
            <a:r>
              <a:rPr lang="en-US" dirty="0"/>
              <a:t>We are providing information for the </a:t>
            </a:r>
            <a:r>
              <a:rPr lang="en-US" dirty="0" err="1"/>
              <a:t>ConOps</a:t>
            </a:r>
            <a:r>
              <a:rPr lang="en-US" dirty="0"/>
              <a:t>. Our goal is to provide all of the information one would find in a document-centric ConOps. </a:t>
            </a:r>
          </a:p>
          <a:p>
            <a:r>
              <a:rPr lang="en-US" dirty="0"/>
              <a:t>We start with the System Needs, Goals, Objectives, Assumptions, and Environments for the Level of Care</a:t>
            </a:r>
          </a:p>
          <a:p>
            <a:r>
              <a:rPr lang="en-US" dirty="0"/>
              <a:t>We Identify key features/functions that we want the System to be able to perform. Using all of these we identify scenarios that highlight the functionality. We write short narratives that describe the scenario and refine them with Activity diagrams showing step by step what happens.</a:t>
            </a:r>
          </a:p>
          <a:p>
            <a:r>
              <a:rPr lang="en-US" dirty="0"/>
              <a:t>In parallel, the CST identifies medical conditions we know are statistically likely to occur and develop the list of capabilities the medical system must have to treat those conditions.</a:t>
            </a:r>
          </a:p>
          <a:p>
            <a:r>
              <a:rPr lang="en-US" dirty="0"/>
              <a:t>From all of these, we define the system requirements.</a:t>
            </a:r>
          </a:p>
          <a:p>
            <a:r>
              <a:rPr lang="en-US" sz="1200" kern="1200" dirty="0">
                <a:solidFill>
                  <a:schemeClr val="tx1"/>
                </a:solidFill>
                <a:effectLst/>
                <a:latin typeface="+mn-lt"/>
                <a:ea typeface="+mn-ea"/>
                <a:cs typeface="+mn-cs"/>
              </a:rPr>
              <a:t>Something to point out --  our team takes a human-centric approach to design. We use scenarios from the perspective of the user. They portray how the user interacts/uses this systems. </a:t>
            </a:r>
          </a:p>
          <a:p>
            <a:endParaRPr lang="en-US" dirty="0"/>
          </a:p>
        </p:txBody>
      </p:sp>
      <p:sp>
        <p:nvSpPr>
          <p:cNvPr id="4" name="Slide Number Placeholder 3"/>
          <p:cNvSpPr>
            <a:spLocks noGrp="1"/>
          </p:cNvSpPr>
          <p:nvPr>
            <p:ph type="sldNum" sz="quarter" idx="5"/>
          </p:nvPr>
        </p:nvSpPr>
        <p:spPr/>
        <p:txBody>
          <a:bodyPr/>
          <a:lstStyle/>
          <a:p>
            <a:fld id="{203924FE-D966-4C28-A3DD-B07CC9A08A26}" type="slidenum">
              <a:rPr lang="en-US" smtClean="0"/>
              <a:t>7</a:t>
            </a:fld>
            <a:endParaRPr lang="en-US"/>
          </a:p>
        </p:txBody>
      </p:sp>
    </p:spTree>
    <p:extLst>
      <p:ext uri="{BB962C8B-B14F-4D97-AF65-F5344CB8AC3E}">
        <p14:creationId xmlns:p14="http://schemas.microsoft.com/office/powerpoint/2010/main" val="38513113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This is the landing page when one enters the HTML report.</a:t>
            </a:r>
          </a:p>
          <a:p>
            <a:r>
              <a:rPr lang="en-US" dirty="0"/>
              <a:t>It has several things on it. </a:t>
            </a:r>
          </a:p>
          <a:p>
            <a:r>
              <a:rPr lang="en-US" dirty="0"/>
              <a:t>About This HTML Report is guidance specifically suggested in one of our early reviews. We also created a Guide for Using HTML Report document. This document explains basic navigation and SysML to the users. </a:t>
            </a:r>
          </a:p>
          <a:p>
            <a:r>
              <a:rPr lang="en-US" dirty="0"/>
              <a:t>Similarly, we have a glossary and an acronyms list.</a:t>
            </a:r>
          </a:p>
          <a:p>
            <a:r>
              <a:rPr lang="en-US" dirty="0"/>
              <a:t>The main section is an IBD that shows the overall architecture and environment hierarchy. It will let us add the other subsystems following a similar process flow later.</a:t>
            </a:r>
          </a:p>
          <a:p>
            <a:r>
              <a:rPr lang="en-US" dirty="0"/>
              <a:t>But let’s transition to the Medical System Content </a:t>
            </a:r>
          </a:p>
          <a:p>
            <a:endParaRPr lang="en-US" dirty="0"/>
          </a:p>
        </p:txBody>
      </p:sp>
      <p:sp>
        <p:nvSpPr>
          <p:cNvPr id="4" name="Slide Number Placeholder 3"/>
          <p:cNvSpPr>
            <a:spLocks noGrp="1"/>
          </p:cNvSpPr>
          <p:nvPr>
            <p:ph type="sldNum" sz="quarter" idx="10"/>
          </p:nvPr>
        </p:nvSpPr>
        <p:spPr/>
        <p:txBody>
          <a:bodyPr/>
          <a:lstStyle/>
          <a:p>
            <a:fld id="{141803BE-7FAE-4E70-9875-CD4F69801ECA}" type="slidenum">
              <a:rPr lang="en-US" smtClean="0"/>
              <a:t>8</a:t>
            </a:fld>
            <a:endParaRPr lang="en-US" dirty="0"/>
          </a:p>
        </p:txBody>
      </p:sp>
    </p:spTree>
    <p:extLst>
      <p:ext uri="{BB962C8B-B14F-4D97-AF65-F5344CB8AC3E}">
        <p14:creationId xmlns:p14="http://schemas.microsoft.com/office/powerpoint/2010/main" val="17658457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Here’s an example of the linking. </a:t>
            </a:r>
          </a:p>
          <a:p>
            <a:r>
              <a:rPr lang="en-US" dirty="0"/>
              <a:t>Clicking the Medical System Content icon on the landing page brings up the Medical System Content</a:t>
            </a:r>
          </a:p>
          <a:p>
            <a:r>
              <a:rPr lang="en-US" dirty="0"/>
              <a:t>Similarly, clicking on the other subsystem icons brings up the content for that system.</a:t>
            </a:r>
          </a:p>
          <a:p>
            <a:r>
              <a:rPr lang="en-US" dirty="0"/>
              <a:t>Let’s look more closely at the Medical System Content</a:t>
            </a:r>
          </a:p>
        </p:txBody>
      </p:sp>
      <p:sp>
        <p:nvSpPr>
          <p:cNvPr id="4" name="Slide Number Placeholder 3"/>
          <p:cNvSpPr>
            <a:spLocks noGrp="1"/>
          </p:cNvSpPr>
          <p:nvPr>
            <p:ph type="sldNum" sz="quarter" idx="5"/>
          </p:nvPr>
        </p:nvSpPr>
        <p:spPr/>
        <p:txBody>
          <a:bodyPr/>
          <a:lstStyle/>
          <a:p>
            <a:fld id="{141803BE-7FAE-4E70-9875-CD4F69801ECA}" type="slidenum">
              <a:rPr lang="en-US" smtClean="0"/>
              <a:t>9</a:t>
            </a:fld>
            <a:endParaRPr lang="en-US" dirty="0"/>
          </a:p>
        </p:txBody>
      </p:sp>
    </p:spTree>
    <p:extLst>
      <p:ext uri="{BB962C8B-B14F-4D97-AF65-F5344CB8AC3E}">
        <p14:creationId xmlns:p14="http://schemas.microsoft.com/office/powerpoint/2010/main" val="11402344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The Medical System Content page does 2 different things</a:t>
            </a:r>
          </a:p>
          <a:p>
            <a:pPr marL="171450" indent="-171450">
              <a:buFontTx/>
              <a:buChar char="-"/>
            </a:pPr>
            <a:r>
              <a:rPr lang="en-US" dirty="0"/>
              <a:t>Provide the links to content</a:t>
            </a:r>
          </a:p>
          <a:p>
            <a:pPr marL="171450" indent="-171450">
              <a:buFontTx/>
              <a:buChar char="-"/>
            </a:pPr>
            <a:r>
              <a:rPr lang="en-US" dirty="0"/>
              <a:t>Shows the Process step relationships among the Information</a:t>
            </a:r>
          </a:p>
          <a:p>
            <a:endParaRPr lang="en-US" dirty="0"/>
          </a:p>
          <a:p>
            <a:r>
              <a:rPr lang="en-US" dirty="0"/>
              <a:t>IF we look at the rows, we see the content similar to what we saw in the waterfall diagram. </a:t>
            </a:r>
          </a:p>
          <a:p>
            <a:r>
              <a:rPr lang="en-US" dirty="0"/>
              <a:t>Rows indicate phase: source material, intermediate products, and output products.</a:t>
            </a:r>
          </a:p>
          <a:p>
            <a:r>
              <a:rPr lang="en-US" dirty="0"/>
              <a:t>In the middle there are the requirements; heart of the system</a:t>
            </a:r>
          </a:p>
          <a:p>
            <a:endParaRPr lang="en-US" dirty="0"/>
          </a:p>
        </p:txBody>
      </p:sp>
      <p:sp>
        <p:nvSpPr>
          <p:cNvPr id="4" name="Slide Number Placeholder 3"/>
          <p:cNvSpPr>
            <a:spLocks noGrp="1"/>
          </p:cNvSpPr>
          <p:nvPr>
            <p:ph type="sldNum" sz="quarter" idx="10"/>
          </p:nvPr>
        </p:nvSpPr>
        <p:spPr/>
        <p:txBody>
          <a:bodyPr/>
          <a:lstStyle/>
          <a:p>
            <a:fld id="{141803BE-7FAE-4E70-9875-CD4F69801ECA}" type="slidenum">
              <a:rPr lang="en-US" smtClean="0"/>
              <a:t>10</a:t>
            </a:fld>
            <a:endParaRPr lang="en-US" dirty="0"/>
          </a:p>
        </p:txBody>
      </p:sp>
    </p:spTree>
    <p:extLst>
      <p:ext uri="{BB962C8B-B14F-4D97-AF65-F5344CB8AC3E}">
        <p14:creationId xmlns:p14="http://schemas.microsoft.com/office/powerpoint/2010/main" val="34169178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While the rows show the phase of development or the hierarchy from source to output products, the columns collect the information by type of user or the user’s purpose in looking at the model.</a:t>
            </a:r>
          </a:p>
          <a:p>
            <a:pPr marL="171450" indent="-171450">
              <a:buFontTx/>
              <a:buChar char="-"/>
            </a:pPr>
            <a:r>
              <a:rPr lang="en-US" dirty="0"/>
              <a:t>Col 1: Systems Engineers concerned with the function and architecture. </a:t>
            </a:r>
          </a:p>
          <a:p>
            <a:pPr marL="171450" indent="-171450">
              <a:buFontTx/>
              <a:buChar char="-"/>
            </a:pPr>
            <a:r>
              <a:rPr lang="en-US" dirty="0"/>
              <a:t>Col 2: Requirements</a:t>
            </a:r>
          </a:p>
          <a:p>
            <a:pPr marL="171450" indent="-171450">
              <a:buFontTx/>
              <a:buChar char="-"/>
            </a:pPr>
            <a:r>
              <a:rPr lang="en-US" dirty="0"/>
              <a:t>Col 3: Clinical Content</a:t>
            </a:r>
          </a:p>
          <a:p>
            <a:r>
              <a:rPr lang="en-US" dirty="0"/>
              <a:t>Again, we arranged the information with user and the task of the user in mind.</a:t>
            </a:r>
          </a:p>
          <a:p>
            <a:endParaRPr lang="en-US" dirty="0"/>
          </a:p>
        </p:txBody>
      </p:sp>
      <p:sp>
        <p:nvSpPr>
          <p:cNvPr id="4" name="Slide Number Placeholder 3"/>
          <p:cNvSpPr>
            <a:spLocks noGrp="1"/>
          </p:cNvSpPr>
          <p:nvPr>
            <p:ph type="sldNum" sz="quarter" idx="10"/>
          </p:nvPr>
        </p:nvSpPr>
        <p:spPr/>
        <p:txBody>
          <a:bodyPr/>
          <a:lstStyle/>
          <a:p>
            <a:fld id="{141803BE-7FAE-4E70-9875-CD4F69801ECA}" type="slidenum">
              <a:rPr lang="en-US" smtClean="0"/>
              <a:t>11</a:t>
            </a:fld>
            <a:endParaRPr lang="en-US" dirty="0"/>
          </a:p>
        </p:txBody>
      </p:sp>
    </p:spTree>
    <p:extLst>
      <p:ext uri="{BB962C8B-B14F-4D97-AF65-F5344CB8AC3E}">
        <p14:creationId xmlns:p14="http://schemas.microsoft.com/office/powerpoint/2010/main" val="25831759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Since Requirements are the heart of the system, let’s focus on how we model requirements.</a:t>
            </a:r>
          </a:p>
          <a:p>
            <a:r>
              <a:rPr lang="en-US" dirty="0"/>
              <a:t>We have a lot of elements that look and act like requirements.</a:t>
            </a:r>
          </a:p>
          <a:p>
            <a:pPr marL="171450" indent="-171450">
              <a:buFontTx/>
              <a:buChar char="-"/>
            </a:pPr>
            <a:r>
              <a:rPr lang="en-US" dirty="0"/>
              <a:t>Agency Level Specification (NASA-std-3001, Historical documents)</a:t>
            </a:r>
          </a:p>
          <a:p>
            <a:pPr marL="171450" indent="-171450">
              <a:buFontTx/>
              <a:buChar char="-"/>
            </a:pPr>
            <a:r>
              <a:rPr lang="en-US" dirty="0"/>
              <a:t>Program Level Decisions that feed into the ConOps – Environments, Duration, how long it takes to get back to earth, and scenarios</a:t>
            </a:r>
          </a:p>
          <a:p>
            <a:pPr marL="171450" indent="-171450">
              <a:buFontTx/>
              <a:buChar char="-"/>
            </a:pPr>
            <a:r>
              <a:rPr lang="en-US" dirty="0"/>
              <a:t>Medical Conditions and Capabilities</a:t>
            </a:r>
          </a:p>
          <a:p>
            <a:pPr marL="171450" indent="-171450">
              <a:buFontTx/>
              <a:buChar char="-"/>
            </a:pPr>
            <a:r>
              <a:rPr lang="en-US" dirty="0"/>
              <a:t>The text-based shall statement requirements</a:t>
            </a:r>
          </a:p>
          <a:p>
            <a:r>
              <a:rPr lang="en-US" dirty="0"/>
              <a:t>There are many ways to show these requirement elements, along with many ways to show the traces. ExMC focuses on the user and how the information makes most sense to the user performing a specific job. Therefore, we offer several types of tables and graphical representations</a:t>
            </a:r>
          </a:p>
          <a:p>
            <a:r>
              <a:rPr lang="en-US" dirty="0"/>
              <a:t>Along the same line, we don't tie our model to ONLY one tool or language. The goal is showing the information. The understanding is the key. We chose to use MagicDraw and SysML, but there are other ways to show the information. But you should use what makes sense for your environment.</a:t>
            </a:r>
          </a:p>
          <a:p>
            <a:endParaRPr lang="en-US" dirty="0"/>
          </a:p>
        </p:txBody>
      </p:sp>
      <p:sp>
        <p:nvSpPr>
          <p:cNvPr id="4" name="Slide Number Placeholder 3"/>
          <p:cNvSpPr>
            <a:spLocks noGrp="1"/>
          </p:cNvSpPr>
          <p:nvPr>
            <p:ph type="sldNum" sz="quarter" idx="10"/>
          </p:nvPr>
        </p:nvSpPr>
        <p:spPr/>
        <p:txBody>
          <a:bodyPr/>
          <a:lstStyle/>
          <a:p>
            <a:fld id="{203924FE-D966-4C28-A3DD-B07CC9A08A26}" type="slidenum">
              <a:rPr lang="en-US"/>
              <a:t>12</a:t>
            </a:fld>
            <a:endParaRPr lang="en-US"/>
          </a:p>
        </p:txBody>
      </p:sp>
    </p:spTree>
    <p:extLst>
      <p:ext uri="{BB962C8B-B14F-4D97-AF65-F5344CB8AC3E}">
        <p14:creationId xmlns:p14="http://schemas.microsoft.com/office/powerpoint/2010/main" val="6387784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We typically capture requirements in tables or a spread sheet. It is what was easiest for our team. We do not use a specific Requirements Management tool like DOORS or CRADLE, but instead use the model to capture the requirements.</a:t>
            </a:r>
          </a:p>
          <a:p>
            <a:r>
              <a:rPr lang="en-US" dirty="0"/>
              <a:t>We capture Level 2, 3, and 4 (also 5) requirements.</a:t>
            </a:r>
          </a:p>
          <a:p>
            <a:r>
              <a:rPr lang="en-US" dirty="0"/>
              <a:t>We trace requirements to specs and to different</a:t>
            </a:r>
            <a:r>
              <a:rPr lang="en-US" baseline="0" dirty="0"/>
              <a:t> levels of requirements</a:t>
            </a:r>
            <a:endParaRPr lang="en-US" dirty="0"/>
          </a:p>
          <a:p>
            <a:r>
              <a:rPr lang="en-US" dirty="0"/>
              <a:t>In this table, and these images are from the same table, that I broke to fit on the slide, we show the requirement id, text, the rationale for the requirement, and the other requirements that the requirement traces from or to. Not shown in this view are the traces from clinical data to the requirements.</a:t>
            </a:r>
          </a:p>
          <a:p>
            <a:endParaRPr lang="en-US" dirty="0"/>
          </a:p>
          <a:p>
            <a:r>
              <a:rPr lang="en-US" dirty="0"/>
              <a:t>Having these traces makes it easy to see if a requirement or condition is missing. It also makes it easy to see how one requirement or term affects others. In a tool, that is relatively easy. It is much harder in a Word document.</a:t>
            </a:r>
          </a:p>
        </p:txBody>
      </p:sp>
      <p:sp>
        <p:nvSpPr>
          <p:cNvPr id="4" name="Slide Number Placeholder 3"/>
          <p:cNvSpPr>
            <a:spLocks noGrp="1"/>
          </p:cNvSpPr>
          <p:nvPr>
            <p:ph type="sldNum" sz="quarter" idx="5"/>
          </p:nvPr>
        </p:nvSpPr>
        <p:spPr/>
        <p:txBody>
          <a:bodyPr/>
          <a:lstStyle/>
          <a:p>
            <a:fld id="{203924FE-D966-4C28-A3DD-B07CC9A08A26}" type="slidenum">
              <a:rPr lang="en-US" smtClean="0"/>
              <a:t>13</a:t>
            </a:fld>
            <a:endParaRPr lang="en-US"/>
          </a:p>
        </p:txBody>
      </p:sp>
    </p:spTree>
    <p:extLst>
      <p:ext uri="{BB962C8B-B14F-4D97-AF65-F5344CB8AC3E}">
        <p14:creationId xmlns:p14="http://schemas.microsoft.com/office/powerpoint/2010/main" val="8389183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Sometimes and for some tasks, showing all of the requirements in one table is confusing.</a:t>
            </a:r>
          </a:p>
          <a:p>
            <a:r>
              <a:rPr lang="en-US" dirty="0"/>
              <a:t>Working with our Clinical and Requirements partners to understand how they wanted to see the information led us to producing Relation Maps</a:t>
            </a:r>
          </a:p>
          <a:p>
            <a:endParaRPr lang="en-US" dirty="0"/>
          </a:p>
          <a:p>
            <a:r>
              <a:rPr lang="en-US" dirty="0"/>
              <a:t>Emphasize – using/including this type of diagram came from discussions with the SE Requirements team. They needed an easy way to see the requirement traces</a:t>
            </a:r>
          </a:p>
        </p:txBody>
      </p:sp>
      <p:sp>
        <p:nvSpPr>
          <p:cNvPr id="4" name="Slide Number Placeholder 3"/>
          <p:cNvSpPr>
            <a:spLocks noGrp="1"/>
          </p:cNvSpPr>
          <p:nvPr>
            <p:ph type="sldNum" sz="quarter" idx="5"/>
          </p:nvPr>
        </p:nvSpPr>
        <p:spPr/>
        <p:txBody>
          <a:bodyPr/>
          <a:lstStyle/>
          <a:p>
            <a:fld id="{141803BE-7FAE-4E70-9875-CD4F69801ECA}" type="slidenum">
              <a:rPr lang="en-US" smtClean="0"/>
              <a:t>14</a:t>
            </a:fld>
            <a:endParaRPr lang="en-US"/>
          </a:p>
        </p:txBody>
      </p:sp>
    </p:spTree>
    <p:extLst>
      <p:ext uri="{BB962C8B-B14F-4D97-AF65-F5344CB8AC3E}">
        <p14:creationId xmlns:p14="http://schemas.microsoft.com/office/powerpoint/2010/main" val="33716879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Similar to the previous Relation Map for requirements, the CST folks needed a visual representation of the traces from Medical Conditions to Medical Capabilities and vice versa (as shown in the diagram) </a:t>
            </a:r>
          </a:p>
          <a:p>
            <a:r>
              <a:rPr lang="en-US" dirty="0"/>
              <a:t>There are a lot of these relationship maps and we felt it was not beneficial for our audience to view all of them. Therefore, the Clinicians recommended a few examples. As you see in the box, there are many others in the model and we can produce others as needed. </a:t>
            </a:r>
          </a:p>
        </p:txBody>
      </p:sp>
      <p:sp>
        <p:nvSpPr>
          <p:cNvPr id="4" name="Slide Number Placeholder 3"/>
          <p:cNvSpPr>
            <a:spLocks noGrp="1"/>
          </p:cNvSpPr>
          <p:nvPr>
            <p:ph type="sldNum" sz="quarter" idx="5"/>
          </p:nvPr>
        </p:nvSpPr>
        <p:spPr/>
        <p:txBody>
          <a:bodyPr/>
          <a:lstStyle/>
          <a:p>
            <a:fld id="{203924FE-D966-4C28-A3DD-B07CC9A08A26}" type="slidenum">
              <a:rPr lang="en-US" smtClean="0"/>
              <a:t>15</a:t>
            </a:fld>
            <a:endParaRPr lang="en-US"/>
          </a:p>
        </p:txBody>
      </p:sp>
    </p:spTree>
    <p:extLst>
      <p:ext uri="{BB962C8B-B14F-4D97-AF65-F5344CB8AC3E}">
        <p14:creationId xmlns:p14="http://schemas.microsoft.com/office/powerpoint/2010/main" val="34097112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This workflow shows the steps for people reviewing the </a:t>
            </a:r>
            <a:r>
              <a:rPr lang="en-US" b="1" dirty="0"/>
              <a:t>Model Content</a:t>
            </a:r>
            <a:r>
              <a:rPr lang="en-US" dirty="0"/>
              <a:t>. Remember that CST and Requirements SEs have been working directly with the Modeling team, so they have been reviewing bits and pieces along the way. </a:t>
            </a:r>
          </a:p>
          <a:p>
            <a:endParaRPr lang="en-US" dirty="0"/>
          </a:p>
          <a:p>
            <a:r>
              <a:rPr lang="en-US" dirty="0"/>
              <a:t>In addition to the model content review, the model was reviewed for </a:t>
            </a:r>
            <a:r>
              <a:rPr lang="en-US" b="1" dirty="0"/>
              <a:t>usability</a:t>
            </a:r>
            <a:r>
              <a:rPr lang="en-US" dirty="0"/>
              <a:t>, we will get to that later.</a:t>
            </a:r>
          </a:p>
        </p:txBody>
      </p:sp>
      <p:sp>
        <p:nvSpPr>
          <p:cNvPr id="4" name="Slide Number Placeholder 3"/>
          <p:cNvSpPr>
            <a:spLocks noGrp="1"/>
          </p:cNvSpPr>
          <p:nvPr>
            <p:ph type="sldNum" sz="quarter" idx="5"/>
          </p:nvPr>
        </p:nvSpPr>
        <p:spPr/>
        <p:txBody>
          <a:bodyPr/>
          <a:lstStyle/>
          <a:p>
            <a:fld id="{141803BE-7FAE-4E70-9875-CD4F69801ECA}" type="slidenum">
              <a:rPr lang="en-US" smtClean="0"/>
              <a:t>16</a:t>
            </a:fld>
            <a:endParaRPr lang="en-US"/>
          </a:p>
        </p:txBody>
      </p:sp>
    </p:spTree>
    <p:extLst>
      <p:ext uri="{BB962C8B-B14F-4D97-AF65-F5344CB8AC3E}">
        <p14:creationId xmlns:p14="http://schemas.microsoft.com/office/powerpoint/2010/main" val="19682771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228600" lvl="0" indent="-228600">
              <a:buAutoNum type="arabicPeriod"/>
            </a:pPr>
            <a:endParaRPr lang="en-US" dirty="0"/>
          </a:p>
        </p:txBody>
      </p:sp>
      <p:sp>
        <p:nvSpPr>
          <p:cNvPr id="4" name="Slide Number Placeholder 3"/>
          <p:cNvSpPr>
            <a:spLocks noGrp="1"/>
          </p:cNvSpPr>
          <p:nvPr>
            <p:ph type="sldNum" sz="quarter" idx="5"/>
          </p:nvPr>
        </p:nvSpPr>
        <p:spPr/>
        <p:txBody>
          <a:bodyPr/>
          <a:lstStyle/>
          <a:p>
            <a:fld id="{141803BE-7FAE-4E70-9875-CD4F69801ECA}" type="slidenum">
              <a:rPr lang="en-US" smtClean="0"/>
              <a:t>17</a:t>
            </a:fld>
            <a:endParaRPr lang="en-US"/>
          </a:p>
        </p:txBody>
      </p:sp>
    </p:spTree>
    <p:extLst>
      <p:ext uri="{BB962C8B-B14F-4D97-AF65-F5344CB8AC3E}">
        <p14:creationId xmlns:p14="http://schemas.microsoft.com/office/powerpoint/2010/main" val="269621988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41803BE-7FAE-4E70-9875-CD4F69801ECA}" type="slidenum">
              <a:rPr lang="en-US" smtClean="0"/>
              <a:t>18</a:t>
            </a:fld>
            <a:endParaRPr lang="en-US"/>
          </a:p>
        </p:txBody>
      </p:sp>
    </p:spTree>
    <p:extLst>
      <p:ext uri="{BB962C8B-B14F-4D97-AF65-F5344CB8AC3E}">
        <p14:creationId xmlns:p14="http://schemas.microsoft.com/office/powerpoint/2010/main" val="404933503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Human-Centered Design</a:t>
            </a:r>
          </a:p>
          <a:p>
            <a:endParaRPr lang="en-US" dirty="0"/>
          </a:p>
          <a:p>
            <a:r>
              <a:rPr lang="en-US" dirty="0"/>
              <a:t>SUS—System Usability Scale</a:t>
            </a:r>
          </a:p>
          <a:p>
            <a:endParaRPr lang="en-US" dirty="0"/>
          </a:p>
          <a:p>
            <a:r>
              <a:rPr lang="en-US" dirty="0"/>
              <a:t>Observing stakeholders performing scenario tasks they would typically have to perform</a:t>
            </a:r>
          </a:p>
          <a:p>
            <a:endParaRPr lang="en-US" dirty="0"/>
          </a:p>
          <a:p>
            <a:r>
              <a:rPr lang="en-US" dirty="0"/>
              <a:t>Setup metrics</a:t>
            </a:r>
          </a:p>
          <a:p>
            <a:r>
              <a:rPr lang="en-US" dirty="0"/>
              <a:t>User satisfaction=&gt;System Usability Scale</a:t>
            </a:r>
          </a:p>
          <a:p>
            <a:r>
              <a:rPr lang="en-US" dirty="0"/>
              <a:t>Efficiency=&gt; Timing</a:t>
            </a:r>
          </a:p>
          <a:p>
            <a:r>
              <a:rPr lang="en-US" dirty="0"/>
              <a:t>Cognitive Workload =&gt; Bedford Scale</a:t>
            </a:r>
          </a:p>
          <a:p>
            <a:endParaRPr lang="en-US" dirty="0"/>
          </a:p>
        </p:txBody>
      </p:sp>
      <p:sp>
        <p:nvSpPr>
          <p:cNvPr id="4" name="Slide Number Placeholder 3"/>
          <p:cNvSpPr>
            <a:spLocks noGrp="1"/>
          </p:cNvSpPr>
          <p:nvPr>
            <p:ph type="sldNum" sz="quarter" idx="5"/>
          </p:nvPr>
        </p:nvSpPr>
        <p:spPr/>
        <p:txBody>
          <a:bodyPr/>
          <a:lstStyle/>
          <a:p>
            <a:fld id="{141803BE-7FAE-4E70-9875-CD4F69801ECA}" type="slidenum">
              <a:rPr lang="en-US" smtClean="0"/>
              <a:t>19</a:t>
            </a:fld>
            <a:endParaRPr lang="en-US"/>
          </a:p>
        </p:txBody>
      </p:sp>
    </p:spTree>
    <p:extLst>
      <p:ext uri="{BB962C8B-B14F-4D97-AF65-F5344CB8AC3E}">
        <p14:creationId xmlns:p14="http://schemas.microsoft.com/office/powerpoint/2010/main" val="37917699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Examples of things we will be trying:</a:t>
            </a:r>
          </a:p>
          <a:p>
            <a:pPr marL="228600" indent="-228600">
              <a:buAutoNum type="arabicPeriod"/>
            </a:pPr>
            <a:r>
              <a:rPr lang="en-US" dirty="0"/>
              <a:t>Short cut menu to bypass the Medical System Content Diagram. Short cuts may include common tasks such as “View Requirements and Traces” or “View Medical Conditions/Capabilities/Resources”</a:t>
            </a:r>
          </a:p>
          <a:p>
            <a:pPr marL="228600" indent="-228600">
              <a:buAutoNum type="arabicPeriod"/>
            </a:pPr>
            <a:r>
              <a:rPr lang="en-US" dirty="0"/>
              <a:t>New landing page. The original was based on an engineering diagram (IBD). Instead, we are considering a custom diagram with less text but links to the information for each subsystem. Again, the idea is to make the general navigation easier.</a:t>
            </a:r>
          </a:p>
        </p:txBody>
      </p:sp>
      <p:sp>
        <p:nvSpPr>
          <p:cNvPr id="4" name="Slide Number Placeholder 3"/>
          <p:cNvSpPr>
            <a:spLocks noGrp="1"/>
          </p:cNvSpPr>
          <p:nvPr>
            <p:ph type="sldNum" sz="quarter" idx="5"/>
          </p:nvPr>
        </p:nvSpPr>
        <p:spPr/>
        <p:txBody>
          <a:bodyPr/>
          <a:lstStyle/>
          <a:p>
            <a:fld id="{141803BE-7FAE-4E70-9875-CD4F69801ECA}" type="slidenum">
              <a:rPr lang="en-US" smtClean="0"/>
              <a:t>20</a:t>
            </a:fld>
            <a:endParaRPr lang="en-US"/>
          </a:p>
        </p:txBody>
      </p:sp>
    </p:spTree>
    <p:extLst>
      <p:ext uri="{BB962C8B-B14F-4D97-AF65-F5344CB8AC3E}">
        <p14:creationId xmlns:p14="http://schemas.microsoft.com/office/powerpoint/2010/main" val="163942617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sz="1050" dirty="0"/>
              <a:t>Sharing with Non-Modelers</a:t>
            </a:r>
          </a:p>
          <a:p>
            <a:r>
              <a:rPr lang="en-US" sz="1050" dirty="0"/>
              <a:t>Who Can Do the Work</a:t>
            </a:r>
          </a:p>
          <a:p>
            <a:pPr lvl="1" indent="-233045"/>
            <a:r>
              <a:rPr lang="en-US" sz="1050" dirty="0"/>
              <a:t>Student Interns</a:t>
            </a:r>
            <a:endParaRPr lang="en-US" sz="1050" dirty="0">
              <a:cs typeface="Arial"/>
            </a:endParaRPr>
          </a:p>
          <a:p>
            <a:pPr marL="687070" lvl="2"/>
            <a:r>
              <a:rPr lang="en-US" sz="1050" dirty="0">
                <a:cs typeface="Arial"/>
              </a:rPr>
              <a:t>Limited Time (typically 2-3 months)</a:t>
            </a:r>
            <a:endParaRPr lang="en-US" sz="1050" dirty="0">
              <a:solidFill>
                <a:schemeClr val="tx1"/>
              </a:solidFill>
            </a:endParaRPr>
          </a:p>
          <a:p>
            <a:pPr marL="687070" lvl="2"/>
            <a:r>
              <a:rPr lang="en-US" sz="1050" dirty="0">
                <a:cs typeface="Arial"/>
              </a:rPr>
              <a:t>Very Good at Coming Up to Speed, with Guidance</a:t>
            </a:r>
          </a:p>
          <a:p>
            <a:pPr lvl="1" indent="-233045"/>
            <a:r>
              <a:rPr lang="en-US" sz="1050" dirty="0"/>
              <a:t>Requirements Engineers</a:t>
            </a:r>
            <a:endParaRPr lang="en-US" sz="1050" dirty="0">
              <a:cs typeface="Arial"/>
            </a:endParaRPr>
          </a:p>
          <a:p>
            <a:pPr marL="687070" lvl="2"/>
            <a:r>
              <a:rPr lang="en-US" sz="1050" dirty="0">
                <a:cs typeface="Arial"/>
              </a:rPr>
              <a:t>SMEs to Capture/Write Requirements</a:t>
            </a:r>
            <a:endParaRPr lang="en-US" sz="1050" dirty="0"/>
          </a:p>
          <a:p>
            <a:pPr lvl="1" indent="-233045"/>
            <a:r>
              <a:rPr lang="en-US" sz="1050" dirty="0"/>
              <a:t>Modeling Systems Engineers</a:t>
            </a:r>
            <a:endParaRPr lang="en-US" sz="1050" dirty="0">
              <a:cs typeface="Arial"/>
            </a:endParaRPr>
          </a:p>
          <a:p>
            <a:r>
              <a:rPr lang="en-US" sz="1050" dirty="0"/>
              <a:t>Supporting Multiple Schedule Demands</a:t>
            </a:r>
          </a:p>
          <a:p>
            <a:pPr lvl="1" indent="-233045"/>
            <a:r>
              <a:rPr lang="en-US" sz="1050" dirty="0"/>
              <a:t>Challenging, But Very Doable</a:t>
            </a:r>
            <a:endParaRPr lang="en-US" sz="1050" dirty="0">
              <a:cs typeface="Arial"/>
            </a:endParaRPr>
          </a:p>
          <a:p>
            <a:pPr lvl="1" indent="-233045"/>
            <a:r>
              <a:rPr lang="en-US" sz="1050" dirty="0"/>
              <a:t>SE/Modeler Must be on Each Project Team to Keep Focus and Provide Deliverables</a:t>
            </a:r>
            <a:endParaRPr lang="en-US" sz="1050" dirty="0">
              <a:cs typeface="Arial"/>
            </a:endParaRPr>
          </a:p>
          <a:p>
            <a:r>
              <a:rPr lang="en-US" sz="1050" dirty="0"/>
              <a:t>Moving from Document Centric to Model Centric</a:t>
            </a:r>
          </a:p>
          <a:p>
            <a:pPr lvl="1" indent="-233045"/>
            <a:r>
              <a:rPr lang="en-US" sz="1050" dirty="0"/>
              <a:t>Some Work is Easier on Paper First</a:t>
            </a:r>
            <a:endParaRPr lang="en-US" sz="1050" dirty="0">
              <a:cs typeface="Arial"/>
            </a:endParaRPr>
          </a:p>
          <a:p>
            <a:pPr lvl="1" indent="-233045"/>
            <a:r>
              <a:rPr lang="en-US" sz="1050" dirty="0"/>
              <a:t>All Systems Engineers Need Some Modeling Training</a:t>
            </a:r>
            <a:endParaRPr lang="en-US" sz="1050" dirty="0">
              <a:cs typeface="Arial"/>
            </a:endParaRPr>
          </a:p>
          <a:p>
            <a:r>
              <a:rPr lang="en-US" sz="1050" dirty="0"/>
              <a:t>Expect to Reorganize (Refactor) the Model</a:t>
            </a:r>
          </a:p>
          <a:p>
            <a:r>
              <a:rPr lang="en-US" sz="1050" dirty="0"/>
              <a:t>Need Good Supporting Processes</a:t>
            </a:r>
          </a:p>
          <a:p>
            <a:pPr lvl="1" indent="-233045"/>
            <a:r>
              <a:rPr lang="en-US" sz="1050" dirty="0"/>
              <a:t>Change and Configuration Management</a:t>
            </a:r>
            <a:endParaRPr lang="en-US" sz="1050" dirty="0">
              <a:cs typeface="Arial"/>
            </a:endParaRPr>
          </a:p>
          <a:p>
            <a:pPr lvl="1" indent="-233045"/>
            <a:r>
              <a:rPr lang="en-US" sz="1050" dirty="0"/>
              <a:t>Requirements Management</a:t>
            </a:r>
            <a:endParaRPr lang="en-US" sz="1050" dirty="0">
              <a:cs typeface="Arial"/>
            </a:endParaRPr>
          </a:p>
          <a:p>
            <a:pPr lvl="1" indent="-233045"/>
            <a:r>
              <a:rPr lang="en-US" sz="1050" dirty="0"/>
              <a:t>Reviews</a:t>
            </a:r>
          </a:p>
        </p:txBody>
      </p:sp>
      <p:sp>
        <p:nvSpPr>
          <p:cNvPr id="4" name="Slide Number Placeholder 3"/>
          <p:cNvSpPr>
            <a:spLocks noGrp="1"/>
          </p:cNvSpPr>
          <p:nvPr>
            <p:ph type="sldNum" sz="quarter" idx="5"/>
          </p:nvPr>
        </p:nvSpPr>
        <p:spPr/>
        <p:txBody>
          <a:bodyPr/>
          <a:lstStyle/>
          <a:p>
            <a:fld id="{203924FE-D966-4C28-A3DD-B07CC9A08A26}" type="slidenum">
              <a:rPr lang="en-US" smtClean="0"/>
              <a:t>21</a:t>
            </a:fld>
            <a:endParaRPr lang="en-US"/>
          </a:p>
        </p:txBody>
      </p:sp>
    </p:spTree>
    <p:extLst>
      <p:ext uri="{BB962C8B-B14F-4D97-AF65-F5344CB8AC3E}">
        <p14:creationId xmlns:p14="http://schemas.microsoft.com/office/powerpoint/2010/main" val="309011053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Next 3 slides show examples of Systems Engineering focused model elements</a:t>
            </a:r>
          </a:p>
        </p:txBody>
      </p:sp>
      <p:sp>
        <p:nvSpPr>
          <p:cNvPr id="4" name="Slide Number Placeholder 3"/>
          <p:cNvSpPr>
            <a:spLocks noGrp="1"/>
          </p:cNvSpPr>
          <p:nvPr>
            <p:ph type="sldNum" sz="quarter" idx="5"/>
          </p:nvPr>
        </p:nvSpPr>
        <p:spPr/>
        <p:txBody>
          <a:bodyPr/>
          <a:lstStyle/>
          <a:p>
            <a:fld id="{141803BE-7FAE-4E70-9875-CD4F69801ECA}" type="slidenum">
              <a:rPr lang="en-US" smtClean="0"/>
              <a:t>23</a:t>
            </a:fld>
            <a:endParaRPr lang="en-US"/>
          </a:p>
        </p:txBody>
      </p:sp>
    </p:spTree>
    <p:extLst>
      <p:ext uri="{BB962C8B-B14F-4D97-AF65-F5344CB8AC3E}">
        <p14:creationId xmlns:p14="http://schemas.microsoft.com/office/powerpoint/2010/main" val="389601229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b="1" dirty="0"/>
              <a:t>What this diagram shows</a:t>
            </a:r>
            <a:r>
              <a:rPr lang="en-US" dirty="0"/>
              <a:t>: This diagram shows the Medical System ConOps scenarios. System Engineers use these scenarios to identify the key features of the Medical System</a:t>
            </a:r>
          </a:p>
        </p:txBody>
      </p:sp>
      <p:sp>
        <p:nvSpPr>
          <p:cNvPr id="4" name="Slide Number Placeholder 3"/>
          <p:cNvSpPr>
            <a:spLocks noGrp="1"/>
          </p:cNvSpPr>
          <p:nvPr>
            <p:ph type="sldNum" sz="quarter" idx="5"/>
          </p:nvPr>
        </p:nvSpPr>
        <p:spPr/>
        <p:txBody>
          <a:bodyPr/>
          <a:lstStyle/>
          <a:p>
            <a:fld id="{141803BE-7FAE-4E70-9875-CD4F69801ECA}" type="slidenum">
              <a:rPr lang="en-US" smtClean="0"/>
              <a:t>24</a:t>
            </a:fld>
            <a:endParaRPr lang="en-US" dirty="0"/>
          </a:p>
        </p:txBody>
      </p:sp>
    </p:spTree>
    <p:extLst>
      <p:ext uri="{BB962C8B-B14F-4D97-AF65-F5344CB8AC3E}">
        <p14:creationId xmlns:p14="http://schemas.microsoft.com/office/powerpoint/2010/main" val="384702180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b="1" dirty="0"/>
              <a:t>What this diagram shows</a:t>
            </a:r>
            <a:r>
              <a:rPr lang="en-US" dirty="0"/>
              <a:t>: This diagram shows the functional decomposition and the key operations that the parts perform.</a:t>
            </a:r>
          </a:p>
        </p:txBody>
      </p:sp>
      <p:sp>
        <p:nvSpPr>
          <p:cNvPr id="4" name="Slide Number Placeholder 3"/>
          <p:cNvSpPr>
            <a:spLocks noGrp="1"/>
          </p:cNvSpPr>
          <p:nvPr>
            <p:ph type="sldNum" sz="quarter" idx="5"/>
          </p:nvPr>
        </p:nvSpPr>
        <p:spPr/>
        <p:txBody>
          <a:bodyPr/>
          <a:lstStyle/>
          <a:p>
            <a:fld id="{141803BE-7FAE-4E70-9875-CD4F69801ECA}" type="slidenum">
              <a:rPr lang="en-US" smtClean="0"/>
              <a:t>25</a:t>
            </a:fld>
            <a:endParaRPr lang="en-US" dirty="0"/>
          </a:p>
        </p:txBody>
      </p:sp>
    </p:spTree>
    <p:extLst>
      <p:ext uri="{BB962C8B-B14F-4D97-AF65-F5344CB8AC3E}">
        <p14:creationId xmlns:p14="http://schemas.microsoft.com/office/powerpoint/2010/main" val="323989258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b="1" dirty="0"/>
              <a:t>What the diagram shows: </a:t>
            </a:r>
            <a:r>
              <a:rPr lang="en-US" dirty="0"/>
              <a:t>This diagram shows the internal architecture (the parts) of the Medical System and the internal interfaces among them. It is used by Systems Engineers to functionally decompose the Medical System and to define the information, power, cooling, etc. that flow among them.</a:t>
            </a:r>
          </a:p>
        </p:txBody>
      </p:sp>
      <p:sp>
        <p:nvSpPr>
          <p:cNvPr id="4" name="Slide Number Placeholder 3"/>
          <p:cNvSpPr>
            <a:spLocks noGrp="1"/>
          </p:cNvSpPr>
          <p:nvPr>
            <p:ph type="sldNum" sz="quarter" idx="5"/>
          </p:nvPr>
        </p:nvSpPr>
        <p:spPr/>
        <p:txBody>
          <a:bodyPr/>
          <a:lstStyle/>
          <a:p>
            <a:fld id="{141803BE-7FAE-4E70-9875-CD4F69801ECA}" type="slidenum">
              <a:rPr lang="en-US" smtClean="0"/>
              <a:t>26</a:t>
            </a:fld>
            <a:endParaRPr lang="en-US" dirty="0"/>
          </a:p>
        </p:txBody>
      </p:sp>
    </p:spTree>
    <p:extLst>
      <p:ext uri="{BB962C8B-B14F-4D97-AF65-F5344CB8AC3E}">
        <p14:creationId xmlns:p14="http://schemas.microsoft.com/office/powerpoint/2010/main" val="264975310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Next 3 slides show examples of Medical System Content focused model elements</a:t>
            </a:r>
          </a:p>
          <a:p>
            <a:endParaRPr lang="en-US" dirty="0"/>
          </a:p>
        </p:txBody>
      </p:sp>
      <p:sp>
        <p:nvSpPr>
          <p:cNvPr id="4" name="Slide Number Placeholder 3"/>
          <p:cNvSpPr>
            <a:spLocks noGrp="1"/>
          </p:cNvSpPr>
          <p:nvPr>
            <p:ph type="sldNum" sz="quarter" idx="5"/>
          </p:nvPr>
        </p:nvSpPr>
        <p:spPr/>
        <p:txBody>
          <a:bodyPr/>
          <a:lstStyle/>
          <a:p>
            <a:fld id="{141803BE-7FAE-4E70-9875-CD4F69801ECA}" type="slidenum">
              <a:rPr lang="en-US" smtClean="0"/>
              <a:t>27</a:t>
            </a:fld>
            <a:endParaRPr lang="en-US"/>
          </a:p>
        </p:txBody>
      </p:sp>
    </p:spTree>
    <p:extLst>
      <p:ext uri="{BB962C8B-B14F-4D97-AF65-F5344CB8AC3E}">
        <p14:creationId xmlns:p14="http://schemas.microsoft.com/office/powerpoint/2010/main" val="169081299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b="1" dirty="0"/>
              <a:t>What this diagram shows:</a:t>
            </a:r>
            <a:r>
              <a:rPr lang="en-US" b="0" dirty="0"/>
              <a:t>  This diagram links to the AMCL and the condition list in the model.</a:t>
            </a:r>
            <a:endParaRPr lang="en-US" dirty="0"/>
          </a:p>
        </p:txBody>
      </p:sp>
      <p:sp>
        <p:nvSpPr>
          <p:cNvPr id="4" name="Slide Number Placeholder 3"/>
          <p:cNvSpPr>
            <a:spLocks noGrp="1"/>
          </p:cNvSpPr>
          <p:nvPr>
            <p:ph type="sldNum" sz="quarter" idx="5"/>
          </p:nvPr>
        </p:nvSpPr>
        <p:spPr/>
        <p:txBody>
          <a:bodyPr/>
          <a:lstStyle/>
          <a:p>
            <a:fld id="{141803BE-7FAE-4E70-9875-CD4F69801ECA}" type="slidenum">
              <a:rPr lang="en-US" smtClean="0"/>
              <a:t>28</a:t>
            </a:fld>
            <a:endParaRPr lang="en-US" dirty="0"/>
          </a:p>
        </p:txBody>
      </p:sp>
    </p:spTree>
    <p:extLst>
      <p:ext uri="{BB962C8B-B14F-4D97-AF65-F5344CB8AC3E}">
        <p14:creationId xmlns:p14="http://schemas.microsoft.com/office/powerpoint/2010/main" val="204145956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b="1" dirty="0"/>
              <a:t>What this diagram shows:</a:t>
            </a:r>
            <a:r>
              <a:rPr lang="en-US" b="0" dirty="0"/>
              <a:t> These diagrams show the list of clinical capabilities and the relationship between the capabilities and the conditions. The numbers (in gray) indicate the number of relationship in each category; the blue arrows indicate the relationship.</a:t>
            </a:r>
            <a:endParaRPr lang="en-US" dirty="0"/>
          </a:p>
        </p:txBody>
      </p:sp>
      <p:sp>
        <p:nvSpPr>
          <p:cNvPr id="4" name="Slide Number Placeholder 3"/>
          <p:cNvSpPr>
            <a:spLocks noGrp="1"/>
          </p:cNvSpPr>
          <p:nvPr>
            <p:ph type="sldNum" sz="quarter" idx="5"/>
          </p:nvPr>
        </p:nvSpPr>
        <p:spPr/>
        <p:txBody>
          <a:bodyPr/>
          <a:lstStyle/>
          <a:p>
            <a:fld id="{141803BE-7FAE-4E70-9875-CD4F69801ECA}" type="slidenum">
              <a:rPr lang="en-US" smtClean="0"/>
              <a:t>29</a:t>
            </a:fld>
            <a:endParaRPr lang="en-US" dirty="0"/>
          </a:p>
        </p:txBody>
      </p:sp>
    </p:spTree>
    <p:extLst>
      <p:ext uri="{BB962C8B-B14F-4D97-AF65-F5344CB8AC3E}">
        <p14:creationId xmlns:p14="http://schemas.microsoft.com/office/powerpoint/2010/main" val="60091967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b="1" dirty="0"/>
              <a:t>What this diagram shows: </a:t>
            </a:r>
            <a:r>
              <a:rPr lang="en-US" b="0" dirty="0"/>
              <a:t>This diagram shows a sample of links to relation maps. The CST use these diagrams to confirm the relationships among conditions, capabilities, and resources.</a:t>
            </a:r>
          </a:p>
          <a:p>
            <a:endParaRPr lang="en-US" b="0" dirty="0"/>
          </a:p>
          <a:p>
            <a:r>
              <a:rPr lang="en-US" dirty="0"/>
              <a:t>This link provides only a sample of all of the traces in the model. These traces were chosen by the CST. The decision to provide only these maps was made to keep the size of the report manageable and reduce the time required to generate the report. </a:t>
            </a:r>
          </a:p>
        </p:txBody>
      </p:sp>
      <p:sp>
        <p:nvSpPr>
          <p:cNvPr id="4" name="Slide Number Placeholder 3"/>
          <p:cNvSpPr>
            <a:spLocks noGrp="1"/>
          </p:cNvSpPr>
          <p:nvPr>
            <p:ph type="sldNum" sz="quarter" idx="5"/>
          </p:nvPr>
        </p:nvSpPr>
        <p:spPr/>
        <p:txBody>
          <a:bodyPr/>
          <a:lstStyle/>
          <a:p>
            <a:fld id="{141803BE-7FAE-4E70-9875-CD4F69801ECA}" type="slidenum">
              <a:rPr lang="en-US" smtClean="0"/>
              <a:t>30</a:t>
            </a:fld>
            <a:endParaRPr lang="en-US" dirty="0"/>
          </a:p>
        </p:txBody>
      </p:sp>
    </p:spTree>
    <p:extLst>
      <p:ext uri="{BB962C8B-B14F-4D97-AF65-F5344CB8AC3E}">
        <p14:creationId xmlns:p14="http://schemas.microsoft.com/office/powerpoint/2010/main" val="384424398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Next 3 slides show examples of Requirements focused model elements</a:t>
            </a:r>
          </a:p>
          <a:p>
            <a:endParaRPr lang="en-US" dirty="0"/>
          </a:p>
        </p:txBody>
      </p:sp>
      <p:sp>
        <p:nvSpPr>
          <p:cNvPr id="4" name="Slide Number Placeholder 3"/>
          <p:cNvSpPr>
            <a:spLocks noGrp="1"/>
          </p:cNvSpPr>
          <p:nvPr>
            <p:ph type="sldNum" sz="quarter" idx="5"/>
          </p:nvPr>
        </p:nvSpPr>
        <p:spPr/>
        <p:txBody>
          <a:bodyPr/>
          <a:lstStyle/>
          <a:p>
            <a:fld id="{141803BE-7FAE-4E70-9875-CD4F69801ECA}" type="slidenum">
              <a:rPr lang="en-US" smtClean="0"/>
              <a:t>31</a:t>
            </a:fld>
            <a:endParaRPr lang="en-US"/>
          </a:p>
        </p:txBody>
      </p:sp>
    </p:spTree>
    <p:extLst>
      <p:ext uri="{BB962C8B-B14F-4D97-AF65-F5344CB8AC3E}">
        <p14:creationId xmlns:p14="http://schemas.microsoft.com/office/powerpoint/2010/main" val="247863397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Key Point – links to actual documents in their place of record. In this case, SharePoint</a:t>
            </a:r>
          </a:p>
        </p:txBody>
      </p:sp>
      <p:sp>
        <p:nvSpPr>
          <p:cNvPr id="4" name="Slide Number Placeholder 3"/>
          <p:cNvSpPr>
            <a:spLocks noGrp="1"/>
          </p:cNvSpPr>
          <p:nvPr>
            <p:ph type="sldNum" sz="quarter" idx="5"/>
          </p:nvPr>
        </p:nvSpPr>
        <p:spPr/>
        <p:txBody>
          <a:bodyPr/>
          <a:lstStyle/>
          <a:p>
            <a:fld id="{141803BE-7FAE-4E70-9875-CD4F69801ECA}" type="slidenum">
              <a:rPr lang="en-US" smtClean="0"/>
              <a:t>32</a:t>
            </a:fld>
            <a:endParaRPr lang="en-US"/>
          </a:p>
        </p:txBody>
      </p:sp>
    </p:spTree>
    <p:extLst>
      <p:ext uri="{BB962C8B-B14F-4D97-AF65-F5344CB8AC3E}">
        <p14:creationId xmlns:p14="http://schemas.microsoft.com/office/powerpoint/2010/main" val="427430497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This region has links to:</a:t>
            </a:r>
          </a:p>
          <a:p>
            <a:pPr marL="171450" indent="-171450">
              <a:buFontTx/>
              <a:buChar char="-"/>
            </a:pPr>
            <a:r>
              <a:rPr lang="en-US" dirty="0"/>
              <a:t>Tables of requirements (just requirement id, requirement text, rationale)</a:t>
            </a:r>
          </a:p>
          <a:p>
            <a:pPr marL="171450" indent="-171450">
              <a:buFontTx/>
              <a:buChar char="-"/>
            </a:pPr>
            <a:r>
              <a:rPr lang="en-US" dirty="0"/>
              <a:t>Tables of requirements with traces</a:t>
            </a:r>
          </a:p>
          <a:p>
            <a:pPr marL="171450" indent="-171450">
              <a:buFontTx/>
              <a:buChar char="-"/>
            </a:pPr>
            <a:r>
              <a:rPr lang="en-US" dirty="0"/>
              <a:t>Relation Maps for each requirement showing its traces (forward and reverse)</a:t>
            </a:r>
          </a:p>
          <a:p>
            <a:pPr marL="171450" indent="-171450">
              <a:buFontTx/>
              <a:buChar char="-"/>
            </a:pPr>
            <a:r>
              <a:rPr lang="en-US" dirty="0"/>
              <a:t>Traces of the Functions (key functionality we want the system to perform) to requirements</a:t>
            </a:r>
          </a:p>
          <a:p>
            <a:pPr marL="171450" indent="-171450">
              <a:buFontTx/>
              <a:buChar char="-"/>
            </a:pPr>
            <a:endParaRPr lang="en-US" dirty="0"/>
          </a:p>
        </p:txBody>
      </p:sp>
      <p:sp>
        <p:nvSpPr>
          <p:cNvPr id="4" name="Slide Number Placeholder 3"/>
          <p:cNvSpPr>
            <a:spLocks noGrp="1"/>
          </p:cNvSpPr>
          <p:nvPr>
            <p:ph type="sldNum" sz="quarter" idx="5"/>
          </p:nvPr>
        </p:nvSpPr>
        <p:spPr/>
        <p:txBody>
          <a:bodyPr/>
          <a:lstStyle/>
          <a:p>
            <a:fld id="{141803BE-7FAE-4E70-9875-CD4F69801ECA}" type="slidenum">
              <a:rPr lang="en-US" smtClean="0"/>
              <a:t>33</a:t>
            </a:fld>
            <a:endParaRPr lang="en-US"/>
          </a:p>
        </p:txBody>
      </p:sp>
    </p:spTree>
    <p:extLst>
      <p:ext uri="{BB962C8B-B14F-4D97-AF65-F5344CB8AC3E}">
        <p14:creationId xmlns:p14="http://schemas.microsoft.com/office/powerpoint/2010/main" val="281012530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What this diagram shows: </a:t>
            </a:r>
            <a:r>
              <a:rPr lang="en-US" b="0" dirty="0"/>
              <a:t>The resources in the MEL along with the number of each resource needed, the unit mass, unit volume, and unit peak power. The plan is to show the roll up.</a:t>
            </a:r>
            <a:endParaRPr lang="en-US" dirty="0"/>
          </a:p>
          <a:p>
            <a:endParaRPr lang="en-US" dirty="0"/>
          </a:p>
        </p:txBody>
      </p:sp>
      <p:sp>
        <p:nvSpPr>
          <p:cNvPr id="4" name="Slide Number Placeholder 3"/>
          <p:cNvSpPr>
            <a:spLocks noGrp="1"/>
          </p:cNvSpPr>
          <p:nvPr>
            <p:ph type="sldNum" sz="quarter" idx="5"/>
          </p:nvPr>
        </p:nvSpPr>
        <p:spPr/>
        <p:txBody>
          <a:bodyPr/>
          <a:lstStyle/>
          <a:p>
            <a:fld id="{141803BE-7FAE-4E70-9875-CD4F69801ECA}" type="slidenum">
              <a:rPr lang="en-US" smtClean="0"/>
              <a:t>34</a:t>
            </a:fld>
            <a:endParaRPr lang="en-US"/>
          </a:p>
        </p:txBody>
      </p:sp>
    </p:spTree>
    <p:extLst>
      <p:ext uri="{BB962C8B-B14F-4D97-AF65-F5344CB8AC3E}">
        <p14:creationId xmlns:p14="http://schemas.microsoft.com/office/powerpoint/2010/main" val="356394519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In addition to the HTML report review, we had an intern complete a usability study.</a:t>
            </a:r>
          </a:p>
          <a:p>
            <a:endParaRPr lang="en-US" dirty="0"/>
          </a:p>
          <a:p>
            <a:r>
              <a:rPr lang="en-US" dirty="0"/>
              <a:t>The study focused on:</a:t>
            </a:r>
          </a:p>
          <a:p>
            <a:r>
              <a:rPr lang="en-US" dirty="0"/>
              <a:t> user satisfaction -&gt; will they be willing to use the report for work again</a:t>
            </a:r>
          </a:p>
          <a:p>
            <a:r>
              <a:rPr lang="en-US" dirty="0"/>
              <a:t>efficiency -&gt; can the user find information in an appropriate amount of time</a:t>
            </a:r>
          </a:p>
          <a:p>
            <a:r>
              <a:rPr lang="en-US" dirty="0"/>
              <a:t>cognitive workload -&gt; how much of the working memory is need to complete a task. </a:t>
            </a:r>
          </a:p>
          <a:p>
            <a:endParaRPr lang="en-US" dirty="0"/>
          </a:p>
          <a:p>
            <a:r>
              <a:rPr lang="en-US" dirty="0"/>
              <a:t>Evaluations sessions:</a:t>
            </a:r>
          </a:p>
          <a:p>
            <a:r>
              <a:rPr lang="en-US" dirty="0"/>
              <a:t>The current report vs a wireframe prototype </a:t>
            </a:r>
          </a:p>
          <a:p>
            <a:r>
              <a:rPr lang="en-US" dirty="0"/>
              <a:t>SUS -&gt; questions shown in photo</a:t>
            </a:r>
          </a:p>
          <a:p>
            <a:r>
              <a:rPr lang="en-US" dirty="0"/>
              <a:t>Bedford Score -&gt; Task completion, tolerable workload for the task, does workload need to be reduced?</a:t>
            </a:r>
          </a:p>
          <a:p>
            <a:endParaRPr lang="en-US" dirty="0"/>
          </a:p>
          <a:p>
            <a:r>
              <a:rPr lang="en-US" dirty="0"/>
              <a:t>Interviews -&gt; What they liked, what they didn’t like, task difficulty, intuitiveness of navigation</a:t>
            </a:r>
          </a:p>
        </p:txBody>
      </p:sp>
      <p:sp>
        <p:nvSpPr>
          <p:cNvPr id="4" name="Slide Number Placeholder 3"/>
          <p:cNvSpPr>
            <a:spLocks noGrp="1"/>
          </p:cNvSpPr>
          <p:nvPr>
            <p:ph type="sldNum" sz="quarter" idx="5"/>
          </p:nvPr>
        </p:nvSpPr>
        <p:spPr/>
        <p:txBody>
          <a:bodyPr/>
          <a:lstStyle/>
          <a:p>
            <a:fld id="{141803BE-7FAE-4E70-9875-CD4F69801ECA}" type="slidenum">
              <a:rPr lang="en-US" smtClean="0"/>
              <a:t>35</a:t>
            </a:fld>
            <a:endParaRPr lang="en-US"/>
          </a:p>
        </p:txBody>
      </p:sp>
    </p:spTree>
    <p:extLst>
      <p:ext uri="{BB962C8B-B14F-4D97-AF65-F5344CB8AC3E}">
        <p14:creationId xmlns:p14="http://schemas.microsoft.com/office/powerpoint/2010/main" val="324165915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Examples of things we will be trying:</a:t>
            </a:r>
          </a:p>
          <a:p>
            <a:pPr marL="228600" indent="-228600">
              <a:buAutoNum type="arabicPeriod"/>
            </a:pPr>
            <a:r>
              <a:rPr lang="en-US" dirty="0"/>
              <a:t>Short cut menu to bypass the Medical System Content Diagram. Short cuts may include common tasks such as “View Requirements and Traces” or “View Medical Conditions/Capabilities/Resources”</a:t>
            </a:r>
          </a:p>
          <a:p>
            <a:pPr marL="228600" indent="-228600">
              <a:buAutoNum type="arabicPeriod"/>
            </a:pPr>
            <a:r>
              <a:rPr lang="en-US" dirty="0"/>
              <a:t>New landing page. The original was based on an engineering diagram (IBD). Instead, we are considering a custom diagram with less text but links to the information for each subsystem. Again, the idea is to make the general navigation easier.</a:t>
            </a:r>
          </a:p>
        </p:txBody>
      </p:sp>
      <p:sp>
        <p:nvSpPr>
          <p:cNvPr id="4" name="Slide Number Placeholder 3"/>
          <p:cNvSpPr>
            <a:spLocks noGrp="1"/>
          </p:cNvSpPr>
          <p:nvPr>
            <p:ph type="sldNum" sz="quarter" idx="5"/>
          </p:nvPr>
        </p:nvSpPr>
        <p:spPr/>
        <p:txBody>
          <a:bodyPr/>
          <a:lstStyle/>
          <a:p>
            <a:fld id="{141803BE-7FAE-4E70-9875-CD4F69801ECA}" type="slidenum">
              <a:rPr lang="en-US" smtClean="0"/>
              <a:t>36</a:t>
            </a:fld>
            <a:endParaRPr lang="en-US"/>
          </a:p>
        </p:txBody>
      </p:sp>
    </p:spTree>
    <p:extLst>
      <p:ext uri="{BB962C8B-B14F-4D97-AF65-F5344CB8AC3E}">
        <p14:creationId xmlns:p14="http://schemas.microsoft.com/office/powerpoint/2010/main" val="297184027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41803BE-7FAE-4E70-9875-CD4F69801ECA}" type="slidenum">
              <a:rPr lang="en-US" smtClean="0"/>
              <a:t>37</a:t>
            </a:fld>
            <a:endParaRPr lang="en-US"/>
          </a:p>
        </p:txBody>
      </p:sp>
    </p:spTree>
    <p:extLst>
      <p:ext uri="{BB962C8B-B14F-4D97-AF65-F5344CB8AC3E}">
        <p14:creationId xmlns:p14="http://schemas.microsoft.com/office/powerpoint/2010/main" val="383804571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5.jpe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68" descr="Background.jpg"/>
          <p:cNvPicPr>
            <a:picLocks noChangeAspect="1"/>
          </p:cNvPicPr>
          <p:nvPr/>
        </p:nvPicPr>
        <p:blipFill>
          <a:blip r:embed="rId2" cstate="print"/>
          <a:srcRect/>
          <a:stretch>
            <a:fillRect/>
          </a:stretch>
        </p:blipFill>
        <p:spPr bwMode="auto">
          <a:xfrm>
            <a:off x="-19051" y="0"/>
            <a:ext cx="12211051" cy="7203282"/>
          </a:xfrm>
          <a:prstGeom prst="rect">
            <a:avLst/>
          </a:prstGeom>
          <a:noFill/>
          <a:ln w="9525">
            <a:solidFill>
              <a:schemeClr val="tx1"/>
            </a:solidFill>
            <a:miter lim="800000"/>
            <a:headEnd/>
            <a:tailEnd/>
          </a:ln>
        </p:spPr>
      </p:pic>
      <p:sp>
        <p:nvSpPr>
          <p:cNvPr id="5" name="Line 34"/>
          <p:cNvSpPr>
            <a:spLocks noChangeShapeType="1"/>
          </p:cNvSpPr>
          <p:nvPr/>
        </p:nvSpPr>
        <p:spPr bwMode="auto">
          <a:xfrm>
            <a:off x="0" y="1603375"/>
            <a:ext cx="7721600" cy="1588"/>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6" name="Line 35"/>
          <p:cNvSpPr>
            <a:spLocks noChangeShapeType="1"/>
          </p:cNvSpPr>
          <p:nvPr/>
        </p:nvSpPr>
        <p:spPr bwMode="auto">
          <a:xfrm>
            <a:off x="0" y="1835150"/>
            <a:ext cx="7416800" cy="1588"/>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7" name="Line 36"/>
          <p:cNvSpPr>
            <a:spLocks noChangeShapeType="1"/>
          </p:cNvSpPr>
          <p:nvPr/>
        </p:nvSpPr>
        <p:spPr bwMode="auto">
          <a:xfrm>
            <a:off x="0" y="2062166"/>
            <a:ext cx="7213600" cy="1587"/>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8" name="Line 37"/>
          <p:cNvSpPr>
            <a:spLocks noChangeShapeType="1"/>
          </p:cNvSpPr>
          <p:nvPr/>
        </p:nvSpPr>
        <p:spPr bwMode="auto">
          <a:xfrm>
            <a:off x="0" y="1371600"/>
            <a:ext cx="8026400" cy="1588"/>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9" name="Line 43"/>
          <p:cNvSpPr>
            <a:spLocks noChangeShapeType="1"/>
          </p:cNvSpPr>
          <p:nvPr/>
        </p:nvSpPr>
        <p:spPr bwMode="auto">
          <a:xfrm rot="16200000">
            <a:off x="5149851" y="6515100"/>
            <a:ext cx="685800"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10" name="Line 44"/>
          <p:cNvSpPr>
            <a:spLocks noChangeShapeType="1"/>
          </p:cNvSpPr>
          <p:nvPr/>
        </p:nvSpPr>
        <p:spPr bwMode="auto">
          <a:xfrm rot="16200000">
            <a:off x="4773084" y="6438900"/>
            <a:ext cx="838200"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11" name="Line 45"/>
          <p:cNvSpPr>
            <a:spLocks noChangeShapeType="1"/>
          </p:cNvSpPr>
          <p:nvPr/>
        </p:nvSpPr>
        <p:spPr bwMode="auto">
          <a:xfrm rot="16200000">
            <a:off x="3477684" y="6057900"/>
            <a:ext cx="1600200"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12" name="Line 46"/>
          <p:cNvSpPr>
            <a:spLocks noChangeShapeType="1"/>
          </p:cNvSpPr>
          <p:nvPr/>
        </p:nvSpPr>
        <p:spPr bwMode="auto">
          <a:xfrm rot="16200000">
            <a:off x="3977217" y="6248400"/>
            <a:ext cx="1219200"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13" name="Line 47"/>
          <p:cNvSpPr>
            <a:spLocks noChangeShapeType="1"/>
          </p:cNvSpPr>
          <p:nvPr/>
        </p:nvSpPr>
        <p:spPr bwMode="auto">
          <a:xfrm rot="16200000">
            <a:off x="4396317" y="6362700"/>
            <a:ext cx="990600"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14" name="Line 48"/>
          <p:cNvSpPr>
            <a:spLocks noChangeShapeType="1"/>
          </p:cNvSpPr>
          <p:nvPr/>
        </p:nvSpPr>
        <p:spPr bwMode="auto">
          <a:xfrm rot="16200000">
            <a:off x="2978151" y="5867400"/>
            <a:ext cx="1981200"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15" name="Text Box 74"/>
          <p:cNvSpPr txBox="1">
            <a:spLocks noChangeArrowheads="1"/>
          </p:cNvSpPr>
          <p:nvPr/>
        </p:nvSpPr>
        <p:spPr bwMode="auto">
          <a:xfrm>
            <a:off x="624421" y="423868"/>
            <a:ext cx="8824383" cy="244475"/>
          </a:xfrm>
          <a:prstGeom prst="rect">
            <a:avLst/>
          </a:prstGeom>
          <a:noFill/>
          <a:ln>
            <a:noFill/>
          </a:ln>
        </p:spPr>
        <p:txBody>
          <a:bodyPr>
            <a:spAutoFit/>
          </a:bodyPr>
          <a:lstStyle>
            <a:lvl1pPr eaLnBrk="0" hangingPunct="0">
              <a:defRPr sz="2400">
                <a:solidFill>
                  <a:schemeClr val="tx1"/>
                </a:solidFill>
                <a:latin typeface="Arial" pitchFamily="34" charset="0"/>
                <a:ea typeface="ヒラギノ角ゴ Pro W3" charset="-128"/>
              </a:defRPr>
            </a:lvl1pPr>
            <a:lvl2pPr marL="742950" indent="-285750" eaLnBrk="0" hangingPunct="0">
              <a:defRPr sz="2400">
                <a:solidFill>
                  <a:schemeClr val="tx1"/>
                </a:solidFill>
                <a:latin typeface="Arial" pitchFamily="34" charset="0"/>
                <a:ea typeface="ヒラギノ角ゴ Pro W3" charset="-128"/>
              </a:defRPr>
            </a:lvl2pPr>
            <a:lvl3pPr marL="1143000" indent="-228600" eaLnBrk="0" hangingPunct="0">
              <a:defRPr sz="2400">
                <a:solidFill>
                  <a:schemeClr val="tx1"/>
                </a:solidFill>
                <a:latin typeface="Arial" pitchFamily="34" charset="0"/>
                <a:ea typeface="ヒラギノ角ゴ Pro W3" charset="-128"/>
              </a:defRPr>
            </a:lvl3pPr>
            <a:lvl4pPr marL="1600200" indent="-228600" eaLnBrk="0" hangingPunct="0">
              <a:defRPr sz="2400">
                <a:solidFill>
                  <a:schemeClr val="tx1"/>
                </a:solidFill>
                <a:latin typeface="Arial" pitchFamily="34" charset="0"/>
                <a:ea typeface="ヒラギノ角ゴ Pro W3" charset="-128"/>
              </a:defRPr>
            </a:lvl4pPr>
            <a:lvl5pPr marL="2057400" indent="-228600" eaLnBrk="0" hangingPunct="0">
              <a:defRPr sz="2400">
                <a:solidFill>
                  <a:schemeClr val="tx1"/>
                </a:solidFill>
                <a:latin typeface="Arial" pitchFamily="34" charset="0"/>
                <a:ea typeface="ヒラギノ角ゴ Pro W3" charset="-128"/>
              </a:defRPr>
            </a:lvl5pPr>
            <a:lvl6pPr marL="2514600" indent="-228600" defTabSz="457200" eaLnBrk="0" fontAlgn="base" hangingPunct="0">
              <a:spcBef>
                <a:spcPct val="0"/>
              </a:spcBef>
              <a:spcAft>
                <a:spcPct val="0"/>
              </a:spcAft>
              <a:defRPr sz="2400">
                <a:solidFill>
                  <a:schemeClr val="tx1"/>
                </a:solidFill>
                <a:latin typeface="Arial" pitchFamily="34" charset="0"/>
                <a:ea typeface="ヒラギノ角ゴ Pro W3" charset="-128"/>
              </a:defRPr>
            </a:lvl6pPr>
            <a:lvl7pPr marL="2971800" indent="-228600" defTabSz="457200" eaLnBrk="0" fontAlgn="base" hangingPunct="0">
              <a:spcBef>
                <a:spcPct val="0"/>
              </a:spcBef>
              <a:spcAft>
                <a:spcPct val="0"/>
              </a:spcAft>
              <a:defRPr sz="2400">
                <a:solidFill>
                  <a:schemeClr val="tx1"/>
                </a:solidFill>
                <a:latin typeface="Arial" pitchFamily="34" charset="0"/>
                <a:ea typeface="ヒラギノ角ゴ Pro W3" charset="-128"/>
              </a:defRPr>
            </a:lvl7pPr>
            <a:lvl8pPr marL="3429000" indent="-228600" defTabSz="457200" eaLnBrk="0" fontAlgn="base" hangingPunct="0">
              <a:spcBef>
                <a:spcPct val="0"/>
              </a:spcBef>
              <a:spcAft>
                <a:spcPct val="0"/>
              </a:spcAft>
              <a:defRPr sz="2400">
                <a:solidFill>
                  <a:schemeClr val="tx1"/>
                </a:solidFill>
                <a:latin typeface="Arial" pitchFamily="34" charset="0"/>
                <a:ea typeface="ヒラギノ角ゴ Pro W3" charset="-128"/>
              </a:defRPr>
            </a:lvl8pPr>
            <a:lvl9pPr marL="3886200" indent="-228600" defTabSz="457200" eaLnBrk="0" fontAlgn="base" hangingPunct="0">
              <a:spcBef>
                <a:spcPct val="0"/>
              </a:spcBef>
              <a:spcAft>
                <a:spcPct val="0"/>
              </a:spcAft>
              <a:defRPr sz="2400">
                <a:solidFill>
                  <a:schemeClr val="tx1"/>
                </a:solidFill>
                <a:latin typeface="Arial" pitchFamily="34" charset="0"/>
                <a:ea typeface="ヒラギノ角ゴ Pro W3" charset="-128"/>
              </a:defRPr>
            </a:lvl9pPr>
          </a:lstStyle>
          <a:p>
            <a:pPr eaLnBrk="1" hangingPunct="1">
              <a:spcBef>
                <a:spcPct val="50000"/>
              </a:spcBef>
              <a:defRPr/>
            </a:pPr>
            <a:r>
              <a:rPr lang="en-US" sz="1000" dirty="0">
                <a:latin typeface="Helvetica" charset="0"/>
                <a:ea typeface="MS PGothic" pitchFamily="34" charset="-128"/>
                <a:cs typeface="+mn-cs"/>
              </a:rPr>
              <a:t>National Aeronautics and Space Administration</a:t>
            </a:r>
          </a:p>
        </p:txBody>
      </p:sp>
      <p:sp>
        <p:nvSpPr>
          <p:cNvPr id="16" name="Line 113"/>
          <p:cNvSpPr>
            <a:spLocks noChangeShapeType="1"/>
          </p:cNvSpPr>
          <p:nvPr/>
        </p:nvSpPr>
        <p:spPr bwMode="auto">
          <a:xfrm rot="16200000">
            <a:off x="5524500" y="6591300"/>
            <a:ext cx="533400"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17" name="Line 123"/>
          <p:cNvSpPr>
            <a:spLocks noChangeShapeType="1"/>
          </p:cNvSpPr>
          <p:nvPr/>
        </p:nvSpPr>
        <p:spPr bwMode="auto">
          <a:xfrm>
            <a:off x="0" y="2284418"/>
            <a:ext cx="6705600" cy="1587"/>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18" name="Line 124"/>
          <p:cNvSpPr>
            <a:spLocks noChangeShapeType="1"/>
          </p:cNvSpPr>
          <p:nvPr/>
        </p:nvSpPr>
        <p:spPr bwMode="auto">
          <a:xfrm>
            <a:off x="0" y="2516193"/>
            <a:ext cx="5588000" cy="1587"/>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19" name="Line 125"/>
          <p:cNvSpPr>
            <a:spLocks noChangeShapeType="1"/>
          </p:cNvSpPr>
          <p:nvPr/>
        </p:nvSpPr>
        <p:spPr bwMode="auto">
          <a:xfrm>
            <a:off x="0" y="2743200"/>
            <a:ext cx="5283200" cy="1588"/>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20" name="Line 127"/>
          <p:cNvSpPr>
            <a:spLocks noChangeShapeType="1"/>
          </p:cNvSpPr>
          <p:nvPr/>
        </p:nvSpPr>
        <p:spPr bwMode="auto">
          <a:xfrm>
            <a:off x="0" y="2974975"/>
            <a:ext cx="4978400" cy="1588"/>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21" name="Line 128"/>
          <p:cNvSpPr>
            <a:spLocks noChangeShapeType="1"/>
          </p:cNvSpPr>
          <p:nvPr/>
        </p:nvSpPr>
        <p:spPr bwMode="auto">
          <a:xfrm>
            <a:off x="0" y="3206750"/>
            <a:ext cx="4673600" cy="1588"/>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22" name="Line 129"/>
          <p:cNvSpPr>
            <a:spLocks noChangeShapeType="1"/>
          </p:cNvSpPr>
          <p:nvPr/>
        </p:nvSpPr>
        <p:spPr bwMode="auto">
          <a:xfrm>
            <a:off x="0" y="3433768"/>
            <a:ext cx="4368800" cy="1587"/>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23" name="Line 131"/>
          <p:cNvSpPr>
            <a:spLocks noChangeShapeType="1"/>
          </p:cNvSpPr>
          <p:nvPr/>
        </p:nvSpPr>
        <p:spPr bwMode="auto">
          <a:xfrm>
            <a:off x="0" y="3656013"/>
            <a:ext cx="4064000" cy="1587"/>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24" name="Line 132"/>
          <p:cNvSpPr>
            <a:spLocks noChangeShapeType="1"/>
          </p:cNvSpPr>
          <p:nvPr/>
        </p:nvSpPr>
        <p:spPr bwMode="auto">
          <a:xfrm>
            <a:off x="0" y="3887789"/>
            <a:ext cx="3860800" cy="1587"/>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25" name="Line 133"/>
          <p:cNvSpPr>
            <a:spLocks noChangeShapeType="1"/>
          </p:cNvSpPr>
          <p:nvPr/>
        </p:nvSpPr>
        <p:spPr bwMode="auto">
          <a:xfrm>
            <a:off x="0" y="4114800"/>
            <a:ext cx="3657600" cy="1588"/>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26" name="Line 134"/>
          <p:cNvSpPr>
            <a:spLocks noChangeShapeType="1"/>
          </p:cNvSpPr>
          <p:nvPr/>
        </p:nvSpPr>
        <p:spPr bwMode="auto">
          <a:xfrm>
            <a:off x="0" y="4344993"/>
            <a:ext cx="3657600" cy="1587"/>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27" name="Line 135"/>
          <p:cNvSpPr>
            <a:spLocks noChangeShapeType="1"/>
          </p:cNvSpPr>
          <p:nvPr/>
        </p:nvSpPr>
        <p:spPr bwMode="auto">
          <a:xfrm>
            <a:off x="0" y="4576768"/>
            <a:ext cx="3860800" cy="1587"/>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28" name="Line 136"/>
          <p:cNvSpPr>
            <a:spLocks noChangeShapeType="1"/>
          </p:cNvSpPr>
          <p:nvPr/>
        </p:nvSpPr>
        <p:spPr bwMode="auto">
          <a:xfrm>
            <a:off x="0" y="4803775"/>
            <a:ext cx="4064000" cy="1588"/>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29" name="Line 138"/>
          <p:cNvSpPr>
            <a:spLocks noChangeShapeType="1"/>
          </p:cNvSpPr>
          <p:nvPr/>
        </p:nvSpPr>
        <p:spPr bwMode="auto">
          <a:xfrm>
            <a:off x="0" y="5026025"/>
            <a:ext cx="4064000" cy="1588"/>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30" name="Line 139"/>
          <p:cNvSpPr>
            <a:spLocks noChangeShapeType="1"/>
          </p:cNvSpPr>
          <p:nvPr/>
        </p:nvSpPr>
        <p:spPr bwMode="auto">
          <a:xfrm>
            <a:off x="0" y="5257800"/>
            <a:ext cx="4470400" cy="1588"/>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31" name="Line 140"/>
          <p:cNvSpPr>
            <a:spLocks noChangeShapeType="1"/>
          </p:cNvSpPr>
          <p:nvPr/>
        </p:nvSpPr>
        <p:spPr bwMode="auto">
          <a:xfrm>
            <a:off x="0" y="5484818"/>
            <a:ext cx="4470400" cy="1587"/>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32" name="Line 141"/>
          <p:cNvSpPr>
            <a:spLocks noChangeShapeType="1"/>
          </p:cNvSpPr>
          <p:nvPr/>
        </p:nvSpPr>
        <p:spPr bwMode="auto">
          <a:xfrm>
            <a:off x="0" y="5716593"/>
            <a:ext cx="4775200" cy="1587"/>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33" name="Line 142"/>
          <p:cNvSpPr>
            <a:spLocks noChangeShapeType="1"/>
          </p:cNvSpPr>
          <p:nvPr/>
        </p:nvSpPr>
        <p:spPr bwMode="auto">
          <a:xfrm>
            <a:off x="0" y="5948368"/>
            <a:ext cx="5080000" cy="1587"/>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34" name="Line 143"/>
          <p:cNvSpPr>
            <a:spLocks noChangeShapeType="1"/>
          </p:cNvSpPr>
          <p:nvPr/>
        </p:nvSpPr>
        <p:spPr bwMode="auto">
          <a:xfrm>
            <a:off x="0" y="6175375"/>
            <a:ext cx="5588000" cy="1588"/>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35" name="Line 144"/>
          <p:cNvSpPr>
            <a:spLocks noChangeShapeType="1"/>
          </p:cNvSpPr>
          <p:nvPr/>
        </p:nvSpPr>
        <p:spPr bwMode="auto">
          <a:xfrm>
            <a:off x="0" y="6397625"/>
            <a:ext cx="5892800" cy="1588"/>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36" name="Line 145"/>
          <p:cNvSpPr>
            <a:spLocks noChangeShapeType="1"/>
          </p:cNvSpPr>
          <p:nvPr/>
        </p:nvSpPr>
        <p:spPr bwMode="auto">
          <a:xfrm>
            <a:off x="0" y="6469061"/>
            <a:ext cx="6197600" cy="1588"/>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grpSp>
        <p:nvGrpSpPr>
          <p:cNvPr id="2" name="Group 158"/>
          <p:cNvGrpSpPr>
            <a:grpSpLocks/>
          </p:cNvGrpSpPr>
          <p:nvPr/>
        </p:nvGrpSpPr>
        <p:grpSpPr bwMode="auto">
          <a:xfrm>
            <a:off x="310092" y="1006476"/>
            <a:ext cx="7609416" cy="5791200"/>
            <a:chOff x="149" y="672"/>
            <a:chExt cx="3595" cy="3648"/>
          </a:xfrm>
        </p:grpSpPr>
        <p:sp>
          <p:nvSpPr>
            <p:cNvPr id="38" name="Line 60"/>
            <p:cNvSpPr>
              <a:spLocks noChangeShapeType="1"/>
            </p:cNvSpPr>
            <p:nvPr userDrawn="1"/>
          </p:nvSpPr>
          <p:spPr bwMode="auto">
            <a:xfrm rot="-5400000">
              <a:off x="-1674" y="2495"/>
              <a:ext cx="3648" cy="1"/>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grpSp>
          <p:nvGrpSpPr>
            <p:cNvPr id="3" name="Group 157"/>
            <p:cNvGrpSpPr>
              <a:grpSpLocks/>
            </p:cNvGrpSpPr>
            <p:nvPr userDrawn="1"/>
          </p:nvGrpSpPr>
          <p:grpSpPr bwMode="auto">
            <a:xfrm>
              <a:off x="270" y="670"/>
              <a:ext cx="3474" cy="3653"/>
              <a:chOff x="270" y="718"/>
              <a:chExt cx="3474" cy="3602"/>
            </a:xfrm>
          </p:grpSpPr>
          <p:sp>
            <p:nvSpPr>
              <p:cNvPr id="40" name="Line 39"/>
              <p:cNvSpPr>
                <a:spLocks noChangeShapeType="1"/>
              </p:cNvSpPr>
              <p:nvPr userDrawn="1"/>
            </p:nvSpPr>
            <p:spPr bwMode="auto">
              <a:xfrm rot="-5400000">
                <a:off x="2814" y="1080"/>
                <a:ext cx="720"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41" name="Line 41"/>
              <p:cNvSpPr>
                <a:spLocks noChangeShapeType="1"/>
              </p:cNvSpPr>
              <p:nvPr userDrawn="1"/>
            </p:nvSpPr>
            <p:spPr bwMode="auto">
              <a:xfrm rot="-5400000">
                <a:off x="2507" y="1102"/>
                <a:ext cx="767"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42" name="Line 42"/>
              <p:cNvSpPr>
                <a:spLocks noChangeShapeType="1"/>
              </p:cNvSpPr>
              <p:nvPr userDrawn="1"/>
            </p:nvSpPr>
            <p:spPr bwMode="auto">
              <a:xfrm rot="-5400000">
                <a:off x="2647" y="1104"/>
                <a:ext cx="768"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43" name="Line 49"/>
              <p:cNvSpPr>
                <a:spLocks noChangeShapeType="1"/>
              </p:cNvSpPr>
              <p:nvPr userDrawn="1"/>
            </p:nvSpPr>
            <p:spPr bwMode="auto">
              <a:xfrm rot="-5400000">
                <a:off x="-392" y="2519"/>
                <a:ext cx="3600" cy="1"/>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44" name="Line 50"/>
              <p:cNvSpPr>
                <a:spLocks noChangeShapeType="1"/>
              </p:cNvSpPr>
              <p:nvPr userDrawn="1"/>
            </p:nvSpPr>
            <p:spPr bwMode="auto">
              <a:xfrm rot="-5400000">
                <a:off x="-250" y="2519"/>
                <a:ext cx="3600" cy="1"/>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45" name="Line 51"/>
              <p:cNvSpPr>
                <a:spLocks noChangeShapeType="1"/>
              </p:cNvSpPr>
              <p:nvPr userDrawn="1"/>
            </p:nvSpPr>
            <p:spPr bwMode="auto">
              <a:xfrm rot="-5400000">
                <a:off x="-108" y="2519"/>
                <a:ext cx="3600" cy="1"/>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46" name="Line 52"/>
              <p:cNvSpPr>
                <a:spLocks noChangeShapeType="1"/>
              </p:cNvSpPr>
              <p:nvPr userDrawn="1"/>
            </p:nvSpPr>
            <p:spPr bwMode="auto">
              <a:xfrm rot="-5400000">
                <a:off x="-536" y="2519"/>
                <a:ext cx="3600" cy="1"/>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47" name="Line 53"/>
              <p:cNvSpPr>
                <a:spLocks noChangeShapeType="1"/>
              </p:cNvSpPr>
              <p:nvPr userDrawn="1"/>
            </p:nvSpPr>
            <p:spPr bwMode="auto">
              <a:xfrm rot="-5400000">
                <a:off x="-968" y="2519"/>
                <a:ext cx="3600" cy="1"/>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48" name="Line 54"/>
              <p:cNvSpPr>
                <a:spLocks noChangeShapeType="1"/>
              </p:cNvSpPr>
              <p:nvPr userDrawn="1"/>
            </p:nvSpPr>
            <p:spPr bwMode="auto">
              <a:xfrm rot="-5400000">
                <a:off x="-822" y="2519"/>
                <a:ext cx="3600" cy="1"/>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49" name="Line 55"/>
              <p:cNvSpPr>
                <a:spLocks noChangeShapeType="1"/>
              </p:cNvSpPr>
              <p:nvPr userDrawn="1"/>
            </p:nvSpPr>
            <p:spPr bwMode="auto">
              <a:xfrm rot="-5400000">
                <a:off x="-680" y="2519"/>
                <a:ext cx="3600" cy="1"/>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50" name="Line 56"/>
              <p:cNvSpPr>
                <a:spLocks noChangeShapeType="1"/>
              </p:cNvSpPr>
              <p:nvPr userDrawn="1"/>
            </p:nvSpPr>
            <p:spPr bwMode="auto">
              <a:xfrm rot="-5400000">
                <a:off x="-1114" y="2519"/>
                <a:ext cx="3600" cy="1"/>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51" name="Line 57"/>
              <p:cNvSpPr>
                <a:spLocks noChangeShapeType="1"/>
              </p:cNvSpPr>
              <p:nvPr userDrawn="1"/>
            </p:nvSpPr>
            <p:spPr bwMode="auto">
              <a:xfrm rot="-5400000">
                <a:off x="-1542" y="2519"/>
                <a:ext cx="3600" cy="1"/>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52" name="Line 58"/>
              <p:cNvSpPr>
                <a:spLocks noChangeShapeType="1"/>
              </p:cNvSpPr>
              <p:nvPr userDrawn="1"/>
            </p:nvSpPr>
            <p:spPr bwMode="auto">
              <a:xfrm rot="-5400000">
                <a:off x="-1400" y="2519"/>
                <a:ext cx="3600" cy="1"/>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53" name="Line 59"/>
              <p:cNvSpPr>
                <a:spLocks noChangeShapeType="1"/>
              </p:cNvSpPr>
              <p:nvPr userDrawn="1"/>
            </p:nvSpPr>
            <p:spPr bwMode="auto">
              <a:xfrm rot="-5400000">
                <a:off x="-1258" y="2519"/>
                <a:ext cx="3600" cy="1"/>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54" name="Line 112"/>
              <p:cNvSpPr>
                <a:spLocks noChangeShapeType="1"/>
              </p:cNvSpPr>
              <p:nvPr userDrawn="1"/>
            </p:nvSpPr>
            <p:spPr bwMode="auto">
              <a:xfrm rot="-5400000">
                <a:off x="2334" y="1128"/>
                <a:ext cx="816"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55" name="Line 114"/>
              <p:cNvSpPr>
                <a:spLocks noChangeShapeType="1"/>
              </p:cNvSpPr>
              <p:nvPr userDrawn="1"/>
            </p:nvSpPr>
            <p:spPr bwMode="auto">
              <a:xfrm rot="-5400000">
                <a:off x="2137" y="1176"/>
                <a:ext cx="912"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56" name="Line 115"/>
              <p:cNvSpPr>
                <a:spLocks noChangeShapeType="1"/>
              </p:cNvSpPr>
              <p:nvPr userDrawn="1"/>
            </p:nvSpPr>
            <p:spPr bwMode="auto">
              <a:xfrm rot="-5400000">
                <a:off x="1921" y="1248"/>
                <a:ext cx="1056"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57" name="Line 116"/>
              <p:cNvSpPr>
                <a:spLocks noChangeShapeType="1"/>
              </p:cNvSpPr>
              <p:nvPr userDrawn="1"/>
            </p:nvSpPr>
            <p:spPr bwMode="auto">
              <a:xfrm rot="-5400000">
                <a:off x="1729" y="1296"/>
                <a:ext cx="1152"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58" name="Line 117"/>
              <p:cNvSpPr>
                <a:spLocks noChangeShapeType="1"/>
              </p:cNvSpPr>
              <p:nvPr userDrawn="1"/>
            </p:nvSpPr>
            <p:spPr bwMode="auto">
              <a:xfrm rot="-5400000">
                <a:off x="1489" y="1392"/>
                <a:ext cx="1344"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59" name="Line 118"/>
              <p:cNvSpPr>
                <a:spLocks noChangeShapeType="1"/>
              </p:cNvSpPr>
              <p:nvPr userDrawn="1"/>
            </p:nvSpPr>
            <p:spPr bwMode="auto">
              <a:xfrm rot="-5400000">
                <a:off x="1297" y="1440"/>
                <a:ext cx="1440"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60" name="Line 119"/>
              <p:cNvSpPr>
                <a:spLocks noChangeShapeType="1"/>
              </p:cNvSpPr>
              <p:nvPr userDrawn="1"/>
            </p:nvSpPr>
            <p:spPr bwMode="auto">
              <a:xfrm rot="-5400000">
                <a:off x="1081" y="1512"/>
                <a:ext cx="1584"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61" name="Line 120"/>
              <p:cNvSpPr>
                <a:spLocks noChangeShapeType="1"/>
              </p:cNvSpPr>
              <p:nvPr userDrawn="1"/>
            </p:nvSpPr>
            <p:spPr bwMode="auto">
              <a:xfrm rot="-5400000">
                <a:off x="3192" y="984"/>
                <a:ext cx="530"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62" name="Line 122"/>
              <p:cNvSpPr>
                <a:spLocks noChangeShapeType="1"/>
              </p:cNvSpPr>
              <p:nvPr userDrawn="1"/>
            </p:nvSpPr>
            <p:spPr bwMode="auto">
              <a:xfrm rot="-5400000">
                <a:off x="2977" y="1056"/>
                <a:ext cx="672"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63" name="Line 153"/>
              <p:cNvSpPr>
                <a:spLocks noChangeShapeType="1"/>
              </p:cNvSpPr>
              <p:nvPr userDrawn="1"/>
            </p:nvSpPr>
            <p:spPr bwMode="auto">
              <a:xfrm rot="-5400000">
                <a:off x="3408" y="912"/>
                <a:ext cx="384"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64" name="Line 156"/>
              <p:cNvSpPr>
                <a:spLocks noChangeShapeType="1"/>
              </p:cNvSpPr>
              <p:nvPr userDrawn="1"/>
            </p:nvSpPr>
            <p:spPr bwMode="auto">
              <a:xfrm rot="-5400000">
                <a:off x="3624" y="840"/>
                <a:ext cx="240"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grpSp>
      </p:grpSp>
      <p:sp>
        <p:nvSpPr>
          <p:cNvPr id="65" name="Line 180"/>
          <p:cNvSpPr>
            <a:spLocks noChangeShapeType="1"/>
          </p:cNvSpPr>
          <p:nvPr/>
        </p:nvSpPr>
        <p:spPr bwMode="auto">
          <a:xfrm>
            <a:off x="0" y="1139825"/>
            <a:ext cx="8229600" cy="1588"/>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8268" name="Rectangle 76"/>
          <p:cNvSpPr>
            <a:spLocks noGrp="1" noChangeArrowheads="1"/>
          </p:cNvSpPr>
          <p:nvPr>
            <p:ph type="ctrTitle"/>
          </p:nvPr>
        </p:nvSpPr>
        <p:spPr>
          <a:xfrm>
            <a:off x="611717" y="1728788"/>
            <a:ext cx="10930467" cy="1090612"/>
          </a:xfrm>
          <a:effectLst>
            <a:outerShdw blurRad="63500" dist="17961" dir="2700000" algn="ctr" rotWithShape="0">
              <a:schemeClr val="tx1">
                <a:alpha val="74998"/>
              </a:schemeClr>
            </a:outerShdw>
          </a:effectLst>
        </p:spPr>
        <p:txBody>
          <a:bodyPr/>
          <a:lstStyle>
            <a:lvl1pPr>
              <a:defRPr sz="3600"/>
            </a:lvl1pPr>
          </a:lstStyle>
          <a:p>
            <a:r>
              <a:rPr lang="en-US"/>
              <a:t>Click to edit Master title style</a:t>
            </a:r>
            <a:endParaRPr lang="en-US" dirty="0"/>
          </a:p>
        </p:txBody>
      </p:sp>
      <p:sp>
        <p:nvSpPr>
          <p:cNvPr id="8381" name="Rectangle 189"/>
          <p:cNvSpPr>
            <a:spLocks noGrp="1" noChangeArrowheads="1"/>
          </p:cNvSpPr>
          <p:nvPr>
            <p:ph type="subTitle" sz="quarter" idx="1" hasCustomPrompt="1"/>
          </p:nvPr>
        </p:nvSpPr>
        <p:spPr>
          <a:xfrm>
            <a:off x="978959" y="5556253"/>
            <a:ext cx="8128000" cy="506408"/>
          </a:xfrm>
          <a:effectLst>
            <a:outerShdw blurRad="63500" dist="17961" dir="2700000" algn="ctr" rotWithShape="0">
              <a:schemeClr val="tx1">
                <a:alpha val="74998"/>
              </a:schemeClr>
            </a:outerShdw>
          </a:effectLst>
        </p:spPr>
        <p:txBody>
          <a:bodyPr/>
          <a:lstStyle>
            <a:lvl1pPr marL="0" indent="0">
              <a:buFontTx/>
              <a:buNone/>
              <a:defRPr b="1">
                <a:solidFill>
                  <a:schemeClr val="bg1"/>
                </a:solidFill>
                <a:latin typeface="Helvetica" pitchFamily="-112" charset="0"/>
              </a:defRPr>
            </a:lvl1pPr>
          </a:lstStyle>
          <a:p>
            <a:r>
              <a:rPr lang="en-US" dirty="0"/>
              <a:t>Expanding the Boundaries of Space Medicine and </a:t>
            </a:r>
            <a:r>
              <a:rPr lang="en-US" dirty="0" err="1"/>
              <a:t>Technolog</a:t>
            </a:r>
            <a:endParaRPr lang="en-US" dirty="0"/>
          </a:p>
        </p:txBody>
      </p:sp>
      <p:pic>
        <p:nvPicPr>
          <p:cNvPr id="68" name="Picture 67" descr="NASA insignia RGB">
            <a:extLst>
              <a:ext uri="{FF2B5EF4-FFF2-40B4-BE49-F238E27FC236}">
                <a16:creationId xmlns:a16="http://schemas.microsoft.com/office/drawing/2014/main" id="{608C338A-E8D4-42E0-8560-3A87E362BCA1}"/>
              </a:ext>
            </a:extLst>
          </p:cNvPr>
          <p:cNvPicPr>
            <a:picLocks noChangeArrowheads="1"/>
          </p:cNvPicPr>
          <p:nvPr userDrawn="1"/>
        </p:nvPicPr>
        <p:blipFill>
          <a:blip r:embed="rId3" cstate="print"/>
          <a:srcRect/>
          <a:stretch>
            <a:fillRect/>
          </a:stretch>
        </p:blipFill>
        <p:spPr bwMode="auto">
          <a:xfrm>
            <a:off x="11018982" y="137618"/>
            <a:ext cx="978285" cy="767545"/>
          </a:xfrm>
          <a:prstGeom prst="rect">
            <a:avLst/>
          </a:prstGeom>
          <a:noFill/>
          <a:ln w="9525">
            <a:noFill/>
            <a:miter lim="800000"/>
            <a:headEnd/>
            <a:tailEnd/>
          </a:ln>
        </p:spPr>
      </p:pic>
      <p:pic>
        <p:nvPicPr>
          <p:cNvPr id="66" name="Picture 65"/>
          <p:cNvPicPr>
            <a:picLocks noChangeAspect="1"/>
          </p:cNvPicPr>
          <p:nvPr userDrawn="1"/>
        </p:nvPicPr>
        <p:blipFill rotWithShape="1">
          <a:blip r:embed="rId4" cstate="print">
            <a:extLst>
              <a:ext uri="{28A0092B-C50C-407E-A947-70E740481C1C}">
                <a14:useLocalDpi xmlns:a14="http://schemas.microsoft.com/office/drawing/2010/main" val="0"/>
              </a:ext>
            </a:extLst>
          </a:blip>
          <a:srcRect t="19930" b="31790"/>
          <a:stretch/>
        </p:blipFill>
        <p:spPr>
          <a:xfrm>
            <a:off x="326412" y="99105"/>
            <a:ext cx="1857988" cy="897050"/>
          </a:xfrm>
          <a:prstGeom prst="rect">
            <a:avLst/>
          </a:prstGeom>
        </p:spPr>
      </p:pic>
    </p:spTree>
    <p:extLst>
      <p:ext uri="{BB962C8B-B14F-4D97-AF65-F5344CB8AC3E}">
        <p14:creationId xmlns:p14="http://schemas.microsoft.com/office/powerpoint/2010/main" val="10558679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118946" y="152400"/>
            <a:ext cx="8549057" cy="609600"/>
          </a:xfrm>
          <a:noFill/>
        </p:spPr>
        <p:txBody>
          <a:bodyPr/>
          <a:lstStyle>
            <a:lvl1pPr algn="ctr">
              <a:defRPr/>
            </a:lvl1pPr>
          </a:lstStyle>
          <a:p>
            <a:r>
              <a:rPr lang="en-US"/>
              <a:t>Click to edit Master title style</a:t>
            </a:r>
            <a:endParaRPr lang="en-US" dirty="0"/>
          </a:p>
        </p:txBody>
      </p:sp>
      <p:sp>
        <p:nvSpPr>
          <p:cNvPr id="3" name="Content Placeholder 2"/>
          <p:cNvSpPr>
            <a:spLocks noGrp="1"/>
          </p:cNvSpPr>
          <p:nvPr>
            <p:ph idx="1"/>
          </p:nvPr>
        </p:nvSpPr>
        <p:spPr/>
        <p:txBody>
          <a:bodyPr/>
          <a:lstStyle>
            <a:lvl1pPr>
              <a:defRPr b="1"/>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Footer Placeholder 8"/>
          <p:cNvSpPr>
            <a:spLocks noGrp="1"/>
          </p:cNvSpPr>
          <p:nvPr>
            <p:ph type="ftr" sz="quarter" idx="3"/>
          </p:nvPr>
        </p:nvSpPr>
        <p:spPr>
          <a:xfrm>
            <a:off x="2997201" y="6445255"/>
            <a:ext cx="8314267" cy="365125"/>
          </a:xfrm>
          <a:prstGeom prst="rect">
            <a:avLst/>
          </a:prstGeom>
        </p:spPr>
        <p:txBody>
          <a:bodyPr vert="horz" lIns="91440" tIns="45720" rIns="91440" bIns="45720" rtlCol="0" anchor="ctr"/>
          <a:lstStyle>
            <a:lvl1pPr algn="ctr">
              <a:defRPr sz="1200">
                <a:solidFill>
                  <a:schemeClr val="tx1"/>
                </a:solidFill>
              </a:defRPr>
            </a:lvl1pPr>
          </a:lstStyle>
          <a:p>
            <a:endParaRPr lang="en-US" dirty="0"/>
          </a:p>
        </p:txBody>
      </p:sp>
      <p:sp>
        <p:nvSpPr>
          <p:cNvPr id="6" name="Slide Number Placeholder 10"/>
          <p:cNvSpPr>
            <a:spLocks noGrp="1"/>
          </p:cNvSpPr>
          <p:nvPr>
            <p:ph type="sldNum" sz="quarter" idx="4"/>
          </p:nvPr>
        </p:nvSpPr>
        <p:spPr>
          <a:xfrm>
            <a:off x="11379201" y="6454780"/>
            <a:ext cx="745067" cy="365125"/>
          </a:xfrm>
          <a:prstGeom prst="rect">
            <a:avLst/>
          </a:prstGeom>
        </p:spPr>
        <p:txBody>
          <a:bodyPr vert="horz" lIns="91440" tIns="45720" rIns="91440" bIns="45720" rtlCol="0" anchor="ctr"/>
          <a:lstStyle>
            <a:lvl1pPr algn="r">
              <a:defRPr sz="1200">
                <a:solidFill>
                  <a:schemeClr val="tx1"/>
                </a:solidFill>
                <a:latin typeface="+mn-lt"/>
              </a:defRPr>
            </a:lvl1pPr>
          </a:lstStyle>
          <a:p>
            <a:fld id="{60E58D69-6F75-46EC-B381-A34C4F305958}" type="slidenum">
              <a:rPr lang="en-US" smtClean="0"/>
              <a:pPr/>
              <a:t>‹#›</a:t>
            </a:fld>
            <a:endParaRPr lang="en-US" sz="1000" dirty="0"/>
          </a:p>
        </p:txBody>
      </p:sp>
      <p:pic>
        <p:nvPicPr>
          <p:cNvPr id="7" name="Picture 6">
            <a:extLst>
              <a:ext uri="{FF2B5EF4-FFF2-40B4-BE49-F238E27FC236}">
                <a16:creationId xmlns:a16="http://schemas.microsoft.com/office/drawing/2014/main" id="{7F391F2D-F98F-4D55-AA0A-4BC81BC6C58E}"/>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19649" b="31228"/>
          <a:stretch/>
        </p:blipFill>
        <p:spPr>
          <a:xfrm>
            <a:off x="241435" y="1"/>
            <a:ext cx="1722120" cy="845954"/>
          </a:xfrm>
          <a:prstGeom prst="rect">
            <a:avLst/>
          </a:prstGeom>
        </p:spPr>
      </p:pic>
    </p:spTree>
    <p:extLst>
      <p:ext uri="{BB962C8B-B14F-4D97-AF65-F5344CB8AC3E}">
        <p14:creationId xmlns:p14="http://schemas.microsoft.com/office/powerpoint/2010/main" val="28261227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63600" y="2590805"/>
            <a:ext cx="10363200" cy="1362075"/>
          </a:xfrm>
        </p:spPr>
        <p:txBody>
          <a:bodyPr anchor="b"/>
          <a:lstStyle>
            <a:lvl1pPr algn="l">
              <a:defRPr sz="4000" b="1" cap="all">
                <a:solidFill>
                  <a:srgbClr val="000000"/>
                </a:solidFill>
              </a:defRPr>
            </a:lvl1pPr>
          </a:lstStyle>
          <a:p>
            <a:r>
              <a:rPr lang="en-US"/>
              <a:t>Click to edit Master title style</a:t>
            </a:r>
            <a:endParaRPr lang="en-US" dirty="0"/>
          </a:p>
        </p:txBody>
      </p:sp>
      <p:sp>
        <p:nvSpPr>
          <p:cNvPr id="3" name="Text Placeholder 2"/>
          <p:cNvSpPr>
            <a:spLocks noGrp="1"/>
          </p:cNvSpPr>
          <p:nvPr>
            <p:ph type="body" idx="1"/>
          </p:nvPr>
        </p:nvSpPr>
        <p:spPr>
          <a:xfrm>
            <a:off x="863600" y="4214818"/>
            <a:ext cx="10363200" cy="1500187"/>
          </a:xfrm>
        </p:spPr>
        <p:txBody>
          <a:bodyPr anchor="t"/>
          <a:lstStyle>
            <a:lvl1pPr marL="0" indent="0">
              <a:buNone/>
              <a:defRPr sz="2000">
                <a:solidFill>
                  <a:srgbClr val="000000"/>
                </a:solidFill>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Footer Placeholder 8"/>
          <p:cNvSpPr>
            <a:spLocks noGrp="1"/>
          </p:cNvSpPr>
          <p:nvPr>
            <p:ph type="ftr" sz="quarter" idx="3"/>
          </p:nvPr>
        </p:nvSpPr>
        <p:spPr>
          <a:xfrm>
            <a:off x="2997201" y="6445255"/>
            <a:ext cx="8314267" cy="365125"/>
          </a:xfrm>
          <a:prstGeom prst="rect">
            <a:avLst/>
          </a:prstGeom>
        </p:spPr>
        <p:txBody>
          <a:bodyPr vert="horz" lIns="91440" tIns="45720" rIns="91440" bIns="45720" rtlCol="0" anchor="ctr"/>
          <a:lstStyle>
            <a:lvl1pPr algn="ctr">
              <a:defRPr sz="1200">
                <a:solidFill>
                  <a:schemeClr val="tx1"/>
                </a:solidFill>
              </a:defRPr>
            </a:lvl1pPr>
          </a:lstStyle>
          <a:p>
            <a:endParaRPr lang="en-US" dirty="0"/>
          </a:p>
        </p:txBody>
      </p:sp>
      <p:sp>
        <p:nvSpPr>
          <p:cNvPr id="5" name="Date Placeholder 9"/>
          <p:cNvSpPr>
            <a:spLocks noGrp="1"/>
          </p:cNvSpPr>
          <p:nvPr>
            <p:ph type="dt" sz="half" idx="2"/>
          </p:nvPr>
        </p:nvSpPr>
        <p:spPr>
          <a:xfrm>
            <a:off x="67733" y="6454780"/>
            <a:ext cx="2844800" cy="365125"/>
          </a:xfrm>
          <a:prstGeom prst="rect">
            <a:avLst/>
          </a:prstGeom>
        </p:spPr>
        <p:txBody>
          <a:bodyPr vert="horz" lIns="91440" tIns="45720" rIns="91440" bIns="45720" rtlCol="0" anchor="ctr"/>
          <a:lstStyle>
            <a:lvl1pPr algn="l">
              <a:defRPr sz="1200">
                <a:solidFill>
                  <a:schemeClr val="tx1"/>
                </a:solidFill>
              </a:defRPr>
            </a:lvl1pPr>
          </a:lstStyle>
          <a:p>
            <a:endParaRPr lang="en-US" dirty="0"/>
          </a:p>
        </p:txBody>
      </p:sp>
      <p:sp>
        <p:nvSpPr>
          <p:cNvPr id="6" name="Slide Number Placeholder 10"/>
          <p:cNvSpPr>
            <a:spLocks noGrp="1"/>
          </p:cNvSpPr>
          <p:nvPr>
            <p:ph type="sldNum" sz="quarter" idx="4"/>
          </p:nvPr>
        </p:nvSpPr>
        <p:spPr>
          <a:xfrm>
            <a:off x="11379201" y="6454780"/>
            <a:ext cx="745067" cy="365125"/>
          </a:xfrm>
          <a:prstGeom prst="rect">
            <a:avLst/>
          </a:prstGeom>
        </p:spPr>
        <p:txBody>
          <a:bodyPr vert="horz" lIns="91440" tIns="45720" rIns="91440" bIns="45720" rtlCol="0" anchor="ctr"/>
          <a:lstStyle>
            <a:lvl1pPr algn="r">
              <a:defRPr sz="1200">
                <a:solidFill>
                  <a:schemeClr val="tx1"/>
                </a:solidFill>
              </a:defRPr>
            </a:lvl1pPr>
          </a:lstStyle>
          <a:p>
            <a:fld id="{7F6290EF-6B7A-4CC3-93EE-77532C7427BA}" type="slidenum">
              <a:rPr lang="en-US" smtClean="0"/>
              <a:pPr/>
              <a:t>‹#›</a:t>
            </a:fld>
            <a:endParaRPr lang="en-US" sz="1000" dirty="0">
              <a:latin typeface="Times New Roman" pitchFamily="1" charset="0"/>
            </a:endParaRPr>
          </a:p>
        </p:txBody>
      </p:sp>
    </p:spTree>
    <p:extLst>
      <p:ext uri="{BB962C8B-B14F-4D97-AF65-F5344CB8AC3E}">
        <p14:creationId xmlns:p14="http://schemas.microsoft.com/office/powerpoint/2010/main" val="41191045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4400" y="1219200"/>
            <a:ext cx="50800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219200"/>
            <a:ext cx="50800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8"/>
          <p:cNvSpPr>
            <a:spLocks noGrp="1"/>
          </p:cNvSpPr>
          <p:nvPr>
            <p:ph type="ftr" sz="quarter" idx="3"/>
          </p:nvPr>
        </p:nvSpPr>
        <p:spPr>
          <a:xfrm>
            <a:off x="2997201" y="6445255"/>
            <a:ext cx="8314267" cy="365125"/>
          </a:xfrm>
          <a:prstGeom prst="rect">
            <a:avLst/>
          </a:prstGeom>
        </p:spPr>
        <p:txBody>
          <a:bodyPr vert="horz" lIns="91440" tIns="45720" rIns="91440" bIns="45720" rtlCol="0" anchor="ctr"/>
          <a:lstStyle>
            <a:lvl1pPr algn="ctr">
              <a:defRPr sz="1200">
                <a:solidFill>
                  <a:schemeClr val="tx1"/>
                </a:solidFill>
              </a:defRPr>
            </a:lvl1pPr>
          </a:lstStyle>
          <a:p>
            <a:endParaRPr lang="en-US" dirty="0"/>
          </a:p>
        </p:txBody>
      </p:sp>
      <p:sp>
        <p:nvSpPr>
          <p:cNvPr id="6" name="Date Placeholder 9"/>
          <p:cNvSpPr>
            <a:spLocks noGrp="1"/>
          </p:cNvSpPr>
          <p:nvPr>
            <p:ph type="dt" sz="half" idx="10"/>
          </p:nvPr>
        </p:nvSpPr>
        <p:spPr>
          <a:xfrm>
            <a:off x="67733" y="6454780"/>
            <a:ext cx="2844800" cy="365125"/>
          </a:xfrm>
          <a:prstGeom prst="rect">
            <a:avLst/>
          </a:prstGeom>
        </p:spPr>
        <p:txBody>
          <a:bodyPr vert="horz" lIns="91440" tIns="45720" rIns="91440" bIns="45720" rtlCol="0" anchor="ctr"/>
          <a:lstStyle>
            <a:lvl1pPr algn="l">
              <a:defRPr sz="1200">
                <a:solidFill>
                  <a:schemeClr val="tx1"/>
                </a:solidFill>
              </a:defRPr>
            </a:lvl1pPr>
          </a:lstStyle>
          <a:p>
            <a:endParaRPr lang="en-US" dirty="0"/>
          </a:p>
        </p:txBody>
      </p:sp>
      <p:sp>
        <p:nvSpPr>
          <p:cNvPr id="7" name="Slide Number Placeholder 10"/>
          <p:cNvSpPr>
            <a:spLocks noGrp="1"/>
          </p:cNvSpPr>
          <p:nvPr>
            <p:ph type="sldNum" sz="quarter" idx="4"/>
          </p:nvPr>
        </p:nvSpPr>
        <p:spPr>
          <a:xfrm>
            <a:off x="11379201" y="6454780"/>
            <a:ext cx="745067" cy="365125"/>
          </a:xfrm>
          <a:prstGeom prst="rect">
            <a:avLst/>
          </a:prstGeom>
        </p:spPr>
        <p:txBody>
          <a:bodyPr vert="horz" lIns="91440" tIns="45720" rIns="91440" bIns="45720" rtlCol="0" anchor="ctr"/>
          <a:lstStyle>
            <a:lvl1pPr algn="r">
              <a:defRPr sz="1200">
                <a:solidFill>
                  <a:schemeClr val="tx1"/>
                </a:solidFill>
                <a:latin typeface="+mn-lt"/>
              </a:defRPr>
            </a:lvl1pPr>
          </a:lstStyle>
          <a:p>
            <a:fld id="{D69C1F80-93C5-4DEC-9FB2-B3D806245515}" type="slidenum">
              <a:rPr lang="en-US" smtClean="0"/>
              <a:pPr/>
              <a:t>‹#›</a:t>
            </a:fld>
            <a:endParaRPr lang="en-US" sz="1000" dirty="0"/>
          </a:p>
        </p:txBody>
      </p:sp>
    </p:spTree>
    <p:extLst>
      <p:ext uri="{BB962C8B-B14F-4D97-AF65-F5344CB8AC3E}">
        <p14:creationId xmlns:p14="http://schemas.microsoft.com/office/powerpoint/2010/main" val="15850116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0017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1641479"/>
            <a:ext cx="5386917" cy="45307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93370" y="10017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70" y="1641479"/>
            <a:ext cx="5389033" cy="45307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8"/>
          <p:cNvSpPr>
            <a:spLocks noGrp="1"/>
          </p:cNvSpPr>
          <p:nvPr>
            <p:ph type="ftr" sz="quarter" idx="10"/>
          </p:nvPr>
        </p:nvSpPr>
        <p:spPr>
          <a:xfrm>
            <a:off x="2997201" y="6445255"/>
            <a:ext cx="8314267" cy="365125"/>
          </a:xfrm>
          <a:prstGeom prst="rect">
            <a:avLst/>
          </a:prstGeom>
        </p:spPr>
        <p:txBody>
          <a:bodyPr vert="horz" lIns="91440" tIns="45720" rIns="91440" bIns="45720" rtlCol="0" anchor="ctr"/>
          <a:lstStyle>
            <a:lvl1pPr algn="ctr">
              <a:defRPr sz="1200">
                <a:solidFill>
                  <a:schemeClr val="tx1"/>
                </a:solidFill>
              </a:defRPr>
            </a:lvl1pPr>
          </a:lstStyle>
          <a:p>
            <a:endParaRPr lang="en-US" dirty="0"/>
          </a:p>
        </p:txBody>
      </p:sp>
      <p:sp>
        <p:nvSpPr>
          <p:cNvPr id="8" name="Date Placeholder 9"/>
          <p:cNvSpPr>
            <a:spLocks noGrp="1"/>
          </p:cNvSpPr>
          <p:nvPr>
            <p:ph type="dt" sz="half" idx="11"/>
          </p:nvPr>
        </p:nvSpPr>
        <p:spPr>
          <a:xfrm>
            <a:off x="67733" y="6454780"/>
            <a:ext cx="2844800" cy="365125"/>
          </a:xfrm>
          <a:prstGeom prst="rect">
            <a:avLst/>
          </a:prstGeom>
        </p:spPr>
        <p:txBody>
          <a:bodyPr vert="horz" lIns="91440" tIns="45720" rIns="91440" bIns="45720" rtlCol="0" anchor="ctr"/>
          <a:lstStyle>
            <a:lvl1pPr algn="l">
              <a:defRPr sz="1200">
                <a:solidFill>
                  <a:schemeClr val="tx1"/>
                </a:solidFill>
              </a:defRPr>
            </a:lvl1pPr>
          </a:lstStyle>
          <a:p>
            <a:endParaRPr lang="en-US" dirty="0"/>
          </a:p>
        </p:txBody>
      </p:sp>
      <p:sp>
        <p:nvSpPr>
          <p:cNvPr id="9" name="Slide Number Placeholder 10"/>
          <p:cNvSpPr>
            <a:spLocks noGrp="1"/>
          </p:cNvSpPr>
          <p:nvPr>
            <p:ph type="sldNum" sz="quarter" idx="12"/>
          </p:nvPr>
        </p:nvSpPr>
        <p:spPr>
          <a:xfrm>
            <a:off x="11379201" y="6454780"/>
            <a:ext cx="745067" cy="365125"/>
          </a:xfrm>
          <a:prstGeom prst="rect">
            <a:avLst/>
          </a:prstGeom>
        </p:spPr>
        <p:txBody>
          <a:bodyPr vert="horz" lIns="91440" tIns="45720" rIns="91440" bIns="45720" rtlCol="0" anchor="ctr"/>
          <a:lstStyle>
            <a:lvl1pPr algn="r">
              <a:defRPr sz="1200">
                <a:solidFill>
                  <a:schemeClr val="tx1"/>
                </a:solidFill>
              </a:defRPr>
            </a:lvl1pPr>
          </a:lstStyle>
          <a:p>
            <a:fld id="{98A70AA8-900F-4D4B-A735-22E1C3C5EB1F}" type="slidenum">
              <a:rPr lang="en-US" smtClean="0"/>
              <a:pPr/>
              <a:t>‹#›</a:t>
            </a:fld>
            <a:endParaRPr lang="en-US" sz="1000" dirty="0">
              <a:latin typeface="Times New Roman" pitchFamily="1" charset="0"/>
            </a:endParaRPr>
          </a:p>
        </p:txBody>
      </p:sp>
      <p:sp>
        <p:nvSpPr>
          <p:cNvPr id="10" name="Title 1"/>
          <p:cNvSpPr>
            <a:spLocks noGrp="1"/>
          </p:cNvSpPr>
          <p:nvPr>
            <p:ph type="title"/>
          </p:nvPr>
        </p:nvSpPr>
        <p:spPr>
          <a:xfrm>
            <a:off x="1049868" y="152400"/>
            <a:ext cx="9618133" cy="609600"/>
          </a:xfrm>
        </p:spPr>
        <p:txBody>
          <a:bodyPr/>
          <a:lstStyle/>
          <a:p>
            <a:r>
              <a:rPr lang="en-US"/>
              <a:t>Click to edit Master title style</a:t>
            </a:r>
          </a:p>
        </p:txBody>
      </p:sp>
    </p:spTree>
    <p:extLst>
      <p:ext uri="{BB962C8B-B14F-4D97-AF65-F5344CB8AC3E}">
        <p14:creationId xmlns:p14="http://schemas.microsoft.com/office/powerpoint/2010/main" val="40007541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42472" y="152400"/>
            <a:ext cx="10325528" cy="609600"/>
          </a:xfrm>
        </p:spPr>
        <p:txBody>
          <a:bodyPr/>
          <a:lstStyle/>
          <a:p>
            <a:r>
              <a:rPr lang="en-US"/>
              <a:t>Click to edit Master title style</a:t>
            </a:r>
            <a:endParaRPr lang="en-US" dirty="0"/>
          </a:p>
        </p:txBody>
      </p:sp>
      <p:sp>
        <p:nvSpPr>
          <p:cNvPr id="3" name="Footer Placeholder 8"/>
          <p:cNvSpPr>
            <a:spLocks noGrp="1"/>
          </p:cNvSpPr>
          <p:nvPr>
            <p:ph type="ftr" sz="quarter" idx="3"/>
          </p:nvPr>
        </p:nvSpPr>
        <p:spPr>
          <a:xfrm>
            <a:off x="2997201" y="6445255"/>
            <a:ext cx="8314267" cy="365125"/>
          </a:xfrm>
          <a:prstGeom prst="rect">
            <a:avLst/>
          </a:prstGeom>
        </p:spPr>
        <p:txBody>
          <a:bodyPr vert="horz" lIns="91440" tIns="45720" rIns="91440" bIns="45720" rtlCol="0" anchor="ctr"/>
          <a:lstStyle>
            <a:lvl1pPr algn="ctr">
              <a:defRPr sz="1200">
                <a:solidFill>
                  <a:schemeClr val="tx1"/>
                </a:solidFill>
              </a:defRPr>
            </a:lvl1pPr>
          </a:lstStyle>
          <a:p>
            <a:endParaRPr lang="en-US" dirty="0"/>
          </a:p>
        </p:txBody>
      </p:sp>
      <p:sp>
        <p:nvSpPr>
          <p:cNvPr id="4" name="Date Placeholder 9"/>
          <p:cNvSpPr>
            <a:spLocks noGrp="1"/>
          </p:cNvSpPr>
          <p:nvPr>
            <p:ph type="dt" sz="half" idx="2"/>
          </p:nvPr>
        </p:nvSpPr>
        <p:spPr>
          <a:xfrm>
            <a:off x="67733" y="6454780"/>
            <a:ext cx="2844800" cy="365125"/>
          </a:xfrm>
          <a:prstGeom prst="rect">
            <a:avLst/>
          </a:prstGeom>
        </p:spPr>
        <p:txBody>
          <a:bodyPr vert="horz" lIns="91440" tIns="45720" rIns="91440" bIns="45720" rtlCol="0" anchor="ctr"/>
          <a:lstStyle>
            <a:lvl1pPr algn="l">
              <a:defRPr sz="1200">
                <a:solidFill>
                  <a:schemeClr val="tx1"/>
                </a:solidFill>
              </a:defRPr>
            </a:lvl1pPr>
          </a:lstStyle>
          <a:p>
            <a:endParaRPr lang="en-US" dirty="0"/>
          </a:p>
        </p:txBody>
      </p:sp>
      <p:sp>
        <p:nvSpPr>
          <p:cNvPr id="5" name="Slide Number Placeholder 10"/>
          <p:cNvSpPr>
            <a:spLocks noGrp="1"/>
          </p:cNvSpPr>
          <p:nvPr>
            <p:ph type="sldNum" sz="quarter" idx="4"/>
          </p:nvPr>
        </p:nvSpPr>
        <p:spPr>
          <a:xfrm>
            <a:off x="11379201" y="6454780"/>
            <a:ext cx="745067" cy="365125"/>
          </a:xfrm>
          <a:prstGeom prst="rect">
            <a:avLst/>
          </a:prstGeom>
        </p:spPr>
        <p:txBody>
          <a:bodyPr vert="horz" lIns="91440" tIns="45720" rIns="91440" bIns="45720" rtlCol="0" anchor="ctr"/>
          <a:lstStyle>
            <a:lvl1pPr algn="r">
              <a:defRPr sz="1200">
                <a:solidFill>
                  <a:schemeClr val="tx1"/>
                </a:solidFill>
              </a:defRPr>
            </a:lvl1pPr>
          </a:lstStyle>
          <a:p>
            <a:fld id="{22E67ABD-C830-42F2-84DE-889032800E76}" type="slidenum">
              <a:rPr lang="en-US" smtClean="0"/>
              <a:pPr/>
              <a:t>‹#›</a:t>
            </a:fld>
            <a:endParaRPr lang="en-US" sz="1000" dirty="0">
              <a:latin typeface="Times New Roman" pitchFamily="1" charset="0"/>
            </a:endParaRPr>
          </a:p>
        </p:txBody>
      </p:sp>
    </p:spTree>
    <p:extLst>
      <p:ext uri="{BB962C8B-B14F-4D97-AF65-F5344CB8AC3E}">
        <p14:creationId xmlns:p14="http://schemas.microsoft.com/office/powerpoint/2010/main" val="15230651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8"/>
          <p:cNvSpPr>
            <a:spLocks noGrp="1"/>
          </p:cNvSpPr>
          <p:nvPr>
            <p:ph type="ftr" sz="quarter" idx="3"/>
          </p:nvPr>
        </p:nvSpPr>
        <p:spPr>
          <a:xfrm>
            <a:off x="2997201" y="6445255"/>
            <a:ext cx="8314267" cy="365125"/>
          </a:xfrm>
          <a:prstGeom prst="rect">
            <a:avLst/>
          </a:prstGeom>
        </p:spPr>
        <p:txBody>
          <a:bodyPr vert="horz" lIns="91440" tIns="45720" rIns="91440" bIns="45720" rtlCol="0" anchor="ctr"/>
          <a:lstStyle>
            <a:lvl1pPr algn="ctr">
              <a:defRPr sz="1200">
                <a:solidFill>
                  <a:schemeClr val="tx1"/>
                </a:solidFill>
              </a:defRPr>
            </a:lvl1pPr>
          </a:lstStyle>
          <a:p>
            <a:endParaRPr lang="en-US" dirty="0"/>
          </a:p>
        </p:txBody>
      </p:sp>
      <p:sp>
        <p:nvSpPr>
          <p:cNvPr id="3" name="Date Placeholder 9"/>
          <p:cNvSpPr>
            <a:spLocks noGrp="1"/>
          </p:cNvSpPr>
          <p:nvPr>
            <p:ph type="dt" sz="half" idx="2"/>
          </p:nvPr>
        </p:nvSpPr>
        <p:spPr>
          <a:xfrm>
            <a:off x="67733" y="6454780"/>
            <a:ext cx="2844800" cy="365125"/>
          </a:xfrm>
          <a:prstGeom prst="rect">
            <a:avLst/>
          </a:prstGeom>
        </p:spPr>
        <p:txBody>
          <a:bodyPr vert="horz" lIns="91440" tIns="45720" rIns="91440" bIns="45720" rtlCol="0" anchor="ctr"/>
          <a:lstStyle>
            <a:lvl1pPr algn="l">
              <a:defRPr sz="1200">
                <a:solidFill>
                  <a:schemeClr val="tx1"/>
                </a:solidFill>
              </a:defRPr>
            </a:lvl1pPr>
          </a:lstStyle>
          <a:p>
            <a:endParaRPr lang="en-US" dirty="0"/>
          </a:p>
        </p:txBody>
      </p:sp>
      <p:sp>
        <p:nvSpPr>
          <p:cNvPr id="4" name="Slide Number Placeholder 10"/>
          <p:cNvSpPr>
            <a:spLocks noGrp="1"/>
          </p:cNvSpPr>
          <p:nvPr>
            <p:ph type="sldNum" sz="quarter" idx="4"/>
          </p:nvPr>
        </p:nvSpPr>
        <p:spPr>
          <a:xfrm>
            <a:off x="11379201" y="6454780"/>
            <a:ext cx="745067" cy="365125"/>
          </a:xfrm>
          <a:prstGeom prst="rect">
            <a:avLst/>
          </a:prstGeom>
        </p:spPr>
        <p:txBody>
          <a:bodyPr vert="horz" lIns="91440" tIns="45720" rIns="91440" bIns="45720" rtlCol="0" anchor="ctr"/>
          <a:lstStyle>
            <a:lvl1pPr algn="r">
              <a:defRPr sz="1200">
                <a:solidFill>
                  <a:schemeClr val="tx1"/>
                </a:solidFill>
              </a:defRPr>
            </a:lvl1pPr>
          </a:lstStyle>
          <a:p>
            <a:fld id="{B4CC938F-F4A8-4EF5-BCC6-E49C6988B2EB}" type="slidenum">
              <a:rPr lang="en-US" smtClean="0"/>
              <a:pPr/>
              <a:t>‹#›</a:t>
            </a:fld>
            <a:endParaRPr lang="en-US" sz="1000" dirty="0">
              <a:latin typeface="Times New Roman" pitchFamily="1" charset="0"/>
            </a:endParaRPr>
          </a:p>
        </p:txBody>
      </p:sp>
    </p:spTree>
    <p:extLst>
      <p:ext uri="{BB962C8B-B14F-4D97-AF65-F5344CB8AC3E}">
        <p14:creationId xmlns:p14="http://schemas.microsoft.com/office/powerpoint/2010/main" val="33990219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0"/>
          </a:xfrm>
        </p:spPr>
        <p:txBody>
          <a:bodyPr anchor="b"/>
          <a:lstStyle>
            <a:lvl1pPr algn="l">
              <a:defRPr sz="2000" b="1">
                <a:solidFill>
                  <a:srgbClr val="000000"/>
                </a:solidFill>
              </a:defRPr>
            </a:lvl1pPr>
          </a:lstStyle>
          <a:p>
            <a:r>
              <a:rPr lang="en-US"/>
              <a:t>Click to edit Master title style</a:t>
            </a:r>
          </a:p>
        </p:txBody>
      </p:sp>
      <p:sp>
        <p:nvSpPr>
          <p:cNvPr id="3" name="Content Placeholder 2"/>
          <p:cNvSpPr>
            <a:spLocks noGrp="1"/>
          </p:cNvSpPr>
          <p:nvPr>
            <p:ph idx="1"/>
          </p:nvPr>
        </p:nvSpPr>
        <p:spPr>
          <a:xfrm>
            <a:off x="4766733" y="273055"/>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Footer Placeholder 8"/>
          <p:cNvSpPr>
            <a:spLocks noGrp="1"/>
          </p:cNvSpPr>
          <p:nvPr>
            <p:ph type="ftr" sz="quarter" idx="3"/>
          </p:nvPr>
        </p:nvSpPr>
        <p:spPr>
          <a:xfrm>
            <a:off x="2997201" y="6445255"/>
            <a:ext cx="8314267" cy="365125"/>
          </a:xfrm>
          <a:prstGeom prst="rect">
            <a:avLst/>
          </a:prstGeom>
        </p:spPr>
        <p:txBody>
          <a:bodyPr vert="horz" lIns="91440" tIns="45720" rIns="91440" bIns="45720" rtlCol="0" anchor="ctr"/>
          <a:lstStyle>
            <a:lvl1pPr algn="ctr">
              <a:defRPr sz="1200">
                <a:solidFill>
                  <a:schemeClr val="bg1"/>
                </a:solidFill>
              </a:defRPr>
            </a:lvl1pPr>
          </a:lstStyle>
          <a:p>
            <a:endParaRPr lang="en-US" dirty="0"/>
          </a:p>
        </p:txBody>
      </p:sp>
      <p:sp>
        <p:nvSpPr>
          <p:cNvPr id="6" name="Date Placeholder 9"/>
          <p:cNvSpPr>
            <a:spLocks noGrp="1"/>
          </p:cNvSpPr>
          <p:nvPr>
            <p:ph type="dt" sz="half" idx="10"/>
          </p:nvPr>
        </p:nvSpPr>
        <p:spPr>
          <a:xfrm>
            <a:off x="67733" y="6454780"/>
            <a:ext cx="2844800" cy="365125"/>
          </a:xfrm>
          <a:prstGeom prst="rect">
            <a:avLst/>
          </a:prstGeom>
        </p:spPr>
        <p:txBody>
          <a:bodyPr vert="horz" lIns="91440" tIns="45720" rIns="91440" bIns="45720" rtlCol="0" anchor="ctr"/>
          <a:lstStyle>
            <a:lvl1pPr algn="l">
              <a:defRPr sz="1200">
                <a:solidFill>
                  <a:srgbClr val="FFFFFF"/>
                </a:solidFill>
              </a:defRPr>
            </a:lvl1pPr>
          </a:lstStyle>
          <a:p>
            <a:r>
              <a:rPr lang="en-US"/>
              <a:t>6-7 August 2018</a:t>
            </a:r>
            <a:endParaRPr lang="en-US" dirty="0"/>
          </a:p>
        </p:txBody>
      </p:sp>
      <p:sp>
        <p:nvSpPr>
          <p:cNvPr id="7" name="Slide Number Placeholder 10"/>
          <p:cNvSpPr>
            <a:spLocks noGrp="1"/>
          </p:cNvSpPr>
          <p:nvPr>
            <p:ph type="sldNum" sz="quarter" idx="4"/>
          </p:nvPr>
        </p:nvSpPr>
        <p:spPr>
          <a:xfrm>
            <a:off x="11379201" y="6454780"/>
            <a:ext cx="745067" cy="365125"/>
          </a:xfrm>
          <a:prstGeom prst="rect">
            <a:avLst/>
          </a:prstGeom>
        </p:spPr>
        <p:txBody>
          <a:bodyPr vert="horz" lIns="91440" tIns="45720" rIns="91440" bIns="45720" rtlCol="0" anchor="ctr"/>
          <a:lstStyle>
            <a:lvl1pPr algn="r">
              <a:defRPr sz="1200">
                <a:solidFill>
                  <a:srgbClr val="FFFFFF"/>
                </a:solidFill>
              </a:defRPr>
            </a:lvl1pPr>
          </a:lstStyle>
          <a:p>
            <a:fld id="{0D2584DC-FB79-4EC8-B101-F631349954DA}" type="slidenum">
              <a:rPr lang="en-US" smtClean="0"/>
              <a:pPr/>
              <a:t>‹#›</a:t>
            </a:fld>
            <a:endParaRPr lang="en-US" sz="1000" dirty="0">
              <a:latin typeface="Times New Roman" pitchFamily="1" charset="0"/>
            </a:endParaRPr>
          </a:p>
        </p:txBody>
      </p:sp>
    </p:spTree>
    <p:extLst>
      <p:ext uri="{BB962C8B-B14F-4D97-AF65-F5344CB8AC3E}">
        <p14:creationId xmlns:p14="http://schemas.microsoft.com/office/powerpoint/2010/main" val="17445735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858960"/>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Footer Placeholder 8"/>
          <p:cNvSpPr>
            <a:spLocks noGrp="1"/>
          </p:cNvSpPr>
          <p:nvPr>
            <p:ph type="ftr" sz="quarter" idx="3"/>
          </p:nvPr>
        </p:nvSpPr>
        <p:spPr>
          <a:xfrm>
            <a:off x="2997201" y="6445255"/>
            <a:ext cx="8314267" cy="365125"/>
          </a:xfrm>
          <a:prstGeom prst="rect">
            <a:avLst/>
          </a:prstGeom>
        </p:spPr>
        <p:txBody>
          <a:bodyPr vert="horz" lIns="91440" tIns="45720" rIns="91440" bIns="45720" rtlCol="0" anchor="ctr"/>
          <a:lstStyle>
            <a:lvl1pPr algn="ctr">
              <a:defRPr sz="1200">
                <a:solidFill>
                  <a:schemeClr val="bg1"/>
                </a:solidFill>
              </a:defRPr>
            </a:lvl1pPr>
          </a:lstStyle>
          <a:p>
            <a:endParaRPr lang="en-US" dirty="0"/>
          </a:p>
        </p:txBody>
      </p:sp>
      <p:sp>
        <p:nvSpPr>
          <p:cNvPr id="6" name="Date Placeholder 9"/>
          <p:cNvSpPr>
            <a:spLocks noGrp="1"/>
          </p:cNvSpPr>
          <p:nvPr>
            <p:ph type="dt" sz="half" idx="10"/>
          </p:nvPr>
        </p:nvSpPr>
        <p:spPr>
          <a:xfrm>
            <a:off x="67733" y="6454780"/>
            <a:ext cx="2844800" cy="365125"/>
          </a:xfrm>
          <a:prstGeom prst="rect">
            <a:avLst/>
          </a:prstGeom>
        </p:spPr>
        <p:txBody>
          <a:bodyPr vert="horz" lIns="91440" tIns="45720" rIns="91440" bIns="45720" rtlCol="0" anchor="ctr"/>
          <a:lstStyle>
            <a:lvl1pPr algn="l">
              <a:defRPr sz="1200">
                <a:solidFill>
                  <a:srgbClr val="FFFFFF"/>
                </a:solidFill>
              </a:defRPr>
            </a:lvl1pPr>
          </a:lstStyle>
          <a:p>
            <a:r>
              <a:rPr lang="en-US"/>
              <a:t>6-7 August 2018</a:t>
            </a:r>
            <a:endParaRPr lang="en-US" dirty="0"/>
          </a:p>
        </p:txBody>
      </p:sp>
      <p:sp>
        <p:nvSpPr>
          <p:cNvPr id="7" name="Slide Number Placeholder 10"/>
          <p:cNvSpPr>
            <a:spLocks noGrp="1"/>
          </p:cNvSpPr>
          <p:nvPr>
            <p:ph type="sldNum" sz="quarter" idx="4"/>
          </p:nvPr>
        </p:nvSpPr>
        <p:spPr>
          <a:xfrm>
            <a:off x="11379201" y="6454780"/>
            <a:ext cx="745067" cy="365125"/>
          </a:xfrm>
          <a:prstGeom prst="rect">
            <a:avLst/>
          </a:prstGeom>
        </p:spPr>
        <p:txBody>
          <a:bodyPr vert="horz" lIns="91440" tIns="45720" rIns="91440" bIns="45720" rtlCol="0" anchor="ctr"/>
          <a:lstStyle>
            <a:lvl1pPr algn="r">
              <a:defRPr sz="1200">
                <a:solidFill>
                  <a:srgbClr val="FFFFFF"/>
                </a:solidFill>
              </a:defRPr>
            </a:lvl1pPr>
          </a:lstStyle>
          <a:p>
            <a:fld id="{2A7B4D72-F554-45CA-A8A3-B0D518A19DBE}" type="slidenum">
              <a:rPr lang="en-US" smtClean="0"/>
              <a:pPr/>
              <a:t>‹#›</a:t>
            </a:fld>
            <a:endParaRPr lang="en-US" sz="1000" dirty="0">
              <a:latin typeface="Times New Roman" pitchFamily="1" charset="0"/>
            </a:endParaRPr>
          </a:p>
        </p:txBody>
      </p:sp>
    </p:spTree>
    <p:extLst>
      <p:ext uri="{BB962C8B-B14F-4D97-AF65-F5344CB8AC3E}">
        <p14:creationId xmlns:p14="http://schemas.microsoft.com/office/powerpoint/2010/main" val="14997809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8"/>
          <p:cNvSpPr>
            <a:spLocks noGrp="1"/>
          </p:cNvSpPr>
          <p:nvPr>
            <p:ph type="ftr" sz="quarter" idx="3"/>
          </p:nvPr>
        </p:nvSpPr>
        <p:spPr>
          <a:xfrm>
            <a:off x="2997201" y="6445255"/>
            <a:ext cx="8314267" cy="365125"/>
          </a:xfrm>
          <a:prstGeom prst="rect">
            <a:avLst/>
          </a:prstGeom>
        </p:spPr>
        <p:txBody>
          <a:bodyPr vert="horz" lIns="91440" tIns="45720" rIns="91440" bIns="45720" rtlCol="0" anchor="ctr"/>
          <a:lstStyle>
            <a:lvl1pPr algn="ctr">
              <a:defRPr sz="1200">
                <a:solidFill>
                  <a:schemeClr val="bg1"/>
                </a:solidFill>
              </a:defRPr>
            </a:lvl1pPr>
          </a:lstStyle>
          <a:p>
            <a:endParaRPr lang="en-US" dirty="0"/>
          </a:p>
        </p:txBody>
      </p:sp>
      <p:sp>
        <p:nvSpPr>
          <p:cNvPr id="5" name="Date Placeholder 9"/>
          <p:cNvSpPr>
            <a:spLocks noGrp="1"/>
          </p:cNvSpPr>
          <p:nvPr>
            <p:ph type="dt" sz="half" idx="2"/>
          </p:nvPr>
        </p:nvSpPr>
        <p:spPr>
          <a:xfrm>
            <a:off x="67733" y="6454780"/>
            <a:ext cx="2844800" cy="365125"/>
          </a:xfrm>
          <a:prstGeom prst="rect">
            <a:avLst/>
          </a:prstGeom>
        </p:spPr>
        <p:txBody>
          <a:bodyPr vert="horz" lIns="91440" tIns="45720" rIns="91440" bIns="45720" rtlCol="0" anchor="ctr"/>
          <a:lstStyle>
            <a:lvl1pPr algn="l">
              <a:defRPr sz="1200">
                <a:solidFill>
                  <a:srgbClr val="FFFFFF"/>
                </a:solidFill>
              </a:defRPr>
            </a:lvl1pPr>
          </a:lstStyle>
          <a:p>
            <a:r>
              <a:rPr lang="en-US"/>
              <a:t>6-7 August 2018</a:t>
            </a:r>
            <a:endParaRPr lang="en-US" dirty="0"/>
          </a:p>
        </p:txBody>
      </p:sp>
      <p:sp>
        <p:nvSpPr>
          <p:cNvPr id="6" name="Slide Number Placeholder 10"/>
          <p:cNvSpPr>
            <a:spLocks noGrp="1"/>
          </p:cNvSpPr>
          <p:nvPr>
            <p:ph type="sldNum" sz="quarter" idx="4"/>
          </p:nvPr>
        </p:nvSpPr>
        <p:spPr>
          <a:xfrm>
            <a:off x="11379201" y="6454780"/>
            <a:ext cx="745067" cy="365125"/>
          </a:xfrm>
          <a:prstGeom prst="rect">
            <a:avLst/>
          </a:prstGeom>
        </p:spPr>
        <p:txBody>
          <a:bodyPr vert="horz" lIns="91440" tIns="45720" rIns="91440" bIns="45720" rtlCol="0" anchor="ctr"/>
          <a:lstStyle>
            <a:lvl1pPr algn="r">
              <a:defRPr sz="1200">
                <a:solidFill>
                  <a:schemeClr val="bg1"/>
                </a:solidFill>
              </a:defRPr>
            </a:lvl1pPr>
          </a:lstStyle>
          <a:p>
            <a:fld id="{24254312-A63A-4985-AC68-7A0A6205A89D}" type="slidenum">
              <a:rPr lang="en-US" smtClean="0"/>
              <a:pPr/>
              <a:t>‹#›</a:t>
            </a:fld>
            <a:endParaRPr lang="en-US" sz="1000" dirty="0">
              <a:latin typeface="Times New Roman" pitchFamily="1" charset="0"/>
            </a:endParaRPr>
          </a:p>
        </p:txBody>
      </p:sp>
    </p:spTree>
    <p:extLst>
      <p:ext uri="{BB962C8B-B14F-4D97-AF65-F5344CB8AC3E}">
        <p14:creationId xmlns:p14="http://schemas.microsoft.com/office/powerpoint/2010/main" val="4328542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12717" y="939800"/>
            <a:ext cx="2664883" cy="5156200"/>
          </a:xfrm>
        </p:spPr>
        <p:txBody>
          <a:bodyPr vert="eaVert"/>
          <a:lstStyle>
            <a:lvl1pPr>
              <a:defRPr>
                <a:solidFill>
                  <a:schemeClr val="tx1"/>
                </a:solidFill>
              </a:defRPr>
            </a:lvl1pPr>
          </a:lstStyle>
          <a:p>
            <a:r>
              <a:rPr lang="en-US"/>
              <a:t>Click to edit Master title style</a:t>
            </a:r>
          </a:p>
        </p:txBody>
      </p:sp>
      <p:sp>
        <p:nvSpPr>
          <p:cNvPr id="3" name="Vertical Text Placeholder 2"/>
          <p:cNvSpPr>
            <a:spLocks noGrp="1"/>
          </p:cNvSpPr>
          <p:nvPr>
            <p:ph type="body" orient="vert" idx="1"/>
          </p:nvPr>
        </p:nvSpPr>
        <p:spPr>
          <a:xfrm>
            <a:off x="611717" y="939800"/>
            <a:ext cx="7797800" cy="5156200"/>
          </a:xfrm>
        </p:spPr>
        <p:txBody>
          <a:bodyPr vert="eaVert"/>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8"/>
          <p:cNvSpPr>
            <a:spLocks noGrp="1"/>
          </p:cNvSpPr>
          <p:nvPr>
            <p:ph type="ftr" sz="quarter" idx="3"/>
          </p:nvPr>
        </p:nvSpPr>
        <p:spPr>
          <a:xfrm>
            <a:off x="2997201" y="6445255"/>
            <a:ext cx="8314267" cy="365125"/>
          </a:xfrm>
          <a:prstGeom prst="rect">
            <a:avLst/>
          </a:prstGeom>
        </p:spPr>
        <p:txBody>
          <a:bodyPr vert="horz" lIns="91440" tIns="45720" rIns="91440" bIns="45720" rtlCol="0" anchor="ctr"/>
          <a:lstStyle>
            <a:lvl1pPr algn="ctr">
              <a:defRPr sz="1200">
                <a:solidFill>
                  <a:schemeClr val="bg1"/>
                </a:solidFill>
              </a:defRPr>
            </a:lvl1pPr>
          </a:lstStyle>
          <a:p>
            <a:endParaRPr lang="en-US" dirty="0"/>
          </a:p>
        </p:txBody>
      </p:sp>
      <p:sp>
        <p:nvSpPr>
          <p:cNvPr id="5" name="Date Placeholder 9"/>
          <p:cNvSpPr>
            <a:spLocks noGrp="1"/>
          </p:cNvSpPr>
          <p:nvPr>
            <p:ph type="dt" sz="half" idx="2"/>
          </p:nvPr>
        </p:nvSpPr>
        <p:spPr>
          <a:xfrm>
            <a:off x="67733" y="6454780"/>
            <a:ext cx="2844800" cy="365125"/>
          </a:xfrm>
          <a:prstGeom prst="rect">
            <a:avLst/>
          </a:prstGeom>
        </p:spPr>
        <p:txBody>
          <a:bodyPr vert="horz" lIns="91440" tIns="45720" rIns="91440" bIns="45720" rtlCol="0" anchor="ctr"/>
          <a:lstStyle>
            <a:lvl1pPr algn="l">
              <a:defRPr sz="1200">
                <a:solidFill>
                  <a:srgbClr val="FFFFFF"/>
                </a:solidFill>
              </a:defRPr>
            </a:lvl1pPr>
          </a:lstStyle>
          <a:p>
            <a:r>
              <a:rPr lang="en-US"/>
              <a:t>6-7 August 2018</a:t>
            </a:r>
            <a:endParaRPr lang="en-US" dirty="0"/>
          </a:p>
        </p:txBody>
      </p:sp>
      <p:sp>
        <p:nvSpPr>
          <p:cNvPr id="6" name="Slide Number Placeholder 10"/>
          <p:cNvSpPr>
            <a:spLocks noGrp="1"/>
          </p:cNvSpPr>
          <p:nvPr>
            <p:ph type="sldNum" sz="quarter" idx="4"/>
          </p:nvPr>
        </p:nvSpPr>
        <p:spPr>
          <a:xfrm>
            <a:off x="11379201" y="6454780"/>
            <a:ext cx="745067" cy="365125"/>
          </a:xfrm>
          <a:prstGeom prst="rect">
            <a:avLst/>
          </a:prstGeom>
        </p:spPr>
        <p:txBody>
          <a:bodyPr vert="horz" lIns="91440" tIns="45720" rIns="91440" bIns="45720" rtlCol="0" anchor="ctr"/>
          <a:lstStyle>
            <a:lvl1pPr algn="r">
              <a:defRPr sz="1200">
                <a:solidFill>
                  <a:schemeClr val="bg1"/>
                </a:solidFill>
              </a:defRPr>
            </a:lvl1pPr>
          </a:lstStyle>
          <a:p>
            <a:fld id="{25C164D4-12EE-4DD3-9BD3-9E0CF0397981}" type="slidenum">
              <a:rPr lang="en-US" smtClean="0"/>
              <a:pPr/>
              <a:t>‹#›</a:t>
            </a:fld>
            <a:endParaRPr lang="en-US" sz="1000" dirty="0">
              <a:latin typeface="Times New Roman" pitchFamily="1" charset="0"/>
            </a:endParaRPr>
          </a:p>
        </p:txBody>
      </p:sp>
    </p:spTree>
    <p:extLst>
      <p:ext uri="{BB962C8B-B14F-4D97-AF65-F5344CB8AC3E}">
        <p14:creationId xmlns:p14="http://schemas.microsoft.com/office/powerpoint/2010/main" val="34534680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itle, Content, and 2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914400" y="1219200"/>
            <a:ext cx="50800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6197600" y="1219200"/>
            <a:ext cx="5080000" cy="2362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197600" y="3733800"/>
            <a:ext cx="5080000" cy="2362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8"/>
          <p:cNvSpPr>
            <a:spLocks noGrp="1"/>
          </p:cNvSpPr>
          <p:nvPr>
            <p:ph type="ftr" sz="quarter" idx="10"/>
          </p:nvPr>
        </p:nvSpPr>
        <p:spPr>
          <a:xfrm>
            <a:off x="2997201" y="6445255"/>
            <a:ext cx="8314267" cy="365125"/>
          </a:xfrm>
          <a:prstGeom prst="rect">
            <a:avLst/>
          </a:prstGeom>
        </p:spPr>
        <p:txBody>
          <a:bodyPr vert="horz" lIns="91440" tIns="45720" rIns="91440" bIns="45720" rtlCol="0" anchor="ctr"/>
          <a:lstStyle>
            <a:lvl1pPr algn="ctr">
              <a:defRPr sz="1200">
                <a:solidFill>
                  <a:schemeClr val="bg1"/>
                </a:solidFill>
              </a:defRPr>
            </a:lvl1pPr>
          </a:lstStyle>
          <a:p>
            <a:endParaRPr lang="en-US" dirty="0"/>
          </a:p>
        </p:txBody>
      </p:sp>
      <p:sp>
        <p:nvSpPr>
          <p:cNvPr id="7" name="Date Placeholder 9"/>
          <p:cNvSpPr>
            <a:spLocks noGrp="1"/>
          </p:cNvSpPr>
          <p:nvPr>
            <p:ph type="dt" sz="half" idx="11"/>
          </p:nvPr>
        </p:nvSpPr>
        <p:spPr>
          <a:xfrm>
            <a:off x="67733" y="6454780"/>
            <a:ext cx="2844800" cy="365125"/>
          </a:xfrm>
          <a:prstGeom prst="rect">
            <a:avLst/>
          </a:prstGeom>
        </p:spPr>
        <p:txBody>
          <a:bodyPr vert="horz" lIns="91440" tIns="45720" rIns="91440" bIns="45720" rtlCol="0" anchor="ctr"/>
          <a:lstStyle>
            <a:lvl1pPr algn="l">
              <a:defRPr sz="1200">
                <a:solidFill>
                  <a:srgbClr val="FFFFFF"/>
                </a:solidFill>
              </a:defRPr>
            </a:lvl1pPr>
          </a:lstStyle>
          <a:p>
            <a:r>
              <a:rPr lang="en-US"/>
              <a:t>6-7 August 2018</a:t>
            </a:r>
            <a:endParaRPr lang="en-US" dirty="0"/>
          </a:p>
        </p:txBody>
      </p:sp>
      <p:sp>
        <p:nvSpPr>
          <p:cNvPr id="8" name="Slide Number Placeholder 10"/>
          <p:cNvSpPr>
            <a:spLocks noGrp="1"/>
          </p:cNvSpPr>
          <p:nvPr>
            <p:ph type="sldNum" sz="quarter" idx="4"/>
          </p:nvPr>
        </p:nvSpPr>
        <p:spPr>
          <a:xfrm>
            <a:off x="11379201" y="6454780"/>
            <a:ext cx="745067" cy="365125"/>
          </a:xfrm>
          <a:prstGeom prst="rect">
            <a:avLst/>
          </a:prstGeom>
        </p:spPr>
        <p:txBody>
          <a:bodyPr vert="horz" lIns="91440" tIns="45720" rIns="91440" bIns="45720" rtlCol="0" anchor="ctr"/>
          <a:lstStyle>
            <a:lvl1pPr algn="r">
              <a:defRPr sz="1200">
                <a:solidFill>
                  <a:schemeClr val="bg1"/>
                </a:solidFill>
              </a:defRPr>
            </a:lvl1pPr>
          </a:lstStyle>
          <a:p>
            <a:fld id="{6BE9692B-6899-41C0-B3E9-4952193339A3}" type="slidenum">
              <a:rPr lang="en-US" smtClean="0"/>
              <a:pPr/>
              <a:t>‹#›</a:t>
            </a:fld>
            <a:endParaRPr lang="en-US" sz="1000" dirty="0">
              <a:latin typeface="Times New Roman" pitchFamily="1" charset="0"/>
            </a:endParaRPr>
          </a:p>
        </p:txBody>
      </p:sp>
      <p:sp>
        <p:nvSpPr>
          <p:cNvPr id="9" name="Title 1"/>
          <p:cNvSpPr>
            <a:spLocks noGrp="1"/>
          </p:cNvSpPr>
          <p:nvPr>
            <p:ph type="title"/>
          </p:nvPr>
        </p:nvSpPr>
        <p:spPr>
          <a:xfrm>
            <a:off x="1049868" y="152400"/>
            <a:ext cx="9618133" cy="609600"/>
          </a:xfrm>
        </p:spPr>
        <p:txBody>
          <a:bodyPr/>
          <a:lstStyle/>
          <a:p>
            <a:r>
              <a:rPr lang="en-US"/>
              <a:t>Click to edit Master title style</a:t>
            </a:r>
          </a:p>
        </p:txBody>
      </p:sp>
    </p:spTree>
    <p:extLst>
      <p:ext uri="{BB962C8B-B14F-4D97-AF65-F5344CB8AC3E}">
        <p14:creationId xmlns:p14="http://schemas.microsoft.com/office/powerpoint/2010/main" val="96403499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and Table">
    <p:spTree>
      <p:nvGrpSpPr>
        <p:cNvPr id="1" name=""/>
        <p:cNvGrpSpPr/>
        <p:nvPr/>
      </p:nvGrpSpPr>
      <p:grpSpPr>
        <a:xfrm>
          <a:off x="0" y="0"/>
          <a:ext cx="0" cy="0"/>
          <a:chOff x="0" y="0"/>
          <a:chExt cx="0" cy="0"/>
        </a:xfrm>
      </p:grpSpPr>
      <p:sp>
        <p:nvSpPr>
          <p:cNvPr id="3" name="Table Placeholder 2"/>
          <p:cNvSpPr>
            <a:spLocks noGrp="1"/>
          </p:cNvSpPr>
          <p:nvPr>
            <p:ph type="tbl" idx="1"/>
          </p:nvPr>
        </p:nvSpPr>
        <p:spPr>
          <a:xfrm>
            <a:off x="914400" y="1219200"/>
            <a:ext cx="10363200" cy="4876800"/>
          </a:xfrm>
        </p:spPr>
        <p:txBody>
          <a:bodyPr/>
          <a:lstStyle/>
          <a:p>
            <a:pPr lvl="0"/>
            <a:r>
              <a:rPr lang="en-US" noProof="0"/>
              <a:t>Click icon to add table</a:t>
            </a:r>
            <a:endParaRPr lang="en-US" noProof="0" dirty="0"/>
          </a:p>
        </p:txBody>
      </p:sp>
      <p:sp>
        <p:nvSpPr>
          <p:cNvPr id="4" name="Footer Placeholder 8"/>
          <p:cNvSpPr>
            <a:spLocks noGrp="1"/>
          </p:cNvSpPr>
          <p:nvPr>
            <p:ph type="ftr" sz="quarter" idx="3"/>
          </p:nvPr>
        </p:nvSpPr>
        <p:spPr>
          <a:xfrm>
            <a:off x="2997201" y="6445255"/>
            <a:ext cx="8314267" cy="365125"/>
          </a:xfrm>
          <a:prstGeom prst="rect">
            <a:avLst/>
          </a:prstGeom>
        </p:spPr>
        <p:txBody>
          <a:bodyPr vert="horz" lIns="91440" tIns="45720" rIns="91440" bIns="45720" rtlCol="0" anchor="ctr"/>
          <a:lstStyle>
            <a:lvl1pPr algn="ctr">
              <a:defRPr sz="1200">
                <a:solidFill>
                  <a:schemeClr val="bg1"/>
                </a:solidFill>
              </a:defRPr>
            </a:lvl1pPr>
          </a:lstStyle>
          <a:p>
            <a:endParaRPr lang="en-US" dirty="0"/>
          </a:p>
        </p:txBody>
      </p:sp>
      <p:sp>
        <p:nvSpPr>
          <p:cNvPr id="5" name="Date Placeholder 9"/>
          <p:cNvSpPr>
            <a:spLocks noGrp="1"/>
          </p:cNvSpPr>
          <p:nvPr>
            <p:ph type="dt" sz="half" idx="2"/>
          </p:nvPr>
        </p:nvSpPr>
        <p:spPr>
          <a:xfrm>
            <a:off x="67733" y="6454780"/>
            <a:ext cx="2844800" cy="365125"/>
          </a:xfrm>
          <a:prstGeom prst="rect">
            <a:avLst/>
          </a:prstGeom>
        </p:spPr>
        <p:txBody>
          <a:bodyPr vert="horz" lIns="91440" tIns="45720" rIns="91440" bIns="45720" rtlCol="0" anchor="ctr"/>
          <a:lstStyle>
            <a:lvl1pPr algn="l">
              <a:defRPr sz="1200">
                <a:solidFill>
                  <a:srgbClr val="FFFFFF"/>
                </a:solidFill>
              </a:defRPr>
            </a:lvl1pPr>
          </a:lstStyle>
          <a:p>
            <a:r>
              <a:rPr lang="en-US"/>
              <a:t>6-7 August 2018</a:t>
            </a:r>
            <a:endParaRPr lang="en-US" dirty="0"/>
          </a:p>
        </p:txBody>
      </p:sp>
      <p:sp>
        <p:nvSpPr>
          <p:cNvPr id="6" name="Slide Number Placeholder 10"/>
          <p:cNvSpPr>
            <a:spLocks noGrp="1"/>
          </p:cNvSpPr>
          <p:nvPr>
            <p:ph type="sldNum" sz="quarter" idx="4"/>
          </p:nvPr>
        </p:nvSpPr>
        <p:spPr>
          <a:xfrm>
            <a:off x="11379201" y="6454780"/>
            <a:ext cx="745067" cy="365125"/>
          </a:xfrm>
          <a:prstGeom prst="rect">
            <a:avLst/>
          </a:prstGeom>
        </p:spPr>
        <p:txBody>
          <a:bodyPr vert="horz" lIns="91440" tIns="45720" rIns="91440" bIns="45720" rtlCol="0" anchor="ctr"/>
          <a:lstStyle>
            <a:lvl1pPr algn="r">
              <a:defRPr sz="1200">
                <a:solidFill>
                  <a:schemeClr val="bg1"/>
                </a:solidFill>
              </a:defRPr>
            </a:lvl1pPr>
          </a:lstStyle>
          <a:p>
            <a:fld id="{6BE9692B-6899-41C0-B3E9-4952193339A3}" type="slidenum">
              <a:rPr lang="en-US" smtClean="0"/>
              <a:pPr/>
              <a:t>‹#›</a:t>
            </a:fld>
            <a:endParaRPr lang="en-US" sz="1000" dirty="0">
              <a:latin typeface="Times New Roman" pitchFamily="1" charset="0"/>
            </a:endParaRPr>
          </a:p>
        </p:txBody>
      </p:sp>
      <p:sp>
        <p:nvSpPr>
          <p:cNvPr id="7" name="Title 1"/>
          <p:cNvSpPr>
            <a:spLocks noGrp="1"/>
          </p:cNvSpPr>
          <p:nvPr>
            <p:ph type="title"/>
          </p:nvPr>
        </p:nvSpPr>
        <p:spPr>
          <a:xfrm>
            <a:off x="1049868" y="152400"/>
            <a:ext cx="9618133" cy="609600"/>
          </a:xfrm>
        </p:spPr>
        <p:txBody>
          <a:bodyPr/>
          <a:lstStyle/>
          <a:p>
            <a:r>
              <a:rPr lang="en-US"/>
              <a:t>Click to edit Master title style</a:t>
            </a:r>
          </a:p>
        </p:txBody>
      </p:sp>
    </p:spTree>
    <p:extLst>
      <p:ext uri="{BB962C8B-B14F-4D97-AF65-F5344CB8AC3E}">
        <p14:creationId xmlns:p14="http://schemas.microsoft.com/office/powerpoint/2010/main" val="28013336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jpeg"/><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8194" name="Picture 7" descr="top.jpg"/>
          <p:cNvPicPr>
            <a:picLocks noChangeAspect="1"/>
          </p:cNvPicPr>
          <p:nvPr/>
        </p:nvPicPr>
        <p:blipFill>
          <a:blip r:embed="rId15" cstate="print"/>
          <a:srcRect/>
          <a:stretch>
            <a:fillRect/>
          </a:stretch>
        </p:blipFill>
        <p:spPr bwMode="auto">
          <a:xfrm>
            <a:off x="0" y="-23813"/>
            <a:ext cx="12192000" cy="879476"/>
          </a:xfrm>
          <a:prstGeom prst="rect">
            <a:avLst/>
          </a:prstGeom>
          <a:noFill/>
          <a:ln w="0">
            <a:solidFill>
              <a:schemeClr val="tx1"/>
            </a:solidFill>
            <a:miter lim="800000"/>
            <a:headEnd/>
            <a:tailEnd/>
          </a:ln>
        </p:spPr>
      </p:pic>
      <p:sp>
        <p:nvSpPr>
          <p:cNvPr id="8196" name="Rectangle 3"/>
          <p:cNvSpPr>
            <a:spLocks noGrp="1" noChangeArrowheads="1"/>
          </p:cNvSpPr>
          <p:nvPr>
            <p:ph type="body" idx="1"/>
          </p:nvPr>
        </p:nvSpPr>
        <p:spPr bwMode="auto">
          <a:xfrm>
            <a:off x="914400" y="1219200"/>
            <a:ext cx="103632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197" name="Rectangle 73"/>
          <p:cNvSpPr>
            <a:spLocks noGrp="1" noChangeArrowheads="1"/>
          </p:cNvSpPr>
          <p:nvPr>
            <p:ph type="title"/>
          </p:nvPr>
        </p:nvSpPr>
        <p:spPr bwMode="auto">
          <a:xfrm>
            <a:off x="2127738" y="152400"/>
            <a:ext cx="8540263" cy="6096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9" name="Footer Placeholder 8"/>
          <p:cNvSpPr>
            <a:spLocks noGrp="1"/>
          </p:cNvSpPr>
          <p:nvPr>
            <p:ph type="ftr" sz="quarter" idx="3"/>
          </p:nvPr>
        </p:nvSpPr>
        <p:spPr>
          <a:xfrm>
            <a:off x="2997201" y="6445255"/>
            <a:ext cx="8314267" cy="365125"/>
          </a:xfrm>
          <a:prstGeom prst="rect">
            <a:avLst/>
          </a:prstGeom>
        </p:spPr>
        <p:txBody>
          <a:bodyPr vert="horz" lIns="91440" tIns="45720" rIns="91440" bIns="45720" rtlCol="0" anchor="ctr"/>
          <a:lstStyle>
            <a:lvl1pPr algn="ctr">
              <a:defRPr sz="1200">
                <a:solidFill>
                  <a:schemeClr val="tx1"/>
                </a:solidFill>
              </a:defRPr>
            </a:lvl1pPr>
          </a:lstStyle>
          <a:p>
            <a:endParaRPr lang="en-US" dirty="0"/>
          </a:p>
        </p:txBody>
      </p:sp>
      <p:sp>
        <p:nvSpPr>
          <p:cNvPr id="10" name="Date Placeholder 9"/>
          <p:cNvSpPr>
            <a:spLocks noGrp="1"/>
          </p:cNvSpPr>
          <p:nvPr>
            <p:ph type="dt" sz="half" idx="2"/>
          </p:nvPr>
        </p:nvSpPr>
        <p:spPr>
          <a:xfrm>
            <a:off x="67733" y="6454780"/>
            <a:ext cx="2844800" cy="365125"/>
          </a:xfrm>
          <a:prstGeom prst="rect">
            <a:avLst/>
          </a:prstGeom>
        </p:spPr>
        <p:txBody>
          <a:bodyPr vert="horz" lIns="91440" tIns="45720" rIns="91440" bIns="45720" rtlCol="0" anchor="ctr"/>
          <a:lstStyle>
            <a:lvl1pPr algn="l">
              <a:defRPr sz="1200">
                <a:solidFill>
                  <a:schemeClr val="tx1"/>
                </a:solidFill>
              </a:defRPr>
            </a:lvl1pPr>
          </a:lstStyle>
          <a:p>
            <a:endParaRPr lang="en-US" dirty="0"/>
          </a:p>
        </p:txBody>
      </p:sp>
      <p:sp>
        <p:nvSpPr>
          <p:cNvPr id="11" name="Slide Number Placeholder 10"/>
          <p:cNvSpPr>
            <a:spLocks noGrp="1"/>
          </p:cNvSpPr>
          <p:nvPr>
            <p:ph type="sldNum" sz="quarter" idx="4"/>
          </p:nvPr>
        </p:nvSpPr>
        <p:spPr>
          <a:xfrm>
            <a:off x="11379201" y="6454780"/>
            <a:ext cx="745067" cy="365125"/>
          </a:xfrm>
          <a:prstGeom prst="rect">
            <a:avLst/>
          </a:prstGeom>
        </p:spPr>
        <p:txBody>
          <a:bodyPr vert="horz" lIns="91440" tIns="45720" rIns="91440" bIns="45720" rtlCol="0" anchor="ctr"/>
          <a:lstStyle>
            <a:lvl1pPr algn="r">
              <a:defRPr sz="1200">
                <a:solidFill>
                  <a:schemeClr val="tx1"/>
                </a:solidFill>
              </a:defRPr>
            </a:lvl1pPr>
          </a:lstStyle>
          <a:p>
            <a:fld id="{6BE9692B-6899-41C0-B3E9-4952193339A3}" type="slidenum">
              <a:rPr lang="en-US" smtClean="0"/>
              <a:pPr/>
              <a:t>‹#›</a:t>
            </a:fld>
            <a:endParaRPr lang="en-US" sz="1000" dirty="0">
              <a:latin typeface="Times New Roman" pitchFamily="1" charset="0"/>
            </a:endParaRPr>
          </a:p>
        </p:txBody>
      </p:sp>
      <p:pic>
        <p:nvPicPr>
          <p:cNvPr id="8199" name="Picture 67" descr="NASA insignia RGB"/>
          <p:cNvPicPr>
            <a:picLocks noChangeArrowheads="1"/>
          </p:cNvPicPr>
          <p:nvPr/>
        </p:nvPicPr>
        <p:blipFill>
          <a:blip r:embed="rId16" cstate="print"/>
          <a:srcRect/>
          <a:stretch>
            <a:fillRect/>
          </a:stretch>
        </p:blipFill>
        <p:spPr bwMode="auto">
          <a:xfrm>
            <a:off x="11311467" y="137619"/>
            <a:ext cx="685800" cy="556612"/>
          </a:xfrm>
          <a:prstGeom prst="rect">
            <a:avLst/>
          </a:prstGeom>
          <a:noFill/>
          <a:ln w="9525">
            <a:noFill/>
            <a:miter lim="800000"/>
            <a:headEnd/>
            <a:tailEnd/>
          </a:ln>
        </p:spPr>
      </p:pic>
      <p:pic>
        <p:nvPicPr>
          <p:cNvPr id="12" name="Picture 11">
            <a:extLst>
              <a:ext uri="{FF2B5EF4-FFF2-40B4-BE49-F238E27FC236}">
                <a16:creationId xmlns:a16="http://schemas.microsoft.com/office/drawing/2014/main" id="{90256EC0-E27D-40F4-A515-BE35C58A0983}"/>
              </a:ext>
            </a:extLst>
          </p:cNvPr>
          <p:cNvPicPr>
            <a:picLocks noChangeAspect="1"/>
          </p:cNvPicPr>
          <p:nvPr userDrawn="1"/>
        </p:nvPicPr>
        <p:blipFill rotWithShape="1">
          <a:blip r:embed="rId17" cstate="print">
            <a:extLst>
              <a:ext uri="{28A0092B-C50C-407E-A947-70E740481C1C}">
                <a14:useLocalDpi xmlns:a14="http://schemas.microsoft.com/office/drawing/2010/main" val="0"/>
              </a:ext>
            </a:extLst>
          </a:blip>
          <a:srcRect t="19649" b="31228"/>
          <a:stretch/>
        </p:blipFill>
        <p:spPr>
          <a:xfrm>
            <a:off x="241435" y="1"/>
            <a:ext cx="1722120" cy="845954"/>
          </a:xfrm>
          <a:prstGeom prst="rect">
            <a:avLst/>
          </a:prstGeom>
        </p:spPr>
      </p:pic>
    </p:spTree>
    <p:extLst>
      <p:ext uri="{BB962C8B-B14F-4D97-AF65-F5344CB8AC3E}">
        <p14:creationId xmlns:p14="http://schemas.microsoft.com/office/powerpoint/2010/main" val="222302538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hf hdr="0" ftr="0" dt="0"/>
  <p:txStyles>
    <p:titleStyle>
      <a:lvl1pPr algn="ctr" rtl="0" eaLnBrk="1" fontAlgn="base" hangingPunct="1">
        <a:spcBef>
          <a:spcPct val="0"/>
        </a:spcBef>
        <a:spcAft>
          <a:spcPct val="0"/>
        </a:spcAft>
        <a:defRPr sz="2400" b="1">
          <a:solidFill>
            <a:schemeClr val="bg1"/>
          </a:solidFill>
          <a:latin typeface="+mj-lt"/>
          <a:ea typeface="MS PGothic" pitchFamily="34" charset="-128"/>
          <a:cs typeface="+mj-cs"/>
        </a:defRPr>
      </a:lvl1pPr>
      <a:lvl2pPr algn="l" rtl="0" eaLnBrk="1" fontAlgn="base" hangingPunct="1">
        <a:spcBef>
          <a:spcPct val="0"/>
        </a:spcBef>
        <a:spcAft>
          <a:spcPct val="0"/>
        </a:spcAft>
        <a:defRPr sz="2400" b="1">
          <a:solidFill>
            <a:schemeClr val="bg1"/>
          </a:solidFill>
          <a:latin typeface="Helvetica" pitchFamily="-112" charset="0"/>
          <a:ea typeface="MS PGothic" pitchFamily="34" charset="-128"/>
          <a:cs typeface="ＭＳ Ｐゴシック" pitchFamily="-112" charset="-128"/>
        </a:defRPr>
      </a:lvl2pPr>
      <a:lvl3pPr algn="l" rtl="0" eaLnBrk="1" fontAlgn="base" hangingPunct="1">
        <a:spcBef>
          <a:spcPct val="0"/>
        </a:spcBef>
        <a:spcAft>
          <a:spcPct val="0"/>
        </a:spcAft>
        <a:defRPr sz="2400" b="1">
          <a:solidFill>
            <a:schemeClr val="bg1"/>
          </a:solidFill>
          <a:latin typeface="Helvetica" pitchFamily="-112" charset="0"/>
          <a:ea typeface="MS PGothic" pitchFamily="34" charset="-128"/>
          <a:cs typeface="ＭＳ Ｐゴシック" pitchFamily="-112" charset="-128"/>
        </a:defRPr>
      </a:lvl3pPr>
      <a:lvl4pPr algn="l" rtl="0" eaLnBrk="1" fontAlgn="base" hangingPunct="1">
        <a:spcBef>
          <a:spcPct val="0"/>
        </a:spcBef>
        <a:spcAft>
          <a:spcPct val="0"/>
        </a:spcAft>
        <a:defRPr sz="2400" b="1">
          <a:solidFill>
            <a:schemeClr val="bg1"/>
          </a:solidFill>
          <a:latin typeface="Helvetica" pitchFamily="-112" charset="0"/>
          <a:ea typeface="MS PGothic" pitchFamily="34" charset="-128"/>
          <a:cs typeface="ＭＳ Ｐゴシック" pitchFamily="-112" charset="-128"/>
        </a:defRPr>
      </a:lvl4pPr>
      <a:lvl5pPr algn="l" rtl="0" eaLnBrk="1" fontAlgn="base" hangingPunct="1">
        <a:spcBef>
          <a:spcPct val="0"/>
        </a:spcBef>
        <a:spcAft>
          <a:spcPct val="0"/>
        </a:spcAft>
        <a:defRPr sz="2400" b="1">
          <a:solidFill>
            <a:schemeClr val="bg1"/>
          </a:solidFill>
          <a:latin typeface="Helvetica" pitchFamily="-112" charset="0"/>
          <a:ea typeface="MS PGothic" pitchFamily="34" charset="-128"/>
          <a:cs typeface="ＭＳ Ｐゴシック" pitchFamily="-112" charset="-128"/>
        </a:defRPr>
      </a:lvl5pPr>
      <a:lvl6pPr marL="457200" algn="l" rtl="0" eaLnBrk="1" fontAlgn="base" hangingPunct="1">
        <a:spcBef>
          <a:spcPct val="0"/>
        </a:spcBef>
        <a:spcAft>
          <a:spcPct val="0"/>
        </a:spcAft>
        <a:defRPr sz="2400" b="1">
          <a:solidFill>
            <a:schemeClr val="bg1"/>
          </a:solidFill>
          <a:latin typeface="Helvetica" pitchFamily="-112" charset="0"/>
          <a:ea typeface="ＭＳ Ｐゴシック" pitchFamily="-112" charset="-128"/>
          <a:cs typeface="ＭＳ Ｐゴシック" pitchFamily="-112" charset="-128"/>
        </a:defRPr>
      </a:lvl6pPr>
      <a:lvl7pPr marL="914400" algn="l" rtl="0" eaLnBrk="1" fontAlgn="base" hangingPunct="1">
        <a:spcBef>
          <a:spcPct val="0"/>
        </a:spcBef>
        <a:spcAft>
          <a:spcPct val="0"/>
        </a:spcAft>
        <a:defRPr sz="2400" b="1">
          <a:solidFill>
            <a:schemeClr val="bg1"/>
          </a:solidFill>
          <a:latin typeface="Helvetica" pitchFamily="-112" charset="0"/>
          <a:ea typeface="ＭＳ Ｐゴシック" pitchFamily="-112" charset="-128"/>
          <a:cs typeface="ＭＳ Ｐゴシック" pitchFamily="-112" charset="-128"/>
        </a:defRPr>
      </a:lvl7pPr>
      <a:lvl8pPr marL="1371600" algn="l" rtl="0" eaLnBrk="1" fontAlgn="base" hangingPunct="1">
        <a:spcBef>
          <a:spcPct val="0"/>
        </a:spcBef>
        <a:spcAft>
          <a:spcPct val="0"/>
        </a:spcAft>
        <a:defRPr sz="2400" b="1">
          <a:solidFill>
            <a:schemeClr val="bg1"/>
          </a:solidFill>
          <a:latin typeface="Helvetica" pitchFamily="-112" charset="0"/>
          <a:ea typeface="ＭＳ Ｐゴシック" pitchFamily="-112" charset="-128"/>
          <a:cs typeface="ＭＳ Ｐゴシック" pitchFamily="-112" charset="-128"/>
        </a:defRPr>
      </a:lvl8pPr>
      <a:lvl9pPr marL="1828800" algn="l" rtl="0" eaLnBrk="1" fontAlgn="base" hangingPunct="1">
        <a:spcBef>
          <a:spcPct val="0"/>
        </a:spcBef>
        <a:spcAft>
          <a:spcPct val="0"/>
        </a:spcAft>
        <a:defRPr sz="2400" b="1">
          <a:solidFill>
            <a:schemeClr val="bg1"/>
          </a:solidFill>
          <a:latin typeface="Helvetica" pitchFamily="-112" charset="0"/>
          <a:ea typeface="ＭＳ Ｐゴシック" pitchFamily="-112" charset="-128"/>
          <a:cs typeface="ＭＳ Ｐゴシック" pitchFamily="-112" charset="-128"/>
        </a:defRPr>
      </a:lvl9pPr>
    </p:titleStyle>
    <p:bodyStyle>
      <a:lvl1pPr marL="225425" indent="-225425" algn="l" rtl="0" eaLnBrk="1" fontAlgn="base" hangingPunct="1">
        <a:spcBef>
          <a:spcPct val="20000"/>
        </a:spcBef>
        <a:spcAft>
          <a:spcPct val="0"/>
        </a:spcAft>
        <a:buChar char="•"/>
        <a:defRPr>
          <a:solidFill>
            <a:schemeClr val="tx1"/>
          </a:solidFill>
          <a:latin typeface="+mn-lt"/>
          <a:ea typeface="MS PGothic" pitchFamily="34" charset="-128"/>
          <a:cs typeface="+mn-cs"/>
        </a:defRPr>
      </a:lvl1pPr>
      <a:lvl2pPr marL="460375" indent="-233363" algn="l" rtl="0" eaLnBrk="1" fontAlgn="base" hangingPunct="1">
        <a:spcBef>
          <a:spcPct val="20000"/>
        </a:spcBef>
        <a:spcAft>
          <a:spcPct val="0"/>
        </a:spcAft>
        <a:buChar char="–"/>
        <a:defRPr>
          <a:solidFill>
            <a:schemeClr val="tx1"/>
          </a:solidFill>
          <a:latin typeface="+mn-lt"/>
          <a:ea typeface="MS PGothic" pitchFamily="34" charset="-128"/>
          <a:cs typeface="ＭＳ Ｐゴシック"/>
        </a:defRPr>
      </a:lvl2pPr>
      <a:lvl3pPr marL="687388" indent="-225425" algn="l" rtl="0" eaLnBrk="1" fontAlgn="base" hangingPunct="1">
        <a:spcBef>
          <a:spcPct val="20000"/>
        </a:spcBef>
        <a:spcAft>
          <a:spcPct val="0"/>
        </a:spcAft>
        <a:buChar char="•"/>
        <a:defRPr>
          <a:solidFill>
            <a:schemeClr val="tx1"/>
          </a:solidFill>
          <a:latin typeface="+mn-lt"/>
          <a:ea typeface="ヒラギノ角ゴ Pro W3" pitchFamily="-106" charset="-128"/>
          <a:cs typeface="ヒラギノ角ゴ Pro W3" charset="-128"/>
        </a:defRPr>
      </a:lvl3pPr>
      <a:lvl4pPr marL="915988" indent="-227013" algn="l" rtl="0" eaLnBrk="1" fontAlgn="base" hangingPunct="1">
        <a:spcBef>
          <a:spcPct val="20000"/>
        </a:spcBef>
        <a:spcAft>
          <a:spcPct val="0"/>
        </a:spcAft>
        <a:buChar char="–"/>
        <a:defRPr>
          <a:solidFill>
            <a:schemeClr val="tx1"/>
          </a:solidFill>
          <a:latin typeface="+mn-lt"/>
          <a:ea typeface="ヒラギノ角ゴ Pro W3" pitchFamily="-106" charset="-128"/>
          <a:cs typeface="ヒラギノ角ゴ Pro W3" charset="-128"/>
        </a:defRPr>
      </a:lvl4pPr>
      <a:lvl5pPr marL="1144588" indent="-227013" algn="l" rtl="0" eaLnBrk="1" fontAlgn="base" hangingPunct="1">
        <a:spcBef>
          <a:spcPct val="20000"/>
        </a:spcBef>
        <a:spcAft>
          <a:spcPct val="0"/>
        </a:spcAft>
        <a:buChar char="»"/>
        <a:defRPr>
          <a:solidFill>
            <a:schemeClr val="tx1"/>
          </a:solidFill>
          <a:latin typeface="+mn-lt"/>
          <a:ea typeface="ヒラギノ角ゴ Pro W3" pitchFamily="-106" charset="-128"/>
          <a:cs typeface="ヒラギノ角ゴ Pro W3" charset="-128"/>
        </a:defRPr>
      </a:lvl5pPr>
      <a:lvl6pPr marL="1601788" indent="-227013" algn="l" rtl="0" eaLnBrk="1" fontAlgn="base" hangingPunct="1">
        <a:spcBef>
          <a:spcPct val="20000"/>
        </a:spcBef>
        <a:spcAft>
          <a:spcPct val="0"/>
        </a:spcAft>
        <a:buChar char="»"/>
        <a:defRPr>
          <a:solidFill>
            <a:schemeClr val="tx1"/>
          </a:solidFill>
          <a:latin typeface="+mn-lt"/>
          <a:ea typeface="+mn-ea"/>
        </a:defRPr>
      </a:lvl6pPr>
      <a:lvl7pPr marL="2058988" indent="-227013" algn="l" rtl="0" eaLnBrk="1" fontAlgn="base" hangingPunct="1">
        <a:spcBef>
          <a:spcPct val="20000"/>
        </a:spcBef>
        <a:spcAft>
          <a:spcPct val="0"/>
        </a:spcAft>
        <a:buChar char="»"/>
        <a:defRPr>
          <a:solidFill>
            <a:schemeClr val="tx1"/>
          </a:solidFill>
          <a:latin typeface="+mn-lt"/>
          <a:ea typeface="+mn-ea"/>
        </a:defRPr>
      </a:lvl7pPr>
      <a:lvl8pPr marL="2516188" indent="-227013" algn="l" rtl="0" eaLnBrk="1" fontAlgn="base" hangingPunct="1">
        <a:spcBef>
          <a:spcPct val="20000"/>
        </a:spcBef>
        <a:spcAft>
          <a:spcPct val="0"/>
        </a:spcAft>
        <a:buChar char="»"/>
        <a:defRPr>
          <a:solidFill>
            <a:schemeClr val="tx1"/>
          </a:solidFill>
          <a:latin typeface="+mn-lt"/>
          <a:ea typeface="+mn-ea"/>
        </a:defRPr>
      </a:lvl8pPr>
      <a:lvl9pPr marL="2973388" indent="-227013" algn="l" rtl="0" eaLnBrk="1" fontAlgn="base" hangingPunct="1">
        <a:spcBef>
          <a:spcPct val="20000"/>
        </a:spcBef>
        <a:spcAft>
          <a:spcPct val="0"/>
        </a:spcAft>
        <a:buChar char="»"/>
        <a:defRPr>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12.emf"/><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tiff"/></Relationships>
</file>

<file path=ppt/slides/_rels/slide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1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1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1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2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2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2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2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43.png"/><Relationship Id="rId4" Type="http://schemas.openxmlformats.org/officeDocument/2006/relationships/image" Target="../media/image42.png"/></Relationships>
</file>

<file path=ppt/slides/_rels/slide3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43.png"/><Relationship Id="rId5" Type="http://schemas.openxmlformats.org/officeDocument/2006/relationships/image" Target="../media/image46.png"/><Relationship Id="rId4" Type="http://schemas.openxmlformats.org/officeDocument/2006/relationships/image" Target="../media/image45.png"/></Relationships>
</file>

<file path=ppt/slides/_rels/slide3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3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3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comments" Target="../comments/comment1.xml"/></Relationships>
</file>

<file path=ppt/slides/_rels/slide3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comments" Target="../comments/commen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BF0EF5-60F5-4D93-87C2-AB95BD222FDF}"/>
              </a:ext>
            </a:extLst>
          </p:cNvPr>
          <p:cNvSpPr>
            <a:spLocks noGrp="1"/>
          </p:cNvSpPr>
          <p:nvPr>
            <p:ph type="ctrTitle"/>
          </p:nvPr>
        </p:nvSpPr>
        <p:spPr>
          <a:xfrm>
            <a:off x="304572" y="1342422"/>
            <a:ext cx="10930467" cy="1687105"/>
          </a:xfrm>
        </p:spPr>
        <p:txBody>
          <a:bodyPr>
            <a:normAutofit/>
          </a:bodyPr>
          <a:lstStyle/>
          <a:p>
            <a:r>
              <a:rPr lang="en-US" sz="3200" dirty="0"/>
              <a:t>Presenting Model-Based Systems Engineering Information to Non-Modelers</a:t>
            </a:r>
          </a:p>
        </p:txBody>
      </p:sp>
      <p:sp>
        <p:nvSpPr>
          <p:cNvPr id="7" name="Rectangle 6">
            <a:extLst>
              <a:ext uri="{FF2B5EF4-FFF2-40B4-BE49-F238E27FC236}">
                <a16:creationId xmlns:a16="http://schemas.microsoft.com/office/drawing/2014/main" id="{CA8B4AB2-D76E-4579-A30C-3619B3B7AA18}"/>
              </a:ext>
            </a:extLst>
          </p:cNvPr>
          <p:cNvSpPr/>
          <p:nvPr/>
        </p:nvSpPr>
        <p:spPr bwMode="auto">
          <a:xfrm>
            <a:off x="0" y="3596504"/>
            <a:ext cx="12192000" cy="3623446"/>
          </a:xfrm>
          <a:prstGeom prst="rect">
            <a:avLst/>
          </a:prstGeom>
          <a:solidFill>
            <a:schemeClr val="tx1">
              <a:alpha val="40000"/>
            </a:schemeClr>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a:ln>
                <a:noFill/>
              </a:ln>
              <a:solidFill>
                <a:schemeClr val="bg1"/>
              </a:solidFill>
              <a:effectLst/>
              <a:latin typeface="Helvetica Neue Black Condensed" pitchFamily="-112" charset="0"/>
              <a:ea typeface="ＭＳ Ｐゴシック" pitchFamily="-112" charset="-128"/>
              <a:cs typeface="ＭＳ Ｐゴシック" pitchFamily="-112" charset="-128"/>
            </a:endParaRPr>
          </a:p>
        </p:txBody>
      </p:sp>
      <p:sp>
        <p:nvSpPr>
          <p:cNvPr id="3" name="Subtitle 2">
            <a:extLst>
              <a:ext uri="{FF2B5EF4-FFF2-40B4-BE49-F238E27FC236}">
                <a16:creationId xmlns:a16="http://schemas.microsoft.com/office/drawing/2014/main" id="{6E4CBF58-09FC-45A6-981F-3FB2531024D5}"/>
              </a:ext>
            </a:extLst>
          </p:cNvPr>
          <p:cNvSpPr>
            <a:spLocks noGrp="1"/>
          </p:cNvSpPr>
          <p:nvPr>
            <p:ph type="subTitle" sz="quarter" idx="1"/>
          </p:nvPr>
        </p:nvSpPr>
        <p:spPr>
          <a:xfrm>
            <a:off x="304572" y="2716290"/>
            <a:ext cx="5606702" cy="1834473"/>
          </a:xfrm>
        </p:spPr>
        <p:txBody>
          <a:bodyPr>
            <a:normAutofit lnSpcReduction="10000"/>
          </a:bodyPr>
          <a:lstStyle/>
          <a:p>
            <a:r>
              <a:rPr lang="en-US" sz="2000" dirty="0"/>
              <a:t>Human Research Program</a:t>
            </a:r>
          </a:p>
          <a:p>
            <a:r>
              <a:rPr lang="en-US" sz="2000" dirty="0"/>
              <a:t>Exploration Medical Capability Element</a:t>
            </a:r>
          </a:p>
          <a:p>
            <a:endParaRPr lang="en-US" sz="2000" dirty="0"/>
          </a:p>
          <a:p>
            <a:r>
              <a:rPr lang="en-US" sz="2000" dirty="0"/>
              <a:t>IEEE Aerospace Conference</a:t>
            </a:r>
          </a:p>
          <a:p>
            <a:r>
              <a:rPr lang="en-US" sz="2000" dirty="0"/>
              <a:t>January 2021</a:t>
            </a:r>
          </a:p>
          <a:p>
            <a:endParaRPr lang="en-US" sz="2000" dirty="0"/>
          </a:p>
          <a:p>
            <a:endParaRPr lang="en-US" sz="2000" dirty="0"/>
          </a:p>
        </p:txBody>
      </p:sp>
      <p:sp>
        <p:nvSpPr>
          <p:cNvPr id="5" name="TextBox 4"/>
          <p:cNvSpPr txBox="1"/>
          <p:nvPr/>
        </p:nvSpPr>
        <p:spPr>
          <a:xfrm>
            <a:off x="1662545" y="6289964"/>
            <a:ext cx="7610763" cy="369332"/>
          </a:xfrm>
          <a:prstGeom prst="rect">
            <a:avLst/>
          </a:prstGeom>
          <a:noFill/>
        </p:spPr>
        <p:txBody>
          <a:bodyPr wrap="square" rtlCol="0">
            <a:spAutoFit/>
          </a:bodyPr>
          <a:lstStyle/>
          <a:p>
            <a:r>
              <a:rPr lang="en-US" b="1" dirty="0">
                <a:solidFill>
                  <a:schemeClr val="bg1"/>
                </a:solidFill>
              </a:rPr>
              <a:t>“Expanding the Boundaries of Space Medicine and Technology”</a:t>
            </a:r>
          </a:p>
        </p:txBody>
      </p:sp>
      <p:sp>
        <p:nvSpPr>
          <p:cNvPr id="6" name="TextBox 5">
            <a:extLst>
              <a:ext uri="{FF2B5EF4-FFF2-40B4-BE49-F238E27FC236}">
                <a16:creationId xmlns:a16="http://schemas.microsoft.com/office/drawing/2014/main" id="{3FE5C446-EF70-4901-ADEF-7BABFC8A1537}"/>
              </a:ext>
            </a:extLst>
          </p:cNvPr>
          <p:cNvSpPr txBox="1"/>
          <p:nvPr/>
        </p:nvSpPr>
        <p:spPr>
          <a:xfrm>
            <a:off x="4162654" y="4219576"/>
            <a:ext cx="7791449" cy="1834474"/>
          </a:xfrm>
          <a:prstGeom prst="rect">
            <a:avLst/>
          </a:prstGeom>
          <a:noFill/>
          <a:effectLst>
            <a:softEdge rad="63500"/>
          </a:effectLst>
        </p:spPr>
        <p:txBody>
          <a:bodyPr wrap="none" numCol="3" rtlCol="0">
            <a:noAutofit/>
          </a:bodyPr>
          <a:lstStyle/>
          <a:p>
            <a:r>
              <a:rPr lang="en-US" b="1" dirty="0">
                <a:solidFill>
                  <a:schemeClr val="bg1"/>
                </a:solidFill>
              </a:rPr>
              <a:t>J.R. Cohen	</a:t>
            </a:r>
          </a:p>
          <a:p>
            <a:r>
              <a:rPr lang="en-US" b="1" dirty="0">
                <a:solidFill>
                  <a:schemeClr val="bg1"/>
                </a:solidFill>
              </a:rPr>
              <a:t>S. Arai	</a:t>
            </a:r>
          </a:p>
          <a:p>
            <a:r>
              <a:rPr lang="en-US" b="1" dirty="0">
                <a:solidFill>
                  <a:schemeClr val="bg1"/>
                </a:solidFill>
              </a:rPr>
              <a:t>T. </a:t>
            </a:r>
            <a:r>
              <a:rPr lang="en-US" b="1" dirty="0" err="1">
                <a:solidFill>
                  <a:schemeClr val="bg1"/>
                </a:solidFill>
              </a:rPr>
              <a:t>Rakalina</a:t>
            </a:r>
            <a:r>
              <a:rPr lang="en-US" b="1" dirty="0">
                <a:solidFill>
                  <a:schemeClr val="bg1"/>
                </a:solidFill>
              </a:rPr>
              <a:t>	</a:t>
            </a:r>
          </a:p>
          <a:p>
            <a:r>
              <a:rPr lang="en-US" b="1" dirty="0">
                <a:solidFill>
                  <a:schemeClr val="bg1"/>
                </a:solidFill>
              </a:rPr>
              <a:t>E. Griffin</a:t>
            </a:r>
          </a:p>
          <a:p>
            <a:r>
              <a:rPr lang="en-US" b="1" dirty="0">
                <a:solidFill>
                  <a:schemeClr val="bg1"/>
                </a:solidFill>
              </a:rPr>
              <a:t>J. Heiser	</a:t>
            </a:r>
          </a:p>
          <a:p>
            <a:r>
              <a:rPr lang="en-US" b="1" dirty="0">
                <a:solidFill>
                  <a:schemeClr val="bg1"/>
                </a:solidFill>
              </a:rPr>
              <a:t>M. Urbina</a:t>
            </a:r>
          </a:p>
          <a:p>
            <a:r>
              <a:rPr lang="en-US" b="1" dirty="0">
                <a:solidFill>
                  <a:schemeClr val="bg1"/>
                </a:solidFill>
              </a:rPr>
              <a:t>K. McGuire	</a:t>
            </a:r>
          </a:p>
          <a:p>
            <a:r>
              <a:rPr lang="en-US" b="1" dirty="0">
                <a:solidFill>
                  <a:schemeClr val="bg1"/>
                </a:solidFill>
              </a:rPr>
              <a:t>D. Rubin</a:t>
            </a:r>
          </a:p>
          <a:p>
            <a:pPr marL="342900" indent="-342900">
              <a:buAutoNum type="alphaUcPeriod"/>
            </a:pPr>
            <a:r>
              <a:rPr lang="en-US" b="1" dirty="0">
                <a:solidFill>
                  <a:schemeClr val="bg1"/>
                </a:solidFill>
              </a:rPr>
              <a:t>Seigel	</a:t>
            </a:r>
          </a:p>
          <a:p>
            <a:r>
              <a:rPr lang="en-US" b="1" dirty="0">
                <a:solidFill>
                  <a:schemeClr val="bg1"/>
                </a:solidFill>
              </a:rPr>
              <a:t>A. Shah</a:t>
            </a:r>
          </a:p>
          <a:p>
            <a:r>
              <a:rPr lang="en-US" b="1" dirty="0">
                <a:solidFill>
                  <a:schemeClr val="bg1"/>
                </a:solidFill>
              </a:rPr>
              <a:t>S. Ramachandran</a:t>
            </a:r>
          </a:p>
          <a:p>
            <a:r>
              <a:rPr lang="en-US" b="1" dirty="0">
                <a:solidFill>
                  <a:schemeClr val="bg1"/>
                </a:solidFill>
              </a:rPr>
              <a:t>A. Dixit</a:t>
            </a:r>
          </a:p>
          <a:p>
            <a:r>
              <a:rPr lang="en-US" b="1" dirty="0">
                <a:solidFill>
                  <a:schemeClr val="bg1"/>
                </a:solidFill>
              </a:rPr>
              <a:t>J. Legaspi</a:t>
            </a:r>
          </a:p>
          <a:p>
            <a:r>
              <a:rPr lang="en-US" b="1" dirty="0">
                <a:solidFill>
                  <a:schemeClr val="bg1"/>
                </a:solidFill>
              </a:rPr>
              <a:t>M. Kuligowski	</a:t>
            </a:r>
          </a:p>
          <a:p>
            <a:r>
              <a:rPr lang="en-US" b="1" dirty="0">
                <a:solidFill>
                  <a:schemeClr val="bg1"/>
                </a:solidFill>
              </a:rPr>
              <a:t>J. </a:t>
            </a:r>
            <a:r>
              <a:rPr lang="en-US" b="1" dirty="0" err="1">
                <a:solidFill>
                  <a:schemeClr val="bg1"/>
                </a:solidFill>
              </a:rPr>
              <a:t>Mindock</a:t>
            </a:r>
            <a:endParaRPr lang="en-US" b="1" dirty="0">
              <a:solidFill>
                <a:schemeClr val="bg1"/>
              </a:solidFill>
            </a:endParaRPr>
          </a:p>
          <a:p>
            <a:r>
              <a:rPr lang="en-US" b="1" dirty="0">
                <a:solidFill>
                  <a:schemeClr val="bg1"/>
                </a:solidFill>
              </a:rPr>
              <a:t>M. Hailey	</a:t>
            </a:r>
          </a:p>
          <a:p>
            <a:r>
              <a:rPr lang="en-US" b="1" dirty="0">
                <a:solidFill>
                  <a:schemeClr val="bg1"/>
                </a:solidFill>
              </a:rPr>
              <a:t>J. </a:t>
            </a:r>
            <a:r>
              <a:rPr lang="en-US" b="1" dirty="0" err="1">
                <a:solidFill>
                  <a:schemeClr val="bg1"/>
                </a:solidFill>
              </a:rPr>
              <a:t>Bardina</a:t>
            </a:r>
            <a:endParaRPr lang="en-US" b="1" dirty="0">
              <a:solidFill>
                <a:schemeClr val="bg1"/>
              </a:solidFill>
            </a:endParaRPr>
          </a:p>
          <a:p>
            <a:endParaRPr lang="en-US" dirty="0"/>
          </a:p>
        </p:txBody>
      </p:sp>
    </p:spTree>
    <p:extLst>
      <p:ext uri="{BB962C8B-B14F-4D97-AF65-F5344CB8AC3E}">
        <p14:creationId xmlns:p14="http://schemas.microsoft.com/office/powerpoint/2010/main" val="19992267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Animated Good Idea Clipart">
            <a:extLst>
              <a:ext uri="{FF2B5EF4-FFF2-40B4-BE49-F238E27FC236}">
                <a16:creationId xmlns:a16="http://schemas.microsoft.com/office/drawing/2014/main" id="{C4ACBAE9-4D39-4187-94CA-90119850B3E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48592" y="3916301"/>
            <a:ext cx="2375676" cy="2903604"/>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71886CBE-DC43-422F-87B0-C5F2C2407278}"/>
              </a:ext>
            </a:extLst>
          </p:cNvPr>
          <p:cNvSpPr>
            <a:spLocks noGrp="1"/>
          </p:cNvSpPr>
          <p:nvPr>
            <p:ph type="title"/>
          </p:nvPr>
        </p:nvSpPr>
        <p:spPr/>
        <p:txBody>
          <a:bodyPr/>
          <a:lstStyle/>
          <a:p>
            <a:r>
              <a:rPr lang="en-US" dirty="0"/>
              <a:t>Where This Comes From – An Systems Engineer’s View</a:t>
            </a:r>
          </a:p>
        </p:txBody>
      </p:sp>
      <p:sp>
        <p:nvSpPr>
          <p:cNvPr id="3" name="Content Placeholder 2">
            <a:extLst>
              <a:ext uri="{FF2B5EF4-FFF2-40B4-BE49-F238E27FC236}">
                <a16:creationId xmlns:a16="http://schemas.microsoft.com/office/drawing/2014/main" id="{559CC73E-C9F9-49E6-AF15-0B3FB529207C}"/>
              </a:ext>
            </a:extLst>
          </p:cNvPr>
          <p:cNvSpPr>
            <a:spLocks noGrp="1"/>
          </p:cNvSpPr>
          <p:nvPr>
            <p:ph idx="1"/>
          </p:nvPr>
        </p:nvSpPr>
        <p:spPr>
          <a:xfrm>
            <a:off x="914400" y="996176"/>
            <a:ext cx="10363200" cy="4876800"/>
          </a:xfrm>
        </p:spPr>
        <p:txBody>
          <a:bodyPr/>
          <a:lstStyle/>
          <a:p>
            <a:r>
              <a:rPr lang="en-US" dirty="0"/>
              <a:t>Exploration Medical Capability (ExMC) Systems Engineering (SE) Tasked with Developing the Level of Care IV Short Duration Lunar Orbit Medical System Foundation</a:t>
            </a:r>
          </a:p>
          <a:p>
            <a:pPr lvl="1"/>
            <a:r>
              <a:rPr lang="en-US" dirty="0"/>
              <a:t>This Medical System is a Precursor Specification not Tied to a Specific Mission </a:t>
            </a:r>
          </a:p>
          <a:p>
            <a:pPr lvl="1"/>
            <a:r>
              <a:rPr lang="en-US" dirty="0"/>
              <a:t>ExMC SE Chose to Develop using a Model Based Systems Engineering (MBSE) Approach </a:t>
            </a:r>
          </a:p>
          <a:p>
            <a:pPr lvl="1"/>
            <a:r>
              <a:rPr lang="en-US" dirty="0"/>
              <a:t>MBSE Model in MagicDraw using Object Management Group (OMG) Systems Modeling Language (SysML)</a:t>
            </a:r>
          </a:p>
          <a:p>
            <a:endParaRPr lang="en-US" dirty="0"/>
          </a:p>
          <a:p>
            <a:r>
              <a:rPr lang="en-US" dirty="0"/>
              <a:t>Issues:</a:t>
            </a:r>
          </a:p>
          <a:p>
            <a:pPr lvl="1"/>
            <a:r>
              <a:rPr lang="en-US" dirty="0"/>
              <a:t>Not All Stakeholders Have Access to the Modeling Tool (limited licenses)</a:t>
            </a:r>
          </a:p>
          <a:p>
            <a:pPr lvl="1"/>
            <a:r>
              <a:rPr lang="en-US" dirty="0"/>
              <a:t>Not All Stakeholders Have Access to the Model (Network Access)</a:t>
            </a:r>
          </a:p>
          <a:p>
            <a:pPr lvl="1"/>
            <a:r>
              <a:rPr lang="en-US" dirty="0"/>
              <a:t>Not All Stakeholders Know the Language</a:t>
            </a:r>
          </a:p>
          <a:p>
            <a:pPr lvl="1"/>
            <a:r>
              <a:rPr lang="en-US" dirty="0"/>
              <a:t>Stakeholders Use Information from the Model Differently than it is Built (Model Organization)</a:t>
            </a:r>
          </a:p>
          <a:p>
            <a:endParaRPr lang="en-US" dirty="0"/>
          </a:p>
          <a:p>
            <a:r>
              <a:rPr lang="en-US" dirty="0"/>
              <a:t>Goals</a:t>
            </a:r>
          </a:p>
          <a:p>
            <a:pPr lvl="1"/>
            <a:r>
              <a:rPr lang="en-US" dirty="0"/>
              <a:t>Easy Accessibility for All Stakeholders</a:t>
            </a:r>
          </a:p>
          <a:p>
            <a:pPr lvl="1"/>
            <a:r>
              <a:rPr lang="en-US" dirty="0"/>
              <a:t>Present Information in the Manner that the Stakeholders Need</a:t>
            </a:r>
          </a:p>
          <a:p>
            <a:pPr marL="461963" lvl="2" indent="0">
              <a:buNone/>
            </a:pPr>
            <a:r>
              <a:rPr lang="en-US" dirty="0"/>
              <a:t>**Same information Presented Different Ways</a:t>
            </a:r>
          </a:p>
          <a:p>
            <a:pPr lvl="1"/>
            <a:r>
              <a:rPr lang="en-US" dirty="0"/>
              <a:t>Continue to Examine and Improve Usability</a:t>
            </a:r>
          </a:p>
        </p:txBody>
      </p:sp>
      <p:sp>
        <p:nvSpPr>
          <p:cNvPr id="4" name="Slide Number Placeholder 3">
            <a:extLst>
              <a:ext uri="{FF2B5EF4-FFF2-40B4-BE49-F238E27FC236}">
                <a16:creationId xmlns:a16="http://schemas.microsoft.com/office/drawing/2014/main" id="{7D7E3C6D-56B5-429D-BE43-B1E28D14115B}"/>
              </a:ext>
            </a:extLst>
          </p:cNvPr>
          <p:cNvSpPr>
            <a:spLocks noGrp="1"/>
          </p:cNvSpPr>
          <p:nvPr>
            <p:ph type="sldNum" sz="quarter" idx="4"/>
          </p:nvPr>
        </p:nvSpPr>
        <p:spPr/>
        <p:txBody>
          <a:bodyPr/>
          <a:lstStyle/>
          <a:p>
            <a:fld id="{60E58D69-6F75-46EC-B381-A34C4F305958}" type="slidenum">
              <a:rPr lang="en-US" smtClean="0"/>
              <a:pPr/>
              <a:t>2</a:t>
            </a:fld>
            <a:endParaRPr lang="en-US" sz="1000" dirty="0"/>
          </a:p>
        </p:txBody>
      </p:sp>
    </p:spTree>
    <p:extLst>
      <p:ext uri="{BB962C8B-B14F-4D97-AF65-F5344CB8AC3E}">
        <p14:creationId xmlns:p14="http://schemas.microsoft.com/office/powerpoint/2010/main" val="6785982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78602" y="93103"/>
            <a:ext cx="9306432" cy="589007"/>
          </a:xfrm>
        </p:spPr>
        <p:txBody>
          <a:bodyPr/>
          <a:lstStyle/>
          <a:p>
            <a:r>
              <a:rPr lang="en-US" dirty="0"/>
              <a:t>Systems Engineering Approach to Get There</a:t>
            </a:r>
          </a:p>
        </p:txBody>
      </p:sp>
      <p:sp>
        <p:nvSpPr>
          <p:cNvPr id="29" name="Slide Number Placeholder 3"/>
          <p:cNvSpPr>
            <a:spLocks noGrp="1"/>
          </p:cNvSpPr>
          <p:nvPr>
            <p:ph type="sldNum" sz="quarter" idx="4294967295"/>
          </p:nvPr>
        </p:nvSpPr>
        <p:spPr>
          <a:xfrm>
            <a:off x="10871200" y="6492882"/>
            <a:ext cx="1320800" cy="365125"/>
          </a:xfrm>
          <a:prstGeom prst="rect">
            <a:avLst/>
          </a:prstGeom>
        </p:spPr>
        <p:txBody>
          <a:bodyPr/>
          <a:lstStyle/>
          <a:p>
            <a:pPr algn="r"/>
            <a:fld id="{6BD40628-8867-6849-AB56-2F3FFEA2A0E6}" type="slidenum">
              <a:rPr lang="en-US" sz="1400" smtClean="0">
                <a:solidFill>
                  <a:srgbClr val="FFFFFF"/>
                </a:solidFill>
              </a:rPr>
              <a:pPr algn="r"/>
              <a:t>3</a:t>
            </a:fld>
            <a:endParaRPr lang="en-US" sz="1400">
              <a:solidFill>
                <a:srgbClr val="FFFFFF"/>
              </a:solidFill>
            </a:endParaRPr>
          </a:p>
        </p:txBody>
      </p:sp>
      <p:grpSp>
        <p:nvGrpSpPr>
          <p:cNvPr id="4" name="Group 3"/>
          <p:cNvGrpSpPr/>
          <p:nvPr/>
        </p:nvGrpSpPr>
        <p:grpSpPr>
          <a:xfrm>
            <a:off x="85200" y="883920"/>
            <a:ext cx="11862960" cy="5466080"/>
            <a:chOff x="85200" y="787091"/>
            <a:chExt cx="11663357" cy="5881329"/>
          </a:xfrm>
        </p:grpSpPr>
        <p:pic>
          <p:nvPicPr>
            <p:cNvPr id="15" name="Picture 14" descr="Screen Shot 2017-03-24 at 3.04.01 PM.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286341" y="2962423"/>
              <a:ext cx="1768162" cy="1651028"/>
            </a:xfrm>
            <a:prstGeom prst="rect">
              <a:avLst/>
            </a:prstGeom>
          </p:spPr>
        </p:pic>
        <p:sp>
          <p:nvSpPr>
            <p:cNvPr id="9" name="Rounded Rectangle 8"/>
            <p:cNvSpPr/>
            <p:nvPr/>
          </p:nvSpPr>
          <p:spPr>
            <a:xfrm>
              <a:off x="5883285" y="3839382"/>
              <a:ext cx="1974151" cy="646444"/>
            </a:xfrm>
            <a:prstGeom prst="roundRect">
              <a:avLst/>
            </a:prstGeom>
            <a:solidFill>
              <a:srgbClr val="3366FF"/>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Subsystem requirements &amp; architecture</a:t>
              </a:r>
            </a:p>
          </p:txBody>
        </p:sp>
        <p:sp>
          <p:nvSpPr>
            <p:cNvPr id="3" name="TextBox 2"/>
            <p:cNvSpPr txBox="1"/>
            <p:nvPr/>
          </p:nvSpPr>
          <p:spPr>
            <a:xfrm>
              <a:off x="4752063" y="5289484"/>
              <a:ext cx="3416393" cy="830997"/>
            </a:xfrm>
            <a:prstGeom prst="rect">
              <a:avLst/>
            </a:prstGeom>
            <a:noFill/>
          </p:spPr>
          <p:txBody>
            <a:bodyPr wrap="square" rtlCol="0">
              <a:spAutoFit/>
            </a:bodyPr>
            <a:lstStyle/>
            <a:p>
              <a:pPr algn="ctr"/>
              <a:r>
                <a:rPr lang="en-US" sz="1600" dirty="0"/>
                <a:t>Do we have the capabilities to meet the needs?</a:t>
              </a:r>
            </a:p>
            <a:p>
              <a:pPr algn="ctr"/>
              <a:r>
                <a:rPr lang="en-US" sz="1600" dirty="0"/>
                <a:t>Do we need altered allocations?</a:t>
              </a:r>
            </a:p>
          </p:txBody>
        </p:sp>
        <p:sp>
          <p:nvSpPr>
            <p:cNvPr id="7" name="Rounded Rectangle 6"/>
            <p:cNvSpPr/>
            <p:nvPr/>
          </p:nvSpPr>
          <p:spPr>
            <a:xfrm>
              <a:off x="4500115" y="3064616"/>
              <a:ext cx="1949820" cy="646444"/>
            </a:xfrm>
            <a:prstGeom prst="roundRect">
              <a:avLst/>
            </a:prstGeom>
            <a:solidFill>
              <a:srgbClr val="3366FF"/>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solidFill>
                    <a:schemeClr val="bg1"/>
                  </a:solidFill>
                </a:rPr>
                <a:t>Sy</a:t>
              </a:r>
              <a:r>
                <a:rPr lang="en-US" sz="1400" dirty="0"/>
                <a:t>stem requirements &amp; architecture</a:t>
              </a:r>
            </a:p>
          </p:txBody>
        </p:sp>
        <p:sp>
          <p:nvSpPr>
            <p:cNvPr id="20" name="Rounded Rectangle 19"/>
            <p:cNvSpPr/>
            <p:nvPr/>
          </p:nvSpPr>
          <p:spPr>
            <a:xfrm>
              <a:off x="85200" y="787091"/>
              <a:ext cx="1816085" cy="646444"/>
            </a:xfrm>
            <a:prstGeom prst="roundRect">
              <a:avLst/>
            </a:prstGeom>
            <a:solidFill>
              <a:srgbClr val="3366FF"/>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Stakeholder needs, goals</a:t>
              </a:r>
            </a:p>
          </p:txBody>
        </p:sp>
        <p:sp>
          <p:nvSpPr>
            <p:cNvPr id="21" name="Rounded Rectangle 20"/>
            <p:cNvSpPr/>
            <p:nvPr/>
          </p:nvSpPr>
          <p:spPr>
            <a:xfrm>
              <a:off x="1946744" y="803390"/>
              <a:ext cx="1550013" cy="646444"/>
            </a:xfrm>
            <a:prstGeom prst="roundRect">
              <a:avLst/>
            </a:prstGeom>
            <a:solidFill>
              <a:srgbClr val="3366FF"/>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NASA Standards</a:t>
              </a:r>
            </a:p>
          </p:txBody>
        </p:sp>
        <p:sp>
          <p:nvSpPr>
            <p:cNvPr id="27" name="Rounded Rectangle 26"/>
            <p:cNvSpPr/>
            <p:nvPr/>
          </p:nvSpPr>
          <p:spPr>
            <a:xfrm>
              <a:off x="1350327" y="1564158"/>
              <a:ext cx="1981236" cy="646444"/>
            </a:xfrm>
            <a:prstGeom prst="roundRect">
              <a:avLst/>
            </a:prstGeom>
            <a:solidFill>
              <a:srgbClr val="3366FF"/>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Program requirements &amp; architecture</a:t>
              </a:r>
            </a:p>
          </p:txBody>
        </p:sp>
        <p:sp>
          <p:nvSpPr>
            <p:cNvPr id="31" name="Rounded Rectangle 30"/>
            <p:cNvSpPr/>
            <p:nvPr/>
          </p:nvSpPr>
          <p:spPr>
            <a:xfrm>
              <a:off x="7003988" y="4581356"/>
              <a:ext cx="1820469" cy="646444"/>
            </a:xfrm>
            <a:prstGeom prst="roundRect">
              <a:avLst/>
            </a:prstGeom>
            <a:solidFill>
              <a:srgbClr val="3366FF"/>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Characterize system</a:t>
              </a:r>
            </a:p>
          </p:txBody>
        </p:sp>
        <p:sp>
          <p:nvSpPr>
            <p:cNvPr id="34" name="Rounded Rectangle 33"/>
            <p:cNvSpPr/>
            <p:nvPr/>
          </p:nvSpPr>
          <p:spPr>
            <a:xfrm>
              <a:off x="8162668" y="5336659"/>
              <a:ext cx="1519261" cy="646444"/>
            </a:xfrm>
            <a:prstGeom prst="roundRect">
              <a:avLst/>
            </a:prstGeom>
            <a:solidFill>
              <a:srgbClr val="3366FF"/>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Analyze &amp; trade</a:t>
              </a:r>
            </a:p>
          </p:txBody>
        </p:sp>
        <p:sp>
          <p:nvSpPr>
            <p:cNvPr id="35" name="Rounded Rectangle 34"/>
            <p:cNvSpPr/>
            <p:nvPr/>
          </p:nvSpPr>
          <p:spPr>
            <a:xfrm>
              <a:off x="9681931" y="6021976"/>
              <a:ext cx="1277132" cy="646444"/>
            </a:xfrm>
            <a:prstGeom prst="roundRect">
              <a:avLst/>
            </a:prstGeom>
            <a:solidFill>
              <a:schemeClr val="bg1">
                <a:lumMod val="50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500" dirty="0"/>
                <a:t>Design &amp; Build</a:t>
              </a:r>
            </a:p>
          </p:txBody>
        </p:sp>
        <p:pic>
          <p:nvPicPr>
            <p:cNvPr id="17" name="Picture 16" descr="Screen Shot 2017-03-24 at 3.01.20 PM.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463505" y="4609355"/>
              <a:ext cx="2281633" cy="963746"/>
            </a:xfrm>
            <a:prstGeom prst="rect">
              <a:avLst/>
            </a:prstGeom>
          </p:spPr>
        </p:pic>
        <p:pic>
          <p:nvPicPr>
            <p:cNvPr id="18" name="Picture 17"/>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68559" y="4538638"/>
              <a:ext cx="2274800" cy="1125452"/>
            </a:xfrm>
            <a:prstGeom prst="rect">
              <a:avLst/>
            </a:prstGeom>
          </p:spPr>
        </p:pic>
        <p:pic>
          <p:nvPicPr>
            <p:cNvPr id="8" name="Picture 7"/>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3582133" y="865239"/>
              <a:ext cx="1823869" cy="1541448"/>
            </a:xfrm>
            <a:prstGeom prst="rect">
              <a:avLst/>
            </a:prstGeom>
          </p:spPr>
        </p:pic>
        <p:pic>
          <p:nvPicPr>
            <p:cNvPr id="12" name="Picture 11" descr="Screen Shot 2017-08-08 at 4.16.20 PM.png"/>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0162824" y="4931193"/>
              <a:ext cx="1585733" cy="1083056"/>
            </a:xfrm>
            <a:prstGeom prst="rect">
              <a:avLst/>
            </a:prstGeom>
          </p:spPr>
        </p:pic>
        <p:pic>
          <p:nvPicPr>
            <p:cNvPr id="13" name="Picture 12"/>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473494" y="5590402"/>
              <a:ext cx="4117657" cy="791689"/>
            </a:xfrm>
            <a:prstGeom prst="rect">
              <a:avLst/>
            </a:prstGeom>
          </p:spPr>
        </p:pic>
        <p:pic>
          <p:nvPicPr>
            <p:cNvPr id="25" name="Picture 24"/>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8965205" y="3235305"/>
              <a:ext cx="1308623" cy="1658689"/>
            </a:xfrm>
            <a:prstGeom prst="rect">
              <a:avLst/>
            </a:prstGeom>
          </p:spPr>
        </p:pic>
        <p:sp>
          <p:nvSpPr>
            <p:cNvPr id="6" name="Rounded Rectangle 5"/>
            <p:cNvSpPr/>
            <p:nvPr/>
          </p:nvSpPr>
          <p:spPr>
            <a:xfrm>
              <a:off x="2793939" y="2315979"/>
              <a:ext cx="1966188" cy="646444"/>
            </a:xfrm>
            <a:prstGeom prst="roundRect">
              <a:avLst/>
            </a:prstGeom>
            <a:solidFill>
              <a:srgbClr val="3366FF"/>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System functions &amp; behaviors</a:t>
              </a:r>
            </a:p>
          </p:txBody>
        </p:sp>
        <p:pic>
          <p:nvPicPr>
            <p:cNvPr id="28" name="Picture 27"/>
            <p:cNvPicPr/>
            <p:nvPr/>
          </p:nvPicPr>
          <p:blipFill>
            <a:blip r:embed="rId10" cstate="email">
              <a:extLst>
                <a:ext uri="{28A0092B-C50C-407E-A947-70E740481C1C}">
                  <a14:useLocalDpi xmlns:a14="http://schemas.microsoft.com/office/drawing/2010/main"/>
                </a:ext>
              </a:extLst>
            </a:blip>
            <a:stretch>
              <a:fillRect/>
            </a:stretch>
          </p:blipFill>
          <p:spPr>
            <a:xfrm>
              <a:off x="6555622" y="2376714"/>
              <a:ext cx="2152953" cy="1360714"/>
            </a:xfrm>
            <a:prstGeom prst="rect">
              <a:avLst/>
            </a:prstGeom>
          </p:spPr>
        </p:pic>
        <p:sp>
          <p:nvSpPr>
            <p:cNvPr id="23" name="TextBox 22"/>
            <p:cNvSpPr txBox="1"/>
            <p:nvPr/>
          </p:nvSpPr>
          <p:spPr>
            <a:xfrm>
              <a:off x="173192" y="3764133"/>
              <a:ext cx="2314337" cy="584776"/>
            </a:xfrm>
            <a:prstGeom prst="rect">
              <a:avLst/>
            </a:prstGeom>
            <a:noFill/>
          </p:spPr>
          <p:txBody>
            <a:bodyPr wrap="square" rtlCol="0">
              <a:spAutoFit/>
            </a:bodyPr>
            <a:lstStyle/>
            <a:p>
              <a:pPr algn="ctr"/>
              <a:r>
                <a:rPr lang="en-US" sz="1600" dirty="0"/>
                <a:t>Using Model-Based Systems Engineering:</a:t>
              </a:r>
            </a:p>
          </p:txBody>
        </p:sp>
      </p:grpSp>
    </p:spTree>
    <p:extLst>
      <p:ext uri="{BB962C8B-B14F-4D97-AF65-F5344CB8AC3E}">
        <p14:creationId xmlns:p14="http://schemas.microsoft.com/office/powerpoint/2010/main" val="35520304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78A27C5D-A537-41E0-A65E-2D8A29330A4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87168" y="2919513"/>
            <a:ext cx="1437294" cy="1679459"/>
          </a:xfrm>
          <a:prstGeom prst="rect">
            <a:avLst/>
          </a:prstGeom>
        </p:spPr>
      </p:pic>
      <p:sp>
        <p:nvSpPr>
          <p:cNvPr id="2" name="Title 1"/>
          <p:cNvSpPr>
            <a:spLocks noGrp="1"/>
          </p:cNvSpPr>
          <p:nvPr>
            <p:ph type="title"/>
          </p:nvPr>
        </p:nvSpPr>
        <p:spPr>
          <a:xfrm>
            <a:off x="1962615" y="84579"/>
            <a:ext cx="9318703" cy="609600"/>
          </a:xfrm>
        </p:spPr>
        <p:txBody>
          <a:bodyPr/>
          <a:lstStyle/>
          <a:p>
            <a:r>
              <a:rPr lang="en-US" dirty="0"/>
              <a:t>What is MBSE?</a:t>
            </a:r>
          </a:p>
        </p:txBody>
      </p:sp>
      <p:sp>
        <p:nvSpPr>
          <p:cNvPr id="3" name="Content Placeholder 2"/>
          <p:cNvSpPr>
            <a:spLocks noGrp="1"/>
          </p:cNvSpPr>
          <p:nvPr>
            <p:ph idx="1"/>
          </p:nvPr>
        </p:nvSpPr>
        <p:spPr>
          <a:xfrm>
            <a:off x="352532" y="1066068"/>
            <a:ext cx="11248918" cy="1109667"/>
          </a:xfrm>
        </p:spPr>
        <p:txBody>
          <a:bodyPr/>
          <a:lstStyle/>
          <a:p>
            <a:pPr marL="0" indent="0" algn="ctr">
              <a:buNone/>
            </a:pPr>
            <a:r>
              <a:rPr lang="en-US" sz="2400" dirty="0"/>
              <a:t>Model Based Systems Engineering (MBSE)  </a:t>
            </a:r>
            <a:r>
              <a:rPr lang="en-US" sz="2400" u="sng" dirty="0"/>
              <a:t>IS</a:t>
            </a:r>
            <a:r>
              <a:rPr lang="en-US" sz="2400" dirty="0"/>
              <a:t> Systems Engineering!</a:t>
            </a:r>
          </a:p>
        </p:txBody>
      </p:sp>
      <p:sp>
        <p:nvSpPr>
          <p:cNvPr id="5" name="Slide Number Placeholder 4"/>
          <p:cNvSpPr>
            <a:spLocks noGrp="1"/>
          </p:cNvSpPr>
          <p:nvPr>
            <p:ph type="sldNum" sz="quarter" idx="4"/>
          </p:nvPr>
        </p:nvSpPr>
        <p:spPr/>
        <p:txBody>
          <a:bodyPr/>
          <a:lstStyle/>
          <a:p>
            <a:fld id="{6BE9692B-6899-41C0-B3E9-4952193339A3}" type="slidenum">
              <a:rPr lang="en-US" smtClean="0"/>
              <a:pPr/>
              <a:t>4</a:t>
            </a:fld>
            <a:endParaRPr lang="en-US" sz="1000">
              <a:latin typeface="Times New Roman" pitchFamily="1" charset="0"/>
            </a:endParaRPr>
          </a:p>
        </p:txBody>
      </p:sp>
      <p:sp>
        <p:nvSpPr>
          <p:cNvPr id="18" name="Content Placeholder 2">
            <a:extLst>
              <a:ext uri="{FF2B5EF4-FFF2-40B4-BE49-F238E27FC236}">
                <a16:creationId xmlns:a16="http://schemas.microsoft.com/office/drawing/2014/main" id="{1294939B-FE00-49C7-9B3B-76E89EDD5D34}"/>
              </a:ext>
            </a:extLst>
          </p:cNvPr>
          <p:cNvSpPr txBox="1">
            <a:spLocks/>
          </p:cNvSpPr>
          <p:nvPr/>
        </p:nvSpPr>
        <p:spPr bwMode="auto">
          <a:xfrm>
            <a:off x="609600" y="2479803"/>
            <a:ext cx="3905143" cy="43971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225425" indent="-225425" algn="l" rtl="0" eaLnBrk="1" fontAlgn="base" hangingPunct="1">
              <a:spcBef>
                <a:spcPct val="20000"/>
              </a:spcBef>
              <a:spcAft>
                <a:spcPct val="0"/>
              </a:spcAft>
              <a:buChar char="•"/>
              <a:defRPr b="1">
                <a:solidFill>
                  <a:schemeClr val="tx1">
                    <a:lumMod val="95000"/>
                    <a:lumOff val="5000"/>
                  </a:schemeClr>
                </a:solidFill>
                <a:latin typeface="+mn-lt"/>
                <a:ea typeface="MS PGothic" pitchFamily="34" charset="-128"/>
                <a:cs typeface="+mn-cs"/>
              </a:defRPr>
            </a:lvl1pPr>
            <a:lvl2pPr marL="460375" indent="-233363" algn="l" rtl="0" eaLnBrk="1" fontAlgn="base" hangingPunct="1">
              <a:spcBef>
                <a:spcPct val="20000"/>
              </a:spcBef>
              <a:spcAft>
                <a:spcPct val="0"/>
              </a:spcAft>
              <a:buChar char="–"/>
              <a:defRPr sz="1600">
                <a:solidFill>
                  <a:schemeClr val="tx1">
                    <a:lumMod val="95000"/>
                    <a:lumOff val="5000"/>
                  </a:schemeClr>
                </a:solidFill>
                <a:latin typeface="+mn-lt"/>
                <a:ea typeface="MS PGothic" pitchFamily="34" charset="-128"/>
                <a:cs typeface="ＭＳ Ｐゴシック"/>
              </a:defRPr>
            </a:lvl2pPr>
            <a:lvl3pPr marL="687388" indent="-225425" algn="l" rtl="0" eaLnBrk="1" fontAlgn="base" hangingPunct="1">
              <a:spcBef>
                <a:spcPct val="20000"/>
              </a:spcBef>
              <a:spcAft>
                <a:spcPct val="0"/>
              </a:spcAft>
              <a:buChar char="•"/>
              <a:defRPr sz="1400">
                <a:solidFill>
                  <a:schemeClr val="tx1">
                    <a:lumMod val="95000"/>
                    <a:lumOff val="5000"/>
                  </a:schemeClr>
                </a:solidFill>
                <a:latin typeface="+mn-lt"/>
                <a:ea typeface="ヒラギノ角ゴ Pro W3" pitchFamily="-106" charset="-128"/>
                <a:cs typeface="ヒラギノ角ゴ Pro W3" charset="-128"/>
              </a:defRPr>
            </a:lvl3pPr>
            <a:lvl4pPr marL="915988" indent="-227013" algn="l" rtl="0" eaLnBrk="1" fontAlgn="base" hangingPunct="1">
              <a:spcBef>
                <a:spcPct val="20000"/>
              </a:spcBef>
              <a:spcAft>
                <a:spcPct val="0"/>
              </a:spcAft>
              <a:buChar char="–"/>
              <a:defRPr sz="1200">
                <a:solidFill>
                  <a:schemeClr val="tx1">
                    <a:lumMod val="95000"/>
                    <a:lumOff val="5000"/>
                  </a:schemeClr>
                </a:solidFill>
                <a:latin typeface="+mn-lt"/>
                <a:ea typeface="ヒラギノ角ゴ Pro W3" pitchFamily="-106" charset="-128"/>
                <a:cs typeface="ヒラギノ角ゴ Pro W3" charset="-128"/>
              </a:defRPr>
            </a:lvl4pPr>
            <a:lvl5pPr marL="1144588" indent="-227013" algn="l" rtl="0" eaLnBrk="1" fontAlgn="base" hangingPunct="1">
              <a:spcBef>
                <a:spcPct val="20000"/>
              </a:spcBef>
              <a:spcAft>
                <a:spcPct val="0"/>
              </a:spcAft>
              <a:buChar char="»"/>
              <a:defRPr sz="1200">
                <a:solidFill>
                  <a:schemeClr val="tx1">
                    <a:lumMod val="95000"/>
                    <a:lumOff val="5000"/>
                  </a:schemeClr>
                </a:solidFill>
                <a:latin typeface="+mn-lt"/>
                <a:ea typeface="ヒラギノ角ゴ Pro W3" pitchFamily="-106" charset="-128"/>
                <a:cs typeface="ヒラギノ角ゴ Pro W3" charset="-128"/>
              </a:defRPr>
            </a:lvl5pPr>
            <a:lvl6pPr marL="1601788" indent="-227013" algn="l" rtl="0" eaLnBrk="1" fontAlgn="base" hangingPunct="1">
              <a:spcBef>
                <a:spcPct val="20000"/>
              </a:spcBef>
              <a:spcAft>
                <a:spcPct val="0"/>
              </a:spcAft>
              <a:buChar char="»"/>
              <a:defRPr>
                <a:solidFill>
                  <a:schemeClr val="tx1"/>
                </a:solidFill>
                <a:latin typeface="+mn-lt"/>
                <a:ea typeface="+mn-ea"/>
              </a:defRPr>
            </a:lvl6pPr>
            <a:lvl7pPr marL="2058988" indent="-227013" algn="l" rtl="0" eaLnBrk="1" fontAlgn="base" hangingPunct="1">
              <a:spcBef>
                <a:spcPct val="20000"/>
              </a:spcBef>
              <a:spcAft>
                <a:spcPct val="0"/>
              </a:spcAft>
              <a:buChar char="»"/>
              <a:defRPr>
                <a:solidFill>
                  <a:schemeClr val="tx1"/>
                </a:solidFill>
                <a:latin typeface="+mn-lt"/>
                <a:ea typeface="+mn-ea"/>
              </a:defRPr>
            </a:lvl7pPr>
            <a:lvl8pPr marL="2516188" indent="-227013" algn="l" rtl="0" eaLnBrk="1" fontAlgn="base" hangingPunct="1">
              <a:spcBef>
                <a:spcPct val="20000"/>
              </a:spcBef>
              <a:spcAft>
                <a:spcPct val="0"/>
              </a:spcAft>
              <a:buChar char="»"/>
              <a:defRPr>
                <a:solidFill>
                  <a:schemeClr val="tx1"/>
                </a:solidFill>
                <a:latin typeface="+mn-lt"/>
                <a:ea typeface="+mn-ea"/>
              </a:defRPr>
            </a:lvl8pPr>
            <a:lvl9pPr marL="2973388" indent="-227013" algn="l" rtl="0" eaLnBrk="1" fontAlgn="base" hangingPunct="1">
              <a:spcBef>
                <a:spcPct val="20000"/>
              </a:spcBef>
              <a:spcAft>
                <a:spcPct val="0"/>
              </a:spcAft>
              <a:buChar char="»"/>
              <a:defRPr>
                <a:solidFill>
                  <a:schemeClr val="tx1"/>
                </a:solidFill>
                <a:latin typeface="+mn-lt"/>
                <a:ea typeface="+mn-ea"/>
              </a:defRPr>
            </a:lvl9pPr>
          </a:lstStyle>
          <a:p>
            <a:pPr marL="0" indent="0">
              <a:buNone/>
            </a:pPr>
            <a:r>
              <a:rPr lang="en-US" sz="2800" kern="0" dirty="0"/>
              <a:t>Difference:</a:t>
            </a:r>
            <a:r>
              <a:rPr lang="en-US" sz="2400" kern="0" dirty="0"/>
              <a:t>  </a:t>
            </a:r>
          </a:p>
          <a:p>
            <a:pPr marL="0" indent="0">
              <a:buNone/>
            </a:pPr>
            <a:r>
              <a:rPr lang="en-US" sz="2400" dirty="0"/>
              <a:t>Moves from a bunch of separate text based documents to an integrated, visual method for showing information</a:t>
            </a:r>
          </a:p>
        </p:txBody>
      </p:sp>
      <p:pic>
        <p:nvPicPr>
          <p:cNvPr id="22" name="Picture 21">
            <a:extLst>
              <a:ext uri="{FF2B5EF4-FFF2-40B4-BE49-F238E27FC236}">
                <a16:creationId xmlns:a16="http://schemas.microsoft.com/office/drawing/2014/main" id="{3D68ED1D-0993-41FD-B443-6DED8115F57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2192" y="2251632"/>
            <a:ext cx="3989258" cy="2809875"/>
          </a:xfrm>
          <a:prstGeom prst="rect">
            <a:avLst/>
          </a:prstGeom>
        </p:spPr>
      </p:pic>
      <p:sp>
        <p:nvSpPr>
          <p:cNvPr id="23" name="Arrow: Right 22">
            <a:extLst>
              <a:ext uri="{FF2B5EF4-FFF2-40B4-BE49-F238E27FC236}">
                <a16:creationId xmlns:a16="http://schemas.microsoft.com/office/drawing/2014/main" id="{91C43061-FCF1-4501-8352-55CA1FEED89B}"/>
              </a:ext>
            </a:extLst>
          </p:cNvPr>
          <p:cNvSpPr/>
          <p:nvPr/>
        </p:nvSpPr>
        <p:spPr bwMode="auto">
          <a:xfrm>
            <a:off x="6379123" y="3516926"/>
            <a:ext cx="978408" cy="484632"/>
          </a:xfrm>
          <a:prstGeom prst="rightArrow">
            <a:avLst/>
          </a:prstGeom>
          <a:solidFill>
            <a:srgbClr val="00B0F0"/>
          </a:solidFill>
          <a:ln w="9525"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a:ln>
                <a:noFill/>
              </a:ln>
              <a:solidFill>
                <a:schemeClr val="bg1"/>
              </a:solidFill>
              <a:effectLst/>
              <a:latin typeface="Helvetica Neue Black Condensed" pitchFamily="-112" charset="0"/>
              <a:ea typeface="ＭＳ Ｐゴシック" pitchFamily="-112" charset="-128"/>
              <a:cs typeface="ＭＳ Ｐゴシック" pitchFamily="-112" charset="-128"/>
            </a:endParaRPr>
          </a:p>
        </p:txBody>
      </p:sp>
    </p:spTree>
    <p:extLst>
      <p:ext uri="{BB962C8B-B14F-4D97-AF65-F5344CB8AC3E}">
        <p14:creationId xmlns:p14="http://schemas.microsoft.com/office/powerpoint/2010/main" val="35869700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96067" y="152400"/>
            <a:ext cx="9300118" cy="514350"/>
          </a:xfrm>
        </p:spPr>
        <p:txBody>
          <a:bodyPr/>
          <a:lstStyle/>
          <a:p>
            <a:r>
              <a:rPr lang="en-US" dirty="0"/>
              <a:t>Bridging the Communication Chasm</a:t>
            </a:r>
          </a:p>
        </p:txBody>
      </p:sp>
      <p:sp>
        <p:nvSpPr>
          <p:cNvPr id="5" name="Slide Number Placeholder 4"/>
          <p:cNvSpPr>
            <a:spLocks noGrp="1"/>
          </p:cNvSpPr>
          <p:nvPr>
            <p:ph type="sldNum" sz="quarter" idx="4"/>
          </p:nvPr>
        </p:nvSpPr>
        <p:spPr/>
        <p:txBody>
          <a:bodyPr/>
          <a:lstStyle/>
          <a:p>
            <a:fld id="{60E58D69-6F75-46EC-B381-A34C4F305958}" type="slidenum">
              <a:rPr lang="en-US" smtClean="0"/>
              <a:pPr/>
              <a:t>5</a:t>
            </a:fld>
            <a:endParaRPr lang="en-US" sz="1000" dirty="0"/>
          </a:p>
        </p:txBody>
      </p:sp>
      <p:sp>
        <p:nvSpPr>
          <p:cNvPr id="7" name="Content Placeholder 2"/>
          <p:cNvSpPr txBox="1">
            <a:spLocks/>
          </p:cNvSpPr>
          <p:nvPr/>
        </p:nvSpPr>
        <p:spPr bwMode="auto">
          <a:xfrm>
            <a:off x="561975" y="1577980"/>
            <a:ext cx="11534774" cy="4876800"/>
          </a:xfrm>
          <a:prstGeom prst="rect">
            <a:avLst/>
          </a:prstGeom>
          <a:noFill/>
          <a:ln w="9525">
            <a:noFill/>
            <a:miter lim="800000"/>
            <a:headEnd/>
            <a:tailEnd/>
          </a:ln>
        </p:spPr>
        <p:txBody>
          <a:bodyPr vert="horz" wrap="square" lIns="91440" tIns="45720" rIns="91440" bIns="45720" numCol="2" anchor="t" anchorCtr="0" compatLnSpc="1">
            <a:prstTxWarp prst="textNoShape">
              <a:avLst/>
            </a:prstTxWarp>
          </a:bodyPr>
          <a:lstStyle>
            <a:lvl1pPr marL="225425" indent="-225425" algn="l" rtl="0" eaLnBrk="1" fontAlgn="base" hangingPunct="1">
              <a:spcBef>
                <a:spcPct val="20000"/>
              </a:spcBef>
              <a:spcAft>
                <a:spcPct val="0"/>
              </a:spcAft>
              <a:buChar char="•"/>
              <a:defRPr b="1">
                <a:solidFill>
                  <a:schemeClr val="tx1">
                    <a:lumMod val="95000"/>
                    <a:lumOff val="5000"/>
                  </a:schemeClr>
                </a:solidFill>
                <a:latin typeface="+mn-lt"/>
                <a:ea typeface="MS PGothic" pitchFamily="34" charset="-128"/>
                <a:cs typeface="+mn-cs"/>
              </a:defRPr>
            </a:lvl1pPr>
            <a:lvl2pPr marL="460375" indent="-233363" algn="l" rtl="0" eaLnBrk="1" fontAlgn="base" hangingPunct="1">
              <a:spcBef>
                <a:spcPct val="20000"/>
              </a:spcBef>
              <a:spcAft>
                <a:spcPct val="0"/>
              </a:spcAft>
              <a:buChar char="–"/>
              <a:defRPr sz="1600">
                <a:solidFill>
                  <a:schemeClr val="tx1">
                    <a:lumMod val="95000"/>
                    <a:lumOff val="5000"/>
                  </a:schemeClr>
                </a:solidFill>
                <a:latin typeface="+mn-lt"/>
                <a:ea typeface="MS PGothic" pitchFamily="34" charset="-128"/>
                <a:cs typeface="ＭＳ Ｐゴシック"/>
              </a:defRPr>
            </a:lvl2pPr>
            <a:lvl3pPr marL="687388" indent="-225425" algn="l" rtl="0" eaLnBrk="1" fontAlgn="base" hangingPunct="1">
              <a:spcBef>
                <a:spcPct val="20000"/>
              </a:spcBef>
              <a:spcAft>
                <a:spcPct val="0"/>
              </a:spcAft>
              <a:buChar char="•"/>
              <a:defRPr sz="1400">
                <a:solidFill>
                  <a:schemeClr val="tx1">
                    <a:lumMod val="95000"/>
                    <a:lumOff val="5000"/>
                  </a:schemeClr>
                </a:solidFill>
                <a:latin typeface="+mn-lt"/>
                <a:ea typeface="ヒラギノ角ゴ Pro W3" pitchFamily="-106" charset="-128"/>
                <a:cs typeface="ヒラギノ角ゴ Pro W3" charset="-128"/>
              </a:defRPr>
            </a:lvl3pPr>
            <a:lvl4pPr marL="915988" indent="-227013" algn="l" rtl="0" eaLnBrk="1" fontAlgn="base" hangingPunct="1">
              <a:spcBef>
                <a:spcPct val="20000"/>
              </a:spcBef>
              <a:spcAft>
                <a:spcPct val="0"/>
              </a:spcAft>
              <a:buChar char="–"/>
              <a:defRPr sz="1200">
                <a:solidFill>
                  <a:schemeClr val="tx1">
                    <a:lumMod val="95000"/>
                    <a:lumOff val="5000"/>
                  </a:schemeClr>
                </a:solidFill>
                <a:latin typeface="+mn-lt"/>
                <a:ea typeface="ヒラギノ角ゴ Pro W3" pitchFamily="-106" charset="-128"/>
                <a:cs typeface="ヒラギノ角ゴ Pro W3" charset="-128"/>
              </a:defRPr>
            </a:lvl4pPr>
            <a:lvl5pPr marL="1144588" indent="-227013" algn="l" rtl="0" eaLnBrk="1" fontAlgn="base" hangingPunct="1">
              <a:spcBef>
                <a:spcPct val="20000"/>
              </a:spcBef>
              <a:spcAft>
                <a:spcPct val="0"/>
              </a:spcAft>
              <a:buChar char="»"/>
              <a:defRPr sz="1200">
                <a:solidFill>
                  <a:schemeClr val="tx1">
                    <a:lumMod val="95000"/>
                    <a:lumOff val="5000"/>
                  </a:schemeClr>
                </a:solidFill>
                <a:latin typeface="+mn-lt"/>
                <a:ea typeface="ヒラギノ角ゴ Pro W3" pitchFamily="-106" charset="-128"/>
                <a:cs typeface="ヒラギノ角ゴ Pro W3" charset="-128"/>
              </a:defRPr>
            </a:lvl5pPr>
            <a:lvl6pPr marL="1601788" indent="-227013" algn="l" rtl="0" eaLnBrk="1" fontAlgn="base" hangingPunct="1">
              <a:spcBef>
                <a:spcPct val="20000"/>
              </a:spcBef>
              <a:spcAft>
                <a:spcPct val="0"/>
              </a:spcAft>
              <a:buChar char="»"/>
              <a:defRPr>
                <a:solidFill>
                  <a:schemeClr val="tx1"/>
                </a:solidFill>
                <a:latin typeface="+mn-lt"/>
                <a:ea typeface="+mn-ea"/>
              </a:defRPr>
            </a:lvl6pPr>
            <a:lvl7pPr marL="2058988" indent="-227013" algn="l" rtl="0" eaLnBrk="1" fontAlgn="base" hangingPunct="1">
              <a:spcBef>
                <a:spcPct val="20000"/>
              </a:spcBef>
              <a:spcAft>
                <a:spcPct val="0"/>
              </a:spcAft>
              <a:buChar char="»"/>
              <a:defRPr>
                <a:solidFill>
                  <a:schemeClr val="tx1"/>
                </a:solidFill>
                <a:latin typeface="+mn-lt"/>
                <a:ea typeface="+mn-ea"/>
              </a:defRPr>
            </a:lvl7pPr>
            <a:lvl8pPr marL="2516188" indent="-227013" algn="l" rtl="0" eaLnBrk="1" fontAlgn="base" hangingPunct="1">
              <a:spcBef>
                <a:spcPct val="20000"/>
              </a:spcBef>
              <a:spcAft>
                <a:spcPct val="0"/>
              </a:spcAft>
              <a:buChar char="»"/>
              <a:defRPr>
                <a:solidFill>
                  <a:schemeClr val="tx1"/>
                </a:solidFill>
                <a:latin typeface="+mn-lt"/>
                <a:ea typeface="+mn-ea"/>
              </a:defRPr>
            </a:lvl8pPr>
            <a:lvl9pPr marL="2973388" indent="-227013" algn="l" rtl="0" eaLnBrk="1" fontAlgn="base" hangingPunct="1">
              <a:spcBef>
                <a:spcPct val="20000"/>
              </a:spcBef>
              <a:spcAft>
                <a:spcPct val="0"/>
              </a:spcAft>
              <a:buChar char="»"/>
              <a:defRPr>
                <a:solidFill>
                  <a:schemeClr val="tx1"/>
                </a:solidFill>
                <a:latin typeface="+mn-lt"/>
                <a:ea typeface="+mn-ea"/>
              </a:defRPr>
            </a:lvl9pPr>
          </a:lstStyle>
          <a:p>
            <a:pPr marL="0" indent="0">
              <a:buNone/>
            </a:pPr>
            <a:r>
              <a:rPr lang="en-US" sz="2400" kern="0" dirty="0"/>
              <a:t>Questions engineers ask…</a:t>
            </a:r>
          </a:p>
          <a:p>
            <a:r>
              <a:rPr lang="en-US" sz="2000" b="0" kern="0" dirty="0"/>
              <a:t>What do you need to bring? </a:t>
            </a:r>
          </a:p>
          <a:p>
            <a:r>
              <a:rPr lang="en-US" sz="2000" b="0" kern="0" dirty="0"/>
              <a:t>How much mass/power/volume/data?  </a:t>
            </a:r>
          </a:p>
          <a:p>
            <a:r>
              <a:rPr lang="en-US" sz="2000" b="0" kern="0" dirty="0"/>
              <a:t>How will you use it? How often?</a:t>
            </a:r>
          </a:p>
          <a:p>
            <a:r>
              <a:rPr lang="en-US" sz="2000" b="0" kern="0" dirty="0"/>
              <a:t>Who is going to use it? </a:t>
            </a:r>
          </a:p>
          <a:p>
            <a:r>
              <a:rPr lang="en-US" sz="2000" b="0" kern="0" dirty="0"/>
              <a:t>How do you make a medical decision?</a:t>
            </a:r>
          </a:p>
          <a:p>
            <a:r>
              <a:rPr lang="en-US" sz="2000" b="0" kern="0" dirty="0"/>
              <a:t>What medical events are you expecting?</a:t>
            </a:r>
          </a:p>
          <a:p>
            <a:r>
              <a:rPr lang="en-US" sz="2000" b="0" kern="0" dirty="0"/>
              <a:t>What skills do you need for each medical event? </a:t>
            </a:r>
          </a:p>
          <a:p>
            <a:r>
              <a:rPr lang="en-US" sz="2000" b="0" kern="0" dirty="0"/>
              <a:t>Are you sure you really need all that stuff? </a:t>
            </a:r>
          </a:p>
          <a:p>
            <a:r>
              <a:rPr lang="en-US" sz="2000" b="0" kern="0" dirty="0"/>
              <a:t>What happens if I take things out of your system?</a:t>
            </a:r>
          </a:p>
          <a:p>
            <a:endParaRPr lang="en-US" sz="2000" b="0" kern="0" dirty="0"/>
          </a:p>
          <a:p>
            <a:endParaRPr lang="en-US" sz="2000" b="0" kern="0" dirty="0"/>
          </a:p>
          <a:p>
            <a:pPr marL="0" indent="0">
              <a:buNone/>
            </a:pPr>
            <a:r>
              <a:rPr lang="en-US" sz="2400" dirty="0"/>
              <a:t>Questions </a:t>
            </a:r>
            <a:r>
              <a:rPr lang="en-US" sz="2400" dirty="0">
                <a:solidFill>
                  <a:schemeClr val="tx1"/>
                </a:solidFill>
              </a:rPr>
              <a:t>clinicians</a:t>
            </a:r>
            <a:r>
              <a:rPr lang="en-US" sz="2400" dirty="0"/>
              <a:t> ask…</a:t>
            </a:r>
          </a:p>
          <a:p>
            <a:r>
              <a:rPr lang="en-US" sz="2000" b="0" dirty="0"/>
              <a:t>How do we do medicine in Exploration Missions?</a:t>
            </a:r>
          </a:p>
          <a:p>
            <a:r>
              <a:rPr lang="en-US" sz="2000" b="0" dirty="0"/>
              <a:t>What is likely to happen and how often?</a:t>
            </a:r>
          </a:p>
          <a:p>
            <a:r>
              <a:rPr lang="en-US" sz="2000" b="0" dirty="0"/>
              <a:t>What resources do we need and why? </a:t>
            </a:r>
          </a:p>
          <a:p>
            <a:r>
              <a:rPr lang="en-US" sz="2000" b="0" dirty="0"/>
              <a:t>How do we communicate to engineers? </a:t>
            </a:r>
          </a:p>
          <a:p>
            <a:endParaRPr lang="en-US" sz="2000" b="0" kern="0" dirty="0"/>
          </a:p>
          <a:p>
            <a:pPr marL="0" indent="0">
              <a:buFontTx/>
              <a:buNone/>
            </a:pPr>
            <a:endParaRPr lang="en-US" kern="0" dirty="0"/>
          </a:p>
        </p:txBody>
      </p:sp>
    </p:spTree>
    <p:extLst>
      <p:ext uri="{BB962C8B-B14F-4D97-AF65-F5344CB8AC3E}">
        <p14:creationId xmlns:p14="http://schemas.microsoft.com/office/powerpoint/2010/main" val="28865016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72DD856-2A6A-42EB-91B1-644901BEDEEA}"/>
              </a:ext>
            </a:extLst>
          </p:cNvPr>
          <p:cNvPicPr>
            <a:picLocks noChangeAspect="1"/>
          </p:cNvPicPr>
          <p:nvPr/>
        </p:nvPicPr>
        <p:blipFill>
          <a:blip r:embed="rId3"/>
          <a:stretch>
            <a:fillRect/>
          </a:stretch>
        </p:blipFill>
        <p:spPr>
          <a:xfrm>
            <a:off x="57817" y="1493984"/>
            <a:ext cx="6554073" cy="3756986"/>
          </a:xfrm>
          <a:prstGeom prst="rect">
            <a:avLst/>
          </a:prstGeom>
        </p:spPr>
      </p:pic>
      <p:sp>
        <p:nvSpPr>
          <p:cNvPr id="2" name="Title 1">
            <a:extLst>
              <a:ext uri="{FF2B5EF4-FFF2-40B4-BE49-F238E27FC236}">
                <a16:creationId xmlns:a16="http://schemas.microsoft.com/office/drawing/2014/main" id="{0630035B-6F02-49E2-9A65-B4A90BAE278A}"/>
              </a:ext>
            </a:extLst>
          </p:cNvPr>
          <p:cNvSpPr>
            <a:spLocks noGrp="1"/>
          </p:cNvSpPr>
          <p:nvPr>
            <p:ph type="title"/>
          </p:nvPr>
        </p:nvSpPr>
        <p:spPr/>
        <p:txBody>
          <a:bodyPr/>
          <a:lstStyle/>
          <a:p>
            <a:r>
              <a:rPr lang="en-US" dirty="0"/>
              <a:t>How We Involved and Designed to Users</a:t>
            </a:r>
          </a:p>
        </p:txBody>
      </p:sp>
      <p:sp>
        <p:nvSpPr>
          <p:cNvPr id="3" name="Content Placeholder 2">
            <a:extLst>
              <a:ext uri="{FF2B5EF4-FFF2-40B4-BE49-F238E27FC236}">
                <a16:creationId xmlns:a16="http://schemas.microsoft.com/office/drawing/2014/main" id="{39E874FC-E0C5-4A43-A672-A7D8468080B1}"/>
              </a:ext>
            </a:extLst>
          </p:cNvPr>
          <p:cNvSpPr>
            <a:spLocks noGrp="1"/>
          </p:cNvSpPr>
          <p:nvPr>
            <p:ph idx="1"/>
          </p:nvPr>
        </p:nvSpPr>
        <p:spPr>
          <a:xfrm>
            <a:off x="6611891" y="1016480"/>
            <a:ext cx="5334000" cy="4876800"/>
          </a:xfrm>
        </p:spPr>
        <p:txBody>
          <a:bodyPr/>
          <a:lstStyle/>
          <a:p>
            <a:pPr marL="0" indent="0">
              <a:buNone/>
            </a:pPr>
            <a:r>
              <a:rPr lang="en-US" dirty="0"/>
              <a:t>Goal is to capture and visualize the information provided by subject matter experts (e.g., Clinicians) and other sources to meet the needs of our users.</a:t>
            </a:r>
          </a:p>
          <a:p>
            <a:endParaRPr lang="en-US" dirty="0"/>
          </a:p>
          <a:p>
            <a:pPr marL="0" indent="0">
              <a:buNone/>
            </a:pPr>
            <a:r>
              <a:rPr lang="en-US" dirty="0"/>
              <a:t>Clinicians:</a:t>
            </a:r>
          </a:p>
          <a:p>
            <a:r>
              <a:rPr lang="en-US" dirty="0"/>
              <a:t>Identify the medical conditions </a:t>
            </a:r>
          </a:p>
          <a:p>
            <a:r>
              <a:rPr lang="en-US" dirty="0"/>
              <a:t>Map the treatment of conditions to the medical capabilities</a:t>
            </a:r>
          </a:p>
          <a:p>
            <a:r>
              <a:rPr lang="en-US" dirty="0"/>
              <a:t>Identify medical resources needed by those capabilities to treat the conditions</a:t>
            </a:r>
          </a:p>
          <a:p>
            <a:pPr marL="0" indent="0">
              <a:buNone/>
            </a:pPr>
            <a:endParaRPr lang="en-US" dirty="0"/>
          </a:p>
          <a:p>
            <a:pPr marL="0" indent="0">
              <a:buNone/>
            </a:pPr>
            <a:r>
              <a:rPr lang="en-US" dirty="0"/>
              <a:t>Systems Engineers:</a:t>
            </a:r>
          </a:p>
          <a:p>
            <a:r>
              <a:rPr lang="en-US" dirty="0"/>
              <a:t>Import information into a model</a:t>
            </a:r>
          </a:p>
          <a:p>
            <a:r>
              <a:rPr lang="en-US" dirty="0"/>
              <a:t>Show relation maps that visualize the traces </a:t>
            </a:r>
          </a:p>
          <a:p>
            <a:r>
              <a:rPr lang="en-US" dirty="0"/>
              <a:t>Derive and trace requirements</a:t>
            </a:r>
          </a:p>
        </p:txBody>
      </p:sp>
      <p:sp>
        <p:nvSpPr>
          <p:cNvPr id="5" name="Slide Number Placeholder 4">
            <a:extLst>
              <a:ext uri="{FF2B5EF4-FFF2-40B4-BE49-F238E27FC236}">
                <a16:creationId xmlns:a16="http://schemas.microsoft.com/office/drawing/2014/main" id="{96B397DD-E862-47BA-9A86-D5C367A57DDF}"/>
              </a:ext>
            </a:extLst>
          </p:cNvPr>
          <p:cNvSpPr>
            <a:spLocks noGrp="1"/>
          </p:cNvSpPr>
          <p:nvPr>
            <p:ph type="sldNum" sz="quarter" idx="4"/>
          </p:nvPr>
        </p:nvSpPr>
        <p:spPr/>
        <p:txBody>
          <a:bodyPr/>
          <a:lstStyle/>
          <a:p>
            <a:fld id="{60E58D69-6F75-46EC-B381-A34C4F305958}" type="slidenum">
              <a:rPr lang="en-US" smtClean="0"/>
              <a:pPr/>
              <a:t>6</a:t>
            </a:fld>
            <a:endParaRPr lang="en-US" sz="1000" dirty="0"/>
          </a:p>
        </p:txBody>
      </p:sp>
      <p:sp>
        <p:nvSpPr>
          <p:cNvPr id="6" name="TextBox 5">
            <a:extLst>
              <a:ext uri="{FF2B5EF4-FFF2-40B4-BE49-F238E27FC236}">
                <a16:creationId xmlns:a16="http://schemas.microsoft.com/office/drawing/2014/main" id="{F82A8F76-B73C-4030-8834-FC545A1C382E}"/>
              </a:ext>
            </a:extLst>
          </p:cNvPr>
          <p:cNvSpPr txBox="1"/>
          <p:nvPr/>
        </p:nvSpPr>
        <p:spPr>
          <a:xfrm>
            <a:off x="301375" y="5250970"/>
            <a:ext cx="6310515" cy="276999"/>
          </a:xfrm>
          <a:prstGeom prst="rect">
            <a:avLst/>
          </a:prstGeom>
          <a:noFill/>
        </p:spPr>
        <p:txBody>
          <a:bodyPr wrap="square" rtlCol="0">
            <a:spAutoFit/>
          </a:bodyPr>
          <a:lstStyle/>
          <a:p>
            <a:pPr algn="ctr"/>
            <a:r>
              <a:rPr lang="en-US" sz="1200" dirty="0">
                <a:latin typeface="Calibri" panose="020F0502020204030204" pitchFamily="34" charset="0"/>
                <a:cs typeface="Calibri" panose="020F0502020204030204" pitchFamily="34" charset="0"/>
              </a:rPr>
              <a:t>DISCLAIMER: This is a representative example</a:t>
            </a:r>
          </a:p>
        </p:txBody>
      </p:sp>
    </p:spTree>
    <p:extLst>
      <p:ext uri="{BB962C8B-B14F-4D97-AF65-F5344CB8AC3E}">
        <p14:creationId xmlns:p14="http://schemas.microsoft.com/office/powerpoint/2010/main" val="3163101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D3AB58-28E3-438F-9B91-E59E989C2DA8}"/>
              </a:ext>
            </a:extLst>
          </p:cNvPr>
          <p:cNvSpPr>
            <a:spLocks noGrp="1"/>
          </p:cNvSpPr>
          <p:nvPr>
            <p:ph type="title"/>
          </p:nvPr>
        </p:nvSpPr>
        <p:spPr/>
        <p:txBody>
          <a:bodyPr/>
          <a:lstStyle/>
          <a:p>
            <a:r>
              <a:rPr lang="en-US" dirty="0">
                <a:cs typeface="Helvetica"/>
              </a:rPr>
              <a:t>How Do You Visually Represent a </a:t>
            </a:r>
            <a:r>
              <a:rPr lang="en-US" dirty="0" err="1">
                <a:cs typeface="Helvetica"/>
              </a:rPr>
              <a:t>ConOps</a:t>
            </a:r>
            <a:r>
              <a:rPr lang="en-US" dirty="0">
                <a:cs typeface="Helvetica"/>
              </a:rPr>
              <a:t>?</a:t>
            </a:r>
            <a:endParaRPr lang="en-US" dirty="0"/>
          </a:p>
        </p:txBody>
      </p:sp>
      <p:sp>
        <p:nvSpPr>
          <p:cNvPr id="5" name="Slide Number Placeholder 4">
            <a:extLst>
              <a:ext uri="{FF2B5EF4-FFF2-40B4-BE49-F238E27FC236}">
                <a16:creationId xmlns:a16="http://schemas.microsoft.com/office/drawing/2014/main" id="{91C640F1-17E5-4875-A78B-94D267F79B7A}"/>
              </a:ext>
            </a:extLst>
          </p:cNvPr>
          <p:cNvSpPr>
            <a:spLocks noGrp="1"/>
          </p:cNvSpPr>
          <p:nvPr>
            <p:ph type="sldNum" sz="quarter" idx="4"/>
          </p:nvPr>
        </p:nvSpPr>
        <p:spPr/>
        <p:txBody>
          <a:bodyPr/>
          <a:lstStyle/>
          <a:p>
            <a:fld id="{6BE9692B-6899-41C0-B3E9-4952193339A3}" type="slidenum">
              <a:rPr lang="en-US" smtClean="0"/>
              <a:pPr/>
              <a:t>7</a:t>
            </a:fld>
            <a:endParaRPr lang="en-US" sz="1000">
              <a:latin typeface="Times New Roman" pitchFamily="1" charset="0"/>
            </a:endParaRPr>
          </a:p>
        </p:txBody>
      </p:sp>
      <p:sp>
        <p:nvSpPr>
          <p:cNvPr id="11" name="Right Arrow 10"/>
          <p:cNvSpPr/>
          <p:nvPr/>
        </p:nvSpPr>
        <p:spPr bwMode="auto">
          <a:xfrm>
            <a:off x="4223812" y="3198759"/>
            <a:ext cx="1329263" cy="323850"/>
          </a:xfrm>
          <a:prstGeom prst="rightArrow">
            <a:avLst>
              <a:gd name="adj1" fmla="val 50000"/>
              <a:gd name="adj2" fmla="val 45522"/>
            </a:avLst>
          </a:prstGeom>
          <a:noFill/>
          <a:ln w="9525"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a:ln>
                <a:noFill/>
              </a:ln>
              <a:solidFill>
                <a:schemeClr val="bg1"/>
              </a:solidFill>
              <a:effectLst/>
              <a:latin typeface="Helvetica Neue Black Condensed" pitchFamily="-112" charset="0"/>
              <a:ea typeface="ＭＳ Ｐゴシック" pitchFamily="-112" charset="-128"/>
              <a:cs typeface="ＭＳ Ｐゴシック" pitchFamily="-112" charset="-128"/>
            </a:endParaRPr>
          </a:p>
        </p:txBody>
      </p:sp>
      <p:pic>
        <p:nvPicPr>
          <p:cNvPr id="13" name="Picture 12">
            <a:extLst>
              <a:ext uri="{FF2B5EF4-FFF2-40B4-BE49-F238E27FC236}">
                <a16:creationId xmlns:a16="http://schemas.microsoft.com/office/drawing/2014/main" id="{5568A83E-D732-4A94-89A8-53B45974FD49}"/>
              </a:ext>
            </a:extLst>
          </p:cNvPr>
          <p:cNvPicPr>
            <a:picLocks noChangeAspect="1"/>
          </p:cNvPicPr>
          <p:nvPr/>
        </p:nvPicPr>
        <p:blipFill>
          <a:blip r:embed="rId3"/>
          <a:stretch>
            <a:fillRect/>
          </a:stretch>
        </p:blipFill>
        <p:spPr>
          <a:xfrm>
            <a:off x="7273019" y="3360684"/>
            <a:ext cx="3965636" cy="3436555"/>
          </a:xfrm>
          <a:prstGeom prst="rect">
            <a:avLst/>
          </a:prstGeom>
        </p:spPr>
      </p:pic>
      <p:pic>
        <p:nvPicPr>
          <p:cNvPr id="6" name="Picture 5">
            <a:extLst>
              <a:ext uri="{FF2B5EF4-FFF2-40B4-BE49-F238E27FC236}">
                <a16:creationId xmlns:a16="http://schemas.microsoft.com/office/drawing/2014/main" id="{9CB99F04-BBBA-4570-8FAE-C03EA6564EE0}"/>
              </a:ext>
            </a:extLst>
          </p:cNvPr>
          <p:cNvPicPr>
            <a:picLocks noChangeAspect="1"/>
          </p:cNvPicPr>
          <p:nvPr/>
        </p:nvPicPr>
        <p:blipFill>
          <a:blip r:embed="rId4"/>
          <a:stretch>
            <a:fillRect/>
          </a:stretch>
        </p:blipFill>
        <p:spPr>
          <a:xfrm>
            <a:off x="6591084" y="872127"/>
            <a:ext cx="5329505" cy="2095137"/>
          </a:xfrm>
          <a:prstGeom prst="rect">
            <a:avLst/>
          </a:prstGeom>
        </p:spPr>
      </p:pic>
      <p:pic>
        <p:nvPicPr>
          <p:cNvPr id="14" name="Picture 13">
            <a:extLst>
              <a:ext uri="{FF2B5EF4-FFF2-40B4-BE49-F238E27FC236}">
                <a16:creationId xmlns:a16="http://schemas.microsoft.com/office/drawing/2014/main" id="{16FAE09E-DD69-4D4F-A769-10AA8DD58791}"/>
              </a:ext>
            </a:extLst>
          </p:cNvPr>
          <p:cNvPicPr>
            <a:picLocks noChangeAspect="1"/>
          </p:cNvPicPr>
          <p:nvPr/>
        </p:nvPicPr>
        <p:blipFill>
          <a:blip r:embed="rId5"/>
          <a:stretch>
            <a:fillRect/>
          </a:stretch>
        </p:blipFill>
        <p:spPr>
          <a:xfrm>
            <a:off x="149756" y="830254"/>
            <a:ext cx="6333369" cy="3608959"/>
          </a:xfrm>
          <a:prstGeom prst="rect">
            <a:avLst/>
          </a:prstGeom>
        </p:spPr>
      </p:pic>
      <p:pic>
        <p:nvPicPr>
          <p:cNvPr id="4" name="Picture 3">
            <a:extLst>
              <a:ext uri="{FF2B5EF4-FFF2-40B4-BE49-F238E27FC236}">
                <a16:creationId xmlns:a16="http://schemas.microsoft.com/office/drawing/2014/main" id="{91BAA9E3-BFAA-4229-9BB5-B3539B079890}"/>
              </a:ext>
            </a:extLst>
          </p:cNvPr>
          <p:cNvPicPr>
            <a:picLocks noChangeAspect="1"/>
          </p:cNvPicPr>
          <p:nvPr/>
        </p:nvPicPr>
        <p:blipFill>
          <a:blip r:embed="rId6"/>
          <a:stretch>
            <a:fillRect/>
          </a:stretch>
        </p:blipFill>
        <p:spPr>
          <a:xfrm>
            <a:off x="2457646" y="3843282"/>
            <a:ext cx="3009373" cy="3014718"/>
          </a:xfrm>
          <a:prstGeom prst="rect">
            <a:avLst/>
          </a:prstGeom>
        </p:spPr>
      </p:pic>
      <p:sp>
        <p:nvSpPr>
          <p:cNvPr id="3" name="Right Arrow 2"/>
          <p:cNvSpPr/>
          <p:nvPr/>
        </p:nvSpPr>
        <p:spPr bwMode="auto">
          <a:xfrm rot="18993997">
            <a:off x="4646932" y="3698964"/>
            <a:ext cx="2765291" cy="323850"/>
          </a:xfrm>
          <a:prstGeom prst="rightArrow">
            <a:avLst>
              <a:gd name="adj1" fmla="val 50000"/>
              <a:gd name="adj2" fmla="val 72646"/>
            </a:avLst>
          </a:prstGeom>
          <a:noFill/>
          <a:ln w="9525"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a:ln>
                <a:noFill/>
              </a:ln>
              <a:solidFill>
                <a:schemeClr val="bg1"/>
              </a:solidFill>
              <a:effectLst/>
              <a:latin typeface="Helvetica Neue Black Condensed" pitchFamily="-112" charset="0"/>
              <a:ea typeface="ＭＳ Ｐゴシック" pitchFamily="-112" charset="-128"/>
              <a:cs typeface="ＭＳ Ｐゴシック" pitchFamily="-112" charset="-128"/>
            </a:endParaRPr>
          </a:p>
        </p:txBody>
      </p:sp>
      <p:sp>
        <p:nvSpPr>
          <p:cNvPr id="15" name="Right Arrow 11">
            <a:extLst>
              <a:ext uri="{FF2B5EF4-FFF2-40B4-BE49-F238E27FC236}">
                <a16:creationId xmlns:a16="http://schemas.microsoft.com/office/drawing/2014/main" id="{8B1B39B5-0AEA-44C8-A875-931E44FD69BF}"/>
              </a:ext>
            </a:extLst>
          </p:cNvPr>
          <p:cNvSpPr/>
          <p:nvPr/>
        </p:nvSpPr>
        <p:spPr bwMode="auto">
          <a:xfrm rot="2099584">
            <a:off x="1656221" y="4661183"/>
            <a:ext cx="638175" cy="323850"/>
          </a:xfrm>
          <a:prstGeom prst="rightArrow">
            <a:avLst>
              <a:gd name="adj1" fmla="val 50000"/>
              <a:gd name="adj2" fmla="val 45522"/>
            </a:avLst>
          </a:prstGeom>
          <a:noFill/>
          <a:ln w="9525"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a:ln>
                <a:noFill/>
              </a:ln>
              <a:solidFill>
                <a:schemeClr val="bg1"/>
              </a:solidFill>
              <a:effectLst/>
              <a:latin typeface="Helvetica Neue Black Condensed" pitchFamily="-112" charset="0"/>
              <a:ea typeface="ＭＳ Ｐゴシック" pitchFamily="-112" charset="-128"/>
              <a:cs typeface="ＭＳ Ｐゴシック" pitchFamily="-112" charset="-128"/>
            </a:endParaRPr>
          </a:p>
        </p:txBody>
      </p:sp>
      <p:sp>
        <p:nvSpPr>
          <p:cNvPr id="12" name="Right Arrow 11"/>
          <p:cNvSpPr/>
          <p:nvPr/>
        </p:nvSpPr>
        <p:spPr bwMode="auto">
          <a:xfrm rot="5400000">
            <a:off x="9292952" y="2898896"/>
            <a:ext cx="495256" cy="409338"/>
          </a:xfrm>
          <a:prstGeom prst="rightArrow">
            <a:avLst>
              <a:gd name="adj1" fmla="val 50000"/>
              <a:gd name="adj2" fmla="val 45522"/>
            </a:avLst>
          </a:prstGeom>
          <a:noFill/>
          <a:ln w="9525"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a:ln>
                <a:noFill/>
              </a:ln>
              <a:solidFill>
                <a:schemeClr val="bg1"/>
              </a:solidFill>
              <a:effectLst/>
              <a:latin typeface="Helvetica Neue Black Condensed" pitchFamily="-112" charset="0"/>
              <a:ea typeface="ＭＳ Ｐゴシック" pitchFamily="-112" charset="-128"/>
              <a:cs typeface="ＭＳ Ｐゴシック" pitchFamily="-112" charset="-128"/>
            </a:endParaRPr>
          </a:p>
        </p:txBody>
      </p:sp>
    </p:spTree>
    <p:extLst>
      <p:ext uri="{BB962C8B-B14F-4D97-AF65-F5344CB8AC3E}">
        <p14:creationId xmlns:p14="http://schemas.microsoft.com/office/powerpoint/2010/main" val="42870815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BD5E9A-B239-4B53-8F59-B909A70C0D7D}"/>
              </a:ext>
            </a:extLst>
          </p:cNvPr>
          <p:cNvSpPr>
            <a:spLocks noGrp="1"/>
          </p:cNvSpPr>
          <p:nvPr>
            <p:ph type="title"/>
          </p:nvPr>
        </p:nvSpPr>
        <p:spPr/>
        <p:txBody>
          <a:bodyPr/>
          <a:lstStyle/>
          <a:p>
            <a:r>
              <a:rPr lang="en-US" dirty="0"/>
              <a:t>HTML Representation of the Medical System Model</a:t>
            </a:r>
          </a:p>
        </p:txBody>
      </p:sp>
      <p:sp>
        <p:nvSpPr>
          <p:cNvPr id="3" name="Content Placeholder 2">
            <a:extLst>
              <a:ext uri="{FF2B5EF4-FFF2-40B4-BE49-F238E27FC236}">
                <a16:creationId xmlns:a16="http://schemas.microsoft.com/office/drawing/2014/main" id="{39CC6EDA-1EDD-4AE4-9788-CF21114AACB1}"/>
              </a:ext>
            </a:extLst>
          </p:cNvPr>
          <p:cNvSpPr>
            <a:spLocks noGrp="1"/>
          </p:cNvSpPr>
          <p:nvPr>
            <p:ph idx="1"/>
          </p:nvPr>
        </p:nvSpPr>
        <p:spPr>
          <a:xfrm>
            <a:off x="357134" y="1499182"/>
            <a:ext cx="3033610" cy="2579185"/>
          </a:xfrm>
        </p:spPr>
        <p:txBody>
          <a:bodyPr/>
          <a:lstStyle/>
          <a:p>
            <a:pPr>
              <a:spcBef>
                <a:spcPts val="1800"/>
              </a:spcBef>
            </a:pPr>
            <a:r>
              <a:rPr lang="en-US" b="0" dirty="0"/>
              <a:t>This diagram shows the context of a medical system within the greater ExMC Crew Health and Performance (CHP) system.</a:t>
            </a:r>
          </a:p>
          <a:p>
            <a:pPr>
              <a:spcBef>
                <a:spcPts val="1800"/>
              </a:spcBef>
            </a:pPr>
            <a:endParaRPr lang="en-US" b="0" dirty="0"/>
          </a:p>
          <a:p>
            <a:pPr>
              <a:spcBef>
                <a:spcPts val="1800"/>
              </a:spcBef>
            </a:pPr>
            <a:endParaRPr lang="en-US" b="0" dirty="0"/>
          </a:p>
          <a:p>
            <a:pPr>
              <a:spcBef>
                <a:spcPts val="1800"/>
              </a:spcBef>
            </a:pPr>
            <a:r>
              <a:rPr lang="en-US" b="0" dirty="0"/>
              <a:t>The light gray boxes indicate systems that interface with the Medical System (dark gray).</a:t>
            </a:r>
            <a:endParaRPr lang="en-US" b="0" dirty="0">
              <a:cs typeface="Arial"/>
            </a:endParaRPr>
          </a:p>
        </p:txBody>
      </p:sp>
      <p:sp>
        <p:nvSpPr>
          <p:cNvPr id="4" name="Slide Number Placeholder 3">
            <a:extLst>
              <a:ext uri="{FF2B5EF4-FFF2-40B4-BE49-F238E27FC236}">
                <a16:creationId xmlns:a16="http://schemas.microsoft.com/office/drawing/2014/main" id="{33CA5974-8B94-4BC7-B0C2-1AE8E88C8B87}"/>
              </a:ext>
            </a:extLst>
          </p:cNvPr>
          <p:cNvSpPr>
            <a:spLocks noGrp="1"/>
          </p:cNvSpPr>
          <p:nvPr>
            <p:ph type="sldNum" sz="quarter" idx="4"/>
          </p:nvPr>
        </p:nvSpPr>
        <p:spPr/>
        <p:txBody>
          <a:bodyPr/>
          <a:lstStyle/>
          <a:p>
            <a:fld id="{60E58D69-6F75-46EC-B381-A34C4F305958}" type="slidenum">
              <a:rPr lang="en-US" smtClean="0"/>
              <a:pPr/>
              <a:t>8</a:t>
            </a:fld>
            <a:endParaRPr lang="en-US" sz="1000" dirty="0"/>
          </a:p>
        </p:txBody>
      </p:sp>
      <p:pic>
        <p:nvPicPr>
          <p:cNvPr id="5" name="Picture 4"/>
          <p:cNvPicPr>
            <a:picLocks noChangeAspect="1"/>
          </p:cNvPicPr>
          <p:nvPr/>
        </p:nvPicPr>
        <p:blipFill>
          <a:blip r:embed="rId3"/>
          <a:stretch>
            <a:fillRect/>
          </a:stretch>
        </p:blipFill>
        <p:spPr>
          <a:xfrm>
            <a:off x="3870251" y="865192"/>
            <a:ext cx="7910361" cy="5954714"/>
          </a:xfrm>
          <a:prstGeom prst="rect">
            <a:avLst/>
          </a:prstGeom>
        </p:spPr>
      </p:pic>
    </p:spTree>
    <p:extLst>
      <p:ext uri="{BB962C8B-B14F-4D97-AF65-F5344CB8AC3E}">
        <p14:creationId xmlns:p14="http://schemas.microsoft.com/office/powerpoint/2010/main" val="19602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F65FA504-9AE6-403C-909A-E04391497E12}"/>
              </a:ext>
            </a:extLst>
          </p:cNvPr>
          <p:cNvPicPr>
            <a:picLocks noChangeAspect="1"/>
          </p:cNvPicPr>
          <p:nvPr/>
        </p:nvPicPr>
        <p:blipFill>
          <a:blip r:embed="rId3"/>
          <a:stretch>
            <a:fillRect/>
          </a:stretch>
        </p:blipFill>
        <p:spPr>
          <a:xfrm>
            <a:off x="1240608" y="2668452"/>
            <a:ext cx="2562225" cy="2324100"/>
          </a:xfrm>
          <a:prstGeom prst="rect">
            <a:avLst/>
          </a:prstGeom>
        </p:spPr>
      </p:pic>
      <p:sp>
        <p:nvSpPr>
          <p:cNvPr id="2" name="Title 1">
            <a:extLst>
              <a:ext uri="{FF2B5EF4-FFF2-40B4-BE49-F238E27FC236}">
                <a16:creationId xmlns:a16="http://schemas.microsoft.com/office/drawing/2014/main" id="{E3014999-2634-4D29-A95D-FA234D50F42C}"/>
              </a:ext>
            </a:extLst>
          </p:cNvPr>
          <p:cNvSpPr>
            <a:spLocks noGrp="1"/>
          </p:cNvSpPr>
          <p:nvPr>
            <p:ph type="title"/>
          </p:nvPr>
        </p:nvSpPr>
        <p:spPr/>
        <p:txBody>
          <a:bodyPr/>
          <a:lstStyle/>
          <a:p>
            <a:r>
              <a:rPr lang="en-US" dirty="0"/>
              <a:t>How do I Navigate to the Medical System?</a:t>
            </a:r>
          </a:p>
        </p:txBody>
      </p:sp>
      <p:sp>
        <p:nvSpPr>
          <p:cNvPr id="5" name="Slide Number Placeholder 4">
            <a:extLst>
              <a:ext uri="{FF2B5EF4-FFF2-40B4-BE49-F238E27FC236}">
                <a16:creationId xmlns:a16="http://schemas.microsoft.com/office/drawing/2014/main" id="{830C117A-4375-4E42-9330-B613278226DC}"/>
              </a:ext>
            </a:extLst>
          </p:cNvPr>
          <p:cNvSpPr>
            <a:spLocks noGrp="1"/>
          </p:cNvSpPr>
          <p:nvPr>
            <p:ph type="sldNum" sz="quarter" idx="4"/>
          </p:nvPr>
        </p:nvSpPr>
        <p:spPr/>
        <p:txBody>
          <a:bodyPr/>
          <a:lstStyle/>
          <a:p>
            <a:fld id="{60E58D69-6F75-46EC-B381-A34C4F305958}" type="slidenum">
              <a:rPr lang="en-US" smtClean="0"/>
              <a:pPr/>
              <a:t>9</a:t>
            </a:fld>
            <a:endParaRPr lang="en-US" sz="1000" dirty="0"/>
          </a:p>
        </p:txBody>
      </p:sp>
      <p:sp>
        <p:nvSpPr>
          <p:cNvPr id="3" name="Content Placeholder 2">
            <a:extLst>
              <a:ext uri="{FF2B5EF4-FFF2-40B4-BE49-F238E27FC236}">
                <a16:creationId xmlns:a16="http://schemas.microsoft.com/office/drawing/2014/main" id="{12D96150-0E99-4FEA-B8E9-952680CD6C68}"/>
              </a:ext>
            </a:extLst>
          </p:cNvPr>
          <p:cNvSpPr>
            <a:spLocks noGrp="1"/>
          </p:cNvSpPr>
          <p:nvPr>
            <p:ph idx="1"/>
          </p:nvPr>
        </p:nvSpPr>
        <p:spPr>
          <a:xfrm>
            <a:off x="185004" y="1004914"/>
            <a:ext cx="4673435" cy="1253544"/>
          </a:xfrm>
        </p:spPr>
        <p:txBody>
          <a:bodyPr/>
          <a:lstStyle/>
          <a:p>
            <a:pPr marL="342900" indent="-342900">
              <a:buFont typeface="+mj-lt"/>
              <a:buAutoNum type="arabicPeriod"/>
            </a:pPr>
            <a:r>
              <a:rPr lang="en-US" sz="2000" dirty="0"/>
              <a:t>Start on Landing Page</a:t>
            </a:r>
          </a:p>
          <a:p>
            <a:pPr marL="342900" indent="-342900">
              <a:buFont typeface="+mj-lt"/>
              <a:buAutoNum type="arabicPeriod"/>
            </a:pPr>
            <a:r>
              <a:rPr lang="en-US" sz="2000" dirty="0"/>
              <a:t>Click “</a:t>
            </a:r>
            <a:r>
              <a:rPr lang="en-US" sz="2000" dirty="0">
                <a:solidFill>
                  <a:srgbClr val="0000FF"/>
                </a:solidFill>
              </a:rPr>
              <a:t>Medical System Content</a:t>
            </a:r>
            <a:r>
              <a:rPr lang="en-US" sz="2000" dirty="0"/>
              <a:t>”</a:t>
            </a:r>
          </a:p>
          <a:p>
            <a:endParaRPr lang="en-US" dirty="0"/>
          </a:p>
        </p:txBody>
      </p:sp>
      <p:sp>
        <p:nvSpPr>
          <p:cNvPr id="4" name="Right Arrow 3"/>
          <p:cNvSpPr/>
          <p:nvPr/>
        </p:nvSpPr>
        <p:spPr bwMode="auto">
          <a:xfrm rot="10800000">
            <a:off x="4245602" y="3813557"/>
            <a:ext cx="706480" cy="605385"/>
          </a:xfrm>
          <a:prstGeom prst="rightArrow">
            <a:avLst/>
          </a:prstGeom>
          <a:solidFill>
            <a:schemeClr val="accent1"/>
          </a:solidFill>
          <a:ln w="28575" cap="flat" cmpd="sng" algn="ctr">
            <a:solidFill>
              <a:srgbClr val="0070C0"/>
            </a:solidFill>
            <a:prstDash val="solid"/>
            <a:round/>
            <a:headEnd type="none" w="med" len="med"/>
            <a:tailEnd type="none" w="med" len="med"/>
          </a:ln>
          <a:effectLst/>
          <a:scene3d>
            <a:camera prst="orthographicFront">
              <a:rot lat="0" lon="10800000" rev="0"/>
            </a:camera>
            <a:lightRig rig="threePt" dir="t"/>
          </a:scene3d>
        </p:spPr>
        <p:txBody>
          <a:bodyPr vert="horz" wrap="square" lIns="91440" tIns="45720" rIns="91440" bIns="45720" numCol="1" rtlCol="0" anchor="t" anchorCtr="0" compatLnSpc="1">
            <a:prstTxWarp prst="textNoShape">
              <a:avLst/>
            </a:prstTxWarp>
          </a:bodyPr>
          <a:lstStyle/>
          <a:p>
            <a:pPr fontAlgn="base">
              <a:spcBef>
                <a:spcPct val="20000"/>
              </a:spcBef>
              <a:spcAft>
                <a:spcPct val="0"/>
              </a:spcAft>
            </a:pPr>
            <a:endParaRPr lang="en-US" sz="2400" dirty="0">
              <a:solidFill>
                <a:schemeClr val="bg1"/>
              </a:solidFill>
              <a:latin typeface="Helvetica Neue Black Condensed" pitchFamily="-112" charset="0"/>
              <a:ea typeface="ＭＳ Ｐゴシック" pitchFamily="-112" charset="-128"/>
              <a:cs typeface="ＭＳ Ｐゴシック" pitchFamily="-112" charset="-128"/>
            </a:endParaRPr>
          </a:p>
        </p:txBody>
      </p:sp>
      <p:sp>
        <p:nvSpPr>
          <p:cNvPr id="7" name="Oval 6"/>
          <p:cNvSpPr/>
          <p:nvPr/>
        </p:nvSpPr>
        <p:spPr bwMode="auto">
          <a:xfrm>
            <a:off x="1412111" y="2986620"/>
            <a:ext cx="2118167" cy="601532"/>
          </a:xfrm>
          <a:prstGeom prst="ellipse">
            <a:avLst/>
          </a:prstGeom>
          <a:noFill/>
          <a:ln w="44450" cap="flat" cmpd="sng" algn="ctr">
            <a:solidFill>
              <a:srgbClr val="0070C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bg1"/>
              </a:solidFill>
              <a:effectLst/>
              <a:latin typeface="Helvetica Neue Black Condensed" pitchFamily="-112" charset="0"/>
              <a:ea typeface="ＭＳ Ｐゴシック" pitchFamily="-112" charset="-128"/>
              <a:cs typeface="ＭＳ Ｐゴシック" pitchFamily="-112" charset="-128"/>
            </a:endParaRPr>
          </a:p>
        </p:txBody>
      </p:sp>
      <p:pic>
        <p:nvPicPr>
          <p:cNvPr id="6" name="Picture 5"/>
          <p:cNvPicPr>
            <a:picLocks noChangeAspect="1"/>
          </p:cNvPicPr>
          <p:nvPr/>
        </p:nvPicPr>
        <p:blipFill>
          <a:blip r:embed="rId4"/>
          <a:stretch>
            <a:fillRect/>
          </a:stretch>
        </p:blipFill>
        <p:spPr>
          <a:xfrm>
            <a:off x="5150720" y="884761"/>
            <a:ext cx="6900868" cy="5973239"/>
          </a:xfrm>
          <a:prstGeom prst="rect">
            <a:avLst/>
          </a:prstGeom>
        </p:spPr>
      </p:pic>
    </p:spTree>
    <p:extLst>
      <p:ext uri="{BB962C8B-B14F-4D97-AF65-F5344CB8AC3E}">
        <p14:creationId xmlns:p14="http://schemas.microsoft.com/office/powerpoint/2010/main" val="31498963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120B8D-208A-42E7-A9A9-3EDEDF5B3488}"/>
              </a:ext>
            </a:extLst>
          </p:cNvPr>
          <p:cNvSpPr>
            <a:spLocks noGrp="1"/>
          </p:cNvSpPr>
          <p:nvPr>
            <p:ph type="title"/>
          </p:nvPr>
        </p:nvSpPr>
        <p:spPr/>
        <p:txBody>
          <a:bodyPr/>
          <a:lstStyle/>
          <a:p>
            <a:r>
              <a:rPr lang="en-US" dirty="0"/>
              <a:t>The Process</a:t>
            </a:r>
          </a:p>
        </p:txBody>
      </p:sp>
      <p:sp>
        <p:nvSpPr>
          <p:cNvPr id="4" name="Slide Number Placeholder 3">
            <a:extLst>
              <a:ext uri="{FF2B5EF4-FFF2-40B4-BE49-F238E27FC236}">
                <a16:creationId xmlns:a16="http://schemas.microsoft.com/office/drawing/2014/main" id="{93754B03-C084-4CB8-89AC-049FEDAF4587}"/>
              </a:ext>
            </a:extLst>
          </p:cNvPr>
          <p:cNvSpPr>
            <a:spLocks noGrp="1"/>
          </p:cNvSpPr>
          <p:nvPr>
            <p:ph type="sldNum" sz="quarter" idx="4"/>
          </p:nvPr>
        </p:nvSpPr>
        <p:spPr/>
        <p:txBody>
          <a:bodyPr/>
          <a:lstStyle/>
          <a:p>
            <a:fld id="{60E58D69-6F75-46EC-B381-A34C4F305958}" type="slidenum">
              <a:rPr lang="en-US" smtClean="0"/>
              <a:pPr/>
              <a:t>10</a:t>
            </a:fld>
            <a:endParaRPr lang="en-US" sz="1000" dirty="0"/>
          </a:p>
        </p:txBody>
      </p:sp>
      <p:sp>
        <p:nvSpPr>
          <p:cNvPr id="5" name="TextBox 4">
            <a:extLst>
              <a:ext uri="{FF2B5EF4-FFF2-40B4-BE49-F238E27FC236}">
                <a16:creationId xmlns:a16="http://schemas.microsoft.com/office/drawing/2014/main" id="{7EBD919C-30A7-46CB-B5A4-3E456E7D7E73}"/>
              </a:ext>
            </a:extLst>
          </p:cNvPr>
          <p:cNvSpPr txBox="1"/>
          <p:nvPr/>
        </p:nvSpPr>
        <p:spPr>
          <a:xfrm>
            <a:off x="301377" y="1011658"/>
            <a:ext cx="4744347" cy="1144929"/>
          </a:xfrm>
          <a:prstGeom prst="rect">
            <a:avLst/>
          </a:prstGeom>
          <a:noFill/>
        </p:spPr>
        <p:txBody>
          <a:bodyPr wrap="square" rtlCol="0">
            <a:spAutoFit/>
          </a:bodyPr>
          <a:lstStyle/>
          <a:p>
            <a:pPr>
              <a:lnSpc>
                <a:spcPct val="114000"/>
              </a:lnSpc>
            </a:pPr>
            <a:r>
              <a:rPr lang="en-US" sz="2000" dirty="0"/>
              <a:t>This diagram shows:</a:t>
            </a:r>
          </a:p>
          <a:p>
            <a:pPr marL="342900" indent="-342900">
              <a:lnSpc>
                <a:spcPct val="114000"/>
              </a:lnSpc>
              <a:buFont typeface="+mj-lt"/>
              <a:buAutoNum type="arabicPeriod"/>
            </a:pPr>
            <a:r>
              <a:rPr lang="en-US" sz="2000" dirty="0"/>
              <a:t>Medical system content AND</a:t>
            </a:r>
          </a:p>
          <a:p>
            <a:pPr marL="342900" indent="-342900">
              <a:lnSpc>
                <a:spcPct val="114000"/>
              </a:lnSpc>
              <a:buFont typeface="+mj-lt"/>
              <a:buAutoNum type="arabicPeriod"/>
            </a:pPr>
            <a:r>
              <a:rPr lang="en-US" sz="2000" dirty="0"/>
              <a:t>Systems engineering process</a:t>
            </a:r>
          </a:p>
        </p:txBody>
      </p:sp>
      <p:pic>
        <p:nvPicPr>
          <p:cNvPr id="3" name="Picture 2"/>
          <p:cNvPicPr>
            <a:picLocks noChangeAspect="1"/>
          </p:cNvPicPr>
          <p:nvPr/>
        </p:nvPicPr>
        <p:blipFill>
          <a:blip r:embed="rId3"/>
          <a:stretch>
            <a:fillRect/>
          </a:stretch>
        </p:blipFill>
        <p:spPr>
          <a:xfrm>
            <a:off x="5351489" y="865087"/>
            <a:ext cx="6840511" cy="5920995"/>
          </a:xfrm>
          <a:prstGeom prst="rect">
            <a:avLst/>
          </a:prstGeom>
        </p:spPr>
      </p:pic>
      <p:sp>
        <p:nvSpPr>
          <p:cNvPr id="7" name="TextBox 6"/>
          <p:cNvSpPr txBox="1"/>
          <p:nvPr/>
        </p:nvSpPr>
        <p:spPr>
          <a:xfrm>
            <a:off x="522515" y="2319096"/>
            <a:ext cx="11309965" cy="1470705"/>
          </a:xfrm>
          <a:prstGeom prst="rect">
            <a:avLst/>
          </a:prstGeom>
          <a:noFill/>
          <a:ln w="28575">
            <a:solidFill>
              <a:schemeClr val="accent1">
                <a:lumMod val="90000"/>
              </a:schemeClr>
            </a:solidFill>
          </a:ln>
        </p:spPr>
        <p:txBody>
          <a:bodyPr wrap="square" rtlCol="0" anchor="ctr">
            <a:noAutofit/>
          </a:bodyPr>
          <a:lstStyle/>
          <a:p>
            <a:r>
              <a:rPr lang="en-US" b="1" dirty="0"/>
              <a:t>High-level system vision and scope</a:t>
            </a:r>
          </a:p>
        </p:txBody>
      </p:sp>
      <p:sp>
        <p:nvSpPr>
          <p:cNvPr id="8" name="TextBox 7"/>
          <p:cNvSpPr txBox="1"/>
          <p:nvPr/>
        </p:nvSpPr>
        <p:spPr>
          <a:xfrm>
            <a:off x="522515" y="4078866"/>
            <a:ext cx="11309966" cy="1268032"/>
          </a:xfrm>
          <a:prstGeom prst="rect">
            <a:avLst/>
          </a:prstGeom>
          <a:noFill/>
          <a:ln w="28575">
            <a:solidFill>
              <a:schemeClr val="accent1">
                <a:lumMod val="90000"/>
              </a:schemeClr>
            </a:solidFill>
          </a:ln>
        </p:spPr>
        <p:txBody>
          <a:bodyPr wrap="square" rtlCol="0" anchor="ctr">
            <a:noAutofit/>
          </a:bodyPr>
          <a:lstStyle/>
          <a:p>
            <a:r>
              <a:rPr lang="en-US" b="1" dirty="0"/>
              <a:t>Functions + Capabilities = Requirements</a:t>
            </a:r>
          </a:p>
        </p:txBody>
      </p:sp>
      <p:sp>
        <p:nvSpPr>
          <p:cNvPr id="9" name="TextBox 8"/>
          <p:cNvSpPr txBox="1"/>
          <p:nvPr/>
        </p:nvSpPr>
        <p:spPr>
          <a:xfrm>
            <a:off x="522515" y="5574512"/>
            <a:ext cx="11309965" cy="1078549"/>
          </a:xfrm>
          <a:prstGeom prst="rect">
            <a:avLst/>
          </a:prstGeom>
          <a:noFill/>
          <a:ln w="28575">
            <a:solidFill>
              <a:schemeClr val="accent1">
                <a:lumMod val="90000"/>
              </a:schemeClr>
            </a:solidFill>
          </a:ln>
        </p:spPr>
        <p:txBody>
          <a:bodyPr wrap="square" rtlCol="0" anchor="ctr">
            <a:noAutofit/>
          </a:bodyPr>
          <a:lstStyle/>
          <a:p>
            <a:r>
              <a:rPr lang="en-US" sz="1600" b="1" dirty="0"/>
              <a:t>Resulting Outputs including:</a:t>
            </a:r>
          </a:p>
          <a:p>
            <a:pPr marL="285750" indent="-285750">
              <a:buFont typeface="Arial" panose="020B0604020202020204" pitchFamily="34" charset="0"/>
              <a:buChar char="•"/>
            </a:pPr>
            <a:r>
              <a:rPr lang="en-US" sz="1600" dirty="0"/>
              <a:t>Medical system architecture</a:t>
            </a:r>
          </a:p>
          <a:p>
            <a:pPr marL="285750" indent="-285750">
              <a:buFont typeface="Arial" panose="020B0604020202020204" pitchFamily="34" charset="0"/>
              <a:buChar char="•"/>
            </a:pPr>
            <a:r>
              <a:rPr lang="en-US" sz="1600" dirty="0"/>
              <a:t>Medical system master equipment list</a:t>
            </a:r>
          </a:p>
          <a:p>
            <a:pPr marL="285750" indent="-285750">
              <a:buFont typeface="Arial" panose="020B0604020202020204" pitchFamily="34" charset="0"/>
              <a:buChar char="•"/>
            </a:pPr>
            <a:r>
              <a:rPr lang="en-US" sz="1600" dirty="0"/>
              <a:t>Medical system resources</a:t>
            </a:r>
          </a:p>
        </p:txBody>
      </p:sp>
    </p:spTree>
    <p:extLst>
      <p:ext uri="{BB962C8B-B14F-4D97-AF65-F5344CB8AC3E}">
        <p14:creationId xmlns:p14="http://schemas.microsoft.com/office/powerpoint/2010/main" val="4018879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120B8D-208A-42E7-A9A9-3EDEDF5B3488}"/>
              </a:ext>
            </a:extLst>
          </p:cNvPr>
          <p:cNvSpPr>
            <a:spLocks noGrp="1"/>
          </p:cNvSpPr>
          <p:nvPr>
            <p:ph type="title"/>
          </p:nvPr>
        </p:nvSpPr>
        <p:spPr/>
        <p:txBody>
          <a:bodyPr/>
          <a:lstStyle/>
          <a:p>
            <a:r>
              <a:rPr lang="en-US" dirty="0"/>
              <a:t>The Process</a:t>
            </a:r>
          </a:p>
        </p:txBody>
      </p:sp>
      <p:sp>
        <p:nvSpPr>
          <p:cNvPr id="4" name="Slide Number Placeholder 3">
            <a:extLst>
              <a:ext uri="{FF2B5EF4-FFF2-40B4-BE49-F238E27FC236}">
                <a16:creationId xmlns:a16="http://schemas.microsoft.com/office/drawing/2014/main" id="{93754B03-C084-4CB8-89AC-049FEDAF4587}"/>
              </a:ext>
            </a:extLst>
          </p:cNvPr>
          <p:cNvSpPr>
            <a:spLocks noGrp="1"/>
          </p:cNvSpPr>
          <p:nvPr>
            <p:ph type="sldNum" sz="quarter" idx="4"/>
          </p:nvPr>
        </p:nvSpPr>
        <p:spPr/>
        <p:txBody>
          <a:bodyPr/>
          <a:lstStyle/>
          <a:p>
            <a:fld id="{60E58D69-6F75-46EC-B381-A34C4F305958}" type="slidenum">
              <a:rPr lang="en-US" smtClean="0"/>
              <a:pPr/>
              <a:t>11</a:t>
            </a:fld>
            <a:endParaRPr lang="en-US" sz="1000" dirty="0"/>
          </a:p>
        </p:txBody>
      </p:sp>
      <p:sp>
        <p:nvSpPr>
          <p:cNvPr id="5" name="TextBox 4">
            <a:extLst>
              <a:ext uri="{FF2B5EF4-FFF2-40B4-BE49-F238E27FC236}">
                <a16:creationId xmlns:a16="http://schemas.microsoft.com/office/drawing/2014/main" id="{7EBD919C-30A7-46CB-B5A4-3E456E7D7E73}"/>
              </a:ext>
            </a:extLst>
          </p:cNvPr>
          <p:cNvSpPr txBox="1"/>
          <p:nvPr/>
        </p:nvSpPr>
        <p:spPr>
          <a:xfrm>
            <a:off x="301377" y="1011658"/>
            <a:ext cx="4744347" cy="1144929"/>
          </a:xfrm>
          <a:prstGeom prst="rect">
            <a:avLst/>
          </a:prstGeom>
          <a:noFill/>
        </p:spPr>
        <p:txBody>
          <a:bodyPr wrap="square" rtlCol="0">
            <a:spAutoFit/>
          </a:bodyPr>
          <a:lstStyle/>
          <a:p>
            <a:pPr>
              <a:lnSpc>
                <a:spcPct val="114000"/>
              </a:lnSpc>
            </a:pPr>
            <a:r>
              <a:rPr lang="en-US" sz="2000" dirty="0"/>
              <a:t>This diagram shows:</a:t>
            </a:r>
          </a:p>
          <a:p>
            <a:pPr marL="342900" indent="-342900">
              <a:lnSpc>
                <a:spcPct val="114000"/>
              </a:lnSpc>
              <a:buFont typeface="+mj-lt"/>
              <a:buAutoNum type="arabicPeriod"/>
            </a:pPr>
            <a:r>
              <a:rPr lang="en-US" sz="2000" dirty="0"/>
              <a:t>Medical system content AND</a:t>
            </a:r>
          </a:p>
          <a:p>
            <a:pPr marL="342900" indent="-342900">
              <a:lnSpc>
                <a:spcPct val="114000"/>
              </a:lnSpc>
              <a:buFont typeface="+mj-lt"/>
              <a:buAutoNum type="arabicPeriod"/>
            </a:pPr>
            <a:r>
              <a:rPr lang="en-US" sz="2000" dirty="0"/>
              <a:t>Systems engineering process</a:t>
            </a:r>
          </a:p>
        </p:txBody>
      </p:sp>
      <p:pic>
        <p:nvPicPr>
          <p:cNvPr id="3" name="Picture 2"/>
          <p:cNvPicPr>
            <a:picLocks noChangeAspect="1"/>
          </p:cNvPicPr>
          <p:nvPr/>
        </p:nvPicPr>
        <p:blipFill>
          <a:blip r:embed="rId3"/>
          <a:stretch>
            <a:fillRect/>
          </a:stretch>
        </p:blipFill>
        <p:spPr>
          <a:xfrm>
            <a:off x="5351489" y="865087"/>
            <a:ext cx="6840511" cy="5920995"/>
          </a:xfrm>
          <a:prstGeom prst="rect">
            <a:avLst/>
          </a:prstGeom>
        </p:spPr>
      </p:pic>
      <p:sp>
        <p:nvSpPr>
          <p:cNvPr id="6" name="Rectangle: Rounded Corners 5">
            <a:extLst>
              <a:ext uri="{FF2B5EF4-FFF2-40B4-BE49-F238E27FC236}">
                <a16:creationId xmlns:a16="http://schemas.microsoft.com/office/drawing/2014/main" id="{ED3C9BBD-EAAF-4112-B921-AC30A3BB5A1A}"/>
              </a:ext>
            </a:extLst>
          </p:cNvPr>
          <p:cNvSpPr/>
          <p:nvPr/>
        </p:nvSpPr>
        <p:spPr bwMode="auto">
          <a:xfrm>
            <a:off x="5863771" y="2319096"/>
            <a:ext cx="1799772" cy="4466986"/>
          </a:xfrm>
          <a:prstGeom prst="roundRect">
            <a:avLst/>
          </a:prstGeom>
          <a:no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a:ln>
                <a:noFill/>
              </a:ln>
              <a:solidFill>
                <a:schemeClr val="bg1"/>
              </a:solidFill>
              <a:effectLst/>
              <a:latin typeface="Helvetica Neue Black Condensed" pitchFamily="-112" charset="0"/>
              <a:ea typeface="ＭＳ Ｐゴシック" pitchFamily="-112" charset="-128"/>
              <a:cs typeface="ＭＳ Ｐゴシック" pitchFamily="-112" charset="-128"/>
            </a:endParaRPr>
          </a:p>
        </p:txBody>
      </p:sp>
      <p:sp>
        <p:nvSpPr>
          <p:cNvPr id="10" name="Rectangle: Rounded Corners 9">
            <a:extLst>
              <a:ext uri="{FF2B5EF4-FFF2-40B4-BE49-F238E27FC236}">
                <a16:creationId xmlns:a16="http://schemas.microsoft.com/office/drawing/2014/main" id="{F3631A20-1004-4710-8692-11AC0773BCA8}"/>
              </a:ext>
            </a:extLst>
          </p:cNvPr>
          <p:cNvSpPr/>
          <p:nvPr/>
        </p:nvSpPr>
        <p:spPr bwMode="auto">
          <a:xfrm>
            <a:off x="7948239" y="2294135"/>
            <a:ext cx="1799772" cy="4466986"/>
          </a:xfrm>
          <a:prstGeom prst="roundRect">
            <a:avLst/>
          </a:prstGeom>
          <a:no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a:ln>
                <a:noFill/>
              </a:ln>
              <a:solidFill>
                <a:schemeClr val="bg1"/>
              </a:solidFill>
              <a:effectLst/>
              <a:latin typeface="Helvetica Neue Black Condensed" pitchFamily="-112" charset="0"/>
              <a:ea typeface="ＭＳ Ｐゴシック" pitchFamily="-112" charset="-128"/>
              <a:cs typeface="ＭＳ Ｐゴシック" pitchFamily="-112" charset="-128"/>
            </a:endParaRPr>
          </a:p>
        </p:txBody>
      </p:sp>
      <p:sp>
        <p:nvSpPr>
          <p:cNvPr id="11" name="Rectangle: Rounded Corners 10">
            <a:extLst>
              <a:ext uri="{FF2B5EF4-FFF2-40B4-BE49-F238E27FC236}">
                <a16:creationId xmlns:a16="http://schemas.microsoft.com/office/drawing/2014/main" id="{B0D79129-50E6-4A6A-B4C2-2366BFE1EFF2}"/>
              </a:ext>
            </a:extLst>
          </p:cNvPr>
          <p:cNvSpPr/>
          <p:nvPr/>
        </p:nvSpPr>
        <p:spPr bwMode="auto">
          <a:xfrm>
            <a:off x="10032707" y="2294135"/>
            <a:ext cx="1799772" cy="4466986"/>
          </a:xfrm>
          <a:prstGeom prst="roundRect">
            <a:avLst/>
          </a:prstGeom>
          <a:no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a:ln>
                <a:noFill/>
              </a:ln>
              <a:solidFill>
                <a:schemeClr val="bg1"/>
              </a:solidFill>
              <a:effectLst/>
              <a:latin typeface="Helvetica Neue Black Condensed" pitchFamily="-112" charset="0"/>
              <a:ea typeface="ＭＳ Ｐゴシック" pitchFamily="-112" charset="-128"/>
              <a:cs typeface="ＭＳ Ｐゴシック" pitchFamily="-112" charset="-128"/>
            </a:endParaRPr>
          </a:p>
        </p:txBody>
      </p:sp>
      <p:sp>
        <p:nvSpPr>
          <p:cNvPr id="12" name="TextBox 11">
            <a:extLst>
              <a:ext uri="{FF2B5EF4-FFF2-40B4-BE49-F238E27FC236}">
                <a16:creationId xmlns:a16="http://schemas.microsoft.com/office/drawing/2014/main" id="{913633E3-3504-47B3-8C79-728777E1C6C5}"/>
              </a:ext>
            </a:extLst>
          </p:cNvPr>
          <p:cNvSpPr txBox="1"/>
          <p:nvPr/>
        </p:nvSpPr>
        <p:spPr>
          <a:xfrm>
            <a:off x="395427" y="2406245"/>
            <a:ext cx="4632447" cy="1200329"/>
          </a:xfrm>
          <a:prstGeom prst="rect">
            <a:avLst/>
          </a:prstGeom>
          <a:noFill/>
          <a:ln w="28575">
            <a:solidFill>
              <a:srgbClr val="FF0000"/>
            </a:solidFill>
          </a:ln>
        </p:spPr>
        <p:txBody>
          <a:bodyPr wrap="square" rtlCol="0">
            <a:spAutoFit/>
          </a:bodyPr>
          <a:lstStyle/>
          <a:p>
            <a:r>
              <a:rPr lang="en-US" b="1" dirty="0"/>
              <a:t>Column 1: Systems Engineers</a:t>
            </a:r>
          </a:p>
          <a:p>
            <a:pPr marL="285750" indent="-285750">
              <a:buFontTx/>
              <a:buChar char="-"/>
            </a:pPr>
            <a:r>
              <a:rPr lang="en-US" dirty="0"/>
              <a:t>ConOps</a:t>
            </a:r>
          </a:p>
          <a:p>
            <a:pPr marL="285750" indent="-285750">
              <a:buFontTx/>
              <a:buChar char="-"/>
            </a:pPr>
            <a:r>
              <a:rPr lang="en-US" dirty="0"/>
              <a:t>Functional Analysis</a:t>
            </a:r>
          </a:p>
          <a:p>
            <a:pPr marL="285750" indent="-285750">
              <a:buFontTx/>
              <a:buChar char="-"/>
            </a:pPr>
            <a:r>
              <a:rPr lang="en-US" dirty="0"/>
              <a:t>Scenarios</a:t>
            </a:r>
          </a:p>
        </p:txBody>
      </p:sp>
      <p:sp>
        <p:nvSpPr>
          <p:cNvPr id="13" name="TextBox 12">
            <a:extLst>
              <a:ext uri="{FF2B5EF4-FFF2-40B4-BE49-F238E27FC236}">
                <a16:creationId xmlns:a16="http://schemas.microsoft.com/office/drawing/2014/main" id="{96A3F6A1-F8BD-4AAF-AE72-0F835E760053}"/>
              </a:ext>
            </a:extLst>
          </p:cNvPr>
          <p:cNvSpPr txBox="1"/>
          <p:nvPr/>
        </p:nvSpPr>
        <p:spPr>
          <a:xfrm>
            <a:off x="359522" y="3788964"/>
            <a:ext cx="4632446" cy="1477328"/>
          </a:xfrm>
          <a:prstGeom prst="rect">
            <a:avLst/>
          </a:prstGeom>
          <a:noFill/>
          <a:ln w="28575">
            <a:solidFill>
              <a:srgbClr val="FF0000"/>
            </a:solidFill>
          </a:ln>
        </p:spPr>
        <p:txBody>
          <a:bodyPr wrap="square" rtlCol="0">
            <a:spAutoFit/>
          </a:bodyPr>
          <a:lstStyle/>
          <a:p>
            <a:r>
              <a:rPr lang="en-US" b="1" dirty="0"/>
              <a:t>Column 2: Systems Engineering Requirements</a:t>
            </a:r>
          </a:p>
          <a:p>
            <a:pPr marL="285750" indent="-285750">
              <a:buFontTx/>
              <a:buChar char="-"/>
            </a:pPr>
            <a:r>
              <a:rPr lang="en-US" dirty="0"/>
              <a:t>Standards and Historical Specs</a:t>
            </a:r>
          </a:p>
          <a:p>
            <a:pPr marL="285750" indent="-285750">
              <a:buFontTx/>
              <a:buChar char="-"/>
            </a:pPr>
            <a:r>
              <a:rPr lang="en-US" dirty="0"/>
              <a:t>System Requirements and Traces</a:t>
            </a:r>
          </a:p>
          <a:p>
            <a:pPr marL="285750" indent="-285750">
              <a:buFontTx/>
              <a:buChar char="-"/>
            </a:pPr>
            <a:r>
              <a:rPr lang="en-US" dirty="0"/>
              <a:t>Master Equipment List</a:t>
            </a:r>
          </a:p>
        </p:txBody>
      </p:sp>
      <p:sp>
        <p:nvSpPr>
          <p:cNvPr id="14" name="TextBox 13">
            <a:extLst>
              <a:ext uri="{FF2B5EF4-FFF2-40B4-BE49-F238E27FC236}">
                <a16:creationId xmlns:a16="http://schemas.microsoft.com/office/drawing/2014/main" id="{AD48FDA1-D006-4D8F-B64D-B3177503DFB8}"/>
              </a:ext>
            </a:extLst>
          </p:cNvPr>
          <p:cNvSpPr txBox="1"/>
          <p:nvPr/>
        </p:nvSpPr>
        <p:spPr>
          <a:xfrm>
            <a:off x="359521" y="5437013"/>
            <a:ext cx="4632448" cy="1200329"/>
          </a:xfrm>
          <a:prstGeom prst="rect">
            <a:avLst/>
          </a:prstGeom>
          <a:noFill/>
          <a:ln w="28575">
            <a:solidFill>
              <a:srgbClr val="FF0000"/>
            </a:solidFill>
          </a:ln>
        </p:spPr>
        <p:txBody>
          <a:bodyPr wrap="square" rtlCol="0">
            <a:spAutoFit/>
          </a:bodyPr>
          <a:lstStyle/>
          <a:p>
            <a:r>
              <a:rPr lang="en-US" b="1" dirty="0"/>
              <a:t>Column 3: Medical Clinical Content</a:t>
            </a:r>
          </a:p>
          <a:p>
            <a:pPr marL="285750" indent="-285750">
              <a:buFontTx/>
              <a:buChar char="-"/>
            </a:pPr>
            <a:r>
              <a:rPr lang="en-US" dirty="0"/>
              <a:t>Accepted Medical Conditions List</a:t>
            </a:r>
          </a:p>
          <a:p>
            <a:pPr marL="285750" indent="-285750">
              <a:buFontTx/>
              <a:buChar char="-"/>
            </a:pPr>
            <a:r>
              <a:rPr lang="en-US" dirty="0"/>
              <a:t>Medical System Capabilities</a:t>
            </a:r>
          </a:p>
          <a:p>
            <a:pPr marL="285750" indent="-285750">
              <a:buFontTx/>
              <a:buChar char="-"/>
            </a:pPr>
            <a:r>
              <a:rPr lang="en-US" dirty="0"/>
              <a:t>Medical System Resources</a:t>
            </a:r>
          </a:p>
        </p:txBody>
      </p:sp>
    </p:spTree>
    <p:extLst>
      <p:ext uri="{BB962C8B-B14F-4D97-AF65-F5344CB8AC3E}">
        <p14:creationId xmlns:p14="http://schemas.microsoft.com/office/powerpoint/2010/main" val="38504823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A9AC971-0CE4-4D50-AD7E-4F7E936AFA6D}"/>
              </a:ext>
            </a:extLst>
          </p:cNvPr>
          <p:cNvPicPr>
            <a:picLocks noChangeAspect="1"/>
          </p:cNvPicPr>
          <p:nvPr/>
        </p:nvPicPr>
        <p:blipFill>
          <a:blip r:embed="rId3"/>
          <a:stretch>
            <a:fillRect/>
          </a:stretch>
        </p:blipFill>
        <p:spPr>
          <a:xfrm>
            <a:off x="5619019" y="3466838"/>
            <a:ext cx="6096001" cy="2432157"/>
          </a:xfrm>
          <a:prstGeom prst="rect">
            <a:avLst/>
          </a:prstGeom>
        </p:spPr>
      </p:pic>
      <p:sp>
        <p:nvSpPr>
          <p:cNvPr id="2" name="Title 1">
            <a:extLst>
              <a:ext uri="{FF2B5EF4-FFF2-40B4-BE49-F238E27FC236}">
                <a16:creationId xmlns:a16="http://schemas.microsoft.com/office/drawing/2014/main" id="{CA2FFF91-8E59-432C-9CA6-3D0C8D50D491}"/>
              </a:ext>
            </a:extLst>
          </p:cNvPr>
          <p:cNvSpPr>
            <a:spLocks noGrp="1"/>
          </p:cNvSpPr>
          <p:nvPr>
            <p:ph type="title"/>
          </p:nvPr>
        </p:nvSpPr>
        <p:spPr/>
        <p:txBody>
          <a:bodyPr/>
          <a:lstStyle/>
          <a:p>
            <a:r>
              <a:rPr lang="en-US" dirty="0"/>
              <a:t>How Do You </a:t>
            </a:r>
            <a:r>
              <a:rPr lang="en-US" dirty="0">
                <a:cs typeface="Helvetica"/>
              </a:rPr>
              <a:t>Model Requirements?</a:t>
            </a:r>
            <a:endParaRPr lang="en-US" dirty="0"/>
          </a:p>
        </p:txBody>
      </p:sp>
      <p:sp>
        <p:nvSpPr>
          <p:cNvPr id="3" name="Content Placeholder 2">
            <a:extLst>
              <a:ext uri="{FF2B5EF4-FFF2-40B4-BE49-F238E27FC236}">
                <a16:creationId xmlns:a16="http://schemas.microsoft.com/office/drawing/2014/main" id="{A6741799-CDF1-485C-9F04-BE68EE87F8E7}"/>
              </a:ext>
            </a:extLst>
          </p:cNvPr>
          <p:cNvSpPr>
            <a:spLocks noGrp="1"/>
          </p:cNvSpPr>
          <p:nvPr>
            <p:ph idx="1"/>
          </p:nvPr>
        </p:nvSpPr>
        <p:spPr>
          <a:xfrm>
            <a:off x="301376" y="1219200"/>
            <a:ext cx="5373278" cy="4876800"/>
          </a:xfrm>
        </p:spPr>
        <p:txBody>
          <a:bodyPr/>
          <a:lstStyle/>
          <a:p>
            <a:pPr marL="0" indent="0">
              <a:buNone/>
            </a:pPr>
            <a:r>
              <a:rPr lang="en-US" dirty="0"/>
              <a:t>Requirement Sources and Types</a:t>
            </a:r>
          </a:p>
          <a:p>
            <a:r>
              <a:rPr lang="en-US" dirty="0"/>
              <a:t>NASA-STD-3001</a:t>
            </a:r>
          </a:p>
          <a:p>
            <a:r>
              <a:rPr lang="en-US" dirty="0"/>
              <a:t>Historical (ISS) Documents</a:t>
            </a:r>
          </a:p>
          <a:p>
            <a:r>
              <a:rPr lang="en-US" dirty="0"/>
              <a:t>Level 2, Level 3, Level 4, Level 5 Requirements</a:t>
            </a:r>
          </a:p>
          <a:p>
            <a:endParaRPr lang="en-US" dirty="0"/>
          </a:p>
          <a:p>
            <a:endParaRPr lang="en-US" dirty="0"/>
          </a:p>
          <a:p>
            <a:pPr marL="0" indent="0">
              <a:buNone/>
            </a:pPr>
            <a:r>
              <a:rPr lang="en-US" dirty="0"/>
              <a:t>Tracing</a:t>
            </a:r>
          </a:p>
          <a:p>
            <a:r>
              <a:rPr lang="en-US" dirty="0"/>
              <a:t>Requirements to Parent Requirement</a:t>
            </a:r>
          </a:p>
          <a:p>
            <a:r>
              <a:rPr lang="en-US" dirty="0"/>
              <a:t>Functions to Requirement</a:t>
            </a:r>
          </a:p>
          <a:p>
            <a:r>
              <a:rPr lang="en-US" dirty="0"/>
              <a:t>Clinical Capabilities to Clinical Conditions</a:t>
            </a:r>
          </a:p>
          <a:p>
            <a:r>
              <a:rPr lang="en-US" dirty="0"/>
              <a:t>Clinical Resources to Clinical Capabilities</a:t>
            </a:r>
            <a:endParaRPr lang="en-US" dirty="0">
              <a:cs typeface="Arial"/>
            </a:endParaRPr>
          </a:p>
          <a:p>
            <a:pPr marL="0" indent="0">
              <a:buNone/>
            </a:pPr>
            <a:endParaRPr lang="en-US" sz="2400" dirty="0">
              <a:cs typeface="Arial"/>
            </a:endParaRPr>
          </a:p>
          <a:p>
            <a:pPr marL="0" indent="0">
              <a:buNone/>
            </a:pPr>
            <a:r>
              <a:rPr lang="en-US" sz="2400" dirty="0">
                <a:cs typeface="Arial"/>
              </a:rPr>
              <a:t>Take away = There isn't one way</a:t>
            </a:r>
          </a:p>
        </p:txBody>
      </p:sp>
      <p:sp>
        <p:nvSpPr>
          <p:cNvPr id="5" name="Slide Number Placeholder 4">
            <a:extLst>
              <a:ext uri="{FF2B5EF4-FFF2-40B4-BE49-F238E27FC236}">
                <a16:creationId xmlns:a16="http://schemas.microsoft.com/office/drawing/2014/main" id="{3E17D359-83DD-4F14-9490-50E68F127D55}"/>
              </a:ext>
            </a:extLst>
          </p:cNvPr>
          <p:cNvSpPr>
            <a:spLocks noGrp="1"/>
          </p:cNvSpPr>
          <p:nvPr>
            <p:ph type="sldNum" sz="quarter" idx="4"/>
          </p:nvPr>
        </p:nvSpPr>
        <p:spPr/>
        <p:txBody>
          <a:bodyPr/>
          <a:lstStyle/>
          <a:p>
            <a:fld id="{60E58D69-6F75-46EC-B381-A34C4F305958}" type="slidenum">
              <a:rPr lang="en-US" smtClean="0"/>
              <a:pPr/>
              <a:t>12</a:t>
            </a:fld>
            <a:endParaRPr lang="en-US" sz="1000" dirty="0"/>
          </a:p>
        </p:txBody>
      </p:sp>
      <p:pic>
        <p:nvPicPr>
          <p:cNvPr id="6" name="Picture 5">
            <a:extLst>
              <a:ext uri="{FF2B5EF4-FFF2-40B4-BE49-F238E27FC236}">
                <a16:creationId xmlns:a16="http://schemas.microsoft.com/office/drawing/2014/main" id="{E76ADEAD-6075-4C28-8D1A-A6302C24A7A4}"/>
              </a:ext>
            </a:extLst>
          </p:cNvPr>
          <p:cNvPicPr>
            <a:picLocks noChangeAspect="1"/>
          </p:cNvPicPr>
          <p:nvPr/>
        </p:nvPicPr>
        <p:blipFill>
          <a:blip r:embed="rId4"/>
          <a:stretch>
            <a:fillRect/>
          </a:stretch>
        </p:blipFill>
        <p:spPr>
          <a:xfrm>
            <a:off x="5563385" y="1219200"/>
            <a:ext cx="6096000" cy="1601841"/>
          </a:xfrm>
          <a:prstGeom prst="rect">
            <a:avLst/>
          </a:prstGeom>
        </p:spPr>
      </p:pic>
    </p:spTree>
    <p:extLst>
      <p:ext uri="{BB962C8B-B14F-4D97-AF65-F5344CB8AC3E}">
        <p14:creationId xmlns:p14="http://schemas.microsoft.com/office/powerpoint/2010/main" val="13511697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79C9A5A-1F59-492A-80A2-98B0A832D919}"/>
              </a:ext>
            </a:extLst>
          </p:cNvPr>
          <p:cNvPicPr>
            <a:picLocks noChangeAspect="1"/>
          </p:cNvPicPr>
          <p:nvPr/>
        </p:nvPicPr>
        <p:blipFill>
          <a:blip r:embed="rId3"/>
          <a:stretch>
            <a:fillRect/>
          </a:stretch>
        </p:blipFill>
        <p:spPr>
          <a:xfrm>
            <a:off x="211418" y="1014378"/>
            <a:ext cx="9318703" cy="3435334"/>
          </a:xfrm>
          <a:prstGeom prst="rect">
            <a:avLst/>
          </a:prstGeom>
        </p:spPr>
      </p:pic>
      <p:sp>
        <p:nvSpPr>
          <p:cNvPr id="2" name="Title 1">
            <a:extLst>
              <a:ext uri="{FF2B5EF4-FFF2-40B4-BE49-F238E27FC236}">
                <a16:creationId xmlns:a16="http://schemas.microsoft.com/office/drawing/2014/main" id="{9E94A6E1-E78D-4729-AC5E-A66E8B8A6D20}"/>
              </a:ext>
            </a:extLst>
          </p:cNvPr>
          <p:cNvSpPr>
            <a:spLocks noGrp="1"/>
          </p:cNvSpPr>
          <p:nvPr>
            <p:ph type="title"/>
          </p:nvPr>
        </p:nvSpPr>
        <p:spPr/>
        <p:txBody>
          <a:bodyPr/>
          <a:lstStyle/>
          <a:p>
            <a:r>
              <a:rPr lang="en-US" dirty="0">
                <a:cs typeface="Helvetica"/>
              </a:rPr>
              <a:t>What Requirement Information Is Modeled?</a:t>
            </a:r>
            <a:endParaRPr lang="en-US" dirty="0"/>
          </a:p>
        </p:txBody>
      </p:sp>
      <p:sp>
        <p:nvSpPr>
          <p:cNvPr id="5" name="Slide Number Placeholder 4">
            <a:extLst>
              <a:ext uri="{FF2B5EF4-FFF2-40B4-BE49-F238E27FC236}">
                <a16:creationId xmlns:a16="http://schemas.microsoft.com/office/drawing/2014/main" id="{6D1CA241-CE5C-4035-AF48-373A1956F445}"/>
              </a:ext>
            </a:extLst>
          </p:cNvPr>
          <p:cNvSpPr>
            <a:spLocks noGrp="1"/>
          </p:cNvSpPr>
          <p:nvPr>
            <p:ph type="sldNum" sz="quarter" idx="4"/>
          </p:nvPr>
        </p:nvSpPr>
        <p:spPr/>
        <p:txBody>
          <a:bodyPr/>
          <a:lstStyle/>
          <a:p>
            <a:fld id="{6BE9692B-6899-41C0-B3E9-4952193339A3}" type="slidenum">
              <a:rPr lang="en-US" smtClean="0"/>
              <a:pPr/>
              <a:t>13</a:t>
            </a:fld>
            <a:endParaRPr lang="en-US" sz="1000">
              <a:latin typeface="Times New Roman" pitchFamily="1" charset="0"/>
            </a:endParaRPr>
          </a:p>
        </p:txBody>
      </p:sp>
      <p:pic>
        <p:nvPicPr>
          <p:cNvPr id="7" name="Picture 6">
            <a:extLst>
              <a:ext uri="{FF2B5EF4-FFF2-40B4-BE49-F238E27FC236}">
                <a16:creationId xmlns:a16="http://schemas.microsoft.com/office/drawing/2014/main" id="{0A689073-934D-48CC-9D3C-6AC5D3ADE9A3}"/>
              </a:ext>
            </a:extLst>
          </p:cNvPr>
          <p:cNvPicPr>
            <a:picLocks noChangeAspect="1"/>
          </p:cNvPicPr>
          <p:nvPr/>
        </p:nvPicPr>
        <p:blipFill rotWithShape="1">
          <a:blip r:embed="rId4"/>
          <a:srcRect l="-219" t="-1100" r="1248" b="18955"/>
          <a:stretch/>
        </p:blipFill>
        <p:spPr>
          <a:xfrm>
            <a:off x="1660961" y="3329771"/>
            <a:ext cx="9718240" cy="3213933"/>
          </a:xfrm>
          <a:prstGeom prst="rect">
            <a:avLst/>
          </a:prstGeom>
        </p:spPr>
      </p:pic>
      <p:sp>
        <p:nvSpPr>
          <p:cNvPr id="8" name="TextBox 7"/>
          <p:cNvSpPr txBox="1"/>
          <p:nvPr/>
        </p:nvSpPr>
        <p:spPr>
          <a:xfrm>
            <a:off x="9687810" y="1039274"/>
            <a:ext cx="2292772" cy="150810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dirty="0">
                <a:latin typeface="Calibri" panose="020F0502020204030204" pitchFamily="34" charset="0"/>
                <a:cs typeface="Calibri" panose="020F0502020204030204" pitchFamily="34" charset="0"/>
              </a:rPr>
              <a:t>Requirement id, text, rationale</a:t>
            </a:r>
            <a:endParaRPr lang="en-US" sz="1600" dirty="0"/>
          </a:p>
          <a:p>
            <a:endParaRPr lang="en-US" sz="1200" dirty="0">
              <a:latin typeface="Calibri" panose="020F0502020204030204" pitchFamily="34" charset="0"/>
              <a:cs typeface="Calibri" panose="020F0502020204030204" pitchFamily="34" charset="0"/>
            </a:endParaRPr>
          </a:p>
          <a:p>
            <a:r>
              <a:rPr lang="en-US" sz="1600" dirty="0">
                <a:latin typeface="Calibri" panose="020F0502020204030204" pitchFamily="34" charset="0"/>
                <a:cs typeface="Calibri" panose="020F0502020204030204" pitchFamily="34" charset="0"/>
              </a:rPr>
              <a:t>Traces to specifications, requirement levels, clinical data</a:t>
            </a:r>
            <a:endParaRPr sz="1600" dirty="0"/>
          </a:p>
        </p:txBody>
      </p:sp>
      <p:sp>
        <p:nvSpPr>
          <p:cNvPr id="3" name="Down Arrow 2"/>
          <p:cNvSpPr/>
          <p:nvPr/>
        </p:nvSpPr>
        <p:spPr bwMode="auto">
          <a:xfrm rot="5400000">
            <a:off x="9235568" y="1121086"/>
            <a:ext cx="419100" cy="485384"/>
          </a:xfrm>
          <a:prstGeom prst="downArrow">
            <a:avLst/>
          </a:prstGeom>
          <a:solidFill>
            <a:schemeClr val="bg2"/>
          </a:solidFill>
          <a:ln w="9525"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bg1"/>
              </a:solidFill>
              <a:effectLst/>
              <a:latin typeface="Helvetica Neue Black Condensed" pitchFamily="-112" charset="0"/>
              <a:ea typeface="ＭＳ Ｐゴシック" pitchFamily="-112" charset="-128"/>
              <a:cs typeface="ＭＳ Ｐゴシック" pitchFamily="-112" charset="-128"/>
            </a:endParaRPr>
          </a:p>
        </p:txBody>
      </p:sp>
      <p:sp>
        <p:nvSpPr>
          <p:cNvPr id="9" name="Down Arrow 8"/>
          <p:cNvSpPr/>
          <p:nvPr/>
        </p:nvSpPr>
        <p:spPr bwMode="auto">
          <a:xfrm>
            <a:off x="10248903" y="2607287"/>
            <a:ext cx="419100" cy="485384"/>
          </a:xfrm>
          <a:prstGeom prst="downArrow">
            <a:avLst/>
          </a:prstGeom>
          <a:solidFill>
            <a:schemeClr val="bg2"/>
          </a:solidFill>
          <a:ln w="9525"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a:ln>
                <a:noFill/>
              </a:ln>
              <a:solidFill>
                <a:schemeClr val="bg1"/>
              </a:solidFill>
              <a:effectLst/>
              <a:latin typeface="Helvetica Neue Black Condensed" pitchFamily="-112" charset="0"/>
              <a:ea typeface="ＭＳ Ｐゴシック" pitchFamily="-112" charset="-128"/>
              <a:cs typeface="ＭＳ Ｐゴシック" pitchFamily="-112" charset="-128"/>
            </a:endParaRPr>
          </a:p>
        </p:txBody>
      </p:sp>
    </p:spTree>
    <p:extLst>
      <p:ext uri="{BB962C8B-B14F-4D97-AF65-F5344CB8AC3E}">
        <p14:creationId xmlns:p14="http://schemas.microsoft.com/office/powerpoint/2010/main" val="4487098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526248-B1D7-42D2-A7F7-368F3A0AF530}"/>
              </a:ext>
            </a:extLst>
          </p:cNvPr>
          <p:cNvSpPr>
            <a:spLocks noGrp="1"/>
          </p:cNvSpPr>
          <p:nvPr>
            <p:ph type="title"/>
          </p:nvPr>
        </p:nvSpPr>
        <p:spPr/>
        <p:txBody>
          <a:bodyPr/>
          <a:lstStyle/>
          <a:p>
            <a:r>
              <a:rPr lang="en-US" dirty="0"/>
              <a:t>Seeing Requirements Traces Another Way</a:t>
            </a:r>
          </a:p>
        </p:txBody>
      </p:sp>
      <p:pic>
        <p:nvPicPr>
          <p:cNvPr id="7" name="Content Placeholder 6">
            <a:extLst>
              <a:ext uri="{FF2B5EF4-FFF2-40B4-BE49-F238E27FC236}">
                <a16:creationId xmlns:a16="http://schemas.microsoft.com/office/drawing/2014/main" id="{ED5EF1EA-6BC9-4DF2-BB57-6A4B4098DD06}"/>
              </a:ext>
            </a:extLst>
          </p:cNvPr>
          <p:cNvPicPr>
            <a:picLocks noGrp="1" noChangeAspect="1"/>
          </p:cNvPicPr>
          <p:nvPr>
            <p:ph idx="1"/>
          </p:nvPr>
        </p:nvPicPr>
        <p:blipFill rotWithShape="1">
          <a:blip r:embed="rId3"/>
          <a:srcRect t="1303"/>
          <a:stretch/>
        </p:blipFill>
        <p:spPr>
          <a:xfrm>
            <a:off x="582966" y="1238250"/>
            <a:ext cx="11123260" cy="3151352"/>
          </a:xfrm>
          <a:prstGeom prst="rect">
            <a:avLst/>
          </a:prstGeom>
        </p:spPr>
      </p:pic>
      <p:sp>
        <p:nvSpPr>
          <p:cNvPr id="4" name="Slide Number Placeholder 3">
            <a:extLst>
              <a:ext uri="{FF2B5EF4-FFF2-40B4-BE49-F238E27FC236}">
                <a16:creationId xmlns:a16="http://schemas.microsoft.com/office/drawing/2014/main" id="{87A652BE-250B-441C-AFBA-F8CA3BEB9736}"/>
              </a:ext>
            </a:extLst>
          </p:cNvPr>
          <p:cNvSpPr>
            <a:spLocks noGrp="1"/>
          </p:cNvSpPr>
          <p:nvPr>
            <p:ph type="sldNum" sz="quarter" idx="4"/>
          </p:nvPr>
        </p:nvSpPr>
        <p:spPr/>
        <p:txBody>
          <a:bodyPr/>
          <a:lstStyle/>
          <a:p>
            <a:fld id="{60E58D69-6F75-46EC-B381-A34C4F305958}" type="slidenum">
              <a:rPr lang="en-US" smtClean="0"/>
              <a:pPr/>
              <a:t>14</a:t>
            </a:fld>
            <a:endParaRPr lang="en-US" sz="1000" dirty="0"/>
          </a:p>
        </p:txBody>
      </p:sp>
      <p:sp>
        <p:nvSpPr>
          <p:cNvPr id="8" name="TextBox 7">
            <a:extLst>
              <a:ext uri="{FF2B5EF4-FFF2-40B4-BE49-F238E27FC236}">
                <a16:creationId xmlns:a16="http://schemas.microsoft.com/office/drawing/2014/main" id="{88691511-8651-4088-987E-82DBD5021698}"/>
              </a:ext>
            </a:extLst>
          </p:cNvPr>
          <p:cNvSpPr txBox="1"/>
          <p:nvPr/>
        </p:nvSpPr>
        <p:spPr>
          <a:xfrm>
            <a:off x="1151467" y="5067682"/>
            <a:ext cx="9292608" cy="1569660"/>
          </a:xfrm>
          <a:prstGeom prst="rect">
            <a:avLst/>
          </a:prstGeom>
          <a:noFill/>
        </p:spPr>
        <p:txBody>
          <a:bodyPr wrap="none" rtlCol="0">
            <a:spAutoFit/>
          </a:bodyPr>
          <a:lstStyle/>
          <a:p>
            <a:r>
              <a:rPr lang="en-US" sz="2400" dirty="0"/>
              <a:t>Relation Maps Show the Traces Among Requirements Graphically</a:t>
            </a:r>
          </a:p>
          <a:p>
            <a:pPr marL="285750" indent="-285750">
              <a:buFont typeface="Arial" panose="020B0604020202020204" pitchFamily="34" charset="0"/>
              <a:buChar char="•"/>
            </a:pPr>
            <a:r>
              <a:rPr lang="en-US" sz="2400" dirty="0"/>
              <a:t>Easier For Quick Checks</a:t>
            </a:r>
          </a:p>
          <a:p>
            <a:pPr marL="285750" indent="-285750">
              <a:buFont typeface="Arial" panose="020B0604020202020204" pitchFamily="34" charset="0"/>
              <a:buChar char="•"/>
            </a:pPr>
            <a:r>
              <a:rPr lang="en-US" sz="2400" dirty="0"/>
              <a:t>Context of Just the Requirements</a:t>
            </a:r>
          </a:p>
          <a:p>
            <a:pPr marL="285750" indent="-285750">
              <a:buFont typeface="Arial" panose="020B0604020202020204" pitchFamily="34" charset="0"/>
              <a:buChar char="•"/>
            </a:pPr>
            <a:r>
              <a:rPr lang="en-US" sz="2400" dirty="0"/>
              <a:t>Show Either Forward or Reverse Trace</a:t>
            </a:r>
          </a:p>
        </p:txBody>
      </p:sp>
    </p:spTree>
    <p:extLst>
      <p:ext uri="{BB962C8B-B14F-4D97-AF65-F5344CB8AC3E}">
        <p14:creationId xmlns:p14="http://schemas.microsoft.com/office/powerpoint/2010/main" val="5672081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E8AF8-2BCF-4E23-B5AC-409A7B753D64}"/>
              </a:ext>
            </a:extLst>
          </p:cNvPr>
          <p:cNvSpPr>
            <a:spLocks noGrp="1"/>
          </p:cNvSpPr>
          <p:nvPr>
            <p:ph type="title"/>
          </p:nvPr>
        </p:nvSpPr>
        <p:spPr/>
        <p:txBody>
          <a:bodyPr/>
          <a:lstStyle/>
          <a:p>
            <a:r>
              <a:rPr lang="en-US" dirty="0"/>
              <a:t>HTML Report – Medical Systems Relation Maps</a:t>
            </a:r>
          </a:p>
        </p:txBody>
      </p:sp>
      <p:sp>
        <p:nvSpPr>
          <p:cNvPr id="4" name="Footer Placeholder 3">
            <a:extLst>
              <a:ext uri="{FF2B5EF4-FFF2-40B4-BE49-F238E27FC236}">
                <a16:creationId xmlns:a16="http://schemas.microsoft.com/office/drawing/2014/main" id="{72687C50-668C-47AC-A7E0-9D71611312EA}"/>
              </a:ext>
            </a:extLst>
          </p:cNvPr>
          <p:cNvSpPr>
            <a:spLocks noGrp="1"/>
          </p:cNvSpPr>
          <p:nvPr>
            <p:ph type="ftr" sz="quarter" idx="3"/>
          </p:nvPr>
        </p:nvSpPr>
        <p:spPr/>
        <p:txBody>
          <a:bodyPr/>
          <a:lstStyle/>
          <a:p>
            <a:r>
              <a:rPr lang="en-US" dirty="0">
                <a:solidFill>
                  <a:srgbClr val="FFFFFF"/>
                </a:solidFill>
                <a:latin typeface="Helvetica" pitchFamily="34" charset="0"/>
              </a:rPr>
              <a:t>National Aeronautics and Space Administration</a:t>
            </a:r>
          </a:p>
        </p:txBody>
      </p:sp>
      <p:sp>
        <p:nvSpPr>
          <p:cNvPr id="5" name="Slide Number Placeholder 4">
            <a:extLst>
              <a:ext uri="{FF2B5EF4-FFF2-40B4-BE49-F238E27FC236}">
                <a16:creationId xmlns:a16="http://schemas.microsoft.com/office/drawing/2014/main" id="{5605F827-4B7D-4F53-B157-93448724C3B6}"/>
              </a:ext>
            </a:extLst>
          </p:cNvPr>
          <p:cNvSpPr>
            <a:spLocks noGrp="1"/>
          </p:cNvSpPr>
          <p:nvPr>
            <p:ph type="sldNum" sz="quarter" idx="4"/>
          </p:nvPr>
        </p:nvSpPr>
        <p:spPr/>
        <p:txBody>
          <a:bodyPr/>
          <a:lstStyle/>
          <a:p>
            <a:fld id="{6BE9692B-6899-41C0-B3E9-4952193339A3}" type="slidenum">
              <a:rPr lang="en-US" smtClean="0"/>
              <a:pPr/>
              <a:t>15</a:t>
            </a:fld>
            <a:endParaRPr lang="en-US" sz="1000">
              <a:latin typeface="Times New Roman" pitchFamily="1" charset="0"/>
            </a:endParaRPr>
          </a:p>
        </p:txBody>
      </p:sp>
      <p:pic>
        <p:nvPicPr>
          <p:cNvPr id="9" name="Picture 8">
            <a:extLst>
              <a:ext uri="{FF2B5EF4-FFF2-40B4-BE49-F238E27FC236}">
                <a16:creationId xmlns:a16="http://schemas.microsoft.com/office/drawing/2014/main" id="{69544F33-D776-4753-9A88-4BB8BF4478B1}"/>
              </a:ext>
            </a:extLst>
          </p:cNvPr>
          <p:cNvPicPr>
            <a:picLocks noChangeAspect="1"/>
          </p:cNvPicPr>
          <p:nvPr/>
        </p:nvPicPr>
        <p:blipFill rotWithShape="1">
          <a:blip r:embed="rId3"/>
          <a:srcRect r="7936"/>
          <a:stretch/>
        </p:blipFill>
        <p:spPr>
          <a:xfrm>
            <a:off x="87652" y="975165"/>
            <a:ext cx="5508272" cy="5882835"/>
          </a:xfrm>
          <a:prstGeom prst="rect">
            <a:avLst/>
          </a:prstGeom>
        </p:spPr>
      </p:pic>
      <p:pic>
        <p:nvPicPr>
          <p:cNvPr id="10" name="Picture 9">
            <a:extLst>
              <a:ext uri="{FF2B5EF4-FFF2-40B4-BE49-F238E27FC236}">
                <a16:creationId xmlns:a16="http://schemas.microsoft.com/office/drawing/2014/main" id="{1B8E0E0F-3C73-405A-AB18-1C7612C5D091}"/>
              </a:ext>
            </a:extLst>
          </p:cNvPr>
          <p:cNvPicPr>
            <a:picLocks noChangeAspect="1"/>
          </p:cNvPicPr>
          <p:nvPr/>
        </p:nvPicPr>
        <p:blipFill rotWithShape="1">
          <a:blip r:embed="rId4"/>
          <a:srcRect l="4204"/>
          <a:stretch/>
        </p:blipFill>
        <p:spPr>
          <a:xfrm>
            <a:off x="5819775" y="1225560"/>
            <a:ext cx="6186474" cy="5172075"/>
          </a:xfrm>
          <a:prstGeom prst="rect">
            <a:avLst/>
          </a:prstGeom>
        </p:spPr>
      </p:pic>
      <p:sp>
        <p:nvSpPr>
          <p:cNvPr id="3" name="Right Arrow 2"/>
          <p:cNvSpPr/>
          <p:nvPr/>
        </p:nvSpPr>
        <p:spPr bwMode="auto">
          <a:xfrm rot="985321">
            <a:off x="3720370" y="2352754"/>
            <a:ext cx="2856163" cy="504825"/>
          </a:xfrm>
          <a:prstGeom prst="rightArrow">
            <a:avLst/>
          </a:prstGeom>
          <a:noFill/>
          <a:ln w="9525"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bg1"/>
              </a:solidFill>
              <a:effectLst/>
              <a:latin typeface="Helvetica Neue Black Condensed" pitchFamily="-112" charset="0"/>
              <a:ea typeface="ＭＳ Ｐゴシック" pitchFamily="-112" charset="-128"/>
              <a:cs typeface="ＭＳ Ｐゴシック" pitchFamily="-112" charset="-128"/>
            </a:endParaRPr>
          </a:p>
        </p:txBody>
      </p:sp>
    </p:spTree>
    <p:extLst>
      <p:ext uri="{BB962C8B-B14F-4D97-AF65-F5344CB8AC3E}">
        <p14:creationId xmlns:p14="http://schemas.microsoft.com/office/powerpoint/2010/main" val="15984605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CDC366-F10C-49B1-A3E6-3FD3B3F8FB0B}"/>
              </a:ext>
            </a:extLst>
          </p:cNvPr>
          <p:cNvSpPr>
            <a:spLocks noGrp="1"/>
          </p:cNvSpPr>
          <p:nvPr>
            <p:ph type="title"/>
          </p:nvPr>
        </p:nvSpPr>
        <p:spPr/>
        <p:txBody>
          <a:bodyPr/>
          <a:lstStyle/>
          <a:p>
            <a:r>
              <a:rPr lang="en-US" dirty="0"/>
              <a:t>Review Process</a:t>
            </a:r>
          </a:p>
        </p:txBody>
      </p:sp>
      <p:sp>
        <p:nvSpPr>
          <p:cNvPr id="3" name="Content Placeholder 2">
            <a:extLst>
              <a:ext uri="{FF2B5EF4-FFF2-40B4-BE49-F238E27FC236}">
                <a16:creationId xmlns:a16="http://schemas.microsoft.com/office/drawing/2014/main" id="{BCB60FD5-06F1-4C73-8DDA-B8ECC570ABC9}"/>
              </a:ext>
            </a:extLst>
          </p:cNvPr>
          <p:cNvSpPr>
            <a:spLocks noGrp="1"/>
          </p:cNvSpPr>
          <p:nvPr>
            <p:ph idx="1"/>
          </p:nvPr>
        </p:nvSpPr>
        <p:spPr>
          <a:xfrm>
            <a:off x="135945" y="889000"/>
            <a:ext cx="11243256" cy="4876800"/>
          </a:xfrm>
        </p:spPr>
        <p:txBody>
          <a:bodyPr/>
          <a:lstStyle/>
          <a:p>
            <a:pPr marL="0" indent="0">
              <a:buNone/>
            </a:pPr>
            <a:r>
              <a:rPr lang="en-US" sz="2000" dirty="0"/>
              <a:t>Review Process:</a:t>
            </a:r>
          </a:p>
          <a:p>
            <a:pPr marL="342900" indent="-342900">
              <a:buFont typeface="+mj-lt"/>
              <a:buAutoNum type="arabicPeriod"/>
            </a:pPr>
            <a:r>
              <a:rPr lang="en-US" dirty="0"/>
              <a:t>Create Special Diagrams with Links to Model Elements</a:t>
            </a:r>
          </a:p>
          <a:p>
            <a:pPr marL="342900" indent="-342900">
              <a:buFont typeface="+mj-lt"/>
              <a:buAutoNum type="arabicPeriod"/>
            </a:pPr>
            <a:r>
              <a:rPr lang="en-US" dirty="0"/>
              <a:t>Generate HTML Report and Make it Generally Available to Community</a:t>
            </a:r>
          </a:p>
          <a:p>
            <a:pPr marL="342900" indent="-342900">
              <a:buFont typeface="+mj-lt"/>
              <a:buAutoNum type="arabicPeriod"/>
            </a:pPr>
            <a:r>
              <a:rPr lang="en-US" dirty="0"/>
              <a:t>Sanity Check to Confirm Links</a:t>
            </a:r>
          </a:p>
          <a:p>
            <a:pPr marL="342900" indent="-342900">
              <a:buFont typeface="+mj-lt"/>
              <a:buAutoNum type="arabicPeriod"/>
            </a:pPr>
            <a:r>
              <a:rPr lang="en-US" dirty="0"/>
              <a:t>For Groups that Have not Reviewed Report, Give Short, Introduction to Model and Report Rules</a:t>
            </a:r>
          </a:p>
          <a:p>
            <a:pPr marL="342900" indent="-342900">
              <a:buFont typeface="+mj-lt"/>
              <a:buAutoNum type="arabicPeriod"/>
            </a:pPr>
            <a:r>
              <a:rPr lang="en-US" dirty="0"/>
              <a:t>Perform Review</a:t>
            </a:r>
          </a:p>
          <a:p>
            <a:pPr marL="342900" indent="-342900">
              <a:buFont typeface="+mj-lt"/>
              <a:buAutoNum type="arabicPeriod"/>
            </a:pPr>
            <a:r>
              <a:rPr lang="en-US" dirty="0"/>
              <a:t>Gather Comments</a:t>
            </a:r>
          </a:p>
          <a:p>
            <a:pPr marL="342900" indent="-342900">
              <a:buFont typeface="+mj-lt"/>
              <a:buAutoNum type="arabicPeriod"/>
            </a:pPr>
            <a:r>
              <a:rPr lang="en-US" dirty="0"/>
              <a:t>Disposition</a:t>
            </a:r>
          </a:p>
          <a:p>
            <a:pPr marL="342900" indent="-342900">
              <a:buFont typeface="+mj-lt"/>
              <a:buAutoNum type="arabicPeriod"/>
            </a:pPr>
            <a:r>
              <a:rPr lang="en-US" dirty="0"/>
              <a:t>Update Model</a:t>
            </a:r>
          </a:p>
          <a:p>
            <a:pPr marL="342900" indent="-342900">
              <a:buFont typeface="+mj-lt"/>
              <a:buAutoNum type="arabicPeriod"/>
            </a:pPr>
            <a:endParaRPr lang="en-US" dirty="0"/>
          </a:p>
          <a:p>
            <a:pPr marL="0" indent="0">
              <a:buNone/>
            </a:pPr>
            <a:r>
              <a:rPr lang="en-US" sz="2000" dirty="0"/>
              <a:t>Reviews Performed by:</a:t>
            </a:r>
          </a:p>
          <a:p>
            <a:r>
              <a:rPr lang="en-US" dirty="0"/>
              <a:t>Internal Review by Modeling Team</a:t>
            </a:r>
          </a:p>
          <a:p>
            <a:r>
              <a:rPr lang="en-US" dirty="0"/>
              <a:t>ExMC Systems Engineers (ConOps, Modeling, CST, Requirements)</a:t>
            </a:r>
          </a:p>
          <a:p>
            <a:r>
              <a:rPr lang="en-US" dirty="0"/>
              <a:t>ExMC SE Management</a:t>
            </a:r>
          </a:p>
          <a:p>
            <a:r>
              <a:rPr lang="en-US" dirty="0"/>
              <a:t>Greater ExMC including people not on the project team</a:t>
            </a:r>
          </a:p>
          <a:p>
            <a:r>
              <a:rPr lang="en-US" dirty="0"/>
              <a:t>ExMC Executive Management and Center Leads</a:t>
            </a:r>
          </a:p>
          <a:p>
            <a:r>
              <a:rPr lang="en-US" dirty="0"/>
              <a:t>Road Shows to Control Boards for Human Research Program, Medical Operations Group, Space Medical Operations</a:t>
            </a:r>
          </a:p>
        </p:txBody>
      </p:sp>
      <p:sp>
        <p:nvSpPr>
          <p:cNvPr id="4" name="Slide Number Placeholder 3">
            <a:extLst>
              <a:ext uri="{FF2B5EF4-FFF2-40B4-BE49-F238E27FC236}">
                <a16:creationId xmlns:a16="http://schemas.microsoft.com/office/drawing/2014/main" id="{7F502229-ECBA-4F3C-AA37-2E602376365A}"/>
              </a:ext>
            </a:extLst>
          </p:cNvPr>
          <p:cNvSpPr>
            <a:spLocks noGrp="1"/>
          </p:cNvSpPr>
          <p:nvPr>
            <p:ph type="sldNum" sz="quarter" idx="4"/>
          </p:nvPr>
        </p:nvSpPr>
        <p:spPr/>
        <p:txBody>
          <a:bodyPr/>
          <a:lstStyle/>
          <a:p>
            <a:fld id="{60E58D69-6F75-46EC-B381-A34C4F305958}" type="slidenum">
              <a:rPr lang="en-US" smtClean="0"/>
              <a:pPr/>
              <a:t>16</a:t>
            </a:fld>
            <a:endParaRPr lang="en-US" sz="1000" dirty="0"/>
          </a:p>
        </p:txBody>
      </p:sp>
      <p:pic>
        <p:nvPicPr>
          <p:cNvPr id="1026" name="Picture 2" descr="Image result for clipart review">
            <a:extLst>
              <a:ext uri="{FF2B5EF4-FFF2-40B4-BE49-F238E27FC236}">
                <a16:creationId xmlns:a16="http://schemas.microsoft.com/office/drawing/2014/main" id="{978A4C4C-7DE2-4D1C-913C-C256D088E26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79530" y="3038341"/>
            <a:ext cx="2476500" cy="2476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08949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A3FE78-5637-42E4-BC6B-9B6AE9A5B736}"/>
              </a:ext>
            </a:extLst>
          </p:cNvPr>
          <p:cNvSpPr>
            <a:spLocks noGrp="1"/>
          </p:cNvSpPr>
          <p:nvPr>
            <p:ph type="title"/>
          </p:nvPr>
        </p:nvSpPr>
        <p:spPr/>
        <p:txBody>
          <a:bodyPr/>
          <a:lstStyle/>
          <a:p>
            <a:r>
              <a:rPr lang="en-US" dirty="0"/>
              <a:t>Review Overview and Findings Summary</a:t>
            </a:r>
          </a:p>
        </p:txBody>
      </p:sp>
      <p:sp>
        <p:nvSpPr>
          <p:cNvPr id="3" name="Content Placeholder 2">
            <a:extLst>
              <a:ext uri="{FF2B5EF4-FFF2-40B4-BE49-F238E27FC236}">
                <a16:creationId xmlns:a16="http://schemas.microsoft.com/office/drawing/2014/main" id="{67C0C45B-FB12-4485-8B9D-ED4733ECED21}"/>
              </a:ext>
            </a:extLst>
          </p:cNvPr>
          <p:cNvSpPr>
            <a:spLocks noGrp="1"/>
          </p:cNvSpPr>
          <p:nvPr>
            <p:ph idx="1"/>
          </p:nvPr>
        </p:nvSpPr>
        <p:spPr>
          <a:xfrm>
            <a:off x="5043242" y="1511254"/>
            <a:ext cx="7081026" cy="4876800"/>
          </a:xfrm>
        </p:spPr>
        <p:txBody>
          <a:bodyPr/>
          <a:lstStyle/>
          <a:p>
            <a:pPr marL="0" indent="0">
              <a:buNone/>
            </a:pPr>
            <a:r>
              <a:rPr lang="en-US" dirty="0"/>
              <a:t>The CR comments generally fell into the following categories:</a:t>
            </a:r>
          </a:p>
          <a:p>
            <a:pPr lvl="1"/>
            <a:r>
              <a:rPr lang="en-US" dirty="0"/>
              <a:t>Spelling/grammatical changes</a:t>
            </a:r>
          </a:p>
          <a:p>
            <a:pPr lvl="1"/>
            <a:r>
              <a:rPr lang="en-US" dirty="0"/>
              <a:t>Addition of clarification text to the HTML and User Guide</a:t>
            </a:r>
          </a:p>
          <a:p>
            <a:pPr lvl="1"/>
            <a:r>
              <a:rPr lang="en-US" dirty="0"/>
              <a:t>Suggestions to make the HTML more navigable</a:t>
            </a:r>
          </a:p>
          <a:p>
            <a:pPr lvl="1"/>
            <a:r>
              <a:rPr lang="en-US" dirty="0"/>
              <a:t>Suggestions regarding content changes</a:t>
            </a:r>
          </a:p>
          <a:p>
            <a:pPr lvl="1"/>
            <a:r>
              <a:rPr lang="en-US" dirty="0"/>
              <a:t>Questions regarding Magic Draw-specific symbols/text included in the HTML</a:t>
            </a:r>
          </a:p>
          <a:p>
            <a:pPr lvl="1"/>
            <a:r>
              <a:rPr lang="en-US" dirty="0"/>
              <a:t>Problems with links not opening</a:t>
            </a:r>
          </a:p>
          <a:p>
            <a:pPr>
              <a:buFont typeface="Wingdings" pitchFamily="2" charset="2"/>
              <a:buChar char="q"/>
            </a:pPr>
            <a:endParaRPr lang="en-US" dirty="0"/>
          </a:p>
          <a:p>
            <a:pPr marL="0" indent="0">
              <a:buNone/>
            </a:pPr>
            <a:r>
              <a:rPr lang="en-US" dirty="0"/>
              <a:t>Rejected comments:</a:t>
            </a:r>
          </a:p>
          <a:p>
            <a:pPr lvl="1">
              <a:buFont typeface="Arial" panose="020B0604020202020204" pitchFamily="34" charset="0"/>
              <a:buChar char="•"/>
            </a:pPr>
            <a:r>
              <a:rPr lang="en-US" dirty="0"/>
              <a:t>Duplicates</a:t>
            </a:r>
          </a:p>
          <a:p>
            <a:pPr lvl="1">
              <a:buFont typeface="Arial" panose="020B0604020202020204" pitchFamily="34" charset="0"/>
              <a:buChar char="•"/>
            </a:pPr>
            <a:r>
              <a:rPr lang="en-US" dirty="0"/>
              <a:t>Comments with suggestions that were not in the scope of the Foundation work</a:t>
            </a:r>
          </a:p>
          <a:p>
            <a:pPr lvl="1">
              <a:buFont typeface="Arial" panose="020B0604020202020204" pitchFamily="34" charset="0"/>
              <a:buChar char="•"/>
            </a:pPr>
            <a:r>
              <a:rPr lang="en-US" dirty="0"/>
              <a:t>Things not possible in MagicDraw</a:t>
            </a:r>
          </a:p>
          <a:p>
            <a:pPr lvl="1"/>
            <a:endParaRPr lang="en-US" dirty="0"/>
          </a:p>
          <a:p>
            <a:endParaRPr lang="en-US" dirty="0"/>
          </a:p>
        </p:txBody>
      </p:sp>
      <p:sp>
        <p:nvSpPr>
          <p:cNvPr id="4" name="Slide Number Placeholder 3">
            <a:extLst>
              <a:ext uri="{FF2B5EF4-FFF2-40B4-BE49-F238E27FC236}">
                <a16:creationId xmlns:a16="http://schemas.microsoft.com/office/drawing/2014/main" id="{0A5DBCDE-5595-4B5C-908E-E1D0FDD6A2DF}"/>
              </a:ext>
            </a:extLst>
          </p:cNvPr>
          <p:cNvSpPr>
            <a:spLocks noGrp="1"/>
          </p:cNvSpPr>
          <p:nvPr>
            <p:ph type="sldNum" sz="quarter" idx="4"/>
          </p:nvPr>
        </p:nvSpPr>
        <p:spPr/>
        <p:txBody>
          <a:bodyPr/>
          <a:lstStyle/>
          <a:p>
            <a:fld id="{60E58D69-6F75-46EC-B381-A34C4F305958}" type="slidenum">
              <a:rPr lang="en-US" smtClean="0"/>
              <a:pPr/>
              <a:t>17</a:t>
            </a:fld>
            <a:endParaRPr lang="en-US" sz="1000" dirty="0"/>
          </a:p>
        </p:txBody>
      </p:sp>
      <p:graphicFrame>
        <p:nvGraphicFramePr>
          <p:cNvPr id="5" name="Table 4">
            <a:extLst>
              <a:ext uri="{FF2B5EF4-FFF2-40B4-BE49-F238E27FC236}">
                <a16:creationId xmlns:a16="http://schemas.microsoft.com/office/drawing/2014/main" id="{17E1C5A6-FFFF-47E5-9096-41835DCC253A}"/>
              </a:ext>
            </a:extLst>
          </p:cNvPr>
          <p:cNvGraphicFramePr>
            <a:graphicFrameLocks noGrp="1"/>
          </p:cNvGraphicFramePr>
          <p:nvPr>
            <p:extLst>
              <p:ext uri="{D42A27DB-BD31-4B8C-83A1-F6EECF244321}">
                <p14:modId xmlns:p14="http://schemas.microsoft.com/office/powerpoint/2010/main" val="1097874738"/>
              </p:ext>
            </p:extLst>
          </p:nvPr>
        </p:nvGraphicFramePr>
        <p:xfrm>
          <a:off x="234174" y="1511254"/>
          <a:ext cx="4438186" cy="4057913"/>
        </p:xfrm>
        <a:graphic>
          <a:graphicData uri="http://schemas.openxmlformats.org/drawingml/2006/table">
            <a:tbl>
              <a:tblPr firstRow="1" bandRow="1">
                <a:tableStyleId>{F5AB1C69-6EDB-4FF4-983F-18BD219EF322}</a:tableStyleId>
              </a:tblPr>
              <a:tblGrid>
                <a:gridCol w="3702207">
                  <a:extLst>
                    <a:ext uri="{9D8B030D-6E8A-4147-A177-3AD203B41FA5}">
                      <a16:colId xmlns:a16="http://schemas.microsoft.com/office/drawing/2014/main" val="561113440"/>
                    </a:ext>
                  </a:extLst>
                </a:gridCol>
                <a:gridCol w="735979">
                  <a:extLst>
                    <a:ext uri="{9D8B030D-6E8A-4147-A177-3AD203B41FA5}">
                      <a16:colId xmlns:a16="http://schemas.microsoft.com/office/drawing/2014/main" val="2011521655"/>
                    </a:ext>
                  </a:extLst>
                </a:gridCol>
              </a:tblGrid>
              <a:tr h="370840">
                <a:tc>
                  <a:txBody>
                    <a:bodyPr/>
                    <a:lstStyle/>
                    <a:p>
                      <a:r>
                        <a:rPr lang="en-US" sz="1800" b="0" dirty="0">
                          <a:solidFill>
                            <a:schemeClr val="tx1"/>
                          </a:solidFill>
                          <a:latin typeface="Arial" charset="0"/>
                        </a:rPr>
                        <a:t>Accepted</a:t>
                      </a:r>
                      <a:endParaRPr lang="en-US" b="0"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b="0" dirty="0">
                          <a:solidFill>
                            <a:schemeClr val="tx1"/>
                          </a:solidFill>
                        </a:rPr>
                        <a:t>83</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111587790"/>
                  </a:ext>
                </a:extLst>
              </a:tr>
              <a:tr h="370840">
                <a:tc>
                  <a:txBody>
                    <a:bodyPr/>
                    <a:lstStyle/>
                    <a:p>
                      <a:r>
                        <a:rPr lang="en-US" sz="1800" dirty="0">
                          <a:latin typeface="Arial" charset="0"/>
                        </a:rPr>
                        <a:t>Accepted with Modifications</a:t>
                      </a: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dirty="0"/>
                        <a:t>6</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780505897"/>
                  </a:ext>
                </a:extLst>
              </a:tr>
              <a:tr h="923553">
                <a:tc>
                  <a:txBody>
                    <a:bodyPr/>
                    <a:lstStyle/>
                    <a:p>
                      <a:r>
                        <a:rPr lang="en-US" sz="1800" dirty="0">
                          <a:latin typeface="Arial" charset="0"/>
                        </a:rPr>
                        <a:t>Comment Withdrawn by Reviewer</a:t>
                      </a: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dirty="0"/>
                        <a:t>0</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73612543"/>
                  </a:ext>
                </a:extLst>
              </a:tr>
              <a:tr h="370840">
                <a:tc>
                  <a:txBody>
                    <a:bodyPr/>
                    <a:lstStyle/>
                    <a:p>
                      <a:r>
                        <a:rPr lang="en-US" sz="1800" dirty="0">
                          <a:latin typeface="Arial" charset="0"/>
                        </a:rPr>
                        <a:t>Do Not Accept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dirty="0">
                          <a:solidFill>
                            <a:schemeClr val="tx1"/>
                          </a:solidFill>
                        </a:rPr>
                        <a:t>13</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268415944"/>
                  </a:ext>
                </a:extLst>
              </a:tr>
              <a:tr h="370840">
                <a:tc>
                  <a:txBody>
                    <a:bodyPr/>
                    <a:lstStyle/>
                    <a:p>
                      <a:r>
                        <a:rPr lang="en-US" sz="1800" dirty="0">
                          <a:latin typeface="Arial" charset="0"/>
                        </a:rPr>
                        <a:t>Future Work</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dirty="0">
                          <a:solidFill>
                            <a:schemeClr val="tx1"/>
                          </a:solidFill>
                        </a:rPr>
                        <a:t>45</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989625209"/>
                  </a:ext>
                </a:extLst>
              </a:tr>
              <a:tr h="370840">
                <a:tc>
                  <a:txBody>
                    <a:bodyPr/>
                    <a:lstStyle/>
                    <a:p>
                      <a:r>
                        <a:rPr lang="en-US" sz="1800" dirty="0">
                          <a:latin typeface="Arial" charset="0"/>
                        </a:rPr>
                        <a:t>Reject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dirty="0">
                          <a:solidFill>
                            <a:schemeClr val="tx1"/>
                          </a:solidFill>
                        </a:rPr>
                        <a:t>24</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00361477"/>
                  </a:ext>
                </a:extLst>
              </a:tr>
              <a:tr h="370840">
                <a:tc>
                  <a:txBody>
                    <a:bodyPr/>
                    <a:lstStyle/>
                    <a:p>
                      <a:r>
                        <a:rPr lang="en-US" sz="1800" b="0" dirty="0">
                          <a:latin typeface="Arial" charset="0"/>
                        </a:rPr>
                        <a:t>Acknowledge</a:t>
                      </a:r>
                      <a:endParaRPr lang="en-US" b="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b="0" dirty="0">
                          <a:solidFill>
                            <a:schemeClr val="tx1"/>
                          </a:solidFill>
                        </a:rPr>
                        <a:t>5</a:t>
                      </a:r>
                    </a:p>
                    <a:p>
                      <a:pPr algn="l"/>
                      <a:endParaRPr lang="en-US" b="0"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253017297"/>
                  </a:ext>
                </a:extLst>
              </a:tr>
              <a:tr h="370840">
                <a:tc>
                  <a:txBody>
                    <a:bodyPr/>
                    <a:lstStyle/>
                    <a:p>
                      <a:r>
                        <a:rPr lang="en-US" sz="1800" b="1" dirty="0">
                          <a:latin typeface="Arial" charset="0"/>
                        </a:rPr>
                        <a:t>Total Number of Comments Received</a:t>
                      </a: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b="1" dirty="0"/>
                        <a:t>176</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227215392"/>
                  </a:ext>
                </a:extLst>
              </a:tr>
            </a:tbl>
          </a:graphicData>
        </a:graphic>
      </p:graphicFrame>
    </p:spTree>
    <p:extLst>
      <p:ext uri="{BB962C8B-B14F-4D97-AF65-F5344CB8AC3E}">
        <p14:creationId xmlns:p14="http://schemas.microsoft.com/office/powerpoint/2010/main" val="28206914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1546F9-3489-4B66-9486-C73DBBF88F4B}"/>
              </a:ext>
            </a:extLst>
          </p:cNvPr>
          <p:cNvSpPr>
            <a:spLocks noGrp="1"/>
          </p:cNvSpPr>
          <p:nvPr>
            <p:ph type="title"/>
          </p:nvPr>
        </p:nvSpPr>
        <p:spPr/>
        <p:txBody>
          <a:bodyPr/>
          <a:lstStyle/>
          <a:p>
            <a:r>
              <a:rPr lang="en-US" dirty="0"/>
              <a:t>Major Changes from Review</a:t>
            </a:r>
          </a:p>
        </p:txBody>
      </p:sp>
      <p:sp>
        <p:nvSpPr>
          <p:cNvPr id="3" name="Content Placeholder 2">
            <a:extLst>
              <a:ext uri="{FF2B5EF4-FFF2-40B4-BE49-F238E27FC236}">
                <a16:creationId xmlns:a16="http://schemas.microsoft.com/office/drawing/2014/main" id="{3B0D6467-EE97-452B-90D3-7104B983389B}"/>
              </a:ext>
            </a:extLst>
          </p:cNvPr>
          <p:cNvSpPr>
            <a:spLocks noGrp="1"/>
          </p:cNvSpPr>
          <p:nvPr>
            <p:ph idx="1"/>
          </p:nvPr>
        </p:nvSpPr>
        <p:spPr/>
        <p:txBody>
          <a:bodyPr/>
          <a:lstStyle/>
          <a:p>
            <a:pPr marL="0" indent="0">
              <a:buNone/>
            </a:pPr>
            <a:r>
              <a:rPr lang="en-US" dirty="0"/>
              <a:t>Major changes to the HTML report are the following:</a:t>
            </a:r>
          </a:p>
          <a:p>
            <a:pPr lvl="1">
              <a:buFont typeface="Arial" panose="020B0604020202020204" pitchFamily="34" charset="0"/>
              <a:buChar char="•"/>
            </a:pPr>
            <a:r>
              <a:rPr lang="en-US" sz="1800" dirty="0"/>
              <a:t>Broke up the large capability matrix</a:t>
            </a:r>
          </a:p>
          <a:p>
            <a:pPr lvl="2">
              <a:buFont typeface="Arial" panose="020B0604020202020204" pitchFamily="34" charset="0"/>
              <a:buChar char="•"/>
            </a:pPr>
            <a:r>
              <a:rPr lang="en-US" sz="1800" dirty="0"/>
              <a:t>condition matrix into a series of matrices by capability category to help with problems loading the large matrix</a:t>
            </a:r>
          </a:p>
          <a:p>
            <a:pPr lvl="2">
              <a:buFont typeface="Arial" panose="020B0604020202020204" pitchFamily="34" charset="0"/>
              <a:buChar char="•"/>
            </a:pPr>
            <a:endParaRPr lang="en-US" sz="800" dirty="0"/>
          </a:p>
          <a:p>
            <a:pPr lvl="1">
              <a:buFont typeface="Arial" panose="020B0604020202020204" pitchFamily="34" charset="0"/>
              <a:buChar char="•"/>
            </a:pPr>
            <a:r>
              <a:rPr lang="en-US" sz="1800" dirty="0"/>
              <a:t>Added clarifying text where suggested in the “About This Diagram” boxes throughout the HTML report and in the User Guide</a:t>
            </a:r>
          </a:p>
          <a:p>
            <a:pPr lvl="1">
              <a:buFont typeface="Arial" panose="020B0604020202020204" pitchFamily="34" charset="0"/>
              <a:buChar char="•"/>
            </a:pPr>
            <a:endParaRPr lang="en-US" sz="800" dirty="0"/>
          </a:p>
          <a:p>
            <a:pPr lvl="1">
              <a:buFont typeface="Arial" panose="020B0604020202020204" pitchFamily="34" charset="0"/>
              <a:buChar char="•"/>
            </a:pPr>
            <a:r>
              <a:rPr lang="en-US" sz="1800" dirty="0"/>
              <a:t>Ensured consistency in color coding in relation maps</a:t>
            </a:r>
          </a:p>
          <a:p>
            <a:pPr lvl="1">
              <a:buFont typeface="Arial" panose="020B0604020202020204" pitchFamily="34" charset="0"/>
              <a:buChar char="•"/>
            </a:pPr>
            <a:endParaRPr lang="en-US" sz="800" dirty="0"/>
          </a:p>
          <a:p>
            <a:pPr lvl="1">
              <a:buFont typeface="Arial" panose="020B0604020202020204" pitchFamily="34" charset="0"/>
              <a:buChar char="•"/>
            </a:pPr>
            <a:r>
              <a:rPr lang="en-US" sz="1800" dirty="0"/>
              <a:t>Developed a process document describing the process used to develop the foundation</a:t>
            </a:r>
          </a:p>
          <a:p>
            <a:pPr lvl="1">
              <a:buFont typeface="Arial" panose="020B0604020202020204" pitchFamily="34" charset="0"/>
              <a:buChar char="•"/>
            </a:pPr>
            <a:endParaRPr lang="en-US" sz="800" dirty="0"/>
          </a:p>
          <a:p>
            <a:pPr lvl="1">
              <a:buFont typeface="Arial" panose="020B0604020202020204" pitchFamily="34" charset="0"/>
              <a:buChar char="•"/>
            </a:pPr>
            <a:r>
              <a:rPr lang="en-US" sz="1800" dirty="0"/>
              <a:t>Added a Home button where possible throughout the report to facilitate easy access to the landing page</a:t>
            </a:r>
          </a:p>
          <a:p>
            <a:pPr lvl="1">
              <a:buFont typeface="Arial" panose="020B0604020202020204" pitchFamily="34" charset="0"/>
              <a:buChar char="•"/>
            </a:pPr>
            <a:endParaRPr lang="en-US" sz="800" dirty="0"/>
          </a:p>
          <a:p>
            <a:pPr lvl="1">
              <a:buFont typeface="Arial" panose="020B0604020202020204" pitchFamily="34" charset="0"/>
              <a:buChar char="•"/>
            </a:pPr>
            <a:r>
              <a:rPr lang="en-US" sz="1800" dirty="0"/>
              <a:t>Defined acronyms</a:t>
            </a:r>
            <a:endParaRPr lang="en-US" sz="800" dirty="0"/>
          </a:p>
          <a:p>
            <a:pPr lvl="1">
              <a:buFont typeface="Arial" panose="020B0604020202020204" pitchFamily="34" charset="0"/>
              <a:buChar char="•"/>
            </a:pPr>
            <a:endParaRPr lang="en-US" sz="800" dirty="0"/>
          </a:p>
          <a:p>
            <a:pPr lvl="1">
              <a:buFont typeface="Arial" panose="020B0604020202020204" pitchFamily="34" charset="0"/>
              <a:buChar char="•"/>
            </a:pPr>
            <a:r>
              <a:rPr lang="en-US" sz="1800" dirty="0"/>
              <a:t>Added the version numbers for AMCL and ConOps</a:t>
            </a:r>
          </a:p>
          <a:p>
            <a:endParaRPr lang="en-US" dirty="0"/>
          </a:p>
        </p:txBody>
      </p:sp>
      <p:sp>
        <p:nvSpPr>
          <p:cNvPr id="4" name="Slide Number Placeholder 3">
            <a:extLst>
              <a:ext uri="{FF2B5EF4-FFF2-40B4-BE49-F238E27FC236}">
                <a16:creationId xmlns:a16="http://schemas.microsoft.com/office/drawing/2014/main" id="{EF7366C5-0821-4B5A-9D6F-288C651DA054}"/>
              </a:ext>
            </a:extLst>
          </p:cNvPr>
          <p:cNvSpPr>
            <a:spLocks noGrp="1"/>
          </p:cNvSpPr>
          <p:nvPr>
            <p:ph type="sldNum" sz="quarter" idx="4"/>
          </p:nvPr>
        </p:nvSpPr>
        <p:spPr/>
        <p:txBody>
          <a:bodyPr/>
          <a:lstStyle/>
          <a:p>
            <a:fld id="{60E58D69-6F75-46EC-B381-A34C4F305958}" type="slidenum">
              <a:rPr lang="en-US" smtClean="0"/>
              <a:pPr/>
              <a:t>18</a:t>
            </a:fld>
            <a:endParaRPr lang="en-US" sz="1000" dirty="0"/>
          </a:p>
        </p:txBody>
      </p:sp>
    </p:spTree>
    <p:extLst>
      <p:ext uri="{BB962C8B-B14F-4D97-AF65-F5344CB8AC3E}">
        <p14:creationId xmlns:p14="http://schemas.microsoft.com/office/powerpoint/2010/main" val="5665148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DE75D04-6209-4D4C-9153-15FC0746EC74}"/>
              </a:ext>
            </a:extLst>
          </p:cNvPr>
          <p:cNvSpPr>
            <a:spLocks noGrp="1"/>
          </p:cNvSpPr>
          <p:nvPr>
            <p:ph type="title"/>
          </p:nvPr>
        </p:nvSpPr>
        <p:spPr/>
        <p:txBody>
          <a:bodyPr/>
          <a:lstStyle/>
          <a:p>
            <a:r>
              <a:rPr lang="en-US" dirty="0"/>
              <a:t>Findings from Usability Evaluations</a:t>
            </a:r>
          </a:p>
        </p:txBody>
      </p:sp>
      <p:sp>
        <p:nvSpPr>
          <p:cNvPr id="5" name="Content Placeholder 3">
            <a:extLst>
              <a:ext uri="{FF2B5EF4-FFF2-40B4-BE49-F238E27FC236}">
                <a16:creationId xmlns:a16="http://schemas.microsoft.com/office/drawing/2014/main" id="{6B5006AB-C538-4796-8D4D-7679162093A0}"/>
              </a:ext>
            </a:extLst>
          </p:cNvPr>
          <p:cNvSpPr>
            <a:spLocks noGrp="1"/>
          </p:cNvSpPr>
          <p:nvPr>
            <p:ph sz="half" idx="1"/>
          </p:nvPr>
        </p:nvSpPr>
        <p:spPr>
          <a:xfrm>
            <a:off x="290286" y="1219200"/>
            <a:ext cx="6125028" cy="5065486"/>
          </a:xfrm>
        </p:spPr>
        <p:txBody>
          <a:bodyPr numCol="1">
            <a:normAutofit fontScale="47500" lnSpcReduction="20000"/>
          </a:bodyPr>
          <a:lstStyle/>
          <a:p>
            <a:pPr marL="0" indent="0">
              <a:buNone/>
            </a:pPr>
            <a:r>
              <a:rPr lang="en-US" sz="5800" b="1" dirty="0"/>
              <a:t>Human Factors User Research</a:t>
            </a:r>
          </a:p>
          <a:p>
            <a:pPr marL="225425" lvl="1" indent="-225425">
              <a:buChar char="•"/>
            </a:pPr>
            <a:r>
              <a:rPr lang="en-US" sz="5100" dirty="0"/>
              <a:t>User Satisfaction </a:t>
            </a:r>
          </a:p>
          <a:p>
            <a:pPr marL="225425" lvl="1" indent="-225425">
              <a:buChar char="•"/>
            </a:pPr>
            <a:r>
              <a:rPr lang="en-US" sz="5100" dirty="0"/>
              <a:t>Efficiency</a:t>
            </a:r>
          </a:p>
          <a:p>
            <a:pPr marL="225425" lvl="1" indent="-225425">
              <a:buChar char="•"/>
            </a:pPr>
            <a:r>
              <a:rPr lang="en-US" sz="5100" dirty="0"/>
              <a:t>Cognitive Workload</a:t>
            </a:r>
          </a:p>
          <a:p>
            <a:pPr marL="0" indent="0">
              <a:buNone/>
            </a:pPr>
            <a:endParaRPr lang="en-US" sz="3600" dirty="0"/>
          </a:p>
          <a:p>
            <a:pPr marL="0" indent="0">
              <a:buNone/>
            </a:pPr>
            <a:r>
              <a:rPr lang="en-US" sz="5800" b="1" dirty="0"/>
              <a:t>Findings</a:t>
            </a:r>
          </a:p>
          <a:p>
            <a:pPr marL="225425" lvl="1" indent="-225425">
              <a:buChar char="•"/>
            </a:pPr>
            <a:r>
              <a:rPr lang="en-US" sz="5100" dirty="0"/>
              <a:t>System Usability Score improvements in:</a:t>
            </a:r>
          </a:p>
          <a:p>
            <a:pPr lvl="1"/>
            <a:r>
              <a:rPr lang="en-US" sz="4200" dirty="0">
                <a:cs typeface="+mn-cs"/>
              </a:rPr>
              <a:t>Ease of use</a:t>
            </a:r>
          </a:p>
          <a:p>
            <a:pPr lvl="1"/>
            <a:r>
              <a:rPr lang="en-US" sz="4200" dirty="0">
                <a:cs typeface="+mn-cs"/>
              </a:rPr>
              <a:t>Likeliness to use frequently</a:t>
            </a:r>
          </a:p>
          <a:p>
            <a:pPr lvl="1"/>
            <a:r>
              <a:rPr lang="en-US" sz="4200" dirty="0">
                <a:cs typeface="+mn-cs"/>
              </a:rPr>
              <a:t>Feeling less cumbersome</a:t>
            </a:r>
          </a:p>
          <a:p>
            <a:pPr marL="227012" lvl="1" indent="0">
              <a:buNone/>
            </a:pPr>
            <a:endParaRPr lang="en-US" sz="3300" b="1" dirty="0">
              <a:cs typeface="+mn-cs"/>
            </a:endParaRPr>
          </a:p>
          <a:p>
            <a:pPr marL="225425" lvl="1" indent="-225425">
              <a:buChar char="•"/>
            </a:pPr>
            <a:r>
              <a:rPr lang="en-US" sz="5100" dirty="0"/>
              <a:t>Efficiency varied with experience</a:t>
            </a:r>
          </a:p>
          <a:p>
            <a:pPr marL="225425" lvl="1" indent="-225425">
              <a:buChar char="•"/>
            </a:pPr>
            <a:r>
              <a:rPr lang="en-US" sz="5100" dirty="0"/>
              <a:t>Cognitive workload scores still outside the acceptable range on both versions</a:t>
            </a:r>
          </a:p>
          <a:p>
            <a:pPr marL="0" indent="0">
              <a:buNone/>
            </a:pPr>
            <a:endParaRPr lang="en-US" dirty="0">
              <a:latin typeface="Bahnschrift SemiCondensed" panose="020B0502040204020203" pitchFamily="34" charset="0"/>
            </a:endParaRPr>
          </a:p>
        </p:txBody>
      </p:sp>
      <p:sp>
        <p:nvSpPr>
          <p:cNvPr id="7" name="Content Placeholder 6">
            <a:extLst>
              <a:ext uri="{FF2B5EF4-FFF2-40B4-BE49-F238E27FC236}">
                <a16:creationId xmlns:a16="http://schemas.microsoft.com/office/drawing/2014/main" id="{850EE207-3A7D-41CD-95AD-FCB3A29F7C4B}"/>
              </a:ext>
            </a:extLst>
          </p:cNvPr>
          <p:cNvSpPr>
            <a:spLocks noGrp="1"/>
          </p:cNvSpPr>
          <p:nvPr>
            <p:ph sz="half" idx="2"/>
          </p:nvPr>
        </p:nvSpPr>
        <p:spPr>
          <a:xfrm>
            <a:off x="6671734" y="1030514"/>
            <a:ext cx="5080000" cy="5065486"/>
          </a:xfrm>
        </p:spPr>
        <p:txBody>
          <a:bodyPr/>
          <a:lstStyle/>
          <a:p>
            <a:pPr marL="0" indent="0">
              <a:buNone/>
            </a:pPr>
            <a:r>
              <a:rPr lang="en-US" sz="3200" b="1" dirty="0"/>
              <a:t>Recommendations</a:t>
            </a:r>
          </a:p>
          <a:p>
            <a:pPr marL="225425" lvl="1" indent="-225425">
              <a:buChar char="•"/>
            </a:pPr>
            <a:r>
              <a:rPr lang="en-US" dirty="0"/>
              <a:t>Reduce the amount of text</a:t>
            </a:r>
          </a:p>
          <a:p>
            <a:pPr marL="225425" lvl="1" indent="-225425">
              <a:buChar char="•"/>
            </a:pPr>
            <a:r>
              <a:rPr lang="en-US" dirty="0"/>
              <a:t>Standardize naming conventions</a:t>
            </a:r>
          </a:p>
          <a:p>
            <a:pPr marL="225425" lvl="1" indent="-225425">
              <a:buChar char="•"/>
            </a:pPr>
            <a:r>
              <a:rPr lang="en-US" dirty="0"/>
              <a:t>Convert matrices into tables</a:t>
            </a:r>
          </a:p>
          <a:p>
            <a:pPr marL="225425" lvl="1" indent="-225425">
              <a:buChar char="•"/>
            </a:pPr>
            <a:r>
              <a:rPr lang="en-US" dirty="0"/>
              <a:t>Alphabetize trace list</a:t>
            </a:r>
          </a:p>
          <a:p>
            <a:pPr marL="225425" lvl="1" indent="-225425">
              <a:buChar char="•"/>
            </a:pPr>
            <a:r>
              <a:rPr lang="en-US" dirty="0"/>
              <a:t>Remove arrow cues</a:t>
            </a:r>
          </a:p>
          <a:p>
            <a:pPr marL="225425" lvl="1" indent="-225425">
              <a:buChar char="•"/>
            </a:pPr>
            <a:r>
              <a:rPr lang="en-US" dirty="0"/>
              <a:t>Add icons based on content type</a:t>
            </a:r>
          </a:p>
          <a:p>
            <a:pPr marL="225425" lvl="1" indent="-225425">
              <a:buChar char="•"/>
            </a:pPr>
            <a:r>
              <a:rPr lang="en-US" dirty="0"/>
              <a:t>Consider short-cut tabs specific to user types</a:t>
            </a:r>
          </a:p>
          <a:p>
            <a:endParaRPr lang="en-US" dirty="0"/>
          </a:p>
        </p:txBody>
      </p:sp>
      <p:sp>
        <p:nvSpPr>
          <p:cNvPr id="4" name="Slide Number Placeholder 3">
            <a:extLst>
              <a:ext uri="{FF2B5EF4-FFF2-40B4-BE49-F238E27FC236}">
                <a16:creationId xmlns:a16="http://schemas.microsoft.com/office/drawing/2014/main" id="{FCE273FD-8631-41E4-B513-AE1219D91BA5}"/>
              </a:ext>
            </a:extLst>
          </p:cNvPr>
          <p:cNvSpPr>
            <a:spLocks noGrp="1"/>
          </p:cNvSpPr>
          <p:nvPr>
            <p:ph type="sldNum" sz="quarter" idx="4"/>
          </p:nvPr>
        </p:nvSpPr>
        <p:spPr/>
        <p:txBody>
          <a:bodyPr/>
          <a:lstStyle/>
          <a:p>
            <a:fld id="{60E58D69-6F75-46EC-B381-A34C4F305958}" type="slidenum">
              <a:rPr lang="en-US" smtClean="0"/>
              <a:pPr/>
              <a:t>19</a:t>
            </a:fld>
            <a:endParaRPr lang="en-US" sz="1000" dirty="0"/>
          </a:p>
        </p:txBody>
      </p:sp>
    </p:spTree>
    <p:extLst>
      <p:ext uri="{BB962C8B-B14F-4D97-AF65-F5344CB8AC3E}">
        <p14:creationId xmlns:p14="http://schemas.microsoft.com/office/powerpoint/2010/main" val="34027330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F7698C-E73C-4873-B05F-ACD20DD43400}"/>
              </a:ext>
            </a:extLst>
          </p:cNvPr>
          <p:cNvSpPr>
            <a:spLocks noGrp="1"/>
          </p:cNvSpPr>
          <p:nvPr>
            <p:ph type="title"/>
          </p:nvPr>
        </p:nvSpPr>
        <p:spPr/>
        <p:txBody>
          <a:bodyPr/>
          <a:lstStyle/>
          <a:p>
            <a:r>
              <a:rPr lang="en-US" dirty="0"/>
              <a:t>Future Looks</a:t>
            </a:r>
          </a:p>
        </p:txBody>
      </p:sp>
      <p:sp>
        <p:nvSpPr>
          <p:cNvPr id="4" name="Slide Number Placeholder 3">
            <a:extLst>
              <a:ext uri="{FF2B5EF4-FFF2-40B4-BE49-F238E27FC236}">
                <a16:creationId xmlns:a16="http://schemas.microsoft.com/office/drawing/2014/main" id="{9448DB50-AC38-414C-9EBB-EDD2EF946286}"/>
              </a:ext>
            </a:extLst>
          </p:cNvPr>
          <p:cNvSpPr>
            <a:spLocks noGrp="1"/>
          </p:cNvSpPr>
          <p:nvPr>
            <p:ph type="sldNum" sz="quarter" idx="4"/>
          </p:nvPr>
        </p:nvSpPr>
        <p:spPr/>
        <p:txBody>
          <a:bodyPr/>
          <a:lstStyle/>
          <a:p>
            <a:fld id="{60E58D69-6F75-46EC-B381-A34C4F305958}" type="slidenum">
              <a:rPr lang="en-US" smtClean="0"/>
              <a:pPr/>
              <a:t>20</a:t>
            </a:fld>
            <a:endParaRPr lang="en-US" sz="1000" dirty="0"/>
          </a:p>
        </p:txBody>
      </p:sp>
      <p:pic>
        <p:nvPicPr>
          <p:cNvPr id="3" name="Picture 2">
            <a:extLst>
              <a:ext uri="{FF2B5EF4-FFF2-40B4-BE49-F238E27FC236}">
                <a16:creationId xmlns:a16="http://schemas.microsoft.com/office/drawing/2014/main" id="{AC73037B-1117-4CBA-8827-1927C327FF81}"/>
              </a:ext>
            </a:extLst>
          </p:cNvPr>
          <p:cNvPicPr>
            <a:picLocks noChangeAspect="1"/>
          </p:cNvPicPr>
          <p:nvPr/>
        </p:nvPicPr>
        <p:blipFill rotWithShape="1">
          <a:blip r:embed="rId3"/>
          <a:srcRect t="2371"/>
          <a:stretch/>
        </p:blipFill>
        <p:spPr>
          <a:xfrm>
            <a:off x="1895259" y="1295400"/>
            <a:ext cx="8401482" cy="4842002"/>
          </a:xfrm>
          <a:prstGeom prst="rect">
            <a:avLst/>
          </a:prstGeom>
        </p:spPr>
      </p:pic>
    </p:spTree>
    <p:extLst>
      <p:ext uri="{BB962C8B-B14F-4D97-AF65-F5344CB8AC3E}">
        <p14:creationId xmlns:p14="http://schemas.microsoft.com/office/powerpoint/2010/main" val="18616406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2FCECF0-5356-4A9B-AF67-C6960C547A3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67525" y="1419225"/>
            <a:ext cx="4235450" cy="4248150"/>
          </a:xfrm>
          <a:prstGeom prst="rect">
            <a:avLst/>
          </a:prstGeom>
        </p:spPr>
      </p:pic>
      <p:sp>
        <p:nvSpPr>
          <p:cNvPr id="2" name="Title 1">
            <a:extLst>
              <a:ext uri="{FF2B5EF4-FFF2-40B4-BE49-F238E27FC236}">
                <a16:creationId xmlns:a16="http://schemas.microsoft.com/office/drawing/2014/main" id="{BA41BE7E-8CA2-406A-9559-24F622C4B9FD}"/>
              </a:ext>
            </a:extLst>
          </p:cNvPr>
          <p:cNvSpPr>
            <a:spLocks noGrp="1"/>
          </p:cNvSpPr>
          <p:nvPr>
            <p:ph type="title"/>
          </p:nvPr>
        </p:nvSpPr>
        <p:spPr>
          <a:xfrm>
            <a:off x="2118946" y="152400"/>
            <a:ext cx="8984029" cy="609600"/>
          </a:xfrm>
        </p:spPr>
        <p:txBody>
          <a:bodyPr/>
          <a:lstStyle/>
          <a:p>
            <a:r>
              <a:rPr lang="en-US" dirty="0"/>
              <a:t>Lessons Learned</a:t>
            </a:r>
          </a:p>
        </p:txBody>
      </p:sp>
      <p:sp>
        <p:nvSpPr>
          <p:cNvPr id="3" name="Content Placeholder 2">
            <a:extLst>
              <a:ext uri="{FF2B5EF4-FFF2-40B4-BE49-F238E27FC236}">
                <a16:creationId xmlns:a16="http://schemas.microsoft.com/office/drawing/2014/main" id="{F51211D4-E6B9-4985-9381-2B27FFD241C6}"/>
              </a:ext>
            </a:extLst>
          </p:cNvPr>
          <p:cNvSpPr>
            <a:spLocks noGrp="1"/>
          </p:cNvSpPr>
          <p:nvPr>
            <p:ph idx="1"/>
          </p:nvPr>
        </p:nvSpPr>
        <p:spPr>
          <a:xfrm>
            <a:off x="301376" y="990600"/>
            <a:ext cx="7233743" cy="4876800"/>
          </a:xfrm>
        </p:spPr>
        <p:txBody>
          <a:bodyPr/>
          <a:lstStyle/>
          <a:p>
            <a:r>
              <a:rPr lang="en-US" dirty="0"/>
              <a:t>Sharing with non-modelers requires building views specifically for the type of user</a:t>
            </a:r>
          </a:p>
          <a:p>
            <a:endParaRPr lang="en-US" dirty="0"/>
          </a:p>
          <a:p>
            <a:r>
              <a:rPr lang="en-US" dirty="0"/>
              <a:t>People from different disciplines can do the modeling work</a:t>
            </a:r>
          </a:p>
          <a:p>
            <a:endParaRPr lang="en-US" dirty="0"/>
          </a:p>
          <a:p>
            <a:r>
              <a:rPr lang="en-US" dirty="0"/>
              <a:t>Model can be used for multiple purposes and can supply information to different projects, but dependencies must be managed (and planned for)</a:t>
            </a:r>
          </a:p>
          <a:p>
            <a:endParaRPr lang="en-US" dirty="0"/>
          </a:p>
          <a:p>
            <a:r>
              <a:rPr lang="en-US" dirty="0"/>
              <a:t>A Model centric approach and workflow requires training</a:t>
            </a:r>
          </a:p>
          <a:p>
            <a:endParaRPr lang="en-US" dirty="0"/>
          </a:p>
          <a:p>
            <a:r>
              <a:rPr lang="en-US" dirty="0"/>
              <a:t>Expect to reorganize (refactor) the model</a:t>
            </a:r>
          </a:p>
          <a:p>
            <a:endParaRPr lang="en-US" dirty="0"/>
          </a:p>
          <a:p>
            <a:r>
              <a:rPr lang="en-US" dirty="0"/>
              <a:t>Have an architecture that supports future uses</a:t>
            </a:r>
          </a:p>
          <a:p>
            <a:endParaRPr lang="en-US" dirty="0"/>
          </a:p>
          <a:p>
            <a:r>
              <a:rPr lang="en-US" dirty="0"/>
              <a:t>Need good supporting processes (CM, CCM, reviews)</a:t>
            </a:r>
          </a:p>
          <a:p>
            <a:endParaRPr lang="en-US" dirty="0"/>
          </a:p>
          <a:p>
            <a:r>
              <a:rPr lang="en-US" dirty="0"/>
              <a:t>Create and use a model management plan</a:t>
            </a:r>
          </a:p>
        </p:txBody>
      </p:sp>
      <p:sp>
        <p:nvSpPr>
          <p:cNvPr id="5" name="Slide Number Placeholder 4">
            <a:extLst>
              <a:ext uri="{FF2B5EF4-FFF2-40B4-BE49-F238E27FC236}">
                <a16:creationId xmlns:a16="http://schemas.microsoft.com/office/drawing/2014/main" id="{14971BEE-17CC-4AE3-A96D-57CC09185FA6}"/>
              </a:ext>
            </a:extLst>
          </p:cNvPr>
          <p:cNvSpPr>
            <a:spLocks noGrp="1"/>
          </p:cNvSpPr>
          <p:nvPr>
            <p:ph type="sldNum" sz="quarter" idx="4"/>
          </p:nvPr>
        </p:nvSpPr>
        <p:spPr/>
        <p:txBody>
          <a:bodyPr/>
          <a:lstStyle/>
          <a:p>
            <a:fld id="{60E58D69-6F75-46EC-B381-A34C4F305958}" type="slidenum">
              <a:rPr lang="en-US" smtClean="0"/>
              <a:pPr/>
              <a:t>21</a:t>
            </a:fld>
            <a:endParaRPr lang="en-US" sz="1000" dirty="0"/>
          </a:p>
        </p:txBody>
      </p:sp>
    </p:spTree>
    <p:extLst>
      <p:ext uri="{BB962C8B-B14F-4D97-AF65-F5344CB8AC3E}">
        <p14:creationId xmlns:p14="http://schemas.microsoft.com/office/powerpoint/2010/main" val="3289817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lgn="ctr">
              <a:buNone/>
            </a:pPr>
            <a:endParaRPr lang="en-US" sz="5400" dirty="0"/>
          </a:p>
          <a:p>
            <a:pPr marL="0" indent="0" algn="ctr">
              <a:buNone/>
            </a:pPr>
            <a:endParaRPr lang="en-US" sz="5400" dirty="0"/>
          </a:p>
          <a:p>
            <a:pPr marL="0" indent="0" algn="ctr">
              <a:buNone/>
            </a:pPr>
            <a:r>
              <a:rPr lang="en-US" sz="5400" dirty="0"/>
              <a:t>BACKUP</a:t>
            </a:r>
          </a:p>
        </p:txBody>
      </p:sp>
      <p:sp>
        <p:nvSpPr>
          <p:cNvPr id="4" name="Slide Number Placeholder 3"/>
          <p:cNvSpPr>
            <a:spLocks noGrp="1"/>
          </p:cNvSpPr>
          <p:nvPr>
            <p:ph type="sldNum" sz="quarter" idx="4"/>
          </p:nvPr>
        </p:nvSpPr>
        <p:spPr/>
        <p:txBody>
          <a:bodyPr/>
          <a:lstStyle/>
          <a:p>
            <a:fld id="{60E58D69-6F75-46EC-B381-A34C4F305958}" type="slidenum">
              <a:rPr lang="en-US" smtClean="0"/>
              <a:pPr/>
              <a:t>22</a:t>
            </a:fld>
            <a:endParaRPr lang="en-US" sz="1000" dirty="0"/>
          </a:p>
        </p:txBody>
      </p:sp>
    </p:spTree>
    <p:extLst>
      <p:ext uri="{BB962C8B-B14F-4D97-AF65-F5344CB8AC3E}">
        <p14:creationId xmlns:p14="http://schemas.microsoft.com/office/powerpoint/2010/main" val="23618269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p:txBody>
          <a:bodyPr/>
          <a:lstStyle/>
          <a:p>
            <a:fld id="{60E58D69-6F75-46EC-B381-A34C4F305958}" type="slidenum">
              <a:rPr lang="en-US" smtClean="0"/>
              <a:pPr/>
              <a:t>23</a:t>
            </a:fld>
            <a:endParaRPr lang="en-US" sz="1000" dirty="0"/>
          </a:p>
        </p:txBody>
      </p:sp>
      <p:pic>
        <p:nvPicPr>
          <p:cNvPr id="7" name="Picture 6"/>
          <p:cNvPicPr>
            <a:picLocks noChangeAspect="1"/>
          </p:cNvPicPr>
          <p:nvPr/>
        </p:nvPicPr>
        <p:blipFill>
          <a:blip r:embed="rId3"/>
          <a:stretch>
            <a:fillRect/>
          </a:stretch>
        </p:blipFill>
        <p:spPr>
          <a:xfrm>
            <a:off x="2181761" y="879575"/>
            <a:ext cx="6862848" cy="5940329"/>
          </a:xfrm>
          <a:prstGeom prst="rect">
            <a:avLst/>
          </a:prstGeom>
        </p:spPr>
      </p:pic>
      <p:sp>
        <p:nvSpPr>
          <p:cNvPr id="8" name="Rounded Rectangle 7"/>
          <p:cNvSpPr/>
          <p:nvPr/>
        </p:nvSpPr>
        <p:spPr bwMode="auto">
          <a:xfrm>
            <a:off x="2803730" y="2375453"/>
            <a:ext cx="1629122" cy="4303644"/>
          </a:xfrm>
          <a:prstGeom prst="roundRect">
            <a:avLst/>
          </a:prstGeom>
          <a:noFill/>
          <a:ln w="28575" cap="flat" cmpd="sng" algn="ctr">
            <a:solidFill>
              <a:srgbClr val="FF0000"/>
            </a:solidFill>
            <a:prstDash val="solid"/>
            <a:round/>
            <a:headEnd type="none" w="med" len="med"/>
            <a:tailEnd type="none" w="med" len="med"/>
          </a:ln>
          <a:effectLst>
            <a:glow rad="63500">
              <a:schemeClr val="accent2">
                <a:satMod val="175000"/>
                <a:alpha val="40000"/>
              </a:schemeClr>
            </a:glow>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bg1"/>
              </a:solidFill>
              <a:effectLst/>
              <a:latin typeface="Helvetica Neue Black Condensed" pitchFamily="-112" charset="0"/>
              <a:ea typeface="ＭＳ Ｐゴシック" pitchFamily="-112" charset="-128"/>
              <a:cs typeface="ＭＳ Ｐゴシック" pitchFamily="-112" charset="-128"/>
            </a:endParaRPr>
          </a:p>
        </p:txBody>
      </p:sp>
      <p:sp>
        <p:nvSpPr>
          <p:cNvPr id="6" name="Title 1">
            <a:extLst>
              <a:ext uri="{FF2B5EF4-FFF2-40B4-BE49-F238E27FC236}">
                <a16:creationId xmlns:a16="http://schemas.microsoft.com/office/drawing/2014/main" id="{CBD3377E-C95A-42C0-AA64-0D07044C08EF}"/>
              </a:ext>
            </a:extLst>
          </p:cNvPr>
          <p:cNvSpPr>
            <a:spLocks noGrp="1"/>
          </p:cNvSpPr>
          <p:nvPr>
            <p:ph type="title"/>
          </p:nvPr>
        </p:nvSpPr>
        <p:spPr>
          <a:xfrm>
            <a:off x="2181761" y="152400"/>
            <a:ext cx="8486242" cy="609600"/>
          </a:xfrm>
        </p:spPr>
        <p:txBody>
          <a:bodyPr/>
          <a:lstStyle/>
          <a:p>
            <a:r>
              <a:rPr lang="en-US" dirty="0"/>
              <a:t>Medical System Concept of Operations, </a:t>
            </a:r>
            <a:br>
              <a:rPr lang="en-US" dirty="0"/>
            </a:br>
            <a:r>
              <a:rPr lang="en-US" dirty="0"/>
              <a:t>Functions, and Architecture</a:t>
            </a:r>
          </a:p>
        </p:txBody>
      </p:sp>
    </p:spTree>
    <p:extLst>
      <p:ext uri="{BB962C8B-B14F-4D97-AF65-F5344CB8AC3E}">
        <p14:creationId xmlns:p14="http://schemas.microsoft.com/office/powerpoint/2010/main" val="37824110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D3377E-C95A-42C0-AA64-0D07044C08EF}"/>
              </a:ext>
            </a:extLst>
          </p:cNvPr>
          <p:cNvSpPr>
            <a:spLocks noGrp="1"/>
          </p:cNvSpPr>
          <p:nvPr>
            <p:ph type="title"/>
          </p:nvPr>
        </p:nvSpPr>
        <p:spPr/>
        <p:txBody>
          <a:bodyPr/>
          <a:lstStyle/>
          <a:p>
            <a:r>
              <a:rPr lang="en-US" dirty="0"/>
              <a:t>Medical System Concepts of Operations</a:t>
            </a:r>
          </a:p>
        </p:txBody>
      </p:sp>
      <p:sp>
        <p:nvSpPr>
          <p:cNvPr id="5" name="Slide Number Placeholder 4">
            <a:extLst>
              <a:ext uri="{FF2B5EF4-FFF2-40B4-BE49-F238E27FC236}">
                <a16:creationId xmlns:a16="http://schemas.microsoft.com/office/drawing/2014/main" id="{4D5B688D-A111-4591-A453-3958B807EFFC}"/>
              </a:ext>
            </a:extLst>
          </p:cNvPr>
          <p:cNvSpPr>
            <a:spLocks noGrp="1"/>
          </p:cNvSpPr>
          <p:nvPr>
            <p:ph type="sldNum" sz="quarter" idx="4"/>
          </p:nvPr>
        </p:nvSpPr>
        <p:spPr/>
        <p:txBody>
          <a:bodyPr/>
          <a:lstStyle/>
          <a:p>
            <a:fld id="{60E58D69-6F75-46EC-B381-A34C4F305958}" type="slidenum">
              <a:rPr lang="en-US" smtClean="0"/>
              <a:pPr/>
              <a:t>24</a:t>
            </a:fld>
            <a:endParaRPr lang="en-US" sz="1000" dirty="0"/>
          </a:p>
        </p:txBody>
      </p:sp>
      <p:sp>
        <p:nvSpPr>
          <p:cNvPr id="8" name="Arrow: Up 7">
            <a:extLst>
              <a:ext uri="{FF2B5EF4-FFF2-40B4-BE49-F238E27FC236}">
                <a16:creationId xmlns:a16="http://schemas.microsoft.com/office/drawing/2014/main" id="{73D25F3D-A006-463A-B59F-37819B9ABC84}"/>
              </a:ext>
            </a:extLst>
          </p:cNvPr>
          <p:cNvSpPr/>
          <p:nvPr/>
        </p:nvSpPr>
        <p:spPr bwMode="auto">
          <a:xfrm rot="16200000">
            <a:off x="2639195" y="1229115"/>
            <a:ext cx="484632" cy="978408"/>
          </a:xfrm>
          <a:prstGeom prst="upArrow">
            <a:avLst/>
          </a:prstGeom>
          <a:solidFill>
            <a:schemeClr val="bg1"/>
          </a:solidFill>
          <a:ln w="28575" cap="flat" cmpd="sng" algn="ctr">
            <a:solidFill>
              <a:srgbClr val="0070C0"/>
            </a:solidFill>
            <a:prstDash val="solid"/>
            <a:round/>
            <a:headEnd type="none" w="med" len="med"/>
            <a:tailEnd type="none" w="med" len="med"/>
          </a:ln>
          <a:effectLst/>
          <a:scene3d>
            <a:camera prst="orthographicFront">
              <a:rot lat="0" lon="10800000" rev="0"/>
            </a:camera>
            <a:lightRig rig="threePt" dir="t"/>
          </a:scene3d>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bg1"/>
                </a:solidFill>
                <a:effectLst/>
                <a:latin typeface="Helvetica Neue Black Condensed" pitchFamily="-112" charset="0"/>
                <a:ea typeface="ＭＳ Ｐゴシック" pitchFamily="-112" charset="-128"/>
                <a:cs typeface="ＭＳ Ｐゴシック" pitchFamily="-112" charset="-128"/>
              </a:rPr>
              <a:t>.</a:t>
            </a:r>
          </a:p>
        </p:txBody>
      </p:sp>
      <p:sp>
        <p:nvSpPr>
          <p:cNvPr id="9" name="Content Placeholder 2">
            <a:extLst>
              <a:ext uri="{FF2B5EF4-FFF2-40B4-BE49-F238E27FC236}">
                <a16:creationId xmlns:a16="http://schemas.microsoft.com/office/drawing/2014/main" id="{FC196737-36F3-4C87-8EA5-4D15BD403C66}"/>
              </a:ext>
            </a:extLst>
          </p:cNvPr>
          <p:cNvSpPr txBox="1">
            <a:spLocks/>
          </p:cNvSpPr>
          <p:nvPr/>
        </p:nvSpPr>
        <p:spPr bwMode="auto">
          <a:xfrm>
            <a:off x="4063944" y="979186"/>
            <a:ext cx="7437494" cy="205045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225425" indent="-225425" algn="l" rtl="0" eaLnBrk="1" fontAlgn="base" hangingPunct="1">
              <a:spcBef>
                <a:spcPct val="20000"/>
              </a:spcBef>
              <a:spcAft>
                <a:spcPct val="0"/>
              </a:spcAft>
              <a:buChar char="•"/>
              <a:defRPr b="1">
                <a:solidFill>
                  <a:schemeClr val="tx1"/>
                </a:solidFill>
                <a:latin typeface="+mn-lt"/>
                <a:ea typeface="MS PGothic" pitchFamily="34" charset="-128"/>
                <a:cs typeface="+mn-cs"/>
              </a:defRPr>
            </a:lvl1pPr>
            <a:lvl2pPr marL="460375" indent="-233363" algn="l" rtl="0" eaLnBrk="1" fontAlgn="base" hangingPunct="1">
              <a:spcBef>
                <a:spcPct val="20000"/>
              </a:spcBef>
              <a:spcAft>
                <a:spcPct val="0"/>
              </a:spcAft>
              <a:buChar char="–"/>
              <a:defRPr sz="1600">
                <a:solidFill>
                  <a:schemeClr val="tx1"/>
                </a:solidFill>
                <a:latin typeface="+mn-lt"/>
                <a:ea typeface="MS PGothic" pitchFamily="34" charset="-128"/>
                <a:cs typeface="ＭＳ Ｐゴシック"/>
              </a:defRPr>
            </a:lvl2pPr>
            <a:lvl3pPr marL="687388" indent="-225425" algn="l" rtl="0" eaLnBrk="1" fontAlgn="base" hangingPunct="1">
              <a:spcBef>
                <a:spcPct val="20000"/>
              </a:spcBef>
              <a:spcAft>
                <a:spcPct val="0"/>
              </a:spcAft>
              <a:buChar char="•"/>
              <a:defRPr sz="1400">
                <a:solidFill>
                  <a:schemeClr val="tx1"/>
                </a:solidFill>
                <a:latin typeface="+mn-lt"/>
                <a:ea typeface="ヒラギノ角ゴ Pro W3" pitchFamily="-106" charset="-128"/>
                <a:cs typeface="ヒラギノ角ゴ Pro W3" charset="-128"/>
              </a:defRPr>
            </a:lvl3pPr>
            <a:lvl4pPr marL="915988" indent="-227013" algn="l" rtl="0" eaLnBrk="1" fontAlgn="base" hangingPunct="1">
              <a:spcBef>
                <a:spcPct val="20000"/>
              </a:spcBef>
              <a:spcAft>
                <a:spcPct val="0"/>
              </a:spcAft>
              <a:buChar char="–"/>
              <a:defRPr sz="1200">
                <a:solidFill>
                  <a:schemeClr val="tx1"/>
                </a:solidFill>
                <a:latin typeface="+mn-lt"/>
                <a:ea typeface="ヒラギノ角ゴ Pro W3" pitchFamily="-106" charset="-128"/>
                <a:cs typeface="ヒラギノ角ゴ Pro W3" charset="-128"/>
              </a:defRPr>
            </a:lvl4pPr>
            <a:lvl5pPr marL="1144588" indent="-227013" algn="l" rtl="0" eaLnBrk="1" fontAlgn="base" hangingPunct="1">
              <a:spcBef>
                <a:spcPct val="20000"/>
              </a:spcBef>
              <a:spcAft>
                <a:spcPct val="0"/>
              </a:spcAft>
              <a:buChar char="»"/>
              <a:defRPr sz="1200">
                <a:solidFill>
                  <a:schemeClr val="tx1"/>
                </a:solidFill>
                <a:latin typeface="+mn-lt"/>
                <a:ea typeface="ヒラギノ角ゴ Pro W3" pitchFamily="-106" charset="-128"/>
                <a:cs typeface="ヒラギノ角ゴ Pro W3" charset="-128"/>
              </a:defRPr>
            </a:lvl5pPr>
            <a:lvl6pPr marL="1601788" indent="-227013" algn="l" rtl="0" eaLnBrk="1" fontAlgn="base" hangingPunct="1">
              <a:spcBef>
                <a:spcPct val="20000"/>
              </a:spcBef>
              <a:spcAft>
                <a:spcPct val="0"/>
              </a:spcAft>
              <a:buChar char="»"/>
              <a:defRPr>
                <a:solidFill>
                  <a:schemeClr val="tx1"/>
                </a:solidFill>
                <a:latin typeface="+mn-lt"/>
                <a:ea typeface="+mn-ea"/>
              </a:defRPr>
            </a:lvl6pPr>
            <a:lvl7pPr marL="2058988" indent="-227013" algn="l" rtl="0" eaLnBrk="1" fontAlgn="base" hangingPunct="1">
              <a:spcBef>
                <a:spcPct val="20000"/>
              </a:spcBef>
              <a:spcAft>
                <a:spcPct val="0"/>
              </a:spcAft>
              <a:buChar char="»"/>
              <a:defRPr>
                <a:solidFill>
                  <a:schemeClr val="tx1"/>
                </a:solidFill>
                <a:latin typeface="+mn-lt"/>
                <a:ea typeface="+mn-ea"/>
              </a:defRPr>
            </a:lvl7pPr>
            <a:lvl8pPr marL="2516188" indent="-227013" algn="l" rtl="0" eaLnBrk="1" fontAlgn="base" hangingPunct="1">
              <a:spcBef>
                <a:spcPct val="20000"/>
              </a:spcBef>
              <a:spcAft>
                <a:spcPct val="0"/>
              </a:spcAft>
              <a:buChar char="»"/>
              <a:defRPr>
                <a:solidFill>
                  <a:schemeClr val="tx1"/>
                </a:solidFill>
                <a:latin typeface="+mn-lt"/>
                <a:ea typeface="+mn-ea"/>
              </a:defRPr>
            </a:lvl8pPr>
            <a:lvl9pPr marL="2973388" indent="-227013" algn="l" rtl="0" eaLnBrk="1" fontAlgn="base" hangingPunct="1">
              <a:spcBef>
                <a:spcPct val="20000"/>
              </a:spcBef>
              <a:spcAft>
                <a:spcPct val="0"/>
              </a:spcAft>
              <a:buChar char="»"/>
              <a:defRPr>
                <a:solidFill>
                  <a:schemeClr val="tx1"/>
                </a:solidFill>
                <a:latin typeface="+mn-lt"/>
                <a:ea typeface="+mn-ea"/>
              </a:defRPr>
            </a:lvl9pPr>
          </a:lstStyle>
          <a:p>
            <a:pPr marL="0" indent="0">
              <a:buFontTx/>
              <a:buNone/>
            </a:pPr>
            <a:r>
              <a:rPr lang="en-US" sz="2400" kern="0" dirty="0"/>
              <a:t>Links to:</a:t>
            </a:r>
          </a:p>
          <a:p>
            <a:r>
              <a:rPr lang="en-US" kern="0" dirty="0"/>
              <a:t>Recommendation for a medical system Concept of Operations (ConOps) for Gateway missions (Level of Care IV)</a:t>
            </a:r>
          </a:p>
          <a:p>
            <a:r>
              <a:rPr lang="en-US" kern="0" dirty="0"/>
              <a:t>Crew Health and Performance system ConOps for Gateway missions (Level of Care IV)</a:t>
            </a:r>
          </a:p>
          <a:p>
            <a:r>
              <a:rPr lang="en-US" kern="0" dirty="0"/>
              <a:t>Level of Care IV habitat medical system scenarios</a:t>
            </a:r>
          </a:p>
        </p:txBody>
      </p:sp>
      <p:pic>
        <p:nvPicPr>
          <p:cNvPr id="3" name="Picture 2">
            <a:extLst>
              <a:ext uri="{FF2B5EF4-FFF2-40B4-BE49-F238E27FC236}">
                <a16:creationId xmlns:a16="http://schemas.microsoft.com/office/drawing/2014/main" id="{BE885EFE-BD58-4CA5-9D90-7844236A1028}"/>
              </a:ext>
            </a:extLst>
          </p:cNvPr>
          <p:cNvPicPr>
            <a:picLocks noChangeAspect="1"/>
          </p:cNvPicPr>
          <p:nvPr/>
        </p:nvPicPr>
        <p:blipFill>
          <a:blip r:embed="rId3"/>
          <a:stretch>
            <a:fillRect/>
          </a:stretch>
        </p:blipFill>
        <p:spPr>
          <a:xfrm>
            <a:off x="62969" y="946793"/>
            <a:ext cx="2225916" cy="5911207"/>
          </a:xfrm>
          <a:prstGeom prst="rect">
            <a:avLst/>
          </a:prstGeom>
        </p:spPr>
      </p:pic>
      <p:pic>
        <p:nvPicPr>
          <p:cNvPr id="4" name="Picture 3">
            <a:extLst>
              <a:ext uri="{FF2B5EF4-FFF2-40B4-BE49-F238E27FC236}">
                <a16:creationId xmlns:a16="http://schemas.microsoft.com/office/drawing/2014/main" id="{C7FE5FA2-5B16-426C-B01C-06BE8CC31810}"/>
              </a:ext>
            </a:extLst>
          </p:cNvPr>
          <p:cNvPicPr>
            <a:picLocks noChangeAspect="1"/>
          </p:cNvPicPr>
          <p:nvPr/>
        </p:nvPicPr>
        <p:blipFill>
          <a:blip r:embed="rId4"/>
          <a:stretch>
            <a:fillRect/>
          </a:stretch>
        </p:blipFill>
        <p:spPr>
          <a:xfrm>
            <a:off x="2455751" y="3393086"/>
            <a:ext cx="9563929" cy="2126164"/>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6212640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D3377E-C95A-42C0-AA64-0D07044C08EF}"/>
              </a:ext>
            </a:extLst>
          </p:cNvPr>
          <p:cNvSpPr>
            <a:spLocks noGrp="1"/>
          </p:cNvSpPr>
          <p:nvPr>
            <p:ph type="title"/>
          </p:nvPr>
        </p:nvSpPr>
        <p:spPr/>
        <p:txBody>
          <a:bodyPr/>
          <a:lstStyle/>
          <a:p>
            <a:r>
              <a:rPr lang="en-US" dirty="0"/>
              <a:t>Medical System Functions</a:t>
            </a:r>
          </a:p>
        </p:txBody>
      </p:sp>
      <p:sp>
        <p:nvSpPr>
          <p:cNvPr id="5" name="Slide Number Placeholder 4">
            <a:extLst>
              <a:ext uri="{FF2B5EF4-FFF2-40B4-BE49-F238E27FC236}">
                <a16:creationId xmlns:a16="http://schemas.microsoft.com/office/drawing/2014/main" id="{4D5B688D-A111-4591-A453-3958B807EFFC}"/>
              </a:ext>
            </a:extLst>
          </p:cNvPr>
          <p:cNvSpPr>
            <a:spLocks noGrp="1"/>
          </p:cNvSpPr>
          <p:nvPr>
            <p:ph type="sldNum" sz="quarter" idx="4"/>
          </p:nvPr>
        </p:nvSpPr>
        <p:spPr/>
        <p:txBody>
          <a:bodyPr/>
          <a:lstStyle/>
          <a:p>
            <a:fld id="{60E58D69-6F75-46EC-B381-A34C4F305958}" type="slidenum">
              <a:rPr lang="en-US" smtClean="0"/>
              <a:pPr/>
              <a:t>25</a:t>
            </a:fld>
            <a:endParaRPr lang="en-US" sz="1000" dirty="0"/>
          </a:p>
        </p:txBody>
      </p:sp>
      <p:sp>
        <p:nvSpPr>
          <p:cNvPr id="8" name="Arrow: Up 7">
            <a:extLst>
              <a:ext uri="{FF2B5EF4-FFF2-40B4-BE49-F238E27FC236}">
                <a16:creationId xmlns:a16="http://schemas.microsoft.com/office/drawing/2014/main" id="{73D25F3D-A006-463A-B59F-37819B9ABC84}"/>
              </a:ext>
            </a:extLst>
          </p:cNvPr>
          <p:cNvSpPr/>
          <p:nvPr/>
        </p:nvSpPr>
        <p:spPr bwMode="auto">
          <a:xfrm rot="16200000">
            <a:off x="2605613" y="3655508"/>
            <a:ext cx="484632" cy="978408"/>
          </a:xfrm>
          <a:prstGeom prst="upArrow">
            <a:avLst/>
          </a:prstGeom>
          <a:solidFill>
            <a:schemeClr val="bg1"/>
          </a:solidFill>
          <a:ln w="28575" cap="flat" cmpd="sng" algn="ctr">
            <a:solidFill>
              <a:srgbClr val="0070C0"/>
            </a:solidFill>
            <a:prstDash val="solid"/>
            <a:round/>
            <a:headEnd type="none" w="med" len="med"/>
            <a:tailEnd type="none" w="med" len="med"/>
          </a:ln>
          <a:effectLst/>
          <a:scene3d>
            <a:camera prst="orthographicFront">
              <a:rot lat="0" lon="10800000" rev="0"/>
            </a:camera>
            <a:lightRig rig="threePt" dir="t"/>
          </a:scene3d>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bg1"/>
                </a:solidFill>
                <a:effectLst/>
                <a:latin typeface="Helvetica Neue Black Condensed" pitchFamily="-112" charset="0"/>
                <a:ea typeface="ＭＳ Ｐゴシック" pitchFamily="-112" charset="-128"/>
                <a:cs typeface="ＭＳ Ｐゴシック" pitchFamily="-112" charset="-128"/>
              </a:rPr>
              <a:t>.</a:t>
            </a:r>
          </a:p>
        </p:txBody>
      </p:sp>
      <p:sp>
        <p:nvSpPr>
          <p:cNvPr id="9" name="Content Placeholder 2">
            <a:extLst>
              <a:ext uri="{FF2B5EF4-FFF2-40B4-BE49-F238E27FC236}">
                <a16:creationId xmlns:a16="http://schemas.microsoft.com/office/drawing/2014/main" id="{FC196737-36F3-4C87-8EA5-4D15BD403C66}"/>
              </a:ext>
            </a:extLst>
          </p:cNvPr>
          <p:cNvSpPr txBox="1">
            <a:spLocks/>
          </p:cNvSpPr>
          <p:nvPr/>
        </p:nvSpPr>
        <p:spPr bwMode="auto">
          <a:xfrm>
            <a:off x="3553428" y="946793"/>
            <a:ext cx="7437494" cy="73913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225425" indent="-225425" algn="l" rtl="0" eaLnBrk="1" fontAlgn="base" hangingPunct="1">
              <a:spcBef>
                <a:spcPct val="20000"/>
              </a:spcBef>
              <a:spcAft>
                <a:spcPct val="0"/>
              </a:spcAft>
              <a:buChar char="•"/>
              <a:defRPr b="1">
                <a:solidFill>
                  <a:schemeClr val="tx1"/>
                </a:solidFill>
                <a:latin typeface="+mn-lt"/>
                <a:ea typeface="MS PGothic" pitchFamily="34" charset="-128"/>
                <a:cs typeface="+mn-cs"/>
              </a:defRPr>
            </a:lvl1pPr>
            <a:lvl2pPr marL="460375" indent="-233363" algn="l" rtl="0" eaLnBrk="1" fontAlgn="base" hangingPunct="1">
              <a:spcBef>
                <a:spcPct val="20000"/>
              </a:spcBef>
              <a:spcAft>
                <a:spcPct val="0"/>
              </a:spcAft>
              <a:buChar char="–"/>
              <a:defRPr sz="1600">
                <a:solidFill>
                  <a:schemeClr val="tx1"/>
                </a:solidFill>
                <a:latin typeface="+mn-lt"/>
                <a:ea typeface="MS PGothic" pitchFamily="34" charset="-128"/>
                <a:cs typeface="ＭＳ Ｐゴシック"/>
              </a:defRPr>
            </a:lvl2pPr>
            <a:lvl3pPr marL="687388" indent="-225425" algn="l" rtl="0" eaLnBrk="1" fontAlgn="base" hangingPunct="1">
              <a:spcBef>
                <a:spcPct val="20000"/>
              </a:spcBef>
              <a:spcAft>
                <a:spcPct val="0"/>
              </a:spcAft>
              <a:buChar char="•"/>
              <a:defRPr sz="1400">
                <a:solidFill>
                  <a:schemeClr val="tx1"/>
                </a:solidFill>
                <a:latin typeface="+mn-lt"/>
                <a:ea typeface="ヒラギノ角ゴ Pro W3" pitchFamily="-106" charset="-128"/>
                <a:cs typeface="ヒラギノ角ゴ Pro W3" charset="-128"/>
              </a:defRPr>
            </a:lvl3pPr>
            <a:lvl4pPr marL="915988" indent="-227013" algn="l" rtl="0" eaLnBrk="1" fontAlgn="base" hangingPunct="1">
              <a:spcBef>
                <a:spcPct val="20000"/>
              </a:spcBef>
              <a:spcAft>
                <a:spcPct val="0"/>
              </a:spcAft>
              <a:buChar char="–"/>
              <a:defRPr sz="1200">
                <a:solidFill>
                  <a:schemeClr val="tx1"/>
                </a:solidFill>
                <a:latin typeface="+mn-lt"/>
                <a:ea typeface="ヒラギノ角ゴ Pro W3" pitchFamily="-106" charset="-128"/>
                <a:cs typeface="ヒラギノ角ゴ Pro W3" charset="-128"/>
              </a:defRPr>
            </a:lvl4pPr>
            <a:lvl5pPr marL="1144588" indent="-227013" algn="l" rtl="0" eaLnBrk="1" fontAlgn="base" hangingPunct="1">
              <a:spcBef>
                <a:spcPct val="20000"/>
              </a:spcBef>
              <a:spcAft>
                <a:spcPct val="0"/>
              </a:spcAft>
              <a:buChar char="»"/>
              <a:defRPr sz="1200">
                <a:solidFill>
                  <a:schemeClr val="tx1"/>
                </a:solidFill>
                <a:latin typeface="+mn-lt"/>
                <a:ea typeface="ヒラギノ角ゴ Pro W3" pitchFamily="-106" charset="-128"/>
                <a:cs typeface="ヒラギノ角ゴ Pro W3" charset="-128"/>
              </a:defRPr>
            </a:lvl5pPr>
            <a:lvl6pPr marL="1601788" indent="-227013" algn="l" rtl="0" eaLnBrk="1" fontAlgn="base" hangingPunct="1">
              <a:spcBef>
                <a:spcPct val="20000"/>
              </a:spcBef>
              <a:spcAft>
                <a:spcPct val="0"/>
              </a:spcAft>
              <a:buChar char="»"/>
              <a:defRPr>
                <a:solidFill>
                  <a:schemeClr val="tx1"/>
                </a:solidFill>
                <a:latin typeface="+mn-lt"/>
                <a:ea typeface="+mn-ea"/>
              </a:defRPr>
            </a:lvl6pPr>
            <a:lvl7pPr marL="2058988" indent="-227013" algn="l" rtl="0" eaLnBrk="1" fontAlgn="base" hangingPunct="1">
              <a:spcBef>
                <a:spcPct val="20000"/>
              </a:spcBef>
              <a:spcAft>
                <a:spcPct val="0"/>
              </a:spcAft>
              <a:buChar char="»"/>
              <a:defRPr>
                <a:solidFill>
                  <a:schemeClr val="tx1"/>
                </a:solidFill>
                <a:latin typeface="+mn-lt"/>
                <a:ea typeface="+mn-ea"/>
              </a:defRPr>
            </a:lvl7pPr>
            <a:lvl8pPr marL="2516188" indent="-227013" algn="l" rtl="0" eaLnBrk="1" fontAlgn="base" hangingPunct="1">
              <a:spcBef>
                <a:spcPct val="20000"/>
              </a:spcBef>
              <a:spcAft>
                <a:spcPct val="0"/>
              </a:spcAft>
              <a:buChar char="»"/>
              <a:defRPr>
                <a:solidFill>
                  <a:schemeClr val="tx1"/>
                </a:solidFill>
                <a:latin typeface="+mn-lt"/>
                <a:ea typeface="+mn-ea"/>
              </a:defRPr>
            </a:lvl8pPr>
            <a:lvl9pPr marL="2973388" indent="-227013" algn="l" rtl="0" eaLnBrk="1" fontAlgn="base" hangingPunct="1">
              <a:spcBef>
                <a:spcPct val="20000"/>
              </a:spcBef>
              <a:spcAft>
                <a:spcPct val="0"/>
              </a:spcAft>
              <a:buChar char="»"/>
              <a:defRPr>
                <a:solidFill>
                  <a:schemeClr val="tx1"/>
                </a:solidFill>
                <a:latin typeface="+mn-lt"/>
                <a:ea typeface="+mn-ea"/>
              </a:defRPr>
            </a:lvl9pPr>
          </a:lstStyle>
          <a:p>
            <a:pPr marL="0" indent="0">
              <a:buFontTx/>
              <a:buNone/>
            </a:pPr>
            <a:r>
              <a:rPr lang="en-US" sz="2400" kern="0" dirty="0"/>
              <a:t>Links to:</a:t>
            </a:r>
          </a:p>
          <a:p>
            <a:r>
              <a:rPr lang="en-US" kern="0" dirty="0"/>
              <a:t>Medical system functions</a:t>
            </a:r>
          </a:p>
          <a:p>
            <a:r>
              <a:rPr lang="en-US" kern="0" dirty="0"/>
              <a:t>Crew caregiver functions</a:t>
            </a:r>
          </a:p>
          <a:p>
            <a:r>
              <a:rPr lang="en-US" kern="0" dirty="0"/>
              <a:t>Crewmember functions</a:t>
            </a:r>
          </a:p>
          <a:p>
            <a:r>
              <a:rPr lang="en-US" kern="0" dirty="0"/>
              <a:t>Crew patient functions</a:t>
            </a:r>
          </a:p>
        </p:txBody>
      </p:sp>
      <p:pic>
        <p:nvPicPr>
          <p:cNvPr id="3" name="Picture 2">
            <a:extLst>
              <a:ext uri="{FF2B5EF4-FFF2-40B4-BE49-F238E27FC236}">
                <a16:creationId xmlns:a16="http://schemas.microsoft.com/office/drawing/2014/main" id="{BE885EFE-BD58-4CA5-9D90-7844236A1028}"/>
              </a:ext>
            </a:extLst>
          </p:cNvPr>
          <p:cNvPicPr>
            <a:picLocks noChangeAspect="1"/>
          </p:cNvPicPr>
          <p:nvPr/>
        </p:nvPicPr>
        <p:blipFill>
          <a:blip r:embed="rId3"/>
          <a:stretch>
            <a:fillRect/>
          </a:stretch>
        </p:blipFill>
        <p:spPr>
          <a:xfrm>
            <a:off x="62969" y="946793"/>
            <a:ext cx="2225916" cy="5911207"/>
          </a:xfrm>
          <a:prstGeom prst="rect">
            <a:avLst/>
          </a:prstGeom>
        </p:spPr>
      </p:pic>
      <p:pic>
        <p:nvPicPr>
          <p:cNvPr id="6" name="Picture 5">
            <a:extLst>
              <a:ext uri="{FF2B5EF4-FFF2-40B4-BE49-F238E27FC236}">
                <a16:creationId xmlns:a16="http://schemas.microsoft.com/office/drawing/2014/main" id="{31C3363F-3473-40AA-87A4-CF228FF7C55F}"/>
              </a:ext>
            </a:extLst>
          </p:cNvPr>
          <p:cNvPicPr>
            <a:picLocks noChangeAspect="1"/>
          </p:cNvPicPr>
          <p:nvPr/>
        </p:nvPicPr>
        <p:blipFill>
          <a:blip r:embed="rId4"/>
          <a:stretch>
            <a:fillRect/>
          </a:stretch>
        </p:blipFill>
        <p:spPr>
          <a:xfrm>
            <a:off x="3553428" y="2822094"/>
            <a:ext cx="8508683" cy="3653354"/>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1441951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D3377E-C95A-42C0-AA64-0D07044C08EF}"/>
              </a:ext>
            </a:extLst>
          </p:cNvPr>
          <p:cNvSpPr>
            <a:spLocks noGrp="1"/>
          </p:cNvSpPr>
          <p:nvPr>
            <p:ph type="title"/>
          </p:nvPr>
        </p:nvSpPr>
        <p:spPr/>
        <p:txBody>
          <a:bodyPr/>
          <a:lstStyle/>
          <a:p>
            <a:r>
              <a:rPr lang="en-US" dirty="0"/>
              <a:t>Medical System Architecture and Interfaces</a:t>
            </a:r>
          </a:p>
        </p:txBody>
      </p:sp>
      <p:sp>
        <p:nvSpPr>
          <p:cNvPr id="5" name="Slide Number Placeholder 4">
            <a:extLst>
              <a:ext uri="{FF2B5EF4-FFF2-40B4-BE49-F238E27FC236}">
                <a16:creationId xmlns:a16="http://schemas.microsoft.com/office/drawing/2014/main" id="{4D5B688D-A111-4591-A453-3958B807EFFC}"/>
              </a:ext>
            </a:extLst>
          </p:cNvPr>
          <p:cNvSpPr>
            <a:spLocks noGrp="1"/>
          </p:cNvSpPr>
          <p:nvPr>
            <p:ph type="sldNum" sz="quarter" idx="4"/>
          </p:nvPr>
        </p:nvSpPr>
        <p:spPr/>
        <p:txBody>
          <a:bodyPr/>
          <a:lstStyle/>
          <a:p>
            <a:fld id="{60E58D69-6F75-46EC-B381-A34C4F305958}" type="slidenum">
              <a:rPr lang="en-US" smtClean="0"/>
              <a:pPr/>
              <a:t>26</a:t>
            </a:fld>
            <a:endParaRPr lang="en-US" sz="1000" dirty="0"/>
          </a:p>
        </p:txBody>
      </p:sp>
      <p:sp>
        <p:nvSpPr>
          <p:cNvPr id="8" name="Arrow: Up 7">
            <a:extLst>
              <a:ext uri="{FF2B5EF4-FFF2-40B4-BE49-F238E27FC236}">
                <a16:creationId xmlns:a16="http://schemas.microsoft.com/office/drawing/2014/main" id="{73D25F3D-A006-463A-B59F-37819B9ABC84}"/>
              </a:ext>
            </a:extLst>
          </p:cNvPr>
          <p:cNvSpPr/>
          <p:nvPr/>
        </p:nvSpPr>
        <p:spPr bwMode="auto">
          <a:xfrm rot="16200000">
            <a:off x="2880310" y="5723260"/>
            <a:ext cx="484632" cy="978408"/>
          </a:xfrm>
          <a:prstGeom prst="upArrow">
            <a:avLst/>
          </a:prstGeom>
          <a:solidFill>
            <a:schemeClr val="bg1"/>
          </a:solidFill>
          <a:ln w="28575" cap="flat" cmpd="sng" algn="ctr">
            <a:solidFill>
              <a:srgbClr val="0070C0"/>
            </a:solidFill>
            <a:prstDash val="solid"/>
            <a:round/>
            <a:headEnd type="none" w="med" len="med"/>
            <a:tailEnd type="none" w="med" len="med"/>
          </a:ln>
          <a:effectLst/>
          <a:scene3d>
            <a:camera prst="orthographicFront">
              <a:rot lat="0" lon="10800000" rev="0"/>
            </a:camera>
            <a:lightRig rig="threePt" dir="t"/>
          </a:scene3d>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bg1"/>
                </a:solidFill>
                <a:effectLst/>
                <a:latin typeface="Helvetica Neue Black Condensed" pitchFamily="-112" charset="0"/>
                <a:ea typeface="ＭＳ Ｐゴシック" pitchFamily="-112" charset="-128"/>
                <a:cs typeface="ＭＳ Ｐゴシック" pitchFamily="-112" charset="-128"/>
              </a:rPr>
              <a:t>.</a:t>
            </a:r>
          </a:p>
        </p:txBody>
      </p:sp>
      <p:sp>
        <p:nvSpPr>
          <p:cNvPr id="9" name="Content Placeholder 2">
            <a:extLst>
              <a:ext uri="{FF2B5EF4-FFF2-40B4-BE49-F238E27FC236}">
                <a16:creationId xmlns:a16="http://schemas.microsoft.com/office/drawing/2014/main" id="{FC196737-36F3-4C87-8EA5-4D15BD403C66}"/>
              </a:ext>
            </a:extLst>
          </p:cNvPr>
          <p:cNvSpPr txBox="1">
            <a:spLocks/>
          </p:cNvSpPr>
          <p:nvPr/>
        </p:nvSpPr>
        <p:spPr bwMode="auto">
          <a:xfrm>
            <a:off x="4063945" y="852882"/>
            <a:ext cx="7437494" cy="73913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225425" indent="-225425" algn="l" rtl="0" eaLnBrk="1" fontAlgn="base" hangingPunct="1">
              <a:spcBef>
                <a:spcPct val="20000"/>
              </a:spcBef>
              <a:spcAft>
                <a:spcPct val="0"/>
              </a:spcAft>
              <a:buChar char="•"/>
              <a:defRPr b="1">
                <a:solidFill>
                  <a:schemeClr val="tx1"/>
                </a:solidFill>
                <a:latin typeface="+mn-lt"/>
                <a:ea typeface="MS PGothic" pitchFamily="34" charset="-128"/>
                <a:cs typeface="+mn-cs"/>
              </a:defRPr>
            </a:lvl1pPr>
            <a:lvl2pPr marL="460375" indent="-233363" algn="l" rtl="0" eaLnBrk="1" fontAlgn="base" hangingPunct="1">
              <a:spcBef>
                <a:spcPct val="20000"/>
              </a:spcBef>
              <a:spcAft>
                <a:spcPct val="0"/>
              </a:spcAft>
              <a:buChar char="–"/>
              <a:defRPr sz="1600">
                <a:solidFill>
                  <a:schemeClr val="tx1"/>
                </a:solidFill>
                <a:latin typeface="+mn-lt"/>
                <a:ea typeface="MS PGothic" pitchFamily="34" charset="-128"/>
                <a:cs typeface="ＭＳ Ｐゴシック"/>
              </a:defRPr>
            </a:lvl2pPr>
            <a:lvl3pPr marL="687388" indent="-225425" algn="l" rtl="0" eaLnBrk="1" fontAlgn="base" hangingPunct="1">
              <a:spcBef>
                <a:spcPct val="20000"/>
              </a:spcBef>
              <a:spcAft>
                <a:spcPct val="0"/>
              </a:spcAft>
              <a:buChar char="•"/>
              <a:defRPr sz="1400">
                <a:solidFill>
                  <a:schemeClr val="tx1"/>
                </a:solidFill>
                <a:latin typeface="+mn-lt"/>
                <a:ea typeface="ヒラギノ角ゴ Pro W3" pitchFamily="-106" charset="-128"/>
                <a:cs typeface="ヒラギノ角ゴ Pro W3" charset="-128"/>
              </a:defRPr>
            </a:lvl3pPr>
            <a:lvl4pPr marL="915988" indent="-227013" algn="l" rtl="0" eaLnBrk="1" fontAlgn="base" hangingPunct="1">
              <a:spcBef>
                <a:spcPct val="20000"/>
              </a:spcBef>
              <a:spcAft>
                <a:spcPct val="0"/>
              </a:spcAft>
              <a:buChar char="–"/>
              <a:defRPr sz="1200">
                <a:solidFill>
                  <a:schemeClr val="tx1"/>
                </a:solidFill>
                <a:latin typeface="+mn-lt"/>
                <a:ea typeface="ヒラギノ角ゴ Pro W3" pitchFamily="-106" charset="-128"/>
                <a:cs typeface="ヒラギノ角ゴ Pro W3" charset="-128"/>
              </a:defRPr>
            </a:lvl4pPr>
            <a:lvl5pPr marL="1144588" indent="-227013" algn="l" rtl="0" eaLnBrk="1" fontAlgn="base" hangingPunct="1">
              <a:spcBef>
                <a:spcPct val="20000"/>
              </a:spcBef>
              <a:spcAft>
                <a:spcPct val="0"/>
              </a:spcAft>
              <a:buChar char="»"/>
              <a:defRPr sz="1200">
                <a:solidFill>
                  <a:schemeClr val="tx1"/>
                </a:solidFill>
                <a:latin typeface="+mn-lt"/>
                <a:ea typeface="ヒラギノ角ゴ Pro W3" pitchFamily="-106" charset="-128"/>
                <a:cs typeface="ヒラギノ角ゴ Pro W3" charset="-128"/>
              </a:defRPr>
            </a:lvl5pPr>
            <a:lvl6pPr marL="1601788" indent="-227013" algn="l" rtl="0" eaLnBrk="1" fontAlgn="base" hangingPunct="1">
              <a:spcBef>
                <a:spcPct val="20000"/>
              </a:spcBef>
              <a:spcAft>
                <a:spcPct val="0"/>
              </a:spcAft>
              <a:buChar char="»"/>
              <a:defRPr>
                <a:solidFill>
                  <a:schemeClr val="tx1"/>
                </a:solidFill>
                <a:latin typeface="+mn-lt"/>
                <a:ea typeface="+mn-ea"/>
              </a:defRPr>
            </a:lvl6pPr>
            <a:lvl7pPr marL="2058988" indent="-227013" algn="l" rtl="0" eaLnBrk="1" fontAlgn="base" hangingPunct="1">
              <a:spcBef>
                <a:spcPct val="20000"/>
              </a:spcBef>
              <a:spcAft>
                <a:spcPct val="0"/>
              </a:spcAft>
              <a:buChar char="»"/>
              <a:defRPr>
                <a:solidFill>
                  <a:schemeClr val="tx1"/>
                </a:solidFill>
                <a:latin typeface="+mn-lt"/>
                <a:ea typeface="+mn-ea"/>
              </a:defRPr>
            </a:lvl7pPr>
            <a:lvl8pPr marL="2516188" indent="-227013" algn="l" rtl="0" eaLnBrk="1" fontAlgn="base" hangingPunct="1">
              <a:spcBef>
                <a:spcPct val="20000"/>
              </a:spcBef>
              <a:spcAft>
                <a:spcPct val="0"/>
              </a:spcAft>
              <a:buChar char="»"/>
              <a:defRPr>
                <a:solidFill>
                  <a:schemeClr val="tx1"/>
                </a:solidFill>
                <a:latin typeface="+mn-lt"/>
                <a:ea typeface="+mn-ea"/>
              </a:defRPr>
            </a:lvl8pPr>
            <a:lvl9pPr marL="2973388" indent="-227013" algn="l" rtl="0" eaLnBrk="1" fontAlgn="base" hangingPunct="1">
              <a:spcBef>
                <a:spcPct val="20000"/>
              </a:spcBef>
              <a:spcAft>
                <a:spcPct val="0"/>
              </a:spcAft>
              <a:buChar char="»"/>
              <a:defRPr>
                <a:solidFill>
                  <a:schemeClr val="tx1"/>
                </a:solidFill>
                <a:latin typeface="+mn-lt"/>
                <a:ea typeface="+mn-ea"/>
              </a:defRPr>
            </a:lvl9pPr>
          </a:lstStyle>
          <a:p>
            <a:pPr marL="0" indent="0">
              <a:buFontTx/>
              <a:buNone/>
            </a:pPr>
            <a:r>
              <a:rPr lang="en-US" sz="2400" kern="0" dirty="0"/>
              <a:t>Links to:</a:t>
            </a:r>
          </a:p>
          <a:p>
            <a:r>
              <a:rPr lang="en-US" kern="0" dirty="0"/>
              <a:t>Medical system architecture and interfaces</a:t>
            </a:r>
            <a:endParaRPr lang="en-US" dirty="0">
              <a:cs typeface="Arial"/>
            </a:endParaRPr>
          </a:p>
        </p:txBody>
      </p:sp>
      <p:pic>
        <p:nvPicPr>
          <p:cNvPr id="3" name="Picture 2">
            <a:extLst>
              <a:ext uri="{FF2B5EF4-FFF2-40B4-BE49-F238E27FC236}">
                <a16:creationId xmlns:a16="http://schemas.microsoft.com/office/drawing/2014/main" id="{BE885EFE-BD58-4CA5-9D90-7844236A1028}"/>
              </a:ext>
            </a:extLst>
          </p:cNvPr>
          <p:cNvPicPr>
            <a:picLocks noChangeAspect="1"/>
          </p:cNvPicPr>
          <p:nvPr/>
        </p:nvPicPr>
        <p:blipFill>
          <a:blip r:embed="rId3"/>
          <a:stretch>
            <a:fillRect/>
          </a:stretch>
        </p:blipFill>
        <p:spPr>
          <a:xfrm>
            <a:off x="62969" y="946793"/>
            <a:ext cx="2225916" cy="5911207"/>
          </a:xfrm>
          <a:prstGeom prst="rect">
            <a:avLst/>
          </a:prstGeom>
        </p:spPr>
      </p:pic>
      <p:pic>
        <p:nvPicPr>
          <p:cNvPr id="4" name="Picture 3">
            <a:extLst>
              <a:ext uri="{FF2B5EF4-FFF2-40B4-BE49-F238E27FC236}">
                <a16:creationId xmlns:a16="http://schemas.microsoft.com/office/drawing/2014/main" id="{4C9A3143-E1C5-40B3-BFA4-CD7E8F626244}"/>
              </a:ext>
            </a:extLst>
          </p:cNvPr>
          <p:cNvPicPr>
            <a:picLocks noChangeAspect="1"/>
          </p:cNvPicPr>
          <p:nvPr/>
        </p:nvPicPr>
        <p:blipFill>
          <a:blip r:embed="rId4"/>
          <a:stretch>
            <a:fillRect/>
          </a:stretch>
        </p:blipFill>
        <p:spPr>
          <a:xfrm>
            <a:off x="4063945" y="1718320"/>
            <a:ext cx="6966006" cy="5069600"/>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3689473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p:txBody>
          <a:bodyPr/>
          <a:lstStyle/>
          <a:p>
            <a:fld id="{60E58D69-6F75-46EC-B381-A34C4F305958}" type="slidenum">
              <a:rPr lang="en-US" smtClean="0"/>
              <a:pPr/>
              <a:t>27</a:t>
            </a:fld>
            <a:endParaRPr lang="en-US" sz="1000" dirty="0"/>
          </a:p>
        </p:txBody>
      </p:sp>
      <p:pic>
        <p:nvPicPr>
          <p:cNvPr id="7" name="Picture 6"/>
          <p:cNvPicPr>
            <a:picLocks noChangeAspect="1"/>
          </p:cNvPicPr>
          <p:nvPr/>
        </p:nvPicPr>
        <p:blipFill>
          <a:blip r:embed="rId3"/>
          <a:stretch>
            <a:fillRect/>
          </a:stretch>
        </p:blipFill>
        <p:spPr>
          <a:xfrm>
            <a:off x="2181761" y="864703"/>
            <a:ext cx="6880029" cy="5955201"/>
          </a:xfrm>
          <a:prstGeom prst="rect">
            <a:avLst/>
          </a:prstGeom>
        </p:spPr>
      </p:pic>
      <p:sp>
        <p:nvSpPr>
          <p:cNvPr id="8" name="Rounded Rectangle 7"/>
          <p:cNvSpPr/>
          <p:nvPr/>
        </p:nvSpPr>
        <p:spPr bwMode="auto">
          <a:xfrm>
            <a:off x="6948344" y="2365514"/>
            <a:ext cx="1499917" cy="4343400"/>
          </a:xfrm>
          <a:prstGeom prst="roundRect">
            <a:avLst/>
          </a:prstGeom>
          <a:noFill/>
          <a:ln w="28575" cap="flat" cmpd="sng" algn="ctr">
            <a:solidFill>
              <a:srgbClr val="FF0000"/>
            </a:solidFill>
            <a:prstDash val="solid"/>
            <a:round/>
            <a:headEnd type="none" w="med" len="med"/>
            <a:tailEnd type="none" w="med" len="med"/>
          </a:ln>
          <a:effectLst>
            <a:glow rad="63500">
              <a:schemeClr val="accent2">
                <a:satMod val="175000"/>
                <a:alpha val="40000"/>
              </a:schemeClr>
            </a:glow>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bg1"/>
              </a:solidFill>
              <a:effectLst/>
              <a:latin typeface="Helvetica Neue Black Condensed" pitchFamily="-112" charset="0"/>
              <a:ea typeface="ＭＳ Ｐゴシック" pitchFamily="-112" charset="-128"/>
              <a:cs typeface="ＭＳ Ｐゴシック" pitchFamily="-112" charset="-128"/>
            </a:endParaRPr>
          </a:p>
        </p:txBody>
      </p:sp>
      <p:sp>
        <p:nvSpPr>
          <p:cNvPr id="5" name="Title 1">
            <a:extLst>
              <a:ext uri="{FF2B5EF4-FFF2-40B4-BE49-F238E27FC236}">
                <a16:creationId xmlns:a16="http://schemas.microsoft.com/office/drawing/2014/main" id="{CBD3377E-C95A-42C0-AA64-0D07044C08EF}"/>
              </a:ext>
            </a:extLst>
          </p:cNvPr>
          <p:cNvSpPr>
            <a:spLocks noGrp="1"/>
          </p:cNvSpPr>
          <p:nvPr>
            <p:ph type="title"/>
          </p:nvPr>
        </p:nvSpPr>
        <p:spPr>
          <a:xfrm>
            <a:off x="2347415" y="152400"/>
            <a:ext cx="8320588" cy="609600"/>
          </a:xfrm>
        </p:spPr>
        <p:txBody>
          <a:bodyPr/>
          <a:lstStyle/>
          <a:p>
            <a:r>
              <a:rPr lang="en-US" dirty="0"/>
              <a:t>Medical System Conditions, Capabilities, and Resources</a:t>
            </a:r>
          </a:p>
        </p:txBody>
      </p:sp>
    </p:spTree>
    <p:extLst>
      <p:ext uri="{BB962C8B-B14F-4D97-AF65-F5344CB8AC3E}">
        <p14:creationId xmlns:p14="http://schemas.microsoft.com/office/powerpoint/2010/main" val="35072326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70E4D0-18E6-4EDF-8942-7C99AA004BBB}"/>
              </a:ext>
            </a:extLst>
          </p:cNvPr>
          <p:cNvSpPr>
            <a:spLocks noGrp="1"/>
          </p:cNvSpPr>
          <p:nvPr>
            <p:ph type="title"/>
          </p:nvPr>
        </p:nvSpPr>
        <p:spPr/>
        <p:txBody>
          <a:bodyPr/>
          <a:lstStyle/>
          <a:p>
            <a:r>
              <a:rPr lang="en-US" dirty="0"/>
              <a:t>Medical Conditions</a:t>
            </a:r>
          </a:p>
        </p:txBody>
      </p:sp>
      <p:sp>
        <p:nvSpPr>
          <p:cNvPr id="3" name="Content Placeholder 2">
            <a:extLst>
              <a:ext uri="{FF2B5EF4-FFF2-40B4-BE49-F238E27FC236}">
                <a16:creationId xmlns:a16="http://schemas.microsoft.com/office/drawing/2014/main" id="{78B0FADA-209E-4C46-A3EA-7226397D765D}"/>
              </a:ext>
            </a:extLst>
          </p:cNvPr>
          <p:cNvSpPr>
            <a:spLocks noGrp="1"/>
          </p:cNvSpPr>
          <p:nvPr>
            <p:ph idx="1"/>
          </p:nvPr>
        </p:nvSpPr>
        <p:spPr>
          <a:xfrm>
            <a:off x="3811358" y="1303280"/>
            <a:ext cx="7101807" cy="1237901"/>
          </a:xfrm>
        </p:spPr>
        <p:txBody>
          <a:bodyPr/>
          <a:lstStyle/>
          <a:p>
            <a:pPr marL="0" indent="0">
              <a:buNone/>
            </a:pPr>
            <a:r>
              <a:rPr lang="en-US" sz="2000" dirty="0"/>
              <a:t>Links to:</a:t>
            </a:r>
          </a:p>
          <a:p>
            <a:r>
              <a:rPr lang="en-US" sz="2000" dirty="0"/>
              <a:t>Accepted Medical Condition List (AMCL) Methodology</a:t>
            </a:r>
          </a:p>
          <a:p>
            <a:r>
              <a:rPr lang="en-US" sz="2000" dirty="0"/>
              <a:t>List of medical conditions in the model</a:t>
            </a:r>
          </a:p>
        </p:txBody>
      </p:sp>
      <p:sp>
        <p:nvSpPr>
          <p:cNvPr id="5" name="Slide Number Placeholder 4">
            <a:extLst>
              <a:ext uri="{FF2B5EF4-FFF2-40B4-BE49-F238E27FC236}">
                <a16:creationId xmlns:a16="http://schemas.microsoft.com/office/drawing/2014/main" id="{FFF39802-5C9B-462B-B18D-5858FCCD2977}"/>
              </a:ext>
            </a:extLst>
          </p:cNvPr>
          <p:cNvSpPr>
            <a:spLocks noGrp="1"/>
          </p:cNvSpPr>
          <p:nvPr>
            <p:ph type="sldNum" sz="quarter" idx="4"/>
          </p:nvPr>
        </p:nvSpPr>
        <p:spPr/>
        <p:txBody>
          <a:bodyPr/>
          <a:lstStyle/>
          <a:p>
            <a:fld id="{60E58D69-6F75-46EC-B381-A34C4F305958}" type="slidenum">
              <a:rPr lang="en-US" smtClean="0"/>
              <a:pPr/>
              <a:t>28</a:t>
            </a:fld>
            <a:endParaRPr lang="en-US" sz="1000" dirty="0"/>
          </a:p>
        </p:txBody>
      </p:sp>
      <p:sp>
        <p:nvSpPr>
          <p:cNvPr id="8" name="Arrow: Up 7">
            <a:extLst>
              <a:ext uri="{FF2B5EF4-FFF2-40B4-BE49-F238E27FC236}">
                <a16:creationId xmlns:a16="http://schemas.microsoft.com/office/drawing/2014/main" id="{D85C5A62-6696-4611-B139-B04BBD9E3F7C}"/>
              </a:ext>
            </a:extLst>
          </p:cNvPr>
          <p:cNvSpPr/>
          <p:nvPr/>
        </p:nvSpPr>
        <p:spPr bwMode="auto">
          <a:xfrm rot="16200000">
            <a:off x="2801894" y="1008932"/>
            <a:ext cx="484632" cy="978408"/>
          </a:xfrm>
          <a:prstGeom prst="upArrow">
            <a:avLst/>
          </a:prstGeom>
          <a:solidFill>
            <a:schemeClr val="bg1"/>
          </a:solidFill>
          <a:ln w="28575" cap="flat" cmpd="sng" algn="ctr">
            <a:solidFill>
              <a:srgbClr val="0070C0"/>
            </a:solidFill>
            <a:prstDash val="solid"/>
            <a:round/>
            <a:headEnd type="none" w="med" len="med"/>
            <a:tailEnd type="none" w="med" len="med"/>
          </a:ln>
          <a:effectLst/>
          <a:scene3d>
            <a:camera prst="orthographicFront">
              <a:rot lat="0" lon="10800000" rev="0"/>
            </a:camera>
            <a:lightRig rig="threePt" dir="t"/>
          </a:scene3d>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bg1"/>
              </a:solidFill>
              <a:effectLst/>
              <a:latin typeface="Helvetica Neue Black Condensed" pitchFamily="-112" charset="0"/>
              <a:ea typeface="ＭＳ Ｐゴシック" pitchFamily="-112" charset="-128"/>
              <a:cs typeface="ＭＳ Ｐゴシック" pitchFamily="-112" charset="-128"/>
            </a:endParaRPr>
          </a:p>
        </p:txBody>
      </p:sp>
      <p:pic>
        <p:nvPicPr>
          <p:cNvPr id="9" name="Picture 8">
            <a:extLst>
              <a:ext uri="{FF2B5EF4-FFF2-40B4-BE49-F238E27FC236}">
                <a16:creationId xmlns:a16="http://schemas.microsoft.com/office/drawing/2014/main" id="{D0305AC4-DAFD-4912-9968-64117F52861A}"/>
              </a:ext>
            </a:extLst>
          </p:cNvPr>
          <p:cNvPicPr>
            <a:picLocks noChangeAspect="1"/>
          </p:cNvPicPr>
          <p:nvPr/>
        </p:nvPicPr>
        <p:blipFill rotWithShape="1">
          <a:blip r:embed="rId3"/>
          <a:srcRect t="13786"/>
          <a:stretch/>
        </p:blipFill>
        <p:spPr>
          <a:xfrm>
            <a:off x="3811358" y="2541181"/>
            <a:ext cx="7940376" cy="4096161"/>
          </a:xfrm>
          <a:prstGeom prst="rect">
            <a:avLst/>
          </a:prstGeom>
          <a:ln>
            <a:noFill/>
          </a:ln>
          <a:effectLst>
            <a:outerShdw blurRad="190500" algn="tl" rotWithShape="0">
              <a:srgbClr val="000000">
                <a:alpha val="70000"/>
              </a:srgbClr>
            </a:outerShdw>
          </a:effectLst>
        </p:spPr>
      </p:pic>
      <p:pic>
        <p:nvPicPr>
          <p:cNvPr id="4" name="Picture 3"/>
          <p:cNvPicPr>
            <a:picLocks noChangeAspect="1"/>
          </p:cNvPicPr>
          <p:nvPr/>
        </p:nvPicPr>
        <p:blipFill>
          <a:blip r:embed="rId4"/>
          <a:stretch>
            <a:fillRect/>
          </a:stretch>
        </p:blipFill>
        <p:spPr>
          <a:xfrm>
            <a:off x="79513" y="969484"/>
            <a:ext cx="2267903" cy="5850421"/>
          </a:xfrm>
          <a:prstGeom prst="rect">
            <a:avLst/>
          </a:prstGeom>
        </p:spPr>
      </p:pic>
    </p:spTree>
    <p:extLst>
      <p:ext uri="{BB962C8B-B14F-4D97-AF65-F5344CB8AC3E}">
        <p14:creationId xmlns:p14="http://schemas.microsoft.com/office/powerpoint/2010/main" val="405067833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4B3A0EF-ADDC-406A-9509-F98E0C543C34}"/>
              </a:ext>
            </a:extLst>
          </p:cNvPr>
          <p:cNvPicPr>
            <a:picLocks noChangeAspect="1"/>
          </p:cNvPicPr>
          <p:nvPr/>
        </p:nvPicPr>
        <p:blipFill rotWithShape="1">
          <a:blip r:embed="rId3"/>
          <a:srcRect b="12942"/>
          <a:stretch/>
        </p:blipFill>
        <p:spPr>
          <a:xfrm>
            <a:off x="5629619" y="3100793"/>
            <a:ext cx="6443801" cy="3386067"/>
          </a:xfrm>
          <a:prstGeom prst="rect">
            <a:avLst/>
          </a:prstGeom>
          <a:ln>
            <a:noFill/>
          </a:ln>
          <a:effectLst>
            <a:outerShdw blurRad="190500" algn="tl" rotWithShape="0">
              <a:srgbClr val="000000">
                <a:alpha val="70000"/>
              </a:srgbClr>
            </a:outerShdw>
          </a:effectLst>
        </p:spPr>
      </p:pic>
      <p:pic>
        <p:nvPicPr>
          <p:cNvPr id="9" name="Picture 8">
            <a:extLst>
              <a:ext uri="{FF2B5EF4-FFF2-40B4-BE49-F238E27FC236}">
                <a16:creationId xmlns:a16="http://schemas.microsoft.com/office/drawing/2014/main" id="{1506815B-4B31-4388-8CB9-9AD0761053EB}"/>
              </a:ext>
            </a:extLst>
          </p:cNvPr>
          <p:cNvPicPr>
            <a:picLocks noChangeAspect="1"/>
          </p:cNvPicPr>
          <p:nvPr/>
        </p:nvPicPr>
        <p:blipFill rotWithShape="1">
          <a:blip r:embed="rId4"/>
          <a:srcRect l="8711" t="5751" r="4105" b="9335"/>
          <a:stretch/>
        </p:blipFill>
        <p:spPr>
          <a:xfrm>
            <a:off x="5629619" y="931921"/>
            <a:ext cx="6443801" cy="1703704"/>
          </a:xfrm>
          <a:prstGeom prst="rect">
            <a:avLst/>
          </a:prstGeom>
          <a:ln>
            <a:noFill/>
          </a:ln>
          <a:effectLst>
            <a:outerShdw blurRad="190500" algn="tl" rotWithShape="0">
              <a:srgbClr val="000000">
                <a:alpha val="70000"/>
              </a:srgbClr>
            </a:outerShdw>
          </a:effectLst>
        </p:spPr>
      </p:pic>
      <p:sp>
        <p:nvSpPr>
          <p:cNvPr id="2" name="Title 1">
            <a:extLst>
              <a:ext uri="{FF2B5EF4-FFF2-40B4-BE49-F238E27FC236}">
                <a16:creationId xmlns:a16="http://schemas.microsoft.com/office/drawing/2014/main" id="{29A4E6BA-3FA0-4546-A4D4-CE58AD8677ED}"/>
              </a:ext>
            </a:extLst>
          </p:cNvPr>
          <p:cNvSpPr>
            <a:spLocks noGrp="1"/>
          </p:cNvSpPr>
          <p:nvPr>
            <p:ph type="title"/>
          </p:nvPr>
        </p:nvSpPr>
        <p:spPr/>
        <p:txBody>
          <a:bodyPr/>
          <a:lstStyle/>
          <a:p>
            <a:r>
              <a:rPr lang="en-US" dirty="0"/>
              <a:t>Medical Capabilities </a:t>
            </a:r>
          </a:p>
        </p:txBody>
      </p:sp>
      <p:sp>
        <p:nvSpPr>
          <p:cNvPr id="5" name="Slide Number Placeholder 4">
            <a:extLst>
              <a:ext uri="{FF2B5EF4-FFF2-40B4-BE49-F238E27FC236}">
                <a16:creationId xmlns:a16="http://schemas.microsoft.com/office/drawing/2014/main" id="{B91ECB3B-FD35-4469-9602-F8B452E62D44}"/>
              </a:ext>
            </a:extLst>
          </p:cNvPr>
          <p:cNvSpPr>
            <a:spLocks noGrp="1"/>
          </p:cNvSpPr>
          <p:nvPr>
            <p:ph type="sldNum" sz="quarter" idx="4"/>
          </p:nvPr>
        </p:nvSpPr>
        <p:spPr/>
        <p:txBody>
          <a:bodyPr/>
          <a:lstStyle/>
          <a:p>
            <a:fld id="{60E58D69-6F75-46EC-B381-A34C4F305958}" type="slidenum">
              <a:rPr lang="en-US" smtClean="0"/>
              <a:pPr/>
              <a:t>29</a:t>
            </a:fld>
            <a:endParaRPr lang="en-US" sz="1000" dirty="0"/>
          </a:p>
        </p:txBody>
      </p:sp>
      <p:sp>
        <p:nvSpPr>
          <p:cNvPr id="7" name="Arrow: Up 6">
            <a:extLst>
              <a:ext uri="{FF2B5EF4-FFF2-40B4-BE49-F238E27FC236}">
                <a16:creationId xmlns:a16="http://schemas.microsoft.com/office/drawing/2014/main" id="{D8A7E6C9-5EDE-4D14-AE2D-0823077AEE7F}"/>
              </a:ext>
            </a:extLst>
          </p:cNvPr>
          <p:cNvSpPr/>
          <p:nvPr/>
        </p:nvSpPr>
        <p:spPr bwMode="auto">
          <a:xfrm rot="16200000">
            <a:off x="2718874" y="3710164"/>
            <a:ext cx="484632" cy="978408"/>
          </a:xfrm>
          <a:prstGeom prst="upArrow">
            <a:avLst/>
          </a:prstGeom>
          <a:solidFill>
            <a:schemeClr val="bg1"/>
          </a:solidFill>
          <a:ln w="28575" cap="flat" cmpd="sng" algn="ctr">
            <a:solidFill>
              <a:srgbClr val="0070C0"/>
            </a:solidFill>
            <a:prstDash val="solid"/>
            <a:round/>
            <a:headEnd type="none" w="med" len="med"/>
            <a:tailEnd type="none" w="med" len="med"/>
          </a:ln>
          <a:effectLst/>
          <a:scene3d>
            <a:camera prst="orthographicFront">
              <a:rot lat="0" lon="10800000" rev="0"/>
            </a:camera>
            <a:lightRig rig="threePt" dir="t"/>
          </a:scene3d>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bg1"/>
              </a:solidFill>
              <a:effectLst/>
              <a:latin typeface="Helvetica Neue Black Condensed" pitchFamily="-112" charset="0"/>
              <a:ea typeface="ＭＳ Ｐゴシック" pitchFamily="-112" charset="-128"/>
              <a:cs typeface="ＭＳ Ｐゴシック" pitchFamily="-112" charset="-128"/>
            </a:endParaRPr>
          </a:p>
        </p:txBody>
      </p:sp>
      <p:sp>
        <p:nvSpPr>
          <p:cNvPr id="8" name="Content Placeholder 2">
            <a:extLst>
              <a:ext uri="{FF2B5EF4-FFF2-40B4-BE49-F238E27FC236}">
                <a16:creationId xmlns:a16="http://schemas.microsoft.com/office/drawing/2014/main" id="{FC196737-36F3-4C87-8EA5-4D15BD403C66}"/>
              </a:ext>
            </a:extLst>
          </p:cNvPr>
          <p:cNvSpPr txBox="1">
            <a:spLocks/>
          </p:cNvSpPr>
          <p:nvPr/>
        </p:nvSpPr>
        <p:spPr bwMode="auto">
          <a:xfrm>
            <a:off x="2980681" y="988993"/>
            <a:ext cx="2648938" cy="113007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225425" indent="-225425" algn="l" rtl="0" eaLnBrk="1" fontAlgn="base" hangingPunct="1">
              <a:spcBef>
                <a:spcPct val="20000"/>
              </a:spcBef>
              <a:spcAft>
                <a:spcPct val="0"/>
              </a:spcAft>
              <a:buChar char="•"/>
              <a:defRPr b="1">
                <a:solidFill>
                  <a:schemeClr val="tx1"/>
                </a:solidFill>
                <a:latin typeface="+mn-lt"/>
                <a:ea typeface="MS PGothic" pitchFamily="34" charset="-128"/>
                <a:cs typeface="+mn-cs"/>
              </a:defRPr>
            </a:lvl1pPr>
            <a:lvl2pPr marL="460375" indent="-233363" algn="l" rtl="0" eaLnBrk="1" fontAlgn="base" hangingPunct="1">
              <a:spcBef>
                <a:spcPct val="20000"/>
              </a:spcBef>
              <a:spcAft>
                <a:spcPct val="0"/>
              </a:spcAft>
              <a:buChar char="–"/>
              <a:defRPr sz="1600">
                <a:solidFill>
                  <a:schemeClr val="tx1"/>
                </a:solidFill>
                <a:latin typeface="+mn-lt"/>
                <a:ea typeface="MS PGothic" pitchFamily="34" charset="-128"/>
                <a:cs typeface="ＭＳ Ｐゴシック"/>
              </a:defRPr>
            </a:lvl2pPr>
            <a:lvl3pPr marL="687388" indent="-225425" algn="l" rtl="0" eaLnBrk="1" fontAlgn="base" hangingPunct="1">
              <a:spcBef>
                <a:spcPct val="20000"/>
              </a:spcBef>
              <a:spcAft>
                <a:spcPct val="0"/>
              </a:spcAft>
              <a:buChar char="•"/>
              <a:defRPr sz="1400">
                <a:solidFill>
                  <a:schemeClr val="tx1"/>
                </a:solidFill>
                <a:latin typeface="+mn-lt"/>
                <a:ea typeface="ヒラギノ角ゴ Pro W3" pitchFamily="-106" charset="-128"/>
                <a:cs typeface="ヒラギノ角ゴ Pro W3" charset="-128"/>
              </a:defRPr>
            </a:lvl3pPr>
            <a:lvl4pPr marL="915988" indent="-227013" algn="l" rtl="0" eaLnBrk="1" fontAlgn="base" hangingPunct="1">
              <a:spcBef>
                <a:spcPct val="20000"/>
              </a:spcBef>
              <a:spcAft>
                <a:spcPct val="0"/>
              </a:spcAft>
              <a:buChar char="–"/>
              <a:defRPr sz="1200">
                <a:solidFill>
                  <a:schemeClr val="tx1"/>
                </a:solidFill>
                <a:latin typeface="+mn-lt"/>
                <a:ea typeface="ヒラギノ角ゴ Pro W3" pitchFamily="-106" charset="-128"/>
                <a:cs typeface="ヒラギノ角ゴ Pro W3" charset="-128"/>
              </a:defRPr>
            </a:lvl4pPr>
            <a:lvl5pPr marL="1144588" indent="-227013" algn="l" rtl="0" eaLnBrk="1" fontAlgn="base" hangingPunct="1">
              <a:spcBef>
                <a:spcPct val="20000"/>
              </a:spcBef>
              <a:spcAft>
                <a:spcPct val="0"/>
              </a:spcAft>
              <a:buChar char="»"/>
              <a:defRPr sz="1200">
                <a:solidFill>
                  <a:schemeClr val="tx1"/>
                </a:solidFill>
                <a:latin typeface="+mn-lt"/>
                <a:ea typeface="ヒラギノ角ゴ Pro W3" pitchFamily="-106" charset="-128"/>
                <a:cs typeface="ヒラギノ角ゴ Pro W3" charset="-128"/>
              </a:defRPr>
            </a:lvl5pPr>
            <a:lvl6pPr marL="1601788" indent="-227013" algn="l" rtl="0" eaLnBrk="1" fontAlgn="base" hangingPunct="1">
              <a:spcBef>
                <a:spcPct val="20000"/>
              </a:spcBef>
              <a:spcAft>
                <a:spcPct val="0"/>
              </a:spcAft>
              <a:buChar char="»"/>
              <a:defRPr>
                <a:solidFill>
                  <a:schemeClr val="tx1"/>
                </a:solidFill>
                <a:latin typeface="+mn-lt"/>
                <a:ea typeface="+mn-ea"/>
              </a:defRPr>
            </a:lvl6pPr>
            <a:lvl7pPr marL="2058988" indent="-227013" algn="l" rtl="0" eaLnBrk="1" fontAlgn="base" hangingPunct="1">
              <a:spcBef>
                <a:spcPct val="20000"/>
              </a:spcBef>
              <a:spcAft>
                <a:spcPct val="0"/>
              </a:spcAft>
              <a:buChar char="»"/>
              <a:defRPr>
                <a:solidFill>
                  <a:schemeClr val="tx1"/>
                </a:solidFill>
                <a:latin typeface="+mn-lt"/>
                <a:ea typeface="+mn-ea"/>
              </a:defRPr>
            </a:lvl7pPr>
            <a:lvl8pPr marL="2516188" indent="-227013" algn="l" rtl="0" eaLnBrk="1" fontAlgn="base" hangingPunct="1">
              <a:spcBef>
                <a:spcPct val="20000"/>
              </a:spcBef>
              <a:spcAft>
                <a:spcPct val="0"/>
              </a:spcAft>
              <a:buChar char="»"/>
              <a:defRPr>
                <a:solidFill>
                  <a:schemeClr val="tx1"/>
                </a:solidFill>
                <a:latin typeface="+mn-lt"/>
                <a:ea typeface="+mn-ea"/>
              </a:defRPr>
            </a:lvl8pPr>
            <a:lvl9pPr marL="2973388" indent="-227013" algn="l" rtl="0" eaLnBrk="1" fontAlgn="base" hangingPunct="1">
              <a:spcBef>
                <a:spcPct val="20000"/>
              </a:spcBef>
              <a:spcAft>
                <a:spcPct val="0"/>
              </a:spcAft>
              <a:buChar char="»"/>
              <a:defRPr>
                <a:solidFill>
                  <a:schemeClr val="tx1"/>
                </a:solidFill>
                <a:latin typeface="+mn-lt"/>
                <a:ea typeface="+mn-ea"/>
              </a:defRPr>
            </a:lvl9pPr>
          </a:lstStyle>
          <a:p>
            <a:pPr marL="0" indent="0">
              <a:buFontTx/>
              <a:buNone/>
            </a:pPr>
            <a:r>
              <a:rPr lang="en-US" sz="2400" kern="0" dirty="0"/>
              <a:t>Links to:</a:t>
            </a:r>
          </a:p>
          <a:p>
            <a:r>
              <a:rPr lang="en-US" kern="0" dirty="0"/>
              <a:t>Clinical capabilities list</a:t>
            </a:r>
          </a:p>
          <a:p>
            <a:endParaRPr lang="en-US" kern="0" dirty="0"/>
          </a:p>
          <a:p>
            <a:endParaRPr lang="en-US" kern="0" dirty="0"/>
          </a:p>
          <a:p>
            <a:pPr marL="0" indent="0">
              <a:buNone/>
            </a:pPr>
            <a:endParaRPr lang="en-US" sz="1200" kern="0" dirty="0"/>
          </a:p>
          <a:p>
            <a:pPr marL="0" indent="0">
              <a:buNone/>
            </a:pPr>
            <a:endParaRPr lang="en-US" sz="1200" kern="0" dirty="0"/>
          </a:p>
          <a:p>
            <a:r>
              <a:rPr lang="en-US" kern="0" dirty="0"/>
              <a:t>Capability to conditions matrix</a:t>
            </a:r>
          </a:p>
        </p:txBody>
      </p:sp>
      <p:pic>
        <p:nvPicPr>
          <p:cNvPr id="10" name="Picture 9">
            <a:extLst>
              <a:ext uri="{FF2B5EF4-FFF2-40B4-BE49-F238E27FC236}">
                <a16:creationId xmlns:a16="http://schemas.microsoft.com/office/drawing/2014/main" id="{7AA8FB32-6EF0-4E07-97E0-3D3AD0ED38C3}"/>
              </a:ext>
            </a:extLst>
          </p:cNvPr>
          <p:cNvPicPr>
            <a:picLocks noChangeAspect="1"/>
          </p:cNvPicPr>
          <p:nvPr/>
        </p:nvPicPr>
        <p:blipFill>
          <a:blip r:embed="rId5"/>
          <a:stretch>
            <a:fillRect/>
          </a:stretch>
        </p:blipFill>
        <p:spPr>
          <a:xfrm>
            <a:off x="109537" y="988993"/>
            <a:ext cx="2350879" cy="5850442"/>
          </a:xfrm>
          <a:prstGeom prst="rect">
            <a:avLst/>
          </a:prstGeom>
        </p:spPr>
      </p:pic>
    </p:spTree>
    <p:extLst>
      <p:ext uri="{BB962C8B-B14F-4D97-AF65-F5344CB8AC3E}">
        <p14:creationId xmlns:p14="http://schemas.microsoft.com/office/powerpoint/2010/main" val="341438932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E2F5554-D9C1-4CE9-BAFF-CDA4CB01FB4C}"/>
              </a:ext>
            </a:extLst>
          </p:cNvPr>
          <p:cNvPicPr>
            <a:picLocks noChangeAspect="1"/>
          </p:cNvPicPr>
          <p:nvPr/>
        </p:nvPicPr>
        <p:blipFill>
          <a:blip r:embed="rId3"/>
          <a:stretch>
            <a:fillRect/>
          </a:stretch>
        </p:blipFill>
        <p:spPr>
          <a:xfrm>
            <a:off x="2640031" y="2334504"/>
            <a:ext cx="5376026" cy="3331121"/>
          </a:xfrm>
          <a:prstGeom prst="rect">
            <a:avLst/>
          </a:prstGeom>
          <a:ln>
            <a:noFill/>
          </a:ln>
          <a:effectLst>
            <a:outerShdw blurRad="190500" algn="tl" rotWithShape="0">
              <a:srgbClr val="000000">
                <a:alpha val="70000"/>
              </a:srgbClr>
            </a:outerShdw>
          </a:effectLst>
        </p:spPr>
      </p:pic>
      <p:sp>
        <p:nvSpPr>
          <p:cNvPr id="2" name="Title 1">
            <a:extLst>
              <a:ext uri="{FF2B5EF4-FFF2-40B4-BE49-F238E27FC236}">
                <a16:creationId xmlns:a16="http://schemas.microsoft.com/office/drawing/2014/main" id="{CBD3377E-C95A-42C0-AA64-0D07044C08EF}"/>
              </a:ext>
            </a:extLst>
          </p:cNvPr>
          <p:cNvSpPr>
            <a:spLocks noGrp="1"/>
          </p:cNvSpPr>
          <p:nvPr>
            <p:ph type="title"/>
          </p:nvPr>
        </p:nvSpPr>
        <p:spPr/>
        <p:txBody>
          <a:bodyPr/>
          <a:lstStyle/>
          <a:p>
            <a:r>
              <a:rPr lang="en-US" dirty="0"/>
              <a:t>Medical System Requirements – Sample Relation Maps </a:t>
            </a:r>
          </a:p>
        </p:txBody>
      </p:sp>
      <p:sp>
        <p:nvSpPr>
          <p:cNvPr id="5" name="Slide Number Placeholder 4">
            <a:extLst>
              <a:ext uri="{FF2B5EF4-FFF2-40B4-BE49-F238E27FC236}">
                <a16:creationId xmlns:a16="http://schemas.microsoft.com/office/drawing/2014/main" id="{4D5B688D-A111-4591-A453-3958B807EFFC}"/>
              </a:ext>
            </a:extLst>
          </p:cNvPr>
          <p:cNvSpPr>
            <a:spLocks noGrp="1"/>
          </p:cNvSpPr>
          <p:nvPr>
            <p:ph type="sldNum" sz="quarter" idx="4"/>
          </p:nvPr>
        </p:nvSpPr>
        <p:spPr/>
        <p:txBody>
          <a:bodyPr/>
          <a:lstStyle/>
          <a:p>
            <a:fld id="{60E58D69-6F75-46EC-B381-A34C4F305958}" type="slidenum">
              <a:rPr lang="en-US" smtClean="0"/>
              <a:pPr/>
              <a:t>30</a:t>
            </a:fld>
            <a:endParaRPr lang="en-US" sz="1000" dirty="0"/>
          </a:p>
        </p:txBody>
      </p:sp>
      <p:sp>
        <p:nvSpPr>
          <p:cNvPr id="8" name="Arrow: Up 7">
            <a:extLst>
              <a:ext uri="{FF2B5EF4-FFF2-40B4-BE49-F238E27FC236}">
                <a16:creationId xmlns:a16="http://schemas.microsoft.com/office/drawing/2014/main" id="{73D25F3D-A006-463A-B59F-37819B9ABC84}"/>
              </a:ext>
            </a:extLst>
          </p:cNvPr>
          <p:cNvSpPr/>
          <p:nvPr/>
        </p:nvSpPr>
        <p:spPr bwMode="auto">
          <a:xfrm rot="16200000">
            <a:off x="2602956" y="5655630"/>
            <a:ext cx="484632" cy="769712"/>
          </a:xfrm>
          <a:prstGeom prst="upArrow">
            <a:avLst/>
          </a:prstGeom>
          <a:solidFill>
            <a:schemeClr val="bg1"/>
          </a:solidFill>
          <a:ln w="28575" cap="flat" cmpd="sng" algn="ctr">
            <a:solidFill>
              <a:srgbClr val="0070C0"/>
            </a:solidFill>
            <a:prstDash val="solid"/>
            <a:round/>
            <a:headEnd type="none" w="med" len="med"/>
            <a:tailEnd type="none" w="med" len="med"/>
          </a:ln>
          <a:effectLst/>
          <a:scene3d>
            <a:camera prst="orthographicFront">
              <a:rot lat="0" lon="10800000" rev="0"/>
            </a:camera>
            <a:lightRig rig="threePt" dir="t"/>
          </a:scene3d>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bg1"/>
              </a:solidFill>
              <a:effectLst/>
              <a:latin typeface="Helvetica Neue Black Condensed" pitchFamily="-112" charset="0"/>
              <a:ea typeface="ＭＳ Ｐゴシック" pitchFamily="-112" charset="-128"/>
              <a:cs typeface="ＭＳ Ｐゴシック" pitchFamily="-112" charset="-128"/>
            </a:endParaRPr>
          </a:p>
        </p:txBody>
      </p:sp>
      <p:sp>
        <p:nvSpPr>
          <p:cNvPr id="9" name="Content Placeholder 2">
            <a:extLst>
              <a:ext uri="{FF2B5EF4-FFF2-40B4-BE49-F238E27FC236}">
                <a16:creationId xmlns:a16="http://schemas.microsoft.com/office/drawing/2014/main" id="{FC196737-36F3-4C87-8EA5-4D15BD403C66}"/>
              </a:ext>
            </a:extLst>
          </p:cNvPr>
          <p:cNvSpPr txBox="1">
            <a:spLocks/>
          </p:cNvSpPr>
          <p:nvPr/>
        </p:nvSpPr>
        <p:spPr bwMode="auto">
          <a:xfrm>
            <a:off x="2349444" y="946792"/>
            <a:ext cx="8851956" cy="77053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225425" indent="-225425" algn="l" rtl="0" eaLnBrk="1" fontAlgn="base" hangingPunct="1">
              <a:spcBef>
                <a:spcPct val="20000"/>
              </a:spcBef>
              <a:spcAft>
                <a:spcPct val="0"/>
              </a:spcAft>
              <a:buChar char="•"/>
              <a:defRPr b="1">
                <a:solidFill>
                  <a:schemeClr val="tx1"/>
                </a:solidFill>
                <a:latin typeface="+mn-lt"/>
                <a:ea typeface="MS PGothic" pitchFamily="34" charset="-128"/>
                <a:cs typeface="+mn-cs"/>
              </a:defRPr>
            </a:lvl1pPr>
            <a:lvl2pPr marL="460375" indent="-233363" algn="l" rtl="0" eaLnBrk="1" fontAlgn="base" hangingPunct="1">
              <a:spcBef>
                <a:spcPct val="20000"/>
              </a:spcBef>
              <a:spcAft>
                <a:spcPct val="0"/>
              </a:spcAft>
              <a:buChar char="–"/>
              <a:defRPr sz="1600">
                <a:solidFill>
                  <a:schemeClr val="tx1"/>
                </a:solidFill>
                <a:latin typeface="+mn-lt"/>
                <a:ea typeface="MS PGothic" pitchFamily="34" charset="-128"/>
                <a:cs typeface="ＭＳ Ｐゴシック"/>
              </a:defRPr>
            </a:lvl2pPr>
            <a:lvl3pPr marL="687388" indent="-225425" algn="l" rtl="0" eaLnBrk="1" fontAlgn="base" hangingPunct="1">
              <a:spcBef>
                <a:spcPct val="20000"/>
              </a:spcBef>
              <a:spcAft>
                <a:spcPct val="0"/>
              </a:spcAft>
              <a:buChar char="•"/>
              <a:defRPr sz="1400">
                <a:solidFill>
                  <a:schemeClr val="tx1"/>
                </a:solidFill>
                <a:latin typeface="+mn-lt"/>
                <a:ea typeface="ヒラギノ角ゴ Pro W3" pitchFamily="-106" charset="-128"/>
                <a:cs typeface="ヒラギノ角ゴ Pro W3" charset="-128"/>
              </a:defRPr>
            </a:lvl3pPr>
            <a:lvl4pPr marL="915988" indent="-227013" algn="l" rtl="0" eaLnBrk="1" fontAlgn="base" hangingPunct="1">
              <a:spcBef>
                <a:spcPct val="20000"/>
              </a:spcBef>
              <a:spcAft>
                <a:spcPct val="0"/>
              </a:spcAft>
              <a:buChar char="–"/>
              <a:defRPr sz="1200">
                <a:solidFill>
                  <a:schemeClr val="tx1"/>
                </a:solidFill>
                <a:latin typeface="+mn-lt"/>
                <a:ea typeface="ヒラギノ角ゴ Pro W3" pitchFamily="-106" charset="-128"/>
                <a:cs typeface="ヒラギノ角ゴ Pro W3" charset="-128"/>
              </a:defRPr>
            </a:lvl4pPr>
            <a:lvl5pPr marL="1144588" indent="-227013" algn="l" rtl="0" eaLnBrk="1" fontAlgn="base" hangingPunct="1">
              <a:spcBef>
                <a:spcPct val="20000"/>
              </a:spcBef>
              <a:spcAft>
                <a:spcPct val="0"/>
              </a:spcAft>
              <a:buChar char="»"/>
              <a:defRPr sz="1200">
                <a:solidFill>
                  <a:schemeClr val="tx1"/>
                </a:solidFill>
                <a:latin typeface="+mn-lt"/>
                <a:ea typeface="ヒラギノ角ゴ Pro W3" pitchFamily="-106" charset="-128"/>
                <a:cs typeface="ヒラギノ角ゴ Pro W3" charset="-128"/>
              </a:defRPr>
            </a:lvl5pPr>
            <a:lvl6pPr marL="1601788" indent="-227013" algn="l" rtl="0" eaLnBrk="1" fontAlgn="base" hangingPunct="1">
              <a:spcBef>
                <a:spcPct val="20000"/>
              </a:spcBef>
              <a:spcAft>
                <a:spcPct val="0"/>
              </a:spcAft>
              <a:buChar char="»"/>
              <a:defRPr>
                <a:solidFill>
                  <a:schemeClr val="tx1"/>
                </a:solidFill>
                <a:latin typeface="+mn-lt"/>
                <a:ea typeface="+mn-ea"/>
              </a:defRPr>
            </a:lvl6pPr>
            <a:lvl7pPr marL="2058988" indent="-227013" algn="l" rtl="0" eaLnBrk="1" fontAlgn="base" hangingPunct="1">
              <a:spcBef>
                <a:spcPct val="20000"/>
              </a:spcBef>
              <a:spcAft>
                <a:spcPct val="0"/>
              </a:spcAft>
              <a:buChar char="»"/>
              <a:defRPr>
                <a:solidFill>
                  <a:schemeClr val="tx1"/>
                </a:solidFill>
                <a:latin typeface="+mn-lt"/>
                <a:ea typeface="+mn-ea"/>
              </a:defRPr>
            </a:lvl7pPr>
            <a:lvl8pPr marL="2516188" indent="-227013" algn="l" rtl="0" eaLnBrk="1" fontAlgn="base" hangingPunct="1">
              <a:spcBef>
                <a:spcPct val="20000"/>
              </a:spcBef>
              <a:spcAft>
                <a:spcPct val="0"/>
              </a:spcAft>
              <a:buChar char="»"/>
              <a:defRPr>
                <a:solidFill>
                  <a:schemeClr val="tx1"/>
                </a:solidFill>
                <a:latin typeface="+mn-lt"/>
                <a:ea typeface="+mn-ea"/>
              </a:defRPr>
            </a:lvl8pPr>
            <a:lvl9pPr marL="2973388" indent="-227013" algn="l" rtl="0" eaLnBrk="1" fontAlgn="base" hangingPunct="1">
              <a:spcBef>
                <a:spcPct val="20000"/>
              </a:spcBef>
              <a:spcAft>
                <a:spcPct val="0"/>
              </a:spcAft>
              <a:buChar char="»"/>
              <a:defRPr>
                <a:solidFill>
                  <a:schemeClr val="tx1"/>
                </a:solidFill>
                <a:latin typeface="+mn-lt"/>
                <a:ea typeface="+mn-ea"/>
              </a:defRPr>
            </a:lvl9pPr>
          </a:lstStyle>
          <a:p>
            <a:pPr marL="0" indent="0">
              <a:buFontTx/>
              <a:buNone/>
            </a:pPr>
            <a:r>
              <a:rPr lang="en-US" sz="2400" kern="0" dirty="0"/>
              <a:t>Links to:</a:t>
            </a:r>
          </a:p>
          <a:p>
            <a:r>
              <a:rPr lang="en-US" sz="2400" kern="0" dirty="0"/>
              <a:t>Relation maps</a:t>
            </a:r>
          </a:p>
        </p:txBody>
      </p:sp>
      <p:pic>
        <p:nvPicPr>
          <p:cNvPr id="3" name="Picture 2">
            <a:extLst>
              <a:ext uri="{FF2B5EF4-FFF2-40B4-BE49-F238E27FC236}">
                <a16:creationId xmlns:a16="http://schemas.microsoft.com/office/drawing/2014/main" id="{69437A01-2E83-48C4-BBFF-1B1588EBF56A}"/>
              </a:ext>
            </a:extLst>
          </p:cNvPr>
          <p:cNvPicPr>
            <a:picLocks noChangeAspect="1"/>
          </p:cNvPicPr>
          <p:nvPr/>
        </p:nvPicPr>
        <p:blipFill rotWithShape="1">
          <a:blip r:embed="rId4"/>
          <a:srcRect t="5001" b="18023"/>
          <a:stretch/>
        </p:blipFill>
        <p:spPr>
          <a:xfrm>
            <a:off x="6110594" y="2640619"/>
            <a:ext cx="6080183" cy="3735433"/>
          </a:xfrm>
          <a:prstGeom prst="rect">
            <a:avLst/>
          </a:prstGeom>
          <a:ln>
            <a:noFill/>
          </a:ln>
          <a:effectLst>
            <a:outerShdw blurRad="190500" algn="tl" rotWithShape="0">
              <a:srgbClr val="000000">
                <a:alpha val="70000"/>
              </a:srgbClr>
            </a:outerShdw>
          </a:effectLst>
        </p:spPr>
      </p:pic>
      <p:sp>
        <p:nvSpPr>
          <p:cNvPr id="10" name="Content Placeholder 2">
            <a:extLst>
              <a:ext uri="{FF2B5EF4-FFF2-40B4-BE49-F238E27FC236}">
                <a16:creationId xmlns:a16="http://schemas.microsoft.com/office/drawing/2014/main" id="{FC196737-36F3-4C87-8EA5-4D15BD403C66}"/>
              </a:ext>
            </a:extLst>
          </p:cNvPr>
          <p:cNvSpPr txBox="1">
            <a:spLocks/>
          </p:cNvSpPr>
          <p:nvPr/>
        </p:nvSpPr>
        <p:spPr bwMode="auto">
          <a:xfrm>
            <a:off x="7737158" y="883102"/>
            <a:ext cx="4311848" cy="42134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225425" indent="-225425" algn="l" rtl="0" eaLnBrk="1" fontAlgn="base" hangingPunct="1">
              <a:spcBef>
                <a:spcPct val="20000"/>
              </a:spcBef>
              <a:spcAft>
                <a:spcPct val="0"/>
              </a:spcAft>
              <a:buChar char="•"/>
              <a:defRPr b="1">
                <a:solidFill>
                  <a:schemeClr val="tx1"/>
                </a:solidFill>
                <a:latin typeface="+mn-lt"/>
                <a:ea typeface="MS PGothic" pitchFamily="34" charset="-128"/>
                <a:cs typeface="+mn-cs"/>
              </a:defRPr>
            </a:lvl1pPr>
            <a:lvl2pPr marL="460375" indent="-233363" algn="l" rtl="0" eaLnBrk="1" fontAlgn="base" hangingPunct="1">
              <a:spcBef>
                <a:spcPct val="20000"/>
              </a:spcBef>
              <a:spcAft>
                <a:spcPct val="0"/>
              </a:spcAft>
              <a:buChar char="–"/>
              <a:defRPr sz="1600">
                <a:solidFill>
                  <a:schemeClr val="tx1"/>
                </a:solidFill>
                <a:latin typeface="+mn-lt"/>
                <a:ea typeface="MS PGothic" pitchFamily="34" charset="-128"/>
                <a:cs typeface="ＭＳ Ｐゴシック"/>
              </a:defRPr>
            </a:lvl2pPr>
            <a:lvl3pPr marL="687388" indent="-225425" algn="l" rtl="0" eaLnBrk="1" fontAlgn="base" hangingPunct="1">
              <a:spcBef>
                <a:spcPct val="20000"/>
              </a:spcBef>
              <a:spcAft>
                <a:spcPct val="0"/>
              </a:spcAft>
              <a:buChar char="•"/>
              <a:defRPr sz="1400">
                <a:solidFill>
                  <a:schemeClr val="tx1"/>
                </a:solidFill>
                <a:latin typeface="+mn-lt"/>
                <a:ea typeface="ヒラギノ角ゴ Pro W3" pitchFamily="-106" charset="-128"/>
                <a:cs typeface="ヒラギノ角ゴ Pro W3" charset="-128"/>
              </a:defRPr>
            </a:lvl3pPr>
            <a:lvl4pPr marL="915988" indent="-227013" algn="l" rtl="0" eaLnBrk="1" fontAlgn="base" hangingPunct="1">
              <a:spcBef>
                <a:spcPct val="20000"/>
              </a:spcBef>
              <a:spcAft>
                <a:spcPct val="0"/>
              </a:spcAft>
              <a:buChar char="–"/>
              <a:defRPr sz="1200">
                <a:solidFill>
                  <a:schemeClr val="tx1"/>
                </a:solidFill>
                <a:latin typeface="+mn-lt"/>
                <a:ea typeface="ヒラギノ角ゴ Pro W3" pitchFamily="-106" charset="-128"/>
                <a:cs typeface="ヒラギノ角ゴ Pro W3" charset="-128"/>
              </a:defRPr>
            </a:lvl4pPr>
            <a:lvl5pPr marL="1144588" indent="-227013" algn="l" rtl="0" eaLnBrk="1" fontAlgn="base" hangingPunct="1">
              <a:spcBef>
                <a:spcPct val="20000"/>
              </a:spcBef>
              <a:spcAft>
                <a:spcPct val="0"/>
              </a:spcAft>
              <a:buChar char="»"/>
              <a:defRPr sz="1200">
                <a:solidFill>
                  <a:schemeClr val="tx1"/>
                </a:solidFill>
                <a:latin typeface="+mn-lt"/>
                <a:ea typeface="ヒラギノ角ゴ Pro W3" pitchFamily="-106" charset="-128"/>
                <a:cs typeface="ヒラギノ角ゴ Pro W3" charset="-128"/>
              </a:defRPr>
            </a:lvl5pPr>
            <a:lvl6pPr marL="1601788" indent="-227013" algn="l" rtl="0" eaLnBrk="1" fontAlgn="base" hangingPunct="1">
              <a:spcBef>
                <a:spcPct val="20000"/>
              </a:spcBef>
              <a:spcAft>
                <a:spcPct val="0"/>
              </a:spcAft>
              <a:buChar char="»"/>
              <a:defRPr>
                <a:solidFill>
                  <a:schemeClr val="tx1"/>
                </a:solidFill>
                <a:latin typeface="+mn-lt"/>
                <a:ea typeface="+mn-ea"/>
              </a:defRPr>
            </a:lvl6pPr>
            <a:lvl7pPr marL="2058988" indent="-227013" algn="l" rtl="0" eaLnBrk="1" fontAlgn="base" hangingPunct="1">
              <a:spcBef>
                <a:spcPct val="20000"/>
              </a:spcBef>
              <a:spcAft>
                <a:spcPct val="0"/>
              </a:spcAft>
              <a:buChar char="»"/>
              <a:defRPr>
                <a:solidFill>
                  <a:schemeClr val="tx1"/>
                </a:solidFill>
                <a:latin typeface="+mn-lt"/>
                <a:ea typeface="+mn-ea"/>
              </a:defRPr>
            </a:lvl7pPr>
            <a:lvl8pPr marL="2516188" indent="-227013" algn="l" rtl="0" eaLnBrk="1" fontAlgn="base" hangingPunct="1">
              <a:spcBef>
                <a:spcPct val="20000"/>
              </a:spcBef>
              <a:spcAft>
                <a:spcPct val="0"/>
              </a:spcAft>
              <a:buChar char="»"/>
              <a:defRPr>
                <a:solidFill>
                  <a:schemeClr val="tx1"/>
                </a:solidFill>
                <a:latin typeface="+mn-lt"/>
                <a:ea typeface="+mn-ea"/>
              </a:defRPr>
            </a:lvl8pPr>
            <a:lvl9pPr marL="2973388" indent="-227013" algn="l" rtl="0" eaLnBrk="1" fontAlgn="base" hangingPunct="1">
              <a:spcBef>
                <a:spcPct val="20000"/>
              </a:spcBef>
              <a:spcAft>
                <a:spcPct val="0"/>
              </a:spcAft>
              <a:buChar char="»"/>
              <a:defRPr>
                <a:solidFill>
                  <a:schemeClr val="tx1"/>
                </a:solidFill>
                <a:latin typeface="+mn-lt"/>
                <a:ea typeface="+mn-ea"/>
              </a:defRPr>
            </a:lvl9pPr>
          </a:lstStyle>
          <a:p>
            <a:r>
              <a:rPr lang="en-US" kern="0" dirty="0"/>
              <a:t>Master resource picklist</a:t>
            </a:r>
          </a:p>
        </p:txBody>
      </p:sp>
      <p:pic>
        <p:nvPicPr>
          <p:cNvPr id="11" name="Picture 10"/>
          <p:cNvPicPr>
            <a:picLocks noChangeAspect="1"/>
          </p:cNvPicPr>
          <p:nvPr/>
        </p:nvPicPr>
        <p:blipFill rotWithShape="1">
          <a:blip r:embed="rId5"/>
          <a:srcRect r="47579" b="55502"/>
          <a:stretch/>
        </p:blipFill>
        <p:spPr>
          <a:xfrm>
            <a:off x="7840192" y="1256445"/>
            <a:ext cx="4284076" cy="1305447"/>
          </a:xfrm>
          <a:prstGeom prst="rect">
            <a:avLst/>
          </a:prstGeom>
          <a:ln>
            <a:noFill/>
          </a:ln>
          <a:effectLst>
            <a:outerShdw blurRad="190500" algn="tl" rotWithShape="0">
              <a:srgbClr val="000000">
                <a:alpha val="70000"/>
              </a:srgbClr>
            </a:outerShdw>
          </a:effectLst>
        </p:spPr>
      </p:pic>
      <p:pic>
        <p:nvPicPr>
          <p:cNvPr id="12" name="Picture 11">
            <a:extLst>
              <a:ext uri="{FF2B5EF4-FFF2-40B4-BE49-F238E27FC236}">
                <a16:creationId xmlns:a16="http://schemas.microsoft.com/office/drawing/2014/main" id="{7AA8FB32-6EF0-4E07-97E0-3D3AD0ED38C3}"/>
              </a:ext>
            </a:extLst>
          </p:cNvPr>
          <p:cNvPicPr>
            <a:picLocks noChangeAspect="1"/>
          </p:cNvPicPr>
          <p:nvPr/>
        </p:nvPicPr>
        <p:blipFill>
          <a:blip r:embed="rId6"/>
          <a:stretch>
            <a:fillRect/>
          </a:stretch>
        </p:blipFill>
        <p:spPr>
          <a:xfrm>
            <a:off x="109537" y="1015055"/>
            <a:ext cx="2350879" cy="5824380"/>
          </a:xfrm>
          <a:prstGeom prst="rect">
            <a:avLst/>
          </a:prstGeom>
        </p:spPr>
      </p:pic>
    </p:spTree>
    <p:extLst>
      <p:ext uri="{BB962C8B-B14F-4D97-AF65-F5344CB8AC3E}">
        <p14:creationId xmlns:p14="http://schemas.microsoft.com/office/powerpoint/2010/main" val="12450039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p:txBody>
          <a:bodyPr/>
          <a:lstStyle/>
          <a:p>
            <a:fld id="{60E58D69-6F75-46EC-B381-A34C4F305958}" type="slidenum">
              <a:rPr lang="en-US" smtClean="0"/>
              <a:pPr/>
              <a:t>31</a:t>
            </a:fld>
            <a:endParaRPr lang="en-US" sz="1000" dirty="0"/>
          </a:p>
        </p:txBody>
      </p:sp>
      <p:pic>
        <p:nvPicPr>
          <p:cNvPr id="7" name="Picture 6"/>
          <p:cNvPicPr>
            <a:picLocks noChangeAspect="1"/>
          </p:cNvPicPr>
          <p:nvPr/>
        </p:nvPicPr>
        <p:blipFill>
          <a:blip r:embed="rId3"/>
          <a:stretch>
            <a:fillRect/>
          </a:stretch>
        </p:blipFill>
        <p:spPr>
          <a:xfrm>
            <a:off x="2181761" y="864703"/>
            <a:ext cx="6880029" cy="5955201"/>
          </a:xfrm>
          <a:prstGeom prst="rect">
            <a:avLst/>
          </a:prstGeom>
        </p:spPr>
      </p:pic>
      <p:sp>
        <p:nvSpPr>
          <p:cNvPr id="8" name="Rounded Rectangle 7"/>
          <p:cNvSpPr/>
          <p:nvPr/>
        </p:nvSpPr>
        <p:spPr bwMode="auto">
          <a:xfrm>
            <a:off x="5007792" y="2293942"/>
            <a:ext cx="1499917" cy="4343400"/>
          </a:xfrm>
          <a:prstGeom prst="roundRect">
            <a:avLst/>
          </a:prstGeom>
          <a:noFill/>
          <a:ln w="28575" cap="flat" cmpd="sng" algn="ctr">
            <a:solidFill>
              <a:srgbClr val="FF0000"/>
            </a:solidFill>
            <a:prstDash val="solid"/>
            <a:round/>
            <a:headEnd type="none" w="med" len="med"/>
            <a:tailEnd type="none" w="med" len="med"/>
          </a:ln>
          <a:effectLst>
            <a:glow rad="63500">
              <a:schemeClr val="accent2">
                <a:satMod val="175000"/>
                <a:alpha val="40000"/>
              </a:schemeClr>
            </a:glow>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bg1"/>
              </a:solidFill>
              <a:effectLst/>
              <a:latin typeface="Helvetica Neue Black Condensed" pitchFamily="-112" charset="0"/>
              <a:ea typeface="ＭＳ Ｐゴシック" pitchFamily="-112" charset="-128"/>
              <a:cs typeface="ＭＳ Ｐゴシック" pitchFamily="-112" charset="-128"/>
            </a:endParaRPr>
          </a:p>
        </p:txBody>
      </p:sp>
      <p:sp>
        <p:nvSpPr>
          <p:cNvPr id="5" name="Title 1">
            <a:extLst>
              <a:ext uri="{FF2B5EF4-FFF2-40B4-BE49-F238E27FC236}">
                <a16:creationId xmlns:a16="http://schemas.microsoft.com/office/drawing/2014/main" id="{CBD3377E-C95A-42C0-AA64-0D07044C08EF}"/>
              </a:ext>
            </a:extLst>
          </p:cNvPr>
          <p:cNvSpPr>
            <a:spLocks noGrp="1"/>
          </p:cNvSpPr>
          <p:nvPr>
            <p:ph type="title"/>
          </p:nvPr>
        </p:nvSpPr>
        <p:spPr>
          <a:xfrm>
            <a:off x="2347415" y="152400"/>
            <a:ext cx="8320588" cy="609600"/>
          </a:xfrm>
        </p:spPr>
        <p:txBody>
          <a:bodyPr/>
          <a:lstStyle/>
          <a:p>
            <a:r>
              <a:rPr lang="en-US" dirty="0"/>
              <a:t>Medical System Conditions, Capabilities, and Resources</a:t>
            </a:r>
          </a:p>
        </p:txBody>
      </p:sp>
    </p:spTree>
    <p:extLst>
      <p:ext uri="{BB962C8B-B14F-4D97-AF65-F5344CB8AC3E}">
        <p14:creationId xmlns:p14="http://schemas.microsoft.com/office/powerpoint/2010/main" val="322010522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p:txBody>
          <a:bodyPr/>
          <a:lstStyle/>
          <a:p>
            <a:fld id="{60E58D69-6F75-46EC-B381-A34C4F305958}" type="slidenum">
              <a:rPr lang="en-US" smtClean="0"/>
              <a:pPr/>
              <a:t>32</a:t>
            </a:fld>
            <a:endParaRPr lang="en-US" sz="1000" dirty="0"/>
          </a:p>
        </p:txBody>
      </p:sp>
      <p:pic>
        <p:nvPicPr>
          <p:cNvPr id="7" name="Picture 6"/>
          <p:cNvPicPr>
            <a:picLocks noChangeAspect="1"/>
          </p:cNvPicPr>
          <p:nvPr/>
        </p:nvPicPr>
        <p:blipFill>
          <a:blip r:embed="rId3"/>
          <a:stretch>
            <a:fillRect/>
          </a:stretch>
        </p:blipFill>
        <p:spPr>
          <a:xfrm>
            <a:off x="67732" y="872982"/>
            <a:ext cx="6914477" cy="5985018"/>
          </a:xfrm>
          <a:prstGeom prst="rect">
            <a:avLst/>
          </a:prstGeom>
        </p:spPr>
      </p:pic>
      <p:sp>
        <p:nvSpPr>
          <p:cNvPr id="8" name="Rounded Rectangle 7"/>
          <p:cNvSpPr/>
          <p:nvPr/>
        </p:nvSpPr>
        <p:spPr bwMode="auto">
          <a:xfrm>
            <a:off x="2779253" y="2300007"/>
            <a:ext cx="1708634" cy="1464402"/>
          </a:xfrm>
          <a:prstGeom prst="roundRect">
            <a:avLst/>
          </a:prstGeom>
          <a:noFill/>
          <a:ln w="28575" cap="flat" cmpd="sng" algn="ctr">
            <a:solidFill>
              <a:srgbClr val="FF0000"/>
            </a:solidFill>
            <a:prstDash val="solid"/>
            <a:round/>
            <a:headEnd type="none" w="med" len="med"/>
            <a:tailEnd type="none" w="med" len="med"/>
          </a:ln>
          <a:effectLst>
            <a:glow rad="63500">
              <a:schemeClr val="accent2">
                <a:satMod val="175000"/>
                <a:alpha val="40000"/>
              </a:schemeClr>
            </a:glow>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bg1"/>
              </a:solidFill>
              <a:effectLst/>
              <a:latin typeface="Helvetica Neue Black Condensed" pitchFamily="-112" charset="0"/>
              <a:ea typeface="ＭＳ Ｐゴシック" pitchFamily="-112" charset="-128"/>
              <a:cs typeface="ＭＳ Ｐゴシック" pitchFamily="-112" charset="-128"/>
            </a:endParaRPr>
          </a:p>
        </p:txBody>
      </p:sp>
      <p:sp>
        <p:nvSpPr>
          <p:cNvPr id="5" name="Title 1">
            <a:extLst>
              <a:ext uri="{FF2B5EF4-FFF2-40B4-BE49-F238E27FC236}">
                <a16:creationId xmlns:a16="http://schemas.microsoft.com/office/drawing/2014/main" id="{CBD3377E-C95A-42C0-AA64-0D07044C08EF}"/>
              </a:ext>
            </a:extLst>
          </p:cNvPr>
          <p:cNvSpPr>
            <a:spLocks noGrp="1"/>
          </p:cNvSpPr>
          <p:nvPr>
            <p:ph type="title"/>
          </p:nvPr>
        </p:nvSpPr>
        <p:spPr>
          <a:xfrm>
            <a:off x="301378" y="152400"/>
            <a:ext cx="10366625" cy="609600"/>
          </a:xfrm>
        </p:spPr>
        <p:txBody>
          <a:bodyPr/>
          <a:lstStyle/>
          <a:p>
            <a:r>
              <a:rPr lang="en-US" dirty="0"/>
              <a:t>Standards and References</a:t>
            </a:r>
          </a:p>
        </p:txBody>
      </p:sp>
      <p:sp>
        <p:nvSpPr>
          <p:cNvPr id="6" name="Content Placeholder 2">
            <a:extLst>
              <a:ext uri="{FF2B5EF4-FFF2-40B4-BE49-F238E27FC236}">
                <a16:creationId xmlns:a16="http://schemas.microsoft.com/office/drawing/2014/main" id="{4275E75B-A390-4E17-B919-98A181E1E962}"/>
              </a:ext>
            </a:extLst>
          </p:cNvPr>
          <p:cNvSpPr txBox="1">
            <a:spLocks/>
          </p:cNvSpPr>
          <p:nvPr/>
        </p:nvSpPr>
        <p:spPr bwMode="auto">
          <a:xfrm>
            <a:off x="7199408" y="1114920"/>
            <a:ext cx="4810622" cy="149497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225425" indent="-225425" algn="l" rtl="0" eaLnBrk="1" fontAlgn="base" hangingPunct="1">
              <a:spcBef>
                <a:spcPct val="20000"/>
              </a:spcBef>
              <a:spcAft>
                <a:spcPct val="0"/>
              </a:spcAft>
              <a:buChar char="•"/>
              <a:defRPr b="1">
                <a:solidFill>
                  <a:schemeClr val="tx1"/>
                </a:solidFill>
                <a:latin typeface="+mn-lt"/>
                <a:ea typeface="MS PGothic" pitchFamily="34" charset="-128"/>
                <a:cs typeface="+mn-cs"/>
              </a:defRPr>
            </a:lvl1pPr>
            <a:lvl2pPr marL="460375" indent="-233363" algn="l" rtl="0" eaLnBrk="1" fontAlgn="base" hangingPunct="1">
              <a:spcBef>
                <a:spcPct val="20000"/>
              </a:spcBef>
              <a:spcAft>
                <a:spcPct val="0"/>
              </a:spcAft>
              <a:buChar char="–"/>
              <a:defRPr sz="1600">
                <a:solidFill>
                  <a:schemeClr val="tx1"/>
                </a:solidFill>
                <a:latin typeface="+mn-lt"/>
                <a:ea typeface="MS PGothic" pitchFamily="34" charset="-128"/>
                <a:cs typeface="ＭＳ Ｐゴシック"/>
              </a:defRPr>
            </a:lvl2pPr>
            <a:lvl3pPr marL="687388" indent="-225425" algn="l" rtl="0" eaLnBrk="1" fontAlgn="base" hangingPunct="1">
              <a:spcBef>
                <a:spcPct val="20000"/>
              </a:spcBef>
              <a:spcAft>
                <a:spcPct val="0"/>
              </a:spcAft>
              <a:buChar char="•"/>
              <a:defRPr sz="1400">
                <a:solidFill>
                  <a:schemeClr val="tx1"/>
                </a:solidFill>
                <a:latin typeface="+mn-lt"/>
                <a:ea typeface="ヒラギノ角ゴ Pro W3" pitchFamily="-106" charset="-128"/>
                <a:cs typeface="ヒラギノ角ゴ Pro W3" charset="-128"/>
              </a:defRPr>
            </a:lvl3pPr>
            <a:lvl4pPr marL="915988" indent="-227013" algn="l" rtl="0" eaLnBrk="1" fontAlgn="base" hangingPunct="1">
              <a:spcBef>
                <a:spcPct val="20000"/>
              </a:spcBef>
              <a:spcAft>
                <a:spcPct val="0"/>
              </a:spcAft>
              <a:buChar char="–"/>
              <a:defRPr sz="1200">
                <a:solidFill>
                  <a:schemeClr val="tx1"/>
                </a:solidFill>
                <a:latin typeface="+mn-lt"/>
                <a:ea typeface="ヒラギノ角ゴ Pro W3" pitchFamily="-106" charset="-128"/>
                <a:cs typeface="ヒラギノ角ゴ Pro W3" charset="-128"/>
              </a:defRPr>
            </a:lvl4pPr>
            <a:lvl5pPr marL="1144588" indent="-227013" algn="l" rtl="0" eaLnBrk="1" fontAlgn="base" hangingPunct="1">
              <a:spcBef>
                <a:spcPct val="20000"/>
              </a:spcBef>
              <a:spcAft>
                <a:spcPct val="0"/>
              </a:spcAft>
              <a:buChar char="»"/>
              <a:defRPr sz="1200">
                <a:solidFill>
                  <a:schemeClr val="tx1"/>
                </a:solidFill>
                <a:latin typeface="+mn-lt"/>
                <a:ea typeface="ヒラギノ角ゴ Pro W3" pitchFamily="-106" charset="-128"/>
                <a:cs typeface="ヒラギノ角ゴ Pro W3" charset="-128"/>
              </a:defRPr>
            </a:lvl5pPr>
            <a:lvl6pPr marL="1601788" indent="-227013" algn="l" rtl="0" eaLnBrk="1" fontAlgn="base" hangingPunct="1">
              <a:spcBef>
                <a:spcPct val="20000"/>
              </a:spcBef>
              <a:spcAft>
                <a:spcPct val="0"/>
              </a:spcAft>
              <a:buChar char="»"/>
              <a:defRPr>
                <a:solidFill>
                  <a:schemeClr val="tx1"/>
                </a:solidFill>
                <a:latin typeface="+mn-lt"/>
                <a:ea typeface="+mn-ea"/>
              </a:defRPr>
            </a:lvl6pPr>
            <a:lvl7pPr marL="2058988" indent="-227013" algn="l" rtl="0" eaLnBrk="1" fontAlgn="base" hangingPunct="1">
              <a:spcBef>
                <a:spcPct val="20000"/>
              </a:spcBef>
              <a:spcAft>
                <a:spcPct val="0"/>
              </a:spcAft>
              <a:buChar char="»"/>
              <a:defRPr>
                <a:solidFill>
                  <a:schemeClr val="tx1"/>
                </a:solidFill>
                <a:latin typeface="+mn-lt"/>
                <a:ea typeface="+mn-ea"/>
              </a:defRPr>
            </a:lvl7pPr>
            <a:lvl8pPr marL="2516188" indent="-227013" algn="l" rtl="0" eaLnBrk="1" fontAlgn="base" hangingPunct="1">
              <a:spcBef>
                <a:spcPct val="20000"/>
              </a:spcBef>
              <a:spcAft>
                <a:spcPct val="0"/>
              </a:spcAft>
              <a:buChar char="»"/>
              <a:defRPr>
                <a:solidFill>
                  <a:schemeClr val="tx1"/>
                </a:solidFill>
                <a:latin typeface="+mn-lt"/>
                <a:ea typeface="+mn-ea"/>
              </a:defRPr>
            </a:lvl8pPr>
            <a:lvl9pPr marL="2973388" indent="-227013" algn="l" rtl="0" eaLnBrk="1" fontAlgn="base" hangingPunct="1">
              <a:spcBef>
                <a:spcPct val="20000"/>
              </a:spcBef>
              <a:spcAft>
                <a:spcPct val="0"/>
              </a:spcAft>
              <a:buChar char="»"/>
              <a:defRPr>
                <a:solidFill>
                  <a:schemeClr val="tx1"/>
                </a:solidFill>
                <a:latin typeface="+mn-lt"/>
                <a:ea typeface="+mn-ea"/>
              </a:defRPr>
            </a:lvl9pPr>
          </a:lstStyle>
          <a:p>
            <a:pPr marL="0" indent="0">
              <a:buFontTx/>
              <a:buNone/>
            </a:pPr>
            <a:r>
              <a:rPr lang="en-US" sz="2400" kern="0" dirty="0"/>
              <a:t>Links to:</a:t>
            </a:r>
          </a:p>
          <a:p>
            <a:r>
              <a:rPr lang="en-US" kern="0" dirty="0"/>
              <a:t>NASA-STD-3001 Vol 1 Rev A</a:t>
            </a:r>
          </a:p>
          <a:p>
            <a:r>
              <a:rPr lang="en-US" kern="0" dirty="0"/>
              <a:t>NASA-STD-3001 Vol 2 Rev B</a:t>
            </a:r>
          </a:p>
          <a:p>
            <a:r>
              <a:rPr lang="en-US" kern="0" dirty="0"/>
              <a:t>Interpretation of NASA-STD-3001 Levels of Care for Exploration Medical System Development</a:t>
            </a:r>
          </a:p>
          <a:p>
            <a:r>
              <a:rPr lang="en-US" kern="0" dirty="0"/>
              <a:t>ISS Medical Operation Requirements Document Rev E</a:t>
            </a:r>
          </a:p>
          <a:p>
            <a:r>
              <a:rPr lang="en-US" kern="0" dirty="0"/>
              <a:t>Project Requirements &amp; Verifications Document: Plan and Report for the ISS Health Maintenance System Medical Kit Hardware – March 2011</a:t>
            </a:r>
          </a:p>
        </p:txBody>
      </p:sp>
    </p:spTree>
    <p:extLst>
      <p:ext uri="{BB962C8B-B14F-4D97-AF65-F5344CB8AC3E}">
        <p14:creationId xmlns:p14="http://schemas.microsoft.com/office/powerpoint/2010/main" val="115408842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p:txBody>
          <a:bodyPr/>
          <a:lstStyle/>
          <a:p>
            <a:fld id="{60E58D69-6F75-46EC-B381-A34C4F305958}" type="slidenum">
              <a:rPr lang="en-US" smtClean="0"/>
              <a:pPr/>
              <a:t>33</a:t>
            </a:fld>
            <a:endParaRPr lang="en-US" sz="1000" dirty="0"/>
          </a:p>
        </p:txBody>
      </p:sp>
      <p:pic>
        <p:nvPicPr>
          <p:cNvPr id="7" name="Picture 6"/>
          <p:cNvPicPr>
            <a:picLocks noChangeAspect="1"/>
          </p:cNvPicPr>
          <p:nvPr/>
        </p:nvPicPr>
        <p:blipFill>
          <a:blip r:embed="rId3"/>
          <a:stretch>
            <a:fillRect/>
          </a:stretch>
        </p:blipFill>
        <p:spPr>
          <a:xfrm>
            <a:off x="4702347" y="921005"/>
            <a:ext cx="5794959" cy="5015989"/>
          </a:xfrm>
          <a:prstGeom prst="rect">
            <a:avLst/>
          </a:prstGeom>
        </p:spPr>
      </p:pic>
      <p:sp>
        <p:nvSpPr>
          <p:cNvPr id="8" name="Rounded Rectangle 7"/>
          <p:cNvSpPr/>
          <p:nvPr/>
        </p:nvSpPr>
        <p:spPr bwMode="auto">
          <a:xfrm>
            <a:off x="7009785" y="3558760"/>
            <a:ext cx="1397236" cy="1081479"/>
          </a:xfrm>
          <a:prstGeom prst="roundRect">
            <a:avLst/>
          </a:prstGeom>
          <a:noFill/>
          <a:ln w="28575" cap="flat" cmpd="sng" algn="ctr">
            <a:solidFill>
              <a:srgbClr val="FF0000"/>
            </a:solidFill>
            <a:prstDash val="solid"/>
            <a:round/>
            <a:headEnd type="none" w="med" len="med"/>
            <a:tailEnd type="none" w="med" len="med"/>
          </a:ln>
          <a:effectLst>
            <a:glow rad="63500">
              <a:schemeClr val="accent2">
                <a:satMod val="175000"/>
                <a:alpha val="40000"/>
              </a:schemeClr>
            </a:glow>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bg1"/>
              </a:solidFill>
              <a:effectLst/>
              <a:latin typeface="Helvetica Neue Black Condensed" pitchFamily="-112" charset="0"/>
              <a:ea typeface="ＭＳ Ｐゴシック" pitchFamily="-112" charset="-128"/>
              <a:cs typeface="ＭＳ Ｐゴシック" pitchFamily="-112" charset="-128"/>
            </a:endParaRPr>
          </a:p>
        </p:txBody>
      </p:sp>
      <p:sp>
        <p:nvSpPr>
          <p:cNvPr id="5" name="Title 1">
            <a:extLst>
              <a:ext uri="{FF2B5EF4-FFF2-40B4-BE49-F238E27FC236}">
                <a16:creationId xmlns:a16="http://schemas.microsoft.com/office/drawing/2014/main" id="{CBD3377E-C95A-42C0-AA64-0D07044C08EF}"/>
              </a:ext>
            </a:extLst>
          </p:cNvPr>
          <p:cNvSpPr>
            <a:spLocks noGrp="1"/>
          </p:cNvSpPr>
          <p:nvPr>
            <p:ph type="title"/>
          </p:nvPr>
        </p:nvSpPr>
        <p:spPr>
          <a:xfrm>
            <a:off x="301378" y="152400"/>
            <a:ext cx="10366625" cy="609600"/>
          </a:xfrm>
        </p:spPr>
        <p:txBody>
          <a:bodyPr/>
          <a:lstStyle/>
          <a:p>
            <a:r>
              <a:rPr lang="en-US" dirty="0"/>
              <a:t>Culmination = Medical System Requirements</a:t>
            </a:r>
          </a:p>
        </p:txBody>
      </p:sp>
      <p:sp>
        <p:nvSpPr>
          <p:cNvPr id="2" name="TextBox 1"/>
          <p:cNvSpPr txBox="1"/>
          <p:nvPr/>
        </p:nvSpPr>
        <p:spPr>
          <a:xfrm>
            <a:off x="198783" y="1120676"/>
            <a:ext cx="4219284" cy="2308324"/>
          </a:xfrm>
          <a:prstGeom prst="rect">
            <a:avLst/>
          </a:prstGeom>
          <a:noFill/>
        </p:spPr>
        <p:txBody>
          <a:bodyPr wrap="square" rtlCol="0">
            <a:spAutoFit/>
          </a:bodyPr>
          <a:lstStyle/>
          <a:p>
            <a:r>
              <a:rPr lang="en-US" dirty="0"/>
              <a:t>Concept of Operations</a:t>
            </a:r>
          </a:p>
          <a:p>
            <a:r>
              <a:rPr lang="en-US" dirty="0"/>
              <a:t>Medical System Functions</a:t>
            </a:r>
          </a:p>
          <a:p>
            <a:r>
              <a:rPr lang="en-US" dirty="0"/>
              <a:t>Standards</a:t>
            </a:r>
          </a:p>
          <a:p>
            <a:r>
              <a:rPr lang="en-US" dirty="0"/>
              <a:t>References</a:t>
            </a:r>
          </a:p>
          <a:p>
            <a:r>
              <a:rPr lang="en-US" dirty="0"/>
              <a:t>Medical System Conditions</a:t>
            </a:r>
          </a:p>
          <a:p>
            <a:r>
              <a:rPr lang="en-US" u="sng" dirty="0"/>
              <a:t>Medical System Capabilities</a:t>
            </a:r>
          </a:p>
          <a:p>
            <a:endParaRPr lang="en-US" u="sng" dirty="0"/>
          </a:p>
          <a:p>
            <a:r>
              <a:rPr lang="en-US" b="1" dirty="0"/>
              <a:t>Medical System Requirements</a:t>
            </a:r>
          </a:p>
        </p:txBody>
      </p:sp>
      <p:sp>
        <p:nvSpPr>
          <p:cNvPr id="3" name="TextBox 2"/>
          <p:cNvSpPr txBox="1"/>
          <p:nvPr/>
        </p:nvSpPr>
        <p:spPr>
          <a:xfrm>
            <a:off x="198783" y="2842591"/>
            <a:ext cx="357808" cy="461665"/>
          </a:xfrm>
          <a:prstGeom prst="rect">
            <a:avLst/>
          </a:prstGeom>
          <a:noFill/>
        </p:spPr>
        <p:txBody>
          <a:bodyPr wrap="square" rtlCol="0">
            <a:spAutoFit/>
          </a:bodyPr>
          <a:lstStyle/>
          <a:p>
            <a:r>
              <a:rPr lang="en-US" sz="2400" dirty="0"/>
              <a:t>+</a:t>
            </a:r>
          </a:p>
        </p:txBody>
      </p:sp>
      <p:pic>
        <p:nvPicPr>
          <p:cNvPr id="10" name="Picture 9">
            <a:extLst>
              <a:ext uri="{FF2B5EF4-FFF2-40B4-BE49-F238E27FC236}">
                <a16:creationId xmlns:a16="http://schemas.microsoft.com/office/drawing/2014/main" id="{DD84830A-FE41-4C67-80BC-610D6D5D3924}"/>
              </a:ext>
            </a:extLst>
          </p:cNvPr>
          <p:cNvPicPr>
            <a:picLocks noChangeAspect="1"/>
          </p:cNvPicPr>
          <p:nvPr/>
        </p:nvPicPr>
        <p:blipFill>
          <a:blip r:embed="rId4"/>
          <a:stretch>
            <a:fillRect/>
          </a:stretch>
        </p:blipFill>
        <p:spPr>
          <a:xfrm>
            <a:off x="4433470" y="5620126"/>
            <a:ext cx="6945731" cy="817145"/>
          </a:xfrm>
          <a:prstGeom prst="rect">
            <a:avLst/>
          </a:prstGeom>
        </p:spPr>
      </p:pic>
      <p:sp>
        <p:nvSpPr>
          <p:cNvPr id="9" name="Content Placeholder 2">
            <a:extLst>
              <a:ext uri="{FF2B5EF4-FFF2-40B4-BE49-F238E27FC236}">
                <a16:creationId xmlns:a16="http://schemas.microsoft.com/office/drawing/2014/main" id="{695E2640-08CD-47B3-A707-A692A17E9F6A}"/>
              </a:ext>
            </a:extLst>
          </p:cNvPr>
          <p:cNvSpPr txBox="1">
            <a:spLocks/>
          </p:cNvSpPr>
          <p:nvPr/>
        </p:nvSpPr>
        <p:spPr bwMode="auto">
          <a:xfrm>
            <a:off x="135913" y="4002684"/>
            <a:ext cx="4639962" cy="149497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225425" indent="-225425" algn="l" rtl="0" eaLnBrk="1" fontAlgn="base" hangingPunct="1">
              <a:spcBef>
                <a:spcPct val="20000"/>
              </a:spcBef>
              <a:spcAft>
                <a:spcPct val="0"/>
              </a:spcAft>
              <a:buChar char="•"/>
              <a:defRPr b="1">
                <a:solidFill>
                  <a:schemeClr val="tx1"/>
                </a:solidFill>
                <a:latin typeface="+mn-lt"/>
                <a:ea typeface="MS PGothic" pitchFamily="34" charset="-128"/>
                <a:cs typeface="+mn-cs"/>
              </a:defRPr>
            </a:lvl1pPr>
            <a:lvl2pPr marL="460375" indent="-233363" algn="l" rtl="0" eaLnBrk="1" fontAlgn="base" hangingPunct="1">
              <a:spcBef>
                <a:spcPct val="20000"/>
              </a:spcBef>
              <a:spcAft>
                <a:spcPct val="0"/>
              </a:spcAft>
              <a:buChar char="–"/>
              <a:defRPr sz="1600">
                <a:solidFill>
                  <a:schemeClr val="tx1"/>
                </a:solidFill>
                <a:latin typeface="+mn-lt"/>
                <a:ea typeface="MS PGothic" pitchFamily="34" charset="-128"/>
                <a:cs typeface="ＭＳ Ｐゴシック"/>
              </a:defRPr>
            </a:lvl2pPr>
            <a:lvl3pPr marL="687388" indent="-225425" algn="l" rtl="0" eaLnBrk="1" fontAlgn="base" hangingPunct="1">
              <a:spcBef>
                <a:spcPct val="20000"/>
              </a:spcBef>
              <a:spcAft>
                <a:spcPct val="0"/>
              </a:spcAft>
              <a:buChar char="•"/>
              <a:defRPr sz="1400">
                <a:solidFill>
                  <a:schemeClr val="tx1"/>
                </a:solidFill>
                <a:latin typeface="+mn-lt"/>
                <a:ea typeface="ヒラギノ角ゴ Pro W3" pitchFamily="-106" charset="-128"/>
                <a:cs typeface="ヒラギノ角ゴ Pro W3" charset="-128"/>
              </a:defRPr>
            </a:lvl3pPr>
            <a:lvl4pPr marL="915988" indent="-227013" algn="l" rtl="0" eaLnBrk="1" fontAlgn="base" hangingPunct="1">
              <a:spcBef>
                <a:spcPct val="20000"/>
              </a:spcBef>
              <a:spcAft>
                <a:spcPct val="0"/>
              </a:spcAft>
              <a:buChar char="–"/>
              <a:defRPr sz="1200">
                <a:solidFill>
                  <a:schemeClr val="tx1"/>
                </a:solidFill>
                <a:latin typeface="+mn-lt"/>
                <a:ea typeface="ヒラギノ角ゴ Pro W3" pitchFamily="-106" charset="-128"/>
                <a:cs typeface="ヒラギノ角ゴ Pro W3" charset="-128"/>
              </a:defRPr>
            </a:lvl4pPr>
            <a:lvl5pPr marL="1144588" indent="-227013" algn="l" rtl="0" eaLnBrk="1" fontAlgn="base" hangingPunct="1">
              <a:spcBef>
                <a:spcPct val="20000"/>
              </a:spcBef>
              <a:spcAft>
                <a:spcPct val="0"/>
              </a:spcAft>
              <a:buChar char="»"/>
              <a:defRPr sz="1200">
                <a:solidFill>
                  <a:schemeClr val="tx1"/>
                </a:solidFill>
                <a:latin typeface="+mn-lt"/>
                <a:ea typeface="ヒラギノ角ゴ Pro W3" pitchFamily="-106" charset="-128"/>
                <a:cs typeface="ヒラギノ角ゴ Pro W3" charset="-128"/>
              </a:defRPr>
            </a:lvl5pPr>
            <a:lvl6pPr marL="1601788" indent="-227013" algn="l" rtl="0" eaLnBrk="1" fontAlgn="base" hangingPunct="1">
              <a:spcBef>
                <a:spcPct val="20000"/>
              </a:spcBef>
              <a:spcAft>
                <a:spcPct val="0"/>
              </a:spcAft>
              <a:buChar char="»"/>
              <a:defRPr>
                <a:solidFill>
                  <a:schemeClr val="tx1"/>
                </a:solidFill>
                <a:latin typeface="+mn-lt"/>
                <a:ea typeface="+mn-ea"/>
              </a:defRPr>
            </a:lvl6pPr>
            <a:lvl7pPr marL="2058988" indent="-227013" algn="l" rtl="0" eaLnBrk="1" fontAlgn="base" hangingPunct="1">
              <a:spcBef>
                <a:spcPct val="20000"/>
              </a:spcBef>
              <a:spcAft>
                <a:spcPct val="0"/>
              </a:spcAft>
              <a:buChar char="»"/>
              <a:defRPr>
                <a:solidFill>
                  <a:schemeClr val="tx1"/>
                </a:solidFill>
                <a:latin typeface="+mn-lt"/>
                <a:ea typeface="+mn-ea"/>
              </a:defRPr>
            </a:lvl7pPr>
            <a:lvl8pPr marL="2516188" indent="-227013" algn="l" rtl="0" eaLnBrk="1" fontAlgn="base" hangingPunct="1">
              <a:spcBef>
                <a:spcPct val="20000"/>
              </a:spcBef>
              <a:spcAft>
                <a:spcPct val="0"/>
              </a:spcAft>
              <a:buChar char="»"/>
              <a:defRPr>
                <a:solidFill>
                  <a:schemeClr val="tx1"/>
                </a:solidFill>
                <a:latin typeface="+mn-lt"/>
                <a:ea typeface="+mn-ea"/>
              </a:defRPr>
            </a:lvl8pPr>
            <a:lvl9pPr marL="2973388" indent="-227013" algn="l" rtl="0" eaLnBrk="1" fontAlgn="base" hangingPunct="1">
              <a:spcBef>
                <a:spcPct val="20000"/>
              </a:spcBef>
              <a:spcAft>
                <a:spcPct val="0"/>
              </a:spcAft>
              <a:buChar char="»"/>
              <a:defRPr>
                <a:solidFill>
                  <a:schemeClr val="tx1"/>
                </a:solidFill>
                <a:latin typeface="+mn-lt"/>
                <a:ea typeface="+mn-ea"/>
              </a:defRPr>
            </a:lvl9pPr>
          </a:lstStyle>
          <a:p>
            <a:pPr marL="0" indent="0">
              <a:buFontTx/>
              <a:buNone/>
            </a:pPr>
            <a:r>
              <a:rPr lang="en-US" sz="2400" kern="0" dirty="0"/>
              <a:t>Links to:</a:t>
            </a:r>
          </a:p>
          <a:p>
            <a:r>
              <a:rPr lang="en-US" kern="0" dirty="0"/>
              <a:t>Requirements tables and traces, including requirements levied on other systems</a:t>
            </a:r>
          </a:p>
          <a:p>
            <a:r>
              <a:rPr lang="en-US" kern="0" dirty="0"/>
              <a:t>Medical system requirement relations</a:t>
            </a:r>
          </a:p>
          <a:p>
            <a:r>
              <a:rPr lang="en-US" kern="0" dirty="0"/>
              <a:t>Medical systems functions to requirements</a:t>
            </a:r>
          </a:p>
        </p:txBody>
      </p:sp>
    </p:spTree>
    <p:extLst>
      <p:ext uri="{BB962C8B-B14F-4D97-AF65-F5344CB8AC3E}">
        <p14:creationId xmlns:p14="http://schemas.microsoft.com/office/powerpoint/2010/main" val="35073446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p:txBody>
          <a:bodyPr/>
          <a:lstStyle/>
          <a:p>
            <a:fld id="{60E58D69-6F75-46EC-B381-A34C4F305958}" type="slidenum">
              <a:rPr lang="en-US" smtClean="0"/>
              <a:pPr/>
              <a:t>34</a:t>
            </a:fld>
            <a:endParaRPr lang="en-US" sz="1000" dirty="0"/>
          </a:p>
        </p:txBody>
      </p:sp>
      <p:pic>
        <p:nvPicPr>
          <p:cNvPr id="7" name="Picture 6"/>
          <p:cNvPicPr>
            <a:picLocks noChangeAspect="1"/>
          </p:cNvPicPr>
          <p:nvPr/>
        </p:nvPicPr>
        <p:blipFill>
          <a:blip r:embed="rId3"/>
          <a:stretch>
            <a:fillRect/>
          </a:stretch>
        </p:blipFill>
        <p:spPr>
          <a:xfrm>
            <a:off x="26837" y="943480"/>
            <a:ext cx="6833030" cy="5914520"/>
          </a:xfrm>
          <a:prstGeom prst="rect">
            <a:avLst/>
          </a:prstGeom>
        </p:spPr>
      </p:pic>
      <p:sp>
        <p:nvSpPr>
          <p:cNvPr id="8" name="Rounded Rectangle 7"/>
          <p:cNvSpPr/>
          <p:nvPr/>
        </p:nvSpPr>
        <p:spPr bwMode="auto">
          <a:xfrm>
            <a:off x="2710422" y="5742986"/>
            <a:ext cx="1708635" cy="983975"/>
          </a:xfrm>
          <a:prstGeom prst="roundRect">
            <a:avLst/>
          </a:prstGeom>
          <a:noFill/>
          <a:ln w="28575" cap="flat" cmpd="sng" algn="ctr">
            <a:solidFill>
              <a:srgbClr val="FF0000"/>
            </a:solidFill>
            <a:prstDash val="solid"/>
            <a:round/>
            <a:headEnd type="none" w="med" len="med"/>
            <a:tailEnd type="none" w="med" len="med"/>
          </a:ln>
          <a:effectLst>
            <a:glow rad="63500">
              <a:schemeClr val="accent2">
                <a:satMod val="175000"/>
                <a:alpha val="40000"/>
              </a:schemeClr>
            </a:glow>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bg1"/>
              </a:solidFill>
              <a:effectLst/>
              <a:latin typeface="Helvetica Neue Black Condensed" pitchFamily="-112" charset="0"/>
              <a:ea typeface="ＭＳ Ｐゴシック" pitchFamily="-112" charset="-128"/>
              <a:cs typeface="ＭＳ Ｐゴシック" pitchFamily="-112" charset="-128"/>
            </a:endParaRPr>
          </a:p>
        </p:txBody>
      </p:sp>
      <p:sp>
        <p:nvSpPr>
          <p:cNvPr id="5" name="Title 1">
            <a:extLst>
              <a:ext uri="{FF2B5EF4-FFF2-40B4-BE49-F238E27FC236}">
                <a16:creationId xmlns:a16="http://schemas.microsoft.com/office/drawing/2014/main" id="{CBD3377E-C95A-42C0-AA64-0D07044C08EF}"/>
              </a:ext>
            </a:extLst>
          </p:cNvPr>
          <p:cNvSpPr>
            <a:spLocks noGrp="1"/>
          </p:cNvSpPr>
          <p:nvPr>
            <p:ph type="title"/>
          </p:nvPr>
        </p:nvSpPr>
        <p:spPr>
          <a:xfrm>
            <a:off x="301378" y="152400"/>
            <a:ext cx="10366625" cy="609600"/>
          </a:xfrm>
        </p:spPr>
        <p:txBody>
          <a:bodyPr/>
          <a:lstStyle/>
          <a:p>
            <a:r>
              <a:rPr lang="en-US" dirty="0"/>
              <a:t>Medical System Master Equipment List</a:t>
            </a:r>
          </a:p>
        </p:txBody>
      </p:sp>
      <p:sp>
        <p:nvSpPr>
          <p:cNvPr id="6" name="Content Placeholder 2">
            <a:extLst>
              <a:ext uri="{FF2B5EF4-FFF2-40B4-BE49-F238E27FC236}">
                <a16:creationId xmlns:a16="http://schemas.microsoft.com/office/drawing/2014/main" id="{FC215ABB-B6AA-4224-A5D4-2A0B9C0FB8B1}"/>
              </a:ext>
            </a:extLst>
          </p:cNvPr>
          <p:cNvSpPr txBox="1">
            <a:spLocks/>
          </p:cNvSpPr>
          <p:nvPr/>
        </p:nvSpPr>
        <p:spPr bwMode="auto">
          <a:xfrm>
            <a:off x="7015799" y="964153"/>
            <a:ext cx="4761094" cy="23993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225425" indent="-225425" algn="l" rtl="0" eaLnBrk="1" fontAlgn="base" hangingPunct="1">
              <a:spcBef>
                <a:spcPct val="20000"/>
              </a:spcBef>
              <a:spcAft>
                <a:spcPct val="0"/>
              </a:spcAft>
              <a:buChar char="•"/>
              <a:defRPr b="1">
                <a:solidFill>
                  <a:schemeClr val="tx1"/>
                </a:solidFill>
                <a:latin typeface="+mn-lt"/>
                <a:ea typeface="MS PGothic" pitchFamily="34" charset="-128"/>
                <a:cs typeface="+mn-cs"/>
              </a:defRPr>
            </a:lvl1pPr>
            <a:lvl2pPr marL="460375" indent="-233363" algn="l" rtl="0" eaLnBrk="1" fontAlgn="base" hangingPunct="1">
              <a:spcBef>
                <a:spcPct val="20000"/>
              </a:spcBef>
              <a:spcAft>
                <a:spcPct val="0"/>
              </a:spcAft>
              <a:buChar char="–"/>
              <a:defRPr sz="1600">
                <a:solidFill>
                  <a:schemeClr val="tx1"/>
                </a:solidFill>
                <a:latin typeface="+mn-lt"/>
                <a:ea typeface="MS PGothic" pitchFamily="34" charset="-128"/>
                <a:cs typeface="ＭＳ Ｐゴシック"/>
              </a:defRPr>
            </a:lvl2pPr>
            <a:lvl3pPr marL="687388" indent="-225425" algn="l" rtl="0" eaLnBrk="1" fontAlgn="base" hangingPunct="1">
              <a:spcBef>
                <a:spcPct val="20000"/>
              </a:spcBef>
              <a:spcAft>
                <a:spcPct val="0"/>
              </a:spcAft>
              <a:buChar char="•"/>
              <a:defRPr sz="1400">
                <a:solidFill>
                  <a:schemeClr val="tx1"/>
                </a:solidFill>
                <a:latin typeface="+mn-lt"/>
                <a:ea typeface="ヒラギノ角ゴ Pro W3" pitchFamily="-106" charset="-128"/>
                <a:cs typeface="ヒラギノ角ゴ Pro W3" charset="-128"/>
              </a:defRPr>
            </a:lvl3pPr>
            <a:lvl4pPr marL="915988" indent="-227013" algn="l" rtl="0" eaLnBrk="1" fontAlgn="base" hangingPunct="1">
              <a:spcBef>
                <a:spcPct val="20000"/>
              </a:spcBef>
              <a:spcAft>
                <a:spcPct val="0"/>
              </a:spcAft>
              <a:buChar char="–"/>
              <a:defRPr sz="1200">
                <a:solidFill>
                  <a:schemeClr val="tx1"/>
                </a:solidFill>
                <a:latin typeface="+mn-lt"/>
                <a:ea typeface="ヒラギノ角ゴ Pro W3" pitchFamily="-106" charset="-128"/>
                <a:cs typeface="ヒラギノ角ゴ Pro W3" charset="-128"/>
              </a:defRPr>
            </a:lvl4pPr>
            <a:lvl5pPr marL="1144588" indent="-227013" algn="l" rtl="0" eaLnBrk="1" fontAlgn="base" hangingPunct="1">
              <a:spcBef>
                <a:spcPct val="20000"/>
              </a:spcBef>
              <a:spcAft>
                <a:spcPct val="0"/>
              </a:spcAft>
              <a:buChar char="»"/>
              <a:defRPr sz="1200">
                <a:solidFill>
                  <a:schemeClr val="tx1"/>
                </a:solidFill>
                <a:latin typeface="+mn-lt"/>
                <a:ea typeface="ヒラギノ角ゴ Pro W3" pitchFamily="-106" charset="-128"/>
                <a:cs typeface="ヒラギノ角ゴ Pro W3" charset="-128"/>
              </a:defRPr>
            </a:lvl5pPr>
            <a:lvl6pPr marL="1601788" indent="-227013" algn="l" rtl="0" eaLnBrk="1" fontAlgn="base" hangingPunct="1">
              <a:spcBef>
                <a:spcPct val="20000"/>
              </a:spcBef>
              <a:spcAft>
                <a:spcPct val="0"/>
              </a:spcAft>
              <a:buChar char="»"/>
              <a:defRPr>
                <a:solidFill>
                  <a:schemeClr val="tx1"/>
                </a:solidFill>
                <a:latin typeface="+mn-lt"/>
                <a:ea typeface="+mn-ea"/>
              </a:defRPr>
            </a:lvl6pPr>
            <a:lvl7pPr marL="2058988" indent="-227013" algn="l" rtl="0" eaLnBrk="1" fontAlgn="base" hangingPunct="1">
              <a:spcBef>
                <a:spcPct val="20000"/>
              </a:spcBef>
              <a:spcAft>
                <a:spcPct val="0"/>
              </a:spcAft>
              <a:buChar char="»"/>
              <a:defRPr>
                <a:solidFill>
                  <a:schemeClr val="tx1"/>
                </a:solidFill>
                <a:latin typeface="+mn-lt"/>
                <a:ea typeface="+mn-ea"/>
              </a:defRPr>
            </a:lvl7pPr>
            <a:lvl8pPr marL="2516188" indent="-227013" algn="l" rtl="0" eaLnBrk="1" fontAlgn="base" hangingPunct="1">
              <a:spcBef>
                <a:spcPct val="20000"/>
              </a:spcBef>
              <a:spcAft>
                <a:spcPct val="0"/>
              </a:spcAft>
              <a:buChar char="»"/>
              <a:defRPr>
                <a:solidFill>
                  <a:schemeClr val="tx1"/>
                </a:solidFill>
                <a:latin typeface="+mn-lt"/>
                <a:ea typeface="+mn-ea"/>
              </a:defRPr>
            </a:lvl8pPr>
            <a:lvl9pPr marL="2973388" indent="-227013" algn="l" rtl="0" eaLnBrk="1" fontAlgn="base" hangingPunct="1">
              <a:spcBef>
                <a:spcPct val="20000"/>
              </a:spcBef>
              <a:spcAft>
                <a:spcPct val="0"/>
              </a:spcAft>
              <a:buChar char="»"/>
              <a:defRPr>
                <a:solidFill>
                  <a:schemeClr val="tx1"/>
                </a:solidFill>
                <a:latin typeface="+mn-lt"/>
                <a:ea typeface="+mn-ea"/>
              </a:defRPr>
            </a:lvl9pPr>
          </a:lstStyle>
          <a:p>
            <a:pPr marL="0" indent="0">
              <a:buFontTx/>
              <a:buNone/>
            </a:pPr>
            <a:r>
              <a:rPr lang="en-US" sz="2400" kern="0" dirty="0"/>
              <a:t>Links to:</a:t>
            </a:r>
          </a:p>
          <a:p>
            <a:r>
              <a:rPr lang="en-US" kern="0" dirty="0"/>
              <a:t>Medical system MEL</a:t>
            </a:r>
          </a:p>
        </p:txBody>
      </p:sp>
      <p:pic>
        <p:nvPicPr>
          <p:cNvPr id="9" name="Picture 8">
            <a:extLst>
              <a:ext uri="{FF2B5EF4-FFF2-40B4-BE49-F238E27FC236}">
                <a16:creationId xmlns:a16="http://schemas.microsoft.com/office/drawing/2014/main" id="{D88DCBEF-108A-4F78-863A-87C0E0ADDD09}"/>
              </a:ext>
            </a:extLst>
          </p:cNvPr>
          <p:cNvPicPr>
            <a:picLocks noChangeAspect="1"/>
          </p:cNvPicPr>
          <p:nvPr/>
        </p:nvPicPr>
        <p:blipFill rotWithShape="1">
          <a:blip r:embed="rId4"/>
          <a:srcRect b="8716"/>
          <a:stretch/>
        </p:blipFill>
        <p:spPr>
          <a:xfrm>
            <a:off x="6509014" y="2268940"/>
            <a:ext cx="5395115" cy="3176517"/>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02168351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6FC76D-9813-4FEA-B5B7-07834245E454}"/>
              </a:ext>
            </a:extLst>
          </p:cNvPr>
          <p:cNvSpPr>
            <a:spLocks noGrp="1"/>
          </p:cNvSpPr>
          <p:nvPr>
            <p:ph type="title"/>
          </p:nvPr>
        </p:nvSpPr>
        <p:spPr/>
        <p:txBody>
          <a:bodyPr/>
          <a:lstStyle/>
          <a:p>
            <a:r>
              <a:rPr lang="en-US" dirty="0"/>
              <a:t>Human Factors Analysis</a:t>
            </a:r>
          </a:p>
        </p:txBody>
      </p:sp>
      <p:sp>
        <p:nvSpPr>
          <p:cNvPr id="3" name="Content Placeholder 2">
            <a:extLst>
              <a:ext uri="{FF2B5EF4-FFF2-40B4-BE49-F238E27FC236}">
                <a16:creationId xmlns:a16="http://schemas.microsoft.com/office/drawing/2014/main" id="{09ED17A5-1E12-434A-86CD-F9E33CE7F80B}"/>
              </a:ext>
            </a:extLst>
          </p:cNvPr>
          <p:cNvSpPr>
            <a:spLocks noGrp="1"/>
          </p:cNvSpPr>
          <p:nvPr>
            <p:ph idx="1"/>
          </p:nvPr>
        </p:nvSpPr>
        <p:spPr>
          <a:xfrm>
            <a:off x="914400" y="1219200"/>
            <a:ext cx="4458636" cy="4876800"/>
          </a:xfrm>
        </p:spPr>
        <p:txBody>
          <a:bodyPr/>
          <a:lstStyle/>
          <a:p>
            <a:endParaRPr lang="en-US" dirty="0"/>
          </a:p>
          <a:p>
            <a:r>
              <a:rPr lang="en-US" dirty="0"/>
              <a:t>Usability Study</a:t>
            </a:r>
          </a:p>
          <a:p>
            <a:pPr lvl="1"/>
            <a:r>
              <a:rPr lang="en-US" dirty="0"/>
              <a:t>User Satisfaction</a:t>
            </a:r>
          </a:p>
          <a:p>
            <a:pPr lvl="1"/>
            <a:r>
              <a:rPr lang="en-US" dirty="0"/>
              <a:t>Efficiency</a:t>
            </a:r>
          </a:p>
          <a:p>
            <a:pPr lvl="1"/>
            <a:r>
              <a:rPr lang="en-US" dirty="0"/>
              <a:t>Cognitive Workload</a:t>
            </a:r>
          </a:p>
          <a:p>
            <a:endParaRPr lang="en-US" dirty="0"/>
          </a:p>
          <a:p>
            <a:r>
              <a:rPr lang="en-US" dirty="0"/>
              <a:t>Evaluation Sessions</a:t>
            </a:r>
          </a:p>
          <a:p>
            <a:pPr lvl="1"/>
            <a:r>
              <a:rPr lang="en-US" dirty="0"/>
              <a:t>Compare current report with wireframe prototype</a:t>
            </a:r>
          </a:p>
          <a:p>
            <a:pPr lvl="1"/>
            <a:r>
              <a:rPr lang="en-US" dirty="0"/>
              <a:t>System Usability Scale (SUS)</a:t>
            </a:r>
          </a:p>
          <a:p>
            <a:pPr lvl="1"/>
            <a:r>
              <a:rPr lang="en-US" dirty="0"/>
              <a:t>Bedford Score</a:t>
            </a:r>
          </a:p>
          <a:p>
            <a:pPr lvl="1"/>
            <a:r>
              <a:rPr lang="en-US" dirty="0"/>
              <a:t>Semi-Structured Interviews</a:t>
            </a:r>
          </a:p>
          <a:p>
            <a:endParaRPr lang="en-US" dirty="0"/>
          </a:p>
        </p:txBody>
      </p:sp>
      <p:sp>
        <p:nvSpPr>
          <p:cNvPr id="4" name="Slide Number Placeholder 3">
            <a:extLst>
              <a:ext uri="{FF2B5EF4-FFF2-40B4-BE49-F238E27FC236}">
                <a16:creationId xmlns:a16="http://schemas.microsoft.com/office/drawing/2014/main" id="{002AA1E8-406C-4465-AC50-345EB6370710}"/>
              </a:ext>
            </a:extLst>
          </p:cNvPr>
          <p:cNvSpPr>
            <a:spLocks noGrp="1"/>
          </p:cNvSpPr>
          <p:nvPr>
            <p:ph type="sldNum" sz="quarter" idx="4"/>
          </p:nvPr>
        </p:nvSpPr>
        <p:spPr/>
        <p:txBody>
          <a:bodyPr/>
          <a:lstStyle/>
          <a:p>
            <a:fld id="{60E58D69-6F75-46EC-B381-A34C4F305958}" type="slidenum">
              <a:rPr lang="en-US" smtClean="0"/>
              <a:pPr/>
              <a:t>35</a:t>
            </a:fld>
            <a:endParaRPr lang="en-US" sz="1000" dirty="0"/>
          </a:p>
        </p:txBody>
      </p:sp>
      <p:pic>
        <p:nvPicPr>
          <p:cNvPr id="5" name="Picture 4">
            <a:extLst>
              <a:ext uri="{FF2B5EF4-FFF2-40B4-BE49-F238E27FC236}">
                <a16:creationId xmlns:a16="http://schemas.microsoft.com/office/drawing/2014/main" id="{5A8E3E80-61B8-4523-B36C-3D402CAEC37F}"/>
              </a:ext>
            </a:extLst>
          </p:cNvPr>
          <p:cNvPicPr>
            <a:picLocks noChangeAspect="1"/>
          </p:cNvPicPr>
          <p:nvPr/>
        </p:nvPicPr>
        <p:blipFill>
          <a:blip r:embed="rId3"/>
          <a:stretch>
            <a:fillRect/>
          </a:stretch>
        </p:blipFill>
        <p:spPr>
          <a:xfrm>
            <a:off x="7003628" y="1076325"/>
            <a:ext cx="4538939" cy="5162550"/>
          </a:xfrm>
          <a:prstGeom prst="roundRect">
            <a:avLst>
              <a:gd name="adj" fmla="val 3161"/>
            </a:avLst>
          </a:prstGeom>
          <a:ln>
            <a:solidFill>
              <a:srgbClr val="E6E6E6"/>
            </a:solidFill>
          </a:ln>
        </p:spPr>
      </p:pic>
    </p:spTree>
    <p:extLst>
      <p:ext uri="{BB962C8B-B14F-4D97-AF65-F5344CB8AC3E}">
        <p14:creationId xmlns:p14="http://schemas.microsoft.com/office/powerpoint/2010/main" val="355203376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F7698C-E73C-4873-B05F-ACD20DD43400}"/>
              </a:ext>
            </a:extLst>
          </p:cNvPr>
          <p:cNvSpPr>
            <a:spLocks noGrp="1"/>
          </p:cNvSpPr>
          <p:nvPr>
            <p:ph type="title"/>
          </p:nvPr>
        </p:nvSpPr>
        <p:spPr/>
        <p:txBody>
          <a:bodyPr/>
          <a:lstStyle/>
          <a:p>
            <a:r>
              <a:rPr lang="en-US" dirty="0"/>
              <a:t>Wireframe Prototype</a:t>
            </a:r>
          </a:p>
        </p:txBody>
      </p:sp>
      <p:sp>
        <p:nvSpPr>
          <p:cNvPr id="4" name="Slide Number Placeholder 3">
            <a:extLst>
              <a:ext uri="{FF2B5EF4-FFF2-40B4-BE49-F238E27FC236}">
                <a16:creationId xmlns:a16="http://schemas.microsoft.com/office/drawing/2014/main" id="{9448DB50-AC38-414C-9EBB-EDD2EF946286}"/>
              </a:ext>
            </a:extLst>
          </p:cNvPr>
          <p:cNvSpPr>
            <a:spLocks noGrp="1"/>
          </p:cNvSpPr>
          <p:nvPr>
            <p:ph type="sldNum" sz="quarter" idx="4"/>
          </p:nvPr>
        </p:nvSpPr>
        <p:spPr/>
        <p:txBody>
          <a:bodyPr/>
          <a:lstStyle/>
          <a:p>
            <a:fld id="{60E58D69-6F75-46EC-B381-A34C4F305958}" type="slidenum">
              <a:rPr lang="en-US" smtClean="0"/>
              <a:pPr/>
              <a:t>36</a:t>
            </a:fld>
            <a:endParaRPr lang="en-US" sz="1000" dirty="0"/>
          </a:p>
        </p:txBody>
      </p:sp>
      <p:pic>
        <p:nvPicPr>
          <p:cNvPr id="3" name="Picture 2">
            <a:extLst>
              <a:ext uri="{FF2B5EF4-FFF2-40B4-BE49-F238E27FC236}">
                <a16:creationId xmlns:a16="http://schemas.microsoft.com/office/drawing/2014/main" id="{AC73037B-1117-4CBA-8827-1927C327FF81}"/>
              </a:ext>
            </a:extLst>
          </p:cNvPr>
          <p:cNvPicPr>
            <a:picLocks noChangeAspect="1"/>
          </p:cNvPicPr>
          <p:nvPr/>
        </p:nvPicPr>
        <p:blipFill rotWithShape="1">
          <a:blip r:embed="rId3"/>
          <a:srcRect t="2371"/>
          <a:stretch/>
        </p:blipFill>
        <p:spPr>
          <a:xfrm>
            <a:off x="3350252" y="1133475"/>
            <a:ext cx="8401482" cy="4842002"/>
          </a:xfrm>
          <a:prstGeom prst="rect">
            <a:avLst/>
          </a:prstGeom>
        </p:spPr>
      </p:pic>
      <p:sp>
        <p:nvSpPr>
          <p:cNvPr id="5" name="Content Placeholder 2">
            <a:extLst>
              <a:ext uri="{FF2B5EF4-FFF2-40B4-BE49-F238E27FC236}">
                <a16:creationId xmlns:a16="http://schemas.microsoft.com/office/drawing/2014/main" id="{FC1F44D6-C74A-458B-879F-0BB2DDCE9C63}"/>
              </a:ext>
            </a:extLst>
          </p:cNvPr>
          <p:cNvSpPr>
            <a:spLocks noGrp="1"/>
          </p:cNvSpPr>
          <p:nvPr>
            <p:ph idx="1"/>
          </p:nvPr>
        </p:nvSpPr>
        <p:spPr>
          <a:xfrm>
            <a:off x="295276" y="1219200"/>
            <a:ext cx="3181350" cy="4876800"/>
          </a:xfrm>
        </p:spPr>
        <p:txBody>
          <a:bodyPr/>
          <a:lstStyle/>
          <a:p>
            <a:r>
              <a:rPr lang="en-US" dirty="0"/>
              <a:t>Wireframe prototype for usability study</a:t>
            </a:r>
          </a:p>
          <a:p>
            <a:r>
              <a:rPr lang="en-US" dirty="0"/>
              <a:t>Decreased Clutter</a:t>
            </a:r>
          </a:p>
          <a:p>
            <a:r>
              <a:rPr lang="en-US" dirty="0"/>
              <a:t>Quick access short-cuts</a:t>
            </a:r>
          </a:p>
          <a:p>
            <a:endParaRPr lang="en-US" dirty="0"/>
          </a:p>
        </p:txBody>
      </p:sp>
    </p:spTree>
    <p:extLst>
      <p:ext uri="{BB962C8B-B14F-4D97-AF65-F5344CB8AC3E}">
        <p14:creationId xmlns:p14="http://schemas.microsoft.com/office/powerpoint/2010/main" val="306050369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D539C5-AA0B-4B99-8003-D407561D6CAA}"/>
              </a:ext>
            </a:extLst>
          </p:cNvPr>
          <p:cNvSpPr>
            <a:spLocks noGrp="1"/>
          </p:cNvSpPr>
          <p:nvPr>
            <p:ph type="title"/>
          </p:nvPr>
        </p:nvSpPr>
        <p:spPr/>
        <p:txBody>
          <a:bodyPr/>
          <a:lstStyle/>
          <a:p>
            <a:r>
              <a:rPr lang="en-US" dirty="0"/>
              <a:t>Wireframe Prototype</a:t>
            </a:r>
          </a:p>
        </p:txBody>
      </p:sp>
      <p:sp>
        <p:nvSpPr>
          <p:cNvPr id="3" name="Content Placeholder 2">
            <a:extLst>
              <a:ext uri="{FF2B5EF4-FFF2-40B4-BE49-F238E27FC236}">
                <a16:creationId xmlns:a16="http://schemas.microsoft.com/office/drawing/2014/main" id="{1E3642C7-66EA-41C2-B166-E7E21537D990}"/>
              </a:ext>
            </a:extLst>
          </p:cNvPr>
          <p:cNvSpPr>
            <a:spLocks noGrp="1"/>
          </p:cNvSpPr>
          <p:nvPr>
            <p:ph idx="1"/>
          </p:nvPr>
        </p:nvSpPr>
        <p:spPr>
          <a:xfrm>
            <a:off x="914400" y="2466974"/>
            <a:ext cx="3393923" cy="3629025"/>
          </a:xfrm>
        </p:spPr>
        <p:txBody>
          <a:bodyPr/>
          <a:lstStyle/>
          <a:p>
            <a:r>
              <a:rPr lang="en-US" dirty="0"/>
              <a:t>Color-coded boxes</a:t>
            </a:r>
          </a:p>
          <a:p>
            <a:r>
              <a:rPr lang="en-US" dirty="0"/>
              <a:t>Intuitive Icons</a:t>
            </a:r>
          </a:p>
        </p:txBody>
      </p:sp>
      <p:sp>
        <p:nvSpPr>
          <p:cNvPr id="4" name="Slide Number Placeholder 3">
            <a:extLst>
              <a:ext uri="{FF2B5EF4-FFF2-40B4-BE49-F238E27FC236}">
                <a16:creationId xmlns:a16="http://schemas.microsoft.com/office/drawing/2014/main" id="{26CF0EAC-3231-43DE-87F3-2BFF3D9C9067}"/>
              </a:ext>
            </a:extLst>
          </p:cNvPr>
          <p:cNvSpPr>
            <a:spLocks noGrp="1"/>
          </p:cNvSpPr>
          <p:nvPr>
            <p:ph type="sldNum" sz="quarter" idx="4"/>
          </p:nvPr>
        </p:nvSpPr>
        <p:spPr/>
        <p:txBody>
          <a:bodyPr/>
          <a:lstStyle/>
          <a:p>
            <a:fld id="{60E58D69-6F75-46EC-B381-A34C4F305958}" type="slidenum">
              <a:rPr lang="en-US" smtClean="0"/>
              <a:pPr/>
              <a:t>37</a:t>
            </a:fld>
            <a:endParaRPr lang="en-US" sz="1000" dirty="0"/>
          </a:p>
        </p:txBody>
      </p:sp>
      <p:pic>
        <p:nvPicPr>
          <p:cNvPr id="5" name="Picture 4">
            <a:extLst>
              <a:ext uri="{FF2B5EF4-FFF2-40B4-BE49-F238E27FC236}">
                <a16:creationId xmlns:a16="http://schemas.microsoft.com/office/drawing/2014/main" id="{73CA085B-B807-472C-8808-2D88A91234FD}"/>
              </a:ext>
            </a:extLst>
          </p:cNvPr>
          <p:cNvPicPr>
            <a:picLocks noChangeAspect="1"/>
          </p:cNvPicPr>
          <p:nvPr/>
        </p:nvPicPr>
        <p:blipFill rotWithShape="1">
          <a:blip r:embed="rId3"/>
          <a:srcRect r="10393"/>
          <a:stretch/>
        </p:blipFill>
        <p:spPr>
          <a:xfrm>
            <a:off x="3609976" y="990599"/>
            <a:ext cx="8307228" cy="5320305"/>
          </a:xfrm>
          <a:prstGeom prst="rect">
            <a:avLst/>
          </a:prstGeom>
        </p:spPr>
      </p:pic>
    </p:spTree>
    <p:extLst>
      <p:ext uri="{BB962C8B-B14F-4D97-AF65-F5344CB8AC3E}">
        <p14:creationId xmlns:p14="http://schemas.microsoft.com/office/powerpoint/2010/main" val="3277819759"/>
      </p:ext>
    </p:extLst>
  </p:cSld>
  <p:clrMapOvr>
    <a:masterClrMapping/>
  </p:clrMapOvr>
</p:sld>
</file>

<file path=ppt/theme/theme1.xml><?xml version="1.0" encoding="utf-8"?>
<a:theme xmlns:a="http://schemas.openxmlformats.org/drawingml/2006/main" name="Earth-Moon-May2012_HRP">
  <a:themeElements>
    <a:clrScheme name="Exploration Ambassador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Exploration Ambassadors">
      <a:majorFont>
        <a:latin typeface="Helvetica"/>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28575" cap="flat" cmpd="sng" algn="ctr">
          <a:solidFill>
            <a:srgbClr val="0070C0"/>
          </a:solidFill>
          <a:prstDash val="solid"/>
          <a:round/>
          <a:headEnd type="none" w="med" len="med"/>
          <a:tailEnd type="none" w="med" len="med"/>
        </a:ln>
        <a:effectLst/>
      </a:spPr>
      <a:bodyPr vert="horz" wrap="squar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Tx/>
          <a:buSzTx/>
          <a:buFontTx/>
          <a:buNone/>
          <a:tabLst/>
          <a:defRPr kumimoji="0" sz="2400" b="0" i="0" u="none" strike="noStrike" cap="none" normalizeH="0" baseline="0">
            <a:ln>
              <a:noFill/>
            </a:ln>
            <a:solidFill>
              <a:schemeClr val="bg1"/>
            </a:solidFill>
            <a:effectLst/>
            <a:latin typeface="Helvetica Neue Black Condensed" pitchFamily="-112" charset="0"/>
            <a:ea typeface="ＭＳ Ｐゴシック" pitchFamily="-112" charset="-128"/>
            <a:cs typeface="ＭＳ Ｐゴシック" pitchFamily="-112" charset="-128"/>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outerShdw blurRad="63500" dist="17961" dir="2700000" algn="ctr" rotWithShape="0">
            <a:schemeClr val="tx1">
              <a:alpha val="74998"/>
            </a:schemeClr>
          </a:outerShdw>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Tx/>
          <a:buSzTx/>
          <a:buFontTx/>
          <a:buNone/>
          <a:tabLst/>
          <a:defRPr kumimoji="0" lang="en-US" sz="2400" b="0" i="0" u="none" strike="noStrike" cap="none" normalizeH="0" baseline="0">
            <a:ln>
              <a:noFill/>
            </a:ln>
            <a:solidFill>
              <a:schemeClr val="bg1"/>
            </a:solidFill>
            <a:effectLst/>
            <a:latin typeface="Helvetica Neue Black Condensed" pitchFamily="-112" charset="0"/>
            <a:ea typeface="ＭＳ Ｐゴシック" pitchFamily="-112" charset="-128"/>
            <a:cs typeface="ＭＳ Ｐゴシック" pitchFamily="-112" charset="-128"/>
          </a:defRPr>
        </a:defPPr>
      </a:lstStyle>
    </a:lnDef>
  </a:objectDefaults>
  <a:extraClrSchemeLst>
    <a:extraClrScheme>
      <a:clrScheme name="Exploration Ambassador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Exploration Ambassador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Exploration Ambassador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Exploration Ambassador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Exploration Ambassador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Exploration Ambassador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Exploration Ambassadors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Exploration Ambassador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Exploration Ambassador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Exploration Ambassador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Exploration Ambassador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Exploration Ambassador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ExMC IWS PowerPoint Template.potx" id="{0B47FA68-3844-4D79-B211-4FACEC1C7200}" vid="{D7E72E31-0577-45A4-8B4B-8DBC772558D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99DA3D926281C4EBF199E061BA44E03" ma:contentTypeVersion="4" ma:contentTypeDescription="Create a new document." ma:contentTypeScope="" ma:versionID="6da10185b25afe07e471f7ed5f6be26d">
  <xsd:schema xmlns:xsd="http://www.w3.org/2001/XMLSchema" xmlns:xs="http://www.w3.org/2001/XMLSchema" xmlns:p="http://schemas.microsoft.com/office/2006/metadata/properties" xmlns:ns2="e69bcc35-3454-4d00-b728-0da0df3826cd" xmlns:ns3="997c64ff-f6df-4b5c-b143-07ccfcdee38f" targetNamespace="http://schemas.microsoft.com/office/2006/metadata/properties" ma:root="true" ma:fieldsID="e7369b746ad1d1b962288531711cf715" ns2:_="" ns3:_="">
    <xsd:import namespace="e69bcc35-3454-4d00-b728-0da0df3826cd"/>
    <xsd:import namespace="997c64ff-f6df-4b5c-b143-07ccfcdee38f"/>
    <xsd:element name="properties">
      <xsd:complexType>
        <xsd:sequence>
          <xsd:element name="documentManagement">
            <xsd:complexType>
              <xsd:all>
                <xsd:element ref="ns2:Category"/>
                <xsd:element ref="ns2:Document_x0020_Type" minOccurs="0"/>
                <xsd:element ref="ns2:Destination" minOccurs="0"/>
                <xsd:element ref="ns3: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69bcc35-3454-4d00-b728-0da0df3826cd" elementFormDefault="qualified">
    <xsd:import namespace="http://schemas.microsoft.com/office/2006/documentManagement/types"/>
    <xsd:import namespace="http://schemas.microsoft.com/office/infopath/2007/PartnerControls"/>
    <xsd:element name="Category" ma:index="1" ma:displayName="Topic" ma:default="Bridging the Gap Between Engineering and Medicine" ma:format="Dropdown" ma:internalName="Category">
      <xsd:simpleType>
        <xsd:union memberTypes="dms:Text">
          <xsd:simpleType>
            <xsd:restriction base="dms:Choice">
              <xsd:enumeration value="Bridging the Gap Between Engineering and Medicine"/>
              <xsd:enumeration value="Deep Space Habitat"/>
              <xsd:enumeration value="Developing a Medical System Foundation for Level of Care IV: Short-Duration Lunar Orbit"/>
              <xsd:enumeration value="Developing a Medical System Concept of Operations for Level of Care IV: Long-Duration Lunar Orbital and Surface Operations"/>
              <xsd:enumeration value="Draft"/>
              <xsd:enumeration value="ExMC SE Architecture Overview"/>
              <xsd:enumeration value="ExMC SE ConOps"/>
              <xsd:enumeration value="ExMC SE Overview"/>
              <xsd:enumeration value="ExMC SE Trade Study Tools OV"/>
              <xsd:enumeration value="Final"/>
              <xsd:enumeration value="Guidelines"/>
              <xsd:enumeration value="How we communicate a system model to non-modelers"/>
              <xsd:enumeration value="IMPACT"/>
              <xsd:enumeration value="IMPACT User Experience"/>
              <xsd:enumeration value="Level of Care"/>
              <xsd:enumeration value="MBSE"/>
              <xsd:enumeration value="MBSE Approach"/>
              <xsd:enumeration value="MBSE Manuscript"/>
              <xsd:enumeration value="Medical Capabilities Definition"/>
              <xsd:enumeration value="Modeling"/>
              <xsd:enumeration value="Paper - Final"/>
              <xsd:enumeration value="SE Breakout Section"/>
              <xsd:enumeration value="SE Intro"/>
              <xsd:enumeration value="SE Tech Dev"/>
              <xsd:enumeration value="Systems Engineering for Space Exploration Medical Capabilities"/>
              <xsd:enumeration value="Template"/>
              <xsd:enumeration value="SE Overview &amp; Update"/>
              <xsd:enumeration value="Clinical Medical System Recommendations"/>
              <xsd:enumeration value="Trade Space Analysis Tools: Pilot Project"/>
            </xsd:restriction>
          </xsd:simpleType>
        </xsd:union>
      </xsd:simpleType>
    </xsd:element>
    <xsd:element name="Document_x0020_Type" ma:index="2" nillable="true" ma:displayName="Document Type" ma:default="Abstract - Draft" ma:format="Dropdown" ma:internalName="Document_x0020_Type">
      <xsd:simpleType>
        <xsd:restriction base="dms:Choice">
          <xsd:enumeration value="Abstract - Draft"/>
          <xsd:enumeration value="Abstract - Final"/>
          <xsd:enumeration value="Manuscript"/>
          <xsd:enumeration value="Paper"/>
          <xsd:enumeration value="Paper - Draft"/>
          <xsd:enumeration value="Paper - Final"/>
          <xsd:enumeration value="Planning"/>
          <xsd:enumeration value="Presentation"/>
        </xsd:restriction>
      </xsd:simpleType>
    </xsd:element>
    <xsd:element name="Destination" ma:index="3" nillable="true" ma:displayName="Destination" ma:format="Dropdown" ma:internalName="Destination">
      <xsd:simpleType>
        <xsd:union memberTypes="dms:Text">
          <xsd:simpleType>
            <xsd:restriction base="dms:Choice">
              <xsd:enumeration value="AIAA (2017)"/>
              <xsd:enumeration value="AsMA (2019)"/>
              <xsd:enumeration value="IAC (2017)"/>
              <xsd:enumeration value="IEEE 2018"/>
              <xsd:enumeration value="IWS (2017)"/>
              <xsd:enumeration value="IWS (2018)"/>
              <xsd:enumeration value="IWS (2019)"/>
              <xsd:enumeration value="IWS (2020)"/>
              <xsd:enumeration value="IWS (2021)"/>
            </xsd:restriction>
          </xsd:simpleType>
        </xsd:union>
      </xsd:simpleType>
    </xsd:element>
  </xsd:schema>
  <xsd:schema xmlns:xsd="http://www.w3.org/2001/XMLSchema" xmlns:xs="http://www.w3.org/2001/XMLSchema" xmlns:dms="http://schemas.microsoft.com/office/2006/documentManagement/types" xmlns:pc="http://schemas.microsoft.com/office/infopath/2007/PartnerControls" targetNamespace="997c64ff-f6df-4b5c-b143-07ccfcdee38f"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7"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Destination xmlns="e69bcc35-3454-4d00-b728-0da0df3826cd">IEEE 2021</Destination>
    <Category xmlns="e69bcc35-3454-4d00-b728-0da0df3826cd">Post IEEE Review</Category>
    <Document_x0020_Type xmlns="e69bcc35-3454-4d00-b728-0da0df3826cd">Presentation</Document_x0020_Type>
  </documentManagement>
</p:properties>
</file>

<file path=customXml/itemProps1.xml><?xml version="1.0" encoding="utf-8"?>
<ds:datastoreItem xmlns:ds="http://schemas.openxmlformats.org/officeDocument/2006/customXml" ds:itemID="{AC2BB6CF-7F99-445B-9A2D-9936D1CD381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69bcc35-3454-4d00-b728-0da0df3826cd"/>
    <ds:schemaRef ds:uri="997c64ff-f6df-4b5c-b143-07ccfcdee38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D6918FC-92BA-431B-B676-3AA460CDDAF5}">
  <ds:schemaRefs>
    <ds:schemaRef ds:uri="http://schemas.microsoft.com/sharepoint/v3/contenttype/forms"/>
  </ds:schemaRefs>
</ds:datastoreItem>
</file>

<file path=customXml/itemProps3.xml><?xml version="1.0" encoding="utf-8"?>
<ds:datastoreItem xmlns:ds="http://schemas.openxmlformats.org/officeDocument/2006/customXml" ds:itemID="{C7E7273F-E1B4-463E-AD2E-4D345807E263}">
  <ds:schemaRefs>
    <ds:schemaRef ds:uri="http://purl.org/dc/dcmitype/"/>
    <ds:schemaRef ds:uri="http://purl.org/dc/terms/"/>
    <ds:schemaRef ds:uri="http://schemas.microsoft.com/office/2006/metadata/properties"/>
    <ds:schemaRef ds:uri="http://schemas.microsoft.com/office/2006/documentManagement/types"/>
    <ds:schemaRef ds:uri="http://www.w3.org/XML/1998/namespace"/>
    <ds:schemaRef ds:uri="http://schemas.openxmlformats.org/package/2006/metadata/core-properties"/>
    <ds:schemaRef ds:uri="http://schemas.microsoft.com/office/infopath/2007/PartnerControls"/>
    <ds:schemaRef ds:uri="997c64ff-f6df-4b5c-b143-07ccfcdee38f"/>
    <ds:schemaRef ds:uri="e69bcc35-3454-4d00-b728-0da0df3826cd"/>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ExMC IWS PowerPoint Template</Template>
  <TotalTime>2190</TotalTime>
  <Words>4002</Words>
  <Application>Microsoft Office PowerPoint</Application>
  <PresentationFormat>Widescreen</PresentationFormat>
  <Paragraphs>549</Paragraphs>
  <Slides>37</Slides>
  <Notes>36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37</vt:i4>
      </vt:variant>
    </vt:vector>
  </HeadingPairs>
  <TitlesOfParts>
    <vt:vector size="45" baseType="lpstr">
      <vt:lpstr>Arial</vt:lpstr>
      <vt:lpstr>Bahnschrift SemiCondensed</vt:lpstr>
      <vt:lpstr>Calibri</vt:lpstr>
      <vt:lpstr>Helvetica</vt:lpstr>
      <vt:lpstr>Helvetica Neue Black Condensed</vt:lpstr>
      <vt:lpstr>Times New Roman</vt:lpstr>
      <vt:lpstr>Wingdings</vt:lpstr>
      <vt:lpstr>Earth-Moon-May2012_HRP</vt:lpstr>
      <vt:lpstr>Presenting Model-Based Systems Engineering Information to Non-Modelers</vt:lpstr>
      <vt:lpstr>Where This Comes From – An Systems Engineer’s View</vt:lpstr>
      <vt:lpstr>Systems Engineering Approach to Get There</vt:lpstr>
      <vt:lpstr>What is MBSE?</vt:lpstr>
      <vt:lpstr>Bridging the Communication Chasm</vt:lpstr>
      <vt:lpstr>How We Involved and Designed to Users</vt:lpstr>
      <vt:lpstr>How Do You Visually Represent a ConOps?</vt:lpstr>
      <vt:lpstr>HTML Representation of the Medical System Model</vt:lpstr>
      <vt:lpstr>How do I Navigate to the Medical System?</vt:lpstr>
      <vt:lpstr>The Process</vt:lpstr>
      <vt:lpstr>The Process</vt:lpstr>
      <vt:lpstr>How Do You Model Requirements?</vt:lpstr>
      <vt:lpstr>What Requirement Information Is Modeled?</vt:lpstr>
      <vt:lpstr>Seeing Requirements Traces Another Way</vt:lpstr>
      <vt:lpstr>HTML Report – Medical Systems Relation Maps</vt:lpstr>
      <vt:lpstr>Review Process</vt:lpstr>
      <vt:lpstr>Review Overview and Findings Summary</vt:lpstr>
      <vt:lpstr>Major Changes from Review</vt:lpstr>
      <vt:lpstr>Findings from Usability Evaluations</vt:lpstr>
      <vt:lpstr>Future Looks</vt:lpstr>
      <vt:lpstr>Lessons Learned</vt:lpstr>
      <vt:lpstr>PowerPoint Presentation</vt:lpstr>
      <vt:lpstr>Medical System Concept of Operations,  Functions, and Architecture</vt:lpstr>
      <vt:lpstr>Medical System Concepts of Operations</vt:lpstr>
      <vt:lpstr>Medical System Functions</vt:lpstr>
      <vt:lpstr>Medical System Architecture and Interfaces</vt:lpstr>
      <vt:lpstr>Medical System Conditions, Capabilities, and Resources</vt:lpstr>
      <vt:lpstr>Medical Conditions</vt:lpstr>
      <vt:lpstr>Medical Capabilities </vt:lpstr>
      <vt:lpstr>Medical System Requirements – Sample Relation Maps </vt:lpstr>
      <vt:lpstr>Medical System Conditions, Capabilities, and Resources</vt:lpstr>
      <vt:lpstr>Standards and References</vt:lpstr>
      <vt:lpstr>Culmination = Medical System Requirements</vt:lpstr>
      <vt:lpstr>Medical System Master Equipment List</vt:lpstr>
      <vt:lpstr>Human Factors Analysis</vt:lpstr>
      <vt:lpstr>Wireframe Prototype</vt:lpstr>
      <vt:lpstr>Wireframe Prototype</vt:lpstr>
    </vt:vector>
  </TitlesOfParts>
  <Company>HPES ACES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Presenting Model-Based Systems Engineering Information to Non-Modelers</dc:title>
  <dc:creator>Cohen, Jeffrey R. (JSC-SF311)[WYLE LABORATORIES, INC.]</dc:creator>
  <cp:lastModifiedBy>Cohen, Jeffrey R. (JSC-SF311)[WYLE LABORATORIES, INC.]</cp:lastModifiedBy>
  <cp:revision>65</cp:revision>
  <dcterms:created xsi:type="dcterms:W3CDTF">2020-11-09T19:46:36Z</dcterms:created>
  <dcterms:modified xsi:type="dcterms:W3CDTF">2020-12-21T14:52:28Z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0x010100499DA3D926281C4EBF199E061BA44E03</vt:lpwstr>
  </property>
</Properties>
</file>