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0" r:id="rId1"/>
  </p:sldMasterIdLst>
  <p:notesMasterIdLst>
    <p:notesMasterId r:id="rId17"/>
  </p:notesMasterIdLst>
  <p:sldIdLst>
    <p:sldId id="257" r:id="rId2"/>
    <p:sldId id="258" r:id="rId3"/>
    <p:sldId id="259" r:id="rId4"/>
    <p:sldId id="260" r:id="rId5"/>
    <p:sldId id="261" r:id="rId6"/>
    <p:sldId id="262" r:id="rId7"/>
    <p:sldId id="263" r:id="rId8"/>
    <p:sldId id="264" r:id="rId9"/>
    <p:sldId id="265" r:id="rId10"/>
    <p:sldId id="267" r:id="rId11"/>
    <p:sldId id="266" r:id="rId12"/>
    <p:sldId id="268" r:id="rId13"/>
    <p:sldId id="270" r:id="rId14"/>
    <p:sldId id="271"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482400"/>
    <a:srgbClr val="006600"/>
    <a:srgbClr val="003A00"/>
    <a:srgbClr val="000066"/>
    <a:srgbClr val="0000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24" autoAdjust="0"/>
    <p:restoredTop sz="94660"/>
  </p:normalViewPr>
  <p:slideViewPr>
    <p:cSldViewPr snapToGrid="0">
      <p:cViewPr varScale="1">
        <p:scale>
          <a:sx n="80" d="100"/>
          <a:sy n="80" d="100"/>
        </p:scale>
        <p:origin x="14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C9DB24-B71F-4FFA-AFA3-307E639547C3}" type="datetimeFigureOut">
              <a:rPr lang="en-US" smtClean="0"/>
              <a:t>12/21/2020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D35C8D-B098-41FA-AB51-47FF4EDEBE8C}" type="slidenum">
              <a:rPr lang="en-US" smtClean="0"/>
              <a:t>‹#›</a:t>
            </a:fld>
            <a:endParaRPr lang="en-US"/>
          </a:p>
        </p:txBody>
      </p:sp>
    </p:spTree>
    <p:extLst>
      <p:ext uri="{BB962C8B-B14F-4D97-AF65-F5344CB8AC3E}">
        <p14:creationId xmlns:p14="http://schemas.microsoft.com/office/powerpoint/2010/main" val="1870638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A picture containing person, large, water, ocean&#10;&#10;Description automatically generated">
            <a:extLst>
              <a:ext uri="{FF2B5EF4-FFF2-40B4-BE49-F238E27FC236}">
                <a16:creationId xmlns:a16="http://schemas.microsoft.com/office/drawing/2014/main" id="{417B304B-FC09-4731-B355-1249914E6E07}"/>
              </a:ext>
            </a:extLst>
          </p:cNvPr>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l="79" t="43464" r="-79"/>
          <a:stretch/>
        </p:blipFill>
        <p:spPr>
          <a:xfrm>
            <a:off x="-40197" y="-13013"/>
            <a:ext cx="12261813" cy="6932270"/>
          </a:xfrm>
          <a:prstGeom prst="rect">
            <a:avLst/>
          </a:prstGeom>
        </p:spPr>
      </p:pic>
      <p:sp>
        <p:nvSpPr>
          <p:cNvPr id="2" name="Title 1"/>
          <p:cNvSpPr>
            <a:spLocks noGrp="1"/>
          </p:cNvSpPr>
          <p:nvPr>
            <p:ph type="ctrTitle"/>
          </p:nvPr>
        </p:nvSpPr>
        <p:spPr>
          <a:xfrm>
            <a:off x="1370693" y="1769540"/>
            <a:ext cx="9440034" cy="1828801"/>
          </a:xfrm>
        </p:spPr>
        <p:txBody>
          <a:bodyPr anchor="b">
            <a:normAutofit/>
          </a:bodyPr>
          <a:lstStyle>
            <a:lvl1pPr algn="ctr">
              <a:defRPr sz="540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370693" y="3598339"/>
            <a:ext cx="9440034" cy="1049867"/>
          </a:xfrm>
        </p:spPr>
        <p:txBody>
          <a:bodyPr anchor="t">
            <a:normAutofit/>
          </a:bodyPr>
          <a:lstStyle>
            <a:lvl1pPr marL="0" indent="0" algn="ctr">
              <a:buNone/>
              <a:defRPr sz="280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2F5FCDD4-3DFB-49EC-9F80-CDA79EB14C5A}" type="datetime1">
              <a:rPr lang="en-US" smtClean="0"/>
              <a:t>12/21/2020</a:t>
            </a:fld>
            <a:endParaRPr lang="en-US"/>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JSC Innovation Charge Account 2020     MSC-26937-1</a:t>
            </a:r>
            <a:endParaRPr lang="en-US" dirty="0"/>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CE0C3A7E-5A8E-47D8-96DF-C572B510BD72}" type="slidenum">
              <a:rPr lang="en-US" smtClean="0"/>
              <a:pPr/>
              <a:t>‹#›</a:t>
            </a:fld>
            <a:endParaRPr lang="en-US" dirty="0"/>
          </a:p>
        </p:txBody>
      </p:sp>
      <p:sp>
        <p:nvSpPr>
          <p:cNvPr id="9" name="TextBox 8">
            <a:extLst>
              <a:ext uri="{FF2B5EF4-FFF2-40B4-BE49-F238E27FC236}">
                <a16:creationId xmlns:a16="http://schemas.microsoft.com/office/drawing/2014/main" id="{73D66401-83E4-470F-A49B-930995982D04}"/>
              </a:ext>
            </a:extLst>
          </p:cNvPr>
          <p:cNvSpPr txBox="1"/>
          <p:nvPr userDrawn="1"/>
        </p:nvSpPr>
        <p:spPr>
          <a:xfrm>
            <a:off x="8988038" y="6642556"/>
            <a:ext cx="3233578" cy="215444"/>
          </a:xfrm>
          <a:prstGeom prst="rect">
            <a:avLst/>
          </a:prstGeom>
          <a:noFill/>
        </p:spPr>
        <p:txBody>
          <a:bodyPr wrap="none" rtlCol="0">
            <a:spAutoFit/>
          </a:bodyPr>
          <a:lstStyle/>
          <a:p>
            <a:r>
              <a:rPr lang="en-US" sz="800" dirty="0">
                <a:solidFill>
                  <a:schemeClr val="tx1">
                    <a:lumMod val="65000"/>
                  </a:schemeClr>
                </a:solidFill>
                <a:effectLst>
                  <a:outerShdw blurRad="38100" dist="38100" dir="2700000" algn="tl">
                    <a:srgbClr val="000000">
                      <a:alpha val="43137"/>
                    </a:srgbClr>
                  </a:outerShdw>
                </a:effectLst>
              </a:rPr>
              <a:t>https://images-assets.nasa.gov/image/PIA12927/PIA12927~orig.jpg</a:t>
            </a:r>
          </a:p>
        </p:txBody>
      </p:sp>
      <p:pic>
        <p:nvPicPr>
          <p:cNvPr id="10" name="Picture 9">
            <a:extLst>
              <a:ext uri="{FF2B5EF4-FFF2-40B4-BE49-F238E27FC236}">
                <a16:creationId xmlns:a16="http://schemas.microsoft.com/office/drawing/2014/main" id="{6CF1C6EC-2C79-42AE-B045-414D761FBC6B}"/>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420669" y="-13013"/>
            <a:ext cx="791295" cy="801364"/>
          </a:xfrm>
          <a:prstGeom prst="rect">
            <a:avLst/>
          </a:prstGeom>
        </p:spPr>
      </p:pic>
    </p:spTree>
    <p:extLst>
      <p:ext uri="{BB962C8B-B14F-4D97-AF65-F5344CB8AC3E}">
        <p14:creationId xmlns:p14="http://schemas.microsoft.com/office/powerpoint/2010/main" val="3596534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1" name="Picture 10" descr="A picture containing person, large, water, ocean&#10;&#10;Description automatically generated">
            <a:extLst>
              <a:ext uri="{FF2B5EF4-FFF2-40B4-BE49-F238E27FC236}">
                <a16:creationId xmlns:a16="http://schemas.microsoft.com/office/drawing/2014/main" id="{EC025078-2C01-4F5B-BCBC-43BB924BAF8E}"/>
              </a:ext>
            </a:extLst>
          </p:cNvPr>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l="79" t="43464" r="-79"/>
          <a:stretch/>
        </p:blipFill>
        <p:spPr>
          <a:xfrm>
            <a:off x="-40197" y="-13013"/>
            <a:ext cx="12261813" cy="6932270"/>
          </a:xfrm>
          <a:prstGeom prst="rect">
            <a:avLst/>
          </a:prstGeom>
        </p:spPr>
      </p:pic>
      <p:sp>
        <p:nvSpPr>
          <p:cNvPr id="2" name="Title 1"/>
          <p:cNvSpPr>
            <a:spLocks noGrp="1"/>
          </p:cNvSpPr>
          <p:nvPr>
            <p:ph type="title"/>
          </p:nvPr>
        </p:nvSpPr>
        <p:spPr/>
        <p:txBody>
          <a:bodyPr/>
          <a:lstStyle>
            <a:lvl1pPr>
              <a:defRPr b="1">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solidFill>
            <a:schemeClr val="bg1">
              <a:alpha val="50000"/>
            </a:schemeClr>
          </a:solidFill>
        </p:spPr>
        <p:txBody>
          <a:bodyPr/>
          <a:lstStyle>
            <a:lvl1pPr>
              <a:defRPr sz="2400">
                <a:solidFill>
                  <a:schemeClr val="tx1"/>
                </a:solidFill>
                <a:latin typeface="Arial" panose="020B0604020202020204" pitchFamily="34" charset="0"/>
                <a:cs typeface="Arial" panose="020B0604020202020204" pitchFamily="34" charset="0"/>
              </a:defRPr>
            </a:lvl1pPr>
            <a:lvl2pPr>
              <a:defRPr sz="2000">
                <a:solidFill>
                  <a:schemeClr val="tx1"/>
                </a:solidFill>
                <a:latin typeface="Arial" panose="020B0604020202020204" pitchFamily="34" charset="0"/>
                <a:cs typeface="Arial" panose="020B0604020202020204" pitchFamily="34" charset="0"/>
              </a:defRPr>
            </a:lvl2pPr>
            <a:lvl3pPr>
              <a:defRPr sz="1800">
                <a:solidFill>
                  <a:schemeClr val="tx1"/>
                </a:solidFill>
                <a:latin typeface="Arial" panose="020B0604020202020204" pitchFamily="34" charset="0"/>
                <a:cs typeface="Arial" panose="020B0604020202020204" pitchFamily="34" charset="0"/>
              </a:defRPr>
            </a:lvl3pPr>
            <a:lvl4pPr>
              <a:defRPr sz="1600">
                <a:solidFill>
                  <a:schemeClr val="tx1"/>
                </a:solidFill>
                <a:latin typeface="Arial" panose="020B0604020202020204" pitchFamily="34" charset="0"/>
                <a:cs typeface="Arial" panose="020B0604020202020204" pitchFamily="34" charset="0"/>
              </a:defRPr>
            </a:lvl4pPr>
            <a:lvl5pPr>
              <a:defRPr sz="1600">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solidFill>
                  <a:schemeClr val="tx1"/>
                </a:solidFill>
                <a:latin typeface="Arial" panose="020B0604020202020204" pitchFamily="34" charset="0"/>
                <a:cs typeface="Arial" panose="020B0604020202020204" pitchFamily="34" charset="0"/>
              </a:defRPr>
            </a:lvl1pPr>
          </a:lstStyle>
          <a:p>
            <a:fld id="{E0F5F5B7-E935-4474-BE1E-560E5E1A822B}" type="datetime1">
              <a:rPr lang="en-US" smtClean="0"/>
              <a:t>12/21/2020</a:t>
            </a:fld>
            <a:endParaRPr lang="en-US"/>
          </a:p>
        </p:txBody>
      </p:sp>
      <p:sp>
        <p:nvSpPr>
          <p:cNvPr id="5" name="Footer Placeholder 4"/>
          <p:cNvSpPr>
            <a:spLocks noGrp="1"/>
          </p:cNvSpPr>
          <p:nvPr>
            <p:ph type="ftr" sz="quarter" idx="11"/>
          </p:nvPr>
        </p:nvSpPr>
        <p:spPr/>
        <p:txBody>
          <a:bodyPr/>
          <a:lstStyle>
            <a:lvl1pPr>
              <a:defRPr>
                <a:solidFill>
                  <a:schemeClr val="tx1"/>
                </a:solidFill>
                <a:latin typeface="Arial" panose="020B0604020202020204" pitchFamily="34" charset="0"/>
                <a:cs typeface="Arial" panose="020B0604020202020204" pitchFamily="34" charset="0"/>
              </a:defRPr>
            </a:lvl1pPr>
          </a:lstStyle>
          <a:p>
            <a:r>
              <a:rPr lang="en-US"/>
              <a:t>JSC Innovation Charge Account 2020     MSC-26937-1</a:t>
            </a:r>
          </a:p>
        </p:txBody>
      </p:sp>
      <p:sp>
        <p:nvSpPr>
          <p:cNvPr id="6" name="Slide Number Placeholder 5"/>
          <p:cNvSpPr>
            <a:spLocks noGrp="1"/>
          </p:cNvSpPr>
          <p:nvPr>
            <p:ph type="sldNum" sz="quarter" idx="12"/>
          </p:nvPr>
        </p:nvSpPr>
        <p:spPr/>
        <p:txBody>
          <a:bodyPr/>
          <a:lstStyle>
            <a:lvl1pPr>
              <a:defRPr>
                <a:solidFill>
                  <a:schemeClr val="tx1"/>
                </a:solidFill>
                <a:latin typeface="Arial" panose="020B0604020202020204" pitchFamily="34" charset="0"/>
                <a:cs typeface="Arial" panose="020B0604020202020204" pitchFamily="34" charset="0"/>
              </a:defRPr>
            </a:lvl1pPr>
          </a:lstStyle>
          <a:p>
            <a:fld id="{CE0C3A7E-5A8E-47D8-96DF-C572B510BD72}" type="slidenum">
              <a:rPr lang="en-US" smtClean="0"/>
              <a:pPr/>
              <a:t>‹#›</a:t>
            </a:fld>
            <a:endParaRPr lang="en-US"/>
          </a:p>
        </p:txBody>
      </p:sp>
      <p:sp>
        <p:nvSpPr>
          <p:cNvPr id="9" name="TextBox 8">
            <a:extLst>
              <a:ext uri="{FF2B5EF4-FFF2-40B4-BE49-F238E27FC236}">
                <a16:creationId xmlns:a16="http://schemas.microsoft.com/office/drawing/2014/main" id="{233B6D06-9FEC-4018-8C0B-EC339BC2DBDF}"/>
              </a:ext>
            </a:extLst>
          </p:cNvPr>
          <p:cNvSpPr txBox="1"/>
          <p:nvPr userDrawn="1"/>
        </p:nvSpPr>
        <p:spPr>
          <a:xfrm>
            <a:off x="8958422" y="6642129"/>
            <a:ext cx="3233578" cy="215444"/>
          </a:xfrm>
          <a:prstGeom prst="rect">
            <a:avLst/>
          </a:prstGeom>
          <a:noFill/>
        </p:spPr>
        <p:txBody>
          <a:bodyPr wrap="none" rtlCol="0">
            <a:spAutoFit/>
          </a:bodyPr>
          <a:lstStyle/>
          <a:p>
            <a:r>
              <a:rPr lang="en-US" sz="800" dirty="0">
                <a:solidFill>
                  <a:schemeClr val="tx1">
                    <a:lumMod val="65000"/>
                  </a:schemeClr>
                </a:solidFill>
                <a:effectLst>
                  <a:outerShdw blurRad="38100" dist="38100" dir="2700000" algn="tl">
                    <a:srgbClr val="000000">
                      <a:alpha val="43137"/>
                    </a:srgbClr>
                  </a:outerShdw>
                </a:effectLst>
              </a:rPr>
              <a:t>https://images-assets.nasa.gov/image/PIA12927/PIA12927~orig.jpg</a:t>
            </a:r>
          </a:p>
        </p:txBody>
      </p:sp>
      <p:pic>
        <p:nvPicPr>
          <p:cNvPr id="10" name="Picture 9">
            <a:extLst>
              <a:ext uri="{FF2B5EF4-FFF2-40B4-BE49-F238E27FC236}">
                <a16:creationId xmlns:a16="http://schemas.microsoft.com/office/drawing/2014/main" id="{E490E3A4-3D59-4054-A642-CEAF7CB7B3D9}"/>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420669" y="-13013"/>
            <a:ext cx="791295" cy="801364"/>
          </a:xfrm>
          <a:prstGeom prst="rect">
            <a:avLst/>
          </a:prstGeom>
        </p:spPr>
      </p:pic>
    </p:spTree>
    <p:extLst>
      <p:ext uri="{BB962C8B-B14F-4D97-AF65-F5344CB8AC3E}">
        <p14:creationId xmlns:p14="http://schemas.microsoft.com/office/powerpoint/2010/main" val="3374233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E94A2-B073-4486-8DDD-022128463BD7}" type="datetime1">
              <a:rPr lang="en-US" smtClean="0"/>
              <a:t>12/21/2020</a:t>
            </a:fld>
            <a:endParaRPr lang="en-US"/>
          </a:p>
        </p:txBody>
      </p:sp>
      <p:sp>
        <p:nvSpPr>
          <p:cNvPr id="5" name="Footer Placeholder 4"/>
          <p:cNvSpPr>
            <a:spLocks noGrp="1"/>
          </p:cNvSpPr>
          <p:nvPr>
            <p:ph type="ftr" sz="quarter" idx="11"/>
          </p:nvPr>
        </p:nvSpPr>
        <p:spPr/>
        <p:txBody>
          <a:bodyPr/>
          <a:lstStyle/>
          <a:p>
            <a:r>
              <a:rPr lang="en-US"/>
              <a:t>JSC Innovation Charge Account 2020     MSC-26937-1</a:t>
            </a:r>
          </a:p>
        </p:txBody>
      </p:sp>
      <p:sp>
        <p:nvSpPr>
          <p:cNvPr id="6" name="Slide Number Placeholder 5"/>
          <p:cNvSpPr>
            <a:spLocks noGrp="1"/>
          </p:cNvSpPr>
          <p:nvPr>
            <p:ph type="sldNum" sz="quarter" idx="12"/>
          </p:nvPr>
        </p:nvSpPr>
        <p:spPr/>
        <p:txBody>
          <a:bodyPr/>
          <a:lstStyle/>
          <a:p>
            <a:fld id="{CE0C3A7E-5A8E-47D8-96DF-C572B510BD72}" type="slidenum">
              <a:rPr lang="en-US" smtClean="0"/>
              <a:t>‹#›</a:t>
            </a:fld>
            <a:endParaRPr lang="en-US"/>
          </a:p>
        </p:txBody>
      </p:sp>
    </p:spTree>
    <p:extLst>
      <p:ext uri="{BB962C8B-B14F-4D97-AF65-F5344CB8AC3E}">
        <p14:creationId xmlns:p14="http://schemas.microsoft.com/office/powerpoint/2010/main" val="2714608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E7BA85-1EAD-4EA8-ABE1-9BCE96D9C3EA}" type="datetime1">
              <a:rPr lang="en-US" smtClean="0"/>
              <a:t>12/21/2020</a:t>
            </a:fld>
            <a:endParaRPr lang="en-US"/>
          </a:p>
        </p:txBody>
      </p:sp>
      <p:sp>
        <p:nvSpPr>
          <p:cNvPr id="6" name="Footer Placeholder 5"/>
          <p:cNvSpPr>
            <a:spLocks noGrp="1"/>
          </p:cNvSpPr>
          <p:nvPr>
            <p:ph type="ftr" sz="quarter" idx="11"/>
          </p:nvPr>
        </p:nvSpPr>
        <p:spPr/>
        <p:txBody>
          <a:bodyPr/>
          <a:lstStyle/>
          <a:p>
            <a:r>
              <a:rPr lang="en-US"/>
              <a:t>JSC Innovation Charge Account 2020     MSC-26937-1</a:t>
            </a:r>
          </a:p>
        </p:txBody>
      </p:sp>
      <p:sp>
        <p:nvSpPr>
          <p:cNvPr id="7" name="Slide Number Placeholder 6"/>
          <p:cNvSpPr>
            <a:spLocks noGrp="1"/>
          </p:cNvSpPr>
          <p:nvPr>
            <p:ph type="sldNum" sz="quarter" idx="12"/>
          </p:nvPr>
        </p:nvSpPr>
        <p:spPr/>
        <p:txBody>
          <a:bodyPr/>
          <a:lstStyle/>
          <a:p>
            <a:fld id="{CE0C3A7E-5A8E-47D8-96DF-C572B510BD72}" type="slidenum">
              <a:rPr lang="en-US" smtClean="0"/>
              <a:t>‹#›</a:t>
            </a:fld>
            <a:endParaRPr lang="en-US"/>
          </a:p>
        </p:txBody>
      </p:sp>
    </p:spTree>
    <p:extLst>
      <p:ext uri="{BB962C8B-B14F-4D97-AF65-F5344CB8AC3E}">
        <p14:creationId xmlns:p14="http://schemas.microsoft.com/office/powerpoint/2010/main" val="612409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D6999FA-556A-4B7C-A387-9C137AC04DA7}" type="datetime1">
              <a:rPr lang="en-US" smtClean="0"/>
              <a:t>12/21/2020</a:t>
            </a:fld>
            <a:endParaRPr lang="en-US"/>
          </a:p>
        </p:txBody>
      </p:sp>
      <p:sp>
        <p:nvSpPr>
          <p:cNvPr id="8" name="Footer Placeholder 7"/>
          <p:cNvSpPr>
            <a:spLocks noGrp="1"/>
          </p:cNvSpPr>
          <p:nvPr>
            <p:ph type="ftr" sz="quarter" idx="11"/>
          </p:nvPr>
        </p:nvSpPr>
        <p:spPr/>
        <p:txBody>
          <a:bodyPr/>
          <a:lstStyle/>
          <a:p>
            <a:r>
              <a:rPr lang="en-US"/>
              <a:t>JSC Innovation Charge Account 2020     MSC-26937-1</a:t>
            </a:r>
          </a:p>
        </p:txBody>
      </p:sp>
      <p:sp>
        <p:nvSpPr>
          <p:cNvPr id="9" name="Slide Number Placeholder 8"/>
          <p:cNvSpPr>
            <a:spLocks noGrp="1"/>
          </p:cNvSpPr>
          <p:nvPr>
            <p:ph type="sldNum" sz="quarter" idx="12"/>
          </p:nvPr>
        </p:nvSpPr>
        <p:spPr/>
        <p:txBody>
          <a:bodyPr/>
          <a:lstStyle/>
          <a:p>
            <a:fld id="{CE0C3A7E-5A8E-47D8-96DF-C572B510BD72}" type="slidenum">
              <a:rPr lang="en-US" smtClean="0"/>
              <a:t>‹#›</a:t>
            </a:fld>
            <a:endParaRPr lang="en-US"/>
          </a:p>
        </p:txBody>
      </p:sp>
    </p:spTree>
    <p:extLst>
      <p:ext uri="{BB962C8B-B14F-4D97-AF65-F5344CB8AC3E}">
        <p14:creationId xmlns:p14="http://schemas.microsoft.com/office/powerpoint/2010/main" val="1591369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0009048-EC4A-4B63-8348-CCC4EBE3A6C9}" type="datetime1">
              <a:rPr lang="en-US" smtClean="0"/>
              <a:t>12/21/2020</a:t>
            </a:fld>
            <a:endParaRPr lang="en-US"/>
          </a:p>
        </p:txBody>
      </p:sp>
      <p:sp>
        <p:nvSpPr>
          <p:cNvPr id="4" name="Footer Placeholder 3"/>
          <p:cNvSpPr>
            <a:spLocks noGrp="1"/>
          </p:cNvSpPr>
          <p:nvPr>
            <p:ph type="ftr" sz="quarter" idx="11"/>
          </p:nvPr>
        </p:nvSpPr>
        <p:spPr/>
        <p:txBody>
          <a:bodyPr/>
          <a:lstStyle/>
          <a:p>
            <a:r>
              <a:rPr lang="en-US"/>
              <a:t>JSC Innovation Charge Account 2020     MSC-26937-1</a:t>
            </a:r>
          </a:p>
        </p:txBody>
      </p:sp>
      <p:sp>
        <p:nvSpPr>
          <p:cNvPr id="5" name="Slide Number Placeholder 4"/>
          <p:cNvSpPr>
            <a:spLocks noGrp="1"/>
          </p:cNvSpPr>
          <p:nvPr>
            <p:ph type="sldNum" sz="quarter" idx="12"/>
          </p:nvPr>
        </p:nvSpPr>
        <p:spPr/>
        <p:txBody>
          <a:bodyPr/>
          <a:lstStyle/>
          <a:p>
            <a:fld id="{CE0C3A7E-5A8E-47D8-96DF-C572B510BD72}" type="slidenum">
              <a:rPr lang="en-US" smtClean="0"/>
              <a:t>‹#›</a:t>
            </a:fld>
            <a:endParaRPr lang="en-US"/>
          </a:p>
        </p:txBody>
      </p:sp>
    </p:spTree>
    <p:extLst>
      <p:ext uri="{BB962C8B-B14F-4D97-AF65-F5344CB8AC3E}">
        <p14:creationId xmlns:p14="http://schemas.microsoft.com/office/powerpoint/2010/main" val="1103300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067B6D-09B8-4EE4-AA71-8375951A4017}" type="datetime1">
              <a:rPr lang="en-US" smtClean="0"/>
              <a:t>12/21/2020</a:t>
            </a:fld>
            <a:endParaRPr lang="en-US"/>
          </a:p>
        </p:txBody>
      </p:sp>
      <p:sp>
        <p:nvSpPr>
          <p:cNvPr id="3" name="Footer Placeholder 2"/>
          <p:cNvSpPr>
            <a:spLocks noGrp="1"/>
          </p:cNvSpPr>
          <p:nvPr>
            <p:ph type="ftr" sz="quarter" idx="11"/>
          </p:nvPr>
        </p:nvSpPr>
        <p:spPr/>
        <p:txBody>
          <a:bodyPr/>
          <a:lstStyle/>
          <a:p>
            <a:r>
              <a:rPr lang="en-US"/>
              <a:t>JSC Innovation Charge Account 2020     MSC-26937-1</a:t>
            </a:r>
          </a:p>
        </p:txBody>
      </p:sp>
      <p:sp>
        <p:nvSpPr>
          <p:cNvPr id="4" name="Slide Number Placeholder 3"/>
          <p:cNvSpPr>
            <a:spLocks noGrp="1"/>
          </p:cNvSpPr>
          <p:nvPr>
            <p:ph type="sldNum" sz="quarter" idx="12"/>
          </p:nvPr>
        </p:nvSpPr>
        <p:spPr/>
        <p:txBody>
          <a:bodyPr/>
          <a:lstStyle/>
          <a:p>
            <a:fld id="{CE0C3A7E-5A8E-47D8-96DF-C572B510BD72}" type="slidenum">
              <a:rPr lang="en-US" smtClean="0"/>
              <a:t>‹#›</a:t>
            </a:fld>
            <a:endParaRPr lang="en-US"/>
          </a:p>
        </p:txBody>
      </p:sp>
    </p:spTree>
    <p:extLst>
      <p:ext uri="{BB962C8B-B14F-4D97-AF65-F5344CB8AC3E}">
        <p14:creationId xmlns:p14="http://schemas.microsoft.com/office/powerpoint/2010/main" val="3080796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25320A-DB4F-42A9-AF3D-EDAA561F992C}" type="datetime1">
              <a:rPr lang="en-US" smtClean="0"/>
              <a:t>12/21/2020</a:t>
            </a:fld>
            <a:endParaRPr lang="en-US"/>
          </a:p>
        </p:txBody>
      </p:sp>
      <p:sp>
        <p:nvSpPr>
          <p:cNvPr id="6" name="Footer Placeholder 5"/>
          <p:cNvSpPr>
            <a:spLocks noGrp="1"/>
          </p:cNvSpPr>
          <p:nvPr>
            <p:ph type="ftr" sz="quarter" idx="11"/>
          </p:nvPr>
        </p:nvSpPr>
        <p:spPr/>
        <p:txBody>
          <a:bodyPr/>
          <a:lstStyle/>
          <a:p>
            <a:r>
              <a:rPr lang="en-US"/>
              <a:t>JSC Innovation Charge Account 2020     MSC-26937-1</a:t>
            </a:r>
          </a:p>
        </p:txBody>
      </p:sp>
      <p:sp>
        <p:nvSpPr>
          <p:cNvPr id="7" name="Slide Number Placeholder 6"/>
          <p:cNvSpPr>
            <a:spLocks noGrp="1"/>
          </p:cNvSpPr>
          <p:nvPr>
            <p:ph type="sldNum" sz="quarter" idx="12"/>
          </p:nvPr>
        </p:nvSpPr>
        <p:spPr/>
        <p:txBody>
          <a:bodyPr/>
          <a:lstStyle/>
          <a:p>
            <a:fld id="{CE0C3A7E-5A8E-47D8-96DF-C572B510BD72}" type="slidenum">
              <a:rPr lang="en-US" smtClean="0"/>
              <a:t>‹#›</a:t>
            </a:fld>
            <a:endParaRPr lang="en-US"/>
          </a:p>
        </p:txBody>
      </p:sp>
    </p:spTree>
    <p:extLst>
      <p:ext uri="{BB962C8B-B14F-4D97-AF65-F5344CB8AC3E}">
        <p14:creationId xmlns:p14="http://schemas.microsoft.com/office/powerpoint/2010/main" val="2455473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1EE17D-A8FB-4EFC-BCED-1032F705BDE6}" type="datetime1">
              <a:rPr lang="en-US" smtClean="0"/>
              <a:t>12/21/2020</a:t>
            </a:fld>
            <a:endParaRPr lang="en-US"/>
          </a:p>
        </p:txBody>
      </p:sp>
      <p:sp>
        <p:nvSpPr>
          <p:cNvPr id="6" name="Footer Placeholder 5"/>
          <p:cNvSpPr>
            <a:spLocks noGrp="1"/>
          </p:cNvSpPr>
          <p:nvPr>
            <p:ph type="ftr" sz="quarter" idx="11"/>
          </p:nvPr>
        </p:nvSpPr>
        <p:spPr/>
        <p:txBody>
          <a:bodyPr/>
          <a:lstStyle/>
          <a:p>
            <a:r>
              <a:rPr lang="en-US"/>
              <a:t>JSC Innovation Charge Account 2020     MSC-26937-1</a:t>
            </a:r>
          </a:p>
        </p:txBody>
      </p:sp>
      <p:sp>
        <p:nvSpPr>
          <p:cNvPr id="7" name="Slide Number Placeholder 6"/>
          <p:cNvSpPr>
            <a:spLocks noGrp="1"/>
          </p:cNvSpPr>
          <p:nvPr>
            <p:ph type="sldNum" sz="quarter" idx="12"/>
          </p:nvPr>
        </p:nvSpPr>
        <p:spPr/>
        <p:txBody>
          <a:bodyPr/>
          <a:lstStyle/>
          <a:p>
            <a:fld id="{CE0C3A7E-5A8E-47D8-96DF-C572B510BD72}" type="slidenum">
              <a:rPr lang="en-US" smtClean="0"/>
              <a:t>‹#›</a:t>
            </a:fld>
            <a:endParaRPr lang="en-US"/>
          </a:p>
        </p:txBody>
      </p:sp>
    </p:spTree>
    <p:extLst>
      <p:ext uri="{BB962C8B-B14F-4D97-AF65-F5344CB8AC3E}">
        <p14:creationId xmlns:p14="http://schemas.microsoft.com/office/powerpoint/2010/main" val="1090788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930944-DD17-4DF0-8BD1-91ECB3FD6B68}" type="datetime1">
              <a:rPr lang="en-US" smtClean="0"/>
              <a:t>12/21/2020</a:t>
            </a:fld>
            <a:endParaRPr lang="en-US"/>
          </a:p>
        </p:txBody>
      </p:sp>
      <p:sp>
        <p:nvSpPr>
          <p:cNvPr id="6" name="Footer Placeholder 5"/>
          <p:cNvSpPr>
            <a:spLocks noGrp="1"/>
          </p:cNvSpPr>
          <p:nvPr>
            <p:ph type="ftr" sz="quarter" idx="11"/>
          </p:nvPr>
        </p:nvSpPr>
        <p:spPr/>
        <p:txBody>
          <a:bodyPr/>
          <a:lstStyle/>
          <a:p>
            <a:r>
              <a:rPr lang="en-US"/>
              <a:t>JSC Innovation Charge Account 2020     MSC-26937-1</a:t>
            </a:r>
          </a:p>
        </p:txBody>
      </p:sp>
      <p:sp>
        <p:nvSpPr>
          <p:cNvPr id="7" name="Slide Number Placeholder 6"/>
          <p:cNvSpPr>
            <a:spLocks noGrp="1"/>
          </p:cNvSpPr>
          <p:nvPr>
            <p:ph type="sldNum" sz="quarter" idx="12"/>
          </p:nvPr>
        </p:nvSpPr>
        <p:spPr/>
        <p:txBody>
          <a:bodyPr/>
          <a:lstStyle/>
          <a:p>
            <a:fld id="{CE0C3A7E-5A8E-47D8-96DF-C572B510BD72}" type="slidenum">
              <a:rPr lang="en-US" smtClean="0"/>
              <a:t>‹#›</a:t>
            </a:fld>
            <a:endParaRPr lang="en-US"/>
          </a:p>
        </p:txBody>
      </p:sp>
    </p:spTree>
    <p:extLst>
      <p:ext uri="{BB962C8B-B14F-4D97-AF65-F5344CB8AC3E}">
        <p14:creationId xmlns:p14="http://schemas.microsoft.com/office/powerpoint/2010/main" val="4220739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0F4961-AEB1-4D15-8DAD-105846E6B736}" type="datetime1">
              <a:rPr lang="en-US" smtClean="0"/>
              <a:t>12/21/2020</a:t>
            </a:fld>
            <a:endParaRPr lang="en-US"/>
          </a:p>
        </p:txBody>
      </p:sp>
      <p:sp>
        <p:nvSpPr>
          <p:cNvPr id="6" name="Footer Placeholder 5"/>
          <p:cNvSpPr>
            <a:spLocks noGrp="1"/>
          </p:cNvSpPr>
          <p:nvPr>
            <p:ph type="ftr" sz="quarter" idx="11"/>
          </p:nvPr>
        </p:nvSpPr>
        <p:spPr/>
        <p:txBody>
          <a:bodyPr/>
          <a:lstStyle/>
          <a:p>
            <a:r>
              <a:rPr lang="en-US"/>
              <a:t>JSC Innovation Charge Account 2020     MSC-26937-1</a:t>
            </a:r>
          </a:p>
        </p:txBody>
      </p:sp>
      <p:sp>
        <p:nvSpPr>
          <p:cNvPr id="7" name="Slide Number Placeholder 6"/>
          <p:cNvSpPr>
            <a:spLocks noGrp="1"/>
          </p:cNvSpPr>
          <p:nvPr>
            <p:ph type="sldNum" sz="quarter" idx="12"/>
          </p:nvPr>
        </p:nvSpPr>
        <p:spPr/>
        <p:txBody>
          <a:bodyPr/>
          <a:lstStyle/>
          <a:p>
            <a:fld id="{CE0C3A7E-5A8E-47D8-96DF-C572B510BD72}" type="slidenum">
              <a:rPr lang="en-US" smtClean="0"/>
              <a:t>‹#›</a:t>
            </a:fld>
            <a:endParaRPr lang="en-US"/>
          </a:p>
        </p:txBody>
      </p:sp>
    </p:spTree>
    <p:extLst>
      <p:ext uri="{BB962C8B-B14F-4D97-AF65-F5344CB8AC3E}">
        <p14:creationId xmlns:p14="http://schemas.microsoft.com/office/powerpoint/2010/main" val="11061151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0AF00F-74E4-4E83-A06D-436095739826}" type="datetime1">
              <a:rPr lang="en-US" smtClean="0"/>
              <a:t>12/21/2020</a:t>
            </a:fld>
            <a:endParaRPr lang="en-US"/>
          </a:p>
        </p:txBody>
      </p:sp>
      <p:sp>
        <p:nvSpPr>
          <p:cNvPr id="6" name="Footer Placeholder 5"/>
          <p:cNvSpPr>
            <a:spLocks noGrp="1"/>
          </p:cNvSpPr>
          <p:nvPr>
            <p:ph type="ftr" sz="quarter" idx="11"/>
          </p:nvPr>
        </p:nvSpPr>
        <p:spPr/>
        <p:txBody>
          <a:bodyPr/>
          <a:lstStyle/>
          <a:p>
            <a:r>
              <a:rPr lang="en-US"/>
              <a:t>JSC Innovation Charge Account 2020     MSC-26937-1</a:t>
            </a:r>
          </a:p>
        </p:txBody>
      </p:sp>
      <p:sp>
        <p:nvSpPr>
          <p:cNvPr id="7" name="Slide Number Placeholder 6"/>
          <p:cNvSpPr>
            <a:spLocks noGrp="1"/>
          </p:cNvSpPr>
          <p:nvPr>
            <p:ph type="sldNum" sz="quarter" idx="12"/>
          </p:nvPr>
        </p:nvSpPr>
        <p:spPr/>
        <p:txBody>
          <a:bodyPr/>
          <a:lstStyle/>
          <a:p>
            <a:fld id="{CE0C3A7E-5A8E-47D8-96DF-C572B510BD72}"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517711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550916-7ADA-40E9-856D-9796CA5D77E8}" type="datetime1">
              <a:rPr lang="en-US" smtClean="0"/>
              <a:t>12/21/2020</a:t>
            </a:fld>
            <a:endParaRPr lang="en-US"/>
          </a:p>
        </p:txBody>
      </p:sp>
      <p:sp>
        <p:nvSpPr>
          <p:cNvPr id="6" name="Footer Placeholder 5"/>
          <p:cNvSpPr>
            <a:spLocks noGrp="1"/>
          </p:cNvSpPr>
          <p:nvPr>
            <p:ph type="ftr" sz="quarter" idx="11"/>
          </p:nvPr>
        </p:nvSpPr>
        <p:spPr/>
        <p:txBody>
          <a:bodyPr/>
          <a:lstStyle/>
          <a:p>
            <a:r>
              <a:rPr lang="en-US"/>
              <a:t>JSC Innovation Charge Account 2020     MSC-26937-1</a:t>
            </a:r>
          </a:p>
        </p:txBody>
      </p:sp>
      <p:sp>
        <p:nvSpPr>
          <p:cNvPr id="7" name="Slide Number Placeholder 6"/>
          <p:cNvSpPr>
            <a:spLocks noGrp="1"/>
          </p:cNvSpPr>
          <p:nvPr>
            <p:ph type="sldNum" sz="quarter" idx="12"/>
          </p:nvPr>
        </p:nvSpPr>
        <p:spPr/>
        <p:txBody>
          <a:bodyPr/>
          <a:lstStyle/>
          <a:p>
            <a:fld id="{CE0C3A7E-5A8E-47D8-96DF-C572B510BD72}" type="slidenum">
              <a:rPr lang="en-US" smtClean="0"/>
              <a:t>‹#›</a:t>
            </a:fld>
            <a:endParaRPr lang="en-US"/>
          </a:p>
        </p:txBody>
      </p:sp>
    </p:spTree>
    <p:extLst>
      <p:ext uri="{BB962C8B-B14F-4D97-AF65-F5344CB8AC3E}">
        <p14:creationId xmlns:p14="http://schemas.microsoft.com/office/powerpoint/2010/main" val="35177822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2734CA4-3442-40A1-8EAF-77A659290B8D}" type="datetime1">
              <a:rPr lang="en-US" smtClean="0"/>
              <a:t>12/21/2020</a:t>
            </a:fld>
            <a:endParaRPr lang="en-US"/>
          </a:p>
        </p:txBody>
      </p:sp>
      <p:sp>
        <p:nvSpPr>
          <p:cNvPr id="4" name="Footer Placeholder 3"/>
          <p:cNvSpPr>
            <a:spLocks noGrp="1"/>
          </p:cNvSpPr>
          <p:nvPr>
            <p:ph type="ftr" sz="quarter" idx="11"/>
          </p:nvPr>
        </p:nvSpPr>
        <p:spPr/>
        <p:txBody>
          <a:bodyPr/>
          <a:lstStyle/>
          <a:p>
            <a:r>
              <a:rPr lang="en-US"/>
              <a:t>JSC Innovation Charge Account 2020     MSC-26937-1</a:t>
            </a:r>
          </a:p>
        </p:txBody>
      </p:sp>
      <p:sp>
        <p:nvSpPr>
          <p:cNvPr id="5" name="Slide Number Placeholder 4"/>
          <p:cNvSpPr>
            <a:spLocks noGrp="1"/>
          </p:cNvSpPr>
          <p:nvPr>
            <p:ph type="sldNum" sz="quarter" idx="12"/>
          </p:nvPr>
        </p:nvSpPr>
        <p:spPr/>
        <p:txBody>
          <a:bodyPr/>
          <a:lstStyle/>
          <a:p>
            <a:fld id="{CE0C3A7E-5A8E-47D8-96DF-C572B510BD72}" type="slidenum">
              <a:rPr lang="en-US" smtClean="0"/>
              <a:t>‹#›</a:t>
            </a:fld>
            <a:endParaRPr lang="en-US"/>
          </a:p>
        </p:txBody>
      </p:sp>
    </p:spTree>
    <p:extLst>
      <p:ext uri="{BB962C8B-B14F-4D97-AF65-F5344CB8AC3E}">
        <p14:creationId xmlns:p14="http://schemas.microsoft.com/office/powerpoint/2010/main" val="30337574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30E1010-BC83-4B9A-8E51-4D1A604AC5F2}" type="datetime1">
              <a:rPr lang="en-US" smtClean="0"/>
              <a:t>12/21/2020</a:t>
            </a:fld>
            <a:endParaRPr lang="en-US"/>
          </a:p>
        </p:txBody>
      </p:sp>
      <p:sp>
        <p:nvSpPr>
          <p:cNvPr id="4" name="Footer Placeholder 3"/>
          <p:cNvSpPr>
            <a:spLocks noGrp="1"/>
          </p:cNvSpPr>
          <p:nvPr>
            <p:ph type="ftr" sz="quarter" idx="11"/>
          </p:nvPr>
        </p:nvSpPr>
        <p:spPr/>
        <p:txBody>
          <a:bodyPr/>
          <a:lstStyle/>
          <a:p>
            <a:r>
              <a:rPr lang="en-US"/>
              <a:t>JSC Innovation Charge Account 2020     MSC-26937-1</a:t>
            </a:r>
          </a:p>
        </p:txBody>
      </p:sp>
      <p:sp>
        <p:nvSpPr>
          <p:cNvPr id="5" name="Slide Number Placeholder 4"/>
          <p:cNvSpPr>
            <a:spLocks noGrp="1"/>
          </p:cNvSpPr>
          <p:nvPr>
            <p:ph type="sldNum" sz="quarter" idx="12"/>
          </p:nvPr>
        </p:nvSpPr>
        <p:spPr/>
        <p:txBody>
          <a:bodyPr/>
          <a:lstStyle/>
          <a:p>
            <a:fld id="{CE0C3A7E-5A8E-47D8-96DF-C572B510BD72}" type="slidenum">
              <a:rPr lang="en-US" smtClean="0"/>
              <a:t>‹#›</a:t>
            </a:fld>
            <a:endParaRPr lang="en-US"/>
          </a:p>
        </p:txBody>
      </p:sp>
    </p:spTree>
    <p:extLst>
      <p:ext uri="{BB962C8B-B14F-4D97-AF65-F5344CB8AC3E}">
        <p14:creationId xmlns:p14="http://schemas.microsoft.com/office/powerpoint/2010/main" val="644449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DCAC85-18C7-4E7E-9F76-5E45B7A3FE8A}" type="datetime1">
              <a:rPr lang="en-US" smtClean="0"/>
              <a:t>12/21/2020</a:t>
            </a:fld>
            <a:endParaRPr lang="en-US"/>
          </a:p>
        </p:txBody>
      </p:sp>
      <p:sp>
        <p:nvSpPr>
          <p:cNvPr id="5" name="Footer Placeholder 4"/>
          <p:cNvSpPr>
            <a:spLocks noGrp="1"/>
          </p:cNvSpPr>
          <p:nvPr>
            <p:ph type="ftr" sz="quarter" idx="11"/>
          </p:nvPr>
        </p:nvSpPr>
        <p:spPr/>
        <p:txBody>
          <a:bodyPr/>
          <a:lstStyle/>
          <a:p>
            <a:r>
              <a:rPr lang="en-US"/>
              <a:t>JSC Innovation Charge Account 2020     MSC-26937-1</a:t>
            </a:r>
          </a:p>
        </p:txBody>
      </p:sp>
      <p:sp>
        <p:nvSpPr>
          <p:cNvPr id="6" name="Slide Number Placeholder 5"/>
          <p:cNvSpPr>
            <a:spLocks noGrp="1"/>
          </p:cNvSpPr>
          <p:nvPr>
            <p:ph type="sldNum" sz="quarter" idx="12"/>
          </p:nvPr>
        </p:nvSpPr>
        <p:spPr/>
        <p:txBody>
          <a:bodyPr/>
          <a:lstStyle/>
          <a:p>
            <a:fld id="{CE0C3A7E-5A8E-47D8-96DF-C572B510BD72}" type="slidenum">
              <a:rPr lang="en-US" smtClean="0"/>
              <a:t>‹#›</a:t>
            </a:fld>
            <a:endParaRPr lang="en-US"/>
          </a:p>
        </p:txBody>
      </p:sp>
    </p:spTree>
    <p:extLst>
      <p:ext uri="{BB962C8B-B14F-4D97-AF65-F5344CB8AC3E}">
        <p14:creationId xmlns:p14="http://schemas.microsoft.com/office/powerpoint/2010/main" val="3615831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1856FD-8D23-46B4-8413-E69D9E93C7DF}" type="datetime1">
              <a:rPr lang="en-US" smtClean="0"/>
              <a:t>12/21/2020</a:t>
            </a:fld>
            <a:endParaRPr lang="en-US"/>
          </a:p>
        </p:txBody>
      </p:sp>
      <p:sp>
        <p:nvSpPr>
          <p:cNvPr id="5" name="Footer Placeholder 4"/>
          <p:cNvSpPr>
            <a:spLocks noGrp="1"/>
          </p:cNvSpPr>
          <p:nvPr>
            <p:ph type="ftr" sz="quarter" idx="11"/>
          </p:nvPr>
        </p:nvSpPr>
        <p:spPr/>
        <p:txBody>
          <a:bodyPr/>
          <a:lstStyle/>
          <a:p>
            <a:r>
              <a:rPr lang="en-US"/>
              <a:t>JSC Innovation Charge Account 2020     MSC-26937-1</a:t>
            </a:r>
          </a:p>
        </p:txBody>
      </p:sp>
      <p:sp>
        <p:nvSpPr>
          <p:cNvPr id="6" name="Slide Number Placeholder 5"/>
          <p:cNvSpPr>
            <a:spLocks noGrp="1"/>
          </p:cNvSpPr>
          <p:nvPr>
            <p:ph type="sldNum" sz="quarter" idx="12"/>
          </p:nvPr>
        </p:nvSpPr>
        <p:spPr/>
        <p:txBody>
          <a:bodyPr/>
          <a:lstStyle/>
          <a:p>
            <a:fld id="{CE0C3A7E-5A8E-47D8-96DF-C572B510BD72}" type="slidenum">
              <a:rPr lang="en-US" smtClean="0"/>
              <a:t>‹#›</a:t>
            </a:fld>
            <a:endParaRPr lang="en-US"/>
          </a:p>
        </p:txBody>
      </p:sp>
    </p:spTree>
    <p:extLst>
      <p:ext uri="{BB962C8B-B14F-4D97-AF65-F5344CB8AC3E}">
        <p14:creationId xmlns:p14="http://schemas.microsoft.com/office/powerpoint/2010/main" val="2430607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611DC49D-9F97-46CC-A5C5-2DE97FA997BE}" type="datetime1">
              <a:rPr lang="en-US" smtClean="0"/>
              <a:t>12/21/2020</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r>
              <a:rPr lang="en-US"/>
              <a:t>JSC Innovation Charge Account 2020     MSC-26937-1</a:t>
            </a: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CE0C3A7E-5A8E-47D8-96DF-C572B510BD72}" type="slidenum">
              <a:rPr lang="en-US" smtClean="0"/>
              <a:t>‹#›</a:t>
            </a:fld>
            <a:endParaRPr lang="en-US"/>
          </a:p>
        </p:txBody>
      </p:sp>
    </p:spTree>
    <p:extLst>
      <p:ext uri="{BB962C8B-B14F-4D97-AF65-F5344CB8AC3E}">
        <p14:creationId xmlns:p14="http://schemas.microsoft.com/office/powerpoint/2010/main" val="2979574323"/>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Lst>
  <p:hf hdr="0" dt="0"/>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 Id="rId9" Type="http://schemas.openxmlformats.org/officeDocument/2006/relationships/image" Target="../media/image3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3A1B2-DA89-453E-88F6-17D50D0E07A0}"/>
              </a:ext>
            </a:extLst>
          </p:cNvPr>
          <p:cNvSpPr>
            <a:spLocks noGrp="1"/>
          </p:cNvSpPr>
          <p:nvPr>
            <p:ph type="ctrTitle"/>
          </p:nvPr>
        </p:nvSpPr>
        <p:spPr/>
        <p:txBody>
          <a:bodyPr>
            <a:normAutofit fontScale="90000"/>
          </a:bodyPr>
          <a:lstStyle/>
          <a:p>
            <a:r>
              <a:rPr lang="en-US" dirty="0"/>
              <a:t>Can Reflector Panel Technologies Tame Terrible Lunar Surface Lighting Environments?</a:t>
            </a:r>
          </a:p>
        </p:txBody>
      </p:sp>
      <p:sp>
        <p:nvSpPr>
          <p:cNvPr id="3" name="Subtitle 2">
            <a:extLst>
              <a:ext uri="{FF2B5EF4-FFF2-40B4-BE49-F238E27FC236}">
                <a16:creationId xmlns:a16="http://schemas.microsoft.com/office/drawing/2014/main" id="{15ED18A1-37D8-4CA4-8146-2E9E84F2C819}"/>
              </a:ext>
            </a:extLst>
          </p:cNvPr>
          <p:cNvSpPr>
            <a:spLocks noGrp="1"/>
          </p:cNvSpPr>
          <p:nvPr>
            <p:ph type="subTitle" idx="1"/>
          </p:nvPr>
        </p:nvSpPr>
        <p:spPr>
          <a:xfrm>
            <a:off x="1370693" y="3598339"/>
            <a:ext cx="9440034" cy="1458853"/>
          </a:xfrm>
        </p:spPr>
        <p:txBody>
          <a:bodyPr>
            <a:normAutofit fontScale="62500" lnSpcReduction="20000"/>
          </a:bodyPr>
          <a:lstStyle/>
          <a:p>
            <a:r>
              <a:rPr lang="en-US" dirty="0"/>
              <a:t>JSC Innovation Charge Account Project</a:t>
            </a:r>
          </a:p>
          <a:p>
            <a:r>
              <a:rPr lang="en-US" dirty="0"/>
              <a:t>Toni A. Clark, P.E.</a:t>
            </a:r>
          </a:p>
          <a:p>
            <a:r>
              <a:rPr lang="en-US" dirty="0"/>
              <a:t>Max Martell</a:t>
            </a:r>
          </a:p>
          <a:p>
            <a:r>
              <a:rPr lang="en-US" dirty="0"/>
              <a:t>JSC Lighting Lab</a:t>
            </a:r>
          </a:p>
        </p:txBody>
      </p:sp>
    </p:spTree>
    <p:extLst>
      <p:ext uri="{BB962C8B-B14F-4D97-AF65-F5344CB8AC3E}">
        <p14:creationId xmlns:p14="http://schemas.microsoft.com/office/powerpoint/2010/main" val="4031390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70F55-63CD-458A-A4C4-0EF431D47CD3}"/>
              </a:ext>
            </a:extLst>
          </p:cNvPr>
          <p:cNvSpPr>
            <a:spLocks noGrp="1"/>
          </p:cNvSpPr>
          <p:nvPr>
            <p:ph type="title"/>
          </p:nvPr>
        </p:nvSpPr>
        <p:spPr/>
        <p:txBody>
          <a:bodyPr/>
          <a:lstStyle/>
          <a:p>
            <a:r>
              <a:rPr lang="en-US" dirty="0"/>
              <a:t>ICA Project Overview</a:t>
            </a:r>
          </a:p>
        </p:txBody>
      </p:sp>
      <p:sp>
        <p:nvSpPr>
          <p:cNvPr id="3" name="Content Placeholder 2">
            <a:extLst>
              <a:ext uri="{FF2B5EF4-FFF2-40B4-BE49-F238E27FC236}">
                <a16:creationId xmlns:a16="http://schemas.microsoft.com/office/drawing/2014/main" id="{939E9DA6-5817-4C84-9EF4-E9581D353516}"/>
              </a:ext>
            </a:extLst>
          </p:cNvPr>
          <p:cNvSpPr>
            <a:spLocks noGrp="1"/>
          </p:cNvSpPr>
          <p:nvPr>
            <p:ph idx="1"/>
          </p:nvPr>
        </p:nvSpPr>
        <p:spPr/>
        <p:txBody>
          <a:bodyPr>
            <a:normAutofit fontScale="92500" lnSpcReduction="10000"/>
          </a:bodyPr>
          <a:lstStyle/>
          <a:p>
            <a:r>
              <a:rPr lang="en-US" dirty="0"/>
              <a:t>This project investigated passive (non-powered) lighting countermeasures to improve lighting conditions where the Sun’s rays are nearly horizontal with the operational surface.</a:t>
            </a:r>
          </a:p>
          <a:p>
            <a:r>
              <a:rPr lang="en-US" dirty="0"/>
              <a:t>NASA’s future missions are targeting the Lunar South Pole where “day” lasts for 2 weeks and the Sun is always on the horizon.</a:t>
            </a:r>
          </a:p>
          <a:p>
            <a:r>
              <a:rPr lang="en-US" dirty="0"/>
              <a:t>The Sun’s collimated light creates harsh working conditions where the light is glaring when facing the sun, and deep long shadows are formed when turned away from the sun.</a:t>
            </a:r>
          </a:p>
          <a:p>
            <a:r>
              <a:rPr lang="en-US" dirty="0"/>
              <a:t>The goal of this research was to determine if standard Commercial Off The Shelf (COTS) technologies, used by photographers, could increase the usability of an EVA crew member’s immediate surrounding work environment.</a:t>
            </a:r>
          </a:p>
        </p:txBody>
      </p:sp>
      <p:sp>
        <p:nvSpPr>
          <p:cNvPr id="4" name="Footer Placeholder 3">
            <a:extLst>
              <a:ext uri="{FF2B5EF4-FFF2-40B4-BE49-F238E27FC236}">
                <a16:creationId xmlns:a16="http://schemas.microsoft.com/office/drawing/2014/main" id="{4A2F9EEA-1F29-4BF0-BA2A-3F0D16391E9C}"/>
              </a:ext>
            </a:extLst>
          </p:cNvPr>
          <p:cNvSpPr>
            <a:spLocks noGrp="1"/>
          </p:cNvSpPr>
          <p:nvPr>
            <p:ph type="ftr" sz="quarter" idx="11"/>
          </p:nvPr>
        </p:nvSpPr>
        <p:spPr/>
        <p:txBody>
          <a:bodyPr/>
          <a:lstStyle/>
          <a:p>
            <a:r>
              <a:rPr lang="en-US"/>
              <a:t>JSC Innovation Charge Account 2020     MSC-26937-1</a:t>
            </a:r>
            <a:endParaRPr lang="en-US" dirty="0"/>
          </a:p>
        </p:txBody>
      </p:sp>
      <p:sp>
        <p:nvSpPr>
          <p:cNvPr id="5" name="Slide Number Placeholder 4">
            <a:extLst>
              <a:ext uri="{FF2B5EF4-FFF2-40B4-BE49-F238E27FC236}">
                <a16:creationId xmlns:a16="http://schemas.microsoft.com/office/drawing/2014/main" id="{770ECD7E-E4AE-45F5-BCC3-8791FF89DD20}"/>
              </a:ext>
            </a:extLst>
          </p:cNvPr>
          <p:cNvSpPr>
            <a:spLocks noGrp="1"/>
          </p:cNvSpPr>
          <p:nvPr>
            <p:ph type="sldNum" sz="quarter" idx="12"/>
          </p:nvPr>
        </p:nvSpPr>
        <p:spPr/>
        <p:txBody>
          <a:bodyPr/>
          <a:lstStyle/>
          <a:p>
            <a:fld id="{CE0C3A7E-5A8E-47D8-96DF-C572B510BD72}" type="slidenum">
              <a:rPr lang="en-US" smtClean="0"/>
              <a:pPr/>
              <a:t>2</a:t>
            </a:fld>
            <a:endParaRPr lang="en-US"/>
          </a:p>
        </p:txBody>
      </p:sp>
    </p:spTree>
    <p:extLst>
      <p:ext uri="{BB962C8B-B14F-4D97-AF65-F5344CB8AC3E}">
        <p14:creationId xmlns:p14="http://schemas.microsoft.com/office/powerpoint/2010/main" val="23286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B663D-C426-465C-85D1-5DFE97F821FF}"/>
              </a:ext>
            </a:extLst>
          </p:cNvPr>
          <p:cNvSpPr>
            <a:spLocks noGrp="1"/>
          </p:cNvSpPr>
          <p:nvPr>
            <p:ph type="title"/>
          </p:nvPr>
        </p:nvSpPr>
        <p:spPr/>
        <p:txBody>
          <a:bodyPr/>
          <a:lstStyle/>
          <a:p>
            <a:r>
              <a:rPr lang="en-US" dirty="0"/>
              <a:t>Innovation</a:t>
            </a:r>
          </a:p>
        </p:txBody>
      </p:sp>
      <p:sp>
        <p:nvSpPr>
          <p:cNvPr id="3" name="Content Placeholder 2">
            <a:extLst>
              <a:ext uri="{FF2B5EF4-FFF2-40B4-BE49-F238E27FC236}">
                <a16:creationId xmlns:a16="http://schemas.microsoft.com/office/drawing/2014/main" id="{610F91BC-B508-4A69-A953-8C8D6804A2A5}"/>
              </a:ext>
            </a:extLst>
          </p:cNvPr>
          <p:cNvSpPr>
            <a:spLocks noGrp="1"/>
          </p:cNvSpPr>
          <p:nvPr>
            <p:ph idx="1"/>
          </p:nvPr>
        </p:nvSpPr>
        <p:spPr>
          <a:xfrm>
            <a:off x="428372" y="1735270"/>
            <a:ext cx="6569356" cy="4058751"/>
          </a:xfrm>
        </p:spPr>
        <p:txBody>
          <a:bodyPr>
            <a:normAutofit fontScale="92500" lnSpcReduction="10000"/>
          </a:bodyPr>
          <a:lstStyle/>
          <a:p>
            <a:r>
              <a:rPr lang="en-US" dirty="0"/>
              <a:t>Reflector panel technologies, typically used by photographers, are designed to redirect and modify light coming from a much higher intensity light source. The modified light is used to enhance the lighting for the object they are imaging. </a:t>
            </a:r>
          </a:p>
          <a:p>
            <a:r>
              <a:rPr lang="en-US" dirty="0"/>
              <a:t>Using the orbital light source simulators at the JSC Lighting lab, and physics based optical computer models, this project investigated how different surface reflectance properties, of commercially available reflectance panels, modify worksite lighting conditions.</a:t>
            </a:r>
          </a:p>
        </p:txBody>
      </p:sp>
      <p:sp>
        <p:nvSpPr>
          <p:cNvPr id="4" name="Footer Placeholder 3">
            <a:extLst>
              <a:ext uri="{FF2B5EF4-FFF2-40B4-BE49-F238E27FC236}">
                <a16:creationId xmlns:a16="http://schemas.microsoft.com/office/drawing/2014/main" id="{38640C40-72FD-41D9-B729-724EE0A90BF6}"/>
              </a:ext>
            </a:extLst>
          </p:cNvPr>
          <p:cNvSpPr>
            <a:spLocks noGrp="1"/>
          </p:cNvSpPr>
          <p:nvPr>
            <p:ph type="ftr" sz="quarter" idx="11"/>
          </p:nvPr>
        </p:nvSpPr>
        <p:spPr/>
        <p:txBody>
          <a:bodyPr/>
          <a:lstStyle/>
          <a:p>
            <a:r>
              <a:rPr lang="en-US"/>
              <a:t>JSC Innovation Charge Account 2020     MSC-26937-1</a:t>
            </a:r>
          </a:p>
        </p:txBody>
      </p:sp>
      <p:sp>
        <p:nvSpPr>
          <p:cNvPr id="5" name="Slide Number Placeholder 4">
            <a:extLst>
              <a:ext uri="{FF2B5EF4-FFF2-40B4-BE49-F238E27FC236}">
                <a16:creationId xmlns:a16="http://schemas.microsoft.com/office/drawing/2014/main" id="{E204B3E4-23F4-4250-BFD3-EB68E12B259F}"/>
              </a:ext>
            </a:extLst>
          </p:cNvPr>
          <p:cNvSpPr>
            <a:spLocks noGrp="1"/>
          </p:cNvSpPr>
          <p:nvPr>
            <p:ph type="sldNum" sz="quarter" idx="12"/>
          </p:nvPr>
        </p:nvSpPr>
        <p:spPr/>
        <p:txBody>
          <a:bodyPr/>
          <a:lstStyle/>
          <a:p>
            <a:fld id="{CE0C3A7E-5A8E-47D8-96DF-C572B510BD72}" type="slidenum">
              <a:rPr lang="en-US" smtClean="0"/>
              <a:pPr/>
              <a:t>3</a:t>
            </a:fld>
            <a:endParaRPr lang="en-US"/>
          </a:p>
        </p:txBody>
      </p:sp>
      <p:pic>
        <p:nvPicPr>
          <p:cNvPr id="7" name="Picture 6" descr="A picture containing indoor, sitting, front, bicycle&#10;&#10;Description automatically generated">
            <a:extLst>
              <a:ext uri="{FF2B5EF4-FFF2-40B4-BE49-F238E27FC236}">
                <a16:creationId xmlns:a16="http://schemas.microsoft.com/office/drawing/2014/main" id="{DC7BCD99-0735-40FB-B987-9ED9A92BAB1E}"/>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878696" y="1735271"/>
            <a:ext cx="5166549" cy="3874912"/>
          </a:xfrm>
          <a:prstGeom prst="rect">
            <a:avLst/>
          </a:prstGeom>
        </p:spPr>
      </p:pic>
    </p:spTree>
    <p:extLst>
      <p:ext uri="{BB962C8B-B14F-4D97-AF65-F5344CB8AC3E}">
        <p14:creationId xmlns:p14="http://schemas.microsoft.com/office/powerpoint/2010/main" val="523590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8C4B6-C6EF-4936-B3CC-73B61864C663}"/>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id="{D5038705-148E-4F5C-A62D-51E3F75479B0}"/>
              </a:ext>
            </a:extLst>
          </p:cNvPr>
          <p:cNvSpPr>
            <a:spLocks noGrp="1"/>
          </p:cNvSpPr>
          <p:nvPr>
            <p:ph idx="1"/>
          </p:nvPr>
        </p:nvSpPr>
        <p:spPr>
          <a:xfrm>
            <a:off x="267409" y="1580050"/>
            <a:ext cx="3019702" cy="4058751"/>
          </a:xfrm>
        </p:spPr>
        <p:txBody>
          <a:bodyPr>
            <a:normAutofit lnSpcReduction="10000"/>
          </a:bodyPr>
          <a:lstStyle/>
          <a:p>
            <a:pPr marL="36900" indent="0">
              <a:buNone/>
            </a:pPr>
            <a:r>
              <a:rPr lang="en-US" dirty="0"/>
              <a:t>Computer Model</a:t>
            </a:r>
          </a:p>
          <a:p>
            <a:r>
              <a:rPr lang="en-US" sz="2000" dirty="0"/>
              <a:t>Computer model generated in Zemax Optics Studio</a:t>
            </a:r>
          </a:p>
          <a:p>
            <a:r>
              <a:rPr lang="en-US" sz="2000" dirty="0"/>
              <a:t>Modeled impacts from modification of light using diffusers and reflectors</a:t>
            </a:r>
          </a:p>
          <a:p>
            <a:r>
              <a:rPr lang="en-US" sz="2000" dirty="0"/>
              <a:t>Sun’s light modeled at 5⁰ inclination angle</a:t>
            </a:r>
          </a:p>
          <a:p>
            <a:r>
              <a:rPr lang="en-US" sz="2000" dirty="0"/>
              <a:t>Software models intensity distribution</a:t>
            </a:r>
          </a:p>
        </p:txBody>
      </p:sp>
      <p:sp>
        <p:nvSpPr>
          <p:cNvPr id="4" name="Footer Placeholder 3">
            <a:extLst>
              <a:ext uri="{FF2B5EF4-FFF2-40B4-BE49-F238E27FC236}">
                <a16:creationId xmlns:a16="http://schemas.microsoft.com/office/drawing/2014/main" id="{F6997C38-C7C4-4485-BE2B-BE852977BE3E}"/>
              </a:ext>
            </a:extLst>
          </p:cNvPr>
          <p:cNvSpPr>
            <a:spLocks noGrp="1"/>
          </p:cNvSpPr>
          <p:nvPr>
            <p:ph type="ftr" sz="quarter" idx="11"/>
          </p:nvPr>
        </p:nvSpPr>
        <p:spPr/>
        <p:txBody>
          <a:bodyPr/>
          <a:lstStyle/>
          <a:p>
            <a:r>
              <a:rPr lang="en-US"/>
              <a:t>JSC Innovation Charge Account 2020     MSC-26937-1</a:t>
            </a:r>
          </a:p>
        </p:txBody>
      </p:sp>
      <p:sp>
        <p:nvSpPr>
          <p:cNvPr id="5" name="Slide Number Placeholder 4">
            <a:extLst>
              <a:ext uri="{FF2B5EF4-FFF2-40B4-BE49-F238E27FC236}">
                <a16:creationId xmlns:a16="http://schemas.microsoft.com/office/drawing/2014/main" id="{96E8ED62-7C05-496B-8B7B-AE57B1851C67}"/>
              </a:ext>
            </a:extLst>
          </p:cNvPr>
          <p:cNvSpPr>
            <a:spLocks noGrp="1"/>
          </p:cNvSpPr>
          <p:nvPr>
            <p:ph type="sldNum" sz="quarter" idx="12"/>
          </p:nvPr>
        </p:nvSpPr>
        <p:spPr/>
        <p:txBody>
          <a:bodyPr/>
          <a:lstStyle/>
          <a:p>
            <a:fld id="{CE0C3A7E-5A8E-47D8-96DF-C572B510BD72}" type="slidenum">
              <a:rPr lang="en-US" smtClean="0"/>
              <a:pPr/>
              <a:t>4</a:t>
            </a:fld>
            <a:endParaRPr lang="en-US"/>
          </a:p>
        </p:txBody>
      </p:sp>
      <p:sp>
        <p:nvSpPr>
          <p:cNvPr id="6" name="Content Placeholder 2">
            <a:extLst>
              <a:ext uri="{FF2B5EF4-FFF2-40B4-BE49-F238E27FC236}">
                <a16:creationId xmlns:a16="http://schemas.microsoft.com/office/drawing/2014/main" id="{8D2C50CB-E250-401B-9CD6-5859CA51988E}"/>
              </a:ext>
            </a:extLst>
          </p:cNvPr>
          <p:cNvSpPr txBox="1">
            <a:spLocks/>
          </p:cNvSpPr>
          <p:nvPr/>
        </p:nvSpPr>
        <p:spPr>
          <a:xfrm>
            <a:off x="6331878" y="1540247"/>
            <a:ext cx="3019702" cy="4058751"/>
          </a:xfrm>
          <a:prstGeom prst="rect">
            <a:avLst/>
          </a:prstGeom>
          <a:solidFill>
            <a:schemeClr val="bg1">
              <a:alpha val="50000"/>
            </a:schemeClr>
          </a:solidFill>
          <a:effectLst>
            <a:outerShdw blurRad="25400" dir="17880000">
              <a:srgbClr val="000000">
                <a:alpha val="46000"/>
              </a:srgbClr>
            </a:outerShdw>
          </a:effectLst>
        </p:spPr>
        <p:txBody>
          <a:bodyPr vert="horz" lIns="91440" tIns="45720" rIns="91440" bIns="45720" rtlCol="0" anchor="t">
            <a:normAutofit fontScale="85000" lnSpcReduction="20000"/>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4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Arial" panose="020B0604020202020204" pitchFamily="34" charset="0"/>
                <a:ea typeface="+mn-ea"/>
                <a:cs typeface="Arial" panose="020B0604020202020204" pitchFamily="34" charset="0"/>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Arial" panose="020B0604020202020204" pitchFamily="34" charset="0"/>
                <a:ea typeface="+mn-ea"/>
                <a:cs typeface="Arial" panose="020B0604020202020204" pitchFamily="34" charset="0"/>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Arial" panose="020B0604020202020204" pitchFamily="34" charset="0"/>
                <a:ea typeface="+mn-ea"/>
                <a:cs typeface="Arial" panose="020B0604020202020204" pitchFamily="34" charset="0"/>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Arial" panose="020B0604020202020204" pitchFamily="34" charset="0"/>
                <a:ea typeface="+mn-ea"/>
                <a:cs typeface="Arial" panose="020B0604020202020204" pitchFamily="34" charset="0"/>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Arial" panose="020B0604020202020204" pitchFamily="34" charset="0"/>
                <a:ea typeface="+mn-ea"/>
                <a:cs typeface="Arial" panose="020B0604020202020204" pitchFamily="34" charset="0"/>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Font typeface="Wingdings 2" charset="2"/>
              <a:buNone/>
            </a:pPr>
            <a:r>
              <a:rPr lang="en-US" dirty="0"/>
              <a:t>Laboratory Test</a:t>
            </a:r>
          </a:p>
          <a:p>
            <a:r>
              <a:rPr lang="en-US" dirty="0"/>
              <a:t>4’x6’ reflector and diffuser panels</a:t>
            </a:r>
          </a:p>
          <a:p>
            <a:r>
              <a:rPr lang="en-US" dirty="0"/>
              <a:t>1000W Plasma stage light with 10⁰ beam angle spot and inclined at 5⁰</a:t>
            </a:r>
          </a:p>
          <a:p>
            <a:r>
              <a:rPr lang="en-US" dirty="0"/>
              <a:t>Illuminance and luminance measured at different angles with respect to the floor to document lighting modification impacts</a:t>
            </a:r>
          </a:p>
        </p:txBody>
      </p:sp>
      <p:pic>
        <p:nvPicPr>
          <p:cNvPr id="7" name="Picture 6">
            <a:extLst>
              <a:ext uri="{FF2B5EF4-FFF2-40B4-BE49-F238E27FC236}">
                <a16:creationId xmlns:a16="http://schemas.microsoft.com/office/drawing/2014/main" id="{FE65216E-00B4-4C21-9EAD-3713965D01C2}"/>
              </a:ext>
            </a:extLst>
          </p:cNvPr>
          <p:cNvPicPr>
            <a:picLocks noChangeAspect="1"/>
          </p:cNvPicPr>
          <p:nvPr/>
        </p:nvPicPr>
        <p:blipFill>
          <a:blip r:embed="rId2"/>
          <a:stretch>
            <a:fillRect/>
          </a:stretch>
        </p:blipFill>
        <p:spPr>
          <a:xfrm>
            <a:off x="9351580" y="2263540"/>
            <a:ext cx="2720065" cy="2330920"/>
          </a:xfrm>
          <a:prstGeom prst="rect">
            <a:avLst/>
          </a:prstGeom>
        </p:spPr>
      </p:pic>
      <p:pic>
        <p:nvPicPr>
          <p:cNvPr id="9" name="Picture 8" descr="A picture containing indoor, table, small, sitting&#10;&#10;Description automatically generated">
            <a:extLst>
              <a:ext uri="{FF2B5EF4-FFF2-40B4-BE49-F238E27FC236}">
                <a16:creationId xmlns:a16="http://schemas.microsoft.com/office/drawing/2014/main" id="{825D849C-C739-422D-AF85-8EA9AD9DAB2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287111" y="2298200"/>
            <a:ext cx="2947649" cy="2210737"/>
          </a:xfrm>
          <a:prstGeom prst="rect">
            <a:avLst/>
          </a:prstGeom>
        </p:spPr>
      </p:pic>
    </p:spTree>
    <p:extLst>
      <p:ext uri="{BB962C8B-B14F-4D97-AF65-F5344CB8AC3E}">
        <p14:creationId xmlns:p14="http://schemas.microsoft.com/office/powerpoint/2010/main" val="440707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09C7-363C-494A-B9BB-537AC9BE94C2}"/>
              </a:ext>
            </a:extLst>
          </p:cNvPr>
          <p:cNvSpPr>
            <a:spLocks noGrp="1"/>
          </p:cNvSpPr>
          <p:nvPr>
            <p:ph type="title"/>
          </p:nvPr>
        </p:nvSpPr>
        <p:spPr/>
        <p:txBody>
          <a:bodyPr/>
          <a:lstStyle/>
          <a:p>
            <a:r>
              <a:rPr lang="en-US" dirty="0"/>
              <a:t>Computer Model Configuration</a:t>
            </a:r>
          </a:p>
        </p:txBody>
      </p:sp>
      <p:sp>
        <p:nvSpPr>
          <p:cNvPr id="3" name="Content Placeholder 2">
            <a:extLst>
              <a:ext uri="{FF2B5EF4-FFF2-40B4-BE49-F238E27FC236}">
                <a16:creationId xmlns:a16="http://schemas.microsoft.com/office/drawing/2014/main" id="{53C2D9D7-1465-45CC-A92A-1E0390368C49}"/>
              </a:ext>
            </a:extLst>
          </p:cNvPr>
          <p:cNvSpPr>
            <a:spLocks noGrp="1"/>
          </p:cNvSpPr>
          <p:nvPr>
            <p:ph idx="1"/>
          </p:nvPr>
        </p:nvSpPr>
        <p:spPr/>
        <p:txBody>
          <a:bodyPr>
            <a:normAutofit lnSpcReduction="10000"/>
          </a:bodyPr>
          <a:lstStyle/>
          <a:p>
            <a:r>
              <a:rPr lang="en-US" dirty="0"/>
              <a:t>Lunar surface modeled with Lambertian scatter</a:t>
            </a:r>
          </a:p>
          <a:p>
            <a:r>
              <a:rPr lang="en-US" dirty="0"/>
              <a:t>Two different “modifiers”.  Translucent diffuser &amp; semi-specular mirror</a:t>
            </a:r>
          </a:p>
          <a:p>
            <a:r>
              <a:rPr lang="en-US" dirty="0"/>
              <a:t>Sun modeled as collimated light with 130,000 lux on target</a:t>
            </a:r>
          </a:p>
          <a:p>
            <a:r>
              <a:rPr lang="en-US" dirty="0"/>
              <a:t>Crewmember modeled as an opaque cylinder</a:t>
            </a:r>
          </a:p>
          <a:p>
            <a:r>
              <a:rPr lang="en-US" dirty="0"/>
              <a:t>Model iterations:</a:t>
            </a:r>
          </a:p>
          <a:p>
            <a:pPr lvl="1"/>
            <a:r>
              <a:rPr lang="en-US" dirty="0"/>
              <a:t>Sunlight with no modifiers</a:t>
            </a:r>
          </a:p>
          <a:p>
            <a:pPr lvl="1"/>
            <a:r>
              <a:rPr lang="en-US" dirty="0"/>
              <a:t>Reflector positioned behind crewmember</a:t>
            </a:r>
          </a:p>
          <a:p>
            <a:pPr lvl="1"/>
            <a:r>
              <a:rPr lang="en-US" dirty="0"/>
              <a:t>Diffuser added in front of the crew member</a:t>
            </a:r>
          </a:p>
          <a:p>
            <a:pPr lvl="1"/>
            <a:r>
              <a:rPr lang="en-US" dirty="0"/>
              <a:t>Side scatter added by reflector positioned to side of crew member.</a:t>
            </a:r>
          </a:p>
        </p:txBody>
      </p:sp>
      <p:sp>
        <p:nvSpPr>
          <p:cNvPr id="4" name="Footer Placeholder 3">
            <a:extLst>
              <a:ext uri="{FF2B5EF4-FFF2-40B4-BE49-F238E27FC236}">
                <a16:creationId xmlns:a16="http://schemas.microsoft.com/office/drawing/2014/main" id="{3AED2188-7E12-491E-A347-5F5CBB35E18E}"/>
              </a:ext>
            </a:extLst>
          </p:cNvPr>
          <p:cNvSpPr>
            <a:spLocks noGrp="1"/>
          </p:cNvSpPr>
          <p:nvPr>
            <p:ph type="ftr" sz="quarter" idx="11"/>
          </p:nvPr>
        </p:nvSpPr>
        <p:spPr/>
        <p:txBody>
          <a:bodyPr/>
          <a:lstStyle/>
          <a:p>
            <a:r>
              <a:rPr lang="en-US"/>
              <a:t>JSC Innovation Charge Account 2020     MSC-26937-1</a:t>
            </a:r>
          </a:p>
        </p:txBody>
      </p:sp>
      <p:sp>
        <p:nvSpPr>
          <p:cNvPr id="5" name="Slide Number Placeholder 4">
            <a:extLst>
              <a:ext uri="{FF2B5EF4-FFF2-40B4-BE49-F238E27FC236}">
                <a16:creationId xmlns:a16="http://schemas.microsoft.com/office/drawing/2014/main" id="{2335132B-4573-4A03-BA91-804732291C17}"/>
              </a:ext>
            </a:extLst>
          </p:cNvPr>
          <p:cNvSpPr>
            <a:spLocks noGrp="1"/>
          </p:cNvSpPr>
          <p:nvPr>
            <p:ph type="sldNum" sz="quarter" idx="12"/>
          </p:nvPr>
        </p:nvSpPr>
        <p:spPr/>
        <p:txBody>
          <a:bodyPr/>
          <a:lstStyle/>
          <a:p>
            <a:fld id="{CE0C3A7E-5A8E-47D8-96DF-C572B510BD72}" type="slidenum">
              <a:rPr lang="en-US" smtClean="0"/>
              <a:pPr/>
              <a:t>5</a:t>
            </a:fld>
            <a:endParaRPr lang="en-US"/>
          </a:p>
        </p:txBody>
      </p:sp>
    </p:spTree>
    <p:extLst>
      <p:ext uri="{BB962C8B-B14F-4D97-AF65-F5344CB8AC3E}">
        <p14:creationId xmlns:p14="http://schemas.microsoft.com/office/powerpoint/2010/main" val="3490402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227D7BD-AAD6-4D8E-AE8F-D6CFB6E0FF57}"/>
              </a:ext>
            </a:extLst>
          </p:cNvPr>
          <p:cNvSpPr>
            <a:spLocks noGrp="1"/>
          </p:cNvSpPr>
          <p:nvPr>
            <p:ph type="ftr" sz="quarter" idx="11"/>
          </p:nvPr>
        </p:nvSpPr>
        <p:spPr/>
        <p:txBody>
          <a:bodyPr/>
          <a:lstStyle/>
          <a:p>
            <a:r>
              <a:rPr lang="en-US"/>
              <a:t>JSC Innovation Charge Account 2020     MSC-26937-1</a:t>
            </a:r>
            <a:endParaRPr lang="en-US" dirty="0"/>
          </a:p>
        </p:txBody>
      </p:sp>
      <p:sp>
        <p:nvSpPr>
          <p:cNvPr id="26" name="Rectangle 25">
            <a:extLst>
              <a:ext uri="{FF2B5EF4-FFF2-40B4-BE49-F238E27FC236}">
                <a16:creationId xmlns:a16="http://schemas.microsoft.com/office/drawing/2014/main" id="{60C30DE5-0945-4649-BC64-DD3E23A0E489}"/>
              </a:ext>
            </a:extLst>
          </p:cNvPr>
          <p:cNvSpPr/>
          <p:nvPr/>
        </p:nvSpPr>
        <p:spPr>
          <a:xfrm>
            <a:off x="630278" y="4070867"/>
            <a:ext cx="1442884" cy="2291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E0A5A3-AD24-45E8-A5CF-567A6724612A}"/>
              </a:ext>
            </a:extLst>
          </p:cNvPr>
          <p:cNvSpPr>
            <a:spLocks noGrp="1"/>
          </p:cNvSpPr>
          <p:nvPr>
            <p:ph type="title"/>
          </p:nvPr>
        </p:nvSpPr>
        <p:spPr/>
        <p:txBody>
          <a:bodyPr/>
          <a:lstStyle/>
          <a:p>
            <a:r>
              <a:rPr lang="en-US" dirty="0"/>
              <a:t>Computer Model Results</a:t>
            </a:r>
          </a:p>
        </p:txBody>
      </p:sp>
      <p:sp>
        <p:nvSpPr>
          <p:cNvPr id="3" name="Content Placeholder 2">
            <a:extLst>
              <a:ext uri="{FF2B5EF4-FFF2-40B4-BE49-F238E27FC236}">
                <a16:creationId xmlns:a16="http://schemas.microsoft.com/office/drawing/2014/main" id="{0C2DA0EF-C951-4096-8961-D2A8090DFA0F}"/>
              </a:ext>
            </a:extLst>
          </p:cNvPr>
          <p:cNvSpPr>
            <a:spLocks noGrp="1"/>
          </p:cNvSpPr>
          <p:nvPr>
            <p:ph idx="1"/>
          </p:nvPr>
        </p:nvSpPr>
        <p:spPr>
          <a:xfrm>
            <a:off x="630278" y="1669493"/>
            <a:ext cx="3093705" cy="2306666"/>
          </a:xfrm>
        </p:spPr>
        <p:txBody>
          <a:bodyPr>
            <a:normAutofit/>
          </a:bodyPr>
          <a:lstStyle/>
          <a:p>
            <a:r>
              <a:rPr lang="en-US" sz="1400" dirty="0"/>
              <a:t>Without modification, shadowing is intense.</a:t>
            </a:r>
          </a:p>
          <a:p>
            <a:r>
              <a:rPr lang="en-US" sz="1400" dirty="0"/>
              <a:t>Reflector bounces light back into shadow.</a:t>
            </a:r>
          </a:p>
          <a:p>
            <a:r>
              <a:rPr lang="en-US" sz="1400" dirty="0"/>
              <a:t>Addition of diffuser provides diffuse light in front of crew.</a:t>
            </a:r>
          </a:p>
          <a:p>
            <a:r>
              <a:rPr lang="en-US" sz="1400" dirty="0"/>
              <a:t>Computer shows beneficial scattering from Lunar surface</a:t>
            </a:r>
          </a:p>
          <a:p>
            <a:endParaRPr lang="en-US" sz="1400" dirty="0"/>
          </a:p>
        </p:txBody>
      </p:sp>
      <p:sp>
        <p:nvSpPr>
          <p:cNvPr id="5" name="Slide Number Placeholder 4">
            <a:extLst>
              <a:ext uri="{FF2B5EF4-FFF2-40B4-BE49-F238E27FC236}">
                <a16:creationId xmlns:a16="http://schemas.microsoft.com/office/drawing/2014/main" id="{2E262D51-705B-44AA-A7E3-DA3D12135BE9}"/>
              </a:ext>
            </a:extLst>
          </p:cNvPr>
          <p:cNvSpPr>
            <a:spLocks noGrp="1"/>
          </p:cNvSpPr>
          <p:nvPr>
            <p:ph type="sldNum" sz="quarter" idx="12"/>
          </p:nvPr>
        </p:nvSpPr>
        <p:spPr/>
        <p:txBody>
          <a:bodyPr/>
          <a:lstStyle/>
          <a:p>
            <a:fld id="{CE0C3A7E-5A8E-47D8-96DF-C572B510BD72}" type="slidenum">
              <a:rPr lang="en-US" smtClean="0"/>
              <a:pPr/>
              <a:t>6</a:t>
            </a:fld>
            <a:endParaRPr lang="en-US"/>
          </a:p>
        </p:txBody>
      </p:sp>
      <p:pic>
        <p:nvPicPr>
          <p:cNvPr id="8" name="Picture 7">
            <a:extLst>
              <a:ext uri="{FF2B5EF4-FFF2-40B4-BE49-F238E27FC236}">
                <a16:creationId xmlns:a16="http://schemas.microsoft.com/office/drawing/2014/main" id="{B41FAD93-0D99-480E-B4FC-18F6F2157288}"/>
              </a:ext>
            </a:extLst>
          </p:cNvPr>
          <p:cNvPicPr>
            <a:picLocks noChangeAspect="1"/>
          </p:cNvPicPr>
          <p:nvPr/>
        </p:nvPicPr>
        <p:blipFill>
          <a:blip r:embed="rId2"/>
          <a:stretch>
            <a:fillRect/>
          </a:stretch>
        </p:blipFill>
        <p:spPr>
          <a:xfrm>
            <a:off x="3889875" y="1672125"/>
            <a:ext cx="2247412" cy="2306666"/>
          </a:xfrm>
          <a:prstGeom prst="rect">
            <a:avLst/>
          </a:prstGeom>
        </p:spPr>
      </p:pic>
      <p:sp>
        <p:nvSpPr>
          <p:cNvPr id="9" name="TextBox 8">
            <a:extLst>
              <a:ext uri="{FF2B5EF4-FFF2-40B4-BE49-F238E27FC236}">
                <a16:creationId xmlns:a16="http://schemas.microsoft.com/office/drawing/2014/main" id="{DD1CB49F-5F6C-4218-B100-678D665297B1}"/>
              </a:ext>
            </a:extLst>
          </p:cNvPr>
          <p:cNvSpPr txBox="1"/>
          <p:nvPr/>
        </p:nvSpPr>
        <p:spPr>
          <a:xfrm>
            <a:off x="4160000" y="1678250"/>
            <a:ext cx="1774747" cy="246221"/>
          </a:xfrm>
          <a:prstGeom prst="rect">
            <a:avLst/>
          </a:prstGeom>
          <a:solidFill>
            <a:schemeClr val="bg1"/>
          </a:solidFill>
        </p:spPr>
        <p:txBody>
          <a:bodyPr wrap="square" rtlCol="0">
            <a:spAutoFit/>
          </a:bodyPr>
          <a:lstStyle/>
          <a:p>
            <a:r>
              <a:rPr lang="en-US" sz="1000" b="1" dirty="0">
                <a:latin typeface="Arial" panose="020B0604020202020204" pitchFamily="34" charset="0"/>
                <a:cs typeface="Arial" panose="020B0604020202020204" pitchFamily="34" charset="0"/>
              </a:rPr>
              <a:t>Layout of Optical System</a:t>
            </a:r>
          </a:p>
        </p:txBody>
      </p:sp>
      <p:sp>
        <p:nvSpPr>
          <p:cNvPr id="10" name="TextBox 9">
            <a:extLst>
              <a:ext uri="{FF2B5EF4-FFF2-40B4-BE49-F238E27FC236}">
                <a16:creationId xmlns:a16="http://schemas.microsoft.com/office/drawing/2014/main" id="{569FEA24-1946-423C-8092-56ECDCF2ECEE}"/>
              </a:ext>
            </a:extLst>
          </p:cNvPr>
          <p:cNvSpPr txBox="1"/>
          <p:nvPr/>
        </p:nvSpPr>
        <p:spPr>
          <a:xfrm>
            <a:off x="4186017" y="3238313"/>
            <a:ext cx="652480" cy="215444"/>
          </a:xfrm>
          <a:prstGeom prst="rect">
            <a:avLst/>
          </a:prstGeom>
          <a:solidFill>
            <a:schemeClr val="bg1"/>
          </a:solidFill>
        </p:spPr>
        <p:txBody>
          <a:bodyPr wrap="square" rtlCol="0">
            <a:spAutoFit/>
          </a:bodyPr>
          <a:lstStyle/>
          <a:p>
            <a:r>
              <a:rPr lang="en-US" sz="800" dirty="0">
                <a:latin typeface="Arial" panose="020B0604020202020204" pitchFamily="34" charset="0"/>
                <a:cs typeface="Arial" panose="020B0604020202020204" pitchFamily="34" charset="0"/>
              </a:rPr>
              <a:t>Diffuser</a:t>
            </a:r>
          </a:p>
        </p:txBody>
      </p:sp>
      <p:sp>
        <p:nvSpPr>
          <p:cNvPr id="11" name="TextBox 10">
            <a:extLst>
              <a:ext uri="{FF2B5EF4-FFF2-40B4-BE49-F238E27FC236}">
                <a16:creationId xmlns:a16="http://schemas.microsoft.com/office/drawing/2014/main" id="{84C2C120-9CED-4DEF-9C9C-247153D71980}"/>
              </a:ext>
            </a:extLst>
          </p:cNvPr>
          <p:cNvSpPr txBox="1"/>
          <p:nvPr/>
        </p:nvSpPr>
        <p:spPr>
          <a:xfrm>
            <a:off x="5387837" y="3238313"/>
            <a:ext cx="652480" cy="215444"/>
          </a:xfrm>
          <a:prstGeom prst="rect">
            <a:avLst/>
          </a:prstGeom>
          <a:solidFill>
            <a:schemeClr val="bg1"/>
          </a:solidFill>
        </p:spPr>
        <p:txBody>
          <a:bodyPr wrap="square" rtlCol="0">
            <a:spAutoFit/>
          </a:bodyPr>
          <a:lstStyle/>
          <a:p>
            <a:r>
              <a:rPr lang="en-US" sz="800" dirty="0">
                <a:latin typeface="Arial" panose="020B0604020202020204" pitchFamily="34" charset="0"/>
                <a:cs typeface="Arial" panose="020B0604020202020204" pitchFamily="34" charset="0"/>
              </a:rPr>
              <a:t>Reflector</a:t>
            </a:r>
          </a:p>
        </p:txBody>
      </p:sp>
      <p:sp>
        <p:nvSpPr>
          <p:cNvPr id="12" name="TextBox 11">
            <a:extLst>
              <a:ext uri="{FF2B5EF4-FFF2-40B4-BE49-F238E27FC236}">
                <a16:creationId xmlns:a16="http://schemas.microsoft.com/office/drawing/2014/main" id="{A47946C0-2537-4ED2-8D11-EA83D20B5AB9}"/>
              </a:ext>
            </a:extLst>
          </p:cNvPr>
          <p:cNvSpPr txBox="1"/>
          <p:nvPr/>
        </p:nvSpPr>
        <p:spPr>
          <a:xfrm>
            <a:off x="3961731" y="1976508"/>
            <a:ext cx="711775" cy="215444"/>
          </a:xfrm>
          <a:prstGeom prst="rect">
            <a:avLst/>
          </a:prstGeom>
          <a:solidFill>
            <a:schemeClr val="bg1"/>
          </a:solidFill>
        </p:spPr>
        <p:txBody>
          <a:bodyPr wrap="square" rtlCol="0">
            <a:spAutoFit/>
          </a:bodyPr>
          <a:lstStyle/>
          <a:p>
            <a:r>
              <a:rPr lang="en-US" sz="800" dirty="0">
                <a:latin typeface="Arial" panose="020B0604020202020204" pitchFamily="34" charset="0"/>
                <a:cs typeface="Arial" panose="020B0604020202020204" pitchFamily="34" charset="0"/>
              </a:rPr>
              <a:t>Reflector</a:t>
            </a:r>
          </a:p>
        </p:txBody>
      </p:sp>
      <p:sp>
        <p:nvSpPr>
          <p:cNvPr id="13" name="TextBox 12">
            <a:extLst>
              <a:ext uri="{FF2B5EF4-FFF2-40B4-BE49-F238E27FC236}">
                <a16:creationId xmlns:a16="http://schemas.microsoft.com/office/drawing/2014/main" id="{4EBB7488-699C-460C-991A-53420FDC8956}"/>
              </a:ext>
            </a:extLst>
          </p:cNvPr>
          <p:cNvSpPr txBox="1"/>
          <p:nvPr/>
        </p:nvSpPr>
        <p:spPr>
          <a:xfrm>
            <a:off x="4880078" y="2963609"/>
            <a:ext cx="432898" cy="215444"/>
          </a:xfrm>
          <a:prstGeom prst="rect">
            <a:avLst/>
          </a:prstGeom>
          <a:solidFill>
            <a:srgbClr val="002060"/>
          </a:solidFill>
        </p:spPr>
        <p:txBody>
          <a:bodyPr wrap="square" rtlCol="0">
            <a:spAutoFit/>
          </a:bodyPr>
          <a:lstStyle/>
          <a:p>
            <a:r>
              <a:rPr lang="en-US" sz="800" dirty="0">
                <a:latin typeface="Arial" panose="020B0604020202020204" pitchFamily="34" charset="0"/>
                <a:cs typeface="Arial" panose="020B0604020202020204" pitchFamily="34" charset="0"/>
              </a:rPr>
              <a:t>Crew</a:t>
            </a:r>
          </a:p>
        </p:txBody>
      </p:sp>
      <p:pic>
        <p:nvPicPr>
          <p:cNvPr id="14" name="Picture 13">
            <a:extLst>
              <a:ext uri="{FF2B5EF4-FFF2-40B4-BE49-F238E27FC236}">
                <a16:creationId xmlns:a16="http://schemas.microsoft.com/office/drawing/2014/main" id="{02E3DAD1-E7B5-4E17-9D57-5ED443A426AD}"/>
              </a:ext>
            </a:extLst>
          </p:cNvPr>
          <p:cNvPicPr>
            <a:picLocks noChangeAspect="1"/>
          </p:cNvPicPr>
          <p:nvPr/>
        </p:nvPicPr>
        <p:blipFill>
          <a:blip r:embed="rId3"/>
          <a:stretch>
            <a:fillRect/>
          </a:stretch>
        </p:blipFill>
        <p:spPr>
          <a:xfrm>
            <a:off x="6303179" y="1672126"/>
            <a:ext cx="2315147" cy="2306666"/>
          </a:xfrm>
          <a:prstGeom prst="rect">
            <a:avLst/>
          </a:prstGeom>
        </p:spPr>
      </p:pic>
      <p:sp>
        <p:nvSpPr>
          <p:cNvPr id="15" name="TextBox 14">
            <a:extLst>
              <a:ext uri="{FF2B5EF4-FFF2-40B4-BE49-F238E27FC236}">
                <a16:creationId xmlns:a16="http://schemas.microsoft.com/office/drawing/2014/main" id="{73DA7C10-5F30-4174-A690-90FF4937D2A2}"/>
              </a:ext>
            </a:extLst>
          </p:cNvPr>
          <p:cNvSpPr txBox="1"/>
          <p:nvPr/>
        </p:nvSpPr>
        <p:spPr>
          <a:xfrm>
            <a:off x="6637373" y="1678250"/>
            <a:ext cx="1646757" cy="246221"/>
          </a:xfrm>
          <a:prstGeom prst="rect">
            <a:avLst/>
          </a:prstGeom>
          <a:solidFill>
            <a:schemeClr val="bg1"/>
          </a:solidFill>
        </p:spPr>
        <p:txBody>
          <a:bodyPr wrap="square" rtlCol="0">
            <a:spAutoFit/>
          </a:bodyPr>
          <a:lstStyle/>
          <a:p>
            <a:pPr algn="ctr"/>
            <a:r>
              <a:rPr lang="en-US" sz="1000" b="1" dirty="0">
                <a:latin typeface="Arial" panose="020B0604020202020204" pitchFamily="34" charset="0"/>
                <a:cs typeface="Arial" panose="020B0604020202020204" pitchFamily="34" charset="0"/>
              </a:rPr>
              <a:t>No Countermeasures</a:t>
            </a:r>
          </a:p>
        </p:txBody>
      </p:sp>
      <p:pic>
        <p:nvPicPr>
          <p:cNvPr id="16" name="Picture 15">
            <a:extLst>
              <a:ext uri="{FF2B5EF4-FFF2-40B4-BE49-F238E27FC236}">
                <a16:creationId xmlns:a16="http://schemas.microsoft.com/office/drawing/2014/main" id="{90749748-85C7-4E3A-B6B8-E0379437D3EA}"/>
              </a:ext>
            </a:extLst>
          </p:cNvPr>
          <p:cNvPicPr>
            <a:picLocks noChangeAspect="1"/>
          </p:cNvPicPr>
          <p:nvPr/>
        </p:nvPicPr>
        <p:blipFill>
          <a:blip r:embed="rId4"/>
          <a:stretch>
            <a:fillRect/>
          </a:stretch>
        </p:blipFill>
        <p:spPr>
          <a:xfrm>
            <a:off x="8719122" y="1663367"/>
            <a:ext cx="2315147" cy="2308764"/>
          </a:xfrm>
          <a:prstGeom prst="rect">
            <a:avLst/>
          </a:prstGeom>
        </p:spPr>
      </p:pic>
      <p:sp>
        <p:nvSpPr>
          <p:cNvPr id="17" name="TextBox 16">
            <a:extLst>
              <a:ext uri="{FF2B5EF4-FFF2-40B4-BE49-F238E27FC236}">
                <a16:creationId xmlns:a16="http://schemas.microsoft.com/office/drawing/2014/main" id="{83EDC1F2-0183-4BD7-A472-B9ED02A8C455}"/>
              </a:ext>
            </a:extLst>
          </p:cNvPr>
          <p:cNvSpPr txBox="1"/>
          <p:nvPr/>
        </p:nvSpPr>
        <p:spPr>
          <a:xfrm>
            <a:off x="8846034" y="1684120"/>
            <a:ext cx="2061321" cy="400110"/>
          </a:xfrm>
          <a:prstGeom prst="rect">
            <a:avLst/>
          </a:prstGeom>
          <a:solidFill>
            <a:schemeClr val="bg1"/>
          </a:solidFill>
        </p:spPr>
        <p:txBody>
          <a:bodyPr wrap="square" rtlCol="0">
            <a:spAutoFit/>
          </a:bodyPr>
          <a:lstStyle/>
          <a:p>
            <a:pPr algn="ctr"/>
            <a:r>
              <a:rPr lang="en-US" sz="1000" dirty="0">
                <a:latin typeface="Arial" panose="020B0604020202020204" pitchFamily="34" charset="0"/>
                <a:cs typeface="Arial" panose="020B0604020202020204" pitchFamily="34" charset="0"/>
              </a:rPr>
              <a:t>One Reflector Opposite of Sun &amp; One to side</a:t>
            </a:r>
          </a:p>
        </p:txBody>
      </p:sp>
      <p:pic>
        <p:nvPicPr>
          <p:cNvPr id="18" name="Picture 17">
            <a:extLst>
              <a:ext uri="{FF2B5EF4-FFF2-40B4-BE49-F238E27FC236}">
                <a16:creationId xmlns:a16="http://schemas.microsoft.com/office/drawing/2014/main" id="{66BE7E2D-0FA0-46BC-B067-237E3941EC7D}"/>
              </a:ext>
            </a:extLst>
          </p:cNvPr>
          <p:cNvPicPr>
            <a:picLocks noChangeAspect="1"/>
          </p:cNvPicPr>
          <p:nvPr/>
        </p:nvPicPr>
        <p:blipFill>
          <a:blip r:embed="rId5"/>
          <a:stretch>
            <a:fillRect/>
          </a:stretch>
        </p:blipFill>
        <p:spPr>
          <a:xfrm>
            <a:off x="6303179" y="4055448"/>
            <a:ext cx="2319435" cy="2306667"/>
          </a:xfrm>
          <a:prstGeom prst="rect">
            <a:avLst/>
          </a:prstGeom>
        </p:spPr>
      </p:pic>
      <p:sp>
        <p:nvSpPr>
          <p:cNvPr id="19" name="TextBox 18">
            <a:extLst>
              <a:ext uri="{FF2B5EF4-FFF2-40B4-BE49-F238E27FC236}">
                <a16:creationId xmlns:a16="http://schemas.microsoft.com/office/drawing/2014/main" id="{D1158065-606E-493A-B4C0-7F37862892F7}"/>
              </a:ext>
            </a:extLst>
          </p:cNvPr>
          <p:cNvSpPr txBox="1"/>
          <p:nvPr/>
        </p:nvSpPr>
        <p:spPr>
          <a:xfrm>
            <a:off x="6320580" y="4070867"/>
            <a:ext cx="2297746" cy="246221"/>
          </a:xfrm>
          <a:prstGeom prst="rect">
            <a:avLst/>
          </a:prstGeom>
          <a:solidFill>
            <a:schemeClr val="bg1"/>
          </a:solidFill>
        </p:spPr>
        <p:txBody>
          <a:bodyPr wrap="square" rtlCol="0">
            <a:spAutoFit/>
          </a:bodyPr>
          <a:lstStyle/>
          <a:p>
            <a:pPr algn="ctr"/>
            <a:r>
              <a:rPr lang="en-US" sz="1000" dirty="0">
                <a:latin typeface="Arial" panose="020B0604020202020204" pitchFamily="34" charset="0"/>
                <a:cs typeface="Arial" panose="020B0604020202020204" pitchFamily="34" charset="0"/>
              </a:rPr>
              <a:t>Diffuser Added Between Crew &amp; Sun</a:t>
            </a:r>
          </a:p>
        </p:txBody>
      </p:sp>
      <p:pic>
        <p:nvPicPr>
          <p:cNvPr id="20" name="Picture 19">
            <a:extLst>
              <a:ext uri="{FF2B5EF4-FFF2-40B4-BE49-F238E27FC236}">
                <a16:creationId xmlns:a16="http://schemas.microsoft.com/office/drawing/2014/main" id="{4E02E71B-386F-46C7-B7B9-1C2A48BB822E}"/>
              </a:ext>
            </a:extLst>
          </p:cNvPr>
          <p:cNvPicPr>
            <a:picLocks noChangeAspect="1"/>
          </p:cNvPicPr>
          <p:nvPr/>
        </p:nvPicPr>
        <p:blipFill>
          <a:blip r:embed="rId6"/>
          <a:stretch>
            <a:fillRect/>
          </a:stretch>
        </p:blipFill>
        <p:spPr>
          <a:xfrm>
            <a:off x="8719122" y="4070868"/>
            <a:ext cx="2251639" cy="2291247"/>
          </a:xfrm>
          <a:prstGeom prst="rect">
            <a:avLst/>
          </a:prstGeom>
        </p:spPr>
      </p:pic>
      <p:sp>
        <p:nvSpPr>
          <p:cNvPr id="21" name="TextBox 20">
            <a:extLst>
              <a:ext uri="{FF2B5EF4-FFF2-40B4-BE49-F238E27FC236}">
                <a16:creationId xmlns:a16="http://schemas.microsoft.com/office/drawing/2014/main" id="{24EA1843-E8C6-47C0-820A-585279902BAF}"/>
              </a:ext>
            </a:extLst>
          </p:cNvPr>
          <p:cNvSpPr txBox="1"/>
          <p:nvPr/>
        </p:nvSpPr>
        <p:spPr>
          <a:xfrm>
            <a:off x="8758827" y="4085501"/>
            <a:ext cx="2164294" cy="400110"/>
          </a:xfrm>
          <a:prstGeom prst="rect">
            <a:avLst/>
          </a:prstGeom>
          <a:solidFill>
            <a:schemeClr val="bg1"/>
          </a:solidFill>
        </p:spPr>
        <p:txBody>
          <a:bodyPr wrap="square" rtlCol="0">
            <a:spAutoFit/>
          </a:bodyPr>
          <a:lstStyle/>
          <a:p>
            <a:pPr algn="ctr"/>
            <a:r>
              <a:rPr lang="en-US" sz="1000" dirty="0">
                <a:latin typeface="Arial" panose="020B0604020202020204" pitchFamily="34" charset="0"/>
                <a:cs typeface="Arial" panose="020B0604020202020204" pitchFamily="34" charset="0"/>
              </a:rPr>
              <a:t>3D Light Field Showing Effects from Reflectors &amp; Diffuser</a:t>
            </a:r>
          </a:p>
        </p:txBody>
      </p:sp>
      <p:grpSp>
        <p:nvGrpSpPr>
          <p:cNvPr id="24" name="Group 23">
            <a:extLst>
              <a:ext uri="{FF2B5EF4-FFF2-40B4-BE49-F238E27FC236}">
                <a16:creationId xmlns:a16="http://schemas.microsoft.com/office/drawing/2014/main" id="{E22A7619-4AAA-4B06-BBE4-51F0297AA9C3}"/>
              </a:ext>
            </a:extLst>
          </p:cNvPr>
          <p:cNvGrpSpPr/>
          <p:nvPr/>
        </p:nvGrpSpPr>
        <p:grpSpPr>
          <a:xfrm>
            <a:off x="2073161" y="4065602"/>
            <a:ext cx="4166510" cy="2307749"/>
            <a:chOff x="2226364" y="1292605"/>
            <a:chExt cx="9758944" cy="5405291"/>
          </a:xfrm>
        </p:grpSpPr>
        <p:pic>
          <p:nvPicPr>
            <p:cNvPr id="22" name="Picture 21">
              <a:extLst>
                <a:ext uri="{FF2B5EF4-FFF2-40B4-BE49-F238E27FC236}">
                  <a16:creationId xmlns:a16="http://schemas.microsoft.com/office/drawing/2014/main" id="{A9985BB9-AC6D-411A-AF02-CCD772FC028C}"/>
                </a:ext>
              </a:extLst>
            </p:cNvPr>
            <p:cNvPicPr>
              <a:picLocks noChangeAspect="1"/>
            </p:cNvPicPr>
            <p:nvPr/>
          </p:nvPicPr>
          <p:blipFill>
            <a:blip r:embed="rId7"/>
            <a:stretch>
              <a:fillRect/>
            </a:stretch>
          </p:blipFill>
          <p:spPr>
            <a:xfrm>
              <a:off x="2226364" y="1292605"/>
              <a:ext cx="5353185" cy="5400261"/>
            </a:xfrm>
            <a:prstGeom prst="rect">
              <a:avLst/>
            </a:prstGeom>
          </p:spPr>
        </p:pic>
        <p:pic>
          <p:nvPicPr>
            <p:cNvPr id="23" name="Picture 22">
              <a:extLst>
                <a:ext uri="{FF2B5EF4-FFF2-40B4-BE49-F238E27FC236}">
                  <a16:creationId xmlns:a16="http://schemas.microsoft.com/office/drawing/2014/main" id="{DCB3E92D-086F-4D58-B063-B07BDCD5B1A2}"/>
                </a:ext>
              </a:extLst>
            </p:cNvPr>
            <p:cNvPicPr>
              <a:picLocks noChangeAspect="1"/>
            </p:cNvPicPr>
            <p:nvPr/>
          </p:nvPicPr>
          <p:blipFill>
            <a:blip r:embed="rId8"/>
            <a:stretch>
              <a:fillRect/>
            </a:stretch>
          </p:blipFill>
          <p:spPr>
            <a:xfrm>
              <a:off x="6361043" y="1301161"/>
              <a:ext cx="5624265" cy="5396735"/>
            </a:xfrm>
            <a:prstGeom prst="rect">
              <a:avLst/>
            </a:prstGeom>
          </p:spPr>
        </p:pic>
      </p:grpSp>
      <p:sp>
        <p:nvSpPr>
          <p:cNvPr id="25" name="TextBox 24">
            <a:extLst>
              <a:ext uri="{FF2B5EF4-FFF2-40B4-BE49-F238E27FC236}">
                <a16:creationId xmlns:a16="http://schemas.microsoft.com/office/drawing/2014/main" id="{FD4083EB-7225-4FC9-86B7-9C73EE4816F0}"/>
              </a:ext>
            </a:extLst>
          </p:cNvPr>
          <p:cNvSpPr txBox="1"/>
          <p:nvPr/>
        </p:nvSpPr>
        <p:spPr>
          <a:xfrm>
            <a:off x="725213" y="4100037"/>
            <a:ext cx="1679027" cy="2246769"/>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Zemax lighting simulation of direct sunlight on </a:t>
            </a:r>
            <a:r>
              <a:rPr lang="en-US" sz="1000" dirty="0" err="1">
                <a:latin typeface="Arial" panose="020B0604020202020204" pitchFamily="34" charset="0"/>
                <a:cs typeface="Arial" panose="020B0604020202020204" pitchFamily="34" charset="0"/>
              </a:rPr>
              <a:t>xEMU</a:t>
            </a:r>
            <a:r>
              <a:rPr lang="en-US" sz="1000" dirty="0">
                <a:latin typeface="Arial" panose="020B0604020202020204" pitchFamily="34" charset="0"/>
                <a:cs typeface="Arial" panose="020B0604020202020204" pitchFamily="34" charset="0"/>
              </a:rPr>
              <a:t> suit at 130,000 lux, where suit is standing on a dark  Lambertian scatter type surface and lighting modifiers in use.  130K lux is on front of suit and 1k lux on back.  However human vision adjusts to two orders of magnitude.  Technically, the back side of the suit would appear dark.</a:t>
            </a:r>
          </a:p>
        </p:txBody>
      </p:sp>
      <p:sp>
        <p:nvSpPr>
          <p:cNvPr id="27" name="Arrow: Right 26">
            <a:extLst>
              <a:ext uri="{FF2B5EF4-FFF2-40B4-BE49-F238E27FC236}">
                <a16:creationId xmlns:a16="http://schemas.microsoft.com/office/drawing/2014/main" id="{6D11CF36-3B66-4266-A427-949223303846}"/>
              </a:ext>
            </a:extLst>
          </p:cNvPr>
          <p:cNvSpPr/>
          <p:nvPr/>
        </p:nvSpPr>
        <p:spPr>
          <a:xfrm>
            <a:off x="3824779" y="3540568"/>
            <a:ext cx="652480" cy="41131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latin typeface="Arial" panose="020B0604020202020204" pitchFamily="34" charset="0"/>
                <a:cs typeface="Arial" panose="020B0604020202020204" pitchFamily="34" charset="0"/>
              </a:rPr>
              <a:t>SUN</a:t>
            </a:r>
          </a:p>
        </p:txBody>
      </p:sp>
      <p:sp>
        <p:nvSpPr>
          <p:cNvPr id="28" name="Arrow: Right 27">
            <a:extLst>
              <a:ext uri="{FF2B5EF4-FFF2-40B4-BE49-F238E27FC236}">
                <a16:creationId xmlns:a16="http://schemas.microsoft.com/office/drawing/2014/main" id="{6752982E-CAD0-4681-8D22-5E705771FCCE}"/>
              </a:ext>
            </a:extLst>
          </p:cNvPr>
          <p:cNvSpPr/>
          <p:nvPr/>
        </p:nvSpPr>
        <p:spPr>
          <a:xfrm>
            <a:off x="6202383" y="3540568"/>
            <a:ext cx="652480" cy="41131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latin typeface="Arial" panose="020B0604020202020204" pitchFamily="34" charset="0"/>
                <a:cs typeface="Arial" panose="020B0604020202020204" pitchFamily="34" charset="0"/>
              </a:rPr>
              <a:t>SUN</a:t>
            </a:r>
          </a:p>
        </p:txBody>
      </p:sp>
      <p:sp>
        <p:nvSpPr>
          <p:cNvPr id="29" name="Arrow: Right 28">
            <a:extLst>
              <a:ext uri="{FF2B5EF4-FFF2-40B4-BE49-F238E27FC236}">
                <a16:creationId xmlns:a16="http://schemas.microsoft.com/office/drawing/2014/main" id="{72D1B30E-E249-44C8-85B3-1D69DA802E42}"/>
              </a:ext>
            </a:extLst>
          </p:cNvPr>
          <p:cNvSpPr/>
          <p:nvPr/>
        </p:nvSpPr>
        <p:spPr>
          <a:xfrm>
            <a:off x="8674394" y="3545105"/>
            <a:ext cx="652480" cy="41131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latin typeface="Arial" panose="020B0604020202020204" pitchFamily="34" charset="0"/>
                <a:cs typeface="Arial" panose="020B0604020202020204" pitchFamily="34" charset="0"/>
              </a:rPr>
              <a:t>SUN</a:t>
            </a:r>
          </a:p>
        </p:txBody>
      </p:sp>
      <p:sp>
        <p:nvSpPr>
          <p:cNvPr id="30" name="Arrow: Right 29">
            <a:extLst>
              <a:ext uri="{FF2B5EF4-FFF2-40B4-BE49-F238E27FC236}">
                <a16:creationId xmlns:a16="http://schemas.microsoft.com/office/drawing/2014/main" id="{3AD4BF94-B214-4FA5-B1C9-075CACDD8AF7}"/>
              </a:ext>
            </a:extLst>
          </p:cNvPr>
          <p:cNvSpPr/>
          <p:nvPr/>
        </p:nvSpPr>
        <p:spPr>
          <a:xfrm>
            <a:off x="6271647" y="5938456"/>
            <a:ext cx="652480" cy="41131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latin typeface="Arial" panose="020B0604020202020204" pitchFamily="34" charset="0"/>
                <a:cs typeface="Arial" panose="020B0604020202020204" pitchFamily="34" charset="0"/>
              </a:rPr>
              <a:t>SUN</a:t>
            </a:r>
          </a:p>
        </p:txBody>
      </p:sp>
      <p:sp>
        <p:nvSpPr>
          <p:cNvPr id="31" name="Arrow: Right 30">
            <a:extLst>
              <a:ext uri="{FF2B5EF4-FFF2-40B4-BE49-F238E27FC236}">
                <a16:creationId xmlns:a16="http://schemas.microsoft.com/office/drawing/2014/main" id="{9BE0905A-0F3D-4F9F-8CFA-34AA411FD91B}"/>
              </a:ext>
            </a:extLst>
          </p:cNvPr>
          <p:cNvSpPr/>
          <p:nvPr/>
        </p:nvSpPr>
        <p:spPr>
          <a:xfrm rot="20925642">
            <a:off x="8718620" y="5995441"/>
            <a:ext cx="652480" cy="41131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latin typeface="Arial" panose="020B0604020202020204" pitchFamily="34" charset="0"/>
                <a:cs typeface="Arial" panose="020B0604020202020204" pitchFamily="34" charset="0"/>
              </a:rPr>
              <a:t>SUN</a:t>
            </a:r>
          </a:p>
        </p:txBody>
      </p:sp>
    </p:spTree>
    <p:extLst>
      <p:ext uri="{BB962C8B-B14F-4D97-AF65-F5344CB8AC3E}">
        <p14:creationId xmlns:p14="http://schemas.microsoft.com/office/powerpoint/2010/main" val="1395749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4C9DCD-E65C-426B-B5B1-316F55DF0630}"/>
              </a:ext>
            </a:extLst>
          </p:cNvPr>
          <p:cNvSpPr>
            <a:spLocks noGrp="1"/>
          </p:cNvSpPr>
          <p:nvPr>
            <p:ph idx="1"/>
          </p:nvPr>
        </p:nvSpPr>
        <p:spPr>
          <a:xfrm>
            <a:off x="308018" y="1740932"/>
            <a:ext cx="2396358" cy="4058751"/>
          </a:xfrm>
        </p:spPr>
        <p:txBody>
          <a:bodyPr>
            <a:normAutofit fontScale="92500" lnSpcReduction="20000"/>
          </a:bodyPr>
          <a:lstStyle/>
          <a:p>
            <a:pPr marL="36900" indent="0">
              <a:buNone/>
            </a:pPr>
            <a:r>
              <a:rPr lang="en-US" dirty="0"/>
              <a:t>The horizontal and vertical detector data demonstrates how the simple placement of a diffuser in between the sun and the crew member, and addition of a reflector behind them, evens out light distribution.</a:t>
            </a:r>
          </a:p>
        </p:txBody>
      </p:sp>
      <p:sp>
        <p:nvSpPr>
          <p:cNvPr id="4" name="Footer Placeholder 3">
            <a:extLst>
              <a:ext uri="{FF2B5EF4-FFF2-40B4-BE49-F238E27FC236}">
                <a16:creationId xmlns:a16="http://schemas.microsoft.com/office/drawing/2014/main" id="{0A24759A-3002-4267-B028-478EB07E9FFB}"/>
              </a:ext>
            </a:extLst>
          </p:cNvPr>
          <p:cNvSpPr>
            <a:spLocks noGrp="1"/>
          </p:cNvSpPr>
          <p:nvPr>
            <p:ph type="ftr" sz="quarter" idx="11"/>
          </p:nvPr>
        </p:nvSpPr>
        <p:spPr/>
        <p:txBody>
          <a:bodyPr/>
          <a:lstStyle/>
          <a:p>
            <a:r>
              <a:rPr lang="en-US"/>
              <a:t>JSC Innovation Charge Account 2020     MSC-26937-1</a:t>
            </a:r>
          </a:p>
        </p:txBody>
      </p:sp>
      <p:sp>
        <p:nvSpPr>
          <p:cNvPr id="5" name="Slide Number Placeholder 4">
            <a:extLst>
              <a:ext uri="{FF2B5EF4-FFF2-40B4-BE49-F238E27FC236}">
                <a16:creationId xmlns:a16="http://schemas.microsoft.com/office/drawing/2014/main" id="{B8B4B1A2-8C4A-4A87-B89D-5218DD83622A}"/>
              </a:ext>
            </a:extLst>
          </p:cNvPr>
          <p:cNvSpPr>
            <a:spLocks noGrp="1"/>
          </p:cNvSpPr>
          <p:nvPr>
            <p:ph type="sldNum" sz="quarter" idx="12"/>
          </p:nvPr>
        </p:nvSpPr>
        <p:spPr/>
        <p:txBody>
          <a:bodyPr/>
          <a:lstStyle/>
          <a:p>
            <a:fld id="{CE0C3A7E-5A8E-47D8-96DF-C572B510BD72}" type="slidenum">
              <a:rPr lang="en-US" smtClean="0"/>
              <a:pPr/>
              <a:t>7</a:t>
            </a:fld>
            <a:endParaRPr lang="en-US"/>
          </a:p>
        </p:txBody>
      </p:sp>
      <p:pic>
        <p:nvPicPr>
          <p:cNvPr id="6" name="Picture 5">
            <a:extLst>
              <a:ext uri="{FF2B5EF4-FFF2-40B4-BE49-F238E27FC236}">
                <a16:creationId xmlns:a16="http://schemas.microsoft.com/office/drawing/2014/main" id="{3522CB67-E78E-474A-A23F-CB9459FACCA9}"/>
              </a:ext>
            </a:extLst>
          </p:cNvPr>
          <p:cNvPicPr>
            <a:picLocks noChangeAspect="1"/>
          </p:cNvPicPr>
          <p:nvPr/>
        </p:nvPicPr>
        <p:blipFill>
          <a:blip r:embed="rId2"/>
          <a:stretch>
            <a:fillRect/>
          </a:stretch>
        </p:blipFill>
        <p:spPr>
          <a:xfrm>
            <a:off x="3167257" y="1702287"/>
            <a:ext cx="2396358" cy="2280798"/>
          </a:xfrm>
          <a:prstGeom prst="rect">
            <a:avLst/>
          </a:prstGeom>
        </p:spPr>
      </p:pic>
      <p:sp>
        <p:nvSpPr>
          <p:cNvPr id="7" name="TextBox 6">
            <a:extLst>
              <a:ext uri="{FF2B5EF4-FFF2-40B4-BE49-F238E27FC236}">
                <a16:creationId xmlns:a16="http://schemas.microsoft.com/office/drawing/2014/main" id="{D279D5F9-08C9-4A72-B176-007F6027D606}"/>
              </a:ext>
            </a:extLst>
          </p:cNvPr>
          <p:cNvSpPr txBox="1"/>
          <p:nvPr/>
        </p:nvSpPr>
        <p:spPr>
          <a:xfrm>
            <a:off x="3545290" y="1762461"/>
            <a:ext cx="1963146" cy="461665"/>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Horizontal work plane 1M from ground</a:t>
            </a:r>
          </a:p>
        </p:txBody>
      </p:sp>
      <p:pic>
        <p:nvPicPr>
          <p:cNvPr id="8" name="Picture 7">
            <a:extLst>
              <a:ext uri="{FF2B5EF4-FFF2-40B4-BE49-F238E27FC236}">
                <a16:creationId xmlns:a16="http://schemas.microsoft.com/office/drawing/2014/main" id="{443876EF-6BF7-43B3-8FC6-61F4FC4BB189}"/>
              </a:ext>
            </a:extLst>
          </p:cNvPr>
          <p:cNvPicPr>
            <a:picLocks noChangeAspect="1"/>
          </p:cNvPicPr>
          <p:nvPr/>
        </p:nvPicPr>
        <p:blipFill>
          <a:blip r:embed="rId3"/>
          <a:stretch>
            <a:fillRect/>
          </a:stretch>
        </p:blipFill>
        <p:spPr>
          <a:xfrm>
            <a:off x="6032575" y="1702287"/>
            <a:ext cx="2157610" cy="2290149"/>
          </a:xfrm>
          <a:prstGeom prst="rect">
            <a:avLst/>
          </a:prstGeom>
        </p:spPr>
      </p:pic>
      <p:sp>
        <p:nvSpPr>
          <p:cNvPr id="9" name="TextBox 8">
            <a:extLst>
              <a:ext uri="{FF2B5EF4-FFF2-40B4-BE49-F238E27FC236}">
                <a16:creationId xmlns:a16="http://schemas.microsoft.com/office/drawing/2014/main" id="{DDED0B0D-D144-452D-B17F-077D38E52443}"/>
              </a:ext>
            </a:extLst>
          </p:cNvPr>
          <p:cNvSpPr txBox="1"/>
          <p:nvPr/>
        </p:nvSpPr>
        <p:spPr>
          <a:xfrm>
            <a:off x="6127174" y="1716294"/>
            <a:ext cx="2086665" cy="461665"/>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Vertical Surface 1.5M from Suit Facing Away from Sun</a:t>
            </a:r>
          </a:p>
        </p:txBody>
      </p:sp>
      <p:pic>
        <p:nvPicPr>
          <p:cNvPr id="10" name="Picture 9">
            <a:extLst>
              <a:ext uri="{FF2B5EF4-FFF2-40B4-BE49-F238E27FC236}">
                <a16:creationId xmlns:a16="http://schemas.microsoft.com/office/drawing/2014/main" id="{FBB1EDED-7268-448E-8298-56DCD4A1C7BF}"/>
              </a:ext>
            </a:extLst>
          </p:cNvPr>
          <p:cNvPicPr>
            <a:picLocks noChangeAspect="1"/>
          </p:cNvPicPr>
          <p:nvPr/>
        </p:nvPicPr>
        <p:blipFill>
          <a:blip r:embed="rId4"/>
          <a:stretch>
            <a:fillRect/>
          </a:stretch>
        </p:blipFill>
        <p:spPr>
          <a:xfrm>
            <a:off x="8691325" y="1715744"/>
            <a:ext cx="2286548" cy="2290149"/>
          </a:xfrm>
          <a:prstGeom prst="rect">
            <a:avLst/>
          </a:prstGeom>
        </p:spPr>
      </p:pic>
      <p:sp>
        <p:nvSpPr>
          <p:cNvPr id="11" name="TextBox 10">
            <a:extLst>
              <a:ext uri="{FF2B5EF4-FFF2-40B4-BE49-F238E27FC236}">
                <a16:creationId xmlns:a16="http://schemas.microsoft.com/office/drawing/2014/main" id="{CA73E9FE-0E53-4E32-8082-F80E615DC697}"/>
              </a:ext>
            </a:extLst>
          </p:cNvPr>
          <p:cNvSpPr txBox="1"/>
          <p:nvPr/>
        </p:nvSpPr>
        <p:spPr>
          <a:xfrm>
            <a:off x="8691325" y="3438438"/>
            <a:ext cx="1014610" cy="553998"/>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Bright spots are created by reflected light!</a:t>
            </a:r>
          </a:p>
        </p:txBody>
      </p:sp>
      <p:sp>
        <p:nvSpPr>
          <p:cNvPr id="12" name="TextBox 11">
            <a:extLst>
              <a:ext uri="{FF2B5EF4-FFF2-40B4-BE49-F238E27FC236}">
                <a16:creationId xmlns:a16="http://schemas.microsoft.com/office/drawing/2014/main" id="{AF9CABCE-F806-4F6A-87EC-DD5AF7A9045D}"/>
              </a:ext>
            </a:extLst>
          </p:cNvPr>
          <p:cNvSpPr txBox="1"/>
          <p:nvPr/>
        </p:nvSpPr>
        <p:spPr>
          <a:xfrm>
            <a:off x="8691325" y="1743998"/>
            <a:ext cx="2286548" cy="646331"/>
          </a:xfrm>
          <a:prstGeom prst="rect">
            <a:avLst/>
          </a:prstGeom>
          <a:noFill/>
        </p:spPr>
        <p:txBody>
          <a:bodyPr wrap="square" rtlCol="0">
            <a:spAutoFit/>
          </a:bodyPr>
          <a:lstStyle/>
          <a:p>
            <a:r>
              <a:rPr lang="en-US" sz="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Measurement Vector Normal Towards Crew Right Side &amp; </a:t>
            </a:r>
            <a:r>
              <a:rPr lang="en-US" sz="1200" b="1" u="sng"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Right Angle </a:t>
            </a:r>
            <a:r>
              <a:rPr lang="en-US" sz="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from Sun Vector</a:t>
            </a:r>
          </a:p>
        </p:txBody>
      </p:sp>
      <p:pic>
        <p:nvPicPr>
          <p:cNvPr id="15" name="Picture 14">
            <a:extLst>
              <a:ext uri="{FF2B5EF4-FFF2-40B4-BE49-F238E27FC236}">
                <a16:creationId xmlns:a16="http://schemas.microsoft.com/office/drawing/2014/main" id="{20F9CDD5-07BE-4603-957E-F06C0BDC0CF6}"/>
              </a:ext>
            </a:extLst>
          </p:cNvPr>
          <p:cNvPicPr>
            <a:picLocks noChangeAspect="1"/>
          </p:cNvPicPr>
          <p:nvPr/>
        </p:nvPicPr>
        <p:blipFill>
          <a:blip r:embed="rId5"/>
          <a:stretch>
            <a:fillRect/>
          </a:stretch>
        </p:blipFill>
        <p:spPr>
          <a:xfrm>
            <a:off x="3167257" y="4015313"/>
            <a:ext cx="2396358" cy="2381287"/>
          </a:xfrm>
          <a:prstGeom prst="rect">
            <a:avLst/>
          </a:prstGeom>
        </p:spPr>
      </p:pic>
      <p:sp>
        <p:nvSpPr>
          <p:cNvPr id="16" name="TextBox 15">
            <a:extLst>
              <a:ext uri="{FF2B5EF4-FFF2-40B4-BE49-F238E27FC236}">
                <a16:creationId xmlns:a16="http://schemas.microsoft.com/office/drawing/2014/main" id="{3ACA87AB-4F14-4449-866A-FBAEF82BB5CA}"/>
              </a:ext>
            </a:extLst>
          </p:cNvPr>
          <p:cNvSpPr txBox="1"/>
          <p:nvPr/>
        </p:nvSpPr>
        <p:spPr>
          <a:xfrm>
            <a:off x="3545290" y="4043259"/>
            <a:ext cx="2025846" cy="461665"/>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Horizontal work plane 1M from ground</a:t>
            </a:r>
          </a:p>
        </p:txBody>
      </p:sp>
      <p:pic>
        <p:nvPicPr>
          <p:cNvPr id="18" name="Picture 17">
            <a:extLst>
              <a:ext uri="{FF2B5EF4-FFF2-40B4-BE49-F238E27FC236}">
                <a16:creationId xmlns:a16="http://schemas.microsoft.com/office/drawing/2014/main" id="{42BCA2E5-61C4-4B9C-8090-AFFD7BFD1516}"/>
              </a:ext>
            </a:extLst>
          </p:cNvPr>
          <p:cNvPicPr>
            <a:picLocks noChangeAspect="1"/>
          </p:cNvPicPr>
          <p:nvPr/>
        </p:nvPicPr>
        <p:blipFill>
          <a:blip r:embed="rId6"/>
          <a:stretch>
            <a:fillRect/>
          </a:stretch>
        </p:blipFill>
        <p:spPr>
          <a:xfrm>
            <a:off x="5945872" y="4027083"/>
            <a:ext cx="2369942" cy="2362453"/>
          </a:xfrm>
          <a:prstGeom prst="rect">
            <a:avLst/>
          </a:prstGeom>
        </p:spPr>
      </p:pic>
      <p:sp>
        <p:nvSpPr>
          <p:cNvPr id="17" name="TextBox 16">
            <a:extLst>
              <a:ext uri="{FF2B5EF4-FFF2-40B4-BE49-F238E27FC236}">
                <a16:creationId xmlns:a16="http://schemas.microsoft.com/office/drawing/2014/main" id="{BFCD8B7D-F4DA-4A5F-9D07-3A7730E94787}"/>
              </a:ext>
            </a:extLst>
          </p:cNvPr>
          <p:cNvSpPr txBox="1"/>
          <p:nvPr/>
        </p:nvSpPr>
        <p:spPr>
          <a:xfrm>
            <a:off x="5907545" y="4019079"/>
            <a:ext cx="2369942" cy="461665"/>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Vertical Surface 1.5M from Suit Facing Away from Sun</a:t>
            </a:r>
          </a:p>
        </p:txBody>
      </p:sp>
      <p:pic>
        <p:nvPicPr>
          <p:cNvPr id="19" name="Picture 18">
            <a:extLst>
              <a:ext uri="{FF2B5EF4-FFF2-40B4-BE49-F238E27FC236}">
                <a16:creationId xmlns:a16="http://schemas.microsoft.com/office/drawing/2014/main" id="{F2765137-02DF-4D07-B18F-3E61E6E1097A}"/>
              </a:ext>
            </a:extLst>
          </p:cNvPr>
          <p:cNvPicPr>
            <a:picLocks noChangeAspect="1"/>
          </p:cNvPicPr>
          <p:nvPr/>
        </p:nvPicPr>
        <p:blipFill>
          <a:blip r:embed="rId7"/>
          <a:stretch>
            <a:fillRect/>
          </a:stretch>
        </p:blipFill>
        <p:spPr>
          <a:xfrm>
            <a:off x="8678364" y="4055001"/>
            <a:ext cx="2327147" cy="2334535"/>
          </a:xfrm>
          <a:prstGeom prst="rect">
            <a:avLst/>
          </a:prstGeom>
        </p:spPr>
      </p:pic>
      <p:sp>
        <p:nvSpPr>
          <p:cNvPr id="20" name="TextBox 19">
            <a:extLst>
              <a:ext uri="{FF2B5EF4-FFF2-40B4-BE49-F238E27FC236}">
                <a16:creationId xmlns:a16="http://schemas.microsoft.com/office/drawing/2014/main" id="{61D57977-5E84-4B81-A31E-6DB6A19EF70E}"/>
              </a:ext>
            </a:extLst>
          </p:cNvPr>
          <p:cNvSpPr txBox="1"/>
          <p:nvPr/>
        </p:nvSpPr>
        <p:spPr>
          <a:xfrm>
            <a:off x="8643896" y="5227049"/>
            <a:ext cx="909045" cy="1169551"/>
          </a:xfrm>
          <a:prstGeom prst="rect">
            <a:avLst/>
          </a:prstGeom>
          <a:noFill/>
        </p:spPr>
        <p:txBody>
          <a:bodyPr wrap="square" rtlCol="0">
            <a:spAutoFit/>
          </a:bodyPr>
          <a:lstStyle/>
          <a:p>
            <a:r>
              <a:rPr lang="en-US" sz="1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This shows illumination contributed from the diffuser and the reflectors!</a:t>
            </a:r>
          </a:p>
        </p:txBody>
      </p:sp>
      <p:sp>
        <p:nvSpPr>
          <p:cNvPr id="21" name="TextBox 20">
            <a:extLst>
              <a:ext uri="{FF2B5EF4-FFF2-40B4-BE49-F238E27FC236}">
                <a16:creationId xmlns:a16="http://schemas.microsoft.com/office/drawing/2014/main" id="{BD3108E5-D0E9-4730-A60F-A0251D926F11}"/>
              </a:ext>
            </a:extLst>
          </p:cNvPr>
          <p:cNvSpPr txBox="1"/>
          <p:nvPr/>
        </p:nvSpPr>
        <p:spPr>
          <a:xfrm>
            <a:off x="8691325" y="4089897"/>
            <a:ext cx="2286548" cy="646331"/>
          </a:xfrm>
          <a:prstGeom prst="rect">
            <a:avLst/>
          </a:prstGeom>
          <a:noFill/>
        </p:spPr>
        <p:txBody>
          <a:bodyPr wrap="square" rtlCol="0">
            <a:spAutoFit/>
          </a:bodyPr>
          <a:lstStyle/>
          <a:p>
            <a:r>
              <a:rPr lang="en-US" sz="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Measurement Vector Normal Towards Crew Right Side &amp; </a:t>
            </a:r>
            <a:r>
              <a:rPr lang="en-US" sz="1200" b="1" u="sng"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Right Angle </a:t>
            </a:r>
            <a:r>
              <a:rPr lang="en-US" sz="1200"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from Sun Vector</a:t>
            </a:r>
          </a:p>
        </p:txBody>
      </p:sp>
      <p:sp>
        <p:nvSpPr>
          <p:cNvPr id="22" name="Cylinder 21">
            <a:extLst>
              <a:ext uri="{FF2B5EF4-FFF2-40B4-BE49-F238E27FC236}">
                <a16:creationId xmlns:a16="http://schemas.microsoft.com/office/drawing/2014/main" id="{D6FAD4D4-B1B6-484B-98E8-0921BF08A580}"/>
              </a:ext>
            </a:extLst>
          </p:cNvPr>
          <p:cNvSpPr/>
          <p:nvPr/>
        </p:nvSpPr>
        <p:spPr>
          <a:xfrm>
            <a:off x="4282936" y="334125"/>
            <a:ext cx="449317" cy="1154381"/>
          </a:xfrm>
          <a:prstGeom prst="ca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435393A-8BEA-4D09-8D7B-CBF6E578F3F8}"/>
              </a:ext>
            </a:extLst>
          </p:cNvPr>
          <p:cNvSpPr/>
          <p:nvPr/>
        </p:nvSpPr>
        <p:spPr>
          <a:xfrm>
            <a:off x="4058277" y="395819"/>
            <a:ext cx="898634" cy="104290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3A01876-4434-48A3-AB51-6D70CB420FD2}"/>
              </a:ext>
            </a:extLst>
          </p:cNvPr>
          <p:cNvSpPr/>
          <p:nvPr/>
        </p:nvSpPr>
        <p:spPr>
          <a:xfrm>
            <a:off x="4487887" y="271063"/>
            <a:ext cx="61091" cy="127700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arallelogram 28">
            <a:extLst>
              <a:ext uri="{FF2B5EF4-FFF2-40B4-BE49-F238E27FC236}">
                <a16:creationId xmlns:a16="http://schemas.microsoft.com/office/drawing/2014/main" id="{4CAA6050-0124-4AE8-9A9E-D4395DF7F307}"/>
              </a:ext>
            </a:extLst>
          </p:cNvPr>
          <p:cNvSpPr/>
          <p:nvPr/>
        </p:nvSpPr>
        <p:spPr>
          <a:xfrm>
            <a:off x="3951860" y="767677"/>
            <a:ext cx="1079937" cy="292920"/>
          </a:xfrm>
          <a:prstGeom prst="parallelogram">
            <a:avLst>
              <a:gd name="adj" fmla="val 58087"/>
            </a:avLst>
          </a:prstGeom>
          <a:solidFill>
            <a:srgbClr val="0070C0">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859B384D-03B8-40B0-9ADC-175704684638}"/>
              </a:ext>
            </a:extLst>
          </p:cNvPr>
          <p:cNvCxnSpPr>
            <a:stCxn id="24" idx="1"/>
            <a:endCxn id="24" idx="3"/>
          </p:cNvCxnSpPr>
          <p:nvPr/>
        </p:nvCxnSpPr>
        <p:spPr>
          <a:xfrm>
            <a:off x="4058277" y="917270"/>
            <a:ext cx="898634"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DB321DC9-3A58-4167-9D9A-230CD8B3BA96}"/>
              </a:ext>
            </a:extLst>
          </p:cNvPr>
          <p:cNvSpPr/>
          <p:nvPr/>
        </p:nvSpPr>
        <p:spPr>
          <a:xfrm>
            <a:off x="4282936" y="1373135"/>
            <a:ext cx="449317" cy="1222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0799910-C78D-4926-AD62-3885F38EF060}"/>
              </a:ext>
            </a:extLst>
          </p:cNvPr>
          <p:cNvSpPr/>
          <p:nvPr/>
        </p:nvSpPr>
        <p:spPr>
          <a:xfrm>
            <a:off x="5330605" y="275987"/>
            <a:ext cx="61091" cy="127700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un 33">
            <a:extLst>
              <a:ext uri="{FF2B5EF4-FFF2-40B4-BE49-F238E27FC236}">
                <a16:creationId xmlns:a16="http://schemas.microsoft.com/office/drawing/2014/main" id="{B520D4EE-6044-4DE3-A1C8-14FA8DC95E73}"/>
              </a:ext>
            </a:extLst>
          </p:cNvPr>
          <p:cNvSpPr/>
          <p:nvPr/>
        </p:nvSpPr>
        <p:spPr>
          <a:xfrm>
            <a:off x="2859346" y="601655"/>
            <a:ext cx="615821" cy="615821"/>
          </a:xfrm>
          <a:prstGeom prst="su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rrow: Right 34">
            <a:extLst>
              <a:ext uri="{FF2B5EF4-FFF2-40B4-BE49-F238E27FC236}">
                <a16:creationId xmlns:a16="http://schemas.microsoft.com/office/drawing/2014/main" id="{5828399B-874A-4B6F-95E0-8C8604BCF7BE}"/>
              </a:ext>
            </a:extLst>
          </p:cNvPr>
          <p:cNvSpPr/>
          <p:nvPr/>
        </p:nvSpPr>
        <p:spPr>
          <a:xfrm>
            <a:off x="3475167" y="767677"/>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row: Right 35">
            <a:extLst>
              <a:ext uri="{FF2B5EF4-FFF2-40B4-BE49-F238E27FC236}">
                <a16:creationId xmlns:a16="http://schemas.microsoft.com/office/drawing/2014/main" id="{9238D036-D383-4822-856E-B660EFAA91E1}"/>
              </a:ext>
            </a:extLst>
          </p:cNvPr>
          <p:cNvSpPr/>
          <p:nvPr/>
        </p:nvSpPr>
        <p:spPr>
          <a:xfrm>
            <a:off x="3480141" y="1108694"/>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Right 36">
            <a:extLst>
              <a:ext uri="{FF2B5EF4-FFF2-40B4-BE49-F238E27FC236}">
                <a16:creationId xmlns:a16="http://schemas.microsoft.com/office/drawing/2014/main" id="{E034AF8A-91E5-4B4F-BF11-DC3B73593373}"/>
              </a:ext>
            </a:extLst>
          </p:cNvPr>
          <p:cNvSpPr/>
          <p:nvPr/>
        </p:nvSpPr>
        <p:spPr>
          <a:xfrm>
            <a:off x="3480140" y="425102"/>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Cylinder 39">
            <a:extLst>
              <a:ext uri="{FF2B5EF4-FFF2-40B4-BE49-F238E27FC236}">
                <a16:creationId xmlns:a16="http://schemas.microsoft.com/office/drawing/2014/main" id="{2222DF16-18EE-4473-884B-A17A3F9FF7D0}"/>
              </a:ext>
            </a:extLst>
          </p:cNvPr>
          <p:cNvSpPr/>
          <p:nvPr/>
        </p:nvSpPr>
        <p:spPr>
          <a:xfrm>
            <a:off x="7093063" y="335660"/>
            <a:ext cx="449317" cy="1154381"/>
          </a:xfrm>
          <a:prstGeom prst="ca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E7A38A59-55AA-44D0-A633-9B896BF38D52}"/>
              </a:ext>
            </a:extLst>
          </p:cNvPr>
          <p:cNvSpPr/>
          <p:nvPr/>
        </p:nvSpPr>
        <p:spPr>
          <a:xfrm>
            <a:off x="6868404" y="397354"/>
            <a:ext cx="898634" cy="104290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C729CFA-DDBD-4791-8E81-0446030688B7}"/>
              </a:ext>
            </a:extLst>
          </p:cNvPr>
          <p:cNvSpPr/>
          <p:nvPr/>
        </p:nvSpPr>
        <p:spPr>
          <a:xfrm>
            <a:off x="7298014" y="272598"/>
            <a:ext cx="61091" cy="127700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Parallelogram 42">
            <a:extLst>
              <a:ext uri="{FF2B5EF4-FFF2-40B4-BE49-F238E27FC236}">
                <a16:creationId xmlns:a16="http://schemas.microsoft.com/office/drawing/2014/main" id="{44BFB577-321E-4AB1-9E64-40C3C3192A98}"/>
              </a:ext>
            </a:extLst>
          </p:cNvPr>
          <p:cNvSpPr/>
          <p:nvPr/>
        </p:nvSpPr>
        <p:spPr>
          <a:xfrm>
            <a:off x="6761987" y="769212"/>
            <a:ext cx="1079937" cy="292920"/>
          </a:xfrm>
          <a:prstGeom prst="parallelogram">
            <a:avLst>
              <a:gd name="adj" fmla="val 5808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Connector 43">
            <a:extLst>
              <a:ext uri="{FF2B5EF4-FFF2-40B4-BE49-F238E27FC236}">
                <a16:creationId xmlns:a16="http://schemas.microsoft.com/office/drawing/2014/main" id="{A0D514A1-4488-48A9-82D9-F8DE196CBF23}"/>
              </a:ext>
            </a:extLst>
          </p:cNvPr>
          <p:cNvCxnSpPr>
            <a:stCxn id="41" idx="1"/>
            <a:endCxn id="41" idx="3"/>
          </p:cNvCxnSpPr>
          <p:nvPr/>
        </p:nvCxnSpPr>
        <p:spPr>
          <a:xfrm>
            <a:off x="6868404" y="918805"/>
            <a:ext cx="898634"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F32D24B5-1364-440E-A68D-FEE6181494FB}"/>
              </a:ext>
            </a:extLst>
          </p:cNvPr>
          <p:cNvSpPr/>
          <p:nvPr/>
        </p:nvSpPr>
        <p:spPr>
          <a:xfrm>
            <a:off x="7093063" y="1374670"/>
            <a:ext cx="449317" cy="1222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05ADB352-BF54-447D-B742-CE47FCCCF085}"/>
              </a:ext>
            </a:extLst>
          </p:cNvPr>
          <p:cNvSpPr/>
          <p:nvPr/>
        </p:nvSpPr>
        <p:spPr>
          <a:xfrm>
            <a:off x="8140732" y="277522"/>
            <a:ext cx="61091" cy="127700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Sun 46">
            <a:extLst>
              <a:ext uri="{FF2B5EF4-FFF2-40B4-BE49-F238E27FC236}">
                <a16:creationId xmlns:a16="http://schemas.microsoft.com/office/drawing/2014/main" id="{6D87C315-9A00-49E6-B92F-412C4D8D96C2}"/>
              </a:ext>
            </a:extLst>
          </p:cNvPr>
          <p:cNvSpPr/>
          <p:nvPr/>
        </p:nvSpPr>
        <p:spPr>
          <a:xfrm>
            <a:off x="5669473" y="603190"/>
            <a:ext cx="615821" cy="615821"/>
          </a:xfrm>
          <a:prstGeom prst="su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Arrow: Right 47">
            <a:extLst>
              <a:ext uri="{FF2B5EF4-FFF2-40B4-BE49-F238E27FC236}">
                <a16:creationId xmlns:a16="http://schemas.microsoft.com/office/drawing/2014/main" id="{41DA3979-69B3-434D-A451-E2A55E495DED}"/>
              </a:ext>
            </a:extLst>
          </p:cNvPr>
          <p:cNvSpPr/>
          <p:nvPr/>
        </p:nvSpPr>
        <p:spPr>
          <a:xfrm>
            <a:off x="6285294" y="769212"/>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Arrow: Right 48">
            <a:extLst>
              <a:ext uri="{FF2B5EF4-FFF2-40B4-BE49-F238E27FC236}">
                <a16:creationId xmlns:a16="http://schemas.microsoft.com/office/drawing/2014/main" id="{76668FD9-7E24-4C69-A5F0-1ABED97F0C1E}"/>
              </a:ext>
            </a:extLst>
          </p:cNvPr>
          <p:cNvSpPr/>
          <p:nvPr/>
        </p:nvSpPr>
        <p:spPr>
          <a:xfrm>
            <a:off x="6290268" y="1110229"/>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Arrow: Right 49">
            <a:extLst>
              <a:ext uri="{FF2B5EF4-FFF2-40B4-BE49-F238E27FC236}">
                <a16:creationId xmlns:a16="http://schemas.microsoft.com/office/drawing/2014/main" id="{19401621-366D-40BC-B044-77D6A51F16E1}"/>
              </a:ext>
            </a:extLst>
          </p:cNvPr>
          <p:cNvSpPr/>
          <p:nvPr/>
        </p:nvSpPr>
        <p:spPr>
          <a:xfrm>
            <a:off x="6290267" y="426637"/>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Cylinder 50">
            <a:extLst>
              <a:ext uri="{FF2B5EF4-FFF2-40B4-BE49-F238E27FC236}">
                <a16:creationId xmlns:a16="http://schemas.microsoft.com/office/drawing/2014/main" id="{58C825E0-97C9-48E0-BE8B-F226964C6B7A}"/>
              </a:ext>
            </a:extLst>
          </p:cNvPr>
          <p:cNvSpPr/>
          <p:nvPr/>
        </p:nvSpPr>
        <p:spPr>
          <a:xfrm>
            <a:off x="9856536" y="329421"/>
            <a:ext cx="449317" cy="1154381"/>
          </a:xfrm>
          <a:prstGeom prst="ca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DB011604-0860-4BBB-89B5-6CF47E34579E}"/>
              </a:ext>
            </a:extLst>
          </p:cNvPr>
          <p:cNvSpPr/>
          <p:nvPr/>
        </p:nvSpPr>
        <p:spPr>
          <a:xfrm>
            <a:off x="9631877" y="391115"/>
            <a:ext cx="898634" cy="1042901"/>
          </a:xfrm>
          <a:prstGeom prst="rect">
            <a:avLst/>
          </a:prstGeom>
          <a:solidFill>
            <a:srgbClr val="0070C0">
              <a:alpha val="57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F37A6943-1554-4A7F-B254-0C746AD2C5EB}"/>
              </a:ext>
            </a:extLst>
          </p:cNvPr>
          <p:cNvSpPr/>
          <p:nvPr/>
        </p:nvSpPr>
        <p:spPr>
          <a:xfrm>
            <a:off x="10061487" y="266359"/>
            <a:ext cx="61091" cy="127700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Parallelogram 53">
            <a:extLst>
              <a:ext uri="{FF2B5EF4-FFF2-40B4-BE49-F238E27FC236}">
                <a16:creationId xmlns:a16="http://schemas.microsoft.com/office/drawing/2014/main" id="{DF9E9FC1-7E45-4B81-84E0-765DD27BE09D}"/>
              </a:ext>
            </a:extLst>
          </p:cNvPr>
          <p:cNvSpPr/>
          <p:nvPr/>
        </p:nvSpPr>
        <p:spPr>
          <a:xfrm>
            <a:off x="9525460" y="762973"/>
            <a:ext cx="1079937" cy="292920"/>
          </a:xfrm>
          <a:prstGeom prst="parallelogram">
            <a:avLst>
              <a:gd name="adj" fmla="val 5808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B89BBE70-EF49-4FB6-81F4-2FB13A396E60}"/>
              </a:ext>
            </a:extLst>
          </p:cNvPr>
          <p:cNvCxnSpPr>
            <a:stCxn id="52" idx="1"/>
            <a:endCxn id="52" idx="3"/>
          </p:cNvCxnSpPr>
          <p:nvPr/>
        </p:nvCxnSpPr>
        <p:spPr>
          <a:xfrm>
            <a:off x="9631877" y="912566"/>
            <a:ext cx="898634"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6" name="Oval 55">
            <a:extLst>
              <a:ext uri="{FF2B5EF4-FFF2-40B4-BE49-F238E27FC236}">
                <a16:creationId xmlns:a16="http://schemas.microsoft.com/office/drawing/2014/main" id="{E133DD86-0AB4-422A-9DDC-02903F64FA47}"/>
              </a:ext>
            </a:extLst>
          </p:cNvPr>
          <p:cNvSpPr/>
          <p:nvPr/>
        </p:nvSpPr>
        <p:spPr>
          <a:xfrm>
            <a:off x="9856536" y="1368431"/>
            <a:ext cx="449317" cy="12223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4C5A513-27E3-4D65-9F6E-A56B23F4BF10}"/>
              </a:ext>
            </a:extLst>
          </p:cNvPr>
          <p:cNvSpPr/>
          <p:nvPr/>
        </p:nvSpPr>
        <p:spPr>
          <a:xfrm>
            <a:off x="10904205" y="271283"/>
            <a:ext cx="61091" cy="127700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Sun 57">
            <a:extLst>
              <a:ext uri="{FF2B5EF4-FFF2-40B4-BE49-F238E27FC236}">
                <a16:creationId xmlns:a16="http://schemas.microsoft.com/office/drawing/2014/main" id="{14F6ADD7-93C3-49A3-8B7B-0ECA5ECA24FD}"/>
              </a:ext>
            </a:extLst>
          </p:cNvPr>
          <p:cNvSpPr/>
          <p:nvPr/>
        </p:nvSpPr>
        <p:spPr>
          <a:xfrm>
            <a:off x="8432946" y="596951"/>
            <a:ext cx="615821" cy="615821"/>
          </a:xfrm>
          <a:prstGeom prst="su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Right 58">
            <a:extLst>
              <a:ext uri="{FF2B5EF4-FFF2-40B4-BE49-F238E27FC236}">
                <a16:creationId xmlns:a16="http://schemas.microsoft.com/office/drawing/2014/main" id="{00A1D388-CC20-4D55-AAA6-3396B8162437}"/>
              </a:ext>
            </a:extLst>
          </p:cNvPr>
          <p:cNvSpPr/>
          <p:nvPr/>
        </p:nvSpPr>
        <p:spPr>
          <a:xfrm>
            <a:off x="9048767" y="762973"/>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Right 59">
            <a:extLst>
              <a:ext uri="{FF2B5EF4-FFF2-40B4-BE49-F238E27FC236}">
                <a16:creationId xmlns:a16="http://schemas.microsoft.com/office/drawing/2014/main" id="{E53E761E-F936-47B0-A22C-27E02AE208B0}"/>
              </a:ext>
            </a:extLst>
          </p:cNvPr>
          <p:cNvSpPr/>
          <p:nvPr/>
        </p:nvSpPr>
        <p:spPr>
          <a:xfrm>
            <a:off x="9053741" y="1103990"/>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Arrow: Right 60">
            <a:extLst>
              <a:ext uri="{FF2B5EF4-FFF2-40B4-BE49-F238E27FC236}">
                <a16:creationId xmlns:a16="http://schemas.microsoft.com/office/drawing/2014/main" id="{B79688F2-6462-40A1-BF61-F52EB9183081}"/>
              </a:ext>
            </a:extLst>
          </p:cNvPr>
          <p:cNvSpPr/>
          <p:nvPr/>
        </p:nvSpPr>
        <p:spPr>
          <a:xfrm>
            <a:off x="9053740" y="420398"/>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B96099BA-9E78-41E0-88FF-1CE286C4BEFE}"/>
              </a:ext>
            </a:extLst>
          </p:cNvPr>
          <p:cNvSpPr txBox="1"/>
          <p:nvPr/>
        </p:nvSpPr>
        <p:spPr>
          <a:xfrm>
            <a:off x="6116233" y="3160689"/>
            <a:ext cx="1014610" cy="553998"/>
          </a:xfrm>
          <a:prstGeom prst="rect">
            <a:avLst/>
          </a:prstGeom>
          <a:noFill/>
        </p:spPr>
        <p:txBody>
          <a:bodyPr wrap="square" rtlCol="0">
            <a:spAutoFit/>
          </a:bodyPr>
          <a:lstStyle/>
          <a:p>
            <a:r>
              <a:rPr lang="en-US" sz="1000" dirty="0">
                <a:solidFill>
                  <a:schemeClr val="bg1"/>
                </a:solidFill>
                <a:latin typeface="Arial" panose="020B0604020202020204" pitchFamily="34" charset="0"/>
                <a:cs typeface="Arial" panose="020B0604020202020204" pitchFamily="34" charset="0"/>
              </a:rPr>
              <a:t>Shadow is sharp and not diffused</a:t>
            </a:r>
          </a:p>
        </p:txBody>
      </p:sp>
      <p:sp>
        <p:nvSpPr>
          <p:cNvPr id="63" name="TextBox 62">
            <a:extLst>
              <a:ext uri="{FF2B5EF4-FFF2-40B4-BE49-F238E27FC236}">
                <a16:creationId xmlns:a16="http://schemas.microsoft.com/office/drawing/2014/main" id="{D115B758-A932-4068-8BAB-6087C0ABF195}"/>
              </a:ext>
            </a:extLst>
          </p:cNvPr>
          <p:cNvSpPr txBox="1"/>
          <p:nvPr/>
        </p:nvSpPr>
        <p:spPr>
          <a:xfrm>
            <a:off x="3519272" y="2365891"/>
            <a:ext cx="968615" cy="1015663"/>
          </a:xfrm>
          <a:prstGeom prst="rect">
            <a:avLst/>
          </a:prstGeom>
          <a:noFill/>
        </p:spPr>
        <p:txBody>
          <a:bodyPr wrap="square" rtlCol="0">
            <a:spAutoFit/>
          </a:bodyPr>
          <a:lstStyle/>
          <a:p>
            <a:r>
              <a:rPr lang="en-US" sz="1000" dirty="0">
                <a:solidFill>
                  <a:schemeClr val="bg1"/>
                </a:solidFill>
                <a:latin typeface="Arial" panose="020B0604020202020204" pitchFamily="34" charset="0"/>
                <a:cs typeface="Arial" panose="020B0604020202020204" pitchFamily="34" charset="0"/>
              </a:rPr>
              <a:t>Lighting in front of crew is harsh</a:t>
            </a:r>
          </a:p>
          <a:p>
            <a:endParaRPr lang="en-US" sz="1000" dirty="0">
              <a:solidFill>
                <a:schemeClr val="bg1"/>
              </a:solidFill>
              <a:latin typeface="Arial" panose="020B0604020202020204" pitchFamily="34" charset="0"/>
              <a:cs typeface="Arial" panose="020B0604020202020204" pitchFamily="34" charset="0"/>
            </a:endParaRPr>
          </a:p>
          <a:p>
            <a:r>
              <a:rPr lang="en-US" sz="1000" dirty="0">
                <a:solidFill>
                  <a:schemeClr val="bg1"/>
                </a:solidFill>
                <a:latin typeface="Arial" panose="020B0604020202020204" pitchFamily="34" charset="0"/>
                <a:cs typeface="Arial" panose="020B0604020202020204" pitchFamily="34" charset="0"/>
              </a:rPr>
              <a:t>Shadow is unending</a:t>
            </a:r>
          </a:p>
        </p:txBody>
      </p:sp>
      <p:sp>
        <p:nvSpPr>
          <p:cNvPr id="64" name="TextBox 63">
            <a:extLst>
              <a:ext uri="{FF2B5EF4-FFF2-40B4-BE49-F238E27FC236}">
                <a16:creationId xmlns:a16="http://schemas.microsoft.com/office/drawing/2014/main" id="{D1FAC149-91E6-4EA1-B1F4-07772A0D8B08}"/>
              </a:ext>
            </a:extLst>
          </p:cNvPr>
          <p:cNvSpPr txBox="1"/>
          <p:nvPr/>
        </p:nvSpPr>
        <p:spPr>
          <a:xfrm>
            <a:off x="3123646" y="5281465"/>
            <a:ext cx="1014610" cy="707886"/>
          </a:xfrm>
          <a:prstGeom prst="rect">
            <a:avLst/>
          </a:prstGeom>
          <a:noFill/>
        </p:spPr>
        <p:txBody>
          <a:bodyPr wrap="square" rtlCol="0">
            <a:spAutoFit/>
          </a:bodyPr>
          <a:lstStyle/>
          <a:p>
            <a:r>
              <a:rPr lang="en-US" sz="1000" dirty="0">
                <a:solidFill>
                  <a:schemeClr val="bg1"/>
                </a:solidFill>
                <a:latin typeface="Arial" panose="020B0604020202020204" pitchFamily="34" charset="0"/>
                <a:cs typeface="Arial" panose="020B0604020202020204" pitchFamily="34" charset="0"/>
              </a:rPr>
              <a:t>Usable horizontal surfaces surround crew </a:t>
            </a:r>
          </a:p>
        </p:txBody>
      </p:sp>
      <p:sp>
        <p:nvSpPr>
          <p:cNvPr id="65" name="TextBox 64">
            <a:extLst>
              <a:ext uri="{FF2B5EF4-FFF2-40B4-BE49-F238E27FC236}">
                <a16:creationId xmlns:a16="http://schemas.microsoft.com/office/drawing/2014/main" id="{56D55275-B063-415F-9D3A-CBDDFB8805D6}"/>
              </a:ext>
            </a:extLst>
          </p:cNvPr>
          <p:cNvSpPr txBox="1"/>
          <p:nvPr/>
        </p:nvSpPr>
        <p:spPr>
          <a:xfrm>
            <a:off x="5915423" y="5255354"/>
            <a:ext cx="708115" cy="553998"/>
          </a:xfrm>
          <a:prstGeom prst="rect">
            <a:avLst/>
          </a:prstGeom>
          <a:noFill/>
        </p:spPr>
        <p:txBody>
          <a:bodyPr wrap="square" rtlCol="0">
            <a:spAutoFit/>
          </a:bodyPr>
          <a:lstStyle/>
          <a:p>
            <a:r>
              <a:rPr lang="en-US" sz="1000" dirty="0">
                <a:solidFill>
                  <a:schemeClr val="bg1"/>
                </a:solidFill>
                <a:latin typeface="Arial" panose="020B0604020202020204" pitchFamily="34" charset="0"/>
                <a:cs typeface="Arial" panose="020B0604020202020204" pitchFamily="34" charset="0"/>
              </a:rPr>
              <a:t>Shadow is diffused</a:t>
            </a:r>
          </a:p>
        </p:txBody>
      </p:sp>
    </p:spTree>
    <p:extLst>
      <p:ext uri="{BB962C8B-B14F-4D97-AF65-F5344CB8AC3E}">
        <p14:creationId xmlns:p14="http://schemas.microsoft.com/office/powerpoint/2010/main" val="793717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7503-11EB-41F1-AD73-C98362B9DD57}"/>
              </a:ext>
            </a:extLst>
          </p:cNvPr>
          <p:cNvSpPr>
            <a:spLocks noGrp="1"/>
          </p:cNvSpPr>
          <p:nvPr>
            <p:ph type="title"/>
          </p:nvPr>
        </p:nvSpPr>
        <p:spPr/>
        <p:txBody>
          <a:bodyPr/>
          <a:lstStyle/>
          <a:p>
            <a:r>
              <a:rPr lang="en-US" dirty="0"/>
              <a:t>Laboratory Test Configuration</a:t>
            </a:r>
          </a:p>
        </p:txBody>
      </p:sp>
      <p:sp>
        <p:nvSpPr>
          <p:cNvPr id="3" name="Content Placeholder 2">
            <a:extLst>
              <a:ext uri="{FF2B5EF4-FFF2-40B4-BE49-F238E27FC236}">
                <a16:creationId xmlns:a16="http://schemas.microsoft.com/office/drawing/2014/main" id="{347B3450-031B-4F7B-9D8B-E0CA74EBBF24}"/>
              </a:ext>
            </a:extLst>
          </p:cNvPr>
          <p:cNvSpPr>
            <a:spLocks noGrp="1"/>
          </p:cNvSpPr>
          <p:nvPr>
            <p:ph idx="1"/>
          </p:nvPr>
        </p:nvSpPr>
        <p:spPr>
          <a:xfrm>
            <a:off x="913795" y="1732449"/>
            <a:ext cx="10353762" cy="4250908"/>
          </a:xfrm>
        </p:spPr>
        <p:txBody>
          <a:bodyPr>
            <a:normAutofit fontScale="85000" lnSpcReduction="20000"/>
          </a:bodyPr>
          <a:lstStyle/>
          <a:p>
            <a:r>
              <a:rPr lang="en-US" dirty="0"/>
              <a:t>Pop up reflector/diffuser panels which are strategically placed:</a:t>
            </a:r>
          </a:p>
          <a:p>
            <a:pPr lvl="1"/>
            <a:r>
              <a:rPr lang="en-US" dirty="0"/>
              <a:t>Fabric diffuser between light sensor and orbital light emulator</a:t>
            </a:r>
          </a:p>
          <a:p>
            <a:pPr lvl="1"/>
            <a:r>
              <a:rPr lang="en-US" dirty="0"/>
              <a:t>Metalized fabric reflector behind light sensor and orbital light emulator</a:t>
            </a:r>
          </a:p>
          <a:p>
            <a:pPr lvl="1"/>
            <a:r>
              <a:rPr lang="en-US" dirty="0"/>
              <a:t>Metalized fabric reflector at 45⁰ angle with respect to the light source and light sensor</a:t>
            </a:r>
          </a:p>
          <a:p>
            <a:r>
              <a:rPr lang="en-US" dirty="0"/>
              <a:t>Illuminance/spectral irradiance sensor at different orientations:</a:t>
            </a:r>
          </a:p>
          <a:p>
            <a:pPr lvl="1"/>
            <a:r>
              <a:rPr lang="en-US" dirty="0"/>
              <a:t>Forward facing “Sun” to represent light levels on objects in front of the crew when they are facing away from the sun</a:t>
            </a:r>
          </a:p>
          <a:p>
            <a:pPr lvl="1"/>
            <a:r>
              <a:rPr lang="en-US" dirty="0"/>
              <a:t>Reverse from facing “Sun” to represent light levels on objects in front of the crew when they are facing the sun</a:t>
            </a:r>
          </a:p>
          <a:p>
            <a:r>
              <a:rPr lang="en-US" dirty="0"/>
              <a:t>Luminance meter to document surface brightness/luminosity of white surface object illuminated by “Sun”</a:t>
            </a:r>
          </a:p>
          <a:p>
            <a:r>
              <a:rPr lang="en-US" dirty="0"/>
              <a:t>1000-Watt Plasma Stage lamp with 10⁰ beam angle illuminating the test rig</a:t>
            </a:r>
          </a:p>
          <a:p>
            <a:r>
              <a:rPr lang="en-US" dirty="0"/>
              <a:t>Test conductor collecting measurements, represents crew and blocks some of the light</a:t>
            </a:r>
          </a:p>
        </p:txBody>
      </p:sp>
      <p:sp>
        <p:nvSpPr>
          <p:cNvPr id="4" name="Footer Placeholder 3">
            <a:extLst>
              <a:ext uri="{FF2B5EF4-FFF2-40B4-BE49-F238E27FC236}">
                <a16:creationId xmlns:a16="http://schemas.microsoft.com/office/drawing/2014/main" id="{B6D8CFC8-7AF0-4BA7-BEEB-CC19D968A3D3}"/>
              </a:ext>
            </a:extLst>
          </p:cNvPr>
          <p:cNvSpPr>
            <a:spLocks noGrp="1"/>
          </p:cNvSpPr>
          <p:nvPr>
            <p:ph type="ftr" sz="quarter" idx="11"/>
          </p:nvPr>
        </p:nvSpPr>
        <p:spPr/>
        <p:txBody>
          <a:bodyPr/>
          <a:lstStyle/>
          <a:p>
            <a:r>
              <a:rPr lang="en-US"/>
              <a:t>JSC Innovation Charge Account 2020     MSC-26937-1</a:t>
            </a:r>
          </a:p>
        </p:txBody>
      </p:sp>
      <p:sp>
        <p:nvSpPr>
          <p:cNvPr id="5" name="Slide Number Placeholder 4">
            <a:extLst>
              <a:ext uri="{FF2B5EF4-FFF2-40B4-BE49-F238E27FC236}">
                <a16:creationId xmlns:a16="http://schemas.microsoft.com/office/drawing/2014/main" id="{DE475344-8689-45F5-9D97-16A34C123140}"/>
              </a:ext>
            </a:extLst>
          </p:cNvPr>
          <p:cNvSpPr>
            <a:spLocks noGrp="1"/>
          </p:cNvSpPr>
          <p:nvPr>
            <p:ph type="sldNum" sz="quarter" idx="12"/>
          </p:nvPr>
        </p:nvSpPr>
        <p:spPr/>
        <p:txBody>
          <a:bodyPr/>
          <a:lstStyle/>
          <a:p>
            <a:fld id="{CE0C3A7E-5A8E-47D8-96DF-C572B510BD72}" type="slidenum">
              <a:rPr lang="en-US" smtClean="0"/>
              <a:pPr/>
              <a:t>8</a:t>
            </a:fld>
            <a:endParaRPr lang="en-US"/>
          </a:p>
        </p:txBody>
      </p:sp>
    </p:spTree>
    <p:extLst>
      <p:ext uri="{BB962C8B-B14F-4D97-AF65-F5344CB8AC3E}">
        <p14:creationId xmlns:p14="http://schemas.microsoft.com/office/powerpoint/2010/main" val="2324291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BCD1E-C5F1-41A3-A3BC-8A162E0D1349}"/>
              </a:ext>
            </a:extLst>
          </p:cNvPr>
          <p:cNvSpPr>
            <a:spLocks noGrp="1"/>
          </p:cNvSpPr>
          <p:nvPr>
            <p:ph type="title"/>
          </p:nvPr>
        </p:nvSpPr>
        <p:spPr/>
        <p:txBody>
          <a:bodyPr/>
          <a:lstStyle/>
          <a:p>
            <a:r>
              <a:rPr lang="en-US" dirty="0"/>
              <a:t>Lighting Lab Testing</a:t>
            </a:r>
          </a:p>
        </p:txBody>
      </p:sp>
      <p:sp>
        <p:nvSpPr>
          <p:cNvPr id="4" name="Footer Placeholder 3">
            <a:extLst>
              <a:ext uri="{FF2B5EF4-FFF2-40B4-BE49-F238E27FC236}">
                <a16:creationId xmlns:a16="http://schemas.microsoft.com/office/drawing/2014/main" id="{E5037700-F678-4A23-9920-0F736BA1D05B}"/>
              </a:ext>
            </a:extLst>
          </p:cNvPr>
          <p:cNvSpPr>
            <a:spLocks noGrp="1"/>
          </p:cNvSpPr>
          <p:nvPr>
            <p:ph type="ftr" sz="quarter" idx="11"/>
          </p:nvPr>
        </p:nvSpPr>
        <p:spPr/>
        <p:txBody>
          <a:bodyPr/>
          <a:lstStyle/>
          <a:p>
            <a:r>
              <a:rPr lang="en-US"/>
              <a:t>JSC Innovation Charge Account 2020     MSC-26937-1</a:t>
            </a:r>
          </a:p>
        </p:txBody>
      </p:sp>
      <p:sp>
        <p:nvSpPr>
          <p:cNvPr id="5" name="Slide Number Placeholder 4">
            <a:extLst>
              <a:ext uri="{FF2B5EF4-FFF2-40B4-BE49-F238E27FC236}">
                <a16:creationId xmlns:a16="http://schemas.microsoft.com/office/drawing/2014/main" id="{CB50072B-F208-40A2-B54E-D525546D1DFE}"/>
              </a:ext>
            </a:extLst>
          </p:cNvPr>
          <p:cNvSpPr>
            <a:spLocks noGrp="1"/>
          </p:cNvSpPr>
          <p:nvPr>
            <p:ph type="sldNum" sz="quarter" idx="12"/>
          </p:nvPr>
        </p:nvSpPr>
        <p:spPr>
          <a:xfrm>
            <a:off x="10435183" y="5860831"/>
            <a:ext cx="753545" cy="365125"/>
          </a:xfrm>
        </p:spPr>
        <p:txBody>
          <a:bodyPr/>
          <a:lstStyle/>
          <a:p>
            <a:fld id="{CE0C3A7E-5A8E-47D8-96DF-C572B510BD72}" type="slidenum">
              <a:rPr lang="en-US" smtClean="0"/>
              <a:pPr/>
              <a:t>9</a:t>
            </a:fld>
            <a:endParaRPr lang="en-US"/>
          </a:p>
        </p:txBody>
      </p:sp>
      <p:pic>
        <p:nvPicPr>
          <p:cNvPr id="7" name="Picture 6" descr="A picture containing object, water, night, dark&#10;&#10;Description automatically generated">
            <a:extLst>
              <a:ext uri="{FF2B5EF4-FFF2-40B4-BE49-F238E27FC236}">
                <a16:creationId xmlns:a16="http://schemas.microsoft.com/office/drawing/2014/main" id="{50739351-6D80-479B-9D2B-68CAFA0A8B66}"/>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25468" y="1481136"/>
            <a:ext cx="2567227" cy="1925420"/>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A picture containing indoor, sitting, room, small&#10;&#10;Description automatically generated">
            <a:extLst>
              <a:ext uri="{FF2B5EF4-FFF2-40B4-BE49-F238E27FC236}">
                <a16:creationId xmlns:a16="http://schemas.microsoft.com/office/drawing/2014/main" id="{80A3E8AB-309C-4E71-A92C-697081BCD98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918408" y="2028087"/>
            <a:ext cx="2567225" cy="1925419"/>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descr="A picture containing light, dark, photo, night&#10;&#10;Description automatically generated">
            <a:extLst>
              <a:ext uri="{FF2B5EF4-FFF2-40B4-BE49-F238E27FC236}">
                <a16:creationId xmlns:a16="http://schemas.microsoft.com/office/drawing/2014/main" id="{BA76F8BE-B8EA-4E56-BDA4-8E33B96B033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326691" y="1666466"/>
            <a:ext cx="2537604" cy="1903203"/>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22" descr="A picture containing indoor, room, table, sitting&#10;&#10;Description automatically generated">
            <a:extLst>
              <a:ext uri="{FF2B5EF4-FFF2-40B4-BE49-F238E27FC236}">
                <a16:creationId xmlns:a16="http://schemas.microsoft.com/office/drawing/2014/main" id="{CA766A9C-15B0-40BC-A808-1B0550A7199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527801" y="3883862"/>
            <a:ext cx="3602968" cy="2026669"/>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Picture 20" descr="A picture containing indoor, sitting, table, room&#10;&#10;Description automatically generated">
            <a:extLst>
              <a:ext uri="{FF2B5EF4-FFF2-40B4-BE49-F238E27FC236}">
                <a16:creationId xmlns:a16="http://schemas.microsoft.com/office/drawing/2014/main" id="{362EF154-38CD-4E91-A85D-6AD6BF7C4E4E}"/>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158495" y="4397585"/>
            <a:ext cx="3602968" cy="2026669"/>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A picture containing indoor, sitting, water, small&#10;&#10;Description automatically generated">
            <a:extLst>
              <a:ext uri="{FF2B5EF4-FFF2-40B4-BE49-F238E27FC236}">
                <a16:creationId xmlns:a16="http://schemas.microsoft.com/office/drawing/2014/main" id="{EEC815D8-7AED-4B58-B272-ACFD20B14C13}"/>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572297" y="2303464"/>
            <a:ext cx="2537604" cy="1903203"/>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TextBox 23">
            <a:extLst>
              <a:ext uri="{FF2B5EF4-FFF2-40B4-BE49-F238E27FC236}">
                <a16:creationId xmlns:a16="http://schemas.microsoft.com/office/drawing/2014/main" id="{7B58A30C-D794-46BC-AB16-055614FAAE93}"/>
              </a:ext>
            </a:extLst>
          </p:cNvPr>
          <p:cNvSpPr txBox="1"/>
          <p:nvPr/>
        </p:nvSpPr>
        <p:spPr>
          <a:xfrm>
            <a:off x="9130769" y="1553400"/>
            <a:ext cx="2735883"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Images document variety of test configurations</a:t>
            </a:r>
          </a:p>
        </p:txBody>
      </p:sp>
      <p:sp>
        <p:nvSpPr>
          <p:cNvPr id="25" name="TextBox 24">
            <a:extLst>
              <a:ext uri="{FF2B5EF4-FFF2-40B4-BE49-F238E27FC236}">
                <a16:creationId xmlns:a16="http://schemas.microsoft.com/office/drawing/2014/main" id="{691988B9-E639-438A-BC57-7124DA987280}"/>
              </a:ext>
            </a:extLst>
          </p:cNvPr>
          <p:cNvSpPr txBox="1"/>
          <p:nvPr/>
        </p:nvSpPr>
        <p:spPr>
          <a:xfrm>
            <a:off x="1391091" y="1481136"/>
            <a:ext cx="1317990"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Diffuser Illuminance Test</a:t>
            </a:r>
          </a:p>
        </p:txBody>
      </p:sp>
      <p:sp>
        <p:nvSpPr>
          <p:cNvPr id="26" name="TextBox 25">
            <a:extLst>
              <a:ext uri="{FF2B5EF4-FFF2-40B4-BE49-F238E27FC236}">
                <a16:creationId xmlns:a16="http://schemas.microsoft.com/office/drawing/2014/main" id="{9D15D32E-5F84-475E-A8AC-5117E264CF96}"/>
              </a:ext>
            </a:extLst>
          </p:cNvPr>
          <p:cNvSpPr txBox="1"/>
          <p:nvPr/>
        </p:nvSpPr>
        <p:spPr>
          <a:xfrm>
            <a:off x="3976853" y="2092777"/>
            <a:ext cx="1375698" cy="215444"/>
          </a:xfrm>
          <a:prstGeom prst="rect">
            <a:avLst/>
          </a:prstGeom>
          <a:solidFill>
            <a:schemeClr val="bg1">
              <a:alpha val="60000"/>
            </a:schemeClr>
          </a:solidFill>
        </p:spPr>
        <p:txBody>
          <a:bodyPr wrap="none" rtlCol="0">
            <a:spAutoFit/>
          </a:bodyPr>
          <a:lstStyle/>
          <a:p>
            <a:r>
              <a:rPr lang="en-US" sz="800" dirty="0">
                <a:latin typeface="Arial" panose="020B0604020202020204" pitchFamily="34" charset="0"/>
                <a:cs typeface="Arial" panose="020B0604020202020204" pitchFamily="34" charset="0"/>
              </a:rPr>
              <a:t>Reflector Illuminance Test</a:t>
            </a:r>
          </a:p>
        </p:txBody>
      </p:sp>
      <p:sp>
        <p:nvSpPr>
          <p:cNvPr id="27" name="TextBox 26">
            <a:extLst>
              <a:ext uri="{FF2B5EF4-FFF2-40B4-BE49-F238E27FC236}">
                <a16:creationId xmlns:a16="http://schemas.microsoft.com/office/drawing/2014/main" id="{F69E5887-0855-44E3-945D-668A52DA18D0}"/>
              </a:ext>
            </a:extLst>
          </p:cNvPr>
          <p:cNvSpPr txBox="1"/>
          <p:nvPr/>
        </p:nvSpPr>
        <p:spPr>
          <a:xfrm>
            <a:off x="6367787" y="1702128"/>
            <a:ext cx="1359668"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Reflector Luminance Test</a:t>
            </a:r>
          </a:p>
        </p:txBody>
      </p:sp>
      <p:sp>
        <p:nvSpPr>
          <p:cNvPr id="28" name="TextBox 27">
            <a:extLst>
              <a:ext uri="{FF2B5EF4-FFF2-40B4-BE49-F238E27FC236}">
                <a16:creationId xmlns:a16="http://schemas.microsoft.com/office/drawing/2014/main" id="{F98B03FD-D274-4354-B9B2-CC0AAFB61472}"/>
              </a:ext>
            </a:extLst>
          </p:cNvPr>
          <p:cNvSpPr txBox="1"/>
          <p:nvPr/>
        </p:nvSpPr>
        <p:spPr>
          <a:xfrm>
            <a:off x="8542398" y="2443846"/>
            <a:ext cx="1375698"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Reflector Illuminance Test</a:t>
            </a:r>
          </a:p>
        </p:txBody>
      </p:sp>
      <p:pic>
        <p:nvPicPr>
          <p:cNvPr id="30" name="Picture 29" descr="A close up of a lamp&#10;&#10;Description automatically generated">
            <a:extLst>
              <a:ext uri="{FF2B5EF4-FFF2-40B4-BE49-F238E27FC236}">
                <a16:creationId xmlns:a16="http://schemas.microsoft.com/office/drawing/2014/main" id="{DF747D78-508C-48A7-9C1A-340FD72E0695}"/>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334177" y="3234168"/>
            <a:ext cx="3214492" cy="1808152"/>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descr="A picture containing indoor, table, small, sitting&#10;&#10;Description automatically generated">
            <a:extLst>
              <a:ext uri="{FF2B5EF4-FFF2-40B4-BE49-F238E27FC236}">
                <a16:creationId xmlns:a16="http://schemas.microsoft.com/office/drawing/2014/main" id="{368AFA9B-AC06-4769-B6D3-79790BC2B4FF}"/>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3187123" y="4322982"/>
            <a:ext cx="2567225" cy="1925418"/>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1" name="TextBox 30">
            <a:extLst>
              <a:ext uri="{FF2B5EF4-FFF2-40B4-BE49-F238E27FC236}">
                <a16:creationId xmlns:a16="http://schemas.microsoft.com/office/drawing/2014/main" id="{04C06618-DF35-44BF-987C-AF27920AE8ED}"/>
              </a:ext>
            </a:extLst>
          </p:cNvPr>
          <p:cNvSpPr txBox="1"/>
          <p:nvPr/>
        </p:nvSpPr>
        <p:spPr>
          <a:xfrm>
            <a:off x="1198884" y="3255065"/>
            <a:ext cx="1359668"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Reflector Luminance Test</a:t>
            </a:r>
          </a:p>
        </p:txBody>
      </p:sp>
      <p:sp>
        <p:nvSpPr>
          <p:cNvPr id="32" name="TextBox 31">
            <a:extLst>
              <a:ext uri="{FF2B5EF4-FFF2-40B4-BE49-F238E27FC236}">
                <a16:creationId xmlns:a16="http://schemas.microsoft.com/office/drawing/2014/main" id="{4817DCE3-30CB-4E18-9A2F-E09EAD1897E3}"/>
              </a:ext>
            </a:extLst>
          </p:cNvPr>
          <p:cNvSpPr txBox="1"/>
          <p:nvPr/>
        </p:nvSpPr>
        <p:spPr>
          <a:xfrm>
            <a:off x="3784991" y="4322982"/>
            <a:ext cx="1359668"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Reflector Luminance Test</a:t>
            </a:r>
          </a:p>
        </p:txBody>
      </p:sp>
      <p:sp>
        <p:nvSpPr>
          <p:cNvPr id="33" name="TextBox 32">
            <a:extLst>
              <a:ext uri="{FF2B5EF4-FFF2-40B4-BE49-F238E27FC236}">
                <a16:creationId xmlns:a16="http://schemas.microsoft.com/office/drawing/2014/main" id="{ED657CED-B145-4753-AAC7-5E898B11B06A}"/>
              </a:ext>
            </a:extLst>
          </p:cNvPr>
          <p:cNvSpPr txBox="1"/>
          <p:nvPr/>
        </p:nvSpPr>
        <p:spPr>
          <a:xfrm>
            <a:off x="9664554" y="4420842"/>
            <a:ext cx="1359668"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Reflector Luminance Test</a:t>
            </a:r>
          </a:p>
        </p:txBody>
      </p:sp>
      <p:sp>
        <p:nvSpPr>
          <p:cNvPr id="34" name="TextBox 33">
            <a:extLst>
              <a:ext uri="{FF2B5EF4-FFF2-40B4-BE49-F238E27FC236}">
                <a16:creationId xmlns:a16="http://schemas.microsoft.com/office/drawing/2014/main" id="{034A1559-4B66-41AE-91F0-16F3F65DCBF0}"/>
              </a:ext>
            </a:extLst>
          </p:cNvPr>
          <p:cNvSpPr txBox="1"/>
          <p:nvPr/>
        </p:nvSpPr>
        <p:spPr>
          <a:xfrm>
            <a:off x="6984680" y="3925280"/>
            <a:ext cx="1375698" cy="215444"/>
          </a:xfrm>
          <a:prstGeom prst="rect">
            <a:avLst/>
          </a:prstGeom>
          <a:noFill/>
        </p:spPr>
        <p:txBody>
          <a:bodyPr wrap="none" rtlCol="0">
            <a:spAutoFit/>
          </a:bodyPr>
          <a:lstStyle/>
          <a:p>
            <a:r>
              <a:rPr lang="en-US" sz="800" dirty="0">
                <a:latin typeface="Arial" panose="020B0604020202020204" pitchFamily="34" charset="0"/>
                <a:cs typeface="Arial" panose="020B0604020202020204" pitchFamily="34" charset="0"/>
              </a:rPr>
              <a:t>Reflector Illuminance Test</a:t>
            </a:r>
          </a:p>
        </p:txBody>
      </p:sp>
    </p:spTree>
    <p:extLst>
      <p:ext uri="{BB962C8B-B14F-4D97-AF65-F5344CB8AC3E}">
        <p14:creationId xmlns:p14="http://schemas.microsoft.com/office/powerpoint/2010/main" val="1069059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F2074689-4BC1-4F49-86A2-687DBA1E26DC}"/>
              </a:ext>
            </a:extLst>
          </p:cNvPr>
          <p:cNvSpPr txBox="1"/>
          <p:nvPr/>
        </p:nvSpPr>
        <p:spPr>
          <a:xfrm>
            <a:off x="9436820" y="1832085"/>
            <a:ext cx="461665" cy="1932454"/>
          </a:xfrm>
          <a:prstGeom prst="rect">
            <a:avLst/>
          </a:prstGeom>
          <a:solidFill>
            <a:schemeClr val="bg1">
              <a:alpha val="52000"/>
            </a:schemeClr>
          </a:solidFill>
        </p:spPr>
        <p:txBody>
          <a:bodyPr vert="vert270" wrap="square" rtlCol="0">
            <a:spAutoFit/>
          </a:bodyPr>
          <a:lstStyle/>
          <a:p>
            <a:r>
              <a:rPr lang="en-US"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ILLUMINANCE</a:t>
            </a:r>
          </a:p>
        </p:txBody>
      </p:sp>
      <p:sp>
        <p:nvSpPr>
          <p:cNvPr id="37" name="TextBox 36">
            <a:extLst>
              <a:ext uri="{FF2B5EF4-FFF2-40B4-BE49-F238E27FC236}">
                <a16:creationId xmlns:a16="http://schemas.microsoft.com/office/drawing/2014/main" id="{D55A3F4A-938F-4237-B3AD-E05978E42433}"/>
              </a:ext>
            </a:extLst>
          </p:cNvPr>
          <p:cNvSpPr txBox="1"/>
          <p:nvPr/>
        </p:nvSpPr>
        <p:spPr>
          <a:xfrm>
            <a:off x="9436820" y="4021272"/>
            <a:ext cx="461665" cy="1840786"/>
          </a:xfrm>
          <a:prstGeom prst="rect">
            <a:avLst/>
          </a:prstGeom>
          <a:solidFill>
            <a:schemeClr val="bg1">
              <a:alpha val="52000"/>
            </a:schemeClr>
          </a:solidFill>
        </p:spPr>
        <p:txBody>
          <a:bodyPr vert="vert270" wrap="square" rtlCol="0">
            <a:spAutoFit/>
          </a:bodyPr>
          <a:lstStyle/>
          <a:p>
            <a:r>
              <a:rPr lang="en-US" b="1" dirty="0">
                <a:solidFill>
                  <a:srgbClr val="00B0F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LUMINANCE</a:t>
            </a:r>
          </a:p>
        </p:txBody>
      </p:sp>
      <p:grpSp>
        <p:nvGrpSpPr>
          <p:cNvPr id="20" name="Group 19">
            <a:extLst>
              <a:ext uri="{FF2B5EF4-FFF2-40B4-BE49-F238E27FC236}">
                <a16:creationId xmlns:a16="http://schemas.microsoft.com/office/drawing/2014/main" id="{5ADEA356-CBE1-4C62-A3CB-2C88CB8882F6}"/>
              </a:ext>
            </a:extLst>
          </p:cNvPr>
          <p:cNvGrpSpPr/>
          <p:nvPr/>
        </p:nvGrpSpPr>
        <p:grpSpPr>
          <a:xfrm>
            <a:off x="9974265" y="2233719"/>
            <a:ext cx="1590261" cy="938549"/>
            <a:chOff x="9974265" y="2357922"/>
            <a:chExt cx="1590261" cy="921026"/>
          </a:xfrm>
          <a:effectLst>
            <a:glow rad="63500">
              <a:schemeClr val="accent6">
                <a:satMod val="175000"/>
                <a:alpha val="40000"/>
              </a:schemeClr>
            </a:glow>
          </a:effectLst>
        </p:grpSpPr>
        <p:cxnSp>
          <p:nvCxnSpPr>
            <p:cNvPr id="11" name="Connector: Curved 10">
              <a:extLst>
                <a:ext uri="{FF2B5EF4-FFF2-40B4-BE49-F238E27FC236}">
                  <a16:creationId xmlns:a16="http://schemas.microsoft.com/office/drawing/2014/main" id="{A3DEFBA9-3E2C-415E-B229-CB51753D8472}"/>
                </a:ext>
              </a:extLst>
            </p:cNvPr>
            <p:cNvCxnSpPr/>
            <p:nvPr/>
          </p:nvCxnSpPr>
          <p:spPr>
            <a:xfrm rot="16200000" flipH="1">
              <a:off x="96992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or: Curved 11">
              <a:extLst>
                <a:ext uri="{FF2B5EF4-FFF2-40B4-BE49-F238E27FC236}">
                  <a16:creationId xmlns:a16="http://schemas.microsoft.com/office/drawing/2014/main" id="{0FEEF060-14BC-4012-A797-64C6D6AFE2EE}"/>
                </a:ext>
              </a:extLst>
            </p:cNvPr>
            <p:cNvCxnSpPr/>
            <p:nvPr/>
          </p:nvCxnSpPr>
          <p:spPr>
            <a:xfrm rot="16200000" flipH="1">
              <a:off x="98516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or: Curved 12">
              <a:extLst>
                <a:ext uri="{FF2B5EF4-FFF2-40B4-BE49-F238E27FC236}">
                  <a16:creationId xmlns:a16="http://schemas.microsoft.com/office/drawing/2014/main" id="{8C8C4749-4548-4766-A0F0-C48B54B4D120}"/>
                </a:ext>
              </a:extLst>
            </p:cNvPr>
            <p:cNvCxnSpPr/>
            <p:nvPr/>
          </p:nvCxnSpPr>
          <p:spPr>
            <a:xfrm rot="16200000" flipH="1">
              <a:off x="100040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ctor: Curved 13">
              <a:extLst>
                <a:ext uri="{FF2B5EF4-FFF2-40B4-BE49-F238E27FC236}">
                  <a16:creationId xmlns:a16="http://schemas.microsoft.com/office/drawing/2014/main" id="{F076005E-5042-4080-9C44-DEC29318E039}"/>
                </a:ext>
              </a:extLst>
            </p:cNvPr>
            <p:cNvCxnSpPr/>
            <p:nvPr/>
          </p:nvCxnSpPr>
          <p:spPr>
            <a:xfrm rot="16200000" flipH="1">
              <a:off x="101564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Curved 14">
              <a:extLst>
                <a:ext uri="{FF2B5EF4-FFF2-40B4-BE49-F238E27FC236}">
                  <a16:creationId xmlns:a16="http://schemas.microsoft.com/office/drawing/2014/main" id="{0A8D75C0-00CB-4307-8E0A-60F820F06234}"/>
                </a:ext>
              </a:extLst>
            </p:cNvPr>
            <p:cNvCxnSpPr/>
            <p:nvPr/>
          </p:nvCxnSpPr>
          <p:spPr>
            <a:xfrm rot="16200000" flipH="1">
              <a:off x="103088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or: Curved 15">
              <a:extLst>
                <a:ext uri="{FF2B5EF4-FFF2-40B4-BE49-F238E27FC236}">
                  <a16:creationId xmlns:a16="http://schemas.microsoft.com/office/drawing/2014/main" id="{F1002D88-2C35-4F8A-AC19-78306FFAFA94}"/>
                </a:ext>
              </a:extLst>
            </p:cNvPr>
            <p:cNvCxnSpPr/>
            <p:nvPr/>
          </p:nvCxnSpPr>
          <p:spPr>
            <a:xfrm rot="16200000" flipH="1">
              <a:off x="104612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or: Curved 16">
              <a:extLst>
                <a:ext uri="{FF2B5EF4-FFF2-40B4-BE49-F238E27FC236}">
                  <a16:creationId xmlns:a16="http://schemas.microsoft.com/office/drawing/2014/main" id="{C056C5A7-7E0F-4BE2-9628-C4DC5223D470}"/>
                </a:ext>
              </a:extLst>
            </p:cNvPr>
            <p:cNvCxnSpPr/>
            <p:nvPr/>
          </p:nvCxnSpPr>
          <p:spPr>
            <a:xfrm rot="16200000" flipH="1">
              <a:off x="106136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or: Curved 17">
              <a:extLst>
                <a:ext uri="{FF2B5EF4-FFF2-40B4-BE49-F238E27FC236}">
                  <a16:creationId xmlns:a16="http://schemas.microsoft.com/office/drawing/2014/main" id="{5360BFED-3BBF-4744-884E-F375AC7B88A4}"/>
                </a:ext>
              </a:extLst>
            </p:cNvPr>
            <p:cNvCxnSpPr/>
            <p:nvPr/>
          </p:nvCxnSpPr>
          <p:spPr>
            <a:xfrm rot="16200000" flipH="1">
              <a:off x="107660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or: Curved 18">
              <a:extLst>
                <a:ext uri="{FF2B5EF4-FFF2-40B4-BE49-F238E27FC236}">
                  <a16:creationId xmlns:a16="http://schemas.microsoft.com/office/drawing/2014/main" id="{4710ADF2-B92A-4B60-B690-D4825972FC28}"/>
                </a:ext>
              </a:extLst>
            </p:cNvPr>
            <p:cNvCxnSpPr/>
            <p:nvPr/>
          </p:nvCxnSpPr>
          <p:spPr>
            <a:xfrm rot="16200000" flipH="1">
              <a:off x="109184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D0B8492-3FF9-47D7-8ED6-E6CF5A571A53}"/>
              </a:ext>
            </a:extLst>
          </p:cNvPr>
          <p:cNvSpPr>
            <a:spLocks noGrp="1"/>
          </p:cNvSpPr>
          <p:nvPr>
            <p:ph type="title"/>
          </p:nvPr>
        </p:nvSpPr>
        <p:spPr/>
        <p:txBody>
          <a:bodyPr/>
          <a:lstStyle/>
          <a:p>
            <a:r>
              <a:rPr lang="en-US" dirty="0"/>
              <a:t>Lighting Test Terminology</a:t>
            </a:r>
          </a:p>
        </p:txBody>
      </p:sp>
      <p:sp>
        <p:nvSpPr>
          <p:cNvPr id="3" name="Content Placeholder 2">
            <a:extLst>
              <a:ext uri="{FF2B5EF4-FFF2-40B4-BE49-F238E27FC236}">
                <a16:creationId xmlns:a16="http://schemas.microsoft.com/office/drawing/2014/main" id="{56031411-50F8-4D27-9254-19F45734C632}"/>
              </a:ext>
            </a:extLst>
          </p:cNvPr>
          <p:cNvSpPr>
            <a:spLocks noGrp="1"/>
          </p:cNvSpPr>
          <p:nvPr>
            <p:ph idx="1"/>
          </p:nvPr>
        </p:nvSpPr>
        <p:spPr>
          <a:xfrm>
            <a:off x="913795" y="1732449"/>
            <a:ext cx="8667527" cy="4058751"/>
          </a:xfrm>
        </p:spPr>
        <p:txBody>
          <a:bodyPr>
            <a:normAutofit lnSpcReduction="10000"/>
          </a:bodyPr>
          <a:lstStyle/>
          <a:p>
            <a:pPr marL="36900" indent="0">
              <a:buNone/>
            </a:pPr>
            <a:r>
              <a:rPr lang="en-US" dirty="0"/>
              <a:t>When testing for different lighting performance metrics, it is important to understand the type of data being collected and how that impacts the required geometry for the test.</a:t>
            </a:r>
          </a:p>
          <a:p>
            <a:pPr marL="36900" indent="0">
              <a:buNone/>
            </a:pPr>
            <a:r>
              <a:rPr lang="en-US" sz="1800" b="1" u="sng" dirty="0">
                <a:solidFill>
                  <a:srgbClr val="00B0F0"/>
                </a:solidFill>
              </a:rPr>
              <a:t>Illuminance:</a:t>
            </a:r>
            <a:r>
              <a:rPr lang="en-US" sz="1800" dirty="0"/>
              <a:t>  This is the measurement of light flux impacting a surface over an area.  Units are “lux” or “lumens/m</a:t>
            </a:r>
            <a:r>
              <a:rPr lang="en-US" sz="1800" baseline="30000" dirty="0"/>
              <a:t>2</a:t>
            </a:r>
            <a:r>
              <a:rPr lang="en-US" sz="1800" dirty="0"/>
              <a:t>”.  Illuminance is used to determine if sufficient light is impacting a surface for a human or camera to see it and resolve differences in contrast across different material surface types.  An illuminance sensor is placed on and in the direction of the surface normal vector (away).</a:t>
            </a:r>
          </a:p>
          <a:p>
            <a:pPr marL="36900" indent="0">
              <a:buNone/>
            </a:pPr>
            <a:r>
              <a:rPr lang="en-US" sz="1800" b="1" u="sng" dirty="0">
                <a:solidFill>
                  <a:srgbClr val="00B0F0"/>
                </a:solidFill>
              </a:rPr>
              <a:t>Luminance:</a:t>
            </a:r>
            <a:r>
              <a:rPr lang="en-US" sz="1800" dirty="0"/>
              <a:t>  This is the measurement of light flux emitted or reflected by surface object over an area. Units are “candela/m</a:t>
            </a:r>
            <a:r>
              <a:rPr lang="en-US" sz="1800" baseline="30000" dirty="0"/>
              <a:t>2</a:t>
            </a:r>
            <a:r>
              <a:rPr lang="en-US" sz="1800" dirty="0"/>
              <a:t>”.   Luminance is typically used to determine visual contrast for acuity and issues with glare and potential eye hazards.  A luminance measurement is directed towards the luminous or light reflecting object.</a:t>
            </a:r>
          </a:p>
        </p:txBody>
      </p:sp>
      <p:sp>
        <p:nvSpPr>
          <p:cNvPr id="4" name="Footer Placeholder 3">
            <a:extLst>
              <a:ext uri="{FF2B5EF4-FFF2-40B4-BE49-F238E27FC236}">
                <a16:creationId xmlns:a16="http://schemas.microsoft.com/office/drawing/2014/main" id="{2AABB5BF-139F-4347-87D5-A0109E197316}"/>
              </a:ext>
            </a:extLst>
          </p:cNvPr>
          <p:cNvSpPr>
            <a:spLocks noGrp="1"/>
          </p:cNvSpPr>
          <p:nvPr>
            <p:ph type="ftr" sz="quarter" idx="11"/>
          </p:nvPr>
        </p:nvSpPr>
        <p:spPr/>
        <p:txBody>
          <a:bodyPr/>
          <a:lstStyle/>
          <a:p>
            <a:r>
              <a:rPr lang="en-US"/>
              <a:t>JSC Innovation Charge Account 2020     MSC-26937-1</a:t>
            </a:r>
          </a:p>
        </p:txBody>
      </p:sp>
      <p:sp>
        <p:nvSpPr>
          <p:cNvPr id="5" name="Slide Number Placeholder 4">
            <a:extLst>
              <a:ext uri="{FF2B5EF4-FFF2-40B4-BE49-F238E27FC236}">
                <a16:creationId xmlns:a16="http://schemas.microsoft.com/office/drawing/2014/main" id="{4F82E2E2-37E0-4721-B271-50BA5B53BE60}"/>
              </a:ext>
            </a:extLst>
          </p:cNvPr>
          <p:cNvSpPr>
            <a:spLocks noGrp="1"/>
          </p:cNvSpPr>
          <p:nvPr>
            <p:ph type="sldNum" sz="quarter" idx="12"/>
          </p:nvPr>
        </p:nvSpPr>
        <p:spPr/>
        <p:txBody>
          <a:bodyPr/>
          <a:lstStyle/>
          <a:p>
            <a:fld id="{CE0C3A7E-5A8E-47D8-96DF-C572B510BD72}" type="slidenum">
              <a:rPr lang="en-US" smtClean="0"/>
              <a:pPr/>
              <a:t>10</a:t>
            </a:fld>
            <a:endParaRPr lang="en-US"/>
          </a:p>
        </p:txBody>
      </p:sp>
      <p:sp>
        <p:nvSpPr>
          <p:cNvPr id="6" name="Parallelogram 5">
            <a:extLst>
              <a:ext uri="{FF2B5EF4-FFF2-40B4-BE49-F238E27FC236}">
                <a16:creationId xmlns:a16="http://schemas.microsoft.com/office/drawing/2014/main" id="{49304E9A-EF07-4A9F-91B9-9860B0C4F78D}"/>
              </a:ext>
            </a:extLst>
          </p:cNvPr>
          <p:cNvSpPr/>
          <p:nvPr/>
        </p:nvSpPr>
        <p:spPr>
          <a:xfrm>
            <a:off x="9853800" y="3322320"/>
            <a:ext cx="2073966" cy="365125"/>
          </a:xfrm>
          <a:prstGeom prst="parallelogram">
            <a:avLst>
              <a:gd name="adj" fmla="val 18520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Up 6">
            <a:extLst>
              <a:ext uri="{FF2B5EF4-FFF2-40B4-BE49-F238E27FC236}">
                <a16:creationId xmlns:a16="http://schemas.microsoft.com/office/drawing/2014/main" id="{F763D10C-148B-41E1-8702-BD285A4B037A}"/>
              </a:ext>
            </a:extLst>
          </p:cNvPr>
          <p:cNvSpPr/>
          <p:nvPr/>
        </p:nvSpPr>
        <p:spPr>
          <a:xfrm>
            <a:off x="10670003" y="2694503"/>
            <a:ext cx="549965" cy="722243"/>
          </a:xfrm>
          <a:prstGeom prst="upArrow">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0D568F6-E397-4728-B615-A961B200D8EF}"/>
              </a:ext>
            </a:extLst>
          </p:cNvPr>
          <p:cNvSpPr txBox="1"/>
          <p:nvPr/>
        </p:nvSpPr>
        <p:spPr>
          <a:xfrm>
            <a:off x="10429461" y="3285812"/>
            <a:ext cx="1082348"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Measure</a:t>
            </a:r>
          </a:p>
        </p:txBody>
      </p:sp>
      <p:sp>
        <p:nvSpPr>
          <p:cNvPr id="21" name="TextBox 20">
            <a:extLst>
              <a:ext uri="{FF2B5EF4-FFF2-40B4-BE49-F238E27FC236}">
                <a16:creationId xmlns:a16="http://schemas.microsoft.com/office/drawing/2014/main" id="{9C8FD17F-36B1-437D-A1A7-F0D2B87CCFEA}"/>
              </a:ext>
            </a:extLst>
          </p:cNvPr>
          <p:cNvSpPr txBox="1"/>
          <p:nvPr/>
        </p:nvSpPr>
        <p:spPr>
          <a:xfrm>
            <a:off x="10315579" y="1832085"/>
            <a:ext cx="708848" cy="369332"/>
          </a:xfrm>
          <a:prstGeom prst="rect">
            <a:avLst/>
          </a:prstGeom>
          <a:noFill/>
        </p:spPr>
        <p:txBody>
          <a:bodyPr wrap="none" rtlCol="0">
            <a:spAutoFit/>
          </a:bodyPr>
          <a:lstStyle/>
          <a:p>
            <a:r>
              <a:rPr lang="en-US" dirty="0">
                <a:solidFill>
                  <a:schemeClr val="accent1">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Light</a:t>
            </a:r>
          </a:p>
        </p:txBody>
      </p:sp>
      <p:grpSp>
        <p:nvGrpSpPr>
          <p:cNvPr id="22" name="Group 21">
            <a:extLst>
              <a:ext uri="{FF2B5EF4-FFF2-40B4-BE49-F238E27FC236}">
                <a16:creationId xmlns:a16="http://schemas.microsoft.com/office/drawing/2014/main" id="{CCCD8B42-D46E-4FFA-ADF3-767ADC0555BB}"/>
              </a:ext>
            </a:extLst>
          </p:cNvPr>
          <p:cNvGrpSpPr/>
          <p:nvPr/>
        </p:nvGrpSpPr>
        <p:grpSpPr>
          <a:xfrm flipH="1" flipV="1">
            <a:off x="10007396" y="4368409"/>
            <a:ext cx="1590261" cy="938549"/>
            <a:chOff x="9974265" y="2357922"/>
            <a:chExt cx="1590261" cy="921026"/>
          </a:xfrm>
          <a:effectLst>
            <a:glow rad="63500">
              <a:schemeClr val="accent6">
                <a:satMod val="175000"/>
                <a:alpha val="40000"/>
              </a:schemeClr>
            </a:glow>
          </a:effectLst>
        </p:grpSpPr>
        <p:cxnSp>
          <p:nvCxnSpPr>
            <p:cNvPr id="23" name="Connector: Curved 22">
              <a:extLst>
                <a:ext uri="{FF2B5EF4-FFF2-40B4-BE49-F238E27FC236}">
                  <a16:creationId xmlns:a16="http://schemas.microsoft.com/office/drawing/2014/main" id="{74B517D0-AEA8-40C3-B66B-9125B1174AF5}"/>
                </a:ext>
              </a:extLst>
            </p:cNvPr>
            <p:cNvCxnSpPr/>
            <p:nvPr/>
          </p:nvCxnSpPr>
          <p:spPr>
            <a:xfrm rot="16200000" flipH="1">
              <a:off x="96992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nector: Curved 23">
              <a:extLst>
                <a:ext uri="{FF2B5EF4-FFF2-40B4-BE49-F238E27FC236}">
                  <a16:creationId xmlns:a16="http://schemas.microsoft.com/office/drawing/2014/main" id="{FDE594A5-C94B-4968-8227-98A3E124E0D2}"/>
                </a:ext>
              </a:extLst>
            </p:cNvPr>
            <p:cNvCxnSpPr/>
            <p:nvPr/>
          </p:nvCxnSpPr>
          <p:spPr>
            <a:xfrm rot="16200000" flipH="1">
              <a:off x="98516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nector: Curved 24">
              <a:extLst>
                <a:ext uri="{FF2B5EF4-FFF2-40B4-BE49-F238E27FC236}">
                  <a16:creationId xmlns:a16="http://schemas.microsoft.com/office/drawing/2014/main" id="{1184ECC5-255E-4C9B-9B16-98E6EED00F11}"/>
                </a:ext>
              </a:extLst>
            </p:cNvPr>
            <p:cNvCxnSpPr/>
            <p:nvPr/>
          </p:nvCxnSpPr>
          <p:spPr>
            <a:xfrm rot="16200000" flipH="1">
              <a:off x="100040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Connector: Curved 25">
              <a:extLst>
                <a:ext uri="{FF2B5EF4-FFF2-40B4-BE49-F238E27FC236}">
                  <a16:creationId xmlns:a16="http://schemas.microsoft.com/office/drawing/2014/main" id="{1AF78718-7392-472E-9D12-6E9672BD7743}"/>
                </a:ext>
              </a:extLst>
            </p:cNvPr>
            <p:cNvCxnSpPr/>
            <p:nvPr/>
          </p:nvCxnSpPr>
          <p:spPr>
            <a:xfrm rot="16200000" flipH="1">
              <a:off x="101564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nector: Curved 26">
              <a:extLst>
                <a:ext uri="{FF2B5EF4-FFF2-40B4-BE49-F238E27FC236}">
                  <a16:creationId xmlns:a16="http://schemas.microsoft.com/office/drawing/2014/main" id="{7E5AEA4C-9B53-476C-B40B-9A55AB127977}"/>
                </a:ext>
              </a:extLst>
            </p:cNvPr>
            <p:cNvCxnSpPr/>
            <p:nvPr/>
          </p:nvCxnSpPr>
          <p:spPr>
            <a:xfrm rot="16200000" flipH="1">
              <a:off x="103088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ctor: Curved 27">
              <a:extLst>
                <a:ext uri="{FF2B5EF4-FFF2-40B4-BE49-F238E27FC236}">
                  <a16:creationId xmlns:a16="http://schemas.microsoft.com/office/drawing/2014/main" id="{A56D3A34-DF6A-43F8-B6F3-C980799FA0EF}"/>
                </a:ext>
              </a:extLst>
            </p:cNvPr>
            <p:cNvCxnSpPr/>
            <p:nvPr/>
          </p:nvCxnSpPr>
          <p:spPr>
            <a:xfrm rot="16200000" flipH="1">
              <a:off x="104612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nector: Curved 28">
              <a:extLst>
                <a:ext uri="{FF2B5EF4-FFF2-40B4-BE49-F238E27FC236}">
                  <a16:creationId xmlns:a16="http://schemas.microsoft.com/office/drawing/2014/main" id="{2FBCD92C-B34E-4710-B11B-63040444CA49}"/>
                </a:ext>
              </a:extLst>
            </p:cNvPr>
            <p:cNvCxnSpPr/>
            <p:nvPr/>
          </p:nvCxnSpPr>
          <p:spPr>
            <a:xfrm rot="16200000" flipH="1">
              <a:off x="106136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Connector: Curved 29">
              <a:extLst>
                <a:ext uri="{FF2B5EF4-FFF2-40B4-BE49-F238E27FC236}">
                  <a16:creationId xmlns:a16="http://schemas.microsoft.com/office/drawing/2014/main" id="{5D14BF26-3317-4C4C-B0A6-8B7E6663561B}"/>
                </a:ext>
              </a:extLst>
            </p:cNvPr>
            <p:cNvCxnSpPr/>
            <p:nvPr/>
          </p:nvCxnSpPr>
          <p:spPr>
            <a:xfrm rot="16200000" flipH="1">
              <a:off x="107660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nector: Curved 30">
              <a:extLst>
                <a:ext uri="{FF2B5EF4-FFF2-40B4-BE49-F238E27FC236}">
                  <a16:creationId xmlns:a16="http://schemas.microsoft.com/office/drawing/2014/main" id="{A37F8F22-9D83-4C02-A827-2BE695475685}"/>
                </a:ext>
              </a:extLst>
            </p:cNvPr>
            <p:cNvCxnSpPr/>
            <p:nvPr/>
          </p:nvCxnSpPr>
          <p:spPr>
            <a:xfrm rot="16200000" flipH="1">
              <a:off x="10918483" y="2632904"/>
              <a:ext cx="921026" cy="37106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2" name="Parallelogram 31">
            <a:extLst>
              <a:ext uri="{FF2B5EF4-FFF2-40B4-BE49-F238E27FC236}">
                <a16:creationId xmlns:a16="http://schemas.microsoft.com/office/drawing/2014/main" id="{2E7D96FE-943F-45EB-A997-3A86BBB03B07}"/>
              </a:ext>
            </a:extLst>
          </p:cNvPr>
          <p:cNvSpPr/>
          <p:nvPr/>
        </p:nvSpPr>
        <p:spPr>
          <a:xfrm>
            <a:off x="9855805" y="5426075"/>
            <a:ext cx="2073966" cy="365125"/>
          </a:xfrm>
          <a:prstGeom prst="parallelogram">
            <a:avLst>
              <a:gd name="adj" fmla="val 185201"/>
            </a:avLst>
          </a:prstGeom>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Up 32">
            <a:extLst>
              <a:ext uri="{FF2B5EF4-FFF2-40B4-BE49-F238E27FC236}">
                <a16:creationId xmlns:a16="http://schemas.microsoft.com/office/drawing/2014/main" id="{6749D200-321E-43F1-AF98-7A45C74FE5A4}"/>
              </a:ext>
            </a:extLst>
          </p:cNvPr>
          <p:cNvSpPr/>
          <p:nvPr/>
        </p:nvSpPr>
        <p:spPr>
          <a:xfrm flipV="1">
            <a:off x="10672008" y="4798258"/>
            <a:ext cx="549965" cy="722243"/>
          </a:xfrm>
          <a:prstGeom prst="upArrow">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BEC6A641-A6D5-4AE9-B5AB-DC53B4643F37}"/>
              </a:ext>
            </a:extLst>
          </p:cNvPr>
          <p:cNvSpPr txBox="1"/>
          <p:nvPr/>
        </p:nvSpPr>
        <p:spPr>
          <a:xfrm>
            <a:off x="10431466" y="5389567"/>
            <a:ext cx="1082348"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Measure</a:t>
            </a:r>
          </a:p>
        </p:txBody>
      </p:sp>
      <p:sp>
        <p:nvSpPr>
          <p:cNvPr id="35" name="TextBox 34">
            <a:extLst>
              <a:ext uri="{FF2B5EF4-FFF2-40B4-BE49-F238E27FC236}">
                <a16:creationId xmlns:a16="http://schemas.microsoft.com/office/drawing/2014/main" id="{23765E65-8F63-4E65-82CE-FD88950FB9CC}"/>
              </a:ext>
            </a:extLst>
          </p:cNvPr>
          <p:cNvSpPr txBox="1"/>
          <p:nvPr/>
        </p:nvSpPr>
        <p:spPr>
          <a:xfrm>
            <a:off x="10317584" y="3935840"/>
            <a:ext cx="708848" cy="369332"/>
          </a:xfrm>
          <a:prstGeom prst="rect">
            <a:avLst/>
          </a:prstGeom>
          <a:noFill/>
        </p:spPr>
        <p:txBody>
          <a:bodyPr wrap="none" rtlCol="0">
            <a:spAutoFit/>
          </a:bodyPr>
          <a:lstStyle/>
          <a:p>
            <a:r>
              <a:rPr lang="en-US" dirty="0">
                <a:solidFill>
                  <a:schemeClr val="accent1">
                    <a:lumMod val="60000"/>
                    <a:lumOff val="4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Light</a:t>
            </a:r>
          </a:p>
        </p:txBody>
      </p:sp>
    </p:spTree>
    <p:extLst>
      <p:ext uri="{BB962C8B-B14F-4D97-AF65-F5344CB8AC3E}">
        <p14:creationId xmlns:p14="http://schemas.microsoft.com/office/powerpoint/2010/main" val="2646761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Rectangle 127">
            <a:extLst>
              <a:ext uri="{FF2B5EF4-FFF2-40B4-BE49-F238E27FC236}">
                <a16:creationId xmlns:a16="http://schemas.microsoft.com/office/drawing/2014/main" id="{E3AAAF0B-395D-49A4-98FA-85C25477B4B8}"/>
              </a:ext>
            </a:extLst>
          </p:cNvPr>
          <p:cNvSpPr/>
          <p:nvPr/>
        </p:nvSpPr>
        <p:spPr>
          <a:xfrm>
            <a:off x="122068" y="1516134"/>
            <a:ext cx="3957268" cy="2090197"/>
          </a:xfrm>
          <a:prstGeom prst="rect">
            <a:avLst/>
          </a:prstGeom>
          <a:solidFill>
            <a:srgbClr val="003A00">
              <a:alpha val="35686"/>
            </a:srgbClr>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Rectangle 128">
            <a:extLst>
              <a:ext uri="{FF2B5EF4-FFF2-40B4-BE49-F238E27FC236}">
                <a16:creationId xmlns:a16="http://schemas.microsoft.com/office/drawing/2014/main" id="{88A6CBF3-F105-47D0-80B7-AD445D6682C2}"/>
              </a:ext>
            </a:extLst>
          </p:cNvPr>
          <p:cNvSpPr/>
          <p:nvPr/>
        </p:nvSpPr>
        <p:spPr>
          <a:xfrm>
            <a:off x="4125050" y="1515102"/>
            <a:ext cx="3957268" cy="2090197"/>
          </a:xfrm>
          <a:prstGeom prst="rect">
            <a:avLst/>
          </a:prstGeom>
          <a:solidFill>
            <a:srgbClr val="482400">
              <a:alpha val="35294"/>
            </a:srgbClr>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D7F87614-91AA-439D-982A-915D23510334}"/>
              </a:ext>
            </a:extLst>
          </p:cNvPr>
          <p:cNvSpPr/>
          <p:nvPr/>
        </p:nvSpPr>
        <p:spPr>
          <a:xfrm>
            <a:off x="8125830" y="1515820"/>
            <a:ext cx="3957268" cy="2090197"/>
          </a:xfrm>
          <a:prstGeom prst="rect">
            <a:avLst/>
          </a:prstGeom>
          <a:solidFill>
            <a:srgbClr val="000046">
              <a:alpha val="36000"/>
            </a:srgbClr>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C5EDA8-ED47-4F21-88FD-844BCA4EFBAC}"/>
              </a:ext>
            </a:extLst>
          </p:cNvPr>
          <p:cNvSpPr>
            <a:spLocks noGrp="1"/>
          </p:cNvSpPr>
          <p:nvPr>
            <p:ph type="title"/>
          </p:nvPr>
        </p:nvSpPr>
        <p:spPr/>
        <p:txBody>
          <a:bodyPr/>
          <a:lstStyle/>
          <a:p>
            <a:r>
              <a:rPr lang="en-US" dirty="0"/>
              <a:t>Lighting Lab Test Results</a:t>
            </a:r>
          </a:p>
        </p:txBody>
      </p:sp>
      <p:sp>
        <p:nvSpPr>
          <p:cNvPr id="4" name="Footer Placeholder 3">
            <a:extLst>
              <a:ext uri="{FF2B5EF4-FFF2-40B4-BE49-F238E27FC236}">
                <a16:creationId xmlns:a16="http://schemas.microsoft.com/office/drawing/2014/main" id="{3F25CEAE-CF44-4C4B-BFDE-91028D2EA384}"/>
              </a:ext>
            </a:extLst>
          </p:cNvPr>
          <p:cNvSpPr>
            <a:spLocks noGrp="1"/>
          </p:cNvSpPr>
          <p:nvPr>
            <p:ph type="ftr" sz="quarter" idx="11"/>
          </p:nvPr>
        </p:nvSpPr>
        <p:spPr/>
        <p:txBody>
          <a:bodyPr/>
          <a:lstStyle/>
          <a:p>
            <a:r>
              <a:rPr lang="en-US"/>
              <a:t>JSC Innovation Charge Account 2020     MSC-26937-1</a:t>
            </a:r>
          </a:p>
        </p:txBody>
      </p:sp>
      <p:sp>
        <p:nvSpPr>
          <p:cNvPr id="5" name="Slide Number Placeholder 4">
            <a:extLst>
              <a:ext uri="{FF2B5EF4-FFF2-40B4-BE49-F238E27FC236}">
                <a16:creationId xmlns:a16="http://schemas.microsoft.com/office/drawing/2014/main" id="{D4A004CB-B9AB-4C8C-A147-215A918326F8}"/>
              </a:ext>
            </a:extLst>
          </p:cNvPr>
          <p:cNvSpPr>
            <a:spLocks noGrp="1"/>
          </p:cNvSpPr>
          <p:nvPr>
            <p:ph type="sldNum" sz="quarter" idx="12"/>
          </p:nvPr>
        </p:nvSpPr>
        <p:spPr/>
        <p:txBody>
          <a:bodyPr/>
          <a:lstStyle/>
          <a:p>
            <a:fld id="{CE0C3A7E-5A8E-47D8-96DF-C572B510BD72}" type="slidenum">
              <a:rPr lang="en-US" smtClean="0"/>
              <a:pPr/>
              <a:t>11</a:t>
            </a:fld>
            <a:endParaRPr lang="en-US"/>
          </a:p>
        </p:txBody>
      </p:sp>
      <p:sp>
        <p:nvSpPr>
          <p:cNvPr id="12" name="Rectangle 11">
            <a:extLst>
              <a:ext uri="{FF2B5EF4-FFF2-40B4-BE49-F238E27FC236}">
                <a16:creationId xmlns:a16="http://schemas.microsoft.com/office/drawing/2014/main" id="{406EA6CF-FFA2-40EB-9BDF-42105518A144}"/>
              </a:ext>
            </a:extLst>
          </p:cNvPr>
          <p:cNvSpPr/>
          <p:nvPr/>
        </p:nvSpPr>
        <p:spPr>
          <a:xfrm>
            <a:off x="1519491" y="1742302"/>
            <a:ext cx="61091" cy="1638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un 12">
            <a:extLst>
              <a:ext uri="{FF2B5EF4-FFF2-40B4-BE49-F238E27FC236}">
                <a16:creationId xmlns:a16="http://schemas.microsoft.com/office/drawing/2014/main" id="{D778922E-E2E3-4802-83EE-A99E54721417}"/>
              </a:ext>
            </a:extLst>
          </p:cNvPr>
          <p:cNvSpPr/>
          <p:nvPr/>
        </p:nvSpPr>
        <p:spPr>
          <a:xfrm>
            <a:off x="139765" y="2246375"/>
            <a:ext cx="615821" cy="615821"/>
          </a:xfrm>
          <a:prstGeom prst="su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5D6DFBAB-BA7F-4F75-A806-C28E4212E520}"/>
              </a:ext>
            </a:extLst>
          </p:cNvPr>
          <p:cNvSpPr/>
          <p:nvPr/>
        </p:nvSpPr>
        <p:spPr>
          <a:xfrm>
            <a:off x="912881" y="2426668"/>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7BBDA096-5A1D-4EB1-89E1-053F017FF6AC}"/>
              </a:ext>
            </a:extLst>
          </p:cNvPr>
          <p:cNvSpPr/>
          <p:nvPr/>
        </p:nvSpPr>
        <p:spPr>
          <a:xfrm>
            <a:off x="917855" y="2767685"/>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1167E065-0302-421A-9206-78834792C050}"/>
              </a:ext>
            </a:extLst>
          </p:cNvPr>
          <p:cNvSpPr/>
          <p:nvPr/>
        </p:nvSpPr>
        <p:spPr>
          <a:xfrm>
            <a:off x="917854" y="2084093"/>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ECD31D5A-2410-4851-813B-97D3C1251BC1}"/>
              </a:ext>
            </a:extLst>
          </p:cNvPr>
          <p:cNvSpPr/>
          <p:nvPr/>
        </p:nvSpPr>
        <p:spPr>
          <a:xfrm rot="16200000" flipH="1">
            <a:off x="1822812" y="2452378"/>
            <a:ext cx="1203469" cy="305404"/>
          </a:xfrm>
          <a:prstGeom prst="parallelogram">
            <a:avLst>
              <a:gd name="adj" fmla="val 9683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ube 22">
            <a:extLst>
              <a:ext uri="{FF2B5EF4-FFF2-40B4-BE49-F238E27FC236}">
                <a16:creationId xmlns:a16="http://schemas.microsoft.com/office/drawing/2014/main" id="{EDD0A570-F505-469C-BB0D-27606FE86081}"/>
              </a:ext>
            </a:extLst>
          </p:cNvPr>
          <p:cNvSpPr/>
          <p:nvPr/>
        </p:nvSpPr>
        <p:spPr>
          <a:xfrm>
            <a:off x="1840511" y="2003345"/>
            <a:ext cx="1203468" cy="1203468"/>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2DE3997-6433-4196-92E0-A8175B0885E0}"/>
              </a:ext>
            </a:extLst>
          </p:cNvPr>
          <p:cNvSpPr/>
          <p:nvPr/>
        </p:nvSpPr>
        <p:spPr>
          <a:xfrm>
            <a:off x="2145916" y="2003345"/>
            <a:ext cx="898063" cy="911556"/>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Parallelogram 24">
            <a:extLst>
              <a:ext uri="{FF2B5EF4-FFF2-40B4-BE49-F238E27FC236}">
                <a16:creationId xmlns:a16="http://schemas.microsoft.com/office/drawing/2014/main" id="{FF433292-04CD-42BE-9483-D44EB4095A2E}"/>
              </a:ext>
            </a:extLst>
          </p:cNvPr>
          <p:cNvSpPr/>
          <p:nvPr/>
        </p:nvSpPr>
        <p:spPr>
          <a:xfrm>
            <a:off x="1840512" y="2914397"/>
            <a:ext cx="1203468" cy="292416"/>
          </a:xfrm>
          <a:prstGeom prst="parallelogram">
            <a:avLst>
              <a:gd name="adj" fmla="val 108447"/>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arallelogram 25">
            <a:extLst>
              <a:ext uri="{FF2B5EF4-FFF2-40B4-BE49-F238E27FC236}">
                <a16:creationId xmlns:a16="http://schemas.microsoft.com/office/drawing/2014/main" id="{59B812A4-8748-40FC-8C84-1AE398756EB2}"/>
              </a:ext>
            </a:extLst>
          </p:cNvPr>
          <p:cNvSpPr/>
          <p:nvPr/>
        </p:nvSpPr>
        <p:spPr>
          <a:xfrm>
            <a:off x="1840510" y="2458871"/>
            <a:ext cx="1203468" cy="292416"/>
          </a:xfrm>
          <a:prstGeom prst="parallelogram">
            <a:avLst>
              <a:gd name="adj" fmla="val 108447"/>
            </a:avLst>
          </a:prstGeom>
          <a:solidFill>
            <a:srgbClr val="00B050">
              <a:alpha val="36000"/>
            </a:srgbClr>
          </a:solidFill>
          <a:ln>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C746CC5-D30C-479B-A46E-E778B4BD585B}"/>
              </a:ext>
            </a:extLst>
          </p:cNvPr>
          <p:cNvSpPr/>
          <p:nvPr/>
        </p:nvSpPr>
        <p:spPr>
          <a:xfrm>
            <a:off x="1993212" y="2149301"/>
            <a:ext cx="898063" cy="911556"/>
          </a:xfrm>
          <a:prstGeom prst="rect">
            <a:avLst/>
          </a:prstGeom>
          <a:noFill/>
          <a:ln>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5B456F8C-A95D-4AD3-B263-675B3F7F8094}"/>
              </a:ext>
            </a:extLst>
          </p:cNvPr>
          <p:cNvCxnSpPr>
            <a:cxnSpLocks/>
            <a:endCxn id="27" idx="2"/>
          </p:cNvCxnSpPr>
          <p:nvPr/>
        </p:nvCxnSpPr>
        <p:spPr>
          <a:xfrm>
            <a:off x="2424546" y="2163912"/>
            <a:ext cx="17698" cy="896945"/>
          </a:xfrm>
          <a:prstGeom prst="line">
            <a:avLst/>
          </a:prstGeom>
          <a:ln>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55D0639-6E26-4673-975C-184F787DD2A3}"/>
              </a:ext>
            </a:extLst>
          </p:cNvPr>
          <p:cNvCxnSpPr>
            <a:stCxn id="27" idx="3"/>
            <a:endCxn id="27" idx="1"/>
          </p:cNvCxnSpPr>
          <p:nvPr/>
        </p:nvCxnSpPr>
        <p:spPr>
          <a:xfrm flipH="1">
            <a:off x="1993212" y="2605079"/>
            <a:ext cx="898063" cy="0"/>
          </a:xfrm>
          <a:prstGeom prst="line">
            <a:avLst/>
          </a:prstGeom>
          <a:ln>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9844194-7B9F-40D0-93DA-6C4F7957E87B}"/>
              </a:ext>
            </a:extLst>
          </p:cNvPr>
          <p:cNvCxnSpPr>
            <a:stCxn id="26" idx="3"/>
            <a:endCxn id="26" idx="1"/>
          </p:cNvCxnSpPr>
          <p:nvPr/>
        </p:nvCxnSpPr>
        <p:spPr>
          <a:xfrm flipV="1">
            <a:off x="2283686" y="2458871"/>
            <a:ext cx="317116" cy="292416"/>
          </a:xfrm>
          <a:prstGeom prst="line">
            <a:avLst/>
          </a:prstGeom>
          <a:ln>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283829A6-62CC-4AFC-A653-279F58065A02}"/>
              </a:ext>
            </a:extLst>
          </p:cNvPr>
          <p:cNvSpPr/>
          <p:nvPr/>
        </p:nvSpPr>
        <p:spPr>
          <a:xfrm>
            <a:off x="3524216" y="1742302"/>
            <a:ext cx="61091" cy="1638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71182D8A-A6D1-42DA-A0F0-8C6F1916F1BE}"/>
              </a:ext>
            </a:extLst>
          </p:cNvPr>
          <p:cNvSpPr/>
          <p:nvPr/>
        </p:nvSpPr>
        <p:spPr>
          <a:xfrm rot="13438793">
            <a:off x="3425909" y="2025969"/>
            <a:ext cx="75977" cy="167245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949E6757-370D-4495-ACD6-956BA91075EE}"/>
              </a:ext>
            </a:extLst>
          </p:cNvPr>
          <p:cNvGrpSpPr/>
          <p:nvPr/>
        </p:nvGrpSpPr>
        <p:grpSpPr>
          <a:xfrm>
            <a:off x="4161879" y="1742302"/>
            <a:ext cx="3445542" cy="1956122"/>
            <a:chOff x="6363010" y="1823620"/>
            <a:chExt cx="3445542" cy="1956122"/>
          </a:xfrm>
        </p:grpSpPr>
        <p:sp>
          <p:nvSpPr>
            <p:cNvPr id="44" name="Rectangle 43">
              <a:extLst>
                <a:ext uri="{FF2B5EF4-FFF2-40B4-BE49-F238E27FC236}">
                  <a16:creationId xmlns:a16="http://schemas.microsoft.com/office/drawing/2014/main" id="{CA4C23F6-F421-4E4A-B05D-575CF32BFAC5}"/>
                </a:ext>
              </a:extLst>
            </p:cNvPr>
            <p:cNvSpPr/>
            <p:nvPr/>
          </p:nvSpPr>
          <p:spPr>
            <a:xfrm>
              <a:off x="7742736" y="1823620"/>
              <a:ext cx="61091" cy="1638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Sun 44">
              <a:extLst>
                <a:ext uri="{FF2B5EF4-FFF2-40B4-BE49-F238E27FC236}">
                  <a16:creationId xmlns:a16="http://schemas.microsoft.com/office/drawing/2014/main" id="{1312F4BF-1C05-4E5A-91B7-F854F107597C}"/>
                </a:ext>
              </a:extLst>
            </p:cNvPr>
            <p:cNvSpPr/>
            <p:nvPr/>
          </p:nvSpPr>
          <p:spPr>
            <a:xfrm>
              <a:off x="6363010" y="2327693"/>
              <a:ext cx="615821" cy="615821"/>
            </a:xfrm>
            <a:prstGeom prst="su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Arrow: Right 45">
              <a:extLst>
                <a:ext uri="{FF2B5EF4-FFF2-40B4-BE49-F238E27FC236}">
                  <a16:creationId xmlns:a16="http://schemas.microsoft.com/office/drawing/2014/main" id="{0EF4A573-EC19-4B68-A23F-F0465C9B1059}"/>
                </a:ext>
              </a:extLst>
            </p:cNvPr>
            <p:cNvSpPr/>
            <p:nvPr/>
          </p:nvSpPr>
          <p:spPr>
            <a:xfrm>
              <a:off x="7136126" y="2507986"/>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Arrow: Right 46">
              <a:extLst>
                <a:ext uri="{FF2B5EF4-FFF2-40B4-BE49-F238E27FC236}">
                  <a16:creationId xmlns:a16="http://schemas.microsoft.com/office/drawing/2014/main" id="{2EC3072D-BBCD-4CD7-A425-28B49BCBD2A5}"/>
                </a:ext>
              </a:extLst>
            </p:cNvPr>
            <p:cNvSpPr/>
            <p:nvPr/>
          </p:nvSpPr>
          <p:spPr>
            <a:xfrm>
              <a:off x="7141100" y="2849003"/>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Arrow: Right 47">
              <a:extLst>
                <a:ext uri="{FF2B5EF4-FFF2-40B4-BE49-F238E27FC236}">
                  <a16:creationId xmlns:a16="http://schemas.microsoft.com/office/drawing/2014/main" id="{07FD19EC-6BC3-4937-A8F5-757DB4A13E05}"/>
                </a:ext>
              </a:extLst>
            </p:cNvPr>
            <p:cNvSpPr/>
            <p:nvPr/>
          </p:nvSpPr>
          <p:spPr>
            <a:xfrm>
              <a:off x="7141099" y="2165411"/>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Parallelogram 48">
              <a:extLst>
                <a:ext uri="{FF2B5EF4-FFF2-40B4-BE49-F238E27FC236}">
                  <a16:creationId xmlns:a16="http://schemas.microsoft.com/office/drawing/2014/main" id="{C2E140BD-FECA-457A-9741-2D4521F2D84D}"/>
                </a:ext>
              </a:extLst>
            </p:cNvPr>
            <p:cNvSpPr/>
            <p:nvPr/>
          </p:nvSpPr>
          <p:spPr>
            <a:xfrm rot="16200000" flipH="1">
              <a:off x="8046057" y="2533696"/>
              <a:ext cx="1203469" cy="305404"/>
            </a:xfrm>
            <a:prstGeom prst="parallelogram">
              <a:avLst>
                <a:gd name="adj" fmla="val 96837"/>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ube 49">
              <a:extLst>
                <a:ext uri="{FF2B5EF4-FFF2-40B4-BE49-F238E27FC236}">
                  <a16:creationId xmlns:a16="http://schemas.microsoft.com/office/drawing/2014/main" id="{F04530C2-96BF-4514-BE00-EA19D23E84C2}"/>
                </a:ext>
              </a:extLst>
            </p:cNvPr>
            <p:cNvSpPr/>
            <p:nvPr/>
          </p:nvSpPr>
          <p:spPr>
            <a:xfrm>
              <a:off x="8063756" y="2084663"/>
              <a:ext cx="1203468" cy="1203468"/>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AE02339B-8338-4EB3-843D-ABB2B520473E}"/>
                </a:ext>
              </a:extLst>
            </p:cNvPr>
            <p:cNvSpPr/>
            <p:nvPr/>
          </p:nvSpPr>
          <p:spPr>
            <a:xfrm>
              <a:off x="8369161" y="2084663"/>
              <a:ext cx="898063" cy="911556"/>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arallelogram 51">
              <a:extLst>
                <a:ext uri="{FF2B5EF4-FFF2-40B4-BE49-F238E27FC236}">
                  <a16:creationId xmlns:a16="http://schemas.microsoft.com/office/drawing/2014/main" id="{EDDBFFF7-16A9-4D2E-95CC-2C680E96C1F2}"/>
                </a:ext>
              </a:extLst>
            </p:cNvPr>
            <p:cNvSpPr/>
            <p:nvPr/>
          </p:nvSpPr>
          <p:spPr>
            <a:xfrm>
              <a:off x="8063757" y="2995715"/>
              <a:ext cx="1203468" cy="292416"/>
            </a:xfrm>
            <a:prstGeom prst="parallelogram">
              <a:avLst>
                <a:gd name="adj" fmla="val 108447"/>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Parallelogram 52">
              <a:extLst>
                <a:ext uri="{FF2B5EF4-FFF2-40B4-BE49-F238E27FC236}">
                  <a16:creationId xmlns:a16="http://schemas.microsoft.com/office/drawing/2014/main" id="{DC841874-709B-4A25-83BF-CE954E5085FB}"/>
                </a:ext>
              </a:extLst>
            </p:cNvPr>
            <p:cNvSpPr/>
            <p:nvPr/>
          </p:nvSpPr>
          <p:spPr>
            <a:xfrm>
              <a:off x="8063755" y="2540189"/>
              <a:ext cx="1203468" cy="292416"/>
            </a:xfrm>
            <a:prstGeom prst="parallelogram">
              <a:avLst>
                <a:gd name="adj" fmla="val 108447"/>
              </a:avLst>
            </a:prstGeom>
            <a:noFill/>
            <a:ln>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74DF5D6A-63A6-4A3A-8411-4BB78BF2C3A7}"/>
                </a:ext>
              </a:extLst>
            </p:cNvPr>
            <p:cNvSpPr/>
            <p:nvPr/>
          </p:nvSpPr>
          <p:spPr>
            <a:xfrm>
              <a:off x="8216457" y="2230619"/>
              <a:ext cx="898063" cy="911556"/>
            </a:xfrm>
            <a:prstGeom prst="rect">
              <a:avLst/>
            </a:prstGeom>
            <a:noFill/>
            <a:ln>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164A8F93-410A-4F23-9C2C-0375D9BFFEBC}"/>
                </a:ext>
              </a:extLst>
            </p:cNvPr>
            <p:cNvCxnSpPr>
              <a:cxnSpLocks/>
              <a:endCxn id="54" idx="2"/>
            </p:cNvCxnSpPr>
            <p:nvPr/>
          </p:nvCxnSpPr>
          <p:spPr>
            <a:xfrm>
              <a:off x="8647791" y="2245230"/>
              <a:ext cx="17698" cy="896945"/>
            </a:xfrm>
            <a:prstGeom prst="line">
              <a:avLst/>
            </a:prstGeom>
            <a:ln>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B86EF303-A3FF-435B-9068-0A3CC230E32D}"/>
                </a:ext>
              </a:extLst>
            </p:cNvPr>
            <p:cNvCxnSpPr>
              <a:stCxn id="54" idx="3"/>
              <a:endCxn id="54" idx="1"/>
            </p:cNvCxnSpPr>
            <p:nvPr/>
          </p:nvCxnSpPr>
          <p:spPr>
            <a:xfrm flipH="1">
              <a:off x="8216457" y="2686397"/>
              <a:ext cx="898063" cy="0"/>
            </a:xfrm>
            <a:prstGeom prst="line">
              <a:avLst/>
            </a:prstGeom>
            <a:ln>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EEB919F-9917-4334-9CEC-59E9DACF57D7}"/>
                </a:ext>
              </a:extLst>
            </p:cNvPr>
            <p:cNvCxnSpPr>
              <a:stCxn id="53" idx="3"/>
              <a:endCxn id="53" idx="1"/>
            </p:cNvCxnSpPr>
            <p:nvPr/>
          </p:nvCxnSpPr>
          <p:spPr>
            <a:xfrm flipV="1">
              <a:off x="8506931" y="2540189"/>
              <a:ext cx="317116" cy="292416"/>
            </a:xfrm>
            <a:prstGeom prst="line">
              <a:avLst/>
            </a:prstGeom>
            <a:ln>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9A390473-F5BB-4973-B45F-4A9834FE3A3B}"/>
                </a:ext>
              </a:extLst>
            </p:cNvPr>
            <p:cNvSpPr/>
            <p:nvPr/>
          </p:nvSpPr>
          <p:spPr>
            <a:xfrm>
              <a:off x="9747461" y="1823620"/>
              <a:ext cx="61091" cy="1638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69632AE1-A738-411E-907F-A87507309E17}"/>
                </a:ext>
              </a:extLst>
            </p:cNvPr>
            <p:cNvSpPr/>
            <p:nvPr/>
          </p:nvSpPr>
          <p:spPr>
            <a:xfrm rot="13438793">
              <a:off x="9649154" y="2107287"/>
              <a:ext cx="75977" cy="167245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a:extLst>
              <a:ext uri="{FF2B5EF4-FFF2-40B4-BE49-F238E27FC236}">
                <a16:creationId xmlns:a16="http://schemas.microsoft.com/office/drawing/2014/main" id="{59008378-DE70-47CD-8CAD-8E6CD8948A59}"/>
              </a:ext>
            </a:extLst>
          </p:cNvPr>
          <p:cNvGrpSpPr/>
          <p:nvPr/>
        </p:nvGrpSpPr>
        <p:grpSpPr>
          <a:xfrm>
            <a:off x="8154498" y="1742302"/>
            <a:ext cx="3445542" cy="1956122"/>
            <a:chOff x="6363010" y="1823620"/>
            <a:chExt cx="3445542" cy="1956122"/>
          </a:xfrm>
        </p:grpSpPr>
        <p:sp>
          <p:nvSpPr>
            <p:cNvPr id="61" name="Rectangle 60">
              <a:extLst>
                <a:ext uri="{FF2B5EF4-FFF2-40B4-BE49-F238E27FC236}">
                  <a16:creationId xmlns:a16="http://schemas.microsoft.com/office/drawing/2014/main" id="{EF068626-50F9-4ED0-A8D6-2F31789DB3BC}"/>
                </a:ext>
              </a:extLst>
            </p:cNvPr>
            <p:cNvSpPr/>
            <p:nvPr/>
          </p:nvSpPr>
          <p:spPr>
            <a:xfrm>
              <a:off x="7742736" y="1823620"/>
              <a:ext cx="61091" cy="1638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Sun 61">
              <a:extLst>
                <a:ext uri="{FF2B5EF4-FFF2-40B4-BE49-F238E27FC236}">
                  <a16:creationId xmlns:a16="http://schemas.microsoft.com/office/drawing/2014/main" id="{E2F513D3-142A-4D12-BEAF-7252ECB37AC6}"/>
                </a:ext>
              </a:extLst>
            </p:cNvPr>
            <p:cNvSpPr/>
            <p:nvPr/>
          </p:nvSpPr>
          <p:spPr>
            <a:xfrm>
              <a:off x="6363010" y="2327693"/>
              <a:ext cx="615821" cy="615821"/>
            </a:xfrm>
            <a:prstGeom prst="su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Arrow: Right 62">
              <a:extLst>
                <a:ext uri="{FF2B5EF4-FFF2-40B4-BE49-F238E27FC236}">
                  <a16:creationId xmlns:a16="http://schemas.microsoft.com/office/drawing/2014/main" id="{A298F5C5-A784-4451-93DD-9B83572652D5}"/>
                </a:ext>
              </a:extLst>
            </p:cNvPr>
            <p:cNvSpPr/>
            <p:nvPr/>
          </p:nvSpPr>
          <p:spPr>
            <a:xfrm>
              <a:off x="7136126" y="2507986"/>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Arrow: Right 63">
              <a:extLst>
                <a:ext uri="{FF2B5EF4-FFF2-40B4-BE49-F238E27FC236}">
                  <a16:creationId xmlns:a16="http://schemas.microsoft.com/office/drawing/2014/main" id="{8345F258-DBEF-4D9A-A86A-F4CF5057394D}"/>
                </a:ext>
              </a:extLst>
            </p:cNvPr>
            <p:cNvSpPr/>
            <p:nvPr/>
          </p:nvSpPr>
          <p:spPr>
            <a:xfrm>
              <a:off x="7141100" y="2849003"/>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Arrow: Right 64">
              <a:extLst>
                <a:ext uri="{FF2B5EF4-FFF2-40B4-BE49-F238E27FC236}">
                  <a16:creationId xmlns:a16="http://schemas.microsoft.com/office/drawing/2014/main" id="{64634999-E014-4CE1-AAE6-A586F145A083}"/>
                </a:ext>
              </a:extLst>
            </p:cNvPr>
            <p:cNvSpPr/>
            <p:nvPr/>
          </p:nvSpPr>
          <p:spPr>
            <a:xfrm>
              <a:off x="7141099" y="2165411"/>
              <a:ext cx="439369" cy="29292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Parallelogram 65">
              <a:extLst>
                <a:ext uri="{FF2B5EF4-FFF2-40B4-BE49-F238E27FC236}">
                  <a16:creationId xmlns:a16="http://schemas.microsoft.com/office/drawing/2014/main" id="{3F9B2E46-8077-48F1-A276-DE4080B30B5B}"/>
                </a:ext>
              </a:extLst>
            </p:cNvPr>
            <p:cNvSpPr/>
            <p:nvPr/>
          </p:nvSpPr>
          <p:spPr>
            <a:xfrm rot="16200000" flipH="1">
              <a:off x="8046057" y="2533696"/>
              <a:ext cx="1203469" cy="305404"/>
            </a:xfrm>
            <a:prstGeom prst="parallelogram">
              <a:avLst>
                <a:gd name="adj" fmla="val 9683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ube 66">
              <a:extLst>
                <a:ext uri="{FF2B5EF4-FFF2-40B4-BE49-F238E27FC236}">
                  <a16:creationId xmlns:a16="http://schemas.microsoft.com/office/drawing/2014/main" id="{993915C9-2019-4B47-BA26-F54E921D5351}"/>
                </a:ext>
              </a:extLst>
            </p:cNvPr>
            <p:cNvSpPr/>
            <p:nvPr/>
          </p:nvSpPr>
          <p:spPr>
            <a:xfrm>
              <a:off x="8063756" y="2084663"/>
              <a:ext cx="1203468" cy="1203468"/>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9E35E3AA-4226-40E8-9C57-106EB1946414}"/>
                </a:ext>
              </a:extLst>
            </p:cNvPr>
            <p:cNvSpPr/>
            <p:nvPr/>
          </p:nvSpPr>
          <p:spPr>
            <a:xfrm>
              <a:off x="8369161" y="2084663"/>
              <a:ext cx="898063" cy="911556"/>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Parallelogram 68">
              <a:extLst>
                <a:ext uri="{FF2B5EF4-FFF2-40B4-BE49-F238E27FC236}">
                  <a16:creationId xmlns:a16="http://schemas.microsoft.com/office/drawing/2014/main" id="{1894197C-05C1-4EBC-89EC-97F545AC665C}"/>
                </a:ext>
              </a:extLst>
            </p:cNvPr>
            <p:cNvSpPr/>
            <p:nvPr/>
          </p:nvSpPr>
          <p:spPr>
            <a:xfrm>
              <a:off x="8063757" y="2995715"/>
              <a:ext cx="1203468" cy="292416"/>
            </a:xfrm>
            <a:prstGeom prst="parallelogram">
              <a:avLst>
                <a:gd name="adj" fmla="val 108447"/>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Parallelogram 69">
              <a:extLst>
                <a:ext uri="{FF2B5EF4-FFF2-40B4-BE49-F238E27FC236}">
                  <a16:creationId xmlns:a16="http://schemas.microsoft.com/office/drawing/2014/main" id="{AA3114CE-9895-4C48-94C0-EA27F547B010}"/>
                </a:ext>
              </a:extLst>
            </p:cNvPr>
            <p:cNvSpPr/>
            <p:nvPr/>
          </p:nvSpPr>
          <p:spPr>
            <a:xfrm>
              <a:off x="8063755" y="2540189"/>
              <a:ext cx="1203468" cy="292416"/>
            </a:xfrm>
            <a:prstGeom prst="parallelogram">
              <a:avLst>
                <a:gd name="adj" fmla="val 108447"/>
              </a:avLst>
            </a:prstGeom>
            <a:noFill/>
            <a:ln>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A6B5A58B-0AF9-43B5-8CCF-5EB96ACB85D0}"/>
                </a:ext>
              </a:extLst>
            </p:cNvPr>
            <p:cNvSpPr/>
            <p:nvPr/>
          </p:nvSpPr>
          <p:spPr>
            <a:xfrm>
              <a:off x="8216457" y="2230619"/>
              <a:ext cx="898063" cy="911556"/>
            </a:xfrm>
            <a:prstGeom prst="rect">
              <a:avLst/>
            </a:prstGeom>
            <a:solidFill>
              <a:srgbClr val="00B0F0">
                <a:alpha val="50000"/>
              </a:srgbClr>
            </a:solidFill>
            <a:ln>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2" name="Straight Connector 71">
              <a:extLst>
                <a:ext uri="{FF2B5EF4-FFF2-40B4-BE49-F238E27FC236}">
                  <a16:creationId xmlns:a16="http://schemas.microsoft.com/office/drawing/2014/main" id="{89455F51-BA87-46D8-9E91-5ACB10016712}"/>
                </a:ext>
              </a:extLst>
            </p:cNvPr>
            <p:cNvCxnSpPr>
              <a:cxnSpLocks/>
              <a:endCxn id="71" idx="2"/>
            </p:cNvCxnSpPr>
            <p:nvPr/>
          </p:nvCxnSpPr>
          <p:spPr>
            <a:xfrm>
              <a:off x="8647791" y="2245230"/>
              <a:ext cx="17698" cy="896945"/>
            </a:xfrm>
            <a:prstGeom prst="line">
              <a:avLst/>
            </a:prstGeom>
            <a:ln>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EBA60B7C-1C10-445D-BD14-08C4B592E050}"/>
                </a:ext>
              </a:extLst>
            </p:cNvPr>
            <p:cNvCxnSpPr>
              <a:stCxn id="71" idx="3"/>
              <a:endCxn id="71" idx="1"/>
            </p:cNvCxnSpPr>
            <p:nvPr/>
          </p:nvCxnSpPr>
          <p:spPr>
            <a:xfrm flipH="1">
              <a:off x="8216457" y="2686397"/>
              <a:ext cx="898063" cy="0"/>
            </a:xfrm>
            <a:prstGeom prst="line">
              <a:avLst/>
            </a:prstGeom>
            <a:ln>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E608CE82-FD96-4458-A73B-A6B84CC522AF}"/>
                </a:ext>
              </a:extLst>
            </p:cNvPr>
            <p:cNvCxnSpPr>
              <a:stCxn id="70" idx="3"/>
              <a:endCxn id="70" idx="1"/>
            </p:cNvCxnSpPr>
            <p:nvPr/>
          </p:nvCxnSpPr>
          <p:spPr>
            <a:xfrm flipV="1">
              <a:off x="8506931" y="2540189"/>
              <a:ext cx="317116" cy="292416"/>
            </a:xfrm>
            <a:prstGeom prst="line">
              <a:avLst/>
            </a:prstGeom>
            <a:ln>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FB6D0279-A4F2-4C7A-8363-979159CE9F77}"/>
                </a:ext>
              </a:extLst>
            </p:cNvPr>
            <p:cNvSpPr/>
            <p:nvPr/>
          </p:nvSpPr>
          <p:spPr>
            <a:xfrm>
              <a:off x="9747461" y="1823620"/>
              <a:ext cx="61091" cy="163864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61EC70AE-A6BE-4CB2-A78C-9AF4DE8B6255}"/>
                </a:ext>
              </a:extLst>
            </p:cNvPr>
            <p:cNvSpPr/>
            <p:nvPr/>
          </p:nvSpPr>
          <p:spPr>
            <a:xfrm rot="13438793">
              <a:off x="9649154" y="2107287"/>
              <a:ext cx="75977" cy="167245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4" name="Oval 133">
            <a:extLst>
              <a:ext uri="{FF2B5EF4-FFF2-40B4-BE49-F238E27FC236}">
                <a16:creationId xmlns:a16="http://schemas.microsoft.com/office/drawing/2014/main" id="{697B076B-2A54-4F56-8514-23655857784B}"/>
              </a:ext>
            </a:extLst>
          </p:cNvPr>
          <p:cNvSpPr/>
          <p:nvPr/>
        </p:nvSpPr>
        <p:spPr>
          <a:xfrm>
            <a:off x="1646187" y="1660167"/>
            <a:ext cx="217062" cy="2170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1</a:t>
            </a:r>
          </a:p>
        </p:txBody>
      </p:sp>
      <p:sp>
        <p:nvSpPr>
          <p:cNvPr id="135" name="Oval 134">
            <a:extLst>
              <a:ext uri="{FF2B5EF4-FFF2-40B4-BE49-F238E27FC236}">
                <a16:creationId xmlns:a16="http://schemas.microsoft.com/office/drawing/2014/main" id="{FF7953A8-DFFC-4AD8-A742-09B14DEE9896}"/>
              </a:ext>
            </a:extLst>
          </p:cNvPr>
          <p:cNvSpPr/>
          <p:nvPr/>
        </p:nvSpPr>
        <p:spPr>
          <a:xfrm>
            <a:off x="3646747" y="1657714"/>
            <a:ext cx="217062" cy="2170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2</a:t>
            </a:r>
          </a:p>
        </p:txBody>
      </p:sp>
      <p:sp>
        <p:nvSpPr>
          <p:cNvPr id="136" name="Oval 135">
            <a:extLst>
              <a:ext uri="{FF2B5EF4-FFF2-40B4-BE49-F238E27FC236}">
                <a16:creationId xmlns:a16="http://schemas.microsoft.com/office/drawing/2014/main" id="{7A5EF68B-C523-4195-90B9-9701C6BCEFDD}"/>
              </a:ext>
            </a:extLst>
          </p:cNvPr>
          <p:cNvSpPr/>
          <p:nvPr/>
        </p:nvSpPr>
        <p:spPr>
          <a:xfrm>
            <a:off x="2598877" y="3317198"/>
            <a:ext cx="217062" cy="2170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3</a:t>
            </a:r>
          </a:p>
        </p:txBody>
      </p:sp>
      <p:sp>
        <p:nvSpPr>
          <p:cNvPr id="137" name="Oval 136">
            <a:extLst>
              <a:ext uri="{FF2B5EF4-FFF2-40B4-BE49-F238E27FC236}">
                <a16:creationId xmlns:a16="http://schemas.microsoft.com/office/drawing/2014/main" id="{06D148F8-01C1-446C-B108-F8ABB1D0090A}"/>
              </a:ext>
            </a:extLst>
          </p:cNvPr>
          <p:cNvSpPr/>
          <p:nvPr/>
        </p:nvSpPr>
        <p:spPr>
          <a:xfrm>
            <a:off x="5639138" y="1654567"/>
            <a:ext cx="217062" cy="2170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1</a:t>
            </a:r>
          </a:p>
        </p:txBody>
      </p:sp>
      <p:sp>
        <p:nvSpPr>
          <p:cNvPr id="138" name="Oval 137">
            <a:extLst>
              <a:ext uri="{FF2B5EF4-FFF2-40B4-BE49-F238E27FC236}">
                <a16:creationId xmlns:a16="http://schemas.microsoft.com/office/drawing/2014/main" id="{E427DD84-BEFD-4BE4-BC1C-C1C235865680}"/>
              </a:ext>
            </a:extLst>
          </p:cNvPr>
          <p:cNvSpPr/>
          <p:nvPr/>
        </p:nvSpPr>
        <p:spPr>
          <a:xfrm>
            <a:off x="7639698" y="1652114"/>
            <a:ext cx="217062" cy="2170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2</a:t>
            </a:r>
          </a:p>
        </p:txBody>
      </p:sp>
      <p:sp>
        <p:nvSpPr>
          <p:cNvPr id="139" name="Oval 138">
            <a:extLst>
              <a:ext uri="{FF2B5EF4-FFF2-40B4-BE49-F238E27FC236}">
                <a16:creationId xmlns:a16="http://schemas.microsoft.com/office/drawing/2014/main" id="{B409C0D9-FA73-4925-8355-387D2F7F6C64}"/>
              </a:ext>
            </a:extLst>
          </p:cNvPr>
          <p:cNvSpPr/>
          <p:nvPr/>
        </p:nvSpPr>
        <p:spPr>
          <a:xfrm>
            <a:off x="6591828" y="3311598"/>
            <a:ext cx="217062" cy="2170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3</a:t>
            </a:r>
          </a:p>
        </p:txBody>
      </p:sp>
      <p:sp>
        <p:nvSpPr>
          <p:cNvPr id="140" name="Oval 139">
            <a:extLst>
              <a:ext uri="{FF2B5EF4-FFF2-40B4-BE49-F238E27FC236}">
                <a16:creationId xmlns:a16="http://schemas.microsoft.com/office/drawing/2014/main" id="{593E45B4-622F-44DE-A3C8-ED024B5AF555}"/>
              </a:ext>
            </a:extLst>
          </p:cNvPr>
          <p:cNvSpPr/>
          <p:nvPr/>
        </p:nvSpPr>
        <p:spPr>
          <a:xfrm>
            <a:off x="9657349" y="1654567"/>
            <a:ext cx="217062" cy="2170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1</a:t>
            </a:r>
          </a:p>
        </p:txBody>
      </p:sp>
      <p:sp>
        <p:nvSpPr>
          <p:cNvPr id="141" name="Oval 140">
            <a:extLst>
              <a:ext uri="{FF2B5EF4-FFF2-40B4-BE49-F238E27FC236}">
                <a16:creationId xmlns:a16="http://schemas.microsoft.com/office/drawing/2014/main" id="{AD1C69C5-FB5F-4CE8-A317-981BDEB1CD2B}"/>
              </a:ext>
            </a:extLst>
          </p:cNvPr>
          <p:cNvSpPr/>
          <p:nvPr/>
        </p:nvSpPr>
        <p:spPr>
          <a:xfrm>
            <a:off x="11657909" y="1652114"/>
            <a:ext cx="217062" cy="2170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2</a:t>
            </a:r>
          </a:p>
        </p:txBody>
      </p:sp>
      <p:sp>
        <p:nvSpPr>
          <p:cNvPr id="142" name="Oval 141">
            <a:extLst>
              <a:ext uri="{FF2B5EF4-FFF2-40B4-BE49-F238E27FC236}">
                <a16:creationId xmlns:a16="http://schemas.microsoft.com/office/drawing/2014/main" id="{29463B4B-E0D3-4D64-A1C5-FAF43276A403}"/>
              </a:ext>
            </a:extLst>
          </p:cNvPr>
          <p:cNvSpPr/>
          <p:nvPr/>
        </p:nvSpPr>
        <p:spPr>
          <a:xfrm>
            <a:off x="10610039" y="3311598"/>
            <a:ext cx="217062" cy="2170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3</a:t>
            </a:r>
          </a:p>
        </p:txBody>
      </p:sp>
      <p:sp>
        <p:nvSpPr>
          <p:cNvPr id="143" name="Rectangle 142">
            <a:extLst>
              <a:ext uri="{FF2B5EF4-FFF2-40B4-BE49-F238E27FC236}">
                <a16:creationId xmlns:a16="http://schemas.microsoft.com/office/drawing/2014/main" id="{2D4D0834-28FB-4013-BC48-340A556FBB54}"/>
              </a:ext>
            </a:extLst>
          </p:cNvPr>
          <p:cNvSpPr/>
          <p:nvPr/>
        </p:nvSpPr>
        <p:spPr>
          <a:xfrm>
            <a:off x="122068" y="3698592"/>
            <a:ext cx="3957268" cy="2090197"/>
          </a:xfrm>
          <a:prstGeom prst="rect">
            <a:avLst/>
          </a:prstGeom>
          <a:solidFill>
            <a:srgbClr val="003A00">
              <a:alpha val="35686"/>
            </a:srgbClr>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4" name="Rectangle 143">
            <a:extLst>
              <a:ext uri="{FF2B5EF4-FFF2-40B4-BE49-F238E27FC236}">
                <a16:creationId xmlns:a16="http://schemas.microsoft.com/office/drawing/2014/main" id="{13512985-13B9-48DC-951D-9D84F2D17BD6}"/>
              </a:ext>
            </a:extLst>
          </p:cNvPr>
          <p:cNvSpPr/>
          <p:nvPr/>
        </p:nvSpPr>
        <p:spPr>
          <a:xfrm>
            <a:off x="4120294" y="3708814"/>
            <a:ext cx="3957268" cy="2090197"/>
          </a:xfrm>
          <a:prstGeom prst="rect">
            <a:avLst/>
          </a:prstGeom>
          <a:solidFill>
            <a:srgbClr val="482400">
              <a:alpha val="35294"/>
            </a:srgbClr>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D3998037-B562-4670-AC11-833A33E28C3B}"/>
              </a:ext>
            </a:extLst>
          </p:cNvPr>
          <p:cNvSpPr/>
          <p:nvPr/>
        </p:nvSpPr>
        <p:spPr>
          <a:xfrm>
            <a:off x="8122536" y="3703877"/>
            <a:ext cx="3957268" cy="2090197"/>
          </a:xfrm>
          <a:prstGeom prst="rect">
            <a:avLst/>
          </a:prstGeom>
          <a:solidFill>
            <a:srgbClr val="000046">
              <a:alpha val="36000"/>
            </a:srgbClr>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6" name="Table 146">
            <a:extLst>
              <a:ext uri="{FF2B5EF4-FFF2-40B4-BE49-F238E27FC236}">
                <a16:creationId xmlns:a16="http://schemas.microsoft.com/office/drawing/2014/main" id="{7DA54075-DD40-43F4-9A44-84CB301B8A91}"/>
              </a:ext>
            </a:extLst>
          </p:cNvPr>
          <p:cNvGraphicFramePr>
            <a:graphicFrameLocks noGrp="1"/>
          </p:cNvGraphicFramePr>
          <p:nvPr>
            <p:extLst>
              <p:ext uri="{D42A27DB-BD31-4B8C-83A1-F6EECF244321}">
                <p14:modId xmlns:p14="http://schemas.microsoft.com/office/powerpoint/2010/main" val="782937970"/>
              </p:ext>
            </p:extLst>
          </p:nvPr>
        </p:nvGraphicFramePr>
        <p:xfrm>
          <a:off x="122068" y="3845356"/>
          <a:ext cx="3949847" cy="1920240"/>
        </p:xfrm>
        <a:graphic>
          <a:graphicData uri="http://schemas.openxmlformats.org/drawingml/2006/table">
            <a:tbl>
              <a:tblPr firstRow="1" bandRow="1">
                <a:tableStyleId>{5C22544A-7EE6-4342-B048-85BDC9FD1C3A}</a:tableStyleId>
              </a:tblPr>
              <a:tblGrid>
                <a:gridCol w="984489">
                  <a:extLst>
                    <a:ext uri="{9D8B030D-6E8A-4147-A177-3AD203B41FA5}">
                      <a16:colId xmlns:a16="http://schemas.microsoft.com/office/drawing/2014/main" val="3534157197"/>
                    </a:ext>
                  </a:extLst>
                </a:gridCol>
                <a:gridCol w="1424608">
                  <a:extLst>
                    <a:ext uri="{9D8B030D-6E8A-4147-A177-3AD203B41FA5}">
                      <a16:colId xmlns:a16="http://schemas.microsoft.com/office/drawing/2014/main" val="2531750637"/>
                    </a:ext>
                  </a:extLst>
                </a:gridCol>
                <a:gridCol w="1540750">
                  <a:extLst>
                    <a:ext uri="{9D8B030D-6E8A-4147-A177-3AD203B41FA5}">
                      <a16:colId xmlns:a16="http://schemas.microsoft.com/office/drawing/2014/main" val="1096175122"/>
                    </a:ext>
                  </a:extLst>
                </a:gridCol>
              </a:tblGrid>
              <a:tr h="311895">
                <a:tc>
                  <a:txBody>
                    <a:bodyPr/>
                    <a:lstStyle/>
                    <a:p>
                      <a:pPr algn="ctr"/>
                      <a:r>
                        <a:rPr lang="en-US" sz="1600" dirty="0">
                          <a:latin typeface="Arial" panose="020B0604020202020204" pitchFamily="34" charset="0"/>
                          <a:cs typeface="Arial" panose="020B0604020202020204" pitchFamily="34" charset="0"/>
                        </a:rPr>
                        <a:t>Panel</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atin typeface="Arial" panose="020B0604020202020204" pitchFamily="34" charset="0"/>
                          <a:cs typeface="Arial" panose="020B0604020202020204" pitchFamily="34" charset="0"/>
                        </a:rPr>
                        <a:t>Illuminance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atin typeface="Arial" panose="020B0604020202020204" pitchFamily="34" charset="0"/>
                          <a:cs typeface="Arial" panose="020B0604020202020204" pitchFamily="34" charset="0"/>
                        </a:rPr>
                        <a:t>Luminance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42409377"/>
                  </a:ext>
                </a:extLst>
              </a:tr>
              <a:tr h="311895">
                <a:tc>
                  <a:txBody>
                    <a:bodyPr/>
                    <a:lstStyle/>
                    <a:p>
                      <a:pPr algn="l"/>
                      <a:r>
                        <a:rPr lang="en-US" sz="1000" dirty="0">
                          <a:solidFill>
                            <a:schemeClr val="tx1"/>
                          </a:solidFill>
                          <a:latin typeface="Arial" panose="020B0604020202020204" pitchFamily="34" charset="0"/>
                          <a:cs typeface="Arial" panose="020B0604020202020204" pitchFamily="34" charset="0"/>
                        </a:rPr>
                        <a:t>None</a:t>
                      </a:r>
                    </a:p>
                    <a:p>
                      <a:pPr algn="l"/>
                      <a:endParaRPr lang="en-US" sz="10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dirty="0">
                          <a:solidFill>
                            <a:schemeClr val="tx1"/>
                          </a:solidFill>
                          <a:latin typeface="Arial" panose="020B0604020202020204" pitchFamily="34" charset="0"/>
                          <a:cs typeface="Arial" panose="020B0604020202020204" pitchFamily="34" charset="0"/>
                        </a:rPr>
                        <a:t>Facing Up: 7350 lux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dirty="0">
                          <a:solidFill>
                            <a:schemeClr val="tx1"/>
                          </a:solidFill>
                          <a:latin typeface="Arial" panose="020B0604020202020204" pitchFamily="34" charset="0"/>
                          <a:cs typeface="Arial" panose="020B0604020202020204" pitchFamily="34" charset="0"/>
                        </a:rPr>
                        <a:t>Top: 2411 cd/m</a:t>
                      </a:r>
                      <a:r>
                        <a:rPr lang="en-US" sz="1000" baseline="30000" dirty="0">
                          <a:solidFill>
                            <a:schemeClr val="tx1"/>
                          </a:solidFill>
                          <a:latin typeface="Arial" panose="020B0604020202020204" pitchFamily="34" charset="0"/>
                          <a:cs typeface="Arial" panose="020B0604020202020204" pitchFamily="34" charset="0"/>
                        </a:rPr>
                        <a:t>2</a:t>
                      </a:r>
                      <a:endParaRPr lang="en-US"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3374661"/>
                  </a:ext>
                </a:extLst>
              </a:tr>
              <a:tr h="311895">
                <a:tc>
                  <a:txBody>
                    <a:bodyPr/>
                    <a:lstStyle/>
                    <a:p>
                      <a:pPr algn="l"/>
                      <a:r>
                        <a:rPr lang="en-US" sz="1000" dirty="0">
                          <a:solidFill>
                            <a:schemeClr val="tx1"/>
                          </a:solidFill>
                          <a:latin typeface="Arial" panose="020B0604020202020204" pitchFamily="34" charset="0"/>
                          <a:cs typeface="Arial" panose="020B0604020202020204" pitchFamily="34" charset="0"/>
                        </a:rPr>
                        <a:t>1. Diffuser before sensor</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dirty="0">
                          <a:solidFill>
                            <a:schemeClr val="tx1"/>
                          </a:solidFill>
                          <a:latin typeface="Arial" panose="020B0604020202020204" pitchFamily="34" charset="0"/>
                          <a:cs typeface="Arial" panose="020B0604020202020204" pitchFamily="34" charset="0"/>
                        </a:rPr>
                        <a:t>Facing Up: 184 lux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1"/>
                          </a:solidFill>
                          <a:latin typeface="Arial" panose="020B0604020202020204" pitchFamily="34" charset="0"/>
                          <a:cs typeface="Arial" panose="020B0604020202020204" pitchFamily="34" charset="0"/>
                        </a:rPr>
                        <a:t>Top: 72 cd/m</a:t>
                      </a:r>
                      <a:r>
                        <a:rPr lang="en-US" sz="1000" baseline="30000" dirty="0">
                          <a:solidFill>
                            <a:schemeClr val="tx1"/>
                          </a:solidFill>
                          <a:latin typeface="Arial" panose="020B0604020202020204" pitchFamily="34" charset="0"/>
                          <a:cs typeface="Arial" panose="020B0604020202020204" pitchFamily="34" charset="0"/>
                        </a:rPr>
                        <a:t>2</a:t>
                      </a:r>
                      <a:endParaRPr lang="en-US"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4878048"/>
                  </a:ext>
                </a:extLst>
              </a:tr>
              <a:tr h="311895">
                <a:tc>
                  <a:txBody>
                    <a:bodyPr/>
                    <a:lstStyle/>
                    <a:p>
                      <a:pPr algn="l"/>
                      <a:r>
                        <a:rPr lang="en-US" sz="1000" dirty="0">
                          <a:solidFill>
                            <a:schemeClr val="tx1"/>
                          </a:solidFill>
                          <a:latin typeface="Arial" panose="020B0604020202020204" pitchFamily="34" charset="0"/>
                          <a:cs typeface="Arial" panose="020B0604020202020204" pitchFamily="34" charset="0"/>
                        </a:rPr>
                        <a:t>2. Reflector behind sensor</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dirty="0">
                          <a:solidFill>
                            <a:schemeClr val="tx1"/>
                          </a:solidFill>
                          <a:latin typeface="Arial" panose="020B0604020202020204" pitchFamily="34" charset="0"/>
                          <a:cs typeface="Arial" panose="020B0604020202020204" pitchFamily="34" charset="0"/>
                        </a:rPr>
                        <a:t>Facing Up: 12,300 lux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1"/>
                          </a:solidFill>
                          <a:latin typeface="Arial" panose="020B0604020202020204" pitchFamily="34" charset="0"/>
                          <a:cs typeface="Arial" panose="020B0604020202020204" pitchFamily="34" charset="0"/>
                        </a:rPr>
                        <a:t>Top: 2178 cd/m</a:t>
                      </a:r>
                      <a:r>
                        <a:rPr lang="en-US" sz="1000" baseline="30000" dirty="0">
                          <a:solidFill>
                            <a:schemeClr val="tx1"/>
                          </a:solidFill>
                          <a:latin typeface="Arial" panose="020B0604020202020204" pitchFamily="34" charset="0"/>
                          <a:cs typeface="Arial" panose="020B0604020202020204" pitchFamily="34" charset="0"/>
                        </a:rPr>
                        <a:t>2</a:t>
                      </a:r>
                      <a:endParaRPr lang="en-US"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2331916"/>
                  </a:ext>
                </a:extLst>
              </a:tr>
              <a:tr h="311895">
                <a:tc>
                  <a:txBody>
                    <a:bodyPr/>
                    <a:lstStyle/>
                    <a:p>
                      <a:pPr algn="l"/>
                      <a:r>
                        <a:rPr lang="en-US" sz="1000" dirty="0">
                          <a:solidFill>
                            <a:schemeClr val="tx1"/>
                          </a:solidFill>
                          <a:latin typeface="Arial" panose="020B0604020202020204" pitchFamily="34" charset="0"/>
                          <a:cs typeface="Arial" panose="020B0604020202020204" pitchFamily="34" charset="0"/>
                        </a:rPr>
                        <a:t>3. Reflector @ 45⁰</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dirty="0">
                          <a:solidFill>
                            <a:schemeClr val="tx1"/>
                          </a:solidFill>
                          <a:latin typeface="Arial" panose="020B0604020202020204" pitchFamily="34" charset="0"/>
                          <a:cs typeface="Arial" panose="020B0604020202020204" pitchFamily="34" charset="0"/>
                        </a:rPr>
                        <a:t>Facing Up: 11,800 lux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1"/>
                          </a:solidFill>
                          <a:latin typeface="Arial" panose="020B0604020202020204" pitchFamily="34" charset="0"/>
                          <a:cs typeface="Arial" panose="020B0604020202020204" pitchFamily="34" charset="0"/>
                        </a:rPr>
                        <a:t>Top: 2688 cd/m</a:t>
                      </a:r>
                      <a:r>
                        <a:rPr lang="en-US" sz="1000" baseline="30000" dirty="0">
                          <a:solidFill>
                            <a:schemeClr val="tx1"/>
                          </a:solidFill>
                          <a:latin typeface="Arial" panose="020B0604020202020204" pitchFamily="34" charset="0"/>
                          <a:cs typeface="Arial" panose="020B0604020202020204" pitchFamily="34" charset="0"/>
                        </a:rPr>
                        <a:t>2</a:t>
                      </a:r>
                      <a:endParaRPr lang="en-US"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0922890"/>
                  </a:ext>
                </a:extLst>
              </a:tr>
            </a:tbl>
          </a:graphicData>
        </a:graphic>
      </p:graphicFrame>
      <p:graphicFrame>
        <p:nvGraphicFramePr>
          <p:cNvPr id="148" name="Table 146">
            <a:extLst>
              <a:ext uri="{FF2B5EF4-FFF2-40B4-BE49-F238E27FC236}">
                <a16:creationId xmlns:a16="http://schemas.microsoft.com/office/drawing/2014/main" id="{9DCC16D0-02C5-4B28-B99D-F75E5CE7307A}"/>
              </a:ext>
            </a:extLst>
          </p:cNvPr>
          <p:cNvGraphicFramePr>
            <a:graphicFrameLocks noGrp="1"/>
          </p:cNvGraphicFramePr>
          <p:nvPr>
            <p:extLst>
              <p:ext uri="{D42A27DB-BD31-4B8C-83A1-F6EECF244321}">
                <p14:modId xmlns:p14="http://schemas.microsoft.com/office/powerpoint/2010/main" val="1579913465"/>
              </p:ext>
            </p:extLst>
          </p:nvPr>
        </p:nvGraphicFramePr>
        <p:xfrm>
          <a:off x="4120294" y="3845356"/>
          <a:ext cx="3957268" cy="1920240"/>
        </p:xfrm>
        <a:graphic>
          <a:graphicData uri="http://schemas.openxmlformats.org/drawingml/2006/table">
            <a:tbl>
              <a:tblPr firstRow="1" bandRow="1">
                <a:tableStyleId>{5C22544A-7EE6-4342-B048-85BDC9FD1C3A}</a:tableStyleId>
              </a:tblPr>
              <a:tblGrid>
                <a:gridCol w="1008847">
                  <a:extLst>
                    <a:ext uri="{9D8B030D-6E8A-4147-A177-3AD203B41FA5}">
                      <a16:colId xmlns:a16="http://schemas.microsoft.com/office/drawing/2014/main" val="3534157197"/>
                    </a:ext>
                  </a:extLst>
                </a:gridCol>
                <a:gridCol w="1410424">
                  <a:extLst>
                    <a:ext uri="{9D8B030D-6E8A-4147-A177-3AD203B41FA5}">
                      <a16:colId xmlns:a16="http://schemas.microsoft.com/office/drawing/2014/main" val="2531750637"/>
                    </a:ext>
                  </a:extLst>
                </a:gridCol>
                <a:gridCol w="1537997">
                  <a:extLst>
                    <a:ext uri="{9D8B030D-6E8A-4147-A177-3AD203B41FA5}">
                      <a16:colId xmlns:a16="http://schemas.microsoft.com/office/drawing/2014/main" val="1096175122"/>
                    </a:ext>
                  </a:extLst>
                </a:gridCol>
              </a:tblGrid>
              <a:tr h="311895">
                <a:tc>
                  <a:txBody>
                    <a:bodyPr/>
                    <a:lstStyle/>
                    <a:p>
                      <a:pPr algn="ctr"/>
                      <a:r>
                        <a:rPr lang="en-US" sz="1600" dirty="0">
                          <a:latin typeface="Arial" panose="020B0604020202020204" pitchFamily="34" charset="0"/>
                          <a:cs typeface="Arial" panose="020B0604020202020204" pitchFamily="34" charset="0"/>
                        </a:rPr>
                        <a:t>Panel</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atin typeface="Arial" panose="020B0604020202020204" pitchFamily="34" charset="0"/>
                          <a:cs typeface="Arial" panose="020B0604020202020204" pitchFamily="34" charset="0"/>
                        </a:rPr>
                        <a:t>Illuminance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atin typeface="Arial" panose="020B0604020202020204" pitchFamily="34" charset="0"/>
                          <a:cs typeface="Arial" panose="020B0604020202020204" pitchFamily="34" charset="0"/>
                        </a:rPr>
                        <a:t>Luminance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42409377"/>
                  </a:ext>
                </a:extLst>
              </a:tr>
              <a:tr h="311895">
                <a:tc>
                  <a:txBody>
                    <a:bodyPr/>
                    <a:lstStyle/>
                    <a:p>
                      <a:pPr algn="l"/>
                      <a:r>
                        <a:rPr lang="en-US" sz="1000" dirty="0">
                          <a:solidFill>
                            <a:schemeClr val="tx1"/>
                          </a:solidFill>
                          <a:latin typeface="Arial" panose="020B0604020202020204" pitchFamily="34" charset="0"/>
                          <a:cs typeface="Arial" panose="020B0604020202020204" pitchFamily="34" charset="0"/>
                        </a:rPr>
                        <a:t>None</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dirty="0">
                          <a:solidFill>
                            <a:schemeClr val="tx1"/>
                          </a:solidFill>
                          <a:latin typeface="Arial" panose="020B0604020202020204" pitchFamily="34" charset="0"/>
                          <a:cs typeface="Arial" panose="020B0604020202020204" pitchFamily="34" charset="0"/>
                        </a:rPr>
                        <a:t>Forward:  76,900 lux</a:t>
                      </a:r>
                    </a:p>
                    <a:p>
                      <a:pPr algn="l"/>
                      <a:r>
                        <a:rPr lang="en-US" sz="1000" dirty="0">
                          <a:solidFill>
                            <a:schemeClr val="tx1"/>
                          </a:solidFill>
                          <a:latin typeface="Arial" panose="020B0604020202020204" pitchFamily="34" charset="0"/>
                          <a:cs typeface="Arial" panose="020B0604020202020204" pitchFamily="34" charset="0"/>
                        </a:rPr>
                        <a:t>Behind: 66 lux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dirty="0">
                          <a:solidFill>
                            <a:schemeClr val="tx1"/>
                          </a:solidFill>
                          <a:latin typeface="Arial" panose="020B0604020202020204" pitchFamily="34" charset="0"/>
                          <a:cs typeface="Arial" panose="020B0604020202020204" pitchFamily="34" charset="0"/>
                        </a:rPr>
                        <a:t>Forward: </a:t>
                      </a:r>
                      <a:r>
                        <a:rPr lang="en-US" sz="1000" dirty="0">
                          <a:solidFill>
                            <a:schemeClr val="tx1"/>
                          </a:solidFill>
                          <a:highlight>
                            <a:srgbClr val="800000"/>
                          </a:highlight>
                          <a:latin typeface="Arial" panose="020B0604020202020204" pitchFamily="34" charset="0"/>
                          <a:cs typeface="Arial" panose="020B0604020202020204" pitchFamily="34" charset="0"/>
                        </a:rPr>
                        <a:t>27,210 cd/m</a:t>
                      </a:r>
                      <a:r>
                        <a:rPr lang="en-US" sz="1000" baseline="30000" dirty="0">
                          <a:solidFill>
                            <a:schemeClr val="tx1"/>
                          </a:solidFill>
                          <a:highlight>
                            <a:srgbClr val="800000"/>
                          </a:highlight>
                          <a:latin typeface="Arial" panose="020B0604020202020204" pitchFamily="34" charset="0"/>
                          <a:cs typeface="Arial" panose="020B0604020202020204" pitchFamily="34" charset="0"/>
                        </a:rPr>
                        <a:t>2</a:t>
                      </a:r>
                      <a:endParaRPr lang="en-US" sz="1000" baseline="0" dirty="0">
                        <a:solidFill>
                          <a:schemeClr val="tx1"/>
                        </a:solidFill>
                        <a:highlight>
                          <a:srgbClr val="800000"/>
                        </a:highlight>
                        <a:latin typeface="Arial" panose="020B0604020202020204" pitchFamily="34" charset="0"/>
                        <a:cs typeface="Arial" panose="020B0604020202020204" pitchFamily="34" charset="0"/>
                      </a:endParaRPr>
                    </a:p>
                    <a:p>
                      <a:pPr algn="l"/>
                      <a:r>
                        <a:rPr lang="en-US" sz="1000" baseline="0" dirty="0">
                          <a:solidFill>
                            <a:schemeClr val="tx1"/>
                          </a:solidFill>
                          <a:latin typeface="Arial" panose="020B0604020202020204" pitchFamily="34" charset="0"/>
                          <a:cs typeface="Arial" panose="020B0604020202020204" pitchFamily="34" charset="0"/>
                        </a:rPr>
                        <a:t>Behind: 12 </a:t>
                      </a:r>
                      <a:r>
                        <a:rPr lang="en-US" sz="1000" dirty="0">
                          <a:solidFill>
                            <a:schemeClr val="tx1"/>
                          </a:solidFill>
                          <a:latin typeface="Arial" panose="020B0604020202020204" pitchFamily="34" charset="0"/>
                          <a:cs typeface="Arial" panose="020B0604020202020204" pitchFamily="34" charset="0"/>
                        </a:rPr>
                        <a:t>cd/m</a:t>
                      </a:r>
                      <a:r>
                        <a:rPr lang="en-US" sz="1000" baseline="30000" dirty="0">
                          <a:solidFill>
                            <a:schemeClr val="tx1"/>
                          </a:solidFill>
                          <a:latin typeface="Arial" panose="020B0604020202020204" pitchFamily="34" charset="0"/>
                          <a:cs typeface="Arial" panose="020B0604020202020204" pitchFamily="34" charset="0"/>
                        </a:rPr>
                        <a:t>2</a:t>
                      </a:r>
                      <a:endParaRPr lang="en-US"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3374661"/>
                  </a:ext>
                </a:extLst>
              </a:tr>
              <a:tr h="311895">
                <a:tc>
                  <a:txBody>
                    <a:bodyPr/>
                    <a:lstStyle/>
                    <a:p>
                      <a:pPr algn="l"/>
                      <a:r>
                        <a:rPr lang="en-US" sz="1000" dirty="0">
                          <a:solidFill>
                            <a:schemeClr val="tx1"/>
                          </a:solidFill>
                          <a:latin typeface="Arial" panose="020B0604020202020204" pitchFamily="34" charset="0"/>
                          <a:cs typeface="Arial" panose="020B0604020202020204" pitchFamily="34" charset="0"/>
                        </a:rPr>
                        <a:t>1. Diffuser before sensor</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dirty="0">
                          <a:solidFill>
                            <a:schemeClr val="tx1"/>
                          </a:solidFill>
                          <a:latin typeface="Arial" panose="020B0604020202020204" pitchFamily="34" charset="0"/>
                          <a:cs typeface="Arial" panose="020B0604020202020204" pitchFamily="34" charset="0"/>
                        </a:rPr>
                        <a:t>Forward:  1930 lux</a:t>
                      </a:r>
                    </a:p>
                    <a:p>
                      <a:pPr algn="l"/>
                      <a:r>
                        <a:rPr lang="en-US" sz="1000" dirty="0">
                          <a:solidFill>
                            <a:schemeClr val="tx1"/>
                          </a:solidFill>
                          <a:latin typeface="Arial" panose="020B0604020202020204" pitchFamily="34" charset="0"/>
                          <a:cs typeface="Arial" panose="020B0604020202020204" pitchFamily="34" charset="0"/>
                        </a:rPr>
                        <a:t>Behind: 12 lux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1"/>
                          </a:solidFill>
                          <a:latin typeface="Arial" panose="020B0604020202020204" pitchFamily="34" charset="0"/>
                          <a:cs typeface="Arial" panose="020B0604020202020204" pitchFamily="34" charset="0"/>
                        </a:rPr>
                        <a:t>Forward:  895 cd/m</a:t>
                      </a:r>
                      <a:r>
                        <a:rPr lang="en-US" sz="1000" baseline="30000" dirty="0">
                          <a:solidFill>
                            <a:schemeClr val="tx1"/>
                          </a:solidFill>
                          <a:latin typeface="Arial" panose="020B0604020202020204" pitchFamily="34" charset="0"/>
                          <a:cs typeface="Arial" panose="020B0604020202020204" pitchFamily="34" charset="0"/>
                        </a:rPr>
                        <a:t>2</a:t>
                      </a:r>
                      <a:endParaRPr lang="en-US" sz="1000" baseline="0" dirty="0">
                        <a:solidFill>
                          <a:schemeClr val="tx1"/>
                        </a:solidFill>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baseline="0" dirty="0">
                          <a:solidFill>
                            <a:schemeClr val="tx1"/>
                          </a:solidFill>
                          <a:latin typeface="Arial" panose="020B0604020202020204" pitchFamily="34" charset="0"/>
                          <a:cs typeface="Arial" panose="020B0604020202020204" pitchFamily="34" charset="0"/>
                        </a:rPr>
                        <a:t>Behind: 6 </a:t>
                      </a:r>
                      <a:r>
                        <a:rPr lang="en-US" sz="1000" dirty="0">
                          <a:solidFill>
                            <a:schemeClr val="tx1"/>
                          </a:solidFill>
                          <a:latin typeface="Arial" panose="020B0604020202020204" pitchFamily="34" charset="0"/>
                          <a:cs typeface="Arial" panose="020B0604020202020204" pitchFamily="34" charset="0"/>
                        </a:rPr>
                        <a:t>cd/m</a:t>
                      </a:r>
                      <a:r>
                        <a:rPr lang="en-US" sz="1000" baseline="30000" dirty="0">
                          <a:solidFill>
                            <a:schemeClr val="tx1"/>
                          </a:solidFill>
                          <a:latin typeface="Arial" panose="020B0604020202020204" pitchFamily="34" charset="0"/>
                          <a:cs typeface="Arial" panose="020B0604020202020204" pitchFamily="34" charset="0"/>
                        </a:rPr>
                        <a:t>2</a:t>
                      </a:r>
                      <a:endParaRPr lang="en-US"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4878048"/>
                  </a:ext>
                </a:extLst>
              </a:tr>
              <a:tr h="311895">
                <a:tc>
                  <a:txBody>
                    <a:bodyPr/>
                    <a:lstStyle/>
                    <a:p>
                      <a:pPr algn="l"/>
                      <a:r>
                        <a:rPr lang="en-US" sz="1000" dirty="0">
                          <a:solidFill>
                            <a:schemeClr val="tx1"/>
                          </a:solidFill>
                          <a:latin typeface="Arial" panose="020B0604020202020204" pitchFamily="34" charset="0"/>
                          <a:cs typeface="Arial" panose="020B0604020202020204" pitchFamily="34" charset="0"/>
                        </a:rPr>
                        <a:t>2. Reflector behind sensor</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dirty="0">
                          <a:solidFill>
                            <a:schemeClr val="tx1"/>
                          </a:solidFill>
                          <a:latin typeface="Arial" panose="020B0604020202020204" pitchFamily="34" charset="0"/>
                          <a:cs typeface="Arial" panose="020B0604020202020204" pitchFamily="34" charset="0"/>
                        </a:rPr>
                        <a:t>Forward:  89,000 lux</a:t>
                      </a:r>
                    </a:p>
                    <a:p>
                      <a:pPr algn="l"/>
                      <a:r>
                        <a:rPr lang="en-US" sz="1000" dirty="0">
                          <a:solidFill>
                            <a:schemeClr val="tx1"/>
                          </a:solidFill>
                          <a:latin typeface="Arial" panose="020B0604020202020204" pitchFamily="34" charset="0"/>
                          <a:cs typeface="Arial" panose="020B0604020202020204" pitchFamily="34" charset="0"/>
                        </a:rPr>
                        <a:t>Behind: 13,500 lux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1"/>
                          </a:solidFill>
                          <a:latin typeface="Arial" panose="020B0604020202020204" pitchFamily="34" charset="0"/>
                          <a:cs typeface="Arial" panose="020B0604020202020204" pitchFamily="34" charset="0"/>
                        </a:rPr>
                        <a:t>Forward:  </a:t>
                      </a:r>
                      <a:r>
                        <a:rPr lang="en-US" sz="1000" dirty="0">
                          <a:solidFill>
                            <a:schemeClr val="tx1"/>
                          </a:solidFill>
                          <a:highlight>
                            <a:srgbClr val="800000"/>
                          </a:highlight>
                          <a:latin typeface="Arial" panose="020B0604020202020204" pitchFamily="34" charset="0"/>
                          <a:cs typeface="Arial" panose="020B0604020202020204" pitchFamily="34" charset="0"/>
                        </a:rPr>
                        <a:t>26,090 cd/m</a:t>
                      </a:r>
                      <a:r>
                        <a:rPr lang="en-US" sz="1000" baseline="30000" dirty="0">
                          <a:solidFill>
                            <a:schemeClr val="tx1"/>
                          </a:solidFill>
                          <a:highlight>
                            <a:srgbClr val="800000"/>
                          </a:highlight>
                          <a:latin typeface="Arial" panose="020B0604020202020204" pitchFamily="34" charset="0"/>
                          <a:cs typeface="Arial" panose="020B0604020202020204" pitchFamily="34" charset="0"/>
                        </a:rPr>
                        <a:t>2</a:t>
                      </a:r>
                      <a:endParaRPr lang="en-US" sz="1000" baseline="0" dirty="0">
                        <a:solidFill>
                          <a:schemeClr val="tx1"/>
                        </a:solidFill>
                        <a:highlight>
                          <a:srgbClr val="800000"/>
                        </a:highligh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baseline="0" dirty="0">
                          <a:solidFill>
                            <a:schemeClr val="tx1"/>
                          </a:solidFill>
                          <a:latin typeface="Arial" panose="020B0604020202020204" pitchFamily="34" charset="0"/>
                          <a:cs typeface="Arial" panose="020B0604020202020204" pitchFamily="34" charset="0"/>
                        </a:rPr>
                        <a:t>Behind: 614 </a:t>
                      </a:r>
                      <a:r>
                        <a:rPr lang="en-US" sz="1000" dirty="0">
                          <a:solidFill>
                            <a:schemeClr val="tx1"/>
                          </a:solidFill>
                          <a:latin typeface="Arial" panose="020B0604020202020204" pitchFamily="34" charset="0"/>
                          <a:cs typeface="Arial" panose="020B0604020202020204" pitchFamily="34" charset="0"/>
                        </a:rPr>
                        <a:t>cd/m</a:t>
                      </a:r>
                      <a:r>
                        <a:rPr lang="en-US" sz="1000" baseline="30000" dirty="0">
                          <a:solidFill>
                            <a:schemeClr val="tx1"/>
                          </a:solidFill>
                          <a:latin typeface="Arial" panose="020B0604020202020204" pitchFamily="34" charset="0"/>
                          <a:cs typeface="Arial" panose="020B0604020202020204" pitchFamily="34" charset="0"/>
                        </a:rPr>
                        <a:t>2</a:t>
                      </a:r>
                      <a:endParaRPr lang="en-US"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2331916"/>
                  </a:ext>
                </a:extLst>
              </a:tr>
              <a:tr h="311895">
                <a:tc>
                  <a:txBody>
                    <a:bodyPr/>
                    <a:lstStyle/>
                    <a:p>
                      <a:pPr algn="l"/>
                      <a:r>
                        <a:rPr lang="en-US" sz="1000" dirty="0">
                          <a:solidFill>
                            <a:schemeClr val="tx1"/>
                          </a:solidFill>
                          <a:latin typeface="Arial" panose="020B0604020202020204" pitchFamily="34" charset="0"/>
                          <a:cs typeface="Arial" panose="020B0604020202020204" pitchFamily="34" charset="0"/>
                        </a:rPr>
                        <a:t>3. Reflector @ 45⁰</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dirty="0">
                          <a:solidFill>
                            <a:schemeClr val="tx1"/>
                          </a:solidFill>
                          <a:latin typeface="Arial" panose="020B0604020202020204" pitchFamily="34" charset="0"/>
                          <a:cs typeface="Arial" panose="020B0604020202020204" pitchFamily="34" charset="0"/>
                        </a:rPr>
                        <a:t>Forward:  89,000 lux</a:t>
                      </a:r>
                    </a:p>
                    <a:p>
                      <a:pPr algn="l"/>
                      <a:r>
                        <a:rPr lang="en-US" sz="1000" dirty="0">
                          <a:solidFill>
                            <a:schemeClr val="tx1"/>
                          </a:solidFill>
                          <a:latin typeface="Arial" panose="020B0604020202020204" pitchFamily="34" charset="0"/>
                          <a:cs typeface="Arial" panose="020B0604020202020204" pitchFamily="34" charset="0"/>
                        </a:rPr>
                        <a:t>Behind: 76 lux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1"/>
                          </a:solidFill>
                          <a:latin typeface="Arial" panose="020B0604020202020204" pitchFamily="34" charset="0"/>
                          <a:cs typeface="Arial" panose="020B0604020202020204" pitchFamily="34" charset="0"/>
                        </a:rPr>
                        <a:t>Forward:  </a:t>
                      </a:r>
                      <a:r>
                        <a:rPr lang="en-US" sz="1000" dirty="0">
                          <a:solidFill>
                            <a:schemeClr val="tx1"/>
                          </a:solidFill>
                          <a:highlight>
                            <a:srgbClr val="800000"/>
                          </a:highlight>
                          <a:latin typeface="Arial" panose="020B0604020202020204" pitchFamily="34" charset="0"/>
                          <a:cs typeface="Arial" panose="020B0604020202020204" pitchFamily="34" charset="0"/>
                        </a:rPr>
                        <a:t>26,010 cd/m</a:t>
                      </a:r>
                      <a:r>
                        <a:rPr lang="en-US" sz="1000" baseline="30000" dirty="0">
                          <a:solidFill>
                            <a:schemeClr val="tx1"/>
                          </a:solidFill>
                          <a:highlight>
                            <a:srgbClr val="800000"/>
                          </a:highlight>
                          <a:latin typeface="Arial" panose="020B0604020202020204" pitchFamily="34" charset="0"/>
                          <a:cs typeface="Arial" panose="020B0604020202020204" pitchFamily="34" charset="0"/>
                        </a:rPr>
                        <a:t>2</a:t>
                      </a:r>
                      <a:endParaRPr lang="en-US" sz="1000" baseline="0" dirty="0">
                        <a:solidFill>
                          <a:schemeClr val="tx1"/>
                        </a:solidFill>
                        <a:highlight>
                          <a:srgbClr val="800000"/>
                        </a:highligh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000" baseline="0" dirty="0">
                          <a:solidFill>
                            <a:schemeClr val="tx1"/>
                          </a:solidFill>
                          <a:latin typeface="Arial" panose="020B0604020202020204" pitchFamily="34" charset="0"/>
                          <a:cs typeface="Arial" panose="020B0604020202020204" pitchFamily="34" charset="0"/>
                        </a:rPr>
                        <a:t>Behind: 43 </a:t>
                      </a:r>
                      <a:r>
                        <a:rPr lang="en-US" sz="1000" dirty="0">
                          <a:solidFill>
                            <a:schemeClr val="tx1"/>
                          </a:solidFill>
                          <a:latin typeface="Arial" panose="020B0604020202020204" pitchFamily="34" charset="0"/>
                          <a:cs typeface="Arial" panose="020B0604020202020204" pitchFamily="34" charset="0"/>
                        </a:rPr>
                        <a:t>cd/m</a:t>
                      </a:r>
                      <a:r>
                        <a:rPr lang="en-US" sz="1000" baseline="30000" dirty="0">
                          <a:solidFill>
                            <a:schemeClr val="tx1"/>
                          </a:solidFill>
                          <a:latin typeface="Arial" panose="020B0604020202020204" pitchFamily="34" charset="0"/>
                          <a:cs typeface="Arial" panose="020B0604020202020204" pitchFamily="34" charset="0"/>
                        </a:rPr>
                        <a:t>2</a:t>
                      </a:r>
                      <a:endParaRPr lang="en-US"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0922890"/>
                  </a:ext>
                </a:extLst>
              </a:tr>
            </a:tbl>
          </a:graphicData>
        </a:graphic>
      </p:graphicFrame>
      <p:graphicFrame>
        <p:nvGraphicFramePr>
          <p:cNvPr id="149" name="Table 146">
            <a:extLst>
              <a:ext uri="{FF2B5EF4-FFF2-40B4-BE49-F238E27FC236}">
                <a16:creationId xmlns:a16="http://schemas.microsoft.com/office/drawing/2014/main" id="{5BE2F8C2-50F9-4509-9A6D-28E60DBC8383}"/>
              </a:ext>
            </a:extLst>
          </p:cNvPr>
          <p:cNvGraphicFramePr>
            <a:graphicFrameLocks noGrp="1"/>
          </p:cNvGraphicFramePr>
          <p:nvPr>
            <p:extLst>
              <p:ext uri="{D42A27DB-BD31-4B8C-83A1-F6EECF244321}">
                <p14:modId xmlns:p14="http://schemas.microsoft.com/office/powerpoint/2010/main" val="3443605609"/>
              </p:ext>
            </p:extLst>
          </p:nvPr>
        </p:nvGraphicFramePr>
        <p:xfrm>
          <a:off x="8163347" y="3845356"/>
          <a:ext cx="3875646" cy="1920240"/>
        </p:xfrm>
        <a:graphic>
          <a:graphicData uri="http://schemas.openxmlformats.org/drawingml/2006/table">
            <a:tbl>
              <a:tblPr firstRow="1" bandRow="1">
                <a:tableStyleId>{5C22544A-7EE6-4342-B048-85BDC9FD1C3A}</a:tableStyleId>
              </a:tblPr>
              <a:tblGrid>
                <a:gridCol w="1003312">
                  <a:extLst>
                    <a:ext uri="{9D8B030D-6E8A-4147-A177-3AD203B41FA5}">
                      <a16:colId xmlns:a16="http://schemas.microsoft.com/office/drawing/2014/main" val="3534157197"/>
                    </a:ext>
                  </a:extLst>
                </a:gridCol>
                <a:gridCol w="1580452">
                  <a:extLst>
                    <a:ext uri="{9D8B030D-6E8A-4147-A177-3AD203B41FA5}">
                      <a16:colId xmlns:a16="http://schemas.microsoft.com/office/drawing/2014/main" val="2531750637"/>
                    </a:ext>
                  </a:extLst>
                </a:gridCol>
                <a:gridCol w="1291882">
                  <a:extLst>
                    <a:ext uri="{9D8B030D-6E8A-4147-A177-3AD203B41FA5}">
                      <a16:colId xmlns:a16="http://schemas.microsoft.com/office/drawing/2014/main" val="1096175122"/>
                    </a:ext>
                  </a:extLst>
                </a:gridCol>
              </a:tblGrid>
              <a:tr h="311895">
                <a:tc>
                  <a:txBody>
                    <a:bodyPr/>
                    <a:lstStyle/>
                    <a:p>
                      <a:pPr algn="ctr"/>
                      <a:r>
                        <a:rPr lang="en-US" sz="1600" dirty="0">
                          <a:latin typeface="Arial" panose="020B0604020202020204" pitchFamily="34" charset="0"/>
                          <a:cs typeface="Arial" panose="020B0604020202020204" pitchFamily="34" charset="0"/>
                        </a:rPr>
                        <a:t>Panel</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atin typeface="Arial" panose="020B0604020202020204" pitchFamily="34" charset="0"/>
                          <a:cs typeface="Arial" panose="020B0604020202020204" pitchFamily="34" charset="0"/>
                        </a:rPr>
                        <a:t>Illuminance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atin typeface="Arial" panose="020B0604020202020204" pitchFamily="34" charset="0"/>
                          <a:cs typeface="Arial" panose="020B0604020202020204" pitchFamily="34" charset="0"/>
                        </a:rPr>
                        <a:t>Luminance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42409377"/>
                  </a:ext>
                </a:extLst>
              </a:tr>
              <a:tr h="311895">
                <a:tc>
                  <a:txBody>
                    <a:bodyPr/>
                    <a:lstStyle/>
                    <a:p>
                      <a:pPr algn="l"/>
                      <a:r>
                        <a:rPr lang="en-US" sz="1000" dirty="0">
                          <a:solidFill>
                            <a:schemeClr val="tx1"/>
                          </a:solidFill>
                          <a:latin typeface="Arial" panose="020B0604020202020204" pitchFamily="34" charset="0"/>
                          <a:cs typeface="Arial" panose="020B0604020202020204" pitchFamily="34" charset="0"/>
                        </a:rPr>
                        <a:t>None</a:t>
                      </a:r>
                    </a:p>
                    <a:p>
                      <a:pPr algn="l"/>
                      <a:endParaRPr lang="en-US" sz="100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dirty="0">
                          <a:solidFill>
                            <a:schemeClr val="tx1"/>
                          </a:solidFill>
                          <a:latin typeface="Arial" panose="020B0604020202020204" pitchFamily="34" charset="0"/>
                          <a:cs typeface="Arial" panose="020B0604020202020204" pitchFamily="34" charset="0"/>
                        </a:rPr>
                        <a:t>Side:  6511 lux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dirty="0">
                          <a:solidFill>
                            <a:schemeClr val="tx1"/>
                          </a:solidFill>
                          <a:latin typeface="Arial" panose="020B0604020202020204" pitchFamily="34" charset="0"/>
                          <a:cs typeface="Arial" panose="020B0604020202020204" pitchFamily="34" charset="0"/>
                        </a:rPr>
                        <a:t>Side:  96 cd/m</a:t>
                      </a:r>
                      <a:r>
                        <a:rPr lang="en-US" sz="1000" baseline="30000" dirty="0">
                          <a:solidFill>
                            <a:schemeClr val="tx1"/>
                          </a:solidFill>
                          <a:latin typeface="Arial" panose="020B0604020202020204" pitchFamily="34" charset="0"/>
                          <a:cs typeface="Arial" panose="020B0604020202020204" pitchFamily="34" charset="0"/>
                        </a:rPr>
                        <a:t>2</a:t>
                      </a:r>
                      <a:endParaRPr lang="en-US"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3374661"/>
                  </a:ext>
                </a:extLst>
              </a:tr>
              <a:tr h="311895">
                <a:tc>
                  <a:txBody>
                    <a:bodyPr/>
                    <a:lstStyle/>
                    <a:p>
                      <a:pPr algn="l"/>
                      <a:r>
                        <a:rPr lang="en-US" sz="1000" dirty="0">
                          <a:solidFill>
                            <a:schemeClr val="tx1"/>
                          </a:solidFill>
                          <a:latin typeface="Arial" panose="020B0604020202020204" pitchFamily="34" charset="0"/>
                          <a:cs typeface="Arial" panose="020B0604020202020204" pitchFamily="34" charset="0"/>
                        </a:rPr>
                        <a:t>1. Diffuser before sensor</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dirty="0">
                          <a:solidFill>
                            <a:schemeClr val="tx1"/>
                          </a:solidFill>
                          <a:latin typeface="Arial" panose="020B0604020202020204" pitchFamily="34" charset="0"/>
                          <a:cs typeface="Arial" panose="020B0604020202020204" pitchFamily="34" charset="0"/>
                        </a:rPr>
                        <a:t>Side: 64 lux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1"/>
                          </a:solidFill>
                          <a:latin typeface="Arial" panose="020B0604020202020204" pitchFamily="34" charset="0"/>
                          <a:cs typeface="Arial" panose="020B0604020202020204" pitchFamily="34" charset="0"/>
                        </a:rPr>
                        <a:t>Side:  21 cd/m</a:t>
                      </a:r>
                      <a:r>
                        <a:rPr lang="en-US" sz="1000" baseline="30000" dirty="0">
                          <a:solidFill>
                            <a:schemeClr val="tx1"/>
                          </a:solidFill>
                          <a:latin typeface="Arial" panose="020B0604020202020204" pitchFamily="34" charset="0"/>
                          <a:cs typeface="Arial" panose="020B0604020202020204" pitchFamily="34" charset="0"/>
                        </a:rPr>
                        <a:t>2</a:t>
                      </a:r>
                      <a:endParaRPr lang="en-US"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4878048"/>
                  </a:ext>
                </a:extLst>
              </a:tr>
              <a:tr h="311895">
                <a:tc>
                  <a:txBody>
                    <a:bodyPr/>
                    <a:lstStyle/>
                    <a:p>
                      <a:pPr algn="l"/>
                      <a:r>
                        <a:rPr lang="en-US" sz="1000" dirty="0">
                          <a:solidFill>
                            <a:schemeClr val="tx1"/>
                          </a:solidFill>
                          <a:latin typeface="Arial" panose="020B0604020202020204" pitchFamily="34" charset="0"/>
                          <a:cs typeface="Arial" panose="020B0604020202020204" pitchFamily="34" charset="0"/>
                        </a:rPr>
                        <a:t>2. Reflector behind sensor</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dirty="0">
                          <a:solidFill>
                            <a:schemeClr val="tx1"/>
                          </a:solidFill>
                          <a:latin typeface="Arial" panose="020B0604020202020204" pitchFamily="34" charset="0"/>
                          <a:cs typeface="Arial" panose="020B0604020202020204" pitchFamily="34" charset="0"/>
                        </a:rPr>
                        <a:t>Side: 2990 lux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1"/>
                          </a:solidFill>
                          <a:latin typeface="Arial" panose="020B0604020202020204" pitchFamily="34" charset="0"/>
                          <a:cs typeface="Arial" panose="020B0604020202020204" pitchFamily="34" charset="0"/>
                        </a:rPr>
                        <a:t>Side:  131 cd/m</a:t>
                      </a:r>
                      <a:r>
                        <a:rPr lang="en-US" sz="1000" baseline="30000" dirty="0">
                          <a:solidFill>
                            <a:schemeClr val="tx1"/>
                          </a:solidFill>
                          <a:latin typeface="Arial" panose="020B0604020202020204" pitchFamily="34" charset="0"/>
                          <a:cs typeface="Arial" panose="020B0604020202020204" pitchFamily="34" charset="0"/>
                        </a:rPr>
                        <a:t>2</a:t>
                      </a:r>
                      <a:endParaRPr lang="en-US"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2331916"/>
                  </a:ext>
                </a:extLst>
              </a:tr>
              <a:tr h="311895">
                <a:tc>
                  <a:txBody>
                    <a:bodyPr/>
                    <a:lstStyle/>
                    <a:p>
                      <a:pPr algn="l"/>
                      <a:r>
                        <a:rPr lang="en-US" sz="1000" dirty="0">
                          <a:solidFill>
                            <a:schemeClr val="tx1"/>
                          </a:solidFill>
                          <a:latin typeface="Arial" panose="020B0604020202020204" pitchFamily="34" charset="0"/>
                          <a:cs typeface="Arial" panose="020B0604020202020204" pitchFamily="34" charset="0"/>
                        </a:rPr>
                        <a:t>3. Reflector @ 45⁰</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dirty="0">
                          <a:solidFill>
                            <a:schemeClr val="tx1"/>
                          </a:solidFill>
                          <a:latin typeface="Arial" panose="020B0604020202020204" pitchFamily="34" charset="0"/>
                          <a:cs typeface="Arial" panose="020B0604020202020204" pitchFamily="34" charset="0"/>
                        </a:rPr>
                        <a:t>Side: 1160 lux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chemeClr val="tx1"/>
                          </a:solidFill>
                          <a:latin typeface="Arial" panose="020B0604020202020204" pitchFamily="34" charset="0"/>
                          <a:cs typeface="Arial" panose="020B0604020202020204" pitchFamily="34" charset="0"/>
                        </a:rPr>
                        <a:t>Side:  332 cd/m</a:t>
                      </a:r>
                      <a:r>
                        <a:rPr lang="en-US" sz="1000" baseline="30000" dirty="0">
                          <a:solidFill>
                            <a:schemeClr val="tx1"/>
                          </a:solidFill>
                          <a:latin typeface="Arial" panose="020B0604020202020204" pitchFamily="34" charset="0"/>
                          <a:cs typeface="Arial" panose="020B0604020202020204" pitchFamily="34" charset="0"/>
                        </a:rPr>
                        <a:t>2</a:t>
                      </a:r>
                      <a:endParaRPr lang="en-US"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0922890"/>
                  </a:ext>
                </a:extLst>
              </a:tr>
            </a:tbl>
          </a:graphicData>
        </a:graphic>
      </p:graphicFrame>
      <p:sp>
        <p:nvSpPr>
          <p:cNvPr id="150" name="TextBox 149">
            <a:extLst>
              <a:ext uri="{FF2B5EF4-FFF2-40B4-BE49-F238E27FC236}">
                <a16:creationId xmlns:a16="http://schemas.microsoft.com/office/drawing/2014/main" id="{E7F23DDC-A000-465B-BC93-0D4630710DE8}"/>
              </a:ext>
            </a:extLst>
          </p:cNvPr>
          <p:cNvSpPr txBox="1"/>
          <p:nvPr/>
        </p:nvSpPr>
        <p:spPr>
          <a:xfrm>
            <a:off x="5727508" y="1780182"/>
            <a:ext cx="814647"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Forward </a:t>
            </a:r>
            <a:r>
              <a:rPr lang="en-US" sz="1000" dirty="0">
                <a:latin typeface="Arial" panose="020B0604020202020204" pitchFamily="34" charset="0"/>
                <a:cs typeface="Arial" panose="020B0604020202020204" pitchFamily="34" charset="0"/>
                <a:sym typeface="Wingdings" panose="05000000000000000000" pitchFamily="2" charset="2"/>
              </a:rPr>
              <a:t></a:t>
            </a:r>
            <a:endParaRPr lang="en-US" sz="1000" dirty="0">
              <a:latin typeface="Arial" panose="020B0604020202020204" pitchFamily="34" charset="0"/>
              <a:cs typeface="Arial" panose="020B0604020202020204" pitchFamily="34" charset="0"/>
            </a:endParaRPr>
          </a:p>
        </p:txBody>
      </p:sp>
      <p:sp>
        <p:nvSpPr>
          <p:cNvPr id="151" name="TextBox 150">
            <a:extLst>
              <a:ext uri="{FF2B5EF4-FFF2-40B4-BE49-F238E27FC236}">
                <a16:creationId xmlns:a16="http://schemas.microsoft.com/office/drawing/2014/main" id="{A2564D67-6093-4894-A616-DE3C90A3411F}"/>
              </a:ext>
            </a:extLst>
          </p:cNvPr>
          <p:cNvSpPr txBox="1"/>
          <p:nvPr/>
        </p:nvSpPr>
        <p:spPr>
          <a:xfrm>
            <a:off x="6431630" y="1783995"/>
            <a:ext cx="740908"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sym typeface="Wingdings" panose="05000000000000000000" pitchFamily="2" charset="2"/>
              </a:rPr>
              <a:t></a:t>
            </a:r>
            <a:r>
              <a:rPr lang="en-US" sz="1000" dirty="0">
                <a:latin typeface="Arial" panose="020B0604020202020204" pitchFamily="34" charset="0"/>
                <a:cs typeface="Arial" panose="020B0604020202020204" pitchFamily="34" charset="0"/>
              </a:rPr>
              <a:t> Behind</a:t>
            </a:r>
          </a:p>
        </p:txBody>
      </p:sp>
      <p:sp>
        <p:nvSpPr>
          <p:cNvPr id="152" name="Arrow: Up 151">
            <a:extLst>
              <a:ext uri="{FF2B5EF4-FFF2-40B4-BE49-F238E27FC236}">
                <a16:creationId xmlns:a16="http://schemas.microsoft.com/office/drawing/2014/main" id="{96821E69-EA08-4D6A-B8AF-9CF665661851}"/>
              </a:ext>
            </a:extLst>
          </p:cNvPr>
          <p:cNvSpPr/>
          <p:nvPr/>
        </p:nvSpPr>
        <p:spPr>
          <a:xfrm>
            <a:off x="2485337" y="2398577"/>
            <a:ext cx="220267" cy="294959"/>
          </a:xfrm>
          <a:prstGeom prst="up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Arrow: Up 152">
            <a:extLst>
              <a:ext uri="{FF2B5EF4-FFF2-40B4-BE49-F238E27FC236}">
                <a16:creationId xmlns:a16="http://schemas.microsoft.com/office/drawing/2014/main" id="{FAEC8B12-0FAE-4311-A9E0-118EC6DFA221}"/>
              </a:ext>
            </a:extLst>
          </p:cNvPr>
          <p:cNvSpPr/>
          <p:nvPr/>
        </p:nvSpPr>
        <p:spPr>
          <a:xfrm rot="13526967">
            <a:off x="10046210" y="2915496"/>
            <a:ext cx="220267" cy="294959"/>
          </a:xfrm>
          <a:prstGeom prst="up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TextBox 153">
            <a:extLst>
              <a:ext uri="{FF2B5EF4-FFF2-40B4-BE49-F238E27FC236}">
                <a16:creationId xmlns:a16="http://schemas.microsoft.com/office/drawing/2014/main" id="{28EED71A-EB18-4C25-B268-B04C9F7FF659}"/>
              </a:ext>
            </a:extLst>
          </p:cNvPr>
          <p:cNvSpPr txBox="1"/>
          <p:nvPr/>
        </p:nvSpPr>
        <p:spPr>
          <a:xfrm>
            <a:off x="9349630" y="900990"/>
            <a:ext cx="2842370" cy="461665"/>
          </a:xfrm>
          <a:prstGeom prst="rect">
            <a:avLst/>
          </a:prstGeom>
          <a:noFill/>
        </p:spPr>
        <p:txBody>
          <a:bodyPr wrap="square" rtlCol="0">
            <a:spAutoFit/>
          </a:bodyPr>
          <a:lstStyle/>
          <a:p>
            <a:r>
              <a:rPr lang="en-US" sz="1200" i="1" dirty="0">
                <a:latin typeface="Arial" panose="020B0604020202020204" pitchFamily="34" charset="0"/>
                <a:cs typeface="Arial" panose="020B0604020202020204" pitchFamily="34" charset="0"/>
              </a:rPr>
              <a:t>Luminance values above </a:t>
            </a:r>
            <a:r>
              <a:rPr lang="en-US" sz="1200" i="1" dirty="0">
                <a:highlight>
                  <a:srgbClr val="800000"/>
                </a:highlight>
                <a:latin typeface="Arial" panose="020B0604020202020204" pitchFamily="34" charset="0"/>
                <a:cs typeface="Arial" panose="020B0604020202020204" pitchFamily="34" charset="0"/>
              </a:rPr>
              <a:t>10,000 cd/m</a:t>
            </a:r>
            <a:r>
              <a:rPr lang="en-US" sz="1200" i="1" baseline="30000" dirty="0">
                <a:highlight>
                  <a:srgbClr val="800000"/>
                </a:highlight>
                <a:latin typeface="Arial" panose="020B0604020202020204" pitchFamily="34" charset="0"/>
                <a:cs typeface="Arial" panose="020B0604020202020204" pitchFamily="34" charset="0"/>
              </a:rPr>
              <a:t>2</a:t>
            </a:r>
            <a:r>
              <a:rPr lang="en-US" sz="1200" i="1" dirty="0">
                <a:highlight>
                  <a:srgbClr val="800000"/>
                </a:highlight>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are highlighted red as a safety risk.</a:t>
            </a:r>
            <a:r>
              <a:rPr lang="en-US" sz="1200" i="1" baseline="30000" dirty="0">
                <a:latin typeface="Arial" panose="020B0604020202020204" pitchFamily="34" charset="0"/>
                <a:cs typeface="Arial" panose="020B0604020202020204" pitchFamily="34" charset="0"/>
              </a:rPr>
              <a:t> </a:t>
            </a:r>
            <a:endParaRPr lang="en-US" sz="1200" i="1" dirty="0">
              <a:latin typeface="Arial" panose="020B0604020202020204" pitchFamily="34" charset="0"/>
              <a:cs typeface="Arial" panose="020B0604020202020204" pitchFamily="34" charset="0"/>
            </a:endParaRPr>
          </a:p>
        </p:txBody>
      </p:sp>
      <p:sp>
        <p:nvSpPr>
          <p:cNvPr id="155" name="TextBox 154">
            <a:extLst>
              <a:ext uri="{FF2B5EF4-FFF2-40B4-BE49-F238E27FC236}">
                <a16:creationId xmlns:a16="http://schemas.microsoft.com/office/drawing/2014/main" id="{3C3AF0C5-AB04-4E45-AFFD-7D5583AF8916}"/>
              </a:ext>
            </a:extLst>
          </p:cNvPr>
          <p:cNvSpPr txBox="1"/>
          <p:nvPr/>
        </p:nvSpPr>
        <p:spPr>
          <a:xfrm>
            <a:off x="98254" y="900990"/>
            <a:ext cx="2343990" cy="461665"/>
          </a:xfrm>
          <a:prstGeom prst="rect">
            <a:avLst/>
          </a:prstGeom>
          <a:noFill/>
        </p:spPr>
        <p:txBody>
          <a:bodyPr wrap="square" rtlCol="0">
            <a:spAutoFit/>
          </a:bodyPr>
          <a:lstStyle/>
          <a:p>
            <a:r>
              <a:rPr lang="en-US" sz="1200" i="1" dirty="0">
                <a:latin typeface="Arial" panose="020B0604020202020204" pitchFamily="34" charset="0"/>
                <a:cs typeface="Arial" panose="020B0604020202020204" pitchFamily="34" charset="0"/>
              </a:rPr>
              <a:t>“None” represents default state with no countermeasures.</a:t>
            </a:r>
          </a:p>
        </p:txBody>
      </p:sp>
    </p:spTree>
    <p:extLst>
      <p:ext uri="{BB962C8B-B14F-4D97-AF65-F5344CB8AC3E}">
        <p14:creationId xmlns:p14="http://schemas.microsoft.com/office/powerpoint/2010/main" val="2809997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A7AEB-A6F6-4E93-877C-051ADE78BFF5}"/>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F2A01F05-025C-4C70-94E3-8C5034E83DE2}"/>
              </a:ext>
            </a:extLst>
          </p:cNvPr>
          <p:cNvSpPr>
            <a:spLocks noGrp="1"/>
          </p:cNvSpPr>
          <p:nvPr>
            <p:ph idx="1"/>
          </p:nvPr>
        </p:nvSpPr>
        <p:spPr/>
        <p:txBody>
          <a:bodyPr>
            <a:normAutofit fontScale="70000" lnSpcReduction="20000"/>
          </a:bodyPr>
          <a:lstStyle/>
          <a:p>
            <a:r>
              <a:rPr lang="en-US" dirty="0"/>
              <a:t>The quality of the work lighting conditions are significantly improved through the usage of reflectors and diffusors as compared to conditions without passive countermeasures.</a:t>
            </a:r>
          </a:p>
          <a:p>
            <a:r>
              <a:rPr lang="en-US" dirty="0"/>
              <a:t>A pop-up diffuser placed in-between the “Sun” and the crew member scatters light, increasing the number of usable view angles to perform work by evening out illuminance levels and by reducing direct and reflected glare.</a:t>
            </a:r>
          </a:p>
          <a:p>
            <a:r>
              <a:rPr lang="en-US" dirty="0"/>
              <a:t>A reflector placed behind or at an angle to the crew reduces shadowing by reflecting light back onto the work surfaces that were originally shadowed.</a:t>
            </a:r>
          </a:p>
          <a:p>
            <a:r>
              <a:rPr lang="en-US" dirty="0"/>
              <a:t>The best solution would be to use a combination of diffusing material between the “Sun” and the crew member while placing a reflector directly behind or at an angle behind the  crew member.  </a:t>
            </a:r>
          </a:p>
          <a:p>
            <a:pPr lvl="1"/>
            <a:r>
              <a:rPr lang="en-US" dirty="0"/>
              <a:t>The diffusor serves the purpose of removing direct glare from the sun while scattering light for observing objects directly in front of the crew while the crew is facing the sun.</a:t>
            </a:r>
          </a:p>
          <a:p>
            <a:pPr lvl="1"/>
            <a:r>
              <a:rPr lang="en-US" dirty="0"/>
              <a:t>The diffuser makes usage of a reflector behind the crew tolerable by removing the image of the Sun from the reflector.</a:t>
            </a:r>
          </a:p>
          <a:p>
            <a:pPr lvl="1"/>
            <a:r>
              <a:rPr lang="en-US" dirty="0"/>
              <a:t>The reflector reduces shadows created by intense directional sunlight. </a:t>
            </a:r>
          </a:p>
        </p:txBody>
      </p:sp>
      <p:sp>
        <p:nvSpPr>
          <p:cNvPr id="4" name="Footer Placeholder 3">
            <a:extLst>
              <a:ext uri="{FF2B5EF4-FFF2-40B4-BE49-F238E27FC236}">
                <a16:creationId xmlns:a16="http://schemas.microsoft.com/office/drawing/2014/main" id="{DF7FA4D1-4D9A-4412-A250-C84AA3DEC5DB}"/>
              </a:ext>
            </a:extLst>
          </p:cNvPr>
          <p:cNvSpPr>
            <a:spLocks noGrp="1"/>
          </p:cNvSpPr>
          <p:nvPr>
            <p:ph type="ftr" sz="quarter" idx="11"/>
          </p:nvPr>
        </p:nvSpPr>
        <p:spPr/>
        <p:txBody>
          <a:bodyPr/>
          <a:lstStyle/>
          <a:p>
            <a:r>
              <a:rPr lang="en-US"/>
              <a:t>JSC Innovation Charge Account 2020     MSC-26937-1</a:t>
            </a:r>
          </a:p>
        </p:txBody>
      </p:sp>
      <p:sp>
        <p:nvSpPr>
          <p:cNvPr id="5" name="Slide Number Placeholder 4">
            <a:extLst>
              <a:ext uri="{FF2B5EF4-FFF2-40B4-BE49-F238E27FC236}">
                <a16:creationId xmlns:a16="http://schemas.microsoft.com/office/drawing/2014/main" id="{D6234DB5-F0DA-4C35-ABF8-612E56EC74BD}"/>
              </a:ext>
            </a:extLst>
          </p:cNvPr>
          <p:cNvSpPr>
            <a:spLocks noGrp="1"/>
          </p:cNvSpPr>
          <p:nvPr>
            <p:ph type="sldNum" sz="quarter" idx="12"/>
          </p:nvPr>
        </p:nvSpPr>
        <p:spPr/>
        <p:txBody>
          <a:bodyPr/>
          <a:lstStyle/>
          <a:p>
            <a:fld id="{CE0C3A7E-5A8E-47D8-96DF-C572B510BD72}" type="slidenum">
              <a:rPr lang="en-US" smtClean="0"/>
              <a:pPr/>
              <a:t>12</a:t>
            </a:fld>
            <a:endParaRPr lang="en-US"/>
          </a:p>
        </p:txBody>
      </p:sp>
    </p:spTree>
    <p:extLst>
      <p:ext uri="{BB962C8B-B14F-4D97-AF65-F5344CB8AC3E}">
        <p14:creationId xmlns:p14="http://schemas.microsoft.com/office/powerpoint/2010/main" val="612761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07726-A5C0-4033-BBC3-3FBB9F3FF5BE}"/>
              </a:ext>
            </a:extLst>
          </p:cNvPr>
          <p:cNvSpPr>
            <a:spLocks noGrp="1"/>
          </p:cNvSpPr>
          <p:nvPr>
            <p:ph type="title"/>
          </p:nvPr>
        </p:nvSpPr>
        <p:spPr/>
        <p:txBody>
          <a:bodyPr>
            <a:normAutofit fontScale="90000"/>
          </a:bodyPr>
          <a:lstStyle/>
          <a:p>
            <a:r>
              <a:rPr lang="en-US" dirty="0"/>
              <a:t>Example of Pop-up Translucent Enclosure</a:t>
            </a:r>
          </a:p>
        </p:txBody>
      </p:sp>
      <p:sp>
        <p:nvSpPr>
          <p:cNvPr id="3" name="Content Placeholder 2">
            <a:extLst>
              <a:ext uri="{FF2B5EF4-FFF2-40B4-BE49-F238E27FC236}">
                <a16:creationId xmlns:a16="http://schemas.microsoft.com/office/drawing/2014/main" id="{1669CC34-2708-4638-A5FF-BCA5EB219B90}"/>
              </a:ext>
            </a:extLst>
          </p:cNvPr>
          <p:cNvSpPr>
            <a:spLocks noGrp="1"/>
          </p:cNvSpPr>
          <p:nvPr>
            <p:ph idx="1"/>
          </p:nvPr>
        </p:nvSpPr>
        <p:spPr>
          <a:xfrm>
            <a:off x="9977044" y="1894385"/>
            <a:ext cx="2214956" cy="3903581"/>
          </a:xfrm>
          <a:solidFill>
            <a:schemeClr val="bg1">
              <a:alpha val="50000"/>
            </a:schemeClr>
          </a:solidFill>
        </p:spPr>
        <p:txBody>
          <a:bodyPr>
            <a:normAutofit fontScale="85000" lnSpcReduction="10000"/>
          </a:bodyPr>
          <a:lstStyle/>
          <a:p>
            <a:pPr marL="36900" indent="0">
              <a:buNone/>
            </a:pPr>
            <a:r>
              <a:rPr lang="en-US" sz="1800" dirty="0"/>
              <a:t>Test and simulation data shows the usage of simple panels are very useful for controlling light.  </a:t>
            </a:r>
          </a:p>
          <a:p>
            <a:pPr marL="36900" indent="0">
              <a:buNone/>
            </a:pPr>
            <a:r>
              <a:rPr lang="en-US" sz="1800" dirty="0"/>
              <a:t>These images demonstrate a pop-up translucent enclosure and harsh lighting conditions outside of it.</a:t>
            </a:r>
          </a:p>
          <a:p>
            <a:pPr marL="36900" indent="0">
              <a:buNone/>
            </a:pPr>
            <a:r>
              <a:rPr lang="en-US" sz="1800" dirty="0"/>
              <a:t>Note the shadowing, contrast issues, and problems if required to work a task directly facing a bright light source.</a:t>
            </a:r>
          </a:p>
        </p:txBody>
      </p:sp>
      <p:sp>
        <p:nvSpPr>
          <p:cNvPr id="4" name="Footer Placeholder 3">
            <a:extLst>
              <a:ext uri="{FF2B5EF4-FFF2-40B4-BE49-F238E27FC236}">
                <a16:creationId xmlns:a16="http://schemas.microsoft.com/office/drawing/2014/main" id="{EDF5F96E-BBC5-478C-90AA-A29394F7C2C6}"/>
              </a:ext>
            </a:extLst>
          </p:cNvPr>
          <p:cNvSpPr>
            <a:spLocks noGrp="1"/>
          </p:cNvSpPr>
          <p:nvPr>
            <p:ph type="ftr" sz="quarter" idx="11"/>
          </p:nvPr>
        </p:nvSpPr>
        <p:spPr/>
        <p:txBody>
          <a:bodyPr/>
          <a:lstStyle/>
          <a:p>
            <a:r>
              <a:rPr lang="en-US"/>
              <a:t>JSC Innovation Charge Account 2020     MSC-26937-1</a:t>
            </a:r>
          </a:p>
        </p:txBody>
      </p:sp>
      <p:sp>
        <p:nvSpPr>
          <p:cNvPr id="5" name="Slide Number Placeholder 4">
            <a:extLst>
              <a:ext uri="{FF2B5EF4-FFF2-40B4-BE49-F238E27FC236}">
                <a16:creationId xmlns:a16="http://schemas.microsoft.com/office/drawing/2014/main" id="{4DF54D14-337F-4880-86EC-B48D2045FB8E}"/>
              </a:ext>
            </a:extLst>
          </p:cNvPr>
          <p:cNvSpPr>
            <a:spLocks noGrp="1"/>
          </p:cNvSpPr>
          <p:nvPr>
            <p:ph type="sldNum" sz="quarter" idx="12"/>
          </p:nvPr>
        </p:nvSpPr>
        <p:spPr/>
        <p:txBody>
          <a:bodyPr/>
          <a:lstStyle/>
          <a:p>
            <a:fld id="{CE0C3A7E-5A8E-47D8-96DF-C572B510BD72}" type="slidenum">
              <a:rPr lang="en-US" smtClean="0"/>
              <a:pPr/>
              <a:t>13</a:t>
            </a:fld>
            <a:endParaRPr lang="en-US"/>
          </a:p>
        </p:txBody>
      </p:sp>
      <p:pic>
        <p:nvPicPr>
          <p:cNvPr id="7" name="Picture 6" descr="A large room&#10;&#10;Description automatically generated">
            <a:extLst>
              <a:ext uri="{FF2B5EF4-FFF2-40B4-BE49-F238E27FC236}">
                <a16:creationId xmlns:a16="http://schemas.microsoft.com/office/drawing/2014/main" id="{AE54492E-5602-417E-B44D-D11E02B59C8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rot="5400000">
            <a:off x="-1083993" y="2980932"/>
            <a:ext cx="4961060" cy="2793077"/>
          </a:xfrm>
          <a:prstGeom prst="rect">
            <a:avLst/>
          </a:prstGeom>
        </p:spPr>
      </p:pic>
      <p:pic>
        <p:nvPicPr>
          <p:cNvPr id="9" name="Picture 8" descr="A picture containing snow, covered, room, night&#10;&#10;Description automatically generated">
            <a:extLst>
              <a:ext uri="{FF2B5EF4-FFF2-40B4-BE49-F238E27FC236}">
                <a16:creationId xmlns:a16="http://schemas.microsoft.com/office/drawing/2014/main" id="{BCD6554F-511C-496B-B3E6-38B63F808EA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600600" y="1894385"/>
            <a:ext cx="4408185" cy="2481808"/>
          </a:xfrm>
          <a:prstGeom prst="rect">
            <a:avLst/>
          </a:prstGeom>
        </p:spPr>
      </p:pic>
      <p:pic>
        <p:nvPicPr>
          <p:cNvPr id="11" name="Picture 10" descr="A picture containing person, holding, person, person&#10;&#10;Description automatically generated">
            <a:extLst>
              <a:ext uri="{FF2B5EF4-FFF2-40B4-BE49-F238E27FC236}">
                <a16:creationId xmlns:a16="http://schemas.microsoft.com/office/drawing/2014/main" id="{8C047E57-3AA7-48D3-A1F2-442975A93EF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600600" y="4376192"/>
            <a:ext cx="4408185" cy="2481808"/>
          </a:xfrm>
          <a:prstGeom prst="rect">
            <a:avLst/>
          </a:prstGeom>
        </p:spPr>
      </p:pic>
      <p:pic>
        <p:nvPicPr>
          <p:cNvPr id="13" name="Picture 12" descr="A person taking a selfie&#10;&#10;Description automatically generated">
            <a:extLst>
              <a:ext uri="{FF2B5EF4-FFF2-40B4-BE49-F238E27FC236}">
                <a16:creationId xmlns:a16="http://schemas.microsoft.com/office/drawing/2014/main" id="{72FE21F8-8D07-4F12-9662-410B00549C7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rot="5400000">
            <a:off x="6541124" y="2382333"/>
            <a:ext cx="3903581" cy="2927686"/>
          </a:xfrm>
          <a:prstGeom prst="rect">
            <a:avLst/>
          </a:prstGeom>
        </p:spPr>
      </p:pic>
    </p:spTree>
    <p:extLst>
      <p:ext uri="{BB962C8B-B14F-4D97-AF65-F5344CB8AC3E}">
        <p14:creationId xmlns:p14="http://schemas.microsoft.com/office/powerpoint/2010/main" val="1172986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A985E-D743-4D52-8193-2A9B33697D65}"/>
              </a:ext>
            </a:extLst>
          </p:cNvPr>
          <p:cNvSpPr>
            <a:spLocks noGrp="1"/>
          </p:cNvSpPr>
          <p:nvPr>
            <p:ph type="title"/>
          </p:nvPr>
        </p:nvSpPr>
        <p:spPr/>
        <p:txBody>
          <a:bodyPr>
            <a:normAutofit fontScale="90000"/>
          </a:bodyPr>
          <a:lstStyle/>
          <a:p>
            <a:r>
              <a:rPr lang="en-US" dirty="0"/>
              <a:t>Translucent Enclosure Diffuses Light in Multiple Directions</a:t>
            </a:r>
          </a:p>
        </p:txBody>
      </p:sp>
      <p:sp>
        <p:nvSpPr>
          <p:cNvPr id="3" name="Content Placeholder 2">
            <a:extLst>
              <a:ext uri="{FF2B5EF4-FFF2-40B4-BE49-F238E27FC236}">
                <a16:creationId xmlns:a16="http://schemas.microsoft.com/office/drawing/2014/main" id="{FB36F226-9FB3-458A-A05C-9DBF3D6FAEA5}"/>
              </a:ext>
            </a:extLst>
          </p:cNvPr>
          <p:cNvSpPr>
            <a:spLocks noGrp="1"/>
          </p:cNvSpPr>
          <p:nvPr>
            <p:ph idx="1"/>
          </p:nvPr>
        </p:nvSpPr>
        <p:spPr>
          <a:xfrm>
            <a:off x="8052780" y="1755229"/>
            <a:ext cx="4119075" cy="4188371"/>
          </a:xfrm>
        </p:spPr>
        <p:txBody>
          <a:bodyPr>
            <a:normAutofit lnSpcReduction="10000"/>
          </a:bodyPr>
          <a:lstStyle/>
          <a:p>
            <a:pPr marL="36900" indent="0">
              <a:buNone/>
            </a:pPr>
            <a:r>
              <a:rPr lang="en-US" sz="1800" dirty="0"/>
              <a:t>These images show the lighting conditions inside the pop-up translucent enclosure.  </a:t>
            </a:r>
          </a:p>
          <a:p>
            <a:r>
              <a:rPr lang="en-US" sz="1800" dirty="0"/>
              <a:t>The light is diffused by the first panel directly in view of the sun.   </a:t>
            </a:r>
          </a:p>
          <a:p>
            <a:r>
              <a:rPr lang="en-US" sz="1800" dirty="0"/>
              <a:t>Diffused light bounces around inside the enclosure, significantly muting shadows, while making it possible to work directly facing the extreme light source.</a:t>
            </a:r>
          </a:p>
          <a:p>
            <a:pPr marL="36900" indent="0">
              <a:buNone/>
            </a:pPr>
            <a:r>
              <a:rPr lang="en-US" sz="1800" dirty="0"/>
              <a:t>A different deployment mechanism may be necessary in consideration of crew’s reduced mobility and gloved hands.</a:t>
            </a:r>
          </a:p>
        </p:txBody>
      </p:sp>
      <p:sp>
        <p:nvSpPr>
          <p:cNvPr id="4" name="Footer Placeholder 3">
            <a:extLst>
              <a:ext uri="{FF2B5EF4-FFF2-40B4-BE49-F238E27FC236}">
                <a16:creationId xmlns:a16="http://schemas.microsoft.com/office/drawing/2014/main" id="{B2DAC0A5-51F7-4B9D-88F5-7CAB885E8EB5}"/>
              </a:ext>
            </a:extLst>
          </p:cNvPr>
          <p:cNvSpPr>
            <a:spLocks noGrp="1"/>
          </p:cNvSpPr>
          <p:nvPr>
            <p:ph type="ftr" sz="quarter" idx="11"/>
          </p:nvPr>
        </p:nvSpPr>
        <p:spPr/>
        <p:txBody>
          <a:bodyPr/>
          <a:lstStyle/>
          <a:p>
            <a:r>
              <a:rPr lang="en-US"/>
              <a:t>JSC Innovation Charge Account 2020     MSC-26937-1</a:t>
            </a:r>
          </a:p>
        </p:txBody>
      </p:sp>
      <p:sp>
        <p:nvSpPr>
          <p:cNvPr id="5" name="Slide Number Placeholder 4">
            <a:extLst>
              <a:ext uri="{FF2B5EF4-FFF2-40B4-BE49-F238E27FC236}">
                <a16:creationId xmlns:a16="http://schemas.microsoft.com/office/drawing/2014/main" id="{8ABF5BAA-3616-4DA8-8EFD-14387B780FF9}"/>
              </a:ext>
            </a:extLst>
          </p:cNvPr>
          <p:cNvSpPr>
            <a:spLocks noGrp="1"/>
          </p:cNvSpPr>
          <p:nvPr>
            <p:ph type="sldNum" sz="quarter" idx="12"/>
          </p:nvPr>
        </p:nvSpPr>
        <p:spPr/>
        <p:txBody>
          <a:bodyPr/>
          <a:lstStyle/>
          <a:p>
            <a:fld id="{CE0C3A7E-5A8E-47D8-96DF-C572B510BD72}" type="slidenum">
              <a:rPr lang="en-US" smtClean="0"/>
              <a:pPr/>
              <a:t>14</a:t>
            </a:fld>
            <a:endParaRPr lang="en-US"/>
          </a:p>
        </p:txBody>
      </p:sp>
      <p:pic>
        <p:nvPicPr>
          <p:cNvPr id="7" name="Picture 6" descr="A close up of a door&#10;&#10;Description automatically generated">
            <a:extLst>
              <a:ext uri="{FF2B5EF4-FFF2-40B4-BE49-F238E27FC236}">
                <a16:creationId xmlns:a16="http://schemas.microsoft.com/office/drawing/2014/main" id="{840988C1-C564-463B-93F0-B6783AACCEE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0" y="1757849"/>
            <a:ext cx="4599837" cy="2589708"/>
          </a:xfrm>
          <a:prstGeom prst="rect">
            <a:avLst/>
          </a:prstGeom>
        </p:spPr>
      </p:pic>
      <p:pic>
        <p:nvPicPr>
          <p:cNvPr id="9" name="Picture 8" descr="A close up of a persons hand&#10;&#10;Description automatically generated">
            <a:extLst>
              <a:ext uri="{FF2B5EF4-FFF2-40B4-BE49-F238E27FC236}">
                <a16:creationId xmlns:a16="http://schemas.microsoft.com/office/drawing/2014/main" id="{467C0F12-346A-4C82-9341-4010CB80AAF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414" y="4271340"/>
            <a:ext cx="4594423" cy="2586660"/>
          </a:xfrm>
          <a:prstGeom prst="rect">
            <a:avLst/>
          </a:prstGeom>
        </p:spPr>
      </p:pic>
      <p:pic>
        <p:nvPicPr>
          <p:cNvPr id="11" name="Picture 10" descr="A person wearing sunglasses posing for the camera&#10;&#10;Description automatically generated">
            <a:extLst>
              <a:ext uri="{FF2B5EF4-FFF2-40B4-BE49-F238E27FC236}">
                <a16:creationId xmlns:a16="http://schemas.microsoft.com/office/drawing/2014/main" id="{FF4D97E8-E4DC-4D94-BB4D-189CFCB84DC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599837" y="1755229"/>
            <a:ext cx="3354815" cy="2516111"/>
          </a:xfrm>
          <a:prstGeom prst="rect">
            <a:avLst/>
          </a:prstGeom>
        </p:spPr>
      </p:pic>
      <p:pic>
        <p:nvPicPr>
          <p:cNvPr id="13" name="Picture 12" descr="A person wearing sunglasses posing for the camera&#10;&#10;Description automatically generated">
            <a:extLst>
              <a:ext uri="{FF2B5EF4-FFF2-40B4-BE49-F238E27FC236}">
                <a16:creationId xmlns:a16="http://schemas.microsoft.com/office/drawing/2014/main" id="{ED264520-7904-42F1-AE0F-07506C4A80A6}"/>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550772" y="4271340"/>
            <a:ext cx="3452944" cy="2589708"/>
          </a:xfrm>
          <a:prstGeom prst="rect">
            <a:avLst/>
          </a:prstGeom>
        </p:spPr>
      </p:pic>
      <p:pic>
        <p:nvPicPr>
          <p:cNvPr id="15" name="Picture 14" descr="A picture containing umbrella, large, room, person&#10;&#10;Description automatically generated">
            <a:extLst>
              <a:ext uri="{FF2B5EF4-FFF2-40B4-BE49-F238E27FC236}">
                <a16:creationId xmlns:a16="http://schemas.microsoft.com/office/drawing/2014/main" id="{08AD3141-FA82-464A-AA4B-85A496431FF2}"/>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rot="5400000">
            <a:off x="2308028" y="3147735"/>
            <a:ext cx="3733976" cy="2102228"/>
          </a:xfrm>
          <a:prstGeom prst="rect">
            <a:avLst/>
          </a:prstGeom>
        </p:spPr>
      </p:pic>
    </p:spTree>
    <p:extLst>
      <p:ext uri="{BB962C8B-B14F-4D97-AF65-F5344CB8AC3E}">
        <p14:creationId xmlns:p14="http://schemas.microsoft.com/office/powerpoint/2010/main" val="3284424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1B334-E347-4D85-BFA8-582BE591BD44}"/>
              </a:ext>
            </a:extLst>
          </p:cNvPr>
          <p:cNvSpPr>
            <a:spLocks noGrp="1"/>
          </p:cNvSpPr>
          <p:nvPr>
            <p:ph type="title"/>
          </p:nvPr>
        </p:nvSpPr>
        <p:spPr/>
        <p:txBody>
          <a:bodyPr/>
          <a:lstStyle/>
          <a:p>
            <a:r>
              <a:rPr lang="en-US" dirty="0"/>
              <a:t>Application of Innovation</a:t>
            </a:r>
          </a:p>
        </p:txBody>
      </p:sp>
      <p:sp>
        <p:nvSpPr>
          <p:cNvPr id="3" name="Content Placeholder 2">
            <a:extLst>
              <a:ext uri="{FF2B5EF4-FFF2-40B4-BE49-F238E27FC236}">
                <a16:creationId xmlns:a16="http://schemas.microsoft.com/office/drawing/2014/main" id="{06C42439-4753-4BBE-8582-70BC9CE6D0B8}"/>
              </a:ext>
            </a:extLst>
          </p:cNvPr>
          <p:cNvSpPr>
            <a:spLocks noGrp="1"/>
          </p:cNvSpPr>
          <p:nvPr>
            <p:ph idx="1"/>
          </p:nvPr>
        </p:nvSpPr>
        <p:spPr/>
        <p:txBody>
          <a:bodyPr>
            <a:normAutofit fontScale="85000" lnSpcReduction="20000"/>
          </a:bodyPr>
          <a:lstStyle/>
          <a:p>
            <a:r>
              <a:rPr lang="en-US" dirty="0"/>
              <a:t>The COTS equipment used for this demonstration were simple popup panels, like popup panels used in car windshields to protect car interiors from heat.  They were made with wire and fabric.</a:t>
            </a:r>
          </a:p>
          <a:p>
            <a:r>
              <a:rPr lang="en-US" dirty="0"/>
              <a:t>It seems that with the simplicity of the solution, the crew could be provided with translucent fabric paneling to position, facing the Sun, in front of EVA workstations on the Moon.  The translucent fabric acts as a diffuser to create a bright diffuse luminous wall, while protecting the crew from direct view of the Sun.  </a:t>
            </a:r>
          </a:p>
          <a:p>
            <a:r>
              <a:rPr lang="en-US" dirty="0"/>
              <a:t>Similarly, the crew could be provided with white opaque or metalized fabric paneling they could position opposite a “diffuser wall” to reflect light to the other side of their workstation.  </a:t>
            </a:r>
          </a:p>
          <a:p>
            <a:r>
              <a:rPr lang="en-US" dirty="0"/>
              <a:t>This solution seems portable enough that the crew could bring their own protective pop-up workspace with them, to EVA worksites established away from the safety of habitation elements. </a:t>
            </a:r>
          </a:p>
        </p:txBody>
      </p:sp>
      <p:sp>
        <p:nvSpPr>
          <p:cNvPr id="4" name="Footer Placeholder 3">
            <a:extLst>
              <a:ext uri="{FF2B5EF4-FFF2-40B4-BE49-F238E27FC236}">
                <a16:creationId xmlns:a16="http://schemas.microsoft.com/office/drawing/2014/main" id="{DC8274B0-6742-4F05-804D-AEFFC7FDF1D2}"/>
              </a:ext>
            </a:extLst>
          </p:cNvPr>
          <p:cNvSpPr>
            <a:spLocks noGrp="1"/>
          </p:cNvSpPr>
          <p:nvPr>
            <p:ph type="ftr" sz="quarter" idx="11"/>
          </p:nvPr>
        </p:nvSpPr>
        <p:spPr/>
        <p:txBody>
          <a:bodyPr/>
          <a:lstStyle/>
          <a:p>
            <a:r>
              <a:rPr lang="en-US"/>
              <a:t>JSC Innovation Charge Account 2020     MSC-26937-1</a:t>
            </a:r>
          </a:p>
        </p:txBody>
      </p:sp>
      <p:sp>
        <p:nvSpPr>
          <p:cNvPr id="5" name="Slide Number Placeholder 4">
            <a:extLst>
              <a:ext uri="{FF2B5EF4-FFF2-40B4-BE49-F238E27FC236}">
                <a16:creationId xmlns:a16="http://schemas.microsoft.com/office/drawing/2014/main" id="{AE8C9CB5-46DE-4ABC-940C-0E69417E779B}"/>
              </a:ext>
            </a:extLst>
          </p:cNvPr>
          <p:cNvSpPr>
            <a:spLocks noGrp="1"/>
          </p:cNvSpPr>
          <p:nvPr>
            <p:ph type="sldNum" sz="quarter" idx="12"/>
          </p:nvPr>
        </p:nvSpPr>
        <p:spPr/>
        <p:txBody>
          <a:bodyPr/>
          <a:lstStyle/>
          <a:p>
            <a:fld id="{CE0C3A7E-5A8E-47D8-96DF-C572B510BD72}" type="slidenum">
              <a:rPr lang="en-US" smtClean="0"/>
              <a:pPr/>
              <a:t>15</a:t>
            </a:fld>
            <a:endParaRPr lang="en-US"/>
          </a:p>
        </p:txBody>
      </p:sp>
    </p:spTree>
    <p:extLst>
      <p:ext uri="{BB962C8B-B14F-4D97-AF65-F5344CB8AC3E}">
        <p14:creationId xmlns:p14="http://schemas.microsoft.com/office/powerpoint/2010/main" val="16754420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Slate</Template>
  <TotalTime>3170</TotalTime>
  <Words>1805</Words>
  <Application>Microsoft Office PowerPoint</Application>
  <PresentationFormat>Widescreen</PresentationFormat>
  <Paragraphs>216</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Calisto MT</vt:lpstr>
      <vt:lpstr>Trebuchet MS</vt:lpstr>
      <vt:lpstr>Wingdings</vt:lpstr>
      <vt:lpstr>Wingdings 2</vt:lpstr>
      <vt:lpstr>Slate</vt:lpstr>
      <vt:lpstr>Can Reflector Panel Technologies Tame Terrible Lunar Surface Lighting Environments?</vt:lpstr>
      <vt:lpstr>ICA Project Overview</vt:lpstr>
      <vt:lpstr>Innovation</vt:lpstr>
      <vt:lpstr>Methods</vt:lpstr>
      <vt:lpstr>Computer Model Configuration</vt:lpstr>
      <vt:lpstr>Computer Model Results</vt:lpstr>
      <vt:lpstr>PowerPoint Presentation</vt:lpstr>
      <vt:lpstr>Laboratory Test Configuration</vt:lpstr>
      <vt:lpstr>Lighting Lab Testing</vt:lpstr>
      <vt:lpstr>Lighting Test Terminology</vt:lpstr>
      <vt:lpstr>Lighting Lab Test Results</vt:lpstr>
      <vt:lpstr>Conclusions</vt:lpstr>
      <vt:lpstr>Example of Pop-up Translucent Enclosure</vt:lpstr>
      <vt:lpstr>Translucent Enclosure Diffuses Light in Multiple Directions</vt:lpstr>
      <vt:lpstr>Application of Innovation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Reflector Panel Technologies Tame Terrible Lunar Surface Lighting Environments?</dc:title>
  <dc:creator>Clark, Toni A. (JSC-SF)[WYLE LABORATORIES, INC.]</dc:creator>
  <cp:lastModifiedBy>Hickman, Joanie F. (JSC-SF)[WYLE LABORATORIES, INC.]</cp:lastModifiedBy>
  <cp:revision>62</cp:revision>
  <dcterms:created xsi:type="dcterms:W3CDTF">2020-12-01T14:40:09Z</dcterms:created>
  <dcterms:modified xsi:type="dcterms:W3CDTF">2020-12-21T18:52:57Z</dcterms:modified>
</cp:coreProperties>
</file>