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D2015"/>
    <a:srgbClr val="853123"/>
    <a:srgbClr val="A23B2A"/>
    <a:srgbClr val="520F17"/>
    <a:srgbClr val="6F6F6F"/>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023" autoAdjust="0"/>
    <p:restoredTop sz="94663"/>
  </p:normalViewPr>
  <p:slideViewPr>
    <p:cSldViewPr snapToGrid="0" snapToObjects="1">
      <p:cViewPr varScale="1">
        <p:scale>
          <a:sx n="19" d="100"/>
          <a:sy n="19" d="100"/>
        </p:scale>
        <p:origin x="2308" y="64"/>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3F839-6B76-4367-99C6-65B240579506}" type="datetimeFigureOut">
              <a:rPr lang="en-US" smtClean="0"/>
              <a:t>12/21/2020</a:t>
            </a:fld>
            <a:endParaRPr lang="en-US"/>
          </a:p>
        </p:txBody>
      </p:sp>
      <p:sp>
        <p:nvSpPr>
          <p:cNvPr id="4" name="Slide Image Placeholder 3"/>
          <p:cNvSpPr>
            <a:spLocks noGrp="1" noRot="1" noChangeAspect="1"/>
          </p:cNvSpPr>
          <p:nvPr>
            <p:ph type="sldImg" idx="2"/>
          </p:nvPr>
        </p:nvSpPr>
        <p:spPr>
          <a:xfrm>
            <a:off x="2246313" y="1143000"/>
            <a:ext cx="23653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1E4EF-548F-43E4-B6A4-C3515F4C4BAC}" type="slidenum">
              <a:rPr lang="en-US" smtClean="0"/>
              <a:t>‹#›</a:t>
            </a:fld>
            <a:endParaRPr lang="en-US"/>
          </a:p>
        </p:txBody>
      </p:sp>
    </p:spTree>
    <p:extLst>
      <p:ext uri="{BB962C8B-B14F-4D97-AF65-F5344CB8AC3E}">
        <p14:creationId xmlns:p14="http://schemas.microsoft.com/office/powerpoint/2010/main" val="313638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1E4EF-548F-43E4-B6A4-C3515F4C4BAC}" type="slidenum">
              <a:rPr lang="en-US" smtClean="0"/>
              <a:t>1</a:t>
            </a:fld>
            <a:endParaRPr lang="en-US"/>
          </a:p>
        </p:txBody>
      </p:sp>
    </p:spTree>
    <p:extLst>
      <p:ext uri="{BB962C8B-B14F-4D97-AF65-F5344CB8AC3E}">
        <p14:creationId xmlns:p14="http://schemas.microsoft.com/office/powerpoint/2010/main" val="1571214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12/21/2020</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8786" y="6870869"/>
            <a:ext cx="9035481" cy="457434"/>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chemeClr val="bg1">
                    <a:lumMod val="50000"/>
                  </a:schemeClr>
                </a:solidFill>
                <a:latin typeface="Arial"/>
                <a:cs typeface="Arial"/>
              </a:rPr>
              <a:t>Technology Area (TA): </a:t>
            </a:r>
            <a:r>
              <a:rPr lang="en-US" sz="2400" b="1" dirty="0">
                <a:solidFill>
                  <a:schemeClr val="bg1">
                    <a:lumMod val="50000"/>
                  </a:schemeClr>
                </a:solidFill>
                <a:latin typeface="Arial"/>
                <a:cs typeface="Arial"/>
              </a:rPr>
              <a:t>TX06.6.3 Habitability &amp;Environment </a:t>
            </a:r>
            <a:endParaRPr lang="en-US" sz="2700" b="1" dirty="0">
              <a:solidFill>
                <a:schemeClr val="bg1">
                  <a:lumMod val="50000"/>
                </a:schemeClr>
              </a:solidFill>
              <a:latin typeface="Arial"/>
              <a:cs typeface="Arial"/>
            </a:endParaRPr>
          </a:p>
        </p:txBody>
      </p:sp>
      <p:sp>
        <p:nvSpPr>
          <p:cNvPr id="5" name="Footer Placeholder 4"/>
          <p:cNvSpPr>
            <a:spLocks noGrp="1"/>
          </p:cNvSpPr>
          <p:nvPr>
            <p:ph type="ftr" sz="quarter" idx="4294967295"/>
          </p:nvPr>
        </p:nvSpPr>
        <p:spPr>
          <a:xfrm>
            <a:off x="1051560" y="26347123"/>
            <a:ext cx="18844030"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00B0F0"/>
                </a:solidFill>
              </a:rPr>
              <a:t>2020 JSC Technology Showcase</a:t>
            </a:r>
            <a:r>
              <a:rPr lang="en-US" dirty="0">
                <a:solidFill>
                  <a:srgbClr val="002060"/>
                </a:solidFill>
              </a:rPr>
              <a:t>							 </a:t>
            </a:r>
            <a:r>
              <a:rPr lang="en-US" dirty="0">
                <a:solidFill>
                  <a:srgbClr val="00B0F0"/>
                </a:solidFill>
              </a:rPr>
              <a:t>MSC#</a:t>
            </a:r>
            <a:r>
              <a:rPr lang="en-US" dirty="0">
                <a:solidFill>
                  <a:srgbClr val="002060"/>
                </a:solidFill>
              </a:rPr>
              <a:t> _________________</a:t>
            </a:r>
          </a:p>
        </p:txBody>
      </p:sp>
      <p:sp>
        <p:nvSpPr>
          <p:cNvPr id="145" name="TextBox 144"/>
          <p:cNvSpPr txBox="1"/>
          <p:nvPr/>
        </p:nvSpPr>
        <p:spPr>
          <a:xfrm>
            <a:off x="10677058" y="21622827"/>
            <a:ext cx="9284272" cy="4201098"/>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00B0F0"/>
                </a:solidFill>
                <a:latin typeface="Arial Black" pitchFamily="34" charset="0"/>
                <a:cs typeface="Times New Roman" pitchFamily="18" charset="0"/>
              </a:rPr>
              <a:t>Future Work</a:t>
            </a:r>
          </a:p>
          <a:p>
            <a:pPr>
              <a:spcBef>
                <a:spcPts val="1199"/>
              </a:spcBef>
              <a:spcAft>
                <a:spcPts val="1199"/>
              </a:spcAft>
            </a:pPr>
            <a:r>
              <a:rPr lang="en-US" sz="2200" dirty="0">
                <a:latin typeface="Arial" pitchFamily="34" charset="0"/>
                <a:cs typeface="Arial" pitchFamily="34" charset="0"/>
              </a:rPr>
              <a:t>The initial findings from this project predict a significant positive improvement in lighting conditions, that could increase the productivity for an EVA lunar South Pole worksite. We would like to pursue efforts to add this technology to the toolset brought with the crew on their future lunar EVA missions. Implementation of this technology would require a human-in-the-loop study in an integrated lighting environment that establishes success parameters in use of the technology, lighting analysis and testing to further resolve best products to ship with the crew, and engineering design to conform the commercial product for use in lunar surface EVA operations.</a:t>
            </a:r>
          </a:p>
        </p:txBody>
      </p:sp>
      <p:sp>
        <p:nvSpPr>
          <p:cNvPr id="143" name="Title 1"/>
          <p:cNvSpPr txBox="1">
            <a:spLocks/>
          </p:cNvSpPr>
          <p:nvPr/>
        </p:nvSpPr>
        <p:spPr>
          <a:xfrm>
            <a:off x="189798" y="6396273"/>
            <a:ext cx="9239387" cy="500283"/>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latin typeface="Arial" pitchFamily="34" charset="0"/>
                <a:cs typeface="Arial" pitchFamily="34" charset="0"/>
              </a:rPr>
              <a:t>Toni Clark, P.E. / Toni.Clark-1@nasa.gov, Max Martell</a:t>
            </a:r>
            <a:r>
              <a:rPr lang="en-US" sz="2700" b="1" dirty="0">
                <a:solidFill>
                  <a:schemeClr val="accent2">
                    <a:lumMod val="75000"/>
                  </a:schemeClr>
                </a:solidFill>
                <a:latin typeface="Arial" pitchFamily="34" charset="0"/>
                <a:cs typeface="Arial" pitchFamily="34" charset="0"/>
              </a:rPr>
              <a:t/>
            </a:r>
            <a:br>
              <a:rPr lang="en-US" sz="2700" b="1" dirty="0">
                <a:solidFill>
                  <a:schemeClr val="accent2">
                    <a:lumMod val="75000"/>
                  </a:schemeClr>
                </a:solidFill>
                <a:latin typeface="Arial" pitchFamily="34" charset="0"/>
                <a:cs typeface="Arial" pitchFamily="34" charset="0"/>
              </a:rPr>
            </a:br>
            <a:endParaRPr lang="en-US" sz="2700" dirty="0">
              <a:solidFill>
                <a:schemeClr val="accent2">
                  <a:lumMod val="75000"/>
                </a:schemeClr>
              </a:solidFill>
            </a:endParaRPr>
          </a:p>
        </p:txBody>
      </p:sp>
      <p:sp>
        <p:nvSpPr>
          <p:cNvPr id="12" name="Rectangle 11"/>
          <p:cNvSpPr/>
          <p:nvPr/>
        </p:nvSpPr>
        <p:spPr>
          <a:xfrm>
            <a:off x="16696195" y="26260391"/>
            <a:ext cx="3318666" cy="518091"/>
          </a:xfrm>
          <a:prstGeom prst="rect">
            <a:avLst/>
          </a:prstGeom>
        </p:spPr>
        <p:txBody>
          <a:bodyPr wrap="square">
            <a:spAutoFit/>
          </a:bodyPr>
          <a:lstStyle/>
          <a:p>
            <a:pPr>
              <a:lnSpc>
                <a:spcPct val="107000"/>
              </a:lnSpc>
              <a:spcAft>
                <a:spcPts val="800"/>
              </a:spcAft>
            </a:pPr>
            <a:r>
              <a:rPr lang="en-US" sz="2800" b="1" dirty="0">
                <a:solidFill>
                  <a:srgbClr val="00B0F0"/>
                </a:solidFill>
                <a:latin typeface="Arial Narrow" panose="020B0606020202030204" pitchFamily="34" charset="0"/>
                <a:ea typeface="Calibri" panose="020F0502020204030204" pitchFamily="34" charset="0"/>
                <a:cs typeface="Times New Roman" panose="02020603050405020304" pitchFamily="18" charset="0"/>
              </a:rPr>
              <a:t>MSC-26937-1</a:t>
            </a:r>
            <a:endParaRPr lang="en-US" sz="3200" dirty="0">
              <a:solidFill>
                <a:srgbClr val="00B0F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202710" y="4293595"/>
            <a:ext cx="21661573" cy="1030948"/>
          </a:xfrm>
        </p:spPr>
        <p:txBody>
          <a:bodyPr/>
          <a:lstStyle/>
          <a:p>
            <a:pPr algn="ctr" defTabSz="913865">
              <a:lnSpc>
                <a:spcPts val="8395"/>
              </a:lnSpc>
              <a:spcBef>
                <a:spcPts val="1799"/>
              </a:spcBef>
              <a:spcAft>
                <a:spcPts val="1199"/>
              </a:spcAft>
              <a:defRPr/>
            </a:pPr>
            <a:r>
              <a:rPr lang="en-US" sz="6500" b="1" dirty="0">
                <a:solidFill>
                  <a:srgbClr val="00B0F0"/>
                </a:solidFill>
                <a:latin typeface="Arial Narrow" pitchFamily="34" charset="0"/>
              </a:rPr>
              <a:t>Can Reflector Panel Technologies Tame Terrible Lunar Surface Lighting Environments?</a:t>
            </a:r>
            <a:endParaRPr lang="en-US" sz="6500" dirty="0">
              <a:solidFill>
                <a:srgbClr val="00B0F0"/>
              </a:solidFill>
            </a:endParaRPr>
          </a:p>
        </p:txBody>
      </p:sp>
      <p:sp>
        <p:nvSpPr>
          <p:cNvPr id="39" name="Title 1"/>
          <p:cNvSpPr txBox="1">
            <a:spLocks/>
          </p:cNvSpPr>
          <p:nvPr/>
        </p:nvSpPr>
        <p:spPr>
          <a:xfrm>
            <a:off x="16676427" y="6149654"/>
            <a:ext cx="3813696"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chemeClr val="bg1">
                    <a:lumMod val="50000"/>
                  </a:schemeClr>
                </a:solidFill>
                <a:latin typeface="Arial"/>
                <a:cs typeface="Arial"/>
              </a:rPr>
              <a:t>TRL: </a:t>
            </a:r>
            <a:r>
              <a:rPr lang="en-US" sz="2400" b="1" dirty="0">
                <a:solidFill>
                  <a:schemeClr val="bg1">
                    <a:lumMod val="50000"/>
                  </a:schemeClr>
                </a:solidFill>
                <a:latin typeface="Arial"/>
                <a:cs typeface="Arial"/>
              </a:rPr>
              <a:t>start 3 / current 5</a:t>
            </a:r>
            <a:endParaRPr lang="en-US" sz="2700" b="1" dirty="0">
              <a:solidFill>
                <a:schemeClr val="bg1">
                  <a:lumMod val="50000"/>
                </a:schemeClr>
              </a:solidFill>
              <a:latin typeface="Arial"/>
              <a:cs typeface="Arial"/>
            </a:endParaRPr>
          </a:p>
        </p:txBody>
      </p:sp>
      <p:cxnSp>
        <p:nvCxnSpPr>
          <p:cNvPr id="43" name="Straight Connector 42"/>
          <p:cNvCxnSpPr/>
          <p:nvPr/>
        </p:nvCxnSpPr>
        <p:spPr>
          <a:xfrm>
            <a:off x="10278048" y="7316889"/>
            <a:ext cx="5541" cy="1830157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3255" y="7354868"/>
            <a:ext cx="9566928" cy="18897481"/>
          </a:xfrm>
          <a:prstGeom prst="rect">
            <a:avLst/>
          </a:prstGeom>
          <a:noFill/>
        </p:spPr>
        <p:txBody>
          <a:bodyPr wrap="square" rtlCol="0">
            <a:spAutoFit/>
          </a:bodyPr>
          <a:lstStyle/>
          <a:p>
            <a:pPr marL="228467" indent="-228467">
              <a:spcAft>
                <a:spcPts val="599"/>
              </a:spcAft>
            </a:pPr>
            <a:r>
              <a:rPr lang="en-US" sz="3200" cap="all" dirty="0">
                <a:solidFill>
                  <a:srgbClr val="00B0F0"/>
                </a:solidFill>
                <a:latin typeface="Arial Black" pitchFamily="34" charset="0"/>
                <a:cs typeface="Times New Roman" pitchFamily="18" charset="0"/>
              </a:rPr>
              <a:t>FY20 ICA PROJECT Overview </a:t>
            </a:r>
          </a:p>
          <a:p>
            <a:r>
              <a:rPr lang="en-US" sz="2200" dirty="0">
                <a:latin typeface="Arial" panose="020B0604020202020204" pitchFamily="34" charset="0"/>
                <a:cs typeface="Arial" panose="020B0604020202020204" pitchFamily="34" charset="0"/>
              </a:rPr>
              <a:t>This project investigated the usage of reflector panel technology to redirect collimated sunlight to make it more usable for the lunar surface EVAs. When astronauts travel to the Moon’s South Pole, they will find a terrible exterior work environment to carry out EVA tasks. The location creates a situation where collimated light from the Sun illuminates the surface at low inclination angles, and the problem that the crew will often shadow their own workspace. Artificial lighting countermeasures will be marginally beneficial because the Sun’s illumination level is orders of magnitude higher than intensities possible from battery driven lighting systems. These conditions will persist because the latitude of the polar worksite, and the Moon’s orbit around the Earth. Photographers, on Earth, battle similar problems in their studios and outdoor worksites. To solve this problem, they use large portable reflectors to redirect light towards the object they are imaging. </a:t>
            </a:r>
          </a:p>
          <a:p>
            <a:endParaRPr lang="en-US" sz="2200" cap="all" dirty="0">
              <a:solidFill>
                <a:schemeClr val="tx1">
                  <a:lumMod val="65000"/>
                  <a:lumOff val="35000"/>
                </a:schemeClr>
              </a:solidFill>
              <a:latin typeface="Arial" panose="020B0604020202020204" pitchFamily="34" charset="0"/>
              <a:cs typeface="Arial" panose="020B0604020202020204" pitchFamily="34" charset="0"/>
            </a:endParaRPr>
          </a:p>
          <a:p>
            <a:r>
              <a:rPr lang="en-US" sz="3200" cap="all" dirty="0">
                <a:solidFill>
                  <a:srgbClr val="00B0F0"/>
                </a:solidFill>
                <a:latin typeface="Arial Black" pitchFamily="34" charset="0"/>
                <a:cs typeface="Times New Roman" pitchFamily="18" charset="0"/>
              </a:rPr>
              <a:t>INNOVATION</a:t>
            </a:r>
          </a:p>
          <a:p>
            <a:r>
              <a:rPr lang="en-US" sz="2200" dirty="0">
                <a:latin typeface="Arial" pitchFamily="34" charset="0"/>
                <a:cs typeface="Arial" pitchFamily="34" charset="0"/>
              </a:rPr>
              <a:t>Reflector panel technologies, typically used by photographers, are designed to redirect and modify light coming from a much higher intensity light source. The modified light is used to enhance the lighting for the object they are imaging. Different illumination patterns and modifications of light spectrum are achieved using panels with different surface reflectance properties (mirror, diffuse, white, colored, dark). This project investigated the usability of standard portable photographic grade reflectors to improve illumination issues created by shadowing. Using the orbital light source simulators at the JSC Lighting lab, and physics based optical computer models, this project investigated how different surface reflectance properties, of commercially available reflectance panels, modify worksite lighting conditions. Findings from the analysis will be used provide a recommendation on best practices on usage of this technology to improve lunar surface worksite lighting conditions </a:t>
            </a:r>
          </a:p>
          <a:p>
            <a:pPr marL="477558" indent="-477558">
              <a:spcBef>
                <a:spcPts val="1199"/>
              </a:spcBef>
              <a:spcAft>
                <a:spcPts val="599"/>
              </a:spcAft>
            </a:pPr>
            <a:r>
              <a:rPr lang="en-US" sz="3200" cap="all" dirty="0">
                <a:solidFill>
                  <a:srgbClr val="00B0F0"/>
                </a:solidFill>
                <a:latin typeface="Arial Black" panose="020B0A04020102020204" pitchFamily="34" charset="0"/>
                <a:cs typeface="Times New Roman" pitchFamily="18" charset="0"/>
              </a:rPr>
              <a:t>Outcome </a:t>
            </a:r>
            <a:endParaRPr lang="en-US" sz="3200" cap="all" dirty="0">
              <a:solidFill>
                <a:srgbClr val="00B0F0"/>
              </a:solidFill>
              <a:latin typeface="Arial Black" panose="020B0A04020102020204" pitchFamily="34" charset="0"/>
              <a:cs typeface="Arial" pitchFamily="34" charset="0"/>
            </a:endParaRPr>
          </a:p>
          <a:p>
            <a:pPr marL="477558" indent="-477558">
              <a:spcAft>
                <a:spcPts val="1199"/>
              </a:spcAft>
              <a:buFont typeface="Arial" pitchFamily="34" charset="0"/>
              <a:buChar char="•"/>
            </a:pPr>
            <a:r>
              <a:rPr lang="en-US" sz="2200" dirty="0">
                <a:solidFill>
                  <a:schemeClr val="tx1">
                    <a:lumMod val="65000"/>
                    <a:lumOff val="35000"/>
                  </a:schemeClr>
                </a:solidFill>
                <a:latin typeface="Arial" panose="020B0604020202020204" pitchFamily="34" charset="0"/>
                <a:cs typeface="Arial" pitchFamily="34" charset="0"/>
              </a:rPr>
              <a:t>Computer models generated in Zemax for a low inclination illumination angle with collimated light, showed a marked improvement for an increase in usable worksite area with just large reflector panels.</a:t>
            </a:r>
          </a:p>
          <a:p>
            <a:pPr marL="477558" indent="-477558">
              <a:spcAft>
                <a:spcPts val="1199"/>
              </a:spcAft>
              <a:buFont typeface="Arial" pitchFamily="34" charset="0"/>
              <a:buChar char="•"/>
            </a:pPr>
            <a:r>
              <a:rPr lang="en-US" sz="2200" dirty="0">
                <a:solidFill>
                  <a:schemeClr val="tx1">
                    <a:lumMod val="65000"/>
                    <a:lumOff val="35000"/>
                  </a:schemeClr>
                </a:solidFill>
                <a:latin typeface="Arial" panose="020B0604020202020204" pitchFamily="34" charset="0"/>
                <a:cs typeface="Arial" pitchFamily="34" charset="0"/>
              </a:rPr>
              <a:t>Computer models that added a large diffuser panel between the crew member and the sun greatly enhanced the work area by protecting the observer from direct observation of the sun and by diffusing light such that harsh shadows were minimized.</a:t>
            </a:r>
          </a:p>
          <a:p>
            <a:pPr marL="477558" indent="-477558">
              <a:spcAft>
                <a:spcPts val="1199"/>
              </a:spcAft>
              <a:buFont typeface="Arial" pitchFamily="34" charset="0"/>
              <a:buChar char="•"/>
            </a:pPr>
            <a:r>
              <a:rPr lang="en-US" sz="2200" dirty="0">
                <a:solidFill>
                  <a:schemeClr val="tx1">
                    <a:lumMod val="65000"/>
                    <a:lumOff val="35000"/>
                  </a:schemeClr>
                </a:solidFill>
                <a:latin typeface="Arial" panose="020B0604020202020204" pitchFamily="34" charset="0"/>
                <a:cs typeface="Arial" pitchFamily="34" charset="0"/>
              </a:rPr>
              <a:t>Laboratory Test Phase observed noticeable improvements in light distribution surrounding a “worksite” through the usage of 4’x8’ COTS portable diffuser and reflector panels, further indicating a potential low-cost countermeasure for harsh lighting conditions.</a:t>
            </a:r>
            <a:br>
              <a:rPr lang="en-US" sz="2200" dirty="0">
                <a:solidFill>
                  <a:schemeClr val="tx1">
                    <a:lumMod val="65000"/>
                    <a:lumOff val="35000"/>
                  </a:schemeClr>
                </a:solidFill>
                <a:latin typeface="Arial" panose="020B0604020202020204" pitchFamily="34" charset="0"/>
                <a:cs typeface="Arial" pitchFamily="34" charset="0"/>
              </a:rPr>
            </a:br>
            <a:endParaRPr lang="en-US" sz="2200" dirty="0">
              <a:solidFill>
                <a:schemeClr val="tx1">
                  <a:lumMod val="65000"/>
                  <a:lumOff val="35000"/>
                </a:schemeClr>
              </a:solidFill>
              <a:latin typeface="Arial" panose="020B0604020202020204" pitchFamily="34" charset="0"/>
              <a:cs typeface="Arial" pitchFamily="34" charset="0"/>
            </a:endParaRPr>
          </a:p>
          <a:p>
            <a:pPr>
              <a:spcAft>
                <a:spcPts val="1199"/>
              </a:spcAft>
            </a:pPr>
            <a:r>
              <a:rPr lang="en-US" sz="3200" cap="all" dirty="0">
                <a:solidFill>
                  <a:srgbClr val="00B0F0"/>
                </a:solidFill>
                <a:latin typeface="Arial Black" pitchFamily="34" charset="0"/>
                <a:cs typeface="Times New Roman" pitchFamily="18" charset="0"/>
              </a:rPr>
              <a:t>Infusion Space / Earth</a:t>
            </a:r>
            <a:endParaRPr lang="en-US" sz="3200" dirty="0">
              <a:solidFill>
                <a:srgbClr val="00B0F0"/>
              </a:solidFill>
              <a:latin typeface="Arial Black" pitchFamily="34" charset="0"/>
              <a:cs typeface="Times New Roman" pitchFamily="18" charset="0"/>
            </a:endParaRPr>
          </a:p>
          <a:p>
            <a:pPr>
              <a:spcAft>
                <a:spcPts val="1199"/>
              </a:spcAft>
            </a:pPr>
            <a:r>
              <a:rPr lang="en-US" sz="2200" dirty="0">
                <a:solidFill>
                  <a:schemeClr val="tx1">
                    <a:lumMod val="65000"/>
                    <a:lumOff val="35000"/>
                  </a:schemeClr>
                </a:solidFill>
                <a:latin typeface="Arial" panose="020B0604020202020204" pitchFamily="34" charset="0"/>
                <a:cs typeface="Arial" pitchFamily="34" charset="0"/>
              </a:rPr>
              <a:t>Commercial off the shelf reflector and diffuser fabric panels are lightweight and could be easily deployed using simple clamping mechanisms to boom and structures.  Application of these methods can be used to maximize exterior worksite performance for lunar, gateway, and ISS EVA surface operations.  It can also be used to enhance nighttime construction environments where light sources are harsh spotlights.</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0" y="-72558"/>
            <a:ext cx="21031200" cy="437903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42" y="2763402"/>
            <a:ext cx="1401238" cy="1419068"/>
          </a:xfrm>
          <a:prstGeom prst="rect">
            <a:avLst/>
          </a:prstGeom>
        </p:spPr>
      </p:pic>
      <p:cxnSp>
        <p:nvCxnSpPr>
          <p:cNvPr id="26" name="Straight Connector 25"/>
          <p:cNvCxnSpPr/>
          <p:nvPr/>
        </p:nvCxnSpPr>
        <p:spPr>
          <a:xfrm>
            <a:off x="1636497" y="295593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686613"/>
            <a:ext cx="19230715"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Johnson Space Center (JSC) / White Sands Test Facility (WSTF)                                              2020 JSC Technology Showcase: </a:t>
            </a:r>
            <a:r>
              <a:rPr lang="en-US" sz="2000" dirty="0">
                <a:solidFill>
                  <a:srgbClr val="FF0000"/>
                </a:solidFill>
                <a:latin typeface="Arial" panose="020B0604020202020204" pitchFamily="34" charset="0"/>
                <a:cs typeface="Arial" panose="020B0604020202020204" pitchFamily="34" charset="0"/>
              </a:rPr>
              <a:t>(</a:t>
            </a:r>
            <a:r>
              <a:rPr lang="en-US" sz="2000" i="1" dirty="0">
                <a:solidFill>
                  <a:srgbClr val="FF0000"/>
                </a:solidFill>
                <a:latin typeface="Arial" panose="020B0604020202020204" pitchFamily="34" charset="0"/>
                <a:cs typeface="Arial" panose="020B0604020202020204" pitchFamily="34" charset="0"/>
              </a:rPr>
              <a:t>select one</a:t>
            </a:r>
            <a:r>
              <a:rPr lang="en-US" sz="2000" i="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000" i="1" dirty="0">
                <a:solidFill>
                  <a:schemeClr val="bg1"/>
                </a:solidFill>
                <a:latin typeface="Arial" panose="020B0604020202020204" pitchFamily="34" charset="0"/>
                <a:cs typeface="Arial" panose="020B0604020202020204" pitchFamily="34" charset="0"/>
                <a:sym typeface="Wingdings" panose="05000000000000000000" pitchFamily="2" charset="2"/>
              </a:rPr>
              <a:t> FY20 ICA </a:t>
            </a:r>
            <a:r>
              <a:rPr lang="en-US" sz="2000" i="1" dirty="0">
                <a:solidFill>
                  <a:srgbClr val="FF0000"/>
                </a:solidFill>
                <a:latin typeface="Arial" panose="020B0604020202020204" pitchFamily="34" charset="0"/>
                <a:cs typeface="Arial" panose="020B0604020202020204" pitchFamily="34" charset="0"/>
                <a:sym typeface="Wingdings" panose="05000000000000000000" pitchFamily="2" charset="2"/>
              </a:rPr>
              <a:t>or</a:t>
            </a:r>
            <a:r>
              <a:rPr lang="en-US" sz="2000" i="1" dirty="0">
                <a:solidFill>
                  <a:schemeClr val="bg1"/>
                </a:solidFill>
                <a:latin typeface="Arial" panose="020B0604020202020204" pitchFamily="34" charset="0"/>
                <a:cs typeface="Arial" panose="020B0604020202020204" pitchFamily="34" charset="0"/>
                <a:sym typeface="Wingdings" panose="05000000000000000000" pitchFamily="2" charset="2"/>
              </a:rPr>
              <a:t> FY20 CIF IRAD</a:t>
            </a:r>
            <a:endParaRPr lang="en-US" sz="20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738766" y="3232682"/>
            <a:ext cx="7778974"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National Aeronautics and Space Administration</a:t>
            </a:r>
          </a:p>
        </p:txBody>
      </p:sp>
      <p:pic>
        <p:nvPicPr>
          <p:cNvPr id="13" name="Picture 12">
            <a:extLst>
              <a:ext uri="{FF2B5EF4-FFF2-40B4-BE49-F238E27FC236}">
                <a16:creationId xmlns:a16="http://schemas.microsoft.com/office/drawing/2014/main" id="{30C19ED5-B4A1-4A9F-A4BD-AADF3C764B72}"/>
              </a:ext>
            </a:extLst>
          </p:cNvPr>
          <p:cNvPicPr>
            <a:picLocks noChangeAspect="1"/>
          </p:cNvPicPr>
          <p:nvPr/>
        </p:nvPicPr>
        <p:blipFill>
          <a:blip r:embed="rId5"/>
          <a:stretch>
            <a:fillRect/>
          </a:stretch>
        </p:blipFill>
        <p:spPr>
          <a:xfrm>
            <a:off x="10628077" y="6768768"/>
            <a:ext cx="4800706" cy="4927279"/>
          </a:xfrm>
          <a:prstGeom prst="rect">
            <a:avLst/>
          </a:prstGeom>
        </p:spPr>
      </p:pic>
      <p:pic>
        <p:nvPicPr>
          <p:cNvPr id="17" name="Picture 16">
            <a:extLst>
              <a:ext uri="{FF2B5EF4-FFF2-40B4-BE49-F238E27FC236}">
                <a16:creationId xmlns:a16="http://schemas.microsoft.com/office/drawing/2014/main" id="{A43C6E03-10DE-431F-A6EB-95D486B1E16D}"/>
              </a:ext>
            </a:extLst>
          </p:cNvPr>
          <p:cNvPicPr>
            <a:picLocks noChangeAspect="1"/>
          </p:cNvPicPr>
          <p:nvPr/>
        </p:nvPicPr>
        <p:blipFill>
          <a:blip r:embed="rId6"/>
          <a:stretch>
            <a:fillRect/>
          </a:stretch>
        </p:blipFill>
        <p:spPr>
          <a:xfrm>
            <a:off x="15791009" y="11945592"/>
            <a:ext cx="4666294" cy="4640608"/>
          </a:xfrm>
          <a:prstGeom prst="rect">
            <a:avLst/>
          </a:prstGeom>
        </p:spPr>
      </p:pic>
      <p:pic>
        <p:nvPicPr>
          <p:cNvPr id="19" name="Picture 18">
            <a:extLst>
              <a:ext uri="{FF2B5EF4-FFF2-40B4-BE49-F238E27FC236}">
                <a16:creationId xmlns:a16="http://schemas.microsoft.com/office/drawing/2014/main" id="{A291731A-DD36-4C68-A1D9-DF00E4C084A7}"/>
              </a:ext>
            </a:extLst>
          </p:cNvPr>
          <p:cNvPicPr>
            <a:picLocks noChangeAspect="1"/>
          </p:cNvPicPr>
          <p:nvPr/>
        </p:nvPicPr>
        <p:blipFill>
          <a:blip r:embed="rId7"/>
          <a:stretch>
            <a:fillRect/>
          </a:stretch>
        </p:blipFill>
        <p:spPr>
          <a:xfrm>
            <a:off x="10665755" y="11945592"/>
            <a:ext cx="4653439" cy="4640608"/>
          </a:xfrm>
          <a:prstGeom prst="rect">
            <a:avLst/>
          </a:prstGeom>
        </p:spPr>
      </p:pic>
      <p:pic>
        <p:nvPicPr>
          <p:cNvPr id="22" name="Picture 21">
            <a:extLst>
              <a:ext uri="{FF2B5EF4-FFF2-40B4-BE49-F238E27FC236}">
                <a16:creationId xmlns:a16="http://schemas.microsoft.com/office/drawing/2014/main" id="{604EDAC4-4AD2-470F-9E30-AFCA900BC156}"/>
              </a:ext>
            </a:extLst>
          </p:cNvPr>
          <p:cNvPicPr>
            <a:picLocks noChangeAspect="1"/>
          </p:cNvPicPr>
          <p:nvPr/>
        </p:nvPicPr>
        <p:blipFill>
          <a:blip r:embed="rId8"/>
          <a:stretch>
            <a:fillRect/>
          </a:stretch>
        </p:blipFill>
        <p:spPr>
          <a:xfrm>
            <a:off x="15791009" y="7124325"/>
            <a:ext cx="4588531" cy="4571722"/>
          </a:xfrm>
          <a:prstGeom prst="rect">
            <a:avLst/>
          </a:prstGeom>
        </p:spPr>
      </p:pic>
      <p:pic>
        <p:nvPicPr>
          <p:cNvPr id="25" name="Picture 24">
            <a:extLst>
              <a:ext uri="{FF2B5EF4-FFF2-40B4-BE49-F238E27FC236}">
                <a16:creationId xmlns:a16="http://schemas.microsoft.com/office/drawing/2014/main" id="{EE4FCC65-2E7D-4713-B7BC-4E7806EEC30E}"/>
              </a:ext>
            </a:extLst>
          </p:cNvPr>
          <p:cNvPicPr>
            <a:picLocks noChangeAspect="1"/>
          </p:cNvPicPr>
          <p:nvPr/>
        </p:nvPicPr>
        <p:blipFill>
          <a:blip r:embed="rId9"/>
          <a:stretch>
            <a:fillRect/>
          </a:stretch>
        </p:blipFill>
        <p:spPr>
          <a:xfrm>
            <a:off x="15813599" y="16716040"/>
            <a:ext cx="4602014" cy="4682969"/>
          </a:xfrm>
          <a:prstGeom prst="rect">
            <a:avLst/>
          </a:prstGeom>
        </p:spPr>
      </p:pic>
      <p:sp>
        <p:nvSpPr>
          <p:cNvPr id="27" name="TextBox 26">
            <a:extLst>
              <a:ext uri="{FF2B5EF4-FFF2-40B4-BE49-F238E27FC236}">
                <a16:creationId xmlns:a16="http://schemas.microsoft.com/office/drawing/2014/main" id="{51A1F6A6-1C00-4F5D-B81B-F42363508F88}"/>
              </a:ext>
            </a:extLst>
          </p:cNvPr>
          <p:cNvSpPr txBox="1"/>
          <p:nvPr/>
        </p:nvSpPr>
        <p:spPr>
          <a:xfrm>
            <a:off x="10649413" y="19345188"/>
            <a:ext cx="5030743" cy="2323661"/>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00B0F0"/>
                </a:solidFill>
                <a:latin typeface="Arial Black" pitchFamily="34" charset="0"/>
                <a:cs typeface="Times New Roman" pitchFamily="18" charset="0"/>
              </a:rPr>
              <a:t>PARTNERSHIPS / collaborations</a:t>
            </a:r>
          </a:p>
          <a:p>
            <a:pPr>
              <a:spcBef>
                <a:spcPts val="1199"/>
              </a:spcBef>
              <a:spcAft>
                <a:spcPts val="1199"/>
              </a:spcAft>
            </a:pPr>
            <a:r>
              <a:rPr lang="en-US" sz="2200" dirty="0">
                <a:latin typeface="Arial" panose="020B0604020202020204" pitchFamily="34" charset="0"/>
                <a:cs typeface="Arial" panose="020B0604020202020204" pitchFamily="34" charset="0"/>
              </a:rPr>
              <a:t>Since starting this project, we have established a partnership with another ICA/IRAD Project, Gandalf’s Staff.  </a:t>
            </a:r>
            <a:endParaRPr lang="en-US" sz="3200" cap="all" dirty="0">
              <a:latin typeface="Arial Black" pitchFamily="34" charset="0"/>
              <a:cs typeface="Times New Roman" pitchFamily="18" charset="0"/>
            </a:endParaRPr>
          </a:p>
        </p:txBody>
      </p:sp>
      <p:sp>
        <p:nvSpPr>
          <p:cNvPr id="3" name="TextBox 2">
            <a:extLst>
              <a:ext uri="{FF2B5EF4-FFF2-40B4-BE49-F238E27FC236}">
                <a16:creationId xmlns:a16="http://schemas.microsoft.com/office/drawing/2014/main" id="{26A4D67B-3A0B-4CED-AB9C-310BCE2BFDAA}"/>
              </a:ext>
            </a:extLst>
          </p:cNvPr>
          <p:cNvSpPr txBox="1"/>
          <p:nvPr/>
        </p:nvSpPr>
        <p:spPr>
          <a:xfrm>
            <a:off x="11019873" y="6840395"/>
            <a:ext cx="4288162" cy="584775"/>
          </a:xfrm>
          <a:prstGeom prst="rect">
            <a:avLst/>
          </a:prstGeom>
          <a:solidFill>
            <a:schemeClr val="tx1"/>
          </a:solidFill>
        </p:spPr>
        <p:txBody>
          <a:bodyPr wrap="none" rtlCol="0">
            <a:spAutoFit/>
          </a:bodyPr>
          <a:lstStyle/>
          <a:p>
            <a:r>
              <a:rPr lang="en-US" sz="3200" dirty="0">
                <a:solidFill>
                  <a:schemeClr val="bg1"/>
                </a:solidFill>
              </a:rPr>
              <a:t>Layout of Optical System</a:t>
            </a:r>
          </a:p>
        </p:txBody>
      </p:sp>
      <p:sp>
        <p:nvSpPr>
          <p:cNvPr id="6" name="TextBox 5">
            <a:extLst>
              <a:ext uri="{FF2B5EF4-FFF2-40B4-BE49-F238E27FC236}">
                <a16:creationId xmlns:a16="http://schemas.microsoft.com/office/drawing/2014/main" id="{F65803F2-8BCF-466F-B344-22C522EE3B36}"/>
              </a:ext>
            </a:extLst>
          </p:cNvPr>
          <p:cNvSpPr txBox="1"/>
          <p:nvPr/>
        </p:nvSpPr>
        <p:spPr>
          <a:xfrm>
            <a:off x="16304358" y="6840394"/>
            <a:ext cx="3710503" cy="584775"/>
          </a:xfrm>
          <a:prstGeom prst="rect">
            <a:avLst/>
          </a:prstGeom>
          <a:solidFill>
            <a:schemeClr val="tx1"/>
          </a:solidFill>
        </p:spPr>
        <p:txBody>
          <a:bodyPr wrap="none" rtlCol="0">
            <a:spAutoFit/>
          </a:bodyPr>
          <a:lstStyle/>
          <a:p>
            <a:r>
              <a:rPr lang="en-US" sz="3200" dirty="0">
                <a:solidFill>
                  <a:schemeClr val="bg1"/>
                </a:solidFill>
              </a:rPr>
              <a:t>No Countermeasures</a:t>
            </a:r>
          </a:p>
        </p:txBody>
      </p:sp>
      <p:sp>
        <p:nvSpPr>
          <p:cNvPr id="7" name="TextBox 6">
            <a:extLst>
              <a:ext uri="{FF2B5EF4-FFF2-40B4-BE49-F238E27FC236}">
                <a16:creationId xmlns:a16="http://schemas.microsoft.com/office/drawing/2014/main" id="{5448A2C9-63DD-44FB-A818-6C459FB65A66}"/>
              </a:ext>
            </a:extLst>
          </p:cNvPr>
          <p:cNvSpPr txBox="1"/>
          <p:nvPr/>
        </p:nvSpPr>
        <p:spPr>
          <a:xfrm>
            <a:off x="10403124" y="11696047"/>
            <a:ext cx="5048199" cy="1077218"/>
          </a:xfrm>
          <a:prstGeom prst="rect">
            <a:avLst/>
          </a:prstGeom>
          <a:solidFill>
            <a:schemeClr val="tx1"/>
          </a:solidFill>
        </p:spPr>
        <p:txBody>
          <a:bodyPr wrap="square" rtlCol="0">
            <a:spAutoFit/>
          </a:bodyPr>
          <a:lstStyle/>
          <a:p>
            <a:pPr algn="ctr"/>
            <a:r>
              <a:rPr lang="en-US" sz="3200" dirty="0">
                <a:solidFill>
                  <a:schemeClr val="bg1"/>
                </a:solidFill>
              </a:rPr>
              <a:t>One Reflector Opposite of Sun &amp; One to side</a:t>
            </a:r>
          </a:p>
        </p:txBody>
      </p:sp>
      <p:sp>
        <p:nvSpPr>
          <p:cNvPr id="8" name="TextBox 7">
            <a:extLst>
              <a:ext uri="{FF2B5EF4-FFF2-40B4-BE49-F238E27FC236}">
                <a16:creationId xmlns:a16="http://schemas.microsoft.com/office/drawing/2014/main" id="{DD1EE8F1-7D72-4001-AE87-86978EF37DA3}"/>
              </a:ext>
            </a:extLst>
          </p:cNvPr>
          <p:cNvSpPr txBox="1"/>
          <p:nvPr/>
        </p:nvSpPr>
        <p:spPr>
          <a:xfrm>
            <a:off x="16196059" y="11680636"/>
            <a:ext cx="3927100" cy="1077218"/>
          </a:xfrm>
          <a:prstGeom prst="rect">
            <a:avLst/>
          </a:prstGeom>
          <a:solidFill>
            <a:schemeClr val="tx1"/>
          </a:solidFill>
        </p:spPr>
        <p:txBody>
          <a:bodyPr wrap="square" rtlCol="0">
            <a:spAutoFit/>
          </a:bodyPr>
          <a:lstStyle/>
          <a:p>
            <a:pPr algn="ctr"/>
            <a:r>
              <a:rPr lang="en-US" sz="3200" dirty="0">
                <a:solidFill>
                  <a:schemeClr val="bg1"/>
                </a:solidFill>
              </a:rPr>
              <a:t>Diffuser Added Between Crew &amp; Sun</a:t>
            </a:r>
          </a:p>
        </p:txBody>
      </p:sp>
      <p:sp>
        <p:nvSpPr>
          <p:cNvPr id="10" name="TextBox 9">
            <a:extLst>
              <a:ext uri="{FF2B5EF4-FFF2-40B4-BE49-F238E27FC236}">
                <a16:creationId xmlns:a16="http://schemas.microsoft.com/office/drawing/2014/main" id="{FC8C3778-8C37-45CF-86CE-3480952682ED}"/>
              </a:ext>
            </a:extLst>
          </p:cNvPr>
          <p:cNvSpPr txBox="1"/>
          <p:nvPr/>
        </p:nvSpPr>
        <p:spPr>
          <a:xfrm>
            <a:off x="10628077" y="16713219"/>
            <a:ext cx="5185522" cy="2554545"/>
          </a:xfrm>
          <a:prstGeom prst="rect">
            <a:avLst/>
          </a:prstGeom>
          <a:solidFill>
            <a:schemeClr val="tx1"/>
          </a:solidFill>
        </p:spPr>
        <p:txBody>
          <a:bodyPr wrap="square" rtlCol="0">
            <a:spAutoFit/>
          </a:bodyPr>
          <a:lstStyle/>
          <a:p>
            <a:r>
              <a:rPr lang="en-US" sz="3200" dirty="0">
                <a:solidFill>
                  <a:schemeClr val="bg1"/>
                </a:solidFill>
              </a:rPr>
              <a:t>3D Light Field Showing Effects from Reflectors &amp; Diffuser.   </a:t>
            </a:r>
          </a:p>
          <a:p>
            <a:r>
              <a:rPr lang="en-US" sz="3200" dirty="0">
                <a:solidFill>
                  <a:srgbClr val="FFC000"/>
                </a:solidFill>
              </a:rPr>
              <a:t>Usability of worksite is enhanced by reducing shadows. </a:t>
            </a:r>
          </a:p>
        </p:txBody>
      </p:sp>
      <p:sp>
        <p:nvSpPr>
          <p:cNvPr id="11" name="TextBox 10">
            <a:extLst>
              <a:ext uri="{FF2B5EF4-FFF2-40B4-BE49-F238E27FC236}">
                <a16:creationId xmlns:a16="http://schemas.microsoft.com/office/drawing/2014/main" id="{A02E59EA-3535-4C55-B589-FA2E08E0A591}"/>
              </a:ext>
            </a:extLst>
          </p:cNvPr>
          <p:cNvSpPr txBox="1"/>
          <p:nvPr/>
        </p:nvSpPr>
        <p:spPr>
          <a:xfrm>
            <a:off x="11339642" y="10039379"/>
            <a:ext cx="946093" cy="369332"/>
          </a:xfrm>
          <a:prstGeom prst="rect">
            <a:avLst/>
          </a:prstGeom>
          <a:solidFill>
            <a:schemeClr val="tx1"/>
          </a:solidFill>
        </p:spPr>
        <p:txBody>
          <a:bodyPr wrap="none" rtlCol="0">
            <a:spAutoFit/>
          </a:bodyPr>
          <a:lstStyle/>
          <a:p>
            <a:r>
              <a:rPr lang="en-US" sz="1800" b="1" dirty="0">
                <a:solidFill>
                  <a:schemeClr val="bg1"/>
                </a:solidFill>
              </a:rPr>
              <a:t>Diffuser</a:t>
            </a:r>
          </a:p>
        </p:txBody>
      </p:sp>
      <p:sp>
        <p:nvSpPr>
          <p:cNvPr id="14" name="TextBox 13">
            <a:extLst>
              <a:ext uri="{FF2B5EF4-FFF2-40B4-BE49-F238E27FC236}">
                <a16:creationId xmlns:a16="http://schemas.microsoft.com/office/drawing/2014/main" id="{29145FCB-0BAC-4858-8CB8-9574E5FFC39B}"/>
              </a:ext>
            </a:extLst>
          </p:cNvPr>
          <p:cNvSpPr txBox="1"/>
          <p:nvPr/>
        </p:nvSpPr>
        <p:spPr>
          <a:xfrm>
            <a:off x="13827880" y="10039379"/>
            <a:ext cx="1074782" cy="369332"/>
          </a:xfrm>
          <a:prstGeom prst="rect">
            <a:avLst/>
          </a:prstGeom>
          <a:solidFill>
            <a:schemeClr val="tx1"/>
          </a:solidFill>
        </p:spPr>
        <p:txBody>
          <a:bodyPr wrap="square" rtlCol="0">
            <a:spAutoFit/>
          </a:bodyPr>
          <a:lstStyle/>
          <a:p>
            <a:r>
              <a:rPr lang="en-US" sz="1800" b="1" dirty="0">
                <a:solidFill>
                  <a:schemeClr val="bg1"/>
                </a:solidFill>
              </a:rPr>
              <a:t>Reflector</a:t>
            </a:r>
          </a:p>
        </p:txBody>
      </p:sp>
      <p:sp>
        <p:nvSpPr>
          <p:cNvPr id="15" name="TextBox 14">
            <a:extLst>
              <a:ext uri="{FF2B5EF4-FFF2-40B4-BE49-F238E27FC236}">
                <a16:creationId xmlns:a16="http://schemas.microsoft.com/office/drawing/2014/main" id="{2B39A6B5-CD37-4523-9A7F-77E9933EC5F3}"/>
              </a:ext>
            </a:extLst>
          </p:cNvPr>
          <p:cNvSpPr txBox="1"/>
          <p:nvPr/>
        </p:nvSpPr>
        <p:spPr>
          <a:xfrm>
            <a:off x="13290489" y="7552189"/>
            <a:ext cx="1074782" cy="369332"/>
          </a:xfrm>
          <a:prstGeom prst="rect">
            <a:avLst/>
          </a:prstGeom>
          <a:solidFill>
            <a:schemeClr val="tx1"/>
          </a:solidFill>
        </p:spPr>
        <p:txBody>
          <a:bodyPr wrap="square" rtlCol="0">
            <a:spAutoFit/>
          </a:bodyPr>
          <a:lstStyle/>
          <a:p>
            <a:r>
              <a:rPr lang="en-US" sz="1800" b="1" dirty="0">
                <a:solidFill>
                  <a:schemeClr val="bg1"/>
                </a:solidFill>
              </a:rPr>
              <a:t>Reflector</a:t>
            </a:r>
          </a:p>
        </p:txBody>
      </p:sp>
      <p:sp>
        <p:nvSpPr>
          <p:cNvPr id="16" name="TextBox 15">
            <a:extLst>
              <a:ext uri="{FF2B5EF4-FFF2-40B4-BE49-F238E27FC236}">
                <a16:creationId xmlns:a16="http://schemas.microsoft.com/office/drawing/2014/main" id="{34FEA935-F40A-4A50-A24A-E22A730FDC6C}"/>
              </a:ext>
            </a:extLst>
          </p:cNvPr>
          <p:cNvSpPr txBox="1"/>
          <p:nvPr/>
        </p:nvSpPr>
        <p:spPr>
          <a:xfrm>
            <a:off x="12743254" y="9527514"/>
            <a:ext cx="686997" cy="368594"/>
          </a:xfrm>
          <a:prstGeom prst="rect">
            <a:avLst/>
          </a:prstGeom>
          <a:solidFill>
            <a:srgbClr val="0000FF"/>
          </a:solidFill>
        </p:spPr>
        <p:txBody>
          <a:bodyPr wrap="square" rtlCol="0">
            <a:spAutoFit/>
          </a:bodyPr>
          <a:lstStyle/>
          <a:p>
            <a:r>
              <a:rPr lang="en-US" sz="1800" b="1" dirty="0">
                <a:solidFill>
                  <a:schemeClr val="bg1"/>
                </a:solidFill>
              </a:rPr>
              <a:t>Crew</a:t>
            </a:r>
          </a:p>
        </p:txBody>
      </p:sp>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4498</TotalTime>
  <Words>764</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Arial Narrow</vt:lpstr>
      <vt:lpstr>Calibri</vt:lpstr>
      <vt:lpstr>Times New Roman</vt:lpstr>
      <vt:lpstr>Wingdings</vt:lpstr>
      <vt:lpstr>Office Theme</vt:lpstr>
      <vt:lpstr>Can Reflector Panel Technologies Tame Terrible Lunar Surface Lighting Environments?</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Hickman, Joanie F. (JSC-SF)[WYLE LABORATORIES, INC.]</cp:lastModifiedBy>
  <cp:revision>114</cp:revision>
  <dcterms:created xsi:type="dcterms:W3CDTF">2014-09-29T15:33:51Z</dcterms:created>
  <dcterms:modified xsi:type="dcterms:W3CDTF">2020-12-21T18:51:20Z</dcterms:modified>
  <cp:category/>
</cp:coreProperties>
</file>