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4" r:id="rId3"/>
    <p:sldId id="268" r:id="rId4"/>
    <p:sldId id="296" r:id="rId5"/>
    <p:sldId id="301" r:id="rId6"/>
    <p:sldId id="299" r:id="rId7"/>
    <p:sldId id="290" r:id="rId8"/>
    <p:sldId id="279" r:id="rId9"/>
    <p:sldId id="300" r:id="rId10"/>
    <p:sldId id="302" r:id="rId11"/>
    <p:sldId id="303" r:id="rId12"/>
    <p:sldId id="304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4">
          <p15:clr>
            <a:srgbClr val="A4A3A4"/>
          </p15:clr>
        </p15:guide>
        <p15:guide id="2" pos="2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hiku, Alinda K. (GSFC-5950)" initials="MAK(" lastIdx="1" clrIdx="0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  <p:cmAuthor id="2" name="Rosa, Joseph D. (GSFC-595.0)[OMITRON]" initials="RJD(" lastIdx="6" clrIdx="1">
    <p:extLst>
      <p:ext uri="{19B8F6BF-5375-455C-9EA6-DF929625EA0E}">
        <p15:presenceInfo xmlns:p15="http://schemas.microsoft.com/office/powerpoint/2012/main" userId="S-1-5-21-330711430-3775241029-4075259233-4053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2FF"/>
    <a:srgbClr val="000C8A"/>
    <a:srgbClr val="FADF4E"/>
    <a:srgbClr val="CBCDE2"/>
    <a:srgbClr val="8A91BB"/>
    <a:srgbClr val="19387A"/>
    <a:srgbClr val="CA0000"/>
    <a:srgbClr val="AF3034"/>
    <a:srgbClr val="AF3134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76" autoAdjust="0"/>
    <p:restoredTop sz="86418" autoAdjust="0"/>
  </p:normalViewPr>
  <p:slideViewPr>
    <p:cSldViewPr snapToGrid="0">
      <p:cViewPr varScale="1">
        <p:scale>
          <a:sx n="54" d="100"/>
          <a:sy n="54" d="100"/>
        </p:scale>
        <p:origin x="1030" y="24"/>
      </p:cViewPr>
      <p:guideLst>
        <p:guide orient="horz" pos="984"/>
        <p:guide pos="2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358CA-447C-6444-9BCC-FA916C93F807}" type="datetimeFigureOut">
              <a:rPr lang="en-US" smtClean="0"/>
              <a:t>12/23/2020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279E6-37D6-1F46-8ED7-65624E7B02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92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0B855-4BB0-D049-BF04-D66C443CB33A}" type="datetimeFigureOut">
              <a:rPr lang="en-US" smtClean="0"/>
              <a:pPr/>
              <a:t>12/23/2020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739EF-F548-F948-9711-AC63F8CE96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3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534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710248" y="4459847"/>
            <a:ext cx="5681980" cy="4223851"/>
          </a:xfrm>
          <a:prstGeom prst="rect">
            <a:avLst/>
          </a:prstGeom>
        </p:spPr>
        <p:txBody>
          <a:bodyPr wrap="square" lIns="92668" tIns="92668" rIns="92668" bIns="92668" anchor="t" anchorCtr="0">
            <a:noAutofit/>
          </a:bodyPr>
          <a:lstStyle/>
          <a:p>
            <a:pPr>
              <a:spcBef>
                <a:spcPts val="0"/>
              </a:spcBef>
            </a:pPr>
            <a:endParaRPr dirty="0"/>
          </a:p>
        </p:txBody>
      </p:sp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379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69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739EF-F548-F948-9711-AC63F8CE962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260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kgammage/Documents/CustomerWork/Meatballs/NASA.gif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A0000"/>
              </a:buClr>
              <a:defRPr>
                <a:latin typeface="Century Gothic" panose="020B0502020202020204" pitchFamily="34" charset="0"/>
              </a:defRPr>
            </a:lvl1pPr>
            <a:lvl2pPr>
              <a:buClr>
                <a:srgbClr val="CA0000"/>
              </a:buClr>
              <a:defRPr>
                <a:latin typeface="Century Gothic" panose="020B0502020202020204" pitchFamily="34" charset="0"/>
              </a:defRPr>
            </a:lvl2pPr>
            <a:lvl3pPr>
              <a:buClr>
                <a:srgbClr val="CA0000"/>
              </a:buClr>
              <a:defRPr>
                <a:latin typeface="Century Gothic" panose="020B0502020202020204" pitchFamily="34" charset="0"/>
              </a:defRPr>
            </a:lvl3pPr>
            <a:lvl4pPr>
              <a:buClr>
                <a:srgbClr val="CA0000"/>
              </a:buClr>
              <a:defRPr>
                <a:latin typeface="Century Gothic" panose="020B0502020202020204" pitchFamily="34" charset="0"/>
              </a:defRPr>
            </a:lvl4pPr>
            <a:lvl5pPr>
              <a:buClr>
                <a:srgbClr val="CA0000"/>
              </a:buCl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D897B5-F219-4A40-9BCB-5A7083720AEE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6BFAD3-DB95-FC4C-BEC8-7401C23124FA}"/>
              </a:ext>
            </a:extLst>
          </p:cNvPr>
          <p:cNvSpPr/>
          <p:nvPr userDrawn="1"/>
        </p:nvSpPr>
        <p:spPr>
          <a:xfrm>
            <a:off x="0" y="1367444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45539" y="3023226"/>
            <a:ext cx="6400800" cy="22193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61079" y="621944"/>
            <a:ext cx="28508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/>
                <a:cs typeface="Arial"/>
              </a:rPr>
              <a:t>National Aeronautics</a:t>
            </a:r>
            <a:r>
              <a:rPr lang="en-US" sz="1000" baseline="0" dirty="0">
                <a:solidFill>
                  <a:schemeClr val="bg1"/>
                </a:solidFill>
                <a:latin typeface="Arial"/>
                <a:cs typeface="Arial"/>
              </a:rPr>
              <a:t> and Space Administration</a:t>
            </a:r>
            <a:endParaRPr lang="en-US"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61079" y="6254779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b="1" dirty="0">
                <a:solidFill>
                  <a:schemeClr val="bg1"/>
                </a:solidFill>
                <a:latin typeface="Arial"/>
                <a:cs typeface="Arial"/>
              </a:rPr>
              <a:t>www.nasa.gov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251762" y="5839973"/>
            <a:ext cx="558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spc="200" dirty="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NASA</a:t>
            </a:r>
            <a:r>
              <a:rPr lang="en-US" sz="1400" b="1" spc="200" dirty="0">
                <a:solidFill>
                  <a:srgbClr val="8A91BB"/>
                </a:solidFill>
                <a:latin typeface="Century Gothic" panose="020B0502020202020204" pitchFamily="34" charset="0"/>
                <a:cs typeface="Arial"/>
              </a:rPr>
              <a:t> Conjunction Assessment Risk Analysis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45538" y="1267451"/>
            <a:ext cx="8898461" cy="1470025"/>
          </a:xfrm>
        </p:spPr>
        <p:txBody>
          <a:bodyPr/>
          <a:lstStyle>
            <a:lvl1pPr algn="l">
              <a:defRPr>
                <a:solidFill>
                  <a:srgbClr val="CA0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NASA.gif" descr="/Users/kgammage/Documents/CustomerWork/Meatballs/NASA.gif"/>
          <p:cNvPicPr>
            <a:picLocks noChangeAspect="1"/>
          </p:cNvPicPr>
          <p:nvPr userDrawn="1"/>
        </p:nvPicPr>
        <p:blipFill>
          <a:blip r:embed="rId3" r:link="rId4"/>
          <a:stretch>
            <a:fillRect/>
          </a:stretch>
        </p:blipFill>
        <p:spPr>
          <a:xfrm>
            <a:off x="7735889" y="258783"/>
            <a:ext cx="1086856" cy="93469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33103E-49B1-DB43-BD68-F854FA000F3C}"/>
              </a:ext>
            </a:extLst>
          </p:cNvPr>
          <p:cNvCxnSpPr/>
          <p:nvPr userDrawn="1"/>
        </p:nvCxnSpPr>
        <p:spPr>
          <a:xfrm>
            <a:off x="0" y="1371600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F7AE7E-1AD3-394B-BE79-E771072EC3E3}"/>
              </a:ext>
            </a:extLst>
          </p:cNvPr>
          <p:cNvCxnSpPr/>
          <p:nvPr userDrawn="1"/>
        </p:nvCxnSpPr>
        <p:spPr>
          <a:xfrm>
            <a:off x="0" y="264314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77252-FB82-8541-B23C-2CF0B5E8D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AE88BA9-C9F7-B44A-B44E-954DB682B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C3C763B-E5AF-B140-A1F6-3C74581AF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4E465CE-4227-5942-8BE6-04BEC5F540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4A95-E0BE-B34D-85A6-AFF01A3F2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FA1DA-FF09-9F44-92EA-4191A007C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D1ADC9-1B33-4C41-A948-3A4A043E77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6AE76ED-6949-6E46-AC1D-A3856BE70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36039" y="6356350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0090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388C164-57C2-B84D-AF5B-A37C06E59202}"/>
              </a:ext>
            </a:extLst>
          </p:cNvPr>
          <p:cNvSpPr/>
          <p:nvPr userDrawn="1"/>
        </p:nvSpPr>
        <p:spPr>
          <a:xfrm>
            <a:off x="0" y="0"/>
            <a:ext cx="9144000" cy="1270038"/>
          </a:xfrm>
          <a:prstGeom prst="rect">
            <a:avLst/>
          </a:prstGeom>
          <a:gradFill>
            <a:gsLst>
              <a:gs pos="75000">
                <a:srgbClr val="8A91BB"/>
              </a:gs>
              <a:gs pos="0">
                <a:srgbClr val="19387A"/>
              </a:gs>
              <a:gs pos="100000">
                <a:srgbClr val="CBCDE2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A91BB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68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75412"/>
            <a:ext cx="8229600" cy="4650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6039" y="6412106"/>
            <a:ext cx="391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  <a:cs typeface="Arial"/>
              </a:defRPr>
            </a:lvl1pPr>
          </a:lstStyle>
          <a:p>
            <a:fld id="{E3BE99E5-8F11-4D46-8B27-FC02D164DEA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438029" y="6422227"/>
            <a:ext cx="39805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NASA</a:t>
            </a:r>
            <a:r>
              <a:rPr lang="en-US" sz="1400" b="1" dirty="0">
                <a:solidFill>
                  <a:srgbClr val="8A91BB"/>
                </a:solidFill>
                <a:effectLst>
                  <a:outerShdw blurRad="50800" dist="38100" dir="2700000" algn="tl" rotWithShape="0">
                    <a:schemeClr val="tx1">
                      <a:alpha val="0"/>
                    </a:schemeClr>
                  </a:outerShdw>
                </a:effectLst>
                <a:latin typeface="Century Gothic" panose="020B0502020202020204" pitchFamily="34" charset="0"/>
              </a:rPr>
              <a:t> Conjunction Assessment Risk Analysis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D146FF-AA30-844A-86F2-2331A81DC230}"/>
              </a:ext>
            </a:extLst>
          </p:cNvPr>
          <p:cNvCxnSpPr/>
          <p:nvPr userDrawn="1"/>
        </p:nvCxnSpPr>
        <p:spPr>
          <a:xfrm>
            <a:off x="0" y="6319025"/>
            <a:ext cx="9144000" cy="0"/>
          </a:xfrm>
          <a:prstGeom prst="line">
            <a:avLst/>
          </a:prstGeom>
          <a:ln w="38100">
            <a:solidFill>
              <a:srgbClr val="1938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5E1555-99A7-0349-AA0D-A43B8CE4B0F4}"/>
              </a:ext>
            </a:extLst>
          </p:cNvPr>
          <p:cNvCxnSpPr/>
          <p:nvPr userDrawn="1"/>
        </p:nvCxnSpPr>
        <p:spPr>
          <a:xfrm>
            <a:off x="0" y="1260089"/>
            <a:ext cx="9144000" cy="0"/>
          </a:xfrm>
          <a:prstGeom prst="line">
            <a:avLst/>
          </a:prstGeom>
          <a:ln w="44450">
            <a:solidFill>
              <a:srgbClr val="FADF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schemeClr val="tx1"/>
            </a:outerShdw>
          </a:effectLst>
          <a:latin typeface="Century Gothic" panose="020B0502020202020204" pitchFamily="34" charset="0"/>
          <a:ea typeface="+mj-ea"/>
          <a:cs typeface="Arial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defRPr sz="20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1pPr>
      <a:lvl2pPr marL="455613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tabLst>
          <a:tab pos="341313" algn="l"/>
        </a:tabLst>
        <a:defRPr sz="18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2pPr>
      <a:lvl3pPr marL="741363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•"/>
        <a:tabLst>
          <a:tab pos="569913" algn="l"/>
        </a:tabLst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3pPr>
      <a:lvl4pPr marL="1025525" indent="-284163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–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4pPr>
      <a:lvl5pPr marL="1254125" indent="-228600" algn="l" defTabSz="457200" rtl="0" eaLnBrk="1" latinLnBrk="0" hangingPunct="1">
        <a:spcBef>
          <a:spcPct val="20000"/>
        </a:spcBef>
        <a:buClr>
          <a:srgbClr val="CA0000"/>
        </a:buClr>
        <a:buFont typeface="Arial"/>
        <a:buChar char="»"/>
        <a:defRPr sz="1600" b="1" kern="1200">
          <a:solidFill>
            <a:schemeClr val="tx1"/>
          </a:solidFill>
          <a:effectLst>
            <a:outerShdw blurRad="50800" dist="38100" dir="2700000" algn="tl" rotWithShape="0">
              <a:schemeClr val="tx1">
                <a:alpha val="0"/>
              </a:schemeClr>
            </a:outerShdw>
          </a:effectLst>
          <a:latin typeface="Century Gothic" panose="020B0502020202020204" pitchFamily="34" charset="0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pace-track.org/documentation#/user_agree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sc-dl-topo-iwg@mail.nasa.gov" TargetMode="External"/><Relationship Id="rId7" Type="http://schemas.openxmlformats.org/officeDocument/2006/relationships/hyperlink" Target="https://www.nasa.gov/oce" TargetMode="External"/><Relationship Id="rId2" Type="http://schemas.openxmlformats.org/officeDocument/2006/relationships/hyperlink" Target="mailto:ca-handbook-feedback@nasa.onmicrosoft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odis3.gsfc.nasa.gov/OCE_docs/OCE_50.pdf" TargetMode="External"/><Relationship Id="rId5" Type="http://schemas.openxmlformats.org/officeDocument/2006/relationships/hyperlink" Target="https://nodis3.gsfc.nasa.gov/OPD_docs/NID_7120_132_.pdf" TargetMode="External"/><Relationship Id="rId4" Type="http://schemas.openxmlformats.org/officeDocument/2006/relationships/hyperlink" Target="mailto:programcara-management@lists.nasa.gov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Lauri K. Newman</a:t>
            </a:r>
          </a:p>
          <a:p>
            <a:r>
              <a:rPr lang="en-US" dirty="0"/>
              <a:t>NASA CARA Manager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Jan 12, 2021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ADF4E"/>
                </a:solidFill>
              </a:rPr>
              <a:t>Conjunction Assessment Risk Analysis for </a:t>
            </a:r>
            <a:r>
              <a:rPr lang="en-US" dirty="0" err="1">
                <a:solidFill>
                  <a:srgbClr val="FADF4E"/>
                </a:solidFill>
              </a:rPr>
              <a:t>Smallsats</a:t>
            </a:r>
            <a:endParaRPr lang="en-US" dirty="0">
              <a:solidFill>
                <a:srgbClr val="FADF4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1313" y="1475412"/>
            <a:ext cx="8345487" cy="4650752"/>
          </a:xfrm>
        </p:spPr>
        <p:txBody>
          <a:bodyPr/>
          <a:lstStyle/>
          <a:p>
            <a:r>
              <a:rPr lang="en-US" dirty="0">
                <a:effectLst/>
              </a:rPr>
              <a:t>NASA CARA Process</a:t>
            </a:r>
          </a:p>
          <a:p>
            <a:r>
              <a:rPr lang="en-US" dirty="0" smtClean="0">
                <a:effectLst/>
              </a:rPr>
              <a:t>Changing </a:t>
            </a:r>
            <a:r>
              <a:rPr lang="en-US" dirty="0">
                <a:effectLst/>
              </a:rPr>
              <a:t>Space Environment</a:t>
            </a:r>
          </a:p>
          <a:p>
            <a:r>
              <a:rPr lang="en-US" dirty="0" smtClean="0">
                <a:effectLst/>
              </a:rPr>
              <a:t>Risk Assessment 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NASA CA Best Practices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283"/>
            <a:ext cx="8229600" cy="11430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764966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5945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NASA CARA Process</a:t>
            </a:r>
            <a:endParaRPr lang="en-US" sz="3600" b="1" i="0" u="none" strike="noStrike" cap="none" dirty="0">
              <a:solidFill>
                <a:srgbClr val="00009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039994"/>
            <a:ext cx="9144000" cy="5601957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marR="0" lvl="0" indent="-44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21F0A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5613" marR="0" lvl="1" indent="-16351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21F0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41363" marR="0" lvl="2" indent="-1063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21F0A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25525" marR="0" lvl="3" indent="-1619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21F0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254125" marR="0" lvl="4" indent="-1111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D21F0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1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+mn-lt"/>
              </a:rPr>
              <a:t>The NASA Conjunction Assessment Risk Analysis (CARA) program </a:t>
            </a:r>
            <a:r>
              <a:rPr lang="en-US" b="1" dirty="0">
                <a:latin typeface="+mn-lt"/>
              </a:rPr>
              <a:t>has provided CA services to the Agency’s unmanned missions since 2004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Largest single governmental organization that performs CA risk assessment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Includes CA ops, SME support, and internationally-recognized R&amp;D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Well-honed relationship with DoD data providers</a:t>
            </a:r>
            <a:r>
              <a:rPr lang="en-US" b="1" dirty="0">
                <a:solidFill>
                  <a:schemeClr val="tx1"/>
                </a:solidFill>
                <a:latin typeface="+mn-lt"/>
              </a:rPr>
              <a:t>, international partners, and commercial entities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CARA provides CA support, risk analysis, and mitigation for all NASA </a:t>
            </a:r>
            <a:r>
              <a:rPr lang="en-US" b="1" dirty="0" smtClean="0">
                <a:latin typeface="+mn-lt"/>
              </a:rPr>
              <a:t>non-human spaceflight (HSF) </a:t>
            </a:r>
            <a:r>
              <a:rPr lang="en-US" b="1" dirty="0">
                <a:latin typeface="+mn-lt"/>
              </a:rPr>
              <a:t>missions (~70 spacecraft</a:t>
            </a:r>
            <a:r>
              <a:rPr lang="en-US" b="1" dirty="0" smtClean="0">
                <a:latin typeface="+mn-lt"/>
              </a:rPr>
              <a:t>)</a:t>
            </a:r>
            <a:endParaRPr lang="en-US" b="1" dirty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>
                <a:latin typeface="+mn-lt"/>
              </a:rPr>
              <a:t>NASA requires CA for all operational missions regardless of orbit, maneuver capability, or size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292101" lvl="1" indent="0">
              <a:buNone/>
            </a:pPr>
            <a:endParaRPr lang="en-US" dirty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dirty="0">
              <a:latin typeface="+mn-lt"/>
            </a:endParaRPr>
          </a:p>
          <a:p>
            <a:pPr marL="635001" lvl="2" indent="0">
              <a:buNone/>
            </a:pPr>
            <a:endParaRPr lang="en-US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192" y="4640789"/>
            <a:ext cx="2748583" cy="108749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CARA Orbital Safety </a:t>
            </a:r>
            <a:r>
              <a:rPr lang="en-US" dirty="0" smtClean="0">
                <a:solidFill>
                  <a:schemeClr val="tx1"/>
                </a:solidFill>
              </a:rPr>
              <a:t>Analysts </a:t>
            </a:r>
            <a:r>
              <a:rPr lang="en-US" dirty="0" smtClean="0">
                <a:solidFill>
                  <a:schemeClr val="tx1"/>
                </a:solidFill>
              </a:rPr>
              <a:t>at </a:t>
            </a:r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dirty="0" smtClean="0">
                <a:solidFill>
                  <a:schemeClr val="tx1"/>
                </a:solidFill>
              </a:rPr>
              <a:t>8</a:t>
            </a:r>
            <a:r>
              <a:rPr lang="en-US" baseline="30000" dirty="0" smtClean="0">
                <a:solidFill>
                  <a:schemeClr val="tx1"/>
                </a:solidFill>
              </a:rPr>
              <a:t>th</a:t>
            </a:r>
            <a:r>
              <a:rPr lang="en-US" dirty="0" smtClean="0">
                <a:solidFill>
                  <a:schemeClr val="tx1"/>
                </a:solidFill>
              </a:rPr>
              <a:t> Space Control Squadron (18 SPCS)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4130" y="4640790"/>
            <a:ext cx="2690037" cy="6216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NASA CARA</a:t>
            </a:r>
          </a:p>
        </p:txBody>
      </p:sp>
      <p:sp>
        <p:nvSpPr>
          <p:cNvPr id="9" name="Rectangle 8"/>
          <p:cNvSpPr/>
          <p:nvPr/>
        </p:nvSpPr>
        <p:spPr>
          <a:xfrm>
            <a:off x="6375808" y="4622451"/>
            <a:ext cx="2690037" cy="6216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Missions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386" y="4323238"/>
            <a:ext cx="2636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Conjunction Assessment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8830" y="4323238"/>
            <a:ext cx="2636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Risk 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401" y="4323238"/>
            <a:ext cx="2636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Risk Mitigation</a:t>
            </a:r>
          </a:p>
        </p:txBody>
      </p:sp>
      <p:pic>
        <p:nvPicPr>
          <p:cNvPr id="15" name="Picture 2" descr="Image result for proc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345" y="4738200"/>
            <a:ext cx="407316" cy="4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proces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320" y="4795072"/>
            <a:ext cx="407316" cy="40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1421483" y="5785598"/>
            <a:ext cx="3304222" cy="1105786"/>
          </a:xfrm>
          <a:prstGeom prst="roundRect">
            <a:avLst/>
          </a:prstGeom>
          <a:solidFill>
            <a:srgbClr val="E1F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70C0"/>
                </a:solidFill>
              </a:rPr>
              <a:t>Close approach predictions</a:t>
            </a:r>
          </a:p>
          <a:p>
            <a:r>
              <a:rPr lang="en-US" sz="1200" dirty="0">
                <a:solidFill>
                  <a:srgbClr val="0070C0"/>
                </a:solidFill>
              </a:rPr>
              <a:t>-State and state uncertainty data</a:t>
            </a:r>
          </a:p>
          <a:p>
            <a:r>
              <a:rPr lang="en-US" sz="1200" dirty="0">
                <a:solidFill>
                  <a:srgbClr val="0070C0"/>
                </a:solidFill>
              </a:rPr>
              <a:t>-Force model information</a:t>
            </a:r>
          </a:p>
          <a:p>
            <a:r>
              <a:rPr lang="en-US" sz="1200" dirty="0" smtClean="0">
                <a:solidFill>
                  <a:srgbClr val="0070C0"/>
                </a:solidFill>
              </a:rPr>
              <a:t>-Orbit Determination  quality </a:t>
            </a:r>
            <a:r>
              <a:rPr lang="en-US" sz="1200" dirty="0">
                <a:solidFill>
                  <a:srgbClr val="0070C0"/>
                </a:solidFill>
              </a:rPr>
              <a:t>and tracking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15198" y="5595308"/>
            <a:ext cx="3211033" cy="500669"/>
          </a:xfrm>
          <a:prstGeom prst="roundRect">
            <a:avLst/>
          </a:prstGeom>
          <a:solidFill>
            <a:srgbClr val="E1F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70C0"/>
                </a:solidFill>
              </a:rPr>
              <a:t>Conjunction risk assessment &amp; mitigation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585820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3137" y="1389891"/>
            <a:ext cx="8545364" cy="499775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ffectLst/>
              </a:rPr>
              <a:t>Dramatic increase in owner/operators (O/O), orbital objects, and associated launches</a:t>
            </a:r>
          </a:p>
          <a:p>
            <a:pPr lvl="1"/>
            <a:r>
              <a:rPr lang="en-US" dirty="0">
                <a:effectLst/>
              </a:rPr>
              <a:t>More independent operators with varying expertise and capabilities, some with invalid assumptions (including about Government-provided services)</a:t>
            </a:r>
          </a:p>
          <a:p>
            <a:pPr lvl="1"/>
            <a:r>
              <a:rPr lang="en-US" dirty="0">
                <a:effectLst/>
              </a:rPr>
              <a:t>Large constellations in progress (</a:t>
            </a:r>
            <a:r>
              <a:rPr lang="en-US" i="1" dirty="0">
                <a:effectLst/>
              </a:rPr>
              <a:t>e.g., </a:t>
            </a:r>
            <a:r>
              <a:rPr lang="en-US" dirty="0" err="1">
                <a:effectLst/>
              </a:rPr>
              <a:t>OneWeb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Starlink</a:t>
            </a:r>
            <a:r>
              <a:rPr lang="en-US" dirty="0">
                <a:effectLst/>
              </a:rPr>
              <a:t>, Kuiper) using novel techniques</a:t>
            </a:r>
          </a:p>
          <a:p>
            <a:pPr lvl="2"/>
            <a:r>
              <a:rPr lang="en-US" dirty="0">
                <a:effectLst/>
              </a:rPr>
              <a:t>Ex. 1500 Starlink spacecraft in ~550 km (circular) orbit</a:t>
            </a:r>
          </a:p>
          <a:p>
            <a:r>
              <a:rPr lang="en-US" dirty="0">
                <a:effectLst/>
              </a:rPr>
              <a:t>Challenge areas include:</a:t>
            </a:r>
          </a:p>
          <a:p>
            <a:pPr lvl="1"/>
            <a:r>
              <a:rPr lang="en-US" dirty="0">
                <a:effectLst/>
              </a:rPr>
              <a:t>Launch injections of 60-100 payloads at once, without enough separation to be easily trackable</a:t>
            </a:r>
          </a:p>
          <a:p>
            <a:pPr lvl="2"/>
            <a:r>
              <a:rPr lang="en-US" dirty="0">
                <a:effectLst/>
              </a:rPr>
              <a:t>Can take 7-14 days to catalogue</a:t>
            </a:r>
          </a:p>
          <a:p>
            <a:pPr lvl="1"/>
            <a:r>
              <a:rPr lang="en-US" dirty="0">
                <a:effectLst/>
              </a:rPr>
              <a:t>Onboard autonomous maneuvering, including on-board Conjunction </a:t>
            </a:r>
            <a:r>
              <a:rPr lang="en-US" dirty="0" smtClean="0">
                <a:effectLst/>
              </a:rPr>
              <a:t>Assessment</a:t>
            </a:r>
            <a:endParaRPr lang="en-US" dirty="0">
              <a:effectLst/>
            </a:endParaRPr>
          </a:p>
          <a:p>
            <a:pPr lvl="1"/>
            <a:r>
              <a:rPr lang="en-US" dirty="0">
                <a:effectLst/>
              </a:rPr>
              <a:t>Maneuvering without CA screening of maneuver ephemeris, which can prevent other operators from having position knowledge</a:t>
            </a:r>
          </a:p>
          <a:p>
            <a:pPr lvl="1"/>
            <a:r>
              <a:rPr lang="en-US" dirty="0">
                <a:effectLst/>
              </a:rPr>
              <a:t>No established community best practices</a:t>
            </a:r>
          </a:p>
          <a:p>
            <a:r>
              <a:rPr lang="en-US" dirty="0"/>
              <a:t>Challenge in educating new space actors on best practices and availability of data and tools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283"/>
            <a:ext cx="8229600" cy="1143000"/>
          </a:xfrm>
        </p:spPr>
        <p:txBody>
          <a:bodyPr/>
          <a:lstStyle/>
          <a:p>
            <a:r>
              <a:rPr lang="en-US" dirty="0"/>
              <a:t>Changing Space Environment</a:t>
            </a:r>
          </a:p>
        </p:txBody>
      </p:sp>
    </p:spTree>
    <p:extLst>
      <p:ext uri="{BB962C8B-B14F-4D97-AF65-F5344CB8AC3E}">
        <p14:creationId xmlns:p14="http://schemas.microsoft.com/office/powerpoint/2010/main" val="386571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9639" y="1403050"/>
            <a:ext cx="8344722" cy="465075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Small satellites can destroy large satellites and create large debris clouds as effectively as orbital debris</a:t>
            </a:r>
          </a:p>
          <a:p>
            <a:r>
              <a:rPr lang="en-US" dirty="0">
                <a:effectLst/>
              </a:rPr>
              <a:t>Small satellites must be tracked in order to prevent collisions</a:t>
            </a:r>
          </a:p>
          <a:p>
            <a:pPr lvl="1"/>
            <a:r>
              <a:rPr lang="en-US" dirty="0">
                <a:effectLst/>
              </a:rPr>
              <a:t>Small satellites are harder to track, and some have been smaller than US Space Force’s (USSF) regular tracking threshold </a:t>
            </a:r>
          </a:p>
          <a:p>
            <a:pPr lvl="1"/>
            <a:r>
              <a:rPr lang="en-US" dirty="0">
                <a:effectLst/>
              </a:rPr>
              <a:t>Many small satellite operators do not compute ephemerides and rely on </a:t>
            </a:r>
            <a:r>
              <a:rPr lang="en-US" dirty="0" smtClean="0">
                <a:effectLst/>
              </a:rPr>
              <a:t>Two-Line Elements (TLEs), </a:t>
            </a:r>
            <a:r>
              <a:rPr lang="en-US" dirty="0">
                <a:effectLst/>
              </a:rPr>
              <a:t>making Space Surveillance Network (SSN) tracking essential to their position determination</a:t>
            </a:r>
          </a:p>
          <a:p>
            <a:r>
              <a:rPr lang="en-US" dirty="0">
                <a:effectLst/>
              </a:rPr>
              <a:t>Maneuverable satellites, even if small, must have maneuvers screened</a:t>
            </a:r>
          </a:p>
          <a:p>
            <a:pPr lvl="1"/>
            <a:r>
              <a:rPr lang="en-US" dirty="0">
                <a:effectLst/>
              </a:rPr>
              <a:t>CA is not effective if screenings cannot be performed against intended trajectories</a:t>
            </a:r>
          </a:p>
          <a:p>
            <a:r>
              <a:rPr lang="en-US" dirty="0">
                <a:effectLst/>
              </a:rPr>
              <a:t>In short, small, </a:t>
            </a:r>
            <a:r>
              <a:rPr lang="en-US" dirty="0" smtClean="0">
                <a:effectLst/>
              </a:rPr>
              <a:t>less expensive </a:t>
            </a:r>
            <a:r>
              <a:rPr lang="en-US" dirty="0">
                <a:effectLst/>
              </a:rPr>
              <a:t>satellites require the same CA as large satellites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3017"/>
            <a:ext cx="8229600" cy="1143000"/>
          </a:xfrm>
        </p:spPr>
        <p:txBody>
          <a:bodyPr/>
          <a:lstStyle/>
          <a:p>
            <a:r>
              <a:rPr lang="en-US" dirty="0"/>
              <a:t>“Small” Doesn’t Mean “Safe”</a:t>
            </a:r>
          </a:p>
        </p:txBody>
      </p:sp>
    </p:spTree>
    <p:extLst>
      <p:ext uri="{BB962C8B-B14F-4D97-AF65-F5344CB8AC3E}">
        <p14:creationId xmlns:p14="http://schemas.microsoft.com/office/powerpoint/2010/main" val="292389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89893"/>
            <a:ext cx="8397350" cy="465075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CA screenings </a:t>
            </a:r>
            <a:r>
              <a:rPr lang="en-US" dirty="0">
                <a:effectLst/>
              </a:rPr>
              <a:t>determine which space objects will have close approaches with a protected asset, several days in advance</a:t>
            </a:r>
          </a:p>
          <a:p>
            <a:pPr lvl="1"/>
            <a:r>
              <a:rPr lang="en-US" dirty="0">
                <a:effectLst/>
              </a:rPr>
              <a:t>Often many close approaches, few result in safety of flight </a:t>
            </a:r>
            <a:r>
              <a:rPr lang="en-US" dirty="0" smtClean="0">
                <a:effectLst/>
              </a:rPr>
              <a:t>concerns</a:t>
            </a:r>
          </a:p>
          <a:p>
            <a:r>
              <a:rPr lang="en-US" dirty="0" smtClean="0">
                <a:effectLst/>
              </a:rPr>
              <a:t>Risk </a:t>
            </a:r>
            <a:r>
              <a:rPr lang="en-US" dirty="0">
                <a:effectLst/>
              </a:rPr>
              <a:t>assessment is the practice of determining which close approaches present a serious collision risk</a:t>
            </a:r>
          </a:p>
          <a:p>
            <a:pPr lvl="1"/>
            <a:r>
              <a:rPr lang="en-US" dirty="0">
                <a:effectLst/>
              </a:rPr>
              <a:t>Precision state and covariance data are required</a:t>
            </a:r>
          </a:p>
          <a:p>
            <a:pPr lvl="1"/>
            <a:r>
              <a:rPr lang="en-US" dirty="0">
                <a:effectLst/>
              </a:rPr>
              <a:t>Advanced probabilistic calculations and data analysis are performed</a:t>
            </a:r>
          </a:p>
          <a:p>
            <a:pPr lvl="1"/>
            <a:r>
              <a:rPr lang="en-US" dirty="0">
                <a:effectLst/>
              </a:rPr>
              <a:t>Enables mitigation action decision</a:t>
            </a:r>
          </a:p>
          <a:p>
            <a:r>
              <a:rPr lang="en-US" dirty="0">
                <a:effectLst/>
              </a:rPr>
              <a:t>Risk assessment is thus an essential component to CA</a:t>
            </a:r>
          </a:p>
          <a:p>
            <a:pPr lvl="1"/>
            <a:r>
              <a:rPr lang="en-US" dirty="0">
                <a:effectLst/>
              </a:rPr>
              <a:t>Necessary for operational </a:t>
            </a:r>
            <a:r>
              <a:rPr lang="en-US" dirty="0" smtClean="0">
                <a:effectLst/>
              </a:rPr>
              <a:t>application</a:t>
            </a:r>
          </a:p>
          <a:p>
            <a:pPr lvl="1"/>
            <a:r>
              <a:rPr lang="en-US" dirty="0">
                <a:effectLst/>
              </a:rPr>
              <a:t>Conjunction Data Messages (CDMs) are screening data to be analyzed for risk – they are not warnings that indicate an action is </a:t>
            </a:r>
            <a:r>
              <a:rPr lang="en-US" dirty="0" smtClean="0">
                <a:effectLst/>
              </a:rPr>
              <a:t>necessary</a:t>
            </a:r>
          </a:p>
          <a:p>
            <a:pPr lvl="1"/>
            <a:r>
              <a:rPr lang="en-US" dirty="0">
                <a:effectLst/>
              </a:rPr>
              <a:t>Meaningful risk assessment is not possible with TLEs, as there is no associated </a:t>
            </a:r>
            <a:r>
              <a:rPr lang="en-US" dirty="0" smtClean="0">
                <a:effectLst/>
              </a:rPr>
              <a:t>covariance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Risk assessment is not performed by US Space Force (USSF) 18</a:t>
            </a:r>
            <a:r>
              <a:rPr lang="en-US" baseline="30000" dirty="0">
                <a:effectLst/>
              </a:rPr>
              <a:t>th</a:t>
            </a:r>
            <a:r>
              <a:rPr lang="en-US" dirty="0">
                <a:effectLst/>
              </a:rPr>
              <a:t> Space Control Squadron </a:t>
            </a:r>
            <a:r>
              <a:rPr lang="en-US" dirty="0" smtClean="0">
                <a:effectLst/>
              </a:rPr>
              <a:t>— </a:t>
            </a:r>
            <a:r>
              <a:rPr lang="en-US" dirty="0">
                <a:effectLst/>
              </a:rPr>
              <a:t>they provide screenings </a:t>
            </a:r>
            <a:r>
              <a:rPr lang="en-US" dirty="0" smtClean="0">
                <a:effectLst/>
              </a:rPr>
              <a:t>only</a:t>
            </a:r>
            <a:endParaRPr lang="en-US" dirty="0">
              <a:effectLst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3018"/>
            <a:ext cx="8229600" cy="1143000"/>
          </a:xfrm>
        </p:spPr>
        <p:txBody>
          <a:bodyPr/>
          <a:lstStyle/>
          <a:p>
            <a:r>
              <a:rPr lang="en-US" dirty="0"/>
              <a:t>Risk Assessment</a:t>
            </a:r>
          </a:p>
        </p:txBody>
      </p:sp>
    </p:spTree>
    <p:extLst>
      <p:ext uri="{BB962C8B-B14F-4D97-AF65-F5344CB8AC3E}">
        <p14:creationId xmlns:p14="http://schemas.microsoft.com/office/powerpoint/2010/main" val="2152593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839" y="1311802"/>
            <a:ext cx="8798257" cy="4981433"/>
          </a:xfrm>
        </p:spPr>
        <p:txBody>
          <a:bodyPr>
            <a:normAutofit fontScale="92500"/>
          </a:bodyPr>
          <a:lstStyle/>
          <a:p>
            <a:r>
              <a:rPr lang="en-US" dirty="0"/>
              <a:t>A robust Conjunction Assessment process is necessary because</a:t>
            </a:r>
          </a:p>
          <a:p>
            <a:pPr lvl="1"/>
            <a:r>
              <a:rPr lang="en-US" dirty="0"/>
              <a:t>Risk is not just to the protected spacecraft but also to the space environment</a:t>
            </a:r>
          </a:p>
          <a:p>
            <a:pPr lvl="1"/>
            <a:r>
              <a:rPr lang="en-US" dirty="0"/>
              <a:t>Loss of one </a:t>
            </a:r>
            <a:r>
              <a:rPr lang="en-US" dirty="0" err="1"/>
              <a:t>cubesat</a:t>
            </a:r>
            <a:r>
              <a:rPr lang="en-US" dirty="0"/>
              <a:t> may be tolerable to the owner of a large constellation from a mission performance standpoint, but could put hundreds of pieces of debris in the environment used by other spacecraft</a:t>
            </a:r>
          </a:p>
          <a:p>
            <a:pPr lvl="1"/>
            <a:r>
              <a:rPr lang="en-US" dirty="0"/>
              <a:t>Even if a </a:t>
            </a:r>
            <a:r>
              <a:rPr lang="en-US" dirty="0" err="1"/>
              <a:t>smallsat</a:t>
            </a:r>
            <a:r>
              <a:rPr lang="en-US" dirty="0"/>
              <a:t> is non-maneuverable, the other object may be maneuverable and coordination with the other operator is thus warranted</a:t>
            </a:r>
          </a:p>
          <a:p>
            <a:r>
              <a:rPr lang="en-US" dirty="0"/>
              <a:t>Be a responsible operator via best practices for space safety</a:t>
            </a:r>
          </a:p>
          <a:p>
            <a:r>
              <a:rPr lang="en-US" dirty="0"/>
              <a:t>Sources of existing best practices:</a:t>
            </a:r>
          </a:p>
          <a:p>
            <a:pPr lvl="2"/>
            <a:r>
              <a:rPr lang="en-US" sz="1800" dirty="0"/>
              <a:t>Best practices for 18 SPCS support are available on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Space-Track.org </a:t>
            </a:r>
            <a:r>
              <a:rPr lang="en-US" sz="1800" dirty="0"/>
              <a:t> website</a:t>
            </a:r>
          </a:p>
          <a:p>
            <a:pPr lvl="2"/>
            <a:r>
              <a:rPr lang="en-US" sz="1800" dirty="0"/>
              <a:t>Secure World Foundation publishes “Handbook for New Actors in Space”</a:t>
            </a:r>
          </a:p>
          <a:p>
            <a:pPr lvl="2"/>
            <a:r>
              <a:rPr lang="en-US" sz="1800" dirty="0"/>
              <a:t>Best practices for satellite operations at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Spacesafety.org</a:t>
            </a:r>
            <a:r>
              <a:rPr lang="en-US" sz="1800" dirty="0"/>
              <a:t> </a:t>
            </a:r>
          </a:p>
          <a:p>
            <a:pPr lvl="2"/>
            <a:r>
              <a:rPr lang="en-US" sz="1800" dirty="0"/>
              <a:t>CONFERS publishes best practices for Proximity ops</a:t>
            </a:r>
          </a:p>
          <a:p>
            <a:pPr lvl="2"/>
            <a:r>
              <a:rPr lang="en-US" sz="1800" dirty="0"/>
              <a:t>NASA published CA best practices Handbook in December; contains analysis describing the technical/scientific foundations of best practices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Protecting the Space Environment</a:t>
            </a:r>
          </a:p>
        </p:txBody>
      </p:sp>
    </p:spTree>
    <p:extLst>
      <p:ext uri="{BB962C8B-B14F-4D97-AF65-F5344CB8AC3E}">
        <p14:creationId xmlns:p14="http://schemas.microsoft.com/office/powerpoint/2010/main" val="1010737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7229" y="1311802"/>
            <a:ext cx="8467605" cy="5061702"/>
          </a:xfrm>
        </p:spPr>
        <p:txBody>
          <a:bodyPr>
            <a:normAutofit/>
          </a:bodyPr>
          <a:lstStyle/>
          <a:p>
            <a:r>
              <a:rPr lang="es-ES" sz="2400" dirty="0" err="1">
                <a:effectLst/>
                <a:latin typeface="+mn-lt"/>
              </a:rPr>
              <a:t>Available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only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for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objects</a:t>
            </a:r>
            <a:r>
              <a:rPr lang="es-ES" sz="2400" dirty="0">
                <a:effectLst/>
                <a:latin typeface="+mn-lt"/>
              </a:rPr>
              <a:t> in </a:t>
            </a:r>
            <a:r>
              <a:rPr lang="es-ES" sz="2400" dirty="0" err="1">
                <a:effectLst/>
                <a:latin typeface="+mn-lt"/>
              </a:rPr>
              <a:t>public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catalog</a:t>
            </a:r>
            <a:r>
              <a:rPr lang="es-ES" sz="2400" dirty="0">
                <a:effectLst/>
                <a:latin typeface="+mn-lt"/>
              </a:rPr>
              <a:t>, so screening </a:t>
            </a:r>
            <a:r>
              <a:rPr lang="es-ES" sz="2400" dirty="0" err="1">
                <a:effectLst/>
                <a:latin typeface="+mn-lt"/>
              </a:rPr>
              <a:t>against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TLEs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misses</a:t>
            </a:r>
            <a:r>
              <a:rPr lang="es-ES" sz="2400" dirty="0">
                <a:effectLst/>
                <a:latin typeface="+mn-lt"/>
              </a:rPr>
              <a:t> a </a:t>
            </a:r>
            <a:r>
              <a:rPr lang="es-ES" sz="2400" dirty="0" err="1">
                <a:effectLst/>
                <a:latin typeface="+mn-lt"/>
              </a:rPr>
              <a:t>large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portion</a:t>
            </a:r>
            <a:r>
              <a:rPr lang="es-ES" sz="2400" dirty="0">
                <a:effectLst/>
                <a:latin typeface="+mn-lt"/>
              </a:rPr>
              <a:t> of the full catalogue</a:t>
            </a:r>
          </a:p>
          <a:p>
            <a:r>
              <a:rPr lang="es-ES" sz="2400" dirty="0">
                <a:effectLst/>
                <a:latin typeface="+mn-lt"/>
              </a:rPr>
              <a:t>No </a:t>
            </a:r>
            <a:r>
              <a:rPr lang="es-ES" sz="2400" dirty="0" err="1">
                <a:effectLst/>
                <a:latin typeface="+mn-lt"/>
              </a:rPr>
              <a:t>covariance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information</a:t>
            </a:r>
            <a:r>
              <a:rPr lang="es-ES" sz="2400" dirty="0">
                <a:effectLst/>
                <a:latin typeface="+mn-lt"/>
              </a:rPr>
              <a:t> (crucial </a:t>
            </a:r>
            <a:r>
              <a:rPr lang="es-ES" sz="2400" dirty="0" err="1">
                <a:effectLst/>
                <a:latin typeface="+mn-lt"/>
              </a:rPr>
              <a:t>for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Probability</a:t>
            </a:r>
            <a:r>
              <a:rPr lang="es-ES" sz="2400" dirty="0">
                <a:effectLst/>
                <a:latin typeface="+mn-lt"/>
              </a:rPr>
              <a:t> of </a:t>
            </a:r>
            <a:r>
              <a:rPr lang="es-ES" sz="2400" dirty="0" err="1">
                <a:effectLst/>
                <a:latin typeface="+mn-lt"/>
              </a:rPr>
              <a:t>Collision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calculation</a:t>
            </a:r>
            <a:r>
              <a:rPr lang="es-ES" sz="2400" dirty="0">
                <a:effectLst/>
                <a:latin typeface="+mn-lt"/>
              </a:rPr>
              <a:t>)</a:t>
            </a:r>
          </a:p>
          <a:p>
            <a:r>
              <a:rPr lang="es-ES" sz="2400" dirty="0" err="1">
                <a:effectLst/>
                <a:latin typeface="+mn-lt"/>
              </a:rPr>
              <a:t>Accuracy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is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only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on</a:t>
            </a:r>
            <a:r>
              <a:rPr lang="es-ES" sz="2400" dirty="0">
                <a:effectLst/>
                <a:latin typeface="+mn-lt"/>
              </a:rPr>
              <a:t> the order of 1-2km within a few days of the epoch of the </a:t>
            </a:r>
            <a:r>
              <a:rPr lang="es-ES" sz="2400" dirty="0" err="1">
                <a:effectLst/>
                <a:latin typeface="+mn-lt"/>
              </a:rPr>
              <a:t>element</a:t>
            </a:r>
            <a:r>
              <a:rPr lang="es-ES" sz="2400" dirty="0">
                <a:effectLst/>
                <a:latin typeface="+mn-lt"/>
              </a:rPr>
              <a:t> set – </a:t>
            </a:r>
            <a:r>
              <a:rPr lang="es-ES" sz="2400" dirty="0" err="1">
                <a:effectLst/>
                <a:latin typeface="+mn-lt"/>
              </a:rPr>
              <a:t>not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sufficient</a:t>
            </a: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 err="1">
                <a:effectLst/>
                <a:latin typeface="+mn-lt"/>
              </a:rPr>
              <a:t>for</a:t>
            </a:r>
            <a:r>
              <a:rPr lang="es-ES" sz="2400" dirty="0">
                <a:effectLst/>
                <a:latin typeface="+mn-lt"/>
              </a:rPr>
              <a:t> CA per 18 SPCS</a:t>
            </a:r>
            <a:br>
              <a:rPr lang="es-ES" sz="2400" dirty="0">
                <a:effectLst/>
                <a:latin typeface="+mn-lt"/>
              </a:rPr>
            </a:br>
            <a:r>
              <a:rPr lang="es-ES" sz="2400" dirty="0">
                <a:effectLst/>
                <a:latin typeface="+mn-lt"/>
              </a:rPr>
              <a:t> </a:t>
            </a:r>
            <a:r>
              <a:rPr lang="es-ES" sz="2400" dirty="0">
                <a:effectLst/>
                <a:latin typeface="+mn-lt"/>
                <a:hlinkClick r:id="rId2"/>
              </a:rPr>
              <a:t>https://www.space-track.org/documentation#/user_agree</a:t>
            </a:r>
            <a:r>
              <a:rPr lang="es-ES" sz="2400" dirty="0">
                <a:effectLst/>
                <a:latin typeface="+mn-lt"/>
              </a:rPr>
              <a:t> </a:t>
            </a:r>
          </a:p>
          <a:p>
            <a:r>
              <a:rPr lang="es-ES" dirty="0">
                <a:effectLst/>
              </a:rPr>
              <a:t>U</a:t>
            </a:r>
            <a:r>
              <a:rPr lang="es-ES" dirty="0" smtClean="0">
                <a:effectLst/>
              </a:rPr>
              <a:t>ses </a:t>
            </a:r>
            <a:r>
              <a:rPr lang="es-ES" dirty="0" err="1">
                <a:effectLst/>
              </a:rPr>
              <a:t>for</a:t>
            </a:r>
            <a:r>
              <a:rPr lang="es-ES" dirty="0">
                <a:effectLst/>
              </a:rPr>
              <a:t> </a:t>
            </a:r>
            <a:r>
              <a:rPr lang="es-ES" dirty="0" err="1" smtClean="0">
                <a:effectLst/>
              </a:rPr>
              <a:t>TLEs</a:t>
            </a:r>
            <a:r>
              <a:rPr lang="es-ES" dirty="0">
                <a:effectLst/>
              </a:rPr>
              <a:t>:</a:t>
            </a:r>
          </a:p>
          <a:p>
            <a:pPr lvl="1"/>
            <a:r>
              <a:rPr lang="es-ES" dirty="0">
                <a:effectLst/>
              </a:rPr>
              <a:t>Can provide the </a:t>
            </a:r>
            <a:r>
              <a:rPr lang="es-ES" dirty="0" err="1">
                <a:effectLst/>
              </a:rPr>
              <a:t>state</a:t>
            </a:r>
            <a:r>
              <a:rPr lang="es-ES" dirty="0">
                <a:effectLst/>
              </a:rPr>
              <a:t> (position and </a:t>
            </a:r>
            <a:r>
              <a:rPr lang="es-ES" dirty="0" err="1">
                <a:effectLst/>
              </a:rPr>
              <a:t>velocity</a:t>
            </a:r>
            <a:r>
              <a:rPr lang="es-ES" dirty="0">
                <a:effectLst/>
              </a:rPr>
              <a:t>) </a:t>
            </a:r>
            <a:r>
              <a:rPr lang="es-ES" dirty="0" err="1">
                <a:effectLst/>
              </a:rPr>
              <a:t>predictions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with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enough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accuracy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to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allow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reaquisition</a:t>
            </a:r>
            <a:endParaRPr lang="es-ES" dirty="0">
              <a:effectLst/>
            </a:endParaRPr>
          </a:p>
          <a:p>
            <a:pPr lvl="1"/>
            <a:r>
              <a:rPr lang="es-ES" dirty="0" smtClean="0">
                <a:effectLst/>
              </a:rPr>
              <a:t>Can </a:t>
            </a:r>
            <a:r>
              <a:rPr lang="es-ES" dirty="0">
                <a:effectLst/>
              </a:rPr>
              <a:t>be </a:t>
            </a:r>
            <a:r>
              <a:rPr lang="es-ES" dirty="0" err="1">
                <a:effectLst/>
              </a:rPr>
              <a:t>mined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for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maneuver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information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about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other</a:t>
            </a:r>
            <a:r>
              <a:rPr lang="es-ES" dirty="0">
                <a:effectLst/>
              </a:rPr>
              <a:t> </a:t>
            </a:r>
            <a:r>
              <a:rPr lang="es-ES" dirty="0" err="1">
                <a:effectLst/>
              </a:rPr>
              <a:t>objects</a:t>
            </a:r>
            <a:endParaRPr lang="es-ES" dirty="0">
              <a:effectLst/>
            </a:endParaRPr>
          </a:p>
          <a:p>
            <a:pPr marL="171450" lvl="1" indent="0">
              <a:buNone/>
            </a:pPr>
            <a:endParaRPr lang="es-ES" b="0" dirty="0">
              <a:effectLst/>
              <a:latin typeface="+mn-lt"/>
            </a:endParaRPr>
          </a:p>
          <a:p>
            <a:pPr marL="171450" lvl="1" indent="0">
              <a:buNone/>
            </a:pPr>
            <a:endParaRPr lang="es-ES" dirty="0">
              <a:effectLst/>
              <a:latin typeface="+mn-lt"/>
            </a:endParaRPr>
          </a:p>
          <a:p>
            <a:pPr marL="171450" lvl="1" indent="0">
              <a:buNone/>
            </a:pPr>
            <a:endParaRPr lang="es-ES" dirty="0">
              <a:effectLst/>
              <a:latin typeface="+mn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030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Best Practice:</a:t>
            </a:r>
            <a:br>
              <a:rPr lang="en-US" dirty="0"/>
            </a:br>
            <a:r>
              <a:rPr lang="en-US" dirty="0"/>
              <a:t>Don’t Use Two-Line Elements (TLE) for CA</a:t>
            </a:r>
          </a:p>
        </p:txBody>
      </p:sp>
    </p:spTree>
    <p:extLst>
      <p:ext uri="{BB962C8B-B14F-4D97-AF65-F5344CB8AC3E}">
        <p14:creationId xmlns:p14="http://schemas.microsoft.com/office/powerpoint/2010/main" val="59345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3137" y="1475412"/>
            <a:ext cx="8650617" cy="4650752"/>
          </a:xfrm>
        </p:spPr>
        <p:txBody>
          <a:bodyPr/>
          <a:lstStyle/>
          <a:p>
            <a:r>
              <a:rPr lang="en-US" dirty="0">
                <a:effectLst/>
              </a:rPr>
              <a:t>The Probability of Collision (Pc) or equivalent metric must be computed, requiring:</a:t>
            </a:r>
          </a:p>
          <a:p>
            <a:pPr lvl="1"/>
            <a:r>
              <a:rPr lang="en-US" dirty="0">
                <a:effectLst/>
              </a:rPr>
              <a:t>Accurate owner/operator (O/O) ephemeris with realistic covariance</a:t>
            </a:r>
          </a:p>
          <a:p>
            <a:pPr lvl="1"/>
            <a:r>
              <a:rPr lang="en-US" dirty="0">
                <a:effectLst/>
              </a:rPr>
              <a:t>Defined size of protected asset (to allow calculation of hard-body radius)</a:t>
            </a:r>
          </a:p>
          <a:p>
            <a:r>
              <a:rPr lang="en-US" dirty="0">
                <a:effectLst/>
              </a:rPr>
              <a:t>Ephemerides should be sent to 18 SPCS for screening</a:t>
            </a:r>
          </a:p>
          <a:p>
            <a:pPr lvl="1"/>
            <a:r>
              <a:rPr lang="en-US" dirty="0">
                <a:effectLst/>
              </a:rPr>
              <a:t>Maneuverable payloads need to provide statement of predicted position that includes planned maneuvers—only way to perform useful CA screenings</a:t>
            </a:r>
          </a:p>
          <a:p>
            <a:pPr lvl="1"/>
            <a:r>
              <a:rPr lang="en-US" dirty="0">
                <a:effectLst/>
              </a:rPr>
              <a:t>Providing of ephemerides is the only reliable way to communicate future positions to users of autonomous flight control and navigation (</a:t>
            </a:r>
            <a:r>
              <a:rPr lang="en-US" i="1" dirty="0">
                <a:effectLst/>
              </a:rPr>
              <a:t>e.g., </a:t>
            </a:r>
            <a:r>
              <a:rPr lang="en-US" dirty="0" err="1">
                <a:effectLst/>
              </a:rPr>
              <a:t>Starlink</a:t>
            </a:r>
            <a:r>
              <a:rPr lang="en-US" dirty="0">
                <a:effectLst/>
              </a:rPr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Best Practice: Robust Risk Assessment </a:t>
            </a:r>
          </a:p>
        </p:txBody>
      </p:sp>
    </p:spTree>
    <p:extLst>
      <p:ext uri="{BB962C8B-B14F-4D97-AF65-F5344CB8AC3E}">
        <p14:creationId xmlns:p14="http://schemas.microsoft.com/office/powerpoint/2010/main" val="16575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8411" y="1321247"/>
            <a:ext cx="8907177" cy="4981431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Technology advances make possible spacecraft that are too small to be tracked by the SSN</a:t>
            </a:r>
          </a:p>
          <a:p>
            <a:pPr lvl="1"/>
            <a:r>
              <a:rPr lang="en-US" dirty="0">
                <a:effectLst/>
              </a:rPr>
              <a:t>SSN is the DOD USSF resource assigned to track all on-orbit objects</a:t>
            </a:r>
          </a:p>
          <a:p>
            <a:pPr lvl="1"/>
            <a:r>
              <a:rPr lang="en-US" dirty="0">
                <a:effectLst/>
              </a:rPr>
              <a:t>Objects must be ~10 cm to be tracked reliably by more than one sensor</a:t>
            </a:r>
          </a:p>
          <a:p>
            <a:pPr lvl="1"/>
            <a:r>
              <a:rPr lang="en-US" dirty="0">
                <a:effectLst/>
              </a:rPr>
              <a:t>CA can be performed only against objects in the catalog</a:t>
            </a:r>
          </a:p>
          <a:p>
            <a:r>
              <a:rPr lang="en-US" dirty="0">
                <a:effectLst/>
              </a:rPr>
              <a:t>Un-trackable objects on orbit pose threat to flight safety</a:t>
            </a:r>
          </a:p>
          <a:p>
            <a:r>
              <a:rPr lang="en-US" dirty="0">
                <a:effectLst/>
              </a:rPr>
              <a:t>Basic actions to advance safety of flight:</a:t>
            </a:r>
          </a:p>
          <a:p>
            <a:pPr lvl="1"/>
            <a:r>
              <a:rPr lang="en-US" dirty="0">
                <a:effectLst/>
              </a:rPr>
              <a:t>Ensure objects be large enough to be tracked passively on-orbit</a:t>
            </a:r>
          </a:p>
          <a:p>
            <a:pPr lvl="1"/>
            <a:r>
              <a:rPr lang="en-US" dirty="0">
                <a:effectLst/>
              </a:rPr>
              <a:t>At injection, make sure object placed far enough away from other deployed </a:t>
            </a:r>
            <a:r>
              <a:rPr lang="en-US" dirty="0" err="1">
                <a:effectLst/>
              </a:rPr>
              <a:t>sats</a:t>
            </a:r>
            <a:r>
              <a:rPr lang="en-US" dirty="0">
                <a:effectLst/>
              </a:rPr>
              <a:t> and on-orbit objects to allow unique, unambiguous tracking</a:t>
            </a:r>
          </a:p>
          <a:p>
            <a:r>
              <a:rPr lang="en-US" dirty="0">
                <a:effectLst/>
              </a:rPr>
              <a:t>Potential workarounds include:</a:t>
            </a:r>
          </a:p>
          <a:p>
            <a:pPr lvl="1"/>
            <a:r>
              <a:rPr lang="en-US" dirty="0">
                <a:effectLst/>
              </a:rPr>
              <a:t>Active tracking (e.g. beacon), though may not be sufficient after mission end (e.g., beacon becomes inactive)</a:t>
            </a:r>
          </a:p>
          <a:p>
            <a:pPr lvl="1"/>
            <a:r>
              <a:rPr lang="en-US" dirty="0">
                <a:effectLst/>
              </a:rPr>
              <a:t>Laser reflectors, so long as tracking service operative and funded</a:t>
            </a:r>
          </a:p>
          <a:p>
            <a:pPr lvl="1"/>
            <a:r>
              <a:rPr lang="en-US" dirty="0">
                <a:effectLst/>
              </a:rPr>
              <a:t>Providing O/O ephemerides of sufficient accuracy and realism to 18 SPCS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3548"/>
            <a:ext cx="8229600" cy="1143000"/>
          </a:xfrm>
        </p:spPr>
        <p:txBody>
          <a:bodyPr/>
          <a:lstStyle/>
          <a:p>
            <a:r>
              <a:rPr lang="en-US" dirty="0"/>
              <a:t>Best Practice: </a:t>
            </a:r>
            <a:r>
              <a:rPr lang="en-US" dirty="0" err="1"/>
              <a:t>Trackability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2342" y="1396471"/>
            <a:ext cx="8364458" cy="465075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effectLst/>
              </a:rPr>
              <a:t>Large constellations are achieving economy of scale through increased automation and autonomy of flight dynamics</a:t>
            </a:r>
          </a:p>
          <a:p>
            <a:r>
              <a:rPr lang="en-US" dirty="0">
                <a:effectLst/>
              </a:rPr>
              <a:t>Automated on-board maneuvering and CA practices may prevent CA screening of maneuvers and hence add flight safety risk</a:t>
            </a:r>
          </a:p>
          <a:p>
            <a:pPr lvl="1"/>
            <a:r>
              <a:rPr lang="en-US" dirty="0">
                <a:effectLst/>
              </a:rPr>
              <a:t>Maneuvers planned/executed only a few hours in advance—no time or mechanism for CA screenings</a:t>
            </a:r>
          </a:p>
          <a:p>
            <a:pPr lvl="1"/>
            <a:r>
              <a:rPr lang="en-US" dirty="0">
                <a:effectLst/>
              </a:rPr>
              <a:t>Satellites cannot know maneuver intentions of non-constellation spacecraft</a:t>
            </a:r>
          </a:p>
          <a:p>
            <a:pPr lvl="1"/>
            <a:r>
              <a:rPr lang="en-US" dirty="0">
                <a:effectLst/>
              </a:rPr>
              <a:t>Without coordination, there is no way to ensure safety</a:t>
            </a:r>
          </a:p>
          <a:p>
            <a:pPr lvl="2"/>
            <a:r>
              <a:rPr lang="en-US" dirty="0">
                <a:effectLst/>
              </a:rPr>
              <a:t>Ex. If two satellites autonomously plan mitigations to avoid collisions with each other, result might be for both satellites to maneuver into each other</a:t>
            </a:r>
          </a:p>
          <a:p>
            <a:r>
              <a:rPr lang="en-US" dirty="0">
                <a:effectLst/>
              </a:rPr>
              <a:t>NASA missions employing autonomy required to ensure flight safety</a:t>
            </a:r>
          </a:p>
          <a:p>
            <a:pPr lvl="1"/>
            <a:r>
              <a:rPr lang="en-US" dirty="0">
                <a:effectLst/>
              </a:rPr>
              <a:t>Ability to notify ground controllers of any autonomous maneuvers planned or taken, including characteristics of the maneuver</a:t>
            </a:r>
          </a:p>
          <a:p>
            <a:pPr lvl="1"/>
            <a:r>
              <a:rPr lang="en-US" dirty="0">
                <a:effectLst/>
              </a:rPr>
              <a:t>Ability for the ground controllers to pause or abort planned autonomous maneuvers</a:t>
            </a:r>
          </a:p>
          <a:p>
            <a:pPr lvl="1"/>
            <a:r>
              <a:rPr lang="en-US" dirty="0">
                <a:effectLst/>
              </a:rPr>
              <a:t>Accurate on-ground emulation capability that can reasonably predict the autonomous behavior and give advance notice of maneuver plans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01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Best Practice:</a:t>
            </a:r>
            <a:br>
              <a:rPr lang="en-US" dirty="0"/>
            </a:br>
            <a:r>
              <a:rPr lang="en-US" dirty="0"/>
              <a:t>Safe Autonomous Maneuvering</a:t>
            </a:r>
          </a:p>
        </p:txBody>
      </p:sp>
    </p:spTree>
    <p:extLst>
      <p:ext uri="{BB962C8B-B14F-4D97-AF65-F5344CB8AC3E}">
        <p14:creationId xmlns:p14="http://schemas.microsoft.com/office/powerpoint/2010/main" val="376897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Feedback </a:t>
            </a:r>
            <a:r>
              <a:rPr lang="en-US" dirty="0">
                <a:effectLst/>
              </a:rPr>
              <a:t>on general technical and handbook </a:t>
            </a:r>
            <a:r>
              <a:rPr lang="en-US" dirty="0" smtClean="0">
                <a:effectLst/>
              </a:rPr>
              <a:t>topics:</a:t>
            </a:r>
          </a:p>
          <a:p>
            <a:pPr marL="0" indent="0">
              <a:buNone/>
            </a:pPr>
            <a:r>
              <a:rPr lang="en-US" dirty="0" smtClean="0">
                <a:effectLst/>
                <a:hlinkClick r:id="rId2"/>
              </a:rPr>
              <a:t>ca-handbook-feedback@nasa.onmicrosoft.com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Support </a:t>
            </a:r>
            <a:r>
              <a:rPr lang="en-US" dirty="0">
                <a:effectLst/>
              </a:rPr>
              <a:t>to specific space flight </a:t>
            </a:r>
            <a:r>
              <a:rPr lang="en-US" dirty="0" smtClean="0">
                <a:effectLst/>
              </a:rPr>
              <a:t>missions:</a:t>
            </a:r>
          </a:p>
          <a:p>
            <a:pPr lvl="1"/>
            <a:r>
              <a:rPr lang="en-US" dirty="0" smtClean="0">
                <a:effectLst/>
              </a:rPr>
              <a:t>Human </a:t>
            </a:r>
            <a:r>
              <a:rPr lang="en-US" dirty="0">
                <a:effectLst/>
              </a:rPr>
              <a:t>spaceflight (HSF) missions</a:t>
            </a:r>
            <a:r>
              <a:rPr lang="en-US" dirty="0" smtClean="0">
                <a:effectLst/>
              </a:rPr>
              <a:t>: JSC </a:t>
            </a:r>
            <a:r>
              <a:rPr lang="en-US" dirty="0">
                <a:effectLst/>
              </a:rPr>
              <a:t>Flight Operations Directorate (</a:t>
            </a:r>
            <a:r>
              <a:rPr lang="en-US" dirty="0" smtClean="0">
                <a:effectLst/>
              </a:rPr>
              <a:t>FOD)  </a:t>
            </a:r>
            <a:r>
              <a:rPr lang="en-US" dirty="0" smtClean="0">
                <a:effectLst/>
                <a:hlinkClick r:id="rId3"/>
              </a:rPr>
              <a:t>jsc-dl-topo-iwg@mail.nasa.gov</a:t>
            </a:r>
            <a:r>
              <a:rPr lang="en-US" dirty="0" smtClean="0">
                <a:effectLst/>
              </a:rPr>
              <a:t> </a:t>
            </a:r>
          </a:p>
          <a:p>
            <a:pPr lvl="1"/>
            <a:r>
              <a:rPr lang="en-US" dirty="0" smtClean="0">
                <a:effectLst/>
              </a:rPr>
              <a:t>Non-HSF </a:t>
            </a:r>
            <a:r>
              <a:rPr lang="en-US" dirty="0">
                <a:effectLst/>
              </a:rPr>
              <a:t>missions</a:t>
            </a:r>
            <a:r>
              <a:rPr lang="en-US" dirty="0" smtClean="0">
                <a:effectLst/>
              </a:rPr>
              <a:t>: Conjunction </a:t>
            </a:r>
            <a:r>
              <a:rPr lang="en-US" dirty="0">
                <a:effectLst/>
              </a:rPr>
              <a:t>Assessment Risk Analysis (CARA</a:t>
            </a:r>
            <a:r>
              <a:rPr lang="en-US" dirty="0" smtClean="0">
                <a:effectLst/>
              </a:rPr>
              <a:t>) program  </a:t>
            </a:r>
            <a:r>
              <a:rPr lang="en-US" dirty="0" smtClean="0">
                <a:effectLst/>
                <a:hlinkClick r:id="rId4"/>
              </a:rPr>
              <a:t>cara-management@lists.nasa.gov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NID </a:t>
            </a:r>
            <a:r>
              <a:rPr lang="en-US" dirty="0">
                <a:effectLst/>
              </a:rPr>
              <a:t>7120.132: Collision Avoidance for Space Environment </a:t>
            </a:r>
            <a:r>
              <a:rPr lang="en-US" dirty="0" smtClean="0">
                <a:effectLst/>
              </a:rPr>
              <a:t>Protection </a:t>
            </a:r>
            <a:r>
              <a:rPr lang="en-US" dirty="0" smtClean="0">
                <a:effectLst/>
                <a:hlinkClick r:id="rId5"/>
              </a:rPr>
              <a:t>https</a:t>
            </a:r>
            <a:r>
              <a:rPr lang="en-US" dirty="0">
                <a:effectLst/>
                <a:hlinkClick r:id="rId5"/>
              </a:rPr>
              <a:t>://nodis3.gsfc.nasa.gov/OPD_docs/NID_7120_132_.</a:t>
            </a:r>
            <a:r>
              <a:rPr lang="en-US" dirty="0" smtClean="0">
                <a:effectLst/>
                <a:hlinkClick r:id="rId5"/>
              </a:rPr>
              <a:t>pdf</a:t>
            </a:r>
            <a:r>
              <a:rPr lang="en-US" dirty="0" smtClean="0">
                <a:effectLst/>
              </a:rPr>
              <a:t>  </a:t>
            </a:r>
          </a:p>
          <a:p>
            <a:r>
              <a:rPr lang="en-US" dirty="0" smtClean="0">
                <a:effectLst/>
              </a:rPr>
              <a:t>NASA Spacecraft Conjunction Assessment and Collision Avoidance </a:t>
            </a:r>
            <a:r>
              <a:rPr lang="en-US" dirty="0">
                <a:effectLst/>
              </a:rPr>
              <a:t>Best </a:t>
            </a:r>
            <a:r>
              <a:rPr lang="en-US" dirty="0" smtClean="0">
                <a:effectLst/>
              </a:rPr>
              <a:t>Practices Handbook </a:t>
            </a:r>
            <a:r>
              <a:rPr lang="en-US" dirty="0" smtClean="0">
                <a:effectLst/>
                <a:hlinkClick r:id="rId6"/>
              </a:rPr>
              <a:t>https</a:t>
            </a:r>
            <a:r>
              <a:rPr lang="en-US" dirty="0">
                <a:effectLst/>
                <a:hlinkClick r:id="rId6"/>
              </a:rPr>
              <a:t>://</a:t>
            </a:r>
            <a:r>
              <a:rPr lang="en-US" dirty="0" smtClean="0">
                <a:effectLst/>
                <a:hlinkClick r:id="rId6"/>
              </a:rPr>
              <a:t>nodis3.gsfc.nasa.gov/OCE_docs/OCE_50.pdf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NASA </a:t>
            </a:r>
            <a:r>
              <a:rPr lang="en-US" dirty="0">
                <a:effectLst/>
              </a:rPr>
              <a:t>OCE web site with FAQs and future content</a:t>
            </a:r>
            <a:r>
              <a:rPr lang="en-US" dirty="0" smtClean="0">
                <a:effectLst/>
              </a:rPr>
              <a:t>: </a:t>
            </a:r>
            <a:r>
              <a:rPr lang="en-US" dirty="0" smtClean="0">
                <a:effectLst/>
                <a:hlinkClick r:id="rId7"/>
              </a:rPr>
              <a:t>https</a:t>
            </a:r>
            <a:r>
              <a:rPr lang="en-US" dirty="0">
                <a:effectLst/>
                <a:hlinkClick r:id="rId7"/>
              </a:rPr>
              <a:t>://</a:t>
            </a:r>
            <a:r>
              <a:rPr lang="en-US" dirty="0" smtClean="0">
                <a:effectLst/>
                <a:hlinkClick r:id="rId7"/>
              </a:rPr>
              <a:t>www.nasa.gov/oce</a:t>
            </a:r>
            <a:r>
              <a:rPr lang="en-US" dirty="0" smtClean="0">
                <a:effectLst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NASA Points of Contact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53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ASA.gif" descr="/Users/kgammage/Documents/CustomerWork/Meatballs/NASA.gif">
            <a:extLst>
              <a:ext uri="{FF2B5EF4-FFF2-40B4-BE49-F238E27FC236}">
                <a16:creationId xmlns:a16="http://schemas.microsoft.com/office/drawing/2014/main" id="{9E60C1DA-D642-0648-A514-88308326825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3313986" y="2347108"/>
            <a:ext cx="2516027" cy="216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52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17967</TotalTime>
  <Words>1327</Words>
  <Application>Microsoft Office PowerPoint</Application>
  <PresentationFormat>On-screen Show (4:3)</PresentationFormat>
  <Paragraphs>127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Office Theme</vt:lpstr>
      <vt:lpstr>Conjunction Assessment Risk Analysis for Smallsats</vt:lpstr>
      <vt:lpstr>Agenda</vt:lpstr>
      <vt:lpstr>NASA CARA Process</vt:lpstr>
      <vt:lpstr>Changing Space Environment</vt:lpstr>
      <vt:lpstr>“Small” Doesn’t Mean “Safe”</vt:lpstr>
      <vt:lpstr>Risk Assessment</vt:lpstr>
      <vt:lpstr>Protecting the Space Environment</vt:lpstr>
      <vt:lpstr>Best Practice: Don’t Use Two-Line Elements (TLE) for CA</vt:lpstr>
      <vt:lpstr>Best Practice: Robust Risk Assessment </vt:lpstr>
      <vt:lpstr>Best Practice: Trackability</vt:lpstr>
      <vt:lpstr>Best Practice: Safe Autonomous Maneuvering</vt:lpstr>
      <vt:lpstr>NASA Points of Contact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Employees Since January 2010</dc:title>
  <dc:creator>NASA ODIN</dc:creator>
  <cp:lastModifiedBy>Newman, Lauri K. (GSFC-5900)</cp:lastModifiedBy>
  <cp:revision>225</cp:revision>
  <dcterms:created xsi:type="dcterms:W3CDTF">2013-01-29T13:50:35Z</dcterms:created>
  <dcterms:modified xsi:type="dcterms:W3CDTF">2020-12-23T21:00:38Z</dcterms:modified>
</cp:coreProperties>
</file>